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668" r:id="rId3"/>
    <p:sldId id="613" r:id="rId4"/>
    <p:sldId id="546" r:id="rId5"/>
    <p:sldId id="595" r:id="rId6"/>
    <p:sldId id="669" r:id="rId7"/>
    <p:sldId id="614" r:id="rId8"/>
    <p:sldId id="615" r:id="rId9"/>
    <p:sldId id="616" r:id="rId10"/>
    <p:sldId id="617" r:id="rId11"/>
    <p:sldId id="618" r:id="rId12"/>
    <p:sldId id="620" r:id="rId13"/>
    <p:sldId id="621" r:id="rId14"/>
    <p:sldId id="680" r:id="rId15"/>
    <p:sldId id="622" r:id="rId16"/>
    <p:sldId id="623" r:id="rId17"/>
    <p:sldId id="624" r:id="rId18"/>
    <p:sldId id="625" r:id="rId19"/>
    <p:sldId id="626" r:id="rId20"/>
    <p:sldId id="627" r:id="rId21"/>
    <p:sldId id="628" r:id="rId22"/>
    <p:sldId id="629" r:id="rId23"/>
    <p:sldId id="631" r:id="rId24"/>
    <p:sldId id="632" r:id="rId25"/>
    <p:sldId id="670" r:id="rId26"/>
    <p:sldId id="633" r:id="rId27"/>
    <p:sldId id="634" r:id="rId28"/>
    <p:sldId id="635" r:id="rId29"/>
    <p:sldId id="636" r:id="rId30"/>
    <p:sldId id="637" r:id="rId31"/>
    <p:sldId id="638" r:id="rId32"/>
    <p:sldId id="639" r:id="rId33"/>
    <p:sldId id="640" r:id="rId34"/>
    <p:sldId id="643" r:id="rId35"/>
    <p:sldId id="649" r:id="rId36"/>
    <p:sldId id="690" r:id="rId37"/>
    <p:sldId id="691" r:id="rId38"/>
    <p:sldId id="647" r:id="rId39"/>
    <p:sldId id="688" r:id="rId40"/>
    <p:sldId id="687" r:id="rId41"/>
    <p:sldId id="689" r:id="rId42"/>
    <p:sldId id="678" r:id="rId43"/>
    <p:sldId id="685" r:id="rId44"/>
    <p:sldId id="686" r:id="rId45"/>
    <p:sldId id="671" r:id="rId46"/>
    <p:sldId id="703" r:id="rId47"/>
    <p:sldId id="702" r:id="rId48"/>
    <p:sldId id="648" r:id="rId49"/>
    <p:sldId id="693" r:id="rId50"/>
    <p:sldId id="692" r:id="rId51"/>
    <p:sldId id="694" r:id="rId52"/>
    <p:sldId id="696" r:id="rId53"/>
    <p:sldId id="682" r:id="rId54"/>
    <p:sldId id="646" r:id="rId55"/>
    <p:sldId id="683" r:id="rId56"/>
    <p:sldId id="657" r:id="rId57"/>
    <p:sldId id="658" r:id="rId58"/>
    <p:sldId id="659" r:id="rId59"/>
    <p:sldId id="660" r:id="rId60"/>
    <p:sldId id="661" r:id="rId61"/>
    <p:sldId id="662" r:id="rId62"/>
    <p:sldId id="665" r:id="rId63"/>
    <p:sldId id="675" r:id="rId64"/>
    <p:sldId id="681" r:id="rId65"/>
    <p:sldId id="695" r:id="rId66"/>
    <p:sldId id="674" r:id="rId67"/>
    <p:sldId id="676" r:id="rId68"/>
    <p:sldId id="697" r:id="rId69"/>
    <p:sldId id="699" r:id="rId70"/>
    <p:sldId id="673" r:id="rId71"/>
    <p:sldId id="698" r:id="rId72"/>
    <p:sldId id="701" r:id="rId73"/>
    <p:sldId id="700" r:id="rId74"/>
  </p:sldIdLst>
  <p:sldSz cx="9144000" cy="6858000" type="screen4x3"/>
  <p:notesSz cx="7023100" cy="9309100"/>
  <p:defaultTextStyle>
    <a:defPPr>
      <a:defRPr lang="ja-JP"/>
    </a:defPPr>
    <a:lvl1pPr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20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20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20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2000"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00FF"/>
    <a:srgbClr val="FFCC99"/>
    <a:srgbClr val="C0C0C0"/>
    <a:srgbClr val="00FFFF"/>
    <a:srgbClr val="FF6600"/>
    <a:srgbClr val="FF9999"/>
    <a:srgbClr val="FF5050"/>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27" autoAdjust="0"/>
    <p:restoredTop sz="96176" autoAdjust="0"/>
  </p:normalViewPr>
  <p:slideViewPr>
    <p:cSldViewPr>
      <p:cViewPr varScale="1">
        <p:scale>
          <a:sx n="88" d="100"/>
          <a:sy n="88" d="100"/>
        </p:scale>
        <p:origin x="-97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268" y="-120"/>
      </p:cViewPr>
      <p:guideLst>
        <p:guide orient="horz" pos="2932"/>
        <p:guide pos="2212"/>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43553" cy="464950"/>
          </a:xfrm>
          <a:prstGeom prst="rect">
            <a:avLst/>
          </a:prstGeom>
          <a:noFill/>
          <a:ln w="9525">
            <a:noFill/>
            <a:miter lim="800000"/>
            <a:headEnd/>
            <a:tailEnd/>
          </a:ln>
          <a:effectLst/>
        </p:spPr>
        <p:txBody>
          <a:bodyPr vert="horz" wrap="square" lIns="93307" tIns="46653" rIns="93307" bIns="46653" numCol="1" anchor="t" anchorCtr="0" compatLnSpc="1">
            <a:prstTxWarp prst="textNoShape">
              <a:avLst/>
            </a:prstTxWarp>
          </a:bodyPr>
          <a:lstStyle>
            <a:lvl1pPr defTabSz="933343">
              <a:defRPr sz="1200"/>
            </a:lvl1pPr>
          </a:lstStyle>
          <a:p>
            <a:endParaRPr lang="en-US" altLang="ja-JP"/>
          </a:p>
        </p:txBody>
      </p:sp>
      <p:sp>
        <p:nvSpPr>
          <p:cNvPr id="3075" name="Rectangle 3"/>
          <p:cNvSpPr>
            <a:spLocks noGrp="1" noChangeArrowheads="1"/>
          </p:cNvSpPr>
          <p:nvPr>
            <p:ph type="dt" idx="1"/>
          </p:nvPr>
        </p:nvSpPr>
        <p:spPr bwMode="auto">
          <a:xfrm>
            <a:off x="3977978" y="0"/>
            <a:ext cx="3043553" cy="464950"/>
          </a:xfrm>
          <a:prstGeom prst="rect">
            <a:avLst/>
          </a:prstGeom>
          <a:noFill/>
          <a:ln w="9525">
            <a:noFill/>
            <a:miter lim="800000"/>
            <a:headEnd/>
            <a:tailEnd/>
          </a:ln>
          <a:effectLst/>
        </p:spPr>
        <p:txBody>
          <a:bodyPr vert="horz" wrap="square" lIns="93307" tIns="46653" rIns="93307" bIns="46653" numCol="1" anchor="t" anchorCtr="0" compatLnSpc="1">
            <a:prstTxWarp prst="textNoShape">
              <a:avLst/>
            </a:prstTxWarp>
          </a:bodyPr>
          <a:lstStyle>
            <a:lvl1pPr algn="r" defTabSz="933343">
              <a:defRPr sz="1200"/>
            </a:lvl1pPr>
          </a:lstStyle>
          <a:p>
            <a:endParaRPr lang="en-US" altLang="ja-JP"/>
          </a:p>
        </p:txBody>
      </p:sp>
      <p:sp>
        <p:nvSpPr>
          <p:cNvPr id="3076" name="Rectangle 4"/>
          <p:cNvSpPr>
            <a:spLocks noGrp="1" noRot="1" noChangeAspect="1" noChangeArrowheads="1" noTextEdit="1"/>
          </p:cNvSpPr>
          <p:nvPr>
            <p:ph type="sldImg" idx="2"/>
          </p:nvPr>
        </p:nvSpPr>
        <p:spPr bwMode="auto">
          <a:xfrm>
            <a:off x="1184275" y="698500"/>
            <a:ext cx="4656138" cy="3490913"/>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701997" y="4421353"/>
            <a:ext cx="5619108" cy="4188879"/>
          </a:xfrm>
          <a:prstGeom prst="rect">
            <a:avLst/>
          </a:prstGeom>
          <a:noFill/>
          <a:ln w="9525">
            <a:noFill/>
            <a:miter lim="800000"/>
            <a:headEnd/>
            <a:tailEnd/>
          </a:ln>
          <a:effectLst/>
        </p:spPr>
        <p:txBody>
          <a:bodyPr vert="horz" wrap="square" lIns="93307" tIns="46653" rIns="93307" bIns="46653"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078" name="Rectangle 6"/>
          <p:cNvSpPr>
            <a:spLocks noGrp="1" noChangeArrowheads="1"/>
          </p:cNvSpPr>
          <p:nvPr>
            <p:ph type="ftr" sz="quarter" idx="4"/>
          </p:nvPr>
        </p:nvSpPr>
        <p:spPr bwMode="auto">
          <a:xfrm>
            <a:off x="0" y="8842706"/>
            <a:ext cx="3043553" cy="464950"/>
          </a:xfrm>
          <a:prstGeom prst="rect">
            <a:avLst/>
          </a:prstGeom>
          <a:noFill/>
          <a:ln w="9525">
            <a:noFill/>
            <a:miter lim="800000"/>
            <a:headEnd/>
            <a:tailEnd/>
          </a:ln>
          <a:effectLst/>
        </p:spPr>
        <p:txBody>
          <a:bodyPr vert="horz" wrap="square" lIns="93307" tIns="46653" rIns="93307" bIns="46653" numCol="1" anchor="b" anchorCtr="0" compatLnSpc="1">
            <a:prstTxWarp prst="textNoShape">
              <a:avLst/>
            </a:prstTxWarp>
          </a:bodyPr>
          <a:lstStyle>
            <a:lvl1pPr defTabSz="933343">
              <a:defRPr sz="1200"/>
            </a:lvl1pPr>
          </a:lstStyle>
          <a:p>
            <a:endParaRPr lang="en-US" altLang="ja-JP"/>
          </a:p>
        </p:txBody>
      </p:sp>
      <p:sp>
        <p:nvSpPr>
          <p:cNvPr id="3079" name="Rectangle 7"/>
          <p:cNvSpPr>
            <a:spLocks noGrp="1" noChangeArrowheads="1"/>
          </p:cNvSpPr>
          <p:nvPr>
            <p:ph type="sldNum" sz="quarter" idx="5"/>
          </p:nvPr>
        </p:nvSpPr>
        <p:spPr bwMode="auto">
          <a:xfrm>
            <a:off x="3977978" y="8842706"/>
            <a:ext cx="3043553" cy="464950"/>
          </a:xfrm>
          <a:prstGeom prst="rect">
            <a:avLst/>
          </a:prstGeom>
          <a:noFill/>
          <a:ln w="9525">
            <a:noFill/>
            <a:miter lim="800000"/>
            <a:headEnd/>
            <a:tailEnd/>
          </a:ln>
          <a:effectLst/>
        </p:spPr>
        <p:txBody>
          <a:bodyPr vert="horz" wrap="square" lIns="93307" tIns="46653" rIns="93307" bIns="46653" numCol="1" anchor="b" anchorCtr="0" compatLnSpc="1">
            <a:prstTxWarp prst="textNoShape">
              <a:avLst/>
            </a:prstTxWarp>
          </a:bodyPr>
          <a:lstStyle>
            <a:lvl1pPr algn="r" defTabSz="933343">
              <a:defRPr sz="1200"/>
            </a:lvl1pPr>
          </a:lstStyle>
          <a:p>
            <a:fld id="{7A9EDEBB-FBC6-4B3C-89F5-A43ADFA59AD2}" type="slidenum">
              <a:rPr lang="en-US" altLang="ja-JP"/>
              <a:pPr/>
              <a:t>&lt;#&gt;</a:t>
            </a:fld>
            <a:endParaRPr lang="en-US" altLang="ja-JP"/>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1283E6-7194-4E96-8CE7-9393DADD109E}" type="slidenum">
              <a:rPr lang="en-US" altLang="ja-JP"/>
              <a:pPr/>
              <a:t>1</a:t>
            </a:fld>
            <a:endParaRPr lang="en-US" altLang="ja-JP"/>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4301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41987"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F24B64-3739-41FA-93BE-E7D0FA29BD66}" type="slidenum">
              <a:rPr lang="ja-JP" altLang="en-US"/>
              <a:pPr fontAlgn="base">
                <a:spcBef>
                  <a:spcPct val="0"/>
                </a:spcBef>
                <a:spcAft>
                  <a:spcPct val="0"/>
                </a:spcAft>
                <a:defRPr/>
              </a:pPr>
              <a:t>28</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lvl1pPr>
              <a:defRPr/>
            </a:lvl1p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5F01B183-4812-4666-80A0-22E7FF1D00EC}" type="slidenum">
              <a:rPr lang="en-US" altLang="ja-JP"/>
              <a:pPr/>
              <a:t>&lt;#&gt;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lvl1pPr>
              <a:defRPr/>
            </a:lvl1p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783B1BCA-DC21-4E38-9AE6-6BFBEF408EE3}" type="slidenum">
              <a:rPr lang="en-US" altLang="ja-JP"/>
              <a:pPr/>
              <a:t>&lt;#&gt;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15888"/>
            <a:ext cx="2057400" cy="601027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15888"/>
            <a:ext cx="6019800" cy="601027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lvl1pPr>
              <a:defRPr/>
            </a:lvl1p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A095924A-D825-474C-8853-57B4387737A7}" type="slidenum">
              <a:rPr lang="en-US" altLang="ja-JP"/>
              <a:pPr/>
              <a:t>&lt;#&gt;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5888"/>
            <a:ext cx="8229600" cy="504825"/>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052513"/>
            <a:ext cx="4038600" cy="50736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052513"/>
            <a:ext cx="4038600" cy="507365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457200" y="6524625"/>
            <a:ext cx="2133600" cy="196850"/>
          </a:xfrm>
        </p:spPr>
        <p:txBody>
          <a:bodyPr/>
          <a:lstStyle>
            <a:lvl1pPr>
              <a:defRPr/>
            </a:lvl1pPr>
          </a:lstStyle>
          <a:p>
            <a:r>
              <a:rPr lang="en-US" altLang="ja-JP" smtClean="0"/>
              <a:t>2018/6/7</a:t>
            </a:r>
            <a:endParaRPr lang="en-US" altLang="ja-JP"/>
          </a:p>
        </p:txBody>
      </p:sp>
      <p:sp>
        <p:nvSpPr>
          <p:cNvPr id="6" name="フッター プレースホルダ 5"/>
          <p:cNvSpPr>
            <a:spLocks noGrp="1"/>
          </p:cNvSpPr>
          <p:nvPr>
            <p:ph type="ftr" sz="quarter" idx="11"/>
          </p:nvPr>
        </p:nvSpPr>
        <p:spPr>
          <a:xfrm>
            <a:off x="3124200" y="6524625"/>
            <a:ext cx="2895600" cy="196850"/>
          </a:xfrm>
        </p:spPr>
        <p:txBody>
          <a:bodyPr/>
          <a:lstStyle>
            <a:lvl1pPr>
              <a:defRPr/>
            </a:lvl1pPr>
          </a:lstStyle>
          <a:p>
            <a:r>
              <a:rPr lang="ja-JP" altLang="en-US" smtClean="0"/>
              <a:t>物理学会北陸支部特別講演会</a:t>
            </a:r>
            <a:endParaRPr lang="en-US" altLang="ja-JP"/>
          </a:p>
        </p:txBody>
      </p:sp>
      <p:sp>
        <p:nvSpPr>
          <p:cNvPr id="7" name="スライド番号プレースホルダ 6"/>
          <p:cNvSpPr>
            <a:spLocks noGrp="1"/>
          </p:cNvSpPr>
          <p:nvPr>
            <p:ph type="sldNum" sz="quarter" idx="12"/>
          </p:nvPr>
        </p:nvSpPr>
        <p:spPr>
          <a:xfrm>
            <a:off x="6553200" y="6524625"/>
            <a:ext cx="2133600" cy="196850"/>
          </a:xfrm>
        </p:spPr>
        <p:txBody>
          <a:bodyPr/>
          <a:lstStyle>
            <a:lvl1pPr>
              <a:defRPr/>
            </a:lvl1pPr>
          </a:lstStyle>
          <a:p>
            <a:fld id="{B8101F40-80A5-499F-8AB2-F32F2FEFE36D}" type="slidenum">
              <a:rPr lang="en-US" altLang="ja-JP"/>
              <a:pPr/>
              <a:t>&lt;#&gt;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5888"/>
            <a:ext cx="8229600" cy="504825"/>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052513"/>
            <a:ext cx="8229600" cy="5073650"/>
          </a:xfrm>
        </p:spPr>
        <p:txBody>
          <a:bodyPr/>
          <a:lstStyle/>
          <a:p>
            <a:endParaRPr lang="ja-JP" altLang="en-US"/>
          </a:p>
        </p:txBody>
      </p:sp>
      <p:sp>
        <p:nvSpPr>
          <p:cNvPr id="4" name="日付プレースホルダ 3"/>
          <p:cNvSpPr>
            <a:spLocks noGrp="1"/>
          </p:cNvSpPr>
          <p:nvPr>
            <p:ph type="dt" sz="half" idx="10"/>
          </p:nvPr>
        </p:nvSpPr>
        <p:spPr>
          <a:xfrm>
            <a:off x="457200" y="6524625"/>
            <a:ext cx="2133600" cy="196850"/>
          </a:xfrm>
        </p:spPr>
        <p:txBody>
          <a:bodyPr/>
          <a:lstStyle>
            <a:lvl1pPr>
              <a:defRPr/>
            </a:lvl1pPr>
          </a:lstStyle>
          <a:p>
            <a:r>
              <a:rPr lang="en-US" altLang="ja-JP" smtClean="0"/>
              <a:t>2018/6/7</a:t>
            </a:r>
            <a:endParaRPr lang="en-US" altLang="ja-JP"/>
          </a:p>
        </p:txBody>
      </p:sp>
      <p:sp>
        <p:nvSpPr>
          <p:cNvPr id="5" name="フッター プレースホルダ 4"/>
          <p:cNvSpPr>
            <a:spLocks noGrp="1"/>
          </p:cNvSpPr>
          <p:nvPr>
            <p:ph type="ftr" sz="quarter" idx="11"/>
          </p:nvPr>
        </p:nvSpPr>
        <p:spPr>
          <a:xfrm>
            <a:off x="3124200" y="6524625"/>
            <a:ext cx="2895600" cy="196850"/>
          </a:xfrm>
        </p:spPr>
        <p:txBody>
          <a:bodyPr/>
          <a:lstStyle>
            <a:lvl1pPr>
              <a:defRPr/>
            </a:lvl1p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a:xfrm>
            <a:off x="6553200" y="6524625"/>
            <a:ext cx="2133600" cy="196850"/>
          </a:xfrm>
        </p:spPr>
        <p:txBody>
          <a:bodyPr/>
          <a:lstStyle>
            <a:lvl1pPr>
              <a:defRPr/>
            </a:lvl1pPr>
          </a:lstStyle>
          <a:p>
            <a:fld id="{5374004C-39BC-45BC-A85B-FA3AD356FDF7}" type="slidenum">
              <a:rPr lang="en-US" altLang="ja-JP"/>
              <a:pPr/>
              <a:t>&lt;#&gt;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lvl1pPr>
              <a:defRPr/>
            </a:lvl1p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3CE4ADD2-E785-42ED-8DE5-9CC29B93664B}" type="slidenum">
              <a:rPr lang="en-US" altLang="ja-JP"/>
              <a:pPr/>
              <a:t>&lt;#&gt;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lvl1pPr>
              <a:defRPr/>
            </a:lvl1p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9511D7FF-D69B-4AB0-9633-094C3C0ADE40}" type="slidenum">
              <a:rPr lang="en-US" altLang="ja-JP"/>
              <a:pPr/>
              <a:t>&lt;#&gt;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052513"/>
            <a:ext cx="4038600" cy="5073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052513"/>
            <a:ext cx="4038600" cy="5073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r>
              <a:rPr lang="en-US" altLang="ja-JP" smtClean="0"/>
              <a:t>2018/6/7</a:t>
            </a:r>
            <a:endParaRPr lang="en-US" altLang="ja-JP"/>
          </a:p>
        </p:txBody>
      </p:sp>
      <p:sp>
        <p:nvSpPr>
          <p:cNvPr id="6" name="フッター プレースホルダ 5"/>
          <p:cNvSpPr>
            <a:spLocks noGrp="1"/>
          </p:cNvSpPr>
          <p:nvPr>
            <p:ph type="ftr" sz="quarter" idx="11"/>
          </p:nvPr>
        </p:nvSpPr>
        <p:spPr/>
        <p:txBody>
          <a:bodyPr/>
          <a:lstStyle>
            <a:lvl1pPr>
              <a:defRPr/>
            </a:lvl1pPr>
          </a:lstStyle>
          <a:p>
            <a:r>
              <a:rPr lang="ja-JP" altLang="en-US" smtClean="0"/>
              <a:t>物理学会北陸支部特別講演会</a:t>
            </a:r>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EAAF4BE7-149B-4BB1-8735-A4B32E0F0D2C}" type="slidenum">
              <a:rPr lang="en-US" altLang="ja-JP"/>
              <a:pPr/>
              <a:t>&lt;#&gt;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r>
              <a:rPr lang="en-US" altLang="ja-JP" smtClean="0"/>
              <a:t>2018/6/7</a:t>
            </a:r>
            <a:endParaRPr lang="en-US" altLang="ja-JP"/>
          </a:p>
        </p:txBody>
      </p:sp>
      <p:sp>
        <p:nvSpPr>
          <p:cNvPr id="8" name="フッター プレースホルダ 7"/>
          <p:cNvSpPr>
            <a:spLocks noGrp="1"/>
          </p:cNvSpPr>
          <p:nvPr>
            <p:ph type="ftr" sz="quarter" idx="11"/>
          </p:nvPr>
        </p:nvSpPr>
        <p:spPr/>
        <p:txBody>
          <a:bodyPr/>
          <a:lstStyle>
            <a:lvl1pPr>
              <a:defRPr/>
            </a:lvl1pPr>
          </a:lstStyle>
          <a:p>
            <a:r>
              <a:rPr lang="ja-JP" altLang="en-US" smtClean="0"/>
              <a:t>物理学会北陸支部特別講演会</a:t>
            </a:r>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6383306D-F751-4102-A583-21B3B1969C5F}" type="slidenum">
              <a:rPr lang="en-US" altLang="ja-JP"/>
              <a:pPr/>
              <a:t>&lt;#&gt;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lvl1pPr>
              <a:defRPr/>
            </a:lvl1p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6AC1655D-E1B9-40C3-B909-1203CD3A3F67}" type="slidenum">
              <a:rPr lang="en-US" altLang="ja-JP"/>
              <a:pPr/>
              <a:t>&lt;#&gt;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r>
              <a:rPr lang="en-US" altLang="ja-JP" smtClean="0"/>
              <a:t>2018/6/7</a:t>
            </a:r>
            <a:endParaRPr lang="en-US" altLang="ja-JP"/>
          </a:p>
        </p:txBody>
      </p:sp>
      <p:sp>
        <p:nvSpPr>
          <p:cNvPr id="3" name="フッター プレースホルダ 2"/>
          <p:cNvSpPr>
            <a:spLocks noGrp="1"/>
          </p:cNvSpPr>
          <p:nvPr>
            <p:ph type="ftr" sz="quarter" idx="11"/>
          </p:nvPr>
        </p:nvSpPr>
        <p:spPr/>
        <p:txBody>
          <a:bodyPr/>
          <a:lstStyle>
            <a:lvl1pPr>
              <a:defRPr/>
            </a:lvl1pPr>
          </a:lstStyle>
          <a:p>
            <a:r>
              <a:rPr lang="ja-JP" altLang="en-US" smtClean="0"/>
              <a:t>物理学会北陸支部特別講演会</a:t>
            </a:r>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FC2B389C-2352-498F-BF4D-E54E98B5245B}" type="slidenum">
              <a:rPr lang="en-US" altLang="ja-JP"/>
              <a:pPr/>
              <a:t>&lt;#&gt;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r>
              <a:rPr lang="en-US" altLang="ja-JP" smtClean="0"/>
              <a:t>2018/6/7</a:t>
            </a:r>
            <a:endParaRPr lang="en-US" altLang="ja-JP"/>
          </a:p>
        </p:txBody>
      </p:sp>
      <p:sp>
        <p:nvSpPr>
          <p:cNvPr id="6" name="フッター プレースホルダ 5"/>
          <p:cNvSpPr>
            <a:spLocks noGrp="1"/>
          </p:cNvSpPr>
          <p:nvPr>
            <p:ph type="ftr" sz="quarter" idx="11"/>
          </p:nvPr>
        </p:nvSpPr>
        <p:spPr/>
        <p:txBody>
          <a:bodyPr/>
          <a:lstStyle>
            <a:lvl1pPr>
              <a:defRPr/>
            </a:lvl1pPr>
          </a:lstStyle>
          <a:p>
            <a:r>
              <a:rPr lang="ja-JP" altLang="en-US" smtClean="0"/>
              <a:t>物理学会北陸支部特別講演会</a:t>
            </a:r>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FF44ED43-5930-4A73-AD09-D758B6090273}" type="slidenum">
              <a:rPr lang="en-US" altLang="ja-JP"/>
              <a:pPr/>
              <a:t>&lt;#&gt;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r>
              <a:rPr lang="en-US" altLang="ja-JP" smtClean="0"/>
              <a:t>2018/6/7</a:t>
            </a:r>
            <a:endParaRPr lang="en-US" altLang="ja-JP"/>
          </a:p>
        </p:txBody>
      </p:sp>
      <p:sp>
        <p:nvSpPr>
          <p:cNvPr id="6" name="フッター プレースホルダ 5"/>
          <p:cNvSpPr>
            <a:spLocks noGrp="1"/>
          </p:cNvSpPr>
          <p:nvPr>
            <p:ph type="ftr" sz="quarter" idx="11"/>
          </p:nvPr>
        </p:nvSpPr>
        <p:spPr/>
        <p:txBody>
          <a:bodyPr/>
          <a:lstStyle>
            <a:lvl1pPr>
              <a:defRPr/>
            </a:lvl1pPr>
          </a:lstStyle>
          <a:p>
            <a:r>
              <a:rPr lang="ja-JP" altLang="en-US" smtClean="0"/>
              <a:t>物理学会北陸支部特別講演会</a:t>
            </a:r>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DC12D6BC-E553-46CF-A92F-B8A446BAEA48}" type="slidenum">
              <a:rPr lang="en-US" altLang="ja-JP"/>
              <a:pPr/>
              <a:t>&lt;#&gt;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15888"/>
            <a:ext cx="8229600" cy="504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052513"/>
            <a:ext cx="8229600" cy="5073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524625"/>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1">
                <a:ea typeface="ＭＳ 明朝" pitchFamily="17" charset="-128"/>
              </a:defRPr>
            </a:lvl1pPr>
          </a:lstStyle>
          <a:p>
            <a:r>
              <a:rPr lang="en-US" altLang="ja-JP" smtClean="0"/>
              <a:t>2018/6/7</a:t>
            </a:r>
            <a:endParaRPr lang="en-US" altLang="ja-JP"/>
          </a:p>
        </p:txBody>
      </p:sp>
      <p:sp>
        <p:nvSpPr>
          <p:cNvPr id="1029" name="Rectangle 5"/>
          <p:cNvSpPr>
            <a:spLocks noGrp="1" noChangeArrowheads="1"/>
          </p:cNvSpPr>
          <p:nvPr>
            <p:ph type="ftr" sz="quarter" idx="3"/>
          </p:nvPr>
        </p:nvSpPr>
        <p:spPr bwMode="auto">
          <a:xfrm>
            <a:off x="3124200" y="6524625"/>
            <a:ext cx="2895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1">
                <a:ea typeface="ＭＳ 明朝" pitchFamily="17" charset="-128"/>
              </a:defRPr>
            </a:lvl1pPr>
          </a:lstStyle>
          <a:p>
            <a:r>
              <a:rPr lang="ja-JP" altLang="en-US" smtClean="0"/>
              <a:t>物理学会北陸支部特別講演会</a:t>
            </a:r>
            <a:endParaRPr lang="en-US" altLang="ja-JP"/>
          </a:p>
        </p:txBody>
      </p:sp>
      <p:sp>
        <p:nvSpPr>
          <p:cNvPr id="1030" name="Rectangle 6"/>
          <p:cNvSpPr>
            <a:spLocks noGrp="1" noChangeArrowheads="1"/>
          </p:cNvSpPr>
          <p:nvPr>
            <p:ph type="sldNum" sz="quarter" idx="4"/>
          </p:nvPr>
        </p:nvSpPr>
        <p:spPr bwMode="auto">
          <a:xfrm>
            <a:off x="6553200" y="6524625"/>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1B77EA2-F461-468C-8E73-FD604656DCD9}" type="slidenum">
              <a:rPr lang="en-US" altLang="ja-JP"/>
              <a:pPr/>
              <a:t>&lt;#&gt;</a:t>
            </a:fld>
            <a:endParaRPr lang="en-US" altLang="ja-JP"/>
          </a:p>
        </p:txBody>
      </p:sp>
      <p:sp>
        <p:nvSpPr>
          <p:cNvPr id="1031" name="Line 7"/>
          <p:cNvSpPr>
            <a:spLocks noChangeShapeType="1"/>
          </p:cNvSpPr>
          <p:nvPr userDrawn="1"/>
        </p:nvSpPr>
        <p:spPr bwMode="auto">
          <a:xfrm>
            <a:off x="179388" y="692150"/>
            <a:ext cx="8785225" cy="0"/>
          </a:xfrm>
          <a:prstGeom prst="line">
            <a:avLst/>
          </a:prstGeom>
          <a:noFill/>
          <a:ln w="25400">
            <a:solidFill>
              <a:srgbClr val="33CCCC"/>
            </a:solidFill>
            <a:round/>
            <a:headEnd/>
            <a:tailEnd/>
          </a:ln>
          <a:effectLst/>
        </p:spPr>
        <p:txBody>
          <a:bodyPr/>
          <a:lstStyle/>
          <a:p>
            <a:endParaRPr lang="ja-JP" altLang="en-US"/>
          </a:p>
        </p:txBody>
      </p:sp>
      <p:sp>
        <p:nvSpPr>
          <p:cNvPr id="1032" name="Line 8"/>
          <p:cNvSpPr>
            <a:spLocks noChangeShapeType="1"/>
          </p:cNvSpPr>
          <p:nvPr userDrawn="1"/>
        </p:nvSpPr>
        <p:spPr bwMode="auto">
          <a:xfrm>
            <a:off x="179388" y="6524625"/>
            <a:ext cx="8785225" cy="0"/>
          </a:xfrm>
          <a:prstGeom prst="line">
            <a:avLst/>
          </a:prstGeom>
          <a:noFill/>
          <a:ln w="25400">
            <a:solidFill>
              <a:srgbClr val="33CCCC"/>
            </a:solidFill>
            <a:round/>
            <a:headEnd/>
            <a:tailEnd/>
          </a:ln>
          <a:effec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w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wmf"/><Relationship Id="rId1" Type="http://schemas.openxmlformats.org/officeDocument/2006/relationships/slideLayout" Target="../slideLayouts/slideLayout2.xml"/><Relationship Id="rId5" Type="http://schemas.openxmlformats.org/officeDocument/2006/relationships/image" Target="../media/image40.wmf"/><Relationship Id="rId4" Type="http://schemas.openxmlformats.org/officeDocument/2006/relationships/image" Target="../media/image39.wmf"/></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wmf"/><Relationship Id="rId7" Type="http://schemas.openxmlformats.org/officeDocument/2006/relationships/image" Target="../media/image46.png"/><Relationship Id="rId2" Type="http://schemas.openxmlformats.org/officeDocument/2006/relationships/image" Target="../media/image41.wmf"/><Relationship Id="rId1" Type="http://schemas.openxmlformats.org/officeDocument/2006/relationships/slideLayout" Target="../slideLayouts/slideLayout6.xml"/><Relationship Id="rId6" Type="http://schemas.openxmlformats.org/officeDocument/2006/relationships/image" Target="../media/image45.wmf"/><Relationship Id="rId11" Type="http://schemas.openxmlformats.org/officeDocument/2006/relationships/image" Target="../media/image50.wmf"/><Relationship Id="rId5" Type="http://schemas.openxmlformats.org/officeDocument/2006/relationships/image" Target="../media/image44.wmf"/><Relationship Id="rId10" Type="http://schemas.openxmlformats.org/officeDocument/2006/relationships/image" Target="../media/image49.emf"/><Relationship Id="rId4" Type="http://schemas.openxmlformats.org/officeDocument/2006/relationships/image" Target="../media/image43.wmf"/><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wmf"/><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wmf"/><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oleObject" Target="file:///\\localhost\Users\Piero\Desktop\WI&amp;NI&amp;WE_Failures\PieroRPB%20HD:Users:Piero:Desktop:AdVPAYTemp:STAC_PAY:STAC_report_PAY_2016_09_28.docx!OLE_LINK1" TargetMode="External"/><Relationship Id="rId2" Type="http://schemas.openxmlformats.org/officeDocument/2006/relationships/slideLayout" Target="../slideLayouts/slideLayout14.xml"/><Relationship Id="rId1" Type="http://schemas.openxmlformats.org/officeDocument/2006/relationships/vmlDrawing" Target="../drawings/vmlDrawing2.vml"/></Relationships>
</file>

<file path=ppt/slides/_rels/slide4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4.xml"/><Relationship Id="rId5" Type="http://schemas.openxmlformats.org/officeDocument/2006/relationships/image" Target="../media/image113.jpeg"/><Relationship Id="rId4" Type="http://schemas.openxmlformats.org/officeDocument/2006/relationships/image" Target="../media/image112.jpeg"/></Relationships>
</file>

<file path=ppt/slides/_rels/slide52.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jpeg"/></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5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4.png"/><Relationship Id="rId7" Type="http://schemas.openxmlformats.org/officeDocument/2006/relationships/image" Target="../media/image18.wmf"/><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9.wmf"/><Relationship Id="rId11" Type="http://schemas.openxmlformats.org/officeDocument/2006/relationships/image" Target="../media/image68.jpeg"/><Relationship Id="rId5" Type="http://schemas.openxmlformats.org/officeDocument/2006/relationships/image" Target="../media/image15.png"/><Relationship Id="rId10" Type="http://schemas.openxmlformats.org/officeDocument/2006/relationships/image" Target="../media/image125.jpeg"/><Relationship Id="rId4" Type="http://schemas.openxmlformats.org/officeDocument/2006/relationships/image" Target="../media/image65.png"/><Relationship Id="rId9" Type="http://schemas.openxmlformats.org/officeDocument/2006/relationships/image" Target="../media/image135.jpeg"/></Relationships>
</file>

<file path=ppt/slides/_rels/slide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4.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 Id="rId9" Type="http://schemas.openxmlformats.org/officeDocument/2006/relationships/image" Target="../media/image145.jpeg"/></Relationships>
</file>

<file path=ppt/slides/_rels/slide6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4.xml"/><Relationship Id="rId4" Type="http://schemas.openxmlformats.org/officeDocument/2006/relationships/image" Target="../media/image15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gatsuma\Desktop\160211-merger-1.jpg"/>
          <p:cNvPicPr>
            <a:picLocks noChangeAspect="1" noChangeArrowheads="1"/>
          </p:cNvPicPr>
          <p:nvPr/>
        </p:nvPicPr>
        <p:blipFill>
          <a:blip r:embed="rId3" cstate="print"/>
          <a:srcRect/>
          <a:stretch>
            <a:fillRect/>
          </a:stretch>
        </p:blipFill>
        <p:spPr bwMode="auto">
          <a:xfrm>
            <a:off x="611560" y="32501"/>
            <a:ext cx="8064896" cy="6492843"/>
          </a:xfrm>
          <a:prstGeom prst="rect">
            <a:avLst/>
          </a:prstGeom>
          <a:noFill/>
        </p:spPr>
      </p:pic>
      <p:sp>
        <p:nvSpPr>
          <p:cNvPr id="4" name="日付プレースホルダ 3"/>
          <p:cNvSpPr>
            <a:spLocks noGrp="1"/>
          </p:cNvSpPr>
          <p:nvPr>
            <p:ph type="dt" sz="half" idx="10"/>
          </p:nvPr>
        </p:nvSpPr>
        <p:spPr/>
        <p:txBody>
          <a:bodyPr/>
          <a:lstStyle/>
          <a:p>
            <a:r>
              <a:rPr lang="en-US" altLang="ja-JP" smtClean="0"/>
              <a:t>2018/6/7</a:t>
            </a:r>
            <a:endParaRPr lang="en-US" altLang="ja-JP" dirty="0"/>
          </a:p>
        </p:txBody>
      </p:sp>
      <p:sp>
        <p:nvSpPr>
          <p:cNvPr id="5" name="フッター プレースホルダ 4"/>
          <p:cNvSpPr>
            <a:spLocks noGrp="1"/>
          </p:cNvSpPr>
          <p:nvPr>
            <p:ph type="ftr" sz="quarter" idx="11"/>
          </p:nvPr>
        </p:nvSpPr>
        <p:spPr/>
        <p:txBody>
          <a:bodyPr/>
          <a:lstStyle/>
          <a:p>
            <a:r>
              <a:rPr lang="ja-JP" altLang="en-US" dirty="0" smtClean="0"/>
              <a:t>物理学会北陸支部特別講演会</a:t>
            </a:r>
            <a:endParaRPr lang="en-US" altLang="ja-JP" dirty="0"/>
          </a:p>
        </p:txBody>
      </p:sp>
      <p:sp>
        <p:nvSpPr>
          <p:cNvPr id="6" name="スライド番号プレースホルダ 5"/>
          <p:cNvSpPr>
            <a:spLocks noGrp="1"/>
          </p:cNvSpPr>
          <p:nvPr>
            <p:ph type="sldNum" sz="quarter" idx="12"/>
          </p:nvPr>
        </p:nvSpPr>
        <p:spPr/>
        <p:txBody>
          <a:bodyPr/>
          <a:lstStyle/>
          <a:p>
            <a:fld id="{366A03DD-E7F2-43B2-8BBA-DA90C1746CE4}" type="slidenum">
              <a:rPr lang="en-US" altLang="ja-JP"/>
              <a:pPr/>
              <a:t>1</a:t>
            </a:fld>
            <a:endParaRPr lang="en-US" altLang="ja-JP" dirty="0"/>
          </a:p>
        </p:txBody>
      </p:sp>
      <p:sp>
        <p:nvSpPr>
          <p:cNvPr id="2050" name="Rectangle 2"/>
          <p:cNvSpPr>
            <a:spLocks noGrp="1" noChangeArrowheads="1"/>
          </p:cNvSpPr>
          <p:nvPr>
            <p:ph type="ctrTitle"/>
          </p:nvPr>
        </p:nvSpPr>
        <p:spPr>
          <a:xfrm>
            <a:off x="755576" y="548680"/>
            <a:ext cx="7777163" cy="2232248"/>
          </a:xfrm>
        </p:spPr>
        <p:txBody>
          <a:bodyPr/>
          <a:lstStyle/>
          <a:p>
            <a:r>
              <a:rPr lang="ja-JP" altLang="en-US" dirty="0" smtClean="0">
                <a:solidFill>
                  <a:schemeClr val="bg1"/>
                </a:solidFill>
              </a:rPr>
              <a:t>欧州重力波検出器</a:t>
            </a:r>
            <a:r>
              <a:rPr lang="en-US" altLang="ja-JP" dirty="0" smtClean="0">
                <a:solidFill>
                  <a:schemeClr val="bg1"/>
                </a:solidFill>
              </a:rPr>
              <a:t>Virgo</a:t>
            </a:r>
            <a:r>
              <a:rPr lang="ja-JP" altLang="en-US" dirty="0" err="1" smtClean="0">
                <a:solidFill>
                  <a:schemeClr val="bg1"/>
                </a:solidFill>
              </a:rPr>
              <a:t>での</a:t>
            </a:r>
            <a:r>
              <a:rPr lang="en-US" altLang="ja-JP" dirty="0" smtClean="0">
                <a:solidFill>
                  <a:schemeClr val="bg1"/>
                </a:solidFill>
              </a:rPr>
              <a:t/>
            </a:r>
            <a:br>
              <a:rPr lang="en-US" altLang="ja-JP" dirty="0" smtClean="0">
                <a:solidFill>
                  <a:schemeClr val="bg1"/>
                </a:solidFill>
              </a:rPr>
            </a:br>
            <a:r>
              <a:rPr lang="ja-JP" altLang="en-US" dirty="0" smtClean="0">
                <a:solidFill>
                  <a:schemeClr val="bg1"/>
                </a:solidFill>
              </a:rPr>
              <a:t>研究と重力波観測　</a:t>
            </a:r>
            <a:r>
              <a:rPr lang="en-US" altLang="ja-JP" dirty="0" smtClean="0">
                <a:solidFill>
                  <a:schemeClr val="bg1"/>
                </a:solidFill>
              </a:rPr>
              <a:t/>
            </a:r>
            <a:br>
              <a:rPr lang="en-US" altLang="ja-JP" dirty="0" smtClean="0">
                <a:solidFill>
                  <a:schemeClr val="bg1"/>
                </a:solidFill>
              </a:rPr>
            </a:br>
            <a:r>
              <a:rPr lang="ja-JP" altLang="en-US" sz="4000" dirty="0" smtClean="0">
                <a:solidFill>
                  <a:schemeClr val="bg1"/>
                </a:solidFill>
              </a:rPr>
              <a:t>～海外での研究・ 生活について～</a:t>
            </a:r>
            <a:endParaRPr lang="ja-JP" altLang="en-US" sz="4000" dirty="0">
              <a:solidFill>
                <a:schemeClr val="bg1"/>
              </a:solidFill>
            </a:endParaRPr>
          </a:p>
        </p:txBody>
      </p:sp>
      <p:sp>
        <p:nvSpPr>
          <p:cNvPr id="2051" name="Rectangle 3"/>
          <p:cNvSpPr>
            <a:spLocks noGrp="1" noChangeArrowheads="1"/>
          </p:cNvSpPr>
          <p:nvPr>
            <p:ph type="subTitle" idx="1"/>
          </p:nvPr>
        </p:nvSpPr>
        <p:spPr>
          <a:xfrm>
            <a:off x="827584" y="4365303"/>
            <a:ext cx="7704856" cy="1655985"/>
          </a:xfrm>
        </p:spPr>
        <p:txBody>
          <a:bodyPr/>
          <a:lstStyle/>
          <a:p>
            <a:r>
              <a:rPr lang="en-US" altLang="ja-JP" sz="2800" i="1" dirty="0" smtClean="0">
                <a:solidFill>
                  <a:schemeClr val="bg1"/>
                </a:solidFill>
              </a:rPr>
              <a:t>School of Physics and Astronomy </a:t>
            </a:r>
            <a:br>
              <a:rPr lang="en-US" altLang="ja-JP" sz="2800" i="1" dirty="0" smtClean="0">
                <a:solidFill>
                  <a:schemeClr val="bg1"/>
                </a:solidFill>
              </a:rPr>
            </a:br>
            <a:r>
              <a:rPr lang="en-US" altLang="ja-JP" sz="2800" i="1" dirty="0" smtClean="0">
                <a:solidFill>
                  <a:schemeClr val="bg1"/>
                </a:solidFill>
              </a:rPr>
              <a:t>The University of Birmingham</a:t>
            </a:r>
          </a:p>
          <a:p>
            <a:r>
              <a:rPr lang="zh-TW" altLang="ja-JP" dirty="0" smtClean="0">
                <a:solidFill>
                  <a:schemeClr val="bg1"/>
                </a:solidFill>
              </a:rPr>
              <a:t>我妻</a:t>
            </a:r>
            <a:r>
              <a:rPr lang="en-US" altLang="zh-TW" dirty="0" smtClean="0">
                <a:solidFill>
                  <a:schemeClr val="bg1"/>
                </a:solidFill>
              </a:rPr>
              <a:t> </a:t>
            </a:r>
            <a:r>
              <a:rPr lang="zh-TW" altLang="ja-JP" dirty="0" smtClean="0">
                <a:solidFill>
                  <a:schemeClr val="bg1"/>
                </a:solidFill>
              </a:rPr>
              <a:t>一博</a:t>
            </a:r>
            <a:endParaRPr lang="ja-JP" altLang="en-US" sz="2400" baseline="30000" dirty="0">
              <a:solidFill>
                <a:schemeClr val="bg1"/>
              </a:solidFill>
            </a:endParaRPr>
          </a:p>
        </p:txBody>
      </p:sp>
      <p:sp>
        <p:nvSpPr>
          <p:cNvPr id="9" name="正方形/長方形 8"/>
          <p:cNvSpPr/>
          <p:nvPr/>
        </p:nvSpPr>
        <p:spPr>
          <a:xfrm>
            <a:off x="7468820" y="6309320"/>
            <a:ext cx="1351652" cy="261610"/>
          </a:xfrm>
          <a:prstGeom prst="rect">
            <a:avLst/>
          </a:prstGeom>
        </p:spPr>
        <p:txBody>
          <a:bodyPr wrap="none">
            <a:spAutoFit/>
          </a:bodyPr>
          <a:lstStyle/>
          <a:p>
            <a:r>
              <a:rPr lang="en-GB" altLang="ja-JP" sz="1050" dirty="0" smtClean="0">
                <a:solidFill>
                  <a:srgbClr val="00FFFF"/>
                </a:solidFill>
              </a:rPr>
              <a:t>Image Credit: SXS</a:t>
            </a:r>
            <a:endParaRPr lang="ja-JP" altLang="en-US" sz="1050" dirty="0">
              <a:solidFill>
                <a:srgbClr val="00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円/楕円 9"/>
          <p:cNvSpPr/>
          <p:nvPr/>
        </p:nvSpPr>
        <p:spPr>
          <a:xfrm>
            <a:off x="4932040" y="1988840"/>
            <a:ext cx="3168352" cy="2736304"/>
          </a:xfrm>
          <a:prstGeom prst="ellipse">
            <a:avLst/>
          </a:prstGeom>
          <a:solidFill>
            <a:schemeClr val="accent5">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重力と潮汐力</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10</a:t>
            </a:fld>
            <a:endParaRPr lang="en-US" altLang="ja-JP"/>
          </a:p>
        </p:txBody>
      </p:sp>
      <p:sp>
        <p:nvSpPr>
          <p:cNvPr id="8" name="円/楕円 7"/>
          <p:cNvSpPr/>
          <p:nvPr/>
        </p:nvSpPr>
        <p:spPr>
          <a:xfrm>
            <a:off x="1619672" y="2924944"/>
            <a:ext cx="914400"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月</a:t>
            </a:r>
            <a:endParaRPr kumimoji="1" lang="ja-JP" altLang="en-US" dirty="0">
              <a:solidFill>
                <a:schemeClr val="tx1"/>
              </a:solidFill>
            </a:endParaRPr>
          </a:p>
        </p:txBody>
      </p:sp>
      <p:sp>
        <p:nvSpPr>
          <p:cNvPr id="9" name="円/楕円 8"/>
          <p:cNvSpPr/>
          <p:nvPr/>
        </p:nvSpPr>
        <p:spPr>
          <a:xfrm>
            <a:off x="5148064" y="1988840"/>
            <a:ext cx="2736304" cy="273630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地球</a:t>
            </a:r>
            <a:endParaRPr kumimoji="1" lang="ja-JP" altLang="en-US" dirty="0"/>
          </a:p>
        </p:txBody>
      </p:sp>
      <p:sp>
        <p:nvSpPr>
          <p:cNvPr id="11" name="テキスト ボックス 10"/>
          <p:cNvSpPr txBox="1"/>
          <p:nvPr/>
        </p:nvSpPr>
        <p:spPr>
          <a:xfrm>
            <a:off x="4234413" y="3172906"/>
            <a:ext cx="697627" cy="400110"/>
          </a:xfrm>
          <a:prstGeom prst="rect">
            <a:avLst/>
          </a:prstGeom>
          <a:noFill/>
        </p:spPr>
        <p:txBody>
          <a:bodyPr wrap="none" rtlCol="0">
            <a:spAutoFit/>
          </a:bodyPr>
          <a:lstStyle/>
          <a:p>
            <a:r>
              <a:rPr kumimoji="1" lang="ja-JP" altLang="en-US" dirty="0" smtClean="0"/>
              <a:t>満潮</a:t>
            </a:r>
            <a:endParaRPr kumimoji="1" lang="ja-JP" altLang="en-US" dirty="0"/>
          </a:p>
        </p:txBody>
      </p:sp>
      <p:sp>
        <p:nvSpPr>
          <p:cNvPr id="12" name="テキスト ボックス 11"/>
          <p:cNvSpPr txBox="1"/>
          <p:nvPr/>
        </p:nvSpPr>
        <p:spPr>
          <a:xfrm>
            <a:off x="6156176" y="1588730"/>
            <a:ext cx="697627" cy="400110"/>
          </a:xfrm>
          <a:prstGeom prst="rect">
            <a:avLst/>
          </a:prstGeom>
          <a:noFill/>
        </p:spPr>
        <p:txBody>
          <a:bodyPr wrap="none" rtlCol="0">
            <a:spAutoFit/>
          </a:bodyPr>
          <a:lstStyle/>
          <a:p>
            <a:r>
              <a:rPr lang="ja-JP" altLang="en-US" dirty="0" smtClean="0"/>
              <a:t>干潮</a:t>
            </a:r>
            <a:endParaRPr kumimoji="1" lang="ja-JP" altLang="en-US" dirty="0"/>
          </a:p>
        </p:txBody>
      </p:sp>
      <p:sp>
        <p:nvSpPr>
          <p:cNvPr id="13" name="下矢印 12"/>
          <p:cNvSpPr/>
          <p:nvPr/>
        </p:nvSpPr>
        <p:spPr>
          <a:xfrm rot="3291124">
            <a:off x="4941197" y="1691368"/>
            <a:ext cx="484632" cy="9784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p:cNvSpPr/>
          <p:nvPr/>
        </p:nvSpPr>
        <p:spPr>
          <a:xfrm rot="7538724">
            <a:off x="4940453" y="4069876"/>
            <a:ext cx="484632" cy="9784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下矢印 14"/>
          <p:cNvSpPr/>
          <p:nvPr/>
        </p:nvSpPr>
        <p:spPr>
          <a:xfrm rot="14493460">
            <a:off x="7528535" y="4105939"/>
            <a:ext cx="484632" cy="9784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下矢印 15"/>
          <p:cNvSpPr/>
          <p:nvPr/>
        </p:nvSpPr>
        <p:spPr>
          <a:xfrm rot="17799104">
            <a:off x="7528179" y="1639689"/>
            <a:ext cx="484632" cy="9784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8172400" y="3140968"/>
            <a:ext cx="697627" cy="400110"/>
          </a:xfrm>
          <a:prstGeom prst="rect">
            <a:avLst/>
          </a:prstGeom>
          <a:noFill/>
        </p:spPr>
        <p:txBody>
          <a:bodyPr wrap="none" rtlCol="0">
            <a:spAutoFit/>
          </a:bodyPr>
          <a:lstStyle/>
          <a:p>
            <a:r>
              <a:rPr kumimoji="1" lang="ja-JP" altLang="en-US" dirty="0" smtClean="0"/>
              <a:t>満潮</a:t>
            </a:r>
            <a:endParaRPr kumimoji="1" lang="ja-JP" altLang="en-US" dirty="0"/>
          </a:p>
        </p:txBody>
      </p:sp>
      <p:sp>
        <p:nvSpPr>
          <p:cNvPr id="18" name="テキスト ボックス 17"/>
          <p:cNvSpPr txBox="1"/>
          <p:nvPr/>
        </p:nvSpPr>
        <p:spPr>
          <a:xfrm>
            <a:off x="6156176" y="4869160"/>
            <a:ext cx="697627" cy="400110"/>
          </a:xfrm>
          <a:prstGeom prst="rect">
            <a:avLst/>
          </a:prstGeom>
          <a:noFill/>
        </p:spPr>
        <p:txBody>
          <a:bodyPr wrap="none" rtlCol="0">
            <a:spAutoFit/>
          </a:bodyPr>
          <a:lstStyle/>
          <a:p>
            <a:r>
              <a:rPr lang="ja-JP" altLang="en-US" dirty="0" smtClean="0"/>
              <a:t>干潮</a:t>
            </a:r>
            <a:endParaRPr kumimoji="1" lang="ja-JP" altLang="en-US" dirty="0"/>
          </a:p>
        </p:txBody>
      </p:sp>
      <p:cxnSp>
        <p:nvCxnSpPr>
          <p:cNvPr id="20" name="直線コネクタ 19"/>
          <p:cNvCxnSpPr>
            <a:endCxn id="9" idx="0"/>
          </p:cNvCxnSpPr>
          <p:nvPr/>
        </p:nvCxnSpPr>
        <p:spPr>
          <a:xfrm flipV="1">
            <a:off x="2123728" y="1988840"/>
            <a:ext cx="4392488" cy="1368152"/>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2" name="直線コネクタ 21"/>
          <p:cNvCxnSpPr>
            <a:endCxn id="9" idx="4"/>
          </p:cNvCxnSpPr>
          <p:nvPr/>
        </p:nvCxnSpPr>
        <p:spPr>
          <a:xfrm>
            <a:off x="2123728" y="3356992"/>
            <a:ext cx="4392488" cy="1368152"/>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5" name="テキスト ボックス 24"/>
          <p:cNvSpPr txBox="1"/>
          <p:nvPr/>
        </p:nvSpPr>
        <p:spPr>
          <a:xfrm>
            <a:off x="467544" y="836712"/>
            <a:ext cx="3299301" cy="400110"/>
          </a:xfrm>
          <a:prstGeom prst="rect">
            <a:avLst/>
          </a:prstGeom>
          <a:noFill/>
        </p:spPr>
        <p:txBody>
          <a:bodyPr wrap="none" rtlCol="0">
            <a:spAutoFit/>
          </a:bodyPr>
          <a:lstStyle/>
          <a:p>
            <a:r>
              <a:rPr kumimoji="1" lang="ja-JP" altLang="en-US" dirty="0" smtClean="0"/>
              <a:t>月の重力によって生じる潮汐</a:t>
            </a:r>
            <a:endParaRPr kumimoji="1" lang="ja-JP" altLang="en-US" dirty="0"/>
          </a:p>
        </p:txBody>
      </p:sp>
      <p:sp>
        <p:nvSpPr>
          <p:cNvPr id="26" name="下矢印 25"/>
          <p:cNvSpPr/>
          <p:nvPr/>
        </p:nvSpPr>
        <p:spPr>
          <a:xfrm>
            <a:off x="6300192" y="2060848"/>
            <a:ext cx="484632" cy="60892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下矢印 26"/>
          <p:cNvSpPr/>
          <p:nvPr/>
        </p:nvSpPr>
        <p:spPr>
          <a:xfrm rot="10800000">
            <a:off x="6300192" y="4044207"/>
            <a:ext cx="484632" cy="60892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下矢印 27"/>
          <p:cNvSpPr/>
          <p:nvPr/>
        </p:nvSpPr>
        <p:spPr>
          <a:xfrm rot="5400000">
            <a:off x="5066196" y="3078820"/>
            <a:ext cx="484632" cy="60892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下矢印 28"/>
          <p:cNvSpPr/>
          <p:nvPr/>
        </p:nvSpPr>
        <p:spPr>
          <a:xfrm rot="16200000">
            <a:off x="7481604" y="3078820"/>
            <a:ext cx="484632" cy="60892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4788024" y="5529426"/>
            <a:ext cx="3805850" cy="707886"/>
          </a:xfrm>
          <a:prstGeom prst="rect">
            <a:avLst/>
          </a:prstGeom>
          <a:noFill/>
        </p:spPr>
        <p:txBody>
          <a:bodyPr wrap="none" rtlCol="0">
            <a:spAutoFit/>
          </a:bodyPr>
          <a:lstStyle/>
          <a:p>
            <a:r>
              <a:rPr kumimoji="1" lang="ja-JP" altLang="en-US" dirty="0" smtClean="0"/>
              <a:t>地球の自転によって一日に二度、</a:t>
            </a:r>
            <a:endParaRPr kumimoji="1" lang="en-US" altLang="ja-JP" dirty="0" smtClean="0"/>
          </a:p>
          <a:p>
            <a:r>
              <a:rPr kumimoji="1" lang="ja-JP" altLang="en-US" dirty="0" smtClean="0"/>
              <a:t>満ち潮と引き潮が起こる</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6" grpId="0" animBg="1"/>
      <p:bldP spid="27"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重力波</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11</a:t>
            </a:fld>
            <a:endParaRPr lang="en-US" altLang="ja-JP"/>
          </a:p>
        </p:txBody>
      </p:sp>
      <p:sp>
        <p:nvSpPr>
          <p:cNvPr id="8" name="円/楕円 7"/>
          <p:cNvSpPr/>
          <p:nvPr/>
        </p:nvSpPr>
        <p:spPr>
          <a:xfrm>
            <a:off x="5385792" y="5466928"/>
            <a:ext cx="914400" cy="91440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Picture 4" descr="C:\Users\Agatsuma\Desktop\f_fruit281.png"/>
          <p:cNvPicPr>
            <a:picLocks noChangeAspect="1" noChangeArrowheads="1"/>
          </p:cNvPicPr>
          <p:nvPr/>
        </p:nvPicPr>
        <p:blipFill>
          <a:blip r:embed="rId2" cstate="print"/>
          <a:srcRect/>
          <a:stretch>
            <a:fillRect/>
          </a:stretch>
        </p:blipFill>
        <p:spPr bwMode="auto">
          <a:xfrm>
            <a:off x="6372200" y="3284984"/>
            <a:ext cx="504056" cy="504056"/>
          </a:xfrm>
          <a:prstGeom prst="rect">
            <a:avLst/>
          </a:prstGeom>
          <a:noFill/>
        </p:spPr>
      </p:pic>
      <p:sp>
        <p:nvSpPr>
          <p:cNvPr id="15" name="円/楕円 14"/>
          <p:cNvSpPr/>
          <p:nvPr/>
        </p:nvSpPr>
        <p:spPr>
          <a:xfrm>
            <a:off x="5385792" y="764704"/>
            <a:ext cx="914400" cy="91440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4" descr="C:\Users\Agatsuma\Desktop\f_fruit281.png"/>
          <p:cNvPicPr>
            <a:picLocks noChangeAspect="1" noChangeArrowheads="1"/>
          </p:cNvPicPr>
          <p:nvPr/>
        </p:nvPicPr>
        <p:blipFill>
          <a:blip r:embed="rId2" cstate="print"/>
          <a:srcRect/>
          <a:stretch>
            <a:fillRect/>
          </a:stretch>
        </p:blipFill>
        <p:spPr bwMode="auto">
          <a:xfrm>
            <a:off x="4788024" y="3284984"/>
            <a:ext cx="504056" cy="504056"/>
          </a:xfrm>
          <a:prstGeom prst="rect">
            <a:avLst/>
          </a:prstGeom>
          <a:noFill/>
        </p:spPr>
      </p:pic>
      <p:pic>
        <p:nvPicPr>
          <p:cNvPr id="19" name="Picture 4" descr="C:\Users\Agatsuma\Desktop\f_fruit281.png"/>
          <p:cNvPicPr>
            <a:picLocks noChangeAspect="1" noChangeArrowheads="1"/>
          </p:cNvPicPr>
          <p:nvPr/>
        </p:nvPicPr>
        <p:blipFill>
          <a:blip r:embed="rId2" cstate="print"/>
          <a:srcRect/>
          <a:stretch>
            <a:fillRect/>
          </a:stretch>
        </p:blipFill>
        <p:spPr bwMode="auto">
          <a:xfrm>
            <a:off x="5580112" y="2492896"/>
            <a:ext cx="504056" cy="504056"/>
          </a:xfrm>
          <a:prstGeom prst="rect">
            <a:avLst/>
          </a:prstGeom>
          <a:noFill/>
        </p:spPr>
      </p:pic>
      <p:pic>
        <p:nvPicPr>
          <p:cNvPr id="20" name="Picture 4" descr="C:\Users\Agatsuma\Desktop\f_fruit281.png"/>
          <p:cNvPicPr>
            <a:picLocks noChangeAspect="1" noChangeArrowheads="1"/>
          </p:cNvPicPr>
          <p:nvPr/>
        </p:nvPicPr>
        <p:blipFill>
          <a:blip r:embed="rId2" cstate="print"/>
          <a:srcRect/>
          <a:stretch>
            <a:fillRect/>
          </a:stretch>
        </p:blipFill>
        <p:spPr bwMode="auto">
          <a:xfrm>
            <a:off x="5580112" y="4077072"/>
            <a:ext cx="504056" cy="504056"/>
          </a:xfrm>
          <a:prstGeom prst="rect">
            <a:avLst/>
          </a:prstGeom>
          <a:noFill/>
        </p:spPr>
      </p:pic>
      <p:sp>
        <p:nvSpPr>
          <p:cNvPr id="21" name="テキスト ボックス 20"/>
          <p:cNvSpPr txBox="1"/>
          <p:nvPr/>
        </p:nvSpPr>
        <p:spPr>
          <a:xfrm>
            <a:off x="0" y="764704"/>
            <a:ext cx="4312399" cy="5632311"/>
          </a:xfrm>
          <a:prstGeom prst="rect">
            <a:avLst/>
          </a:prstGeom>
          <a:noFill/>
        </p:spPr>
        <p:txBody>
          <a:bodyPr wrap="none" rtlCol="0">
            <a:spAutoFit/>
          </a:bodyPr>
          <a:lstStyle/>
          <a:p>
            <a:r>
              <a:rPr kumimoji="1" lang="ja-JP" altLang="en-US" dirty="0" smtClean="0"/>
              <a:t>●</a:t>
            </a:r>
            <a:r>
              <a:rPr lang="ja-JP" altLang="en-US" dirty="0" smtClean="0"/>
              <a:t>質量</a:t>
            </a:r>
            <a:r>
              <a:rPr kumimoji="1" lang="ja-JP" altLang="en-US" dirty="0" smtClean="0"/>
              <a:t>の四重極モーメントの時間変化</a:t>
            </a:r>
            <a:endParaRPr kumimoji="1" lang="en-US" altLang="ja-JP" dirty="0" smtClean="0"/>
          </a:p>
          <a:p>
            <a:r>
              <a:rPr kumimoji="1" lang="ja-JP" altLang="en-US" dirty="0" smtClean="0"/>
              <a:t>によって生じる</a:t>
            </a:r>
            <a:r>
              <a:rPr kumimoji="1" lang="ja-JP" altLang="en-US" dirty="0" smtClean="0">
                <a:solidFill>
                  <a:srgbClr val="FF0000"/>
                </a:solidFill>
              </a:rPr>
              <a:t>時空の</a:t>
            </a:r>
            <a:r>
              <a:rPr kumimoji="1" lang="ja-JP" altLang="en-US" dirty="0" err="1" smtClean="0">
                <a:solidFill>
                  <a:srgbClr val="FF0000"/>
                </a:solidFill>
              </a:rPr>
              <a:t>さざ</a:t>
            </a:r>
            <a:r>
              <a:rPr kumimoji="1" lang="ja-JP" altLang="en-US" dirty="0" smtClean="0">
                <a:solidFill>
                  <a:srgbClr val="FF0000"/>
                </a:solidFill>
              </a:rPr>
              <a:t>波</a:t>
            </a:r>
            <a:endParaRPr kumimoji="1" lang="en-US" altLang="ja-JP" dirty="0" smtClean="0">
              <a:solidFill>
                <a:srgbClr val="FF0000"/>
              </a:solidFill>
            </a:endParaRPr>
          </a:p>
          <a:p>
            <a:endParaRPr kumimoji="1" lang="en-US" altLang="ja-JP" dirty="0" smtClean="0">
              <a:solidFill>
                <a:srgbClr val="FF0000"/>
              </a:solidFill>
            </a:endParaRPr>
          </a:p>
          <a:p>
            <a:endParaRPr lang="en-US" altLang="ja-JP" dirty="0" smtClean="0"/>
          </a:p>
          <a:p>
            <a:r>
              <a:rPr lang="ja-JP" altLang="en-US" dirty="0" smtClean="0"/>
              <a:t>●</a:t>
            </a:r>
            <a:r>
              <a:rPr lang="en-US" altLang="ja-JP" dirty="0" smtClean="0"/>
              <a:t>1916</a:t>
            </a:r>
            <a:r>
              <a:rPr lang="ja-JP" altLang="en-US" dirty="0" smtClean="0"/>
              <a:t>年に</a:t>
            </a:r>
            <a:r>
              <a:rPr lang="ja-JP" altLang="en-US" dirty="0" smtClean="0">
                <a:solidFill>
                  <a:srgbClr val="FF0000"/>
                </a:solidFill>
              </a:rPr>
              <a:t>アルバート・</a:t>
            </a:r>
            <a:endParaRPr lang="en-US" altLang="ja-JP" dirty="0" smtClean="0">
              <a:solidFill>
                <a:srgbClr val="FF0000"/>
              </a:solidFill>
            </a:endParaRPr>
          </a:p>
          <a:p>
            <a:r>
              <a:rPr lang="ja-JP" altLang="en-US" dirty="0" smtClean="0">
                <a:solidFill>
                  <a:srgbClr val="FF0000"/>
                </a:solidFill>
              </a:rPr>
              <a:t>アインシュタイン</a:t>
            </a:r>
            <a:r>
              <a:rPr lang="ja-JP" altLang="en-US" dirty="0" smtClean="0"/>
              <a:t>によって</a:t>
            </a:r>
            <a:endParaRPr lang="en-US" altLang="ja-JP" dirty="0" smtClean="0"/>
          </a:p>
          <a:p>
            <a:r>
              <a:rPr lang="ja-JP" altLang="en-US" dirty="0" smtClean="0"/>
              <a:t>提唱された</a:t>
            </a:r>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r>
              <a:rPr lang="ja-JP" altLang="en-US" dirty="0" smtClean="0"/>
              <a:t>●重い星の</a:t>
            </a:r>
            <a:r>
              <a:rPr kumimoji="1" lang="ja-JP" altLang="en-US" dirty="0" smtClean="0"/>
              <a:t>連星系から</a:t>
            </a:r>
            <a:endParaRPr kumimoji="1" lang="en-US" altLang="ja-JP" dirty="0" smtClean="0"/>
          </a:p>
          <a:p>
            <a:r>
              <a:rPr lang="ja-JP" altLang="en-US" dirty="0" smtClean="0"/>
              <a:t>たくさん放出される</a:t>
            </a:r>
            <a:endParaRPr lang="en-US" altLang="ja-JP" dirty="0" smtClean="0"/>
          </a:p>
        </p:txBody>
      </p:sp>
      <p:pic>
        <p:nvPicPr>
          <p:cNvPr id="618498" name="Picture 2" descr="C:\Users\Agatsuma\Desktop\kjdsjjop.jpg"/>
          <p:cNvPicPr>
            <a:picLocks noChangeAspect="1" noChangeArrowheads="1"/>
          </p:cNvPicPr>
          <p:nvPr/>
        </p:nvPicPr>
        <p:blipFill>
          <a:blip r:embed="rId3" cstate="print"/>
          <a:srcRect/>
          <a:stretch>
            <a:fillRect/>
          </a:stretch>
        </p:blipFill>
        <p:spPr bwMode="auto">
          <a:xfrm>
            <a:off x="179512" y="3125680"/>
            <a:ext cx="1944216" cy="2463560"/>
          </a:xfrm>
          <a:prstGeom prst="rect">
            <a:avLst/>
          </a:prstGeom>
          <a:noFill/>
        </p:spPr>
      </p:pic>
      <p:pic>
        <p:nvPicPr>
          <p:cNvPr id="13313" name="Picture 1"/>
          <p:cNvPicPr>
            <a:picLocks noChangeAspect="1" noChangeArrowheads="1"/>
          </p:cNvPicPr>
          <p:nvPr/>
        </p:nvPicPr>
        <p:blipFill>
          <a:blip r:embed="rId4" cstate="print"/>
          <a:srcRect/>
          <a:stretch>
            <a:fillRect/>
          </a:stretch>
        </p:blipFill>
        <p:spPr bwMode="auto">
          <a:xfrm>
            <a:off x="683568" y="1454160"/>
            <a:ext cx="1368152" cy="53468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grpId="0" nodeType="clickEffect">
                                  <p:stCondLst>
                                    <p:cond delay="0"/>
                                  </p:stCondLst>
                                  <p:endCondLst>
                                    <p:cond evt="onNext" delay="0">
                                      <p:tgtEl>
                                        <p:sldTgt/>
                                      </p:tgtEl>
                                    </p:cond>
                                  </p:endCondLst>
                                  <p:childTnLst>
                                    <p:animMotion origin="layout" path="M -1.94444E-6 4.44444E-6 C -0.146 4.44444E-6 -0.26528 -0.15417 -0.26528 -0.34422 C -0.26528 -0.53426 -0.146 -0.68936 -1.94444E-6 -0.68936 C 0.14636 -0.68936 0.26493 -0.53426 0.26493 -0.34422 C 0.26493 -0.15417 0.14636 4.44444E-6 -1.94444E-6 4.44444E-6 Z " pathEditMode="relative" rAng="10800000" ptsTypes="fffff">
                                      <p:cBhvr>
                                        <p:cTn id="6" dur="2000" fill="hold"/>
                                        <p:tgtEl>
                                          <p:spTgt spid="8"/>
                                        </p:tgtEl>
                                        <p:attrNameLst>
                                          <p:attrName>ppt_x</p:attrName>
                                          <p:attrName>ppt_y</p:attrName>
                                        </p:attrNameLst>
                                      </p:cBhvr>
                                      <p:rCtr x="0" y="-345"/>
                                    </p:animMotion>
                                  </p:childTnLst>
                                </p:cTn>
                              </p:par>
                              <p:par>
                                <p:cTn id="7" presetID="1" presetClass="path" presetSubtype="0" repeatCount="indefinite" fill="hold" grpId="0" nodeType="withEffect">
                                  <p:stCondLst>
                                    <p:cond delay="0"/>
                                  </p:stCondLst>
                                  <p:endCondLst>
                                    <p:cond evt="onNext" delay="0">
                                      <p:tgtEl>
                                        <p:sldTgt/>
                                      </p:tgtEl>
                                    </p:cond>
                                  </p:endCondLst>
                                  <p:childTnLst>
                                    <p:animMotion origin="layout" path="M -1.94444E-6 -7.40741E-7 C 0.14566 -7.40741E-7 0.26406 0.1544 0.26406 0.34468 C 0.26406 0.53472 0.14566 0.68935 -1.94444E-6 0.68935 C -0.14548 0.68935 -0.26354 0.53472 -0.26354 0.34468 C -0.26354 0.1544 -0.14548 -7.40741E-7 -1.94444E-6 -7.40741E-7 Z " pathEditMode="relative" rAng="0" ptsTypes="fffff">
                                      <p:cBhvr>
                                        <p:cTn id="8" dur="2000" fill="hold"/>
                                        <p:tgtEl>
                                          <p:spTgt spid="15"/>
                                        </p:tgtEl>
                                        <p:attrNameLst>
                                          <p:attrName>ppt_x</p:attrName>
                                          <p:attrName>ppt_y</p:attrName>
                                        </p:attrNameLst>
                                      </p:cBhvr>
                                      <p:rCtr x="0" y="345"/>
                                    </p:animMotion>
                                  </p:childTnLst>
                                </p:cTn>
                              </p:par>
                              <p:par>
                                <p:cTn id="9" presetID="0" presetClass="path" presetSubtype="0" repeatCount="indefinite" fill="hold" nodeType="withEffect">
                                  <p:stCondLst>
                                    <p:cond delay="300"/>
                                  </p:stCondLst>
                                  <p:endCondLst>
                                    <p:cond evt="onNext" delay="0">
                                      <p:tgtEl>
                                        <p:sldTgt/>
                                      </p:tgtEl>
                                    </p:cond>
                                  </p:endCondLst>
                                  <p:childTnLst>
                                    <p:animMotion origin="layout" path="M -0.00764 0.00509 C 0.00659 0.00532 0.0342 0.00532 0.04114 0.00509 C 0.04809 0.00486 0.04826 0.0037 0.03403 0.00347 C 0.01979 0.00324 -0.03768 0.00324 -0.04445 0.00347 C -0.05122 0.0037 -0.02188 0.00486 -0.00764 0.00509 Z " pathEditMode="relative" rAng="0" ptsTypes="aaaaa">
                                      <p:cBhvr>
                                        <p:cTn id="10" dur="1000" fill="hold"/>
                                        <p:tgtEl>
                                          <p:spTgt spid="10"/>
                                        </p:tgtEl>
                                        <p:attrNameLst>
                                          <p:attrName>ppt_x</p:attrName>
                                          <p:attrName>ppt_y</p:attrName>
                                        </p:attrNameLst>
                                      </p:cBhvr>
                                      <p:rCtr x="6" y="-1"/>
                                    </p:animMotion>
                                  </p:childTnLst>
                                </p:cTn>
                              </p:par>
                              <p:par>
                                <p:cTn id="11" presetID="0" presetClass="path" presetSubtype="0" repeatCount="indefinite" fill="hold" nodeType="withEffect">
                                  <p:stCondLst>
                                    <p:cond delay="300"/>
                                  </p:stCondLst>
                                  <p:endCondLst>
                                    <p:cond evt="onNext" delay="0">
                                      <p:tgtEl>
                                        <p:sldTgt/>
                                      </p:tgtEl>
                                    </p:cond>
                                  </p:endCondLst>
                                  <p:childTnLst>
                                    <p:animMotion origin="layout" path="M 2.22222E-6 0.01181 C 2.22222E-6 -0.00463 2.22222E-6 -0.04676 2.22222E-6 -0.03889 C 2.22222E-6 -0.03102 -0.00018 0.05069 2.22222E-6 0.05949 C 0.00017 0.06829 2.22222E-6 0.02824 2.22222E-6 0.01181 Z " pathEditMode="relative" rAng="0" ptsTypes="aaaa">
                                      <p:cBhvr>
                                        <p:cTn id="12" dur="1000" fill="hold"/>
                                        <p:tgtEl>
                                          <p:spTgt spid="20"/>
                                        </p:tgtEl>
                                        <p:attrNameLst>
                                          <p:attrName>ppt_x</p:attrName>
                                          <p:attrName>ppt_y</p:attrName>
                                        </p:attrNameLst>
                                      </p:cBhvr>
                                      <p:rCtr x="0" y="-1"/>
                                    </p:animMotion>
                                  </p:childTnLst>
                                </p:cTn>
                              </p:par>
                              <p:par>
                                <p:cTn id="13" presetID="0" presetClass="path" presetSubtype="0" repeatCount="indefinite" fill="hold" nodeType="withEffect">
                                  <p:stCondLst>
                                    <p:cond delay="300"/>
                                  </p:stCondLst>
                                  <p:endCondLst>
                                    <p:cond evt="onNext" delay="0">
                                      <p:tgtEl>
                                        <p:sldTgt/>
                                      </p:tgtEl>
                                    </p:cond>
                                  </p:endCondLst>
                                  <p:childTnLst>
                                    <p:animMotion origin="layout" path="M -3.61111E-6 0.00741 C -0.01562 0.00787 -0.0552 0.00926 -0.04757 0.00903 C -0.03993 0.0088 0.03872 0.00625 0.04636 0.00579 C 0.054 0.00532 0.01563 0.00695 -3.61111E-6 0.00741 Z " pathEditMode="relative" rAng="0" ptsTypes="aaaa">
                                      <p:cBhvr>
                                        <p:cTn id="14" dur="1000" fill="hold"/>
                                        <p:tgtEl>
                                          <p:spTgt spid="18"/>
                                        </p:tgtEl>
                                        <p:attrNameLst>
                                          <p:attrName>ppt_x</p:attrName>
                                          <p:attrName>ppt_y</p:attrName>
                                        </p:attrNameLst>
                                      </p:cBhvr>
                                      <p:rCtr x="-1" y="0"/>
                                    </p:animMotion>
                                  </p:childTnLst>
                                </p:cTn>
                              </p:par>
                              <p:par>
                                <p:cTn id="15" presetID="0" presetClass="path" presetSubtype="0" repeatCount="indefinite" fill="hold" nodeType="withEffect">
                                  <p:stCondLst>
                                    <p:cond delay="300"/>
                                  </p:stCondLst>
                                  <p:endCondLst>
                                    <p:cond evt="onNext" delay="0">
                                      <p:tgtEl>
                                        <p:sldTgt/>
                                      </p:tgtEl>
                                    </p:cond>
                                  </p:endCondLst>
                                  <p:childTnLst>
                                    <p:animMotion origin="layout" path="M 2.77778E-6 -0.00926 C 2.77778E-6 0.00972 2.77778E-6 0.05486 2.77778E-6 0.04491 C 2.77778E-6 0.03496 2.77778E-6 -0.06018 2.77778E-6 -0.06944 C 2.77778E-6 -0.0787 2.77778E-6 -0.02824 2.77778E-6 -0.00926 Z " pathEditMode="relative" rAng="0" ptsTypes="aaaa">
                                      <p:cBhvr>
                                        <p:cTn id="16" dur="1000" fill="hold"/>
                                        <p:tgtEl>
                                          <p:spTgt spid="19"/>
                                        </p:tgtEl>
                                        <p:attrNameLst>
                                          <p:attrName>ppt_x</p:attrName>
                                          <p:attrName>ppt_y</p:attrName>
                                        </p:attrNameLst>
                                      </p:cBhvr>
                                      <p:rCtr x="0" y="-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日付プレースホルダ 2"/>
          <p:cNvSpPr>
            <a:spLocks noGrp="1"/>
          </p:cNvSpPr>
          <p:nvPr>
            <p:ph type="dt" sz="half" idx="10"/>
          </p:nvPr>
        </p:nvSpPr>
        <p:spPr/>
        <p:txBody>
          <a:bodyPr/>
          <a:lstStyle/>
          <a:p>
            <a:r>
              <a:rPr lang="en-US" altLang="ja-JP" smtClean="0"/>
              <a:t>2018/6/7</a:t>
            </a:r>
            <a:endParaRPr lang="en-US" altLang="ja-JP"/>
          </a:p>
        </p:txBody>
      </p:sp>
      <p:sp>
        <p:nvSpPr>
          <p:cNvPr id="18"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19" name="スライド番号プレースホルダ 4"/>
          <p:cNvSpPr>
            <a:spLocks noGrp="1"/>
          </p:cNvSpPr>
          <p:nvPr>
            <p:ph type="sldNum" sz="quarter" idx="12"/>
          </p:nvPr>
        </p:nvSpPr>
        <p:spPr/>
        <p:txBody>
          <a:bodyPr/>
          <a:lstStyle/>
          <a:p>
            <a:fld id="{E45D1D32-6012-4720-B7CD-B7AE3B4F4B03}" type="slidenum">
              <a:rPr lang="en-US" altLang="ja-JP"/>
              <a:pPr/>
              <a:t>12</a:t>
            </a:fld>
            <a:endParaRPr lang="en-US" altLang="ja-JP"/>
          </a:p>
        </p:txBody>
      </p:sp>
      <p:sp>
        <p:nvSpPr>
          <p:cNvPr id="297988" name="Rectangle 4"/>
          <p:cNvSpPr>
            <a:spLocks noGrp="1" noChangeArrowheads="1"/>
          </p:cNvSpPr>
          <p:nvPr>
            <p:ph type="title"/>
          </p:nvPr>
        </p:nvSpPr>
        <p:spPr/>
        <p:txBody>
          <a:bodyPr/>
          <a:lstStyle/>
          <a:p>
            <a:r>
              <a:rPr lang="ja-JP" altLang="en-US" sz="4000" dirty="0"/>
              <a:t>重力波源</a:t>
            </a:r>
          </a:p>
        </p:txBody>
      </p:sp>
      <p:sp>
        <p:nvSpPr>
          <p:cNvPr id="297989" name="Text Box 5"/>
          <p:cNvSpPr txBox="1">
            <a:spLocks noChangeArrowheads="1"/>
          </p:cNvSpPr>
          <p:nvPr/>
        </p:nvSpPr>
        <p:spPr bwMode="auto">
          <a:xfrm>
            <a:off x="827584" y="1484784"/>
            <a:ext cx="2520281" cy="707886"/>
          </a:xfrm>
          <a:prstGeom prst="rect">
            <a:avLst/>
          </a:prstGeom>
          <a:noFill/>
          <a:ln w="9525">
            <a:noFill/>
            <a:miter lim="800000"/>
            <a:headEnd/>
            <a:tailEnd/>
          </a:ln>
          <a:effectLst/>
        </p:spPr>
        <p:txBody>
          <a:bodyPr wrap="square">
            <a:spAutoFit/>
          </a:bodyPr>
          <a:lstStyle/>
          <a:p>
            <a:r>
              <a:rPr lang="ja-JP" altLang="en-US" dirty="0" smtClean="0"/>
              <a:t>●連星</a:t>
            </a:r>
            <a:r>
              <a:rPr lang="ja-JP" altLang="en-US" dirty="0"/>
              <a:t>中性子</a:t>
            </a:r>
            <a:r>
              <a:rPr lang="ja-JP" altLang="en-US" dirty="0" smtClean="0"/>
              <a:t>星や</a:t>
            </a:r>
            <a:endParaRPr lang="en-US" altLang="ja-JP" dirty="0" smtClean="0"/>
          </a:p>
          <a:p>
            <a:r>
              <a:rPr lang="ja-JP" altLang="en-US" dirty="0" smtClean="0"/>
              <a:t>ブラックホールの</a:t>
            </a:r>
            <a:r>
              <a:rPr lang="ja-JP" altLang="en-US" dirty="0"/>
              <a:t>合体</a:t>
            </a:r>
          </a:p>
        </p:txBody>
      </p:sp>
      <p:sp>
        <p:nvSpPr>
          <p:cNvPr id="297990" name="Text Box 6"/>
          <p:cNvSpPr txBox="1">
            <a:spLocks noChangeArrowheads="1"/>
          </p:cNvSpPr>
          <p:nvPr/>
        </p:nvSpPr>
        <p:spPr bwMode="auto">
          <a:xfrm>
            <a:off x="7236296" y="3717925"/>
            <a:ext cx="1723549" cy="400110"/>
          </a:xfrm>
          <a:prstGeom prst="rect">
            <a:avLst/>
          </a:prstGeom>
          <a:noFill/>
          <a:ln w="9525">
            <a:noFill/>
            <a:miter lim="800000"/>
            <a:headEnd/>
            <a:tailEnd/>
          </a:ln>
          <a:effectLst/>
        </p:spPr>
        <p:txBody>
          <a:bodyPr wrap="none">
            <a:spAutoFit/>
          </a:bodyPr>
          <a:lstStyle/>
          <a:p>
            <a:r>
              <a:rPr lang="ja-JP" altLang="en-US" dirty="0" smtClean="0"/>
              <a:t>●超新星</a:t>
            </a:r>
            <a:r>
              <a:rPr lang="ja-JP" altLang="en-US" dirty="0"/>
              <a:t>爆発</a:t>
            </a:r>
          </a:p>
        </p:txBody>
      </p:sp>
      <p:sp>
        <p:nvSpPr>
          <p:cNvPr id="297991" name="Text Box 7"/>
          <p:cNvSpPr txBox="1">
            <a:spLocks noChangeArrowheads="1"/>
          </p:cNvSpPr>
          <p:nvPr/>
        </p:nvSpPr>
        <p:spPr bwMode="auto">
          <a:xfrm>
            <a:off x="539750" y="3068638"/>
            <a:ext cx="2483372" cy="400110"/>
          </a:xfrm>
          <a:prstGeom prst="rect">
            <a:avLst/>
          </a:prstGeom>
          <a:noFill/>
          <a:ln w="9525">
            <a:noFill/>
            <a:miter lim="800000"/>
            <a:headEnd/>
            <a:tailEnd/>
          </a:ln>
          <a:effectLst/>
        </p:spPr>
        <p:txBody>
          <a:bodyPr wrap="none">
            <a:spAutoFit/>
          </a:bodyPr>
          <a:lstStyle/>
          <a:p>
            <a:r>
              <a:rPr lang="ja-JP" altLang="en-US" dirty="0" smtClean="0"/>
              <a:t>●パルサー</a:t>
            </a:r>
            <a:r>
              <a:rPr lang="ja-JP" altLang="en-US" dirty="0"/>
              <a:t>（連続波）</a:t>
            </a:r>
          </a:p>
        </p:txBody>
      </p:sp>
      <p:sp>
        <p:nvSpPr>
          <p:cNvPr id="297992" name="Text Box 8"/>
          <p:cNvSpPr txBox="1">
            <a:spLocks noChangeArrowheads="1"/>
          </p:cNvSpPr>
          <p:nvPr/>
        </p:nvSpPr>
        <p:spPr bwMode="auto">
          <a:xfrm>
            <a:off x="611188" y="5086350"/>
            <a:ext cx="2012950" cy="701675"/>
          </a:xfrm>
          <a:prstGeom prst="rect">
            <a:avLst/>
          </a:prstGeom>
          <a:noFill/>
          <a:ln w="9525">
            <a:noFill/>
            <a:miter lim="800000"/>
            <a:headEnd/>
            <a:tailEnd/>
          </a:ln>
          <a:effectLst/>
        </p:spPr>
        <p:txBody>
          <a:bodyPr wrap="none">
            <a:spAutoFit/>
          </a:bodyPr>
          <a:lstStyle/>
          <a:p>
            <a:r>
              <a:rPr lang="ja-JP" altLang="en-US" dirty="0" smtClean="0"/>
              <a:t>●背景</a:t>
            </a:r>
            <a:r>
              <a:rPr lang="ja-JP" altLang="en-US" dirty="0"/>
              <a:t>重力波</a:t>
            </a:r>
          </a:p>
          <a:p>
            <a:r>
              <a:rPr lang="ja-JP" altLang="en-US" dirty="0"/>
              <a:t>・インフレーション</a:t>
            </a:r>
          </a:p>
        </p:txBody>
      </p:sp>
      <p:sp>
        <p:nvSpPr>
          <p:cNvPr id="297993" name="Text Box 9"/>
          <p:cNvSpPr txBox="1">
            <a:spLocks noChangeArrowheads="1"/>
          </p:cNvSpPr>
          <p:nvPr/>
        </p:nvSpPr>
        <p:spPr bwMode="auto">
          <a:xfrm>
            <a:off x="179388" y="765175"/>
            <a:ext cx="6712094" cy="400110"/>
          </a:xfrm>
          <a:prstGeom prst="rect">
            <a:avLst/>
          </a:prstGeom>
          <a:noFill/>
          <a:ln w="9525">
            <a:noFill/>
            <a:miter lim="800000"/>
            <a:headEnd/>
            <a:tailEnd/>
          </a:ln>
          <a:effectLst/>
        </p:spPr>
        <p:txBody>
          <a:bodyPr wrap="none">
            <a:spAutoFit/>
          </a:bodyPr>
          <a:lstStyle/>
          <a:p>
            <a:r>
              <a:rPr lang="ja-JP" altLang="en-US" dirty="0"/>
              <a:t>地上の重力波検出器の観測帯域</a:t>
            </a:r>
            <a:r>
              <a:rPr lang="ja-JP" altLang="en-US" dirty="0" smtClean="0"/>
              <a:t>はおよそ</a:t>
            </a:r>
            <a:r>
              <a:rPr lang="en-US" altLang="ja-JP" dirty="0" smtClean="0">
                <a:solidFill>
                  <a:srgbClr val="0000FF"/>
                </a:solidFill>
              </a:rPr>
              <a:t>10 </a:t>
            </a:r>
            <a:r>
              <a:rPr lang="en-US" altLang="ja-JP" dirty="0">
                <a:solidFill>
                  <a:srgbClr val="0000FF"/>
                </a:solidFill>
              </a:rPr>
              <a:t>Hz – 1000 Hz</a:t>
            </a:r>
            <a:r>
              <a:rPr lang="en-US" altLang="ja-JP" dirty="0"/>
              <a:t> </a:t>
            </a:r>
          </a:p>
        </p:txBody>
      </p:sp>
      <p:pic>
        <p:nvPicPr>
          <p:cNvPr id="297994" name="Picture 10" descr="SN1987A_Rings"/>
          <p:cNvPicPr>
            <a:picLocks noChangeAspect="1" noChangeArrowheads="1"/>
          </p:cNvPicPr>
          <p:nvPr/>
        </p:nvPicPr>
        <p:blipFill>
          <a:blip r:embed="rId2" cstate="print"/>
          <a:srcRect/>
          <a:stretch>
            <a:fillRect/>
          </a:stretch>
        </p:blipFill>
        <p:spPr bwMode="auto">
          <a:xfrm>
            <a:off x="7308850" y="4149725"/>
            <a:ext cx="1522413" cy="1800225"/>
          </a:xfrm>
          <a:prstGeom prst="rect">
            <a:avLst/>
          </a:prstGeom>
          <a:noFill/>
          <a:ln w="9525">
            <a:noFill/>
            <a:miter lim="800000"/>
            <a:headEnd/>
            <a:tailEnd/>
          </a:ln>
          <a:effectLst/>
        </p:spPr>
      </p:pic>
      <p:pic>
        <p:nvPicPr>
          <p:cNvPr id="297995" name="Picture 11" descr="chirp_maerge"/>
          <p:cNvPicPr>
            <a:picLocks noChangeAspect="1" noChangeArrowheads="1"/>
          </p:cNvPicPr>
          <p:nvPr/>
        </p:nvPicPr>
        <p:blipFill>
          <a:blip r:embed="rId3" cstate="print"/>
          <a:srcRect/>
          <a:stretch>
            <a:fillRect/>
          </a:stretch>
        </p:blipFill>
        <p:spPr bwMode="auto">
          <a:xfrm>
            <a:off x="6011614" y="1196975"/>
            <a:ext cx="2736850" cy="1577975"/>
          </a:xfrm>
          <a:prstGeom prst="rect">
            <a:avLst/>
          </a:prstGeom>
          <a:noFill/>
          <a:ln w="9525">
            <a:noFill/>
            <a:miter lim="800000"/>
            <a:headEnd/>
            <a:tailEnd/>
          </a:ln>
        </p:spPr>
      </p:pic>
      <p:pic>
        <p:nvPicPr>
          <p:cNvPr id="297996" name="Picture 12"/>
          <p:cNvPicPr>
            <a:picLocks noChangeAspect="1" noChangeArrowheads="1"/>
          </p:cNvPicPr>
          <p:nvPr/>
        </p:nvPicPr>
        <p:blipFill>
          <a:blip r:embed="rId4" cstate="print"/>
          <a:srcRect/>
          <a:stretch>
            <a:fillRect/>
          </a:stretch>
        </p:blipFill>
        <p:spPr bwMode="auto">
          <a:xfrm>
            <a:off x="3851275" y="1341438"/>
            <a:ext cx="1871663" cy="1247775"/>
          </a:xfrm>
          <a:prstGeom prst="rect">
            <a:avLst/>
          </a:prstGeom>
          <a:noFill/>
          <a:ln w="9525">
            <a:noFill/>
            <a:miter lim="800000"/>
            <a:headEnd/>
            <a:tailEnd/>
          </a:ln>
          <a:effectLst/>
        </p:spPr>
      </p:pic>
      <p:pic>
        <p:nvPicPr>
          <p:cNvPr id="298001" name="Picture 17"/>
          <p:cNvPicPr>
            <a:picLocks noChangeAspect="1" noChangeArrowheads="1"/>
          </p:cNvPicPr>
          <p:nvPr/>
        </p:nvPicPr>
        <p:blipFill>
          <a:blip r:embed="rId5" cstate="print"/>
          <a:srcRect/>
          <a:stretch>
            <a:fillRect/>
          </a:stretch>
        </p:blipFill>
        <p:spPr bwMode="auto">
          <a:xfrm>
            <a:off x="3348038" y="2852738"/>
            <a:ext cx="1625600" cy="1727200"/>
          </a:xfrm>
          <a:prstGeom prst="rect">
            <a:avLst/>
          </a:prstGeom>
          <a:noFill/>
          <a:ln w="9525">
            <a:noFill/>
            <a:miter lim="800000"/>
            <a:headEnd/>
            <a:tailEnd/>
          </a:ln>
          <a:effectLst/>
        </p:spPr>
      </p:pic>
      <p:sp>
        <p:nvSpPr>
          <p:cNvPr id="298002" name="Text Box 18"/>
          <p:cNvSpPr txBox="1">
            <a:spLocks noChangeArrowheads="1"/>
          </p:cNvSpPr>
          <p:nvPr/>
        </p:nvSpPr>
        <p:spPr bwMode="auto">
          <a:xfrm>
            <a:off x="787400" y="3402013"/>
            <a:ext cx="2455863" cy="701675"/>
          </a:xfrm>
          <a:prstGeom prst="rect">
            <a:avLst/>
          </a:prstGeom>
          <a:noFill/>
          <a:ln w="9525">
            <a:noFill/>
            <a:miter lim="800000"/>
            <a:headEnd/>
            <a:tailEnd/>
          </a:ln>
          <a:effectLst/>
        </p:spPr>
        <p:txBody>
          <a:bodyPr wrap="none">
            <a:spAutoFit/>
          </a:bodyPr>
          <a:lstStyle/>
          <a:p>
            <a:r>
              <a:rPr lang="ja-JP" altLang="en-US"/>
              <a:t>・</a:t>
            </a:r>
            <a:r>
              <a:rPr lang="en-US" altLang="ja-JP"/>
              <a:t>Crab pulsar (60Hz)</a:t>
            </a:r>
          </a:p>
          <a:p>
            <a:r>
              <a:rPr lang="ja-JP" altLang="en-US"/>
              <a:t>・</a:t>
            </a:r>
            <a:r>
              <a:rPr lang="en-US" altLang="ja-JP"/>
              <a:t>Vela pulsar (22Hz)</a:t>
            </a:r>
          </a:p>
        </p:txBody>
      </p:sp>
      <p:pic>
        <p:nvPicPr>
          <p:cNvPr id="298003" name="Picture 19"/>
          <p:cNvPicPr>
            <a:picLocks noChangeAspect="1" noChangeArrowheads="1"/>
          </p:cNvPicPr>
          <p:nvPr/>
        </p:nvPicPr>
        <p:blipFill>
          <a:blip r:embed="rId6" cstate="print"/>
          <a:srcRect/>
          <a:stretch>
            <a:fillRect/>
          </a:stretch>
        </p:blipFill>
        <p:spPr bwMode="auto">
          <a:xfrm>
            <a:off x="2700338" y="4797425"/>
            <a:ext cx="2308225" cy="1149350"/>
          </a:xfrm>
          <a:prstGeom prst="rect">
            <a:avLst/>
          </a:prstGeom>
          <a:noFill/>
          <a:ln w="9525">
            <a:noFill/>
            <a:miter lim="800000"/>
            <a:headEnd/>
            <a:tailEnd/>
          </a:ln>
          <a:effectLst/>
        </p:spPr>
      </p:pic>
      <p:pic>
        <p:nvPicPr>
          <p:cNvPr id="298004" name="Picture 6"/>
          <p:cNvPicPr>
            <a:picLocks noChangeAspect="1" noChangeArrowheads="1"/>
          </p:cNvPicPr>
          <p:nvPr/>
        </p:nvPicPr>
        <p:blipFill>
          <a:blip r:embed="rId7" cstate="print"/>
          <a:srcRect/>
          <a:stretch>
            <a:fillRect/>
          </a:stretch>
        </p:blipFill>
        <p:spPr bwMode="auto">
          <a:xfrm>
            <a:off x="5003800" y="2852738"/>
            <a:ext cx="1719263" cy="1728787"/>
          </a:xfrm>
          <a:prstGeom prst="rect">
            <a:avLst/>
          </a:prstGeom>
          <a:noFill/>
          <a:ln w="9525">
            <a:noFill/>
            <a:miter lim="800000"/>
            <a:headEnd/>
            <a:tailEnd/>
          </a:ln>
        </p:spPr>
      </p:pic>
      <p:sp>
        <p:nvSpPr>
          <p:cNvPr id="298005" name="Text Box 21"/>
          <p:cNvSpPr txBox="1">
            <a:spLocks noChangeArrowheads="1"/>
          </p:cNvSpPr>
          <p:nvPr/>
        </p:nvSpPr>
        <p:spPr bwMode="auto">
          <a:xfrm>
            <a:off x="4932363" y="5688013"/>
            <a:ext cx="717550" cy="274637"/>
          </a:xfrm>
          <a:prstGeom prst="rect">
            <a:avLst/>
          </a:prstGeom>
          <a:noFill/>
          <a:ln w="9525">
            <a:noFill/>
            <a:miter lim="800000"/>
            <a:headEnd/>
            <a:tailEnd/>
          </a:ln>
          <a:effectLst/>
        </p:spPr>
        <p:txBody>
          <a:bodyPr wrap="none">
            <a:spAutoFit/>
          </a:bodyPr>
          <a:lstStyle/>
          <a:p>
            <a:r>
              <a:rPr lang="en-US" altLang="ja-JP" sz="1200" dirty="0"/>
              <a:t>(COBE)</a:t>
            </a:r>
          </a:p>
        </p:txBody>
      </p:sp>
      <p:sp>
        <p:nvSpPr>
          <p:cNvPr id="298006" name="Text Box 22"/>
          <p:cNvSpPr txBox="1">
            <a:spLocks noChangeArrowheads="1"/>
          </p:cNvSpPr>
          <p:nvPr/>
        </p:nvSpPr>
        <p:spPr bwMode="auto">
          <a:xfrm>
            <a:off x="714528" y="6092825"/>
            <a:ext cx="7632218" cy="400110"/>
          </a:xfrm>
          <a:prstGeom prst="rect">
            <a:avLst/>
          </a:prstGeom>
          <a:noFill/>
          <a:ln w="9525">
            <a:noFill/>
            <a:miter lim="800000"/>
            <a:headEnd/>
            <a:tailEnd/>
          </a:ln>
          <a:effectLst/>
        </p:spPr>
        <p:txBody>
          <a:bodyPr wrap="none">
            <a:spAutoFit/>
          </a:bodyPr>
          <a:lstStyle/>
          <a:p>
            <a:r>
              <a:rPr lang="ja-JP" altLang="en-US" dirty="0"/>
              <a:t>重力波の直接検出は宇宙論や天文学を発展</a:t>
            </a:r>
            <a:r>
              <a:rPr lang="ja-JP" altLang="en-US" dirty="0" smtClean="0"/>
              <a:t>させる ⇒</a:t>
            </a:r>
            <a:r>
              <a:rPr lang="en-US" altLang="ja-JP" dirty="0" smtClean="0"/>
              <a:t> </a:t>
            </a:r>
            <a:r>
              <a:rPr lang="ja-JP" altLang="en-US" dirty="0" smtClean="0">
                <a:solidFill>
                  <a:srgbClr val="FF0000"/>
                </a:solidFill>
              </a:rPr>
              <a:t>重力波天文学</a:t>
            </a:r>
            <a:endParaRPr lang="ja-JP" altLang="en-US" dirty="0">
              <a:solidFill>
                <a:srgbClr val="FF0000"/>
              </a:solidFill>
            </a:endParaRPr>
          </a:p>
        </p:txBody>
      </p:sp>
      <p:sp>
        <p:nvSpPr>
          <p:cNvPr id="20" name="Text Box 21"/>
          <p:cNvSpPr txBox="1">
            <a:spLocks noChangeArrowheads="1"/>
          </p:cNvSpPr>
          <p:nvPr/>
        </p:nvSpPr>
        <p:spPr bwMode="auto">
          <a:xfrm>
            <a:off x="5378526" y="2503929"/>
            <a:ext cx="705642" cy="276999"/>
          </a:xfrm>
          <a:prstGeom prst="rect">
            <a:avLst/>
          </a:prstGeom>
          <a:noFill/>
          <a:ln w="9525">
            <a:noFill/>
            <a:miter lim="800000"/>
            <a:headEnd/>
            <a:tailEnd/>
          </a:ln>
          <a:effectLst/>
        </p:spPr>
        <p:txBody>
          <a:bodyPr wrap="none">
            <a:spAutoFit/>
          </a:bodyPr>
          <a:lstStyle/>
          <a:p>
            <a:r>
              <a:rPr lang="en-US" altLang="ja-JP" sz="1200" dirty="0" smtClean="0"/>
              <a:t>(NASA)</a:t>
            </a:r>
            <a:endParaRPr lang="en-US" altLang="ja-JP"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5" name="Picture 7" descr="C:\Users\Agatsuma\Desktop\Univ.png"/>
          <p:cNvPicPr>
            <a:picLocks noChangeAspect="1" noChangeArrowheads="1"/>
          </p:cNvPicPr>
          <p:nvPr/>
        </p:nvPicPr>
        <p:blipFill>
          <a:blip r:embed="rId2" cstate="print"/>
          <a:srcRect/>
          <a:stretch>
            <a:fillRect/>
          </a:stretch>
        </p:blipFill>
        <p:spPr bwMode="auto">
          <a:xfrm>
            <a:off x="6108526" y="1268760"/>
            <a:ext cx="1847850" cy="4104456"/>
          </a:xfrm>
          <a:prstGeom prst="rect">
            <a:avLst/>
          </a:prstGeom>
          <a:noFill/>
        </p:spPr>
      </p:pic>
      <p:sp>
        <p:nvSpPr>
          <p:cNvPr id="11" name="円/楕円 10"/>
          <p:cNvSpPr/>
          <p:nvPr/>
        </p:nvSpPr>
        <p:spPr>
          <a:xfrm>
            <a:off x="2339752" y="1844824"/>
            <a:ext cx="1296144" cy="2880320"/>
          </a:xfrm>
          <a:prstGeom prst="ellipse">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621570" name="Picture 2" descr="C:\Users\Agatsuma\Desktop\CMB.jpg"/>
          <p:cNvPicPr>
            <a:picLocks noChangeAspect="1" noChangeArrowheads="1"/>
          </p:cNvPicPr>
          <p:nvPr/>
        </p:nvPicPr>
        <p:blipFill>
          <a:blip r:embed="rId3" cstate="print"/>
          <a:srcRect/>
          <a:stretch>
            <a:fillRect/>
          </a:stretch>
        </p:blipFill>
        <p:spPr bwMode="auto">
          <a:xfrm rot="16200000">
            <a:off x="2843808" y="2456892"/>
            <a:ext cx="3312367" cy="1656184"/>
          </a:xfrm>
          <a:prstGeom prst="rect">
            <a:avLst/>
          </a:prstGeom>
          <a:noFill/>
        </p:spPr>
      </p:pic>
      <p:sp>
        <p:nvSpPr>
          <p:cNvPr id="2" name="タイトル 1"/>
          <p:cNvSpPr>
            <a:spLocks noGrp="1"/>
          </p:cNvSpPr>
          <p:nvPr>
            <p:ph type="title"/>
          </p:nvPr>
        </p:nvSpPr>
        <p:spPr/>
        <p:txBody>
          <a:bodyPr/>
          <a:lstStyle/>
          <a:p>
            <a:r>
              <a:rPr kumimoji="1" lang="ja-JP" altLang="en-US" dirty="0" smtClean="0"/>
              <a:t>宇宙のうぶ声</a:t>
            </a:r>
            <a:r>
              <a:rPr lang="ja-JP" altLang="en-US" dirty="0" smtClean="0"/>
              <a:t>を</a:t>
            </a:r>
            <a:r>
              <a:rPr kumimoji="1" lang="ja-JP" altLang="en-US" dirty="0" smtClean="0"/>
              <a:t>聞く</a:t>
            </a:r>
            <a:endParaRPr kumimoji="1" lang="ja-JP" altLang="en-US" dirty="0"/>
          </a:p>
        </p:txBody>
      </p:sp>
      <p:sp>
        <p:nvSpPr>
          <p:cNvPr id="3" name="日付プレースホルダ 2"/>
          <p:cNvSpPr>
            <a:spLocks noGrp="1"/>
          </p:cNvSpPr>
          <p:nvPr>
            <p:ph type="dt" sz="half" idx="10"/>
          </p:nvPr>
        </p:nvSpPr>
        <p:spPr/>
        <p:txBody>
          <a:body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fld id="{6AC1655D-E1B9-40C3-B909-1203CD3A3F67}" type="slidenum">
              <a:rPr lang="en-US" altLang="ja-JP" smtClean="0"/>
              <a:pPr/>
              <a:t>13</a:t>
            </a:fld>
            <a:endParaRPr lang="en-US" altLang="ja-JP"/>
          </a:p>
        </p:txBody>
      </p:sp>
      <p:sp>
        <p:nvSpPr>
          <p:cNvPr id="7" name="Freeform 25"/>
          <p:cNvSpPr>
            <a:spLocks/>
          </p:cNvSpPr>
          <p:nvPr/>
        </p:nvSpPr>
        <p:spPr bwMode="auto">
          <a:xfrm>
            <a:off x="891481" y="1268761"/>
            <a:ext cx="6164262" cy="1960148"/>
          </a:xfrm>
          <a:custGeom>
            <a:avLst/>
            <a:gdLst>
              <a:gd name="T0" fmla="*/ 0 w 6300"/>
              <a:gd name="T1" fmla="*/ 4500 h 4500"/>
              <a:gd name="T2" fmla="*/ 420 w 6300"/>
              <a:gd name="T3" fmla="*/ 4140 h 4500"/>
              <a:gd name="T4" fmla="*/ 840 w 6300"/>
              <a:gd name="T5" fmla="*/ 3420 h 4500"/>
              <a:gd name="T6" fmla="*/ 1260 w 6300"/>
              <a:gd name="T7" fmla="*/ 2340 h 4500"/>
              <a:gd name="T8" fmla="*/ 1680 w 6300"/>
              <a:gd name="T9" fmla="*/ 1620 h 4500"/>
              <a:gd name="T10" fmla="*/ 2100 w 6300"/>
              <a:gd name="T11" fmla="*/ 1260 h 4500"/>
              <a:gd name="T12" fmla="*/ 2940 w 6300"/>
              <a:gd name="T13" fmla="*/ 900 h 4500"/>
              <a:gd name="T14" fmla="*/ 4620 w 6300"/>
              <a:gd name="T15" fmla="*/ 540 h 4500"/>
              <a:gd name="T16" fmla="*/ 6300 w 6300"/>
              <a:gd name="T17" fmla="*/ 0 h 4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00"/>
              <a:gd name="T28" fmla="*/ 0 h 4500"/>
              <a:gd name="T29" fmla="*/ 6300 w 6300"/>
              <a:gd name="T30" fmla="*/ 4500 h 45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00" h="4500">
                <a:moveTo>
                  <a:pt x="0" y="4500"/>
                </a:moveTo>
                <a:cubicBezTo>
                  <a:pt x="140" y="4410"/>
                  <a:pt x="280" y="4320"/>
                  <a:pt x="420" y="4140"/>
                </a:cubicBezTo>
                <a:cubicBezTo>
                  <a:pt x="560" y="3960"/>
                  <a:pt x="700" y="3720"/>
                  <a:pt x="840" y="3420"/>
                </a:cubicBezTo>
                <a:cubicBezTo>
                  <a:pt x="980" y="3120"/>
                  <a:pt x="1120" y="2640"/>
                  <a:pt x="1260" y="2340"/>
                </a:cubicBezTo>
                <a:cubicBezTo>
                  <a:pt x="1400" y="2040"/>
                  <a:pt x="1540" y="1800"/>
                  <a:pt x="1680" y="1620"/>
                </a:cubicBezTo>
                <a:cubicBezTo>
                  <a:pt x="1820" y="1440"/>
                  <a:pt x="1890" y="1380"/>
                  <a:pt x="2100" y="1260"/>
                </a:cubicBezTo>
                <a:cubicBezTo>
                  <a:pt x="2310" y="1140"/>
                  <a:pt x="2520" y="1020"/>
                  <a:pt x="2940" y="900"/>
                </a:cubicBezTo>
                <a:cubicBezTo>
                  <a:pt x="3360" y="780"/>
                  <a:pt x="4060" y="690"/>
                  <a:pt x="4620" y="540"/>
                </a:cubicBezTo>
                <a:cubicBezTo>
                  <a:pt x="5180" y="390"/>
                  <a:pt x="6020" y="90"/>
                  <a:pt x="6300" y="0"/>
                </a:cubicBezTo>
              </a:path>
            </a:pathLst>
          </a:custGeom>
          <a:noFill/>
          <a:ln w="28575" cmpd="sng">
            <a:solidFill>
              <a:srgbClr val="000000"/>
            </a:solidFill>
            <a:round/>
            <a:headEnd/>
            <a:tailEnd/>
          </a:ln>
        </p:spPr>
        <p:txBody>
          <a:bodyPr lIns="74295" tIns="8890" rIns="74295" bIns="8890"/>
          <a:lstStyle/>
          <a:p>
            <a:endParaRPr lang="ja-JP" altLang="en-US">
              <a:solidFill>
                <a:prstClr val="black"/>
              </a:solidFill>
            </a:endParaRPr>
          </a:p>
        </p:txBody>
      </p:sp>
      <p:sp>
        <p:nvSpPr>
          <p:cNvPr id="8" name="Freeform 25"/>
          <p:cNvSpPr>
            <a:spLocks/>
          </p:cNvSpPr>
          <p:nvPr/>
        </p:nvSpPr>
        <p:spPr bwMode="auto">
          <a:xfrm flipV="1">
            <a:off x="899592" y="3212974"/>
            <a:ext cx="6192688" cy="2088233"/>
          </a:xfrm>
          <a:custGeom>
            <a:avLst/>
            <a:gdLst>
              <a:gd name="T0" fmla="*/ 0 w 6300"/>
              <a:gd name="T1" fmla="*/ 4500 h 4500"/>
              <a:gd name="T2" fmla="*/ 420 w 6300"/>
              <a:gd name="T3" fmla="*/ 4140 h 4500"/>
              <a:gd name="T4" fmla="*/ 840 w 6300"/>
              <a:gd name="T5" fmla="*/ 3420 h 4500"/>
              <a:gd name="T6" fmla="*/ 1260 w 6300"/>
              <a:gd name="T7" fmla="*/ 2340 h 4500"/>
              <a:gd name="T8" fmla="*/ 1680 w 6300"/>
              <a:gd name="T9" fmla="*/ 1620 h 4500"/>
              <a:gd name="T10" fmla="*/ 2100 w 6300"/>
              <a:gd name="T11" fmla="*/ 1260 h 4500"/>
              <a:gd name="T12" fmla="*/ 2940 w 6300"/>
              <a:gd name="T13" fmla="*/ 900 h 4500"/>
              <a:gd name="T14" fmla="*/ 4620 w 6300"/>
              <a:gd name="T15" fmla="*/ 540 h 4500"/>
              <a:gd name="T16" fmla="*/ 6300 w 6300"/>
              <a:gd name="T17" fmla="*/ 0 h 4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00"/>
              <a:gd name="T28" fmla="*/ 0 h 4500"/>
              <a:gd name="T29" fmla="*/ 6300 w 6300"/>
              <a:gd name="T30" fmla="*/ 4500 h 45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00" h="4500">
                <a:moveTo>
                  <a:pt x="0" y="4500"/>
                </a:moveTo>
                <a:cubicBezTo>
                  <a:pt x="140" y="4410"/>
                  <a:pt x="280" y="4320"/>
                  <a:pt x="420" y="4140"/>
                </a:cubicBezTo>
                <a:cubicBezTo>
                  <a:pt x="560" y="3960"/>
                  <a:pt x="700" y="3720"/>
                  <a:pt x="840" y="3420"/>
                </a:cubicBezTo>
                <a:cubicBezTo>
                  <a:pt x="980" y="3120"/>
                  <a:pt x="1120" y="2640"/>
                  <a:pt x="1260" y="2340"/>
                </a:cubicBezTo>
                <a:cubicBezTo>
                  <a:pt x="1400" y="2040"/>
                  <a:pt x="1540" y="1800"/>
                  <a:pt x="1680" y="1620"/>
                </a:cubicBezTo>
                <a:cubicBezTo>
                  <a:pt x="1820" y="1440"/>
                  <a:pt x="1890" y="1380"/>
                  <a:pt x="2100" y="1260"/>
                </a:cubicBezTo>
                <a:cubicBezTo>
                  <a:pt x="2310" y="1140"/>
                  <a:pt x="2520" y="1020"/>
                  <a:pt x="2940" y="900"/>
                </a:cubicBezTo>
                <a:cubicBezTo>
                  <a:pt x="3360" y="780"/>
                  <a:pt x="4060" y="690"/>
                  <a:pt x="4620" y="540"/>
                </a:cubicBezTo>
                <a:cubicBezTo>
                  <a:pt x="5180" y="390"/>
                  <a:pt x="6020" y="90"/>
                  <a:pt x="6300" y="0"/>
                </a:cubicBezTo>
              </a:path>
            </a:pathLst>
          </a:custGeom>
          <a:noFill/>
          <a:ln w="28575" cmpd="sng">
            <a:solidFill>
              <a:srgbClr val="000000"/>
            </a:solidFill>
            <a:round/>
            <a:headEnd/>
            <a:tailEnd/>
          </a:ln>
        </p:spPr>
        <p:txBody>
          <a:bodyPr lIns="74295" tIns="8890" rIns="74295" bIns="8890"/>
          <a:lstStyle/>
          <a:p>
            <a:endParaRPr lang="ja-JP" altLang="en-US">
              <a:solidFill>
                <a:prstClr val="black"/>
              </a:solidFill>
            </a:endParaRPr>
          </a:p>
        </p:txBody>
      </p:sp>
      <p:sp>
        <p:nvSpPr>
          <p:cNvPr id="15" name="テキスト ボックス 14"/>
          <p:cNvSpPr txBox="1"/>
          <p:nvPr/>
        </p:nvSpPr>
        <p:spPr>
          <a:xfrm>
            <a:off x="3419872" y="848906"/>
            <a:ext cx="2534668" cy="707886"/>
          </a:xfrm>
          <a:prstGeom prst="rect">
            <a:avLst/>
          </a:prstGeom>
          <a:noFill/>
        </p:spPr>
        <p:txBody>
          <a:bodyPr wrap="none" rtlCol="0">
            <a:spAutoFit/>
          </a:bodyPr>
          <a:lstStyle/>
          <a:p>
            <a:r>
              <a:rPr lang="ja-JP" altLang="en-US" dirty="0" smtClean="0">
                <a:solidFill>
                  <a:srgbClr val="FF0000"/>
                </a:solidFill>
              </a:rPr>
              <a:t>宇宙の晴れ上がり</a:t>
            </a:r>
            <a:endParaRPr lang="en-US" altLang="ja-JP" dirty="0" smtClean="0">
              <a:solidFill>
                <a:srgbClr val="FF0000"/>
              </a:solidFill>
            </a:endParaRPr>
          </a:p>
          <a:p>
            <a:r>
              <a:rPr lang="en-US" altLang="ja-JP" dirty="0" smtClean="0"/>
              <a:t>CMB </a:t>
            </a:r>
            <a:r>
              <a:rPr kumimoji="1" lang="en-US" altLang="ja-JP" dirty="0" smtClean="0"/>
              <a:t>(</a:t>
            </a:r>
            <a:r>
              <a:rPr kumimoji="1" lang="ja-JP" altLang="en-US" dirty="0" smtClean="0"/>
              <a:t>宇宙背景放射</a:t>
            </a:r>
            <a:r>
              <a:rPr kumimoji="1" lang="en-US" altLang="ja-JP" dirty="0" smtClean="0"/>
              <a:t>)</a:t>
            </a:r>
            <a:endParaRPr kumimoji="1" lang="ja-JP" altLang="en-US" dirty="0"/>
          </a:p>
        </p:txBody>
      </p:sp>
      <p:cxnSp>
        <p:nvCxnSpPr>
          <p:cNvPr id="18" name="直線矢印コネクタ 17"/>
          <p:cNvCxnSpPr/>
          <p:nvPr/>
        </p:nvCxnSpPr>
        <p:spPr>
          <a:xfrm>
            <a:off x="971600" y="5877272"/>
            <a:ext cx="727280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テキスト ボックス 18"/>
          <p:cNvSpPr txBox="1"/>
          <p:nvPr/>
        </p:nvSpPr>
        <p:spPr>
          <a:xfrm>
            <a:off x="4067944" y="5373216"/>
            <a:ext cx="982961" cy="400110"/>
          </a:xfrm>
          <a:prstGeom prst="rect">
            <a:avLst/>
          </a:prstGeom>
          <a:noFill/>
        </p:spPr>
        <p:txBody>
          <a:bodyPr wrap="none" rtlCol="0">
            <a:spAutoFit/>
          </a:bodyPr>
          <a:lstStyle/>
          <a:p>
            <a:r>
              <a:rPr kumimoji="1" lang="en-US" altLang="ja-JP" dirty="0" smtClean="0"/>
              <a:t>38</a:t>
            </a:r>
            <a:r>
              <a:rPr kumimoji="1" lang="ja-JP" altLang="en-US" dirty="0" smtClean="0"/>
              <a:t>万年</a:t>
            </a:r>
            <a:endParaRPr kumimoji="1" lang="ja-JP" altLang="en-US" dirty="0"/>
          </a:p>
        </p:txBody>
      </p:sp>
      <p:sp>
        <p:nvSpPr>
          <p:cNvPr id="20" name="テキスト ボックス 19"/>
          <p:cNvSpPr txBox="1"/>
          <p:nvPr/>
        </p:nvSpPr>
        <p:spPr>
          <a:xfrm>
            <a:off x="6516216" y="5373216"/>
            <a:ext cx="1125629" cy="400110"/>
          </a:xfrm>
          <a:prstGeom prst="rect">
            <a:avLst/>
          </a:prstGeom>
          <a:noFill/>
        </p:spPr>
        <p:txBody>
          <a:bodyPr wrap="none" rtlCol="0">
            <a:spAutoFit/>
          </a:bodyPr>
          <a:lstStyle/>
          <a:p>
            <a:r>
              <a:rPr kumimoji="1" lang="en-US" altLang="ja-JP" dirty="0" smtClean="0"/>
              <a:t>138</a:t>
            </a:r>
            <a:r>
              <a:rPr kumimoji="1" lang="ja-JP" altLang="en-US" dirty="0" smtClean="0"/>
              <a:t>億年</a:t>
            </a:r>
            <a:endParaRPr kumimoji="1" lang="ja-JP" altLang="en-US" dirty="0"/>
          </a:p>
        </p:txBody>
      </p:sp>
      <p:cxnSp>
        <p:nvCxnSpPr>
          <p:cNvPr id="22" name="直線コネクタ 21"/>
          <p:cNvCxnSpPr/>
          <p:nvPr/>
        </p:nvCxnSpPr>
        <p:spPr>
          <a:xfrm>
            <a:off x="7020272" y="5733256"/>
            <a:ext cx="0" cy="288032"/>
          </a:xfrm>
          <a:prstGeom prst="line">
            <a:avLst/>
          </a:prstGeom>
        </p:spPr>
        <p:style>
          <a:lnRef idx="1">
            <a:schemeClr val="dk1"/>
          </a:lnRef>
          <a:fillRef idx="0">
            <a:schemeClr val="dk1"/>
          </a:fillRef>
          <a:effectRef idx="0">
            <a:schemeClr val="dk1"/>
          </a:effectRef>
          <a:fontRef idx="minor">
            <a:schemeClr val="tx1"/>
          </a:fontRef>
        </p:style>
      </p:cxnSp>
      <p:cxnSp>
        <p:nvCxnSpPr>
          <p:cNvPr id="23" name="直線コネクタ 22"/>
          <p:cNvCxnSpPr/>
          <p:nvPr/>
        </p:nvCxnSpPr>
        <p:spPr>
          <a:xfrm>
            <a:off x="4499992" y="5733256"/>
            <a:ext cx="0" cy="288032"/>
          </a:xfrm>
          <a:prstGeom prst="line">
            <a:avLst/>
          </a:prstGeom>
        </p:spPr>
        <p:style>
          <a:lnRef idx="1">
            <a:schemeClr val="dk1"/>
          </a:lnRef>
          <a:fillRef idx="0">
            <a:schemeClr val="dk1"/>
          </a:fillRef>
          <a:effectRef idx="0">
            <a:schemeClr val="dk1"/>
          </a:effectRef>
          <a:fontRef idx="minor">
            <a:schemeClr val="tx1"/>
          </a:fontRef>
        </p:style>
      </p:cxnSp>
      <p:cxnSp>
        <p:nvCxnSpPr>
          <p:cNvPr id="24" name="直線コネクタ 23"/>
          <p:cNvCxnSpPr/>
          <p:nvPr/>
        </p:nvCxnSpPr>
        <p:spPr>
          <a:xfrm>
            <a:off x="2915816" y="5733256"/>
            <a:ext cx="0" cy="288032"/>
          </a:xfrm>
          <a:prstGeom prst="line">
            <a:avLst/>
          </a:prstGeom>
        </p:spPr>
        <p:style>
          <a:lnRef idx="1">
            <a:schemeClr val="dk1"/>
          </a:lnRef>
          <a:fillRef idx="0">
            <a:schemeClr val="dk1"/>
          </a:fillRef>
          <a:effectRef idx="0">
            <a:schemeClr val="dk1"/>
          </a:effectRef>
          <a:fontRef idx="minor">
            <a:schemeClr val="tx1"/>
          </a:fontRef>
        </p:style>
      </p:cxnSp>
      <p:sp>
        <p:nvSpPr>
          <p:cNvPr id="25" name="テキスト ボックス 24"/>
          <p:cNvSpPr txBox="1"/>
          <p:nvPr/>
        </p:nvSpPr>
        <p:spPr>
          <a:xfrm>
            <a:off x="2627784" y="5373216"/>
            <a:ext cx="583814" cy="400110"/>
          </a:xfrm>
          <a:prstGeom prst="rect">
            <a:avLst/>
          </a:prstGeom>
          <a:noFill/>
        </p:spPr>
        <p:txBody>
          <a:bodyPr wrap="none" rtlCol="0">
            <a:spAutoFit/>
          </a:bodyPr>
          <a:lstStyle/>
          <a:p>
            <a:r>
              <a:rPr kumimoji="1" lang="en-US" altLang="ja-JP" dirty="0" smtClean="0"/>
              <a:t>1</a:t>
            </a:r>
            <a:r>
              <a:rPr kumimoji="1" lang="ja-JP" altLang="en-US" dirty="0" smtClean="0"/>
              <a:t>秒</a:t>
            </a:r>
            <a:endParaRPr kumimoji="1" lang="ja-JP" altLang="en-US" dirty="0"/>
          </a:p>
        </p:txBody>
      </p:sp>
      <p:sp>
        <p:nvSpPr>
          <p:cNvPr id="26" name="テキスト ボックス 25"/>
          <p:cNvSpPr txBox="1"/>
          <p:nvPr/>
        </p:nvSpPr>
        <p:spPr>
          <a:xfrm>
            <a:off x="35496" y="1412776"/>
            <a:ext cx="2331087" cy="400110"/>
          </a:xfrm>
          <a:prstGeom prst="rect">
            <a:avLst/>
          </a:prstGeom>
          <a:noFill/>
        </p:spPr>
        <p:txBody>
          <a:bodyPr wrap="none" rtlCol="0">
            <a:spAutoFit/>
          </a:bodyPr>
          <a:lstStyle/>
          <a:p>
            <a:r>
              <a:rPr kumimoji="1" lang="ja-JP" altLang="en-US" dirty="0" smtClean="0"/>
              <a:t>インフレーション</a:t>
            </a:r>
            <a:r>
              <a:rPr kumimoji="1" lang="en-US" altLang="ja-JP" dirty="0" smtClean="0"/>
              <a:t>???</a:t>
            </a:r>
            <a:endParaRPr kumimoji="1" lang="ja-JP" altLang="en-US" dirty="0"/>
          </a:p>
        </p:txBody>
      </p:sp>
      <p:cxnSp>
        <p:nvCxnSpPr>
          <p:cNvPr id="29" name="直線矢印コネクタ 28"/>
          <p:cNvCxnSpPr>
            <a:stCxn id="26" idx="2"/>
          </p:cNvCxnSpPr>
          <p:nvPr/>
        </p:nvCxnSpPr>
        <p:spPr>
          <a:xfrm>
            <a:off x="1201040" y="1812886"/>
            <a:ext cx="490640" cy="89603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1" name="直線矢印コネクタ 30"/>
          <p:cNvCxnSpPr/>
          <p:nvPr/>
        </p:nvCxnSpPr>
        <p:spPr>
          <a:xfrm>
            <a:off x="4572000" y="2060848"/>
            <a:ext cx="3384376" cy="0"/>
          </a:xfrm>
          <a:prstGeom prst="straightConnector1">
            <a:avLst/>
          </a:prstGeom>
          <a:ln>
            <a:solidFill>
              <a:srgbClr val="00FFFF"/>
            </a:solidFill>
            <a:tailEnd type="arrow"/>
          </a:ln>
        </p:spPr>
        <p:style>
          <a:lnRef idx="3">
            <a:schemeClr val="dk1"/>
          </a:lnRef>
          <a:fillRef idx="0">
            <a:schemeClr val="dk1"/>
          </a:fillRef>
          <a:effectRef idx="2">
            <a:schemeClr val="dk1"/>
          </a:effectRef>
          <a:fontRef idx="minor">
            <a:schemeClr val="tx1"/>
          </a:fontRef>
        </p:style>
      </p:cxnSp>
      <p:sp>
        <p:nvSpPr>
          <p:cNvPr id="32" name="テキスト ボックス 31"/>
          <p:cNvSpPr txBox="1"/>
          <p:nvPr/>
        </p:nvSpPr>
        <p:spPr>
          <a:xfrm>
            <a:off x="7676932" y="1556792"/>
            <a:ext cx="1467068" cy="400110"/>
          </a:xfrm>
          <a:prstGeom prst="rect">
            <a:avLst/>
          </a:prstGeom>
          <a:noFill/>
        </p:spPr>
        <p:txBody>
          <a:bodyPr wrap="none" rtlCol="0">
            <a:spAutoFit/>
          </a:bodyPr>
          <a:lstStyle/>
          <a:p>
            <a:r>
              <a:rPr kumimoji="1" lang="ja-JP" altLang="en-US" dirty="0" smtClean="0"/>
              <a:t>光</a:t>
            </a:r>
            <a:r>
              <a:rPr lang="ja-JP" altLang="en-US" dirty="0" smtClean="0"/>
              <a:t>（電磁波）</a:t>
            </a:r>
            <a:endParaRPr kumimoji="1" lang="ja-JP" altLang="en-US" dirty="0"/>
          </a:p>
        </p:txBody>
      </p:sp>
      <p:sp>
        <p:nvSpPr>
          <p:cNvPr id="33" name="テキスト ボックス 32"/>
          <p:cNvSpPr txBox="1"/>
          <p:nvPr/>
        </p:nvSpPr>
        <p:spPr>
          <a:xfrm>
            <a:off x="0" y="2636912"/>
            <a:ext cx="1630575" cy="400110"/>
          </a:xfrm>
          <a:prstGeom prst="rect">
            <a:avLst/>
          </a:prstGeom>
          <a:noFill/>
        </p:spPr>
        <p:txBody>
          <a:bodyPr wrap="none" rtlCol="0">
            <a:spAutoFit/>
          </a:bodyPr>
          <a:lstStyle/>
          <a:p>
            <a:r>
              <a:rPr lang="ja-JP" altLang="en-US" dirty="0" smtClean="0"/>
              <a:t>宇宙の始まり</a:t>
            </a:r>
            <a:endParaRPr kumimoji="1" lang="ja-JP" altLang="en-US" dirty="0"/>
          </a:p>
        </p:txBody>
      </p:sp>
      <p:sp>
        <p:nvSpPr>
          <p:cNvPr id="34" name="テキスト ボックス 33"/>
          <p:cNvSpPr txBox="1"/>
          <p:nvPr/>
        </p:nvSpPr>
        <p:spPr>
          <a:xfrm>
            <a:off x="7731434" y="4509120"/>
            <a:ext cx="1412566" cy="400110"/>
          </a:xfrm>
          <a:prstGeom prst="rect">
            <a:avLst/>
          </a:prstGeom>
          <a:noFill/>
        </p:spPr>
        <p:txBody>
          <a:bodyPr wrap="none" rtlCol="0">
            <a:spAutoFit/>
          </a:bodyPr>
          <a:lstStyle/>
          <a:p>
            <a:r>
              <a:rPr kumimoji="1" lang="ja-JP" altLang="en-US" dirty="0" smtClean="0"/>
              <a:t>ニュートリノ</a:t>
            </a:r>
            <a:endParaRPr kumimoji="1" lang="ja-JP" altLang="en-US" dirty="0"/>
          </a:p>
        </p:txBody>
      </p:sp>
      <p:cxnSp>
        <p:nvCxnSpPr>
          <p:cNvPr id="35" name="直線矢印コネクタ 34"/>
          <p:cNvCxnSpPr/>
          <p:nvPr/>
        </p:nvCxnSpPr>
        <p:spPr>
          <a:xfrm>
            <a:off x="3059832" y="4365104"/>
            <a:ext cx="4896544" cy="0"/>
          </a:xfrm>
          <a:prstGeom prst="straightConnector1">
            <a:avLst/>
          </a:prstGeom>
          <a:ln>
            <a:solidFill>
              <a:srgbClr val="FFFF00"/>
            </a:solidFill>
            <a:tailEnd type="arrow"/>
          </a:ln>
        </p:spPr>
        <p:style>
          <a:lnRef idx="3">
            <a:schemeClr val="dk1"/>
          </a:lnRef>
          <a:fillRef idx="0">
            <a:schemeClr val="dk1"/>
          </a:fillRef>
          <a:effectRef idx="2">
            <a:schemeClr val="dk1"/>
          </a:effectRef>
          <a:fontRef idx="minor">
            <a:schemeClr val="tx1"/>
          </a:fontRef>
        </p:style>
      </p:cxnSp>
      <p:cxnSp>
        <p:nvCxnSpPr>
          <p:cNvPr id="37" name="直線矢印コネクタ 36"/>
          <p:cNvCxnSpPr/>
          <p:nvPr/>
        </p:nvCxnSpPr>
        <p:spPr>
          <a:xfrm>
            <a:off x="971600" y="3212976"/>
            <a:ext cx="7560840" cy="0"/>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sp>
        <p:nvSpPr>
          <p:cNvPr id="41" name="テキスト ボックス 40"/>
          <p:cNvSpPr txBox="1"/>
          <p:nvPr/>
        </p:nvSpPr>
        <p:spPr>
          <a:xfrm>
            <a:off x="7956376" y="2708920"/>
            <a:ext cx="954107" cy="400110"/>
          </a:xfrm>
          <a:prstGeom prst="rect">
            <a:avLst/>
          </a:prstGeom>
          <a:noFill/>
        </p:spPr>
        <p:txBody>
          <a:bodyPr wrap="none" rtlCol="0">
            <a:spAutoFit/>
          </a:bodyPr>
          <a:lstStyle/>
          <a:p>
            <a:r>
              <a:rPr kumimoji="1" lang="ja-JP" altLang="en-US" dirty="0" smtClean="0"/>
              <a:t>重力波</a:t>
            </a:r>
            <a:endParaRPr kumimoji="1" lang="ja-JP" altLang="en-US" dirty="0"/>
          </a:p>
        </p:txBody>
      </p:sp>
      <p:sp>
        <p:nvSpPr>
          <p:cNvPr id="42" name="テキスト ボックス 41"/>
          <p:cNvSpPr txBox="1"/>
          <p:nvPr/>
        </p:nvSpPr>
        <p:spPr>
          <a:xfrm>
            <a:off x="2051720" y="4725144"/>
            <a:ext cx="1595309" cy="707886"/>
          </a:xfrm>
          <a:prstGeom prst="rect">
            <a:avLst/>
          </a:prstGeom>
          <a:noFill/>
        </p:spPr>
        <p:txBody>
          <a:bodyPr wrap="none" rtlCol="0">
            <a:spAutoFit/>
          </a:bodyPr>
          <a:lstStyle/>
          <a:p>
            <a:r>
              <a:rPr lang="ja-JP" altLang="en-US" dirty="0" smtClean="0"/>
              <a:t>陽子・中性子</a:t>
            </a:r>
            <a:endParaRPr lang="en-US" altLang="ja-JP" dirty="0" smtClean="0"/>
          </a:p>
          <a:p>
            <a:r>
              <a:rPr kumimoji="1" lang="ja-JP" altLang="en-US" dirty="0" smtClean="0"/>
              <a:t>の生成</a:t>
            </a:r>
            <a:endParaRPr kumimoji="1" lang="ja-JP"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重力波の間接的存在証拠</a:t>
            </a:r>
            <a:endParaRPr kumimoji="1" lang="ja-JP" altLang="en-US" dirty="0"/>
          </a:p>
        </p:txBody>
      </p:sp>
      <p:sp>
        <p:nvSpPr>
          <p:cNvPr id="3" name="日付プレースホルダ 2"/>
          <p:cNvSpPr>
            <a:spLocks noGrp="1"/>
          </p:cNvSpPr>
          <p:nvPr>
            <p:ph type="dt" sz="half" idx="10"/>
          </p:nvPr>
        </p:nvSpPr>
        <p:spPr/>
        <p:txBody>
          <a:body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fld id="{6AC1655D-E1B9-40C3-B909-1203CD3A3F67}" type="slidenum">
              <a:rPr lang="en-US" altLang="ja-JP" smtClean="0"/>
              <a:pPr/>
              <a:t>14</a:t>
            </a:fld>
            <a:endParaRPr lang="en-US" altLang="ja-JP"/>
          </a:p>
        </p:txBody>
      </p:sp>
      <p:pic>
        <p:nvPicPr>
          <p:cNvPr id="6" name="Picture 3"/>
          <p:cNvPicPr>
            <a:picLocks noChangeAspect="1" noChangeArrowheads="1"/>
          </p:cNvPicPr>
          <p:nvPr/>
        </p:nvPicPr>
        <p:blipFill>
          <a:blip r:embed="rId2" cstate="print"/>
          <a:srcRect/>
          <a:stretch>
            <a:fillRect/>
          </a:stretch>
        </p:blipFill>
        <p:spPr bwMode="auto">
          <a:xfrm>
            <a:off x="5356671" y="1370038"/>
            <a:ext cx="3679825" cy="4610100"/>
          </a:xfrm>
          <a:prstGeom prst="rect">
            <a:avLst/>
          </a:prstGeom>
          <a:noFill/>
          <a:ln w="9525">
            <a:noFill/>
            <a:miter lim="800000"/>
            <a:headEnd/>
            <a:tailEnd/>
          </a:ln>
        </p:spPr>
      </p:pic>
      <p:sp>
        <p:nvSpPr>
          <p:cNvPr id="7" name="Rectangle 4"/>
          <p:cNvSpPr>
            <a:spLocks noChangeArrowheads="1"/>
          </p:cNvSpPr>
          <p:nvPr/>
        </p:nvSpPr>
        <p:spPr bwMode="auto">
          <a:xfrm>
            <a:off x="5644703" y="6122566"/>
            <a:ext cx="3186112" cy="258762"/>
          </a:xfrm>
          <a:prstGeom prst="rect">
            <a:avLst/>
          </a:prstGeom>
          <a:noFill/>
          <a:ln w="9525">
            <a:noFill/>
            <a:miter lim="800000"/>
            <a:headEnd/>
            <a:tailEnd/>
          </a:ln>
          <a:effectLst>
            <a:outerShdw algn="ctr" rotWithShape="0">
              <a:schemeClr val="bg2">
                <a:alpha val="75000"/>
              </a:schemeClr>
            </a:outerShdw>
          </a:effectLst>
        </p:spPr>
        <p:txBody>
          <a:bodyPr lIns="0" tIns="0" rIns="0" bIns="0" anchor="ctr">
            <a:spAutoFit/>
          </a:bodyPr>
          <a:lstStyle/>
          <a:p>
            <a:pPr defTabSz="642938" fontAlgn="base">
              <a:spcBef>
                <a:spcPct val="0"/>
              </a:spcBef>
              <a:spcAft>
                <a:spcPct val="0"/>
              </a:spcAft>
            </a:pPr>
            <a:r>
              <a:rPr kumimoji="0" lang="en-US" altLang="ja-JP" sz="1700" dirty="0" smtClean="0">
                <a:solidFill>
                  <a:srgbClr val="000000"/>
                </a:solidFill>
                <a:latin typeface="Times" charset="0"/>
                <a:cs typeface="Times" charset="0"/>
                <a:sym typeface="Times" charset="0"/>
              </a:rPr>
              <a:t>Taylor et al., ApJ.345(1989) p435</a:t>
            </a:r>
            <a:endParaRPr kumimoji="0" lang="en-US" altLang="ja-JP" sz="2500" dirty="0" smtClean="0">
              <a:solidFill>
                <a:srgbClr val="000000"/>
              </a:solidFill>
              <a:latin typeface="ヒラギノ角ゴ Pro W6" charset="0"/>
              <a:sym typeface="ヒラギノ角ゴ Pro W6" charset="0"/>
            </a:endParaRPr>
          </a:p>
        </p:txBody>
      </p:sp>
      <p:pic>
        <p:nvPicPr>
          <p:cNvPr id="8" name="Picture 6" descr="nobelpris"/>
          <p:cNvPicPr>
            <a:picLocks noChangeAspect="1" noChangeArrowheads="1"/>
          </p:cNvPicPr>
          <p:nvPr/>
        </p:nvPicPr>
        <p:blipFill>
          <a:blip r:embed="rId3" cstate="print"/>
          <a:srcRect/>
          <a:stretch>
            <a:fillRect/>
          </a:stretch>
        </p:blipFill>
        <p:spPr bwMode="auto">
          <a:xfrm>
            <a:off x="683568" y="3429000"/>
            <a:ext cx="3860800" cy="2949575"/>
          </a:xfrm>
          <a:prstGeom prst="rect">
            <a:avLst/>
          </a:prstGeom>
          <a:noFill/>
        </p:spPr>
      </p:pic>
      <p:sp>
        <p:nvSpPr>
          <p:cNvPr id="9" name="テキスト ボックス 8"/>
          <p:cNvSpPr txBox="1"/>
          <p:nvPr/>
        </p:nvSpPr>
        <p:spPr>
          <a:xfrm>
            <a:off x="179512" y="836712"/>
            <a:ext cx="6254084" cy="2000548"/>
          </a:xfrm>
          <a:prstGeom prst="rect">
            <a:avLst/>
          </a:prstGeom>
          <a:noFill/>
        </p:spPr>
        <p:txBody>
          <a:bodyPr wrap="none" rtlCol="0">
            <a:spAutoFit/>
          </a:bodyPr>
          <a:lstStyle/>
          <a:p>
            <a:r>
              <a:rPr kumimoji="1" lang="ja-JP" altLang="en-US" dirty="0" smtClean="0"/>
              <a:t>・</a:t>
            </a:r>
            <a:r>
              <a:rPr lang="en-US" altLang="ja-JP" dirty="0" smtClean="0"/>
              <a:t> </a:t>
            </a:r>
            <a:r>
              <a:rPr lang="en-US" altLang="ja-JP" dirty="0" err="1" smtClean="0"/>
              <a:t>Hulse</a:t>
            </a:r>
            <a:r>
              <a:rPr lang="ja-JP" altLang="en-US" dirty="0" smtClean="0"/>
              <a:t>と</a:t>
            </a:r>
            <a:r>
              <a:rPr lang="en-US" altLang="ja-JP" dirty="0" smtClean="0"/>
              <a:t>Taylor</a:t>
            </a:r>
            <a:r>
              <a:rPr lang="ja-JP" altLang="en-US" dirty="0" smtClean="0"/>
              <a:t>による連星パルサー （</a:t>
            </a:r>
            <a:r>
              <a:rPr lang="en-US" altLang="ja-JP" dirty="0" smtClean="0"/>
              <a:t>PSR1913+16</a:t>
            </a:r>
            <a:r>
              <a:rPr lang="ja-JP" altLang="en-US" dirty="0" smtClean="0"/>
              <a:t>）の</a:t>
            </a:r>
            <a:endParaRPr lang="en-US" altLang="ja-JP" dirty="0" smtClean="0"/>
          </a:p>
          <a:p>
            <a:r>
              <a:rPr lang="ja-JP" altLang="en-US" dirty="0" smtClean="0"/>
              <a:t>周期変化の観測（電波望遠鏡）</a:t>
            </a:r>
            <a:endParaRPr lang="en-US" altLang="ja-JP" dirty="0" smtClean="0"/>
          </a:p>
          <a:p>
            <a:pPr>
              <a:buFont typeface="Symbol"/>
              <a:buChar char="Þ"/>
            </a:pPr>
            <a:r>
              <a:rPr kumimoji="1" lang="ja-JP" altLang="en-US" dirty="0" smtClean="0"/>
              <a:t>　重力波によるエネルギー放射の計算と一致</a:t>
            </a:r>
            <a:endParaRPr lang="en-US" altLang="ja-JP" dirty="0" smtClean="0"/>
          </a:p>
          <a:p>
            <a:r>
              <a:rPr kumimoji="1" lang="ja-JP" altLang="en-US" dirty="0" smtClean="0"/>
              <a:t>・</a:t>
            </a:r>
            <a:r>
              <a:rPr kumimoji="1" lang="en-US" altLang="ja-JP" dirty="0" smtClean="0"/>
              <a:t>1993</a:t>
            </a:r>
            <a:r>
              <a:rPr kumimoji="1" lang="ja-JP" altLang="en-US" dirty="0" smtClean="0"/>
              <a:t>年にノーベル賞</a:t>
            </a:r>
            <a:endParaRPr kumimoji="1" lang="en-US" altLang="ja-JP" dirty="0" smtClean="0"/>
          </a:p>
          <a:p>
            <a:endParaRPr kumimoji="1" lang="en-US" altLang="ja-JP" dirty="0" smtClean="0"/>
          </a:p>
          <a:p>
            <a:pPr>
              <a:buFont typeface="Symbol"/>
              <a:buChar char="Þ"/>
            </a:pPr>
            <a:r>
              <a:rPr kumimoji="1" lang="ja-JP" altLang="en-US" sz="2400" dirty="0" smtClean="0">
                <a:solidFill>
                  <a:srgbClr val="0000FF"/>
                </a:solidFill>
              </a:rPr>
              <a:t>　重力波は間違いなく存在する！</a:t>
            </a:r>
            <a:endParaRPr kumimoji="1" lang="en-US" altLang="ja-JP" sz="2400" dirty="0" smtClean="0">
              <a:solidFill>
                <a:srgbClr val="0000FF"/>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日付プレースホルダ 2"/>
          <p:cNvSpPr>
            <a:spLocks noGrp="1"/>
          </p:cNvSpPr>
          <p:nvPr>
            <p:ph type="dt" sz="half" idx="10"/>
          </p:nvPr>
        </p:nvSpPr>
        <p:spPr/>
        <p:txBody>
          <a:bodyPr/>
          <a:lstStyle/>
          <a:p>
            <a:r>
              <a:rPr lang="en-US" altLang="ja-JP" smtClean="0"/>
              <a:t>2018/6/7</a:t>
            </a:r>
            <a:endParaRPr lang="en-US" altLang="ja-JP"/>
          </a:p>
        </p:txBody>
      </p:sp>
      <p:sp>
        <p:nvSpPr>
          <p:cNvPr id="29"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30" name="スライド番号プレースホルダ 4"/>
          <p:cNvSpPr>
            <a:spLocks noGrp="1"/>
          </p:cNvSpPr>
          <p:nvPr>
            <p:ph type="sldNum" sz="quarter" idx="12"/>
          </p:nvPr>
        </p:nvSpPr>
        <p:spPr/>
        <p:txBody>
          <a:bodyPr/>
          <a:lstStyle/>
          <a:p>
            <a:fld id="{6E25872E-94BB-4D67-BC44-5F28ACF654F4}" type="slidenum">
              <a:rPr lang="en-US" altLang="ja-JP"/>
              <a:pPr/>
              <a:t>15</a:t>
            </a:fld>
            <a:endParaRPr lang="en-US" altLang="ja-JP"/>
          </a:p>
        </p:txBody>
      </p:sp>
      <p:sp>
        <p:nvSpPr>
          <p:cNvPr id="367618" name="Rectangle 2"/>
          <p:cNvSpPr>
            <a:spLocks noGrp="1" noChangeArrowheads="1"/>
          </p:cNvSpPr>
          <p:nvPr>
            <p:ph type="title"/>
          </p:nvPr>
        </p:nvSpPr>
        <p:spPr>
          <a:xfrm>
            <a:off x="684213" y="117475"/>
            <a:ext cx="7632700" cy="503238"/>
          </a:xfrm>
        </p:spPr>
        <p:txBody>
          <a:bodyPr/>
          <a:lstStyle/>
          <a:p>
            <a:r>
              <a:rPr lang="ja-JP" altLang="en-US" dirty="0" smtClean="0"/>
              <a:t>重力波のまとめ</a:t>
            </a:r>
            <a:endParaRPr lang="ja-JP" altLang="en-US" dirty="0"/>
          </a:p>
        </p:txBody>
      </p:sp>
      <p:sp>
        <p:nvSpPr>
          <p:cNvPr id="367619" name="Text Box 3"/>
          <p:cNvSpPr txBox="1">
            <a:spLocks noChangeArrowheads="1"/>
          </p:cNvSpPr>
          <p:nvPr/>
        </p:nvSpPr>
        <p:spPr bwMode="auto">
          <a:xfrm>
            <a:off x="179512" y="779214"/>
            <a:ext cx="3600400" cy="5386090"/>
          </a:xfrm>
          <a:prstGeom prst="rect">
            <a:avLst/>
          </a:prstGeom>
          <a:noFill/>
          <a:ln w="12700">
            <a:noFill/>
            <a:miter lim="800000"/>
            <a:headEnd/>
            <a:tailEnd/>
          </a:ln>
          <a:effectLst/>
        </p:spPr>
        <p:txBody>
          <a:bodyPr wrap="square">
            <a:spAutoFit/>
          </a:bodyPr>
          <a:lstStyle/>
          <a:p>
            <a:r>
              <a:rPr lang="ja-JP" altLang="en-US" sz="2400" b="1" dirty="0"/>
              <a:t>重力波：</a:t>
            </a:r>
          </a:p>
          <a:p>
            <a:r>
              <a:rPr lang="ja-JP" altLang="en-US" dirty="0"/>
              <a:t>●質量を持った物体の運動によって</a:t>
            </a:r>
            <a:r>
              <a:rPr lang="ja-JP" altLang="en-US" dirty="0" smtClean="0"/>
              <a:t>生じる</a:t>
            </a:r>
            <a:r>
              <a:rPr lang="ja-JP" altLang="en-US" dirty="0" smtClean="0">
                <a:solidFill>
                  <a:srgbClr val="FF0000"/>
                </a:solidFill>
              </a:rPr>
              <a:t>時空</a:t>
            </a:r>
            <a:r>
              <a:rPr lang="ja-JP" altLang="en-US" dirty="0">
                <a:solidFill>
                  <a:srgbClr val="FF0000"/>
                </a:solidFill>
              </a:rPr>
              <a:t>の変化</a:t>
            </a:r>
            <a:r>
              <a:rPr lang="ja-JP" altLang="en-US" dirty="0" smtClean="0"/>
              <a:t>が、</a:t>
            </a:r>
            <a:endParaRPr lang="en-US" altLang="ja-JP" dirty="0" smtClean="0"/>
          </a:p>
          <a:p>
            <a:r>
              <a:rPr lang="ja-JP" altLang="en-US" dirty="0" smtClean="0"/>
              <a:t>波</a:t>
            </a:r>
            <a:r>
              <a:rPr lang="ja-JP" altLang="en-US" dirty="0"/>
              <a:t>となって空間を伝わる現象</a:t>
            </a:r>
          </a:p>
          <a:p>
            <a:endParaRPr lang="ja-JP" altLang="en-US" dirty="0"/>
          </a:p>
          <a:p>
            <a:r>
              <a:rPr lang="ja-JP" altLang="en-US" dirty="0"/>
              <a:t>●</a:t>
            </a:r>
            <a:r>
              <a:rPr lang="en-US" altLang="ja-JP" dirty="0"/>
              <a:t>1916</a:t>
            </a:r>
            <a:r>
              <a:rPr lang="ja-JP" altLang="en-US" dirty="0"/>
              <a:t>年</a:t>
            </a:r>
            <a:r>
              <a:rPr lang="ja-JP" altLang="en-US" dirty="0" smtClean="0"/>
              <a:t>、</a:t>
            </a:r>
            <a:r>
              <a:rPr lang="ja-JP" altLang="en-US" dirty="0" smtClean="0">
                <a:solidFill>
                  <a:srgbClr val="FF0000"/>
                </a:solidFill>
              </a:rPr>
              <a:t>アインシュタイン</a:t>
            </a:r>
            <a:r>
              <a:rPr lang="ja-JP" altLang="en-US" dirty="0" smtClean="0"/>
              <a:t>によって提唱された</a:t>
            </a:r>
            <a:endParaRPr lang="ja-JP" altLang="en-US" dirty="0"/>
          </a:p>
          <a:p>
            <a:endParaRPr lang="ja-JP" altLang="en-US" dirty="0"/>
          </a:p>
          <a:p>
            <a:r>
              <a:rPr lang="ja-JP" altLang="en-US" dirty="0" smtClean="0"/>
              <a:t>●二つの偏光を持った</a:t>
            </a:r>
            <a:r>
              <a:rPr lang="ja-JP" altLang="en-US" b="1" dirty="0" smtClean="0"/>
              <a:t>横波</a:t>
            </a:r>
            <a:endParaRPr lang="en-US" altLang="ja-JP" b="1" dirty="0" smtClean="0"/>
          </a:p>
          <a:p>
            <a:r>
              <a:rPr lang="ja-JP" altLang="en-US" dirty="0" smtClean="0"/>
              <a:t>　ある座標系で見ると、回転する</a:t>
            </a:r>
            <a:r>
              <a:rPr lang="ja-JP" altLang="en-US" dirty="0" smtClean="0">
                <a:solidFill>
                  <a:srgbClr val="FF0000"/>
                </a:solidFill>
              </a:rPr>
              <a:t>潮汐力</a:t>
            </a:r>
            <a:r>
              <a:rPr lang="ja-JP" altLang="en-US" dirty="0" smtClean="0"/>
              <a:t>のように働く</a:t>
            </a:r>
            <a:endParaRPr lang="en-US" altLang="ja-JP" dirty="0" smtClean="0"/>
          </a:p>
          <a:p>
            <a:endParaRPr lang="en-US" altLang="ja-JP" dirty="0" smtClean="0"/>
          </a:p>
          <a:p>
            <a:r>
              <a:rPr lang="ja-JP" altLang="en-US" dirty="0" smtClean="0"/>
              <a:t>●</a:t>
            </a:r>
            <a:r>
              <a:rPr lang="ja-JP" altLang="en-US" dirty="0" smtClean="0">
                <a:solidFill>
                  <a:srgbClr val="0000FF"/>
                </a:solidFill>
              </a:rPr>
              <a:t>極めて小さい</a:t>
            </a:r>
            <a:r>
              <a:rPr lang="ja-JP" altLang="en-US" dirty="0" smtClean="0"/>
              <a:t>時空の変化</a:t>
            </a:r>
            <a:endParaRPr lang="en-US" altLang="ja-JP" dirty="0" smtClean="0"/>
          </a:p>
          <a:p>
            <a:r>
              <a:rPr lang="ja-JP" altLang="en-US" b="1" dirty="0" smtClean="0"/>
              <a:t>　</a:t>
            </a:r>
            <a:r>
              <a:rPr lang="en-US" altLang="ja-JP" b="1" dirty="0" err="1" smtClean="0"/>
              <a:t>Hulse</a:t>
            </a:r>
            <a:r>
              <a:rPr lang="ja-JP" altLang="en-US" dirty="0" smtClean="0"/>
              <a:t>と</a:t>
            </a:r>
            <a:r>
              <a:rPr lang="en-US" altLang="ja-JP" b="1" dirty="0" smtClean="0"/>
              <a:t>Taylor</a:t>
            </a:r>
            <a:r>
              <a:rPr lang="ja-JP" altLang="en-US" dirty="0" err="1" smtClean="0"/>
              <a:t>らに</a:t>
            </a:r>
            <a:r>
              <a:rPr lang="ja-JP" altLang="en-US" dirty="0" smtClean="0"/>
              <a:t>よる</a:t>
            </a:r>
            <a:endParaRPr lang="en-US" altLang="ja-JP" dirty="0" smtClean="0"/>
          </a:p>
          <a:p>
            <a:r>
              <a:rPr lang="ja-JP" altLang="en-US" dirty="0" smtClean="0"/>
              <a:t>“間接的な”存在証明のみで、</a:t>
            </a:r>
            <a:endParaRPr lang="en-US" altLang="ja-JP" dirty="0" smtClean="0">
              <a:solidFill>
                <a:srgbClr val="FF0000"/>
              </a:solidFill>
            </a:endParaRPr>
          </a:p>
          <a:p>
            <a:r>
              <a:rPr lang="ja-JP" altLang="en-US" dirty="0" smtClean="0">
                <a:solidFill>
                  <a:srgbClr val="FF0000"/>
                </a:solidFill>
              </a:rPr>
              <a:t>“直接”観測は</a:t>
            </a:r>
            <a:r>
              <a:rPr lang="en-US" altLang="ja-JP" dirty="0" smtClean="0">
                <a:solidFill>
                  <a:srgbClr val="FF0000"/>
                </a:solidFill>
              </a:rPr>
              <a:t>2015</a:t>
            </a:r>
            <a:r>
              <a:rPr lang="ja-JP" altLang="en-US" dirty="0" smtClean="0">
                <a:solidFill>
                  <a:srgbClr val="FF0000"/>
                </a:solidFill>
              </a:rPr>
              <a:t>年</a:t>
            </a:r>
            <a:r>
              <a:rPr lang="en-US" altLang="ja-JP" dirty="0" smtClean="0">
                <a:solidFill>
                  <a:srgbClr val="FF0000"/>
                </a:solidFill>
              </a:rPr>
              <a:t>9</a:t>
            </a:r>
            <a:r>
              <a:rPr lang="ja-JP" altLang="en-US" dirty="0" smtClean="0">
                <a:solidFill>
                  <a:srgbClr val="FF0000"/>
                </a:solidFill>
              </a:rPr>
              <a:t>月まで無かった</a:t>
            </a:r>
            <a:endParaRPr lang="en-US" altLang="ja-JP" dirty="0" smtClean="0">
              <a:solidFill>
                <a:srgbClr val="FF0000"/>
              </a:solidFill>
            </a:endParaRPr>
          </a:p>
        </p:txBody>
      </p:sp>
      <p:pic>
        <p:nvPicPr>
          <p:cNvPr id="4098" name="Picture 2" descr="C:\Users\Agatsuma\Desktop\Science Cafe\Contents\gravitational-waves-3d-transverse.gif"/>
          <p:cNvPicPr>
            <a:picLocks noChangeAspect="1" noChangeArrowheads="1" noCrop="1"/>
          </p:cNvPicPr>
          <p:nvPr/>
        </p:nvPicPr>
        <p:blipFill>
          <a:blip r:embed="rId2" cstate="print"/>
          <a:srcRect/>
          <a:stretch>
            <a:fillRect/>
          </a:stretch>
        </p:blipFill>
        <p:spPr bwMode="auto">
          <a:xfrm>
            <a:off x="4077022" y="1052736"/>
            <a:ext cx="4743450" cy="2667000"/>
          </a:xfrm>
          <a:prstGeom prst="rect">
            <a:avLst/>
          </a:prstGeom>
          <a:noFill/>
        </p:spPr>
      </p:pic>
      <p:sp>
        <p:nvSpPr>
          <p:cNvPr id="8" name="正方形/長方形 7"/>
          <p:cNvSpPr/>
          <p:nvPr/>
        </p:nvSpPr>
        <p:spPr>
          <a:xfrm>
            <a:off x="5940152" y="3717032"/>
            <a:ext cx="2831096" cy="338554"/>
          </a:xfrm>
          <a:prstGeom prst="rect">
            <a:avLst/>
          </a:prstGeom>
        </p:spPr>
        <p:txBody>
          <a:bodyPr wrap="none">
            <a:spAutoFit/>
          </a:bodyPr>
          <a:lstStyle/>
          <a:p>
            <a:r>
              <a:rPr lang="en-GB" altLang="ja-JP" sz="1600" dirty="0" smtClean="0"/>
              <a:t>[https://www.ligo.caltech.edu]</a:t>
            </a:r>
            <a:endParaRPr lang="ja-JP" altLang="en-US" sz="1600" dirty="0"/>
          </a:p>
        </p:txBody>
      </p:sp>
      <p:pic>
        <p:nvPicPr>
          <p:cNvPr id="5122" name="Picture 2" descr="C:\Users\Agatsuma\Desktop\重力波偏光.PNG"/>
          <p:cNvPicPr>
            <a:picLocks noChangeAspect="1" noChangeArrowheads="1"/>
          </p:cNvPicPr>
          <p:nvPr/>
        </p:nvPicPr>
        <p:blipFill>
          <a:blip r:embed="rId3" cstate="print"/>
          <a:srcRect/>
          <a:stretch>
            <a:fillRect/>
          </a:stretch>
        </p:blipFill>
        <p:spPr bwMode="auto">
          <a:xfrm>
            <a:off x="4355976" y="4365104"/>
            <a:ext cx="4321918" cy="194421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692696"/>
            <a:ext cx="9144000" cy="58326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kumimoji="1" lang="ja-JP" altLang="en-US" dirty="0" smtClean="0"/>
              <a:t>重力波の振幅</a:t>
            </a:r>
            <a:endParaRPr kumimoji="1" lang="ja-JP" altLang="en-US" dirty="0"/>
          </a:p>
        </p:txBody>
      </p:sp>
      <p:sp>
        <p:nvSpPr>
          <p:cNvPr id="3" name="日付プレースホルダ 2"/>
          <p:cNvSpPr>
            <a:spLocks noGrp="1"/>
          </p:cNvSpPr>
          <p:nvPr>
            <p:ph type="dt" sz="half" idx="10"/>
          </p:nvPr>
        </p:nvSpPr>
        <p:spPr/>
        <p:txBody>
          <a:body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fld id="{6AC1655D-E1B9-40C3-B909-1203CD3A3F67}" type="slidenum">
              <a:rPr lang="en-US" altLang="ja-JP" smtClean="0"/>
              <a:pPr/>
              <a:t>16</a:t>
            </a:fld>
            <a:endParaRPr lang="en-US" altLang="ja-JP"/>
          </a:p>
        </p:txBody>
      </p:sp>
      <p:pic>
        <p:nvPicPr>
          <p:cNvPr id="622594" name="Picture 2" descr="C:\Users\Agatsuma\Desktop\022.jpg"/>
          <p:cNvPicPr>
            <a:picLocks noChangeAspect="1" noChangeArrowheads="1"/>
          </p:cNvPicPr>
          <p:nvPr/>
        </p:nvPicPr>
        <p:blipFill>
          <a:blip r:embed="rId2" cstate="print"/>
          <a:srcRect/>
          <a:stretch>
            <a:fillRect/>
          </a:stretch>
        </p:blipFill>
        <p:spPr bwMode="auto">
          <a:xfrm>
            <a:off x="5576488" y="1340768"/>
            <a:ext cx="3567512" cy="4751809"/>
          </a:xfrm>
          <a:prstGeom prst="rect">
            <a:avLst/>
          </a:prstGeom>
          <a:noFill/>
        </p:spPr>
      </p:pic>
      <p:pic>
        <p:nvPicPr>
          <p:cNvPr id="622595" name="Picture 3" descr="C:\Users\Agatsuma\Desktop\0c60657f.jpg"/>
          <p:cNvPicPr>
            <a:picLocks noChangeAspect="1" noChangeArrowheads="1"/>
          </p:cNvPicPr>
          <p:nvPr/>
        </p:nvPicPr>
        <p:blipFill>
          <a:blip r:embed="rId3" cstate="print"/>
          <a:srcRect/>
          <a:stretch>
            <a:fillRect/>
          </a:stretch>
        </p:blipFill>
        <p:spPr bwMode="auto">
          <a:xfrm>
            <a:off x="1539816" y="1268760"/>
            <a:ext cx="1159976" cy="936104"/>
          </a:xfrm>
          <a:prstGeom prst="rect">
            <a:avLst/>
          </a:prstGeom>
          <a:noFill/>
        </p:spPr>
      </p:pic>
      <p:cxnSp>
        <p:nvCxnSpPr>
          <p:cNvPr id="10" name="直線矢印コネクタ 9"/>
          <p:cNvCxnSpPr/>
          <p:nvPr/>
        </p:nvCxnSpPr>
        <p:spPr>
          <a:xfrm>
            <a:off x="2123728" y="1772816"/>
            <a:ext cx="4248472" cy="151216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3779912" y="1988840"/>
            <a:ext cx="1752403" cy="400110"/>
          </a:xfrm>
          <a:prstGeom prst="rect">
            <a:avLst/>
          </a:prstGeom>
          <a:noFill/>
        </p:spPr>
        <p:txBody>
          <a:bodyPr wrap="none" rtlCol="0">
            <a:spAutoFit/>
          </a:bodyPr>
          <a:lstStyle/>
          <a:p>
            <a:r>
              <a:rPr lang="en-US" altLang="ja-JP" dirty="0" smtClean="0">
                <a:solidFill>
                  <a:schemeClr val="bg1"/>
                </a:solidFill>
              </a:rPr>
              <a:t>1</a:t>
            </a:r>
            <a:r>
              <a:rPr kumimoji="1" lang="ja-JP" altLang="en-US" dirty="0" smtClean="0">
                <a:solidFill>
                  <a:schemeClr val="bg1"/>
                </a:solidFill>
              </a:rPr>
              <a:t>億</a:t>
            </a:r>
            <a:r>
              <a:rPr kumimoji="1" lang="en-US" altLang="ja-JP" dirty="0" smtClean="0">
                <a:solidFill>
                  <a:schemeClr val="bg1"/>
                </a:solidFill>
              </a:rPr>
              <a:t>5000</a:t>
            </a:r>
            <a:r>
              <a:rPr kumimoji="1" lang="ja-JP" altLang="en-US" dirty="0" smtClean="0">
                <a:solidFill>
                  <a:schemeClr val="bg1"/>
                </a:solidFill>
              </a:rPr>
              <a:t>万</a:t>
            </a:r>
            <a:r>
              <a:rPr kumimoji="1" lang="en-US" altLang="ja-JP" dirty="0" smtClean="0">
                <a:solidFill>
                  <a:schemeClr val="bg1"/>
                </a:solidFill>
              </a:rPr>
              <a:t>km</a:t>
            </a:r>
            <a:endParaRPr kumimoji="1" lang="ja-JP" altLang="en-US" dirty="0">
              <a:solidFill>
                <a:schemeClr val="bg1"/>
              </a:solidFill>
            </a:endParaRPr>
          </a:p>
        </p:txBody>
      </p:sp>
      <p:sp>
        <p:nvSpPr>
          <p:cNvPr id="14" name="テキスト ボックス 13"/>
          <p:cNvSpPr txBox="1"/>
          <p:nvPr/>
        </p:nvSpPr>
        <p:spPr>
          <a:xfrm>
            <a:off x="35496" y="3429000"/>
            <a:ext cx="9070112" cy="2923877"/>
          </a:xfrm>
          <a:prstGeom prst="rect">
            <a:avLst/>
          </a:prstGeom>
          <a:noFill/>
        </p:spPr>
        <p:txBody>
          <a:bodyPr wrap="none" rtlCol="0">
            <a:spAutoFit/>
          </a:bodyPr>
          <a:lstStyle/>
          <a:p>
            <a:r>
              <a:rPr lang="ja-JP" altLang="en-US" dirty="0" smtClean="0">
                <a:solidFill>
                  <a:schemeClr val="bg1"/>
                </a:solidFill>
              </a:rPr>
              <a:t>近い銀河団</a:t>
            </a:r>
            <a:r>
              <a:rPr kumimoji="1" lang="ja-JP" altLang="en-US" dirty="0" smtClean="0">
                <a:solidFill>
                  <a:schemeClr val="bg1"/>
                </a:solidFill>
              </a:rPr>
              <a:t>（</a:t>
            </a:r>
            <a:r>
              <a:rPr kumimoji="1" lang="en-US" altLang="ja-JP" dirty="0" smtClean="0">
                <a:solidFill>
                  <a:schemeClr val="bg1"/>
                </a:solidFill>
              </a:rPr>
              <a:t>Virgo cluster</a:t>
            </a:r>
            <a:r>
              <a:rPr kumimoji="1" lang="ja-JP" altLang="en-US" dirty="0" smtClean="0">
                <a:solidFill>
                  <a:schemeClr val="bg1"/>
                </a:solidFill>
              </a:rPr>
              <a:t>）</a:t>
            </a:r>
            <a:r>
              <a:rPr lang="ja-JP" altLang="en-US" dirty="0" smtClean="0">
                <a:solidFill>
                  <a:schemeClr val="bg1"/>
                </a:solidFill>
              </a:rPr>
              <a:t>で中性子連星が合体</a:t>
            </a:r>
            <a:endParaRPr kumimoji="1" lang="en-US" altLang="ja-JP" dirty="0" smtClean="0">
              <a:solidFill>
                <a:schemeClr val="bg1"/>
              </a:solidFill>
            </a:endParaRPr>
          </a:p>
          <a:p>
            <a:r>
              <a:rPr lang="ja-JP" altLang="en-US" dirty="0" smtClean="0">
                <a:solidFill>
                  <a:schemeClr val="bg1"/>
                </a:solidFill>
              </a:rPr>
              <a:t>そこから重力波がやってきた場合</a:t>
            </a:r>
            <a:endParaRPr lang="en-US" altLang="ja-JP" dirty="0" smtClean="0">
              <a:solidFill>
                <a:schemeClr val="bg1"/>
              </a:solidFill>
            </a:endParaRPr>
          </a:p>
          <a:p>
            <a:r>
              <a:rPr lang="ja-JP" altLang="en-US" dirty="0" smtClean="0">
                <a:solidFill>
                  <a:schemeClr val="bg1"/>
                </a:solidFill>
              </a:rPr>
              <a:t>時空の変化量は約</a:t>
            </a:r>
            <a:r>
              <a:rPr lang="en-US" altLang="ja-JP" sz="2800" dirty="0" smtClean="0">
                <a:solidFill>
                  <a:schemeClr val="bg1"/>
                </a:solidFill>
              </a:rPr>
              <a:t>10</a:t>
            </a:r>
            <a:r>
              <a:rPr lang="en-US" altLang="ja-JP" sz="2800" baseline="30000" dirty="0" smtClean="0">
                <a:solidFill>
                  <a:schemeClr val="bg1"/>
                </a:solidFill>
              </a:rPr>
              <a:t>-19 </a:t>
            </a:r>
            <a:r>
              <a:rPr lang="en-US" altLang="ja-JP" sz="2800" dirty="0" smtClean="0">
                <a:solidFill>
                  <a:schemeClr val="bg1"/>
                </a:solidFill>
              </a:rPr>
              <a:t>m</a:t>
            </a:r>
          </a:p>
          <a:p>
            <a:r>
              <a:rPr kumimoji="1" lang="en-US" altLang="ja-JP" dirty="0" smtClean="0">
                <a:solidFill>
                  <a:schemeClr val="bg1"/>
                </a:solidFill>
              </a:rPr>
              <a:t>=&gt;</a:t>
            </a:r>
          </a:p>
          <a:p>
            <a:r>
              <a:rPr lang="ja-JP" altLang="en-US" sz="2400" dirty="0" smtClean="0">
                <a:solidFill>
                  <a:schemeClr val="bg1"/>
                </a:solidFill>
              </a:rPr>
              <a:t>地球と太陽の距離が原子</a:t>
            </a:r>
            <a:r>
              <a:rPr lang="en-US" altLang="ja-JP" sz="2400" dirty="0" smtClean="0">
                <a:solidFill>
                  <a:schemeClr val="bg1"/>
                </a:solidFill>
              </a:rPr>
              <a:t>1</a:t>
            </a:r>
            <a:r>
              <a:rPr lang="ja-JP" altLang="en-US" sz="2400" dirty="0" smtClean="0">
                <a:solidFill>
                  <a:schemeClr val="bg1"/>
                </a:solidFill>
              </a:rPr>
              <a:t>個分かそれ未満</a:t>
            </a:r>
            <a:endParaRPr lang="en-US" altLang="ja-JP" sz="2400" dirty="0" smtClean="0">
              <a:solidFill>
                <a:schemeClr val="bg1"/>
              </a:solidFill>
            </a:endParaRPr>
          </a:p>
          <a:p>
            <a:r>
              <a:rPr kumimoji="1" lang="ja-JP" altLang="en-US" sz="2400" dirty="0" smtClean="0">
                <a:solidFill>
                  <a:schemeClr val="bg1"/>
                </a:solidFill>
              </a:rPr>
              <a:t>変化するのを測定しなければならない</a:t>
            </a:r>
            <a:endParaRPr kumimoji="1" lang="en-US" altLang="ja-JP" sz="2400" dirty="0" smtClean="0">
              <a:solidFill>
                <a:schemeClr val="bg1"/>
              </a:solidFill>
            </a:endParaRPr>
          </a:p>
          <a:p>
            <a:endParaRPr lang="en-US" altLang="ja-JP" sz="2400" dirty="0" smtClean="0">
              <a:solidFill>
                <a:schemeClr val="bg1"/>
              </a:solidFill>
            </a:endParaRPr>
          </a:p>
          <a:p>
            <a:r>
              <a:rPr lang="ja-JP" altLang="en-US" sz="2400" dirty="0" smtClean="0">
                <a:solidFill>
                  <a:schemeClr val="bg1"/>
                </a:solidFill>
              </a:rPr>
              <a:t>重力波は極めて小さな相互作用しか持たない（全てを透過してしまう）</a:t>
            </a:r>
            <a:endParaRPr kumimoji="1" lang="ja-JP" altLang="en-US" sz="2400" dirty="0">
              <a:solidFill>
                <a:schemeClr val="bg1"/>
              </a:solidFill>
            </a:endParaRPr>
          </a:p>
        </p:txBody>
      </p:sp>
      <p:sp>
        <p:nvSpPr>
          <p:cNvPr id="28" name="角丸四角形吹き出し 27"/>
          <p:cNvSpPr/>
          <p:nvPr/>
        </p:nvSpPr>
        <p:spPr>
          <a:xfrm>
            <a:off x="5652120" y="764704"/>
            <a:ext cx="2520280" cy="1728192"/>
          </a:xfrm>
          <a:prstGeom prst="wedgeRoundRectCallout">
            <a:avLst>
              <a:gd name="adj1" fmla="val -22027"/>
              <a:gd name="adj2" fmla="val 9147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 name="グループ化 28"/>
          <p:cNvGrpSpPr/>
          <p:nvPr/>
        </p:nvGrpSpPr>
        <p:grpSpPr>
          <a:xfrm>
            <a:off x="5796136" y="1052736"/>
            <a:ext cx="1368152" cy="1368152"/>
            <a:chOff x="2987824" y="1124744"/>
            <a:chExt cx="1368152" cy="1368152"/>
          </a:xfrm>
        </p:grpSpPr>
        <p:sp>
          <p:nvSpPr>
            <p:cNvPr id="30" name="円/楕円 29"/>
            <p:cNvSpPr/>
            <p:nvPr/>
          </p:nvSpPr>
          <p:spPr>
            <a:xfrm rot="5400000">
              <a:off x="3311860" y="1232756"/>
              <a:ext cx="648072" cy="12961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18"/>
            <p:cNvGrpSpPr/>
            <p:nvPr/>
          </p:nvGrpSpPr>
          <p:grpSpPr>
            <a:xfrm>
              <a:off x="3347864" y="1628800"/>
              <a:ext cx="504056" cy="504056"/>
              <a:chOff x="6300192" y="1412776"/>
              <a:chExt cx="504056" cy="504056"/>
            </a:xfrm>
          </p:grpSpPr>
          <p:sp>
            <p:nvSpPr>
              <p:cNvPr id="35" name="円/楕円 34"/>
              <p:cNvSpPr/>
              <p:nvPr/>
            </p:nvSpPr>
            <p:spPr>
              <a:xfrm>
                <a:off x="6452592" y="1628800"/>
                <a:ext cx="288032" cy="288032"/>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6516216" y="1484784"/>
                <a:ext cx="288032" cy="2880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6372200" y="1412776"/>
                <a:ext cx="288032" cy="288032"/>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6300192" y="1556792"/>
                <a:ext cx="288032" cy="2880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円/楕円 31"/>
            <p:cNvSpPr/>
            <p:nvPr/>
          </p:nvSpPr>
          <p:spPr>
            <a:xfrm>
              <a:off x="3275856" y="1196752"/>
              <a:ext cx="648072" cy="12961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4211960" y="177281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3491880" y="112474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9" name="直線矢印コネクタ 38"/>
          <p:cNvCxnSpPr/>
          <p:nvPr/>
        </p:nvCxnSpPr>
        <p:spPr>
          <a:xfrm>
            <a:off x="7308304" y="1052736"/>
            <a:ext cx="0" cy="1368152"/>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40" name="テキスト ボックス 39"/>
          <p:cNvSpPr txBox="1"/>
          <p:nvPr/>
        </p:nvSpPr>
        <p:spPr>
          <a:xfrm>
            <a:off x="7236296" y="1412776"/>
            <a:ext cx="930063" cy="400110"/>
          </a:xfrm>
          <a:prstGeom prst="rect">
            <a:avLst/>
          </a:prstGeom>
          <a:noFill/>
        </p:spPr>
        <p:txBody>
          <a:bodyPr wrap="none" rtlCol="0">
            <a:spAutoFit/>
          </a:bodyPr>
          <a:lstStyle/>
          <a:p>
            <a:r>
              <a:rPr lang="en-US" altLang="ja-JP" dirty="0" smtClean="0"/>
              <a:t>10</a:t>
            </a:r>
            <a:r>
              <a:rPr lang="en-US" altLang="ja-JP" baseline="30000" dirty="0" smtClean="0"/>
              <a:t>-10</a:t>
            </a:r>
            <a:r>
              <a:rPr lang="en-US" altLang="ja-JP" dirty="0" smtClean="0"/>
              <a:t>m</a:t>
            </a:r>
            <a:endParaRPr kumimoji="1" lang="ja-JP" altLang="en-US" dirty="0"/>
          </a:p>
        </p:txBody>
      </p:sp>
      <p:sp>
        <p:nvSpPr>
          <p:cNvPr id="41" name="テキスト ボックス 40"/>
          <p:cNvSpPr txBox="1"/>
          <p:nvPr/>
        </p:nvSpPr>
        <p:spPr>
          <a:xfrm>
            <a:off x="5868144" y="692696"/>
            <a:ext cx="984565" cy="400110"/>
          </a:xfrm>
          <a:prstGeom prst="rect">
            <a:avLst/>
          </a:prstGeom>
          <a:noFill/>
        </p:spPr>
        <p:txBody>
          <a:bodyPr wrap="none" rtlCol="0">
            <a:spAutoFit/>
          </a:bodyPr>
          <a:lstStyle/>
          <a:p>
            <a:r>
              <a:rPr kumimoji="1" lang="en-US" altLang="ja-JP" dirty="0" smtClean="0"/>
              <a:t>Helium</a:t>
            </a:r>
            <a:endParaRPr kumimoji="1" lang="ja-JP"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fld id="{6AC1655D-E1B9-40C3-B909-1203CD3A3F67}" type="slidenum">
              <a:rPr lang="en-US" altLang="ja-JP" smtClean="0"/>
              <a:pPr/>
              <a:t>17</a:t>
            </a:fld>
            <a:endParaRPr lang="en-US" altLang="ja-JP"/>
          </a:p>
        </p:txBody>
      </p:sp>
      <p:grpSp>
        <p:nvGrpSpPr>
          <p:cNvPr id="6" name="Group 133"/>
          <p:cNvGrpSpPr>
            <a:grpSpLocks/>
          </p:cNvGrpSpPr>
          <p:nvPr/>
        </p:nvGrpSpPr>
        <p:grpSpPr bwMode="auto">
          <a:xfrm rot="2627356">
            <a:off x="837449" y="1555177"/>
            <a:ext cx="3421063" cy="641350"/>
            <a:chOff x="2370" y="1876"/>
            <a:chExt cx="2155" cy="404"/>
          </a:xfrm>
        </p:grpSpPr>
        <p:grpSp>
          <p:nvGrpSpPr>
            <p:cNvPr id="7" name="Group 134"/>
            <p:cNvGrpSpPr>
              <a:grpSpLocks/>
            </p:cNvGrpSpPr>
            <p:nvPr/>
          </p:nvGrpSpPr>
          <p:grpSpPr bwMode="auto">
            <a:xfrm>
              <a:off x="3447" y="1876"/>
              <a:ext cx="1078" cy="404"/>
              <a:chOff x="499" y="742"/>
              <a:chExt cx="4990" cy="1870"/>
            </a:xfrm>
          </p:grpSpPr>
          <p:grpSp>
            <p:nvGrpSpPr>
              <p:cNvPr id="8" name="Group 135"/>
              <p:cNvGrpSpPr>
                <a:grpSpLocks/>
              </p:cNvGrpSpPr>
              <p:nvPr/>
            </p:nvGrpSpPr>
            <p:grpSpPr bwMode="auto">
              <a:xfrm>
                <a:off x="499" y="742"/>
                <a:ext cx="4990" cy="509"/>
                <a:chOff x="555" y="742"/>
                <a:chExt cx="4990" cy="509"/>
              </a:xfrm>
            </p:grpSpPr>
            <p:grpSp>
              <p:nvGrpSpPr>
                <p:cNvPr id="9" name="Group 136"/>
                <p:cNvGrpSpPr>
                  <a:grpSpLocks/>
                </p:cNvGrpSpPr>
                <p:nvPr/>
              </p:nvGrpSpPr>
              <p:grpSpPr bwMode="auto">
                <a:xfrm>
                  <a:off x="555" y="742"/>
                  <a:ext cx="2495" cy="509"/>
                  <a:chOff x="1009" y="742"/>
                  <a:chExt cx="2495" cy="509"/>
                </a:xfrm>
              </p:grpSpPr>
              <p:sp>
                <p:nvSpPr>
                  <p:cNvPr id="118" name="Freeform 137"/>
                  <p:cNvSpPr>
                    <a:spLocks/>
                  </p:cNvSpPr>
                  <p:nvPr/>
                </p:nvSpPr>
                <p:spPr bwMode="auto">
                  <a:xfrm rot="16252" flipV="1">
                    <a:off x="1009"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sp>
                <p:nvSpPr>
                  <p:cNvPr id="119" name="Freeform 138"/>
                  <p:cNvSpPr>
                    <a:spLocks/>
                  </p:cNvSpPr>
                  <p:nvPr/>
                </p:nvSpPr>
                <p:spPr bwMode="auto">
                  <a:xfrm rot="21589065" flipV="1">
                    <a:off x="2256"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grpSp>
            <p:grpSp>
              <p:nvGrpSpPr>
                <p:cNvPr id="10" name="Group 139"/>
                <p:cNvGrpSpPr>
                  <a:grpSpLocks/>
                </p:cNvGrpSpPr>
                <p:nvPr/>
              </p:nvGrpSpPr>
              <p:grpSpPr bwMode="auto">
                <a:xfrm>
                  <a:off x="3050" y="742"/>
                  <a:ext cx="2495" cy="509"/>
                  <a:chOff x="1009" y="742"/>
                  <a:chExt cx="2495" cy="509"/>
                </a:xfrm>
              </p:grpSpPr>
              <p:sp>
                <p:nvSpPr>
                  <p:cNvPr id="116" name="Freeform 140"/>
                  <p:cNvSpPr>
                    <a:spLocks/>
                  </p:cNvSpPr>
                  <p:nvPr/>
                </p:nvSpPr>
                <p:spPr bwMode="auto">
                  <a:xfrm rot="16252" flipV="1">
                    <a:off x="1009"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sp>
                <p:nvSpPr>
                  <p:cNvPr id="117" name="Freeform 141"/>
                  <p:cNvSpPr>
                    <a:spLocks/>
                  </p:cNvSpPr>
                  <p:nvPr/>
                </p:nvSpPr>
                <p:spPr bwMode="auto">
                  <a:xfrm rot="21589065" flipV="1">
                    <a:off x="2256"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grpSp>
          </p:grpSp>
          <p:grpSp>
            <p:nvGrpSpPr>
              <p:cNvPr id="11" name="Group 142"/>
              <p:cNvGrpSpPr>
                <a:grpSpLocks/>
              </p:cNvGrpSpPr>
              <p:nvPr/>
            </p:nvGrpSpPr>
            <p:grpSpPr bwMode="auto">
              <a:xfrm>
                <a:off x="499" y="1423"/>
                <a:ext cx="4990" cy="509"/>
                <a:chOff x="555" y="742"/>
                <a:chExt cx="4990" cy="509"/>
              </a:xfrm>
            </p:grpSpPr>
            <p:grpSp>
              <p:nvGrpSpPr>
                <p:cNvPr id="12" name="Group 143"/>
                <p:cNvGrpSpPr>
                  <a:grpSpLocks/>
                </p:cNvGrpSpPr>
                <p:nvPr/>
              </p:nvGrpSpPr>
              <p:grpSpPr bwMode="auto">
                <a:xfrm>
                  <a:off x="555" y="742"/>
                  <a:ext cx="2495" cy="509"/>
                  <a:chOff x="1009" y="742"/>
                  <a:chExt cx="2495" cy="509"/>
                </a:xfrm>
              </p:grpSpPr>
              <p:sp>
                <p:nvSpPr>
                  <p:cNvPr id="112" name="Freeform 144"/>
                  <p:cNvSpPr>
                    <a:spLocks/>
                  </p:cNvSpPr>
                  <p:nvPr/>
                </p:nvSpPr>
                <p:spPr bwMode="auto">
                  <a:xfrm rot="16252" flipV="1">
                    <a:off x="1009"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sp>
                <p:nvSpPr>
                  <p:cNvPr id="113" name="Freeform 145"/>
                  <p:cNvSpPr>
                    <a:spLocks/>
                  </p:cNvSpPr>
                  <p:nvPr/>
                </p:nvSpPr>
                <p:spPr bwMode="auto">
                  <a:xfrm rot="21589065" flipV="1">
                    <a:off x="2256"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grpSp>
            <p:grpSp>
              <p:nvGrpSpPr>
                <p:cNvPr id="13" name="Group 146"/>
                <p:cNvGrpSpPr>
                  <a:grpSpLocks/>
                </p:cNvGrpSpPr>
                <p:nvPr/>
              </p:nvGrpSpPr>
              <p:grpSpPr bwMode="auto">
                <a:xfrm>
                  <a:off x="3050" y="742"/>
                  <a:ext cx="2495" cy="509"/>
                  <a:chOff x="1009" y="742"/>
                  <a:chExt cx="2495" cy="509"/>
                </a:xfrm>
              </p:grpSpPr>
              <p:sp>
                <p:nvSpPr>
                  <p:cNvPr id="110" name="Freeform 147"/>
                  <p:cNvSpPr>
                    <a:spLocks/>
                  </p:cNvSpPr>
                  <p:nvPr/>
                </p:nvSpPr>
                <p:spPr bwMode="auto">
                  <a:xfrm rot="16252" flipV="1">
                    <a:off x="1009"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sp>
                <p:nvSpPr>
                  <p:cNvPr id="111" name="Freeform 148"/>
                  <p:cNvSpPr>
                    <a:spLocks/>
                  </p:cNvSpPr>
                  <p:nvPr/>
                </p:nvSpPr>
                <p:spPr bwMode="auto">
                  <a:xfrm rot="21589065" flipV="1">
                    <a:off x="2256"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grpSp>
          </p:grpSp>
          <p:grpSp>
            <p:nvGrpSpPr>
              <p:cNvPr id="14" name="Group 149"/>
              <p:cNvGrpSpPr>
                <a:grpSpLocks/>
              </p:cNvGrpSpPr>
              <p:nvPr/>
            </p:nvGrpSpPr>
            <p:grpSpPr bwMode="auto">
              <a:xfrm>
                <a:off x="499" y="2103"/>
                <a:ext cx="4990" cy="509"/>
                <a:chOff x="555" y="742"/>
                <a:chExt cx="4990" cy="509"/>
              </a:xfrm>
            </p:grpSpPr>
            <p:grpSp>
              <p:nvGrpSpPr>
                <p:cNvPr id="15" name="Group 150"/>
                <p:cNvGrpSpPr>
                  <a:grpSpLocks/>
                </p:cNvGrpSpPr>
                <p:nvPr/>
              </p:nvGrpSpPr>
              <p:grpSpPr bwMode="auto">
                <a:xfrm>
                  <a:off x="555" y="742"/>
                  <a:ext cx="2495" cy="509"/>
                  <a:chOff x="1009" y="742"/>
                  <a:chExt cx="2495" cy="509"/>
                </a:xfrm>
              </p:grpSpPr>
              <p:sp>
                <p:nvSpPr>
                  <p:cNvPr id="106" name="Freeform 151"/>
                  <p:cNvSpPr>
                    <a:spLocks/>
                  </p:cNvSpPr>
                  <p:nvPr/>
                </p:nvSpPr>
                <p:spPr bwMode="auto">
                  <a:xfrm rot="16252" flipV="1">
                    <a:off x="1009"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sp>
                <p:nvSpPr>
                  <p:cNvPr id="107" name="Freeform 152"/>
                  <p:cNvSpPr>
                    <a:spLocks/>
                  </p:cNvSpPr>
                  <p:nvPr/>
                </p:nvSpPr>
                <p:spPr bwMode="auto">
                  <a:xfrm rot="21589065" flipV="1">
                    <a:off x="2256"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grpSp>
            <p:grpSp>
              <p:nvGrpSpPr>
                <p:cNvPr id="16" name="Group 153"/>
                <p:cNvGrpSpPr>
                  <a:grpSpLocks/>
                </p:cNvGrpSpPr>
                <p:nvPr/>
              </p:nvGrpSpPr>
              <p:grpSpPr bwMode="auto">
                <a:xfrm>
                  <a:off x="3050" y="742"/>
                  <a:ext cx="2495" cy="509"/>
                  <a:chOff x="1009" y="742"/>
                  <a:chExt cx="2495" cy="509"/>
                </a:xfrm>
              </p:grpSpPr>
              <p:sp>
                <p:nvSpPr>
                  <p:cNvPr id="104" name="Freeform 154"/>
                  <p:cNvSpPr>
                    <a:spLocks/>
                  </p:cNvSpPr>
                  <p:nvPr/>
                </p:nvSpPr>
                <p:spPr bwMode="auto">
                  <a:xfrm rot="16252" flipV="1">
                    <a:off x="1009"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sp>
                <p:nvSpPr>
                  <p:cNvPr id="105" name="Freeform 155"/>
                  <p:cNvSpPr>
                    <a:spLocks/>
                  </p:cNvSpPr>
                  <p:nvPr/>
                </p:nvSpPr>
                <p:spPr bwMode="auto">
                  <a:xfrm rot="21589065" flipV="1">
                    <a:off x="2256"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grpSp>
          </p:grpSp>
        </p:grpSp>
        <p:grpSp>
          <p:nvGrpSpPr>
            <p:cNvPr id="17" name="Group 156"/>
            <p:cNvGrpSpPr>
              <a:grpSpLocks/>
            </p:cNvGrpSpPr>
            <p:nvPr/>
          </p:nvGrpSpPr>
          <p:grpSpPr bwMode="auto">
            <a:xfrm>
              <a:off x="2370" y="1876"/>
              <a:ext cx="1078" cy="404"/>
              <a:chOff x="499" y="742"/>
              <a:chExt cx="4990" cy="1870"/>
            </a:xfrm>
          </p:grpSpPr>
          <p:grpSp>
            <p:nvGrpSpPr>
              <p:cNvPr id="18" name="Group 157"/>
              <p:cNvGrpSpPr>
                <a:grpSpLocks/>
              </p:cNvGrpSpPr>
              <p:nvPr/>
            </p:nvGrpSpPr>
            <p:grpSpPr bwMode="auto">
              <a:xfrm>
                <a:off x="499" y="742"/>
                <a:ext cx="4990" cy="509"/>
                <a:chOff x="555" y="742"/>
                <a:chExt cx="4990" cy="509"/>
              </a:xfrm>
            </p:grpSpPr>
            <p:grpSp>
              <p:nvGrpSpPr>
                <p:cNvPr id="19" name="Group 158"/>
                <p:cNvGrpSpPr>
                  <a:grpSpLocks/>
                </p:cNvGrpSpPr>
                <p:nvPr/>
              </p:nvGrpSpPr>
              <p:grpSpPr bwMode="auto">
                <a:xfrm>
                  <a:off x="555" y="742"/>
                  <a:ext cx="2495" cy="509"/>
                  <a:chOff x="1009" y="742"/>
                  <a:chExt cx="2495" cy="509"/>
                </a:xfrm>
              </p:grpSpPr>
              <p:sp>
                <p:nvSpPr>
                  <p:cNvPr id="97" name="Freeform 159"/>
                  <p:cNvSpPr>
                    <a:spLocks/>
                  </p:cNvSpPr>
                  <p:nvPr/>
                </p:nvSpPr>
                <p:spPr bwMode="auto">
                  <a:xfrm rot="16252" flipV="1">
                    <a:off x="1009"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sp>
                <p:nvSpPr>
                  <p:cNvPr id="98" name="Freeform 160"/>
                  <p:cNvSpPr>
                    <a:spLocks/>
                  </p:cNvSpPr>
                  <p:nvPr/>
                </p:nvSpPr>
                <p:spPr bwMode="auto">
                  <a:xfrm rot="21589065" flipV="1">
                    <a:off x="2256"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grpSp>
            <p:grpSp>
              <p:nvGrpSpPr>
                <p:cNvPr id="20" name="Group 161"/>
                <p:cNvGrpSpPr>
                  <a:grpSpLocks/>
                </p:cNvGrpSpPr>
                <p:nvPr/>
              </p:nvGrpSpPr>
              <p:grpSpPr bwMode="auto">
                <a:xfrm>
                  <a:off x="3050" y="742"/>
                  <a:ext cx="2495" cy="509"/>
                  <a:chOff x="1009" y="742"/>
                  <a:chExt cx="2495" cy="509"/>
                </a:xfrm>
              </p:grpSpPr>
              <p:sp>
                <p:nvSpPr>
                  <p:cNvPr id="95" name="Freeform 162"/>
                  <p:cNvSpPr>
                    <a:spLocks/>
                  </p:cNvSpPr>
                  <p:nvPr/>
                </p:nvSpPr>
                <p:spPr bwMode="auto">
                  <a:xfrm rot="16252" flipV="1">
                    <a:off x="1009"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sp>
                <p:nvSpPr>
                  <p:cNvPr id="96" name="Freeform 163"/>
                  <p:cNvSpPr>
                    <a:spLocks/>
                  </p:cNvSpPr>
                  <p:nvPr/>
                </p:nvSpPr>
                <p:spPr bwMode="auto">
                  <a:xfrm rot="21589065" flipV="1">
                    <a:off x="2256"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grpSp>
          </p:grpSp>
          <p:grpSp>
            <p:nvGrpSpPr>
              <p:cNvPr id="21" name="Group 164"/>
              <p:cNvGrpSpPr>
                <a:grpSpLocks/>
              </p:cNvGrpSpPr>
              <p:nvPr/>
            </p:nvGrpSpPr>
            <p:grpSpPr bwMode="auto">
              <a:xfrm>
                <a:off x="499" y="1423"/>
                <a:ext cx="4990" cy="509"/>
                <a:chOff x="555" y="742"/>
                <a:chExt cx="4990" cy="509"/>
              </a:xfrm>
            </p:grpSpPr>
            <p:grpSp>
              <p:nvGrpSpPr>
                <p:cNvPr id="22" name="Group 165"/>
                <p:cNvGrpSpPr>
                  <a:grpSpLocks/>
                </p:cNvGrpSpPr>
                <p:nvPr/>
              </p:nvGrpSpPr>
              <p:grpSpPr bwMode="auto">
                <a:xfrm>
                  <a:off x="555" y="742"/>
                  <a:ext cx="2495" cy="509"/>
                  <a:chOff x="1009" y="742"/>
                  <a:chExt cx="2495" cy="509"/>
                </a:xfrm>
              </p:grpSpPr>
              <p:sp>
                <p:nvSpPr>
                  <p:cNvPr id="91" name="Freeform 166"/>
                  <p:cNvSpPr>
                    <a:spLocks/>
                  </p:cNvSpPr>
                  <p:nvPr/>
                </p:nvSpPr>
                <p:spPr bwMode="auto">
                  <a:xfrm rot="16252" flipV="1">
                    <a:off x="1009"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sp>
                <p:nvSpPr>
                  <p:cNvPr id="92" name="Freeform 167"/>
                  <p:cNvSpPr>
                    <a:spLocks/>
                  </p:cNvSpPr>
                  <p:nvPr/>
                </p:nvSpPr>
                <p:spPr bwMode="auto">
                  <a:xfrm rot="21589065" flipV="1">
                    <a:off x="2256"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grpSp>
            <p:grpSp>
              <p:nvGrpSpPr>
                <p:cNvPr id="23" name="Group 168"/>
                <p:cNvGrpSpPr>
                  <a:grpSpLocks/>
                </p:cNvGrpSpPr>
                <p:nvPr/>
              </p:nvGrpSpPr>
              <p:grpSpPr bwMode="auto">
                <a:xfrm>
                  <a:off x="3050" y="742"/>
                  <a:ext cx="2495" cy="509"/>
                  <a:chOff x="1009" y="742"/>
                  <a:chExt cx="2495" cy="509"/>
                </a:xfrm>
              </p:grpSpPr>
              <p:sp>
                <p:nvSpPr>
                  <p:cNvPr id="89" name="Freeform 169"/>
                  <p:cNvSpPr>
                    <a:spLocks/>
                  </p:cNvSpPr>
                  <p:nvPr/>
                </p:nvSpPr>
                <p:spPr bwMode="auto">
                  <a:xfrm rot="16252" flipV="1">
                    <a:off x="1009"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sp>
                <p:nvSpPr>
                  <p:cNvPr id="90" name="Freeform 170"/>
                  <p:cNvSpPr>
                    <a:spLocks/>
                  </p:cNvSpPr>
                  <p:nvPr/>
                </p:nvSpPr>
                <p:spPr bwMode="auto">
                  <a:xfrm rot="21589065" flipV="1">
                    <a:off x="2256"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grpSp>
          </p:grpSp>
          <p:grpSp>
            <p:nvGrpSpPr>
              <p:cNvPr id="24" name="Group 171"/>
              <p:cNvGrpSpPr>
                <a:grpSpLocks/>
              </p:cNvGrpSpPr>
              <p:nvPr/>
            </p:nvGrpSpPr>
            <p:grpSpPr bwMode="auto">
              <a:xfrm>
                <a:off x="499" y="2103"/>
                <a:ext cx="4990" cy="509"/>
                <a:chOff x="555" y="742"/>
                <a:chExt cx="4990" cy="509"/>
              </a:xfrm>
            </p:grpSpPr>
            <p:grpSp>
              <p:nvGrpSpPr>
                <p:cNvPr id="25" name="Group 172"/>
                <p:cNvGrpSpPr>
                  <a:grpSpLocks/>
                </p:cNvGrpSpPr>
                <p:nvPr/>
              </p:nvGrpSpPr>
              <p:grpSpPr bwMode="auto">
                <a:xfrm>
                  <a:off x="555" y="742"/>
                  <a:ext cx="2495" cy="509"/>
                  <a:chOff x="1009" y="742"/>
                  <a:chExt cx="2495" cy="509"/>
                </a:xfrm>
              </p:grpSpPr>
              <p:sp>
                <p:nvSpPr>
                  <p:cNvPr id="85" name="Freeform 173"/>
                  <p:cNvSpPr>
                    <a:spLocks/>
                  </p:cNvSpPr>
                  <p:nvPr/>
                </p:nvSpPr>
                <p:spPr bwMode="auto">
                  <a:xfrm rot="16252" flipV="1">
                    <a:off x="1009"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sp>
                <p:nvSpPr>
                  <p:cNvPr id="86" name="Freeform 174"/>
                  <p:cNvSpPr>
                    <a:spLocks/>
                  </p:cNvSpPr>
                  <p:nvPr/>
                </p:nvSpPr>
                <p:spPr bwMode="auto">
                  <a:xfrm rot="21589065" flipV="1">
                    <a:off x="2256"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grpSp>
            <p:grpSp>
              <p:nvGrpSpPr>
                <p:cNvPr id="26" name="Group 175"/>
                <p:cNvGrpSpPr>
                  <a:grpSpLocks/>
                </p:cNvGrpSpPr>
                <p:nvPr/>
              </p:nvGrpSpPr>
              <p:grpSpPr bwMode="auto">
                <a:xfrm>
                  <a:off x="3050" y="742"/>
                  <a:ext cx="2495" cy="509"/>
                  <a:chOff x="1009" y="742"/>
                  <a:chExt cx="2495" cy="509"/>
                </a:xfrm>
              </p:grpSpPr>
              <p:sp>
                <p:nvSpPr>
                  <p:cNvPr id="83" name="Freeform 176"/>
                  <p:cNvSpPr>
                    <a:spLocks/>
                  </p:cNvSpPr>
                  <p:nvPr/>
                </p:nvSpPr>
                <p:spPr bwMode="auto">
                  <a:xfrm rot="16252" flipV="1">
                    <a:off x="1009"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sp>
                <p:nvSpPr>
                  <p:cNvPr id="84" name="Freeform 177"/>
                  <p:cNvSpPr>
                    <a:spLocks/>
                  </p:cNvSpPr>
                  <p:nvPr/>
                </p:nvSpPr>
                <p:spPr bwMode="auto">
                  <a:xfrm rot="21589065" flipV="1">
                    <a:off x="2256" y="742"/>
                    <a:ext cx="1248" cy="509"/>
                  </a:xfrm>
                  <a:custGeom>
                    <a:avLst/>
                    <a:gdLst>
                      <a:gd name="T0" fmla="*/ 0 w 794"/>
                      <a:gd name="T1" fmla="*/ 255 h 698"/>
                      <a:gd name="T2" fmla="*/ 90 w 794"/>
                      <a:gd name="T3" fmla="*/ 131 h 698"/>
                      <a:gd name="T4" fmla="*/ 178 w 794"/>
                      <a:gd name="T5" fmla="*/ 47 h 698"/>
                      <a:gd name="T6" fmla="*/ 267 w 794"/>
                      <a:gd name="T7" fmla="*/ 7 h 698"/>
                      <a:gd name="T8" fmla="*/ 357 w 794"/>
                      <a:gd name="T9" fmla="*/ 7 h 698"/>
                      <a:gd name="T10" fmla="*/ 445 w 794"/>
                      <a:gd name="T11" fmla="*/ 47 h 698"/>
                      <a:gd name="T12" fmla="*/ 534 w 794"/>
                      <a:gd name="T13" fmla="*/ 131 h 698"/>
                      <a:gd name="T14" fmla="*/ 624 w 794"/>
                      <a:gd name="T15" fmla="*/ 255 h 698"/>
                      <a:gd name="T16" fmla="*/ 714 w 794"/>
                      <a:gd name="T17" fmla="*/ 378 h 698"/>
                      <a:gd name="T18" fmla="*/ 802 w 794"/>
                      <a:gd name="T19" fmla="*/ 462 h 698"/>
                      <a:gd name="T20" fmla="*/ 891 w 794"/>
                      <a:gd name="T21" fmla="*/ 502 h 698"/>
                      <a:gd name="T22" fmla="*/ 981 w 794"/>
                      <a:gd name="T23" fmla="*/ 502 h 698"/>
                      <a:gd name="T24" fmla="*/ 1069 w 794"/>
                      <a:gd name="T25" fmla="*/ 462 h 698"/>
                      <a:gd name="T26" fmla="*/ 1158 w 794"/>
                      <a:gd name="T27" fmla="*/ 378 h 698"/>
                      <a:gd name="T28" fmla="*/ 1248 w 794"/>
                      <a:gd name="T29" fmla="*/ 255 h 6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4"/>
                      <a:gd name="T46" fmla="*/ 0 h 698"/>
                      <a:gd name="T47" fmla="*/ 794 w 794"/>
                      <a:gd name="T48" fmla="*/ 698 h 6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4" h="698">
                        <a:moveTo>
                          <a:pt x="0" y="349"/>
                        </a:moveTo>
                        <a:cubicBezTo>
                          <a:pt x="19" y="287"/>
                          <a:pt x="38" y="226"/>
                          <a:pt x="57" y="179"/>
                        </a:cubicBezTo>
                        <a:cubicBezTo>
                          <a:pt x="76" y="132"/>
                          <a:pt x="94" y="93"/>
                          <a:pt x="113" y="65"/>
                        </a:cubicBezTo>
                        <a:cubicBezTo>
                          <a:pt x="132" y="37"/>
                          <a:pt x="151" y="18"/>
                          <a:pt x="170" y="9"/>
                        </a:cubicBezTo>
                        <a:cubicBezTo>
                          <a:pt x="189" y="0"/>
                          <a:pt x="208" y="0"/>
                          <a:pt x="227" y="9"/>
                        </a:cubicBezTo>
                        <a:cubicBezTo>
                          <a:pt x="246" y="18"/>
                          <a:pt x="264" y="37"/>
                          <a:pt x="283" y="65"/>
                        </a:cubicBezTo>
                        <a:cubicBezTo>
                          <a:pt x="302" y="93"/>
                          <a:pt x="321" y="132"/>
                          <a:pt x="340" y="179"/>
                        </a:cubicBezTo>
                        <a:cubicBezTo>
                          <a:pt x="359" y="226"/>
                          <a:pt x="378" y="292"/>
                          <a:pt x="397" y="349"/>
                        </a:cubicBezTo>
                        <a:cubicBezTo>
                          <a:pt x="416" y="406"/>
                          <a:pt x="435" y="472"/>
                          <a:pt x="454" y="519"/>
                        </a:cubicBezTo>
                        <a:cubicBezTo>
                          <a:pt x="473" y="566"/>
                          <a:pt x="491" y="605"/>
                          <a:pt x="510" y="633"/>
                        </a:cubicBezTo>
                        <a:cubicBezTo>
                          <a:pt x="529" y="661"/>
                          <a:pt x="548" y="680"/>
                          <a:pt x="567" y="689"/>
                        </a:cubicBezTo>
                        <a:cubicBezTo>
                          <a:pt x="586" y="698"/>
                          <a:pt x="605" y="698"/>
                          <a:pt x="624" y="689"/>
                        </a:cubicBezTo>
                        <a:cubicBezTo>
                          <a:pt x="643" y="680"/>
                          <a:pt x="661" y="661"/>
                          <a:pt x="680" y="633"/>
                        </a:cubicBezTo>
                        <a:cubicBezTo>
                          <a:pt x="699" y="605"/>
                          <a:pt x="718" y="566"/>
                          <a:pt x="737" y="519"/>
                        </a:cubicBezTo>
                        <a:cubicBezTo>
                          <a:pt x="756" y="472"/>
                          <a:pt x="775" y="410"/>
                          <a:pt x="794" y="349"/>
                        </a:cubicBezTo>
                      </a:path>
                    </a:pathLst>
                  </a:custGeom>
                  <a:noFill/>
                  <a:ln w="28575" cmpd="sng">
                    <a:solidFill>
                      <a:srgbClr val="00FF00"/>
                    </a:solidFill>
                    <a:round/>
                    <a:headEnd type="none" w="med" len="med"/>
                    <a:tailEnd type="none" w="med" len="med"/>
                  </a:ln>
                </p:spPr>
                <p:txBody>
                  <a:bodyPr/>
                  <a:lstStyle/>
                  <a:p>
                    <a:pPr fontAlgn="base">
                      <a:spcBef>
                        <a:spcPct val="0"/>
                      </a:spcBef>
                      <a:spcAft>
                        <a:spcPct val="0"/>
                      </a:spcAft>
                    </a:pPr>
                    <a:endParaRPr lang="ja-JP" altLang="en-US" sz="4000" smtClean="0">
                      <a:solidFill>
                        <a:srgbClr val="000000"/>
                      </a:solidFill>
                    </a:endParaRPr>
                  </a:p>
                </p:txBody>
              </p:sp>
            </p:grpSp>
          </p:grpSp>
        </p:grpSp>
      </p:grpSp>
      <p:sp>
        <p:nvSpPr>
          <p:cNvPr id="120" name="Rectangle 178"/>
          <p:cNvSpPr>
            <a:spLocks noChangeArrowheads="1"/>
          </p:cNvSpPr>
          <p:nvPr/>
        </p:nvSpPr>
        <p:spPr bwMode="auto">
          <a:xfrm rot="2627356">
            <a:off x="971658" y="1047924"/>
            <a:ext cx="2287349" cy="809625"/>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ja-JP" altLang="en-US" sz="4000" smtClean="0">
              <a:solidFill>
                <a:srgbClr val="000000"/>
              </a:solidFill>
            </a:endParaRPr>
          </a:p>
        </p:txBody>
      </p:sp>
      <p:sp>
        <p:nvSpPr>
          <p:cNvPr id="121" name="Rectangle 179"/>
          <p:cNvSpPr>
            <a:spLocks noChangeArrowheads="1"/>
          </p:cNvSpPr>
          <p:nvPr/>
        </p:nvSpPr>
        <p:spPr bwMode="auto">
          <a:xfrm rot="2627356">
            <a:off x="3584377" y="3129164"/>
            <a:ext cx="1349375" cy="809625"/>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ja-JP" altLang="en-US" sz="4000" smtClean="0">
              <a:solidFill>
                <a:srgbClr val="000000"/>
              </a:solidFill>
            </a:endParaRPr>
          </a:p>
        </p:txBody>
      </p:sp>
      <p:pic>
        <p:nvPicPr>
          <p:cNvPr id="122" name="Picture 180"/>
          <p:cNvPicPr>
            <a:picLocks noChangeAspect="1" noChangeArrowheads="1"/>
          </p:cNvPicPr>
          <p:nvPr/>
        </p:nvPicPr>
        <p:blipFill>
          <a:blip r:embed="rId2" cstate="print"/>
          <a:srcRect/>
          <a:stretch>
            <a:fillRect/>
          </a:stretch>
        </p:blipFill>
        <p:spPr bwMode="auto">
          <a:xfrm>
            <a:off x="1670887" y="1667890"/>
            <a:ext cx="1454150" cy="415925"/>
          </a:xfrm>
          <a:prstGeom prst="rect">
            <a:avLst/>
          </a:prstGeom>
          <a:noFill/>
          <a:ln w="25400">
            <a:noFill/>
            <a:miter lim="800000"/>
            <a:headEnd/>
            <a:tailEnd/>
          </a:ln>
          <a:effectLst>
            <a:outerShdw dist="88899" dir="2700000" algn="ctr" rotWithShape="0">
              <a:schemeClr val="bg2">
                <a:alpha val="75000"/>
              </a:schemeClr>
            </a:outerShdw>
          </a:effectLst>
        </p:spPr>
      </p:pic>
      <p:sp>
        <p:nvSpPr>
          <p:cNvPr id="124" name="Line 80"/>
          <p:cNvSpPr>
            <a:spLocks noChangeShapeType="1"/>
          </p:cNvSpPr>
          <p:nvPr/>
        </p:nvSpPr>
        <p:spPr bwMode="auto">
          <a:xfrm>
            <a:off x="4652963" y="4827588"/>
            <a:ext cx="393700" cy="146050"/>
          </a:xfrm>
          <a:prstGeom prst="line">
            <a:avLst/>
          </a:prstGeom>
          <a:noFill/>
          <a:ln w="57150">
            <a:solidFill>
              <a:srgbClr val="FF3300"/>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25" name="Line 107"/>
          <p:cNvSpPr>
            <a:spLocks noChangeShapeType="1"/>
          </p:cNvSpPr>
          <p:nvPr/>
        </p:nvSpPr>
        <p:spPr bwMode="auto">
          <a:xfrm flipV="1">
            <a:off x="4595813" y="3763963"/>
            <a:ext cx="754062" cy="760412"/>
          </a:xfrm>
          <a:prstGeom prst="line">
            <a:avLst/>
          </a:prstGeom>
          <a:noFill/>
          <a:ln w="57150">
            <a:solidFill>
              <a:srgbClr val="FF3300"/>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26" name="Freeform 105"/>
          <p:cNvSpPr>
            <a:spLocks/>
          </p:cNvSpPr>
          <p:nvPr/>
        </p:nvSpPr>
        <p:spPr bwMode="auto">
          <a:xfrm>
            <a:off x="4367213" y="4383088"/>
            <a:ext cx="330200" cy="638175"/>
          </a:xfrm>
          <a:custGeom>
            <a:avLst/>
            <a:gdLst>
              <a:gd name="T0" fmla="*/ 0 w 208"/>
              <a:gd name="T1" fmla="*/ 28575 h 402"/>
              <a:gd name="T2" fmla="*/ 220663 w 208"/>
              <a:gd name="T3" fmla="*/ 0 h 402"/>
              <a:gd name="T4" fmla="*/ 330200 w 208"/>
              <a:gd name="T5" fmla="*/ 293688 h 402"/>
              <a:gd name="T6" fmla="*/ 306388 w 208"/>
              <a:gd name="T7" fmla="*/ 608013 h 402"/>
              <a:gd name="T8" fmla="*/ 82550 w 208"/>
              <a:gd name="T9" fmla="*/ 638175 h 402"/>
              <a:gd name="T10" fmla="*/ 0 w 208"/>
              <a:gd name="T11" fmla="*/ 28575 h 402"/>
              <a:gd name="T12" fmla="*/ 0 60000 65536"/>
              <a:gd name="T13" fmla="*/ 0 60000 65536"/>
              <a:gd name="T14" fmla="*/ 0 60000 65536"/>
              <a:gd name="T15" fmla="*/ 0 60000 65536"/>
              <a:gd name="T16" fmla="*/ 0 60000 65536"/>
              <a:gd name="T17" fmla="*/ 0 60000 65536"/>
              <a:gd name="T18" fmla="*/ 0 w 208"/>
              <a:gd name="T19" fmla="*/ 0 h 402"/>
              <a:gd name="T20" fmla="*/ 208 w 208"/>
              <a:gd name="T21" fmla="*/ 402 h 402"/>
            </a:gdLst>
            <a:ahLst/>
            <a:cxnLst>
              <a:cxn ang="T12">
                <a:pos x="T0" y="T1"/>
              </a:cxn>
              <a:cxn ang="T13">
                <a:pos x="T2" y="T3"/>
              </a:cxn>
              <a:cxn ang="T14">
                <a:pos x="T4" y="T5"/>
              </a:cxn>
              <a:cxn ang="T15">
                <a:pos x="T6" y="T7"/>
              </a:cxn>
              <a:cxn ang="T16">
                <a:pos x="T8" y="T9"/>
              </a:cxn>
              <a:cxn ang="T17">
                <a:pos x="T10" y="T11"/>
              </a:cxn>
            </a:cxnLst>
            <a:rect l="T18" t="T19" r="T20" b="T21"/>
            <a:pathLst>
              <a:path w="208" h="402">
                <a:moveTo>
                  <a:pt x="0" y="18"/>
                </a:moveTo>
                <a:lnTo>
                  <a:pt x="139" y="0"/>
                </a:lnTo>
                <a:lnTo>
                  <a:pt x="208" y="185"/>
                </a:lnTo>
                <a:lnTo>
                  <a:pt x="193" y="383"/>
                </a:lnTo>
                <a:lnTo>
                  <a:pt x="52" y="402"/>
                </a:lnTo>
                <a:lnTo>
                  <a:pt x="0" y="18"/>
                </a:lnTo>
                <a:close/>
              </a:path>
            </a:pathLst>
          </a:custGeom>
          <a:solidFill>
            <a:srgbClr val="66CCFF"/>
          </a:solidFill>
          <a:ln w="19050" cmpd="sng">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grpSp>
        <p:nvGrpSpPr>
          <p:cNvPr id="27" name="Group 55"/>
          <p:cNvGrpSpPr>
            <a:grpSpLocks/>
          </p:cNvGrpSpPr>
          <p:nvPr/>
        </p:nvGrpSpPr>
        <p:grpSpPr bwMode="auto">
          <a:xfrm>
            <a:off x="4330700" y="4371975"/>
            <a:ext cx="366713" cy="655638"/>
            <a:chOff x="948" y="3133"/>
            <a:chExt cx="231" cy="413"/>
          </a:xfrm>
        </p:grpSpPr>
        <p:grpSp>
          <p:nvGrpSpPr>
            <p:cNvPr id="28" name="Group 56"/>
            <p:cNvGrpSpPr>
              <a:grpSpLocks/>
            </p:cNvGrpSpPr>
            <p:nvPr/>
          </p:nvGrpSpPr>
          <p:grpSpPr bwMode="auto">
            <a:xfrm rot="-5869102">
              <a:off x="962" y="3305"/>
              <a:ext cx="389" cy="45"/>
              <a:chOff x="612" y="3237"/>
              <a:chExt cx="908" cy="454"/>
            </a:xfrm>
          </p:grpSpPr>
          <p:sp>
            <p:nvSpPr>
              <p:cNvPr id="132" name="Arc 57"/>
              <p:cNvSpPr>
                <a:spLocks/>
              </p:cNvSpPr>
              <p:nvPr/>
            </p:nvSpPr>
            <p:spPr bwMode="auto">
              <a:xfrm flipV="1">
                <a:off x="1066" y="3237"/>
                <a:ext cx="454" cy="454"/>
              </a:xfrm>
              <a:custGeom>
                <a:avLst/>
                <a:gdLst>
                  <a:gd name="T0" fmla="*/ 0 w 21600"/>
                  <a:gd name="T1" fmla="*/ 0 h 21600"/>
                  <a:gd name="T2" fmla="*/ 10 w 21600"/>
                  <a:gd name="T3" fmla="*/ 10 h 21600"/>
                  <a:gd name="T4" fmla="*/ 0 w 21600"/>
                  <a:gd name="T5" fmla="*/ 1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pPr fontAlgn="base">
                  <a:spcBef>
                    <a:spcPct val="0"/>
                  </a:spcBef>
                  <a:spcAft>
                    <a:spcPct val="0"/>
                  </a:spcAft>
                </a:pPr>
                <a:endParaRPr lang="ja-JP" altLang="en-US" sz="4000" smtClean="0">
                  <a:solidFill>
                    <a:srgbClr val="000000"/>
                  </a:solidFill>
                </a:endParaRPr>
              </a:p>
            </p:txBody>
          </p:sp>
          <p:sp>
            <p:nvSpPr>
              <p:cNvPr id="133" name="Arc 58"/>
              <p:cNvSpPr>
                <a:spLocks/>
              </p:cNvSpPr>
              <p:nvPr/>
            </p:nvSpPr>
            <p:spPr bwMode="auto">
              <a:xfrm flipH="1" flipV="1">
                <a:off x="612" y="3237"/>
                <a:ext cx="454" cy="454"/>
              </a:xfrm>
              <a:custGeom>
                <a:avLst/>
                <a:gdLst>
                  <a:gd name="T0" fmla="*/ 0 w 21600"/>
                  <a:gd name="T1" fmla="*/ 0 h 21600"/>
                  <a:gd name="T2" fmla="*/ 10 w 21600"/>
                  <a:gd name="T3" fmla="*/ 10 h 21600"/>
                  <a:gd name="T4" fmla="*/ 0 w 21600"/>
                  <a:gd name="T5" fmla="*/ 1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pPr fontAlgn="base">
                  <a:spcBef>
                    <a:spcPct val="0"/>
                  </a:spcBef>
                  <a:spcAft>
                    <a:spcPct val="0"/>
                  </a:spcAft>
                </a:pPr>
                <a:endParaRPr lang="ja-JP" altLang="en-US" sz="4000" smtClean="0">
                  <a:solidFill>
                    <a:srgbClr val="000000"/>
                  </a:solidFill>
                </a:endParaRPr>
              </a:p>
            </p:txBody>
          </p:sp>
        </p:grpSp>
        <p:sp>
          <p:nvSpPr>
            <p:cNvPr id="129" name="Oval 59"/>
            <p:cNvSpPr>
              <a:spLocks noChangeArrowheads="1"/>
            </p:cNvSpPr>
            <p:nvPr/>
          </p:nvSpPr>
          <p:spPr bwMode="auto">
            <a:xfrm rot="-5869102">
              <a:off x="798" y="3307"/>
              <a:ext cx="389" cy="90"/>
            </a:xfrm>
            <a:prstGeom prst="ellipse">
              <a:avLst/>
            </a:prstGeom>
            <a:solidFill>
              <a:srgbClr val="66CCFF"/>
            </a:solidFill>
            <a:ln w="19050">
              <a:solidFill>
                <a:schemeClr val="tx1"/>
              </a:solidFill>
              <a:round/>
              <a:headEnd/>
              <a:tailEnd/>
            </a:ln>
          </p:spPr>
          <p:txBody>
            <a:bodyPr wrap="none" anchor="ctr"/>
            <a:lstStyle/>
            <a:p>
              <a:pPr fontAlgn="base">
                <a:spcBef>
                  <a:spcPct val="0"/>
                </a:spcBef>
                <a:spcAft>
                  <a:spcPct val="0"/>
                </a:spcAft>
              </a:pPr>
              <a:endParaRPr lang="ja-JP" altLang="en-US" sz="4000" smtClean="0">
                <a:solidFill>
                  <a:srgbClr val="000000"/>
                </a:solidFill>
              </a:endParaRPr>
            </a:p>
          </p:txBody>
        </p:sp>
        <p:sp>
          <p:nvSpPr>
            <p:cNvPr id="130" name="Line 60"/>
            <p:cNvSpPr>
              <a:spLocks noChangeShapeType="1"/>
            </p:cNvSpPr>
            <p:nvPr/>
          </p:nvSpPr>
          <p:spPr bwMode="auto">
            <a:xfrm flipV="1">
              <a:off x="970" y="3139"/>
              <a:ext cx="140" cy="18"/>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31" name="Line 61"/>
            <p:cNvSpPr>
              <a:spLocks noChangeShapeType="1"/>
            </p:cNvSpPr>
            <p:nvPr/>
          </p:nvSpPr>
          <p:spPr bwMode="auto">
            <a:xfrm flipV="1">
              <a:off x="1021" y="3525"/>
              <a:ext cx="140" cy="18"/>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grpSp>
      <p:sp>
        <p:nvSpPr>
          <p:cNvPr id="134" name="Line 67"/>
          <p:cNvSpPr>
            <a:spLocks noChangeShapeType="1"/>
          </p:cNvSpPr>
          <p:nvPr/>
        </p:nvSpPr>
        <p:spPr bwMode="auto">
          <a:xfrm flipV="1">
            <a:off x="4500563" y="3913188"/>
            <a:ext cx="0" cy="525462"/>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35" name="Line 79"/>
          <p:cNvSpPr>
            <a:spLocks noChangeShapeType="1"/>
          </p:cNvSpPr>
          <p:nvPr/>
        </p:nvSpPr>
        <p:spPr bwMode="auto">
          <a:xfrm flipV="1">
            <a:off x="3798888" y="4737100"/>
            <a:ext cx="593725" cy="598488"/>
          </a:xfrm>
          <a:prstGeom prst="line">
            <a:avLst/>
          </a:prstGeom>
          <a:noFill/>
          <a:ln w="57150">
            <a:solidFill>
              <a:srgbClr val="FF3300"/>
            </a:solidFill>
            <a:round/>
            <a:headEnd/>
            <a:tailEnd/>
          </a:ln>
        </p:spPr>
        <p:txBody>
          <a:bodyPr/>
          <a:lstStyle/>
          <a:p>
            <a:pPr fontAlgn="base">
              <a:spcBef>
                <a:spcPct val="0"/>
              </a:spcBef>
              <a:spcAft>
                <a:spcPct val="0"/>
              </a:spcAft>
            </a:pPr>
            <a:endParaRPr lang="ja-JP" altLang="en-US" sz="4000" smtClean="0">
              <a:solidFill>
                <a:srgbClr val="000000"/>
              </a:solidFill>
            </a:endParaRPr>
          </a:p>
        </p:txBody>
      </p:sp>
      <p:grpSp>
        <p:nvGrpSpPr>
          <p:cNvPr id="29" name="Group 68"/>
          <p:cNvGrpSpPr>
            <a:grpSpLocks/>
          </p:cNvGrpSpPr>
          <p:nvPr/>
        </p:nvGrpSpPr>
        <p:grpSpPr bwMode="auto">
          <a:xfrm>
            <a:off x="3255963" y="5259388"/>
            <a:ext cx="765175" cy="688975"/>
            <a:chOff x="1737" y="3415"/>
            <a:chExt cx="482" cy="434"/>
          </a:xfrm>
        </p:grpSpPr>
        <p:sp>
          <p:nvSpPr>
            <p:cNvPr id="137" name="AutoShape 69"/>
            <p:cNvSpPr>
              <a:spLocks noChangeArrowheads="1"/>
            </p:cNvSpPr>
            <p:nvPr/>
          </p:nvSpPr>
          <p:spPr bwMode="auto">
            <a:xfrm rot="5400000">
              <a:off x="1709" y="3670"/>
              <a:ext cx="207" cy="151"/>
            </a:xfrm>
            <a:prstGeom prst="parallelogram">
              <a:avLst>
                <a:gd name="adj" fmla="val 32450"/>
              </a:avLst>
            </a:prstGeom>
            <a:solidFill>
              <a:srgbClr val="66CCFF"/>
            </a:solidFill>
            <a:ln w="19050">
              <a:solidFill>
                <a:schemeClr val="tx1"/>
              </a:solidFill>
              <a:miter lim="800000"/>
              <a:headEnd/>
              <a:tailEnd/>
            </a:ln>
          </p:spPr>
          <p:txBody>
            <a:bodyPr wrap="none" anchor="ctr"/>
            <a:lstStyle/>
            <a:p>
              <a:pPr fontAlgn="base">
                <a:spcBef>
                  <a:spcPct val="0"/>
                </a:spcBef>
                <a:spcAft>
                  <a:spcPct val="0"/>
                </a:spcAft>
              </a:pPr>
              <a:endParaRPr lang="ja-JP" altLang="en-US" sz="4000" smtClean="0">
                <a:solidFill>
                  <a:srgbClr val="000000"/>
                </a:solidFill>
              </a:endParaRPr>
            </a:p>
          </p:txBody>
        </p:sp>
        <p:sp>
          <p:nvSpPr>
            <p:cNvPr id="138" name="AutoShape 70"/>
            <p:cNvSpPr>
              <a:spLocks noChangeArrowheads="1"/>
            </p:cNvSpPr>
            <p:nvPr/>
          </p:nvSpPr>
          <p:spPr bwMode="auto">
            <a:xfrm rot="-2618951">
              <a:off x="1790" y="3601"/>
              <a:ext cx="429" cy="114"/>
            </a:xfrm>
            <a:prstGeom prst="parallelogram">
              <a:avLst>
                <a:gd name="adj" fmla="val 96013"/>
              </a:avLst>
            </a:prstGeom>
            <a:solidFill>
              <a:srgbClr val="66CCFF"/>
            </a:solidFill>
            <a:ln w="19050">
              <a:solidFill>
                <a:schemeClr val="tx1"/>
              </a:solidFill>
              <a:miter lim="800000"/>
              <a:headEnd/>
              <a:tailEnd/>
            </a:ln>
          </p:spPr>
          <p:txBody>
            <a:bodyPr wrap="none" anchor="ctr"/>
            <a:lstStyle/>
            <a:p>
              <a:pPr fontAlgn="base">
                <a:spcBef>
                  <a:spcPct val="0"/>
                </a:spcBef>
                <a:spcAft>
                  <a:spcPct val="0"/>
                </a:spcAft>
              </a:pPr>
              <a:endParaRPr lang="ja-JP" altLang="en-US" sz="4000" smtClean="0">
                <a:solidFill>
                  <a:srgbClr val="000000"/>
                </a:solidFill>
              </a:endParaRPr>
            </a:p>
          </p:txBody>
        </p:sp>
        <p:sp>
          <p:nvSpPr>
            <p:cNvPr id="139" name="AutoShape 71"/>
            <p:cNvSpPr>
              <a:spLocks noChangeArrowheads="1"/>
            </p:cNvSpPr>
            <p:nvPr/>
          </p:nvSpPr>
          <p:spPr bwMode="auto">
            <a:xfrm rot="-9766122">
              <a:off x="1773" y="3415"/>
              <a:ext cx="313" cy="281"/>
            </a:xfrm>
            <a:prstGeom prst="parallelogram">
              <a:avLst>
                <a:gd name="adj" fmla="val 55034"/>
              </a:avLst>
            </a:prstGeom>
            <a:solidFill>
              <a:srgbClr val="66CCFF"/>
            </a:solidFill>
            <a:ln w="19050">
              <a:solidFill>
                <a:schemeClr val="tx1"/>
              </a:solidFill>
              <a:miter lim="800000"/>
              <a:headEnd/>
              <a:tailEnd/>
            </a:ln>
          </p:spPr>
          <p:txBody>
            <a:bodyPr wrap="none" anchor="ctr"/>
            <a:lstStyle/>
            <a:p>
              <a:pPr fontAlgn="base">
                <a:spcBef>
                  <a:spcPct val="0"/>
                </a:spcBef>
                <a:spcAft>
                  <a:spcPct val="0"/>
                </a:spcAft>
              </a:pPr>
              <a:endParaRPr lang="ja-JP" altLang="en-US" sz="4000" smtClean="0">
                <a:solidFill>
                  <a:srgbClr val="000000"/>
                </a:solidFill>
              </a:endParaRPr>
            </a:p>
          </p:txBody>
        </p:sp>
      </p:grpSp>
      <p:sp>
        <p:nvSpPr>
          <p:cNvPr id="140" name="AutoShape 65"/>
          <p:cNvSpPr>
            <a:spLocks noChangeArrowheads="1"/>
          </p:cNvSpPr>
          <p:nvPr/>
        </p:nvSpPr>
        <p:spPr bwMode="auto">
          <a:xfrm rot="1179822">
            <a:off x="4302125" y="3778250"/>
            <a:ext cx="414338" cy="227013"/>
          </a:xfrm>
          <a:prstGeom prst="parallelogram">
            <a:avLst>
              <a:gd name="adj" fmla="val 49651"/>
            </a:avLst>
          </a:prstGeom>
          <a:solidFill>
            <a:schemeClr val="folHlink"/>
          </a:solidFill>
          <a:ln w="19050">
            <a:solidFill>
              <a:schemeClr val="tx1"/>
            </a:solidFill>
            <a:miter lim="800000"/>
            <a:headEnd/>
            <a:tailEnd/>
          </a:ln>
        </p:spPr>
        <p:txBody>
          <a:bodyPr wrap="none" anchor="ctr"/>
          <a:lstStyle/>
          <a:p>
            <a:pPr fontAlgn="base">
              <a:spcBef>
                <a:spcPct val="0"/>
              </a:spcBef>
              <a:spcAft>
                <a:spcPct val="0"/>
              </a:spcAft>
            </a:pPr>
            <a:endParaRPr lang="ja-JP" altLang="en-US" sz="4000" smtClean="0">
              <a:solidFill>
                <a:srgbClr val="000000"/>
              </a:solidFill>
            </a:endParaRPr>
          </a:p>
        </p:txBody>
      </p:sp>
      <p:sp>
        <p:nvSpPr>
          <p:cNvPr id="141" name="Line 108"/>
          <p:cNvSpPr>
            <a:spLocks noChangeShapeType="1"/>
          </p:cNvSpPr>
          <p:nvPr/>
        </p:nvSpPr>
        <p:spPr bwMode="auto">
          <a:xfrm>
            <a:off x="2911475" y="4186238"/>
            <a:ext cx="1484313" cy="550862"/>
          </a:xfrm>
          <a:prstGeom prst="line">
            <a:avLst/>
          </a:prstGeom>
          <a:noFill/>
          <a:ln w="57150">
            <a:solidFill>
              <a:srgbClr val="FF3300"/>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42" name="Text Box 119"/>
          <p:cNvSpPr txBox="1">
            <a:spLocks noChangeArrowheads="1"/>
          </p:cNvSpPr>
          <p:nvPr/>
        </p:nvSpPr>
        <p:spPr bwMode="auto">
          <a:xfrm>
            <a:off x="2905125" y="5962650"/>
            <a:ext cx="1412875" cy="396875"/>
          </a:xfrm>
          <a:prstGeom prst="rect">
            <a:avLst/>
          </a:prstGeom>
          <a:noFill/>
          <a:ln w="9525">
            <a:noFill/>
            <a:miter lim="800000"/>
            <a:headEnd/>
            <a:tailEnd/>
          </a:ln>
        </p:spPr>
        <p:txBody>
          <a:bodyPr>
            <a:spAutoFit/>
          </a:bodyPr>
          <a:lstStyle/>
          <a:p>
            <a:pPr fontAlgn="base">
              <a:spcBef>
                <a:spcPct val="50000"/>
              </a:spcBef>
              <a:spcAft>
                <a:spcPct val="0"/>
              </a:spcAft>
            </a:pPr>
            <a:r>
              <a:rPr lang="ja-JP" altLang="en-US" sz="2000" b="1" smtClean="0">
                <a:solidFill>
                  <a:srgbClr val="000000"/>
                </a:solidFill>
              </a:rPr>
              <a:t>レーザー</a:t>
            </a:r>
          </a:p>
        </p:txBody>
      </p:sp>
      <p:sp>
        <p:nvSpPr>
          <p:cNvPr id="143" name="Text Box 120"/>
          <p:cNvSpPr txBox="1">
            <a:spLocks noChangeArrowheads="1"/>
          </p:cNvSpPr>
          <p:nvPr/>
        </p:nvSpPr>
        <p:spPr bwMode="auto">
          <a:xfrm>
            <a:off x="6122988" y="4578350"/>
            <a:ext cx="1412875" cy="396875"/>
          </a:xfrm>
          <a:prstGeom prst="rect">
            <a:avLst/>
          </a:prstGeom>
          <a:noFill/>
          <a:ln w="9525">
            <a:noFill/>
            <a:miter lim="800000"/>
            <a:headEnd/>
            <a:tailEnd/>
          </a:ln>
        </p:spPr>
        <p:txBody>
          <a:bodyPr>
            <a:spAutoFit/>
          </a:bodyPr>
          <a:lstStyle/>
          <a:p>
            <a:pPr fontAlgn="base">
              <a:spcBef>
                <a:spcPct val="50000"/>
              </a:spcBef>
              <a:spcAft>
                <a:spcPct val="0"/>
              </a:spcAft>
            </a:pPr>
            <a:r>
              <a:rPr lang="ja-JP" altLang="en-US" sz="2000" b="1" smtClean="0">
                <a:solidFill>
                  <a:srgbClr val="000000"/>
                </a:solidFill>
              </a:rPr>
              <a:t>干渉光</a:t>
            </a:r>
          </a:p>
        </p:txBody>
      </p:sp>
      <p:sp>
        <p:nvSpPr>
          <p:cNvPr id="144" name="Text Box 121"/>
          <p:cNvSpPr txBox="1">
            <a:spLocks noChangeArrowheads="1"/>
          </p:cNvSpPr>
          <p:nvPr/>
        </p:nvSpPr>
        <p:spPr bwMode="auto">
          <a:xfrm>
            <a:off x="1974850" y="4633913"/>
            <a:ext cx="2489200" cy="396875"/>
          </a:xfrm>
          <a:prstGeom prst="rect">
            <a:avLst/>
          </a:prstGeom>
          <a:noFill/>
          <a:ln w="9525">
            <a:noFill/>
            <a:miter lim="800000"/>
            <a:headEnd/>
            <a:tailEnd/>
          </a:ln>
        </p:spPr>
        <p:txBody>
          <a:bodyPr>
            <a:spAutoFit/>
          </a:bodyPr>
          <a:lstStyle/>
          <a:p>
            <a:pPr fontAlgn="base">
              <a:spcBef>
                <a:spcPct val="50000"/>
              </a:spcBef>
              <a:spcAft>
                <a:spcPct val="0"/>
              </a:spcAft>
            </a:pPr>
            <a:r>
              <a:rPr lang="ja-JP" altLang="en-US" sz="2000" b="1" smtClean="0">
                <a:solidFill>
                  <a:srgbClr val="000000"/>
                </a:solidFill>
              </a:rPr>
              <a:t>ビームスプリッター</a:t>
            </a:r>
          </a:p>
        </p:txBody>
      </p:sp>
      <p:sp>
        <p:nvSpPr>
          <p:cNvPr id="145" name="Text Box 122"/>
          <p:cNvSpPr txBox="1">
            <a:spLocks noChangeArrowheads="1"/>
          </p:cNvSpPr>
          <p:nvPr/>
        </p:nvSpPr>
        <p:spPr bwMode="auto">
          <a:xfrm>
            <a:off x="2771800" y="3464173"/>
            <a:ext cx="1412875" cy="396875"/>
          </a:xfrm>
          <a:prstGeom prst="rect">
            <a:avLst/>
          </a:prstGeom>
          <a:noFill/>
          <a:ln w="9525">
            <a:noFill/>
            <a:miter lim="800000"/>
            <a:headEnd/>
            <a:tailEnd/>
          </a:ln>
        </p:spPr>
        <p:txBody>
          <a:bodyPr>
            <a:spAutoFit/>
          </a:bodyPr>
          <a:lstStyle/>
          <a:p>
            <a:pPr fontAlgn="base">
              <a:spcBef>
                <a:spcPct val="50000"/>
              </a:spcBef>
              <a:spcAft>
                <a:spcPct val="0"/>
              </a:spcAft>
            </a:pPr>
            <a:r>
              <a:rPr lang="ja-JP" altLang="en-US" sz="2000" b="1" dirty="0" smtClean="0">
                <a:solidFill>
                  <a:srgbClr val="000000"/>
                </a:solidFill>
              </a:rPr>
              <a:t>ミラー</a:t>
            </a:r>
          </a:p>
        </p:txBody>
      </p:sp>
      <p:sp>
        <p:nvSpPr>
          <p:cNvPr id="146" name="Text Box 123"/>
          <p:cNvSpPr txBox="1">
            <a:spLocks noChangeArrowheads="1"/>
          </p:cNvSpPr>
          <p:nvPr/>
        </p:nvSpPr>
        <p:spPr bwMode="auto">
          <a:xfrm>
            <a:off x="5746750" y="3680197"/>
            <a:ext cx="1412875" cy="396875"/>
          </a:xfrm>
          <a:prstGeom prst="rect">
            <a:avLst/>
          </a:prstGeom>
          <a:noFill/>
          <a:ln w="9525">
            <a:noFill/>
            <a:miter lim="800000"/>
            <a:headEnd/>
            <a:tailEnd/>
          </a:ln>
        </p:spPr>
        <p:txBody>
          <a:bodyPr>
            <a:spAutoFit/>
          </a:bodyPr>
          <a:lstStyle/>
          <a:p>
            <a:pPr fontAlgn="base">
              <a:spcBef>
                <a:spcPct val="50000"/>
              </a:spcBef>
              <a:spcAft>
                <a:spcPct val="0"/>
              </a:spcAft>
            </a:pPr>
            <a:r>
              <a:rPr lang="ja-JP" altLang="en-US" sz="2000" b="1" dirty="0" smtClean="0">
                <a:solidFill>
                  <a:srgbClr val="000000"/>
                </a:solidFill>
              </a:rPr>
              <a:t>ミラー</a:t>
            </a:r>
          </a:p>
        </p:txBody>
      </p:sp>
      <p:grpSp>
        <p:nvGrpSpPr>
          <p:cNvPr id="30" name="Group 130"/>
          <p:cNvGrpSpPr>
            <a:grpSpLocks/>
          </p:cNvGrpSpPr>
          <p:nvPr/>
        </p:nvGrpSpPr>
        <p:grpSpPr bwMode="auto">
          <a:xfrm>
            <a:off x="2436813" y="3165475"/>
            <a:ext cx="873125" cy="1287463"/>
            <a:chOff x="1630" y="2027"/>
            <a:chExt cx="550" cy="811"/>
          </a:xfrm>
        </p:grpSpPr>
        <p:grpSp>
          <p:nvGrpSpPr>
            <p:cNvPr id="31" name="Group 128"/>
            <p:cNvGrpSpPr>
              <a:grpSpLocks/>
            </p:cNvGrpSpPr>
            <p:nvPr/>
          </p:nvGrpSpPr>
          <p:grpSpPr bwMode="auto">
            <a:xfrm>
              <a:off x="1630" y="2027"/>
              <a:ext cx="280" cy="811"/>
              <a:chOff x="1630" y="2027"/>
              <a:chExt cx="280" cy="811"/>
            </a:xfrm>
          </p:grpSpPr>
          <p:grpSp>
            <p:nvGrpSpPr>
              <p:cNvPr id="64" name="Group 109"/>
              <p:cNvGrpSpPr>
                <a:grpSpLocks/>
              </p:cNvGrpSpPr>
              <p:nvPr/>
            </p:nvGrpSpPr>
            <p:grpSpPr bwMode="auto">
              <a:xfrm>
                <a:off x="1630" y="2370"/>
                <a:ext cx="280" cy="468"/>
                <a:chOff x="1620" y="2135"/>
                <a:chExt cx="280" cy="468"/>
              </a:xfrm>
            </p:grpSpPr>
            <p:sp>
              <p:nvSpPr>
                <p:cNvPr id="153" name="Freeform 101"/>
                <p:cNvSpPr>
                  <a:spLocks/>
                </p:cNvSpPr>
                <p:nvPr/>
              </p:nvSpPr>
              <p:spPr bwMode="auto">
                <a:xfrm>
                  <a:off x="1620" y="2162"/>
                  <a:ext cx="255" cy="427"/>
                </a:xfrm>
                <a:custGeom>
                  <a:avLst/>
                  <a:gdLst>
                    <a:gd name="T0" fmla="*/ 147 w 255"/>
                    <a:gd name="T1" fmla="*/ 0 h 427"/>
                    <a:gd name="T2" fmla="*/ 255 w 255"/>
                    <a:gd name="T3" fmla="*/ 37 h 427"/>
                    <a:gd name="T4" fmla="*/ 125 w 255"/>
                    <a:gd name="T5" fmla="*/ 427 h 427"/>
                    <a:gd name="T6" fmla="*/ 0 w 255"/>
                    <a:gd name="T7" fmla="*/ 382 h 427"/>
                    <a:gd name="T8" fmla="*/ 6 w 255"/>
                    <a:gd name="T9" fmla="*/ 162 h 427"/>
                    <a:gd name="T10" fmla="*/ 147 w 255"/>
                    <a:gd name="T11" fmla="*/ 0 h 427"/>
                    <a:gd name="T12" fmla="*/ 0 60000 65536"/>
                    <a:gd name="T13" fmla="*/ 0 60000 65536"/>
                    <a:gd name="T14" fmla="*/ 0 60000 65536"/>
                    <a:gd name="T15" fmla="*/ 0 60000 65536"/>
                    <a:gd name="T16" fmla="*/ 0 60000 65536"/>
                    <a:gd name="T17" fmla="*/ 0 60000 65536"/>
                    <a:gd name="T18" fmla="*/ 0 w 255"/>
                    <a:gd name="T19" fmla="*/ 0 h 427"/>
                    <a:gd name="T20" fmla="*/ 255 w 255"/>
                    <a:gd name="T21" fmla="*/ 427 h 427"/>
                  </a:gdLst>
                  <a:ahLst/>
                  <a:cxnLst>
                    <a:cxn ang="T12">
                      <a:pos x="T0" y="T1"/>
                    </a:cxn>
                    <a:cxn ang="T13">
                      <a:pos x="T2" y="T3"/>
                    </a:cxn>
                    <a:cxn ang="T14">
                      <a:pos x="T4" y="T5"/>
                    </a:cxn>
                    <a:cxn ang="T15">
                      <a:pos x="T6" y="T7"/>
                    </a:cxn>
                    <a:cxn ang="T16">
                      <a:pos x="T8" y="T9"/>
                    </a:cxn>
                    <a:cxn ang="T17">
                      <a:pos x="T10" y="T11"/>
                    </a:cxn>
                  </a:cxnLst>
                  <a:rect l="T18" t="T19" r="T20" b="T21"/>
                  <a:pathLst>
                    <a:path w="255" h="427">
                      <a:moveTo>
                        <a:pt x="147" y="0"/>
                      </a:moveTo>
                      <a:lnTo>
                        <a:pt x="255" y="37"/>
                      </a:lnTo>
                      <a:lnTo>
                        <a:pt x="125" y="427"/>
                      </a:lnTo>
                      <a:lnTo>
                        <a:pt x="0" y="382"/>
                      </a:lnTo>
                      <a:lnTo>
                        <a:pt x="6" y="162"/>
                      </a:lnTo>
                      <a:lnTo>
                        <a:pt x="147" y="0"/>
                      </a:lnTo>
                      <a:close/>
                    </a:path>
                  </a:pathLst>
                </a:custGeom>
                <a:solidFill>
                  <a:srgbClr val="66CCFF"/>
                </a:solidFill>
                <a:ln w="3175" cmpd="sng">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grpSp>
              <p:nvGrpSpPr>
                <p:cNvPr id="65" name="Group 40"/>
                <p:cNvGrpSpPr>
                  <a:grpSpLocks/>
                </p:cNvGrpSpPr>
                <p:nvPr/>
              </p:nvGrpSpPr>
              <p:grpSpPr bwMode="auto">
                <a:xfrm>
                  <a:off x="1622" y="2135"/>
                  <a:ext cx="278" cy="468"/>
                  <a:chOff x="1009" y="1650"/>
                  <a:chExt cx="278" cy="468"/>
                </a:xfrm>
              </p:grpSpPr>
              <p:grpSp>
                <p:nvGrpSpPr>
                  <p:cNvPr id="66" name="Group 41"/>
                  <p:cNvGrpSpPr>
                    <a:grpSpLocks/>
                  </p:cNvGrpSpPr>
                  <p:nvPr/>
                </p:nvGrpSpPr>
                <p:grpSpPr bwMode="auto">
                  <a:xfrm rot="6654216">
                    <a:off x="845" y="1814"/>
                    <a:ext cx="412" cy="83"/>
                    <a:chOff x="612" y="3237"/>
                    <a:chExt cx="908" cy="454"/>
                  </a:xfrm>
                </p:grpSpPr>
                <p:sp>
                  <p:nvSpPr>
                    <p:cNvPr id="159" name="Arc 42"/>
                    <p:cNvSpPr>
                      <a:spLocks/>
                    </p:cNvSpPr>
                    <p:nvPr/>
                  </p:nvSpPr>
                  <p:spPr bwMode="auto">
                    <a:xfrm flipV="1">
                      <a:off x="1066" y="3237"/>
                      <a:ext cx="454" cy="454"/>
                    </a:xfrm>
                    <a:custGeom>
                      <a:avLst/>
                      <a:gdLst>
                        <a:gd name="T0" fmla="*/ 0 w 21600"/>
                        <a:gd name="T1" fmla="*/ 0 h 21600"/>
                        <a:gd name="T2" fmla="*/ 10 w 21600"/>
                        <a:gd name="T3" fmla="*/ 10 h 21600"/>
                        <a:gd name="T4" fmla="*/ 0 w 21600"/>
                        <a:gd name="T5" fmla="*/ 1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pPr fontAlgn="base">
                        <a:spcBef>
                          <a:spcPct val="0"/>
                        </a:spcBef>
                        <a:spcAft>
                          <a:spcPct val="0"/>
                        </a:spcAft>
                      </a:pPr>
                      <a:endParaRPr lang="ja-JP" altLang="en-US" sz="4000" smtClean="0">
                        <a:solidFill>
                          <a:srgbClr val="000000"/>
                        </a:solidFill>
                      </a:endParaRPr>
                    </a:p>
                  </p:txBody>
                </p:sp>
                <p:sp>
                  <p:nvSpPr>
                    <p:cNvPr id="160" name="Arc 43"/>
                    <p:cNvSpPr>
                      <a:spLocks/>
                    </p:cNvSpPr>
                    <p:nvPr/>
                  </p:nvSpPr>
                  <p:spPr bwMode="auto">
                    <a:xfrm flipH="1" flipV="1">
                      <a:off x="612" y="3237"/>
                      <a:ext cx="454" cy="454"/>
                    </a:xfrm>
                    <a:custGeom>
                      <a:avLst/>
                      <a:gdLst>
                        <a:gd name="T0" fmla="*/ 0 w 21600"/>
                        <a:gd name="T1" fmla="*/ 0 h 21600"/>
                        <a:gd name="T2" fmla="*/ 10 w 21600"/>
                        <a:gd name="T3" fmla="*/ 10 h 21600"/>
                        <a:gd name="T4" fmla="*/ 0 w 21600"/>
                        <a:gd name="T5" fmla="*/ 1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pPr fontAlgn="base">
                        <a:spcBef>
                          <a:spcPct val="0"/>
                        </a:spcBef>
                        <a:spcAft>
                          <a:spcPct val="0"/>
                        </a:spcAft>
                      </a:pPr>
                      <a:endParaRPr lang="ja-JP" altLang="en-US" sz="4000" smtClean="0">
                        <a:solidFill>
                          <a:srgbClr val="000000"/>
                        </a:solidFill>
                      </a:endParaRPr>
                    </a:p>
                  </p:txBody>
                </p:sp>
              </p:grpSp>
              <p:sp>
                <p:nvSpPr>
                  <p:cNvPr id="156" name="Oval 44"/>
                  <p:cNvSpPr>
                    <a:spLocks noChangeArrowheads="1"/>
                  </p:cNvSpPr>
                  <p:nvPr/>
                </p:nvSpPr>
                <p:spPr bwMode="auto">
                  <a:xfrm rot="6527689">
                    <a:off x="999" y="1829"/>
                    <a:ext cx="412" cy="165"/>
                  </a:xfrm>
                  <a:prstGeom prst="ellipse">
                    <a:avLst/>
                  </a:prstGeom>
                  <a:solidFill>
                    <a:srgbClr val="66CCFF"/>
                  </a:solidFill>
                  <a:ln w="19050">
                    <a:solidFill>
                      <a:schemeClr val="tx1"/>
                    </a:solidFill>
                    <a:round/>
                    <a:headEnd/>
                    <a:tailEnd/>
                  </a:ln>
                </p:spPr>
                <p:txBody>
                  <a:bodyPr wrap="none" anchor="ctr"/>
                  <a:lstStyle/>
                  <a:p>
                    <a:pPr fontAlgn="base">
                      <a:spcBef>
                        <a:spcPct val="0"/>
                      </a:spcBef>
                      <a:spcAft>
                        <a:spcPct val="0"/>
                      </a:spcAft>
                    </a:pPr>
                    <a:endParaRPr lang="ja-JP" altLang="en-US" sz="4000" smtClean="0">
                      <a:solidFill>
                        <a:srgbClr val="000000"/>
                      </a:solidFill>
                    </a:endParaRPr>
                  </a:p>
                </p:txBody>
              </p:sp>
              <p:sp>
                <p:nvSpPr>
                  <p:cNvPr id="157" name="Line 45"/>
                  <p:cNvSpPr>
                    <a:spLocks noChangeShapeType="1"/>
                  </p:cNvSpPr>
                  <p:nvPr/>
                </p:nvSpPr>
                <p:spPr bwMode="auto">
                  <a:xfrm>
                    <a:off x="1155" y="1675"/>
                    <a:ext cx="119" cy="41"/>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58" name="Line 46"/>
                  <p:cNvSpPr>
                    <a:spLocks noChangeShapeType="1"/>
                  </p:cNvSpPr>
                  <p:nvPr/>
                </p:nvSpPr>
                <p:spPr bwMode="auto">
                  <a:xfrm>
                    <a:off x="1015" y="2064"/>
                    <a:ext cx="119" cy="41"/>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grpSp>
          </p:grpSp>
          <p:sp>
            <p:nvSpPr>
              <p:cNvPr id="151" name="Line 62"/>
              <p:cNvSpPr>
                <a:spLocks noChangeShapeType="1"/>
              </p:cNvSpPr>
              <p:nvPr/>
            </p:nvSpPr>
            <p:spPr bwMode="auto">
              <a:xfrm flipV="1">
                <a:off x="1776" y="2109"/>
                <a:ext cx="0" cy="327"/>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52" name="AutoShape 63"/>
              <p:cNvSpPr>
                <a:spLocks noChangeArrowheads="1"/>
              </p:cNvSpPr>
              <p:nvPr/>
            </p:nvSpPr>
            <p:spPr bwMode="auto">
              <a:xfrm rot="1179822">
                <a:off x="1648" y="2027"/>
                <a:ext cx="261" cy="143"/>
              </a:xfrm>
              <a:prstGeom prst="parallelogram">
                <a:avLst>
                  <a:gd name="adj" fmla="val 49652"/>
                </a:avLst>
              </a:prstGeom>
              <a:solidFill>
                <a:schemeClr val="folHlink"/>
              </a:solidFill>
              <a:ln w="19050">
                <a:solidFill>
                  <a:schemeClr val="tx1"/>
                </a:solidFill>
                <a:miter lim="800000"/>
                <a:headEnd/>
                <a:tailEnd/>
              </a:ln>
            </p:spPr>
            <p:txBody>
              <a:bodyPr wrap="none" anchor="ctr"/>
              <a:lstStyle/>
              <a:p>
                <a:pPr fontAlgn="base">
                  <a:spcBef>
                    <a:spcPct val="0"/>
                  </a:spcBef>
                  <a:spcAft>
                    <a:spcPct val="0"/>
                  </a:spcAft>
                </a:pPr>
                <a:endParaRPr lang="ja-JP" altLang="en-US" sz="4000" smtClean="0">
                  <a:solidFill>
                    <a:srgbClr val="000000"/>
                  </a:solidFill>
                </a:endParaRPr>
              </a:p>
            </p:txBody>
          </p:sp>
        </p:grpSp>
        <p:sp>
          <p:nvSpPr>
            <p:cNvPr id="149" name="Line 129"/>
            <p:cNvSpPr>
              <a:spLocks noChangeShapeType="1"/>
            </p:cNvSpPr>
            <p:nvPr/>
          </p:nvSpPr>
          <p:spPr bwMode="auto">
            <a:xfrm>
              <a:off x="1835" y="2637"/>
              <a:ext cx="345" cy="128"/>
            </a:xfrm>
            <a:prstGeom prst="line">
              <a:avLst/>
            </a:prstGeom>
            <a:noFill/>
            <a:ln w="57150">
              <a:solidFill>
                <a:srgbClr val="FF3300"/>
              </a:solidFill>
              <a:round/>
              <a:headEnd/>
              <a:tailEnd/>
            </a:ln>
          </p:spPr>
          <p:txBody>
            <a:bodyPr/>
            <a:lstStyle/>
            <a:p>
              <a:pPr fontAlgn="base">
                <a:spcBef>
                  <a:spcPct val="0"/>
                </a:spcBef>
                <a:spcAft>
                  <a:spcPct val="0"/>
                </a:spcAft>
              </a:pPr>
              <a:endParaRPr lang="ja-JP" altLang="en-US" sz="4000" smtClean="0">
                <a:solidFill>
                  <a:srgbClr val="000000"/>
                </a:solidFill>
              </a:endParaRPr>
            </a:p>
          </p:txBody>
        </p:sp>
      </p:grpSp>
      <p:grpSp>
        <p:nvGrpSpPr>
          <p:cNvPr id="67" name="Group 132"/>
          <p:cNvGrpSpPr>
            <a:grpSpLocks/>
          </p:cNvGrpSpPr>
          <p:nvPr/>
        </p:nvGrpSpPr>
        <p:grpSpPr bwMode="auto">
          <a:xfrm>
            <a:off x="4957763" y="2819400"/>
            <a:ext cx="717550" cy="1339850"/>
            <a:chOff x="3151" y="1749"/>
            <a:chExt cx="452" cy="844"/>
          </a:xfrm>
        </p:grpSpPr>
        <p:grpSp>
          <p:nvGrpSpPr>
            <p:cNvPr id="68" name="Group 125"/>
            <p:cNvGrpSpPr>
              <a:grpSpLocks/>
            </p:cNvGrpSpPr>
            <p:nvPr/>
          </p:nvGrpSpPr>
          <p:grpSpPr bwMode="auto">
            <a:xfrm>
              <a:off x="3228" y="1749"/>
              <a:ext cx="375" cy="820"/>
              <a:chOff x="3228" y="1749"/>
              <a:chExt cx="375" cy="820"/>
            </a:xfrm>
          </p:grpSpPr>
          <p:sp>
            <p:nvSpPr>
              <p:cNvPr id="164" name="Freeform 103"/>
              <p:cNvSpPr>
                <a:spLocks/>
              </p:cNvSpPr>
              <p:nvPr/>
            </p:nvSpPr>
            <p:spPr bwMode="auto">
              <a:xfrm>
                <a:off x="3261" y="2145"/>
                <a:ext cx="342" cy="355"/>
              </a:xfrm>
              <a:custGeom>
                <a:avLst/>
                <a:gdLst>
                  <a:gd name="T0" fmla="*/ 0 w 342"/>
                  <a:gd name="T1" fmla="*/ 72 h 355"/>
                  <a:gd name="T2" fmla="*/ 73 w 342"/>
                  <a:gd name="T3" fmla="*/ 0 h 355"/>
                  <a:gd name="T4" fmla="*/ 312 w 342"/>
                  <a:gd name="T5" fmla="*/ 45 h 355"/>
                  <a:gd name="T6" fmla="*/ 342 w 342"/>
                  <a:gd name="T7" fmla="*/ 289 h 355"/>
                  <a:gd name="T8" fmla="*/ 268 w 342"/>
                  <a:gd name="T9" fmla="*/ 355 h 355"/>
                  <a:gd name="T10" fmla="*/ 0 w 342"/>
                  <a:gd name="T11" fmla="*/ 72 h 355"/>
                  <a:gd name="T12" fmla="*/ 0 60000 65536"/>
                  <a:gd name="T13" fmla="*/ 0 60000 65536"/>
                  <a:gd name="T14" fmla="*/ 0 60000 65536"/>
                  <a:gd name="T15" fmla="*/ 0 60000 65536"/>
                  <a:gd name="T16" fmla="*/ 0 60000 65536"/>
                  <a:gd name="T17" fmla="*/ 0 60000 65536"/>
                  <a:gd name="T18" fmla="*/ 0 w 342"/>
                  <a:gd name="T19" fmla="*/ 0 h 355"/>
                  <a:gd name="T20" fmla="*/ 342 w 342"/>
                  <a:gd name="T21" fmla="*/ 355 h 355"/>
                </a:gdLst>
                <a:ahLst/>
                <a:cxnLst>
                  <a:cxn ang="T12">
                    <a:pos x="T0" y="T1"/>
                  </a:cxn>
                  <a:cxn ang="T13">
                    <a:pos x="T2" y="T3"/>
                  </a:cxn>
                  <a:cxn ang="T14">
                    <a:pos x="T4" y="T5"/>
                  </a:cxn>
                  <a:cxn ang="T15">
                    <a:pos x="T6" y="T7"/>
                  </a:cxn>
                  <a:cxn ang="T16">
                    <a:pos x="T8" y="T9"/>
                  </a:cxn>
                  <a:cxn ang="T17">
                    <a:pos x="T10" y="T11"/>
                  </a:cxn>
                </a:cxnLst>
                <a:rect l="T18" t="T19" r="T20" b="T21"/>
                <a:pathLst>
                  <a:path w="342" h="355">
                    <a:moveTo>
                      <a:pt x="0" y="72"/>
                    </a:moveTo>
                    <a:lnTo>
                      <a:pt x="73" y="0"/>
                    </a:lnTo>
                    <a:lnTo>
                      <a:pt x="312" y="45"/>
                    </a:lnTo>
                    <a:lnTo>
                      <a:pt x="342" y="289"/>
                    </a:lnTo>
                    <a:lnTo>
                      <a:pt x="268" y="355"/>
                    </a:lnTo>
                    <a:lnTo>
                      <a:pt x="0" y="72"/>
                    </a:lnTo>
                    <a:close/>
                  </a:path>
                </a:pathLst>
              </a:custGeom>
              <a:solidFill>
                <a:srgbClr val="66CCFF"/>
              </a:solidFill>
              <a:ln w="19050" cmpd="sng">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grpSp>
            <p:nvGrpSpPr>
              <p:cNvPr id="69" name="Group 48"/>
              <p:cNvGrpSpPr>
                <a:grpSpLocks/>
              </p:cNvGrpSpPr>
              <p:nvPr/>
            </p:nvGrpSpPr>
            <p:grpSpPr bwMode="auto">
              <a:xfrm rot="-212101">
                <a:off x="3228" y="2052"/>
                <a:ext cx="370" cy="517"/>
                <a:chOff x="3389" y="1057"/>
                <a:chExt cx="370" cy="517"/>
              </a:xfrm>
            </p:grpSpPr>
            <p:grpSp>
              <p:nvGrpSpPr>
                <p:cNvPr id="70" name="Group 49"/>
                <p:cNvGrpSpPr>
                  <a:grpSpLocks/>
                </p:cNvGrpSpPr>
                <p:nvPr/>
              </p:nvGrpSpPr>
              <p:grpSpPr bwMode="auto">
                <a:xfrm rot="-7825564">
                  <a:off x="3486" y="1179"/>
                  <a:ext cx="395" cy="151"/>
                  <a:chOff x="612" y="3237"/>
                  <a:chExt cx="908" cy="454"/>
                </a:xfrm>
              </p:grpSpPr>
              <p:sp>
                <p:nvSpPr>
                  <p:cNvPr id="172" name="Arc 50"/>
                  <p:cNvSpPr>
                    <a:spLocks/>
                  </p:cNvSpPr>
                  <p:nvPr/>
                </p:nvSpPr>
                <p:spPr bwMode="auto">
                  <a:xfrm flipV="1">
                    <a:off x="1066" y="3237"/>
                    <a:ext cx="454" cy="454"/>
                  </a:xfrm>
                  <a:custGeom>
                    <a:avLst/>
                    <a:gdLst>
                      <a:gd name="T0" fmla="*/ 0 w 21600"/>
                      <a:gd name="T1" fmla="*/ 0 h 21600"/>
                      <a:gd name="T2" fmla="*/ 10 w 21600"/>
                      <a:gd name="T3" fmla="*/ 10 h 21600"/>
                      <a:gd name="T4" fmla="*/ 0 w 21600"/>
                      <a:gd name="T5" fmla="*/ 1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pPr fontAlgn="base">
                      <a:spcBef>
                        <a:spcPct val="0"/>
                      </a:spcBef>
                      <a:spcAft>
                        <a:spcPct val="0"/>
                      </a:spcAft>
                    </a:pPr>
                    <a:endParaRPr lang="ja-JP" altLang="en-US" sz="4000" smtClean="0">
                      <a:solidFill>
                        <a:srgbClr val="000000"/>
                      </a:solidFill>
                    </a:endParaRPr>
                  </a:p>
                </p:txBody>
              </p:sp>
              <p:sp>
                <p:nvSpPr>
                  <p:cNvPr id="173" name="Arc 51"/>
                  <p:cNvSpPr>
                    <a:spLocks/>
                  </p:cNvSpPr>
                  <p:nvPr/>
                </p:nvSpPr>
                <p:spPr bwMode="auto">
                  <a:xfrm flipH="1" flipV="1">
                    <a:off x="612" y="3237"/>
                    <a:ext cx="454" cy="454"/>
                  </a:xfrm>
                  <a:custGeom>
                    <a:avLst/>
                    <a:gdLst>
                      <a:gd name="T0" fmla="*/ 0 w 21600"/>
                      <a:gd name="T1" fmla="*/ 0 h 21600"/>
                      <a:gd name="T2" fmla="*/ 10 w 21600"/>
                      <a:gd name="T3" fmla="*/ 10 h 21600"/>
                      <a:gd name="T4" fmla="*/ 0 w 21600"/>
                      <a:gd name="T5" fmla="*/ 1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pPr fontAlgn="base">
                      <a:spcBef>
                        <a:spcPct val="0"/>
                      </a:spcBef>
                      <a:spcAft>
                        <a:spcPct val="0"/>
                      </a:spcAft>
                    </a:pPr>
                    <a:endParaRPr lang="ja-JP" altLang="en-US" sz="4000" smtClean="0">
                      <a:solidFill>
                        <a:srgbClr val="000000"/>
                      </a:solidFill>
                    </a:endParaRPr>
                  </a:p>
                </p:txBody>
              </p:sp>
            </p:grpSp>
            <p:sp>
              <p:nvSpPr>
                <p:cNvPr id="171" name="Oval 52"/>
                <p:cNvSpPr>
                  <a:spLocks noChangeArrowheads="1"/>
                </p:cNvSpPr>
                <p:nvPr/>
              </p:nvSpPr>
              <p:spPr bwMode="auto">
                <a:xfrm rot="-7825564">
                  <a:off x="3342" y="1226"/>
                  <a:ext cx="395" cy="301"/>
                </a:xfrm>
                <a:prstGeom prst="ellipse">
                  <a:avLst/>
                </a:prstGeom>
                <a:solidFill>
                  <a:srgbClr val="66CCFF"/>
                </a:solidFill>
                <a:ln w="19050">
                  <a:solidFill>
                    <a:schemeClr val="tx1"/>
                  </a:solidFill>
                  <a:round/>
                  <a:headEnd/>
                  <a:tailEnd/>
                </a:ln>
              </p:spPr>
              <p:txBody>
                <a:bodyPr wrap="none" anchor="ctr"/>
                <a:lstStyle/>
                <a:p>
                  <a:pPr fontAlgn="base">
                    <a:spcBef>
                      <a:spcPct val="0"/>
                    </a:spcBef>
                    <a:spcAft>
                      <a:spcPct val="0"/>
                    </a:spcAft>
                  </a:pPr>
                  <a:endParaRPr lang="ja-JP" altLang="en-US" sz="4000" smtClean="0">
                    <a:solidFill>
                      <a:srgbClr val="000000"/>
                    </a:solidFill>
                  </a:endParaRPr>
                </a:p>
              </p:txBody>
            </p:sp>
          </p:grpSp>
          <p:sp>
            <p:nvSpPr>
              <p:cNvPr id="166" name="Line 53"/>
              <p:cNvSpPr>
                <a:spLocks noChangeShapeType="1"/>
              </p:cNvSpPr>
              <p:nvPr/>
            </p:nvSpPr>
            <p:spPr bwMode="auto">
              <a:xfrm flipV="1">
                <a:off x="3243" y="2148"/>
                <a:ext cx="86" cy="83"/>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67" name="Line 54"/>
              <p:cNvSpPr>
                <a:spLocks noChangeShapeType="1"/>
              </p:cNvSpPr>
              <p:nvPr/>
            </p:nvSpPr>
            <p:spPr bwMode="auto">
              <a:xfrm flipV="1">
                <a:off x="3517" y="2435"/>
                <a:ext cx="86" cy="83"/>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68" name="Line 64"/>
              <p:cNvSpPr>
                <a:spLocks noChangeShapeType="1"/>
              </p:cNvSpPr>
              <p:nvPr/>
            </p:nvSpPr>
            <p:spPr bwMode="auto">
              <a:xfrm flipV="1">
                <a:off x="3401" y="1830"/>
                <a:ext cx="0" cy="327"/>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69" name="AutoShape 66"/>
              <p:cNvSpPr>
                <a:spLocks noChangeArrowheads="1"/>
              </p:cNvSpPr>
              <p:nvPr/>
            </p:nvSpPr>
            <p:spPr bwMode="auto">
              <a:xfrm rot="1179822">
                <a:off x="3270" y="1749"/>
                <a:ext cx="261" cy="143"/>
              </a:xfrm>
              <a:prstGeom prst="parallelogram">
                <a:avLst>
                  <a:gd name="adj" fmla="val 49652"/>
                </a:avLst>
              </a:prstGeom>
              <a:solidFill>
                <a:schemeClr val="folHlink"/>
              </a:solidFill>
              <a:ln w="19050">
                <a:solidFill>
                  <a:schemeClr val="tx1"/>
                </a:solidFill>
                <a:miter lim="800000"/>
                <a:headEnd/>
                <a:tailEnd/>
              </a:ln>
            </p:spPr>
            <p:txBody>
              <a:bodyPr wrap="none" anchor="ctr"/>
              <a:lstStyle/>
              <a:p>
                <a:pPr fontAlgn="base">
                  <a:spcBef>
                    <a:spcPct val="0"/>
                  </a:spcBef>
                  <a:spcAft>
                    <a:spcPct val="0"/>
                  </a:spcAft>
                </a:pPr>
                <a:endParaRPr lang="ja-JP" altLang="en-US" sz="4000" smtClean="0">
                  <a:solidFill>
                    <a:srgbClr val="000000"/>
                  </a:solidFill>
                </a:endParaRPr>
              </a:p>
            </p:txBody>
          </p:sp>
        </p:grpSp>
        <p:sp>
          <p:nvSpPr>
            <p:cNvPr id="163" name="Line 131"/>
            <p:cNvSpPr>
              <a:spLocks noChangeShapeType="1"/>
            </p:cNvSpPr>
            <p:nvPr/>
          </p:nvSpPr>
          <p:spPr bwMode="auto">
            <a:xfrm flipV="1">
              <a:off x="3151" y="2374"/>
              <a:ext cx="217" cy="219"/>
            </a:xfrm>
            <a:prstGeom prst="line">
              <a:avLst/>
            </a:prstGeom>
            <a:noFill/>
            <a:ln w="57150">
              <a:solidFill>
                <a:srgbClr val="FF3300"/>
              </a:solidFill>
              <a:round/>
              <a:headEnd/>
              <a:tailEnd/>
            </a:ln>
          </p:spPr>
          <p:txBody>
            <a:bodyPr/>
            <a:lstStyle/>
            <a:p>
              <a:pPr fontAlgn="base">
                <a:spcBef>
                  <a:spcPct val="0"/>
                </a:spcBef>
                <a:spcAft>
                  <a:spcPct val="0"/>
                </a:spcAft>
              </a:pPr>
              <a:endParaRPr lang="ja-JP" altLang="en-US" sz="4000" smtClean="0">
                <a:solidFill>
                  <a:srgbClr val="000000"/>
                </a:solidFill>
              </a:endParaRPr>
            </a:p>
          </p:txBody>
        </p:sp>
      </p:grpSp>
      <p:sp>
        <p:nvSpPr>
          <p:cNvPr id="174" name="Oval 187"/>
          <p:cNvSpPr>
            <a:spLocks noChangeArrowheads="1"/>
          </p:cNvSpPr>
          <p:nvPr/>
        </p:nvSpPr>
        <p:spPr bwMode="auto">
          <a:xfrm rot="1512623">
            <a:off x="5603875" y="4945063"/>
            <a:ext cx="215900" cy="544512"/>
          </a:xfrm>
          <a:prstGeom prst="ellipse">
            <a:avLst/>
          </a:prstGeom>
          <a:solidFill>
            <a:srgbClr val="FF3300"/>
          </a:solidFill>
          <a:ln w="9525">
            <a:solidFill>
              <a:srgbClr val="FF3300"/>
            </a:solidFill>
            <a:round/>
            <a:headEnd/>
            <a:tailEnd/>
          </a:ln>
        </p:spPr>
        <p:txBody>
          <a:bodyPr wrap="none" anchor="ctr"/>
          <a:lstStyle/>
          <a:p>
            <a:pPr fontAlgn="base">
              <a:spcBef>
                <a:spcPct val="0"/>
              </a:spcBef>
              <a:spcAft>
                <a:spcPct val="0"/>
              </a:spcAft>
            </a:pPr>
            <a:endParaRPr lang="ja-JP" altLang="en-US" sz="4000" smtClean="0">
              <a:solidFill>
                <a:srgbClr val="000000"/>
              </a:solidFill>
            </a:endParaRPr>
          </a:p>
        </p:txBody>
      </p:sp>
      <p:grpSp>
        <p:nvGrpSpPr>
          <p:cNvPr id="71" name="Group 193"/>
          <p:cNvGrpSpPr>
            <a:grpSpLocks/>
          </p:cNvGrpSpPr>
          <p:nvPr/>
        </p:nvGrpSpPr>
        <p:grpSpPr bwMode="auto">
          <a:xfrm>
            <a:off x="5353050" y="4418013"/>
            <a:ext cx="719138" cy="1619250"/>
            <a:chOff x="3901" y="2954"/>
            <a:chExt cx="453" cy="1020"/>
          </a:xfrm>
        </p:grpSpPr>
        <p:sp>
          <p:nvSpPr>
            <p:cNvPr id="176" name="Freeform 186"/>
            <p:cNvSpPr>
              <a:spLocks/>
            </p:cNvSpPr>
            <p:nvPr/>
          </p:nvSpPr>
          <p:spPr bwMode="auto">
            <a:xfrm>
              <a:off x="3901" y="2954"/>
              <a:ext cx="453" cy="1020"/>
            </a:xfrm>
            <a:custGeom>
              <a:avLst/>
              <a:gdLst>
                <a:gd name="T0" fmla="*/ 0 w 227"/>
                <a:gd name="T1" fmla="*/ 1020 h 510"/>
                <a:gd name="T2" fmla="*/ 453 w 227"/>
                <a:gd name="T3" fmla="*/ 566 h 510"/>
                <a:gd name="T4" fmla="*/ 453 w 227"/>
                <a:gd name="T5" fmla="*/ 0 h 510"/>
                <a:gd name="T6" fmla="*/ 0 w 227"/>
                <a:gd name="T7" fmla="*/ 454 h 510"/>
                <a:gd name="T8" fmla="*/ 0 w 227"/>
                <a:gd name="T9" fmla="*/ 1020 h 510"/>
                <a:gd name="T10" fmla="*/ 0 60000 65536"/>
                <a:gd name="T11" fmla="*/ 0 60000 65536"/>
                <a:gd name="T12" fmla="*/ 0 60000 65536"/>
                <a:gd name="T13" fmla="*/ 0 60000 65536"/>
                <a:gd name="T14" fmla="*/ 0 60000 65536"/>
                <a:gd name="T15" fmla="*/ 0 w 227"/>
                <a:gd name="T16" fmla="*/ 0 h 510"/>
                <a:gd name="T17" fmla="*/ 227 w 227"/>
                <a:gd name="T18" fmla="*/ 510 h 510"/>
              </a:gdLst>
              <a:ahLst/>
              <a:cxnLst>
                <a:cxn ang="T10">
                  <a:pos x="T0" y="T1"/>
                </a:cxn>
                <a:cxn ang="T11">
                  <a:pos x="T2" y="T3"/>
                </a:cxn>
                <a:cxn ang="T12">
                  <a:pos x="T4" y="T5"/>
                </a:cxn>
                <a:cxn ang="T13">
                  <a:pos x="T6" y="T7"/>
                </a:cxn>
                <a:cxn ang="T14">
                  <a:pos x="T8" y="T9"/>
                </a:cxn>
              </a:cxnLst>
              <a:rect l="T15" t="T16" r="T17" b="T18"/>
              <a:pathLst>
                <a:path w="227" h="510">
                  <a:moveTo>
                    <a:pt x="0" y="510"/>
                  </a:moveTo>
                  <a:lnTo>
                    <a:pt x="227" y="283"/>
                  </a:lnTo>
                  <a:lnTo>
                    <a:pt x="227" y="0"/>
                  </a:lnTo>
                  <a:lnTo>
                    <a:pt x="0" y="227"/>
                  </a:lnTo>
                  <a:lnTo>
                    <a:pt x="0" y="510"/>
                  </a:lnTo>
                  <a:close/>
                </a:path>
              </a:pathLst>
            </a:custGeom>
            <a:noFill/>
            <a:ln w="9525">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77" name="Line 189"/>
            <p:cNvSpPr>
              <a:spLocks noChangeShapeType="1"/>
            </p:cNvSpPr>
            <p:nvPr/>
          </p:nvSpPr>
          <p:spPr bwMode="auto">
            <a:xfrm>
              <a:off x="4127" y="3181"/>
              <a:ext cx="0" cy="567"/>
            </a:xfrm>
            <a:prstGeom prst="line">
              <a:avLst/>
            </a:prstGeom>
            <a:noFill/>
            <a:ln w="9525">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78" name="Line 191"/>
            <p:cNvSpPr>
              <a:spLocks noChangeShapeType="1"/>
            </p:cNvSpPr>
            <p:nvPr/>
          </p:nvSpPr>
          <p:spPr bwMode="auto">
            <a:xfrm flipV="1">
              <a:off x="3901" y="3237"/>
              <a:ext cx="453" cy="454"/>
            </a:xfrm>
            <a:prstGeom prst="line">
              <a:avLst/>
            </a:prstGeom>
            <a:noFill/>
            <a:ln w="9525">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grpSp>
      <p:sp>
        <p:nvSpPr>
          <p:cNvPr id="179" name="Text Box 221"/>
          <p:cNvSpPr txBox="1">
            <a:spLocks noChangeArrowheads="1"/>
          </p:cNvSpPr>
          <p:nvPr/>
        </p:nvSpPr>
        <p:spPr bwMode="auto">
          <a:xfrm>
            <a:off x="4935538" y="4438650"/>
            <a:ext cx="1412875" cy="396875"/>
          </a:xfrm>
          <a:prstGeom prst="rect">
            <a:avLst/>
          </a:prstGeom>
          <a:noFill/>
          <a:ln w="9525">
            <a:noFill/>
            <a:miter lim="800000"/>
            <a:headEnd/>
            <a:tailEnd/>
          </a:ln>
        </p:spPr>
        <p:txBody>
          <a:bodyPr>
            <a:spAutoFit/>
          </a:bodyPr>
          <a:lstStyle/>
          <a:p>
            <a:pPr fontAlgn="base">
              <a:spcBef>
                <a:spcPct val="50000"/>
              </a:spcBef>
              <a:spcAft>
                <a:spcPct val="0"/>
              </a:spcAft>
            </a:pPr>
            <a:r>
              <a:rPr lang="ja-JP" altLang="en-US" sz="2000" b="1" smtClean="0">
                <a:solidFill>
                  <a:srgbClr val="000000"/>
                </a:solidFill>
              </a:rPr>
              <a:t>レンズ</a:t>
            </a:r>
          </a:p>
        </p:txBody>
      </p:sp>
      <p:sp>
        <p:nvSpPr>
          <p:cNvPr id="180" name="Text Box 222"/>
          <p:cNvSpPr txBox="1">
            <a:spLocks noChangeArrowheads="1"/>
          </p:cNvSpPr>
          <p:nvPr/>
        </p:nvSpPr>
        <p:spPr bwMode="auto">
          <a:xfrm>
            <a:off x="5789613" y="5459413"/>
            <a:ext cx="1412875" cy="396875"/>
          </a:xfrm>
          <a:prstGeom prst="rect">
            <a:avLst/>
          </a:prstGeom>
          <a:noFill/>
          <a:ln w="9525">
            <a:noFill/>
            <a:miter lim="800000"/>
            <a:headEnd/>
            <a:tailEnd/>
          </a:ln>
        </p:spPr>
        <p:txBody>
          <a:bodyPr>
            <a:spAutoFit/>
          </a:bodyPr>
          <a:lstStyle/>
          <a:p>
            <a:pPr fontAlgn="base">
              <a:spcBef>
                <a:spcPct val="50000"/>
              </a:spcBef>
              <a:spcAft>
                <a:spcPct val="0"/>
              </a:spcAft>
            </a:pPr>
            <a:r>
              <a:rPr lang="ja-JP" altLang="en-US" sz="2000" b="1" smtClean="0">
                <a:solidFill>
                  <a:srgbClr val="000000"/>
                </a:solidFill>
              </a:rPr>
              <a:t>スクリーン</a:t>
            </a:r>
          </a:p>
        </p:txBody>
      </p:sp>
      <p:grpSp>
        <p:nvGrpSpPr>
          <p:cNvPr id="72" name="Group 232"/>
          <p:cNvGrpSpPr>
            <a:grpSpLocks/>
          </p:cNvGrpSpPr>
          <p:nvPr/>
        </p:nvGrpSpPr>
        <p:grpSpPr bwMode="auto">
          <a:xfrm>
            <a:off x="5032375" y="4832350"/>
            <a:ext cx="157163" cy="323850"/>
            <a:chOff x="2968" y="3229"/>
            <a:chExt cx="99" cy="204"/>
          </a:xfrm>
        </p:grpSpPr>
        <p:sp>
          <p:nvSpPr>
            <p:cNvPr id="182" name="Freeform 224"/>
            <p:cNvSpPr>
              <a:spLocks/>
            </p:cNvSpPr>
            <p:nvPr/>
          </p:nvSpPr>
          <p:spPr bwMode="auto">
            <a:xfrm>
              <a:off x="2968" y="3241"/>
              <a:ext cx="98" cy="185"/>
            </a:xfrm>
            <a:custGeom>
              <a:avLst/>
              <a:gdLst>
                <a:gd name="T0" fmla="*/ 67 w 98"/>
                <a:gd name="T1" fmla="*/ 0 h 185"/>
                <a:gd name="T2" fmla="*/ 98 w 98"/>
                <a:gd name="T3" fmla="*/ 13 h 185"/>
                <a:gd name="T4" fmla="*/ 32 w 98"/>
                <a:gd name="T5" fmla="*/ 185 h 185"/>
                <a:gd name="T6" fmla="*/ 0 w 98"/>
                <a:gd name="T7" fmla="*/ 176 h 185"/>
                <a:gd name="T8" fmla="*/ 3 w 98"/>
                <a:gd name="T9" fmla="*/ 75 h 185"/>
                <a:gd name="T10" fmla="*/ 67 w 98"/>
                <a:gd name="T11" fmla="*/ 0 h 185"/>
                <a:gd name="T12" fmla="*/ 0 60000 65536"/>
                <a:gd name="T13" fmla="*/ 0 60000 65536"/>
                <a:gd name="T14" fmla="*/ 0 60000 65536"/>
                <a:gd name="T15" fmla="*/ 0 60000 65536"/>
                <a:gd name="T16" fmla="*/ 0 60000 65536"/>
                <a:gd name="T17" fmla="*/ 0 60000 65536"/>
                <a:gd name="T18" fmla="*/ 0 w 98"/>
                <a:gd name="T19" fmla="*/ 0 h 185"/>
                <a:gd name="T20" fmla="*/ 98 w 98"/>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98" h="185">
                  <a:moveTo>
                    <a:pt x="67" y="0"/>
                  </a:moveTo>
                  <a:lnTo>
                    <a:pt x="98" y="13"/>
                  </a:lnTo>
                  <a:lnTo>
                    <a:pt x="32" y="185"/>
                  </a:lnTo>
                  <a:lnTo>
                    <a:pt x="0" y="176"/>
                  </a:lnTo>
                  <a:lnTo>
                    <a:pt x="3" y="75"/>
                  </a:lnTo>
                  <a:lnTo>
                    <a:pt x="67" y="0"/>
                  </a:lnTo>
                  <a:close/>
                </a:path>
              </a:pathLst>
            </a:custGeom>
            <a:solidFill>
              <a:srgbClr val="66CCFF"/>
            </a:solidFill>
            <a:ln w="3175" cmpd="sng">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grpSp>
          <p:nvGrpSpPr>
            <p:cNvPr id="73" name="Group 226"/>
            <p:cNvGrpSpPr>
              <a:grpSpLocks/>
            </p:cNvGrpSpPr>
            <p:nvPr/>
          </p:nvGrpSpPr>
          <p:grpSpPr bwMode="auto">
            <a:xfrm rot="6654216">
              <a:off x="2893" y="3305"/>
              <a:ext cx="189" cy="38"/>
              <a:chOff x="612" y="3237"/>
              <a:chExt cx="908" cy="454"/>
            </a:xfrm>
          </p:grpSpPr>
          <p:sp>
            <p:nvSpPr>
              <p:cNvPr id="187" name="Arc 227"/>
              <p:cNvSpPr>
                <a:spLocks/>
              </p:cNvSpPr>
              <p:nvPr/>
            </p:nvSpPr>
            <p:spPr bwMode="auto">
              <a:xfrm flipV="1">
                <a:off x="1066" y="3237"/>
                <a:ext cx="454" cy="454"/>
              </a:xfrm>
              <a:custGeom>
                <a:avLst/>
                <a:gdLst>
                  <a:gd name="T0" fmla="*/ 0 w 21600"/>
                  <a:gd name="T1" fmla="*/ 0 h 21600"/>
                  <a:gd name="T2" fmla="*/ 10 w 21600"/>
                  <a:gd name="T3" fmla="*/ 10 h 21600"/>
                  <a:gd name="T4" fmla="*/ 0 w 21600"/>
                  <a:gd name="T5" fmla="*/ 1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pPr fontAlgn="base">
                  <a:spcBef>
                    <a:spcPct val="0"/>
                  </a:spcBef>
                  <a:spcAft>
                    <a:spcPct val="0"/>
                  </a:spcAft>
                </a:pPr>
                <a:endParaRPr lang="ja-JP" altLang="en-US" sz="4000" smtClean="0">
                  <a:solidFill>
                    <a:srgbClr val="000000"/>
                  </a:solidFill>
                </a:endParaRPr>
              </a:p>
            </p:txBody>
          </p:sp>
          <p:sp>
            <p:nvSpPr>
              <p:cNvPr id="188" name="Arc 228"/>
              <p:cNvSpPr>
                <a:spLocks/>
              </p:cNvSpPr>
              <p:nvPr/>
            </p:nvSpPr>
            <p:spPr bwMode="auto">
              <a:xfrm flipH="1" flipV="1">
                <a:off x="612" y="3237"/>
                <a:ext cx="454" cy="454"/>
              </a:xfrm>
              <a:custGeom>
                <a:avLst/>
                <a:gdLst>
                  <a:gd name="T0" fmla="*/ 0 w 21600"/>
                  <a:gd name="T1" fmla="*/ 0 h 21600"/>
                  <a:gd name="T2" fmla="*/ 10 w 21600"/>
                  <a:gd name="T3" fmla="*/ 10 h 21600"/>
                  <a:gd name="T4" fmla="*/ 0 w 21600"/>
                  <a:gd name="T5" fmla="*/ 1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66CCFF"/>
              </a:solidFill>
              <a:ln w="19050">
                <a:solidFill>
                  <a:schemeClr val="tx1"/>
                </a:solidFill>
                <a:round/>
                <a:headEnd/>
                <a:tailEnd/>
              </a:ln>
            </p:spPr>
            <p:txBody>
              <a:bodyPr wrap="none" anchor="ctr"/>
              <a:lstStyle/>
              <a:p>
                <a:pPr fontAlgn="base">
                  <a:spcBef>
                    <a:spcPct val="0"/>
                  </a:spcBef>
                  <a:spcAft>
                    <a:spcPct val="0"/>
                  </a:spcAft>
                </a:pPr>
                <a:endParaRPr lang="ja-JP" altLang="en-US" sz="4000" smtClean="0">
                  <a:solidFill>
                    <a:srgbClr val="000000"/>
                  </a:solidFill>
                </a:endParaRPr>
              </a:p>
            </p:txBody>
          </p:sp>
        </p:grpSp>
        <p:sp>
          <p:nvSpPr>
            <p:cNvPr id="184" name="Oval 229"/>
            <p:cNvSpPr>
              <a:spLocks noChangeArrowheads="1"/>
            </p:cNvSpPr>
            <p:nvPr/>
          </p:nvSpPr>
          <p:spPr bwMode="auto">
            <a:xfrm rot="6527689">
              <a:off x="2934" y="3301"/>
              <a:ext cx="189" cy="76"/>
            </a:xfrm>
            <a:prstGeom prst="ellipse">
              <a:avLst/>
            </a:prstGeom>
            <a:solidFill>
              <a:srgbClr val="66CCFF"/>
            </a:solidFill>
            <a:ln w="19050">
              <a:solidFill>
                <a:schemeClr val="tx1"/>
              </a:solidFill>
              <a:round/>
              <a:headEnd/>
              <a:tailEnd/>
            </a:ln>
          </p:spPr>
          <p:txBody>
            <a:bodyPr wrap="none" anchor="ctr"/>
            <a:lstStyle/>
            <a:p>
              <a:pPr fontAlgn="base">
                <a:spcBef>
                  <a:spcPct val="0"/>
                </a:spcBef>
                <a:spcAft>
                  <a:spcPct val="0"/>
                </a:spcAft>
              </a:pPr>
              <a:endParaRPr lang="ja-JP" altLang="en-US" sz="4000" smtClean="0">
                <a:solidFill>
                  <a:srgbClr val="000000"/>
                </a:solidFill>
              </a:endParaRPr>
            </a:p>
          </p:txBody>
        </p:sp>
        <p:sp>
          <p:nvSpPr>
            <p:cNvPr id="185" name="Line 230"/>
            <p:cNvSpPr>
              <a:spLocks noChangeShapeType="1"/>
            </p:cNvSpPr>
            <p:nvPr/>
          </p:nvSpPr>
          <p:spPr bwMode="auto">
            <a:xfrm>
              <a:off x="3036" y="3240"/>
              <a:ext cx="20" cy="7"/>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86" name="Line 231"/>
            <p:cNvSpPr>
              <a:spLocks noChangeShapeType="1"/>
            </p:cNvSpPr>
            <p:nvPr/>
          </p:nvSpPr>
          <p:spPr bwMode="auto">
            <a:xfrm>
              <a:off x="2972" y="3419"/>
              <a:ext cx="20" cy="7"/>
            </a:xfrm>
            <a:prstGeom prst="line">
              <a:avLst/>
            </a:prstGeom>
            <a:noFill/>
            <a:ln w="19050">
              <a:solidFill>
                <a:schemeClr val="tx1"/>
              </a:solidFill>
              <a:round/>
              <a:headEnd/>
              <a:tailEnd/>
            </a:ln>
          </p:spPr>
          <p:txBody>
            <a:bodyPr/>
            <a:lstStyle/>
            <a:p>
              <a:pPr fontAlgn="base">
                <a:spcBef>
                  <a:spcPct val="0"/>
                </a:spcBef>
                <a:spcAft>
                  <a:spcPct val="0"/>
                </a:spcAft>
              </a:pPr>
              <a:endParaRPr lang="ja-JP" altLang="en-US" sz="4000" smtClean="0">
                <a:solidFill>
                  <a:srgbClr val="000000"/>
                </a:solidFill>
              </a:endParaRPr>
            </a:p>
          </p:txBody>
        </p:sp>
      </p:grpSp>
      <p:sp>
        <p:nvSpPr>
          <p:cNvPr id="189" name="Line 218"/>
          <p:cNvSpPr>
            <a:spLocks noChangeShapeType="1"/>
          </p:cNvSpPr>
          <p:nvPr/>
        </p:nvSpPr>
        <p:spPr bwMode="auto">
          <a:xfrm flipV="1">
            <a:off x="5148263" y="4962525"/>
            <a:ext cx="666750" cy="22225"/>
          </a:xfrm>
          <a:prstGeom prst="line">
            <a:avLst/>
          </a:prstGeom>
          <a:noFill/>
          <a:ln w="3175">
            <a:solidFill>
              <a:schemeClr val="tx1"/>
            </a:solidFill>
            <a:prstDash val="dash"/>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190" name="Line 220"/>
          <p:cNvSpPr>
            <a:spLocks noChangeShapeType="1"/>
          </p:cNvSpPr>
          <p:nvPr/>
        </p:nvSpPr>
        <p:spPr bwMode="auto">
          <a:xfrm>
            <a:off x="5132388" y="5024438"/>
            <a:ext cx="461962" cy="442912"/>
          </a:xfrm>
          <a:prstGeom prst="line">
            <a:avLst/>
          </a:prstGeom>
          <a:noFill/>
          <a:ln w="3175">
            <a:solidFill>
              <a:schemeClr val="tx1"/>
            </a:solidFill>
            <a:prstDash val="dash"/>
            <a:round/>
            <a:headEnd/>
            <a:tailEnd/>
          </a:ln>
        </p:spPr>
        <p:txBody>
          <a:bodyPr/>
          <a:lstStyle/>
          <a:p>
            <a:pPr fontAlgn="base">
              <a:spcBef>
                <a:spcPct val="0"/>
              </a:spcBef>
              <a:spcAft>
                <a:spcPct val="0"/>
              </a:spcAft>
            </a:pPr>
            <a:endParaRPr lang="ja-JP" altLang="en-US" sz="4000" smtClean="0">
              <a:solidFill>
                <a:srgbClr val="000000"/>
              </a:solidFill>
            </a:endParaRPr>
          </a:p>
        </p:txBody>
      </p:sp>
      <p:sp>
        <p:nvSpPr>
          <p:cNvPr id="2" name="タイトル 1"/>
          <p:cNvSpPr>
            <a:spLocks noGrp="1"/>
          </p:cNvSpPr>
          <p:nvPr>
            <p:ph type="title"/>
          </p:nvPr>
        </p:nvSpPr>
        <p:spPr/>
        <p:txBody>
          <a:bodyPr/>
          <a:lstStyle/>
          <a:p>
            <a:r>
              <a:rPr lang="ja-JP" altLang="en-US" sz="4000" dirty="0" smtClean="0">
                <a:solidFill>
                  <a:srgbClr val="000000"/>
                </a:solidFill>
              </a:rPr>
              <a:t>干渉計による重力波の検出</a:t>
            </a:r>
            <a:endParaRPr kumimoji="1" lang="ja-JP" altLang="en-US" sz="4000" dirty="0"/>
          </a:p>
        </p:txBody>
      </p:sp>
      <p:sp>
        <p:nvSpPr>
          <p:cNvPr id="123" name="テキスト ボックス 122"/>
          <p:cNvSpPr txBox="1"/>
          <p:nvPr/>
        </p:nvSpPr>
        <p:spPr>
          <a:xfrm>
            <a:off x="5724128" y="980728"/>
            <a:ext cx="2319866" cy="400110"/>
          </a:xfrm>
          <a:prstGeom prst="rect">
            <a:avLst/>
          </a:prstGeom>
          <a:noFill/>
        </p:spPr>
        <p:txBody>
          <a:bodyPr wrap="none" rtlCol="0">
            <a:spAutoFit/>
          </a:bodyPr>
          <a:lstStyle/>
          <a:p>
            <a:r>
              <a:rPr kumimoji="1" lang="ja-JP" altLang="en-US" b="1" dirty="0" smtClean="0"/>
              <a:t>マイケルソン干渉計</a:t>
            </a:r>
            <a:endParaRPr kumimoji="1" lang="ja-JP" altLang="en-US" b="1" dirty="0"/>
          </a:p>
        </p:txBody>
      </p:sp>
      <p:sp>
        <p:nvSpPr>
          <p:cNvPr id="191" name="テキスト ボックス 190"/>
          <p:cNvSpPr txBox="1"/>
          <p:nvPr/>
        </p:nvSpPr>
        <p:spPr>
          <a:xfrm>
            <a:off x="6156176" y="6165304"/>
            <a:ext cx="2007281" cy="307777"/>
          </a:xfrm>
          <a:prstGeom prst="rect">
            <a:avLst/>
          </a:prstGeom>
          <a:noFill/>
        </p:spPr>
        <p:txBody>
          <a:bodyPr wrap="none" rtlCol="0">
            <a:spAutoFit/>
          </a:bodyPr>
          <a:lstStyle/>
          <a:p>
            <a:r>
              <a:rPr kumimoji="1" lang="en-US" altLang="ja-JP" sz="1400" dirty="0" smtClean="0"/>
              <a:t>Credit</a:t>
            </a:r>
            <a:r>
              <a:rPr lang="en-US" altLang="ja-JP" sz="1400" dirty="0" smtClean="0"/>
              <a:t>:</a:t>
            </a:r>
            <a:r>
              <a:rPr kumimoji="1" lang="en-US" altLang="ja-JP" sz="1400" dirty="0" smtClean="0"/>
              <a:t> Seiji Kawamura</a:t>
            </a:r>
            <a:endParaRPr kumimoji="1" lang="ja-JP"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autoRev="1" fill="hold" nodeType="clickEffect">
                                  <p:stCondLst>
                                    <p:cond delay="0"/>
                                  </p:stCondLst>
                                  <p:childTnLst>
                                    <p:animMotion origin="layout" path="M -1.73472E-18 6.2963E-6 L 0.03281 0.01575 " pathEditMode="relative" ptsTypes="AA">
                                      <p:cBhvr>
                                        <p:cTn id="6" dur="500" fill="hold"/>
                                        <p:tgtEl>
                                          <p:spTgt spid="30"/>
                                        </p:tgtEl>
                                        <p:attrNameLst>
                                          <p:attrName>ppt_x</p:attrName>
                                          <p:attrName>ppt_y</p:attrName>
                                        </p:attrNameLst>
                                      </p:cBhvr>
                                    </p:animMotion>
                                  </p:childTnLst>
                                </p:cTn>
                              </p:par>
                              <p:par>
                                <p:cTn id="7" presetID="0" presetClass="path" presetSubtype="0" repeatCount="indefinite" accel="50000" decel="50000" autoRev="1" fill="hold" nodeType="withEffect">
                                  <p:stCondLst>
                                    <p:cond delay="0"/>
                                  </p:stCondLst>
                                  <p:childTnLst>
                                    <p:animMotion origin="layout" path="M 0.02743 -0.03657 L -1.38889E-6 -2.59259E-6 " pathEditMode="relative" rAng="0" ptsTypes="AA">
                                      <p:cBhvr>
                                        <p:cTn id="8" dur="500" spd="-100000" fill="hold"/>
                                        <p:tgtEl>
                                          <p:spTgt spid="67"/>
                                        </p:tgtEl>
                                        <p:attrNameLst>
                                          <p:attrName>ppt_x</p:attrName>
                                          <p:attrName>ppt_y</p:attrName>
                                        </p:attrNameLst>
                                      </p:cBhvr>
                                      <p:rCtr x="-1400" y="1800"/>
                                    </p:animMotion>
                                  </p:childTnLst>
                                </p:cTn>
                              </p:par>
                              <p:par>
                                <p:cTn id="9" presetID="0" presetClass="path" presetSubtype="0" repeatCount="indefinite" fill="hold" nodeType="withEffect">
                                  <p:stCondLst>
                                    <p:cond delay="0"/>
                                  </p:stCondLst>
                                  <p:childTnLst>
                                    <p:animMotion origin="layout" path="M 3.88889E-6 7.40741E-7 L 0.09948 0.12778 " pathEditMode="relative" rAng="0" ptsTypes="AA">
                                      <p:cBhvr>
                                        <p:cTn id="10" dur="3000" fill="hold"/>
                                        <p:tgtEl>
                                          <p:spTgt spid="6"/>
                                        </p:tgtEl>
                                        <p:attrNameLst>
                                          <p:attrName>ppt_x</p:attrName>
                                          <p:attrName>ppt_y</p:attrName>
                                        </p:attrNameLst>
                                      </p:cBhvr>
                                      <p:rCtr x="5000" y="6400"/>
                                    </p:animMotion>
                                  </p:childTnLst>
                                </p:cTn>
                              </p:par>
                              <p:par>
                                <p:cTn id="11" presetID="10" presetClass="exit" presetSubtype="0" repeatCount="indefinite" fill="hold" grpId="0" nodeType="withEffect">
                                  <p:stCondLst>
                                    <p:cond delay="0"/>
                                  </p:stCondLst>
                                  <p:childTnLst>
                                    <p:animEffect transition="out" filter="fade">
                                      <p:cBhvr>
                                        <p:cTn id="12" dur="500"/>
                                        <p:tgtEl>
                                          <p:spTgt spid="174"/>
                                        </p:tgtEl>
                                      </p:cBhvr>
                                    </p:animEffect>
                                    <p:set>
                                      <p:cBhvr>
                                        <p:cTn id="13" dur="1" fill="hold">
                                          <p:stCondLst>
                                            <p:cond delay="499"/>
                                          </p:stCondLst>
                                        </p:cTn>
                                        <p:tgtEl>
                                          <p:spTgt spid="1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AutoShape 13"/>
          <p:cNvSpPr>
            <a:spLocks noChangeArrowheads="1"/>
          </p:cNvSpPr>
          <p:nvPr/>
        </p:nvSpPr>
        <p:spPr bwMode="auto">
          <a:xfrm>
            <a:off x="4932654" y="5822842"/>
            <a:ext cx="287337" cy="288032"/>
          </a:xfrm>
          <a:prstGeom prst="can">
            <a:avLst>
              <a:gd name="adj" fmla="val 31354"/>
            </a:avLst>
          </a:prstGeom>
          <a:solidFill>
            <a:srgbClr val="00FF00"/>
          </a:solidFill>
          <a:ln w="9525">
            <a:solidFill>
              <a:schemeClr val="tx1"/>
            </a:solidFill>
            <a:round/>
            <a:headEnd/>
            <a:tailEnd/>
          </a:ln>
          <a:effectLst/>
        </p:spPr>
        <p:txBody>
          <a:bodyPr wrap="none" anchor="ctr"/>
          <a:lstStyle/>
          <a:p>
            <a:endParaRPr lang="ja-JP" altLang="en-US"/>
          </a:p>
        </p:txBody>
      </p:sp>
      <p:sp>
        <p:nvSpPr>
          <p:cNvPr id="2" name="タイトル 1"/>
          <p:cNvSpPr>
            <a:spLocks noGrp="1"/>
          </p:cNvSpPr>
          <p:nvPr>
            <p:ph type="title"/>
          </p:nvPr>
        </p:nvSpPr>
        <p:spPr>
          <a:xfrm>
            <a:off x="961256" y="115888"/>
            <a:ext cx="7211144" cy="504825"/>
          </a:xfrm>
        </p:spPr>
        <p:txBody>
          <a:bodyPr/>
          <a:lstStyle/>
          <a:p>
            <a:r>
              <a:rPr kumimoji="1" lang="ja-JP" altLang="en-US" dirty="0" smtClean="0"/>
              <a:t>光学系の改良</a:t>
            </a:r>
            <a:endParaRPr kumimoji="1" lang="ja-JP" altLang="en-US" dirty="0"/>
          </a:p>
        </p:txBody>
      </p:sp>
      <p:sp>
        <p:nvSpPr>
          <p:cNvPr id="3" name="日付プレースホルダ 2"/>
          <p:cNvSpPr>
            <a:spLocks noGrp="1"/>
          </p:cNvSpPr>
          <p:nvPr>
            <p:ph type="dt" sz="half" idx="10"/>
          </p:nvPr>
        </p:nvSpPr>
        <p:spPr/>
        <p:txBody>
          <a:bodyPr/>
          <a:lstStyle/>
          <a:p>
            <a:pPr>
              <a:defRPr/>
            </a:pPr>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pPr>
              <a:defRPr/>
            </a:pPr>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pPr>
              <a:defRPr/>
            </a:pPr>
            <a:fld id="{52CE0529-EA7A-4EFA-B027-A3B8B32FE075}" type="slidenum">
              <a:rPr lang="en-US" altLang="ja-JP" smtClean="0"/>
              <a:pPr>
                <a:defRPr/>
              </a:pPr>
              <a:t>18</a:t>
            </a:fld>
            <a:endParaRPr lang="en-US" altLang="ja-JP"/>
          </a:p>
        </p:txBody>
      </p:sp>
      <p:sp>
        <p:nvSpPr>
          <p:cNvPr id="14" name="二等辺三角形 13"/>
          <p:cNvSpPr/>
          <p:nvPr/>
        </p:nvSpPr>
        <p:spPr>
          <a:xfrm rot="10800000">
            <a:off x="2782437" y="3533666"/>
            <a:ext cx="216023" cy="576064"/>
          </a:xfrm>
          <a:prstGeom prst="triangle">
            <a:avLst/>
          </a:pr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sp>
        <p:nvSpPr>
          <p:cNvPr id="15" name="Line 13"/>
          <p:cNvSpPr>
            <a:spLocks noChangeShapeType="1"/>
          </p:cNvSpPr>
          <p:nvPr/>
        </p:nvSpPr>
        <p:spPr bwMode="auto">
          <a:xfrm>
            <a:off x="5071791" y="936725"/>
            <a:ext cx="746" cy="4940547"/>
          </a:xfrm>
          <a:prstGeom prst="line">
            <a:avLst/>
          </a:prstGeom>
          <a:noFill/>
          <a:ln w="22225">
            <a:solidFill>
              <a:srgbClr val="FF0000"/>
            </a:solidFill>
            <a:round/>
            <a:headEnd/>
            <a:tailEnd/>
          </a:ln>
        </p:spPr>
        <p:txBody>
          <a:bodyPr/>
          <a:lstStyle/>
          <a:p>
            <a:endParaRPr lang="ja-JP" altLang="en-US"/>
          </a:p>
        </p:txBody>
      </p:sp>
      <p:sp>
        <p:nvSpPr>
          <p:cNvPr id="16" name="Line 14"/>
          <p:cNvSpPr>
            <a:spLocks noChangeShapeType="1"/>
          </p:cNvSpPr>
          <p:nvPr/>
        </p:nvSpPr>
        <p:spPr bwMode="auto">
          <a:xfrm>
            <a:off x="662410" y="3529112"/>
            <a:ext cx="7200000" cy="0"/>
          </a:xfrm>
          <a:prstGeom prst="line">
            <a:avLst/>
          </a:prstGeom>
          <a:noFill/>
          <a:ln w="22225">
            <a:solidFill>
              <a:srgbClr val="FF0000"/>
            </a:solidFill>
            <a:round/>
            <a:headEnd/>
            <a:tailEnd/>
          </a:ln>
        </p:spPr>
        <p:txBody>
          <a:bodyPr/>
          <a:lstStyle/>
          <a:p>
            <a:endParaRPr lang="ja-JP" altLang="en-US"/>
          </a:p>
        </p:txBody>
      </p:sp>
      <p:sp>
        <p:nvSpPr>
          <p:cNvPr id="17" name="Rectangle 15"/>
          <p:cNvSpPr>
            <a:spLocks noChangeArrowheads="1"/>
          </p:cNvSpPr>
          <p:nvPr/>
        </p:nvSpPr>
        <p:spPr bwMode="auto">
          <a:xfrm>
            <a:off x="344037" y="3356992"/>
            <a:ext cx="503238" cy="287337"/>
          </a:xfrm>
          <a:prstGeom prst="rect">
            <a:avLst/>
          </a:prstGeom>
          <a:solidFill>
            <a:srgbClr val="FF6600"/>
          </a:solidFill>
          <a:ln w="9525">
            <a:solidFill>
              <a:schemeClr val="tx1"/>
            </a:solidFill>
            <a:miter lim="800000"/>
            <a:headEnd/>
            <a:tailEnd/>
          </a:ln>
        </p:spPr>
        <p:txBody>
          <a:bodyPr wrap="none" anchor="ctr"/>
          <a:lstStyle/>
          <a:p>
            <a:endParaRPr lang="ja-JP" altLang="en-US"/>
          </a:p>
        </p:txBody>
      </p:sp>
      <p:sp>
        <p:nvSpPr>
          <p:cNvPr id="18" name="Rectangle 18"/>
          <p:cNvSpPr>
            <a:spLocks noChangeArrowheads="1"/>
          </p:cNvSpPr>
          <p:nvPr/>
        </p:nvSpPr>
        <p:spPr bwMode="auto">
          <a:xfrm>
            <a:off x="4820397" y="2348880"/>
            <a:ext cx="540172" cy="144016"/>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9" name="Rectangle 20"/>
          <p:cNvSpPr>
            <a:spLocks noChangeArrowheads="1"/>
          </p:cNvSpPr>
          <p:nvPr/>
        </p:nvSpPr>
        <p:spPr bwMode="auto">
          <a:xfrm rot="18900000">
            <a:off x="4900352" y="3475209"/>
            <a:ext cx="540000" cy="14400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21" name="Rectangle 30"/>
          <p:cNvSpPr>
            <a:spLocks noChangeArrowheads="1"/>
          </p:cNvSpPr>
          <p:nvPr/>
        </p:nvSpPr>
        <p:spPr bwMode="auto">
          <a:xfrm>
            <a:off x="4802930" y="4032350"/>
            <a:ext cx="540000" cy="14400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22" name="Rectangle 20"/>
          <p:cNvSpPr>
            <a:spLocks noChangeArrowheads="1"/>
          </p:cNvSpPr>
          <p:nvPr/>
        </p:nvSpPr>
        <p:spPr bwMode="auto">
          <a:xfrm rot="18900000">
            <a:off x="2553898" y="3430526"/>
            <a:ext cx="346075" cy="10795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23" name="Rectangle 20"/>
          <p:cNvSpPr>
            <a:spLocks noChangeArrowheads="1"/>
          </p:cNvSpPr>
          <p:nvPr/>
        </p:nvSpPr>
        <p:spPr bwMode="auto">
          <a:xfrm rot="2502966">
            <a:off x="2876366" y="3435613"/>
            <a:ext cx="346075" cy="10795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24" name="Rectangle 30"/>
          <p:cNvSpPr>
            <a:spLocks noChangeArrowheads="1"/>
          </p:cNvSpPr>
          <p:nvPr/>
        </p:nvSpPr>
        <p:spPr bwMode="auto">
          <a:xfrm>
            <a:off x="2724666" y="4149080"/>
            <a:ext cx="346075" cy="10795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26" name="Rectangle 30"/>
          <p:cNvSpPr>
            <a:spLocks noChangeArrowheads="1"/>
          </p:cNvSpPr>
          <p:nvPr/>
        </p:nvSpPr>
        <p:spPr bwMode="auto">
          <a:xfrm rot="5400000">
            <a:off x="5954673" y="3447040"/>
            <a:ext cx="540000" cy="14400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27" name="Rectangle 30"/>
          <p:cNvSpPr>
            <a:spLocks noChangeArrowheads="1"/>
          </p:cNvSpPr>
          <p:nvPr/>
        </p:nvSpPr>
        <p:spPr bwMode="auto">
          <a:xfrm rot="5400000">
            <a:off x="3866425" y="3447040"/>
            <a:ext cx="540000" cy="14400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28" name="テキスト ボックス 27"/>
          <p:cNvSpPr txBox="1"/>
          <p:nvPr/>
        </p:nvSpPr>
        <p:spPr>
          <a:xfrm>
            <a:off x="230362" y="2996952"/>
            <a:ext cx="761747" cy="369332"/>
          </a:xfrm>
          <a:prstGeom prst="rect">
            <a:avLst/>
          </a:prstGeom>
          <a:noFill/>
        </p:spPr>
        <p:txBody>
          <a:bodyPr wrap="none" rtlCol="0">
            <a:spAutoFit/>
          </a:bodyPr>
          <a:lstStyle/>
          <a:p>
            <a:r>
              <a:rPr lang="en-US" altLang="ja-JP" sz="1800" dirty="0" smtClean="0"/>
              <a:t>Laser</a:t>
            </a:r>
            <a:endParaRPr kumimoji="1" lang="ja-JP" altLang="en-US" sz="1800" dirty="0"/>
          </a:p>
        </p:txBody>
      </p:sp>
      <p:grpSp>
        <p:nvGrpSpPr>
          <p:cNvPr id="6" name="グループ化 29"/>
          <p:cNvGrpSpPr/>
          <p:nvPr/>
        </p:nvGrpSpPr>
        <p:grpSpPr>
          <a:xfrm rot="5400000">
            <a:off x="4768785" y="4958106"/>
            <a:ext cx="889126" cy="517158"/>
            <a:chOff x="5639605" y="4970621"/>
            <a:chExt cx="889126" cy="517158"/>
          </a:xfrm>
        </p:grpSpPr>
        <p:sp>
          <p:nvSpPr>
            <p:cNvPr id="31" name="Rectangle 20"/>
            <p:cNvSpPr>
              <a:spLocks noChangeArrowheads="1"/>
            </p:cNvSpPr>
            <p:nvPr/>
          </p:nvSpPr>
          <p:spPr bwMode="auto">
            <a:xfrm rot="18900000">
              <a:off x="5639605" y="4975707"/>
              <a:ext cx="346075" cy="10795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32" name="Rectangle 20"/>
            <p:cNvSpPr>
              <a:spLocks noChangeArrowheads="1"/>
            </p:cNvSpPr>
            <p:nvPr/>
          </p:nvSpPr>
          <p:spPr bwMode="auto">
            <a:xfrm rot="2502966">
              <a:off x="6178097" y="4970621"/>
              <a:ext cx="346075" cy="10795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dirty="0">
                <a:ea typeface="ＭＳ Ｐゴシック" pitchFamily="50" charset="-128"/>
              </a:endParaRPr>
            </a:p>
          </p:txBody>
        </p:sp>
        <p:sp>
          <p:nvSpPr>
            <p:cNvPr id="33" name="Rectangle 20"/>
            <p:cNvSpPr>
              <a:spLocks noChangeArrowheads="1"/>
            </p:cNvSpPr>
            <p:nvPr/>
          </p:nvSpPr>
          <p:spPr bwMode="auto">
            <a:xfrm rot="2502966">
              <a:off x="5644164" y="5379829"/>
              <a:ext cx="346075" cy="10795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34" name="Rectangle 20"/>
            <p:cNvSpPr>
              <a:spLocks noChangeArrowheads="1"/>
            </p:cNvSpPr>
            <p:nvPr/>
          </p:nvSpPr>
          <p:spPr bwMode="auto">
            <a:xfrm rot="18900000">
              <a:off x="6182656" y="5374742"/>
              <a:ext cx="346075" cy="10795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35" name="二等辺三角形 34"/>
            <p:cNvSpPr/>
            <p:nvPr/>
          </p:nvSpPr>
          <p:spPr>
            <a:xfrm rot="10800000">
              <a:off x="5868144" y="5085184"/>
              <a:ext cx="432048" cy="144016"/>
            </a:xfrm>
            <a:prstGeom prst="triangle">
              <a:avLst/>
            </a:pr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sp>
          <p:nvSpPr>
            <p:cNvPr id="36" name="二等辺三角形 35"/>
            <p:cNvSpPr/>
            <p:nvPr/>
          </p:nvSpPr>
          <p:spPr>
            <a:xfrm>
              <a:off x="5868144" y="5229200"/>
              <a:ext cx="432048" cy="144016"/>
            </a:xfrm>
            <a:prstGeom prst="triangle">
              <a:avLst/>
            </a:pr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grpSp>
      <p:sp>
        <p:nvSpPr>
          <p:cNvPr id="37" name="テキスト ボックス 36"/>
          <p:cNvSpPr txBox="1"/>
          <p:nvPr/>
        </p:nvSpPr>
        <p:spPr>
          <a:xfrm>
            <a:off x="2246586" y="4293096"/>
            <a:ext cx="1338828" cy="646331"/>
          </a:xfrm>
          <a:prstGeom prst="rect">
            <a:avLst/>
          </a:prstGeom>
          <a:noFill/>
        </p:spPr>
        <p:txBody>
          <a:bodyPr wrap="none" rtlCol="0">
            <a:spAutoFit/>
          </a:bodyPr>
          <a:lstStyle/>
          <a:p>
            <a:r>
              <a:rPr kumimoji="1" lang="en-US" altLang="ja-JP" sz="1800" dirty="0" smtClean="0"/>
              <a:t>Input Mode</a:t>
            </a:r>
          </a:p>
          <a:p>
            <a:r>
              <a:rPr lang="en-US" altLang="ja-JP" sz="1800" dirty="0" smtClean="0"/>
              <a:t>Cleaner</a:t>
            </a:r>
            <a:endParaRPr kumimoji="1" lang="ja-JP" altLang="en-US" sz="1800" dirty="0"/>
          </a:p>
        </p:txBody>
      </p:sp>
      <p:sp>
        <p:nvSpPr>
          <p:cNvPr id="38" name="テキスト ボックス 37"/>
          <p:cNvSpPr txBox="1"/>
          <p:nvPr/>
        </p:nvSpPr>
        <p:spPr>
          <a:xfrm>
            <a:off x="5558954" y="5013176"/>
            <a:ext cx="2390398" cy="369332"/>
          </a:xfrm>
          <a:prstGeom prst="rect">
            <a:avLst/>
          </a:prstGeom>
          <a:noFill/>
        </p:spPr>
        <p:txBody>
          <a:bodyPr wrap="none" rtlCol="0">
            <a:spAutoFit/>
          </a:bodyPr>
          <a:lstStyle/>
          <a:p>
            <a:r>
              <a:rPr lang="en-US" altLang="ja-JP" sz="1800" dirty="0" smtClean="0"/>
              <a:t>Output </a:t>
            </a:r>
            <a:r>
              <a:rPr kumimoji="1" lang="en-US" altLang="ja-JP" sz="1800" dirty="0" smtClean="0"/>
              <a:t>Mode Cleaner</a:t>
            </a:r>
            <a:endParaRPr kumimoji="1" lang="ja-JP" altLang="en-US" sz="1800" dirty="0"/>
          </a:p>
        </p:txBody>
      </p:sp>
      <p:sp>
        <p:nvSpPr>
          <p:cNvPr id="46" name="Rectangle 30"/>
          <p:cNvSpPr>
            <a:spLocks noChangeArrowheads="1"/>
          </p:cNvSpPr>
          <p:nvPr/>
        </p:nvSpPr>
        <p:spPr bwMode="auto">
          <a:xfrm rot="5400000">
            <a:off x="7682849" y="3447040"/>
            <a:ext cx="540000" cy="14400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47" name="Rectangle 18"/>
          <p:cNvSpPr>
            <a:spLocks noChangeArrowheads="1"/>
          </p:cNvSpPr>
          <p:nvPr/>
        </p:nvSpPr>
        <p:spPr bwMode="auto">
          <a:xfrm>
            <a:off x="4809511" y="786476"/>
            <a:ext cx="540172" cy="144016"/>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53" name="Text Box 16"/>
          <p:cNvSpPr txBox="1">
            <a:spLocks noChangeArrowheads="1"/>
          </p:cNvSpPr>
          <p:nvPr/>
        </p:nvSpPr>
        <p:spPr bwMode="auto">
          <a:xfrm>
            <a:off x="4262810" y="6086624"/>
            <a:ext cx="1670050" cy="366712"/>
          </a:xfrm>
          <a:prstGeom prst="rect">
            <a:avLst/>
          </a:prstGeom>
          <a:noFill/>
          <a:ln w="9525">
            <a:noFill/>
            <a:miter lim="800000"/>
            <a:headEnd/>
            <a:tailEnd/>
          </a:ln>
          <a:effectLst/>
        </p:spPr>
        <p:txBody>
          <a:bodyPr wrap="none">
            <a:spAutoFit/>
          </a:bodyPr>
          <a:lstStyle/>
          <a:p>
            <a:r>
              <a:rPr lang="en-US" altLang="ja-JP" sz="1800" dirty="0"/>
              <a:t>Photo detector</a:t>
            </a:r>
          </a:p>
        </p:txBody>
      </p:sp>
      <p:sp>
        <p:nvSpPr>
          <p:cNvPr id="55" name="Line 21"/>
          <p:cNvSpPr>
            <a:spLocks noChangeShapeType="1"/>
          </p:cNvSpPr>
          <p:nvPr/>
        </p:nvSpPr>
        <p:spPr bwMode="auto">
          <a:xfrm flipV="1">
            <a:off x="7935218" y="1412776"/>
            <a:ext cx="0" cy="1152525"/>
          </a:xfrm>
          <a:prstGeom prst="line">
            <a:avLst/>
          </a:prstGeom>
          <a:noFill/>
          <a:ln w="9525">
            <a:solidFill>
              <a:schemeClr val="tx1"/>
            </a:solidFill>
            <a:round/>
            <a:headEnd/>
            <a:tailEnd type="triangle" w="med" len="med"/>
          </a:ln>
          <a:effectLst/>
        </p:spPr>
        <p:txBody>
          <a:bodyPr/>
          <a:lstStyle/>
          <a:p>
            <a:endParaRPr lang="ja-JP" altLang="en-US"/>
          </a:p>
        </p:txBody>
      </p:sp>
      <p:sp>
        <p:nvSpPr>
          <p:cNvPr id="56" name="Line 22"/>
          <p:cNvSpPr>
            <a:spLocks noChangeShapeType="1"/>
          </p:cNvSpPr>
          <p:nvPr/>
        </p:nvSpPr>
        <p:spPr bwMode="auto">
          <a:xfrm>
            <a:off x="7358955" y="1989039"/>
            <a:ext cx="1152525" cy="0"/>
          </a:xfrm>
          <a:prstGeom prst="line">
            <a:avLst/>
          </a:prstGeom>
          <a:noFill/>
          <a:ln w="9525">
            <a:solidFill>
              <a:schemeClr val="tx1"/>
            </a:solidFill>
            <a:round/>
            <a:headEnd/>
            <a:tailEnd type="triangle" w="med" len="med"/>
          </a:ln>
          <a:effectLst/>
        </p:spPr>
        <p:txBody>
          <a:bodyPr/>
          <a:lstStyle/>
          <a:p>
            <a:endParaRPr lang="ja-JP" altLang="en-US"/>
          </a:p>
        </p:txBody>
      </p:sp>
      <p:sp>
        <p:nvSpPr>
          <p:cNvPr id="57" name="Text Box 23"/>
          <p:cNvSpPr txBox="1">
            <a:spLocks noChangeArrowheads="1"/>
          </p:cNvSpPr>
          <p:nvPr/>
        </p:nvSpPr>
        <p:spPr bwMode="auto">
          <a:xfrm>
            <a:off x="7770118" y="980976"/>
            <a:ext cx="381000" cy="396875"/>
          </a:xfrm>
          <a:prstGeom prst="rect">
            <a:avLst/>
          </a:prstGeom>
          <a:noFill/>
          <a:ln w="9525">
            <a:noFill/>
            <a:miter lim="800000"/>
            <a:headEnd/>
            <a:tailEnd/>
          </a:ln>
          <a:effectLst/>
        </p:spPr>
        <p:txBody>
          <a:bodyPr>
            <a:spAutoFit/>
          </a:bodyPr>
          <a:lstStyle/>
          <a:p>
            <a:r>
              <a:rPr lang="en-US" altLang="ja-JP" i="1">
                <a:latin typeface="Times New Roman" pitchFamily="18" charset="0"/>
              </a:rPr>
              <a:t>y</a:t>
            </a:r>
            <a:endParaRPr lang="en-US" altLang="ja-JP" baseline="-25000">
              <a:latin typeface="Times New Roman" pitchFamily="18" charset="0"/>
            </a:endParaRPr>
          </a:p>
        </p:txBody>
      </p:sp>
      <p:sp>
        <p:nvSpPr>
          <p:cNvPr id="58" name="Text Box 24"/>
          <p:cNvSpPr txBox="1">
            <a:spLocks noChangeArrowheads="1"/>
          </p:cNvSpPr>
          <p:nvPr/>
        </p:nvSpPr>
        <p:spPr bwMode="auto">
          <a:xfrm>
            <a:off x="8511480" y="1773139"/>
            <a:ext cx="381000" cy="396875"/>
          </a:xfrm>
          <a:prstGeom prst="rect">
            <a:avLst/>
          </a:prstGeom>
          <a:noFill/>
          <a:ln w="9525">
            <a:noFill/>
            <a:miter lim="800000"/>
            <a:headEnd/>
            <a:tailEnd/>
          </a:ln>
          <a:effectLst/>
        </p:spPr>
        <p:txBody>
          <a:bodyPr>
            <a:spAutoFit/>
          </a:bodyPr>
          <a:lstStyle/>
          <a:p>
            <a:r>
              <a:rPr lang="en-US" altLang="ja-JP" i="1">
                <a:latin typeface="Times New Roman" pitchFamily="18" charset="0"/>
              </a:rPr>
              <a:t>x</a:t>
            </a:r>
            <a:endParaRPr lang="en-US" altLang="ja-JP" baseline="-25000">
              <a:latin typeface="Times New Roman" pitchFamily="18" charset="0"/>
            </a:endParaRPr>
          </a:p>
        </p:txBody>
      </p:sp>
      <p:sp>
        <p:nvSpPr>
          <p:cNvPr id="59" name="テキスト ボックス 58"/>
          <p:cNvSpPr txBox="1"/>
          <p:nvPr/>
        </p:nvSpPr>
        <p:spPr>
          <a:xfrm>
            <a:off x="302370" y="764704"/>
            <a:ext cx="3017173" cy="400110"/>
          </a:xfrm>
          <a:prstGeom prst="rect">
            <a:avLst/>
          </a:prstGeom>
          <a:noFill/>
        </p:spPr>
        <p:txBody>
          <a:bodyPr wrap="none" rtlCol="0">
            <a:spAutoFit/>
          </a:bodyPr>
          <a:lstStyle/>
          <a:p>
            <a:r>
              <a:rPr kumimoji="1" lang="en-US" altLang="ja-JP" dirty="0" smtClean="0"/>
              <a:t>Michelson Interferometer</a:t>
            </a:r>
            <a:endParaRPr kumimoji="1" lang="ja-JP" altLang="en-US" dirty="0"/>
          </a:p>
        </p:txBody>
      </p:sp>
      <p:sp>
        <p:nvSpPr>
          <p:cNvPr id="60" name="テキスト ボックス 59"/>
          <p:cNvSpPr txBox="1"/>
          <p:nvPr/>
        </p:nvSpPr>
        <p:spPr>
          <a:xfrm>
            <a:off x="302370" y="1124744"/>
            <a:ext cx="4440639" cy="400110"/>
          </a:xfrm>
          <a:prstGeom prst="rect">
            <a:avLst/>
          </a:prstGeom>
          <a:noFill/>
        </p:spPr>
        <p:txBody>
          <a:bodyPr wrap="none" rtlCol="0">
            <a:spAutoFit/>
          </a:bodyPr>
          <a:lstStyle/>
          <a:p>
            <a:r>
              <a:rPr lang="en-US" altLang="ja-JP" dirty="0" err="1" smtClean="0"/>
              <a:t>Fabry</a:t>
            </a:r>
            <a:r>
              <a:rPr lang="en-US" altLang="ja-JP" dirty="0" smtClean="0"/>
              <a:t>-Perot </a:t>
            </a:r>
            <a:r>
              <a:rPr kumimoji="1" lang="en-US" altLang="ja-JP" dirty="0" smtClean="0"/>
              <a:t>Michelson Interferometer</a:t>
            </a:r>
            <a:endParaRPr kumimoji="1" lang="ja-JP" altLang="en-US" dirty="0"/>
          </a:p>
        </p:txBody>
      </p:sp>
      <p:sp>
        <p:nvSpPr>
          <p:cNvPr id="61" name="テキスト ボックス 60"/>
          <p:cNvSpPr txBox="1"/>
          <p:nvPr/>
        </p:nvSpPr>
        <p:spPr>
          <a:xfrm>
            <a:off x="302370" y="1484784"/>
            <a:ext cx="6264857" cy="400110"/>
          </a:xfrm>
          <a:prstGeom prst="rect">
            <a:avLst/>
          </a:prstGeom>
          <a:noFill/>
        </p:spPr>
        <p:txBody>
          <a:bodyPr wrap="none" rtlCol="0">
            <a:spAutoFit/>
          </a:bodyPr>
          <a:lstStyle/>
          <a:p>
            <a:r>
              <a:rPr lang="en-US" altLang="ja-JP" dirty="0" smtClean="0"/>
              <a:t>Power recycled </a:t>
            </a:r>
            <a:r>
              <a:rPr lang="en-US" altLang="ja-JP" dirty="0" err="1" smtClean="0"/>
              <a:t>Fabry</a:t>
            </a:r>
            <a:r>
              <a:rPr lang="en-US" altLang="ja-JP" dirty="0" smtClean="0"/>
              <a:t>-Perot </a:t>
            </a:r>
            <a:r>
              <a:rPr kumimoji="1" lang="en-US" altLang="ja-JP" dirty="0" smtClean="0"/>
              <a:t>Michelson Interferometer</a:t>
            </a:r>
            <a:endParaRPr kumimoji="1" lang="ja-JP" altLang="en-US" dirty="0"/>
          </a:p>
        </p:txBody>
      </p:sp>
      <p:sp>
        <p:nvSpPr>
          <p:cNvPr id="62" name="テキスト ボックス 61"/>
          <p:cNvSpPr txBox="1"/>
          <p:nvPr/>
        </p:nvSpPr>
        <p:spPr>
          <a:xfrm>
            <a:off x="302370" y="1844824"/>
            <a:ext cx="6008376" cy="400110"/>
          </a:xfrm>
          <a:prstGeom prst="rect">
            <a:avLst/>
          </a:prstGeom>
          <a:noFill/>
        </p:spPr>
        <p:txBody>
          <a:bodyPr wrap="none" rtlCol="0">
            <a:spAutoFit/>
          </a:bodyPr>
          <a:lstStyle/>
          <a:p>
            <a:r>
              <a:rPr lang="en-US" altLang="ja-JP" dirty="0" smtClean="0"/>
              <a:t>Dual recycled </a:t>
            </a:r>
            <a:r>
              <a:rPr lang="en-US" altLang="ja-JP" dirty="0" err="1" smtClean="0"/>
              <a:t>Fabry</a:t>
            </a:r>
            <a:r>
              <a:rPr lang="en-US" altLang="ja-JP" dirty="0" smtClean="0"/>
              <a:t>-Perot </a:t>
            </a:r>
            <a:r>
              <a:rPr kumimoji="1" lang="en-US" altLang="ja-JP" dirty="0" smtClean="0"/>
              <a:t>Michelson Interferometer</a:t>
            </a:r>
            <a:endParaRPr kumimoji="1" lang="ja-JP" altLang="en-US" dirty="0"/>
          </a:p>
        </p:txBody>
      </p:sp>
      <p:sp>
        <p:nvSpPr>
          <p:cNvPr id="40" name="テキスト ボックス 39"/>
          <p:cNvSpPr txBox="1"/>
          <p:nvPr/>
        </p:nvSpPr>
        <p:spPr>
          <a:xfrm>
            <a:off x="6351042" y="3790781"/>
            <a:ext cx="1402948" cy="646331"/>
          </a:xfrm>
          <a:prstGeom prst="rect">
            <a:avLst/>
          </a:prstGeom>
          <a:noFill/>
        </p:spPr>
        <p:txBody>
          <a:bodyPr wrap="none" rtlCol="0">
            <a:spAutoFit/>
          </a:bodyPr>
          <a:lstStyle/>
          <a:p>
            <a:r>
              <a:rPr kumimoji="1" lang="en-US" altLang="ja-JP" sz="1800" dirty="0" err="1" smtClean="0"/>
              <a:t>Fabry</a:t>
            </a:r>
            <a:r>
              <a:rPr kumimoji="1" lang="en-US" altLang="ja-JP" sz="1800" dirty="0" smtClean="0"/>
              <a:t>-Perot</a:t>
            </a:r>
          </a:p>
          <a:p>
            <a:r>
              <a:rPr lang="en-US" altLang="ja-JP" sz="1800" dirty="0" smtClean="0"/>
              <a:t>Cavity</a:t>
            </a:r>
            <a:endParaRPr kumimoji="1" lang="ja-JP" altLang="en-US" sz="1800" dirty="0"/>
          </a:p>
        </p:txBody>
      </p:sp>
      <p:sp>
        <p:nvSpPr>
          <p:cNvPr id="41" name="テキスト ボックス 40"/>
          <p:cNvSpPr txBox="1"/>
          <p:nvPr/>
        </p:nvSpPr>
        <p:spPr>
          <a:xfrm>
            <a:off x="5103253" y="2956882"/>
            <a:ext cx="492443" cy="369332"/>
          </a:xfrm>
          <a:prstGeom prst="rect">
            <a:avLst/>
          </a:prstGeom>
          <a:noFill/>
        </p:spPr>
        <p:txBody>
          <a:bodyPr wrap="none" rtlCol="0">
            <a:spAutoFit/>
          </a:bodyPr>
          <a:lstStyle/>
          <a:p>
            <a:r>
              <a:rPr kumimoji="1" lang="en-US" altLang="ja-JP" sz="1800" dirty="0" smtClean="0"/>
              <a:t>BS</a:t>
            </a:r>
            <a:endParaRPr kumimoji="1" lang="ja-JP" altLang="en-US" sz="1800" dirty="0"/>
          </a:p>
        </p:txBody>
      </p:sp>
      <p:sp>
        <p:nvSpPr>
          <p:cNvPr id="42" name="テキスト ボックス 41"/>
          <p:cNvSpPr txBox="1"/>
          <p:nvPr/>
        </p:nvSpPr>
        <p:spPr>
          <a:xfrm>
            <a:off x="4342413" y="4077072"/>
            <a:ext cx="1864613" cy="646331"/>
          </a:xfrm>
          <a:prstGeom prst="rect">
            <a:avLst/>
          </a:prstGeom>
          <a:noFill/>
        </p:spPr>
        <p:txBody>
          <a:bodyPr wrap="none" rtlCol="0">
            <a:spAutoFit/>
          </a:bodyPr>
          <a:lstStyle/>
          <a:p>
            <a:r>
              <a:rPr kumimoji="1" lang="en-US" altLang="ja-JP" sz="1800" dirty="0" smtClean="0"/>
              <a:t>Signal recycling </a:t>
            </a:r>
          </a:p>
          <a:p>
            <a:r>
              <a:rPr kumimoji="1" lang="en-US" altLang="ja-JP" sz="1800" dirty="0" smtClean="0"/>
              <a:t>mirror</a:t>
            </a:r>
            <a:endParaRPr kumimoji="1" lang="ja-JP" altLang="en-US" sz="1800" dirty="0"/>
          </a:p>
        </p:txBody>
      </p:sp>
      <p:sp>
        <p:nvSpPr>
          <p:cNvPr id="43" name="テキスト ボックス 42"/>
          <p:cNvSpPr txBox="1"/>
          <p:nvPr/>
        </p:nvSpPr>
        <p:spPr>
          <a:xfrm>
            <a:off x="3321477" y="2854677"/>
            <a:ext cx="1877437" cy="646331"/>
          </a:xfrm>
          <a:prstGeom prst="rect">
            <a:avLst/>
          </a:prstGeom>
          <a:noFill/>
        </p:spPr>
        <p:txBody>
          <a:bodyPr wrap="none" rtlCol="0">
            <a:spAutoFit/>
          </a:bodyPr>
          <a:lstStyle/>
          <a:p>
            <a:r>
              <a:rPr lang="en-US" altLang="ja-JP" sz="1800" dirty="0" smtClean="0"/>
              <a:t>Power</a:t>
            </a:r>
            <a:r>
              <a:rPr kumimoji="1" lang="en-US" altLang="ja-JP" sz="1800" dirty="0" smtClean="0"/>
              <a:t> recycling </a:t>
            </a:r>
          </a:p>
          <a:p>
            <a:r>
              <a:rPr kumimoji="1" lang="en-US" altLang="ja-JP" sz="1800" dirty="0" smtClean="0"/>
              <a:t>mirror</a:t>
            </a:r>
            <a:endParaRPr kumimoji="1" lang="ja-JP" altLang="en-US" sz="1800" dirty="0"/>
          </a:p>
        </p:txBody>
      </p:sp>
      <p:sp>
        <p:nvSpPr>
          <p:cNvPr id="44" name="テキスト ボックス 43"/>
          <p:cNvSpPr txBox="1"/>
          <p:nvPr/>
        </p:nvSpPr>
        <p:spPr>
          <a:xfrm>
            <a:off x="251520" y="5149641"/>
            <a:ext cx="3778599" cy="1323439"/>
          </a:xfrm>
          <a:prstGeom prst="rect">
            <a:avLst/>
          </a:prstGeom>
          <a:noFill/>
        </p:spPr>
        <p:txBody>
          <a:bodyPr wrap="none" rtlCol="0">
            <a:spAutoFit/>
          </a:bodyPr>
          <a:lstStyle/>
          <a:p>
            <a:r>
              <a:rPr kumimoji="1" lang="en-US" altLang="ja-JP" dirty="0" smtClean="0"/>
              <a:t>Modulation-Demodulation</a:t>
            </a:r>
          </a:p>
          <a:p>
            <a:r>
              <a:rPr lang="en-US" altLang="ja-JP" dirty="0" smtClean="0"/>
              <a:t>(Pound–</a:t>
            </a:r>
            <a:r>
              <a:rPr lang="en-US" altLang="ja-JP" dirty="0" err="1" smtClean="0"/>
              <a:t>Drever</a:t>
            </a:r>
            <a:r>
              <a:rPr lang="en-US" altLang="ja-JP" dirty="0" smtClean="0"/>
              <a:t>–Hall technique)</a:t>
            </a:r>
            <a:endParaRPr kumimoji="1" lang="en-US" altLang="ja-JP" dirty="0" smtClean="0"/>
          </a:p>
          <a:p>
            <a:r>
              <a:rPr lang="en-US" altLang="ja-JP" dirty="0" smtClean="0"/>
              <a:t>is used to operate IFO</a:t>
            </a:r>
          </a:p>
          <a:p>
            <a:r>
              <a:rPr kumimoji="1" lang="en-US" altLang="ja-JP" dirty="0" smtClean="0"/>
              <a:t>(control position and angle)</a:t>
            </a:r>
          </a:p>
        </p:txBody>
      </p:sp>
      <p:sp>
        <p:nvSpPr>
          <p:cNvPr id="45" name="Rectangle 15"/>
          <p:cNvSpPr>
            <a:spLocks noChangeArrowheads="1"/>
          </p:cNvSpPr>
          <p:nvPr/>
        </p:nvSpPr>
        <p:spPr bwMode="auto">
          <a:xfrm>
            <a:off x="1454498" y="3366979"/>
            <a:ext cx="503238" cy="287337"/>
          </a:xfrm>
          <a:prstGeom prst="rect">
            <a:avLst/>
          </a:prstGeom>
          <a:solidFill>
            <a:srgbClr val="FFFF00"/>
          </a:solidFill>
          <a:ln w="9525">
            <a:solidFill>
              <a:schemeClr val="tx1"/>
            </a:solidFill>
            <a:miter lim="800000"/>
            <a:headEnd/>
            <a:tailEnd/>
          </a:ln>
        </p:spPr>
        <p:txBody>
          <a:bodyPr wrap="none" anchor="ctr"/>
          <a:lstStyle/>
          <a:p>
            <a:endParaRPr lang="ja-JP" altLang="en-US" sz="1800"/>
          </a:p>
        </p:txBody>
      </p:sp>
      <p:sp>
        <p:nvSpPr>
          <p:cNvPr id="48" name="テキスト ボックス 47"/>
          <p:cNvSpPr txBox="1"/>
          <p:nvPr/>
        </p:nvSpPr>
        <p:spPr>
          <a:xfrm>
            <a:off x="1392119" y="2996952"/>
            <a:ext cx="710451" cy="369332"/>
          </a:xfrm>
          <a:prstGeom prst="rect">
            <a:avLst/>
          </a:prstGeom>
          <a:noFill/>
        </p:spPr>
        <p:txBody>
          <a:bodyPr wrap="none" rtlCol="0">
            <a:spAutoFit/>
          </a:bodyPr>
          <a:lstStyle/>
          <a:p>
            <a:r>
              <a:rPr kumimoji="1" lang="en-US" altLang="ja-JP" sz="1800" dirty="0" smtClean="0"/>
              <a:t>EOM</a:t>
            </a:r>
            <a:endParaRPr kumimoji="1" lang="ja-JP" altLang="en-US" sz="1800" dirty="0"/>
          </a:p>
        </p:txBody>
      </p:sp>
      <p:cxnSp>
        <p:nvCxnSpPr>
          <p:cNvPr id="50" name="直線矢印コネクタ 49"/>
          <p:cNvCxnSpPr>
            <a:stCxn id="51" idx="0"/>
          </p:cNvCxnSpPr>
          <p:nvPr/>
        </p:nvCxnSpPr>
        <p:spPr>
          <a:xfrm flipV="1">
            <a:off x="1701655" y="3645024"/>
            <a:ext cx="0" cy="2756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1" name="円/楕円 50"/>
          <p:cNvSpPr/>
          <p:nvPr/>
        </p:nvSpPr>
        <p:spPr bwMode="auto">
          <a:xfrm>
            <a:off x="1592086" y="3920701"/>
            <a:ext cx="218449" cy="21792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defTabSz="4189413">
              <a:defRPr/>
            </a:pPr>
            <a:endParaRPr lang="ja-JP" altLang="en-US">
              <a:solidFill>
                <a:schemeClr val="tx1"/>
              </a:solidFill>
            </a:endParaRPr>
          </a:p>
        </p:txBody>
      </p:sp>
      <p:grpSp>
        <p:nvGrpSpPr>
          <p:cNvPr id="7" name="グループ化 288"/>
          <p:cNvGrpSpPr>
            <a:grpSpLocks/>
          </p:cNvGrpSpPr>
          <p:nvPr/>
        </p:nvGrpSpPr>
        <p:grpSpPr bwMode="auto">
          <a:xfrm>
            <a:off x="1623097" y="3951637"/>
            <a:ext cx="156429" cy="156056"/>
            <a:chOff x="5153944" y="15032038"/>
            <a:chExt cx="576064" cy="648072"/>
          </a:xfrm>
        </p:grpSpPr>
        <p:sp>
          <p:nvSpPr>
            <p:cNvPr id="63" name="円弧 62"/>
            <p:cNvSpPr/>
            <p:nvPr/>
          </p:nvSpPr>
          <p:spPr bwMode="auto">
            <a:xfrm>
              <a:off x="5153944" y="15103412"/>
              <a:ext cx="289301" cy="576698"/>
            </a:xfrm>
            <a:prstGeom prst="arc">
              <a:avLst>
                <a:gd name="adj1" fmla="val 10739695"/>
                <a:gd name="adj2" fmla="val 0"/>
              </a:avLst>
            </a:prstGeom>
            <a:ln>
              <a:headEnd type="none" w="med" len="med"/>
              <a:tailEnd type="none" w="med" len="med"/>
            </a:ln>
          </p:spPr>
          <p:style>
            <a:lnRef idx="2">
              <a:schemeClr val="dk1"/>
            </a:lnRef>
            <a:fillRef idx="0">
              <a:schemeClr val="dk1"/>
            </a:fillRef>
            <a:effectRef idx="1">
              <a:schemeClr val="dk1"/>
            </a:effectRef>
            <a:fontRef idx="minor">
              <a:schemeClr val="tx1"/>
            </a:fontRef>
          </p:style>
          <p:txBody>
            <a:bodyPr/>
            <a:lstStyle/>
            <a:p>
              <a:pPr defTabSz="4189413">
                <a:defRPr/>
              </a:pPr>
              <a:endParaRPr lang="ja-JP" altLang="en-US"/>
            </a:p>
          </p:txBody>
        </p:sp>
        <p:sp>
          <p:nvSpPr>
            <p:cNvPr id="64" name="円弧 63"/>
            <p:cNvSpPr/>
            <p:nvPr/>
          </p:nvSpPr>
          <p:spPr bwMode="auto">
            <a:xfrm rot="10800000">
              <a:off x="5443245" y="15032038"/>
              <a:ext cx="286763" cy="576698"/>
            </a:xfrm>
            <a:prstGeom prst="arc">
              <a:avLst>
                <a:gd name="adj1" fmla="val 10739695"/>
                <a:gd name="adj2" fmla="val 0"/>
              </a:avLst>
            </a:prstGeom>
            <a:ln>
              <a:headEnd type="none" w="med" len="med"/>
              <a:tailEnd type="none" w="med" len="med"/>
            </a:ln>
          </p:spPr>
          <p:style>
            <a:lnRef idx="2">
              <a:schemeClr val="dk1"/>
            </a:lnRef>
            <a:fillRef idx="0">
              <a:schemeClr val="dk1"/>
            </a:fillRef>
            <a:effectRef idx="1">
              <a:schemeClr val="dk1"/>
            </a:effectRef>
            <a:fontRef idx="minor">
              <a:schemeClr val="tx1"/>
            </a:fontRef>
          </p:style>
          <p:txBody>
            <a:bodyPr/>
            <a:lstStyle/>
            <a:p>
              <a:pPr defTabSz="4189413">
                <a:defRPr/>
              </a:pPr>
              <a:endParaRPr lang="ja-JP" altLang="en-US"/>
            </a:p>
          </p:txBody>
        </p:sp>
      </p:grpSp>
      <p:sp>
        <p:nvSpPr>
          <p:cNvPr id="65" name="正方形/長方形 292"/>
          <p:cNvSpPr>
            <a:spLocks noChangeArrowheads="1"/>
          </p:cNvSpPr>
          <p:nvPr/>
        </p:nvSpPr>
        <p:spPr bwMode="auto">
          <a:xfrm>
            <a:off x="1842235" y="3858141"/>
            <a:ext cx="476359" cy="400110"/>
          </a:xfrm>
          <a:prstGeom prst="rect">
            <a:avLst/>
          </a:prstGeom>
          <a:noFill/>
          <a:ln w="9525">
            <a:noFill/>
            <a:miter lim="800000"/>
            <a:headEnd/>
            <a:tailEnd/>
          </a:ln>
        </p:spPr>
        <p:txBody>
          <a:bodyPr wrap="square">
            <a:spAutoFit/>
          </a:bodyPr>
          <a:lstStyle/>
          <a:p>
            <a:r>
              <a:rPr lang="en-US" altLang="ja-JP" b="1" dirty="0"/>
              <a:t> </a:t>
            </a:r>
            <a:r>
              <a:rPr lang="en-US" altLang="ja-JP" i="1" dirty="0" err="1"/>
              <a:t>f</a:t>
            </a:r>
            <a:r>
              <a:rPr lang="en-US" altLang="ja-JP" sz="1600" b="1" dirty="0" err="1"/>
              <a:t>p</a:t>
            </a:r>
            <a:endParaRPr lang="ja-JP" altLang="en-US" dirty="0"/>
          </a:p>
        </p:txBody>
      </p:sp>
      <p:grpSp>
        <p:nvGrpSpPr>
          <p:cNvPr id="8" name="グループ化 69"/>
          <p:cNvGrpSpPr/>
          <p:nvPr/>
        </p:nvGrpSpPr>
        <p:grpSpPr>
          <a:xfrm>
            <a:off x="4788024" y="980728"/>
            <a:ext cx="593576" cy="410478"/>
            <a:chOff x="6300192" y="980728"/>
            <a:chExt cx="593576" cy="410478"/>
          </a:xfrm>
        </p:grpSpPr>
        <p:sp>
          <p:nvSpPr>
            <p:cNvPr id="69" name="正方形/長方形 68"/>
            <p:cNvSpPr/>
            <p:nvPr/>
          </p:nvSpPr>
          <p:spPr>
            <a:xfrm>
              <a:off x="6516216" y="1052736"/>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66"/>
            <p:cNvGrpSpPr/>
            <p:nvPr/>
          </p:nvGrpSpPr>
          <p:grpSpPr>
            <a:xfrm>
              <a:off x="6300192" y="980728"/>
              <a:ext cx="593576" cy="410478"/>
              <a:chOff x="5562600" y="937986"/>
              <a:chExt cx="593576" cy="410478"/>
            </a:xfrm>
          </p:grpSpPr>
          <p:sp>
            <p:nvSpPr>
              <p:cNvPr id="54" name="フリーフォーム 53"/>
              <p:cNvSpPr/>
              <p:nvPr/>
            </p:nvSpPr>
            <p:spPr>
              <a:xfrm>
                <a:off x="5562600" y="937986"/>
                <a:ext cx="587829" cy="295728"/>
              </a:xfrm>
              <a:custGeom>
                <a:avLst/>
                <a:gdLst>
                  <a:gd name="connsiteX0" fmla="*/ 0 w 587829"/>
                  <a:gd name="connsiteY0" fmla="*/ 150585 h 295728"/>
                  <a:gd name="connsiteX1" fmla="*/ 206829 w 587829"/>
                  <a:gd name="connsiteY1" fmla="*/ 19957 h 295728"/>
                  <a:gd name="connsiteX2" fmla="*/ 435429 w 587829"/>
                  <a:gd name="connsiteY2" fmla="*/ 270328 h 295728"/>
                  <a:gd name="connsiteX3" fmla="*/ 587829 w 587829"/>
                  <a:gd name="connsiteY3" fmla="*/ 172357 h 295728"/>
                  <a:gd name="connsiteX4" fmla="*/ 587829 w 587829"/>
                  <a:gd name="connsiteY4" fmla="*/ 172357 h 295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829" h="295728">
                    <a:moveTo>
                      <a:pt x="0" y="150585"/>
                    </a:moveTo>
                    <a:cubicBezTo>
                      <a:pt x="67128" y="75292"/>
                      <a:pt x="134257" y="0"/>
                      <a:pt x="206829" y="19957"/>
                    </a:cubicBezTo>
                    <a:cubicBezTo>
                      <a:pt x="279401" y="39914"/>
                      <a:pt x="371929" y="244928"/>
                      <a:pt x="435429" y="270328"/>
                    </a:cubicBezTo>
                    <a:cubicBezTo>
                      <a:pt x="498929" y="295728"/>
                      <a:pt x="587829" y="172357"/>
                      <a:pt x="587829" y="172357"/>
                    </a:cubicBezTo>
                    <a:lnTo>
                      <a:pt x="587829" y="172357"/>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66" name="フリーフォーム 65"/>
              <p:cNvSpPr/>
              <p:nvPr/>
            </p:nvSpPr>
            <p:spPr>
              <a:xfrm>
                <a:off x="5568347" y="1052736"/>
                <a:ext cx="587829" cy="295728"/>
              </a:xfrm>
              <a:custGeom>
                <a:avLst/>
                <a:gdLst>
                  <a:gd name="connsiteX0" fmla="*/ 0 w 587829"/>
                  <a:gd name="connsiteY0" fmla="*/ 150585 h 295728"/>
                  <a:gd name="connsiteX1" fmla="*/ 206829 w 587829"/>
                  <a:gd name="connsiteY1" fmla="*/ 19957 h 295728"/>
                  <a:gd name="connsiteX2" fmla="*/ 435429 w 587829"/>
                  <a:gd name="connsiteY2" fmla="*/ 270328 h 295728"/>
                  <a:gd name="connsiteX3" fmla="*/ 587829 w 587829"/>
                  <a:gd name="connsiteY3" fmla="*/ 172357 h 295728"/>
                  <a:gd name="connsiteX4" fmla="*/ 587829 w 587829"/>
                  <a:gd name="connsiteY4" fmla="*/ 172357 h 295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829" h="295728">
                    <a:moveTo>
                      <a:pt x="0" y="150585"/>
                    </a:moveTo>
                    <a:cubicBezTo>
                      <a:pt x="67128" y="75292"/>
                      <a:pt x="134257" y="0"/>
                      <a:pt x="206829" y="19957"/>
                    </a:cubicBezTo>
                    <a:cubicBezTo>
                      <a:pt x="279401" y="39914"/>
                      <a:pt x="371929" y="244928"/>
                      <a:pt x="435429" y="270328"/>
                    </a:cubicBezTo>
                    <a:cubicBezTo>
                      <a:pt x="498929" y="295728"/>
                      <a:pt x="587829" y="172357"/>
                      <a:pt x="587829" y="172357"/>
                    </a:cubicBezTo>
                    <a:lnTo>
                      <a:pt x="587829" y="172357"/>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grpSp>
      </p:grpSp>
      <p:grpSp>
        <p:nvGrpSpPr>
          <p:cNvPr id="10" name="グループ化 70"/>
          <p:cNvGrpSpPr/>
          <p:nvPr/>
        </p:nvGrpSpPr>
        <p:grpSpPr>
          <a:xfrm rot="5400000">
            <a:off x="6804248" y="3304525"/>
            <a:ext cx="593576" cy="410478"/>
            <a:chOff x="6300192" y="980728"/>
            <a:chExt cx="593576" cy="410478"/>
          </a:xfrm>
        </p:grpSpPr>
        <p:sp>
          <p:nvSpPr>
            <p:cNvPr id="72" name="正方形/長方形 71"/>
            <p:cNvSpPr/>
            <p:nvPr/>
          </p:nvSpPr>
          <p:spPr>
            <a:xfrm>
              <a:off x="6516216" y="1052736"/>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66"/>
            <p:cNvGrpSpPr/>
            <p:nvPr/>
          </p:nvGrpSpPr>
          <p:grpSpPr>
            <a:xfrm>
              <a:off x="6300192" y="980728"/>
              <a:ext cx="593576" cy="410478"/>
              <a:chOff x="5562600" y="937986"/>
              <a:chExt cx="593576" cy="410478"/>
            </a:xfrm>
          </p:grpSpPr>
          <p:sp>
            <p:nvSpPr>
              <p:cNvPr id="74" name="フリーフォーム 73"/>
              <p:cNvSpPr/>
              <p:nvPr/>
            </p:nvSpPr>
            <p:spPr>
              <a:xfrm>
                <a:off x="5562600" y="937986"/>
                <a:ext cx="587829" cy="295728"/>
              </a:xfrm>
              <a:custGeom>
                <a:avLst/>
                <a:gdLst>
                  <a:gd name="connsiteX0" fmla="*/ 0 w 587829"/>
                  <a:gd name="connsiteY0" fmla="*/ 150585 h 295728"/>
                  <a:gd name="connsiteX1" fmla="*/ 206829 w 587829"/>
                  <a:gd name="connsiteY1" fmla="*/ 19957 h 295728"/>
                  <a:gd name="connsiteX2" fmla="*/ 435429 w 587829"/>
                  <a:gd name="connsiteY2" fmla="*/ 270328 h 295728"/>
                  <a:gd name="connsiteX3" fmla="*/ 587829 w 587829"/>
                  <a:gd name="connsiteY3" fmla="*/ 172357 h 295728"/>
                  <a:gd name="connsiteX4" fmla="*/ 587829 w 587829"/>
                  <a:gd name="connsiteY4" fmla="*/ 172357 h 295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829" h="295728">
                    <a:moveTo>
                      <a:pt x="0" y="150585"/>
                    </a:moveTo>
                    <a:cubicBezTo>
                      <a:pt x="67128" y="75292"/>
                      <a:pt x="134257" y="0"/>
                      <a:pt x="206829" y="19957"/>
                    </a:cubicBezTo>
                    <a:cubicBezTo>
                      <a:pt x="279401" y="39914"/>
                      <a:pt x="371929" y="244928"/>
                      <a:pt x="435429" y="270328"/>
                    </a:cubicBezTo>
                    <a:cubicBezTo>
                      <a:pt x="498929" y="295728"/>
                      <a:pt x="587829" y="172357"/>
                      <a:pt x="587829" y="172357"/>
                    </a:cubicBezTo>
                    <a:lnTo>
                      <a:pt x="587829" y="172357"/>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75" name="フリーフォーム 74"/>
              <p:cNvSpPr/>
              <p:nvPr/>
            </p:nvSpPr>
            <p:spPr>
              <a:xfrm>
                <a:off x="5568347" y="1052736"/>
                <a:ext cx="587829" cy="295728"/>
              </a:xfrm>
              <a:custGeom>
                <a:avLst/>
                <a:gdLst>
                  <a:gd name="connsiteX0" fmla="*/ 0 w 587829"/>
                  <a:gd name="connsiteY0" fmla="*/ 150585 h 295728"/>
                  <a:gd name="connsiteX1" fmla="*/ 206829 w 587829"/>
                  <a:gd name="connsiteY1" fmla="*/ 19957 h 295728"/>
                  <a:gd name="connsiteX2" fmla="*/ 435429 w 587829"/>
                  <a:gd name="connsiteY2" fmla="*/ 270328 h 295728"/>
                  <a:gd name="connsiteX3" fmla="*/ 587829 w 587829"/>
                  <a:gd name="connsiteY3" fmla="*/ 172357 h 295728"/>
                  <a:gd name="connsiteX4" fmla="*/ 587829 w 587829"/>
                  <a:gd name="connsiteY4" fmla="*/ 172357 h 295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829" h="295728">
                    <a:moveTo>
                      <a:pt x="0" y="150585"/>
                    </a:moveTo>
                    <a:cubicBezTo>
                      <a:pt x="67128" y="75292"/>
                      <a:pt x="134257" y="0"/>
                      <a:pt x="206829" y="19957"/>
                    </a:cubicBezTo>
                    <a:cubicBezTo>
                      <a:pt x="279401" y="39914"/>
                      <a:pt x="371929" y="244928"/>
                      <a:pt x="435429" y="270328"/>
                    </a:cubicBezTo>
                    <a:cubicBezTo>
                      <a:pt x="498929" y="295728"/>
                      <a:pt x="587829" y="172357"/>
                      <a:pt x="587829" y="172357"/>
                    </a:cubicBezTo>
                    <a:lnTo>
                      <a:pt x="587829" y="172357"/>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4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0"/>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6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43"/>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4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38"/>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1" grpId="0" animBg="1"/>
      <p:bldP spid="22" grpId="0" animBg="1"/>
      <p:bldP spid="23" grpId="0" animBg="1"/>
      <p:bldP spid="24" grpId="0" animBg="1"/>
      <p:bldP spid="26" grpId="0" animBg="1"/>
      <p:bldP spid="27" grpId="0" animBg="1"/>
      <p:bldP spid="37" grpId="0"/>
      <p:bldP spid="37" grpId="1"/>
      <p:bldP spid="38" grpId="0"/>
      <p:bldP spid="38" grpId="1"/>
      <p:bldP spid="59" grpId="0"/>
      <p:bldP spid="60" grpId="0"/>
      <p:bldP spid="60" grpId="1"/>
      <p:bldP spid="61" grpId="0"/>
      <p:bldP spid="61" grpId="1"/>
      <p:bldP spid="62" grpId="0"/>
      <p:bldP spid="40" grpId="0"/>
      <p:bldP spid="40" grpId="1"/>
      <p:bldP spid="42" grpId="0"/>
      <p:bldP spid="42" grpId="1"/>
      <p:bldP spid="43" grpId="0"/>
      <p:bldP spid="43" grpId="1"/>
      <p:bldP spid="44" grpId="0"/>
      <p:bldP spid="45" grpId="0" animBg="1"/>
      <p:bldP spid="48" grpId="0"/>
      <p:bldP spid="51" grpId="0" animBg="1"/>
      <p:bldP spid="6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3059832" y="908720"/>
            <a:ext cx="2952328" cy="5184576"/>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直方体 39"/>
          <p:cNvSpPr/>
          <p:nvPr/>
        </p:nvSpPr>
        <p:spPr>
          <a:xfrm>
            <a:off x="3707904" y="5229200"/>
            <a:ext cx="1728192" cy="86409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レーム 35"/>
          <p:cNvSpPr/>
          <p:nvPr/>
        </p:nvSpPr>
        <p:spPr>
          <a:xfrm>
            <a:off x="3635896" y="2348880"/>
            <a:ext cx="1944216" cy="302433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8" name="角丸四角形吹き出し 67"/>
          <p:cNvSpPr/>
          <p:nvPr/>
        </p:nvSpPr>
        <p:spPr>
          <a:xfrm>
            <a:off x="4788024" y="1412776"/>
            <a:ext cx="1224136" cy="1440160"/>
          </a:xfrm>
          <a:prstGeom prst="wedgeRoundRectCallout">
            <a:avLst>
              <a:gd name="adj1" fmla="val -58611"/>
              <a:gd name="adj2" fmla="val 72327"/>
              <a:gd name="adj3" fmla="val 16667"/>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sz="4000" dirty="0" smtClean="0"/>
              <a:t>現在の干渉計の主な雑音源</a:t>
            </a:r>
            <a:endParaRPr kumimoji="1" lang="ja-JP" altLang="en-US" sz="4000"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19</a:t>
            </a:fld>
            <a:endParaRPr lang="en-US" altLang="ja-JP"/>
          </a:p>
        </p:txBody>
      </p:sp>
      <p:sp>
        <p:nvSpPr>
          <p:cNvPr id="7" name="角丸四角形 6"/>
          <p:cNvSpPr/>
          <p:nvPr/>
        </p:nvSpPr>
        <p:spPr>
          <a:xfrm>
            <a:off x="35496" y="908720"/>
            <a:ext cx="2952328" cy="5184576"/>
          </a:xfrm>
          <a:prstGeom prst="roundRect">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角丸四角形 9"/>
          <p:cNvSpPr/>
          <p:nvPr/>
        </p:nvSpPr>
        <p:spPr>
          <a:xfrm>
            <a:off x="6084168" y="908720"/>
            <a:ext cx="2952328" cy="51845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p:cNvSpPr/>
          <p:nvPr/>
        </p:nvSpPr>
        <p:spPr>
          <a:xfrm>
            <a:off x="514833" y="908720"/>
            <a:ext cx="2040943" cy="461665"/>
          </a:xfrm>
          <a:prstGeom prst="rect">
            <a:avLst/>
          </a:prstGeom>
        </p:spPr>
        <p:txBody>
          <a:bodyPr wrap="square">
            <a:spAutoFit/>
          </a:bodyPr>
          <a:lstStyle/>
          <a:p>
            <a:r>
              <a:rPr lang="ja-JP" altLang="en-US" sz="2400" b="1" dirty="0" smtClean="0">
                <a:solidFill>
                  <a:srgbClr val="FF0000"/>
                </a:solidFill>
              </a:rPr>
              <a:t>地面振動雑音</a:t>
            </a:r>
            <a:endParaRPr lang="ja-JP" altLang="en-US" sz="2400" b="1" dirty="0">
              <a:solidFill>
                <a:srgbClr val="FF0000"/>
              </a:solidFill>
            </a:endParaRPr>
          </a:p>
        </p:txBody>
      </p:sp>
      <p:sp>
        <p:nvSpPr>
          <p:cNvPr id="12" name="正方形/長方形 11"/>
          <p:cNvSpPr/>
          <p:nvPr/>
        </p:nvSpPr>
        <p:spPr>
          <a:xfrm>
            <a:off x="3995936" y="908720"/>
            <a:ext cx="1112805" cy="461665"/>
          </a:xfrm>
          <a:prstGeom prst="rect">
            <a:avLst/>
          </a:prstGeom>
        </p:spPr>
        <p:txBody>
          <a:bodyPr wrap="none">
            <a:spAutoFit/>
          </a:bodyPr>
          <a:lstStyle/>
          <a:p>
            <a:r>
              <a:rPr lang="ja-JP" altLang="en-US" sz="2400" b="1" dirty="0" smtClean="0">
                <a:solidFill>
                  <a:srgbClr val="FF0000"/>
                </a:solidFill>
              </a:rPr>
              <a:t>熱雑音</a:t>
            </a:r>
            <a:endParaRPr lang="ja-JP" altLang="en-US" sz="2400" b="1" dirty="0">
              <a:solidFill>
                <a:srgbClr val="FF0000"/>
              </a:solidFill>
            </a:endParaRPr>
          </a:p>
        </p:txBody>
      </p:sp>
      <p:sp>
        <p:nvSpPr>
          <p:cNvPr id="13" name="正方形/長方形 12"/>
          <p:cNvSpPr/>
          <p:nvPr/>
        </p:nvSpPr>
        <p:spPr>
          <a:xfrm>
            <a:off x="6948264" y="908720"/>
            <a:ext cx="1422184" cy="461665"/>
          </a:xfrm>
          <a:prstGeom prst="rect">
            <a:avLst/>
          </a:prstGeom>
        </p:spPr>
        <p:txBody>
          <a:bodyPr wrap="none">
            <a:spAutoFit/>
          </a:bodyPr>
          <a:lstStyle/>
          <a:p>
            <a:r>
              <a:rPr lang="ja-JP" altLang="en-US" sz="2400" b="1" dirty="0" smtClean="0">
                <a:solidFill>
                  <a:srgbClr val="FF0000"/>
                </a:solidFill>
              </a:rPr>
              <a:t>量子雑音</a:t>
            </a:r>
            <a:endParaRPr lang="ja-JP" altLang="en-US" sz="2400" b="1" dirty="0">
              <a:solidFill>
                <a:srgbClr val="FF0000"/>
              </a:solidFill>
            </a:endParaRPr>
          </a:p>
        </p:txBody>
      </p:sp>
      <p:sp>
        <p:nvSpPr>
          <p:cNvPr id="16" name="直方体 15"/>
          <p:cNvSpPr/>
          <p:nvPr/>
        </p:nvSpPr>
        <p:spPr>
          <a:xfrm>
            <a:off x="611560" y="5229200"/>
            <a:ext cx="1728192" cy="86409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ローチャート : 直接アクセス記憶 13"/>
          <p:cNvSpPr/>
          <p:nvPr/>
        </p:nvSpPr>
        <p:spPr>
          <a:xfrm>
            <a:off x="899592" y="3284984"/>
            <a:ext cx="1008112" cy="1368152"/>
          </a:xfrm>
          <a:prstGeom prst="flowChartMagneticDrum">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18"/>
          <p:cNvGrpSpPr/>
          <p:nvPr/>
        </p:nvGrpSpPr>
        <p:grpSpPr>
          <a:xfrm>
            <a:off x="2267744" y="2204864"/>
            <a:ext cx="360040" cy="360040"/>
            <a:chOff x="2123728" y="4077072"/>
            <a:chExt cx="360040" cy="360040"/>
          </a:xfrm>
        </p:grpSpPr>
        <p:sp>
          <p:nvSpPr>
            <p:cNvPr id="17" name="円弧 16"/>
            <p:cNvSpPr/>
            <p:nvPr/>
          </p:nvSpPr>
          <p:spPr>
            <a:xfrm>
              <a:off x="2195736" y="4077072"/>
              <a:ext cx="288032" cy="288032"/>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18" name="円弧 17"/>
            <p:cNvSpPr/>
            <p:nvPr/>
          </p:nvSpPr>
          <p:spPr>
            <a:xfrm>
              <a:off x="2123728" y="4149080"/>
              <a:ext cx="288032" cy="288032"/>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grpSp>
      <p:grpSp>
        <p:nvGrpSpPr>
          <p:cNvPr id="8" name="グループ化 19"/>
          <p:cNvGrpSpPr/>
          <p:nvPr/>
        </p:nvGrpSpPr>
        <p:grpSpPr>
          <a:xfrm rot="16200000">
            <a:off x="323528" y="5373216"/>
            <a:ext cx="360040" cy="360040"/>
            <a:chOff x="2123728" y="4077072"/>
            <a:chExt cx="360040" cy="360040"/>
          </a:xfrm>
        </p:grpSpPr>
        <p:sp>
          <p:nvSpPr>
            <p:cNvPr id="21" name="円弧 20"/>
            <p:cNvSpPr/>
            <p:nvPr/>
          </p:nvSpPr>
          <p:spPr>
            <a:xfrm>
              <a:off x="2195736" y="4077072"/>
              <a:ext cx="288032" cy="288032"/>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22" name="円弧 21"/>
            <p:cNvSpPr/>
            <p:nvPr/>
          </p:nvSpPr>
          <p:spPr>
            <a:xfrm>
              <a:off x="2123728" y="4149080"/>
              <a:ext cx="288032" cy="288032"/>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grpSp>
      <p:grpSp>
        <p:nvGrpSpPr>
          <p:cNvPr id="15" name="グループ化 22"/>
          <p:cNvGrpSpPr/>
          <p:nvPr/>
        </p:nvGrpSpPr>
        <p:grpSpPr>
          <a:xfrm rot="16200000">
            <a:off x="827584" y="3068960"/>
            <a:ext cx="360040" cy="360040"/>
            <a:chOff x="2123728" y="4077072"/>
            <a:chExt cx="360040" cy="360040"/>
          </a:xfrm>
        </p:grpSpPr>
        <p:sp>
          <p:nvSpPr>
            <p:cNvPr id="24" name="円弧 23"/>
            <p:cNvSpPr/>
            <p:nvPr/>
          </p:nvSpPr>
          <p:spPr>
            <a:xfrm>
              <a:off x="2195736" y="4077072"/>
              <a:ext cx="288032" cy="288032"/>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25" name="円弧 24"/>
            <p:cNvSpPr/>
            <p:nvPr/>
          </p:nvSpPr>
          <p:spPr>
            <a:xfrm>
              <a:off x="2123728" y="4149080"/>
              <a:ext cx="288032" cy="288032"/>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grpSp>
      <p:sp>
        <p:nvSpPr>
          <p:cNvPr id="26" name="テキスト ボックス 25"/>
          <p:cNvSpPr txBox="1"/>
          <p:nvPr/>
        </p:nvSpPr>
        <p:spPr>
          <a:xfrm>
            <a:off x="251520" y="1484784"/>
            <a:ext cx="2592288" cy="707886"/>
          </a:xfrm>
          <a:prstGeom prst="rect">
            <a:avLst/>
          </a:prstGeom>
          <a:noFill/>
        </p:spPr>
        <p:txBody>
          <a:bodyPr wrap="square" rtlCol="0">
            <a:spAutoFit/>
          </a:bodyPr>
          <a:lstStyle/>
          <a:p>
            <a:r>
              <a:rPr kumimoji="1" lang="ja-JP" altLang="en-US" dirty="0" smtClean="0"/>
              <a:t>地震でなくても地面は揺れている</a:t>
            </a:r>
            <a:endParaRPr kumimoji="1" lang="ja-JP" altLang="en-US" dirty="0"/>
          </a:p>
        </p:txBody>
      </p:sp>
      <p:sp>
        <p:nvSpPr>
          <p:cNvPr id="27" name="フローチャート : 直接アクセス記憶 26"/>
          <p:cNvSpPr/>
          <p:nvPr/>
        </p:nvSpPr>
        <p:spPr>
          <a:xfrm>
            <a:off x="4139952" y="3356992"/>
            <a:ext cx="1008112" cy="1368152"/>
          </a:xfrm>
          <a:prstGeom prst="flowChartMagneticDrum">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コネクタ 28"/>
          <p:cNvCxnSpPr>
            <a:endCxn id="14" idx="0"/>
          </p:cNvCxnSpPr>
          <p:nvPr/>
        </p:nvCxnSpPr>
        <p:spPr>
          <a:xfrm>
            <a:off x="1403648" y="2564904"/>
            <a:ext cx="0" cy="720080"/>
          </a:xfrm>
          <a:prstGeom prst="line">
            <a:avLst/>
          </a:prstGeom>
        </p:spPr>
        <p:style>
          <a:lnRef idx="2">
            <a:schemeClr val="accent1"/>
          </a:lnRef>
          <a:fillRef idx="0">
            <a:schemeClr val="accent1"/>
          </a:fillRef>
          <a:effectRef idx="1">
            <a:schemeClr val="accent1"/>
          </a:effectRef>
          <a:fontRef idx="minor">
            <a:schemeClr val="tx1"/>
          </a:fontRef>
        </p:style>
      </p:cxnSp>
      <p:sp>
        <p:nvSpPr>
          <p:cNvPr id="32" name="フレーム 31"/>
          <p:cNvSpPr/>
          <p:nvPr/>
        </p:nvSpPr>
        <p:spPr>
          <a:xfrm>
            <a:off x="467544" y="2348880"/>
            <a:ext cx="1944216" cy="302433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33" name="直線コネクタ 32"/>
          <p:cNvCxnSpPr>
            <a:endCxn id="27" idx="0"/>
          </p:cNvCxnSpPr>
          <p:nvPr/>
        </p:nvCxnSpPr>
        <p:spPr>
          <a:xfrm>
            <a:off x="4644008" y="2564904"/>
            <a:ext cx="0" cy="792088"/>
          </a:xfrm>
          <a:prstGeom prst="line">
            <a:avLst/>
          </a:prstGeom>
        </p:spPr>
        <p:style>
          <a:lnRef idx="2">
            <a:schemeClr val="accent1"/>
          </a:lnRef>
          <a:fillRef idx="0">
            <a:schemeClr val="accent1"/>
          </a:fillRef>
          <a:effectRef idx="1">
            <a:schemeClr val="accent1"/>
          </a:effectRef>
          <a:fontRef idx="minor">
            <a:schemeClr val="tx1"/>
          </a:fontRef>
        </p:style>
      </p:cxnSp>
      <p:sp>
        <p:nvSpPr>
          <p:cNvPr id="37" name="フローチャート: 処理 36"/>
          <p:cNvSpPr/>
          <p:nvPr/>
        </p:nvSpPr>
        <p:spPr>
          <a:xfrm>
            <a:off x="1763688" y="3933056"/>
            <a:ext cx="1224136" cy="144016"/>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ローチャート: 処理 37"/>
          <p:cNvSpPr/>
          <p:nvPr/>
        </p:nvSpPr>
        <p:spPr>
          <a:xfrm>
            <a:off x="5004048" y="4005064"/>
            <a:ext cx="1008112" cy="144016"/>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吹き出し 38"/>
          <p:cNvSpPr/>
          <p:nvPr/>
        </p:nvSpPr>
        <p:spPr>
          <a:xfrm>
            <a:off x="4788024" y="1412776"/>
            <a:ext cx="1224136" cy="1512168"/>
          </a:xfrm>
          <a:prstGeom prst="wedgeRoundRectCallout">
            <a:avLst>
              <a:gd name="adj1" fmla="val -33711"/>
              <a:gd name="adj2" fmla="val 110120"/>
              <a:gd name="adj3" fmla="val 16667"/>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a:off x="4932040" y="1628800"/>
            <a:ext cx="216024" cy="21602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5292080" y="1628800"/>
            <a:ext cx="216024" cy="21602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5652120" y="1628800"/>
            <a:ext cx="216024" cy="21602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5084440" y="1988840"/>
            <a:ext cx="216024" cy="21602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5508104" y="1988840"/>
            <a:ext cx="216024" cy="21602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4932040" y="2348880"/>
            <a:ext cx="216024" cy="21602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5292080" y="2348880"/>
            <a:ext cx="216024" cy="21602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5652120" y="2348880"/>
            <a:ext cx="216024" cy="21602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48"/>
          <p:cNvGrpSpPr/>
          <p:nvPr/>
        </p:nvGrpSpPr>
        <p:grpSpPr>
          <a:xfrm>
            <a:off x="5652120" y="1484784"/>
            <a:ext cx="360040" cy="360040"/>
            <a:chOff x="2123728" y="4077072"/>
            <a:chExt cx="360040" cy="360040"/>
          </a:xfrm>
        </p:grpSpPr>
        <p:sp>
          <p:nvSpPr>
            <p:cNvPr id="50" name="円弧 49"/>
            <p:cNvSpPr/>
            <p:nvPr/>
          </p:nvSpPr>
          <p:spPr>
            <a:xfrm>
              <a:off x="2195736" y="4077072"/>
              <a:ext cx="288032" cy="288032"/>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51" name="円弧 50"/>
            <p:cNvSpPr/>
            <p:nvPr/>
          </p:nvSpPr>
          <p:spPr>
            <a:xfrm>
              <a:off x="2123728" y="4149080"/>
              <a:ext cx="288032" cy="288032"/>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grpSp>
      <p:grpSp>
        <p:nvGrpSpPr>
          <p:cNvPr id="20" name="グループ化 51"/>
          <p:cNvGrpSpPr/>
          <p:nvPr/>
        </p:nvGrpSpPr>
        <p:grpSpPr>
          <a:xfrm rot="5400000">
            <a:off x="5652120" y="2348880"/>
            <a:ext cx="360040" cy="360040"/>
            <a:chOff x="2123728" y="4077072"/>
            <a:chExt cx="360040" cy="360040"/>
          </a:xfrm>
        </p:grpSpPr>
        <p:sp>
          <p:nvSpPr>
            <p:cNvPr id="53" name="円弧 52"/>
            <p:cNvSpPr/>
            <p:nvPr/>
          </p:nvSpPr>
          <p:spPr>
            <a:xfrm>
              <a:off x="2195736" y="4077072"/>
              <a:ext cx="288032" cy="288032"/>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54" name="円弧 53"/>
            <p:cNvSpPr/>
            <p:nvPr/>
          </p:nvSpPr>
          <p:spPr>
            <a:xfrm>
              <a:off x="2123728" y="4149080"/>
              <a:ext cx="288032" cy="288032"/>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grpSp>
      <p:grpSp>
        <p:nvGrpSpPr>
          <p:cNvPr id="23" name="グループ化 57"/>
          <p:cNvGrpSpPr/>
          <p:nvPr/>
        </p:nvGrpSpPr>
        <p:grpSpPr>
          <a:xfrm rot="10800000">
            <a:off x="4806937" y="2348880"/>
            <a:ext cx="360040" cy="360040"/>
            <a:chOff x="2123728" y="4077072"/>
            <a:chExt cx="360040" cy="360040"/>
          </a:xfrm>
        </p:grpSpPr>
        <p:sp>
          <p:nvSpPr>
            <p:cNvPr id="59" name="円弧 58"/>
            <p:cNvSpPr/>
            <p:nvPr/>
          </p:nvSpPr>
          <p:spPr>
            <a:xfrm>
              <a:off x="2195736" y="4077072"/>
              <a:ext cx="288032" cy="288032"/>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60" name="円弧 59"/>
            <p:cNvSpPr/>
            <p:nvPr/>
          </p:nvSpPr>
          <p:spPr>
            <a:xfrm>
              <a:off x="2123728" y="4149080"/>
              <a:ext cx="288032" cy="288032"/>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grpSp>
      <p:grpSp>
        <p:nvGrpSpPr>
          <p:cNvPr id="28" name="グループ化 60"/>
          <p:cNvGrpSpPr/>
          <p:nvPr/>
        </p:nvGrpSpPr>
        <p:grpSpPr>
          <a:xfrm rot="16200000">
            <a:off x="4932040" y="1844824"/>
            <a:ext cx="360040" cy="360040"/>
            <a:chOff x="2123728" y="4077072"/>
            <a:chExt cx="360040" cy="360040"/>
          </a:xfrm>
        </p:grpSpPr>
        <p:sp>
          <p:nvSpPr>
            <p:cNvPr id="62" name="円弧 61"/>
            <p:cNvSpPr/>
            <p:nvPr/>
          </p:nvSpPr>
          <p:spPr>
            <a:xfrm>
              <a:off x="2195736" y="4077072"/>
              <a:ext cx="288032" cy="288032"/>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sp>
          <p:nvSpPr>
            <p:cNvPr id="63" name="円弧 62"/>
            <p:cNvSpPr/>
            <p:nvPr/>
          </p:nvSpPr>
          <p:spPr>
            <a:xfrm>
              <a:off x="2123728" y="4149080"/>
              <a:ext cx="288032" cy="288032"/>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p>
          </p:txBody>
        </p:sp>
      </p:grpSp>
      <p:sp>
        <p:nvSpPr>
          <p:cNvPr id="64" name="円/楕円 63"/>
          <p:cNvSpPr/>
          <p:nvPr/>
        </p:nvSpPr>
        <p:spPr>
          <a:xfrm>
            <a:off x="5148064" y="1988840"/>
            <a:ext cx="216024" cy="21602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5580112" y="1628800"/>
            <a:ext cx="216024" cy="21602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5580112" y="2348880"/>
            <a:ext cx="216024" cy="21602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5004048" y="2348880"/>
            <a:ext cx="216024" cy="216024"/>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2987824" y="1424970"/>
            <a:ext cx="1914307" cy="707886"/>
          </a:xfrm>
          <a:prstGeom prst="rect">
            <a:avLst/>
          </a:prstGeom>
          <a:noFill/>
        </p:spPr>
        <p:txBody>
          <a:bodyPr wrap="none" rtlCol="0">
            <a:spAutoFit/>
          </a:bodyPr>
          <a:lstStyle/>
          <a:p>
            <a:r>
              <a:rPr lang="ja-JP" altLang="en-US" dirty="0" smtClean="0"/>
              <a:t>鏡の熱運動</a:t>
            </a:r>
            <a:endParaRPr lang="en-US" altLang="ja-JP" dirty="0" smtClean="0"/>
          </a:p>
          <a:p>
            <a:r>
              <a:rPr kumimoji="1" lang="ja-JP" altLang="en-US" dirty="0" smtClean="0"/>
              <a:t>振り子の熱運動</a:t>
            </a:r>
            <a:endParaRPr kumimoji="1" lang="en-US" altLang="ja-JP" dirty="0" smtClean="0"/>
          </a:p>
        </p:txBody>
      </p:sp>
      <p:sp>
        <p:nvSpPr>
          <p:cNvPr id="70" name="直方体 69"/>
          <p:cNvSpPr/>
          <p:nvPr/>
        </p:nvSpPr>
        <p:spPr>
          <a:xfrm>
            <a:off x="6588224" y="5229200"/>
            <a:ext cx="1728192" cy="86409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レーム 70"/>
          <p:cNvSpPr/>
          <p:nvPr/>
        </p:nvSpPr>
        <p:spPr>
          <a:xfrm>
            <a:off x="6516216" y="2348880"/>
            <a:ext cx="1944216" cy="302433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3" name="フローチャート : 直接アクセス記憶 72"/>
          <p:cNvSpPr/>
          <p:nvPr/>
        </p:nvSpPr>
        <p:spPr>
          <a:xfrm>
            <a:off x="7020272" y="3356992"/>
            <a:ext cx="1008112" cy="1368152"/>
          </a:xfrm>
          <a:prstGeom prst="flowChartMagneticDrum">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 name="直線コネクタ 73"/>
          <p:cNvCxnSpPr>
            <a:endCxn id="73" idx="0"/>
          </p:cNvCxnSpPr>
          <p:nvPr/>
        </p:nvCxnSpPr>
        <p:spPr>
          <a:xfrm>
            <a:off x="7524328" y="2564904"/>
            <a:ext cx="0" cy="792088"/>
          </a:xfrm>
          <a:prstGeom prst="line">
            <a:avLst/>
          </a:prstGeom>
        </p:spPr>
        <p:style>
          <a:lnRef idx="2">
            <a:schemeClr val="accent1"/>
          </a:lnRef>
          <a:fillRef idx="0">
            <a:schemeClr val="accent1"/>
          </a:fillRef>
          <a:effectRef idx="1">
            <a:schemeClr val="accent1"/>
          </a:effectRef>
          <a:fontRef idx="minor">
            <a:schemeClr val="tx1"/>
          </a:fontRef>
        </p:style>
      </p:cxnSp>
      <p:sp>
        <p:nvSpPr>
          <p:cNvPr id="75" name="フローチャート: 処理 74"/>
          <p:cNvSpPr/>
          <p:nvPr/>
        </p:nvSpPr>
        <p:spPr>
          <a:xfrm>
            <a:off x="7884368" y="4005064"/>
            <a:ext cx="1008112" cy="144016"/>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角丸四角形吹き出し 75"/>
          <p:cNvSpPr/>
          <p:nvPr/>
        </p:nvSpPr>
        <p:spPr>
          <a:xfrm>
            <a:off x="7668344" y="1412776"/>
            <a:ext cx="1224136" cy="1440160"/>
          </a:xfrm>
          <a:prstGeom prst="wedgeRoundRectCallout">
            <a:avLst>
              <a:gd name="adj1" fmla="val 28537"/>
              <a:gd name="adj2" fmla="val 135064"/>
              <a:gd name="adj3" fmla="val 16667"/>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77"/>
          <p:cNvSpPr/>
          <p:nvPr/>
        </p:nvSpPr>
        <p:spPr>
          <a:xfrm>
            <a:off x="8604448" y="1844824"/>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81" name="円/楕円 80"/>
          <p:cNvSpPr/>
          <p:nvPr/>
        </p:nvSpPr>
        <p:spPr>
          <a:xfrm>
            <a:off x="8388424" y="1988840"/>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83" name="円/楕円 82"/>
          <p:cNvSpPr/>
          <p:nvPr/>
        </p:nvSpPr>
        <p:spPr>
          <a:xfrm>
            <a:off x="7668344" y="1844824"/>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p:nvPr/>
        </p:nvSpPr>
        <p:spPr>
          <a:xfrm>
            <a:off x="8676456" y="2132856"/>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97" name="円/楕円 96"/>
          <p:cNvSpPr/>
          <p:nvPr/>
        </p:nvSpPr>
        <p:spPr>
          <a:xfrm>
            <a:off x="8028384" y="1916832"/>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98" name="円/楕円 97"/>
          <p:cNvSpPr/>
          <p:nvPr/>
        </p:nvSpPr>
        <p:spPr>
          <a:xfrm>
            <a:off x="8244408" y="2132856"/>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99" name="円/楕円 98"/>
          <p:cNvSpPr/>
          <p:nvPr/>
        </p:nvSpPr>
        <p:spPr>
          <a:xfrm>
            <a:off x="8244408" y="1844824"/>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100" name="円/楕円 99"/>
          <p:cNvSpPr/>
          <p:nvPr/>
        </p:nvSpPr>
        <p:spPr>
          <a:xfrm>
            <a:off x="7740352" y="2132856"/>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テキスト ボックス 100"/>
          <p:cNvSpPr txBox="1"/>
          <p:nvPr/>
        </p:nvSpPr>
        <p:spPr>
          <a:xfrm>
            <a:off x="6084168" y="1340768"/>
            <a:ext cx="1584176" cy="1015663"/>
          </a:xfrm>
          <a:prstGeom prst="rect">
            <a:avLst/>
          </a:prstGeom>
          <a:noFill/>
        </p:spPr>
        <p:txBody>
          <a:bodyPr wrap="square" rtlCol="0">
            <a:spAutoFit/>
          </a:bodyPr>
          <a:lstStyle/>
          <a:p>
            <a:r>
              <a:rPr lang="ja-JP" altLang="en-US" dirty="0" smtClean="0"/>
              <a:t>光が粒子として振る舞う影響</a:t>
            </a:r>
            <a:endParaRPr kumimoji="1" lang="ja-JP" altLang="en-US" dirty="0"/>
          </a:p>
        </p:txBody>
      </p:sp>
      <p:sp>
        <p:nvSpPr>
          <p:cNvPr id="102" name="テキスト ボックス 101"/>
          <p:cNvSpPr txBox="1"/>
          <p:nvPr/>
        </p:nvSpPr>
        <p:spPr>
          <a:xfrm>
            <a:off x="5076056" y="2524834"/>
            <a:ext cx="697627" cy="400110"/>
          </a:xfrm>
          <a:prstGeom prst="rect">
            <a:avLst/>
          </a:prstGeom>
          <a:noFill/>
        </p:spPr>
        <p:txBody>
          <a:bodyPr wrap="none" rtlCol="0">
            <a:spAutoFit/>
          </a:bodyPr>
          <a:lstStyle/>
          <a:p>
            <a:r>
              <a:rPr kumimoji="1" lang="ja-JP" altLang="en-US" dirty="0" smtClean="0"/>
              <a:t>原子</a:t>
            </a:r>
            <a:endParaRPr kumimoji="1" lang="ja-JP" altLang="en-US" dirty="0"/>
          </a:p>
        </p:txBody>
      </p:sp>
      <p:sp>
        <p:nvSpPr>
          <p:cNvPr id="103" name="正方形/長方形 102"/>
          <p:cNvSpPr/>
          <p:nvPr/>
        </p:nvSpPr>
        <p:spPr>
          <a:xfrm>
            <a:off x="7956376" y="2420888"/>
            <a:ext cx="697627" cy="400110"/>
          </a:xfrm>
          <a:prstGeom prst="rect">
            <a:avLst/>
          </a:prstGeom>
        </p:spPr>
        <p:txBody>
          <a:bodyPr wrap="none">
            <a:spAutoFit/>
          </a:bodyPr>
          <a:lstStyle/>
          <a:p>
            <a:r>
              <a:rPr lang="ja-JP" altLang="en-US" dirty="0" smtClean="0"/>
              <a:t>光子</a:t>
            </a:r>
            <a:endParaRPr lang="en-US" altLang="ja-JP" dirty="0" smtClean="0"/>
          </a:p>
        </p:txBody>
      </p:sp>
      <p:cxnSp>
        <p:nvCxnSpPr>
          <p:cNvPr id="105" name="直線矢印コネクタ 104"/>
          <p:cNvCxnSpPr/>
          <p:nvPr/>
        </p:nvCxnSpPr>
        <p:spPr>
          <a:xfrm>
            <a:off x="1475656" y="2708920"/>
            <a:ext cx="0" cy="43204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2017</a:t>
            </a:r>
            <a:r>
              <a:rPr lang="ja-JP" altLang="en-US" dirty="0" smtClean="0"/>
              <a:t>年　ノーベル物理学賞</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2</a:t>
            </a:fld>
            <a:endParaRPr lang="en-US" altLang="ja-JP" dirty="0"/>
          </a:p>
        </p:txBody>
      </p:sp>
      <p:sp>
        <p:nvSpPr>
          <p:cNvPr id="10" name="テキスト ボックス 9"/>
          <p:cNvSpPr txBox="1"/>
          <p:nvPr/>
        </p:nvSpPr>
        <p:spPr>
          <a:xfrm>
            <a:off x="3419872" y="784448"/>
            <a:ext cx="2077813" cy="400110"/>
          </a:xfrm>
          <a:prstGeom prst="rect">
            <a:avLst/>
          </a:prstGeom>
          <a:noFill/>
        </p:spPr>
        <p:txBody>
          <a:bodyPr wrap="none" rtlCol="0">
            <a:spAutoFit/>
          </a:bodyPr>
          <a:lstStyle/>
          <a:p>
            <a:r>
              <a:rPr kumimoji="1" lang="en-US" altLang="ja-JP" dirty="0" smtClean="0"/>
              <a:t>LIGO</a:t>
            </a:r>
            <a:r>
              <a:rPr kumimoji="1" lang="ja-JP" altLang="en-US" dirty="0" smtClean="0"/>
              <a:t>の創始者達</a:t>
            </a:r>
            <a:endParaRPr kumimoji="1" lang="ja-JP" altLang="en-US" dirty="0"/>
          </a:p>
        </p:txBody>
      </p:sp>
      <p:pic>
        <p:nvPicPr>
          <p:cNvPr id="118785" name="Picture 1" descr="C:\Users\Agatsuma\Desktop\FOREIGN201710041413000184408445088.jpg"/>
          <p:cNvPicPr>
            <a:picLocks noGrp="1" noChangeAspect="1" noChangeArrowheads="1"/>
          </p:cNvPicPr>
          <p:nvPr>
            <p:ph idx="1"/>
          </p:nvPr>
        </p:nvPicPr>
        <p:blipFill>
          <a:blip r:embed="rId2" cstate="print"/>
          <a:srcRect/>
          <a:stretch>
            <a:fillRect/>
          </a:stretch>
        </p:blipFill>
        <p:spPr bwMode="auto">
          <a:xfrm>
            <a:off x="1979712" y="1208088"/>
            <a:ext cx="5173240" cy="517324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日付プレースホルダ 3"/>
          <p:cNvSpPr>
            <a:spLocks noGrp="1"/>
          </p:cNvSpPr>
          <p:nvPr>
            <p:ph type="dt" sz="half" idx="10"/>
          </p:nvPr>
        </p:nvSpPr>
        <p:spPr/>
        <p:txBody>
          <a:bodyPr/>
          <a:lstStyle/>
          <a:p>
            <a:r>
              <a:rPr lang="en-US" altLang="ja-JP" smtClean="0"/>
              <a:t>2018/6/7</a:t>
            </a:r>
            <a:endParaRPr lang="en-US" altLang="ja-JP"/>
          </a:p>
        </p:txBody>
      </p:sp>
      <p:sp>
        <p:nvSpPr>
          <p:cNvPr id="16"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17" name="スライド番号プレースホルダ 5"/>
          <p:cNvSpPr>
            <a:spLocks noGrp="1"/>
          </p:cNvSpPr>
          <p:nvPr>
            <p:ph type="sldNum" sz="quarter" idx="12"/>
          </p:nvPr>
        </p:nvSpPr>
        <p:spPr/>
        <p:txBody>
          <a:bodyPr/>
          <a:lstStyle/>
          <a:p>
            <a:fld id="{5A52E48A-B954-4D14-A3B1-74ABF0437CB5}" type="slidenum">
              <a:rPr lang="en-US" altLang="ja-JP"/>
              <a:pPr/>
              <a:t>20</a:t>
            </a:fld>
            <a:endParaRPr lang="en-US" altLang="ja-JP"/>
          </a:p>
        </p:txBody>
      </p:sp>
      <p:pic>
        <p:nvPicPr>
          <p:cNvPr id="279575" name="Picture 23" descr="Example"/>
          <p:cNvPicPr>
            <a:picLocks noChangeAspect="1" noChangeArrowheads="1"/>
          </p:cNvPicPr>
          <p:nvPr/>
        </p:nvPicPr>
        <p:blipFill>
          <a:blip r:embed="rId2" cstate="print"/>
          <a:srcRect/>
          <a:stretch>
            <a:fillRect/>
          </a:stretch>
        </p:blipFill>
        <p:spPr bwMode="auto">
          <a:xfrm>
            <a:off x="4716463" y="2996952"/>
            <a:ext cx="4248150" cy="3268662"/>
          </a:xfrm>
          <a:prstGeom prst="rect">
            <a:avLst/>
          </a:prstGeom>
          <a:noFill/>
        </p:spPr>
      </p:pic>
      <p:sp>
        <p:nvSpPr>
          <p:cNvPr id="279554" name="Rectangle 2"/>
          <p:cNvSpPr>
            <a:spLocks noGrp="1" noChangeArrowheads="1"/>
          </p:cNvSpPr>
          <p:nvPr>
            <p:ph type="title"/>
          </p:nvPr>
        </p:nvSpPr>
        <p:spPr>
          <a:xfrm>
            <a:off x="457200" y="115888"/>
            <a:ext cx="8218488" cy="504825"/>
          </a:xfrm>
        </p:spPr>
        <p:txBody>
          <a:bodyPr/>
          <a:lstStyle/>
          <a:p>
            <a:r>
              <a:rPr lang="ja-JP" altLang="en-US" sz="4000" dirty="0" smtClean="0"/>
              <a:t>現在の干渉計の主な雑音源</a:t>
            </a:r>
            <a:endParaRPr lang="ja-JP" altLang="en-US" sz="4000" dirty="0"/>
          </a:p>
        </p:txBody>
      </p:sp>
      <p:sp>
        <p:nvSpPr>
          <p:cNvPr id="279555" name="Rectangle 3"/>
          <p:cNvSpPr>
            <a:spLocks noGrp="1" noChangeArrowheads="1"/>
          </p:cNvSpPr>
          <p:nvPr>
            <p:ph type="body" idx="1"/>
          </p:nvPr>
        </p:nvSpPr>
        <p:spPr>
          <a:xfrm>
            <a:off x="395288" y="3428752"/>
            <a:ext cx="5472112" cy="2879725"/>
          </a:xfrm>
        </p:spPr>
        <p:txBody>
          <a:bodyPr/>
          <a:lstStyle/>
          <a:p>
            <a:pPr>
              <a:lnSpc>
                <a:spcPct val="90000"/>
              </a:lnSpc>
            </a:pPr>
            <a:r>
              <a:rPr lang="ja-JP" altLang="en-US" sz="2400" dirty="0"/>
              <a:t>低周波帯域</a:t>
            </a:r>
          </a:p>
          <a:p>
            <a:pPr>
              <a:lnSpc>
                <a:spcPct val="90000"/>
              </a:lnSpc>
              <a:buFontTx/>
              <a:buNone/>
            </a:pPr>
            <a:r>
              <a:rPr lang="ja-JP" altLang="en-US" sz="2400" dirty="0"/>
              <a:t>　　</a:t>
            </a:r>
            <a:r>
              <a:rPr lang="ja-JP" altLang="en-US" sz="2400" dirty="0">
                <a:solidFill>
                  <a:srgbClr val="FF6600"/>
                </a:solidFill>
              </a:rPr>
              <a:t>地面振動</a:t>
            </a:r>
            <a:r>
              <a:rPr lang="ja-JP" altLang="en-US" sz="2000" dirty="0"/>
              <a:t>が支配的</a:t>
            </a:r>
          </a:p>
          <a:p>
            <a:pPr>
              <a:lnSpc>
                <a:spcPct val="90000"/>
              </a:lnSpc>
            </a:pPr>
            <a:r>
              <a:rPr lang="ja-JP" altLang="en-US" sz="2400" dirty="0"/>
              <a:t>高周波帯域</a:t>
            </a:r>
          </a:p>
          <a:p>
            <a:pPr>
              <a:lnSpc>
                <a:spcPct val="90000"/>
              </a:lnSpc>
              <a:buFontTx/>
              <a:buNone/>
            </a:pPr>
            <a:r>
              <a:rPr lang="ja-JP" altLang="en-US" sz="2400" dirty="0"/>
              <a:t>　　</a:t>
            </a:r>
            <a:r>
              <a:rPr lang="ja-JP" altLang="en-US" sz="2400" dirty="0" smtClean="0">
                <a:solidFill>
                  <a:srgbClr val="FF6600"/>
                </a:solidFill>
              </a:rPr>
              <a:t>散射</a:t>
            </a:r>
            <a:r>
              <a:rPr lang="ja-JP" altLang="en-US" sz="2400" dirty="0">
                <a:solidFill>
                  <a:srgbClr val="FF6600"/>
                </a:solidFill>
              </a:rPr>
              <a:t>雑音</a:t>
            </a:r>
            <a:r>
              <a:rPr lang="ja-JP" altLang="en-US" sz="2000" dirty="0"/>
              <a:t>が支配的</a:t>
            </a:r>
          </a:p>
          <a:p>
            <a:pPr>
              <a:lnSpc>
                <a:spcPct val="90000"/>
              </a:lnSpc>
            </a:pPr>
            <a:r>
              <a:rPr lang="ja-JP" altLang="en-US" sz="2400" dirty="0"/>
              <a:t>観測帯域</a:t>
            </a:r>
          </a:p>
          <a:p>
            <a:pPr>
              <a:lnSpc>
                <a:spcPct val="90000"/>
              </a:lnSpc>
              <a:buFontTx/>
              <a:buNone/>
            </a:pPr>
            <a:r>
              <a:rPr lang="ja-JP" altLang="en-US" sz="2400" dirty="0"/>
              <a:t>　　</a:t>
            </a:r>
            <a:r>
              <a:rPr lang="ja-JP" altLang="en-US" sz="2400" dirty="0">
                <a:solidFill>
                  <a:srgbClr val="FF6600"/>
                </a:solidFill>
              </a:rPr>
              <a:t>熱雑音</a:t>
            </a:r>
            <a:r>
              <a:rPr lang="ja-JP" altLang="en-US" sz="2000" dirty="0"/>
              <a:t>が支配的</a:t>
            </a:r>
          </a:p>
          <a:p>
            <a:pPr>
              <a:lnSpc>
                <a:spcPct val="90000"/>
              </a:lnSpc>
              <a:buFontTx/>
              <a:buNone/>
            </a:pPr>
            <a:r>
              <a:rPr lang="ja-JP" altLang="en-US" sz="2400" dirty="0"/>
              <a:t>　　 ⇒ 鏡、　振り子</a:t>
            </a:r>
          </a:p>
        </p:txBody>
      </p:sp>
      <p:sp>
        <p:nvSpPr>
          <p:cNvPr id="279556" name="Text Box 4"/>
          <p:cNvSpPr txBox="1">
            <a:spLocks noChangeArrowheads="1"/>
          </p:cNvSpPr>
          <p:nvPr/>
        </p:nvSpPr>
        <p:spPr bwMode="auto">
          <a:xfrm>
            <a:off x="575940" y="836712"/>
            <a:ext cx="7956500" cy="457200"/>
          </a:xfrm>
          <a:prstGeom prst="rect">
            <a:avLst/>
          </a:prstGeom>
          <a:noFill/>
          <a:ln w="25400">
            <a:noFill/>
            <a:miter lim="800000"/>
            <a:headEnd/>
            <a:tailEnd/>
          </a:ln>
          <a:effectLst/>
        </p:spPr>
        <p:txBody>
          <a:bodyPr wrap="square">
            <a:spAutoFit/>
          </a:bodyPr>
          <a:lstStyle/>
          <a:p>
            <a:r>
              <a:rPr lang="ja-JP" altLang="en-US" sz="2400" b="1" dirty="0">
                <a:solidFill>
                  <a:srgbClr val="FF0000"/>
                </a:solidFill>
              </a:rPr>
              <a:t>重力波信号は極めて</a:t>
            </a:r>
            <a:r>
              <a:rPr lang="ja-JP" altLang="en-US" sz="2400" b="1" dirty="0" smtClean="0">
                <a:solidFill>
                  <a:srgbClr val="FF0000"/>
                </a:solidFill>
              </a:rPr>
              <a:t>微弱 　</a:t>
            </a:r>
            <a:r>
              <a:rPr lang="en-US" altLang="ja-JP" sz="2400" b="1" dirty="0" smtClean="0">
                <a:solidFill>
                  <a:srgbClr val="FF0000"/>
                </a:solidFill>
              </a:rPr>
              <a:t>=&gt; </a:t>
            </a:r>
            <a:r>
              <a:rPr lang="ja-JP" altLang="en-US" sz="2400" b="1" dirty="0" smtClean="0">
                <a:solidFill>
                  <a:srgbClr val="FF0000"/>
                </a:solidFill>
              </a:rPr>
              <a:t>様々</a:t>
            </a:r>
            <a:r>
              <a:rPr lang="ja-JP" altLang="en-US" sz="2400" b="1" dirty="0">
                <a:solidFill>
                  <a:srgbClr val="FF0000"/>
                </a:solidFill>
              </a:rPr>
              <a:t>な要素</a:t>
            </a:r>
            <a:r>
              <a:rPr lang="ja-JP" altLang="en-US" sz="2400" b="1" dirty="0" smtClean="0">
                <a:solidFill>
                  <a:srgbClr val="FF0000"/>
                </a:solidFill>
              </a:rPr>
              <a:t>が雑音になる</a:t>
            </a:r>
            <a:endParaRPr lang="ja-JP" altLang="en-US" sz="2400" b="1" dirty="0">
              <a:solidFill>
                <a:srgbClr val="FF0000"/>
              </a:solidFill>
            </a:endParaRPr>
          </a:p>
        </p:txBody>
      </p:sp>
      <p:sp>
        <p:nvSpPr>
          <p:cNvPr id="279567" name="Oval 15"/>
          <p:cNvSpPr>
            <a:spLocks noChangeArrowheads="1"/>
          </p:cNvSpPr>
          <p:nvPr/>
        </p:nvSpPr>
        <p:spPr bwMode="auto">
          <a:xfrm rot="20581373">
            <a:off x="7377113" y="4705102"/>
            <a:ext cx="1314450" cy="647700"/>
          </a:xfrm>
          <a:prstGeom prst="ellipse">
            <a:avLst/>
          </a:prstGeom>
          <a:noFill/>
          <a:ln w="25400">
            <a:solidFill>
              <a:srgbClr val="00FFFF"/>
            </a:solidFill>
            <a:round/>
            <a:headEnd/>
            <a:tailEnd/>
          </a:ln>
          <a:effectLst/>
        </p:spPr>
        <p:txBody>
          <a:bodyPr wrap="none" anchor="ctr"/>
          <a:lstStyle/>
          <a:p>
            <a:endParaRPr lang="ja-JP" altLang="en-US"/>
          </a:p>
        </p:txBody>
      </p:sp>
      <p:sp>
        <p:nvSpPr>
          <p:cNvPr id="279568" name="Line 16"/>
          <p:cNvSpPr>
            <a:spLocks noChangeShapeType="1"/>
          </p:cNvSpPr>
          <p:nvPr/>
        </p:nvSpPr>
        <p:spPr bwMode="auto">
          <a:xfrm flipV="1">
            <a:off x="3492500" y="4797177"/>
            <a:ext cx="4248150" cy="0"/>
          </a:xfrm>
          <a:prstGeom prst="line">
            <a:avLst/>
          </a:prstGeom>
          <a:noFill/>
          <a:ln w="25400">
            <a:solidFill>
              <a:srgbClr val="00FFFF"/>
            </a:solidFill>
            <a:round/>
            <a:headEnd/>
            <a:tailEnd/>
          </a:ln>
          <a:effectLst/>
        </p:spPr>
        <p:txBody>
          <a:bodyPr/>
          <a:lstStyle/>
          <a:p>
            <a:endParaRPr lang="ja-JP" altLang="en-US"/>
          </a:p>
        </p:txBody>
      </p:sp>
      <p:sp>
        <p:nvSpPr>
          <p:cNvPr id="279569" name="Oval 17"/>
          <p:cNvSpPr>
            <a:spLocks noChangeArrowheads="1"/>
          </p:cNvSpPr>
          <p:nvPr/>
        </p:nvSpPr>
        <p:spPr bwMode="auto">
          <a:xfrm rot="4659444">
            <a:off x="5188744" y="3645445"/>
            <a:ext cx="1365250" cy="503238"/>
          </a:xfrm>
          <a:prstGeom prst="ellipse">
            <a:avLst/>
          </a:prstGeom>
          <a:noFill/>
          <a:ln w="25400">
            <a:solidFill>
              <a:srgbClr val="00FFFF"/>
            </a:solidFill>
            <a:round/>
            <a:headEnd/>
            <a:tailEnd/>
          </a:ln>
          <a:effectLst/>
        </p:spPr>
        <p:txBody>
          <a:bodyPr wrap="none" anchor="ctr"/>
          <a:lstStyle/>
          <a:p>
            <a:endParaRPr lang="ja-JP" altLang="en-US"/>
          </a:p>
        </p:txBody>
      </p:sp>
      <p:sp>
        <p:nvSpPr>
          <p:cNvPr id="279570" name="Line 18"/>
          <p:cNvSpPr>
            <a:spLocks noChangeShapeType="1"/>
          </p:cNvSpPr>
          <p:nvPr/>
        </p:nvSpPr>
        <p:spPr bwMode="auto">
          <a:xfrm>
            <a:off x="3419475" y="4076452"/>
            <a:ext cx="2232025" cy="0"/>
          </a:xfrm>
          <a:prstGeom prst="line">
            <a:avLst/>
          </a:prstGeom>
          <a:noFill/>
          <a:ln w="25400">
            <a:solidFill>
              <a:srgbClr val="00FFFF"/>
            </a:solidFill>
            <a:round/>
            <a:headEnd/>
            <a:tailEnd/>
          </a:ln>
          <a:effectLst/>
        </p:spPr>
        <p:txBody>
          <a:bodyPr/>
          <a:lstStyle/>
          <a:p>
            <a:endParaRPr lang="ja-JP" altLang="en-US"/>
          </a:p>
        </p:txBody>
      </p:sp>
      <p:sp>
        <p:nvSpPr>
          <p:cNvPr id="279571" name="AutoShape 19"/>
          <p:cNvSpPr>
            <a:spLocks noChangeArrowheads="1"/>
          </p:cNvSpPr>
          <p:nvPr/>
        </p:nvSpPr>
        <p:spPr bwMode="auto">
          <a:xfrm>
            <a:off x="3923928" y="1484784"/>
            <a:ext cx="792163" cy="358775"/>
          </a:xfrm>
          <a:prstGeom prst="downArrow">
            <a:avLst>
              <a:gd name="adj1" fmla="val 49898"/>
              <a:gd name="adj2" fmla="val 47801"/>
            </a:avLst>
          </a:prstGeom>
          <a:solidFill>
            <a:schemeClr val="accent1"/>
          </a:solidFill>
          <a:ln w="12700">
            <a:solidFill>
              <a:schemeClr val="tx1"/>
            </a:solidFill>
            <a:miter lim="800000"/>
            <a:headEnd/>
            <a:tailEnd/>
          </a:ln>
          <a:effectLst/>
        </p:spPr>
        <p:txBody>
          <a:bodyPr vert="eaVert" wrap="none" anchor="ctr"/>
          <a:lstStyle/>
          <a:p>
            <a:endParaRPr lang="ja-JP" altLang="en-US"/>
          </a:p>
        </p:txBody>
      </p:sp>
      <p:sp>
        <p:nvSpPr>
          <p:cNvPr id="279572" name="Text Box 20"/>
          <p:cNvSpPr txBox="1">
            <a:spLocks noChangeArrowheads="1"/>
          </p:cNvSpPr>
          <p:nvPr/>
        </p:nvSpPr>
        <p:spPr bwMode="auto">
          <a:xfrm>
            <a:off x="1619672" y="1916832"/>
            <a:ext cx="5484194" cy="461665"/>
          </a:xfrm>
          <a:prstGeom prst="rect">
            <a:avLst/>
          </a:prstGeom>
          <a:noFill/>
          <a:ln w="12700">
            <a:solidFill>
              <a:schemeClr val="tx1"/>
            </a:solidFill>
            <a:miter lim="800000"/>
            <a:headEnd/>
            <a:tailEnd/>
          </a:ln>
          <a:effectLst/>
        </p:spPr>
        <p:txBody>
          <a:bodyPr wrap="none">
            <a:spAutoFit/>
          </a:bodyPr>
          <a:lstStyle/>
          <a:p>
            <a:r>
              <a:rPr lang="ja-JP" altLang="en-US" sz="2400" dirty="0">
                <a:solidFill>
                  <a:srgbClr val="0000FF"/>
                </a:solidFill>
              </a:rPr>
              <a:t>正確な雑音量の</a:t>
            </a:r>
            <a:r>
              <a:rPr lang="ja-JP" altLang="en-US" sz="2400" dirty="0" smtClean="0">
                <a:solidFill>
                  <a:srgbClr val="0000FF"/>
                </a:solidFill>
              </a:rPr>
              <a:t>見積もりと除去が最重要</a:t>
            </a:r>
            <a:endParaRPr lang="ja-JP" altLang="en-US" sz="2400" dirty="0">
              <a:solidFill>
                <a:srgbClr val="0000FF"/>
              </a:solidFill>
            </a:endParaRPr>
          </a:p>
        </p:txBody>
      </p:sp>
      <p:sp>
        <p:nvSpPr>
          <p:cNvPr id="279573" name="Line 21"/>
          <p:cNvSpPr>
            <a:spLocks noChangeShapeType="1"/>
          </p:cNvSpPr>
          <p:nvPr/>
        </p:nvSpPr>
        <p:spPr bwMode="auto">
          <a:xfrm flipV="1">
            <a:off x="3203575" y="5084514"/>
            <a:ext cx="3022600" cy="504825"/>
          </a:xfrm>
          <a:prstGeom prst="line">
            <a:avLst/>
          </a:prstGeom>
          <a:noFill/>
          <a:ln w="25400">
            <a:solidFill>
              <a:srgbClr val="00FFFF"/>
            </a:solidFill>
            <a:round/>
            <a:headEnd/>
            <a:tailEnd/>
          </a:ln>
          <a:effectLst/>
        </p:spPr>
        <p:txBody>
          <a:bodyPr/>
          <a:lstStyle/>
          <a:p>
            <a:endParaRPr lang="ja-JP" altLang="en-US"/>
          </a:p>
        </p:txBody>
      </p:sp>
      <p:sp>
        <p:nvSpPr>
          <p:cNvPr id="279565" name="Oval 13"/>
          <p:cNvSpPr>
            <a:spLocks noChangeArrowheads="1"/>
          </p:cNvSpPr>
          <p:nvPr/>
        </p:nvSpPr>
        <p:spPr bwMode="auto">
          <a:xfrm rot="1140206">
            <a:off x="5864225" y="4674939"/>
            <a:ext cx="1582738" cy="576263"/>
          </a:xfrm>
          <a:prstGeom prst="ellipse">
            <a:avLst/>
          </a:prstGeom>
          <a:noFill/>
          <a:ln w="25400">
            <a:solidFill>
              <a:srgbClr val="00FFFF"/>
            </a:solidFill>
            <a:round/>
            <a:headEnd/>
            <a:tailEnd/>
          </a:ln>
          <a:effectLst/>
        </p:spPr>
        <p:txBody>
          <a:bodyPr wrap="none" anchor="ctr"/>
          <a:lstStyle/>
          <a:p>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9569"/>
                                        </p:tgtEl>
                                        <p:attrNameLst>
                                          <p:attrName>style.visibility</p:attrName>
                                        </p:attrNameLst>
                                      </p:cBhvr>
                                      <p:to>
                                        <p:strVal val="visible"/>
                                      </p:to>
                                    </p:set>
                                    <p:anim calcmode="lin" valueType="num">
                                      <p:cBhvr additive="base">
                                        <p:cTn id="7" dur="500" fill="hold"/>
                                        <p:tgtEl>
                                          <p:spTgt spid="279569"/>
                                        </p:tgtEl>
                                        <p:attrNameLst>
                                          <p:attrName>ppt_x</p:attrName>
                                        </p:attrNameLst>
                                      </p:cBhvr>
                                      <p:tavLst>
                                        <p:tav tm="0">
                                          <p:val>
                                            <p:strVal val="1+#ppt_w/2"/>
                                          </p:val>
                                        </p:tav>
                                        <p:tav tm="100000">
                                          <p:val>
                                            <p:strVal val="#ppt_x"/>
                                          </p:val>
                                        </p:tav>
                                      </p:tavLst>
                                    </p:anim>
                                    <p:anim calcmode="lin" valueType="num">
                                      <p:cBhvr additive="base">
                                        <p:cTn id="8" dur="500" fill="hold"/>
                                        <p:tgtEl>
                                          <p:spTgt spid="27956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79570"/>
                                        </p:tgtEl>
                                        <p:attrNameLst>
                                          <p:attrName>style.visibility</p:attrName>
                                        </p:attrNameLst>
                                      </p:cBhvr>
                                      <p:to>
                                        <p:strVal val="visible"/>
                                      </p:to>
                                    </p:set>
                                    <p:anim calcmode="lin" valueType="num">
                                      <p:cBhvr additive="base">
                                        <p:cTn id="11" dur="500" fill="hold"/>
                                        <p:tgtEl>
                                          <p:spTgt spid="279570"/>
                                        </p:tgtEl>
                                        <p:attrNameLst>
                                          <p:attrName>ppt_x</p:attrName>
                                        </p:attrNameLst>
                                      </p:cBhvr>
                                      <p:tavLst>
                                        <p:tav tm="0">
                                          <p:val>
                                            <p:strVal val="1+#ppt_w/2"/>
                                          </p:val>
                                        </p:tav>
                                        <p:tav tm="100000">
                                          <p:val>
                                            <p:strVal val="#ppt_x"/>
                                          </p:val>
                                        </p:tav>
                                      </p:tavLst>
                                    </p:anim>
                                    <p:anim calcmode="lin" valueType="num">
                                      <p:cBhvr additive="base">
                                        <p:cTn id="12" dur="500" fill="hold"/>
                                        <p:tgtEl>
                                          <p:spTgt spid="27957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79567"/>
                                        </p:tgtEl>
                                        <p:attrNameLst>
                                          <p:attrName>style.visibility</p:attrName>
                                        </p:attrNameLst>
                                      </p:cBhvr>
                                      <p:to>
                                        <p:strVal val="visible"/>
                                      </p:to>
                                    </p:set>
                                    <p:anim calcmode="lin" valueType="num">
                                      <p:cBhvr additive="base">
                                        <p:cTn id="17" dur="500" fill="hold"/>
                                        <p:tgtEl>
                                          <p:spTgt spid="279567"/>
                                        </p:tgtEl>
                                        <p:attrNameLst>
                                          <p:attrName>ppt_x</p:attrName>
                                        </p:attrNameLst>
                                      </p:cBhvr>
                                      <p:tavLst>
                                        <p:tav tm="0">
                                          <p:val>
                                            <p:strVal val="1+#ppt_w/2"/>
                                          </p:val>
                                        </p:tav>
                                        <p:tav tm="100000">
                                          <p:val>
                                            <p:strVal val="#ppt_x"/>
                                          </p:val>
                                        </p:tav>
                                      </p:tavLst>
                                    </p:anim>
                                    <p:anim calcmode="lin" valueType="num">
                                      <p:cBhvr additive="base">
                                        <p:cTn id="18" dur="500" fill="hold"/>
                                        <p:tgtEl>
                                          <p:spTgt spid="27956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79568"/>
                                        </p:tgtEl>
                                        <p:attrNameLst>
                                          <p:attrName>style.visibility</p:attrName>
                                        </p:attrNameLst>
                                      </p:cBhvr>
                                      <p:to>
                                        <p:strVal val="visible"/>
                                      </p:to>
                                    </p:set>
                                    <p:anim calcmode="lin" valueType="num">
                                      <p:cBhvr additive="base">
                                        <p:cTn id="21" dur="500" fill="hold"/>
                                        <p:tgtEl>
                                          <p:spTgt spid="279568"/>
                                        </p:tgtEl>
                                        <p:attrNameLst>
                                          <p:attrName>ppt_x</p:attrName>
                                        </p:attrNameLst>
                                      </p:cBhvr>
                                      <p:tavLst>
                                        <p:tav tm="0">
                                          <p:val>
                                            <p:strVal val="1+#ppt_w/2"/>
                                          </p:val>
                                        </p:tav>
                                        <p:tav tm="100000">
                                          <p:val>
                                            <p:strVal val="#ppt_x"/>
                                          </p:val>
                                        </p:tav>
                                      </p:tavLst>
                                    </p:anim>
                                    <p:anim calcmode="lin" valueType="num">
                                      <p:cBhvr additive="base">
                                        <p:cTn id="22" dur="500" fill="hold"/>
                                        <p:tgtEl>
                                          <p:spTgt spid="27956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9565"/>
                                        </p:tgtEl>
                                        <p:attrNameLst>
                                          <p:attrName>style.visibility</p:attrName>
                                        </p:attrNameLst>
                                      </p:cBhvr>
                                      <p:to>
                                        <p:strVal val="visible"/>
                                      </p:to>
                                    </p:set>
                                    <p:animEffect transition="in" filter="dissolve">
                                      <p:cBhvr>
                                        <p:cTn id="27" dur="500"/>
                                        <p:tgtEl>
                                          <p:spTgt spid="27956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79573"/>
                                        </p:tgtEl>
                                        <p:attrNameLst>
                                          <p:attrName>style.visibility</p:attrName>
                                        </p:attrNameLst>
                                      </p:cBhvr>
                                      <p:to>
                                        <p:strVal val="visible"/>
                                      </p:to>
                                    </p:set>
                                    <p:animEffect transition="in" filter="dissolve">
                                      <p:cBhvr>
                                        <p:cTn id="30" dur="500"/>
                                        <p:tgtEl>
                                          <p:spTgt spid="279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67" grpId="0" animBg="1"/>
      <p:bldP spid="279568" grpId="0" animBg="1"/>
      <p:bldP spid="279569" grpId="0" animBg="1"/>
      <p:bldP spid="279570" grpId="0" animBg="1"/>
      <p:bldP spid="279573" grpId="0" animBg="1"/>
      <p:bldP spid="27956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日付プレースホルダ 2"/>
          <p:cNvSpPr>
            <a:spLocks noGrp="1"/>
          </p:cNvSpPr>
          <p:nvPr>
            <p:ph type="dt" sz="half" idx="10"/>
          </p:nvPr>
        </p:nvSpPr>
        <p:spPr/>
        <p:txBody>
          <a:bodyPr/>
          <a:lstStyle/>
          <a:p>
            <a:r>
              <a:rPr lang="en-US" altLang="ja-JP" smtClean="0"/>
              <a:t>2018/6/7</a:t>
            </a:r>
            <a:endParaRPr lang="en-US" altLang="ja-JP"/>
          </a:p>
        </p:txBody>
      </p:sp>
      <p:sp>
        <p:nvSpPr>
          <p:cNvPr id="11"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12" name="スライド番号プレースホルダ 4"/>
          <p:cNvSpPr>
            <a:spLocks noGrp="1"/>
          </p:cNvSpPr>
          <p:nvPr>
            <p:ph type="sldNum" sz="quarter" idx="12"/>
          </p:nvPr>
        </p:nvSpPr>
        <p:spPr/>
        <p:txBody>
          <a:bodyPr/>
          <a:lstStyle/>
          <a:p>
            <a:fld id="{CA0388F4-5283-4C1B-A9CE-7370D4AF4A35}" type="slidenum">
              <a:rPr lang="en-US" altLang="ja-JP"/>
              <a:pPr/>
              <a:t>21</a:t>
            </a:fld>
            <a:endParaRPr lang="en-US" altLang="ja-JP"/>
          </a:p>
        </p:txBody>
      </p:sp>
      <p:sp>
        <p:nvSpPr>
          <p:cNvPr id="261122" name="Rectangle 2"/>
          <p:cNvSpPr>
            <a:spLocks noGrp="1" noChangeArrowheads="1"/>
          </p:cNvSpPr>
          <p:nvPr>
            <p:ph type="title"/>
          </p:nvPr>
        </p:nvSpPr>
        <p:spPr/>
        <p:txBody>
          <a:bodyPr/>
          <a:lstStyle/>
          <a:p>
            <a:r>
              <a:rPr lang="ja-JP" altLang="en-US" dirty="0" smtClean="0">
                <a:solidFill>
                  <a:srgbClr val="000000"/>
                </a:solidFill>
              </a:rPr>
              <a:t>地面振動</a:t>
            </a:r>
            <a:endParaRPr lang="ja-JP" altLang="en-US" sz="3600" dirty="0"/>
          </a:p>
        </p:txBody>
      </p:sp>
      <p:pic>
        <p:nvPicPr>
          <p:cNvPr id="261123" name="Picture 3"/>
          <p:cNvPicPr>
            <a:picLocks noChangeAspect="1" noChangeArrowheads="1"/>
          </p:cNvPicPr>
          <p:nvPr/>
        </p:nvPicPr>
        <p:blipFill>
          <a:blip r:embed="rId2" cstate="print"/>
          <a:srcRect/>
          <a:stretch>
            <a:fillRect/>
          </a:stretch>
        </p:blipFill>
        <p:spPr bwMode="auto">
          <a:xfrm>
            <a:off x="5253038" y="733425"/>
            <a:ext cx="3927475" cy="3127375"/>
          </a:xfrm>
          <a:prstGeom prst="rect">
            <a:avLst/>
          </a:prstGeom>
          <a:noFill/>
          <a:ln w="9525">
            <a:noFill/>
            <a:miter lim="800000"/>
            <a:headEnd/>
            <a:tailEnd/>
          </a:ln>
          <a:effectLst/>
        </p:spPr>
      </p:pic>
      <p:pic>
        <p:nvPicPr>
          <p:cNvPr id="261124" name="Picture 4"/>
          <p:cNvPicPr>
            <a:picLocks noChangeAspect="1" noChangeArrowheads="1"/>
          </p:cNvPicPr>
          <p:nvPr/>
        </p:nvPicPr>
        <p:blipFill>
          <a:blip r:embed="rId3" cstate="print"/>
          <a:srcRect/>
          <a:stretch>
            <a:fillRect/>
          </a:stretch>
        </p:blipFill>
        <p:spPr bwMode="auto">
          <a:xfrm>
            <a:off x="5795963" y="3860800"/>
            <a:ext cx="3032125" cy="2271713"/>
          </a:xfrm>
          <a:prstGeom prst="rect">
            <a:avLst/>
          </a:prstGeom>
          <a:noFill/>
          <a:ln w="9525">
            <a:noFill/>
            <a:miter lim="800000"/>
            <a:headEnd/>
            <a:tailEnd/>
          </a:ln>
          <a:effectLst/>
        </p:spPr>
      </p:pic>
      <p:pic>
        <p:nvPicPr>
          <p:cNvPr id="261125" name="Picture 5" descr="KamSeismic"/>
          <p:cNvPicPr>
            <a:picLocks noChangeAspect="1" noChangeArrowheads="1"/>
          </p:cNvPicPr>
          <p:nvPr/>
        </p:nvPicPr>
        <p:blipFill>
          <a:blip r:embed="rId4" cstate="print"/>
          <a:srcRect/>
          <a:stretch>
            <a:fillRect/>
          </a:stretch>
        </p:blipFill>
        <p:spPr bwMode="auto">
          <a:xfrm>
            <a:off x="0" y="1077913"/>
            <a:ext cx="5219700" cy="3790950"/>
          </a:xfrm>
          <a:prstGeom prst="rect">
            <a:avLst/>
          </a:prstGeom>
          <a:noFill/>
        </p:spPr>
      </p:pic>
      <p:sp>
        <p:nvSpPr>
          <p:cNvPr id="261126" name="AutoShape 6"/>
          <p:cNvSpPr>
            <a:spLocks noChangeArrowheads="1"/>
          </p:cNvSpPr>
          <p:nvPr/>
        </p:nvSpPr>
        <p:spPr bwMode="auto">
          <a:xfrm>
            <a:off x="3348038" y="2781300"/>
            <a:ext cx="358775" cy="865188"/>
          </a:xfrm>
          <a:prstGeom prst="downArrow">
            <a:avLst>
              <a:gd name="adj1" fmla="val 50000"/>
              <a:gd name="adj2" fmla="val 60288"/>
            </a:avLst>
          </a:prstGeom>
          <a:solidFill>
            <a:schemeClr val="accent1"/>
          </a:solidFill>
          <a:ln w="9525">
            <a:solidFill>
              <a:schemeClr val="tx1"/>
            </a:solidFill>
            <a:miter lim="800000"/>
            <a:headEnd/>
            <a:tailEnd/>
          </a:ln>
          <a:effectLst/>
        </p:spPr>
        <p:txBody>
          <a:bodyPr vert="eaVert" wrap="none" anchor="ctr"/>
          <a:lstStyle/>
          <a:p>
            <a:endParaRPr lang="ja-JP" altLang="en-US"/>
          </a:p>
        </p:txBody>
      </p:sp>
      <p:sp>
        <p:nvSpPr>
          <p:cNvPr id="261127" name="Text Box 7"/>
          <p:cNvSpPr txBox="1">
            <a:spLocks noChangeArrowheads="1"/>
          </p:cNvSpPr>
          <p:nvPr/>
        </p:nvSpPr>
        <p:spPr bwMode="auto">
          <a:xfrm>
            <a:off x="5219700" y="6092825"/>
            <a:ext cx="3805238" cy="396875"/>
          </a:xfrm>
          <a:prstGeom prst="rect">
            <a:avLst/>
          </a:prstGeom>
          <a:noFill/>
          <a:ln w="9525">
            <a:noFill/>
            <a:miter lim="800000"/>
            <a:headEnd/>
            <a:tailEnd/>
          </a:ln>
          <a:effectLst/>
        </p:spPr>
        <p:txBody>
          <a:bodyPr>
            <a:spAutoFit/>
          </a:bodyPr>
          <a:lstStyle/>
          <a:p>
            <a:r>
              <a:rPr lang="ja-JP" altLang="en-US" b="1"/>
              <a:t>国立天文台 </a:t>
            </a:r>
            <a:r>
              <a:rPr lang="en-US" altLang="ja-JP" b="1"/>
              <a:t>20m </a:t>
            </a:r>
            <a:r>
              <a:rPr lang="ja-JP" altLang="en-US" b="1"/>
              <a:t>干渉計を移設</a:t>
            </a:r>
          </a:p>
        </p:txBody>
      </p:sp>
      <p:sp>
        <p:nvSpPr>
          <p:cNvPr id="261128" name="Text Box 8"/>
          <p:cNvSpPr txBox="1">
            <a:spLocks noChangeArrowheads="1"/>
          </p:cNvSpPr>
          <p:nvPr/>
        </p:nvSpPr>
        <p:spPr bwMode="auto">
          <a:xfrm>
            <a:off x="539552" y="5157192"/>
            <a:ext cx="4248150" cy="1323439"/>
          </a:xfrm>
          <a:prstGeom prst="rect">
            <a:avLst/>
          </a:prstGeom>
          <a:noFill/>
          <a:ln w="9525">
            <a:noFill/>
            <a:miter lim="800000"/>
            <a:headEnd/>
            <a:tailEnd/>
          </a:ln>
          <a:effectLst/>
        </p:spPr>
        <p:txBody>
          <a:bodyPr>
            <a:spAutoFit/>
          </a:bodyPr>
          <a:lstStyle/>
          <a:p>
            <a:r>
              <a:rPr lang="en-US" altLang="ja-JP" dirty="0" smtClean="0"/>
              <a:t>●</a:t>
            </a:r>
            <a:r>
              <a:rPr lang="ja-JP" altLang="en-US" dirty="0" smtClean="0"/>
              <a:t>神岡鉱山の中は三鷹</a:t>
            </a:r>
            <a:r>
              <a:rPr lang="ja-JP" altLang="en-US" dirty="0"/>
              <a:t>よりも</a:t>
            </a:r>
            <a:r>
              <a:rPr lang="en-US" altLang="ja-JP" dirty="0"/>
              <a:t>2</a:t>
            </a:r>
            <a:r>
              <a:rPr lang="ja-JP" altLang="en-US" dirty="0"/>
              <a:t>桁も地面振動が静か</a:t>
            </a:r>
          </a:p>
          <a:p>
            <a:r>
              <a:rPr lang="ja-JP" altLang="en-US" dirty="0"/>
              <a:t>●</a:t>
            </a:r>
            <a:r>
              <a:rPr lang="en-US" altLang="ja-JP" dirty="0"/>
              <a:t>20m</a:t>
            </a:r>
            <a:r>
              <a:rPr lang="ja-JP" altLang="en-US" dirty="0"/>
              <a:t>干渉計による先行実験でも</a:t>
            </a:r>
          </a:p>
          <a:p>
            <a:r>
              <a:rPr lang="ja-JP" altLang="en-US" dirty="0"/>
              <a:t>　地下の優位性が示された</a:t>
            </a:r>
          </a:p>
        </p:txBody>
      </p:sp>
      <p:sp>
        <p:nvSpPr>
          <p:cNvPr id="261129" name="Text Box 9"/>
          <p:cNvSpPr txBox="1">
            <a:spLocks noChangeArrowheads="1"/>
          </p:cNvSpPr>
          <p:nvPr/>
        </p:nvSpPr>
        <p:spPr bwMode="auto">
          <a:xfrm>
            <a:off x="1763713" y="765175"/>
            <a:ext cx="2232025" cy="396875"/>
          </a:xfrm>
          <a:prstGeom prst="rect">
            <a:avLst/>
          </a:prstGeom>
          <a:noFill/>
          <a:ln w="9525">
            <a:noFill/>
            <a:miter lim="800000"/>
            <a:headEnd/>
            <a:tailEnd/>
          </a:ln>
          <a:effectLst/>
        </p:spPr>
        <p:txBody>
          <a:bodyPr>
            <a:spAutoFit/>
          </a:bodyPr>
          <a:lstStyle/>
          <a:p>
            <a:r>
              <a:rPr lang="ja-JP" altLang="en-US" b="1"/>
              <a:t>地面振動の比較</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日付プレースホルダ 3"/>
          <p:cNvSpPr>
            <a:spLocks noGrp="1"/>
          </p:cNvSpPr>
          <p:nvPr>
            <p:ph type="dt" sz="half" idx="10"/>
          </p:nvPr>
        </p:nvSpPr>
        <p:spPr/>
        <p:txBody>
          <a:bodyPr/>
          <a:lstStyle/>
          <a:p>
            <a:r>
              <a:rPr lang="en-US" altLang="ja-JP" smtClean="0"/>
              <a:t>2018/6/7</a:t>
            </a:r>
            <a:endParaRPr lang="en-US" altLang="ja-JP"/>
          </a:p>
        </p:txBody>
      </p:sp>
      <p:sp>
        <p:nvSpPr>
          <p:cNvPr id="19"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20" name="スライド番号プレースホルダ 5"/>
          <p:cNvSpPr>
            <a:spLocks noGrp="1"/>
          </p:cNvSpPr>
          <p:nvPr>
            <p:ph type="sldNum" sz="quarter" idx="12"/>
          </p:nvPr>
        </p:nvSpPr>
        <p:spPr/>
        <p:txBody>
          <a:bodyPr/>
          <a:lstStyle/>
          <a:p>
            <a:fld id="{2DA5856A-20E8-4442-925B-4D58AEBD7023}" type="slidenum">
              <a:rPr lang="en-US" altLang="ja-JP"/>
              <a:pPr/>
              <a:t>22</a:t>
            </a:fld>
            <a:endParaRPr lang="en-US" altLang="ja-JP"/>
          </a:p>
        </p:txBody>
      </p:sp>
      <p:sp>
        <p:nvSpPr>
          <p:cNvPr id="484354" name="Rectangle 2"/>
          <p:cNvSpPr>
            <a:spLocks noGrp="1" noChangeArrowheads="1"/>
          </p:cNvSpPr>
          <p:nvPr>
            <p:ph type="title"/>
          </p:nvPr>
        </p:nvSpPr>
        <p:spPr>
          <a:xfrm>
            <a:off x="468313" y="44450"/>
            <a:ext cx="8207375" cy="576263"/>
          </a:xfrm>
        </p:spPr>
        <p:txBody>
          <a:bodyPr/>
          <a:lstStyle/>
          <a:p>
            <a:r>
              <a:rPr lang="ja-JP" altLang="en-US" sz="4000"/>
              <a:t>懸架装置による防振</a:t>
            </a:r>
          </a:p>
        </p:txBody>
      </p:sp>
      <p:pic>
        <p:nvPicPr>
          <p:cNvPr id="484355" name="Picture 3" descr="OnePend"/>
          <p:cNvPicPr>
            <a:picLocks noChangeAspect="1" noChangeArrowheads="1"/>
          </p:cNvPicPr>
          <p:nvPr/>
        </p:nvPicPr>
        <p:blipFill>
          <a:blip r:embed="rId3" cstate="print"/>
          <a:srcRect/>
          <a:stretch>
            <a:fillRect/>
          </a:stretch>
        </p:blipFill>
        <p:spPr bwMode="auto">
          <a:xfrm>
            <a:off x="2266950" y="2420938"/>
            <a:ext cx="6481763" cy="3116262"/>
          </a:xfrm>
          <a:prstGeom prst="rect">
            <a:avLst/>
          </a:prstGeom>
          <a:noFill/>
        </p:spPr>
      </p:pic>
      <p:grpSp>
        <p:nvGrpSpPr>
          <p:cNvPr id="2" name="Group 4"/>
          <p:cNvGrpSpPr>
            <a:grpSpLocks/>
          </p:cNvGrpSpPr>
          <p:nvPr/>
        </p:nvGrpSpPr>
        <p:grpSpPr bwMode="auto">
          <a:xfrm>
            <a:off x="539750" y="2590800"/>
            <a:ext cx="1584325" cy="2287588"/>
            <a:chOff x="385" y="1496"/>
            <a:chExt cx="1417" cy="1997"/>
          </a:xfrm>
        </p:grpSpPr>
        <p:sp>
          <p:nvSpPr>
            <p:cNvPr id="484357" name="Line 5"/>
            <p:cNvSpPr>
              <a:spLocks noChangeShapeType="1"/>
            </p:cNvSpPr>
            <p:nvPr/>
          </p:nvSpPr>
          <p:spPr bwMode="auto">
            <a:xfrm>
              <a:off x="476" y="1661"/>
              <a:ext cx="953" cy="0"/>
            </a:xfrm>
            <a:prstGeom prst="line">
              <a:avLst/>
            </a:prstGeom>
            <a:noFill/>
            <a:ln w="25400">
              <a:solidFill>
                <a:schemeClr val="tx1"/>
              </a:solidFill>
              <a:round/>
              <a:headEnd/>
              <a:tailEnd/>
            </a:ln>
            <a:effectLst/>
          </p:spPr>
          <p:txBody>
            <a:bodyPr/>
            <a:lstStyle/>
            <a:p>
              <a:endParaRPr lang="ja-JP" altLang="en-US"/>
            </a:p>
          </p:txBody>
        </p:sp>
        <p:sp>
          <p:nvSpPr>
            <p:cNvPr id="484358" name="Line 6"/>
            <p:cNvSpPr>
              <a:spLocks noChangeShapeType="1"/>
            </p:cNvSpPr>
            <p:nvPr/>
          </p:nvSpPr>
          <p:spPr bwMode="auto">
            <a:xfrm flipH="1">
              <a:off x="657" y="1661"/>
              <a:ext cx="273" cy="1225"/>
            </a:xfrm>
            <a:prstGeom prst="line">
              <a:avLst/>
            </a:prstGeom>
            <a:noFill/>
            <a:ln w="12700">
              <a:solidFill>
                <a:schemeClr val="tx1"/>
              </a:solidFill>
              <a:round/>
              <a:headEnd/>
              <a:tailEnd/>
            </a:ln>
            <a:effectLst/>
          </p:spPr>
          <p:txBody>
            <a:bodyPr/>
            <a:lstStyle/>
            <a:p>
              <a:endParaRPr lang="ja-JP" altLang="en-US"/>
            </a:p>
          </p:txBody>
        </p:sp>
        <p:sp>
          <p:nvSpPr>
            <p:cNvPr id="484359" name="Oval 7"/>
            <p:cNvSpPr>
              <a:spLocks noChangeArrowheads="1"/>
            </p:cNvSpPr>
            <p:nvPr/>
          </p:nvSpPr>
          <p:spPr bwMode="auto">
            <a:xfrm>
              <a:off x="385" y="2886"/>
              <a:ext cx="454" cy="453"/>
            </a:xfrm>
            <a:prstGeom prst="ellipse">
              <a:avLst/>
            </a:prstGeom>
            <a:solidFill>
              <a:srgbClr val="00FF00"/>
            </a:solidFill>
            <a:ln w="25400">
              <a:solidFill>
                <a:schemeClr val="tx1"/>
              </a:solidFill>
              <a:round/>
              <a:headEnd/>
              <a:tailEnd/>
            </a:ln>
            <a:effectLst/>
          </p:spPr>
          <p:txBody>
            <a:bodyPr wrap="none" anchor="ctr"/>
            <a:lstStyle/>
            <a:p>
              <a:endParaRPr lang="ja-JP" altLang="en-US"/>
            </a:p>
          </p:txBody>
        </p:sp>
        <p:graphicFrame>
          <p:nvGraphicFramePr>
            <p:cNvPr id="484360" name="Object 8"/>
            <p:cNvGraphicFramePr>
              <a:graphicFrameLocks noChangeAspect="1"/>
            </p:cNvGraphicFramePr>
            <p:nvPr/>
          </p:nvGraphicFramePr>
          <p:xfrm>
            <a:off x="497" y="3238"/>
            <a:ext cx="206" cy="255"/>
          </p:xfrm>
          <a:graphic>
            <a:graphicData uri="http://schemas.openxmlformats.org/presentationml/2006/ole">
              <p:oleObj spid="_x0000_s39938" name="数式" r:id="rId4" imgW="126720" imgH="139680" progId="">
                <p:embed/>
              </p:oleObj>
            </a:graphicData>
          </a:graphic>
        </p:graphicFrame>
        <p:graphicFrame>
          <p:nvGraphicFramePr>
            <p:cNvPr id="484361" name="Object 9"/>
            <p:cNvGraphicFramePr>
              <a:graphicFrameLocks noChangeAspect="1"/>
            </p:cNvGraphicFramePr>
            <p:nvPr/>
          </p:nvGraphicFramePr>
          <p:xfrm>
            <a:off x="1527" y="1496"/>
            <a:ext cx="275" cy="381"/>
          </p:xfrm>
          <a:graphic>
            <a:graphicData uri="http://schemas.openxmlformats.org/presentationml/2006/ole">
              <p:oleObj spid="_x0000_s39939" name="数式" r:id="rId5" imgW="164880" imgH="228600" progId="">
                <p:embed/>
              </p:oleObj>
            </a:graphicData>
          </a:graphic>
        </p:graphicFrame>
      </p:grpSp>
      <p:sp>
        <p:nvSpPr>
          <p:cNvPr id="484362" name="Text Box 10"/>
          <p:cNvSpPr txBox="1">
            <a:spLocks noChangeArrowheads="1"/>
          </p:cNvSpPr>
          <p:nvPr/>
        </p:nvSpPr>
        <p:spPr bwMode="auto">
          <a:xfrm>
            <a:off x="250825" y="5661025"/>
            <a:ext cx="8791189" cy="830997"/>
          </a:xfrm>
          <a:prstGeom prst="rect">
            <a:avLst/>
          </a:prstGeom>
          <a:noFill/>
          <a:ln w="25400">
            <a:noFill/>
            <a:miter lim="800000"/>
            <a:headEnd/>
            <a:tailEnd/>
          </a:ln>
          <a:effectLst/>
        </p:spPr>
        <p:txBody>
          <a:bodyPr wrap="none">
            <a:spAutoFit/>
          </a:bodyPr>
          <a:lstStyle/>
          <a:p>
            <a:r>
              <a:rPr lang="ja-JP" altLang="en-US" sz="2400" dirty="0"/>
              <a:t>・</a:t>
            </a:r>
            <a:r>
              <a:rPr lang="ja-JP" altLang="en-US" sz="2400" dirty="0">
                <a:solidFill>
                  <a:srgbClr val="0000FF"/>
                </a:solidFill>
              </a:rPr>
              <a:t>共振周波数の低い懸架装置</a:t>
            </a:r>
            <a:r>
              <a:rPr lang="ja-JP" altLang="en-US" sz="2400" dirty="0"/>
              <a:t>の方が、高周波での防振性能が良い</a:t>
            </a:r>
          </a:p>
          <a:p>
            <a:r>
              <a:rPr lang="ja-JP" altLang="en-US" sz="2400" dirty="0"/>
              <a:t>・共振では</a:t>
            </a:r>
            <a:r>
              <a:rPr lang="ja-JP" altLang="en-US" sz="2400" dirty="0" smtClean="0"/>
              <a:t>防振できない</a:t>
            </a:r>
            <a:endParaRPr lang="ja-JP" altLang="en-US" sz="2400" dirty="0"/>
          </a:p>
        </p:txBody>
      </p:sp>
      <p:sp>
        <p:nvSpPr>
          <p:cNvPr id="484363" name="Text Box 11"/>
          <p:cNvSpPr txBox="1">
            <a:spLocks noChangeArrowheads="1"/>
          </p:cNvSpPr>
          <p:nvPr/>
        </p:nvSpPr>
        <p:spPr bwMode="auto">
          <a:xfrm>
            <a:off x="1476375" y="981075"/>
            <a:ext cx="5811838" cy="457200"/>
          </a:xfrm>
          <a:prstGeom prst="rect">
            <a:avLst/>
          </a:prstGeom>
          <a:noFill/>
          <a:ln w="25400">
            <a:noFill/>
            <a:miter lim="800000"/>
            <a:headEnd/>
            <a:tailEnd/>
          </a:ln>
          <a:effectLst/>
        </p:spPr>
        <p:txBody>
          <a:bodyPr wrap="none">
            <a:spAutoFit/>
          </a:bodyPr>
          <a:lstStyle/>
          <a:p>
            <a:r>
              <a:rPr lang="ja-JP" altLang="en-US" sz="2400"/>
              <a:t>鏡を吊ることによって防振することができる。</a:t>
            </a:r>
          </a:p>
        </p:txBody>
      </p:sp>
      <p:sp>
        <p:nvSpPr>
          <p:cNvPr id="484364" name="Text Box 12"/>
          <p:cNvSpPr txBox="1">
            <a:spLocks noChangeArrowheads="1"/>
          </p:cNvSpPr>
          <p:nvPr/>
        </p:nvSpPr>
        <p:spPr bwMode="auto">
          <a:xfrm>
            <a:off x="539750" y="2085975"/>
            <a:ext cx="1325563" cy="457200"/>
          </a:xfrm>
          <a:prstGeom prst="rect">
            <a:avLst/>
          </a:prstGeom>
          <a:noFill/>
          <a:ln w="12700">
            <a:noFill/>
            <a:miter lim="800000"/>
            <a:headEnd/>
            <a:tailEnd/>
          </a:ln>
          <a:effectLst/>
        </p:spPr>
        <p:txBody>
          <a:bodyPr wrap="none">
            <a:spAutoFit/>
          </a:bodyPr>
          <a:lstStyle/>
          <a:p>
            <a:r>
              <a:rPr lang="ja-JP" altLang="en-US" sz="2400"/>
              <a:t>単振り子</a:t>
            </a:r>
          </a:p>
        </p:txBody>
      </p:sp>
      <p:sp>
        <p:nvSpPr>
          <p:cNvPr id="484365" name="Text Box 13"/>
          <p:cNvSpPr txBox="1">
            <a:spLocks noChangeArrowheads="1"/>
          </p:cNvSpPr>
          <p:nvPr/>
        </p:nvSpPr>
        <p:spPr bwMode="auto">
          <a:xfrm>
            <a:off x="5724525" y="1989138"/>
            <a:ext cx="2544763" cy="457200"/>
          </a:xfrm>
          <a:prstGeom prst="rect">
            <a:avLst/>
          </a:prstGeom>
          <a:noFill/>
          <a:ln w="12700">
            <a:noFill/>
            <a:miter lim="800000"/>
            <a:headEnd/>
            <a:tailEnd/>
          </a:ln>
          <a:effectLst/>
        </p:spPr>
        <p:txBody>
          <a:bodyPr wrap="none">
            <a:spAutoFit/>
          </a:bodyPr>
          <a:lstStyle/>
          <a:p>
            <a:r>
              <a:rPr lang="ja-JP" altLang="en-US" sz="2400"/>
              <a:t>単振り子の防振比</a:t>
            </a:r>
          </a:p>
        </p:txBody>
      </p:sp>
      <p:sp>
        <p:nvSpPr>
          <p:cNvPr id="484366" name="Line 14"/>
          <p:cNvSpPr>
            <a:spLocks noChangeShapeType="1"/>
          </p:cNvSpPr>
          <p:nvPr/>
        </p:nvSpPr>
        <p:spPr bwMode="auto">
          <a:xfrm>
            <a:off x="3851275" y="2349500"/>
            <a:ext cx="0" cy="287338"/>
          </a:xfrm>
          <a:prstGeom prst="line">
            <a:avLst/>
          </a:prstGeom>
          <a:noFill/>
          <a:ln w="12700">
            <a:solidFill>
              <a:schemeClr val="tx1"/>
            </a:solidFill>
            <a:round/>
            <a:headEnd/>
            <a:tailEnd type="triangle" w="med" len="med"/>
          </a:ln>
          <a:effectLst/>
        </p:spPr>
        <p:txBody>
          <a:bodyPr/>
          <a:lstStyle/>
          <a:p>
            <a:endParaRPr lang="ja-JP" altLang="en-US"/>
          </a:p>
        </p:txBody>
      </p:sp>
      <p:sp>
        <p:nvSpPr>
          <p:cNvPr id="484367" name="Line 15"/>
          <p:cNvSpPr>
            <a:spLocks noChangeShapeType="1"/>
          </p:cNvSpPr>
          <p:nvPr/>
        </p:nvSpPr>
        <p:spPr bwMode="auto">
          <a:xfrm>
            <a:off x="4500563" y="2338388"/>
            <a:ext cx="0" cy="287337"/>
          </a:xfrm>
          <a:prstGeom prst="line">
            <a:avLst/>
          </a:prstGeom>
          <a:noFill/>
          <a:ln w="12700">
            <a:solidFill>
              <a:schemeClr val="tx1"/>
            </a:solidFill>
            <a:round/>
            <a:headEnd/>
            <a:tailEnd type="triangle" w="med" len="med"/>
          </a:ln>
          <a:effectLst/>
        </p:spPr>
        <p:txBody>
          <a:bodyPr/>
          <a:lstStyle/>
          <a:p>
            <a:endParaRPr lang="ja-JP" altLang="en-US"/>
          </a:p>
        </p:txBody>
      </p:sp>
      <p:sp>
        <p:nvSpPr>
          <p:cNvPr id="484368" name="Text Box 16"/>
          <p:cNvSpPr txBox="1">
            <a:spLocks noChangeArrowheads="1"/>
          </p:cNvSpPr>
          <p:nvPr/>
        </p:nvSpPr>
        <p:spPr bwMode="auto">
          <a:xfrm>
            <a:off x="3765550" y="1879600"/>
            <a:ext cx="806450" cy="469900"/>
          </a:xfrm>
          <a:prstGeom prst="rect">
            <a:avLst/>
          </a:prstGeom>
          <a:noFill/>
          <a:ln w="12700">
            <a:solidFill>
              <a:schemeClr val="tx1"/>
            </a:solidFill>
            <a:miter lim="800000"/>
            <a:headEnd/>
            <a:tailEnd/>
          </a:ln>
          <a:effectLst/>
        </p:spPr>
        <p:txBody>
          <a:bodyPr wrap="none">
            <a:spAutoFit/>
          </a:bodyPr>
          <a:lstStyle/>
          <a:p>
            <a:r>
              <a:rPr lang="ja-JP" altLang="en-US" sz="2400"/>
              <a:t>共振</a:t>
            </a:r>
          </a:p>
        </p:txBody>
      </p:sp>
      <p:sp>
        <p:nvSpPr>
          <p:cNvPr id="484369" name="Oval 17"/>
          <p:cNvSpPr>
            <a:spLocks noChangeArrowheads="1"/>
          </p:cNvSpPr>
          <p:nvPr/>
        </p:nvSpPr>
        <p:spPr bwMode="auto">
          <a:xfrm>
            <a:off x="5364163" y="3500438"/>
            <a:ext cx="2952750" cy="1081087"/>
          </a:xfrm>
          <a:prstGeom prst="ellipse">
            <a:avLst/>
          </a:prstGeom>
          <a:noFill/>
          <a:ln w="25400">
            <a:solidFill>
              <a:srgbClr val="00FF00"/>
            </a:solidFill>
            <a:round/>
            <a:headEnd/>
            <a:tailEnd/>
          </a:ln>
          <a:effectLst/>
        </p:spPr>
        <p:txBody>
          <a:bodyPr wrap="none" anchor="ctr"/>
          <a:lstStyle/>
          <a:p>
            <a:endParaRPr lang="ja-JP"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日付プレースホルダ 3"/>
          <p:cNvSpPr>
            <a:spLocks noGrp="1"/>
          </p:cNvSpPr>
          <p:nvPr>
            <p:ph type="dt" sz="half" idx="10"/>
          </p:nvPr>
        </p:nvSpPr>
        <p:spPr/>
        <p:txBody>
          <a:bodyPr/>
          <a:lstStyle/>
          <a:p>
            <a:r>
              <a:rPr lang="en-US" altLang="ja-JP" smtClean="0"/>
              <a:t>2018/6/7</a:t>
            </a:r>
            <a:endParaRPr lang="en-US" altLang="ja-JP"/>
          </a:p>
        </p:txBody>
      </p:sp>
      <p:sp>
        <p:nvSpPr>
          <p:cNvPr id="23"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24" name="スライド番号プレースホルダ 5"/>
          <p:cNvSpPr>
            <a:spLocks noGrp="1"/>
          </p:cNvSpPr>
          <p:nvPr>
            <p:ph type="sldNum" sz="quarter" idx="12"/>
          </p:nvPr>
        </p:nvSpPr>
        <p:spPr/>
        <p:txBody>
          <a:bodyPr/>
          <a:lstStyle/>
          <a:p>
            <a:fld id="{89EA0D5F-A202-4327-A218-AD1B8694AB0D}" type="slidenum">
              <a:rPr lang="en-US" altLang="ja-JP"/>
              <a:pPr/>
              <a:t>23</a:t>
            </a:fld>
            <a:endParaRPr lang="en-US" altLang="ja-JP"/>
          </a:p>
        </p:txBody>
      </p:sp>
      <p:sp>
        <p:nvSpPr>
          <p:cNvPr id="494594" name="Rectangle 2"/>
          <p:cNvSpPr>
            <a:spLocks noGrp="1" noChangeArrowheads="1"/>
          </p:cNvSpPr>
          <p:nvPr>
            <p:ph type="title"/>
          </p:nvPr>
        </p:nvSpPr>
        <p:spPr/>
        <p:txBody>
          <a:bodyPr/>
          <a:lstStyle/>
          <a:p>
            <a:r>
              <a:rPr lang="ja-JP" altLang="en-US" sz="3600" dirty="0" smtClean="0"/>
              <a:t>鏡</a:t>
            </a:r>
            <a:r>
              <a:rPr lang="ja-JP" altLang="en-US" sz="3600" dirty="0"/>
              <a:t>の熱</a:t>
            </a:r>
            <a:r>
              <a:rPr lang="ja-JP" altLang="en-US" sz="3600" dirty="0" smtClean="0"/>
              <a:t>雑音</a:t>
            </a:r>
            <a:endParaRPr lang="ja-JP" altLang="en-US" sz="3600" dirty="0"/>
          </a:p>
        </p:txBody>
      </p:sp>
      <p:sp>
        <p:nvSpPr>
          <p:cNvPr id="494595" name="AutoShape 3"/>
          <p:cNvSpPr>
            <a:spLocks noChangeArrowheads="1"/>
          </p:cNvSpPr>
          <p:nvPr/>
        </p:nvSpPr>
        <p:spPr bwMode="auto">
          <a:xfrm rot="16200000">
            <a:off x="4067969" y="1880394"/>
            <a:ext cx="792162" cy="647700"/>
          </a:xfrm>
          <a:prstGeom prst="can">
            <a:avLst>
              <a:gd name="adj" fmla="val 50000"/>
            </a:avLst>
          </a:prstGeom>
          <a:solidFill>
            <a:schemeClr val="accent1"/>
          </a:solidFill>
          <a:ln w="9525">
            <a:solidFill>
              <a:schemeClr val="tx1"/>
            </a:solidFill>
            <a:round/>
            <a:headEnd/>
            <a:tailEnd/>
          </a:ln>
          <a:effectLst/>
        </p:spPr>
        <p:txBody>
          <a:bodyPr wrap="none" anchor="ctr"/>
          <a:lstStyle/>
          <a:p>
            <a:endParaRPr lang="ja-JP" altLang="en-US"/>
          </a:p>
        </p:txBody>
      </p:sp>
      <p:sp>
        <p:nvSpPr>
          <p:cNvPr id="494596" name="Oval 4"/>
          <p:cNvSpPr>
            <a:spLocks noChangeArrowheads="1"/>
          </p:cNvSpPr>
          <p:nvPr/>
        </p:nvSpPr>
        <p:spPr bwMode="auto">
          <a:xfrm>
            <a:off x="4162425" y="1858963"/>
            <a:ext cx="260350" cy="698500"/>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94597" name="Line 5"/>
          <p:cNvSpPr>
            <a:spLocks noChangeShapeType="1"/>
          </p:cNvSpPr>
          <p:nvPr/>
        </p:nvSpPr>
        <p:spPr bwMode="auto">
          <a:xfrm flipH="1" flipV="1">
            <a:off x="2195513" y="1844675"/>
            <a:ext cx="2087562" cy="395288"/>
          </a:xfrm>
          <a:prstGeom prst="line">
            <a:avLst/>
          </a:prstGeom>
          <a:noFill/>
          <a:ln w="9525">
            <a:solidFill>
              <a:srgbClr val="FF0000"/>
            </a:solidFill>
            <a:round/>
            <a:headEnd/>
            <a:tailEnd type="triangle" w="med" len="med"/>
          </a:ln>
          <a:effectLst/>
        </p:spPr>
        <p:txBody>
          <a:bodyPr/>
          <a:lstStyle/>
          <a:p>
            <a:endParaRPr lang="ja-JP" altLang="en-US"/>
          </a:p>
        </p:txBody>
      </p:sp>
      <p:sp>
        <p:nvSpPr>
          <p:cNvPr id="494598" name="Text Box 6"/>
          <p:cNvSpPr txBox="1">
            <a:spLocks noChangeArrowheads="1"/>
          </p:cNvSpPr>
          <p:nvPr/>
        </p:nvSpPr>
        <p:spPr bwMode="auto">
          <a:xfrm>
            <a:off x="684213" y="1628775"/>
            <a:ext cx="1485900" cy="396875"/>
          </a:xfrm>
          <a:prstGeom prst="rect">
            <a:avLst/>
          </a:prstGeom>
          <a:noFill/>
          <a:ln w="9525">
            <a:noFill/>
            <a:miter lim="800000"/>
            <a:headEnd/>
            <a:tailEnd/>
          </a:ln>
          <a:effectLst/>
        </p:spPr>
        <p:txBody>
          <a:bodyPr wrap="none">
            <a:spAutoFit/>
          </a:bodyPr>
          <a:lstStyle/>
          <a:p>
            <a:r>
              <a:rPr lang="ja-JP" altLang="en-US" b="1">
                <a:solidFill>
                  <a:srgbClr val="0000FF"/>
                </a:solidFill>
              </a:rPr>
              <a:t>コーティング</a:t>
            </a:r>
          </a:p>
        </p:txBody>
      </p:sp>
      <p:sp>
        <p:nvSpPr>
          <p:cNvPr id="494599" name="Line 7"/>
          <p:cNvSpPr>
            <a:spLocks noChangeShapeType="1"/>
          </p:cNvSpPr>
          <p:nvPr/>
        </p:nvSpPr>
        <p:spPr bwMode="auto">
          <a:xfrm>
            <a:off x="4600575" y="2312988"/>
            <a:ext cx="1266825" cy="647700"/>
          </a:xfrm>
          <a:prstGeom prst="line">
            <a:avLst/>
          </a:prstGeom>
          <a:noFill/>
          <a:ln w="9525">
            <a:solidFill>
              <a:srgbClr val="FF0000"/>
            </a:solidFill>
            <a:round/>
            <a:headEnd/>
            <a:tailEnd type="triangle" w="med" len="med"/>
          </a:ln>
          <a:effectLst/>
        </p:spPr>
        <p:txBody>
          <a:bodyPr/>
          <a:lstStyle/>
          <a:p>
            <a:endParaRPr lang="ja-JP" altLang="en-US"/>
          </a:p>
        </p:txBody>
      </p:sp>
      <p:sp>
        <p:nvSpPr>
          <p:cNvPr id="494600" name="Text Box 8"/>
          <p:cNvSpPr txBox="1">
            <a:spLocks noChangeArrowheads="1"/>
          </p:cNvSpPr>
          <p:nvPr/>
        </p:nvSpPr>
        <p:spPr bwMode="auto">
          <a:xfrm>
            <a:off x="5964238" y="2960688"/>
            <a:ext cx="695325" cy="396875"/>
          </a:xfrm>
          <a:prstGeom prst="rect">
            <a:avLst/>
          </a:prstGeom>
          <a:noFill/>
          <a:ln w="9525">
            <a:noFill/>
            <a:miter lim="800000"/>
            <a:headEnd/>
            <a:tailEnd/>
          </a:ln>
          <a:effectLst/>
        </p:spPr>
        <p:txBody>
          <a:bodyPr wrap="none">
            <a:spAutoFit/>
          </a:bodyPr>
          <a:lstStyle/>
          <a:p>
            <a:r>
              <a:rPr lang="ja-JP" altLang="en-US" b="1">
                <a:solidFill>
                  <a:srgbClr val="0000FF"/>
                </a:solidFill>
              </a:rPr>
              <a:t>基材</a:t>
            </a:r>
          </a:p>
        </p:txBody>
      </p:sp>
      <p:pic>
        <p:nvPicPr>
          <p:cNvPr id="494601" name="Picture 9"/>
          <p:cNvPicPr>
            <a:picLocks noChangeAspect="1" noChangeArrowheads="1"/>
          </p:cNvPicPr>
          <p:nvPr/>
        </p:nvPicPr>
        <p:blipFill>
          <a:blip r:embed="rId2" cstate="print"/>
          <a:srcRect/>
          <a:stretch>
            <a:fillRect/>
          </a:stretch>
        </p:blipFill>
        <p:spPr bwMode="auto">
          <a:xfrm>
            <a:off x="3060700" y="3073400"/>
            <a:ext cx="2951163" cy="2300288"/>
          </a:xfrm>
          <a:prstGeom prst="rect">
            <a:avLst/>
          </a:prstGeom>
          <a:noFill/>
          <a:ln w="9525">
            <a:noFill/>
            <a:miter lim="800000"/>
            <a:headEnd/>
            <a:tailEnd/>
          </a:ln>
          <a:effectLst/>
        </p:spPr>
      </p:pic>
      <p:pic>
        <p:nvPicPr>
          <p:cNvPr id="494602" name="Picture 10"/>
          <p:cNvPicPr>
            <a:picLocks noChangeAspect="1" noChangeArrowheads="1"/>
          </p:cNvPicPr>
          <p:nvPr/>
        </p:nvPicPr>
        <p:blipFill>
          <a:blip r:embed="rId3" cstate="print"/>
          <a:srcRect/>
          <a:stretch>
            <a:fillRect/>
          </a:stretch>
        </p:blipFill>
        <p:spPr bwMode="auto">
          <a:xfrm>
            <a:off x="34925" y="2133600"/>
            <a:ext cx="2808288" cy="2214563"/>
          </a:xfrm>
          <a:prstGeom prst="rect">
            <a:avLst/>
          </a:prstGeom>
          <a:noFill/>
          <a:ln w="9525">
            <a:noFill/>
            <a:miter lim="800000"/>
            <a:headEnd/>
            <a:tailEnd/>
          </a:ln>
          <a:effectLst/>
        </p:spPr>
      </p:pic>
      <p:pic>
        <p:nvPicPr>
          <p:cNvPr id="494603" name="Picture 11"/>
          <p:cNvPicPr>
            <a:picLocks noChangeAspect="1" noChangeArrowheads="1"/>
          </p:cNvPicPr>
          <p:nvPr/>
        </p:nvPicPr>
        <p:blipFill>
          <a:blip r:embed="rId4" cstate="print"/>
          <a:srcRect/>
          <a:stretch>
            <a:fillRect/>
          </a:stretch>
        </p:blipFill>
        <p:spPr bwMode="auto">
          <a:xfrm>
            <a:off x="6732588" y="2292350"/>
            <a:ext cx="2317750" cy="2519363"/>
          </a:xfrm>
          <a:prstGeom prst="rect">
            <a:avLst/>
          </a:prstGeom>
          <a:noFill/>
          <a:ln w="9525">
            <a:noFill/>
            <a:miter lim="800000"/>
            <a:headEnd/>
            <a:tailEnd/>
          </a:ln>
          <a:effectLst/>
        </p:spPr>
      </p:pic>
      <p:pic>
        <p:nvPicPr>
          <p:cNvPr id="494604" name="Picture 12"/>
          <p:cNvPicPr>
            <a:picLocks noChangeAspect="1" noChangeArrowheads="1"/>
          </p:cNvPicPr>
          <p:nvPr/>
        </p:nvPicPr>
        <p:blipFill>
          <a:blip r:embed="rId5" cstate="print"/>
          <a:srcRect/>
          <a:stretch>
            <a:fillRect/>
          </a:stretch>
        </p:blipFill>
        <p:spPr bwMode="auto">
          <a:xfrm>
            <a:off x="7116763" y="5100638"/>
            <a:ext cx="1762125" cy="198437"/>
          </a:xfrm>
          <a:prstGeom prst="rect">
            <a:avLst/>
          </a:prstGeom>
          <a:noFill/>
          <a:ln w="9525">
            <a:noFill/>
            <a:miter lim="800000"/>
            <a:headEnd/>
            <a:tailEnd/>
          </a:ln>
          <a:effectLst/>
        </p:spPr>
      </p:pic>
      <p:sp>
        <p:nvSpPr>
          <p:cNvPr id="494605" name="Text Box 13"/>
          <p:cNvSpPr txBox="1">
            <a:spLocks noChangeArrowheads="1"/>
          </p:cNvSpPr>
          <p:nvPr/>
        </p:nvSpPr>
        <p:spPr bwMode="auto">
          <a:xfrm>
            <a:off x="822325" y="4221163"/>
            <a:ext cx="2813050" cy="457200"/>
          </a:xfrm>
          <a:prstGeom prst="rect">
            <a:avLst/>
          </a:prstGeom>
          <a:noFill/>
          <a:ln w="9525">
            <a:noFill/>
            <a:miter lim="800000"/>
            <a:headEnd/>
            <a:tailEnd/>
          </a:ln>
          <a:effectLst/>
        </p:spPr>
        <p:txBody>
          <a:bodyPr wrap="none">
            <a:spAutoFit/>
          </a:bodyPr>
          <a:lstStyle/>
          <a:p>
            <a:r>
              <a:rPr lang="en-US" altLang="ja-JP" sz="1200"/>
              <a:t>(K. Numata et al.) </a:t>
            </a:r>
          </a:p>
          <a:p>
            <a:r>
              <a:rPr lang="en-US" altLang="ja-JP" sz="1200"/>
              <a:t>PRL VOLUME 91, NUMBER 26 (2003)</a:t>
            </a:r>
          </a:p>
        </p:txBody>
      </p:sp>
      <p:sp>
        <p:nvSpPr>
          <p:cNvPr id="494606" name="Text Box 14"/>
          <p:cNvSpPr txBox="1">
            <a:spLocks noChangeArrowheads="1"/>
          </p:cNvSpPr>
          <p:nvPr/>
        </p:nvSpPr>
        <p:spPr bwMode="auto">
          <a:xfrm>
            <a:off x="7129463" y="4884738"/>
            <a:ext cx="1370012" cy="274637"/>
          </a:xfrm>
          <a:prstGeom prst="rect">
            <a:avLst/>
          </a:prstGeom>
          <a:noFill/>
          <a:ln w="9525">
            <a:noFill/>
            <a:miter lim="800000"/>
            <a:headEnd/>
            <a:tailEnd/>
          </a:ln>
          <a:effectLst/>
        </p:spPr>
        <p:txBody>
          <a:bodyPr wrap="none">
            <a:spAutoFit/>
          </a:bodyPr>
          <a:lstStyle/>
          <a:p>
            <a:r>
              <a:rPr lang="en-US" altLang="ja-JP" sz="1200"/>
              <a:t>(E.D. Black, et al)</a:t>
            </a:r>
          </a:p>
        </p:txBody>
      </p:sp>
      <p:sp>
        <p:nvSpPr>
          <p:cNvPr id="494607" name="Text Box 15"/>
          <p:cNvSpPr txBox="1">
            <a:spLocks noChangeArrowheads="1"/>
          </p:cNvSpPr>
          <p:nvPr/>
        </p:nvSpPr>
        <p:spPr bwMode="auto">
          <a:xfrm>
            <a:off x="611560" y="5734050"/>
            <a:ext cx="8114722" cy="707886"/>
          </a:xfrm>
          <a:prstGeom prst="rect">
            <a:avLst/>
          </a:prstGeom>
          <a:noFill/>
          <a:ln w="9525">
            <a:noFill/>
            <a:miter lim="800000"/>
            <a:headEnd/>
            <a:tailEnd/>
          </a:ln>
          <a:effectLst/>
        </p:spPr>
        <p:txBody>
          <a:bodyPr wrap="none">
            <a:spAutoFit/>
          </a:bodyPr>
          <a:lstStyle/>
          <a:p>
            <a:r>
              <a:rPr lang="ja-JP" altLang="en-US" b="1" dirty="0" smtClean="0"/>
              <a:t>溶融石英（</a:t>
            </a:r>
            <a:r>
              <a:rPr lang="en-US" altLang="ja-JP" b="1" dirty="0" smtClean="0"/>
              <a:t>Fused Silica</a:t>
            </a:r>
            <a:r>
              <a:rPr lang="ja-JP" altLang="en-US" b="1" dirty="0" smtClean="0"/>
              <a:t>）や、低温で高</a:t>
            </a:r>
            <a:r>
              <a:rPr lang="en-US" altLang="ja-JP" b="1" dirty="0" smtClean="0"/>
              <a:t>Q</a:t>
            </a:r>
            <a:r>
              <a:rPr lang="ja-JP" altLang="en-US" b="1" dirty="0" smtClean="0"/>
              <a:t>値を持つサファイア基材によって</a:t>
            </a:r>
            <a:endParaRPr lang="en-US" altLang="ja-JP" b="1" dirty="0" smtClean="0"/>
          </a:p>
          <a:p>
            <a:r>
              <a:rPr lang="ja-JP" altLang="en-US" b="1" dirty="0" smtClean="0"/>
              <a:t>熱雑音を低減</a:t>
            </a:r>
            <a:endParaRPr lang="ja-JP" altLang="en-US" b="1" dirty="0"/>
          </a:p>
        </p:txBody>
      </p:sp>
      <p:sp>
        <p:nvSpPr>
          <p:cNvPr id="494608" name="Text Box 16"/>
          <p:cNvSpPr txBox="1">
            <a:spLocks noChangeArrowheads="1"/>
          </p:cNvSpPr>
          <p:nvPr/>
        </p:nvSpPr>
        <p:spPr bwMode="auto">
          <a:xfrm>
            <a:off x="3654425" y="5373688"/>
            <a:ext cx="1854200" cy="346075"/>
          </a:xfrm>
          <a:prstGeom prst="rect">
            <a:avLst/>
          </a:prstGeom>
          <a:noFill/>
          <a:ln w="9525">
            <a:solidFill>
              <a:schemeClr val="tx1"/>
            </a:solidFill>
            <a:miter lim="800000"/>
            <a:headEnd/>
            <a:tailEnd/>
          </a:ln>
          <a:effectLst/>
        </p:spPr>
        <p:txBody>
          <a:bodyPr wrap="none">
            <a:spAutoFit/>
          </a:bodyPr>
          <a:lstStyle/>
          <a:p>
            <a:r>
              <a:rPr lang="en-US" altLang="ja-JP" sz="1600"/>
              <a:t>Structure damping</a:t>
            </a:r>
          </a:p>
        </p:txBody>
      </p:sp>
      <p:sp>
        <p:nvSpPr>
          <p:cNvPr id="494609" name="Text Box 17"/>
          <p:cNvSpPr txBox="1">
            <a:spLocks noChangeArrowheads="1"/>
          </p:cNvSpPr>
          <p:nvPr/>
        </p:nvSpPr>
        <p:spPr bwMode="auto">
          <a:xfrm>
            <a:off x="6732588" y="5387975"/>
            <a:ext cx="2303462" cy="346075"/>
          </a:xfrm>
          <a:prstGeom prst="rect">
            <a:avLst/>
          </a:prstGeom>
          <a:noFill/>
          <a:ln w="9525">
            <a:solidFill>
              <a:schemeClr val="tx1"/>
            </a:solidFill>
            <a:miter lim="800000"/>
            <a:headEnd/>
            <a:tailEnd/>
          </a:ln>
          <a:effectLst/>
        </p:spPr>
        <p:txBody>
          <a:bodyPr wrap="none">
            <a:spAutoFit/>
          </a:bodyPr>
          <a:lstStyle/>
          <a:p>
            <a:r>
              <a:rPr lang="en-US" altLang="ja-JP" sz="1600"/>
              <a:t>Thermoelastic damping</a:t>
            </a:r>
          </a:p>
        </p:txBody>
      </p:sp>
      <p:sp>
        <p:nvSpPr>
          <p:cNvPr id="494610" name="Text Box 18"/>
          <p:cNvSpPr txBox="1">
            <a:spLocks noChangeArrowheads="1"/>
          </p:cNvSpPr>
          <p:nvPr/>
        </p:nvSpPr>
        <p:spPr bwMode="auto">
          <a:xfrm>
            <a:off x="7308850" y="1917700"/>
            <a:ext cx="1398588" cy="366713"/>
          </a:xfrm>
          <a:prstGeom prst="rect">
            <a:avLst/>
          </a:prstGeom>
          <a:noFill/>
          <a:ln w="9525">
            <a:noFill/>
            <a:miter lim="800000"/>
            <a:headEnd/>
            <a:tailEnd/>
          </a:ln>
          <a:effectLst/>
        </p:spPr>
        <p:txBody>
          <a:bodyPr wrap="none">
            <a:spAutoFit/>
          </a:bodyPr>
          <a:lstStyle/>
          <a:p>
            <a:r>
              <a:rPr lang="ja-JP" altLang="en-US" sz="1800" b="1"/>
              <a:t>サファイア鏡</a:t>
            </a:r>
          </a:p>
        </p:txBody>
      </p:sp>
      <p:sp>
        <p:nvSpPr>
          <p:cNvPr id="494611" name="Text Box 19"/>
          <p:cNvSpPr txBox="1">
            <a:spLocks noChangeArrowheads="1"/>
          </p:cNvSpPr>
          <p:nvPr/>
        </p:nvSpPr>
        <p:spPr bwMode="auto">
          <a:xfrm>
            <a:off x="4264025" y="2563813"/>
            <a:ext cx="438150" cy="396875"/>
          </a:xfrm>
          <a:prstGeom prst="rect">
            <a:avLst/>
          </a:prstGeom>
          <a:noFill/>
          <a:ln w="9525">
            <a:noFill/>
            <a:miter lim="800000"/>
            <a:headEnd/>
            <a:tailEnd/>
          </a:ln>
          <a:effectLst/>
        </p:spPr>
        <p:txBody>
          <a:bodyPr wrap="none">
            <a:spAutoFit/>
          </a:bodyPr>
          <a:lstStyle/>
          <a:p>
            <a:r>
              <a:rPr lang="ja-JP" altLang="en-US" b="1"/>
              <a:t>鏡</a:t>
            </a:r>
          </a:p>
        </p:txBody>
      </p:sp>
      <p:sp>
        <p:nvSpPr>
          <p:cNvPr id="494612" name="Text Box 20"/>
          <p:cNvSpPr txBox="1">
            <a:spLocks noChangeArrowheads="1"/>
          </p:cNvSpPr>
          <p:nvPr/>
        </p:nvSpPr>
        <p:spPr bwMode="auto">
          <a:xfrm>
            <a:off x="323850" y="4725988"/>
            <a:ext cx="1854200" cy="346075"/>
          </a:xfrm>
          <a:prstGeom prst="rect">
            <a:avLst/>
          </a:prstGeom>
          <a:noFill/>
          <a:ln w="9525">
            <a:solidFill>
              <a:schemeClr val="tx1"/>
            </a:solidFill>
            <a:miter lim="800000"/>
            <a:headEnd/>
            <a:tailEnd/>
          </a:ln>
          <a:effectLst/>
        </p:spPr>
        <p:txBody>
          <a:bodyPr wrap="none">
            <a:spAutoFit/>
          </a:bodyPr>
          <a:lstStyle/>
          <a:p>
            <a:r>
              <a:rPr lang="en-US" altLang="ja-JP" sz="1600"/>
              <a:t>Structure damping</a:t>
            </a:r>
          </a:p>
        </p:txBody>
      </p:sp>
      <p:sp>
        <p:nvSpPr>
          <p:cNvPr id="494613" name="Text Box 21"/>
          <p:cNvSpPr txBox="1">
            <a:spLocks noChangeArrowheads="1"/>
          </p:cNvSpPr>
          <p:nvPr/>
        </p:nvSpPr>
        <p:spPr bwMode="auto">
          <a:xfrm>
            <a:off x="611188" y="739775"/>
            <a:ext cx="8375650" cy="822325"/>
          </a:xfrm>
          <a:prstGeom prst="rect">
            <a:avLst/>
          </a:prstGeom>
          <a:noFill/>
          <a:ln w="9525">
            <a:noFill/>
            <a:miter lim="800000"/>
            <a:headEnd/>
            <a:tailEnd/>
          </a:ln>
          <a:effectLst/>
        </p:spPr>
        <p:txBody>
          <a:bodyPr wrap="none">
            <a:spAutoFit/>
          </a:bodyPr>
          <a:lstStyle/>
          <a:p>
            <a:r>
              <a:rPr lang="ja-JP" altLang="en-US" sz="2400" b="1"/>
              <a:t>検証方法（雑音同定） ⇒ </a:t>
            </a:r>
            <a:r>
              <a:rPr lang="ja-JP" altLang="en-US" sz="2400" b="1">
                <a:solidFill>
                  <a:srgbClr val="FF0000"/>
                </a:solidFill>
              </a:rPr>
              <a:t>直接測定</a:t>
            </a:r>
          </a:p>
          <a:p>
            <a:r>
              <a:rPr lang="ja-JP" altLang="en-US" sz="2400" b="1">
                <a:solidFill>
                  <a:srgbClr val="FF0000"/>
                </a:solidFill>
              </a:rPr>
              <a:t>　　　　　　　　　　　　　　　</a:t>
            </a:r>
            <a:r>
              <a:rPr lang="ja-JP" altLang="en-US" sz="2400" b="1"/>
              <a:t>（理論値と測定スペクトルの一致を見る）</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日付プレースホルダ 2"/>
          <p:cNvSpPr>
            <a:spLocks noGrp="1"/>
          </p:cNvSpPr>
          <p:nvPr>
            <p:ph type="dt" sz="half" idx="10"/>
          </p:nvPr>
        </p:nvSpPr>
        <p:spPr/>
        <p:txBody>
          <a:bodyPr/>
          <a:lstStyle/>
          <a:p>
            <a:r>
              <a:rPr lang="en-US" altLang="ja-JP" smtClean="0"/>
              <a:t>2018/6/7</a:t>
            </a:r>
            <a:endParaRPr lang="en-US" altLang="ja-JP"/>
          </a:p>
        </p:txBody>
      </p:sp>
      <p:sp>
        <p:nvSpPr>
          <p:cNvPr id="57"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8" name="スライド番号プレースホルダ 4"/>
          <p:cNvSpPr>
            <a:spLocks noGrp="1"/>
          </p:cNvSpPr>
          <p:nvPr>
            <p:ph type="sldNum" sz="quarter" idx="12"/>
          </p:nvPr>
        </p:nvSpPr>
        <p:spPr/>
        <p:txBody>
          <a:bodyPr/>
          <a:lstStyle/>
          <a:p>
            <a:fld id="{66F0DA85-3A14-4FDB-ABA5-684E2F8B0793}" type="slidenum">
              <a:rPr lang="en-US" altLang="ja-JP"/>
              <a:pPr/>
              <a:t>24</a:t>
            </a:fld>
            <a:endParaRPr lang="en-US" altLang="ja-JP"/>
          </a:p>
        </p:txBody>
      </p:sp>
      <p:sp>
        <p:nvSpPr>
          <p:cNvPr id="495618" name="AutoShape 2"/>
          <p:cNvSpPr>
            <a:spLocks noChangeArrowheads="1"/>
          </p:cNvSpPr>
          <p:nvPr/>
        </p:nvSpPr>
        <p:spPr bwMode="auto">
          <a:xfrm>
            <a:off x="3059113" y="765175"/>
            <a:ext cx="2376487" cy="2593975"/>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ja-JP" altLang="en-US"/>
          </a:p>
        </p:txBody>
      </p:sp>
      <p:sp>
        <p:nvSpPr>
          <p:cNvPr id="495619" name="Rectangle 3"/>
          <p:cNvSpPr>
            <a:spLocks noGrp="1" noChangeArrowheads="1"/>
          </p:cNvSpPr>
          <p:nvPr>
            <p:ph type="title"/>
          </p:nvPr>
        </p:nvSpPr>
        <p:spPr/>
        <p:txBody>
          <a:bodyPr/>
          <a:lstStyle/>
          <a:p>
            <a:r>
              <a:rPr lang="ja-JP" altLang="en-US" sz="3600" dirty="0" smtClean="0"/>
              <a:t>振り子</a:t>
            </a:r>
            <a:r>
              <a:rPr lang="ja-JP" altLang="en-US" sz="3600" dirty="0"/>
              <a:t>の熱</a:t>
            </a:r>
            <a:r>
              <a:rPr lang="ja-JP" altLang="en-US" sz="3600" dirty="0" smtClean="0"/>
              <a:t>雑音</a:t>
            </a:r>
            <a:endParaRPr lang="ja-JP" altLang="en-US" sz="3600" dirty="0"/>
          </a:p>
        </p:txBody>
      </p:sp>
      <p:grpSp>
        <p:nvGrpSpPr>
          <p:cNvPr id="2" name="Group 4"/>
          <p:cNvGrpSpPr>
            <a:grpSpLocks/>
          </p:cNvGrpSpPr>
          <p:nvPr/>
        </p:nvGrpSpPr>
        <p:grpSpPr bwMode="auto">
          <a:xfrm>
            <a:off x="3706813" y="1055688"/>
            <a:ext cx="1166812" cy="1922462"/>
            <a:chOff x="2336" y="1281"/>
            <a:chExt cx="735" cy="1211"/>
          </a:xfrm>
        </p:grpSpPr>
        <p:sp>
          <p:nvSpPr>
            <p:cNvPr id="495621" name="Line 5"/>
            <p:cNvSpPr>
              <a:spLocks noChangeShapeType="1"/>
            </p:cNvSpPr>
            <p:nvPr/>
          </p:nvSpPr>
          <p:spPr bwMode="auto">
            <a:xfrm>
              <a:off x="2400" y="1281"/>
              <a:ext cx="671" cy="0"/>
            </a:xfrm>
            <a:prstGeom prst="line">
              <a:avLst/>
            </a:prstGeom>
            <a:noFill/>
            <a:ln w="25400">
              <a:solidFill>
                <a:schemeClr val="tx1"/>
              </a:solidFill>
              <a:round/>
              <a:headEnd/>
              <a:tailEnd/>
            </a:ln>
            <a:effectLst/>
          </p:spPr>
          <p:txBody>
            <a:bodyPr/>
            <a:lstStyle/>
            <a:p>
              <a:endParaRPr lang="ja-JP" altLang="en-US"/>
            </a:p>
          </p:txBody>
        </p:sp>
        <p:sp>
          <p:nvSpPr>
            <p:cNvPr id="495622" name="Line 6"/>
            <p:cNvSpPr>
              <a:spLocks noChangeShapeType="1"/>
            </p:cNvSpPr>
            <p:nvPr/>
          </p:nvSpPr>
          <p:spPr bwMode="auto">
            <a:xfrm flipH="1">
              <a:off x="2528" y="1281"/>
              <a:ext cx="192" cy="884"/>
            </a:xfrm>
            <a:prstGeom prst="line">
              <a:avLst/>
            </a:prstGeom>
            <a:noFill/>
            <a:ln w="12700">
              <a:solidFill>
                <a:schemeClr val="tx1"/>
              </a:solidFill>
              <a:round/>
              <a:headEnd/>
              <a:tailEnd/>
            </a:ln>
            <a:effectLst/>
          </p:spPr>
          <p:txBody>
            <a:bodyPr/>
            <a:lstStyle/>
            <a:p>
              <a:endParaRPr lang="ja-JP" altLang="en-US"/>
            </a:p>
          </p:txBody>
        </p:sp>
        <p:sp>
          <p:nvSpPr>
            <p:cNvPr id="495623" name="Oval 7"/>
            <p:cNvSpPr>
              <a:spLocks noChangeArrowheads="1"/>
            </p:cNvSpPr>
            <p:nvPr/>
          </p:nvSpPr>
          <p:spPr bwMode="auto">
            <a:xfrm>
              <a:off x="2336" y="2165"/>
              <a:ext cx="320" cy="327"/>
            </a:xfrm>
            <a:prstGeom prst="ellipse">
              <a:avLst/>
            </a:prstGeom>
            <a:solidFill>
              <a:srgbClr val="00FF00"/>
            </a:solidFill>
            <a:ln w="25400">
              <a:solidFill>
                <a:schemeClr val="tx1"/>
              </a:solidFill>
              <a:round/>
              <a:headEnd/>
              <a:tailEnd/>
            </a:ln>
            <a:effectLst/>
          </p:spPr>
          <p:txBody>
            <a:bodyPr wrap="none" anchor="ctr"/>
            <a:lstStyle/>
            <a:p>
              <a:endParaRPr lang="ja-JP" altLang="en-US"/>
            </a:p>
          </p:txBody>
        </p:sp>
      </p:grpSp>
      <p:sp>
        <p:nvSpPr>
          <p:cNvPr id="495624" name="Line 8"/>
          <p:cNvSpPr>
            <a:spLocks noChangeShapeType="1"/>
          </p:cNvSpPr>
          <p:nvPr/>
        </p:nvSpPr>
        <p:spPr bwMode="auto">
          <a:xfrm flipV="1">
            <a:off x="4427538" y="908050"/>
            <a:ext cx="1223962" cy="146050"/>
          </a:xfrm>
          <a:prstGeom prst="line">
            <a:avLst/>
          </a:prstGeom>
          <a:noFill/>
          <a:ln w="19050">
            <a:solidFill>
              <a:srgbClr val="FF0000"/>
            </a:solidFill>
            <a:round/>
            <a:headEnd/>
            <a:tailEnd type="triangle" w="med" len="med"/>
          </a:ln>
          <a:effectLst/>
        </p:spPr>
        <p:txBody>
          <a:bodyPr/>
          <a:lstStyle/>
          <a:p>
            <a:endParaRPr lang="ja-JP" altLang="en-US"/>
          </a:p>
        </p:txBody>
      </p:sp>
      <p:sp>
        <p:nvSpPr>
          <p:cNvPr id="495625" name="Oval 9"/>
          <p:cNvSpPr>
            <a:spLocks noChangeArrowheads="1"/>
          </p:cNvSpPr>
          <p:nvPr/>
        </p:nvSpPr>
        <p:spPr bwMode="auto">
          <a:xfrm>
            <a:off x="3851275" y="2279650"/>
            <a:ext cx="288925" cy="287338"/>
          </a:xfrm>
          <a:prstGeom prst="ellipse">
            <a:avLst/>
          </a:prstGeom>
          <a:noFill/>
          <a:ln w="25400">
            <a:solidFill>
              <a:srgbClr val="FF0000"/>
            </a:solidFill>
            <a:round/>
            <a:headEnd/>
            <a:tailEnd/>
          </a:ln>
          <a:effectLst/>
        </p:spPr>
        <p:txBody>
          <a:bodyPr wrap="none" anchor="ctr"/>
          <a:lstStyle/>
          <a:p>
            <a:endParaRPr lang="ja-JP" altLang="en-US"/>
          </a:p>
        </p:txBody>
      </p:sp>
      <p:sp>
        <p:nvSpPr>
          <p:cNvPr id="495626" name="Oval 10"/>
          <p:cNvSpPr>
            <a:spLocks noChangeArrowheads="1"/>
          </p:cNvSpPr>
          <p:nvPr/>
        </p:nvSpPr>
        <p:spPr bwMode="auto">
          <a:xfrm>
            <a:off x="4140200" y="911225"/>
            <a:ext cx="288925" cy="287338"/>
          </a:xfrm>
          <a:prstGeom prst="ellipse">
            <a:avLst/>
          </a:prstGeom>
          <a:noFill/>
          <a:ln w="25400">
            <a:solidFill>
              <a:srgbClr val="FF0000"/>
            </a:solidFill>
            <a:round/>
            <a:headEnd/>
            <a:tailEnd/>
          </a:ln>
          <a:effectLst/>
        </p:spPr>
        <p:txBody>
          <a:bodyPr wrap="none" anchor="ctr"/>
          <a:lstStyle/>
          <a:p>
            <a:endParaRPr lang="ja-JP" altLang="en-US"/>
          </a:p>
        </p:txBody>
      </p:sp>
      <p:sp>
        <p:nvSpPr>
          <p:cNvPr id="495627" name="Line 11"/>
          <p:cNvSpPr>
            <a:spLocks noChangeShapeType="1"/>
          </p:cNvSpPr>
          <p:nvPr/>
        </p:nvSpPr>
        <p:spPr bwMode="auto">
          <a:xfrm flipV="1">
            <a:off x="4140200" y="981075"/>
            <a:ext cx="1511300" cy="1441450"/>
          </a:xfrm>
          <a:prstGeom prst="line">
            <a:avLst/>
          </a:prstGeom>
          <a:noFill/>
          <a:ln w="19050">
            <a:solidFill>
              <a:srgbClr val="FF0000"/>
            </a:solidFill>
            <a:round/>
            <a:headEnd/>
            <a:tailEnd type="triangle" w="med" len="med"/>
          </a:ln>
          <a:effectLst/>
        </p:spPr>
        <p:txBody>
          <a:bodyPr/>
          <a:lstStyle/>
          <a:p>
            <a:endParaRPr lang="ja-JP" altLang="en-US"/>
          </a:p>
        </p:txBody>
      </p:sp>
      <p:sp>
        <p:nvSpPr>
          <p:cNvPr id="495628" name="Line 12"/>
          <p:cNvSpPr>
            <a:spLocks noChangeShapeType="1"/>
          </p:cNvSpPr>
          <p:nvPr/>
        </p:nvSpPr>
        <p:spPr bwMode="auto">
          <a:xfrm flipH="1" flipV="1">
            <a:off x="2339975" y="1052513"/>
            <a:ext cx="1800225" cy="793750"/>
          </a:xfrm>
          <a:prstGeom prst="line">
            <a:avLst/>
          </a:prstGeom>
          <a:noFill/>
          <a:ln w="19050">
            <a:solidFill>
              <a:srgbClr val="FF0000"/>
            </a:solidFill>
            <a:round/>
            <a:headEnd/>
            <a:tailEnd type="triangle" w="med" len="med"/>
          </a:ln>
          <a:effectLst/>
        </p:spPr>
        <p:txBody>
          <a:bodyPr/>
          <a:lstStyle/>
          <a:p>
            <a:endParaRPr lang="ja-JP" altLang="en-US"/>
          </a:p>
        </p:txBody>
      </p:sp>
      <p:sp>
        <p:nvSpPr>
          <p:cNvPr id="495629" name="Line 13"/>
          <p:cNvSpPr>
            <a:spLocks noChangeShapeType="1"/>
          </p:cNvSpPr>
          <p:nvPr/>
        </p:nvSpPr>
        <p:spPr bwMode="auto">
          <a:xfrm flipH="1">
            <a:off x="3059113" y="2060575"/>
            <a:ext cx="360362" cy="1439863"/>
          </a:xfrm>
          <a:prstGeom prst="line">
            <a:avLst/>
          </a:prstGeom>
          <a:noFill/>
          <a:ln w="19050">
            <a:solidFill>
              <a:srgbClr val="FF0000"/>
            </a:solidFill>
            <a:round/>
            <a:headEnd/>
            <a:tailEnd type="triangle" w="med" len="med"/>
          </a:ln>
          <a:effectLst/>
        </p:spPr>
        <p:txBody>
          <a:bodyPr/>
          <a:lstStyle/>
          <a:p>
            <a:endParaRPr lang="ja-JP" altLang="en-US"/>
          </a:p>
        </p:txBody>
      </p:sp>
      <p:sp>
        <p:nvSpPr>
          <p:cNvPr id="495630" name="Text Box 14"/>
          <p:cNvSpPr txBox="1">
            <a:spLocks noChangeArrowheads="1"/>
          </p:cNvSpPr>
          <p:nvPr/>
        </p:nvSpPr>
        <p:spPr bwMode="auto">
          <a:xfrm>
            <a:off x="3706813" y="2530475"/>
            <a:ext cx="438150" cy="396875"/>
          </a:xfrm>
          <a:prstGeom prst="rect">
            <a:avLst/>
          </a:prstGeom>
          <a:noFill/>
          <a:ln w="9525">
            <a:noFill/>
            <a:miter lim="800000"/>
            <a:headEnd/>
            <a:tailEnd/>
          </a:ln>
          <a:effectLst/>
        </p:spPr>
        <p:txBody>
          <a:bodyPr wrap="none">
            <a:spAutoFit/>
          </a:bodyPr>
          <a:lstStyle/>
          <a:p>
            <a:r>
              <a:rPr lang="ja-JP" altLang="en-US"/>
              <a:t>鏡</a:t>
            </a:r>
          </a:p>
        </p:txBody>
      </p:sp>
      <p:sp>
        <p:nvSpPr>
          <p:cNvPr id="495631" name="Rectangle 15"/>
          <p:cNvSpPr>
            <a:spLocks noChangeArrowheads="1"/>
          </p:cNvSpPr>
          <p:nvPr/>
        </p:nvSpPr>
        <p:spPr bwMode="auto">
          <a:xfrm>
            <a:off x="4859338" y="2279650"/>
            <a:ext cx="288925" cy="935038"/>
          </a:xfrm>
          <a:prstGeom prst="rect">
            <a:avLst/>
          </a:prstGeom>
          <a:solidFill>
            <a:srgbClr val="C0C0C0"/>
          </a:solidFill>
          <a:ln w="9525">
            <a:solidFill>
              <a:schemeClr val="tx1"/>
            </a:solidFill>
            <a:miter lim="800000"/>
            <a:headEnd/>
            <a:tailEnd/>
          </a:ln>
          <a:effectLst/>
        </p:spPr>
        <p:txBody>
          <a:bodyPr wrap="none" anchor="ctr"/>
          <a:lstStyle/>
          <a:p>
            <a:endParaRPr lang="ja-JP" altLang="en-US"/>
          </a:p>
        </p:txBody>
      </p:sp>
      <p:sp>
        <p:nvSpPr>
          <p:cNvPr id="495632" name="AutoShape 16"/>
          <p:cNvSpPr>
            <a:spLocks noChangeArrowheads="1"/>
          </p:cNvSpPr>
          <p:nvPr/>
        </p:nvSpPr>
        <p:spPr bwMode="auto">
          <a:xfrm rot="5400000">
            <a:off x="4248150" y="2674938"/>
            <a:ext cx="71438" cy="144462"/>
          </a:xfrm>
          <a:prstGeom prst="can">
            <a:avLst>
              <a:gd name="adj" fmla="val 65029"/>
            </a:avLst>
          </a:prstGeom>
          <a:solidFill>
            <a:srgbClr val="C0C0C0"/>
          </a:solidFill>
          <a:ln w="9525">
            <a:solidFill>
              <a:schemeClr val="tx1"/>
            </a:solidFill>
            <a:round/>
            <a:headEnd/>
            <a:tailEnd/>
          </a:ln>
          <a:effectLst/>
        </p:spPr>
        <p:txBody>
          <a:bodyPr wrap="none" anchor="ctr"/>
          <a:lstStyle/>
          <a:p>
            <a:endParaRPr lang="ja-JP" altLang="en-US"/>
          </a:p>
        </p:txBody>
      </p:sp>
      <p:grpSp>
        <p:nvGrpSpPr>
          <p:cNvPr id="3" name="Group 17"/>
          <p:cNvGrpSpPr>
            <a:grpSpLocks/>
          </p:cNvGrpSpPr>
          <p:nvPr/>
        </p:nvGrpSpPr>
        <p:grpSpPr bwMode="auto">
          <a:xfrm>
            <a:off x="4356100" y="2495550"/>
            <a:ext cx="647700" cy="504825"/>
            <a:chOff x="3923" y="1978"/>
            <a:chExt cx="408" cy="318"/>
          </a:xfrm>
        </p:grpSpPr>
        <p:sp>
          <p:nvSpPr>
            <p:cNvPr id="495634" name="Oval 18"/>
            <p:cNvSpPr>
              <a:spLocks noChangeArrowheads="1"/>
            </p:cNvSpPr>
            <p:nvPr/>
          </p:nvSpPr>
          <p:spPr bwMode="auto">
            <a:xfrm>
              <a:off x="3923" y="1978"/>
              <a:ext cx="91" cy="318"/>
            </a:xfrm>
            <a:prstGeom prst="ellipse">
              <a:avLst/>
            </a:prstGeom>
            <a:solidFill>
              <a:srgbClr val="FF6600"/>
            </a:solidFill>
            <a:ln w="9525">
              <a:solidFill>
                <a:schemeClr val="tx1"/>
              </a:solidFill>
              <a:round/>
              <a:headEnd/>
              <a:tailEnd/>
            </a:ln>
            <a:effectLst/>
          </p:spPr>
          <p:txBody>
            <a:bodyPr wrap="none" anchor="ctr"/>
            <a:lstStyle/>
            <a:p>
              <a:endParaRPr lang="ja-JP" altLang="en-US"/>
            </a:p>
          </p:txBody>
        </p:sp>
        <p:sp>
          <p:nvSpPr>
            <p:cNvPr id="495635" name="Oval 19"/>
            <p:cNvSpPr>
              <a:spLocks noChangeArrowheads="1"/>
            </p:cNvSpPr>
            <p:nvPr/>
          </p:nvSpPr>
          <p:spPr bwMode="auto">
            <a:xfrm>
              <a:off x="3968" y="1978"/>
              <a:ext cx="91" cy="318"/>
            </a:xfrm>
            <a:prstGeom prst="ellipse">
              <a:avLst/>
            </a:prstGeom>
            <a:solidFill>
              <a:srgbClr val="FF6600"/>
            </a:solidFill>
            <a:ln w="9525">
              <a:solidFill>
                <a:schemeClr val="tx1"/>
              </a:solidFill>
              <a:round/>
              <a:headEnd/>
              <a:tailEnd/>
            </a:ln>
            <a:effectLst/>
          </p:spPr>
          <p:txBody>
            <a:bodyPr wrap="none" anchor="ctr"/>
            <a:lstStyle/>
            <a:p>
              <a:endParaRPr lang="ja-JP" altLang="en-US"/>
            </a:p>
          </p:txBody>
        </p:sp>
        <p:sp>
          <p:nvSpPr>
            <p:cNvPr id="495636" name="Oval 20"/>
            <p:cNvSpPr>
              <a:spLocks noChangeArrowheads="1"/>
            </p:cNvSpPr>
            <p:nvPr/>
          </p:nvSpPr>
          <p:spPr bwMode="auto">
            <a:xfrm>
              <a:off x="4014" y="1978"/>
              <a:ext cx="91" cy="318"/>
            </a:xfrm>
            <a:prstGeom prst="ellipse">
              <a:avLst/>
            </a:prstGeom>
            <a:solidFill>
              <a:srgbClr val="FF6600"/>
            </a:solidFill>
            <a:ln w="9525">
              <a:solidFill>
                <a:schemeClr val="tx1"/>
              </a:solidFill>
              <a:round/>
              <a:headEnd/>
              <a:tailEnd/>
            </a:ln>
            <a:effectLst/>
          </p:spPr>
          <p:txBody>
            <a:bodyPr wrap="none" anchor="ctr"/>
            <a:lstStyle/>
            <a:p>
              <a:endParaRPr lang="ja-JP" altLang="en-US"/>
            </a:p>
          </p:txBody>
        </p:sp>
        <p:sp>
          <p:nvSpPr>
            <p:cNvPr id="495637" name="Oval 21"/>
            <p:cNvSpPr>
              <a:spLocks noChangeArrowheads="1"/>
            </p:cNvSpPr>
            <p:nvPr/>
          </p:nvSpPr>
          <p:spPr bwMode="auto">
            <a:xfrm>
              <a:off x="4059" y="1978"/>
              <a:ext cx="91" cy="318"/>
            </a:xfrm>
            <a:prstGeom prst="ellipse">
              <a:avLst/>
            </a:prstGeom>
            <a:solidFill>
              <a:srgbClr val="FF6600"/>
            </a:solidFill>
            <a:ln w="9525">
              <a:solidFill>
                <a:schemeClr val="tx1"/>
              </a:solidFill>
              <a:round/>
              <a:headEnd/>
              <a:tailEnd/>
            </a:ln>
            <a:effectLst/>
          </p:spPr>
          <p:txBody>
            <a:bodyPr wrap="none" anchor="ctr"/>
            <a:lstStyle/>
            <a:p>
              <a:endParaRPr lang="ja-JP" altLang="en-US"/>
            </a:p>
          </p:txBody>
        </p:sp>
        <p:sp>
          <p:nvSpPr>
            <p:cNvPr id="495638" name="Oval 22"/>
            <p:cNvSpPr>
              <a:spLocks noChangeArrowheads="1"/>
            </p:cNvSpPr>
            <p:nvPr/>
          </p:nvSpPr>
          <p:spPr bwMode="auto">
            <a:xfrm>
              <a:off x="4104" y="1978"/>
              <a:ext cx="91" cy="318"/>
            </a:xfrm>
            <a:prstGeom prst="ellipse">
              <a:avLst/>
            </a:prstGeom>
            <a:solidFill>
              <a:srgbClr val="FF6600"/>
            </a:solidFill>
            <a:ln w="9525">
              <a:solidFill>
                <a:schemeClr val="tx1"/>
              </a:solidFill>
              <a:round/>
              <a:headEnd/>
              <a:tailEnd/>
            </a:ln>
            <a:effectLst/>
          </p:spPr>
          <p:txBody>
            <a:bodyPr wrap="none" anchor="ctr"/>
            <a:lstStyle/>
            <a:p>
              <a:endParaRPr lang="ja-JP" altLang="en-US"/>
            </a:p>
          </p:txBody>
        </p:sp>
        <p:sp>
          <p:nvSpPr>
            <p:cNvPr id="495639" name="Line 23"/>
            <p:cNvSpPr>
              <a:spLocks noChangeShapeType="1"/>
            </p:cNvSpPr>
            <p:nvPr/>
          </p:nvSpPr>
          <p:spPr bwMode="auto">
            <a:xfrm>
              <a:off x="4150" y="1978"/>
              <a:ext cx="181" cy="0"/>
            </a:xfrm>
            <a:prstGeom prst="line">
              <a:avLst/>
            </a:prstGeom>
            <a:noFill/>
            <a:ln w="19050">
              <a:solidFill>
                <a:schemeClr val="tx1"/>
              </a:solidFill>
              <a:round/>
              <a:headEnd/>
              <a:tailEnd/>
            </a:ln>
            <a:effectLst/>
          </p:spPr>
          <p:txBody>
            <a:bodyPr/>
            <a:lstStyle/>
            <a:p>
              <a:endParaRPr lang="ja-JP" altLang="en-US"/>
            </a:p>
          </p:txBody>
        </p:sp>
        <p:sp>
          <p:nvSpPr>
            <p:cNvPr id="495640" name="Line 24"/>
            <p:cNvSpPr>
              <a:spLocks noChangeShapeType="1"/>
            </p:cNvSpPr>
            <p:nvPr/>
          </p:nvSpPr>
          <p:spPr bwMode="auto">
            <a:xfrm>
              <a:off x="4150" y="2296"/>
              <a:ext cx="181" cy="0"/>
            </a:xfrm>
            <a:prstGeom prst="line">
              <a:avLst/>
            </a:prstGeom>
            <a:noFill/>
            <a:ln w="19050">
              <a:solidFill>
                <a:schemeClr val="tx1"/>
              </a:solidFill>
              <a:round/>
              <a:headEnd/>
              <a:tailEnd/>
            </a:ln>
            <a:effectLst/>
          </p:spPr>
          <p:txBody>
            <a:bodyPr/>
            <a:lstStyle/>
            <a:p>
              <a:endParaRPr lang="ja-JP" altLang="en-US"/>
            </a:p>
          </p:txBody>
        </p:sp>
      </p:grpSp>
      <p:sp>
        <p:nvSpPr>
          <p:cNvPr id="495641" name="Text Box 25"/>
          <p:cNvSpPr txBox="1">
            <a:spLocks noChangeArrowheads="1"/>
          </p:cNvSpPr>
          <p:nvPr/>
        </p:nvSpPr>
        <p:spPr bwMode="auto">
          <a:xfrm>
            <a:off x="107950" y="646113"/>
            <a:ext cx="2673350" cy="915987"/>
          </a:xfrm>
          <a:prstGeom prst="rect">
            <a:avLst/>
          </a:prstGeom>
          <a:noFill/>
          <a:ln w="9525">
            <a:noFill/>
            <a:miter lim="800000"/>
            <a:headEnd/>
            <a:tailEnd/>
          </a:ln>
          <a:effectLst/>
        </p:spPr>
        <p:txBody>
          <a:bodyPr wrap="none">
            <a:spAutoFit/>
          </a:bodyPr>
          <a:lstStyle/>
          <a:p>
            <a:r>
              <a:rPr lang="ja-JP" altLang="en-US" sz="1800" b="1">
                <a:solidFill>
                  <a:srgbClr val="0000FF"/>
                </a:solidFill>
              </a:rPr>
              <a:t>サスペンションワイヤー</a:t>
            </a:r>
          </a:p>
          <a:p>
            <a:r>
              <a:rPr lang="ja-JP" altLang="en-US" sz="1800"/>
              <a:t>（</a:t>
            </a:r>
            <a:r>
              <a:rPr lang="en-US" altLang="ja-JP" sz="1800"/>
              <a:t>Structure damping,</a:t>
            </a:r>
          </a:p>
          <a:p>
            <a:r>
              <a:rPr lang="en-US" altLang="ja-JP" sz="1800"/>
              <a:t>Thermoelastic damping</a:t>
            </a:r>
            <a:r>
              <a:rPr lang="ja-JP" altLang="en-US" sz="1800"/>
              <a:t>）</a:t>
            </a:r>
          </a:p>
        </p:txBody>
      </p:sp>
      <p:sp>
        <p:nvSpPr>
          <p:cNvPr id="495642" name="Text Box 26"/>
          <p:cNvSpPr txBox="1">
            <a:spLocks noChangeArrowheads="1"/>
          </p:cNvSpPr>
          <p:nvPr/>
        </p:nvSpPr>
        <p:spPr bwMode="auto">
          <a:xfrm>
            <a:off x="2557463" y="3429000"/>
            <a:ext cx="2152650" cy="641350"/>
          </a:xfrm>
          <a:prstGeom prst="rect">
            <a:avLst/>
          </a:prstGeom>
          <a:noFill/>
          <a:ln w="9525">
            <a:noFill/>
            <a:miter lim="800000"/>
            <a:headEnd/>
            <a:tailEnd/>
          </a:ln>
          <a:effectLst/>
        </p:spPr>
        <p:txBody>
          <a:bodyPr wrap="none">
            <a:spAutoFit/>
          </a:bodyPr>
          <a:lstStyle/>
          <a:p>
            <a:r>
              <a:rPr lang="ja-JP" altLang="en-US" sz="1800" b="1">
                <a:solidFill>
                  <a:srgbClr val="0000FF"/>
                </a:solidFill>
              </a:rPr>
              <a:t>残留大気</a:t>
            </a:r>
          </a:p>
          <a:p>
            <a:r>
              <a:rPr lang="ja-JP" altLang="en-US" sz="1800"/>
              <a:t>（</a:t>
            </a:r>
            <a:r>
              <a:rPr lang="en-US" altLang="ja-JP" sz="1800"/>
              <a:t>Viscous damping</a:t>
            </a:r>
            <a:r>
              <a:rPr lang="ja-JP" altLang="en-US" sz="1800"/>
              <a:t>）</a:t>
            </a:r>
          </a:p>
        </p:txBody>
      </p:sp>
      <p:sp>
        <p:nvSpPr>
          <p:cNvPr id="495643" name="Text Box 27"/>
          <p:cNvSpPr txBox="1">
            <a:spLocks noChangeArrowheads="1"/>
          </p:cNvSpPr>
          <p:nvPr/>
        </p:nvSpPr>
        <p:spPr bwMode="auto">
          <a:xfrm>
            <a:off x="5651500" y="765175"/>
            <a:ext cx="2233613" cy="1069975"/>
          </a:xfrm>
          <a:prstGeom prst="rect">
            <a:avLst/>
          </a:prstGeom>
          <a:noFill/>
          <a:ln w="9525">
            <a:noFill/>
            <a:miter lim="800000"/>
            <a:headEnd/>
            <a:tailEnd/>
          </a:ln>
          <a:effectLst/>
        </p:spPr>
        <p:txBody>
          <a:bodyPr>
            <a:spAutoFit/>
          </a:bodyPr>
          <a:lstStyle/>
          <a:p>
            <a:r>
              <a:rPr lang="ja-JP" altLang="en-US" sz="1600" b="1">
                <a:solidFill>
                  <a:srgbClr val="0000FF"/>
                </a:solidFill>
              </a:rPr>
              <a:t>ワイヤークランプ</a:t>
            </a:r>
          </a:p>
          <a:p>
            <a:r>
              <a:rPr lang="ja-JP" altLang="en-US" sz="1600" b="1">
                <a:solidFill>
                  <a:srgbClr val="0000FF"/>
                </a:solidFill>
              </a:rPr>
              <a:t>（懸架点）</a:t>
            </a:r>
          </a:p>
          <a:p>
            <a:r>
              <a:rPr lang="en-US" altLang="ja-JP" sz="1600"/>
              <a:t>Viscous damping?</a:t>
            </a:r>
          </a:p>
          <a:p>
            <a:r>
              <a:rPr lang="en-US" altLang="ja-JP" sz="1600"/>
              <a:t>Structure damping?</a:t>
            </a:r>
          </a:p>
        </p:txBody>
      </p:sp>
      <p:sp>
        <p:nvSpPr>
          <p:cNvPr id="495644" name="Line 28"/>
          <p:cNvSpPr>
            <a:spLocks noChangeShapeType="1"/>
          </p:cNvSpPr>
          <p:nvPr/>
        </p:nvSpPr>
        <p:spPr bwMode="auto">
          <a:xfrm>
            <a:off x="5003800" y="2781300"/>
            <a:ext cx="1872456" cy="503684"/>
          </a:xfrm>
          <a:prstGeom prst="line">
            <a:avLst/>
          </a:prstGeom>
          <a:noFill/>
          <a:ln w="19050">
            <a:solidFill>
              <a:srgbClr val="FF0000"/>
            </a:solidFill>
            <a:round/>
            <a:headEnd/>
            <a:tailEnd type="triangle" w="med" len="med"/>
          </a:ln>
          <a:effectLst/>
        </p:spPr>
        <p:txBody>
          <a:bodyPr/>
          <a:lstStyle/>
          <a:p>
            <a:endParaRPr lang="ja-JP" altLang="en-US"/>
          </a:p>
        </p:txBody>
      </p:sp>
      <p:pic>
        <p:nvPicPr>
          <p:cNvPr id="495645" name="Picture 29"/>
          <p:cNvPicPr>
            <a:picLocks noChangeAspect="1" noChangeArrowheads="1"/>
          </p:cNvPicPr>
          <p:nvPr/>
        </p:nvPicPr>
        <p:blipFill>
          <a:blip r:embed="rId2" cstate="print"/>
          <a:srcRect/>
          <a:stretch>
            <a:fillRect/>
          </a:stretch>
        </p:blipFill>
        <p:spPr bwMode="auto">
          <a:xfrm>
            <a:off x="179388" y="1589088"/>
            <a:ext cx="2117725" cy="2271712"/>
          </a:xfrm>
          <a:prstGeom prst="rect">
            <a:avLst/>
          </a:prstGeom>
          <a:noFill/>
          <a:ln w="9525">
            <a:noFill/>
            <a:miter lim="800000"/>
            <a:headEnd/>
            <a:tailEnd/>
          </a:ln>
          <a:effectLst/>
        </p:spPr>
      </p:pic>
      <p:grpSp>
        <p:nvGrpSpPr>
          <p:cNvPr id="4" name="Group 30"/>
          <p:cNvGrpSpPr>
            <a:grpSpLocks/>
          </p:cNvGrpSpPr>
          <p:nvPr/>
        </p:nvGrpSpPr>
        <p:grpSpPr bwMode="auto">
          <a:xfrm>
            <a:off x="34925" y="3789363"/>
            <a:ext cx="2486025" cy="436562"/>
            <a:chOff x="22" y="2387"/>
            <a:chExt cx="1566" cy="275"/>
          </a:xfrm>
        </p:grpSpPr>
        <p:pic>
          <p:nvPicPr>
            <p:cNvPr id="495647" name="Picture 31"/>
            <p:cNvPicPr>
              <a:picLocks noChangeAspect="1" noChangeArrowheads="1"/>
            </p:cNvPicPr>
            <p:nvPr/>
          </p:nvPicPr>
          <p:blipFill>
            <a:blip r:embed="rId3" cstate="print"/>
            <a:srcRect/>
            <a:stretch>
              <a:fillRect/>
            </a:stretch>
          </p:blipFill>
          <p:spPr bwMode="auto">
            <a:xfrm>
              <a:off x="68" y="2523"/>
              <a:ext cx="1406" cy="139"/>
            </a:xfrm>
            <a:prstGeom prst="rect">
              <a:avLst/>
            </a:prstGeom>
            <a:noFill/>
            <a:ln w="9525">
              <a:noFill/>
              <a:miter lim="800000"/>
              <a:headEnd/>
              <a:tailEnd/>
            </a:ln>
            <a:effectLst/>
          </p:spPr>
        </p:pic>
        <p:sp>
          <p:nvSpPr>
            <p:cNvPr id="495648" name="Rectangle 32"/>
            <p:cNvSpPr>
              <a:spLocks noChangeArrowheads="1"/>
            </p:cNvSpPr>
            <p:nvPr/>
          </p:nvSpPr>
          <p:spPr bwMode="auto">
            <a:xfrm>
              <a:off x="22" y="2387"/>
              <a:ext cx="1566" cy="173"/>
            </a:xfrm>
            <a:prstGeom prst="rect">
              <a:avLst/>
            </a:prstGeom>
            <a:noFill/>
            <a:ln w="9525">
              <a:noFill/>
              <a:miter lim="800000"/>
              <a:headEnd/>
              <a:tailEnd/>
            </a:ln>
            <a:effectLst/>
          </p:spPr>
          <p:txBody>
            <a:bodyPr wrap="none">
              <a:spAutoFit/>
            </a:bodyPr>
            <a:lstStyle/>
            <a:p>
              <a:r>
                <a:rPr lang="en-US" altLang="ja-JP" sz="1200"/>
                <a:t>(G.I. Gonzalez, and P.R. Saulson)</a:t>
              </a:r>
            </a:p>
          </p:txBody>
        </p:sp>
      </p:grpSp>
      <p:pic>
        <p:nvPicPr>
          <p:cNvPr id="495649" name="Picture 33"/>
          <p:cNvPicPr>
            <a:picLocks noChangeAspect="1" noChangeArrowheads="1"/>
          </p:cNvPicPr>
          <p:nvPr/>
        </p:nvPicPr>
        <p:blipFill>
          <a:blip r:embed="rId4" cstate="print"/>
          <a:srcRect/>
          <a:stretch>
            <a:fillRect/>
          </a:stretch>
        </p:blipFill>
        <p:spPr bwMode="auto">
          <a:xfrm>
            <a:off x="34925" y="4346575"/>
            <a:ext cx="2405063" cy="1819275"/>
          </a:xfrm>
          <a:prstGeom prst="rect">
            <a:avLst/>
          </a:prstGeom>
          <a:noFill/>
          <a:ln w="9525">
            <a:noFill/>
            <a:miter lim="800000"/>
            <a:headEnd/>
            <a:tailEnd/>
          </a:ln>
          <a:effectLst/>
        </p:spPr>
      </p:pic>
      <p:pic>
        <p:nvPicPr>
          <p:cNvPr id="495650" name="Picture 34"/>
          <p:cNvPicPr>
            <a:picLocks noChangeAspect="1" noChangeArrowheads="1"/>
          </p:cNvPicPr>
          <p:nvPr/>
        </p:nvPicPr>
        <p:blipFill>
          <a:blip r:embed="rId5" cstate="print"/>
          <a:srcRect/>
          <a:stretch>
            <a:fillRect/>
          </a:stretch>
        </p:blipFill>
        <p:spPr bwMode="auto">
          <a:xfrm>
            <a:off x="2627784" y="4077072"/>
            <a:ext cx="2160588" cy="1738312"/>
          </a:xfrm>
          <a:prstGeom prst="rect">
            <a:avLst/>
          </a:prstGeom>
          <a:noFill/>
          <a:ln w="9525">
            <a:noFill/>
            <a:miter lim="800000"/>
            <a:headEnd/>
            <a:tailEnd/>
          </a:ln>
          <a:effectLst/>
        </p:spPr>
      </p:pic>
      <p:grpSp>
        <p:nvGrpSpPr>
          <p:cNvPr id="5" name="Group 35"/>
          <p:cNvGrpSpPr>
            <a:grpSpLocks/>
          </p:cNvGrpSpPr>
          <p:nvPr/>
        </p:nvGrpSpPr>
        <p:grpSpPr bwMode="auto">
          <a:xfrm>
            <a:off x="2843808" y="5733256"/>
            <a:ext cx="2011363" cy="411163"/>
            <a:chOff x="3020" y="3562"/>
            <a:chExt cx="1267" cy="259"/>
          </a:xfrm>
        </p:grpSpPr>
        <p:pic>
          <p:nvPicPr>
            <p:cNvPr id="495652" name="Picture 36"/>
            <p:cNvPicPr>
              <a:picLocks noChangeAspect="1" noChangeArrowheads="1"/>
            </p:cNvPicPr>
            <p:nvPr/>
          </p:nvPicPr>
          <p:blipFill>
            <a:blip r:embed="rId6" cstate="print"/>
            <a:srcRect/>
            <a:stretch>
              <a:fillRect/>
            </a:stretch>
          </p:blipFill>
          <p:spPr bwMode="auto">
            <a:xfrm>
              <a:off x="3153" y="3698"/>
              <a:ext cx="1134" cy="123"/>
            </a:xfrm>
            <a:prstGeom prst="rect">
              <a:avLst/>
            </a:prstGeom>
            <a:noFill/>
            <a:ln w="9525">
              <a:noFill/>
              <a:miter lim="800000"/>
              <a:headEnd/>
              <a:tailEnd/>
            </a:ln>
            <a:effectLst/>
          </p:spPr>
        </p:pic>
        <p:sp>
          <p:nvSpPr>
            <p:cNvPr id="495653" name="Text Box 37"/>
            <p:cNvSpPr txBox="1">
              <a:spLocks noChangeArrowheads="1"/>
            </p:cNvSpPr>
            <p:nvPr/>
          </p:nvSpPr>
          <p:spPr bwMode="auto">
            <a:xfrm>
              <a:off x="3020" y="3562"/>
              <a:ext cx="904" cy="173"/>
            </a:xfrm>
            <a:prstGeom prst="rect">
              <a:avLst/>
            </a:prstGeom>
            <a:noFill/>
            <a:ln w="9525">
              <a:noFill/>
              <a:miter lim="800000"/>
              <a:headEnd/>
              <a:tailEnd/>
            </a:ln>
            <a:effectLst/>
          </p:spPr>
          <p:txBody>
            <a:bodyPr wrap="none">
              <a:spAutoFit/>
            </a:bodyPr>
            <a:lstStyle/>
            <a:p>
              <a:r>
                <a:rPr lang="en-US" altLang="ja-JP" sz="1200" dirty="0"/>
                <a:t>(A. </a:t>
              </a:r>
              <a:r>
                <a:rPr lang="en-US" altLang="ja-JP" sz="1200" dirty="0" err="1"/>
                <a:t>Cavalleri</a:t>
              </a:r>
              <a:r>
                <a:rPr lang="en-US" altLang="ja-JP" sz="1200" dirty="0"/>
                <a:t>, et al)</a:t>
              </a:r>
            </a:p>
          </p:txBody>
        </p:sp>
      </p:grpSp>
      <p:pic>
        <p:nvPicPr>
          <p:cNvPr id="495658" name="Picture 42"/>
          <p:cNvPicPr>
            <a:picLocks noChangeAspect="1" noChangeArrowheads="1"/>
          </p:cNvPicPr>
          <p:nvPr/>
        </p:nvPicPr>
        <p:blipFill>
          <a:blip r:embed="rId7" cstate="print"/>
          <a:srcRect/>
          <a:stretch>
            <a:fillRect/>
          </a:stretch>
        </p:blipFill>
        <p:spPr bwMode="auto">
          <a:xfrm>
            <a:off x="7519988" y="763588"/>
            <a:ext cx="1624012" cy="1944687"/>
          </a:xfrm>
          <a:prstGeom prst="rect">
            <a:avLst/>
          </a:prstGeom>
          <a:noFill/>
          <a:ln w="9525">
            <a:noFill/>
            <a:miter lim="800000"/>
            <a:headEnd/>
            <a:tailEnd/>
          </a:ln>
          <a:effectLst/>
        </p:spPr>
      </p:pic>
      <p:grpSp>
        <p:nvGrpSpPr>
          <p:cNvPr id="6" name="Group 43"/>
          <p:cNvGrpSpPr>
            <a:grpSpLocks/>
          </p:cNvGrpSpPr>
          <p:nvPr/>
        </p:nvGrpSpPr>
        <p:grpSpPr bwMode="auto">
          <a:xfrm>
            <a:off x="6948488" y="2636838"/>
            <a:ext cx="2160587" cy="360362"/>
            <a:chOff x="4377" y="1661"/>
            <a:chExt cx="1361" cy="227"/>
          </a:xfrm>
        </p:grpSpPr>
        <p:pic>
          <p:nvPicPr>
            <p:cNvPr id="495660" name="Picture 44"/>
            <p:cNvPicPr>
              <a:picLocks noChangeAspect="1" noChangeArrowheads="1"/>
            </p:cNvPicPr>
            <p:nvPr/>
          </p:nvPicPr>
          <p:blipFill>
            <a:blip r:embed="rId8" cstate="print"/>
            <a:srcRect/>
            <a:stretch>
              <a:fillRect/>
            </a:stretch>
          </p:blipFill>
          <p:spPr bwMode="auto">
            <a:xfrm>
              <a:off x="4378" y="1806"/>
              <a:ext cx="1360" cy="82"/>
            </a:xfrm>
            <a:prstGeom prst="rect">
              <a:avLst/>
            </a:prstGeom>
            <a:noFill/>
            <a:ln w="9525">
              <a:noFill/>
              <a:miter lim="800000"/>
              <a:headEnd/>
              <a:tailEnd/>
            </a:ln>
            <a:effectLst/>
          </p:spPr>
        </p:pic>
        <p:sp>
          <p:nvSpPr>
            <p:cNvPr id="495661" name="Text Box 45"/>
            <p:cNvSpPr txBox="1">
              <a:spLocks noChangeArrowheads="1"/>
            </p:cNvSpPr>
            <p:nvPr/>
          </p:nvSpPr>
          <p:spPr bwMode="auto">
            <a:xfrm>
              <a:off x="4377" y="1661"/>
              <a:ext cx="1142" cy="173"/>
            </a:xfrm>
            <a:prstGeom prst="rect">
              <a:avLst/>
            </a:prstGeom>
            <a:noFill/>
            <a:ln w="9525">
              <a:noFill/>
              <a:miter lim="800000"/>
              <a:headEnd/>
              <a:tailEnd/>
            </a:ln>
            <a:effectLst/>
          </p:spPr>
          <p:txBody>
            <a:bodyPr wrap="none">
              <a:spAutoFit/>
            </a:bodyPr>
            <a:lstStyle/>
            <a:p>
              <a:r>
                <a:rPr lang="en-US" altLang="ja-JP" sz="1200"/>
                <a:t>(Dawid, and Kawamura)</a:t>
              </a:r>
            </a:p>
          </p:txBody>
        </p:sp>
      </p:grpSp>
      <p:sp>
        <p:nvSpPr>
          <p:cNvPr id="495663" name="Line 47"/>
          <p:cNvSpPr>
            <a:spLocks noChangeShapeType="1"/>
          </p:cNvSpPr>
          <p:nvPr/>
        </p:nvSpPr>
        <p:spPr bwMode="auto">
          <a:xfrm>
            <a:off x="4572001" y="2854325"/>
            <a:ext cx="360039" cy="646683"/>
          </a:xfrm>
          <a:prstGeom prst="line">
            <a:avLst/>
          </a:prstGeom>
          <a:noFill/>
          <a:ln w="19050">
            <a:solidFill>
              <a:srgbClr val="FF0000"/>
            </a:solidFill>
            <a:round/>
            <a:headEnd/>
            <a:tailEnd type="triangle" w="med" len="med"/>
          </a:ln>
          <a:effectLst/>
        </p:spPr>
        <p:txBody>
          <a:bodyPr/>
          <a:lstStyle/>
          <a:p>
            <a:endParaRPr lang="ja-JP" altLang="en-US"/>
          </a:p>
        </p:txBody>
      </p:sp>
      <p:sp>
        <p:nvSpPr>
          <p:cNvPr id="495665" name="Text Box 49"/>
          <p:cNvSpPr txBox="1">
            <a:spLocks noChangeArrowheads="1"/>
          </p:cNvSpPr>
          <p:nvPr/>
        </p:nvSpPr>
        <p:spPr bwMode="auto">
          <a:xfrm>
            <a:off x="6877050" y="3212976"/>
            <a:ext cx="2266950" cy="646331"/>
          </a:xfrm>
          <a:prstGeom prst="rect">
            <a:avLst/>
          </a:prstGeom>
          <a:noFill/>
          <a:ln w="9525">
            <a:noFill/>
            <a:miter lim="800000"/>
            <a:headEnd/>
            <a:tailEnd/>
          </a:ln>
          <a:effectLst/>
        </p:spPr>
        <p:txBody>
          <a:bodyPr>
            <a:spAutoFit/>
          </a:bodyPr>
          <a:lstStyle/>
          <a:p>
            <a:r>
              <a:rPr lang="ja-JP" altLang="en-US" sz="1800" b="1" dirty="0">
                <a:solidFill>
                  <a:srgbClr val="0000FF"/>
                </a:solidFill>
              </a:rPr>
              <a:t>コイル固定具</a:t>
            </a:r>
          </a:p>
          <a:p>
            <a:r>
              <a:rPr lang="ja-JP" altLang="en-US" sz="1800" dirty="0" smtClean="0"/>
              <a:t>（</a:t>
            </a:r>
            <a:r>
              <a:rPr lang="en-US" altLang="ja-JP" sz="1800" dirty="0"/>
              <a:t>Viscous damping</a:t>
            </a:r>
            <a:r>
              <a:rPr lang="ja-JP" altLang="en-US" sz="1800" dirty="0"/>
              <a:t>）</a:t>
            </a:r>
          </a:p>
        </p:txBody>
      </p:sp>
      <p:sp>
        <p:nvSpPr>
          <p:cNvPr id="495666" name="Text Box 50"/>
          <p:cNvSpPr txBox="1">
            <a:spLocks noChangeArrowheads="1"/>
          </p:cNvSpPr>
          <p:nvPr/>
        </p:nvSpPr>
        <p:spPr bwMode="auto">
          <a:xfrm>
            <a:off x="4716016" y="3429000"/>
            <a:ext cx="2152650" cy="641350"/>
          </a:xfrm>
          <a:prstGeom prst="rect">
            <a:avLst/>
          </a:prstGeom>
          <a:noFill/>
          <a:ln w="9525">
            <a:noFill/>
            <a:miter lim="800000"/>
            <a:headEnd/>
            <a:tailEnd/>
          </a:ln>
          <a:effectLst/>
        </p:spPr>
        <p:txBody>
          <a:bodyPr wrap="none">
            <a:spAutoFit/>
          </a:bodyPr>
          <a:lstStyle/>
          <a:p>
            <a:r>
              <a:rPr lang="ja-JP" altLang="en-US" sz="1800" b="1" dirty="0">
                <a:solidFill>
                  <a:srgbClr val="0000FF"/>
                </a:solidFill>
              </a:rPr>
              <a:t>コイル回路</a:t>
            </a:r>
          </a:p>
          <a:p>
            <a:r>
              <a:rPr lang="ja-JP" altLang="en-US" sz="1800" dirty="0"/>
              <a:t>（</a:t>
            </a:r>
            <a:r>
              <a:rPr lang="en-US" altLang="ja-JP" sz="1800" dirty="0"/>
              <a:t>Viscous damping</a:t>
            </a:r>
            <a:r>
              <a:rPr lang="ja-JP" altLang="en-US" sz="1800" dirty="0"/>
              <a:t>）</a:t>
            </a:r>
          </a:p>
        </p:txBody>
      </p:sp>
      <p:grpSp>
        <p:nvGrpSpPr>
          <p:cNvPr id="7" name="Group 53"/>
          <p:cNvGrpSpPr>
            <a:grpSpLocks/>
          </p:cNvGrpSpPr>
          <p:nvPr/>
        </p:nvGrpSpPr>
        <p:grpSpPr bwMode="auto">
          <a:xfrm>
            <a:off x="34925" y="6092825"/>
            <a:ext cx="2016125" cy="431800"/>
            <a:chOff x="22" y="3838"/>
            <a:chExt cx="1270" cy="272"/>
          </a:xfrm>
        </p:grpSpPr>
        <p:pic>
          <p:nvPicPr>
            <p:cNvPr id="495670" name="Picture 54"/>
            <p:cNvPicPr>
              <a:picLocks noChangeAspect="1" noChangeArrowheads="1"/>
            </p:cNvPicPr>
            <p:nvPr/>
          </p:nvPicPr>
          <p:blipFill>
            <a:blip r:embed="rId9" cstate="print"/>
            <a:srcRect/>
            <a:stretch>
              <a:fillRect/>
            </a:stretch>
          </p:blipFill>
          <p:spPr bwMode="auto">
            <a:xfrm>
              <a:off x="249" y="3997"/>
              <a:ext cx="1043" cy="113"/>
            </a:xfrm>
            <a:prstGeom prst="rect">
              <a:avLst/>
            </a:prstGeom>
            <a:noFill/>
            <a:ln w="9525">
              <a:noFill/>
              <a:miter lim="800000"/>
              <a:headEnd/>
              <a:tailEnd/>
            </a:ln>
            <a:effectLst/>
          </p:spPr>
        </p:pic>
        <p:sp>
          <p:nvSpPr>
            <p:cNvPr id="495671" name="Text Box 55"/>
            <p:cNvSpPr txBox="1">
              <a:spLocks noChangeArrowheads="1"/>
            </p:cNvSpPr>
            <p:nvPr/>
          </p:nvSpPr>
          <p:spPr bwMode="auto">
            <a:xfrm>
              <a:off x="22" y="3838"/>
              <a:ext cx="1164" cy="174"/>
            </a:xfrm>
            <a:prstGeom prst="rect">
              <a:avLst/>
            </a:prstGeom>
            <a:noFill/>
            <a:ln w="9525">
              <a:noFill/>
              <a:miter lim="800000"/>
              <a:headEnd/>
              <a:tailEnd/>
            </a:ln>
            <a:effectLst/>
          </p:spPr>
          <p:txBody>
            <a:bodyPr wrap="none">
              <a:spAutoFit/>
            </a:bodyPr>
            <a:lstStyle/>
            <a:p>
              <a:r>
                <a:rPr lang="en-US" altLang="ja-JP" sz="1200" dirty="0"/>
                <a:t>(C. M. Mow-</a:t>
              </a:r>
              <a:r>
                <a:rPr lang="en-US" altLang="ja-JP" sz="1200" dirty="0" err="1"/>
                <a:t>Lowry,et</a:t>
              </a:r>
              <a:r>
                <a:rPr lang="en-US" altLang="ja-JP" sz="1200" dirty="0"/>
                <a:t> </a:t>
              </a:r>
              <a:r>
                <a:rPr lang="en-US" altLang="ja-JP" sz="1200" dirty="0" smtClean="0"/>
                <a:t>al.)</a:t>
              </a:r>
              <a:endParaRPr lang="en-US" altLang="ja-JP" sz="1200" dirty="0"/>
            </a:p>
          </p:txBody>
        </p:sp>
      </p:grpSp>
      <p:pic>
        <p:nvPicPr>
          <p:cNvPr id="55" name="Picture 11" descr="Theory_Holder"/>
          <p:cNvPicPr>
            <a:picLocks noChangeAspect="1" noChangeArrowheads="1"/>
          </p:cNvPicPr>
          <p:nvPr/>
        </p:nvPicPr>
        <p:blipFill>
          <a:blip r:embed="rId10" cstate="print"/>
          <a:srcRect/>
          <a:stretch>
            <a:fillRect/>
          </a:stretch>
        </p:blipFill>
        <p:spPr bwMode="auto">
          <a:xfrm>
            <a:off x="6993493" y="3789040"/>
            <a:ext cx="1970995" cy="1800200"/>
          </a:xfrm>
          <a:prstGeom prst="rect">
            <a:avLst/>
          </a:prstGeom>
          <a:noFill/>
        </p:spPr>
      </p:pic>
      <p:sp>
        <p:nvSpPr>
          <p:cNvPr id="61" name="Text Box 45"/>
          <p:cNvSpPr txBox="1">
            <a:spLocks noChangeArrowheads="1"/>
          </p:cNvSpPr>
          <p:nvPr/>
        </p:nvSpPr>
        <p:spPr bwMode="auto">
          <a:xfrm>
            <a:off x="7271792" y="5517232"/>
            <a:ext cx="1872208" cy="584775"/>
          </a:xfrm>
          <a:prstGeom prst="rect">
            <a:avLst/>
          </a:prstGeom>
          <a:noFill/>
          <a:ln w="9525">
            <a:noFill/>
            <a:miter lim="800000"/>
            <a:headEnd/>
            <a:tailEnd/>
          </a:ln>
          <a:effectLst/>
        </p:spPr>
        <p:txBody>
          <a:bodyPr wrap="square">
            <a:spAutoFit/>
          </a:bodyPr>
          <a:lstStyle/>
          <a:p>
            <a:r>
              <a:rPr lang="en-US" altLang="ja-JP" sz="1200" dirty="0" smtClean="0"/>
              <a:t>(K. </a:t>
            </a:r>
            <a:r>
              <a:rPr lang="en-US" altLang="ja-JP" sz="1200" dirty="0" err="1" smtClean="0"/>
              <a:t>Agatsuma</a:t>
            </a:r>
            <a:r>
              <a:rPr lang="en-US" altLang="ja-JP" sz="1200" dirty="0" smtClean="0"/>
              <a:t> et al.)</a:t>
            </a:r>
          </a:p>
          <a:p>
            <a:r>
              <a:rPr lang="pt-BR" altLang="ja-JP" sz="1000" b="1" dirty="0" smtClean="0"/>
              <a:t>Class. Quantum Grav. 27 (2010) 084022</a:t>
            </a:r>
            <a:endParaRPr lang="en-US" altLang="ja-JP" sz="1000" dirty="0"/>
          </a:p>
        </p:txBody>
      </p:sp>
      <p:pic>
        <p:nvPicPr>
          <p:cNvPr id="62" name="Picture 2" descr="080919_all"/>
          <p:cNvPicPr>
            <a:picLocks noChangeAspect="1" noChangeArrowheads="1"/>
          </p:cNvPicPr>
          <p:nvPr/>
        </p:nvPicPr>
        <p:blipFill>
          <a:blip r:embed="rId11" cstate="print"/>
          <a:srcRect/>
          <a:stretch>
            <a:fillRect/>
          </a:stretch>
        </p:blipFill>
        <p:spPr bwMode="auto">
          <a:xfrm>
            <a:off x="4860032" y="4005064"/>
            <a:ext cx="2119931" cy="1699640"/>
          </a:xfrm>
          <a:prstGeom prst="rect">
            <a:avLst/>
          </a:prstGeom>
          <a:noFill/>
        </p:spPr>
      </p:pic>
      <p:sp>
        <p:nvSpPr>
          <p:cNvPr id="63" name="正方形/長方形 62"/>
          <p:cNvSpPr/>
          <p:nvPr/>
        </p:nvSpPr>
        <p:spPr>
          <a:xfrm>
            <a:off x="5148064" y="5661248"/>
            <a:ext cx="1872208" cy="461665"/>
          </a:xfrm>
          <a:prstGeom prst="rect">
            <a:avLst/>
          </a:prstGeom>
        </p:spPr>
        <p:txBody>
          <a:bodyPr wrap="square">
            <a:spAutoFit/>
          </a:bodyPr>
          <a:lstStyle/>
          <a:p>
            <a:r>
              <a:rPr lang="en-US" altLang="ja-JP" sz="1200" dirty="0" smtClean="0"/>
              <a:t>(K. </a:t>
            </a:r>
            <a:r>
              <a:rPr lang="en-US" altLang="ja-JP" sz="1200" dirty="0" err="1" smtClean="0"/>
              <a:t>Agatsuma</a:t>
            </a:r>
            <a:r>
              <a:rPr lang="en-US" altLang="ja-JP" sz="1200" dirty="0" smtClean="0"/>
              <a:t> et al.)</a:t>
            </a:r>
          </a:p>
          <a:p>
            <a:r>
              <a:rPr lang="en-US" altLang="ja-JP" sz="1200" dirty="0" smtClean="0"/>
              <a:t>PRL. 104 040602 (2010)</a:t>
            </a:r>
            <a:r>
              <a:rPr lang="en-US" altLang="ja-JP" sz="1200" dirty="0" smtClean="0">
                <a:solidFill>
                  <a:srgbClr val="0000FF"/>
                </a:solidFill>
              </a:rPr>
              <a:t> </a:t>
            </a:r>
            <a:endParaRPr lang="en-US" altLang="ja-JP" sz="1200" dirty="0">
              <a:solidFill>
                <a:srgbClr val="0000FF"/>
              </a:solidFill>
            </a:endParaRPr>
          </a:p>
        </p:txBody>
      </p:sp>
      <p:sp>
        <p:nvSpPr>
          <p:cNvPr id="59" name="テキスト ボックス 58"/>
          <p:cNvSpPr txBox="1"/>
          <p:nvPr/>
        </p:nvSpPr>
        <p:spPr>
          <a:xfrm>
            <a:off x="2425518" y="6165304"/>
            <a:ext cx="6538970" cy="369332"/>
          </a:xfrm>
          <a:prstGeom prst="rect">
            <a:avLst/>
          </a:prstGeom>
          <a:noFill/>
        </p:spPr>
        <p:txBody>
          <a:bodyPr wrap="none" rtlCol="0">
            <a:spAutoFit/>
          </a:bodyPr>
          <a:lstStyle/>
          <a:p>
            <a:r>
              <a:rPr kumimoji="1" lang="ja-JP" altLang="en-US" sz="1800" b="1" dirty="0" smtClean="0"/>
              <a:t>鏡と同一基材のワイヤー、高真空、高インピーダンスコイルで低減</a:t>
            </a:r>
            <a:endParaRPr kumimoji="1" lang="ja-JP" altLang="en-US" sz="1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495649"/>
                                        </p:tgtEl>
                                        <p:attrNameLst>
                                          <p:attrName>style.visibility</p:attrName>
                                        </p:attrNameLst>
                                      </p:cBhvr>
                                      <p:to>
                                        <p:strVal val="visible"/>
                                      </p:to>
                                    </p:set>
                                    <p:animEffect transition="in" filter="dissolve">
                                      <p:cBhvr>
                                        <p:cTn id="10" dur="500"/>
                                        <p:tgtEl>
                                          <p:spTgt spid="495649"/>
                                        </p:tgtEl>
                                      </p:cBhvr>
                                    </p:animEffect>
                                  </p:childTnLst>
                                </p:cTn>
                              </p:par>
                              <p:par>
                                <p:cTn id="11" presetID="9" presetClass="entr" presetSubtype="0" fill="hold" nodeType="withEffect">
                                  <p:stCondLst>
                                    <p:cond delay="0"/>
                                  </p:stCondLst>
                                  <p:childTnLst>
                                    <p:set>
                                      <p:cBhvr>
                                        <p:cTn id="12" dur="1" fill="hold">
                                          <p:stCondLst>
                                            <p:cond delay="0"/>
                                          </p:stCondLst>
                                        </p:cTn>
                                        <p:tgtEl>
                                          <p:spTgt spid="495645"/>
                                        </p:tgtEl>
                                        <p:attrNameLst>
                                          <p:attrName>style.visibility</p:attrName>
                                        </p:attrNameLst>
                                      </p:cBhvr>
                                      <p:to>
                                        <p:strVal val="visible"/>
                                      </p:to>
                                    </p:set>
                                    <p:animEffect transition="in" filter="dissolve">
                                      <p:cBhvr>
                                        <p:cTn id="13" dur="500"/>
                                        <p:tgtEl>
                                          <p:spTgt spid="495645"/>
                                        </p:tgtEl>
                                      </p:cBhvr>
                                    </p:animEffec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95641"/>
                                        </p:tgtEl>
                                        <p:attrNameLst>
                                          <p:attrName>style.visibility</p:attrName>
                                        </p:attrNameLst>
                                      </p:cBhvr>
                                      <p:to>
                                        <p:strVal val="visible"/>
                                      </p:to>
                                    </p:set>
                                    <p:animEffect transition="in" filter="dissolve">
                                      <p:cBhvr>
                                        <p:cTn id="19" dur="500"/>
                                        <p:tgtEl>
                                          <p:spTgt spid="49564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95628"/>
                                        </p:tgtEl>
                                        <p:attrNameLst>
                                          <p:attrName>style.visibility</p:attrName>
                                        </p:attrNameLst>
                                      </p:cBhvr>
                                      <p:to>
                                        <p:strVal val="visible"/>
                                      </p:to>
                                    </p:set>
                                    <p:animEffect transition="in" filter="dissolve">
                                      <p:cBhvr>
                                        <p:cTn id="22" dur="500"/>
                                        <p:tgtEl>
                                          <p:spTgt spid="49562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95626"/>
                                        </p:tgtEl>
                                        <p:attrNameLst>
                                          <p:attrName>style.visibility</p:attrName>
                                        </p:attrNameLst>
                                      </p:cBhvr>
                                      <p:to>
                                        <p:strVal val="visible"/>
                                      </p:to>
                                    </p:set>
                                    <p:animEffect transition="in" filter="dissolve">
                                      <p:cBhvr>
                                        <p:cTn id="27" dur="500"/>
                                        <p:tgtEl>
                                          <p:spTgt spid="49562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95624"/>
                                        </p:tgtEl>
                                        <p:attrNameLst>
                                          <p:attrName>style.visibility</p:attrName>
                                        </p:attrNameLst>
                                      </p:cBhvr>
                                      <p:to>
                                        <p:strVal val="visible"/>
                                      </p:to>
                                    </p:set>
                                    <p:animEffect transition="in" filter="dissolve">
                                      <p:cBhvr>
                                        <p:cTn id="30" dur="500"/>
                                        <p:tgtEl>
                                          <p:spTgt spid="49562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95627"/>
                                        </p:tgtEl>
                                        <p:attrNameLst>
                                          <p:attrName>style.visibility</p:attrName>
                                        </p:attrNameLst>
                                      </p:cBhvr>
                                      <p:to>
                                        <p:strVal val="visible"/>
                                      </p:to>
                                    </p:set>
                                    <p:animEffect transition="in" filter="dissolve">
                                      <p:cBhvr>
                                        <p:cTn id="33" dur="500"/>
                                        <p:tgtEl>
                                          <p:spTgt spid="49562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95625"/>
                                        </p:tgtEl>
                                        <p:attrNameLst>
                                          <p:attrName>style.visibility</p:attrName>
                                        </p:attrNameLst>
                                      </p:cBhvr>
                                      <p:to>
                                        <p:strVal val="visible"/>
                                      </p:to>
                                    </p:set>
                                    <p:animEffect transition="in" filter="dissolve">
                                      <p:cBhvr>
                                        <p:cTn id="36" dur="500"/>
                                        <p:tgtEl>
                                          <p:spTgt spid="495625"/>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495643"/>
                                        </p:tgtEl>
                                        <p:attrNameLst>
                                          <p:attrName>style.visibility</p:attrName>
                                        </p:attrNameLst>
                                      </p:cBhvr>
                                      <p:to>
                                        <p:strVal val="visible"/>
                                      </p:to>
                                    </p:set>
                                    <p:animEffect transition="in" filter="dissolve">
                                      <p:cBhvr>
                                        <p:cTn id="39" dur="500"/>
                                        <p:tgtEl>
                                          <p:spTgt spid="495643"/>
                                        </p:tgtEl>
                                      </p:cBhvr>
                                    </p:animEffect>
                                  </p:childTnLst>
                                </p:cTn>
                              </p:par>
                              <p:par>
                                <p:cTn id="40" presetID="9" presetClass="entr" presetSubtype="0" fill="hold" nodeType="withEffect">
                                  <p:stCondLst>
                                    <p:cond delay="0"/>
                                  </p:stCondLst>
                                  <p:childTnLst>
                                    <p:set>
                                      <p:cBhvr>
                                        <p:cTn id="41" dur="1" fill="hold">
                                          <p:stCondLst>
                                            <p:cond delay="0"/>
                                          </p:stCondLst>
                                        </p:cTn>
                                        <p:tgtEl>
                                          <p:spTgt spid="495658"/>
                                        </p:tgtEl>
                                        <p:attrNameLst>
                                          <p:attrName>style.visibility</p:attrName>
                                        </p:attrNameLst>
                                      </p:cBhvr>
                                      <p:to>
                                        <p:strVal val="visible"/>
                                      </p:to>
                                    </p:set>
                                    <p:animEffect transition="in" filter="dissolve">
                                      <p:cBhvr>
                                        <p:cTn id="42" dur="500"/>
                                        <p:tgtEl>
                                          <p:spTgt spid="495658"/>
                                        </p:tgtEl>
                                      </p:cBhvr>
                                    </p:animEffect>
                                  </p:childTnLst>
                                </p:cTn>
                              </p:par>
                              <p:par>
                                <p:cTn id="43" presetID="9"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dissolve">
                                      <p:cBhvr>
                                        <p:cTn id="45" dur="500"/>
                                        <p:tgtEl>
                                          <p:spTgt spid="6"/>
                                        </p:tgtEl>
                                      </p:cBhvr>
                                    </p:animEffect>
                                  </p:childTnLst>
                                </p:cTn>
                              </p:par>
                              <p:par>
                                <p:cTn id="46" presetID="9" presetClass="entr" presetSubtype="0" fill="hold" nodeType="withEffect">
                                  <p:stCondLst>
                                    <p:cond delay="0"/>
                                  </p:stCondLst>
                                  <p:childTnLst>
                                    <p:set>
                                      <p:cBhvr>
                                        <p:cTn id="47" dur="1" fill="hold">
                                          <p:stCondLst>
                                            <p:cond delay="0"/>
                                          </p:stCondLst>
                                        </p:cTn>
                                        <p:tgtEl>
                                          <p:spTgt spid="495650"/>
                                        </p:tgtEl>
                                        <p:attrNameLst>
                                          <p:attrName>style.visibility</p:attrName>
                                        </p:attrNameLst>
                                      </p:cBhvr>
                                      <p:to>
                                        <p:strVal val="visible"/>
                                      </p:to>
                                    </p:set>
                                    <p:animEffect transition="in" filter="dissolve">
                                      <p:cBhvr>
                                        <p:cTn id="48" dur="500"/>
                                        <p:tgtEl>
                                          <p:spTgt spid="495650"/>
                                        </p:tgtEl>
                                      </p:cBhvr>
                                    </p:animEffect>
                                  </p:childTnLst>
                                </p:cTn>
                              </p:par>
                              <p:par>
                                <p:cTn id="49" presetID="9"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dissolve">
                                      <p:cBhvr>
                                        <p:cTn id="51" dur="500"/>
                                        <p:tgtEl>
                                          <p:spTgt spid="5"/>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95642"/>
                                        </p:tgtEl>
                                        <p:attrNameLst>
                                          <p:attrName>style.visibility</p:attrName>
                                        </p:attrNameLst>
                                      </p:cBhvr>
                                      <p:to>
                                        <p:strVal val="visible"/>
                                      </p:to>
                                    </p:set>
                                    <p:animEffect transition="in" filter="dissolve">
                                      <p:cBhvr>
                                        <p:cTn id="54" dur="500"/>
                                        <p:tgtEl>
                                          <p:spTgt spid="495642"/>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95629"/>
                                        </p:tgtEl>
                                        <p:attrNameLst>
                                          <p:attrName>style.visibility</p:attrName>
                                        </p:attrNameLst>
                                      </p:cBhvr>
                                      <p:to>
                                        <p:strVal val="visible"/>
                                      </p:to>
                                    </p:set>
                                    <p:animEffect transition="in" filter="dissolve">
                                      <p:cBhvr>
                                        <p:cTn id="57" dur="500"/>
                                        <p:tgtEl>
                                          <p:spTgt spid="495629"/>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495644"/>
                                        </p:tgtEl>
                                        <p:attrNameLst>
                                          <p:attrName>style.visibility</p:attrName>
                                        </p:attrNameLst>
                                      </p:cBhvr>
                                      <p:to>
                                        <p:strVal val="visible"/>
                                      </p:to>
                                    </p:set>
                                    <p:animEffect transition="in" filter="dissolve">
                                      <p:cBhvr>
                                        <p:cTn id="60" dur="500"/>
                                        <p:tgtEl>
                                          <p:spTgt spid="495644"/>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495663"/>
                                        </p:tgtEl>
                                        <p:attrNameLst>
                                          <p:attrName>style.visibility</p:attrName>
                                        </p:attrNameLst>
                                      </p:cBhvr>
                                      <p:to>
                                        <p:strVal val="visible"/>
                                      </p:to>
                                    </p:set>
                                    <p:animEffect transition="in" filter="dissolve">
                                      <p:cBhvr>
                                        <p:cTn id="63" dur="500"/>
                                        <p:tgtEl>
                                          <p:spTgt spid="495663"/>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495665"/>
                                        </p:tgtEl>
                                        <p:attrNameLst>
                                          <p:attrName>style.visibility</p:attrName>
                                        </p:attrNameLst>
                                      </p:cBhvr>
                                      <p:to>
                                        <p:strVal val="visible"/>
                                      </p:to>
                                    </p:set>
                                    <p:animEffect transition="in" filter="dissolve">
                                      <p:cBhvr>
                                        <p:cTn id="66" dur="500"/>
                                        <p:tgtEl>
                                          <p:spTgt spid="495665"/>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495666"/>
                                        </p:tgtEl>
                                        <p:attrNameLst>
                                          <p:attrName>style.visibility</p:attrName>
                                        </p:attrNameLst>
                                      </p:cBhvr>
                                      <p:to>
                                        <p:strVal val="visible"/>
                                      </p:to>
                                    </p:set>
                                    <p:animEffect transition="in" filter="dissolve">
                                      <p:cBhvr>
                                        <p:cTn id="69" dur="500"/>
                                        <p:tgtEl>
                                          <p:spTgt spid="495666"/>
                                        </p:tgtEl>
                                      </p:cBhvr>
                                    </p:animEffect>
                                  </p:childTnLst>
                                </p:cTn>
                              </p:par>
                              <p:par>
                                <p:cTn id="70" presetID="9" presetClass="entr" presetSubtype="0" fill="hold"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dissolve">
                                      <p:cBhvr>
                                        <p:cTn id="72" dur="500"/>
                                        <p:tgtEl>
                                          <p:spTgt spid="55"/>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dissolve">
                                      <p:cBhvr>
                                        <p:cTn id="75" dur="500"/>
                                        <p:tgtEl>
                                          <p:spTgt spid="61"/>
                                        </p:tgtEl>
                                      </p:cBhvr>
                                    </p:animEffect>
                                  </p:childTnLst>
                                </p:cTn>
                              </p:par>
                              <p:par>
                                <p:cTn id="76" presetID="9" presetClass="entr" presetSubtype="0" fill="hold" nodeType="with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dissolve">
                                      <p:cBhvr>
                                        <p:cTn id="78" dur="500"/>
                                        <p:tgtEl>
                                          <p:spTgt spid="62"/>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63"/>
                                        </p:tgtEl>
                                        <p:attrNameLst>
                                          <p:attrName>style.visibility</p:attrName>
                                        </p:attrNameLst>
                                      </p:cBhvr>
                                      <p:to>
                                        <p:strVal val="visible"/>
                                      </p:to>
                                    </p:set>
                                    <p:animEffect transition="in" filter="dissolve">
                                      <p:cBhvr>
                                        <p:cTn id="8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4" grpId="0" animBg="1"/>
      <p:bldP spid="495625" grpId="0" animBg="1"/>
      <p:bldP spid="495626" grpId="0" animBg="1"/>
      <p:bldP spid="495627" grpId="0" animBg="1"/>
      <p:bldP spid="495628" grpId="0" animBg="1"/>
      <p:bldP spid="495629" grpId="0" animBg="1"/>
      <p:bldP spid="495641" grpId="0"/>
      <p:bldP spid="495642" grpId="0"/>
      <p:bldP spid="495643" grpId="0"/>
      <p:bldP spid="495644" grpId="0" animBg="1"/>
      <p:bldP spid="495663" grpId="0" animBg="1"/>
      <p:bldP spid="495665" grpId="0"/>
      <p:bldP spid="495666" grpId="0"/>
      <p:bldP spid="61" grpId="0"/>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4000" dirty="0" smtClean="0"/>
              <a:t>冷却</a:t>
            </a:r>
            <a:r>
              <a:rPr lang="ja-JP" altLang="en-US" sz="4000" dirty="0" smtClean="0"/>
              <a:t>による熱雑音の低減</a:t>
            </a:r>
            <a:endParaRPr kumimoji="1" lang="ja-JP" altLang="en-US" sz="4000" dirty="0"/>
          </a:p>
        </p:txBody>
      </p:sp>
      <p:sp>
        <p:nvSpPr>
          <p:cNvPr id="3" name="日付プレースホルダ 2"/>
          <p:cNvSpPr>
            <a:spLocks noGrp="1"/>
          </p:cNvSpPr>
          <p:nvPr>
            <p:ph type="dt" sz="half" idx="10"/>
          </p:nvPr>
        </p:nvSpPr>
        <p:spPr/>
        <p:txBody>
          <a:body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fld id="{6AC1655D-E1B9-40C3-B909-1203CD3A3F67}" type="slidenum">
              <a:rPr lang="en-US" altLang="ja-JP" smtClean="0"/>
              <a:pPr/>
              <a:t>25</a:t>
            </a:fld>
            <a:endParaRPr lang="en-US" altLang="ja-JP"/>
          </a:p>
        </p:txBody>
      </p:sp>
      <p:pic>
        <p:nvPicPr>
          <p:cNvPr id="84994" name="Picture 2"/>
          <p:cNvPicPr>
            <a:picLocks noChangeAspect="1" noChangeArrowheads="1"/>
          </p:cNvPicPr>
          <p:nvPr/>
        </p:nvPicPr>
        <p:blipFill>
          <a:blip r:embed="rId2" cstate="print"/>
          <a:srcRect/>
          <a:stretch>
            <a:fillRect/>
          </a:stretch>
        </p:blipFill>
        <p:spPr bwMode="auto">
          <a:xfrm>
            <a:off x="107504" y="3479048"/>
            <a:ext cx="3600400" cy="2686256"/>
          </a:xfrm>
          <a:prstGeom prst="rect">
            <a:avLst/>
          </a:prstGeom>
          <a:noFill/>
          <a:ln w="9525">
            <a:noFill/>
            <a:miter lim="800000"/>
            <a:headEnd/>
            <a:tailEnd/>
          </a:ln>
        </p:spPr>
      </p:pic>
      <p:sp>
        <p:nvSpPr>
          <p:cNvPr id="7" name="正方形/長方形 6"/>
          <p:cNvSpPr/>
          <p:nvPr/>
        </p:nvSpPr>
        <p:spPr>
          <a:xfrm>
            <a:off x="179512" y="6165304"/>
            <a:ext cx="4093108" cy="338554"/>
          </a:xfrm>
          <a:prstGeom prst="rect">
            <a:avLst/>
          </a:prstGeom>
        </p:spPr>
        <p:txBody>
          <a:bodyPr wrap="none">
            <a:spAutoFit/>
          </a:bodyPr>
          <a:lstStyle/>
          <a:p>
            <a:r>
              <a:rPr lang="en-GB" altLang="ja-JP" sz="1600" dirty="0" smtClean="0"/>
              <a:t>PRL 108, 141101 (2012) T. Uchiyama et.al.</a:t>
            </a:r>
            <a:endParaRPr lang="ja-JP" altLang="en-US" sz="1600" dirty="0"/>
          </a:p>
        </p:txBody>
      </p:sp>
      <p:sp>
        <p:nvSpPr>
          <p:cNvPr id="8" name="テキスト ボックス 7"/>
          <p:cNvSpPr txBox="1"/>
          <p:nvPr/>
        </p:nvSpPr>
        <p:spPr>
          <a:xfrm>
            <a:off x="251520" y="692696"/>
            <a:ext cx="2975495" cy="400110"/>
          </a:xfrm>
          <a:prstGeom prst="rect">
            <a:avLst/>
          </a:prstGeom>
          <a:noFill/>
        </p:spPr>
        <p:txBody>
          <a:bodyPr wrap="none" rtlCol="0">
            <a:spAutoFit/>
          </a:bodyPr>
          <a:lstStyle/>
          <a:p>
            <a:r>
              <a:rPr kumimoji="1" lang="en-US" altLang="ja-JP" b="1" dirty="0" smtClean="0"/>
              <a:t>CLIO</a:t>
            </a:r>
            <a:r>
              <a:rPr kumimoji="1" lang="en-US" altLang="ja-JP" dirty="0" smtClean="0"/>
              <a:t>: </a:t>
            </a:r>
            <a:r>
              <a:rPr kumimoji="1" lang="ja-JP" altLang="en-US" dirty="0" smtClean="0"/>
              <a:t>鏡の熱雑音の低減</a:t>
            </a:r>
            <a:endParaRPr kumimoji="1" lang="ja-JP" altLang="en-US" dirty="0"/>
          </a:p>
        </p:txBody>
      </p:sp>
      <p:sp>
        <p:nvSpPr>
          <p:cNvPr id="9" name="右矢印 8"/>
          <p:cNvSpPr/>
          <p:nvPr/>
        </p:nvSpPr>
        <p:spPr>
          <a:xfrm>
            <a:off x="4355976" y="3140968"/>
            <a:ext cx="57606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364088" y="692696"/>
            <a:ext cx="1127232" cy="400110"/>
          </a:xfrm>
          <a:prstGeom prst="rect">
            <a:avLst/>
          </a:prstGeom>
          <a:noFill/>
        </p:spPr>
        <p:txBody>
          <a:bodyPr wrap="none" rtlCol="0">
            <a:spAutoFit/>
          </a:bodyPr>
          <a:lstStyle/>
          <a:p>
            <a:r>
              <a:rPr kumimoji="1" lang="en-US" altLang="ja-JP" b="1" dirty="0" smtClean="0"/>
              <a:t>KAGRA</a:t>
            </a:r>
            <a:endParaRPr kumimoji="1" lang="ja-JP" altLang="en-US" b="1" dirty="0"/>
          </a:p>
        </p:txBody>
      </p:sp>
      <p:pic>
        <p:nvPicPr>
          <p:cNvPr id="84995" name="Picture 3" descr="C:\Users\Agatsuma\Desktop\CLIO_cryo.PNG"/>
          <p:cNvPicPr>
            <a:picLocks noChangeAspect="1" noChangeArrowheads="1"/>
          </p:cNvPicPr>
          <p:nvPr/>
        </p:nvPicPr>
        <p:blipFill>
          <a:blip r:embed="rId3" cstate="print"/>
          <a:srcRect/>
          <a:stretch>
            <a:fillRect/>
          </a:stretch>
        </p:blipFill>
        <p:spPr bwMode="auto">
          <a:xfrm>
            <a:off x="107504" y="1052736"/>
            <a:ext cx="3948905" cy="2319337"/>
          </a:xfrm>
          <a:prstGeom prst="rect">
            <a:avLst/>
          </a:prstGeom>
          <a:noFill/>
        </p:spPr>
      </p:pic>
      <p:pic>
        <p:nvPicPr>
          <p:cNvPr id="84996" name="Picture 4" descr="C:\Users\Agatsuma\Documents\Files\Study\KAGRA\光てこ\OptLev\Layout\クライオスタット内部\LCGT-CryoStat00-v1_111107-3.png"/>
          <p:cNvPicPr>
            <a:picLocks noChangeAspect="1" noChangeArrowheads="1"/>
          </p:cNvPicPr>
          <p:nvPr/>
        </p:nvPicPr>
        <p:blipFill>
          <a:blip r:embed="rId4" cstate="print"/>
          <a:srcRect/>
          <a:stretch>
            <a:fillRect/>
          </a:stretch>
        </p:blipFill>
        <p:spPr bwMode="auto">
          <a:xfrm>
            <a:off x="5364088" y="1124744"/>
            <a:ext cx="3384376" cy="2443158"/>
          </a:xfrm>
          <a:prstGeom prst="rect">
            <a:avLst/>
          </a:prstGeom>
          <a:noFill/>
        </p:spPr>
      </p:pic>
      <p:pic>
        <p:nvPicPr>
          <p:cNvPr id="121858" name="Picture 2"/>
          <p:cNvPicPr>
            <a:picLocks noChangeAspect="1" noChangeArrowheads="1"/>
          </p:cNvPicPr>
          <p:nvPr/>
        </p:nvPicPr>
        <p:blipFill>
          <a:blip r:embed="rId5" cstate="print"/>
          <a:srcRect/>
          <a:stretch>
            <a:fillRect/>
          </a:stretch>
        </p:blipFill>
        <p:spPr bwMode="auto">
          <a:xfrm>
            <a:off x="5213739" y="3789040"/>
            <a:ext cx="3606733" cy="2274962"/>
          </a:xfrm>
          <a:prstGeom prst="rect">
            <a:avLst/>
          </a:prstGeom>
          <a:noFill/>
          <a:ln w="9525">
            <a:noFill/>
            <a:miter lim="800000"/>
            <a:headEnd/>
            <a:tailEnd/>
          </a:ln>
        </p:spPr>
      </p:pic>
      <p:sp>
        <p:nvSpPr>
          <p:cNvPr id="14" name="テキスト ボックス 13"/>
          <p:cNvSpPr txBox="1"/>
          <p:nvPr/>
        </p:nvSpPr>
        <p:spPr>
          <a:xfrm>
            <a:off x="6372200" y="6165304"/>
            <a:ext cx="2395207" cy="338554"/>
          </a:xfrm>
          <a:prstGeom prst="rect">
            <a:avLst/>
          </a:prstGeom>
          <a:noFill/>
        </p:spPr>
        <p:txBody>
          <a:bodyPr wrap="none" rtlCol="0">
            <a:spAutoFit/>
          </a:bodyPr>
          <a:lstStyle/>
          <a:p>
            <a:r>
              <a:rPr kumimoji="1" lang="en-US" altLang="ja-JP" sz="1600" dirty="0" err="1" smtClean="0"/>
              <a:t>Phd</a:t>
            </a:r>
            <a:r>
              <a:rPr kumimoji="1" lang="en-US" altLang="ja-JP" sz="1600" dirty="0" smtClean="0"/>
              <a:t> thesis by Chen Dan</a:t>
            </a:r>
            <a:endParaRPr kumimoji="1" lang="ja-JP" altLang="en-US" sz="16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5888"/>
            <a:ext cx="8229600" cy="504825"/>
          </a:xfrm>
        </p:spPr>
        <p:txBody>
          <a:bodyPr/>
          <a:lstStyle/>
          <a:p>
            <a:r>
              <a:rPr kumimoji="1" lang="ja-JP" altLang="en-US" dirty="0" smtClean="0"/>
              <a:t>防振系の改良</a:t>
            </a:r>
            <a:endParaRPr kumimoji="1" lang="ja-JP" altLang="en-US" dirty="0"/>
          </a:p>
        </p:txBody>
      </p:sp>
      <p:sp>
        <p:nvSpPr>
          <p:cNvPr id="3" name="日付プレースホルダ 2"/>
          <p:cNvSpPr>
            <a:spLocks noGrp="1"/>
          </p:cNvSpPr>
          <p:nvPr>
            <p:ph type="dt" sz="half" idx="10"/>
          </p:nvPr>
        </p:nvSpPr>
        <p:spPr/>
        <p:txBody>
          <a:body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fld id="{6AC1655D-E1B9-40C3-B909-1203CD3A3F67}" type="slidenum">
              <a:rPr lang="en-US" altLang="ja-JP" smtClean="0"/>
              <a:pPr/>
              <a:t>26</a:t>
            </a:fld>
            <a:endParaRPr lang="en-US" altLang="ja-JP"/>
          </a:p>
        </p:txBody>
      </p:sp>
      <p:pic>
        <p:nvPicPr>
          <p:cNvPr id="501762" name="Picture 2" descr="C:\Users\Agatsuma\Documents\My Dropbox\Nikhef_study\Multi-SAS\資料\SA.png"/>
          <p:cNvPicPr>
            <a:picLocks noChangeAspect="1" noChangeArrowheads="1"/>
          </p:cNvPicPr>
          <p:nvPr/>
        </p:nvPicPr>
        <p:blipFill>
          <a:blip r:embed="rId2" cstate="print"/>
          <a:srcRect/>
          <a:stretch>
            <a:fillRect/>
          </a:stretch>
        </p:blipFill>
        <p:spPr bwMode="auto">
          <a:xfrm>
            <a:off x="5996014" y="980728"/>
            <a:ext cx="2968474" cy="5040560"/>
          </a:xfrm>
          <a:prstGeom prst="rect">
            <a:avLst/>
          </a:prstGeom>
          <a:noFill/>
        </p:spPr>
      </p:pic>
      <p:pic>
        <p:nvPicPr>
          <p:cNvPr id="501763" name="Picture 3" descr="C:\Users\Agatsuma\Desktop\cqg406836f1_online.jpg"/>
          <p:cNvPicPr>
            <a:picLocks noChangeAspect="1" noChangeArrowheads="1"/>
          </p:cNvPicPr>
          <p:nvPr/>
        </p:nvPicPr>
        <p:blipFill>
          <a:blip r:embed="rId3" cstate="print"/>
          <a:srcRect/>
          <a:stretch>
            <a:fillRect/>
          </a:stretch>
        </p:blipFill>
        <p:spPr bwMode="auto">
          <a:xfrm>
            <a:off x="92853" y="764704"/>
            <a:ext cx="5847299" cy="3960440"/>
          </a:xfrm>
          <a:prstGeom prst="rect">
            <a:avLst/>
          </a:prstGeom>
          <a:noFill/>
        </p:spPr>
      </p:pic>
      <p:sp>
        <p:nvSpPr>
          <p:cNvPr id="9" name="テキスト ボックス 8"/>
          <p:cNvSpPr txBox="1"/>
          <p:nvPr/>
        </p:nvSpPr>
        <p:spPr>
          <a:xfrm>
            <a:off x="1403648" y="4883676"/>
            <a:ext cx="3278462" cy="1569660"/>
          </a:xfrm>
          <a:prstGeom prst="rect">
            <a:avLst/>
          </a:prstGeom>
          <a:noFill/>
        </p:spPr>
        <p:txBody>
          <a:bodyPr wrap="none" rtlCol="0">
            <a:spAutoFit/>
          </a:bodyPr>
          <a:lstStyle/>
          <a:p>
            <a:r>
              <a:rPr lang="ja-JP" altLang="en-US" sz="2400" b="1" dirty="0" smtClean="0"/>
              <a:t>高性能防振装置の特徴</a:t>
            </a:r>
            <a:endParaRPr lang="en-US" altLang="ja-JP" sz="2400" b="1" dirty="0" smtClean="0"/>
          </a:p>
          <a:p>
            <a:pPr>
              <a:buFont typeface="Symbol"/>
              <a:buChar char="¨"/>
            </a:pPr>
            <a:r>
              <a:rPr lang="ja-JP" altLang="en-US" sz="2400" dirty="0" smtClean="0"/>
              <a:t>多段振り子</a:t>
            </a:r>
            <a:endParaRPr lang="en-US" altLang="ja-JP" sz="2400" dirty="0" smtClean="0"/>
          </a:p>
          <a:p>
            <a:pPr>
              <a:buFont typeface="Symbol"/>
              <a:buChar char="¨"/>
            </a:pPr>
            <a:r>
              <a:rPr lang="ja-JP" altLang="en-US" sz="2400" dirty="0" smtClean="0"/>
              <a:t>低い</a:t>
            </a:r>
            <a:r>
              <a:rPr kumimoji="1" lang="ja-JP" altLang="en-US" sz="2400" dirty="0" smtClean="0"/>
              <a:t>共振周波数</a:t>
            </a:r>
            <a:endParaRPr kumimoji="1" lang="en-US" altLang="ja-JP" sz="2400" dirty="0" smtClean="0"/>
          </a:p>
          <a:p>
            <a:pPr>
              <a:buFont typeface="Symbol"/>
              <a:buChar char="¨"/>
            </a:pPr>
            <a:r>
              <a:rPr lang="ja-JP" altLang="en-US" sz="2400" dirty="0" smtClean="0"/>
              <a:t>高い</a:t>
            </a:r>
            <a:r>
              <a:rPr lang="en-US" altLang="ja-JP" sz="2400" dirty="0" smtClean="0"/>
              <a:t>Q</a:t>
            </a:r>
            <a:r>
              <a:rPr lang="ja-JP" altLang="en-US" sz="2400" dirty="0" smtClean="0"/>
              <a:t>値（低ロス）</a:t>
            </a:r>
            <a:endParaRPr kumimoji="1" lang="ja-JP" altLang="en-US" sz="2400" dirty="0"/>
          </a:p>
        </p:txBody>
      </p:sp>
      <p:sp>
        <p:nvSpPr>
          <p:cNvPr id="10" name="テキスト ボックス 9"/>
          <p:cNvSpPr txBox="1"/>
          <p:nvPr/>
        </p:nvSpPr>
        <p:spPr>
          <a:xfrm>
            <a:off x="7176804" y="620688"/>
            <a:ext cx="779572" cy="400110"/>
          </a:xfrm>
          <a:prstGeom prst="rect">
            <a:avLst/>
          </a:prstGeom>
          <a:noFill/>
        </p:spPr>
        <p:txBody>
          <a:bodyPr wrap="none" rtlCol="0">
            <a:spAutoFit/>
          </a:bodyPr>
          <a:lstStyle/>
          <a:p>
            <a:r>
              <a:rPr kumimoji="1" lang="en-US" altLang="ja-JP" dirty="0" smtClean="0"/>
              <a:t>Virgo</a:t>
            </a:r>
            <a:endParaRPr kumimoji="1" lang="ja-JP"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4000" dirty="0" smtClean="0"/>
              <a:t>量子雑音</a:t>
            </a:r>
            <a:r>
              <a:rPr lang="en-US" altLang="ja-JP" sz="4000" dirty="0" smtClean="0"/>
              <a:t> </a:t>
            </a:r>
            <a:r>
              <a:rPr lang="ja-JP" altLang="en-US" sz="4000" dirty="0" smtClean="0"/>
              <a:t>（散射雑音）</a:t>
            </a:r>
            <a:endParaRPr kumimoji="1" lang="ja-JP" altLang="en-US" sz="4000"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27</a:t>
            </a:fld>
            <a:endParaRPr lang="en-US" altLang="ja-JP"/>
          </a:p>
        </p:txBody>
      </p:sp>
      <p:sp>
        <p:nvSpPr>
          <p:cNvPr id="7" name="円/楕円 6"/>
          <p:cNvSpPr/>
          <p:nvPr/>
        </p:nvSpPr>
        <p:spPr>
          <a:xfrm>
            <a:off x="2843808" y="1772816"/>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123728" y="1268760"/>
            <a:ext cx="697627" cy="400110"/>
          </a:xfrm>
          <a:prstGeom prst="rect">
            <a:avLst/>
          </a:prstGeom>
          <a:noFill/>
        </p:spPr>
        <p:txBody>
          <a:bodyPr wrap="none" rtlCol="0">
            <a:spAutoFit/>
          </a:bodyPr>
          <a:lstStyle/>
          <a:p>
            <a:r>
              <a:rPr kumimoji="1" lang="ja-JP" altLang="en-US" dirty="0" smtClean="0"/>
              <a:t>光子</a:t>
            </a:r>
            <a:endParaRPr kumimoji="1" lang="ja-JP" altLang="en-US" dirty="0"/>
          </a:p>
        </p:txBody>
      </p:sp>
      <p:sp>
        <p:nvSpPr>
          <p:cNvPr id="9" name="円/楕円 8"/>
          <p:cNvSpPr/>
          <p:nvPr/>
        </p:nvSpPr>
        <p:spPr>
          <a:xfrm>
            <a:off x="2699792" y="1925216"/>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2483768" y="1772816"/>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2123728" y="1916832"/>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直方体 12"/>
          <p:cNvSpPr/>
          <p:nvPr/>
        </p:nvSpPr>
        <p:spPr>
          <a:xfrm rot="10800000">
            <a:off x="3203848" y="1124744"/>
            <a:ext cx="792088" cy="1512168"/>
          </a:xfrm>
          <a:prstGeom prst="cube">
            <a:avLst>
              <a:gd name="adj" fmla="val 343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3203848" y="1628800"/>
            <a:ext cx="216024" cy="576064"/>
          </a:xfrm>
          <a:prstGeom prst="ellipse">
            <a:avLst/>
          </a:prstGeom>
          <a:solidFill>
            <a:srgbClr val="FFCC99"/>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solidFill>
                <a:srgbClr val="FFCC99"/>
              </a:solidFill>
            </a:endParaRPr>
          </a:p>
        </p:txBody>
      </p:sp>
      <p:sp>
        <p:nvSpPr>
          <p:cNvPr id="15" name="円/楕円 14"/>
          <p:cNvSpPr/>
          <p:nvPr/>
        </p:nvSpPr>
        <p:spPr>
          <a:xfrm>
            <a:off x="1979712" y="1764432"/>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1835696" y="1916832"/>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1619672" y="1764432"/>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1259632" y="1908448"/>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395536" y="1700808"/>
            <a:ext cx="504056"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2915816" y="2708920"/>
            <a:ext cx="1210588" cy="400110"/>
          </a:xfrm>
          <a:prstGeom prst="rect">
            <a:avLst/>
          </a:prstGeom>
          <a:noFill/>
        </p:spPr>
        <p:txBody>
          <a:bodyPr wrap="none" rtlCol="0">
            <a:spAutoFit/>
          </a:bodyPr>
          <a:lstStyle/>
          <a:p>
            <a:r>
              <a:rPr kumimoji="1" lang="ja-JP" altLang="en-US" dirty="0" smtClean="0"/>
              <a:t>光検出器</a:t>
            </a:r>
            <a:endParaRPr kumimoji="1" lang="ja-JP" altLang="en-US" dirty="0"/>
          </a:p>
        </p:txBody>
      </p:sp>
      <p:pic>
        <p:nvPicPr>
          <p:cNvPr id="39938" name="Picture 2"/>
          <p:cNvPicPr>
            <a:picLocks noChangeAspect="1" noChangeArrowheads="1"/>
          </p:cNvPicPr>
          <p:nvPr/>
        </p:nvPicPr>
        <p:blipFill>
          <a:blip r:embed="rId2" cstate="print"/>
          <a:srcRect/>
          <a:stretch>
            <a:fillRect/>
          </a:stretch>
        </p:blipFill>
        <p:spPr bwMode="auto">
          <a:xfrm>
            <a:off x="4283968" y="3789040"/>
            <a:ext cx="1341967" cy="432048"/>
          </a:xfrm>
          <a:prstGeom prst="rect">
            <a:avLst/>
          </a:prstGeom>
          <a:noFill/>
          <a:ln w="9525">
            <a:noFill/>
            <a:miter lim="800000"/>
            <a:headEnd/>
            <a:tailEnd/>
          </a:ln>
        </p:spPr>
      </p:pic>
      <p:sp>
        <p:nvSpPr>
          <p:cNvPr id="22" name="テキスト ボックス 21"/>
          <p:cNvSpPr txBox="1"/>
          <p:nvPr/>
        </p:nvSpPr>
        <p:spPr>
          <a:xfrm>
            <a:off x="784292" y="3820978"/>
            <a:ext cx="3499676" cy="400110"/>
          </a:xfrm>
          <a:prstGeom prst="rect">
            <a:avLst/>
          </a:prstGeom>
          <a:noFill/>
        </p:spPr>
        <p:txBody>
          <a:bodyPr wrap="none" rtlCol="0">
            <a:spAutoFit/>
          </a:bodyPr>
          <a:lstStyle/>
          <a:p>
            <a:r>
              <a:rPr lang="ja-JP" altLang="en-US" dirty="0" smtClean="0"/>
              <a:t>光</a:t>
            </a:r>
            <a:r>
              <a:rPr kumimoji="1" lang="ja-JP" altLang="en-US" dirty="0" smtClean="0"/>
              <a:t>電流 </a:t>
            </a:r>
            <a:r>
              <a:rPr kumimoji="1" lang="en-US" altLang="ja-JP" i="1" dirty="0" smtClean="0">
                <a:latin typeface="Times New Roman" pitchFamily="18" charset="0"/>
                <a:cs typeface="Times New Roman" pitchFamily="18" charset="0"/>
              </a:rPr>
              <a:t>I </a:t>
            </a:r>
            <a:r>
              <a:rPr lang="en-US" altLang="ja-JP" dirty="0" smtClean="0"/>
              <a:t>[A] </a:t>
            </a:r>
            <a:r>
              <a:rPr lang="ja-JP" altLang="en-US" dirty="0" smtClean="0"/>
              <a:t>に生じる散射雑音</a:t>
            </a:r>
            <a:endParaRPr kumimoji="1" lang="ja-JP" altLang="en-US" dirty="0"/>
          </a:p>
        </p:txBody>
      </p:sp>
      <p:sp>
        <p:nvSpPr>
          <p:cNvPr id="23" name="テキスト ボックス 22"/>
          <p:cNvSpPr txBox="1"/>
          <p:nvPr/>
        </p:nvSpPr>
        <p:spPr>
          <a:xfrm>
            <a:off x="2915816" y="4325034"/>
            <a:ext cx="1467068" cy="400110"/>
          </a:xfrm>
          <a:prstGeom prst="rect">
            <a:avLst/>
          </a:prstGeom>
          <a:noFill/>
        </p:spPr>
        <p:txBody>
          <a:bodyPr wrap="none" rtlCol="0">
            <a:spAutoFit/>
          </a:bodyPr>
          <a:lstStyle/>
          <a:p>
            <a:r>
              <a:rPr lang="ja-JP" altLang="en-US" dirty="0" smtClean="0"/>
              <a:t>重力波信号</a:t>
            </a:r>
            <a:endParaRPr kumimoji="1" lang="ja-JP" altLang="en-US" dirty="0"/>
          </a:p>
        </p:txBody>
      </p:sp>
      <p:pic>
        <p:nvPicPr>
          <p:cNvPr id="39940" name="Picture 4"/>
          <p:cNvPicPr>
            <a:picLocks noChangeAspect="1" noChangeArrowheads="1"/>
          </p:cNvPicPr>
          <p:nvPr/>
        </p:nvPicPr>
        <p:blipFill>
          <a:blip r:embed="rId3" cstate="print"/>
          <a:srcRect/>
          <a:stretch>
            <a:fillRect/>
          </a:stretch>
        </p:blipFill>
        <p:spPr bwMode="auto">
          <a:xfrm>
            <a:off x="3851920" y="4771033"/>
            <a:ext cx="2520280" cy="818207"/>
          </a:xfrm>
          <a:prstGeom prst="rect">
            <a:avLst/>
          </a:prstGeom>
          <a:noFill/>
          <a:ln w="9525">
            <a:noFill/>
            <a:miter lim="800000"/>
            <a:headEnd/>
            <a:tailEnd/>
          </a:ln>
        </p:spPr>
      </p:pic>
      <p:sp>
        <p:nvSpPr>
          <p:cNvPr id="26" name="テキスト ボックス 25"/>
          <p:cNvSpPr txBox="1"/>
          <p:nvPr/>
        </p:nvSpPr>
        <p:spPr>
          <a:xfrm>
            <a:off x="6372200" y="4987057"/>
            <a:ext cx="1143262" cy="400110"/>
          </a:xfrm>
          <a:prstGeom prst="rect">
            <a:avLst/>
          </a:prstGeom>
          <a:noFill/>
        </p:spPr>
        <p:txBody>
          <a:bodyPr wrap="none" rtlCol="0">
            <a:spAutoFit/>
          </a:bodyPr>
          <a:lstStyle/>
          <a:p>
            <a:r>
              <a:rPr kumimoji="1" lang="ja-JP" altLang="en-US" dirty="0" smtClean="0"/>
              <a:t>∝ </a:t>
            </a:r>
            <a:r>
              <a:rPr kumimoji="1" lang="en-US" altLang="ja-JP" i="1" dirty="0" smtClean="0">
                <a:latin typeface="Times New Roman" pitchFamily="18" charset="0"/>
                <a:cs typeface="Times New Roman" pitchFamily="18" charset="0"/>
              </a:rPr>
              <a:t>P</a:t>
            </a:r>
            <a:r>
              <a:rPr kumimoji="1" lang="en-US" altLang="ja-JP" baseline="-25000" dirty="0" smtClean="0">
                <a:latin typeface="Times New Roman" pitchFamily="18" charset="0"/>
                <a:cs typeface="Times New Roman" pitchFamily="18" charset="0"/>
              </a:rPr>
              <a:t>0</a:t>
            </a:r>
            <a:r>
              <a:rPr kumimoji="1" lang="ja-JP" altLang="en-US" baseline="30000" dirty="0" smtClean="0">
                <a:latin typeface="Times New Roman" pitchFamily="18" charset="0"/>
                <a:cs typeface="Times New Roman" pitchFamily="18" charset="0"/>
              </a:rPr>
              <a:t>－</a:t>
            </a:r>
            <a:r>
              <a:rPr kumimoji="1" lang="en-US" altLang="ja-JP" baseline="30000" dirty="0" smtClean="0">
                <a:latin typeface="Times New Roman" pitchFamily="18" charset="0"/>
                <a:cs typeface="Times New Roman" pitchFamily="18" charset="0"/>
              </a:rPr>
              <a:t>1/2</a:t>
            </a:r>
            <a:endParaRPr kumimoji="1" lang="ja-JP" altLang="en-US" baseline="30000" dirty="0">
              <a:latin typeface="Times New Roman" pitchFamily="18" charset="0"/>
              <a:cs typeface="Times New Roman" pitchFamily="18" charset="0"/>
            </a:endParaRPr>
          </a:p>
        </p:txBody>
      </p:sp>
      <p:sp>
        <p:nvSpPr>
          <p:cNvPr id="27" name="テキスト ボックス 26"/>
          <p:cNvSpPr txBox="1"/>
          <p:nvPr/>
        </p:nvSpPr>
        <p:spPr>
          <a:xfrm>
            <a:off x="4427984" y="4325034"/>
            <a:ext cx="596638" cy="400110"/>
          </a:xfrm>
          <a:prstGeom prst="rect">
            <a:avLst/>
          </a:prstGeom>
          <a:noFill/>
        </p:spPr>
        <p:txBody>
          <a:bodyPr wrap="none" rtlCol="0">
            <a:spAutoFit/>
          </a:bodyPr>
          <a:lstStyle/>
          <a:p>
            <a:r>
              <a:rPr kumimoji="1" lang="ja-JP" altLang="en-US" dirty="0" smtClean="0"/>
              <a:t>∝ </a:t>
            </a:r>
            <a:r>
              <a:rPr kumimoji="1" lang="en-US" altLang="ja-JP" i="1" dirty="0" smtClean="0">
                <a:latin typeface="Times New Roman" pitchFamily="18" charset="0"/>
                <a:cs typeface="Times New Roman" pitchFamily="18" charset="0"/>
              </a:rPr>
              <a:t>I</a:t>
            </a:r>
            <a:endParaRPr kumimoji="1" lang="ja-JP" altLang="en-US" baseline="30000" dirty="0">
              <a:latin typeface="Times New Roman" pitchFamily="18" charset="0"/>
              <a:cs typeface="Times New Roman" pitchFamily="18" charset="0"/>
            </a:endParaRPr>
          </a:p>
        </p:txBody>
      </p:sp>
      <p:sp>
        <p:nvSpPr>
          <p:cNvPr id="28" name="テキスト ボックス 27"/>
          <p:cNvSpPr txBox="1"/>
          <p:nvPr/>
        </p:nvSpPr>
        <p:spPr>
          <a:xfrm>
            <a:off x="683568" y="5018995"/>
            <a:ext cx="3262432" cy="400110"/>
          </a:xfrm>
          <a:prstGeom prst="rect">
            <a:avLst/>
          </a:prstGeom>
          <a:noFill/>
        </p:spPr>
        <p:txBody>
          <a:bodyPr wrap="none" rtlCol="0">
            <a:spAutoFit/>
          </a:bodyPr>
          <a:lstStyle/>
          <a:p>
            <a:r>
              <a:rPr lang="ja-JP" altLang="en-US" dirty="0" smtClean="0"/>
              <a:t>等価位相雑音（信号雑音比）</a:t>
            </a:r>
            <a:endParaRPr kumimoji="1" lang="ja-JP" altLang="en-US" dirty="0"/>
          </a:p>
        </p:txBody>
      </p:sp>
      <p:sp>
        <p:nvSpPr>
          <p:cNvPr id="29" name="テキスト ボックス 28"/>
          <p:cNvSpPr txBox="1"/>
          <p:nvPr/>
        </p:nvSpPr>
        <p:spPr>
          <a:xfrm>
            <a:off x="5711898" y="3820978"/>
            <a:ext cx="1079398" cy="400110"/>
          </a:xfrm>
          <a:prstGeom prst="rect">
            <a:avLst/>
          </a:prstGeom>
          <a:noFill/>
        </p:spPr>
        <p:txBody>
          <a:bodyPr wrap="none" rtlCol="0">
            <a:spAutoFit/>
          </a:bodyPr>
          <a:lstStyle/>
          <a:p>
            <a:r>
              <a:rPr kumimoji="1" lang="en-US" altLang="ja-JP" dirty="0" smtClean="0"/>
              <a:t>[A</a:t>
            </a:r>
            <a:r>
              <a:rPr lang="ja-JP" altLang="en-US" dirty="0" smtClean="0"/>
              <a:t> </a:t>
            </a:r>
            <a:r>
              <a:rPr kumimoji="1" lang="en-US" altLang="ja-JP" dirty="0" smtClean="0"/>
              <a:t>/</a:t>
            </a:r>
            <a:r>
              <a:rPr kumimoji="1" lang="ja-JP" altLang="en-US" dirty="0" smtClean="0"/>
              <a:t>√</a:t>
            </a:r>
            <a:r>
              <a:rPr kumimoji="1" lang="en-US" altLang="ja-JP" dirty="0" smtClean="0"/>
              <a:t>Hz]</a:t>
            </a:r>
            <a:endParaRPr kumimoji="1" lang="ja-JP" altLang="en-US" dirty="0"/>
          </a:p>
        </p:txBody>
      </p:sp>
      <p:sp>
        <p:nvSpPr>
          <p:cNvPr id="30" name="テキスト ボックス 29"/>
          <p:cNvSpPr txBox="1"/>
          <p:nvPr/>
        </p:nvSpPr>
        <p:spPr>
          <a:xfrm>
            <a:off x="433367" y="5765194"/>
            <a:ext cx="8315097" cy="400110"/>
          </a:xfrm>
          <a:prstGeom prst="rect">
            <a:avLst/>
          </a:prstGeom>
          <a:noFill/>
        </p:spPr>
        <p:txBody>
          <a:bodyPr wrap="none" rtlCol="0">
            <a:spAutoFit/>
          </a:bodyPr>
          <a:lstStyle/>
          <a:p>
            <a:r>
              <a:rPr kumimoji="1" lang="en-US" altLang="ja-JP" dirty="0" smtClean="0"/>
              <a:t>Shot noise </a:t>
            </a:r>
            <a:r>
              <a:rPr kumimoji="1" lang="ja-JP" altLang="en-US" dirty="0" smtClean="0"/>
              <a:t>（散射雑音</a:t>
            </a:r>
            <a:r>
              <a:rPr lang="ja-JP" altLang="en-US" dirty="0" smtClean="0"/>
              <a:t>の信号雑音比</a:t>
            </a:r>
            <a:r>
              <a:rPr kumimoji="1" lang="ja-JP" altLang="en-US" dirty="0" smtClean="0"/>
              <a:t>）は入射光量を上げることで抑えられる</a:t>
            </a:r>
            <a:endParaRPr kumimoji="1" lang="ja-JP" altLang="en-US" dirty="0"/>
          </a:p>
        </p:txBody>
      </p:sp>
      <p:sp>
        <p:nvSpPr>
          <p:cNvPr id="31" name="テキスト ボックス 30"/>
          <p:cNvSpPr txBox="1"/>
          <p:nvPr/>
        </p:nvSpPr>
        <p:spPr>
          <a:xfrm>
            <a:off x="4664786" y="1340768"/>
            <a:ext cx="4371710" cy="1200329"/>
          </a:xfrm>
          <a:prstGeom prst="rect">
            <a:avLst/>
          </a:prstGeom>
          <a:noFill/>
        </p:spPr>
        <p:txBody>
          <a:bodyPr wrap="none" rtlCol="0">
            <a:spAutoFit/>
          </a:bodyPr>
          <a:lstStyle/>
          <a:p>
            <a:r>
              <a:rPr lang="ja-JP" altLang="en-US" sz="2400" dirty="0" smtClean="0"/>
              <a:t>・光子のカウンティングノイズ</a:t>
            </a:r>
            <a:endParaRPr lang="en-US" altLang="ja-JP" sz="2400" dirty="0" smtClean="0"/>
          </a:p>
          <a:p>
            <a:r>
              <a:rPr kumimoji="1" lang="ja-JP" altLang="en-US" sz="2400" dirty="0" smtClean="0"/>
              <a:t>・ホワイト雑音（周波数依存無し）</a:t>
            </a:r>
            <a:endParaRPr lang="en-US" altLang="ja-JP" sz="2400" dirty="0" smtClean="0"/>
          </a:p>
          <a:p>
            <a:r>
              <a:rPr kumimoji="1" lang="ja-JP" altLang="en-US" sz="2400" dirty="0" smtClean="0"/>
              <a:t>　（雨が屋根に当たる音と同じ）</a:t>
            </a:r>
            <a:endParaRPr kumimoji="1" lang="en-US" altLang="ja-JP" sz="2400" dirty="0" smtClean="0"/>
          </a:p>
        </p:txBody>
      </p:sp>
      <p:sp>
        <p:nvSpPr>
          <p:cNvPr id="32" name="テキスト ボックス 31"/>
          <p:cNvSpPr txBox="1"/>
          <p:nvPr/>
        </p:nvSpPr>
        <p:spPr>
          <a:xfrm>
            <a:off x="7524328" y="5229200"/>
            <a:ext cx="1467068" cy="338554"/>
          </a:xfrm>
          <a:prstGeom prst="rect">
            <a:avLst/>
          </a:prstGeom>
          <a:noFill/>
        </p:spPr>
        <p:txBody>
          <a:bodyPr wrap="none" rtlCol="0">
            <a:spAutoFit/>
          </a:bodyPr>
          <a:lstStyle/>
          <a:p>
            <a:r>
              <a:rPr kumimoji="1" lang="en-US" altLang="ja-JP" sz="1600" dirty="0" smtClean="0">
                <a:latin typeface="Times New Roman" pitchFamily="18" charset="0"/>
                <a:cs typeface="Times New Roman" pitchFamily="18" charset="0"/>
              </a:rPr>
              <a:t>Ω</a:t>
            </a:r>
            <a:r>
              <a:rPr kumimoji="1" lang="ja-JP" altLang="en-US" sz="1600" dirty="0" smtClean="0"/>
              <a:t>：光角周波数</a:t>
            </a:r>
            <a:endParaRPr kumimoji="1" lang="ja-JP" altLang="en-US" sz="1600" dirty="0"/>
          </a:p>
        </p:txBody>
      </p:sp>
      <p:sp>
        <p:nvSpPr>
          <p:cNvPr id="34" name="円/楕円 33"/>
          <p:cNvSpPr/>
          <p:nvPr/>
        </p:nvSpPr>
        <p:spPr>
          <a:xfrm>
            <a:off x="3189516" y="1823873"/>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 1"/>
          <p:cNvSpPr>
            <a:spLocks noGrp="1"/>
          </p:cNvSpPr>
          <p:nvPr>
            <p:ph type="ftr" sz="quarter" idx="11"/>
          </p:nvPr>
        </p:nvSpPr>
        <p:spPr>
          <a:xfrm>
            <a:off x="1692275" y="6524625"/>
            <a:ext cx="5832475" cy="365125"/>
          </a:xfrm>
        </p:spPr>
        <p:txBody>
          <a:bodyPr/>
          <a:lstStyle/>
          <a:p>
            <a:pPr>
              <a:defRPr/>
            </a:pPr>
            <a:r>
              <a:rPr lang="ja-JP" altLang="en-US" smtClean="0"/>
              <a:t>物理学会北陸支部特別講演会</a:t>
            </a:r>
            <a:endParaRPr lang="ja-JP" altLang="en-US"/>
          </a:p>
        </p:txBody>
      </p:sp>
      <p:sp>
        <p:nvSpPr>
          <p:cNvPr id="3" name="タイトル 2"/>
          <p:cNvSpPr>
            <a:spLocks noGrp="1"/>
          </p:cNvSpPr>
          <p:nvPr>
            <p:ph type="title"/>
          </p:nvPr>
        </p:nvSpPr>
        <p:spPr/>
        <p:txBody>
          <a:bodyPr>
            <a:noAutofit/>
          </a:bodyPr>
          <a:lstStyle/>
          <a:p>
            <a:pPr eaLnBrk="1" hangingPunct="1">
              <a:defRPr/>
            </a:pPr>
            <a:r>
              <a:rPr lang="ja-JP" altLang="en-US" sz="4000" dirty="0" smtClean="0"/>
              <a:t>量子雑音（</a:t>
            </a:r>
            <a:r>
              <a:rPr lang="ja-JP" altLang="en-US" sz="4000" dirty="0" smtClean="0">
                <a:solidFill>
                  <a:srgbClr val="000000"/>
                </a:solidFill>
              </a:rPr>
              <a:t>輻射圧雑音）</a:t>
            </a:r>
            <a:endParaRPr lang="ja-JP" altLang="en-US" sz="4000" dirty="0" smtClean="0">
              <a:effectLst>
                <a:outerShdw blurRad="38100" dist="38100" dir="2700000" algn="tl">
                  <a:srgbClr val="C0C0C0"/>
                </a:outerShdw>
              </a:effectLst>
            </a:endParaRPr>
          </a:p>
        </p:txBody>
      </p:sp>
      <p:sp>
        <p:nvSpPr>
          <p:cNvPr id="5" name="スライド番号プレースホルダ 4"/>
          <p:cNvSpPr>
            <a:spLocks noGrp="1"/>
          </p:cNvSpPr>
          <p:nvPr>
            <p:ph type="sldNum" sz="quarter" idx="12"/>
          </p:nvPr>
        </p:nvSpPr>
        <p:spPr/>
        <p:txBody>
          <a:bodyPr/>
          <a:lstStyle/>
          <a:p>
            <a:pPr>
              <a:defRPr/>
            </a:pPr>
            <a:fld id="{10E10F2D-5D3F-4548-B549-2D3E4D574866}" type="slidenum">
              <a:rPr lang="ja-JP" altLang="en-US"/>
              <a:pPr>
                <a:defRPr/>
              </a:pPr>
              <a:t>28</a:t>
            </a:fld>
            <a:endParaRPr lang="ja-JP" altLang="en-US" dirty="0"/>
          </a:p>
        </p:txBody>
      </p:sp>
      <p:sp>
        <p:nvSpPr>
          <p:cNvPr id="6" name="日付プレースホルダ 5"/>
          <p:cNvSpPr>
            <a:spLocks noGrp="1"/>
          </p:cNvSpPr>
          <p:nvPr>
            <p:ph type="dt" sz="half" idx="10"/>
          </p:nvPr>
        </p:nvSpPr>
        <p:spPr/>
        <p:txBody>
          <a:bodyPr/>
          <a:lstStyle/>
          <a:p>
            <a:pPr>
              <a:defRPr/>
            </a:pPr>
            <a:r>
              <a:rPr lang="en-US" altLang="ja-JP" smtClean="0"/>
              <a:t>2018/6/7</a:t>
            </a:r>
            <a:endParaRPr lang="en-US" altLang="ja-JP"/>
          </a:p>
        </p:txBody>
      </p:sp>
      <p:pic>
        <p:nvPicPr>
          <p:cNvPr id="1026" name="Picture 2"/>
          <p:cNvPicPr>
            <a:picLocks noChangeAspect="1" noChangeArrowheads="1"/>
          </p:cNvPicPr>
          <p:nvPr/>
        </p:nvPicPr>
        <p:blipFill>
          <a:blip r:embed="rId3" cstate="print"/>
          <a:srcRect/>
          <a:stretch>
            <a:fillRect/>
          </a:stretch>
        </p:blipFill>
        <p:spPr bwMode="auto">
          <a:xfrm>
            <a:off x="2051720" y="764704"/>
            <a:ext cx="5904656" cy="3199118"/>
          </a:xfrm>
          <a:prstGeom prst="rect">
            <a:avLst/>
          </a:prstGeom>
          <a:noFill/>
          <a:ln w="9525">
            <a:noFill/>
            <a:miter lim="800000"/>
            <a:headEnd/>
            <a:tailEnd/>
          </a:ln>
        </p:spPr>
      </p:pic>
      <p:sp>
        <p:nvSpPr>
          <p:cNvPr id="9" name="円/楕円 8"/>
          <p:cNvSpPr/>
          <p:nvPr/>
        </p:nvSpPr>
        <p:spPr>
          <a:xfrm>
            <a:off x="4283968" y="2204864"/>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爆発 2 10"/>
          <p:cNvSpPr/>
          <p:nvPr/>
        </p:nvSpPr>
        <p:spPr>
          <a:xfrm rot="9314203">
            <a:off x="6276513" y="2010023"/>
            <a:ext cx="565747" cy="63034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6516216" y="2204864"/>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1979712" y="2204864"/>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3707904" y="2420888"/>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5580112" y="2492896"/>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5940152" y="2204864"/>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259632" y="1700808"/>
            <a:ext cx="1096775" cy="400110"/>
          </a:xfrm>
          <a:prstGeom prst="rect">
            <a:avLst/>
          </a:prstGeom>
          <a:noFill/>
        </p:spPr>
        <p:txBody>
          <a:bodyPr wrap="none" rtlCol="0">
            <a:spAutoFit/>
          </a:bodyPr>
          <a:lstStyle/>
          <a:p>
            <a:r>
              <a:rPr kumimoji="1" lang="en-US" altLang="ja-JP" dirty="0" smtClean="0"/>
              <a:t>photons</a:t>
            </a:r>
            <a:endParaRPr kumimoji="1" lang="ja-JP" altLang="en-US" dirty="0"/>
          </a:p>
        </p:txBody>
      </p:sp>
      <p:sp>
        <p:nvSpPr>
          <p:cNvPr id="22" name="円/楕円 21"/>
          <p:cNvSpPr/>
          <p:nvPr/>
        </p:nvSpPr>
        <p:spPr>
          <a:xfrm>
            <a:off x="1835696" y="2357264"/>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1619672" y="2204864"/>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1259632" y="2348880"/>
            <a:ext cx="144016" cy="1440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964" name="Picture 4"/>
          <p:cNvPicPr>
            <a:picLocks noChangeAspect="1" noChangeArrowheads="1"/>
          </p:cNvPicPr>
          <p:nvPr/>
        </p:nvPicPr>
        <p:blipFill>
          <a:blip r:embed="rId4" cstate="print"/>
          <a:srcRect/>
          <a:stretch>
            <a:fillRect/>
          </a:stretch>
        </p:blipFill>
        <p:spPr bwMode="auto">
          <a:xfrm>
            <a:off x="179512" y="4509120"/>
            <a:ext cx="4705644" cy="1944216"/>
          </a:xfrm>
          <a:prstGeom prst="rect">
            <a:avLst/>
          </a:prstGeom>
          <a:noFill/>
          <a:ln w="9525">
            <a:noFill/>
            <a:miter lim="800000"/>
            <a:headEnd/>
            <a:tailEnd/>
          </a:ln>
        </p:spPr>
      </p:pic>
      <p:sp>
        <p:nvSpPr>
          <p:cNvPr id="25" name="テキスト ボックス 24"/>
          <p:cNvSpPr txBox="1"/>
          <p:nvPr/>
        </p:nvSpPr>
        <p:spPr>
          <a:xfrm>
            <a:off x="0" y="4037002"/>
            <a:ext cx="9144000" cy="400110"/>
          </a:xfrm>
          <a:prstGeom prst="rect">
            <a:avLst/>
          </a:prstGeom>
          <a:noFill/>
        </p:spPr>
        <p:txBody>
          <a:bodyPr wrap="square" rtlCol="0">
            <a:spAutoFit/>
          </a:bodyPr>
          <a:lstStyle/>
          <a:p>
            <a:r>
              <a:rPr lang="ja-JP" altLang="en-US" dirty="0" smtClean="0"/>
              <a:t>干渉計</a:t>
            </a:r>
            <a:r>
              <a:rPr kumimoji="1" lang="ja-JP" altLang="en-US" dirty="0" smtClean="0"/>
              <a:t>の応答を含めた量子雑音の計算（</a:t>
            </a:r>
            <a:r>
              <a:rPr lang="ja-JP" altLang="en-US" dirty="0" smtClean="0">
                <a:solidFill>
                  <a:srgbClr val="0000FF"/>
                </a:solidFill>
              </a:rPr>
              <a:t>散射雑音</a:t>
            </a:r>
            <a:r>
              <a:rPr lang="ja-JP" altLang="en-US" dirty="0" smtClean="0"/>
              <a:t>と</a:t>
            </a:r>
            <a:r>
              <a:rPr lang="ja-JP" altLang="en-US" dirty="0" smtClean="0">
                <a:solidFill>
                  <a:srgbClr val="FF0000"/>
                </a:solidFill>
              </a:rPr>
              <a:t>輻射圧雑音</a:t>
            </a:r>
            <a:r>
              <a:rPr kumimoji="1" lang="ja-JP" altLang="en-US" dirty="0" smtClean="0"/>
              <a:t>）</a:t>
            </a:r>
            <a:r>
              <a:rPr lang="ja-JP" altLang="en-US" dirty="0" smtClean="0"/>
              <a:t>：パワースペクトル</a:t>
            </a:r>
            <a:endParaRPr kumimoji="1" lang="ja-JP" altLang="en-US" dirty="0"/>
          </a:p>
        </p:txBody>
      </p:sp>
      <p:sp>
        <p:nvSpPr>
          <p:cNvPr id="26" name="円/楕円 25"/>
          <p:cNvSpPr/>
          <p:nvPr/>
        </p:nvSpPr>
        <p:spPr>
          <a:xfrm>
            <a:off x="3203848" y="4581128"/>
            <a:ext cx="93610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2123728" y="4437112"/>
            <a:ext cx="936104" cy="64807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5508104" y="4725144"/>
            <a:ext cx="1467068" cy="400110"/>
          </a:xfrm>
          <a:prstGeom prst="rect">
            <a:avLst/>
          </a:prstGeom>
        </p:spPr>
        <p:txBody>
          <a:bodyPr wrap="none">
            <a:spAutoFit/>
          </a:bodyPr>
          <a:lstStyle/>
          <a:p>
            <a:r>
              <a:rPr lang="ja-JP" altLang="en-US" dirty="0" smtClean="0">
                <a:solidFill>
                  <a:srgbClr val="FF0000"/>
                </a:solidFill>
              </a:rPr>
              <a:t>輻射圧雑音</a:t>
            </a:r>
            <a:endParaRPr lang="en-US" altLang="ja-JP" dirty="0" smtClean="0">
              <a:solidFill>
                <a:srgbClr val="FF0000"/>
              </a:solidFill>
            </a:endParaRPr>
          </a:p>
        </p:txBody>
      </p:sp>
      <p:sp>
        <p:nvSpPr>
          <p:cNvPr id="30" name="テキスト ボックス 29"/>
          <p:cNvSpPr txBox="1"/>
          <p:nvPr/>
        </p:nvSpPr>
        <p:spPr>
          <a:xfrm>
            <a:off x="6804248" y="4725144"/>
            <a:ext cx="971741" cy="400110"/>
          </a:xfrm>
          <a:prstGeom prst="rect">
            <a:avLst/>
          </a:prstGeom>
          <a:noFill/>
        </p:spPr>
        <p:txBody>
          <a:bodyPr wrap="none" rtlCol="0">
            <a:spAutoFit/>
          </a:bodyPr>
          <a:lstStyle/>
          <a:p>
            <a:r>
              <a:rPr kumimoji="1" lang="ja-JP" altLang="en-US" dirty="0" smtClean="0"/>
              <a:t>∝ </a:t>
            </a:r>
            <a:r>
              <a:rPr kumimoji="1" lang="en-US" altLang="ja-JP" i="1" dirty="0" smtClean="0">
                <a:latin typeface="Times New Roman" pitchFamily="18" charset="0"/>
                <a:cs typeface="Times New Roman" pitchFamily="18" charset="0"/>
              </a:rPr>
              <a:t>P</a:t>
            </a:r>
            <a:r>
              <a:rPr kumimoji="1" lang="en-US" altLang="ja-JP" baseline="-25000" dirty="0" smtClean="0">
                <a:latin typeface="Times New Roman" pitchFamily="18" charset="0"/>
                <a:cs typeface="Times New Roman" pitchFamily="18" charset="0"/>
              </a:rPr>
              <a:t>0</a:t>
            </a:r>
            <a:r>
              <a:rPr kumimoji="1" lang="en-US" altLang="ja-JP" baseline="30000" dirty="0" smtClean="0">
                <a:latin typeface="Times New Roman" pitchFamily="18" charset="0"/>
                <a:cs typeface="Times New Roman" pitchFamily="18" charset="0"/>
              </a:rPr>
              <a:t>1/2</a:t>
            </a:r>
            <a:endParaRPr kumimoji="1" lang="ja-JP" altLang="en-US" baseline="30000" dirty="0">
              <a:latin typeface="Times New Roman" pitchFamily="18" charset="0"/>
              <a:cs typeface="Times New Roman" pitchFamily="18" charset="0"/>
            </a:endParaRPr>
          </a:p>
        </p:txBody>
      </p:sp>
      <p:sp>
        <p:nvSpPr>
          <p:cNvPr id="31" name="テキスト ボックス 30"/>
          <p:cNvSpPr txBox="1"/>
          <p:nvPr/>
        </p:nvSpPr>
        <p:spPr>
          <a:xfrm>
            <a:off x="5292080" y="5601434"/>
            <a:ext cx="3707904" cy="707886"/>
          </a:xfrm>
          <a:prstGeom prst="rect">
            <a:avLst/>
          </a:prstGeom>
          <a:noFill/>
        </p:spPr>
        <p:txBody>
          <a:bodyPr wrap="square" rtlCol="0">
            <a:spAutoFit/>
          </a:bodyPr>
          <a:lstStyle/>
          <a:p>
            <a:r>
              <a:rPr lang="ja-JP" altLang="en-US" dirty="0" smtClean="0"/>
              <a:t>輻射圧</a:t>
            </a:r>
            <a:r>
              <a:rPr kumimoji="1" lang="ja-JP" altLang="en-US" dirty="0" smtClean="0"/>
              <a:t>雑音は入射光量を下げることで抑えられる</a:t>
            </a:r>
            <a:endParaRPr kumimoji="1" lang="ja-JP" altLang="en-US" dirty="0"/>
          </a:p>
        </p:txBody>
      </p:sp>
      <p:sp>
        <p:nvSpPr>
          <p:cNvPr id="28" name="テキスト ボックス 27"/>
          <p:cNvSpPr txBox="1"/>
          <p:nvPr/>
        </p:nvSpPr>
        <p:spPr>
          <a:xfrm>
            <a:off x="3059832" y="6093296"/>
            <a:ext cx="1875835" cy="338554"/>
          </a:xfrm>
          <a:prstGeom prst="rect">
            <a:avLst/>
          </a:prstGeom>
          <a:noFill/>
        </p:spPr>
        <p:txBody>
          <a:bodyPr wrap="none" rtlCol="0">
            <a:spAutoFit/>
          </a:bodyPr>
          <a:lstStyle/>
          <a:p>
            <a:r>
              <a:rPr kumimoji="1" lang="en-US" altLang="ja-JP" sz="1600" dirty="0" smtClean="0">
                <a:latin typeface="Times New Roman" pitchFamily="18" charset="0"/>
                <a:cs typeface="Times New Roman" pitchFamily="18" charset="0"/>
              </a:rPr>
              <a:t>Ω</a:t>
            </a:r>
            <a:r>
              <a:rPr kumimoji="1" lang="ja-JP" altLang="en-US" sz="1600" dirty="0" smtClean="0"/>
              <a:t>：重力波の周波数</a:t>
            </a:r>
            <a:endParaRPr kumimoji="1" lang="ja-JP" altLang="en-US" sz="1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標準量子限界</a:t>
            </a:r>
            <a:r>
              <a:rPr kumimoji="1" lang="en-US" altLang="ja-JP" dirty="0" smtClean="0"/>
              <a:t>(SQL)</a:t>
            </a:r>
            <a:endParaRPr kumimoji="1" lang="ja-JP" altLang="en-US" dirty="0"/>
          </a:p>
        </p:txBody>
      </p:sp>
      <p:sp>
        <p:nvSpPr>
          <p:cNvPr id="3" name="コンテンツ プレースホルダ 2"/>
          <p:cNvSpPr>
            <a:spLocks noGrp="1"/>
          </p:cNvSpPr>
          <p:nvPr>
            <p:ph idx="1"/>
          </p:nvPr>
        </p:nvSpPr>
        <p:spPr>
          <a:xfrm>
            <a:off x="457200" y="692696"/>
            <a:ext cx="8229600" cy="504056"/>
          </a:xfrm>
        </p:spPr>
        <p:txBody>
          <a:bodyPr/>
          <a:lstStyle/>
          <a:p>
            <a:r>
              <a:rPr kumimoji="1" lang="en-US" altLang="ja-JP" sz="2800" dirty="0" smtClean="0"/>
              <a:t>Standard </a:t>
            </a:r>
            <a:r>
              <a:rPr lang="en-US" altLang="ja-JP" sz="2800" dirty="0" smtClean="0"/>
              <a:t>Q</a:t>
            </a:r>
            <a:r>
              <a:rPr kumimoji="1" lang="en-US" altLang="ja-JP" sz="2800" dirty="0" smtClean="0"/>
              <a:t>uantum </a:t>
            </a:r>
            <a:r>
              <a:rPr lang="en-US" altLang="ja-JP" sz="2800" dirty="0" smtClean="0"/>
              <a:t>L</a:t>
            </a:r>
            <a:r>
              <a:rPr kumimoji="1" lang="en-US" altLang="ja-JP" sz="2800" dirty="0" smtClean="0"/>
              <a:t>imit (SQL)</a:t>
            </a:r>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29</a:t>
            </a:fld>
            <a:endParaRPr lang="en-US" altLang="ja-JP"/>
          </a:p>
        </p:txBody>
      </p:sp>
      <p:pic>
        <p:nvPicPr>
          <p:cNvPr id="38914" name="Picture 2"/>
          <p:cNvPicPr>
            <a:picLocks noChangeAspect="1" noChangeArrowheads="1"/>
          </p:cNvPicPr>
          <p:nvPr/>
        </p:nvPicPr>
        <p:blipFill>
          <a:blip r:embed="rId2" cstate="print"/>
          <a:srcRect/>
          <a:stretch>
            <a:fillRect/>
          </a:stretch>
        </p:blipFill>
        <p:spPr bwMode="auto">
          <a:xfrm>
            <a:off x="2602085" y="1412776"/>
            <a:ext cx="4346179" cy="4176464"/>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6516216" y="4512543"/>
            <a:ext cx="1934974" cy="716657"/>
          </a:xfrm>
          <a:prstGeom prst="rect">
            <a:avLst/>
          </a:prstGeom>
          <a:noFill/>
          <a:ln w="9525">
            <a:noFill/>
            <a:miter lim="800000"/>
            <a:headEnd/>
            <a:tailEnd/>
          </a:ln>
        </p:spPr>
      </p:pic>
      <p:sp>
        <p:nvSpPr>
          <p:cNvPr id="9" name="テキスト ボックス 8"/>
          <p:cNvSpPr txBox="1"/>
          <p:nvPr/>
        </p:nvSpPr>
        <p:spPr>
          <a:xfrm>
            <a:off x="929839" y="5601434"/>
            <a:ext cx="7170553" cy="707886"/>
          </a:xfrm>
          <a:prstGeom prst="rect">
            <a:avLst/>
          </a:prstGeom>
          <a:noFill/>
        </p:spPr>
        <p:txBody>
          <a:bodyPr wrap="none" rtlCol="0">
            <a:spAutoFit/>
          </a:bodyPr>
          <a:lstStyle/>
          <a:p>
            <a:r>
              <a:rPr kumimoji="1" lang="ja-JP" altLang="en-US" dirty="0" smtClean="0"/>
              <a:t>・将来の重力波検出器は量子雑音だけで制限されると考えられる</a:t>
            </a:r>
            <a:endParaRPr kumimoji="1" lang="en-US" altLang="ja-JP" dirty="0" smtClean="0"/>
          </a:p>
          <a:p>
            <a:r>
              <a:rPr kumimoji="1" lang="ja-JP" altLang="en-US" dirty="0" smtClean="0"/>
              <a:t>・</a:t>
            </a:r>
            <a:r>
              <a:rPr kumimoji="1" lang="en-US" altLang="ja-JP" dirty="0" smtClean="0"/>
              <a:t>SQL</a:t>
            </a:r>
            <a:r>
              <a:rPr kumimoji="1" lang="ja-JP" altLang="en-US" dirty="0" smtClean="0"/>
              <a:t>を超えるための研究も行われている</a:t>
            </a:r>
            <a:endParaRPr kumimoji="1" lang="ja-JP" altLang="en-US" dirty="0"/>
          </a:p>
        </p:txBody>
      </p:sp>
      <p:sp>
        <p:nvSpPr>
          <p:cNvPr id="10" name="テキスト ボックス 9"/>
          <p:cNvSpPr txBox="1"/>
          <p:nvPr/>
        </p:nvSpPr>
        <p:spPr>
          <a:xfrm>
            <a:off x="5292080" y="2204864"/>
            <a:ext cx="1210588" cy="400110"/>
          </a:xfrm>
          <a:prstGeom prst="rect">
            <a:avLst/>
          </a:prstGeom>
          <a:noFill/>
        </p:spPr>
        <p:txBody>
          <a:bodyPr wrap="none" rtlCol="0">
            <a:spAutoFit/>
          </a:bodyPr>
          <a:lstStyle/>
          <a:p>
            <a:r>
              <a:rPr kumimoji="1" lang="ja-JP" altLang="en-US" dirty="0" smtClean="0">
                <a:solidFill>
                  <a:srgbClr val="0000FF"/>
                </a:solidFill>
              </a:rPr>
              <a:t>散射雑音</a:t>
            </a:r>
            <a:endParaRPr kumimoji="1" lang="ja-JP" altLang="en-US" dirty="0">
              <a:solidFill>
                <a:srgbClr val="0000FF"/>
              </a:solidFill>
            </a:endParaRPr>
          </a:p>
        </p:txBody>
      </p:sp>
      <p:sp>
        <p:nvSpPr>
          <p:cNvPr id="11" name="テキスト ボックス 10"/>
          <p:cNvSpPr txBox="1"/>
          <p:nvPr/>
        </p:nvSpPr>
        <p:spPr>
          <a:xfrm>
            <a:off x="3275856" y="1196752"/>
            <a:ext cx="1467068" cy="400110"/>
          </a:xfrm>
          <a:prstGeom prst="rect">
            <a:avLst/>
          </a:prstGeom>
          <a:noFill/>
        </p:spPr>
        <p:txBody>
          <a:bodyPr wrap="none" rtlCol="0">
            <a:spAutoFit/>
          </a:bodyPr>
          <a:lstStyle/>
          <a:p>
            <a:r>
              <a:rPr lang="ja-JP" altLang="en-US" dirty="0" smtClean="0">
                <a:solidFill>
                  <a:srgbClr val="FF0000"/>
                </a:solidFill>
              </a:rPr>
              <a:t>輻射圧</a:t>
            </a:r>
            <a:r>
              <a:rPr kumimoji="1" lang="ja-JP" altLang="en-US" dirty="0" smtClean="0">
                <a:solidFill>
                  <a:srgbClr val="FF0000"/>
                </a:solidFill>
              </a:rPr>
              <a:t>雑音</a:t>
            </a:r>
            <a:endParaRPr kumimoji="1" lang="ja-JP" altLang="en-US" dirty="0">
              <a:solidFill>
                <a:srgbClr val="FF0000"/>
              </a:solidFill>
            </a:endParaRPr>
          </a:p>
        </p:txBody>
      </p:sp>
      <p:sp>
        <p:nvSpPr>
          <p:cNvPr id="12" name="テキスト ボックス 11"/>
          <p:cNvSpPr txBox="1"/>
          <p:nvPr/>
        </p:nvSpPr>
        <p:spPr>
          <a:xfrm>
            <a:off x="6516216" y="2420888"/>
            <a:ext cx="2282997" cy="400110"/>
          </a:xfrm>
          <a:prstGeom prst="rect">
            <a:avLst/>
          </a:prstGeom>
          <a:noFill/>
        </p:spPr>
        <p:txBody>
          <a:bodyPr wrap="none" rtlCol="0">
            <a:spAutoFit/>
          </a:bodyPr>
          <a:lstStyle/>
          <a:p>
            <a:r>
              <a:rPr kumimoji="1" lang="ja-JP" altLang="en-US" dirty="0" smtClean="0"/>
              <a:t>レーザーパワー：小</a:t>
            </a:r>
            <a:endParaRPr kumimoji="1" lang="ja-JP" altLang="en-US" dirty="0"/>
          </a:p>
        </p:txBody>
      </p:sp>
      <p:sp>
        <p:nvSpPr>
          <p:cNvPr id="13" name="テキスト ボックス 12"/>
          <p:cNvSpPr txBox="1"/>
          <p:nvPr/>
        </p:nvSpPr>
        <p:spPr>
          <a:xfrm>
            <a:off x="6516216" y="3244914"/>
            <a:ext cx="2282997" cy="400110"/>
          </a:xfrm>
          <a:prstGeom prst="rect">
            <a:avLst/>
          </a:prstGeom>
          <a:noFill/>
        </p:spPr>
        <p:txBody>
          <a:bodyPr wrap="none" rtlCol="0">
            <a:spAutoFit/>
          </a:bodyPr>
          <a:lstStyle/>
          <a:p>
            <a:r>
              <a:rPr kumimoji="1" lang="ja-JP" altLang="en-US" dirty="0" smtClean="0"/>
              <a:t>レーザーパワー：中</a:t>
            </a:r>
            <a:endParaRPr kumimoji="1" lang="ja-JP" altLang="en-US" dirty="0"/>
          </a:p>
        </p:txBody>
      </p:sp>
      <p:sp>
        <p:nvSpPr>
          <p:cNvPr id="14" name="テキスト ボックス 13"/>
          <p:cNvSpPr txBox="1"/>
          <p:nvPr/>
        </p:nvSpPr>
        <p:spPr>
          <a:xfrm>
            <a:off x="6516216" y="4037002"/>
            <a:ext cx="2282997" cy="400110"/>
          </a:xfrm>
          <a:prstGeom prst="rect">
            <a:avLst/>
          </a:prstGeom>
          <a:noFill/>
        </p:spPr>
        <p:txBody>
          <a:bodyPr wrap="none" rtlCol="0">
            <a:spAutoFit/>
          </a:bodyPr>
          <a:lstStyle/>
          <a:p>
            <a:r>
              <a:rPr kumimoji="1" lang="ja-JP" altLang="en-US" dirty="0" smtClean="0"/>
              <a:t>レーザーパワー：大</a:t>
            </a:r>
            <a:endParaRPr kumimoji="1" lang="ja-JP"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5888"/>
            <a:ext cx="8435280" cy="504825"/>
          </a:xfrm>
        </p:spPr>
        <p:txBody>
          <a:bodyPr/>
          <a:lstStyle/>
          <a:p>
            <a:r>
              <a:rPr lang="ja-JP" altLang="en-US" sz="4000" dirty="0" smtClean="0"/>
              <a:t>初観測以前の重力波業界（主に国内）</a:t>
            </a:r>
            <a:endParaRPr kumimoji="1" lang="ja-JP" altLang="en-US" sz="4000"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3</a:t>
            </a:fld>
            <a:endParaRPr lang="en-US" altLang="ja-JP"/>
          </a:p>
        </p:txBody>
      </p:sp>
      <p:pic>
        <p:nvPicPr>
          <p:cNvPr id="36866" name="Picture 2" descr="C:\Users\Agatsuma\Desktop\BafFnxCCAAAznfs.jpg"/>
          <p:cNvPicPr>
            <a:picLocks noGrp="1" noChangeAspect="1" noChangeArrowheads="1"/>
          </p:cNvPicPr>
          <p:nvPr>
            <p:ph idx="1"/>
          </p:nvPr>
        </p:nvPicPr>
        <p:blipFill>
          <a:blip r:embed="rId2" cstate="print"/>
          <a:srcRect/>
          <a:stretch>
            <a:fillRect/>
          </a:stretch>
        </p:blipFill>
        <p:spPr bwMode="auto">
          <a:xfrm>
            <a:off x="1187623" y="836712"/>
            <a:ext cx="6992777" cy="5472608"/>
          </a:xfrm>
          <a:prstGeom prst="rect">
            <a:avLst/>
          </a:prstGeom>
          <a:noFill/>
        </p:spPr>
      </p:pic>
      <p:sp>
        <p:nvSpPr>
          <p:cNvPr id="8" name="テキスト ボックス 7"/>
          <p:cNvSpPr txBox="1"/>
          <p:nvPr/>
        </p:nvSpPr>
        <p:spPr>
          <a:xfrm>
            <a:off x="6588224" y="1628800"/>
            <a:ext cx="800219" cy="1944216"/>
          </a:xfrm>
          <a:prstGeom prst="rect">
            <a:avLst/>
          </a:prstGeom>
          <a:noFill/>
        </p:spPr>
        <p:txBody>
          <a:bodyPr vert="eaVert" wrap="square" rtlCol="0">
            <a:spAutoFit/>
          </a:bodyPr>
          <a:lstStyle/>
          <a:p>
            <a:r>
              <a:rPr kumimoji="1" lang="ja-JP" altLang="en-US" dirty="0" smtClean="0"/>
              <a:t>雑音ばかり見て何が面白いの？</a:t>
            </a:r>
            <a:endParaRPr kumimoji="1" lang="ja-JP" altLang="en-US" dirty="0"/>
          </a:p>
        </p:txBody>
      </p:sp>
      <p:sp>
        <p:nvSpPr>
          <p:cNvPr id="9" name="テキスト ボックス 8"/>
          <p:cNvSpPr txBox="1"/>
          <p:nvPr/>
        </p:nvSpPr>
        <p:spPr>
          <a:xfrm>
            <a:off x="1475656" y="1412776"/>
            <a:ext cx="1107996" cy="1800200"/>
          </a:xfrm>
          <a:prstGeom prst="rect">
            <a:avLst/>
          </a:prstGeom>
          <a:noFill/>
        </p:spPr>
        <p:txBody>
          <a:bodyPr vert="eaVert" wrap="square" rtlCol="0">
            <a:spAutoFit/>
          </a:bodyPr>
          <a:lstStyle/>
          <a:p>
            <a:r>
              <a:rPr kumimoji="1" lang="ja-JP" altLang="en-US" dirty="0" smtClean="0"/>
              <a:t>生きてる内に見つかるといいね！</a:t>
            </a:r>
            <a:endParaRPr kumimoji="1" lang="ja-JP" altLang="en-US" dirty="0"/>
          </a:p>
        </p:txBody>
      </p:sp>
      <p:sp>
        <p:nvSpPr>
          <p:cNvPr id="11" name="テキスト ボックス 10"/>
          <p:cNvSpPr txBox="1"/>
          <p:nvPr/>
        </p:nvSpPr>
        <p:spPr>
          <a:xfrm>
            <a:off x="4995917" y="1216656"/>
            <a:ext cx="800219" cy="1780296"/>
          </a:xfrm>
          <a:prstGeom prst="rect">
            <a:avLst/>
          </a:prstGeom>
          <a:noFill/>
        </p:spPr>
        <p:txBody>
          <a:bodyPr vert="eaVert" wrap="none" rtlCol="0">
            <a:spAutoFit/>
          </a:bodyPr>
          <a:lstStyle/>
          <a:p>
            <a:r>
              <a:rPr kumimoji="1" lang="ja-JP" altLang="en-US" dirty="0" smtClean="0"/>
              <a:t>重力波って何？</a:t>
            </a:r>
            <a:endParaRPr kumimoji="1" lang="en-US" altLang="ja-JP" dirty="0" smtClean="0"/>
          </a:p>
          <a:p>
            <a:r>
              <a:rPr lang="ja-JP" altLang="en-US" dirty="0" smtClean="0"/>
              <a:t>かめはめ波？</a:t>
            </a:r>
            <a:endParaRPr kumimoji="1" lang="ja-JP" altLang="en-US" dirty="0"/>
          </a:p>
        </p:txBody>
      </p:sp>
      <p:sp>
        <p:nvSpPr>
          <p:cNvPr id="12" name="テキスト ボックス 11"/>
          <p:cNvSpPr txBox="1"/>
          <p:nvPr/>
        </p:nvSpPr>
        <p:spPr>
          <a:xfrm>
            <a:off x="2527900" y="3933056"/>
            <a:ext cx="1107996" cy="1656184"/>
          </a:xfrm>
          <a:prstGeom prst="rect">
            <a:avLst/>
          </a:prstGeom>
          <a:noFill/>
        </p:spPr>
        <p:txBody>
          <a:bodyPr vert="eaVert" wrap="square" rtlCol="0">
            <a:spAutoFit/>
          </a:bodyPr>
          <a:lstStyle/>
          <a:p>
            <a:r>
              <a:rPr kumimoji="1" lang="ja-JP" altLang="en-US" dirty="0" smtClean="0"/>
              <a:t>あと</a:t>
            </a:r>
            <a:r>
              <a:rPr kumimoji="1" lang="en-US" altLang="ja-JP" dirty="0" smtClean="0"/>
              <a:t>5</a:t>
            </a:r>
            <a:r>
              <a:rPr kumimoji="1" lang="ja-JP" altLang="en-US" dirty="0" smtClean="0"/>
              <a:t>年以内には見つかるもん！</a:t>
            </a:r>
            <a:endParaRPr kumimoji="1" lang="ja-JP"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日付プレースホルダ 2"/>
          <p:cNvSpPr>
            <a:spLocks noGrp="1"/>
          </p:cNvSpPr>
          <p:nvPr>
            <p:ph type="dt" sz="half" idx="10"/>
          </p:nvPr>
        </p:nvSpPr>
        <p:spPr/>
        <p:txBody>
          <a:bodyPr/>
          <a:lstStyle/>
          <a:p>
            <a:r>
              <a:rPr lang="en-US" altLang="ja-JP" smtClean="0"/>
              <a:t>2018/6/7</a:t>
            </a:r>
            <a:endParaRPr lang="en-US" altLang="ja-JP"/>
          </a:p>
        </p:txBody>
      </p:sp>
      <p:sp>
        <p:nvSpPr>
          <p:cNvPr id="33"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34" name="スライド番号プレースホルダ 4"/>
          <p:cNvSpPr>
            <a:spLocks noGrp="1"/>
          </p:cNvSpPr>
          <p:nvPr>
            <p:ph type="sldNum" sz="quarter" idx="12"/>
          </p:nvPr>
        </p:nvSpPr>
        <p:spPr/>
        <p:txBody>
          <a:bodyPr/>
          <a:lstStyle/>
          <a:p>
            <a:fld id="{0E3FF007-EA3D-45ED-AB82-47D31558996A}" type="slidenum">
              <a:rPr lang="en-US" altLang="ja-JP"/>
              <a:pPr/>
              <a:t>30</a:t>
            </a:fld>
            <a:endParaRPr lang="en-US" altLang="ja-JP"/>
          </a:p>
        </p:txBody>
      </p:sp>
      <p:pic>
        <p:nvPicPr>
          <p:cNvPr id="345163" name="Picture 75"/>
          <p:cNvPicPr>
            <a:picLocks noChangeAspect="1" noChangeArrowheads="1"/>
          </p:cNvPicPr>
          <p:nvPr/>
        </p:nvPicPr>
        <p:blipFill>
          <a:blip r:embed="rId2" cstate="print"/>
          <a:srcRect/>
          <a:stretch>
            <a:fillRect/>
          </a:stretch>
        </p:blipFill>
        <p:spPr bwMode="auto">
          <a:xfrm>
            <a:off x="7020272" y="692150"/>
            <a:ext cx="2123728" cy="1561716"/>
          </a:xfrm>
          <a:prstGeom prst="rect">
            <a:avLst/>
          </a:prstGeom>
          <a:noFill/>
          <a:ln w="9525">
            <a:noFill/>
            <a:miter lim="800000"/>
            <a:headEnd/>
            <a:tailEnd/>
          </a:ln>
          <a:effectLst/>
        </p:spPr>
      </p:pic>
      <p:pic>
        <p:nvPicPr>
          <p:cNvPr id="345134" name="Picture 46" descr="worldmap2"/>
          <p:cNvPicPr>
            <a:picLocks noChangeAspect="1" noChangeArrowheads="1"/>
          </p:cNvPicPr>
          <p:nvPr/>
        </p:nvPicPr>
        <p:blipFill>
          <a:blip r:embed="rId3" cstate="print"/>
          <a:srcRect/>
          <a:stretch>
            <a:fillRect/>
          </a:stretch>
        </p:blipFill>
        <p:spPr bwMode="auto">
          <a:xfrm>
            <a:off x="1619250" y="2849563"/>
            <a:ext cx="6172200" cy="3603625"/>
          </a:xfrm>
          <a:prstGeom prst="rect">
            <a:avLst/>
          </a:prstGeom>
          <a:noFill/>
          <a:ln w="9525">
            <a:noFill/>
            <a:miter lim="800000"/>
            <a:headEnd/>
            <a:tailEnd/>
          </a:ln>
          <a:effectLst/>
        </p:spPr>
      </p:pic>
      <p:pic>
        <p:nvPicPr>
          <p:cNvPr id="345158" name="Picture 70"/>
          <p:cNvPicPr>
            <a:picLocks noChangeAspect="1" noChangeArrowheads="1"/>
          </p:cNvPicPr>
          <p:nvPr/>
        </p:nvPicPr>
        <p:blipFill>
          <a:blip r:embed="rId4" cstate="print"/>
          <a:srcRect/>
          <a:stretch>
            <a:fillRect/>
          </a:stretch>
        </p:blipFill>
        <p:spPr bwMode="auto">
          <a:xfrm>
            <a:off x="5076056" y="741065"/>
            <a:ext cx="1873250" cy="1247775"/>
          </a:xfrm>
          <a:prstGeom prst="rect">
            <a:avLst/>
          </a:prstGeom>
          <a:noFill/>
          <a:ln w="9525">
            <a:noFill/>
            <a:miter lim="800000"/>
            <a:headEnd/>
            <a:tailEnd/>
          </a:ln>
          <a:effectLst/>
        </p:spPr>
      </p:pic>
      <p:pic>
        <p:nvPicPr>
          <p:cNvPr id="345156" name="Picture 68"/>
          <p:cNvPicPr>
            <a:picLocks noChangeAspect="1" noChangeArrowheads="1"/>
          </p:cNvPicPr>
          <p:nvPr/>
        </p:nvPicPr>
        <p:blipFill>
          <a:blip r:embed="rId5" cstate="print"/>
          <a:srcRect/>
          <a:stretch>
            <a:fillRect/>
          </a:stretch>
        </p:blipFill>
        <p:spPr bwMode="auto">
          <a:xfrm>
            <a:off x="2555776" y="741313"/>
            <a:ext cx="2487612" cy="1679575"/>
          </a:xfrm>
          <a:prstGeom prst="rect">
            <a:avLst/>
          </a:prstGeom>
          <a:noFill/>
          <a:ln w="9525">
            <a:noFill/>
            <a:miter lim="800000"/>
            <a:headEnd/>
            <a:tailEnd/>
          </a:ln>
          <a:effectLst/>
        </p:spPr>
      </p:pic>
      <p:sp>
        <p:nvSpPr>
          <p:cNvPr id="345092" name="Rectangle 4"/>
          <p:cNvSpPr>
            <a:spLocks noGrp="1" noChangeArrowheads="1"/>
          </p:cNvSpPr>
          <p:nvPr>
            <p:ph type="title"/>
          </p:nvPr>
        </p:nvSpPr>
        <p:spPr/>
        <p:txBody>
          <a:bodyPr/>
          <a:lstStyle/>
          <a:p>
            <a:r>
              <a:rPr lang="ja-JP" altLang="en-US" sz="3600"/>
              <a:t>世界の重力波検出器</a:t>
            </a:r>
          </a:p>
        </p:txBody>
      </p:sp>
      <p:pic>
        <p:nvPicPr>
          <p:cNvPr id="345106" name="Picture 18" descr="tama_birds_view"/>
          <p:cNvPicPr>
            <a:picLocks noChangeAspect="1" noChangeArrowheads="1"/>
          </p:cNvPicPr>
          <p:nvPr/>
        </p:nvPicPr>
        <p:blipFill>
          <a:blip r:embed="rId6" cstate="print"/>
          <a:srcRect/>
          <a:stretch>
            <a:fillRect/>
          </a:stretch>
        </p:blipFill>
        <p:spPr bwMode="auto">
          <a:xfrm>
            <a:off x="6983413" y="2276872"/>
            <a:ext cx="2160587" cy="1587500"/>
          </a:xfrm>
          <a:prstGeom prst="rect">
            <a:avLst/>
          </a:prstGeom>
          <a:noFill/>
        </p:spPr>
      </p:pic>
      <p:sp>
        <p:nvSpPr>
          <p:cNvPr id="345135" name="Rectangle 47"/>
          <p:cNvSpPr>
            <a:spLocks noChangeArrowheads="1"/>
          </p:cNvSpPr>
          <p:nvPr/>
        </p:nvSpPr>
        <p:spPr bwMode="auto">
          <a:xfrm>
            <a:off x="69248" y="3357563"/>
            <a:ext cx="1550424" cy="400110"/>
          </a:xfrm>
          <a:prstGeom prst="rect">
            <a:avLst/>
          </a:prstGeom>
          <a:solidFill>
            <a:schemeClr val="bg1"/>
          </a:solidFill>
          <a:ln w="28575">
            <a:solidFill>
              <a:schemeClr val="tx2"/>
            </a:solidFill>
            <a:miter lim="800000"/>
            <a:headEnd type="none" w="sm" len="sm"/>
            <a:tailEnd type="none" w="sm" len="sm"/>
          </a:ln>
          <a:effectLst/>
        </p:spPr>
        <p:txBody>
          <a:bodyPr wrap="none">
            <a:spAutoFit/>
          </a:bodyPr>
          <a:lstStyle/>
          <a:p>
            <a:pPr eaLnBrk="0" hangingPunct="0"/>
            <a:r>
              <a:rPr kumimoji="0" lang="en-US" altLang="ja-JP" b="1" i="1" dirty="0" smtClean="0">
                <a:solidFill>
                  <a:schemeClr val="tx2"/>
                </a:solidFill>
              </a:rPr>
              <a:t>LIGO</a:t>
            </a:r>
            <a:r>
              <a:rPr kumimoji="0" lang="en-US" altLang="ja-JP" b="1" dirty="0" smtClean="0">
                <a:solidFill>
                  <a:schemeClr val="tx2"/>
                </a:solidFill>
              </a:rPr>
              <a:t>(2015)</a:t>
            </a:r>
            <a:endParaRPr kumimoji="0" lang="en-US" altLang="ja-JP" b="1" dirty="0">
              <a:solidFill>
                <a:schemeClr val="tx2"/>
              </a:solidFill>
            </a:endParaRPr>
          </a:p>
        </p:txBody>
      </p:sp>
      <p:sp>
        <p:nvSpPr>
          <p:cNvPr id="345136" name="Line 48"/>
          <p:cNvSpPr>
            <a:spLocks noChangeShapeType="1"/>
          </p:cNvSpPr>
          <p:nvPr/>
        </p:nvSpPr>
        <p:spPr bwMode="auto">
          <a:xfrm>
            <a:off x="1619672" y="3573016"/>
            <a:ext cx="1447378" cy="425897"/>
          </a:xfrm>
          <a:prstGeom prst="line">
            <a:avLst/>
          </a:prstGeom>
          <a:noFill/>
          <a:ln w="38100">
            <a:solidFill>
              <a:schemeClr val="tx2"/>
            </a:solidFill>
            <a:round/>
            <a:headEnd type="none" w="sm" len="sm"/>
            <a:tailEnd type="triangle" w="sm" len="sm"/>
          </a:ln>
          <a:effectLst/>
        </p:spPr>
        <p:txBody>
          <a:bodyPr wrap="none" anchor="ctr"/>
          <a:lstStyle/>
          <a:p>
            <a:endParaRPr lang="ja-JP" altLang="en-US"/>
          </a:p>
        </p:txBody>
      </p:sp>
      <p:sp>
        <p:nvSpPr>
          <p:cNvPr id="345137" name="Line 49"/>
          <p:cNvSpPr>
            <a:spLocks noChangeShapeType="1"/>
          </p:cNvSpPr>
          <p:nvPr/>
        </p:nvSpPr>
        <p:spPr bwMode="auto">
          <a:xfrm>
            <a:off x="1619672" y="3573016"/>
            <a:ext cx="1142578" cy="273497"/>
          </a:xfrm>
          <a:prstGeom prst="line">
            <a:avLst/>
          </a:prstGeom>
          <a:noFill/>
          <a:ln w="38100">
            <a:solidFill>
              <a:schemeClr val="tx2"/>
            </a:solidFill>
            <a:round/>
            <a:headEnd type="none" w="sm" len="sm"/>
            <a:tailEnd type="triangle" w="sm" len="sm"/>
          </a:ln>
          <a:effectLst/>
        </p:spPr>
        <p:txBody>
          <a:bodyPr wrap="none" anchor="ctr"/>
          <a:lstStyle/>
          <a:p>
            <a:endParaRPr lang="ja-JP" altLang="en-US"/>
          </a:p>
        </p:txBody>
      </p:sp>
      <p:sp>
        <p:nvSpPr>
          <p:cNvPr id="345138" name="Text Box 50"/>
          <p:cNvSpPr txBox="1">
            <a:spLocks noChangeArrowheads="1"/>
          </p:cNvSpPr>
          <p:nvPr/>
        </p:nvSpPr>
        <p:spPr bwMode="auto">
          <a:xfrm>
            <a:off x="5076056" y="1995438"/>
            <a:ext cx="1872208" cy="369332"/>
          </a:xfrm>
          <a:prstGeom prst="rect">
            <a:avLst/>
          </a:prstGeom>
          <a:solidFill>
            <a:schemeClr val="bg1"/>
          </a:solidFill>
          <a:ln w="28575">
            <a:solidFill>
              <a:schemeClr val="tx2"/>
            </a:solidFill>
            <a:miter lim="800000"/>
            <a:headEnd type="none" w="sm" len="sm"/>
            <a:tailEnd type="none" w="sm" len="sm"/>
          </a:ln>
          <a:effectLst/>
        </p:spPr>
        <p:txBody>
          <a:bodyPr wrap="square">
            <a:spAutoFit/>
          </a:bodyPr>
          <a:lstStyle/>
          <a:p>
            <a:pPr eaLnBrk="0" hangingPunct="0"/>
            <a:r>
              <a:rPr kumimoji="0" lang="en-US" altLang="ja-JP" sz="1800" b="1" i="1" dirty="0" smtClean="0">
                <a:solidFill>
                  <a:schemeClr val="tx2"/>
                </a:solidFill>
              </a:rPr>
              <a:t>GEO600</a:t>
            </a:r>
            <a:r>
              <a:rPr kumimoji="0" lang="en-US" altLang="ja-JP" sz="1800" b="1" dirty="0" smtClean="0">
                <a:solidFill>
                  <a:schemeClr val="tx2"/>
                </a:solidFill>
              </a:rPr>
              <a:t>:</a:t>
            </a:r>
            <a:r>
              <a:rPr kumimoji="0" lang="ja-JP" altLang="en-US" sz="1800" b="1" dirty="0" smtClean="0">
                <a:solidFill>
                  <a:schemeClr val="tx2"/>
                </a:solidFill>
              </a:rPr>
              <a:t>稼働中</a:t>
            </a:r>
            <a:endParaRPr kumimoji="0" lang="en-US" altLang="ja-JP" sz="1800" b="1" dirty="0">
              <a:latin typeface="Playbill" pitchFamily="82" charset="0"/>
            </a:endParaRPr>
          </a:p>
        </p:txBody>
      </p:sp>
      <p:sp>
        <p:nvSpPr>
          <p:cNvPr id="345139" name="Line 51"/>
          <p:cNvSpPr>
            <a:spLocks noChangeShapeType="1"/>
          </p:cNvSpPr>
          <p:nvPr/>
        </p:nvSpPr>
        <p:spPr bwMode="auto">
          <a:xfrm flipH="1">
            <a:off x="4667250" y="2349500"/>
            <a:ext cx="912813" cy="1344613"/>
          </a:xfrm>
          <a:prstGeom prst="line">
            <a:avLst/>
          </a:prstGeom>
          <a:noFill/>
          <a:ln w="28575">
            <a:solidFill>
              <a:schemeClr val="tx2"/>
            </a:solidFill>
            <a:round/>
            <a:headEnd type="none" w="sm" len="sm"/>
            <a:tailEnd type="triangle" w="sm" len="sm"/>
          </a:ln>
          <a:effectLst/>
        </p:spPr>
        <p:txBody>
          <a:bodyPr wrap="none" anchor="ctr"/>
          <a:lstStyle/>
          <a:p>
            <a:endParaRPr lang="ja-JP" altLang="en-US"/>
          </a:p>
        </p:txBody>
      </p:sp>
      <p:sp>
        <p:nvSpPr>
          <p:cNvPr id="345140" name="Text Box 52"/>
          <p:cNvSpPr txBox="1">
            <a:spLocks noChangeArrowheads="1"/>
          </p:cNvSpPr>
          <p:nvPr/>
        </p:nvSpPr>
        <p:spPr bwMode="auto">
          <a:xfrm>
            <a:off x="2555776" y="2427486"/>
            <a:ext cx="1582836" cy="400110"/>
          </a:xfrm>
          <a:prstGeom prst="rect">
            <a:avLst/>
          </a:prstGeom>
          <a:solidFill>
            <a:schemeClr val="bg1"/>
          </a:solidFill>
          <a:ln w="28575">
            <a:solidFill>
              <a:schemeClr val="tx2"/>
            </a:solidFill>
            <a:miter lim="800000"/>
            <a:headEnd type="none" w="sm" len="sm"/>
            <a:tailEnd type="none" w="sm" len="sm"/>
          </a:ln>
          <a:effectLst/>
        </p:spPr>
        <p:txBody>
          <a:bodyPr wrap="square">
            <a:spAutoFit/>
          </a:bodyPr>
          <a:lstStyle/>
          <a:p>
            <a:pPr eaLnBrk="0" hangingPunct="0"/>
            <a:r>
              <a:rPr kumimoji="0" lang="en-US" altLang="ja-JP" b="1" i="1" dirty="0" smtClean="0">
                <a:solidFill>
                  <a:schemeClr val="tx2"/>
                </a:solidFill>
              </a:rPr>
              <a:t>Virgo</a:t>
            </a:r>
            <a:r>
              <a:rPr kumimoji="0" lang="en-US" altLang="ja-JP" b="1" dirty="0" smtClean="0">
                <a:solidFill>
                  <a:schemeClr val="tx2"/>
                </a:solidFill>
              </a:rPr>
              <a:t>(2017)</a:t>
            </a:r>
            <a:endParaRPr kumimoji="0" lang="en-US" altLang="ja-JP" sz="2400" b="1" dirty="0"/>
          </a:p>
        </p:txBody>
      </p:sp>
      <p:sp>
        <p:nvSpPr>
          <p:cNvPr id="345141" name="Line 53"/>
          <p:cNvSpPr>
            <a:spLocks noChangeShapeType="1"/>
          </p:cNvSpPr>
          <p:nvPr/>
        </p:nvSpPr>
        <p:spPr bwMode="auto">
          <a:xfrm>
            <a:off x="4140200" y="2781300"/>
            <a:ext cx="527050" cy="1065213"/>
          </a:xfrm>
          <a:prstGeom prst="line">
            <a:avLst/>
          </a:prstGeom>
          <a:noFill/>
          <a:ln w="28575">
            <a:solidFill>
              <a:schemeClr val="tx2"/>
            </a:solidFill>
            <a:round/>
            <a:headEnd type="none" w="sm" len="sm"/>
            <a:tailEnd type="triangle" w="sm" len="sm"/>
          </a:ln>
          <a:effectLst/>
        </p:spPr>
        <p:txBody>
          <a:bodyPr wrap="none" anchor="ctr"/>
          <a:lstStyle/>
          <a:p>
            <a:endParaRPr lang="ja-JP" altLang="en-US"/>
          </a:p>
        </p:txBody>
      </p:sp>
      <p:sp>
        <p:nvSpPr>
          <p:cNvPr id="345142" name="Text Box 54"/>
          <p:cNvSpPr txBox="1">
            <a:spLocks noChangeArrowheads="1"/>
          </p:cNvSpPr>
          <p:nvPr/>
        </p:nvSpPr>
        <p:spPr bwMode="auto">
          <a:xfrm>
            <a:off x="7596188" y="3867150"/>
            <a:ext cx="1219116" cy="369332"/>
          </a:xfrm>
          <a:prstGeom prst="rect">
            <a:avLst/>
          </a:prstGeom>
          <a:solidFill>
            <a:schemeClr val="bg1"/>
          </a:solidFill>
          <a:ln w="28575">
            <a:solidFill>
              <a:schemeClr val="tx2"/>
            </a:solidFill>
            <a:miter lim="800000"/>
            <a:headEnd type="none" w="sm" len="sm"/>
            <a:tailEnd type="none" w="sm" len="sm"/>
          </a:ln>
          <a:effectLst/>
        </p:spPr>
        <p:txBody>
          <a:bodyPr wrap="none">
            <a:spAutoFit/>
          </a:bodyPr>
          <a:lstStyle/>
          <a:p>
            <a:pPr eaLnBrk="0" hangingPunct="0"/>
            <a:r>
              <a:rPr kumimoji="0" lang="en-US" altLang="ja-JP" sz="1800" b="1" i="1" dirty="0" smtClean="0">
                <a:solidFill>
                  <a:schemeClr val="tx2"/>
                </a:solidFill>
              </a:rPr>
              <a:t>TAMA300</a:t>
            </a:r>
          </a:p>
        </p:txBody>
      </p:sp>
      <p:sp>
        <p:nvSpPr>
          <p:cNvPr id="345143" name="Line 55"/>
          <p:cNvSpPr>
            <a:spLocks noChangeShapeType="1"/>
          </p:cNvSpPr>
          <p:nvPr/>
        </p:nvSpPr>
        <p:spPr bwMode="auto">
          <a:xfrm flipH="1">
            <a:off x="6659563" y="3967163"/>
            <a:ext cx="936625" cy="0"/>
          </a:xfrm>
          <a:prstGeom prst="line">
            <a:avLst/>
          </a:prstGeom>
          <a:noFill/>
          <a:ln w="28575">
            <a:solidFill>
              <a:schemeClr val="tx2"/>
            </a:solidFill>
            <a:round/>
            <a:headEnd type="none" w="sm" len="sm"/>
            <a:tailEnd type="triangle" w="sm" len="sm"/>
          </a:ln>
          <a:effectLst/>
        </p:spPr>
        <p:txBody>
          <a:bodyPr wrap="none" anchor="ctr"/>
          <a:lstStyle/>
          <a:p>
            <a:endParaRPr lang="ja-JP" altLang="en-US"/>
          </a:p>
        </p:txBody>
      </p:sp>
      <p:sp>
        <p:nvSpPr>
          <p:cNvPr id="345144" name="Text Box 56"/>
          <p:cNvSpPr txBox="1">
            <a:spLocks noChangeArrowheads="1"/>
          </p:cNvSpPr>
          <p:nvPr/>
        </p:nvSpPr>
        <p:spPr bwMode="auto">
          <a:xfrm>
            <a:off x="6876256" y="5661248"/>
            <a:ext cx="1736373" cy="830997"/>
          </a:xfrm>
          <a:prstGeom prst="rect">
            <a:avLst/>
          </a:prstGeom>
          <a:solidFill>
            <a:srgbClr val="C0C0C0"/>
          </a:solidFill>
          <a:ln w="28575">
            <a:solidFill>
              <a:schemeClr val="tx2"/>
            </a:solidFill>
            <a:miter lim="800000"/>
            <a:headEnd type="none" w="sm" len="sm"/>
            <a:tailEnd type="none" w="sm" len="sm"/>
          </a:ln>
          <a:effectLst/>
        </p:spPr>
        <p:txBody>
          <a:bodyPr wrap="none">
            <a:spAutoFit/>
          </a:bodyPr>
          <a:lstStyle/>
          <a:p>
            <a:pPr eaLnBrk="0" hangingPunct="0"/>
            <a:r>
              <a:rPr kumimoji="0" lang="en-US" altLang="ja-JP" sz="2400" b="1" dirty="0" smtClean="0"/>
              <a:t>LIGO India</a:t>
            </a:r>
          </a:p>
          <a:p>
            <a:pPr eaLnBrk="0" hangingPunct="0"/>
            <a:r>
              <a:rPr kumimoji="0" lang="en-US" altLang="ja-JP" sz="2400" b="1" dirty="0" smtClean="0"/>
              <a:t>(2023?)</a:t>
            </a:r>
            <a:endParaRPr kumimoji="0" lang="ja-JP" altLang="en-US" sz="2400" b="1" dirty="0"/>
          </a:p>
        </p:txBody>
      </p:sp>
      <p:sp>
        <p:nvSpPr>
          <p:cNvPr id="345145" name="Line 57"/>
          <p:cNvSpPr>
            <a:spLocks noChangeShapeType="1"/>
          </p:cNvSpPr>
          <p:nvPr/>
        </p:nvSpPr>
        <p:spPr bwMode="auto">
          <a:xfrm flipH="1" flipV="1">
            <a:off x="5796136" y="4293096"/>
            <a:ext cx="1080914" cy="1728292"/>
          </a:xfrm>
          <a:prstGeom prst="line">
            <a:avLst/>
          </a:prstGeom>
          <a:noFill/>
          <a:ln w="28575">
            <a:solidFill>
              <a:schemeClr val="tx2"/>
            </a:solidFill>
            <a:round/>
            <a:headEnd type="none" w="sm" len="sm"/>
            <a:tailEnd type="triangle" w="sm" len="sm"/>
          </a:ln>
          <a:effectLst/>
        </p:spPr>
        <p:txBody>
          <a:bodyPr wrap="none" anchor="ctr"/>
          <a:lstStyle/>
          <a:p>
            <a:endParaRPr lang="ja-JP" altLang="en-US"/>
          </a:p>
        </p:txBody>
      </p:sp>
      <p:pic>
        <p:nvPicPr>
          <p:cNvPr id="345147" name="Picture 59" descr="lho_aerial_mod"/>
          <p:cNvPicPr>
            <a:picLocks noChangeAspect="1" noChangeArrowheads="1"/>
          </p:cNvPicPr>
          <p:nvPr/>
        </p:nvPicPr>
        <p:blipFill>
          <a:blip r:embed="rId7" cstate="print"/>
          <a:srcRect/>
          <a:stretch>
            <a:fillRect/>
          </a:stretch>
        </p:blipFill>
        <p:spPr bwMode="auto">
          <a:xfrm>
            <a:off x="0" y="1125538"/>
            <a:ext cx="2535238" cy="1633537"/>
          </a:xfrm>
          <a:prstGeom prst="rect">
            <a:avLst/>
          </a:prstGeom>
          <a:noFill/>
        </p:spPr>
      </p:pic>
      <p:sp>
        <p:nvSpPr>
          <p:cNvPr id="345148" name="Text Box 60"/>
          <p:cNvSpPr txBox="1">
            <a:spLocks noChangeArrowheads="1"/>
          </p:cNvSpPr>
          <p:nvPr/>
        </p:nvSpPr>
        <p:spPr bwMode="auto">
          <a:xfrm>
            <a:off x="0" y="2781300"/>
            <a:ext cx="2411413" cy="39687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kumimoji="0" lang="ja-JP" altLang="en-US" b="1">
                <a:solidFill>
                  <a:srgbClr val="0000FF"/>
                </a:solidFill>
                <a:latin typeface=""/>
              </a:rPr>
              <a:t>ワシントン州  </a:t>
            </a:r>
            <a:r>
              <a:rPr kumimoji="0" lang="en-US" altLang="ja-JP" b="1">
                <a:solidFill>
                  <a:srgbClr val="0000FF"/>
                </a:solidFill>
                <a:latin typeface=""/>
              </a:rPr>
              <a:t>(4km)</a:t>
            </a:r>
          </a:p>
        </p:txBody>
      </p:sp>
      <p:pic>
        <p:nvPicPr>
          <p:cNvPr id="345150" name="Picture 62" descr="llo_aerial"/>
          <p:cNvPicPr>
            <a:picLocks noChangeAspect="1" noChangeArrowheads="1"/>
          </p:cNvPicPr>
          <p:nvPr/>
        </p:nvPicPr>
        <p:blipFill>
          <a:blip r:embed="rId8" cstate="print"/>
          <a:srcRect/>
          <a:stretch>
            <a:fillRect/>
          </a:stretch>
        </p:blipFill>
        <p:spPr bwMode="auto">
          <a:xfrm>
            <a:off x="0" y="4110038"/>
            <a:ext cx="2519363" cy="1624012"/>
          </a:xfrm>
          <a:prstGeom prst="rect">
            <a:avLst/>
          </a:prstGeom>
          <a:noFill/>
        </p:spPr>
      </p:pic>
      <p:sp>
        <p:nvSpPr>
          <p:cNvPr id="345151" name="Text Box 63"/>
          <p:cNvSpPr txBox="1">
            <a:spLocks noChangeArrowheads="1"/>
          </p:cNvSpPr>
          <p:nvPr/>
        </p:nvSpPr>
        <p:spPr bwMode="auto">
          <a:xfrm>
            <a:off x="46038" y="5734050"/>
            <a:ext cx="2509837" cy="396875"/>
          </a:xfrm>
          <a:prstGeom prst="rect">
            <a:avLst/>
          </a:prstGeom>
          <a:solidFill>
            <a:schemeClr val="bg1"/>
          </a:solidFill>
          <a:ln w="12700">
            <a:noFill/>
            <a:miter lim="800000"/>
            <a:headEnd type="none" w="sm" len="sm"/>
            <a:tailEnd type="none" w="sm" len="sm"/>
          </a:ln>
          <a:effectLst/>
        </p:spPr>
        <p:txBody>
          <a:bodyPr>
            <a:spAutoFit/>
          </a:bodyPr>
          <a:lstStyle/>
          <a:p>
            <a:pPr algn="ctr" eaLnBrk="0" hangingPunct="0">
              <a:spcBef>
                <a:spcPct val="50000"/>
              </a:spcBef>
            </a:pPr>
            <a:r>
              <a:rPr kumimoji="0" lang="ja-JP" altLang="en-US" b="1">
                <a:solidFill>
                  <a:srgbClr val="0000FF"/>
                </a:solidFill>
                <a:latin typeface="Helvetica" pitchFamily="1" charset="0"/>
              </a:rPr>
              <a:t>ルイジアナ州　</a:t>
            </a:r>
            <a:r>
              <a:rPr kumimoji="0" lang="en-US" altLang="ja-JP" b="1">
                <a:solidFill>
                  <a:srgbClr val="0000FF"/>
                </a:solidFill>
                <a:latin typeface="Helvetica" pitchFamily="1" charset="0"/>
              </a:rPr>
              <a:t>(4km)</a:t>
            </a:r>
          </a:p>
        </p:txBody>
      </p:sp>
      <p:sp>
        <p:nvSpPr>
          <p:cNvPr id="345160" name="Text Box 72"/>
          <p:cNvSpPr txBox="1">
            <a:spLocks noChangeArrowheads="1"/>
          </p:cNvSpPr>
          <p:nvPr/>
        </p:nvSpPr>
        <p:spPr bwMode="auto">
          <a:xfrm>
            <a:off x="3246659" y="6093296"/>
            <a:ext cx="2765501" cy="400110"/>
          </a:xfrm>
          <a:prstGeom prst="rect">
            <a:avLst/>
          </a:prstGeom>
          <a:noFill/>
          <a:ln w="9525">
            <a:noFill/>
            <a:miter lim="800000"/>
            <a:headEnd/>
            <a:tailEnd/>
          </a:ln>
          <a:effectLst/>
        </p:spPr>
        <p:txBody>
          <a:bodyPr wrap="none">
            <a:spAutoFit/>
          </a:bodyPr>
          <a:lstStyle/>
          <a:p>
            <a:r>
              <a:rPr lang="ja-JP" altLang="en-US" b="1" dirty="0" smtClean="0">
                <a:solidFill>
                  <a:srgbClr val="FF0000"/>
                </a:solidFill>
              </a:rPr>
              <a:t>国際ネットワークの構築</a:t>
            </a:r>
            <a:endParaRPr lang="ja-JP" altLang="en-US" b="1" dirty="0">
              <a:solidFill>
                <a:srgbClr val="FF0000"/>
              </a:solidFill>
            </a:endParaRPr>
          </a:p>
        </p:txBody>
      </p:sp>
      <p:sp>
        <p:nvSpPr>
          <p:cNvPr id="345162" name="Text Box 74"/>
          <p:cNvSpPr txBox="1">
            <a:spLocks noChangeArrowheads="1"/>
          </p:cNvSpPr>
          <p:nvPr/>
        </p:nvSpPr>
        <p:spPr bwMode="auto">
          <a:xfrm>
            <a:off x="6948264" y="548680"/>
            <a:ext cx="2095445" cy="400110"/>
          </a:xfrm>
          <a:prstGeom prst="rect">
            <a:avLst/>
          </a:prstGeom>
          <a:solidFill>
            <a:schemeClr val="bg1"/>
          </a:solidFill>
          <a:ln w="28575">
            <a:solidFill>
              <a:schemeClr val="tx2"/>
            </a:solidFill>
            <a:miter lim="800000"/>
            <a:headEnd type="none" w="sm" len="sm"/>
            <a:tailEnd type="none" w="sm" len="sm"/>
          </a:ln>
          <a:effectLst/>
        </p:spPr>
        <p:txBody>
          <a:bodyPr wrap="none">
            <a:spAutoFit/>
          </a:bodyPr>
          <a:lstStyle/>
          <a:p>
            <a:pPr eaLnBrk="0" hangingPunct="0"/>
            <a:r>
              <a:rPr kumimoji="0" lang="en-US" altLang="ja-JP" b="1" i="1" dirty="0" smtClean="0">
                <a:solidFill>
                  <a:schemeClr val="tx2"/>
                </a:solidFill>
              </a:rPr>
              <a:t>KAGRA</a:t>
            </a:r>
            <a:r>
              <a:rPr kumimoji="0" lang="en-US" altLang="ja-JP" b="1" dirty="0" smtClean="0">
                <a:solidFill>
                  <a:schemeClr val="tx2"/>
                </a:solidFill>
              </a:rPr>
              <a:t> (2020?)</a:t>
            </a:r>
            <a:endParaRPr kumimoji="0" lang="ja-JP" altLang="en-US" sz="2400" b="1" dirty="0"/>
          </a:p>
        </p:txBody>
      </p:sp>
      <p:sp>
        <p:nvSpPr>
          <p:cNvPr id="345164" name="Rectangle 76"/>
          <p:cNvSpPr>
            <a:spLocks noChangeArrowheads="1"/>
          </p:cNvSpPr>
          <p:nvPr/>
        </p:nvSpPr>
        <p:spPr bwMode="auto">
          <a:xfrm>
            <a:off x="4140200" y="2349500"/>
            <a:ext cx="860425" cy="396875"/>
          </a:xfrm>
          <a:prstGeom prst="rect">
            <a:avLst/>
          </a:prstGeom>
          <a:noFill/>
          <a:ln w="9525">
            <a:noFill/>
            <a:miter lim="800000"/>
            <a:headEnd/>
            <a:tailEnd/>
          </a:ln>
          <a:effectLst/>
        </p:spPr>
        <p:txBody>
          <a:bodyPr wrap="none">
            <a:spAutoFit/>
          </a:bodyPr>
          <a:lstStyle/>
          <a:p>
            <a:pPr eaLnBrk="0" hangingPunct="0">
              <a:spcBef>
                <a:spcPct val="50000"/>
              </a:spcBef>
            </a:pPr>
            <a:r>
              <a:rPr kumimoji="0" lang="en-US" altLang="ja-JP" b="1">
                <a:solidFill>
                  <a:srgbClr val="0000FF"/>
                </a:solidFill>
              </a:rPr>
              <a:t>(3km)</a:t>
            </a:r>
          </a:p>
        </p:txBody>
      </p:sp>
      <p:sp>
        <p:nvSpPr>
          <p:cNvPr id="345165" name="Rectangle 77"/>
          <p:cNvSpPr>
            <a:spLocks noChangeArrowheads="1"/>
          </p:cNvSpPr>
          <p:nvPr/>
        </p:nvSpPr>
        <p:spPr bwMode="auto">
          <a:xfrm>
            <a:off x="8283575" y="1556792"/>
            <a:ext cx="860425" cy="396875"/>
          </a:xfrm>
          <a:prstGeom prst="rect">
            <a:avLst/>
          </a:prstGeom>
          <a:noFill/>
          <a:ln w="9525">
            <a:noFill/>
            <a:miter lim="800000"/>
            <a:headEnd/>
            <a:tailEnd/>
          </a:ln>
          <a:effectLst/>
        </p:spPr>
        <p:txBody>
          <a:bodyPr wrap="none">
            <a:spAutoFit/>
          </a:bodyPr>
          <a:lstStyle/>
          <a:p>
            <a:pPr eaLnBrk="0" hangingPunct="0">
              <a:spcBef>
                <a:spcPct val="50000"/>
              </a:spcBef>
            </a:pPr>
            <a:r>
              <a:rPr kumimoji="0" lang="en-US" altLang="ja-JP" b="1" dirty="0">
                <a:solidFill>
                  <a:srgbClr val="00FFFF"/>
                </a:solidFill>
              </a:rPr>
              <a:t>(3km)</a:t>
            </a:r>
          </a:p>
        </p:txBody>
      </p:sp>
      <p:sp>
        <p:nvSpPr>
          <p:cNvPr id="35" name="Rectangle 78"/>
          <p:cNvSpPr>
            <a:spLocks noChangeArrowheads="1"/>
          </p:cNvSpPr>
          <p:nvPr/>
        </p:nvSpPr>
        <p:spPr bwMode="auto">
          <a:xfrm>
            <a:off x="5508104" y="2348880"/>
            <a:ext cx="1010213" cy="400110"/>
          </a:xfrm>
          <a:prstGeom prst="rect">
            <a:avLst/>
          </a:prstGeom>
          <a:noFill/>
          <a:ln w="9525">
            <a:noFill/>
            <a:miter lim="800000"/>
            <a:headEnd/>
            <a:tailEnd/>
          </a:ln>
          <a:effectLst/>
        </p:spPr>
        <p:txBody>
          <a:bodyPr wrap="none">
            <a:spAutoFit/>
          </a:bodyPr>
          <a:lstStyle/>
          <a:p>
            <a:pPr eaLnBrk="0" hangingPunct="0">
              <a:spcBef>
                <a:spcPct val="50000"/>
              </a:spcBef>
            </a:pPr>
            <a:r>
              <a:rPr kumimoji="0" lang="en-US" altLang="ja-JP" b="1" dirty="0" smtClean="0">
                <a:solidFill>
                  <a:srgbClr val="0000FF"/>
                </a:solidFill>
              </a:rPr>
              <a:t>(600m</a:t>
            </a:r>
            <a:r>
              <a:rPr kumimoji="0" lang="en-US" altLang="ja-JP" b="1" dirty="0">
                <a:solidFill>
                  <a:srgbClr val="0000FF"/>
                </a:solidFill>
              </a:rPr>
              <a:t>)</a:t>
            </a:r>
          </a:p>
        </p:txBody>
      </p:sp>
      <p:sp>
        <p:nvSpPr>
          <p:cNvPr id="36" name="Rectangle 78"/>
          <p:cNvSpPr>
            <a:spLocks noChangeArrowheads="1"/>
          </p:cNvSpPr>
          <p:nvPr/>
        </p:nvSpPr>
        <p:spPr bwMode="auto">
          <a:xfrm>
            <a:off x="8133787" y="4221088"/>
            <a:ext cx="1010213" cy="400110"/>
          </a:xfrm>
          <a:prstGeom prst="rect">
            <a:avLst/>
          </a:prstGeom>
          <a:noFill/>
          <a:ln w="9525">
            <a:noFill/>
            <a:miter lim="800000"/>
            <a:headEnd/>
            <a:tailEnd/>
          </a:ln>
          <a:effectLst/>
        </p:spPr>
        <p:txBody>
          <a:bodyPr wrap="none">
            <a:spAutoFit/>
          </a:bodyPr>
          <a:lstStyle/>
          <a:p>
            <a:pPr eaLnBrk="0" hangingPunct="0">
              <a:spcBef>
                <a:spcPct val="50000"/>
              </a:spcBef>
            </a:pPr>
            <a:r>
              <a:rPr kumimoji="0" lang="en-US" altLang="ja-JP" b="1" dirty="0" smtClean="0">
                <a:solidFill>
                  <a:srgbClr val="0000FF"/>
                </a:solidFill>
              </a:rPr>
              <a:t>(300m</a:t>
            </a:r>
            <a:r>
              <a:rPr kumimoji="0" lang="en-US" altLang="ja-JP" b="1" dirty="0">
                <a:solidFill>
                  <a:srgbClr val="0000FF"/>
                </a:solidFill>
              </a:rPr>
              <a:t>)</a:t>
            </a:r>
          </a:p>
        </p:txBody>
      </p:sp>
      <p:sp>
        <p:nvSpPr>
          <p:cNvPr id="37" name="テキスト ボックス 36"/>
          <p:cNvSpPr txBox="1"/>
          <p:nvPr/>
        </p:nvSpPr>
        <p:spPr>
          <a:xfrm>
            <a:off x="5436096" y="692696"/>
            <a:ext cx="1516762" cy="400110"/>
          </a:xfrm>
          <a:prstGeom prst="rect">
            <a:avLst/>
          </a:prstGeom>
          <a:noFill/>
        </p:spPr>
        <p:txBody>
          <a:bodyPr wrap="none" rtlCol="0">
            <a:spAutoFit/>
          </a:bodyPr>
          <a:lstStyle/>
          <a:p>
            <a:r>
              <a:rPr lang="ja-JP" altLang="en-US" dirty="0" smtClean="0"/>
              <a:t>ハノーファー</a:t>
            </a:r>
            <a:endParaRPr lang="ja-JP" altLang="en-US" dirty="0"/>
          </a:p>
        </p:txBody>
      </p:sp>
      <p:sp>
        <p:nvSpPr>
          <p:cNvPr id="38" name="テキスト ボックス 37"/>
          <p:cNvSpPr txBox="1"/>
          <p:nvPr/>
        </p:nvSpPr>
        <p:spPr>
          <a:xfrm>
            <a:off x="2915816" y="692696"/>
            <a:ext cx="662361" cy="400110"/>
          </a:xfrm>
          <a:prstGeom prst="rect">
            <a:avLst/>
          </a:prstGeom>
          <a:noFill/>
        </p:spPr>
        <p:txBody>
          <a:bodyPr wrap="none" rtlCol="0">
            <a:spAutoFit/>
          </a:bodyPr>
          <a:lstStyle/>
          <a:p>
            <a:r>
              <a:rPr lang="ja-JP" altLang="en-US" dirty="0" smtClean="0"/>
              <a:t>ピサ</a:t>
            </a:r>
            <a:endParaRPr lang="ja-JP" altLang="en-US" dirty="0"/>
          </a:p>
        </p:txBody>
      </p:sp>
      <p:sp>
        <p:nvSpPr>
          <p:cNvPr id="39" name="テキスト ボックス 38"/>
          <p:cNvSpPr txBox="1"/>
          <p:nvPr/>
        </p:nvSpPr>
        <p:spPr>
          <a:xfrm>
            <a:off x="0" y="4077072"/>
            <a:ext cx="1678665" cy="400110"/>
          </a:xfrm>
          <a:prstGeom prst="rect">
            <a:avLst/>
          </a:prstGeom>
          <a:noFill/>
        </p:spPr>
        <p:txBody>
          <a:bodyPr wrap="none" rtlCol="0">
            <a:spAutoFit/>
          </a:bodyPr>
          <a:lstStyle/>
          <a:p>
            <a:r>
              <a:rPr lang="ja-JP" altLang="en-US" dirty="0" smtClean="0"/>
              <a:t>リビングストン</a:t>
            </a:r>
            <a:endParaRPr lang="ja-JP" altLang="en-US" dirty="0"/>
          </a:p>
        </p:txBody>
      </p:sp>
      <p:sp>
        <p:nvSpPr>
          <p:cNvPr id="40" name="テキスト ボックス 39"/>
          <p:cNvSpPr txBox="1"/>
          <p:nvPr/>
        </p:nvSpPr>
        <p:spPr>
          <a:xfrm>
            <a:off x="0" y="764704"/>
            <a:ext cx="1503938" cy="400110"/>
          </a:xfrm>
          <a:prstGeom prst="rect">
            <a:avLst/>
          </a:prstGeom>
          <a:noFill/>
        </p:spPr>
        <p:txBody>
          <a:bodyPr wrap="none" rtlCol="0">
            <a:spAutoFit/>
          </a:bodyPr>
          <a:lstStyle/>
          <a:p>
            <a:r>
              <a:rPr lang="ja-JP" altLang="en-US" dirty="0" smtClean="0"/>
              <a:t>ハンフォード</a:t>
            </a:r>
            <a:endParaRPr lang="ja-JP" altLang="en-US" dirty="0"/>
          </a:p>
        </p:txBody>
      </p:sp>
      <p:sp>
        <p:nvSpPr>
          <p:cNvPr id="41" name="テキスト ボックス 40"/>
          <p:cNvSpPr txBox="1"/>
          <p:nvPr/>
        </p:nvSpPr>
        <p:spPr>
          <a:xfrm>
            <a:off x="7009139" y="908720"/>
            <a:ext cx="1723549" cy="400110"/>
          </a:xfrm>
          <a:prstGeom prst="rect">
            <a:avLst/>
          </a:prstGeom>
          <a:noFill/>
        </p:spPr>
        <p:txBody>
          <a:bodyPr wrap="none" rtlCol="0">
            <a:spAutoFit/>
          </a:bodyPr>
          <a:lstStyle/>
          <a:p>
            <a:r>
              <a:rPr kumimoji="1" lang="ja-JP" altLang="en-US" dirty="0" smtClean="0">
                <a:solidFill>
                  <a:schemeClr val="bg1"/>
                </a:solidFill>
              </a:rPr>
              <a:t>岐阜県神岡町</a:t>
            </a:r>
            <a:endParaRPr kumimoji="1" lang="ja-JP" altLang="en-US" dirty="0">
              <a:solidFill>
                <a:schemeClr val="bg1"/>
              </a:solidFill>
            </a:endParaRPr>
          </a:p>
        </p:txBody>
      </p:sp>
      <p:sp>
        <p:nvSpPr>
          <p:cNvPr id="42" name="テキスト ボックス 41"/>
          <p:cNvSpPr txBox="1"/>
          <p:nvPr/>
        </p:nvSpPr>
        <p:spPr>
          <a:xfrm>
            <a:off x="6961762" y="3504555"/>
            <a:ext cx="2146742" cy="369332"/>
          </a:xfrm>
          <a:prstGeom prst="rect">
            <a:avLst/>
          </a:prstGeom>
          <a:noFill/>
        </p:spPr>
        <p:txBody>
          <a:bodyPr wrap="none" rtlCol="0">
            <a:spAutoFit/>
          </a:bodyPr>
          <a:lstStyle/>
          <a:p>
            <a:r>
              <a:rPr kumimoji="1" lang="ja-JP" altLang="en-US" sz="1800" dirty="0" smtClean="0">
                <a:solidFill>
                  <a:schemeClr val="bg1"/>
                </a:solidFill>
              </a:rPr>
              <a:t>三鷹市：国立天文台</a:t>
            </a:r>
            <a:endParaRPr kumimoji="1" lang="ja-JP" altLang="en-US" sz="1800" dirty="0">
              <a:solidFill>
                <a:schemeClr val="bg1"/>
              </a:solidFill>
            </a:endParaRPr>
          </a:p>
        </p:txBody>
      </p:sp>
      <p:sp>
        <p:nvSpPr>
          <p:cNvPr id="43" name="円/楕円 42"/>
          <p:cNvSpPr/>
          <p:nvPr/>
        </p:nvSpPr>
        <p:spPr>
          <a:xfrm>
            <a:off x="2483768" y="3573016"/>
            <a:ext cx="1152128"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4139952" y="3284984"/>
            <a:ext cx="1152128"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6228184" y="3573016"/>
            <a:ext cx="648072"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rot="20089335">
            <a:off x="559371" y="1229161"/>
            <a:ext cx="1346448"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rgbClr val="FF0000"/>
                </a:solidFill>
              </a:rPr>
              <a:t>検出</a:t>
            </a:r>
            <a:endParaRPr kumimoji="1" lang="ja-JP" altLang="en-US" sz="3600" dirty="0">
              <a:solidFill>
                <a:srgbClr val="FF0000"/>
              </a:solidFill>
            </a:endParaRPr>
          </a:p>
        </p:txBody>
      </p:sp>
      <p:sp>
        <p:nvSpPr>
          <p:cNvPr id="47" name="角丸四角形 46"/>
          <p:cNvSpPr/>
          <p:nvPr/>
        </p:nvSpPr>
        <p:spPr>
          <a:xfrm rot="20089335">
            <a:off x="711771" y="4541529"/>
            <a:ext cx="1346448"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rgbClr val="FF0000"/>
                </a:solidFill>
              </a:rPr>
              <a:t>検出</a:t>
            </a:r>
            <a:endParaRPr kumimoji="1" lang="ja-JP" altLang="en-US" sz="3600" dirty="0">
              <a:solidFill>
                <a:srgbClr val="FF0000"/>
              </a:solidFill>
            </a:endParaRPr>
          </a:p>
        </p:txBody>
      </p:sp>
      <p:sp>
        <p:nvSpPr>
          <p:cNvPr id="48" name="円/楕円 47"/>
          <p:cNvSpPr/>
          <p:nvPr/>
        </p:nvSpPr>
        <p:spPr>
          <a:xfrm>
            <a:off x="5436096" y="3933056"/>
            <a:ext cx="64807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角丸四角形 48"/>
          <p:cNvSpPr/>
          <p:nvPr/>
        </p:nvSpPr>
        <p:spPr>
          <a:xfrm rot="20089335">
            <a:off x="3223667" y="1092335"/>
            <a:ext cx="1346448"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rgbClr val="FF0000"/>
                </a:solidFill>
              </a:rPr>
              <a:t>検出</a:t>
            </a:r>
            <a:endParaRPr kumimoji="1" lang="ja-JP" altLang="en-US" sz="3600"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初観測の論文</a:t>
            </a:r>
            <a:endParaRPr kumimoji="1" lang="ja-JP" altLang="en-US" dirty="0"/>
          </a:p>
        </p:txBody>
      </p:sp>
      <p:sp>
        <p:nvSpPr>
          <p:cNvPr id="3" name="日付プレースホルダ 2"/>
          <p:cNvSpPr>
            <a:spLocks noGrp="1"/>
          </p:cNvSpPr>
          <p:nvPr>
            <p:ph type="dt" sz="half" idx="10"/>
          </p:nvPr>
        </p:nvSpPr>
        <p:spPr/>
        <p:txBody>
          <a:body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fld id="{6AC1655D-E1B9-40C3-B909-1203CD3A3F67}" type="slidenum">
              <a:rPr lang="en-US" altLang="ja-JP" smtClean="0"/>
              <a:pPr/>
              <a:t>31</a:t>
            </a:fld>
            <a:endParaRPr lang="en-US" altLang="ja-JP"/>
          </a:p>
        </p:txBody>
      </p:sp>
      <p:pic>
        <p:nvPicPr>
          <p:cNvPr id="3074" name="Picture 2"/>
          <p:cNvPicPr>
            <a:picLocks noChangeAspect="1" noChangeArrowheads="1"/>
          </p:cNvPicPr>
          <p:nvPr/>
        </p:nvPicPr>
        <p:blipFill>
          <a:blip r:embed="rId2" cstate="print"/>
          <a:srcRect/>
          <a:stretch>
            <a:fillRect/>
          </a:stretch>
        </p:blipFill>
        <p:spPr bwMode="auto">
          <a:xfrm>
            <a:off x="116934" y="980728"/>
            <a:ext cx="8847554" cy="4705325"/>
          </a:xfrm>
          <a:prstGeom prst="rect">
            <a:avLst/>
          </a:prstGeom>
          <a:noFill/>
          <a:ln w="9525">
            <a:noFill/>
            <a:miter lim="800000"/>
            <a:headEnd/>
            <a:tailEnd/>
          </a:ln>
        </p:spPr>
      </p:pic>
      <p:sp>
        <p:nvSpPr>
          <p:cNvPr id="7" name="正方形/長方形 6"/>
          <p:cNvSpPr/>
          <p:nvPr/>
        </p:nvSpPr>
        <p:spPr>
          <a:xfrm>
            <a:off x="2339752" y="2420888"/>
            <a:ext cx="43924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83568" y="2924944"/>
            <a:ext cx="7920880" cy="3046988"/>
          </a:xfrm>
          <a:prstGeom prst="rect">
            <a:avLst/>
          </a:prstGeom>
          <a:solidFill>
            <a:schemeClr val="bg1"/>
          </a:solidFill>
        </p:spPr>
        <p:txBody>
          <a:bodyPr wrap="square" rtlCol="0">
            <a:spAutoFit/>
          </a:bodyPr>
          <a:lstStyle/>
          <a:p>
            <a:pPr>
              <a:buFont typeface="Symbol"/>
              <a:buChar char="¨"/>
            </a:pPr>
            <a:r>
              <a:rPr lang="en-US" altLang="ja-JP" sz="1600" dirty="0" smtClean="0"/>
              <a:t>2015</a:t>
            </a:r>
            <a:r>
              <a:rPr lang="ja-JP" altLang="en-US" sz="1600" dirty="0" smtClean="0"/>
              <a:t>年</a:t>
            </a:r>
            <a:r>
              <a:rPr lang="en-US" altLang="ja-JP" sz="1600" dirty="0" smtClean="0"/>
              <a:t>9</a:t>
            </a:r>
            <a:r>
              <a:rPr lang="ja-JP" altLang="en-US" sz="1600" dirty="0" smtClean="0"/>
              <a:t>月</a:t>
            </a:r>
            <a:r>
              <a:rPr lang="en-US" altLang="ja-JP" sz="1600" dirty="0" smtClean="0"/>
              <a:t>14</a:t>
            </a:r>
            <a:r>
              <a:rPr lang="ja-JP" altLang="en-US" sz="1600" dirty="0" smtClean="0"/>
              <a:t>日に</a:t>
            </a:r>
            <a:r>
              <a:rPr lang="ja-JP" altLang="en-US" sz="1600" dirty="0" smtClean="0">
                <a:solidFill>
                  <a:srgbClr val="FF0000"/>
                </a:solidFill>
              </a:rPr>
              <a:t>アメリカの</a:t>
            </a:r>
            <a:r>
              <a:rPr lang="en-US" altLang="ja-JP" sz="1600" dirty="0" smtClean="0">
                <a:solidFill>
                  <a:srgbClr val="FF0000"/>
                </a:solidFill>
              </a:rPr>
              <a:t>LIGO</a:t>
            </a:r>
            <a:r>
              <a:rPr lang="ja-JP" altLang="en-US" sz="1600" dirty="0" smtClean="0"/>
              <a:t>（検出器</a:t>
            </a:r>
            <a:r>
              <a:rPr lang="en-US" altLang="ja-JP" sz="1600" dirty="0" smtClean="0"/>
              <a:t>2</a:t>
            </a:r>
            <a:r>
              <a:rPr lang="ja-JP" altLang="en-US" sz="1600" dirty="0" smtClean="0"/>
              <a:t>台）が重力波信号を同時に初検出</a:t>
            </a:r>
            <a:endParaRPr lang="en-US" altLang="ja-JP" sz="1600" dirty="0" smtClean="0"/>
          </a:p>
          <a:p>
            <a:pPr>
              <a:buFont typeface="Symbol"/>
              <a:buChar char="¨"/>
            </a:pPr>
            <a:r>
              <a:rPr lang="en-US" altLang="ja-JP" sz="1600" dirty="0" smtClean="0"/>
              <a:t>LIGO-Virgo</a:t>
            </a:r>
            <a:r>
              <a:rPr lang="ja-JP" altLang="en-US" sz="1600" dirty="0" smtClean="0"/>
              <a:t>の共同研究論文として発表（欧州の</a:t>
            </a:r>
            <a:r>
              <a:rPr lang="en-US" altLang="ja-JP" sz="1600" dirty="0" smtClean="0"/>
              <a:t>Virgo</a:t>
            </a:r>
            <a:r>
              <a:rPr lang="ja-JP" altLang="en-US" sz="1600" dirty="0" err="1" smtClean="0"/>
              <a:t>は検</a:t>
            </a:r>
            <a:r>
              <a:rPr lang="ja-JP" altLang="en-US" sz="1600" dirty="0" smtClean="0"/>
              <a:t>出器稼働には間に合わなかったがデータ解析で貢献）</a:t>
            </a:r>
            <a:endParaRPr lang="en-US" altLang="ja-JP" sz="1600" dirty="0" smtClean="0"/>
          </a:p>
          <a:p>
            <a:pPr>
              <a:buFont typeface="Symbol"/>
              <a:buChar char="¨"/>
            </a:pPr>
            <a:r>
              <a:rPr lang="ja-JP" altLang="en-US" sz="1600" dirty="0" smtClean="0">
                <a:solidFill>
                  <a:srgbClr val="FF0000"/>
                </a:solidFill>
              </a:rPr>
              <a:t>ブラックホール連星</a:t>
            </a:r>
            <a:r>
              <a:rPr lang="ja-JP" altLang="en-US" sz="1600" dirty="0" smtClean="0"/>
              <a:t>の合体を初観測</a:t>
            </a:r>
            <a:endParaRPr lang="en-US" altLang="ja-JP" sz="1600" dirty="0" smtClean="0"/>
          </a:p>
          <a:p>
            <a:pPr>
              <a:buFont typeface="Symbol"/>
              <a:buChar char="¨"/>
            </a:pPr>
            <a:r>
              <a:rPr lang="ja-JP" altLang="en-US" sz="1600" dirty="0" smtClean="0"/>
              <a:t>測定された信号は</a:t>
            </a:r>
            <a:r>
              <a:rPr lang="en-US" altLang="ja-JP" sz="1600" dirty="0" smtClean="0"/>
              <a:t>35Hz-250Hz</a:t>
            </a:r>
            <a:r>
              <a:rPr lang="ja-JP" altLang="en-US" sz="1600" dirty="0" err="1" smtClean="0"/>
              <a:t>、</a:t>
            </a:r>
            <a:r>
              <a:rPr lang="ja-JP" altLang="en-US" sz="1600" dirty="0" smtClean="0"/>
              <a:t>時空変動量はピークで</a:t>
            </a:r>
            <a:r>
              <a:rPr lang="en-US" altLang="ja-JP" sz="1600" dirty="0" smtClean="0"/>
              <a:t>1x10^(-21)</a:t>
            </a:r>
          </a:p>
          <a:p>
            <a:pPr>
              <a:buFont typeface="Symbol"/>
              <a:buChar char="¨"/>
            </a:pPr>
            <a:r>
              <a:rPr lang="en-US" altLang="ja-JP" sz="1600" dirty="0" smtClean="0"/>
              <a:t>SNR</a:t>
            </a:r>
            <a:r>
              <a:rPr lang="ja-JP" altLang="en-US" sz="1600" dirty="0" smtClean="0"/>
              <a:t>は</a:t>
            </a:r>
            <a:r>
              <a:rPr lang="en-US" altLang="ja-JP" sz="1600" dirty="0" smtClean="0"/>
              <a:t>24</a:t>
            </a:r>
            <a:r>
              <a:rPr lang="ja-JP" altLang="en-US" sz="1600" dirty="0" smtClean="0"/>
              <a:t>で、</a:t>
            </a:r>
            <a:r>
              <a:rPr lang="ja-JP" altLang="en-US" sz="1600" dirty="0" smtClean="0">
                <a:solidFill>
                  <a:srgbClr val="FF0000"/>
                </a:solidFill>
              </a:rPr>
              <a:t>雑音の偶然一致確率は約</a:t>
            </a:r>
            <a:r>
              <a:rPr lang="en-US" altLang="ja-JP" sz="1600" dirty="0" smtClean="0">
                <a:solidFill>
                  <a:srgbClr val="FF0000"/>
                </a:solidFill>
              </a:rPr>
              <a:t>20</a:t>
            </a:r>
            <a:r>
              <a:rPr lang="ja-JP" altLang="en-US" sz="1600" dirty="0" smtClean="0">
                <a:solidFill>
                  <a:srgbClr val="FF0000"/>
                </a:solidFill>
              </a:rPr>
              <a:t>万年に</a:t>
            </a:r>
            <a:r>
              <a:rPr lang="en-US" altLang="ja-JP" sz="1600" dirty="0" smtClean="0">
                <a:solidFill>
                  <a:srgbClr val="FF0000"/>
                </a:solidFill>
              </a:rPr>
              <a:t>1</a:t>
            </a:r>
            <a:r>
              <a:rPr lang="ja-JP" altLang="en-US" sz="1600" dirty="0" smtClean="0">
                <a:solidFill>
                  <a:srgbClr val="FF0000"/>
                </a:solidFill>
              </a:rPr>
              <a:t>回</a:t>
            </a:r>
            <a:r>
              <a:rPr lang="ja-JP" altLang="en-US" sz="1600" dirty="0" smtClean="0"/>
              <a:t>（</a:t>
            </a:r>
            <a:r>
              <a:rPr lang="en-US" altLang="ja-JP" sz="1600" dirty="0" smtClean="0"/>
              <a:t>significance 5.1σ</a:t>
            </a:r>
            <a:r>
              <a:rPr lang="ja-JP" altLang="en-US" sz="1600" dirty="0" smtClean="0"/>
              <a:t>）</a:t>
            </a:r>
            <a:endParaRPr lang="en-US" altLang="ja-JP" sz="1600" dirty="0" smtClean="0"/>
          </a:p>
          <a:p>
            <a:pPr>
              <a:buFont typeface="Symbol"/>
              <a:buChar char="¨"/>
            </a:pPr>
            <a:r>
              <a:rPr lang="en-US" altLang="ja-JP" sz="1600" dirty="0" smtClean="0">
                <a:solidFill>
                  <a:srgbClr val="FF0000"/>
                </a:solidFill>
              </a:rPr>
              <a:t>36</a:t>
            </a:r>
            <a:r>
              <a:rPr lang="ja-JP" altLang="en-US" sz="1600" dirty="0" smtClean="0">
                <a:solidFill>
                  <a:srgbClr val="FF0000"/>
                </a:solidFill>
              </a:rPr>
              <a:t>太陽質量と</a:t>
            </a:r>
            <a:r>
              <a:rPr lang="en-US" altLang="ja-JP" sz="1600" dirty="0" smtClean="0">
                <a:solidFill>
                  <a:srgbClr val="FF0000"/>
                </a:solidFill>
              </a:rPr>
              <a:t>29</a:t>
            </a:r>
            <a:r>
              <a:rPr lang="ja-JP" altLang="en-US" sz="1600" dirty="0" smtClean="0">
                <a:solidFill>
                  <a:srgbClr val="FF0000"/>
                </a:solidFill>
              </a:rPr>
              <a:t>太陽質量の</a:t>
            </a:r>
            <a:r>
              <a:rPr lang="en-US" altLang="ja-JP" sz="1600" dirty="0" smtClean="0">
                <a:solidFill>
                  <a:srgbClr val="FF0000"/>
                </a:solidFill>
              </a:rPr>
              <a:t>BH</a:t>
            </a:r>
            <a:r>
              <a:rPr lang="ja-JP" altLang="en-US" sz="1600" dirty="0" err="1" smtClean="0">
                <a:solidFill>
                  <a:srgbClr val="FF0000"/>
                </a:solidFill>
              </a:rPr>
              <a:t>が合</a:t>
            </a:r>
            <a:r>
              <a:rPr lang="ja-JP" altLang="en-US" sz="1600" dirty="0" smtClean="0">
                <a:solidFill>
                  <a:srgbClr val="FF0000"/>
                </a:solidFill>
              </a:rPr>
              <a:t>体して</a:t>
            </a:r>
            <a:r>
              <a:rPr lang="en-US" altLang="ja-JP" sz="1600" dirty="0" smtClean="0">
                <a:solidFill>
                  <a:srgbClr val="FF0000"/>
                </a:solidFill>
              </a:rPr>
              <a:t>62</a:t>
            </a:r>
            <a:r>
              <a:rPr lang="ja-JP" altLang="en-US" sz="1600" dirty="0" smtClean="0">
                <a:solidFill>
                  <a:srgbClr val="FF0000"/>
                </a:solidFill>
              </a:rPr>
              <a:t>太陽質量の</a:t>
            </a:r>
            <a:r>
              <a:rPr lang="en-US" altLang="ja-JP" sz="1600" dirty="0" smtClean="0">
                <a:solidFill>
                  <a:srgbClr val="FF0000"/>
                </a:solidFill>
              </a:rPr>
              <a:t>BH</a:t>
            </a:r>
            <a:r>
              <a:rPr lang="ja-JP" altLang="en-US" sz="1600" dirty="0" smtClean="0">
                <a:solidFill>
                  <a:srgbClr val="FF0000"/>
                </a:solidFill>
              </a:rPr>
              <a:t>が生成、差分の</a:t>
            </a:r>
            <a:r>
              <a:rPr lang="en-US" altLang="ja-JP" sz="1600" dirty="0" smtClean="0">
                <a:solidFill>
                  <a:srgbClr val="FF0000"/>
                </a:solidFill>
              </a:rPr>
              <a:t>3</a:t>
            </a:r>
            <a:r>
              <a:rPr lang="ja-JP" altLang="en-US" sz="1600" dirty="0" smtClean="0">
                <a:solidFill>
                  <a:srgbClr val="FF0000"/>
                </a:solidFill>
              </a:rPr>
              <a:t>太陽質量分が重力波として放出</a:t>
            </a:r>
            <a:endParaRPr lang="en-US" altLang="ja-JP" sz="1600" dirty="0" smtClean="0">
              <a:solidFill>
                <a:srgbClr val="FF0000"/>
              </a:solidFill>
            </a:endParaRPr>
          </a:p>
          <a:p>
            <a:pPr>
              <a:buFont typeface="Symbol"/>
              <a:buChar char="¨"/>
            </a:pPr>
            <a:r>
              <a:rPr lang="ja-JP" altLang="en-US" sz="1600" dirty="0" smtClean="0"/>
              <a:t>合体イベントの距離は</a:t>
            </a:r>
            <a:r>
              <a:rPr lang="en-US" altLang="ja-JP" sz="1600" dirty="0" smtClean="0"/>
              <a:t>410Mpc(z=0.09)</a:t>
            </a:r>
            <a:r>
              <a:rPr lang="ja-JP" altLang="en-US" sz="1600" dirty="0" smtClean="0"/>
              <a:t>：</a:t>
            </a:r>
            <a:r>
              <a:rPr lang="en-US" altLang="ja-JP" sz="1600" dirty="0" smtClean="0">
                <a:solidFill>
                  <a:srgbClr val="FF0000"/>
                </a:solidFill>
              </a:rPr>
              <a:t>13</a:t>
            </a:r>
            <a:r>
              <a:rPr lang="ja-JP" altLang="en-US" sz="1600" dirty="0" smtClean="0">
                <a:solidFill>
                  <a:srgbClr val="FF0000"/>
                </a:solidFill>
              </a:rPr>
              <a:t>億光年</a:t>
            </a:r>
            <a:endParaRPr lang="en-US" altLang="ja-JP" sz="1600" dirty="0" smtClean="0">
              <a:solidFill>
                <a:srgbClr val="FF0000"/>
              </a:solidFill>
            </a:endParaRPr>
          </a:p>
          <a:p>
            <a:pPr>
              <a:buFont typeface="Symbol"/>
              <a:buChar char="¨"/>
            </a:pPr>
            <a:r>
              <a:rPr lang="ja-JP" altLang="en-US" sz="1600" dirty="0" smtClean="0"/>
              <a:t>今回解析されたのは</a:t>
            </a:r>
            <a:r>
              <a:rPr lang="en-US" altLang="ja-JP" sz="1600" dirty="0" smtClean="0"/>
              <a:t>16</a:t>
            </a:r>
            <a:r>
              <a:rPr lang="ja-JP" altLang="en-US" sz="1600" dirty="0" smtClean="0"/>
              <a:t>日間の観測データ</a:t>
            </a:r>
            <a:endParaRPr lang="en-US" altLang="ja-JP" sz="1600" dirty="0" smtClean="0"/>
          </a:p>
          <a:p>
            <a:pPr>
              <a:buFont typeface="Symbol"/>
              <a:buChar char="¨"/>
            </a:pPr>
            <a:r>
              <a:rPr lang="ja-JP" altLang="en-US" sz="1600" dirty="0" smtClean="0"/>
              <a:t>今回の初観測の解析結果には一般相対論との矛盾はみとめられない</a:t>
            </a:r>
            <a:endParaRPr lang="en-US" altLang="ja-JP" sz="1600" dirty="0" smtClean="0"/>
          </a:p>
          <a:p>
            <a:pPr>
              <a:buFont typeface="Symbol"/>
              <a:buChar char="¨"/>
            </a:pPr>
            <a:r>
              <a:rPr lang="ja-JP" altLang="en-US" sz="1600" dirty="0" smtClean="0">
                <a:solidFill>
                  <a:srgbClr val="FF0000"/>
                </a:solidFill>
              </a:rPr>
              <a:t>アインシュタインが一般相対論によって重力波を予言してから約</a:t>
            </a:r>
            <a:r>
              <a:rPr lang="en-US" altLang="ja-JP" sz="1600" dirty="0" smtClean="0">
                <a:solidFill>
                  <a:srgbClr val="FF0000"/>
                </a:solidFill>
              </a:rPr>
              <a:t>100</a:t>
            </a:r>
            <a:r>
              <a:rPr lang="ja-JP" altLang="en-US" sz="1600" dirty="0" smtClean="0">
                <a:solidFill>
                  <a:srgbClr val="FF0000"/>
                </a:solidFill>
              </a:rPr>
              <a:t>年</a:t>
            </a:r>
            <a:endParaRPr kumimoji="1" lang="ja-JP" altLang="en-US" sz="1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LIGO</a:t>
            </a:r>
            <a:endParaRPr kumimoji="1" lang="ja-JP" altLang="en-US" dirty="0"/>
          </a:p>
        </p:txBody>
      </p:sp>
      <p:sp>
        <p:nvSpPr>
          <p:cNvPr id="3" name="日付プレースホルダ 2"/>
          <p:cNvSpPr>
            <a:spLocks noGrp="1"/>
          </p:cNvSpPr>
          <p:nvPr>
            <p:ph type="dt" sz="half" idx="10"/>
          </p:nvPr>
        </p:nvSpPr>
        <p:spPr/>
        <p:txBody>
          <a:body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fld id="{6AC1655D-E1B9-40C3-B909-1203CD3A3F67}" type="slidenum">
              <a:rPr lang="en-US" altLang="ja-JP" smtClean="0"/>
              <a:pPr/>
              <a:t>32</a:t>
            </a:fld>
            <a:endParaRPr lang="en-US" altLang="ja-JP"/>
          </a:p>
        </p:txBody>
      </p:sp>
      <p:pic>
        <p:nvPicPr>
          <p:cNvPr id="4098" name="Picture 2"/>
          <p:cNvPicPr>
            <a:picLocks noChangeAspect="1" noChangeArrowheads="1"/>
          </p:cNvPicPr>
          <p:nvPr/>
        </p:nvPicPr>
        <p:blipFill>
          <a:blip r:embed="rId2" cstate="print"/>
          <a:srcRect/>
          <a:stretch>
            <a:fillRect/>
          </a:stretch>
        </p:blipFill>
        <p:spPr bwMode="auto">
          <a:xfrm>
            <a:off x="179512" y="741612"/>
            <a:ext cx="8784976" cy="57312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初観測データ</a:t>
            </a:r>
            <a:endParaRPr kumimoji="1" lang="ja-JP" altLang="en-US" dirty="0"/>
          </a:p>
        </p:txBody>
      </p:sp>
      <p:sp>
        <p:nvSpPr>
          <p:cNvPr id="3" name="日付プレースホルダ 2"/>
          <p:cNvSpPr>
            <a:spLocks noGrp="1"/>
          </p:cNvSpPr>
          <p:nvPr>
            <p:ph type="dt" sz="half" idx="10"/>
          </p:nvPr>
        </p:nvSpPr>
        <p:spPr/>
        <p:txBody>
          <a:body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fld id="{6AC1655D-E1B9-40C3-B909-1203CD3A3F67}" type="slidenum">
              <a:rPr lang="en-US" altLang="ja-JP" smtClean="0"/>
              <a:pPr/>
              <a:t>33</a:t>
            </a:fld>
            <a:endParaRPr lang="en-US" altLang="ja-JP"/>
          </a:p>
        </p:txBody>
      </p:sp>
      <p:pic>
        <p:nvPicPr>
          <p:cNvPr id="6146" name="Picture 2"/>
          <p:cNvPicPr>
            <a:picLocks noChangeAspect="1" noChangeArrowheads="1"/>
          </p:cNvPicPr>
          <p:nvPr/>
        </p:nvPicPr>
        <p:blipFill>
          <a:blip r:embed="rId2" cstate="print"/>
          <a:srcRect/>
          <a:stretch>
            <a:fillRect/>
          </a:stretch>
        </p:blipFill>
        <p:spPr bwMode="auto">
          <a:xfrm>
            <a:off x="107504" y="764704"/>
            <a:ext cx="7071953" cy="5688632"/>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6660232" y="2060848"/>
            <a:ext cx="2422910" cy="1800200"/>
          </a:xfrm>
          <a:prstGeom prst="rect">
            <a:avLst/>
          </a:prstGeom>
          <a:noFill/>
          <a:ln w="9525">
            <a:noFill/>
            <a:miter lim="800000"/>
            <a:headEnd/>
            <a:tailEnd/>
          </a:ln>
        </p:spPr>
      </p:pic>
      <p:sp>
        <p:nvSpPr>
          <p:cNvPr id="10" name="正方形/長方形 9"/>
          <p:cNvSpPr/>
          <p:nvPr/>
        </p:nvSpPr>
        <p:spPr>
          <a:xfrm>
            <a:off x="7290048" y="4077072"/>
            <a:ext cx="1853952" cy="1323439"/>
          </a:xfrm>
          <a:prstGeom prst="rect">
            <a:avLst/>
          </a:prstGeom>
        </p:spPr>
        <p:txBody>
          <a:bodyPr wrap="square">
            <a:spAutoFit/>
          </a:bodyPr>
          <a:lstStyle/>
          <a:p>
            <a:r>
              <a:rPr lang="ja-JP" altLang="en-US" dirty="0" smtClean="0"/>
              <a:t>光学望遠鏡を「目」とするなら重力波望遠鏡は「耳」に相当</a:t>
            </a:r>
            <a:endParaRPr lang="en-US" altLang="ja-JP"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いきなり天文学</a:t>
            </a:r>
            <a:endParaRPr kumimoji="1" lang="ja-JP" altLang="en-US" dirty="0"/>
          </a:p>
        </p:txBody>
      </p:sp>
      <p:sp>
        <p:nvSpPr>
          <p:cNvPr id="3" name="日付プレースホルダ 2"/>
          <p:cNvSpPr>
            <a:spLocks noGrp="1"/>
          </p:cNvSpPr>
          <p:nvPr>
            <p:ph type="dt" sz="half" idx="10"/>
          </p:nvPr>
        </p:nvSpPr>
        <p:spPr/>
        <p:txBody>
          <a:body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fld id="{6AC1655D-E1B9-40C3-B909-1203CD3A3F67}" type="slidenum">
              <a:rPr lang="en-US" altLang="ja-JP" smtClean="0"/>
              <a:pPr/>
              <a:t>34</a:t>
            </a:fld>
            <a:endParaRPr lang="en-US" altLang="ja-JP"/>
          </a:p>
        </p:txBody>
      </p:sp>
      <p:pic>
        <p:nvPicPr>
          <p:cNvPr id="2050" name="Picture 2"/>
          <p:cNvPicPr>
            <a:picLocks noChangeAspect="1" noChangeArrowheads="1"/>
          </p:cNvPicPr>
          <p:nvPr/>
        </p:nvPicPr>
        <p:blipFill>
          <a:blip r:embed="rId2" cstate="print"/>
          <a:srcRect/>
          <a:stretch>
            <a:fillRect/>
          </a:stretch>
        </p:blipFill>
        <p:spPr bwMode="auto">
          <a:xfrm>
            <a:off x="107504" y="717102"/>
            <a:ext cx="5328592" cy="2639890"/>
          </a:xfrm>
          <a:prstGeom prst="rect">
            <a:avLst/>
          </a:prstGeom>
          <a:noFill/>
          <a:ln w="9525">
            <a:noFill/>
            <a:miter lim="800000"/>
            <a:headEnd/>
            <a:tailEnd/>
          </a:ln>
        </p:spPr>
      </p:pic>
      <p:pic>
        <p:nvPicPr>
          <p:cNvPr id="2051" name="Picture 3" descr="C:\Users\Agatsuma\Desktop\Black_Hole_Mass_Chart.jpg"/>
          <p:cNvPicPr>
            <a:picLocks noChangeAspect="1" noChangeArrowheads="1"/>
          </p:cNvPicPr>
          <p:nvPr/>
        </p:nvPicPr>
        <p:blipFill>
          <a:blip r:embed="rId3" cstate="print"/>
          <a:srcRect/>
          <a:stretch>
            <a:fillRect/>
          </a:stretch>
        </p:blipFill>
        <p:spPr bwMode="auto">
          <a:xfrm>
            <a:off x="611560" y="3789040"/>
            <a:ext cx="3384376" cy="2707501"/>
          </a:xfrm>
          <a:prstGeom prst="rect">
            <a:avLst/>
          </a:prstGeom>
          <a:noFill/>
        </p:spPr>
      </p:pic>
      <p:sp>
        <p:nvSpPr>
          <p:cNvPr id="8" name="コンテンツ プレースホルダ 7"/>
          <p:cNvSpPr txBox="1">
            <a:spLocks/>
          </p:cNvSpPr>
          <p:nvPr/>
        </p:nvSpPr>
        <p:spPr>
          <a:xfrm>
            <a:off x="4067944" y="5301208"/>
            <a:ext cx="4536504" cy="1008112"/>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ja-JP" altLang="en-US" sz="1800" b="0" i="0" u="none" strike="noStrike" kern="0" cap="none" spc="0" normalizeH="0" baseline="0" noProof="0" dirty="0" smtClean="0">
                <a:ln>
                  <a:noFill/>
                </a:ln>
                <a:solidFill>
                  <a:srgbClr val="FF0000"/>
                </a:solidFill>
                <a:effectLst/>
                <a:uLnTx/>
                <a:uFillTx/>
                <a:latin typeface="+mn-lt"/>
                <a:ea typeface="+mn-ea"/>
                <a:cs typeface="+mn-cs"/>
              </a:rPr>
              <a:t>中間質量ブラックホールを初観測</a:t>
            </a:r>
            <a:endParaRPr kumimoji="1" lang="en-US" altLang="ja-JP" sz="1800" b="0" i="0" u="none" strike="noStrike" kern="0" cap="none" spc="0" normalizeH="0" baseline="0" noProof="0" dirty="0" smtClean="0">
              <a:ln>
                <a:noFill/>
              </a:ln>
              <a:solidFill>
                <a:srgbClr val="FF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1" lang="ja-JP" altLang="en-US" sz="1800" b="0" i="0" u="none" strike="noStrike" kern="0" cap="none" spc="0" normalizeH="0" baseline="0" noProof="0" dirty="0" smtClean="0">
                <a:ln>
                  <a:noFill/>
                </a:ln>
                <a:solidFill>
                  <a:schemeClr val="tx1"/>
                </a:solidFill>
                <a:effectLst/>
                <a:uLnTx/>
                <a:uFillTx/>
                <a:latin typeface="+mn-lt"/>
                <a:ea typeface="+mn-ea"/>
                <a:cs typeface="+mn-cs"/>
              </a:rPr>
              <a:t> ⇒ これまでは小さな</a:t>
            </a:r>
            <a:r>
              <a:rPr kumimoji="1" lang="en-US" altLang="ja-JP" sz="1800" b="0" i="0" u="none" strike="noStrike" kern="0" cap="none" spc="0" normalizeH="0" baseline="0" noProof="0" dirty="0" smtClean="0">
                <a:ln>
                  <a:noFill/>
                </a:ln>
                <a:solidFill>
                  <a:schemeClr val="tx1"/>
                </a:solidFill>
                <a:effectLst/>
                <a:uLnTx/>
                <a:uFillTx/>
                <a:latin typeface="+mn-lt"/>
                <a:ea typeface="+mn-ea"/>
                <a:cs typeface="+mn-cs"/>
              </a:rPr>
              <a:t>BH</a:t>
            </a:r>
            <a:r>
              <a:rPr kumimoji="1" lang="ja-JP" altLang="en-US" sz="1800" b="0" i="0" u="none" strike="noStrike" kern="0" cap="none" spc="0" normalizeH="0" baseline="0" noProof="0" dirty="0" err="1" smtClean="0">
                <a:ln>
                  <a:noFill/>
                </a:ln>
                <a:solidFill>
                  <a:schemeClr val="tx1"/>
                </a:solidFill>
                <a:effectLst/>
                <a:uLnTx/>
                <a:uFillTx/>
                <a:latin typeface="+mn-lt"/>
                <a:ea typeface="+mn-ea"/>
                <a:cs typeface="+mn-cs"/>
              </a:rPr>
              <a:t>と超巨</a:t>
            </a:r>
            <a:r>
              <a:rPr kumimoji="1" lang="ja-JP" altLang="en-US" sz="1800" b="0" i="0" u="none" strike="noStrike" kern="0" cap="none" spc="0" normalizeH="0" baseline="0" noProof="0" dirty="0" smtClean="0">
                <a:ln>
                  <a:noFill/>
                </a:ln>
                <a:solidFill>
                  <a:schemeClr val="tx1"/>
                </a:solidFill>
                <a:effectLst/>
                <a:uLnTx/>
                <a:uFillTx/>
                <a:latin typeface="+mn-lt"/>
                <a:ea typeface="+mn-ea"/>
                <a:cs typeface="+mn-cs"/>
              </a:rPr>
              <a:t>大</a:t>
            </a:r>
            <a:r>
              <a:rPr kumimoji="1" lang="en-US" altLang="ja-JP" sz="1800" b="0" i="0" u="none" strike="noStrike" kern="0" cap="none" spc="0" normalizeH="0" baseline="0" noProof="0" dirty="0" smtClean="0">
                <a:ln>
                  <a:noFill/>
                </a:ln>
                <a:solidFill>
                  <a:schemeClr val="tx1"/>
                </a:solidFill>
                <a:effectLst/>
                <a:uLnTx/>
                <a:uFillTx/>
                <a:latin typeface="+mn-lt"/>
                <a:ea typeface="+mn-ea"/>
                <a:cs typeface="+mn-cs"/>
              </a:rPr>
              <a:t>BH</a:t>
            </a:r>
            <a:r>
              <a:rPr kumimoji="1" lang="ja-JP" altLang="en-US" sz="1800" b="0" i="0" u="none" strike="noStrike" kern="0" cap="none" spc="0" normalizeH="0" baseline="0" noProof="0" dirty="0" smtClean="0">
                <a:ln>
                  <a:noFill/>
                </a:ln>
                <a:solidFill>
                  <a:schemeClr val="tx1"/>
                </a:solidFill>
                <a:effectLst/>
                <a:uLnTx/>
                <a:uFillTx/>
                <a:latin typeface="+mn-lt"/>
                <a:ea typeface="+mn-ea"/>
                <a:cs typeface="+mn-cs"/>
              </a:rPr>
              <a:t>（</a:t>
            </a:r>
            <a:r>
              <a:rPr lang="ja-JP" altLang="en-US" sz="1800" kern="0" dirty="0" smtClean="0">
                <a:latin typeface="+mn-lt"/>
                <a:ea typeface="+mn-ea"/>
              </a:rPr>
              <a:t>いずれも</a:t>
            </a:r>
            <a:r>
              <a:rPr kumimoji="1" lang="ja-JP" altLang="en-US" sz="1800" b="0" i="0" u="none" strike="noStrike" kern="0" cap="none" spc="0" normalizeH="0" baseline="0" noProof="0" dirty="0" smtClean="0">
                <a:ln>
                  <a:noFill/>
                </a:ln>
                <a:solidFill>
                  <a:schemeClr val="tx1"/>
                </a:solidFill>
                <a:effectLst/>
                <a:uLnTx/>
                <a:uFillTx/>
                <a:latin typeface="+mn-lt"/>
                <a:ea typeface="+mn-ea"/>
                <a:cs typeface="+mn-cs"/>
              </a:rPr>
              <a:t>候補天体）しか見つかっていなかった</a:t>
            </a:r>
            <a:endParaRPr kumimoji="1" lang="en-US" altLang="ja-JP" sz="1800" b="0" i="0" u="none" strike="noStrike" kern="0" cap="none" spc="0" normalizeH="0" baseline="0" noProof="0" dirty="0" smtClean="0">
              <a:ln>
                <a:noFill/>
              </a:ln>
              <a:solidFill>
                <a:srgbClr val="FF0000"/>
              </a:solidFill>
              <a:effectLst/>
              <a:uLnTx/>
              <a:uFillTx/>
              <a:latin typeface="+mn-lt"/>
              <a:ea typeface="+mn-ea"/>
              <a:cs typeface="+mn-cs"/>
            </a:endParaRPr>
          </a:p>
        </p:txBody>
      </p:sp>
      <p:sp>
        <p:nvSpPr>
          <p:cNvPr id="9" name="正方形/長方形 8"/>
          <p:cNvSpPr/>
          <p:nvPr/>
        </p:nvSpPr>
        <p:spPr>
          <a:xfrm>
            <a:off x="3923928" y="6217567"/>
            <a:ext cx="2494337" cy="307777"/>
          </a:xfrm>
          <a:prstGeom prst="rect">
            <a:avLst/>
          </a:prstGeom>
        </p:spPr>
        <p:txBody>
          <a:bodyPr wrap="none">
            <a:spAutoFit/>
          </a:bodyPr>
          <a:lstStyle/>
          <a:p>
            <a:r>
              <a:rPr lang="en-GB" altLang="ja-JP" sz="1400" dirty="0" smtClean="0"/>
              <a:t>[https://www.ligo.caltech.edu]</a:t>
            </a:r>
            <a:endParaRPr lang="ja-JP" altLang="en-US" sz="1400" dirty="0"/>
          </a:p>
        </p:txBody>
      </p:sp>
      <p:pic>
        <p:nvPicPr>
          <p:cNvPr id="1026" name="Picture 2"/>
          <p:cNvPicPr>
            <a:picLocks noChangeAspect="1" noChangeArrowheads="1"/>
          </p:cNvPicPr>
          <p:nvPr/>
        </p:nvPicPr>
        <p:blipFill>
          <a:blip r:embed="rId4" cstate="print"/>
          <a:srcRect/>
          <a:stretch>
            <a:fillRect/>
          </a:stretch>
        </p:blipFill>
        <p:spPr bwMode="auto">
          <a:xfrm>
            <a:off x="5940152" y="720640"/>
            <a:ext cx="2952328" cy="4547466"/>
          </a:xfrm>
          <a:prstGeom prst="rect">
            <a:avLst/>
          </a:prstGeom>
          <a:noFill/>
          <a:ln w="9525">
            <a:noFill/>
            <a:miter lim="800000"/>
            <a:headEnd/>
            <a:tailEnd/>
          </a:ln>
        </p:spPr>
      </p:pic>
      <p:sp>
        <p:nvSpPr>
          <p:cNvPr id="11" name="テキスト ボックス 10"/>
          <p:cNvSpPr txBox="1"/>
          <p:nvPr/>
        </p:nvSpPr>
        <p:spPr>
          <a:xfrm>
            <a:off x="4405934" y="836712"/>
            <a:ext cx="526106" cy="400110"/>
          </a:xfrm>
          <a:prstGeom prst="rect">
            <a:avLst/>
          </a:prstGeom>
          <a:noFill/>
        </p:spPr>
        <p:txBody>
          <a:bodyPr wrap="none" rtlCol="0">
            <a:spAutoFit/>
          </a:bodyPr>
          <a:lstStyle/>
          <a:p>
            <a:r>
              <a:rPr kumimoji="1" lang="en-US" altLang="ja-JP" dirty="0" smtClean="0"/>
              <a:t>1st</a:t>
            </a:r>
            <a:endParaRPr kumimoji="1" lang="ja-JP" altLang="en-US" dirty="0"/>
          </a:p>
        </p:txBody>
      </p:sp>
      <p:sp>
        <p:nvSpPr>
          <p:cNvPr id="12" name="テキスト ボックス 11"/>
          <p:cNvSpPr txBox="1"/>
          <p:nvPr/>
        </p:nvSpPr>
        <p:spPr>
          <a:xfrm>
            <a:off x="4391380" y="2204864"/>
            <a:ext cx="612668" cy="400110"/>
          </a:xfrm>
          <a:prstGeom prst="rect">
            <a:avLst/>
          </a:prstGeom>
          <a:noFill/>
        </p:spPr>
        <p:txBody>
          <a:bodyPr wrap="none" rtlCol="0">
            <a:spAutoFit/>
          </a:bodyPr>
          <a:lstStyle/>
          <a:p>
            <a:r>
              <a:rPr lang="en-US" altLang="ja-JP" dirty="0" smtClean="0"/>
              <a:t>2nd</a:t>
            </a:r>
            <a:endParaRPr kumimoji="1" lang="ja-JP" altLang="en-US" dirty="0"/>
          </a:p>
        </p:txBody>
      </p:sp>
      <p:sp>
        <p:nvSpPr>
          <p:cNvPr id="13" name="テキスト ボックス 12"/>
          <p:cNvSpPr txBox="1"/>
          <p:nvPr/>
        </p:nvSpPr>
        <p:spPr>
          <a:xfrm>
            <a:off x="4234413" y="1556792"/>
            <a:ext cx="697627" cy="400110"/>
          </a:xfrm>
          <a:prstGeom prst="rect">
            <a:avLst/>
          </a:prstGeom>
          <a:noFill/>
        </p:spPr>
        <p:txBody>
          <a:bodyPr wrap="none" rtlCol="0">
            <a:spAutoFit/>
          </a:bodyPr>
          <a:lstStyle/>
          <a:p>
            <a:r>
              <a:rPr lang="ja-JP" altLang="en-US" dirty="0" smtClean="0"/>
              <a:t>候補</a:t>
            </a:r>
            <a:endParaRPr kumimoji="1" lang="ja-JP" altLang="en-US" dirty="0"/>
          </a:p>
        </p:txBody>
      </p:sp>
      <p:sp>
        <p:nvSpPr>
          <p:cNvPr id="14" name="正方形/長方形 13"/>
          <p:cNvSpPr/>
          <p:nvPr/>
        </p:nvSpPr>
        <p:spPr>
          <a:xfrm>
            <a:off x="2483768" y="3356992"/>
            <a:ext cx="3456384" cy="307777"/>
          </a:xfrm>
          <a:prstGeom prst="rect">
            <a:avLst/>
          </a:prstGeom>
        </p:spPr>
        <p:txBody>
          <a:bodyPr wrap="square">
            <a:spAutoFit/>
          </a:bodyPr>
          <a:lstStyle/>
          <a:p>
            <a:r>
              <a:rPr lang="en-GB" altLang="ja-JP" sz="1400" dirty="0" smtClean="0"/>
              <a:t>[arXiv:1606.04856v2 [</a:t>
            </a:r>
            <a:r>
              <a:rPr lang="en-GB" altLang="ja-JP" sz="1400" dirty="0" err="1" smtClean="0"/>
              <a:t>gr</a:t>
            </a:r>
            <a:r>
              <a:rPr lang="en-GB" altLang="ja-JP" sz="1400" dirty="0" smtClean="0"/>
              <a:t>-qc] 22 Jun 2016]</a:t>
            </a:r>
            <a:endParaRPr lang="ja-JP" altLang="en-US" sz="1400" dirty="0"/>
          </a:p>
        </p:txBody>
      </p:sp>
      <p:cxnSp>
        <p:nvCxnSpPr>
          <p:cNvPr id="16" name="直線コネクタ 15"/>
          <p:cNvCxnSpPr/>
          <p:nvPr/>
        </p:nvCxnSpPr>
        <p:spPr>
          <a:xfrm>
            <a:off x="6084168" y="2132856"/>
            <a:ext cx="27363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6084168" y="2492896"/>
            <a:ext cx="27363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084168" y="3645024"/>
            <a:ext cx="27363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4000" dirty="0" err="1" smtClean="0"/>
              <a:t>Nikhef</a:t>
            </a:r>
            <a:r>
              <a:rPr kumimoji="1" lang="en-US" altLang="ja-JP" sz="4000" dirty="0" smtClean="0"/>
              <a:t> </a:t>
            </a:r>
            <a:r>
              <a:rPr kumimoji="1" lang="ja-JP" altLang="en-US" sz="4000" dirty="0" smtClean="0"/>
              <a:t>グループの貢献</a:t>
            </a:r>
            <a:endParaRPr kumimoji="1" lang="ja-JP" altLang="en-US" sz="4000"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35</a:t>
            </a:fld>
            <a:endParaRPr lang="en-US" altLang="ja-JP"/>
          </a:p>
        </p:txBody>
      </p:sp>
      <p:sp>
        <p:nvSpPr>
          <p:cNvPr id="14" name="テキスト ボックス 13"/>
          <p:cNvSpPr txBox="1"/>
          <p:nvPr/>
        </p:nvSpPr>
        <p:spPr>
          <a:xfrm>
            <a:off x="179512" y="692696"/>
            <a:ext cx="5676619" cy="369332"/>
          </a:xfrm>
          <a:prstGeom prst="rect">
            <a:avLst/>
          </a:prstGeom>
          <a:noFill/>
        </p:spPr>
        <p:txBody>
          <a:bodyPr wrap="none" rtlCol="0">
            <a:spAutoFit/>
          </a:bodyPr>
          <a:lstStyle/>
          <a:p>
            <a:r>
              <a:rPr lang="ja-JP" altLang="en-US" sz="1800" dirty="0" smtClean="0"/>
              <a:t>データ解析部門：　</a:t>
            </a:r>
            <a:r>
              <a:rPr kumimoji="1" lang="ja-JP" altLang="en-US" sz="1800" dirty="0" smtClean="0">
                <a:solidFill>
                  <a:srgbClr val="FF0000"/>
                </a:solidFill>
              </a:rPr>
              <a:t>一般相対性理論の検証（</a:t>
            </a:r>
            <a:r>
              <a:rPr kumimoji="1" lang="en-US" altLang="ja-JP" sz="1800" dirty="0" smtClean="0">
                <a:solidFill>
                  <a:srgbClr val="FF0000"/>
                </a:solidFill>
              </a:rPr>
              <a:t>Testing GR</a:t>
            </a:r>
            <a:r>
              <a:rPr kumimoji="1" lang="ja-JP" altLang="en-US" sz="1800" dirty="0" smtClean="0">
                <a:solidFill>
                  <a:srgbClr val="FF0000"/>
                </a:solidFill>
              </a:rPr>
              <a:t>）</a:t>
            </a:r>
            <a:endParaRPr kumimoji="1" lang="ja-JP" altLang="en-US" sz="1800" dirty="0">
              <a:solidFill>
                <a:srgbClr val="FF0000"/>
              </a:solidFill>
            </a:endParaRPr>
          </a:p>
        </p:txBody>
      </p:sp>
      <p:pic>
        <p:nvPicPr>
          <p:cNvPr id="3078" name="Picture 6"/>
          <p:cNvPicPr>
            <a:picLocks noChangeAspect="1" noChangeArrowheads="1"/>
          </p:cNvPicPr>
          <p:nvPr/>
        </p:nvPicPr>
        <p:blipFill>
          <a:blip r:embed="rId2" cstate="print"/>
          <a:srcRect/>
          <a:stretch>
            <a:fillRect/>
          </a:stretch>
        </p:blipFill>
        <p:spPr bwMode="auto">
          <a:xfrm>
            <a:off x="955054" y="3140968"/>
            <a:ext cx="2706513" cy="2088232"/>
          </a:xfrm>
          <a:prstGeom prst="rect">
            <a:avLst/>
          </a:prstGeom>
          <a:noFill/>
          <a:ln w="9525">
            <a:noFill/>
            <a:miter lim="800000"/>
            <a:headEnd/>
            <a:tailEnd/>
          </a:ln>
        </p:spPr>
      </p:pic>
      <p:pic>
        <p:nvPicPr>
          <p:cNvPr id="3079" name="Picture 7"/>
          <p:cNvPicPr>
            <a:picLocks noChangeAspect="1" noChangeArrowheads="1"/>
          </p:cNvPicPr>
          <p:nvPr/>
        </p:nvPicPr>
        <p:blipFill>
          <a:blip r:embed="rId3" cstate="print"/>
          <a:srcRect/>
          <a:stretch>
            <a:fillRect/>
          </a:stretch>
        </p:blipFill>
        <p:spPr bwMode="auto">
          <a:xfrm>
            <a:off x="3898536" y="3096249"/>
            <a:ext cx="2745150" cy="2141636"/>
          </a:xfrm>
          <a:prstGeom prst="rect">
            <a:avLst/>
          </a:prstGeom>
          <a:noFill/>
          <a:ln w="9525">
            <a:noFill/>
            <a:miter lim="800000"/>
            <a:headEnd/>
            <a:tailEnd/>
          </a:ln>
        </p:spPr>
      </p:pic>
      <p:sp>
        <p:nvSpPr>
          <p:cNvPr id="20" name="正方形/長方形 19"/>
          <p:cNvSpPr/>
          <p:nvPr/>
        </p:nvSpPr>
        <p:spPr>
          <a:xfrm>
            <a:off x="6084168" y="5085184"/>
            <a:ext cx="2914580" cy="461665"/>
          </a:xfrm>
          <a:prstGeom prst="rect">
            <a:avLst/>
          </a:prstGeom>
        </p:spPr>
        <p:txBody>
          <a:bodyPr wrap="none">
            <a:spAutoFit/>
          </a:bodyPr>
          <a:lstStyle/>
          <a:p>
            <a:r>
              <a:rPr lang="en-GB" altLang="ja-JP" sz="1200" dirty="0" smtClean="0"/>
              <a:t>[Phys. Rev. </a:t>
            </a:r>
            <a:r>
              <a:rPr lang="en-GB" altLang="ja-JP" sz="1200" dirty="0" err="1" smtClean="0"/>
              <a:t>Lett</a:t>
            </a:r>
            <a:r>
              <a:rPr lang="en-GB" altLang="ja-JP" sz="1200" dirty="0" smtClean="0"/>
              <a:t>. 116, 221101]</a:t>
            </a:r>
          </a:p>
          <a:p>
            <a:r>
              <a:rPr lang="en-GB" altLang="ja-JP" sz="1200" dirty="0" smtClean="0"/>
              <a:t>[arXiv:1602.03841v2 [</a:t>
            </a:r>
            <a:r>
              <a:rPr lang="en-GB" altLang="ja-JP" sz="1200" dirty="0" err="1" smtClean="0"/>
              <a:t>gr</a:t>
            </a:r>
            <a:r>
              <a:rPr lang="en-GB" altLang="ja-JP" sz="1200" dirty="0" smtClean="0"/>
              <a:t>-qc] 9 Jun 2016]</a:t>
            </a:r>
            <a:endParaRPr lang="ja-JP" altLang="en-US" sz="1200" dirty="0"/>
          </a:p>
        </p:txBody>
      </p:sp>
      <p:pic>
        <p:nvPicPr>
          <p:cNvPr id="3081" name="Picture 9"/>
          <p:cNvPicPr>
            <a:picLocks noChangeAspect="1" noChangeArrowheads="1"/>
          </p:cNvPicPr>
          <p:nvPr/>
        </p:nvPicPr>
        <p:blipFill>
          <a:blip r:embed="rId4" cstate="print"/>
          <a:srcRect/>
          <a:stretch>
            <a:fillRect/>
          </a:stretch>
        </p:blipFill>
        <p:spPr bwMode="auto">
          <a:xfrm>
            <a:off x="883046" y="1451098"/>
            <a:ext cx="7217346" cy="1617862"/>
          </a:xfrm>
          <a:prstGeom prst="rect">
            <a:avLst/>
          </a:prstGeom>
          <a:noFill/>
          <a:ln w="9525">
            <a:noFill/>
            <a:miter lim="800000"/>
            <a:headEnd/>
            <a:tailEnd/>
          </a:ln>
        </p:spPr>
      </p:pic>
      <p:sp>
        <p:nvSpPr>
          <p:cNvPr id="24" name="テキスト ボックス 23"/>
          <p:cNvSpPr txBox="1"/>
          <p:nvPr/>
        </p:nvSpPr>
        <p:spPr>
          <a:xfrm>
            <a:off x="107504" y="1124744"/>
            <a:ext cx="2759089" cy="338554"/>
          </a:xfrm>
          <a:prstGeom prst="rect">
            <a:avLst/>
          </a:prstGeom>
          <a:noFill/>
        </p:spPr>
        <p:txBody>
          <a:bodyPr wrap="none" rtlCol="0">
            <a:spAutoFit/>
          </a:bodyPr>
          <a:lstStyle/>
          <a:p>
            <a:r>
              <a:rPr kumimoji="1" lang="ja-JP" altLang="en-US" sz="1600" dirty="0" smtClean="0"/>
              <a:t>・</a:t>
            </a:r>
            <a:r>
              <a:rPr lang="en-US" altLang="ja-JP" sz="1600" dirty="0" smtClean="0"/>
              <a:t>Post-Newtonian</a:t>
            </a:r>
            <a:r>
              <a:rPr lang="ja-JP" altLang="en-US" sz="1600" dirty="0" smtClean="0"/>
              <a:t>係数の評価</a:t>
            </a:r>
            <a:endParaRPr kumimoji="1" lang="ja-JP" altLang="en-US" sz="1600" dirty="0"/>
          </a:p>
        </p:txBody>
      </p:sp>
      <p:sp>
        <p:nvSpPr>
          <p:cNvPr id="25" name="テキスト ボックス 24"/>
          <p:cNvSpPr txBox="1"/>
          <p:nvPr/>
        </p:nvSpPr>
        <p:spPr>
          <a:xfrm>
            <a:off x="179512" y="5373216"/>
            <a:ext cx="7704856" cy="1077218"/>
          </a:xfrm>
          <a:prstGeom prst="rect">
            <a:avLst/>
          </a:prstGeom>
          <a:noFill/>
        </p:spPr>
        <p:txBody>
          <a:bodyPr wrap="square" rtlCol="0">
            <a:spAutoFit/>
          </a:bodyPr>
          <a:lstStyle/>
          <a:p>
            <a:pPr>
              <a:buFont typeface="Symbol"/>
              <a:buChar char="¨"/>
            </a:pPr>
            <a:r>
              <a:rPr lang="ja-JP" altLang="en-US" dirty="0" smtClean="0"/>
              <a:t>重力場変化の高次成分全てで世界最高精度</a:t>
            </a:r>
            <a:endParaRPr lang="en-US" altLang="ja-JP" dirty="0" smtClean="0"/>
          </a:p>
          <a:p>
            <a:pPr>
              <a:buFont typeface="Symbol"/>
              <a:buChar char="¨"/>
            </a:pPr>
            <a:r>
              <a:rPr kumimoji="1" lang="ja-JP" altLang="en-US" dirty="0" smtClean="0"/>
              <a:t>重力子質量の上限値に（仮定無しで）最高精度で制限</a:t>
            </a:r>
            <a:endParaRPr lang="en-US" altLang="ja-JP" dirty="0" smtClean="0"/>
          </a:p>
          <a:p>
            <a:r>
              <a:rPr kumimoji="1" lang="ja-JP" altLang="en-US" sz="2400" dirty="0" smtClean="0">
                <a:solidFill>
                  <a:srgbClr val="FF0000"/>
                </a:solidFill>
              </a:rPr>
              <a:t>一般相対論の正しさをこれまでに無い精度で検証した</a:t>
            </a:r>
            <a:endParaRPr kumimoji="1" lang="ja-JP" altLang="en-US" sz="2400" dirty="0">
              <a:solidFill>
                <a:srgbClr val="FF0000"/>
              </a:solidFill>
            </a:endParaRPr>
          </a:p>
        </p:txBody>
      </p:sp>
      <p:pic>
        <p:nvPicPr>
          <p:cNvPr id="3082" name="Picture 10"/>
          <p:cNvPicPr>
            <a:picLocks noChangeAspect="1" noChangeArrowheads="1"/>
          </p:cNvPicPr>
          <p:nvPr/>
        </p:nvPicPr>
        <p:blipFill>
          <a:blip r:embed="rId5" cstate="print"/>
          <a:srcRect/>
          <a:stretch>
            <a:fillRect/>
          </a:stretch>
        </p:blipFill>
        <p:spPr bwMode="auto">
          <a:xfrm>
            <a:off x="6300192" y="5727831"/>
            <a:ext cx="2808312" cy="3654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重力波の飛来方向</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36</a:t>
            </a:fld>
            <a:endParaRPr lang="en-US" altLang="ja-JP"/>
          </a:p>
        </p:txBody>
      </p:sp>
      <p:sp>
        <p:nvSpPr>
          <p:cNvPr id="9" name="テキスト ボックス 8"/>
          <p:cNvSpPr txBox="1"/>
          <p:nvPr/>
        </p:nvSpPr>
        <p:spPr>
          <a:xfrm>
            <a:off x="179512" y="3429000"/>
            <a:ext cx="3466013" cy="307777"/>
          </a:xfrm>
          <a:prstGeom prst="rect">
            <a:avLst/>
          </a:prstGeom>
          <a:noFill/>
        </p:spPr>
        <p:txBody>
          <a:bodyPr wrap="none" rtlCol="0">
            <a:spAutoFit/>
          </a:bodyPr>
          <a:lstStyle/>
          <a:p>
            <a:r>
              <a:rPr lang="en-GB" altLang="ja-JP" sz="1400" dirty="0" smtClean="0"/>
              <a:t>[arXiv:1606.04856v2 [</a:t>
            </a:r>
            <a:r>
              <a:rPr lang="en-GB" altLang="ja-JP" sz="1400" dirty="0" err="1" smtClean="0"/>
              <a:t>gr</a:t>
            </a:r>
            <a:r>
              <a:rPr lang="en-GB" altLang="ja-JP" sz="1400" dirty="0" smtClean="0"/>
              <a:t>-qc] 22 Jun 2016]</a:t>
            </a:r>
            <a:endParaRPr kumimoji="1" lang="ja-JP" altLang="en-US" sz="1400" dirty="0"/>
          </a:p>
        </p:txBody>
      </p:sp>
      <p:pic>
        <p:nvPicPr>
          <p:cNvPr id="3" name="Picture 2" descr="C:\Users\Agatsuma\Desktop\飛来方向.PNG"/>
          <p:cNvPicPr>
            <a:picLocks noChangeAspect="1" noChangeArrowheads="1"/>
          </p:cNvPicPr>
          <p:nvPr/>
        </p:nvPicPr>
        <p:blipFill>
          <a:blip r:embed="rId2" cstate="print"/>
          <a:srcRect/>
          <a:stretch>
            <a:fillRect/>
          </a:stretch>
        </p:blipFill>
        <p:spPr bwMode="auto">
          <a:xfrm>
            <a:off x="54563" y="764704"/>
            <a:ext cx="5309525" cy="2664295"/>
          </a:xfrm>
          <a:prstGeom prst="rect">
            <a:avLst/>
          </a:prstGeom>
          <a:noFill/>
        </p:spPr>
      </p:pic>
      <p:pic>
        <p:nvPicPr>
          <p:cNvPr id="7" name="Picture 3" descr="C:\Users\Agatsuma\Desktop\Localization_All_LIGO.jpg"/>
          <p:cNvPicPr>
            <a:picLocks noChangeAspect="1" noChangeArrowheads="1"/>
          </p:cNvPicPr>
          <p:nvPr/>
        </p:nvPicPr>
        <p:blipFill>
          <a:blip r:embed="rId3" cstate="print"/>
          <a:srcRect/>
          <a:stretch>
            <a:fillRect/>
          </a:stretch>
        </p:blipFill>
        <p:spPr bwMode="auto">
          <a:xfrm>
            <a:off x="5364088" y="764704"/>
            <a:ext cx="3672408" cy="2754306"/>
          </a:xfrm>
          <a:prstGeom prst="rect">
            <a:avLst/>
          </a:prstGeom>
          <a:noFill/>
        </p:spPr>
      </p:pic>
      <p:sp>
        <p:nvSpPr>
          <p:cNvPr id="13" name="正方形/長方形 12"/>
          <p:cNvSpPr/>
          <p:nvPr/>
        </p:nvSpPr>
        <p:spPr>
          <a:xfrm>
            <a:off x="6649663" y="692696"/>
            <a:ext cx="2494337" cy="307777"/>
          </a:xfrm>
          <a:prstGeom prst="rect">
            <a:avLst/>
          </a:prstGeom>
        </p:spPr>
        <p:txBody>
          <a:bodyPr wrap="none">
            <a:spAutoFit/>
          </a:bodyPr>
          <a:lstStyle/>
          <a:p>
            <a:r>
              <a:rPr lang="en-GB" altLang="ja-JP" sz="1400" dirty="0" smtClean="0"/>
              <a:t>[https://www.ligo.caltech.edu]</a:t>
            </a:r>
            <a:endParaRPr lang="ja-JP" altLang="en-US" sz="1400" dirty="0"/>
          </a:p>
        </p:txBody>
      </p:sp>
      <p:pic>
        <p:nvPicPr>
          <p:cNvPr id="18" name="Picture 5"/>
          <p:cNvPicPr>
            <a:picLocks noChangeAspect="1" noChangeArrowheads="1"/>
          </p:cNvPicPr>
          <p:nvPr/>
        </p:nvPicPr>
        <p:blipFill>
          <a:blip r:embed="rId4" cstate="print"/>
          <a:srcRect/>
          <a:stretch>
            <a:fillRect/>
          </a:stretch>
        </p:blipFill>
        <p:spPr bwMode="auto">
          <a:xfrm>
            <a:off x="5799339" y="3356992"/>
            <a:ext cx="3237157" cy="2376264"/>
          </a:xfrm>
          <a:prstGeom prst="rect">
            <a:avLst/>
          </a:prstGeom>
          <a:noFill/>
          <a:ln w="9525">
            <a:noFill/>
            <a:miter lim="800000"/>
            <a:headEnd/>
            <a:tailEnd/>
          </a:ln>
        </p:spPr>
      </p:pic>
      <p:sp>
        <p:nvSpPr>
          <p:cNvPr id="19" name="テキスト ボックス 18"/>
          <p:cNvSpPr txBox="1"/>
          <p:nvPr/>
        </p:nvSpPr>
        <p:spPr>
          <a:xfrm>
            <a:off x="3707904" y="3645024"/>
            <a:ext cx="1523366" cy="707886"/>
          </a:xfrm>
          <a:prstGeom prst="rect">
            <a:avLst/>
          </a:prstGeom>
          <a:noFill/>
        </p:spPr>
        <p:txBody>
          <a:bodyPr wrap="none" rtlCol="0">
            <a:spAutoFit/>
          </a:bodyPr>
          <a:lstStyle/>
          <a:p>
            <a:r>
              <a:rPr lang="en-US" altLang="ja-JP" dirty="0" smtClean="0"/>
              <a:t>Virgo</a:t>
            </a:r>
            <a:r>
              <a:rPr lang="ja-JP" altLang="en-US" dirty="0" smtClean="0"/>
              <a:t>稼働で</a:t>
            </a:r>
            <a:endParaRPr lang="en-US" altLang="ja-JP" dirty="0" smtClean="0"/>
          </a:p>
          <a:p>
            <a:r>
              <a:rPr kumimoji="1" lang="ja-JP" altLang="en-US" dirty="0" smtClean="0"/>
              <a:t>の予想</a:t>
            </a:r>
            <a:endParaRPr kumimoji="1" lang="ja-JP" altLang="en-US" dirty="0"/>
          </a:p>
        </p:txBody>
      </p:sp>
      <p:sp>
        <p:nvSpPr>
          <p:cNvPr id="20" name="正方形/長方形 19"/>
          <p:cNvSpPr/>
          <p:nvPr/>
        </p:nvSpPr>
        <p:spPr>
          <a:xfrm>
            <a:off x="6300192" y="5661248"/>
            <a:ext cx="2843808" cy="461665"/>
          </a:xfrm>
          <a:prstGeom prst="rect">
            <a:avLst/>
          </a:prstGeom>
        </p:spPr>
        <p:txBody>
          <a:bodyPr wrap="square">
            <a:spAutoFit/>
          </a:bodyPr>
          <a:lstStyle/>
          <a:p>
            <a:r>
              <a:rPr lang="en-GB" altLang="ja-JP" sz="1200" dirty="0" smtClean="0"/>
              <a:t>Image credit: LIGO/Leo Singer </a:t>
            </a:r>
          </a:p>
          <a:p>
            <a:r>
              <a:rPr lang="en-GB" altLang="ja-JP" sz="1200" dirty="0" smtClean="0"/>
              <a:t>(Milky Way image: Axel </a:t>
            </a:r>
            <a:r>
              <a:rPr lang="en-GB" altLang="ja-JP" sz="1200" dirty="0" err="1" smtClean="0"/>
              <a:t>Mellinger</a:t>
            </a:r>
            <a:r>
              <a:rPr lang="en-GB" altLang="ja-JP" sz="1200" dirty="0" smtClean="0"/>
              <a:t>)</a:t>
            </a:r>
            <a:endParaRPr lang="ja-JP" altLang="en-US" sz="1200" dirty="0"/>
          </a:p>
        </p:txBody>
      </p:sp>
      <p:sp>
        <p:nvSpPr>
          <p:cNvPr id="22" name="右カーブ矢印 21"/>
          <p:cNvSpPr/>
          <p:nvPr/>
        </p:nvSpPr>
        <p:spPr>
          <a:xfrm>
            <a:off x="5136624" y="2708920"/>
            <a:ext cx="731520" cy="1584176"/>
          </a:xfrm>
          <a:prstGeom prst="curvedRightArrow">
            <a:avLst/>
          </a:prstGeom>
          <a:solidFill>
            <a:srgbClr val="00CC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テキスト ボックス 22"/>
          <p:cNvSpPr txBox="1"/>
          <p:nvPr/>
        </p:nvSpPr>
        <p:spPr>
          <a:xfrm>
            <a:off x="107504" y="4357553"/>
            <a:ext cx="5256584" cy="1015663"/>
          </a:xfrm>
          <a:prstGeom prst="rect">
            <a:avLst/>
          </a:prstGeom>
          <a:noFill/>
        </p:spPr>
        <p:txBody>
          <a:bodyPr wrap="square" rtlCol="0">
            <a:spAutoFit/>
          </a:bodyPr>
          <a:lstStyle/>
          <a:p>
            <a:r>
              <a:rPr lang="ja-JP" altLang="en-US" dirty="0" smtClean="0">
                <a:solidFill>
                  <a:srgbClr val="FF0000"/>
                </a:solidFill>
              </a:rPr>
              <a:t>複数台の検出器が同時に測定することで、</a:t>
            </a:r>
            <a:endParaRPr lang="en-US" altLang="ja-JP" dirty="0" smtClean="0">
              <a:solidFill>
                <a:srgbClr val="FF0000"/>
              </a:solidFill>
            </a:endParaRPr>
          </a:p>
          <a:p>
            <a:r>
              <a:rPr lang="ja-JP" altLang="en-US" dirty="0" smtClean="0">
                <a:solidFill>
                  <a:srgbClr val="FF0000"/>
                </a:solidFill>
              </a:rPr>
              <a:t>飛来方向がより正確に分かる！</a:t>
            </a:r>
            <a:endParaRPr kumimoji="1" lang="en-US" altLang="ja-JP" dirty="0" smtClean="0"/>
          </a:p>
          <a:p>
            <a:r>
              <a:rPr lang="ja-JP" altLang="en-US" dirty="0" smtClean="0"/>
              <a:t>⇒　</a:t>
            </a:r>
            <a:r>
              <a:rPr lang="en-US" altLang="ja-JP" dirty="0" smtClean="0"/>
              <a:t>Advanced Virgo</a:t>
            </a:r>
            <a:r>
              <a:rPr lang="ja-JP" altLang="en-US" dirty="0" smtClean="0"/>
              <a:t>の完成が切望</a:t>
            </a:r>
            <a:endParaRPr lang="en-US" altLang="ja-JP"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115888"/>
            <a:ext cx="8856984" cy="504825"/>
          </a:xfrm>
        </p:spPr>
        <p:txBody>
          <a:bodyPr/>
          <a:lstStyle/>
          <a:p>
            <a:r>
              <a:rPr kumimoji="1" lang="ja-JP" altLang="en-US" sz="4000" dirty="0" smtClean="0"/>
              <a:t>電磁波による追尾観測（</a:t>
            </a:r>
            <a:r>
              <a:rPr kumimoji="1" lang="en-US" altLang="ja-JP" sz="4000" dirty="0" smtClean="0"/>
              <a:t>EM follow up</a:t>
            </a:r>
            <a:r>
              <a:rPr kumimoji="1" lang="ja-JP" altLang="en-US" sz="4000" dirty="0" smtClean="0"/>
              <a:t>）</a:t>
            </a:r>
            <a:endParaRPr kumimoji="1" lang="ja-JP" altLang="en-US" sz="4000"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37</a:t>
            </a:fld>
            <a:endParaRPr lang="en-US" altLang="ja-JP"/>
          </a:p>
        </p:txBody>
      </p:sp>
      <p:pic>
        <p:nvPicPr>
          <p:cNvPr id="2050" name="Picture 2"/>
          <p:cNvPicPr>
            <a:picLocks noChangeAspect="1" noChangeArrowheads="1"/>
          </p:cNvPicPr>
          <p:nvPr/>
        </p:nvPicPr>
        <p:blipFill>
          <a:blip r:embed="rId2" cstate="print"/>
          <a:srcRect/>
          <a:stretch>
            <a:fillRect/>
          </a:stretch>
        </p:blipFill>
        <p:spPr bwMode="auto">
          <a:xfrm>
            <a:off x="251520" y="764704"/>
            <a:ext cx="4104456" cy="3864429"/>
          </a:xfrm>
          <a:prstGeom prst="rect">
            <a:avLst/>
          </a:prstGeom>
          <a:noFill/>
          <a:ln w="9525">
            <a:noFill/>
            <a:miter lim="800000"/>
            <a:headEnd/>
            <a:tailEnd/>
          </a:ln>
        </p:spPr>
      </p:pic>
      <p:sp>
        <p:nvSpPr>
          <p:cNvPr id="7" name="テキスト ボックス 6"/>
          <p:cNvSpPr txBox="1"/>
          <p:nvPr/>
        </p:nvSpPr>
        <p:spPr>
          <a:xfrm>
            <a:off x="4557488" y="2852936"/>
            <a:ext cx="4033476" cy="307777"/>
          </a:xfrm>
          <a:prstGeom prst="rect">
            <a:avLst/>
          </a:prstGeom>
          <a:noFill/>
        </p:spPr>
        <p:txBody>
          <a:bodyPr wrap="none" rtlCol="0">
            <a:spAutoFit/>
          </a:bodyPr>
          <a:lstStyle/>
          <a:p>
            <a:r>
              <a:rPr lang="en-GB" altLang="ja-JP" sz="1400" dirty="0" smtClean="0"/>
              <a:t>[arXiv:1602.08492v1 [</a:t>
            </a:r>
            <a:r>
              <a:rPr lang="en-GB" altLang="ja-JP" sz="1400" dirty="0" err="1" smtClean="0"/>
              <a:t>astro-ph.HE</a:t>
            </a:r>
            <a:r>
              <a:rPr lang="en-GB" altLang="ja-JP" sz="1400" dirty="0" smtClean="0"/>
              <a:t>] 26 Feb 2016]</a:t>
            </a:r>
            <a:endParaRPr kumimoji="1" lang="ja-JP" altLang="en-US" sz="1400" dirty="0"/>
          </a:p>
        </p:txBody>
      </p:sp>
      <p:pic>
        <p:nvPicPr>
          <p:cNvPr id="8" name="Picture 3"/>
          <p:cNvPicPr>
            <a:picLocks noChangeAspect="1" noChangeArrowheads="1"/>
          </p:cNvPicPr>
          <p:nvPr/>
        </p:nvPicPr>
        <p:blipFill>
          <a:blip r:embed="rId3" cstate="print"/>
          <a:srcRect/>
          <a:stretch>
            <a:fillRect/>
          </a:stretch>
        </p:blipFill>
        <p:spPr bwMode="auto">
          <a:xfrm>
            <a:off x="4499992" y="3284984"/>
            <a:ext cx="1782618" cy="1317302"/>
          </a:xfrm>
          <a:prstGeom prst="rect">
            <a:avLst/>
          </a:prstGeom>
          <a:noFill/>
          <a:ln w="9525">
            <a:noFill/>
            <a:miter lim="800000"/>
            <a:headEnd/>
            <a:tailEnd/>
          </a:ln>
        </p:spPr>
      </p:pic>
      <p:sp>
        <p:nvSpPr>
          <p:cNvPr id="10" name="正方形/長方形 9"/>
          <p:cNvSpPr/>
          <p:nvPr/>
        </p:nvSpPr>
        <p:spPr>
          <a:xfrm>
            <a:off x="1043608" y="5373216"/>
            <a:ext cx="6912768" cy="1015663"/>
          </a:xfrm>
          <a:prstGeom prst="rect">
            <a:avLst/>
          </a:prstGeom>
        </p:spPr>
        <p:txBody>
          <a:bodyPr wrap="square">
            <a:spAutoFit/>
          </a:bodyPr>
          <a:lstStyle/>
          <a:p>
            <a:r>
              <a:rPr lang="ja-JP" altLang="en-US" dirty="0" smtClean="0"/>
              <a:t>重力波の信号 → 他の光学望遠鏡へ連絡 → 望遠鏡が一斉に重力波飛来方向をスキャン</a:t>
            </a:r>
            <a:endParaRPr lang="en-US" altLang="ja-JP" dirty="0" smtClean="0"/>
          </a:p>
          <a:p>
            <a:r>
              <a:rPr lang="en-US" altLang="ja-JP" dirty="0" smtClean="0"/>
              <a:t>=&gt; </a:t>
            </a:r>
            <a:r>
              <a:rPr lang="ja-JP" altLang="en-US" dirty="0" smtClean="0">
                <a:solidFill>
                  <a:srgbClr val="0000FF"/>
                </a:solidFill>
              </a:rPr>
              <a:t>物音に気付いて対象を発見し、目と耳で注意深く観測</a:t>
            </a:r>
            <a:endParaRPr lang="ja-JP" altLang="en-US" dirty="0">
              <a:solidFill>
                <a:srgbClr val="0000FF"/>
              </a:solidFill>
            </a:endParaRPr>
          </a:p>
        </p:txBody>
      </p:sp>
      <p:sp>
        <p:nvSpPr>
          <p:cNvPr id="11" name="正方形/長方形 10"/>
          <p:cNvSpPr/>
          <p:nvPr/>
        </p:nvSpPr>
        <p:spPr>
          <a:xfrm>
            <a:off x="395536" y="4973106"/>
            <a:ext cx="8170827" cy="400110"/>
          </a:xfrm>
          <a:prstGeom prst="rect">
            <a:avLst/>
          </a:prstGeom>
        </p:spPr>
        <p:txBody>
          <a:bodyPr wrap="none">
            <a:spAutoFit/>
          </a:bodyPr>
          <a:lstStyle/>
          <a:p>
            <a:pPr marL="0" lvl="1"/>
            <a:r>
              <a:rPr lang="en-US" altLang="ja-JP" dirty="0" smtClean="0">
                <a:solidFill>
                  <a:srgbClr val="FF0000"/>
                </a:solidFill>
              </a:rPr>
              <a:t>EM follow up</a:t>
            </a:r>
            <a:r>
              <a:rPr lang="ja-JP" altLang="en-US" dirty="0" smtClean="0"/>
              <a:t>：電磁波（可視光、ガンマ線、エックス線、赤外線）で追尾観測</a:t>
            </a:r>
            <a:endParaRPr lang="en-US" altLang="ja-JP" dirty="0" smtClean="0"/>
          </a:p>
        </p:txBody>
      </p:sp>
      <p:sp>
        <p:nvSpPr>
          <p:cNvPr id="12" name="テキスト ボックス 11"/>
          <p:cNvSpPr txBox="1"/>
          <p:nvPr/>
        </p:nvSpPr>
        <p:spPr>
          <a:xfrm>
            <a:off x="4860032" y="1340768"/>
            <a:ext cx="4283968" cy="1015663"/>
          </a:xfrm>
          <a:prstGeom prst="rect">
            <a:avLst/>
          </a:prstGeom>
          <a:noFill/>
        </p:spPr>
        <p:txBody>
          <a:bodyPr wrap="square" rtlCol="0">
            <a:spAutoFit/>
          </a:bodyPr>
          <a:lstStyle/>
          <a:p>
            <a:r>
              <a:rPr kumimoji="1" lang="ja-JP" altLang="en-US" dirty="0" smtClean="0"/>
              <a:t>・光では何も見えず。</a:t>
            </a:r>
            <a:endParaRPr kumimoji="1" lang="en-US" altLang="ja-JP" dirty="0" smtClean="0"/>
          </a:p>
          <a:p>
            <a:r>
              <a:rPr lang="ja-JP" altLang="en-US" dirty="0" smtClean="0"/>
              <a:t>・飛来方向の可能性範囲が広すぎてフォローに時間がかかり過ぎる。</a:t>
            </a:r>
            <a:endParaRPr kumimoji="1" lang="ja-JP"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Virgo =&gt; Advanced Virgo</a:t>
            </a:r>
            <a:endParaRPr kumimoji="1" lang="ja-JP" altLang="en-US" dirty="0"/>
          </a:p>
        </p:txBody>
      </p:sp>
      <p:sp>
        <p:nvSpPr>
          <p:cNvPr id="3" name="日付プレースホルダ 2"/>
          <p:cNvSpPr>
            <a:spLocks noGrp="1"/>
          </p:cNvSpPr>
          <p:nvPr>
            <p:ph type="dt" sz="half" idx="10"/>
          </p:nvPr>
        </p:nvSpPr>
        <p:spPr/>
        <p:txBody>
          <a:bodyPr/>
          <a:lstStyle/>
          <a:p>
            <a:pPr>
              <a:defRPr/>
            </a:pPr>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pPr>
              <a:defRPr/>
            </a:pPr>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pPr>
              <a:defRPr/>
            </a:pPr>
            <a:fld id="{52CE0529-EA7A-4EFA-B027-A3B8B32FE075}" type="slidenum">
              <a:rPr lang="en-US" altLang="ja-JP" smtClean="0"/>
              <a:pPr>
                <a:defRPr/>
              </a:pPr>
              <a:t>38</a:t>
            </a:fld>
            <a:endParaRPr lang="en-US" altLang="ja-JP"/>
          </a:p>
        </p:txBody>
      </p:sp>
      <p:sp>
        <p:nvSpPr>
          <p:cNvPr id="7" name="テキスト ボックス 6"/>
          <p:cNvSpPr txBox="1"/>
          <p:nvPr/>
        </p:nvSpPr>
        <p:spPr>
          <a:xfrm>
            <a:off x="251520" y="764704"/>
            <a:ext cx="4536504" cy="1015663"/>
          </a:xfrm>
          <a:prstGeom prst="rect">
            <a:avLst/>
          </a:prstGeom>
          <a:noFill/>
        </p:spPr>
        <p:txBody>
          <a:bodyPr wrap="square" rtlCol="0">
            <a:spAutoFit/>
          </a:bodyPr>
          <a:lstStyle/>
          <a:p>
            <a:r>
              <a:rPr lang="ja-JP" altLang="en-US" dirty="0" smtClean="0"/>
              <a:t>ヨーロッパ最大の重力波検出器</a:t>
            </a:r>
            <a:r>
              <a:rPr lang="en-US" altLang="ja-JP" dirty="0" smtClean="0"/>
              <a:t> (3 km)</a:t>
            </a:r>
          </a:p>
          <a:p>
            <a:r>
              <a:rPr lang="en-US" altLang="ja-JP" dirty="0" smtClean="0"/>
              <a:t>(</a:t>
            </a:r>
            <a:r>
              <a:rPr lang="ja-JP" altLang="en-US" dirty="0" smtClean="0"/>
              <a:t>共同研究参加国：</a:t>
            </a:r>
            <a:r>
              <a:rPr lang="en-US" altLang="ja-JP" dirty="0" smtClean="0"/>
              <a:t> </a:t>
            </a:r>
            <a:r>
              <a:rPr lang="en-US" altLang="ja-JP" b="1" dirty="0" smtClean="0">
                <a:solidFill>
                  <a:srgbClr val="0000FF"/>
                </a:solidFill>
              </a:rPr>
              <a:t>Italy, France</a:t>
            </a:r>
            <a:r>
              <a:rPr lang="en-US" altLang="ja-JP" b="1" dirty="0" smtClean="0"/>
              <a:t>, </a:t>
            </a:r>
            <a:r>
              <a:rPr lang="en-US" altLang="ja-JP" i="1" dirty="0" smtClean="0">
                <a:solidFill>
                  <a:srgbClr val="FF0000"/>
                </a:solidFill>
              </a:rPr>
              <a:t>Netherlands</a:t>
            </a:r>
            <a:r>
              <a:rPr lang="en-US" altLang="ja-JP" dirty="0" smtClean="0"/>
              <a:t>, </a:t>
            </a:r>
            <a:r>
              <a:rPr lang="en-GB" altLang="ja-JP" dirty="0" smtClean="0"/>
              <a:t>Poland, Hungary, Spain)</a:t>
            </a:r>
            <a:endParaRPr kumimoji="1" lang="en-US" altLang="ja-JP" dirty="0" smtClean="0"/>
          </a:p>
        </p:txBody>
      </p:sp>
      <p:sp>
        <p:nvSpPr>
          <p:cNvPr id="9" name="テキスト ボックス 8"/>
          <p:cNvSpPr txBox="1"/>
          <p:nvPr/>
        </p:nvSpPr>
        <p:spPr>
          <a:xfrm>
            <a:off x="5155236" y="3212976"/>
            <a:ext cx="3521220" cy="584775"/>
          </a:xfrm>
          <a:prstGeom prst="rect">
            <a:avLst/>
          </a:prstGeom>
          <a:noFill/>
        </p:spPr>
        <p:txBody>
          <a:bodyPr wrap="none" rtlCol="0">
            <a:spAutoFit/>
          </a:bodyPr>
          <a:lstStyle/>
          <a:p>
            <a:pPr algn="ctr"/>
            <a:r>
              <a:rPr kumimoji="1" lang="en-US" altLang="ja-JP" dirty="0" smtClean="0"/>
              <a:t>(Italy, near Pisa)</a:t>
            </a:r>
          </a:p>
          <a:p>
            <a:r>
              <a:rPr lang="en-US" altLang="ja-JP" sz="1200" dirty="0" smtClean="0"/>
              <a:t>[http://www.ego-gw.it/public/about/welcome.aspx]</a:t>
            </a:r>
            <a:endParaRPr kumimoji="1" lang="ja-JP" altLang="en-US" sz="1200" dirty="0"/>
          </a:p>
        </p:txBody>
      </p:sp>
      <p:sp>
        <p:nvSpPr>
          <p:cNvPr id="11" name="正方形/長方形 10"/>
          <p:cNvSpPr/>
          <p:nvPr/>
        </p:nvSpPr>
        <p:spPr>
          <a:xfrm>
            <a:off x="35496" y="2060848"/>
            <a:ext cx="4608512" cy="1692771"/>
          </a:xfrm>
          <a:prstGeom prst="rect">
            <a:avLst/>
          </a:prstGeom>
        </p:spPr>
        <p:txBody>
          <a:bodyPr wrap="square">
            <a:spAutoFit/>
          </a:bodyPr>
          <a:lstStyle/>
          <a:p>
            <a:r>
              <a:rPr lang="en-US" altLang="ja-JP" sz="2400" b="1" dirty="0" smtClean="0"/>
              <a:t>Virgo</a:t>
            </a:r>
            <a:r>
              <a:rPr lang="en-US" altLang="ja-JP" b="1" dirty="0" smtClean="0"/>
              <a:t> </a:t>
            </a:r>
          </a:p>
          <a:p>
            <a:pPr>
              <a:buFont typeface="Symbol"/>
              <a:buChar char="Þ"/>
            </a:pPr>
            <a:r>
              <a:rPr lang="en-US" altLang="ja-JP" dirty="0" smtClean="0"/>
              <a:t> Virgo+</a:t>
            </a:r>
          </a:p>
          <a:p>
            <a:pPr>
              <a:buFont typeface="Symbol"/>
              <a:buChar char="Þ"/>
            </a:pPr>
            <a:r>
              <a:rPr lang="ja-JP" altLang="en-US" dirty="0" smtClean="0"/>
              <a:t> </a:t>
            </a:r>
            <a:r>
              <a:rPr lang="en-US" altLang="ja-JP" b="1" dirty="0" smtClean="0"/>
              <a:t>Advanced Virgo</a:t>
            </a:r>
            <a:r>
              <a:rPr lang="ja-JP" altLang="en-US" b="1" dirty="0" smtClean="0"/>
              <a:t>　</a:t>
            </a:r>
            <a:r>
              <a:rPr lang="en-US" altLang="ja-JP" b="1" dirty="0" smtClean="0"/>
              <a:t>(</a:t>
            </a:r>
            <a:r>
              <a:rPr lang="en-US" altLang="ja-JP" b="1" dirty="0" err="1" smtClean="0"/>
              <a:t>AdV</a:t>
            </a:r>
            <a:r>
              <a:rPr lang="en-US" altLang="ja-JP" b="1" dirty="0" smtClean="0"/>
              <a:t>)</a:t>
            </a:r>
          </a:p>
          <a:p>
            <a:r>
              <a:rPr lang="en-US" altLang="ja-JP" b="1" dirty="0" smtClean="0">
                <a:solidFill>
                  <a:srgbClr val="FF0000"/>
                </a:solidFill>
              </a:rPr>
              <a:t>2017</a:t>
            </a:r>
            <a:r>
              <a:rPr lang="ja-JP" altLang="en-US" b="1" dirty="0" smtClean="0">
                <a:solidFill>
                  <a:srgbClr val="FF0000"/>
                </a:solidFill>
              </a:rPr>
              <a:t>年 </a:t>
            </a:r>
            <a:r>
              <a:rPr lang="en-US" altLang="ja-JP" b="1" dirty="0" smtClean="0">
                <a:solidFill>
                  <a:srgbClr val="FF0000"/>
                </a:solidFill>
              </a:rPr>
              <a:t>8</a:t>
            </a:r>
            <a:r>
              <a:rPr lang="ja-JP" altLang="en-US" b="1" dirty="0" smtClean="0">
                <a:solidFill>
                  <a:srgbClr val="FF0000"/>
                </a:solidFill>
              </a:rPr>
              <a:t>月に約一カ月だけ稼働し、</a:t>
            </a:r>
            <a:endParaRPr lang="en-US" altLang="ja-JP" b="1" dirty="0" smtClean="0">
              <a:solidFill>
                <a:srgbClr val="FF0000"/>
              </a:solidFill>
            </a:endParaRPr>
          </a:p>
          <a:p>
            <a:r>
              <a:rPr lang="ja-JP" altLang="en-US" b="1" dirty="0" smtClean="0">
                <a:solidFill>
                  <a:srgbClr val="FF0000"/>
                </a:solidFill>
              </a:rPr>
              <a:t>見事に重力波を観測</a:t>
            </a:r>
            <a:endParaRPr lang="en-US" altLang="ja-JP" b="1" dirty="0" smtClean="0">
              <a:solidFill>
                <a:srgbClr val="FF0000"/>
              </a:solidFill>
            </a:endParaRPr>
          </a:p>
        </p:txBody>
      </p:sp>
      <p:pic>
        <p:nvPicPr>
          <p:cNvPr id="10" name="Picture 2" descr="C:\Users\Agatsuma\Desktop\bs02.jpg"/>
          <p:cNvPicPr>
            <a:picLocks noChangeAspect="1" noChangeArrowheads="1"/>
          </p:cNvPicPr>
          <p:nvPr/>
        </p:nvPicPr>
        <p:blipFill>
          <a:blip r:embed="rId2" cstate="print"/>
          <a:srcRect/>
          <a:stretch>
            <a:fillRect/>
          </a:stretch>
        </p:blipFill>
        <p:spPr bwMode="auto">
          <a:xfrm>
            <a:off x="5436096" y="3861048"/>
            <a:ext cx="3142351" cy="2592288"/>
          </a:xfrm>
          <a:prstGeom prst="rect">
            <a:avLst/>
          </a:prstGeom>
          <a:noFill/>
        </p:spPr>
      </p:pic>
      <p:pic>
        <p:nvPicPr>
          <p:cNvPr id="1027" name="Picture 3" descr="C:\Users\Agatsuma\Pictures\LOGOs\virgo.jpg"/>
          <p:cNvPicPr>
            <a:picLocks noChangeAspect="1" noChangeArrowheads="1"/>
          </p:cNvPicPr>
          <p:nvPr/>
        </p:nvPicPr>
        <p:blipFill>
          <a:blip r:embed="rId3" cstate="print"/>
          <a:srcRect/>
          <a:stretch>
            <a:fillRect/>
          </a:stretch>
        </p:blipFill>
        <p:spPr bwMode="auto">
          <a:xfrm>
            <a:off x="4932040" y="764704"/>
            <a:ext cx="3756918" cy="2508052"/>
          </a:xfrm>
          <a:prstGeom prst="rect">
            <a:avLst/>
          </a:prstGeom>
          <a:noFill/>
        </p:spPr>
      </p:pic>
      <p:pic>
        <p:nvPicPr>
          <p:cNvPr id="2050" name="Picture 2" descr="C:\Users\Agatsuma\Documents\My Dropbox\事務関連\NIKHEF\出張\2015_1012-15_Virgo_Installation\2015_1014-15_Installation_PC1\DSC03688.JPG"/>
          <p:cNvPicPr>
            <a:picLocks noGrp="1" noChangeAspect="1" noChangeArrowheads="1"/>
          </p:cNvPicPr>
          <p:nvPr>
            <p:ph idx="1"/>
          </p:nvPr>
        </p:nvPicPr>
        <p:blipFill>
          <a:blip r:embed="rId4" cstate="print"/>
          <a:srcRect/>
          <a:stretch>
            <a:fillRect/>
          </a:stretch>
        </p:blipFill>
        <p:spPr bwMode="auto">
          <a:xfrm>
            <a:off x="107504" y="4077072"/>
            <a:ext cx="3445198" cy="2296799"/>
          </a:xfrm>
          <a:prstGeom prst="rect">
            <a:avLst/>
          </a:prstGeom>
          <a:noFill/>
        </p:spPr>
      </p:pic>
      <p:cxnSp>
        <p:nvCxnSpPr>
          <p:cNvPr id="25" name="直線矢印コネクタ 24"/>
          <p:cNvCxnSpPr/>
          <p:nvPr/>
        </p:nvCxnSpPr>
        <p:spPr>
          <a:xfrm flipV="1">
            <a:off x="5076056" y="5445224"/>
            <a:ext cx="1152128" cy="576064"/>
          </a:xfrm>
          <a:prstGeom prst="straightConnector1">
            <a:avLst/>
          </a:prstGeom>
          <a:ln>
            <a:solidFill>
              <a:srgbClr val="00FFFF"/>
            </a:solidFill>
            <a:tailEnd type="arrow"/>
          </a:ln>
        </p:spPr>
        <p:style>
          <a:lnRef idx="1">
            <a:schemeClr val="accent1"/>
          </a:lnRef>
          <a:fillRef idx="0">
            <a:schemeClr val="accent1"/>
          </a:fillRef>
          <a:effectRef idx="0">
            <a:schemeClr val="accent1"/>
          </a:effectRef>
          <a:fontRef idx="minor">
            <a:schemeClr val="tx1"/>
          </a:fontRef>
        </p:style>
      </p:cxnSp>
      <p:pic>
        <p:nvPicPr>
          <p:cNvPr id="83970" name="Picture 2"/>
          <p:cNvPicPr>
            <a:picLocks noChangeAspect="1" noChangeArrowheads="1"/>
          </p:cNvPicPr>
          <p:nvPr/>
        </p:nvPicPr>
        <p:blipFill>
          <a:blip r:embed="rId5" cstate="print"/>
          <a:srcRect/>
          <a:stretch>
            <a:fillRect/>
          </a:stretch>
        </p:blipFill>
        <p:spPr bwMode="auto">
          <a:xfrm>
            <a:off x="2123728" y="1772816"/>
            <a:ext cx="2647950" cy="685800"/>
          </a:xfrm>
          <a:prstGeom prst="rect">
            <a:avLst/>
          </a:prstGeom>
          <a:noFill/>
          <a:ln w="9525">
            <a:noFill/>
            <a:miter lim="800000"/>
            <a:headEnd/>
            <a:tailEnd/>
          </a:ln>
        </p:spPr>
      </p:pic>
      <p:pic>
        <p:nvPicPr>
          <p:cNvPr id="1028" name="Picture 4" descr="C:\Users\Agatsuma\Desktop\SA.PNG"/>
          <p:cNvPicPr>
            <a:picLocks noChangeAspect="1" noChangeArrowheads="1"/>
          </p:cNvPicPr>
          <p:nvPr/>
        </p:nvPicPr>
        <p:blipFill>
          <a:blip r:embed="rId6" cstate="print"/>
          <a:srcRect/>
          <a:stretch>
            <a:fillRect/>
          </a:stretch>
        </p:blipFill>
        <p:spPr bwMode="auto">
          <a:xfrm>
            <a:off x="2585806" y="3429000"/>
            <a:ext cx="2634266" cy="295232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アクシデント</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39</a:t>
            </a:fld>
            <a:endParaRPr lang="en-US" altLang="ja-JP"/>
          </a:p>
        </p:txBody>
      </p:sp>
      <p:pic>
        <p:nvPicPr>
          <p:cNvPr id="81922" name="Picture 2"/>
          <p:cNvPicPr>
            <a:picLocks noGrp="1" noChangeAspect="1" noChangeArrowheads="1"/>
          </p:cNvPicPr>
          <p:nvPr>
            <p:ph idx="1"/>
          </p:nvPr>
        </p:nvPicPr>
        <p:blipFill>
          <a:blip r:embed="rId2" cstate="print"/>
          <a:srcRect/>
          <a:stretch>
            <a:fillRect/>
          </a:stretch>
        </p:blipFill>
        <p:spPr bwMode="auto">
          <a:xfrm>
            <a:off x="1043608" y="755412"/>
            <a:ext cx="7180808" cy="3166083"/>
          </a:xfrm>
          <a:prstGeom prst="rect">
            <a:avLst/>
          </a:prstGeom>
          <a:noFill/>
          <a:ln w="9525">
            <a:noFill/>
            <a:miter lim="800000"/>
            <a:headEnd/>
            <a:tailEnd/>
          </a:ln>
        </p:spPr>
      </p:pic>
      <p:sp>
        <p:nvSpPr>
          <p:cNvPr id="8" name="正方形/長方形 7"/>
          <p:cNvSpPr/>
          <p:nvPr/>
        </p:nvSpPr>
        <p:spPr>
          <a:xfrm>
            <a:off x="7223179" y="3707740"/>
            <a:ext cx="1813317" cy="369332"/>
          </a:xfrm>
          <a:prstGeom prst="rect">
            <a:avLst/>
          </a:prstGeom>
        </p:spPr>
        <p:txBody>
          <a:bodyPr wrap="none">
            <a:spAutoFit/>
          </a:bodyPr>
          <a:lstStyle/>
          <a:p>
            <a:r>
              <a:rPr lang="en-GB" altLang="ja-JP" sz="1800" b="1" dirty="0" smtClean="0"/>
              <a:t>[VIR-0227B-16]</a:t>
            </a:r>
            <a:endParaRPr lang="ja-JP" altLang="en-US" sz="1800" dirty="0"/>
          </a:p>
        </p:txBody>
      </p:sp>
      <p:sp>
        <p:nvSpPr>
          <p:cNvPr id="9" name="正方形/長方形 8"/>
          <p:cNvSpPr/>
          <p:nvPr/>
        </p:nvSpPr>
        <p:spPr>
          <a:xfrm>
            <a:off x="6444208" y="6093296"/>
            <a:ext cx="1813317" cy="369332"/>
          </a:xfrm>
          <a:prstGeom prst="rect">
            <a:avLst/>
          </a:prstGeom>
        </p:spPr>
        <p:txBody>
          <a:bodyPr wrap="none">
            <a:spAutoFit/>
          </a:bodyPr>
          <a:lstStyle/>
          <a:p>
            <a:r>
              <a:rPr lang="en-GB" altLang="ja-JP" sz="1800" b="1" dirty="0" smtClean="0"/>
              <a:t>[VIR-0505A-16]</a:t>
            </a:r>
            <a:endParaRPr lang="ja-JP" altLang="en-US" sz="1800" b="1" dirty="0"/>
          </a:p>
        </p:txBody>
      </p:sp>
      <p:pic>
        <p:nvPicPr>
          <p:cNvPr id="81923" name="Picture 3"/>
          <p:cNvPicPr>
            <a:picLocks noChangeAspect="1" noChangeArrowheads="1"/>
          </p:cNvPicPr>
          <p:nvPr/>
        </p:nvPicPr>
        <p:blipFill>
          <a:blip r:embed="rId3" cstate="print"/>
          <a:srcRect/>
          <a:stretch>
            <a:fillRect/>
          </a:stretch>
        </p:blipFill>
        <p:spPr bwMode="auto">
          <a:xfrm>
            <a:off x="2267744" y="3983823"/>
            <a:ext cx="4176464" cy="251448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251520" y="115888"/>
            <a:ext cx="8640960" cy="504825"/>
          </a:xfrm>
        </p:spPr>
        <p:txBody>
          <a:bodyPr/>
          <a:lstStyle/>
          <a:p>
            <a:r>
              <a:rPr lang="ja-JP" altLang="en-US" sz="4000" dirty="0" smtClean="0"/>
              <a:t>重力波の初観測、そして相次ぎ</a:t>
            </a:r>
            <a:r>
              <a:rPr lang="en-US" altLang="ja-JP" sz="4000" dirty="0" smtClean="0"/>
              <a:t>2</a:t>
            </a:r>
            <a:r>
              <a:rPr lang="ja-JP" altLang="en-US" sz="4000" dirty="0" smtClean="0"/>
              <a:t>例目</a:t>
            </a:r>
            <a:endParaRPr kumimoji="1" lang="ja-JP" altLang="en-US" sz="4000" dirty="0"/>
          </a:p>
        </p:txBody>
      </p:sp>
      <p:pic>
        <p:nvPicPr>
          <p:cNvPr id="11" name="Picture 2" descr="C:\Users\Agatsuma\Desktop\新聞.PNG"/>
          <p:cNvPicPr>
            <a:picLocks noGrp="1" noChangeAspect="1" noChangeArrowheads="1"/>
          </p:cNvPicPr>
          <p:nvPr>
            <p:ph sz="half" idx="1"/>
          </p:nvPr>
        </p:nvPicPr>
        <p:blipFill>
          <a:blip r:embed="rId2" cstate="print"/>
          <a:stretch>
            <a:fillRect/>
          </a:stretch>
        </p:blipFill>
        <p:spPr bwMode="auto">
          <a:xfrm>
            <a:off x="323528" y="1495653"/>
            <a:ext cx="4038600" cy="4957683"/>
          </a:xfrm>
          <a:prstGeom prst="rect">
            <a:avLst/>
          </a:prstGeom>
          <a:noFill/>
        </p:spPr>
      </p:pic>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4</a:t>
            </a:fld>
            <a:endParaRPr lang="en-US" altLang="ja-JP"/>
          </a:p>
        </p:txBody>
      </p:sp>
      <p:sp>
        <p:nvSpPr>
          <p:cNvPr id="8" name="正方形/長方形 7"/>
          <p:cNvSpPr/>
          <p:nvPr/>
        </p:nvSpPr>
        <p:spPr>
          <a:xfrm>
            <a:off x="683568" y="776898"/>
            <a:ext cx="3485441" cy="707886"/>
          </a:xfrm>
          <a:prstGeom prst="rect">
            <a:avLst/>
          </a:prstGeom>
        </p:spPr>
        <p:txBody>
          <a:bodyPr wrap="none">
            <a:spAutoFit/>
          </a:bodyPr>
          <a:lstStyle/>
          <a:p>
            <a:r>
              <a:rPr lang="en-US" altLang="ja-JP" dirty="0" smtClean="0"/>
              <a:t>2016</a:t>
            </a:r>
            <a:r>
              <a:rPr lang="ja-JP" altLang="en-US" dirty="0" smtClean="0"/>
              <a:t>年 </a:t>
            </a:r>
            <a:r>
              <a:rPr lang="en-US" altLang="ja-JP" dirty="0" smtClean="0"/>
              <a:t>2</a:t>
            </a:r>
            <a:r>
              <a:rPr lang="ja-JP" altLang="en-US" dirty="0" smtClean="0"/>
              <a:t>月</a:t>
            </a:r>
            <a:r>
              <a:rPr lang="en-US" altLang="ja-JP" dirty="0" smtClean="0"/>
              <a:t>11</a:t>
            </a:r>
            <a:r>
              <a:rPr lang="ja-JP" altLang="en-US" dirty="0" smtClean="0"/>
              <a:t>日</a:t>
            </a:r>
            <a:r>
              <a:rPr lang="en-US" altLang="ja-JP" dirty="0" smtClean="0"/>
              <a:t>(12</a:t>
            </a:r>
            <a:r>
              <a:rPr lang="ja-JP" altLang="en-US" dirty="0" smtClean="0"/>
              <a:t>日</a:t>
            </a:r>
            <a:r>
              <a:rPr lang="en-US" altLang="ja-JP" dirty="0" smtClean="0"/>
              <a:t>)</a:t>
            </a:r>
            <a:r>
              <a:rPr lang="ja-JP" altLang="en-US" dirty="0" smtClean="0"/>
              <a:t>の発表</a:t>
            </a:r>
            <a:endParaRPr lang="en-US" altLang="ja-JP" dirty="0" smtClean="0"/>
          </a:p>
          <a:p>
            <a:r>
              <a:rPr lang="en-US" altLang="ja-JP" dirty="0" smtClean="0"/>
              <a:t>[</a:t>
            </a:r>
            <a:r>
              <a:rPr lang="ja-JP" altLang="en-US" dirty="0" smtClean="0"/>
              <a:t>観測は</a:t>
            </a:r>
            <a:r>
              <a:rPr lang="en-US" altLang="ja-JP" dirty="0" smtClean="0">
                <a:solidFill>
                  <a:srgbClr val="FF0000"/>
                </a:solidFill>
              </a:rPr>
              <a:t>2015</a:t>
            </a:r>
            <a:r>
              <a:rPr lang="ja-JP" altLang="en-US" dirty="0" smtClean="0">
                <a:solidFill>
                  <a:srgbClr val="FF0000"/>
                </a:solidFill>
              </a:rPr>
              <a:t>年</a:t>
            </a:r>
            <a:r>
              <a:rPr lang="en-US" altLang="ja-JP" dirty="0" smtClean="0">
                <a:solidFill>
                  <a:srgbClr val="FF0000"/>
                </a:solidFill>
              </a:rPr>
              <a:t>9</a:t>
            </a:r>
            <a:r>
              <a:rPr lang="ja-JP" altLang="en-US" dirty="0" smtClean="0">
                <a:solidFill>
                  <a:srgbClr val="FF0000"/>
                </a:solidFill>
              </a:rPr>
              <a:t>月</a:t>
            </a:r>
            <a:r>
              <a:rPr lang="en-US" altLang="ja-JP" dirty="0" smtClean="0">
                <a:solidFill>
                  <a:srgbClr val="FF0000"/>
                </a:solidFill>
              </a:rPr>
              <a:t>14</a:t>
            </a:r>
            <a:r>
              <a:rPr lang="ja-JP" altLang="en-US" dirty="0" smtClean="0">
                <a:solidFill>
                  <a:srgbClr val="FF0000"/>
                </a:solidFill>
              </a:rPr>
              <a:t>日</a:t>
            </a:r>
            <a:r>
              <a:rPr lang="en-US" altLang="ja-JP" dirty="0" smtClean="0"/>
              <a:t>]</a:t>
            </a:r>
            <a:endParaRPr lang="ja-JP" altLang="en-US" dirty="0"/>
          </a:p>
        </p:txBody>
      </p:sp>
      <p:pic>
        <p:nvPicPr>
          <p:cNvPr id="3074" name="Picture 2" descr="C:\Users\Agatsuma\Desktop\NHK_2nd.PNG"/>
          <p:cNvPicPr>
            <a:picLocks noGrp="1" noChangeAspect="1" noChangeArrowheads="1"/>
          </p:cNvPicPr>
          <p:nvPr>
            <p:ph sz="half" idx="2"/>
          </p:nvPr>
        </p:nvPicPr>
        <p:blipFill>
          <a:blip r:embed="rId3" cstate="print"/>
          <a:srcRect/>
          <a:stretch>
            <a:fillRect/>
          </a:stretch>
        </p:blipFill>
        <p:spPr bwMode="auto">
          <a:xfrm>
            <a:off x="5191268" y="1268760"/>
            <a:ext cx="3557196" cy="2448272"/>
          </a:xfrm>
          <a:prstGeom prst="rect">
            <a:avLst/>
          </a:prstGeom>
          <a:noFill/>
        </p:spPr>
      </p:pic>
      <p:sp>
        <p:nvSpPr>
          <p:cNvPr id="12" name="テキスト ボックス 11"/>
          <p:cNvSpPr txBox="1"/>
          <p:nvPr/>
        </p:nvSpPr>
        <p:spPr>
          <a:xfrm>
            <a:off x="8244408" y="3604954"/>
            <a:ext cx="728084" cy="400110"/>
          </a:xfrm>
          <a:prstGeom prst="rect">
            <a:avLst/>
          </a:prstGeom>
          <a:noFill/>
        </p:spPr>
        <p:txBody>
          <a:bodyPr wrap="none" rtlCol="0">
            <a:spAutoFit/>
          </a:bodyPr>
          <a:lstStyle/>
          <a:p>
            <a:r>
              <a:rPr kumimoji="1" lang="en-US" altLang="ja-JP" dirty="0" smtClean="0"/>
              <a:t>NHK</a:t>
            </a:r>
            <a:endParaRPr kumimoji="1" lang="ja-JP" altLang="en-US" dirty="0"/>
          </a:p>
        </p:txBody>
      </p:sp>
      <p:sp>
        <p:nvSpPr>
          <p:cNvPr id="13" name="正方形/長方形 12"/>
          <p:cNvSpPr/>
          <p:nvPr/>
        </p:nvSpPr>
        <p:spPr>
          <a:xfrm>
            <a:off x="5532010" y="632882"/>
            <a:ext cx="3504486" cy="707886"/>
          </a:xfrm>
          <a:prstGeom prst="rect">
            <a:avLst/>
          </a:prstGeom>
        </p:spPr>
        <p:txBody>
          <a:bodyPr wrap="none">
            <a:spAutoFit/>
          </a:bodyPr>
          <a:lstStyle/>
          <a:p>
            <a:r>
              <a:rPr lang="en-US" altLang="ja-JP" dirty="0" smtClean="0"/>
              <a:t>2016</a:t>
            </a:r>
            <a:r>
              <a:rPr lang="ja-JP" altLang="en-US" dirty="0" smtClean="0"/>
              <a:t>年 </a:t>
            </a:r>
            <a:r>
              <a:rPr lang="en-US" altLang="ja-JP" dirty="0" smtClean="0"/>
              <a:t>6</a:t>
            </a:r>
            <a:r>
              <a:rPr lang="ja-JP" altLang="en-US" dirty="0" smtClean="0"/>
              <a:t>月</a:t>
            </a:r>
            <a:r>
              <a:rPr lang="en-US" altLang="ja-JP" dirty="0" smtClean="0"/>
              <a:t>15</a:t>
            </a:r>
            <a:r>
              <a:rPr lang="ja-JP" altLang="en-US" dirty="0" smtClean="0"/>
              <a:t>日</a:t>
            </a:r>
            <a:r>
              <a:rPr lang="en-US" altLang="ja-JP" dirty="0" smtClean="0"/>
              <a:t>(16</a:t>
            </a:r>
            <a:r>
              <a:rPr lang="ja-JP" altLang="en-US" dirty="0" smtClean="0"/>
              <a:t>日</a:t>
            </a:r>
            <a:r>
              <a:rPr lang="en-US" altLang="ja-JP" dirty="0" smtClean="0"/>
              <a:t>)</a:t>
            </a:r>
            <a:r>
              <a:rPr lang="ja-JP" altLang="en-US" dirty="0" smtClean="0"/>
              <a:t>の発表</a:t>
            </a:r>
          </a:p>
          <a:p>
            <a:r>
              <a:rPr lang="en-US" altLang="ja-JP" dirty="0" smtClean="0"/>
              <a:t>[</a:t>
            </a:r>
            <a:r>
              <a:rPr lang="ja-JP" altLang="en-US" dirty="0" smtClean="0"/>
              <a:t>観測は</a:t>
            </a:r>
            <a:r>
              <a:rPr lang="en-US" altLang="ja-JP" dirty="0" smtClean="0"/>
              <a:t>2015</a:t>
            </a:r>
            <a:r>
              <a:rPr lang="ja-JP" altLang="en-US" dirty="0" smtClean="0"/>
              <a:t>年</a:t>
            </a:r>
            <a:r>
              <a:rPr lang="en-US" altLang="ja-JP" dirty="0" smtClean="0"/>
              <a:t>12</a:t>
            </a:r>
            <a:r>
              <a:rPr lang="ja-JP" altLang="en-US" dirty="0" smtClean="0"/>
              <a:t>月</a:t>
            </a:r>
            <a:r>
              <a:rPr lang="en-US" altLang="ja-JP" dirty="0" smtClean="0"/>
              <a:t>26</a:t>
            </a:r>
            <a:r>
              <a:rPr lang="ja-JP" altLang="en-US" dirty="0" smtClean="0"/>
              <a:t>日</a:t>
            </a:r>
            <a:r>
              <a:rPr lang="en-US" altLang="ja-JP" dirty="0" smtClean="0"/>
              <a:t>]</a:t>
            </a:r>
            <a:endParaRPr lang="ja-JP" altLang="en-US" dirty="0"/>
          </a:p>
        </p:txBody>
      </p:sp>
      <p:pic>
        <p:nvPicPr>
          <p:cNvPr id="3076" name="Picture 4" descr="C:\Users\Agatsuma\Desktop\BBC_2nd.PNG"/>
          <p:cNvPicPr>
            <a:picLocks noChangeAspect="1" noChangeArrowheads="1"/>
          </p:cNvPicPr>
          <p:nvPr/>
        </p:nvPicPr>
        <p:blipFill>
          <a:blip r:embed="rId4" cstate="print"/>
          <a:srcRect/>
          <a:stretch>
            <a:fillRect/>
          </a:stretch>
        </p:blipFill>
        <p:spPr bwMode="auto">
          <a:xfrm>
            <a:off x="5220072" y="3717032"/>
            <a:ext cx="2304256" cy="2761590"/>
          </a:xfrm>
          <a:prstGeom prst="rect">
            <a:avLst/>
          </a:prstGeom>
          <a:noFill/>
        </p:spPr>
      </p:pic>
      <p:sp>
        <p:nvSpPr>
          <p:cNvPr id="15" name="テキスト ボックス 14"/>
          <p:cNvSpPr txBox="1"/>
          <p:nvPr/>
        </p:nvSpPr>
        <p:spPr>
          <a:xfrm>
            <a:off x="7452320" y="6093296"/>
            <a:ext cx="1383712" cy="400110"/>
          </a:xfrm>
          <a:prstGeom prst="rect">
            <a:avLst/>
          </a:prstGeom>
          <a:noFill/>
        </p:spPr>
        <p:txBody>
          <a:bodyPr wrap="none" rtlCol="0">
            <a:spAutoFit/>
          </a:bodyPr>
          <a:lstStyle/>
          <a:p>
            <a:r>
              <a:rPr kumimoji="1" lang="en-US" altLang="ja-JP" dirty="0" smtClean="0"/>
              <a:t>BBC news</a:t>
            </a:r>
            <a:endParaRPr kumimoji="1" lang="ja-JP"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p:cNvGraphicFramePr>
            <a:graphicFrameLocks noChangeAspect="1"/>
          </p:cNvGraphicFramePr>
          <p:nvPr>
            <p:extLst>
              <p:ext uri="{D42A27DB-BD31-4B8C-83A1-F6EECF244321}">
                <p14:modId xmlns:p14="http://schemas.microsoft.com/office/powerpoint/2010/main" xmlns="" val="208948733"/>
              </p:ext>
            </p:extLst>
          </p:nvPr>
        </p:nvGraphicFramePr>
        <p:xfrm>
          <a:off x="199573" y="908720"/>
          <a:ext cx="7828811" cy="5328592"/>
        </p:xfrm>
        <a:graphic>
          <a:graphicData uri="http://schemas.openxmlformats.org/presentationml/2006/ole">
            <p:oleObj spid="_x0000_s80898" name="Documento" r:id="rId3" imgW="6354000" imgH="4315320" progId="Word.Document.12">
              <p:link updateAutomatic="1"/>
            </p:oleObj>
          </a:graphicData>
        </a:graphic>
      </p:graphicFrame>
      <p:sp>
        <p:nvSpPr>
          <p:cNvPr id="5" name="CasellaDiTesto 4"/>
          <p:cNvSpPr txBox="1"/>
          <p:nvPr/>
        </p:nvSpPr>
        <p:spPr>
          <a:xfrm>
            <a:off x="251520" y="116632"/>
            <a:ext cx="7536322"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sz="2400" b="1" dirty="0" err="1" smtClean="0"/>
              <a:t>Table</a:t>
            </a:r>
            <a:r>
              <a:rPr lang="it-IT" sz="2400" b="1" dirty="0" smtClean="0"/>
              <a:t> of </a:t>
            </a:r>
            <a:r>
              <a:rPr lang="it-IT" sz="2400" b="1" dirty="0" err="1" smtClean="0"/>
              <a:t>Payload</a:t>
            </a:r>
            <a:r>
              <a:rPr lang="it-IT" sz="2400" b="1" dirty="0" smtClean="0"/>
              <a:t> </a:t>
            </a:r>
            <a:r>
              <a:rPr lang="it-IT" sz="2400" b="1" dirty="0" err="1" smtClean="0"/>
              <a:t>Failures</a:t>
            </a:r>
            <a:r>
              <a:rPr lang="it-IT" sz="2400" b="1" dirty="0" smtClean="0"/>
              <a:t>, </a:t>
            </a:r>
            <a:r>
              <a:rPr lang="it-IT" sz="2400" b="1" i="1" dirty="0" err="1" smtClean="0"/>
              <a:t>updated</a:t>
            </a:r>
            <a:r>
              <a:rPr lang="it-IT" sz="2400" b="1" i="1" dirty="0" smtClean="0"/>
              <a:t> to </a:t>
            </a:r>
            <a:r>
              <a:rPr lang="it-IT" sz="2400" b="1" i="1" dirty="0" err="1" smtClean="0"/>
              <a:t>Oct</a:t>
            </a:r>
            <a:r>
              <a:rPr lang="it-IT" sz="2400" b="1" i="1" dirty="0" smtClean="0"/>
              <a:t>. 11 2016</a:t>
            </a:r>
            <a:endParaRPr lang="it-IT" sz="2400" b="1" i="1" dirty="0"/>
          </a:p>
        </p:txBody>
      </p:sp>
      <p:sp>
        <p:nvSpPr>
          <p:cNvPr id="6" name="Ovale 5"/>
          <p:cNvSpPr/>
          <p:nvPr/>
        </p:nvSpPr>
        <p:spPr>
          <a:xfrm>
            <a:off x="4555549" y="2060848"/>
            <a:ext cx="360040" cy="1296144"/>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8" name="Connettore 2 7"/>
          <p:cNvCxnSpPr>
            <a:endCxn id="6" idx="7"/>
          </p:cNvCxnSpPr>
          <p:nvPr/>
        </p:nvCxnSpPr>
        <p:spPr>
          <a:xfrm flipH="1">
            <a:off x="4862862" y="1556792"/>
            <a:ext cx="2645015" cy="6938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CasellaDiTesto 11"/>
          <p:cNvSpPr txBox="1"/>
          <p:nvPr/>
        </p:nvSpPr>
        <p:spPr>
          <a:xfrm>
            <a:off x="7164288" y="980728"/>
            <a:ext cx="180020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b="1" dirty="0" smtClean="0"/>
              <a:t>New </a:t>
            </a:r>
            <a:r>
              <a:rPr lang="it-IT" b="1" dirty="0" err="1" smtClean="0"/>
              <a:t>identification</a:t>
            </a:r>
            <a:r>
              <a:rPr lang="it-IT" b="1" dirty="0" smtClean="0"/>
              <a:t> of </a:t>
            </a:r>
            <a:r>
              <a:rPr lang="it-IT" b="1" dirty="0" err="1" smtClean="0"/>
              <a:t>failed</a:t>
            </a:r>
            <a:r>
              <a:rPr lang="it-IT" b="1" dirty="0" smtClean="0"/>
              <a:t> </a:t>
            </a:r>
            <a:r>
              <a:rPr lang="it-IT" b="1" dirty="0" err="1" smtClean="0"/>
              <a:t>fiber</a:t>
            </a:r>
            <a:endParaRPr lang="it-IT" b="1" dirty="0"/>
          </a:p>
        </p:txBody>
      </p:sp>
      <p:sp>
        <p:nvSpPr>
          <p:cNvPr id="30" name="正方形/長方形 29"/>
          <p:cNvSpPr/>
          <p:nvPr/>
        </p:nvSpPr>
        <p:spPr>
          <a:xfrm>
            <a:off x="7092280" y="6093296"/>
            <a:ext cx="1994457" cy="400110"/>
          </a:xfrm>
          <a:prstGeom prst="rect">
            <a:avLst/>
          </a:prstGeom>
        </p:spPr>
        <p:txBody>
          <a:bodyPr wrap="none">
            <a:spAutoFit/>
          </a:bodyPr>
          <a:lstStyle/>
          <a:p>
            <a:r>
              <a:rPr lang="en-GB" altLang="ja-JP" b="1" dirty="0" smtClean="0"/>
              <a:t>[VIR-0454A-16]</a:t>
            </a:r>
            <a:endParaRPr lang="ja-JP" altLang="en-US" b="1" dirty="0"/>
          </a:p>
        </p:txBody>
      </p:sp>
    </p:spTree>
    <p:extLst>
      <p:ext uri="{BB962C8B-B14F-4D97-AF65-F5344CB8AC3E}">
        <p14:creationId xmlns:p14="http://schemas.microsoft.com/office/powerpoint/2010/main" xmlns="" val="143620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原因</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41</a:t>
            </a:fld>
            <a:endParaRPr lang="en-US" altLang="ja-JP"/>
          </a:p>
        </p:txBody>
      </p:sp>
      <p:pic>
        <p:nvPicPr>
          <p:cNvPr id="82946" name="Picture 2"/>
          <p:cNvPicPr>
            <a:picLocks noGrp="1" noChangeAspect="1" noChangeArrowheads="1"/>
          </p:cNvPicPr>
          <p:nvPr>
            <p:ph idx="1"/>
          </p:nvPr>
        </p:nvPicPr>
        <p:blipFill>
          <a:blip r:embed="rId2" cstate="print"/>
          <a:srcRect/>
          <a:stretch>
            <a:fillRect/>
          </a:stretch>
        </p:blipFill>
        <p:spPr bwMode="auto">
          <a:xfrm>
            <a:off x="1187624" y="731614"/>
            <a:ext cx="6767063" cy="5073650"/>
          </a:xfrm>
          <a:prstGeom prst="rect">
            <a:avLst/>
          </a:prstGeom>
          <a:noFill/>
          <a:ln w="9525">
            <a:noFill/>
            <a:miter lim="800000"/>
            <a:headEnd/>
            <a:tailEnd/>
          </a:ln>
        </p:spPr>
      </p:pic>
      <p:sp>
        <p:nvSpPr>
          <p:cNvPr id="8" name="正方形/長方形 7"/>
          <p:cNvSpPr/>
          <p:nvPr/>
        </p:nvSpPr>
        <p:spPr>
          <a:xfrm>
            <a:off x="6228184" y="5733256"/>
            <a:ext cx="1810111" cy="400110"/>
          </a:xfrm>
          <a:prstGeom prst="rect">
            <a:avLst/>
          </a:prstGeom>
        </p:spPr>
        <p:txBody>
          <a:bodyPr wrap="none">
            <a:spAutoFit/>
          </a:bodyPr>
          <a:lstStyle/>
          <a:p>
            <a:r>
              <a:rPr lang="en-GB" altLang="ja-JP" dirty="0" smtClean="0"/>
              <a:t>VIR-0505A-16</a:t>
            </a:r>
            <a:endParaRPr lang="ja-JP"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スチールワイヤでの代替案</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42</a:t>
            </a:fld>
            <a:endParaRPr lang="en-US" altLang="ja-JP"/>
          </a:p>
        </p:txBody>
      </p:sp>
      <p:pic>
        <p:nvPicPr>
          <p:cNvPr id="7" name="Picture 2"/>
          <p:cNvPicPr>
            <a:picLocks noGrp="1" noChangeAspect="1" noChangeArrowheads="1"/>
          </p:cNvPicPr>
          <p:nvPr>
            <p:ph idx="1"/>
          </p:nvPr>
        </p:nvPicPr>
        <p:blipFill>
          <a:blip r:embed="rId2" cstate="print"/>
          <a:srcRect/>
          <a:stretch>
            <a:fillRect/>
          </a:stretch>
        </p:blipFill>
        <p:spPr bwMode="auto">
          <a:xfrm>
            <a:off x="755576" y="908720"/>
            <a:ext cx="7699606" cy="4644911"/>
          </a:xfrm>
          <a:prstGeom prst="rect">
            <a:avLst/>
          </a:prstGeom>
          <a:noFill/>
          <a:ln w="9525">
            <a:noFill/>
            <a:miter lim="800000"/>
            <a:headEnd/>
            <a:tailEnd/>
          </a:ln>
        </p:spPr>
      </p:pic>
      <p:sp>
        <p:nvSpPr>
          <p:cNvPr id="8" name="テキスト ボックス 7"/>
          <p:cNvSpPr txBox="1"/>
          <p:nvPr/>
        </p:nvSpPr>
        <p:spPr>
          <a:xfrm>
            <a:off x="539552" y="5805264"/>
            <a:ext cx="7885492" cy="400110"/>
          </a:xfrm>
          <a:prstGeom prst="rect">
            <a:avLst/>
          </a:prstGeom>
          <a:noFill/>
        </p:spPr>
        <p:txBody>
          <a:bodyPr wrap="none" rtlCol="0">
            <a:spAutoFit/>
          </a:bodyPr>
          <a:lstStyle/>
          <a:p>
            <a:r>
              <a:rPr kumimoji="1" lang="ja-JP" altLang="en-US" dirty="0" smtClean="0"/>
              <a:t>４つのコアミラーが全てスチールワイヤで吊られ、コミッショニングへ移行</a:t>
            </a:r>
            <a:endParaRPr kumimoji="1" lang="ja-JP"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15888"/>
            <a:ext cx="9144000" cy="504825"/>
          </a:xfrm>
        </p:spPr>
        <p:txBody>
          <a:bodyPr/>
          <a:lstStyle/>
          <a:p>
            <a:r>
              <a:rPr kumimoji="1" lang="en-US" altLang="ja-JP" sz="4000" dirty="0" smtClean="0"/>
              <a:t>GW170814: Virgo</a:t>
            </a:r>
            <a:r>
              <a:rPr lang="ja-JP" altLang="en-US" sz="4000" dirty="0" smtClean="0"/>
              <a:t>を加えた</a:t>
            </a:r>
            <a:r>
              <a:rPr lang="en-US" altLang="ja-JP" sz="4000" dirty="0" smtClean="0"/>
              <a:t>3</a:t>
            </a:r>
            <a:r>
              <a:rPr lang="ja-JP" altLang="en-US" sz="4000" dirty="0" smtClean="0"/>
              <a:t>台同時観測</a:t>
            </a:r>
            <a:endParaRPr kumimoji="1" lang="ja-JP" altLang="en-US" sz="4000"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43</a:t>
            </a:fld>
            <a:endParaRPr lang="en-US" altLang="ja-JP"/>
          </a:p>
        </p:txBody>
      </p:sp>
      <p:pic>
        <p:nvPicPr>
          <p:cNvPr id="80898" name="Picture 2"/>
          <p:cNvPicPr>
            <a:picLocks noGrp="1" noChangeAspect="1" noChangeArrowheads="1"/>
          </p:cNvPicPr>
          <p:nvPr>
            <p:ph idx="1"/>
          </p:nvPr>
        </p:nvPicPr>
        <p:blipFill>
          <a:blip r:embed="rId2" cstate="print"/>
          <a:srcRect/>
          <a:stretch>
            <a:fillRect/>
          </a:stretch>
        </p:blipFill>
        <p:spPr bwMode="auto">
          <a:xfrm>
            <a:off x="457200" y="1083016"/>
            <a:ext cx="8229600" cy="5012644"/>
          </a:xfrm>
          <a:prstGeom prst="rect">
            <a:avLst/>
          </a:prstGeom>
          <a:noFill/>
          <a:ln w="9525">
            <a:noFill/>
            <a:miter lim="800000"/>
            <a:headEnd/>
            <a:tailEnd/>
          </a:ln>
        </p:spPr>
      </p:pic>
      <p:sp>
        <p:nvSpPr>
          <p:cNvPr id="7" name="テキスト ボックス 6"/>
          <p:cNvSpPr txBox="1"/>
          <p:nvPr/>
        </p:nvSpPr>
        <p:spPr>
          <a:xfrm>
            <a:off x="6751678" y="6165304"/>
            <a:ext cx="2392322" cy="338554"/>
          </a:xfrm>
          <a:prstGeom prst="rect">
            <a:avLst/>
          </a:prstGeom>
          <a:noFill/>
        </p:spPr>
        <p:txBody>
          <a:bodyPr wrap="none" rtlCol="0">
            <a:spAutoFit/>
          </a:bodyPr>
          <a:lstStyle>
            <a:defPPr>
              <a:defRPr lang="ja-JP"/>
            </a:defPPr>
            <a:lvl1pPr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20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20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20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2000" kern="1200">
                <a:solidFill>
                  <a:schemeClr val="tx1"/>
                </a:solidFill>
                <a:latin typeface="Arial" pitchFamily="34" charset="0"/>
                <a:ea typeface="ＭＳ Ｐゴシック" pitchFamily="50" charset="-128"/>
                <a:cs typeface="+mn-cs"/>
              </a:defRPr>
            </a:lvl9pPr>
          </a:lstStyle>
          <a:p>
            <a:r>
              <a:rPr lang="en-GB" altLang="ja-JP" sz="1600" dirty="0" smtClean="0"/>
              <a:t>PRL 119, 141101 (2017)</a:t>
            </a:r>
            <a:endParaRPr kumimoji="1" lang="ja-JP" altLang="en-US" sz="16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GW170814: Virgo</a:t>
            </a:r>
            <a:r>
              <a:rPr kumimoji="1" lang="ja-JP" altLang="en-US" dirty="0" smtClean="0"/>
              <a:t>の貢献</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44</a:t>
            </a:fld>
            <a:endParaRPr lang="en-US" altLang="ja-JP"/>
          </a:p>
        </p:txBody>
      </p:sp>
      <p:pic>
        <p:nvPicPr>
          <p:cNvPr id="80898" name="Picture 2"/>
          <p:cNvPicPr>
            <a:picLocks noChangeAspect="1" noChangeArrowheads="1"/>
          </p:cNvPicPr>
          <p:nvPr/>
        </p:nvPicPr>
        <p:blipFill>
          <a:blip r:embed="rId2" cstate="print"/>
          <a:srcRect/>
          <a:stretch>
            <a:fillRect/>
          </a:stretch>
        </p:blipFill>
        <p:spPr bwMode="auto">
          <a:xfrm>
            <a:off x="0" y="908720"/>
            <a:ext cx="6228184" cy="2839763"/>
          </a:xfrm>
          <a:prstGeom prst="rect">
            <a:avLst/>
          </a:prstGeom>
          <a:noFill/>
          <a:ln w="9525">
            <a:noFill/>
            <a:miter lim="800000"/>
            <a:headEnd/>
            <a:tailEnd/>
          </a:ln>
        </p:spPr>
      </p:pic>
      <p:pic>
        <p:nvPicPr>
          <p:cNvPr id="81922" name="Picture 2"/>
          <p:cNvPicPr>
            <a:picLocks noGrp="1" noChangeAspect="1" noChangeArrowheads="1"/>
          </p:cNvPicPr>
          <p:nvPr>
            <p:ph idx="1"/>
          </p:nvPr>
        </p:nvPicPr>
        <p:blipFill>
          <a:blip r:embed="rId3" cstate="print"/>
          <a:srcRect/>
          <a:stretch>
            <a:fillRect/>
          </a:stretch>
        </p:blipFill>
        <p:spPr bwMode="auto">
          <a:xfrm>
            <a:off x="5003369" y="3212976"/>
            <a:ext cx="4140632" cy="3263662"/>
          </a:xfrm>
          <a:prstGeom prst="rect">
            <a:avLst/>
          </a:prstGeom>
          <a:noFill/>
          <a:ln w="9525">
            <a:noFill/>
            <a:miter lim="800000"/>
            <a:headEnd/>
            <a:tailEnd/>
          </a:ln>
        </p:spPr>
      </p:pic>
      <p:sp>
        <p:nvSpPr>
          <p:cNvPr id="8" name="テキスト ボックス 7"/>
          <p:cNvSpPr txBox="1"/>
          <p:nvPr/>
        </p:nvSpPr>
        <p:spPr>
          <a:xfrm>
            <a:off x="0" y="3861048"/>
            <a:ext cx="4716016" cy="2246769"/>
          </a:xfrm>
          <a:prstGeom prst="rect">
            <a:avLst/>
          </a:prstGeom>
          <a:noFill/>
        </p:spPr>
        <p:txBody>
          <a:bodyPr wrap="square" rtlCol="0">
            <a:spAutoFit/>
          </a:bodyPr>
          <a:lstStyle/>
          <a:p>
            <a:r>
              <a:rPr lang="ja-JP" altLang="en-US" dirty="0" smtClean="0">
                <a:solidFill>
                  <a:srgbClr val="FF0000"/>
                </a:solidFill>
              </a:rPr>
              <a:t>複数台の検出器が同時に測定することで、飛来方向がより正確に分かる！</a:t>
            </a:r>
            <a:endParaRPr kumimoji="1" lang="en-US" altLang="ja-JP" dirty="0" smtClean="0"/>
          </a:p>
          <a:p>
            <a:r>
              <a:rPr lang="ja-JP" altLang="en-US" dirty="0" smtClean="0"/>
              <a:t>⇒　</a:t>
            </a:r>
            <a:r>
              <a:rPr lang="en-US" altLang="ja-JP" dirty="0" smtClean="0"/>
              <a:t>KAGRA, LIGO India</a:t>
            </a:r>
            <a:r>
              <a:rPr lang="ja-JP" altLang="en-US" dirty="0" smtClean="0"/>
              <a:t>が完成すれば、数度以内の角度精度が可能</a:t>
            </a:r>
            <a:endParaRPr lang="en-US" altLang="ja-JP" dirty="0" smtClean="0"/>
          </a:p>
          <a:p>
            <a:endParaRPr lang="en-US" altLang="ja-JP" dirty="0" smtClean="0"/>
          </a:p>
          <a:p>
            <a:r>
              <a:rPr lang="ja-JP" altLang="en-US" dirty="0" smtClean="0">
                <a:solidFill>
                  <a:srgbClr val="FF0000"/>
                </a:solidFill>
              </a:rPr>
              <a:t>重力波の偏極モードも確認</a:t>
            </a:r>
            <a:endParaRPr lang="en-US" altLang="ja-JP" dirty="0" smtClean="0">
              <a:solidFill>
                <a:srgbClr val="FF0000"/>
              </a:solidFill>
            </a:endParaRPr>
          </a:p>
          <a:p>
            <a:r>
              <a:rPr lang="ja-JP" altLang="en-US" dirty="0" smtClean="0"/>
              <a:t> → 予想通りテンソル型</a:t>
            </a:r>
          </a:p>
        </p:txBody>
      </p:sp>
      <p:sp>
        <p:nvSpPr>
          <p:cNvPr id="9" name="正方形/長方形 8"/>
          <p:cNvSpPr/>
          <p:nvPr/>
        </p:nvSpPr>
        <p:spPr>
          <a:xfrm>
            <a:off x="5868144" y="980728"/>
            <a:ext cx="3275856" cy="1015663"/>
          </a:xfrm>
          <a:prstGeom prst="rect">
            <a:avLst/>
          </a:prstGeom>
        </p:spPr>
        <p:txBody>
          <a:bodyPr wrap="square">
            <a:spAutoFit/>
          </a:bodyPr>
          <a:lstStyle/>
          <a:p>
            <a:r>
              <a:rPr lang="en-US" altLang="ja-JP" dirty="0" smtClean="0"/>
              <a:t>LIGO</a:t>
            </a:r>
            <a:r>
              <a:rPr lang="ja-JP" altLang="en-US" dirty="0" smtClean="0"/>
              <a:t>の</a:t>
            </a:r>
            <a:r>
              <a:rPr lang="en-US" altLang="ja-JP" dirty="0" smtClean="0"/>
              <a:t>2</a:t>
            </a:r>
            <a:r>
              <a:rPr lang="ja-JP" altLang="en-US" dirty="0" smtClean="0"/>
              <a:t>台</a:t>
            </a:r>
            <a:r>
              <a:rPr lang="ja-JP" altLang="ja-JP" dirty="0" smtClean="0"/>
              <a:t>だけ</a:t>
            </a:r>
            <a:r>
              <a:rPr lang="ja-JP" altLang="en-US" dirty="0" smtClean="0"/>
              <a:t>：</a:t>
            </a:r>
            <a:r>
              <a:rPr lang="en-US" altLang="ja-JP" dirty="0" smtClean="0">
                <a:solidFill>
                  <a:srgbClr val="FF0000"/>
                </a:solidFill>
              </a:rPr>
              <a:t>700 deg^2</a:t>
            </a:r>
          </a:p>
          <a:p>
            <a:r>
              <a:rPr lang="en-US" altLang="ja-JP" dirty="0" smtClean="0"/>
              <a:t>Virgo</a:t>
            </a:r>
            <a:r>
              <a:rPr lang="ja-JP" altLang="ja-JP" dirty="0" smtClean="0"/>
              <a:t>が加わる</a:t>
            </a:r>
            <a:r>
              <a:rPr lang="ja-JP" altLang="en-US" dirty="0" smtClean="0"/>
              <a:t>：</a:t>
            </a:r>
            <a:r>
              <a:rPr lang="en-US" altLang="ja-JP" dirty="0" smtClean="0">
                <a:solidFill>
                  <a:srgbClr val="FF0000"/>
                </a:solidFill>
              </a:rPr>
              <a:t>80 deg^2</a:t>
            </a:r>
          </a:p>
          <a:p>
            <a:r>
              <a:rPr lang="ja-JP" altLang="en-US" dirty="0" smtClean="0"/>
              <a:t> → 期待通りの</a:t>
            </a:r>
            <a:r>
              <a:rPr lang="ja-JP" altLang="ja-JP" b="1" dirty="0" smtClean="0"/>
              <a:t>大幅改善</a:t>
            </a:r>
            <a:endParaRPr lang="ja-JP" altLang="en-US" b="1" dirty="0"/>
          </a:p>
        </p:txBody>
      </p:sp>
      <p:sp>
        <p:nvSpPr>
          <p:cNvPr id="10" name="テキスト ボックス 9"/>
          <p:cNvSpPr txBox="1"/>
          <p:nvPr/>
        </p:nvSpPr>
        <p:spPr>
          <a:xfrm>
            <a:off x="6652612" y="2492896"/>
            <a:ext cx="2491388" cy="707886"/>
          </a:xfrm>
          <a:prstGeom prst="rect">
            <a:avLst/>
          </a:prstGeom>
          <a:noFill/>
        </p:spPr>
        <p:txBody>
          <a:bodyPr wrap="none" rtlCol="0">
            <a:spAutoFit/>
          </a:bodyPr>
          <a:lstStyle/>
          <a:p>
            <a:r>
              <a:rPr kumimoji="1" lang="ja-JP" altLang="en-US" dirty="0" smtClean="0">
                <a:solidFill>
                  <a:srgbClr val="0000FF"/>
                </a:solidFill>
              </a:rPr>
              <a:t>感度は</a:t>
            </a:r>
            <a:r>
              <a:rPr kumimoji="1" lang="en-US" altLang="ja-JP" dirty="0" smtClean="0">
                <a:solidFill>
                  <a:srgbClr val="0000FF"/>
                </a:solidFill>
              </a:rPr>
              <a:t>LIGO</a:t>
            </a:r>
            <a:r>
              <a:rPr kumimoji="1" lang="ja-JP" altLang="en-US" dirty="0" smtClean="0">
                <a:solidFill>
                  <a:srgbClr val="0000FF"/>
                </a:solidFill>
              </a:rPr>
              <a:t>に劣るも</a:t>
            </a:r>
            <a:endParaRPr kumimoji="1" lang="en-US" altLang="ja-JP" dirty="0" smtClean="0">
              <a:solidFill>
                <a:srgbClr val="0000FF"/>
              </a:solidFill>
            </a:endParaRPr>
          </a:p>
          <a:p>
            <a:r>
              <a:rPr lang="ja-JP" altLang="en-US" dirty="0" smtClean="0">
                <a:solidFill>
                  <a:srgbClr val="0000FF"/>
                </a:solidFill>
              </a:rPr>
              <a:t>十分な貢献</a:t>
            </a:r>
            <a:endParaRPr kumimoji="1" lang="ja-JP" altLang="en-US" dirty="0">
              <a:solidFill>
                <a:srgbClr val="0000FF"/>
              </a:solidFill>
            </a:endParaRPr>
          </a:p>
        </p:txBody>
      </p:sp>
      <p:sp>
        <p:nvSpPr>
          <p:cNvPr id="11" name="テキスト ボックス 6"/>
          <p:cNvSpPr txBox="1"/>
          <p:nvPr/>
        </p:nvSpPr>
        <p:spPr>
          <a:xfrm>
            <a:off x="3059832" y="3501008"/>
            <a:ext cx="2392322" cy="338554"/>
          </a:xfrm>
          <a:prstGeom prst="rect">
            <a:avLst/>
          </a:prstGeom>
          <a:noFill/>
        </p:spPr>
        <p:txBody>
          <a:bodyPr wrap="none" rtlCol="0">
            <a:spAutoFit/>
          </a:bodyPr>
          <a:lstStyle>
            <a:defPPr>
              <a:defRPr lang="ja-JP"/>
            </a:defPPr>
            <a:lvl1pPr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sz="20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20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20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20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2000" kern="1200">
                <a:solidFill>
                  <a:schemeClr val="tx1"/>
                </a:solidFill>
                <a:latin typeface="Arial" pitchFamily="34" charset="0"/>
                <a:ea typeface="ＭＳ Ｐゴシック" pitchFamily="50" charset="-128"/>
                <a:cs typeface="+mn-cs"/>
              </a:defRPr>
            </a:lvl9pPr>
          </a:lstStyle>
          <a:p>
            <a:r>
              <a:rPr lang="en-GB" altLang="ja-JP" sz="1600" dirty="0" smtClean="0"/>
              <a:t>PRL 119, 141101 (2017)</a:t>
            </a:r>
            <a:endParaRPr kumimoji="1" lang="ja-JP" altLang="en-US" sz="16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15888"/>
            <a:ext cx="9144000" cy="504825"/>
          </a:xfrm>
        </p:spPr>
        <p:txBody>
          <a:bodyPr/>
          <a:lstStyle/>
          <a:p>
            <a:r>
              <a:rPr lang="en-US" altLang="ja-JP" sz="4000" dirty="0" smtClean="0"/>
              <a:t>GW170817:</a:t>
            </a:r>
            <a:r>
              <a:rPr lang="ja-JP" altLang="en-US" sz="4000" dirty="0" smtClean="0"/>
              <a:t>マルチメッセンジャー天文学</a:t>
            </a:r>
            <a:endParaRPr kumimoji="1" lang="ja-JP" altLang="en-US" sz="4000" dirty="0"/>
          </a:p>
        </p:txBody>
      </p:sp>
      <p:sp>
        <p:nvSpPr>
          <p:cNvPr id="4" name="日付プレースホルダ 3"/>
          <p:cNvSpPr>
            <a:spLocks noGrp="1"/>
          </p:cNvSpPr>
          <p:nvPr>
            <p:ph type="dt" sz="half" idx="10"/>
          </p:nvPr>
        </p:nvSpPr>
        <p:spPr/>
        <p:txBody>
          <a:bodyPr/>
          <a:lstStyle/>
          <a:p>
            <a:r>
              <a:rPr lang="en-US" altLang="ja-JP" smtClean="0"/>
              <a:t>2018/6/7</a:t>
            </a:r>
            <a:endParaRPr lang="en-US" altLang="ja-JP" dirty="0"/>
          </a:p>
        </p:txBody>
      </p:sp>
      <p:sp>
        <p:nvSpPr>
          <p:cNvPr id="5" name="フッター プレースホルダ 4"/>
          <p:cNvSpPr>
            <a:spLocks noGrp="1"/>
          </p:cNvSpPr>
          <p:nvPr>
            <p:ph type="ftr" sz="quarter" idx="11"/>
          </p:nvPr>
        </p:nvSpPr>
        <p:spPr/>
        <p:txBody>
          <a:bodyPr/>
          <a:lstStyle/>
          <a:p>
            <a:r>
              <a:rPr lang="ja-JP" altLang="en-US" dirty="0" smtClean="0"/>
              <a:t>物理学会北陸支部特別講演会</a:t>
            </a:r>
            <a:endParaRPr lang="en-US" altLang="ja-JP" dirty="0"/>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45</a:t>
            </a:fld>
            <a:endParaRPr lang="en-US" altLang="ja-JP" dirty="0"/>
          </a:p>
        </p:txBody>
      </p:sp>
      <p:sp>
        <p:nvSpPr>
          <p:cNvPr id="7" name="正方形/長方形 6"/>
          <p:cNvSpPr/>
          <p:nvPr/>
        </p:nvSpPr>
        <p:spPr>
          <a:xfrm>
            <a:off x="179512" y="692696"/>
            <a:ext cx="8784976" cy="400110"/>
          </a:xfrm>
          <a:prstGeom prst="rect">
            <a:avLst/>
          </a:prstGeom>
        </p:spPr>
        <p:txBody>
          <a:bodyPr wrap="square">
            <a:spAutoFit/>
          </a:bodyPr>
          <a:lstStyle/>
          <a:p>
            <a:r>
              <a:rPr lang="ja-JP" altLang="en-US" dirty="0" smtClean="0">
                <a:solidFill>
                  <a:srgbClr val="FF0000"/>
                </a:solidFill>
              </a:rPr>
              <a:t>マルチメッセンジャー天文学</a:t>
            </a:r>
            <a:r>
              <a:rPr lang="ja-JP" altLang="en-US" dirty="0" smtClean="0"/>
              <a:t>：複数の観測手段で同時に天体イベントを観測</a:t>
            </a:r>
            <a:endParaRPr lang="en-US" altLang="ja-JP" dirty="0" smtClean="0"/>
          </a:p>
        </p:txBody>
      </p:sp>
      <p:pic>
        <p:nvPicPr>
          <p:cNvPr id="121858" name="Picture 2"/>
          <p:cNvPicPr>
            <a:picLocks noGrp="1" noChangeAspect="1" noChangeArrowheads="1"/>
          </p:cNvPicPr>
          <p:nvPr>
            <p:ph idx="1"/>
          </p:nvPr>
        </p:nvPicPr>
        <p:blipFill>
          <a:blip r:embed="rId2" cstate="print"/>
          <a:srcRect/>
          <a:stretch>
            <a:fillRect/>
          </a:stretch>
        </p:blipFill>
        <p:spPr bwMode="auto">
          <a:xfrm>
            <a:off x="179513" y="1196752"/>
            <a:ext cx="5184576" cy="3443951"/>
          </a:xfrm>
          <a:prstGeom prst="rect">
            <a:avLst/>
          </a:prstGeom>
          <a:noFill/>
          <a:ln w="9525">
            <a:noFill/>
            <a:miter lim="800000"/>
            <a:headEnd/>
            <a:tailEnd/>
          </a:ln>
        </p:spPr>
      </p:pic>
      <p:pic>
        <p:nvPicPr>
          <p:cNvPr id="121859" name="Picture 3"/>
          <p:cNvPicPr>
            <a:picLocks noChangeAspect="1" noChangeArrowheads="1"/>
          </p:cNvPicPr>
          <p:nvPr/>
        </p:nvPicPr>
        <p:blipFill>
          <a:blip r:embed="rId3" cstate="print"/>
          <a:srcRect/>
          <a:stretch>
            <a:fillRect/>
          </a:stretch>
        </p:blipFill>
        <p:spPr bwMode="auto">
          <a:xfrm>
            <a:off x="5436096" y="1052736"/>
            <a:ext cx="3611570" cy="5184576"/>
          </a:xfrm>
          <a:prstGeom prst="rect">
            <a:avLst/>
          </a:prstGeom>
          <a:noFill/>
          <a:ln w="9525">
            <a:noFill/>
            <a:miter lim="800000"/>
            <a:headEnd/>
            <a:tailEnd/>
          </a:ln>
        </p:spPr>
      </p:pic>
      <p:sp>
        <p:nvSpPr>
          <p:cNvPr id="10" name="正方形/長方形 9"/>
          <p:cNvSpPr/>
          <p:nvPr/>
        </p:nvSpPr>
        <p:spPr>
          <a:xfrm>
            <a:off x="144016" y="4894128"/>
            <a:ext cx="5220072" cy="1323439"/>
          </a:xfrm>
          <a:prstGeom prst="rect">
            <a:avLst/>
          </a:prstGeom>
        </p:spPr>
        <p:txBody>
          <a:bodyPr wrap="square">
            <a:spAutoFit/>
          </a:bodyPr>
          <a:lstStyle/>
          <a:p>
            <a:r>
              <a:rPr lang="ja-JP" altLang="en-US" dirty="0" smtClean="0"/>
              <a:t>・</a:t>
            </a:r>
            <a:r>
              <a:rPr lang="en-US" altLang="ja-JP" dirty="0" smtClean="0"/>
              <a:t>Virgo</a:t>
            </a:r>
            <a:r>
              <a:rPr lang="ja-JP" altLang="ja-JP" dirty="0" smtClean="0"/>
              <a:t>で受けた信号（</a:t>
            </a:r>
            <a:r>
              <a:rPr lang="en-US" altLang="ja-JP" dirty="0" smtClean="0"/>
              <a:t>SNR:2</a:t>
            </a:r>
            <a:r>
              <a:rPr lang="ja-JP" altLang="ja-JP" dirty="0" smtClean="0"/>
              <a:t>）が</a:t>
            </a:r>
            <a:endParaRPr lang="en-US" altLang="ja-JP" dirty="0" smtClean="0"/>
          </a:p>
          <a:p>
            <a:r>
              <a:rPr lang="en-US" altLang="ja-JP" dirty="0" smtClean="0"/>
              <a:t>LIGO(SNR:19</a:t>
            </a:r>
            <a:r>
              <a:rPr lang="ja-JP" altLang="ja-JP" dirty="0" smtClean="0"/>
              <a:t>と</a:t>
            </a:r>
            <a:r>
              <a:rPr lang="en-US" altLang="ja-JP" dirty="0" smtClean="0"/>
              <a:t>26)</a:t>
            </a:r>
            <a:r>
              <a:rPr lang="ja-JP" altLang="ja-JP" dirty="0" smtClean="0"/>
              <a:t>に比べて非常に小さい</a:t>
            </a:r>
            <a:r>
              <a:rPr lang="ja-JP" altLang="en-US" dirty="0" smtClean="0"/>
              <a:t>。</a:t>
            </a:r>
            <a:endParaRPr lang="en-US" altLang="ja-JP" dirty="0" smtClean="0"/>
          </a:p>
          <a:p>
            <a:r>
              <a:rPr lang="ja-JP" altLang="en-US" dirty="0" smtClean="0"/>
              <a:t> ⇒ </a:t>
            </a:r>
            <a:r>
              <a:rPr lang="ja-JP" altLang="en-US" dirty="0" smtClean="0">
                <a:solidFill>
                  <a:srgbClr val="FF0000"/>
                </a:solidFill>
              </a:rPr>
              <a:t>「</a:t>
            </a:r>
            <a:r>
              <a:rPr lang="ja-JP" altLang="ja-JP" dirty="0" smtClean="0">
                <a:solidFill>
                  <a:srgbClr val="FF0000"/>
                </a:solidFill>
              </a:rPr>
              <a:t>信号が弱い</a:t>
            </a:r>
            <a:r>
              <a:rPr lang="ja-JP" altLang="en-US" dirty="0" smtClean="0">
                <a:solidFill>
                  <a:srgbClr val="FF0000"/>
                </a:solidFill>
              </a:rPr>
              <a:t>」</a:t>
            </a:r>
            <a:r>
              <a:rPr lang="ja-JP" altLang="ja-JP" dirty="0" smtClean="0">
                <a:solidFill>
                  <a:srgbClr val="FF0000"/>
                </a:solidFill>
              </a:rPr>
              <a:t>という情報が飛来方向の決定に大きく貢献</a:t>
            </a:r>
            <a:r>
              <a:rPr lang="ja-JP" altLang="en-US" dirty="0" smtClean="0"/>
              <a:t>（</a:t>
            </a:r>
            <a:r>
              <a:rPr lang="ja-JP" altLang="ja-JP" dirty="0" smtClean="0"/>
              <a:t>飛来方向推定は</a:t>
            </a:r>
            <a:r>
              <a:rPr lang="en-US" altLang="ja-JP" dirty="0" smtClean="0"/>
              <a:t>28</a:t>
            </a:r>
            <a:r>
              <a:rPr lang="ja-JP" altLang="ja-JP" dirty="0" smtClean="0"/>
              <a:t>平方度！</a:t>
            </a:r>
            <a:r>
              <a:rPr lang="ja-JP" altLang="en-US" dirty="0" smtClean="0"/>
              <a:t>）</a:t>
            </a:r>
            <a:endParaRPr lang="ja-JP" altLang="ja-JP" dirty="0"/>
          </a:p>
        </p:txBody>
      </p:sp>
      <p:cxnSp>
        <p:nvCxnSpPr>
          <p:cNvPr id="12" name="直線矢印コネクタ 11"/>
          <p:cNvCxnSpPr/>
          <p:nvPr/>
        </p:nvCxnSpPr>
        <p:spPr>
          <a:xfrm>
            <a:off x="3779912" y="5085184"/>
            <a:ext cx="223224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 name="正方形/長方形 12"/>
          <p:cNvSpPr/>
          <p:nvPr/>
        </p:nvSpPr>
        <p:spPr>
          <a:xfrm>
            <a:off x="6751678" y="6186790"/>
            <a:ext cx="2392322" cy="338554"/>
          </a:xfrm>
          <a:prstGeom prst="rect">
            <a:avLst/>
          </a:prstGeom>
        </p:spPr>
        <p:txBody>
          <a:bodyPr wrap="none">
            <a:spAutoFit/>
          </a:bodyPr>
          <a:lstStyle/>
          <a:p>
            <a:r>
              <a:rPr lang="en-GB" altLang="ja-JP" sz="1600" dirty="0" smtClean="0"/>
              <a:t>PRL 119, 161101 (2017)</a:t>
            </a:r>
            <a:endParaRPr lang="ja-JP" altLang="en-US" sz="1600" dirty="0"/>
          </a:p>
        </p:txBody>
      </p:sp>
      <p:sp>
        <p:nvSpPr>
          <p:cNvPr id="15" name="正方形/長方形 14"/>
          <p:cNvSpPr/>
          <p:nvPr/>
        </p:nvSpPr>
        <p:spPr>
          <a:xfrm>
            <a:off x="323528" y="4581128"/>
            <a:ext cx="4896544" cy="307777"/>
          </a:xfrm>
          <a:prstGeom prst="rect">
            <a:avLst/>
          </a:prstGeom>
        </p:spPr>
        <p:txBody>
          <a:bodyPr wrap="square">
            <a:spAutoFit/>
          </a:bodyPr>
          <a:lstStyle/>
          <a:p>
            <a:r>
              <a:rPr lang="en-US" altLang="ja-JP" sz="1400" dirty="0" smtClean="0"/>
              <a:t>[The Astrophysical Journal Letters, 848:L12 (59pp), 2017]</a:t>
            </a:r>
            <a:endParaRPr lang="ja-JP" altLang="en-US" sz="1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M1</a:t>
            </a:r>
            <a:r>
              <a:rPr kumimoji="1" lang="ja-JP" altLang="en-US" dirty="0" smtClean="0"/>
              <a:t>の皆さんに問題</a:t>
            </a:r>
            <a:endParaRPr kumimoji="1" lang="ja-JP" altLang="en-US" dirty="0"/>
          </a:p>
        </p:txBody>
      </p:sp>
      <p:sp>
        <p:nvSpPr>
          <p:cNvPr id="3" name="コンテンツ プレースホルダ 2"/>
          <p:cNvSpPr>
            <a:spLocks noGrp="1"/>
          </p:cNvSpPr>
          <p:nvPr>
            <p:ph idx="1"/>
          </p:nvPr>
        </p:nvSpPr>
        <p:spPr>
          <a:xfrm>
            <a:off x="457200" y="1052513"/>
            <a:ext cx="8229600" cy="3672631"/>
          </a:xfrm>
        </p:spPr>
        <p:txBody>
          <a:bodyPr/>
          <a:lstStyle/>
          <a:p>
            <a:r>
              <a:rPr kumimoji="1" lang="ja-JP" altLang="en-US" dirty="0" smtClean="0"/>
              <a:t>なぜ</a:t>
            </a:r>
            <a:r>
              <a:rPr kumimoji="1" lang="en-US" altLang="ja-JP" dirty="0" smtClean="0"/>
              <a:t>Virgo</a:t>
            </a:r>
            <a:r>
              <a:rPr kumimoji="1" lang="ja-JP" altLang="en-US" dirty="0" smtClean="0"/>
              <a:t>の信号が弱い（見えない）にもかかわらず、飛来方向の決定精度が向上したのか？</a:t>
            </a:r>
            <a:endParaRPr kumimoji="1" lang="en-US" altLang="ja-JP" dirty="0" smtClean="0"/>
          </a:p>
          <a:p>
            <a:pPr>
              <a:buNone/>
            </a:pPr>
            <a:r>
              <a:rPr lang="en-US" altLang="ja-JP" dirty="0" smtClean="0"/>
              <a:t>[</a:t>
            </a:r>
            <a:r>
              <a:rPr lang="ja-JP" altLang="en-US" dirty="0" smtClean="0"/>
              <a:t>ヒント</a:t>
            </a:r>
            <a:r>
              <a:rPr lang="en-US" altLang="ja-JP" dirty="0" smtClean="0"/>
              <a:t>]</a:t>
            </a:r>
          </a:p>
          <a:p>
            <a:pPr>
              <a:buNone/>
            </a:pPr>
            <a:r>
              <a:rPr lang="en-US" altLang="ja-JP" dirty="0" smtClean="0"/>
              <a:t>Virgo</a:t>
            </a:r>
            <a:r>
              <a:rPr lang="ja-JP" altLang="en-US" dirty="0" smtClean="0"/>
              <a:t>の苦手な方向から飛来した</a:t>
            </a:r>
            <a:endParaRPr lang="en-US" altLang="ja-JP" dirty="0" smtClean="0"/>
          </a:p>
          <a:p>
            <a:pPr>
              <a:buNone/>
            </a:pPr>
            <a:r>
              <a:rPr lang="ja-JP" altLang="en-US" dirty="0" smtClean="0"/>
              <a:t>（その苦手な方向はどちらか？）</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46</a:t>
            </a:fld>
            <a:endParaRPr lang="en-US" altLang="ja-JP"/>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15888"/>
            <a:ext cx="9144000" cy="504825"/>
          </a:xfrm>
        </p:spPr>
        <p:txBody>
          <a:bodyPr/>
          <a:lstStyle/>
          <a:p>
            <a:r>
              <a:rPr lang="en-US" altLang="ja-JP" sz="4000" dirty="0" smtClean="0"/>
              <a:t>GW170817:</a:t>
            </a:r>
            <a:r>
              <a:rPr lang="ja-JP" altLang="en-US" sz="4000" dirty="0" smtClean="0"/>
              <a:t>マルチメッセンジャー天文学</a:t>
            </a:r>
            <a:endParaRPr kumimoji="1" lang="ja-JP" altLang="en-US" sz="4000"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47</a:t>
            </a:fld>
            <a:endParaRPr lang="en-US" altLang="ja-JP"/>
          </a:p>
        </p:txBody>
      </p:sp>
      <p:sp>
        <p:nvSpPr>
          <p:cNvPr id="8" name="正方形/長方形 7"/>
          <p:cNvSpPr/>
          <p:nvPr/>
        </p:nvSpPr>
        <p:spPr>
          <a:xfrm>
            <a:off x="6228184" y="764704"/>
            <a:ext cx="2915816" cy="2554545"/>
          </a:xfrm>
          <a:prstGeom prst="rect">
            <a:avLst/>
          </a:prstGeom>
        </p:spPr>
        <p:txBody>
          <a:bodyPr wrap="square">
            <a:spAutoFit/>
          </a:bodyPr>
          <a:lstStyle/>
          <a:p>
            <a:r>
              <a:rPr lang="ja-JP" altLang="en-US" dirty="0" smtClean="0"/>
              <a:t>・ショートガンマ線バーストの発生源の解明</a:t>
            </a:r>
            <a:endParaRPr lang="en-US" altLang="ja-JP" dirty="0" smtClean="0"/>
          </a:p>
          <a:p>
            <a:endParaRPr lang="en-US" altLang="ja-JP" dirty="0" smtClean="0"/>
          </a:p>
          <a:p>
            <a:r>
              <a:rPr lang="ja-JP" altLang="en-US" dirty="0" smtClean="0"/>
              <a:t>・初めてキロノヴァを観測</a:t>
            </a:r>
            <a:endParaRPr lang="en-US" altLang="ja-JP" dirty="0" smtClean="0"/>
          </a:p>
          <a:p>
            <a:endParaRPr lang="en-US" altLang="ja-JP" dirty="0" smtClean="0"/>
          </a:p>
          <a:p>
            <a:r>
              <a:rPr lang="ja-JP" altLang="en-US" dirty="0" smtClean="0"/>
              <a:t>・金などの重金属の生成</a:t>
            </a:r>
            <a:endParaRPr lang="en-US" altLang="ja-JP" dirty="0" smtClean="0"/>
          </a:p>
          <a:p>
            <a:r>
              <a:rPr lang="ja-JP" altLang="en-US" dirty="0" smtClean="0"/>
              <a:t>が連星中性子星の合体</a:t>
            </a:r>
            <a:endParaRPr lang="en-US" altLang="ja-JP" dirty="0" smtClean="0"/>
          </a:p>
          <a:p>
            <a:r>
              <a:rPr lang="ja-JP" altLang="en-US" dirty="0" smtClean="0"/>
              <a:t>によって作られた</a:t>
            </a:r>
            <a:endParaRPr lang="ja-JP" altLang="en-US" dirty="0"/>
          </a:p>
        </p:txBody>
      </p:sp>
      <p:sp>
        <p:nvSpPr>
          <p:cNvPr id="10" name="正方形/長方形 9"/>
          <p:cNvSpPr/>
          <p:nvPr/>
        </p:nvSpPr>
        <p:spPr>
          <a:xfrm>
            <a:off x="179512" y="6165304"/>
            <a:ext cx="4896544" cy="307777"/>
          </a:xfrm>
          <a:prstGeom prst="rect">
            <a:avLst/>
          </a:prstGeom>
        </p:spPr>
        <p:txBody>
          <a:bodyPr wrap="square">
            <a:spAutoFit/>
          </a:bodyPr>
          <a:lstStyle/>
          <a:p>
            <a:r>
              <a:rPr lang="en-US" altLang="ja-JP" sz="1400" dirty="0" smtClean="0"/>
              <a:t>[The Astrophysical Journal Letters, 848:L12 (59pp), 2017]</a:t>
            </a:r>
            <a:endParaRPr lang="ja-JP" altLang="en-US" sz="1400" dirty="0"/>
          </a:p>
        </p:txBody>
      </p:sp>
      <p:pic>
        <p:nvPicPr>
          <p:cNvPr id="122883" name="Picture 3"/>
          <p:cNvPicPr>
            <a:picLocks noChangeAspect="1" noChangeArrowheads="1"/>
          </p:cNvPicPr>
          <p:nvPr/>
        </p:nvPicPr>
        <p:blipFill>
          <a:blip r:embed="rId2" cstate="print"/>
          <a:srcRect/>
          <a:stretch>
            <a:fillRect/>
          </a:stretch>
        </p:blipFill>
        <p:spPr bwMode="auto">
          <a:xfrm>
            <a:off x="-1" y="729605"/>
            <a:ext cx="6133135" cy="5363691"/>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4000" dirty="0" err="1" smtClean="0"/>
              <a:t>Nikhef</a:t>
            </a:r>
            <a:r>
              <a:rPr lang="en-US" altLang="ja-JP" sz="4000" dirty="0" smtClean="0"/>
              <a:t> </a:t>
            </a:r>
            <a:r>
              <a:rPr lang="ja-JP" altLang="en-US" sz="4000" dirty="0" smtClean="0"/>
              <a:t>グループの貢献</a:t>
            </a:r>
            <a:endParaRPr kumimoji="1" lang="ja-JP" altLang="en-US" sz="4000"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48</a:t>
            </a:fld>
            <a:endParaRPr lang="en-US" altLang="ja-JP"/>
          </a:p>
        </p:txBody>
      </p:sp>
      <p:pic>
        <p:nvPicPr>
          <p:cNvPr id="7" name="Picture 2" descr="C:\Users\Agatsuma\Desktop\Science Cafe\Contents\PhaseCamera.PNG"/>
          <p:cNvPicPr>
            <a:picLocks noChangeAspect="1" noChangeArrowheads="1"/>
          </p:cNvPicPr>
          <p:nvPr/>
        </p:nvPicPr>
        <p:blipFill>
          <a:blip r:embed="rId2" cstate="print"/>
          <a:srcRect/>
          <a:stretch>
            <a:fillRect/>
          </a:stretch>
        </p:blipFill>
        <p:spPr bwMode="auto">
          <a:xfrm>
            <a:off x="4067944" y="4005064"/>
            <a:ext cx="3253031" cy="2160240"/>
          </a:xfrm>
          <a:prstGeom prst="rect">
            <a:avLst/>
          </a:prstGeom>
          <a:noFill/>
        </p:spPr>
      </p:pic>
      <p:sp>
        <p:nvSpPr>
          <p:cNvPr id="8" name="テキスト ボックス 7"/>
          <p:cNvSpPr txBox="1"/>
          <p:nvPr/>
        </p:nvSpPr>
        <p:spPr>
          <a:xfrm>
            <a:off x="35496" y="1196752"/>
            <a:ext cx="3185487" cy="369332"/>
          </a:xfrm>
          <a:prstGeom prst="rect">
            <a:avLst/>
          </a:prstGeom>
          <a:noFill/>
        </p:spPr>
        <p:txBody>
          <a:bodyPr wrap="none" rtlCol="0">
            <a:spAutoFit/>
          </a:bodyPr>
          <a:lstStyle/>
          <a:p>
            <a:r>
              <a:rPr kumimoji="1" lang="ja-JP" altLang="en-US" sz="1800" dirty="0" smtClean="0"/>
              <a:t>・高性能防振装置の開発・製作</a:t>
            </a:r>
            <a:endParaRPr kumimoji="1" lang="ja-JP" altLang="en-US" sz="1800" dirty="0"/>
          </a:p>
        </p:txBody>
      </p:sp>
      <p:sp>
        <p:nvSpPr>
          <p:cNvPr id="9" name="テキスト ボックス 8"/>
          <p:cNvSpPr txBox="1"/>
          <p:nvPr/>
        </p:nvSpPr>
        <p:spPr>
          <a:xfrm>
            <a:off x="4139952" y="3573016"/>
            <a:ext cx="4423006" cy="369332"/>
          </a:xfrm>
          <a:prstGeom prst="rect">
            <a:avLst/>
          </a:prstGeom>
          <a:noFill/>
        </p:spPr>
        <p:txBody>
          <a:bodyPr wrap="none" rtlCol="0">
            <a:spAutoFit/>
          </a:bodyPr>
          <a:lstStyle/>
          <a:p>
            <a:r>
              <a:rPr lang="ja-JP" altLang="en-US" sz="1800" dirty="0" smtClean="0"/>
              <a:t>・位相カメラ（レーザー波面センサー）の開発</a:t>
            </a:r>
            <a:endParaRPr kumimoji="1" lang="ja-JP" altLang="en-US" sz="1800" dirty="0"/>
          </a:p>
        </p:txBody>
      </p:sp>
      <p:pic>
        <p:nvPicPr>
          <p:cNvPr id="10" name="Picture 4"/>
          <p:cNvPicPr>
            <a:picLocks noChangeAspect="1" noChangeArrowheads="1"/>
          </p:cNvPicPr>
          <p:nvPr/>
        </p:nvPicPr>
        <p:blipFill>
          <a:blip r:embed="rId3" cstate="print"/>
          <a:srcRect/>
          <a:stretch>
            <a:fillRect/>
          </a:stretch>
        </p:blipFill>
        <p:spPr bwMode="auto">
          <a:xfrm>
            <a:off x="0" y="1556792"/>
            <a:ext cx="4424228" cy="1872208"/>
          </a:xfrm>
          <a:prstGeom prst="rect">
            <a:avLst/>
          </a:prstGeom>
          <a:noFill/>
          <a:ln w="9525">
            <a:noFill/>
            <a:miter lim="800000"/>
            <a:headEnd/>
            <a:tailEnd/>
          </a:ln>
        </p:spPr>
      </p:pic>
      <p:sp>
        <p:nvSpPr>
          <p:cNvPr id="11" name="テキスト ボックス 10"/>
          <p:cNvSpPr txBox="1"/>
          <p:nvPr/>
        </p:nvSpPr>
        <p:spPr>
          <a:xfrm>
            <a:off x="4536504" y="1196752"/>
            <a:ext cx="2010487" cy="369332"/>
          </a:xfrm>
          <a:prstGeom prst="rect">
            <a:avLst/>
          </a:prstGeom>
          <a:noFill/>
        </p:spPr>
        <p:txBody>
          <a:bodyPr wrap="none" rtlCol="0">
            <a:spAutoFit/>
          </a:bodyPr>
          <a:lstStyle/>
          <a:p>
            <a:r>
              <a:rPr kumimoji="1" lang="ja-JP" altLang="en-US" sz="1800" dirty="0" smtClean="0"/>
              <a:t>・冷却リンク</a:t>
            </a:r>
            <a:r>
              <a:rPr lang="ja-JP" altLang="en-US" sz="1800" dirty="0" smtClean="0"/>
              <a:t>の導入</a:t>
            </a:r>
            <a:endParaRPr kumimoji="1" lang="ja-JP" altLang="en-US" sz="1800" dirty="0"/>
          </a:p>
        </p:txBody>
      </p:sp>
      <p:pic>
        <p:nvPicPr>
          <p:cNvPr id="13" name="Picture 5" descr="C:\Users\Agatsuma\Documents\My Dropbox\Nikhef_study\Cryolink\Cryolink_300dpi.jpg"/>
          <p:cNvPicPr>
            <a:picLocks noChangeAspect="1" noChangeArrowheads="1"/>
          </p:cNvPicPr>
          <p:nvPr/>
        </p:nvPicPr>
        <p:blipFill>
          <a:blip r:embed="rId4" cstate="print"/>
          <a:srcRect/>
          <a:stretch>
            <a:fillRect/>
          </a:stretch>
        </p:blipFill>
        <p:spPr bwMode="auto">
          <a:xfrm>
            <a:off x="4427983" y="1556792"/>
            <a:ext cx="2447053" cy="1728192"/>
          </a:xfrm>
          <a:prstGeom prst="rect">
            <a:avLst/>
          </a:prstGeom>
          <a:noFill/>
        </p:spPr>
      </p:pic>
      <p:pic>
        <p:nvPicPr>
          <p:cNvPr id="14" name="Picture 3" descr="C:\Users\Agatsuma\Documents\My Dropbox\Nikhef_study\PhaseCamera\PhaseMap\C_amp.PNG"/>
          <p:cNvPicPr>
            <a:picLocks noChangeAspect="1" noChangeArrowheads="1"/>
          </p:cNvPicPr>
          <p:nvPr/>
        </p:nvPicPr>
        <p:blipFill>
          <a:blip r:embed="rId5" cstate="print"/>
          <a:srcRect/>
          <a:stretch>
            <a:fillRect/>
          </a:stretch>
        </p:blipFill>
        <p:spPr bwMode="auto">
          <a:xfrm>
            <a:off x="7452320" y="5351949"/>
            <a:ext cx="720080" cy="805231"/>
          </a:xfrm>
          <a:prstGeom prst="rect">
            <a:avLst/>
          </a:prstGeom>
          <a:noFill/>
        </p:spPr>
      </p:pic>
      <p:pic>
        <p:nvPicPr>
          <p:cNvPr id="15" name="Picture 4" descr="C:\Users\Agatsuma\Documents\My Dropbox\Nikhef_study\PhaseCamera\PhaseMap\C_ph.PNG"/>
          <p:cNvPicPr>
            <a:picLocks noChangeAspect="1" noChangeArrowheads="1"/>
          </p:cNvPicPr>
          <p:nvPr/>
        </p:nvPicPr>
        <p:blipFill>
          <a:blip r:embed="rId6" cstate="print"/>
          <a:srcRect/>
          <a:stretch>
            <a:fillRect/>
          </a:stretch>
        </p:blipFill>
        <p:spPr bwMode="auto">
          <a:xfrm>
            <a:off x="8172400" y="5351949"/>
            <a:ext cx="720080" cy="813355"/>
          </a:xfrm>
          <a:prstGeom prst="rect">
            <a:avLst/>
          </a:prstGeom>
          <a:noFill/>
        </p:spPr>
      </p:pic>
      <p:sp>
        <p:nvSpPr>
          <p:cNvPr id="16" name="テキスト ボックス 15"/>
          <p:cNvSpPr txBox="1"/>
          <p:nvPr/>
        </p:nvSpPr>
        <p:spPr>
          <a:xfrm>
            <a:off x="6804248" y="1196752"/>
            <a:ext cx="1915909" cy="369332"/>
          </a:xfrm>
          <a:prstGeom prst="rect">
            <a:avLst/>
          </a:prstGeom>
          <a:noFill/>
        </p:spPr>
        <p:txBody>
          <a:bodyPr wrap="none" rtlCol="0">
            <a:spAutoFit/>
          </a:bodyPr>
          <a:lstStyle/>
          <a:p>
            <a:r>
              <a:rPr kumimoji="1" lang="ja-JP" altLang="en-US" sz="1800" dirty="0" smtClean="0"/>
              <a:t>・</a:t>
            </a:r>
            <a:r>
              <a:rPr lang="ja-JP" altLang="en-US" sz="1800" dirty="0" smtClean="0"/>
              <a:t>加速度計</a:t>
            </a:r>
            <a:r>
              <a:rPr kumimoji="1" lang="ja-JP" altLang="en-US" sz="1800" dirty="0" smtClean="0"/>
              <a:t>の開発</a:t>
            </a:r>
            <a:endParaRPr kumimoji="1" lang="ja-JP" altLang="en-US" sz="1800" dirty="0"/>
          </a:p>
        </p:txBody>
      </p:sp>
      <p:pic>
        <p:nvPicPr>
          <p:cNvPr id="17" name="Picture 2" descr="C:\Users\Agatsuma\Pictures\アルバム\2012\2012_1120-29_Eulope\1125-29_Amaterdam\LabTour_2\RIMG1269.JPG"/>
          <p:cNvPicPr>
            <a:picLocks noChangeAspect="1" noChangeArrowheads="1"/>
          </p:cNvPicPr>
          <p:nvPr/>
        </p:nvPicPr>
        <p:blipFill>
          <a:blip r:embed="rId7" cstate="print"/>
          <a:srcRect/>
          <a:stretch>
            <a:fillRect/>
          </a:stretch>
        </p:blipFill>
        <p:spPr bwMode="auto">
          <a:xfrm>
            <a:off x="6948263" y="1538790"/>
            <a:ext cx="2040227" cy="1530170"/>
          </a:xfrm>
          <a:prstGeom prst="rect">
            <a:avLst/>
          </a:prstGeom>
          <a:noFill/>
          <a:ln w="9525">
            <a:noFill/>
            <a:miter lim="800000"/>
            <a:headEnd/>
            <a:tailEnd/>
          </a:ln>
          <a:effectLst/>
        </p:spPr>
      </p:pic>
      <p:sp>
        <p:nvSpPr>
          <p:cNvPr id="18" name="下矢印 17"/>
          <p:cNvSpPr/>
          <p:nvPr/>
        </p:nvSpPr>
        <p:spPr>
          <a:xfrm rot="5400000">
            <a:off x="7282012" y="4287450"/>
            <a:ext cx="484632"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7668344" y="4221088"/>
            <a:ext cx="1210588" cy="400110"/>
          </a:xfrm>
          <a:prstGeom prst="rect">
            <a:avLst/>
          </a:prstGeom>
          <a:noFill/>
        </p:spPr>
        <p:txBody>
          <a:bodyPr wrap="none" rtlCol="0">
            <a:spAutoFit/>
          </a:bodyPr>
          <a:lstStyle/>
          <a:p>
            <a:r>
              <a:rPr lang="ja-JP" altLang="en-US" dirty="0" smtClean="0"/>
              <a:t>私が</a:t>
            </a:r>
            <a:r>
              <a:rPr kumimoji="1" lang="ja-JP" altLang="en-US" dirty="0" smtClean="0"/>
              <a:t>担当</a:t>
            </a:r>
            <a:endParaRPr kumimoji="1" lang="ja-JP" altLang="en-US" dirty="0"/>
          </a:p>
        </p:txBody>
      </p:sp>
      <p:sp>
        <p:nvSpPr>
          <p:cNvPr id="21" name="テキスト ボックス 20"/>
          <p:cNvSpPr txBox="1"/>
          <p:nvPr/>
        </p:nvSpPr>
        <p:spPr>
          <a:xfrm>
            <a:off x="107504" y="3574757"/>
            <a:ext cx="3451586" cy="646331"/>
          </a:xfrm>
          <a:prstGeom prst="rect">
            <a:avLst/>
          </a:prstGeom>
          <a:noFill/>
        </p:spPr>
        <p:txBody>
          <a:bodyPr wrap="none" rtlCol="0">
            <a:spAutoFit/>
          </a:bodyPr>
          <a:lstStyle/>
          <a:p>
            <a:r>
              <a:rPr kumimoji="1" lang="ja-JP" altLang="en-US" sz="1800" dirty="0" smtClean="0"/>
              <a:t>・モードクリーナー鏡の製作</a:t>
            </a:r>
            <a:endParaRPr kumimoji="1" lang="en-US" altLang="ja-JP" sz="1800" dirty="0" smtClean="0"/>
          </a:p>
          <a:p>
            <a:r>
              <a:rPr lang="ja-JP" altLang="en-US" sz="1800" dirty="0" smtClean="0"/>
              <a:t>　サスペンション振り子のデザイン</a:t>
            </a:r>
            <a:endParaRPr kumimoji="1" lang="ja-JP" altLang="en-US" sz="1800" dirty="0"/>
          </a:p>
        </p:txBody>
      </p:sp>
      <p:sp>
        <p:nvSpPr>
          <p:cNvPr id="22" name="テキスト ボックス 21"/>
          <p:cNvSpPr txBox="1"/>
          <p:nvPr/>
        </p:nvSpPr>
        <p:spPr>
          <a:xfrm>
            <a:off x="179512" y="692696"/>
            <a:ext cx="5258812" cy="369332"/>
          </a:xfrm>
          <a:prstGeom prst="rect">
            <a:avLst/>
          </a:prstGeom>
          <a:noFill/>
        </p:spPr>
        <p:txBody>
          <a:bodyPr wrap="none" rtlCol="0">
            <a:spAutoFit/>
          </a:bodyPr>
          <a:lstStyle/>
          <a:p>
            <a:r>
              <a:rPr lang="ja-JP" altLang="en-US" sz="1800" dirty="0" smtClean="0"/>
              <a:t>実験装置部門：　</a:t>
            </a:r>
            <a:r>
              <a:rPr lang="en-US" altLang="ja-JP" sz="1800" dirty="0" smtClean="0">
                <a:solidFill>
                  <a:srgbClr val="FF0000"/>
                </a:solidFill>
              </a:rPr>
              <a:t>Advanced Virgo</a:t>
            </a:r>
            <a:r>
              <a:rPr lang="ja-JP" altLang="en-US" sz="1800" dirty="0" smtClean="0">
                <a:solidFill>
                  <a:srgbClr val="FF0000"/>
                </a:solidFill>
              </a:rPr>
              <a:t>の構成要素を開発</a:t>
            </a:r>
            <a:endParaRPr kumimoji="1" lang="ja-JP" altLang="en-US" sz="1800" dirty="0">
              <a:solidFill>
                <a:srgbClr val="FF0000"/>
              </a:solidFill>
            </a:endParaRPr>
          </a:p>
        </p:txBody>
      </p:sp>
      <p:pic>
        <p:nvPicPr>
          <p:cNvPr id="1026" name="Picture 2" descr="C:\Users\Agatsuma\Pictures\アルバム\2012\2012_1120-29_Eulope\1125-29_Amaterdam\LabTour_2\RIMG1279.JPG"/>
          <p:cNvPicPr>
            <a:picLocks noGrp="1" noChangeAspect="1" noChangeArrowheads="1"/>
          </p:cNvPicPr>
          <p:nvPr>
            <p:ph idx="1"/>
          </p:nvPr>
        </p:nvPicPr>
        <p:blipFill>
          <a:blip r:embed="rId8" cstate="print"/>
          <a:srcRect/>
          <a:stretch>
            <a:fillRect/>
          </a:stretch>
        </p:blipFill>
        <p:spPr bwMode="auto">
          <a:xfrm>
            <a:off x="467544" y="4221088"/>
            <a:ext cx="1656184" cy="2208244"/>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87624" y="115863"/>
            <a:ext cx="6480720" cy="504825"/>
          </a:xfrm>
        </p:spPr>
        <p:txBody>
          <a:bodyPr>
            <a:normAutofit fontScale="90000"/>
          </a:bodyPr>
          <a:lstStyle/>
          <a:p>
            <a:r>
              <a:rPr kumimoji="1" lang="en-US" altLang="ja-JP" dirty="0" smtClean="0"/>
              <a:t>Phase Camera</a:t>
            </a:r>
            <a:endParaRPr kumimoji="1" lang="ja-JP" altLang="en-US" dirty="0"/>
          </a:p>
        </p:txBody>
      </p:sp>
      <p:sp>
        <p:nvSpPr>
          <p:cNvPr id="6" name="日付プレースホルダ 5"/>
          <p:cNvSpPr>
            <a:spLocks noGrp="1"/>
          </p:cNvSpPr>
          <p:nvPr>
            <p:ph type="dt" sz="half" idx="10"/>
          </p:nvPr>
        </p:nvSpPr>
        <p:spPr/>
        <p:txBody>
          <a:bodyPr/>
          <a:lstStyle/>
          <a:p>
            <a:pPr>
              <a:defRPr/>
            </a:pPr>
            <a:r>
              <a:rPr lang="en-US" altLang="ja-JP" smtClean="0"/>
              <a:t>2018/6/7</a:t>
            </a:r>
            <a:endParaRPr lang="en-US" altLang="ja-JP"/>
          </a:p>
        </p:txBody>
      </p:sp>
      <p:sp>
        <p:nvSpPr>
          <p:cNvPr id="8" name="スライド番号プレースホルダ 7"/>
          <p:cNvSpPr>
            <a:spLocks noGrp="1"/>
          </p:cNvSpPr>
          <p:nvPr>
            <p:ph type="sldNum" sz="quarter" idx="12"/>
          </p:nvPr>
        </p:nvSpPr>
        <p:spPr/>
        <p:txBody>
          <a:bodyPr/>
          <a:lstStyle/>
          <a:p>
            <a:pPr>
              <a:defRPr/>
            </a:pPr>
            <a:fld id="{7410AEAE-A437-45BD-BB10-A6F248CACDC0}" type="slidenum">
              <a:rPr lang="en-US" altLang="ja-JP" smtClean="0"/>
              <a:pPr>
                <a:defRPr/>
              </a:pPr>
              <a:t>49</a:t>
            </a:fld>
            <a:endParaRPr lang="en-US" altLang="ja-JP"/>
          </a:p>
        </p:txBody>
      </p:sp>
      <p:sp>
        <p:nvSpPr>
          <p:cNvPr id="72" name="フッター プレースホルダ 71"/>
          <p:cNvSpPr>
            <a:spLocks noGrp="1"/>
          </p:cNvSpPr>
          <p:nvPr>
            <p:ph type="ftr" sz="quarter" idx="11"/>
          </p:nvPr>
        </p:nvSpPr>
        <p:spPr/>
        <p:txBody>
          <a:bodyPr/>
          <a:lstStyle/>
          <a:p>
            <a:pPr>
              <a:defRPr/>
            </a:pPr>
            <a:r>
              <a:rPr lang="ja-JP" altLang="en-US" smtClean="0"/>
              <a:t>物理学会北陸支部特別講演会</a:t>
            </a:r>
            <a:endParaRPr lang="en-US" altLang="ja-JP" dirty="0"/>
          </a:p>
        </p:txBody>
      </p:sp>
      <p:sp>
        <p:nvSpPr>
          <p:cNvPr id="5" name="テキスト ボックス 4"/>
          <p:cNvSpPr txBox="1"/>
          <p:nvPr/>
        </p:nvSpPr>
        <p:spPr>
          <a:xfrm>
            <a:off x="110727" y="692696"/>
            <a:ext cx="5743880" cy="1200329"/>
          </a:xfrm>
          <a:prstGeom prst="rect">
            <a:avLst/>
          </a:prstGeom>
          <a:noFill/>
        </p:spPr>
        <p:txBody>
          <a:bodyPr wrap="none" rtlCol="0">
            <a:spAutoFit/>
          </a:bodyPr>
          <a:lstStyle/>
          <a:p>
            <a:r>
              <a:rPr kumimoji="1" lang="en-US" altLang="ja-JP" sz="2400" dirty="0" smtClean="0">
                <a:solidFill>
                  <a:srgbClr val="0000FF"/>
                </a:solidFill>
              </a:rPr>
              <a:t>Frequency selective wave front sensor</a:t>
            </a:r>
            <a:endParaRPr lang="en-US" altLang="ja-JP" sz="2400" dirty="0" smtClean="0">
              <a:solidFill>
                <a:srgbClr val="0000FF"/>
              </a:solidFill>
            </a:endParaRPr>
          </a:p>
          <a:p>
            <a:pPr>
              <a:buFont typeface="Symbol"/>
              <a:buChar char="¨"/>
            </a:pPr>
            <a:r>
              <a:rPr kumimoji="1" lang="en-US" altLang="ja-JP" sz="2400" dirty="0" smtClean="0"/>
              <a:t>Heterodyne detection</a:t>
            </a:r>
          </a:p>
          <a:p>
            <a:pPr>
              <a:buFont typeface="Symbol"/>
              <a:buChar char="¨"/>
            </a:pPr>
            <a:r>
              <a:rPr lang="en-US" altLang="ja-JP" sz="2400" dirty="0" smtClean="0"/>
              <a:t>Beam scanning with pin-hole detection</a:t>
            </a:r>
            <a:endParaRPr kumimoji="1" lang="en-US" altLang="ja-JP" sz="2400" dirty="0" smtClean="0"/>
          </a:p>
        </p:txBody>
      </p:sp>
      <p:sp>
        <p:nvSpPr>
          <p:cNvPr id="111" name="AutoShape 8"/>
          <p:cNvSpPr>
            <a:spLocks noChangeArrowheads="1"/>
          </p:cNvSpPr>
          <p:nvPr/>
        </p:nvSpPr>
        <p:spPr bwMode="auto">
          <a:xfrm rot="3153384">
            <a:off x="297203" y="3915905"/>
            <a:ext cx="716346" cy="187439"/>
          </a:xfrm>
          <a:prstGeom prst="can">
            <a:avLst>
              <a:gd name="adj" fmla="val 50000"/>
            </a:avLst>
          </a:prstGeom>
          <a:solidFill>
            <a:schemeClr val="accent1"/>
          </a:solidFill>
          <a:ln w="9525">
            <a:solidFill>
              <a:schemeClr val="tx1"/>
            </a:solidFill>
            <a:round/>
            <a:headEnd/>
            <a:tailEnd/>
          </a:ln>
        </p:spPr>
        <p:txBody>
          <a:bodyPr wrap="none" anchor="ctr"/>
          <a:lstStyle/>
          <a:p>
            <a:endParaRPr lang="ja-JP" altLang="en-US"/>
          </a:p>
        </p:txBody>
      </p:sp>
      <p:sp>
        <p:nvSpPr>
          <p:cNvPr id="112" name="角丸四角形 111"/>
          <p:cNvSpPr/>
          <p:nvPr/>
        </p:nvSpPr>
        <p:spPr>
          <a:xfrm rot="19356837">
            <a:off x="5314542" y="4837340"/>
            <a:ext cx="405888" cy="156056"/>
          </a:xfrm>
          <a:prstGeom prst="roundRect">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3" name="AutoShape 8"/>
          <p:cNvSpPr>
            <a:spLocks noChangeArrowheads="1"/>
          </p:cNvSpPr>
          <p:nvPr/>
        </p:nvSpPr>
        <p:spPr bwMode="auto">
          <a:xfrm rot="3153384">
            <a:off x="5376728" y="4665937"/>
            <a:ext cx="716346" cy="187439"/>
          </a:xfrm>
          <a:prstGeom prst="can">
            <a:avLst>
              <a:gd name="adj" fmla="val 50000"/>
            </a:avLst>
          </a:prstGeom>
          <a:solidFill>
            <a:schemeClr val="accent1"/>
          </a:solidFill>
          <a:ln w="9525">
            <a:solidFill>
              <a:schemeClr val="tx1"/>
            </a:solidFill>
            <a:round/>
            <a:headEnd/>
            <a:tailEnd/>
          </a:ln>
        </p:spPr>
        <p:txBody>
          <a:bodyPr wrap="none" anchor="ctr"/>
          <a:lstStyle/>
          <a:p>
            <a:endParaRPr lang="ja-JP" altLang="en-US"/>
          </a:p>
        </p:txBody>
      </p:sp>
      <p:sp>
        <p:nvSpPr>
          <p:cNvPr id="114" name="正方形/長方形 113"/>
          <p:cNvSpPr/>
          <p:nvPr/>
        </p:nvSpPr>
        <p:spPr>
          <a:xfrm>
            <a:off x="5779005" y="2859483"/>
            <a:ext cx="124040" cy="190223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5" name="正方形/長方形 114"/>
          <p:cNvSpPr/>
          <p:nvPr/>
        </p:nvSpPr>
        <p:spPr>
          <a:xfrm rot="16200000">
            <a:off x="3717575" y="1909104"/>
            <a:ext cx="130662" cy="4026465"/>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6" name="正方形/長方形 115"/>
          <p:cNvSpPr/>
          <p:nvPr/>
        </p:nvSpPr>
        <p:spPr>
          <a:xfrm>
            <a:off x="5777626" y="3857005"/>
            <a:ext cx="62020" cy="842154"/>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7" name="AutoShape 8"/>
          <p:cNvSpPr>
            <a:spLocks noChangeArrowheads="1"/>
          </p:cNvSpPr>
          <p:nvPr/>
        </p:nvSpPr>
        <p:spPr bwMode="auto">
          <a:xfrm rot="2692884">
            <a:off x="5473038" y="3739447"/>
            <a:ext cx="718056" cy="186992"/>
          </a:xfrm>
          <a:prstGeom prst="can">
            <a:avLst>
              <a:gd name="adj" fmla="val 50000"/>
            </a:avLst>
          </a:prstGeom>
          <a:solidFill>
            <a:schemeClr val="accent1">
              <a:alpha val="70195"/>
            </a:schemeClr>
          </a:solidFill>
          <a:ln w="9525">
            <a:solidFill>
              <a:schemeClr val="tx1"/>
            </a:solidFill>
            <a:round/>
            <a:headEnd/>
            <a:tailEnd/>
          </a:ln>
        </p:spPr>
        <p:txBody>
          <a:bodyPr wrap="none" anchor="ctr"/>
          <a:lstStyle/>
          <a:p>
            <a:endParaRPr lang="ja-JP" altLang="en-US"/>
          </a:p>
        </p:txBody>
      </p:sp>
      <p:sp>
        <p:nvSpPr>
          <p:cNvPr id="118" name="テキスト ボックス 111"/>
          <p:cNvSpPr txBox="1">
            <a:spLocks noChangeArrowheads="1"/>
          </p:cNvSpPr>
          <p:nvPr/>
        </p:nvSpPr>
        <p:spPr bwMode="auto">
          <a:xfrm>
            <a:off x="5862047" y="3143326"/>
            <a:ext cx="2238345" cy="646331"/>
          </a:xfrm>
          <a:prstGeom prst="rect">
            <a:avLst/>
          </a:prstGeom>
          <a:noFill/>
          <a:ln w="9525">
            <a:noFill/>
            <a:miter lim="800000"/>
            <a:headEnd/>
            <a:tailEnd/>
          </a:ln>
        </p:spPr>
        <p:txBody>
          <a:bodyPr wrap="square">
            <a:spAutoFit/>
          </a:bodyPr>
          <a:lstStyle/>
          <a:p>
            <a:r>
              <a:rPr lang="en-US" altLang="ja-JP" b="1" dirty="0">
                <a:solidFill>
                  <a:srgbClr val="FF0000"/>
                </a:solidFill>
              </a:rPr>
              <a:t>Test beam</a:t>
            </a:r>
          </a:p>
          <a:p>
            <a:r>
              <a:rPr lang="en-US" altLang="ja-JP" sz="1600" b="1" dirty="0">
                <a:solidFill>
                  <a:srgbClr val="FF0000"/>
                </a:solidFill>
              </a:rPr>
              <a:t>(</a:t>
            </a:r>
            <a:r>
              <a:rPr lang="en-US" altLang="ja-JP" sz="1600" dirty="0">
                <a:solidFill>
                  <a:srgbClr val="FF0000"/>
                </a:solidFill>
              </a:rPr>
              <a:t>with</a:t>
            </a:r>
            <a:r>
              <a:rPr lang="en-US" altLang="ja-JP" sz="1600" b="1" dirty="0">
                <a:solidFill>
                  <a:srgbClr val="FF0000"/>
                </a:solidFill>
              </a:rPr>
              <a:t> </a:t>
            </a:r>
            <a:r>
              <a:rPr lang="en-US" altLang="ja-JP" sz="1600" dirty="0" smtClean="0">
                <a:solidFill>
                  <a:srgbClr val="FF0000"/>
                </a:solidFill>
              </a:rPr>
              <a:t>sidebands</a:t>
            </a:r>
            <a:r>
              <a:rPr lang="en-US" altLang="ja-JP" sz="1600" b="1" dirty="0" smtClean="0">
                <a:solidFill>
                  <a:srgbClr val="FF0000"/>
                </a:solidFill>
              </a:rPr>
              <a:t>: </a:t>
            </a:r>
            <a:r>
              <a:rPr lang="en-US" altLang="ja-JP" sz="1600" i="1" dirty="0" smtClean="0">
                <a:solidFill>
                  <a:srgbClr val="FF0000"/>
                </a:solidFill>
              </a:rPr>
              <a:t>f</a:t>
            </a:r>
            <a:r>
              <a:rPr lang="en-US" altLang="ja-JP" sz="1200" b="1" dirty="0" smtClean="0">
                <a:solidFill>
                  <a:srgbClr val="FF0000"/>
                </a:solidFill>
              </a:rPr>
              <a:t>p</a:t>
            </a:r>
            <a:r>
              <a:rPr lang="en-US" altLang="ja-JP" sz="1600" b="1" dirty="0" smtClean="0">
                <a:solidFill>
                  <a:srgbClr val="FF0000"/>
                </a:solidFill>
              </a:rPr>
              <a:t>)</a:t>
            </a:r>
            <a:endParaRPr lang="ja-JP" altLang="en-US" sz="1600" b="1" dirty="0">
              <a:solidFill>
                <a:srgbClr val="FF0000"/>
              </a:solidFill>
            </a:endParaRPr>
          </a:p>
        </p:txBody>
      </p:sp>
      <p:sp>
        <p:nvSpPr>
          <p:cNvPr id="119" name="テキスト ボックス 112"/>
          <p:cNvSpPr txBox="1">
            <a:spLocks noChangeArrowheads="1"/>
          </p:cNvSpPr>
          <p:nvPr/>
        </p:nvSpPr>
        <p:spPr bwMode="auto">
          <a:xfrm>
            <a:off x="2411761" y="3927855"/>
            <a:ext cx="2736304" cy="707886"/>
          </a:xfrm>
          <a:prstGeom prst="rect">
            <a:avLst/>
          </a:prstGeom>
          <a:noFill/>
          <a:ln w="9525">
            <a:noFill/>
            <a:miter lim="800000"/>
            <a:headEnd/>
            <a:tailEnd/>
          </a:ln>
        </p:spPr>
        <p:txBody>
          <a:bodyPr wrap="square">
            <a:spAutoFit/>
          </a:bodyPr>
          <a:lstStyle/>
          <a:p>
            <a:r>
              <a:rPr lang="en-US" altLang="ja-JP" b="1" dirty="0">
                <a:solidFill>
                  <a:srgbClr val="009900"/>
                </a:solidFill>
              </a:rPr>
              <a:t>Reference beam</a:t>
            </a:r>
          </a:p>
          <a:p>
            <a:r>
              <a:rPr lang="en-US" altLang="ja-JP" dirty="0">
                <a:solidFill>
                  <a:srgbClr val="009900"/>
                </a:solidFill>
              </a:rPr>
              <a:t>(Frequency shift by </a:t>
            </a:r>
            <a:r>
              <a:rPr lang="en-US" altLang="ja-JP" i="1" dirty="0" err="1">
                <a:solidFill>
                  <a:srgbClr val="009900"/>
                </a:solidFill>
              </a:rPr>
              <a:t>f</a:t>
            </a:r>
            <a:r>
              <a:rPr lang="en-US" altLang="ja-JP" sz="1400" dirty="0" err="1">
                <a:solidFill>
                  <a:srgbClr val="009900"/>
                </a:solidFill>
              </a:rPr>
              <a:t>H</a:t>
            </a:r>
            <a:r>
              <a:rPr lang="en-US" altLang="ja-JP" dirty="0">
                <a:solidFill>
                  <a:srgbClr val="009900"/>
                </a:solidFill>
              </a:rPr>
              <a:t>)</a:t>
            </a:r>
            <a:endParaRPr lang="ja-JP" altLang="en-US" dirty="0">
              <a:solidFill>
                <a:srgbClr val="009900"/>
              </a:solidFill>
            </a:endParaRPr>
          </a:p>
        </p:txBody>
      </p:sp>
      <p:grpSp>
        <p:nvGrpSpPr>
          <p:cNvPr id="3" name="グループ化 113"/>
          <p:cNvGrpSpPr>
            <a:grpSpLocks/>
          </p:cNvGrpSpPr>
          <p:nvPr/>
        </p:nvGrpSpPr>
        <p:grpSpPr bwMode="auto">
          <a:xfrm>
            <a:off x="6871249" y="4231677"/>
            <a:ext cx="94409" cy="904026"/>
            <a:chOff x="7020272" y="3861048"/>
            <a:chExt cx="216024" cy="2088232"/>
          </a:xfrm>
        </p:grpSpPr>
        <p:cxnSp>
          <p:nvCxnSpPr>
            <p:cNvPr id="121" name="直線コネクタ 120"/>
            <p:cNvCxnSpPr/>
            <p:nvPr/>
          </p:nvCxnSpPr>
          <p:spPr>
            <a:xfrm>
              <a:off x="7092805" y="3861048"/>
              <a:ext cx="0" cy="2088232"/>
            </a:xfrm>
            <a:prstGeom prst="line">
              <a:avLst/>
            </a:prstGeom>
          </p:spPr>
          <p:style>
            <a:lnRef idx="3">
              <a:schemeClr val="dk1"/>
            </a:lnRef>
            <a:fillRef idx="0">
              <a:schemeClr val="dk1"/>
            </a:fillRef>
            <a:effectRef idx="2">
              <a:schemeClr val="dk1"/>
            </a:effectRef>
            <a:fontRef idx="minor">
              <a:schemeClr val="tx1"/>
            </a:fontRef>
          </p:style>
        </p:cxnSp>
        <p:sp>
          <p:nvSpPr>
            <p:cNvPr id="122" name="正方形/長方形 121"/>
            <p:cNvSpPr/>
            <p:nvPr/>
          </p:nvSpPr>
          <p:spPr>
            <a:xfrm>
              <a:off x="7020272" y="4869434"/>
              <a:ext cx="216024" cy="14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23" name="正方形/長方形 122"/>
          <p:cNvSpPr/>
          <p:nvPr/>
        </p:nvSpPr>
        <p:spPr>
          <a:xfrm rot="5400000">
            <a:off x="6261878" y="4152347"/>
            <a:ext cx="125120" cy="109362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4" name="テキスト ボックス 117"/>
          <p:cNvSpPr txBox="1">
            <a:spLocks noChangeArrowheads="1"/>
          </p:cNvSpPr>
          <p:nvPr/>
        </p:nvSpPr>
        <p:spPr bwMode="auto">
          <a:xfrm>
            <a:off x="6225959" y="3915661"/>
            <a:ext cx="1154353" cy="400110"/>
          </a:xfrm>
          <a:prstGeom prst="rect">
            <a:avLst/>
          </a:prstGeom>
          <a:noFill/>
          <a:ln w="9525">
            <a:noFill/>
            <a:miter lim="800000"/>
            <a:headEnd/>
            <a:tailEnd/>
          </a:ln>
        </p:spPr>
        <p:txBody>
          <a:bodyPr wrap="square">
            <a:spAutoFit/>
          </a:bodyPr>
          <a:lstStyle/>
          <a:p>
            <a:r>
              <a:rPr lang="en-US" altLang="ja-JP" dirty="0">
                <a:solidFill>
                  <a:srgbClr val="0000FF"/>
                </a:solidFill>
              </a:rPr>
              <a:t>Pin-hole</a:t>
            </a:r>
            <a:endParaRPr lang="ja-JP" altLang="en-US" dirty="0">
              <a:solidFill>
                <a:srgbClr val="0000FF"/>
              </a:solidFill>
            </a:endParaRPr>
          </a:p>
        </p:txBody>
      </p:sp>
      <p:sp>
        <p:nvSpPr>
          <p:cNvPr id="125" name="テキスト ボックス 118"/>
          <p:cNvSpPr txBox="1">
            <a:spLocks noChangeArrowheads="1"/>
          </p:cNvSpPr>
          <p:nvPr/>
        </p:nvSpPr>
        <p:spPr bwMode="auto">
          <a:xfrm>
            <a:off x="4427984" y="4563733"/>
            <a:ext cx="1218318" cy="400110"/>
          </a:xfrm>
          <a:prstGeom prst="rect">
            <a:avLst/>
          </a:prstGeom>
          <a:noFill/>
          <a:ln w="9525">
            <a:noFill/>
            <a:miter lim="800000"/>
            <a:headEnd/>
            <a:tailEnd/>
          </a:ln>
        </p:spPr>
        <p:txBody>
          <a:bodyPr wrap="square">
            <a:spAutoFit/>
          </a:bodyPr>
          <a:lstStyle/>
          <a:p>
            <a:r>
              <a:rPr lang="en-US" altLang="ja-JP" dirty="0">
                <a:solidFill>
                  <a:srgbClr val="0000FF"/>
                </a:solidFill>
              </a:rPr>
              <a:t>Scanner</a:t>
            </a:r>
            <a:endParaRPr lang="ja-JP" altLang="en-US" dirty="0">
              <a:solidFill>
                <a:srgbClr val="0000FF"/>
              </a:solidFill>
            </a:endParaRPr>
          </a:p>
        </p:txBody>
      </p:sp>
      <p:sp>
        <p:nvSpPr>
          <p:cNvPr id="126" name="円弧 125"/>
          <p:cNvSpPr/>
          <p:nvPr/>
        </p:nvSpPr>
        <p:spPr>
          <a:xfrm rot="10800000">
            <a:off x="5152600" y="4543102"/>
            <a:ext cx="656036" cy="686097"/>
          </a:xfrm>
          <a:prstGeom prst="arc">
            <a:avLst/>
          </a:prstGeom>
          <a:ln>
            <a:headEnd type="arrow"/>
            <a:tailEnd type="arrow"/>
          </a:ln>
        </p:spPr>
        <p:style>
          <a:lnRef idx="2">
            <a:schemeClr val="dk1"/>
          </a:lnRef>
          <a:fillRef idx="0">
            <a:schemeClr val="dk1"/>
          </a:fillRef>
          <a:effectRef idx="1">
            <a:schemeClr val="dk1"/>
          </a:effectRef>
          <a:fontRef idx="minor">
            <a:schemeClr val="tx1"/>
          </a:fontRef>
        </p:style>
        <p:txBody>
          <a:bodyPr anchor="ctr"/>
          <a:lstStyle/>
          <a:p>
            <a:pPr algn="ctr">
              <a:defRPr/>
            </a:pPr>
            <a:endParaRPr lang="ja-JP" altLang="en-US"/>
          </a:p>
        </p:txBody>
      </p:sp>
      <p:sp>
        <p:nvSpPr>
          <p:cNvPr id="127" name="正方形/長方形 126"/>
          <p:cNvSpPr/>
          <p:nvPr/>
        </p:nvSpPr>
        <p:spPr>
          <a:xfrm rot="5400000">
            <a:off x="6293157" y="4121067"/>
            <a:ext cx="62560" cy="1093623"/>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8" name="テキスト ボックス 121"/>
          <p:cNvSpPr txBox="1">
            <a:spLocks noChangeArrowheads="1"/>
          </p:cNvSpPr>
          <p:nvPr/>
        </p:nvSpPr>
        <p:spPr bwMode="auto">
          <a:xfrm>
            <a:off x="5070239" y="3477520"/>
            <a:ext cx="576063" cy="400110"/>
          </a:xfrm>
          <a:prstGeom prst="rect">
            <a:avLst/>
          </a:prstGeom>
          <a:noFill/>
          <a:ln w="9525">
            <a:noFill/>
            <a:miter lim="800000"/>
            <a:headEnd/>
            <a:tailEnd/>
          </a:ln>
        </p:spPr>
        <p:txBody>
          <a:bodyPr wrap="square">
            <a:spAutoFit/>
          </a:bodyPr>
          <a:lstStyle/>
          <a:p>
            <a:r>
              <a:rPr lang="en-US" altLang="ja-JP" dirty="0">
                <a:solidFill>
                  <a:srgbClr val="0000FF"/>
                </a:solidFill>
              </a:rPr>
              <a:t>BS</a:t>
            </a:r>
            <a:endParaRPr lang="ja-JP" altLang="en-US" dirty="0">
              <a:solidFill>
                <a:srgbClr val="0000FF"/>
              </a:solidFill>
            </a:endParaRPr>
          </a:p>
        </p:txBody>
      </p:sp>
      <p:sp>
        <p:nvSpPr>
          <p:cNvPr id="129" name="フローチャート : 論理積ゲート 128"/>
          <p:cNvSpPr/>
          <p:nvPr/>
        </p:nvSpPr>
        <p:spPr>
          <a:xfrm>
            <a:off x="6933959" y="4558914"/>
            <a:ext cx="281158" cy="264677"/>
          </a:xfrm>
          <a:prstGeom prst="flowChartDelay">
            <a:avLst/>
          </a:prstGeom>
        </p:spPr>
        <p:style>
          <a:lnRef idx="2">
            <a:schemeClr val="dk1"/>
          </a:lnRef>
          <a:fillRef idx="0">
            <a:schemeClr val="dk1"/>
          </a:fillRef>
          <a:effectRef idx="1">
            <a:schemeClr val="dk1"/>
          </a:effectRef>
          <a:fontRef idx="minor">
            <a:schemeClr val="tx1"/>
          </a:fontRef>
        </p:style>
        <p:txBody>
          <a:bodyPr anchor="ctr"/>
          <a:lstStyle/>
          <a:p>
            <a:pPr algn="ctr">
              <a:defRPr/>
            </a:pPr>
            <a:endParaRPr lang="ja-JP" altLang="en-US" dirty="0"/>
          </a:p>
        </p:txBody>
      </p:sp>
      <p:cxnSp>
        <p:nvCxnSpPr>
          <p:cNvPr id="130" name="直線矢印コネクタ 129"/>
          <p:cNvCxnSpPr/>
          <p:nvPr/>
        </p:nvCxnSpPr>
        <p:spPr>
          <a:xfrm>
            <a:off x="6840239" y="4512166"/>
            <a:ext cx="0" cy="373985"/>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131" name="フローチャート : 和接合 130"/>
          <p:cNvSpPr/>
          <p:nvPr/>
        </p:nvSpPr>
        <p:spPr>
          <a:xfrm>
            <a:off x="7403245" y="4627661"/>
            <a:ext cx="124730" cy="124432"/>
          </a:xfrm>
          <a:prstGeom prst="flowChartSummingJunction">
            <a:avLst/>
          </a:prstGeom>
        </p:spPr>
        <p:style>
          <a:lnRef idx="2">
            <a:schemeClr val="dk1"/>
          </a:lnRef>
          <a:fillRef idx="0">
            <a:schemeClr val="dk1"/>
          </a:fillRef>
          <a:effectRef idx="1">
            <a:schemeClr val="dk1"/>
          </a:effectRef>
          <a:fontRef idx="minor">
            <a:schemeClr val="tx1"/>
          </a:fontRef>
        </p:style>
        <p:txBody>
          <a:bodyPr anchor="ctr"/>
          <a:lstStyle/>
          <a:p>
            <a:pPr algn="ctr">
              <a:defRPr/>
            </a:pPr>
            <a:endParaRPr lang="ja-JP" altLang="en-US"/>
          </a:p>
        </p:txBody>
      </p:sp>
      <p:cxnSp>
        <p:nvCxnSpPr>
          <p:cNvPr id="132" name="直線コネクタ 131"/>
          <p:cNvCxnSpPr>
            <a:stCxn id="129" idx="3"/>
            <a:endCxn id="131" idx="2"/>
          </p:cNvCxnSpPr>
          <p:nvPr/>
        </p:nvCxnSpPr>
        <p:spPr>
          <a:xfrm flipV="1">
            <a:off x="7215117" y="4689534"/>
            <a:ext cx="188128" cy="1375"/>
          </a:xfrm>
          <a:prstGeom prst="line">
            <a:avLst/>
          </a:prstGeom>
        </p:spPr>
        <p:style>
          <a:lnRef idx="2">
            <a:schemeClr val="dk1"/>
          </a:lnRef>
          <a:fillRef idx="0">
            <a:schemeClr val="dk1"/>
          </a:fillRef>
          <a:effectRef idx="1">
            <a:schemeClr val="dk1"/>
          </a:effectRef>
          <a:fontRef idx="minor">
            <a:schemeClr val="tx1"/>
          </a:fontRef>
        </p:style>
      </p:cxnSp>
      <p:cxnSp>
        <p:nvCxnSpPr>
          <p:cNvPr id="133" name="直線矢印コネクタ 132"/>
          <p:cNvCxnSpPr/>
          <p:nvPr/>
        </p:nvCxnSpPr>
        <p:spPr>
          <a:xfrm>
            <a:off x="7465265" y="4418670"/>
            <a:ext cx="0" cy="18699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4" name="正方形/長方形 127"/>
          <p:cNvSpPr>
            <a:spLocks noChangeArrowheads="1"/>
          </p:cNvSpPr>
          <p:nvPr/>
        </p:nvSpPr>
        <p:spPr bwMode="auto">
          <a:xfrm>
            <a:off x="7320150" y="3742609"/>
            <a:ext cx="1788354" cy="677108"/>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800" dirty="0"/>
              <a:t>Demodulation</a:t>
            </a:r>
          </a:p>
          <a:p>
            <a:r>
              <a:rPr lang="en-US" altLang="ja-JP" i="1" dirty="0" err="1"/>
              <a:t>f</a:t>
            </a:r>
            <a:r>
              <a:rPr lang="en-US" altLang="ja-JP" sz="1400" dirty="0" err="1"/>
              <a:t>H</a:t>
            </a:r>
            <a:r>
              <a:rPr lang="en-US" altLang="ja-JP" i="1" dirty="0"/>
              <a:t>, </a:t>
            </a:r>
            <a:r>
              <a:rPr lang="en-US" altLang="ja-JP" i="1" dirty="0" err="1">
                <a:solidFill>
                  <a:srgbClr val="000000"/>
                </a:solidFill>
              </a:rPr>
              <a:t>f</a:t>
            </a:r>
            <a:r>
              <a:rPr lang="en-US" altLang="ja-JP" sz="1400" dirty="0" err="1">
                <a:solidFill>
                  <a:srgbClr val="000000"/>
                </a:solidFill>
              </a:rPr>
              <a:t>H</a:t>
            </a:r>
            <a:r>
              <a:rPr lang="en-US" altLang="ja-JP" dirty="0" err="1"/>
              <a:t>+</a:t>
            </a:r>
            <a:r>
              <a:rPr lang="en-US" altLang="ja-JP" i="1" dirty="0" err="1"/>
              <a:t>f</a:t>
            </a:r>
            <a:r>
              <a:rPr lang="en-US" altLang="ja-JP" sz="1600" dirty="0" err="1"/>
              <a:t>p</a:t>
            </a:r>
            <a:r>
              <a:rPr lang="en-US" altLang="ja-JP" dirty="0"/>
              <a:t>, </a:t>
            </a:r>
            <a:r>
              <a:rPr lang="en-US" altLang="ja-JP" i="1" dirty="0" err="1">
                <a:solidFill>
                  <a:srgbClr val="000000"/>
                </a:solidFill>
              </a:rPr>
              <a:t>f</a:t>
            </a:r>
            <a:r>
              <a:rPr lang="en-US" altLang="ja-JP" sz="1400" dirty="0" err="1">
                <a:solidFill>
                  <a:srgbClr val="000000"/>
                </a:solidFill>
              </a:rPr>
              <a:t>H</a:t>
            </a:r>
            <a:r>
              <a:rPr lang="en-US" altLang="ja-JP" dirty="0"/>
              <a:t>-</a:t>
            </a:r>
            <a:r>
              <a:rPr lang="en-US" altLang="ja-JP" i="1" dirty="0"/>
              <a:t>f</a:t>
            </a:r>
            <a:r>
              <a:rPr lang="en-US" altLang="ja-JP" sz="1600" dirty="0"/>
              <a:t>p</a:t>
            </a:r>
            <a:endParaRPr lang="ja-JP" altLang="en-US" dirty="0"/>
          </a:p>
        </p:txBody>
      </p:sp>
      <p:cxnSp>
        <p:nvCxnSpPr>
          <p:cNvPr id="135" name="カギ線コネクタ 134"/>
          <p:cNvCxnSpPr>
            <a:stCxn id="131" idx="6"/>
            <a:endCxn id="138" idx="1"/>
          </p:cNvCxnSpPr>
          <p:nvPr/>
        </p:nvCxnSpPr>
        <p:spPr>
          <a:xfrm>
            <a:off x="7527975" y="4689877"/>
            <a:ext cx="284385" cy="177857"/>
          </a:xfrm>
          <a:prstGeom prst="bent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136" name="カギ線コネクタ 135"/>
          <p:cNvCxnSpPr>
            <a:stCxn id="131" idx="6"/>
            <a:endCxn id="137" idx="1"/>
          </p:cNvCxnSpPr>
          <p:nvPr/>
        </p:nvCxnSpPr>
        <p:spPr>
          <a:xfrm flipV="1">
            <a:off x="7527975" y="4547764"/>
            <a:ext cx="283461" cy="142113"/>
          </a:xfrm>
          <a:prstGeom prst="bent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137" name="テキスト ボックス 130"/>
          <p:cNvSpPr txBox="1">
            <a:spLocks noChangeArrowheads="1"/>
          </p:cNvSpPr>
          <p:nvPr/>
        </p:nvSpPr>
        <p:spPr bwMode="auto">
          <a:xfrm>
            <a:off x="7811436" y="4347709"/>
            <a:ext cx="267184" cy="400110"/>
          </a:xfrm>
          <a:prstGeom prst="rect">
            <a:avLst/>
          </a:prstGeom>
          <a:noFill/>
          <a:ln w="9525">
            <a:noFill/>
            <a:miter lim="800000"/>
            <a:headEnd/>
            <a:tailEnd/>
          </a:ln>
        </p:spPr>
        <p:txBody>
          <a:bodyPr wrap="square">
            <a:spAutoFit/>
          </a:bodyPr>
          <a:lstStyle/>
          <a:p>
            <a:r>
              <a:rPr lang="en-US" altLang="ja-JP" i="1" dirty="0">
                <a:latin typeface="Times New Roman" pitchFamily="18" charset="0"/>
                <a:cs typeface="Times New Roman" pitchFamily="18" charset="0"/>
              </a:rPr>
              <a:t>I</a:t>
            </a:r>
            <a:endParaRPr lang="ja-JP" altLang="en-US" i="1" dirty="0">
              <a:latin typeface="Times New Roman" pitchFamily="18" charset="0"/>
              <a:cs typeface="Times New Roman" pitchFamily="18" charset="0"/>
            </a:endParaRPr>
          </a:p>
        </p:txBody>
      </p:sp>
      <p:sp>
        <p:nvSpPr>
          <p:cNvPr id="138" name="テキスト ボックス 131"/>
          <p:cNvSpPr txBox="1">
            <a:spLocks noChangeArrowheads="1"/>
          </p:cNvSpPr>
          <p:nvPr/>
        </p:nvSpPr>
        <p:spPr bwMode="auto">
          <a:xfrm>
            <a:off x="7812360" y="4667679"/>
            <a:ext cx="288032" cy="400110"/>
          </a:xfrm>
          <a:prstGeom prst="rect">
            <a:avLst/>
          </a:prstGeom>
          <a:noFill/>
          <a:ln w="9525">
            <a:noFill/>
            <a:miter lim="800000"/>
            <a:headEnd/>
            <a:tailEnd/>
          </a:ln>
        </p:spPr>
        <p:txBody>
          <a:bodyPr wrap="square">
            <a:spAutoFit/>
          </a:bodyPr>
          <a:lstStyle/>
          <a:p>
            <a:r>
              <a:rPr lang="en-US" altLang="ja-JP" i="1" dirty="0">
                <a:latin typeface="Times New Roman" pitchFamily="18" charset="0"/>
                <a:cs typeface="Times New Roman" pitchFamily="18" charset="0"/>
              </a:rPr>
              <a:t>Q</a:t>
            </a:r>
            <a:endParaRPr lang="ja-JP" altLang="en-US" i="1" dirty="0">
              <a:latin typeface="Times New Roman" pitchFamily="18" charset="0"/>
              <a:cs typeface="Times New Roman" pitchFamily="18" charset="0"/>
            </a:endParaRPr>
          </a:p>
        </p:txBody>
      </p:sp>
      <p:sp>
        <p:nvSpPr>
          <p:cNvPr id="140" name="テキスト ボックス 134"/>
          <p:cNvSpPr txBox="1">
            <a:spLocks noChangeArrowheads="1"/>
          </p:cNvSpPr>
          <p:nvPr/>
        </p:nvSpPr>
        <p:spPr bwMode="auto">
          <a:xfrm>
            <a:off x="3059832" y="6053226"/>
            <a:ext cx="4104456" cy="400110"/>
          </a:xfrm>
          <a:prstGeom prst="rect">
            <a:avLst/>
          </a:prstGeom>
          <a:noFill/>
          <a:ln w="9525">
            <a:noFill/>
            <a:miter lim="800000"/>
            <a:headEnd/>
            <a:tailEnd/>
          </a:ln>
        </p:spPr>
        <p:txBody>
          <a:bodyPr wrap="square">
            <a:spAutoFit/>
          </a:bodyPr>
          <a:lstStyle/>
          <a:p>
            <a:r>
              <a:rPr lang="en-US" altLang="ja-JP" u="sng" dirty="0"/>
              <a:t>Mapping </a:t>
            </a:r>
            <a:r>
              <a:rPr lang="en-US" altLang="ja-JP" u="sng" dirty="0" smtClean="0"/>
              <a:t>of amplitude </a:t>
            </a:r>
            <a:r>
              <a:rPr lang="en-US" altLang="ja-JP" u="sng" dirty="0"/>
              <a:t>and phase</a:t>
            </a:r>
            <a:endParaRPr lang="ja-JP" altLang="en-US" u="sng" dirty="0"/>
          </a:p>
        </p:txBody>
      </p:sp>
      <p:sp>
        <p:nvSpPr>
          <p:cNvPr id="141" name="正方形/長方形 140"/>
          <p:cNvSpPr/>
          <p:nvPr/>
        </p:nvSpPr>
        <p:spPr>
          <a:xfrm rot="5400000">
            <a:off x="2838030" y="21453"/>
            <a:ext cx="120073" cy="579613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2" name="正方形/長方形 141"/>
          <p:cNvSpPr/>
          <p:nvPr/>
        </p:nvSpPr>
        <p:spPr>
          <a:xfrm>
            <a:off x="675361" y="2859483"/>
            <a:ext cx="125419" cy="102364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3" name="AutoShape 8"/>
          <p:cNvSpPr>
            <a:spLocks noChangeArrowheads="1"/>
          </p:cNvSpPr>
          <p:nvPr/>
        </p:nvSpPr>
        <p:spPr bwMode="auto">
          <a:xfrm rot="2692884">
            <a:off x="449332" y="2851920"/>
            <a:ext cx="718056" cy="186992"/>
          </a:xfrm>
          <a:prstGeom prst="can">
            <a:avLst>
              <a:gd name="adj" fmla="val 50000"/>
            </a:avLst>
          </a:prstGeom>
          <a:solidFill>
            <a:schemeClr val="accent1">
              <a:alpha val="70195"/>
            </a:schemeClr>
          </a:solidFill>
          <a:ln w="9525">
            <a:solidFill>
              <a:schemeClr val="tx1"/>
            </a:solidFill>
            <a:round/>
            <a:headEnd/>
            <a:tailEnd/>
          </a:ln>
        </p:spPr>
        <p:txBody>
          <a:bodyPr wrap="none" anchor="ctr"/>
          <a:lstStyle/>
          <a:p>
            <a:endParaRPr lang="ja-JP" altLang="en-US"/>
          </a:p>
        </p:txBody>
      </p:sp>
      <p:sp>
        <p:nvSpPr>
          <p:cNvPr id="144" name="正方形/長方形 226"/>
          <p:cNvSpPr>
            <a:spLocks noChangeArrowheads="1"/>
          </p:cNvSpPr>
          <p:nvPr/>
        </p:nvSpPr>
        <p:spPr bwMode="auto">
          <a:xfrm>
            <a:off x="1425805" y="2760487"/>
            <a:ext cx="594016" cy="312112"/>
          </a:xfrm>
          <a:prstGeom prst="rect">
            <a:avLst/>
          </a:prstGeom>
          <a:solidFill>
            <a:srgbClr val="FFFF00"/>
          </a:solidFill>
          <a:ln w="9525" algn="ctr">
            <a:solidFill>
              <a:schemeClr val="tx1"/>
            </a:solidFill>
            <a:round/>
            <a:headEnd/>
            <a:tailEnd/>
          </a:ln>
        </p:spPr>
        <p:txBody>
          <a:bodyPr/>
          <a:lstStyle/>
          <a:p>
            <a:pPr defTabSz="4189413"/>
            <a:r>
              <a:rPr lang="en-US" altLang="ja-JP" sz="1400" dirty="0" smtClean="0"/>
              <a:t>EOM</a:t>
            </a:r>
            <a:endParaRPr lang="ja-JP" altLang="en-US" sz="1400" dirty="0"/>
          </a:p>
        </p:txBody>
      </p:sp>
      <p:sp>
        <p:nvSpPr>
          <p:cNvPr id="145" name="AutoShape 8"/>
          <p:cNvSpPr>
            <a:spLocks noChangeArrowheads="1"/>
          </p:cNvSpPr>
          <p:nvPr/>
        </p:nvSpPr>
        <p:spPr bwMode="auto">
          <a:xfrm rot="3153384">
            <a:off x="5538669" y="2793262"/>
            <a:ext cx="716346" cy="187439"/>
          </a:xfrm>
          <a:prstGeom prst="can">
            <a:avLst>
              <a:gd name="adj" fmla="val 50000"/>
            </a:avLst>
          </a:prstGeom>
          <a:solidFill>
            <a:schemeClr val="accent1"/>
          </a:solidFill>
          <a:ln w="9525">
            <a:solidFill>
              <a:schemeClr val="tx1"/>
            </a:solidFill>
            <a:round/>
            <a:headEnd/>
            <a:tailEnd/>
          </a:ln>
        </p:spPr>
        <p:txBody>
          <a:bodyPr wrap="none" anchor="ctr"/>
          <a:lstStyle/>
          <a:p>
            <a:endParaRPr lang="ja-JP" altLang="en-US"/>
          </a:p>
        </p:txBody>
      </p:sp>
      <p:sp>
        <p:nvSpPr>
          <p:cNvPr id="146" name="角丸四角形 228"/>
          <p:cNvSpPr>
            <a:spLocks noChangeArrowheads="1"/>
          </p:cNvSpPr>
          <p:nvPr/>
        </p:nvSpPr>
        <p:spPr bwMode="auto">
          <a:xfrm>
            <a:off x="2483768" y="1899437"/>
            <a:ext cx="2625522" cy="1683620"/>
          </a:xfrm>
          <a:prstGeom prst="roundRect">
            <a:avLst>
              <a:gd name="adj" fmla="val 16667"/>
            </a:avLst>
          </a:prstGeom>
          <a:solidFill>
            <a:schemeClr val="accent1"/>
          </a:solidFill>
          <a:ln w="9525" algn="ctr">
            <a:solidFill>
              <a:schemeClr val="tx1"/>
            </a:solidFill>
            <a:round/>
            <a:headEnd/>
            <a:tailEnd/>
          </a:ln>
        </p:spPr>
        <p:txBody>
          <a:bodyPr/>
          <a:lstStyle/>
          <a:p>
            <a:pPr defTabSz="4189413"/>
            <a:r>
              <a:rPr lang="en-US" altLang="ja-JP"/>
              <a:t>IFO</a:t>
            </a:r>
            <a:endParaRPr lang="ja-JP" altLang="en-US"/>
          </a:p>
        </p:txBody>
      </p:sp>
      <p:sp>
        <p:nvSpPr>
          <p:cNvPr id="147" name="Rectangle 18"/>
          <p:cNvSpPr>
            <a:spLocks noChangeArrowheads="1"/>
          </p:cNvSpPr>
          <p:nvPr/>
        </p:nvSpPr>
        <p:spPr bwMode="auto">
          <a:xfrm>
            <a:off x="3624444" y="2669484"/>
            <a:ext cx="234482" cy="62367"/>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48" name="Rectangle 20"/>
          <p:cNvSpPr>
            <a:spLocks noChangeArrowheads="1"/>
          </p:cNvSpPr>
          <p:nvPr/>
        </p:nvSpPr>
        <p:spPr bwMode="auto">
          <a:xfrm rot="18900000">
            <a:off x="3659152" y="3157245"/>
            <a:ext cx="234407" cy="6236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49" name="Rectangle 30"/>
          <p:cNvSpPr>
            <a:spLocks noChangeArrowheads="1"/>
          </p:cNvSpPr>
          <p:nvPr/>
        </p:nvSpPr>
        <p:spPr bwMode="auto">
          <a:xfrm>
            <a:off x="3660525" y="3398517"/>
            <a:ext cx="234407" cy="6236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50" name="Rectangle 30"/>
          <p:cNvSpPr>
            <a:spLocks noChangeArrowheads="1"/>
          </p:cNvSpPr>
          <p:nvPr/>
        </p:nvSpPr>
        <p:spPr bwMode="auto">
          <a:xfrm rot="5400000">
            <a:off x="4117098" y="3154336"/>
            <a:ext cx="233849" cy="62509"/>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51" name="Rectangle 30"/>
          <p:cNvSpPr>
            <a:spLocks noChangeArrowheads="1"/>
          </p:cNvSpPr>
          <p:nvPr/>
        </p:nvSpPr>
        <p:spPr bwMode="auto">
          <a:xfrm rot="5400000">
            <a:off x="3210616" y="3144972"/>
            <a:ext cx="233849" cy="62509"/>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53" name="Rectangle 30"/>
          <p:cNvSpPr>
            <a:spLocks noChangeArrowheads="1"/>
          </p:cNvSpPr>
          <p:nvPr/>
        </p:nvSpPr>
        <p:spPr bwMode="auto">
          <a:xfrm rot="5400000">
            <a:off x="4867277" y="3154336"/>
            <a:ext cx="233849" cy="62509"/>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54" name="正方形/長方形 153"/>
          <p:cNvSpPr/>
          <p:nvPr/>
        </p:nvSpPr>
        <p:spPr>
          <a:xfrm rot="5400000">
            <a:off x="3702847" y="1959056"/>
            <a:ext cx="30936" cy="24690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5" name="正方形/長方形 154"/>
          <p:cNvSpPr/>
          <p:nvPr/>
        </p:nvSpPr>
        <p:spPr>
          <a:xfrm rot="10800000">
            <a:off x="3733820" y="2024557"/>
            <a:ext cx="31010" cy="15585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6" name="Rectangle 18"/>
          <p:cNvSpPr>
            <a:spLocks noChangeArrowheads="1"/>
          </p:cNvSpPr>
          <p:nvPr/>
        </p:nvSpPr>
        <p:spPr bwMode="auto">
          <a:xfrm>
            <a:off x="3640047" y="1961697"/>
            <a:ext cx="234482" cy="62367"/>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57" name="テキスト ボックス 118"/>
          <p:cNvSpPr txBox="1">
            <a:spLocks noChangeArrowheads="1"/>
          </p:cNvSpPr>
          <p:nvPr/>
        </p:nvSpPr>
        <p:spPr bwMode="auto">
          <a:xfrm>
            <a:off x="5070238" y="2219407"/>
            <a:ext cx="2743178" cy="400110"/>
          </a:xfrm>
          <a:prstGeom prst="rect">
            <a:avLst/>
          </a:prstGeom>
          <a:noFill/>
          <a:ln w="9525">
            <a:noFill/>
            <a:miter lim="800000"/>
            <a:headEnd/>
            <a:tailEnd/>
          </a:ln>
        </p:spPr>
        <p:txBody>
          <a:bodyPr wrap="square">
            <a:spAutoFit/>
          </a:bodyPr>
          <a:lstStyle/>
          <a:p>
            <a:r>
              <a:rPr lang="en-US" altLang="ja-JP" dirty="0">
                <a:solidFill>
                  <a:srgbClr val="0000FF"/>
                </a:solidFill>
              </a:rPr>
              <a:t>(Pick-off mirror in IFO)</a:t>
            </a:r>
            <a:endParaRPr lang="ja-JP" altLang="en-US" dirty="0">
              <a:solidFill>
                <a:srgbClr val="0000FF"/>
              </a:solidFill>
            </a:endParaRPr>
          </a:p>
        </p:txBody>
      </p:sp>
      <p:sp>
        <p:nvSpPr>
          <p:cNvPr id="158" name="テキスト ボックス 254"/>
          <p:cNvSpPr txBox="1">
            <a:spLocks noChangeArrowheads="1"/>
          </p:cNvSpPr>
          <p:nvPr/>
        </p:nvSpPr>
        <p:spPr bwMode="auto">
          <a:xfrm>
            <a:off x="1187624" y="2132856"/>
            <a:ext cx="1224136" cy="584775"/>
          </a:xfrm>
          <a:prstGeom prst="rect">
            <a:avLst/>
          </a:prstGeom>
          <a:noFill/>
          <a:ln w="9525">
            <a:noFill/>
            <a:miter lim="800000"/>
            <a:headEnd/>
            <a:tailEnd/>
          </a:ln>
        </p:spPr>
        <p:txBody>
          <a:bodyPr wrap="square">
            <a:spAutoFit/>
          </a:bodyPr>
          <a:lstStyle/>
          <a:p>
            <a:r>
              <a:rPr lang="en-US" altLang="ja-JP" sz="1600" dirty="0" smtClean="0"/>
              <a:t>Phase Modulation</a:t>
            </a:r>
            <a:endParaRPr lang="ja-JP" altLang="en-US" sz="1600" dirty="0"/>
          </a:p>
        </p:txBody>
      </p:sp>
      <p:cxnSp>
        <p:nvCxnSpPr>
          <p:cNvPr id="159" name="直線矢印コネクタ 158"/>
          <p:cNvCxnSpPr>
            <a:stCxn id="160" idx="0"/>
            <a:endCxn id="172" idx="2"/>
          </p:cNvCxnSpPr>
          <p:nvPr/>
        </p:nvCxnSpPr>
        <p:spPr>
          <a:xfrm flipV="1">
            <a:off x="1722813" y="4080433"/>
            <a:ext cx="0" cy="2756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0" name="円/楕円 159"/>
          <p:cNvSpPr/>
          <p:nvPr/>
        </p:nvSpPr>
        <p:spPr bwMode="auto">
          <a:xfrm>
            <a:off x="1613244" y="4356110"/>
            <a:ext cx="218449" cy="218616"/>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defTabSz="4189413">
              <a:defRPr/>
            </a:pPr>
            <a:endParaRPr lang="ja-JP" altLang="en-US">
              <a:solidFill>
                <a:schemeClr val="tx1"/>
              </a:solidFill>
            </a:endParaRPr>
          </a:p>
        </p:txBody>
      </p:sp>
      <p:grpSp>
        <p:nvGrpSpPr>
          <p:cNvPr id="4" name="グループ化 285"/>
          <p:cNvGrpSpPr>
            <a:grpSpLocks/>
          </p:cNvGrpSpPr>
          <p:nvPr/>
        </p:nvGrpSpPr>
        <p:grpSpPr bwMode="auto">
          <a:xfrm>
            <a:off x="1644255" y="4387046"/>
            <a:ext cx="156429" cy="156056"/>
            <a:chOff x="5153944" y="15032038"/>
            <a:chExt cx="576064" cy="648072"/>
          </a:xfrm>
        </p:grpSpPr>
        <p:sp>
          <p:nvSpPr>
            <p:cNvPr id="162" name="円弧 161"/>
            <p:cNvSpPr/>
            <p:nvPr/>
          </p:nvSpPr>
          <p:spPr bwMode="auto">
            <a:xfrm>
              <a:off x="5153944" y="15103411"/>
              <a:ext cx="289301" cy="576699"/>
            </a:xfrm>
            <a:prstGeom prst="arc">
              <a:avLst>
                <a:gd name="adj1" fmla="val 10739695"/>
                <a:gd name="adj2" fmla="val 0"/>
              </a:avLst>
            </a:prstGeom>
            <a:ln>
              <a:headEnd type="none" w="med" len="med"/>
              <a:tailEnd type="none" w="med" len="med"/>
            </a:ln>
          </p:spPr>
          <p:style>
            <a:lnRef idx="2">
              <a:schemeClr val="dk1"/>
            </a:lnRef>
            <a:fillRef idx="0">
              <a:schemeClr val="dk1"/>
            </a:fillRef>
            <a:effectRef idx="1">
              <a:schemeClr val="dk1"/>
            </a:effectRef>
            <a:fontRef idx="minor">
              <a:schemeClr val="tx1"/>
            </a:fontRef>
          </p:style>
          <p:txBody>
            <a:bodyPr/>
            <a:lstStyle/>
            <a:p>
              <a:pPr defTabSz="4189413">
                <a:defRPr/>
              </a:pPr>
              <a:endParaRPr lang="ja-JP" altLang="en-US"/>
            </a:p>
          </p:txBody>
        </p:sp>
        <p:sp>
          <p:nvSpPr>
            <p:cNvPr id="163" name="円弧 162"/>
            <p:cNvSpPr/>
            <p:nvPr/>
          </p:nvSpPr>
          <p:spPr bwMode="auto">
            <a:xfrm rot="10800000">
              <a:off x="5443245" y="15032038"/>
              <a:ext cx="286763" cy="576699"/>
            </a:xfrm>
            <a:prstGeom prst="arc">
              <a:avLst>
                <a:gd name="adj1" fmla="val 10739695"/>
                <a:gd name="adj2" fmla="val 0"/>
              </a:avLst>
            </a:prstGeom>
            <a:ln>
              <a:headEnd type="none" w="med" len="med"/>
              <a:tailEnd type="none" w="med" len="med"/>
            </a:ln>
          </p:spPr>
          <p:style>
            <a:lnRef idx="2">
              <a:schemeClr val="dk1"/>
            </a:lnRef>
            <a:fillRef idx="0">
              <a:schemeClr val="dk1"/>
            </a:fillRef>
            <a:effectRef idx="1">
              <a:schemeClr val="dk1"/>
            </a:effectRef>
            <a:fontRef idx="minor">
              <a:schemeClr val="tx1"/>
            </a:fontRef>
          </p:style>
          <p:txBody>
            <a:bodyPr/>
            <a:lstStyle/>
            <a:p>
              <a:pPr defTabSz="4189413">
                <a:defRPr/>
              </a:pPr>
              <a:endParaRPr lang="ja-JP" altLang="en-US"/>
            </a:p>
          </p:txBody>
        </p:sp>
      </p:grpSp>
      <p:cxnSp>
        <p:nvCxnSpPr>
          <p:cNvPr id="164" name="直線矢印コネクタ 163"/>
          <p:cNvCxnSpPr>
            <a:stCxn id="165" idx="0"/>
          </p:cNvCxnSpPr>
          <p:nvPr/>
        </p:nvCxnSpPr>
        <p:spPr>
          <a:xfrm flipV="1">
            <a:off x="1722813" y="3077411"/>
            <a:ext cx="0" cy="2756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5" name="円/楕円 164"/>
          <p:cNvSpPr/>
          <p:nvPr/>
        </p:nvSpPr>
        <p:spPr bwMode="auto">
          <a:xfrm>
            <a:off x="1613244" y="3353088"/>
            <a:ext cx="218449" cy="217928"/>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defTabSz="4189413">
              <a:defRPr/>
            </a:pPr>
            <a:endParaRPr lang="ja-JP" altLang="en-US">
              <a:solidFill>
                <a:schemeClr val="tx1"/>
              </a:solidFill>
            </a:endParaRPr>
          </a:p>
        </p:txBody>
      </p:sp>
      <p:grpSp>
        <p:nvGrpSpPr>
          <p:cNvPr id="7" name="グループ化 288"/>
          <p:cNvGrpSpPr>
            <a:grpSpLocks/>
          </p:cNvGrpSpPr>
          <p:nvPr/>
        </p:nvGrpSpPr>
        <p:grpSpPr bwMode="auto">
          <a:xfrm>
            <a:off x="1644255" y="3384024"/>
            <a:ext cx="156429" cy="156056"/>
            <a:chOff x="5153944" y="15032038"/>
            <a:chExt cx="576064" cy="648072"/>
          </a:xfrm>
        </p:grpSpPr>
        <p:sp>
          <p:nvSpPr>
            <p:cNvPr id="167" name="円弧 166"/>
            <p:cNvSpPr/>
            <p:nvPr/>
          </p:nvSpPr>
          <p:spPr bwMode="auto">
            <a:xfrm>
              <a:off x="5153944" y="15103412"/>
              <a:ext cx="289301" cy="576698"/>
            </a:xfrm>
            <a:prstGeom prst="arc">
              <a:avLst>
                <a:gd name="adj1" fmla="val 10739695"/>
                <a:gd name="adj2" fmla="val 0"/>
              </a:avLst>
            </a:prstGeom>
            <a:ln>
              <a:headEnd type="none" w="med" len="med"/>
              <a:tailEnd type="none" w="med" len="med"/>
            </a:ln>
          </p:spPr>
          <p:style>
            <a:lnRef idx="2">
              <a:schemeClr val="dk1"/>
            </a:lnRef>
            <a:fillRef idx="0">
              <a:schemeClr val="dk1"/>
            </a:fillRef>
            <a:effectRef idx="1">
              <a:schemeClr val="dk1"/>
            </a:effectRef>
            <a:fontRef idx="minor">
              <a:schemeClr val="tx1"/>
            </a:fontRef>
          </p:style>
          <p:txBody>
            <a:bodyPr/>
            <a:lstStyle/>
            <a:p>
              <a:pPr defTabSz="4189413">
                <a:defRPr/>
              </a:pPr>
              <a:endParaRPr lang="ja-JP" altLang="en-US"/>
            </a:p>
          </p:txBody>
        </p:sp>
        <p:sp>
          <p:nvSpPr>
            <p:cNvPr id="168" name="円弧 167"/>
            <p:cNvSpPr/>
            <p:nvPr/>
          </p:nvSpPr>
          <p:spPr bwMode="auto">
            <a:xfrm rot="10800000">
              <a:off x="5443245" y="15032038"/>
              <a:ext cx="286763" cy="576698"/>
            </a:xfrm>
            <a:prstGeom prst="arc">
              <a:avLst>
                <a:gd name="adj1" fmla="val 10739695"/>
                <a:gd name="adj2" fmla="val 0"/>
              </a:avLst>
            </a:prstGeom>
            <a:ln>
              <a:headEnd type="none" w="med" len="med"/>
              <a:tailEnd type="none" w="med" len="med"/>
            </a:ln>
          </p:spPr>
          <p:style>
            <a:lnRef idx="2">
              <a:schemeClr val="dk1"/>
            </a:lnRef>
            <a:fillRef idx="0">
              <a:schemeClr val="dk1"/>
            </a:fillRef>
            <a:effectRef idx="1">
              <a:schemeClr val="dk1"/>
            </a:effectRef>
            <a:fontRef idx="minor">
              <a:schemeClr val="tx1"/>
            </a:fontRef>
          </p:style>
          <p:txBody>
            <a:bodyPr/>
            <a:lstStyle/>
            <a:p>
              <a:pPr defTabSz="4189413">
                <a:defRPr/>
              </a:pPr>
              <a:endParaRPr lang="ja-JP" altLang="en-US"/>
            </a:p>
          </p:txBody>
        </p:sp>
      </p:grpSp>
      <p:sp>
        <p:nvSpPr>
          <p:cNvPr id="169" name="正方形/長方形 291"/>
          <p:cNvSpPr>
            <a:spLocks noChangeArrowheads="1"/>
          </p:cNvSpPr>
          <p:nvPr/>
        </p:nvSpPr>
        <p:spPr bwMode="auto">
          <a:xfrm>
            <a:off x="1853056" y="4325174"/>
            <a:ext cx="260485" cy="306613"/>
          </a:xfrm>
          <a:prstGeom prst="rect">
            <a:avLst/>
          </a:prstGeom>
          <a:noFill/>
          <a:ln w="9525">
            <a:noFill/>
            <a:miter lim="800000"/>
            <a:headEnd/>
            <a:tailEnd/>
          </a:ln>
        </p:spPr>
        <p:txBody>
          <a:bodyPr wrap="none">
            <a:spAutoFit/>
          </a:bodyPr>
          <a:lstStyle/>
          <a:p>
            <a:r>
              <a:rPr lang="en-US" altLang="ja-JP"/>
              <a:t> </a:t>
            </a:r>
            <a:r>
              <a:rPr lang="en-US" altLang="ja-JP" i="1"/>
              <a:t>f</a:t>
            </a:r>
            <a:r>
              <a:rPr lang="en-US" altLang="ja-JP" sz="1400"/>
              <a:t>H</a:t>
            </a:r>
            <a:endParaRPr lang="ja-JP" altLang="en-US"/>
          </a:p>
        </p:txBody>
      </p:sp>
      <p:sp>
        <p:nvSpPr>
          <p:cNvPr id="170" name="正方形/長方形 292"/>
          <p:cNvSpPr>
            <a:spLocks noChangeArrowheads="1"/>
          </p:cNvSpPr>
          <p:nvPr/>
        </p:nvSpPr>
        <p:spPr bwMode="auto">
          <a:xfrm>
            <a:off x="1863393" y="3290528"/>
            <a:ext cx="476359" cy="400110"/>
          </a:xfrm>
          <a:prstGeom prst="rect">
            <a:avLst/>
          </a:prstGeom>
          <a:noFill/>
          <a:ln w="9525">
            <a:noFill/>
            <a:miter lim="800000"/>
            <a:headEnd/>
            <a:tailEnd/>
          </a:ln>
        </p:spPr>
        <p:txBody>
          <a:bodyPr wrap="square">
            <a:spAutoFit/>
          </a:bodyPr>
          <a:lstStyle/>
          <a:p>
            <a:r>
              <a:rPr lang="en-US" altLang="ja-JP" b="1" dirty="0"/>
              <a:t> </a:t>
            </a:r>
            <a:r>
              <a:rPr lang="en-US" altLang="ja-JP" i="1" dirty="0"/>
              <a:t>f</a:t>
            </a:r>
            <a:r>
              <a:rPr lang="en-US" altLang="ja-JP" sz="1600" b="1" dirty="0"/>
              <a:t>p</a:t>
            </a:r>
            <a:endParaRPr lang="ja-JP" altLang="en-US" dirty="0"/>
          </a:p>
        </p:txBody>
      </p:sp>
      <p:sp>
        <p:nvSpPr>
          <p:cNvPr id="171" name="正方形/長方形 170"/>
          <p:cNvSpPr/>
          <p:nvPr/>
        </p:nvSpPr>
        <p:spPr>
          <a:xfrm rot="5400000">
            <a:off x="1126190" y="3401364"/>
            <a:ext cx="124432" cy="102609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2" name="正方形/長方形 218"/>
          <p:cNvSpPr>
            <a:spLocks noChangeArrowheads="1"/>
          </p:cNvSpPr>
          <p:nvPr/>
        </p:nvSpPr>
        <p:spPr bwMode="auto">
          <a:xfrm>
            <a:off x="1425805" y="3769008"/>
            <a:ext cx="594016" cy="311425"/>
          </a:xfrm>
          <a:prstGeom prst="rect">
            <a:avLst/>
          </a:prstGeom>
          <a:solidFill>
            <a:srgbClr val="FFC000"/>
          </a:solidFill>
          <a:ln w="9525" algn="ctr">
            <a:solidFill>
              <a:schemeClr val="tx1"/>
            </a:solidFill>
            <a:round/>
            <a:headEnd/>
            <a:tailEnd/>
          </a:ln>
        </p:spPr>
        <p:txBody>
          <a:bodyPr/>
          <a:lstStyle/>
          <a:p>
            <a:pPr defTabSz="4189413"/>
            <a:r>
              <a:rPr lang="en-US" altLang="ja-JP" sz="1400" dirty="0"/>
              <a:t>AOM</a:t>
            </a:r>
            <a:endParaRPr lang="ja-JP" altLang="en-US" sz="1400" dirty="0"/>
          </a:p>
        </p:txBody>
      </p:sp>
      <p:pic>
        <p:nvPicPr>
          <p:cNvPr id="68" name="Picture 3" descr="C:\Users\Agatsuma\Documents\My Dropbox\Nikhef_study\PhaseCamera\PhaseMap\C_amp.PNG"/>
          <p:cNvPicPr>
            <a:picLocks noChangeAspect="1" noChangeArrowheads="1"/>
          </p:cNvPicPr>
          <p:nvPr/>
        </p:nvPicPr>
        <p:blipFill>
          <a:blip r:embed="rId2" cstate="print"/>
          <a:srcRect/>
          <a:stretch>
            <a:fillRect/>
          </a:stretch>
        </p:blipFill>
        <p:spPr bwMode="auto">
          <a:xfrm>
            <a:off x="6948264" y="5229199"/>
            <a:ext cx="1124287" cy="1257237"/>
          </a:xfrm>
          <a:prstGeom prst="rect">
            <a:avLst/>
          </a:prstGeom>
          <a:noFill/>
        </p:spPr>
      </p:pic>
      <p:pic>
        <p:nvPicPr>
          <p:cNvPr id="69" name="Picture 4" descr="C:\Users\Agatsuma\Documents\My Dropbox\Nikhef_study\PhaseCamera\PhaseMap\C_ph.PNG"/>
          <p:cNvPicPr>
            <a:picLocks noChangeAspect="1" noChangeArrowheads="1"/>
          </p:cNvPicPr>
          <p:nvPr/>
        </p:nvPicPr>
        <p:blipFill>
          <a:blip r:embed="rId3" cstate="print"/>
          <a:srcRect/>
          <a:stretch>
            <a:fillRect/>
          </a:stretch>
        </p:blipFill>
        <p:spPr bwMode="auto">
          <a:xfrm>
            <a:off x="8028384" y="5229200"/>
            <a:ext cx="1115616" cy="1260127"/>
          </a:xfrm>
          <a:prstGeom prst="rect">
            <a:avLst/>
          </a:prstGeom>
          <a:noFill/>
        </p:spPr>
      </p:pic>
      <p:sp>
        <p:nvSpPr>
          <p:cNvPr id="70" name="曲折矢印 69"/>
          <p:cNvSpPr/>
          <p:nvPr/>
        </p:nvSpPr>
        <p:spPr>
          <a:xfrm rot="5400000">
            <a:off x="8172400" y="4635741"/>
            <a:ext cx="576064" cy="576064"/>
          </a:xfrm>
          <a:prstGeom prst="bentArrow">
            <a:avLst/>
          </a:prstGeom>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solidFill>
                <a:schemeClr val="tx1"/>
              </a:solidFill>
            </a:endParaRPr>
          </a:p>
        </p:txBody>
      </p:sp>
      <p:grpSp>
        <p:nvGrpSpPr>
          <p:cNvPr id="9" name="グループ化 93"/>
          <p:cNvGrpSpPr/>
          <p:nvPr/>
        </p:nvGrpSpPr>
        <p:grpSpPr>
          <a:xfrm>
            <a:off x="0" y="4941168"/>
            <a:ext cx="5076056" cy="1080120"/>
            <a:chOff x="0" y="4941168"/>
            <a:chExt cx="5076056" cy="1080120"/>
          </a:xfrm>
        </p:grpSpPr>
        <p:sp>
          <p:nvSpPr>
            <p:cNvPr id="75" name="二等辺三角形 74"/>
            <p:cNvSpPr/>
            <p:nvPr/>
          </p:nvSpPr>
          <p:spPr>
            <a:xfrm rot="16200000">
              <a:off x="1575628" y="3365540"/>
              <a:ext cx="1060704" cy="4211960"/>
            </a:xfrm>
            <a:prstGeom prst="triangl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二等辺三角形 76"/>
            <p:cNvSpPr/>
            <p:nvPr/>
          </p:nvSpPr>
          <p:spPr>
            <a:xfrm rot="16200000">
              <a:off x="1737393" y="3383288"/>
              <a:ext cx="772672" cy="417646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小波 89"/>
            <p:cNvSpPr/>
            <p:nvPr/>
          </p:nvSpPr>
          <p:spPr>
            <a:xfrm rot="5400000">
              <a:off x="4175956" y="4977172"/>
              <a:ext cx="792088" cy="1008112"/>
            </a:xfrm>
            <a:prstGeom prst="doubleWav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8" name="正方形/長方形 87"/>
            <p:cNvSpPr/>
            <p:nvPr/>
          </p:nvSpPr>
          <p:spPr>
            <a:xfrm>
              <a:off x="4211960" y="4941168"/>
              <a:ext cx="864096"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9" name="直線矢印コネクタ 78"/>
            <p:cNvCxnSpPr/>
            <p:nvPr/>
          </p:nvCxnSpPr>
          <p:spPr>
            <a:xfrm>
              <a:off x="3995936" y="5373216"/>
              <a:ext cx="216024"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grpSp>
      <p:sp>
        <p:nvSpPr>
          <p:cNvPr id="76" name="テキスト ボックス 75"/>
          <p:cNvSpPr txBox="1"/>
          <p:nvPr/>
        </p:nvSpPr>
        <p:spPr>
          <a:xfrm>
            <a:off x="5931261" y="836712"/>
            <a:ext cx="3212739" cy="1015663"/>
          </a:xfrm>
          <a:prstGeom prst="rect">
            <a:avLst/>
          </a:prstGeom>
          <a:noFill/>
        </p:spPr>
        <p:txBody>
          <a:bodyPr wrap="square" rtlCol="0">
            <a:spAutoFit/>
          </a:bodyPr>
          <a:lstStyle/>
          <a:p>
            <a:r>
              <a:rPr lang="ja-JP" altLang="en-US" dirty="0" smtClean="0"/>
              <a:t>鏡の制御に使われる特定の変調周波数のレーザーを狙い撃ちして波面観測できる</a:t>
            </a:r>
            <a:endParaRPr kumimoji="1" lang="ja-JP"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lang="en-US" altLang="ja-JP" dirty="0" smtClean="0"/>
              <a:t>2016</a:t>
            </a:r>
            <a:r>
              <a:rPr lang="ja-JP" altLang="en-US" dirty="0" smtClean="0"/>
              <a:t>年 </a:t>
            </a:r>
            <a:r>
              <a:rPr lang="en-US" altLang="ja-JP" dirty="0" smtClean="0"/>
              <a:t>2</a:t>
            </a:r>
            <a:r>
              <a:rPr lang="ja-JP" altLang="en-US" dirty="0" smtClean="0"/>
              <a:t>月</a:t>
            </a:r>
            <a:r>
              <a:rPr lang="en-US" altLang="ja-JP" dirty="0" smtClean="0"/>
              <a:t>11</a:t>
            </a:r>
            <a:r>
              <a:rPr lang="ja-JP" altLang="en-US" dirty="0" smtClean="0"/>
              <a:t>日（</a:t>
            </a:r>
            <a:r>
              <a:rPr lang="en-US" altLang="ja-JP" dirty="0" smtClean="0"/>
              <a:t>12</a:t>
            </a:r>
            <a:r>
              <a:rPr lang="ja-JP" altLang="en-US" dirty="0" smtClean="0"/>
              <a:t>日）</a:t>
            </a:r>
            <a:endParaRPr kumimoji="1" lang="ja-JP" altLang="en-US" dirty="0"/>
          </a:p>
        </p:txBody>
      </p:sp>
      <p:pic>
        <p:nvPicPr>
          <p:cNvPr id="652290" name="Picture 2" descr="C:\Users\Agatsuma\Desktop\かけうどん.PNG"/>
          <p:cNvPicPr>
            <a:picLocks noGrp="1" noChangeAspect="1" noChangeArrowheads="1"/>
          </p:cNvPicPr>
          <p:nvPr>
            <p:ph idx="1"/>
          </p:nvPr>
        </p:nvPicPr>
        <p:blipFill>
          <a:blip r:embed="rId2" cstate="print"/>
          <a:stretch>
            <a:fillRect/>
          </a:stretch>
        </p:blipFill>
        <p:spPr bwMode="auto">
          <a:xfrm>
            <a:off x="1691680" y="764704"/>
            <a:ext cx="5832648" cy="5684130"/>
          </a:xfrm>
          <a:prstGeom prst="rect">
            <a:avLst/>
          </a:prstGeom>
          <a:noFill/>
        </p:spPr>
      </p:pic>
      <p:sp>
        <p:nvSpPr>
          <p:cNvPr id="5" name="日付プレースホルダ 4"/>
          <p:cNvSpPr>
            <a:spLocks noGrp="1"/>
          </p:cNvSpPr>
          <p:nvPr>
            <p:ph type="dt" sz="half" idx="10"/>
          </p:nvPr>
        </p:nvSpPr>
        <p:spPr/>
        <p:txBody>
          <a:bodyPr/>
          <a:lstStyle/>
          <a:p>
            <a:r>
              <a:rPr lang="en-US" altLang="ja-JP" smtClean="0"/>
              <a:t>2018/6/7</a:t>
            </a:r>
            <a:endParaRPr lang="en-US" altLang="ja-JP"/>
          </a:p>
        </p:txBody>
      </p:sp>
      <p:sp>
        <p:nvSpPr>
          <p:cNvPr id="6" name="フッター プレースホルダ 5"/>
          <p:cNvSpPr>
            <a:spLocks noGrp="1"/>
          </p:cNvSpPr>
          <p:nvPr>
            <p:ph type="ftr" sz="quarter" idx="11"/>
          </p:nvPr>
        </p:nvSpPr>
        <p:spPr/>
        <p:txBody>
          <a:bodyPr/>
          <a:lstStyle/>
          <a:p>
            <a:r>
              <a:rPr lang="ja-JP" altLang="en-US" smtClean="0"/>
              <a:t>物理学会北陸支部特別講演会</a:t>
            </a:r>
            <a:endParaRPr lang="en-US" altLang="ja-JP"/>
          </a:p>
        </p:txBody>
      </p:sp>
      <p:sp>
        <p:nvSpPr>
          <p:cNvPr id="7" name="スライド番号プレースホルダ 6"/>
          <p:cNvSpPr>
            <a:spLocks noGrp="1"/>
          </p:cNvSpPr>
          <p:nvPr>
            <p:ph type="sldNum" sz="quarter" idx="12"/>
          </p:nvPr>
        </p:nvSpPr>
        <p:spPr/>
        <p:txBody>
          <a:bodyPr/>
          <a:lstStyle/>
          <a:p>
            <a:fld id="{EAAF4BE7-149B-4BB1-8735-A4B32E0F0D2C}" type="slidenum">
              <a:rPr lang="en-US" altLang="ja-JP" smtClean="0"/>
              <a:pPr/>
              <a:t>5</a:t>
            </a:fld>
            <a:endParaRPr lang="en-US" altLang="ja-JP"/>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562074"/>
          </a:xfrm>
        </p:spPr>
        <p:txBody>
          <a:bodyPr>
            <a:normAutofit fontScale="90000"/>
          </a:bodyPr>
          <a:lstStyle/>
          <a:p>
            <a:r>
              <a:rPr kumimoji="1" lang="en-US" altLang="ja-JP" dirty="0" smtClean="0"/>
              <a:t>Setup in </a:t>
            </a:r>
            <a:r>
              <a:rPr kumimoji="1" lang="en-US" altLang="ja-JP" dirty="0" err="1" smtClean="0"/>
              <a:t>AdV</a:t>
            </a:r>
            <a:endParaRPr kumimoji="1" lang="ja-JP" altLang="en-US" dirty="0"/>
          </a:p>
        </p:txBody>
      </p:sp>
      <p:sp>
        <p:nvSpPr>
          <p:cNvPr id="17" name="Text Box 21"/>
          <p:cNvSpPr txBox="1">
            <a:spLocks noChangeArrowheads="1"/>
          </p:cNvSpPr>
          <p:nvPr/>
        </p:nvSpPr>
        <p:spPr bwMode="auto">
          <a:xfrm>
            <a:off x="2555776" y="4509120"/>
            <a:ext cx="2592288" cy="1600438"/>
          </a:xfrm>
          <a:prstGeom prst="rect">
            <a:avLst/>
          </a:prstGeom>
          <a:noFill/>
          <a:ln w="9525">
            <a:noFill/>
            <a:miter lim="800000"/>
            <a:headEnd/>
            <a:tailEnd/>
          </a:ln>
        </p:spPr>
        <p:txBody>
          <a:bodyPr wrap="square">
            <a:spAutoFit/>
          </a:bodyPr>
          <a:lstStyle/>
          <a:p>
            <a:pPr>
              <a:spcBef>
                <a:spcPct val="50000"/>
              </a:spcBef>
            </a:pPr>
            <a:r>
              <a:rPr lang="en-US" altLang="ja-JP" sz="1400" dirty="0" smtClean="0"/>
              <a:t>: Arm cavity control (common)</a:t>
            </a:r>
          </a:p>
          <a:p>
            <a:pPr>
              <a:spcBef>
                <a:spcPct val="50000"/>
              </a:spcBef>
            </a:pPr>
            <a:r>
              <a:rPr lang="en-US" altLang="ja-JP" sz="1400" dirty="0" smtClean="0"/>
              <a:t>: SRC</a:t>
            </a:r>
          </a:p>
          <a:p>
            <a:pPr>
              <a:spcBef>
                <a:spcPct val="50000"/>
              </a:spcBef>
            </a:pPr>
            <a:r>
              <a:rPr lang="en-US" altLang="ja-JP" sz="1400" dirty="0" smtClean="0"/>
              <a:t>: PRC</a:t>
            </a:r>
          </a:p>
          <a:p>
            <a:pPr>
              <a:spcBef>
                <a:spcPct val="50000"/>
              </a:spcBef>
            </a:pPr>
            <a:r>
              <a:rPr lang="en-US" altLang="ja-JP" sz="1400" dirty="0" smtClean="0"/>
              <a:t>: Support for f1</a:t>
            </a:r>
          </a:p>
          <a:p>
            <a:pPr>
              <a:spcBef>
                <a:spcPct val="50000"/>
              </a:spcBef>
            </a:pPr>
            <a:r>
              <a:rPr lang="en-US" altLang="ja-JP" sz="1400" dirty="0" smtClean="0"/>
              <a:t>: Input MC</a:t>
            </a:r>
            <a:endParaRPr lang="en-US" altLang="ja-JP" sz="1400" dirty="0"/>
          </a:p>
        </p:txBody>
      </p:sp>
      <p:grpSp>
        <p:nvGrpSpPr>
          <p:cNvPr id="3" name="グループ化 58"/>
          <p:cNvGrpSpPr/>
          <p:nvPr/>
        </p:nvGrpSpPr>
        <p:grpSpPr>
          <a:xfrm>
            <a:off x="107504" y="4509120"/>
            <a:ext cx="2592288" cy="1944216"/>
            <a:chOff x="179512" y="4509120"/>
            <a:chExt cx="2592288" cy="1944216"/>
          </a:xfrm>
        </p:grpSpPr>
        <p:pic>
          <p:nvPicPr>
            <p:cNvPr id="35" name="Picture 4" descr="C:\Users\Agatsuma\Desktop\ModFreqs.PNG"/>
            <p:cNvPicPr>
              <a:picLocks noChangeAspect="1" noChangeArrowheads="1"/>
            </p:cNvPicPr>
            <p:nvPr/>
          </p:nvPicPr>
          <p:blipFill>
            <a:blip r:embed="rId2" cstate="print"/>
            <a:srcRect/>
            <a:stretch>
              <a:fillRect/>
            </a:stretch>
          </p:blipFill>
          <p:spPr bwMode="auto">
            <a:xfrm>
              <a:off x="323528" y="4581128"/>
              <a:ext cx="2376264" cy="1807189"/>
            </a:xfrm>
            <a:prstGeom prst="rect">
              <a:avLst/>
            </a:prstGeom>
            <a:noFill/>
          </p:spPr>
        </p:pic>
        <p:grpSp>
          <p:nvGrpSpPr>
            <p:cNvPr id="4" name="グループ化 45"/>
            <p:cNvGrpSpPr/>
            <p:nvPr/>
          </p:nvGrpSpPr>
          <p:grpSpPr>
            <a:xfrm>
              <a:off x="251520" y="4509120"/>
              <a:ext cx="2520280" cy="1944216"/>
              <a:chOff x="251520" y="4509120"/>
              <a:chExt cx="2520280" cy="1944216"/>
            </a:xfrm>
          </p:grpSpPr>
          <p:sp>
            <p:nvSpPr>
              <p:cNvPr id="44" name="正方形/長方形 43"/>
              <p:cNvSpPr/>
              <p:nvPr/>
            </p:nvSpPr>
            <p:spPr>
              <a:xfrm>
                <a:off x="251520" y="6093296"/>
                <a:ext cx="2520280" cy="360040"/>
              </a:xfrm>
              <a:prstGeom prst="rect">
                <a:avLst/>
              </a:prstGeom>
              <a:solidFill>
                <a:schemeClr val="bg1"/>
              </a:solidFill>
              <a:ln>
                <a:solidFill>
                  <a:schemeClr val="bg1"/>
                </a:solidFill>
              </a:ln>
              <a:effectLst/>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dirty="0"/>
              </a:p>
            </p:txBody>
          </p:sp>
          <p:sp>
            <p:nvSpPr>
              <p:cNvPr id="45" name="正方形/長方形 44"/>
              <p:cNvSpPr/>
              <p:nvPr/>
            </p:nvSpPr>
            <p:spPr>
              <a:xfrm rot="5400000">
                <a:off x="-540568" y="5301208"/>
                <a:ext cx="1944216" cy="360040"/>
              </a:xfrm>
              <a:prstGeom prst="rect">
                <a:avLst/>
              </a:prstGeom>
              <a:solidFill>
                <a:schemeClr val="bg1"/>
              </a:solidFill>
              <a:ln>
                <a:solidFill>
                  <a:schemeClr val="bg1"/>
                </a:solidFill>
              </a:ln>
              <a:effectLst/>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dirty="0"/>
              </a:p>
            </p:txBody>
          </p:sp>
        </p:grpSp>
        <p:sp>
          <p:nvSpPr>
            <p:cNvPr id="47" name="Line 14"/>
            <p:cNvSpPr>
              <a:spLocks noChangeShapeType="1"/>
            </p:cNvSpPr>
            <p:nvPr/>
          </p:nvSpPr>
          <p:spPr bwMode="auto">
            <a:xfrm>
              <a:off x="179512" y="5301208"/>
              <a:ext cx="360000" cy="0"/>
            </a:xfrm>
            <a:prstGeom prst="line">
              <a:avLst/>
            </a:prstGeom>
            <a:noFill/>
            <a:ln w="22225">
              <a:solidFill>
                <a:srgbClr val="00FF00"/>
              </a:solidFill>
              <a:round/>
              <a:headEnd/>
              <a:tailEnd/>
            </a:ln>
          </p:spPr>
          <p:txBody>
            <a:bodyPr/>
            <a:lstStyle/>
            <a:p>
              <a:endParaRPr lang="ja-JP" altLang="en-US"/>
            </a:p>
          </p:txBody>
        </p:sp>
        <p:sp>
          <p:nvSpPr>
            <p:cNvPr id="49" name="Line 14"/>
            <p:cNvSpPr>
              <a:spLocks noChangeShapeType="1"/>
            </p:cNvSpPr>
            <p:nvPr/>
          </p:nvSpPr>
          <p:spPr bwMode="auto">
            <a:xfrm>
              <a:off x="179512" y="5013176"/>
              <a:ext cx="360000" cy="0"/>
            </a:xfrm>
            <a:prstGeom prst="line">
              <a:avLst/>
            </a:prstGeom>
            <a:ln>
              <a:solidFill>
                <a:srgbClr val="0000FF"/>
              </a:solidFill>
              <a:prstDash val="solid"/>
              <a:headEnd/>
              <a:tailEnd/>
            </a:ln>
            <a:effectLst/>
          </p:spPr>
          <p:style>
            <a:lnRef idx="2">
              <a:schemeClr val="dk1"/>
            </a:lnRef>
            <a:fillRef idx="0">
              <a:schemeClr val="dk1"/>
            </a:fillRef>
            <a:effectRef idx="1">
              <a:schemeClr val="dk1"/>
            </a:effectRef>
            <a:fontRef idx="minor">
              <a:schemeClr val="tx1"/>
            </a:fontRef>
          </p:style>
          <p:txBody>
            <a:bodyPr/>
            <a:lstStyle/>
            <a:p>
              <a:endParaRPr lang="ja-JP" altLang="en-US"/>
            </a:p>
          </p:txBody>
        </p:sp>
        <p:sp>
          <p:nvSpPr>
            <p:cNvPr id="51" name="Line 14"/>
            <p:cNvSpPr>
              <a:spLocks noChangeShapeType="1"/>
            </p:cNvSpPr>
            <p:nvPr/>
          </p:nvSpPr>
          <p:spPr bwMode="auto">
            <a:xfrm>
              <a:off x="179512" y="5949280"/>
              <a:ext cx="360000" cy="0"/>
            </a:xfrm>
            <a:prstGeom prst="line">
              <a:avLst/>
            </a:prstGeom>
            <a:ln>
              <a:solidFill>
                <a:srgbClr val="FF00FF"/>
              </a:solidFill>
              <a:prstDash val="solid"/>
              <a:headEnd/>
              <a:tailEnd/>
            </a:ln>
            <a:effectLst/>
          </p:spPr>
          <p:style>
            <a:lnRef idx="2">
              <a:schemeClr val="dk1"/>
            </a:lnRef>
            <a:fillRef idx="0">
              <a:schemeClr val="dk1"/>
            </a:fillRef>
            <a:effectRef idx="1">
              <a:schemeClr val="dk1"/>
            </a:effectRef>
            <a:fontRef idx="minor">
              <a:schemeClr val="tx1"/>
            </a:fontRef>
          </p:style>
          <p:txBody>
            <a:bodyPr/>
            <a:lstStyle/>
            <a:p>
              <a:endParaRPr lang="ja-JP" altLang="en-US"/>
            </a:p>
          </p:txBody>
        </p:sp>
        <p:sp>
          <p:nvSpPr>
            <p:cNvPr id="52" name="Line 14"/>
            <p:cNvSpPr>
              <a:spLocks noChangeShapeType="1"/>
            </p:cNvSpPr>
            <p:nvPr/>
          </p:nvSpPr>
          <p:spPr bwMode="auto">
            <a:xfrm>
              <a:off x="179512" y="4725144"/>
              <a:ext cx="360000" cy="0"/>
            </a:xfrm>
            <a:prstGeom prst="line">
              <a:avLst/>
            </a:prstGeom>
            <a:ln>
              <a:headEnd/>
              <a:tailEnd/>
            </a:ln>
            <a:effectLst/>
          </p:spPr>
          <p:style>
            <a:lnRef idx="2">
              <a:schemeClr val="dk1"/>
            </a:lnRef>
            <a:fillRef idx="0">
              <a:schemeClr val="dk1"/>
            </a:fillRef>
            <a:effectRef idx="1">
              <a:schemeClr val="dk1"/>
            </a:effectRef>
            <a:fontRef idx="minor">
              <a:schemeClr val="tx1"/>
            </a:fontRef>
          </p:style>
          <p:txBody>
            <a:bodyPr/>
            <a:lstStyle/>
            <a:p>
              <a:endParaRPr lang="ja-JP" altLang="en-US"/>
            </a:p>
          </p:txBody>
        </p:sp>
        <p:sp>
          <p:nvSpPr>
            <p:cNvPr id="57" name="Line 14"/>
            <p:cNvSpPr>
              <a:spLocks noChangeShapeType="1"/>
            </p:cNvSpPr>
            <p:nvPr/>
          </p:nvSpPr>
          <p:spPr bwMode="auto">
            <a:xfrm>
              <a:off x="179512" y="5661248"/>
              <a:ext cx="360000" cy="0"/>
            </a:xfrm>
            <a:prstGeom prst="line">
              <a:avLst/>
            </a:prstGeom>
            <a:ln>
              <a:prstDash val="sysDash"/>
              <a:headEnd/>
              <a:tailEnd/>
            </a:ln>
            <a:effectLst/>
          </p:spPr>
          <p:style>
            <a:lnRef idx="2">
              <a:schemeClr val="dk1"/>
            </a:lnRef>
            <a:fillRef idx="0">
              <a:schemeClr val="dk1"/>
            </a:fillRef>
            <a:effectRef idx="1">
              <a:schemeClr val="dk1"/>
            </a:effectRef>
            <a:fontRef idx="minor">
              <a:schemeClr val="tx1"/>
            </a:fontRef>
          </p:style>
          <p:txBody>
            <a:bodyPr/>
            <a:lstStyle/>
            <a:p>
              <a:endParaRPr lang="ja-JP" altLang="en-US"/>
            </a:p>
          </p:txBody>
        </p:sp>
      </p:grpSp>
      <p:sp>
        <p:nvSpPr>
          <p:cNvPr id="101" name="テキスト ボックス 100"/>
          <p:cNvSpPr txBox="1"/>
          <p:nvPr/>
        </p:nvSpPr>
        <p:spPr>
          <a:xfrm>
            <a:off x="6444208" y="5085184"/>
            <a:ext cx="2664296" cy="1384995"/>
          </a:xfrm>
          <a:prstGeom prst="rect">
            <a:avLst/>
          </a:prstGeom>
          <a:noFill/>
          <a:ln>
            <a:noFill/>
          </a:ln>
        </p:spPr>
        <p:txBody>
          <a:bodyPr wrap="square" rtlCol="0">
            <a:spAutoFit/>
          </a:bodyPr>
          <a:lstStyle/>
          <a:p>
            <a:r>
              <a:rPr lang="en-US" altLang="ja-JP" sz="1400" dirty="0" smtClean="0"/>
              <a:t>Phase cameras are  placed on three detection ports</a:t>
            </a:r>
          </a:p>
          <a:p>
            <a:r>
              <a:rPr lang="en-US" altLang="ja-JP" sz="1400" b="1" dirty="0" smtClean="0">
                <a:solidFill>
                  <a:srgbClr val="0000FF"/>
                </a:solidFill>
              </a:rPr>
              <a:t>PC_EIB</a:t>
            </a:r>
            <a:r>
              <a:rPr kumimoji="1" lang="en-US" altLang="ja-JP" sz="1400" dirty="0" smtClean="0">
                <a:solidFill>
                  <a:srgbClr val="0000FF"/>
                </a:solidFill>
              </a:rPr>
              <a:t>: </a:t>
            </a:r>
            <a:r>
              <a:rPr lang="en-US" altLang="ja-JP" sz="1400" dirty="0" smtClean="0"/>
              <a:t>Input beam [f1 - f5]</a:t>
            </a:r>
          </a:p>
          <a:p>
            <a:r>
              <a:rPr lang="en-US" altLang="ja-JP" sz="1400" b="1" dirty="0" smtClean="0">
                <a:solidFill>
                  <a:srgbClr val="0000FF"/>
                </a:solidFill>
              </a:rPr>
              <a:t>PC_EPRB</a:t>
            </a:r>
            <a:r>
              <a:rPr kumimoji="1" lang="en-US" altLang="ja-JP" sz="1400" dirty="0" smtClean="0">
                <a:solidFill>
                  <a:srgbClr val="0000FF"/>
                </a:solidFill>
              </a:rPr>
              <a:t>: </a:t>
            </a:r>
            <a:r>
              <a:rPr kumimoji="1" lang="en-US" altLang="ja-JP" sz="1400" dirty="0" smtClean="0"/>
              <a:t>Power recycling cavity </a:t>
            </a:r>
            <a:r>
              <a:rPr lang="en-US" altLang="ja-JP" sz="1400" dirty="0" smtClean="0"/>
              <a:t>[f1, f4]</a:t>
            </a:r>
            <a:endParaRPr kumimoji="1" lang="en-US" altLang="ja-JP" sz="1400" dirty="0" smtClean="0"/>
          </a:p>
          <a:p>
            <a:r>
              <a:rPr lang="en-US" altLang="ja-JP" sz="1400" b="1" dirty="0" smtClean="0">
                <a:solidFill>
                  <a:srgbClr val="0000FF"/>
                </a:solidFill>
              </a:rPr>
              <a:t>PC_EDB</a:t>
            </a:r>
            <a:r>
              <a:rPr lang="en-US" altLang="ja-JP" sz="1400" dirty="0" smtClean="0">
                <a:solidFill>
                  <a:srgbClr val="0000FF"/>
                </a:solidFill>
              </a:rPr>
              <a:t>: </a:t>
            </a:r>
            <a:r>
              <a:rPr lang="en-US" altLang="ja-JP" sz="1400" dirty="0" smtClean="0"/>
              <a:t>Output beam [f2]</a:t>
            </a:r>
          </a:p>
        </p:txBody>
      </p:sp>
      <p:sp>
        <p:nvSpPr>
          <p:cNvPr id="65" name="テキスト ボックス 64"/>
          <p:cNvSpPr txBox="1"/>
          <p:nvPr/>
        </p:nvSpPr>
        <p:spPr>
          <a:xfrm>
            <a:off x="323528" y="6093296"/>
            <a:ext cx="2698175" cy="369332"/>
          </a:xfrm>
          <a:prstGeom prst="rect">
            <a:avLst/>
          </a:prstGeom>
          <a:noFill/>
        </p:spPr>
        <p:txBody>
          <a:bodyPr wrap="none" rtlCol="0">
            <a:spAutoFit/>
          </a:bodyPr>
          <a:lstStyle/>
          <a:p>
            <a:r>
              <a:rPr kumimoji="1" lang="en-US" altLang="ja-JP" sz="1800" dirty="0" smtClean="0">
                <a:solidFill>
                  <a:srgbClr val="0000FF"/>
                </a:solidFill>
              </a:rPr>
              <a:t>Five sidebands </a:t>
            </a:r>
            <a:r>
              <a:rPr lang="en-US" altLang="ja-JP" sz="1800" dirty="0" smtClean="0">
                <a:solidFill>
                  <a:srgbClr val="0000FF"/>
                </a:solidFill>
              </a:rPr>
              <a:t>are</a:t>
            </a:r>
            <a:r>
              <a:rPr kumimoji="1" lang="en-US" altLang="ja-JP" sz="1800" dirty="0" smtClean="0">
                <a:solidFill>
                  <a:srgbClr val="0000FF"/>
                </a:solidFill>
              </a:rPr>
              <a:t> used</a:t>
            </a:r>
            <a:endParaRPr kumimoji="1" lang="ja-JP" altLang="en-US" sz="1800" dirty="0">
              <a:solidFill>
                <a:srgbClr val="0000FF"/>
              </a:solidFill>
            </a:endParaRPr>
          </a:p>
        </p:txBody>
      </p:sp>
      <p:sp>
        <p:nvSpPr>
          <p:cNvPr id="69" name="テキスト ボックス 68"/>
          <p:cNvSpPr txBox="1"/>
          <p:nvPr/>
        </p:nvSpPr>
        <p:spPr>
          <a:xfrm>
            <a:off x="3419872" y="672951"/>
            <a:ext cx="1656183" cy="307777"/>
          </a:xfrm>
          <a:prstGeom prst="rect">
            <a:avLst/>
          </a:prstGeom>
          <a:noFill/>
          <a:ln>
            <a:noFill/>
          </a:ln>
        </p:spPr>
        <p:txBody>
          <a:bodyPr wrap="square" rtlCol="0">
            <a:spAutoFit/>
          </a:bodyPr>
          <a:lstStyle/>
          <a:p>
            <a:r>
              <a:rPr lang="en-US" altLang="ja-JP" sz="1400" b="1" dirty="0" smtClean="0">
                <a:solidFill>
                  <a:srgbClr val="009900"/>
                </a:solidFill>
              </a:rPr>
              <a:t>Reference beam</a:t>
            </a:r>
            <a:endParaRPr kumimoji="1" lang="en-US" altLang="ja-JP" sz="1400" b="1" dirty="0" smtClean="0">
              <a:solidFill>
                <a:srgbClr val="009900"/>
              </a:solidFill>
            </a:endParaRPr>
          </a:p>
        </p:txBody>
      </p:sp>
      <p:sp>
        <p:nvSpPr>
          <p:cNvPr id="72" name="Line 14"/>
          <p:cNvSpPr>
            <a:spLocks noChangeShapeType="1"/>
          </p:cNvSpPr>
          <p:nvPr/>
        </p:nvSpPr>
        <p:spPr bwMode="auto">
          <a:xfrm rot="5400000">
            <a:off x="5318820" y="3233614"/>
            <a:ext cx="1081088" cy="0"/>
          </a:xfrm>
          <a:prstGeom prst="line">
            <a:avLst/>
          </a:prstGeom>
          <a:ln>
            <a:prstDash val="sysDash"/>
            <a:headEnd/>
            <a:tailEnd/>
          </a:ln>
          <a:effectLst/>
        </p:spPr>
        <p:style>
          <a:lnRef idx="2">
            <a:schemeClr val="dk1"/>
          </a:lnRef>
          <a:fillRef idx="0">
            <a:schemeClr val="dk1"/>
          </a:fillRef>
          <a:effectRef idx="1">
            <a:schemeClr val="dk1"/>
          </a:effectRef>
          <a:fontRef idx="minor">
            <a:schemeClr val="tx1"/>
          </a:fontRef>
        </p:style>
        <p:txBody>
          <a:bodyPr/>
          <a:lstStyle/>
          <a:p>
            <a:pPr>
              <a:defRPr/>
            </a:pPr>
            <a:endParaRPr lang="ja-JP" altLang="en-US"/>
          </a:p>
        </p:txBody>
      </p:sp>
      <p:sp>
        <p:nvSpPr>
          <p:cNvPr id="77" name="正方形/長方形 76"/>
          <p:cNvSpPr/>
          <p:nvPr/>
        </p:nvSpPr>
        <p:spPr>
          <a:xfrm rot="3770849">
            <a:off x="6414988" y="3412208"/>
            <a:ext cx="576263" cy="71438"/>
          </a:xfrm>
          <a:prstGeom prst="rect">
            <a:avLst/>
          </a:prstGeom>
          <a:solidFill>
            <a:srgbClr val="FFC000"/>
          </a:solidFill>
          <a:ln>
            <a:solidFill>
              <a:srgbClr val="FFC000"/>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ja-JP" altLang="en-US"/>
          </a:p>
        </p:txBody>
      </p:sp>
      <p:sp>
        <p:nvSpPr>
          <p:cNvPr id="79" name="Line 14"/>
          <p:cNvSpPr>
            <a:spLocks noChangeShapeType="1"/>
          </p:cNvSpPr>
          <p:nvPr/>
        </p:nvSpPr>
        <p:spPr bwMode="auto">
          <a:xfrm rot="5400000">
            <a:off x="4922739" y="3845595"/>
            <a:ext cx="2305050" cy="0"/>
          </a:xfrm>
          <a:prstGeom prst="line">
            <a:avLst/>
          </a:prstGeom>
          <a:ln>
            <a:solidFill>
              <a:srgbClr val="0000FF"/>
            </a:solidFill>
            <a:prstDash val="solid"/>
            <a:headEnd/>
            <a:tailEnd/>
          </a:ln>
          <a:effectLst/>
        </p:spPr>
        <p:style>
          <a:lnRef idx="2">
            <a:schemeClr val="dk1"/>
          </a:lnRef>
          <a:fillRef idx="0">
            <a:schemeClr val="dk1"/>
          </a:fillRef>
          <a:effectRef idx="1">
            <a:schemeClr val="dk1"/>
          </a:effectRef>
          <a:fontRef idx="minor">
            <a:schemeClr val="tx1"/>
          </a:fontRef>
        </p:style>
        <p:txBody>
          <a:bodyPr/>
          <a:lstStyle/>
          <a:p>
            <a:pPr>
              <a:defRPr/>
            </a:pPr>
            <a:endParaRPr lang="ja-JP" altLang="en-US"/>
          </a:p>
        </p:txBody>
      </p:sp>
      <p:sp>
        <p:nvSpPr>
          <p:cNvPr id="80" name="Line 14"/>
          <p:cNvSpPr>
            <a:spLocks noChangeShapeType="1"/>
          </p:cNvSpPr>
          <p:nvPr/>
        </p:nvSpPr>
        <p:spPr bwMode="auto">
          <a:xfrm flipV="1">
            <a:off x="6002239" y="2693070"/>
            <a:ext cx="0" cy="1008063"/>
          </a:xfrm>
          <a:prstGeom prst="line">
            <a:avLst/>
          </a:prstGeom>
          <a:ln>
            <a:headEnd/>
            <a:tailEnd/>
          </a:ln>
          <a:effectLst/>
        </p:spPr>
        <p:style>
          <a:lnRef idx="2">
            <a:schemeClr val="dk1"/>
          </a:lnRef>
          <a:fillRef idx="0">
            <a:schemeClr val="dk1"/>
          </a:fillRef>
          <a:effectRef idx="1">
            <a:schemeClr val="dk1"/>
          </a:effectRef>
          <a:fontRef idx="minor">
            <a:schemeClr val="tx1"/>
          </a:fontRef>
        </p:style>
        <p:txBody>
          <a:bodyPr/>
          <a:lstStyle/>
          <a:p>
            <a:pPr>
              <a:defRPr/>
            </a:pPr>
            <a:endParaRPr lang="ja-JP" altLang="en-US"/>
          </a:p>
        </p:txBody>
      </p:sp>
      <p:sp>
        <p:nvSpPr>
          <p:cNvPr id="81" name="Line 14"/>
          <p:cNvSpPr>
            <a:spLocks noChangeShapeType="1"/>
          </p:cNvSpPr>
          <p:nvPr/>
        </p:nvSpPr>
        <p:spPr bwMode="auto">
          <a:xfrm>
            <a:off x="2833589" y="3774158"/>
            <a:ext cx="4176712" cy="0"/>
          </a:xfrm>
          <a:prstGeom prst="line">
            <a:avLst/>
          </a:prstGeom>
          <a:ln>
            <a:prstDash val="sysDash"/>
            <a:headEnd/>
            <a:tailEnd/>
          </a:ln>
          <a:effectLst/>
        </p:spPr>
        <p:style>
          <a:lnRef idx="2">
            <a:schemeClr val="dk1"/>
          </a:lnRef>
          <a:fillRef idx="0">
            <a:schemeClr val="dk1"/>
          </a:fillRef>
          <a:effectRef idx="1">
            <a:schemeClr val="dk1"/>
          </a:effectRef>
          <a:fontRef idx="minor">
            <a:schemeClr val="tx1"/>
          </a:fontRef>
        </p:style>
        <p:txBody>
          <a:bodyPr/>
          <a:lstStyle/>
          <a:p>
            <a:pPr>
              <a:defRPr/>
            </a:pPr>
            <a:endParaRPr lang="ja-JP" altLang="en-US"/>
          </a:p>
        </p:txBody>
      </p:sp>
      <p:sp>
        <p:nvSpPr>
          <p:cNvPr id="83" name="Line 14"/>
          <p:cNvSpPr>
            <a:spLocks noChangeShapeType="1"/>
          </p:cNvSpPr>
          <p:nvPr/>
        </p:nvSpPr>
        <p:spPr bwMode="auto">
          <a:xfrm>
            <a:off x="2833589" y="3629695"/>
            <a:ext cx="4176712" cy="0"/>
          </a:xfrm>
          <a:prstGeom prst="line">
            <a:avLst/>
          </a:prstGeom>
          <a:ln>
            <a:solidFill>
              <a:srgbClr val="0000FF"/>
            </a:solidFill>
            <a:prstDash val="solid"/>
            <a:headEnd/>
            <a:tailEnd/>
          </a:ln>
          <a:effectLst/>
        </p:spPr>
        <p:style>
          <a:lnRef idx="2">
            <a:schemeClr val="dk1"/>
          </a:lnRef>
          <a:fillRef idx="0">
            <a:schemeClr val="dk1"/>
          </a:fillRef>
          <a:effectRef idx="1">
            <a:schemeClr val="dk1"/>
          </a:effectRef>
          <a:fontRef idx="minor">
            <a:schemeClr val="tx1"/>
          </a:fontRef>
        </p:style>
        <p:txBody>
          <a:bodyPr/>
          <a:lstStyle/>
          <a:p>
            <a:pPr>
              <a:defRPr/>
            </a:pPr>
            <a:endParaRPr lang="ja-JP" altLang="en-US"/>
          </a:p>
        </p:txBody>
      </p:sp>
      <p:sp>
        <p:nvSpPr>
          <p:cNvPr id="84" name="Line 14"/>
          <p:cNvSpPr>
            <a:spLocks noChangeShapeType="1"/>
          </p:cNvSpPr>
          <p:nvPr/>
        </p:nvSpPr>
        <p:spPr bwMode="auto">
          <a:xfrm>
            <a:off x="2833589" y="3701133"/>
            <a:ext cx="4176712" cy="0"/>
          </a:xfrm>
          <a:prstGeom prst="line">
            <a:avLst/>
          </a:prstGeom>
          <a:ln>
            <a:headEnd/>
            <a:tailEnd/>
          </a:ln>
          <a:effectLst/>
        </p:spPr>
        <p:style>
          <a:lnRef idx="2">
            <a:schemeClr val="dk1"/>
          </a:lnRef>
          <a:fillRef idx="0">
            <a:schemeClr val="dk1"/>
          </a:fillRef>
          <a:effectRef idx="1">
            <a:schemeClr val="dk1"/>
          </a:effectRef>
          <a:fontRef idx="minor">
            <a:schemeClr val="tx1"/>
          </a:fontRef>
        </p:style>
        <p:txBody>
          <a:bodyPr/>
          <a:lstStyle/>
          <a:p>
            <a:pPr>
              <a:defRPr/>
            </a:pPr>
            <a:endParaRPr lang="ja-JP" altLang="en-US"/>
          </a:p>
        </p:txBody>
      </p:sp>
      <p:sp>
        <p:nvSpPr>
          <p:cNvPr id="86" name="Line 14"/>
          <p:cNvSpPr>
            <a:spLocks noChangeShapeType="1"/>
          </p:cNvSpPr>
          <p:nvPr/>
        </p:nvSpPr>
        <p:spPr bwMode="auto">
          <a:xfrm>
            <a:off x="2833589" y="3667795"/>
            <a:ext cx="2089150" cy="0"/>
          </a:xfrm>
          <a:prstGeom prst="line">
            <a:avLst/>
          </a:prstGeom>
          <a:noFill/>
          <a:ln w="22225">
            <a:solidFill>
              <a:srgbClr val="00FF00"/>
            </a:solidFill>
            <a:round/>
            <a:headEnd/>
            <a:tailEnd/>
          </a:ln>
        </p:spPr>
        <p:txBody>
          <a:bodyPr/>
          <a:lstStyle/>
          <a:p>
            <a:endParaRPr lang="ja-JP" altLang="en-US"/>
          </a:p>
        </p:txBody>
      </p:sp>
      <p:sp>
        <p:nvSpPr>
          <p:cNvPr id="87" name="二等辺三角形 86"/>
          <p:cNvSpPr/>
          <p:nvPr/>
        </p:nvSpPr>
        <p:spPr>
          <a:xfrm rot="10800000">
            <a:off x="3770214" y="3734470"/>
            <a:ext cx="215900" cy="576263"/>
          </a:xfrm>
          <a:prstGeom prst="triangle">
            <a:avLst/>
          </a:prstGeom>
          <a:ln>
            <a:solidFill>
              <a:srgbClr val="FF0000"/>
            </a:solidFill>
          </a:ln>
        </p:spPr>
        <p:style>
          <a:lnRef idx="2">
            <a:schemeClr val="dk1"/>
          </a:lnRef>
          <a:fillRef idx="0">
            <a:schemeClr val="dk1"/>
          </a:fillRef>
          <a:effectRef idx="1">
            <a:schemeClr val="dk1"/>
          </a:effectRef>
          <a:fontRef idx="minor">
            <a:schemeClr val="tx1"/>
          </a:fontRef>
        </p:style>
        <p:txBody>
          <a:bodyPr anchor="ctr"/>
          <a:lstStyle/>
          <a:p>
            <a:pPr algn="ctr">
              <a:defRPr/>
            </a:pPr>
            <a:endParaRPr lang="ja-JP" altLang="en-US"/>
          </a:p>
        </p:txBody>
      </p:sp>
      <p:sp>
        <p:nvSpPr>
          <p:cNvPr id="91" name="Line 13"/>
          <p:cNvSpPr>
            <a:spLocks noChangeShapeType="1"/>
          </p:cNvSpPr>
          <p:nvPr/>
        </p:nvSpPr>
        <p:spPr bwMode="auto">
          <a:xfrm>
            <a:off x="5929214" y="1137320"/>
            <a:ext cx="1587" cy="4940300"/>
          </a:xfrm>
          <a:prstGeom prst="line">
            <a:avLst/>
          </a:prstGeom>
          <a:noFill/>
          <a:ln w="22225">
            <a:solidFill>
              <a:srgbClr val="FF0000"/>
            </a:solidFill>
            <a:round/>
            <a:headEnd/>
            <a:tailEnd/>
          </a:ln>
        </p:spPr>
        <p:txBody>
          <a:bodyPr/>
          <a:lstStyle/>
          <a:p>
            <a:endParaRPr lang="ja-JP" altLang="en-US"/>
          </a:p>
        </p:txBody>
      </p:sp>
      <p:sp>
        <p:nvSpPr>
          <p:cNvPr id="92" name="Line 14"/>
          <p:cNvSpPr>
            <a:spLocks noChangeShapeType="1"/>
          </p:cNvSpPr>
          <p:nvPr/>
        </p:nvSpPr>
        <p:spPr bwMode="auto">
          <a:xfrm>
            <a:off x="458689" y="3729708"/>
            <a:ext cx="8280400" cy="0"/>
          </a:xfrm>
          <a:prstGeom prst="line">
            <a:avLst/>
          </a:prstGeom>
          <a:noFill/>
          <a:ln w="22225">
            <a:solidFill>
              <a:srgbClr val="FF0000"/>
            </a:solidFill>
            <a:round/>
            <a:headEnd/>
            <a:tailEnd/>
          </a:ln>
        </p:spPr>
        <p:txBody>
          <a:bodyPr/>
          <a:lstStyle/>
          <a:p>
            <a:endParaRPr lang="ja-JP" altLang="en-US"/>
          </a:p>
        </p:txBody>
      </p:sp>
      <p:sp>
        <p:nvSpPr>
          <p:cNvPr id="95" name="Rectangle 15"/>
          <p:cNvSpPr>
            <a:spLocks noChangeArrowheads="1"/>
          </p:cNvSpPr>
          <p:nvPr/>
        </p:nvSpPr>
        <p:spPr bwMode="auto">
          <a:xfrm>
            <a:off x="2330351" y="3558258"/>
            <a:ext cx="503238" cy="287337"/>
          </a:xfrm>
          <a:prstGeom prst="rect">
            <a:avLst/>
          </a:prstGeom>
          <a:solidFill>
            <a:srgbClr val="FFFF00"/>
          </a:solidFill>
          <a:ln w="9525">
            <a:solidFill>
              <a:schemeClr val="tx1"/>
            </a:solidFill>
            <a:miter lim="800000"/>
            <a:headEnd/>
            <a:tailEnd/>
          </a:ln>
        </p:spPr>
        <p:txBody>
          <a:bodyPr wrap="none" anchor="ctr"/>
          <a:lstStyle/>
          <a:p>
            <a:endParaRPr lang="ja-JP" altLang="en-US"/>
          </a:p>
        </p:txBody>
      </p:sp>
      <p:sp>
        <p:nvSpPr>
          <p:cNvPr id="97" name="Rectangle 18"/>
          <p:cNvSpPr>
            <a:spLocks noChangeArrowheads="1"/>
          </p:cNvSpPr>
          <p:nvPr/>
        </p:nvSpPr>
        <p:spPr bwMode="auto">
          <a:xfrm>
            <a:off x="5677460" y="2549493"/>
            <a:ext cx="540172" cy="144016"/>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99" name="Rectangle 20"/>
          <p:cNvSpPr>
            <a:spLocks noChangeArrowheads="1"/>
          </p:cNvSpPr>
          <p:nvPr/>
        </p:nvSpPr>
        <p:spPr bwMode="auto">
          <a:xfrm rot="18900000">
            <a:off x="5757415" y="3675822"/>
            <a:ext cx="540000" cy="14400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00" name="Rectangle 30"/>
          <p:cNvSpPr>
            <a:spLocks noChangeArrowheads="1"/>
          </p:cNvSpPr>
          <p:nvPr/>
        </p:nvSpPr>
        <p:spPr bwMode="auto">
          <a:xfrm>
            <a:off x="5760580" y="4232963"/>
            <a:ext cx="540000" cy="14400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03" name="Rectangle 20"/>
          <p:cNvSpPr>
            <a:spLocks noChangeArrowheads="1"/>
          </p:cNvSpPr>
          <p:nvPr/>
        </p:nvSpPr>
        <p:spPr bwMode="auto">
          <a:xfrm rot="18900000">
            <a:off x="3540821" y="3631139"/>
            <a:ext cx="346075" cy="10795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04" name="Rectangle 20"/>
          <p:cNvSpPr>
            <a:spLocks noChangeArrowheads="1"/>
          </p:cNvSpPr>
          <p:nvPr/>
        </p:nvSpPr>
        <p:spPr bwMode="auto">
          <a:xfrm rot="2502966">
            <a:off x="3863289" y="3636226"/>
            <a:ext cx="346075" cy="10795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05" name="Rectangle 30"/>
          <p:cNvSpPr>
            <a:spLocks noChangeArrowheads="1"/>
          </p:cNvSpPr>
          <p:nvPr/>
        </p:nvSpPr>
        <p:spPr bwMode="auto">
          <a:xfrm>
            <a:off x="3711589" y="4329752"/>
            <a:ext cx="346075" cy="10795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06" name="Line 14"/>
          <p:cNvSpPr>
            <a:spLocks noChangeShapeType="1"/>
          </p:cNvSpPr>
          <p:nvPr/>
        </p:nvSpPr>
        <p:spPr bwMode="auto">
          <a:xfrm>
            <a:off x="2833589" y="3586833"/>
            <a:ext cx="900112" cy="0"/>
          </a:xfrm>
          <a:prstGeom prst="line">
            <a:avLst/>
          </a:prstGeom>
          <a:ln>
            <a:solidFill>
              <a:srgbClr val="FF00FF"/>
            </a:solidFill>
            <a:prstDash val="solid"/>
            <a:headEnd/>
            <a:tailEnd/>
          </a:ln>
          <a:effectLst/>
        </p:spPr>
        <p:style>
          <a:lnRef idx="2">
            <a:schemeClr val="dk1"/>
          </a:lnRef>
          <a:fillRef idx="0">
            <a:schemeClr val="dk1"/>
          </a:fillRef>
          <a:effectRef idx="1">
            <a:schemeClr val="dk1"/>
          </a:effectRef>
          <a:fontRef idx="minor">
            <a:schemeClr val="tx1"/>
          </a:fontRef>
        </p:style>
        <p:txBody>
          <a:bodyPr/>
          <a:lstStyle/>
          <a:p>
            <a:pPr>
              <a:defRPr/>
            </a:pPr>
            <a:endParaRPr lang="ja-JP" altLang="en-US"/>
          </a:p>
        </p:txBody>
      </p:sp>
      <p:sp>
        <p:nvSpPr>
          <p:cNvPr id="107" name="Rectangle 30"/>
          <p:cNvSpPr>
            <a:spLocks noChangeArrowheads="1"/>
          </p:cNvSpPr>
          <p:nvPr/>
        </p:nvSpPr>
        <p:spPr bwMode="auto">
          <a:xfrm rot="5400000">
            <a:off x="6811736" y="3647653"/>
            <a:ext cx="540000" cy="14400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08" name="Rectangle 30"/>
          <p:cNvSpPr>
            <a:spLocks noChangeArrowheads="1"/>
          </p:cNvSpPr>
          <p:nvPr/>
        </p:nvSpPr>
        <p:spPr bwMode="auto">
          <a:xfrm rot="5400000">
            <a:off x="4723488" y="3647653"/>
            <a:ext cx="540000" cy="14400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09" name="テキスト ボックス 139"/>
          <p:cNvSpPr txBox="1">
            <a:spLocks noChangeArrowheads="1"/>
          </p:cNvSpPr>
          <p:nvPr/>
        </p:nvSpPr>
        <p:spPr bwMode="auto">
          <a:xfrm>
            <a:off x="2185889" y="3259808"/>
            <a:ext cx="711200" cy="369887"/>
          </a:xfrm>
          <a:prstGeom prst="rect">
            <a:avLst/>
          </a:prstGeom>
          <a:noFill/>
          <a:ln w="9525">
            <a:noFill/>
            <a:miter lim="800000"/>
            <a:headEnd/>
            <a:tailEnd/>
          </a:ln>
        </p:spPr>
        <p:txBody>
          <a:bodyPr wrap="none">
            <a:spAutoFit/>
          </a:bodyPr>
          <a:lstStyle/>
          <a:p>
            <a:r>
              <a:rPr lang="en-US" altLang="ja-JP" sz="1800"/>
              <a:t>EOM</a:t>
            </a:r>
            <a:endParaRPr lang="ja-JP" altLang="en-US" sz="1800"/>
          </a:p>
        </p:txBody>
      </p:sp>
      <p:sp>
        <p:nvSpPr>
          <p:cNvPr id="110" name="Rectangle 20"/>
          <p:cNvSpPr>
            <a:spLocks noChangeArrowheads="1"/>
          </p:cNvSpPr>
          <p:nvPr/>
        </p:nvSpPr>
        <p:spPr bwMode="auto">
          <a:xfrm rot="2502966">
            <a:off x="5807505" y="4595170"/>
            <a:ext cx="346075" cy="10795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grpSp>
        <p:nvGrpSpPr>
          <p:cNvPr id="5" name="グループ化 150"/>
          <p:cNvGrpSpPr/>
          <p:nvPr/>
        </p:nvGrpSpPr>
        <p:grpSpPr>
          <a:xfrm>
            <a:off x="5784254" y="4972720"/>
            <a:ext cx="558460" cy="889000"/>
            <a:chOff x="5784254" y="4972720"/>
            <a:chExt cx="558460" cy="889000"/>
          </a:xfrm>
        </p:grpSpPr>
        <p:sp>
          <p:nvSpPr>
            <p:cNvPr id="112" name="Rectangle 20"/>
            <p:cNvSpPr>
              <a:spLocks noChangeArrowheads="1"/>
            </p:cNvSpPr>
            <p:nvPr/>
          </p:nvSpPr>
          <p:spPr bwMode="auto">
            <a:xfrm rot="2700000">
              <a:off x="6110780" y="5091885"/>
              <a:ext cx="346026" cy="107695"/>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13" name="Rectangle 20"/>
            <p:cNvSpPr>
              <a:spLocks noChangeArrowheads="1"/>
            </p:cNvSpPr>
            <p:nvPr/>
          </p:nvSpPr>
          <p:spPr bwMode="auto">
            <a:xfrm rot="7902966">
              <a:off x="6115854" y="5630301"/>
              <a:ext cx="346026" cy="107695"/>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dirty="0">
                <a:ea typeface="ＭＳ Ｐゴシック" pitchFamily="50" charset="-128"/>
              </a:endParaRPr>
            </a:p>
          </p:txBody>
        </p:sp>
        <p:sp>
          <p:nvSpPr>
            <p:cNvPr id="114" name="Rectangle 20"/>
            <p:cNvSpPr>
              <a:spLocks noChangeArrowheads="1"/>
            </p:cNvSpPr>
            <p:nvPr/>
          </p:nvSpPr>
          <p:spPr bwMode="auto">
            <a:xfrm rot="7902966">
              <a:off x="5665089" y="5096444"/>
              <a:ext cx="346026" cy="107695"/>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15" name="Rectangle 20"/>
            <p:cNvSpPr>
              <a:spLocks noChangeArrowheads="1"/>
            </p:cNvSpPr>
            <p:nvPr/>
          </p:nvSpPr>
          <p:spPr bwMode="auto">
            <a:xfrm rot="2700000">
              <a:off x="5670164" y="5634859"/>
              <a:ext cx="346026" cy="107695"/>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16" name="二等辺三角形 115"/>
            <p:cNvSpPr/>
            <p:nvPr/>
          </p:nvSpPr>
          <p:spPr bwMode="auto">
            <a:xfrm rot="16200000">
              <a:off x="5940284" y="5344988"/>
              <a:ext cx="431800" cy="144463"/>
            </a:xfrm>
            <a:prstGeom prst="triangle">
              <a:avLst/>
            </a:prstGeom>
            <a:ln>
              <a:solidFill>
                <a:srgbClr val="FF0000"/>
              </a:solidFill>
            </a:ln>
          </p:spPr>
          <p:style>
            <a:lnRef idx="2">
              <a:schemeClr val="dk1"/>
            </a:lnRef>
            <a:fillRef idx="0">
              <a:schemeClr val="dk1"/>
            </a:fillRef>
            <a:effectRef idx="1">
              <a:schemeClr val="dk1"/>
            </a:effectRef>
            <a:fontRef idx="minor">
              <a:schemeClr val="tx1"/>
            </a:fontRef>
          </p:style>
          <p:txBody>
            <a:bodyPr anchor="ctr"/>
            <a:lstStyle/>
            <a:p>
              <a:pPr algn="ctr">
                <a:defRPr/>
              </a:pPr>
              <a:endParaRPr lang="ja-JP" altLang="en-US"/>
            </a:p>
          </p:txBody>
        </p:sp>
        <p:sp>
          <p:nvSpPr>
            <p:cNvPr id="117" name="二等辺三角形 116"/>
            <p:cNvSpPr/>
            <p:nvPr/>
          </p:nvSpPr>
          <p:spPr bwMode="auto">
            <a:xfrm rot="5400000">
              <a:off x="5792192" y="5345782"/>
              <a:ext cx="431800" cy="142875"/>
            </a:xfrm>
            <a:prstGeom prst="triangle">
              <a:avLst/>
            </a:prstGeom>
            <a:ln>
              <a:solidFill>
                <a:srgbClr val="FF0000"/>
              </a:solidFill>
            </a:ln>
          </p:spPr>
          <p:style>
            <a:lnRef idx="2">
              <a:schemeClr val="dk1"/>
            </a:lnRef>
            <a:fillRef idx="0">
              <a:schemeClr val="dk1"/>
            </a:fillRef>
            <a:effectRef idx="1">
              <a:schemeClr val="dk1"/>
            </a:effectRef>
            <a:fontRef idx="minor">
              <a:schemeClr val="tx1"/>
            </a:fontRef>
          </p:style>
          <p:txBody>
            <a:bodyPr anchor="ctr"/>
            <a:lstStyle/>
            <a:p>
              <a:pPr algn="ctr">
                <a:defRPr/>
              </a:pPr>
              <a:endParaRPr lang="ja-JP" altLang="en-US"/>
            </a:p>
          </p:txBody>
        </p:sp>
      </p:grpSp>
      <p:sp>
        <p:nvSpPr>
          <p:cNvPr id="118" name="テキスト ボックス 158"/>
          <p:cNvSpPr txBox="1">
            <a:spLocks noChangeArrowheads="1"/>
          </p:cNvSpPr>
          <p:nvPr/>
        </p:nvSpPr>
        <p:spPr bwMode="auto">
          <a:xfrm>
            <a:off x="3986114" y="4005933"/>
            <a:ext cx="608012" cy="368300"/>
          </a:xfrm>
          <a:prstGeom prst="rect">
            <a:avLst/>
          </a:prstGeom>
          <a:noFill/>
          <a:ln w="9525">
            <a:noFill/>
            <a:miter lim="800000"/>
            <a:headEnd/>
            <a:tailEnd/>
          </a:ln>
        </p:spPr>
        <p:txBody>
          <a:bodyPr wrap="none">
            <a:spAutoFit/>
          </a:bodyPr>
          <a:lstStyle/>
          <a:p>
            <a:r>
              <a:rPr lang="en-US" altLang="ja-JP" sz="1800"/>
              <a:t>IMC</a:t>
            </a:r>
            <a:endParaRPr lang="ja-JP" altLang="en-US" sz="1800"/>
          </a:p>
        </p:txBody>
      </p:sp>
      <p:sp>
        <p:nvSpPr>
          <p:cNvPr id="119" name="テキスト ボックス 159"/>
          <p:cNvSpPr txBox="1">
            <a:spLocks noChangeArrowheads="1"/>
          </p:cNvSpPr>
          <p:nvPr/>
        </p:nvSpPr>
        <p:spPr bwMode="auto">
          <a:xfrm>
            <a:off x="5004048" y="5229200"/>
            <a:ext cx="723900" cy="369887"/>
          </a:xfrm>
          <a:prstGeom prst="rect">
            <a:avLst/>
          </a:prstGeom>
          <a:noFill/>
          <a:ln w="9525">
            <a:noFill/>
            <a:miter lim="800000"/>
            <a:headEnd/>
            <a:tailEnd/>
          </a:ln>
        </p:spPr>
        <p:txBody>
          <a:bodyPr wrap="none">
            <a:spAutoFit/>
          </a:bodyPr>
          <a:lstStyle/>
          <a:p>
            <a:r>
              <a:rPr lang="en-US" altLang="ja-JP" sz="1800" dirty="0"/>
              <a:t>OMC</a:t>
            </a:r>
            <a:endParaRPr lang="ja-JP" altLang="en-US" sz="1800" dirty="0"/>
          </a:p>
        </p:txBody>
      </p:sp>
      <p:sp>
        <p:nvSpPr>
          <p:cNvPr id="120" name="テキスト ボックス 119"/>
          <p:cNvSpPr txBox="1"/>
          <p:nvPr/>
        </p:nvSpPr>
        <p:spPr>
          <a:xfrm>
            <a:off x="2771800" y="2550195"/>
            <a:ext cx="1098378" cy="400110"/>
          </a:xfrm>
          <a:prstGeom prst="rect">
            <a:avLst/>
          </a:prstGeom>
          <a:solidFill>
            <a:srgbClr val="00B0F0"/>
          </a:solidFill>
          <a:ln w="28575"/>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ltLang="ja-JP" sz="2000" dirty="0" smtClean="0"/>
              <a:t>PC_EIB</a:t>
            </a:r>
            <a:endParaRPr lang="ja-JP" altLang="en-US" sz="2000" dirty="0"/>
          </a:p>
        </p:txBody>
      </p:sp>
      <p:sp>
        <p:nvSpPr>
          <p:cNvPr id="121" name="テキスト ボックス 120"/>
          <p:cNvSpPr txBox="1"/>
          <p:nvPr/>
        </p:nvSpPr>
        <p:spPr>
          <a:xfrm>
            <a:off x="4410820" y="2708920"/>
            <a:ext cx="1385316" cy="400110"/>
          </a:xfrm>
          <a:prstGeom prst="rect">
            <a:avLst/>
          </a:prstGeom>
          <a:solidFill>
            <a:srgbClr val="00B0F0"/>
          </a:solidFill>
          <a:ln w="28575"/>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ltLang="ja-JP" sz="2000" dirty="0" smtClean="0"/>
              <a:t>PC_EPRB</a:t>
            </a:r>
            <a:endParaRPr lang="ja-JP" altLang="en-US" sz="2000" dirty="0"/>
          </a:p>
        </p:txBody>
      </p:sp>
      <p:sp>
        <p:nvSpPr>
          <p:cNvPr id="122" name="テキスト ボックス 121"/>
          <p:cNvSpPr txBox="1"/>
          <p:nvPr/>
        </p:nvSpPr>
        <p:spPr>
          <a:xfrm>
            <a:off x="6757889" y="4421858"/>
            <a:ext cx="1213794" cy="400110"/>
          </a:xfrm>
          <a:prstGeom prst="rect">
            <a:avLst/>
          </a:prstGeom>
          <a:solidFill>
            <a:srgbClr val="00B0F0"/>
          </a:solidFill>
          <a:ln w="28575"/>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ltLang="ja-JP" sz="2000" dirty="0" smtClean="0"/>
              <a:t>PC_EDB</a:t>
            </a:r>
            <a:endParaRPr lang="ja-JP" altLang="en-US" sz="2000" dirty="0"/>
          </a:p>
        </p:txBody>
      </p:sp>
      <p:sp>
        <p:nvSpPr>
          <p:cNvPr id="123" name="Rectangle 20"/>
          <p:cNvSpPr>
            <a:spLocks noChangeArrowheads="1"/>
          </p:cNvSpPr>
          <p:nvPr/>
        </p:nvSpPr>
        <p:spPr bwMode="auto">
          <a:xfrm rot="2502966">
            <a:off x="5129556" y="3636226"/>
            <a:ext cx="346075" cy="10795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cxnSp>
        <p:nvCxnSpPr>
          <p:cNvPr id="124" name="直線矢印コネクタ 123"/>
          <p:cNvCxnSpPr>
            <a:endCxn id="121" idx="2"/>
          </p:cNvCxnSpPr>
          <p:nvPr/>
        </p:nvCxnSpPr>
        <p:spPr>
          <a:xfrm flipH="1" flipV="1">
            <a:off x="5103478" y="3109030"/>
            <a:ext cx="260610" cy="570554"/>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25" name="直線矢印コネクタ 124"/>
          <p:cNvCxnSpPr>
            <a:stCxn id="103" idx="0"/>
            <a:endCxn id="120" idx="2"/>
          </p:cNvCxnSpPr>
          <p:nvPr/>
        </p:nvCxnSpPr>
        <p:spPr>
          <a:xfrm flipH="1" flipV="1">
            <a:off x="3320989" y="2950305"/>
            <a:ext cx="354704" cy="696643"/>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26" name="直線矢印コネクタ 125"/>
          <p:cNvCxnSpPr>
            <a:endCxn id="122" idx="1"/>
          </p:cNvCxnSpPr>
          <p:nvPr/>
        </p:nvCxnSpPr>
        <p:spPr>
          <a:xfrm>
            <a:off x="6018114" y="4609183"/>
            <a:ext cx="739775" cy="1273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27" name="Rectangle 30"/>
          <p:cNvSpPr>
            <a:spLocks noChangeArrowheads="1"/>
          </p:cNvSpPr>
          <p:nvPr/>
        </p:nvSpPr>
        <p:spPr bwMode="auto">
          <a:xfrm rot="5400000">
            <a:off x="8539912" y="3647653"/>
            <a:ext cx="540000" cy="14400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28" name="Rectangle 18"/>
          <p:cNvSpPr>
            <a:spLocks noChangeArrowheads="1"/>
          </p:cNvSpPr>
          <p:nvPr/>
        </p:nvSpPr>
        <p:spPr bwMode="auto">
          <a:xfrm>
            <a:off x="5666574" y="987089"/>
            <a:ext cx="540172" cy="144016"/>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29" name="Rectangle 30"/>
          <p:cNvSpPr>
            <a:spLocks noChangeArrowheads="1"/>
          </p:cNvSpPr>
          <p:nvPr/>
        </p:nvSpPr>
        <p:spPr bwMode="auto">
          <a:xfrm rot="5400000">
            <a:off x="6596758" y="3611438"/>
            <a:ext cx="539750" cy="144463"/>
          </a:xfrm>
          <a:prstGeom prst="rect">
            <a:avLst/>
          </a:prstGeom>
          <a:solidFill>
            <a:schemeClr val="accent1">
              <a:alpha val="50195"/>
            </a:schemeClr>
          </a:solidFill>
          <a:ln w="19050" algn="ctr">
            <a:solidFill>
              <a:schemeClr val="tx1"/>
            </a:solidFill>
            <a:miter lim="800000"/>
            <a:headEnd/>
            <a:tailEnd/>
          </a:ln>
        </p:spPr>
        <p:txBody>
          <a:bodyPr wrap="none" anchor="ctr"/>
          <a:lstStyle/>
          <a:p>
            <a:endParaRPr lang="ja-JP" altLang="en-US"/>
          </a:p>
        </p:txBody>
      </p:sp>
      <p:sp>
        <p:nvSpPr>
          <p:cNvPr id="130" name="角丸四角形 129"/>
          <p:cNvSpPr/>
          <p:nvPr/>
        </p:nvSpPr>
        <p:spPr>
          <a:xfrm rot="19970453">
            <a:off x="6414989" y="2942308"/>
            <a:ext cx="241300" cy="287337"/>
          </a:xfrm>
          <a:prstGeom prst="roundRect">
            <a:avLst/>
          </a:prstGeom>
          <a:solidFill>
            <a:srgbClr val="FF0000"/>
          </a:solidFill>
        </p:spPr>
        <p:style>
          <a:lnRef idx="2">
            <a:schemeClr val="dk1"/>
          </a:lnRef>
          <a:fillRef idx="0">
            <a:schemeClr val="dk1"/>
          </a:fillRef>
          <a:effectRef idx="1">
            <a:schemeClr val="dk1"/>
          </a:effectRef>
          <a:fontRef idx="minor">
            <a:schemeClr val="tx1"/>
          </a:fontRef>
        </p:style>
        <p:txBody>
          <a:bodyPr anchor="ctr"/>
          <a:lstStyle/>
          <a:p>
            <a:pPr algn="ctr">
              <a:defRPr/>
            </a:pPr>
            <a:endParaRPr lang="ja-JP" altLang="en-US"/>
          </a:p>
        </p:txBody>
      </p:sp>
      <p:sp>
        <p:nvSpPr>
          <p:cNvPr id="131" name="テキスト ボックス 130"/>
          <p:cNvSpPr txBox="1"/>
          <p:nvPr/>
        </p:nvSpPr>
        <p:spPr>
          <a:xfrm>
            <a:off x="6578501" y="2653383"/>
            <a:ext cx="1338263" cy="40005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ltLang="ja-JP" sz="2000" dirty="0"/>
              <a:t>CO2 laser</a:t>
            </a:r>
            <a:endParaRPr lang="ja-JP" altLang="en-US" sz="2000" dirty="0"/>
          </a:p>
        </p:txBody>
      </p:sp>
      <p:cxnSp>
        <p:nvCxnSpPr>
          <p:cNvPr id="132" name="カギ線コネクタ 131"/>
          <p:cNvCxnSpPr>
            <a:stCxn id="121" idx="0"/>
            <a:endCxn id="130" idx="0"/>
          </p:cNvCxnSpPr>
          <p:nvPr/>
        </p:nvCxnSpPr>
        <p:spPr>
          <a:xfrm rot="16200000" flipH="1">
            <a:off x="5662154" y="2150243"/>
            <a:ext cx="249229" cy="1366582"/>
          </a:xfrm>
          <a:prstGeom prst="bentConnector3">
            <a:avLst>
              <a:gd name="adj1" fmla="val -248963"/>
            </a:avLst>
          </a:prstGeom>
          <a:ln>
            <a:solidFill>
              <a:srgbClr val="0000FF"/>
            </a:solidFill>
            <a:tailEnd type="arrow"/>
          </a:ln>
        </p:spPr>
        <p:style>
          <a:lnRef idx="2">
            <a:schemeClr val="dk1"/>
          </a:lnRef>
          <a:fillRef idx="0">
            <a:schemeClr val="dk1"/>
          </a:fillRef>
          <a:effectRef idx="1">
            <a:schemeClr val="dk1"/>
          </a:effectRef>
          <a:fontRef idx="minor">
            <a:schemeClr val="tx1"/>
          </a:fontRef>
        </p:style>
      </p:cxnSp>
      <p:sp>
        <p:nvSpPr>
          <p:cNvPr id="133" name="Line 14"/>
          <p:cNvSpPr>
            <a:spLocks noChangeShapeType="1"/>
          </p:cNvSpPr>
          <p:nvPr/>
        </p:nvSpPr>
        <p:spPr bwMode="auto">
          <a:xfrm flipV="1">
            <a:off x="1211164" y="1737395"/>
            <a:ext cx="0" cy="1979613"/>
          </a:xfrm>
          <a:prstGeom prst="line">
            <a:avLst/>
          </a:prstGeom>
          <a:noFill/>
          <a:ln w="22225">
            <a:solidFill>
              <a:srgbClr val="FF0000"/>
            </a:solidFill>
            <a:round/>
            <a:headEnd/>
            <a:tailEnd/>
          </a:ln>
        </p:spPr>
        <p:txBody>
          <a:bodyPr/>
          <a:lstStyle/>
          <a:p>
            <a:endParaRPr lang="ja-JP" altLang="en-US"/>
          </a:p>
        </p:txBody>
      </p:sp>
      <p:sp>
        <p:nvSpPr>
          <p:cNvPr id="134" name="Rectangle 20"/>
          <p:cNvSpPr>
            <a:spLocks noChangeArrowheads="1"/>
          </p:cNvSpPr>
          <p:nvPr/>
        </p:nvSpPr>
        <p:spPr bwMode="auto">
          <a:xfrm rot="18900000">
            <a:off x="1092549" y="3719148"/>
            <a:ext cx="346075" cy="107950"/>
          </a:xfrm>
          <a:prstGeom prst="rect">
            <a:avLst/>
          </a:prstGeom>
          <a:gradFill rotWithShape="1">
            <a:gsLst>
              <a:gs pos="0">
                <a:srgbClr val="33CCCC">
                  <a:gamma/>
                  <a:shade val="46275"/>
                  <a:invGamma/>
                </a:srgbClr>
              </a:gs>
              <a:gs pos="50000">
                <a:srgbClr val="33CCCC">
                  <a:alpha val="70000"/>
                </a:srgbClr>
              </a:gs>
              <a:gs pos="100000">
                <a:srgbClr val="33CCCC">
                  <a:gamma/>
                  <a:shade val="46275"/>
                  <a:invGamma/>
                </a:srgbClr>
              </a:gs>
            </a:gsLst>
            <a:lin ang="0" scaled="1"/>
          </a:gradFill>
          <a:ln w="19050" algn="ctr">
            <a:solidFill>
              <a:srgbClr val="CCFFFF"/>
            </a:solidFill>
            <a:miter lim="800000"/>
            <a:headEnd/>
            <a:tailEnd/>
          </a:ln>
          <a:effectLst/>
        </p:spPr>
        <p:txBody>
          <a:bodyPr wrap="none" anchor="ctr"/>
          <a:lstStyle/>
          <a:p>
            <a:pPr>
              <a:defRPr/>
            </a:pPr>
            <a:endParaRPr lang="ja-JP" altLang="en-US">
              <a:ea typeface="ＭＳ Ｐゴシック" pitchFamily="50" charset="-128"/>
            </a:endParaRPr>
          </a:p>
        </p:txBody>
      </p:sp>
      <p:sp>
        <p:nvSpPr>
          <p:cNvPr id="135" name="円/楕円 183"/>
          <p:cNvSpPr>
            <a:spLocks noChangeAspect="1"/>
          </p:cNvSpPr>
          <p:nvPr/>
        </p:nvSpPr>
        <p:spPr bwMode="auto">
          <a:xfrm>
            <a:off x="1393726" y="908720"/>
            <a:ext cx="457200" cy="457200"/>
          </a:xfrm>
          <a:prstGeom prst="ellipse">
            <a:avLst/>
          </a:prstGeom>
          <a:noFill/>
          <a:ln w="19050" algn="ctr">
            <a:solidFill>
              <a:srgbClr val="009900"/>
            </a:solidFill>
            <a:round/>
            <a:headEnd/>
            <a:tailEnd/>
          </a:ln>
        </p:spPr>
        <p:txBody>
          <a:bodyPr/>
          <a:lstStyle/>
          <a:p>
            <a:pPr defTabSz="4189413"/>
            <a:endParaRPr lang="ja-JP" altLang="en-US"/>
          </a:p>
        </p:txBody>
      </p:sp>
      <p:sp>
        <p:nvSpPr>
          <p:cNvPr id="136" name="円/楕円 184"/>
          <p:cNvSpPr>
            <a:spLocks noChangeAspect="1"/>
          </p:cNvSpPr>
          <p:nvPr/>
        </p:nvSpPr>
        <p:spPr bwMode="auto">
          <a:xfrm>
            <a:off x="1512789" y="908720"/>
            <a:ext cx="457200" cy="457200"/>
          </a:xfrm>
          <a:prstGeom prst="ellipse">
            <a:avLst/>
          </a:prstGeom>
          <a:noFill/>
          <a:ln w="19050" algn="ctr">
            <a:solidFill>
              <a:srgbClr val="009900"/>
            </a:solidFill>
            <a:round/>
            <a:headEnd/>
            <a:tailEnd/>
          </a:ln>
        </p:spPr>
        <p:txBody>
          <a:bodyPr/>
          <a:lstStyle/>
          <a:p>
            <a:pPr defTabSz="4189413"/>
            <a:endParaRPr lang="ja-JP" altLang="en-US"/>
          </a:p>
        </p:txBody>
      </p:sp>
      <p:sp>
        <p:nvSpPr>
          <p:cNvPr id="137" name="テキスト ボックス 139"/>
          <p:cNvSpPr txBox="1">
            <a:spLocks noChangeArrowheads="1"/>
          </p:cNvSpPr>
          <p:nvPr/>
        </p:nvSpPr>
        <p:spPr bwMode="auto">
          <a:xfrm>
            <a:off x="1979514" y="1034133"/>
            <a:ext cx="711200" cy="369887"/>
          </a:xfrm>
          <a:prstGeom prst="rect">
            <a:avLst/>
          </a:prstGeom>
          <a:noFill/>
          <a:ln w="9525">
            <a:noFill/>
            <a:miter lim="800000"/>
            <a:headEnd/>
            <a:tailEnd/>
          </a:ln>
        </p:spPr>
        <p:txBody>
          <a:bodyPr wrap="none">
            <a:spAutoFit/>
          </a:bodyPr>
          <a:lstStyle/>
          <a:p>
            <a:r>
              <a:rPr lang="en-US" altLang="ja-JP" sz="1800"/>
              <a:t>AOM</a:t>
            </a:r>
            <a:endParaRPr lang="ja-JP" altLang="en-US" sz="1800"/>
          </a:p>
        </p:txBody>
      </p:sp>
      <p:cxnSp>
        <p:nvCxnSpPr>
          <p:cNvPr id="138" name="直線コネクタ 188"/>
          <p:cNvCxnSpPr>
            <a:cxnSpLocks noChangeShapeType="1"/>
          </p:cNvCxnSpPr>
          <p:nvPr/>
        </p:nvCxnSpPr>
        <p:spPr bwMode="auto">
          <a:xfrm>
            <a:off x="1250851" y="908720"/>
            <a:ext cx="1295400" cy="0"/>
          </a:xfrm>
          <a:prstGeom prst="line">
            <a:avLst/>
          </a:prstGeom>
          <a:noFill/>
          <a:ln w="19050" algn="ctr">
            <a:solidFill>
              <a:srgbClr val="009900"/>
            </a:solidFill>
            <a:round/>
            <a:headEnd/>
            <a:tailEnd/>
          </a:ln>
        </p:spPr>
      </p:cxnSp>
      <p:sp>
        <p:nvSpPr>
          <p:cNvPr id="139" name="フローチャート : 論理積ゲート 189"/>
          <p:cNvSpPr>
            <a:spLocks noChangeArrowheads="1"/>
          </p:cNvSpPr>
          <p:nvPr/>
        </p:nvSpPr>
        <p:spPr bwMode="auto">
          <a:xfrm rot="16200000">
            <a:off x="1070670" y="1520702"/>
            <a:ext cx="287337" cy="215900"/>
          </a:xfrm>
          <a:prstGeom prst="flowChartDelay">
            <a:avLst/>
          </a:prstGeom>
          <a:solidFill>
            <a:srgbClr val="00FF00"/>
          </a:solidFill>
          <a:ln w="9525" algn="ctr">
            <a:solidFill>
              <a:schemeClr val="tx1"/>
            </a:solidFill>
            <a:round/>
            <a:headEnd/>
            <a:tailEnd/>
          </a:ln>
        </p:spPr>
        <p:txBody>
          <a:bodyPr/>
          <a:lstStyle/>
          <a:p>
            <a:pPr defTabSz="4189413"/>
            <a:endParaRPr lang="ja-JP" altLang="en-US"/>
          </a:p>
        </p:txBody>
      </p:sp>
      <p:cxnSp>
        <p:nvCxnSpPr>
          <p:cNvPr id="140" name="直線コネクタ 191"/>
          <p:cNvCxnSpPr>
            <a:cxnSpLocks noChangeShapeType="1"/>
            <a:endCxn id="139" idx="3"/>
          </p:cNvCxnSpPr>
          <p:nvPr/>
        </p:nvCxnSpPr>
        <p:spPr bwMode="auto">
          <a:xfrm flipH="1">
            <a:off x="1214339" y="908720"/>
            <a:ext cx="36512" cy="576263"/>
          </a:xfrm>
          <a:prstGeom prst="line">
            <a:avLst/>
          </a:prstGeom>
          <a:noFill/>
          <a:ln w="19050" algn="ctr">
            <a:solidFill>
              <a:srgbClr val="009900"/>
            </a:solidFill>
            <a:round/>
            <a:headEnd/>
            <a:tailEnd/>
          </a:ln>
        </p:spPr>
      </p:cxnSp>
      <p:cxnSp>
        <p:nvCxnSpPr>
          <p:cNvPr id="141" name="カギ線コネクタ 195"/>
          <p:cNvCxnSpPr>
            <a:cxnSpLocks noChangeShapeType="1"/>
            <a:stCxn id="144" idx="3"/>
            <a:endCxn id="120" idx="0"/>
          </p:cNvCxnSpPr>
          <p:nvPr/>
        </p:nvCxnSpPr>
        <p:spPr bwMode="auto">
          <a:xfrm>
            <a:off x="2555776" y="907927"/>
            <a:ext cx="765213" cy="1642268"/>
          </a:xfrm>
          <a:prstGeom prst="bentConnector2">
            <a:avLst/>
          </a:prstGeom>
          <a:noFill/>
          <a:ln w="19050" algn="ctr">
            <a:solidFill>
              <a:srgbClr val="009900"/>
            </a:solidFill>
            <a:round/>
            <a:headEnd/>
            <a:tailEnd type="arrow" w="med" len="med"/>
          </a:ln>
        </p:spPr>
      </p:cxnSp>
      <p:cxnSp>
        <p:nvCxnSpPr>
          <p:cNvPr id="142" name="カギ線コネクタ 198"/>
          <p:cNvCxnSpPr>
            <a:cxnSpLocks noChangeShapeType="1"/>
            <a:stCxn id="144" idx="3"/>
            <a:endCxn id="121" idx="1"/>
          </p:cNvCxnSpPr>
          <p:nvPr/>
        </p:nvCxnSpPr>
        <p:spPr bwMode="auto">
          <a:xfrm>
            <a:off x="2555776" y="907927"/>
            <a:ext cx="1855044" cy="2001048"/>
          </a:xfrm>
          <a:prstGeom prst="bentConnector3">
            <a:avLst>
              <a:gd name="adj1" fmla="val 88143"/>
            </a:avLst>
          </a:prstGeom>
          <a:noFill/>
          <a:ln w="19050" algn="ctr">
            <a:solidFill>
              <a:srgbClr val="009900"/>
            </a:solidFill>
            <a:round/>
            <a:headEnd/>
            <a:tailEnd type="arrow" w="med" len="med"/>
          </a:ln>
        </p:spPr>
      </p:cxnSp>
      <p:cxnSp>
        <p:nvCxnSpPr>
          <p:cNvPr id="143" name="カギ線コネクタ 201"/>
          <p:cNvCxnSpPr>
            <a:cxnSpLocks noChangeShapeType="1"/>
            <a:stCxn id="144" idx="3"/>
            <a:endCxn id="122" idx="3"/>
          </p:cNvCxnSpPr>
          <p:nvPr/>
        </p:nvCxnSpPr>
        <p:spPr bwMode="auto">
          <a:xfrm>
            <a:off x="2555776" y="907927"/>
            <a:ext cx="5415907" cy="3713986"/>
          </a:xfrm>
          <a:prstGeom prst="bentConnector3">
            <a:avLst>
              <a:gd name="adj1" fmla="val 118693"/>
            </a:avLst>
          </a:prstGeom>
          <a:noFill/>
          <a:ln w="19050" algn="ctr">
            <a:solidFill>
              <a:srgbClr val="009900"/>
            </a:solidFill>
            <a:round/>
            <a:headEnd/>
            <a:tailEnd type="arrow" w="med" len="med"/>
          </a:ln>
        </p:spPr>
      </p:cxnSp>
      <p:sp>
        <p:nvSpPr>
          <p:cNvPr id="144" name="Rectangle 15"/>
          <p:cNvSpPr>
            <a:spLocks noChangeArrowheads="1"/>
          </p:cNvSpPr>
          <p:nvPr/>
        </p:nvSpPr>
        <p:spPr bwMode="auto">
          <a:xfrm>
            <a:off x="2052539" y="764258"/>
            <a:ext cx="503237" cy="287337"/>
          </a:xfrm>
          <a:prstGeom prst="rect">
            <a:avLst/>
          </a:prstGeom>
          <a:solidFill>
            <a:srgbClr val="FF9900"/>
          </a:solidFill>
          <a:ln w="9525">
            <a:solidFill>
              <a:schemeClr val="tx1"/>
            </a:solidFill>
            <a:miter lim="800000"/>
            <a:headEnd/>
            <a:tailEnd/>
          </a:ln>
        </p:spPr>
        <p:txBody>
          <a:bodyPr wrap="none" anchor="ctr"/>
          <a:lstStyle/>
          <a:p>
            <a:endParaRPr lang="ja-JP" altLang="en-US"/>
          </a:p>
        </p:txBody>
      </p:sp>
      <p:sp>
        <p:nvSpPr>
          <p:cNvPr id="145" name="円/楕円 213"/>
          <p:cNvSpPr>
            <a:spLocks noChangeAspect="1"/>
          </p:cNvSpPr>
          <p:nvPr/>
        </p:nvSpPr>
        <p:spPr bwMode="auto">
          <a:xfrm>
            <a:off x="2643089" y="908720"/>
            <a:ext cx="457200" cy="457200"/>
          </a:xfrm>
          <a:prstGeom prst="ellipse">
            <a:avLst/>
          </a:prstGeom>
          <a:noFill/>
          <a:ln w="19050" algn="ctr">
            <a:solidFill>
              <a:srgbClr val="009900"/>
            </a:solidFill>
            <a:round/>
            <a:headEnd/>
            <a:tailEnd/>
          </a:ln>
        </p:spPr>
        <p:txBody>
          <a:bodyPr/>
          <a:lstStyle/>
          <a:p>
            <a:pPr defTabSz="4189413"/>
            <a:endParaRPr lang="ja-JP" altLang="en-US"/>
          </a:p>
        </p:txBody>
      </p:sp>
      <p:sp>
        <p:nvSpPr>
          <p:cNvPr id="146" name="円/楕円 214"/>
          <p:cNvSpPr>
            <a:spLocks noChangeAspect="1"/>
          </p:cNvSpPr>
          <p:nvPr/>
        </p:nvSpPr>
        <p:spPr bwMode="auto">
          <a:xfrm>
            <a:off x="2762151" y="908720"/>
            <a:ext cx="457200" cy="457200"/>
          </a:xfrm>
          <a:prstGeom prst="ellipse">
            <a:avLst/>
          </a:prstGeom>
          <a:noFill/>
          <a:ln w="19050" algn="ctr">
            <a:solidFill>
              <a:srgbClr val="009900"/>
            </a:solidFill>
            <a:round/>
            <a:headEnd/>
            <a:tailEnd/>
          </a:ln>
        </p:spPr>
        <p:txBody>
          <a:bodyPr/>
          <a:lstStyle/>
          <a:p>
            <a:pPr defTabSz="4189413"/>
            <a:endParaRPr lang="ja-JP" altLang="en-US"/>
          </a:p>
        </p:txBody>
      </p:sp>
      <p:sp>
        <p:nvSpPr>
          <p:cNvPr id="147" name="Rectangle 15"/>
          <p:cNvSpPr>
            <a:spLocks noChangeArrowheads="1"/>
          </p:cNvSpPr>
          <p:nvPr/>
        </p:nvSpPr>
        <p:spPr bwMode="auto">
          <a:xfrm>
            <a:off x="107876" y="3574133"/>
            <a:ext cx="503237" cy="287337"/>
          </a:xfrm>
          <a:prstGeom prst="rect">
            <a:avLst/>
          </a:prstGeom>
          <a:solidFill>
            <a:srgbClr val="FF0000"/>
          </a:solidFill>
          <a:ln w="9525">
            <a:solidFill>
              <a:schemeClr val="tx1"/>
            </a:solidFill>
            <a:miter lim="800000"/>
            <a:headEnd/>
            <a:tailEnd/>
          </a:ln>
        </p:spPr>
        <p:txBody>
          <a:bodyPr wrap="none" anchor="ctr"/>
          <a:lstStyle/>
          <a:p>
            <a:endParaRPr lang="ja-JP" altLang="en-US"/>
          </a:p>
        </p:txBody>
      </p:sp>
      <p:sp>
        <p:nvSpPr>
          <p:cNvPr id="148" name="テキスト ボックス 147"/>
          <p:cNvSpPr txBox="1"/>
          <p:nvPr/>
        </p:nvSpPr>
        <p:spPr>
          <a:xfrm>
            <a:off x="2084" y="3174083"/>
            <a:ext cx="825500" cy="40005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ltLang="ja-JP" sz="2000" dirty="0"/>
              <a:t>Laser</a:t>
            </a:r>
            <a:endParaRPr lang="ja-JP" altLang="en-US" sz="2000" dirty="0"/>
          </a:p>
        </p:txBody>
      </p:sp>
      <p:sp>
        <p:nvSpPr>
          <p:cNvPr id="152" name="フローチャート : 論理積ゲート 189"/>
          <p:cNvSpPr>
            <a:spLocks noChangeArrowheads="1"/>
          </p:cNvSpPr>
          <p:nvPr/>
        </p:nvSpPr>
        <p:spPr bwMode="auto">
          <a:xfrm rot="5400000">
            <a:off x="5798203" y="6057007"/>
            <a:ext cx="287337" cy="215900"/>
          </a:xfrm>
          <a:prstGeom prst="flowChartDelay">
            <a:avLst/>
          </a:prstGeom>
          <a:solidFill>
            <a:srgbClr val="00FF00"/>
          </a:solidFill>
          <a:ln w="9525" algn="ctr">
            <a:solidFill>
              <a:schemeClr val="tx1"/>
            </a:solidFill>
            <a:round/>
            <a:headEnd/>
            <a:tailEnd/>
          </a:ln>
        </p:spPr>
        <p:txBody>
          <a:bodyPr/>
          <a:lstStyle/>
          <a:p>
            <a:pPr defTabSz="4189413"/>
            <a:endParaRPr lang="ja-JP" altLang="en-US"/>
          </a:p>
        </p:txBody>
      </p:sp>
      <p:grpSp>
        <p:nvGrpSpPr>
          <p:cNvPr id="6" name="グループ化 152"/>
          <p:cNvGrpSpPr/>
          <p:nvPr/>
        </p:nvGrpSpPr>
        <p:grpSpPr>
          <a:xfrm>
            <a:off x="8028384" y="3356992"/>
            <a:ext cx="216024" cy="720080"/>
            <a:chOff x="6876256" y="2132856"/>
            <a:chExt cx="216024" cy="720080"/>
          </a:xfrm>
        </p:grpSpPr>
        <p:sp>
          <p:nvSpPr>
            <p:cNvPr id="154" name="小波 153"/>
            <p:cNvSpPr/>
            <p:nvPr/>
          </p:nvSpPr>
          <p:spPr>
            <a:xfrm rot="5400000">
              <a:off x="6768244" y="2384884"/>
              <a:ext cx="432048" cy="216024"/>
            </a:xfrm>
            <a:prstGeom prst="double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155" name="正方形/長方形 154"/>
            <p:cNvSpPr/>
            <p:nvPr/>
          </p:nvSpPr>
          <p:spPr>
            <a:xfrm>
              <a:off x="6876256" y="2132856"/>
              <a:ext cx="216024" cy="144016"/>
            </a:xfrm>
            <a:prstGeom prst="rect">
              <a:avLst/>
            </a:prstGeom>
            <a:solidFill>
              <a:schemeClr val="bg1"/>
            </a:solidFill>
            <a:ln>
              <a:solidFill>
                <a:schemeClr val="bg1"/>
              </a:solidFill>
            </a:ln>
            <a:effectLst/>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sp>
          <p:nvSpPr>
            <p:cNvPr id="156" name="正方形/長方形 155"/>
            <p:cNvSpPr/>
            <p:nvPr/>
          </p:nvSpPr>
          <p:spPr>
            <a:xfrm>
              <a:off x="6876256" y="2708920"/>
              <a:ext cx="216024" cy="144016"/>
            </a:xfrm>
            <a:prstGeom prst="rect">
              <a:avLst/>
            </a:prstGeom>
            <a:solidFill>
              <a:schemeClr val="bg1"/>
            </a:solidFill>
            <a:ln>
              <a:solidFill>
                <a:schemeClr val="bg1"/>
              </a:solidFill>
            </a:ln>
            <a:effectLst/>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grpSp>
      <p:grpSp>
        <p:nvGrpSpPr>
          <p:cNvPr id="7" name="グループ化 156"/>
          <p:cNvGrpSpPr/>
          <p:nvPr/>
        </p:nvGrpSpPr>
        <p:grpSpPr>
          <a:xfrm rot="5400000">
            <a:off x="5832140" y="1160748"/>
            <a:ext cx="216024" cy="720080"/>
            <a:chOff x="6876256" y="2132856"/>
            <a:chExt cx="216024" cy="720080"/>
          </a:xfrm>
        </p:grpSpPr>
        <p:sp>
          <p:nvSpPr>
            <p:cNvPr id="158" name="小波 157"/>
            <p:cNvSpPr/>
            <p:nvPr/>
          </p:nvSpPr>
          <p:spPr>
            <a:xfrm rot="5400000">
              <a:off x="6768244" y="2384884"/>
              <a:ext cx="432048" cy="216024"/>
            </a:xfrm>
            <a:prstGeom prst="doubleWav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159" name="正方形/長方形 158"/>
            <p:cNvSpPr/>
            <p:nvPr/>
          </p:nvSpPr>
          <p:spPr>
            <a:xfrm>
              <a:off x="6876256" y="2132856"/>
              <a:ext cx="216024" cy="144016"/>
            </a:xfrm>
            <a:prstGeom prst="rect">
              <a:avLst/>
            </a:prstGeom>
            <a:solidFill>
              <a:schemeClr val="bg1"/>
            </a:solidFill>
            <a:ln>
              <a:solidFill>
                <a:schemeClr val="bg1"/>
              </a:solidFill>
            </a:ln>
            <a:effectLst/>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sp>
          <p:nvSpPr>
            <p:cNvPr id="160" name="正方形/長方形 159"/>
            <p:cNvSpPr/>
            <p:nvPr/>
          </p:nvSpPr>
          <p:spPr>
            <a:xfrm>
              <a:off x="6876256" y="2708920"/>
              <a:ext cx="216024" cy="144016"/>
            </a:xfrm>
            <a:prstGeom prst="rect">
              <a:avLst/>
            </a:prstGeom>
            <a:solidFill>
              <a:schemeClr val="bg1"/>
            </a:solidFill>
            <a:ln>
              <a:solidFill>
                <a:schemeClr val="bg1"/>
              </a:solidFill>
            </a:ln>
            <a:effectLst/>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grpSp>
      <p:cxnSp>
        <p:nvCxnSpPr>
          <p:cNvPr id="90" name="カギ線コネクタ 89"/>
          <p:cNvCxnSpPr>
            <a:endCxn id="120" idx="3"/>
          </p:cNvCxnSpPr>
          <p:nvPr/>
        </p:nvCxnSpPr>
        <p:spPr>
          <a:xfrm rot="10800000">
            <a:off x="3870178" y="2750250"/>
            <a:ext cx="1024620" cy="784088"/>
          </a:xfrm>
          <a:prstGeom prst="bentConnector3">
            <a:avLst>
              <a:gd name="adj1" fmla="val 81872"/>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94" name="テキスト ボックス 93"/>
          <p:cNvSpPr txBox="1"/>
          <p:nvPr/>
        </p:nvSpPr>
        <p:spPr>
          <a:xfrm>
            <a:off x="3131840" y="3028890"/>
            <a:ext cx="327334" cy="400110"/>
          </a:xfrm>
          <a:prstGeom prst="rect">
            <a:avLst/>
          </a:prstGeom>
          <a:noFill/>
        </p:spPr>
        <p:txBody>
          <a:bodyPr wrap="none" rtlCol="0">
            <a:spAutoFit/>
          </a:bodyPr>
          <a:lstStyle/>
          <a:p>
            <a:r>
              <a:rPr kumimoji="1" lang="en-US" altLang="ja-JP" dirty="0" smtClean="0"/>
              <a:t>a</a:t>
            </a:r>
            <a:endParaRPr kumimoji="1" lang="ja-JP" altLang="en-US" dirty="0"/>
          </a:p>
        </p:txBody>
      </p:sp>
      <p:sp>
        <p:nvSpPr>
          <p:cNvPr id="96" name="テキスト ボックス 95"/>
          <p:cNvSpPr txBox="1"/>
          <p:nvPr/>
        </p:nvSpPr>
        <p:spPr>
          <a:xfrm>
            <a:off x="3779912" y="2996952"/>
            <a:ext cx="327334" cy="400110"/>
          </a:xfrm>
          <a:prstGeom prst="rect">
            <a:avLst/>
          </a:prstGeom>
          <a:noFill/>
        </p:spPr>
        <p:txBody>
          <a:bodyPr wrap="none" rtlCol="0">
            <a:spAutoFit/>
          </a:bodyPr>
          <a:lstStyle/>
          <a:p>
            <a:r>
              <a:rPr lang="en-US" altLang="ja-JP" dirty="0" smtClean="0"/>
              <a:t>b</a:t>
            </a:r>
            <a:endParaRPr kumimoji="1" lang="ja-JP" altLang="en-US" dirty="0"/>
          </a:p>
        </p:txBody>
      </p:sp>
      <p:sp>
        <p:nvSpPr>
          <p:cNvPr id="93" name="テキスト ボックス 92"/>
          <p:cNvSpPr txBox="1"/>
          <p:nvPr/>
        </p:nvSpPr>
        <p:spPr>
          <a:xfrm>
            <a:off x="4211960" y="3203684"/>
            <a:ext cx="498855" cy="400110"/>
          </a:xfrm>
          <a:prstGeom prst="rect">
            <a:avLst/>
          </a:prstGeom>
          <a:noFill/>
        </p:spPr>
        <p:txBody>
          <a:bodyPr wrap="none" rtlCol="0">
            <a:spAutoFit/>
          </a:bodyPr>
          <a:lstStyle/>
          <a:p>
            <a:r>
              <a:rPr kumimoji="1" lang="en-US" altLang="ja-JP" dirty="0" smtClean="0">
                <a:solidFill>
                  <a:srgbClr val="7030A0"/>
                </a:solidFill>
              </a:rPr>
              <a:t>B2</a:t>
            </a:r>
            <a:endParaRPr kumimoji="1" lang="ja-JP" altLang="en-US" dirty="0">
              <a:solidFill>
                <a:srgbClr val="7030A0"/>
              </a:solidFill>
            </a:endParaRPr>
          </a:p>
        </p:txBody>
      </p:sp>
      <p:sp>
        <p:nvSpPr>
          <p:cNvPr id="98" name="テキスト ボックス 97"/>
          <p:cNvSpPr txBox="1"/>
          <p:nvPr/>
        </p:nvSpPr>
        <p:spPr>
          <a:xfrm>
            <a:off x="5220072" y="3203684"/>
            <a:ext cx="498855" cy="400110"/>
          </a:xfrm>
          <a:prstGeom prst="rect">
            <a:avLst/>
          </a:prstGeom>
          <a:noFill/>
        </p:spPr>
        <p:txBody>
          <a:bodyPr wrap="none" rtlCol="0">
            <a:spAutoFit/>
          </a:bodyPr>
          <a:lstStyle/>
          <a:p>
            <a:r>
              <a:rPr kumimoji="1" lang="en-US" altLang="ja-JP" dirty="0" smtClean="0">
                <a:solidFill>
                  <a:srgbClr val="7030A0"/>
                </a:solidFill>
              </a:rPr>
              <a:t>B4</a:t>
            </a:r>
            <a:endParaRPr kumimoji="1" lang="ja-JP" altLang="en-US" dirty="0">
              <a:solidFill>
                <a:srgbClr val="7030A0"/>
              </a:solidFill>
            </a:endParaRPr>
          </a:p>
        </p:txBody>
      </p:sp>
      <p:sp>
        <p:nvSpPr>
          <p:cNvPr id="102" name="テキスト ボックス 101"/>
          <p:cNvSpPr txBox="1"/>
          <p:nvPr/>
        </p:nvSpPr>
        <p:spPr>
          <a:xfrm>
            <a:off x="6111684" y="4571836"/>
            <a:ext cx="641522" cy="400110"/>
          </a:xfrm>
          <a:prstGeom prst="rect">
            <a:avLst/>
          </a:prstGeom>
          <a:noFill/>
        </p:spPr>
        <p:txBody>
          <a:bodyPr wrap="none" rtlCol="0">
            <a:spAutoFit/>
          </a:bodyPr>
          <a:lstStyle/>
          <a:p>
            <a:r>
              <a:rPr kumimoji="1" lang="en-US" altLang="ja-JP" dirty="0" smtClean="0">
                <a:solidFill>
                  <a:srgbClr val="7030A0"/>
                </a:solidFill>
              </a:rPr>
              <a:t>B1p</a:t>
            </a:r>
            <a:endParaRPr kumimoji="1" lang="ja-JP" altLang="en-US" dirty="0">
              <a:solidFill>
                <a:srgbClr val="7030A0"/>
              </a:solidFill>
            </a:endParaRPr>
          </a:p>
        </p:txBody>
      </p:sp>
      <p:sp>
        <p:nvSpPr>
          <p:cNvPr id="149" name="日付プレースホルダ 148"/>
          <p:cNvSpPr>
            <a:spLocks noGrp="1"/>
          </p:cNvSpPr>
          <p:nvPr>
            <p:ph type="dt" sz="half" idx="10"/>
          </p:nvPr>
        </p:nvSpPr>
        <p:spPr/>
        <p:txBody>
          <a:bodyPr/>
          <a:lstStyle/>
          <a:p>
            <a:pPr>
              <a:defRPr/>
            </a:pPr>
            <a:r>
              <a:rPr lang="en-US" altLang="ja-JP" smtClean="0"/>
              <a:t>2018/6/7</a:t>
            </a:r>
            <a:endParaRPr lang="en-US" altLang="ja-JP"/>
          </a:p>
        </p:txBody>
      </p:sp>
      <p:sp>
        <p:nvSpPr>
          <p:cNvPr id="150" name="スライド番号プレースホルダ 149"/>
          <p:cNvSpPr>
            <a:spLocks noGrp="1"/>
          </p:cNvSpPr>
          <p:nvPr>
            <p:ph type="sldNum" sz="quarter" idx="12"/>
          </p:nvPr>
        </p:nvSpPr>
        <p:spPr/>
        <p:txBody>
          <a:bodyPr/>
          <a:lstStyle/>
          <a:p>
            <a:pPr>
              <a:defRPr/>
            </a:pPr>
            <a:fld id="{7410AEAE-A437-45BD-BB10-A6F248CACDC0}" type="slidenum">
              <a:rPr lang="en-US" altLang="ja-JP" smtClean="0"/>
              <a:pPr>
                <a:defRPr/>
              </a:pPr>
              <a:t>50</a:t>
            </a:fld>
            <a:endParaRPr lang="en-US" altLang="ja-JP"/>
          </a:p>
        </p:txBody>
      </p:sp>
      <p:sp>
        <p:nvSpPr>
          <p:cNvPr id="151" name="フッター プレースホルダ 150"/>
          <p:cNvSpPr>
            <a:spLocks noGrp="1"/>
          </p:cNvSpPr>
          <p:nvPr>
            <p:ph type="ftr" sz="quarter" idx="11"/>
          </p:nvPr>
        </p:nvSpPr>
        <p:spPr/>
        <p:txBody>
          <a:bodyPr/>
          <a:lstStyle/>
          <a:p>
            <a:pPr>
              <a:defRPr/>
            </a:pPr>
            <a:r>
              <a:rPr lang="ja-JP" altLang="en-US" smtClean="0"/>
              <a:t>物理学会北陸支部特別講演会</a:t>
            </a:r>
            <a:endParaRPr lang="en-US" altLang="ja-JP"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kumimoji="1" lang="ja-JP" altLang="en-US" dirty="0" smtClean="0"/>
              <a:t>セットアップの様子</a:t>
            </a:r>
            <a:endParaRPr kumimoji="1" lang="ja-JP" altLang="en-US" dirty="0"/>
          </a:p>
        </p:txBody>
      </p:sp>
      <p:pic>
        <p:nvPicPr>
          <p:cNvPr id="121858" name="Picture 2" descr="C:\Users\Agatsuma\Documents\My Dropbox\Nikhef_study\PhaseCamera\Photo\Selected\Photos_Phase camera\DSC05985.JPG"/>
          <p:cNvPicPr>
            <a:picLocks noGrp="1" noChangeAspect="1" noChangeArrowheads="1"/>
          </p:cNvPicPr>
          <p:nvPr>
            <p:ph sz="half" idx="1"/>
          </p:nvPr>
        </p:nvPicPr>
        <p:blipFill>
          <a:blip r:embed="rId2" cstate="print"/>
          <a:stretch>
            <a:fillRect/>
          </a:stretch>
        </p:blipFill>
        <p:spPr bwMode="auto">
          <a:xfrm>
            <a:off x="323528" y="908720"/>
            <a:ext cx="3382433" cy="5073650"/>
          </a:xfrm>
          <a:prstGeom prst="rect">
            <a:avLst/>
          </a:prstGeom>
          <a:noFill/>
        </p:spPr>
      </p:pic>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51</a:t>
            </a:fld>
            <a:endParaRPr lang="en-US" altLang="ja-JP"/>
          </a:p>
        </p:txBody>
      </p:sp>
      <p:pic>
        <p:nvPicPr>
          <p:cNvPr id="121859" name="Picture 3" descr="C:\Users\Agatsuma\Documents\My Dropbox\Nikhef_study\PhaseCamera\Photo\Selected\Photos_Phase camera\DSC03688.JPG"/>
          <p:cNvPicPr>
            <a:picLocks noGrp="1" noChangeAspect="1" noChangeArrowheads="1"/>
          </p:cNvPicPr>
          <p:nvPr>
            <p:ph sz="half" idx="2"/>
          </p:nvPr>
        </p:nvPicPr>
        <p:blipFill>
          <a:blip r:embed="rId3" cstate="print"/>
          <a:srcRect/>
          <a:stretch>
            <a:fillRect/>
          </a:stretch>
        </p:blipFill>
        <p:spPr bwMode="auto">
          <a:xfrm>
            <a:off x="3995936" y="908719"/>
            <a:ext cx="4758680" cy="3172453"/>
          </a:xfrm>
          <a:prstGeom prst="rect">
            <a:avLst/>
          </a:prstGeom>
          <a:noFill/>
        </p:spPr>
      </p:pic>
      <p:pic>
        <p:nvPicPr>
          <p:cNvPr id="121860" name="Picture 4" descr="C:\Users\Agatsuma\Documents\My Dropbox\Nikhef_study\PhaseCamera\Photo\Selected\Photos_Phase camera\DSC03706.JPG"/>
          <p:cNvPicPr>
            <a:picLocks noChangeAspect="1" noChangeArrowheads="1"/>
          </p:cNvPicPr>
          <p:nvPr/>
        </p:nvPicPr>
        <p:blipFill>
          <a:blip r:embed="rId4" cstate="print"/>
          <a:srcRect/>
          <a:stretch>
            <a:fillRect/>
          </a:stretch>
        </p:blipFill>
        <p:spPr bwMode="auto">
          <a:xfrm>
            <a:off x="3779912" y="4149080"/>
            <a:ext cx="3312368" cy="2208245"/>
          </a:xfrm>
          <a:prstGeom prst="rect">
            <a:avLst/>
          </a:prstGeom>
          <a:noFill/>
        </p:spPr>
      </p:pic>
      <p:pic>
        <p:nvPicPr>
          <p:cNvPr id="12" name="Picture 2" descr="C:\Users\Agatsuma\Documents\My Dropbox\事務関連\NIKHEF\出張\2016_0718-20_Virgo\photos\Experiments\2016-07-19 18.45.26.jpg"/>
          <p:cNvPicPr>
            <a:picLocks noChangeAspect="1" noChangeArrowheads="1"/>
          </p:cNvPicPr>
          <p:nvPr/>
        </p:nvPicPr>
        <p:blipFill>
          <a:blip r:embed="rId5" cstate="print"/>
          <a:srcRect/>
          <a:stretch>
            <a:fillRect/>
          </a:stretch>
        </p:blipFill>
        <p:spPr bwMode="auto">
          <a:xfrm>
            <a:off x="7236296" y="4151990"/>
            <a:ext cx="1728192" cy="2304255"/>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導入した</a:t>
            </a:r>
            <a:r>
              <a:rPr lang="en-US" altLang="ja-JP" dirty="0" smtClean="0"/>
              <a:t>3</a:t>
            </a:r>
            <a:r>
              <a:rPr lang="ja-JP" altLang="en-US" dirty="0" smtClean="0"/>
              <a:t>台の位相カメラ</a:t>
            </a:r>
            <a:endParaRPr kumimoji="1" lang="ja-JP" altLang="en-US" dirty="0"/>
          </a:p>
        </p:txBody>
      </p:sp>
      <p:sp>
        <p:nvSpPr>
          <p:cNvPr id="5" name="日付プレースホルダ 4"/>
          <p:cNvSpPr>
            <a:spLocks noGrp="1"/>
          </p:cNvSpPr>
          <p:nvPr>
            <p:ph type="dt" sz="half" idx="10"/>
          </p:nvPr>
        </p:nvSpPr>
        <p:spPr/>
        <p:txBody>
          <a:bodyPr/>
          <a:lstStyle/>
          <a:p>
            <a:r>
              <a:rPr lang="en-US" altLang="ja-JP" smtClean="0"/>
              <a:t>2018/6/7</a:t>
            </a:r>
            <a:endParaRPr lang="en-US" altLang="ja-JP"/>
          </a:p>
        </p:txBody>
      </p:sp>
      <p:sp>
        <p:nvSpPr>
          <p:cNvPr id="6" name="フッター プレースホルダ 5"/>
          <p:cNvSpPr>
            <a:spLocks noGrp="1"/>
          </p:cNvSpPr>
          <p:nvPr>
            <p:ph type="ftr" sz="quarter" idx="11"/>
          </p:nvPr>
        </p:nvSpPr>
        <p:spPr/>
        <p:txBody>
          <a:bodyPr/>
          <a:lstStyle/>
          <a:p>
            <a:r>
              <a:rPr lang="ja-JP" altLang="en-US" smtClean="0"/>
              <a:t>物理学会北陸支部特別講演会</a:t>
            </a:r>
            <a:endParaRPr lang="en-US" altLang="ja-JP"/>
          </a:p>
        </p:txBody>
      </p:sp>
      <p:sp>
        <p:nvSpPr>
          <p:cNvPr id="7" name="スライド番号プレースホルダ 6"/>
          <p:cNvSpPr>
            <a:spLocks noGrp="1"/>
          </p:cNvSpPr>
          <p:nvPr>
            <p:ph type="sldNum" sz="quarter" idx="12"/>
          </p:nvPr>
        </p:nvSpPr>
        <p:spPr/>
        <p:txBody>
          <a:bodyPr/>
          <a:lstStyle/>
          <a:p>
            <a:fld id="{EAAF4BE7-149B-4BB1-8735-A4B32E0F0D2C}" type="slidenum">
              <a:rPr lang="en-US" altLang="ja-JP" smtClean="0"/>
              <a:pPr/>
              <a:t>52</a:t>
            </a:fld>
            <a:endParaRPr lang="en-US" altLang="ja-JP"/>
          </a:p>
        </p:txBody>
      </p:sp>
      <p:pic>
        <p:nvPicPr>
          <p:cNvPr id="8" name="Picture 4" descr="C:\Users\Agatsuma\Desktop\PC1_2015_Nov.PNG"/>
          <p:cNvPicPr>
            <a:picLocks noGrp="1" noChangeAspect="1" noChangeArrowheads="1"/>
          </p:cNvPicPr>
          <p:nvPr>
            <p:ph sz="half" idx="1"/>
          </p:nvPr>
        </p:nvPicPr>
        <p:blipFill>
          <a:blip r:embed="rId2" cstate="print"/>
          <a:srcRect/>
          <a:stretch>
            <a:fillRect/>
          </a:stretch>
        </p:blipFill>
        <p:spPr bwMode="auto">
          <a:xfrm>
            <a:off x="395536" y="836712"/>
            <a:ext cx="2952328" cy="1971696"/>
          </a:xfrm>
          <a:prstGeom prst="rect">
            <a:avLst/>
          </a:prstGeom>
          <a:noFill/>
        </p:spPr>
      </p:pic>
      <p:pic>
        <p:nvPicPr>
          <p:cNvPr id="9" name="Picture 3" descr="C:\Users\Agatsuma\Desktop\2016_1218-21_Virgo\photos\DSC05999.JPG"/>
          <p:cNvPicPr>
            <a:picLocks noChangeAspect="1" noChangeArrowheads="1"/>
          </p:cNvPicPr>
          <p:nvPr/>
        </p:nvPicPr>
        <p:blipFill>
          <a:blip r:embed="rId3" cstate="print"/>
          <a:srcRect/>
          <a:stretch>
            <a:fillRect/>
          </a:stretch>
        </p:blipFill>
        <p:spPr bwMode="auto">
          <a:xfrm>
            <a:off x="323528" y="2924944"/>
            <a:ext cx="2304256" cy="3456385"/>
          </a:xfrm>
          <a:prstGeom prst="rect">
            <a:avLst/>
          </a:prstGeom>
          <a:noFill/>
          <a:ln w="9525">
            <a:noFill/>
            <a:miter lim="800000"/>
            <a:headEnd/>
            <a:tailEnd/>
          </a:ln>
          <a:effectLst/>
        </p:spPr>
      </p:pic>
      <p:pic>
        <p:nvPicPr>
          <p:cNvPr id="10" name="Picture 3" descr="C:\Users\Agatsuma\Desktop\35015_20161014122336_fig2.jpg"/>
          <p:cNvPicPr>
            <a:picLocks noChangeAspect="1" noChangeArrowheads="1"/>
          </p:cNvPicPr>
          <p:nvPr/>
        </p:nvPicPr>
        <p:blipFill>
          <a:blip r:embed="rId4" cstate="print"/>
          <a:srcRect/>
          <a:stretch>
            <a:fillRect/>
          </a:stretch>
        </p:blipFill>
        <p:spPr bwMode="auto">
          <a:xfrm>
            <a:off x="4499991" y="2998010"/>
            <a:ext cx="2592288" cy="3455326"/>
          </a:xfrm>
          <a:prstGeom prst="rect">
            <a:avLst/>
          </a:prstGeom>
          <a:noFill/>
          <a:ln w="9525">
            <a:noFill/>
            <a:miter lim="800000"/>
            <a:headEnd/>
            <a:tailEnd/>
          </a:ln>
          <a:effectLst/>
        </p:spPr>
      </p:pic>
      <p:pic>
        <p:nvPicPr>
          <p:cNvPr id="11" name="Picture 2" descr="C:\Users\Agatsuma\Desktop\2016_1115_GrawitonSchool_Virgo\phasecam_after_mount_replace.png"/>
          <p:cNvPicPr>
            <a:picLocks noGrp="1" noChangeAspect="1" noChangeArrowheads="1"/>
          </p:cNvPicPr>
          <p:nvPr>
            <p:ph sz="half" idx="2"/>
          </p:nvPr>
        </p:nvPicPr>
        <p:blipFill>
          <a:blip r:embed="rId5" cstate="print"/>
          <a:srcRect/>
          <a:stretch>
            <a:fillRect/>
          </a:stretch>
        </p:blipFill>
        <p:spPr bwMode="auto">
          <a:xfrm>
            <a:off x="6444207" y="4438170"/>
            <a:ext cx="2592289" cy="1956872"/>
          </a:xfrm>
          <a:prstGeom prst="rect">
            <a:avLst/>
          </a:prstGeom>
          <a:noFill/>
        </p:spPr>
      </p:pic>
      <p:pic>
        <p:nvPicPr>
          <p:cNvPr id="12" name="Picture 2"/>
          <p:cNvPicPr>
            <a:picLocks noChangeAspect="1" noChangeArrowheads="1"/>
          </p:cNvPicPr>
          <p:nvPr/>
        </p:nvPicPr>
        <p:blipFill>
          <a:blip r:embed="rId6" cstate="print"/>
          <a:srcRect/>
          <a:stretch>
            <a:fillRect/>
          </a:stretch>
        </p:blipFill>
        <p:spPr bwMode="auto">
          <a:xfrm>
            <a:off x="3347864" y="836712"/>
            <a:ext cx="3504078" cy="1969445"/>
          </a:xfrm>
          <a:prstGeom prst="rect">
            <a:avLst/>
          </a:prstGeom>
          <a:noFill/>
          <a:ln w="9525">
            <a:noFill/>
            <a:miter lim="800000"/>
            <a:headEnd/>
            <a:tailEnd/>
          </a:ln>
        </p:spPr>
      </p:pic>
      <p:pic>
        <p:nvPicPr>
          <p:cNvPr id="13" name="Picture 5" descr="C:\Users\Agatsuma\Documents\My Dropbox\Nikhef_study\PhaseCamera\Commissioning\PRgain\35707_20161202224657_pccitfmichpos.png"/>
          <p:cNvPicPr>
            <a:picLocks noChangeAspect="1" noChangeArrowheads="1"/>
          </p:cNvPicPr>
          <p:nvPr/>
        </p:nvPicPr>
        <p:blipFill>
          <a:blip r:embed="rId7" cstate="print"/>
          <a:srcRect/>
          <a:stretch>
            <a:fillRect/>
          </a:stretch>
        </p:blipFill>
        <p:spPr bwMode="auto">
          <a:xfrm>
            <a:off x="1763688" y="3068960"/>
            <a:ext cx="2304256" cy="1608943"/>
          </a:xfrm>
          <a:prstGeom prst="rect">
            <a:avLst/>
          </a:prstGeom>
          <a:noFill/>
        </p:spPr>
      </p:pic>
      <p:sp>
        <p:nvSpPr>
          <p:cNvPr id="15" name="テキスト ボックス 14"/>
          <p:cNvSpPr txBox="1"/>
          <p:nvPr/>
        </p:nvSpPr>
        <p:spPr>
          <a:xfrm>
            <a:off x="0" y="764704"/>
            <a:ext cx="1098378" cy="400110"/>
          </a:xfrm>
          <a:prstGeom prst="rect">
            <a:avLst/>
          </a:prstGeom>
          <a:solidFill>
            <a:srgbClr val="00B0F0"/>
          </a:solidFill>
          <a:ln w="28575"/>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ltLang="ja-JP" sz="2000" dirty="0" smtClean="0"/>
              <a:t>PC_EIB</a:t>
            </a:r>
            <a:endParaRPr lang="ja-JP" altLang="en-US" sz="2000" dirty="0"/>
          </a:p>
        </p:txBody>
      </p:sp>
      <p:sp>
        <p:nvSpPr>
          <p:cNvPr id="16" name="テキスト ボックス 15"/>
          <p:cNvSpPr txBox="1"/>
          <p:nvPr/>
        </p:nvSpPr>
        <p:spPr>
          <a:xfrm>
            <a:off x="0" y="2924944"/>
            <a:ext cx="1385316" cy="400110"/>
          </a:xfrm>
          <a:prstGeom prst="rect">
            <a:avLst/>
          </a:prstGeom>
          <a:solidFill>
            <a:srgbClr val="00B0F0"/>
          </a:solidFill>
          <a:ln w="28575"/>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ltLang="ja-JP" sz="2000" dirty="0" smtClean="0"/>
              <a:t>PC_EPRB</a:t>
            </a:r>
            <a:endParaRPr lang="ja-JP" altLang="en-US" sz="2000" dirty="0"/>
          </a:p>
        </p:txBody>
      </p:sp>
      <p:sp>
        <p:nvSpPr>
          <p:cNvPr id="17" name="テキスト ボックス 16"/>
          <p:cNvSpPr txBox="1"/>
          <p:nvPr/>
        </p:nvSpPr>
        <p:spPr>
          <a:xfrm>
            <a:off x="4427984" y="2996952"/>
            <a:ext cx="1213794" cy="400110"/>
          </a:xfrm>
          <a:prstGeom prst="rect">
            <a:avLst/>
          </a:prstGeom>
          <a:solidFill>
            <a:srgbClr val="00B0F0"/>
          </a:solidFill>
          <a:ln w="28575"/>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altLang="ja-JP" sz="2000" dirty="0" smtClean="0"/>
              <a:t>PC_EDB</a:t>
            </a:r>
            <a:endParaRPr lang="ja-JP" altLang="en-US" sz="20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位相カメラの貢献</a:t>
            </a:r>
            <a:endParaRPr kumimoji="1" lang="ja-JP" altLang="en-US" dirty="0"/>
          </a:p>
        </p:txBody>
      </p:sp>
      <p:sp>
        <p:nvSpPr>
          <p:cNvPr id="3" name="コンテンツ プレースホルダ 2"/>
          <p:cNvSpPr>
            <a:spLocks noGrp="1"/>
          </p:cNvSpPr>
          <p:nvPr>
            <p:ph idx="1"/>
          </p:nvPr>
        </p:nvSpPr>
        <p:spPr>
          <a:xfrm>
            <a:off x="0" y="620688"/>
            <a:ext cx="8712968" cy="5184576"/>
          </a:xfrm>
        </p:spPr>
        <p:txBody>
          <a:bodyPr/>
          <a:lstStyle/>
          <a:p>
            <a:r>
              <a:rPr lang="en-US" altLang="ja-JP" sz="2000" dirty="0" smtClean="0"/>
              <a:t>PR gain measurement trial (Virgo Logbook: 35707)</a:t>
            </a:r>
          </a:p>
          <a:p>
            <a:endParaRPr lang="en-US" altLang="ja-JP" sz="2000" dirty="0" smtClean="0"/>
          </a:p>
          <a:p>
            <a:endParaRPr lang="en-US" altLang="ja-JP" sz="2000" dirty="0" smtClean="0"/>
          </a:p>
          <a:p>
            <a:endParaRPr lang="en-US" altLang="ja-JP" sz="2000" dirty="0" smtClean="0"/>
          </a:p>
          <a:p>
            <a:endParaRPr lang="en-US" altLang="ja-JP" sz="2000" dirty="0" smtClean="0"/>
          </a:p>
          <a:p>
            <a:pPr>
              <a:buNone/>
            </a:pPr>
            <a:endParaRPr lang="en-US" altLang="ja-JP" sz="2000" dirty="0" smtClean="0"/>
          </a:p>
          <a:p>
            <a:r>
              <a:rPr lang="ja-JP" altLang="en-US" sz="2000" dirty="0" smtClean="0"/>
              <a:t>熱補償システムの動作確認</a:t>
            </a:r>
            <a:r>
              <a:rPr lang="en-US" altLang="ja-JP" sz="2000" dirty="0" smtClean="0"/>
              <a:t> (Virgo Logbook: 35889)</a:t>
            </a:r>
          </a:p>
          <a:p>
            <a:endParaRPr lang="en-US" altLang="ja-JP" sz="2000" dirty="0" smtClean="0"/>
          </a:p>
          <a:p>
            <a:endParaRPr lang="en-US" altLang="ja-JP" sz="2000" dirty="0" smtClean="0"/>
          </a:p>
          <a:p>
            <a:endParaRPr lang="en-US" altLang="ja-JP" sz="2000" dirty="0" smtClean="0"/>
          </a:p>
          <a:p>
            <a:endParaRPr lang="en-US" altLang="ja-JP" sz="2000" dirty="0" smtClean="0"/>
          </a:p>
          <a:p>
            <a:endParaRPr lang="en-US" altLang="ja-JP" sz="2000" dirty="0" smtClean="0"/>
          </a:p>
          <a:p>
            <a:endParaRPr lang="en-US" altLang="ja-JP" sz="2000" dirty="0" smtClean="0"/>
          </a:p>
          <a:p>
            <a:r>
              <a:rPr lang="en-US" altLang="ja-JP" sz="2000" dirty="0" smtClean="0"/>
              <a:t>Comparison with PDs =&gt; </a:t>
            </a:r>
            <a:r>
              <a:rPr lang="en-US" altLang="ja-JP" sz="2000" dirty="0" smtClean="0">
                <a:solidFill>
                  <a:srgbClr val="FF0000"/>
                </a:solidFill>
              </a:rPr>
              <a:t>PC found a saturated PD</a:t>
            </a:r>
          </a:p>
          <a:p>
            <a:pPr>
              <a:buNone/>
            </a:pPr>
            <a:r>
              <a:rPr lang="ja-JP" altLang="en-US" sz="2000" dirty="0" smtClean="0">
                <a:solidFill>
                  <a:srgbClr val="FF0000"/>
                </a:solidFill>
              </a:rPr>
              <a:t>コミッショニング（干渉計駆動のための試行錯誤）の短縮に貢献 → </a:t>
            </a:r>
            <a:r>
              <a:rPr lang="en-US" altLang="ja-JP" sz="2000" dirty="0" smtClean="0">
                <a:solidFill>
                  <a:srgbClr val="FF0000"/>
                </a:solidFill>
              </a:rPr>
              <a:t>8</a:t>
            </a:r>
            <a:r>
              <a:rPr lang="ja-JP" altLang="en-US" sz="2000" dirty="0" smtClean="0">
                <a:solidFill>
                  <a:srgbClr val="FF0000"/>
                </a:solidFill>
              </a:rPr>
              <a:t>月の観測へ</a:t>
            </a:r>
            <a:endParaRPr lang="en-US" altLang="ja-JP" sz="2000" dirty="0" smtClean="0">
              <a:solidFill>
                <a:srgbClr val="FF0000"/>
              </a:solidFill>
            </a:endParaRPr>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53</a:t>
            </a:fld>
            <a:endParaRPr lang="en-US" altLang="ja-JP"/>
          </a:p>
        </p:txBody>
      </p:sp>
      <p:sp>
        <p:nvSpPr>
          <p:cNvPr id="7" name="テキスト ボックス 6"/>
          <p:cNvSpPr txBox="1"/>
          <p:nvPr/>
        </p:nvSpPr>
        <p:spPr>
          <a:xfrm>
            <a:off x="899592" y="6165304"/>
            <a:ext cx="6571030" cy="400110"/>
          </a:xfrm>
          <a:prstGeom prst="rect">
            <a:avLst/>
          </a:prstGeom>
          <a:noFill/>
        </p:spPr>
        <p:txBody>
          <a:bodyPr wrap="none" rtlCol="0">
            <a:spAutoFit/>
          </a:bodyPr>
          <a:lstStyle/>
          <a:p>
            <a:r>
              <a:rPr kumimoji="1" lang="ja-JP" altLang="en-US" dirty="0" smtClean="0"/>
              <a:t>この様な小さな実験の積み重ねが重力波観測につながった</a:t>
            </a:r>
            <a:endParaRPr kumimoji="1" lang="ja-JP" altLang="en-US" dirty="0"/>
          </a:p>
        </p:txBody>
      </p:sp>
      <p:pic>
        <p:nvPicPr>
          <p:cNvPr id="8" name="Picture 2" descr="C:\Users\Agatsuma\Documents\My Dropbox\Nikhef_study\PhaseCamera\Commissioning\TCS\35889_20161220194153_tcsnionoffimagesdelay.png"/>
          <p:cNvPicPr>
            <a:picLocks noChangeAspect="1" noChangeArrowheads="1"/>
          </p:cNvPicPr>
          <p:nvPr/>
        </p:nvPicPr>
        <p:blipFill>
          <a:blip r:embed="rId2" cstate="print"/>
          <a:srcRect/>
          <a:stretch>
            <a:fillRect/>
          </a:stretch>
        </p:blipFill>
        <p:spPr bwMode="auto">
          <a:xfrm>
            <a:off x="395536" y="3290564"/>
            <a:ext cx="5004048" cy="2010644"/>
          </a:xfrm>
          <a:prstGeom prst="rect">
            <a:avLst/>
          </a:prstGeom>
          <a:noFill/>
          <a:ln w="9525">
            <a:noFill/>
            <a:miter lim="800000"/>
            <a:headEnd/>
            <a:tailEnd/>
          </a:ln>
          <a:effectLst/>
        </p:spPr>
      </p:pic>
      <p:pic>
        <p:nvPicPr>
          <p:cNvPr id="10" name="Picture 2" descr="C:\Users\Agatsuma\Documents\My Dropbox\Nikhef_study\PhaseCamera\Commissioning\PRgain\35707_20161202224708_pcmichhfmichpos.png"/>
          <p:cNvPicPr>
            <a:picLocks noChangeAspect="1" noChangeArrowheads="1"/>
          </p:cNvPicPr>
          <p:nvPr/>
        </p:nvPicPr>
        <p:blipFill>
          <a:blip r:embed="rId3" cstate="print"/>
          <a:srcRect/>
          <a:stretch>
            <a:fillRect/>
          </a:stretch>
        </p:blipFill>
        <p:spPr bwMode="auto">
          <a:xfrm>
            <a:off x="395536" y="980728"/>
            <a:ext cx="2592288" cy="1810061"/>
          </a:xfrm>
          <a:prstGeom prst="rect">
            <a:avLst/>
          </a:prstGeom>
          <a:noFill/>
        </p:spPr>
      </p:pic>
      <p:sp>
        <p:nvSpPr>
          <p:cNvPr id="11" name="テキスト ボックス 10"/>
          <p:cNvSpPr txBox="1"/>
          <p:nvPr/>
        </p:nvSpPr>
        <p:spPr>
          <a:xfrm>
            <a:off x="3131840" y="1085835"/>
            <a:ext cx="5544616" cy="830997"/>
          </a:xfrm>
          <a:prstGeom prst="rect">
            <a:avLst/>
          </a:prstGeom>
          <a:noFill/>
        </p:spPr>
        <p:txBody>
          <a:bodyPr wrap="square" rtlCol="0">
            <a:spAutoFit/>
          </a:bodyPr>
          <a:lstStyle/>
          <a:p>
            <a:r>
              <a:rPr lang="en-GB" altLang="ja-JP" sz="1600" dirty="0" smtClean="0"/>
              <a:t>State			USB	CAR	LSB</a:t>
            </a:r>
          </a:p>
          <a:p>
            <a:r>
              <a:rPr lang="en-GB" altLang="ja-JP" sz="1600" dirty="0" smtClean="0"/>
              <a:t>CITF @ </a:t>
            </a:r>
            <a:r>
              <a:rPr lang="en-US" altLang="ja-JP" sz="1600" dirty="0" smtClean="0"/>
              <a:t>PRC Locked</a:t>
            </a:r>
            <a:r>
              <a:rPr lang="ja-JP" altLang="en-US" sz="1600" dirty="0" smtClean="0"/>
              <a:t>：</a:t>
            </a:r>
            <a:r>
              <a:rPr lang="en-GB" altLang="ja-JP" sz="1600" dirty="0" smtClean="0"/>
              <a:t>	850e6	</a:t>
            </a:r>
            <a:r>
              <a:rPr lang="en-GB" altLang="ja-JP" sz="1600" dirty="0" smtClean="0">
                <a:solidFill>
                  <a:srgbClr val="FF0000"/>
                </a:solidFill>
              </a:rPr>
              <a:t>325e9</a:t>
            </a:r>
            <a:r>
              <a:rPr lang="en-GB" altLang="ja-JP" sz="1600" dirty="0" smtClean="0"/>
              <a:t>	700e6 </a:t>
            </a:r>
          </a:p>
          <a:p>
            <a:r>
              <a:rPr lang="en-GB" altLang="ja-JP" sz="1600" dirty="0" smtClean="0"/>
              <a:t>MICH @ </a:t>
            </a:r>
            <a:r>
              <a:rPr lang="en-US" altLang="ja-JP" sz="1600" dirty="0" smtClean="0"/>
              <a:t>PRC Unlocked </a:t>
            </a:r>
            <a:r>
              <a:rPr lang="ja-JP" altLang="en-US" sz="1600" dirty="0" smtClean="0"/>
              <a:t>：</a:t>
            </a:r>
            <a:r>
              <a:rPr lang="en-GB" altLang="ja-JP" sz="1600" dirty="0" smtClean="0"/>
              <a:t>	835e6	</a:t>
            </a:r>
            <a:r>
              <a:rPr lang="en-GB" altLang="ja-JP" sz="1600" dirty="0" smtClean="0">
                <a:solidFill>
                  <a:srgbClr val="FF0000"/>
                </a:solidFill>
              </a:rPr>
              <a:t>52e9</a:t>
            </a:r>
            <a:r>
              <a:rPr lang="en-GB" altLang="ja-JP" sz="1600" dirty="0" smtClean="0"/>
              <a:t>	700e6 </a:t>
            </a:r>
          </a:p>
        </p:txBody>
      </p:sp>
      <p:sp>
        <p:nvSpPr>
          <p:cNvPr id="15" name="テキスト ボックス 14"/>
          <p:cNvSpPr txBox="1"/>
          <p:nvPr/>
        </p:nvSpPr>
        <p:spPr>
          <a:xfrm rot="2419290">
            <a:off x="1520618" y="1934594"/>
            <a:ext cx="3954929" cy="923330"/>
          </a:xfrm>
          <a:prstGeom prst="rect">
            <a:avLst/>
          </a:prstGeom>
          <a:noFill/>
        </p:spPr>
        <p:txBody>
          <a:bodyPr wrap="none" rtlCol="0">
            <a:spAutoFit/>
          </a:bodyPr>
          <a:lstStyle/>
          <a:p>
            <a:r>
              <a:rPr kumimoji="1" lang="en-US" altLang="ja-JP"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Preliminary</a:t>
            </a:r>
            <a:endParaRPr kumimoji="1" lang="ja-JP" alt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6" name="テキスト ボックス 15"/>
          <p:cNvSpPr txBox="1"/>
          <p:nvPr/>
        </p:nvSpPr>
        <p:spPr>
          <a:xfrm>
            <a:off x="5868144" y="2247255"/>
            <a:ext cx="2736304" cy="461665"/>
          </a:xfrm>
          <a:prstGeom prst="rect">
            <a:avLst/>
          </a:prstGeom>
          <a:noFill/>
        </p:spPr>
        <p:txBody>
          <a:bodyPr wrap="square" rtlCol="0">
            <a:spAutoFit/>
          </a:bodyPr>
          <a:lstStyle/>
          <a:p>
            <a:r>
              <a:rPr kumimoji="1" lang="en-US" altLang="ja-JP" sz="2400" dirty="0" smtClean="0"/>
              <a:t>PR gain is about 6</a:t>
            </a:r>
            <a:endParaRPr kumimoji="1" lang="ja-JP" altLang="en-US" sz="2400" dirty="0"/>
          </a:p>
        </p:txBody>
      </p:sp>
      <p:sp>
        <p:nvSpPr>
          <p:cNvPr id="17" name="右矢印 16"/>
          <p:cNvSpPr/>
          <p:nvPr/>
        </p:nvSpPr>
        <p:spPr>
          <a:xfrm rot="5400000">
            <a:off x="6974556" y="1890540"/>
            <a:ext cx="28803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今後のスケジュール</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54</a:t>
            </a:fld>
            <a:endParaRPr lang="en-US" altLang="ja-JP"/>
          </a:p>
        </p:txBody>
      </p:sp>
      <p:pic>
        <p:nvPicPr>
          <p:cNvPr id="636930" name="Picture 2"/>
          <p:cNvPicPr>
            <a:picLocks noGrp="1" noChangeAspect="1" noChangeArrowheads="1"/>
          </p:cNvPicPr>
          <p:nvPr>
            <p:ph idx="1"/>
          </p:nvPr>
        </p:nvPicPr>
        <p:blipFill>
          <a:blip r:embed="rId2" cstate="print"/>
          <a:srcRect/>
          <a:stretch>
            <a:fillRect/>
          </a:stretch>
        </p:blipFill>
        <p:spPr bwMode="auto">
          <a:xfrm>
            <a:off x="971600" y="3284984"/>
            <a:ext cx="7260068" cy="3192138"/>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srcRect/>
          <a:stretch>
            <a:fillRect/>
          </a:stretch>
        </p:blipFill>
        <p:spPr bwMode="auto">
          <a:xfrm>
            <a:off x="2655125" y="692696"/>
            <a:ext cx="4149123" cy="2808312"/>
          </a:xfrm>
          <a:prstGeom prst="rect">
            <a:avLst/>
          </a:prstGeom>
          <a:noFill/>
          <a:ln w="9525">
            <a:noFill/>
            <a:miter lim="800000"/>
            <a:headEnd/>
            <a:tailEnd/>
          </a:ln>
        </p:spPr>
      </p:pic>
      <p:sp>
        <p:nvSpPr>
          <p:cNvPr id="11" name="正方形/長方形 10"/>
          <p:cNvSpPr/>
          <p:nvPr/>
        </p:nvSpPr>
        <p:spPr>
          <a:xfrm>
            <a:off x="6516216" y="2700209"/>
            <a:ext cx="2520280" cy="584775"/>
          </a:xfrm>
          <a:prstGeom prst="rect">
            <a:avLst/>
          </a:prstGeom>
        </p:spPr>
        <p:txBody>
          <a:bodyPr wrap="square">
            <a:spAutoFit/>
          </a:bodyPr>
          <a:lstStyle/>
          <a:p>
            <a:r>
              <a:rPr lang="en-GB" altLang="ja-JP" sz="1600" dirty="0" smtClean="0"/>
              <a:t>[arXiv:1304.0670v3 [</a:t>
            </a:r>
            <a:r>
              <a:rPr lang="en-GB" altLang="ja-JP" sz="1600" dirty="0" err="1" smtClean="0"/>
              <a:t>gr</a:t>
            </a:r>
            <a:r>
              <a:rPr lang="en-GB" altLang="ja-JP" sz="1600" dirty="0" smtClean="0"/>
              <a:t>-qc] 9 Feb 2016]</a:t>
            </a:r>
            <a:endParaRPr lang="ja-JP" altLang="en-US" sz="1600" dirty="0"/>
          </a:p>
        </p:txBody>
      </p:sp>
      <p:sp>
        <p:nvSpPr>
          <p:cNvPr id="9" name="テキスト ボックス 8"/>
          <p:cNvSpPr txBox="1"/>
          <p:nvPr/>
        </p:nvSpPr>
        <p:spPr>
          <a:xfrm>
            <a:off x="179512" y="980728"/>
            <a:ext cx="2376264" cy="1938992"/>
          </a:xfrm>
          <a:prstGeom prst="rect">
            <a:avLst/>
          </a:prstGeom>
          <a:noFill/>
        </p:spPr>
        <p:txBody>
          <a:bodyPr wrap="square" rtlCol="0">
            <a:spAutoFit/>
          </a:bodyPr>
          <a:lstStyle/>
          <a:p>
            <a:r>
              <a:rPr kumimoji="1" lang="en-US" altLang="ja-JP" dirty="0" smtClean="0"/>
              <a:t>LIGO</a:t>
            </a:r>
          </a:p>
          <a:p>
            <a:r>
              <a:rPr kumimoji="1" lang="ja-JP" altLang="en-US" dirty="0" smtClean="0"/>
              <a:t>「私はまだ</a:t>
            </a:r>
            <a:r>
              <a:rPr kumimoji="1" lang="en-US" altLang="ja-JP" dirty="0" smtClean="0"/>
              <a:t>30%</a:t>
            </a:r>
            <a:r>
              <a:rPr kumimoji="1" lang="ja-JP" altLang="en-US" dirty="0" smtClean="0"/>
              <a:t>の力しか出していない」</a:t>
            </a:r>
            <a:endParaRPr kumimoji="1" lang="en-US" altLang="ja-JP" dirty="0" smtClean="0"/>
          </a:p>
          <a:p>
            <a:endParaRPr lang="en-US" altLang="ja-JP" dirty="0" smtClean="0"/>
          </a:p>
          <a:p>
            <a:r>
              <a:rPr kumimoji="1" lang="ja-JP" altLang="en-US" dirty="0" smtClean="0"/>
              <a:t>観測可能距離が</a:t>
            </a:r>
            <a:r>
              <a:rPr kumimoji="1" lang="en-US" altLang="ja-JP" dirty="0" smtClean="0"/>
              <a:t>3</a:t>
            </a:r>
            <a:r>
              <a:rPr kumimoji="1" lang="ja-JP" altLang="en-US" dirty="0" smtClean="0"/>
              <a:t>倍</a:t>
            </a:r>
            <a:endParaRPr kumimoji="1" lang="en-US" altLang="ja-JP" dirty="0" smtClean="0"/>
          </a:p>
          <a:p>
            <a:r>
              <a:rPr lang="en-US" altLang="ja-JP" dirty="0" smtClean="0"/>
              <a:t>=&gt; </a:t>
            </a:r>
            <a:r>
              <a:rPr lang="ja-JP" altLang="en-US" dirty="0" smtClean="0"/>
              <a:t>観測空間は</a:t>
            </a:r>
            <a:r>
              <a:rPr lang="en-US" altLang="ja-JP" dirty="0" smtClean="0"/>
              <a:t>27</a:t>
            </a:r>
            <a:r>
              <a:rPr lang="ja-JP" altLang="en-US" dirty="0" smtClean="0"/>
              <a:t>倍</a:t>
            </a:r>
            <a:endParaRPr kumimoji="1" lang="ja-JP" alt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今後のスケジュール</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55</a:t>
            </a:fld>
            <a:endParaRPr lang="en-US" altLang="ja-JP"/>
          </a:p>
        </p:txBody>
      </p:sp>
      <p:pic>
        <p:nvPicPr>
          <p:cNvPr id="77826" name="Picture 2"/>
          <p:cNvPicPr>
            <a:picLocks noGrp="1" noChangeAspect="1" noChangeArrowheads="1"/>
          </p:cNvPicPr>
          <p:nvPr>
            <p:ph idx="1"/>
          </p:nvPr>
        </p:nvPicPr>
        <p:blipFill>
          <a:blip r:embed="rId2" cstate="print"/>
          <a:srcRect/>
          <a:stretch>
            <a:fillRect/>
          </a:stretch>
        </p:blipFill>
        <p:spPr bwMode="auto">
          <a:xfrm>
            <a:off x="1259632" y="764704"/>
            <a:ext cx="6552728" cy="5701243"/>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Einstein Telescope (ET)</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56</a:t>
            </a:fld>
            <a:endParaRPr lang="en-US" altLang="ja-JP"/>
          </a:p>
        </p:txBody>
      </p:sp>
      <p:pic>
        <p:nvPicPr>
          <p:cNvPr id="628738" name="Picture 2" descr="C:\Users\Agatsuma\Desktop\ET-fp7.jpg"/>
          <p:cNvPicPr>
            <a:picLocks noGrp="1" noChangeAspect="1" noChangeArrowheads="1"/>
          </p:cNvPicPr>
          <p:nvPr>
            <p:ph idx="1"/>
          </p:nvPr>
        </p:nvPicPr>
        <p:blipFill>
          <a:blip r:embed="rId2" cstate="print"/>
          <a:srcRect/>
          <a:stretch>
            <a:fillRect/>
          </a:stretch>
        </p:blipFill>
        <p:spPr bwMode="auto">
          <a:xfrm>
            <a:off x="984467" y="1052513"/>
            <a:ext cx="7175065" cy="507365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Agatsuma\Desktop\Science Cafe\Contents\eLISA\eLISA.PNG"/>
          <p:cNvPicPr>
            <a:picLocks noChangeAspect="1" noChangeArrowheads="1"/>
          </p:cNvPicPr>
          <p:nvPr/>
        </p:nvPicPr>
        <p:blipFill>
          <a:blip r:embed="rId2" cstate="print"/>
          <a:srcRect/>
          <a:stretch>
            <a:fillRect/>
          </a:stretch>
        </p:blipFill>
        <p:spPr bwMode="auto">
          <a:xfrm>
            <a:off x="107504" y="710034"/>
            <a:ext cx="5472608" cy="2934990"/>
          </a:xfrm>
          <a:prstGeom prst="rect">
            <a:avLst/>
          </a:prstGeom>
          <a:noFill/>
        </p:spPr>
      </p:pic>
      <p:sp>
        <p:nvSpPr>
          <p:cNvPr id="2" name="タイトル 1"/>
          <p:cNvSpPr>
            <a:spLocks noGrp="1"/>
          </p:cNvSpPr>
          <p:nvPr>
            <p:ph type="title"/>
          </p:nvPr>
        </p:nvSpPr>
        <p:spPr/>
        <p:txBody>
          <a:bodyPr/>
          <a:lstStyle/>
          <a:p>
            <a:r>
              <a:rPr kumimoji="1" lang="en-US" altLang="ja-JP" dirty="0" smtClean="0"/>
              <a:t>LISA mission</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57</a:t>
            </a:fld>
            <a:endParaRPr lang="en-US" altLang="ja-JP"/>
          </a:p>
        </p:txBody>
      </p:sp>
      <p:pic>
        <p:nvPicPr>
          <p:cNvPr id="2051" name="Picture 3"/>
          <p:cNvPicPr>
            <a:picLocks noChangeAspect="1" noChangeArrowheads="1"/>
          </p:cNvPicPr>
          <p:nvPr/>
        </p:nvPicPr>
        <p:blipFill>
          <a:blip r:embed="rId3" cstate="print"/>
          <a:srcRect/>
          <a:stretch>
            <a:fillRect/>
          </a:stretch>
        </p:blipFill>
        <p:spPr bwMode="auto">
          <a:xfrm>
            <a:off x="5940152" y="1052736"/>
            <a:ext cx="2736304" cy="2523807"/>
          </a:xfrm>
          <a:prstGeom prst="rect">
            <a:avLst/>
          </a:prstGeom>
          <a:noFill/>
          <a:ln w="9525">
            <a:noFill/>
            <a:miter lim="800000"/>
            <a:headEnd/>
            <a:tailEnd/>
          </a:ln>
        </p:spPr>
      </p:pic>
      <p:pic>
        <p:nvPicPr>
          <p:cNvPr id="2052" name="Picture 4"/>
          <p:cNvPicPr>
            <a:picLocks noGrp="1" noChangeAspect="1" noChangeArrowheads="1"/>
          </p:cNvPicPr>
          <p:nvPr>
            <p:ph idx="1"/>
          </p:nvPr>
        </p:nvPicPr>
        <p:blipFill>
          <a:blip r:embed="rId4" cstate="print"/>
          <a:srcRect/>
          <a:stretch>
            <a:fillRect/>
          </a:stretch>
        </p:blipFill>
        <p:spPr bwMode="auto">
          <a:xfrm>
            <a:off x="2447256" y="3645024"/>
            <a:ext cx="6696744" cy="2359351"/>
          </a:xfrm>
          <a:prstGeom prst="rect">
            <a:avLst/>
          </a:prstGeom>
          <a:noFill/>
          <a:ln w="9525">
            <a:noFill/>
            <a:miter lim="800000"/>
            <a:headEnd/>
            <a:tailEnd/>
          </a:ln>
        </p:spPr>
      </p:pic>
      <p:sp>
        <p:nvSpPr>
          <p:cNvPr id="11" name="テキスト ボックス 10"/>
          <p:cNvSpPr txBox="1"/>
          <p:nvPr/>
        </p:nvSpPr>
        <p:spPr>
          <a:xfrm>
            <a:off x="107504" y="4627002"/>
            <a:ext cx="3177729" cy="1754326"/>
          </a:xfrm>
          <a:prstGeom prst="rect">
            <a:avLst/>
          </a:prstGeom>
          <a:noFill/>
        </p:spPr>
        <p:txBody>
          <a:bodyPr wrap="none" rtlCol="0">
            <a:spAutoFit/>
          </a:bodyPr>
          <a:lstStyle/>
          <a:p>
            <a:pPr>
              <a:lnSpc>
                <a:spcPct val="90000"/>
              </a:lnSpc>
              <a:buFont typeface="Symbol" pitchFamily="18" charset="2"/>
              <a:buChar char="¨"/>
            </a:pPr>
            <a:r>
              <a:rPr lang="en-US" altLang="ja-JP" dirty="0" smtClean="0"/>
              <a:t>ESA project</a:t>
            </a:r>
          </a:p>
          <a:p>
            <a:pPr>
              <a:lnSpc>
                <a:spcPct val="90000"/>
              </a:lnSpc>
            </a:pPr>
            <a:r>
              <a:rPr lang="en-US" altLang="ja-JP" dirty="0" smtClean="0"/>
              <a:t>(European Space Agency)</a:t>
            </a:r>
          </a:p>
          <a:p>
            <a:pPr>
              <a:lnSpc>
                <a:spcPct val="90000"/>
              </a:lnSpc>
            </a:pPr>
            <a:endParaRPr lang="en-US" altLang="ja-JP" dirty="0" smtClean="0"/>
          </a:p>
          <a:p>
            <a:pPr>
              <a:lnSpc>
                <a:spcPct val="90000"/>
              </a:lnSpc>
              <a:buFont typeface="Symbol" pitchFamily="18" charset="2"/>
              <a:buChar char="¨"/>
            </a:pPr>
            <a:r>
              <a:rPr lang="en-US" altLang="ja-JP" dirty="0" smtClean="0"/>
              <a:t>NASA has joined again</a:t>
            </a:r>
          </a:p>
          <a:p>
            <a:pPr>
              <a:lnSpc>
                <a:spcPct val="90000"/>
              </a:lnSpc>
              <a:buFont typeface="Symbol" pitchFamily="18" charset="2"/>
              <a:buChar char="¨"/>
            </a:pPr>
            <a:r>
              <a:rPr lang="en-US" altLang="ja-JP" dirty="0" smtClean="0"/>
              <a:t>Arm length</a:t>
            </a:r>
            <a:r>
              <a:rPr lang="ja-JP" altLang="en-US" dirty="0" smtClean="0"/>
              <a:t>：</a:t>
            </a:r>
            <a:r>
              <a:rPr lang="en-US" altLang="ja-JP" dirty="0" smtClean="0"/>
              <a:t>1 million km</a:t>
            </a:r>
          </a:p>
          <a:p>
            <a:pPr>
              <a:lnSpc>
                <a:spcPct val="90000"/>
              </a:lnSpc>
              <a:buFont typeface="Symbol" pitchFamily="18" charset="2"/>
              <a:buChar char="¨"/>
            </a:pPr>
            <a:r>
              <a:rPr lang="en-US" altLang="ja-JP" dirty="0" smtClean="0"/>
              <a:t>Optical transponder</a:t>
            </a:r>
          </a:p>
        </p:txBody>
      </p:sp>
      <p:pic>
        <p:nvPicPr>
          <p:cNvPr id="2050" name="Picture 2" descr="C:\Users\Agatsuma\Desktop\ESA.PNG"/>
          <p:cNvPicPr>
            <a:picLocks noChangeAspect="1" noChangeArrowheads="1"/>
          </p:cNvPicPr>
          <p:nvPr/>
        </p:nvPicPr>
        <p:blipFill>
          <a:blip r:embed="rId5" cstate="print"/>
          <a:srcRect/>
          <a:stretch>
            <a:fillRect/>
          </a:stretch>
        </p:blipFill>
        <p:spPr bwMode="auto">
          <a:xfrm>
            <a:off x="1763688" y="4581128"/>
            <a:ext cx="792088" cy="331821"/>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000" dirty="0" smtClean="0"/>
              <a:t>技術試験衛星 </a:t>
            </a:r>
            <a:r>
              <a:rPr lang="en-US" altLang="ja-JP" sz="4000" dirty="0" smtClean="0"/>
              <a:t>(LISA pathfinder)</a:t>
            </a:r>
            <a:endParaRPr kumimoji="1" lang="ja-JP" altLang="en-US" sz="4000"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58</a:t>
            </a:fld>
            <a:endParaRPr lang="en-US" altLang="ja-JP"/>
          </a:p>
        </p:txBody>
      </p:sp>
      <p:pic>
        <p:nvPicPr>
          <p:cNvPr id="4099" name="Picture 3" descr="C:\Users\Agatsuma\Desktop\LISApathfinder\missione-lisa-pathfinder-infografica.jpg"/>
          <p:cNvPicPr>
            <a:picLocks noChangeAspect="1" noChangeArrowheads="1"/>
          </p:cNvPicPr>
          <p:nvPr/>
        </p:nvPicPr>
        <p:blipFill>
          <a:blip r:embed="rId2" cstate="print"/>
          <a:srcRect/>
          <a:stretch>
            <a:fillRect/>
          </a:stretch>
        </p:blipFill>
        <p:spPr bwMode="auto">
          <a:xfrm>
            <a:off x="107503" y="764704"/>
            <a:ext cx="4392489" cy="3106368"/>
          </a:xfrm>
          <a:prstGeom prst="rect">
            <a:avLst/>
          </a:prstGeom>
          <a:noFill/>
        </p:spPr>
      </p:pic>
      <p:pic>
        <p:nvPicPr>
          <p:cNvPr id="4103" name="Picture 7"/>
          <p:cNvPicPr>
            <a:picLocks noChangeAspect="1" noChangeArrowheads="1"/>
          </p:cNvPicPr>
          <p:nvPr/>
        </p:nvPicPr>
        <p:blipFill>
          <a:blip r:embed="rId3" cstate="print"/>
          <a:srcRect/>
          <a:stretch>
            <a:fillRect/>
          </a:stretch>
        </p:blipFill>
        <p:spPr bwMode="auto">
          <a:xfrm>
            <a:off x="179512" y="4005064"/>
            <a:ext cx="3744416" cy="2458383"/>
          </a:xfrm>
          <a:prstGeom prst="rect">
            <a:avLst/>
          </a:prstGeom>
          <a:noFill/>
          <a:ln w="9525">
            <a:noFill/>
            <a:miter lim="800000"/>
            <a:headEnd/>
            <a:tailEnd/>
          </a:ln>
        </p:spPr>
      </p:pic>
      <p:sp>
        <p:nvSpPr>
          <p:cNvPr id="15" name="テキスト ボックス 14"/>
          <p:cNvSpPr txBox="1"/>
          <p:nvPr/>
        </p:nvSpPr>
        <p:spPr>
          <a:xfrm>
            <a:off x="2483768" y="6248345"/>
            <a:ext cx="1921039" cy="276999"/>
          </a:xfrm>
          <a:prstGeom prst="rect">
            <a:avLst/>
          </a:prstGeom>
          <a:noFill/>
        </p:spPr>
        <p:txBody>
          <a:bodyPr wrap="none" rtlCol="0">
            <a:spAutoFit/>
          </a:bodyPr>
          <a:lstStyle/>
          <a:p>
            <a:r>
              <a:rPr lang="en-GB" altLang="ja-JP" sz="1200" dirty="0" smtClean="0"/>
              <a:t>[PRL 116, 231101 (2016)]</a:t>
            </a:r>
            <a:endParaRPr kumimoji="1" lang="ja-JP" altLang="en-US" sz="1200" dirty="0"/>
          </a:p>
        </p:txBody>
      </p:sp>
      <p:sp>
        <p:nvSpPr>
          <p:cNvPr id="16" name="テキスト ボックス 15"/>
          <p:cNvSpPr txBox="1"/>
          <p:nvPr/>
        </p:nvSpPr>
        <p:spPr>
          <a:xfrm>
            <a:off x="4067944" y="5517232"/>
            <a:ext cx="4320480" cy="707886"/>
          </a:xfrm>
          <a:prstGeom prst="rect">
            <a:avLst/>
          </a:prstGeom>
          <a:noFill/>
        </p:spPr>
        <p:txBody>
          <a:bodyPr wrap="square" rtlCol="0">
            <a:spAutoFit/>
          </a:bodyPr>
          <a:lstStyle/>
          <a:p>
            <a:r>
              <a:rPr kumimoji="1" lang="en-US" altLang="ja-JP" dirty="0" smtClean="0"/>
              <a:t>=&gt; LISA</a:t>
            </a:r>
            <a:r>
              <a:rPr kumimoji="1" lang="ja-JP" altLang="en-US" dirty="0" smtClean="0"/>
              <a:t>に求められる加速度ノイズの要求値を達成してしまった！</a:t>
            </a:r>
            <a:endParaRPr kumimoji="1" lang="ja-JP" altLang="en-US" dirty="0"/>
          </a:p>
        </p:txBody>
      </p:sp>
      <p:pic>
        <p:nvPicPr>
          <p:cNvPr id="3074" name="Picture 2" descr="C:\Users\Agatsuma\Documents\My Dropbox\教育-広報\Science Cafe\LISApathfinder\lisa_pressemitteilung_final_en_web1.jpg"/>
          <p:cNvPicPr>
            <a:picLocks noChangeAspect="1" noChangeArrowheads="1"/>
          </p:cNvPicPr>
          <p:nvPr/>
        </p:nvPicPr>
        <p:blipFill>
          <a:blip r:embed="rId4" cstate="print"/>
          <a:srcRect/>
          <a:stretch>
            <a:fillRect/>
          </a:stretch>
        </p:blipFill>
        <p:spPr bwMode="auto">
          <a:xfrm>
            <a:off x="4716016" y="764703"/>
            <a:ext cx="3816424" cy="4444685"/>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光学望遠鏡</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59</a:t>
            </a:fld>
            <a:endParaRPr lang="en-US" altLang="ja-JP"/>
          </a:p>
        </p:txBody>
      </p:sp>
      <p:sp>
        <p:nvSpPr>
          <p:cNvPr id="7" name="正方形/長方形 6"/>
          <p:cNvSpPr/>
          <p:nvPr/>
        </p:nvSpPr>
        <p:spPr>
          <a:xfrm>
            <a:off x="1619672" y="6165304"/>
            <a:ext cx="6336704" cy="338554"/>
          </a:xfrm>
          <a:prstGeom prst="rect">
            <a:avLst/>
          </a:prstGeom>
        </p:spPr>
        <p:txBody>
          <a:bodyPr wrap="square">
            <a:spAutoFit/>
          </a:bodyPr>
          <a:lstStyle/>
          <a:p>
            <a:r>
              <a:rPr lang="en-GB" altLang="ja-JP" sz="1600" dirty="0" smtClean="0"/>
              <a:t>http://subarutelescope.org/Pressrelease/2004/06/01/j_MWO.htm</a:t>
            </a:r>
            <a:endParaRPr lang="ja-JP" altLang="en-US" sz="1600" dirty="0"/>
          </a:p>
        </p:txBody>
      </p:sp>
      <p:pic>
        <p:nvPicPr>
          <p:cNvPr id="630786" name="Picture 2" descr="C:\Users\Agatsuma\Desktop\EM_Spectrum_j_s.jpg"/>
          <p:cNvPicPr>
            <a:picLocks noChangeAspect="1" noChangeArrowheads="1"/>
          </p:cNvPicPr>
          <p:nvPr/>
        </p:nvPicPr>
        <p:blipFill>
          <a:blip r:embed="rId2" cstate="print"/>
          <a:srcRect/>
          <a:stretch>
            <a:fillRect/>
          </a:stretch>
        </p:blipFill>
        <p:spPr bwMode="auto">
          <a:xfrm>
            <a:off x="1043608" y="712335"/>
            <a:ext cx="7128792" cy="5508612"/>
          </a:xfrm>
          <a:prstGeom prst="rect">
            <a:avLst/>
          </a:prstGeom>
          <a:noFill/>
        </p:spPr>
      </p:pic>
      <p:sp>
        <p:nvSpPr>
          <p:cNvPr id="9" name="テキスト ボックス 8"/>
          <p:cNvSpPr txBox="1"/>
          <p:nvPr/>
        </p:nvSpPr>
        <p:spPr>
          <a:xfrm>
            <a:off x="152604" y="3356992"/>
            <a:ext cx="1467068" cy="400110"/>
          </a:xfrm>
          <a:prstGeom prst="rect">
            <a:avLst/>
          </a:prstGeom>
          <a:noFill/>
        </p:spPr>
        <p:txBody>
          <a:bodyPr wrap="none" rtlCol="0">
            <a:spAutoFit/>
          </a:bodyPr>
          <a:lstStyle/>
          <a:p>
            <a:r>
              <a:rPr lang="ja-JP" altLang="en-US" dirty="0" smtClean="0"/>
              <a:t>電磁波</a:t>
            </a:r>
            <a:r>
              <a:rPr lang="ja-JP" altLang="en-US" dirty="0" smtClean="0">
                <a:solidFill>
                  <a:schemeClr val="bg1"/>
                </a:solidFill>
              </a:rPr>
              <a:t>（光）</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初観測から発表に至るまで</a:t>
            </a:r>
            <a:endParaRPr kumimoji="1" lang="ja-JP" altLang="en-US" dirty="0"/>
          </a:p>
        </p:txBody>
      </p:sp>
      <p:sp>
        <p:nvSpPr>
          <p:cNvPr id="3" name="コンテンツ プレースホルダ 2"/>
          <p:cNvSpPr>
            <a:spLocks noGrp="1"/>
          </p:cNvSpPr>
          <p:nvPr>
            <p:ph idx="1"/>
          </p:nvPr>
        </p:nvSpPr>
        <p:spPr>
          <a:xfrm>
            <a:off x="457200" y="908720"/>
            <a:ext cx="8229600" cy="5256808"/>
          </a:xfrm>
        </p:spPr>
        <p:txBody>
          <a:bodyPr/>
          <a:lstStyle/>
          <a:p>
            <a:r>
              <a:rPr kumimoji="1" lang="ja-JP" altLang="en-US" dirty="0" smtClean="0"/>
              <a:t>重力波の初観測：</a:t>
            </a:r>
            <a:r>
              <a:rPr kumimoji="1" lang="en-US" altLang="ja-JP" dirty="0" smtClean="0"/>
              <a:t>2015</a:t>
            </a:r>
            <a:r>
              <a:rPr kumimoji="1" lang="ja-JP" altLang="en-US" dirty="0" smtClean="0"/>
              <a:t>年</a:t>
            </a:r>
            <a:r>
              <a:rPr kumimoji="1" lang="en-US" altLang="ja-JP" dirty="0" smtClean="0"/>
              <a:t>9</a:t>
            </a:r>
            <a:r>
              <a:rPr kumimoji="1" lang="ja-JP" altLang="en-US" dirty="0" smtClean="0"/>
              <a:t>月</a:t>
            </a:r>
            <a:r>
              <a:rPr kumimoji="1" lang="en-US" altLang="ja-JP" dirty="0" smtClean="0"/>
              <a:t>14</a:t>
            </a:r>
            <a:r>
              <a:rPr kumimoji="1" lang="ja-JP" altLang="en-US" dirty="0" smtClean="0"/>
              <a:t>日</a:t>
            </a:r>
            <a:endParaRPr kumimoji="1" lang="en-US" altLang="ja-JP" dirty="0" smtClean="0"/>
          </a:p>
          <a:p>
            <a:r>
              <a:rPr lang="ja-JP" altLang="en-US" dirty="0" smtClean="0"/>
              <a:t>共著者に一斉通知（大きなシグナルが検出）</a:t>
            </a:r>
            <a:endParaRPr lang="en-US" altLang="ja-JP" dirty="0" smtClean="0"/>
          </a:p>
          <a:p>
            <a:r>
              <a:rPr lang="en-US" altLang="ja-JP" dirty="0" smtClean="0"/>
              <a:t>Blind injection</a:t>
            </a:r>
            <a:r>
              <a:rPr lang="ja-JP" altLang="en-US" dirty="0" smtClean="0"/>
              <a:t>（二重盲検法）の否定</a:t>
            </a:r>
            <a:endParaRPr lang="en-US" altLang="ja-JP" dirty="0" smtClean="0"/>
          </a:p>
          <a:p>
            <a:r>
              <a:rPr lang="ja-JP" altLang="en-US" dirty="0" smtClean="0"/>
              <a:t>緘口令の一斉通知（食堂でも話すな）</a:t>
            </a:r>
            <a:endParaRPr lang="en-US" altLang="ja-JP" dirty="0" smtClean="0"/>
          </a:p>
          <a:p>
            <a:r>
              <a:rPr lang="ja-JP" altLang="en-US" dirty="0" smtClean="0"/>
              <a:t>データの解析・確認作業と論文執筆</a:t>
            </a:r>
            <a:endParaRPr lang="en-US" altLang="ja-JP" dirty="0" smtClean="0"/>
          </a:p>
          <a:p>
            <a:r>
              <a:rPr kumimoji="1" lang="en-US" altLang="ja-JP" dirty="0" smtClean="0"/>
              <a:t>Twitter</a:t>
            </a:r>
            <a:r>
              <a:rPr lang="ja-JP" altLang="en-US" dirty="0" err="1" smtClean="0"/>
              <a:t>での</a:t>
            </a:r>
            <a:r>
              <a:rPr kumimoji="1" lang="ja-JP" altLang="en-US" dirty="0" smtClean="0"/>
              <a:t>リーク事件</a:t>
            </a:r>
            <a:endParaRPr kumimoji="1" lang="en-US" altLang="ja-JP" dirty="0" smtClean="0"/>
          </a:p>
          <a:p>
            <a:r>
              <a:rPr lang="en-US" altLang="ja-JP" dirty="0" smtClean="0"/>
              <a:t>Nature</a:t>
            </a:r>
            <a:r>
              <a:rPr lang="ja-JP" altLang="en-US" dirty="0" smtClean="0"/>
              <a:t>による記事（二重盲検法かも）</a:t>
            </a:r>
            <a:endParaRPr kumimoji="1" lang="en-US" altLang="ja-JP" dirty="0" smtClean="0"/>
          </a:p>
          <a:p>
            <a:r>
              <a:rPr lang="ja-JP" altLang="en-US" dirty="0" smtClean="0"/>
              <a:t>報道陣への対応方法の周知</a:t>
            </a:r>
            <a:endParaRPr kumimoji="1" lang="en-US" altLang="ja-JP" dirty="0" smtClean="0"/>
          </a:p>
          <a:p>
            <a:r>
              <a:rPr lang="ja-JP" altLang="en-US" dirty="0" smtClean="0"/>
              <a:t>発表記者会見（論文出版）：</a:t>
            </a:r>
            <a:r>
              <a:rPr lang="en-US" altLang="ja-JP" dirty="0" smtClean="0"/>
              <a:t>2016</a:t>
            </a:r>
            <a:r>
              <a:rPr lang="ja-JP" altLang="en-US" dirty="0" smtClean="0"/>
              <a:t>年</a:t>
            </a:r>
            <a:r>
              <a:rPr lang="en-US" altLang="ja-JP" dirty="0" smtClean="0"/>
              <a:t>2</a:t>
            </a:r>
            <a:r>
              <a:rPr lang="ja-JP" altLang="en-US" dirty="0" smtClean="0"/>
              <a:t>月</a:t>
            </a:r>
            <a:r>
              <a:rPr lang="en-US" altLang="ja-JP" dirty="0" smtClean="0"/>
              <a:t>11</a:t>
            </a:r>
            <a:r>
              <a:rPr lang="ja-JP" altLang="en-US" dirty="0" smtClean="0"/>
              <a:t>日</a:t>
            </a:r>
            <a:endParaRPr kumimoji="1" lang="en-US" altLang="ja-JP" dirty="0" smtClean="0"/>
          </a:p>
          <a:p>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6</a:t>
            </a:fld>
            <a:endParaRPr lang="en-US" altLang="ja-JP"/>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6" name="Picture 2" descr="C:\Users\Agatsuma\Desktop\EM_Spectrum_j_s.jpg"/>
          <p:cNvPicPr>
            <a:picLocks noChangeAspect="1" noChangeArrowheads="1"/>
          </p:cNvPicPr>
          <p:nvPr/>
        </p:nvPicPr>
        <p:blipFill>
          <a:blip r:embed="rId2" cstate="print"/>
          <a:srcRect/>
          <a:stretch>
            <a:fillRect/>
          </a:stretch>
        </p:blipFill>
        <p:spPr bwMode="auto">
          <a:xfrm>
            <a:off x="1043608" y="712335"/>
            <a:ext cx="7128792" cy="5508612"/>
          </a:xfrm>
          <a:prstGeom prst="rect">
            <a:avLst/>
          </a:prstGeom>
          <a:noFill/>
        </p:spPr>
      </p:pic>
      <p:pic>
        <p:nvPicPr>
          <p:cNvPr id="35" name="Picture 5" descr="C:\Users\Agatsuma\Desktop\eLISA.PNG"/>
          <p:cNvPicPr>
            <a:picLocks noChangeAspect="1" noChangeArrowheads="1"/>
          </p:cNvPicPr>
          <p:nvPr/>
        </p:nvPicPr>
        <p:blipFill>
          <a:blip r:embed="rId3" cstate="print"/>
          <a:srcRect/>
          <a:stretch>
            <a:fillRect/>
          </a:stretch>
        </p:blipFill>
        <p:spPr bwMode="auto">
          <a:xfrm>
            <a:off x="6119126" y="1412776"/>
            <a:ext cx="2701346" cy="1440160"/>
          </a:xfrm>
          <a:prstGeom prst="rect">
            <a:avLst/>
          </a:prstGeom>
          <a:noFill/>
        </p:spPr>
      </p:pic>
      <p:sp>
        <p:nvSpPr>
          <p:cNvPr id="2" name="タイトル 1"/>
          <p:cNvSpPr>
            <a:spLocks noGrp="1"/>
          </p:cNvSpPr>
          <p:nvPr>
            <p:ph type="title"/>
          </p:nvPr>
        </p:nvSpPr>
        <p:spPr/>
        <p:txBody>
          <a:bodyPr/>
          <a:lstStyle/>
          <a:p>
            <a:r>
              <a:rPr lang="ja-JP" altLang="en-US" dirty="0" smtClean="0"/>
              <a:t>重力波望遠鏡の展開</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60</a:t>
            </a:fld>
            <a:endParaRPr lang="en-US" altLang="ja-JP"/>
          </a:p>
        </p:txBody>
      </p:sp>
      <p:pic>
        <p:nvPicPr>
          <p:cNvPr id="9" name="Picture 70"/>
          <p:cNvPicPr>
            <a:picLocks noChangeAspect="1" noChangeArrowheads="1"/>
          </p:cNvPicPr>
          <p:nvPr/>
        </p:nvPicPr>
        <p:blipFill>
          <a:blip r:embed="rId4" cstate="print"/>
          <a:srcRect/>
          <a:stretch>
            <a:fillRect/>
          </a:stretch>
        </p:blipFill>
        <p:spPr bwMode="auto">
          <a:xfrm>
            <a:off x="1043608" y="1412776"/>
            <a:ext cx="2162072" cy="1440160"/>
          </a:xfrm>
          <a:prstGeom prst="rect">
            <a:avLst/>
          </a:prstGeom>
          <a:noFill/>
          <a:ln w="9525">
            <a:noFill/>
            <a:miter lim="800000"/>
            <a:headEnd/>
            <a:tailEnd/>
          </a:ln>
          <a:effectLst/>
        </p:spPr>
      </p:pic>
      <p:sp>
        <p:nvSpPr>
          <p:cNvPr id="10" name="正方形/長方形 9"/>
          <p:cNvSpPr/>
          <p:nvPr/>
        </p:nvSpPr>
        <p:spPr>
          <a:xfrm>
            <a:off x="683568" y="3756382"/>
            <a:ext cx="7776864"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115616" y="1412776"/>
            <a:ext cx="1181734" cy="400110"/>
          </a:xfrm>
          <a:prstGeom prst="rect">
            <a:avLst/>
          </a:prstGeom>
          <a:noFill/>
        </p:spPr>
        <p:txBody>
          <a:bodyPr wrap="none" rtlCol="0">
            <a:spAutoFit/>
          </a:bodyPr>
          <a:lstStyle/>
          <a:p>
            <a:r>
              <a:rPr kumimoji="1" lang="en-US" altLang="ja-JP" dirty="0" smtClean="0"/>
              <a:t>GEO600</a:t>
            </a:r>
            <a:endParaRPr kumimoji="1" lang="ja-JP" altLang="en-US" dirty="0"/>
          </a:p>
        </p:txBody>
      </p:sp>
      <p:sp>
        <p:nvSpPr>
          <p:cNvPr id="17" name="正方形/長方形 16"/>
          <p:cNvSpPr/>
          <p:nvPr/>
        </p:nvSpPr>
        <p:spPr>
          <a:xfrm>
            <a:off x="611560" y="692696"/>
            <a:ext cx="7776864" cy="456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rPr>
              <a:t>新たな天文学の幕開け！</a:t>
            </a:r>
            <a:endParaRPr kumimoji="1" lang="ja-JP" altLang="en-US" b="1" dirty="0">
              <a:solidFill>
                <a:srgbClr val="FF0000"/>
              </a:solidFill>
            </a:endParaRPr>
          </a:p>
        </p:txBody>
      </p:sp>
      <p:pic>
        <p:nvPicPr>
          <p:cNvPr id="18" name="Picture 10" descr="SN1987A_Rings"/>
          <p:cNvPicPr>
            <a:picLocks noChangeAspect="1" noChangeArrowheads="1"/>
          </p:cNvPicPr>
          <p:nvPr/>
        </p:nvPicPr>
        <p:blipFill>
          <a:blip r:embed="rId5" cstate="print"/>
          <a:srcRect/>
          <a:stretch>
            <a:fillRect/>
          </a:stretch>
        </p:blipFill>
        <p:spPr bwMode="auto">
          <a:xfrm>
            <a:off x="251520" y="4365104"/>
            <a:ext cx="1522413" cy="1800225"/>
          </a:xfrm>
          <a:prstGeom prst="rect">
            <a:avLst/>
          </a:prstGeom>
          <a:noFill/>
          <a:ln w="9525">
            <a:noFill/>
            <a:miter lim="800000"/>
            <a:headEnd/>
            <a:tailEnd/>
          </a:ln>
          <a:effectLst/>
        </p:spPr>
      </p:pic>
      <p:pic>
        <p:nvPicPr>
          <p:cNvPr id="19" name="Picture 19"/>
          <p:cNvPicPr>
            <a:picLocks noChangeAspect="1" noChangeArrowheads="1"/>
          </p:cNvPicPr>
          <p:nvPr/>
        </p:nvPicPr>
        <p:blipFill>
          <a:blip r:embed="rId6" cstate="print">
            <a:lum bright="-67000" contrast="100000"/>
          </a:blip>
          <a:srcRect/>
          <a:stretch>
            <a:fillRect/>
          </a:stretch>
        </p:blipFill>
        <p:spPr bwMode="auto">
          <a:xfrm>
            <a:off x="6800279" y="4367882"/>
            <a:ext cx="2308225" cy="1149350"/>
          </a:xfrm>
          <a:prstGeom prst="rect">
            <a:avLst/>
          </a:prstGeom>
          <a:noFill/>
          <a:ln w="9525">
            <a:noFill/>
            <a:miter lim="800000"/>
            <a:headEnd/>
            <a:tailEnd/>
          </a:ln>
          <a:effectLst/>
        </p:spPr>
      </p:pic>
      <p:pic>
        <p:nvPicPr>
          <p:cNvPr id="20" name="Picture 17"/>
          <p:cNvPicPr>
            <a:picLocks noChangeAspect="1" noChangeArrowheads="1"/>
          </p:cNvPicPr>
          <p:nvPr/>
        </p:nvPicPr>
        <p:blipFill>
          <a:blip r:embed="rId7" cstate="print"/>
          <a:srcRect/>
          <a:stretch>
            <a:fillRect/>
          </a:stretch>
        </p:blipFill>
        <p:spPr bwMode="auto">
          <a:xfrm>
            <a:off x="1763688" y="4365104"/>
            <a:ext cx="1625600" cy="1727200"/>
          </a:xfrm>
          <a:prstGeom prst="rect">
            <a:avLst/>
          </a:prstGeom>
          <a:noFill/>
          <a:ln w="9525">
            <a:noFill/>
            <a:miter lim="800000"/>
            <a:headEnd/>
            <a:tailEnd/>
          </a:ln>
          <a:effectLst/>
        </p:spPr>
      </p:pic>
      <p:pic>
        <p:nvPicPr>
          <p:cNvPr id="21" name="Picture 12"/>
          <p:cNvPicPr>
            <a:picLocks noChangeAspect="1" noChangeArrowheads="1"/>
          </p:cNvPicPr>
          <p:nvPr/>
        </p:nvPicPr>
        <p:blipFill>
          <a:blip r:embed="rId8" cstate="print"/>
          <a:srcRect/>
          <a:stretch>
            <a:fillRect/>
          </a:stretch>
        </p:blipFill>
        <p:spPr bwMode="auto">
          <a:xfrm>
            <a:off x="3347864" y="4365104"/>
            <a:ext cx="1871663" cy="1247775"/>
          </a:xfrm>
          <a:prstGeom prst="rect">
            <a:avLst/>
          </a:prstGeom>
          <a:noFill/>
          <a:ln w="9525">
            <a:noFill/>
            <a:miter lim="800000"/>
            <a:headEnd/>
            <a:tailEnd/>
          </a:ln>
          <a:effectLst/>
        </p:spPr>
      </p:pic>
      <p:pic>
        <p:nvPicPr>
          <p:cNvPr id="631810" name="Picture 2" descr="C:\Users\Agatsuma\Desktop\hires.jpg"/>
          <p:cNvPicPr>
            <a:picLocks noChangeAspect="1" noChangeArrowheads="1"/>
          </p:cNvPicPr>
          <p:nvPr/>
        </p:nvPicPr>
        <p:blipFill>
          <a:blip r:embed="rId9" cstate="print"/>
          <a:srcRect/>
          <a:stretch>
            <a:fillRect/>
          </a:stretch>
        </p:blipFill>
        <p:spPr bwMode="auto">
          <a:xfrm>
            <a:off x="5220072" y="4365104"/>
            <a:ext cx="1584176" cy="1584176"/>
          </a:xfrm>
          <a:prstGeom prst="rect">
            <a:avLst/>
          </a:prstGeom>
          <a:noFill/>
        </p:spPr>
      </p:pic>
      <p:sp>
        <p:nvSpPr>
          <p:cNvPr id="23" name="テキスト ボックス 22"/>
          <p:cNvSpPr txBox="1"/>
          <p:nvPr/>
        </p:nvSpPr>
        <p:spPr>
          <a:xfrm>
            <a:off x="7668344" y="4653136"/>
            <a:ext cx="595035" cy="584775"/>
          </a:xfrm>
          <a:prstGeom prst="rect">
            <a:avLst/>
          </a:prstGeom>
          <a:noFill/>
        </p:spPr>
        <p:txBody>
          <a:bodyPr wrap="none" rtlCol="0">
            <a:spAutoFit/>
          </a:bodyPr>
          <a:lstStyle/>
          <a:p>
            <a:r>
              <a:rPr lang="ja-JP" altLang="en-US" sz="3200" dirty="0" smtClean="0">
                <a:solidFill>
                  <a:schemeClr val="bg1"/>
                </a:solidFill>
              </a:rPr>
              <a:t>？</a:t>
            </a:r>
            <a:endParaRPr kumimoji="1" lang="ja-JP" altLang="en-US" sz="3200" dirty="0">
              <a:solidFill>
                <a:schemeClr val="bg1"/>
              </a:solidFill>
            </a:endParaRPr>
          </a:p>
        </p:txBody>
      </p:sp>
      <p:sp>
        <p:nvSpPr>
          <p:cNvPr id="24" name="テキスト ボックス 23"/>
          <p:cNvSpPr txBox="1"/>
          <p:nvPr/>
        </p:nvSpPr>
        <p:spPr>
          <a:xfrm>
            <a:off x="251520" y="4005064"/>
            <a:ext cx="1467068" cy="400110"/>
          </a:xfrm>
          <a:prstGeom prst="rect">
            <a:avLst/>
          </a:prstGeom>
          <a:noFill/>
        </p:spPr>
        <p:txBody>
          <a:bodyPr wrap="none" rtlCol="0">
            <a:spAutoFit/>
          </a:bodyPr>
          <a:lstStyle/>
          <a:p>
            <a:r>
              <a:rPr kumimoji="1" lang="ja-JP" altLang="en-US" dirty="0" smtClean="0"/>
              <a:t>超新星爆発</a:t>
            </a:r>
            <a:endParaRPr kumimoji="1" lang="ja-JP" altLang="en-US" dirty="0"/>
          </a:p>
        </p:txBody>
      </p:sp>
      <p:sp>
        <p:nvSpPr>
          <p:cNvPr id="25" name="テキスト ボックス 24"/>
          <p:cNvSpPr txBox="1"/>
          <p:nvPr/>
        </p:nvSpPr>
        <p:spPr>
          <a:xfrm>
            <a:off x="1858862" y="4005064"/>
            <a:ext cx="1200970" cy="400110"/>
          </a:xfrm>
          <a:prstGeom prst="rect">
            <a:avLst/>
          </a:prstGeom>
          <a:noFill/>
        </p:spPr>
        <p:txBody>
          <a:bodyPr wrap="none" rtlCol="0">
            <a:spAutoFit/>
          </a:bodyPr>
          <a:lstStyle/>
          <a:p>
            <a:r>
              <a:rPr kumimoji="1" lang="ja-JP" altLang="en-US" dirty="0" smtClean="0"/>
              <a:t>パルサー</a:t>
            </a:r>
            <a:endParaRPr kumimoji="1" lang="ja-JP" altLang="en-US" dirty="0"/>
          </a:p>
        </p:txBody>
      </p:sp>
      <p:sp>
        <p:nvSpPr>
          <p:cNvPr id="26" name="テキスト ボックス 25"/>
          <p:cNvSpPr txBox="1"/>
          <p:nvPr/>
        </p:nvSpPr>
        <p:spPr>
          <a:xfrm>
            <a:off x="3424515" y="4005064"/>
            <a:ext cx="1723549" cy="400110"/>
          </a:xfrm>
          <a:prstGeom prst="rect">
            <a:avLst/>
          </a:prstGeom>
          <a:noFill/>
        </p:spPr>
        <p:txBody>
          <a:bodyPr wrap="none" rtlCol="0">
            <a:spAutoFit/>
          </a:bodyPr>
          <a:lstStyle/>
          <a:p>
            <a:r>
              <a:rPr kumimoji="1" lang="ja-JP" altLang="en-US" dirty="0" smtClean="0"/>
              <a:t>連星中性子星</a:t>
            </a:r>
            <a:endParaRPr kumimoji="1" lang="ja-JP" altLang="en-US" dirty="0"/>
          </a:p>
        </p:txBody>
      </p:sp>
      <p:sp>
        <p:nvSpPr>
          <p:cNvPr id="27" name="テキスト ボックス 26"/>
          <p:cNvSpPr txBox="1"/>
          <p:nvPr/>
        </p:nvSpPr>
        <p:spPr>
          <a:xfrm>
            <a:off x="5148064" y="4005064"/>
            <a:ext cx="1754006" cy="400110"/>
          </a:xfrm>
          <a:prstGeom prst="rect">
            <a:avLst/>
          </a:prstGeom>
          <a:noFill/>
        </p:spPr>
        <p:txBody>
          <a:bodyPr wrap="none" rtlCol="0">
            <a:spAutoFit/>
          </a:bodyPr>
          <a:lstStyle/>
          <a:p>
            <a:r>
              <a:rPr kumimoji="1" lang="ja-JP" altLang="en-US" dirty="0" smtClean="0"/>
              <a:t>ブラックホール</a:t>
            </a:r>
            <a:endParaRPr kumimoji="1" lang="ja-JP" altLang="en-US" dirty="0"/>
          </a:p>
        </p:txBody>
      </p:sp>
      <p:sp>
        <p:nvSpPr>
          <p:cNvPr id="28" name="テキスト ボックス 27"/>
          <p:cNvSpPr txBox="1"/>
          <p:nvPr/>
        </p:nvSpPr>
        <p:spPr>
          <a:xfrm>
            <a:off x="6804249" y="5509681"/>
            <a:ext cx="2232247" cy="707886"/>
          </a:xfrm>
          <a:prstGeom prst="rect">
            <a:avLst/>
          </a:prstGeom>
          <a:noFill/>
        </p:spPr>
        <p:txBody>
          <a:bodyPr wrap="square" rtlCol="0">
            <a:spAutoFit/>
          </a:bodyPr>
          <a:lstStyle/>
          <a:p>
            <a:r>
              <a:rPr lang="ja-JP" altLang="en-US" dirty="0" smtClean="0"/>
              <a:t>（インフレーション、宇宙紐）</a:t>
            </a:r>
            <a:endParaRPr kumimoji="1" lang="ja-JP" altLang="en-US" dirty="0"/>
          </a:p>
        </p:txBody>
      </p:sp>
      <p:sp>
        <p:nvSpPr>
          <p:cNvPr id="29" name="テキスト ボックス 28"/>
          <p:cNvSpPr txBox="1"/>
          <p:nvPr/>
        </p:nvSpPr>
        <p:spPr>
          <a:xfrm>
            <a:off x="107504" y="3356992"/>
            <a:ext cx="954107" cy="400110"/>
          </a:xfrm>
          <a:prstGeom prst="rect">
            <a:avLst/>
          </a:prstGeom>
          <a:noFill/>
        </p:spPr>
        <p:txBody>
          <a:bodyPr wrap="none" rtlCol="0">
            <a:spAutoFit/>
          </a:bodyPr>
          <a:lstStyle/>
          <a:p>
            <a:r>
              <a:rPr kumimoji="1" lang="ja-JP" altLang="en-US" dirty="0" smtClean="0"/>
              <a:t>重力波</a:t>
            </a:r>
            <a:endParaRPr kumimoji="1" lang="ja-JP" altLang="en-US" dirty="0"/>
          </a:p>
        </p:txBody>
      </p:sp>
      <p:pic>
        <p:nvPicPr>
          <p:cNvPr id="30" name="Picture 2" descr="C:\Users\Agatsuma\Desktop\ET-fp7.jpg"/>
          <p:cNvPicPr>
            <a:picLocks noChangeAspect="1" noChangeArrowheads="1"/>
          </p:cNvPicPr>
          <p:nvPr/>
        </p:nvPicPr>
        <p:blipFill>
          <a:blip r:embed="rId10" cstate="print"/>
          <a:srcRect/>
          <a:stretch>
            <a:fillRect/>
          </a:stretch>
        </p:blipFill>
        <p:spPr bwMode="auto">
          <a:xfrm>
            <a:off x="4427984" y="1412775"/>
            <a:ext cx="2016225" cy="1425719"/>
          </a:xfrm>
          <a:prstGeom prst="rect">
            <a:avLst/>
          </a:prstGeom>
          <a:noFill/>
          <a:ln w="9525">
            <a:noFill/>
            <a:miter lim="800000"/>
            <a:headEnd/>
            <a:tailEnd/>
          </a:ln>
          <a:effectLst/>
        </p:spPr>
      </p:pic>
      <p:sp>
        <p:nvSpPr>
          <p:cNvPr id="31" name="テキスト ボックス 30"/>
          <p:cNvSpPr txBox="1"/>
          <p:nvPr/>
        </p:nvSpPr>
        <p:spPr>
          <a:xfrm>
            <a:off x="5354862" y="1268760"/>
            <a:ext cx="513282" cy="400110"/>
          </a:xfrm>
          <a:prstGeom prst="rect">
            <a:avLst/>
          </a:prstGeom>
          <a:noFill/>
        </p:spPr>
        <p:txBody>
          <a:bodyPr wrap="none" rtlCol="0">
            <a:spAutoFit/>
          </a:bodyPr>
          <a:lstStyle/>
          <a:p>
            <a:r>
              <a:rPr kumimoji="1" lang="en-US" altLang="ja-JP" dirty="0" smtClean="0">
                <a:solidFill>
                  <a:schemeClr val="bg1"/>
                </a:solidFill>
              </a:rPr>
              <a:t>ET</a:t>
            </a:r>
            <a:endParaRPr kumimoji="1" lang="ja-JP" altLang="en-US" dirty="0">
              <a:solidFill>
                <a:schemeClr val="bg1"/>
              </a:solidFill>
            </a:endParaRPr>
          </a:p>
        </p:txBody>
      </p:sp>
      <p:pic>
        <p:nvPicPr>
          <p:cNvPr id="32" name="Picture 59" descr="lho_aerial_mod"/>
          <p:cNvPicPr>
            <a:picLocks noChangeAspect="1" noChangeArrowheads="1"/>
          </p:cNvPicPr>
          <p:nvPr/>
        </p:nvPicPr>
        <p:blipFill>
          <a:blip r:embed="rId11" cstate="print"/>
          <a:srcRect/>
          <a:stretch>
            <a:fillRect/>
          </a:stretch>
        </p:blipFill>
        <p:spPr bwMode="auto">
          <a:xfrm>
            <a:off x="2483768" y="1412776"/>
            <a:ext cx="2235118" cy="1440160"/>
          </a:xfrm>
          <a:prstGeom prst="rect">
            <a:avLst/>
          </a:prstGeom>
          <a:noFill/>
        </p:spPr>
      </p:pic>
      <p:sp>
        <p:nvSpPr>
          <p:cNvPr id="14" name="テキスト ボックス 13"/>
          <p:cNvSpPr txBox="1"/>
          <p:nvPr/>
        </p:nvSpPr>
        <p:spPr>
          <a:xfrm>
            <a:off x="3162386" y="1340768"/>
            <a:ext cx="1553630" cy="707886"/>
          </a:xfrm>
          <a:prstGeom prst="rect">
            <a:avLst/>
          </a:prstGeom>
          <a:noFill/>
        </p:spPr>
        <p:txBody>
          <a:bodyPr wrap="none" rtlCol="0">
            <a:spAutoFit/>
          </a:bodyPr>
          <a:lstStyle/>
          <a:p>
            <a:r>
              <a:rPr kumimoji="1" lang="en-US" altLang="ja-JP" dirty="0" smtClean="0"/>
              <a:t>LIGO, Virgo</a:t>
            </a:r>
          </a:p>
          <a:p>
            <a:r>
              <a:rPr kumimoji="1" lang="en-US" altLang="ja-JP" dirty="0" smtClean="0"/>
              <a:t>KAGRA</a:t>
            </a:r>
            <a:endParaRPr kumimoji="1" lang="ja-JP" altLang="en-US" dirty="0"/>
          </a:p>
        </p:txBody>
      </p:sp>
      <p:sp>
        <p:nvSpPr>
          <p:cNvPr id="33" name="正方形/長方形 32"/>
          <p:cNvSpPr/>
          <p:nvPr/>
        </p:nvSpPr>
        <p:spPr>
          <a:xfrm>
            <a:off x="6948264" y="4005064"/>
            <a:ext cx="1630575" cy="400110"/>
          </a:xfrm>
          <a:prstGeom prst="rect">
            <a:avLst/>
          </a:prstGeom>
        </p:spPr>
        <p:txBody>
          <a:bodyPr wrap="none">
            <a:spAutoFit/>
          </a:bodyPr>
          <a:lstStyle/>
          <a:p>
            <a:r>
              <a:rPr lang="ja-JP" altLang="en-US" dirty="0" smtClean="0"/>
              <a:t>宇宙の始まり</a:t>
            </a:r>
            <a:endParaRPr lang="en-US" altLang="ja-JP"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検出器開発の歴史</a:t>
            </a:r>
            <a:endParaRPr kumimoji="1" lang="ja-JP" altLang="en-US" dirty="0"/>
          </a:p>
        </p:txBody>
      </p:sp>
      <p:sp>
        <p:nvSpPr>
          <p:cNvPr id="3" name="コンテンツ プレースホルダ 2"/>
          <p:cNvSpPr>
            <a:spLocks noGrp="1"/>
          </p:cNvSpPr>
          <p:nvPr>
            <p:ph idx="1"/>
          </p:nvPr>
        </p:nvSpPr>
        <p:spPr>
          <a:xfrm>
            <a:off x="0" y="692696"/>
            <a:ext cx="9144000" cy="5832648"/>
          </a:xfrm>
        </p:spPr>
        <p:txBody>
          <a:bodyPr/>
          <a:lstStyle/>
          <a:p>
            <a:r>
              <a:rPr kumimoji="1" lang="en-US" altLang="ja-JP" sz="1800" b="1" dirty="0" smtClean="0"/>
              <a:t>1916</a:t>
            </a:r>
            <a:r>
              <a:rPr kumimoji="1" lang="ja-JP" altLang="en-US" sz="1800" dirty="0" smtClean="0"/>
              <a:t>　重力波の予言（</a:t>
            </a:r>
            <a:r>
              <a:rPr kumimoji="1" lang="en-US" altLang="ja-JP" sz="1800" dirty="0" smtClean="0"/>
              <a:t>A. Einstein</a:t>
            </a:r>
            <a:r>
              <a:rPr kumimoji="1" lang="ja-JP" altLang="en-US" sz="1800" dirty="0" smtClean="0"/>
              <a:t>）</a:t>
            </a:r>
            <a:endParaRPr kumimoji="1" lang="en-US" altLang="ja-JP" sz="1800" dirty="0" smtClean="0"/>
          </a:p>
          <a:p>
            <a:r>
              <a:rPr lang="en-US" altLang="ja-JP" sz="1800" b="1" dirty="0" smtClean="0"/>
              <a:t>1959</a:t>
            </a:r>
            <a:r>
              <a:rPr lang="ja-JP" altLang="en-US" sz="1800" dirty="0" smtClean="0"/>
              <a:t>　共振型アンテナの発明（</a:t>
            </a:r>
            <a:r>
              <a:rPr lang="en-GB" altLang="ja-JP" sz="1800" dirty="0" smtClean="0"/>
              <a:t>Joseph Weber</a:t>
            </a:r>
            <a:r>
              <a:rPr lang="ja-JP" altLang="en-US" sz="1800" dirty="0" smtClean="0"/>
              <a:t>）</a:t>
            </a:r>
            <a:endParaRPr lang="en-US" altLang="ja-JP" sz="1800" dirty="0" smtClean="0"/>
          </a:p>
          <a:p>
            <a:pPr lvl="1"/>
            <a:r>
              <a:rPr lang="en-US" altLang="ja-JP" sz="1600" dirty="0" smtClean="0">
                <a:solidFill>
                  <a:srgbClr val="FF0000"/>
                </a:solidFill>
              </a:rPr>
              <a:t>1968 </a:t>
            </a:r>
            <a:r>
              <a:rPr lang="ja-JP" altLang="en-US" sz="1600" dirty="0" smtClean="0">
                <a:solidFill>
                  <a:srgbClr val="FF0000"/>
                </a:solidFill>
              </a:rPr>
              <a:t>重力波初検出</a:t>
            </a:r>
            <a:r>
              <a:rPr lang="en-US" altLang="ja-JP" sz="1600" dirty="0" smtClean="0">
                <a:solidFill>
                  <a:srgbClr val="FF0000"/>
                </a:solidFill>
              </a:rPr>
              <a:t>!?</a:t>
            </a:r>
            <a:r>
              <a:rPr lang="ja-JP" altLang="en-US" sz="1600" dirty="0" smtClean="0">
                <a:solidFill>
                  <a:srgbClr val="FF0000"/>
                </a:solidFill>
              </a:rPr>
              <a:t>のニュース </a:t>
            </a:r>
            <a:r>
              <a:rPr lang="en-US" altLang="ja-JP" sz="1600" dirty="0" smtClean="0"/>
              <a:t>=&gt; </a:t>
            </a:r>
            <a:r>
              <a:rPr lang="ja-JP" altLang="en-US" sz="1600" dirty="0" smtClean="0"/>
              <a:t>間違い</a:t>
            </a:r>
            <a:endParaRPr lang="en-US" altLang="ja-JP" sz="1600" dirty="0" smtClean="0"/>
          </a:p>
          <a:p>
            <a:r>
              <a:rPr lang="en-US" altLang="ja-JP" sz="1800" b="1" dirty="0" smtClean="0"/>
              <a:t>1962</a:t>
            </a:r>
            <a:r>
              <a:rPr lang="ja-JP" altLang="en-US" sz="1800" dirty="0" smtClean="0"/>
              <a:t>　マイケルソン干渉計の利用アイデア</a:t>
            </a:r>
            <a:endParaRPr lang="en-US" altLang="ja-JP" sz="1800" dirty="0" smtClean="0"/>
          </a:p>
          <a:p>
            <a:pPr lvl="1"/>
            <a:r>
              <a:rPr lang="en-GB" altLang="ja-JP" sz="1600" dirty="0" smtClean="0"/>
              <a:t>M.E. </a:t>
            </a:r>
            <a:r>
              <a:rPr lang="en-GB" altLang="ja-JP" sz="1600" dirty="0" err="1" smtClean="0"/>
              <a:t>Gertsenshtein</a:t>
            </a:r>
            <a:r>
              <a:rPr lang="en-GB" altLang="ja-JP" sz="1600" dirty="0" smtClean="0"/>
              <a:t> and V.I. </a:t>
            </a:r>
            <a:r>
              <a:rPr lang="en-GB" altLang="ja-JP" sz="1600" dirty="0" err="1" smtClean="0"/>
              <a:t>Pustovoit</a:t>
            </a:r>
            <a:endParaRPr kumimoji="1" lang="en-US" altLang="ja-JP" sz="1600" dirty="0" smtClean="0"/>
          </a:p>
          <a:p>
            <a:r>
              <a:rPr lang="en-US" altLang="ja-JP" sz="1800" b="1" dirty="0" smtClean="0"/>
              <a:t>1971-2</a:t>
            </a:r>
            <a:r>
              <a:rPr lang="ja-JP" altLang="en-US" sz="1800" dirty="0" smtClean="0"/>
              <a:t>　レーザー干渉計による検出方法の具体的な論文</a:t>
            </a:r>
            <a:endParaRPr lang="en-US" altLang="ja-JP" sz="1800" dirty="0" smtClean="0"/>
          </a:p>
          <a:p>
            <a:pPr lvl="1"/>
            <a:r>
              <a:rPr lang="en-GB" altLang="ja-JP" sz="1600" dirty="0" smtClean="0"/>
              <a:t>Robert</a:t>
            </a:r>
            <a:r>
              <a:rPr lang="ja-JP" altLang="en-US" sz="1600" dirty="0" smtClean="0"/>
              <a:t> </a:t>
            </a:r>
            <a:r>
              <a:rPr lang="en-GB" altLang="ja-JP" sz="1600" dirty="0" smtClean="0"/>
              <a:t>L. Forward</a:t>
            </a:r>
            <a:r>
              <a:rPr lang="ja-JP" altLang="en-US" sz="1600" dirty="0" smtClean="0"/>
              <a:t> </a:t>
            </a:r>
            <a:r>
              <a:rPr lang="en-US" altLang="ja-JP" sz="1600" dirty="0" smtClean="0"/>
              <a:t>(Weber</a:t>
            </a:r>
            <a:r>
              <a:rPr lang="ja-JP" altLang="en-US" sz="1600" dirty="0" smtClean="0"/>
              <a:t>の弟子</a:t>
            </a:r>
            <a:r>
              <a:rPr lang="en-US" altLang="ja-JP" sz="1600" dirty="0" smtClean="0"/>
              <a:t>)</a:t>
            </a:r>
            <a:r>
              <a:rPr lang="en-GB" altLang="ja-JP" sz="1600" dirty="0" smtClean="0"/>
              <a:t> @Hughes Research Lab. </a:t>
            </a:r>
            <a:endParaRPr lang="en-US" altLang="ja-JP" sz="1600" dirty="0" smtClean="0"/>
          </a:p>
          <a:p>
            <a:pPr lvl="1"/>
            <a:r>
              <a:rPr lang="en-GB" altLang="ja-JP" sz="1600" dirty="0" smtClean="0"/>
              <a:t>Rainer Weiss @MIT</a:t>
            </a:r>
            <a:endParaRPr lang="en-US" altLang="ja-JP" sz="1600" dirty="0" smtClean="0"/>
          </a:p>
          <a:p>
            <a:r>
              <a:rPr kumimoji="1" lang="en-US" altLang="ja-JP" sz="1800" b="1" dirty="0" smtClean="0"/>
              <a:t>1980’-2000</a:t>
            </a:r>
            <a:r>
              <a:rPr kumimoji="1" lang="ja-JP" altLang="en-US" sz="1800" dirty="0" smtClean="0"/>
              <a:t>　</a:t>
            </a:r>
            <a:r>
              <a:rPr lang="ja-JP" altLang="en-US" sz="1800" dirty="0" smtClean="0"/>
              <a:t>プロトタイプ検出器による技術発展</a:t>
            </a:r>
            <a:endParaRPr lang="en-US" altLang="ja-JP" sz="1800" dirty="0" smtClean="0"/>
          </a:p>
          <a:p>
            <a:r>
              <a:rPr lang="en-US" altLang="ja-JP" sz="1800" b="1" dirty="0" smtClean="0"/>
              <a:t>1992</a:t>
            </a:r>
            <a:r>
              <a:rPr lang="ja-JP" altLang="en-US" sz="1800" dirty="0" smtClean="0"/>
              <a:t>　</a:t>
            </a:r>
            <a:r>
              <a:rPr lang="en-US" altLang="ja-JP" sz="1800" dirty="0" smtClean="0"/>
              <a:t>LIGO</a:t>
            </a:r>
            <a:r>
              <a:rPr lang="ja-JP" altLang="en-US" sz="1800" dirty="0" smtClean="0"/>
              <a:t>（アメリカ）が大型予算獲得</a:t>
            </a:r>
            <a:endParaRPr lang="en-US" altLang="ja-JP" sz="1800" dirty="0" smtClean="0"/>
          </a:p>
          <a:p>
            <a:r>
              <a:rPr lang="en-US" altLang="ja-JP" sz="1800" b="1" dirty="0" smtClean="0"/>
              <a:t>1993</a:t>
            </a:r>
            <a:r>
              <a:rPr lang="ja-JP" altLang="en-US" sz="1800" dirty="0" smtClean="0"/>
              <a:t>　</a:t>
            </a:r>
            <a:r>
              <a:rPr lang="en-US" altLang="ja-JP" sz="1800" dirty="0" err="1" smtClean="0"/>
              <a:t>Hulse</a:t>
            </a:r>
            <a:r>
              <a:rPr lang="en-US" altLang="ja-JP" sz="1800" dirty="0" smtClean="0"/>
              <a:t> &amp; </a:t>
            </a:r>
            <a:r>
              <a:rPr lang="en-US" altLang="ja-JP" sz="1800" dirty="0" err="1" smtClean="0"/>
              <a:t>Taylar</a:t>
            </a:r>
            <a:r>
              <a:rPr lang="en-US" altLang="ja-JP" sz="1800" dirty="0" smtClean="0"/>
              <a:t> </a:t>
            </a:r>
            <a:r>
              <a:rPr lang="ja-JP" altLang="en-US" sz="1800" dirty="0" smtClean="0"/>
              <a:t>がノーベル賞（重力波の間接証拠）</a:t>
            </a:r>
            <a:endParaRPr lang="en-US" altLang="ja-JP" sz="1800" dirty="0" smtClean="0"/>
          </a:p>
          <a:p>
            <a:r>
              <a:rPr lang="en-US" altLang="ja-JP" sz="1800" b="1" dirty="0" smtClean="0"/>
              <a:t>1999</a:t>
            </a:r>
            <a:r>
              <a:rPr lang="ja-JP" altLang="en-US" sz="1800" b="1" dirty="0" smtClean="0"/>
              <a:t>　</a:t>
            </a:r>
            <a:r>
              <a:rPr lang="en-US" altLang="ja-JP" sz="1800" dirty="0" smtClean="0"/>
              <a:t>TAMA300</a:t>
            </a:r>
            <a:r>
              <a:rPr lang="ja-JP" altLang="en-US" sz="1800" dirty="0" smtClean="0"/>
              <a:t>が世界最高感度</a:t>
            </a:r>
            <a:endParaRPr kumimoji="1" lang="en-US" altLang="ja-JP" sz="1800" dirty="0" smtClean="0"/>
          </a:p>
          <a:p>
            <a:r>
              <a:rPr kumimoji="1" lang="en-US" altLang="ja-JP" sz="1800" b="1" dirty="0" smtClean="0"/>
              <a:t>2000</a:t>
            </a:r>
            <a:r>
              <a:rPr kumimoji="1" lang="ja-JP" altLang="en-US" sz="1800" dirty="0" smtClean="0"/>
              <a:t>以降　大型</a:t>
            </a:r>
            <a:r>
              <a:rPr kumimoji="1" lang="en-US" altLang="ja-JP" sz="1800" dirty="0" smtClean="0"/>
              <a:t>(km</a:t>
            </a:r>
            <a:r>
              <a:rPr kumimoji="1" lang="ja-JP" altLang="en-US" sz="1800" dirty="0" smtClean="0"/>
              <a:t>クラス</a:t>
            </a:r>
            <a:r>
              <a:rPr kumimoji="1" lang="en-US" altLang="ja-JP" sz="1800" dirty="0" smtClean="0"/>
              <a:t>)</a:t>
            </a:r>
            <a:r>
              <a:rPr kumimoji="1" lang="ja-JP" altLang="en-US" sz="1800" dirty="0" smtClean="0"/>
              <a:t>レーザー干渉計の時代</a:t>
            </a:r>
            <a:endParaRPr kumimoji="1" lang="en-US" altLang="ja-JP" sz="1800" dirty="0" smtClean="0"/>
          </a:p>
          <a:p>
            <a:r>
              <a:rPr lang="en-US" altLang="ja-JP" sz="1800" b="1" dirty="0" smtClean="0"/>
              <a:t>2008</a:t>
            </a:r>
            <a:r>
              <a:rPr lang="ja-JP" altLang="en-US" sz="1800" dirty="0" smtClean="0"/>
              <a:t>　</a:t>
            </a:r>
            <a:r>
              <a:rPr lang="en-US" altLang="ja-JP" sz="1800" dirty="0" smtClean="0"/>
              <a:t>LIGO</a:t>
            </a:r>
            <a:r>
              <a:rPr lang="ja-JP" altLang="en-US" sz="1800" dirty="0" smtClean="0"/>
              <a:t>と</a:t>
            </a:r>
            <a:r>
              <a:rPr lang="en-US" altLang="ja-JP" sz="1800" dirty="0" smtClean="0"/>
              <a:t>Virgo</a:t>
            </a:r>
            <a:r>
              <a:rPr lang="ja-JP" altLang="en-US" sz="1800" dirty="0" smtClean="0"/>
              <a:t>が同レベル世界最高感度</a:t>
            </a:r>
            <a:endParaRPr lang="en-US" altLang="ja-JP" sz="1800" dirty="0" smtClean="0"/>
          </a:p>
          <a:p>
            <a:pPr>
              <a:buNone/>
            </a:pPr>
            <a:r>
              <a:rPr lang="en-US" altLang="ja-JP" sz="1800" dirty="0" smtClean="0"/>
              <a:t>                (LIGO-Virgo collaboration</a:t>
            </a:r>
            <a:r>
              <a:rPr lang="ja-JP" altLang="en-US" sz="1800" dirty="0" smtClean="0"/>
              <a:t>締結</a:t>
            </a:r>
            <a:r>
              <a:rPr lang="en-US" altLang="ja-JP" sz="1800" dirty="0" smtClean="0"/>
              <a:t>)</a:t>
            </a:r>
          </a:p>
          <a:p>
            <a:r>
              <a:rPr kumimoji="1" lang="en-US" altLang="ja-JP" sz="1800" b="1" dirty="0" smtClean="0"/>
              <a:t>2015</a:t>
            </a:r>
            <a:r>
              <a:rPr kumimoji="1" lang="ja-JP" altLang="en-US" sz="1800" dirty="0" smtClean="0"/>
              <a:t>　</a:t>
            </a:r>
            <a:r>
              <a:rPr kumimoji="1" lang="en-US" altLang="ja-JP" sz="1800" dirty="0" smtClean="0"/>
              <a:t>LIGO</a:t>
            </a:r>
            <a:r>
              <a:rPr kumimoji="1" lang="ja-JP" altLang="en-US" sz="1800" dirty="0" smtClean="0"/>
              <a:t>が</a:t>
            </a:r>
            <a:r>
              <a:rPr kumimoji="1" lang="en-US" altLang="ja-JP" sz="1800" dirty="0" smtClean="0"/>
              <a:t>BH</a:t>
            </a:r>
            <a:r>
              <a:rPr kumimoji="1" lang="ja-JP" altLang="en-US" sz="1800" dirty="0" smtClean="0"/>
              <a:t>からの重力波を初観測</a:t>
            </a:r>
            <a:endParaRPr kumimoji="1" lang="en-US" altLang="ja-JP" sz="1800" dirty="0" smtClean="0"/>
          </a:p>
          <a:p>
            <a:r>
              <a:rPr lang="en-US" altLang="ja-JP" sz="1800" b="1" dirty="0" smtClean="0"/>
              <a:t>2017</a:t>
            </a:r>
            <a:r>
              <a:rPr lang="ja-JP" altLang="en-US" sz="1800" dirty="0" smtClean="0"/>
              <a:t>　</a:t>
            </a:r>
            <a:r>
              <a:rPr lang="en-US" altLang="ja-JP" sz="1800" dirty="0" smtClean="0"/>
              <a:t>Virgo</a:t>
            </a:r>
            <a:r>
              <a:rPr lang="ja-JP" altLang="en-US" sz="1800" dirty="0" smtClean="0"/>
              <a:t>も観測、連星中性子星の合体イベントを光学望遠鏡と同時測定</a:t>
            </a:r>
            <a:endParaRPr kumimoji="1" lang="ja-JP" altLang="en-US" sz="1800"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61</a:t>
            </a:fld>
            <a:endParaRPr lang="en-US" altLang="ja-JP"/>
          </a:p>
        </p:txBody>
      </p:sp>
      <p:pic>
        <p:nvPicPr>
          <p:cNvPr id="1027" name="Picture 3" descr="C:\Users\Agatsuma\Desktop\Science Cafe\Contents\Weber.PNG"/>
          <p:cNvPicPr>
            <a:picLocks noChangeAspect="1" noChangeArrowheads="1"/>
          </p:cNvPicPr>
          <p:nvPr/>
        </p:nvPicPr>
        <p:blipFill>
          <a:blip r:embed="rId2" cstate="print"/>
          <a:srcRect/>
          <a:stretch>
            <a:fillRect/>
          </a:stretch>
        </p:blipFill>
        <p:spPr bwMode="auto">
          <a:xfrm>
            <a:off x="7020272" y="755369"/>
            <a:ext cx="2051720" cy="3033671"/>
          </a:xfrm>
          <a:prstGeom prst="rect">
            <a:avLst/>
          </a:prstGeom>
          <a:noFill/>
        </p:spPr>
      </p:pic>
      <p:pic>
        <p:nvPicPr>
          <p:cNvPr id="9" name="Picture 3" descr="C:\Users\Agatsuma\Documents\Files\Study\研究資料\DelayLine.bmp"/>
          <p:cNvPicPr>
            <a:picLocks noChangeAspect="1" noChangeArrowheads="1"/>
          </p:cNvPicPr>
          <p:nvPr/>
        </p:nvPicPr>
        <p:blipFill>
          <a:blip r:embed="rId3" cstate="print"/>
          <a:srcRect/>
          <a:stretch>
            <a:fillRect/>
          </a:stretch>
        </p:blipFill>
        <p:spPr bwMode="auto">
          <a:xfrm>
            <a:off x="6516216" y="3789040"/>
            <a:ext cx="2627784" cy="1950700"/>
          </a:xfrm>
          <a:prstGeom prst="rect">
            <a:avLst/>
          </a:prstGeom>
          <a:noFill/>
        </p:spPr>
      </p:pic>
      <p:sp>
        <p:nvSpPr>
          <p:cNvPr id="10" name="テキスト ボックス 9"/>
          <p:cNvSpPr txBox="1"/>
          <p:nvPr/>
        </p:nvSpPr>
        <p:spPr>
          <a:xfrm>
            <a:off x="913555" y="6125234"/>
            <a:ext cx="7330853" cy="400110"/>
          </a:xfrm>
          <a:prstGeom prst="rect">
            <a:avLst/>
          </a:prstGeom>
          <a:noFill/>
        </p:spPr>
        <p:txBody>
          <a:bodyPr wrap="none" rtlCol="0">
            <a:spAutoFit/>
          </a:bodyPr>
          <a:lstStyle/>
          <a:p>
            <a:r>
              <a:rPr lang="ja-JP" altLang="en-US" dirty="0" smtClean="0">
                <a:solidFill>
                  <a:srgbClr val="FF0000"/>
                </a:solidFill>
              </a:rPr>
              <a:t>理論</a:t>
            </a:r>
            <a:r>
              <a:rPr kumimoji="1" lang="ja-JP" altLang="en-US" dirty="0" smtClean="0">
                <a:solidFill>
                  <a:srgbClr val="FF0000"/>
                </a:solidFill>
              </a:rPr>
              <a:t>から</a:t>
            </a:r>
            <a:r>
              <a:rPr kumimoji="1" lang="en-US" altLang="ja-JP" dirty="0" smtClean="0">
                <a:solidFill>
                  <a:srgbClr val="FF0000"/>
                </a:solidFill>
              </a:rPr>
              <a:t>100</a:t>
            </a:r>
            <a:r>
              <a:rPr kumimoji="1" lang="ja-JP" altLang="en-US" dirty="0" smtClean="0">
                <a:solidFill>
                  <a:srgbClr val="FF0000"/>
                </a:solidFill>
              </a:rPr>
              <a:t>年、検出器開発開始から</a:t>
            </a:r>
            <a:r>
              <a:rPr kumimoji="1" lang="en-US" altLang="ja-JP" dirty="0" smtClean="0">
                <a:solidFill>
                  <a:srgbClr val="FF0000"/>
                </a:solidFill>
              </a:rPr>
              <a:t>56</a:t>
            </a:r>
            <a:r>
              <a:rPr kumimoji="1" lang="ja-JP" altLang="en-US" dirty="0" smtClean="0">
                <a:solidFill>
                  <a:srgbClr val="FF0000"/>
                </a:solidFill>
              </a:rPr>
              <a:t>年もの歳月の末の初観測</a:t>
            </a:r>
            <a:endParaRPr kumimoji="1" lang="ja-JP" altLang="en-US" dirty="0">
              <a:solidFill>
                <a:srgbClr val="FF00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NSF</a:t>
            </a:r>
            <a:endParaRPr kumimoji="1" lang="ja-JP" altLang="en-US" dirty="0"/>
          </a:p>
        </p:txBody>
      </p:sp>
      <p:sp>
        <p:nvSpPr>
          <p:cNvPr id="3" name="日付プレースホルダ 2"/>
          <p:cNvSpPr>
            <a:spLocks noGrp="1"/>
          </p:cNvSpPr>
          <p:nvPr>
            <p:ph type="dt" sz="half" idx="10"/>
          </p:nvPr>
        </p:nvSpPr>
        <p:spPr/>
        <p:txBody>
          <a:body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fld id="{6AC1655D-E1B9-40C3-B909-1203CD3A3F67}" type="slidenum">
              <a:rPr lang="en-US" altLang="ja-JP" smtClean="0"/>
              <a:pPr/>
              <a:t>62</a:t>
            </a:fld>
            <a:endParaRPr lang="en-US" altLang="ja-JP"/>
          </a:p>
        </p:txBody>
      </p:sp>
      <p:sp>
        <p:nvSpPr>
          <p:cNvPr id="6" name="正方形/長方形 5"/>
          <p:cNvSpPr/>
          <p:nvPr/>
        </p:nvSpPr>
        <p:spPr>
          <a:xfrm>
            <a:off x="827584" y="980728"/>
            <a:ext cx="7632848" cy="2862322"/>
          </a:xfrm>
          <a:prstGeom prst="rect">
            <a:avLst/>
          </a:prstGeom>
        </p:spPr>
        <p:txBody>
          <a:bodyPr wrap="square">
            <a:spAutoFit/>
          </a:bodyPr>
          <a:lstStyle/>
          <a:p>
            <a:r>
              <a:rPr lang="ja-JP" altLang="en-US" dirty="0" smtClean="0"/>
              <a:t>「１９９２年、検出装置の建設に財団始まって以来の多額の投資を決めた。大きなリスクがあったが、リスクをとって基礎科学を支援するからこそ、先端知識の獲得において米国が世界のリーダーでいられる。」</a:t>
            </a:r>
            <a:endParaRPr lang="en-US" altLang="ja-JP" dirty="0" smtClean="0"/>
          </a:p>
          <a:p>
            <a:endParaRPr lang="en-US" altLang="ja-JP" dirty="0" smtClean="0"/>
          </a:p>
          <a:p>
            <a:r>
              <a:rPr lang="ja-JP" altLang="en-US" dirty="0" smtClean="0"/>
              <a:t>米ワシントンで開かれた重力波発見の記者会見で代表が胸を張った。</a:t>
            </a:r>
          </a:p>
          <a:p>
            <a:r>
              <a:rPr lang="ja-JP" altLang="en-US" dirty="0" smtClean="0"/>
              <a:t>歴史的に小規模なプロジェクトを支援してきたのがＮＳＦ。それを思うと重力波への総額約１１億ドル（約</a:t>
            </a:r>
            <a:r>
              <a:rPr lang="ja-JP" altLang="en-US" dirty="0" smtClean="0">
                <a:solidFill>
                  <a:srgbClr val="FF0000"/>
                </a:solidFill>
              </a:rPr>
              <a:t>１２３０億円</a:t>
            </a:r>
            <a:r>
              <a:rPr lang="ja-JP" altLang="en-US" dirty="0" smtClean="0"/>
              <a:t>）の投資は確かに冒険だったはず。</a:t>
            </a:r>
            <a:endParaRPr lang="en-US" altLang="ja-JP" dirty="0" smtClean="0"/>
          </a:p>
          <a:p>
            <a:pPr algn="r"/>
            <a:r>
              <a:rPr lang="en-US" altLang="ja-JP" dirty="0" smtClean="0"/>
              <a:t>[</a:t>
            </a:r>
            <a:r>
              <a:rPr lang="ja-JP" altLang="en-US" dirty="0" smtClean="0"/>
              <a:t>毎日新聞</a:t>
            </a:r>
            <a:r>
              <a:rPr lang="en-US" altLang="ja-JP" dirty="0" smtClean="0"/>
              <a:t>]</a:t>
            </a:r>
            <a:endParaRPr lang="ja-JP" altLang="en-US" dirty="0"/>
          </a:p>
        </p:txBody>
      </p:sp>
      <p:sp>
        <p:nvSpPr>
          <p:cNvPr id="7" name="正方形/長方形 6"/>
          <p:cNvSpPr/>
          <p:nvPr/>
        </p:nvSpPr>
        <p:spPr>
          <a:xfrm>
            <a:off x="899592" y="4841865"/>
            <a:ext cx="7704856" cy="1323439"/>
          </a:xfrm>
          <a:prstGeom prst="rect">
            <a:avLst/>
          </a:prstGeom>
        </p:spPr>
        <p:txBody>
          <a:bodyPr wrap="square">
            <a:spAutoFit/>
          </a:bodyPr>
          <a:lstStyle/>
          <a:p>
            <a:r>
              <a:rPr lang="ja-JP" altLang="en-US" dirty="0" smtClean="0"/>
              <a:t>米チームは米国立科学財団（ＮＳＦ）から資金援助を受け、技術に磨きをかけてきた。財団のコルドバ長官は「資金援助は大きなリスクだったが、ＮＳＦはリスクをとる機関だ」と話す。</a:t>
            </a:r>
            <a:endParaRPr lang="en-US" altLang="ja-JP" dirty="0" smtClean="0"/>
          </a:p>
          <a:p>
            <a:r>
              <a:rPr lang="en-US" altLang="ja-JP" dirty="0" smtClean="0"/>
              <a:t>[</a:t>
            </a:r>
            <a:r>
              <a:rPr lang="ja-JP" altLang="en-US" dirty="0" smtClean="0"/>
              <a:t>産経新聞</a:t>
            </a:r>
            <a:r>
              <a:rPr lang="en-US" altLang="ja-JP" dirty="0" smtClean="0"/>
              <a:t>]</a:t>
            </a:r>
            <a:endParaRPr lang="ja-JP" altLang="en-US" dirty="0"/>
          </a:p>
        </p:txBody>
      </p:sp>
      <p:sp>
        <p:nvSpPr>
          <p:cNvPr id="8" name="テキスト ボックス 7"/>
          <p:cNvSpPr txBox="1"/>
          <p:nvPr/>
        </p:nvSpPr>
        <p:spPr>
          <a:xfrm>
            <a:off x="2051720" y="3717032"/>
            <a:ext cx="4198778" cy="1015663"/>
          </a:xfrm>
          <a:prstGeom prst="rect">
            <a:avLst/>
          </a:prstGeom>
          <a:noFill/>
        </p:spPr>
        <p:txBody>
          <a:bodyPr wrap="none" rtlCol="0">
            <a:spAutoFit/>
          </a:bodyPr>
          <a:lstStyle/>
          <a:p>
            <a:r>
              <a:rPr lang="ja-JP" altLang="en-US" dirty="0" smtClean="0"/>
              <a:t>ちなみに</a:t>
            </a:r>
            <a:r>
              <a:rPr lang="ja-JP" altLang="en-US" dirty="0" err="1" smtClean="0"/>
              <a:t>、、、</a:t>
            </a:r>
            <a:endParaRPr kumimoji="1" lang="en-US" altLang="ja-JP" dirty="0" smtClean="0"/>
          </a:p>
          <a:p>
            <a:r>
              <a:rPr kumimoji="1" lang="en-US" altLang="ja-JP" dirty="0" smtClean="0"/>
              <a:t>Virgo: 300 Million Euro</a:t>
            </a:r>
            <a:r>
              <a:rPr lang="ja-JP" altLang="en-US" dirty="0" smtClean="0"/>
              <a:t> </a:t>
            </a:r>
            <a:r>
              <a:rPr lang="en-US" altLang="ja-JP" dirty="0" smtClean="0"/>
              <a:t>(</a:t>
            </a:r>
            <a:r>
              <a:rPr lang="ja-JP" altLang="en-US" dirty="0" smtClean="0"/>
              <a:t>約</a:t>
            </a:r>
            <a:r>
              <a:rPr lang="en-US" altLang="ja-JP" dirty="0" smtClean="0">
                <a:solidFill>
                  <a:srgbClr val="FF0000"/>
                </a:solidFill>
              </a:rPr>
              <a:t>400</a:t>
            </a:r>
            <a:r>
              <a:rPr lang="ja-JP" altLang="en-US" dirty="0" smtClean="0">
                <a:solidFill>
                  <a:srgbClr val="FF0000"/>
                </a:solidFill>
              </a:rPr>
              <a:t>億円</a:t>
            </a:r>
            <a:r>
              <a:rPr lang="en-US" altLang="ja-JP" dirty="0" smtClean="0"/>
              <a:t>)</a:t>
            </a:r>
            <a:endParaRPr kumimoji="1" lang="en-US" altLang="ja-JP" dirty="0" smtClean="0"/>
          </a:p>
          <a:p>
            <a:r>
              <a:rPr lang="en-US" altLang="ja-JP" dirty="0" smtClean="0"/>
              <a:t>KAGRA: </a:t>
            </a:r>
            <a:r>
              <a:rPr lang="ja-JP" altLang="en-US" dirty="0" smtClean="0"/>
              <a:t>約</a:t>
            </a:r>
            <a:r>
              <a:rPr lang="en-US" altLang="ja-JP" dirty="0" smtClean="0">
                <a:solidFill>
                  <a:srgbClr val="FF0000"/>
                </a:solidFill>
              </a:rPr>
              <a:t>160</a:t>
            </a:r>
            <a:r>
              <a:rPr lang="ja-JP" altLang="en-US" dirty="0" smtClean="0">
                <a:solidFill>
                  <a:srgbClr val="FF0000"/>
                </a:solidFill>
              </a:rPr>
              <a:t>億円</a:t>
            </a:r>
            <a:endParaRPr kumimoji="1" lang="ja-JP" altLang="en-US" dirty="0">
              <a:solidFill>
                <a:srgbClr val="FF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海外での研究・生活</a:t>
            </a:r>
            <a:r>
              <a:rPr kumimoji="1" lang="en-US" altLang="ja-JP" dirty="0" smtClean="0"/>
              <a:t/>
            </a:r>
            <a:br>
              <a:rPr kumimoji="1" lang="en-US" altLang="ja-JP" dirty="0" smtClean="0"/>
            </a:br>
            <a:r>
              <a:rPr lang="ja-JP" altLang="en-US" dirty="0" smtClean="0"/>
              <a:t>（あくまで個人的感想）</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5F01B183-4812-4666-80A0-22E7FF1D00EC}" type="slidenum">
              <a:rPr lang="en-US" altLang="ja-JP" smtClean="0"/>
              <a:pPr/>
              <a:t>63</a:t>
            </a:fld>
            <a:endParaRPr lang="en-US" altLang="ja-JP"/>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C:\Users\Agatsuma\Pictures\アルバム\2013\2013_0509_クーケンホッフ\selected\R0010150.JPG"/>
          <p:cNvPicPr>
            <a:picLocks noChangeAspect="1" noChangeArrowheads="1"/>
          </p:cNvPicPr>
          <p:nvPr/>
        </p:nvPicPr>
        <p:blipFill>
          <a:blip r:embed="rId2" cstate="print"/>
          <a:srcRect/>
          <a:stretch>
            <a:fillRect/>
          </a:stretch>
        </p:blipFill>
        <p:spPr bwMode="auto">
          <a:xfrm>
            <a:off x="4211960" y="692695"/>
            <a:ext cx="3024336" cy="2268251"/>
          </a:xfrm>
          <a:prstGeom prst="rect">
            <a:avLst/>
          </a:prstGeom>
          <a:noFill/>
          <a:ln w="9525">
            <a:noFill/>
            <a:miter lim="800000"/>
            <a:headEnd/>
            <a:tailEnd/>
          </a:ln>
        </p:spPr>
      </p:pic>
      <p:pic>
        <p:nvPicPr>
          <p:cNvPr id="17409" name="Picture 1" descr="C:\Users\Agatsuma\Pictures\アルバム\2013\2013_0509_クーケンホッフ\selected\FB\R0010190.JPG"/>
          <p:cNvPicPr>
            <a:picLocks noChangeAspect="1" noChangeArrowheads="1"/>
          </p:cNvPicPr>
          <p:nvPr/>
        </p:nvPicPr>
        <p:blipFill>
          <a:blip r:embed="rId3" cstate="print"/>
          <a:srcRect/>
          <a:stretch>
            <a:fillRect/>
          </a:stretch>
        </p:blipFill>
        <p:spPr bwMode="auto">
          <a:xfrm>
            <a:off x="5669280" y="1892384"/>
            <a:ext cx="3474720" cy="4632960"/>
          </a:xfrm>
          <a:prstGeom prst="rect">
            <a:avLst/>
          </a:prstGeom>
          <a:noFill/>
        </p:spPr>
      </p:pic>
      <p:sp>
        <p:nvSpPr>
          <p:cNvPr id="2" name="タイトル 1"/>
          <p:cNvSpPr>
            <a:spLocks noGrp="1"/>
          </p:cNvSpPr>
          <p:nvPr>
            <p:ph type="title"/>
          </p:nvPr>
        </p:nvSpPr>
        <p:spPr/>
        <p:txBody>
          <a:bodyPr/>
          <a:lstStyle/>
          <a:p>
            <a:r>
              <a:rPr lang="ja-JP" altLang="en-US" dirty="0" smtClean="0"/>
              <a:t>オランダ生活</a:t>
            </a:r>
            <a:endParaRPr kumimoji="1" lang="ja-JP" altLang="en-US" dirty="0"/>
          </a:p>
        </p:txBody>
      </p:sp>
      <p:pic>
        <p:nvPicPr>
          <p:cNvPr id="44034" name="Picture 2" descr="C:\Users\Agatsuma\Pictures\アルバム\2013\2013_0615_Boat\00-51bc8b03d6dee-mg0234.jpg"/>
          <p:cNvPicPr>
            <a:picLocks noGrp="1" noChangeAspect="1" noChangeArrowheads="1"/>
          </p:cNvPicPr>
          <p:nvPr>
            <p:ph sz="half" idx="1"/>
          </p:nvPr>
        </p:nvPicPr>
        <p:blipFill>
          <a:blip r:embed="rId4" cstate="print"/>
          <a:stretch>
            <a:fillRect/>
          </a:stretch>
        </p:blipFill>
        <p:spPr bwMode="auto">
          <a:xfrm>
            <a:off x="-1" y="692696"/>
            <a:ext cx="4750208" cy="3168352"/>
          </a:xfrm>
          <a:prstGeom prst="rect">
            <a:avLst/>
          </a:prstGeom>
          <a:noFill/>
        </p:spPr>
      </p:pic>
      <p:sp>
        <p:nvSpPr>
          <p:cNvPr id="17" name="日付プレースホルダ 16"/>
          <p:cNvSpPr>
            <a:spLocks noGrp="1"/>
          </p:cNvSpPr>
          <p:nvPr>
            <p:ph type="dt" sz="half" idx="10"/>
          </p:nvPr>
        </p:nvSpPr>
        <p:spPr/>
        <p:txBody>
          <a:bodyPr/>
          <a:lstStyle/>
          <a:p>
            <a:r>
              <a:rPr lang="en-US" altLang="ja-JP" smtClean="0"/>
              <a:t>2018/6/7</a:t>
            </a:r>
            <a:endParaRPr lang="en-US" altLang="ja-JP"/>
          </a:p>
        </p:txBody>
      </p:sp>
      <p:sp>
        <p:nvSpPr>
          <p:cNvPr id="18" name="フッター プレースホルダ 17"/>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pPr>
              <a:defRPr/>
            </a:pPr>
            <a:fld id="{7410AEAE-A437-45BD-BB10-A6F248CACDC0}" type="slidenum">
              <a:rPr lang="en-US" altLang="ja-JP" smtClean="0"/>
              <a:pPr>
                <a:defRPr/>
              </a:pPr>
              <a:t>64</a:t>
            </a:fld>
            <a:endParaRPr lang="en-US" altLang="ja-JP"/>
          </a:p>
        </p:txBody>
      </p:sp>
      <p:pic>
        <p:nvPicPr>
          <p:cNvPr id="12" name="Picture 4" descr="C:\Users\Agatsuma\Pictures\アルバム\2013\2013_0509_クーケンホッフ\selected\R0010226.JPG"/>
          <p:cNvPicPr>
            <a:picLocks noChangeAspect="1" noChangeArrowheads="1"/>
          </p:cNvPicPr>
          <p:nvPr/>
        </p:nvPicPr>
        <p:blipFill>
          <a:blip r:embed="rId5" cstate="print"/>
          <a:srcRect/>
          <a:stretch>
            <a:fillRect/>
          </a:stretch>
        </p:blipFill>
        <p:spPr bwMode="auto">
          <a:xfrm>
            <a:off x="-1" y="3798422"/>
            <a:ext cx="3635897" cy="2726922"/>
          </a:xfrm>
          <a:prstGeom prst="rect">
            <a:avLst/>
          </a:prstGeom>
          <a:noFill/>
          <a:ln w="9525">
            <a:noFill/>
            <a:miter lim="800000"/>
            <a:headEnd/>
            <a:tailEnd/>
          </a:ln>
        </p:spPr>
      </p:pic>
      <p:pic>
        <p:nvPicPr>
          <p:cNvPr id="15" name="Picture 7" descr="C:\Users\Agatsuma\Pictures\アルバム\2013\2013_0415-27_Amsterdam\2013-04-28 00.35.50.JPG"/>
          <p:cNvPicPr>
            <a:picLocks noChangeAspect="1" noChangeArrowheads="1"/>
          </p:cNvPicPr>
          <p:nvPr/>
        </p:nvPicPr>
        <p:blipFill>
          <a:blip r:embed="rId6" cstate="print"/>
          <a:srcRect/>
          <a:stretch>
            <a:fillRect/>
          </a:stretch>
        </p:blipFill>
        <p:spPr bwMode="auto">
          <a:xfrm>
            <a:off x="7164288" y="692697"/>
            <a:ext cx="1979712" cy="1484784"/>
          </a:xfrm>
          <a:prstGeom prst="rect">
            <a:avLst/>
          </a:prstGeom>
          <a:noFill/>
          <a:ln w="9525">
            <a:noFill/>
            <a:miter lim="800000"/>
            <a:headEnd/>
            <a:tailEnd/>
          </a:ln>
        </p:spPr>
      </p:pic>
      <p:pic>
        <p:nvPicPr>
          <p:cNvPr id="40962" name="Picture 2" descr="C:\Users\Agatsuma\Pictures\アルバム\2016\2016_0709_ビアバイク-淡青会\DSC04753.JPG"/>
          <p:cNvPicPr>
            <a:picLocks noChangeAspect="1" noChangeArrowheads="1"/>
          </p:cNvPicPr>
          <p:nvPr/>
        </p:nvPicPr>
        <p:blipFill>
          <a:blip r:embed="rId7" cstate="print"/>
          <a:srcRect/>
          <a:stretch>
            <a:fillRect/>
          </a:stretch>
        </p:blipFill>
        <p:spPr bwMode="auto">
          <a:xfrm>
            <a:off x="3563887" y="1412776"/>
            <a:ext cx="2376265" cy="1584176"/>
          </a:xfrm>
          <a:prstGeom prst="rect">
            <a:avLst/>
          </a:prstGeom>
          <a:noFill/>
        </p:spPr>
      </p:pic>
      <p:pic>
        <p:nvPicPr>
          <p:cNvPr id="40963" name="Picture 3" descr="C:\Users\Agatsuma\Pictures\アルバム\2016\2016_0716_Muiden城\DSC04785.JPG"/>
          <p:cNvPicPr>
            <a:picLocks noChangeAspect="1" noChangeArrowheads="1"/>
          </p:cNvPicPr>
          <p:nvPr/>
        </p:nvPicPr>
        <p:blipFill>
          <a:blip r:embed="rId8" cstate="print"/>
          <a:srcRect/>
          <a:stretch>
            <a:fillRect/>
          </a:stretch>
        </p:blipFill>
        <p:spPr bwMode="auto">
          <a:xfrm>
            <a:off x="3563888" y="4797152"/>
            <a:ext cx="2592288" cy="1728192"/>
          </a:xfrm>
          <a:prstGeom prst="rect">
            <a:avLst/>
          </a:prstGeom>
          <a:noFill/>
        </p:spPr>
      </p:pic>
      <p:pic>
        <p:nvPicPr>
          <p:cNvPr id="17410" name="Picture 2" descr="C:\Users\Agatsuma\Pictures\アルバム\2016\2016_0430-0501_Tulip\Highlight\DSC04358.JPG"/>
          <p:cNvPicPr>
            <a:picLocks noGrp="1" noChangeAspect="1" noChangeArrowheads="1"/>
          </p:cNvPicPr>
          <p:nvPr>
            <p:ph sz="half" idx="2"/>
          </p:nvPr>
        </p:nvPicPr>
        <p:blipFill>
          <a:blip r:embed="rId9" cstate="print"/>
          <a:srcRect/>
          <a:stretch>
            <a:fillRect/>
          </a:stretch>
        </p:blipFill>
        <p:spPr bwMode="auto">
          <a:xfrm>
            <a:off x="3419872" y="2924944"/>
            <a:ext cx="2808312" cy="1872208"/>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kumimoji="1" lang="ja-JP" altLang="en-US" dirty="0" smtClean="0"/>
              <a:t>イタリアの夜ごはん</a:t>
            </a:r>
            <a:endParaRPr kumimoji="1" lang="ja-JP" altLang="en-US" dirty="0"/>
          </a:p>
        </p:txBody>
      </p:sp>
      <p:sp>
        <p:nvSpPr>
          <p:cNvPr id="5" name="日付プレースホルダ 4"/>
          <p:cNvSpPr>
            <a:spLocks noGrp="1"/>
          </p:cNvSpPr>
          <p:nvPr>
            <p:ph type="dt" sz="half" idx="10"/>
          </p:nvPr>
        </p:nvSpPr>
        <p:spPr/>
        <p:txBody>
          <a:bodyPr/>
          <a:lstStyle/>
          <a:p>
            <a:r>
              <a:rPr lang="en-US" altLang="ja-JP" smtClean="0"/>
              <a:t>2018/6/7</a:t>
            </a:r>
            <a:endParaRPr lang="en-US" altLang="ja-JP"/>
          </a:p>
        </p:txBody>
      </p:sp>
      <p:sp>
        <p:nvSpPr>
          <p:cNvPr id="6" name="フッター プレースホルダ 5"/>
          <p:cNvSpPr>
            <a:spLocks noGrp="1"/>
          </p:cNvSpPr>
          <p:nvPr>
            <p:ph type="ftr" sz="quarter" idx="11"/>
          </p:nvPr>
        </p:nvSpPr>
        <p:spPr/>
        <p:txBody>
          <a:bodyPr/>
          <a:lstStyle/>
          <a:p>
            <a:r>
              <a:rPr lang="ja-JP" altLang="en-US" smtClean="0"/>
              <a:t>物理学会北陸支部特別講演会</a:t>
            </a:r>
            <a:endParaRPr lang="en-US" altLang="ja-JP"/>
          </a:p>
        </p:txBody>
      </p:sp>
      <p:sp>
        <p:nvSpPr>
          <p:cNvPr id="7" name="スライド番号プレースホルダ 6"/>
          <p:cNvSpPr>
            <a:spLocks noGrp="1"/>
          </p:cNvSpPr>
          <p:nvPr>
            <p:ph type="sldNum" sz="quarter" idx="12"/>
          </p:nvPr>
        </p:nvSpPr>
        <p:spPr/>
        <p:txBody>
          <a:bodyPr/>
          <a:lstStyle/>
          <a:p>
            <a:fld id="{EAAF4BE7-149B-4BB1-8735-A4B32E0F0D2C}" type="slidenum">
              <a:rPr lang="en-US" altLang="ja-JP" smtClean="0"/>
              <a:pPr/>
              <a:t>65</a:t>
            </a:fld>
            <a:endParaRPr lang="en-US" altLang="ja-JP"/>
          </a:p>
        </p:txBody>
      </p:sp>
      <p:pic>
        <p:nvPicPr>
          <p:cNvPr id="122882" name="Picture 2" descr="C:\Users\Agatsuma\Documents\My Dropbox\事務関連\NIKHEF\出張\2017_0220-23_Virgo\photos\DSC06195.JPG"/>
          <p:cNvPicPr>
            <a:picLocks noGrp="1" noChangeAspect="1" noChangeArrowheads="1"/>
          </p:cNvPicPr>
          <p:nvPr>
            <p:ph idx="1"/>
          </p:nvPr>
        </p:nvPicPr>
        <p:blipFill>
          <a:blip r:embed="rId2" cstate="print"/>
          <a:srcRect/>
          <a:stretch>
            <a:fillRect/>
          </a:stretch>
        </p:blipFill>
        <p:spPr bwMode="auto">
          <a:xfrm>
            <a:off x="766762" y="1052513"/>
            <a:ext cx="7610475" cy="507365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日本との違い</a:t>
            </a:r>
            <a:endParaRPr kumimoji="1" lang="ja-JP" altLang="en-US" dirty="0"/>
          </a:p>
        </p:txBody>
      </p:sp>
      <p:sp>
        <p:nvSpPr>
          <p:cNvPr id="3" name="日付プレースホルダ 2"/>
          <p:cNvSpPr>
            <a:spLocks noGrp="1"/>
          </p:cNvSpPr>
          <p:nvPr>
            <p:ph type="dt" sz="half" idx="10"/>
          </p:nvPr>
        </p:nvSpPr>
        <p:spPr/>
        <p:txBody>
          <a:body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fld id="{6AC1655D-E1B9-40C3-B909-1203CD3A3F67}" type="slidenum">
              <a:rPr lang="en-US" altLang="ja-JP" smtClean="0"/>
              <a:pPr/>
              <a:t>66</a:t>
            </a:fld>
            <a:endParaRPr lang="en-US" altLang="ja-JP"/>
          </a:p>
        </p:txBody>
      </p:sp>
      <p:sp>
        <p:nvSpPr>
          <p:cNvPr id="6" name="テキスト ボックス 5"/>
          <p:cNvSpPr txBox="1"/>
          <p:nvPr/>
        </p:nvSpPr>
        <p:spPr>
          <a:xfrm>
            <a:off x="179512" y="764704"/>
            <a:ext cx="4389343" cy="400110"/>
          </a:xfrm>
          <a:prstGeom prst="rect">
            <a:avLst/>
          </a:prstGeom>
          <a:noFill/>
        </p:spPr>
        <p:txBody>
          <a:bodyPr wrap="none" rtlCol="0">
            <a:spAutoFit/>
          </a:bodyPr>
          <a:lstStyle/>
          <a:p>
            <a:r>
              <a:rPr kumimoji="1" lang="ja-JP" altLang="en-US" dirty="0" smtClean="0"/>
              <a:t>チームメンバー（共同研究者）が多国籍</a:t>
            </a:r>
            <a:endParaRPr kumimoji="1" lang="ja-JP" altLang="en-US" dirty="0"/>
          </a:p>
        </p:txBody>
      </p:sp>
      <p:pic>
        <p:nvPicPr>
          <p:cNvPr id="125954" name="Picture 2" descr="C:\Users\Agatsuma\Pictures\アルバム\2017\2017_0413_Nikhef\DSC06768.JPG"/>
          <p:cNvPicPr>
            <a:picLocks noGrp="1" noChangeAspect="1" noChangeArrowheads="1"/>
          </p:cNvPicPr>
          <p:nvPr>
            <p:ph idx="1"/>
          </p:nvPr>
        </p:nvPicPr>
        <p:blipFill>
          <a:blip r:embed="rId2" cstate="print"/>
          <a:srcRect/>
          <a:stretch>
            <a:fillRect/>
          </a:stretch>
        </p:blipFill>
        <p:spPr bwMode="auto">
          <a:xfrm>
            <a:off x="755576" y="1340768"/>
            <a:ext cx="7610475" cy="5073650"/>
          </a:xfrm>
          <a:prstGeom prst="rect">
            <a:avLst/>
          </a:prstGeom>
          <a:noFill/>
        </p:spPr>
      </p:pic>
      <p:sp>
        <p:nvSpPr>
          <p:cNvPr id="8" name="テキスト ボックス 7"/>
          <p:cNvSpPr txBox="1"/>
          <p:nvPr/>
        </p:nvSpPr>
        <p:spPr>
          <a:xfrm>
            <a:off x="827584" y="1700808"/>
            <a:ext cx="1595309" cy="400110"/>
          </a:xfrm>
          <a:prstGeom prst="rect">
            <a:avLst/>
          </a:prstGeom>
          <a:noFill/>
        </p:spPr>
        <p:txBody>
          <a:bodyPr wrap="none" rtlCol="0">
            <a:spAutoFit/>
          </a:bodyPr>
          <a:lstStyle/>
          <a:p>
            <a:r>
              <a:rPr lang="ja-JP" altLang="en-US" dirty="0" smtClean="0"/>
              <a:t>エチオピア人</a:t>
            </a:r>
            <a:endParaRPr kumimoji="1" lang="ja-JP" altLang="en-US" dirty="0"/>
          </a:p>
        </p:txBody>
      </p:sp>
      <p:sp>
        <p:nvSpPr>
          <p:cNvPr id="9" name="テキスト ボックス 8"/>
          <p:cNvSpPr txBox="1"/>
          <p:nvPr/>
        </p:nvSpPr>
        <p:spPr>
          <a:xfrm>
            <a:off x="2339752" y="1340768"/>
            <a:ext cx="1345240" cy="400110"/>
          </a:xfrm>
          <a:prstGeom prst="rect">
            <a:avLst/>
          </a:prstGeom>
          <a:noFill/>
        </p:spPr>
        <p:txBody>
          <a:bodyPr wrap="none" rtlCol="0">
            <a:spAutoFit/>
          </a:bodyPr>
          <a:lstStyle/>
          <a:p>
            <a:r>
              <a:rPr kumimoji="1" lang="ja-JP" altLang="en-US" dirty="0" smtClean="0"/>
              <a:t>オランダ人</a:t>
            </a:r>
            <a:endParaRPr kumimoji="1" lang="ja-JP" altLang="en-US" dirty="0"/>
          </a:p>
        </p:txBody>
      </p:sp>
      <p:sp>
        <p:nvSpPr>
          <p:cNvPr id="10" name="テキスト ボックス 9"/>
          <p:cNvSpPr txBox="1"/>
          <p:nvPr/>
        </p:nvSpPr>
        <p:spPr>
          <a:xfrm>
            <a:off x="3635896" y="1516722"/>
            <a:ext cx="2274982" cy="400110"/>
          </a:xfrm>
          <a:prstGeom prst="rect">
            <a:avLst/>
          </a:prstGeom>
          <a:noFill/>
        </p:spPr>
        <p:txBody>
          <a:bodyPr wrap="none" rtlCol="0">
            <a:spAutoFit/>
          </a:bodyPr>
          <a:lstStyle/>
          <a:p>
            <a:r>
              <a:rPr kumimoji="1" lang="ja-JP" altLang="en-US" dirty="0" smtClean="0"/>
              <a:t>オランダ系スイス人</a:t>
            </a:r>
            <a:endParaRPr kumimoji="1" lang="en-US" altLang="ja-JP" dirty="0" smtClean="0"/>
          </a:p>
        </p:txBody>
      </p:sp>
      <p:sp>
        <p:nvSpPr>
          <p:cNvPr id="11" name="テキスト ボックス 10"/>
          <p:cNvSpPr txBox="1"/>
          <p:nvPr/>
        </p:nvSpPr>
        <p:spPr>
          <a:xfrm>
            <a:off x="4572000" y="2276872"/>
            <a:ext cx="954107" cy="400110"/>
          </a:xfrm>
          <a:prstGeom prst="rect">
            <a:avLst/>
          </a:prstGeom>
          <a:noFill/>
        </p:spPr>
        <p:txBody>
          <a:bodyPr wrap="none" rtlCol="0">
            <a:spAutoFit/>
          </a:bodyPr>
          <a:lstStyle/>
          <a:p>
            <a:r>
              <a:rPr kumimoji="1" lang="ja-JP" altLang="en-US" dirty="0" smtClean="0"/>
              <a:t>日本人</a:t>
            </a:r>
            <a:endParaRPr kumimoji="1" lang="ja-JP" alt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日本との違い</a:t>
            </a:r>
            <a:endParaRPr kumimoji="1" lang="ja-JP" altLang="en-US" dirty="0"/>
          </a:p>
        </p:txBody>
      </p:sp>
      <p:sp>
        <p:nvSpPr>
          <p:cNvPr id="6" name="コンテンツ プレースホルダ 5"/>
          <p:cNvSpPr>
            <a:spLocks noGrp="1"/>
          </p:cNvSpPr>
          <p:nvPr>
            <p:ph idx="1"/>
          </p:nvPr>
        </p:nvSpPr>
        <p:spPr>
          <a:xfrm>
            <a:off x="457200" y="1052513"/>
            <a:ext cx="8229600" cy="4176687"/>
          </a:xfrm>
        </p:spPr>
        <p:txBody>
          <a:bodyPr/>
          <a:lstStyle/>
          <a:p>
            <a:r>
              <a:rPr kumimoji="1" lang="ja-JP" altLang="en-US" dirty="0" smtClean="0"/>
              <a:t>休暇をしっかり取る（ボスでも夏休み</a:t>
            </a:r>
            <a:r>
              <a:rPr kumimoji="1" lang="en-US" altLang="ja-JP" dirty="0" smtClean="0"/>
              <a:t>2</a:t>
            </a:r>
            <a:r>
              <a:rPr kumimoji="1" lang="ja-JP" altLang="en-US" dirty="0" smtClean="0"/>
              <a:t>週間）</a:t>
            </a:r>
            <a:endParaRPr kumimoji="1" lang="en-US" altLang="ja-JP" dirty="0" smtClean="0"/>
          </a:p>
          <a:p>
            <a:r>
              <a:rPr kumimoji="1" lang="ja-JP" altLang="en-US" dirty="0" smtClean="0"/>
              <a:t>夜</a:t>
            </a:r>
            <a:r>
              <a:rPr kumimoji="1" lang="en-US" altLang="ja-JP" dirty="0" smtClean="0"/>
              <a:t>7</a:t>
            </a:r>
            <a:r>
              <a:rPr kumimoji="1" lang="ja-JP" altLang="en-US" dirty="0" smtClean="0"/>
              <a:t>時には家に帰る</a:t>
            </a:r>
            <a:endParaRPr kumimoji="1" lang="en-US" altLang="ja-JP" dirty="0" smtClean="0"/>
          </a:p>
          <a:p>
            <a:r>
              <a:rPr lang="ja-JP" altLang="en-US" dirty="0" smtClean="0"/>
              <a:t>仕事の優先順位を常に意識</a:t>
            </a:r>
            <a:endParaRPr lang="en-US" altLang="ja-JP" dirty="0" smtClean="0"/>
          </a:p>
          <a:p>
            <a:pPr>
              <a:buNone/>
            </a:pPr>
            <a:r>
              <a:rPr lang="ja-JP" altLang="en-US" dirty="0" smtClean="0"/>
              <a:t>（</a:t>
            </a:r>
            <a:r>
              <a:rPr lang="ja-JP" altLang="en-US" dirty="0" smtClean="0">
                <a:solidFill>
                  <a:srgbClr val="FF0000"/>
                </a:solidFill>
              </a:rPr>
              <a:t>やる順番とやらなくて済むものの選別、仕事をなるべく減らす努力</a:t>
            </a:r>
            <a:r>
              <a:rPr lang="ja-JP" altLang="en-US" dirty="0" smtClean="0"/>
              <a:t>）</a:t>
            </a:r>
            <a:endParaRPr lang="en-US" altLang="ja-JP" dirty="0" smtClean="0"/>
          </a:p>
          <a:p>
            <a:r>
              <a:rPr lang="ja-JP" altLang="en-US" dirty="0" smtClean="0"/>
              <a:t>攻撃的な言葉を使わない・聞かない</a:t>
            </a:r>
            <a:endParaRPr lang="en-US" altLang="ja-JP" dirty="0" smtClean="0"/>
          </a:p>
          <a:p>
            <a:endParaRPr lang="en-US" altLang="ja-JP" dirty="0" smtClean="0"/>
          </a:p>
          <a:p>
            <a:pPr>
              <a:buNone/>
            </a:pPr>
            <a:r>
              <a:rPr kumimoji="1" lang="en-US" altLang="ja-JP" dirty="0" smtClean="0"/>
              <a:t>			</a:t>
            </a:r>
            <a:r>
              <a:rPr kumimoji="1" lang="ja-JP" altLang="en-US" dirty="0" smtClean="0"/>
              <a:t>ストレスフリーな職場！</a:t>
            </a:r>
            <a:endParaRPr kumimoji="1" lang="ja-JP" altLang="en-US" dirty="0"/>
          </a:p>
        </p:txBody>
      </p:sp>
      <p:sp>
        <p:nvSpPr>
          <p:cNvPr id="3" name="日付プレースホルダ 2"/>
          <p:cNvSpPr>
            <a:spLocks noGrp="1"/>
          </p:cNvSpPr>
          <p:nvPr>
            <p:ph type="dt" sz="half" idx="10"/>
          </p:nvPr>
        </p:nvSpPr>
        <p:spPr/>
        <p:txBody>
          <a:body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fld id="{6AC1655D-E1B9-40C3-B909-1203CD3A3F67}" type="slidenum">
              <a:rPr lang="en-US" altLang="ja-JP" smtClean="0"/>
              <a:pPr/>
              <a:t>67</a:t>
            </a:fld>
            <a:endParaRPr lang="en-US" altLang="ja-JP"/>
          </a:p>
        </p:txBody>
      </p:sp>
      <p:sp>
        <p:nvSpPr>
          <p:cNvPr id="7" name="下矢印 6"/>
          <p:cNvSpPr/>
          <p:nvPr/>
        </p:nvSpPr>
        <p:spPr>
          <a:xfrm>
            <a:off x="4211960" y="4509120"/>
            <a:ext cx="484632" cy="504056"/>
          </a:xfrm>
          <a:prstGeom prst="downArrow">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日本との違い</a:t>
            </a:r>
            <a:endParaRPr kumimoji="1" lang="ja-JP" altLang="en-US" dirty="0"/>
          </a:p>
        </p:txBody>
      </p:sp>
      <p:sp>
        <p:nvSpPr>
          <p:cNvPr id="3" name="コンテンツ プレースホルダ 2"/>
          <p:cNvSpPr>
            <a:spLocks noGrp="1"/>
          </p:cNvSpPr>
          <p:nvPr>
            <p:ph idx="1"/>
          </p:nvPr>
        </p:nvSpPr>
        <p:spPr>
          <a:xfrm>
            <a:off x="457200" y="1052513"/>
            <a:ext cx="8229600" cy="5112791"/>
          </a:xfrm>
        </p:spPr>
        <p:txBody>
          <a:bodyPr/>
          <a:lstStyle/>
          <a:p>
            <a:r>
              <a:rPr kumimoji="1" lang="ja-JP" altLang="en-US" dirty="0" smtClean="0"/>
              <a:t>商品の不良品率の高さ</a:t>
            </a:r>
            <a:endParaRPr kumimoji="1" lang="en-US" altLang="ja-JP" dirty="0" smtClean="0"/>
          </a:p>
          <a:p>
            <a:r>
              <a:rPr lang="ja-JP" altLang="en-US" dirty="0" smtClean="0"/>
              <a:t>家の備品が（よく）故障する</a:t>
            </a:r>
            <a:endParaRPr lang="en-US" altLang="ja-JP" dirty="0" smtClean="0"/>
          </a:p>
          <a:p>
            <a:pPr>
              <a:buNone/>
            </a:pPr>
            <a:r>
              <a:rPr lang="ja-JP" altLang="en-US" dirty="0" smtClean="0"/>
              <a:t> → すぐに直しに来ない</a:t>
            </a:r>
            <a:endParaRPr lang="en-US" altLang="ja-JP" dirty="0" smtClean="0"/>
          </a:p>
          <a:p>
            <a:r>
              <a:rPr kumimoji="1" lang="ja-JP" altLang="en-US" dirty="0" smtClean="0"/>
              <a:t>電車が来ない（スキップされる）ときがある</a:t>
            </a:r>
            <a:endParaRPr kumimoji="1" lang="en-US" altLang="ja-JP" dirty="0" smtClean="0"/>
          </a:p>
          <a:p>
            <a:r>
              <a:rPr lang="ja-JP" altLang="en-US" dirty="0" smtClean="0"/>
              <a:t>店は早く（</a:t>
            </a:r>
            <a:r>
              <a:rPr lang="en-US" altLang="ja-JP" dirty="0" smtClean="0"/>
              <a:t>19</a:t>
            </a:r>
            <a:r>
              <a:rPr lang="ja-JP" altLang="en-US" dirty="0" smtClean="0"/>
              <a:t>時～</a:t>
            </a:r>
            <a:r>
              <a:rPr lang="en-US" altLang="ja-JP" dirty="0" smtClean="0"/>
              <a:t>20</a:t>
            </a:r>
            <a:r>
              <a:rPr lang="ja-JP" altLang="en-US" dirty="0" smtClean="0"/>
              <a:t>時には）閉まる</a:t>
            </a:r>
            <a:endParaRPr lang="en-US" altLang="ja-JP" dirty="0" smtClean="0"/>
          </a:p>
          <a:p>
            <a:r>
              <a:rPr kumimoji="1" lang="ja-JP" altLang="en-US" dirty="0" smtClean="0"/>
              <a:t>医者は基本的に極力治療しない方針</a:t>
            </a:r>
            <a:endParaRPr kumimoji="1" lang="en-US" altLang="ja-JP" dirty="0" smtClean="0"/>
          </a:p>
          <a:p>
            <a:endParaRPr lang="en-US" altLang="ja-JP" dirty="0" smtClean="0"/>
          </a:p>
          <a:p>
            <a:pPr>
              <a:buNone/>
            </a:pPr>
            <a:r>
              <a:rPr kumimoji="1" lang="en-US" altLang="ja-JP" dirty="0" smtClean="0"/>
              <a:t>			</a:t>
            </a:r>
            <a:r>
              <a:rPr kumimoji="1" lang="ja-JP" altLang="en-US" dirty="0" smtClean="0"/>
              <a:t>ストレスフルな生活面！</a:t>
            </a:r>
            <a:endParaRPr kumimoji="1" lang="en-US" altLang="ja-JP" dirty="0" smtClean="0"/>
          </a:p>
          <a:p>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68</a:t>
            </a:fld>
            <a:endParaRPr lang="en-US" altLang="ja-JP"/>
          </a:p>
        </p:txBody>
      </p:sp>
      <p:sp>
        <p:nvSpPr>
          <p:cNvPr id="7" name="下矢印 6"/>
          <p:cNvSpPr/>
          <p:nvPr/>
        </p:nvSpPr>
        <p:spPr>
          <a:xfrm>
            <a:off x="3851920" y="4653136"/>
            <a:ext cx="484632" cy="504056"/>
          </a:xfrm>
          <a:prstGeom prst="downArrow">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働き方</a:t>
            </a:r>
            <a:endParaRPr kumimoji="1" lang="ja-JP" altLang="en-US" dirty="0"/>
          </a:p>
        </p:txBody>
      </p:sp>
      <p:sp>
        <p:nvSpPr>
          <p:cNvPr id="3" name="コンテンツ プレースホルダ 2"/>
          <p:cNvSpPr>
            <a:spLocks noGrp="1"/>
          </p:cNvSpPr>
          <p:nvPr>
            <p:ph idx="1"/>
          </p:nvPr>
        </p:nvSpPr>
        <p:spPr>
          <a:xfrm>
            <a:off x="0" y="1052513"/>
            <a:ext cx="9144000" cy="1872431"/>
          </a:xfrm>
        </p:spPr>
        <p:txBody>
          <a:bodyPr/>
          <a:lstStyle/>
          <a:p>
            <a:pPr>
              <a:buNone/>
            </a:pPr>
            <a:r>
              <a:rPr kumimoji="1" lang="ja-JP" altLang="en-US" dirty="0" smtClean="0"/>
              <a:t>つまり、生活環境と仕事環境は反対方向のベクトル</a:t>
            </a:r>
            <a:endParaRPr kumimoji="1" lang="en-US" altLang="ja-JP" dirty="0" smtClean="0"/>
          </a:p>
          <a:p>
            <a:pPr>
              <a:buNone/>
            </a:pPr>
            <a:r>
              <a:rPr lang="ja-JP" altLang="en-US" dirty="0" smtClean="0"/>
              <a:t>・生活環境の改善 → 労働者が頑張る必要あり</a:t>
            </a:r>
            <a:endParaRPr lang="en-US" altLang="ja-JP" dirty="0" smtClean="0"/>
          </a:p>
          <a:p>
            <a:pPr>
              <a:buNone/>
            </a:pPr>
            <a:r>
              <a:rPr kumimoji="1" lang="ja-JP" altLang="en-US" dirty="0" smtClean="0"/>
              <a:t>・労働環境の改善 → 受けるサービスの質低下</a:t>
            </a:r>
            <a:endParaRPr kumimoji="1" lang="en-US" altLang="ja-JP" dirty="0" smtClean="0"/>
          </a:p>
          <a:p>
            <a:pPr>
              <a:buNone/>
            </a:pPr>
            <a:endParaRPr lang="en-US" altLang="ja-JP" dirty="0" smtClean="0"/>
          </a:p>
          <a:p>
            <a:pPr>
              <a:buNone/>
            </a:pPr>
            <a:r>
              <a:rPr kumimoji="1" lang="ja-JP" altLang="en-US" dirty="0" smtClean="0"/>
              <a:t>　海外で働き、日本で物を買うのが合理的</a:t>
            </a:r>
            <a:r>
              <a:rPr kumimoji="1" lang="ja-JP" altLang="en-US" dirty="0" err="1" smtClean="0"/>
              <a:t>、、、</a:t>
            </a:r>
            <a:endParaRPr lang="en-US" altLang="ja-JP" dirty="0" smtClean="0"/>
          </a:p>
          <a:p>
            <a:pPr>
              <a:buNone/>
            </a:pPr>
            <a:endParaRPr lang="en-US" altLang="ja-JP" dirty="0" smtClean="0"/>
          </a:p>
          <a:p>
            <a:pPr>
              <a:buNone/>
            </a:pPr>
            <a:r>
              <a:rPr lang="ja-JP" altLang="en-US" dirty="0" smtClean="0"/>
              <a:t>サービスの不備に寛容になることが労働環境の改善につながる</a:t>
            </a:r>
            <a:endParaRPr lang="en-US" altLang="ja-JP" dirty="0" smtClean="0"/>
          </a:p>
          <a:p>
            <a:pPr>
              <a:buNone/>
            </a:pPr>
            <a:r>
              <a:rPr lang="ja-JP" altLang="en-US" dirty="0" smtClean="0"/>
              <a:t>（相手に無駄に高い要求をしない）</a:t>
            </a:r>
            <a:endParaRPr lang="en-US" altLang="ja-JP" dirty="0" smtClean="0"/>
          </a:p>
          <a:p>
            <a:pPr>
              <a:buNone/>
            </a:pPr>
            <a:endParaRPr kumimoji="1" lang="en-US" altLang="ja-JP" dirty="0" smtClean="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69</a:t>
            </a:fld>
            <a:endParaRPr lang="en-US" altLang="ja-JP"/>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115888"/>
            <a:ext cx="8964488" cy="504825"/>
          </a:xfrm>
        </p:spPr>
        <p:txBody>
          <a:bodyPr/>
          <a:lstStyle/>
          <a:p>
            <a:r>
              <a:rPr lang="ja-JP" altLang="en-US" dirty="0" smtClean="0"/>
              <a:t>重力波の初検出って何がすごいの？</a:t>
            </a:r>
            <a:endParaRPr kumimoji="1" lang="ja-JP" altLang="en-US" dirty="0"/>
          </a:p>
        </p:txBody>
      </p:sp>
      <p:sp>
        <p:nvSpPr>
          <p:cNvPr id="3" name="コンテンツ プレースホルダ 2"/>
          <p:cNvSpPr>
            <a:spLocks noGrp="1"/>
          </p:cNvSpPr>
          <p:nvPr>
            <p:ph idx="1"/>
          </p:nvPr>
        </p:nvSpPr>
        <p:spPr>
          <a:xfrm>
            <a:off x="179512" y="764481"/>
            <a:ext cx="8964488" cy="4896767"/>
          </a:xfrm>
        </p:spPr>
        <p:txBody>
          <a:bodyPr/>
          <a:lstStyle/>
          <a:p>
            <a:pPr>
              <a:buNone/>
            </a:pPr>
            <a:r>
              <a:rPr lang="ja-JP" altLang="en-US" sz="2800" dirty="0" smtClean="0">
                <a:solidFill>
                  <a:srgbClr val="0000FF"/>
                </a:solidFill>
              </a:rPr>
              <a:t>技術の凄さ</a:t>
            </a:r>
            <a:endParaRPr lang="en-US" altLang="ja-JP" dirty="0" smtClean="0"/>
          </a:p>
          <a:p>
            <a:pPr>
              <a:buNone/>
            </a:pPr>
            <a:r>
              <a:rPr lang="ja-JP" altLang="en-US" sz="2000" dirty="0" smtClean="0"/>
              <a:t>　　二つのブラックホールが合体して太陽</a:t>
            </a:r>
            <a:r>
              <a:rPr lang="en-US" altLang="ja-JP" sz="2000" dirty="0" smtClean="0"/>
              <a:t>3</a:t>
            </a:r>
            <a:r>
              <a:rPr lang="ja-JP" altLang="en-US" sz="2000" dirty="0" smtClean="0"/>
              <a:t>個分の質量が一瞬で消えて時空を揺らす波（重力波）になり、それが</a:t>
            </a:r>
            <a:r>
              <a:rPr lang="en-US" altLang="ja-JP" sz="2000" dirty="0" smtClean="0"/>
              <a:t>13</a:t>
            </a:r>
            <a:r>
              <a:rPr lang="ja-JP" altLang="en-US" sz="2000" dirty="0" smtClean="0"/>
              <a:t>億年かかって地球に届いたかすかな時空の歪み（隣の恒星までの距離が髪の毛の太さ一本分変化する量）を</a:t>
            </a:r>
            <a:r>
              <a:rPr lang="en-US" altLang="ja-JP" sz="2000" dirty="0" smtClean="0"/>
              <a:t>LIGO</a:t>
            </a:r>
            <a:r>
              <a:rPr lang="ja-JP" altLang="en-US" sz="2000" dirty="0" smtClean="0"/>
              <a:t>が捕えた。</a:t>
            </a:r>
            <a:endParaRPr lang="en-US" altLang="ja-JP" sz="2000" dirty="0" smtClean="0"/>
          </a:p>
          <a:p>
            <a:pPr>
              <a:buNone/>
            </a:pPr>
            <a:endParaRPr kumimoji="1" lang="en-US" altLang="ja-JP" sz="1200" dirty="0" smtClean="0">
              <a:solidFill>
                <a:srgbClr val="FF0000"/>
              </a:solidFill>
            </a:endParaRPr>
          </a:p>
          <a:p>
            <a:r>
              <a:rPr lang="ja-JP" altLang="en-US" dirty="0" smtClean="0">
                <a:solidFill>
                  <a:srgbClr val="FF0000"/>
                </a:solidFill>
              </a:rPr>
              <a:t>重力波の存在を証明</a:t>
            </a:r>
            <a:endParaRPr lang="en-US" altLang="ja-JP" dirty="0" smtClean="0">
              <a:solidFill>
                <a:srgbClr val="FF0000"/>
              </a:solidFill>
            </a:endParaRPr>
          </a:p>
          <a:p>
            <a:pPr>
              <a:buNone/>
            </a:pPr>
            <a:r>
              <a:rPr lang="ja-JP" altLang="en-US" sz="2800" dirty="0" smtClean="0"/>
              <a:t>アインシュタインからの最後の宿題 </a:t>
            </a:r>
            <a:r>
              <a:rPr lang="en-US" altLang="ja-JP" sz="2800" dirty="0" smtClean="0"/>
              <a:t>~100</a:t>
            </a:r>
            <a:r>
              <a:rPr lang="ja-JP" altLang="en-US" sz="2800" dirty="0" smtClean="0"/>
              <a:t>年越しの証明</a:t>
            </a:r>
            <a:r>
              <a:rPr lang="en-US" altLang="ja-JP" sz="2800" dirty="0" smtClean="0"/>
              <a:t>~</a:t>
            </a:r>
          </a:p>
          <a:p>
            <a:pPr>
              <a:buNone/>
            </a:pPr>
            <a:r>
              <a:rPr lang="ja-JP" altLang="en-US" sz="2800" dirty="0" smtClean="0"/>
              <a:t>⇒</a:t>
            </a:r>
            <a:r>
              <a:rPr kumimoji="1" lang="ja-JP" altLang="en-US" sz="2800" dirty="0" smtClean="0"/>
              <a:t>一般相対性理論の検証</a:t>
            </a:r>
            <a:endParaRPr lang="en-US" altLang="ja-JP" sz="2800" dirty="0" smtClean="0"/>
          </a:p>
          <a:p>
            <a:r>
              <a:rPr lang="ja-JP" altLang="en-US" dirty="0" smtClean="0">
                <a:solidFill>
                  <a:srgbClr val="FF0000"/>
                </a:solidFill>
              </a:rPr>
              <a:t>宇宙を観測する新しい手段</a:t>
            </a:r>
            <a:endParaRPr lang="en-US" altLang="ja-JP" dirty="0" smtClean="0">
              <a:solidFill>
                <a:srgbClr val="FF0000"/>
              </a:solidFill>
            </a:endParaRPr>
          </a:p>
          <a:p>
            <a:pPr>
              <a:buNone/>
            </a:pPr>
            <a:r>
              <a:rPr lang="ja-JP" altLang="en-US" dirty="0" smtClean="0"/>
              <a:t>光では見えない天体が観測可能になった</a:t>
            </a:r>
            <a:endParaRPr lang="en-US" altLang="ja-JP" dirty="0" smtClean="0"/>
          </a:p>
          <a:p>
            <a:pPr>
              <a:buNone/>
            </a:pPr>
            <a:endParaRPr kumimoji="1" lang="en-US" altLang="ja-JP" dirty="0" smtClean="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7</a:t>
            </a:fld>
            <a:endParaRPr lang="en-US" altLang="ja-JP"/>
          </a:p>
        </p:txBody>
      </p:sp>
      <p:sp>
        <p:nvSpPr>
          <p:cNvPr id="7" name="テキスト ボックス 6"/>
          <p:cNvSpPr txBox="1"/>
          <p:nvPr/>
        </p:nvSpPr>
        <p:spPr>
          <a:xfrm>
            <a:off x="1259632" y="5733256"/>
            <a:ext cx="6918882" cy="707886"/>
          </a:xfrm>
          <a:prstGeom prst="rect">
            <a:avLst/>
          </a:prstGeom>
          <a:noFill/>
        </p:spPr>
        <p:txBody>
          <a:bodyPr wrap="none" rtlCol="0">
            <a:spAutoFit/>
          </a:bodyPr>
          <a:lstStyle/>
          <a:p>
            <a:r>
              <a:rPr kumimoji="1" lang="ja-JP" altLang="en-US" sz="4000" b="1" dirty="0" smtClean="0"/>
              <a:t>教科書が書きかえられた瞬間 </a:t>
            </a:r>
            <a:r>
              <a:rPr kumimoji="1" lang="en-US" altLang="ja-JP" sz="4000" b="1" dirty="0" smtClean="0"/>
              <a:t>!</a:t>
            </a:r>
            <a:endParaRPr kumimoji="1" lang="ja-JP" altLang="en-US" sz="40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海外生活のコツ</a:t>
            </a:r>
            <a:endParaRPr kumimoji="1" lang="ja-JP" altLang="en-US" dirty="0"/>
          </a:p>
        </p:txBody>
      </p:sp>
      <p:sp>
        <p:nvSpPr>
          <p:cNvPr id="3" name="日付プレースホルダ 2"/>
          <p:cNvSpPr>
            <a:spLocks noGrp="1"/>
          </p:cNvSpPr>
          <p:nvPr>
            <p:ph type="dt" sz="half" idx="10"/>
          </p:nvPr>
        </p:nvSpPr>
        <p:spPr/>
        <p:txBody>
          <a:body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fld id="{6AC1655D-E1B9-40C3-B909-1203CD3A3F67}" type="slidenum">
              <a:rPr lang="en-US" altLang="ja-JP" smtClean="0"/>
              <a:pPr/>
              <a:t>70</a:t>
            </a:fld>
            <a:endParaRPr lang="en-US" altLang="ja-JP"/>
          </a:p>
        </p:txBody>
      </p:sp>
      <p:pic>
        <p:nvPicPr>
          <p:cNvPr id="122882" name="Picture 2" descr="C:\Users\Agatsuma\Pictures\アルバム\2016\2016_0709_ビアバイク-淡青会\DSC04762.JPG"/>
          <p:cNvPicPr>
            <a:picLocks noGrp="1" noChangeAspect="1" noChangeArrowheads="1"/>
          </p:cNvPicPr>
          <p:nvPr>
            <p:ph sz="half" idx="2"/>
          </p:nvPr>
        </p:nvPicPr>
        <p:blipFill>
          <a:blip r:embed="rId2" cstate="print"/>
          <a:srcRect/>
          <a:stretch>
            <a:fillRect/>
          </a:stretch>
        </p:blipFill>
        <p:spPr bwMode="auto">
          <a:xfrm>
            <a:off x="4932040" y="3832944"/>
            <a:ext cx="4038600" cy="2692400"/>
          </a:xfrm>
          <a:prstGeom prst="rect">
            <a:avLst/>
          </a:prstGeom>
          <a:noFill/>
        </p:spPr>
      </p:pic>
      <p:sp>
        <p:nvSpPr>
          <p:cNvPr id="9" name="正方形/長方形 8"/>
          <p:cNvSpPr/>
          <p:nvPr/>
        </p:nvSpPr>
        <p:spPr>
          <a:xfrm>
            <a:off x="5076056" y="3501008"/>
            <a:ext cx="3780202" cy="400110"/>
          </a:xfrm>
          <a:prstGeom prst="rect">
            <a:avLst/>
          </a:prstGeom>
        </p:spPr>
        <p:txBody>
          <a:bodyPr wrap="none">
            <a:spAutoFit/>
          </a:bodyPr>
          <a:lstStyle/>
          <a:p>
            <a:r>
              <a:rPr lang="ja-JP" altLang="en-US" dirty="0" smtClean="0"/>
              <a:t>オランダ淡青会（東大</a:t>
            </a:r>
            <a:r>
              <a:rPr lang="en-US" altLang="ja-JP" dirty="0" smtClean="0"/>
              <a:t>OB</a:t>
            </a:r>
            <a:r>
              <a:rPr lang="ja-JP" altLang="en-US" dirty="0" smtClean="0"/>
              <a:t>・</a:t>
            </a:r>
            <a:r>
              <a:rPr lang="en-US" altLang="ja-JP" dirty="0" smtClean="0"/>
              <a:t>OG</a:t>
            </a:r>
            <a:r>
              <a:rPr lang="ja-JP" altLang="en-US" dirty="0" smtClean="0"/>
              <a:t>会）</a:t>
            </a:r>
            <a:endParaRPr lang="ja-JP" altLang="en-US" dirty="0"/>
          </a:p>
        </p:txBody>
      </p:sp>
      <p:sp>
        <p:nvSpPr>
          <p:cNvPr id="10" name="正方形/長方形 9"/>
          <p:cNvSpPr/>
          <p:nvPr/>
        </p:nvSpPr>
        <p:spPr>
          <a:xfrm>
            <a:off x="35496" y="901169"/>
            <a:ext cx="4932040" cy="1446550"/>
          </a:xfrm>
          <a:prstGeom prst="rect">
            <a:avLst/>
          </a:prstGeom>
        </p:spPr>
        <p:txBody>
          <a:bodyPr wrap="square">
            <a:spAutoFit/>
          </a:bodyPr>
          <a:lstStyle/>
          <a:p>
            <a:pPr>
              <a:buFont typeface="Symbol"/>
              <a:buChar char="¨"/>
            </a:pPr>
            <a:r>
              <a:rPr lang="en-US" altLang="ja-JP" sz="2200" dirty="0" smtClean="0"/>
              <a:t>Google</a:t>
            </a:r>
            <a:r>
              <a:rPr lang="ja-JP" altLang="en-US" sz="2200" dirty="0" smtClean="0"/>
              <a:t> があれば非英語圏でも大丈夫</a:t>
            </a:r>
            <a:endParaRPr lang="en-US" altLang="ja-JP" sz="2200" dirty="0" smtClean="0"/>
          </a:p>
          <a:p>
            <a:pPr>
              <a:buFont typeface="Symbol"/>
              <a:buChar char="¨"/>
            </a:pPr>
            <a:r>
              <a:rPr lang="ja-JP" altLang="en-US" sz="2200" dirty="0" smtClean="0"/>
              <a:t>日本人会を見つけて属するべし</a:t>
            </a:r>
            <a:endParaRPr lang="en-US" altLang="ja-JP" sz="2200" dirty="0" smtClean="0"/>
          </a:p>
          <a:p>
            <a:r>
              <a:rPr lang="ja-JP" altLang="en-US" sz="2200" dirty="0" smtClean="0"/>
              <a:t>　</a:t>
            </a:r>
            <a:r>
              <a:rPr lang="en-US" altLang="ja-JP" sz="2200" dirty="0" smtClean="0"/>
              <a:t>(</a:t>
            </a:r>
            <a:r>
              <a:rPr lang="ja-JP" altLang="en-US" sz="2200" dirty="0" smtClean="0"/>
              <a:t>日本では絶対に出会えない人々</a:t>
            </a:r>
            <a:r>
              <a:rPr lang="en-US" altLang="ja-JP" sz="2200" dirty="0" smtClean="0"/>
              <a:t>)</a:t>
            </a:r>
          </a:p>
          <a:p>
            <a:pPr>
              <a:buFont typeface="Symbol"/>
              <a:buChar char="¨"/>
            </a:pPr>
            <a:r>
              <a:rPr lang="ja-JP" altLang="en-US" sz="2200" dirty="0" smtClean="0"/>
              <a:t>背水の陣で挑む（</a:t>
            </a:r>
            <a:r>
              <a:rPr lang="en-US" altLang="ja-JP" sz="2200" dirty="0" smtClean="0"/>
              <a:t>not </a:t>
            </a:r>
            <a:r>
              <a:rPr lang="ja-JP" altLang="en-US" sz="2200" dirty="0" smtClean="0"/>
              <a:t>留学、</a:t>
            </a:r>
            <a:r>
              <a:rPr lang="en-US" altLang="ja-JP" sz="2200" dirty="0" smtClean="0"/>
              <a:t>not </a:t>
            </a:r>
            <a:r>
              <a:rPr lang="ja-JP" altLang="en-US" sz="2200" dirty="0" smtClean="0"/>
              <a:t>駐在）</a:t>
            </a:r>
            <a:endParaRPr lang="en-US" altLang="ja-JP" sz="2200" dirty="0" smtClean="0"/>
          </a:p>
        </p:txBody>
      </p:sp>
      <p:pic>
        <p:nvPicPr>
          <p:cNvPr id="122884" name="Picture 4" descr="C:\Users\Agatsuma\Pictures\アルバム\2017\2017_0423_東北県人会BBQー辻田さん\DSC06959.JPG"/>
          <p:cNvPicPr>
            <a:picLocks noChangeAspect="1" noChangeArrowheads="1"/>
          </p:cNvPicPr>
          <p:nvPr/>
        </p:nvPicPr>
        <p:blipFill>
          <a:blip r:embed="rId3" cstate="print"/>
          <a:srcRect/>
          <a:stretch>
            <a:fillRect/>
          </a:stretch>
        </p:blipFill>
        <p:spPr bwMode="auto">
          <a:xfrm>
            <a:off x="5004048" y="836712"/>
            <a:ext cx="3960440" cy="2640293"/>
          </a:xfrm>
          <a:prstGeom prst="rect">
            <a:avLst/>
          </a:prstGeom>
          <a:noFill/>
        </p:spPr>
      </p:pic>
      <p:pic>
        <p:nvPicPr>
          <p:cNvPr id="122885" name="Picture 5" descr="C:\Users\Agatsuma\Pictures\アルバム\2015\2015_0308_HSJ\B_pZf58WIAAPtHT.jpg"/>
          <p:cNvPicPr>
            <a:picLocks noGrp="1" noChangeAspect="1" noChangeArrowheads="1"/>
          </p:cNvPicPr>
          <p:nvPr>
            <p:ph sz="half" idx="1"/>
          </p:nvPr>
        </p:nvPicPr>
        <p:blipFill>
          <a:blip r:embed="rId4" cstate="print"/>
          <a:srcRect/>
          <a:stretch>
            <a:fillRect/>
          </a:stretch>
        </p:blipFill>
        <p:spPr bwMode="auto">
          <a:xfrm>
            <a:off x="323528" y="3933056"/>
            <a:ext cx="3744416" cy="2496277"/>
          </a:xfrm>
          <a:prstGeom prst="rect">
            <a:avLst/>
          </a:prstGeom>
          <a:noFill/>
        </p:spPr>
      </p:pic>
      <p:sp>
        <p:nvSpPr>
          <p:cNvPr id="14" name="正方形/長方形 13"/>
          <p:cNvSpPr/>
          <p:nvPr/>
        </p:nvSpPr>
        <p:spPr>
          <a:xfrm>
            <a:off x="6201276" y="724634"/>
            <a:ext cx="1467068" cy="400110"/>
          </a:xfrm>
          <a:prstGeom prst="rect">
            <a:avLst/>
          </a:prstGeom>
        </p:spPr>
        <p:txBody>
          <a:bodyPr wrap="none">
            <a:spAutoFit/>
          </a:bodyPr>
          <a:lstStyle/>
          <a:p>
            <a:r>
              <a:rPr lang="ja-JP" altLang="en-US" dirty="0" smtClean="0"/>
              <a:t>東北県人会</a:t>
            </a:r>
            <a:endParaRPr lang="ja-JP" altLang="en-US" dirty="0"/>
          </a:p>
        </p:txBody>
      </p:sp>
      <p:sp>
        <p:nvSpPr>
          <p:cNvPr id="15" name="正方形/長方形 14"/>
          <p:cNvSpPr/>
          <p:nvPr/>
        </p:nvSpPr>
        <p:spPr>
          <a:xfrm>
            <a:off x="323528" y="3212976"/>
            <a:ext cx="3534942" cy="707886"/>
          </a:xfrm>
          <a:prstGeom prst="rect">
            <a:avLst/>
          </a:prstGeom>
        </p:spPr>
        <p:txBody>
          <a:bodyPr wrap="none">
            <a:spAutoFit/>
          </a:bodyPr>
          <a:lstStyle/>
          <a:p>
            <a:r>
              <a:rPr lang="en-US" altLang="ja-JP" dirty="0" smtClean="0"/>
              <a:t>Hope Step Japan </a:t>
            </a:r>
          </a:p>
          <a:p>
            <a:r>
              <a:rPr lang="ja-JP" altLang="en-US" dirty="0" smtClean="0"/>
              <a:t>（東北大震災関連ボランティア）</a:t>
            </a:r>
            <a:endParaRPr lang="ja-JP" alt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ジョブハンティング</a:t>
            </a:r>
            <a:endParaRPr kumimoji="1" lang="ja-JP" altLang="en-US" dirty="0"/>
          </a:p>
        </p:txBody>
      </p:sp>
      <p:sp>
        <p:nvSpPr>
          <p:cNvPr id="6" name="コンテンツ プレースホルダ 5"/>
          <p:cNvSpPr>
            <a:spLocks noGrp="1"/>
          </p:cNvSpPr>
          <p:nvPr>
            <p:ph idx="1"/>
          </p:nvPr>
        </p:nvSpPr>
        <p:spPr>
          <a:xfrm>
            <a:off x="179512" y="764704"/>
            <a:ext cx="8712968" cy="5328592"/>
          </a:xfrm>
        </p:spPr>
        <p:txBody>
          <a:bodyPr/>
          <a:lstStyle/>
          <a:p>
            <a:pPr>
              <a:buNone/>
            </a:pPr>
            <a:r>
              <a:rPr kumimoji="1" lang="ja-JP" altLang="en-US" dirty="0" smtClean="0"/>
              <a:t>海外の職</a:t>
            </a:r>
            <a:endParaRPr kumimoji="1" lang="en-US" altLang="ja-JP" dirty="0" smtClean="0"/>
          </a:p>
          <a:p>
            <a:r>
              <a:rPr kumimoji="1" lang="ja-JP" altLang="en-US" dirty="0" smtClean="0"/>
              <a:t>メール、ウェブ公募が標準、書式も任意</a:t>
            </a:r>
            <a:endParaRPr kumimoji="1" lang="en-US" altLang="ja-JP" dirty="0" smtClean="0"/>
          </a:p>
          <a:p>
            <a:r>
              <a:rPr kumimoji="1" lang="ja-JP" altLang="en-US" dirty="0" smtClean="0"/>
              <a:t>面接費用支給が多い</a:t>
            </a:r>
            <a:endParaRPr kumimoji="1" lang="en-US" altLang="ja-JP" dirty="0" smtClean="0"/>
          </a:p>
          <a:p>
            <a:r>
              <a:rPr lang="ja-JP" altLang="en-US" dirty="0" smtClean="0"/>
              <a:t>引っ越し費用も出る場合あり（交渉次第）</a:t>
            </a:r>
            <a:endParaRPr lang="en-US" altLang="ja-JP" dirty="0" smtClean="0"/>
          </a:p>
          <a:p>
            <a:endParaRPr lang="en-US" altLang="ja-JP" dirty="0" smtClean="0"/>
          </a:p>
          <a:p>
            <a:pPr>
              <a:buNone/>
            </a:pPr>
            <a:r>
              <a:rPr kumimoji="1" lang="ja-JP" altLang="en-US" dirty="0" smtClean="0"/>
              <a:t>コツ</a:t>
            </a:r>
            <a:endParaRPr kumimoji="1" lang="en-US" altLang="ja-JP" dirty="0" smtClean="0"/>
          </a:p>
          <a:p>
            <a:r>
              <a:rPr kumimoji="1" lang="ja-JP" altLang="en-US" dirty="0" smtClean="0"/>
              <a:t>人脈（国際会議等で積極的に話す）</a:t>
            </a:r>
            <a:endParaRPr kumimoji="1" lang="en-US" altLang="ja-JP" dirty="0" smtClean="0"/>
          </a:p>
          <a:p>
            <a:r>
              <a:rPr lang="ja-JP" altLang="en-US" dirty="0" smtClean="0"/>
              <a:t>プレゼン（練習と場数）</a:t>
            </a:r>
            <a:endParaRPr lang="en-US" altLang="ja-JP" dirty="0" smtClean="0"/>
          </a:p>
          <a:p>
            <a:r>
              <a:rPr kumimoji="1" lang="ja-JP" altLang="en-US" dirty="0" smtClean="0"/>
              <a:t>求職を公言（職は公開されているとは限らない）</a:t>
            </a:r>
            <a:endParaRPr kumimoji="1" lang="en-US" altLang="ja-JP" dirty="0" smtClean="0"/>
          </a:p>
        </p:txBody>
      </p:sp>
      <p:sp>
        <p:nvSpPr>
          <p:cNvPr id="3" name="日付プレースホルダ 2"/>
          <p:cNvSpPr>
            <a:spLocks noGrp="1"/>
          </p:cNvSpPr>
          <p:nvPr>
            <p:ph type="dt" sz="half" idx="10"/>
          </p:nvPr>
        </p:nvSpPr>
        <p:spPr/>
        <p:txBody>
          <a:bodyPr/>
          <a:lstStyle/>
          <a:p>
            <a:r>
              <a:rPr lang="en-US" altLang="ja-JP" smtClean="0"/>
              <a:t>2018/6/7</a:t>
            </a:r>
            <a:endParaRPr lang="en-US" altLang="ja-JP"/>
          </a:p>
        </p:txBody>
      </p:sp>
      <p:sp>
        <p:nvSpPr>
          <p:cNvPr id="4" name="フッター プレースホルダ 3"/>
          <p:cNvSpPr>
            <a:spLocks noGrp="1"/>
          </p:cNvSpPr>
          <p:nvPr>
            <p:ph type="ftr" sz="quarter" idx="11"/>
          </p:nvPr>
        </p:nvSpPr>
        <p:spPr/>
        <p:txBody>
          <a:bodyPr/>
          <a:lstStyle/>
          <a:p>
            <a:r>
              <a:rPr lang="ja-JP" altLang="en-US" smtClean="0"/>
              <a:t>物理学会北陸支部特別講演会</a:t>
            </a:r>
            <a:endParaRPr lang="en-US" altLang="ja-JP"/>
          </a:p>
        </p:txBody>
      </p:sp>
      <p:sp>
        <p:nvSpPr>
          <p:cNvPr id="5" name="スライド番号プレースホルダ 4"/>
          <p:cNvSpPr>
            <a:spLocks noGrp="1"/>
          </p:cNvSpPr>
          <p:nvPr>
            <p:ph type="sldNum" sz="quarter" idx="12"/>
          </p:nvPr>
        </p:nvSpPr>
        <p:spPr/>
        <p:txBody>
          <a:bodyPr/>
          <a:lstStyle/>
          <a:p>
            <a:fld id="{6AC1655D-E1B9-40C3-B909-1203CD3A3F67}" type="slidenum">
              <a:rPr lang="en-US" altLang="ja-JP" smtClean="0"/>
              <a:pPr/>
              <a:t>71</a:t>
            </a:fld>
            <a:endParaRPr lang="en-US" altLang="ja-JP"/>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 2"/>
          <p:cNvSpPr>
            <a:spLocks noGrp="1"/>
          </p:cNvSpPr>
          <p:nvPr>
            <p:ph idx="1"/>
          </p:nvPr>
        </p:nvSpPr>
        <p:spPr>
          <a:xfrm>
            <a:off x="251520" y="1052512"/>
            <a:ext cx="8640960" cy="5328815"/>
          </a:xfrm>
        </p:spPr>
        <p:txBody>
          <a:bodyPr/>
          <a:lstStyle/>
          <a:p>
            <a:pPr>
              <a:buNone/>
            </a:pPr>
            <a:r>
              <a:rPr kumimoji="1" lang="ja-JP" altLang="en-US" dirty="0" smtClean="0">
                <a:solidFill>
                  <a:srgbClr val="FF0000"/>
                </a:solidFill>
              </a:rPr>
              <a:t>良い点</a:t>
            </a:r>
            <a:endParaRPr kumimoji="1" lang="en-US" altLang="ja-JP" dirty="0" smtClean="0">
              <a:solidFill>
                <a:srgbClr val="FF0000"/>
              </a:solidFill>
            </a:endParaRPr>
          </a:p>
          <a:p>
            <a:r>
              <a:rPr kumimoji="1" lang="ja-JP" altLang="en-US" dirty="0" smtClean="0"/>
              <a:t>働きやすい環境、良い研究環境</a:t>
            </a:r>
            <a:endParaRPr kumimoji="1" lang="en-US" altLang="ja-JP" dirty="0" smtClean="0"/>
          </a:p>
          <a:p>
            <a:r>
              <a:rPr lang="ja-JP" altLang="en-US" dirty="0" smtClean="0"/>
              <a:t>人種</a:t>
            </a:r>
            <a:r>
              <a:rPr lang="ja-JP" altLang="en-US" dirty="0" smtClean="0"/>
              <a:t>や</a:t>
            </a:r>
            <a:r>
              <a:rPr lang="ja-JP" altLang="en-US" dirty="0" smtClean="0"/>
              <a:t>背景が違う中でのチームワーク</a:t>
            </a:r>
            <a:r>
              <a:rPr lang="ja-JP" altLang="en-US" dirty="0" smtClean="0"/>
              <a:t>の経験</a:t>
            </a:r>
            <a:endParaRPr lang="en-US" altLang="ja-JP" dirty="0" smtClean="0"/>
          </a:p>
          <a:p>
            <a:r>
              <a:rPr lang="ja-JP" altLang="en-US" dirty="0" smtClean="0"/>
              <a:t>新しい人脈形成（日本人コミュニティ含む）</a:t>
            </a:r>
          </a:p>
          <a:p>
            <a:pPr>
              <a:buNone/>
            </a:pPr>
            <a:r>
              <a:rPr kumimoji="1" lang="ja-JP" altLang="en-US" dirty="0" smtClean="0">
                <a:solidFill>
                  <a:srgbClr val="7030A0"/>
                </a:solidFill>
              </a:rPr>
              <a:t>悪い点</a:t>
            </a:r>
            <a:endParaRPr kumimoji="1" lang="en-US" altLang="ja-JP" dirty="0" smtClean="0">
              <a:solidFill>
                <a:srgbClr val="7030A0"/>
              </a:solidFill>
            </a:endParaRPr>
          </a:p>
          <a:p>
            <a:r>
              <a:rPr lang="ja-JP" altLang="en-US" dirty="0" smtClean="0"/>
              <a:t>生活環境は良くはない</a:t>
            </a:r>
            <a:endParaRPr lang="en-US" altLang="ja-JP" dirty="0" smtClean="0"/>
          </a:p>
          <a:p>
            <a:pPr>
              <a:buNone/>
            </a:pPr>
            <a:r>
              <a:rPr lang="ja-JP" altLang="en-US" dirty="0" smtClean="0"/>
              <a:t>（インターネット＋</a:t>
            </a:r>
            <a:r>
              <a:rPr lang="en-US" altLang="ja-JP" dirty="0" smtClean="0"/>
              <a:t>Google</a:t>
            </a:r>
            <a:r>
              <a:rPr lang="ja-JP" altLang="en-US" dirty="0" smtClean="0"/>
              <a:t>のおかげで不便なし）</a:t>
            </a:r>
            <a:endParaRPr lang="en-US" altLang="ja-JP" dirty="0" smtClean="0"/>
          </a:p>
          <a:p>
            <a:r>
              <a:rPr lang="ja-JP" altLang="en-US" dirty="0" smtClean="0"/>
              <a:t>日本の公募に応募しにくい</a:t>
            </a:r>
            <a:endParaRPr lang="en-US" altLang="ja-JP" dirty="0" smtClean="0"/>
          </a:p>
          <a:p>
            <a:pPr>
              <a:buNone/>
            </a:pPr>
            <a:r>
              <a:rPr lang="ja-JP" altLang="en-US" dirty="0" smtClean="0"/>
              <a:t>（近い将来改善されることを期待）</a:t>
            </a:r>
            <a:endParaRPr lang="en-US" altLang="ja-JP" dirty="0" smtClean="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72</a:t>
            </a:fld>
            <a:endParaRPr lang="en-US" altLang="ja-JP"/>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ctrTitle"/>
          </p:nvPr>
        </p:nvSpPr>
        <p:spPr>
          <a:xfrm>
            <a:off x="683568" y="3212976"/>
            <a:ext cx="7772400" cy="1470025"/>
          </a:xfrm>
        </p:spPr>
        <p:txBody>
          <a:bodyPr/>
          <a:lstStyle/>
          <a:p>
            <a:r>
              <a:rPr kumimoji="1" lang="ja-JP" altLang="en-US" dirty="0" smtClean="0"/>
              <a:t>若人よ、海外へ！</a:t>
            </a:r>
            <a:endParaRPr kumimoji="1" lang="ja-JP" altLang="en-US" dirty="0"/>
          </a:p>
        </p:txBody>
      </p:sp>
      <p:sp>
        <p:nvSpPr>
          <p:cNvPr id="8" name="サブタイトル 7"/>
          <p:cNvSpPr>
            <a:spLocks noGrp="1"/>
          </p:cNvSpPr>
          <p:nvPr>
            <p:ph type="subTitle" idx="1"/>
          </p:nvPr>
        </p:nvSpPr>
        <p:spPr>
          <a:xfrm>
            <a:off x="1331640" y="980728"/>
            <a:ext cx="6400800" cy="1752600"/>
          </a:xfrm>
        </p:spPr>
        <p:txBody>
          <a:bodyPr/>
          <a:lstStyle/>
          <a:p>
            <a:r>
              <a:rPr kumimoji="1" lang="ja-JP" altLang="en-US" dirty="0" smtClean="0"/>
              <a:t>個人的には海外で働く経験ができて非常に良かった</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73</a:t>
            </a:fld>
            <a:endParaRPr lang="en-US" altLang="ja-JP"/>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475" name="Picture 3" descr="C:\Users\Agatsuma\Desktop\f_tree1912.png"/>
          <p:cNvPicPr>
            <a:picLocks noChangeAspect="1" noChangeArrowheads="1"/>
          </p:cNvPicPr>
          <p:nvPr/>
        </p:nvPicPr>
        <p:blipFill>
          <a:blip r:embed="rId2" cstate="print"/>
          <a:srcRect/>
          <a:stretch>
            <a:fillRect/>
          </a:stretch>
        </p:blipFill>
        <p:spPr bwMode="auto">
          <a:xfrm>
            <a:off x="1259632" y="2852936"/>
            <a:ext cx="3888432" cy="3888432"/>
          </a:xfrm>
          <a:prstGeom prst="rect">
            <a:avLst/>
          </a:prstGeom>
          <a:noFill/>
        </p:spPr>
      </p:pic>
      <p:sp>
        <p:nvSpPr>
          <p:cNvPr id="2" name="タイトル 1"/>
          <p:cNvSpPr>
            <a:spLocks noGrp="1"/>
          </p:cNvSpPr>
          <p:nvPr>
            <p:ph type="title"/>
          </p:nvPr>
        </p:nvSpPr>
        <p:spPr/>
        <p:txBody>
          <a:bodyPr/>
          <a:lstStyle/>
          <a:p>
            <a:r>
              <a:rPr lang="ja-JP" altLang="en-US" dirty="0" smtClean="0"/>
              <a:t>重力</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8</a:t>
            </a:fld>
            <a:endParaRPr lang="en-US" altLang="ja-JP"/>
          </a:p>
        </p:txBody>
      </p:sp>
      <p:pic>
        <p:nvPicPr>
          <p:cNvPr id="617474" name="Picture 2" descr="C:\Users\Agatsuma\Desktop\issacnewton001.jpg"/>
          <p:cNvPicPr>
            <a:picLocks noChangeAspect="1" noChangeArrowheads="1"/>
          </p:cNvPicPr>
          <p:nvPr/>
        </p:nvPicPr>
        <p:blipFill>
          <a:blip r:embed="rId3" cstate="print"/>
          <a:srcRect/>
          <a:stretch>
            <a:fillRect/>
          </a:stretch>
        </p:blipFill>
        <p:spPr bwMode="auto">
          <a:xfrm>
            <a:off x="5652120" y="764704"/>
            <a:ext cx="3170501" cy="4248472"/>
          </a:xfrm>
          <a:prstGeom prst="rect">
            <a:avLst/>
          </a:prstGeom>
          <a:noFill/>
        </p:spPr>
      </p:pic>
      <p:sp>
        <p:nvSpPr>
          <p:cNvPr id="8" name="テキスト ボックス 7"/>
          <p:cNvSpPr txBox="1"/>
          <p:nvPr/>
        </p:nvSpPr>
        <p:spPr>
          <a:xfrm>
            <a:off x="395536" y="836712"/>
            <a:ext cx="4825360" cy="2616101"/>
          </a:xfrm>
          <a:prstGeom prst="rect">
            <a:avLst/>
          </a:prstGeom>
          <a:noFill/>
        </p:spPr>
        <p:txBody>
          <a:bodyPr wrap="none" rtlCol="0">
            <a:spAutoFit/>
          </a:bodyPr>
          <a:lstStyle/>
          <a:p>
            <a:r>
              <a:rPr kumimoji="1" lang="ja-JP" altLang="en-US" sz="2400" dirty="0" smtClean="0">
                <a:solidFill>
                  <a:srgbClr val="FF0000"/>
                </a:solidFill>
              </a:rPr>
              <a:t>万有引力の法則：</a:t>
            </a:r>
            <a:endParaRPr kumimoji="1" lang="en-US" altLang="ja-JP" sz="2400" dirty="0" smtClean="0">
              <a:solidFill>
                <a:srgbClr val="FF0000"/>
              </a:solidFill>
            </a:endParaRPr>
          </a:p>
          <a:p>
            <a:r>
              <a:rPr lang="ja-JP" altLang="en-US" dirty="0" smtClean="0"/>
              <a:t>質量のある物体がお互いに引きあっている</a:t>
            </a:r>
            <a:endParaRPr lang="en-US" altLang="ja-JP" dirty="0" smtClean="0"/>
          </a:p>
          <a:p>
            <a:endParaRPr lang="en-US" altLang="ja-JP" dirty="0" smtClean="0"/>
          </a:p>
          <a:p>
            <a:r>
              <a:rPr lang="ja-JP" altLang="en-US" dirty="0" smtClean="0"/>
              <a:t>地球とリンゴも引きあっている</a:t>
            </a:r>
            <a:endParaRPr lang="en-US" altLang="ja-JP" dirty="0" smtClean="0"/>
          </a:p>
          <a:p>
            <a:pPr>
              <a:buFont typeface="Symbol"/>
              <a:buChar char="Þ"/>
            </a:pPr>
            <a:r>
              <a:rPr lang="ja-JP" altLang="en-US" dirty="0" smtClean="0"/>
              <a:t>天体同士（地球や太陽）も引きあっている</a:t>
            </a:r>
            <a:endParaRPr lang="en-US" altLang="ja-JP" dirty="0" smtClean="0"/>
          </a:p>
          <a:p>
            <a:pPr>
              <a:buFont typeface="Symbol"/>
              <a:buChar char="Þ"/>
            </a:pPr>
            <a:endParaRPr lang="en-US" altLang="ja-JP" dirty="0" smtClean="0"/>
          </a:p>
          <a:p>
            <a:r>
              <a:rPr lang="ja-JP" altLang="en-US" dirty="0" smtClean="0"/>
              <a:t>・遠隔作用力</a:t>
            </a:r>
            <a:endParaRPr lang="en-US" altLang="ja-JP" dirty="0" smtClean="0"/>
          </a:p>
          <a:p>
            <a:r>
              <a:rPr lang="ja-JP" altLang="en-US" dirty="0" smtClean="0"/>
              <a:t>・絶対時間</a:t>
            </a:r>
            <a:endParaRPr lang="en-US" altLang="ja-JP" dirty="0" smtClean="0"/>
          </a:p>
        </p:txBody>
      </p:sp>
      <p:sp>
        <p:nvSpPr>
          <p:cNvPr id="9" name="テキスト ボックス 8"/>
          <p:cNvSpPr txBox="1"/>
          <p:nvPr/>
        </p:nvSpPr>
        <p:spPr>
          <a:xfrm>
            <a:off x="6012160" y="5013176"/>
            <a:ext cx="2484976" cy="400110"/>
          </a:xfrm>
          <a:prstGeom prst="rect">
            <a:avLst/>
          </a:prstGeom>
          <a:noFill/>
        </p:spPr>
        <p:txBody>
          <a:bodyPr wrap="none" rtlCol="0">
            <a:spAutoFit/>
          </a:bodyPr>
          <a:lstStyle/>
          <a:p>
            <a:r>
              <a:rPr kumimoji="1" lang="ja-JP" altLang="en-US" dirty="0" smtClean="0"/>
              <a:t>アイザック・ニュートン</a:t>
            </a:r>
            <a:endParaRPr kumimoji="1" lang="ja-JP" altLang="en-US" dirty="0"/>
          </a:p>
        </p:txBody>
      </p:sp>
      <p:cxnSp>
        <p:nvCxnSpPr>
          <p:cNvPr id="13" name="直線コネクタ 12"/>
          <p:cNvCxnSpPr/>
          <p:nvPr/>
        </p:nvCxnSpPr>
        <p:spPr>
          <a:xfrm>
            <a:off x="467544" y="6309320"/>
            <a:ext cx="4680520" cy="0"/>
          </a:xfrm>
          <a:prstGeom prst="line">
            <a:avLst/>
          </a:prstGeom>
        </p:spPr>
        <p:style>
          <a:lnRef idx="1">
            <a:schemeClr val="dk1"/>
          </a:lnRef>
          <a:fillRef idx="0">
            <a:schemeClr val="dk1"/>
          </a:fillRef>
          <a:effectRef idx="0">
            <a:schemeClr val="dk1"/>
          </a:effectRef>
          <a:fontRef idx="minor">
            <a:schemeClr val="tx1"/>
          </a:fontRef>
        </p:style>
      </p:cxnSp>
      <p:pic>
        <p:nvPicPr>
          <p:cNvPr id="617476" name="Picture 4" descr="C:\Users\Agatsuma\Desktop\f_fruit281.png"/>
          <p:cNvPicPr>
            <a:picLocks noChangeAspect="1" noChangeArrowheads="1"/>
          </p:cNvPicPr>
          <p:nvPr/>
        </p:nvPicPr>
        <p:blipFill>
          <a:blip r:embed="rId4" cstate="print"/>
          <a:srcRect/>
          <a:stretch>
            <a:fillRect/>
          </a:stretch>
        </p:blipFill>
        <p:spPr bwMode="auto">
          <a:xfrm>
            <a:off x="2123728" y="4293096"/>
            <a:ext cx="504056" cy="504056"/>
          </a:xfrm>
          <a:prstGeom prst="rect">
            <a:avLst/>
          </a:prstGeom>
          <a:noFill/>
        </p:spPr>
      </p:pic>
      <p:pic>
        <p:nvPicPr>
          <p:cNvPr id="19" name="Picture 4" descr="C:\Users\Agatsuma\Desktop\f_fruit281.png"/>
          <p:cNvPicPr>
            <a:picLocks noChangeAspect="1" noChangeArrowheads="1"/>
          </p:cNvPicPr>
          <p:nvPr/>
        </p:nvPicPr>
        <p:blipFill>
          <a:blip r:embed="rId4" cstate="print"/>
          <a:srcRect/>
          <a:stretch>
            <a:fillRect/>
          </a:stretch>
        </p:blipFill>
        <p:spPr bwMode="auto">
          <a:xfrm>
            <a:off x="1763688" y="3933056"/>
            <a:ext cx="504056" cy="504056"/>
          </a:xfrm>
          <a:prstGeom prst="rect">
            <a:avLst/>
          </a:prstGeom>
          <a:noFill/>
        </p:spPr>
      </p:pic>
      <p:grpSp>
        <p:nvGrpSpPr>
          <p:cNvPr id="3" name="グループ化 17"/>
          <p:cNvGrpSpPr/>
          <p:nvPr/>
        </p:nvGrpSpPr>
        <p:grpSpPr>
          <a:xfrm>
            <a:off x="1835696" y="4221088"/>
            <a:ext cx="360041" cy="2088232"/>
            <a:chOff x="2555776" y="4005064"/>
            <a:chExt cx="360041" cy="1728192"/>
          </a:xfrm>
        </p:grpSpPr>
        <p:sp>
          <p:nvSpPr>
            <p:cNvPr id="16" name="下矢印 15"/>
            <p:cNvSpPr/>
            <p:nvPr/>
          </p:nvSpPr>
          <p:spPr>
            <a:xfrm>
              <a:off x="2555776" y="4005064"/>
              <a:ext cx="360040" cy="50405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rot="10800000">
              <a:off x="2555777" y="5229200"/>
              <a:ext cx="360040" cy="50405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 name="Picture 4" descr="C:\Users\Agatsuma\Desktop\f_fruit281.png"/>
          <p:cNvPicPr>
            <a:picLocks noChangeAspect="1" noChangeArrowheads="1"/>
          </p:cNvPicPr>
          <p:nvPr/>
        </p:nvPicPr>
        <p:blipFill>
          <a:blip r:embed="rId4" cstate="print"/>
          <a:srcRect/>
          <a:stretch>
            <a:fillRect/>
          </a:stretch>
        </p:blipFill>
        <p:spPr bwMode="auto">
          <a:xfrm>
            <a:off x="2915816" y="3717032"/>
            <a:ext cx="504056" cy="504056"/>
          </a:xfrm>
          <a:prstGeom prst="rect">
            <a:avLst/>
          </a:prstGeom>
          <a:noFill/>
        </p:spPr>
      </p:pic>
      <p:pic>
        <p:nvPicPr>
          <p:cNvPr id="21" name="Picture 4" descr="C:\Users\Agatsuma\Desktop\f_fruit281.png"/>
          <p:cNvPicPr>
            <a:picLocks noChangeAspect="1" noChangeArrowheads="1"/>
          </p:cNvPicPr>
          <p:nvPr/>
        </p:nvPicPr>
        <p:blipFill>
          <a:blip r:embed="rId4" cstate="print"/>
          <a:srcRect/>
          <a:stretch>
            <a:fillRect/>
          </a:stretch>
        </p:blipFill>
        <p:spPr bwMode="auto">
          <a:xfrm>
            <a:off x="3995936" y="4077072"/>
            <a:ext cx="504056" cy="5040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nodeType="clickEffect">
                                  <p:stCondLst>
                                    <p:cond delay="0"/>
                                  </p:stCondLst>
                                  <p:childTnLst>
                                    <p:animMotion origin="layout" path="M -2.22222E-6 0.00533 L -2.22222E-6 0.2338 " pathEditMode="relative" rAng="0" ptsTypes="AA">
                                      <p:cBhvr>
                                        <p:cTn id="6" dur="2000" fill="hold"/>
                                        <p:tgtEl>
                                          <p:spTgt spid="617476"/>
                                        </p:tgtEl>
                                        <p:attrNameLst>
                                          <p:attrName>ppt_x</p:attrName>
                                          <p:attrName>ppt_y</p:attrName>
                                        </p:attrNameLst>
                                      </p:cBhvr>
                                      <p:rCtr x="0" y="114"/>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重力</a:t>
            </a:r>
            <a:endParaRPr kumimoji="1" lang="ja-JP" altLang="en-US" dirty="0"/>
          </a:p>
        </p:txBody>
      </p:sp>
      <p:sp>
        <p:nvSpPr>
          <p:cNvPr id="4" name="日付プレースホルダ 3"/>
          <p:cNvSpPr>
            <a:spLocks noGrp="1"/>
          </p:cNvSpPr>
          <p:nvPr>
            <p:ph type="dt" sz="half" idx="10"/>
          </p:nvPr>
        </p:nvSpPr>
        <p:spPr/>
        <p:txBody>
          <a:bodyPr/>
          <a:lstStyle/>
          <a:p>
            <a:r>
              <a:rPr lang="en-US" altLang="ja-JP" smtClean="0"/>
              <a:t>2018/6/7</a:t>
            </a:r>
            <a:endParaRPr lang="en-US" altLang="ja-JP"/>
          </a:p>
        </p:txBody>
      </p:sp>
      <p:sp>
        <p:nvSpPr>
          <p:cNvPr id="5" name="フッター プレースホルダ 4"/>
          <p:cNvSpPr>
            <a:spLocks noGrp="1"/>
          </p:cNvSpPr>
          <p:nvPr>
            <p:ph type="ftr" sz="quarter" idx="11"/>
          </p:nvPr>
        </p:nvSpPr>
        <p:spPr/>
        <p:txBody>
          <a:bodyPr/>
          <a:lstStyle/>
          <a:p>
            <a:r>
              <a:rPr lang="ja-JP" altLang="en-US" smtClean="0"/>
              <a:t>物理学会北陸支部特別講演会</a:t>
            </a:r>
            <a:endParaRPr lang="en-US" altLang="ja-JP"/>
          </a:p>
        </p:txBody>
      </p:sp>
      <p:sp>
        <p:nvSpPr>
          <p:cNvPr id="6" name="スライド番号プレースホルダ 5"/>
          <p:cNvSpPr>
            <a:spLocks noGrp="1"/>
          </p:cNvSpPr>
          <p:nvPr>
            <p:ph type="sldNum" sz="quarter" idx="12"/>
          </p:nvPr>
        </p:nvSpPr>
        <p:spPr/>
        <p:txBody>
          <a:bodyPr/>
          <a:lstStyle/>
          <a:p>
            <a:fld id="{3CE4ADD2-E785-42ED-8DE5-9CC29B93664B}" type="slidenum">
              <a:rPr lang="en-US" altLang="ja-JP" smtClean="0"/>
              <a:pPr/>
              <a:t>9</a:t>
            </a:fld>
            <a:endParaRPr lang="en-US" altLang="ja-JP"/>
          </a:p>
        </p:txBody>
      </p:sp>
      <p:sp>
        <p:nvSpPr>
          <p:cNvPr id="8" name="円/楕円 7"/>
          <p:cNvSpPr/>
          <p:nvPr/>
        </p:nvSpPr>
        <p:spPr>
          <a:xfrm>
            <a:off x="1547664" y="5322912"/>
            <a:ext cx="914400" cy="91440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Picture 4" descr="C:\Users\Agatsuma\Desktop\f_fruit281.png"/>
          <p:cNvPicPr>
            <a:picLocks noChangeAspect="1" noChangeArrowheads="1"/>
          </p:cNvPicPr>
          <p:nvPr/>
        </p:nvPicPr>
        <p:blipFill>
          <a:blip r:embed="rId2" cstate="print"/>
          <a:srcRect/>
          <a:stretch>
            <a:fillRect/>
          </a:stretch>
        </p:blipFill>
        <p:spPr bwMode="auto">
          <a:xfrm>
            <a:off x="2483768" y="1556792"/>
            <a:ext cx="504056" cy="504056"/>
          </a:xfrm>
          <a:prstGeom prst="rect">
            <a:avLst/>
          </a:prstGeom>
          <a:noFill/>
        </p:spPr>
      </p:pic>
      <p:pic>
        <p:nvPicPr>
          <p:cNvPr id="11" name="Picture 4" descr="C:\Users\Agatsuma\Desktop\f_fruit281.png"/>
          <p:cNvPicPr>
            <a:picLocks noChangeAspect="1" noChangeArrowheads="1"/>
          </p:cNvPicPr>
          <p:nvPr/>
        </p:nvPicPr>
        <p:blipFill>
          <a:blip r:embed="rId2" cstate="print"/>
          <a:srcRect/>
          <a:stretch>
            <a:fillRect/>
          </a:stretch>
        </p:blipFill>
        <p:spPr bwMode="auto">
          <a:xfrm>
            <a:off x="1735224" y="836712"/>
            <a:ext cx="504056" cy="504056"/>
          </a:xfrm>
          <a:prstGeom prst="rect">
            <a:avLst/>
          </a:prstGeom>
          <a:noFill/>
        </p:spPr>
      </p:pic>
      <p:pic>
        <p:nvPicPr>
          <p:cNvPr id="12" name="Picture 4" descr="C:\Users\Agatsuma\Desktop\f_fruit281.png"/>
          <p:cNvPicPr>
            <a:picLocks noChangeAspect="1" noChangeArrowheads="1"/>
          </p:cNvPicPr>
          <p:nvPr/>
        </p:nvPicPr>
        <p:blipFill>
          <a:blip r:embed="rId2" cstate="print"/>
          <a:srcRect/>
          <a:stretch>
            <a:fillRect/>
          </a:stretch>
        </p:blipFill>
        <p:spPr bwMode="auto">
          <a:xfrm>
            <a:off x="899592" y="1556792"/>
            <a:ext cx="504056" cy="504056"/>
          </a:xfrm>
          <a:prstGeom prst="rect">
            <a:avLst/>
          </a:prstGeom>
          <a:noFill/>
        </p:spPr>
      </p:pic>
      <p:pic>
        <p:nvPicPr>
          <p:cNvPr id="13" name="Picture 4" descr="C:\Users\Agatsuma\Desktop\f_fruit281.png"/>
          <p:cNvPicPr>
            <a:picLocks noChangeAspect="1" noChangeArrowheads="1"/>
          </p:cNvPicPr>
          <p:nvPr/>
        </p:nvPicPr>
        <p:blipFill>
          <a:blip r:embed="rId2" cstate="print"/>
          <a:srcRect/>
          <a:stretch>
            <a:fillRect/>
          </a:stretch>
        </p:blipFill>
        <p:spPr bwMode="auto">
          <a:xfrm>
            <a:off x="1724338" y="2348880"/>
            <a:ext cx="504056" cy="504056"/>
          </a:xfrm>
          <a:prstGeom prst="rect">
            <a:avLst/>
          </a:prstGeom>
          <a:noFill/>
        </p:spPr>
      </p:pic>
      <p:cxnSp>
        <p:nvCxnSpPr>
          <p:cNvPr id="14" name="直線コネクタ 13"/>
          <p:cNvCxnSpPr/>
          <p:nvPr/>
        </p:nvCxnSpPr>
        <p:spPr>
          <a:xfrm>
            <a:off x="971600" y="836712"/>
            <a:ext cx="1008112" cy="4968552"/>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7" name="直線コネクタ 16"/>
          <p:cNvCxnSpPr/>
          <p:nvPr/>
        </p:nvCxnSpPr>
        <p:spPr>
          <a:xfrm flipH="1">
            <a:off x="1979712" y="836712"/>
            <a:ext cx="936104" cy="4968552"/>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3" name="グループ化 36"/>
          <p:cNvGrpSpPr/>
          <p:nvPr/>
        </p:nvGrpSpPr>
        <p:grpSpPr>
          <a:xfrm>
            <a:off x="3491880" y="3389584"/>
            <a:ext cx="5562741" cy="3092208"/>
            <a:chOff x="3707904" y="3389584"/>
            <a:chExt cx="5562741" cy="3092208"/>
          </a:xfrm>
        </p:grpSpPr>
        <p:sp>
          <p:nvSpPr>
            <p:cNvPr id="21" name="テキスト ボックス 20"/>
            <p:cNvSpPr txBox="1"/>
            <p:nvPr/>
          </p:nvSpPr>
          <p:spPr>
            <a:xfrm>
              <a:off x="3707904" y="5589240"/>
              <a:ext cx="5562741" cy="892552"/>
            </a:xfrm>
            <a:prstGeom prst="rect">
              <a:avLst/>
            </a:prstGeom>
            <a:noFill/>
          </p:spPr>
          <p:txBody>
            <a:bodyPr wrap="none" rtlCol="0">
              <a:spAutoFit/>
            </a:bodyPr>
            <a:lstStyle/>
            <a:p>
              <a:r>
                <a:rPr lang="en-US" altLang="ja-JP" sz="1200" dirty="0" smtClean="0">
                  <a:solidFill>
                    <a:srgbClr val="000000"/>
                  </a:solidFill>
                </a:rPr>
                <a:t>	(http://www.gw.hep.osaka-cu.ac.jp/openworks/whatisgw.html)</a:t>
              </a:r>
              <a:endParaRPr kumimoji="1" lang="en-US" altLang="ja-JP" dirty="0" smtClean="0"/>
            </a:p>
            <a:p>
              <a:r>
                <a:rPr kumimoji="1" lang="ja-JP" altLang="en-US" dirty="0" smtClean="0"/>
                <a:t>重力を「時空の歪み」として体系化</a:t>
              </a:r>
              <a:endParaRPr kumimoji="1" lang="en-US" altLang="ja-JP" dirty="0" smtClean="0"/>
            </a:p>
            <a:p>
              <a:pPr>
                <a:buFont typeface="Symbol"/>
                <a:buChar char="Þ"/>
              </a:pPr>
              <a:r>
                <a:rPr lang="ja-JP" altLang="en-US" dirty="0" smtClean="0">
                  <a:solidFill>
                    <a:srgbClr val="FF0000"/>
                  </a:solidFill>
                </a:rPr>
                <a:t> 一般相対性理論 </a:t>
              </a:r>
              <a:r>
                <a:rPr lang="en-US" altLang="ja-JP" dirty="0" smtClean="0"/>
                <a:t>(</a:t>
              </a:r>
              <a:r>
                <a:rPr lang="ja-JP" altLang="en-US" dirty="0" smtClean="0"/>
                <a:t>アルバート・アインシュタイン</a:t>
              </a:r>
              <a:r>
                <a:rPr lang="en-US" altLang="ja-JP" dirty="0" smtClean="0"/>
                <a:t>)</a:t>
              </a:r>
              <a:endParaRPr lang="en-US" altLang="ja-JP" dirty="0" smtClean="0">
                <a:solidFill>
                  <a:srgbClr val="FF0000"/>
                </a:solidFill>
              </a:endParaRPr>
            </a:p>
          </p:txBody>
        </p:sp>
        <p:pic>
          <p:nvPicPr>
            <p:cNvPr id="616452" name="Picture 4" descr="C:\Users\Agatsuma\Desktop\distort.jpg"/>
            <p:cNvPicPr>
              <a:picLocks noChangeAspect="1" noChangeArrowheads="1"/>
            </p:cNvPicPr>
            <p:nvPr/>
          </p:nvPicPr>
          <p:blipFill>
            <a:blip r:embed="rId3" cstate="print"/>
            <a:srcRect/>
            <a:stretch>
              <a:fillRect/>
            </a:stretch>
          </p:blipFill>
          <p:spPr bwMode="auto">
            <a:xfrm>
              <a:off x="5652120" y="3389584"/>
              <a:ext cx="2993388" cy="2221409"/>
            </a:xfrm>
            <a:prstGeom prst="rect">
              <a:avLst/>
            </a:prstGeom>
            <a:noFill/>
          </p:spPr>
        </p:pic>
        <p:pic>
          <p:nvPicPr>
            <p:cNvPr id="616453" name="Picture 5" descr="C:\Users\Agatsuma\Desktop\225px-Einstein1921_by_F_Schmutzer_2.jpg"/>
            <p:cNvPicPr>
              <a:picLocks noChangeAspect="1" noChangeArrowheads="1"/>
            </p:cNvPicPr>
            <p:nvPr/>
          </p:nvPicPr>
          <p:blipFill>
            <a:blip r:embed="rId4" cstate="print"/>
            <a:srcRect/>
            <a:stretch>
              <a:fillRect/>
            </a:stretch>
          </p:blipFill>
          <p:spPr bwMode="auto">
            <a:xfrm>
              <a:off x="3923928" y="3429000"/>
              <a:ext cx="1728192" cy="2160240"/>
            </a:xfrm>
            <a:prstGeom prst="rect">
              <a:avLst/>
            </a:prstGeom>
            <a:noFill/>
          </p:spPr>
        </p:pic>
      </p:grpSp>
      <p:sp>
        <p:nvSpPr>
          <p:cNvPr id="25" name="角丸四角形 24"/>
          <p:cNvSpPr/>
          <p:nvPr/>
        </p:nvSpPr>
        <p:spPr>
          <a:xfrm>
            <a:off x="5940152" y="764704"/>
            <a:ext cx="2952328" cy="2520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Picture 4" descr="C:\Users\Agatsuma\Desktop\f_fruit281.png"/>
          <p:cNvPicPr>
            <a:picLocks noChangeAspect="1" noChangeArrowheads="1"/>
          </p:cNvPicPr>
          <p:nvPr/>
        </p:nvPicPr>
        <p:blipFill>
          <a:blip r:embed="rId2" cstate="print"/>
          <a:srcRect/>
          <a:stretch>
            <a:fillRect/>
          </a:stretch>
        </p:blipFill>
        <p:spPr bwMode="auto">
          <a:xfrm>
            <a:off x="7164288" y="980728"/>
            <a:ext cx="504056" cy="504056"/>
          </a:xfrm>
          <a:prstGeom prst="rect">
            <a:avLst/>
          </a:prstGeom>
          <a:noFill/>
        </p:spPr>
      </p:pic>
      <p:pic>
        <p:nvPicPr>
          <p:cNvPr id="27" name="Picture 4" descr="C:\Users\Agatsuma\Desktop\f_fruit281.png"/>
          <p:cNvPicPr>
            <a:picLocks noChangeAspect="1" noChangeArrowheads="1"/>
          </p:cNvPicPr>
          <p:nvPr/>
        </p:nvPicPr>
        <p:blipFill>
          <a:blip r:embed="rId2" cstate="print"/>
          <a:srcRect/>
          <a:stretch>
            <a:fillRect/>
          </a:stretch>
        </p:blipFill>
        <p:spPr bwMode="auto">
          <a:xfrm>
            <a:off x="7956376" y="1700808"/>
            <a:ext cx="504056" cy="504056"/>
          </a:xfrm>
          <a:prstGeom prst="rect">
            <a:avLst/>
          </a:prstGeom>
          <a:noFill/>
        </p:spPr>
      </p:pic>
      <p:pic>
        <p:nvPicPr>
          <p:cNvPr id="28" name="Picture 4" descr="C:\Users\Agatsuma\Desktop\f_fruit281.png"/>
          <p:cNvPicPr>
            <a:picLocks noChangeAspect="1" noChangeArrowheads="1"/>
          </p:cNvPicPr>
          <p:nvPr/>
        </p:nvPicPr>
        <p:blipFill>
          <a:blip r:embed="rId2" cstate="print"/>
          <a:srcRect/>
          <a:stretch>
            <a:fillRect/>
          </a:stretch>
        </p:blipFill>
        <p:spPr bwMode="auto">
          <a:xfrm>
            <a:off x="7164288" y="2420888"/>
            <a:ext cx="504056" cy="504056"/>
          </a:xfrm>
          <a:prstGeom prst="rect">
            <a:avLst/>
          </a:prstGeom>
          <a:noFill/>
        </p:spPr>
      </p:pic>
      <p:pic>
        <p:nvPicPr>
          <p:cNvPr id="29" name="Picture 4" descr="C:\Users\Agatsuma\Desktop\f_fruit281.png"/>
          <p:cNvPicPr>
            <a:picLocks noChangeAspect="1" noChangeArrowheads="1"/>
          </p:cNvPicPr>
          <p:nvPr/>
        </p:nvPicPr>
        <p:blipFill>
          <a:blip r:embed="rId2" cstate="print"/>
          <a:srcRect/>
          <a:stretch>
            <a:fillRect/>
          </a:stretch>
        </p:blipFill>
        <p:spPr bwMode="auto">
          <a:xfrm>
            <a:off x="6372200" y="1700808"/>
            <a:ext cx="504056" cy="504056"/>
          </a:xfrm>
          <a:prstGeom prst="rect">
            <a:avLst/>
          </a:prstGeom>
          <a:noFill/>
        </p:spPr>
      </p:pic>
      <p:sp>
        <p:nvSpPr>
          <p:cNvPr id="30" name="テキスト ボックス 29"/>
          <p:cNvSpPr txBox="1"/>
          <p:nvPr/>
        </p:nvSpPr>
        <p:spPr>
          <a:xfrm>
            <a:off x="3779912" y="764704"/>
            <a:ext cx="2304256" cy="2062103"/>
          </a:xfrm>
          <a:prstGeom prst="rect">
            <a:avLst/>
          </a:prstGeom>
          <a:noFill/>
        </p:spPr>
        <p:txBody>
          <a:bodyPr wrap="square" rtlCol="0">
            <a:spAutoFit/>
          </a:bodyPr>
          <a:lstStyle/>
          <a:p>
            <a:r>
              <a:rPr lang="ja-JP" altLang="en-US" dirty="0" smtClean="0"/>
              <a:t>リンゴ集団の中心</a:t>
            </a:r>
            <a:r>
              <a:rPr kumimoji="1" lang="ja-JP" altLang="en-US" dirty="0" smtClean="0"/>
              <a:t>からみると</a:t>
            </a:r>
            <a:r>
              <a:rPr kumimoji="1" lang="en-US" altLang="ja-JP" dirty="0" smtClean="0"/>
              <a:t>…</a:t>
            </a:r>
          </a:p>
          <a:p>
            <a:r>
              <a:rPr lang="ja-JP" altLang="en-US" dirty="0" smtClean="0"/>
              <a:t>（箱の中のリンゴと一緒に落下すると）</a:t>
            </a:r>
            <a:endParaRPr kumimoji="1" lang="en-US" altLang="ja-JP" dirty="0" smtClean="0"/>
          </a:p>
          <a:p>
            <a:pPr>
              <a:buFont typeface="Symbol"/>
              <a:buChar char="Þ"/>
            </a:pPr>
            <a:r>
              <a:rPr lang="ja-JP" altLang="en-US" sz="2400" dirty="0" smtClean="0">
                <a:solidFill>
                  <a:srgbClr val="FF0000"/>
                </a:solidFill>
              </a:rPr>
              <a:t> 潮汐力</a:t>
            </a:r>
            <a:endParaRPr lang="en-US" altLang="ja-JP" sz="2400" dirty="0" smtClean="0">
              <a:solidFill>
                <a:srgbClr val="FF0000"/>
              </a:solidFill>
            </a:endParaRPr>
          </a:p>
          <a:p>
            <a:r>
              <a:rPr lang="ja-JP" altLang="en-US" sz="2400" dirty="0" smtClean="0">
                <a:solidFill>
                  <a:srgbClr val="FF0000"/>
                </a:solidFill>
              </a:rPr>
              <a:t>（重力の本質）</a:t>
            </a:r>
            <a:endParaRPr kumimoji="1" lang="ja-JP" altLang="en-US" sz="2400" dirty="0">
              <a:solidFill>
                <a:srgbClr val="FF0000"/>
              </a:solidFill>
            </a:endParaRPr>
          </a:p>
        </p:txBody>
      </p:sp>
      <p:sp>
        <p:nvSpPr>
          <p:cNvPr id="33" name="下矢印 32"/>
          <p:cNvSpPr/>
          <p:nvPr/>
        </p:nvSpPr>
        <p:spPr>
          <a:xfrm rot="5400000">
            <a:off x="7493106" y="1751454"/>
            <a:ext cx="484632" cy="42218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下矢印 33"/>
          <p:cNvSpPr/>
          <p:nvPr/>
        </p:nvSpPr>
        <p:spPr>
          <a:xfrm rot="16200000">
            <a:off x="6845034" y="1751454"/>
            <a:ext cx="484632" cy="42218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下矢印 34"/>
          <p:cNvSpPr/>
          <p:nvPr/>
        </p:nvSpPr>
        <p:spPr>
          <a:xfrm>
            <a:off x="7164288" y="2924944"/>
            <a:ext cx="484632" cy="42218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下矢印 35"/>
          <p:cNvSpPr/>
          <p:nvPr/>
        </p:nvSpPr>
        <p:spPr>
          <a:xfrm rot="10800000">
            <a:off x="7164288" y="620688"/>
            <a:ext cx="484632" cy="42218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nodeType="clickEffect">
                                  <p:stCondLst>
                                    <p:cond delay="0"/>
                                  </p:stCondLst>
                                  <p:childTnLst>
                                    <p:animMotion origin="layout" path="M -5.55556E-7 -4.07407E-6 L -0.03941 0.28357 " pathEditMode="relative" ptsTypes="AA">
                                      <p:cBhvr>
                                        <p:cTn id="6" dur="2000" fill="hold"/>
                                        <p:tgtEl>
                                          <p:spTgt spid="10"/>
                                        </p:tgtEl>
                                        <p:attrNameLst>
                                          <p:attrName>ppt_x</p:attrName>
                                          <p:attrName>ppt_y</p:attrName>
                                        </p:attrNameLst>
                                      </p:cBhvr>
                                    </p:animMotion>
                                  </p:childTnLst>
                                </p:cTn>
                              </p:par>
                              <p:par>
                                <p:cTn id="7" presetID="0" presetClass="path" presetSubtype="0" accel="50000" fill="hold" nodeType="withEffect">
                                  <p:stCondLst>
                                    <p:cond delay="0"/>
                                  </p:stCondLst>
                                  <p:childTnLst>
                                    <p:animMotion origin="layout" path="M 6.94444E-6 -4.07407E-6 L 0.04723 0.28357 " pathEditMode="relative" ptsTypes="AA">
                                      <p:cBhvr>
                                        <p:cTn id="8" dur="2000" fill="hold"/>
                                        <p:tgtEl>
                                          <p:spTgt spid="12"/>
                                        </p:tgtEl>
                                        <p:attrNameLst>
                                          <p:attrName>ppt_x</p:attrName>
                                          <p:attrName>ppt_y</p:attrName>
                                        </p:attrNameLst>
                                      </p:cBhvr>
                                    </p:animMotion>
                                  </p:childTnLst>
                                </p:cTn>
                              </p:par>
                              <p:par>
                                <p:cTn id="9" presetID="42" presetClass="path" presetSubtype="0" accel="50000" fill="hold" nodeType="withEffect">
                                  <p:stCondLst>
                                    <p:cond delay="0"/>
                                  </p:stCondLst>
                                  <p:childTnLst>
                                    <p:animMotion origin="layout" path="M 0.00034 0.0081 L 0.00034 0.37291 " pathEditMode="relative" rAng="0" ptsTypes="AA">
                                      <p:cBhvr>
                                        <p:cTn id="10" dur="2000" fill="hold"/>
                                        <p:tgtEl>
                                          <p:spTgt spid="13"/>
                                        </p:tgtEl>
                                        <p:attrNameLst>
                                          <p:attrName>ppt_x</p:attrName>
                                          <p:attrName>ppt_y</p:attrName>
                                        </p:attrNameLst>
                                      </p:cBhvr>
                                      <p:rCtr x="0" y="182"/>
                                    </p:animMotion>
                                  </p:childTnLst>
                                </p:cTn>
                              </p:par>
                              <p:par>
                                <p:cTn id="11" presetID="42" presetClass="path" presetSubtype="0" accel="50000" fill="hold" nodeType="withEffect">
                                  <p:stCondLst>
                                    <p:cond delay="0"/>
                                  </p:stCondLst>
                                  <p:childTnLst>
                                    <p:animMotion origin="layout" path="M 0 -7.40741E-7 L 0 0.17083 " pathEditMode="relative" rAng="0" ptsTypes="AA">
                                      <p:cBhvr>
                                        <p:cTn id="12" dur="2000" fill="hold"/>
                                        <p:tgtEl>
                                          <p:spTgt spid="11"/>
                                        </p:tgtEl>
                                        <p:attrNameLst>
                                          <p:attrName>ppt_x</p:attrName>
                                          <p:attrName>ppt_y</p:attrName>
                                        </p:attrNameLst>
                                      </p:cBhvr>
                                      <p:rCtr x="0" y="85"/>
                                    </p:animMotion>
                                  </p:childTnLst>
                                </p:cTn>
                              </p:par>
                              <p:par>
                                <p:cTn id="13" presetID="64" presetClass="path" presetSubtype="0" accel="50000" fill="hold" nodeType="withEffect">
                                  <p:stCondLst>
                                    <p:cond delay="0"/>
                                  </p:stCondLst>
                                  <p:childTnLst>
                                    <p:animMotion origin="layout" path="M 2.5E-6 0.00533 L 2.5E-6 -0.04722 " pathEditMode="relative" rAng="0" ptsTypes="AA">
                                      <p:cBhvr>
                                        <p:cTn id="14" dur="2000" fill="hold"/>
                                        <p:tgtEl>
                                          <p:spTgt spid="26"/>
                                        </p:tgtEl>
                                        <p:attrNameLst>
                                          <p:attrName>ppt_x</p:attrName>
                                          <p:attrName>ppt_y</p:attrName>
                                        </p:attrNameLst>
                                      </p:cBhvr>
                                      <p:rCtr x="0" y="-26"/>
                                    </p:animMotion>
                                  </p:childTnLst>
                                </p:cTn>
                              </p:par>
                              <p:par>
                                <p:cTn id="15" presetID="42" presetClass="path" presetSubtype="0" accel="50000" fill="hold" nodeType="withEffect">
                                  <p:stCondLst>
                                    <p:cond delay="0"/>
                                  </p:stCondLst>
                                  <p:childTnLst>
                                    <p:animMotion origin="layout" path="M 2.5E-6 0.00532 L 2.5E-6 0.05532 " pathEditMode="relative" rAng="0" ptsTypes="AA">
                                      <p:cBhvr>
                                        <p:cTn id="16" dur="2000" fill="hold"/>
                                        <p:tgtEl>
                                          <p:spTgt spid="28"/>
                                        </p:tgtEl>
                                        <p:attrNameLst>
                                          <p:attrName>ppt_x</p:attrName>
                                          <p:attrName>ppt_y</p:attrName>
                                        </p:attrNameLst>
                                      </p:cBhvr>
                                      <p:rCtr x="0" y="25"/>
                                    </p:animMotion>
                                  </p:childTnLst>
                                </p:cTn>
                              </p:par>
                              <p:par>
                                <p:cTn id="17" presetID="35" presetClass="path" presetSubtype="0" accel="50000" fill="hold" nodeType="withEffect">
                                  <p:stCondLst>
                                    <p:cond delay="0"/>
                                  </p:stCondLst>
                                  <p:childTnLst>
                                    <p:animMotion origin="layout" path="M 5.55556E-7 0.00509 L -0.03559 0.00509 " pathEditMode="relative" rAng="0" ptsTypes="AA">
                                      <p:cBhvr>
                                        <p:cTn id="18" dur="2000" fill="hold"/>
                                        <p:tgtEl>
                                          <p:spTgt spid="27"/>
                                        </p:tgtEl>
                                        <p:attrNameLst>
                                          <p:attrName>ppt_x</p:attrName>
                                          <p:attrName>ppt_y</p:attrName>
                                        </p:attrNameLst>
                                      </p:cBhvr>
                                      <p:rCtr x="-18" y="0"/>
                                    </p:animMotion>
                                  </p:childTnLst>
                                </p:cTn>
                              </p:par>
                              <p:par>
                                <p:cTn id="19" presetID="63" presetClass="path" presetSubtype="0" accel="50000" fill="hold" nodeType="withEffect">
                                  <p:stCondLst>
                                    <p:cond delay="0"/>
                                  </p:stCondLst>
                                  <p:childTnLst>
                                    <p:animMotion origin="layout" path="M 4.44444E-6 0.00509 L 0.03732 0.00509 " pathEditMode="relative" rAng="0" ptsTypes="AA">
                                      <p:cBhvr>
                                        <p:cTn id="20" dur="2000" fill="hold"/>
                                        <p:tgtEl>
                                          <p:spTgt spid="29"/>
                                        </p:tgtEl>
                                        <p:attrNameLst>
                                          <p:attrName>ppt_x</p:attrName>
                                          <p:attrName>ppt_y</p:attrName>
                                        </p:attrNameLst>
                                      </p:cBhvr>
                                      <p:rCtr x="19" y="0"/>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25068</TotalTime>
  <Words>3671</Words>
  <Application>Microsoft Office PowerPoint</Application>
  <PresentationFormat>画面に合わせる (4:3)</PresentationFormat>
  <Paragraphs>858</Paragraphs>
  <Slides>73</Slides>
  <Notes>2</Notes>
  <HiddenSlides>0</HiddenSlides>
  <MMClips>0</MMClips>
  <ScaleCrop>false</ScaleCrop>
  <HeadingPairs>
    <vt:vector size="8" baseType="variant">
      <vt:variant>
        <vt:lpstr>テーマ</vt:lpstr>
      </vt:variant>
      <vt:variant>
        <vt:i4>1</vt:i4>
      </vt:variant>
      <vt:variant>
        <vt:lpstr>リンクの設定</vt:lpstr>
      </vt:variant>
      <vt:variant>
        <vt:i4>1</vt:i4>
      </vt:variant>
      <vt:variant>
        <vt:lpstr>埋め込まれた OLE サーバー</vt:lpstr>
      </vt:variant>
      <vt:variant>
        <vt:i4>1</vt:i4>
      </vt:variant>
      <vt:variant>
        <vt:lpstr>スライド タイトル</vt:lpstr>
      </vt:variant>
      <vt:variant>
        <vt:i4>73</vt:i4>
      </vt:variant>
    </vt:vector>
  </HeadingPairs>
  <TitlesOfParts>
    <vt:vector size="76" baseType="lpstr">
      <vt:lpstr>標準デザイン</vt:lpstr>
      <vt:lpstr>\\localhost\Users\Piero\Desktop\WI&amp;NI&amp;WE_Failures\PieroRPB HD:Users:Piero:Desktop:AdVPAYTemp:STAC_PAY:STAC_report_PAY_2016_09_28.docx!OLE_LINK1</vt:lpstr>
      <vt:lpstr>数式</vt:lpstr>
      <vt:lpstr>欧州重力波検出器Virgoでの 研究と重力波観測　 ～海外での研究・ 生活について～</vt:lpstr>
      <vt:lpstr>2017年　ノーベル物理学賞</vt:lpstr>
      <vt:lpstr>初観測以前の重力波業界（主に国内）</vt:lpstr>
      <vt:lpstr>重力波の初観測、そして相次ぎ2例目</vt:lpstr>
      <vt:lpstr>2016年 2月11日（12日）</vt:lpstr>
      <vt:lpstr>初観測から発表に至るまで</vt:lpstr>
      <vt:lpstr>重力波の初検出って何がすごいの？</vt:lpstr>
      <vt:lpstr>重力</vt:lpstr>
      <vt:lpstr>重力</vt:lpstr>
      <vt:lpstr>重力と潮汐力</vt:lpstr>
      <vt:lpstr>重力波</vt:lpstr>
      <vt:lpstr>重力波源</vt:lpstr>
      <vt:lpstr>宇宙のうぶ声を聞く</vt:lpstr>
      <vt:lpstr>重力波の間接的存在証拠</vt:lpstr>
      <vt:lpstr>重力波のまとめ</vt:lpstr>
      <vt:lpstr>重力波の振幅</vt:lpstr>
      <vt:lpstr>干渉計による重力波の検出</vt:lpstr>
      <vt:lpstr>光学系の改良</vt:lpstr>
      <vt:lpstr>現在の干渉計の主な雑音源</vt:lpstr>
      <vt:lpstr>現在の干渉計の主な雑音源</vt:lpstr>
      <vt:lpstr>地面振動</vt:lpstr>
      <vt:lpstr>懸架装置による防振</vt:lpstr>
      <vt:lpstr>鏡の熱雑音</vt:lpstr>
      <vt:lpstr>振り子の熱雑音</vt:lpstr>
      <vt:lpstr>冷却による熱雑音の低減</vt:lpstr>
      <vt:lpstr>防振系の改良</vt:lpstr>
      <vt:lpstr>量子雑音 （散射雑音）</vt:lpstr>
      <vt:lpstr>量子雑音（輻射圧雑音）</vt:lpstr>
      <vt:lpstr>標準量子限界(SQL)</vt:lpstr>
      <vt:lpstr>世界の重力波検出器</vt:lpstr>
      <vt:lpstr>初観測の論文</vt:lpstr>
      <vt:lpstr>LIGO</vt:lpstr>
      <vt:lpstr>初観測データ</vt:lpstr>
      <vt:lpstr>いきなり天文学</vt:lpstr>
      <vt:lpstr>Nikhef グループの貢献</vt:lpstr>
      <vt:lpstr>重力波の飛来方向</vt:lpstr>
      <vt:lpstr>電磁波による追尾観測（EM follow up）</vt:lpstr>
      <vt:lpstr>Virgo =&gt; Advanced Virgo</vt:lpstr>
      <vt:lpstr>アクシデント</vt:lpstr>
      <vt:lpstr>スライド 40</vt:lpstr>
      <vt:lpstr>原因</vt:lpstr>
      <vt:lpstr>スチールワイヤでの代替案</vt:lpstr>
      <vt:lpstr>GW170814: Virgoを加えた3台同時観測</vt:lpstr>
      <vt:lpstr>GW170814: Virgoの貢献</vt:lpstr>
      <vt:lpstr>GW170817:マルチメッセンジャー天文学</vt:lpstr>
      <vt:lpstr>M1の皆さんに問題</vt:lpstr>
      <vt:lpstr>GW170817:マルチメッセンジャー天文学</vt:lpstr>
      <vt:lpstr>Nikhef グループの貢献</vt:lpstr>
      <vt:lpstr>Phase Camera</vt:lpstr>
      <vt:lpstr>Setup in AdV</vt:lpstr>
      <vt:lpstr>セットアップの様子</vt:lpstr>
      <vt:lpstr>導入した3台の位相カメラ</vt:lpstr>
      <vt:lpstr>位相カメラの貢献</vt:lpstr>
      <vt:lpstr>今後のスケジュール</vt:lpstr>
      <vt:lpstr>今後のスケジュール</vt:lpstr>
      <vt:lpstr>Einstein Telescope (ET)</vt:lpstr>
      <vt:lpstr>LISA mission</vt:lpstr>
      <vt:lpstr>技術試験衛星 (LISA pathfinder)</vt:lpstr>
      <vt:lpstr>光学望遠鏡</vt:lpstr>
      <vt:lpstr>重力波望遠鏡の展開</vt:lpstr>
      <vt:lpstr>検出器開発の歴史</vt:lpstr>
      <vt:lpstr>NSF</vt:lpstr>
      <vt:lpstr>海外での研究・生活 （あくまで個人的感想）</vt:lpstr>
      <vt:lpstr>オランダ生活</vt:lpstr>
      <vt:lpstr>イタリアの夜ごはん</vt:lpstr>
      <vt:lpstr>日本との違い</vt:lpstr>
      <vt:lpstr>日本との違い</vt:lpstr>
      <vt:lpstr>日本との違い</vt:lpstr>
      <vt:lpstr>働き方</vt:lpstr>
      <vt:lpstr>海外生活のコツ</vt:lpstr>
      <vt:lpstr>ジョブハンティング</vt:lpstr>
      <vt:lpstr>まとめ</vt:lpstr>
      <vt:lpstr>若人よ、海外へ！</vt:lpstr>
    </vt:vector>
  </TitlesOfParts>
  <Company>GWgroup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重力波説明</dc:title>
  <dc:creator>Agatsuma</dc:creator>
  <cp:lastModifiedBy>Agatsuma</cp:lastModifiedBy>
  <cp:revision>1668</cp:revision>
  <dcterms:created xsi:type="dcterms:W3CDTF">2008-03-21T22:06:35Z</dcterms:created>
  <dcterms:modified xsi:type="dcterms:W3CDTF">2018-06-09T13:02:39Z</dcterms:modified>
</cp:coreProperties>
</file>