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3" r:id="rId5"/>
    <p:sldId id="543" r:id="rId6"/>
    <p:sldId id="544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4DD25-E873-40E9-850C-7F79312A51D6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8E1E-11C2-41A7-8F39-0342C62CB0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49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D0356F3-4387-43DC-A931-C0F216488990}" type="slidenum">
              <a:rPr lang="en-US" altLang="ja-JP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370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840FA8-0EF4-436D-95C5-4F468010F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8664AF2-09EE-4AA3-AFD2-22E5184C9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39EAC1-3BD5-4CD0-AE59-5E41C428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AB337-0216-4A01-A292-58C93D07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ABF02-E4CE-41EE-A73A-9274D8A3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1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42CD7-6925-4D41-B1A5-00FC4F7D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76F34C-4966-407D-B7F2-81AFD9765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73BF6-3091-4440-9089-E936304D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CE7591-3FA1-4124-86E8-1AC17369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81BA2D-8A38-4003-B058-3919B123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8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48FFC0-42D9-4178-B52B-F5E074FC5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72DC-B027-4692-97DE-D1372AF02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A651D-7388-4A9A-99C6-1F9DC457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CE8334-DE06-4DB1-A6DF-E531BFBF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F1B7EC-4C3A-4E18-9189-871125FB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98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631" y="72805"/>
            <a:ext cx="6643959" cy="492588"/>
          </a:xfrm>
        </p:spPr>
        <p:txBody>
          <a:bodyPr>
            <a:noAutofit/>
          </a:bodyPr>
          <a:lstStyle>
            <a:lvl1pPr>
              <a:defRPr sz="3266" cap="small" baseline="0">
                <a:solidFill>
                  <a:schemeClr val="tx2"/>
                </a:solidFill>
                <a:latin typeface="+mj-ea"/>
                <a:ea typeface="+mj-ea"/>
                <a:cs typeface="Spica Neue P" panose="02000503000000000000" pitchFamily="2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1554056" y="6399807"/>
            <a:ext cx="551167" cy="365125"/>
          </a:xfrm>
        </p:spPr>
        <p:txBody>
          <a:bodyPr/>
          <a:lstStyle/>
          <a:p>
            <a:fld id="{9289D190-883C-480A-BDC3-159A98F0A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" name="直線コネクタ 3"/>
          <p:cNvCxnSpPr>
            <a:cxnSpLocks/>
          </p:cNvCxnSpPr>
          <p:nvPr userDrawn="1"/>
        </p:nvCxnSpPr>
        <p:spPr>
          <a:xfrm flipV="1">
            <a:off x="1" y="565394"/>
            <a:ext cx="6983169" cy="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68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03BC2-A74A-4357-99AE-70BC73A5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352080-1E2D-4428-A365-8ADE3B5E6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8D0807-8B75-4F36-90B3-938F39B1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62067-C41D-4FF5-B0A4-CE65FBF3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F93976-5E1E-44E5-8989-0852BF37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26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A1DBE-0683-4B91-B1DD-4470A64A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2E63D0-2419-4B49-9E34-3243EA25B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393AF4-F5B7-4BC8-9015-6AAABC82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977A48-2CC5-4059-AF92-5B85B879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40DD65-AAEF-413A-A34B-3CFA90EB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55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A7934-8466-4324-A441-381787E9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3671A-12BC-4A84-A3BD-904ACC050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338A95-9DB5-4FC2-948E-788E93AA0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987AB3-58D3-41FE-9C52-AF3CE45C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C13DF-CF37-4A4E-9A6F-8760F3EE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EB0052-1F4A-410F-A865-1CBE63FD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6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BF925-E5D4-47A9-AB23-E93E03B0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225265-9105-45FD-9FC2-DDB563C23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2C156B-CA70-4136-9F98-80C0290D4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83FE5E6-74EE-4F98-8C98-3E05821F2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227FCB-7C60-4B34-99F5-DD15D59A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EF0CB9-4DFF-4723-AB34-718D67A2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7CE54C-D125-4B0C-99ED-AA9F4E78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6207E-FEE2-4EFB-A9AD-8F65BBE3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5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E2F694-0541-4881-8DE2-960CD7BBC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07FB84-1899-4C18-A207-5588B739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3C9504-B99C-478C-BBC2-33630358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F68095-B0F0-4600-AFF5-9254B49E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8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1FFCCD-74EF-4A15-B931-2FDD1A0E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7C0FC7-9689-4914-B936-368D1948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754141-99C2-412D-AD90-F13B12E4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48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64948-88DD-4197-9696-88EDA4D0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43989-C953-4484-99E2-E789043CE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2F05C6-BA0F-4A3C-BBF0-0D85351C4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EB9F5F-C7EC-482B-9DB5-3CF45209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18E36F-C846-479D-B281-AA412322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ACA1C7-4FF5-4065-9647-016950D6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7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4238BB-8A39-4B17-91D4-34129F18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021F75-378B-4FEA-9F67-710075930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A1987C-BB8A-4CEE-BEAB-A797CA5E8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431BFA-E73C-4B6F-9523-F7F45DB8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772C94-6C4B-40DC-BB54-7E1314D4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D88FE4-9972-4E8F-89F9-143B2B25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98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864B2-9CA6-4CAB-BB37-9497056F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264E7C-453E-48F5-97CE-00D394CF2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556DF-5D65-4EFA-9D97-AA34613FC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F5A8-99FE-4E55-B53B-A76353A15EB7}" type="datetimeFigureOut">
              <a:rPr kumimoji="1" lang="ja-JP" altLang="en-US" smtClean="0"/>
              <a:t>2018/5/25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588721-8610-4DDD-8AEE-4C608B08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6760F7-107B-40CE-84BE-806824F69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375C-5773-445A-9D3D-2982DA49D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79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BD1AD0-AFE5-4187-A026-AD40C0356CF6}"/>
              </a:ext>
            </a:extLst>
          </p:cNvPr>
          <p:cNvSpPr txBox="1"/>
          <p:nvPr/>
        </p:nvSpPr>
        <p:spPr>
          <a:xfrm>
            <a:off x="1771739" y="1985847"/>
            <a:ext cx="8648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of VIS hardware</a:t>
            </a:r>
            <a:endParaRPr kumimoji="1" lang="ja-JP" alt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A54EC9-FA4D-495A-8005-9901EDDEF56E}"/>
              </a:ext>
            </a:extLst>
          </p:cNvPr>
          <p:cNvSpPr txBox="1"/>
          <p:nvPr/>
        </p:nvSpPr>
        <p:spPr>
          <a:xfrm>
            <a:off x="4403912" y="5997388"/>
            <a:ext cx="6820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Yoichi Aso @ Extended Chief Meeting 2018/5/28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7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00170A-75E8-47AA-B881-B158C88A3B9F}"/>
              </a:ext>
            </a:extLst>
          </p:cNvPr>
          <p:cNvSpPr txBox="1"/>
          <p:nvPr/>
        </p:nvSpPr>
        <p:spPr>
          <a:xfrm>
            <a:off x="201706" y="0"/>
            <a:ext cx="8076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current status: Type-A</a:t>
            </a:r>
            <a:endParaRPr kumimoji="1" lang="ja-JP" altLang="en-US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B0EE33-C891-47C4-9BC1-5BAA7E8653F1}"/>
              </a:ext>
            </a:extLst>
          </p:cNvPr>
          <p:cNvSpPr txBox="1"/>
          <p:nvPr/>
        </p:nvSpPr>
        <p:spPr>
          <a:xfrm>
            <a:off x="988359" y="995082"/>
            <a:ext cx="919033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ETMY: installed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F1 – F3 GAS are stuck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F3 will be released by adjusting the weight at BF in Sept.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F1, F2 will be repaired after O3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Accelerometers on PI are noisy: will be replaced in Sept.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ETMX: installed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ITMX: Hardware installation completed (4+ months)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Connect to DGS in mid June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Control test in July </a:t>
            </a:r>
          </a:p>
          <a:p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ITMY: Installation started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To be finished at the end of August (in 3+ months)</a:t>
            </a:r>
          </a:p>
        </p:txBody>
      </p:sp>
    </p:spTree>
    <p:extLst>
      <p:ext uri="{BB962C8B-B14F-4D97-AF65-F5344CB8AC3E}">
        <p14:creationId xmlns:p14="http://schemas.microsoft.com/office/powerpoint/2010/main" val="140321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ED8E1A-B134-49D6-BDBC-25C2323E3BC1}"/>
              </a:ext>
            </a:extLst>
          </p:cNvPr>
          <p:cNvSpPr txBox="1"/>
          <p:nvPr/>
        </p:nvSpPr>
        <p:spPr>
          <a:xfrm>
            <a:off x="201706" y="0"/>
            <a:ext cx="8076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current status: Type-B</a:t>
            </a:r>
            <a:endParaRPr kumimoji="1" lang="ja-JP" altLang="en-US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610172-E668-472C-B87B-B41D2B5E4625}"/>
              </a:ext>
            </a:extLst>
          </p:cNvPr>
          <p:cNvSpPr txBox="1"/>
          <p:nvPr/>
        </p:nvSpPr>
        <p:spPr>
          <a:xfrm>
            <a:off x="1593476" y="705970"/>
            <a:ext cx="869340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BS: installed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Control tuning still necessary</a:t>
            </a:r>
          </a:p>
          <a:p>
            <a:pPr lvl="1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SR2: assembled up to SF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Waiting for the top blades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SR3: assembled up to BF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Assembly up to SF will finish in this week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SRM: start assembly from August 1st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Expected to finish the mechanical installation by Oc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t. 4th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DA2E38-3DEF-4345-8EA4-DBE770FABBB7}"/>
              </a:ext>
            </a:extLst>
          </p:cNvPr>
          <p:cNvSpPr txBox="1"/>
          <p:nvPr/>
        </p:nvSpPr>
        <p:spPr>
          <a:xfrm>
            <a:off x="1593476" y="5123329"/>
            <a:ext cx="5841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Top filter blade status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12 blades will be delivered in this week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Remaining ones in the next week ?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1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4F44AA-49AB-4357-BAAA-206864889E18}"/>
              </a:ext>
            </a:extLst>
          </p:cNvPr>
          <p:cNvSpPr txBox="1"/>
          <p:nvPr/>
        </p:nvSpPr>
        <p:spPr>
          <a:xfrm>
            <a:off x="215883" y="92149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power</a:t>
            </a:r>
            <a:endParaRPr kumimoji="1" lang="ja-JP" altLang="en-US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7DD663-9EC9-4AD7-B8D8-EE20EF88B8C8}"/>
              </a:ext>
            </a:extLst>
          </p:cNvPr>
          <p:cNvSpPr txBox="1"/>
          <p:nvPr/>
        </p:nvSpPr>
        <p:spPr>
          <a:xfrm>
            <a:off x="3136439" y="670808"/>
            <a:ext cx="6245108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Type-A</a:t>
            </a:r>
            <a:endParaRPr kumimoji="1" lang="en-US" altLang="ja-JP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Takahashi (leader), </a:t>
            </a: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Okutomi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, Sato, </a:t>
            </a: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Ishizaki</a:t>
            </a:r>
            <a:endParaRPr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1"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apro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worker (until the end of Sept. ?)</a:t>
            </a:r>
            <a:endParaRPr kumimoji="1"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Type-B</a:t>
            </a:r>
            <a:endParaRPr kumimoji="1" lang="en-US" altLang="ja-JP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Mark (leader), Fabian, Hirata, Enzo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Kozu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(ICRR), Yoshioka (Toyama)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Ohishi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(until Sept. ?)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Fujii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</a:t>
            </a:r>
            <a:endParaRPr lang="en-US" altLang="ja-JP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Shoda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(leader)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Miyo (ICRR), Hashimoto (</a:t>
            </a: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Hosei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), Arai (ICRR)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Arial" panose="020B0604020202020204" pitchFamily="34" charset="0"/>
                <a:cs typeface="Arial" panose="020B0604020202020204" pitchFamily="34" charset="0"/>
              </a:rPr>
              <a:t>Kasuya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(TITECH), Yoshida (Summer student)</a:t>
            </a:r>
          </a:p>
          <a:p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OMMT: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Ohishi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Watchdog: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Tanaka</a:t>
            </a:r>
          </a:p>
        </p:txBody>
      </p:sp>
    </p:spTree>
    <p:extLst>
      <p:ext uri="{BB962C8B-B14F-4D97-AF65-F5344CB8AC3E}">
        <p14:creationId xmlns:p14="http://schemas.microsoft.com/office/powerpoint/2010/main" val="215027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38309D9-A2D9-439A-A3E6-3BC2F35B8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12755"/>
              </p:ext>
            </p:extLst>
          </p:nvPr>
        </p:nvGraphicFramePr>
        <p:xfrm>
          <a:off x="685609" y="1399058"/>
          <a:ext cx="11025882" cy="49713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25098">
                  <a:extLst>
                    <a:ext uri="{9D8B030D-6E8A-4147-A177-3AD203B41FA5}">
                      <a16:colId xmlns:a16="http://schemas.microsoft.com/office/drawing/2014/main" val="1063947049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3934500885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7068381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2511276343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2018017883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3524501403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2083325399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3698204860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val="1783363113"/>
                    </a:ext>
                  </a:extLst>
                </a:gridCol>
              </a:tblGrid>
              <a:tr h="328889">
                <a:tc gridSpan="9"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Spica Neue" panose="02000503000000000000" pitchFamily="2" charset="-128"/>
                          <a:ea typeface="Spica Neue" panose="02000503000000000000" pitchFamily="2" charset="-128"/>
                          <a:cs typeface="Spica Neue" panose="02000503000000000000" pitchFamily="2" charset="-128"/>
                        </a:rPr>
                        <a:t>2018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Spica Neue" panose="02000503000000000000" pitchFamily="2" charset="-128"/>
                        <a:ea typeface="Spica Neue" panose="02000503000000000000" pitchFamily="2" charset="-128"/>
                        <a:cs typeface="Spica Neue" panose="02000503000000000000" pitchFamily="2" charset="-128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  <a:latin typeface="Spica Neue" panose="02000503000000000000" pitchFamily="2" charset="-128"/>
                        <a:ea typeface="Spica Neue" panose="02000503000000000000" pitchFamily="2" charset="-128"/>
                        <a:cs typeface="Spica Neue" panose="02000503000000000000" pitchFamily="2" charset="-128"/>
                      </a:endParaRPr>
                    </a:p>
                  </a:txBody>
                  <a:tcPr marL="100796" marR="100796" marT="50408" marB="504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  <a:latin typeface="Spica Neue" panose="02000503000000000000" pitchFamily="2" charset="-128"/>
                        <a:ea typeface="Spica Neue" panose="02000503000000000000" pitchFamily="2" charset="-128"/>
                        <a:cs typeface="Spica Neue" panose="02000503000000000000" pitchFamily="2" charset="-128"/>
                      </a:endParaRPr>
                    </a:p>
                  </a:txBody>
                  <a:tcPr marL="100796" marR="100796" marT="50408" marB="504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178781"/>
                  </a:ext>
                </a:extLst>
              </a:tr>
              <a:tr h="3463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4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5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6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7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8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9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10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11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</a:t>
                      </a:r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98257"/>
                  </a:ext>
                </a:extLst>
              </a:tr>
              <a:tr h="423979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78414"/>
                  </a:ext>
                </a:extLst>
              </a:tr>
            </a:tbl>
          </a:graphicData>
        </a:graphic>
      </p:graphicFrame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FDD32F5A-BE2C-4533-A2C1-8804112CD8F7}"/>
              </a:ext>
            </a:extLst>
          </p:cNvPr>
          <p:cNvCxnSpPr>
            <a:cxnSpLocks/>
          </p:cNvCxnSpPr>
          <p:nvPr/>
        </p:nvCxnSpPr>
        <p:spPr>
          <a:xfrm>
            <a:off x="878712" y="2481579"/>
            <a:ext cx="2263565" cy="0"/>
          </a:xfrm>
          <a:prstGeom prst="straightConnector1">
            <a:avLst/>
          </a:prstGeom>
          <a:ln w="241300" cap="sq" cmpd="sng">
            <a:solidFill>
              <a:schemeClr val="accent4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29BB22F8-7127-4DD3-9D5C-3614EAFD01ED}"/>
              </a:ext>
            </a:extLst>
          </p:cNvPr>
          <p:cNvCxnSpPr>
            <a:cxnSpLocks/>
          </p:cNvCxnSpPr>
          <p:nvPr/>
        </p:nvCxnSpPr>
        <p:spPr>
          <a:xfrm>
            <a:off x="773644" y="2910390"/>
            <a:ext cx="10312202" cy="0"/>
          </a:xfrm>
          <a:prstGeom prst="straightConnector1">
            <a:avLst/>
          </a:prstGeom>
          <a:ln w="142875" cap="sq" cmpd="sng">
            <a:solidFill>
              <a:srgbClr val="00B0F0"/>
            </a:solidFill>
            <a:miter lim="800000"/>
            <a:headEnd type="triangle" w="sm" len="med"/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3826EF-4C3F-4875-BBB7-44C20C702EDD}"/>
              </a:ext>
            </a:extLst>
          </p:cNvPr>
          <p:cNvSpPr/>
          <p:nvPr/>
        </p:nvSpPr>
        <p:spPr>
          <a:xfrm>
            <a:off x="935327" y="2325405"/>
            <a:ext cx="1888826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SR3 bottom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F2DA511-BE69-4B76-8A9F-5D794A78565F}"/>
              </a:ext>
            </a:extLst>
          </p:cNvPr>
          <p:cNvCxnSpPr>
            <a:cxnSpLocks/>
          </p:cNvCxnSpPr>
          <p:nvPr/>
        </p:nvCxnSpPr>
        <p:spPr>
          <a:xfrm flipV="1">
            <a:off x="3314074" y="2481579"/>
            <a:ext cx="2263565" cy="12539"/>
          </a:xfrm>
          <a:prstGeom prst="straightConnector1">
            <a:avLst/>
          </a:prstGeom>
          <a:ln w="241300" cap="sq" cmpd="sng">
            <a:solidFill>
              <a:srgbClr val="92D050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D19153E-7B05-4C3E-8B35-6AF18C6D6C82}"/>
              </a:ext>
            </a:extLst>
          </p:cNvPr>
          <p:cNvCxnSpPr>
            <a:cxnSpLocks/>
          </p:cNvCxnSpPr>
          <p:nvPr/>
        </p:nvCxnSpPr>
        <p:spPr>
          <a:xfrm>
            <a:off x="5726866" y="2494117"/>
            <a:ext cx="2964015" cy="0"/>
          </a:xfrm>
          <a:prstGeom prst="straightConnector1">
            <a:avLst/>
          </a:prstGeom>
          <a:ln w="241300" cap="sq" cmpd="sng">
            <a:solidFill>
              <a:schemeClr val="accent4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B4F765-214B-41E7-8FC7-42E530374E27}"/>
              </a:ext>
            </a:extLst>
          </p:cNvPr>
          <p:cNvSpPr/>
          <p:nvPr/>
        </p:nvSpPr>
        <p:spPr>
          <a:xfrm>
            <a:off x="6705447" y="2347004"/>
            <a:ext cx="764994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SRM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62FE048-4C0A-4786-B31F-7C16F589C343}"/>
              </a:ext>
            </a:extLst>
          </p:cNvPr>
          <p:cNvSpPr/>
          <p:nvPr/>
        </p:nvSpPr>
        <p:spPr>
          <a:xfrm>
            <a:off x="3465565" y="2347005"/>
            <a:ext cx="1960582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SR2/SR3 top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636A05-FFE8-4858-A609-7E2964F9EBBB}"/>
              </a:ext>
            </a:extLst>
          </p:cNvPr>
          <p:cNvSpPr txBox="1"/>
          <p:nvPr/>
        </p:nvSpPr>
        <p:spPr>
          <a:xfrm>
            <a:off x="5432228" y="2710756"/>
            <a:ext cx="1218282" cy="483209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altLang="ja-JP" sz="2540" dirty="0">
                <a:latin typeface="Arial" panose="020B0604020202020204" pitchFamily="34" charset="0"/>
                <a:cs typeface="Arial" panose="020B0604020202020204" pitchFamily="34" charset="0"/>
              </a:rPr>
              <a:t>Type-B</a:t>
            </a:r>
            <a:endParaRPr lang="ja-JP" altLang="en-US" sz="25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タイトル 22">
            <a:extLst>
              <a:ext uri="{FF2B5EF4-FFF2-40B4-BE49-F238E27FC236}">
                <a16:creationId xmlns:a16="http://schemas.microsoft.com/office/drawing/2014/main" id="{1E6418E3-9D37-446C-8C61-A9BE3139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31" y="72894"/>
            <a:ext cx="6643959" cy="492575"/>
          </a:xfrm>
        </p:spPr>
        <p:txBody>
          <a:bodyPr/>
          <a:lstStyle/>
          <a:p>
            <a:r>
              <a:rPr kumimoji="1" lang="en-US" altLang="ja-JP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 installation schedule</a:t>
            </a:r>
            <a:endParaRPr kumimoji="1" lang="ja-JP" alt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3D0A1FE5-E172-45C0-AB91-632B806E52DA}"/>
              </a:ext>
            </a:extLst>
          </p:cNvPr>
          <p:cNvCxnSpPr>
            <a:cxnSpLocks/>
          </p:cNvCxnSpPr>
          <p:nvPr/>
        </p:nvCxnSpPr>
        <p:spPr>
          <a:xfrm>
            <a:off x="773644" y="4117157"/>
            <a:ext cx="1820316" cy="0"/>
          </a:xfrm>
          <a:prstGeom prst="straightConnector1">
            <a:avLst/>
          </a:prstGeom>
          <a:ln w="241300" cap="sq" cmpd="sng">
            <a:solidFill>
              <a:schemeClr val="accent4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B747DB3-6E03-4690-ADF1-1A8F0285C582}"/>
              </a:ext>
            </a:extLst>
          </p:cNvPr>
          <p:cNvSpPr/>
          <p:nvPr/>
        </p:nvSpPr>
        <p:spPr>
          <a:xfrm>
            <a:off x="1033366" y="3948445"/>
            <a:ext cx="780297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ITMX</a:t>
            </a: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73FFF2F-E2A1-492C-9BA4-D26C7CED4846}"/>
              </a:ext>
            </a:extLst>
          </p:cNvPr>
          <p:cNvCxnSpPr>
            <a:cxnSpLocks/>
          </p:cNvCxnSpPr>
          <p:nvPr/>
        </p:nvCxnSpPr>
        <p:spPr>
          <a:xfrm>
            <a:off x="2763414" y="4117156"/>
            <a:ext cx="4097578" cy="0"/>
          </a:xfrm>
          <a:prstGeom prst="straightConnector1">
            <a:avLst/>
          </a:prstGeom>
          <a:ln w="241300" cap="sq" cmpd="sng">
            <a:solidFill>
              <a:srgbClr val="92D050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97C58B0-E736-49EA-A0B8-FFE4D9BFD4E0}"/>
              </a:ext>
            </a:extLst>
          </p:cNvPr>
          <p:cNvSpPr/>
          <p:nvPr/>
        </p:nvSpPr>
        <p:spPr>
          <a:xfrm>
            <a:off x="4173189" y="3948445"/>
            <a:ext cx="972554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ITMY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212256F-4419-4A77-B723-60B6A8710617}"/>
              </a:ext>
            </a:extLst>
          </p:cNvPr>
          <p:cNvCxnSpPr>
            <a:cxnSpLocks/>
          </p:cNvCxnSpPr>
          <p:nvPr/>
        </p:nvCxnSpPr>
        <p:spPr>
          <a:xfrm>
            <a:off x="6917974" y="4117156"/>
            <a:ext cx="1614185" cy="0"/>
          </a:xfrm>
          <a:prstGeom prst="straightConnector1">
            <a:avLst/>
          </a:prstGeom>
          <a:ln w="241300" cap="sq" cmpd="sng">
            <a:solidFill>
              <a:schemeClr val="accent4"/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5E7F055-3DA2-4433-82EF-2232FA441256}"/>
              </a:ext>
            </a:extLst>
          </p:cNvPr>
          <p:cNvSpPr/>
          <p:nvPr/>
        </p:nvSpPr>
        <p:spPr>
          <a:xfrm>
            <a:off x="6984164" y="3967963"/>
            <a:ext cx="1866235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ETMY Repair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5BB9E0F-1035-4CFA-8A42-DF4930B84B89}"/>
              </a:ext>
            </a:extLst>
          </p:cNvPr>
          <p:cNvCxnSpPr>
            <a:cxnSpLocks/>
          </p:cNvCxnSpPr>
          <p:nvPr/>
        </p:nvCxnSpPr>
        <p:spPr>
          <a:xfrm>
            <a:off x="663281" y="5025077"/>
            <a:ext cx="8027600" cy="0"/>
          </a:xfrm>
          <a:prstGeom prst="straightConnector1">
            <a:avLst/>
          </a:prstGeom>
          <a:ln w="142875" cap="sq" cmpd="sng">
            <a:solidFill>
              <a:srgbClr val="00B0F0"/>
            </a:solidFill>
            <a:miter lim="800000"/>
            <a:headEnd type="triangle" w="sm" len="med"/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600B20-7388-495F-9138-4A34C31D9E4E}"/>
              </a:ext>
            </a:extLst>
          </p:cNvPr>
          <p:cNvSpPr txBox="1"/>
          <p:nvPr/>
        </p:nvSpPr>
        <p:spPr>
          <a:xfrm>
            <a:off x="4343282" y="4787756"/>
            <a:ext cx="1383584" cy="483209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ja-JP" sz="2540" dirty="0">
                <a:latin typeface="Arial" panose="020B0604020202020204" pitchFamily="34" charset="0"/>
                <a:cs typeface="Arial" panose="020B0604020202020204" pitchFamily="34" charset="0"/>
              </a:rPr>
              <a:t>Type-A</a:t>
            </a:r>
            <a:endParaRPr lang="ja-JP" altLang="en-US" sz="25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750BBEA6-EBB6-4277-826B-DCE3A30305A3}"/>
              </a:ext>
            </a:extLst>
          </p:cNvPr>
          <p:cNvCxnSpPr>
            <a:cxnSpLocks/>
          </p:cNvCxnSpPr>
          <p:nvPr/>
        </p:nvCxnSpPr>
        <p:spPr>
          <a:xfrm>
            <a:off x="8747475" y="2494117"/>
            <a:ext cx="2338370" cy="0"/>
          </a:xfrm>
          <a:prstGeom prst="straightConnector1">
            <a:avLst/>
          </a:prstGeom>
          <a:ln w="241300" cap="sq" cmpd="sng">
            <a:solidFill>
              <a:schemeClr val="accent5">
                <a:lumMod val="60000"/>
                <a:lumOff val="40000"/>
              </a:schemeClr>
            </a:solidFill>
            <a:miter lim="800000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3B3CB54-FD54-4685-940A-97BF6220D377}"/>
              </a:ext>
            </a:extLst>
          </p:cNvPr>
          <p:cNvSpPr/>
          <p:nvPr/>
        </p:nvSpPr>
        <p:spPr>
          <a:xfrm>
            <a:off x="9219546" y="2353787"/>
            <a:ext cx="1198284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ja-JP" altLang="en-US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予備期間</a:t>
            </a:r>
            <a:endParaRPr lang="en-US" altLang="ja-JP" sz="2177" dirty="0">
              <a:solidFill>
                <a:schemeClr val="tx2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7A0EB1-3493-4D48-98E4-04E5056F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D190-883C-480A-BDC3-159A98F0A390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C66E797A-FFB8-4B13-BE5D-E2017D6C3B47}"/>
              </a:ext>
            </a:extLst>
          </p:cNvPr>
          <p:cNvCxnSpPr>
            <a:cxnSpLocks/>
          </p:cNvCxnSpPr>
          <p:nvPr/>
        </p:nvCxnSpPr>
        <p:spPr>
          <a:xfrm>
            <a:off x="8056922" y="5796042"/>
            <a:ext cx="2949496" cy="0"/>
          </a:xfrm>
          <a:prstGeom prst="straightConnector1">
            <a:avLst/>
          </a:prstGeom>
          <a:ln w="142875" cap="sq" cmpd="sng">
            <a:solidFill>
              <a:schemeClr val="accent2">
                <a:lumMod val="75000"/>
              </a:schemeClr>
            </a:solidFill>
            <a:miter lim="800000"/>
            <a:headEnd type="triangle" w="sm" len="med"/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E9FDD7-1D50-4B14-963D-15D7D4DE5775}"/>
              </a:ext>
            </a:extLst>
          </p:cNvPr>
          <p:cNvSpPr/>
          <p:nvPr/>
        </p:nvSpPr>
        <p:spPr>
          <a:xfrm>
            <a:off x="8747475" y="5419222"/>
            <a:ext cx="1960582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X-arm test</a:t>
            </a: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C3673B0-D37D-4B10-8720-B7E1252134EF}"/>
              </a:ext>
            </a:extLst>
          </p:cNvPr>
          <p:cNvCxnSpPr>
            <a:cxnSpLocks/>
          </p:cNvCxnSpPr>
          <p:nvPr/>
        </p:nvCxnSpPr>
        <p:spPr>
          <a:xfrm>
            <a:off x="11281974" y="6069465"/>
            <a:ext cx="910026" cy="0"/>
          </a:xfrm>
          <a:prstGeom prst="straightConnector1">
            <a:avLst/>
          </a:prstGeom>
          <a:ln w="142875" cap="sq" cmpd="sng">
            <a:solidFill>
              <a:schemeClr val="accent2">
                <a:lumMod val="75000"/>
              </a:schemeClr>
            </a:solidFill>
            <a:miter lim="800000"/>
            <a:headEnd type="triangle" w="sm" len="med"/>
            <a:tailEnd type="non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2817F6A-C32A-48D5-BA01-DFBEF37A4E59}"/>
              </a:ext>
            </a:extLst>
          </p:cNvPr>
          <p:cNvSpPr/>
          <p:nvPr/>
        </p:nvSpPr>
        <p:spPr>
          <a:xfrm>
            <a:off x="11359344" y="5458942"/>
            <a:ext cx="832656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DRMI</a:t>
            </a:r>
          </a:p>
          <a:p>
            <a:pPr>
              <a:defRPr/>
            </a:pPr>
            <a:r>
              <a:rPr lang="en-US" altLang="ja-JP" sz="2177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/Y-arm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AD491244-F9CE-448E-8BE7-A94B305CA8B1}"/>
              </a:ext>
            </a:extLst>
          </p:cNvPr>
          <p:cNvCxnSpPr>
            <a:cxnSpLocks/>
          </p:cNvCxnSpPr>
          <p:nvPr/>
        </p:nvCxnSpPr>
        <p:spPr>
          <a:xfrm>
            <a:off x="8690881" y="4136675"/>
            <a:ext cx="2591093" cy="0"/>
          </a:xfrm>
          <a:prstGeom prst="straightConnector1">
            <a:avLst/>
          </a:prstGeom>
          <a:ln w="142875" cap="sq" cmpd="sng">
            <a:solidFill>
              <a:schemeClr val="accent2">
                <a:lumMod val="75000"/>
              </a:schemeClr>
            </a:solidFill>
            <a:miter lim="800000"/>
            <a:headEnd type="triangle" w="sm" len="med"/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5DCDFB0-F7BB-406E-94CD-E26A316EA691}"/>
              </a:ext>
            </a:extLst>
          </p:cNvPr>
          <p:cNvSpPr/>
          <p:nvPr/>
        </p:nvSpPr>
        <p:spPr>
          <a:xfrm>
            <a:off x="8916589" y="3689258"/>
            <a:ext cx="2414779" cy="3374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ja-JP" dirty="0">
                <a:solidFill>
                  <a:schemeClr val="tx2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ETMY control/pumping</a:t>
            </a:r>
          </a:p>
        </p:txBody>
      </p:sp>
    </p:spTree>
    <p:extLst>
      <p:ext uri="{BB962C8B-B14F-4D97-AF65-F5344CB8AC3E}">
        <p14:creationId xmlns:p14="http://schemas.microsoft.com/office/powerpoint/2010/main" val="368887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DDCD0-77F9-4F71-AD4B-B27EC1E1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cap="none" dirty="0">
                <a:latin typeface="Arial" panose="020B0604020202020204" pitchFamily="34" charset="0"/>
                <a:cs typeface="Arial" panose="020B0604020202020204" pitchFamily="34" charset="0"/>
              </a:rPr>
              <a:t>VIS man power</a:t>
            </a:r>
            <a:endParaRPr kumimoji="1" lang="ja-JP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926615-D7E0-4273-8EF1-20272B7599F0}"/>
              </a:ext>
            </a:extLst>
          </p:cNvPr>
          <p:cNvSpPr txBox="1"/>
          <p:nvPr/>
        </p:nvSpPr>
        <p:spPr>
          <a:xfrm>
            <a:off x="1243853" y="1290919"/>
            <a:ext cx="46730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Takahashi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Sato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Shimizu (</a:t>
            </a:r>
            <a:r>
              <a:rPr kumimoji="1"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Mirapro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): 5/29 – 9/30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Lucia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Torozzo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 7/1 -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Ishizaki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 Mitaka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70221-C072-4ABE-8B1A-D73EB51906D4}"/>
              </a:ext>
            </a:extLst>
          </p:cNvPr>
          <p:cNvSpPr txBox="1"/>
          <p:nvPr/>
        </p:nvSpPr>
        <p:spPr>
          <a:xfrm>
            <a:off x="7555006" y="1290919"/>
            <a:ext cx="25843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Enzo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Hirata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Kozu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Fabian: 7/15 –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Fujii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Tanioka</a:t>
            </a:r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62A608-AF78-4C66-A9EC-4F82D87BF83F}"/>
              </a:ext>
            </a:extLst>
          </p:cNvPr>
          <p:cNvSpPr txBox="1"/>
          <p:nvPr/>
        </p:nvSpPr>
        <p:spPr>
          <a:xfrm>
            <a:off x="1243853" y="4457701"/>
            <a:ext cx="3489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control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Shoda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Okutomi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 from August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Arai</a:t>
            </a:r>
          </a:p>
        </p:txBody>
      </p:sp>
    </p:spTree>
    <p:extLst>
      <p:ext uri="{BB962C8B-B14F-4D97-AF65-F5344CB8AC3E}">
        <p14:creationId xmlns:p14="http://schemas.microsoft.com/office/powerpoint/2010/main" val="52502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338</Words>
  <Application>Microsoft Office PowerPoint</Application>
  <PresentationFormat>ワイド画面</PresentationFormat>
  <Paragraphs>94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Meiryo UI</vt:lpstr>
      <vt:lpstr>Spica Neue</vt:lpstr>
      <vt:lpstr>Spica Neue P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VIS installation schedule</vt:lpstr>
      <vt:lpstr>VIS man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Yoichi Aso</dc:creator>
  <cp:lastModifiedBy>Yoichi Aso</cp:lastModifiedBy>
  <cp:revision>25</cp:revision>
  <dcterms:created xsi:type="dcterms:W3CDTF">2017-08-20T13:05:41Z</dcterms:created>
  <dcterms:modified xsi:type="dcterms:W3CDTF">2018-05-25T14:05:32Z</dcterms:modified>
</cp:coreProperties>
</file>