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3" r:id="rId1"/>
  </p:sldMasterIdLst>
  <p:notesMasterIdLst>
    <p:notesMasterId r:id="rId9"/>
  </p:notesMasterIdLst>
  <p:sldIdLst>
    <p:sldId id="259" r:id="rId2"/>
    <p:sldId id="264" r:id="rId3"/>
    <p:sldId id="265" r:id="rId4"/>
    <p:sldId id="266" r:id="rId5"/>
    <p:sldId id="267" r:id="rId6"/>
    <p:sldId id="268" r:id="rId7"/>
    <p:sldId id="269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6" autoAdjust="0"/>
    <p:restoredTop sz="94660"/>
  </p:normalViewPr>
  <p:slideViewPr>
    <p:cSldViewPr snapToGrid="0">
      <p:cViewPr varScale="1">
        <p:scale>
          <a:sx n="91" d="100"/>
          <a:sy n="91" d="100"/>
        </p:scale>
        <p:origin x="68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33FDC1-5221-4723-BB98-9E6B0F5112EF}" type="datetimeFigureOut">
              <a:rPr kumimoji="1" lang="ja-JP" altLang="en-US" smtClean="0"/>
              <a:t>2018/5/16</a:t>
            </a:fld>
            <a:endParaRPr kumimoji="1" lang="ja-JP" altLang="en-US" dirty="0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 dirty="0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96091E-A36E-4D14-8F4B-4E6E2FBD39A0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44406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96091E-A36E-4D14-8F4B-4E6E2FBD39A0}" type="slidenum">
              <a:rPr kumimoji="1" lang="ja-JP" altLang="en-US" smtClean="0"/>
              <a:t>1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717305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無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11470293" y="6371885"/>
            <a:ext cx="551167" cy="365125"/>
          </a:xfrm>
        </p:spPr>
        <p:txBody>
          <a:bodyPr/>
          <a:lstStyle/>
          <a:p>
            <a:fld id="{9289D190-883C-480A-BDC3-159A98F0A390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007028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9D190-883C-480A-BDC3-159A98F0A390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6871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9D190-883C-480A-BDC3-159A98F0A390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337834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 dirty="0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endParaRPr kumimoji="1" lang="ja-JP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kumimoji="1" lang="ja-JP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9289D190-883C-480A-BDC3-159A98F0A390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025724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パノラマ写真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 dirty="0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9D190-883C-480A-BDC3-159A98F0A390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76589120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とキャプショ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9D190-883C-480A-BDC3-159A98F0A390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11381797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9D190-883C-480A-BDC3-159A98F0A390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50016363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9D190-883C-480A-BDC3-159A98F0A390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95675201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付きの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ja-JP" altLang="en-US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9D190-883C-480A-BDC3-159A98F0A390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07363662"/>
      </p:ext>
    </p:extLst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真または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ja-JP" altLang="en-US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9D190-883C-480A-BDC3-159A98F0A390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00841200"/>
      </p:ext>
    </p:extLst>
  </p:cSld>
  <p:clrMapOvr>
    <a:masterClrMapping/>
  </p:clrMapOvr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9D190-883C-480A-BDC3-159A98F0A390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83357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40974" y="107030"/>
            <a:ext cx="5461811" cy="744550"/>
          </a:xfrm>
        </p:spPr>
        <p:txBody>
          <a:bodyPr/>
          <a:lstStyle>
            <a:lvl1pPr>
              <a:defRPr cap="small" baseline="0">
                <a:solidFill>
                  <a:schemeClr val="accent3"/>
                </a:solidFill>
                <a:latin typeface="Spica Neue P" panose="02000503000000000000" pitchFamily="2" charset="-128"/>
                <a:ea typeface="Spica Neue P" panose="02000503000000000000" pitchFamily="2" charset="-128"/>
                <a:cs typeface="Spica Neue P" panose="02000503000000000000" pitchFamily="2" charset="-128"/>
              </a:defRPr>
            </a:lvl1pPr>
          </a:lstStyle>
          <a:p>
            <a:r>
              <a:rPr kumimoji="1" lang="ja-JP" altLang="en-US"/>
              <a:t>マスター タイトルの書式設定</a:t>
            </a:r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11554055" y="6399806"/>
            <a:ext cx="551167" cy="365125"/>
          </a:xfrm>
        </p:spPr>
        <p:txBody>
          <a:bodyPr/>
          <a:lstStyle/>
          <a:p>
            <a:fld id="{9289D190-883C-480A-BDC3-159A98F0A390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390865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9D190-883C-480A-BDC3-159A98F0A390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257723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 userDrawn="1"/>
        </p:nvSpPr>
        <p:spPr>
          <a:xfrm>
            <a:off x="0" y="2140688"/>
            <a:ext cx="12192000" cy="14343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192693" y="2540327"/>
            <a:ext cx="7806614" cy="637560"/>
          </a:xfrm>
        </p:spPr>
        <p:txBody>
          <a:bodyPr>
            <a:no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1" lang="ja-JP" altLang="en-US"/>
              <a:t>マスター タイトルの書式設定</a:t>
            </a:r>
            <a:endParaRPr kumimoji="1" lang="ja-JP" altLang="en-US" dirty="0"/>
          </a:p>
        </p:txBody>
      </p:sp>
      <p:sp>
        <p:nvSpPr>
          <p:cNvPr id="9" name="コンテンツ プレースホルダー 8"/>
          <p:cNvSpPr>
            <a:spLocks noGrp="1"/>
          </p:cNvSpPr>
          <p:nvPr>
            <p:ph sz="quarter" idx="10" hasCustomPrompt="1"/>
          </p:nvPr>
        </p:nvSpPr>
        <p:spPr>
          <a:xfrm>
            <a:off x="3203945" y="5024955"/>
            <a:ext cx="8825688" cy="1631027"/>
          </a:xfrm>
        </p:spPr>
        <p:txBody>
          <a:bodyPr>
            <a:normAutofit/>
          </a:bodyPr>
          <a:lstStyle>
            <a:lvl1pPr marL="12600" indent="0">
              <a:buNone/>
              <a:defRPr sz="2400"/>
            </a:lvl1pPr>
          </a:lstStyle>
          <a:p>
            <a:pPr algn="r"/>
            <a:r>
              <a:rPr kumimoji="1" lang="ja-JP" altLang="en-US" dirty="0"/>
              <a:t>ミーティング情報</a:t>
            </a:r>
            <a:endParaRPr kumimoji="1" lang="en-US" altLang="ja-JP" dirty="0"/>
          </a:p>
          <a:p>
            <a:pPr algn="r"/>
            <a:r>
              <a:rPr kumimoji="1" lang="en-US" altLang="ja-JP" dirty="0"/>
              <a:t>Author</a:t>
            </a:r>
            <a:r>
              <a:rPr kumimoji="1" lang="ja-JP" altLang="en-US" dirty="0"/>
              <a:t>情報</a:t>
            </a:r>
          </a:p>
        </p:txBody>
      </p:sp>
      <p:sp>
        <p:nvSpPr>
          <p:cNvPr id="11" name="テキスト プレースホルダー 10"/>
          <p:cNvSpPr>
            <a:spLocks noGrp="1"/>
          </p:cNvSpPr>
          <p:nvPr>
            <p:ph type="body" sz="quarter" idx="11" hasCustomPrompt="1"/>
          </p:nvPr>
        </p:nvSpPr>
        <p:spPr>
          <a:xfrm>
            <a:off x="311926" y="1694387"/>
            <a:ext cx="3622121" cy="446301"/>
          </a:xfrm>
        </p:spPr>
        <p:txBody>
          <a:bodyPr/>
          <a:lstStyle>
            <a:lvl1pPr marL="12600" indent="0">
              <a:buNone/>
              <a:defRPr/>
            </a:lvl1pPr>
            <a:lvl2pPr marL="469800" indent="0">
              <a:buNone/>
              <a:defRPr/>
            </a:lvl2pPr>
            <a:lvl3pPr marL="927000" indent="0">
              <a:buNone/>
              <a:defRPr/>
            </a:lvl3pPr>
            <a:lvl4pPr marL="1384200" indent="0">
              <a:buNone/>
              <a:defRPr/>
            </a:lvl4pPr>
            <a:lvl5pPr marL="1841400" indent="0">
              <a:buNone/>
              <a:defRPr/>
            </a:lvl5pPr>
          </a:lstStyle>
          <a:p>
            <a:pPr lvl="0"/>
            <a:r>
              <a:rPr kumimoji="1" lang="ja-JP" altLang="en-US" dirty="0"/>
              <a:t>サブタイトル</a:t>
            </a:r>
            <a:r>
              <a:rPr kumimoji="1" lang="en-US" altLang="ja-JP" dirty="0"/>
              <a:t>1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834646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テキスト+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89D190-883C-480A-BDC3-159A98F0A390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1"/>
          </p:nvPr>
        </p:nvSpPr>
        <p:spPr>
          <a:xfrm>
            <a:off x="1042250" y="1606151"/>
            <a:ext cx="9888020" cy="1952219"/>
          </a:xfrm>
        </p:spPr>
        <p:txBody>
          <a:bodyPr/>
          <a:lstStyle>
            <a:lvl1pPr marL="12600" indent="0">
              <a:buNone/>
              <a:defRPr/>
            </a:lvl1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440070" y="1006661"/>
            <a:ext cx="4840767" cy="510252"/>
          </a:xfrm>
        </p:spPr>
        <p:txBody>
          <a:bodyPr/>
          <a:lstStyle>
            <a:lvl1pPr marL="12600" indent="0">
              <a:buNone/>
              <a:defRPr>
                <a:solidFill>
                  <a:schemeClr val="accent1"/>
                </a:solidFill>
              </a:defRPr>
            </a:lvl1pPr>
            <a:lvl5pPr marL="1841400" indent="0">
              <a:buNone/>
              <a:defRPr/>
            </a:lvl5pPr>
          </a:lstStyle>
          <a:p>
            <a:pPr lvl="0"/>
            <a:r>
              <a:rPr kumimoji="1" lang="ja-JP" altLang="en-US" dirty="0"/>
              <a:t>見出し</a:t>
            </a:r>
          </a:p>
        </p:txBody>
      </p:sp>
      <p:sp>
        <p:nvSpPr>
          <p:cNvPr id="8" name="テキスト プレースホルダー 5"/>
          <p:cNvSpPr>
            <a:spLocks noGrp="1"/>
          </p:cNvSpPr>
          <p:nvPr>
            <p:ph type="body" sz="quarter" idx="13" hasCustomPrompt="1"/>
          </p:nvPr>
        </p:nvSpPr>
        <p:spPr>
          <a:xfrm>
            <a:off x="440070" y="3931128"/>
            <a:ext cx="4840767" cy="510252"/>
          </a:xfrm>
        </p:spPr>
        <p:txBody>
          <a:bodyPr/>
          <a:lstStyle>
            <a:lvl1pPr marL="12600" indent="0">
              <a:buNone/>
              <a:defRPr>
                <a:solidFill>
                  <a:schemeClr val="accent1"/>
                </a:solidFill>
              </a:defRPr>
            </a:lvl1pPr>
            <a:lvl5pPr marL="1841400" indent="0">
              <a:buNone/>
              <a:defRPr/>
            </a:lvl5pPr>
          </a:lstStyle>
          <a:p>
            <a:pPr lvl="0"/>
            <a:r>
              <a:rPr kumimoji="1" lang="ja-JP" altLang="en-US" dirty="0"/>
              <a:t>見出し</a:t>
            </a:r>
          </a:p>
        </p:txBody>
      </p:sp>
      <p:sp>
        <p:nvSpPr>
          <p:cNvPr id="9" name="テキスト プレースホルダー 6"/>
          <p:cNvSpPr>
            <a:spLocks noGrp="1"/>
          </p:cNvSpPr>
          <p:nvPr>
            <p:ph type="body" sz="quarter" idx="14"/>
          </p:nvPr>
        </p:nvSpPr>
        <p:spPr>
          <a:xfrm>
            <a:off x="1042250" y="4522901"/>
            <a:ext cx="9888020" cy="1952219"/>
          </a:xfrm>
        </p:spPr>
        <p:txBody>
          <a:bodyPr/>
          <a:lstStyle>
            <a:lvl1pPr marL="12600" indent="0">
              <a:buNone/>
              <a:defRPr/>
            </a:lvl1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8639466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シンプル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89D190-883C-480A-BDC3-159A98F0A390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1"/>
          </p:nvPr>
        </p:nvSpPr>
        <p:spPr>
          <a:xfrm>
            <a:off x="1963738" y="1800225"/>
            <a:ext cx="8018462" cy="3275013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1257134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mpl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89835" y="79110"/>
            <a:ext cx="5461811" cy="744550"/>
          </a:xfrm>
        </p:spPr>
        <p:txBody>
          <a:bodyPr/>
          <a:lstStyle>
            <a:lvl1pPr>
              <a:defRPr cap="small" baseline="0">
                <a:solidFill>
                  <a:schemeClr val="accent3"/>
                </a:solidFill>
                <a:latin typeface="Spica Neue P" panose="02000503000000000000" pitchFamily="2" charset="-128"/>
                <a:ea typeface="Spica Neue P" panose="02000503000000000000" pitchFamily="2" charset="-128"/>
                <a:cs typeface="Spica Neue P" panose="02000503000000000000" pitchFamily="2" charset="-128"/>
              </a:defRPr>
            </a:lvl1pPr>
          </a:lstStyle>
          <a:p>
            <a:r>
              <a:rPr kumimoji="1" lang="ja-JP" altLang="en-US"/>
              <a:t>マスター タイトルの書式設定</a:t>
            </a:r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11554055" y="6399806"/>
            <a:ext cx="551167" cy="365125"/>
          </a:xfrm>
        </p:spPr>
        <p:txBody>
          <a:bodyPr/>
          <a:lstStyle/>
          <a:p>
            <a:fld id="{9289D190-883C-480A-BDC3-159A98F0A390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  <p:cxnSp>
        <p:nvCxnSpPr>
          <p:cNvPr id="4" name="直線コネクタ 3"/>
          <p:cNvCxnSpPr>
            <a:cxnSpLocks/>
          </p:cNvCxnSpPr>
          <p:nvPr userDrawn="1"/>
        </p:nvCxnSpPr>
        <p:spPr>
          <a:xfrm flipV="1">
            <a:off x="3964" y="886479"/>
            <a:ext cx="6983169" cy="3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3574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9D190-883C-480A-BDC3-159A98F0A390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338975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9D190-883C-480A-BDC3-159A98F0A390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575910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9D190-883C-480A-BDC3-159A98F0A390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71701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9D190-883C-480A-BDC3-159A98F0A390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679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9D190-883C-480A-BDC3-159A98F0A390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900778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9D190-883C-480A-BDC3-159A98F0A390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136087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5/16/2018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9289D190-883C-480A-BDC3-159A98F0A390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479952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61" r:id="rId23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kumimoji="1"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 kumimoji="1">
          <a:solidFill>
            <a:schemeClr val="tx2"/>
          </a:solidFill>
        </a:defRPr>
      </a:lvl2pPr>
      <a:lvl3pPr eaLnBrk="1" hangingPunct="1">
        <a:defRPr kumimoji="1">
          <a:solidFill>
            <a:schemeClr val="tx2"/>
          </a:solidFill>
        </a:defRPr>
      </a:lvl3pPr>
      <a:lvl4pPr eaLnBrk="1" hangingPunct="1">
        <a:defRPr kumimoji="1">
          <a:solidFill>
            <a:schemeClr val="tx2"/>
          </a:solidFill>
        </a:defRPr>
      </a:lvl4pPr>
      <a:lvl5pPr eaLnBrk="1" hangingPunct="1">
        <a:defRPr kumimoji="1">
          <a:solidFill>
            <a:schemeClr val="tx2"/>
          </a:solidFill>
        </a:defRPr>
      </a:lvl5pPr>
      <a:lvl6pPr eaLnBrk="1" hangingPunct="1">
        <a:defRPr kumimoji="1">
          <a:solidFill>
            <a:schemeClr val="tx2"/>
          </a:solidFill>
        </a:defRPr>
      </a:lvl6pPr>
      <a:lvl7pPr eaLnBrk="1" hangingPunct="1">
        <a:defRPr kumimoji="1">
          <a:solidFill>
            <a:schemeClr val="tx2"/>
          </a:solidFill>
        </a:defRPr>
      </a:lvl7pPr>
      <a:lvl8pPr eaLnBrk="1" hangingPunct="1">
        <a:defRPr kumimoji="1">
          <a:solidFill>
            <a:schemeClr val="tx2"/>
          </a:solidFill>
        </a:defRPr>
      </a:lvl8pPr>
      <a:lvl9pPr eaLnBrk="1" hangingPunct="1">
        <a:defRPr kumimoji="1"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kumimoji="1"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kumimoji="1"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kumimoji="1"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kumimoji="1"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kumimoji="1"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kumimoji="1"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kumimoji="1"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kumimoji="1"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kumimoji="1"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/>
          <p:cNvSpPr>
            <a:spLocks noGrp="1"/>
          </p:cNvSpPr>
          <p:nvPr>
            <p:ph type="title"/>
          </p:nvPr>
        </p:nvSpPr>
        <p:spPr>
          <a:xfrm>
            <a:off x="1943100" y="2578427"/>
            <a:ext cx="9484957" cy="637560"/>
          </a:xfrm>
        </p:spPr>
        <p:txBody>
          <a:bodyPr/>
          <a:lstStyle/>
          <a:p>
            <a:r>
              <a:rPr kumimoji="1" lang="en-US" altLang="ja-JP" cap="none" dirty="0">
                <a:solidFill>
                  <a:schemeClr val="tx1"/>
                </a:solidFill>
                <a:latin typeface="Spica Neue P" panose="02000503000000000000" pitchFamily="2" charset="-128"/>
                <a:ea typeface="Spica Neue P" panose="02000503000000000000" pitchFamily="2" charset="-128"/>
                <a:cs typeface="Spica Neue P" panose="02000503000000000000" pitchFamily="2" charset="-128"/>
              </a:rPr>
              <a:t>Authorization of R&amp;D activities</a:t>
            </a:r>
            <a:endParaRPr kumimoji="1" lang="ja-JP" altLang="en-US" cap="none" dirty="0">
              <a:solidFill>
                <a:schemeClr val="tx1"/>
              </a:solidFill>
              <a:latin typeface="Spica Neue P" panose="02000503000000000000" pitchFamily="2" charset="-128"/>
              <a:ea typeface="Spica Neue P" panose="02000503000000000000" pitchFamily="2" charset="-128"/>
              <a:cs typeface="Spica Neue P" panose="02000503000000000000" pitchFamily="2" charset="-128"/>
            </a:endParaRP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10"/>
          </p:nvPr>
        </p:nvSpPr>
        <p:spPr>
          <a:xfrm>
            <a:off x="4978399" y="4337050"/>
            <a:ext cx="7010401" cy="2387600"/>
          </a:xfrm>
        </p:spPr>
        <p:txBody>
          <a:bodyPr>
            <a:normAutofit/>
          </a:bodyPr>
          <a:lstStyle/>
          <a:p>
            <a:pPr algn="r"/>
            <a:r>
              <a:rPr lang="en-US" altLang="ja-JP" dirty="0">
                <a:latin typeface="Spica Neue P" panose="02000503000000000000" pitchFamily="2" charset="-128"/>
                <a:ea typeface="Spica Neue P" panose="02000503000000000000" pitchFamily="2" charset="-128"/>
                <a:cs typeface="Spica Neue P" panose="02000503000000000000" pitchFamily="2" charset="-128"/>
              </a:rPr>
              <a:t>2018/5/20@KAGRA F2F@OCU</a:t>
            </a:r>
          </a:p>
          <a:p>
            <a:pPr algn="r"/>
            <a:r>
              <a:rPr lang="en-US" altLang="ja-JP" dirty="0">
                <a:latin typeface="Spica Neue P" panose="02000503000000000000" pitchFamily="2" charset="-128"/>
                <a:ea typeface="Spica Neue P" panose="02000503000000000000" pitchFamily="2" charset="-128"/>
                <a:cs typeface="Spica Neue P" panose="02000503000000000000" pitchFamily="2" charset="-128"/>
              </a:rPr>
              <a:t>National Astronomical Observatory of Japan</a:t>
            </a:r>
          </a:p>
          <a:p>
            <a:pPr algn="r"/>
            <a:r>
              <a:rPr lang="en-US" altLang="ja-JP" dirty="0">
                <a:latin typeface="Spica Neue P" panose="02000503000000000000" pitchFamily="2" charset="-128"/>
                <a:ea typeface="Spica Neue P" panose="02000503000000000000" pitchFamily="2" charset="-128"/>
                <a:cs typeface="Spica Neue P" panose="02000503000000000000" pitchFamily="2" charset="-128"/>
              </a:rPr>
              <a:t>Yoichi Aso </a:t>
            </a:r>
          </a:p>
        </p:txBody>
      </p:sp>
    </p:spTree>
    <p:extLst>
      <p:ext uri="{BB962C8B-B14F-4D97-AF65-F5344CB8AC3E}">
        <p14:creationId xmlns:p14="http://schemas.microsoft.com/office/powerpoint/2010/main" val="30147873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>
            <a:extLst>
              <a:ext uri="{FF2B5EF4-FFF2-40B4-BE49-F238E27FC236}">
                <a16:creationId xmlns:a16="http://schemas.microsoft.com/office/drawing/2014/main" id="{A040332C-0F3D-4B8A-97FA-765A9417DC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What is the Issue ?</a:t>
            </a:r>
            <a:endParaRPr kumimoji="1" lang="ja-JP" altLang="en-US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DC6831B7-F81D-445A-A6F3-ECBD69172E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14827"/>
            <a:ext cx="12192000" cy="1650446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B39F3D00-CD1A-4986-BB38-FB3335550B7B}"/>
              </a:ext>
            </a:extLst>
          </p:cNvPr>
          <p:cNvSpPr txBox="1"/>
          <p:nvPr/>
        </p:nvSpPr>
        <p:spPr>
          <a:xfrm>
            <a:off x="127000" y="1498600"/>
            <a:ext cx="52280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>
                <a:solidFill>
                  <a:schemeClr val="tx2"/>
                </a:solidFill>
                <a:latin typeface="Spica Neue P" panose="02000503000000000000" pitchFamily="2" charset="-128"/>
                <a:ea typeface="Spica Neue P" panose="02000503000000000000" pitchFamily="2" charset="-128"/>
                <a:cs typeface="Spica Neue P" panose="02000503000000000000" pitchFamily="2" charset="-128"/>
              </a:rPr>
              <a:t>KAGRA authorship policy says:</a:t>
            </a:r>
            <a:endParaRPr kumimoji="1" lang="ja-JP" altLang="en-US" sz="2800" dirty="0">
              <a:solidFill>
                <a:schemeClr val="tx2"/>
              </a:solidFill>
              <a:latin typeface="Spica Neue P" panose="02000503000000000000" pitchFamily="2" charset="-128"/>
              <a:ea typeface="Spica Neue P" panose="02000503000000000000" pitchFamily="2" charset="-128"/>
              <a:cs typeface="Spica Neue P" panose="02000503000000000000" pitchFamily="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312389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>
            <a:extLst>
              <a:ext uri="{FF2B5EF4-FFF2-40B4-BE49-F238E27FC236}">
                <a16:creationId xmlns:a16="http://schemas.microsoft.com/office/drawing/2014/main" id="{A040332C-0F3D-4B8A-97FA-765A9417DC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What is the Issue ?</a:t>
            </a:r>
            <a:endParaRPr kumimoji="1" lang="ja-JP" altLang="en-US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DC6831B7-F81D-445A-A6F3-ECBD69172E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14827"/>
            <a:ext cx="12192000" cy="1650446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B39F3D00-CD1A-4986-BB38-FB3335550B7B}"/>
              </a:ext>
            </a:extLst>
          </p:cNvPr>
          <p:cNvSpPr txBox="1"/>
          <p:nvPr/>
        </p:nvSpPr>
        <p:spPr>
          <a:xfrm>
            <a:off x="127000" y="1498600"/>
            <a:ext cx="52280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>
                <a:solidFill>
                  <a:schemeClr val="tx2"/>
                </a:solidFill>
                <a:latin typeface="Spica Neue P" panose="02000503000000000000" pitchFamily="2" charset="-128"/>
                <a:ea typeface="Spica Neue P" panose="02000503000000000000" pitchFamily="2" charset="-128"/>
                <a:cs typeface="Spica Neue P" panose="02000503000000000000" pitchFamily="2" charset="-128"/>
              </a:rPr>
              <a:t>KAGRA authorship policy says:</a:t>
            </a:r>
            <a:endParaRPr kumimoji="1" lang="ja-JP" altLang="en-US" sz="2800" dirty="0">
              <a:solidFill>
                <a:schemeClr val="tx2"/>
              </a:solidFill>
              <a:latin typeface="Spica Neue P" panose="02000503000000000000" pitchFamily="2" charset="-128"/>
              <a:ea typeface="Spica Neue P" panose="02000503000000000000" pitchFamily="2" charset="-128"/>
              <a:cs typeface="Spica Neue P" panose="02000503000000000000" pitchFamily="2" charset="-128"/>
            </a:endParaRP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C55883B0-FC22-46E1-B49C-C5DE43219E63}"/>
              </a:ext>
            </a:extLst>
          </p:cNvPr>
          <p:cNvSpPr/>
          <p:nvPr/>
        </p:nvSpPr>
        <p:spPr>
          <a:xfrm>
            <a:off x="495300" y="3296280"/>
            <a:ext cx="8940800" cy="3556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36ACAAB0-4E57-49B6-95A0-EC58714424C1}"/>
              </a:ext>
            </a:extLst>
          </p:cNvPr>
          <p:cNvSpPr txBox="1"/>
          <p:nvPr/>
        </p:nvSpPr>
        <p:spPr>
          <a:xfrm>
            <a:off x="2816095" y="4946726"/>
            <a:ext cx="65598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>
                <a:solidFill>
                  <a:schemeClr val="accent5"/>
                </a:solidFill>
                <a:latin typeface="Spica Neue P" panose="02000503000000000000" pitchFamily="2" charset="-128"/>
                <a:ea typeface="Spica Neue P" panose="02000503000000000000" pitchFamily="2" charset="-128"/>
                <a:cs typeface="Spica Neue P" panose="02000503000000000000" pitchFamily="2" charset="-128"/>
              </a:rPr>
              <a:t>What is the definition of this ?</a:t>
            </a:r>
            <a:endParaRPr kumimoji="1" lang="ja-JP" altLang="en-US" sz="3600" dirty="0">
              <a:solidFill>
                <a:schemeClr val="accent5"/>
              </a:solidFill>
              <a:latin typeface="Spica Neue P" panose="02000503000000000000" pitchFamily="2" charset="-128"/>
              <a:ea typeface="Spica Neue P" panose="02000503000000000000" pitchFamily="2" charset="-128"/>
              <a:cs typeface="Spica Neue P" panose="02000503000000000000" pitchFamily="2" charset="-128"/>
            </a:endParaRPr>
          </a:p>
        </p:txBody>
      </p:sp>
      <p:cxnSp>
        <p:nvCxnSpPr>
          <p:cNvPr id="6" name="直線矢印コネクタ 5">
            <a:extLst>
              <a:ext uri="{FF2B5EF4-FFF2-40B4-BE49-F238E27FC236}">
                <a16:creationId xmlns:a16="http://schemas.microsoft.com/office/drawing/2014/main" id="{3746DF7C-D342-45C9-B282-9E51F0A119EB}"/>
              </a:ext>
            </a:extLst>
          </p:cNvPr>
          <p:cNvCxnSpPr>
            <a:cxnSpLocks/>
          </p:cNvCxnSpPr>
          <p:nvPr/>
        </p:nvCxnSpPr>
        <p:spPr>
          <a:xfrm flipH="1" flipV="1">
            <a:off x="5235115" y="3651880"/>
            <a:ext cx="725936" cy="1220267"/>
          </a:xfrm>
          <a:prstGeom prst="straightConnector1">
            <a:avLst/>
          </a:prstGeom>
          <a:ln w="7302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19730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5FF3990-93CA-4692-84C7-8A3718ECD0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Problems</a:t>
            </a:r>
            <a:endParaRPr kumimoji="1" lang="ja-JP" altLang="en-US" dirty="0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B8841280-7D63-4493-B395-79206D9520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9D190-883C-480A-BDC3-159A98F0A390}" type="slidenum">
              <a:rPr kumimoji="1" lang="ja-JP" altLang="en-US" smtClean="0"/>
              <a:t>4</a:t>
            </a:fld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F327B6E-7C75-482D-9208-85D9AA1C048C}"/>
              </a:ext>
            </a:extLst>
          </p:cNvPr>
          <p:cNvSpPr txBox="1"/>
          <p:nvPr/>
        </p:nvSpPr>
        <p:spPr>
          <a:xfrm>
            <a:off x="794019" y="1361130"/>
            <a:ext cx="1081587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kumimoji="1" lang="en-US" altLang="ja-JP" sz="2800" dirty="0">
                <a:latin typeface="Spica Neue P" panose="02000503000000000000" pitchFamily="2" charset="-128"/>
                <a:ea typeface="Spica Neue P" panose="02000503000000000000" pitchFamily="2" charset="-128"/>
                <a:cs typeface="Spica Neue P" panose="02000503000000000000" pitchFamily="2" charset="-128"/>
              </a:rPr>
              <a:t>No definition of “authorized R&amp;D”</a:t>
            </a:r>
            <a:br>
              <a:rPr kumimoji="1" lang="en-US" altLang="ja-JP" sz="2800" dirty="0">
                <a:latin typeface="Spica Neue P" panose="02000503000000000000" pitchFamily="2" charset="-128"/>
                <a:ea typeface="Spica Neue P" panose="02000503000000000000" pitchFamily="2" charset="-128"/>
                <a:cs typeface="Spica Neue P" panose="02000503000000000000" pitchFamily="2" charset="-128"/>
              </a:rPr>
            </a:br>
            <a:endParaRPr kumimoji="1" lang="en-US" altLang="ja-JP" sz="2800" dirty="0">
              <a:latin typeface="Spica Neue P" panose="02000503000000000000" pitchFamily="2" charset="-128"/>
              <a:ea typeface="Spica Neue P" panose="02000503000000000000" pitchFamily="2" charset="-128"/>
              <a:cs typeface="Spica Neue P" panose="02000503000000000000" pitchFamily="2" charset="-128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kumimoji="1" lang="en-US" altLang="ja-JP" sz="2800" dirty="0">
                <a:latin typeface="Spica Neue P" panose="02000503000000000000" pitchFamily="2" charset="-128"/>
                <a:ea typeface="Spica Neue P" panose="02000503000000000000" pitchFamily="2" charset="-128"/>
                <a:cs typeface="Spica Neue P" panose="02000503000000000000" pitchFamily="2" charset="-128"/>
              </a:rPr>
              <a:t>Referees cannot judge the eligibility of authorship for people claiming R&amp;D contributions</a:t>
            </a:r>
            <a:br>
              <a:rPr kumimoji="1" lang="en-US" altLang="ja-JP" sz="2800" dirty="0">
                <a:latin typeface="Spica Neue P" panose="02000503000000000000" pitchFamily="2" charset="-128"/>
                <a:ea typeface="Spica Neue P" panose="02000503000000000000" pitchFamily="2" charset="-128"/>
                <a:cs typeface="Spica Neue P" panose="02000503000000000000" pitchFamily="2" charset="-128"/>
              </a:rPr>
            </a:br>
            <a:endParaRPr kumimoji="1" lang="en-US" altLang="ja-JP" sz="2800" dirty="0">
              <a:latin typeface="Spica Neue P" panose="02000503000000000000" pitchFamily="2" charset="-128"/>
              <a:ea typeface="Spica Neue P" panose="02000503000000000000" pitchFamily="2" charset="-128"/>
              <a:cs typeface="Spica Neue P" panose="02000503000000000000" pitchFamily="2" charset="-128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kumimoji="1" lang="en-US" altLang="ja-JP" sz="2800" dirty="0">
                <a:latin typeface="Spica Neue P" panose="02000503000000000000" pitchFamily="2" charset="-128"/>
                <a:ea typeface="Spica Neue P" panose="02000503000000000000" pitchFamily="2" charset="-128"/>
                <a:cs typeface="Spica Neue P" panose="02000503000000000000" pitchFamily="2" charset="-128"/>
              </a:rPr>
              <a:t>We are trying to join O3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kumimoji="1" lang="en-US" altLang="ja-JP" sz="2800" dirty="0">
                <a:latin typeface="Spica Neue P" panose="02000503000000000000" pitchFamily="2" charset="-128"/>
                <a:ea typeface="Spica Neue P" panose="02000503000000000000" pitchFamily="2" charset="-128"/>
                <a:cs typeface="Spica Neue P" panose="02000503000000000000" pitchFamily="2" charset="-128"/>
              </a:rPr>
              <a:t>Author list may be used for detection papers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kumimoji="1" lang="en-US" altLang="ja-JP" sz="2800" dirty="0">
                <a:latin typeface="Spica Neue P" panose="02000503000000000000" pitchFamily="2" charset="-128"/>
                <a:ea typeface="Spica Neue P" panose="02000503000000000000" pitchFamily="2" charset="-128"/>
                <a:cs typeface="Spica Neue P" panose="02000503000000000000" pitchFamily="2" charset="-128"/>
              </a:rPr>
              <a:t>Stricter control of authorship may be required from LVC</a:t>
            </a:r>
            <a:endParaRPr kumimoji="1" lang="ja-JP" altLang="en-US" sz="2800" dirty="0">
              <a:latin typeface="Spica Neue P" panose="02000503000000000000" pitchFamily="2" charset="-128"/>
              <a:ea typeface="Spica Neue P" panose="02000503000000000000" pitchFamily="2" charset="-128"/>
              <a:cs typeface="Spica Neue P" panose="02000503000000000000" pitchFamily="2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76010B8F-162A-4489-931E-B7D073239083}"/>
              </a:ext>
            </a:extLst>
          </p:cNvPr>
          <p:cNvSpPr txBox="1"/>
          <p:nvPr/>
        </p:nvSpPr>
        <p:spPr>
          <a:xfrm>
            <a:off x="733250" y="5815031"/>
            <a:ext cx="107255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>
                <a:solidFill>
                  <a:schemeClr val="accent5"/>
                </a:solidFill>
                <a:latin typeface="Spica Neue P" panose="02000503000000000000" pitchFamily="2" charset="-128"/>
                <a:ea typeface="Spica Neue P" panose="02000503000000000000" pitchFamily="2" charset="-128"/>
                <a:cs typeface="Spica Neue P" panose="02000503000000000000" pitchFamily="2" charset="-128"/>
              </a:rPr>
              <a:t>We need to define a process to authorize R&amp;D activities</a:t>
            </a:r>
            <a:endParaRPr kumimoji="1" lang="ja-JP" altLang="en-US" sz="3200" dirty="0">
              <a:solidFill>
                <a:schemeClr val="accent5"/>
              </a:solidFill>
              <a:latin typeface="Spica Neue P" panose="02000503000000000000" pitchFamily="2" charset="-128"/>
              <a:ea typeface="Spica Neue P" panose="02000503000000000000" pitchFamily="2" charset="-128"/>
              <a:cs typeface="Spica Neue P" panose="02000503000000000000" pitchFamily="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589524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869DB7A-067B-40FB-A99F-AFD2783E1E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A Possible Procedure</a:t>
            </a:r>
            <a:endParaRPr kumimoji="1" lang="ja-JP" altLang="en-US" dirty="0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F10AB5C5-C23D-4367-946B-F0306409F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9D190-883C-480A-BDC3-159A98F0A390}" type="slidenum">
              <a:rPr kumimoji="1" lang="ja-JP" altLang="en-US" smtClean="0"/>
              <a:t>5</a:t>
            </a:fld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9F3052B-C62F-49E2-9AA1-19D6D495BC39}"/>
              </a:ext>
            </a:extLst>
          </p:cNvPr>
          <p:cNvSpPr txBox="1"/>
          <p:nvPr/>
        </p:nvSpPr>
        <p:spPr>
          <a:xfrm>
            <a:off x="399771" y="1144744"/>
            <a:ext cx="111542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>
                <a:latin typeface="Spica Neue P" panose="02000503000000000000" pitchFamily="2" charset="-128"/>
                <a:ea typeface="Spica Neue P" panose="02000503000000000000" pitchFamily="2" charset="-128"/>
                <a:cs typeface="Spica Neue P" panose="02000503000000000000" pitchFamily="2" charset="-128"/>
              </a:rPr>
              <a:t>A person/group who wants to have an R&amp;D project to be approved by KAGRA should take the following steps</a:t>
            </a:r>
            <a:endParaRPr kumimoji="1" lang="ja-JP" altLang="en-US" sz="2800" dirty="0">
              <a:latin typeface="Spica Neue P" panose="02000503000000000000" pitchFamily="2" charset="-128"/>
              <a:ea typeface="Spica Neue P" panose="02000503000000000000" pitchFamily="2" charset="-128"/>
              <a:cs typeface="Spica Neue P" panose="02000503000000000000" pitchFamily="2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15411956-31C6-4176-9454-323129474F4A}"/>
              </a:ext>
            </a:extLst>
          </p:cNvPr>
          <p:cNvSpPr txBox="1"/>
          <p:nvPr/>
        </p:nvSpPr>
        <p:spPr>
          <a:xfrm>
            <a:off x="503745" y="2624538"/>
            <a:ext cx="1132589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kumimoji="1" lang="en-US" altLang="ja-JP" sz="2800" dirty="0">
                <a:latin typeface="Spica Neue P" panose="02000503000000000000" pitchFamily="2" charset="-128"/>
                <a:ea typeface="Spica Neue P" panose="02000503000000000000" pitchFamily="2" charset="-128"/>
                <a:cs typeface="Spica Neue P" panose="02000503000000000000" pitchFamily="2" charset="-128"/>
              </a:rPr>
              <a:t>Submit a written proposal 1 month prior to an F2F meeting</a:t>
            </a:r>
            <a:br>
              <a:rPr kumimoji="1" lang="en-US" altLang="ja-JP" sz="2800" dirty="0">
                <a:latin typeface="Spica Neue P" panose="02000503000000000000" pitchFamily="2" charset="-128"/>
                <a:ea typeface="Spica Neue P" panose="02000503000000000000" pitchFamily="2" charset="-128"/>
                <a:cs typeface="Spica Neue P" panose="02000503000000000000" pitchFamily="2" charset="-128"/>
              </a:rPr>
            </a:br>
            <a:endParaRPr kumimoji="1" lang="en-US" altLang="ja-JP" sz="2800" dirty="0">
              <a:latin typeface="Spica Neue P" panose="02000503000000000000" pitchFamily="2" charset="-128"/>
              <a:ea typeface="Spica Neue P" panose="02000503000000000000" pitchFamily="2" charset="-128"/>
              <a:cs typeface="Spica Neue P" panose="02000503000000000000" pitchFamily="2" charset="-128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kumimoji="1" lang="en-US" altLang="ja-JP" sz="2800" dirty="0">
                <a:latin typeface="Spica Neue P" panose="02000503000000000000" pitchFamily="2" charset="-128"/>
                <a:ea typeface="Spica Neue P" panose="02000503000000000000" pitchFamily="2" charset="-128"/>
                <a:cs typeface="Spica Neue P" panose="02000503000000000000" pitchFamily="2" charset="-128"/>
              </a:rPr>
              <a:t>Give a proposal presentation at an F2F meeting</a:t>
            </a:r>
            <a:br>
              <a:rPr kumimoji="1" lang="en-US" altLang="ja-JP" sz="2800" dirty="0">
                <a:latin typeface="Spica Neue P" panose="02000503000000000000" pitchFamily="2" charset="-128"/>
                <a:ea typeface="Spica Neue P" panose="02000503000000000000" pitchFamily="2" charset="-128"/>
                <a:cs typeface="Spica Neue P" panose="02000503000000000000" pitchFamily="2" charset="-128"/>
              </a:rPr>
            </a:br>
            <a:endParaRPr kumimoji="1" lang="en-US" altLang="ja-JP" sz="2800" dirty="0">
              <a:latin typeface="Spica Neue P" panose="02000503000000000000" pitchFamily="2" charset="-128"/>
              <a:ea typeface="Spica Neue P" panose="02000503000000000000" pitchFamily="2" charset="-128"/>
              <a:cs typeface="Spica Neue P" panose="02000503000000000000" pitchFamily="2" charset="-128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kumimoji="1" lang="en-US" altLang="ja-JP" sz="2800" dirty="0">
                <a:latin typeface="Spica Neue P" panose="02000503000000000000" pitchFamily="2" charset="-128"/>
                <a:ea typeface="Spica Neue P" panose="02000503000000000000" pitchFamily="2" charset="-128"/>
                <a:cs typeface="Spica Neue P" panose="02000503000000000000" pitchFamily="2" charset="-128"/>
              </a:rPr>
              <a:t>F2F participants vote for approval / non-approval of the proposal</a:t>
            </a:r>
            <a:br>
              <a:rPr kumimoji="1" lang="en-US" altLang="ja-JP" sz="2800" dirty="0">
                <a:latin typeface="Spica Neue P" panose="02000503000000000000" pitchFamily="2" charset="-128"/>
                <a:ea typeface="Spica Neue P" panose="02000503000000000000" pitchFamily="2" charset="-128"/>
                <a:cs typeface="Spica Neue P" panose="02000503000000000000" pitchFamily="2" charset="-128"/>
              </a:rPr>
            </a:br>
            <a:endParaRPr kumimoji="1" lang="en-US" altLang="ja-JP" sz="2800" dirty="0">
              <a:latin typeface="Spica Neue P" panose="02000503000000000000" pitchFamily="2" charset="-128"/>
              <a:ea typeface="Spica Neue P" panose="02000503000000000000" pitchFamily="2" charset="-128"/>
              <a:cs typeface="Spica Neue P" panose="02000503000000000000" pitchFamily="2" charset="-128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kumimoji="1" lang="en-US" altLang="ja-JP" sz="2800" dirty="0">
                <a:latin typeface="Spica Neue P" panose="02000503000000000000" pitchFamily="2" charset="-128"/>
                <a:ea typeface="Spica Neue P" panose="02000503000000000000" pitchFamily="2" charset="-128"/>
                <a:cs typeface="Spica Neue P" panose="02000503000000000000" pitchFamily="2" charset="-128"/>
              </a:rPr>
              <a:t>Annual report of the status is required for the authorized R&amp;D projects</a:t>
            </a:r>
            <a:endParaRPr kumimoji="1" lang="ja-JP" altLang="en-US" sz="2800" dirty="0">
              <a:latin typeface="Spica Neue P" panose="02000503000000000000" pitchFamily="2" charset="-128"/>
              <a:ea typeface="Spica Neue P" panose="02000503000000000000" pitchFamily="2" charset="-128"/>
              <a:cs typeface="Spica Neue P" panose="02000503000000000000" pitchFamily="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334140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C832D2A-ED08-470B-99AC-CB149A87DC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Variations</a:t>
            </a:r>
            <a:endParaRPr kumimoji="1" lang="ja-JP" altLang="en-US" dirty="0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AF5EB5BA-E239-4CCB-BA21-A56A0F71B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9D190-883C-480A-BDC3-159A98F0A390}" type="slidenum">
              <a:rPr kumimoji="1" lang="ja-JP" altLang="en-US" smtClean="0"/>
              <a:t>6</a:t>
            </a:fld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8D02B63-597D-4022-BE80-513D5C792CFE}"/>
              </a:ext>
            </a:extLst>
          </p:cNvPr>
          <p:cNvSpPr txBox="1"/>
          <p:nvPr/>
        </p:nvSpPr>
        <p:spPr>
          <a:xfrm>
            <a:off x="1083573" y="1765979"/>
            <a:ext cx="9336146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kumimoji="1" lang="en-US" altLang="ja-JP" sz="2800" dirty="0">
                <a:latin typeface="Spica Neue P" panose="02000503000000000000" pitchFamily="2" charset="-128"/>
                <a:ea typeface="Spica Neue P" panose="02000503000000000000" pitchFamily="2" charset="-128"/>
                <a:cs typeface="Spica Neue P" panose="02000503000000000000" pitchFamily="2" charset="-128"/>
              </a:rPr>
              <a:t>Form an evaluation committee to review proposals 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kumimoji="1" lang="en-US" altLang="ja-JP" sz="2800" dirty="0">
              <a:latin typeface="Spica Neue P" panose="02000503000000000000" pitchFamily="2" charset="-128"/>
              <a:ea typeface="Spica Neue P" panose="02000503000000000000" pitchFamily="2" charset="-128"/>
              <a:cs typeface="Spica Neue P" panose="02000503000000000000" pitchFamily="2" charset="-128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kumimoji="1" lang="en-US" altLang="ja-JP" sz="2800" dirty="0">
                <a:latin typeface="Spica Neue P" panose="02000503000000000000" pitchFamily="2" charset="-128"/>
                <a:ea typeface="Spica Neue P" panose="02000503000000000000" pitchFamily="2" charset="-128"/>
                <a:cs typeface="Spica Neue P" panose="02000503000000000000" pitchFamily="2" charset="-128"/>
              </a:rPr>
              <a:t>Leave the decision to the above committee 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kumimoji="1" lang="en-US" altLang="ja-JP" sz="2800" dirty="0">
              <a:latin typeface="Spica Neue P" panose="02000503000000000000" pitchFamily="2" charset="-128"/>
              <a:ea typeface="Spica Neue P" panose="02000503000000000000" pitchFamily="2" charset="-128"/>
              <a:cs typeface="Spica Neue P" panose="02000503000000000000" pitchFamily="2" charset="-128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kumimoji="1" lang="en-US" altLang="ja-JP" sz="2800" dirty="0">
                <a:latin typeface="Spica Neue P" panose="02000503000000000000" pitchFamily="2" charset="-128"/>
                <a:ea typeface="Spica Neue P" panose="02000503000000000000" pitchFamily="2" charset="-128"/>
                <a:cs typeface="Spica Neue P" panose="02000503000000000000" pitchFamily="2" charset="-128"/>
              </a:rPr>
              <a:t>Set an expiration period ?</a:t>
            </a:r>
            <a:endParaRPr kumimoji="1" lang="ja-JP" altLang="en-US" sz="2800" dirty="0">
              <a:latin typeface="Spica Neue P" panose="02000503000000000000" pitchFamily="2" charset="-128"/>
              <a:ea typeface="Spica Neue P" panose="02000503000000000000" pitchFamily="2" charset="-128"/>
              <a:cs typeface="Spica Neue P" panose="02000503000000000000" pitchFamily="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427415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FD8982F-E250-4064-811D-D749D5DC0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How to Decide ?</a:t>
            </a:r>
            <a:endParaRPr kumimoji="1" lang="ja-JP" altLang="en-US" dirty="0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312FB348-5C77-4F2F-9879-5497D1B9C0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9D190-883C-480A-BDC3-159A98F0A390}" type="slidenum">
              <a:rPr kumimoji="1" lang="ja-JP" altLang="en-US" smtClean="0"/>
              <a:t>7</a:t>
            </a:fld>
            <a:endParaRPr kumimoji="1" lang="ja-JP" altLang="en-US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FB855787-F39B-4F96-B07E-40679188BF23}"/>
              </a:ext>
            </a:extLst>
          </p:cNvPr>
          <p:cNvSpPr txBox="1"/>
          <p:nvPr/>
        </p:nvSpPr>
        <p:spPr>
          <a:xfrm>
            <a:off x="670095" y="2090172"/>
            <a:ext cx="10585142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kumimoji="1" lang="en-US" altLang="ja-JP" sz="2800">
                <a:latin typeface="Spica Neue P" panose="02000503000000000000" pitchFamily="2" charset="-128"/>
                <a:ea typeface="Spica Neue P" panose="02000503000000000000" pitchFamily="2" charset="-128"/>
                <a:cs typeface="Spica Neue P" panose="02000503000000000000" pitchFamily="2" charset="-128"/>
              </a:rPr>
              <a:t>Form a </a:t>
            </a:r>
            <a:r>
              <a:rPr kumimoji="1" lang="en-US" altLang="ja-JP" sz="2800" dirty="0">
                <a:latin typeface="Spica Neue P" panose="02000503000000000000" pitchFamily="2" charset="-128"/>
                <a:ea typeface="Spica Neue P" panose="02000503000000000000" pitchFamily="2" charset="-128"/>
                <a:cs typeface="Spica Neue P" panose="02000503000000000000" pitchFamily="2" charset="-128"/>
              </a:rPr>
              <a:t>committee under KSC to make a draft policy</a:t>
            </a:r>
            <a:br>
              <a:rPr kumimoji="1" lang="en-US" altLang="ja-JP" sz="2800" dirty="0">
                <a:latin typeface="Spica Neue P" panose="02000503000000000000" pitchFamily="2" charset="-128"/>
                <a:ea typeface="Spica Neue P" panose="02000503000000000000" pitchFamily="2" charset="-128"/>
                <a:cs typeface="Spica Neue P" panose="02000503000000000000" pitchFamily="2" charset="-128"/>
              </a:rPr>
            </a:br>
            <a:endParaRPr kumimoji="1" lang="en-US" altLang="ja-JP" sz="2800" dirty="0">
              <a:latin typeface="Spica Neue P" panose="02000503000000000000" pitchFamily="2" charset="-128"/>
              <a:ea typeface="Spica Neue P" panose="02000503000000000000" pitchFamily="2" charset="-128"/>
              <a:cs typeface="Spica Neue P" panose="02000503000000000000" pitchFamily="2" charset="-128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kumimoji="1" lang="en-US" altLang="ja-JP" sz="2800" dirty="0">
                <a:latin typeface="Spica Neue P" panose="02000503000000000000" pitchFamily="2" charset="-128"/>
                <a:ea typeface="Spica Neue P" panose="02000503000000000000" pitchFamily="2" charset="-128"/>
                <a:cs typeface="Spica Neue P" panose="02000503000000000000" pitchFamily="2" charset="-128"/>
              </a:rPr>
              <a:t>Circulate the draft to the collaboration well before the F2F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kumimoji="1" lang="en-US" altLang="ja-JP" sz="2800" dirty="0">
                <a:latin typeface="Spica Neue P" panose="02000503000000000000" pitchFamily="2" charset="-128"/>
                <a:ea typeface="Spica Neue P" panose="02000503000000000000" pitchFamily="2" charset="-128"/>
                <a:cs typeface="Spica Neue P" panose="02000503000000000000" pitchFamily="2" charset="-128"/>
              </a:rPr>
              <a:t>Collect comments, amend the draft</a:t>
            </a:r>
            <a:br>
              <a:rPr kumimoji="1" lang="en-US" altLang="ja-JP" sz="2800" dirty="0">
                <a:latin typeface="Spica Neue P" panose="02000503000000000000" pitchFamily="2" charset="-128"/>
                <a:ea typeface="Spica Neue P" panose="02000503000000000000" pitchFamily="2" charset="-128"/>
                <a:cs typeface="Spica Neue P" panose="02000503000000000000" pitchFamily="2" charset="-128"/>
              </a:rPr>
            </a:br>
            <a:endParaRPr kumimoji="1" lang="en-US" altLang="ja-JP" sz="2800" dirty="0">
              <a:latin typeface="Spica Neue P" panose="02000503000000000000" pitchFamily="2" charset="-128"/>
              <a:ea typeface="Spica Neue P" panose="02000503000000000000" pitchFamily="2" charset="-128"/>
              <a:cs typeface="Spica Neue P" panose="02000503000000000000" pitchFamily="2" charset="-128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kumimoji="1" lang="en-US" altLang="ja-JP" sz="2800" dirty="0">
                <a:latin typeface="Spica Neue P" panose="02000503000000000000" pitchFamily="2" charset="-128"/>
                <a:ea typeface="Spica Neue P" panose="02000503000000000000" pitchFamily="2" charset="-128"/>
                <a:cs typeface="Spica Neue P" panose="02000503000000000000" pitchFamily="2" charset="-128"/>
              </a:rPr>
              <a:t>Approval in the KSC session of the August F2F</a:t>
            </a:r>
            <a:endParaRPr kumimoji="1" lang="ja-JP" altLang="en-US" sz="2800" dirty="0">
              <a:latin typeface="Spica Neue P" panose="02000503000000000000" pitchFamily="2" charset="-128"/>
              <a:ea typeface="Spica Neue P" panose="02000503000000000000" pitchFamily="2" charset="-128"/>
              <a:cs typeface="Spica Neue P" panose="02000503000000000000" pitchFamily="2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473D2AB1-B356-4BB4-966F-165709F0D1EC}"/>
              </a:ext>
            </a:extLst>
          </p:cNvPr>
          <p:cNvSpPr txBox="1"/>
          <p:nvPr/>
        </p:nvSpPr>
        <p:spPr>
          <a:xfrm>
            <a:off x="670095" y="5053631"/>
            <a:ext cx="993983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>
                <a:latin typeface="Spica Neue P" panose="02000503000000000000" pitchFamily="2" charset="-128"/>
                <a:ea typeface="Spica Neue P" panose="02000503000000000000" pitchFamily="2" charset="-128"/>
                <a:cs typeface="Spica Neue P" panose="02000503000000000000" pitchFamily="2" charset="-128"/>
              </a:rPr>
              <a:t>What I want today:</a:t>
            </a:r>
          </a:p>
          <a:p>
            <a:r>
              <a:rPr kumimoji="1" lang="en-US" altLang="ja-JP" sz="2800" dirty="0">
                <a:latin typeface="Spica Neue P" panose="02000503000000000000" pitchFamily="2" charset="-128"/>
                <a:ea typeface="Spica Neue P" panose="02000503000000000000" pitchFamily="2" charset="-128"/>
                <a:cs typeface="Spica Neue P" panose="02000503000000000000" pitchFamily="2" charset="-128"/>
              </a:rPr>
              <a:t>               </a:t>
            </a:r>
            <a:r>
              <a:rPr kumimoji="1" lang="en-US" altLang="ja-JP" sz="2800" dirty="0">
                <a:solidFill>
                  <a:schemeClr val="accent5"/>
                </a:solidFill>
                <a:latin typeface="Spica Neue P" panose="02000503000000000000" pitchFamily="2" charset="-128"/>
                <a:ea typeface="Spica Neue P" panose="02000503000000000000" pitchFamily="2" charset="-128"/>
                <a:cs typeface="Spica Neue P" panose="02000503000000000000" pitchFamily="2" charset="-128"/>
              </a:rPr>
              <a:t>Approval of the above decision making procedure</a:t>
            </a:r>
            <a:endParaRPr kumimoji="1" lang="ja-JP" altLang="en-US" sz="2800" dirty="0">
              <a:solidFill>
                <a:schemeClr val="accent5"/>
              </a:solidFill>
              <a:latin typeface="Spica Neue P" panose="02000503000000000000" pitchFamily="2" charset="-128"/>
              <a:ea typeface="Spica Neue P" panose="02000503000000000000" pitchFamily="2" charset="-128"/>
              <a:cs typeface="Spica Neue P" panose="02000503000000000000" pitchFamily="2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C0BFEE6F-9992-4AC0-B650-0D82DDD52B39}"/>
              </a:ext>
            </a:extLst>
          </p:cNvPr>
          <p:cNvSpPr txBox="1"/>
          <p:nvPr/>
        </p:nvSpPr>
        <p:spPr>
          <a:xfrm>
            <a:off x="289835" y="1195306"/>
            <a:ext cx="50985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>
                <a:latin typeface="Spica Neue P" panose="02000503000000000000" pitchFamily="2" charset="-128"/>
                <a:ea typeface="Spica Neue P" panose="02000503000000000000" pitchFamily="2" charset="-128"/>
                <a:cs typeface="Spica Neue P" panose="02000503000000000000" pitchFamily="2" charset="-128"/>
              </a:rPr>
              <a:t>Target timing: The August F2F</a:t>
            </a:r>
            <a:endParaRPr kumimoji="1" lang="ja-JP" altLang="en-US" sz="2800" dirty="0">
              <a:latin typeface="Spica Neue P" panose="02000503000000000000" pitchFamily="2" charset="-128"/>
              <a:ea typeface="Spica Neue P" panose="02000503000000000000" pitchFamily="2" charset="-128"/>
              <a:cs typeface="Spica Neue P" panose="02000503000000000000" pitchFamily="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6790289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メッシュ">
  <a:themeElements>
    <a:clrScheme name="メッシュ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メッシュ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メッシュ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kumimoji="1" sz="2800" dirty="0" smtClean="0">
            <a:latin typeface="Spica Neue P" panose="02000503000000000000" pitchFamily="2" charset="-128"/>
            <a:ea typeface="Spica Neue P" panose="02000503000000000000" pitchFamily="2" charset="-128"/>
            <a:cs typeface="Spica Neue P" panose="02000503000000000000" pitchFamily="2" charset="-128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English-BlackDots.potx" id="{620E4C34-DB42-4F4D-8349-0E956952C92D}" vid="{0E20A559-8164-44AE-B67C-24BFD5F849A4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2689</TotalTime>
  <Words>165</Words>
  <Application>Microsoft Office PowerPoint</Application>
  <PresentationFormat>ワイド画面</PresentationFormat>
  <Paragraphs>41</Paragraphs>
  <Slides>7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7</vt:i4>
      </vt:variant>
    </vt:vector>
  </HeadingPairs>
  <TitlesOfParts>
    <vt:vector size="13" baseType="lpstr">
      <vt:lpstr>ＭＳ ゴシック</vt:lpstr>
      <vt:lpstr>Spica Neue P</vt:lpstr>
      <vt:lpstr>游ゴシック</vt:lpstr>
      <vt:lpstr>Arial</vt:lpstr>
      <vt:lpstr>Century Gothic</vt:lpstr>
      <vt:lpstr>メッシュ</vt:lpstr>
      <vt:lpstr>Authorization of R&amp;D activities</vt:lpstr>
      <vt:lpstr>What is the Issue ?</vt:lpstr>
      <vt:lpstr>What is the Issue ?</vt:lpstr>
      <vt:lpstr>Problems</vt:lpstr>
      <vt:lpstr>A Possible Procedure</vt:lpstr>
      <vt:lpstr>Variations</vt:lpstr>
      <vt:lpstr>How to Decide 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lower the Barriers for working at the site</dc:title>
  <dc:creator>Yoichi Aso</dc:creator>
  <cp:lastModifiedBy>Yoichi Aso</cp:lastModifiedBy>
  <cp:revision>28</cp:revision>
  <dcterms:created xsi:type="dcterms:W3CDTF">2017-11-30T06:07:53Z</dcterms:created>
  <dcterms:modified xsi:type="dcterms:W3CDTF">2018-05-17T08:29:55Z</dcterms:modified>
</cp:coreProperties>
</file>