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2" r:id="rId3"/>
    <p:sldId id="261" r:id="rId4"/>
    <p:sldId id="266" r:id="rId5"/>
    <p:sldId id="257" r:id="rId6"/>
    <p:sldId id="258" r:id="rId7"/>
    <p:sldId id="272" r:id="rId8"/>
    <p:sldId id="260" r:id="rId9"/>
    <p:sldId id="259" r:id="rId10"/>
    <p:sldId id="265" r:id="rId11"/>
    <p:sldId id="270" r:id="rId12"/>
    <p:sldId id="275" r:id="rId13"/>
    <p:sldId id="263" r:id="rId14"/>
    <p:sldId id="264" r:id="rId15"/>
    <p:sldId id="268" r:id="rId16"/>
    <p:sldId id="267" r:id="rId17"/>
    <p:sldId id="269" r:id="rId18"/>
    <p:sldId id="271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5"/>
  </p:normalViewPr>
  <p:slideViewPr>
    <p:cSldViewPr snapToGrid="0" snapToObjects="1">
      <p:cViewPr>
        <p:scale>
          <a:sx n="92" d="100"/>
          <a:sy n="92" d="100"/>
        </p:scale>
        <p:origin x="9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3EC45-3395-BB41-B91C-05B13246B3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B2D17-D353-AA4E-8346-59BAF58FBF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F4964-A47B-944F-AEEC-E756CCC987EC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8D4E5-3AA1-C84D-98AE-310742A8C3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9107B-FD04-D74E-A5DF-8B30817CEC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0D92D-3779-A545-9150-5F2C8CA8E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9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C31BA-F4F7-5748-B064-072F6F6B0EF6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4AAB-F2D0-E743-883A-5AF4C855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19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1979-4496-154F-AA00-3B5AE2E690F8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BAF2-D9D8-8E4A-B19D-FA3C658D06C6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7F75-CB44-B840-AC8E-082949F07DFC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391B-FE9F-C643-A731-C29B4D6CBAD2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BC53-30EE-3F47-87B5-F597B998E7B8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8B0D-E7CF-BF44-B560-F185BF1163EC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6B3-6761-EA41-9021-353DFE306E07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FC7D-82B5-BB4D-A588-A0255E2DE856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76D86-EBF7-B547-A6E5-1B5E7AF9F0A3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F1E9-29A7-874F-93EA-A62610272ED4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9EE9-2A60-0949-8C93-C3C226917EDB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6260-5108-4541-9426-94D8EF770FC7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3E3B3-E508-8342-9865-2DB25031D727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869F-4DE3-3D4E-B76B-A55EAD341396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F4AF-0C28-BA4F-97EA-36B40FBE322C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2D30B-C0E8-9749-B9D5-D48199FBD54E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FA8-507F-334F-AA9E-1F5486B4B24B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5EB559-DBA9-D844-82EE-D68C25BA4D79}" type="datetime1">
              <a:rPr lang="en-US" smtClean="0"/>
              <a:t>5/17/18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C5D9-EBB1-7549-9E8A-7F42713A7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92888"/>
            <a:ext cx="8825658" cy="3329581"/>
          </a:xfrm>
        </p:spPr>
        <p:txBody>
          <a:bodyPr/>
          <a:lstStyle/>
          <a:p>
            <a:r>
              <a:rPr lang="en-US" dirty="0"/>
              <a:t>Commissioning</a:t>
            </a:r>
            <a:br>
              <a:rPr lang="en-US" dirty="0"/>
            </a:br>
            <a:r>
              <a:rPr lang="en-US" dirty="0"/>
              <a:t>in phase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927CD-0337-0F46-B9B5-16F70354D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10035784" cy="169784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Kiwamu</a:t>
            </a:r>
            <a:r>
              <a:rPr lang="en-US" b="1" dirty="0"/>
              <a:t> </a:t>
            </a:r>
            <a:r>
              <a:rPr lang="en-US" b="1" dirty="0" err="1"/>
              <a:t>izumi</a:t>
            </a:r>
            <a:endParaRPr lang="en-US" b="1" dirty="0"/>
          </a:p>
          <a:p>
            <a:pPr algn="ctr"/>
            <a:r>
              <a:rPr lang="en-US" b="1" dirty="0"/>
              <a:t>For the commissioning team (it’s you all!)</a:t>
            </a:r>
          </a:p>
          <a:p>
            <a:pPr algn="ctr"/>
            <a:r>
              <a:rPr lang="en-US" b="1" dirty="0"/>
              <a:t>KAGRA f2f at Osaka city </a:t>
            </a:r>
            <a:r>
              <a:rPr lang="en-US" b="1" dirty="0" err="1"/>
              <a:t>univ.</a:t>
            </a:r>
            <a:r>
              <a:rPr lang="en-US" b="1" dirty="0"/>
              <a:t> (May 18</a:t>
            </a:r>
            <a:r>
              <a:rPr lang="en-US" b="1" baseline="30000" dirty="0"/>
              <a:t>th</a:t>
            </a:r>
            <a:r>
              <a:rPr lang="en-US" b="1" dirty="0"/>
              <a:t>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A888A-7343-294F-B74D-16769E72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70137-F9D3-A640-B4A0-6C6044029264}"/>
              </a:ext>
            </a:extLst>
          </p:cNvPr>
          <p:cNvSpPr txBox="1"/>
          <p:nvPr/>
        </p:nvSpPr>
        <p:spPr>
          <a:xfrm>
            <a:off x="8734789" y="29572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G1808254-v1</a:t>
            </a:r>
          </a:p>
        </p:txBody>
      </p:sp>
    </p:spTree>
    <p:extLst>
      <p:ext uri="{BB962C8B-B14F-4D97-AF65-F5344CB8AC3E}">
        <p14:creationId xmlns:p14="http://schemas.microsoft.com/office/powerpoint/2010/main" val="404474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ADAC-655D-7043-919F-573C376E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CONTROL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E018-844B-DB4E-A711-6A7E1B07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48118"/>
            <a:ext cx="8946541" cy="4195481"/>
          </a:xfrm>
        </p:spPr>
        <p:txBody>
          <a:bodyPr>
            <a:noAutofit/>
          </a:bodyPr>
          <a:lstStyle/>
          <a:p>
            <a:r>
              <a:rPr lang="en-US" sz="2800" dirty="0"/>
              <a:t>Manual fine adjustment ~ every half a day</a:t>
            </a:r>
          </a:p>
          <a:p>
            <a:r>
              <a:rPr lang="en-US" sz="2800" dirty="0"/>
              <a:t>No global control on ETMY angle</a:t>
            </a:r>
          </a:p>
          <a:p>
            <a:pPr lvl="1"/>
            <a:r>
              <a:rPr lang="en-US" sz="2800" dirty="0"/>
              <a:t>Optical level local control was good enough</a:t>
            </a:r>
          </a:p>
          <a:p>
            <a:r>
              <a:rPr lang="en-US" sz="2800" dirty="0"/>
              <a:t>ETMX needed a global control</a:t>
            </a:r>
          </a:p>
          <a:p>
            <a:pPr lvl="1"/>
            <a:r>
              <a:rPr lang="en-US" sz="2800" dirty="0" err="1"/>
              <a:t>Servoing</a:t>
            </a:r>
            <a:r>
              <a:rPr lang="en-US" sz="2800" dirty="0"/>
              <a:t> to optical lever had a long term drift issue (~ a day)</a:t>
            </a:r>
          </a:p>
          <a:p>
            <a:pPr lvl="1"/>
            <a:r>
              <a:rPr lang="en-US" sz="2800" dirty="0"/>
              <a:t>Global control lets ETMX follow ETMY</a:t>
            </a:r>
          </a:p>
          <a:p>
            <a:pPr lvl="1"/>
            <a:r>
              <a:rPr lang="en-US" sz="2800" dirty="0"/>
              <a:t>Seemingly worked fine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948C0-97A8-B042-88AC-B2930F6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2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5C8CF3-DC37-8443-96B8-15B3321B8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963" y="3096493"/>
            <a:ext cx="4710545" cy="35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75F8C-71A9-1540-8AD7-37E6B667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1448"/>
            <a:ext cx="9404723" cy="1400530"/>
          </a:xfrm>
        </p:spPr>
        <p:txBody>
          <a:bodyPr/>
          <a:lstStyle/>
          <a:p>
            <a:r>
              <a:rPr lang="en-US" dirty="0"/>
              <a:t>QUALITATIVE ARG. ON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ED2A7-75CA-E148-8549-1055A3ED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415E4E-A399-8F4D-91F0-E003698A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64" y="1227351"/>
            <a:ext cx="11587453" cy="1598976"/>
          </a:xfrm>
        </p:spPr>
        <p:txBody>
          <a:bodyPr>
            <a:noAutofit/>
          </a:bodyPr>
          <a:lstStyle/>
          <a:p>
            <a:r>
              <a:rPr lang="en-US" sz="2800" dirty="0"/>
              <a:t>Things became stable once under vacuum.</a:t>
            </a:r>
          </a:p>
          <a:p>
            <a:pPr lvl="1"/>
            <a:r>
              <a:rPr lang="en-US" sz="2600" dirty="0"/>
              <a:t>Smaller number of manual adjustment for suspension alignment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AB69D4-4829-EF4D-BB8A-4E18A9FD1C5D}"/>
              </a:ext>
            </a:extLst>
          </p:cNvPr>
          <p:cNvSpPr txBox="1">
            <a:spLocks/>
          </p:cNvSpPr>
          <p:nvPr/>
        </p:nvSpPr>
        <p:spPr>
          <a:xfrm>
            <a:off x="305249" y="3241965"/>
            <a:ext cx="6857551" cy="3297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/>
              <a:t>Several different sensors helped us understanding the alignment condition.</a:t>
            </a:r>
          </a:p>
          <a:p>
            <a:pPr lvl="1"/>
            <a:r>
              <a:rPr lang="en-US" sz="2600" dirty="0"/>
              <a:t>VIS local sensors, optical levers, </a:t>
            </a:r>
            <a:r>
              <a:rPr lang="en-US" sz="2600" dirty="0" err="1"/>
              <a:t>Tcams</a:t>
            </a:r>
            <a:r>
              <a:rPr lang="en-US" sz="2600" dirty="0"/>
              <a:t>, </a:t>
            </a:r>
            <a:r>
              <a:rPr lang="en-US" sz="2600" dirty="0" err="1"/>
              <a:t>gigE</a:t>
            </a:r>
            <a:r>
              <a:rPr lang="en-US" sz="2600" dirty="0"/>
              <a:t>-cams and baffle PDs.</a:t>
            </a:r>
          </a:p>
          <a:p>
            <a:pPr lvl="1"/>
            <a:endParaRPr lang="en-US" sz="2600" dirty="0"/>
          </a:p>
          <a:p>
            <a:pPr marL="457200" lvl="1" indent="0">
              <a:buFont typeface="Wingdings 3" charset="2"/>
              <a:buNone/>
            </a:pP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94A6E-E1A1-2643-ABA8-E0411DC6963B}"/>
              </a:ext>
            </a:extLst>
          </p:cNvPr>
          <p:cNvSpPr txBox="1"/>
          <p:nvPr/>
        </p:nvSpPr>
        <p:spPr>
          <a:xfrm>
            <a:off x="7051963" y="2627881"/>
            <a:ext cx="4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 temporary PD as seen by </a:t>
            </a:r>
            <a:r>
              <a:rPr lang="en-US" dirty="0" err="1"/>
              <a:t>gigE</a:t>
            </a:r>
            <a:r>
              <a:rPr lang="en-US" dirty="0"/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53947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AEEC-ADCD-9547-9393-41B050E0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47" y="203531"/>
            <a:ext cx="9404723" cy="1400530"/>
          </a:xfrm>
        </p:spPr>
        <p:txBody>
          <a:bodyPr/>
          <a:lstStyle/>
          <a:p>
            <a:r>
              <a:rPr lang="en-US" dirty="0"/>
              <a:t>HUNTING SOME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C739-1689-5E4C-B7C2-56F0B735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10D26-A6D4-484D-A93D-4CDDCFCAB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903796"/>
            <a:ext cx="7791202" cy="5801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E908A-947A-014E-85F6-BF1EF0AD9C25}"/>
              </a:ext>
            </a:extLst>
          </p:cNvPr>
          <p:cNvSpPr txBox="1"/>
          <p:nvPr/>
        </p:nvSpPr>
        <p:spPr>
          <a:xfrm>
            <a:off x="9824103" y="3067295"/>
            <a:ext cx="1895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</a:t>
            </a:r>
          </a:p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  <a:p>
            <a:r>
              <a:rPr lang="en-US" dirty="0"/>
              <a:t>JGW-G1808217</a:t>
            </a:r>
          </a:p>
        </p:txBody>
      </p:sp>
    </p:spTree>
    <p:extLst>
      <p:ext uri="{BB962C8B-B14F-4D97-AF65-F5344CB8AC3E}">
        <p14:creationId xmlns:p14="http://schemas.microsoft.com/office/powerpoint/2010/main" val="241235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8334-C248-4942-B501-1FDA7C8A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916" y="2226099"/>
            <a:ext cx="9404723" cy="1400530"/>
          </a:xfrm>
        </p:spPr>
        <p:txBody>
          <a:bodyPr/>
          <a:lstStyle/>
          <a:p>
            <a:r>
              <a:rPr lang="en-US" b="1" dirty="0"/>
              <a:t>ISSUES THAT ARE IDENTIFIED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03053-F456-A443-89D2-8E5C2129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6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42F4-2FFD-834F-A98E-724B14AA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PR3 SLIPPING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27AB6-04B5-3045-AE48-9AD9F9D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359889-7BA5-8545-9F7A-E1D4E788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57" y="1484881"/>
            <a:ext cx="10491962" cy="5040609"/>
          </a:xfrm>
        </p:spPr>
        <p:txBody>
          <a:bodyPr>
            <a:noAutofit/>
          </a:bodyPr>
          <a:lstStyle/>
          <a:p>
            <a:r>
              <a:rPr lang="en-US" sz="2800" dirty="0"/>
              <a:t>See logs 3634 and 3780.</a:t>
            </a:r>
          </a:p>
          <a:p>
            <a:r>
              <a:rPr lang="en-US" sz="2800" dirty="0"/>
              <a:t>PR3 found to be off in angle in pitch by 10 </a:t>
            </a:r>
            <a:r>
              <a:rPr lang="en-US" sz="2800" dirty="0" err="1"/>
              <a:t>mrad</a:t>
            </a:r>
            <a:r>
              <a:rPr lang="en-US" sz="2800" dirty="0"/>
              <a:t>.</a:t>
            </a:r>
          </a:p>
          <a:p>
            <a:r>
              <a:rPr lang="en-US" sz="2800" dirty="0"/>
              <a:t>Associated with a power-down of IO chassis.</a:t>
            </a:r>
          </a:p>
          <a:p>
            <a:pPr lvl="1"/>
            <a:r>
              <a:rPr lang="en-US" sz="2600" dirty="0"/>
              <a:t>Best guess is a jolt onto the mirror bringing the mirror to another stable point.</a:t>
            </a:r>
          </a:p>
          <a:p>
            <a:r>
              <a:rPr lang="en-US" sz="2800" dirty="0"/>
              <a:t>Temporarily circumvented it by mechanically locking the mirror to its recoil mass.</a:t>
            </a:r>
          </a:p>
          <a:p>
            <a:r>
              <a:rPr lang="en-US" sz="2800" dirty="0"/>
              <a:t>No indication of another slippage so far.</a:t>
            </a:r>
          </a:p>
        </p:txBody>
      </p:sp>
    </p:spTree>
    <p:extLst>
      <p:ext uri="{BB962C8B-B14F-4D97-AF65-F5344CB8AC3E}">
        <p14:creationId xmlns:p14="http://schemas.microsoft.com/office/powerpoint/2010/main" val="104447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42F4-2FFD-834F-A98E-724B14AA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PR3 SLIPPING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27AB6-04B5-3045-AE48-9AD9F9D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359889-7BA5-8545-9F7A-E1D4E788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57" y="1484881"/>
            <a:ext cx="10491962" cy="5040609"/>
          </a:xfrm>
        </p:spPr>
        <p:txBody>
          <a:bodyPr>
            <a:noAutofit/>
          </a:bodyPr>
          <a:lstStyle/>
          <a:p>
            <a:r>
              <a:rPr lang="en-US" sz="2800" dirty="0"/>
              <a:t>Similar events was observed with PR2 which remained no issues since Nov. 2017</a:t>
            </a:r>
          </a:p>
          <a:p>
            <a:r>
              <a:rPr lang="en-US" sz="2800" dirty="0"/>
              <a:t>See also JGW-G1707405 by </a:t>
            </a:r>
            <a:r>
              <a:rPr lang="en-US" sz="2800" dirty="0" err="1"/>
              <a:t>Shoda</a:t>
            </a:r>
            <a:r>
              <a:rPr lang="en-US" sz="2800" dirty="0"/>
              <a:t>-san.</a:t>
            </a:r>
          </a:p>
          <a:p>
            <a:r>
              <a:rPr lang="en-US" sz="2800" dirty="0"/>
              <a:t>VIS group is incorporating Virgo’s technique to address this issue for SRs.</a:t>
            </a:r>
          </a:p>
        </p:txBody>
      </p:sp>
    </p:spTree>
    <p:extLst>
      <p:ext uri="{BB962C8B-B14F-4D97-AF65-F5344CB8AC3E}">
        <p14:creationId xmlns:p14="http://schemas.microsoft.com/office/powerpoint/2010/main" val="360481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03A1-445A-9D4F-9F21-8578F633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1400530"/>
          </a:xfrm>
        </p:spPr>
        <p:txBody>
          <a:bodyPr/>
          <a:lstStyle/>
          <a:p>
            <a:r>
              <a:rPr lang="en-US" dirty="0"/>
              <a:t>DAC GLITCHES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0FA97-8A91-F749-8A3A-C0065D5A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FE31F4-7BAC-9B4B-816C-25881B4F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30" y="1063416"/>
            <a:ext cx="11699270" cy="5040609"/>
          </a:xfrm>
        </p:spPr>
        <p:txBody>
          <a:bodyPr>
            <a:noAutofit/>
          </a:bodyPr>
          <a:lstStyle/>
          <a:p>
            <a:r>
              <a:rPr lang="en-US" sz="2800" dirty="0"/>
              <a:t>Observed in ETMY, PRs 2 and 3, and BS controllers.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3239-55F6-CA43-8176-31D8943743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44" y="1849582"/>
            <a:ext cx="6677891" cy="5008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4B79A3-FE44-A94F-82DC-13346740C9DE}"/>
              </a:ext>
            </a:extLst>
          </p:cNvPr>
          <p:cNvSpPr txBox="1"/>
          <p:nvPr/>
        </p:nvSpPr>
        <p:spPr>
          <a:xfrm>
            <a:off x="9320354" y="451658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Klog</a:t>
            </a:r>
            <a:r>
              <a:rPr lang="en-US" dirty="0"/>
              <a:t> 4254</a:t>
            </a:r>
          </a:p>
        </p:txBody>
      </p:sp>
    </p:spTree>
    <p:extLst>
      <p:ext uri="{BB962C8B-B14F-4D97-AF65-F5344CB8AC3E}">
        <p14:creationId xmlns:p14="http://schemas.microsoft.com/office/powerpoint/2010/main" val="43706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404F-0694-1841-9850-4A2F2F4E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 GLITCHES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F8D8D-4B5F-5645-A21C-730A3FFB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D63BA2-7A10-CB48-BAE0-AD3317BC1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30" y="1673016"/>
            <a:ext cx="11699270" cy="5040609"/>
          </a:xfrm>
        </p:spPr>
        <p:txBody>
          <a:bodyPr>
            <a:noAutofit/>
          </a:bodyPr>
          <a:lstStyle/>
          <a:p>
            <a:r>
              <a:rPr lang="en-US" sz="2800" dirty="0"/>
              <a:t>No real solution so far.</a:t>
            </a:r>
          </a:p>
          <a:p>
            <a:r>
              <a:rPr lang="en-US" sz="2800" dirty="0"/>
              <a:t>Reducing the sampling rate (16 -&gt; 2 kHz) reduced the glitch rate to an OK-level.</a:t>
            </a:r>
          </a:p>
        </p:txBody>
      </p:sp>
    </p:spTree>
    <p:extLst>
      <p:ext uri="{BB962C8B-B14F-4D97-AF65-F5344CB8AC3E}">
        <p14:creationId xmlns:p14="http://schemas.microsoft.com/office/powerpoint/2010/main" val="133519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FE290-97D2-BF4D-B492-DE7AE1B6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31" y="2092036"/>
            <a:ext cx="6079794" cy="4765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C6CD1-B59A-1840-A58B-29F8A362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46" y="0"/>
            <a:ext cx="9404723" cy="1400530"/>
          </a:xfrm>
        </p:spPr>
        <p:txBody>
          <a:bodyPr/>
          <a:lstStyle/>
          <a:p>
            <a:r>
              <a:rPr lang="en-US" dirty="0"/>
              <a:t>BRIGHT SPOTS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0DBE-6EFD-624C-BE52-6B2BB438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CC75A-D99B-2E49-A463-2C588CE9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09" y="942108"/>
            <a:ext cx="5921784" cy="5915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A6BBC-0A87-D341-8EE1-258962C0AC23}"/>
              </a:ext>
            </a:extLst>
          </p:cNvPr>
          <p:cNvSpPr txBox="1"/>
          <p:nvPr/>
        </p:nvSpPr>
        <p:spPr>
          <a:xfrm>
            <a:off x="1025236" y="1704109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ETMY </a:t>
            </a:r>
            <a:r>
              <a:rPr lang="en-US" b="1" dirty="0" err="1"/>
              <a:t>Tcam</a:t>
            </a:r>
            <a:r>
              <a:rPr lang="en-US" b="1" dirty="0"/>
              <a:t>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FC174-6D07-0A48-BD09-26153378AD18}"/>
              </a:ext>
            </a:extLst>
          </p:cNvPr>
          <p:cNvSpPr txBox="1"/>
          <p:nvPr/>
        </p:nvSpPr>
        <p:spPr>
          <a:xfrm>
            <a:off x="7162810" y="1334777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ETMX </a:t>
            </a:r>
            <a:r>
              <a:rPr lang="en-US" b="1" dirty="0" err="1"/>
              <a:t>Tcam</a:t>
            </a:r>
            <a:r>
              <a:rPr lang="en-US" b="1" dirty="0"/>
              <a:t> image, </a:t>
            </a:r>
            <a:r>
              <a:rPr lang="en-US" b="1" dirty="0" err="1"/>
              <a:t>klog</a:t>
            </a:r>
            <a:r>
              <a:rPr lang="en-US" b="1" dirty="0"/>
              <a:t> 4767</a:t>
            </a:r>
          </a:p>
        </p:txBody>
      </p:sp>
    </p:spTree>
    <p:extLst>
      <p:ext uri="{BB962C8B-B14F-4D97-AF65-F5344CB8AC3E}">
        <p14:creationId xmlns:p14="http://schemas.microsoft.com/office/powerpoint/2010/main" val="292753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A379-419A-E348-A747-F992C2A7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ETMY BAFFLE PDs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D658-BB6A-6544-A017-2A772382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77169-99E6-6E49-9C75-EC3C37BA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5" y="1853248"/>
            <a:ext cx="6079794" cy="47659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60563-FBB8-2245-B5CA-D09C4402D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905" y="1853249"/>
            <a:ext cx="4856495" cy="4131916"/>
          </a:xfrm>
        </p:spPr>
        <p:txBody>
          <a:bodyPr>
            <a:noAutofit/>
          </a:bodyPr>
          <a:lstStyle/>
          <a:p>
            <a:r>
              <a:rPr lang="en-US" sz="2800" dirty="0"/>
              <a:t>Unable to bring the interferometer beam to the upper two PDs.</a:t>
            </a:r>
          </a:p>
          <a:p>
            <a:r>
              <a:rPr lang="en-US" sz="2800" dirty="0"/>
              <a:t>Needs to assess what went wrong.</a:t>
            </a:r>
          </a:p>
        </p:txBody>
      </p:sp>
    </p:spTree>
    <p:extLst>
      <p:ext uri="{BB962C8B-B14F-4D97-AF65-F5344CB8AC3E}">
        <p14:creationId xmlns:p14="http://schemas.microsoft.com/office/powerpoint/2010/main" val="409522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6851-E66E-A947-9CE7-827C487E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F544F-003B-3546-BAEF-86B348D11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Review of the interferometer control</a:t>
            </a:r>
          </a:p>
          <a:p>
            <a:r>
              <a:rPr lang="en-US" sz="2800" dirty="0"/>
              <a:t>Issues that are identified</a:t>
            </a:r>
          </a:p>
          <a:p>
            <a:r>
              <a:rPr lang="en-US" sz="2800" dirty="0"/>
              <a:t>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46C66-44E4-484D-ACAE-8263CEEF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1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D267-9B11-BD48-8075-1FC63208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8228A-BC48-A646-8843-4599F554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4E2B12-B179-8A4B-A30E-9CAE0E04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53248"/>
            <a:ext cx="11102544" cy="4131916"/>
          </a:xfrm>
        </p:spPr>
        <p:txBody>
          <a:bodyPr>
            <a:noAutofit/>
          </a:bodyPr>
          <a:lstStyle/>
          <a:p>
            <a:r>
              <a:rPr lang="en-US" sz="2800" dirty="0"/>
              <a:t>PR3 optical lever glitches.</a:t>
            </a:r>
          </a:p>
          <a:p>
            <a:r>
              <a:rPr lang="en-US" sz="2800" dirty="0"/>
              <a:t>Lots of challenges in ETMY local control </a:t>
            </a:r>
          </a:p>
          <a:p>
            <a:r>
              <a:rPr lang="en-US" sz="2800" dirty="0"/>
              <a:t>Brute-force coherence (BRUCO) not ready in time</a:t>
            </a:r>
          </a:p>
          <a:p>
            <a:r>
              <a:rPr lang="en-US" sz="2800" dirty="0"/>
              <a:t>How do we spot anomalous suspension drift and glitches?</a:t>
            </a:r>
          </a:p>
          <a:p>
            <a:r>
              <a:rPr lang="en-US" sz="2800" dirty="0"/>
              <a:t>etc.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710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648A-2A67-124C-BD2E-B3CF6EAD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514" y="2877264"/>
            <a:ext cx="4569487" cy="1400530"/>
          </a:xfrm>
        </p:spPr>
        <p:txBody>
          <a:bodyPr/>
          <a:lstStyle/>
          <a:p>
            <a:r>
              <a:rPr lang="en-US" b="1" dirty="0"/>
              <a:t>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322E-9CDF-B441-A71E-E93ED070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2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BBFB6-352A-8E45-9EAA-AAC673F0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C5833-2A45-A047-B940-0C713F83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dirty="0"/>
              <a:t>REMOTE PARTICIPATION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C7ACBB-5FAD-B144-81F2-C863884A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90011"/>
            <a:ext cx="11102544" cy="4824643"/>
          </a:xfrm>
        </p:spPr>
        <p:txBody>
          <a:bodyPr>
            <a:noAutofit/>
          </a:bodyPr>
          <a:lstStyle/>
          <a:p>
            <a:r>
              <a:rPr lang="en-US" sz="2800" dirty="0"/>
              <a:t>A number of us actually reside afar</a:t>
            </a:r>
          </a:p>
          <a:p>
            <a:pPr lvl="1"/>
            <a:r>
              <a:rPr lang="en-US" sz="2600" dirty="0"/>
              <a:t>VIS experts at </a:t>
            </a:r>
            <a:r>
              <a:rPr lang="en-US" sz="2600" dirty="0" err="1"/>
              <a:t>Mitaka</a:t>
            </a:r>
            <a:r>
              <a:rPr lang="en-US" sz="2600" dirty="0"/>
              <a:t>, MIF experts at </a:t>
            </a:r>
            <a:r>
              <a:rPr lang="en-US" sz="2600" dirty="0" err="1"/>
              <a:t>Hongo</a:t>
            </a:r>
            <a:r>
              <a:rPr lang="en-US" sz="2600" dirty="0"/>
              <a:t>, </a:t>
            </a:r>
            <a:r>
              <a:rPr lang="en-US" sz="2600" dirty="0" err="1"/>
              <a:t>Detchar</a:t>
            </a:r>
            <a:r>
              <a:rPr lang="en-US" sz="2600" dirty="0"/>
              <a:t> experts all around Asia…</a:t>
            </a:r>
          </a:p>
          <a:p>
            <a:r>
              <a:rPr lang="en-US" sz="2800" dirty="0"/>
              <a:t>Their remote participation for commissioning activities is a key to increase our productivity</a:t>
            </a:r>
          </a:p>
          <a:p>
            <a:r>
              <a:rPr lang="en-US" sz="2800" dirty="0"/>
              <a:t>High demand for rapid communication with the crew on site.</a:t>
            </a:r>
          </a:p>
          <a:p>
            <a:r>
              <a:rPr lang="en-US" sz="2800" dirty="0"/>
              <a:t>Aso-san is addressing the communication part of it by introducing remote participation systems.</a:t>
            </a:r>
          </a:p>
          <a:p>
            <a:pPr lvl="1"/>
            <a:r>
              <a:rPr lang="en-US" sz="2600" dirty="0"/>
              <a:t>Zoom remote system, TeamSpeak, …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B1760-C82C-E047-A015-0573E872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709" y="5082090"/>
            <a:ext cx="2905414" cy="1775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F7589-4BFC-8446-90BE-C822BA13BD6B}"/>
              </a:ext>
            </a:extLst>
          </p:cNvPr>
          <p:cNvSpPr txBox="1"/>
          <p:nvPr/>
        </p:nvSpPr>
        <p:spPr>
          <a:xfrm>
            <a:off x="7170840" y="6437805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N.Kijbunchoo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1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2108-C5C7-454B-A62D-318783D6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DB80-A12B-E043-B98F-29F10CA7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2D9186-2310-1643-AB3E-8152868B4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14703"/>
            <a:ext cx="11102544" cy="4131916"/>
          </a:xfrm>
        </p:spPr>
        <p:txBody>
          <a:bodyPr>
            <a:noAutofit/>
          </a:bodyPr>
          <a:lstStyle/>
          <a:p>
            <a:r>
              <a:rPr lang="en-US" sz="2800" dirty="0"/>
              <a:t>Overall, commissioning was successful.</a:t>
            </a:r>
          </a:p>
          <a:p>
            <a:r>
              <a:rPr lang="en-US" sz="2800" dirty="0"/>
              <a:t>A number of issues are identified.</a:t>
            </a:r>
          </a:p>
          <a:p>
            <a:r>
              <a:rPr lang="en-US" sz="2800" dirty="0"/>
              <a:t>Remote participation seems another key.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36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A69D-F871-3D4A-B021-86D9FF15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77" y="342008"/>
            <a:ext cx="9404723" cy="1400530"/>
          </a:xfrm>
        </p:spPr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8B307-6977-BE48-B345-C4D4F07A59D3}"/>
              </a:ext>
            </a:extLst>
          </p:cNvPr>
          <p:cNvSpPr/>
          <p:nvPr/>
        </p:nvSpPr>
        <p:spPr>
          <a:xfrm rot="20506575">
            <a:off x="2138936" y="4439098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32AF6-7E36-FF47-AE05-F09F129220CD}"/>
              </a:ext>
            </a:extLst>
          </p:cNvPr>
          <p:cNvSpPr/>
          <p:nvPr/>
        </p:nvSpPr>
        <p:spPr>
          <a:xfrm rot="20117142">
            <a:off x="5336309" y="4439097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CDE94-A3B9-664C-9415-9932ADA4EB55}"/>
              </a:ext>
            </a:extLst>
          </p:cNvPr>
          <p:cNvSpPr/>
          <p:nvPr/>
        </p:nvSpPr>
        <p:spPr>
          <a:xfrm rot="20117142">
            <a:off x="2974108" y="530179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F3267-118D-3B4B-96FC-F3DD5C205A67}"/>
              </a:ext>
            </a:extLst>
          </p:cNvPr>
          <p:cNvSpPr/>
          <p:nvPr/>
        </p:nvSpPr>
        <p:spPr>
          <a:xfrm rot="2719082">
            <a:off x="6726957" y="537322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8F7732-BCD1-BD4F-A37D-C0C575053DEE}"/>
              </a:ext>
            </a:extLst>
          </p:cNvPr>
          <p:cNvSpPr/>
          <p:nvPr/>
        </p:nvSpPr>
        <p:spPr>
          <a:xfrm>
            <a:off x="11392474" y="533973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82439-CB82-B545-9E27-2FCAAD7B8C58}"/>
              </a:ext>
            </a:extLst>
          </p:cNvPr>
          <p:cNvSpPr/>
          <p:nvPr/>
        </p:nvSpPr>
        <p:spPr>
          <a:xfrm rot="5400000">
            <a:off x="6624817" y="912913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334329E-CC0F-D94E-BF24-644325DB7130}"/>
              </a:ext>
            </a:extLst>
          </p:cNvPr>
          <p:cNvSpPr/>
          <p:nvPr/>
        </p:nvSpPr>
        <p:spPr>
          <a:xfrm>
            <a:off x="700088" y="4872043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109A2-5BFD-3B4E-9018-168C50643FBA}"/>
              </a:ext>
            </a:extLst>
          </p:cNvPr>
          <p:cNvCxnSpPr>
            <a:cxnSpLocks/>
          </p:cNvCxnSpPr>
          <p:nvPr/>
        </p:nvCxnSpPr>
        <p:spPr>
          <a:xfrm flipV="1">
            <a:off x="6778785" y="1470293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9A2ED0-451C-184F-AC13-BE55722E6430}"/>
              </a:ext>
            </a:extLst>
          </p:cNvPr>
          <p:cNvSpPr txBox="1"/>
          <p:nvPr/>
        </p:nvSpPr>
        <p:spPr>
          <a:xfrm>
            <a:off x="1543941" y="3633105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Intentionally</a:t>
            </a:r>
          </a:p>
          <a:p>
            <a:r>
              <a:rPr lang="en-US" dirty="0"/>
              <a:t>misaligned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941A89-7786-F242-990B-CD59723511CE}"/>
              </a:ext>
            </a:extLst>
          </p:cNvPr>
          <p:cNvSpPr txBox="1"/>
          <p:nvPr/>
        </p:nvSpPr>
        <p:spPr>
          <a:xfrm>
            <a:off x="7050945" y="300220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86931D-377F-6E49-9868-4F7F1B5A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99" y="789429"/>
            <a:ext cx="1382712" cy="13827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40F749-539F-8240-895D-41F409F467A2}"/>
              </a:ext>
            </a:extLst>
          </p:cNvPr>
          <p:cNvSpPr txBox="1"/>
          <p:nvPr/>
        </p:nvSpPr>
        <p:spPr>
          <a:xfrm>
            <a:off x="5733817" y="1525810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Pilot</a:t>
            </a:r>
          </a:p>
          <a:p>
            <a:r>
              <a:rPr lang="en-US" dirty="0"/>
              <a:t>mirror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D0BB4D-382B-3D44-AFC6-C5DA6CB8DAF6}"/>
              </a:ext>
            </a:extLst>
          </p:cNvPr>
          <p:cNvSpPr txBox="1"/>
          <p:nvPr/>
        </p:nvSpPr>
        <p:spPr>
          <a:xfrm>
            <a:off x="89287" y="5055383"/>
            <a:ext cx="308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 W at IMC input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42669A3-1FCE-7242-B2C9-D855BE2B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3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D1E2-D830-5D4B-8B3B-6E0C3297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6553-5139-4C4A-A544-21E4AB2A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A31BB-448D-9B44-9793-4EB16D2A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5D909-E034-6944-8350-1C13B88D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3" y="41565"/>
            <a:ext cx="9093366" cy="6771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80C53-AE37-4F4C-9400-50E6BC459F5D}"/>
              </a:ext>
            </a:extLst>
          </p:cNvPr>
          <p:cNvSpPr txBox="1"/>
          <p:nvPr/>
        </p:nvSpPr>
        <p:spPr>
          <a:xfrm>
            <a:off x="10179090" y="3427513"/>
            <a:ext cx="1895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</a:t>
            </a:r>
          </a:p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  <a:p>
            <a:r>
              <a:rPr lang="en-US" dirty="0"/>
              <a:t>JGW-G1808217</a:t>
            </a:r>
          </a:p>
        </p:txBody>
      </p:sp>
    </p:spTree>
    <p:extLst>
      <p:ext uri="{BB962C8B-B14F-4D97-AF65-F5344CB8AC3E}">
        <p14:creationId xmlns:p14="http://schemas.microsoft.com/office/powerpoint/2010/main" val="10716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2E25-1D5A-F74B-9867-189F0BB8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918882"/>
          </a:xfrm>
        </p:spPr>
        <p:txBody>
          <a:bodyPr/>
          <a:lstStyle/>
          <a:p>
            <a:r>
              <a:rPr lang="en-US" dirty="0"/>
              <a:t>NOISE</a:t>
            </a:r>
          </a:p>
        </p:txBody>
      </p:sp>
      <p:pic>
        <p:nvPicPr>
          <p:cNvPr id="4" name="図 2">
            <a:extLst>
              <a:ext uri="{FF2B5EF4-FFF2-40B4-BE49-F238E27FC236}">
                <a16:creationId xmlns:a16="http://schemas.microsoft.com/office/drawing/2014/main" id="{7C5816B2-7022-1A44-8FFD-DF9AF69F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62000"/>
            <a:ext cx="9144000" cy="6096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7B838-50DC-ED40-880B-CD3FE124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3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059E-998F-E143-B8BE-B3423A14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05" y="55658"/>
            <a:ext cx="9404723" cy="1400530"/>
          </a:xfrm>
        </p:spPr>
        <p:txBody>
          <a:bodyPr/>
          <a:lstStyle/>
          <a:p>
            <a:r>
              <a:rPr lang="en-US" dirty="0"/>
              <a:t>NOISE BUDGET</a:t>
            </a:r>
          </a:p>
        </p:txBody>
      </p:sp>
      <p:pic>
        <p:nvPicPr>
          <p:cNvPr id="4" name="図 6">
            <a:extLst>
              <a:ext uri="{FF2B5EF4-FFF2-40B4-BE49-F238E27FC236}">
                <a16:creationId xmlns:a16="http://schemas.microsoft.com/office/drawing/2014/main" id="{C0696D6F-8150-B844-9E2D-B7B27B59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53" y="755923"/>
            <a:ext cx="8686800" cy="6102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312C5-16C1-5B4B-8ECF-D9AB71D81909}"/>
              </a:ext>
            </a:extLst>
          </p:cNvPr>
          <p:cNvSpPr txBox="1"/>
          <p:nvPr/>
        </p:nvSpPr>
        <p:spPr>
          <a:xfrm rot="2275172">
            <a:off x="1890061" y="4020988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Angular control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C770F-3A3D-2340-8BBC-ADE414BBE992}"/>
              </a:ext>
            </a:extLst>
          </p:cNvPr>
          <p:cNvSpPr txBox="1"/>
          <p:nvPr/>
        </p:nvSpPr>
        <p:spPr>
          <a:xfrm>
            <a:off x="6162862" y="4701209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PD dark noise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CF6BF-9AC7-EF4A-B6F3-6F9C51EB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8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437E-1D89-9F46-8573-DCCD0125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751B-9D0F-7142-8BA0-D1267E3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F5CBA1-33AA-F842-BCE6-272153828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23757"/>
            <a:ext cx="11144107" cy="5129443"/>
          </a:xfrm>
        </p:spPr>
        <p:txBody>
          <a:bodyPr>
            <a:noAutofit/>
          </a:bodyPr>
          <a:lstStyle/>
          <a:p>
            <a:r>
              <a:rPr lang="en-US" sz="2800" dirty="0"/>
              <a:t>High visibility (~ 99%, </a:t>
            </a:r>
            <a:r>
              <a:rPr lang="en-US" sz="2800" dirty="0" err="1"/>
              <a:t>klog</a:t>
            </a:r>
            <a:r>
              <a:rPr lang="en-US" sz="2800" dirty="0"/>
              <a:t> 4775)</a:t>
            </a:r>
          </a:p>
          <a:p>
            <a:pPr lvl="1"/>
            <a:r>
              <a:rPr lang="en-US" sz="2600" dirty="0"/>
              <a:t>ETMs are balanced in their properties i.e., curvature and </a:t>
            </a:r>
            <a:r>
              <a:rPr lang="en-US" sz="2600" dirty="0" err="1"/>
              <a:t>reflectivities</a:t>
            </a:r>
            <a:r>
              <a:rPr lang="en-US" sz="2600" dirty="0"/>
              <a:t> including the BS’s splitting ratio.</a:t>
            </a:r>
          </a:p>
          <a:p>
            <a:r>
              <a:rPr lang="en-US" sz="2800" dirty="0"/>
              <a:t>ETM position asymmetry not well quantified (</a:t>
            </a:r>
            <a:r>
              <a:rPr lang="en-US" sz="2800" dirty="0" err="1"/>
              <a:t>klog</a:t>
            </a:r>
            <a:r>
              <a:rPr lang="en-US" sz="2800" dirty="0"/>
              <a:t> 4960)</a:t>
            </a:r>
          </a:p>
          <a:p>
            <a:pPr lvl="1"/>
            <a:r>
              <a:rPr lang="en-US" sz="2600" dirty="0"/>
              <a:t>Measured to be 3.4(5) – 4.5(7) m while design = 3.3 m</a:t>
            </a:r>
          </a:p>
          <a:p>
            <a:pPr lvl="1"/>
            <a:r>
              <a:rPr lang="en-US" sz="2600" dirty="0"/>
              <a:t>Needs to assess severity from P.O.V. of interferometer control. </a:t>
            </a:r>
          </a:p>
          <a:p>
            <a:r>
              <a:rPr lang="en-US" sz="2800" dirty="0"/>
              <a:t>F1 modulation depth (</a:t>
            </a:r>
            <a:r>
              <a:rPr lang="en-US" sz="2800" dirty="0" err="1"/>
              <a:t>klog</a:t>
            </a:r>
            <a:r>
              <a:rPr lang="en-US" sz="2800" dirty="0"/>
              <a:t> 4876)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5682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9C58-BB6A-E747-B3A7-FDCFF71D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18802"/>
            <a:ext cx="9404723" cy="1400530"/>
          </a:xfrm>
        </p:spPr>
        <p:txBody>
          <a:bodyPr/>
          <a:lstStyle/>
          <a:p>
            <a:r>
              <a:rPr lang="en-US" dirty="0"/>
              <a:t>LENGTH 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8F4E2B-704E-D242-A4CE-F3E5277056C3}"/>
              </a:ext>
            </a:extLst>
          </p:cNvPr>
          <p:cNvSpPr/>
          <p:nvPr/>
        </p:nvSpPr>
        <p:spPr>
          <a:xfrm rot="20506575">
            <a:off x="2138936" y="364938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3C2F64-C0C7-3C4E-936F-1B58E966F95B}"/>
              </a:ext>
            </a:extLst>
          </p:cNvPr>
          <p:cNvSpPr/>
          <p:nvPr/>
        </p:nvSpPr>
        <p:spPr>
          <a:xfrm rot="20117142">
            <a:off x="5336309" y="364937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D0587-D001-784F-9D51-BFAF9BA9F765}"/>
              </a:ext>
            </a:extLst>
          </p:cNvPr>
          <p:cNvSpPr/>
          <p:nvPr/>
        </p:nvSpPr>
        <p:spPr>
          <a:xfrm rot="20117142">
            <a:off x="2974108" y="451207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98FAF6-E106-3A44-A75A-82DA2D328651}"/>
              </a:ext>
            </a:extLst>
          </p:cNvPr>
          <p:cNvSpPr/>
          <p:nvPr/>
        </p:nvSpPr>
        <p:spPr>
          <a:xfrm rot="2719082">
            <a:off x="6726957" y="4583511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5FF07-8AC3-9E42-9F5C-0138BAB7E053}"/>
              </a:ext>
            </a:extLst>
          </p:cNvPr>
          <p:cNvSpPr/>
          <p:nvPr/>
        </p:nvSpPr>
        <p:spPr>
          <a:xfrm>
            <a:off x="11392474" y="4550014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6EC45D-8623-EB48-BC59-6CA4D5A393CC}"/>
              </a:ext>
            </a:extLst>
          </p:cNvPr>
          <p:cNvSpPr/>
          <p:nvPr/>
        </p:nvSpPr>
        <p:spPr>
          <a:xfrm rot="5400000">
            <a:off x="6624817" y="123195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A5C424-C667-BF48-8ED3-BA6889F18266}"/>
              </a:ext>
            </a:extLst>
          </p:cNvPr>
          <p:cNvSpPr/>
          <p:nvPr/>
        </p:nvSpPr>
        <p:spPr>
          <a:xfrm>
            <a:off x="700088" y="4082325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422737-F0D7-F04D-8C44-50E418FC3E6B}"/>
              </a:ext>
            </a:extLst>
          </p:cNvPr>
          <p:cNvCxnSpPr>
            <a:cxnSpLocks/>
          </p:cNvCxnSpPr>
          <p:nvPr/>
        </p:nvCxnSpPr>
        <p:spPr>
          <a:xfrm flipV="1">
            <a:off x="6778785" y="680575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C46F33E-3287-624E-B8F0-9A9DFD662C6F}"/>
              </a:ext>
            </a:extLst>
          </p:cNvPr>
          <p:cNvSpPr txBox="1"/>
          <p:nvPr/>
        </p:nvSpPr>
        <p:spPr>
          <a:xfrm>
            <a:off x="4839818" y="6006569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filter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472015-8258-A849-BE78-6B77FBA48F44}"/>
              </a:ext>
            </a:extLst>
          </p:cNvPr>
          <p:cNvGrpSpPr/>
          <p:nvPr/>
        </p:nvGrpSpPr>
        <p:grpSpPr>
          <a:xfrm>
            <a:off x="1003941" y="3812050"/>
            <a:ext cx="540000" cy="540549"/>
            <a:chOff x="1125465" y="1942273"/>
            <a:chExt cx="540000" cy="5405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7A0680-A266-EF4E-B888-7FA98BECC882}"/>
                </a:ext>
              </a:extLst>
            </p:cNvPr>
            <p:cNvSpPr/>
            <p:nvPr/>
          </p:nvSpPr>
          <p:spPr>
            <a:xfrm>
              <a:off x="1125465" y="1942273"/>
              <a:ext cx="540000" cy="53933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078DE5F-59AF-B64C-B911-F696D717E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899" y="1942273"/>
              <a:ext cx="510535" cy="5405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4B125E-FFDE-5F44-8C81-675EC4EC80F3}"/>
              </a:ext>
            </a:extLst>
          </p:cNvPr>
          <p:cNvCxnSpPr>
            <a:cxnSpLocks/>
          </p:cNvCxnSpPr>
          <p:nvPr/>
        </p:nvCxnSpPr>
        <p:spPr>
          <a:xfrm flipV="1">
            <a:off x="1273941" y="4081717"/>
            <a:ext cx="0" cy="12338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7B3FD5-8604-B946-AAE7-57833D38A3F3}"/>
              </a:ext>
            </a:extLst>
          </p:cNvPr>
          <p:cNvGrpSpPr/>
          <p:nvPr/>
        </p:nvGrpSpPr>
        <p:grpSpPr>
          <a:xfrm>
            <a:off x="901737" y="5112612"/>
            <a:ext cx="744407" cy="348133"/>
            <a:chOff x="2830066" y="2654071"/>
            <a:chExt cx="744407" cy="3481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49769F-3258-A64C-9261-060F672A1402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932A06-99C7-104E-8261-05BCB36FFF50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56C5E8FF-296A-FF43-B9EF-CAA89E591837}"/>
              </a:ext>
            </a:extLst>
          </p:cNvPr>
          <p:cNvSpPr/>
          <p:nvPr/>
        </p:nvSpPr>
        <p:spPr>
          <a:xfrm>
            <a:off x="1288473" y="5430973"/>
            <a:ext cx="5514109" cy="401782"/>
          </a:xfrm>
          <a:custGeom>
            <a:avLst/>
            <a:gdLst>
              <a:gd name="connsiteX0" fmla="*/ 0 w 5514109"/>
              <a:gd name="connsiteY0" fmla="*/ 0 h 401782"/>
              <a:gd name="connsiteX1" fmla="*/ 0 w 5514109"/>
              <a:gd name="connsiteY1" fmla="*/ 401782 h 401782"/>
              <a:gd name="connsiteX2" fmla="*/ 5514109 w 5514109"/>
              <a:gd name="connsiteY2" fmla="*/ 401782 h 401782"/>
              <a:gd name="connsiteX3" fmla="*/ 5514109 w 5514109"/>
              <a:gd name="connsiteY3" fmla="*/ 27709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109" h="401782">
                <a:moveTo>
                  <a:pt x="0" y="0"/>
                </a:moveTo>
                <a:lnTo>
                  <a:pt x="0" y="401782"/>
                </a:lnTo>
                <a:lnTo>
                  <a:pt x="5514109" y="401782"/>
                </a:lnTo>
                <a:lnTo>
                  <a:pt x="5514109" y="2770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30BC24-7BE6-9B42-A936-A7372258E872}"/>
              </a:ext>
            </a:extLst>
          </p:cNvPr>
          <p:cNvSpPr/>
          <p:nvPr/>
        </p:nvSpPr>
        <p:spPr>
          <a:xfrm rot="5400000">
            <a:off x="4024745" y="5479465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39DFDE-BDD5-BF4E-A730-40A87DB6D23C}"/>
              </a:ext>
            </a:extLst>
          </p:cNvPr>
          <p:cNvSpPr txBox="1"/>
          <p:nvPr/>
        </p:nvSpPr>
        <p:spPr>
          <a:xfrm>
            <a:off x="1686920" y="5140788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</a:t>
            </a:r>
          </a:p>
          <a:p>
            <a:r>
              <a:rPr lang="en-US" dirty="0"/>
              <a:t>detector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6BCC6B-D920-EC4D-9707-221C7E94BD4D}"/>
              </a:ext>
            </a:extLst>
          </p:cNvPr>
          <p:cNvCxnSpPr>
            <a:cxnSpLocks/>
            <a:stCxn id="27" idx="2"/>
          </p:cNvCxnSpPr>
          <p:nvPr/>
        </p:nvCxnSpPr>
        <p:spPr>
          <a:xfrm flipV="1">
            <a:off x="6802582" y="5430973"/>
            <a:ext cx="0" cy="4017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D5F8F5-DFC7-AE4A-9794-E112270BCD53}"/>
              </a:ext>
            </a:extLst>
          </p:cNvPr>
          <p:cNvSpPr txBox="1"/>
          <p:nvPr/>
        </p:nvSpPr>
        <p:spPr>
          <a:xfrm>
            <a:off x="852488" y="2995787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Farady</a:t>
            </a:r>
            <a:endParaRPr lang="en-US" dirty="0"/>
          </a:p>
          <a:p>
            <a:r>
              <a:rPr lang="en-US" dirty="0"/>
              <a:t>Pick-off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5C803B-59BD-BB4B-96A0-E845D247EA13}"/>
              </a:ext>
            </a:extLst>
          </p:cNvPr>
          <p:cNvSpPr txBox="1"/>
          <p:nvPr/>
        </p:nvSpPr>
        <p:spPr>
          <a:xfrm>
            <a:off x="7245064" y="1912528"/>
            <a:ext cx="3950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UGF ~ 50 Hz.</a:t>
            </a:r>
          </a:p>
          <a:p>
            <a:r>
              <a:rPr lang="en-US" dirty="0"/>
              <a:t>Feedback to BS TM and IM stages</a:t>
            </a:r>
          </a:p>
          <a:p>
            <a:r>
              <a:rPr lang="en-US" dirty="0"/>
              <a:t>with </a:t>
            </a:r>
            <a:r>
              <a:rPr lang="en-US" dirty="0" err="1"/>
              <a:t>xover</a:t>
            </a:r>
            <a:r>
              <a:rPr lang="en-US" dirty="0"/>
              <a:t> at ~ 0.1 Hz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D5E9B13-EFD9-1044-8E8D-B29F0FB5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502" y="0"/>
            <a:ext cx="1382712" cy="1382712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4140DAB-CA65-FA4B-8FB6-BFD637EE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B5E2-F277-F249-8118-C45F18D4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39" y="139988"/>
            <a:ext cx="9404723" cy="1400530"/>
          </a:xfrm>
        </p:spPr>
        <p:txBody>
          <a:bodyPr/>
          <a:lstStyle/>
          <a:p>
            <a:r>
              <a:rPr lang="en-US" dirty="0"/>
              <a:t>ALIGNMENT 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33051-3E16-4344-941A-579290CE81C6}"/>
              </a:ext>
            </a:extLst>
          </p:cNvPr>
          <p:cNvSpPr/>
          <p:nvPr/>
        </p:nvSpPr>
        <p:spPr>
          <a:xfrm rot="20506575">
            <a:off x="2138936" y="364938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484D8D-53DF-024E-B3E0-7E951CB56BF6}"/>
              </a:ext>
            </a:extLst>
          </p:cNvPr>
          <p:cNvSpPr/>
          <p:nvPr/>
        </p:nvSpPr>
        <p:spPr>
          <a:xfrm rot="20117142">
            <a:off x="5336309" y="364937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9E78E-16B2-7E43-ADB9-F01C2AB7776D}"/>
              </a:ext>
            </a:extLst>
          </p:cNvPr>
          <p:cNvSpPr/>
          <p:nvPr/>
        </p:nvSpPr>
        <p:spPr>
          <a:xfrm rot="20117142">
            <a:off x="2974108" y="451207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62F566-5D71-044C-8C9E-4D14B80B1995}"/>
              </a:ext>
            </a:extLst>
          </p:cNvPr>
          <p:cNvSpPr/>
          <p:nvPr/>
        </p:nvSpPr>
        <p:spPr>
          <a:xfrm rot="2719082">
            <a:off x="6726957" y="4583511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C48E7-DAAD-1944-97EE-97A3223DBA09}"/>
              </a:ext>
            </a:extLst>
          </p:cNvPr>
          <p:cNvSpPr/>
          <p:nvPr/>
        </p:nvSpPr>
        <p:spPr>
          <a:xfrm>
            <a:off x="11392474" y="4550014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07B82-06A8-0542-BA9E-7EC69D48AA7F}"/>
              </a:ext>
            </a:extLst>
          </p:cNvPr>
          <p:cNvSpPr/>
          <p:nvPr/>
        </p:nvSpPr>
        <p:spPr>
          <a:xfrm rot="5400000">
            <a:off x="6624817" y="123195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3C7C609-98C1-0448-9C38-45F808A49E90}"/>
              </a:ext>
            </a:extLst>
          </p:cNvPr>
          <p:cNvSpPr/>
          <p:nvPr/>
        </p:nvSpPr>
        <p:spPr>
          <a:xfrm>
            <a:off x="700088" y="4082325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97D7D4-5A90-AC44-B879-B620AB81FA8C}"/>
              </a:ext>
            </a:extLst>
          </p:cNvPr>
          <p:cNvCxnSpPr>
            <a:cxnSpLocks/>
          </p:cNvCxnSpPr>
          <p:nvPr/>
        </p:nvCxnSpPr>
        <p:spPr>
          <a:xfrm flipV="1">
            <a:off x="6778785" y="680575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A46B6-8F07-8A4F-86E3-AADAD501F5EF}"/>
              </a:ext>
            </a:extLst>
          </p:cNvPr>
          <p:cNvGrpSpPr/>
          <p:nvPr/>
        </p:nvGrpSpPr>
        <p:grpSpPr>
          <a:xfrm>
            <a:off x="1003941" y="3812050"/>
            <a:ext cx="540000" cy="540549"/>
            <a:chOff x="1125465" y="1942273"/>
            <a:chExt cx="540000" cy="5405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1AC051-0755-3243-8663-0A6F162CE46E}"/>
                </a:ext>
              </a:extLst>
            </p:cNvPr>
            <p:cNvSpPr/>
            <p:nvPr/>
          </p:nvSpPr>
          <p:spPr>
            <a:xfrm>
              <a:off x="1125465" y="1942273"/>
              <a:ext cx="540000" cy="53933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25A0CC-7605-914A-9E25-5F840CF7A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899" y="1942273"/>
              <a:ext cx="510535" cy="5405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B1E86D-8D62-2742-8B95-E95FB2C3026D}"/>
              </a:ext>
            </a:extLst>
          </p:cNvPr>
          <p:cNvCxnSpPr>
            <a:cxnSpLocks/>
          </p:cNvCxnSpPr>
          <p:nvPr/>
        </p:nvCxnSpPr>
        <p:spPr>
          <a:xfrm flipV="1">
            <a:off x="1273941" y="4081717"/>
            <a:ext cx="0" cy="12338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246C4-0800-B94E-9D00-1179BD4BFDD2}"/>
              </a:ext>
            </a:extLst>
          </p:cNvPr>
          <p:cNvGrpSpPr/>
          <p:nvPr/>
        </p:nvGrpSpPr>
        <p:grpSpPr>
          <a:xfrm>
            <a:off x="901737" y="5112612"/>
            <a:ext cx="744407" cy="348133"/>
            <a:chOff x="2830066" y="2654071"/>
            <a:chExt cx="744407" cy="3481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2D0884-F13E-5742-866D-9A51478C4750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F9D61F-DBD7-2141-BF61-5C179A716B0D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9EBF3A59-03C7-EC48-BA5F-C9CD6AE7374C}"/>
              </a:ext>
            </a:extLst>
          </p:cNvPr>
          <p:cNvSpPr/>
          <p:nvPr/>
        </p:nvSpPr>
        <p:spPr>
          <a:xfrm>
            <a:off x="1288473" y="5430973"/>
            <a:ext cx="10266218" cy="521586"/>
          </a:xfrm>
          <a:custGeom>
            <a:avLst/>
            <a:gdLst>
              <a:gd name="connsiteX0" fmla="*/ 0 w 5514109"/>
              <a:gd name="connsiteY0" fmla="*/ 0 h 401782"/>
              <a:gd name="connsiteX1" fmla="*/ 0 w 5514109"/>
              <a:gd name="connsiteY1" fmla="*/ 401782 h 401782"/>
              <a:gd name="connsiteX2" fmla="*/ 5514109 w 5514109"/>
              <a:gd name="connsiteY2" fmla="*/ 401782 h 401782"/>
              <a:gd name="connsiteX3" fmla="*/ 5514109 w 5514109"/>
              <a:gd name="connsiteY3" fmla="*/ 27709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109" h="401782">
                <a:moveTo>
                  <a:pt x="0" y="0"/>
                </a:moveTo>
                <a:lnTo>
                  <a:pt x="0" y="401782"/>
                </a:lnTo>
                <a:lnTo>
                  <a:pt x="5514109" y="401782"/>
                </a:lnTo>
                <a:lnTo>
                  <a:pt x="5514109" y="2770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7C6627-645E-764B-A1F7-3CCA4EDB295A}"/>
              </a:ext>
            </a:extLst>
          </p:cNvPr>
          <p:cNvCxnSpPr>
            <a:cxnSpLocks/>
            <a:stCxn id="21" idx="2"/>
          </p:cNvCxnSpPr>
          <p:nvPr/>
        </p:nvCxnSpPr>
        <p:spPr>
          <a:xfrm flipV="1">
            <a:off x="11554691" y="5430973"/>
            <a:ext cx="0" cy="52158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A06C8B3-38F7-D348-BB47-B824A58B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502" y="0"/>
            <a:ext cx="1382712" cy="1382712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DBF3CBB-EA97-3F47-A4F2-8FA26448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3258052-6E9E-2444-964B-4F24D25750A2}"/>
              </a:ext>
            </a:extLst>
          </p:cNvPr>
          <p:cNvSpPr/>
          <p:nvPr/>
        </p:nvSpPr>
        <p:spPr>
          <a:xfrm>
            <a:off x="7426036" y="858982"/>
            <a:ext cx="1343891" cy="3740727"/>
          </a:xfrm>
          <a:custGeom>
            <a:avLst/>
            <a:gdLst>
              <a:gd name="connsiteX0" fmla="*/ 207819 w 1343891"/>
              <a:gd name="connsiteY0" fmla="*/ 0 h 3740727"/>
              <a:gd name="connsiteX1" fmla="*/ 1343891 w 1343891"/>
              <a:gd name="connsiteY1" fmla="*/ 13854 h 3740727"/>
              <a:gd name="connsiteX2" fmla="*/ 1343891 w 1343891"/>
              <a:gd name="connsiteY2" fmla="*/ 3297382 h 3740727"/>
              <a:gd name="connsiteX3" fmla="*/ 0 w 1343891"/>
              <a:gd name="connsiteY3" fmla="*/ 3740727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891" h="3740727">
                <a:moveTo>
                  <a:pt x="207819" y="0"/>
                </a:moveTo>
                <a:lnTo>
                  <a:pt x="1343891" y="13854"/>
                </a:lnTo>
                <a:lnTo>
                  <a:pt x="1343891" y="3297382"/>
                </a:lnTo>
                <a:lnTo>
                  <a:pt x="0" y="374072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29AEDC0-E774-6B41-B0CB-7BA1C47F27A1}"/>
              </a:ext>
            </a:extLst>
          </p:cNvPr>
          <p:cNvSpPr/>
          <p:nvPr/>
        </p:nvSpPr>
        <p:spPr>
          <a:xfrm>
            <a:off x="6428509" y="845127"/>
            <a:ext cx="2355273" cy="886691"/>
          </a:xfrm>
          <a:custGeom>
            <a:avLst/>
            <a:gdLst>
              <a:gd name="connsiteX0" fmla="*/ 0 w 2355273"/>
              <a:gd name="connsiteY0" fmla="*/ 0 h 886691"/>
              <a:gd name="connsiteX1" fmla="*/ 249382 w 2355273"/>
              <a:gd name="connsiteY1" fmla="*/ 0 h 886691"/>
              <a:gd name="connsiteX2" fmla="*/ 221673 w 2355273"/>
              <a:gd name="connsiteY2" fmla="*/ 886691 h 886691"/>
              <a:gd name="connsiteX3" fmla="*/ 2355273 w 2355273"/>
              <a:gd name="connsiteY3" fmla="*/ 886691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273" h="886691">
                <a:moveTo>
                  <a:pt x="0" y="0"/>
                </a:moveTo>
                <a:lnTo>
                  <a:pt x="249382" y="0"/>
                </a:lnTo>
                <a:lnTo>
                  <a:pt x="221673" y="886691"/>
                </a:lnTo>
                <a:lnTo>
                  <a:pt x="2355273" y="886691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7FB93C-6012-2C41-813B-A71A1481049F}"/>
              </a:ext>
            </a:extLst>
          </p:cNvPr>
          <p:cNvSpPr/>
          <p:nvPr/>
        </p:nvSpPr>
        <p:spPr>
          <a:xfrm>
            <a:off x="7522907" y="1415060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E04EEA-22A7-E347-98F8-A01E1773DD9B}"/>
              </a:ext>
            </a:extLst>
          </p:cNvPr>
          <p:cNvGrpSpPr/>
          <p:nvPr/>
        </p:nvGrpSpPr>
        <p:grpSpPr>
          <a:xfrm>
            <a:off x="8499285" y="1425818"/>
            <a:ext cx="612000" cy="612000"/>
            <a:chOff x="9315982" y="1813745"/>
            <a:chExt cx="612000" cy="6120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EB0443-E945-EA45-AFD8-9428E6F08038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B112D6D-BD72-5748-B9C9-363F50951C8F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260D0D9-03C9-E84C-87A8-E85FAD37E093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0FBFAE-296E-5C43-AD83-AFE3679E52D2}"/>
              </a:ext>
            </a:extLst>
          </p:cNvPr>
          <p:cNvGrpSpPr/>
          <p:nvPr/>
        </p:nvGrpSpPr>
        <p:grpSpPr>
          <a:xfrm rot="10800000">
            <a:off x="5777702" y="759738"/>
            <a:ext cx="744407" cy="348133"/>
            <a:chOff x="2830066" y="2654071"/>
            <a:chExt cx="744407" cy="3481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3EB2BC-1458-8942-9BA1-FFBB0616EDA3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894B91-2F62-A249-B46D-887F21520B94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E3DD1D-BC4B-DF4E-BA7F-B60739598E7D}"/>
              </a:ext>
            </a:extLst>
          </p:cNvPr>
          <p:cNvGrpSpPr/>
          <p:nvPr/>
        </p:nvGrpSpPr>
        <p:grpSpPr>
          <a:xfrm rot="10800000">
            <a:off x="6983599" y="730219"/>
            <a:ext cx="744407" cy="348133"/>
            <a:chOff x="2830066" y="2654071"/>
            <a:chExt cx="744407" cy="34813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E99204-9F2D-664B-809F-74AA32366EBA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9B4BB5-0517-E443-BD74-BD5D2B33363D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355BD6-A7D9-6C4A-A1DE-B415A7DE3207}"/>
              </a:ext>
            </a:extLst>
          </p:cNvPr>
          <p:cNvCxnSpPr>
            <a:cxnSpLocks/>
          </p:cNvCxnSpPr>
          <p:nvPr/>
        </p:nvCxnSpPr>
        <p:spPr>
          <a:xfrm flipH="1">
            <a:off x="7355802" y="4128654"/>
            <a:ext cx="1414125" cy="50309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8F79428E-76F3-9A49-93AC-D2B6A010A87F}"/>
              </a:ext>
            </a:extLst>
          </p:cNvPr>
          <p:cNvSpPr/>
          <p:nvPr/>
        </p:nvSpPr>
        <p:spPr>
          <a:xfrm>
            <a:off x="3158836" y="5430982"/>
            <a:ext cx="8021782" cy="955963"/>
          </a:xfrm>
          <a:custGeom>
            <a:avLst/>
            <a:gdLst>
              <a:gd name="connsiteX0" fmla="*/ 8007928 w 8021782"/>
              <a:gd name="connsiteY0" fmla="*/ 193963 h 955963"/>
              <a:gd name="connsiteX1" fmla="*/ 8021782 w 8021782"/>
              <a:gd name="connsiteY1" fmla="*/ 955963 h 955963"/>
              <a:gd name="connsiteX2" fmla="*/ 13855 w 8021782"/>
              <a:gd name="connsiteY2" fmla="*/ 955963 h 955963"/>
              <a:gd name="connsiteX3" fmla="*/ 0 w 8021782"/>
              <a:gd name="connsiteY3" fmla="*/ 0 h 9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1782" h="955963">
                <a:moveTo>
                  <a:pt x="8007928" y="193963"/>
                </a:moveTo>
                <a:lnTo>
                  <a:pt x="8021782" y="955963"/>
                </a:lnTo>
                <a:lnTo>
                  <a:pt x="13855" y="955963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95465F4-2DC3-4E4B-975D-44E6FC6945FD}"/>
              </a:ext>
            </a:extLst>
          </p:cNvPr>
          <p:cNvCxnSpPr>
            <a:cxnSpLocks/>
          </p:cNvCxnSpPr>
          <p:nvPr/>
        </p:nvCxnSpPr>
        <p:spPr>
          <a:xfrm flipV="1">
            <a:off x="3158836" y="5315559"/>
            <a:ext cx="0" cy="4017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81A8F227-D914-4A49-8886-58E273063889}"/>
              </a:ext>
            </a:extLst>
          </p:cNvPr>
          <p:cNvSpPr/>
          <p:nvPr/>
        </p:nvSpPr>
        <p:spPr>
          <a:xfrm>
            <a:off x="9878291" y="4544291"/>
            <a:ext cx="1330036" cy="1842654"/>
          </a:xfrm>
          <a:custGeom>
            <a:avLst/>
            <a:gdLst>
              <a:gd name="connsiteX0" fmla="*/ 1330036 w 1330036"/>
              <a:gd name="connsiteY0" fmla="*/ 0 h 1842654"/>
              <a:gd name="connsiteX1" fmla="*/ 1330036 w 1330036"/>
              <a:gd name="connsiteY1" fmla="*/ 471054 h 1842654"/>
              <a:gd name="connsiteX2" fmla="*/ 0 w 1330036"/>
              <a:gd name="connsiteY2" fmla="*/ 484909 h 1842654"/>
              <a:gd name="connsiteX3" fmla="*/ 0 w 1330036"/>
              <a:gd name="connsiteY3" fmla="*/ 484909 h 1842654"/>
              <a:gd name="connsiteX4" fmla="*/ 0 w 1330036"/>
              <a:gd name="connsiteY4" fmla="*/ 1842654 h 184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036" h="1842654">
                <a:moveTo>
                  <a:pt x="1330036" y="0"/>
                </a:moveTo>
                <a:lnTo>
                  <a:pt x="1330036" y="471054"/>
                </a:lnTo>
                <a:lnTo>
                  <a:pt x="0" y="484909"/>
                </a:lnTo>
                <a:lnTo>
                  <a:pt x="0" y="484909"/>
                </a:lnTo>
                <a:lnTo>
                  <a:pt x="0" y="1842654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19C91A-0AB8-D641-A3B8-D28A28F8A915}"/>
              </a:ext>
            </a:extLst>
          </p:cNvPr>
          <p:cNvGrpSpPr/>
          <p:nvPr/>
        </p:nvGrpSpPr>
        <p:grpSpPr>
          <a:xfrm rot="16200000">
            <a:off x="10760821" y="4118460"/>
            <a:ext cx="744407" cy="348133"/>
            <a:chOff x="2830066" y="2654071"/>
            <a:chExt cx="744407" cy="3481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E42C65-5E99-664D-B747-9FB2B181FD9D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BAFFEB-157C-594E-BE2A-2BB12C182152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1DFE4C-A704-BD4C-9D66-8DB719ADC81B}"/>
              </a:ext>
            </a:extLst>
          </p:cNvPr>
          <p:cNvGrpSpPr/>
          <p:nvPr/>
        </p:nvGrpSpPr>
        <p:grpSpPr>
          <a:xfrm rot="16200000">
            <a:off x="10764025" y="5433919"/>
            <a:ext cx="744407" cy="348133"/>
            <a:chOff x="2830066" y="2654071"/>
            <a:chExt cx="744407" cy="3481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60B841-9885-9D43-B528-C8576925B59B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A4E2393-CF5E-8A4B-82E7-1535C48F925A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364D616-0616-A947-9CF2-0354D0730035}"/>
              </a:ext>
            </a:extLst>
          </p:cNvPr>
          <p:cNvGrpSpPr/>
          <p:nvPr/>
        </p:nvGrpSpPr>
        <p:grpSpPr>
          <a:xfrm>
            <a:off x="9572115" y="6065498"/>
            <a:ext cx="612000" cy="612000"/>
            <a:chOff x="9315982" y="1813745"/>
            <a:chExt cx="612000" cy="612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332CA09-AB4B-C140-A83F-F0818EF04C82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38472A2-8480-F249-9E32-BF174BA3ED51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4F1B216-B4D1-5841-930E-3E3644BB8332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10E26E42-2930-4844-A576-0DD31A0D3896}"/>
              </a:ext>
            </a:extLst>
          </p:cNvPr>
          <p:cNvSpPr/>
          <p:nvPr/>
        </p:nvSpPr>
        <p:spPr>
          <a:xfrm>
            <a:off x="9523975" y="5218281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-1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05D9C89-6601-DE48-A485-F4D5C39F6031}"/>
              </a:ext>
            </a:extLst>
          </p:cNvPr>
          <p:cNvGrpSpPr/>
          <p:nvPr/>
        </p:nvGrpSpPr>
        <p:grpSpPr>
          <a:xfrm>
            <a:off x="11283063" y="3029766"/>
            <a:ext cx="568036" cy="554181"/>
            <a:chOff x="4085068" y="2146255"/>
            <a:chExt cx="568036" cy="55418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7A12B04-502D-C042-8F56-2252DEC4E4F6}"/>
                </a:ext>
              </a:extLst>
            </p:cNvPr>
            <p:cNvSpPr/>
            <p:nvPr/>
          </p:nvSpPr>
          <p:spPr>
            <a:xfrm>
              <a:off x="4085068" y="2146255"/>
              <a:ext cx="568036" cy="55418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2B6C8A7-AC99-4F4C-BCCC-305641DB2EF6}"/>
                </a:ext>
              </a:extLst>
            </p:cNvPr>
            <p:cNvSpPr/>
            <p:nvPr/>
          </p:nvSpPr>
          <p:spPr>
            <a:xfrm>
              <a:off x="4176140" y="2278398"/>
              <a:ext cx="399759" cy="317604"/>
            </a:xfrm>
            <a:custGeom>
              <a:avLst/>
              <a:gdLst>
                <a:gd name="connsiteX0" fmla="*/ 0 w 1177636"/>
                <a:gd name="connsiteY0" fmla="*/ 526473 h 942467"/>
                <a:gd name="connsiteX1" fmla="*/ 387927 w 1177636"/>
                <a:gd name="connsiteY1" fmla="*/ 0 h 942467"/>
                <a:gd name="connsiteX2" fmla="*/ 651163 w 1177636"/>
                <a:gd name="connsiteY2" fmla="*/ 526473 h 942467"/>
                <a:gd name="connsiteX3" fmla="*/ 914400 w 1177636"/>
                <a:gd name="connsiteY3" fmla="*/ 942109 h 942467"/>
                <a:gd name="connsiteX4" fmla="*/ 1177636 w 1177636"/>
                <a:gd name="connsiteY4" fmla="*/ 457200 h 9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636" h="942467">
                  <a:moveTo>
                    <a:pt x="0" y="526473"/>
                  </a:moveTo>
                  <a:cubicBezTo>
                    <a:pt x="139700" y="263236"/>
                    <a:pt x="279400" y="0"/>
                    <a:pt x="387927" y="0"/>
                  </a:cubicBezTo>
                  <a:cubicBezTo>
                    <a:pt x="496454" y="0"/>
                    <a:pt x="563418" y="369455"/>
                    <a:pt x="651163" y="526473"/>
                  </a:cubicBezTo>
                  <a:cubicBezTo>
                    <a:pt x="738909" y="683491"/>
                    <a:pt x="826655" y="953655"/>
                    <a:pt x="914400" y="942109"/>
                  </a:cubicBezTo>
                  <a:cubicBezTo>
                    <a:pt x="1002146" y="930564"/>
                    <a:pt x="1089891" y="693882"/>
                    <a:pt x="1177636" y="45720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13322F2-863F-8548-886F-E7C214FE76BD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1567081" y="3611437"/>
            <a:ext cx="0" cy="93857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400181C-8C57-F840-BC51-CAAF0CD119AD}"/>
              </a:ext>
            </a:extLst>
          </p:cNvPr>
          <p:cNvCxnSpPr>
            <a:cxnSpLocks/>
          </p:cNvCxnSpPr>
          <p:nvPr/>
        </p:nvCxnSpPr>
        <p:spPr>
          <a:xfrm>
            <a:off x="387735" y="5937728"/>
            <a:ext cx="65196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12C0E61-798B-F04A-A8F7-6ED58086A7F0}"/>
              </a:ext>
            </a:extLst>
          </p:cNvPr>
          <p:cNvGrpSpPr/>
          <p:nvPr/>
        </p:nvGrpSpPr>
        <p:grpSpPr>
          <a:xfrm rot="2734082">
            <a:off x="987750" y="5637478"/>
            <a:ext cx="612000" cy="612000"/>
            <a:chOff x="9315982" y="1813745"/>
            <a:chExt cx="612000" cy="6120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B1A8D82-0D7C-3243-8582-B2BA0FD724E6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46CE84B-9755-944B-BC9F-81A4293959FE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028B78E-2BD4-1348-95D1-D847E9BE81B9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119E2A-5EAB-4747-A577-EF4BEBDE9E4C}"/>
              </a:ext>
            </a:extLst>
          </p:cNvPr>
          <p:cNvGrpSpPr/>
          <p:nvPr/>
        </p:nvGrpSpPr>
        <p:grpSpPr>
          <a:xfrm>
            <a:off x="145680" y="5675468"/>
            <a:ext cx="568036" cy="554181"/>
            <a:chOff x="4085068" y="2146255"/>
            <a:chExt cx="568036" cy="554181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C2FDDA9-9BA7-8A47-BBAB-7BBBB9CC0909}"/>
                </a:ext>
              </a:extLst>
            </p:cNvPr>
            <p:cNvSpPr/>
            <p:nvPr/>
          </p:nvSpPr>
          <p:spPr>
            <a:xfrm>
              <a:off x="4085068" y="2146255"/>
              <a:ext cx="568036" cy="55418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86F8C92-3A3E-6741-82B1-FF6693F898FF}"/>
                </a:ext>
              </a:extLst>
            </p:cNvPr>
            <p:cNvSpPr/>
            <p:nvPr/>
          </p:nvSpPr>
          <p:spPr>
            <a:xfrm>
              <a:off x="4176140" y="2278398"/>
              <a:ext cx="399759" cy="317604"/>
            </a:xfrm>
            <a:custGeom>
              <a:avLst/>
              <a:gdLst>
                <a:gd name="connsiteX0" fmla="*/ 0 w 1177636"/>
                <a:gd name="connsiteY0" fmla="*/ 526473 h 942467"/>
                <a:gd name="connsiteX1" fmla="*/ 387927 w 1177636"/>
                <a:gd name="connsiteY1" fmla="*/ 0 h 942467"/>
                <a:gd name="connsiteX2" fmla="*/ 651163 w 1177636"/>
                <a:gd name="connsiteY2" fmla="*/ 526473 h 942467"/>
                <a:gd name="connsiteX3" fmla="*/ 914400 w 1177636"/>
                <a:gd name="connsiteY3" fmla="*/ 942109 h 942467"/>
                <a:gd name="connsiteX4" fmla="*/ 1177636 w 1177636"/>
                <a:gd name="connsiteY4" fmla="*/ 457200 h 9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636" h="942467">
                  <a:moveTo>
                    <a:pt x="0" y="526473"/>
                  </a:moveTo>
                  <a:cubicBezTo>
                    <a:pt x="139700" y="263236"/>
                    <a:pt x="279400" y="0"/>
                    <a:pt x="387927" y="0"/>
                  </a:cubicBezTo>
                  <a:cubicBezTo>
                    <a:pt x="496454" y="0"/>
                    <a:pt x="563418" y="369455"/>
                    <a:pt x="651163" y="526473"/>
                  </a:cubicBezTo>
                  <a:cubicBezTo>
                    <a:pt x="738909" y="683491"/>
                    <a:pt x="826655" y="953655"/>
                    <a:pt x="914400" y="942109"/>
                  </a:cubicBezTo>
                  <a:cubicBezTo>
                    <a:pt x="1002146" y="930564"/>
                    <a:pt x="1089891" y="693882"/>
                    <a:pt x="1177636" y="45720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riangle 94">
            <a:extLst>
              <a:ext uri="{FF2B5EF4-FFF2-40B4-BE49-F238E27FC236}">
                <a16:creationId xmlns:a16="http://schemas.microsoft.com/office/drawing/2014/main" id="{4BC42407-08EE-384B-A2A3-A426CF7940D3}"/>
              </a:ext>
            </a:extLst>
          </p:cNvPr>
          <p:cNvSpPr/>
          <p:nvPr/>
        </p:nvSpPr>
        <p:spPr>
          <a:xfrm rot="5400000">
            <a:off x="8099979" y="5589160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iangle 95">
            <a:extLst>
              <a:ext uri="{FF2B5EF4-FFF2-40B4-BE49-F238E27FC236}">
                <a16:creationId xmlns:a16="http://schemas.microsoft.com/office/drawing/2014/main" id="{2080AD82-C445-8C47-92DD-3EC031E13C50}"/>
              </a:ext>
            </a:extLst>
          </p:cNvPr>
          <p:cNvSpPr/>
          <p:nvPr/>
        </p:nvSpPr>
        <p:spPr>
          <a:xfrm rot="16200000">
            <a:off x="3881535" y="6026727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riangle 96">
            <a:extLst>
              <a:ext uri="{FF2B5EF4-FFF2-40B4-BE49-F238E27FC236}">
                <a16:creationId xmlns:a16="http://schemas.microsoft.com/office/drawing/2014/main" id="{B3D3F9AE-5D1A-3E4D-9D12-C952CEC63521}"/>
              </a:ext>
            </a:extLst>
          </p:cNvPr>
          <p:cNvSpPr/>
          <p:nvPr/>
        </p:nvSpPr>
        <p:spPr>
          <a:xfrm rot="10800000">
            <a:off x="8370067" y="2652517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70CE18-84D7-2E4C-B167-3058E056DA43}"/>
              </a:ext>
            </a:extLst>
          </p:cNvPr>
          <p:cNvSpPr txBox="1"/>
          <p:nvPr/>
        </p:nvSpPr>
        <p:spPr>
          <a:xfrm>
            <a:off x="6765201" y="558575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yaw</a:t>
            </a:r>
          </a:p>
        </p:txBody>
      </p:sp>
    </p:spTree>
    <p:extLst>
      <p:ext uri="{BB962C8B-B14F-4D97-AF65-F5344CB8AC3E}">
        <p14:creationId xmlns:p14="http://schemas.microsoft.com/office/powerpoint/2010/main" val="959827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657</TotalTime>
  <Words>627</Words>
  <Application>Microsoft Macintosh PowerPoint</Application>
  <PresentationFormat>Widescreen</PresentationFormat>
  <Paragraphs>129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Commissioning in phase 1</vt:lpstr>
      <vt:lpstr>CONTENTS</vt:lpstr>
      <vt:lpstr>CONFIGURATION</vt:lpstr>
      <vt:lpstr>PowerPoint Presentation</vt:lpstr>
      <vt:lpstr>NOISE</vt:lpstr>
      <vt:lpstr>NOISE BUDGET</vt:lpstr>
      <vt:lpstr>CHACTERISTICS</vt:lpstr>
      <vt:lpstr>LENGTH CONTROL</vt:lpstr>
      <vt:lpstr>ALIGNMENT CONTROL</vt:lpstr>
      <vt:lpstr>ALIGNMENT CONTROL (contn’d)</vt:lpstr>
      <vt:lpstr>QUALITATIVE ARG. ON ALIGNMENT</vt:lpstr>
      <vt:lpstr>HUNTING SOME NOISE</vt:lpstr>
      <vt:lpstr>ISSUES THAT ARE IDENTIFIED</vt:lpstr>
      <vt:lpstr>PR3 SLIPPING</vt:lpstr>
      <vt:lpstr>PR3 SLIPPING (contn’d)</vt:lpstr>
      <vt:lpstr>DAC GLITCHES</vt:lpstr>
      <vt:lpstr>DAC GLITCHES (contn’d)</vt:lpstr>
      <vt:lpstr>BRIGHT SPOTS</vt:lpstr>
      <vt:lpstr>ETMY BAFFLE PDs</vt:lpstr>
      <vt:lpstr>OTHER ISSUES</vt:lpstr>
      <vt:lpstr>FUTURE</vt:lpstr>
      <vt:lpstr>REMOTE PARTICIPATION</vt:lpstr>
      <vt:lpstr>SUMMARY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in phase 1</dc:title>
  <dc:creator>和泉　究</dc:creator>
  <cp:lastModifiedBy>和泉　究</cp:lastModifiedBy>
  <cp:revision>276</cp:revision>
  <cp:lastPrinted>2018-05-17T19:55:08Z</cp:lastPrinted>
  <dcterms:created xsi:type="dcterms:W3CDTF">2018-05-17T08:58:00Z</dcterms:created>
  <dcterms:modified xsi:type="dcterms:W3CDTF">2018-05-17T19:55:56Z</dcterms:modified>
</cp:coreProperties>
</file>