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64" r:id="rId4"/>
    <p:sldId id="257" r:id="rId5"/>
    <p:sldId id="266" r:id="rId6"/>
    <p:sldId id="258" r:id="rId7"/>
    <p:sldId id="267" r:id="rId8"/>
    <p:sldId id="259" r:id="rId9"/>
    <p:sldId id="261" r:id="rId10"/>
    <p:sldId id="260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9"/>
    <p:restoredTop sz="94648"/>
  </p:normalViewPr>
  <p:slideViewPr>
    <p:cSldViewPr snapToGrid="0" snapToObjects="1">
      <p:cViewPr>
        <p:scale>
          <a:sx n="120" d="100"/>
          <a:sy n="120" d="100"/>
        </p:scale>
        <p:origin x="9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CB5ED-4CB6-C046-AE76-9A2B33AE9F3A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D09B3-900E-544E-8F9B-F7280E662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B140-CEE2-8C41-8DF6-F738F51DD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8C04C-1101-344D-8725-E85703851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0DAB0-9356-1748-8812-92900A60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C3F75-7725-CD47-954D-D64A32DB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6FAD7-48C5-3B48-B091-43F5F43C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6239-2DEB-F94F-8C9C-BCDB99C5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751B4E-5C01-A949-BC3A-9D0791863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444E0-2C80-A645-B18E-28F16080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48EEB-760D-0C41-AED9-9524AAC3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0F665-DB34-A44F-8622-B66C58BA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3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0CC934-EC67-8C41-9FAF-C1540821D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532B5-44D9-8A44-AB72-2F80C6408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D42EE-6CE6-204E-B0EF-E003E5FB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06ABF-D109-B648-8B60-AEE6F08C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E8056-1123-634A-B7AF-59D801DB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7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AFD03-64E9-2E4D-ACC9-037A8749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FE268-2E1F-A344-B78A-D321DC639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90D1A-27D1-D446-B441-F961C221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A3293-9965-8F41-9D37-0F9EF5C5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8A515-D4C3-B341-9740-D384287B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7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2451-C002-DD4E-9188-E7338ACA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F9556-5E91-7942-856A-31D8C3B7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B261A-3F92-D14F-AE23-93248908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B2FF8-497D-0446-8E58-145F3DDE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73613-0BD2-C645-AF45-CCF34297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F6AA8-10FF-314D-B570-66F814D5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1727A-420D-A94C-BFE5-016C7A817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61FEC-C9AF-3E4D-8FCD-758C7F554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C9537-F8A9-7B4D-8E5E-B96E4BD4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C850B-3B17-4A47-965B-4D22E35E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B1EC2-4EFF-E34F-B886-86292C29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0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EBB2-9B6B-7647-AB31-D3DB2E39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EA916-F9B8-1149-8A90-8F88A6B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F44F1-6979-B841-97FB-4AFFA28D4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214D0-C043-1549-AE9B-0F15CF57B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F11E3-851E-F344-97F2-CA1F1C04C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20A51D-4306-DF46-A399-258D331B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9DD98-FDF5-E549-A49D-B31E5F08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CEA0D-16D2-3B45-BEBF-D3993735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0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9215-D7F2-D549-86FA-CA2D3F094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739C0-2C3E-AD43-97E0-B74B5E31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71568-5C44-484B-8DAC-4A859027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04F85-CE5E-0141-BFF8-54A339B6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9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7B273-9355-9A42-86AA-4C725CDA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48E7F-A183-3F4A-9ACE-25BCB8F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2927A-FC9F-4745-AD99-D41E7036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7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E6B2-F20D-9648-82B2-DBD075FFA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5DF02-E3F4-464D-AE2D-422AF1C10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2D176-E1DD-454E-87B7-FDF905ECF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41E12-7F9D-F341-9DC3-D1299345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2DF56-70E4-A84D-B492-BD946962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B2018-16FD-754F-B924-B509A7D9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1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8A55-40F6-FC4E-B401-1C8FB62C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32B20-5309-524A-9926-DACEEEB5B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F5054-3E89-6944-B6F5-8ACEF6B0B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91364-D97D-604C-B4C6-0D763A51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2C472-9743-1A4E-A258-271B03F43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1CCA-1427-6345-8B4A-FB394CE3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8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573C9-2986-EE48-A3BE-08209CE7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1D38-0CFE-3248-98E9-978CAD92C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A5867-BB81-3E40-AE68-76D072C18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D2234-7EBB-DD48-B881-99CC2528EB6F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92372-6B94-3243-A795-8DACA5762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B74C7-91AD-9D48-B637-2EBE43A4C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BDC3-AF81-8F4B-9E61-7F6A718E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0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EC31AC-121D-1C4F-AA19-6C04C2C8F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22867" y="0"/>
            <a:ext cx="13523427" cy="6925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50A12-6297-304D-AA0F-B979A0CA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46" y="1306555"/>
            <a:ext cx="9144000" cy="2387600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/>
          <a:lstStyle/>
          <a:p>
            <a:r>
              <a:rPr lang="en-US" b="1" dirty="0"/>
              <a:t>KAGRA:</a:t>
            </a:r>
            <a:br>
              <a:rPr lang="en-US" b="1" dirty="0"/>
            </a:br>
            <a:r>
              <a:rPr lang="en-US" b="1" dirty="0"/>
              <a:t>Status and Near Term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797B9-3F0C-E74E-A7A0-7EBFD0F8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264" y="5603567"/>
            <a:ext cx="9144000" cy="551699"/>
          </a:xfrm>
        </p:spPr>
        <p:txBody>
          <a:bodyPr/>
          <a:lstStyle/>
          <a:p>
            <a:r>
              <a:rPr lang="en-US" b="1" dirty="0"/>
              <a:t>Y. </a:t>
            </a:r>
            <a:r>
              <a:rPr lang="en-US" b="1" dirty="0" err="1"/>
              <a:t>Enomoto</a:t>
            </a:r>
            <a:r>
              <a:rPr lang="en-US" b="1" dirty="0"/>
              <a:t> and K. Izumi for the KAGRA collaboration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C83E3-5557-814B-8EF6-F14E06EFC504}"/>
              </a:ext>
            </a:extLst>
          </p:cNvPr>
          <p:cNvSpPr txBox="1"/>
          <p:nvPr/>
        </p:nvSpPr>
        <p:spPr>
          <a:xfrm>
            <a:off x="3920067" y="6155266"/>
            <a:ext cx="481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GWADW2018 on May/12/2018 at </a:t>
            </a:r>
            <a:r>
              <a:rPr lang="en-US" dirty="0" err="1"/>
              <a:t>Alyeyska</a:t>
            </a:r>
            <a:r>
              <a:rPr lang="en-US" dirty="0"/>
              <a:t> resort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BAED-5E5A-F84B-A2FB-B4F687766F36}"/>
              </a:ext>
            </a:extLst>
          </p:cNvPr>
          <p:cNvSpPr txBox="1"/>
          <p:nvPr/>
        </p:nvSpPr>
        <p:spPr>
          <a:xfrm>
            <a:off x="9838944" y="93052"/>
            <a:ext cx="192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JGW-G1808217-v1</a:t>
            </a:r>
          </a:p>
        </p:txBody>
      </p:sp>
    </p:spTree>
    <p:extLst>
      <p:ext uri="{BB962C8B-B14F-4D97-AF65-F5344CB8AC3E}">
        <p14:creationId xmlns:p14="http://schemas.microsoft.com/office/powerpoint/2010/main" val="2033067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931A-E84E-0D42-B4AE-6BB173CD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7" y="-145237"/>
            <a:ext cx="10515600" cy="1325563"/>
          </a:xfrm>
        </p:spPr>
        <p:txBody>
          <a:bodyPr/>
          <a:lstStyle/>
          <a:p>
            <a:r>
              <a:rPr lang="en-US" b="1" dirty="0"/>
              <a:t>The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57A2-2030-BE43-A449-321A3F8C6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17" y="1424875"/>
            <a:ext cx="10515600" cy="6697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KAGRA executive office has just approved the suggestion on the 9</a:t>
            </a:r>
            <a:r>
              <a:rPr lang="en-US" baseline="30000" dirty="0"/>
              <a:t>th</a:t>
            </a:r>
            <a:r>
              <a:rPr lang="en-US" dirty="0"/>
              <a:t> of May that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E45E7C-274C-0E4C-AB3A-1A5FACE4D50A}"/>
              </a:ext>
            </a:extLst>
          </p:cNvPr>
          <p:cNvSpPr txBox="1">
            <a:spLocks/>
          </p:cNvSpPr>
          <p:nvPr/>
        </p:nvSpPr>
        <p:spPr>
          <a:xfrm>
            <a:off x="614917" y="2583712"/>
            <a:ext cx="11293548" cy="2303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“We should keep ‘RSE scenario’.  At the same time, we should often check preparation status for RSE components and judge to select FPMI due to insufficient preparation; checking points are every end of Sep/2018, Dec/2018 and Mar/2019.   The ‘PRFPMI’ was deleted from the option</a:t>
            </a:r>
            <a:r>
              <a:rPr lang="en-US" i="1" dirty="0">
                <a:effectLst/>
              </a:rPr>
              <a:t> “</a:t>
            </a:r>
            <a:endParaRPr lang="en-US" i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4BA2B3-35E6-2147-9B39-5D8515729C1A}"/>
              </a:ext>
            </a:extLst>
          </p:cNvPr>
          <p:cNvSpPr txBox="1">
            <a:spLocks/>
          </p:cNvSpPr>
          <p:nvPr/>
        </p:nvSpPr>
        <p:spPr>
          <a:xfrm>
            <a:off x="614917" y="4887320"/>
            <a:ext cx="10515600" cy="105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consensus for this strategy will be made in the coming KAGRA face-to-face meeting (May. 18-20)</a:t>
            </a:r>
          </a:p>
        </p:txBody>
      </p:sp>
    </p:spTree>
    <p:extLst>
      <p:ext uri="{BB962C8B-B14F-4D97-AF65-F5344CB8AC3E}">
        <p14:creationId xmlns:p14="http://schemas.microsoft.com/office/powerpoint/2010/main" val="419358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6AC4-25F1-044B-81BB-3896CB30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25" y="-240931"/>
            <a:ext cx="10515600" cy="1325563"/>
          </a:xfrm>
        </p:spPr>
        <p:txBody>
          <a:bodyPr/>
          <a:lstStyle/>
          <a:p>
            <a:r>
              <a:rPr lang="en-US" b="1" dirty="0"/>
              <a:t>Near term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9DE40-9C1C-4248-AEB6-7125E1FE4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C0D7D-E91E-074C-A106-05D19C98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86" y="1084632"/>
            <a:ext cx="9983677" cy="5402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5FE5AE-F070-974E-A310-AD7B8001AF11}"/>
              </a:ext>
            </a:extLst>
          </p:cNvPr>
          <p:cNvSpPr txBox="1"/>
          <p:nvPr/>
        </p:nvSpPr>
        <p:spPr>
          <a:xfrm>
            <a:off x="4727434" y="344804"/>
            <a:ext cx="675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The graph below will be replaced with a more audience-friendly one.</a:t>
            </a:r>
          </a:p>
        </p:txBody>
      </p:sp>
    </p:spTree>
    <p:extLst>
      <p:ext uri="{BB962C8B-B14F-4D97-AF65-F5344CB8AC3E}">
        <p14:creationId xmlns:p14="http://schemas.microsoft.com/office/powerpoint/2010/main" val="3893237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7AC4-4E6E-BC4F-A0CE-947B7315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7" y="-134605"/>
            <a:ext cx="10515600" cy="1325563"/>
          </a:xfrm>
        </p:spPr>
        <p:txBody>
          <a:bodyPr/>
          <a:lstStyle/>
          <a:p>
            <a:r>
              <a:rPr lang="en-US" b="1" dirty="0"/>
              <a:t>Do not miss the KAGRA-related talks!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20BEF-2011-CC4C-9650-531ACF849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07" y="1379057"/>
            <a:ext cx="12101625" cy="4351338"/>
          </a:xfrm>
        </p:spPr>
        <p:txBody>
          <a:bodyPr/>
          <a:lstStyle/>
          <a:p>
            <a:r>
              <a:rPr lang="en-US" dirty="0"/>
              <a:t>Y. </a:t>
            </a:r>
            <a:r>
              <a:rPr lang="en-US" dirty="0" err="1"/>
              <a:t>Enomoto</a:t>
            </a:r>
            <a:r>
              <a:rPr lang="en-US" dirty="0"/>
              <a:t> on Phase 1 run (in a minute)</a:t>
            </a:r>
          </a:p>
          <a:p>
            <a:r>
              <a:rPr lang="en-US" dirty="0"/>
              <a:t>K. </a:t>
            </a:r>
            <a:r>
              <a:rPr lang="en-US" dirty="0" err="1"/>
              <a:t>Somiya</a:t>
            </a:r>
            <a:r>
              <a:rPr lang="en-US" dirty="0"/>
              <a:t> on KAGRA+ (Mon.)</a:t>
            </a:r>
          </a:p>
          <a:p>
            <a:r>
              <a:rPr lang="en-US" dirty="0"/>
              <a:t>Y. </a:t>
            </a:r>
            <a:r>
              <a:rPr lang="en-US" dirty="0" err="1"/>
              <a:t>Michimura</a:t>
            </a:r>
            <a:r>
              <a:rPr lang="en-US" dirty="0"/>
              <a:t> on optimization of IFO parameters (Mon.)</a:t>
            </a:r>
          </a:p>
          <a:p>
            <a:r>
              <a:rPr lang="en-US" dirty="0"/>
              <a:t>S. </a:t>
            </a:r>
            <a:r>
              <a:rPr lang="en-US" dirty="0" err="1"/>
              <a:t>Miyoki</a:t>
            </a:r>
            <a:r>
              <a:rPr lang="en-US" dirty="0"/>
              <a:t> on experience with underground facilities (Tue.)</a:t>
            </a:r>
          </a:p>
          <a:p>
            <a:r>
              <a:rPr lang="en-US" dirty="0"/>
              <a:t>E. </a:t>
            </a:r>
            <a:r>
              <a:rPr lang="en-US" dirty="0" err="1"/>
              <a:t>Capocasa</a:t>
            </a:r>
            <a:r>
              <a:rPr lang="en-US" dirty="0"/>
              <a:t> on filter cavity experiment at TAMA  (Wed.)</a:t>
            </a:r>
          </a:p>
          <a:p>
            <a:r>
              <a:rPr lang="en-US" dirty="0"/>
              <a:t>T. Miyamoto on local control of KAGRA ETM suspensions (Thur. )</a:t>
            </a:r>
          </a:p>
          <a:p>
            <a:r>
              <a:rPr lang="en-US" dirty="0"/>
              <a:t>K. Hasegawa on mirror contamination (Thur.)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0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085EE-7D91-A243-9EC0-30F548AB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-286905"/>
            <a:ext cx="10515600" cy="1325563"/>
          </a:xfrm>
        </p:spPr>
        <p:txBody>
          <a:bodyPr/>
          <a:lstStyle/>
          <a:p>
            <a:r>
              <a:rPr lang="en-US" b="1" dirty="0"/>
              <a:t>Very brief introduction of KAGRA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D14CC-B5EE-1041-99E3-308E3F4A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903" y="2028018"/>
            <a:ext cx="1359549" cy="1456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BE1A6C-B9A8-3F4D-B03F-664B13452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57" y="1649710"/>
            <a:ext cx="4377203" cy="1940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FDD5A-5FD1-4B4E-AAA0-2D0C5FA5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09" y="4019107"/>
            <a:ext cx="4357663" cy="283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0B0E2-44AC-8449-A386-F45363342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947" y="1536550"/>
            <a:ext cx="3633480" cy="24081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5C20C4-9293-7849-9B27-CE1F14E524A7}"/>
              </a:ext>
            </a:extLst>
          </p:cNvPr>
          <p:cNvGrpSpPr/>
          <p:nvPr/>
        </p:nvGrpSpPr>
        <p:grpSpPr>
          <a:xfrm>
            <a:off x="4483394" y="2580804"/>
            <a:ext cx="648587" cy="648587"/>
            <a:chOff x="1148316" y="4635794"/>
            <a:chExt cx="1084521" cy="10845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054299-A27D-9448-BBCA-7E775CF730C7}"/>
                </a:ext>
              </a:extLst>
            </p:cNvPr>
            <p:cNvSpPr/>
            <p:nvPr/>
          </p:nvSpPr>
          <p:spPr>
            <a:xfrm>
              <a:off x="1148316" y="5103628"/>
              <a:ext cx="1084521" cy="1488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323B45-A76F-954D-9508-CFD839E9EACE}"/>
                </a:ext>
              </a:extLst>
            </p:cNvPr>
            <p:cNvSpPr/>
            <p:nvPr/>
          </p:nvSpPr>
          <p:spPr>
            <a:xfrm rot="16200000">
              <a:off x="1148316" y="5103627"/>
              <a:ext cx="1084521" cy="1488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78C709-1DB9-BF48-B9F8-C69B7041F869}"/>
              </a:ext>
            </a:extLst>
          </p:cNvPr>
          <p:cNvGrpSpPr/>
          <p:nvPr/>
        </p:nvGrpSpPr>
        <p:grpSpPr>
          <a:xfrm>
            <a:off x="7396862" y="2580805"/>
            <a:ext cx="648587" cy="648587"/>
            <a:chOff x="1148316" y="4635794"/>
            <a:chExt cx="1084521" cy="10845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58682E-9CA7-0748-A3F3-DF3F008D6853}"/>
                </a:ext>
              </a:extLst>
            </p:cNvPr>
            <p:cNvSpPr/>
            <p:nvPr/>
          </p:nvSpPr>
          <p:spPr>
            <a:xfrm>
              <a:off x="1148316" y="5103628"/>
              <a:ext cx="1084521" cy="1488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404600-5FAC-1449-821E-982A5BBAFF83}"/>
                </a:ext>
              </a:extLst>
            </p:cNvPr>
            <p:cNvSpPr/>
            <p:nvPr/>
          </p:nvSpPr>
          <p:spPr>
            <a:xfrm rot="16200000">
              <a:off x="1148316" y="5103627"/>
              <a:ext cx="1084521" cy="1488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678DEE-284D-5D4A-A067-E4FCC30D414B}"/>
              </a:ext>
            </a:extLst>
          </p:cNvPr>
          <p:cNvGrpSpPr/>
          <p:nvPr/>
        </p:nvGrpSpPr>
        <p:grpSpPr>
          <a:xfrm>
            <a:off x="1988287" y="5188689"/>
            <a:ext cx="1215144" cy="485761"/>
            <a:chOff x="1988287" y="5188689"/>
            <a:chExt cx="1215144" cy="48576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836946-EC8E-E649-A159-0327A5B460E4}"/>
                </a:ext>
              </a:extLst>
            </p:cNvPr>
            <p:cNvSpPr/>
            <p:nvPr/>
          </p:nvSpPr>
          <p:spPr>
            <a:xfrm>
              <a:off x="1988287" y="5188689"/>
              <a:ext cx="1215144" cy="1667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F13C97-9EDF-604B-8CC9-A7502608AAEC}"/>
                </a:ext>
              </a:extLst>
            </p:cNvPr>
            <p:cNvSpPr/>
            <p:nvPr/>
          </p:nvSpPr>
          <p:spPr>
            <a:xfrm>
              <a:off x="1988287" y="5507665"/>
              <a:ext cx="1215144" cy="1667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5939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AFC6-0794-1C4E-A30B-783A57A7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462" y="-354188"/>
            <a:ext cx="7542810" cy="1325563"/>
          </a:xfrm>
        </p:spPr>
        <p:txBody>
          <a:bodyPr/>
          <a:lstStyle/>
          <a:p>
            <a:r>
              <a:rPr lang="en-US" b="1" dirty="0"/>
              <a:t>What we said in GWADW2017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8FB00-E46A-3647-8128-420017A2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08" y="773717"/>
            <a:ext cx="7879385" cy="5939701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9A809-10F7-1E49-92B8-3F77E8A58553}"/>
              </a:ext>
            </a:extLst>
          </p:cNvPr>
          <p:cNvSpPr txBox="1"/>
          <p:nvPr/>
        </p:nvSpPr>
        <p:spPr>
          <a:xfrm>
            <a:off x="8459280" y="6488668"/>
            <a:ext cx="222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O. </a:t>
            </a:r>
            <a:r>
              <a:rPr lang="en-US" dirty="0" err="1"/>
              <a:t>Miyakawa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F6C461-9608-9E4B-B2B6-19A95DD99A00}"/>
              </a:ext>
            </a:extLst>
          </p:cNvPr>
          <p:cNvGrpSpPr/>
          <p:nvPr/>
        </p:nvGrpSpPr>
        <p:grpSpPr>
          <a:xfrm>
            <a:off x="5043139" y="632329"/>
            <a:ext cx="2058225" cy="878774"/>
            <a:chOff x="5213267" y="632329"/>
            <a:chExt cx="2058225" cy="878774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0B58ADF9-B8D3-6240-86AA-BAAE8DCF363A}"/>
                </a:ext>
              </a:extLst>
            </p:cNvPr>
            <p:cNvSpPr/>
            <p:nvPr/>
          </p:nvSpPr>
          <p:spPr>
            <a:xfrm>
              <a:off x="5213267" y="632329"/>
              <a:ext cx="819397" cy="878774"/>
            </a:xfrm>
            <a:prstGeom prst="downArrow">
              <a:avLst/>
            </a:prstGeom>
            <a:solidFill>
              <a:srgbClr val="FF0000"/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61A5D1-0EEA-3948-859B-C389ED52D99B}"/>
                </a:ext>
              </a:extLst>
            </p:cNvPr>
            <p:cNvSpPr txBox="1"/>
            <p:nvPr/>
          </p:nvSpPr>
          <p:spPr>
            <a:xfrm>
              <a:off x="5779930" y="702384"/>
              <a:ext cx="149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GWADW2017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45421F-C8FD-E94B-83CB-723F346BE1AD}"/>
              </a:ext>
            </a:extLst>
          </p:cNvPr>
          <p:cNvGrpSpPr/>
          <p:nvPr/>
        </p:nvGrpSpPr>
        <p:grpSpPr>
          <a:xfrm>
            <a:off x="5536186" y="1071716"/>
            <a:ext cx="1473362" cy="2455255"/>
            <a:chOff x="5706314" y="1071716"/>
            <a:chExt cx="1473362" cy="2455255"/>
          </a:xfrm>
        </p:grpSpPr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9622F6BF-774B-2E46-89DA-A899AC04611C}"/>
                </a:ext>
              </a:extLst>
            </p:cNvPr>
            <p:cNvSpPr/>
            <p:nvPr/>
          </p:nvSpPr>
          <p:spPr>
            <a:xfrm>
              <a:off x="5706314" y="1112763"/>
              <a:ext cx="819397" cy="8787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F63007-184D-2241-8AC5-BF6861DCA161}"/>
                </a:ext>
              </a:extLst>
            </p:cNvPr>
            <p:cNvCxnSpPr>
              <a:cxnSpLocks/>
            </p:cNvCxnSpPr>
            <p:nvPr/>
          </p:nvCxnSpPr>
          <p:spPr>
            <a:xfrm>
              <a:off x="6090561" y="1511103"/>
              <a:ext cx="0" cy="2015868"/>
            </a:xfrm>
            <a:prstGeom prst="line">
              <a:avLst/>
            </a:prstGeom>
            <a:ln w="412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3AC9DB-48DB-BA45-BA6C-1E8F95AFDE36}"/>
                </a:ext>
              </a:extLst>
            </p:cNvPr>
            <p:cNvSpPr txBox="1"/>
            <p:nvPr/>
          </p:nvSpPr>
          <p:spPr>
            <a:xfrm>
              <a:off x="6350603" y="1071716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TODAY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376457-3A22-EA45-8FAE-D4FB4B009AB8}"/>
              </a:ext>
            </a:extLst>
          </p:cNvPr>
          <p:cNvSpPr txBox="1"/>
          <p:nvPr/>
        </p:nvSpPr>
        <p:spPr>
          <a:xfrm>
            <a:off x="7029619" y="2391193"/>
            <a:ext cx="5079671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In the middle of the </a:t>
            </a:r>
            <a:r>
              <a:rPr lang="en-US" sz="2400" dirty="0" err="1"/>
              <a:t>bKAGRA</a:t>
            </a:r>
            <a:r>
              <a:rPr lang="en-US" sz="2400" dirty="0"/>
              <a:t> phases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Phase 1 concluded</a:t>
            </a:r>
          </a:p>
          <a:p>
            <a:r>
              <a:rPr lang="en-US" sz="2400" dirty="0"/>
              <a:t>     with one ETM cooled, instead of two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Gearing up towards making KAGRA online during O3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280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CFE8-60D8-A446-95BA-ABD7FDD2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0" y="-142481"/>
            <a:ext cx="10515600" cy="1325563"/>
          </a:xfrm>
        </p:spPr>
        <p:txBody>
          <a:bodyPr/>
          <a:lstStyle/>
          <a:p>
            <a:r>
              <a:rPr lang="en-US" b="1" dirty="0"/>
              <a:t>Major news since GWADW2017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354-2516-1846-921B-B0B346967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59" y="1183082"/>
            <a:ext cx="11262178" cy="21449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/>
              <a:t> KAGRA expressed the intention to </a:t>
            </a:r>
            <a:r>
              <a:rPr lang="en-US" b="1" dirty="0">
                <a:solidFill>
                  <a:srgbClr val="FF0000"/>
                </a:solidFill>
              </a:rPr>
              <a:t>possibly join O3</a:t>
            </a:r>
            <a:r>
              <a:rPr lang="en-US" b="1" dirty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 ETMs are now sapphire mirrors </a:t>
            </a:r>
            <a:r>
              <a:rPr lang="en-US" b="1" dirty="0"/>
              <a:t>with 15-m suspension system.</a:t>
            </a:r>
          </a:p>
          <a:p>
            <a:pPr>
              <a:buFont typeface="Wingdings" pitchFamily="2" charset="2"/>
              <a:buChar char="ü"/>
            </a:pPr>
            <a:r>
              <a:rPr lang="en-US" b="1" dirty="0"/>
              <a:t> ETMY had been maintained at a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cryogenic temperature 18K</a:t>
            </a:r>
            <a:r>
              <a:rPr lang="en-US" b="1" dirty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b="1" dirty="0"/>
              <a:t>The phase-1 run was conducted (Apr.28-May.6).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46EA2-B9F7-5344-B3AC-03D0F7EF3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888" y="1350334"/>
            <a:ext cx="2228112" cy="2088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855FD5-5ECA-7845-8788-9E7D3165F57F}"/>
              </a:ext>
            </a:extLst>
          </p:cNvPr>
          <p:cNvSpPr txBox="1"/>
          <p:nvPr/>
        </p:nvSpPr>
        <p:spPr>
          <a:xfrm>
            <a:off x="571858" y="4082902"/>
            <a:ext cx="103265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/>
              <a:t>All three PR suspensions are installed and actively damped.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The BS suspension are installed and actively damped.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The PCAL in-air optics at both ends are in place.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The beam reducing telescope (BRT) at EY is installed.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A cooling test of the wide angle baffle (WAB) concluded.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/>
              <a:t> and more..</a:t>
            </a:r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57292-13A4-3548-B16D-D6093182357A}"/>
              </a:ext>
            </a:extLst>
          </p:cNvPr>
          <p:cNvSpPr txBox="1"/>
          <p:nvPr/>
        </p:nvSpPr>
        <p:spPr>
          <a:xfrm>
            <a:off x="223284" y="3559682"/>
            <a:ext cx="6382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Intensive hardware installation underway</a:t>
            </a:r>
          </a:p>
        </p:txBody>
      </p:sp>
    </p:spTree>
    <p:extLst>
      <p:ext uri="{BB962C8B-B14F-4D97-AF65-F5344CB8AC3E}">
        <p14:creationId xmlns:p14="http://schemas.microsoft.com/office/powerpoint/2010/main" val="2162745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2B97-A259-8548-A8C6-FCF5A6E3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340"/>
            <a:ext cx="10515600" cy="1325563"/>
          </a:xfrm>
        </p:spPr>
        <p:txBody>
          <a:bodyPr/>
          <a:lstStyle/>
          <a:p>
            <a:r>
              <a:rPr lang="en-US" b="1" dirty="0"/>
              <a:t>Cryogenic payloads installed!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BBE71-D70F-D643-A0A8-F46AEC039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Cool pictures of cryogenic payloads will be here.</a:t>
            </a:r>
          </a:p>
        </p:txBody>
      </p:sp>
    </p:spTree>
    <p:extLst>
      <p:ext uri="{BB962C8B-B14F-4D97-AF65-F5344CB8AC3E}">
        <p14:creationId xmlns:p14="http://schemas.microsoft.com/office/powerpoint/2010/main" val="326985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A916-69AC-7A48-AB2E-434AFF59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7257"/>
            <a:ext cx="10515600" cy="1325563"/>
          </a:xfrm>
        </p:spPr>
        <p:txBody>
          <a:bodyPr/>
          <a:lstStyle/>
          <a:p>
            <a:r>
              <a:rPr lang="en-US" b="1" dirty="0"/>
              <a:t>How KAGRA looks like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67FB0-4268-E94E-95B5-12871AB8C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24816"/>
            <a:ext cx="10515600" cy="1119594"/>
          </a:xfrm>
        </p:spPr>
        <p:txBody>
          <a:bodyPr/>
          <a:lstStyle/>
          <a:p>
            <a:r>
              <a:rPr lang="en-US" dirty="0"/>
              <a:t>Interferometer optical layout will be here, with graphical indications showing what are already installed and what are being installed.</a:t>
            </a:r>
          </a:p>
        </p:txBody>
      </p:sp>
    </p:spTree>
    <p:extLst>
      <p:ext uri="{BB962C8B-B14F-4D97-AF65-F5344CB8AC3E}">
        <p14:creationId xmlns:p14="http://schemas.microsoft.com/office/powerpoint/2010/main" val="68637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9E60-F0FD-BF4C-A88E-1B694A3A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870"/>
            <a:ext cx="10515600" cy="1325563"/>
          </a:xfrm>
        </p:spPr>
        <p:txBody>
          <a:bodyPr/>
          <a:lstStyle/>
          <a:p>
            <a:r>
              <a:rPr lang="en-US" b="1" dirty="0"/>
              <a:t>Issues that are spotted during Phase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476E9-8F9D-4A47-A92C-EEB720826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32" y="1313289"/>
            <a:ext cx="11484936" cy="54224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ETMY angular fluctuations seem big and bigger than ETMX</a:t>
            </a:r>
          </a:p>
          <a:p>
            <a:pPr marL="457200" lvl="1" indent="0">
              <a:buNone/>
            </a:pPr>
            <a:r>
              <a:rPr lang="en-US" dirty="0"/>
              <a:t> =&gt; Electronics wires may be touching some part of the cryogenic shield</a:t>
            </a:r>
          </a:p>
          <a:p>
            <a:pPr marL="457200" lvl="1" indent="0">
              <a:buNone/>
            </a:pPr>
            <a:r>
              <a:rPr lang="en-US" dirty="0"/>
              <a:t> =&gt; A modification was made for ETMX which so far doesn’t show such behavior. The same modification will be applied to ETMY.</a:t>
            </a:r>
          </a:p>
          <a:p>
            <a:r>
              <a:rPr lang="en-US" dirty="0"/>
              <a:t>Three (out of five) ETMY GAS filter stages were found to be mechanically touching.</a:t>
            </a:r>
          </a:p>
          <a:p>
            <a:pPr marL="457200" lvl="1" indent="0">
              <a:buNone/>
            </a:pPr>
            <a:r>
              <a:rPr lang="en-US" dirty="0"/>
              <a:t> =&gt; Two of them will be released shortly after venting the chamber.</a:t>
            </a:r>
          </a:p>
          <a:p>
            <a:r>
              <a:rPr lang="en-US" dirty="0"/>
              <a:t>ETMX mirror accumulated dust on the surface after a vent-cycle.</a:t>
            </a:r>
          </a:p>
          <a:p>
            <a:pPr marL="457200" lvl="1" indent="0">
              <a:buNone/>
            </a:pPr>
            <a:r>
              <a:rPr lang="en-US" dirty="0"/>
              <a:t> =&gt; we are thinking of in-situ cleaning (e.g., first contact)</a:t>
            </a:r>
          </a:p>
          <a:p>
            <a:r>
              <a:rPr lang="en-US" dirty="0"/>
              <a:t>Suspension digital systems show occasional DAC glitches coinciding with sudden increase of CPU load.</a:t>
            </a:r>
          </a:p>
          <a:p>
            <a:pPr marL="457200" lvl="1" indent="0">
              <a:buNone/>
            </a:pPr>
            <a:r>
              <a:rPr lang="en-US" dirty="0"/>
              <a:t> =&gt; Reducing the sampling rate from 16 kHz to 2 kHz reduced the rate of glitches.</a:t>
            </a:r>
          </a:p>
          <a:p>
            <a:pPr marL="457200" lvl="1" indent="0">
              <a:buNone/>
            </a:pPr>
            <a:r>
              <a:rPr lang="en-US" dirty="0"/>
              <a:t>=&gt;  Investigation continues.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FE004-827C-C54C-A1F9-F52CAFE45F0F}"/>
              </a:ext>
            </a:extLst>
          </p:cNvPr>
          <p:cNvSpPr txBox="1"/>
          <p:nvPr/>
        </p:nvSpPr>
        <p:spPr>
          <a:xfrm>
            <a:off x="353532" y="790069"/>
            <a:ext cx="1169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number of issues were identified. None of them seem to be a showstopper.</a:t>
            </a:r>
          </a:p>
        </p:txBody>
      </p:sp>
    </p:spTree>
    <p:extLst>
      <p:ext uri="{BB962C8B-B14F-4D97-AF65-F5344CB8AC3E}">
        <p14:creationId xmlns:p14="http://schemas.microsoft.com/office/powerpoint/2010/main" val="33145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3DCB-3EC2-634E-99BC-D51DEC4D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36" y="-251564"/>
            <a:ext cx="11963401" cy="1325563"/>
          </a:xfrm>
        </p:spPr>
        <p:txBody>
          <a:bodyPr/>
          <a:lstStyle/>
          <a:p>
            <a:r>
              <a:rPr lang="en-US" b="1" dirty="0"/>
              <a:t>Deciding on interferometer configuration for O3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B9BBB-3806-7C40-87EA-92FA2BA2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11" y="1073999"/>
            <a:ext cx="11857074" cy="53055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 KAGRA expressed the intention to possibly join O3, we have been consolidating the installation/commissioning schedules in great detail.</a:t>
            </a:r>
          </a:p>
          <a:p>
            <a:r>
              <a:rPr lang="en-US" dirty="0"/>
              <a:t>We need to determine what interferometer configuration we should aim for e.g., Virgo’s strategy of not using SRM for giving more commissioning days.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Focused discussion on whether or not we give up signal-recycling. </a:t>
            </a:r>
          </a:p>
          <a:p>
            <a:pPr marL="0" indent="0">
              <a:buNone/>
            </a:pPr>
            <a:r>
              <a:rPr lang="en-US" dirty="0"/>
              <a:t>   =&gt; This doesn’t accelerate the installation schedule of SRM suspension.</a:t>
            </a:r>
          </a:p>
          <a:p>
            <a:pPr marL="0" indent="0">
              <a:buNone/>
            </a:pPr>
            <a:r>
              <a:rPr lang="en-US" dirty="0"/>
              <a:t>   =&gt; A blank SRM optic already ordered, anyway.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Focused discussion on whether or not we switch to FPMI</a:t>
            </a:r>
          </a:p>
          <a:p>
            <a:pPr marL="0" indent="0">
              <a:buNone/>
            </a:pPr>
            <a:r>
              <a:rPr lang="en-US" dirty="0"/>
              <a:t>  =&gt; FPMI appeared to be a good fallback plan in case we cannot make it to RSE in time.</a:t>
            </a:r>
          </a:p>
          <a:p>
            <a:pPr marL="0" indent="0">
              <a:buNone/>
            </a:pPr>
            <a:r>
              <a:rPr lang="en-US" dirty="0"/>
              <a:t>  =&gt; In this case, PRM will be deliberately misaligned and SRM will be either blank optic or misaligned.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3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931A-E84E-0D42-B4AE-6BB173CD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54" y="-297712"/>
            <a:ext cx="10515600" cy="1325563"/>
          </a:xfrm>
        </p:spPr>
        <p:txBody>
          <a:bodyPr/>
          <a:lstStyle/>
          <a:p>
            <a:r>
              <a:rPr lang="en-US" b="1" dirty="0"/>
              <a:t>Sensitivity estimations for various configs.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57A2-2030-BE43-A449-321A3F8C6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図 2">
            <a:extLst>
              <a:ext uri="{FF2B5EF4-FFF2-40B4-BE49-F238E27FC236}">
                <a16:creationId xmlns:a16="http://schemas.microsoft.com/office/drawing/2014/main" id="{4C16E463-A9BB-7E4C-8A18-3EAE3CF5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55" y="1589973"/>
            <a:ext cx="11263777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B0D97-A7BC-7840-82C9-DE237F103801}"/>
              </a:ext>
            </a:extLst>
          </p:cNvPr>
          <p:cNvSpPr txBox="1"/>
          <p:nvPr/>
        </p:nvSpPr>
        <p:spPr>
          <a:xfrm>
            <a:off x="561754" y="633971"/>
            <a:ext cx="11144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Assumptions: </a:t>
            </a:r>
          </a:p>
          <a:p>
            <a:r>
              <a:rPr lang="en-US" sz="2400" dirty="0"/>
              <a:t>Excess low freq. noise (8times LIGO’s O1 noise) and low PSL power (10 W)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C8D0A-8A16-304E-A2B8-09A14C81B011}"/>
              </a:ext>
            </a:extLst>
          </p:cNvPr>
          <p:cNvSpPr txBox="1"/>
          <p:nvPr/>
        </p:nvSpPr>
        <p:spPr>
          <a:xfrm>
            <a:off x="9292856" y="1339963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JGW-T1808172-v3</a:t>
            </a:r>
          </a:p>
        </p:txBody>
      </p:sp>
    </p:spTree>
    <p:extLst>
      <p:ext uri="{BB962C8B-B14F-4D97-AF65-F5344CB8AC3E}">
        <p14:creationId xmlns:p14="http://schemas.microsoft.com/office/powerpoint/2010/main" val="1772120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703</Words>
  <Application>Microsoft Macintosh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KAGRA: Status and Near Term Plans</vt:lpstr>
      <vt:lpstr>Very brief introduction of KAGRA</vt:lpstr>
      <vt:lpstr>What we said in GWADW2017</vt:lpstr>
      <vt:lpstr>Major news since GWADW2017</vt:lpstr>
      <vt:lpstr>Cryogenic payloads installed!</vt:lpstr>
      <vt:lpstr>How KAGRA looks like now</vt:lpstr>
      <vt:lpstr>Issues that are spotted during Phase 1</vt:lpstr>
      <vt:lpstr>Deciding on interferometer configuration for O3</vt:lpstr>
      <vt:lpstr>Sensitivity estimations for various configs.</vt:lpstr>
      <vt:lpstr>The scenario</vt:lpstr>
      <vt:lpstr>Near term plan</vt:lpstr>
      <vt:lpstr>Do not miss the KAGRA-related talks!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KAGRA: Status and Near Term Plans</dc:title>
  <dc:creator>和泉　究</dc:creator>
  <cp:lastModifiedBy>和泉　究</cp:lastModifiedBy>
  <cp:revision>245</cp:revision>
  <dcterms:created xsi:type="dcterms:W3CDTF">2018-05-09T05:26:05Z</dcterms:created>
  <dcterms:modified xsi:type="dcterms:W3CDTF">2018-05-10T02:31:39Z</dcterms:modified>
</cp:coreProperties>
</file>