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7" r:id="rId7"/>
    <p:sldId id="260" r:id="rId8"/>
    <p:sldId id="261" r:id="rId9"/>
    <p:sldId id="262" r:id="rId10"/>
    <p:sldId id="268" r:id="rId11"/>
    <p:sldId id="266" r:id="rId12"/>
    <p:sldId id="263" r:id="rId13"/>
    <p:sldId id="264"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65" d="100"/>
          <a:sy n="65" d="100"/>
        </p:scale>
        <p:origin x="411"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405A89-E381-4203-A3A9-2AB2EF80B54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7DA32C-748E-4753-A095-F130271D9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825E86A4-D01E-42F0-A1B7-B38DDE652830}"/>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824FBEA5-B3D4-4771-9192-1EF32C368C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67400D-93A8-43CF-8991-05D84484A482}"/>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14717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2ACC95-22FE-4818-A227-B89EE3C436D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C8D335-368D-432A-98F4-5C49BC7B6F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A6B8F0-BEF6-45FD-8D02-8056160520AE}"/>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1E5174C8-538E-44CF-87B9-21FB35AF0B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6E2D64-E1B0-45B0-B50D-41147DC198A4}"/>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401495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1595836-6B83-4C32-91BE-2B4B21DDC22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807EC5-8AA1-4A7D-B1BF-616CE78F857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CCD605-745A-41A2-A545-1E93822C4F71}"/>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1E029008-05A6-4FE7-A01C-378FE1B379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ACDD6B-ADB2-4A15-9212-C5E97A55A391}"/>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49405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403894-3E87-4DA7-B41A-9264F3B16E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F337D2-666E-4B9C-B7F6-C98B1BBA2DC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22D614-1753-4E35-ADA4-17145E721CBA}"/>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87D29E5D-B256-4283-95B4-C8D41D2BE3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A29373-C506-4294-9D7F-0234547F5104}"/>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23551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B1616-DCC4-4ACC-A0F3-66237C676B2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387C77-CD0C-4ABA-8857-4AA181E242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AEEF05D-0A95-499E-862B-9713AACA0936}"/>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FB6806A4-C74F-429E-9041-93F7B4D23F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959F7A-279A-49CB-86F2-FA21244B073D}"/>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855247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948EC5-59BF-4805-9C36-A8F6085EF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C713D9-F55D-4A34-980A-CF1FD365C07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0D01C73-E2B2-4DCF-A144-174B28C8AE1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7BB9A0A-EC51-49BC-891E-FE946F052D6B}"/>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6" name="フッター プレースホルダー 5">
            <a:extLst>
              <a:ext uri="{FF2B5EF4-FFF2-40B4-BE49-F238E27FC236}">
                <a16:creationId xmlns:a16="http://schemas.microsoft.com/office/drawing/2014/main" id="{9B9E5F5F-07B4-4EE9-B498-6E48C9D11D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3F0BDF-D9C2-4D93-91F9-5ED2264B6094}"/>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244559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F057E4-3C01-457F-BA59-E9713B7053F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D769632-F9F0-4DBC-9CF6-125DD8830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3E697B5-579F-4F71-A5F4-407B08C3DF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9C23EBB-9F58-48DE-8D6E-56F5F3F0BA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E7A2186-B52E-4148-8725-1F5E8F4476D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CDACB5-B5A3-4944-BAF1-281E1CF73C1D}"/>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8" name="フッター プレースホルダー 7">
            <a:extLst>
              <a:ext uri="{FF2B5EF4-FFF2-40B4-BE49-F238E27FC236}">
                <a16:creationId xmlns:a16="http://schemas.microsoft.com/office/drawing/2014/main" id="{49C37106-DB0F-436B-8262-374A6A79A07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068D08-9D6F-4515-A729-05E23AEE019F}"/>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10265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B63F52-D57B-426B-82A5-ACDE734DCA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482C6AC-EA51-4BA4-861F-C3C665A2E447}"/>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4" name="フッター プレースホルダー 3">
            <a:extLst>
              <a:ext uri="{FF2B5EF4-FFF2-40B4-BE49-F238E27FC236}">
                <a16:creationId xmlns:a16="http://schemas.microsoft.com/office/drawing/2014/main" id="{66A3BD4D-EE35-4978-9AA5-E47AB2F0A2E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D17952E-43E4-4B7F-B02C-DA6DA55267E0}"/>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05224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0BDC8B-B929-4DB6-9F11-ED54A11C410D}"/>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3" name="フッター プレースホルダー 2">
            <a:extLst>
              <a:ext uri="{FF2B5EF4-FFF2-40B4-BE49-F238E27FC236}">
                <a16:creationId xmlns:a16="http://schemas.microsoft.com/office/drawing/2014/main" id="{7536D024-EE0F-4AA5-A336-96BE1B7F517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067DDF-5C44-4F76-81A4-FF7960FDD303}"/>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27832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9BB8EB-BCFA-4EA5-A11F-7A9FE54E89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D552F0-A767-4071-9232-8F30D347A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BFA1F5-E018-4B3F-9FDA-1A8F18B16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8DE1AC-278D-418C-A2D7-D14DDD529E34}"/>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6" name="フッター プレースホルダー 5">
            <a:extLst>
              <a:ext uri="{FF2B5EF4-FFF2-40B4-BE49-F238E27FC236}">
                <a16:creationId xmlns:a16="http://schemas.microsoft.com/office/drawing/2014/main" id="{20242943-CF22-45EB-9A18-14FFCE48A18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1F0870-A14A-4920-9D14-45ACE76947C6}"/>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219550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76DE0-CFFE-4159-81E6-299F7FC6A9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8F7611-B8B0-4D11-84FB-48E40AF049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9900A5-FA17-40BA-A268-BC3A3E0B0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1B7EC05-ECF1-4E23-B705-9777B63F2D19}"/>
              </a:ext>
            </a:extLst>
          </p:cNvPr>
          <p:cNvSpPr>
            <a:spLocks noGrp="1"/>
          </p:cNvSpPr>
          <p:nvPr>
            <p:ph type="dt" sz="half" idx="10"/>
          </p:nvPr>
        </p:nvSpPr>
        <p:spPr/>
        <p:txBody>
          <a:bodyPr/>
          <a:lstStyle/>
          <a:p>
            <a:fld id="{C2B6B573-7D78-450E-B42C-7E5B9C7DF019}" type="datetimeFigureOut">
              <a:rPr kumimoji="1" lang="ja-JP" altLang="en-US" smtClean="0"/>
              <a:t>2018/3/22</a:t>
            </a:fld>
            <a:endParaRPr kumimoji="1" lang="ja-JP" altLang="en-US"/>
          </a:p>
        </p:txBody>
      </p:sp>
      <p:sp>
        <p:nvSpPr>
          <p:cNvPr id="6" name="フッター プレースホルダー 5">
            <a:extLst>
              <a:ext uri="{FF2B5EF4-FFF2-40B4-BE49-F238E27FC236}">
                <a16:creationId xmlns:a16="http://schemas.microsoft.com/office/drawing/2014/main" id="{FB1CF555-2DA1-4D9C-99A3-B74BA489FA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2CA92D4-8C98-4C40-925B-DA31EA43E743}"/>
              </a:ext>
            </a:extLst>
          </p:cNvPr>
          <p:cNvSpPr>
            <a:spLocks noGrp="1"/>
          </p:cNvSpPr>
          <p:nvPr>
            <p:ph type="sldNum" sz="quarter" idx="12"/>
          </p:nvPr>
        </p:nvSpPr>
        <p:spPr/>
        <p:txBody>
          <a:body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19698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C2A0F4E-E1DD-4679-82AD-6A38A3A67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AD75D9-A691-4A01-A9E7-F01E19D11A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021A15-EA55-4824-A79E-24BC61ECD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6B573-7D78-450E-B42C-7E5B9C7DF019}" type="datetimeFigureOut">
              <a:rPr kumimoji="1" lang="ja-JP" altLang="en-US" smtClean="0"/>
              <a:t>2018/3/22</a:t>
            </a:fld>
            <a:endParaRPr kumimoji="1" lang="ja-JP" altLang="en-US"/>
          </a:p>
        </p:txBody>
      </p:sp>
      <p:sp>
        <p:nvSpPr>
          <p:cNvPr id="5" name="フッター プレースホルダー 4">
            <a:extLst>
              <a:ext uri="{FF2B5EF4-FFF2-40B4-BE49-F238E27FC236}">
                <a16:creationId xmlns:a16="http://schemas.microsoft.com/office/drawing/2014/main" id="{C6321974-626A-483A-9798-AEF47EB36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7F875D-06BF-4060-B64D-189E87BC72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232AB-FC49-4884-8031-286E52459269}" type="slidenum">
              <a:rPr kumimoji="1" lang="ja-JP" altLang="en-US" smtClean="0"/>
              <a:t>‹#›</a:t>
            </a:fld>
            <a:endParaRPr kumimoji="1" lang="ja-JP" altLang="en-US"/>
          </a:p>
        </p:txBody>
      </p:sp>
    </p:spTree>
    <p:extLst>
      <p:ext uri="{BB962C8B-B14F-4D97-AF65-F5344CB8AC3E}">
        <p14:creationId xmlns:p14="http://schemas.microsoft.com/office/powerpoint/2010/main" val="1767239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98DED-BF3B-4538-8B07-5609583D8191}"/>
              </a:ext>
            </a:extLst>
          </p:cNvPr>
          <p:cNvSpPr>
            <a:spLocks noGrp="1"/>
          </p:cNvSpPr>
          <p:nvPr>
            <p:ph type="ctrTitle"/>
          </p:nvPr>
        </p:nvSpPr>
        <p:spPr>
          <a:xfrm>
            <a:off x="467193" y="1430133"/>
            <a:ext cx="11257612" cy="1828799"/>
          </a:xfrm>
        </p:spPr>
        <p:txBody>
          <a:bodyPr>
            <a:normAutofit fontScale="90000"/>
          </a:bodyPr>
          <a:lstStyle/>
          <a:p>
            <a:r>
              <a:rPr kumimoji="1" lang="en-US" altLang="ja-JP" dirty="0">
                <a:latin typeface="Times New Roman" panose="02020603050405020304" pitchFamily="18" charset="0"/>
                <a:cs typeface="Times New Roman" panose="02020603050405020304" pitchFamily="18" charset="0"/>
              </a:rPr>
              <a:t>KAGRA</a:t>
            </a:r>
            <a:r>
              <a:rPr kumimoji="1" lang="ja-JP" altLang="en-US" dirty="0">
                <a:latin typeface="+mj-ea"/>
                <a:cs typeface="Times New Roman" panose="02020603050405020304" pitchFamily="18" charset="0"/>
              </a:rPr>
              <a:t>における</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Power Recycling</a:t>
            </a:r>
            <a:r>
              <a:rPr lang="ja-JP" altLang="en-US" dirty="0">
                <a:latin typeface="+mj-ea"/>
                <a:cs typeface="Times New Roman" panose="02020603050405020304" pitchFamily="18" charset="0"/>
              </a:rPr>
              <a:t>鏡の防振懸架系システムの開発</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IV</a:t>
            </a:r>
            <a:endParaRPr kumimoji="1" lang="ja-JP" altLang="en-US"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 name="字幕 2">
            <a:extLst>
              <a:ext uri="{FF2B5EF4-FFF2-40B4-BE49-F238E27FC236}">
                <a16:creationId xmlns:a16="http://schemas.microsoft.com/office/drawing/2014/main" id="{1EF98CE4-547D-487E-B7B9-A09EDB4CCD25}"/>
              </a:ext>
            </a:extLst>
          </p:cNvPr>
          <p:cNvSpPr>
            <a:spLocks noGrp="1"/>
          </p:cNvSpPr>
          <p:nvPr>
            <p:ph type="subTitle" idx="1"/>
          </p:nvPr>
        </p:nvSpPr>
        <p:spPr>
          <a:xfrm>
            <a:off x="1768839" y="4221393"/>
            <a:ext cx="8654321" cy="1344835"/>
          </a:xfrm>
        </p:spPr>
        <p:txBody>
          <a:bodyPr/>
          <a:lstStyle/>
          <a:p>
            <a:r>
              <a:rPr kumimoji="1" lang="ja-JP" altLang="en-US" dirty="0"/>
              <a:t>東大宇宙線研、</a:t>
            </a:r>
            <a:r>
              <a:rPr lang="en-US" altLang="ja-JP" dirty="0">
                <a:latin typeface="Times New Roman" panose="02020603050405020304" pitchFamily="18" charset="0"/>
                <a:cs typeface="Times New Roman" panose="02020603050405020304" pitchFamily="18" charset="0"/>
              </a:rPr>
              <a:t>KAGRA collaboration</a:t>
            </a:r>
          </a:p>
          <a:p>
            <a:endParaRPr kumimoji="1" lang="en-US" altLang="ja-JP" sz="1100" dirty="0"/>
          </a:p>
          <a:p>
            <a:r>
              <a:rPr kumimoji="1" lang="ja-JP" altLang="en-US" dirty="0"/>
              <a:t>新井　友也、</a:t>
            </a:r>
            <a:r>
              <a:rPr kumimoji="1" lang="en-US" altLang="ja-JP" dirty="0">
                <a:latin typeface="Times New Roman" panose="02020603050405020304" pitchFamily="18" charset="0"/>
                <a:cs typeface="Times New Roman" panose="02020603050405020304" pitchFamily="18" charset="0"/>
              </a:rPr>
              <a:t>KAGRA collaboration</a:t>
            </a:r>
            <a:endParaRPr kumimoji="1" lang="ja-JP" altLang="en-US" dirty="0"/>
          </a:p>
        </p:txBody>
      </p:sp>
    </p:spTree>
    <p:extLst>
      <p:ext uri="{BB962C8B-B14F-4D97-AF65-F5344CB8AC3E}">
        <p14:creationId xmlns:p14="http://schemas.microsoft.com/office/powerpoint/2010/main" val="284196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93E0F63-D4C6-41B0-8C36-EDE549A1EEAB}"/>
              </a:ext>
            </a:extLst>
          </p:cNvPr>
          <p:cNvPicPr>
            <a:picLocks noChangeAspect="1"/>
          </p:cNvPicPr>
          <p:nvPr/>
        </p:nvPicPr>
        <p:blipFill rotWithShape="1">
          <a:blip r:embed="rId2"/>
          <a:srcRect l="1" t="-401" r="627" b="50455"/>
          <a:stretch/>
        </p:blipFill>
        <p:spPr>
          <a:xfrm>
            <a:off x="0" y="1840461"/>
            <a:ext cx="7512518" cy="4545591"/>
          </a:xfrm>
          <a:prstGeom prst="rect">
            <a:avLst/>
          </a:prstGeom>
        </p:spPr>
      </p:pic>
      <p:pic>
        <p:nvPicPr>
          <p:cNvPr id="5" name="図 4">
            <a:extLst>
              <a:ext uri="{FF2B5EF4-FFF2-40B4-BE49-F238E27FC236}">
                <a16:creationId xmlns:a16="http://schemas.microsoft.com/office/drawing/2014/main" id="{018DDB48-1DB8-49B0-8872-42E65676920A}"/>
              </a:ext>
            </a:extLst>
          </p:cNvPr>
          <p:cNvPicPr>
            <a:picLocks noChangeAspect="1"/>
          </p:cNvPicPr>
          <p:nvPr/>
        </p:nvPicPr>
        <p:blipFill>
          <a:blip r:embed="rId3"/>
          <a:stretch>
            <a:fillRect/>
          </a:stretch>
        </p:blipFill>
        <p:spPr>
          <a:xfrm>
            <a:off x="7587437" y="4270417"/>
            <a:ext cx="4626222" cy="2491043"/>
          </a:xfrm>
          <a:prstGeom prst="rect">
            <a:avLst/>
          </a:prstGeom>
        </p:spPr>
      </p:pic>
      <p:sp>
        <p:nvSpPr>
          <p:cNvPr id="6" name="タイトル 1">
            <a:extLst>
              <a:ext uri="{FF2B5EF4-FFF2-40B4-BE49-F238E27FC236}">
                <a16:creationId xmlns:a16="http://schemas.microsoft.com/office/drawing/2014/main" id="{1765473B-DDDC-4527-91A0-2A7882BC3A3B}"/>
              </a:ext>
            </a:extLst>
          </p:cNvPr>
          <p:cNvSpPr>
            <a:spLocks noGrp="1"/>
          </p:cNvSpPr>
          <p:nvPr>
            <p:ph type="title"/>
          </p:nvPr>
        </p:nvSpPr>
        <p:spPr>
          <a:xfrm>
            <a:off x="449677" y="539441"/>
            <a:ext cx="3586801" cy="833594"/>
          </a:xfrm>
        </p:spPr>
        <p:txBody>
          <a:bodyPr>
            <a:normAutofit/>
          </a:bodyPr>
          <a:lstStyle/>
          <a:p>
            <a:r>
              <a:rPr kumimoji="1" lang="ja-JP" altLang="en-US" sz="3600" dirty="0"/>
              <a:t>伝達関数</a:t>
            </a:r>
          </a:p>
        </p:txBody>
      </p:sp>
      <p:pic>
        <p:nvPicPr>
          <p:cNvPr id="7" name="図 6">
            <a:extLst>
              <a:ext uri="{FF2B5EF4-FFF2-40B4-BE49-F238E27FC236}">
                <a16:creationId xmlns:a16="http://schemas.microsoft.com/office/drawing/2014/main" id="{8B95B8AB-83DD-49B1-B684-304E0585CCC2}"/>
              </a:ext>
            </a:extLst>
          </p:cNvPr>
          <p:cNvPicPr>
            <a:picLocks noChangeAspect="1"/>
          </p:cNvPicPr>
          <p:nvPr/>
        </p:nvPicPr>
        <p:blipFill rotWithShape="1">
          <a:blip r:embed="rId2"/>
          <a:srcRect t="50055"/>
          <a:stretch/>
        </p:blipFill>
        <p:spPr>
          <a:xfrm>
            <a:off x="7611832" y="1041196"/>
            <a:ext cx="4577433" cy="2491043"/>
          </a:xfrm>
          <a:prstGeom prst="rect">
            <a:avLst/>
          </a:prstGeom>
        </p:spPr>
      </p:pic>
      <p:sp>
        <p:nvSpPr>
          <p:cNvPr id="8" name="テキスト ボックス 7">
            <a:extLst>
              <a:ext uri="{FF2B5EF4-FFF2-40B4-BE49-F238E27FC236}">
                <a16:creationId xmlns:a16="http://schemas.microsoft.com/office/drawing/2014/main" id="{8ED9DE82-A6B7-4441-9768-D143C22366ED}"/>
              </a:ext>
            </a:extLst>
          </p:cNvPr>
          <p:cNvSpPr txBox="1"/>
          <p:nvPr/>
        </p:nvSpPr>
        <p:spPr>
          <a:xfrm>
            <a:off x="7683910" y="539441"/>
            <a:ext cx="1460091" cy="400110"/>
          </a:xfrm>
          <a:prstGeom prst="rect">
            <a:avLst/>
          </a:prstGeom>
          <a:noFill/>
        </p:spPr>
        <p:txBody>
          <a:bodyPr wrap="square" rtlCol="0">
            <a:spAutoFit/>
          </a:bodyPr>
          <a:lstStyle/>
          <a:p>
            <a:r>
              <a:rPr kumimoji="1" lang="ja-JP" altLang="en-US" sz="2000" dirty="0"/>
              <a:t>位相</a:t>
            </a:r>
          </a:p>
        </p:txBody>
      </p:sp>
      <p:sp>
        <p:nvSpPr>
          <p:cNvPr id="9" name="テキスト ボックス 8">
            <a:extLst>
              <a:ext uri="{FF2B5EF4-FFF2-40B4-BE49-F238E27FC236}">
                <a16:creationId xmlns:a16="http://schemas.microsoft.com/office/drawing/2014/main" id="{CFD60E38-0B7B-424A-B762-1C3FCF9BA103}"/>
              </a:ext>
            </a:extLst>
          </p:cNvPr>
          <p:cNvSpPr txBox="1"/>
          <p:nvPr/>
        </p:nvSpPr>
        <p:spPr>
          <a:xfrm>
            <a:off x="7683911" y="3870307"/>
            <a:ext cx="1607574" cy="400110"/>
          </a:xfrm>
          <a:prstGeom prst="rect">
            <a:avLst/>
          </a:prstGeom>
          <a:noFill/>
        </p:spPr>
        <p:txBody>
          <a:bodyPr wrap="square" rtlCol="0">
            <a:spAutoFit/>
          </a:bodyPr>
          <a:lstStyle/>
          <a:p>
            <a:r>
              <a:rPr kumimoji="1" lang="ja-JP" altLang="en-US" sz="2000" dirty="0"/>
              <a:t>コヒーレンス</a:t>
            </a:r>
            <a:endParaRPr kumimoji="1" lang="en-US" altLang="ja-JP" sz="2000" dirty="0"/>
          </a:p>
        </p:txBody>
      </p:sp>
    </p:spTree>
    <p:extLst>
      <p:ext uri="{BB962C8B-B14F-4D97-AF65-F5344CB8AC3E}">
        <p14:creationId xmlns:p14="http://schemas.microsoft.com/office/powerpoint/2010/main" val="176612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32EC8A-C31A-4661-883F-5B743C52B678}"/>
              </a:ext>
            </a:extLst>
          </p:cNvPr>
          <p:cNvSpPr>
            <a:spLocks noGrp="1"/>
          </p:cNvSpPr>
          <p:nvPr>
            <p:ph type="title"/>
          </p:nvPr>
        </p:nvSpPr>
        <p:spPr>
          <a:xfrm>
            <a:off x="591263" y="522689"/>
            <a:ext cx="3586801" cy="833594"/>
          </a:xfrm>
        </p:spPr>
        <p:txBody>
          <a:bodyPr>
            <a:normAutofit/>
          </a:bodyPr>
          <a:lstStyle/>
          <a:p>
            <a:r>
              <a:rPr kumimoji="1" lang="ja-JP" altLang="en-US" sz="3600" dirty="0"/>
              <a:t>フィッティング</a:t>
            </a:r>
          </a:p>
        </p:txBody>
      </p:sp>
      <p:grpSp>
        <p:nvGrpSpPr>
          <p:cNvPr id="6" name="グループ化 5">
            <a:extLst>
              <a:ext uri="{FF2B5EF4-FFF2-40B4-BE49-F238E27FC236}">
                <a16:creationId xmlns:a16="http://schemas.microsoft.com/office/drawing/2014/main" id="{705E2AB9-5FBC-496E-8413-5077E2F6486A}"/>
              </a:ext>
            </a:extLst>
          </p:cNvPr>
          <p:cNvGrpSpPr/>
          <p:nvPr/>
        </p:nvGrpSpPr>
        <p:grpSpPr>
          <a:xfrm>
            <a:off x="2146802" y="1261137"/>
            <a:ext cx="8085766" cy="5443661"/>
            <a:chOff x="2288842" y="1607821"/>
            <a:chExt cx="7846820" cy="5212080"/>
          </a:xfrm>
        </p:grpSpPr>
        <p:graphicFrame>
          <p:nvGraphicFramePr>
            <p:cNvPr id="4" name="オブジェクト 3">
              <a:extLst>
                <a:ext uri="{FF2B5EF4-FFF2-40B4-BE49-F238E27FC236}">
                  <a16:creationId xmlns:a16="http://schemas.microsoft.com/office/drawing/2014/main" id="{89D86C78-FE34-49CF-8CB6-685890A81658}"/>
                </a:ext>
              </a:extLst>
            </p:cNvPr>
            <p:cNvGraphicFramePr>
              <a:graphicFrameLocks noChangeAspect="1"/>
            </p:cNvGraphicFramePr>
            <p:nvPr>
              <p:extLst>
                <p:ext uri="{D42A27DB-BD31-4B8C-83A1-F6EECF244321}">
                  <p14:modId xmlns:p14="http://schemas.microsoft.com/office/powerpoint/2010/main" val="4117761213"/>
                </p:ext>
              </p:extLst>
            </p:nvPr>
          </p:nvGraphicFramePr>
          <p:xfrm>
            <a:off x="2288842" y="1607821"/>
            <a:ext cx="7846820" cy="5212080"/>
          </p:xfrm>
          <a:graphic>
            <a:graphicData uri="http://schemas.openxmlformats.org/presentationml/2006/ole">
              <mc:AlternateContent xmlns:mc="http://schemas.openxmlformats.org/markup-compatibility/2006">
                <mc:Choice xmlns:v="urn:schemas-microsoft-com:vml" Requires="v">
                  <p:oleObj spid="_x0000_s1043" name="Acrobat Document" r:id="rId3" imgW="2743200" imgH="2057400" progId="AcroExch.Document.DC">
                    <p:embed/>
                  </p:oleObj>
                </mc:Choice>
                <mc:Fallback>
                  <p:oleObj name="Acrobat Document" r:id="rId3" imgW="2743200" imgH="2057400" progId="AcroExch.Document.DC">
                    <p:embed/>
                    <p:pic>
                      <p:nvPicPr>
                        <p:cNvPr id="4" name="オブジェクト 3">
                          <a:extLst>
                            <a:ext uri="{FF2B5EF4-FFF2-40B4-BE49-F238E27FC236}">
                              <a16:creationId xmlns:a16="http://schemas.microsoft.com/office/drawing/2014/main" id="{89D86C78-FE34-49CF-8CB6-685890A81658}"/>
                            </a:ext>
                          </a:extLst>
                        </p:cNvPr>
                        <p:cNvPicPr/>
                        <p:nvPr/>
                      </p:nvPicPr>
                      <p:blipFill>
                        <a:blip r:embed="rId4"/>
                        <a:stretch>
                          <a:fillRect/>
                        </a:stretch>
                      </p:blipFill>
                      <p:spPr>
                        <a:xfrm>
                          <a:off x="2288842" y="1607821"/>
                          <a:ext cx="7846820" cy="5212080"/>
                        </a:xfrm>
                        <a:prstGeom prst="rect">
                          <a:avLst/>
                        </a:prstGeom>
                      </p:spPr>
                    </p:pic>
                  </p:oleObj>
                </mc:Fallback>
              </mc:AlternateContent>
            </a:graphicData>
          </a:graphic>
        </p:graphicFrame>
        <p:sp>
          <p:nvSpPr>
            <p:cNvPr id="5" name="テキスト ボックス 4">
              <a:extLst>
                <a:ext uri="{FF2B5EF4-FFF2-40B4-BE49-F238E27FC236}">
                  <a16:creationId xmlns:a16="http://schemas.microsoft.com/office/drawing/2014/main" id="{B049BA2F-3B1E-4924-B6E8-B2B27D14C2E5}"/>
                </a:ext>
              </a:extLst>
            </p:cNvPr>
            <p:cNvSpPr txBox="1"/>
            <p:nvPr/>
          </p:nvSpPr>
          <p:spPr>
            <a:xfrm rot="10800000" flipH="1">
              <a:off x="2288843" y="3261360"/>
              <a:ext cx="461665" cy="708660"/>
            </a:xfrm>
            <a:prstGeom prst="rect">
              <a:avLst/>
            </a:prstGeom>
            <a:solidFill>
              <a:schemeClr val="bg1"/>
            </a:solidFill>
          </p:spPr>
          <p:txBody>
            <a:bodyPr vert="eaVert" wrap="square" rtlCol="0">
              <a:spAutoFit/>
            </a:bodyPr>
            <a:lstStyle/>
            <a:p>
              <a:r>
                <a:rPr kumimoji="1" lang="en-US" altLang="ja-JP" b="1" dirty="0"/>
                <a:t>[urad]</a:t>
              </a:r>
              <a:endParaRPr kumimoji="1" lang="ja-JP" altLang="en-US" b="1" dirty="0"/>
            </a:p>
          </p:txBody>
        </p:sp>
      </p:grpSp>
    </p:spTree>
    <p:extLst>
      <p:ext uri="{BB962C8B-B14F-4D97-AF65-F5344CB8AC3E}">
        <p14:creationId xmlns:p14="http://schemas.microsoft.com/office/powerpoint/2010/main" val="423421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14F0D-7FA6-43B3-BB19-09C38A48B7A5}"/>
              </a:ext>
            </a:extLst>
          </p:cNvPr>
          <p:cNvSpPr>
            <a:spLocks noGrp="1"/>
          </p:cNvSpPr>
          <p:nvPr>
            <p:ph type="title"/>
          </p:nvPr>
        </p:nvSpPr>
        <p:spPr>
          <a:xfrm>
            <a:off x="684176" y="757551"/>
            <a:ext cx="2583805" cy="951203"/>
          </a:xfrm>
        </p:spPr>
        <p:txBody>
          <a:bodyPr>
            <a:normAutofit/>
          </a:bodyPr>
          <a:lstStyle/>
          <a:p>
            <a:r>
              <a:rPr kumimoji="1" lang="ja-JP" altLang="en-US" sz="3600" dirty="0"/>
              <a:t>測定結果</a:t>
            </a:r>
          </a:p>
        </p:txBody>
      </p:sp>
      <p:pic>
        <p:nvPicPr>
          <p:cNvPr id="5" name="図 4">
            <a:extLst>
              <a:ext uri="{FF2B5EF4-FFF2-40B4-BE49-F238E27FC236}">
                <a16:creationId xmlns:a16="http://schemas.microsoft.com/office/drawing/2014/main" id="{EEC6FCC8-942C-40DF-BFA4-771BBB605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 y="1531614"/>
            <a:ext cx="6390647" cy="4792985"/>
          </a:xfrm>
          <a:prstGeom prst="rect">
            <a:avLst/>
          </a:prstGeom>
        </p:spPr>
      </p:pic>
      <p:pic>
        <p:nvPicPr>
          <p:cNvPr id="8" name="図 7">
            <a:extLst>
              <a:ext uri="{FF2B5EF4-FFF2-40B4-BE49-F238E27FC236}">
                <a16:creationId xmlns:a16="http://schemas.microsoft.com/office/drawing/2014/main" id="{2E6BE204-E9B9-4311-AB27-F055C0F7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53" y="1531614"/>
            <a:ext cx="6390647" cy="4792985"/>
          </a:xfrm>
          <a:prstGeom prst="rect">
            <a:avLst/>
          </a:prstGeom>
        </p:spPr>
      </p:pic>
    </p:spTree>
    <p:extLst>
      <p:ext uri="{BB962C8B-B14F-4D97-AF65-F5344CB8AC3E}">
        <p14:creationId xmlns:p14="http://schemas.microsoft.com/office/powerpoint/2010/main" val="879925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B21613-E49B-464D-82E2-9A66467BD6C8}"/>
              </a:ext>
            </a:extLst>
          </p:cNvPr>
          <p:cNvSpPr>
            <a:spLocks noGrp="1"/>
          </p:cNvSpPr>
          <p:nvPr>
            <p:ph type="title"/>
          </p:nvPr>
        </p:nvSpPr>
        <p:spPr>
          <a:xfrm>
            <a:off x="851566" y="841686"/>
            <a:ext cx="2111365" cy="996923"/>
          </a:xfrm>
        </p:spPr>
        <p:txBody>
          <a:bodyPr>
            <a:normAutofit/>
          </a:bodyPr>
          <a:lstStyle/>
          <a:p>
            <a:r>
              <a:rPr kumimoji="1" lang="ja-JP" altLang="en-US" sz="3600" dirty="0"/>
              <a:t>まとめ</a:t>
            </a:r>
          </a:p>
        </p:txBody>
      </p:sp>
      <p:sp>
        <p:nvSpPr>
          <p:cNvPr id="3" name="コンテンツ プレースホルダー 2">
            <a:extLst>
              <a:ext uri="{FF2B5EF4-FFF2-40B4-BE49-F238E27FC236}">
                <a16:creationId xmlns:a16="http://schemas.microsoft.com/office/drawing/2014/main" id="{DB667D01-4E8D-4F8F-B0AC-1CA6390D4639}"/>
              </a:ext>
            </a:extLst>
          </p:cNvPr>
          <p:cNvSpPr>
            <a:spLocks noGrp="1"/>
          </p:cNvSpPr>
          <p:nvPr>
            <p:ph sz="quarter" idx="13"/>
          </p:nvPr>
        </p:nvSpPr>
        <p:spPr>
          <a:xfrm>
            <a:off x="906779" y="2123750"/>
            <a:ext cx="10363826" cy="1257300"/>
          </a:xfrm>
        </p:spPr>
        <p:txBody>
          <a:bodyPr/>
          <a:lstStyle/>
          <a:p>
            <a:r>
              <a:rPr kumimoji="1" lang="ja-JP" altLang="en-US" sz="2000" dirty="0"/>
              <a:t>現在測定できるモードにおいては全て要求値</a:t>
            </a:r>
            <a:r>
              <a:rPr lang="en-US" altLang="ja-JP" sz="2000" dirty="0">
                <a:latin typeface="Times New Roman" panose="02020603050405020304" pitchFamily="18" charset="0"/>
                <a:cs typeface="Times New Roman" panose="02020603050405020304" pitchFamily="18" charset="0"/>
              </a:rPr>
              <a:t>1</a:t>
            </a:r>
            <a:r>
              <a:rPr lang="ja-JP" altLang="en-US" sz="2000" dirty="0">
                <a:latin typeface="Times New Roman" panose="02020603050405020304" pitchFamily="18" charset="0"/>
                <a:cs typeface="Times New Roman" panose="02020603050405020304" pitchFamily="18" charset="0"/>
              </a:rPr>
              <a:t>分以内を満たした。</a:t>
            </a:r>
            <a:endParaRPr lang="en-US" altLang="ja-JP" sz="2000" dirty="0">
              <a:latin typeface="Times New Roman" panose="02020603050405020304" pitchFamily="18" charset="0"/>
              <a:cs typeface="Times New Roman" panose="02020603050405020304" pitchFamily="18" charset="0"/>
            </a:endParaRPr>
          </a:p>
          <a:p>
            <a:pPr marL="0" indent="0">
              <a:buNone/>
            </a:pPr>
            <a:endParaRPr lang="en-US" altLang="ja-JP" dirty="0">
              <a:latin typeface="Times New Roman" panose="02020603050405020304" pitchFamily="18" charset="0"/>
              <a:cs typeface="Times New Roman" panose="02020603050405020304" pitchFamily="18" charset="0"/>
            </a:endParaRPr>
          </a:p>
          <a:p>
            <a:endParaRPr kumimoji="1" lang="ja-JP" altLang="en-US" dirty="0"/>
          </a:p>
        </p:txBody>
      </p:sp>
      <p:sp>
        <p:nvSpPr>
          <p:cNvPr id="5" name="タイトル 1">
            <a:extLst>
              <a:ext uri="{FF2B5EF4-FFF2-40B4-BE49-F238E27FC236}">
                <a16:creationId xmlns:a16="http://schemas.microsoft.com/office/drawing/2014/main" id="{C6C318B5-62CA-44F4-B442-0D9A3629C9E1}"/>
              </a:ext>
            </a:extLst>
          </p:cNvPr>
          <p:cNvSpPr txBox="1">
            <a:spLocks/>
          </p:cNvSpPr>
          <p:nvPr/>
        </p:nvSpPr>
        <p:spPr>
          <a:xfrm>
            <a:off x="749195" y="3604725"/>
            <a:ext cx="2980045" cy="99692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dirty="0"/>
              <a:t>今後すること</a:t>
            </a:r>
          </a:p>
        </p:txBody>
      </p:sp>
      <p:sp>
        <p:nvSpPr>
          <p:cNvPr id="6" name="コンテンツ プレースホルダー 2">
            <a:extLst>
              <a:ext uri="{FF2B5EF4-FFF2-40B4-BE49-F238E27FC236}">
                <a16:creationId xmlns:a16="http://schemas.microsoft.com/office/drawing/2014/main" id="{AEEB63D0-0B1A-43F9-9198-7B99DF6D017D}"/>
              </a:ext>
            </a:extLst>
          </p:cNvPr>
          <p:cNvSpPr txBox="1">
            <a:spLocks/>
          </p:cNvSpPr>
          <p:nvPr/>
        </p:nvSpPr>
        <p:spPr>
          <a:xfrm>
            <a:off x="914087" y="4825324"/>
            <a:ext cx="10363826" cy="15176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r>
              <a:rPr lang="en-US" altLang="ja-JP" cap="none" dirty="0">
                <a:latin typeface="Times New Roman" panose="02020603050405020304" pitchFamily="18" charset="0"/>
                <a:cs typeface="Times New Roman" panose="02020603050405020304" pitchFamily="18" charset="0"/>
              </a:rPr>
              <a:t>PRM</a:t>
            </a:r>
            <a:r>
              <a:rPr lang="ja-JP" altLang="en-US" cap="none" dirty="0">
                <a:latin typeface="Times New Roman" panose="02020603050405020304" pitchFamily="18" charset="0"/>
                <a:cs typeface="Times New Roman" panose="02020603050405020304" pitchFamily="18" charset="0"/>
              </a:rPr>
              <a:t>の</a:t>
            </a:r>
            <a:r>
              <a:rPr lang="ja-JP" altLang="en-US" dirty="0">
                <a:latin typeface="Times New Roman" panose="02020603050405020304" pitchFamily="18" charset="0"/>
                <a:cs typeface="Times New Roman" panose="02020603050405020304" pitchFamily="18" charset="0"/>
              </a:rPr>
              <a:t>モデルのチューニング</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実際の制御フィルタを</a:t>
            </a:r>
            <a:r>
              <a:rPr lang="en-US" altLang="ja-JP" dirty="0">
                <a:latin typeface="Times New Roman" panose="02020603050405020304" pitchFamily="18" charset="0"/>
                <a:cs typeface="Times New Roman" panose="02020603050405020304" pitchFamily="18" charset="0"/>
              </a:rPr>
              <a:t>m</a:t>
            </a:r>
            <a:r>
              <a:rPr lang="en-US" altLang="ja-JP" cap="none" dirty="0">
                <a:latin typeface="Times New Roman" panose="02020603050405020304" pitchFamily="18" charset="0"/>
                <a:cs typeface="Times New Roman" panose="02020603050405020304" pitchFamily="18" charset="0"/>
              </a:rPr>
              <a:t>atlab</a:t>
            </a:r>
            <a:r>
              <a:rPr lang="ja-JP" altLang="en-US" cap="none" dirty="0">
                <a:latin typeface="Times New Roman" panose="02020603050405020304" pitchFamily="18" charset="0"/>
                <a:cs typeface="Times New Roman" panose="02020603050405020304" pitchFamily="18" charset="0"/>
              </a:rPr>
              <a:t>に組み込んでのシミュレーション</a:t>
            </a:r>
            <a:endParaRPr lang="en-US" altLang="ja-JP" dirty="0">
              <a:latin typeface="Times New Roman" panose="02020603050405020304" pitchFamily="18" charset="0"/>
              <a:cs typeface="Times New Roman" panose="02020603050405020304" pitchFamily="18" charset="0"/>
            </a:endParaRPr>
          </a:p>
          <a:p>
            <a:endParaRPr lang="ja-JP" altLang="en-US" dirty="0"/>
          </a:p>
        </p:txBody>
      </p:sp>
    </p:spTree>
    <p:extLst>
      <p:ext uri="{BB962C8B-B14F-4D97-AF65-F5344CB8AC3E}">
        <p14:creationId xmlns:p14="http://schemas.microsoft.com/office/powerpoint/2010/main" val="151393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6083C-E024-4D0F-94F2-F4E7F4CA33F9}"/>
              </a:ext>
            </a:extLst>
          </p:cNvPr>
          <p:cNvSpPr>
            <a:spLocks noGrp="1"/>
          </p:cNvSpPr>
          <p:nvPr>
            <p:ph type="title"/>
          </p:nvPr>
        </p:nvSpPr>
        <p:spPr>
          <a:xfrm>
            <a:off x="1226194" y="854089"/>
            <a:ext cx="1809314" cy="730223"/>
          </a:xfrm>
        </p:spPr>
        <p:txBody>
          <a:bodyPr>
            <a:normAutofit/>
          </a:bodyPr>
          <a:lstStyle/>
          <a:p>
            <a:pPr algn="l"/>
            <a:r>
              <a:rPr kumimoji="1" lang="ja-JP" altLang="en-US" sz="3600" dirty="0"/>
              <a:t>概要</a:t>
            </a:r>
          </a:p>
        </p:txBody>
      </p:sp>
      <p:sp>
        <p:nvSpPr>
          <p:cNvPr id="3" name="コンテンツ プレースホルダー 2">
            <a:extLst>
              <a:ext uri="{FF2B5EF4-FFF2-40B4-BE49-F238E27FC236}">
                <a16:creationId xmlns:a16="http://schemas.microsoft.com/office/drawing/2014/main" id="{571A26D7-D3D6-4BBB-AFC0-FC248BECFD69}"/>
              </a:ext>
            </a:extLst>
          </p:cNvPr>
          <p:cNvSpPr>
            <a:spLocks noGrp="1"/>
          </p:cNvSpPr>
          <p:nvPr>
            <p:ph sz="quarter" idx="13"/>
          </p:nvPr>
        </p:nvSpPr>
        <p:spPr>
          <a:xfrm>
            <a:off x="1226194" y="2133600"/>
            <a:ext cx="10363826" cy="3733799"/>
          </a:xfrm>
        </p:spPr>
        <p:txBody>
          <a:bodyPr/>
          <a:lstStyle/>
          <a:p>
            <a:pPr>
              <a:lnSpc>
                <a:spcPct val="120000"/>
              </a:lnSpc>
            </a:pPr>
            <a:r>
              <a:rPr kumimoji="1" lang="en-US" altLang="ja-JP" sz="2000" dirty="0">
                <a:latin typeface="Times New Roman" panose="02020603050405020304" pitchFamily="18" charset="0"/>
                <a:cs typeface="Times New Roman" panose="02020603050405020304" pitchFamily="18" charset="0"/>
              </a:rPr>
              <a:t>Power Recycling Mirror (PRM) </a:t>
            </a:r>
            <a:r>
              <a:rPr kumimoji="1" lang="ja-JP" altLang="en-US" sz="2000" dirty="0">
                <a:latin typeface="Times New Roman" panose="02020603050405020304" pitchFamily="18" charset="0"/>
                <a:cs typeface="Times New Roman" panose="02020603050405020304" pitchFamily="18" charset="0"/>
              </a:rPr>
              <a:t>の各モードにおいてダンピングしていないときと、したときの減衰時間を測定</a:t>
            </a:r>
            <a:endParaRPr kumimoji="1" lang="en-US" altLang="ja-JP" sz="2000" dirty="0">
              <a:latin typeface="Times New Roman" panose="02020603050405020304" pitchFamily="18" charset="0"/>
              <a:cs typeface="Times New Roman" panose="02020603050405020304" pitchFamily="18" charset="0"/>
            </a:endParaRPr>
          </a:p>
          <a:p>
            <a:pPr>
              <a:lnSpc>
                <a:spcPct val="120000"/>
              </a:lnSpc>
            </a:pPr>
            <a:r>
              <a:rPr lang="ja-JP" altLang="en-US" sz="2000" dirty="0">
                <a:latin typeface="Times New Roman" panose="02020603050405020304" pitchFamily="18" charset="0"/>
                <a:cs typeface="Times New Roman" panose="02020603050405020304" pitchFamily="18" charset="0"/>
              </a:rPr>
              <a:t>一部の制御フィルタを改良し、現在測定できる全てのモードにおいてダンピングしたときに減衰時間が</a:t>
            </a:r>
            <a:r>
              <a:rPr lang="en-US" altLang="ja-JP" sz="2000" dirty="0">
                <a:latin typeface="Times New Roman" panose="02020603050405020304" pitchFamily="18" charset="0"/>
                <a:cs typeface="Times New Roman" panose="02020603050405020304" pitchFamily="18" charset="0"/>
              </a:rPr>
              <a:t>1</a:t>
            </a:r>
            <a:r>
              <a:rPr lang="ja-JP" altLang="en-US" sz="2000" dirty="0">
                <a:latin typeface="Times New Roman" panose="02020603050405020304" pitchFamily="18" charset="0"/>
                <a:cs typeface="Times New Roman" panose="02020603050405020304" pitchFamily="18" charset="0"/>
              </a:rPr>
              <a:t>分以内という要求値を満たした</a:t>
            </a:r>
            <a:endParaRPr lang="en-US" altLang="ja-JP" sz="2000" dirty="0">
              <a:latin typeface="Times New Roman" panose="02020603050405020304" pitchFamily="18" charset="0"/>
              <a:cs typeface="Times New Roman" panose="02020603050405020304" pitchFamily="18" charset="0"/>
            </a:endParaRPr>
          </a:p>
          <a:p>
            <a:pPr>
              <a:lnSpc>
                <a:spcPct val="120000"/>
              </a:lnSpc>
            </a:pPr>
            <a:endParaRPr lang="en-US" altLang="ja-JP" sz="2000" dirty="0">
              <a:latin typeface="Times New Roman" panose="02020603050405020304" pitchFamily="18" charset="0"/>
              <a:cs typeface="Times New Roman" panose="02020603050405020304" pitchFamily="18" charset="0"/>
            </a:endParaRPr>
          </a:p>
          <a:p>
            <a:pPr>
              <a:lnSpc>
                <a:spcPct val="120000"/>
              </a:lnSpc>
            </a:pPr>
            <a:r>
              <a:rPr lang="en-US" altLang="ja-JP" sz="2000" dirty="0">
                <a:latin typeface="Times New Roman" panose="02020603050405020304" pitchFamily="18" charset="0"/>
                <a:cs typeface="Times New Roman" panose="02020603050405020304" pitchFamily="18" charset="0"/>
              </a:rPr>
              <a:t>PRM</a:t>
            </a:r>
            <a:r>
              <a:rPr lang="ja-JP" altLang="en-US" sz="2000" dirty="0">
                <a:latin typeface="Times New Roman" panose="02020603050405020304" pitchFamily="18" charset="0"/>
                <a:cs typeface="Times New Roman" panose="02020603050405020304" pitchFamily="18" charset="0"/>
              </a:rPr>
              <a:t>のモデル評価をその後する予定</a:t>
            </a:r>
            <a:endParaRPr kumimoji="1"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97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47EFEE20-3021-48D4-8236-22A73275BD03}"/>
              </a:ext>
            </a:extLst>
          </p:cNvPr>
          <p:cNvGrpSpPr/>
          <p:nvPr/>
        </p:nvGrpSpPr>
        <p:grpSpPr>
          <a:xfrm>
            <a:off x="2461134" y="985015"/>
            <a:ext cx="7801775" cy="5768055"/>
            <a:chOff x="1344367" y="790141"/>
            <a:chExt cx="7801775" cy="5768055"/>
          </a:xfrm>
        </p:grpSpPr>
        <p:sp>
          <p:nvSpPr>
            <p:cNvPr id="30" name="テキスト ボックス 29">
              <a:extLst>
                <a:ext uri="{FF2B5EF4-FFF2-40B4-BE49-F238E27FC236}">
                  <a16:creationId xmlns:a16="http://schemas.microsoft.com/office/drawing/2014/main" id="{82DB0C73-B84B-48FD-BB5C-26818FFB96E5}"/>
                </a:ext>
              </a:extLst>
            </p:cNvPr>
            <p:cNvSpPr txBox="1"/>
            <p:nvPr/>
          </p:nvSpPr>
          <p:spPr>
            <a:xfrm>
              <a:off x="3546948" y="2755220"/>
              <a:ext cx="969620" cy="461665"/>
            </a:xfrm>
            <a:prstGeom prst="rect">
              <a:avLst/>
            </a:prstGeom>
            <a:noFill/>
          </p:spPr>
          <p:txBody>
            <a:bodyPr wrap="square" rtlCol="0">
              <a:spAutoFit/>
            </a:bodyPr>
            <a:lstStyle/>
            <a:p>
              <a:r>
                <a:rPr kumimoji="1" lang="en-US" altLang="ja-JP" sz="2400" b="1" dirty="0"/>
                <a:t>PRM</a:t>
              </a:r>
              <a:endParaRPr kumimoji="1" lang="ja-JP" altLang="en-US" sz="2400" b="1" dirty="0"/>
            </a:p>
          </p:txBody>
        </p:sp>
        <p:sp>
          <p:nvSpPr>
            <p:cNvPr id="31" name="テキスト ボックス 30">
              <a:extLst>
                <a:ext uri="{FF2B5EF4-FFF2-40B4-BE49-F238E27FC236}">
                  <a16:creationId xmlns:a16="http://schemas.microsoft.com/office/drawing/2014/main" id="{4A59F7AF-10BE-4693-B22E-51C6BA79544E}"/>
                </a:ext>
              </a:extLst>
            </p:cNvPr>
            <p:cNvSpPr txBox="1"/>
            <p:nvPr/>
          </p:nvSpPr>
          <p:spPr>
            <a:xfrm>
              <a:off x="5466096" y="790141"/>
              <a:ext cx="837646" cy="338554"/>
            </a:xfrm>
            <a:prstGeom prst="rect">
              <a:avLst/>
            </a:prstGeom>
            <a:noFill/>
          </p:spPr>
          <p:txBody>
            <a:bodyPr wrap="square" rtlCol="0">
              <a:spAutoFit/>
            </a:bodyPr>
            <a:lstStyle/>
            <a:p>
              <a:r>
                <a:rPr lang="en-US" altLang="ja-JP" sz="1600" dirty="0"/>
                <a:t>ETMY</a:t>
              </a:r>
              <a:endParaRPr kumimoji="1" lang="ja-JP" altLang="en-US" sz="1600" dirty="0"/>
            </a:p>
          </p:txBody>
        </p:sp>
        <p:grpSp>
          <p:nvGrpSpPr>
            <p:cNvPr id="41" name="グループ化 40">
              <a:extLst>
                <a:ext uri="{FF2B5EF4-FFF2-40B4-BE49-F238E27FC236}">
                  <a16:creationId xmlns:a16="http://schemas.microsoft.com/office/drawing/2014/main" id="{CD6C08B5-0EFB-4206-B32D-839DA2AB9027}"/>
                </a:ext>
              </a:extLst>
            </p:cNvPr>
            <p:cNvGrpSpPr/>
            <p:nvPr/>
          </p:nvGrpSpPr>
          <p:grpSpPr>
            <a:xfrm>
              <a:off x="1344367" y="1130695"/>
              <a:ext cx="7177541" cy="5427501"/>
              <a:chOff x="167640" y="583554"/>
              <a:chExt cx="8644476" cy="6152526"/>
            </a:xfrm>
          </p:grpSpPr>
          <p:sp>
            <p:nvSpPr>
              <p:cNvPr id="4" name="円柱 3">
                <a:extLst>
                  <a:ext uri="{FF2B5EF4-FFF2-40B4-BE49-F238E27FC236}">
                    <a16:creationId xmlns:a16="http://schemas.microsoft.com/office/drawing/2014/main" id="{6CF24C71-1726-4A71-B110-35FAF9470A6A}"/>
                  </a:ext>
                </a:extLst>
              </p:cNvPr>
              <p:cNvSpPr/>
              <p:nvPr/>
            </p:nvSpPr>
            <p:spPr>
              <a:xfrm rot="10800000">
                <a:off x="5031664" y="583554"/>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円柱 4">
                <a:extLst>
                  <a:ext uri="{FF2B5EF4-FFF2-40B4-BE49-F238E27FC236}">
                    <a16:creationId xmlns:a16="http://schemas.microsoft.com/office/drawing/2014/main" id="{6498B5D0-B274-403B-8F46-5645BDBD4B3A}"/>
                  </a:ext>
                </a:extLst>
              </p:cNvPr>
              <p:cNvSpPr/>
              <p:nvPr/>
            </p:nvSpPr>
            <p:spPr>
              <a:xfrm rot="18209818">
                <a:off x="5063198" y="3458396"/>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円柱 5">
                <a:extLst>
                  <a:ext uri="{FF2B5EF4-FFF2-40B4-BE49-F238E27FC236}">
                    <a16:creationId xmlns:a16="http://schemas.microsoft.com/office/drawing/2014/main" id="{3DD1690C-9543-42B7-9D4A-9BBDA1D155AB}"/>
                  </a:ext>
                </a:extLst>
              </p:cNvPr>
              <p:cNvSpPr/>
              <p:nvPr/>
            </p:nvSpPr>
            <p:spPr>
              <a:xfrm rot="16200000">
                <a:off x="5869621" y="3456817"/>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円柱 6">
                <a:extLst>
                  <a:ext uri="{FF2B5EF4-FFF2-40B4-BE49-F238E27FC236}">
                    <a16:creationId xmlns:a16="http://schemas.microsoft.com/office/drawing/2014/main" id="{C74C5C9E-088A-4C0D-BB7C-1651085F66F9}"/>
                  </a:ext>
                </a:extLst>
              </p:cNvPr>
              <p:cNvSpPr/>
              <p:nvPr/>
            </p:nvSpPr>
            <p:spPr>
              <a:xfrm rot="16200000">
                <a:off x="8467065" y="3456818"/>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柱 7">
                <a:extLst>
                  <a:ext uri="{FF2B5EF4-FFF2-40B4-BE49-F238E27FC236}">
                    <a16:creationId xmlns:a16="http://schemas.microsoft.com/office/drawing/2014/main" id="{F29F730D-F4A7-4798-8D31-E591CB1FF69E}"/>
                  </a:ext>
                </a:extLst>
              </p:cNvPr>
              <p:cNvSpPr/>
              <p:nvPr/>
            </p:nvSpPr>
            <p:spPr>
              <a:xfrm rot="4967025">
                <a:off x="3387552" y="3480496"/>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円柱 8">
                <a:extLst>
                  <a:ext uri="{FF2B5EF4-FFF2-40B4-BE49-F238E27FC236}">
                    <a16:creationId xmlns:a16="http://schemas.microsoft.com/office/drawing/2014/main" id="{9E8F39D9-C89B-4A19-B924-A92A66EB85C4}"/>
                  </a:ext>
                </a:extLst>
              </p:cNvPr>
              <p:cNvSpPr/>
              <p:nvPr/>
            </p:nvSpPr>
            <p:spPr>
              <a:xfrm rot="16047274">
                <a:off x="4724392" y="3083968"/>
                <a:ext cx="407838" cy="207556"/>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円柱 9">
                <a:extLst>
                  <a:ext uri="{FF2B5EF4-FFF2-40B4-BE49-F238E27FC236}">
                    <a16:creationId xmlns:a16="http://schemas.microsoft.com/office/drawing/2014/main" id="{6D7717B7-07A8-4746-B2B3-BC9BD88BE3F5}"/>
                  </a:ext>
                </a:extLst>
              </p:cNvPr>
              <p:cNvSpPr/>
              <p:nvPr/>
            </p:nvSpPr>
            <p:spPr>
              <a:xfrm rot="16200000">
                <a:off x="3083753" y="3113197"/>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円柱 10">
                <a:extLst>
                  <a:ext uri="{FF2B5EF4-FFF2-40B4-BE49-F238E27FC236}">
                    <a16:creationId xmlns:a16="http://schemas.microsoft.com/office/drawing/2014/main" id="{5FDE530F-A492-45C2-9368-580C39DBB8B4}"/>
                  </a:ext>
                </a:extLst>
              </p:cNvPr>
              <p:cNvSpPr/>
              <p:nvPr/>
            </p:nvSpPr>
            <p:spPr>
              <a:xfrm rot="5630228">
                <a:off x="1888876" y="3113198"/>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円柱 11">
                <a:extLst>
                  <a:ext uri="{FF2B5EF4-FFF2-40B4-BE49-F238E27FC236}">
                    <a16:creationId xmlns:a16="http://schemas.microsoft.com/office/drawing/2014/main" id="{D71C9B4A-18D3-4617-BEAE-ACBB51E2F07A}"/>
                  </a:ext>
                </a:extLst>
              </p:cNvPr>
              <p:cNvSpPr/>
              <p:nvPr/>
            </p:nvSpPr>
            <p:spPr>
              <a:xfrm rot="16200000">
                <a:off x="2623595" y="3556447"/>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円柱 12">
                <a:extLst>
                  <a:ext uri="{FF2B5EF4-FFF2-40B4-BE49-F238E27FC236}">
                    <a16:creationId xmlns:a16="http://schemas.microsoft.com/office/drawing/2014/main" id="{8A6F3BD6-C85F-473F-9DB6-4232364B1CAE}"/>
                  </a:ext>
                </a:extLst>
              </p:cNvPr>
              <p:cNvSpPr/>
              <p:nvPr/>
            </p:nvSpPr>
            <p:spPr>
              <a:xfrm rot="17731050">
                <a:off x="1476581" y="3580393"/>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円柱 13">
                <a:extLst>
                  <a:ext uri="{FF2B5EF4-FFF2-40B4-BE49-F238E27FC236}">
                    <a16:creationId xmlns:a16="http://schemas.microsoft.com/office/drawing/2014/main" id="{F70974E2-902E-47AB-BE12-F88A6CF538F3}"/>
                  </a:ext>
                </a:extLst>
              </p:cNvPr>
              <p:cNvSpPr/>
              <p:nvPr/>
            </p:nvSpPr>
            <p:spPr>
              <a:xfrm rot="3541563">
                <a:off x="644590" y="3580392"/>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円柱 14">
                <a:extLst>
                  <a:ext uri="{FF2B5EF4-FFF2-40B4-BE49-F238E27FC236}">
                    <a16:creationId xmlns:a16="http://schemas.microsoft.com/office/drawing/2014/main" id="{00B31276-E954-46F0-81A6-3A1CA7FEF5AA}"/>
                  </a:ext>
                </a:extLst>
              </p:cNvPr>
              <p:cNvSpPr/>
              <p:nvPr/>
            </p:nvSpPr>
            <p:spPr>
              <a:xfrm rot="10800000">
                <a:off x="1038697" y="1966185"/>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円柱 15">
                <a:extLst>
                  <a:ext uri="{FF2B5EF4-FFF2-40B4-BE49-F238E27FC236}">
                    <a16:creationId xmlns:a16="http://schemas.microsoft.com/office/drawing/2014/main" id="{AEC15142-5757-419A-BC5E-7A90360F6585}"/>
                  </a:ext>
                </a:extLst>
              </p:cNvPr>
              <p:cNvSpPr/>
              <p:nvPr/>
            </p:nvSpPr>
            <p:spPr>
              <a:xfrm>
                <a:off x="5059382" y="2624660"/>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円柱 16">
                <a:extLst>
                  <a:ext uri="{FF2B5EF4-FFF2-40B4-BE49-F238E27FC236}">
                    <a16:creationId xmlns:a16="http://schemas.microsoft.com/office/drawing/2014/main" id="{A1F4807B-964B-4FAF-9F5C-0DABC5BA09C3}"/>
                  </a:ext>
                </a:extLst>
              </p:cNvPr>
              <p:cNvSpPr/>
              <p:nvPr/>
            </p:nvSpPr>
            <p:spPr>
              <a:xfrm rot="20712890">
                <a:off x="5060074" y="4726132"/>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円柱 17">
                <a:extLst>
                  <a:ext uri="{FF2B5EF4-FFF2-40B4-BE49-F238E27FC236}">
                    <a16:creationId xmlns:a16="http://schemas.microsoft.com/office/drawing/2014/main" id="{2C697BA5-0C17-4FEE-B46E-102051A1943D}"/>
                  </a:ext>
                </a:extLst>
              </p:cNvPr>
              <p:cNvSpPr/>
              <p:nvPr/>
            </p:nvSpPr>
            <p:spPr>
              <a:xfrm rot="10452402">
                <a:off x="4732769" y="4075000"/>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円柱 18">
                <a:extLst>
                  <a:ext uri="{FF2B5EF4-FFF2-40B4-BE49-F238E27FC236}">
                    <a16:creationId xmlns:a16="http://schemas.microsoft.com/office/drawing/2014/main" id="{1968A330-F44E-4D43-8E92-31E18DBD5AD8}"/>
                  </a:ext>
                </a:extLst>
              </p:cNvPr>
              <p:cNvSpPr/>
              <p:nvPr/>
            </p:nvSpPr>
            <p:spPr>
              <a:xfrm rot="10800000">
                <a:off x="4741303" y="5526690"/>
                <a:ext cx="478830" cy="211273"/>
              </a:xfrm>
              <a:prstGeom prst="can">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18EE5EE0-D0FC-4373-BFF3-A41EDF6207F3}"/>
                  </a:ext>
                </a:extLst>
              </p:cNvPr>
              <p:cNvCxnSpPr>
                <a:cxnSpLocks/>
                <a:endCxn id="12" idx="1"/>
              </p:cNvCxnSpPr>
              <p:nvPr/>
            </p:nvCxnSpPr>
            <p:spPr>
              <a:xfrm>
                <a:off x="167640" y="3662083"/>
                <a:ext cx="2589734"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F31C42F-EF46-4E4F-9B12-DFBFFB30CFF4}"/>
                  </a:ext>
                </a:extLst>
              </p:cNvPr>
              <p:cNvCxnSpPr>
                <a:stCxn id="14" idx="0"/>
                <a:endCxn id="15" idx="1"/>
              </p:cNvCxnSpPr>
              <p:nvPr/>
            </p:nvCxnSpPr>
            <p:spPr>
              <a:xfrm flipV="1">
                <a:off x="929292" y="2177458"/>
                <a:ext cx="348820" cy="14813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2C0E942-EE28-4889-9241-FD7722EB4EE5}"/>
                  </a:ext>
                </a:extLst>
              </p:cNvPr>
              <p:cNvCxnSpPr>
                <a:stCxn id="15" idx="1"/>
                <a:endCxn id="13" idx="0"/>
              </p:cNvCxnSpPr>
              <p:nvPr/>
            </p:nvCxnSpPr>
            <p:spPr>
              <a:xfrm>
                <a:off x="1278112" y="2177458"/>
                <a:ext cx="390218" cy="148581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D48D3F5-31AD-4707-88EB-2193502088E8}"/>
                  </a:ext>
                </a:extLst>
              </p:cNvPr>
              <p:cNvCxnSpPr>
                <a:stCxn id="11" idx="1"/>
                <a:endCxn id="12" idx="0"/>
              </p:cNvCxnSpPr>
              <p:nvPr/>
            </p:nvCxnSpPr>
            <p:spPr>
              <a:xfrm>
                <a:off x="2233691" y="3225904"/>
                <a:ext cx="576501" cy="4361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38D4C06-99E5-4785-BD5D-14CFEC80524F}"/>
                  </a:ext>
                </a:extLst>
              </p:cNvPr>
              <p:cNvCxnSpPr>
                <a:cxnSpLocks/>
                <a:stCxn id="11" idx="1"/>
                <a:endCxn id="9" idx="1"/>
              </p:cNvCxnSpPr>
              <p:nvPr/>
            </p:nvCxnSpPr>
            <p:spPr>
              <a:xfrm flipV="1">
                <a:off x="2233691" y="3192355"/>
                <a:ext cx="2590944" cy="335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293183D0-C424-4D5C-90E9-BC6856D3D539}"/>
                  </a:ext>
                </a:extLst>
              </p:cNvPr>
              <p:cNvCxnSpPr>
                <a:stCxn id="9" idx="1"/>
                <a:endCxn id="8" idx="1"/>
              </p:cNvCxnSpPr>
              <p:nvPr/>
            </p:nvCxnSpPr>
            <p:spPr>
              <a:xfrm flipH="1">
                <a:off x="3731767" y="3192355"/>
                <a:ext cx="1092868" cy="3805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76ADA2AA-70D7-4245-850F-F1E19A29E40F}"/>
                  </a:ext>
                </a:extLst>
              </p:cNvPr>
              <p:cNvCxnSpPr>
                <a:stCxn id="8" idx="1"/>
                <a:endCxn id="7" idx="0"/>
              </p:cNvCxnSpPr>
              <p:nvPr/>
            </p:nvCxnSpPr>
            <p:spPr>
              <a:xfrm flipV="1">
                <a:off x="3731767" y="3562455"/>
                <a:ext cx="4921895" cy="104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57F1CACB-49A8-4CB0-9A57-2D06EAFF57BF}"/>
                  </a:ext>
                </a:extLst>
              </p:cNvPr>
              <p:cNvCxnSpPr>
                <a:cxnSpLocks/>
              </p:cNvCxnSpPr>
              <p:nvPr/>
            </p:nvCxnSpPr>
            <p:spPr>
              <a:xfrm>
                <a:off x="5271079" y="792817"/>
                <a:ext cx="27718" cy="394276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F510F827-3CCE-4744-8416-64A26085AA4C}"/>
                  </a:ext>
                </a:extLst>
              </p:cNvPr>
              <p:cNvCxnSpPr>
                <a:stCxn id="17" idx="0"/>
                <a:endCxn id="18" idx="0"/>
              </p:cNvCxnSpPr>
              <p:nvPr/>
            </p:nvCxnSpPr>
            <p:spPr>
              <a:xfrm flipH="1" flipV="1">
                <a:off x="4977515" y="4233185"/>
                <a:ext cx="308495" cy="5475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ED1D5B5-4EEC-427A-A631-53DB9BB55FF6}"/>
                  </a:ext>
                </a:extLst>
              </p:cNvPr>
              <p:cNvCxnSpPr>
                <a:cxnSpLocks/>
                <a:stCxn id="18" idx="0"/>
              </p:cNvCxnSpPr>
              <p:nvPr/>
            </p:nvCxnSpPr>
            <p:spPr>
              <a:xfrm>
                <a:off x="4977515" y="4233185"/>
                <a:ext cx="50741" cy="25028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グループ化 32">
                <a:extLst>
                  <a:ext uri="{FF2B5EF4-FFF2-40B4-BE49-F238E27FC236}">
                    <a16:creationId xmlns:a16="http://schemas.microsoft.com/office/drawing/2014/main" id="{FB35AC70-A26C-44F6-8F19-779C818B971B}"/>
                  </a:ext>
                </a:extLst>
              </p:cNvPr>
              <p:cNvGrpSpPr/>
              <p:nvPr/>
            </p:nvGrpSpPr>
            <p:grpSpPr>
              <a:xfrm>
                <a:off x="331678" y="3553080"/>
                <a:ext cx="209662" cy="221607"/>
                <a:chOff x="331678" y="3553080"/>
                <a:chExt cx="209662" cy="221607"/>
              </a:xfrm>
            </p:grpSpPr>
            <p:cxnSp>
              <p:nvCxnSpPr>
                <p:cNvPr id="34" name="直線コネクタ 33">
                  <a:extLst>
                    <a:ext uri="{FF2B5EF4-FFF2-40B4-BE49-F238E27FC236}">
                      <a16:creationId xmlns:a16="http://schemas.microsoft.com/office/drawing/2014/main" id="{1700481B-38B8-43A4-800C-84455A4F0B4E}"/>
                    </a:ext>
                  </a:extLst>
                </p:cNvPr>
                <p:cNvCxnSpPr>
                  <a:cxnSpLocks/>
                </p:cNvCxnSpPr>
                <p:nvPr/>
              </p:nvCxnSpPr>
              <p:spPr>
                <a:xfrm>
                  <a:off x="331678" y="3553080"/>
                  <a:ext cx="207396" cy="1057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9170E51-1D03-4565-8C70-4135D06512DC}"/>
                    </a:ext>
                  </a:extLst>
                </p:cNvPr>
                <p:cNvCxnSpPr>
                  <a:cxnSpLocks/>
                </p:cNvCxnSpPr>
                <p:nvPr/>
              </p:nvCxnSpPr>
              <p:spPr>
                <a:xfrm flipH="1">
                  <a:off x="333944" y="3658846"/>
                  <a:ext cx="207396" cy="1158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グループ化 35">
                <a:extLst>
                  <a:ext uri="{FF2B5EF4-FFF2-40B4-BE49-F238E27FC236}">
                    <a16:creationId xmlns:a16="http://schemas.microsoft.com/office/drawing/2014/main" id="{E3DD7755-1254-443D-9468-BAA0F0CE3400}"/>
                  </a:ext>
                </a:extLst>
              </p:cNvPr>
              <p:cNvGrpSpPr/>
              <p:nvPr/>
            </p:nvGrpSpPr>
            <p:grpSpPr>
              <a:xfrm rot="5400000">
                <a:off x="4919585" y="6293655"/>
                <a:ext cx="209662" cy="221915"/>
                <a:chOff x="331678" y="3553080"/>
                <a:chExt cx="209662" cy="221607"/>
              </a:xfrm>
            </p:grpSpPr>
            <p:cxnSp>
              <p:nvCxnSpPr>
                <p:cNvPr id="37" name="直線コネクタ 36">
                  <a:extLst>
                    <a:ext uri="{FF2B5EF4-FFF2-40B4-BE49-F238E27FC236}">
                      <a16:creationId xmlns:a16="http://schemas.microsoft.com/office/drawing/2014/main" id="{62632251-4580-4D50-8F12-7EF646203B7F}"/>
                    </a:ext>
                  </a:extLst>
                </p:cNvPr>
                <p:cNvCxnSpPr>
                  <a:cxnSpLocks/>
                </p:cNvCxnSpPr>
                <p:nvPr/>
              </p:nvCxnSpPr>
              <p:spPr>
                <a:xfrm>
                  <a:off x="331678" y="3553080"/>
                  <a:ext cx="207396" cy="1057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47590CE3-41CB-4641-9A20-AC68858E6FF9}"/>
                    </a:ext>
                  </a:extLst>
                </p:cNvPr>
                <p:cNvCxnSpPr>
                  <a:cxnSpLocks/>
                </p:cNvCxnSpPr>
                <p:nvPr/>
              </p:nvCxnSpPr>
              <p:spPr>
                <a:xfrm flipH="1">
                  <a:off x="333944" y="3658846"/>
                  <a:ext cx="207396" cy="1158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2" name="テキスト ボックス 41">
              <a:extLst>
                <a:ext uri="{FF2B5EF4-FFF2-40B4-BE49-F238E27FC236}">
                  <a16:creationId xmlns:a16="http://schemas.microsoft.com/office/drawing/2014/main" id="{FAF57A40-1740-4B3D-BF21-86391E73F7B9}"/>
                </a:ext>
              </a:extLst>
            </p:cNvPr>
            <p:cNvSpPr txBox="1"/>
            <p:nvPr/>
          </p:nvSpPr>
          <p:spPr>
            <a:xfrm>
              <a:off x="3897379" y="3981149"/>
              <a:ext cx="697609" cy="338554"/>
            </a:xfrm>
            <a:prstGeom prst="rect">
              <a:avLst/>
            </a:prstGeom>
            <a:noFill/>
          </p:spPr>
          <p:txBody>
            <a:bodyPr wrap="square" rtlCol="0">
              <a:spAutoFit/>
            </a:bodyPr>
            <a:lstStyle/>
            <a:p>
              <a:r>
                <a:rPr kumimoji="1" lang="en-US" altLang="ja-JP" sz="1600" dirty="0"/>
                <a:t>PR3</a:t>
              </a:r>
              <a:endParaRPr kumimoji="1" lang="ja-JP" altLang="en-US" sz="1600" dirty="0"/>
            </a:p>
          </p:txBody>
        </p:sp>
        <p:sp>
          <p:nvSpPr>
            <p:cNvPr id="43" name="テキスト ボックス 42">
              <a:extLst>
                <a:ext uri="{FF2B5EF4-FFF2-40B4-BE49-F238E27FC236}">
                  <a16:creationId xmlns:a16="http://schemas.microsoft.com/office/drawing/2014/main" id="{53268F2F-3CB7-4F10-B607-2EE5557D97F4}"/>
                </a:ext>
              </a:extLst>
            </p:cNvPr>
            <p:cNvSpPr txBox="1"/>
            <p:nvPr/>
          </p:nvSpPr>
          <p:spPr>
            <a:xfrm>
              <a:off x="5601524" y="3285774"/>
              <a:ext cx="697609" cy="338554"/>
            </a:xfrm>
            <a:prstGeom prst="rect">
              <a:avLst/>
            </a:prstGeom>
            <a:noFill/>
          </p:spPr>
          <p:txBody>
            <a:bodyPr wrap="square" rtlCol="0">
              <a:spAutoFit/>
            </a:bodyPr>
            <a:lstStyle/>
            <a:p>
              <a:r>
                <a:rPr lang="en-US" altLang="ja-JP" sz="1600" dirty="0"/>
                <a:t>BS</a:t>
              </a:r>
            </a:p>
          </p:txBody>
        </p:sp>
        <p:sp>
          <p:nvSpPr>
            <p:cNvPr id="44" name="テキスト ボックス 43">
              <a:extLst>
                <a:ext uri="{FF2B5EF4-FFF2-40B4-BE49-F238E27FC236}">
                  <a16:creationId xmlns:a16="http://schemas.microsoft.com/office/drawing/2014/main" id="{96F76A35-D214-4C82-83E0-7C1654E4005A}"/>
                </a:ext>
              </a:extLst>
            </p:cNvPr>
            <p:cNvSpPr txBox="1"/>
            <p:nvPr/>
          </p:nvSpPr>
          <p:spPr>
            <a:xfrm>
              <a:off x="8296607" y="3221708"/>
              <a:ext cx="849535" cy="338554"/>
            </a:xfrm>
            <a:prstGeom prst="rect">
              <a:avLst/>
            </a:prstGeom>
            <a:noFill/>
          </p:spPr>
          <p:txBody>
            <a:bodyPr wrap="square" rtlCol="0">
              <a:spAutoFit/>
            </a:bodyPr>
            <a:lstStyle/>
            <a:p>
              <a:r>
                <a:rPr lang="en-US" altLang="ja-JP" sz="1600" dirty="0"/>
                <a:t>ETMX</a:t>
              </a:r>
              <a:endParaRPr kumimoji="1" lang="ja-JP" altLang="en-US" sz="1600" dirty="0"/>
            </a:p>
          </p:txBody>
        </p:sp>
        <p:sp>
          <p:nvSpPr>
            <p:cNvPr id="45" name="テキスト ボックス 44">
              <a:extLst>
                <a:ext uri="{FF2B5EF4-FFF2-40B4-BE49-F238E27FC236}">
                  <a16:creationId xmlns:a16="http://schemas.microsoft.com/office/drawing/2014/main" id="{4D211360-4F20-4A1F-9628-57E6710CC140}"/>
                </a:ext>
              </a:extLst>
            </p:cNvPr>
            <p:cNvSpPr txBox="1"/>
            <p:nvPr/>
          </p:nvSpPr>
          <p:spPr>
            <a:xfrm>
              <a:off x="4814685" y="2958865"/>
              <a:ext cx="697609" cy="338554"/>
            </a:xfrm>
            <a:prstGeom prst="rect">
              <a:avLst/>
            </a:prstGeom>
            <a:noFill/>
          </p:spPr>
          <p:txBody>
            <a:bodyPr wrap="square" rtlCol="0">
              <a:spAutoFit/>
            </a:bodyPr>
            <a:lstStyle/>
            <a:p>
              <a:r>
                <a:rPr kumimoji="1" lang="en-US" altLang="ja-JP" sz="1600" dirty="0"/>
                <a:t>PR2</a:t>
              </a:r>
              <a:endParaRPr kumimoji="1" lang="ja-JP" altLang="en-US" sz="1600" dirty="0"/>
            </a:p>
          </p:txBody>
        </p:sp>
        <p:sp>
          <p:nvSpPr>
            <p:cNvPr id="46" name="テキスト ボックス 45">
              <a:extLst>
                <a:ext uri="{FF2B5EF4-FFF2-40B4-BE49-F238E27FC236}">
                  <a16:creationId xmlns:a16="http://schemas.microsoft.com/office/drawing/2014/main" id="{54A54B86-891C-4A59-BC3F-04A7FDE61B55}"/>
                </a:ext>
              </a:extLst>
            </p:cNvPr>
            <p:cNvSpPr txBox="1"/>
            <p:nvPr/>
          </p:nvSpPr>
          <p:spPr>
            <a:xfrm>
              <a:off x="5801942" y="2663033"/>
              <a:ext cx="697609" cy="338554"/>
            </a:xfrm>
            <a:prstGeom prst="rect">
              <a:avLst/>
            </a:prstGeom>
            <a:noFill/>
          </p:spPr>
          <p:txBody>
            <a:bodyPr wrap="square" rtlCol="0">
              <a:spAutoFit/>
            </a:bodyPr>
            <a:lstStyle/>
            <a:p>
              <a:r>
                <a:rPr lang="en-US" altLang="ja-JP" sz="1600" dirty="0"/>
                <a:t>ITMY</a:t>
              </a:r>
              <a:endParaRPr kumimoji="1" lang="ja-JP" altLang="en-US" sz="1600" dirty="0"/>
            </a:p>
          </p:txBody>
        </p:sp>
        <p:sp>
          <p:nvSpPr>
            <p:cNvPr id="47" name="テキスト ボックス 46">
              <a:extLst>
                <a:ext uri="{FF2B5EF4-FFF2-40B4-BE49-F238E27FC236}">
                  <a16:creationId xmlns:a16="http://schemas.microsoft.com/office/drawing/2014/main" id="{C092EA9D-BCF1-46EF-899A-D26FB95DA0B0}"/>
                </a:ext>
              </a:extLst>
            </p:cNvPr>
            <p:cNvSpPr txBox="1"/>
            <p:nvPr/>
          </p:nvSpPr>
          <p:spPr>
            <a:xfrm>
              <a:off x="6187400" y="3256154"/>
              <a:ext cx="697609" cy="338554"/>
            </a:xfrm>
            <a:prstGeom prst="rect">
              <a:avLst/>
            </a:prstGeom>
            <a:noFill/>
          </p:spPr>
          <p:txBody>
            <a:bodyPr wrap="square" rtlCol="0">
              <a:spAutoFit/>
            </a:bodyPr>
            <a:lstStyle/>
            <a:p>
              <a:r>
                <a:rPr lang="en-US" altLang="ja-JP" sz="1600" dirty="0"/>
                <a:t>ITMX</a:t>
              </a:r>
              <a:endParaRPr kumimoji="1" lang="ja-JP" altLang="en-US" sz="1600" dirty="0"/>
            </a:p>
          </p:txBody>
        </p:sp>
        <p:sp>
          <p:nvSpPr>
            <p:cNvPr id="48" name="テキスト ボックス 47">
              <a:extLst>
                <a:ext uri="{FF2B5EF4-FFF2-40B4-BE49-F238E27FC236}">
                  <a16:creationId xmlns:a16="http://schemas.microsoft.com/office/drawing/2014/main" id="{A1EB6509-5AA5-45FD-BAE2-562F140C9A2B}"/>
                </a:ext>
              </a:extLst>
            </p:cNvPr>
            <p:cNvSpPr txBox="1"/>
            <p:nvPr/>
          </p:nvSpPr>
          <p:spPr>
            <a:xfrm>
              <a:off x="4630428" y="4307962"/>
              <a:ext cx="697609" cy="338554"/>
            </a:xfrm>
            <a:prstGeom prst="rect">
              <a:avLst/>
            </a:prstGeom>
            <a:noFill/>
          </p:spPr>
          <p:txBody>
            <a:bodyPr wrap="square" rtlCol="0">
              <a:spAutoFit/>
            </a:bodyPr>
            <a:lstStyle/>
            <a:p>
              <a:r>
                <a:rPr lang="en-US" altLang="ja-JP" sz="1600" dirty="0"/>
                <a:t>SR2</a:t>
              </a:r>
              <a:endParaRPr kumimoji="1" lang="ja-JP" altLang="en-US" sz="1600" dirty="0"/>
            </a:p>
          </p:txBody>
        </p:sp>
        <p:sp>
          <p:nvSpPr>
            <p:cNvPr id="49" name="テキスト ボックス 48">
              <a:extLst>
                <a:ext uri="{FF2B5EF4-FFF2-40B4-BE49-F238E27FC236}">
                  <a16:creationId xmlns:a16="http://schemas.microsoft.com/office/drawing/2014/main" id="{234A1792-3D86-4195-91D7-8240E92BFFDD}"/>
                </a:ext>
              </a:extLst>
            </p:cNvPr>
            <p:cNvSpPr txBox="1"/>
            <p:nvPr/>
          </p:nvSpPr>
          <p:spPr>
            <a:xfrm>
              <a:off x="5844237" y="4739533"/>
              <a:ext cx="697609" cy="338554"/>
            </a:xfrm>
            <a:prstGeom prst="rect">
              <a:avLst/>
            </a:prstGeom>
            <a:noFill/>
          </p:spPr>
          <p:txBody>
            <a:bodyPr wrap="square" rtlCol="0">
              <a:spAutoFit/>
            </a:bodyPr>
            <a:lstStyle/>
            <a:p>
              <a:r>
                <a:rPr lang="en-US" altLang="ja-JP" sz="1600" dirty="0"/>
                <a:t>SR3</a:t>
              </a:r>
              <a:endParaRPr kumimoji="1" lang="ja-JP" altLang="en-US" sz="1600" dirty="0"/>
            </a:p>
          </p:txBody>
        </p:sp>
        <p:sp>
          <p:nvSpPr>
            <p:cNvPr id="50" name="テキスト ボックス 49">
              <a:extLst>
                <a:ext uri="{FF2B5EF4-FFF2-40B4-BE49-F238E27FC236}">
                  <a16:creationId xmlns:a16="http://schemas.microsoft.com/office/drawing/2014/main" id="{41172FB0-FC88-45CA-B497-D6554D7B0B11}"/>
                </a:ext>
              </a:extLst>
            </p:cNvPr>
            <p:cNvSpPr txBox="1"/>
            <p:nvPr/>
          </p:nvSpPr>
          <p:spPr>
            <a:xfrm>
              <a:off x="5601523" y="5491323"/>
              <a:ext cx="697609" cy="338554"/>
            </a:xfrm>
            <a:prstGeom prst="rect">
              <a:avLst/>
            </a:prstGeom>
            <a:noFill/>
          </p:spPr>
          <p:txBody>
            <a:bodyPr wrap="square" rtlCol="0">
              <a:spAutoFit/>
            </a:bodyPr>
            <a:lstStyle/>
            <a:p>
              <a:r>
                <a:rPr lang="en-US" altLang="ja-JP" sz="1600" dirty="0"/>
                <a:t>SRM</a:t>
              </a:r>
              <a:endParaRPr kumimoji="1" lang="ja-JP" altLang="en-US" sz="1600" dirty="0"/>
            </a:p>
          </p:txBody>
        </p:sp>
        <p:sp>
          <p:nvSpPr>
            <p:cNvPr id="51" name="テキスト ボックス 50">
              <a:extLst>
                <a:ext uri="{FF2B5EF4-FFF2-40B4-BE49-F238E27FC236}">
                  <a16:creationId xmlns:a16="http://schemas.microsoft.com/office/drawing/2014/main" id="{C5F00B13-D9C4-4292-9B7B-2C63CC19FDB2}"/>
                </a:ext>
              </a:extLst>
            </p:cNvPr>
            <p:cNvSpPr txBox="1"/>
            <p:nvPr/>
          </p:nvSpPr>
          <p:spPr>
            <a:xfrm>
              <a:off x="3053879" y="4111149"/>
              <a:ext cx="948839" cy="338554"/>
            </a:xfrm>
            <a:prstGeom prst="rect">
              <a:avLst/>
            </a:prstGeom>
            <a:noFill/>
          </p:spPr>
          <p:txBody>
            <a:bodyPr wrap="square" rtlCol="0">
              <a:spAutoFit/>
            </a:bodyPr>
            <a:lstStyle/>
            <a:p>
              <a:r>
                <a:rPr kumimoji="1" lang="en-US" altLang="ja-JP" sz="1600" dirty="0"/>
                <a:t>IMMT1</a:t>
              </a:r>
              <a:endParaRPr kumimoji="1" lang="ja-JP" altLang="en-US" sz="1600" dirty="0"/>
            </a:p>
          </p:txBody>
        </p:sp>
        <p:sp>
          <p:nvSpPr>
            <p:cNvPr id="52" name="テキスト ボックス 51">
              <a:extLst>
                <a:ext uri="{FF2B5EF4-FFF2-40B4-BE49-F238E27FC236}">
                  <a16:creationId xmlns:a16="http://schemas.microsoft.com/office/drawing/2014/main" id="{05614771-3988-4CA6-90C8-64CC8F67D86F}"/>
                </a:ext>
              </a:extLst>
            </p:cNvPr>
            <p:cNvSpPr txBox="1"/>
            <p:nvPr/>
          </p:nvSpPr>
          <p:spPr>
            <a:xfrm>
              <a:off x="2380053" y="2933381"/>
              <a:ext cx="948839" cy="338554"/>
            </a:xfrm>
            <a:prstGeom prst="rect">
              <a:avLst/>
            </a:prstGeom>
            <a:noFill/>
          </p:spPr>
          <p:txBody>
            <a:bodyPr wrap="square" rtlCol="0">
              <a:spAutoFit/>
            </a:bodyPr>
            <a:lstStyle/>
            <a:p>
              <a:r>
                <a:rPr kumimoji="1" lang="en-US" altLang="ja-JP" sz="1600" dirty="0"/>
                <a:t>IMMT</a:t>
              </a:r>
              <a:r>
                <a:rPr lang="en-US" altLang="ja-JP" sz="1600" dirty="0"/>
                <a:t>2</a:t>
              </a:r>
              <a:endParaRPr kumimoji="1" lang="ja-JP" altLang="en-US" sz="1600" dirty="0"/>
            </a:p>
          </p:txBody>
        </p:sp>
        <p:sp>
          <p:nvSpPr>
            <p:cNvPr id="53" name="テキスト ボックス 52">
              <a:extLst>
                <a:ext uri="{FF2B5EF4-FFF2-40B4-BE49-F238E27FC236}">
                  <a16:creationId xmlns:a16="http://schemas.microsoft.com/office/drawing/2014/main" id="{683E0824-7715-4CA3-8448-A05929825323}"/>
                </a:ext>
              </a:extLst>
            </p:cNvPr>
            <p:cNvSpPr txBox="1"/>
            <p:nvPr/>
          </p:nvSpPr>
          <p:spPr>
            <a:xfrm>
              <a:off x="1510523" y="4077471"/>
              <a:ext cx="593180" cy="350701"/>
            </a:xfrm>
            <a:prstGeom prst="rect">
              <a:avLst/>
            </a:prstGeom>
            <a:noFill/>
          </p:spPr>
          <p:txBody>
            <a:bodyPr wrap="square" rtlCol="0">
              <a:spAutoFit/>
            </a:bodyPr>
            <a:lstStyle/>
            <a:p>
              <a:r>
                <a:rPr lang="en-US" altLang="ja-JP" sz="1600" dirty="0"/>
                <a:t>MCI</a:t>
              </a:r>
              <a:endParaRPr kumimoji="1" lang="ja-JP" altLang="en-US" sz="1600" dirty="0"/>
            </a:p>
          </p:txBody>
        </p:sp>
        <p:sp>
          <p:nvSpPr>
            <p:cNvPr id="54" name="テキスト ボックス 53">
              <a:extLst>
                <a:ext uri="{FF2B5EF4-FFF2-40B4-BE49-F238E27FC236}">
                  <a16:creationId xmlns:a16="http://schemas.microsoft.com/office/drawing/2014/main" id="{4449B445-F0BE-43D3-8420-339E8A328E93}"/>
                </a:ext>
              </a:extLst>
            </p:cNvPr>
            <p:cNvSpPr txBox="1"/>
            <p:nvPr/>
          </p:nvSpPr>
          <p:spPr>
            <a:xfrm>
              <a:off x="2293206" y="4112503"/>
              <a:ext cx="697608" cy="338554"/>
            </a:xfrm>
            <a:prstGeom prst="rect">
              <a:avLst/>
            </a:prstGeom>
            <a:noFill/>
          </p:spPr>
          <p:txBody>
            <a:bodyPr wrap="square" rtlCol="0">
              <a:spAutoFit/>
            </a:bodyPr>
            <a:lstStyle/>
            <a:p>
              <a:r>
                <a:rPr lang="en-US" altLang="ja-JP" sz="1600" dirty="0"/>
                <a:t>MCO</a:t>
              </a:r>
              <a:endParaRPr kumimoji="1" lang="ja-JP" altLang="en-US" sz="1600" dirty="0"/>
            </a:p>
          </p:txBody>
        </p:sp>
        <p:sp>
          <p:nvSpPr>
            <p:cNvPr id="55" name="テキスト ボックス 54">
              <a:extLst>
                <a:ext uri="{FF2B5EF4-FFF2-40B4-BE49-F238E27FC236}">
                  <a16:creationId xmlns:a16="http://schemas.microsoft.com/office/drawing/2014/main" id="{950E11B5-99C2-4168-9412-B61F52E13995}"/>
                </a:ext>
              </a:extLst>
            </p:cNvPr>
            <p:cNvSpPr txBox="1"/>
            <p:nvPr/>
          </p:nvSpPr>
          <p:spPr>
            <a:xfrm>
              <a:off x="1939628" y="1944017"/>
              <a:ext cx="706136" cy="338554"/>
            </a:xfrm>
            <a:prstGeom prst="rect">
              <a:avLst/>
            </a:prstGeom>
            <a:noFill/>
          </p:spPr>
          <p:txBody>
            <a:bodyPr wrap="square" rtlCol="0">
              <a:spAutoFit/>
            </a:bodyPr>
            <a:lstStyle/>
            <a:p>
              <a:r>
                <a:rPr lang="en-US" altLang="ja-JP" sz="1600" dirty="0"/>
                <a:t>MCE</a:t>
              </a:r>
              <a:endParaRPr kumimoji="1" lang="ja-JP" altLang="en-US" sz="1600" dirty="0"/>
            </a:p>
          </p:txBody>
        </p:sp>
      </p:grpSp>
      <p:sp>
        <p:nvSpPr>
          <p:cNvPr id="57" name="楕円 56">
            <a:extLst>
              <a:ext uri="{FF2B5EF4-FFF2-40B4-BE49-F238E27FC236}">
                <a16:creationId xmlns:a16="http://schemas.microsoft.com/office/drawing/2014/main" id="{65DC2973-626C-4A00-A4B3-64DBEBF373D5}"/>
              </a:ext>
            </a:extLst>
          </p:cNvPr>
          <p:cNvSpPr/>
          <p:nvPr/>
        </p:nvSpPr>
        <p:spPr>
          <a:xfrm>
            <a:off x="4469398" y="2797553"/>
            <a:ext cx="1199837" cy="123805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F182AEF1-98A4-4821-9BA8-98CC3773B502}"/>
              </a:ext>
            </a:extLst>
          </p:cNvPr>
          <p:cNvSpPr txBox="1"/>
          <p:nvPr/>
        </p:nvSpPr>
        <p:spPr>
          <a:xfrm>
            <a:off x="763358" y="617108"/>
            <a:ext cx="3891897" cy="646331"/>
          </a:xfrm>
          <a:prstGeom prst="rect">
            <a:avLst/>
          </a:prstGeom>
          <a:noFill/>
        </p:spPr>
        <p:txBody>
          <a:bodyPr wrap="square" rtlCol="0">
            <a:spAutoFit/>
          </a:bodyPr>
          <a:lstStyle/>
          <a:p>
            <a:r>
              <a:rPr kumimoji="1" lang="en-US" altLang="ja-JP" sz="3600" dirty="0">
                <a:latin typeface="Times New Roman" panose="02020603050405020304" pitchFamily="18" charset="0"/>
                <a:cs typeface="Times New Roman" panose="02020603050405020304" pitchFamily="18" charset="0"/>
              </a:rPr>
              <a:t>KAGRA</a:t>
            </a:r>
            <a:r>
              <a:rPr kumimoji="1" lang="ja-JP" altLang="en-US" sz="3600" dirty="0">
                <a:latin typeface="Times New Roman" panose="02020603050405020304" pitchFamily="18" charset="0"/>
                <a:cs typeface="Times New Roman" panose="02020603050405020304" pitchFamily="18" charset="0"/>
              </a:rPr>
              <a:t>について</a:t>
            </a:r>
            <a:endParaRPr kumimoji="1" lang="ja-JP" altLang="en-US" sz="3600" dirty="0"/>
          </a:p>
        </p:txBody>
      </p:sp>
    </p:spTree>
    <p:extLst>
      <p:ext uri="{BB962C8B-B14F-4D97-AF65-F5344CB8AC3E}">
        <p14:creationId xmlns:p14="http://schemas.microsoft.com/office/powerpoint/2010/main" val="159399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C9CB701-54A1-4B5F-9A3F-6890FA879F51}"/>
              </a:ext>
            </a:extLst>
          </p:cNvPr>
          <p:cNvSpPr>
            <a:spLocks noGrp="1"/>
          </p:cNvSpPr>
          <p:nvPr>
            <p:ph type="title"/>
          </p:nvPr>
        </p:nvSpPr>
        <p:spPr>
          <a:xfrm>
            <a:off x="599607" y="594961"/>
            <a:ext cx="3969395" cy="865577"/>
          </a:xfrm>
        </p:spPr>
        <p:txBody>
          <a:bodyPr>
            <a:normAutofit/>
          </a:bodyPr>
          <a:lstStyle/>
          <a:p>
            <a:pPr algn="l"/>
            <a:r>
              <a:rPr kumimoji="1" lang="ja-JP" altLang="en-US" sz="3600" dirty="0"/>
              <a:t>防振について　①</a:t>
            </a:r>
          </a:p>
        </p:txBody>
      </p:sp>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A7C0473C-0D80-4CEF-993B-C2FB1237D081}"/>
                  </a:ext>
                </a:extLst>
              </p:cNvPr>
              <p:cNvSpPr txBox="1">
                <a:spLocks/>
              </p:cNvSpPr>
              <p:nvPr/>
            </p:nvSpPr>
            <p:spPr>
              <a:xfrm>
                <a:off x="410599" y="2453194"/>
                <a:ext cx="6123733" cy="2725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mn-ea"/>
                  </a:rPr>
                  <a:t>重力波観測での雑音源の</a:t>
                </a:r>
                <a:r>
                  <a:rPr lang="en-US" altLang="ja-JP" sz="2000" dirty="0">
                    <a:latin typeface="Times New Roman" panose="02020603050405020304" pitchFamily="18" charset="0"/>
                    <a:cs typeface="Times New Roman" panose="02020603050405020304" pitchFamily="18" charset="0"/>
                  </a:rPr>
                  <a:t>1</a:t>
                </a:r>
                <a:r>
                  <a:rPr lang="ja-JP" altLang="en-US" sz="2000" dirty="0">
                    <a:latin typeface="+mn-ea"/>
                  </a:rPr>
                  <a:t>つである地面振動を観測帯域</a:t>
                </a:r>
                <a:r>
                  <a:rPr lang="en-US" altLang="ja-JP" sz="2000" dirty="0">
                    <a:latin typeface="Times New Roman" panose="02020603050405020304" pitchFamily="18" charset="0"/>
                    <a:cs typeface="Times New Roman" panose="02020603050405020304" pitchFamily="18" charset="0"/>
                  </a:rPr>
                  <a:t>(&gt;10Hz)</a:t>
                </a:r>
                <a:r>
                  <a:rPr lang="ja-JP" altLang="en-US" sz="2000" dirty="0">
                    <a:latin typeface="Times New Roman" panose="02020603050405020304" pitchFamily="18" charset="0"/>
                    <a:cs typeface="Times New Roman" panose="02020603050405020304" pitchFamily="18" charset="0"/>
                  </a:rPr>
                  <a:t>で低減したい</a:t>
                </a:r>
                <a:endParaRPr lang="en-US" altLang="ja-JP" sz="2000" dirty="0">
                  <a:latin typeface="+mn-ea"/>
                </a:endParaRPr>
              </a:p>
              <a:p>
                <a:pPr marL="0" indent="0">
                  <a:buFont typeface="Arial" panose="020B0604020202020204" pitchFamily="34" charset="0"/>
                  <a:buNone/>
                </a:pPr>
                <a:endParaRPr lang="en-US" altLang="ja-JP" sz="2000" dirty="0">
                  <a:latin typeface="+mn-ea"/>
                </a:endParaRPr>
              </a:p>
              <a:p>
                <a:pPr marL="0" indent="0">
                  <a:buFont typeface="Arial" panose="020B0604020202020204" pitchFamily="34" charset="0"/>
                  <a:buNone/>
                </a:pPr>
                <a:endParaRPr lang="en-US" altLang="ja-JP" sz="2000" dirty="0">
                  <a:latin typeface="+mn-ea"/>
                </a:endParaRPr>
              </a:p>
              <a:p>
                <a:pPr marL="0" indent="0">
                  <a:buFont typeface="Arial" panose="020B0604020202020204" pitchFamily="34" charset="0"/>
                  <a:buNone/>
                </a:pPr>
                <a:r>
                  <a:rPr lang="en-US" altLang="ja-JP" sz="2000" dirty="0">
                    <a:latin typeface="Times New Roman" panose="02020603050405020304" pitchFamily="18" charset="0"/>
                    <a:cs typeface="Times New Roman" panose="02020603050405020304" pitchFamily="18" charset="0"/>
                  </a:rPr>
                  <a:t>n</a:t>
                </a:r>
                <a:r>
                  <a:rPr lang="ja-JP" altLang="en-US" sz="2000" dirty="0">
                    <a:latin typeface="Times New Roman" panose="02020603050405020304" pitchFamily="18" charset="0"/>
                    <a:cs typeface="Times New Roman" panose="02020603050405020304" pitchFamily="18" charset="0"/>
                  </a:rPr>
                  <a:t>段振り子で吊すと共振周波数より高い周波数で</a:t>
                </a:r>
                <a14:m>
                  <m:oMath xmlns:m="http://schemas.openxmlformats.org/officeDocument/2006/math">
                    <m:sSup>
                      <m:sSupPr>
                        <m:ctrlPr>
                          <a:rPr lang="en-US" altLang="ja-JP" sz="2000" i="1">
                            <a:latin typeface="Cambria Math" panose="02040503050406030204" pitchFamily="18" charset="0"/>
                            <a:cs typeface="Times New Roman" panose="02020603050405020304" pitchFamily="18" charset="0"/>
                          </a:rPr>
                        </m:ctrlPr>
                      </m:sSupPr>
                      <m:e>
                        <m:r>
                          <a:rPr lang="en-US" altLang="ja-JP" sz="2000" i="1">
                            <a:latin typeface="Cambria Math" panose="02040503050406030204" pitchFamily="18" charset="0"/>
                            <a:cs typeface="Times New Roman" panose="02020603050405020304" pitchFamily="18" charset="0"/>
                          </a:rPr>
                          <m:t>𝑓</m:t>
                        </m:r>
                      </m:e>
                      <m:sup>
                        <m:r>
                          <a:rPr lang="en-US" altLang="ja-JP" sz="2000" i="1">
                            <a:latin typeface="Cambria Math" panose="02040503050406030204" pitchFamily="18" charset="0"/>
                            <a:cs typeface="Times New Roman" panose="02020603050405020304" pitchFamily="18" charset="0"/>
                          </a:rPr>
                          <m:t>−2</m:t>
                        </m:r>
                        <m:r>
                          <a:rPr lang="en-US" altLang="ja-JP" sz="2000" i="1">
                            <a:latin typeface="Cambria Math" panose="02040503050406030204" pitchFamily="18" charset="0"/>
                            <a:cs typeface="Times New Roman" panose="02020603050405020304" pitchFamily="18" charset="0"/>
                          </a:rPr>
                          <m:t>𝑛</m:t>
                        </m:r>
                      </m:sup>
                    </m:sSup>
                  </m:oMath>
                </a14:m>
                <a:r>
                  <a:rPr lang="ja-JP" altLang="en-US" sz="2000" dirty="0">
                    <a:latin typeface="Times New Roman" panose="02020603050405020304" pitchFamily="18" charset="0"/>
                    <a:cs typeface="Times New Roman" panose="02020603050405020304" pitchFamily="18" charset="0"/>
                  </a:rPr>
                  <a:t>で防振できる</a:t>
                </a:r>
                <a:r>
                  <a:rPr lang="en-US" altLang="ja-JP" sz="2000" dirty="0">
                    <a:latin typeface="Times New Roman" panose="02020603050405020304" pitchFamily="18" charset="0"/>
                    <a:cs typeface="Times New Roman" panose="02020603050405020304" pitchFamily="18" charset="0"/>
                  </a:rPr>
                  <a:t>(</a:t>
                </a:r>
                <a:r>
                  <a:rPr lang="ja-JP" altLang="en-US" sz="2000" dirty="0">
                    <a:latin typeface="Times New Roman" panose="02020603050405020304" pitchFamily="18" charset="0"/>
                    <a:cs typeface="Times New Roman" panose="02020603050405020304" pitchFamily="18" charset="0"/>
                  </a:rPr>
                  <a:t>パッシブ防振</a:t>
                </a:r>
                <a:r>
                  <a:rPr lang="en-US" altLang="ja-JP" sz="2000" dirty="0">
                    <a:latin typeface="Times New Roman" panose="02020603050405020304" pitchFamily="18" charset="0"/>
                    <a:cs typeface="Times New Roman" panose="02020603050405020304" pitchFamily="18" charset="0"/>
                  </a:rPr>
                  <a:t>)</a:t>
                </a:r>
              </a:p>
            </p:txBody>
          </p:sp>
        </mc:Choice>
        <mc:Fallback xmlns="">
          <p:sp>
            <p:nvSpPr>
              <p:cNvPr id="7" name="コンテンツ プレースホルダー 2">
                <a:extLst>
                  <a:ext uri="{FF2B5EF4-FFF2-40B4-BE49-F238E27FC236}">
                    <a16:creationId xmlns:a16="http://schemas.microsoft.com/office/drawing/2014/main" id="{A7C0473C-0D80-4CEF-993B-C2FB1237D081}"/>
                  </a:ext>
                </a:extLst>
              </p:cNvPr>
              <p:cNvSpPr txBox="1">
                <a:spLocks noRot="1" noChangeAspect="1" noMove="1" noResize="1" noEditPoints="1" noAdjustHandles="1" noChangeArrowheads="1" noChangeShapeType="1" noTextEdit="1"/>
              </p:cNvSpPr>
              <p:nvPr/>
            </p:nvSpPr>
            <p:spPr>
              <a:xfrm>
                <a:off x="410599" y="2453194"/>
                <a:ext cx="6123733" cy="2725240"/>
              </a:xfrm>
              <a:prstGeom prst="rect">
                <a:avLst/>
              </a:prstGeom>
              <a:blipFill>
                <a:blip r:embed="rId2"/>
                <a:stretch>
                  <a:fillRect l="-995" t="-2685" r="-995"/>
                </a:stretch>
              </a:blipFill>
            </p:spPr>
            <p:txBody>
              <a:bodyPr/>
              <a:lstStyle/>
              <a:p>
                <a:r>
                  <a:rPr lang="ja-JP" altLang="en-US">
                    <a:noFill/>
                  </a:rPr>
                  <a:t> </a:t>
                </a:r>
              </a:p>
            </p:txBody>
          </p:sp>
        </mc:Fallback>
      </mc:AlternateContent>
      <p:sp>
        <p:nvSpPr>
          <p:cNvPr id="8" name="矢印: 下 7">
            <a:extLst>
              <a:ext uri="{FF2B5EF4-FFF2-40B4-BE49-F238E27FC236}">
                <a16:creationId xmlns:a16="http://schemas.microsoft.com/office/drawing/2014/main" id="{E29ED08E-5ADF-4939-861F-A52D1ABCB7AA}"/>
              </a:ext>
            </a:extLst>
          </p:cNvPr>
          <p:cNvSpPr/>
          <p:nvPr/>
        </p:nvSpPr>
        <p:spPr>
          <a:xfrm>
            <a:off x="3291081" y="3239774"/>
            <a:ext cx="521437" cy="504982"/>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9" name="グループ化 18">
            <a:extLst>
              <a:ext uri="{FF2B5EF4-FFF2-40B4-BE49-F238E27FC236}">
                <a16:creationId xmlns:a16="http://schemas.microsoft.com/office/drawing/2014/main" id="{8E968C03-C378-4807-BFD4-C6EC279038C2}"/>
              </a:ext>
            </a:extLst>
          </p:cNvPr>
          <p:cNvGrpSpPr/>
          <p:nvPr/>
        </p:nvGrpSpPr>
        <p:grpSpPr>
          <a:xfrm>
            <a:off x="6532704" y="1617050"/>
            <a:ext cx="5659296" cy="4017069"/>
            <a:chOff x="6532704" y="1704137"/>
            <a:chExt cx="5659296" cy="4017069"/>
          </a:xfrm>
        </p:grpSpPr>
        <p:grpSp>
          <p:nvGrpSpPr>
            <p:cNvPr id="5" name="グループ化 4">
              <a:extLst>
                <a:ext uri="{FF2B5EF4-FFF2-40B4-BE49-F238E27FC236}">
                  <a16:creationId xmlns:a16="http://schemas.microsoft.com/office/drawing/2014/main" id="{28155773-F9C6-4DA1-8A4D-8599637510F0}"/>
                </a:ext>
              </a:extLst>
            </p:cNvPr>
            <p:cNvGrpSpPr/>
            <p:nvPr/>
          </p:nvGrpSpPr>
          <p:grpSpPr>
            <a:xfrm>
              <a:off x="6792468" y="1704137"/>
              <a:ext cx="5399532" cy="4017069"/>
              <a:chOff x="6792468" y="1704137"/>
              <a:chExt cx="5399532" cy="4017069"/>
            </a:xfrm>
          </p:grpSpPr>
          <p:grpSp>
            <p:nvGrpSpPr>
              <p:cNvPr id="9" name="グループ化 8">
                <a:extLst>
                  <a:ext uri="{FF2B5EF4-FFF2-40B4-BE49-F238E27FC236}">
                    <a16:creationId xmlns:a16="http://schemas.microsoft.com/office/drawing/2014/main" id="{09B726D8-6C9E-428F-A861-7CEC0AF6DEC2}"/>
                  </a:ext>
                </a:extLst>
              </p:cNvPr>
              <p:cNvGrpSpPr/>
              <p:nvPr/>
            </p:nvGrpSpPr>
            <p:grpSpPr>
              <a:xfrm>
                <a:off x="6792468" y="1704137"/>
                <a:ext cx="5399532" cy="3753167"/>
                <a:chOff x="6820304" y="1878568"/>
                <a:chExt cx="5249995" cy="3756422"/>
              </a:xfrm>
            </p:grpSpPr>
            <p:grpSp>
              <p:nvGrpSpPr>
                <p:cNvPr id="10" name="グループ化 9">
                  <a:extLst>
                    <a:ext uri="{FF2B5EF4-FFF2-40B4-BE49-F238E27FC236}">
                      <a16:creationId xmlns:a16="http://schemas.microsoft.com/office/drawing/2014/main" id="{4EC60978-404A-4CD8-AFCE-35DAA7476E42}"/>
                    </a:ext>
                  </a:extLst>
                </p:cNvPr>
                <p:cNvGrpSpPr/>
                <p:nvPr/>
              </p:nvGrpSpPr>
              <p:grpSpPr>
                <a:xfrm>
                  <a:off x="6820304" y="1878568"/>
                  <a:ext cx="5249995" cy="3756422"/>
                  <a:chOff x="6660064" y="1909048"/>
                  <a:chExt cx="5249995" cy="3756422"/>
                </a:xfrm>
              </p:grpSpPr>
              <p:pic>
                <p:nvPicPr>
                  <p:cNvPr id="14" name="図 13">
                    <a:extLst>
                      <a:ext uri="{FF2B5EF4-FFF2-40B4-BE49-F238E27FC236}">
                        <a16:creationId xmlns:a16="http://schemas.microsoft.com/office/drawing/2014/main" id="{E0243A70-2B5C-40C1-B0CF-AA6EAAC31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064" y="2411730"/>
                    <a:ext cx="5249995" cy="3253740"/>
                  </a:xfrm>
                  <a:prstGeom prst="rect">
                    <a:avLst/>
                  </a:prstGeom>
                </p:spPr>
              </p:pic>
              <p:sp>
                <p:nvSpPr>
                  <p:cNvPr id="15" name="テキスト ボックス 14">
                    <a:extLst>
                      <a:ext uri="{FF2B5EF4-FFF2-40B4-BE49-F238E27FC236}">
                        <a16:creationId xmlns:a16="http://schemas.microsoft.com/office/drawing/2014/main" id="{6E32EDD7-945B-4DCA-BD3C-FD0EF8BF7B3D}"/>
                      </a:ext>
                    </a:extLst>
                  </p:cNvPr>
                  <p:cNvSpPr txBox="1"/>
                  <p:nvPr/>
                </p:nvSpPr>
                <p:spPr>
                  <a:xfrm>
                    <a:off x="8077291" y="1909048"/>
                    <a:ext cx="2232660" cy="369332"/>
                  </a:xfrm>
                  <a:prstGeom prst="rect">
                    <a:avLst/>
                  </a:prstGeom>
                  <a:noFill/>
                </p:spPr>
                <p:txBody>
                  <a:bodyPr wrap="square" rtlCol="0">
                    <a:spAutoFit/>
                  </a:bodyPr>
                  <a:lstStyle/>
                  <a:p>
                    <a:r>
                      <a:rPr kumimoji="1" lang="ja-JP" altLang="en-US" dirty="0"/>
                      <a:t>単振り子の伝達関数</a:t>
                    </a:r>
                  </a:p>
                </p:txBody>
              </p:sp>
            </p:grpSp>
            <p:grpSp>
              <p:nvGrpSpPr>
                <p:cNvPr id="11" name="グループ化 10">
                  <a:extLst>
                    <a:ext uri="{FF2B5EF4-FFF2-40B4-BE49-F238E27FC236}">
                      <a16:creationId xmlns:a16="http://schemas.microsoft.com/office/drawing/2014/main" id="{619AC867-4B35-4FC8-8080-DB8290D921AC}"/>
                    </a:ext>
                  </a:extLst>
                </p:cNvPr>
                <p:cNvGrpSpPr/>
                <p:nvPr/>
              </p:nvGrpSpPr>
              <p:grpSpPr>
                <a:xfrm>
                  <a:off x="10309951" y="3457793"/>
                  <a:ext cx="1127669" cy="615813"/>
                  <a:chOff x="9951811" y="3117232"/>
                  <a:chExt cx="1127669" cy="615813"/>
                </a:xfrm>
              </p:grpSpPr>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B7B09929-31A2-497D-A169-2205B143DE42}"/>
                          </a:ext>
                        </a:extLst>
                      </p:cNvPr>
                      <p:cNvSpPr txBox="1"/>
                      <p:nvPr/>
                    </p:nvSpPr>
                    <p:spPr>
                      <a:xfrm rot="20753757">
                        <a:off x="9951811" y="3148270"/>
                        <a:ext cx="5486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ja-JP" altLang="en-US" sz="3200" i="1" smtClean="0">
                                  <a:solidFill>
                                    <a:schemeClr val="accent1">
                                      <a:lumMod val="60000"/>
                                      <a:lumOff val="40000"/>
                                    </a:schemeClr>
                                  </a:solidFill>
                                  <a:latin typeface="Cambria Math" panose="02040503050406030204" pitchFamily="18" charset="0"/>
                                </a:rPr>
                                <m:t>∝</m:t>
                              </m:r>
                            </m:oMath>
                          </m:oMathPara>
                        </a14:m>
                        <a:endParaRPr kumimoji="1" lang="ja-JP" altLang="en-US" sz="3200" dirty="0">
                          <a:solidFill>
                            <a:schemeClr val="accent1">
                              <a:lumMod val="60000"/>
                              <a:lumOff val="40000"/>
                            </a:schemeClr>
                          </a:solidFill>
                        </a:endParaRPr>
                      </a:p>
                    </p:txBody>
                  </p:sp>
                </mc:Choice>
                <mc:Fallback xmlns="">
                  <p:sp>
                    <p:nvSpPr>
                      <p:cNvPr id="8" name="テキスト ボックス 7">
                        <a:extLst>
                          <a:ext uri="{FF2B5EF4-FFF2-40B4-BE49-F238E27FC236}">
                            <a16:creationId xmlns:a16="http://schemas.microsoft.com/office/drawing/2014/main" id="{4F9C420E-C68E-4CD3-A786-33079C51235D}"/>
                          </a:ext>
                        </a:extLst>
                      </p:cNvPr>
                      <p:cNvSpPr txBox="1">
                        <a:spLocks noRot="1" noChangeAspect="1" noMove="1" noResize="1" noEditPoints="1" noAdjustHandles="1" noChangeArrowheads="1" noChangeShapeType="1" noTextEdit="1"/>
                      </p:cNvSpPr>
                      <p:nvPr/>
                    </p:nvSpPr>
                    <p:spPr>
                      <a:xfrm rot="20753757">
                        <a:off x="9951811" y="3148270"/>
                        <a:ext cx="548640"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正方形/長方形 12">
                        <a:extLst>
                          <a:ext uri="{FF2B5EF4-FFF2-40B4-BE49-F238E27FC236}">
                            <a16:creationId xmlns:a16="http://schemas.microsoft.com/office/drawing/2014/main" id="{01F75367-BEF1-4A99-B064-9A77F6AEBBA2}"/>
                          </a:ext>
                        </a:extLst>
                      </p:cNvPr>
                      <p:cNvSpPr/>
                      <p:nvPr/>
                    </p:nvSpPr>
                    <p:spPr>
                      <a:xfrm flipH="1">
                        <a:off x="10413126" y="3117232"/>
                        <a:ext cx="66635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400" i="1" smtClean="0">
                                      <a:solidFill>
                                        <a:schemeClr val="accent1">
                                          <a:lumMod val="60000"/>
                                          <a:lumOff val="40000"/>
                                        </a:schemeClr>
                                      </a:solidFill>
                                      <a:latin typeface="Cambria Math" panose="02040503050406030204" pitchFamily="18" charset="0"/>
                                      <a:cs typeface="Times New Roman" panose="02020603050405020304" pitchFamily="18" charset="0"/>
                                    </a:rPr>
                                  </m:ctrlPr>
                                </m:sSupPr>
                                <m:e>
                                  <m:r>
                                    <a:rPr lang="en-US" altLang="ja-JP" sz="2400" i="1">
                                      <a:solidFill>
                                        <a:schemeClr val="accent1">
                                          <a:lumMod val="60000"/>
                                          <a:lumOff val="40000"/>
                                        </a:schemeClr>
                                      </a:solidFill>
                                      <a:latin typeface="Cambria Math" panose="02040503050406030204" pitchFamily="18" charset="0"/>
                                      <a:cs typeface="Times New Roman" panose="02020603050405020304" pitchFamily="18" charset="0"/>
                                    </a:rPr>
                                    <m:t>𝑓</m:t>
                                  </m:r>
                                </m:e>
                                <m:sup>
                                  <m:r>
                                    <a:rPr lang="en-US" altLang="ja-JP" sz="2400" i="1">
                                      <a:solidFill>
                                        <a:schemeClr val="accent1">
                                          <a:lumMod val="60000"/>
                                          <a:lumOff val="40000"/>
                                        </a:schemeClr>
                                      </a:solidFill>
                                      <a:latin typeface="Cambria Math" panose="02040503050406030204" pitchFamily="18" charset="0"/>
                                      <a:cs typeface="Times New Roman" panose="02020603050405020304" pitchFamily="18" charset="0"/>
                                    </a:rPr>
                                    <m:t>−2</m:t>
                                  </m:r>
                                </m:sup>
                              </m:sSup>
                            </m:oMath>
                          </m:oMathPara>
                        </a14:m>
                        <a:endParaRPr lang="ja-JP" altLang="en-US" sz="2400" dirty="0"/>
                      </a:p>
                    </p:txBody>
                  </p:sp>
                </mc:Choice>
                <mc:Fallback xmlns="">
                  <p:sp>
                    <p:nvSpPr>
                      <p:cNvPr id="9" name="正方形/長方形 8">
                        <a:extLst>
                          <a:ext uri="{FF2B5EF4-FFF2-40B4-BE49-F238E27FC236}">
                            <a16:creationId xmlns:a16="http://schemas.microsoft.com/office/drawing/2014/main" id="{EB78D2EB-C82F-4874-A9C5-D5A356FFBB4F}"/>
                          </a:ext>
                        </a:extLst>
                      </p:cNvPr>
                      <p:cNvSpPr>
                        <a:spLocks noRot="1" noChangeAspect="1" noMove="1" noResize="1" noEditPoints="1" noAdjustHandles="1" noChangeArrowheads="1" noChangeShapeType="1" noTextEdit="1"/>
                      </p:cNvSpPr>
                      <p:nvPr/>
                    </p:nvSpPr>
                    <p:spPr>
                      <a:xfrm flipH="1">
                        <a:off x="10413126" y="3117232"/>
                        <a:ext cx="666354" cy="461665"/>
                      </a:xfrm>
                      <a:prstGeom prst="rect">
                        <a:avLst/>
                      </a:prstGeom>
                      <a:blipFill>
                        <a:blip r:embed="rId5"/>
                        <a:stretch>
                          <a:fillRect l="-8257" b="-17105"/>
                        </a:stretch>
                      </a:blipFill>
                    </p:spPr>
                    <p:txBody>
                      <a:bodyPr/>
                      <a:lstStyle/>
                      <a:p>
                        <a:r>
                          <a:rPr lang="ja-JP" altLang="en-US">
                            <a:noFill/>
                          </a:rPr>
                          <a:t> </a:t>
                        </a:r>
                      </a:p>
                    </p:txBody>
                  </p:sp>
                </mc:Fallback>
              </mc:AlternateContent>
            </p:grpSp>
          </p:grpSp>
          <p:sp>
            <p:nvSpPr>
              <p:cNvPr id="4" name="正方形/長方形 3">
                <a:extLst>
                  <a:ext uri="{FF2B5EF4-FFF2-40B4-BE49-F238E27FC236}">
                    <a16:creationId xmlns:a16="http://schemas.microsoft.com/office/drawing/2014/main" id="{1EC78DFC-44F2-46CA-AF9D-1503FB103BAA}"/>
                  </a:ext>
                </a:extLst>
              </p:cNvPr>
              <p:cNvSpPr/>
              <p:nvPr/>
            </p:nvSpPr>
            <p:spPr>
              <a:xfrm>
                <a:off x="7592214" y="5114340"/>
                <a:ext cx="4226976"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AC485B45-16C0-4B0A-93CC-32A457885582}"/>
                      </a:ext>
                    </a:extLst>
                  </p:cNvPr>
                  <p:cNvSpPr txBox="1"/>
                  <p:nvPr/>
                </p:nvSpPr>
                <p:spPr>
                  <a:xfrm>
                    <a:off x="8285725" y="5044098"/>
                    <a:ext cx="3643086" cy="677108"/>
                  </a:xfrm>
                  <a:prstGeom prst="rect">
                    <a:avLst/>
                  </a:prstGeom>
                  <a:noFill/>
                </p:spPr>
                <p:txBody>
                  <a:bodyPr wrap="square" rtlCol="0">
                    <a:spAutoFit/>
                  </a:bodyPr>
                  <a:lstStyle/>
                  <a:p>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0</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2</m:t>
                            </m:r>
                          </m:sup>
                        </m:sSup>
                      </m:oMath>
                    </a14:m>
                    <a:endParaRPr lang="en-US" altLang="ja-JP" dirty="0"/>
                  </a:p>
                  <a:p>
                    <a:endParaRPr lang="en-US" altLang="ja-JP" sz="200" dirty="0"/>
                  </a:p>
                  <a:p>
                    <a:r>
                      <a:rPr kumimoji="1" lang="ja-JP" altLang="en-US" dirty="0"/>
                      <a:t>             周波数</a:t>
                    </a:r>
                    <a:r>
                      <a:rPr kumimoji="1" lang="en-US" altLang="ja-JP" dirty="0"/>
                      <a:t>(Hz)</a:t>
                    </a:r>
                    <a:endParaRPr kumimoji="1" lang="ja-JP" altLang="en-US" dirty="0"/>
                  </a:p>
                </p:txBody>
              </p:sp>
            </mc:Choice>
            <mc:Fallback xmlns="">
              <p:sp>
                <p:nvSpPr>
                  <p:cNvPr id="2" name="テキスト ボックス 1">
                    <a:extLst>
                      <a:ext uri="{FF2B5EF4-FFF2-40B4-BE49-F238E27FC236}">
                        <a16:creationId xmlns:a16="http://schemas.microsoft.com/office/drawing/2014/main" id="{AC485B45-16C0-4B0A-93CC-32A457885582}"/>
                      </a:ext>
                    </a:extLst>
                  </p:cNvPr>
                  <p:cNvSpPr txBox="1">
                    <a:spLocks noRot="1" noChangeAspect="1" noMove="1" noResize="1" noEditPoints="1" noAdjustHandles="1" noChangeArrowheads="1" noChangeShapeType="1" noTextEdit="1"/>
                  </p:cNvSpPr>
                  <p:nvPr/>
                </p:nvSpPr>
                <p:spPr>
                  <a:xfrm>
                    <a:off x="8285725" y="5044098"/>
                    <a:ext cx="3643086" cy="677108"/>
                  </a:xfrm>
                  <a:prstGeom prst="rect">
                    <a:avLst/>
                  </a:prstGeom>
                  <a:blipFill>
                    <a:blip r:embed="rId6"/>
                    <a:stretch>
                      <a:fillRect b="-14414"/>
                    </a:stretch>
                  </a:blipFill>
                </p:spPr>
                <p:txBody>
                  <a:bodyPr/>
                  <a:lstStyle/>
                  <a:p>
                    <a:r>
                      <a:rPr lang="ja-JP" altLang="en-US">
                        <a:noFill/>
                      </a:rPr>
                      <a:t> </a:t>
                    </a:r>
                  </a:p>
                </p:txBody>
              </p:sp>
            </mc:Fallback>
          </mc:AlternateContent>
        </p:grpSp>
        <p:sp>
          <p:nvSpPr>
            <p:cNvPr id="17" name="正方形/長方形 16">
              <a:extLst>
                <a:ext uri="{FF2B5EF4-FFF2-40B4-BE49-F238E27FC236}">
                  <a16:creationId xmlns:a16="http://schemas.microsoft.com/office/drawing/2014/main" id="{1D21FD1B-4A51-4C6E-B01E-79A39F50DF5E}"/>
                </a:ext>
              </a:extLst>
            </p:cNvPr>
            <p:cNvSpPr/>
            <p:nvPr/>
          </p:nvSpPr>
          <p:spPr>
            <a:xfrm rot="5400000">
              <a:off x="5656795" y="3389407"/>
              <a:ext cx="3250923" cy="43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55A291F4-E448-4275-BC48-4D26B90CD788}"/>
                    </a:ext>
                  </a:extLst>
                </p:cNvPr>
                <p:cNvSpPr txBox="1"/>
                <p:nvPr/>
              </p:nvSpPr>
              <p:spPr>
                <a:xfrm>
                  <a:off x="6886693" y="2135887"/>
                  <a:ext cx="711949" cy="3173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2</m:t>
                            </m:r>
                          </m:sup>
                        </m:sSup>
                      </m:oMath>
                    </m:oMathPara>
                  </a14:m>
                  <a:endParaRPr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0</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2</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3</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4</m:t>
                            </m:r>
                          </m:sup>
                        </m:sSup>
                      </m:oMath>
                    </m:oMathPara>
                  </a14:m>
                  <a:endParaRPr lang="en-US" altLang="ja-JP" dirty="0"/>
                </a:p>
                <a:p>
                  <a:endParaRPr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5</m:t>
                            </m:r>
                          </m:sup>
                        </m:sSup>
                      </m:oMath>
                    </m:oMathPara>
                  </a14:m>
                  <a:endParaRPr kumimoji="1" lang="ja-JP" altLang="en-US" dirty="0"/>
                </a:p>
              </p:txBody>
            </p:sp>
          </mc:Choice>
          <mc:Fallback xmlns="">
            <p:sp>
              <p:nvSpPr>
                <p:cNvPr id="16" name="テキスト ボックス 15">
                  <a:extLst>
                    <a:ext uri="{FF2B5EF4-FFF2-40B4-BE49-F238E27FC236}">
                      <a16:creationId xmlns:a16="http://schemas.microsoft.com/office/drawing/2014/main" id="{55A291F4-E448-4275-BC48-4D26B90CD788}"/>
                    </a:ext>
                  </a:extLst>
                </p:cNvPr>
                <p:cNvSpPr txBox="1">
                  <a:spLocks noRot="1" noChangeAspect="1" noMove="1" noResize="1" noEditPoints="1" noAdjustHandles="1" noChangeArrowheads="1" noChangeShapeType="1" noTextEdit="1"/>
                </p:cNvSpPr>
                <p:nvPr/>
              </p:nvSpPr>
              <p:spPr>
                <a:xfrm>
                  <a:off x="6886693" y="2135887"/>
                  <a:ext cx="711949" cy="3173176"/>
                </a:xfrm>
                <a:prstGeom prst="rect">
                  <a:avLst/>
                </a:prstGeom>
                <a:blipFill>
                  <a:blip r:embed="rId7"/>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1041DC83-85F1-4C97-ABB9-6A1820A7924A}"/>
                </a:ext>
              </a:extLst>
            </p:cNvPr>
            <p:cNvSpPr txBox="1"/>
            <p:nvPr/>
          </p:nvSpPr>
          <p:spPr>
            <a:xfrm>
              <a:off x="6532704" y="3289686"/>
              <a:ext cx="461665" cy="865577"/>
            </a:xfrm>
            <a:prstGeom prst="rect">
              <a:avLst/>
            </a:prstGeom>
            <a:noFill/>
          </p:spPr>
          <p:txBody>
            <a:bodyPr vert="eaVert" wrap="square" rtlCol="0">
              <a:spAutoFit/>
            </a:bodyPr>
            <a:lstStyle/>
            <a:p>
              <a:r>
                <a:rPr kumimoji="1" lang="ja-JP" altLang="en-US" dirty="0"/>
                <a:t>ゲイン</a:t>
              </a:r>
            </a:p>
          </p:txBody>
        </p:sp>
      </p:grpSp>
    </p:spTree>
    <p:extLst>
      <p:ext uri="{BB962C8B-B14F-4D97-AF65-F5344CB8AC3E}">
        <p14:creationId xmlns:p14="http://schemas.microsoft.com/office/powerpoint/2010/main" val="35113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EFD8C1D-879D-45B5-ADBF-DF1CEE60CB4D}"/>
              </a:ext>
            </a:extLst>
          </p:cNvPr>
          <p:cNvSpPr txBox="1">
            <a:spLocks/>
          </p:cNvSpPr>
          <p:nvPr/>
        </p:nvSpPr>
        <p:spPr>
          <a:xfrm>
            <a:off x="372925" y="2291491"/>
            <a:ext cx="6069864" cy="288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000" dirty="0">
                <a:latin typeface="Times New Roman" panose="02020603050405020304" pitchFamily="18" charset="0"/>
                <a:cs typeface="Times New Roman" panose="02020603050405020304" pitchFamily="18" charset="0"/>
              </a:rPr>
              <a:t>一方、</a:t>
            </a:r>
            <a:r>
              <a:rPr lang="en-US" altLang="ja-JP" sz="2000" dirty="0">
                <a:latin typeface="Times New Roman" panose="02020603050405020304" pitchFamily="18" charset="0"/>
                <a:cs typeface="Times New Roman" panose="02020603050405020304" pitchFamily="18" charset="0"/>
              </a:rPr>
              <a:t> </a:t>
            </a:r>
            <a:r>
              <a:rPr lang="ja-JP" altLang="en-US" sz="2000" dirty="0">
                <a:latin typeface="Times New Roman" panose="02020603050405020304" pitchFamily="18" charset="0"/>
                <a:cs typeface="Times New Roman" panose="02020603050405020304" pitchFamily="18" charset="0"/>
              </a:rPr>
              <a:t>振り子で吊すと</a:t>
            </a:r>
            <a:r>
              <a:rPr lang="en-US" altLang="ja-JP" sz="2000" dirty="0">
                <a:latin typeface="Times New Roman" panose="02020603050405020304" pitchFamily="18" charset="0"/>
                <a:cs typeface="Times New Roman" panose="02020603050405020304" pitchFamily="18" charset="0"/>
              </a:rPr>
              <a:t>~1Hz</a:t>
            </a:r>
            <a:r>
              <a:rPr lang="ja-JP" altLang="en-US" sz="2000" dirty="0">
                <a:latin typeface="Times New Roman" panose="02020603050405020304" pitchFamily="18" charset="0"/>
                <a:cs typeface="Times New Roman" panose="02020603050405020304" pitchFamily="18" charset="0"/>
              </a:rPr>
              <a:t>の共振周波数付近ではもとの揺れを増幅してしまう</a:t>
            </a:r>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endParaRPr lang="en-US" altLang="ja-JP" sz="20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ja-JP" altLang="en-US" sz="2000" dirty="0">
                <a:latin typeface="Times New Roman" panose="02020603050405020304" pitchFamily="18" charset="0"/>
                <a:cs typeface="Times New Roman" panose="02020603050405020304" pitchFamily="18" charset="0"/>
              </a:rPr>
              <a:t>アクチュエーターによるフィードバック制御をしてダンプする</a:t>
            </a:r>
            <a:endParaRPr lang="en-US" altLang="ja-JP" sz="2000" dirty="0">
              <a:latin typeface="Times New Roman" panose="02020603050405020304" pitchFamily="18" charset="0"/>
              <a:cs typeface="Times New Roman" panose="02020603050405020304" pitchFamily="18" charset="0"/>
            </a:endParaRPr>
          </a:p>
          <a:p>
            <a:endParaRPr lang="ja-JP" altLang="en-US" dirty="0"/>
          </a:p>
        </p:txBody>
      </p:sp>
      <p:sp>
        <p:nvSpPr>
          <p:cNvPr id="5" name="矢印: 下 4">
            <a:extLst>
              <a:ext uri="{FF2B5EF4-FFF2-40B4-BE49-F238E27FC236}">
                <a16:creationId xmlns:a16="http://schemas.microsoft.com/office/drawing/2014/main" id="{4E615300-7E93-49A1-98DB-214B0544A4F8}"/>
              </a:ext>
            </a:extLst>
          </p:cNvPr>
          <p:cNvSpPr/>
          <p:nvPr/>
        </p:nvSpPr>
        <p:spPr>
          <a:xfrm>
            <a:off x="3167827" y="3094044"/>
            <a:ext cx="480060" cy="495300"/>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4B173B30-EAC9-473B-9F3C-20E6651C22A5}"/>
              </a:ext>
            </a:extLst>
          </p:cNvPr>
          <p:cNvSpPr txBox="1">
            <a:spLocks/>
          </p:cNvSpPr>
          <p:nvPr/>
        </p:nvSpPr>
        <p:spPr>
          <a:xfrm>
            <a:off x="599796" y="623697"/>
            <a:ext cx="3654413" cy="8489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dirty="0"/>
              <a:t>防振について　②</a:t>
            </a:r>
          </a:p>
        </p:txBody>
      </p:sp>
      <p:grpSp>
        <p:nvGrpSpPr>
          <p:cNvPr id="2" name="グループ化 1">
            <a:extLst>
              <a:ext uri="{FF2B5EF4-FFF2-40B4-BE49-F238E27FC236}">
                <a16:creationId xmlns:a16="http://schemas.microsoft.com/office/drawing/2014/main" id="{8671D91D-EE8B-4BD3-8C9B-5856340608ED}"/>
              </a:ext>
            </a:extLst>
          </p:cNvPr>
          <p:cNvGrpSpPr/>
          <p:nvPr/>
        </p:nvGrpSpPr>
        <p:grpSpPr>
          <a:xfrm>
            <a:off x="6532704" y="1580809"/>
            <a:ext cx="5659296" cy="4017069"/>
            <a:chOff x="6532704" y="1472679"/>
            <a:chExt cx="5659296" cy="4017069"/>
          </a:xfrm>
        </p:grpSpPr>
        <p:grpSp>
          <p:nvGrpSpPr>
            <p:cNvPr id="15" name="グループ化 14">
              <a:extLst>
                <a:ext uri="{FF2B5EF4-FFF2-40B4-BE49-F238E27FC236}">
                  <a16:creationId xmlns:a16="http://schemas.microsoft.com/office/drawing/2014/main" id="{A231559B-9E9A-41B5-9C47-CA842FF02B7E}"/>
                </a:ext>
              </a:extLst>
            </p:cNvPr>
            <p:cNvGrpSpPr/>
            <p:nvPr/>
          </p:nvGrpSpPr>
          <p:grpSpPr>
            <a:xfrm>
              <a:off x="6532704" y="1472679"/>
              <a:ext cx="5659296" cy="4017069"/>
              <a:chOff x="6532704" y="1704137"/>
              <a:chExt cx="5659296" cy="4017069"/>
            </a:xfrm>
          </p:grpSpPr>
          <p:grpSp>
            <p:nvGrpSpPr>
              <p:cNvPr id="16" name="グループ化 15">
                <a:extLst>
                  <a:ext uri="{FF2B5EF4-FFF2-40B4-BE49-F238E27FC236}">
                    <a16:creationId xmlns:a16="http://schemas.microsoft.com/office/drawing/2014/main" id="{ACC28144-DBD3-481B-AD46-F33316BEBB4E}"/>
                  </a:ext>
                </a:extLst>
              </p:cNvPr>
              <p:cNvGrpSpPr/>
              <p:nvPr/>
            </p:nvGrpSpPr>
            <p:grpSpPr>
              <a:xfrm>
                <a:off x="6792468" y="1704137"/>
                <a:ext cx="5399532" cy="4017069"/>
                <a:chOff x="6792468" y="1704137"/>
                <a:chExt cx="5399532" cy="4017069"/>
              </a:xfrm>
            </p:grpSpPr>
            <p:grpSp>
              <p:nvGrpSpPr>
                <p:cNvPr id="23" name="グループ化 22">
                  <a:extLst>
                    <a:ext uri="{FF2B5EF4-FFF2-40B4-BE49-F238E27FC236}">
                      <a16:creationId xmlns:a16="http://schemas.microsoft.com/office/drawing/2014/main" id="{A53E1811-FDF2-4F3C-8E6F-23975A6103A7}"/>
                    </a:ext>
                  </a:extLst>
                </p:cNvPr>
                <p:cNvGrpSpPr/>
                <p:nvPr/>
              </p:nvGrpSpPr>
              <p:grpSpPr>
                <a:xfrm>
                  <a:off x="6792468" y="1704137"/>
                  <a:ext cx="5399532" cy="3753167"/>
                  <a:chOff x="6660064" y="1909048"/>
                  <a:chExt cx="5249995" cy="3756422"/>
                </a:xfrm>
              </p:grpSpPr>
              <p:pic>
                <p:nvPicPr>
                  <p:cNvPr id="27" name="図 26">
                    <a:extLst>
                      <a:ext uri="{FF2B5EF4-FFF2-40B4-BE49-F238E27FC236}">
                        <a16:creationId xmlns:a16="http://schemas.microsoft.com/office/drawing/2014/main" id="{B36D2026-7AD9-482F-8F07-7029A9841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064" y="2411730"/>
                    <a:ext cx="5249995" cy="3253740"/>
                  </a:xfrm>
                  <a:prstGeom prst="rect">
                    <a:avLst/>
                  </a:prstGeom>
                </p:spPr>
              </p:pic>
              <p:sp>
                <p:nvSpPr>
                  <p:cNvPr id="28" name="テキスト ボックス 27">
                    <a:extLst>
                      <a:ext uri="{FF2B5EF4-FFF2-40B4-BE49-F238E27FC236}">
                        <a16:creationId xmlns:a16="http://schemas.microsoft.com/office/drawing/2014/main" id="{7C3070B2-757E-4F94-92B1-F8EB71DB6113}"/>
                      </a:ext>
                    </a:extLst>
                  </p:cNvPr>
                  <p:cNvSpPr txBox="1"/>
                  <p:nvPr/>
                </p:nvSpPr>
                <p:spPr>
                  <a:xfrm>
                    <a:off x="8077291" y="1909048"/>
                    <a:ext cx="2232660" cy="369332"/>
                  </a:xfrm>
                  <a:prstGeom prst="rect">
                    <a:avLst/>
                  </a:prstGeom>
                  <a:noFill/>
                </p:spPr>
                <p:txBody>
                  <a:bodyPr wrap="square" rtlCol="0">
                    <a:spAutoFit/>
                  </a:bodyPr>
                  <a:lstStyle/>
                  <a:p>
                    <a:r>
                      <a:rPr kumimoji="1" lang="ja-JP" altLang="en-US" dirty="0"/>
                      <a:t>単振り子の伝達関数</a:t>
                    </a:r>
                  </a:p>
                </p:txBody>
              </p:sp>
            </p:grpSp>
            <p:sp>
              <p:nvSpPr>
                <p:cNvPr id="21" name="正方形/長方形 20">
                  <a:extLst>
                    <a:ext uri="{FF2B5EF4-FFF2-40B4-BE49-F238E27FC236}">
                      <a16:creationId xmlns:a16="http://schemas.microsoft.com/office/drawing/2014/main" id="{2BC71BEA-A774-45CC-9EBC-065DD6A1149C}"/>
                    </a:ext>
                  </a:extLst>
                </p:cNvPr>
                <p:cNvSpPr/>
                <p:nvPr/>
              </p:nvSpPr>
              <p:spPr>
                <a:xfrm>
                  <a:off x="7592214" y="5114340"/>
                  <a:ext cx="4226976" cy="449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F0478EC2-4DC1-45F4-AE59-91C107AF6FAD}"/>
                        </a:ext>
                      </a:extLst>
                    </p:cNvPr>
                    <p:cNvSpPr txBox="1"/>
                    <p:nvPr/>
                  </p:nvSpPr>
                  <p:spPr>
                    <a:xfrm>
                      <a:off x="8285725" y="5044098"/>
                      <a:ext cx="3643086" cy="677108"/>
                    </a:xfrm>
                    <a:prstGeom prst="rect">
                      <a:avLst/>
                    </a:prstGeom>
                    <a:noFill/>
                  </p:spPr>
                  <p:txBody>
                    <a:bodyPr wrap="square" rtlCol="0">
                      <a:spAutoFit/>
                    </a:bodyPr>
                    <a:lstStyle/>
                    <a:p>
                      <a14:m>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0</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2</m:t>
                              </m:r>
                            </m:sup>
                          </m:sSup>
                        </m:oMath>
                      </a14:m>
                      <a:endParaRPr lang="en-US" altLang="ja-JP" dirty="0"/>
                    </a:p>
                    <a:p>
                      <a:endParaRPr lang="en-US" altLang="ja-JP" sz="200" dirty="0"/>
                    </a:p>
                    <a:p>
                      <a:r>
                        <a:rPr kumimoji="1" lang="ja-JP" altLang="en-US" dirty="0"/>
                        <a:t>             周波数</a:t>
                      </a:r>
                      <a:r>
                        <a:rPr kumimoji="1" lang="en-US" altLang="ja-JP" dirty="0"/>
                        <a:t>(Hz)</a:t>
                      </a:r>
                      <a:endParaRPr kumimoji="1" lang="ja-JP" altLang="en-US" dirty="0"/>
                    </a:p>
                  </p:txBody>
                </p:sp>
              </mc:Choice>
              <mc:Fallback xmlns="">
                <p:sp>
                  <p:nvSpPr>
                    <p:cNvPr id="22" name="テキスト ボックス 21">
                      <a:extLst>
                        <a:ext uri="{FF2B5EF4-FFF2-40B4-BE49-F238E27FC236}">
                          <a16:creationId xmlns:a16="http://schemas.microsoft.com/office/drawing/2014/main" id="{F0478EC2-4DC1-45F4-AE59-91C107AF6FAD}"/>
                        </a:ext>
                      </a:extLst>
                    </p:cNvPr>
                    <p:cNvSpPr txBox="1">
                      <a:spLocks noRot="1" noChangeAspect="1" noMove="1" noResize="1" noEditPoints="1" noAdjustHandles="1" noChangeArrowheads="1" noChangeShapeType="1" noTextEdit="1"/>
                    </p:cNvSpPr>
                    <p:nvPr/>
                  </p:nvSpPr>
                  <p:spPr>
                    <a:xfrm>
                      <a:off x="8285725" y="5044098"/>
                      <a:ext cx="3643086" cy="677108"/>
                    </a:xfrm>
                    <a:prstGeom prst="rect">
                      <a:avLst/>
                    </a:prstGeom>
                    <a:blipFill>
                      <a:blip r:embed="rId3"/>
                      <a:stretch>
                        <a:fillRect b="-14414"/>
                      </a:stretch>
                    </a:blipFill>
                  </p:spPr>
                  <p:txBody>
                    <a:bodyPr/>
                    <a:lstStyle/>
                    <a:p>
                      <a:r>
                        <a:rPr lang="ja-JP" altLang="en-US">
                          <a:noFill/>
                        </a:rPr>
                        <a:t> </a:t>
                      </a:r>
                    </a:p>
                  </p:txBody>
                </p:sp>
              </mc:Fallback>
            </mc:AlternateContent>
          </p:grpSp>
          <p:sp>
            <p:nvSpPr>
              <p:cNvPr id="17" name="正方形/長方形 16">
                <a:extLst>
                  <a:ext uri="{FF2B5EF4-FFF2-40B4-BE49-F238E27FC236}">
                    <a16:creationId xmlns:a16="http://schemas.microsoft.com/office/drawing/2014/main" id="{F8D349D8-3C20-4645-9174-15AB4C2C3526}"/>
                  </a:ext>
                </a:extLst>
              </p:cNvPr>
              <p:cNvSpPr/>
              <p:nvPr/>
            </p:nvSpPr>
            <p:spPr>
              <a:xfrm rot="5400000">
                <a:off x="5656795" y="3389407"/>
                <a:ext cx="3250923" cy="431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E7F758EE-422C-4733-80A1-20AAC8B7FC60}"/>
                      </a:ext>
                    </a:extLst>
                  </p:cNvPr>
                  <p:cNvSpPr txBox="1"/>
                  <p:nvPr/>
                </p:nvSpPr>
                <p:spPr>
                  <a:xfrm>
                    <a:off x="6886693" y="2135887"/>
                    <a:ext cx="711949" cy="3173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2</m:t>
                              </m:r>
                            </m:sup>
                          </m:sSup>
                        </m:oMath>
                      </m:oMathPara>
                    </a14:m>
                    <a:endParaRPr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b="0" i="1" smtClean="0">
                                  <a:latin typeface="Cambria Math" panose="02040503050406030204" pitchFamily="18" charset="0"/>
                                </a:rPr>
                                <m:t>0</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−1</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2</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3</m:t>
                              </m:r>
                            </m:sup>
                          </m:sSup>
                        </m:oMath>
                      </m:oMathPara>
                    </a14:m>
                    <a:endParaRPr kumimoji="1" lang="en-US" altLang="ja-JP" dirty="0"/>
                  </a:p>
                  <a:p>
                    <a:endParaRPr kumimoji="1"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4</m:t>
                              </m:r>
                            </m:sup>
                          </m:sSup>
                        </m:oMath>
                      </m:oMathPara>
                    </a14:m>
                    <a:endParaRPr lang="en-US" altLang="ja-JP" dirty="0"/>
                  </a:p>
                  <a:p>
                    <a:endParaRPr lang="en-US" altLang="ja-JP" sz="800" dirty="0"/>
                  </a:p>
                  <a:p>
                    <a:pPr/>
                    <a14:m>
                      <m:oMathPara xmlns:m="http://schemas.openxmlformats.org/officeDocument/2006/math">
                        <m:oMathParaPr>
                          <m:jc m:val="centerGroup"/>
                        </m:oMathParaPr>
                        <m:oMath xmlns:m="http://schemas.openxmlformats.org/officeDocument/2006/math">
                          <m:sSup>
                            <m:sSupPr>
                              <m:ctrlPr>
                                <a:rPr lang="en-US" altLang="ja-JP" i="1">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5</m:t>
                              </m:r>
                            </m:sup>
                          </m:sSup>
                        </m:oMath>
                      </m:oMathPara>
                    </a14:m>
                    <a:endParaRPr kumimoji="1" lang="ja-JP" altLang="en-US" dirty="0"/>
                  </a:p>
                </p:txBody>
              </p:sp>
            </mc:Choice>
            <mc:Fallback xmlns="">
              <p:sp>
                <p:nvSpPr>
                  <p:cNvPr id="18" name="テキスト ボックス 17">
                    <a:extLst>
                      <a:ext uri="{FF2B5EF4-FFF2-40B4-BE49-F238E27FC236}">
                        <a16:creationId xmlns:a16="http://schemas.microsoft.com/office/drawing/2014/main" id="{E7F758EE-422C-4733-80A1-20AAC8B7FC60}"/>
                      </a:ext>
                    </a:extLst>
                  </p:cNvPr>
                  <p:cNvSpPr txBox="1">
                    <a:spLocks noRot="1" noChangeAspect="1" noMove="1" noResize="1" noEditPoints="1" noAdjustHandles="1" noChangeArrowheads="1" noChangeShapeType="1" noTextEdit="1"/>
                  </p:cNvSpPr>
                  <p:nvPr/>
                </p:nvSpPr>
                <p:spPr>
                  <a:xfrm>
                    <a:off x="6886693" y="2135887"/>
                    <a:ext cx="711949" cy="3173176"/>
                  </a:xfrm>
                  <a:prstGeom prst="rect">
                    <a:avLst/>
                  </a:prstGeom>
                  <a:blipFill>
                    <a:blip r:embed="rId4"/>
                    <a:stretch>
                      <a:fillRect/>
                    </a:stretch>
                  </a:blipFill>
                </p:spPr>
                <p:txBody>
                  <a:bodyPr/>
                  <a:lstStyle/>
                  <a:p>
                    <a:r>
                      <a:rPr lang="ja-JP" altLang="en-US">
                        <a:noFill/>
                      </a:rPr>
                      <a:t> </a:t>
                    </a:r>
                  </a:p>
                </p:txBody>
              </p:sp>
            </mc:Fallback>
          </mc:AlternateContent>
          <p:sp>
            <p:nvSpPr>
              <p:cNvPr id="19" name="テキスト ボックス 18">
                <a:extLst>
                  <a:ext uri="{FF2B5EF4-FFF2-40B4-BE49-F238E27FC236}">
                    <a16:creationId xmlns:a16="http://schemas.microsoft.com/office/drawing/2014/main" id="{1A352E90-F97E-49A5-8E53-8B8BF58CEFCB}"/>
                  </a:ext>
                </a:extLst>
              </p:cNvPr>
              <p:cNvSpPr txBox="1"/>
              <p:nvPr/>
            </p:nvSpPr>
            <p:spPr>
              <a:xfrm>
                <a:off x="6532704" y="3289686"/>
                <a:ext cx="461665" cy="865577"/>
              </a:xfrm>
              <a:prstGeom prst="rect">
                <a:avLst/>
              </a:prstGeom>
              <a:noFill/>
            </p:spPr>
            <p:txBody>
              <a:bodyPr vert="eaVert" wrap="square" rtlCol="0">
                <a:spAutoFit/>
              </a:bodyPr>
              <a:lstStyle/>
              <a:p>
                <a:r>
                  <a:rPr kumimoji="1" lang="ja-JP" altLang="en-US" dirty="0"/>
                  <a:t>ゲイン</a:t>
                </a:r>
              </a:p>
            </p:txBody>
          </p:sp>
        </p:grpSp>
        <p:sp>
          <p:nvSpPr>
            <p:cNvPr id="12" name="楕円 11">
              <a:extLst>
                <a:ext uri="{FF2B5EF4-FFF2-40B4-BE49-F238E27FC236}">
                  <a16:creationId xmlns:a16="http://schemas.microsoft.com/office/drawing/2014/main" id="{EAE246F0-DCE8-4890-B601-4E47CEC6DC96}"/>
                </a:ext>
              </a:extLst>
            </p:cNvPr>
            <p:cNvSpPr/>
            <p:nvPr/>
          </p:nvSpPr>
          <p:spPr>
            <a:xfrm>
              <a:off x="9031544" y="2135220"/>
              <a:ext cx="733287" cy="71059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a:extLst>
                <a:ext uri="{FF2B5EF4-FFF2-40B4-BE49-F238E27FC236}">
                  <a16:creationId xmlns:a16="http://schemas.microsoft.com/office/drawing/2014/main" id="{8544961A-651E-492F-8F9C-910A3404D9EC}"/>
                </a:ext>
              </a:extLst>
            </p:cNvPr>
            <p:cNvCxnSpPr>
              <a:cxnSpLocks/>
            </p:cNvCxnSpPr>
            <p:nvPr/>
          </p:nvCxnSpPr>
          <p:spPr>
            <a:xfrm flipH="1">
              <a:off x="9123408" y="2933661"/>
              <a:ext cx="167640" cy="81606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038A55CA-BA00-409E-AB37-0ABB91C7BF1B}"/>
                </a:ext>
              </a:extLst>
            </p:cNvPr>
            <p:cNvSpPr txBox="1"/>
            <p:nvPr/>
          </p:nvSpPr>
          <p:spPr>
            <a:xfrm>
              <a:off x="8313990" y="3734940"/>
              <a:ext cx="1691640" cy="369332"/>
            </a:xfrm>
            <a:prstGeom prst="rect">
              <a:avLst/>
            </a:prstGeom>
            <a:noFill/>
          </p:spPr>
          <p:txBody>
            <a:bodyPr wrap="square" rtlCol="0">
              <a:spAutoFit/>
            </a:bodyPr>
            <a:lstStyle/>
            <a:p>
              <a:r>
                <a:rPr kumimoji="1" lang="ja-JP" altLang="en-US" dirty="0"/>
                <a:t>ピークをつぶす</a:t>
              </a:r>
            </a:p>
          </p:txBody>
        </p:sp>
      </p:grpSp>
    </p:spTree>
    <p:extLst>
      <p:ext uri="{BB962C8B-B14F-4D97-AF65-F5344CB8AC3E}">
        <p14:creationId xmlns:p14="http://schemas.microsoft.com/office/powerpoint/2010/main" val="390533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42D2ADA-CAD2-4B1D-836F-3B77E087D011}"/>
              </a:ext>
            </a:extLst>
          </p:cNvPr>
          <p:cNvPicPr>
            <a:picLocks noChangeAspect="1"/>
          </p:cNvPicPr>
          <p:nvPr/>
        </p:nvPicPr>
        <p:blipFill>
          <a:blip r:embed="rId2"/>
          <a:stretch>
            <a:fillRect/>
          </a:stretch>
        </p:blipFill>
        <p:spPr>
          <a:xfrm>
            <a:off x="2743200" y="907142"/>
            <a:ext cx="6902973" cy="5730271"/>
          </a:xfrm>
          <a:prstGeom prst="rect">
            <a:avLst/>
          </a:prstGeom>
        </p:spPr>
      </p:pic>
      <p:sp>
        <p:nvSpPr>
          <p:cNvPr id="3" name="タイトル 1">
            <a:extLst>
              <a:ext uri="{FF2B5EF4-FFF2-40B4-BE49-F238E27FC236}">
                <a16:creationId xmlns:a16="http://schemas.microsoft.com/office/drawing/2014/main" id="{994A75F8-E893-4529-AB8A-A7FD59DCCF5F}"/>
              </a:ext>
            </a:extLst>
          </p:cNvPr>
          <p:cNvSpPr>
            <a:spLocks noGrp="1"/>
          </p:cNvSpPr>
          <p:nvPr>
            <p:ph type="title"/>
          </p:nvPr>
        </p:nvSpPr>
        <p:spPr>
          <a:xfrm>
            <a:off x="343489" y="145844"/>
            <a:ext cx="3785825" cy="761298"/>
          </a:xfrm>
        </p:spPr>
        <p:txBody>
          <a:bodyPr>
            <a:normAutofit/>
          </a:bodyPr>
          <a:lstStyle/>
          <a:p>
            <a:pPr algn="l"/>
            <a:r>
              <a:rPr kumimoji="1" lang="ja-JP" altLang="en-US" sz="3600" dirty="0">
                <a:latin typeface="Times New Roman" panose="02020603050405020304" pitchFamily="18" charset="0"/>
                <a:cs typeface="Times New Roman" panose="02020603050405020304" pitchFamily="18" charset="0"/>
              </a:rPr>
              <a:t>防振装置について</a:t>
            </a:r>
          </a:p>
        </p:txBody>
      </p:sp>
      <p:sp>
        <p:nvSpPr>
          <p:cNvPr id="2" name="テキスト ボックス 1">
            <a:extLst>
              <a:ext uri="{FF2B5EF4-FFF2-40B4-BE49-F238E27FC236}">
                <a16:creationId xmlns:a16="http://schemas.microsoft.com/office/drawing/2014/main" id="{1BC5A385-A18E-493A-AD39-CD7AF01A966C}"/>
              </a:ext>
            </a:extLst>
          </p:cNvPr>
          <p:cNvSpPr txBox="1"/>
          <p:nvPr/>
        </p:nvSpPr>
        <p:spPr>
          <a:xfrm>
            <a:off x="4896465" y="6547662"/>
            <a:ext cx="7752735" cy="369332"/>
          </a:xfrm>
          <a:prstGeom prst="rect">
            <a:avLst/>
          </a:prstGeom>
          <a:noFill/>
        </p:spPr>
        <p:txBody>
          <a:bodyPr wrap="square" rtlCol="0">
            <a:spAutoFit/>
          </a:bodyPr>
          <a:lstStyle/>
          <a:p>
            <a:r>
              <a:rPr lang="en-US" altLang="ja-JP" dirty="0"/>
              <a:t>https://gwdoc.icrr.u-tokyo.ac.jp/cgi-bin/DocDB/ShowDocument?docid=6060</a:t>
            </a:r>
            <a:endParaRPr kumimoji="1" lang="ja-JP" altLang="en-US" dirty="0"/>
          </a:p>
        </p:txBody>
      </p:sp>
    </p:spTree>
    <p:extLst>
      <p:ext uri="{BB962C8B-B14F-4D97-AF65-F5344CB8AC3E}">
        <p14:creationId xmlns:p14="http://schemas.microsoft.com/office/powerpoint/2010/main" val="16096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71A2C-AD6B-4087-87DB-D8788C17934F}"/>
              </a:ext>
            </a:extLst>
          </p:cNvPr>
          <p:cNvSpPr>
            <a:spLocks noGrp="1"/>
          </p:cNvSpPr>
          <p:nvPr>
            <p:ph type="title"/>
          </p:nvPr>
        </p:nvSpPr>
        <p:spPr>
          <a:xfrm>
            <a:off x="532174" y="414358"/>
            <a:ext cx="8018419" cy="1230594"/>
          </a:xfrm>
        </p:spPr>
        <p:txBody>
          <a:bodyPr>
            <a:normAutofit/>
          </a:bodyPr>
          <a:lstStyle/>
          <a:p>
            <a:pPr algn="l"/>
            <a:r>
              <a:rPr kumimoji="1" lang="en-US" altLang="ja-JP" sz="3600" dirty="0">
                <a:latin typeface="Times New Roman" panose="02020603050405020304" pitchFamily="18" charset="0"/>
                <a:cs typeface="Times New Roman" panose="02020603050405020304" pitchFamily="18" charset="0"/>
              </a:rPr>
              <a:t>PRM (P</a:t>
            </a:r>
            <a:r>
              <a:rPr kumimoji="1" lang="en-US" altLang="ja-JP" sz="3600" cap="none" dirty="0">
                <a:latin typeface="Times New Roman" panose="02020603050405020304" pitchFamily="18" charset="0"/>
                <a:cs typeface="Times New Roman" panose="02020603050405020304" pitchFamily="18" charset="0"/>
              </a:rPr>
              <a:t>ower Recycling Mirror</a:t>
            </a:r>
            <a:r>
              <a:rPr kumimoji="1" lang="en-US" altLang="ja-JP" sz="3600" dirty="0">
                <a:latin typeface="Times New Roman" panose="02020603050405020304" pitchFamily="18" charset="0"/>
                <a:cs typeface="Times New Roman" panose="02020603050405020304" pitchFamily="18" charset="0"/>
              </a:rPr>
              <a:t>) </a:t>
            </a:r>
            <a:r>
              <a:rPr kumimoji="1" lang="ja-JP" altLang="en-US" sz="3600" dirty="0">
                <a:latin typeface="Times New Roman" panose="02020603050405020304" pitchFamily="18" charset="0"/>
                <a:cs typeface="Times New Roman" panose="02020603050405020304" pitchFamily="18" charset="0"/>
              </a:rPr>
              <a:t>について</a:t>
            </a:r>
          </a:p>
        </p:txBody>
      </p:sp>
      <p:sp>
        <p:nvSpPr>
          <p:cNvPr id="3" name="コンテンツ プレースホルダー 2">
            <a:extLst>
              <a:ext uri="{FF2B5EF4-FFF2-40B4-BE49-F238E27FC236}">
                <a16:creationId xmlns:a16="http://schemas.microsoft.com/office/drawing/2014/main" id="{F7976134-C754-49C1-9ED5-38155C5D9554}"/>
              </a:ext>
            </a:extLst>
          </p:cNvPr>
          <p:cNvSpPr>
            <a:spLocks noGrp="1"/>
          </p:cNvSpPr>
          <p:nvPr>
            <p:ph sz="quarter" idx="13"/>
          </p:nvPr>
        </p:nvSpPr>
        <p:spPr>
          <a:xfrm>
            <a:off x="368700" y="1794882"/>
            <a:ext cx="4570124" cy="4677181"/>
          </a:xfrm>
        </p:spPr>
        <p:txBody>
          <a:bodyPr>
            <a:normAutofit/>
          </a:bodyPr>
          <a:lstStyle/>
          <a:p>
            <a:pPr lvl="1">
              <a:lnSpc>
                <a:spcPct val="120000"/>
              </a:lnSpc>
            </a:pPr>
            <a:r>
              <a:rPr kumimoji="1" lang="en-US" altLang="ja-JP" sz="2000" dirty="0">
                <a:latin typeface="Times New Roman" panose="02020603050405020304" pitchFamily="18" charset="0"/>
                <a:cs typeface="Times New Roman" panose="02020603050405020304" pitchFamily="18" charset="0"/>
              </a:rPr>
              <a:t>KAGRA</a:t>
            </a:r>
            <a:r>
              <a:rPr kumimoji="1" lang="ja-JP" altLang="en-US" sz="2000" dirty="0">
                <a:latin typeface="Times New Roman" panose="02020603050405020304" pitchFamily="18" charset="0"/>
                <a:cs typeface="Times New Roman" panose="02020603050405020304" pitchFamily="18" charset="0"/>
              </a:rPr>
              <a:t>の</a:t>
            </a:r>
            <a:r>
              <a:rPr lang="en-US" altLang="ja-JP" sz="2000" dirty="0">
                <a:latin typeface="Times New Roman" panose="02020603050405020304" pitchFamily="18" charset="0"/>
                <a:cs typeface="Times New Roman" panose="02020603050405020304" pitchFamily="18" charset="0"/>
              </a:rPr>
              <a:t>4</a:t>
            </a:r>
            <a:r>
              <a:rPr kumimoji="1" lang="ja-JP" altLang="en-US" sz="2000" dirty="0" err="1">
                <a:latin typeface="Times New Roman" panose="02020603050405020304" pitchFamily="18" charset="0"/>
                <a:cs typeface="Times New Roman" panose="02020603050405020304" pitchFamily="18" charset="0"/>
              </a:rPr>
              <a:t>つの防振</a:t>
            </a:r>
            <a:r>
              <a:rPr kumimoji="1" lang="ja-JP" altLang="en-US" sz="2000" dirty="0">
                <a:latin typeface="Times New Roman" panose="02020603050405020304" pitchFamily="18" charset="0"/>
                <a:cs typeface="Times New Roman" panose="02020603050405020304" pitchFamily="18" charset="0"/>
              </a:rPr>
              <a:t>装置のタイプのうち、</a:t>
            </a:r>
            <a:r>
              <a:rPr kumimoji="1" lang="en-US" altLang="ja-JP" sz="2000" dirty="0">
                <a:latin typeface="Times New Roman" panose="02020603050405020304" pitchFamily="18" charset="0"/>
                <a:cs typeface="Times New Roman" panose="02020603050405020304" pitchFamily="18" charset="0"/>
              </a:rPr>
              <a:t>2</a:t>
            </a:r>
            <a:r>
              <a:rPr kumimoji="1" lang="ja-JP" altLang="en-US" sz="2000" dirty="0">
                <a:latin typeface="Times New Roman" panose="02020603050405020304" pitchFamily="18" charset="0"/>
                <a:cs typeface="Times New Roman" panose="02020603050405020304" pitchFamily="18" charset="0"/>
              </a:rPr>
              <a:t>番目に小さい</a:t>
            </a:r>
            <a:r>
              <a:rPr kumimoji="1" lang="en-US" altLang="ja-JP" sz="2000" dirty="0">
                <a:latin typeface="Times New Roman" panose="02020603050405020304" pitchFamily="18" charset="0"/>
                <a:cs typeface="Times New Roman" panose="02020603050405020304" pitchFamily="18" charset="0"/>
              </a:rPr>
              <a:t>T</a:t>
            </a:r>
            <a:r>
              <a:rPr kumimoji="1" lang="en-US" altLang="ja-JP" sz="2000" cap="none" dirty="0">
                <a:latin typeface="Times New Roman" panose="02020603050405020304" pitchFamily="18" charset="0"/>
                <a:cs typeface="Times New Roman" panose="02020603050405020304" pitchFamily="18" charset="0"/>
              </a:rPr>
              <a:t>ypeBp</a:t>
            </a:r>
          </a:p>
          <a:p>
            <a:pPr lvl="1">
              <a:lnSpc>
                <a:spcPct val="120000"/>
              </a:lnSpc>
            </a:pPr>
            <a:endParaRPr kumimoji="1" lang="en-US" altLang="ja-JP" sz="2000" cap="none" dirty="0">
              <a:latin typeface="Times New Roman" panose="02020603050405020304" pitchFamily="18" charset="0"/>
              <a:cs typeface="Times New Roman" panose="02020603050405020304" pitchFamily="18" charset="0"/>
            </a:endParaRPr>
          </a:p>
          <a:p>
            <a:pPr lvl="1"/>
            <a:r>
              <a:rPr lang="en-US" altLang="ja-JP" sz="2000" cap="none" dirty="0">
                <a:latin typeface="Times New Roman" panose="02020603050405020304" pitchFamily="18" charset="0"/>
                <a:cs typeface="Times New Roman" panose="02020603050405020304" pitchFamily="18" charset="0"/>
              </a:rPr>
              <a:t>3</a:t>
            </a:r>
            <a:r>
              <a:rPr lang="ja-JP" altLang="en-US" sz="2000" cap="none" dirty="0">
                <a:latin typeface="Times New Roman" panose="02020603050405020304" pitchFamily="18" charset="0"/>
                <a:cs typeface="Times New Roman" panose="02020603050405020304" pitchFamily="18" charset="0"/>
              </a:rPr>
              <a:t>段振り子</a:t>
            </a:r>
            <a:endParaRPr lang="en-US" altLang="ja-JP" sz="2000" cap="none" dirty="0">
              <a:latin typeface="Times New Roman" panose="02020603050405020304" pitchFamily="18" charset="0"/>
              <a:cs typeface="Times New Roman" panose="02020603050405020304" pitchFamily="18" charset="0"/>
            </a:endParaRPr>
          </a:p>
          <a:p>
            <a:pPr lvl="1">
              <a:lnSpc>
                <a:spcPct val="120000"/>
              </a:lnSpc>
            </a:pPr>
            <a:endParaRPr lang="en-US" altLang="ja-JP" sz="2000" cap="none" dirty="0">
              <a:latin typeface="Times New Roman" panose="02020603050405020304" pitchFamily="18" charset="0"/>
              <a:cs typeface="Times New Roman" panose="02020603050405020304" pitchFamily="18" charset="0"/>
            </a:endParaRPr>
          </a:p>
          <a:p>
            <a:pPr lvl="1"/>
            <a:r>
              <a:rPr kumimoji="1" lang="ja-JP" altLang="en-US" sz="2000" dirty="0">
                <a:latin typeface="Times New Roman" panose="02020603050405020304" pitchFamily="18" charset="0"/>
                <a:cs typeface="Times New Roman" panose="02020603050405020304" pitchFamily="18" charset="0"/>
              </a:rPr>
              <a:t>制御可能な自由度</a:t>
            </a:r>
            <a:endParaRPr lang="en-US" altLang="ja-JP" sz="2000" dirty="0">
              <a:latin typeface="Times New Roman" panose="02020603050405020304" pitchFamily="18" charset="0"/>
              <a:cs typeface="Times New Roman" panose="02020603050405020304" pitchFamily="18" charset="0"/>
            </a:endParaRPr>
          </a:p>
          <a:p>
            <a:pPr marL="457200" lvl="1" indent="0">
              <a:buNone/>
            </a:pP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SF GAS</a:t>
            </a:r>
          </a:p>
          <a:p>
            <a:pPr marL="457200" lvl="1" indent="0">
              <a:lnSpc>
                <a:spcPct val="120000"/>
              </a:lnSpc>
              <a:buNone/>
            </a:pP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BF GAS</a:t>
            </a:r>
          </a:p>
          <a:p>
            <a:pPr marL="457200" lvl="1" indent="0">
              <a:lnSpc>
                <a:spcPct val="120000"/>
              </a:lnSpc>
              <a:buNone/>
            </a:pP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BF: 6</a:t>
            </a:r>
            <a:r>
              <a:rPr lang="ja-JP" altLang="en-US" sz="2000" dirty="0">
                <a:latin typeface="Times New Roman" panose="02020603050405020304" pitchFamily="18" charset="0"/>
                <a:cs typeface="Times New Roman" panose="02020603050405020304" pitchFamily="18" charset="0"/>
              </a:rPr>
              <a:t>自由度</a:t>
            </a:r>
            <a:endParaRPr lang="en-US" altLang="ja-JP" sz="2000" dirty="0">
              <a:latin typeface="Times New Roman" panose="02020603050405020304" pitchFamily="18" charset="0"/>
              <a:cs typeface="Times New Roman" panose="02020603050405020304" pitchFamily="18" charset="0"/>
            </a:endParaRPr>
          </a:p>
          <a:p>
            <a:pPr marL="457200" lvl="1" indent="0">
              <a:lnSpc>
                <a:spcPct val="120000"/>
              </a:lnSpc>
              <a:buNone/>
            </a:pP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IM: 6</a:t>
            </a:r>
            <a:r>
              <a:rPr lang="ja-JP" altLang="en-US" sz="2000" dirty="0">
                <a:latin typeface="Times New Roman" panose="02020603050405020304" pitchFamily="18" charset="0"/>
                <a:cs typeface="Times New Roman" panose="02020603050405020304" pitchFamily="18" charset="0"/>
              </a:rPr>
              <a:t>自由度</a:t>
            </a:r>
            <a:endParaRPr lang="en-US" altLang="ja-JP" sz="2000" dirty="0">
              <a:latin typeface="Times New Roman" panose="02020603050405020304" pitchFamily="18" charset="0"/>
              <a:cs typeface="Times New Roman" panose="02020603050405020304" pitchFamily="18" charset="0"/>
            </a:endParaRPr>
          </a:p>
          <a:p>
            <a:pPr marL="457200" lvl="1" indent="0">
              <a:lnSpc>
                <a:spcPct val="120000"/>
              </a:lnSpc>
              <a:buNone/>
            </a:pPr>
            <a:r>
              <a:rPr lang="ja-JP" altLang="en-US"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TM: L, P, Y</a:t>
            </a:r>
            <a:r>
              <a:rPr lang="ja-JP" altLang="en-US" sz="2000" dirty="0">
                <a:latin typeface="Times New Roman" panose="02020603050405020304" pitchFamily="18" charset="0"/>
                <a:cs typeface="Times New Roman" panose="02020603050405020304" pitchFamily="18" charset="0"/>
              </a:rPr>
              <a:t>の</a:t>
            </a:r>
            <a:r>
              <a:rPr lang="en-US" altLang="ja-JP" sz="2000" dirty="0">
                <a:latin typeface="Times New Roman" panose="02020603050405020304" pitchFamily="18" charset="0"/>
                <a:cs typeface="Times New Roman" panose="02020603050405020304" pitchFamily="18" charset="0"/>
              </a:rPr>
              <a:t>3</a:t>
            </a:r>
            <a:r>
              <a:rPr lang="ja-JP" altLang="en-US" sz="2000" dirty="0">
                <a:latin typeface="Times New Roman" panose="02020603050405020304" pitchFamily="18" charset="0"/>
                <a:cs typeface="Times New Roman" panose="02020603050405020304" pitchFamily="18" charset="0"/>
              </a:rPr>
              <a:t>自由度</a:t>
            </a:r>
            <a:endParaRPr lang="en-US" altLang="ja-JP" sz="2000" dirty="0">
              <a:latin typeface="Times New Roman" panose="02020603050405020304" pitchFamily="18" charset="0"/>
              <a:cs typeface="Times New Roman" panose="02020603050405020304" pitchFamily="18" charset="0"/>
            </a:endParaRPr>
          </a:p>
          <a:p>
            <a:pPr marL="457200" lvl="1" indent="0">
              <a:buNone/>
            </a:pPr>
            <a:endParaRPr kumimoji="1" lang="en-US" altLang="ja-JP" sz="2000" dirty="0">
              <a:latin typeface="Times New Roman" panose="02020603050405020304" pitchFamily="18" charset="0"/>
              <a:cs typeface="Times New Roman" panose="02020603050405020304" pitchFamily="18" charset="0"/>
            </a:endParaRPr>
          </a:p>
        </p:txBody>
      </p:sp>
      <p:pic>
        <p:nvPicPr>
          <p:cNvPr id="5" name="図 4">
            <a:extLst>
              <a:ext uri="{FF2B5EF4-FFF2-40B4-BE49-F238E27FC236}">
                <a16:creationId xmlns:a16="http://schemas.microsoft.com/office/drawing/2014/main" id="{364A9D91-85C3-4CCF-A83B-79CF98470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610" y="1652111"/>
            <a:ext cx="3783330" cy="5044440"/>
          </a:xfrm>
          <a:prstGeom prst="rect">
            <a:avLst/>
          </a:prstGeom>
        </p:spPr>
      </p:pic>
      <p:pic>
        <p:nvPicPr>
          <p:cNvPr id="6" name="図 5">
            <a:extLst>
              <a:ext uri="{FF2B5EF4-FFF2-40B4-BE49-F238E27FC236}">
                <a16:creationId xmlns:a16="http://schemas.microsoft.com/office/drawing/2014/main" id="{35BD953D-4A7E-4C73-9299-6E5ED157FB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47" b="1"/>
          <a:stretch/>
        </p:blipFill>
        <p:spPr>
          <a:xfrm>
            <a:off x="5191392" y="2417988"/>
            <a:ext cx="3359201" cy="4357824"/>
          </a:xfrm>
          <a:prstGeom prst="rect">
            <a:avLst/>
          </a:prstGeom>
        </p:spPr>
      </p:pic>
      <p:sp>
        <p:nvSpPr>
          <p:cNvPr id="7" name="左中かっこ 6">
            <a:extLst>
              <a:ext uri="{FF2B5EF4-FFF2-40B4-BE49-F238E27FC236}">
                <a16:creationId xmlns:a16="http://schemas.microsoft.com/office/drawing/2014/main" id="{4ECC84A3-70A9-4D2F-B21E-2FA8B2862EBA}"/>
              </a:ext>
            </a:extLst>
          </p:cNvPr>
          <p:cNvSpPr/>
          <p:nvPr/>
        </p:nvSpPr>
        <p:spPr>
          <a:xfrm>
            <a:off x="1113466" y="4238969"/>
            <a:ext cx="446318" cy="1905000"/>
          </a:xfrm>
          <a:prstGeom prst="leftBrace">
            <a:avLst>
              <a:gd name="adj1" fmla="val 48783"/>
              <a:gd name="adj2" fmla="val 484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2C3130F4-85C5-400D-91DF-3D263AB1F6C4}"/>
              </a:ext>
            </a:extLst>
          </p:cNvPr>
          <p:cNvSpPr txBox="1"/>
          <p:nvPr/>
        </p:nvSpPr>
        <p:spPr>
          <a:xfrm>
            <a:off x="4880610" y="2862560"/>
            <a:ext cx="838200" cy="3416320"/>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SF</a:t>
            </a:r>
          </a:p>
          <a:p>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BF</a:t>
            </a:r>
          </a:p>
          <a:p>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IM</a:t>
            </a:r>
          </a:p>
          <a:p>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TM</a:t>
            </a:r>
            <a:endParaRPr kumimoji="1" lang="ja-JP" altLang="en-US" dirty="0">
              <a:latin typeface="Times New Roman" panose="02020603050405020304" pitchFamily="18" charset="0"/>
              <a:cs typeface="Times New Roman" panose="02020603050405020304" pitchFamily="18" charset="0"/>
            </a:endParaRPr>
          </a:p>
        </p:txBody>
      </p:sp>
      <p:grpSp>
        <p:nvGrpSpPr>
          <p:cNvPr id="9" name="グループ化 8">
            <a:extLst>
              <a:ext uri="{FF2B5EF4-FFF2-40B4-BE49-F238E27FC236}">
                <a16:creationId xmlns:a16="http://schemas.microsoft.com/office/drawing/2014/main" id="{5DDE90EE-98BF-419C-9603-0CFB7B1559D4}"/>
              </a:ext>
            </a:extLst>
          </p:cNvPr>
          <p:cNvGrpSpPr/>
          <p:nvPr/>
        </p:nvGrpSpPr>
        <p:grpSpPr>
          <a:xfrm>
            <a:off x="9392065" y="161449"/>
            <a:ext cx="2182714" cy="1540512"/>
            <a:chOff x="2002839" y="3183561"/>
            <a:chExt cx="3442900" cy="2486615"/>
          </a:xfrm>
        </p:grpSpPr>
        <p:grpSp>
          <p:nvGrpSpPr>
            <p:cNvPr id="10" name="グループ化 9">
              <a:extLst>
                <a:ext uri="{FF2B5EF4-FFF2-40B4-BE49-F238E27FC236}">
                  <a16:creationId xmlns:a16="http://schemas.microsoft.com/office/drawing/2014/main" id="{6A5E6068-2F83-4176-8963-9E14D3EE2394}"/>
                </a:ext>
              </a:extLst>
            </p:cNvPr>
            <p:cNvGrpSpPr/>
            <p:nvPr/>
          </p:nvGrpSpPr>
          <p:grpSpPr>
            <a:xfrm>
              <a:off x="2685475" y="3429000"/>
              <a:ext cx="2287527" cy="2241176"/>
              <a:chOff x="2071113" y="3154680"/>
              <a:chExt cx="2287527" cy="2241176"/>
            </a:xfrm>
          </p:grpSpPr>
          <p:cxnSp>
            <p:nvCxnSpPr>
              <p:cNvPr id="17" name="直線矢印コネクタ 16">
                <a:extLst>
                  <a:ext uri="{FF2B5EF4-FFF2-40B4-BE49-F238E27FC236}">
                    <a16:creationId xmlns:a16="http://schemas.microsoft.com/office/drawing/2014/main" id="{98023E85-5E76-47D4-A769-9C343914FA70}"/>
                  </a:ext>
                </a:extLst>
              </p:cNvPr>
              <p:cNvCxnSpPr>
                <a:cxnSpLocks/>
              </p:cNvCxnSpPr>
              <p:nvPr/>
            </p:nvCxnSpPr>
            <p:spPr>
              <a:xfrm flipV="1">
                <a:off x="3397894" y="3154680"/>
                <a:ext cx="0" cy="1173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420A8902-B420-47F3-A3C8-D2DC51E78F51}"/>
                  </a:ext>
                </a:extLst>
              </p:cNvPr>
              <p:cNvCxnSpPr>
                <a:cxnSpLocks/>
              </p:cNvCxnSpPr>
              <p:nvPr/>
            </p:nvCxnSpPr>
            <p:spPr>
              <a:xfrm flipH="1">
                <a:off x="2400300" y="4328160"/>
                <a:ext cx="997594" cy="449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a:extLst>
                  <a:ext uri="{FF2B5EF4-FFF2-40B4-BE49-F238E27FC236}">
                    <a16:creationId xmlns:a16="http://schemas.microsoft.com/office/drawing/2014/main" id="{B67BE5C6-C2D9-4069-8F9D-BC4D106F0B11}"/>
                  </a:ext>
                </a:extLst>
              </p:cNvPr>
              <p:cNvCxnSpPr>
                <a:cxnSpLocks/>
              </p:cNvCxnSpPr>
              <p:nvPr/>
            </p:nvCxnSpPr>
            <p:spPr>
              <a:xfrm>
                <a:off x="3397894" y="4328160"/>
                <a:ext cx="960746" cy="449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円弧 19">
                <a:extLst>
                  <a:ext uri="{FF2B5EF4-FFF2-40B4-BE49-F238E27FC236}">
                    <a16:creationId xmlns:a16="http://schemas.microsoft.com/office/drawing/2014/main" id="{44753279-D26D-4B4D-8817-F8C3F72E3697}"/>
                  </a:ext>
                </a:extLst>
              </p:cNvPr>
              <p:cNvSpPr/>
              <p:nvPr/>
            </p:nvSpPr>
            <p:spPr>
              <a:xfrm>
                <a:off x="2908533" y="3724835"/>
                <a:ext cx="978721" cy="1671021"/>
              </a:xfrm>
              <a:prstGeom prst="arc">
                <a:avLst>
                  <a:gd name="adj1" fmla="val 16200000"/>
                  <a:gd name="adj2" fmla="val 2154370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1" name="円弧 20">
                <a:extLst>
                  <a:ext uri="{FF2B5EF4-FFF2-40B4-BE49-F238E27FC236}">
                    <a16:creationId xmlns:a16="http://schemas.microsoft.com/office/drawing/2014/main" id="{F07C987F-B2E4-4355-B936-ACD942310406}"/>
                  </a:ext>
                </a:extLst>
              </p:cNvPr>
              <p:cNvSpPr/>
              <p:nvPr/>
            </p:nvSpPr>
            <p:spPr>
              <a:xfrm rot="15746994">
                <a:off x="2929860" y="3918872"/>
                <a:ext cx="1111921" cy="1017294"/>
              </a:xfrm>
              <a:prstGeom prst="arc">
                <a:avLst>
                  <a:gd name="adj1" fmla="val 16001634"/>
                  <a:gd name="adj2" fmla="val 21483843"/>
                </a:avLst>
              </a:prstGeom>
              <a:ln>
                <a:solidFill>
                  <a:schemeClr val="accent5"/>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solidFill>
                    <a:schemeClr val="accent1"/>
                  </a:solidFill>
                </a:endParaRPr>
              </a:p>
            </p:txBody>
          </p:sp>
          <p:sp>
            <p:nvSpPr>
              <p:cNvPr id="22" name="円弧 21">
                <a:extLst>
                  <a:ext uri="{FF2B5EF4-FFF2-40B4-BE49-F238E27FC236}">
                    <a16:creationId xmlns:a16="http://schemas.microsoft.com/office/drawing/2014/main" id="{4FDCFF3B-67D7-4EB8-AC6E-0B00035EF997}"/>
                  </a:ext>
                </a:extLst>
              </p:cNvPr>
              <p:cNvSpPr/>
              <p:nvPr/>
            </p:nvSpPr>
            <p:spPr>
              <a:xfrm rot="7511937">
                <a:off x="2413450" y="2916095"/>
                <a:ext cx="1510185" cy="2194859"/>
              </a:xfrm>
              <a:prstGeom prst="arc">
                <a:avLst/>
              </a:prstGeom>
              <a:ln>
                <a:solidFill>
                  <a:schemeClr val="accent6"/>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sp>
          <p:nvSpPr>
            <p:cNvPr id="11" name="テキスト ボックス 10">
              <a:extLst>
                <a:ext uri="{FF2B5EF4-FFF2-40B4-BE49-F238E27FC236}">
                  <a16:creationId xmlns:a16="http://schemas.microsoft.com/office/drawing/2014/main" id="{760EB931-B5E0-4326-A829-C71408C2179F}"/>
                </a:ext>
              </a:extLst>
            </p:cNvPr>
            <p:cNvSpPr txBox="1"/>
            <p:nvPr/>
          </p:nvSpPr>
          <p:spPr>
            <a:xfrm>
              <a:off x="3165983" y="3973595"/>
              <a:ext cx="485774" cy="369332"/>
            </a:xfrm>
            <a:prstGeom prst="rect">
              <a:avLst/>
            </a:prstGeom>
            <a:noFill/>
          </p:spPr>
          <p:txBody>
            <a:bodyPr wrap="square" rtlCol="0">
              <a:spAutoFit/>
            </a:bodyPr>
            <a:lstStyle/>
            <a:p>
              <a:r>
                <a:rPr kumimoji="1" lang="en-US" altLang="ja-JP" dirty="0">
                  <a:solidFill>
                    <a:schemeClr val="accent1"/>
                  </a:solidFill>
                  <a:latin typeface="Times New Roman" panose="02020603050405020304" pitchFamily="18" charset="0"/>
                  <a:cs typeface="Times New Roman" panose="02020603050405020304" pitchFamily="18" charset="0"/>
                </a:rPr>
                <a:t>P</a:t>
              </a:r>
              <a:endParaRPr kumimoji="1" lang="ja-JP" altLang="en-US" dirty="0">
                <a:solidFill>
                  <a:schemeClr val="accent1"/>
                </a:solidFill>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E9DBEEA8-71A1-40F9-B552-F7112A8CF6C1}"/>
                </a:ext>
              </a:extLst>
            </p:cNvPr>
            <p:cNvSpPr txBox="1"/>
            <p:nvPr/>
          </p:nvSpPr>
          <p:spPr>
            <a:xfrm>
              <a:off x="4443532" y="4083865"/>
              <a:ext cx="485775" cy="369332"/>
            </a:xfrm>
            <a:prstGeom prst="rect">
              <a:avLst/>
            </a:prstGeom>
            <a:noFill/>
          </p:spPr>
          <p:txBody>
            <a:bodyPr wrap="square" rtlCol="0">
              <a:spAutoFit/>
            </a:bodyPr>
            <a:lstStyle/>
            <a:p>
              <a:r>
                <a:rPr kumimoji="1" lang="en-US" altLang="ja-JP" dirty="0">
                  <a:solidFill>
                    <a:schemeClr val="accent2"/>
                  </a:solidFill>
                  <a:latin typeface="Times New Roman" panose="02020603050405020304" pitchFamily="18" charset="0"/>
                  <a:cs typeface="Times New Roman" panose="02020603050405020304" pitchFamily="18" charset="0"/>
                </a:rPr>
                <a:t>R</a:t>
              </a:r>
              <a:endParaRPr kumimoji="1" lang="ja-JP" altLang="en-US" dirty="0">
                <a:solidFill>
                  <a:schemeClr val="accent2"/>
                </a:solidFill>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45E6FB4A-F311-47D7-B0ED-8E95827EC64D}"/>
                </a:ext>
              </a:extLst>
            </p:cNvPr>
            <p:cNvSpPr txBox="1"/>
            <p:nvPr/>
          </p:nvSpPr>
          <p:spPr>
            <a:xfrm>
              <a:off x="3782903" y="5095410"/>
              <a:ext cx="485774" cy="369332"/>
            </a:xfrm>
            <a:prstGeom prst="rect">
              <a:avLst/>
            </a:prstGeom>
            <a:noFill/>
          </p:spPr>
          <p:txBody>
            <a:bodyPr wrap="square" rtlCol="0">
              <a:spAutoFit/>
            </a:bodyPr>
            <a:lstStyle/>
            <a:p>
              <a:r>
                <a:rPr kumimoji="1" lang="en-US" altLang="ja-JP" dirty="0">
                  <a:solidFill>
                    <a:schemeClr val="accent6"/>
                  </a:solidFill>
                  <a:latin typeface="Times New Roman" panose="02020603050405020304" pitchFamily="18" charset="0"/>
                  <a:cs typeface="Times New Roman" panose="02020603050405020304" pitchFamily="18" charset="0"/>
                </a:rPr>
                <a:t>Y</a:t>
              </a:r>
              <a:endParaRPr kumimoji="1" lang="ja-JP" altLang="en-US" dirty="0">
                <a:solidFill>
                  <a:schemeClr val="accent6"/>
                </a:solidFill>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56D4FB36-DD1D-422F-B8C5-D30FDC638CFB}"/>
                </a:ext>
              </a:extLst>
            </p:cNvPr>
            <p:cNvSpPr txBox="1"/>
            <p:nvPr/>
          </p:nvSpPr>
          <p:spPr>
            <a:xfrm>
              <a:off x="2002839" y="4981998"/>
              <a:ext cx="1568622" cy="596157"/>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L(</a:t>
              </a:r>
              <a:r>
                <a:rPr kumimoji="1" lang="ja-JP" altLang="en-US" dirty="0">
                  <a:latin typeface="Times New Roman" panose="02020603050405020304" pitchFamily="18" charset="0"/>
                  <a:cs typeface="Times New Roman" panose="02020603050405020304" pitchFamily="18" charset="0"/>
                </a:rPr>
                <a:t>光軸</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ED2CD668-43EA-4BA9-BD36-9EE57AC73C2A}"/>
                </a:ext>
              </a:extLst>
            </p:cNvPr>
            <p:cNvSpPr txBox="1"/>
            <p:nvPr/>
          </p:nvSpPr>
          <p:spPr>
            <a:xfrm>
              <a:off x="4959964" y="4925081"/>
              <a:ext cx="485775"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a:t>
              </a:r>
              <a:endParaRPr kumimoji="1" lang="ja-JP" altLang="en-US"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5B8DDD13-3509-4CFF-9BCD-983AB78C7D7B}"/>
                </a:ext>
              </a:extLst>
            </p:cNvPr>
            <p:cNvSpPr txBox="1"/>
            <p:nvPr/>
          </p:nvSpPr>
          <p:spPr>
            <a:xfrm>
              <a:off x="3481401" y="3183561"/>
              <a:ext cx="485774" cy="369332"/>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V</a:t>
              </a:r>
              <a:endParaRPr kumimoji="1" lang="ja-JP" altLang="en-US" dirty="0">
                <a:latin typeface="Times New Roman" panose="02020603050405020304" pitchFamily="18" charset="0"/>
                <a:cs typeface="Times New Roman" panose="02020603050405020304" pitchFamily="18" charset="0"/>
              </a:endParaRPr>
            </a:p>
          </p:txBody>
        </p:sp>
      </p:grpSp>
      <p:sp>
        <p:nvSpPr>
          <p:cNvPr id="4" name="テキスト ボックス 3">
            <a:extLst>
              <a:ext uri="{FF2B5EF4-FFF2-40B4-BE49-F238E27FC236}">
                <a16:creationId xmlns:a16="http://schemas.microsoft.com/office/drawing/2014/main" id="{9AA3A5EC-DC1F-4FE1-9AA2-7699586B9A06}"/>
              </a:ext>
            </a:extLst>
          </p:cNvPr>
          <p:cNvSpPr txBox="1"/>
          <p:nvPr/>
        </p:nvSpPr>
        <p:spPr>
          <a:xfrm>
            <a:off x="5071730" y="6544496"/>
            <a:ext cx="7333630" cy="369332"/>
          </a:xfrm>
          <a:prstGeom prst="rect">
            <a:avLst/>
          </a:prstGeom>
          <a:noFill/>
        </p:spPr>
        <p:txBody>
          <a:bodyPr wrap="square" rtlCol="0">
            <a:spAutoFit/>
          </a:bodyPr>
          <a:lstStyle/>
          <a:p>
            <a:r>
              <a:rPr kumimoji="1" lang="en-US" altLang="ja-JP" dirty="0"/>
              <a:t>https://gwdoc.icrr.u-tokyo.ac.jp/cgi-bin/DocDB/ShowDocument?docid=6740</a:t>
            </a:r>
            <a:endParaRPr kumimoji="1" lang="ja-JP" altLang="en-US" dirty="0"/>
          </a:p>
        </p:txBody>
      </p:sp>
    </p:spTree>
    <p:extLst>
      <p:ext uri="{BB962C8B-B14F-4D97-AF65-F5344CB8AC3E}">
        <p14:creationId xmlns:p14="http://schemas.microsoft.com/office/powerpoint/2010/main" val="4020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FF8D6F1-90AA-4BBA-B8C1-054A106CA32B}"/>
              </a:ext>
            </a:extLst>
          </p:cNvPr>
          <p:cNvSpPr>
            <a:spLocks noGrp="1"/>
          </p:cNvSpPr>
          <p:nvPr>
            <p:ph type="title"/>
          </p:nvPr>
        </p:nvSpPr>
        <p:spPr>
          <a:xfrm>
            <a:off x="501968" y="579120"/>
            <a:ext cx="7148185" cy="882623"/>
          </a:xfrm>
        </p:spPr>
        <p:txBody>
          <a:bodyPr>
            <a:noAutofit/>
          </a:bodyPr>
          <a:lstStyle/>
          <a:p>
            <a:pPr algn="l"/>
            <a:r>
              <a:rPr kumimoji="1" lang="ja-JP" altLang="en-US" sz="3600" dirty="0"/>
              <a:t>フィードバック制御に対する要求値</a:t>
            </a:r>
          </a:p>
        </p:txBody>
      </p:sp>
      <p:sp>
        <p:nvSpPr>
          <p:cNvPr id="5" name="コンテンツ プレースホルダー 2">
            <a:extLst>
              <a:ext uri="{FF2B5EF4-FFF2-40B4-BE49-F238E27FC236}">
                <a16:creationId xmlns:a16="http://schemas.microsoft.com/office/drawing/2014/main" id="{EFC9AD9A-876D-4178-8256-E10E4332EE51}"/>
              </a:ext>
            </a:extLst>
          </p:cNvPr>
          <p:cNvSpPr txBox="1">
            <a:spLocks/>
          </p:cNvSpPr>
          <p:nvPr/>
        </p:nvSpPr>
        <p:spPr>
          <a:xfrm>
            <a:off x="2225040" y="2081232"/>
            <a:ext cx="2308860" cy="4197648"/>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altLang="ja-JP" sz="2000" dirty="0">
                <a:latin typeface="Times New Roman" panose="02020603050405020304" pitchFamily="18" charset="0"/>
                <a:cs typeface="Times New Roman" panose="02020603050405020304" pitchFamily="18" charset="0"/>
              </a:rPr>
              <a:t>1. Calm-down Phase</a:t>
            </a:r>
          </a:p>
          <a:p>
            <a:pPr marL="0" indent="0">
              <a:lnSpc>
                <a:spcPct val="120000"/>
              </a:lnSpc>
              <a:buFont typeface="Arial" panose="020B0604020202020204" pitchFamily="34" charset="0"/>
              <a:buNone/>
            </a:pPr>
            <a:r>
              <a:rPr lang="ja-JP" altLang="en-US" sz="2000" dirty="0"/>
              <a:t>大きな揺れをはやく減衰させることが求められる</a:t>
            </a:r>
            <a:endParaRPr lang="en-US" altLang="ja-JP" sz="2000" dirty="0"/>
          </a:p>
          <a:p>
            <a:pPr marL="0" indent="0">
              <a:lnSpc>
                <a:spcPct val="120000"/>
              </a:lnSpc>
              <a:buFont typeface="Arial" panose="020B0604020202020204" pitchFamily="34" charset="0"/>
              <a:buNone/>
            </a:pPr>
            <a:endParaRPr lang="en-US" altLang="ja-JP" sz="2000" dirty="0"/>
          </a:p>
          <a:p>
            <a:pPr marL="0" indent="0">
              <a:lnSpc>
                <a:spcPct val="120000"/>
              </a:lnSpc>
              <a:buFont typeface="Arial" panose="020B0604020202020204" pitchFamily="34" charset="0"/>
              <a:buNone/>
            </a:pPr>
            <a:r>
              <a:rPr lang="ja-JP" altLang="en-US" sz="2000" dirty="0"/>
              <a:t>要求値</a:t>
            </a:r>
            <a:r>
              <a:rPr lang="en-US" altLang="ja-JP" sz="2000" dirty="0">
                <a:latin typeface="Times New Roman" panose="02020603050405020304" pitchFamily="18" charset="0"/>
                <a:cs typeface="Times New Roman" panose="02020603050405020304" pitchFamily="18" charset="0"/>
              </a:rPr>
              <a:t>:</a:t>
            </a:r>
            <a:endParaRPr lang="en-US" altLang="ja-JP" sz="2000" dirty="0"/>
          </a:p>
          <a:p>
            <a:pPr marL="0" indent="0">
              <a:lnSpc>
                <a:spcPct val="120000"/>
              </a:lnSpc>
              <a:buFont typeface="Arial" panose="020B0604020202020204" pitchFamily="34" charset="0"/>
              <a:buNone/>
            </a:pPr>
            <a:r>
              <a:rPr lang="ja-JP" altLang="en-US" sz="2000" dirty="0"/>
              <a:t>揺れの減衰時間が</a:t>
            </a:r>
            <a:r>
              <a:rPr lang="en-US" altLang="ja-JP" sz="2000" b="1" dirty="0">
                <a:solidFill>
                  <a:srgbClr val="FF0000"/>
                </a:solidFill>
                <a:latin typeface="Times New Roman" panose="02020603050405020304" pitchFamily="18" charset="0"/>
                <a:cs typeface="Times New Roman" panose="02020603050405020304" pitchFamily="18" charset="0"/>
              </a:rPr>
              <a:t>1</a:t>
            </a:r>
            <a:r>
              <a:rPr lang="ja-JP" altLang="en-US" sz="2000" b="1" dirty="0">
                <a:solidFill>
                  <a:srgbClr val="FF0000"/>
                </a:solidFill>
                <a:latin typeface="Times New Roman" panose="02020603050405020304" pitchFamily="18" charset="0"/>
                <a:cs typeface="Times New Roman" panose="02020603050405020304" pitchFamily="18" charset="0"/>
              </a:rPr>
              <a:t>分以内</a:t>
            </a:r>
            <a:endParaRPr lang="en-US" altLang="ja-JP" sz="2000" b="1" dirty="0">
              <a:solidFill>
                <a:srgbClr val="FF0000"/>
              </a:solidFill>
            </a:endParaRPr>
          </a:p>
          <a:p>
            <a:pPr marL="0" indent="0">
              <a:buFont typeface="Arial" panose="020B0604020202020204" pitchFamily="34" charset="0"/>
              <a:buNone/>
            </a:pPr>
            <a:endParaRPr lang="en-US" altLang="ja-JP" dirty="0"/>
          </a:p>
          <a:p>
            <a:pPr marL="0" indent="0">
              <a:buFont typeface="Arial" panose="020B0604020202020204" pitchFamily="34" charset="0"/>
              <a:buNone/>
            </a:pPr>
            <a:endParaRPr lang="ja-JP" altLang="en-US" dirty="0"/>
          </a:p>
        </p:txBody>
      </p:sp>
      <p:sp>
        <p:nvSpPr>
          <p:cNvPr id="6" name="爆発: 8 pt 5">
            <a:extLst>
              <a:ext uri="{FF2B5EF4-FFF2-40B4-BE49-F238E27FC236}">
                <a16:creationId xmlns:a16="http://schemas.microsoft.com/office/drawing/2014/main" id="{5D750356-0686-4892-A386-D5EC053C3726}"/>
              </a:ext>
            </a:extLst>
          </p:cNvPr>
          <p:cNvSpPr/>
          <p:nvPr/>
        </p:nvSpPr>
        <p:spPr>
          <a:xfrm>
            <a:off x="90814" y="2835288"/>
            <a:ext cx="1456046" cy="2338692"/>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大きな揺れ</a:t>
            </a:r>
          </a:p>
        </p:txBody>
      </p:sp>
      <p:sp>
        <p:nvSpPr>
          <p:cNvPr id="7" name="矢印: 下 6">
            <a:extLst>
              <a:ext uri="{FF2B5EF4-FFF2-40B4-BE49-F238E27FC236}">
                <a16:creationId xmlns:a16="http://schemas.microsoft.com/office/drawing/2014/main" id="{5C124C5E-2DF0-4BBD-BAEA-6F39324821AF}"/>
              </a:ext>
            </a:extLst>
          </p:cNvPr>
          <p:cNvSpPr/>
          <p:nvPr/>
        </p:nvSpPr>
        <p:spPr>
          <a:xfrm rot="16200000">
            <a:off x="1657350" y="3741744"/>
            <a:ext cx="457200" cy="5257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下 7">
            <a:extLst>
              <a:ext uri="{FF2B5EF4-FFF2-40B4-BE49-F238E27FC236}">
                <a16:creationId xmlns:a16="http://schemas.microsoft.com/office/drawing/2014/main" id="{10D670B3-7DD3-4725-9705-2F3967DBC933}"/>
              </a:ext>
            </a:extLst>
          </p:cNvPr>
          <p:cNvSpPr/>
          <p:nvPr/>
        </p:nvSpPr>
        <p:spPr>
          <a:xfrm rot="16200000">
            <a:off x="4731068" y="3741744"/>
            <a:ext cx="457200" cy="5257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9" name="コンテンツ プレースホルダー 2">
                <a:extLst>
                  <a:ext uri="{FF2B5EF4-FFF2-40B4-BE49-F238E27FC236}">
                    <a16:creationId xmlns:a16="http://schemas.microsoft.com/office/drawing/2014/main" id="{4E74882E-08F7-4231-83F3-C53B70933810}"/>
                  </a:ext>
                </a:extLst>
              </p:cNvPr>
              <p:cNvSpPr txBox="1">
                <a:spLocks/>
              </p:cNvSpPr>
              <p:nvPr/>
            </p:nvSpPr>
            <p:spPr>
              <a:xfrm>
                <a:off x="5276850" y="2081232"/>
                <a:ext cx="2812732" cy="419764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2. L</a:t>
                </a:r>
                <a:r>
                  <a:rPr lang="en-US" altLang="ja-JP" cap="none" dirty="0">
                    <a:latin typeface="Times New Roman" panose="02020603050405020304" pitchFamily="18" charset="0"/>
                    <a:cs typeface="Times New Roman" panose="02020603050405020304" pitchFamily="18" charset="0"/>
                  </a:rPr>
                  <a:t>ock-acquisition Phase</a:t>
                </a:r>
                <a:endParaRPr lang="en-US" altLang="ja-JP"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ja-JP" altLang="en-US" dirty="0"/>
                  <a:t>干渉計を</a:t>
                </a:r>
                <a:r>
                  <a:rPr lang="en-US" altLang="ja-JP" cap="none" dirty="0">
                    <a:latin typeface="Times New Roman" panose="02020603050405020304" pitchFamily="18" charset="0"/>
                    <a:cs typeface="Times New Roman" panose="02020603050405020304" pitchFamily="18" charset="0"/>
                  </a:rPr>
                  <a:t>lock</a:t>
                </a:r>
                <a:r>
                  <a:rPr lang="ja-JP" altLang="en-US" cap="none" dirty="0">
                    <a:latin typeface="Times New Roman" panose="02020603050405020304" pitchFamily="18" charset="0"/>
                    <a:cs typeface="Times New Roman" panose="02020603050405020304" pitchFamily="18" charset="0"/>
                  </a:rPr>
                  <a:t>するために鏡の動きを出来るだけゆっくりにすることが求められる</a:t>
                </a:r>
                <a:endParaRPr lang="en-US" altLang="ja-JP" cap="none"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dirty="0"/>
              </a:p>
              <a:p>
                <a:pPr marL="0" indent="0">
                  <a:buNone/>
                </a:pPr>
                <a:r>
                  <a:rPr lang="ja-JP" altLang="en-US" dirty="0"/>
                  <a:t>要求値</a:t>
                </a:r>
                <a:r>
                  <a:rPr lang="en-US" altLang="ja-JP" dirty="0">
                    <a:latin typeface="Times New Roman" panose="02020603050405020304" pitchFamily="18" charset="0"/>
                    <a:cs typeface="Times New Roman" panose="02020603050405020304" pitchFamily="18" charset="0"/>
                  </a:rPr>
                  <a:t>:</a:t>
                </a:r>
                <a:endParaRPr lang="en-US" altLang="ja-JP" dirty="0"/>
              </a:p>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RMS </a:t>
                </a:r>
                <a:r>
                  <a:rPr lang="en-US" altLang="ja-JP" cap="none" dirty="0">
                    <a:latin typeface="Times New Roman" panose="02020603050405020304" pitchFamily="18" charset="0"/>
                    <a:cs typeface="Times New Roman" panose="02020603050405020304" pitchFamily="18" charset="0"/>
                  </a:rPr>
                  <a:t>velocity&lt;6.5</a:t>
                </a:r>
                <a14:m>
                  <m:oMath xmlns:m="http://schemas.openxmlformats.org/officeDocument/2006/math">
                    <m:r>
                      <a:rPr lang="ja-JP" altLang="en-US" i="1" cap="none" smtClean="0">
                        <a:latin typeface="Cambria Math" panose="02040503050406030204" pitchFamily="18" charset="0"/>
                        <a:cs typeface="Times New Roman" panose="02020603050405020304" pitchFamily="18" charset="0"/>
                      </a:rPr>
                      <m:t>𝜇</m:t>
                    </m:r>
                  </m:oMath>
                </a14:m>
                <a:r>
                  <a:rPr lang="en-US" altLang="ja-JP" cap="none" dirty="0">
                    <a:latin typeface="Times New Roman" panose="02020603050405020304" pitchFamily="18" charset="0"/>
                    <a:cs typeface="Times New Roman" panose="02020603050405020304" pitchFamily="18" charset="0"/>
                  </a:rPr>
                  <a:t>m/s</a:t>
                </a:r>
              </a:p>
              <a:p>
                <a:pPr marL="0" indent="0">
                  <a:buNone/>
                </a:pPr>
                <a:r>
                  <a:rPr lang="en-US" altLang="ja-JP" cap="none" dirty="0">
                    <a:latin typeface="Times New Roman" panose="02020603050405020304" pitchFamily="18" charset="0"/>
                    <a:cs typeface="Times New Roman" panose="02020603050405020304" pitchFamily="18" charset="0"/>
                  </a:rPr>
                  <a:t>RMS angle&lt;2</a:t>
                </a:r>
                <a14:m>
                  <m:oMath xmlns:m="http://schemas.openxmlformats.org/officeDocument/2006/math">
                    <m:r>
                      <a:rPr lang="ja-JP" altLang="en-US" i="1" cap="none">
                        <a:latin typeface="Cambria Math" panose="02040503050406030204" pitchFamily="18" charset="0"/>
                        <a:cs typeface="Times New Roman" panose="02020603050405020304" pitchFamily="18" charset="0"/>
                      </a:rPr>
                      <m:t>𝜇</m:t>
                    </m:r>
                  </m:oMath>
                </a14:m>
                <a:r>
                  <a:rPr lang="en-US" altLang="ja-JP" cap="none" dirty="0">
                    <a:latin typeface="Times New Roman" panose="02020603050405020304" pitchFamily="18" charset="0"/>
                    <a:cs typeface="Times New Roman" panose="02020603050405020304" pitchFamily="18" charset="0"/>
                  </a:rPr>
                  <a:t>rad</a:t>
                </a:r>
                <a:endParaRPr lang="ja-JP" altLang="en-US" dirty="0"/>
              </a:p>
            </p:txBody>
          </p:sp>
        </mc:Choice>
        <mc:Fallback xmlns="">
          <p:sp>
            <p:nvSpPr>
              <p:cNvPr id="9" name="コンテンツ プレースホルダー 2">
                <a:extLst>
                  <a:ext uri="{FF2B5EF4-FFF2-40B4-BE49-F238E27FC236}">
                    <a16:creationId xmlns:a16="http://schemas.microsoft.com/office/drawing/2014/main" id="{4E74882E-08F7-4231-83F3-C53B70933810}"/>
                  </a:ext>
                </a:extLst>
              </p:cNvPr>
              <p:cNvSpPr txBox="1">
                <a:spLocks noRot="1" noChangeAspect="1" noMove="1" noResize="1" noEditPoints="1" noAdjustHandles="1" noChangeArrowheads="1" noChangeShapeType="1" noTextEdit="1"/>
              </p:cNvSpPr>
              <p:nvPr/>
            </p:nvSpPr>
            <p:spPr>
              <a:xfrm>
                <a:off x="5276850" y="2081232"/>
                <a:ext cx="2812732" cy="4197648"/>
              </a:xfrm>
              <a:prstGeom prst="rect">
                <a:avLst/>
              </a:prstGeom>
              <a:blipFill>
                <a:blip r:embed="rId2"/>
                <a:stretch>
                  <a:fillRect l="-2160" r="-1944"/>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コンテンツ プレースホルダー 2">
                <a:extLst>
                  <a:ext uri="{FF2B5EF4-FFF2-40B4-BE49-F238E27FC236}">
                    <a16:creationId xmlns:a16="http://schemas.microsoft.com/office/drawing/2014/main" id="{3E72F252-0498-4A21-92FF-99C734F79713}"/>
                  </a:ext>
                </a:extLst>
              </p:cNvPr>
              <p:cNvSpPr txBox="1">
                <a:spLocks/>
              </p:cNvSpPr>
              <p:nvPr/>
            </p:nvSpPr>
            <p:spPr>
              <a:xfrm>
                <a:off x="8778240" y="2081232"/>
                <a:ext cx="2758440" cy="419764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dirty="0">
                    <a:latin typeface="Times New Roman" panose="02020603050405020304" pitchFamily="18" charset="0"/>
                    <a:cs typeface="Times New Roman" panose="02020603050405020304" pitchFamily="18" charset="0"/>
                  </a:rPr>
                  <a:t>3. O</a:t>
                </a:r>
                <a:r>
                  <a:rPr lang="en-US" altLang="ja-JP" cap="none" dirty="0">
                    <a:latin typeface="Times New Roman" panose="02020603050405020304" pitchFamily="18" charset="0"/>
                    <a:cs typeface="Times New Roman" panose="02020603050405020304" pitchFamily="18" charset="0"/>
                  </a:rPr>
                  <a:t>bservation Phase</a:t>
                </a:r>
                <a:endParaRPr lang="en-US" altLang="ja-JP"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ja-JP" altLang="en-US" dirty="0"/>
                  <a:t>観測している状態</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要求値：</a:t>
                </a:r>
                <a:endParaRPr lang="en-US" altLang="ja-JP" dirty="0"/>
              </a:p>
              <a:p>
                <a:pPr marL="0" indent="0">
                  <a:lnSpc>
                    <a:spcPct val="100000"/>
                  </a:lnSpc>
                  <a:buNone/>
                </a:pPr>
                <a:r>
                  <a:rPr lang="en-US" altLang="ja-JP" cap="none" dirty="0">
                    <a:latin typeface="Times New Roman" panose="02020603050405020304" pitchFamily="18" charset="0"/>
                    <a:cs typeface="Times New Roman" panose="02020603050405020304" pitchFamily="18" charset="0"/>
                  </a:rPr>
                  <a:t>Control noise (10Hz) </a:t>
                </a:r>
              </a:p>
              <a:p>
                <a:pPr marL="0" indent="0">
                  <a:lnSpc>
                    <a:spcPct val="100000"/>
                  </a:lnSpc>
                  <a:buNone/>
                </a:pPr>
                <a:r>
                  <a:rPr lang="en-US" altLang="ja-JP" cap="none" dirty="0">
                    <a:latin typeface="Times New Roman" panose="02020603050405020304" pitchFamily="18" charset="0"/>
                    <a:cs typeface="Times New Roman" panose="02020603050405020304" pitchFamily="18" charset="0"/>
                  </a:rPr>
                  <a:t>&lt; 1×</a:t>
                </a:r>
                <a14:m>
                  <m:oMath xmlns:m="http://schemas.openxmlformats.org/officeDocument/2006/math">
                    <m:sSup>
                      <m:sSupPr>
                        <m:ctrlPr>
                          <a:rPr lang="en-US" altLang="ja-JP" i="1" cap="none" smtClean="0">
                            <a:latin typeface="Cambria Math" panose="02040503050406030204" pitchFamily="18" charset="0"/>
                            <a:cs typeface="Times New Roman" panose="02020603050405020304" pitchFamily="18" charset="0"/>
                          </a:rPr>
                        </m:ctrlPr>
                      </m:sSupPr>
                      <m:e>
                        <m:r>
                          <a:rPr lang="en-US" altLang="ja-JP" b="0" i="1" cap="none" smtClean="0">
                            <a:latin typeface="Cambria Math" panose="02040503050406030204" pitchFamily="18" charset="0"/>
                            <a:cs typeface="Times New Roman" panose="02020603050405020304" pitchFamily="18" charset="0"/>
                          </a:rPr>
                          <m:t>10</m:t>
                        </m:r>
                      </m:e>
                      <m:sup>
                        <m:r>
                          <a:rPr lang="en-US" altLang="ja-JP" b="0" i="1" cap="none" smtClean="0">
                            <a:latin typeface="Cambria Math" panose="02040503050406030204" pitchFamily="18" charset="0"/>
                            <a:cs typeface="Times New Roman" panose="02020603050405020304" pitchFamily="18" charset="0"/>
                          </a:rPr>
                          <m:t>−15 </m:t>
                        </m:r>
                      </m:sup>
                    </m:sSup>
                  </m:oMath>
                </a14:m>
                <a:r>
                  <a:rPr lang="en-US" altLang="ja-JP" cap="none" dirty="0">
                    <a:latin typeface="Times New Roman" panose="02020603050405020304" pitchFamily="18" charset="0"/>
                    <a:cs typeface="Times New Roman" panose="02020603050405020304" pitchFamily="18" charset="0"/>
                  </a:rPr>
                  <a:t>m/</a:t>
                </a:r>
                <a14:m>
                  <m:oMath xmlns:m="http://schemas.openxmlformats.org/officeDocument/2006/math">
                    <m:rad>
                      <m:radPr>
                        <m:degHide m:val="on"/>
                        <m:ctrlPr>
                          <a:rPr lang="en-US" altLang="ja-JP" i="1" cap="none" smtClean="0">
                            <a:latin typeface="Cambria Math" panose="02040503050406030204" pitchFamily="18" charset="0"/>
                            <a:cs typeface="Times New Roman" panose="02020603050405020304" pitchFamily="18" charset="0"/>
                          </a:rPr>
                        </m:ctrlPr>
                      </m:radPr>
                      <m:deg/>
                      <m:e>
                        <m:r>
                          <m:rPr>
                            <m:sty m:val="p"/>
                          </m:rPr>
                          <a:rPr lang="en-US" altLang="ja-JP" b="0" i="0" cap="none" smtClean="0">
                            <a:latin typeface="Cambria Math" panose="02040503050406030204" pitchFamily="18" charset="0"/>
                            <a:cs typeface="Times New Roman" panose="02020603050405020304" pitchFamily="18" charset="0"/>
                          </a:rPr>
                          <m:t>Hz</m:t>
                        </m:r>
                      </m:e>
                    </m:rad>
                  </m:oMath>
                </a14:m>
                <a:endParaRPr lang="ja-JP" altLang="en-US" dirty="0">
                  <a:latin typeface="Times New Roman" panose="02020603050405020304" pitchFamily="18" charset="0"/>
                  <a:cs typeface="Times New Roman" panose="02020603050405020304" pitchFamily="18" charset="0"/>
                </a:endParaRPr>
              </a:p>
            </p:txBody>
          </p:sp>
        </mc:Choice>
        <mc:Fallback xmlns="">
          <p:sp>
            <p:nvSpPr>
              <p:cNvPr id="10" name="コンテンツ プレースホルダー 2">
                <a:extLst>
                  <a:ext uri="{FF2B5EF4-FFF2-40B4-BE49-F238E27FC236}">
                    <a16:creationId xmlns:a16="http://schemas.microsoft.com/office/drawing/2014/main" id="{3E72F252-0498-4A21-92FF-99C734F79713}"/>
                  </a:ext>
                </a:extLst>
              </p:cNvPr>
              <p:cNvSpPr txBox="1">
                <a:spLocks noRot="1" noChangeAspect="1" noMove="1" noResize="1" noEditPoints="1" noAdjustHandles="1" noChangeArrowheads="1" noChangeShapeType="1" noTextEdit="1"/>
              </p:cNvSpPr>
              <p:nvPr/>
            </p:nvSpPr>
            <p:spPr>
              <a:xfrm>
                <a:off x="8778240" y="2081232"/>
                <a:ext cx="2758440" cy="4197648"/>
              </a:xfrm>
              <a:prstGeom prst="rect">
                <a:avLst/>
              </a:prstGeom>
              <a:blipFill>
                <a:blip r:embed="rId3"/>
                <a:stretch>
                  <a:fillRect l="-1978"/>
                </a:stretch>
              </a:blipFill>
              <a:ln>
                <a:solidFill>
                  <a:schemeClr val="tx1"/>
                </a:solidFill>
              </a:ln>
            </p:spPr>
            <p:txBody>
              <a:bodyPr/>
              <a:lstStyle/>
              <a:p>
                <a:r>
                  <a:rPr lang="ja-JP" altLang="en-US">
                    <a:noFill/>
                  </a:rPr>
                  <a:t> </a:t>
                </a:r>
              </a:p>
            </p:txBody>
          </p:sp>
        </mc:Fallback>
      </mc:AlternateContent>
      <p:sp>
        <p:nvSpPr>
          <p:cNvPr id="11" name="矢印: 下 10">
            <a:extLst>
              <a:ext uri="{FF2B5EF4-FFF2-40B4-BE49-F238E27FC236}">
                <a16:creationId xmlns:a16="http://schemas.microsoft.com/office/drawing/2014/main" id="{E0A8A327-BA87-4B1E-9C35-8F667EF96B6A}"/>
              </a:ext>
            </a:extLst>
          </p:cNvPr>
          <p:cNvSpPr/>
          <p:nvPr/>
        </p:nvSpPr>
        <p:spPr>
          <a:xfrm rot="16200000">
            <a:off x="8178165" y="3741744"/>
            <a:ext cx="457200" cy="52578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AAFBD25B-5219-4CE9-8342-7AAF8F7D619D}"/>
              </a:ext>
            </a:extLst>
          </p:cNvPr>
          <p:cNvSpPr/>
          <p:nvPr/>
        </p:nvSpPr>
        <p:spPr>
          <a:xfrm>
            <a:off x="2620015" y="6036337"/>
            <a:ext cx="1456046" cy="648348"/>
          </a:xfrm>
          <a:prstGeom prst="ellipse">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測定</a:t>
            </a:r>
          </a:p>
        </p:txBody>
      </p:sp>
      <p:sp>
        <p:nvSpPr>
          <p:cNvPr id="13" name="矢印: 下 12">
            <a:extLst>
              <a:ext uri="{FF2B5EF4-FFF2-40B4-BE49-F238E27FC236}">
                <a16:creationId xmlns:a16="http://schemas.microsoft.com/office/drawing/2014/main" id="{A80463FB-42EE-4341-92E8-5C542DC355D0}"/>
              </a:ext>
            </a:extLst>
          </p:cNvPr>
          <p:cNvSpPr/>
          <p:nvPr/>
        </p:nvSpPr>
        <p:spPr>
          <a:xfrm>
            <a:off x="3222308" y="5630532"/>
            <a:ext cx="251460" cy="356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8897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08AF05A-6FFC-462D-9DED-DFBC92058BCF}"/>
              </a:ext>
            </a:extLst>
          </p:cNvPr>
          <p:cNvSpPr>
            <a:spLocks noGrp="1"/>
          </p:cNvSpPr>
          <p:nvPr>
            <p:ph type="title"/>
          </p:nvPr>
        </p:nvSpPr>
        <p:spPr>
          <a:xfrm>
            <a:off x="914087" y="751305"/>
            <a:ext cx="2202805" cy="783563"/>
          </a:xfrm>
        </p:spPr>
        <p:txBody>
          <a:bodyPr>
            <a:noAutofit/>
          </a:bodyPr>
          <a:lstStyle/>
          <a:p>
            <a:r>
              <a:rPr kumimoji="1" lang="ja-JP" altLang="en-US" sz="3600" dirty="0"/>
              <a:t>測定内容</a:t>
            </a:r>
          </a:p>
        </p:txBody>
      </p:sp>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6A9CE9B9-99FA-40E4-92A4-F831178746ED}"/>
                  </a:ext>
                </a:extLst>
              </p:cNvPr>
              <p:cNvSpPr txBox="1">
                <a:spLocks/>
              </p:cNvSpPr>
              <p:nvPr/>
            </p:nvSpPr>
            <p:spPr>
              <a:xfrm>
                <a:off x="914087" y="2050779"/>
                <a:ext cx="9974893" cy="419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en-US" altLang="ja-JP" sz="2000" dirty="0">
                    <a:latin typeface="Times New Roman" panose="02020603050405020304" pitchFamily="18" charset="0"/>
                    <a:cs typeface="Times New Roman" panose="02020603050405020304" pitchFamily="18" charset="0"/>
                  </a:rPr>
                  <a:t>PRM</a:t>
                </a:r>
                <a:r>
                  <a:rPr lang="ja-JP" altLang="en-US" sz="2000" dirty="0">
                    <a:latin typeface="Times New Roman" panose="02020603050405020304" pitchFamily="18" charset="0"/>
                    <a:cs typeface="Times New Roman" panose="02020603050405020304" pitchFamily="18" charset="0"/>
                  </a:rPr>
                  <a:t>のモードのうち、</a:t>
                </a:r>
                <a:r>
                  <a:rPr lang="en-US" altLang="ja-JP" sz="2000" dirty="0">
                    <a:latin typeface="Times New Roman" panose="02020603050405020304" pitchFamily="18" charset="0"/>
                    <a:cs typeface="Times New Roman" panose="02020603050405020304" pitchFamily="18" charset="0"/>
                  </a:rPr>
                  <a:t>f &lt; </a:t>
                </a:r>
                <a:r>
                  <a:rPr lang="ja-JP" altLang="en-US" sz="2000" dirty="0">
                    <a:latin typeface="Times New Roman" panose="02020603050405020304" pitchFamily="18" charset="0"/>
                    <a:cs typeface="Times New Roman" panose="02020603050405020304" pitchFamily="18" charset="0"/>
                  </a:rPr>
                  <a:t>数</a:t>
                </a:r>
                <a:r>
                  <a:rPr lang="en-US" altLang="ja-JP" sz="2000" dirty="0">
                    <a:latin typeface="Times New Roman" panose="02020603050405020304" pitchFamily="18" charset="0"/>
                    <a:cs typeface="Times New Roman" panose="02020603050405020304" pitchFamily="18" charset="0"/>
                  </a:rPr>
                  <a:t>Hz</a:t>
                </a:r>
                <a:r>
                  <a:rPr lang="ja-JP" altLang="en-US" sz="2000" dirty="0">
                    <a:latin typeface="Times New Roman" panose="02020603050405020304" pitchFamily="18" charset="0"/>
                    <a:cs typeface="Times New Roman" panose="02020603050405020304" pitchFamily="18" charset="0"/>
                  </a:rPr>
                  <a:t>の</a:t>
                </a:r>
                <a:r>
                  <a:rPr lang="en-US" altLang="ja-JP" sz="2000" dirty="0">
                    <a:latin typeface="Times New Roman" panose="02020603050405020304" pitchFamily="18" charset="0"/>
                    <a:cs typeface="Times New Roman" panose="02020603050405020304" pitchFamily="18" charset="0"/>
                  </a:rPr>
                  <a:t>25</a:t>
                </a:r>
                <a:r>
                  <a:rPr lang="ja-JP" altLang="en-US" sz="2000" dirty="0">
                    <a:latin typeface="Times New Roman" panose="02020603050405020304" pitchFamily="18" charset="0"/>
                    <a:cs typeface="Times New Roman" panose="02020603050405020304" pitchFamily="18" charset="0"/>
                  </a:rPr>
                  <a:t>のモードについてダンピングを入れていないときと入れたときの揺れを測定</a:t>
                </a:r>
                <a:endParaRPr lang="en-US" altLang="ja-JP" sz="2000" dirty="0">
                  <a:latin typeface="Times New Roman" panose="02020603050405020304" pitchFamily="18" charset="0"/>
                  <a:cs typeface="Times New Roman" panose="02020603050405020304" pitchFamily="18" charset="0"/>
                </a:endParaRPr>
              </a:p>
              <a:p>
                <a:pPr>
                  <a:lnSpc>
                    <a:spcPct val="120000"/>
                  </a:lnSpc>
                </a:pPr>
                <a:endParaRPr lang="en-US" altLang="ja-JP" sz="2000" dirty="0">
                  <a:latin typeface="Times New Roman" panose="02020603050405020304" pitchFamily="18" charset="0"/>
                  <a:cs typeface="Times New Roman" panose="02020603050405020304" pitchFamily="18" charset="0"/>
                </a:endParaRPr>
              </a:p>
              <a:p>
                <a:pPr>
                  <a:lnSpc>
                    <a:spcPct val="120000"/>
                  </a:lnSpc>
                </a:pPr>
                <a:r>
                  <a:rPr lang="ja-JP" altLang="en-US" sz="2000" dirty="0">
                    <a:latin typeface="Times New Roman" panose="02020603050405020304" pitchFamily="18" charset="0"/>
                    <a:cs typeface="Times New Roman" panose="02020603050405020304" pitchFamily="18" charset="0"/>
                  </a:rPr>
                  <a:t>測定結果を </a:t>
                </a:r>
                <a:r>
                  <a:rPr lang="en-US" altLang="ja-JP" sz="2000" dirty="0" err="1">
                    <a:latin typeface="Times New Roman" panose="02020603050405020304" pitchFamily="18" charset="0"/>
                    <a:cs typeface="Times New Roman" panose="02020603050405020304" pitchFamily="18" charset="0"/>
                  </a:rPr>
                  <a:t>exp</a:t>
                </a:r>
                <a:r>
                  <a:rPr lang="en-US" altLang="ja-JP"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altLang="ja-JP" sz="2400" i="1" smtClean="0">
                            <a:latin typeface="Cambria Math" panose="02040503050406030204" pitchFamily="18" charset="0"/>
                            <a:cs typeface="Times New Roman" panose="02020603050405020304" pitchFamily="18" charset="0"/>
                          </a:rPr>
                        </m:ctrlPr>
                      </m:fPr>
                      <m:num>
                        <m:r>
                          <a:rPr lang="ja-JP" altLang="en-US" sz="2400" b="0" i="1">
                            <a:latin typeface="Cambria Math" panose="02040503050406030204" pitchFamily="18" charset="0"/>
                            <a:cs typeface="Times New Roman" panose="02020603050405020304" pitchFamily="18" charset="0"/>
                          </a:rPr>
                          <m:t>𝜏</m:t>
                        </m:r>
                      </m:num>
                      <m:den>
                        <m:r>
                          <a:rPr lang="en-US" altLang="ja-JP" sz="2400" b="0" i="1" smtClean="0">
                            <a:latin typeface="Cambria Math" panose="02040503050406030204" pitchFamily="18" charset="0"/>
                            <a:cs typeface="Times New Roman" panose="02020603050405020304" pitchFamily="18" charset="0"/>
                          </a:rPr>
                          <m:t>𝑡</m:t>
                        </m:r>
                      </m:den>
                    </m:f>
                    <m:r>
                      <a:rPr lang="en-US" altLang="ja-JP" sz="2400" b="0" i="1" smtClean="0">
                        <a:latin typeface="Cambria Math" panose="02040503050406030204" pitchFamily="18" charset="0"/>
                        <a:cs typeface="Times New Roman" panose="02020603050405020304" pitchFamily="18" charset="0"/>
                      </a:rPr>
                      <m:t> )</m:t>
                    </m:r>
                    <m:r>
                      <a:rPr lang="en-US" altLang="ja-JP" sz="2400" b="0" i="0" smtClean="0">
                        <a:latin typeface="Cambria Math" panose="02040503050406030204" pitchFamily="18" charset="0"/>
                        <a:cs typeface="Times New Roman" panose="02020603050405020304" pitchFamily="18" charset="0"/>
                      </a:rPr>
                      <m:t> </m:t>
                    </m:r>
                    <m:r>
                      <m:rPr>
                        <m:sty m:val="p"/>
                      </m:rPr>
                      <a:rPr lang="en-US" altLang="ja-JP" sz="2400">
                        <a:latin typeface="Cambria Math" panose="02040503050406030204" pitchFamily="18" charset="0"/>
                        <a:cs typeface="Times New Roman" panose="02020603050405020304" pitchFamily="18" charset="0"/>
                      </a:rPr>
                      <m:t>sin</m:t>
                    </m:r>
                    <m:r>
                      <a:rPr lang="en-US" altLang="ja-JP" sz="2400">
                        <a:latin typeface="Cambria Math" panose="02040503050406030204" pitchFamily="18" charset="0"/>
                        <a:cs typeface="Times New Roman" panose="02020603050405020304" pitchFamily="18" charset="0"/>
                      </a:rPr>
                      <m:t>(</m:t>
                    </m:r>
                    <m:r>
                      <m:rPr>
                        <m:sty m:val="p"/>
                      </m:rPr>
                      <a:rPr lang="en-US" altLang="ja-JP" sz="2400">
                        <a:latin typeface="Cambria Math" panose="02040503050406030204" pitchFamily="18" charset="0"/>
                        <a:cs typeface="Times New Roman" panose="02020603050405020304" pitchFamily="18" charset="0"/>
                      </a:rPr>
                      <m:t>f</m:t>
                    </m:r>
                    <m:r>
                      <a:rPr lang="en-US" altLang="ja-JP" sz="2400">
                        <a:latin typeface="Cambria Math" panose="02040503050406030204" pitchFamily="18" charset="0"/>
                        <a:cs typeface="Times New Roman" panose="02020603050405020304" pitchFamily="18" charset="0"/>
                      </a:rPr>
                      <m:t> </m:t>
                    </m:r>
                    <m:r>
                      <m:rPr>
                        <m:sty m:val="p"/>
                      </m:rPr>
                      <a:rPr lang="en-US" altLang="ja-JP" sz="2400">
                        <a:latin typeface="Cambria Math" panose="02040503050406030204" pitchFamily="18" charset="0"/>
                        <a:cs typeface="Times New Roman" panose="02020603050405020304" pitchFamily="18" charset="0"/>
                      </a:rPr>
                      <m:t>t</m:t>
                    </m:r>
                    <m:r>
                      <a:rPr lang="en-US" altLang="ja-JP" sz="2400">
                        <a:latin typeface="Cambria Math" panose="02040503050406030204" pitchFamily="18" charset="0"/>
                        <a:cs typeface="Times New Roman" panose="02020603050405020304" pitchFamily="18" charset="0"/>
                      </a:rPr>
                      <m:t>)</m:t>
                    </m:r>
                  </m:oMath>
                </a14:m>
                <a:r>
                  <a:rPr lang="ja-JP" altLang="en-US" sz="2000" dirty="0">
                    <a:latin typeface="Times New Roman" panose="02020603050405020304" pitchFamily="18" charset="0"/>
                    <a:cs typeface="Times New Roman" panose="02020603050405020304" pitchFamily="18" charset="0"/>
                  </a:rPr>
                  <a:t> のかたちでフィッティングをして揺れが </a:t>
                </a:r>
                <a:r>
                  <a:rPr lang="en-US" altLang="ja-JP" sz="2000" dirty="0">
                    <a:latin typeface="Times New Roman" panose="02020603050405020304" pitchFamily="18" charset="0"/>
                    <a:cs typeface="Times New Roman" panose="02020603050405020304" pitchFamily="18" charset="0"/>
                  </a:rPr>
                  <a:t>1/e </a:t>
                </a:r>
                <a:r>
                  <a:rPr lang="ja-JP" altLang="en-US" sz="2000" dirty="0">
                    <a:latin typeface="Times New Roman" panose="02020603050405020304" pitchFamily="18" charset="0"/>
                    <a:cs typeface="Times New Roman" panose="02020603050405020304" pitchFamily="18" charset="0"/>
                  </a:rPr>
                  <a:t>になる時間 </a:t>
                </a:r>
                <a14:m>
                  <m:oMath xmlns:m="http://schemas.openxmlformats.org/officeDocument/2006/math">
                    <m:r>
                      <a:rPr lang="ja-JP" altLang="en-US" sz="2000" i="1">
                        <a:latin typeface="Cambria Math" panose="02040503050406030204" pitchFamily="18" charset="0"/>
                        <a:cs typeface="Times New Roman" panose="02020603050405020304" pitchFamily="18" charset="0"/>
                      </a:rPr>
                      <m:t>𝜏</m:t>
                    </m:r>
                  </m:oMath>
                </a14:m>
                <a:r>
                  <a:rPr lang="ja-JP" altLang="en-US" sz="2000" dirty="0">
                    <a:latin typeface="Times New Roman" panose="02020603050405020304" pitchFamily="18" charset="0"/>
                    <a:cs typeface="Times New Roman" panose="02020603050405020304" pitchFamily="18" charset="0"/>
                  </a:rPr>
                  <a:t> を減衰時間として求めた</a:t>
                </a:r>
                <a:endParaRPr lang="en-US" altLang="ja-JP" sz="2000" dirty="0">
                  <a:latin typeface="Times New Roman" panose="02020603050405020304" pitchFamily="18" charset="0"/>
                  <a:cs typeface="Times New Roman" panose="02020603050405020304" pitchFamily="18" charset="0"/>
                </a:endParaRPr>
              </a:p>
              <a:p>
                <a:pPr>
                  <a:lnSpc>
                    <a:spcPct val="120000"/>
                  </a:lnSpc>
                </a:pPr>
                <a:r>
                  <a:rPr lang="ja-JP" altLang="en-US" sz="2000" dirty="0">
                    <a:latin typeface="Times New Roman" panose="02020603050405020304" pitchFamily="18" charset="0"/>
                    <a:cs typeface="Times New Roman" panose="02020603050405020304" pitchFamily="18" charset="0"/>
                  </a:rPr>
                  <a:t>ダンピングを入れたときに発振したり、減衰時間が</a:t>
                </a:r>
                <a:r>
                  <a:rPr lang="en-US" altLang="ja-JP" sz="2000" dirty="0">
                    <a:latin typeface="Times New Roman" panose="02020603050405020304" pitchFamily="18" charset="0"/>
                    <a:cs typeface="Times New Roman" panose="02020603050405020304" pitchFamily="18" charset="0"/>
                  </a:rPr>
                  <a:t>1</a:t>
                </a:r>
                <a:r>
                  <a:rPr lang="ja-JP" altLang="en-US" sz="2000" dirty="0">
                    <a:latin typeface="Times New Roman" panose="02020603050405020304" pitchFamily="18" charset="0"/>
                    <a:cs typeface="Times New Roman" panose="02020603050405020304" pitchFamily="18" charset="0"/>
                  </a:rPr>
                  <a:t>分以内にならない制御フィルタは要求値を満たすように改善した</a:t>
                </a:r>
                <a:endParaRPr lang="en-US" altLang="ja-JP" sz="2000" dirty="0">
                  <a:latin typeface="Times New Roman" panose="02020603050405020304" pitchFamily="18" charset="0"/>
                  <a:cs typeface="Times New Roman" panose="02020603050405020304" pitchFamily="18" charset="0"/>
                </a:endParaRPr>
              </a:p>
            </p:txBody>
          </p:sp>
        </mc:Choice>
        <mc:Fallback xmlns="">
          <p:sp>
            <p:nvSpPr>
              <p:cNvPr id="5" name="コンテンツ プレースホルダー 2">
                <a:extLst>
                  <a:ext uri="{FF2B5EF4-FFF2-40B4-BE49-F238E27FC236}">
                    <a16:creationId xmlns:a16="http://schemas.microsoft.com/office/drawing/2014/main" id="{6A9CE9B9-99FA-40E4-92A4-F831178746ED}"/>
                  </a:ext>
                </a:extLst>
              </p:cNvPr>
              <p:cNvSpPr txBox="1">
                <a:spLocks noRot="1" noChangeAspect="1" noMove="1" noResize="1" noEditPoints="1" noAdjustHandles="1" noChangeArrowheads="1" noChangeShapeType="1" noTextEdit="1"/>
              </p:cNvSpPr>
              <p:nvPr/>
            </p:nvSpPr>
            <p:spPr>
              <a:xfrm>
                <a:off x="914087" y="2050779"/>
                <a:ext cx="9974893" cy="4191000"/>
              </a:xfrm>
              <a:prstGeom prst="rect">
                <a:avLst/>
              </a:prstGeom>
              <a:blipFill>
                <a:blip r:embed="rId2"/>
                <a:stretch>
                  <a:fillRect l="-550" t="-4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839623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543</Words>
  <Application>Microsoft Office PowerPoint</Application>
  <PresentationFormat>ワイド画面</PresentationFormat>
  <Paragraphs>148</Paragraphs>
  <Slides>13</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1" baseType="lpstr">
      <vt:lpstr>ＭＳ Ｐゴシック</vt:lpstr>
      <vt:lpstr>Arial</vt:lpstr>
      <vt:lpstr>Calibri</vt:lpstr>
      <vt:lpstr>Cambria</vt:lpstr>
      <vt:lpstr>Cambria Math</vt:lpstr>
      <vt:lpstr>Times New Roman</vt:lpstr>
      <vt:lpstr>Office テーマ</vt:lpstr>
      <vt:lpstr>Acrobat Document</vt:lpstr>
      <vt:lpstr>KAGRAにおけるPower Recycling鏡の防振懸架系システムの開発IV</vt:lpstr>
      <vt:lpstr>概要</vt:lpstr>
      <vt:lpstr>PowerPoint プレゼンテーション</vt:lpstr>
      <vt:lpstr>防振について　①</vt:lpstr>
      <vt:lpstr>PowerPoint プレゼンテーション</vt:lpstr>
      <vt:lpstr>防振装置について</vt:lpstr>
      <vt:lpstr>PRM (Power Recycling Mirror) について</vt:lpstr>
      <vt:lpstr>フィードバック制御に対する要求値</vt:lpstr>
      <vt:lpstr>測定内容</vt:lpstr>
      <vt:lpstr>伝達関数</vt:lpstr>
      <vt:lpstr>フィッティング</vt:lpstr>
      <vt:lpstr>測定結果</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YUYA</dc:creator>
  <cp:lastModifiedBy>YUYA</cp:lastModifiedBy>
  <cp:revision>33</cp:revision>
  <dcterms:created xsi:type="dcterms:W3CDTF">2018-03-15T16:38:02Z</dcterms:created>
  <dcterms:modified xsi:type="dcterms:W3CDTF">2018-03-22T02:46:46Z</dcterms:modified>
</cp:coreProperties>
</file>