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70" r:id="rId3"/>
    <p:sldId id="271" r:id="rId4"/>
    <p:sldId id="272" r:id="rId5"/>
    <p:sldId id="305" r:id="rId6"/>
    <p:sldId id="274" r:id="rId7"/>
    <p:sldId id="275" r:id="rId8"/>
    <p:sldId id="307" r:id="rId9"/>
    <p:sldId id="301" r:id="rId10"/>
    <p:sldId id="304" r:id="rId11"/>
    <p:sldId id="279" r:id="rId12"/>
    <p:sldId id="276" r:id="rId13"/>
    <p:sldId id="278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306" r:id="rId23"/>
    <p:sldId id="264" r:id="rId24"/>
    <p:sldId id="288" r:id="rId25"/>
    <p:sldId id="269" r:id="rId2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B796A-EFF6-4A15-8642-98B0D799D0E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61F46-5B14-4843-B8A7-D98FD8DBC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86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684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023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241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14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860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0986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596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840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08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02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07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211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How</a:t>
            </a:r>
            <a:r>
              <a:rPr lang="ko-KR" altLang="en-US" dirty="0" smtClean="0"/>
              <a:t> </a:t>
            </a:r>
            <a:r>
              <a:rPr lang="en-US" altLang="ko-KR" dirty="0" smtClean="0"/>
              <a:t>to use </a:t>
            </a:r>
            <a:r>
              <a:rPr lang="en-US" altLang="ko-KR" dirty="0" err="1" smtClean="0"/>
              <a:t>generateTemplate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ko-KR" dirty="0" smtClean="0"/>
              <a:t>By KGWG DAS team</a:t>
            </a:r>
          </a:p>
          <a:p>
            <a:pPr algn="r"/>
            <a:r>
              <a:rPr lang="en-US" altLang="ko-KR" dirty="0" smtClean="0"/>
              <a:t>Hyung Won Lee, </a:t>
            </a:r>
            <a:r>
              <a:rPr lang="en-US" altLang="ko-KR" dirty="0" err="1" smtClean="0"/>
              <a:t>Chunglee</a:t>
            </a:r>
            <a:r>
              <a:rPr lang="en-US" altLang="ko-KR" dirty="0" smtClean="0"/>
              <a:t> Kim, </a:t>
            </a:r>
            <a:r>
              <a:rPr lang="en-US" altLang="ko-KR" dirty="0" err="1" smtClean="0"/>
              <a:t>Yeong</a:t>
            </a:r>
            <a:r>
              <a:rPr lang="en-US" altLang="ko-KR" dirty="0" smtClean="0"/>
              <a:t>-Bok Bae, </a:t>
            </a:r>
            <a:r>
              <a:rPr lang="en-US" altLang="ko-KR" dirty="0" err="1" smtClean="0"/>
              <a:t>Jeongcho</a:t>
            </a:r>
            <a:r>
              <a:rPr lang="en-US" altLang="ko-KR" dirty="0" smtClean="0"/>
              <a:t> Kim</a:t>
            </a:r>
          </a:p>
          <a:p>
            <a:pPr algn="r"/>
            <a:r>
              <a:rPr lang="en-US" altLang="ko-KR" dirty="0" smtClean="0"/>
              <a:t>Date 11 Dec. 2017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018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Algorithm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7497" y="0"/>
            <a:ext cx="6641782" cy="6858127"/>
          </a:xfrm>
          <a:prstGeom prst="rect">
            <a:avLst/>
          </a:prstGeom>
        </p:spPr>
      </p:pic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1807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02" y="638479"/>
            <a:ext cx="12056686" cy="49930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5002" y="115259"/>
            <a:ext cx="6981463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Options of </a:t>
            </a:r>
            <a:r>
              <a:rPr lang="en-US" altLang="ko-KR" sz="2800" dirty="0" err="1" smtClean="0"/>
              <a:t>generateTemplate</a:t>
            </a:r>
            <a:r>
              <a:rPr lang="en-US" altLang="ko-KR" sz="2800" dirty="0" smtClean="0"/>
              <a:t> application</a:t>
            </a:r>
            <a:endParaRPr lang="ko-KR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5002" y="6050290"/>
            <a:ext cx="8787021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One can see this option by </a:t>
            </a:r>
            <a:r>
              <a:rPr lang="en-US" altLang="ko-KR" sz="2800" dirty="0" err="1" smtClean="0"/>
              <a:t>generateTemplate</a:t>
            </a:r>
            <a:r>
              <a:rPr lang="en-US" altLang="ko-KR" sz="2800" dirty="0" smtClean="0"/>
              <a:t> --help</a:t>
            </a:r>
            <a:endParaRPr lang="ko-KR" altLang="en-US" sz="2800" dirty="0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464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02" y="638479"/>
            <a:ext cx="10908584" cy="62195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5002" y="115259"/>
            <a:ext cx="8504123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Part of main code of </a:t>
            </a:r>
            <a:r>
              <a:rPr lang="en-US" altLang="ko-KR" sz="2800" dirty="0" err="1" smtClean="0"/>
              <a:t>generateTemplate</a:t>
            </a:r>
            <a:r>
              <a:rPr lang="en-US" altLang="ko-KR" sz="2800" dirty="0" smtClean="0"/>
              <a:t> application</a:t>
            </a:r>
            <a:endParaRPr lang="ko-KR" altLang="en-US" sz="2800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105002" y="1825625"/>
            <a:ext cx="9522324" cy="1583781"/>
          </a:xfrm>
          <a:prstGeom prst="roundRect">
            <a:avLst>
              <a:gd name="adj" fmla="val 4295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394481" y="959922"/>
            <a:ext cx="1959319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Prepare variables</a:t>
            </a:r>
            <a:endParaRPr lang="en-US" dirty="0"/>
          </a:p>
        </p:txBody>
      </p:sp>
      <p:cxnSp>
        <p:nvCxnSpPr>
          <p:cNvPr id="9" name="직선 화살표 연결선 8"/>
          <p:cNvCxnSpPr>
            <a:stCxn id="7" idx="1"/>
          </p:cNvCxnSpPr>
          <p:nvPr/>
        </p:nvCxnSpPr>
        <p:spPr>
          <a:xfrm flipH="1">
            <a:off x="8948057" y="1144588"/>
            <a:ext cx="446424" cy="68103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모서리가 둥근 직사각형 10"/>
          <p:cNvSpPr/>
          <p:nvPr/>
        </p:nvSpPr>
        <p:spPr>
          <a:xfrm>
            <a:off x="105002" y="3410540"/>
            <a:ext cx="10908584" cy="691198"/>
          </a:xfrm>
          <a:prstGeom prst="roundRect">
            <a:avLst>
              <a:gd name="adj" fmla="val 4295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270762" y="2179434"/>
            <a:ext cx="1266298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Set model </a:t>
            </a:r>
            <a:br>
              <a:rPr lang="en-US" dirty="0" smtClean="0"/>
            </a:br>
            <a:r>
              <a:rPr lang="en-US" dirty="0" err="1" smtClean="0"/>
              <a:t>params</a:t>
            </a:r>
            <a:endParaRPr lang="en-US" dirty="0"/>
          </a:p>
        </p:txBody>
      </p:sp>
      <p:cxnSp>
        <p:nvCxnSpPr>
          <p:cNvPr id="13" name="직선 화살표 연결선 12"/>
          <p:cNvCxnSpPr>
            <a:stCxn id="12" idx="1"/>
          </p:cNvCxnSpPr>
          <p:nvPr/>
        </p:nvCxnSpPr>
        <p:spPr>
          <a:xfrm flipH="1">
            <a:off x="9339944" y="2502600"/>
            <a:ext cx="930818" cy="90680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모서리가 둥근 직사각형 16"/>
          <p:cNvSpPr/>
          <p:nvPr/>
        </p:nvSpPr>
        <p:spPr>
          <a:xfrm>
            <a:off x="327361" y="4517210"/>
            <a:ext cx="10096800" cy="541859"/>
          </a:xfrm>
          <a:prstGeom prst="roundRect">
            <a:avLst>
              <a:gd name="adj" fmla="val 4295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657899" y="5369617"/>
            <a:ext cx="322572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Calculate waveform and save</a:t>
            </a:r>
            <a:endParaRPr lang="en-US" dirty="0"/>
          </a:p>
        </p:txBody>
      </p:sp>
      <p:cxnSp>
        <p:nvCxnSpPr>
          <p:cNvPr id="19" name="직선 화살표 연결선 18"/>
          <p:cNvCxnSpPr>
            <a:stCxn id="18" idx="1"/>
          </p:cNvCxnSpPr>
          <p:nvPr/>
        </p:nvCxnSpPr>
        <p:spPr>
          <a:xfrm flipH="1" flipV="1">
            <a:off x="7720149" y="5059069"/>
            <a:ext cx="937750" cy="49521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14" name="슬라이드 번호 개체 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41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02" y="773416"/>
            <a:ext cx="11448427" cy="49306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5002" y="115259"/>
            <a:ext cx="4846007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Parse command line options</a:t>
            </a:r>
            <a:endParaRPr lang="ko-KR" altLang="en-US" sz="2800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5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968" y="0"/>
            <a:ext cx="721942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5002" y="115259"/>
            <a:ext cx="4565096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Set appropriate variables 1</a:t>
            </a:r>
            <a:endParaRPr lang="ko-KR" altLang="en-US" sz="2800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023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5002" y="115259"/>
            <a:ext cx="4565096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Set appropriate variables 2</a:t>
            </a:r>
            <a:endParaRPr lang="ko-KR" altLang="en-US" sz="280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01" y="638478"/>
            <a:ext cx="8875047" cy="6219521"/>
          </a:xfrm>
          <a:prstGeom prst="rect">
            <a:avLst/>
          </a:prstGeom>
        </p:spPr>
      </p:pic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71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02" y="638479"/>
            <a:ext cx="11997136" cy="38319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5002" y="115259"/>
            <a:ext cx="3208186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Allocate memories</a:t>
            </a:r>
            <a:endParaRPr lang="ko-KR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5002" y="4470400"/>
            <a:ext cx="9601475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sz="2800" dirty="0" err="1" smtClean="0"/>
              <a:t>KGLWaveformModelParams</a:t>
            </a:r>
            <a:r>
              <a:rPr lang="en-US" altLang="ko-KR" sz="2800" dirty="0" smtClean="0"/>
              <a:t> structure has values in SI unit</a:t>
            </a:r>
            <a:endParaRPr lang="ko-KR" alt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05002" y="5020799"/>
            <a:ext cx="10445424" cy="181588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sz="2800" dirty="0" err="1" smtClean="0"/>
              <a:t>KGLSetComponentMasses</a:t>
            </a:r>
            <a:r>
              <a:rPr lang="en-US" altLang="ko-KR" sz="2800" dirty="0" smtClean="0"/>
              <a:t> : </a:t>
            </a:r>
            <a:r>
              <a:rPr lang="en-US" altLang="ko-KR" sz="2800" dirty="0" smtClean="0">
                <a:solidFill>
                  <a:srgbClr val="FF0000"/>
                </a:solidFill>
              </a:rPr>
              <a:t>set masses given in solar unit and </a:t>
            </a:r>
            <a:br>
              <a:rPr lang="en-US" altLang="ko-KR" sz="2800" dirty="0" smtClean="0">
                <a:solidFill>
                  <a:srgbClr val="FF0000"/>
                </a:solidFill>
              </a:rPr>
            </a:br>
            <a:r>
              <a:rPr lang="en-US" altLang="ko-KR" sz="2800" dirty="0" smtClean="0">
                <a:solidFill>
                  <a:srgbClr val="FF0000"/>
                </a:solidFill>
              </a:rPr>
              <a:t>set also chirp mass and eta</a:t>
            </a:r>
          </a:p>
          <a:p>
            <a:r>
              <a:rPr lang="en-US" altLang="ko-KR" sz="2800" dirty="0" err="1" smtClean="0"/>
              <a:t>KGLSetDistance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: </a:t>
            </a:r>
            <a:r>
              <a:rPr lang="en-US" altLang="ko-KR" sz="2800" dirty="0">
                <a:solidFill>
                  <a:srgbClr val="FF0000"/>
                </a:solidFill>
              </a:rPr>
              <a:t>set </a:t>
            </a:r>
            <a:r>
              <a:rPr lang="en-US" altLang="ko-KR" sz="2800" dirty="0" smtClean="0">
                <a:solidFill>
                  <a:srgbClr val="FF0000"/>
                </a:solidFill>
              </a:rPr>
              <a:t>distance </a:t>
            </a:r>
            <a:r>
              <a:rPr lang="en-US" altLang="ko-KR" sz="2800" dirty="0">
                <a:solidFill>
                  <a:srgbClr val="FF0000"/>
                </a:solidFill>
              </a:rPr>
              <a:t>given in </a:t>
            </a:r>
            <a:r>
              <a:rPr lang="en-US" altLang="ko-KR" sz="2800" dirty="0" err="1" smtClean="0">
                <a:solidFill>
                  <a:srgbClr val="FF0000"/>
                </a:solidFill>
              </a:rPr>
              <a:t>Mpc</a:t>
            </a:r>
            <a:r>
              <a:rPr lang="en-US" altLang="ko-KR" sz="2800" dirty="0" smtClean="0">
                <a:solidFill>
                  <a:srgbClr val="FF0000"/>
                </a:solidFill>
              </a:rPr>
              <a:t> unit</a:t>
            </a:r>
          </a:p>
          <a:p>
            <a:r>
              <a:rPr lang="en-US" altLang="ko-KR" sz="2800" dirty="0">
                <a:solidFill>
                  <a:srgbClr val="0070C0"/>
                </a:solidFill>
              </a:rPr>
              <a:t>d</a:t>
            </a:r>
            <a:r>
              <a:rPr lang="en-US" altLang="ko-KR" sz="2800" dirty="0" smtClean="0">
                <a:solidFill>
                  <a:srgbClr val="0070C0"/>
                </a:solidFill>
              </a:rPr>
              <a:t>efined in /</a:t>
            </a:r>
            <a:r>
              <a:rPr lang="en-US" altLang="ko-KR" sz="2800" dirty="0" err="1" smtClean="0">
                <a:solidFill>
                  <a:srgbClr val="0070C0"/>
                </a:solidFill>
              </a:rPr>
              <a:t>kagali</a:t>
            </a:r>
            <a:r>
              <a:rPr lang="en-US" altLang="ko-KR" sz="2800" dirty="0" smtClean="0">
                <a:solidFill>
                  <a:srgbClr val="0070C0"/>
                </a:solidFill>
              </a:rPr>
              <a:t>/waveform/</a:t>
            </a:r>
            <a:r>
              <a:rPr lang="en-US" altLang="ko-KR" sz="2800" dirty="0" err="1" smtClean="0">
                <a:solidFill>
                  <a:srgbClr val="0070C0"/>
                </a:solidFill>
              </a:rPr>
              <a:t>src</a:t>
            </a:r>
            <a:r>
              <a:rPr lang="en-US" altLang="ko-KR" sz="2800" dirty="0" smtClean="0">
                <a:solidFill>
                  <a:srgbClr val="0070C0"/>
                </a:solidFill>
              </a:rPr>
              <a:t>/</a:t>
            </a:r>
            <a:r>
              <a:rPr lang="en-US" altLang="ko-KR" sz="2800" dirty="0" err="1" smtClean="0">
                <a:solidFill>
                  <a:srgbClr val="0070C0"/>
                </a:solidFill>
              </a:rPr>
              <a:t>KGLWaveformModelParams.c</a:t>
            </a:r>
            <a:endParaRPr lang="ko-KR" altLang="en-US" sz="2800" dirty="0">
              <a:solidFill>
                <a:srgbClr val="0070C0"/>
              </a:solidFill>
            </a:endParaRPr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678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479"/>
            <a:ext cx="12119422" cy="37738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5002" y="115259"/>
            <a:ext cx="4937314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Generate waveform and save</a:t>
            </a:r>
            <a:endParaRPr lang="ko-KR" altLang="en-US" sz="2800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060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run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</a:t>
            </a:r>
            <a:r>
              <a:rPr lang="en-US" altLang="ko-KR" dirty="0" smtClean="0"/>
              <a:t>un.sh script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34" y="2363833"/>
            <a:ext cx="11527152" cy="1097824"/>
          </a:xfrm>
          <a:prstGeom prst="rect">
            <a:avLst/>
          </a:prstGeom>
        </p:spPr>
      </p:pic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60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Sample run output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691" y="1404937"/>
            <a:ext cx="11708928" cy="2528434"/>
          </a:xfrm>
          <a:prstGeom prst="rect">
            <a:avLst/>
          </a:prstGeom>
        </p:spPr>
      </p:pic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012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single waveform generation function</a:t>
            </a:r>
          </a:p>
          <a:p>
            <a:r>
              <a:rPr lang="en-US" altLang="ko-KR" dirty="0" smtClean="0"/>
              <a:t>How to use it</a:t>
            </a:r>
          </a:p>
          <a:p>
            <a:r>
              <a:rPr lang="en-US" altLang="ko-KR" dirty="0" smtClean="0"/>
              <a:t>Example run</a:t>
            </a:r>
          </a:p>
          <a:p>
            <a:r>
              <a:rPr lang="en-US" altLang="ko-KR" dirty="0" smtClean="0"/>
              <a:t>Sample output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855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Sample output(waveform.dat)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65" y="1477169"/>
            <a:ext cx="12091035" cy="4663936"/>
          </a:xfrm>
          <a:prstGeom prst="rect">
            <a:avLst/>
          </a:prstGeom>
        </p:spPr>
      </p:pic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37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1893" y="788760"/>
            <a:ext cx="7785074" cy="5829753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568" y="160337"/>
            <a:ext cx="8286750" cy="409575"/>
          </a:xfrm>
          <a:prstGeom prst="rect">
            <a:avLst/>
          </a:prstGeom>
        </p:spPr>
      </p:pic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281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315" y="0"/>
            <a:ext cx="994241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9266" y="190481"/>
            <a:ext cx="1914435" cy="95410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Repository</a:t>
            </a:r>
            <a:br>
              <a:rPr lang="en-US" sz="2800" dirty="0" smtClean="0"/>
            </a:br>
            <a:r>
              <a:rPr lang="en-US" sz="2800" dirty="0" smtClean="0"/>
              <a:t>Snapshot</a:t>
            </a:r>
            <a:endParaRPr lang="en-US" sz="2800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33268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been done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</a:t>
            </a:r>
            <a:r>
              <a:rPr lang="en-US" dirty="0" err="1" smtClean="0"/>
              <a:t>enerateTemplate</a:t>
            </a:r>
            <a:endParaRPr lang="en-US" dirty="0" smtClean="0"/>
          </a:p>
          <a:p>
            <a:pPr lvl="1"/>
            <a:r>
              <a:rPr lang="en-US" dirty="0" smtClean="0"/>
              <a:t>Make a simple application to generate data for the given waveform</a:t>
            </a:r>
          </a:p>
          <a:p>
            <a:endParaRPr 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068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generateTemplate</a:t>
            </a:r>
            <a:endParaRPr lang="en-US" dirty="0" smtClean="0"/>
          </a:p>
          <a:p>
            <a:pPr lvl="1"/>
            <a:r>
              <a:rPr lang="en-US" dirty="0" smtClean="0"/>
              <a:t>Add options, --strain, --</a:t>
            </a:r>
            <a:r>
              <a:rPr lang="en-US" dirty="0" err="1" smtClean="0"/>
              <a:t>ifo</a:t>
            </a:r>
            <a:r>
              <a:rPr lang="en-US" dirty="0" smtClean="0"/>
              <a:t> K1/L1/H1/V1, --</a:t>
            </a:r>
            <a:r>
              <a:rPr lang="en-US" dirty="0" err="1" smtClean="0"/>
              <a:t>gps</a:t>
            </a:r>
            <a:r>
              <a:rPr lang="en-US" dirty="0" smtClean="0"/>
              <a:t> GPS</a:t>
            </a:r>
          </a:p>
          <a:p>
            <a:pPr lvl="1"/>
            <a:r>
              <a:rPr lang="en-US" dirty="0" smtClean="0"/>
              <a:t>Generate strain data for given template at given observatory and time (</a:t>
            </a:r>
            <a:r>
              <a:rPr lang="en-US" dirty="0" err="1" smtClean="0"/>
              <a:t>Jeongcho</a:t>
            </a:r>
            <a:r>
              <a:rPr lang="en-US" dirty="0" smtClean="0"/>
              <a:t> will implement)</a:t>
            </a:r>
          </a:p>
          <a:p>
            <a:r>
              <a:rPr lang="en-US" dirty="0" err="1" smtClean="0"/>
              <a:t>inferenceMCMC</a:t>
            </a:r>
            <a:endParaRPr lang="en-US" dirty="0" smtClean="0"/>
          </a:p>
          <a:p>
            <a:pPr lvl="1"/>
            <a:r>
              <a:rPr lang="en-US" dirty="0" smtClean="0"/>
              <a:t>Parallel tempering MCMC parameter estimation for CBC signal</a:t>
            </a:r>
          </a:p>
          <a:p>
            <a:pPr lvl="1"/>
            <a:r>
              <a:rPr lang="en-US" dirty="0" smtClean="0"/>
              <a:t>Implementation for likelihood calculation</a:t>
            </a:r>
          </a:p>
          <a:p>
            <a:pPr lvl="1"/>
            <a:r>
              <a:rPr lang="en-US" dirty="0" smtClean="0"/>
              <a:t>Likelihood function : Young-</a:t>
            </a:r>
            <a:r>
              <a:rPr lang="en-US" dirty="0" err="1" smtClean="0"/>
              <a:t>bok</a:t>
            </a:r>
            <a:r>
              <a:rPr lang="en-US" dirty="0" smtClean="0"/>
              <a:t> Bae will implement</a:t>
            </a:r>
          </a:p>
          <a:p>
            <a:endParaRPr 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003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429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 single waveform generation function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-1" y="1393371"/>
            <a:ext cx="12032343" cy="5152572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b="1" dirty="0" smtClean="0"/>
              <a:t>/</a:t>
            </a:r>
            <a:r>
              <a:rPr lang="en-US" altLang="ko-KR" b="1" dirty="0" err="1" smtClean="0"/>
              <a:t>kagali</a:t>
            </a:r>
            <a:r>
              <a:rPr lang="en-US" altLang="ko-KR" b="1" dirty="0" smtClean="0"/>
              <a:t>/waveform/</a:t>
            </a:r>
            <a:r>
              <a:rPr lang="en-US" altLang="ko-KR" b="1" dirty="0" err="1" smtClean="0"/>
              <a:t>src</a:t>
            </a:r>
            <a:r>
              <a:rPr lang="en-US" altLang="ko-KR" b="1" dirty="0" smtClean="0"/>
              <a:t>/</a:t>
            </a:r>
            <a:r>
              <a:rPr lang="en-US" altLang="ko-KR" b="1" dirty="0" err="1" smtClean="0"/>
              <a:t>KGLWaveforms.c</a:t>
            </a:r>
            <a:endParaRPr lang="en-US" altLang="ko-KR" b="1" dirty="0" smtClean="0"/>
          </a:p>
          <a:p>
            <a:r>
              <a:rPr lang="en-US" altLang="ko-KR" dirty="0" smtClean="0"/>
              <a:t>void </a:t>
            </a:r>
            <a:r>
              <a:rPr lang="en-US" altLang="ko-KR" dirty="0" err="1"/>
              <a:t>KGLDefaultFDWaveformArray</a:t>
            </a:r>
            <a:r>
              <a:rPr lang="en-US" altLang="ko-KR" dirty="0"/>
              <a:t>( //begin{proto}</a:t>
            </a:r>
          </a:p>
          <a:p>
            <a:pPr marL="0" indent="0">
              <a:buNone/>
            </a:pPr>
            <a:r>
              <a:rPr lang="en-US" altLang="ko-KR" dirty="0"/>
              <a:t>    </a:t>
            </a:r>
            <a:r>
              <a:rPr lang="en-US" altLang="ko-KR" dirty="0" err="1"/>
              <a:t>KGLStatus</a:t>
            </a:r>
            <a:r>
              <a:rPr lang="en-US" altLang="ko-KR" dirty="0"/>
              <a:t> *status,    /**&lt; [in, out] </a:t>
            </a:r>
            <a:r>
              <a:rPr lang="en-US" altLang="ko-KR" dirty="0" err="1"/>
              <a:t>kgl</a:t>
            </a:r>
            <a:r>
              <a:rPr lang="en-US" altLang="ko-KR" dirty="0"/>
              <a:t> status pointer */</a:t>
            </a:r>
          </a:p>
          <a:p>
            <a:pPr marL="0" indent="0">
              <a:buNone/>
            </a:pPr>
            <a:r>
              <a:rPr lang="en-US" altLang="ko-KR" dirty="0"/>
              <a:t>    </a:t>
            </a:r>
            <a:r>
              <a:rPr lang="en-US" altLang="ko-KR" dirty="0" err="1"/>
              <a:t>KGLWaveformModelParams</a:t>
            </a:r>
            <a:r>
              <a:rPr lang="en-US" altLang="ko-KR" dirty="0"/>
              <a:t> * </a:t>
            </a:r>
            <a:r>
              <a:rPr lang="en-US" altLang="ko-KR" dirty="0" err="1"/>
              <a:t>params</a:t>
            </a:r>
            <a:r>
              <a:rPr lang="en-US" altLang="ko-KR" dirty="0"/>
              <a:t>, /**&lt; [in] </a:t>
            </a:r>
            <a:r>
              <a:rPr lang="en-US" altLang="ko-KR" sz="2400" dirty="0"/>
              <a:t>waveform model parameters to print </a:t>
            </a:r>
            <a:r>
              <a:rPr lang="en-US" altLang="ko-KR" dirty="0"/>
              <a:t>*/</a:t>
            </a:r>
          </a:p>
          <a:p>
            <a:pPr marL="0" indent="0">
              <a:buNone/>
            </a:pPr>
            <a:r>
              <a:rPr lang="en-US" altLang="ko-KR" dirty="0"/>
              <a:t>    double complex *</a:t>
            </a:r>
            <a:r>
              <a:rPr lang="en-US" altLang="ko-KR" dirty="0" err="1"/>
              <a:t>hp</a:t>
            </a:r>
            <a:r>
              <a:rPr lang="en-US" altLang="ko-KR" dirty="0"/>
              <a:t>, /**&lt; [out] calculated </a:t>
            </a:r>
            <a:r>
              <a:rPr lang="en-US" altLang="ko-KR" dirty="0" err="1"/>
              <a:t>h_plus</a:t>
            </a:r>
            <a:r>
              <a:rPr lang="en-US" altLang="ko-KR" dirty="0"/>
              <a:t> value array */</a:t>
            </a:r>
          </a:p>
          <a:p>
            <a:pPr marL="0" indent="0">
              <a:buNone/>
            </a:pPr>
            <a:r>
              <a:rPr lang="en-US" altLang="ko-KR" dirty="0"/>
              <a:t>    double complex *</a:t>
            </a:r>
            <a:r>
              <a:rPr lang="en-US" altLang="ko-KR" dirty="0" err="1"/>
              <a:t>hc</a:t>
            </a:r>
            <a:r>
              <a:rPr lang="en-US" altLang="ko-KR" dirty="0"/>
              <a:t>, /**&lt; [out] calculated </a:t>
            </a:r>
            <a:r>
              <a:rPr lang="en-US" altLang="ko-KR" dirty="0" err="1"/>
              <a:t>h_cross</a:t>
            </a:r>
            <a:r>
              <a:rPr lang="en-US" altLang="ko-KR" dirty="0"/>
              <a:t> value array */</a:t>
            </a:r>
          </a:p>
          <a:p>
            <a:pPr marL="0" indent="0">
              <a:buNone/>
            </a:pPr>
            <a:r>
              <a:rPr lang="en-US" altLang="ko-KR" dirty="0"/>
              <a:t>    double *f, /**&lt; [in] the given frequency value  array */</a:t>
            </a:r>
          </a:p>
          <a:p>
            <a:pPr marL="0" indent="0">
              <a:buNone/>
            </a:pPr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</a:t>
            </a:r>
            <a:r>
              <a:rPr lang="en-US" altLang="ko-KR" dirty="0" err="1"/>
              <a:t>n_start</a:t>
            </a:r>
            <a:r>
              <a:rPr lang="en-US" altLang="ko-KR" dirty="0"/>
              <a:t>, /**&lt; [in] start index of frequency values */</a:t>
            </a:r>
          </a:p>
          <a:p>
            <a:pPr marL="0" indent="0">
              <a:buNone/>
            </a:pPr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</a:t>
            </a:r>
            <a:r>
              <a:rPr lang="en-US" altLang="ko-KR" dirty="0" err="1"/>
              <a:t>n_end</a:t>
            </a:r>
            <a:r>
              <a:rPr lang="en-US" altLang="ko-KR" dirty="0"/>
              <a:t>, /**&lt; [in] end index of frequency values */</a:t>
            </a:r>
          </a:p>
          <a:p>
            <a:pPr marL="0" indent="0">
              <a:buNone/>
            </a:pPr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N, /**&lt; [in] number of frequency values */</a:t>
            </a:r>
          </a:p>
          <a:p>
            <a:pPr marL="0" indent="0">
              <a:buNone/>
            </a:pPr>
            <a:r>
              <a:rPr lang="en-US" altLang="ko-KR" dirty="0"/>
              <a:t>    </a:t>
            </a:r>
            <a:r>
              <a:rPr lang="en-US" altLang="ko-KR" dirty="0" err="1"/>
              <a:t>KGLFDWaveform</a:t>
            </a:r>
            <a:r>
              <a:rPr lang="en-US" altLang="ko-KR" dirty="0"/>
              <a:t> </a:t>
            </a:r>
            <a:r>
              <a:rPr lang="en-US" altLang="ko-KR" dirty="0" err="1"/>
              <a:t>func</a:t>
            </a:r>
            <a:r>
              <a:rPr lang="en-US" altLang="ko-KR" dirty="0"/>
              <a:t> /**&lt; [in] </a:t>
            </a:r>
            <a:r>
              <a:rPr lang="en-US" altLang="ko-KR" sz="2400" dirty="0"/>
              <a:t>actual waveform function </a:t>
            </a:r>
            <a:r>
              <a:rPr lang="en-US" altLang="ko-KR" sz="2400" dirty="0" smtClean="0"/>
              <a:t>pointer </a:t>
            </a:r>
            <a:r>
              <a:rPr lang="en-US" altLang="ko-KR" sz="2400" dirty="0"/>
              <a:t>for a single frequency</a:t>
            </a:r>
            <a:r>
              <a:rPr lang="en-US" altLang="ko-KR" dirty="0"/>
              <a:t> */</a:t>
            </a:r>
          </a:p>
          <a:p>
            <a:pPr marL="0" indent="0">
              <a:buNone/>
            </a:pPr>
            <a:r>
              <a:rPr lang="en-US" altLang="ko-KR" dirty="0"/>
              <a:t>    ) //end{proto}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844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it does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Calculate a FD waveform for given approximant and frequency range</a:t>
            </a:r>
          </a:p>
          <a:p>
            <a:r>
              <a:rPr lang="en-US" altLang="ko-KR" dirty="0"/>
              <a:t>f</a:t>
            </a:r>
            <a:r>
              <a:rPr lang="en-US" altLang="ko-KR" dirty="0" smtClean="0"/>
              <a:t> : frequency array to be calculated for f[0] to f[N_h-1]</a:t>
            </a:r>
            <a:br>
              <a:rPr lang="en-US" altLang="ko-KR" dirty="0" smtClean="0"/>
            </a:br>
            <a:r>
              <a:rPr lang="en-US" altLang="ko-KR" dirty="0" smtClean="0"/>
              <a:t>actual waveform is calculated from f[</a:t>
            </a:r>
            <a:r>
              <a:rPr lang="en-US" altLang="ko-KR" dirty="0" err="1" smtClean="0"/>
              <a:t>n_start</a:t>
            </a:r>
            <a:r>
              <a:rPr lang="en-US" altLang="ko-KR" dirty="0" smtClean="0"/>
              <a:t>] to f[</a:t>
            </a:r>
            <a:r>
              <a:rPr lang="en-US" altLang="ko-KR" dirty="0" err="1" smtClean="0"/>
              <a:t>n_end</a:t>
            </a:r>
            <a:r>
              <a:rPr lang="en-US" altLang="ko-KR" dirty="0" smtClean="0"/>
              <a:t>]</a:t>
            </a:r>
          </a:p>
          <a:p>
            <a:r>
              <a:rPr lang="en-US" altLang="ko-KR" dirty="0" err="1"/>
              <a:t>p</a:t>
            </a:r>
            <a:r>
              <a:rPr lang="en-US" altLang="ko-KR" dirty="0" err="1" smtClean="0"/>
              <a:t>arams</a:t>
            </a:r>
            <a:r>
              <a:rPr lang="en-US" altLang="ko-KR" dirty="0" smtClean="0"/>
              <a:t> : </a:t>
            </a:r>
            <a:r>
              <a:rPr lang="en-US" altLang="ko-KR" dirty="0" err="1" smtClean="0"/>
              <a:t>KGLWaveformModelParams</a:t>
            </a:r>
            <a:r>
              <a:rPr lang="en-US" altLang="ko-KR" dirty="0" smtClean="0"/>
              <a:t> pointer containing all necessary information to calculate waveform</a:t>
            </a:r>
          </a:p>
          <a:p>
            <a:r>
              <a:rPr lang="en-US" altLang="ko-KR" dirty="0" smtClean="0"/>
              <a:t>N : total size of array for </a:t>
            </a:r>
            <a:r>
              <a:rPr lang="en-US" altLang="ko-KR" dirty="0" err="1" smtClean="0"/>
              <a:t>hp</a:t>
            </a:r>
            <a:r>
              <a:rPr lang="en-US" altLang="ko-KR" dirty="0" smtClean="0"/>
              <a:t>, and </a:t>
            </a:r>
            <a:r>
              <a:rPr lang="en-US" altLang="ko-KR" dirty="0" err="1" smtClean="0"/>
              <a:t>hc</a:t>
            </a:r>
            <a:r>
              <a:rPr lang="en-US" altLang="ko-KR" dirty="0" smtClean="0"/>
              <a:t>(=n_end-n_start+1)</a:t>
            </a:r>
          </a:p>
          <a:p>
            <a:r>
              <a:rPr lang="en-US" altLang="ko-KR" dirty="0" err="1"/>
              <a:t>h</a:t>
            </a:r>
            <a:r>
              <a:rPr lang="en-US" altLang="ko-KR" dirty="0" err="1" smtClean="0"/>
              <a:t>p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hc</a:t>
            </a:r>
            <a:r>
              <a:rPr lang="en-US" altLang="ko-KR" dirty="0" smtClean="0"/>
              <a:t> : complex double array for output waveform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171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42" y="52728"/>
            <a:ext cx="11353800" cy="6805272"/>
          </a:xfrm>
          <a:prstGeom prst="rect">
            <a:avLst/>
          </a:prstGeom>
        </p:spPr>
      </p:pic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475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74" y="0"/>
            <a:ext cx="11987252" cy="6858000"/>
          </a:xfrm>
          <a:prstGeom prst="rect">
            <a:avLst/>
          </a:prstGeom>
        </p:spPr>
      </p:pic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814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General procedure to use it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Include headers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Set appropriate values for </a:t>
            </a:r>
            <a:r>
              <a:rPr lang="en-US" altLang="ko-KR" dirty="0" err="1" smtClean="0"/>
              <a:t>KGLWaveformModelParams</a:t>
            </a:r>
            <a:endParaRPr lang="en-US" altLang="ko-KR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Allocate frequency array and assign values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Allocate arrays for </a:t>
            </a:r>
            <a:r>
              <a:rPr lang="en-US" altLang="ko-KR" dirty="0" err="1" smtClean="0"/>
              <a:t>hp</a:t>
            </a:r>
            <a:r>
              <a:rPr lang="en-US" altLang="ko-KR" dirty="0"/>
              <a:t> </a:t>
            </a:r>
            <a:r>
              <a:rPr lang="en-US" altLang="ko-KR" dirty="0" smtClean="0"/>
              <a:t>and </a:t>
            </a:r>
            <a:r>
              <a:rPr lang="en-US" altLang="ko-KR" dirty="0" err="1" smtClean="0"/>
              <a:t>hc</a:t>
            </a:r>
            <a:endParaRPr lang="en-US" altLang="ko-KR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Call </a:t>
            </a:r>
            <a:r>
              <a:rPr lang="en-US" altLang="ko-KR" dirty="0" err="1" smtClean="0"/>
              <a:t>KGLDefaultFDWaveformArray</a:t>
            </a:r>
            <a:r>
              <a:rPr lang="en-US" altLang="ko-KR" dirty="0" smtClean="0"/>
              <a:t>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Save result (</a:t>
            </a:r>
            <a:r>
              <a:rPr lang="en-US" altLang="ko-KR" dirty="0" err="1" smtClean="0"/>
              <a:t>hp</a:t>
            </a:r>
            <a:r>
              <a:rPr lang="en-US" altLang="ko-KR" dirty="0" smtClean="0"/>
              <a:t> and </a:t>
            </a:r>
            <a:r>
              <a:rPr lang="en-US" altLang="ko-KR" dirty="0" err="1" smtClean="0"/>
              <a:t>hc</a:t>
            </a:r>
            <a:r>
              <a:rPr lang="en-US" altLang="ko-KR" dirty="0" smtClean="0"/>
              <a:t>) or do something you want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064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Headers needed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076" y="1379356"/>
            <a:ext cx="6495901" cy="5243513"/>
          </a:xfrm>
          <a:prstGeom prst="rect">
            <a:avLst/>
          </a:prstGeom>
        </p:spPr>
      </p:pic>
      <p:sp>
        <p:nvSpPr>
          <p:cNvPr id="5" name="모서리가 둥근 직사각형 4"/>
          <p:cNvSpPr/>
          <p:nvPr/>
        </p:nvSpPr>
        <p:spPr>
          <a:xfrm>
            <a:off x="726076" y="3994945"/>
            <a:ext cx="6589124" cy="851376"/>
          </a:xfrm>
          <a:prstGeom prst="roundRect">
            <a:avLst>
              <a:gd name="adj" fmla="val 4295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561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generateTemplate</a:t>
            </a:r>
            <a:r>
              <a:rPr lang="en-US" altLang="ko-KR" dirty="0" smtClean="0"/>
              <a:t> application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Location : </a:t>
            </a:r>
            <a:r>
              <a:rPr lang="en-US" altLang="ko-KR" dirty="0" smtClean="0"/>
              <a:t>kagali-v0r4a/</a:t>
            </a:r>
            <a:r>
              <a:rPr lang="en-US" altLang="ko-KR" dirty="0" err="1" smtClean="0"/>
              <a:t>kagaliapps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cbc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mpisrc</a:t>
            </a:r>
            <a:endParaRPr lang="en-US" altLang="ko-KR" dirty="0" smtClean="0"/>
          </a:p>
          <a:p>
            <a:r>
              <a:rPr lang="en-US" altLang="ko-KR" dirty="0" smtClean="0"/>
              <a:t>Purpose : show how to generate a given waveform</a:t>
            </a:r>
          </a:p>
          <a:p>
            <a:r>
              <a:rPr lang="en-US" altLang="ko-KR" dirty="0" smtClean="0"/>
              <a:t>Branch : </a:t>
            </a:r>
            <a:r>
              <a:rPr lang="en-US" altLang="ko-KR" dirty="0" err="1" smtClean="0"/>
              <a:t>mcmc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2017-12-11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KAGRA DAS Telecon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368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542</Words>
  <Application>Microsoft Office PowerPoint</Application>
  <PresentationFormat>와이드스크린</PresentationFormat>
  <Paragraphs>148</Paragraphs>
  <Slides>25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9" baseType="lpstr">
      <vt:lpstr>맑은 고딕</vt:lpstr>
      <vt:lpstr>Arial</vt:lpstr>
      <vt:lpstr>Calibri</vt:lpstr>
      <vt:lpstr>Office 테마</vt:lpstr>
      <vt:lpstr>How to use generateTemplate</vt:lpstr>
      <vt:lpstr>Content</vt:lpstr>
      <vt:lpstr>A single waveform generation function</vt:lpstr>
      <vt:lpstr>What it does</vt:lpstr>
      <vt:lpstr>PowerPoint 프레젠테이션</vt:lpstr>
      <vt:lpstr>PowerPoint 프레젠테이션</vt:lpstr>
      <vt:lpstr>General procedure to use it</vt:lpstr>
      <vt:lpstr>Headers needed</vt:lpstr>
      <vt:lpstr>generateTemplate application</vt:lpstr>
      <vt:lpstr>Algorithm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Example run</vt:lpstr>
      <vt:lpstr>Sample run output</vt:lpstr>
      <vt:lpstr>Sample output(waveform.dat)</vt:lpstr>
      <vt:lpstr>PowerPoint 프레젠테이션</vt:lpstr>
      <vt:lpstr>PowerPoint 프레젠테이션</vt:lpstr>
      <vt:lpstr>What has been done</vt:lpstr>
      <vt:lpstr>What to do</vt:lpstr>
      <vt:lpstr>Discussions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Data Type for KAGALI PE</dc:title>
  <dc:creator>Hyung Won Lee</dc:creator>
  <cp:lastModifiedBy>Hyung Won Lee</cp:lastModifiedBy>
  <cp:revision>47</cp:revision>
  <dcterms:created xsi:type="dcterms:W3CDTF">2017-11-19T04:59:44Z</dcterms:created>
  <dcterms:modified xsi:type="dcterms:W3CDTF">2017-12-10T15:46:18Z</dcterms:modified>
</cp:coreProperties>
</file>