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97" r:id="rId4"/>
    <p:sldId id="295" r:id="rId5"/>
    <p:sldId id="296" r:id="rId6"/>
    <p:sldId id="298" r:id="rId7"/>
    <p:sldId id="290" r:id="rId8"/>
    <p:sldId id="284" r:id="rId9"/>
    <p:sldId id="286" r:id="rId10"/>
    <p:sldId id="291" r:id="rId11"/>
    <p:sldId id="294" r:id="rId12"/>
    <p:sldId id="293" r:id="rId13"/>
    <p:sldId id="292" r:id="rId14"/>
    <p:sldId id="299" r:id="rId15"/>
    <p:sldId id="300" r:id="rId16"/>
    <p:sldId id="288" r:id="rId17"/>
    <p:sldId id="285" r:id="rId18"/>
    <p:sldId id="287" r:id="rId19"/>
    <p:sldId id="261" r:id="rId20"/>
    <p:sldId id="262" r:id="rId21"/>
    <p:sldId id="263" r:id="rId22"/>
    <p:sldId id="266" r:id="rId23"/>
    <p:sldId id="267" r:id="rId24"/>
    <p:sldId id="268" r:id="rId25"/>
    <p:sldId id="269" r:id="rId26"/>
    <p:sldId id="270" r:id="rId27"/>
    <p:sldId id="271" r:id="rId28"/>
    <p:sldId id="281" r:id="rId29"/>
    <p:sldId id="28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DB8C-7E07-4DD3-8A81-71D2A9EF0E60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296C-DA15-4086-B9C8-357E4E9B0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1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058D-8BC0-4C99-BCA6-92118148CA7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058D-8BC0-4C99-BCA6-92118148CA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3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baseline="0">
                <a:latin typeface="+mj-lt"/>
                <a:ea typeface="+mj-e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1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02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80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8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2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5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6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9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8B96-EB2E-4154-BAE9-90CCBEB8828B}" type="datetimeFigureOut">
              <a:rPr kumimoji="1" lang="ja-JP" altLang="en-US" smtClean="0"/>
              <a:t>2017/9/11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04AE-5CFF-44E6-9862-6C5ACCA0A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7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4400" kern="1200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KAGRA</a:t>
            </a:r>
            <a:r>
              <a:rPr lang="ja-JP" altLang="en-US" dirty="0"/>
              <a:t>における</a:t>
            </a:r>
            <a:r>
              <a:rPr lang="en-US" altLang="ja-JP" dirty="0"/>
              <a:t>Power Recycling</a:t>
            </a:r>
            <a:r>
              <a:rPr lang="ja-JP" altLang="en-US" dirty="0"/>
              <a:t>鏡の防振懸架系システムの開発 </a:t>
            </a:r>
            <a:r>
              <a:rPr lang="en-US" altLang="ja-JP" dirty="0"/>
              <a:t>III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正田亜八香、</a:t>
            </a:r>
            <a:r>
              <a:rPr lang="en-US" altLang="ja-JP" dirty="0" smtClean="0"/>
              <a:t>KAGRA collaboration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783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各サスペンション</a:t>
            </a:r>
            <a:r>
              <a:rPr kumimoji="1" lang="ja-JP" altLang="en-US" dirty="0" smtClean="0"/>
              <a:t>の</a:t>
            </a:r>
            <a:r>
              <a:rPr lang="ja-JP" altLang="en-US" dirty="0"/>
              <a:t>性能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1" y="4114800"/>
            <a:ext cx="4114800" cy="27432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6683" y="429946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PR2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4114800"/>
            <a:ext cx="4114800" cy="27432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425223" y="429946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1945" y="1074966"/>
            <a:ext cx="670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各サスペンションの共振周波数を測定</a:t>
            </a:r>
            <a:r>
              <a:rPr lang="en-US" altLang="ja-JP" sz="2000" dirty="0"/>
              <a:t> </a:t>
            </a:r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ja-JP" altLang="en-US" sz="2000" dirty="0" smtClean="0">
                <a:sym typeface="Wingdings" panose="05000000000000000000" pitchFamily="2" charset="2"/>
              </a:rPr>
              <a:t>防振性能を計算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0" y="1423338"/>
            <a:ext cx="4114800" cy="27432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91212" y="155626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2589" y="2679467"/>
            <a:ext cx="3940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r>
              <a:rPr kumimoji="1" lang="ja-JP" altLang="en-US" sz="2400" dirty="0" err="1" smtClean="0"/>
              <a:t>つの</a:t>
            </a:r>
            <a:r>
              <a:rPr kumimoji="1" lang="en-US" altLang="ja-JP" sz="2400" dirty="0" smtClean="0"/>
              <a:t>suspension</a:t>
            </a:r>
            <a:r>
              <a:rPr kumimoji="1" lang="ja-JP" altLang="en-US" sz="2400" dirty="0" smtClean="0"/>
              <a:t>でほぼ同じ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性能が得られている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35321" y="590203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59897" y="318636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8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比較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" y="1046018"/>
            <a:ext cx="6109856" cy="40732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046018"/>
            <a:ext cx="6109856" cy="407323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345874" y="815185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TML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73837" y="815184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TMV(100%)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272145" y="2043545"/>
            <a:ext cx="1343891" cy="3075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82782" y="5193452"/>
            <a:ext cx="3775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Pitch, roll</a:t>
            </a:r>
            <a:r>
              <a:rPr kumimoji="1" lang="ja-JP" altLang="en-US" sz="2000" dirty="0" smtClean="0"/>
              <a:t>の共振周波数が</a:t>
            </a:r>
            <a:endParaRPr kumimoji="1" lang="en-US" altLang="ja-JP" sz="2000" dirty="0" smtClean="0"/>
          </a:p>
          <a:p>
            <a:r>
              <a:rPr lang="ja-JP" altLang="en-US" sz="2000" dirty="0"/>
              <a:t>少</a:t>
            </a:r>
            <a:r>
              <a:rPr lang="ja-JP" altLang="en-US" sz="2000" dirty="0" smtClean="0"/>
              <a:t>しずつ違う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（各段のおもりの載せ方など）</a:t>
            </a:r>
            <a:endParaRPr kumimoji="1" lang="ja-JP" altLang="en-US" sz="2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13" y="4537363"/>
            <a:ext cx="3605852" cy="240390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8624455" y="1297630"/>
            <a:ext cx="1045433" cy="7112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50800" dist="469900" sx="99000" sy="99000" algn="l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7765473" y="2043545"/>
            <a:ext cx="1219200" cy="2777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645297" y="5677105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防振比の差</a:t>
            </a:r>
            <a:r>
              <a:rPr kumimoji="1" lang="en-US" altLang="ja-JP" sz="2000" dirty="0" smtClean="0"/>
              <a:t>@10Hz</a:t>
            </a:r>
            <a:r>
              <a:rPr kumimoji="1" lang="ja-JP" altLang="en-US" sz="2000" dirty="0" smtClean="0"/>
              <a:t>は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最大約</a:t>
            </a:r>
            <a:r>
              <a:rPr lang="en-US" altLang="ja-JP" sz="2000" dirty="0" smtClean="0"/>
              <a:t>1.5</a:t>
            </a:r>
            <a:r>
              <a:rPr lang="ja-JP" altLang="en-US" sz="2000" dirty="0" smtClean="0"/>
              <a:t>倍程度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95042" y="5999455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00131" y="128393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3358" y="1813794"/>
            <a:ext cx="6177063" cy="490744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40" y="1916139"/>
            <a:ext cx="6270336" cy="47027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共振モード減衰</a:t>
            </a:r>
            <a:r>
              <a:rPr lang="ja-JP" altLang="en-US" dirty="0"/>
              <a:t>時間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PR3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44820" y="6458009"/>
            <a:ext cx="3747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Measured by Y. </a:t>
            </a:r>
            <a:r>
              <a:rPr kumimoji="1" lang="en-US" altLang="ja-JP" sz="2000" dirty="0" err="1" smtClean="0">
                <a:solidFill>
                  <a:schemeClr val="accent1">
                    <a:lumMod val="50000"/>
                  </a:schemeClr>
                </a:solidFill>
              </a:rPr>
              <a:t>Fujii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 &amp; R. Yoshida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7467" y="2067435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左カーブ矢印 19"/>
          <p:cNvSpPr/>
          <p:nvPr/>
        </p:nvSpPr>
        <p:spPr>
          <a:xfrm>
            <a:off x="8575963" y="3157367"/>
            <a:ext cx="741218" cy="1440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088582" y="3872336"/>
            <a:ext cx="2971800" cy="1136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BFRM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damping</a:t>
            </a:r>
            <a:br>
              <a:rPr lang="en-US" altLang="ja-JP" dirty="0" smtClean="0"/>
            </a:br>
            <a:r>
              <a:rPr lang="ja-JP" altLang="en-US" dirty="0" smtClean="0"/>
              <a:t>効果を測定</a:t>
            </a:r>
            <a:endParaRPr lang="en-US" altLang="ja-JP" dirty="0" smtClean="0"/>
          </a:p>
          <a:p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ja-JP" altLang="en-US" dirty="0" smtClean="0">
                <a:sym typeface="Wingdings" panose="05000000000000000000" pitchFamily="2" charset="2"/>
              </a:rPr>
              <a:t>要求値をすべて満たす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8873" y="1059873"/>
            <a:ext cx="7572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各共振モードの減衰時間が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分以下</a:t>
            </a:r>
            <a:endParaRPr lang="en-US" altLang="ja-JP" sz="2400" dirty="0" smtClean="0"/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ja-JP" altLang="en-US" sz="2400" dirty="0" smtClean="0"/>
              <a:t>ロックの外れた干渉計を素早く観測モードに戻せる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584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372"/>
            <a:ext cx="10972800" cy="1143000"/>
          </a:xfrm>
        </p:spPr>
        <p:txBody>
          <a:bodyPr/>
          <a:lstStyle/>
          <a:p>
            <a:r>
              <a:rPr kumimoji="1" lang="ja-JP" altLang="en-US" dirty="0" smtClean="0"/>
              <a:t>長期ドリフト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2388" y="110124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BF/BFRM</a:t>
            </a:r>
          </a:p>
          <a:p>
            <a:r>
              <a:rPr lang="ja-JP" altLang="en-US" sz="2400" dirty="0" smtClean="0"/>
              <a:t>相対</a:t>
            </a:r>
            <a:r>
              <a:rPr lang="ja-JP" altLang="en-US" sz="2400" dirty="0"/>
              <a:t>距離</a:t>
            </a:r>
            <a:endParaRPr kumimoji="1" lang="ja-JP" altLang="en-US" sz="24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35124" y="1660896"/>
            <a:ext cx="2758307" cy="3900780"/>
            <a:chOff x="0" y="1673830"/>
            <a:chExt cx="3089564" cy="436924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751"/>
            <a:stretch/>
          </p:blipFill>
          <p:spPr>
            <a:xfrm>
              <a:off x="79923" y="1673830"/>
              <a:ext cx="3009641" cy="4369242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0" y="216130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SF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0" y="2775562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BFR</a:t>
              </a:r>
              <a:r>
                <a:rPr lang="en-US" altLang="ja-JP" sz="2000" dirty="0"/>
                <a:t>M</a:t>
              </a:r>
              <a:endParaRPr kumimoji="1" lang="ja-JP" altLang="en-US" sz="2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403" y="3263041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403" y="3795064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1148" y="4209262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M</a:t>
              </a:r>
              <a:endParaRPr kumimoji="1" lang="ja-JP" altLang="en-US" sz="2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1063" y="4727843"/>
              <a:ext cx="559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9923" y="5124302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Mirror</a:t>
              </a:r>
              <a:endParaRPr kumimoji="1" lang="ja-JP" altLang="en-US" sz="20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650832" y="3117273"/>
              <a:ext cx="395186" cy="14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17742" y="3463096"/>
              <a:ext cx="649058" cy="104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11" idx="3"/>
            </p:cNvCxnSpPr>
            <p:nvPr/>
          </p:nvCxnSpPr>
          <p:spPr>
            <a:xfrm>
              <a:off x="653704" y="3995119"/>
              <a:ext cx="482369" cy="95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2" idx="3"/>
            </p:cNvCxnSpPr>
            <p:nvPr/>
          </p:nvCxnSpPr>
          <p:spPr>
            <a:xfrm>
              <a:off x="575958" y="4409317"/>
              <a:ext cx="824269" cy="4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3" idx="3"/>
            </p:cNvCxnSpPr>
            <p:nvPr/>
          </p:nvCxnSpPr>
          <p:spPr>
            <a:xfrm>
              <a:off x="650832" y="4927898"/>
              <a:ext cx="783113" cy="196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4" idx="3"/>
            </p:cNvCxnSpPr>
            <p:nvPr/>
          </p:nvCxnSpPr>
          <p:spPr>
            <a:xfrm>
              <a:off x="957086" y="5324357"/>
              <a:ext cx="684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3117913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99375" y="61849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2837444" y="547774"/>
            <a:ext cx="4408491" cy="1989253"/>
            <a:chOff x="2965247" y="824691"/>
            <a:chExt cx="5201839" cy="2255469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624" b="11003"/>
            <a:stretch/>
          </p:blipFill>
          <p:spPr>
            <a:xfrm>
              <a:off x="3782291" y="1113258"/>
              <a:ext cx="4384795" cy="1865469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277003" y="943169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900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2507752" y="1930185"/>
              <a:ext cx="1350787" cy="435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71531" y="154623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8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251902" y="2142243"/>
              <a:ext cx="546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7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251902" y="2710828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6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677170" y="824691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BF L</a:t>
              </a:r>
              <a:endParaRPr kumimoji="1" lang="ja-JP" altLang="en-US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747825" y="2392186"/>
            <a:ext cx="4516375" cy="1984984"/>
            <a:chOff x="2860103" y="2922468"/>
            <a:chExt cx="5329141" cy="2250630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7153" r="120" b="2092"/>
            <a:stretch/>
          </p:blipFill>
          <p:spPr>
            <a:xfrm>
              <a:off x="3768435" y="3195613"/>
              <a:ext cx="4420809" cy="1889006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3140399" y="3063816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-1100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126541" y="3467422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-1200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126312" y="3915802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-1300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105301" y="4358511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-1400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19856" y="4803766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-1500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 rot="16200000">
              <a:off x="2402608" y="3918457"/>
              <a:ext cx="1350788" cy="435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665327" y="2922468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BF T</a:t>
              </a:r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686689" y="4287801"/>
            <a:ext cx="4553316" cy="2060023"/>
            <a:chOff x="2794359" y="5407637"/>
            <a:chExt cx="5372727" cy="2335711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7963" t="1" r="525" b="2216"/>
            <a:stretch/>
          </p:blipFill>
          <p:spPr>
            <a:xfrm>
              <a:off x="3754414" y="5599056"/>
              <a:ext cx="4412672" cy="1988127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3118110" y="552399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-2100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083596" y="601106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-2200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069805" y="644642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-2300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077023" y="6890814"/>
              <a:ext cx="726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-2400</a:t>
              </a:r>
              <a:endParaRPr kumimoji="1" lang="ja-JP" altLang="en-US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072769" y="7374016"/>
              <a:ext cx="71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-2500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2336864" y="6419914"/>
              <a:ext cx="1350788" cy="435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661629" y="5407637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BF V</a:t>
              </a:r>
              <a:endParaRPr kumimoji="1" lang="ja-JP" altLang="en-US" dirty="0"/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7388876" y="2387666"/>
            <a:ext cx="4595312" cy="2117914"/>
            <a:chOff x="7596688" y="2387666"/>
            <a:chExt cx="4595312" cy="2117914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E0E0E0"/>
                </a:clrFrom>
                <a:clrTo>
                  <a:srgbClr val="E0E0E0">
                    <a:alpha val="0"/>
                  </a:srgbClr>
                </a:clrTo>
              </a:clrChange>
            </a:blip>
            <a:srcRect l="7579" t="4544"/>
            <a:stretch/>
          </p:blipFill>
          <p:spPr>
            <a:xfrm>
              <a:off x="8465127" y="2653144"/>
              <a:ext cx="3726873" cy="1724025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7874237" y="247698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-1200</a:t>
              </a:r>
              <a:endParaRPr kumimoji="1" lang="ja-JP" altLang="en-US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7862493" y="2888369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-1300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862299" y="3311528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-1400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844492" y="3743547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-1500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856827" y="4136248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-1600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16200000">
              <a:off x="7119153" y="336239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0085425" y="2387666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BF P</a:t>
              </a:r>
              <a:endParaRPr kumimoji="1" lang="ja-JP" altLang="en-US" dirty="0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7416586" y="517962"/>
            <a:ext cx="4546822" cy="2066023"/>
            <a:chOff x="7596688" y="338893"/>
            <a:chExt cx="4546822" cy="2066023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5932" t="653" r="1047" b="2817"/>
            <a:stretch/>
          </p:blipFill>
          <p:spPr>
            <a:xfrm>
              <a:off x="8451274" y="602673"/>
              <a:ext cx="3692236" cy="1662545"/>
            </a:xfrm>
            <a:prstGeom prst="rect">
              <a:avLst/>
            </a:prstGeom>
          </p:spPr>
        </p:pic>
        <p:sp>
          <p:nvSpPr>
            <p:cNvPr id="70" name="テキスト ボックス 69"/>
            <p:cNvSpPr txBox="1"/>
            <p:nvPr/>
          </p:nvSpPr>
          <p:spPr>
            <a:xfrm>
              <a:off x="7901766" y="743213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-500</a:t>
              </a:r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890007" y="142561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-700</a:t>
              </a:r>
              <a:endParaRPr kumimoji="1" lang="ja-JP" altLang="en-US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856827" y="2035584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-900</a:t>
              </a:r>
              <a:endParaRPr kumimoji="1" lang="ja-JP" altLang="en-US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16200000">
              <a:off x="7119153" y="1261731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0066455" y="33889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BF R</a:t>
              </a:r>
              <a:endParaRPr kumimoji="1" lang="ja-JP" altLang="en-US" dirty="0"/>
            </a:p>
          </p:txBody>
        </p:sp>
      </p:grpSp>
      <p:pic>
        <p:nvPicPr>
          <p:cNvPr id="80" name="図 7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l="7988"/>
          <a:stretch/>
        </p:blipFill>
        <p:spPr>
          <a:xfrm>
            <a:off x="8271170" y="4469035"/>
            <a:ext cx="3733156" cy="1783360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9938316" y="42660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BF Y</a:t>
            </a:r>
            <a:endParaRPr kumimoji="1" lang="ja-JP" altLang="en-US" dirty="0"/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1128616" y="6372470"/>
            <a:ext cx="1200798" cy="4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1379628" y="5574610"/>
            <a:ext cx="0" cy="112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1245158" y="6237998"/>
            <a:ext cx="277906" cy="2779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/>
          <p:cNvCxnSpPr>
            <a:stCxn id="84" idx="7"/>
            <a:endCxn id="84" idx="3"/>
          </p:cNvCxnSpPr>
          <p:nvPr/>
        </p:nvCxnSpPr>
        <p:spPr>
          <a:xfrm flipH="1"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4" idx="1"/>
            <a:endCxn id="84" idx="5"/>
          </p:cNvCxnSpPr>
          <p:nvPr/>
        </p:nvCxnSpPr>
        <p:spPr>
          <a:xfrm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359397" y="53531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267618" y="62742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77493" y="642384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右カーブ矢印 89"/>
          <p:cNvSpPr/>
          <p:nvPr/>
        </p:nvSpPr>
        <p:spPr>
          <a:xfrm>
            <a:off x="1204255" y="5801557"/>
            <a:ext cx="348877" cy="20005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下カーブ矢印 90"/>
          <p:cNvSpPr/>
          <p:nvPr/>
        </p:nvSpPr>
        <p:spPr>
          <a:xfrm>
            <a:off x="1840514" y="6193172"/>
            <a:ext cx="251245" cy="40011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環状矢印 91"/>
          <p:cNvSpPr/>
          <p:nvPr/>
        </p:nvSpPr>
        <p:spPr>
          <a:xfrm rot="17250541">
            <a:off x="996754" y="6076181"/>
            <a:ext cx="650221" cy="617205"/>
          </a:xfrm>
          <a:prstGeom prst="circularArrow">
            <a:avLst>
              <a:gd name="adj1" fmla="val 6818"/>
              <a:gd name="adj2" fmla="val 1142319"/>
              <a:gd name="adj3" fmla="val 20304205"/>
              <a:gd name="adj4" fmla="val 8400806"/>
              <a:gd name="adj5" fmla="val 119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90547" y="563971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888313" y="586277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28177" y="640832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714310" y="469461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3200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702551" y="53770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3000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704006" y="59869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2800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 rot="16200000">
            <a:off x="6966332" y="521313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Disp. [</a:t>
            </a:r>
            <a:r>
              <a:rPr kumimoji="1" lang="en-US" altLang="ja-JP" dirty="0" err="1" smtClean="0"/>
              <a:t>urad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813200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1239239" y="617165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68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l="5518" t="1719" b="2401"/>
          <a:stretch/>
        </p:blipFill>
        <p:spPr>
          <a:xfrm>
            <a:off x="8257309" y="4530435"/>
            <a:ext cx="3768438" cy="17179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372"/>
            <a:ext cx="10972800" cy="1143000"/>
          </a:xfrm>
        </p:spPr>
        <p:txBody>
          <a:bodyPr/>
          <a:lstStyle/>
          <a:p>
            <a:r>
              <a:rPr kumimoji="1" lang="ja-JP" altLang="en-US" dirty="0" smtClean="0"/>
              <a:t>長期ドリフト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2388" y="110124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IM</a:t>
            </a:r>
            <a:r>
              <a:rPr kumimoji="1" lang="en-US" altLang="ja-JP" sz="2400" dirty="0" smtClean="0"/>
              <a:t>/IRM</a:t>
            </a:r>
          </a:p>
          <a:p>
            <a:r>
              <a:rPr lang="ja-JP" altLang="en-US" sz="2400" dirty="0" smtClean="0"/>
              <a:t>相対</a:t>
            </a:r>
            <a:r>
              <a:rPr lang="ja-JP" altLang="en-US" sz="2400" dirty="0"/>
              <a:t>距離</a:t>
            </a:r>
            <a:endParaRPr kumimoji="1" lang="ja-JP" altLang="en-US" sz="24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35124" y="1660896"/>
            <a:ext cx="2758307" cy="3900780"/>
            <a:chOff x="0" y="1673830"/>
            <a:chExt cx="3089564" cy="436924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751"/>
            <a:stretch/>
          </p:blipFill>
          <p:spPr>
            <a:xfrm>
              <a:off x="79923" y="1673830"/>
              <a:ext cx="3009641" cy="4369242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0" y="216130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SF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0" y="2775562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BFR</a:t>
              </a:r>
              <a:r>
                <a:rPr lang="en-US" altLang="ja-JP" sz="2000" dirty="0"/>
                <a:t>M</a:t>
              </a:r>
              <a:endParaRPr kumimoji="1" lang="ja-JP" altLang="en-US" sz="2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403" y="3263041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403" y="3795064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1148" y="4209262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M</a:t>
              </a:r>
              <a:endParaRPr kumimoji="1" lang="ja-JP" altLang="en-US" sz="2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1063" y="4727843"/>
              <a:ext cx="559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9923" y="5124302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Mirror</a:t>
              </a:r>
              <a:endParaRPr kumimoji="1" lang="ja-JP" altLang="en-US" sz="20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650832" y="3117273"/>
              <a:ext cx="395186" cy="14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17742" y="3463096"/>
              <a:ext cx="649058" cy="104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11" idx="3"/>
            </p:cNvCxnSpPr>
            <p:nvPr/>
          </p:nvCxnSpPr>
          <p:spPr>
            <a:xfrm>
              <a:off x="653704" y="3995119"/>
              <a:ext cx="482369" cy="95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2" idx="3"/>
            </p:cNvCxnSpPr>
            <p:nvPr/>
          </p:nvCxnSpPr>
          <p:spPr>
            <a:xfrm>
              <a:off x="575958" y="4409317"/>
              <a:ext cx="824269" cy="4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3" idx="3"/>
            </p:cNvCxnSpPr>
            <p:nvPr/>
          </p:nvCxnSpPr>
          <p:spPr>
            <a:xfrm>
              <a:off x="650832" y="4927898"/>
              <a:ext cx="783113" cy="196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4" idx="3"/>
            </p:cNvCxnSpPr>
            <p:nvPr/>
          </p:nvCxnSpPr>
          <p:spPr>
            <a:xfrm>
              <a:off x="957086" y="5324357"/>
              <a:ext cx="684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3117913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99375" y="61849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837444" y="547774"/>
            <a:ext cx="4398723" cy="1904481"/>
            <a:chOff x="2837444" y="547774"/>
            <a:chExt cx="4398723" cy="190448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4866" b="3423"/>
            <a:stretch/>
          </p:blipFill>
          <p:spPr>
            <a:xfrm>
              <a:off x="3574473" y="818806"/>
              <a:ext cx="3661694" cy="1633449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294943" y="6467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2426434" y="1530299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74751" y="125263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176239" y="191735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135764" y="54777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L</a:t>
              </a:r>
              <a:endParaRPr kumimoji="1" lang="ja-JP" altLang="en-US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851734" y="2392186"/>
            <a:ext cx="4423574" cy="1958057"/>
            <a:chOff x="2851734" y="2392186"/>
            <a:chExt cx="4423574" cy="19580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5682"/>
            <a:stretch/>
          </p:blipFill>
          <p:spPr>
            <a:xfrm>
              <a:off x="3532909" y="2665312"/>
              <a:ext cx="3742399" cy="1684931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3202034" y="271409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184227" y="329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86613" y="385746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 rot="16200000">
              <a:off x="2440724" y="3278130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125214" y="239218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T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40067" y="4287801"/>
            <a:ext cx="4428473" cy="2003632"/>
            <a:chOff x="2840067" y="4260093"/>
            <a:chExt cx="4428473" cy="200363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077"/>
            <a:stretch/>
          </p:blipFill>
          <p:spPr>
            <a:xfrm>
              <a:off x="3546764" y="4531867"/>
              <a:ext cx="3721776" cy="1731858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3175667" y="438846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311882" y="47888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20439" y="52233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110598" y="5691825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-80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2429057" y="5176049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116663" y="4260093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V</a:t>
              </a:r>
              <a:endParaRPr kumimoji="1" lang="ja-JP" altLang="en-US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388876" y="2387666"/>
            <a:ext cx="4615450" cy="2139013"/>
            <a:chOff x="7388876" y="2387666"/>
            <a:chExt cx="4615450" cy="2139013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458" b="2067"/>
            <a:stretch/>
          </p:blipFill>
          <p:spPr>
            <a:xfrm>
              <a:off x="8264236" y="2644502"/>
              <a:ext cx="3740090" cy="1685043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7797348" y="2649831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026372" y="30134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754194" y="3393649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-200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723610" y="3786047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-400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775416" y="4157347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-600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16200000">
              <a:off x="6911341" y="336239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9877613" y="238766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P</a:t>
              </a:r>
              <a:endParaRPr kumimoji="1" lang="ja-JP" altLang="en-US" dirty="0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9938316" y="426600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</a:t>
            </a:r>
            <a:r>
              <a:rPr kumimoji="1" lang="en-US" altLang="ja-JP" dirty="0" smtClean="0"/>
              <a:t> Y</a:t>
            </a:r>
            <a:endParaRPr kumimoji="1" lang="ja-JP" altLang="en-US" dirty="0"/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1128616" y="6372470"/>
            <a:ext cx="1200798" cy="4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1379628" y="5574610"/>
            <a:ext cx="0" cy="112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1245158" y="6237998"/>
            <a:ext cx="277906" cy="2779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/>
          <p:cNvCxnSpPr>
            <a:stCxn id="84" idx="7"/>
            <a:endCxn id="84" idx="3"/>
          </p:cNvCxnSpPr>
          <p:nvPr/>
        </p:nvCxnSpPr>
        <p:spPr>
          <a:xfrm flipH="1"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4" idx="1"/>
            <a:endCxn id="84" idx="5"/>
          </p:cNvCxnSpPr>
          <p:nvPr/>
        </p:nvCxnSpPr>
        <p:spPr>
          <a:xfrm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359397" y="53531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267618" y="62742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77493" y="642384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右カーブ矢印 89"/>
          <p:cNvSpPr/>
          <p:nvPr/>
        </p:nvSpPr>
        <p:spPr>
          <a:xfrm>
            <a:off x="1204255" y="5801557"/>
            <a:ext cx="348877" cy="20005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下カーブ矢印 90"/>
          <p:cNvSpPr/>
          <p:nvPr/>
        </p:nvSpPr>
        <p:spPr>
          <a:xfrm>
            <a:off x="1840514" y="6193172"/>
            <a:ext cx="251245" cy="40011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環状矢印 91"/>
          <p:cNvSpPr/>
          <p:nvPr/>
        </p:nvSpPr>
        <p:spPr>
          <a:xfrm rot="17250541">
            <a:off x="996754" y="6076181"/>
            <a:ext cx="650221" cy="617205"/>
          </a:xfrm>
          <a:prstGeom prst="circularArrow">
            <a:avLst>
              <a:gd name="adj1" fmla="val 6818"/>
              <a:gd name="adj2" fmla="val 1142319"/>
              <a:gd name="adj3" fmla="val 20304205"/>
              <a:gd name="adj4" fmla="val 8400806"/>
              <a:gd name="adj5" fmla="val 119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90547" y="563971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888313" y="586277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28177" y="640832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830643" y="443811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039995" y="49317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753718" y="546568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-200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 rot="16200000">
            <a:off x="6966332" y="521313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Disp. [</a:t>
            </a:r>
            <a:r>
              <a:rPr kumimoji="1" lang="en-US" altLang="ja-JP" dirty="0" err="1" smtClean="0"/>
              <a:t>urad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813200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1239239" y="617165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7416586" y="517962"/>
            <a:ext cx="4546814" cy="2072507"/>
            <a:chOff x="7416586" y="517962"/>
            <a:chExt cx="4546814" cy="2072507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544" t="2004" r="1026" b="1943"/>
            <a:stretch/>
          </p:blipFill>
          <p:spPr>
            <a:xfrm>
              <a:off x="8278091" y="782782"/>
              <a:ext cx="3685309" cy="1683327"/>
            </a:xfrm>
            <a:prstGeom prst="rect">
              <a:avLst/>
            </a:prstGeom>
          </p:spPr>
        </p:pic>
        <p:sp>
          <p:nvSpPr>
            <p:cNvPr id="70" name="テキスト ボックス 69"/>
            <p:cNvSpPr txBox="1"/>
            <p:nvPr/>
          </p:nvSpPr>
          <p:spPr>
            <a:xfrm>
              <a:off x="7797348" y="1106746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8014988" y="165876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758208" y="222113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-200</a:t>
              </a:r>
              <a:endParaRPr kumimoji="1" lang="ja-JP" altLang="en-US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16200000">
              <a:off x="6939051" y="1440800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9886353" y="51796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R</a:t>
              </a:r>
              <a:endParaRPr kumimoji="1" lang="ja-JP" altLang="en-US" dirty="0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7815916" y="624625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7746790" y="599908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-400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073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l="5518" t="1719" b="2401"/>
          <a:stretch/>
        </p:blipFill>
        <p:spPr>
          <a:xfrm>
            <a:off x="8257309" y="4530435"/>
            <a:ext cx="3768438" cy="17179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372"/>
            <a:ext cx="10972800" cy="1143000"/>
          </a:xfrm>
        </p:spPr>
        <p:txBody>
          <a:bodyPr/>
          <a:lstStyle/>
          <a:p>
            <a:r>
              <a:rPr kumimoji="1" lang="ja-JP" altLang="en-US" dirty="0" smtClean="0"/>
              <a:t>長期ドリフト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2388" y="110124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IM</a:t>
            </a:r>
            <a:r>
              <a:rPr kumimoji="1" lang="en-US" altLang="ja-JP" sz="2400" dirty="0" smtClean="0"/>
              <a:t>/IRM</a:t>
            </a:r>
          </a:p>
          <a:p>
            <a:r>
              <a:rPr lang="ja-JP" altLang="en-US" sz="2400" dirty="0" smtClean="0"/>
              <a:t>相対</a:t>
            </a:r>
            <a:r>
              <a:rPr lang="ja-JP" altLang="en-US" sz="2400" dirty="0"/>
              <a:t>距離</a:t>
            </a:r>
            <a:endParaRPr kumimoji="1" lang="ja-JP" altLang="en-US" sz="24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35124" y="1660896"/>
            <a:ext cx="2758307" cy="3900780"/>
            <a:chOff x="0" y="1673830"/>
            <a:chExt cx="3089564" cy="436924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751"/>
            <a:stretch/>
          </p:blipFill>
          <p:spPr>
            <a:xfrm>
              <a:off x="79923" y="1673830"/>
              <a:ext cx="3009641" cy="4369242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0" y="216130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SF</a:t>
              </a:r>
              <a:endParaRPr kumimoji="1" lang="ja-JP" altLang="en-US" sz="2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0" y="2775562"/>
              <a:ext cx="835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BFR</a:t>
              </a:r>
              <a:r>
                <a:rPr lang="en-US" altLang="ja-JP" sz="2000" dirty="0"/>
                <a:t>M</a:t>
              </a:r>
              <a:endParaRPr kumimoji="1" lang="ja-JP" altLang="en-US" sz="2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403" y="3263041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BF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403" y="3795064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1148" y="4209262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</a:t>
              </a:r>
              <a:r>
                <a:rPr lang="en-US" altLang="ja-JP" sz="2000" dirty="0" smtClean="0"/>
                <a:t>M</a:t>
              </a:r>
              <a:endParaRPr kumimoji="1" lang="ja-JP" altLang="en-US" sz="2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1063" y="4727843"/>
              <a:ext cx="559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RM</a:t>
              </a:r>
              <a:endParaRPr kumimoji="1"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9923" y="5124302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Mirror</a:t>
              </a:r>
              <a:endParaRPr kumimoji="1" lang="ja-JP" altLang="en-US" sz="2000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650832" y="3117273"/>
              <a:ext cx="395186" cy="14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17742" y="3463096"/>
              <a:ext cx="649058" cy="104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11" idx="3"/>
            </p:cNvCxnSpPr>
            <p:nvPr/>
          </p:nvCxnSpPr>
          <p:spPr>
            <a:xfrm>
              <a:off x="653704" y="3995119"/>
              <a:ext cx="482369" cy="95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2" idx="3"/>
            </p:cNvCxnSpPr>
            <p:nvPr/>
          </p:nvCxnSpPr>
          <p:spPr>
            <a:xfrm>
              <a:off x="575958" y="4409317"/>
              <a:ext cx="824269" cy="4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>
              <a:stCxn id="13" idx="3"/>
            </p:cNvCxnSpPr>
            <p:nvPr/>
          </p:nvCxnSpPr>
          <p:spPr>
            <a:xfrm>
              <a:off x="650832" y="4927898"/>
              <a:ext cx="783113" cy="196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4" idx="3"/>
            </p:cNvCxnSpPr>
            <p:nvPr/>
          </p:nvCxnSpPr>
          <p:spPr>
            <a:xfrm>
              <a:off x="957086" y="5324357"/>
              <a:ext cx="684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3117913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99375" y="61849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837444" y="547774"/>
            <a:ext cx="4398723" cy="1904481"/>
            <a:chOff x="2837444" y="547774"/>
            <a:chExt cx="4398723" cy="190448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4866" b="3423"/>
            <a:stretch/>
          </p:blipFill>
          <p:spPr>
            <a:xfrm>
              <a:off x="3574473" y="818806"/>
              <a:ext cx="3661694" cy="1633449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3294943" y="6467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2426434" y="1530299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74751" y="125263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176239" y="191735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135764" y="54777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L</a:t>
              </a:r>
              <a:endParaRPr kumimoji="1" lang="ja-JP" altLang="en-US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851734" y="2392186"/>
            <a:ext cx="4423574" cy="1958057"/>
            <a:chOff x="2851734" y="2392186"/>
            <a:chExt cx="4423574" cy="19580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5682"/>
            <a:stretch/>
          </p:blipFill>
          <p:spPr>
            <a:xfrm>
              <a:off x="3532909" y="2665312"/>
              <a:ext cx="3742399" cy="1684931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3202034" y="271409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184227" y="32985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2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286613" y="385746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 rot="16200000">
              <a:off x="2440724" y="3278130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125214" y="239218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T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40067" y="4287801"/>
            <a:ext cx="4428473" cy="2003632"/>
            <a:chOff x="2840067" y="4260093"/>
            <a:chExt cx="4428473" cy="2003632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077"/>
            <a:stretch/>
          </p:blipFill>
          <p:spPr>
            <a:xfrm>
              <a:off x="3546764" y="4531867"/>
              <a:ext cx="3721776" cy="1731858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3175667" y="4388468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311882" y="47888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120439" y="52233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110598" y="5691825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-80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2429057" y="5176049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[um]</a:t>
              </a:r>
              <a:endParaRPr kumimoji="1" lang="ja-JP" altLang="en-US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116663" y="4260093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V</a:t>
              </a:r>
              <a:endParaRPr kumimoji="1" lang="ja-JP" altLang="en-US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388876" y="2387666"/>
            <a:ext cx="4615450" cy="2139013"/>
            <a:chOff x="7388876" y="2387666"/>
            <a:chExt cx="4615450" cy="2139013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458" b="2067"/>
            <a:stretch/>
          </p:blipFill>
          <p:spPr>
            <a:xfrm>
              <a:off x="8264236" y="2644502"/>
              <a:ext cx="3740090" cy="1685043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7797348" y="2649831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026372" y="301344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754194" y="3393649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-200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7723610" y="3786047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-400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775416" y="4157347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-600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 rot="16200000">
              <a:off x="6911341" y="3362395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9877613" y="238766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P</a:t>
              </a:r>
              <a:endParaRPr kumimoji="1" lang="ja-JP" altLang="en-US" dirty="0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9938316" y="426600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</a:t>
            </a:r>
            <a:r>
              <a:rPr kumimoji="1" lang="en-US" altLang="ja-JP" dirty="0" smtClean="0"/>
              <a:t> Y</a:t>
            </a:r>
            <a:endParaRPr kumimoji="1" lang="ja-JP" altLang="en-US" dirty="0"/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1128616" y="6372470"/>
            <a:ext cx="1200798" cy="4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1379628" y="5574610"/>
            <a:ext cx="0" cy="112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1245158" y="6237998"/>
            <a:ext cx="277906" cy="2779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/>
          <p:cNvCxnSpPr>
            <a:stCxn id="84" idx="7"/>
            <a:endCxn id="84" idx="3"/>
          </p:cNvCxnSpPr>
          <p:nvPr/>
        </p:nvCxnSpPr>
        <p:spPr>
          <a:xfrm flipH="1"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4" idx="1"/>
            <a:endCxn id="84" idx="5"/>
          </p:cNvCxnSpPr>
          <p:nvPr/>
        </p:nvCxnSpPr>
        <p:spPr>
          <a:xfrm>
            <a:off x="1285856" y="6278696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359397" y="53531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267618" y="62742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77493" y="642384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右カーブ矢印 89"/>
          <p:cNvSpPr/>
          <p:nvPr/>
        </p:nvSpPr>
        <p:spPr>
          <a:xfrm>
            <a:off x="1204255" y="5801557"/>
            <a:ext cx="348877" cy="20005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下カーブ矢印 90"/>
          <p:cNvSpPr/>
          <p:nvPr/>
        </p:nvSpPr>
        <p:spPr>
          <a:xfrm>
            <a:off x="1840514" y="6193172"/>
            <a:ext cx="251245" cy="40011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環状矢印 91"/>
          <p:cNvSpPr/>
          <p:nvPr/>
        </p:nvSpPr>
        <p:spPr>
          <a:xfrm rot="17250541">
            <a:off x="996754" y="6076181"/>
            <a:ext cx="650221" cy="617205"/>
          </a:xfrm>
          <a:prstGeom prst="circularArrow">
            <a:avLst>
              <a:gd name="adj1" fmla="val 6818"/>
              <a:gd name="adj2" fmla="val 1142319"/>
              <a:gd name="adj3" fmla="val 20304205"/>
              <a:gd name="adj4" fmla="val 8400806"/>
              <a:gd name="adj5" fmla="val 119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890547" y="563971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888313" y="586277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28177" y="640832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830643" y="443811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200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039995" y="49317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753718" y="546568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-200</a:t>
            </a:r>
            <a:endParaRPr kumimoji="1" lang="ja-JP" altLang="en-US" dirty="0"/>
          </a:p>
        </p:txBody>
      </p:sp>
      <p:sp>
        <p:nvSpPr>
          <p:cNvPr id="105" name="テキスト ボックス 104"/>
          <p:cNvSpPr txBox="1"/>
          <p:nvPr/>
        </p:nvSpPr>
        <p:spPr>
          <a:xfrm rot="16200000">
            <a:off x="6966332" y="521313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Disp. [</a:t>
            </a:r>
            <a:r>
              <a:rPr kumimoji="1" lang="en-US" altLang="ja-JP" dirty="0" err="1" smtClean="0"/>
              <a:t>urad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813200" y="6211669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2017/7/1</a:t>
            </a:r>
          </a:p>
          <a:p>
            <a:r>
              <a:rPr lang="en-US" altLang="ja-JP" dirty="0" smtClean="0"/>
              <a:t>0:00(UTC)</a:t>
            </a:r>
            <a:endParaRPr kumimoji="1" lang="ja-JP" altLang="en-US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1239239" y="617165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2017/7/31</a:t>
            </a:r>
          </a:p>
          <a:p>
            <a:r>
              <a:rPr lang="en-US" altLang="ja-JP" dirty="0" smtClean="0"/>
              <a:t>0:00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7416586" y="517962"/>
            <a:ext cx="4546814" cy="2072507"/>
            <a:chOff x="7416586" y="517962"/>
            <a:chExt cx="4546814" cy="2072507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rcRect l="6544" t="2004" r="1026" b="1943"/>
            <a:stretch/>
          </p:blipFill>
          <p:spPr>
            <a:xfrm>
              <a:off x="8278091" y="782782"/>
              <a:ext cx="3685309" cy="1683327"/>
            </a:xfrm>
            <a:prstGeom prst="rect">
              <a:avLst/>
            </a:prstGeom>
          </p:spPr>
        </p:pic>
        <p:sp>
          <p:nvSpPr>
            <p:cNvPr id="70" name="テキスト ボックス 69"/>
            <p:cNvSpPr txBox="1"/>
            <p:nvPr/>
          </p:nvSpPr>
          <p:spPr>
            <a:xfrm>
              <a:off x="7797348" y="1106746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200</a:t>
              </a:r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8014988" y="165876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758208" y="222113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-200</a:t>
              </a:r>
              <a:endParaRPr kumimoji="1" lang="ja-JP" altLang="en-US" dirty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16200000">
              <a:off x="6939051" y="1440800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Disp. [</a:t>
              </a:r>
              <a:r>
                <a:rPr kumimoji="1" lang="en-US" altLang="ja-JP" dirty="0" err="1" smtClean="0"/>
                <a:t>urad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9886353" y="51796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IM</a:t>
              </a:r>
              <a:r>
                <a:rPr kumimoji="1" lang="en-US" altLang="ja-JP" dirty="0" smtClean="0"/>
                <a:t> R</a:t>
              </a:r>
              <a:endParaRPr kumimoji="1" lang="ja-JP" altLang="en-US" dirty="0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7815916" y="624625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4</a:t>
              </a:r>
              <a:r>
                <a:rPr lang="en-US" altLang="ja-JP" dirty="0" smtClean="0"/>
                <a:t>00</a:t>
              </a:r>
              <a:endParaRPr kumimoji="1" lang="ja-JP" altLang="en-US" dirty="0"/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7746790" y="599908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-400</a:t>
            </a:r>
            <a:endParaRPr kumimoji="1" lang="ja-JP" altLang="en-US" dirty="0"/>
          </a:p>
        </p:txBody>
      </p:sp>
      <p:sp>
        <p:nvSpPr>
          <p:cNvPr id="58" name="角丸四角形吹き出し 57"/>
          <p:cNvSpPr/>
          <p:nvPr/>
        </p:nvSpPr>
        <p:spPr>
          <a:xfrm>
            <a:off x="2001982" y="2244247"/>
            <a:ext cx="5142351" cy="2412886"/>
          </a:xfrm>
          <a:prstGeom prst="wedgeRoundRectCallout">
            <a:avLst>
              <a:gd name="adj1" fmla="val 64314"/>
              <a:gd name="adj2" fmla="val 1468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傾き・回転で大きなドリフト</a:t>
            </a:r>
            <a:endParaRPr kumimoji="1" lang="en-US" altLang="ja-JP" sz="2400" dirty="0" smtClean="0"/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DC</a:t>
            </a:r>
            <a:r>
              <a:rPr lang="ja-JP" altLang="en-US" sz="2400" dirty="0" smtClean="0">
                <a:sym typeface="Wingdings" panose="05000000000000000000" pitchFamily="2" charset="2"/>
              </a:rPr>
              <a:t>制御 ＋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ja-JP" altLang="en-US" sz="2400" dirty="0" smtClean="0">
                <a:sym typeface="Wingdings" panose="05000000000000000000" pitchFamily="2" charset="2"/>
              </a:rPr>
              <a:t>　干渉計制御の合間に自動的に</a:t>
            </a:r>
            <a:r>
              <a:rPr lang="en-US" altLang="ja-JP" sz="2400" dirty="0" smtClean="0"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ja-JP" altLang="en-US" sz="2400" dirty="0" smtClean="0">
                <a:sym typeface="Wingdings" panose="05000000000000000000" pitchFamily="2" charset="2"/>
              </a:rPr>
              <a:t>　ドリフトオフセットを補正する　</a:t>
            </a:r>
            <a:r>
              <a:rPr lang="en-US" altLang="ja-JP" sz="2400" dirty="0" smtClean="0">
                <a:sym typeface="Wingdings" panose="05000000000000000000" pitchFamily="2" charset="2"/>
              </a:rPr>
              <a:t/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ja-JP" altLang="en-US" sz="2400" dirty="0" smtClean="0">
                <a:sym typeface="Wingdings" panose="05000000000000000000" pitchFamily="2" charset="2"/>
              </a:rPr>
              <a:t>　システムが必要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03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4346" y="4204853"/>
            <a:ext cx="10668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/>
              <a:t>PRM</a:t>
            </a:r>
            <a:r>
              <a:rPr lang="ja-JP" altLang="en-US" sz="2000" dirty="0" err="1"/>
              <a:t>の真空槽</a:t>
            </a:r>
            <a:r>
              <a:rPr lang="ja-JP" altLang="en-US" sz="2000" dirty="0"/>
              <a:t>内への</a:t>
            </a:r>
            <a:r>
              <a:rPr lang="ja-JP" altLang="en-US" sz="2000" dirty="0" smtClean="0"/>
              <a:t>インストール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未測定の共振モードの測定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Q</a:t>
            </a:r>
            <a:r>
              <a:rPr lang="ja-JP" altLang="en-US" sz="2000" dirty="0" smtClean="0"/>
              <a:t>値（減衰時間）の各</a:t>
            </a:r>
            <a:r>
              <a:rPr lang="en-US" altLang="ja-JP" sz="2000" dirty="0" smtClean="0"/>
              <a:t>suspension</a:t>
            </a:r>
            <a:r>
              <a:rPr lang="ja-JP" altLang="en-US" sz="2000" dirty="0" smtClean="0"/>
              <a:t>間の比較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ダンピング制御によるセンサーノイズの評価・最適化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ドリフト補正システムの構築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コントロール系の自動化</a:t>
            </a:r>
            <a:r>
              <a:rPr lang="en-US" altLang="ja-JP" sz="2000" dirty="0" smtClean="0"/>
              <a:t>			</a:t>
            </a:r>
            <a:r>
              <a:rPr lang="en-US" altLang="ja-JP" sz="2000" dirty="0" err="1" smtClean="0"/>
              <a:t>etc</a:t>
            </a:r>
            <a:r>
              <a:rPr lang="en-US" altLang="ja-JP" sz="2000" dirty="0" smtClean="0"/>
              <a:t>….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346" y="1259632"/>
            <a:ext cx="1066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KAGRA</a:t>
            </a:r>
            <a:r>
              <a:rPr lang="ja-JP" altLang="en-US" sz="2000" dirty="0" smtClean="0"/>
              <a:t>のパワーリサイクリング鏡用防振装置（</a:t>
            </a:r>
            <a:r>
              <a:rPr lang="en-US" altLang="ja-JP" sz="2000" dirty="0" smtClean="0"/>
              <a:t>Type-</a:t>
            </a:r>
            <a:r>
              <a:rPr lang="en-US" altLang="ja-JP" sz="2000" dirty="0" err="1" smtClean="0"/>
              <a:t>Bp</a:t>
            </a:r>
            <a:r>
              <a:rPr lang="ja-JP" altLang="en-US" sz="2000" dirty="0" smtClean="0"/>
              <a:t>）を開発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PR3, PR2</a:t>
            </a:r>
            <a:r>
              <a:rPr lang="ja-JP" altLang="en-US" sz="2000" dirty="0" smtClean="0"/>
              <a:t>はインストールまで完了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PRM</a:t>
            </a:r>
            <a:r>
              <a:rPr lang="ja-JP" altLang="en-US" sz="2000" dirty="0" smtClean="0"/>
              <a:t>はアセンブリ完了、インストールを残すのみ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各</a:t>
            </a:r>
            <a:r>
              <a:rPr lang="en-US" altLang="ja-JP" sz="2000" dirty="0" smtClean="0"/>
              <a:t>suspension</a:t>
            </a:r>
            <a:r>
              <a:rPr lang="ja-JP" altLang="en-US" sz="2000" dirty="0" err="1" smtClean="0"/>
              <a:t>の防振</a:t>
            </a:r>
            <a:r>
              <a:rPr lang="ja-JP" altLang="en-US" sz="2000" dirty="0" smtClean="0"/>
              <a:t>性能を比較 </a:t>
            </a:r>
            <a:r>
              <a:rPr lang="en-US" altLang="ja-JP" sz="2000" dirty="0" smtClean="0">
                <a:sym typeface="Wingdings" panose="05000000000000000000" pitchFamily="2" charset="2"/>
              </a:rPr>
              <a:t> </a:t>
            </a:r>
            <a:r>
              <a:rPr lang="ja-JP" altLang="en-US" sz="2000" dirty="0" smtClean="0">
                <a:sym typeface="Wingdings" panose="05000000000000000000" pitchFamily="2" charset="2"/>
              </a:rPr>
              <a:t>ほぼ等しい防振性能が得られた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共振モードの減衰時間は、ダンピングにより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分以下を達成できる見込み</a:t>
            </a:r>
            <a:endParaRPr lang="en-US" altLang="ja-JP" sz="2000" dirty="0" smtClean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長期ドリフトを自動的に補正し、</a:t>
            </a:r>
            <a:r>
              <a:rPr lang="en-US" altLang="ja-JP" sz="2000" dirty="0" smtClean="0"/>
              <a:t>actuation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DC offset</a:t>
            </a:r>
            <a:r>
              <a:rPr lang="ja-JP" altLang="en-US" sz="2000" dirty="0" err="1" smtClean="0"/>
              <a:t>を緩</a:t>
            </a:r>
            <a:r>
              <a:rPr lang="ja-JP" altLang="en-US" sz="2000" dirty="0" smtClean="0"/>
              <a:t>和するシステムが必要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" y="37593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今後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の予定</a:t>
            </a:r>
            <a:r>
              <a:rPr kumimoji="1"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Mirror trouble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8200" y="1259632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 OSEM flag removing took a long time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" y="4612432"/>
            <a:ext cx="102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2. </a:t>
            </a:r>
            <a:r>
              <a:rPr lang="en-US" altLang="ja-JP" sz="2400" dirty="0" smtClean="0"/>
              <a:t>Some of the wire breakers refused to be glued on the mirror for a long time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6236" y="1773382"/>
            <a:ext cx="6497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position and dimension of the flags make it difficult to dissolve the glue.</a:t>
            </a:r>
          </a:p>
          <a:p>
            <a:r>
              <a:rPr lang="en-US" altLang="ja-JP" sz="2000" dirty="0" smtClean="0"/>
              <a:t>In case of the spare mirror and the </a:t>
            </a:r>
            <a:r>
              <a:rPr lang="en-US" altLang="ja-JP" sz="2000" dirty="0" err="1" smtClean="0"/>
              <a:t>iKAGRA</a:t>
            </a:r>
            <a:r>
              <a:rPr lang="en-US" altLang="ja-JP" sz="2000" dirty="0" smtClean="0"/>
              <a:t> PR3,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they were removed within a week. </a:t>
            </a:r>
            <a:br>
              <a:rPr lang="en-US" altLang="ja-JP" sz="2000" dirty="0" smtClean="0"/>
            </a:br>
            <a:r>
              <a:rPr lang="en-US" altLang="ja-JP" sz="2000" dirty="0" smtClean="0"/>
              <a:t>This time, two of the flags could not be removed more than 2 weeks.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2598" y="5126182"/>
            <a:ext cx="9790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 could attached the wire breakers in </a:t>
            </a:r>
            <a:r>
              <a:rPr lang="en-US" altLang="ja-JP" sz="2000" dirty="0" err="1" smtClean="0"/>
              <a:t>iKAGRA</a:t>
            </a:r>
            <a:r>
              <a:rPr lang="en-US" altLang="ja-JP" sz="2000" dirty="0" smtClean="0"/>
              <a:t> phase (but sapphire) once with the same</a:t>
            </a:r>
            <a:br>
              <a:rPr lang="en-US" altLang="ja-JP" sz="2000" dirty="0" smtClean="0"/>
            </a:br>
            <a:r>
              <a:rPr lang="en-US" altLang="ja-JP" sz="2000" dirty="0" smtClean="0"/>
              <a:t>condition, but this time, we failed gluing many times.</a:t>
            </a:r>
          </a:p>
          <a:p>
            <a:r>
              <a:rPr kumimoji="1" lang="en-US" altLang="ja-JP" sz="2000" dirty="0" smtClean="0"/>
              <a:t>We do not know the reason, but they are </a:t>
            </a:r>
            <a:r>
              <a:rPr lang="en-US" altLang="ja-JP" sz="2000" dirty="0" smtClean="0"/>
              <a:t>glued </a:t>
            </a:r>
            <a:r>
              <a:rPr kumimoji="1" lang="en-US" altLang="ja-JP" sz="2000" dirty="0" smtClean="0"/>
              <a:t>when we changed the gluing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jig box (dimension is the same) and with the supervise of experienced person.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643" y="0"/>
            <a:ext cx="3994357" cy="43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Other new topics/troubles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0491" y="1212270"/>
            <a:ext cx="75507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The tilt of the mirror changed a lot after we fixed the mirror.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The suspension wires around the mirror slipped?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The PR2 mirror is thinner than design…??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PRM DGS system and PR3 DGS system cannot be worked at the same time.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Now we are sharing PR3 model with PR3 and PRM.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We found some screws to be replaced including the PR3 (vent holes required).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The optical bench is suspended.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The performance is not yet measured.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The height of the optical bench have to be changed from the original design since the spacers in PR2 tank, which were inserted during the </a:t>
            </a:r>
            <a:r>
              <a:rPr lang="en-US" altLang="ja-JP" sz="2000" dirty="0" err="1" smtClean="0"/>
              <a:t>iKAGRA</a:t>
            </a:r>
            <a:r>
              <a:rPr lang="en-US" altLang="ja-JP" sz="2000" dirty="0" smtClean="0"/>
              <a:t> phase,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cannot be removed.</a:t>
            </a:r>
            <a:endParaRPr kumimoji="1" lang="en-US" altLang="ja-JP" sz="2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202" y="-78595"/>
            <a:ext cx="3575798" cy="693659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8285018" y="4600255"/>
            <a:ext cx="1378527" cy="560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994334" y="4446215"/>
            <a:ext cx="15776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Optical bench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8616202" y="5444837"/>
            <a:ext cx="818743" cy="775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66902" y="6160762"/>
            <a:ext cx="147829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Spacers are </a:t>
            </a:r>
            <a:br>
              <a:rPr lang="en-US" altLang="ja-JP" dirty="0" smtClean="0"/>
            </a:br>
            <a:r>
              <a:rPr lang="en-US" altLang="ja-JP" dirty="0" smtClean="0"/>
              <a:t>inserted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62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673525"/>
            <a:ext cx="9039225" cy="41148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8031192" y="1164566"/>
            <a:ext cx="517585" cy="1500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031192" y="795234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BFRM ring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408" y="5548389"/>
            <a:ext cx="25282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Sensor &amp; actuator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371600" y="4321834"/>
            <a:ext cx="836762" cy="122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1440611" y="4451230"/>
            <a:ext cx="1725283" cy="1095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001" y="178572"/>
            <a:ext cx="2590795" cy="347298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8408" y="60100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/>
              <a:t>Inspired from Filter 7 damping system in </a:t>
            </a:r>
            <a:r>
              <a:rPr lang="en-US" altLang="ja-JP" sz="2000" dirty="0" smtClean="0"/>
              <a:t>Virgo. </a:t>
            </a:r>
            <a:br>
              <a:rPr lang="en-US" altLang="ja-JP" sz="2000" dirty="0" smtClean="0"/>
            </a:br>
            <a:r>
              <a:rPr lang="en-US" altLang="ja-JP" sz="2000" dirty="0" smtClean="0"/>
              <a:t>Thanks to R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Passaquieti</a:t>
            </a:r>
            <a:r>
              <a:rPr lang="en-US" altLang="ja-JP" sz="2000" dirty="0"/>
              <a:t>, V. </a:t>
            </a:r>
            <a:r>
              <a:rPr lang="en-US" altLang="ja-JP" sz="2000" dirty="0" err="1"/>
              <a:t>Dattilo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and F</a:t>
            </a:r>
            <a:r>
              <a:rPr lang="en-US" altLang="ja-JP" sz="2000" dirty="0"/>
              <a:t>. </a:t>
            </a:r>
            <a:r>
              <a:rPr lang="en-US" altLang="ja-JP" sz="2000" dirty="0" err="1" smtClean="0"/>
              <a:t>Paoletti</a:t>
            </a:r>
            <a:r>
              <a:rPr lang="en-US" altLang="ja-JP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104" y="12000"/>
            <a:ext cx="10972800" cy="1143000"/>
          </a:xfrm>
        </p:spPr>
        <p:txBody>
          <a:bodyPr/>
          <a:lstStyle/>
          <a:p>
            <a:r>
              <a:rPr kumimoji="1" lang="en-US" altLang="ja-JP" dirty="0" smtClean="0"/>
              <a:t>KAGRA</a:t>
            </a:r>
            <a:r>
              <a:rPr lang="ja-JP" altLang="en-US" dirty="0"/>
              <a:t> </a:t>
            </a:r>
            <a:r>
              <a:rPr lang="en-US" altLang="ja-JP" dirty="0" smtClean="0"/>
              <a:t>VIS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89" y="110750"/>
            <a:ext cx="8746032" cy="6858000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71905" y="3984117"/>
            <a:ext cx="276225" cy="238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68379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Laser in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697" y="832427"/>
            <a:ext cx="4001024" cy="338981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59891" y="46578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Requirements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228" y="1374879"/>
            <a:ext cx="3486772" cy="26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New from </a:t>
            </a:r>
            <a:r>
              <a:rPr kumimoji="1" lang="en-US" altLang="ja-JP" dirty="0" err="1" smtClean="0"/>
              <a:t>iKAGRA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BF damping system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	BF recoil mass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	BF LVDT (sensors and actuators)</a:t>
            </a:r>
          </a:p>
          <a:p>
            <a:r>
              <a:rPr lang="en-US" altLang="ja-JP" sz="2400" dirty="0" smtClean="0"/>
              <a:t>3 stage pendulum</a:t>
            </a:r>
            <a:r>
              <a:rPr lang="ja-JP" altLang="en-US" sz="2400" dirty="0" smtClean="0"/>
              <a:t>＋</a:t>
            </a:r>
            <a:r>
              <a:rPr lang="en-US" altLang="ja-JP" sz="2400" dirty="0" smtClean="0"/>
              <a:t>2 GAS filters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Wide cavity </a:t>
            </a:r>
            <a:r>
              <a:rPr lang="en-US" altLang="ja-JP" sz="2400" dirty="0" smtClean="0">
                <a:sym typeface="Wingdings" panose="05000000000000000000" pitchFamily="2" charset="2"/>
              </a:rPr>
              <a:t>OSEMs</a:t>
            </a:r>
            <a:endParaRPr lang="en-US" altLang="ja-JP" sz="2400" dirty="0" smtClean="0"/>
          </a:p>
          <a:p>
            <a:r>
              <a:rPr lang="en-US" altLang="ja-JP" sz="2400" dirty="0" smtClean="0"/>
              <a:t>Remove sensing function on </a:t>
            </a:r>
            <a:br>
              <a:rPr lang="en-US" altLang="ja-JP" sz="2400" dirty="0" smtClean="0"/>
            </a:br>
            <a:r>
              <a:rPr lang="en-US" altLang="ja-JP" sz="2400" dirty="0" smtClean="0"/>
              <a:t>the TM OSEMS</a:t>
            </a:r>
            <a:r>
              <a:rPr kumimoji="1" lang="en-US" altLang="ja-JP" sz="2400" dirty="0" smtClean="0"/>
              <a:t>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	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Length-sensing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OpLev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Design change in the IM OSEM flags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Changing disassembly procedure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29233"/>
          <a:stretch/>
        </p:blipFill>
        <p:spPr>
          <a:xfrm>
            <a:off x="6674783" y="174695"/>
            <a:ext cx="2868705" cy="18461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9" t="29488" r="22150" b="11074"/>
          <a:stretch/>
        </p:blipFill>
        <p:spPr>
          <a:xfrm rot="5400000">
            <a:off x="6968777" y="1784416"/>
            <a:ext cx="2280716" cy="28687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72008" y="199216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IM OSEM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3726" y="204534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T</a:t>
            </a:r>
            <a:r>
              <a:rPr kumimoji="1" lang="en-US" altLang="ja-JP" b="1" dirty="0" smtClean="0"/>
              <a:t>M OSEM</a:t>
            </a:r>
            <a:endParaRPr kumimoji="1" lang="ja-JP" altLang="en-US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518" r="11528"/>
          <a:stretch/>
        </p:blipFill>
        <p:spPr>
          <a:xfrm rot="5400000">
            <a:off x="9000119" y="3666121"/>
            <a:ext cx="314526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48518" y="457200"/>
            <a:ext cx="2286000" cy="572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143" y="-78595"/>
            <a:ext cx="3575798" cy="69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Measurement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2362" y="166687"/>
            <a:ext cx="4867275" cy="65246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19365" y="3594848"/>
            <a:ext cx="2513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 OSEMs</a:t>
            </a:r>
          </a:p>
          <a:p>
            <a:r>
              <a:rPr lang="en-US" altLang="ja-JP" dirty="0" smtClean="0"/>
              <a:t>(sensor &amp; actuator unit)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7671" y="554915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 coil-magnet actuators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4751296" y="5827059"/>
            <a:ext cx="1308847" cy="797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95600" y="5342964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Angular </a:t>
            </a:r>
            <a:r>
              <a:rPr lang="en-US" altLang="ja-JP" dirty="0" smtClean="0"/>
              <a:t>o</a:t>
            </a:r>
            <a:r>
              <a:rPr kumimoji="1" lang="en-US" altLang="ja-JP" dirty="0" smtClean="0"/>
              <a:t>ptical lever (</a:t>
            </a:r>
            <a:r>
              <a:rPr lang="en-US" altLang="ja-JP" dirty="0" err="1" smtClean="0"/>
              <a:t>O</a:t>
            </a:r>
            <a:r>
              <a:rPr kumimoji="1" lang="en-US" altLang="ja-JP" dirty="0" err="1" smtClean="0"/>
              <a:t>pLev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Length sensing optical lever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46894" y="1927412"/>
            <a:ext cx="9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 LVDTs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46894" y="2296744"/>
            <a:ext cx="160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LVDT for GAS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56829" y="493059"/>
            <a:ext cx="2513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LVDT for GAS</a:t>
            </a:r>
          </a:p>
          <a:p>
            <a:r>
              <a:rPr lang="en-US" altLang="ja-JP" dirty="0" smtClean="0"/>
              <a:t>(sensor &amp; actuator unit)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97906" y="5989295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ground-mirror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97906" y="424117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IM-IRM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63408" y="1964059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</a:t>
            </a:r>
            <a:r>
              <a:rPr lang="en-US" altLang="ja-JP" dirty="0" smtClean="0"/>
              <a:t>BF-BFRM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53255" y="2608801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</a:t>
            </a:r>
            <a:r>
              <a:rPr lang="en-US" altLang="ja-JP" dirty="0" smtClean="0"/>
              <a:t>BF-suspension point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82627" y="1075977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 </a:t>
            </a:r>
            <a:r>
              <a:rPr lang="en-US" altLang="ja-JP" dirty="0" smtClean="0"/>
              <a:t>ground-suspension point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082284" y="5809129"/>
            <a:ext cx="1183267" cy="749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09600" y="1604682"/>
            <a:ext cx="4078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Active damping using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the local sensors and actuator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at each stage.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64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41" y="21632"/>
            <a:ext cx="4849064" cy="35822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91" y="3332382"/>
            <a:ext cx="4849064" cy="35822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43" y="3338449"/>
            <a:ext cx="4849064" cy="35822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" b="1"/>
          <a:stretch/>
        </p:blipFill>
        <p:spPr>
          <a:xfrm>
            <a:off x="842682" y="1134127"/>
            <a:ext cx="1900518" cy="246550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805953" y="2617695"/>
            <a:ext cx="1200798" cy="4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056965" y="1819835"/>
            <a:ext cx="0" cy="112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2922495" y="2483223"/>
            <a:ext cx="277906" cy="2779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9" idx="7"/>
            <a:endCxn id="9" idx="3"/>
          </p:cNvCxnSpPr>
          <p:nvPr/>
        </p:nvCxnSpPr>
        <p:spPr>
          <a:xfrm flipH="1">
            <a:off x="2963193" y="2523921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9" idx="1"/>
            <a:endCxn id="9" idx="5"/>
          </p:cNvCxnSpPr>
          <p:nvPr/>
        </p:nvCxnSpPr>
        <p:spPr>
          <a:xfrm>
            <a:off x="2963193" y="2523921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949391" y="13980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44955" y="25194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54830" y="2669066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右カーブ矢印 21"/>
          <p:cNvSpPr/>
          <p:nvPr/>
        </p:nvSpPr>
        <p:spPr>
          <a:xfrm>
            <a:off x="2881592" y="2046782"/>
            <a:ext cx="348877" cy="20005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下カーブ矢印 22"/>
          <p:cNvSpPr/>
          <p:nvPr/>
        </p:nvSpPr>
        <p:spPr>
          <a:xfrm>
            <a:off x="3517851" y="2438397"/>
            <a:ext cx="251245" cy="40011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環状矢印 25"/>
          <p:cNvSpPr/>
          <p:nvPr/>
        </p:nvSpPr>
        <p:spPr>
          <a:xfrm rot="17250541">
            <a:off x="2674091" y="2321406"/>
            <a:ext cx="650221" cy="617205"/>
          </a:xfrm>
          <a:prstGeom prst="circularArrow">
            <a:avLst>
              <a:gd name="adj1" fmla="val 6818"/>
              <a:gd name="adj2" fmla="val 1142319"/>
              <a:gd name="adj3" fmla="val 20304205"/>
              <a:gd name="adj4" fmla="val 8400806"/>
              <a:gd name="adj5" fmla="val 119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67884" y="188494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65650" y="210800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05514" y="265355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063858" y="267842"/>
            <a:ext cx="107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BF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LVDT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790202" y="3632453"/>
            <a:ext cx="124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LVDT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61829" y="2747739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w/o damping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11880" y="366406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IM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OSEM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495630" y="673453"/>
            <a:ext cx="272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Calibration factors have   </a:t>
            </a:r>
            <a:br>
              <a:rPr lang="en-US" altLang="ja-JP" dirty="0" smtClean="0"/>
            </a:br>
            <a:r>
              <a:rPr lang="en-US" altLang="ja-JP" dirty="0" smtClean="0"/>
              <a:t>    large uncertainty </a:t>
            </a:r>
            <a:br>
              <a:rPr lang="en-US" altLang="ja-JP" dirty="0" smtClean="0"/>
            </a:br>
            <a:r>
              <a:rPr lang="en-US" altLang="ja-JP" dirty="0" smtClean="0"/>
              <a:t>    for BF LVDT.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41" y="21632"/>
            <a:ext cx="4849064" cy="35822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91" y="3332382"/>
            <a:ext cx="4849064" cy="35822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43" y="3338449"/>
            <a:ext cx="4849064" cy="35822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" b="1"/>
          <a:stretch/>
        </p:blipFill>
        <p:spPr>
          <a:xfrm>
            <a:off x="842682" y="1134127"/>
            <a:ext cx="1900518" cy="246550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805953" y="2617695"/>
            <a:ext cx="1200798" cy="4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056965" y="1819835"/>
            <a:ext cx="0" cy="112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2922495" y="2483223"/>
            <a:ext cx="277906" cy="27790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9" idx="7"/>
            <a:endCxn id="9" idx="3"/>
          </p:cNvCxnSpPr>
          <p:nvPr/>
        </p:nvCxnSpPr>
        <p:spPr>
          <a:xfrm flipH="1">
            <a:off x="2963193" y="2523921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9" idx="1"/>
            <a:endCxn id="9" idx="5"/>
          </p:cNvCxnSpPr>
          <p:nvPr/>
        </p:nvCxnSpPr>
        <p:spPr>
          <a:xfrm>
            <a:off x="2963193" y="2523921"/>
            <a:ext cx="196510" cy="1965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949391" y="13980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44955" y="251949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54830" y="2669066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右カーブ矢印 21"/>
          <p:cNvSpPr/>
          <p:nvPr/>
        </p:nvSpPr>
        <p:spPr>
          <a:xfrm>
            <a:off x="2881592" y="2046782"/>
            <a:ext cx="348877" cy="20005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下カーブ矢印 22"/>
          <p:cNvSpPr/>
          <p:nvPr/>
        </p:nvSpPr>
        <p:spPr>
          <a:xfrm>
            <a:off x="3517851" y="2438397"/>
            <a:ext cx="251245" cy="40011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環状矢印 25"/>
          <p:cNvSpPr/>
          <p:nvPr/>
        </p:nvSpPr>
        <p:spPr>
          <a:xfrm rot="17250541">
            <a:off x="2674091" y="2321406"/>
            <a:ext cx="650221" cy="617205"/>
          </a:xfrm>
          <a:prstGeom prst="circularArrow">
            <a:avLst>
              <a:gd name="adj1" fmla="val 6818"/>
              <a:gd name="adj2" fmla="val 1142319"/>
              <a:gd name="adj3" fmla="val 20304205"/>
              <a:gd name="adj4" fmla="val 8400806"/>
              <a:gd name="adj5" fmla="val 1196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67884" y="188494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65650" y="210800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05514" y="265355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11880" y="366406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IM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OSEM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063858" y="267842"/>
            <a:ext cx="107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BF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LVDT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790202" y="3632453"/>
            <a:ext cx="124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GAS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LVDT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61829" y="2747739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w/ damping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95630" y="673453"/>
            <a:ext cx="272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Calibration factors have   </a:t>
            </a:r>
            <a:br>
              <a:rPr lang="en-US" altLang="ja-JP" dirty="0" smtClean="0"/>
            </a:br>
            <a:r>
              <a:rPr lang="en-US" altLang="ja-JP" dirty="0" smtClean="0"/>
              <a:t>    large uncertainty </a:t>
            </a:r>
            <a:br>
              <a:rPr lang="en-US" altLang="ja-JP" dirty="0" smtClean="0"/>
            </a:br>
            <a:r>
              <a:rPr lang="en-US" altLang="ja-JP" dirty="0" smtClean="0"/>
              <a:t>    for BF LVDT.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5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32"/>
            <a:ext cx="7315215" cy="54041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6" y="-17843"/>
            <a:ext cx="4787151" cy="35365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7" y="3397915"/>
            <a:ext cx="4787151" cy="35365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69446" y="1450188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Mirror Displacement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20624" y="284767"/>
            <a:ext cx="170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Mirror YAW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120624" y="3653139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Mirror PITCH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848" y="15128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Damping</a:t>
            </a:r>
            <a:endParaRPr kumimoji="1" lang="ja-JP" alt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32842" y="2172661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1E9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 Damping</a:t>
            </a:r>
            <a:endParaRPr kumimoji="1" lang="ja-JP" altLang="en-US" dirty="0">
              <a:solidFill>
                <a:srgbClr val="1E9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35794" y="3704026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IM&amp; BF Damping</a:t>
            </a:r>
            <a:endParaRPr kumimoji="1" lang="ja-JP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91826" y="16295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E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Damping</a:t>
            </a:r>
            <a:endParaRPr kumimoji="1" lang="ja-JP" altLang="en-US" dirty="0">
              <a:solidFill>
                <a:srgbClr val="FFE5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35010" y="844517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 Damping</a:t>
            </a:r>
            <a:endParaRPr kumimoji="1" lang="ja-JP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64219" y="190971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IM&amp; BF Damping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58395" y="358588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E5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Damping</a:t>
            </a:r>
            <a:endParaRPr kumimoji="1" lang="ja-JP" altLang="en-US" dirty="0">
              <a:solidFill>
                <a:srgbClr val="FFE5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95389" y="424570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 Damping</a:t>
            </a:r>
            <a:endParaRPr kumimoji="1" lang="ja-JP" alt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30788" y="5310907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IM&amp; BF Damping</a:t>
            </a:r>
            <a:endParaRPr kumimoji="1" lang="ja-JP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95630" y="673453"/>
            <a:ext cx="27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Calibration factors have   </a:t>
            </a:r>
            <a:br>
              <a:rPr lang="en-US" altLang="ja-JP" dirty="0" smtClean="0"/>
            </a:br>
            <a:r>
              <a:rPr lang="en-US" altLang="ja-JP" dirty="0" smtClean="0"/>
              <a:t>    large uncertainty.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51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183782"/>
            <a:ext cx="7905750" cy="58403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59846" y="1583767"/>
            <a:ext cx="2102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Mirror </a:t>
            </a:r>
            <a:r>
              <a:rPr lang="en-US" altLang="ja-JP" sz="2400" dirty="0" smtClean="0"/>
              <a:t>Velocit</a:t>
            </a:r>
            <a:r>
              <a:rPr lang="en-US" altLang="ja-JP" sz="2400" dirty="0"/>
              <a:t>y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3683" y="2156526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Damping</a:t>
            </a:r>
            <a:endParaRPr kumimoji="1" lang="ja-JP" alt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0102" y="2667730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1E9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 Damping</a:t>
            </a:r>
            <a:endParaRPr kumimoji="1" lang="ja-JP" altLang="en-US" sz="2000" dirty="0">
              <a:solidFill>
                <a:srgbClr val="1E9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62473" y="4334738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IM&amp; BF Damping</a:t>
            </a:r>
            <a:endParaRPr kumimoji="1" lang="ja-JP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7830" y="608661"/>
            <a:ext cx="27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 Calibration factors have   </a:t>
            </a:r>
            <a:br>
              <a:rPr lang="en-US" altLang="ja-JP" dirty="0" smtClean="0"/>
            </a:br>
            <a:r>
              <a:rPr lang="en-US" altLang="ja-JP" dirty="0" smtClean="0"/>
              <a:t>    large uncertainty. 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3354476" y="3488742"/>
            <a:ext cx="1111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19126" y="347393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Req.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8437956" y="2262840"/>
            <a:ext cx="3467100" cy="1400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/>
              <a:t>Resonant mode is properly damped 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</a:t>
            </a:r>
            <a:endParaRPr kumimoji="1" lang="en-US" altLang="ja-JP" sz="2400" b="1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01" t="27895" r="37719" b="28908"/>
          <a:stretch/>
        </p:blipFill>
        <p:spPr>
          <a:xfrm>
            <a:off x="7143704" y="244477"/>
            <a:ext cx="1933621" cy="2718848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H="1">
            <a:off x="5957704" y="1943100"/>
            <a:ext cx="1509896" cy="583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809389" y="3324225"/>
            <a:ext cx="1933936" cy="775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42900" y="4103968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Limited by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sensor noise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6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t="251" r="468"/>
          <a:stretch/>
        </p:blipFill>
        <p:spPr>
          <a:xfrm>
            <a:off x="128004" y="1368778"/>
            <a:ext cx="6066319" cy="49498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Compare with the simulation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612158" y="2178664"/>
            <a:ext cx="14702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68873" y="1852875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Req.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528D-3061-4157-B354-30E08DB08C52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2" y="1368778"/>
            <a:ext cx="6271198" cy="4632846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7106364" y="3176639"/>
            <a:ext cx="14702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163079" y="2850850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Req.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6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65" y="0"/>
            <a:ext cx="8936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7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082" y="1622223"/>
            <a:ext cx="6038321" cy="4651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Damping time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453" y="992776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lang="en-US" altLang="ja-JP" dirty="0" smtClean="0"/>
              <a:t>controlled only in L,T,Y at BF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506789" y="1362108"/>
            <a:ext cx="1137085" cy="269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0816812" y="1519747"/>
            <a:ext cx="339361" cy="224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398417" y="126234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</a:t>
            </a:r>
            <a:r>
              <a:rPr lang="ja-JP" altLang="en-US" dirty="0"/>
              <a:t> </a:t>
            </a:r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4858" y="106232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TM T, RM -T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528D-3061-4157-B354-30E08DB08C5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1235954" y="308288"/>
            <a:ext cx="591027" cy="926679"/>
          </a:xfrm>
          <a:prstGeom prst="ellipse">
            <a:avLst/>
          </a:prstGeom>
          <a:solidFill>
            <a:srgbClr val="9FE4E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092062" y="314774"/>
            <a:ext cx="591027" cy="926679"/>
          </a:xfrm>
          <a:prstGeom prst="ellipse">
            <a:avLst/>
          </a:prstGeom>
          <a:solidFill>
            <a:srgbClr val="9FE4E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10722523" y="771627"/>
            <a:ext cx="695629" cy="12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1418151" y="765141"/>
            <a:ext cx="539458" cy="34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11418151" y="133831"/>
            <a:ext cx="12806" cy="63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9381804" y="715453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L</a:t>
            </a:r>
          </a:p>
          <a:p>
            <a:pPr algn="r"/>
            <a:r>
              <a:rPr lang="en-US" altLang="ja-JP" dirty="0" smtClean="0"/>
              <a:t>(optical axis)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29717" y="1028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36386" y="-172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980419" y="81818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mirror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" y="1485693"/>
            <a:ext cx="6377824" cy="52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4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Type-</a:t>
            </a:r>
            <a:r>
              <a:rPr kumimoji="1" lang="en-US" altLang="ja-JP" dirty="0" err="1" smtClean="0"/>
              <a:t>Bp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15" y="3803904"/>
            <a:ext cx="6072951" cy="305409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95" y="116632"/>
            <a:ext cx="4867084" cy="38164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" b="1"/>
          <a:stretch/>
        </p:blipFill>
        <p:spPr>
          <a:xfrm>
            <a:off x="6319074" y="405553"/>
            <a:ext cx="5140071" cy="66681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075071" y="160549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GAS1</a:t>
            </a:r>
          </a:p>
          <a:p>
            <a:r>
              <a:rPr lang="en-US" altLang="ja-JP" sz="2000" dirty="0" smtClean="0"/>
              <a:t>(Standard filter)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64415" y="1908336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GAS2</a:t>
            </a:r>
          </a:p>
          <a:p>
            <a:r>
              <a:rPr lang="en-US" altLang="ja-JP" sz="2000" dirty="0" smtClean="0"/>
              <a:t>(Bottom filter)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37666" y="3842590"/>
            <a:ext cx="2273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Intermediate mass/</a:t>
            </a:r>
          </a:p>
          <a:p>
            <a:r>
              <a:rPr kumimoji="1" lang="en-US" altLang="ja-JP" sz="2000" dirty="0" smtClean="0"/>
              <a:t>Intermediate recoil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mass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37666" y="5670099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PR mirror/</a:t>
            </a:r>
          </a:p>
          <a:p>
            <a:r>
              <a:rPr lang="en-US" altLang="ja-JP" sz="2000" dirty="0" smtClean="0"/>
              <a:t>Recoil mass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95875" y="1645749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0.6m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95875" y="337027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0.5m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08699" y="496485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0.6m</a:t>
            </a:r>
            <a:endParaRPr kumimoji="1"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571608" y="4042645"/>
            <a:ext cx="0" cy="20275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571608" y="2467973"/>
            <a:ext cx="0" cy="15746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571608" y="405553"/>
            <a:ext cx="0" cy="20624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43641" y="305321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1.7m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737272" y="405553"/>
            <a:ext cx="0" cy="56646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277830" y="882192"/>
            <a:ext cx="1198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Traverser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32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問題点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01" t="27895" r="37719" b="28908"/>
          <a:stretch/>
        </p:blipFill>
        <p:spPr>
          <a:xfrm>
            <a:off x="8243037" y="3189799"/>
            <a:ext cx="2441528" cy="34330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8685" t="29553" r="5701" b="20642"/>
          <a:stretch/>
        </p:blipFill>
        <p:spPr>
          <a:xfrm>
            <a:off x="1483472" y="2290618"/>
            <a:ext cx="5971686" cy="46974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261686" y="2944197"/>
            <a:ext cx="22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Cannot be damped!</a:t>
            </a:r>
            <a:endParaRPr kumimoji="1" lang="ja-JP" altLang="en-US" sz="20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4316626" y="2451906"/>
            <a:ext cx="3945060" cy="1262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42736" y="1016877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アクティブに減衰させられない共振ピークがある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→全体が揺れすぎていて干渉計を共振状態に引き込めない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励起された後、ロックできるようになるまで時間がかかる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5378" y="2051796"/>
            <a:ext cx="1358161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kumimoji="1" lang="ja-JP" altLang="en-US" sz="2000" dirty="0" smtClean="0"/>
              <a:t>鏡の速度</a:t>
            </a:r>
            <a:endParaRPr kumimoji="1" lang="ja-JP" altLang="en-US" sz="2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106701" y="2974392"/>
            <a:ext cx="11116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71351" y="295958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Req.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9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解決策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953" y="1824399"/>
            <a:ext cx="3534764" cy="422936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7087" y="1798521"/>
            <a:ext cx="3334828" cy="43692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98864" y="3284010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BF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9622" y="416655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IM/IRM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09622" y="510065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Mirror</a:t>
            </a:r>
            <a:r>
              <a:rPr kumimoji="1" lang="en-US" altLang="ja-JP" dirty="0" smtClean="0"/>
              <a:t>/RM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5477774" y="3480876"/>
            <a:ext cx="802257" cy="79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607834" y="2156604"/>
            <a:ext cx="1009291" cy="948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102955" y="174673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5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948518" y="457200"/>
            <a:ext cx="2286000" cy="572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143" y="-78595"/>
            <a:ext cx="3575798" cy="693659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4682837" y="1814946"/>
            <a:ext cx="561109" cy="249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25903" y="1739581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BFRM</a:t>
            </a:r>
            <a:r>
              <a:rPr kumimoji="1" lang="ja-JP" altLang="en-US" sz="2000" dirty="0" smtClean="0"/>
              <a:t>の追加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83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Test Hanging</a:t>
            </a:r>
            <a:r>
              <a:rPr lang="ja-JP" altLang="en-US" dirty="0" smtClean="0"/>
              <a:t>で得られた結果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"/>
          <a:stretch/>
        </p:blipFill>
        <p:spPr>
          <a:xfrm>
            <a:off x="1544782" y="1163782"/>
            <a:ext cx="9648476" cy="55210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160327" y="4211782"/>
            <a:ext cx="3228109" cy="2576945"/>
          </a:xfrm>
          <a:prstGeom prst="rect">
            <a:avLst/>
          </a:prstGeom>
          <a:solidFill>
            <a:srgbClr val="F7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0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Achievment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61665"/>
              </p:ext>
            </p:extLst>
          </p:nvPr>
        </p:nvGraphicFramePr>
        <p:xfrm>
          <a:off x="120072" y="1072955"/>
          <a:ext cx="12016510" cy="57987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1651"/>
                <a:gridCol w="1201651"/>
                <a:gridCol w="1201651"/>
                <a:gridCol w="1201651"/>
                <a:gridCol w="1201651"/>
                <a:gridCol w="1201651"/>
                <a:gridCol w="1201651"/>
                <a:gridCol w="1201651"/>
                <a:gridCol w="1201651"/>
                <a:gridCol w="1201651"/>
              </a:tblGrid>
              <a:tr h="6242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2017/1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6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7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9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</a:tr>
              <a:tr h="517456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左右矢印 3"/>
          <p:cNvSpPr/>
          <p:nvPr/>
        </p:nvSpPr>
        <p:spPr>
          <a:xfrm>
            <a:off x="214745" y="1925782"/>
            <a:ext cx="3463637" cy="9975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TEST HANGING</a:t>
            </a:r>
            <a:endParaRPr kumimoji="1" lang="ja-JP" altLang="en-US" sz="2000" b="1" dirty="0"/>
          </a:p>
        </p:txBody>
      </p:sp>
      <p:sp>
        <p:nvSpPr>
          <p:cNvPr id="5" name="左右矢印 4"/>
          <p:cNvSpPr/>
          <p:nvPr/>
        </p:nvSpPr>
        <p:spPr>
          <a:xfrm>
            <a:off x="3773055" y="1925782"/>
            <a:ext cx="2357581" cy="9975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PR3</a:t>
            </a:r>
            <a:endParaRPr kumimoji="1" lang="ja-JP" altLang="en-US" sz="2000" b="1" dirty="0"/>
          </a:p>
        </p:txBody>
      </p:sp>
      <p:sp>
        <p:nvSpPr>
          <p:cNvPr id="6" name="左右矢印 5"/>
          <p:cNvSpPr/>
          <p:nvPr/>
        </p:nvSpPr>
        <p:spPr>
          <a:xfrm>
            <a:off x="7329055" y="1932709"/>
            <a:ext cx="1413163" cy="990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PR2</a:t>
            </a:r>
            <a:endParaRPr kumimoji="1" lang="ja-JP" altLang="en-US" sz="2000" b="1" dirty="0"/>
          </a:p>
        </p:txBody>
      </p:sp>
      <p:sp>
        <p:nvSpPr>
          <p:cNvPr id="8" name="左右矢印 7"/>
          <p:cNvSpPr/>
          <p:nvPr/>
        </p:nvSpPr>
        <p:spPr>
          <a:xfrm>
            <a:off x="6204528" y="3415144"/>
            <a:ext cx="1200728" cy="422563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2445" y="3936180"/>
            <a:ext cx="16241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PR2 Mirro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Trouble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290945" y="3103755"/>
            <a:ext cx="2833254" cy="1052946"/>
          </a:xfrm>
          <a:prstGeom prst="wedgeEllipseCallout">
            <a:avLst>
              <a:gd name="adj1" fmla="val 24786"/>
              <a:gd name="adj2" fmla="val -739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前回の物理学会で発表済み</a:t>
            </a:r>
            <a:endParaRPr kumimoji="1" lang="ja-JP" altLang="en-US" sz="2000" dirty="0"/>
          </a:p>
        </p:txBody>
      </p:sp>
      <p:sp>
        <p:nvSpPr>
          <p:cNvPr id="11" name="円形吹き出し 10"/>
          <p:cNvSpPr/>
          <p:nvPr/>
        </p:nvSpPr>
        <p:spPr>
          <a:xfrm>
            <a:off x="1406236" y="4475393"/>
            <a:ext cx="4100946" cy="1572116"/>
          </a:xfrm>
          <a:prstGeom prst="wedgeEllipseCallout">
            <a:avLst>
              <a:gd name="adj1" fmla="val 31647"/>
              <a:gd name="adj2" fmla="val -1244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Optical bench</a:t>
            </a:r>
            <a:r>
              <a:rPr kumimoji="1" lang="ja-JP" altLang="en-US" sz="2000" dirty="0" smtClean="0"/>
              <a:t>サスペンションの構築</a:t>
            </a:r>
            <a:endParaRPr kumimoji="1"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経験値の獲得</a:t>
            </a:r>
            <a:endParaRPr kumimoji="1" lang="ja-JP" altLang="en-US" sz="2000" dirty="0"/>
          </a:p>
        </p:txBody>
      </p:sp>
      <p:sp>
        <p:nvSpPr>
          <p:cNvPr id="12" name="円形吹き出し 11"/>
          <p:cNvSpPr/>
          <p:nvPr/>
        </p:nvSpPr>
        <p:spPr>
          <a:xfrm>
            <a:off x="5798127" y="4633128"/>
            <a:ext cx="5524142" cy="2091264"/>
          </a:xfrm>
          <a:prstGeom prst="wedgeEllipseCallout">
            <a:avLst>
              <a:gd name="adj1" fmla="val -9489"/>
              <a:gd name="adj2" fmla="val -126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PR2</a:t>
            </a:r>
            <a:r>
              <a:rPr kumimoji="1" lang="ja-JP" altLang="en-US" sz="2000" dirty="0" smtClean="0"/>
              <a:t>ミラーのトラブル中の準備、</a:t>
            </a:r>
            <a:r>
              <a:rPr kumimoji="1" lang="en-US" altLang="ja-JP" sz="2000" dirty="0" smtClean="0"/>
              <a:t>test hanging, PR3</a:t>
            </a:r>
            <a:r>
              <a:rPr kumimoji="1" lang="ja-JP" altLang="en-US" sz="2000" dirty="0" smtClean="0"/>
              <a:t>で獲得した経験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により、アセンブリ完了が加速</a:t>
            </a:r>
            <a:endParaRPr kumimoji="1" lang="ja-JP" altLang="en-US" sz="2000" dirty="0"/>
          </a:p>
        </p:txBody>
      </p:sp>
      <p:sp>
        <p:nvSpPr>
          <p:cNvPr id="7" name="左右矢印 6"/>
          <p:cNvSpPr/>
          <p:nvPr/>
        </p:nvSpPr>
        <p:spPr>
          <a:xfrm>
            <a:off x="8749145" y="1932709"/>
            <a:ext cx="1600200" cy="990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PRM</a:t>
            </a:r>
            <a:endParaRPr kumimoji="1" lang="ja-JP" altLang="en-US" sz="2000" b="1" dirty="0"/>
          </a:p>
        </p:txBody>
      </p:sp>
      <p:sp>
        <p:nvSpPr>
          <p:cNvPr id="13" name="角丸四角形 12"/>
          <p:cNvSpPr/>
          <p:nvPr/>
        </p:nvSpPr>
        <p:spPr>
          <a:xfrm rot="20910100">
            <a:off x="1358044" y="4401064"/>
            <a:ext cx="1738746" cy="464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WHAT‘S NEW?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9372600" y="2807077"/>
            <a:ext cx="2763982" cy="11652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アセンブリ完了！</a:t>
            </a:r>
            <a:endParaRPr kumimoji="1" lang="en-US" altLang="ja-JP" sz="2400" b="1" dirty="0" smtClean="0"/>
          </a:p>
          <a:p>
            <a:r>
              <a:rPr kumimoji="1" lang="ja-JP" altLang="en-US" sz="2000" b="1" dirty="0" smtClean="0"/>
              <a:t>残り：真空槽内への</a:t>
            </a:r>
            <a:r>
              <a:rPr kumimoji="1" lang="en-US" altLang="ja-JP" sz="2000" b="1" dirty="0" smtClean="0"/>
              <a:t/>
            </a:r>
            <a:br>
              <a:rPr kumimoji="1" lang="en-US" altLang="ja-JP" sz="2000" b="1" dirty="0" smtClean="0"/>
            </a:br>
            <a:r>
              <a:rPr kumimoji="1" lang="ja-JP" altLang="en-US" sz="2000" b="1" dirty="0" smtClean="0"/>
              <a:t>インストールのみ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728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7211" y="1946564"/>
            <a:ext cx="5964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大石奈緒子</a:t>
            </a:r>
            <a:r>
              <a:rPr lang="en-US" altLang="ja-JP" sz="2400" dirty="0" smtClean="0"/>
              <a:t> (NAOJ), </a:t>
            </a:r>
            <a:r>
              <a:rPr lang="ja-JP" altLang="en-US" sz="2400" dirty="0" smtClean="0">
                <a:solidFill>
                  <a:srgbClr val="7030A0"/>
                </a:solidFill>
              </a:rPr>
              <a:t>三代浩世希</a:t>
            </a:r>
            <a:r>
              <a:rPr lang="en-US" altLang="ja-JP" sz="2400" dirty="0" smtClean="0">
                <a:solidFill>
                  <a:srgbClr val="7030A0"/>
                </a:solidFill>
              </a:rPr>
              <a:t> (ICRR), </a:t>
            </a:r>
            <a:br>
              <a:rPr lang="en-US" altLang="ja-JP" sz="2400" dirty="0" smtClean="0">
                <a:solidFill>
                  <a:srgbClr val="7030A0"/>
                </a:solidFill>
              </a:rPr>
            </a:br>
            <a:r>
              <a:rPr lang="ja-JP" altLang="en-US" sz="2400" dirty="0" smtClean="0">
                <a:solidFill>
                  <a:srgbClr val="7030A0"/>
                </a:solidFill>
              </a:rPr>
              <a:t>粕谷順子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 smtClean="0">
                <a:solidFill>
                  <a:srgbClr val="7030A0"/>
                </a:solidFill>
              </a:rPr>
              <a:t>東工大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r>
              <a:rPr lang="ja-JP" altLang="en-US" sz="2400" dirty="0" smtClean="0">
                <a:solidFill>
                  <a:srgbClr val="7030A0"/>
                </a:solidFill>
              </a:rPr>
              <a:t>染谷望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法政大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br>
              <a:rPr lang="en-US" altLang="ja-JP" sz="2400" dirty="0" smtClean="0">
                <a:solidFill>
                  <a:srgbClr val="7030A0"/>
                </a:solidFill>
              </a:rPr>
            </a:br>
            <a:r>
              <a:rPr lang="ja-JP" altLang="en-US" sz="2400" dirty="0" smtClean="0">
                <a:solidFill>
                  <a:srgbClr val="7030A0"/>
                </a:solidFill>
              </a:rPr>
              <a:t>橋本安寿佳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法政大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r>
              <a:rPr lang="ja-JP" altLang="en-US" sz="2400" dirty="0" smtClean="0">
                <a:solidFill>
                  <a:srgbClr val="7030A0"/>
                </a:solidFill>
              </a:rPr>
              <a:t>平山哲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法政大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</a:p>
          <a:p>
            <a:r>
              <a:rPr lang="ja-JP" altLang="en-US" sz="2400" dirty="0" smtClean="0">
                <a:solidFill>
                  <a:srgbClr val="7030A0"/>
                </a:solidFill>
              </a:rPr>
              <a:t>関口徹也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 smtClean="0">
                <a:solidFill>
                  <a:srgbClr val="7030A0"/>
                </a:solidFill>
              </a:rPr>
              <a:t>法政大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r>
              <a:rPr lang="ja-JP" altLang="en-US" sz="2400" dirty="0" smtClean="0">
                <a:solidFill>
                  <a:srgbClr val="7030A0"/>
                </a:solidFill>
              </a:rPr>
              <a:t>藤井善範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 smtClean="0">
                <a:solidFill>
                  <a:srgbClr val="7030A0"/>
                </a:solidFill>
              </a:rPr>
              <a:t>東大</a:t>
            </a:r>
            <a:r>
              <a:rPr lang="en-US" altLang="ja-JP" sz="2400" dirty="0" smtClean="0">
                <a:solidFill>
                  <a:srgbClr val="7030A0"/>
                </a:solidFill>
              </a:rPr>
              <a:t>/NAOJ),</a:t>
            </a:r>
            <a:br>
              <a:rPr lang="en-US" altLang="ja-JP" sz="2400" dirty="0" smtClean="0">
                <a:solidFill>
                  <a:srgbClr val="7030A0"/>
                </a:solidFill>
              </a:rPr>
            </a:br>
            <a:r>
              <a:rPr lang="ja-JP" altLang="en-US" sz="2400" dirty="0" smtClean="0">
                <a:solidFill>
                  <a:srgbClr val="7030A0"/>
                </a:solidFill>
              </a:rPr>
              <a:t>秋山優太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法政大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r>
              <a:rPr lang="ja-JP" altLang="en-US" sz="2400" dirty="0" smtClean="0">
                <a:solidFill>
                  <a:srgbClr val="7030A0"/>
                </a:solidFill>
              </a:rPr>
              <a:t>桐井真</a:t>
            </a:r>
            <a:r>
              <a:rPr lang="en-US" altLang="ja-JP" sz="2400" dirty="0" smtClean="0">
                <a:solidFill>
                  <a:srgbClr val="7030A0"/>
                </a:solidFill>
              </a:rPr>
              <a:t> (ICRR), </a:t>
            </a:r>
            <a:br>
              <a:rPr lang="en-US" altLang="ja-JP" sz="2400" dirty="0" smtClean="0">
                <a:solidFill>
                  <a:srgbClr val="7030A0"/>
                </a:solidFill>
              </a:rPr>
            </a:br>
            <a:r>
              <a:rPr lang="ja-JP" altLang="en-US" sz="2400" dirty="0" smtClean="0">
                <a:solidFill>
                  <a:srgbClr val="7030A0"/>
                </a:solidFill>
              </a:rPr>
              <a:t>小森健太郎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東大</a:t>
            </a:r>
            <a:r>
              <a:rPr lang="en-US" altLang="ja-JP" sz="2400" dirty="0" smtClean="0">
                <a:solidFill>
                  <a:srgbClr val="7030A0"/>
                </a:solidFill>
              </a:rPr>
              <a:t>), </a:t>
            </a:r>
            <a:r>
              <a:rPr lang="ja-JP" altLang="en-US" sz="2400" dirty="0" smtClean="0">
                <a:solidFill>
                  <a:srgbClr val="7030A0"/>
                </a:solidFill>
              </a:rPr>
              <a:t>黒木瞬史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 smtClean="0">
                <a:solidFill>
                  <a:srgbClr val="7030A0"/>
                </a:solidFill>
              </a:rPr>
              <a:t>東大</a:t>
            </a:r>
            <a:r>
              <a:rPr lang="en-US" altLang="ja-JP" sz="2400" dirty="0" smtClean="0">
                <a:solidFill>
                  <a:srgbClr val="7030A0"/>
                </a:solidFill>
              </a:rPr>
              <a:t>/NAOJ), </a:t>
            </a:r>
            <a:br>
              <a:rPr lang="en-US" altLang="ja-JP" sz="2400" dirty="0" smtClean="0">
                <a:solidFill>
                  <a:srgbClr val="7030A0"/>
                </a:solidFill>
              </a:rPr>
            </a:br>
            <a:r>
              <a:rPr lang="ja-JP" altLang="en-US" sz="2400" dirty="0" smtClean="0">
                <a:solidFill>
                  <a:srgbClr val="7030A0"/>
                </a:solidFill>
              </a:rPr>
              <a:t>新井友</a:t>
            </a:r>
            <a:r>
              <a:rPr lang="ja-JP" altLang="en-US" sz="2400" dirty="0">
                <a:solidFill>
                  <a:srgbClr val="7030A0"/>
                </a:solidFill>
              </a:rPr>
              <a:t>也</a:t>
            </a:r>
            <a:r>
              <a:rPr lang="en-US" altLang="ja-JP" sz="2400" dirty="0" smtClean="0">
                <a:solidFill>
                  <a:srgbClr val="7030A0"/>
                </a:solidFill>
              </a:rPr>
              <a:t> (ICRR), </a:t>
            </a:r>
            <a:r>
              <a:rPr lang="ja-JP" altLang="en-US" sz="2400" dirty="0" smtClean="0">
                <a:solidFill>
                  <a:srgbClr val="7030A0"/>
                </a:solidFill>
              </a:rPr>
              <a:t>吉田涼介</a:t>
            </a:r>
            <a:r>
              <a:rPr lang="en-US" altLang="ja-JP" sz="2400" dirty="0" smtClean="0">
                <a:solidFill>
                  <a:srgbClr val="7030A0"/>
                </a:solidFill>
              </a:rPr>
              <a:t> (</a:t>
            </a:r>
            <a:r>
              <a:rPr lang="ja-JP" altLang="en-US" sz="2400" dirty="0">
                <a:solidFill>
                  <a:srgbClr val="7030A0"/>
                </a:solidFill>
              </a:rPr>
              <a:t>工学院大</a:t>
            </a:r>
            <a:r>
              <a:rPr lang="en-US" altLang="ja-JP" sz="2400" dirty="0" smtClean="0">
                <a:solidFill>
                  <a:srgbClr val="7030A0"/>
                </a:solidFill>
              </a:rPr>
              <a:t>)</a:t>
            </a:r>
            <a:endParaRPr lang="en-US" altLang="ja-JP" sz="2400" dirty="0" smtClean="0">
              <a:solidFill>
                <a:srgbClr val="7030A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0863" y="218396"/>
            <a:ext cx="3797622" cy="28482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9080" y="259960"/>
            <a:ext cx="3797622" cy="28482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95564" y="2694883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TEST 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HANGING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92273" y="1101141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PR3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68844" y="4807528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PRM</a:t>
            </a:r>
          </a:p>
          <a:p>
            <a:r>
              <a:rPr lang="en-US" altLang="ja-JP" sz="2000" dirty="0" smtClean="0"/>
              <a:t>Coming soon!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0863" y="3877472"/>
            <a:ext cx="3797621" cy="284821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495564" y="4970743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PR2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7211" y="1301196"/>
            <a:ext cx="4083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Type-</a:t>
            </a:r>
            <a:r>
              <a:rPr kumimoji="1" lang="en-US" altLang="ja-JP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インストールチーム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564631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pink-green">
      <a:dk1>
        <a:srgbClr val="000000"/>
      </a:dk1>
      <a:lt1>
        <a:srgbClr val="FFFFFF"/>
      </a:lt1>
      <a:dk2>
        <a:srgbClr val="83AF9B"/>
      </a:dk2>
      <a:lt2>
        <a:srgbClr val="C8C8A9"/>
      </a:lt2>
      <a:accent1>
        <a:srgbClr val="FE4365"/>
      </a:accent1>
      <a:accent2>
        <a:srgbClr val="FC9D9A"/>
      </a:accent2>
      <a:accent3>
        <a:srgbClr val="F9CDAD"/>
      </a:accent3>
      <a:accent4>
        <a:srgbClr val="C8C8A9"/>
      </a:accent4>
      <a:accent5>
        <a:srgbClr val="83AF9B"/>
      </a:accent5>
      <a:accent6>
        <a:srgbClr val="4E7A66"/>
      </a:accent6>
      <a:hlink>
        <a:srgbClr val="31859B"/>
      </a:hlink>
      <a:folHlink>
        <a:srgbClr val="1B4955"/>
      </a:folHlink>
    </a:clrScheme>
    <a:fontScheme name="ユーザー定義 2">
      <a:majorFont>
        <a:latin typeface="Candara"/>
        <a:ea typeface="メイリオ"/>
        <a:cs typeface=""/>
      </a:majorFont>
      <a:minorFont>
        <a:latin typeface="Candara"/>
        <a:ea typeface="メイリオ"/>
        <a:cs typeface="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6D9E9C3D-E426-47A7-89A8-953A225FAFF4}" vid="{AC28D9D0-D033-4588-AF5B-1F3B1162143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9467</TotalTime>
  <Words>1004</Words>
  <Application>Microsoft Office PowerPoint</Application>
  <PresentationFormat>ワイド画面</PresentationFormat>
  <Paragraphs>394</Paragraphs>
  <Slides>29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ＭＳ Ｐゴシック</vt:lpstr>
      <vt:lpstr>メイリオ</vt:lpstr>
      <vt:lpstr>Arial</vt:lpstr>
      <vt:lpstr>Calibri</vt:lpstr>
      <vt:lpstr>Candara</vt:lpstr>
      <vt:lpstr>Wingdings</vt:lpstr>
      <vt:lpstr>テーマ1</vt:lpstr>
      <vt:lpstr>KAGRAにおけるPower Recycling鏡の防振懸架系システムの開発 III</vt:lpstr>
      <vt:lpstr>KAGRA VIS</vt:lpstr>
      <vt:lpstr>Type-Bp</vt:lpstr>
      <vt:lpstr>問題点</vt:lpstr>
      <vt:lpstr>解決策</vt:lpstr>
      <vt:lpstr>PowerPoint プレゼンテーション</vt:lpstr>
      <vt:lpstr>Test Hangingで得られた結果</vt:lpstr>
      <vt:lpstr>Achievment</vt:lpstr>
      <vt:lpstr>PowerPoint プレゼンテーション</vt:lpstr>
      <vt:lpstr>各サスペンションの性能</vt:lpstr>
      <vt:lpstr>比較</vt:lpstr>
      <vt:lpstr>共振モード減衰時間（PR3）</vt:lpstr>
      <vt:lpstr>長期ドリフト</vt:lpstr>
      <vt:lpstr>長期ドリフト</vt:lpstr>
      <vt:lpstr>長期ドリフト</vt:lpstr>
      <vt:lpstr>まとめと今後の課題</vt:lpstr>
      <vt:lpstr>Mirror trouble</vt:lpstr>
      <vt:lpstr>Other new topics/troubles</vt:lpstr>
      <vt:lpstr>Model</vt:lpstr>
      <vt:lpstr>New from iKAGRA</vt:lpstr>
      <vt:lpstr>PowerPoint プレゼンテーション</vt:lpstr>
      <vt:lpstr>Measurement</vt:lpstr>
      <vt:lpstr>Results</vt:lpstr>
      <vt:lpstr>Results</vt:lpstr>
      <vt:lpstr>Result</vt:lpstr>
      <vt:lpstr>Result</vt:lpstr>
      <vt:lpstr>Compare with the simulation</vt:lpstr>
      <vt:lpstr>PowerPoint プレゼンテーション</vt:lpstr>
      <vt:lpstr>Damping time simulation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Type-Bp report</dc:title>
  <dc:creator>Ayaka Shoda</dc:creator>
  <cp:lastModifiedBy>Ayaka Shoda</cp:lastModifiedBy>
  <cp:revision>70</cp:revision>
  <dcterms:created xsi:type="dcterms:W3CDTF">2017-03-22T03:39:57Z</dcterms:created>
  <dcterms:modified xsi:type="dcterms:W3CDTF">2017-09-12T09:07:47Z</dcterms:modified>
</cp:coreProperties>
</file>