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3"/>
    <p:sldId id="257" r:id="rId4"/>
    <p:sldId id="258" r:id="rId5"/>
    <p:sldId id="274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F821DB8-F4EB-4A41-A1BA-3FCAFE7338EE}" styleName="">
    <a:wholeTbl>
      <a:tcTxStyle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Style>
        <a:tcBdr/>
        <a:fill>
          <a:solidFill>
            <a:srgbClr val="FFFFFF"/>
          </a:solidFill>
        </a:fill>
      </a:tcStyle>
    </a:band2H>
    <a:firstCol>
      <a:tcTxStyle b="on"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2"/>
  </p:normalViewPr>
  <p:slideViewPr>
    <p:cSldViewPr snapToGrid="0" snapToObjects="1">
      <p:cViewPr varScale="1">
        <p:scale>
          <a:sx n="83" d="100"/>
          <a:sy n="83" d="100"/>
        </p:scale>
        <p:origin x="1488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183" name="Shape 18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+mn-lt"/>
        <a:ea typeface="+mn-ea"/>
        <a:cs typeface="+mn-cs"/>
        <a:sym typeface="Lucida Grande"/>
      </a:defRPr>
    </a:lvl1pPr>
    <a:lvl2pPr indent="228600" defTabSz="584200" latinLnBrk="0">
      <a:defRPr sz="2200">
        <a:latin typeface="+mn-lt"/>
        <a:ea typeface="+mn-ea"/>
        <a:cs typeface="+mn-cs"/>
        <a:sym typeface="Lucida Grande"/>
      </a:defRPr>
    </a:lvl2pPr>
    <a:lvl3pPr indent="457200" defTabSz="584200" latinLnBrk="0">
      <a:defRPr sz="2200">
        <a:latin typeface="+mn-lt"/>
        <a:ea typeface="+mn-ea"/>
        <a:cs typeface="+mn-cs"/>
        <a:sym typeface="Lucida Grande"/>
      </a:defRPr>
    </a:lvl3pPr>
    <a:lvl4pPr indent="685800" defTabSz="584200" latinLnBrk="0">
      <a:defRPr sz="2200">
        <a:latin typeface="+mn-lt"/>
        <a:ea typeface="+mn-ea"/>
        <a:cs typeface="+mn-cs"/>
        <a:sym typeface="Lucida Grande"/>
      </a:defRPr>
    </a:lvl4pPr>
    <a:lvl5pPr indent="914400" defTabSz="584200" latinLnBrk="0">
      <a:defRPr sz="2200">
        <a:latin typeface="+mn-lt"/>
        <a:ea typeface="+mn-ea"/>
        <a:cs typeface="+mn-cs"/>
        <a:sym typeface="Lucida Grande"/>
      </a:defRPr>
    </a:lvl5pPr>
    <a:lvl6pPr indent="1143000" defTabSz="584200" latinLnBrk="0">
      <a:defRPr sz="2200">
        <a:latin typeface="+mn-lt"/>
        <a:ea typeface="+mn-ea"/>
        <a:cs typeface="+mn-cs"/>
        <a:sym typeface="Lucida Grande"/>
      </a:defRPr>
    </a:lvl6pPr>
    <a:lvl7pPr indent="1371600" defTabSz="584200" latinLnBrk="0">
      <a:defRPr sz="2200">
        <a:latin typeface="+mn-lt"/>
        <a:ea typeface="+mn-ea"/>
        <a:cs typeface="+mn-cs"/>
        <a:sym typeface="Lucida Grande"/>
      </a:defRPr>
    </a:lvl7pPr>
    <a:lvl8pPr indent="1600200" defTabSz="584200" latinLnBrk="0">
      <a:defRPr sz="2200">
        <a:latin typeface="+mn-lt"/>
        <a:ea typeface="+mn-ea"/>
        <a:cs typeface="+mn-cs"/>
        <a:sym typeface="Lucida Grande"/>
      </a:defRPr>
    </a:lvl8pPr>
    <a:lvl9pPr indent="1828800" defTabSz="584200" latinLnBrk="0">
      <a:defRPr sz="2200">
        <a:latin typeface="+mn-lt"/>
        <a:ea typeface="+mn-ea"/>
        <a:cs typeface="+mn-cs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Riflesso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Rifless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1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65" indent="-494665">
              <a:spcBef>
                <a:spcPts val="3800"/>
              </a:spcBef>
              <a:defRPr sz="3200"/>
            </a:lvl1pPr>
            <a:lvl2pPr marL="1256665" indent="-494665">
              <a:spcBef>
                <a:spcPts val="3800"/>
              </a:spcBef>
              <a:defRPr sz="3200"/>
            </a:lvl2pPr>
            <a:lvl3pPr marL="1701165" indent="-494665">
              <a:spcBef>
                <a:spcPts val="3800"/>
              </a:spcBef>
              <a:defRPr sz="3200"/>
            </a:lvl3pPr>
            <a:lvl4pPr marL="2145665" indent="-494665">
              <a:spcBef>
                <a:spcPts val="3800"/>
              </a:spcBef>
              <a:defRPr sz="3200"/>
            </a:lvl4pPr>
            <a:lvl5pPr marL="2590165" indent="-494665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20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65" indent="-494665">
              <a:spcBef>
                <a:spcPts val="3800"/>
              </a:spcBef>
              <a:defRPr sz="3200"/>
            </a:lvl1pPr>
            <a:lvl2pPr marL="1256665" indent="-494665">
              <a:spcBef>
                <a:spcPts val="3800"/>
              </a:spcBef>
              <a:defRPr sz="3200"/>
            </a:lvl2pPr>
            <a:lvl3pPr marL="1701165" indent="-494665">
              <a:spcBef>
                <a:spcPts val="3800"/>
              </a:spcBef>
              <a:defRPr sz="3200"/>
            </a:lvl3pPr>
            <a:lvl4pPr marL="2145665" indent="-494665">
              <a:spcBef>
                <a:spcPts val="3800"/>
              </a:spcBef>
              <a:defRPr sz="3200"/>
            </a:lvl4pPr>
            <a:lvl5pPr marL="2590165" indent="-494665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2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65" indent="-494665">
              <a:spcBef>
                <a:spcPts val="3800"/>
              </a:spcBef>
              <a:defRPr sz="3200"/>
            </a:lvl1pPr>
            <a:lvl2pPr marL="1256665" indent="-494665">
              <a:spcBef>
                <a:spcPts val="3800"/>
              </a:spcBef>
              <a:defRPr sz="3200"/>
            </a:lvl2pPr>
            <a:lvl3pPr marL="1701165" indent="-494665">
              <a:spcBef>
                <a:spcPts val="3800"/>
              </a:spcBef>
              <a:defRPr sz="3200"/>
            </a:lvl3pPr>
            <a:lvl4pPr marL="2145665" indent="-494665">
              <a:spcBef>
                <a:spcPts val="3800"/>
              </a:spcBef>
              <a:defRPr sz="3200"/>
            </a:lvl4pPr>
            <a:lvl5pPr marL="2590165" indent="-494665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 copia 1">
    <p:bg>
      <p:bgPr>
        <a:gradFill flip="none" rotWithShape="1">
          <a:gsLst>
            <a:gs pos="0">
              <a:srgbClr val="FFFCEB"/>
            </a:gs>
            <a:gs pos="100000">
              <a:srgbClr val="FFD5A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270000" y="254000"/>
            <a:ext cx="10464800" cy="8763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Title Text</a:t>
            </a:r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80317" y="9283700"/>
            <a:ext cx="201266" cy="241300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 sz="14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 copia 2">
    <p:bg>
      <p:bgPr>
        <a:gradFill flip="none" rotWithShape="1">
          <a:gsLst>
            <a:gs pos="0">
              <a:srgbClr val="FFFCEB"/>
            </a:gs>
            <a:gs pos="100000">
              <a:srgbClr val="FFD5A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270000" y="254000"/>
            <a:ext cx="10464800" cy="8763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Title Text</a:t>
            </a:r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80317" y="9283700"/>
            <a:ext cx="201266" cy="241300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 sz="14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 copia 3">
    <p:bg>
      <p:bgPr>
        <a:gradFill flip="none" rotWithShape="1">
          <a:gsLst>
            <a:gs pos="0">
              <a:srgbClr val="FFFCEB"/>
            </a:gs>
            <a:gs pos="100000">
              <a:srgbClr val="FFD5A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80317" y="9283700"/>
            <a:ext cx="201266" cy="241300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 sz="14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 copia 5">
    <p:bg>
      <p:bgPr>
        <a:gradFill flip="none" rotWithShape="1">
          <a:gsLst>
            <a:gs pos="0">
              <a:srgbClr val="FFFCEB"/>
            </a:gs>
            <a:gs pos="100000">
              <a:srgbClr val="FFD5A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80317" y="9283700"/>
            <a:ext cx="201266" cy="241300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 sz="14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 copia">
    <p:bg>
      <p:bgPr>
        <a:gradFill flip="none" rotWithShape="1">
          <a:gsLst>
            <a:gs pos="0">
              <a:srgbClr val="FFFCEB"/>
            </a:gs>
            <a:gs pos="100000">
              <a:srgbClr val="FFD5A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osmoGrav. Meeting - 2013 March 25th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254000" y="9283700"/>
            <a:ext cx="3479800" cy="342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4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CosmoGrav. Meeting - 2013 March 25th</a:t>
            </a:r>
          </a:p>
        </p:txBody>
      </p:sp>
      <p:sp>
        <p:nvSpPr>
          <p:cNvPr id="1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29517" y="9283700"/>
            <a:ext cx="302866" cy="34290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>
              <a:defRPr sz="14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 copia">
    <p:bg>
      <p:bgPr>
        <a:gradFill flip="none" rotWithShape="1">
          <a:gsLst>
            <a:gs pos="0">
              <a:srgbClr val="FFFCEB"/>
            </a:gs>
            <a:gs pos="100000">
              <a:srgbClr val="FFD5A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altech - 2012 Mar 15th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254000" y="9283700"/>
            <a:ext cx="3479800" cy="342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4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Caltech - 2012 Mar 15th</a:t>
            </a:r>
          </a:p>
        </p:txBody>
      </p:sp>
      <p:sp>
        <p:nvSpPr>
          <p:cNvPr id="1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29517" y="9283700"/>
            <a:ext cx="302866" cy="34290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>
              <a:defRPr sz="14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lIns="0" tIns="0" rIns="0" bIns="0" numCol="2" spcCol="523240" anchor="t"/>
          <a:lstStyle>
            <a:lvl1pPr marL="812165" indent="-494665">
              <a:spcBef>
                <a:spcPts val="3800"/>
              </a:spcBef>
              <a:defRPr sz="3200"/>
            </a:lvl1pPr>
            <a:lvl2pPr marL="1256665" indent="-494665">
              <a:spcBef>
                <a:spcPts val="3800"/>
              </a:spcBef>
              <a:defRPr sz="3200"/>
            </a:lvl2pPr>
            <a:lvl3pPr marL="1701165" indent="-494665">
              <a:spcBef>
                <a:spcPts val="3800"/>
              </a:spcBef>
              <a:defRPr sz="3200"/>
            </a:lvl3pPr>
            <a:lvl4pPr marL="2145665" indent="-494665">
              <a:spcBef>
                <a:spcPts val="3800"/>
              </a:spcBef>
              <a:defRPr sz="3200"/>
            </a:lvl4pPr>
            <a:lvl5pPr marL="2590165" indent="-494665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 copia">
    <p:bg>
      <p:bgPr>
        <a:gradFill flip="none" rotWithShape="1">
          <a:gsLst>
            <a:gs pos="0">
              <a:srgbClr val="FFFCEB"/>
            </a:gs>
            <a:gs pos="100000">
              <a:srgbClr val="FFD5A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80317" y="9283700"/>
            <a:ext cx="201266" cy="241300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 sz="14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948462" y="1950720"/>
            <a:ext cx="10403841" cy="661529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/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85652" y="8779791"/>
            <a:ext cx="3034455" cy="5207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9pPr>
    </p:titleStyle>
    <p:bodyStyle>
      <a:lvl1pPr marL="889000" marR="0" indent="-571500" algn="l" defTabSz="58420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1pPr>
      <a:lvl2pPr marL="1333500" marR="0" indent="-571500" algn="l" defTabSz="58420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2pPr>
      <a:lvl3pPr marL="1778000" marR="0" indent="-571500" algn="l" defTabSz="58420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3pPr>
      <a:lvl4pPr marL="2222500" marR="0" indent="-571500" algn="l" defTabSz="58420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4pPr>
      <a:lvl5pPr marL="2667000" marR="0" indent="-571500" algn="l" defTabSz="58420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5pPr>
      <a:lvl6pPr marL="3022600" marR="0" indent="-571500" algn="l" defTabSz="58420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6pPr>
      <a:lvl7pPr marL="3378200" marR="0" indent="-571500" algn="l" defTabSz="58420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7pPr>
      <a:lvl8pPr marL="3733800" marR="0" indent="-571500" algn="l" defTabSz="58420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8pPr>
      <a:lvl9pPr marL="4089400" marR="0" indent="-571500" algn="l" defTabSz="58420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jpe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2" Type="http://schemas.openxmlformats.org/officeDocument/2006/relationships/slideLayout" Target="../slideLayouts/slideLayout5.xml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43.png"/><Relationship Id="rId6" Type="http://schemas.microsoft.com/office/2007/relationships/media" Target="file:///C:\Users\Flora06\Downloads\VID-20170707-WA0005.mp4" TargetMode="External"/><Relationship Id="rId5" Type="http://schemas.openxmlformats.org/officeDocument/2006/relationships/video" Target="file:///C:\Users\Flora06\Downloads\VID-20170707-WA0005.mp4" TargetMode="External"/><Relationship Id="rId4" Type="http://schemas.openxmlformats.org/officeDocument/2006/relationships/image" Target="../media/image42.png"/><Relationship Id="rId3" Type="http://schemas.microsoft.com/office/2007/relationships/media" Target="file:///C:\Users\Flora06\Downloads\locking.mp4" TargetMode="External"/><Relationship Id="rId2" Type="http://schemas.openxmlformats.org/officeDocument/2006/relationships/video" Target="file:///C:\Users\Flora06\Downloads\locking.mp4" TargetMode="External"/><Relationship Id="rId1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300 m Filter Cavity at TAMA: Status of the Art"/>
          <p:cNvSpPr txBox="1"/>
          <p:nvPr/>
        </p:nvSpPr>
        <p:spPr>
          <a:xfrm>
            <a:off x="1671773" y="2162072"/>
            <a:ext cx="9661254" cy="240982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>
            <a:lvl1pPr>
              <a:defRPr sz="5000" b="1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Development of frequency dependent squeezing for future upgrades of KAGRA</a:t>
            </a:r>
          </a:p>
        </p:txBody>
      </p:sp>
      <p:sp>
        <p:nvSpPr>
          <p:cNvPr id="186" name="K. Arai, Y. Aso, M. Barsuglia, E. Capocasa, M. Eisenmann, R. Flaminio, Y. Guo, M. Leonardi, M. Marchiò, L. Pinard, R. Schnabel, K. Somiya, M. Tacca, R. Takahashi, D. Tatsumi"/>
          <p:cNvSpPr txBox="1"/>
          <p:nvPr/>
        </p:nvSpPr>
        <p:spPr>
          <a:xfrm>
            <a:off x="1045474" y="5268492"/>
            <a:ext cx="10913852" cy="120904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>
              <a:defRPr sz="2400" b="1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rPr dirty="0"/>
              <a:t>K. Arai, Y. Aso, M. Barsuglia, E. Capocasa, M. Eisenmann, R. Flaminio, </a:t>
            </a:r>
            <a:r>
              <a:rPr u="sng" dirty="0"/>
              <a:t>Y. Guo</a:t>
            </a:r>
            <a:r>
              <a:rPr dirty="0"/>
              <a:t>, M. Leonardi, M. Marchiò, L. Pinard, </a:t>
            </a:r>
            <a:r>
              <a:rPr lang="en-US" dirty="0" smtClean="0"/>
              <a:t>P. Prat, </a:t>
            </a:r>
            <a:r>
              <a:rPr dirty="0" smtClean="0"/>
              <a:t>R</a:t>
            </a:r>
            <a:r>
              <a:rPr dirty="0"/>
              <a:t>. </a:t>
            </a:r>
            <a:r>
              <a:rPr dirty="0" smtClean="0"/>
              <a:t>Schnabel,</a:t>
            </a:r>
            <a:endParaRPr lang="en-US" dirty="0" smtClean="0"/>
          </a:p>
          <a:p>
            <a:pPr>
              <a:defRPr sz="2400" b="1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rPr dirty="0" smtClean="0"/>
              <a:t>K</a:t>
            </a:r>
            <a:r>
              <a:rPr dirty="0"/>
              <a:t>. Somiya, M. Tacca, R. Takahashi, D. Tatsumi</a:t>
            </a:r>
            <a:endParaRPr dirty="0"/>
          </a:p>
        </p:txBody>
      </p:sp>
      <p:sp>
        <p:nvSpPr>
          <p:cNvPr id="187" name="LVC Genève - 2017 August 29th"/>
          <p:cNvSpPr txBox="1"/>
          <p:nvPr/>
        </p:nvSpPr>
        <p:spPr>
          <a:xfrm>
            <a:off x="2793884" y="9138861"/>
            <a:ext cx="7417032" cy="50165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>
            <a:lvl1pPr>
              <a:defRPr sz="2600" b="1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rPr lang="en-US"/>
              <a:t>KAGRA F2F Toyama</a:t>
            </a:r>
            <a:r>
              <a:t> - 2017 August </a:t>
            </a:r>
            <a:r>
              <a:rPr lang="en-US"/>
              <a:t>30</a:t>
            </a:r>
            <a:r>
              <a:t>th</a:t>
            </a:r>
          </a:p>
        </p:txBody>
      </p:sp>
      <p:pic>
        <p:nvPicPr>
          <p:cNvPr id="188" name="elites logo.png" descr="elites logo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04884" y="432918"/>
            <a:ext cx="5195032" cy="114940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89" name="logo_apc.png" descr="logo_apc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50237" y="7082002"/>
            <a:ext cx="727754" cy="7620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90" name="naoj logo.png" descr="naoj 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405" y="7082002"/>
            <a:ext cx="1342572" cy="7620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91" name="Tokyo_Institute_of_Technology.svg.png" descr="Tokyo_Institute_of_Technology.sv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4172" y="8079142"/>
            <a:ext cx="769698" cy="7620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92" name="UHH.jpg" descr="UHH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8640" y="8079142"/>
            <a:ext cx="2120691" cy="7620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93" name="lma.png" descr="lma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8255" y="8079142"/>
            <a:ext cx="3342555" cy="7620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94" name="1200px-UnivOfTokyo_logo.svg.png" descr="1200px-UnivOfTokyo_logo.svg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0146" y="7082002"/>
            <a:ext cx="762001" cy="7620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95" name="bnu.JPG" descr="bnu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9415" y="7082002"/>
            <a:ext cx="2534293" cy="7620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96" name="Seal_of_the_California_Institute_of_Technology.svg.png" descr="Seal_of_the_California_Institute_of_Technology.svg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175016" y="7082002"/>
            <a:ext cx="764541" cy="7620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97" name="aei.png" descr="aei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582894" y="7082002"/>
            <a:ext cx="672682" cy="7620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98" name="nikhef logo.png" descr="nikhef logo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80159" y="8079142"/>
            <a:ext cx="1684664" cy="762001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617449" y="9283700"/>
            <a:ext cx="127001" cy="241300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 sz="14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269" name="Green Mode Cleaner assembled and characterised:…"/>
          <p:cNvSpPr txBox="1"/>
          <p:nvPr/>
        </p:nvSpPr>
        <p:spPr>
          <a:xfrm>
            <a:off x="389303" y="1347698"/>
            <a:ext cx="12226194" cy="15875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l"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Green Mode Cleaner assembled and characterised:</a:t>
            </a:r>
          </a:p>
          <a:p>
            <a:pPr marL="327660" indent="-327660" algn="l">
              <a:buSzPct val="100000"/>
              <a:buChar char="-"/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first rough estimation of the finesse</a:t>
            </a:r>
          </a:p>
          <a:p>
            <a:pPr marL="327660" indent="-327660" algn="l">
              <a:buSzPct val="100000"/>
              <a:buChar char="-"/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design of the telescope for the matching in progress</a:t>
            </a:r>
          </a:p>
        </p:txBody>
      </p:sp>
      <p:sp>
        <p:nvSpPr>
          <p:cNvPr id="270" name="Vacuum Squeezed Source Layout"/>
          <p:cNvSpPr txBox="1">
            <a:spLocks noGrp="1"/>
          </p:cNvSpPr>
          <p:nvPr>
            <p:ph type="title" idx="4294967295"/>
          </p:nvPr>
        </p:nvSpPr>
        <p:spPr>
          <a:xfrm>
            <a:off x="72534" y="190500"/>
            <a:ext cx="12859733" cy="8763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Vacuum Squeezed Source Layout</a:t>
            </a:r>
          </a:p>
        </p:txBody>
      </p:sp>
      <p:pic>
        <p:nvPicPr>
          <p:cNvPr id="271" name="green MC.jpg" descr="green MC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8540" y="3707090"/>
            <a:ext cx="5145735" cy="38593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72" name="theoretical = 391…"/>
          <p:cNvSpPr txBox="1"/>
          <p:nvPr/>
        </p:nvSpPr>
        <p:spPr>
          <a:xfrm>
            <a:off x="8808933" y="8182522"/>
            <a:ext cx="3738880" cy="96329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algn="l" defTabSz="2006600"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theoretical = 3</a:t>
            </a:r>
            <a:r>
              <a:rPr lang="en-US"/>
              <a:t>13-522</a:t>
            </a:r>
            <a:endParaRPr lang="en-US"/>
          </a:p>
          <a:p>
            <a:pPr algn="l" defTabSz="2006600"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measured = 316</a:t>
            </a:r>
          </a:p>
        </p:txBody>
      </p:sp>
      <p:sp>
        <p:nvSpPr>
          <p:cNvPr id="273" name="Finesse"/>
          <p:cNvSpPr txBox="1"/>
          <p:nvPr/>
        </p:nvSpPr>
        <p:spPr>
          <a:xfrm>
            <a:off x="6692200" y="8365719"/>
            <a:ext cx="1458045" cy="5969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 defTabSz="2006600"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Finesse </a:t>
            </a:r>
          </a:p>
        </p:txBody>
      </p:sp>
      <p:sp>
        <p:nvSpPr>
          <p:cNvPr id="274" name="Line"/>
          <p:cNvSpPr/>
          <p:nvPr/>
        </p:nvSpPr>
        <p:spPr>
          <a:xfrm flipV="1">
            <a:off x="8097439" y="8491823"/>
            <a:ext cx="640104" cy="217693"/>
          </a:xfrm>
          <a:prstGeom prst="line">
            <a:avLst/>
          </a:prstGeom>
          <a:ln w="25400">
            <a:solidFill>
              <a:srgbClr val="D9534C"/>
            </a:solidFill>
          </a:ln>
        </p:spPr>
        <p:txBody>
          <a:bodyPr lIns="45718" tIns="45718" rIns="45718" bIns="45718"/>
          <a:lstStyle/>
          <a:p/>
        </p:txBody>
      </p:sp>
      <p:sp>
        <p:nvSpPr>
          <p:cNvPr id="275" name="Line"/>
          <p:cNvSpPr/>
          <p:nvPr/>
        </p:nvSpPr>
        <p:spPr>
          <a:xfrm>
            <a:off x="8097472" y="8766340"/>
            <a:ext cx="640038" cy="217887"/>
          </a:xfrm>
          <a:prstGeom prst="line">
            <a:avLst/>
          </a:prstGeom>
          <a:ln w="25400">
            <a:solidFill>
              <a:srgbClr val="D9534C"/>
            </a:solidFill>
          </a:ln>
        </p:spPr>
        <p:txBody>
          <a:bodyPr lIns="45718" tIns="45718" rIns="45718" bIns="45718"/>
          <a:lstStyle/>
          <a:p/>
        </p:txBody>
      </p:sp>
      <p:pic>
        <p:nvPicPr>
          <p:cNvPr id="276" name="MC_fit.bmp" descr="MC_fit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190" y="3495255"/>
            <a:ext cx="5710629" cy="4282972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580317" y="9283700"/>
            <a:ext cx="201266" cy="241300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 sz="14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279" name="Infrared path:…"/>
          <p:cNvSpPr txBox="1"/>
          <p:nvPr/>
        </p:nvSpPr>
        <p:spPr>
          <a:xfrm>
            <a:off x="389303" y="1271498"/>
            <a:ext cx="12226194" cy="25781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l"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Infrared path:</a:t>
            </a:r>
          </a:p>
          <a:p>
            <a:pPr marL="327660" indent="-327660" algn="l">
              <a:buSzPct val="100000"/>
              <a:buChar char="-"/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lasers purchased</a:t>
            </a:r>
          </a:p>
          <a:p>
            <a:pPr marL="327660" indent="-327660" algn="l">
              <a:buSzPct val="100000"/>
              <a:buChar char="-"/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mode cleaner ready to be assembled and installed</a:t>
            </a:r>
          </a:p>
          <a:p>
            <a:pPr marL="327660" indent="-327660" algn="l">
              <a:buSzPct val="100000"/>
              <a:buChar char="-"/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OPO cavity mechanical components in production</a:t>
            </a:r>
          </a:p>
          <a:p>
            <a:pPr marL="327660" indent="-327660" algn="l">
              <a:buSzPct val="100000"/>
              <a:buChar char="-"/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PLL and Homodyne detector development and assembly to be done</a:t>
            </a:r>
          </a:p>
        </p:txBody>
      </p:sp>
      <p:sp>
        <p:nvSpPr>
          <p:cNvPr id="280" name="Vacuum Squeezed Source Layout"/>
          <p:cNvSpPr txBox="1">
            <a:spLocks noGrp="1"/>
          </p:cNvSpPr>
          <p:nvPr>
            <p:ph type="title" idx="4294967295"/>
          </p:nvPr>
        </p:nvSpPr>
        <p:spPr>
          <a:xfrm>
            <a:off x="72534" y="190500"/>
            <a:ext cx="12859733" cy="8763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Vacuum Squeezed Source Layout</a:t>
            </a:r>
          </a:p>
        </p:txBody>
      </p:sp>
      <p:pic>
        <p:nvPicPr>
          <p:cNvPr id="281" name="opo.png" descr="opo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44951" y="4672749"/>
            <a:ext cx="3879936" cy="37878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83" name="Laser.JPG" descr="Las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27" y="4427739"/>
            <a:ext cx="3208365" cy="427782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" name="图片 1" descr="IMG_20170827_152632[1]"/>
          <p:cNvPicPr>
            <a:picLocks noChangeAspect="1"/>
          </p:cNvPicPr>
          <p:nvPr/>
        </p:nvPicPr>
        <p:blipFill>
          <a:blip r:embed="rId3"/>
          <a:srcRect r="11238"/>
          <a:stretch>
            <a:fillRect/>
          </a:stretch>
        </p:blipFill>
        <p:spPr>
          <a:xfrm>
            <a:off x="4989830" y="4295140"/>
            <a:ext cx="3024505" cy="454406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594555" y="9283700"/>
            <a:ext cx="172790" cy="241300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 sz="14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286" name="Faraday Isolator &amp; Mode-Matching Telescope"/>
          <p:cNvSpPr txBox="1">
            <a:spLocks noGrp="1"/>
          </p:cNvSpPr>
          <p:nvPr>
            <p:ph type="title" idx="4294967295"/>
          </p:nvPr>
        </p:nvSpPr>
        <p:spPr>
          <a:xfrm>
            <a:off x="72534" y="190500"/>
            <a:ext cx="12859733" cy="8763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Faraday Isolator &amp; Mode-Matching Telescope</a:t>
            </a:r>
          </a:p>
        </p:txBody>
      </p:sp>
      <p:pic>
        <p:nvPicPr>
          <p:cNvPr id="287" name="faraday.png" descr="faraday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8903" y="3315176"/>
            <a:ext cx="5724157" cy="429311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88" name="beams recombination.png" descr="beams recombina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9036" y="3005052"/>
            <a:ext cx="3022172" cy="491324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89" name="Faraday Isolator from TAMA"/>
          <p:cNvSpPr txBox="1"/>
          <p:nvPr/>
        </p:nvSpPr>
        <p:spPr>
          <a:xfrm>
            <a:off x="1176779" y="2691538"/>
            <a:ext cx="4328377" cy="5207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Faraday Isolator from TAMA</a:t>
            </a:r>
          </a:p>
        </p:txBody>
      </p:sp>
      <p:sp>
        <p:nvSpPr>
          <p:cNvPr id="290" name="Green and IR beams recombination"/>
          <p:cNvSpPr txBox="1"/>
          <p:nvPr/>
        </p:nvSpPr>
        <p:spPr>
          <a:xfrm>
            <a:off x="7413488" y="2484123"/>
            <a:ext cx="5113268" cy="5207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Green and IR beams recombination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580317" y="9283700"/>
            <a:ext cx="201266" cy="241300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 sz="14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293" name="Faraday Isolator &amp; Mode-Matching Telescope"/>
          <p:cNvSpPr txBox="1">
            <a:spLocks noGrp="1"/>
          </p:cNvSpPr>
          <p:nvPr>
            <p:ph type="title" idx="4294967295"/>
          </p:nvPr>
        </p:nvSpPr>
        <p:spPr>
          <a:xfrm>
            <a:off x="72534" y="190500"/>
            <a:ext cx="12859733" cy="8763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Faraday Isolator &amp; Mode-Matching Telescope</a:t>
            </a:r>
          </a:p>
        </p:txBody>
      </p:sp>
      <p:pic>
        <p:nvPicPr>
          <p:cNvPr id="294" name="beams.jpg" descr="beams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80463" y="2019262"/>
            <a:ext cx="1585318" cy="146902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95" name="@ 300 m"/>
          <p:cNvSpPr txBox="1"/>
          <p:nvPr/>
        </p:nvSpPr>
        <p:spPr>
          <a:xfrm>
            <a:off x="7780463" y="1422381"/>
            <a:ext cx="1585318" cy="5969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 defTabSz="2006600"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@ 300 m</a:t>
            </a:r>
          </a:p>
        </p:txBody>
      </p:sp>
      <p:pic>
        <p:nvPicPr>
          <p:cNvPr id="296" name="telescope1.png" descr="telescop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2088" y="6507917"/>
            <a:ext cx="2158636" cy="287481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97" name="pr.jpg" descr="p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08" y="1667492"/>
            <a:ext cx="2158655" cy="324432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98" name="bs-2.jpg" descr="bs-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4244" y="2197742"/>
            <a:ext cx="2574926" cy="343323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99" name="telescope.png" descr="telescop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296" y="3738221"/>
            <a:ext cx="9336997" cy="3843731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Filter Cavity Mirrors"/>
          <p:cNvSpPr txBox="1">
            <a:spLocks noGrp="1"/>
          </p:cNvSpPr>
          <p:nvPr>
            <p:ph type="title" idx="4294967295"/>
          </p:nvPr>
        </p:nvSpPr>
        <p:spPr>
          <a:xfrm>
            <a:off x="72534" y="190500"/>
            <a:ext cx="12859733" cy="8763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Filter Cavity Mirrors</a:t>
            </a:r>
          </a:p>
        </p:txBody>
      </p:sp>
      <p:sp>
        <p:nvSpPr>
          <p:cNvPr id="30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580317" y="9283700"/>
            <a:ext cx="201266" cy="241300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 sz="14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303" name="Diameter = 10 cm…"/>
          <p:cNvSpPr txBox="1"/>
          <p:nvPr/>
        </p:nvSpPr>
        <p:spPr>
          <a:xfrm>
            <a:off x="1132003" y="1257162"/>
            <a:ext cx="7674079" cy="30734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marL="327660" indent="-327660" algn="l">
              <a:buSzPct val="100000"/>
              <a:buChar char="-"/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Diameter = 10 cm</a:t>
            </a:r>
          </a:p>
          <a:p>
            <a:pPr marL="327660" indent="-327660" algn="l">
              <a:buSzPct val="100000"/>
              <a:buChar char="-"/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Thickness = 6 cm</a:t>
            </a:r>
          </a:p>
          <a:p>
            <a:pPr marL="327660" indent="-327660" algn="l">
              <a:buSzPct val="100000"/>
              <a:buChar char="-"/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Beam Radius ~ 1 cm</a:t>
            </a:r>
          </a:p>
          <a:p>
            <a:pPr marL="327660" indent="-327660" algn="l">
              <a:buSzPct val="100000"/>
              <a:buChar char="-"/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Dichroic coating: green for control and IR</a:t>
            </a:r>
          </a:p>
          <a:p>
            <a:pPr marL="327660" indent="-327660" algn="l">
              <a:buSzPct val="100000"/>
              <a:buChar char="-"/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IR Finesse = 4500</a:t>
            </a:r>
          </a:p>
          <a:p>
            <a:pPr marL="327660" indent="-327660" algn="l">
              <a:buSzPct val="100000"/>
              <a:buChar char="-"/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Green Finesse = 270</a:t>
            </a:r>
          </a:p>
        </p:txBody>
      </p:sp>
      <p:pic>
        <p:nvPicPr>
          <p:cNvPr id="304" name="mirrors.png" descr="mirrors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1060" y="4740574"/>
            <a:ext cx="5702680" cy="428174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Filter Cavity"/>
          <p:cNvSpPr txBox="1">
            <a:spLocks noGrp="1"/>
          </p:cNvSpPr>
          <p:nvPr>
            <p:ph type="title" idx="4294967295"/>
          </p:nvPr>
        </p:nvSpPr>
        <p:spPr>
          <a:xfrm>
            <a:off x="72534" y="190500"/>
            <a:ext cx="12859733" cy="8763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Filter Cavity</a:t>
            </a:r>
          </a:p>
        </p:txBody>
      </p:sp>
      <p:sp>
        <p:nvSpPr>
          <p:cNvPr id="30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580317" y="9283700"/>
            <a:ext cx="201266" cy="241300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 sz="14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308" name="- Input and end mirrors suspended with double pendulum suspensions…"/>
          <p:cNvSpPr txBox="1"/>
          <p:nvPr/>
        </p:nvSpPr>
        <p:spPr>
          <a:xfrm>
            <a:off x="709618" y="1161178"/>
            <a:ext cx="11585564" cy="15875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l"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- Input and end mirrors suspended with double pendulum suspensions</a:t>
            </a:r>
          </a:p>
          <a:p>
            <a:pPr algn="l"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- Virgo-like suspensions local control system installed</a:t>
            </a:r>
          </a:p>
          <a:p>
            <a:pPr algn="l"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- Auxiliary optics installed</a:t>
            </a:r>
          </a:p>
        </p:txBody>
      </p:sp>
      <p:sp>
        <p:nvSpPr>
          <p:cNvPr id="309" name="Cavity End Mirror"/>
          <p:cNvSpPr txBox="1"/>
          <p:nvPr/>
        </p:nvSpPr>
        <p:spPr>
          <a:xfrm>
            <a:off x="669098" y="8768968"/>
            <a:ext cx="2669435" cy="5207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Cavity End Mirror</a:t>
            </a:r>
          </a:p>
        </p:txBody>
      </p:sp>
      <p:pic>
        <p:nvPicPr>
          <p:cNvPr id="310" name="478_20170527070243_img20170527133400561.jpg" descr="478_20170527070243_img2017052713340056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0761" y="3173256"/>
            <a:ext cx="3146109" cy="559089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11" name="ol.png" descr="o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317" y="3614365"/>
            <a:ext cx="3685392" cy="277887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12" name="Suspension Control System"/>
          <p:cNvSpPr txBox="1"/>
          <p:nvPr/>
        </p:nvSpPr>
        <p:spPr>
          <a:xfrm>
            <a:off x="4010314" y="6396821"/>
            <a:ext cx="3993398" cy="5207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Suspension Control System</a:t>
            </a:r>
          </a:p>
        </p:txBody>
      </p:sp>
      <p:sp>
        <p:nvSpPr>
          <p:cNvPr id="313" name="End Station Auxiliary Optics"/>
          <p:cNvSpPr txBox="1"/>
          <p:nvPr/>
        </p:nvSpPr>
        <p:spPr>
          <a:xfrm>
            <a:off x="8325494" y="6892856"/>
            <a:ext cx="4216722" cy="5207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End Station Auxiliary Optics</a:t>
            </a:r>
          </a:p>
        </p:txBody>
      </p:sp>
      <p:pic>
        <p:nvPicPr>
          <p:cNvPr id="314" name="End bench.JPG" descr="End benc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358" y="3531627"/>
            <a:ext cx="4382994" cy="328724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Filter Cavity"/>
          <p:cNvSpPr txBox="1">
            <a:spLocks noGrp="1"/>
          </p:cNvSpPr>
          <p:nvPr>
            <p:ph type="title" idx="4294967295"/>
          </p:nvPr>
        </p:nvSpPr>
        <p:spPr>
          <a:xfrm>
            <a:off x="72534" y="190500"/>
            <a:ext cx="12859733" cy="8763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Filter Cavity</a:t>
            </a:r>
          </a:p>
        </p:txBody>
      </p:sp>
      <p:sp>
        <p:nvSpPr>
          <p:cNvPr id="31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580317" y="9283700"/>
            <a:ext cx="201266" cy="241300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 sz="14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318" name="Vacuum in the cavity…"/>
          <p:cNvSpPr txBox="1"/>
          <p:nvPr/>
        </p:nvSpPr>
        <p:spPr>
          <a:xfrm>
            <a:off x="1275107" y="1276803"/>
            <a:ext cx="10454586" cy="15875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marL="327660" indent="-327660" algn="l">
              <a:buSzPct val="100000"/>
              <a:buChar char="-"/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Vacuum in the cavity</a:t>
            </a:r>
          </a:p>
          <a:p>
            <a:pPr marL="327660" indent="-327660" algn="l">
              <a:buSzPct val="100000"/>
              <a:buChar char="-"/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Cavity controlled (aligned and locked) with the green beam</a:t>
            </a:r>
          </a:p>
          <a:p>
            <a:pPr marL="327660" indent="-327660" algn="l">
              <a:buSzPct val="100000"/>
              <a:buChar char="-"/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IR flashes superposed with the green ones</a:t>
            </a:r>
          </a:p>
        </p:txBody>
      </p:sp>
      <p:sp>
        <p:nvSpPr>
          <p:cNvPr id="321" name="Cavity Transmitted Power"/>
          <p:cNvSpPr txBox="1"/>
          <p:nvPr/>
        </p:nvSpPr>
        <p:spPr>
          <a:xfrm>
            <a:off x="7454484" y="5217145"/>
            <a:ext cx="3784166" cy="5207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Cavity Transmitted Power</a:t>
            </a:r>
          </a:p>
        </p:txBody>
      </p:sp>
      <p:sp>
        <p:nvSpPr>
          <p:cNvPr id="323" name="PDH"/>
          <p:cNvSpPr txBox="1"/>
          <p:nvPr/>
        </p:nvSpPr>
        <p:spPr>
          <a:xfrm>
            <a:off x="3242577" y="7756003"/>
            <a:ext cx="770374" cy="5207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PDH</a:t>
            </a:r>
          </a:p>
        </p:txBody>
      </p:sp>
      <p:pic>
        <p:nvPicPr>
          <p:cNvPr id="324" name="PDH signal.jpg" descr="PDH signal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6731" y="3709047"/>
            <a:ext cx="5502067" cy="412655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" name="lockin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53200" y="2689860"/>
            <a:ext cx="5384800" cy="3048000"/>
          </a:xfrm>
          <a:prstGeom prst="rect">
            <a:avLst/>
          </a:prstGeom>
        </p:spPr>
      </p:pic>
      <p:sp>
        <p:nvSpPr>
          <p:cNvPr id="3" name="PDH"/>
          <p:cNvSpPr txBox="1"/>
          <p:nvPr/>
        </p:nvSpPr>
        <p:spPr>
          <a:xfrm>
            <a:off x="7579995" y="5837555"/>
            <a:ext cx="3658235" cy="470535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>
            <a:lvl1pPr algn="l">
              <a:defRPr sz="24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rPr lang="en-US"/>
              <a:t>Cavity locking in green</a:t>
            </a:r>
            <a:endParaRPr lang="en-US"/>
          </a:p>
        </p:txBody>
      </p:sp>
      <p:pic>
        <p:nvPicPr>
          <p:cNvPr id="4" name="VID-20170707-WA0005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link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69455" y="6460490"/>
            <a:ext cx="4553585" cy="2429510"/>
          </a:xfrm>
          <a:prstGeom prst="rect">
            <a:avLst/>
          </a:prstGeom>
        </p:spPr>
      </p:pic>
      <p:sp>
        <p:nvSpPr>
          <p:cNvPr id="5" name="PDH"/>
          <p:cNvSpPr txBox="1"/>
          <p:nvPr/>
        </p:nvSpPr>
        <p:spPr>
          <a:xfrm>
            <a:off x="6882130" y="9054465"/>
            <a:ext cx="5261610" cy="470535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>
            <a:lvl1pPr algn="l">
              <a:defRPr sz="24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rPr lang="en-US"/>
              <a:t>IR flashes superposed with green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Filter Cavity"/>
          <p:cNvSpPr txBox="1">
            <a:spLocks noGrp="1"/>
          </p:cNvSpPr>
          <p:nvPr>
            <p:ph type="title" idx="4294967295"/>
          </p:nvPr>
        </p:nvSpPr>
        <p:spPr>
          <a:xfrm>
            <a:off x="72534" y="190500"/>
            <a:ext cx="12859733" cy="8763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Filter Cavity</a:t>
            </a:r>
          </a:p>
        </p:txBody>
      </p:sp>
      <p:sp>
        <p:nvSpPr>
          <p:cNvPr id="32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580317" y="9283700"/>
            <a:ext cx="201266" cy="241300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 sz="14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pic>
        <p:nvPicPr>
          <p:cNvPr id="328" name="openlooptf.png" descr="openlooptf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04379" y="2229027"/>
            <a:ext cx="7669108" cy="589244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29" name="Cavity Open Loop Transfer Function"/>
          <p:cNvSpPr txBox="1"/>
          <p:nvPr/>
        </p:nvSpPr>
        <p:spPr>
          <a:xfrm>
            <a:off x="6618265" y="2072954"/>
            <a:ext cx="5241336" cy="5207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Cavity Open Loop Transfer Function</a:t>
            </a:r>
          </a:p>
        </p:txBody>
      </p:sp>
      <p:sp>
        <p:nvSpPr>
          <p:cNvPr id="330" name="UGF = 10 kHz"/>
          <p:cNvSpPr txBox="1"/>
          <p:nvPr/>
        </p:nvSpPr>
        <p:spPr>
          <a:xfrm>
            <a:off x="10582049" y="3599808"/>
            <a:ext cx="1622657" cy="4191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>
            <a:lvl1pPr algn="l">
              <a:defRPr sz="1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UGF = 10 kHz</a:t>
            </a:r>
          </a:p>
        </p:txBody>
      </p:sp>
      <p:sp>
        <p:nvSpPr>
          <p:cNvPr id="331" name="Phase Margin ~ 40 deg"/>
          <p:cNvSpPr txBox="1"/>
          <p:nvPr/>
        </p:nvSpPr>
        <p:spPr>
          <a:xfrm>
            <a:off x="9321477" y="5896735"/>
            <a:ext cx="2530599" cy="4191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>
            <a:lvl1pPr algn="l">
              <a:defRPr sz="1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Phase Margin ~ 40 deg</a:t>
            </a:r>
          </a:p>
        </p:txBody>
      </p:sp>
      <p:pic>
        <p:nvPicPr>
          <p:cNvPr id="332" name="servo.pdf" descr="serv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69" y="3087871"/>
            <a:ext cx="4826141" cy="266197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33" name="Analog Servo to lock the frequency of the laser to the length of the cavity"/>
          <p:cNvSpPr txBox="1"/>
          <p:nvPr/>
        </p:nvSpPr>
        <p:spPr>
          <a:xfrm>
            <a:off x="611602" y="1653854"/>
            <a:ext cx="4310675" cy="13589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Analog Servo to lock the frequency of the laser to the length of the cavity</a:t>
            </a:r>
          </a:p>
        </p:txBody>
      </p:sp>
      <p:sp>
        <p:nvSpPr>
          <p:cNvPr id="334" name="Arrow"/>
          <p:cNvSpPr/>
          <p:nvPr/>
        </p:nvSpPr>
        <p:spPr>
          <a:xfrm rot="5400000">
            <a:off x="2341489" y="6735414"/>
            <a:ext cx="850901" cy="474930"/>
          </a:xfrm>
          <a:prstGeom prst="rightArrow">
            <a:avLst>
              <a:gd name="adj1" fmla="val 40468"/>
              <a:gd name="adj2" fmla="val 77160"/>
            </a:avLst>
          </a:prstGeom>
          <a:solidFill>
            <a:srgbClr val="D9534C"/>
          </a:solidFill>
          <a:ln w="25400">
            <a:solidFill>
              <a:srgbClr val="D9534C"/>
            </a:solidFill>
          </a:ln>
        </p:spPr>
        <p:txBody>
          <a:bodyPr lIns="50800" tIns="50800" rIns="50800" bIns="50800" anchor="ctr"/>
          <a:lstStyle/>
          <a:p/>
        </p:txBody>
      </p:sp>
      <p:sp>
        <p:nvSpPr>
          <p:cNvPr id="335" name="Cavity locked using the green beam"/>
          <p:cNvSpPr txBox="1"/>
          <p:nvPr/>
        </p:nvSpPr>
        <p:spPr>
          <a:xfrm>
            <a:off x="207624" y="5836860"/>
            <a:ext cx="5118631" cy="5207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Cavity locked using the green beam</a:t>
            </a:r>
          </a:p>
        </p:txBody>
      </p:sp>
      <p:sp>
        <p:nvSpPr>
          <p:cNvPr id="336" name="Shift the frequency of the green using an AOM to have the green and the IR resonant at the same time in the cavity"/>
          <p:cNvSpPr txBox="1"/>
          <p:nvPr/>
        </p:nvSpPr>
        <p:spPr>
          <a:xfrm>
            <a:off x="280912" y="7454847"/>
            <a:ext cx="4972055" cy="1778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Shift the frequency of the green using an AOM to have the green and the IR resonant at the same time in the cavity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580317" y="9283700"/>
            <a:ext cx="201266" cy="241300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 sz="14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339" name="Conclusions"/>
          <p:cNvSpPr txBox="1">
            <a:spLocks noGrp="1"/>
          </p:cNvSpPr>
          <p:nvPr>
            <p:ph type="title" idx="4294967295"/>
          </p:nvPr>
        </p:nvSpPr>
        <p:spPr>
          <a:xfrm>
            <a:off x="72534" y="190500"/>
            <a:ext cx="12859733" cy="8763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Conclusions</a:t>
            </a:r>
          </a:p>
        </p:txBody>
      </p:sp>
      <p:sp>
        <p:nvSpPr>
          <p:cNvPr id="340" name="Squeezed source:…"/>
          <p:cNvSpPr txBox="1"/>
          <p:nvPr/>
        </p:nvSpPr>
        <p:spPr>
          <a:xfrm>
            <a:off x="527081" y="1597187"/>
            <a:ext cx="11950638" cy="45593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marL="280670" indent="-280670" algn="l">
              <a:buSzPct val="100000"/>
              <a:buChar char="-"/>
              <a:defRPr sz="2800" b="1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Squeezed source:</a:t>
            </a:r>
          </a:p>
          <a:p>
            <a:pPr marL="661670" lvl="1" indent="-280670" algn="l">
              <a:buSzPct val="100000"/>
              <a:buChar char="-"/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Second Harmonic Generator installed</a:t>
            </a:r>
          </a:p>
          <a:p>
            <a:pPr marL="661670" lvl="1" indent="-280670" algn="l">
              <a:buSzPct val="100000"/>
              <a:buChar char="-"/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Green Mode Cleaner characterized</a:t>
            </a:r>
          </a:p>
          <a:p>
            <a:pPr marL="661670" lvl="1" indent="-280670" algn="l">
              <a:buSzPct val="100000"/>
              <a:buChar char="-"/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Optical components of the beam towards the filter cavity installed</a:t>
            </a:r>
          </a:p>
          <a:p>
            <a:pPr marL="280670" indent="-280670" algn="l">
              <a:buSzPct val="100000"/>
              <a:buChar char="-"/>
              <a:defRPr sz="2800" b="1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Faraday Isolator and Mode Matching Telescope:</a:t>
            </a:r>
          </a:p>
          <a:p>
            <a:pPr marL="661670" lvl="1" indent="-280670" algn="l">
              <a:buSzPct val="100000"/>
              <a:buChar char="-"/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Mirrors suspended, locally controlled and aligned</a:t>
            </a:r>
          </a:p>
          <a:p>
            <a:pPr marL="661670" lvl="1" indent="-280670" algn="l">
              <a:buSzPct val="100000"/>
              <a:buChar char="-"/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Green and IR beams recombined</a:t>
            </a:r>
          </a:p>
          <a:p>
            <a:pPr marL="280670" indent="-280670" algn="l">
              <a:buSzPct val="100000"/>
              <a:buChar char="-"/>
              <a:defRPr sz="2800" b="1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Filter Cavity:</a:t>
            </a:r>
          </a:p>
          <a:p>
            <a:pPr marL="661670" lvl="1" indent="-280670" algn="l">
              <a:buSzPct val="100000"/>
              <a:buChar char="-"/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Cavity aligned and locked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580317" y="9283700"/>
            <a:ext cx="201266" cy="241300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 sz="14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343" name="Next Steps"/>
          <p:cNvSpPr txBox="1">
            <a:spLocks noGrp="1"/>
          </p:cNvSpPr>
          <p:nvPr>
            <p:ph type="title" idx="4294967295"/>
          </p:nvPr>
        </p:nvSpPr>
        <p:spPr>
          <a:xfrm>
            <a:off x="72534" y="190500"/>
            <a:ext cx="12859733" cy="8763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Next Steps</a:t>
            </a:r>
          </a:p>
        </p:txBody>
      </p:sp>
      <p:sp>
        <p:nvSpPr>
          <p:cNvPr id="344" name="Squeezed source:…"/>
          <p:cNvSpPr txBox="1"/>
          <p:nvPr/>
        </p:nvSpPr>
        <p:spPr>
          <a:xfrm>
            <a:off x="633698" y="1663008"/>
            <a:ext cx="11737404" cy="35687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marL="280670" indent="-280670" algn="l">
              <a:buSzPct val="100000"/>
              <a:buChar char="-"/>
              <a:defRPr sz="2800" b="1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Squeezed source:</a:t>
            </a:r>
          </a:p>
          <a:p>
            <a:pPr marL="661670" lvl="1" indent="-280670" algn="l">
              <a:buSzPct val="100000"/>
              <a:buChar char="-"/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IR mode cleaner ready to be assembled and installed</a:t>
            </a:r>
          </a:p>
          <a:p>
            <a:pPr marL="661670" lvl="1" indent="-280670" algn="l">
              <a:buSzPct val="100000"/>
              <a:buChar char="-"/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OPO mechanical cavity in production</a:t>
            </a:r>
          </a:p>
          <a:p>
            <a:pPr marL="661670" lvl="1" indent="-280670" algn="l">
              <a:buSzPct val="100000"/>
              <a:buChar char="-"/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PLL and Homodyne detector development and assembly to be done</a:t>
            </a:r>
          </a:p>
          <a:p>
            <a:pPr marL="280670" indent="-280670" algn="l">
              <a:buSzPct val="100000"/>
              <a:buChar char="-"/>
              <a:defRPr sz="2800" b="1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Filter Cavity:</a:t>
            </a:r>
          </a:p>
          <a:p>
            <a:pPr marL="661670" lvl="1" indent="-280670" algn="l">
              <a:buSzPct val="100000"/>
              <a:buChar char="-"/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AOM fine tuning to simultaneously lock the IR and the Green</a:t>
            </a:r>
          </a:p>
          <a:p>
            <a:pPr marL="661670" lvl="1" indent="-280670" algn="l">
              <a:buSzPct val="100000"/>
              <a:buChar char="-"/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Automatic alignment control system</a:t>
            </a:r>
          </a:p>
        </p:txBody>
      </p:sp>
      <p:sp>
        <p:nvSpPr>
          <p:cNvPr id="345" name="Inject Squeezed Vacuum into the Filter Cavity"/>
          <p:cNvSpPr txBox="1"/>
          <p:nvPr/>
        </p:nvSpPr>
        <p:spPr>
          <a:xfrm>
            <a:off x="2398303" y="7132792"/>
            <a:ext cx="8208194" cy="5969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2800" b="1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Inject Squeezed Vacuum into the Filter Cavity</a:t>
            </a:r>
          </a:p>
        </p:txBody>
      </p:sp>
      <p:sp>
        <p:nvSpPr>
          <p:cNvPr id="346" name="Arrow"/>
          <p:cNvSpPr/>
          <p:nvPr/>
        </p:nvSpPr>
        <p:spPr>
          <a:xfrm rot="5400000">
            <a:off x="6007750" y="5852711"/>
            <a:ext cx="989300" cy="474929"/>
          </a:xfrm>
          <a:prstGeom prst="rightArrow">
            <a:avLst>
              <a:gd name="adj1" fmla="val 40468"/>
              <a:gd name="adj2" fmla="val 77160"/>
            </a:avLst>
          </a:prstGeom>
          <a:solidFill>
            <a:srgbClr val="D9534C"/>
          </a:solidFill>
          <a:ln w="25400">
            <a:solidFill>
              <a:srgbClr val="D9534C"/>
            </a:solidFill>
          </a:ln>
        </p:spPr>
        <p:txBody>
          <a:bodyPr lIns="50800" tIns="50800" rIns="50800" bIns="50800" anchor="ctr"/>
          <a:lstStyle/>
          <a:p/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Motivations"/>
          <p:cNvSpPr txBox="1">
            <a:spLocks noGrp="1"/>
          </p:cNvSpPr>
          <p:nvPr>
            <p:ph type="title" idx="4294967295"/>
          </p:nvPr>
        </p:nvSpPr>
        <p:spPr>
          <a:xfrm>
            <a:off x="72534" y="190500"/>
            <a:ext cx="12859733" cy="8763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Motivations</a:t>
            </a:r>
          </a:p>
        </p:txBody>
      </p:sp>
      <p:sp>
        <p:nvSpPr>
          <p:cNvPr id="20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617449" y="9283700"/>
            <a:ext cx="127001" cy="241300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 sz="14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202" name="Second generation gravitational-wave interferometers sensitivity limited by quantum noise over a large fraction of the frequency bandwidth (KAGRA even more than Virgo and LIGO due to cryogenic operations). The main goal is to demonstrate the squeezing rotation at 70 Hz"/>
          <p:cNvSpPr txBox="1"/>
          <p:nvPr/>
        </p:nvSpPr>
        <p:spPr>
          <a:xfrm>
            <a:off x="297044" y="1380499"/>
            <a:ext cx="12410711" cy="139382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l"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Second generation gravitational-wave interferometers sensitivity limited by quantum noise over a large fraction of the frequency bandwidth (KAGRA even more than Virgo and LIGO due to cryogenic operations). </a:t>
            </a:r>
            <a:endParaRPr b="1"/>
          </a:p>
        </p:txBody>
      </p:sp>
      <p:pic>
        <p:nvPicPr>
          <p:cNvPr id="203" name="ligo.png" descr="ligo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935" y="3386092"/>
            <a:ext cx="3824501" cy="334261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04" name="gwinc_1.png" descr="gwinc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1149" y="3228021"/>
            <a:ext cx="5001919" cy="365875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06" name="aLIGO"/>
          <p:cNvSpPr txBox="1"/>
          <p:nvPr/>
        </p:nvSpPr>
        <p:spPr>
          <a:xfrm>
            <a:off x="1445182" y="6665785"/>
            <a:ext cx="1212008" cy="5969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 defTabSz="2006600"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aLIGO</a:t>
            </a:r>
          </a:p>
        </p:txBody>
      </p:sp>
      <p:sp>
        <p:nvSpPr>
          <p:cNvPr id="207" name="AdV"/>
          <p:cNvSpPr txBox="1"/>
          <p:nvPr/>
        </p:nvSpPr>
        <p:spPr>
          <a:xfrm>
            <a:off x="10374914" y="6665785"/>
            <a:ext cx="814389" cy="5969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 defTabSz="2006600"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AdV</a:t>
            </a:r>
          </a:p>
        </p:txBody>
      </p:sp>
      <p:sp>
        <p:nvSpPr>
          <p:cNvPr id="208" name="KAGRA"/>
          <p:cNvSpPr txBox="1"/>
          <p:nvPr/>
        </p:nvSpPr>
        <p:spPr>
          <a:xfrm>
            <a:off x="5843959" y="6265829"/>
            <a:ext cx="1316882" cy="5969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 defTabSz="2006600"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KAGRA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715" y="6862445"/>
            <a:ext cx="5119370" cy="272796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ontext"/>
          <p:cNvSpPr txBox="1">
            <a:spLocks noGrp="1"/>
          </p:cNvSpPr>
          <p:nvPr>
            <p:ph type="title" idx="4294967295"/>
          </p:nvPr>
        </p:nvSpPr>
        <p:spPr>
          <a:xfrm>
            <a:off x="72534" y="190500"/>
            <a:ext cx="12859733" cy="8763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Context</a:t>
            </a:r>
          </a:p>
        </p:txBody>
      </p:sp>
      <p:sp>
        <p:nvSpPr>
          <p:cNvPr id="21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617449" y="9283700"/>
            <a:ext cx="127001" cy="241300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 sz="14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212" name="Operation with squeezed light demonstrated with GEO [1] and LIGO [2].…"/>
          <p:cNvSpPr txBox="1"/>
          <p:nvPr/>
        </p:nvSpPr>
        <p:spPr>
          <a:xfrm>
            <a:off x="297044" y="1137871"/>
            <a:ext cx="12410711" cy="10922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marL="280670" indent="-280670" algn="l">
              <a:buSzPct val="100000"/>
              <a:buChar char="-"/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Operation with squeezed light demonstrated with GEO [1] and LIGO [2].</a:t>
            </a:r>
          </a:p>
          <a:p>
            <a:pPr marL="280670" indent="-280670" algn="l">
              <a:buSzPct val="100000"/>
              <a:buChar char="-"/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BUT squeezed light increases radiation pressure at low frequencies.</a:t>
            </a:r>
          </a:p>
        </p:txBody>
      </p:sp>
      <p:sp>
        <p:nvSpPr>
          <p:cNvPr id="213" name="[1] H. Grote et al., Phys. Rev. Lett. 110, 2013 - [2] LSC, Nature Photonics 7, 2013 - [3] S. Chelkowsky et al., Phys. Rev. A 71, 2005 [4] E. Oelker et al., Phys. Rev. Lett. 116, 2016"/>
          <p:cNvSpPr txBox="1"/>
          <p:nvPr/>
        </p:nvSpPr>
        <p:spPr>
          <a:xfrm>
            <a:off x="86936" y="9009971"/>
            <a:ext cx="12286103" cy="6858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>
            <a:lvl1pPr algn="l">
              <a:defRPr sz="16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[1] H. Grote et al., Phys. Rev. Lett. 110, 2013 - [2] LSC, Nature Photonics 7, 2013 - [3] S. Chelkowsky et al., Phys. Rev. A 71, 2005 [4] E. Oelker et al., Phys. Rev. Lett. 116, 2016</a:t>
            </a:r>
          </a:p>
        </p:txBody>
      </p:sp>
      <p:pic>
        <p:nvPicPr>
          <p:cNvPr id="214" name="Capture d’écran 2016-05-20 à 00.50.31.png" descr="Capture d’écran 2016-05-20 à 00.50.31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3205" y="2373444"/>
            <a:ext cx="7768611" cy="512480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15" name="Need for frequency dependent squeezing (now included in the upgrade plans for Advanced LIGO and Advanced Virgo)"/>
          <p:cNvSpPr txBox="1"/>
          <p:nvPr/>
        </p:nvSpPr>
        <p:spPr>
          <a:xfrm>
            <a:off x="8956571" y="3399145"/>
            <a:ext cx="3670550" cy="30734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>
            <a:lvl1pPr algn="l" defTabSz="2006600"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Need for frequency dependent squeezing (now included in the upgrade plans for Advanced LIGO and Advanced Virgo)</a:t>
            </a:r>
          </a:p>
        </p:txBody>
      </p:sp>
      <p:sp>
        <p:nvSpPr>
          <p:cNvPr id="216" name="- Frequency dependent squeezing demonstrated first in the MHz region [3] and recently in the kHz bandwidth [4]"/>
          <p:cNvSpPr txBox="1"/>
          <p:nvPr/>
        </p:nvSpPr>
        <p:spPr>
          <a:xfrm>
            <a:off x="198647" y="7641620"/>
            <a:ext cx="12607506" cy="10922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>
            <a:lvl1pPr algn="l" defTabSz="2006600"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- Frequency dependent squeezing demonstrated first in the MHz region [3] and recently in the kHz bandwidth [4]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Filter Cavity Optical Design"/>
          <p:cNvSpPr txBox="1">
            <a:spLocks noGrp="1"/>
          </p:cNvSpPr>
          <p:nvPr>
            <p:ph type="title" idx="4294967295"/>
          </p:nvPr>
        </p:nvSpPr>
        <p:spPr>
          <a:xfrm>
            <a:off x="72534" y="190500"/>
            <a:ext cx="12859733" cy="8763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Filter Cavity Optical Design</a:t>
            </a:r>
          </a:p>
        </p:txBody>
      </p:sp>
      <p:sp>
        <p:nvSpPr>
          <p:cNvPr id="22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617449" y="9283700"/>
            <a:ext cx="127001" cy="241300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 sz="14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221" name="[5] E. Capocasa et al., Phys. Rev. D 93, 2016 - [6] P. Kwee et al., Phys. Rev. D 90, 2014"/>
          <p:cNvSpPr txBox="1"/>
          <p:nvPr/>
        </p:nvSpPr>
        <p:spPr>
          <a:xfrm>
            <a:off x="32013" y="9347200"/>
            <a:ext cx="8184912" cy="3937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>
            <a:lvl1pPr algn="l">
              <a:defRPr sz="16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[5] E. Capocasa et al., Phys. Rev. D 93, 2016 - [6] P. Kwee et al., Phys. Rev. D 90, 2014</a:t>
            </a:r>
          </a:p>
        </p:txBody>
      </p:sp>
      <p:sp>
        <p:nvSpPr>
          <p:cNvPr id="222" name="Squeezing ellipse rotation at a frequency of 70 Hz [5]…"/>
          <p:cNvSpPr txBox="1"/>
          <p:nvPr/>
        </p:nvSpPr>
        <p:spPr>
          <a:xfrm>
            <a:off x="450634" y="1112792"/>
            <a:ext cx="11889412" cy="225552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marL="327660" indent="-327660" algn="l" defTabSz="2006600">
              <a:buSzPct val="100000"/>
              <a:buChar char="-"/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rPr b="1"/>
              <a:t>Squeezing ellipse rotation at a frequency of 70 Hz</a:t>
            </a:r>
            <a:r>
              <a:t> [5]</a:t>
            </a:r>
          </a:p>
          <a:p>
            <a:pPr marL="327660" indent="-327660" algn="l" defTabSz="2006600">
              <a:buSzPct val="100000"/>
              <a:buChar char="-"/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9 dB vacuum squeezed source</a:t>
            </a:r>
          </a:p>
          <a:p>
            <a:pPr marL="327660" indent="-327660" algn="l" defTabSz="2006600">
              <a:buSzPct val="100000"/>
              <a:buChar char="-"/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300 m length</a:t>
            </a:r>
          </a:p>
          <a:p>
            <a:pPr marL="327660" indent="-327660" algn="l" defTabSz="2006600">
              <a:buSzPct val="100000"/>
              <a:buChar char="-"/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Study of the mirrors flatness requirements: target 80 ppm of round trip losses (losses less important for longer cavities)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19020" y="3823335"/>
            <a:ext cx="8728710" cy="465074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almec.png" descr="almec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73884" y="4756867"/>
            <a:ext cx="6693298" cy="356976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19" name="Filter Cavity Optical Design"/>
          <p:cNvSpPr txBox="1">
            <a:spLocks noGrp="1"/>
          </p:cNvSpPr>
          <p:nvPr>
            <p:ph type="title" idx="4294967295"/>
          </p:nvPr>
        </p:nvSpPr>
        <p:spPr>
          <a:xfrm>
            <a:off x="72534" y="190500"/>
            <a:ext cx="12859733" cy="8763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Filter Cavity Optical Design</a:t>
            </a:r>
          </a:p>
        </p:txBody>
      </p:sp>
      <p:sp>
        <p:nvSpPr>
          <p:cNvPr id="22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617449" y="9283700"/>
            <a:ext cx="127001" cy="241300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 sz="14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221" name="[5] E. Capocasa et al., Phys. Rev. D 93, 2016 - [6] P. Kwee et al., Phys. Rev. D 90, 2014"/>
          <p:cNvSpPr txBox="1"/>
          <p:nvPr/>
        </p:nvSpPr>
        <p:spPr>
          <a:xfrm>
            <a:off x="32013" y="9347200"/>
            <a:ext cx="8184912" cy="3937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>
            <a:lvl1pPr algn="l">
              <a:defRPr sz="16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[5] E. Capocasa et al., Phys. Rev. D 93, 2016 - [6] P. Kwee et al., Phys. Rev. D 90, 2014</a:t>
            </a:r>
          </a:p>
        </p:txBody>
      </p:sp>
      <p:sp>
        <p:nvSpPr>
          <p:cNvPr id="222" name="Squeezing ellipse rotation at a frequency of 70 Hz [5]…"/>
          <p:cNvSpPr txBox="1"/>
          <p:nvPr/>
        </p:nvSpPr>
        <p:spPr>
          <a:xfrm>
            <a:off x="450634" y="1112792"/>
            <a:ext cx="11889412" cy="25781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marL="327660" indent="-327660" algn="l" defTabSz="2006600">
              <a:buSzPct val="100000"/>
              <a:buChar char="-"/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rPr b="1"/>
              <a:t>Squeezing ellipse rotation at a frequency of 70 Hz</a:t>
            </a:r>
            <a:r>
              <a:t> [5]</a:t>
            </a:r>
          </a:p>
          <a:p>
            <a:pPr marL="327660" indent="-327660" algn="l" defTabSz="2006600">
              <a:buSzPct val="100000"/>
              <a:buChar char="-"/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9 dB vacuum squeezed source</a:t>
            </a:r>
          </a:p>
          <a:p>
            <a:pPr marL="327660" indent="-327660" algn="l" defTabSz="2006600">
              <a:buSzPct val="100000"/>
              <a:buChar char="-"/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300 m length</a:t>
            </a:r>
          </a:p>
          <a:p>
            <a:pPr marL="327660" indent="-327660" algn="l" defTabSz="2006600">
              <a:buSzPct val="100000"/>
              <a:buChar char="-"/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Study of the mirrors flatness requirements: target 80 ppm of round trip losses (losses less important for longer cavities)</a:t>
            </a:r>
          </a:p>
        </p:txBody>
      </p:sp>
      <p:pic>
        <p:nvPicPr>
          <p:cNvPr id="223" name="recapfig1.png" descr="recapfig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9980" y="3690271"/>
            <a:ext cx="6693151" cy="362478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24" name="5.7 ppm"/>
          <p:cNvSpPr txBox="1"/>
          <p:nvPr/>
        </p:nvSpPr>
        <p:spPr>
          <a:xfrm>
            <a:off x="5697134" y="6144421"/>
            <a:ext cx="882155" cy="3429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600" b="1">
                <a:solidFill>
                  <a:srgbClr val="6DB77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5.7 ppm</a:t>
            </a:r>
          </a:p>
        </p:txBody>
      </p:sp>
      <p:sp>
        <p:nvSpPr>
          <p:cNvPr id="225" name="80 ppm"/>
          <p:cNvSpPr txBox="1"/>
          <p:nvPr/>
        </p:nvSpPr>
        <p:spPr>
          <a:xfrm>
            <a:off x="5725412" y="5276850"/>
            <a:ext cx="825600" cy="3937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600" b="1">
                <a:solidFill>
                  <a:srgbClr val="E1784B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80 ppm</a:t>
            </a:r>
          </a:p>
        </p:txBody>
      </p:sp>
      <p:sp>
        <p:nvSpPr>
          <p:cNvPr id="226" name="41 ppm"/>
          <p:cNvSpPr txBox="1"/>
          <p:nvPr/>
        </p:nvSpPr>
        <p:spPr>
          <a:xfrm>
            <a:off x="5725362" y="5596802"/>
            <a:ext cx="825699" cy="3429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600" b="1">
                <a:solidFill>
                  <a:srgbClr val="3C94CC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41 ppm</a:t>
            </a:r>
          </a:p>
        </p:txBody>
      </p:sp>
      <p:sp>
        <p:nvSpPr>
          <p:cNvPr id="227" name="diameter[m]"/>
          <p:cNvSpPr txBox="1"/>
          <p:nvPr/>
        </p:nvSpPr>
        <p:spPr>
          <a:xfrm>
            <a:off x="204349" y="8197760"/>
            <a:ext cx="1431115" cy="4191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>
            <a:lvl1pPr>
              <a:defRPr sz="1800"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diameter[m]</a:t>
            </a:r>
          </a:p>
        </p:txBody>
      </p:sp>
      <p:sp>
        <p:nvSpPr>
          <p:cNvPr id="228" name="RMS…"/>
          <p:cNvSpPr txBox="1"/>
          <p:nvPr/>
        </p:nvSpPr>
        <p:spPr>
          <a:xfrm>
            <a:off x="2735531" y="7575344"/>
            <a:ext cx="559408" cy="584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>
              <a:defRPr sz="1400"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RMS</a:t>
            </a:r>
          </a:p>
          <a:p>
            <a:pPr>
              <a:defRPr sz="1400"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[nm] </a:t>
            </a:r>
          </a:p>
        </p:txBody>
      </p:sp>
      <p:sp>
        <p:nvSpPr>
          <p:cNvPr id="229" name="RMS…"/>
          <p:cNvSpPr txBox="1"/>
          <p:nvPr/>
        </p:nvSpPr>
        <p:spPr>
          <a:xfrm>
            <a:off x="3532647" y="7575344"/>
            <a:ext cx="559408" cy="584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>
              <a:defRPr sz="1400"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RMS</a:t>
            </a:r>
          </a:p>
          <a:p>
            <a:pPr>
              <a:defRPr sz="1400"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[nm] </a:t>
            </a:r>
          </a:p>
        </p:txBody>
      </p:sp>
      <p:sp>
        <p:nvSpPr>
          <p:cNvPr id="230" name="RMS…"/>
          <p:cNvSpPr txBox="1"/>
          <p:nvPr/>
        </p:nvSpPr>
        <p:spPr>
          <a:xfrm>
            <a:off x="4329763" y="7575344"/>
            <a:ext cx="559408" cy="584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>
              <a:defRPr sz="1400"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RMS</a:t>
            </a:r>
          </a:p>
          <a:p>
            <a:pPr>
              <a:defRPr sz="1400"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[nm] </a:t>
            </a:r>
          </a:p>
        </p:txBody>
      </p:sp>
      <p:graphicFrame>
        <p:nvGraphicFramePr>
          <p:cNvPr id="231" name="Table"/>
          <p:cNvGraphicFramePr/>
          <p:nvPr/>
        </p:nvGraphicFramePr>
        <p:xfrm>
          <a:off x="1793138" y="8137003"/>
          <a:ext cx="3281694" cy="1047253"/>
        </p:xfrm>
        <a:graphic>
          <a:graphicData uri="http://schemas.openxmlformats.org/drawingml/2006/table">
            <a:tbl>
              <a:tblPr firstRow="1">
                <a:tableStyleId>{CF821DB8-F4EB-4A41-A1BA-3FCAFE7338EE}</a:tableStyleId>
              </a:tblPr>
              <a:tblGrid>
                <a:gridCol w="810898"/>
                <a:gridCol w="810898"/>
                <a:gridCol w="810898"/>
                <a:gridCol w="810898"/>
              </a:tblGrid>
              <a:tr h="488377">
                <a:tc>
                  <a:txBody>
                    <a:bodyPr/>
                    <a:lstStyle/>
                    <a:p>
                      <a:pPr algn="ctr" defTabSz="914400">
                        <a:defRPr sz="2000">
                          <a:solidFill>
                            <a:srgbClr val="060602"/>
                          </a:solidFill>
                          <a:latin typeface="Comic Sans MS" panose="030F0702030302020204"/>
                          <a:ea typeface="Comic Sans MS" panose="030F0702030302020204"/>
                          <a:cs typeface="Comic Sans MS" panose="030F0702030302020204"/>
                          <a:sym typeface="Comic Sans MS" panose="030F0702030302020204"/>
                        </a:defRPr>
                      </a:pPr>
                      <a:r>
                        <a:t>0.05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002452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2452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>
                          <a:solidFill>
                            <a:srgbClr val="E27D52"/>
                          </a:solidFill>
                          <a:latin typeface="Comic Sans MS" panose="030F0702030302020204"/>
                          <a:ea typeface="Comic Sans MS" panose="030F0702030302020204"/>
                          <a:cs typeface="Comic Sans MS" panose="030F0702030302020204"/>
                          <a:sym typeface="Comic Sans MS" panose="030F0702030302020204"/>
                        </a:rPr>
                        <a:t>1.23</a:t>
                      </a:r>
                      <a:endParaRPr sz="2000" b="1">
                        <a:solidFill>
                          <a:srgbClr val="E27D52"/>
                        </a:solidFill>
                        <a:latin typeface="Comic Sans MS" panose="030F0702030302020204"/>
                        <a:ea typeface="Comic Sans MS" panose="030F0702030302020204"/>
                        <a:cs typeface="Comic Sans MS" panose="030F0702030302020204"/>
                        <a:sym typeface="Comic Sans MS" panose="030F0702030302020204"/>
                      </a:endParaRP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A081B"/>
                      </a:solidFill>
                      <a:miter lim="400000"/>
                    </a:lnR>
                    <a:lnT w="38100">
                      <a:solidFill>
                        <a:srgbClr val="002452"/>
                      </a:solidFill>
                      <a:miter lim="400000"/>
                    </a:lnT>
                    <a:lnB w="38100">
                      <a:solidFill>
                        <a:srgbClr val="0A081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>
                          <a:solidFill>
                            <a:srgbClr val="3D94CB"/>
                          </a:solidFill>
                          <a:latin typeface="Comic Sans MS" panose="030F0702030302020204"/>
                          <a:ea typeface="Comic Sans MS" panose="030F0702030302020204"/>
                          <a:cs typeface="Comic Sans MS" panose="030F0702030302020204"/>
                          <a:sym typeface="Comic Sans MS" panose="030F0702030302020204"/>
                        </a:rPr>
                        <a:t>1.36</a:t>
                      </a:r>
                      <a:endParaRPr sz="2000" b="1">
                        <a:solidFill>
                          <a:srgbClr val="3D94CB"/>
                        </a:solidFill>
                        <a:latin typeface="Comic Sans MS" panose="030F0702030302020204"/>
                        <a:ea typeface="Comic Sans MS" panose="030F0702030302020204"/>
                        <a:cs typeface="Comic Sans MS" panose="030F0702030302020204"/>
                        <a:sym typeface="Comic Sans MS" panose="030F0702030302020204"/>
                      </a:endParaRP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0A081B"/>
                      </a:solidFill>
                      <a:miter lim="400000"/>
                    </a:lnL>
                    <a:lnR w="38100">
                      <a:solidFill>
                        <a:srgbClr val="0A081B"/>
                      </a:solidFill>
                      <a:miter lim="400000"/>
                    </a:lnR>
                    <a:lnT w="38100">
                      <a:solidFill>
                        <a:srgbClr val="002452"/>
                      </a:solidFill>
                      <a:miter lim="400000"/>
                    </a:lnT>
                    <a:lnB w="38100">
                      <a:solidFill>
                        <a:srgbClr val="0A081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>
                          <a:solidFill>
                            <a:srgbClr val="6DB675"/>
                          </a:solidFill>
                          <a:latin typeface="Comic Sans MS" panose="030F0702030302020204"/>
                          <a:ea typeface="Comic Sans MS" panose="030F0702030302020204"/>
                          <a:cs typeface="Comic Sans MS" panose="030F0702030302020204"/>
                          <a:sym typeface="Comic Sans MS" panose="030F0702030302020204"/>
                        </a:rPr>
                        <a:t>0.27</a:t>
                      </a:r>
                      <a:endParaRPr sz="2000" b="1">
                        <a:solidFill>
                          <a:srgbClr val="6DB675"/>
                        </a:solidFill>
                        <a:latin typeface="Comic Sans MS" panose="030F0702030302020204"/>
                        <a:ea typeface="Comic Sans MS" panose="030F0702030302020204"/>
                        <a:cs typeface="Comic Sans MS" panose="030F0702030302020204"/>
                        <a:sym typeface="Comic Sans MS" panose="030F0702030302020204"/>
                      </a:endParaRP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0A081B"/>
                      </a:solidFill>
                      <a:miter lim="400000"/>
                    </a:lnL>
                    <a:lnR w="38100">
                      <a:solidFill>
                        <a:srgbClr val="002452"/>
                      </a:solidFill>
                      <a:miter lim="400000"/>
                    </a:lnR>
                    <a:lnT w="38100">
                      <a:solidFill>
                        <a:srgbClr val="002452"/>
                      </a:solidFill>
                      <a:miter lim="400000"/>
                    </a:lnT>
                    <a:lnB w="38100">
                      <a:solidFill>
                        <a:srgbClr val="0A081B"/>
                      </a:solidFill>
                      <a:miter lim="400000"/>
                    </a:lnB>
                    <a:noFill/>
                  </a:tcPr>
                </a:tc>
              </a:tr>
              <a:tr h="52077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000" b="1">
                          <a:latin typeface="Comic Sans MS" panose="030F0702030302020204"/>
                          <a:ea typeface="Comic Sans MS" panose="030F0702030302020204"/>
                          <a:cs typeface="Comic Sans MS" panose="030F0702030302020204"/>
                          <a:sym typeface="Comic Sans MS" panose="030F0702030302020204"/>
                        </a:rPr>
                        <a:t>0.01</a:t>
                      </a:r>
                      <a:endParaRPr sz="2000" b="1">
                        <a:latin typeface="Comic Sans MS" panose="030F0702030302020204"/>
                        <a:ea typeface="Comic Sans MS" panose="030F0702030302020204"/>
                        <a:cs typeface="Comic Sans MS" panose="030F0702030302020204"/>
                        <a:sym typeface="Comic Sans MS" panose="030F0702030302020204"/>
                      </a:endParaRP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002452"/>
                      </a:solidFill>
                      <a:miter lim="400000"/>
                    </a:lnL>
                    <a:lnR w="38100">
                      <a:solidFill>
                        <a:srgbClr val="0A081B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2452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000" b="1">
                          <a:solidFill>
                            <a:srgbClr val="E27D52"/>
                          </a:solidFill>
                          <a:latin typeface="Comic Sans MS" panose="030F0702030302020204"/>
                          <a:ea typeface="Comic Sans MS" panose="030F0702030302020204"/>
                          <a:cs typeface="Comic Sans MS" panose="030F0702030302020204"/>
                          <a:sym typeface="Comic Sans MS" panose="030F0702030302020204"/>
                        </a:rPr>
                        <a:t>0.81</a:t>
                      </a:r>
                      <a:endParaRPr sz="2000" b="1">
                        <a:solidFill>
                          <a:srgbClr val="E27D52"/>
                        </a:solidFill>
                        <a:latin typeface="Comic Sans MS" panose="030F0702030302020204"/>
                        <a:ea typeface="Comic Sans MS" panose="030F0702030302020204"/>
                        <a:cs typeface="Comic Sans MS" panose="030F0702030302020204"/>
                        <a:sym typeface="Comic Sans MS" panose="030F0702030302020204"/>
                      </a:endParaRP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0A081B"/>
                      </a:solidFill>
                      <a:miter lim="400000"/>
                    </a:lnL>
                    <a:lnR w="38100">
                      <a:solidFill>
                        <a:srgbClr val="0A081B"/>
                      </a:solidFill>
                      <a:miter lim="400000"/>
                    </a:lnR>
                    <a:lnT w="38100">
                      <a:solidFill>
                        <a:srgbClr val="0A081B"/>
                      </a:solidFill>
                      <a:miter lim="400000"/>
                    </a:lnT>
                    <a:lnB w="38100">
                      <a:solidFill>
                        <a:srgbClr val="002452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000" b="1">
                          <a:solidFill>
                            <a:srgbClr val="3D94CB"/>
                          </a:solidFill>
                          <a:latin typeface="Comic Sans MS" panose="030F0702030302020204"/>
                          <a:ea typeface="Comic Sans MS" panose="030F0702030302020204"/>
                          <a:cs typeface="Comic Sans MS" panose="030F0702030302020204"/>
                          <a:sym typeface="Comic Sans MS" panose="030F0702030302020204"/>
                        </a:rPr>
                        <a:t>0.53</a:t>
                      </a:r>
                      <a:endParaRPr sz="2000" b="1">
                        <a:solidFill>
                          <a:srgbClr val="3D94CB"/>
                        </a:solidFill>
                        <a:latin typeface="Comic Sans MS" panose="030F0702030302020204"/>
                        <a:ea typeface="Comic Sans MS" panose="030F0702030302020204"/>
                        <a:cs typeface="Comic Sans MS" panose="030F0702030302020204"/>
                        <a:sym typeface="Comic Sans MS" panose="030F0702030302020204"/>
                      </a:endParaRP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0A081B"/>
                      </a:solidFill>
                      <a:miter lim="400000"/>
                    </a:lnL>
                    <a:lnR w="38100">
                      <a:solidFill>
                        <a:srgbClr val="0A081B"/>
                      </a:solidFill>
                      <a:miter lim="400000"/>
                    </a:lnR>
                    <a:lnT w="38100">
                      <a:solidFill>
                        <a:srgbClr val="0A081B"/>
                      </a:solidFill>
                      <a:miter lim="400000"/>
                    </a:lnT>
                    <a:lnB w="38100">
                      <a:solidFill>
                        <a:srgbClr val="002452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000" b="1">
                          <a:solidFill>
                            <a:srgbClr val="6DB675"/>
                          </a:solidFill>
                          <a:latin typeface="Comic Sans MS" panose="030F0702030302020204"/>
                          <a:ea typeface="Comic Sans MS" panose="030F0702030302020204"/>
                          <a:cs typeface="Comic Sans MS" panose="030F0702030302020204"/>
                          <a:sym typeface="Comic Sans MS" panose="030F0702030302020204"/>
                        </a:rPr>
                        <a:t>0.18</a:t>
                      </a:r>
                      <a:endParaRPr sz="2000" b="1">
                        <a:solidFill>
                          <a:srgbClr val="6DB675"/>
                        </a:solidFill>
                        <a:latin typeface="Comic Sans MS" panose="030F0702030302020204"/>
                        <a:ea typeface="Comic Sans MS" panose="030F0702030302020204"/>
                        <a:cs typeface="Comic Sans MS" panose="030F0702030302020204"/>
                        <a:sym typeface="Comic Sans MS" panose="030F0702030302020204"/>
                      </a:endParaRP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0A081B"/>
                      </a:solidFill>
                      <a:miter lim="400000"/>
                    </a:lnL>
                    <a:lnR w="38100">
                      <a:solidFill>
                        <a:srgbClr val="002452"/>
                      </a:solidFill>
                      <a:miter lim="400000"/>
                    </a:lnR>
                    <a:lnT w="38100">
                      <a:solidFill>
                        <a:srgbClr val="0A081B"/>
                      </a:solidFill>
                      <a:miter lim="400000"/>
                    </a:lnT>
                    <a:lnB w="38100">
                      <a:solidFill>
                        <a:srgbClr val="002452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32" name="diameter[m]"/>
          <p:cNvSpPr txBox="1"/>
          <p:nvPr/>
        </p:nvSpPr>
        <p:spPr>
          <a:xfrm>
            <a:off x="204349" y="8684843"/>
            <a:ext cx="1431115" cy="4191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>
            <a:lvl1pPr>
              <a:defRPr sz="1800"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diameter[m]</a:t>
            </a:r>
          </a:p>
        </p:txBody>
      </p:sp>
      <p:sp>
        <p:nvSpPr>
          <p:cNvPr id="233" name="Squeezing degradation budget [6]"/>
          <p:cNvSpPr txBox="1"/>
          <p:nvPr/>
        </p:nvSpPr>
        <p:spPr>
          <a:xfrm>
            <a:off x="7059473" y="4340769"/>
            <a:ext cx="5722120" cy="5969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 defTabSz="2006600"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Squeezing degradation budget [6]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Impact on the KAGRA Sensitivity"/>
          <p:cNvSpPr txBox="1">
            <a:spLocks noGrp="1"/>
          </p:cNvSpPr>
          <p:nvPr>
            <p:ph type="title" idx="4294967295"/>
          </p:nvPr>
        </p:nvSpPr>
        <p:spPr>
          <a:xfrm>
            <a:off x="72534" y="190500"/>
            <a:ext cx="12859733" cy="8763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Impact on the KAGRA Sensitivity</a:t>
            </a:r>
          </a:p>
        </p:txBody>
      </p:sp>
      <p:sp>
        <p:nvSpPr>
          <p:cNvPr id="23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617449" y="9283700"/>
            <a:ext cx="127001" cy="241300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 sz="14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pic>
        <p:nvPicPr>
          <p:cNvPr id="237" name="rep2.png" descr="rep2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80467" y="1325952"/>
            <a:ext cx="13565734" cy="769859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Filter Cavity Project @ NAOJ"/>
          <p:cNvSpPr txBox="1">
            <a:spLocks noGrp="1"/>
          </p:cNvSpPr>
          <p:nvPr>
            <p:ph type="title" idx="4294967295"/>
          </p:nvPr>
        </p:nvSpPr>
        <p:spPr>
          <a:xfrm>
            <a:off x="72534" y="190500"/>
            <a:ext cx="12859733" cy="8763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F</a:t>
            </a:r>
            <a:r>
              <a:rPr lang="en-US"/>
              <a:t>requency dependent squeezing</a:t>
            </a:r>
            <a:r>
              <a:t> @ NAOJ</a:t>
            </a:r>
          </a:p>
        </p:txBody>
      </p:sp>
      <p:sp>
        <p:nvSpPr>
          <p:cNvPr id="24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617449" y="9283700"/>
            <a:ext cx="127001" cy="241300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 sz="14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grpSp>
        <p:nvGrpSpPr>
          <p:cNvPr id="245" name="Group"/>
          <p:cNvGrpSpPr/>
          <p:nvPr/>
        </p:nvGrpSpPr>
        <p:grpSpPr>
          <a:xfrm>
            <a:off x="6174638" y="1504088"/>
            <a:ext cx="5169939" cy="7963846"/>
            <a:chOff x="0" y="0"/>
            <a:chExt cx="5169937" cy="7963845"/>
          </a:xfrm>
        </p:grpSpPr>
        <p:pic>
          <p:nvPicPr>
            <p:cNvPr id="241" name="tama4.png" descr="tama4.pn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7138" y="0"/>
              <a:ext cx="5082800" cy="7848187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242" name="Rectangle"/>
            <p:cNvSpPr/>
            <p:nvPr/>
          </p:nvSpPr>
          <p:spPr>
            <a:xfrm>
              <a:off x="2048160" y="125364"/>
              <a:ext cx="2883908" cy="4724434"/>
            </a:xfrm>
            <a:prstGeom prst="rect">
              <a:avLst/>
            </a:prstGeom>
            <a:solidFill>
              <a:srgbClr val="37C85C">
                <a:alpha val="1672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2565400">
                <a:defRPr sz="174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43" name="Rectangle"/>
            <p:cNvSpPr/>
            <p:nvPr/>
          </p:nvSpPr>
          <p:spPr>
            <a:xfrm>
              <a:off x="531621" y="4942124"/>
              <a:ext cx="3687362" cy="1521193"/>
            </a:xfrm>
            <a:prstGeom prst="rect">
              <a:avLst/>
            </a:prstGeom>
            <a:solidFill>
              <a:srgbClr val="D9534C">
                <a:alpha val="1672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2565400">
                <a:defRPr sz="174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44" name="Rectangle"/>
            <p:cNvSpPr/>
            <p:nvPr/>
          </p:nvSpPr>
          <p:spPr>
            <a:xfrm>
              <a:off x="0" y="6442653"/>
              <a:ext cx="2292560" cy="1521193"/>
            </a:xfrm>
            <a:prstGeom prst="rect">
              <a:avLst/>
            </a:prstGeom>
            <a:solidFill>
              <a:srgbClr val="0C24E8">
                <a:alpha val="1672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2565400">
                <a:defRPr sz="174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sp>
        <p:nvSpPr>
          <p:cNvPr id="246" name="300 m Filter Cavity"/>
          <p:cNvSpPr txBox="1"/>
          <p:nvPr/>
        </p:nvSpPr>
        <p:spPr>
          <a:xfrm>
            <a:off x="8360673" y="1172873"/>
            <a:ext cx="2719182" cy="431801"/>
          </a:xfrm>
          <a:prstGeom prst="rect">
            <a:avLst/>
          </a:prstGeom>
          <a:ln w="12700">
            <a:miter lim="400000"/>
          </a:ln>
        </p:spPr>
        <p:txBody>
          <a:bodyPr lIns="38100" tIns="38100" rIns="38100" bIns="38100">
            <a:spAutoFit/>
          </a:bodyPr>
          <a:lstStyle>
            <a:lvl1pPr marL="50165" marR="50165" defTabSz="4176395">
              <a:buClr>
                <a:srgbClr val="D9534C"/>
              </a:buClr>
              <a:buFont typeface="Comic Sans MS" panose="030F0702030302020204"/>
              <a:defRPr sz="2000" b="1">
                <a:solidFill>
                  <a:srgbClr val="37C85C">
                    <a:alpha val="30070"/>
                  </a:srgbClr>
                </a:solidFill>
                <a:uFill>
                  <a:solidFill>
                    <a:srgbClr val="D9534C"/>
                  </a:solidFill>
                </a:u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300 m Filter Cavity</a:t>
            </a:r>
          </a:p>
        </p:txBody>
      </p:sp>
      <p:sp>
        <p:nvSpPr>
          <p:cNvPr id="247" name="Faraday Isolator, Mode-Matching &amp; Folding Mirrors"/>
          <p:cNvSpPr txBox="1"/>
          <p:nvPr/>
        </p:nvSpPr>
        <p:spPr>
          <a:xfrm>
            <a:off x="10253829" y="6642538"/>
            <a:ext cx="2719182" cy="1143001"/>
          </a:xfrm>
          <a:prstGeom prst="rect">
            <a:avLst/>
          </a:prstGeom>
          <a:ln w="12700">
            <a:miter lim="400000"/>
          </a:ln>
        </p:spPr>
        <p:txBody>
          <a:bodyPr lIns="38100" tIns="38100" rIns="38100" bIns="38100">
            <a:spAutoFit/>
          </a:bodyPr>
          <a:lstStyle>
            <a:lvl1pPr marL="50165" marR="50165" defTabSz="4176395">
              <a:buClr>
                <a:srgbClr val="D9534C"/>
              </a:buClr>
              <a:buFont typeface="Comic Sans MS" panose="030F0702030302020204"/>
              <a:defRPr sz="2000" b="1">
                <a:solidFill>
                  <a:srgbClr val="D9534C">
                    <a:alpha val="29539"/>
                  </a:srgbClr>
                </a:solidFill>
                <a:uFill>
                  <a:solidFill>
                    <a:srgbClr val="D9534C"/>
                  </a:solidFill>
                </a:u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Faraday Isolator, Mode-Matching &amp; Folding Mirrors</a:t>
            </a:r>
          </a:p>
        </p:txBody>
      </p:sp>
      <p:sp>
        <p:nvSpPr>
          <p:cNvPr id="248" name="Vacuum Squeezed Source"/>
          <p:cNvSpPr txBox="1"/>
          <p:nvPr/>
        </p:nvSpPr>
        <p:spPr>
          <a:xfrm>
            <a:off x="8360673" y="8417035"/>
            <a:ext cx="2719182" cy="787401"/>
          </a:xfrm>
          <a:prstGeom prst="rect">
            <a:avLst/>
          </a:prstGeom>
          <a:ln w="12700">
            <a:miter lim="400000"/>
          </a:ln>
        </p:spPr>
        <p:txBody>
          <a:bodyPr lIns="38100" tIns="38100" rIns="38100" bIns="38100">
            <a:spAutoFit/>
          </a:bodyPr>
          <a:lstStyle>
            <a:lvl1pPr marL="50165" marR="50165" defTabSz="4176395">
              <a:buClr>
                <a:srgbClr val="D9534C"/>
              </a:buClr>
              <a:buFont typeface="Comic Sans MS" panose="030F0702030302020204"/>
              <a:defRPr sz="2000" b="1">
                <a:solidFill>
                  <a:srgbClr val="0C24E8">
                    <a:alpha val="30221"/>
                  </a:srgbClr>
                </a:solidFill>
                <a:uFill>
                  <a:solidFill>
                    <a:srgbClr val="D9534C"/>
                  </a:solidFill>
                </a:u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Vacuum Squeezed Source</a:t>
            </a:r>
          </a:p>
        </p:txBody>
      </p:sp>
      <p:sp>
        <p:nvSpPr>
          <p:cNvPr id="249" name="- TAMA infrastructure unused after the big earthquake…"/>
          <p:cNvSpPr txBox="1"/>
          <p:nvPr/>
        </p:nvSpPr>
        <p:spPr>
          <a:xfrm>
            <a:off x="334686" y="1761731"/>
            <a:ext cx="6617237" cy="45593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2006600"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- TAMA infrastructure unused after the big earthquake</a:t>
            </a:r>
          </a:p>
          <a:p>
            <a:pPr algn="l" defTabSz="2006600"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- 300 m cavity length</a:t>
            </a:r>
          </a:p>
          <a:p>
            <a:pPr algn="l" defTabSz="2006600"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- Interest in the NAOJ group</a:t>
            </a:r>
          </a:p>
          <a:p>
            <a:pPr algn="l" defTabSz="2006600"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- Project approved in April 2015</a:t>
            </a:r>
          </a:p>
          <a:p>
            <a:pPr algn="l" defTabSz="2006600"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</a:p>
          <a:p>
            <a:pPr algn="l" defTabSz="2006600"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</a:p>
          <a:p>
            <a:pPr algn="l" defTabSz="2006600"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- Use as much as possible of the TAMA infrastructure and equipment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Vacuum Squeezed Source Layout"/>
          <p:cNvSpPr txBox="1">
            <a:spLocks noGrp="1"/>
          </p:cNvSpPr>
          <p:nvPr>
            <p:ph type="title" idx="4294967295"/>
          </p:nvPr>
        </p:nvSpPr>
        <p:spPr>
          <a:xfrm>
            <a:off x="72534" y="190500"/>
            <a:ext cx="12859733" cy="8763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Vacuum Squeezed Source Layout</a:t>
            </a:r>
          </a:p>
        </p:txBody>
      </p:sp>
      <p:sp>
        <p:nvSpPr>
          <p:cNvPr id="25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617449" y="9283700"/>
            <a:ext cx="127001" cy="241300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 sz="14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253" name="- Based on GEO and Advanced Virgo design…"/>
          <p:cNvSpPr txBox="1"/>
          <p:nvPr/>
        </p:nvSpPr>
        <p:spPr>
          <a:xfrm>
            <a:off x="397615" y="1100545"/>
            <a:ext cx="12209570" cy="15875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l"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- Based on GEO and Advanced Virgo design</a:t>
            </a:r>
          </a:p>
          <a:p>
            <a:pPr algn="l"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- Green beam from the SHG used to pump the OPO and to control the filter cavity</a:t>
            </a:r>
          </a:p>
        </p:txBody>
      </p:sp>
      <p:pic>
        <p:nvPicPr>
          <p:cNvPr id="254" name="table 5.png" descr="table 5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9190" y="2810691"/>
            <a:ext cx="10106420" cy="6746502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617449" y="9283700"/>
            <a:ext cx="127001" cy="241300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 sz="14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257" name="- Second Harmonic Generator (SHG) installed…"/>
          <p:cNvSpPr txBox="1"/>
          <p:nvPr/>
        </p:nvSpPr>
        <p:spPr>
          <a:xfrm>
            <a:off x="389303" y="1465789"/>
            <a:ext cx="12226194" cy="15875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l"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- Second Harmonic Generator (SHG) installed</a:t>
            </a:r>
          </a:p>
          <a:p>
            <a:pPr algn="l"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pPr>
            <a:r>
              <a:t>- Optical components (mirrors, lenses, EOM, AOM, Faraday Isolator) of the beam path towards mode-matching telescope and the cavity installed</a:t>
            </a:r>
          </a:p>
        </p:txBody>
      </p:sp>
      <p:pic>
        <p:nvPicPr>
          <p:cNvPr id="258" name="green1.jpg" descr="green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0003" y="3597515"/>
            <a:ext cx="2565401" cy="342299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59" name="green2.jpg" descr="green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219" y="5671786"/>
            <a:ext cx="2566220" cy="342480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60" name="Vacuum Squeezed Source Layout"/>
          <p:cNvSpPr txBox="1">
            <a:spLocks noGrp="1"/>
          </p:cNvSpPr>
          <p:nvPr>
            <p:ph type="title" idx="4294967295"/>
          </p:nvPr>
        </p:nvSpPr>
        <p:spPr>
          <a:xfrm>
            <a:off x="72534" y="190500"/>
            <a:ext cx="12859733" cy="8763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Vacuum Squeezed Source Layout</a:t>
            </a:r>
          </a:p>
        </p:txBody>
      </p:sp>
      <p:pic>
        <p:nvPicPr>
          <p:cNvPr id="261" name="faraday fc 2.jpg" descr="faraday fc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271" y="3598747"/>
            <a:ext cx="2565401" cy="342053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62" name="aom.jpg" descr="ao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504" y="6242898"/>
            <a:ext cx="3741669" cy="228258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63" name="SHG"/>
          <p:cNvSpPr txBox="1"/>
          <p:nvPr/>
        </p:nvSpPr>
        <p:spPr>
          <a:xfrm>
            <a:off x="1094863" y="7009538"/>
            <a:ext cx="875681" cy="5969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 defTabSz="2006600"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SHG</a:t>
            </a:r>
          </a:p>
        </p:txBody>
      </p:sp>
      <p:sp>
        <p:nvSpPr>
          <p:cNvPr id="264" name="Green FI"/>
          <p:cNvSpPr txBox="1"/>
          <p:nvPr/>
        </p:nvSpPr>
        <p:spPr>
          <a:xfrm>
            <a:off x="3642827" y="5048664"/>
            <a:ext cx="1619003" cy="5969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 defTabSz="2006600"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Green FI</a:t>
            </a:r>
          </a:p>
        </p:txBody>
      </p:sp>
      <p:sp>
        <p:nvSpPr>
          <p:cNvPr id="265" name="Filter Cavity FI"/>
          <p:cNvSpPr txBox="1"/>
          <p:nvPr/>
        </p:nvSpPr>
        <p:spPr>
          <a:xfrm>
            <a:off x="6110694" y="7009538"/>
            <a:ext cx="2704555" cy="5969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 defTabSz="2006600"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Filter Cavity FI</a:t>
            </a:r>
          </a:p>
        </p:txBody>
      </p:sp>
      <p:sp>
        <p:nvSpPr>
          <p:cNvPr id="266" name="Filter Cavity AOM"/>
          <p:cNvSpPr txBox="1"/>
          <p:nvPr/>
        </p:nvSpPr>
        <p:spPr>
          <a:xfrm>
            <a:off x="9358161" y="5616445"/>
            <a:ext cx="3152355" cy="5969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 defTabSz="2006600">
              <a:defRPr sz="2800">
                <a:solidFill>
                  <a:srgbClr val="D9534C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defRPr>
            </a:lvl1pPr>
          </a:lstStyle>
          <a:p>
            <a:r>
              <a:t>Filter Cavity AOM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Lucida Grande"/>
        <a:ea typeface="Lucida Grande"/>
        <a:cs typeface="Lucida Grand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Lucida Grande"/>
        <a:ea typeface="Lucida Grande"/>
        <a:cs typeface="Lucida Grand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4753</Words>
  <Application>WPS 演示</Application>
  <PresentationFormat>Custom</PresentationFormat>
  <Paragraphs>257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0" baseType="lpstr">
      <vt:lpstr>Arial</vt:lpstr>
      <vt:lpstr>宋体</vt:lpstr>
      <vt:lpstr>Wingdings</vt:lpstr>
      <vt:lpstr>Gill Sans</vt:lpstr>
      <vt:lpstr>Comic Sans MS</vt:lpstr>
      <vt:lpstr>Lucida Grande</vt:lpstr>
      <vt:lpstr>Helvetica</vt:lpstr>
      <vt:lpstr>微软雅黑</vt:lpstr>
      <vt:lpstr>Arial Unicode MS</vt:lpstr>
      <vt:lpstr>Segoe Print</vt:lpstr>
      <vt:lpstr>White</vt:lpstr>
      <vt:lpstr>PowerPoint 演示文稿</vt:lpstr>
      <vt:lpstr>Motivations</vt:lpstr>
      <vt:lpstr>Context</vt:lpstr>
      <vt:lpstr>Filter Cavity Optical Design</vt:lpstr>
      <vt:lpstr>Filter Cavity Optical Design</vt:lpstr>
      <vt:lpstr>Impact on the KAGRA Sensitivity</vt:lpstr>
      <vt:lpstr>Filter Cavity Project @ NAOJ</vt:lpstr>
      <vt:lpstr>Vacuum Squeezed Source Layout</vt:lpstr>
      <vt:lpstr>Vacuum Squeezed Source Layout</vt:lpstr>
      <vt:lpstr>Vacuum Squeezed Source Layout</vt:lpstr>
      <vt:lpstr>Vacuum Squeezed Source Layout</vt:lpstr>
      <vt:lpstr>Faraday Isolator &amp; Mode-Matching Telescope</vt:lpstr>
      <vt:lpstr>Faraday Isolator &amp; Mode-Matching Telescope</vt:lpstr>
      <vt:lpstr>Filter Cavity Mirrors</vt:lpstr>
      <vt:lpstr>Filter Cavity</vt:lpstr>
      <vt:lpstr>Filter Cavity</vt:lpstr>
      <vt:lpstr>Filter Cavity</vt:lpstr>
      <vt:lpstr>Conclusions</vt:lpstr>
      <vt:lpstr>Next Steps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Flora06</cp:lastModifiedBy>
  <cp:revision>6</cp:revision>
  <dcterms:created xsi:type="dcterms:W3CDTF">2017-08-28T04:05:00Z</dcterms:created>
  <dcterms:modified xsi:type="dcterms:W3CDTF">2017-08-29T13:57:55Z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2052-10.1.0.6747</vt:lpwstr>
  </property>
</Properties>
</file>