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4" r:id="rId4"/>
    <p:sldId id="263" r:id="rId5"/>
    <p:sldId id="264" r:id="rId6"/>
    <p:sldId id="267" r:id="rId7"/>
    <p:sldId id="268" r:id="rId8"/>
    <p:sldId id="271" r:id="rId9"/>
    <p:sldId id="272" r:id="rId10"/>
    <p:sldId id="279" r:id="rId11"/>
    <p:sldId id="260" r:id="rId12"/>
    <p:sldId id="284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F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9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33F8-30F3-4709-ACF3-854C35C455A6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D13EB-E9F3-49E5-A55F-E6F0084738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97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451CD-A813-4C5F-AE84-BC900E63EDB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57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Transmittance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D13EB-E9F3-49E5-A55F-E6F00847381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546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D13EB-E9F3-49E5-A55F-E6F00847381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659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upgrade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D13EB-E9F3-49E5-A55F-E6F00847381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43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333D-0EFE-48EB-831E-2F208CC2FF44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D6C-BD6E-4571-91A1-2E54760E1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23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333D-0EFE-48EB-831E-2F208CC2FF44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D6C-BD6E-4571-91A1-2E54760E1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55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333D-0EFE-48EB-831E-2F208CC2FF44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D6C-BD6E-4571-91A1-2E54760E1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29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333D-0EFE-48EB-831E-2F208CC2FF44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D6C-BD6E-4571-91A1-2E54760E1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78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333D-0EFE-48EB-831E-2F208CC2FF44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D6C-BD6E-4571-91A1-2E54760E1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7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333D-0EFE-48EB-831E-2F208CC2FF44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D6C-BD6E-4571-91A1-2E54760E1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58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333D-0EFE-48EB-831E-2F208CC2FF44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D6C-BD6E-4571-91A1-2E54760E1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91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333D-0EFE-48EB-831E-2F208CC2FF44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D6C-BD6E-4571-91A1-2E54760E1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515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333D-0EFE-48EB-831E-2F208CC2FF44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D6C-BD6E-4571-91A1-2E54760E1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60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333D-0EFE-48EB-831E-2F208CC2FF44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D6C-BD6E-4571-91A1-2E54760E1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78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8333D-0EFE-48EB-831E-2F208CC2FF44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F1D6C-BD6E-4571-91A1-2E54760E1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65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8333D-0EFE-48EB-831E-2F208CC2FF44}" type="datetimeFigureOut">
              <a:rPr kumimoji="1" lang="ja-JP" altLang="en-US" smtClean="0"/>
              <a:t>2017/8/30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F1D6C-BD6E-4571-91A1-2E54760E1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313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178E05-4AC6-4351-8710-4CD5831CAA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PLL system of ALS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70FBB0D1-81CA-42A7-BD36-32BA867052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Shogo</a:t>
            </a:r>
            <a:r>
              <a:rPr lang="ja-JP" altLang="en-US" dirty="0"/>
              <a:t> </a:t>
            </a:r>
            <a:r>
              <a:rPr lang="en-US" altLang="ja-JP" dirty="0"/>
              <a:t>Kambara, </a:t>
            </a:r>
            <a:r>
              <a:rPr lang="en-US" altLang="ja-JP" dirty="0" err="1"/>
              <a:t>Yoshiki</a:t>
            </a:r>
            <a:r>
              <a:rPr lang="en-US" altLang="ja-JP" dirty="0"/>
              <a:t> </a:t>
            </a:r>
            <a:r>
              <a:rPr lang="en-US" altLang="ja-JP" dirty="0" err="1"/>
              <a:t>Moriwaki</a:t>
            </a:r>
            <a:r>
              <a:rPr lang="en-US" altLang="ja-JP" dirty="0"/>
              <a:t>, Kazuya Yokogawa, Satoshi Yoshioka, Tatsunari Sawada, </a:t>
            </a:r>
            <a:r>
              <a:rPr lang="en-US" altLang="ja-JP" dirty="0" err="1"/>
              <a:t>Shuhei</a:t>
            </a:r>
            <a:r>
              <a:rPr lang="en-US" altLang="ja-JP" dirty="0"/>
              <a:t> Miyata</a:t>
            </a:r>
          </a:p>
          <a:p>
            <a:r>
              <a:rPr kumimoji="1" lang="en-US" altLang="ja-JP" dirty="0"/>
              <a:t>University of Toyama</a:t>
            </a:r>
          </a:p>
          <a:p>
            <a:r>
              <a:rPr lang="en-US" altLang="ja-JP" dirty="0"/>
              <a:t>f2f meeting@ University of Toyama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724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FE2928-1D7F-4E3D-9D93-6871BD3AD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ja-JP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kumimoji="1" lang="ja-JP" alt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D35890-B60C-40AE-9E26-B1E961BB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850082"/>
          </a:xfrm>
        </p:spPr>
        <p:txBody>
          <a:bodyPr/>
          <a:lstStyle/>
          <a:p>
            <a:r>
              <a:rPr kumimoji="1" lang="en-US" altLang="ja-JP" b="1" dirty="0"/>
              <a:t>When </a:t>
            </a:r>
            <a:r>
              <a:rPr lang="en-US" altLang="ja-JP" b="1" dirty="0"/>
              <a:t>optical fiber is </a:t>
            </a:r>
            <a:r>
              <a:rPr lang="en-US" altLang="ja-JP" b="1" dirty="0" err="1"/>
              <a:t>shaked</a:t>
            </a:r>
            <a:r>
              <a:rPr lang="en-US" altLang="ja-JP" b="1" dirty="0"/>
              <a:t>, the </a:t>
            </a:r>
            <a:r>
              <a:rPr lang="en-US" altLang="ja-JP" b="1" dirty="0" err="1"/>
              <a:t>poralization</a:t>
            </a:r>
            <a:r>
              <a:rPr lang="en-US" altLang="ja-JP" b="1" dirty="0"/>
              <a:t> of beam is rotating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EAA65AD-010C-493F-99A0-1D071DE609B3}"/>
              </a:ext>
            </a:extLst>
          </p:cNvPr>
          <p:cNvSpPr txBox="1">
            <a:spLocks/>
          </p:cNvSpPr>
          <p:nvPr/>
        </p:nvSpPr>
        <p:spPr>
          <a:xfrm>
            <a:off x="628650" y="34327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work</a:t>
            </a:r>
            <a:endParaRPr lang="ja-JP" alt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280CE8B-CAC2-4DE8-8E44-1217114ABF9A}"/>
              </a:ext>
            </a:extLst>
          </p:cNvPr>
          <p:cNvSpPr txBox="1">
            <a:spLocks/>
          </p:cNvSpPr>
          <p:nvPr/>
        </p:nvSpPr>
        <p:spPr>
          <a:xfrm>
            <a:off x="628650" y="4889923"/>
            <a:ext cx="7886700" cy="1850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/>
              <a:t>I will use POLARIZED WAVE HOLDING OPTICAL FIBER which is more stable.</a:t>
            </a:r>
          </a:p>
        </p:txBody>
      </p:sp>
    </p:spTree>
    <p:extLst>
      <p:ext uri="{BB962C8B-B14F-4D97-AF65-F5344CB8AC3E}">
        <p14:creationId xmlns:p14="http://schemas.microsoft.com/office/powerpoint/2010/main" val="379682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A64769E-8BF3-488C-9454-F5047BC56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055"/>
            <a:ext cx="9144000" cy="468188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38F33ED-8C93-4689-BA3D-9E9E505C8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 of PLL system</a:t>
            </a:r>
          </a:p>
        </p:txBody>
      </p:sp>
      <p:sp>
        <p:nvSpPr>
          <p:cNvPr id="4" name="爆発: 8 pt 3">
            <a:extLst>
              <a:ext uri="{FF2B5EF4-FFF2-40B4-BE49-F238E27FC236}">
                <a16:creationId xmlns:a16="http://schemas.microsoft.com/office/drawing/2014/main" id="{97C09C17-A83E-426A-8D9E-9FDD74D0D090}"/>
              </a:ext>
            </a:extLst>
          </p:cNvPr>
          <p:cNvSpPr/>
          <p:nvPr/>
        </p:nvSpPr>
        <p:spPr>
          <a:xfrm>
            <a:off x="4861623" y="3764217"/>
            <a:ext cx="1195905" cy="703261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E21AFB8-4A2C-4F7E-A5CE-942960E9B04C}"/>
              </a:ext>
            </a:extLst>
          </p:cNvPr>
          <p:cNvSpPr txBox="1"/>
          <p:nvPr/>
        </p:nvSpPr>
        <p:spPr>
          <a:xfrm>
            <a:off x="5020417" y="3928161"/>
            <a:ext cx="9525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50" b="1" dirty="0" err="1">
                <a:solidFill>
                  <a:schemeClr val="bg1"/>
                </a:solidFill>
              </a:rPr>
              <a:t>Beatnote</a:t>
            </a:r>
            <a:endParaRPr lang="ja-JP" altLang="en-US" sz="1350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984524-AF57-4EA2-8CEF-472CB32A840D}"/>
              </a:ext>
            </a:extLst>
          </p:cNvPr>
          <p:cNvSpPr txBox="1"/>
          <p:nvPr/>
        </p:nvSpPr>
        <p:spPr>
          <a:xfrm>
            <a:off x="6492696" y="4043577"/>
            <a:ext cx="1892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Frequency divider</a:t>
            </a:r>
            <a:endParaRPr kumimoji="1" lang="ja-JP" altLang="en-US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9C0CB1-FE56-46AF-96C5-84A9959049C5}"/>
              </a:ext>
            </a:extLst>
          </p:cNvPr>
          <p:cNvSpPr txBox="1"/>
          <p:nvPr/>
        </p:nvSpPr>
        <p:spPr>
          <a:xfrm>
            <a:off x="1507913" y="5190407"/>
            <a:ext cx="50491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err="1">
                <a:solidFill>
                  <a:schemeClr val="accent2"/>
                </a:solidFill>
              </a:rPr>
              <a:t>Beatnote</a:t>
            </a:r>
            <a:r>
              <a:rPr kumimoji="1" lang="en-US" altLang="ja-JP" sz="4400" b="1" dirty="0">
                <a:solidFill>
                  <a:schemeClr val="accent2"/>
                </a:solidFill>
              </a:rPr>
              <a:t> is locked at 129MHz</a:t>
            </a:r>
            <a:endParaRPr kumimoji="1" lang="ja-JP" alt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1B1657-34A1-4FF6-894A-A8052F2A0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</a:t>
            </a:r>
            <a:endParaRPr kumimoji="1" lang="ja-JP" alt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98E71FE-0DD7-46D5-BE28-35DD1B9B4DED}"/>
              </a:ext>
            </a:extLst>
          </p:cNvPr>
          <p:cNvGrpSpPr/>
          <p:nvPr/>
        </p:nvGrpSpPr>
        <p:grpSpPr>
          <a:xfrm>
            <a:off x="87304" y="1737037"/>
            <a:ext cx="4742014" cy="3840083"/>
            <a:chOff x="4572000" y="1865696"/>
            <a:chExt cx="4742014" cy="3840083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89712AE2-F33A-4A6F-B36E-133BD4555D46}"/>
                </a:ext>
              </a:extLst>
            </p:cNvPr>
            <p:cNvGrpSpPr/>
            <p:nvPr/>
          </p:nvGrpSpPr>
          <p:grpSpPr>
            <a:xfrm>
              <a:off x="4572000" y="1865696"/>
              <a:ext cx="4516031" cy="3808480"/>
              <a:chOff x="5657591" y="1337363"/>
              <a:chExt cx="6161749" cy="5644657"/>
            </a:xfrm>
          </p:grpSpPr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EF8F7E23-60D1-444F-B8CC-4B6F0FDA1A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19" t="12649" r="52272" b="24927"/>
              <a:stretch/>
            </p:blipFill>
            <p:spPr>
              <a:xfrm>
                <a:off x="5819006" y="1538987"/>
                <a:ext cx="5661701" cy="4721903"/>
              </a:xfrm>
              <a:prstGeom prst="rect">
                <a:avLst/>
              </a:prstGeom>
            </p:spPr>
          </p:pic>
          <p:cxnSp>
            <p:nvCxnSpPr>
              <p:cNvPr id="15" name="直線矢印コネクタ 14">
                <a:extLst>
                  <a:ext uri="{FF2B5EF4-FFF2-40B4-BE49-F238E27FC236}">
                    <a16:creationId xmlns:a16="http://schemas.microsoft.com/office/drawing/2014/main" id="{EC3350AC-EAAD-4B89-BDBF-34C478C34927}"/>
                  </a:ext>
                </a:extLst>
              </p:cNvPr>
              <p:cNvCxnSpPr/>
              <p:nvPr/>
            </p:nvCxnSpPr>
            <p:spPr>
              <a:xfrm>
                <a:off x="6816436" y="5119255"/>
                <a:ext cx="4031673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68417C7-A601-4844-8214-1922C3A4D9B9}"/>
                  </a:ext>
                </a:extLst>
              </p:cNvPr>
              <p:cNvSpPr txBox="1"/>
              <p:nvPr/>
            </p:nvSpPr>
            <p:spPr>
              <a:xfrm>
                <a:off x="8261921" y="5202978"/>
                <a:ext cx="1353132" cy="1779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dirty="0">
                    <a:solidFill>
                      <a:srgbClr val="FF0000"/>
                    </a:solidFill>
                  </a:rPr>
                  <a:t>Lock!</a:t>
                </a:r>
              </a:p>
              <a:p>
                <a:r>
                  <a:rPr lang="en-US" altLang="ja-JP" sz="2400" b="1" dirty="0">
                    <a:solidFill>
                      <a:srgbClr val="FF0000"/>
                    </a:solidFill>
                  </a:rPr>
                  <a:t>180s</a:t>
                </a:r>
                <a:endParaRPr lang="ja-JP" altLang="en-US" sz="2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9" name="直線矢印コネクタ 18">
                <a:extLst>
                  <a:ext uri="{FF2B5EF4-FFF2-40B4-BE49-F238E27FC236}">
                    <a16:creationId xmlns:a16="http://schemas.microsoft.com/office/drawing/2014/main" id="{13D8A62D-2FC3-4904-B455-98CA6C902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9006" y="2095306"/>
                <a:ext cx="1115195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>
                <a:extLst>
                  <a:ext uri="{FF2B5EF4-FFF2-40B4-BE49-F238E27FC236}">
                    <a16:creationId xmlns:a16="http://schemas.microsoft.com/office/drawing/2014/main" id="{8ADDB48A-6805-4A00-BFAE-F771D312B2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48110" y="2043542"/>
                <a:ext cx="571073" cy="1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302B0CD4-E961-4C43-9280-5C96D3357F19}"/>
                  </a:ext>
                </a:extLst>
              </p:cNvPr>
              <p:cNvSpPr/>
              <p:nvPr/>
            </p:nvSpPr>
            <p:spPr>
              <a:xfrm>
                <a:off x="5657591" y="1368002"/>
                <a:ext cx="1855154" cy="752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700" b="1" dirty="0">
                    <a:solidFill>
                      <a:srgbClr val="00B0F0"/>
                    </a:solidFill>
                  </a:rPr>
                  <a:t>Unlock</a:t>
                </a:r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0C340FC4-52BE-4755-93BC-D55778DAEE49}"/>
                  </a:ext>
                </a:extLst>
              </p:cNvPr>
              <p:cNvSpPr/>
              <p:nvPr/>
            </p:nvSpPr>
            <p:spPr>
              <a:xfrm>
                <a:off x="9964186" y="1337363"/>
                <a:ext cx="1855154" cy="752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700" b="1" dirty="0">
                    <a:solidFill>
                      <a:srgbClr val="00B0F0"/>
                    </a:solidFill>
                  </a:rPr>
                  <a:t>Unlock</a:t>
                </a:r>
              </a:p>
            </p:txBody>
          </p:sp>
          <p:cxnSp>
            <p:nvCxnSpPr>
              <p:cNvPr id="26" name="直線矢印コネクタ 25">
                <a:extLst>
                  <a:ext uri="{FF2B5EF4-FFF2-40B4-BE49-F238E27FC236}">
                    <a16:creationId xmlns:a16="http://schemas.microsoft.com/office/drawing/2014/main" id="{C90F5505-1DCE-4DF3-9D3F-B268781CD8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25963" y="2456361"/>
                <a:ext cx="0" cy="1575947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0B78FA96-6021-4CC6-8677-2779D2376466}"/>
                  </a:ext>
                </a:extLst>
              </p:cNvPr>
              <p:cNvSpPr/>
              <p:nvPr/>
            </p:nvSpPr>
            <p:spPr>
              <a:xfrm>
                <a:off x="5690390" y="2877271"/>
                <a:ext cx="1474587" cy="684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>
                    <a:solidFill>
                      <a:srgbClr val="FF0000"/>
                    </a:solidFill>
                  </a:rPr>
                  <a:t>10MHz</a:t>
                </a:r>
                <a:endParaRPr lang="ja-JP" alt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F211BE8D-379D-4AD5-9824-C275BCE1C1E8}"/>
                </a:ext>
              </a:extLst>
            </p:cNvPr>
            <p:cNvSpPr/>
            <p:nvPr/>
          </p:nvSpPr>
          <p:spPr>
            <a:xfrm>
              <a:off x="4690303" y="5244114"/>
              <a:ext cx="46237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/>
                <a:t>Feedback signal</a:t>
              </a:r>
              <a:r>
                <a:rPr lang="ja-JP" altLang="en-US" sz="2400" b="1" dirty="0"/>
                <a:t> </a:t>
              </a:r>
              <a:r>
                <a:rPr lang="en-US" altLang="ja-JP" sz="2400" b="1" dirty="0"/>
                <a:t>to</a:t>
              </a:r>
              <a:r>
                <a:rPr lang="ja-JP" altLang="en-US" sz="2400" b="1" dirty="0"/>
                <a:t> </a:t>
              </a:r>
              <a:r>
                <a:rPr lang="en-US" altLang="ja-JP" sz="2400" b="1" dirty="0"/>
                <a:t>PZT (1MHz/V)</a:t>
              </a:r>
              <a:endParaRPr lang="ja-JP" altLang="en-US" sz="2400" b="1" dirty="0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8486832-97FE-4D51-841C-C5143F2EA901}"/>
              </a:ext>
            </a:extLst>
          </p:cNvPr>
          <p:cNvGrpSpPr/>
          <p:nvPr/>
        </p:nvGrpSpPr>
        <p:grpSpPr>
          <a:xfrm>
            <a:off x="4683861" y="1649129"/>
            <a:ext cx="4346912" cy="4473451"/>
            <a:chOff x="189975" y="1580204"/>
            <a:chExt cx="4346912" cy="4473451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433FD71D-522D-4F09-B86C-7BAE552A5034}"/>
                </a:ext>
              </a:extLst>
            </p:cNvPr>
            <p:cNvGrpSpPr/>
            <p:nvPr/>
          </p:nvGrpSpPr>
          <p:grpSpPr>
            <a:xfrm>
              <a:off x="189975" y="1580204"/>
              <a:ext cx="4346912" cy="3914650"/>
              <a:chOff x="1638299" y="365126"/>
              <a:chExt cx="7229476" cy="5715000"/>
            </a:xfrm>
          </p:grpSpPr>
          <p:pic>
            <p:nvPicPr>
              <p:cNvPr id="36" name="コンテンツ プレースホルダー 4">
                <a:extLst>
                  <a:ext uri="{FF2B5EF4-FFF2-40B4-BE49-F238E27FC236}">
                    <a16:creationId xmlns:a16="http://schemas.microsoft.com/office/drawing/2014/main" id="{63EE1200-8C62-41F3-A019-FE7E1A2AE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49" t="2692" r="5702" b="2289"/>
              <a:stretch/>
            </p:blipFill>
            <p:spPr>
              <a:xfrm>
                <a:off x="1638299" y="365126"/>
                <a:ext cx="7229476" cy="5715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607C4546-BF39-458A-8BE7-E661665D86A6}"/>
                  </a:ext>
                </a:extLst>
              </p:cNvPr>
              <p:cNvSpPr/>
              <p:nvPr/>
            </p:nvSpPr>
            <p:spPr>
              <a:xfrm>
                <a:off x="5495588" y="1011653"/>
                <a:ext cx="1935145" cy="461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>
                    <a:solidFill>
                      <a:srgbClr val="FF0000"/>
                    </a:solidFill>
                  </a:rPr>
                  <a:t>FWHM:100Hz</a:t>
                </a:r>
                <a:endParaRPr lang="ja-JP" alt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66900339-4C26-4E0E-9BEF-EC92332F8BED}"/>
                  </a:ext>
                </a:extLst>
              </p:cNvPr>
              <p:cNvSpPr/>
              <p:nvPr/>
            </p:nvSpPr>
            <p:spPr>
              <a:xfrm>
                <a:off x="2167823" y="1506708"/>
                <a:ext cx="22509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>
                    <a:solidFill>
                      <a:srgbClr val="FF0000"/>
                    </a:solidFill>
                  </a:rPr>
                  <a:t>128.998680MHz</a:t>
                </a:r>
                <a:endParaRPr lang="ja-JP" altLang="en-US" sz="2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1" name="直線矢印コネクタ 40">
                <a:extLst>
                  <a:ext uri="{FF2B5EF4-FFF2-40B4-BE49-F238E27FC236}">
                    <a16:creationId xmlns:a16="http://schemas.microsoft.com/office/drawing/2014/main" id="{D5484996-C157-46BC-8517-D4DE732341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93291" y="1027907"/>
                <a:ext cx="1364434" cy="478802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B8ECFEAA-69D3-4F0D-9A9F-D615D2D415F8}"/>
                </a:ext>
              </a:extLst>
            </p:cNvPr>
            <p:cNvSpPr/>
            <p:nvPr/>
          </p:nvSpPr>
          <p:spPr>
            <a:xfrm>
              <a:off x="1611952" y="5591990"/>
              <a:ext cx="15029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 err="1"/>
                <a:t>Beatnote</a:t>
              </a:r>
              <a:endParaRPr lang="ja-JP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35828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6F245A-72B8-4E1A-92D6-7587A365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kumimoji="1" lang="ja-JP" alt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ED28AE9D-8620-490E-A5C8-9A930DB5E613}"/>
              </a:ext>
            </a:extLst>
          </p:cNvPr>
          <p:cNvSpPr txBox="1">
            <a:spLocks/>
          </p:cNvSpPr>
          <p:nvPr/>
        </p:nvSpPr>
        <p:spPr>
          <a:xfrm>
            <a:off x="628650" y="4152906"/>
            <a:ext cx="7886700" cy="114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b="1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BF7C85F1-DBD9-499F-B7B4-DAD3FB2C2642}"/>
              </a:ext>
            </a:extLst>
          </p:cNvPr>
          <p:cNvSpPr txBox="1">
            <a:spLocks/>
          </p:cNvSpPr>
          <p:nvPr/>
        </p:nvSpPr>
        <p:spPr>
          <a:xfrm>
            <a:off x="781050" y="1657352"/>
            <a:ext cx="7886700" cy="1517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/>
              <a:t>We maintain frequency locking for </a:t>
            </a:r>
            <a:r>
              <a:rPr lang="en-US" altLang="ja-JP" b="1" dirty="0">
                <a:solidFill>
                  <a:srgbClr val="FF0000"/>
                </a:solidFill>
              </a:rPr>
              <a:t>3 minutes.</a:t>
            </a:r>
          </a:p>
          <a:p>
            <a:r>
              <a:rPr lang="en-US" altLang="ja-JP" b="1" dirty="0"/>
              <a:t>Line width is about 100Hz.</a:t>
            </a:r>
          </a:p>
          <a:p>
            <a:r>
              <a:rPr lang="en-US" altLang="ja-JP" b="1" dirty="0"/>
              <a:t>The position of peak is shifted 1.3kHz from 129Mhz</a:t>
            </a:r>
          </a:p>
          <a:p>
            <a:r>
              <a:rPr lang="en-US" altLang="ja-JP" b="1" dirty="0"/>
              <a:t>What are these sideband</a:t>
            </a:r>
            <a:r>
              <a:rPr lang="ja-JP" altLang="en-US" b="1" dirty="0"/>
              <a:t>？</a:t>
            </a:r>
            <a:endParaRPr lang="en-US" altLang="ja-JP" b="1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09260549-10D9-4D6C-9944-F6CDF90C4FE6}"/>
              </a:ext>
            </a:extLst>
          </p:cNvPr>
          <p:cNvSpPr txBox="1">
            <a:spLocks/>
          </p:cNvSpPr>
          <p:nvPr/>
        </p:nvSpPr>
        <p:spPr>
          <a:xfrm>
            <a:off x="628650" y="32295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work</a:t>
            </a:r>
            <a:endParaRPr lang="ja-JP" alt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008560CC-6CDE-4A09-8DE6-5DB0699D9A59}"/>
              </a:ext>
            </a:extLst>
          </p:cNvPr>
          <p:cNvSpPr txBox="1">
            <a:spLocks/>
          </p:cNvSpPr>
          <p:nvPr/>
        </p:nvSpPr>
        <p:spPr>
          <a:xfrm>
            <a:off x="831850" y="4609645"/>
            <a:ext cx="7886700" cy="151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solidFill>
                  <a:srgbClr val="FF0000"/>
                </a:solidFill>
              </a:rPr>
              <a:t>I will upgrade the filter circuit of PLL for long time locking.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I will calculate the requirement of PLL system</a:t>
            </a:r>
          </a:p>
        </p:txBody>
      </p:sp>
    </p:spTree>
    <p:extLst>
      <p:ext uri="{BB962C8B-B14F-4D97-AF65-F5344CB8AC3E}">
        <p14:creationId xmlns:p14="http://schemas.microsoft.com/office/powerpoint/2010/main" val="37091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7F9619-49B8-48D9-9032-76C4F80C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kumimoji="1" lang="ja-JP" alt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44DD57-867D-4FEF-9BF3-74AC1ADEE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/>
              <a:t>ALS</a:t>
            </a:r>
          </a:p>
          <a:p>
            <a:r>
              <a:rPr kumimoji="1" lang="en-US" altLang="ja-JP" b="1" dirty="0"/>
              <a:t>PLL system</a:t>
            </a:r>
          </a:p>
          <a:p>
            <a:r>
              <a:rPr lang="en-US" altLang="ja-JP" b="1" dirty="0"/>
              <a:t>Fiber noise</a:t>
            </a:r>
            <a:endParaRPr kumimoji="1" lang="en-US" altLang="ja-JP" b="1" dirty="0"/>
          </a:p>
          <a:p>
            <a:r>
              <a:rPr lang="en-US" altLang="ja-JP" b="1" dirty="0"/>
              <a:t>Experiment of PLL system</a:t>
            </a:r>
          </a:p>
        </p:txBody>
      </p:sp>
    </p:spTree>
    <p:extLst>
      <p:ext uri="{BB962C8B-B14F-4D97-AF65-F5344CB8AC3E}">
        <p14:creationId xmlns:p14="http://schemas.microsoft.com/office/powerpoint/2010/main" val="2444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正方形/長方形 242"/>
          <p:cNvSpPr/>
          <p:nvPr/>
        </p:nvSpPr>
        <p:spPr>
          <a:xfrm rot="19353166">
            <a:off x="3038669" y="2804488"/>
            <a:ext cx="111270" cy="282584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cxnSp>
        <p:nvCxnSpPr>
          <p:cNvPr id="244" name="直線コネクタ 243"/>
          <p:cNvCxnSpPr/>
          <p:nvPr/>
        </p:nvCxnSpPr>
        <p:spPr>
          <a:xfrm>
            <a:off x="3028932" y="2822907"/>
            <a:ext cx="175500" cy="2219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正方形/長方形 235"/>
          <p:cNvSpPr/>
          <p:nvPr/>
        </p:nvSpPr>
        <p:spPr>
          <a:xfrm rot="2040000">
            <a:off x="2678791" y="5181008"/>
            <a:ext cx="111270" cy="282584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cxnSp>
        <p:nvCxnSpPr>
          <p:cNvPr id="237" name="直線コネクタ 236"/>
          <p:cNvCxnSpPr>
            <a:stCxn id="236" idx="0"/>
            <a:endCxn id="236" idx="2"/>
          </p:cNvCxnSpPr>
          <p:nvPr/>
        </p:nvCxnSpPr>
        <p:spPr>
          <a:xfrm flipH="1">
            <a:off x="2655416" y="5205164"/>
            <a:ext cx="158019" cy="234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>
            <a:spLocks noChangeAspect="1"/>
          </p:cNvSpPr>
          <p:nvPr/>
        </p:nvSpPr>
        <p:spPr>
          <a:xfrm>
            <a:off x="1101216" y="2847531"/>
            <a:ext cx="732785" cy="5473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5" name="正方形/長方形 4"/>
          <p:cNvSpPr>
            <a:spLocks noChangeAspect="1"/>
          </p:cNvSpPr>
          <p:nvPr/>
        </p:nvSpPr>
        <p:spPr>
          <a:xfrm>
            <a:off x="1141731" y="3263601"/>
            <a:ext cx="46509" cy="99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6" name="正方形/長方形 5"/>
          <p:cNvSpPr>
            <a:spLocks noChangeAspect="1"/>
          </p:cNvSpPr>
          <p:nvPr/>
        </p:nvSpPr>
        <p:spPr>
          <a:xfrm>
            <a:off x="1737733" y="2876861"/>
            <a:ext cx="46509" cy="996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/>
          <p:cNvSpPr>
            <a:spLocks noChangeAspect="1"/>
          </p:cNvSpPr>
          <p:nvPr/>
        </p:nvSpPr>
        <p:spPr>
          <a:xfrm>
            <a:off x="1014192" y="2847538"/>
            <a:ext cx="87025" cy="158311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正方形/長方形 7"/>
          <p:cNvSpPr>
            <a:spLocks noChangeAspect="1"/>
          </p:cNvSpPr>
          <p:nvPr/>
        </p:nvSpPr>
        <p:spPr>
          <a:xfrm>
            <a:off x="1014191" y="3232011"/>
            <a:ext cx="87025" cy="162841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正方形/長方形 8"/>
          <p:cNvSpPr>
            <a:spLocks noChangeAspect="1"/>
          </p:cNvSpPr>
          <p:nvPr/>
        </p:nvSpPr>
        <p:spPr>
          <a:xfrm>
            <a:off x="1101216" y="3005849"/>
            <a:ext cx="732785" cy="226162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正方形/長方形 9"/>
          <p:cNvSpPr>
            <a:spLocks noChangeAspect="1"/>
          </p:cNvSpPr>
          <p:nvPr/>
        </p:nvSpPr>
        <p:spPr>
          <a:xfrm>
            <a:off x="1796313" y="3005121"/>
            <a:ext cx="37688" cy="2261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8" name="正方形/長方形 17"/>
          <p:cNvSpPr/>
          <p:nvPr/>
        </p:nvSpPr>
        <p:spPr>
          <a:xfrm rot="16200000">
            <a:off x="3379856" y="3292221"/>
            <a:ext cx="372920" cy="619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パイ 222"/>
          <p:cNvSpPr/>
          <p:nvPr/>
        </p:nvSpPr>
        <p:spPr>
          <a:xfrm rot="16200000">
            <a:off x="3483379" y="3179222"/>
            <a:ext cx="239171" cy="287111"/>
          </a:xfrm>
          <a:prstGeom prst="pie">
            <a:avLst>
              <a:gd name="adj1" fmla="val 0"/>
              <a:gd name="adj2" fmla="val 10745451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solidFill>
                <a:schemeClr val="tx1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 rot="2040000">
            <a:off x="2640164" y="3183913"/>
            <a:ext cx="111270" cy="282584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cxnSp>
        <p:nvCxnSpPr>
          <p:cNvPr id="34" name="直線コネクタ 33"/>
          <p:cNvCxnSpPr>
            <a:stCxn id="33" idx="0"/>
            <a:endCxn id="33" idx="2"/>
          </p:cNvCxnSpPr>
          <p:nvPr/>
        </p:nvCxnSpPr>
        <p:spPr>
          <a:xfrm flipH="1">
            <a:off x="2616790" y="3208069"/>
            <a:ext cx="158019" cy="234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 flipV="1">
            <a:off x="2705190" y="3313429"/>
            <a:ext cx="17661" cy="201747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1322112" y="3323177"/>
            <a:ext cx="221552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コネクタ: カギ線 65"/>
          <p:cNvCxnSpPr>
            <a:stCxn id="19" idx="1"/>
          </p:cNvCxnSpPr>
          <p:nvPr/>
        </p:nvCxnSpPr>
        <p:spPr>
          <a:xfrm flipH="1">
            <a:off x="308538" y="3322777"/>
            <a:ext cx="3437983" cy="617537"/>
          </a:xfrm>
          <a:prstGeom prst="bentConnector3">
            <a:avLst>
              <a:gd name="adj1" fmla="val -429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フローチャート: 抜出し 78"/>
          <p:cNvSpPr/>
          <p:nvPr/>
        </p:nvSpPr>
        <p:spPr>
          <a:xfrm rot="5400000" flipH="1">
            <a:off x="455424" y="2954897"/>
            <a:ext cx="374925" cy="342141"/>
          </a:xfrm>
          <a:prstGeom prst="flowChartExtra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84" name="コネクタ: カギ線 83"/>
          <p:cNvCxnSpPr/>
          <p:nvPr/>
        </p:nvCxnSpPr>
        <p:spPr>
          <a:xfrm rot="5400000" flipH="1" flipV="1">
            <a:off x="59517" y="3519748"/>
            <a:ext cx="662936" cy="151409"/>
          </a:xfrm>
          <a:prstGeom prst="bentConnector3">
            <a:avLst>
              <a:gd name="adj1" fmla="val 100647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円/楕円 262"/>
          <p:cNvSpPr/>
          <p:nvPr/>
        </p:nvSpPr>
        <p:spPr>
          <a:xfrm>
            <a:off x="213724" y="2259811"/>
            <a:ext cx="190409" cy="19526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86" name="曲線コネクタ 272"/>
          <p:cNvCxnSpPr/>
          <p:nvPr/>
        </p:nvCxnSpPr>
        <p:spPr>
          <a:xfrm rot="-2040000">
            <a:off x="214037" y="2272822"/>
            <a:ext cx="189000" cy="162000"/>
          </a:xfrm>
          <a:prstGeom prst="curved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 flipH="1">
            <a:off x="312120" y="2452227"/>
            <a:ext cx="1" cy="5926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/>
          <p:cNvCxnSpPr>
            <a:stCxn id="79" idx="0"/>
            <a:endCxn id="9" idx="1"/>
          </p:cNvCxnSpPr>
          <p:nvPr/>
        </p:nvCxnSpPr>
        <p:spPr>
          <a:xfrm flipV="1">
            <a:off x="813957" y="3118930"/>
            <a:ext cx="287259" cy="70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正方形/長方形 95"/>
          <p:cNvSpPr>
            <a:spLocks noChangeAspect="1"/>
          </p:cNvSpPr>
          <p:nvPr/>
        </p:nvSpPr>
        <p:spPr>
          <a:xfrm>
            <a:off x="1235088" y="5055801"/>
            <a:ext cx="732785" cy="5473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7" name="正方形/長方形 96"/>
          <p:cNvSpPr>
            <a:spLocks noChangeAspect="1"/>
          </p:cNvSpPr>
          <p:nvPr/>
        </p:nvSpPr>
        <p:spPr>
          <a:xfrm>
            <a:off x="1275603" y="5471871"/>
            <a:ext cx="46509" cy="996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8" name="正方形/長方形 97"/>
          <p:cNvSpPr>
            <a:spLocks noChangeAspect="1"/>
          </p:cNvSpPr>
          <p:nvPr/>
        </p:nvSpPr>
        <p:spPr>
          <a:xfrm>
            <a:off x="1871605" y="5085131"/>
            <a:ext cx="46509" cy="996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9" name="正方形/長方形 98"/>
          <p:cNvSpPr>
            <a:spLocks noChangeAspect="1"/>
          </p:cNvSpPr>
          <p:nvPr/>
        </p:nvSpPr>
        <p:spPr>
          <a:xfrm>
            <a:off x="1148064" y="5055808"/>
            <a:ext cx="87025" cy="158311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0" name="正方形/長方形 99"/>
          <p:cNvSpPr>
            <a:spLocks noChangeAspect="1"/>
          </p:cNvSpPr>
          <p:nvPr/>
        </p:nvSpPr>
        <p:spPr>
          <a:xfrm>
            <a:off x="1148063" y="5440281"/>
            <a:ext cx="87025" cy="162841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1" name="正方形/長方形 100"/>
          <p:cNvSpPr>
            <a:spLocks noChangeAspect="1"/>
          </p:cNvSpPr>
          <p:nvPr/>
        </p:nvSpPr>
        <p:spPr>
          <a:xfrm>
            <a:off x="1235088" y="5214119"/>
            <a:ext cx="732785" cy="226162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2" name="正方形/長方形 101"/>
          <p:cNvSpPr>
            <a:spLocks noChangeAspect="1"/>
          </p:cNvSpPr>
          <p:nvPr/>
        </p:nvSpPr>
        <p:spPr>
          <a:xfrm>
            <a:off x="1930185" y="5213391"/>
            <a:ext cx="37688" cy="2261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6" name="正方形/長方形 115"/>
          <p:cNvSpPr/>
          <p:nvPr/>
        </p:nvSpPr>
        <p:spPr>
          <a:xfrm rot="2010921">
            <a:off x="3826700" y="5130707"/>
            <a:ext cx="142875" cy="457200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cxnSp>
        <p:nvCxnSpPr>
          <p:cNvPr id="117" name="直線コネクタ 116"/>
          <p:cNvCxnSpPr/>
          <p:nvPr/>
        </p:nvCxnSpPr>
        <p:spPr>
          <a:xfrm rot="21570921" flipH="1">
            <a:off x="3742589" y="5149765"/>
            <a:ext cx="255663" cy="379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正方形/長方形 117"/>
          <p:cNvSpPr/>
          <p:nvPr/>
        </p:nvSpPr>
        <p:spPr>
          <a:xfrm rot="8672031">
            <a:off x="3119480" y="5133108"/>
            <a:ext cx="142875" cy="457200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cxnSp>
        <p:nvCxnSpPr>
          <p:cNvPr id="119" name="直線コネクタ 118"/>
          <p:cNvCxnSpPr/>
          <p:nvPr/>
        </p:nvCxnSpPr>
        <p:spPr>
          <a:xfrm rot="6632031" flipH="1">
            <a:off x="3094580" y="5156573"/>
            <a:ext cx="255663" cy="379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正方形/長方形 121"/>
          <p:cNvSpPr/>
          <p:nvPr/>
        </p:nvSpPr>
        <p:spPr>
          <a:xfrm rot="16200000">
            <a:off x="3454492" y="4101715"/>
            <a:ext cx="142875" cy="457200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cxnSp>
        <p:nvCxnSpPr>
          <p:cNvPr id="123" name="直線コネクタ 122"/>
          <p:cNvCxnSpPr/>
          <p:nvPr/>
        </p:nvCxnSpPr>
        <p:spPr>
          <a:xfrm rot="16200000">
            <a:off x="3525929" y="4124127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>
            <a:endCxn id="122" idx="1"/>
          </p:cNvCxnSpPr>
          <p:nvPr/>
        </p:nvCxnSpPr>
        <p:spPr>
          <a:xfrm flipV="1">
            <a:off x="3263728" y="4401753"/>
            <a:ext cx="262202" cy="92936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>
            <a:stCxn id="116" idx="1"/>
            <a:endCxn id="122" idx="1"/>
          </p:cNvCxnSpPr>
          <p:nvPr/>
        </p:nvCxnSpPr>
        <p:spPr>
          <a:xfrm flipH="1" flipV="1">
            <a:off x="3525930" y="4401752"/>
            <a:ext cx="312647" cy="91811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4" name="正方形/長方形 133"/>
          <p:cNvSpPr/>
          <p:nvPr/>
        </p:nvSpPr>
        <p:spPr>
          <a:xfrm rot="20403833">
            <a:off x="5494319" y="5066459"/>
            <a:ext cx="142875" cy="457200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cxnSp>
        <p:nvCxnSpPr>
          <p:cNvPr id="135" name="直線コネクタ 134"/>
          <p:cNvCxnSpPr/>
          <p:nvPr/>
        </p:nvCxnSpPr>
        <p:spPr>
          <a:xfrm rot="18363833" flipH="1">
            <a:off x="5410208" y="5107272"/>
            <a:ext cx="255663" cy="379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正方形/長方形 136"/>
          <p:cNvSpPr/>
          <p:nvPr/>
        </p:nvSpPr>
        <p:spPr>
          <a:xfrm rot="20403833">
            <a:off x="4356995" y="5475677"/>
            <a:ext cx="142875" cy="457200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cxnSp>
        <p:nvCxnSpPr>
          <p:cNvPr id="138" name="直線コネクタ 137"/>
          <p:cNvCxnSpPr/>
          <p:nvPr/>
        </p:nvCxnSpPr>
        <p:spPr>
          <a:xfrm rot="18363833" flipH="1">
            <a:off x="4331105" y="5500315"/>
            <a:ext cx="255663" cy="379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>
            <a:stCxn id="137" idx="3"/>
            <a:endCxn id="134" idx="1"/>
          </p:cNvCxnSpPr>
          <p:nvPr/>
        </p:nvCxnSpPr>
        <p:spPr>
          <a:xfrm flipV="1">
            <a:off x="4495589" y="5319418"/>
            <a:ext cx="1003011" cy="3605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>
            <a:stCxn id="102" idx="3"/>
            <a:endCxn id="118" idx="1"/>
          </p:cNvCxnSpPr>
          <p:nvPr/>
        </p:nvCxnSpPr>
        <p:spPr>
          <a:xfrm flipV="1">
            <a:off x="1967873" y="5320259"/>
            <a:ext cx="1281228" cy="621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6" name="直線コネクタ 155"/>
          <p:cNvCxnSpPr>
            <a:stCxn id="118" idx="1"/>
            <a:endCxn id="116" idx="1"/>
          </p:cNvCxnSpPr>
          <p:nvPr/>
        </p:nvCxnSpPr>
        <p:spPr>
          <a:xfrm flipV="1">
            <a:off x="3249101" y="5319862"/>
            <a:ext cx="589476" cy="39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>
            <a:stCxn id="116" idx="1"/>
            <a:endCxn id="134" idx="1"/>
          </p:cNvCxnSpPr>
          <p:nvPr/>
        </p:nvCxnSpPr>
        <p:spPr>
          <a:xfrm flipV="1">
            <a:off x="3838577" y="5319418"/>
            <a:ext cx="1660023" cy="44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>
            <a:endCxn id="238" idx="1"/>
          </p:cNvCxnSpPr>
          <p:nvPr/>
        </p:nvCxnSpPr>
        <p:spPr>
          <a:xfrm>
            <a:off x="1591323" y="2938505"/>
            <a:ext cx="3572012" cy="0"/>
          </a:xfrm>
          <a:prstGeom prst="line">
            <a:avLst/>
          </a:prstGeom>
          <a:ln w="38100">
            <a:solidFill>
              <a:srgbClr val="85F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正方形/長方形 161"/>
          <p:cNvSpPr/>
          <p:nvPr/>
        </p:nvSpPr>
        <p:spPr>
          <a:xfrm rot="2401508">
            <a:off x="5974343" y="5448761"/>
            <a:ext cx="142875" cy="457200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cxnSp>
        <p:nvCxnSpPr>
          <p:cNvPr id="149" name="直線コネクタ 148"/>
          <p:cNvCxnSpPr>
            <a:stCxn id="137" idx="3"/>
          </p:cNvCxnSpPr>
          <p:nvPr/>
        </p:nvCxnSpPr>
        <p:spPr>
          <a:xfrm>
            <a:off x="4495588" y="5679918"/>
            <a:ext cx="426791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8" name="正方形/長方形 167"/>
          <p:cNvSpPr/>
          <p:nvPr/>
        </p:nvSpPr>
        <p:spPr>
          <a:xfrm rot="10800000">
            <a:off x="6479244" y="5451318"/>
            <a:ext cx="142875" cy="457200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169" name="円弧 168"/>
          <p:cNvSpPr/>
          <p:nvPr/>
        </p:nvSpPr>
        <p:spPr>
          <a:xfrm rot="5400000" flipV="1">
            <a:off x="6365110" y="5650572"/>
            <a:ext cx="460442" cy="53578"/>
          </a:xfrm>
          <a:prstGeom prst="arc">
            <a:avLst>
              <a:gd name="adj1" fmla="val 10771116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0" name="正方形/長方形 169"/>
          <p:cNvSpPr/>
          <p:nvPr/>
        </p:nvSpPr>
        <p:spPr>
          <a:xfrm>
            <a:off x="8763507" y="5464766"/>
            <a:ext cx="142875" cy="457200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171" name="円弧 170"/>
          <p:cNvSpPr/>
          <p:nvPr/>
        </p:nvSpPr>
        <p:spPr>
          <a:xfrm rot="16200000" flipV="1">
            <a:off x="8560075" y="5659796"/>
            <a:ext cx="460442" cy="53578"/>
          </a:xfrm>
          <a:prstGeom prst="arc">
            <a:avLst>
              <a:gd name="adj1" fmla="val 10771116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5" name="円/楕円 226"/>
          <p:cNvSpPr/>
          <p:nvPr/>
        </p:nvSpPr>
        <p:spPr>
          <a:xfrm rot="2245143">
            <a:off x="5824225" y="3429252"/>
            <a:ext cx="311219" cy="2949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6" name="円/楕円 228"/>
          <p:cNvSpPr/>
          <p:nvPr/>
        </p:nvSpPr>
        <p:spPr>
          <a:xfrm rot="2245143">
            <a:off x="5791227" y="3373202"/>
            <a:ext cx="311219" cy="2949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7" name="円/楕円 229"/>
          <p:cNvSpPr/>
          <p:nvPr/>
        </p:nvSpPr>
        <p:spPr>
          <a:xfrm rot="2245143">
            <a:off x="5762274" y="3334849"/>
            <a:ext cx="311219" cy="2949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214" name="直線コネクタ 213"/>
          <p:cNvCxnSpPr/>
          <p:nvPr/>
        </p:nvCxnSpPr>
        <p:spPr>
          <a:xfrm flipV="1">
            <a:off x="4510561" y="5282565"/>
            <a:ext cx="1255931" cy="451405"/>
          </a:xfrm>
          <a:prstGeom prst="line">
            <a:avLst/>
          </a:prstGeom>
          <a:ln w="38100">
            <a:solidFill>
              <a:srgbClr val="85FA3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6" name="直線コネクタ 215"/>
          <p:cNvCxnSpPr/>
          <p:nvPr/>
        </p:nvCxnSpPr>
        <p:spPr>
          <a:xfrm>
            <a:off x="4522377" y="5733970"/>
            <a:ext cx="4267919" cy="0"/>
          </a:xfrm>
          <a:prstGeom prst="line">
            <a:avLst/>
          </a:prstGeom>
          <a:ln w="38100">
            <a:solidFill>
              <a:srgbClr val="85FA3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9" name="正方形/長方形 218"/>
          <p:cNvSpPr/>
          <p:nvPr/>
        </p:nvSpPr>
        <p:spPr>
          <a:xfrm>
            <a:off x="2168279" y="2758593"/>
            <a:ext cx="154492" cy="2961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221" name="正方形/長方形 220"/>
          <p:cNvSpPr/>
          <p:nvPr/>
        </p:nvSpPr>
        <p:spPr>
          <a:xfrm>
            <a:off x="2166394" y="3064253"/>
            <a:ext cx="156873" cy="465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22" name="正方形/長方形 221"/>
          <p:cNvSpPr/>
          <p:nvPr/>
        </p:nvSpPr>
        <p:spPr>
          <a:xfrm>
            <a:off x="2166394" y="2704382"/>
            <a:ext cx="156873" cy="465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24" name="正方形/長方形 223"/>
          <p:cNvSpPr/>
          <p:nvPr/>
        </p:nvSpPr>
        <p:spPr>
          <a:xfrm>
            <a:off x="2186495" y="2758185"/>
            <a:ext cx="109346" cy="2925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25" name="正方形/長方形 224"/>
          <p:cNvSpPr/>
          <p:nvPr/>
        </p:nvSpPr>
        <p:spPr>
          <a:xfrm>
            <a:off x="2205544" y="2921836"/>
            <a:ext cx="52388" cy="112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29" name="正方形/長方形 228"/>
          <p:cNvSpPr/>
          <p:nvPr/>
        </p:nvSpPr>
        <p:spPr>
          <a:xfrm>
            <a:off x="2517566" y="2812381"/>
            <a:ext cx="137597" cy="19183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26" name="正方形/長方形 225"/>
          <p:cNvSpPr/>
          <p:nvPr/>
        </p:nvSpPr>
        <p:spPr>
          <a:xfrm>
            <a:off x="2535005" y="2833049"/>
            <a:ext cx="98516" cy="1558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30" name="正方形/長方形 229"/>
          <p:cNvSpPr/>
          <p:nvPr/>
        </p:nvSpPr>
        <p:spPr>
          <a:xfrm>
            <a:off x="2542302" y="2918838"/>
            <a:ext cx="34289" cy="62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38" name="四角形: 角を丸くする 237"/>
          <p:cNvSpPr/>
          <p:nvPr/>
        </p:nvSpPr>
        <p:spPr>
          <a:xfrm>
            <a:off x="5163335" y="2893018"/>
            <a:ext cx="174952" cy="9097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39" name="四角形: 角を丸くする 238"/>
          <p:cNvSpPr/>
          <p:nvPr/>
        </p:nvSpPr>
        <p:spPr>
          <a:xfrm rot="20126305">
            <a:off x="5754434" y="5194043"/>
            <a:ext cx="174952" cy="9097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42" name="フリーフォーム: 図形 241"/>
          <p:cNvSpPr/>
          <p:nvPr/>
        </p:nvSpPr>
        <p:spPr>
          <a:xfrm>
            <a:off x="5338287" y="2938505"/>
            <a:ext cx="617848" cy="2266659"/>
          </a:xfrm>
          <a:custGeom>
            <a:avLst/>
            <a:gdLst>
              <a:gd name="connsiteX0" fmla="*/ 0 w 3198408"/>
              <a:gd name="connsiteY0" fmla="*/ 0 h 3018118"/>
              <a:gd name="connsiteX1" fmla="*/ 2850776 w 3198408"/>
              <a:gd name="connsiteY1" fmla="*/ 1135529 h 3018118"/>
              <a:gd name="connsiteX2" fmla="*/ 3048000 w 3198408"/>
              <a:gd name="connsiteY2" fmla="*/ 3018118 h 301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8408" h="3018118">
                <a:moveTo>
                  <a:pt x="0" y="0"/>
                </a:moveTo>
                <a:cubicBezTo>
                  <a:pt x="1171388" y="316254"/>
                  <a:pt x="2342776" y="632509"/>
                  <a:pt x="2850776" y="1135529"/>
                </a:cubicBezTo>
                <a:cubicBezTo>
                  <a:pt x="3358776" y="1638549"/>
                  <a:pt x="3203388" y="2328333"/>
                  <a:pt x="3048000" y="301811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solidFill>
                <a:schemeClr val="tx1"/>
              </a:solidFill>
            </a:endParaRPr>
          </a:p>
        </p:txBody>
      </p:sp>
      <p:cxnSp>
        <p:nvCxnSpPr>
          <p:cNvPr id="246" name="直線コネクタ 245"/>
          <p:cNvCxnSpPr/>
          <p:nvPr/>
        </p:nvCxnSpPr>
        <p:spPr>
          <a:xfrm>
            <a:off x="3126766" y="2629849"/>
            <a:ext cx="0" cy="308656"/>
          </a:xfrm>
          <a:prstGeom prst="line">
            <a:avLst/>
          </a:prstGeom>
          <a:ln w="38100">
            <a:solidFill>
              <a:srgbClr val="85F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パイ 118"/>
          <p:cNvSpPr/>
          <p:nvPr/>
        </p:nvSpPr>
        <p:spPr>
          <a:xfrm rot="10800000">
            <a:off x="3007180" y="2434735"/>
            <a:ext cx="239171" cy="287111"/>
          </a:xfrm>
          <a:prstGeom prst="pie">
            <a:avLst>
              <a:gd name="adj1" fmla="val 0"/>
              <a:gd name="adj2" fmla="val 10745451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solidFill>
                <a:schemeClr val="tx1"/>
              </a:solidFill>
            </a:endParaRPr>
          </a:p>
        </p:txBody>
      </p:sp>
      <p:sp>
        <p:nvSpPr>
          <p:cNvPr id="257" name="正方形/長方形 256"/>
          <p:cNvSpPr/>
          <p:nvPr/>
        </p:nvSpPr>
        <p:spPr>
          <a:xfrm rot="10800000">
            <a:off x="2940306" y="2578291"/>
            <a:ext cx="372920" cy="619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58" name="二等辺三角形 257"/>
          <p:cNvSpPr/>
          <p:nvPr/>
        </p:nvSpPr>
        <p:spPr>
          <a:xfrm>
            <a:off x="3083673" y="2711544"/>
            <a:ext cx="86184" cy="78400"/>
          </a:xfrm>
          <a:prstGeom prst="triangle">
            <a:avLst/>
          </a:prstGeom>
          <a:solidFill>
            <a:srgbClr val="85FA36"/>
          </a:solidFill>
          <a:ln w="38100">
            <a:solidFill>
              <a:srgbClr val="85F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59" name="二等辺三角形 258"/>
          <p:cNvSpPr/>
          <p:nvPr/>
        </p:nvSpPr>
        <p:spPr>
          <a:xfrm rot="5400000">
            <a:off x="4420147" y="2893416"/>
            <a:ext cx="86184" cy="78400"/>
          </a:xfrm>
          <a:prstGeom prst="triangle">
            <a:avLst/>
          </a:prstGeom>
          <a:solidFill>
            <a:srgbClr val="85FA36"/>
          </a:solidFill>
          <a:ln>
            <a:solidFill>
              <a:srgbClr val="85F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60" name="二等辺三角形 259"/>
          <p:cNvSpPr/>
          <p:nvPr/>
        </p:nvSpPr>
        <p:spPr>
          <a:xfrm rot="16200000" flipH="1">
            <a:off x="4221395" y="2892293"/>
            <a:ext cx="86184" cy="78400"/>
          </a:xfrm>
          <a:prstGeom prst="triangle">
            <a:avLst/>
          </a:prstGeom>
          <a:solidFill>
            <a:srgbClr val="85FA36"/>
          </a:solidFill>
          <a:ln>
            <a:solidFill>
              <a:srgbClr val="85FA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61" name="フローチャート: 抜出し 260"/>
          <p:cNvSpPr/>
          <p:nvPr/>
        </p:nvSpPr>
        <p:spPr>
          <a:xfrm rot="16200000">
            <a:off x="2341136" y="2178055"/>
            <a:ext cx="374925" cy="342141"/>
          </a:xfrm>
          <a:prstGeom prst="flowChartExtra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cxnSp>
        <p:nvCxnSpPr>
          <p:cNvPr id="267" name="直線コネクタ 266"/>
          <p:cNvCxnSpPr>
            <a:cxnSpLocks/>
          </p:cNvCxnSpPr>
          <p:nvPr/>
        </p:nvCxnSpPr>
        <p:spPr>
          <a:xfrm flipV="1">
            <a:off x="2312447" y="2072513"/>
            <a:ext cx="0" cy="2788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線コネクタ 267"/>
          <p:cNvCxnSpPr>
            <a:cxnSpLocks/>
            <a:stCxn id="85" idx="6"/>
          </p:cNvCxnSpPr>
          <p:nvPr/>
        </p:nvCxnSpPr>
        <p:spPr>
          <a:xfrm>
            <a:off x="404133" y="2357443"/>
            <a:ext cx="17823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線コネクタ 272"/>
          <p:cNvCxnSpPr/>
          <p:nvPr/>
        </p:nvCxnSpPr>
        <p:spPr>
          <a:xfrm flipH="1">
            <a:off x="2704048" y="2344575"/>
            <a:ext cx="42271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線コネクタ 275"/>
          <p:cNvCxnSpPr>
            <a:stCxn id="256" idx="1"/>
          </p:cNvCxnSpPr>
          <p:nvPr/>
        </p:nvCxnSpPr>
        <p:spPr>
          <a:xfrm flipV="1">
            <a:off x="3126765" y="2344575"/>
            <a:ext cx="0" cy="901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線コネクタ 281"/>
          <p:cNvCxnSpPr/>
          <p:nvPr/>
        </p:nvCxnSpPr>
        <p:spPr>
          <a:xfrm>
            <a:off x="2295841" y="2075565"/>
            <a:ext cx="65212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線コネクタ 285"/>
          <p:cNvCxnSpPr>
            <a:endCxn id="170" idx="0"/>
          </p:cNvCxnSpPr>
          <p:nvPr/>
        </p:nvCxnSpPr>
        <p:spPr>
          <a:xfrm>
            <a:off x="8817085" y="2075661"/>
            <a:ext cx="17860" cy="33891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フローチャート: 抜出し 287"/>
          <p:cNvSpPr/>
          <p:nvPr/>
        </p:nvSpPr>
        <p:spPr>
          <a:xfrm rot="10800000" flipH="1">
            <a:off x="8772076" y="5322300"/>
            <a:ext cx="125738" cy="10793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89" name="テキスト ボックス 288"/>
          <p:cNvSpPr txBox="1"/>
          <p:nvPr/>
        </p:nvSpPr>
        <p:spPr>
          <a:xfrm>
            <a:off x="2357437" y="2221734"/>
            <a:ext cx="530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PDH</a:t>
            </a:r>
            <a:endParaRPr kumimoji="1" lang="ja-JP" altLang="en-US" sz="1200" dirty="0"/>
          </a:p>
        </p:txBody>
      </p:sp>
      <p:sp>
        <p:nvSpPr>
          <p:cNvPr id="295" name="テキスト ボックス 294"/>
          <p:cNvSpPr txBox="1"/>
          <p:nvPr/>
        </p:nvSpPr>
        <p:spPr>
          <a:xfrm>
            <a:off x="349280" y="2475855"/>
            <a:ext cx="8555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/>
              <a:t>40Mhz</a:t>
            </a:r>
            <a:endParaRPr kumimoji="1" lang="ja-JP" altLang="en-US" sz="1350" dirty="0"/>
          </a:p>
        </p:txBody>
      </p:sp>
      <p:sp>
        <p:nvSpPr>
          <p:cNvPr id="297" name="テキスト ボックス 296"/>
          <p:cNvSpPr txBox="1"/>
          <p:nvPr/>
        </p:nvSpPr>
        <p:spPr>
          <a:xfrm>
            <a:off x="1982884" y="3062200"/>
            <a:ext cx="7399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/>
              <a:t>AOM</a:t>
            </a:r>
            <a:endParaRPr kumimoji="1" lang="ja-JP" altLang="en-US" sz="1350" dirty="0"/>
          </a:p>
        </p:txBody>
      </p:sp>
      <p:sp>
        <p:nvSpPr>
          <p:cNvPr id="298" name="テキスト ボックス 297"/>
          <p:cNvSpPr txBox="1"/>
          <p:nvPr/>
        </p:nvSpPr>
        <p:spPr>
          <a:xfrm>
            <a:off x="2369969" y="2562829"/>
            <a:ext cx="5648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50" dirty="0"/>
              <a:t>EOM</a:t>
            </a:r>
            <a:endParaRPr kumimoji="1" lang="ja-JP" altLang="en-US" sz="1350" dirty="0"/>
          </a:p>
        </p:txBody>
      </p:sp>
      <p:sp>
        <p:nvSpPr>
          <p:cNvPr id="299" name="テキスト ボックス 298"/>
          <p:cNvSpPr txBox="1"/>
          <p:nvPr/>
        </p:nvSpPr>
        <p:spPr>
          <a:xfrm>
            <a:off x="406635" y="2995887"/>
            <a:ext cx="44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PLL</a:t>
            </a:r>
            <a:endParaRPr kumimoji="1" lang="ja-JP" altLang="en-US" sz="1200" dirty="0"/>
          </a:p>
        </p:txBody>
      </p:sp>
      <p:sp>
        <p:nvSpPr>
          <p:cNvPr id="2" name="正方形/長方形 1"/>
          <p:cNvSpPr/>
          <p:nvPr/>
        </p:nvSpPr>
        <p:spPr>
          <a:xfrm>
            <a:off x="1204805" y="5557595"/>
            <a:ext cx="72487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50" b="1" dirty="0"/>
              <a:t>Laser</a:t>
            </a:r>
            <a:r>
              <a:rPr lang="ja-JP" altLang="en-US" sz="1350" b="1" dirty="0"/>
              <a:t> </a:t>
            </a:r>
            <a:r>
              <a:rPr lang="en-US" altLang="ja-JP" sz="1350" b="1" dirty="0"/>
              <a:t>1 </a:t>
            </a:r>
            <a:endParaRPr lang="ja-JP" altLang="en-US" sz="135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5338286" y="4771701"/>
            <a:ext cx="45717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50" dirty="0"/>
              <a:t>PR2</a:t>
            </a:r>
            <a:endParaRPr lang="ja-JP" altLang="en-US" sz="1350" dirty="0"/>
          </a:p>
        </p:txBody>
      </p:sp>
      <p:sp>
        <p:nvSpPr>
          <p:cNvPr id="104" name="正方形/長方形 103"/>
          <p:cNvSpPr/>
          <p:nvPr/>
        </p:nvSpPr>
        <p:spPr>
          <a:xfrm>
            <a:off x="3914590" y="5661031"/>
            <a:ext cx="45717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50" dirty="0"/>
              <a:t>PR3</a:t>
            </a:r>
            <a:endParaRPr lang="ja-JP" altLang="en-US" sz="1350" dirty="0"/>
          </a:p>
        </p:txBody>
      </p:sp>
      <p:sp>
        <p:nvSpPr>
          <p:cNvPr id="11" name="正方形/長方形 10"/>
          <p:cNvSpPr/>
          <p:nvPr/>
        </p:nvSpPr>
        <p:spPr>
          <a:xfrm>
            <a:off x="5983321" y="5207592"/>
            <a:ext cx="35939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50" dirty="0"/>
              <a:t>BS</a:t>
            </a:r>
            <a:endParaRPr lang="ja-JP" altLang="en-US" sz="1350" dirty="0"/>
          </a:p>
        </p:txBody>
      </p:sp>
      <p:sp>
        <p:nvSpPr>
          <p:cNvPr id="106" name="正方形/長方形 105"/>
          <p:cNvSpPr/>
          <p:nvPr/>
        </p:nvSpPr>
        <p:spPr>
          <a:xfrm flipH="1">
            <a:off x="5608262" y="2936504"/>
            <a:ext cx="122611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50" b="1" dirty="0"/>
              <a:t>Optical fiber</a:t>
            </a:r>
            <a:endParaRPr lang="ja-JP" altLang="en-US" sz="1350" b="1" dirty="0"/>
          </a:p>
        </p:txBody>
      </p:sp>
      <p:sp>
        <p:nvSpPr>
          <p:cNvPr id="108" name="フローチャート: 抜出し 107"/>
          <p:cNvSpPr/>
          <p:nvPr/>
        </p:nvSpPr>
        <p:spPr>
          <a:xfrm rot="10800000" flipH="1">
            <a:off x="8763145" y="3694017"/>
            <a:ext cx="125738" cy="10793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0" name="正方形/長方形 109"/>
          <p:cNvSpPr/>
          <p:nvPr/>
        </p:nvSpPr>
        <p:spPr>
          <a:xfrm>
            <a:off x="7200483" y="5359306"/>
            <a:ext cx="105804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50" b="1" dirty="0"/>
              <a:t>X-</a:t>
            </a:r>
            <a:r>
              <a:rPr lang="en-US" altLang="ja-JP" sz="1350" b="1" dirty="0" err="1"/>
              <a:t>Armcavity</a:t>
            </a:r>
            <a:endParaRPr lang="ja-JP" altLang="en-US" sz="135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93127" y="2351402"/>
            <a:ext cx="3802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50" dirty="0"/>
              <a:t>PD</a:t>
            </a:r>
            <a:endParaRPr kumimoji="1" lang="ja-JP" altLang="en-US" sz="135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06610" y="3527912"/>
            <a:ext cx="3802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50" dirty="0"/>
              <a:t>PD</a:t>
            </a:r>
            <a:endParaRPr kumimoji="1" lang="ja-JP" altLang="en-US" sz="1350" dirty="0"/>
          </a:p>
        </p:txBody>
      </p:sp>
      <p:cxnSp>
        <p:nvCxnSpPr>
          <p:cNvPr id="113" name="直線コネクタ 112"/>
          <p:cNvCxnSpPr/>
          <p:nvPr/>
        </p:nvCxnSpPr>
        <p:spPr>
          <a:xfrm>
            <a:off x="1601480" y="2926690"/>
            <a:ext cx="0" cy="396088"/>
          </a:xfrm>
          <a:prstGeom prst="line">
            <a:avLst/>
          </a:prstGeom>
          <a:ln w="38100">
            <a:solidFill>
              <a:srgbClr val="85F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 flipH="1">
            <a:off x="1434423" y="3308594"/>
            <a:ext cx="181451" cy="0"/>
          </a:xfrm>
          <a:prstGeom prst="line">
            <a:avLst/>
          </a:prstGeom>
          <a:ln w="38100">
            <a:solidFill>
              <a:srgbClr val="85F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1390542" y="3264262"/>
            <a:ext cx="174629" cy="98345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5" name="正方形/長方形 24"/>
          <p:cNvSpPr/>
          <p:nvPr/>
        </p:nvSpPr>
        <p:spPr>
          <a:xfrm>
            <a:off x="1232482" y="3050017"/>
            <a:ext cx="48603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50" b="1" dirty="0">
                <a:solidFill>
                  <a:srgbClr val="00FFFF"/>
                </a:solidFill>
              </a:rPr>
              <a:t>SHG</a:t>
            </a:r>
            <a:endParaRPr lang="ja-JP" altLang="en-US" sz="1350" b="1" dirty="0">
              <a:solidFill>
                <a:srgbClr val="00FFFF"/>
              </a:solidFill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1127982" y="3367154"/>
            <a:ext cx="72487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50" b="1" dirty="0"/>
              <a:t>Laser</a:t>
            </a:r>
            <a:r>
              <a:rPr lang="ja-JP" altLang="en-US" sz="1350" b="1" dirty="0"/>
              <a:t> </a:t>
            </a:r>
            <a:r>
              <a:rPr lang="en-US" altLang="ja-JP" sz="1350" b="1" dirty="0"/>
              <a:t>2 </a:t>
            </a:r>
            <a:endParaRPr lang="ja-JP" altLang="en-US" sz="1350" b="1" dirty="0"/>
          </a:p>
        </p:txBody>
      </p:sp>
      <p:sp>
        <p:nvSpPr>
          <p:cNvPr id="126" name="正方形/長方形 125"/>
          <p:cNvSpPr/>
          <p:nvPr/>
        </p:nvSpPr>
        <p:spPr>
          <a:xfrm rot="2018969">
            <a:off x="2766415" y="5655070"/>
            <a:ext cx="372920" cy="619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7" name="パイ 222"/>
          <p:cNvSpPr/>
          <p:nvPr/>
        </p:nvSpPr>
        <p:spPr>
          <a:xfrm rot="2018969">
            <a:off x="2805139" y="5572086"/>
            <a:ext cx="239171" cy="287111"/>
          </a:xfrm>
          <a:prstGeom prst="pie">
            <a:avLst>
              <a:gd name="adj1" fmla="val 0"/>
              <a:gd name="adj2" fmla="val 10745451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>
              <a:solidFill>
                <a:schemeClr val="tx1"/>
              </a:solidFill>
            </a:endParaRPr>
          </a:p>
        </p:txBody>
      </p:sp>
      <p:cxnSp>
        <p:nvCxnSpPr>
          <p:cNvPr id="129" name="直線コネクタ 128"/>
          <p:cNvCxnSpPr>
            <a:stCxn id="126" idx="0"/>
          </p:cNvCxnSpPr>
          <p:nvPr/>
        </p:nvCxnSpPr>
        <p:spPr>
          <a:xfrm flipV="1">
            <a:off x="2970029" y="5350434"/>
            <a:ext cx="134557" cy="30982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H="1">
            <a:off x="604242" y="5838120"/>
            <a:ext cx="2274742" cy="119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 flipH="1">
            <a:off x="609894" y="5376267"/>
            <a:ext cx="2996" cy="4718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 flipH="1">
            <a:off x="601655" y="5366748"/>
            <a:ext cx="635718" cy="33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フローチャート: 抜出し 131"/>
          <p:cNvSpPr/>
          <p:nvPr/>
        </p:nvSpPr>
        <p:spPr>
          <a:xfrm rot="5400000" flipH="1">
            <a:off x="719725" y="5191292"/>
            <a:ext cx="374925" cy="342141"/>
          </a:xfrm>
          <a:prstGeom prst="flowChartExtra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143" name="直線矢印コネクタ 142"/>
          <p:cNvCxnSpPr/>
          <p:nvPr/>
        </p:nvCxnSpPr>
        <p:spPr>
          <a:xfrm flipV="1">
            <a:off x="299164" y="3043896"/>
            <a:ext cx="172652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>
          <a:xfrm flipV="1">
            <a:off x="2187938" y="2344575"/>
            <a:ext cx="0" cy="356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フローチャート: 抜出し 149"/>
          <p:cNvSpPr/>
          <p:nvPr/>
        </p:nvSpPr>
        <p:spPr>
          <a:xfrm rot="10800000" flipH="1">
            <a:off x="2127885" y="2552372"/>
            <a:ext cx="125738" cy="10793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8" name="タイトル 27">
            <a:extLst>
              <a:ext uri="{FF2B5EF4-FFF2-40B4-BE49-F238E27FC236}">
                <a16:creationId xmlns:a16="http://schemas.microsoft.com/office/drawing/2014/main" id="{89383DC4-E594-4898-9E19-01D05FEA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 Length Stabilization (ALS)</a:t>
            </a:r>
            <a:endParaRPr lang="ja-JP" alt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0" name="直線コネクタ 129">
            <a:extLst>
              <a:ext uri="{FF2B5EF4-FFF2-40B4-BE49-F238E27FC236}">
                <a16:creationId xmlns:a16="http://schemas.microsoft.com/office/drawing/2014/main" id="{9E9DB159-4C2A-4761-AD12-9E59BB8EE867}"/>
              </a:ext>
            </a:extLst>
          </p:cNvPr>
          <p:cNvCxnSpPr>
            <a:cxnSpLocks/>
            <a:stCxn id="289" idx="1"/>
          </p:cNvCxnSpPr>
          <p:nvPr/>
        </p:nvCxnSpPr>
        <p:spPr>
          <a:xfrm flipH="1" flipV="1">
            <a:off x="2312447" y="2340880"/>
            <a:ext cx="44990" cy="193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330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タイトル 1">
            <a:extLst>
              <a:ext uri="{FF2B5EF4-FFF2-40B4-BE49-F238E27FC236}">
                <a16:creationId xmlns:a16="http://schemas.microsoft.com/office/drawing/2014/main" id="{6E11A456-1E89-4D86-B2CA-30CBE573F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 system</a:t>
            </a:r>
            <a:endParaRPr kumimoji="1" lang="ja-JP" alt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07E79E14-2B9B-4169-9C25-7BF4111CF7C9}"/>
              </a:ext>
            </a:extLst>
          </p:cNvPr>
          <p:cNvGrpSpPr/>
          <p:nvPr/>
        </p:nvGrpSpPr>
        <p:grpSpPr>
          <a:xfrm>
            <a:off x="222807" y="1500882"/>
            <a:ext cx="6881379" cy="4360774"/>
            <a:chOff x="222807" y="1500882"/>
            <a:chExt cx="6881379" cy="4360774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1D20EFB3-AECD-4AD5-8136-2DE59367D208}"/>
                </a:ext>
              </a:extLst>
            </p:cNvPr>
            <p:cNvSpPr/>
            <p:nvPr/>
          </p:nvSpPr>
          <p:spPr>
            <a:xfrm rot="2040000">
              <a:off x="4357420" y="5138043"/>
              <a:ext cx="111270" cy="282584"/>
            </a:xfrm>
            <a:prstGeom prst="rect">
              <a:avLst/>
            </a:prstGeom>
            <a:gradFill flip="none" rotWithShape="1">
              <a:gsLst>
                <a:gs pos="0">
                  <a:srgbClr val="66FFFF">
                    <a:tint val="66000"/>
                    <a:satMod val="160000"/>
                  </a:srgbClr>
                </a:gs>
                <a:gs pos="50000">
                  <a:srgbClr val="66FFFF">
                    <a:tint val="44500"/>
                    <a:satMod val="160000"/>
                  </a:srgbClr>
                </a:gs>
                <a:gs pos="100000">
                  <a:srgbClr val="66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03C9B84-6135-4AD6-8BE6-B4F64DC71684}"/>
                </a:ext>
              </a:extLst>
            </p:cNvPr>
            <p:cNvCxnSpPr>
              <a:stCxn id="6" idx="0"/>
              <a:endCxn id="6" idx="2"/>
            </p:cNvCxnSpPr>
            <p:nvPr/>
          </p:nvCxnSpPr>
          <p:spPr>
            <a:xfrm flipH="1">
              <a:off x="4334045" y="5162199"/>
              <a:ext cx="158019" cy="234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EA533374-69A7-4BF6-BFD9-5603A93D8B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9845" y="2804567"/>
              <a:ext cx="732785" cy="54732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D6FA1DB8-8F84-4AF3-BF0C-98D2FF9928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6362" y="2833896"/>
              <a:ext cx="46509" cy="9965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617757E1-403E-4B00-897A-D18B8BC2EA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92822" y="2804573"/>
              <a:ext cx="87025" cy="158311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44B425A8-FAB6-4A1D-860A-578698492C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92821" y="3189046"/>
              <a:ext cx="87025" cy="162841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C3B110B-EC58-4D1D-A052-E136E79D46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9845" y="2962884"/>
              <a:ext cx="732785" cy="226162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536F84A3-DFFB-492A-8039-735B5AA1CD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4943" y="2962156"/>
              <a:ext cx="37688" cy="22616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F756D4E0-A5A7-4503-BCCA-FEF1560B00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94338" y="4471884"/>
              <a:ext cx="7144" cy="816057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45A21C0A-63A8-4FB9-AED7-309ED8D818AB}"/>
                </a:ext>
              </a:extLst>
            </p:cNvPr>
            <p:cNvCxnSpPr>
              <a:cxnSpLocks/>
            </p:cNvCxnSpPr>
            <p:nvPr/>
          </p:nvCxnSpPr>
          <p:spPr>
            <a:xfrm>
              <a:off x="3512632" y="3280211"/>
              <a:ext cx="1703639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フローチャート: 抜出し 21">
              <a:extLst>
                <a:ext uri="{FF2B5EF4-FFF2-40B4-BE49-F238E27FC236}">
                  <a16:creationId xmlns:a16="http://schemas.microsoft.com/office/drawing/2014/main" id="{5C710F13-8C35-4327-88A8-E68EF5CFAA18}"/>
                </a:ext>
              </a:extLst>
            </p:cNvPr>
            <p:cNvSpPr/>
            <p:nvPr/>
          </p:nvSpPr>
          <p:spPr>
            <a:xfrm rot="5400000" flipH="1">
              <a:off x="1329308" y="2837520"/>
              <a:ext cx="564145" cy="514815"/>
            </a:xfrm>
            <a:prstGeom prst="flowChartExtra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146" name="グループ化 145">
              <a:extLst>
                <a:ext uri="{FF2B5EF4-FFF2-40B4-BE49-F238E27FC236}">
                  <a16:creationId xmlns:a16="http://schemas.microsoft.com/office/drawing/2014/main" id="{D6188D8D-26D5-40CA-8C28-779A9AB5293B}"/>
                </a:ext>
              </a:extLst>
            </p:cNvPr>
            <p:cNvGrpSpPr/>
            <p:nvPr/>
          </p:nvGrpSpPr>
          <p:grpSpPr>
            <a:xfrm>
              <a:off x="439764" y="1894167"/>
              <a:ext cx="544813" cy="533121"/>
              <a:chOff x="1109310" y="1648409"/>
              <a:chExt cx="253879" cy="260350"/>
            </a:xfrm>
          </p:grpSpPr>
          <p:sp>
            <p:nvSpPr>
              <p:cNvPr id="24" name="円/楕円 262">
                <a:extLst>
                  <a:ext uri="{FF2B5EF4-FFF2-40B4-BE49-F238E27FC236}">
                    <a16:creationId xmlns:a16="http://schemas.microsoft.com/office/drawing/2014/main" id="{07CDB79F-8DE7-4B4E-8523-6B921F87CF33}"/>
                  </a:ext>
                </a:extLst>
              </p:cNvPr>
              <p:cNvSpPr/>
              <p:nvPr/>
            </p:nvSpPr>
            <p:spPr>
              <a:xfrm>
                <a:off x="1109310" y="1648409"/>
                <a:ext cx="253879" cy="26035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cxnSp>
            <p:nvCxnSpPr>
              <p:cNvPr id="25" name="曲線コネクタ 272">
                <a:extLst>
                  <a:ext uri="{FF2B5EF4-FFF2-40B4-BE49-F238E27FC236}">
                    <a16:creationId xmlns:a16="http://schemas.microsoft.com/office/drawing/2014/main" id="{480D18CE-AF89-4BF7-B172-22F849FA1204}"/>
                  </a:ext>
                </a:extLst>
              </p:cNvPr>
              <p:cNvCxnSpPr/>
              <p:nvPr/>
            </p:nvCxnSpPr>
            <p:spPr>
              <a:xfrm rot="-2040000">
                <a:off x="1109729" y="1665757"/>
                <a:ext cx="252000" cy="216000"/>
              </a:xfrm>
              <a:prstGeom prst="curvedConnector3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0CCF3C0F-ABA8-494F-96F7-96FD0B375E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13717" y="5012837"/>
              <a:ext cx="732785" cy="54732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65E7E510-99D3-4849-991B-1FB428A29B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4232" y="5428906"/>
              <a:ext cx="46509" cy="996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2CBA0B02-B8AB-41BA-94FB-3F3B06C5DC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0234" y="5042166"/>
              <a:ext cx="46509" cy="9965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7AD3A8A2-7165-4836-B97F-9B0CE2C3FD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26694" y="5012843"/>
              <a:ext cx="87025" cy="158311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83C87D34-35BA-44E3-84B8-3EB53CC18A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26693" y="5397316"/>
              <a:ext cx="87025" cy="162841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2E410C1F-8C52-4204-B37A-F54087524C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13717" y="5171154"/>
              <a:ext cx="732785" cy="226162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B364FCBD-DC21-4915-94E1-1E8184283C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8815" y="5170426"/>
              <a:ext cx="37688" cy="22616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FFBC7087-B530-41E9-BD3C-672E18B5E334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3646503" y="5283505"/>
              <a:ext cx="1929121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267E0AF1-E0B7-4B78-9CCD-7088DE1465DF}"/>
                </a:ext>
              </a:extLst>
            </p:cNvPr>
            <p:cNvCxnSpPr>
              <a:cxnSpLocks/>
            </p:cNvCxnSpPr>
            <p:nvPr/>
          </p:nvCxnSpPr>
          <p:spPr>
            <a:xfrm>
              <a:off x="3515021" y="2895538"/>
              <a:ext cx="2067254" cy="0"/>
            </a:xfrm>
            <a:prstGeom prst="line">
              <a:avLst/>
            </a:prstGeom>
            <a:ln w="38100">
              <a:solidFill>
                <a:srgbClr val="85F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8391EF90-2861-4334-99F5-F23FEFBC77CE}"/>
                </a:ext>
              </a:extLst>
            </p:cNvPr>
            <p:cNvSpPr txBox="1"/>
            <p:nvPr/>
          </p:nvSpPr>
          <p:spPr>
            <a:xfrm>
              <a:off x="984577" y="1854668"/>
              <a:ext cx="14778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b="1" dirty="0">
                  <a:solidFill>
                    <a:srgbClr val="FF0000"/>
                  </a:solidFill>
                </a:rPr>
                <a:t>40MHz</a:t>
              </a:r>
              <a:endParaRPr lang="ja-JP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EACEAC58-2CC7-49A5-B6EB-A9D47D996C2E}"/>
                </a:ext>
              </a:extLst>
            </p:cNvPr>
            <p:cNvSpPr txBox="1"/>
            <p:nvPr/>
          </p:nvSpPr>
          <p:spPr>
            <a:xfrm>
              <a:off x="1325406" y="2932418"/>
              <a:ext cx="448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/>
                <a:t>PLL</a:t>
              </a:r>
              <a:endParaRPr lang="ja-JP" altLang="en-US" sz="1200" b="1" dirty="0"/>
            </a:p>
          </p:txBody>
        </p:sp>
        <p:sp>
          <p:nvSpPr>
            <p:cNvPr id="93" name="正方形/長方形 92">
              <a:extLst>
                <a:ext uri="{FF2B5EF4-FFF2-40B4-BE49-F238E27FC236}">
                  <a16:creationId xmlns:a16="http://schemas.microsoft.com/office/drawing/2014/main" id="{6FDC240F-AC2D-4744-AD20-B9C26BD265F7}"/>
                </a:ext>
              </a:extLst>
            </p:cNvPr>
            <p:cNvSpPr/>
            <p:nvPr/>
          </p:nvSpPr>
          <p:spPr>
            <a:xfrm>
              <a:off x="2736332" y="5561574"/>
              <a:ext cx="1176925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50" b="1" dirty="0"/>
                <a:t>Main Laser </a:t>
              </a:r>
              <a:endParaRPr lang="ja-JP" altLang="en-US" sz="1350" b="1" dirty="0"/>
            </a:p>
          </p:txBody>
        </p:sp>
        <p:sp>
          <p:nvSpPr>
            <p:cNvPr id="113" name="正方形/長方形 112">
              <a:extLst>
                <a:ext uri="{FF2B5EF4-FFF2-40B4-BE49-F238E27FC236}">
                  <a16:creationId xmlns:a16="http://schemas.microsoft.com/office/drawing/2014/main" id="{713B3B19-1C77-4069-B2DD-03D78D958280}"/>
                </a:ext>
              </a:extLst>
            </p:cNvPr>
            <p:cNvSpPr/>
            <p:nvPr/>
          </p:nvSpPr>
          <p:spPr>
            <a:xfrm>
              <a:off x="2497342" y="3351429"/>
              <a:ext cx="1263487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50" b="1" dirty="0"/>
                <a:t>Green Laser </a:t>
              </a:r>
              <a:endParaRPr lang="ja-JP" altLang="en-US" sz="1350" b="1" dirty="0"/>
            </a:p>
          </p:txBody>
        </p:sp>
        <p:cxnSp>
          <p:nvCxnSpPr>
            <p:cNvPr id="121" name="直線矢印コネクタ 120">
              <a:extLst>
                <a:ext uri="{FF2B5EF4-FFF2-40B4-BE49-F238E27FC236}">
                  <a16:creationId xmlns:a16="http://schemas.microsoft.com/office/drawing/2014/main" id="{EC9B7F20-F1C9-4858-AC88-954147B35DF7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711053" y="2438347"/>
              <a:ext cx="0" cy="44903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四角形: 角を丸くする 124">
              <a:extLst>
                <a:ext uri="{FF2B5EF4-FFF2-40B4-BE49-F238E27FC236}">
                  <a16:creationId xmlns:a16="http://schemas.microsoft.com/office/drawing/2014/main" id="{0F31511B-5968-4AB5-8C9A-9B95D3389C2C}"/>
                </a:ext>
              </a:extLst>
            </p:cNvPr>
            <p:cNvSpPr/>
            <p:nvPr/>
          </p:nvSpPr>
          <p:spPr>
            <a:xfrm rot="16200000">
              <a:off x="4306863" y="4351749"/>
              <a:ext cx="174952" cy="90974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27" name="四角形: 角を丸くする 126">
              <a:extLst>
                <a:ext uri="{FF2B5EF4-FFF2-40B4-BE49-F238E27FC236}">
                  <a16:creationId xmlns:a16="http://schemas.microsoft.com/office/drawing/2014/main" id="{899C1F02-5297-4EFF-8922-CBA58445A023}"/>
                </a:ext>
              </a:extLst>
            </p:cNvPr>
            <p:cNvSpPr/>
            <p:nvPr/>
          </p:nvSpPr>
          <p:spPr>
            <a:xfrm>
              <a:off x="5189734" y="3234324"/>
              <a:ext cx="174952" cy="90974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C945713A-1082-4EAC-92E0-09833644AC8C}"/>
                </a:ext>
              </a:extLst>
            </p:cNvPr>
            <p:cNvSpPr/>
            <p:nvPr/>
          </p:nvSpPr>
          <p:spPr>
            <a:xfrm>
              <a:off x="3600947" y="3287320"/>
              <a:ext cx="1974675" cy="685800"/>
            </a:xfrm>
            <a:custGeom>
              <a:avLst/>
              <a:gdLst>
                <a:gd name="connsiteX0" fmla="*/ 2355273 w 2632900"/>
                <a:gd name="connsiteY0" fmla="*/ 0 h 914400"/>
                <a:gd name="connsiteX1" fmla="*/ 2438400 w 2632900"/>
                <a:gd name="connsiteY1" fmla="*/ 41563 h 914400"/>
                <a:gd name="connsiteX2" fmla="*/ 2473036 w 2632900"/>
                <a:gd name="connsiteY2" fmla="*/ 55418 h 914400"/>
                <a:gd name="connsiteX3" fmla="*/ 2486891 w 2632900"/>
                <a:gd name="connsiteY3" fmla="*/ 76200 h 914400"/>
                <a:gd name="connsiteX4" fmla="*/ 2507673 w 2632900"/>
                <a:gd name="connsiteY4" fmla="*/ 90054 h 914400"/>
                <a:gd name="connsiteX5" fmla="*/ 2535382 w 2632900"/>
                <a:gd name="connsiteY5" fmla="*/ 131618 h 914400"/>
                <a:gd name="connsiteX6" fmla="*/ 2542309 w 2632900"/>
                <a:gd name="connsiteY6" fmla="*/ 152400 h 914400"/>
                <a:gd name="connsiteX7" fmla="*/ 2563091 w 2632900"/>
                <a:gd name="connsiteY7" fmla="*/ 173182 h 914400"/>
                <a:gd name="connsiteX8" fmla="*/ 2576945 w 2632900"/>
                <a:gd name="connsiteY8" fmla="*/ 207818 h 914400"/>
                <a:gd name="connsiteX9" fmla="*/ 2611582 w 2632900"/>
                <a:gd name="connsiteY9" fmla="*/ 318654 h 914400"/>
                <a:gd name="connsiteX10" fmla="*/ 2618509 w 2632900"/>
                <a:gd name="connsiteY10" fmla="*/ 360218 h 914400"/>
                <a:gd name="connsiteX11" fmla="*/ 2632364 w 2632900"/>
                <a:gd name="connsiteY11" fmla="*/ 401782 h 914400"/>
                <a:gd name="connsiteX12" fmla="*/ 2625436 w 2632900"/>
                <a:gd name="connsiteY12" fmla="*/ 540327 h 914400"/>
                <a:gd name="connsiteX13" fmla="*/ 2611582 w 2632900"/>
                <a:gd name="connsiteY13" fmla="*/ 561109 h 914400"/>
                <a:gd name="connsiteX14" fmla="*/ 2535382 w 2632900"/>
                <a:gd name="connsiteY14" fmla="*/ 581891 h 914400"/>
                <a:gd name="connsiteX15" fmla="*/ 2507673 w 2632900"/>
                <a:gd name="connsiteY15" fmla="*/ 602673 h 914400"/>
                <a:gd name="connsiteX16" fmla="*/ 2486891 w 2632900"/>
                <a:gd name="connsiteY16" fmla="*/ 609600 h 914400"/>
                <a:gd name="connsiteX17" fmla="*/ 2362200 w 2632900"/>
                <a:gd name="connsiteY17" fmla="*/ 630382 h 914400"/>
                <a:gd name="connsiteX18" fmla="*/ 2292927 w 2632900"/>
                <a:gd name="connsiteY18" fmla="*/ 651163 h 914400"/>
                <a:gd name="connsiteX19" fmla="*/ 2202873 w 2632900"/>
                <a:gd name="connsiteY19" fmla="*/ 658091 h 914400"/>
                <a:gd name="connsiteX20" fmla="*/ 2126673 w 2632900"/>
                <a:gd name="connsiteY20" fmla="*/ 665018 h 914400"/>
                <a:gd name="connsiteX21" fmla="*/ 2085109 w 2632900"/>
                <a:gd name="connsiteY21" fmla="*/ 678873 h 914400"/>
                <a:gd name="connsiteX22" fmla="*/ 2029691 w 2632900"/>
                <a:gd name="connsiteY22" fmla="*/ 692727 h 914400"/>
                <a:gd name="connsiteX23" fmla="*/ 2001982 w 2632900"/>
                <a:gd name="connsiteY23" fmla="*/ 706582 h 914400"/>
                <a:gd name="connsiteX24" fmla="*/ 1953491 w 2632900"/>
                <a:gd name="connsiteY24" fmla="*/ 713509 h 914400"/>
                <a:gd name="connsiteX25" fmla="*/ 1690254 w 2632900"/>
                <a:gd name="connsiteY25" fmla="*/ 741218 h 914400"/>
                <a:gd name="connsiteX26" fmla="*/ 1620982 w 2632900"/>
                <a:gd name="connsiteY26" fmla="*/ 755073 h 914400"/>
                <a:gd name="connsiteX27" fmla="*/ 1586345 w 2632900"/>
                <a:gd name="connsiteY27" fmla="*/ 768927 h 914400"/>
                <a:gd name="connsiteX28" fmla="*/ 1482436 w 2632900"/>
                <a:gd name="connsiteY28" fmla="*/ 789709 h 914400"/>
                <a:gd name="connsiteX29" fmla="*/ 1433945 w 2632900"/>
                <a:gd name="connsiteY29" fmla="*/ 803563 h 914400"/>
                <a:gd name="connsiteX30" fmla="*/ 1295400 w 2632900"/>
                <a:gd name="connsiteY30" fmla="*/ 817418 h 914400"/>
                <a:gd name="connsiteX31" fmla="*/ 1198418 w 2632900"/>
                <a:gd name="connsiteY31" fmla="*/ 831273 h 914400"/>
                <a:gd name="connsiteX32" fmla="*/ 1073727 w 2632900"/>
                <a:gd name="connsiteY32" fmla="*/ 845127 h 914400"/>
                <a:gd name="connsiteX33" fmla="*/ 1025236 w 2632900"/>
                <a:gd name="connsiteY33" fmla="*/ 852054 h 914400"/>
                <a:gd name="connsiteX34" fmla="*/ 997527 w 2632900"/>
                <a:gd name="connsiteY34" fmla="*/ 865909 h 914400"/>
                <a:gd name="connsiteX35" fmla="*/ 824345 w 2632900"/>
                <a:gd name="connsiteY35" fmla="*/ 900545 h 914400"/>
                <a:gd name="connsiteX36" fmla="*/ 748145 w 2632900"/>
                <a:gd name="connsiteY36" fmla="*/ 914400 h 914400"/>
                <a:gd name="connsiteX37" fmla="*/ 103909 w 2632900"/>
                <a:gd name="connsiteY37" fmla="*/ 907473 h 914400"/>
                <a:gd name="connsiteX38" fmla="*/ 34636 w 2632900"/>
                <a:gd name="connsiteY38" fmla="*/ 900545 h 914400"/>
                <a:gd name="connsiteX39" fmla="*/ 0 w 2632900"/>
                <a:gd name="connsiteY39" fmla="*/ 893618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632900" h="914400">
                  <a:moveTo>
                    <a:pt x="2355273" y="0"/>
                  </a:moveTo>
                  <a:cubicBezTo>
                    <a:pt x="2382982" y="13854"/>
                    <a:pt x="2410369" y="28372"/>
                    <a:pt x="2438400" y="41563"/>
                  </a:cubicBezTo>
                  <a:cubicBezTo>
                    <a:pt x="2449651" y="46858"/>
                    <a:pt x="2462917" y="48190"/>
                    <a:pt x="2473036" y="55418"/>
                  </a:cubicBezTo>
                  <a:cubicBezTo>
                    <a:pt x="2479811" y="60257"/>
                    <a:pt x="2481004" y="70313"/>
                    <a:pt x="2486891" y="76200"/>
                  </a:cubicBezTo>
                  <a:cubicBezTo>
                    <a:pt x="2492778" y="82087"/>
                    <a:pt x="2500746" y="85436"/>
                    <a:pt x="2507673" y="90054"/>
                  </a:cubicBezTo>
                  <a:cubicBezTo>
                    <a:pt x="2516909" y="103909"/>
                    <a:pt x="2530117" y="115821"/>
                    <a:pt x="2535382" y="131618"/>
                  </a:cubicBezTo>
                  <a:cubicBezTo>
                    <a:pt x="2537691" y="138545"/>
                    <a:pt x="2538259" y="146324"/>
                    <a:pt x="2542309" y="152400"/>
                  </a:cubicBezTo>
                  <a:cubicBezTo>
                    <a:pt x="2547743" y="160551"/>
                    <a:pt x="2556164" y="166255"/>
                    <a:pt x="2563091" y="173182"/>
                  </a:cubicBezTo>
                  <a:cubicBezTo>
                    <a:pt x="2567709" y="184727"/>
                    <a:pt x="2574383" y="195650"/>
                    <a:pt x="2576945" y="207818"/>
                  </a:cubicBezTo>
                  <a:cubicBezTo>
                    <a:pt x="2600260" y="318563"/>
                    <a:pt x="2561517" y="285279"/>
                    <a:pt x="2611582" y="318654"/>
                  </a:cubicBezTo>
                  <a:cubicBezTo>
                    <a:pt x="2613891" y="332509"/>
                    <a:pt x="2615102" y="346592"/>
                    <a:pt x="2618509" y="360218"/>
                  </a:cubicBezTo>
                  <a:cubicBezTo>
                    <a:pt x="2622051" y="374386"/>
                    <a:pt x="2631803" y="387189"/>
                    <a:pt x="2632364" y="401782"/>
                  </a:cubicBezTo>
                  <a:cubicBezTo>
                    <a:pt x="2634141" y="447987"/>
                    <a:pt x="2631417" y="494476"/>
                    <a:pt x="2625436" y="540327"/>
                  </a:cubicBezTo>
                  <a:cubicBezTo>
                    <a:pt x="2624359" y="548583"/>
                    <a:pt x="2618642" y="556697"/>
                    <a:pt x="2611582" y="561109"/>
                  </a:cubicBezTo>
                  <a:cubicBezTo>
                    <a:pt x="2595042" y="571447"/>
                    <a:pt x="2555158" y="577935"/>
                    <a:pt x="2535382" y="581891"/>
                  </a:cubicBezTo>
                  <a:cubicBezTo>
                    <a:pt x="2526146" y="588818"/>
                    <a:pt x="2517697" y="596945"/>
                    <a:pt x="2507673" y="602673"/>
                  </a:cubicBezTo>
                  <a:cubicBezTo>
                    <a:pt x="2501333" y="606296"/>
                    <a:pt x="2493975" y="607829"/>
                    <a:pt x="2486891" y="609600"/>
                  </a:cubicBezTo>
                  <a:cubicBezTo>
                    <a:pt x="2444435" y="620213"/>
                    <a:pt x="2407239" y="620591"/>
                    <a:pt x="2362200" y="630382"/>
                  </a:cubicBezTo>
                  <a:cubicBezTo>
                    <a:pt x="2338643" y="635503"/>
                    <a:pt x="2316678" y="647032"/>
                    <a:pt x="2292927" y="651163"/>
                  </a:cubicBezTo>
                  <a:cubicBezTo>
                    <a:pt x="2263266" y="656322"/>
                    <a:pt x="2232876" y="655591"/>
                    <a:pt x="2202873" y="658091"/>
                  </a:cubicBezTo>
                  <a:lnTo>
                    <a:pt x="2126673" y="665018"/>
                  </a:lnTo>
                  <a:cubicBezTo>
                    <a:pt x="2112818" y="669636"/>
                    <a:pt x="2099151" y="674861"/>
                    <a:pt x="2085109" y="678873"/>
                  </a:cubicBezTo>
                  <a:cubicBezTo>
                    <a:pt x="2066800" y="684104"/>
                    <a:pt x="2047755" y="686706"/>
                    <a:pt x="2029691" y="692727"/>
                  </a:cubicBezTo>
                  <a:cubicBezTo>
                    <a:pt x="2019894" y="695993"/>
                    <a:pt x="2011945" y="703865"/>
                    <a:pt x="2001982" y="706582"/>
                  </a:cubicBezTo>
                  <a:cubicBezTo>
                    <a:pt x="1986230" y="710878"/>
                    <a:pt x="1969570" y="710672"/>
                    <a:pt x="1953491" y="713509"/>
                  </a:cubicBezTo>
                  <a:cubicBezTo>
                    <a:pt x="1790901" y="742200"/>
                    <a:pt x="1989613" y="719835"/>
                    <a:pt x="1690254" y="741218"/>
                  </a:cubicBezTo>
                  <a:cubicBezTo>
                    <a:pt x="1667163" y="745836"/>
                    <a:pt x="1643735" y="749006"/>
                    <a:pt x="1620982" y="755073"/>
                  </a:cubicBezTo>
                  <a:cubicBezTo>
                    <a:pt x="1608967" y="758277"/>
                    <a:pt x="1598409" y="765911"/>
                    <a:pt x="1586345" y="768927"/>
                  </a:cubicBezTo>
                  <a:cubicBezTo>
                    <a:pt x="1552077" y="777494"/>
                    <a:pt x="1516880" y="781881"/>
                    <a:pt x="1482436" y="789709"/>
                  </a:cubicBezTo>
                  <a:cubicBezTo>
                    <a:pt x="1466044" y="793435"/>
                    <a:pt x="1450429" y="800266"/>
                    <a:pt x="1433945" y="803563"/>
                  </a:cubicBezTo>
                  <a:cubicBezTo>
                    <a:pt x="1398710" y="810610"/>
                    <a:pt x="1325726" y="813919"/>
                    <a:pt x="1295400" y="817418"/>
                  </a:cubicBezTo>
                  <a:cubicBezTo>
                    <a:pt x="1262960" y="821161"/>
                    <a:pt x="1230745" y="826655"/>
                    <a:pt x="1198418" y="831273"/>
                  </a:cubicBezTo>
                  <a:cubicBezTo>
                    <a:pt x="1142365" y="849956"/>
                    <a:pt x="1196041" y="834008"/>
                    <a:pt x="1073727" y="845127"/>
                  </a:cubicBezTo>
                  <a:cubicBezTo>
                    <a:pt x="1057466" y="846605"/>
                    <a:pt x="1041400" y="849745"/>
                    <a:pt x="1025236" y="852054"/>
                  </a:cubicBezTo>
                  <a:cubicBezTo>
                    <a:pt x="1016000" y="856672"/>
                    <a:pt x="1007456" y="863072"/>
                    <a:pt x="997527" y="865909"/>
                  </a:cubicBezTo>
                  <a:cubicBezTo>
                    <a:pt x="862035" y="904621"/>
                    <a:pt x="919598" y="885505"/>
                    <a:pt x="824345" y="900545"/>
                  </a:cubicBezTo>
                  <a:cubicBezTo>
                    <a:pt x="798844" y="904571"/>
                    <a:pt x="773545" y="909782"/>
                    <a:pt x="748145" y="914400"/>
                  </a:cubicBezTo>
                  <a:lnTo>
                    <a:pt x="103909" y="907473"/>
                  </a:lnTo>
                  <a:cubicBezTo>
                    <a:pt x="80707" y="907022"/>
                    <a:pt x="57572" y="904074"/>
                    <a:pt x="34636" y="900545"/>
                  </a:cubicBezTo>
                  <a:cubicBezTo>
                    <a:pt x="-19880" y="892158"/>
                    <a:pt x="39720" y="893618"/>
                    <a:pt x="0" y="89361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55F6FB17-EE31-432F-9632-B79D0CE36E1D}"/>
                </a:ext>
              </a:extLst>
            </p:cNvPr>
            <p:cNvSpPr/>
            <p:nvPr/>
          </p:nvSpPr>
          <p:spPr>
            <a:xfrm>
              <a:off x="4312150" y="3937374"/>
              <a:ext cx="77933" cy="363682"/>
            </a:xfrm>
            <a:custGeom>
              <a:avLst/>
              <a:gdLst>
                <a:gd name="connsiteX0" fmla="*/ 103910 w 103910"/>
                <a:gd name="connsiteY0" fmla="*/ 484909 h 484909"/>
                <a:gd name="connsiteX1" fmla="*/ 96982 w 103910"/>
                <a:gd name="connsiteY1" fmla="*/ 96982 h 484909"/>
                <a:gd name="connsiteX2" fmla="*/ 69273 w 103910"/>
                <a:gd name="connsiteY2" fmla="*/ 69272 h 484909"/>
                <a:gd name="connsiteX3" fmla="*/ 20782 w 103910"/>
                <a:gd name="connsiteY3" fmla="*/ 13854 h 484909"/>
                <a:gd name="connsiteX4" fmla="*/ 0 w 103910"/>
                <a:gd name="connsiteY4" fmla="*/ 0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910" h="484909">
                  <a:moveTo>
                    <a:pt x="103910" y="484909"/>
                  </a:moveTo>
                  <a:cubicBezTo>
                    <a:pt x="101601" y="355600"/>
                    <a:pt x="107722" y="225865"/>
                    <a:pt x="96982" y="96982"/>
                  </a:cubicBezTo>
                  <a:cubicBezTo>
                    <a:pt x="95897" y="83965"/>
                    <a:pt x="77110" y="79722"/>
                    <a:pt x="69273" y="69272"/>
                  </a:cubicBezTo>
                  <a:cubicBezTo>
                    <a:pt x="27975" y="14206"/>
                    <a:pt x="93310" y="68249"/>
                    <a:pt x="20782" y="13854"/>
                  </a:cubicBezTo>
                  <a:cubicBezTo>
                    <a:pt x="14122" y="8859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E57D88A1-875D-4887-90D3-CD32124C93C9}"/>
                </a:ext>
              </a:extLst>
            </p:cNvPr>
            <p:cNvGrpSpPr/>
            <p:nvPr/>
          </p:nvGrpSpPr>
          <p:grpSpPr>
            <a:xfrm rot="16200000">
              <a:off x="3360549" y="3807072"/>
              <a:ext cx="372920" cy="287111"/>
              <a:chOff x="1687524" y="3876794"/>
              <a:chExt cx="497226" cy="382814"/>
            </a:xfrm>
          </p:grpSpPr>
          <p:sp>
            <p:nvSpPr>
              <p:cNvPr id="130" name="パイ 118">
                <a:extLst>
                  <a:ext uri="{FF2B5EF4-FFF2-40B4-BE49-F238E27FC236}">
                    <a16:creationId xmlns:a16="http://schemas.microsoft.com/office/drawing/2014/main" id="{1D02C25E-7A6E-46A0-9812-A9530F5039DE}"/>
                  </a:ext>
                </a:extLst>
              </p:cNvPr>
              <p:cNvSpPr/>
              <p:nvPr/>
            </p:nvSpPr>
            <p:spPr>
              <a:xfrm rot="10800000">
                <a:off x="1776689" y="3876794"/>
                <a:ext cx="318895" cy="382814"/>
              </a:xfrm>
              <a:prstGeom prst="pie">
                <a:avLst>
                  <a:gd name="adj1" fmla="val 0"/>
                  <a:gd name="adj2" fmla="val 10745451"/>
                </a:avLst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  <a:tint val="66000"/>
                      <a:satMod val="160000"/>
                    </a:schemeClr>
                  </a:gs>
                  <a:gs pos="50000">
                    <a:schemeClr val="tx1">
                      <a:lumMod val="65000"/>
                      <a:lumOff val="35000"/>
                      <a:tint val="44500"/>
                      <a:satMod val="160000"/>
                    </a:schemeClr>
                  </a:gs>
                  <a:gs pos="100000">
                    <a:schemeClr val="tx1">
                      <a:lumMod val="65000"/>
                      <a:lumOff val="35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正方形/長方形 130">
                <a:extLst>
                  <a:ext uri="{FF2B5EF4-FFF2-40B4-BE49-F238E27FC236}">
                    <a16:creationId xmlns:a16="http://schemas.microsoft.com/office/drawing/2014/main" id="{E8325B19-99C5-45B7-B7F6-3064E06178E7}"/>
                  </a:ext>
                </a:extLst>
              </p:cNvPr>
              <p:cNvSpPr/>
              <p:nvPr/>
            </p:nvSpPr>
            <p:spPr>
              <a:xfrm rot="10800000">
                <a:off x="1687524" y="4068202"/>
                <a:ext cx="497226" cy="8255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133" name="テキスト ボックス 132">
              <a:extLst>
                <a:ext uri="{FF2B5EF4-FFF2-40B4-BE49-F238E27FC236}">
                  <a16:creationId xmlns:a16="http://schemas.microsoft.com/office/drawing/2014/main" id="{EC38B082-F2E8-46E0-A967-E57E26583CE4}"/>
                </a:ext>
              </a:extLst>
            </p:cNvPr>
            <p:cNvSpPr txBox="1"/>
            <p:nvPr/>
          </p:nvSpPr>
          <p:spPr>
            <a:xfrm>
              <a:off x="3547009" y="3532481"/>
              <a:ext cx="43794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50" b="1" dirty="0"/>
                <a:t>PD</a:t>
              </a:r>
              <a:endParaRPr lang="ja-JP" altLang="en-US" sz="1350" b="1" dirty="0"/>
            </a:p>
          </p:txBody>
        </p:sp>
        <p:cxnSp>
          <p:nvCxnSpPr>
            <p:cNvPr id="137" name="直線コネクタ 136">
              <a:extLst>
                <a:ext uri="{FF2B5EF4-FFF2-40B4-BE49-F238E27FC236}">
                  <a16:creationId xmlns:a16="http://schemas.microsoft.com/office/drawing/2014/main" id="{C1F8B4F5-75AF-4E7E-8362-93B2281B2467}"/>
                </a:ext>
              </a:extLst>
            </p:cNvPr>
            <p:cNvCxnSpPr>
              <a:cxnSpLocks/>
            </p:cNvCxnSpPr>
            <p:nvPr/>
          </p:nvCxnSpPr>
          <p:spPr>
            <a:xfrm>
              <a:off x="711053" y="3956390"/>
              <a:ext cx="2706765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テキスト ボックス 146">
              <a:extLst>
                <a:ext uri="{FF2B5EF4-FFF2-40B4-BE49-F238E27FC236}">
                  <a16:creationId xmlns:a16="http://schemas.microsoft.com/office/drawing/2014/main" id="{02D8BFEF-0C6D-4A95-9818-E13333FF3113}"/>
                </a:ext>
              </a:extLst>
            </p:cNvPr>
            <p:cNvSpPr txBox="1"/>
            <p:nvPr/>
          </p:nvSpPr>
          <p:spPr>
            <a:xfrm>
              <a:off x="222807" y="1500882"/>
              <a:ext cx="112034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350" b="1" dirty="0"/>
                <a:t>Synthesizer</a:t>
              </a:r>
              <a:endParaRPr lang="ja-JP" altLang="en-US" sz="1350" b="1" dirty="0"/>
            </a:p>
          </p:txBody>
        </p:sp>
        <p:sp>
          <p:nvSpPr>
            <p:cNvPr id="149" name="二等辺三角形 148">
              <a:extLst>
                <a:ext uri="{FF2B5EF4-FFF2-40B4-BE49-F238E27FC236}">
                  <a16:creationId xmlns:a16="http://schemas.microsoft.com/office/drawing/2014/main" id="{C51C04FC-305E-4C59-8CAE-EB94894C7202}"/>
                </a:ext>
              </a:extLst>
            </p:cNvPr>
            <p:cNvSpPr/>
            <p:nvPr/>
          </p:nvSpPr>
          <p:spPr>
            <a:xfrm rot="5400000">
              <a:off x="5563973" y="2784146"/>
              <a:ext cx="258437" cy="222790"/>
            </a:xfrm>
            <a:prstGeom prst="triangle">
              <a:avLst/>
            </a:prstGeom>
            <a:solidFill>
              <a:srgbClr val="2BF5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50" name="二等辺三角形 149">
              <a:extLst>
                <a:ext uri="{FF2B5EF4-FFF2-40B4-BE49-F238E27FC236}">
                  <a16:creationId xmlns:a16="http://schemas.microsoft.com/office/drawing/2014/main" id="{8B5B8040-CB39-41A7-8577-802D2809EBED}"/>
                </a:ext>
              </a:extLst>
            </p:cNvPr>
            <p:cNvSpPr/>
            <p:nvPr/>
          </p:nvSpPr>
          <p:spPr>
            <a:xfrm rot="5400000">
              <a:off x="5558732" y="5171384"/>
              <a:ext cx="258437" cy="2227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51" name="テキスト ボックス 150">
              <a:extLst>
                <a:ext uri="{FF2B5EF4-FFF2-40B4-BE49-F238E27FC236}">
                  <a16:creationId xmlns:a16="http://schemas.microsoft.com/office/drawing/2014/main" id="{2EEA9743-FDB5-4AB6-8448-23FC30E62818}"/>
                </a:ext>
              </a:extLst>
            </p:cNvPr>
            <p:cNvSpPr txBox="1"/>
            <p:nvPr/>
          </p:nvSpPr>
          <p:spPr>
            <a:xfrm>
              <a:off x="4575930" y="3879770"/>
              <a:ext cx="252825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100" b="1" dirty="0"/>
                <a:t>Single-mode fiber</a:t>
              </a:r>
              <a:endParaRPr lang="ja-JP" altLang="en-US" sz="2100" b="1" dirty="0"/>
            </a:p>
          </p:txBody>
        </p:sp>
        <p:sp>
          <p:nvSpPr>
            <p:cNvPr id="153" name="爆発: 8 pt 152">
              <a:extLst>
                <a:ext uri="{FF2B5EF4-FFF2-40B4-BE49-F238E27FC236}">
                  <a16:creationId xmlns:a16="http://schemas.microsoft.com/office/drawing/2014/main" id="{28378B8A-96F9-4E79-91D9-BFB5642A9449}"/>
                </a:ext>
              </a:extLst>
            </p:cNvPr>
            <p:cNvSpPr/>
            <p:nvPr/>
          </p:nvSpPr>
          <p:spPr>
            <a:xfrm>
              <a:off x="2169935" y="3964115"/>
              <a:ext cx="1346927" cy="680849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52" name="テキスト ボックス 151">
              <a:extLst>
                <a:ext uri="{FF2B5EF4-FFF2-40B4-BE49-F238E27FC236}">
                  <a16:creationId xmlns:a16="http://schemas.microsoft.com/office/drawing/2014/main" id="{08C33A08-E4F5-41DE-BA7E-EEB89EE764B3}"/>
                </a:ext>
              </a:extLst>
            </p:cNvPr>
            <p:cNvSpPr txBox="1"/>
            <p:nvPr/>
          </p:nvSpPr>
          <p:spPr>
            <a:xfrm>
              <a:off x="2453642" y="4124652"/>
              <a:ext cx="95250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50" b="1" dirty="0" err="1">
                  <a:solidFill>
                    <a:schemeClr val="bg1"/>
                  </a:solidFill>
                </a:rPr>
                <a:t>Beatnote</a:t>
              </a:r>
              <a:endParaRPr lang="ja-JP" altLang="en-US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157" name="テキスト ボックス 156">
              <a:extLst>
                <a:ext uri="{FF2B5EF4-FFF2-40B4-BE49-F238E27FC236}">
                  <a16:creationId xmlns:a16="http://schemas.microsoft.com/office/drawing/2014/main" id="{3C7E819C-5D0D-461E-A860-15C04E05120D}"/>
                </a:ext>
              </a:extLst>
            </p:cNvPr>
            <p:cNvSpPr txBox="1"/>
            <p:nvPr/>
          </p:nvSpPr>
          <p:spPr>
            <a:xfrm>
              <a:off x="4879826" y="5378994"/>
              <a:ext cx="195598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100" b="1" dirty="0">
                  <a:solidFill>
                    <a:schemeClr val="accent2"/>
                  </a:solidFill>
                </a:rPr>
                <a:t>To Michelson</a:t>
              </a:r>
              <a:endParaRPr lang="ja-JP" altLang="en-US" sz="2100" b="1" dirty="0">
                <a:solidFill>
                  <a:schemeClr val="accent2"/>
                </a:solidFill>
              </a:endParaRPr>
            </a:p>
          </p:txBody>
        </p:sp>
        <p:sp>
          <p:nvSpPr>
            <p:cNvPr id="158" name="テキスト ボックス 157">
              <a:extLst>
                <a:ext uri="{FF2B5EF4-FFF2-40B4-BE49-F238E27FC236}">
                  <a16:creationId xmlns:a16="http://schemas.microsoft.com/office/drawing/2014/main" id="{D17CC479-4A73-4B01-948A-F75CB1BE2158}"/>
                </a:ext>
              </a:extLst>
            </p:cNvPr>
            <p:cNvSpPr txBox="1"/>
            <p:nvPr/>
          </p:nvSpPr>
          <p:spPr>
            <a:xfrm>
              <a:off x="4740287" y="2427288"/>
              <a:ext cx="198644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100" b="1" dirty="0">
                  <a:solidFill>
                    <a:srgbClr val="2BF543"/>
                  </a:solidFill>
                </a:rPr>
                <a:t>To Arm cavity</a:t>
              </a:r>
              <a:endParaRPr lang="ja-JP" altLang="en-US" sz="2100" b="1" dirty="0">
                <a:solidFill>
                  <a:srgbClr val="2BF543"/>
                </a:solidFill>
              </a:endParaRPr>
            </a:p>
          </p:txBody>
        </p:sp>
        <p:sp>
          <p:nvSpPr>
            <p:cNvPr id="15" name="フローチャート: 和接合 14">
              <a:extLst>
                <a:ext uri="{FF2B5EF4-FFF2-40B4-BE49-F238E27FC236}">
                  <a16:creationId xmlns:a16="http://schemas.microsoft.com/office/drawing/2014/main" id="{5D4F8E0E-F0D8-4026-B156-554DAADA0E6D}"/>
                </a:ext>
              </a:extLst>
            </p:cNvPr>
            <p:cNvSpPr/>
            <p:nvPr/>
          </p:nvSpPr>
          <p:spPr>
            <a:xfrm>
              <a:off x="503503" y="2887379"/>
              <a:ext cx="415100" cy="415100"/>
            </a:xfrm>
            <a:prstGeom prst="flowChartSummingJunct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3" name="直線矢印コネクタ 62">
              <a:extLst>
                <a:ext uri="{FF2B5EF4-FFF2-40B4-BE49-F238E27FC236}">
                  <a16:creationId xmlns:a16="http://schemas.microsoft.com/office/drawing/2014/main" id="{B965283E-E850-4EEB-B0E2-330F8260FA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053" y="3310647"/>
              <a:ext cx="0" cy="662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矢印コネクタ 63">
              <a:extLst>
                <a:ext uri="{FF2B5EF4-FFF2-40B4-BE49-F238E27FC236}">
                  <a16:creationId xmlns:a16="http://schemas.microsoft.com/office/drawing/2014/main" id="{5047F5CD-B7CB-4048-86EF-A72543BE03C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143119" y="2870412"/>
              <a:ext cx="0" cy="44903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>
              <a:extLst>
                <a:ext uri="{FF2B5EF4-FFF2-40B4-BE49-F238E27FC236}">
                  <a16:creationId xmlns:a16="http://schemas.microsoft.com/office/drawing/2014/main" id="{143960B1-8A8B-446A-B593-796FB6B6DEC6}"/>
                </a:ext>
              </a:extLst>
            </p:cNvPr>
            <p:cNvCxnSpPr>
              <a:cxnSpLocks/>
            </p:cNvCxnSpPr>
            <p:nvPr/>
          </p:nvCxnSpPr>
          <p:spPr>
            <a:xfrm>
              <a:off x="1868788" y="3093364"/>
              <a:ext cx="92983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6EF5B16F-D9CF-4029-A84A-CE2FF691DA68}"/>
                </a:ext>
              </a:extLst>
            </p:cNvPr>
            <p:cNvSpPr txBox="1"/>
            <p:nvPr/>
          </p:nvSpPr>
          <p:spPr>
            <a:xfrm>
              <a:off x="2225681" y="2825655"/>
              <a:ext cx="448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/>
                <a:t>PZT</a:t>
              </a:r>
              <a:endParaRPr lang="ja-JP" alt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2427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F0170E15-D38C-4CD7-A9D6-0BBFEE496500}"/>
              </a:ext>
            </a:extLst>
          </p:cNvPr>
          <p:cNvGrpSpPr/>
          <p:nvPr/>
        </p:nvGrpSpPr>
        <p:grpSpPr>
          <a:xfrm>
            <a:off x="68134" y="1500882"/>
            <a:ext cx="7036052" cy="4360774"/>
            <a:chOff x="68134" y="1500882"/>
            <a:chExt cx="7036052" cy="4360774"/>
          </a:xfrm>
        </p:grpSpPr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2A427787-A2C4-41DE-998D-50E9CB502F24}"/>
                </a:ext>
              </a:extLst>
            </p:cNvPr>
            <p:cNvSpPr/>
            <p:nvPr/>
          </p:nvSpPr>
          <p:spPr>
            <a:xfrm rot="2040000">
              <a:off x="4357420" y="5138043"/>
              <a:ext cx="111270" cy="282584"/>
            </a:xfrm>
            <a:prstGeom prst="rect">
              <a:avLst/>
            </a:prstGeom>
            <a:gradFill flip="none" rotWithShape="1">
              <a:gsLst>
                <a:gs pos="0">
                  <a:srgbClr val="66FFFF">
                    <a:tint val="66000"/>
                    <a:satMod val="160000"/>
                  </a:srgbClr>
                </a:gs>
                <a:gs pos="50000">
                  <a:srgbClr val="66FFFF">
                    <a:tint val="44500"/>
                    <a:satMod val="160000"/>
                  </a:srgbClr>
                </a:gs>
                <a:gs pos="100000">
                  <a:srgbClr val="66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1F908B5F-9110-4E9B-B022-220F49B9D5BB}"/>
                </a:ext>
              </a:extLst>
            </p:cNvPr>
            <p:cNvCxnSpPr>
              <a:stCxn id="57" idx="0"/>
              <a:endCxn id="57" idx="2"/>
            </p:cNvCxnSpPr>
            <p:nvPr/>
          </p:nvCxnSpPr>
          <p:spPr>
            <a:xfrm flipH="1">
              <a:off x="4334045" y="5162199"/>
              <a:ext cx="158019" cy="234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DBF4F82A-5A2E-4B94-ACFA-130AF3F6F3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9845" y="2804567"/>
              <a:ext cx="732785" cy="54732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D9F45FB5-6612-496E-805D-BDE9078D3F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6362" y="2833896"/>
              <a:ext cx="46509" cy="9965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D180C99E-01F9-43D6-9417-B27D41A042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92822" y="2804573"/>
              <a:ext cx="87025" cy="158311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DCBC29E8-B15E-4C8E-B25A-522F733F93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92821" y="3189046"/>
              <a:ext cx="87025" cy="162841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BBD0146C-B1D0-4665-8E00-C8402F6B54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9845" y="2962884"/>
              <a:ext cx="732785" cy="226162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AA6CCDE6-0FEA-46BF-A423-E5A624A98F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4943" y="2962156"/>
              <a:ext cx="37688" cy="22616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F0C41FA5-0A2A-42DB-A8DA-BEDB831D3A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94338" y="4471884"/>
              <a:ext cx="7144" cy="816057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F6C9587E-91DF-4AC2-9DD7-E15778F18BD4}"/>
                </a:ext>
              </a:extLst>
            </p:cNvPr>
            <p:cNvCxnSpPr>
              <a:cxnSpLocks/>
            </p:cNvCxnSpPr>
            <p:nvPr/>
          </p:nvCxnSpPr>
          <p:spPr>
            <a:xfrm>
              <a:off x="3512632" y="3280211"/>
              <a:ext cx="1703639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7" name="フローチャート: 抜出し 66">
              <a:extLst>
                <a:ext uri="{FF2B5EF4-FFF2-40B4-BE49-F238E27FC236}">
                  <a16:creationId xmlns:a16="http://schemas.microsoft.com/office/drawing/2014/main" id="{5A5D7AB0-CF1A-4CA6-BA07-D3913CFF8758}"/>
                </a:ext>
              </a:extLst>
            </p:cNvPr>
            <p:cNvSpPr/>
            <p:nvPr/>
          </p:nvSpPr>
          <p:spPr>
            <a:xfrm rot="5400000" flipH="1">
              <a:off x="1329308" y="2837520"/>
              <a:ext cx="564145" cy="514815"/>
            </a:xfrm>
            <a:prstGeom prst="flowChartExtra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9400410E-2BF6-4D4E-9BCD-6D0FF56CE635}"/>
                </a:ext>
              </a:extLst>
            </p:cNvPr>
            <p:cNvGrpSpPr/>
            <p:nvPr/>
          </p:nvGrpSpPr>
          <p:grpSpPr>
            <a:xfrm>
              <a:off x="439764" y="1894167"/>
              <a:ext cx="544813" cy="533121"/>
              <a:chOff x="1109310" y="1648409"/>
              <a:chExt cx="253879" cy="260350"/>
            </a:xfrm>
          </p:grpSpPr>
          <p:sp>
            <p:nvSpPr>
              <p:cNvPr id="108" name="円/楕円 262">
                <a:extLst>
                  <a:ext uri="{FF2B5EF4-FFF2-40B4-BE49-F238E27FC236}">
                    <a16:creationId xmlns:a16="http://schemas.microsoft.com/office/drawing/2014/main" id="{43ABED09-DF1E-4BEA-81CD-07202DEFF42C}"/>
                  </a:ext>
                </a:extLst>
              </p:cNvPr>
              <p:cNvSpPr/>
              <p:nvPr/>
            </p:nvSpPr>
            <p:spPr>
              <a:xfrm>
                <a:off x="1109310" y="1648409"/>
                <a:ext cx="253879" cy="26035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cxnSp>
            <p:nvCxnSpPr>
              <p:cNvPr id="109" name="曲線コネクタ 272">
                <a:extLst>
                  <a:ext uri="{FF2B5EF4-FFF2-40B4-BE49-F238E27FC236}">
                    <a16:creationId xmlns:a16="http://schemas.microsoft.com/office/drawing/2014/main" id="{1048A4B6-3176-44F4-898A-9E982FE7B572}"/>
                  </a:ext>
                </a:extLst>
              </p:cNvPr>
              <p:cNvCxnSpPr/>
              <p:nvPr/>
            </p:nvCxnSpPr>
            <p:spPr>
              <a:xfrm rot="-2040000">
                <a:off x="1109729" y="1665757"/>
                <a:ext cx="252000" cy="216000"/>
              </a:xfrm>
              <a:prstGeom prst="curvedConnector3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6553D28A-FB27-423F-A506-03A924E99F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13717" y="5012837"/>
              <a:ext cx="732785" cy="54732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25A8FF82-4CAA-4D9B-B84F-1869B36334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4232" y="5428906"/>
              <a:ext cx="46509" cy="996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055FF9A0-221D-49B2-B710-CB31E42BE0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0234" y="5042166"/>
              <a:ext cx="46509" cy="9965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FF1BD315-151D-4236-8DE6-B223234250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26694" y="5012843"/>
              <a:ext cx="87025" cy="158311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CE152C53-850E-45B3-A1A5-FC2E4D990C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26693" y="5397316"/>
              <a:ext cx="87025" cy="162841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A8C0E297-4184-4505-910E-976A07AAF6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13717" y="5171154"/>
              <a:ext cx="732785" cy="226162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905CA714-73C4-4493-8DC8-22422D40E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8815" y="5170426"/>
              <a:ext cx="37688" cy="22616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FAC1D83D-9482-4809-BFCE-E0E309F40171}"/>
                </a:ext>
              </a:extLst>
            </p:cNvPr>
            <p:cNvCxnSpPr>
              <a:cxnSpLocks/>
              <a:stCxn id="75" idx="3"/>
            </p:cNvCxnSpPr>
            <p:nvPr/>
          </p:nvCxnSpPr>
          <p:spPr>
            <a:xfrm>
              <a:off x="3646503" y="5283505"/>
              <a:ext cx="1929121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5E86BA6C-2ADD-44A5-8B45-0D832A9AE2FD}"/>
                </a:ext>
              </a:extLst>
            </p:cNvPr>
            <p:cNvCxnSpPr>
              <a:cxnSpLocks/>
            </p:cNvCxnSpPr>
            <p:nvPr/>
          </p:nvCxnSpPr>
          <p:spPr>
            <a:xfrm>
              <a:off x="3515021" y="2895538"/>
              <a:ext cx="2067254" cy="0"/>
            </a:xfrm>
            <a:prstGeom prst="line">
              <a:avLst/>
            </a:prstGeom>
            <a:ln w="38100">
              <a:solidFill>
                <a:srgbClr val="85F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48F9FA76-C1ED-43DB-AB0A-3CADDE3689B9}"/>
                </a:ext>
              </a:extLst>
            </p:cNvPr>
            <p:cNvSpPr txBox="1"/>
            <p:nvPr/>
          </p:nvSpPr>
          <p:spPr>
            <a:xfrm>
              <a:off x="68134" y="2448693"/>
              <a:ext cx="85552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350" b="1" dirty="0"/>
                <a:t>40MHz</a:t>
              </a:r>
              <a:endParaRPr lang="ja-JP" altLang="en-US" sz="1350" b="1" dirty="0"/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2F2A35DC-41D9-40BA-86EA-A79F086D7554}"/>
                </a:ext>
              </a:extLst>
            </p:cNvPr>
            <p:cNvSpPr txBox="1"/>
            <p:nvPr/>
          </p:nvSpPr>
          <p:spPr>
            <a:xfrm>
              <a:off x="1325406" y="2932418"/>
              <a:ext cx="448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/>
                <a:t>PLL</a:t>
              </a:r>
              <a:endParaRPr lang="ja-JP" altLang="en-US" sz="1200" b="1" dirty="0"/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9AF3D68A-5371-4E50-91A0-036D7505194A}"/>
                </a:ext>
              </a:extLst>
            </p:cNvPr>
            <p:cNvSpPr/>
            <p:nvPr/>
          </p:nvSpPr>
          <p:spPr>
            <a:xfrm>
              <a:off x="2736332" y="5561574"/>
              <a:ext cx="1176925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50" b="1" dirty="0"/>
                <a:t>Main Laser </a:t>
              </a:r>
              <a:endParaRPr lang="ja-JP" altLang="en-US" sz="1350" b="1" dirty="0"/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FC6310DB-3727-45DA-B7BF-66A24CF505DD}"/>
                </a:ext>
              </a:extLst>
            </p:cNvPr>
            <p:cNvSpPr/>
            <p:nvPr/>
          </p:nvSpPr>
          <p:spPr>
            <a:xfrm>
              <a:off x="2497342" y="3351429"/>
              <a:ext cx="1263487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50" b="1" dirty="0"/>
                <a:t>Green Laser </a:t>
              </a:r>
              <a:endParaRPr lang="ja-JP" altLang="en-US" sz="1350" b="1" dirty="0"/>
            </a:p>
          </p:txBody>
        </p:sp>
        <p:cxnSp>
          <p:nvCxnSpPr>
            <p:cNvPr id="82" name="直線矢印コネクタ 81">
              <a:extLst>
                <a:ext uri="{FF2B5EF4-FFF2-40B4-BE49-F238E27FC236}">
                  <a16:creationId xmlns:a16="http://schemas.microsoft.com/office/drawing/2014/main" id="{73796EC8-0E74-4E9C-827A-F8CCA6F5DA3A}"/>
                </a:ext>
              </a:extLst>
            </p:cNvPr>
            <p:cNvCxnSpPr>
              <a:cxnSpLocks/>
              <a:endCxn id="101" idx="0"/>
            </p:cNvCxnSpPr>
            <p:nvPr/>
          </p:nvCxnSpPr>
          <p:spPr>
            <a:xfrm>
              <a:off x="711053" y="2438347"/>
              <a:ext cx="0" cy="44903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D75DD46B-7F92-4990-8AA2-CB9C216D2E23}"/>
                </a:ext>
              </a:extLst>
            </p:cNvPr>
            <p:cNvSpPr/>
            <p:nvPr/>
          </p:nvSpPr>
          <p:spPr>
            <a:xfrm rot="16200000">
              <a:off x="4306863" y="4351749"/>
              <a:ext cx="174952" cy="90974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84" name="四角形: 角を丸くする 83">
              <a:extLst>
                <a:ext uri="{FF2B5EF4-FFF2-40B4-BE49-F238E27FC236}">
                  <a16:creationId xmlns:a16="http://schemas.microsoft.com/office/drawing/2014/main" id="{33A82427-764F-407E-940C-264417527525}"/>
                </a:ext>
              </a:extLst>
            </p:cNvPr>
            <p:cNvSpPr/>
            <p:nvPr/>
          </p:nvSpPr>
          <p:spPr>
            <a:xfrm>
              <a:off x="5189734" y="3234324"/>
              <a:ext cx="174952" cy="90974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85" name="フリーフォーム: 図形 84">
              <a:extLst>
                <a:ext uri="{FF2B5EF4-FFF2-40B4-BE49-F238E27FC236}">
                  <a16:creationId xmlns:a16="http://schemas.microsoft.com/office/drawing/2014/main" id="{763D7AE2-878E-46D3-941A-D98C804C7CC8}"/>
                </a:ext>
              </a:extLst>
            </p:cNvPr>
            <p:cNvSpPr/>
            <p:nvPr/>
          </p:nvSpPr>
          <p:spPr>
            <a:xfrm>
              <a:off x="3600947" y="3287320"/>
              <a:ext cx="1974675" cy="685800"/>
            </a:xfrm>
            <a:custGeom>
              <a:avLst/>
              <a:gdLst>
                <a:gd name="connsiteX0" fmla="*/ 2355273 w 2632900"/>
                <a:gd name="connsiteY0" fmla="*/ 0 h 914400"/>
                <a:gd name="connsiteX1" fmla="*/ 2438400 w 2632900"/>
                <a:gd name="connsiteY1" fmla="*/ 41563 h 914400"/>
                <a:gd name="connsiteX2" fmla="*/ 2473036 w 2632900"/>
                <a:gd name="connsiteY2" fmla="*/ 55418 h 914400"/>
                <a:gd name="connsiteX3" fmla="*/ 2486891 w 2632900"/>
                <a:gd name="connsiteY3" fmla="*/ 76200 h 914400"/>
                <a:gd name="connsiteX4" fmla="*/ 2507673 w 2632900"/>
                <a:gd name="connsiteY4" fmla="*/ 90054 h 914400"/>
                <a:gd name="connsiteX5" fmla="*/ 2535382 w 2632900"/>
                <a:gd name="connsiteY5" fmla="*/ 131618 h 914400"/>
                <a:gd name="connsiteX6" fmla="*/ 2542309 w 2632900"/>
                <a:gd name="connsiteY6" fmla="*/ 152400 h 914400"/>
                <a:gd name="connsiteX7" fmla="*/ 2563091 w 2632900"/>
                <a:gd name="connsiteY7" fmla="*/ 173182 h 914400"/>
                <a:gd name="connsiteX8" fmla="*/ 2576945 w 2632900"/>
                <a:gd name="connsiteY8" fmla="*/ 207818 h 914400"/>
                <a:gd name="connsiteX9" fmla="*/ 2611582 w 2632900"/>
                <a:gd name="connsiteY9" fmla="*/ 318654 h 914400"/>
                <a:gd name="connsiteX10" fmla="*/ 2618509 w 2632900"/>
                <a:gd name="connsiteY10" fmla="*/ 360218 h 914400"/>
                <a:gd name="connsiteX11" fmla="*/ 2632364 w 2632900"/>
                <a:gd name="connsiteY11" fmla="*/ 401782 h 914400"/>
                <a:gd name="connsiteX12" fmla="*/ 2625436 w 2632900"/>
                <a:gd name="connsiteY12" fmla="*/ 540327 h 914400"/>
                <a:gd name="connsiteX13" fmla="*/ 2611582 w 2632900"/>
                <a:gd name="connsiteY13" fmla="*/ 561109 h 914400"/>
                <a:gd name="connsiteX14" fmla="*/ 2535382 w 2632900"/>
                <a:gd name="connsiteY14" fmla="*/ 581891 h 914400"/>
                <a:gd name="connsiteX15" fmla="*/ 2507673 w 2632900"/>
                <a:gd name="connsiteY15" fmla="*/ 602673 h 914400"/>
                <a:gd name="connsiteX16" fmla="*/ 2486891 w 2632900"/>
                <a:gd name="connsiteY16" fmla="*/ 609600 h 914400"/>
                <a:gd name="connsiteX17" fmla="*/ 2362200 w 2632900"/>
                <a:gd name="connsiteY17" fmla="*/ 630382 h 914400"/>
                <a:gd name="connsiteX18" fmla="*/ 2292927 w 2632900"/>
                <a:gd name="connsiteY18" fmla="*/ 651163 h 914400"/>
                <a:gd name="connsiteX19" fmla="*/ 2202873 w 2632900"/>
                <a:gd name="connsiteY19" fmla="*/ 658091 h 914400"/>
                <a:gd name="connsiteX20" fmla="*/ 2126673 w 2632900"/>
                <a:gd name="connsiteY20" fmla="*/ 665018 h 914400"/>
                <a:gd name="connsiteX21" fmla="*/ 2085109 w 2632900"/>
                <a:gd name="connsiteY21" fmla="*/ 678873 h 914400"/>
                <a:gd name="connsiteX22" fmla="*/ 2029691 w 2632900"/>
                <a:gd name="connsiteY22" fmla="*/ 692727 h 914400"/>
                <a:gd name="connsiteX23" fmla="*/ 2001982 w 2632900"/>
                <a:gd name="connsiteY23" fmla="*/ 706582 h 914400"/>
                <a:gd name="connsiteX24" fmla="*/ 1953491 w 2632900"/>
                <a:gd name="connsiteY24" fmla="*/ 713509 h 914400"/>
                <a:gd name="connsiteX25" fmla="*/ 1690254 w 2632900"/>
                <a:gd name="connsiteY25" fmla="*/ 741218 h 914400"/>
                <a:gd name="connsiteX26" fmla="*/ 1620982 w 2632900"/>
                <a:gd name="connsiteY26" fmla="*/ 755073 h 914400"/>
                <a:gd name="connsiteX27" fmla="*/ 1586345 w 2632900"/>
                <a:gd name="connsiteY27" fmla="*/ 768927 h 914400"/>
                <a:gd name="connsiteX28" fmla="*/ 1482436 w 2632900"/>
                <a:gd name="connsiteY28" fmla="*/ 789709 h 914400"/>
                <a:gd name="connsiteX29" fmla="*/ 1433945 w 2632900"/>
                <a:gd name="connsiteY29" fmla="*/ 803563 h 914400"/>
                <a:gd name="connsiteX30" fmla="*/ 1295400 w 2632900"/>
                <a:gd name="connsiteY30" fmla="*/ 817418 h 914400"/>
                <a:gd name="connsiteX31" fmla="*/ 1198418 w 2632900"/>
                <a:gd name="connsiteY31" fmla="*/ 831273 h 914400"/>
                <a:gd name="connsiteX32" fmla="*/ 1073727 w 2632900"/>
                <a:gd name="connsiteY32" fmla="*/ 845127 h 914400"/>
                <a:gd name="connsiteX33" fmla="*/ 1025236 w 2632900"/>
                <a:gd name="connsiteY33" fmla="*/ 852054 h 914400"/>
                <a:gd name="connsiteX34" fmla="*/ 997527 w 2632900"/>
                <a:gd name="connsiteY34" fmla="*/ 865909 h 914400"/>
                <a:gd name="connsiteX35" fmla="*/ 824345 w 2632900"/>
                <a:gd name="connsiteY35" fmla="*/ 900545 h 914400"/>
                <a:gd name="connsiteX36" fmla="*/ 748145 w 2632900"/>
                <a:gd name="connsiteY36" fmla="*/ 914400 h 914400"/>
                <a:gd name="connsiteX37" fmla="*/ 103909 w 2632900"/>
                <a:gd name="connsiteY37" fmla="*/ 907473 h 914400"/>
                <a:gd name="connsiteX38" fmla="*/ 34636 w 2632900"/>
                <a:gd name="connsiteY38" fmla="*/ 900545 h 914400"/>
                <a:gd name="connsiteX39" fmla="*/ 0 w 2632900"/>
                <a:gd name="connsiteY39" fmla="*/ 893618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632900" h="914400">
                  <a:moveTo>
                    <a:pt x="2355273" y="0"/>
                  </a:moveTo>
                  <a:cubicBezTo>
                    <a:pt x="2382982" y="13854"/>
                    <a:pt x="2410369" y="28372"/>
                    <a:pt x="2438400" y="41563"/>
                  </a:cubicBezTo>
                  <a:cubicBezTo>
                    <a:pt x="2449651" y="46858"/>
                    <a:pt x="2462917" y="48190"/>
                    <a:pt x="2473036" y="55418"/>
                  </a:cubicBezTo>
                  <a:cubicBezTo>
                    <a:pt x="2479811" y="60257"/>
                    <a:pt x="2481004" y="70313"/>
                    <a:pt x="2486891" y="76200"/>
                  </a:cubicBezTo>
                  <a:cubicBezTo>
                    <a:pt x="2492778" y="82087"/>
                    <a:pt x="2500746" y="85436"/>
                    <a:pt x="2507673" y="90054"/>
                  </a:cubicBezTo>
                  <a:cubicBezTo>
                    <a:pt x="2516909" y="103909"/>
                    <a:pt x="2530117" y="115821"/>
                    <a:pt x="2535382" y="131618"/>
                  </a:cubicBezTo>
                  <a:cubicBezTo>
                    <a:pt x="2537691" y="138545"/>
                    <a:pt x="2538259" y="146324"/>
                    <a:pt x="2542309" y="152400"/>
                  </a:cubicBezTo>
                  <a:cubicBezTo>
                    <a:pt x="2547743" y="160551"/>
                    <a:pt x="2556164" y="166255"/>
                    <a:pt x="2563091" y="173182"/>
                  </a:cubicBezTo>
                  <a:cubicBezTo>
                    <a:pt x="2567709" y="184727"/>
                    <a:pt x="2574383" y="195650"/>
                    <a:pt x="2576945" y="207818"/>
                  </a:cubicBezTo>
                  <a:cubicBezTo>
                    <a:pt x="2600260" y="318563"/>
                    <a:pt x="2561517" y="285279"/>
                    <a:pt x="2611582" y="318654"/>
                  </a:cubicBezTo>
                  <a:cubicBezTo>
                    <a:pt x="2613891" y="332509"/>
                    <a:pt x="2615102" y="346592"/>
                    <a:pt x="2618509" y="360218"/>
                  </a:cubicBezTo>
                  <a:cubicBezTo>
                    <a:pt x="2622051" y="374386"/>
                    <a:pt x="2631803" y="387189"/>
                    <a:pt x="2632364" y="401782"/>
                  </a:cubicBezTo>
                  <a:cubicBezTo>
                    <a:pt x="2634141" y="447987"/>
                    <a:pt x="2631417" y="494476"/>
                    <a:pt x="2625436" y="540327"/>
                  </a:cubicBezTo>
                  <a:cubicBezTo>
                    <a:pt x="2624359" y="548583"/>
                    <a:pt x="2618642" y="556697"/>
                    <a:pt x="2611582" y="561109"/>
                  </a:cubicBezTo>
                  <a:cubicBezTo>
                    <a:pt x="2595042" y="571447"/>
                    <a:pt x="2555158" y="577935"/>
                    <a:pt x="2535382" y="581891"/>
                  </a:cubicBezTo>
                  <a:cubicBezTo>
                    <a:pt x="2526146" y="588818"/>
                    <a:pt x="2517697" y="596945"/>
                    <a:pt x="2507673" y="602673"/>
                  </a:cubicBezTo>
                  <a:cubicBezTo>
                    <a:pt x="2501333" y="606296"/>
                    <a:pt x="2493975" y="607829"/>
                    <a:pt x="2486891" y="609600"/>
                  </a:cubicBezTo>
                  <a:cubicBezTo>
                    <a:pt x="2444435" y="620213"/>
                    <a:pt x="2407239" y="620591"/>
                    <a:pt x="2362200" y="630382"/>
                  </a:cubicBezTo>
                  <a:cubicBezTo>
                    <a:pt x="2338643" y="635503"/>
                    <a:pt x="2316678" y="647032"/>
                    <a:pt x="2292927" y="651163"/>
                  </a:cubicBezTo>
                  <a:cubicBezTo>
                    <a:pt x="2263266" y="656322"/>
                    <a:pt x="2232876" y="655591"/>
                    <a:pt x="2202873" y="658091"/>
                  </a:cubicBezTo>
                  <a:lnTo>
                    <a:pt x="2126673" y="665018"/>
                  </a:lnTo>
                  <a:cubicBezTo>
                    <a:pt x="2112818" y="669636"/>
                    <a:pt x="2099151" y="674861"/>
                    <a:pt x="2085109" y="678873"/>
                  </a:cubicBezTo>
                  <a:cubicBezTo>
                    <a:pt x="2066800" y="684104"/>
                    <a:pt x="2047755" y="686706"/>
                    <a:pt x="2029691" y="692727"/>
                  </a:cubicBezTo>
                  <a:cubicBezTo>
                    <a:pt x="2019894" y="695993"/>
                    <a:pt x="2011945" y="703865"/>
                    <a:pt x="2001982" y="706582"/>
                  </a:cubicBezTo>
                  <a:cubicBezTo>
                    <a:pt x="1986230" y="710878"/>
                    <a:pt x="1969570" y="710672"/>
                    <a:pt x="1953491" y="713509"/>
                  </a:cubicBezTo>
                  <a:cubicBezTo>
                    <a:pt x="1790901" y="742200"/>
                    <a:pt x="1989613" y="719835"/>
                    <a:pt x="1690254" y="741218"/>
                  </a:cubicBezTo>
                  <a:cubicBezTo>
                    <a:pt x="1667163" y="745836"/>
                    <a:pt x="1643735" y="749006"/>
                    <a:pt x="1620982" y="755073"/>
                  </a:cubicBezTo>
                  <a:cubicBezTo>
                    <a:pt x="1608967" y="758277"/>
                    <a:pt x="1598409" y="765911"/>
                    <a:pt x="1586345" y="768927"/>
                  </a:cubicBezTo>
                  <a:cubicBezTo>
                    <a:pt x="1552077" y="777494"/>
                    <a:pt x="1516880" y="781881"/>
                    <a:pt x="1482436" y="789709"/>
                  </a:cubicBezTo>
                  <a:cubicBezTo>
                    <a:pt x="1466044" y="793435"/>
                    <a:pt x="1450429" y="800266"/>
                    <a:pt x="1433945" y="803563"/>
                  </a:cubicBezTo>
                  <a:cubicBezTo>
                    <a:pt x="1398710" y="810610"/>
                    <a:pt x="1325726" y="813919"/>
                    <a:pt x="1295400" y="817418"/>
                  </a:cubicBezTo>
                  <a:cubicBezTo>
                    <a:pt x="1262960" y="821161"/>
                    <a:pt x="1230745" y="826655"/>
                    <a:pt x="1198418" y="831273"/>
                  </a:cubicBezTo>
                  <a:cubicBezTo>
                    <a:pt x="1142365" y="849956"/>
                    <a:pt x="1196041" y="834008"/>
                    <a:pt x="1073727" y="845127"/>
                  </a:cubicBezTo>
                  <a:cubicBezTo>
                    <a:pt x="1057466" y="846605"/>
                    <a:pt x="1041400" y="849745"/>
                    <a:pt x="1025236" y="852054"/>
                  </a:cubicBezTo>
                  <a:cubicBezTo>
                    <a:pt x="1016000" y="856672"/>
                    <a:pt x="1007456" y="863072"/>
                    <a:pt x="997527" y="865909"/>
                  </a:cubicBezTo>
                  <a:cubicBezTo>
                    <a:pt x="862035" y="904621"/>
                    <a:pt x="919598" y="885505"/>
                    <a:pt x="824345" y="900545"/>
                  </a:cubicBezTo>
                  <a:cubicBezTo>
                    <a:pt x="798844" y="904571"/>
                    <a:pt x="773545" y="909782"/>
                    <a:pt x="748145" y="914400"/>
                  </a:cubicBezTo>
                  <a:lnTo>
                    <a:pt x="103909" y="907473"/>
                  </a:lnTo>
                  <a:cubicBezTo>
                    <a:pt x="80707" y="907022"/>
                    <a:pt x="57572" y="904074"/>
                    <a:pt x="34636" y="900545"/>
                  </a:cubicBezTo>
                  <a:cubicBezTo>
                    <a:pt x="-19880" y="892158"/>
                    <a:pt x="39720" y="893618"/>
                    <a:pt x="0" y="89361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21532A77-977F-48C7-8086-5E32BB14E4C8}"/>
                </a:ext>
              </a:extLst>
            </p:cNvPr>
            <p:cNvSpPr/>
            <p:nvPr/>
          </p:nvSpPr>
          <p:spPr>
            <a:xfrm>
              <a:off x="4312150" y="3937374"/>
              <a:ext cx="77933" cy="363682"/>
            </a:xfrm>
            <a:custGeom>
              <a:avLst/>
              <a:gdLst>
                <a:gd name="connsiteX0" fmla="*/ 103910 w 103910"/>
                <a:gd name="connsiteY0" fmla="*/ 484909 h 484909"/>
                <a:gd name="connsiteX1" fmla="*/ 96982 w 103910"/>
                <a:gd name="connsiteY1" fmla="*/ 96982 h 484909"/>
                <a:gd name="connsiteX2" fmla="*/ 69273 w 103910"/>
                <a:gd name="connsiteY2" fmla="*/ 69272 h 484909"/>
                <a:gd name="connsiteX3" fmla="*/ 20782 w 103910"/>
                <a:gd name="connsiteY3" fmla="*/ 13854 h 484909"/>
                <a:gd name="connsiteX4" fmla="*/ 0 w 103910"/>
                <a:gd name="connsiteY4" fmla="*/ 0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910" h="484909">
                  <a:moveTo>
                    <a:pt x="103910" y="484909"/>
                  </a:moveTo>
                  <a:cubicBezTo>
                    <a:pt x="101601" y="355600"/>
                    <a:pt x="107722" y="225865"/>
                    <a:pt x="96982" y="96982"/>
                  </a:cubicBezTo>
                  <a:cubicBezTo>
                    <a:pt x="95897" y="83965"/>
                    <a:pt x="77110" y="79722"/>
                    <a:pt x="69273" y="69272"/>
                  </a:cubicBezTo>
                  <a:cubicBezTo>
                    <a:pt x="27975" y="14206"/>
                    <a:pt x="93310" y="68249"/>
                    <a:pt x="20782" y="13854"/>
                  </a:cubicBezTo>
                  <a:cubicBezTo>
                    <a:pt x="14122" y="8859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87" name="グループ化 86">
              <a:extLst>
                <a:ext uri="{FF2B5EF4-FFF2-40B4-BE49-F238E27FC236}">
                  <a16:creationId xmlns:a16="http://schemas.microsoft.com/office/drawing/2014/main" id="{4253A7A9-302F-48CD-9F22-E89EBD305A59}"/>
                </a:ext>
              </a:extLst>
            </p:cNvPr>
            <p:cNvGrpSpPr/>
            <p:nvPr/>
          </p:nvGrpSpPr>
          <p:grpSpPr>
            <a:xfrm rot="16200000">
              <a:off x="3360549" y="3807072"/>
              <a:ext cx="372920" cy="287111"/>
              <a:chOff x="1687524" y="3876794"/>
              <a:chExt cx="497226" cy="382814"/>
            </a:xfrm>
          </p:grpSpPr>
          <p:sp>
            <p:nvSpPr>
              <p:cNvPr id="106" name="パイ 118">
                <a:extLst>
                  <a:ext uri="{FF2B5EF4-FFF2-40B4-BE49-F238E27FC236}">
                    <a16:creationId xmlns:a16="http://schemas.microsoft.com/office/drawing/2014/main" id="{AC95DC86-E136-4661-96D4-6245078ED9F3}"/>
                  </a:ext>
                </a:extLst>
              </p:cNvPr>
              <p:cNvSpPr/>
              <p:nvPr/>
            </p:nvSpPr>
            <p:spPr>
              <a:xfrm rot="10800000">
                <a:off x="1776689" y="3876794"/>
                <a:ext cx="318895" cy="382814"/>
              </a:xfrm>
              <a:prstGeom prst="pie">
                <a:avLst>
                  <a:gd name="adj1" fmla="val 0"/>
                  <a:gd name="adj2" fmla="val 10745451"/>
                </a:avLst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  <a:tint val="66000"/>
                      <a:satMod val="160000"/>
                    </a:schemeClr>
                  </a:gs>
                  <a:gs pos="50000">
                    <a:schemeClr val="tx1">
                      <a:lumMod val="65000"/>
                      <a:lumOff val="35000"/>
                      <a:tint val="44500"/>
                      <a:satMod val="160000"/>
                    </a:schemeClr>
                  </a:gs>
                  <a:gs pos="100000">
                    <a:schemeClr val="tx1">
                      <a:lumMod val="65000"/>
                      <a:lumOff val="35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正方形/長方形 106">
                <a:extLst>
                  <a:ext uri="{FF2B5EF4-FFF2-40B4-BE49-F238E27FC236}">
                    <a16:creationId xmlns:a16="http://schemas.microsoft.com/office/drawing/2014/main" id="{53ECDC84-00DB-48E9-AC74-CEF03916D8AE}"/>
                  </a:ext>
                </a:extLst>
              </p:cNvPr>
              <p:cNvSpPr/>
              <p:nvPr/>
            </p:nvSpPr>
            <p:spPr>
              <a:xfrm rot="10800000">
                <a:off x="1687524" y="4068202"/>
                <a:ext cx="497226" cy="8255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FBAF885E-6F8E-449E-9A80-D5FC940EB70F}"/>
                </a:ext>
              </a:extLst>
            </p:cNvPr>
            <p:cNvSpPr txBox="1"/>
            <p:nvPr/>
          </p:nvSpPr>
          <p:spPr>
            <a:xfrm>
              <a:off x="3547009" y="3532481"/>
              <a:ext cx="43794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50" b="1" dirty="0"/>
                <a:t>PD</a:t>
              </a:r>
              <a:endParaRPr lang="ja-JP" altLang="en-US" sz="1350" b="1" dirty="0"/>
            </a:p>
          </p:txBody>
        </p: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3E688DC9-5F69-43A1-B8C1-427940671D16}"/>
                </a:ext>
              </a:extLst>
            </p:cNvPr>
            <p:cNvCxnSpPr>
              <a:cxnSpLocks/>
            </p:cNvCxnSpPr>
            <p:nvPr/>
          </p:nvCxnSpPr>
          <p:spPr>
            <a:xfrm>
              <a:off x="711053" y="3956390"/>
              <a:ext cx="2706765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1015753C-AED4-49E2-BA49-3583020F8A65}"/>
                </a:ext>
              </a:extLst>
            </p:cNvPr>
            <p:cNvSpPr txBox="1"/>
            <p:nvPr/>
          </p:nvSpPr>
          <p:spPr>
            <a:xfrm>
              <a:off x="222807" y="1500882"/>
              <a:ext cx="112034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350" b="1" dirty="0"/>
                <a:t>Synthesizer</a:t>
              </a:r>
              <a:endParaRPr lang="ja-JP" altLang="en-US" sz="1350" b="1" dirty="0"/>
            </a:p>
          </p:txBody>
        </p:sp>
        <p:sp>
          <p:nvSpPr>
            <p:cNvPr id="94" name="二等辺三角形 93">
              <a:extLst>
                <a:ext uri="{FF2B5EF4-FFF2-40B4-BE49-F238E27FC236}">
                  <a16:creationId xmlns:a16="http://schemas.microsoft.com/office/drawing/2014/main" id="{6D58839F-BBA8-45D2-8225-98EB7F885B05}"/>
                </a:ext>
              </a:extLst>
            </p:cNvPr>
            <p:cNvSpPr/>
            <p:nvPr/>
          </p:nvSpPr>
          <p:spPr>
            <a:xfrm rot="5400000">
              <a:off x="5563973" y="2784146"/>
              <a:ext cx="258437" cy="222790"/>
            </a:xfrm>
            <a:prstGeom prst="triangle">
              <a:avLst/>
            </a:prstGeom>
            <a:solidFill>
              <a:srgbClr val="2BF5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95" name="二等辺三角形 94">
              <a:extLst>
                <a:ext uri="{FF2B5EF4-FFF2-40B4-BE49-F238E27FC236}">
                  <a16:creationId xmlns:a16="http://schemas.microsoft.com/office/drawing/2014/main" id="{605340E1-70AA-448C-91FE-2A371FC36442}"/>
                </a:ext>
              </a:extLst>
            </p:cNvPr>
            <p:cNvSpPr/>
            <p:nvPr/>
          </p:nvSpPr>
          <p:spPr>
            <a:xfrm rot="5400000">
              <a:off x="5558732" y="5171384"/>
              <a:ext cx="258437" cy="2227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2623DDC0-A633-4048-8AAE-6643B8CF0D6D}"/>
                </a:ext>
              </a:extLst>
            </p:cNvPr>
            <p:cNvSpPr txBox="1"/>
            <p:nvPr/>
          </p:nvSpPr>
          <p:spPr>
            <a:xfrm>
              <a:off x="4575930" y="3879770"/>
              <a:ext cx="252825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100" b="1" dirty="0"/>
                <a:t>Single-mode fiber</a:t>
              </a:r>
              <a:endParaRPr lang="ja-JP" altLang="en-US" sz="2100" b="1" dirty="0"/>
            </a:p>
          </p:txBody>
        </p:sp>
        <p:sp>
          <p:nvSpPr>
            <p:cNvPr id="97" name="爆発: 8 pt 96">
              <a:extLst>
                <a:ext uri="{FF2B5EF4-FFF2-40B4-BE49-F238E27FC236}">
                  <a16:creationId xmlns:a16="http://schemas.microsoft.com/office/drawing/2014/main" id="{5831C7BE-25D6-49E8-B239-656DD2C28869}"/>
                </a:ext>
              </a:extLst>
            </p:cNvPr>
            <p:cNvSpPr/>
            <p:nvPr/>
          </p:nvSpPr>
          <p:spPr>
            <a:xfrm>
              <a:off x="2169935" y="3964115"/>
              <a:ext cx="1346927" cy="680849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1EE76E9F-AA2B-4E40-B2BF-7089FAC6640A}"/>
                </a:ext>
              </a:extLst>
            </p:cNvPr>
            <p:cNvSpPr txBox="1"/>
            <p:nvPr/>
          </p:nvSpPr>
          <p:spPr>
            <a:xfrm>
              <a:off x="2453642" y="4124652"/>
              <a:ext cx="95250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50" b="1" dirty="0" err="1">
                  <a:solidFill>
                    <a:schemeClr val="bg1"/>
                  </a:solidFill>
                </a:rPr>
                <a:t>Beatnote</a:t>
              </a:r>
              <a:endParaRPr lang="ja-JP" altLang="en-US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02E95382-2963-4A9C-89B9-0BD83F639B43}"/>
                </a:ext>
              </a:extLst>
            </p:cNvPr>
            <p:cNvSpPr txBox="1"/>
            <p:nvPr/>
          </p:nvSpPr>
          <p:spPr>
            <a:xfrm>
              <a:off x="4879826" y="5378994"/>
              <a:ext cx="195598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100" b="1" dirty="0">
                  <a:solidFill>
                    <a:schemeClr val="accent2"/>
                  </a:solidFill>
                </a:rPr>
                <a:t>To Michelson</a:t>
              </a:r>
              <a:endParaRPr lang="ja-JP" altLang="en-US" sz="2100" b="1" dirty="0">
                <a:solidFill>
                  <a:schemeClr val="accent2"/>
                </a:solidFill>
              </a:endParaRPr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7FC96C72-1353-4C81-876B-806900A20921}"/>
                </a:ext>
              </a:extLst>
            </p:cNvPr>
            <p:cNvSpPr txBox="1"/>
            <p:nvPr/>
          </p:nvSpPr>
          <p:spPr>
            <a:xfrm>
              <a:off x="4740287" y="2427288"/>
              <a:ext cx="198644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100" b="1" dirty="0">
                  <a:solidFill>
                    <a:srgbClr val="2BF543"/>
                  </a:solidFill>
                </a:rPr>
                <a:t>To Arm cavity</a:t>
              </a:r>
              <a:endParaRPr lang="ja-JP" altLang="en-US" sz="2100" b="1" dirty="0">
                <a:solidFill>
                  <a:srgbClr val="2BF543"/>
                </a:solidFill>
              </a:endParaRPr>
            </a:p>
          </p:txBody>
        </p:sp>
        <p:sp>
          <p:nvSpPr>
            <p:cNvPr id="101" name="フローチャート: 和接合 100">
              <a:extLst>
                <a:ext uri="{FF2B5EF4-FFF2-40B4-BE49-F238E27FC236}">
                  <a16:creationId xmlns:a16="http://schemas.microsoft.com/office/drawing/2014/main" id="{A1B6AC21-E2D0-4B1D-A90B-012105BFEA18}"/>
                </a:ext>
              </a:extLst>
            </p:cNvPr>
            <p:cNvSpPr/>
            <p:nvPr/>
          </p:nvSpPr>
          <p:spPr>
            <a:xfrm>
              <a:off x="503503" y="2887379"/>
              <a:ext cx="415100" cy="415100"/>
            </a:xfrm>
            <a:prstGeom prst="flowChartSummingJunct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2" name="直線矢印コネクタ 101">
              <a:extLst>
                <a:ext uri="{FF2B5EF4-FFF2-40B4-BE49-F238E27FC236}">
                  <a16:creationId xmlns:a16="http://schemas.microsoft.com/office/drawing/2014/main" id="{9215B836-2D98-4460-A8C2-CA1FE1A231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053" y="3310647"/>
              <a:ext cx="0" cy="662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矢印コネクタ 102">
              <a:extLst>
                <a:ext uri="{FF2B5EF4-FFF2-40B4-BE49-F238E27FC236}">
                  <a16:creationId xmlns:a16="http://schemas.microsoft.com/office/drawing/2014/main" id="{2BA409DD-598E-4673-B078-B8C40637541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143119" y="2870412"/>
              <a:ext cx="0" cy="44903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矢印コネクタ 103">
              <a:extLst>
                <a:ext uri="{FF2B5EF4-FFF2-40B4-BE49-F238E27FC236}">
                  <a16:creationId xmlns:a16="http://schemas.microsoft.com/office/drawing/2014/main" id="{36CD8EC0-E02F-4919-846E-EAA04F2AD964}"/>
                </a:ext>
              </a:extLst>
            </p:cNvPr>
            <p:cNvCxnSpPr>
              <a:cxnSpLocks/>
            </p:cNvCxnSpPr>
            <p:nvPr/>
          </p:nvCxnSpPr>
          <p:spPr>
            <a:xfrm>
              <a:off x="1868788" y="3093364"/>
              <a:ext cx="92983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5CCAB29B-EE83-47F7-AC79-F9912DA2F4D9}"/>
                </a:ext>
              </a:extLst>
            </p:cNvPr>
            <p:cNvSpPr txBox="1"/>
            <p:nvPr/>
          </p:nvSpPr>
          <p:spPr>
            <a:xfrm>
              <a:off x="2225681" y="2825655"/>
              <a:ext cx="448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/>
                <a:t>PZT</a:t>
              </a:r>
              <a:endParaRPr lang="ja-JP" altLang="en-US" sz="1200" b="1" dirty="0"/>
            </a:p>
          </p:txBody>
        </p:sp>
      </p:grp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99F12256-F0DF-429E-9649-9A4EBE963B8C}"/>
              </a:ext>
            </a:extLst>
          </p:cNvPr>
          <p:cNvSpPr txBox="1"/>
          <p:nvPr/>
        </p:nvSpPr>
        <p:spPr>
          <a:xfrm>
            <a:off x="4337285" y="1803019"/>
            <a:ext cx="457261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Using a optical fiber for </a:t>
            </a:r>
            <a:r>
              <a:rPr lang="en-US" altLang="ja-JP" sz="2400" b="1" dirty="0" err="1"/>
              <a:t>beatnote</a:t>
            </a:r>
            <a:endParaRPr lang="en-US" altLang="ja-JP" sz="24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b="1" dirty="0"/>
              <a:t>Easy </a:t>
            </a:r>
            <a:r>
              <a:rPr lang="en-US" altLang="ja-JP" b="1" dirty="0" err="1"/>
              <a:t>aligment</a:t>
            </a:r>
            <a:endParaRPr lang="en-US" altLang="ja-JP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b="1" dirty="0"/>
              <a:t>To</a:t>
            </a:r>
            <a:r>
              <a:rPr lang="ja-JP" altLang="en-US" b="1" dirty="0"/>
              <a:t> </a:t>
            </a:r>
            <a:r>
              <a:rPr lang="en-US" altLang="ja-JP" b="1" dirty="0"/>
              <a:t>save space of PSL table</a:t>
            </a:r>
            <a:endParaRPr lang="ja-JP" altLang="en-US" b="1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BA3F39A0-DFDD-44A6-8924-16400BD0F776}"/>
              </a:ext>
            </a:extLst>
          </p:cNvPr>
          <p:cNvCxnSpPr>
            <a:cxnSpLocks/>
            <a:stCxn id="160" idx="2"/>
          </p:cNvCxnSpPr>
          <p:nvPr/>
        </p:nvCxnSpPr>
        <p:spPr>
          <a:xfrm flipH="1">
            <a:off x="5664200" y="2818682"/>
            <a:ext cx="959392" cy="6547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タイトル 1">
            <a:extLst>
              <a:ext uri="{FF2B5EF4-FFF2-40B4-BE49-F238E27FC236}">
                <a16:creationId xmlns:a16="http://schemas.microsoft.com/office/drawing/2014/main" id="{0729C5E4-116E-40CD-9161-02B49C6B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 system</a:t>
            </a:r>
            <a:endParaRPr kumimoji="1" lang="ja-JP" alt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556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D47F5649-B730-4B50-B878-E681C82179FC}"/>
              </a:ext>
            </a:extLst>
          </p:cNvPr>
          <p:cNvGrpSpPr/>
          <p:nvPr/>
        </p:nvGrpSpPr>
        <p:grpSpPr>
          <a:xfrm>
            <a:off x="68134" y="1500882"/>
            <a:ext cx="7036052" cy="4360774"/>
            <a:chOff x="68134" y="1500882"/>
            <a:chExt cx="7036052" cy="4360774"/>
          </a:xfrm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70526B4A-2E41-4CEF-9265-982A54EF51E4}"/>
                </a:ext>
              </a:extLst>
            </p:cNvPr>
            <p:cNvSpPr/>
            <p:nvPr/>
          </p:nvSpPr>
          <p:spPr>
            <a:xfrm rot="2040000">
              <a:off x="4357420" y="5138043"/>
              <a:ext cx="111270" cy="282584"/>
            </a:xfrm>
            <a:prstGeom prst="rect">
              <a:avLst/>
            </a:prstGeom>
            <a:gradFill flip="none" rotWithShape="1">
              <a:gsLst>
                <a:gs pos="0">
                  <a:srgbClr val="66FFFF">
                    <a:tint val="66000"/>
                    <a:satMod val="160000"/>
                  </a:srgbClr>
                </a:gs>
                <a:gs pos="50000">
                  <a:srgbClr val="66FFFF">
                    <a:tint val="44500"/>
                    <a:satMod val="160000"/>
                  </a:srgbClr>
                </a:gs>
                <a:gs pos="100000">
                  <a:srgbClr val="66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1BE0106B-7D66-4E44-B469-29A8CCB92F36}"/>
                </a:ext>
              </a:extLst>
            </p:cNvPr>
            <p:cNvCxnSpPr>
              <a:stCxn id="58" idx="0"/>
              <a:endCxn id="58" idx="2"/>
            </p:cNvCxnSpPr>
            <p:nvPr/>
          </p:nvCxnSpPr>
          <p:spPr>
            <a:xfrm flipH="1">
              <a:off x="4334045" y="5162199"/>
              <a:ext cx="158019" cy="234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57CB6C98-6D2B-44E9-B2B1-76ECED722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9845" y="2804567"/>
              <a:ext cx="732785" cy="54732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3582F244-4013-454B-A153-6264CA0083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6362" y="2833896"/>
              <a:ext cx="46509" cy="9965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CE1335A3-40EE-4686-8322-41BA2EF954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92822" y="2804573"/>
              <a:ext cx="87025" cy="158311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370DBFE2-9F16-4BE8-8226-0B1DD36234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92821" y="3189046"/>
              <a:ext cx="87025" cy="162841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E57295B4-573B-4E4F-89FE-084A768366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9845" y="2962884"/>
              <a:ext cx="732785" cy="226162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95094A98-AB52-4773-9409-8D1E473FB7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4943" y="2962156"/>
              <a:ext cx="37688" cy="22616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33C3E2F8-C4AF-407B-B24E-5B4DDA2BC4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94338" y="4471884"/>
              <a:ext cx="7144" cy="816057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id="{CD3D8A24-54F7-476D-B3DD-6939EE916277}"/>
                </a:ext>
              </a:extLst>
            </p:cNvPr>
            <p:cNvCxnSpPr>
              <a:cxnSpLocks/>
            </p:cNvCxnSpPr>
            <p:nvPr/>
          </p:nvCxnSpPr>
          <p:spPr>
            <a:xfrm>
              <a:off x="3512632" y="3280211"/>
              <a:ext cx="1703639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8" name="フローチャート: 抜出し 67">
              <a:extLst>
                <a:ext uri="{FF2B5EF4-FFF2-40B4-BE49-F238E27FC236}">
                  <a16:creationId xmlns:a16="http://schemas.microsoft.com/office/drawing/2014/main" id="{E046F7EA-28B1-4571-A99F-9BC535723F48}"/>
                </a:ext>
              </a:extLst>
            </p:cNvPr>
            <p:cNvSpPr/>
            <p:nvPr/>
          </p:nvSpPr>
          <p:spPr>
            <a:xfrm rot="5400000" flipH="1">
              <a:off x="1329308" y="2837520"/>
              <a:ext cx="564145" cy="514815"/>
            </a:xfrm>
            <a:prstGeom prst="flowChartExtra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B375E6E9-7330-4E2E-93FD-1539E69165F0}"/>
                </a:ext>
              </a:extLst>
            </p:cNvPr>
            <p:cNvGrpSpPr/>
            <p:nvPr/>
          </p:nvGrpSpPr>
          <p:grpSpPr>
            <a:xfrm>
              <a:off x="439764" y="1894167"/>
              <a:ext cx="544813" cy="533121"/>
              <a:chOff x="1109310" y="1648409"/>
              <a:chExt cx="253879" cy="260350"/>
            </a:xfrm>
          </p:grpSpPr>
          <p:sp>
            <p:nvSpPr>
              <p:cNvPr id="109" name="円/楕円 262">
                <a:extLst>
                  <a:ext uri="{FF2B5EF4-FFF2-40B4-BE49-F238E27FC236}">
                    <a16:creationId xmlns:a16="http://schemas.microsoft.com/office/drawing/2014/main" id="{6C5E010E-8C36-4DD2-A259-D03882276517}"/>
                  </a:ext>
                </a:extLst>
              </p:cNvPr>
              <p:cNvSpPr/>
              <p:nvPr/>
            </p:nvSpPr>
            <p:spPr>
              <a:xfrm>
                <a:off x="1109310" y="1648409"/>
                <a:ext cx="253879" cy="26035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cxnSp>
            <p:nvCxnSpPr>
              <p:cNvPr id="110" name="曲線コネクタ 272">
                <a:extLst>
                  <a:ext uri="{FF2B5EF4-FFF2-40B4-BE49-F238E27FC236}">
                    <a16:creationId xmlns:a16="http://schemas.microsoft.com/office/drawing/2014/main" id="{6B28D14A-E037-44C1-AAA6-D13F2C114BB1}"/>
                  </a:ext>
                </a:extLst>
              </p:cNvPr>
              <p:cNvCxnSpPr/>
              <p:nvPr/>
            </p:nvCxnSpPr>
            <p:spPr>
              <a:xfrm rot="-2040000">
                <a:off x="1109729" y="1665757"/>
                <a:ext cx="252000" cy="216000"/>
              </a:xfrm>
              <a:prstGeom prst="curvedConnector3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25227C98-52AE-4CD3-AF26-4A243E1D74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13717" y="5012837"/>
              <a:ext cx="732785" cy="54732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868974F3-5D03-4EFC-A1DB-3F9281A35D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4232" y="5428906"/>
              <a:ext cx="46509" cy="996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814412AD-C1CC-4C2F-8399-5B9A64189E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0234" y="5042166"/>
              <a:ext cx="46509" cy="9965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380DD5FE-8A44-4F5C-AB5D-6C893F8660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26694" y="5012843"/>
              <a:ext cx="87025" cy="158311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4D3BB068-5E2D-4ED6-B227-F96514C7DE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26693" y="5397316"/>
              <a:ext cx="87025" cy="162841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F49FF32A-D001-4A8B-BF2E-DD1A05C32E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13717" y="5171154"/>
              <a:ext cx="732785" cy="226162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2C6FC64B-1327-4BCB-B3E3-699A5C267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8815" y="5170426"/>
              <a:ext cx="37688" cy="22616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CB051DF8-B287-456B-8F64-CBA6B8751C96}"/>
                </a:ext>
              </a:extLst>
            </p:cNvPr>
            <p:cNvCxnSpPr>
              <a:cxnSpLocks/>
              <a:stCxn id="76" idx="3"/>
            </p:cNvCxnSpPr>
            <p:nvPr/>
          </p:nvCxnSpPr>
          <p:spPr>
            <a:xfrm>
              <a:off x="3646503" y="5283505"/>
              <a:ext cx="1929121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F52F0CC4-4097-4342-AE55-88D5106046AD}"/>
                </a:ext>
              </a:extLst>
            </p:cNvPr>
            <p:cNvCxnSpPr>
              <a:cxnSpLocks/>
            </p:cNvCxnSpPr>
            <p:nvPr/>
          </p:nvCxnSpPr>
          <p:spPr>
            <a:xfrm>
              <a:off x="3515021" y="2895538"/>
              <a:ext cx="2067254" cy="0"/>
            </a:xfrm>
            <a:prstGeom prst="line">
              <a:avLst/>
            </a:prstGeom>
            <a:ln w="38100">
              <a:solidFill>
                <a:srgbClr val="85F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1DAAEC8D-FAF1-4908-A1ED-AF85653300CC}"/>
                </a:ext>
              </a:extLst>
            </p:cNvPr>
            <p:cNvSpPr txBox="1"/>
            <p:nvPr/>
          </p:nvSpPr>
          <p:spPr>
            <a:xfrm>
              <a:off x="68134" y="2448693"/>
              <a:ext cx="85552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350" b="1" dirty="0"/>
                <a:t>40MHz</a:t>
              </a:r>
              <a:endParaRPr lang="ja-JP" altLang="en-US" sz="1350" b="1" dirty="0"/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C938236D-F75B-4FFD-9C72-07EB421AA7CF}"/>
                </a:ext>
              </a:extLst>
            </p:cNvPr>
            <p:cNvSpPr txBox="1"/>
            <p:nvPr/>
          </p:nvSpPr>
          <p:spPr>
            <a:xfrm>
              <a:off x="1325406" y="2932418"/>
              <a:ext cx="448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/>
                <a:t>PLL</a:t>
              </a:r>
              <a:endParaRPr lang="ja-JP" altLang="en-US" sz="1200" b="1" dirty="0"/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5C610FA6-DACF-4F6A-83D0-30D4A851FCD3}"/>
                </a:ext>
              </a:extLst>
            </p:cNvPr>
            <p:cNvSpPr/>
            <p:nvPr/>
          </p:nvSpPr>
          <p:spPr>
            <a:xfrm>
              <a:off x="2736332" y="5561574"/>
              <a:ext cx="1176925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50" b="1" dirty="0"/>
                <a:t>Main Laser </a:t>
              </a:r>
              <a:endParaRPr lang="ja-JP" altLang="en-US" sz="1350" b="1" dirty="0"/>
            </a:p>
          </p:txBody>
        </p: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EE28AFBB-D5FC-402B-9718-0FF59E40952A}"/>
                </a:ext>
              </a:extLst>
            </p:cNvPr>
            <p:cNvSpPr/>
            <p:nvPr/>
          </p:nvSpPr>
          <p:spPr>
            <a:xfrm>
              <a:off x="2497342" y="3351429"/>
              <a:ext cx="1263487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50" b="1" dirty="0"/>
                <a:t>Green Laser </a:t>
              </a:r>
              <a:endParaRPr lang="ja-JP" altLang="en-US" sz="1350" b="1" dirty="0"/>
            </a:p>
          </p:txBody>
        </p:sp>
        <p:cxnSp>
          <p:nvCxnSpPr>
            <p:cNvPr id="83" name="直線矢印コネクタ 82">
              <a:extLst>
                <a:ext uri="{FF2B5EF4-FFF2-40B4-BE49-F238E27FC236}">
                  <a16:creationId xmlns:a16="http://schemas.microsoft.com/office/drawing/2014/main" id="{80DDEDC1-8884-4CEA-AFC9-87B9F4C113E6}"/>
                </a:ext>
              </a:extLst>
            </p:cNvPr>
            <p:cNvCxnSpPr>
              <a:cxnSpLocks/>
              <a:endCxn id="102" idx="0"/>
            </p:cNvCxnSpPr>
            <p:nvPr/>
          </p:nvCxnSpPr>
          <p:spPr>
            <a:xfrm>
              <a:off x="711053" y="2438347"/>
              <a:ext cx="0" cy="44903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四角形: 角を丸くする 83">
              <a:extLst>
                <a:ext uri="{FF2B5EF4-FFF2-40B4-BE49-F238E27FC236}">
                  <a16:creationId xmlns:a16="http://schemas.microsoft.com/office/drawing/2014/main" id="{47D8455C-8E11-466C-936F-1CA673D87DBD}"/>
                </a:ext>
              </a:extLst>
            </p:cNvPr>
            <p:cNvSpPr/>
            <p:nvPr/>
          </p:nvSpPr>
          <p:spPr>
            <a:xfrm rot="16200000">
              <a:off x="4306863" y="4351749"/>
              <a:ext cx="174952" cy="90974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85" name="四角形: 角を丸くする 84">
              <a:extLst>
                <a:ext uri="{FF2B5EF4-FFF2-40B4-BE49-F238E27FC236}">
                  <a16:creationId xmlns:a16="http://schemas.microsoft.com/office/drawing/2014/main" id="{C22D16A3-BC33-47F7-8DB8-684ADDB7B532}"/>
                </a:ext>
              </a:extLst>
            </p:cNvPr>
            <p:cNvSpPr/>
            <p:nvPr/>
          </p:nvSpPr>
          <p:spPr>
            <a:xfrm>
              <a:off x="5189734" y="3234324"/>
              <a:ext cx="174952" cy="90974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86" name="フリーフォーム: 図形 85">
              <a:extLst>
                <a:ext uri="{FF2B5EF4-FFF2-40B4-BE49-F238E27FC236}">
                  <a16:creationId xmlns:a16="http://schemas.microsoft.com/office/drawing/2014/main" id="{3ADEBF6A-CF35-4F93-B30A-5978DD2EA1C4}"/>
                </a:ext>
              </a:extLst>
            </p:cNvPr>
            <p:cNvSpPr/>
            <p:nvPr/>
          </p:nvSpPr>
          <p:spPr>
            <a:xfrm>
              <a:off x="3600947" y="3287320"/>
              <a:ext cx="1974675" cy="685800"/>
            </a:xfrm>
            <a:custGeom>
              <a:avLst/>
              <a:gdLst>
                <a:gd name="connsiteX0" fmla="*/ 2355273 w 2632900"/>
                <a:gd name="connsiteY0" fmla="*/ 0 h 914400"/>
                <a:gd name="connsiteX1" fmla="*/ 2438400 w 2632900"/>
                <a:gd name="connsiteY1" fmla="*/ 41563 h 914400"/>
                <a:gd name="connsiteX2" fmla="*/ 2473036 w 2632900"/>
                <a:gd name="connsiteY2" fmla="*/ 55418 h 914400"/>
                <a:gd name="connsiteX3" fmla="*/ 2486891 w 2632900"/>
                <a:gd name="connsiteY3" fmla="*/ 76200 h 914400"/>
                <a:gd name="connsiteX4" fmla="*/ 2507673 w 2632900"/>
                <a:gd name="connsiteY4" fmla="*/ 90054 h 914400"/>
                <a:gd name="connsiteX5" fmla="*/ 2535382 w 2632900"/>
                <a:gd name="connsiteY5" fmla="*/ 131618 h 914400"/>
                <a:gd name="connsiteX6" fmla="*/ 2542309 w 2632900"/>
                <a:gd name="connsiteY6" fmla="*/ 152400 h 914400"/>
                <a:gd name="connsiteX7" fmla="*/ 2563091 w 2632900"/>
                <a:gd name="connsiteY7" fmla="*/ 173182 h 914400"/>
                <a:gd name="connsiteX8" fmla="*/ 2576945 w 2632900"/>
                <a:gd name="connsiteY8" fmla="*/ 207818 h 914400"/>
                <a:gd name="connsiteX9" fmla="*/ 2611582 w 2632900"/>
                <a:gd name="connsiteY9" fmla="*/ 318654 h 914400"/>
                <a:gd name="connsiteX10" fmla="*/ 2618509 w 2632900"/>
                <a:gd name="connsiteY10" fmla="*/ 360218 h 914400"/>
                <a:gd name="connsiteX11" fmla="*/ 2632364 w 2632900"/>
                <a:gd name="connsiteY11" fmla="*/ 401782 h 914400"/>
                <a:gd name="connsiteX12" fmla="*/ 2625436 w 2632900"/>
                <a:gd name="connsiteY12" fmla="*/ 540327 h 914400"/>
                <a:gd name="connsiteX13" fmla="*/ 2611582 w 2632900"/>
                <a:gd name="connsiteY13" fmla="*/ 561109 h 914400"/>
                <a:gd name="connsiteX14" fmla="*/ 2535382 w 2632900"/>
                <a:gd name="connsiteY14" fmla="*/ 581891 h 914400"/>
                <a:gd name="connsiteX15" fmla="*/ 2507673 w 2632900"/>
                <a:gd name="connsiteY15" fmla="*/ 602673 h 914400"/>
                <a:gd name="connsiteX16" fmla="*/ 2486891 w 2632900"/>
                <a:gd name="connsiteY16" fmla="*/ 609600 h 914400"/>
                <a:gd name="connsiteX17" fmla="*/ 2362200 w 2632900"/>
                <a:gd name="connsiteY17" fmla="*/ 630382 h 914400"/>
                <a:gd name="connsiteX18" fmla="*/ 2292927 w 2632900"/>
                <a:gd name="connsiteY18" fmla="*/ 651163 h 914400"/>
                <a:gd name="connsiteX19" fmla="*/ 2202873 w 2632900"/>
                <a:gd name="connsiteY19" fmla="*/ 658091 h 914400"/>
                <a:gd name="connsiteX20" fmla="*/ 2126673 w 2632900"/>
                <a:gd name="connsiteY20" fmla="*/ 665018 h 914400"/>
                <a:gd name="connsiteX21" fmla="*/ 2085109 w 2632900"/>
                <a:gd name="connsiteY21" fmla="*/ 678873 h 914400"/>
                <a:gd name="connsiteX22" fmla="*/ 2029691 w 2632900"/>
                <a:gd name="connsiteY22" fmla="*/ 692727 h 914400"/>
                <a:gd name="connsiteX23" fmla="*/ 2001982 w 2632900"/>
                <a:gd name="connsiteY23" fmla="*/ 706582 h 914400"/>
                <a:gd name="connsiteX24" fmla="*/ 1953491 w 2632900"/>
                <a:gd name="connsiteY24" fmla="*/ 713509 h 914400"/>
                <a:gd name="connsiteX25" fmla="*/ 1690254 w 2632900"/>
                <a:gd name="connsiteY25" fmla="*/ 741218 h 914400"/>
                <a:gd name="connsiteX26" fmla="*/ 1620982 w 2632900"/>
                <a:gd name="connsiteY26" fmla="*/ 755073 h 914400"/>
                <a:gd name="connsiteX27" fmla="*/ 1586345 w 2632900"/>
                <a:gd name="connsiteY27" fmla="*/ 768927 h 914400"/>
                <a:gd name="connsiteX28" fmla="*/ 1482436 w 2632900"/>
                <a:gd name="connsiteY28" fmla="*/ 789709 h 914400"/>
                <a:gd name="connsiteX29" fmla="*/ 1433945 w 2632900"/>
                <a:gd name="connsiteY29" fmla="*/ 803563 h 914400"/>
                <a:gd name="connsiteX30" fmla="*/ 1295400 w 2632900"/>
                <a:gd name="connsiteY30" fmla="*/ 817418 h 914400"/>
                <a:gd name="connsiteX31" fmla="*/ 1198418 w 2632900"/>
                <a:gd name="connsiteY31" fmla="*/ 831273 h 914400"/>
                <a:gd name="connsiteX32" fmla="*/ 1073727 w 2632900"/>
                <a:gd name="connsiteY32" fmla="*/ 845127 h 914400"/>
                <a:gd name="connsiteX33" fmla="*/ 1025236 w 2632900"/>
                <a:gd name="connsiteY33" fmla="*/ 852054 h 914400"/>
                <a:gd name="connsiteX34" fmla="*/ 997527 w 2632900"/>
                <a:gd name="connsiteY34" fmla="*/ 865909 h 914400"/>
                <a:gd name="connsiteX35" fmla="*/ 824345 w 2632900"/>
                <a:gd name="connsiteY35" fmla="*/ 900545 h 914400"/>
                <a:gd name="connsiteX36" fmla="*/ 748145 w 2632900"/>
                <a:gd name="connsiteY36" fmla="*/ 914400 h 914400"/>
                <a:gd name="connsiteX37" fmla="*/ 103909 w 2632900"/>
                <a:gd name="connsiteY37" fmla="*/ 907473 h 914400"/>
                <a:gd name="connsiteX38" fmla="*/ 34636 w 2632900"/>
                <a:gd name="connsiteY38" fmla="*/ 900545 h 914400"/>
                <a:gd name="connsiteX39" fmla="*/ 0 w 2632900"/>
                <a:gd name="connsiteY39" fmla="*/ 893618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632900" h="914400">
                  <a:moveTo>
                    <a:pt x="2355273" y="0"/>
                  </a:moveTo>
                  <a:cubicBezTo>
                    <a:pt x="2382982" y="13854"/>
                    <a:pt x="2410369" y="28372"/>
                    <a:pt x="2438400" y="41563"/>
                  </a:cubicBezTo>
                  <a:cubicBezTo>
                    <a:pt x="2449651" y="46858"/>
                    <a:pt x="2462917" y="48190"/>
                    <a:pt x="2473036" y="55418"/>
                  </a:cubicBezTo>
                  <a:cubicBezTo>
                    <a:pt x="2479811" y="60257"/>
                    <a:pt x="2481004" y="70313"/>
                    <a:pt x="2486891" y="76200"/>
                  </a:cubicBezTo>
                  <a:cubicBezTo>
                    <a:pt x="2492778" y="82087"/>
                    <a:pt x="2500746" y="85436"/>
                    <a:pt x="2507673" y="90054"/>
                  </a:cubicBezTo>
                  <a:cubicBezTo>
                    <a:pt x="2516909" y="103909"/>
                    <a:pt x="2530117" y="115821"/>
                    <a:pt x="2535382" y="131618"/>
                  </a:cubicBezTo>
                  <a:cubicBezTo>
                    <a:pt x="2537691" y="138545"/>
                    <a:pt x="2538259" y="146324"/>
                    <a:pt x="2542309" y="152400"/>
                  </a:cubicBezTo>
                  <a:cubicBezTo>
                    <a:pt x="2547743" y="160551"/>
                    <a:pt x="2556164" y="166255"/>
                    <a:pt x="2563091" y="173182"/>
                  </a:cubicBezTo>
                  <a:cubicBezTo>
                    <a:pt x="2567709" y="184727"/>
                    <a:pt x="2574383" y="195650"/>
                    <a:pt x="2576945" y="207818"/>
                  </a:cubicBezTo>
                  <a:cubicBezTo>
                    <a:pt x="2600260" y="318563"/>
                    <a:pt x="2561517" y="285279"/>
                    <a:pt x="2611582" y="318654"/>
                  </a:cubicBezTo>
                  <a:cubicBezTo>
                    <a:pt x="2613891" y="332509"/>
                    <a:pt x="2615102" y="346592"/>
                    <a:pt x="2618509" y="360218"/>
                  </a:cubicBezTo>
                  <a:cubicBezTo>
                    <a:pt x="2622051" y="374386"/>
                    <a:pt x="2631803" y="387189"/>
                    <a:pt x="2632364" y="401782"/>
                  </a:cubicBezTo>
                  <a:cubicBezTo>
                    <a:pt x="2634141" y="447987"/>
                    <a:pt x="2631417" y="494476"/>
                    <a:pt x="2625436" y="540327"/>
                  </a:cubicBezTo>
                  <a:cubicBezTo>
                    <a:pt x="2624359" y="548583"/>
                    <a:pt x="2618642" y="556697"/>
                    <a:pt x="2611582" y="561109"/>
                  </a:cubicBezTo>
                  <a:cubicBezTo>
                    <a:pt x="2595042" y="571447"/>
                    <a:pt x="2555158" y="577935"/>
                    <a:pt x="2535382" y="581891"/>
                  </a:cubicBezTo>
                  <a:cubicBezTo>
                    <a:pt x="2526146" y="588818"/>
                    <a:pt x="2517697" y="596945"/>
                    <a:pt x="2507673" y="602673"/>
                  </a:cubicBezTo>
                  <a:cubicBezTo>
                    <a:pt x="2501333" y="606296"/>
                    <a:pt x="2493975" y="607829"/>
                    <a:pt x="2486891" y="609600"/>
                  </a:cubicBezTo>
                  <a:cubicBezTo>
                    <a:pt x="2444435" y="620213"/>
                    <a:pt x="2407239" y="620591"/>
                    <a:pt x="2362200" y="630382"/>
                  </a:cubicBezTo>
                  <a:cubicBezTo>
                    <a:pt x="2338643" y="635503"/>
                    <a:pt x="2316678" y="647032"/>
                    <a:pt x="2292927" y="651163"/>
                  </a:cubicBezTo>
                  <a:cubicBezTo>
                    <a:pt x="2263266" y="656322"/>
                    <a:pt x="2232876" y="655591"/>
                    <a:pt x="2202873" y="658091"/>
                  </a:cubicBezTo>
                  <a:lnTo>
                    <a:pt x="2126673" y="665018"/>
                  </a:lnTo>
                  <a:cubicBezTo>
                    <a:pt x="2112818" y="669636"/>
                    <a:pt x="2099151" y="674861"/>
                    <a:pt x="2085109" y="678873"/>
                  </a:cubicBezTo>
                  <a:cubicBezTo>
                    <a:pt x="2066800" y="684104"/>
                    <a:pt x="2047755" y="686706"/>
                    <a:pt x="2029691" y="692727"/>
                  </a:cubicBezTo>
                  <a:cubicBezTo>
                    <a:pt x="2019894" y="695993"/>
                    <a:pt x="2011945" y="703865"/>
                    <a:pt x="2001982" y="706582"/>
                  </a:cubicBezTo>
                  <a:cubicBezTo>
                    <a:pt x="1986230" y="710878"/>
                    <a:pt x="1969570" y="710672"/>
                    <a:pt x="1953491" y="713509"/>
                  </a:cubicBezTo>
                  <a:cubicBezTo>
                    <a:pt x="1790901" y="742200"/>
                    <a:pt x="1989613" y="719835"/>
                    <a:pt x="1690254" y="741218"/>
                  </a:cubicBezTo>
                  <a:cubicBezTo>
                    <a:pt x="1667163" y="745836"/>
                    <a:pt x="1643735" y="749006"/>
                    <a:pt x="1620982" y="755073"/>
                  </a:cubicBezTo>
                  <a:cubicBezTo>
                    <a:pt x="1608967" y="758277"/>
                    <a:pt x="1598409" y="765911"/>
                    <a:pt x="1586345" y="768927"/>
                  </a:cubicBezTo>
                  <a:cubicBezTo>
                    <a:pt x="1552077" y="777494"/>
                    <a:pt x="1516880" y="781881"/>
                    <a:pt x="1482436" y="789709"/>
                  </a:cubicBezTo>
                  <a:cubicBezTo>
                    <a:pt x="1466044" y="793435"/>
                    <a:pt x="1450429" y="800266"/>
                    <a:pt x="1433945" y="803563"/>
                  </a:cubicBezTo>
                  <a:cubicBezTo>
                    <a:pt x="1398710" y="810610"/>
                    <a:pt x="1325726" y="813919"/>
                    <a:pt x="1295400" y="817418"/>
                  </a:cubicBezTo>
                  <a:cubicBezTo>
                    <a:pt x="1262960" y="821161"/>
                    <a:pt x="1230745" y="826655"/>
                    <a:pt x="1198418" y="831273"/>
                  </a:cubicBezTo>
                  <a:cubicBezTo>
                    <a:pt x="1142365" y="849956"/>
                    <a:pt x="1196041" y="834008"/>
                    <a:pt x="1073727" y="845127"/>
                  </a:cubicBezTo>
                  <a:cubicBezTo>
                    <a:pt x="1057466" y="846605"/>
                    <a:pt x="1041400" y="849745"/>
                    <a:pt x="1025236" y="852054"/>
                  </a:cubicBezTo>
                  <a:cubicBezTo>
                    <a:pt x="1016000" y="856672"/>
                    <a:pt x="1007456" y="863072"/>
                    <a:pt x="997527" y="865909"/>
                  </a:cubicBezTo>
                  <a:cubicBezTo>
                    <a:pt x="862035" y="904621"/>
                    <a:pt x="919598" y="885505"/>
                    <a:pt x="824345" y="900545"/>
                  </a:cubicBezTo>
                  <a:cubicBezTo>
                    <a:pt x="798844" y="904571"/>
                    <a:pt x="773545" y="909782"/>
                    <a:pt x="748145" y="914400"/>
                  </a:cubicBezTo>
                  <a:lnTo>
                    <a:pt x="103909" y="907473"/>
                  </a:lnTo>
                  <a:cubicBezTo>
                    <a:pt x="80707" y="907022"/>
                    <a:pt x="57572" y="904074"/>
                    <a:pt x="34636" y="900545"/>
                  </a:cubicBezTo>
                  <a:cubicBezTo>
                    <a:pt x="-19880" y="892158"/>
                    <a:pt x="39720" y="893618"/>
                    <a:pt x="0" y="89361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87" name="フリーフォーム: 図形 86">
              <a:extLst>
                <a:ext uri="{FF2B5EF4-FFF2-40B4-BE49-F238E27FC236}">
                  <a16:creationId xmlns:a16="http://schemas.microsoft.com/office/drawing/2014/main" id="{C9B12007-DE6D-406F-8EA7-FE1FEDA9BBD1}"/>
                </a:ext>
              </a:extLst>
            </p:cNvPr>
            <p:cNvSpPr/>
            <p:nvPr/>
          </p:nvSpPr>
          <p:spPr>
            <a:xfrm>
              <a:off x="4312150" y="3937374"/>
              <a:ext cx="77933" cy="363682"/>
            </a:xfrm>
            <a:custGeom>
              <a:avLst/>
              <a:gdLst>
                <a:gd name="connsiteX0" fmla="*/ 103910 w 103910"/>
                <a:gd name="connsiteY0" fmla="*/ 484909 h 484909"/>
                <a:gd name="connsiteX1" fmla="*/ 96982 w 103910"/>
                <a:gd name="connsiteY1" fmla="*/ 96982 h 484909"/>
                <a:gd name="connsiteX2" fmla="*/ 69273 w 103910"/>
                <a:gd name="connsiteY2" fmla="*/ 69272 h 484909"/>
                <a:gd name="connsiteX3" fmla="*/ 20782 w 103910"/>
                <a:gd name="connsiteY3" fmla="*/ 13854 h 484909"/>
                <a:gd name="connsiteX4" fmla="*/ 0 w 103910"/>
                <a:gd name="connsiteY4" fmla="*/ 0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910" h="484909">
                  <a:moveTo>
                    <a:pt x="103910" y="484909"/>
                  </a:moveTo>
                  <a:cubicBezTo>
                    <a:pt x="101601" y="355600"/>
                    <a:pt x="107722" y="225865"/>
                    <a:pt x="96982" y="96982"/>
                  </a:cubicBezTo>
                  <a:cubicBezTo>
                    <a:pt x="95897" y="83965"/>
                    <a:pt x="77110" y="79722"/>
                    <a:pt x="69273" y="69272"/>
                  </a:cubicBezTo>
                  <a:cubicBezTo>
                    <a:pt x="27975" y="14206"/>
                    <a:pt x="93310" y="68249"/>
                    <a:pt x="20782" y="13854"/>
                  </a:cubicBezTo>
                  <a:cubicBezTo>
                    <a:pt x="14122" y="8859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12EA864D-5DDB-466E-B0CC-A7A6D7F222A4}"/>
                </a:ext>
              </a:extLst>
            </p:cNvPr>
            <p:cNvGrpSpPr/>
            <p:nvPr/>
          </p:nvGrpSpPr>
          <p:grpSpPr>
            <a:xfrm rot="16200000">
              <a:off x="3360549" y="3807072"/>
              <a:ext cx="372920" cy="287111"/>
              <a:chOff x="1687524" y="3876794"/>
              <a:chExt cx="497226" cy="382814"/>
            </a:xfrm>
          </p:grpSpPr>
          <p:sp>
            <p:nvSpPr>
              <p:cNvPr id="107" name="パイ 118">
                <a:extLst>
                  <a:ext uri="{FF2B5EF4-FFF2-40B4-BE49-F238E27FC236}">
                    <a16:creationId xmlns:a16="http://schemas.microsoft.com/office/drawing/2014/main" id="{000A4B72-7974-4E65-BB4C-D74EC0143907}"/>
                  </a:ext>
                </a:extLst>
              </p:cNvPr>
              <p:cNvSpPr/>
              <p:nvPr/>
            </p:nvSpPr>
            <p:spPr>
              <a:xfrm rot="10800000">
                <a:off x="1776689" y="3876794"/>
                <a:ext cx="318895" cy="382814"/>
              </a:xfrm>
              <a:prstGeom prst="pie">
                <a:avLst>
                  <a:gd name="adj1" fmla="val 0"/>
                  <a:gd name="adj2" fmla="val 10745451"/>
                </a:avLst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  <a:tint val="66000"/>
                      <a:satMod val="160000"/>
                    </a:schemeClr>
                  </a:gs>
                  <a:gs pos="50000">
                    <a:schemeClr val="tx1">
                      <a:lumMod val="65000"/>
                      <a:lumOff val="35000"/>
                      <a:tint val="44500"/>
                      <a:satMod val="160000"/>
                    </a:schemeClr>
                  </a:gs>
                  <a:gs pos="100000">
                    <a:schemeClr val="tx1">
                      <a:lumMod val="65000"/>
                      <a:lumOff val="35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正方形/長方形 107">
                <a:extLst>
                  <a:ext uri="{FF2B5EF4-FFF2-40B4-BE49-F238E27FC236}">
                    <a16:creationId xmlns:a16="http://schemas.microsoft.com/office/drawing/2014/main" id="{5496B7D0-75E1-488F-BE56-EBFE2146B28C}"/>
                  </a:ext>
                </a:extLst>
              </p:cNvPr>
              <p:cNvSpPr/>
              <p:nvPr/>
            </p:nvSpPr>
            <p:spPr>
              <a:xfrm rot="10800000">
                <a:off x="1687524" y="4068202"/>
                <a:ext cx="497226" cy="8255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FAF27E5C-AEEE-4485-B910-5DCCB40EAABD}"/>
                </a:ext>
              </a:extLst>
            </p:cNvPr>
            <p:cNvSpPr txBox="1"/>
            <p:nvPr/>
          </p:nvSpPr>
          <p:spPr>
            <a:xfrm>
              <a:off x="3547009" y="3532481"/>
              <a:ext cx="43794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50" b="1" dirty="0"/>
                <a:t>PD</a:t>
              </a:r>
              <a:endParaRPr lang="ja-JP" altLang="en-US" sz="1350" b="1" dirty="0"/>
            </a:p>
          </p:txBody>
        </p: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809D7E65-DD2E-4315-A985-55883CEF2BAD}"/>
                </a:ext>
              </a:extLst>
            </p:cNvPr>
            <p:cNvCxnSpPr>
              <a:cxnSpLocks/>
            </p:cNvCxnSpPr>
            <p:nvPr/>
          </p:nvCxnSpPr>
          <p:spPr>
            <a:xfrm>
              <a:off x="711053" y="3956390"/>
              <a:ext cx="2706765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1A1FBE81-8F22-460F-B4EF-C7230C892D89}"/>
                </a:ext>
              </a:extLst>
            </p:cNvPr>
            <p:cNvSpPr txBox="1"/>
            <p:nvPr/>
          </p:nvSpPr>
          <p:spPr>
            <a:xfrm>
              <a:off x="222807" y="1500882"/>
              <a:ext cx="112034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350" b="1" dirty="0"/>
                <a:t>Synthesizer</a:t>
              </a:r>
              <a:endParaRPr lang="ja-JP" altLang="en-US" sz="1350" b="1" dirty="0"/>
            </a:p>
          </p:txBody>
        </p:sp>
        <p:sp>
          <p:nvSpPr>
            <p:cNvPr id="95" name="二等辺三角形 94">
              <a:extLst>
                <a:ext uri="{FF2B5EF4-FFF2-40B4-BE49-F238E27FC236}">
                  <a16:creationId xmlns:a16="http://schemas.microsoft.com/office/drawing/2014/main" id="{D884B2DC-EF67-44FE-82C0-743066BF13B4}"/>
                </a:ext>
              </a:extLst>
            </p:cNvPr>
            <p:cNvSpPr/>
            <p:nvPr/>
          </p:nvSpPr>
          <p:spPr>
            <a:xfrm rot="5400000">
              <a:off x="5563973" y="2784146"/>
              <a:ext cx="258437" cy="222790"/>
            </a:xfrm>
            <a:prstGeom prst="triangle">
              <a:avLst/>
            </a:prstGeom>
            <a:solidFill>
              <a:srgbClr val="2BF5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96" name="二等辺三角形 95">
              <a:extLst>
                <a:ext uri="{FF2B5EF4-FFF2-40B4-BE49-F238E27FC236}">
                  <a16:creationId xmlns:a16="http://schemas.microsoft.com/office/drawing/2014/main" id="{528BCC9A-85A7-44A6-9E63-EDF0C8D3DD77}"/>
                </a:ext>
              </a:extLst>
            </p:cNvPr>
            <p:cNvSpPr/>
            <p:nvPr/>
          </p:nvSpPr>
          <p:spPr>
            <a:xfrm rot="5400000">
              <a:off x="5558732" y="5171384"/>
              <a:ext cx="258437" cy="2227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357F9942-BEB4-4556-87EE-EF48CABED793}"/>
                </a:ext>
              </a:extLst>
            </p:cNvPr>
            <p:cNvSpPr txBox="1"/>
            <p:nvPr/>
          </p:nvSpPr>
          <p:spPr>
            <a:xfrm>
              <a:off x="4575930" y="3879770"/>
              <a:ext cx="252825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100" b="1" dirty="0"/>
                <a:t>Single-mode fiber</a:t>
              </a:r>
              <a:endParaRPr lang="ja-JP" altLang="en-US" sz="2100" b="1" dirty="0"/>
            </a:p>
          </p:txBody>
        </p:sp>
        <p:sp>
          <p:nvSpPr>
            <p:cNvPr id="98" name="爆発: 8 pt 97">
              <a:extLst>
                <a:ext uri="{FF2B5EF4-FFF2-40B4-BE49-F238E27FC236}">
                  <a16:creationId xmlns:a16="http://schemas.microsoft.com/office/drawing/2014/main" id="{99785A19-4E30-4C43-9D21-8D8420A2CAE6}"/>
                </a:ext>
              </a:extLst>
            </p:cNvPr>
            <p:cNvSpPr/>
            <p:nvPr/>
          </p:nvSpPr>
          <p:spPr>
            <a:xfrm>
              <a:off x="2169935" y="3964115"/>
              <a:ext cx="1346927" cy="680849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EAC98AA7-99B9-457A-9D19-6EC6A5DD3A63}"/>
                </a:ext>
              </a:extLst>
            </p:cNvPr>
            <p:cNvSpPr txBox="1"/>
            <p:nvPr/>
          </p:nvSpPr>
          <p:spPr>
            <a:xfrm>
              <a:off x="2453642" y="4124652"/>
              <a:ext cx="95250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50" b="1" dirty="0" err="1">
                  <a:solidFill>
                    <a:schemeClr val="bg1"/>
                  </a:solidFill>
                </a:rPr>
                <a:t>Beatnote</a:t>
              </a:r>
              <a:endParaRPr lang="ja-JP" altLang="en-US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DF82EC7C-7321-4215-8757-6FE296116AAB}"/>
                </a:ext>
              </a:extLst>
            </p:cNvPr>
            <p:cNvSpPr txBox="1"/>
            <p:nvPr/>
          </p:nvSpPr>
          <p:spPr>
            <a:xfrm>
              <a:off x="4879826" y="5378994"/>
              <a:ext cx="195598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100" b="1" dirty="0">
                  <a:solidFill>
                    <a:schemeClr val="accent2"/>
                  </a:solidFill>
                </a:rPr>
                <a:t>To Michelson</a:t>
              </a:r>
              <a:endParaRPr lang="ja-JP" altLang="en-US" sz="2100" b="1" dirty="0">
                <a:solidFill>
                  <a:schemeClr val="accent2"/>
                </a:solidFill>
              </a:endParaRPr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F36A54E5-2DE9-4312-9E68-1E88EECBDABB}"/>
                </a:ext>
              </a:extLst>
            </p:cNvPr>
            <p:cNvSpPr txBox="1"/>
            <p:nvPr/>
          </p:nvSpPr>
          <p:spPr>
            <a:xfrm>
              <a:off x="4740287" y="2427288"/>
              <a:ext cx="198644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100" b="1" dirty="0">
                  <a:solidFill>
                    <a:srgbClr val="2BF543"/>
                  </a:solidFill>
                </a:rPr>
                <a:t>To Arm cavity</a:t>
              </a:r>
              <a:endParaRPr lang="ja-JP" altLang="en-US" sz="2100" b="1" dirty="0">
                <a:solidFill>
                  <a:srgbClr val="2BF543"/>
                </a:solidFill>
              </a:endParaRPr>
            </a:p>
          </p:txBody>
        </p:sp>
        <p:sp>
          <p:nvSpPr>
            <p:cNvPr id="102" name="フローチャート: 和接合 101">
              <a:extLst>
                <a:ext uri="{FF2B5EF4-FFF2-40B4-BE49-F238E27FC236}">
                  <a16:creationId xmlns:a16="http://schemas.microsoft.com/office/drawing/2014/main" id="{076A4910-6EB7-4061-8F0E-AF155320515E}"/>
                </a:ext>
              </a:extLst>
            </p:cNvPr>
            <p:cNvSpPr/>
            <p:nvPr/>
          </p:nvSpPr>
          <p:spPr>
            <a:xfrm>
              <a:off x="503503" y="2887379"/>
              <a:ext cx="415100" cy="415100"/>
            </a:xfrm>
            <a:prstGeom prst="flowChartSummingJunct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3" name="直線矢印コネクタ 102">
              <a:extLst>
                <a:ext uri="{FF2B5EF4-FFF2-40B4-BE49-F238E27FC236}">
                  <a16:creationId xmlns:a16="http://schemas.microsoft.com/office/drawing/2014/main" id="{27D7BB92-C736-4BD8-87F0-2BB142183C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053" y="3310647"/>
              <a:ext cx="0" cy="662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矢印コネクタ 103">
              <a:extLst>
                <a:ext uri="{FF2B5EF4-FFF2-40B4-BE49-F238E27FC236}">
                  <a16:creationId xmlns:a16="http://schemas.microsoft.com/office/drawing/2014/main" id="{AEAE8A68-947E-48F0-AD35-95BA9637696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143119" y="2870412"/>
              <a:ext cx="0" cy="44903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矢印コネクタ 104">
              <a:extLst>
                <a:ext uri="{FF2B5EF4-FFF2-40B4-BE49-F238E27FC236}">
                  <a16:creationId xmlns:a16="http://schemas.microsoft.com/office/drawing/2014/main" id="{B4265660-25BD-4164-A224-75B39768B89B}"/>
                </a:ext>
              </a:extLst>
            </p:cNvPr>
            <p:cNvCxnSpPr>
              <a:cxnSpLocks/>
            </p:cNvCxnSpPr>
            <p:nvPr/>
          </p:nvCxnSpPr>
          <p:spPr>
            <a:xfrm>
              <a:off x="1868788" y="3093364"/>
              <a:ext cx="92983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テキスト ボックス 105">
              <a:extLst>
                <a:ext uri="{FF2B5EF4-FFF2-40B4-BE49-F238E27FC236}">
                  <a16:creationId xmlns:a16="http://schemas.microsoft.com/office/drawing/2014/main" id="{4091E2BC-22D6-46B7-B60B-9276CDB49D07}"/>
                </a:ext>
              </a:extLst>
            </p:cNvPr>
            <p:cNvSpPr txBox="1"/>
            <p:nvPr/>
          </p:nvSpPr>
          <p:spPr>
            <a:xfrm>
              <a:off x="2225681" y="2825655"/>
              <a:ext cx="448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/>
                <a:t>PZT</a:t>
              </a:r>
              <a:endParaRPr lang="ja-JP" altLang="en-US" sz="1200" b="1" dirty="0"/>
            </a:p>
          </p:txBody>
        </p:sp>
      </p:grp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99F12256-F0DF-429E-9649-9A4EBE963B8C}"/>
              </a:ext>
            </a:extLst>
          </p:cNvPr>
          <p:cNvSpPr txBox="1"/>
          <p:nvPr/>
        </p:nvSpPr>
        <p:spPr>
          <a:xfrm>
            <a:off x="4337285" y="1803019"/>
            <a:ext cx="4572614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Using a optical fiber for </a:t>
            </a:r>
            <a:r>
              <a:rPr lang="en-US" altLang="ja-JP" sz="2400" b="1" dirty="0" err="1"/>
              <a:t>beatnote</a:t>
            </a:r>
            <a:endParaRPr lang="en-US" altLang="ja-JP" sz="24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sz="1500" b="1" dirty="0"/>
              <a:t>Easy </a:t>
            </a:r>
            <a:r>
              <a:rPr lang="en-US" altLang="ja-JP" sz="1500" b="1" dirty="0" err="1"/>
              <a:t>aligment</a:t>
            </a:r>
            <a:endParaRPr lang="en-US" altLang="ja-JP" sz="15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sz="1500" b="1" dirty="0"/>
              <a:t>To save space of PSL table</a:t>
            </a:r>
            <a:endParaRPr lang="ja-JP" altLang="en-US" sz="1500" b="1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BA3F39A0-DFDD-44A6-8924-16400BD0F776}"/>
              </a:ext>
            </a:extLst>
          </p:cNvPr>
          <p:cNvCxnSpPr>
            <a:cxnSpLocks/>
            <a:stCxn id="160" idx="2"/>
            <a:endCxn id="86" idx="8"/>
          </p:cNvCxnSpPr>
          <p:nvPr/>
        </p:nvCxnSpPr>
        <p:spPr>
          <a:xfrm flipH="1">
            <a:off x="5533656" y="3095681"/>
            <a:ext cx="1089936" cy="347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CB4C96C-5D9D-4D06-A095-D1AFD726AC79}"/>
              </a:ext>
            </a:extLst>
          </p:cNvPr>
          <p:cNvSpPr txBox="1"/>
          <p:nvPr/>
        </p:nvSpPr>
        <p:spPr>
          <a:xfrm>
            <a:off x="5569177" y="3536832"/>
            <a:ext cx="2300630" cy="11772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050" b="1" dirty="0">
                <a:solidFill>
                  <a:srgbClr val="FF0000"/>
                </a:solidFill>
              </a:rPr>
              <a:t>Problem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sz="3000" b="1" dirty="0">
                <a:solidFill>
                  <a:srgbClr val="FF0000"/>
                </a:solidFill>
              </a:rPr>
              <a:t>Noisy</a:t>
            </a:r>
            <a:endParaRPr lang="ja-JP" altLang="en-US" sz="3000" b="1" dirty="0">
              <a:solidFill>
                <a:srgbClr val="FF0000"/>
              </a:solidFill>
            </a:endParaRPr>
          </a:p>
        </p:txBody>
      </p:sp>
      <p:sp>
        <p:nvSpPr>
          <p:cNvPr id="56" name="タイトル 1">
            <a:extLst>
              <a:ext uri="{FF2B5EF4-FFF2-40B4-BE49-F238E27FC236}">
                <a16:creationId xmlns:a16="http://schemas.microsoft.com/office/drawing/2014/main" id="{95BD66CD-077C-4DC1-A554-F31E6FE1F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 system</a:t>
            </a:r>
            <a:endParaRPr kumimoji="1" lang="ja-JP" alt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917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642F37FC-5CE6-409A-9784-7FAC82882744}"/>
              </a:ext>
            </a:extLst>
          </p:cNvPr>
          <p:cNvGrpSpPr/>
          <p:nvPr/>
        </p:nvGrpSpPr>
        <p:grpSpPr>
          <a:xfrm>
            <a:off x="68134" y="1500882"/>
            <a:ext cx="7036052" cy="4360774"/>
            <a:chOff x="68134" y="1500882"/>
            <a:chExt cx="7036052" cy="4360774"/>
          </a:xfrm>
        </p:grpSpPr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DD9D4242-5DB1-4F1A-9AFA-25B5BC32A00E}"/>
                </a:ext>
              </a:extLst>
            </p:cNvPr>
            <p:cNvSpPr/>
            <p:nvPr/>
          </p:nvSpPr>
          <p:spPr>
            <a:xfrm rot="2040000">
              <a:off x="4357420" y="5138043"/>
              <a:ext cx="111270" cy="282584"/>
            </a:xfrm>
            <a:prstGeom prst="rect">
              <a:avLst/>
            </a:prstGeom>
            <a:gradFill flip="none" rotWithShape="1">
              <a:gsLst>
                <a:gs pos="0">
                  <a:srgbClr val="66FFFF">
                    <a:tint val="66000"/>
                    <a:satMod val="160000"/>
                  </a:srgbClr>
                </a:gs>
                <a:gs pos="50000">
                  <a:srgbClr val="66FFFF">
                    <a:tint val="44500"/>
                    <a:satMod val="160000"/>
                  </a:srgbClr>
                </a:gs>
                <a:gs pos="100000">
                  <a:srgbClr val="66FFF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41104EB6-409F-4D09-A7A5-1B91A42CE968}"/>
                </a:ext>
              </a:extLst>
            </p:cNvPr>
            <p:cNvCxnSpPr>
              <a:stCxn id="60" idx="0"/>
              <a:endCxn id="60" idx="2"/>
            </p:cNvCxnSpPr>
            <p:nvPr/>
          </p:nvCxnSpPr>
          <p:spPr>
            <a:xfrm flipH="1">
              <a:off x="4334045" y="5162199"/>
              <a:ext cx="158019" cy="234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564102B0-308E-4414-895F-A1401E4F1B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9845" y="2804567"/>
              <a:ext cx="732785" cy="54732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F642C66A-912C-432C-B25C-FFEA0EC1EC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16362" y="2833896"/>
              <a:ext cx="46509" cy="9965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ACBB0CB5-F88E-4AAA-B06F-6FE75A6983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92822" y="2804573"/>
              <a:ext cx="87025" cy="158311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107EB6D0-27E8-4AC2-9D81-259D6E6DC6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92821" y="3189046"/>
              <a:ext cx="87025" cy="162841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0A4D9AA6-874A-4F29-BC70-519AD6BC21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79845" y="2962884"/>
              <a:ext cx="732785" cy="226162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25A6DD65-009B-4FD9-95C1-2981F59F6A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4943" y="2962156"/>
              <a:ext cx="37688" cy="22616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2D80B106-B7EF-4BE8-97FC-BEA77D86E2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94338" y="4471884"/>
              <a:ext cx="7144" cy="816057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D212B526-3903-400C-A6C4-D9CB1634950A}"/>
                </a:ext>
              </a:extLst>
            </p:cNvPr>
            <p:cNvCxnSpPr>
              <a:cxnSpLocks/>
            </p:cNvCxnSpPr>
            <p:nvPr/>
          </p:nvCxnSpPr>
          <p:spPr>
            <a:xfrm>
              <a:off x="3512632" y="3280211"/>
              <a:ext cx="1703639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0" name="フローチャート: 抜出し 69">
              <a:extLst>
                <a:ext uri="{FF2B5EF4-FFF2-40B4-BE49-F238E27FC236}">
                  <a16:creationId xmlns:a16="http://schemas.microsoft.com/office/drawing/2014/main" id="{CA07FCF3-B28E-44AB-AE19-445A7AD70AC1}"/>
                </a:ext>
              </a:extLst>
            </p:cNvPr>
            <p:cNvSpPr/>
            <p:nvPr/>
          </p:nvSpPr>
          <p:spPr>
            <a:xfrm rot="5400000" flipH="1">
              <a:off x="1329308" y="2837520"/>
              <a:ext cx="564145" cy="514815"/>
            </a:xfrm>
            <a:prstGeom prst="flowChartExtra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A28C52B1-F54F-4A89-8DEC-4C8DDBC0DC74}"/>
                </a:ext>
              </a:extLst>
            </p:cNvPr>
            <p:cNvGrpSpPr/>
            <p:nvPr/>
          </p:nvGrpSpPr>
          <p:grpSpPr>
            <a:xfrm>
              <a:off x="439764" y="1894167"/>
              <a:ext cx="544813" cy="533121"/>
              <a:chOff x="1109310" y="1648409"/>
              <a:chExt cx="253879" cy="260350"/>
            </a:xfrm>
          </p:grpSpPr>
          <p:sp>
            <p:nvSpPr>
              <p:cNvPr id="111" name="円/楕円 262">
                <a:extLst>
                  <a:ext uri="{FF2B5EF4-FFF2-40B4-BE49-F238E27FC236}">
                    <a16:creationId xmlns:a16="http://schemas.microsoft.com/office/drawing/2014/main" id="{284C4FFA-E73A-46F9-BE3A-6A10EA5647F0}"/>
                  </a:ext>
                </a:extLst>
              </p:cNvPr>
              <p:cNvSpPr/>
              <p:nvPr/>
            </p:nvSpPr>
            <p:spPr>
              <a:xfrm>
                <a:off x="1109310" y="1648409"/>
                <a:ext cx="253879" cy="26035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cxnSp>
            <p:nvCxnSpPr>
              <p:cNvPr id="112" name="曲線コネクタ 272">
                <a:extLst>
                  <a:ext uri="{FF2B5EF4-FFF2-40B4-BE49-F238E27FC236}">
                    <a16:creationId xmlns:a16="http://schemas.microsoft.com/office/drawing/2014/main" id="{6E93A787-1FB7-43E6-8A4C-C56914AED428}"/>
                  </a:ext>
                </a:extLst>
              </p:cNvPr>
              <p:cNvCxnSpPr/>
              <p:nvPr/>
            </p:nvCxnSpPr>
            <p:spPr>
              <a:xfrm rot="-2040000">
                <a:off x="1109729" y="1665757"/>
                <a:ext cx="252000" cy="216000"/>
              </a:xfrm>
              <a:prstGeom prst="curvedConnector3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3912F6C5-1485-4140-9557-CC50DB646E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13717" y="5012837"/>
              <a:ext cx="732785" cy="54732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E6BFEB78-813C-4DF7-8012-8170395347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4232" y="5428906"/>
              <a:ext cx="46509" cy="9965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335F9175-A9B1-4821-ACBD-CD6EE17439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0234" y="5042166"/>
              <a:ext cx="46509" cy="9965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5D26D549-A8E2-477B-8BB5-D791E176B2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26694" y="5012843"/>
              <a:ext cx="87025" cy="158311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66E1E736-0C2F-412A-9936-9C824F9AB2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26693" y="5397316"/>
              <a:ext cx="87025" cy="162841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980C3BFC-796A-44BB-82D2-945EFBB132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13717" y="5171154"/>
              <a:ext cx="732785" cy="226162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7D3E4272-4963-4E65-857C-7D4BC77276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8815" y="5170426"/>
              <a:ext cx="37688" cy="22616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cxnSp>
          <p:nvCxnSpPr>
            <p:cNvPr id="79" name="直線コネクタ 78">
              <a:extLst>
                <a:ext uri="{FF2B5EF4-FFF2-40B4-BE49-F238E27FC236}">
                  <a16:creationId xmlns:a16="http://schemas.microsoft.com/office/drawing/2014/main" id="{C4633CCB-86D8-4B91-B275-FCF16D1BA1A1}"/>
                </a:ext>
              </a:extLst>
            </p:cNvPr>
            <p:cNvCxnSpPr>
              <a:cxnSpLocks/>
              <a:stCxn id="78" idx="3"/>
            </p:cNvCxnSpPr>
            <p:nvPr/>
          </p:nvCxnSpPr>
          <p:spPr>
            <a:xfrm>
              <a:off x="3646503" y="5283505"/>
              <a:ext cx="1929121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FA9C2026-0359-4206-B631-07867F0295EC}"/>
                </a:ext>
              </a:extLst>
            </p:cNvPr>
            <p:cNvCxnSpPr>
              <a:cxnSpLocks/>
            </p:cNvCxnSpPr>
            <p:nvPr/>
          </p:nvCxnSpPr>
          <p:spPr>
            <a:xfrm>
              <a:off x="3515021" y="2895538"/>
              <a:ext cx="2067254" cy="0"/>
            </a:xfrm>
            <a:prstGeom prst="line">
              <a:avLst/>
            </a:prstGeom>
            <a:ln w="38100">
              <a:solidFill>
                <a:srgbClr val="85F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649211FF-BBB8-4E50-82A4-4CEA6721328D}"/>
                </a:ext>
              </a:extLst>
            </p:cNvPr>
            <p:cNvSpPr txBox="1"/>
            <p:nvPr/>
          </p:nvSpPr>
          <p:spPr>
            <a:xfrm>
              <a:off x="68134" y="2448693"/>
              <a:ext cx="85552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350" b="1" dirty="0"/>
                <a:t>40MHz</a:t>
              </a:r>
              <a:endParaRPr lang="ja-JP" altLang="en-US" sz="1350" b="1" dirty="0"/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FCA5FBC5-80D0-4056-9CC6-CF7009CA6509}"/>
                </a:ext>
              </a:extLst>
            </p:cNvPr>
            <p:cNvSpPr txBox="1"/>
            <p:nvPr/>
          </p:nvSpPr>
          <p:spPr>
            <a:xfrm>
              <a:off x="1325406" y="2932418"/>
              <a:ext cx="448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/>
                <a:t>PLL</a:t>
              </a:r>
              <a:endParaRPr lang="ja-JP" altLang="en-US" sz="1200" b="1" dirty="0"/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A9229A2F-B0D9-4E4B-AE1F-4B8C7CC51004}"/>
                </a:ext>
              </a:extLst>
            </p:cNvPr>
            <p:cNvSpPr/>
            <p:nvPr/>
          </p:nvSpPr>
          <p:spPr>
            <a:xfrm>
              <a:off x="2736332" y="5561574"/>
              <a:ext cx="1176925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50" b="1" dirty="0"/>
                <a:t>Main Laser </a:t>
              </a:r>
              <a:endParaRPr lang="ja-JP" altLang="en-US" sz="1350" b="1" dirty="0"/>
            </a:p>
          </p:txBody>
        </p:sp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861FBB15-D98A-4331-A2A3-3E0ADFE97EAC}"/>
                </a:ext>
              </a:extLst>
            </p:cNvPr>
            <p:cNvSpPr/>
            <p:nvPr/>
          </p:nvSpPr>
          <p:spPr>
            <a:xfrm>
              <a:off x="2497342" y="3351429"/>
              <a:ext cx="1263487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350" b="1" dirty="0"/>
                <a:t>Green Laser </a:t>
              </a:r>
              <a:endParaRPr lang="ja-JP" altLang="en-US" sz="1350" b="1" dirty="0"/>
            </a:p>
          </p:txBody>
        </p:sp>
        <p:cxnSp>
          <p:nvCxnSpPr>
            <p:cNvPr id="85" name="直線矢印コネクタ 84">
              <a:extLst>
                <a:ext uri="{FF2B5EF4-FFF2-40B4-BE49-F238E27FC236}">
                  <a16:creationId xmlns:a16="http://schemas.microsoft.com/office/drawing/2014/main" id="{1F586753-3C28-415B-8780-66A39CFD202C}"/>
                </a:ext>
              </a:extLst>
            </p:cNvPr>
            <p:cNvCxnSpPr>
              <a:cxnSpLocks/>
              <a:endCxn id="104" idx="0"/>
            </p:cNvCxnSpPr>
            <p:nvPr/>
          </p:nvCxnSpPr>
          <p:spPr>
            <a:xfrm>
              <a:off x="711053" y="2438347"/>
              <a:ext cx="0" cy="44903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四角形: 角を丸くする 85">
              <a:extLst>
                <a:ext uri="{FF2B5EF4-FFF2-40B4-BE49-F238E27FC236}">
                  <a16:creationId xmlns:a16="http://schemas.microsoft.com/office/drawing/2014/main" id="{676A2ADE-CE10-43EF-BF2C-E80A55D49E71}"/>
                </a:ext>
              </a:extLst>
            </p:cNvPr>
            <p:cNvSpPr/>
            <p:nvPr/>
          </p:nvSpPr>
          <p:spPr>
            <a:xfrm rot="16200000">
              <a:off x="4306863" y="4351749"/>
              <a:ext cx="174952" cy="90974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87" name="四角形: 角を丸くする 86">
              <a:extLst>
                <a:ext uri="{FF2B5EF4-FFF2-40B4-BE49-F238E27FC236}">
                  <a16:creationId xmlns:a16="http://schemas.microsoft.com/office/drawing/2014/main" id="{A7AF7FE8-32F5-4A8A-9507-B4DBFD1ABDDD}"/>
                </a:ext>
              </a:extLst>
            </p:cNvPr>
            <p:cNvSpPr/>
            <p:nvPr/>
          </p:nvSpPr>
          <p:spPr>
            <a:xfrm>
              <a:off x="5189734" y="3234324"/>
              <a:ext cx="174952" cy="90974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88" name="フリーフォーム: 図形 87">
              <a:extLst>
                <a:ext uri="{FF2B5EF4-FFF2-40B4-BE49-F238E27FC236}">
                  <a16:creationId xmlns:a16="http://schemas.microsoft.com/office/drawing/2014/main" id="{680C9BA8-6154-40AD-B3AD-A9006C3B2F1B}"/>
                </a:ext>
              </a:extLst>
            </p:cNvPr>
            <p:cNvSpPr/>
            <p:nvPr/>
          </p:nvSpPr>
          <p:spPr>
            <a:xfrm>
              <a:off x="3600947" y="3287320"/>
              <a:ext cx="1974675" cy="685800"/>
            </a:xfrm>
            <a:custGeom>
              <a:avLst/>
              <a:gdLst>
                <a:gd name="connsiteX0" fmla="*/ 2355273 w 2632900"/>
                <a:gd name="connsiteY0" fmla="*/ 0 h 914400"/>
                <a:gd name="connsiteX1" fmla="*/ 2438400 w 2632900"/>
                <a:gd name="connsiteY1" fmla="*/ 41563 h 914400"/>
                <a:gd name="connsiteX2" fmla="*/ 2473036 w 2632900"/>
                <a:gd name="connsiteY2" fmla="*/ 55418 h 914400"/>
                <a:gd name="connsiteX3" fmla="*/ 2486891 w 2632900"/>
                <a:gd name="connsiteY3" fmla="*/ 76200 h 914400"/>
                <a:gd name="connsiteX4" fmla="*/ 2507673 w 2632900"/>
                <a:gd name="connsiteY4" fmla="*/ 90054 h 914400"/>
                <a:gd name="connsiteX5" fmla="*/ 2535382 w 2632900"/>
                <a:gd name="connsiteY5" fmla="*/ 131618 h 914400"/>
                <a:gd name="connsiteX6" fmla="*/ 2542309 w 2632900"/>
                <a:gd name="connsiteY6" fmla="*/ 152400 h 914400"/>
                <a:gd name="connsiteX7" fmla="*/ 2563091 w 2632900"/>
                <a:gd name="connsiteY7" fmla="*/ 173182 h 914400"/>
                <a:gd name="connsiteX8" fmla="*/ 2576945 w 2632900"/>
                <a:gd name="connsiteY8" fmla="*/ 207818 h 914400"/>
                <a:gd name="connsiteX9" fmla="*/ 2611582 w 2632900"/>
                <a:gd name="connsiteY9" fmla="*/ 318654 h 914400"/>
                <a:gd name="connsiteX10" fmla="*/ 2618509 w 2632900"/>
                <a:gd name="connsiteY10" fmla="*/ 360218 h 914400"/>
                <a:gd name="connsiteX11" fmla="*/ 2632364 w 2632900"/>
                <a:gd name="connsiteY11" fmla="*/ 401782 h 914400"/>
                <a:gd name="connsiteX12" fmla="*/ 2625436 w 2632900"/>
                <a:gd name="connsiteY12" fmla="*/ 540327 h 914400"/>
                <a:gd name="connsiteX13" fmla="*/ 2611582 w 2632900"/>
                <a:gd name="connsiteY13" fmla="*/ 561109 h 914400"/>
                <a:gd name="connsiteX14" fmla="*/ 2535382 w 2632900"/>
                <a:gd name="connsiteY14" fmla="*/ 581891 h 914400"/>
                <a:gd name="connsiteX15" fmla="*/ 2507673 w 2632900"/>
                <a:gd name="connsiteY15" fmla="*/ 602673 h 914400"/>
                <a:gd name="connsiteX16" fmla="*/ 2486891 w 2632900"/>
                <a:gd name="connsiteY16" fmla="*/ 609600 h 914400"/>
                <a:gd name="connsiteX17" fmla="*/ 2362200 w 2632900"/>
                <a:gd name="connsiteY17" fmla="*/ 630382 h 914400"/>
                <a:gd name="connsiteX18" fmla="*/ 2292927 w 2632900"/>
                <a:gd name="connsiteY18" fmla="*/ 651163 h 914400"/>
                <a:gd name="connsiteX19" fmla="*/ 2202873 w 2632900"/>
                <a:gd name="connsiteY19" fmla="*/ 658091 h 914400"/>
                <a:gd name="connsiteX20" fmla="*/ 2126673 w 2632900"/>
                <a:gd name="connsiteY20" fmla="*/ 665018 h 914400"/>
                <a:gd name="connsiteX21" fmla="*/ 2085109 w 2632900"/>
                <a:gd name="connsiteY21" fmla="*/ 678873 h 914400"/>
                <a:gd name="connsiteX22" fmla="*/ 2029691 w 2632900"/>
                <a:gd name="connsiteY22" fmla="*/ 692727 h 914400"/>
                <a:gd name="connsiteX23" fmla="*/ 2001982 w 2632900"/>
                <a:gd name="connsiteY23" fmla="*/ 706582 h 914400"/>
                <a:gd name="connsiteX24" fmla="*/ 1953491 w 2632900"/>
                <a:gd name="connsiteY24" fmla="*/ 713509 h 914400"/>
                <a:gd name="connsiteX25" fmla="*/ 1690254 w 2632900"/>
                <a:gd name="connsiteY25" fmla="*/ 741218 h 914400"/>
                <a:gd name="connsiteX26" fmla="*/ 1620982 w 2632900"/>
                <a:gd name="connsiteY26" fmla="*/ 755073 h 914400"/>
                <a:gd name="connsiteX27" fmla="*/ 1586345 w 2632900"/>
                <a:gd name="connsiteY27" fmla="*/ 768927 h 914400"/>
                <a:gd name="connsiteX28" fmla="*/ 1482436 w 2632900"/>
                <a:gd name="connsiteY28" fmla="*/ 789709 h 914400"/>
                <a:gd name="connsiteX29" fmla="*/ 1433945 w 2632900"/>
                <a:gd name="connsiteY29" fmla="*/ 803563 h 914400"/>
                <a:gd name="connsiteX30" fmla="*/ 1295400 w 2632900"/>
                <a:gd name="connsiteY30" fmla="*/ 817418 h 914400"/>
                <a:gd name="connsiteX31" fmla="*/ 1198418 w 2632900"/>
                <a:gd name="connsiteY31" fmla="*/ 831273 h 914400"/>
                <a:gd name="connsiteX32" fmla="*/ 1073727 w 2632900"/>
                <a:gd name="connsiteY32" fmla="*/ 845127 h 914400"/>
                <a:gd name="connsiteX33" fmla="*/ 1025236 w 2632900"/>
                <a:gd name="connsiteY33" fmla="*/ 852054 h 914400"/>
                <a:gd name="connsiteX34" fmla="*/ 997527 w 2632900"/>
                <a:gd name="connsiteY34" fmla="*/ 865909 h 914400"/>
                <a:gd name="connsiteX35" fmla="*/ 824345 w 2632900"/>
                <a:gd name="connsiteY35" fmla="*/ 900545 h 914400"/>
                <a:gd name="connsiteX36" fmla="*/ 748145 w 2632900"/>
                <a:gd name="connsiteY36" fmla="*/ 914400 h 914400"/>
                <a:gd name="connsiteX37" fmla="*/ 103909 w 2632900"/>
                <a:gd name="connsiteY37" fmla="*/ 907473 h 914400"/>
                <a:gd name="connsiteX38" fmla="*/ 34636 w 2632900"/>
                <a:gd name="connsiteY38" fmla="*/ 900545 h 914400"/>
                <a:gd name="connsiteX39" fmla="*/ 0 w 2632900"/>
                <a:gd name="connsiteY39" fmla="*/ 893618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632900" h="914400">
                  <a:moveTo>
                    <a:pt x="2355273" y="0"/>
                  </a:moveTo>
                  <a:cubicBezTo>
                    <a:pt x="2382982" y="13854"/>
                    <a:pt x="2410369" y="28372"/>
                    <a:pt x="2438400" y="41563"/>
                  </a:cubicBezTo>
                  <a:cubicBezTo>
                    <a:pt x="2449651" y="46858"/>
                    <a:pt x="2462917" y="48190"/>
                    <a:pt x="2473036" y="55418"/>
                  </a:cubicBezTo>
                  <a:cubicBezTo>
                    <a:pt x="2479811" y="60257"/>
                    <a:pt x="2481004" y="70313"/>
                    <a:pt x="2486891" y="76200"/>
                  </a:cubicBezTo>
                  <a:cubicBezTo>
                    <a:pt x="2492778" y="82087"/>
                    <a:pt x="2500746" y="85436"/>
                    <a:pt x="2507673" y="90054"/>
                  </a:cubicBezTo>
                  <a:cubicBezTo>
                    <a:pt x="2516909" y="103909"/>
                    <a:pt x="2530117" y="115821"/>
                    <a:pt x="2535382" y="131618"/>
                  </a:cubicBezTo>
                  <a:cubicBezTo>
                    <a:pt x="2537691" y="138545"/>
                    <a:pt x="2538259" y="146324"/>
                    <a:pt x="2542309" y="152400"/>
                  </a:cubicBezTo>
                  <a:cubicBezTo>
                    <a:pt x="2547743" y="160551"/>
                    <a:pt x="2556164" y="166255"/>
                    <a:pt x="2563091" y="173182"/>
                  </a:cubicBezTo>
                  <a:cubicBezTo>
                    <a:pt x="2567709" y="184727"/>
                    <a:pt x="2574383" y="195650"/>
                    <a:pt x="2576945" y="207818"/>
                  </a:cubicBezTo>
                  <a:cubicBezTo>
                    <a:pt x="2600260" y="318563"/>
                    <a:pt x="2561517" y="285279"/>
                    <a:pt x="2611582" y="318654"/>
                  </a:cubicBezTo>
                  <a:cubicBezTo>
                    <a:pt x="2613891" y="332509"/>
                    <a:pt x="2615102" y="346592"/>
                    <a:pt x="2618509" y="360218"/>
                  </a:cubicBezTo>
                  <a:cubicBezTo>
                    <a:pt x="2622051" y="374386"/>
                    <a:pt x="2631803" y="387189"/>
                    <a:pt x="2632364" y="401782"/>
                  </a:cubicBezTo>
                  <a:cubicBezTo>
                    <a:pt x="2634141" y="447987"/>
                    <a:pt x="2631417" y="494476"/>
                    <a:pt x="2625436" y="540327"/>
                  </a:cubicBezTo>
                  <a:cubicBezTo>
                    <a:pt x="2624359" y="548583"/>
                    <a:pt x="2618642" y="556697"/>
                    <a:pt x="2611582" y="561109"/>
                  </a:cubicBezTo>
                  <a:cubicBezTo>
                    <a:pt x="2595042" y="571447"/>
                    <a:pt x="2555158" y="577935"/>
                    <a:pt x="2535382" y="581891"/>
                  </a:cubicBezTo>
                  <a:cubicBezTo>
                    <a:pt x="2526146" y="588818"/>
                    <a:pt x="2517697" y="596945"/>
                    <a:pt x="2507673" y="602673"/>
                  </a:cubicBezTo>
                  <a:cubicBezTo>
                    <a:pt x="2501333" y="606296"/>
                    <a:pt x="2493975" y="607829"/>
                    <a:pt x="2486891" y="609600"/>
                  </a:cubicBezTo>
                  <a:cubicBezTo>
                    <a:pt x="2444435" y="620213"/>
                    <a:pt x="2407239" y="620591"/>
                    <a:pt x="2362200" y="630382"/>
                  </a:cubicBezTo>
                  <a:cubicBezTo>
                    <a:pt x="2338643" y="635503"/>
                    <a:pt x="2316678" y="647032"/>
                    <a:pt x="2292927" y="651163"/>
                  </a:cubicBezTo>
                  <a:cubicBezTo>
                    <a:pt x="2263266" y="656322"/>
                    <a:pt x="2232876" y="655591"/>
                    <a:pt x="2202873" y="658091"/>
                  </a:cubicBezTo>
                  <a:lnTo>
                    <a:pt x="2126673" y="665018"/>
                  </a:lnTo>
                  <a:cubicBezTo>
                    <a:pt x="2112818" y="669636"/>
                    <a:pt x="2099151" y="674861"/>
                    <a:pt x="2085109" y="678873"/>
                  </a:cubicBezTo>
                  <a:cubicBezTo>
                    <a:pt x="2066800" y="684104"/>
                    <a:pt x="2047755" y="686706"/>
                    <a:pt x="2029691" y="692727"/>
                  </a:cubicBezTo>
                  <a:cubicBezTo>
                    <a:pt x="2019894" y="695993"/>
                    <a:pt x="2011945" y="703865"/>
                    <a:pt x="2001982" y="706582"/>
                  </a:cubicBezTo>
                  <a:cubicBezTo>
                    <a:pt x="1986230" y="710878"/>
                    <a:pt x="1969570" y="710672"/>
                    <a:pt x="1953491" y="713509"/>
                  </a:cubicBezTo>
                  <a:cubicBezTo>
                    <a:pt x="1790901" y="742200"/>
                    <a:pt x="1989613" y="719835"/>
                    <a:pt x="1690254" y="741218"/>
                  </a:cubicBezTo>
                  <a:cubicBezTo>
                    <a:pt x="1667163" y="745836"/>
                    <a:pt x="1643735" y="749006"/>
                    <a:pt x="1620982" y="755073"/>
                  </a:cubicBezTo>
                  <a:cubicBezTo>
                    <a:pt x="1608967" y="758277"/>
                    <a:pt x="1598409" y="765911"/>
                    <a:pt x="1586345" y="768927"/>
                  </a:cubicBezTo>
                  <a:cubicBezTo>
                    <a:pt x="1552077" y="777494"/>
                    <a:pt x="1516880" y="781881"/>
                    <a:pt x="1482436" y="789709"/>
                  </a:cubicBezTo>
                  <a:cubicBezTo>
                    <a:pt x="1466044" y="793435"/>
                    <a:pt x="1450429" y="800266"/>
                    <a:pt x="1433945" y="803563"/>
                  </a:cubicBezTo>
                  <a:cubicBezTo>
                    <a:pt x="1398710" y="810610"/>
                    <a:pt x="1325726" y="813919"/>
                    <a:pt x="1295400" y="817418"/>
                  </a:cubicBezTo>
                  <a:cubicBezTo>
                    <a:pt x="1262960" y="821161"/>
                    <a:pt x="1230745" y="826655"/>
                    <a:pt x="1198418" y="831273"/>
                  </a:cubicBezTo>
                  <a:cubicBezTo>
                    <a:pt x="1142365" y="849956"/>
                    <a:pt x="1196041" y="834008"/>
                    <a:pt x="1073727" y="845127"/>
                  </a:cubicBezTo>
                  <a:cubicBezTo>
                    <a:pt x="1057466" y="846605"/>
                    <a:pt x="1041400" y="849745"/>
                    <a:pt x="1025236" y="852054"/>
                  </a:cubicBezTo>
                  <a:cubicBezTo>
                    <a:pt x="1016000" y="856672"/>
                    <a:pt x="1007456" y="863072"/>
                    <a:pt x="997527" y="865909"/>
                  </a:cubicBezTo>
                  <a:cubicBezTo>
                    <a:pt x="862035" y="904621"/>
                    <a:pt x="919598" y="885505"/>
                    <a:pt x="824345" y="900545"/>
                  </a:cubicBezTo>
                  <a:cubicBezTo>
                    <a:pt x="798844" y="904571"/>
                    <a:pt x="773545" y="909782"/>
                    <a:pt x="748145" y="914400"/>
                  </a:cubicBezTo>
                  <a:lnTo>
                    <a:pt x="103909" y="907473"/>
                  </a:lnTo>
                  <a:cubicBezTo>
                    <a:pt x="80707" y="907022"/>
                    <a:pt x="57572" y="904074"/>
                    <a:pt x="34636" y="900545"/>
                  </a:cubicBezTo>
                  <a:cubicBezTo>
                    <a:pt x="-19880" y="892158"/>
                    <a:pt x="39720" y="893618"/>
                    <a:pt x="0" y="89361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90" name="フリーフォーム: 図形 89">
              <a:extLst>
                <a:ext uri="{FF2B5EF4-FFF2-40B4-BE49-F238E27FC236}">
                  <a16:creationId xmlns:a16="http://schemas.microsoft.com/office/drawing/2014/main" id="{D7CE6F13-12CF-49A0-9B74-52E040AC83DC}"/>
                </a:ext>
              </a:extLst>
            </p:cNvPr>
            <p:cNvSpPr/>
            <p:nvPr/>
          </p:nvSpPr>
          <p:spPr>
            <a:xfrm>
              <a:off x="4312150" y="3937374"/>
              <a:ext cx="77933" cy="363682"/>
            </a:xfrm>
            <a:custGeom>
              <a:avLst/>
              <a:gdLst>
                <a:gd name="connsiteX0" fmla="*/ 103910 w 103910"/>
                <a:gd name="connsiteY0" fmla="*/ 484909 h 484909"/>
                <a:gd name="connsiteX1" fmla="*/ 96982 w 103910"/>
                <a:gd name="connsiteY1" fmla="*/ 96982 h 484909"/>
                <a:gd name="connsiteX2" fmla="*/ 69273 w 103910"/>
                <a:gd name="connsiteY2" fmla="*/ 69272 h 484909"/>
                <a:gd name="connsiteX3" fmla="*/ 20782 w 103910"/>
                <a:gd name="connsiteY3" fmla="*/ 13854 h 484909"/>
                <a:gd name="connsiteX4" fmla="*/ 0 w 103910"/>
                <a:gd name="connsiteY4" fmla="*/ 0 h 48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910" h="484909">
                  <a:moveTo>
                    <a:pt x="103910" y="484909"/>
                  </a:moveTo>
                  <a:cubicBezTo>
                    <a:pt x="101601" y="355600"/>
                    <a:pt x="107722" y="225865"/>
                    <a:pt x="96982" y="96982"/>
                  </a:cubicBezTo>
                  <a:cubicBezTo>
                    <a:pt x="95897" y="83965"/>
                    <a:pt x="77110" y="79722"/>
                    <a:pt x="69273" y="69272"/>
                  </a:cubicBezTo>
                  <a:cubicBezTo>
                    <a:pt x="27975" y="14206"/>
                    <a:pt x="93310" y="68249"/>
                    <a:pt x="20782" y="13854"/>
                  </a:cubicBezTo>
                  <a:cubicBezTo>
                    <a:pt x="14122" y="8859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91" name="グループ化 90">
              <a:extLst>
                <a:ext uri="{FF2B5EF4-FFF2-40B4-BE49-F238E27FC236}">
                  <a16:creationId xmlns:a16="http://schemas.microsoft.com/office/drawing/2014/main" id="{3D7B93C0-DA8C-4DAA-B18F-2FFCFD38520A}"/>
                </a:ext>
              </a:extLst>
            </p:cNvPr>
            <p:cNvGrpSpPr/>
            <p:nvPr/>
          </p:nvGrpSpPr>
          <p:grpSpPr>
            <a:xfrm rot="16200000">
              <a:off x="3360549" y="3807072"/>
              <a:ext cx="372920" cy="287111"/>
              <a:chOff x="1687524" y="3876794"/>
              <a:chExt cx="497226" cy="382814"/>
            </a:xfrm>
          </p:grpSpPr>
          <p:sp>
            <p:nvSpPr>
              <p:cNvPr id="109" name="パイ 118">
                <a:extLst>
                  <a:ext uri="{FF2B5EF4-FFF2-40B4-BE49-F238E27FC236}">
                    <a16:creationId xmlns:a16="http://schemas.microsoft.com/office/drawing/2014/main" id="{A49A2FD4-0BA6-422E-AD79-ADA14A402DC2}"/>
                  </a:ext>
                </a:extLst>
              </p:cNvPr>
              <p:cNvSpPr/>
              <p:nvPr/>
            </p:nvSpPr>
            <p:spPr>
              <a:xfrm rot="10800000">
                <a:off x="1776689" y="3876794"/>
                <a:ext cx="318895" cy="382814"/>
              </a:xfrm>
              <a:prstGeom prst="pie">
                <a:avLst>
                  <a:gd name="adj1" fmla="val 0"/>
                  <a:gd name="adj2" fmla="val 10745451"/>
                </a:avLst>
              </a:prstGeom>
              <a:gradFill flip="none" rotWithShape="1">
                <a:gsLst>
                  <a:gs pos="0">
                    <a:schemeClr val="tx1">
                      <a:lumMod val="65000"/>
                      <a:lumOff val="35000"/>
                      <a:tint val="66000"/>
                      <a:satMod val="160000"/>
                    </a:schemeClr>
                  </a:gs>
                  <a:gs pos="50000">
                    <a:schemeClr val="tx1">
                      <a:lumMod val="65000"/>
                      <a:lumOff val="35000"/>
                      <a:tint val="44500"/>
                      <a:satMod val="160000"/>
                    </a:schemeClr>
                  </a:gs>
                  <a:gs pos="100000">
                    <a:schemeClr val="tx1">
                      <a:lumMod val="65000"/>
                      <a:lumOff val="35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19050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正方形/長方形 109">
                <a:extLst>
                  <a:ext uri="{FF2B5EF4-FFF2-40B4-BE49-F238E27FC236}">
                    <a16:creationId xmlns:a16="http://schemas.microsoft.com/office/drawing/2014/main" id="{AD31BFEA-5896-4389-B17D-A2438AE2FC42}"/>
                  </a:ext>
                </a:extLst>
              </p:cNvPr>
              <p:cNvSpPr/>
              <p:nvPr/>
            </p:nvSpPr>
            <p:spPr>
              <a:xfrm rot="10800000">
                <a:off x="1687524" y="4068202"/>
                <a:ext cx="497226" cy="8255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</p:grp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D9EDA90A-EAF7-477B-B69B-A7ADB81B879C}"/>
                </a:ext>
              </a:extLst>
            </p:cNvPr>
            <p:cNvSpPr txBox="1"/>
            <p:nvPr/>
          </p:nvSpPr>
          <p:spPr>
            <a:xfrm>
              <a:off x="3547009" y="3532481"/>
              <a:ext cx="43794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50" b="1" dirty="0"/>
                <a:t>PD</a:t>
              </a:r>
              <a:endParaRPr lang="ja-JP" altLang="en-US" sz="1350" b="1" dirty="0"/>
            </a:p>
          </p:txBody>
        </p: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09167A65-1979-4FC1-981D-2BC5144A71E4}"/>
                </a:ext>
              </a:extLst>
            </p:cNvPr>
            <p:cNvCxnSpPr>
              <a:cxnSpLocks/>
            </p:cNvCxnSpPr>
            <p:nvPr/>
          </p:nvCxnSpPr>
          <p:spPr>
            <a:xfrm>
              <a:off x="711053" y="3956390"/>
              <a:ext cx="2706765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028B26B5-7711-4BFD-B6C2-F50F729F6D3F}"/>
                </a:ext>
              </a:extLst>
            </p:cNvPr>
            <p:cNvSpPr txBox="1"/>
            <p:nvPr/>
          </p:nvSpPr>
          <p:spPr>
            <a:xfrm>
              <a:off x="222807" y="1500882"/>
              <a:ext cx="112034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350" b="1" dirty="0"/>
                <a:t>Synthesizer</a:t>
              </a:r>
              <a:endParaRPr lang="ja-JP" altLang="en-US" sz="1350" b="1" dirty="0"/>
            </a:p>
          </p:txBody>
        </p:sp>
        <p:sp>
          <p:nvSpPr>
            <p:cNvPr id="97" name="二等辺三角形 96">
              <a:extLst>
                <a:ext uri="{FF2B5EF4-FFF2-40B4-BE49-F238E27FC236}">
                  <a16:creationId xmlns:a16="http://schemas.microsoft.com/office/drawing/2014/main" id="{401C2812-F7F9-4B0B-AA73-4CFD760C8042}"/>
                </a:ext>
              </a:extLst>
            </p:cNvPr>
            <p:cNvSpPr/>
            <p:nvPr/>
          </p:nvSpPr>
          <p:spPr>
            <a:xfrm rot="5400000">
              <a:off x="5563973" y="2784146"/>
              <a:ext cx="258437" cy="222790"/>
            </a:xfrm>
            <a:prstGeom prst="triangle">
              <a:avLst/>
            </a:prstGeom>
            <a:solidFill>
              <a:srgbClr val="2BF5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98" name="二等辺三角形 97">
              <a:extLst>
                <a:ext uri="{FF2B5EF4-FFF2-40B4-BE49-F238E27FC236}">
                  <a16:creationId xmlns:a16="http://schemas.microsoft.com/office/drawing/2014/main" id="{D4E6CB93-5C74-464F-B357-9AAF5F6F1BE1}"/>
                </a:ext>
              </a:extLst>
            </p:cNvPr>
            <p:cNvSpPr/>
            <p:nvPr/>
          </p:nvSpPr>
          <p:spPr>
            <a:xfrm rot="5400000">
              <a:off x="5558732" y="5171384"/>
              <a:ext cx="258437" cy="2227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32EE0761-D1C2-4DE9-ABCB-294EC81E25B5}"/>
                </a:ext>
              </a:extLst>
            </p:cNvPr>
            <p:cNvSpPr txBox="1"/>
            <p:nvPr/>
          </p:nvSpPr>
          <p:spPr>
            <a:xfrm>
              <a:off x="4575930" y="3879770"/>
              <a:ext cx="252825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100" b="1" dirty="0"/>
                <a:t>Single-mode fiber</a:t>
              </a:r>
              <a:endParaRPr lang="ja-JP" altLang="en-US" sz="2100" b="1" dirty="0"/>
            </a:p>
          </p:txBody>
        </p:sp>
        <p:sp>
          <p:nvSpPr>
            <p:cNvPr id="100" name="爆発: 8 pt 99">
              <a:extLst>
                <a:ext uri="{FF2B5EF4-FFF2-40B4-BE49-F238E27FC236}">
                  <a16:creationId xmlns:a16="http://schemas.microsoft.com/office/drawing/2014/main" id="{DC42A1A4-7AD0-4F53-B28F-4FAA59714D61}"/>
                </a:ext>
              </a:extLst>
            </p:cNvPr>
            <p:cNvSpPr/>
            <p:nvPr/>
          </p:nvSpPr>
          <p:spPr>
            <a:xfrm>
              <a:off x="2169935" y="3964115"/>
              <a:ext cx="1346927" cy="680849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01" name="テキスト ボックス 100">
              <a:extLst>
                <a:ext uri="{FF2B5EF4-FFF2-40B4-BE49-F238E27FC236}">
                  <a16:creationId xmlns:a16="http://schemas.microsoft.com/office/drawing/2014/main" id="{FDDFBC2A-3B7F-4782-A12B-1A58C7986CBD}"/>
                </a:ext>
              </a:extLst>
            </p:cNvPr>
            <p:cNvSpPr txBox="1"/>
            <p:nvPr/>
          </p:nvSpPr>
          <p:spPr>
            <a:xfrm>
              <a:off x="2453642" y="4124652"/>
              <a:ext cx="95250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350" b="1" dirty="0" err="1">
                  <a:solidFill>
                    <a:schemeClr val="bg1"/>
                  </a:solidFill>
                </a:rPr>
                <a:t>Beatnote</a:t>
              </a:r>
              <a:endParaRPr lang="ja-JP" altLang="en-US" sz="1350" b="1" dirty="0">
                <a:solidFill>
                  <a:schemeClr val="bg1"/>
                </a:solidFill>
              </a:endParaRPr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64F8332F-8C3A-4EEA-80BD-A808CEBCDD9E}"/>
                </a:ext>
              </a:extLst>
            </p:cNvPr>
            <p:cNvSpPr txBox="1"/>
            <p:nvPr/>
          </p:nvSpPr>
          <p:spPr>
            <a:xfrm>
              <a:off x="4879826" y="5378994"/>
              <a:ext cx="195598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100" b="1" dirty="0">
                  <a:solidFill>
                    <a:schemeClr val="accent2"/>
                  </a:solidFill>
                </a:rPr>
                <a:t>To Michelson</a:t>
              </a:r>
              <a:endParaRPr lang="ja-JP" altLang="en-US" sz="2100" b="1" dirty="0">
                <a:solidFill>
                  <a:schemeClr val="accent2"/>
                </a:solidFill>
              </a:endParaRPr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40A0A306-54A0-4CCD-8A09-519768118145}"/>
                </a:ext>
              </a:extLst>
            </p:cNvPr>
            <p:cNvSpPr txBox="1"/>
            <p:nvPr/>
          </p:nvSpPr>
          <p:spPr>
            <a:xfrm>
              <a:off x="4740287" y="2427288"/>
              <a:ext cx="198644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100" b="1" dirty="0">
                  <a:solidFill>
                    <a:srgbClr val="2BF543"/>
                  </a:solidFill>
                </a:rPr>
                <a:t>To Arm cavity</a:t>
              </a:r>
              <a:endParaRPr lang="ja-JP" altLang="en-US" sz="2100" b="1" dirty="0">
                <a:solidFill>
                  <a:srgbClr val="2BF543"/>
                </a:solidFill>
              </a:endParaRPr>
            </a:p>
          </p:txBody>
        </p:sp>
        <p:sp>
          <p:nvSpPr>
            <p:cNvPr id="104" name="フローチャート: 和接合 103">
              <a:extLst>
                <a:ext uri="{FF2B5EF4-FFF2-40B4-BE49-F238E27FC236}">
                  <a16:creationId xmlns:a16="http://schemas.microsoft.com/office/drawing/2014/main" id="{91054807-97BD-41BB-B926-7C3BED3D5394}"/>
                </a:ext>
              </a:extLst>
            </p:cNvPr>
            <p:cNvSpPr/>
            <p:nvPr/>
          </p:nvSpPr>
          <p:spPr>
            <a:xfrm>
              <a:off x="503503" y="2887379"/>
              <a:ext cx="415100" cy="415100"/>
            </a:xfrm>
            <a:prstGeom prst="flowChartSummingJunct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5" name="直線矢印コネクタ 104">
              <a:extLst>
                <a:ext uri="{FF2B5EF4-FFF2-40B4-BE49-F238E27FC236}">
                  <a16:creationId xmlns:a16="http://schemas.microsoft.com/office/drawing/2014/main" id="{94A511C7-0C88-4E34-8943-FFE4F586A8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053" y="3310647"/>
              <a:ext cx="0" cy="662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矢印コネクタ 105">
              <a:extLst>
                <a:ext uri="{FF2B5EF4-FFF2-40B4-BE49-F238E27FC236}">
                  <a16:creationId xmlns:a16="http://schemas.microsoft.com/office/drawing/2014/main" id="{D4FB52AA-9547-46A2-AE8E-715A6DA93ED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143119" y="2870412"/>
              <a:ext cx="0" cy="44903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矢印コネクタ 106">
              <a:extLst>
                <a:ext uri="{FF2B5EF4-FFF2-40B4-BE49-F238E27FC236}">
                  <a16:creationId xmlns:a16="http://schemas.microsoft.com/office/drawing/2014/main" id="{BCCD1823-6783-433A-8362-E4061B6C173B}"/>
                </a:ext>
              </a:extLst>
            </p:cNvPr>
            <p:cNvCxnSpPr>
              <a:cxnSpLocks/>
            </p:cNvCxnSpPr>
            <p:nvPr/>
          </p:nvCxnSpPr>
          <p:spPr>
            <a:xfrm>
              <a:off x="1868788" y="3093364"/>
              <a:ext cx="92983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テキスト ボックス 107">
              <a:extLst>
                <a:ext uri="{FF2B5EF4-FFF2-40B4-BE49-F238E27FC236}">
                  <a16:creationId xmlns:a16="http://schemas.microsoft.com/office/drawing/2014/main" id="{A336A4EB-C08D-4EA0-99D2-6693F691C751}"/>
                </a:ext>
              </a:extLst>
            </p:cNvPr>
            <p:cNvSpPr txBox="1"/>
            <p:nvPr/>
          </p:nvSpPr>
          <p:spPr>
            <a:xfrm>
              <a:off x="2225681" y="2825655"/>
              <a:ext cx="448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200" b="1" dirty="0"/>
                <a:t>PZT</a:t>
              </a:r>
              <a:endParaRPr lang="ja-JP" altLang="en-US" sz="1200" b="1" dirty="0"/>
            </a:p>
          </p:txBody>
        </p:sp>
      </p:grp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2EEA9743-FDB5-4AB6-8448-23FC30E62818}"/>
              </a:ext>
            </a:extLst>
          </p:cNvPr>
          <p:cNvSpPr txBox="1"/>
          <p:nvPr/>
        </p:nvSpPr>
        <p:spPr>
          <a:xfrm>
            <a:off x="3297351" y="3890289"/>
            <a:ext cx="25282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/>
              <a:t>Single-mode fiber</a:t>
            </a:r>
            <a:endParaRPr lang="ja-JP" altLang="en-US" sz="2100" b="1" dirty="0"/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99F12256-F0DF-429E-9649-9A4EBE963B8C}"/>
              </a:ext>
            </a:extLst>
          </p:cNvPr>
          <p:cNvSpPr txBox="1"/>
          <p:nvPr/>
        </p:nvSpPr>
        <p:spPr>
          <a:xfrm>
            <a:off x="4337285" y="1803019"/>
            <a:ext cx="4572614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Using a optical fiber for </a:t>
            </a:r>
            <a:r>
              <a:rPr lang="en-US" altLang="ja-JP" sz="2400" b="1" dirty="0" err="1"/>
              <a:t>beatnote</a:t>
            </a:r>
            <a:endParaRPr lang="en-US" altLang="ja-JP" sz="24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sz="1500" b="1" dirty="0"/>
              <a:t>Easy </a:t>
            </a:r>
            <a:r>
              <a:rPr lang="en-US" altLang="ja-JP" sz="1500" b="1" dirty="0" err="1"/>
              <a:t>aligment</a:t>
            </a:r>
            <a:endParaRPr lang="en-US" altLang="ja-JP" sz="15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sz="1500" b="1" dirty="0"/>
              <a:t>To free up space of PSL table</a:t>
            </a:r>
            <a:endParaRPr lang="ja-JP" altLang="en-US" sz="1500" b="1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BA3F39A0-DFDD-44A6-8924-16400BD0F776}"/>
              </a:ext>
            </a:extLst>
          </p:cNvPr>
          <p:cNvCxnSpPr>
            <a:cxnSpLocks/>
            <a:stCxn id="160" idx="2"/>
          </p:cNvCxnSpPr>
          <p:nvPr/>
        </p:nvCxnSpPr>
        <p:spPr>
          <a:xfrm flipH="1">
            <a:off x="4281055" y="3095681"/>
            <a:ext cx="2342537" cy="4411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CB4C96C-5D9D-4D06-A095-D1AFD726AC79}"/>
              </a:ext>
            </a:extLst>
          </p:cNvPr>
          <p:cNvSpPr txBox="1"/>
          <p:nvPr/>
        </p:nvSpPr>
        <p:spPr>
          <a:xfrm>
            <a:off x="5569177" y="3536832"/>
            <a:ext cx="2300630" cy="11772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4050" b="1" dirty="0">
                <a:solidFill>
                  <a:srgbClr val="FF0000"/>
                </a:solidFill>
              </a:rPr>
              <a:t>Problem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ja-JP" sz="3000" b="1" dirty="0">
                <a:solidFill>
                  <a:srgbClr val="FF0000"/>
                </a:solidFill>
              </a:rPr>
              <a:t>Noisy</a:t>
            </a:r>
            <a:endParaRPr lang="ja-JP" altLang="en-US" sz="3000" b="1" dirty="0">
              <a:solidFill>
                <a:srgbClr val="FF0000"/>
              </a:solidFill>
            </a:endParaRPr>
          </a:p>
        </p:txBody>
      </p:sp>
      <p:sp>
        <p:nvSpPr>
          <p:cNvPr id="54" name="爆発: 8 pt 53">
            <a:extLst>
              <a:ext uri="{FF2B5EF4-FFF2-40B4-BE49-F238E27FC236}">
                <a16:creationId xmlns:a16="http://schemas.microsoft.com/office/drawing/2014/main" id="{CB8DC117-118B-41B5-8BE9-D2E0630E55CC}"/>
              </a:ext>
            </a:extLst>
          </p:cNvPr>
          <p:cNvSpPr/>
          <p:nvPr/>
        </p:nvSpPr>
        <p:spPr>
          <a:xfrm>
            <a:off x="1181231" y="1400069"/>
            <a:ext cx="7488849" cy="4264824"/>
          </a:xfrm>
          <a:prstGeom prst="irregularSeal1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D51436F6-BE4B-4BD2-8ECC-CCCB022092E7}"/>
              </a:ext>
            </a:extLst>
          </p:cNvPr>
          <p:cNvSpPr/>
          <p:nvPr/>
        </p:nvSpPr>
        <p:spPr>
          <a:xfrm>
            <a:off x="2429945" y="3101580"/>
            <a:ext cx="4761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700" b="1" dirty="0">
                <a:solidFill>
                  <a:srgbClr val="FF0000"/>
                </a:solidFill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</a:rPr>
              <a:t>Check the fiber noise</a:t>
            </a:r>
          </a:p>
        </p:txBody>
      </p:sp>
      <p:sp>
        <p:nvSpPr>
          <p:cNvPr id="58" name="タイトル 1">
            <a:extLst>
              <a:ext uri="{FF2B5EF4-FFF2-40B4-BE49-F238E27FC236}">
                <a16:creationId xmlns:a16="http://schemas.microsoft.com/office/drawing/2014/main" id="{08555913-3790-4C2D-A075-B40BE851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PLL system</a:t>
            </a:r>
            <a:endParaRPr kumimoji="1" lang="ja-JP" alt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76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09B722-DAD4-42C8-86F7-4FDB2196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of fiber noise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6394D25-E6B0-4CEE-B0F6-2EFB7D036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" y="2184865"/>
            <a:ext cx="9107632" cy="255082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58273DA-861F-4516-8B05-0E0C04D9165C}"/>
              </a:ext>
            </a:extLst>
          </p:cNvPr>
          <p:cNvSpPr txBox="1"/>
          <p:nvPr/>
        </p:nvSpPr>
        <p:spPr>
          <a:xfrm>
            <a:off x="104436" y="5302435"/>
            <a:ext cx="9120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/>
              <a:t>I measured power of beam for 10 minutes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4282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7CAA8B4-C93E-4CE7-BFA2-64C125862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6E7ED88-EE75-4258-A1B7-A5960DDAE5FC}"/>
              </a:ext>
            </a:extLst>
          </p:cNvPr>
          <p:cNvSpPr/>
          <p:nvPr/>
        </p:nvSpPr>
        <p:spPr>
          <a:xfrm>
            <a:off x="6807200" y="123371"/>
            <a:ext cx="1335314" cy="3628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81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3951</TotalTime>
  <Words>327</Words>
  <Application>Microsoft Office PowerPoint</Application>
  <PresentationFormat>画面に合わせる (4:3)</PresentationFormat>
  <Paragraphs>122</Paragraphs>
  <Slides>13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Status of PLL system of ALS</vt:lpstr>
      <vt:lpstr>Contents</vt:lpstr>
      <vt:lpstr>Arm Length Stabilization (ALS)</vt:lpstr>
      <vt:lpstr>PLL system</vt:lpstr>
      <vt:lpstr>PLL system</vt:lpstr>
      <vt:lpstr>PLL system</vt:lpstr>
      <vt:lpstr>PLL system</vt:lpstr>
      <vt:lpstr>Measurement of fiber noise</vt:lpstr>
      <vt:lpstr>PowerPoint プレゼンテーション</vt:lpstr>
      <vt:lpstr>Summary</vt:lpstr>
      <vt:lpstr>Experiment of PLL system</vt:lpstr>
      <vt:lpstr>Result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Green system</dc:title>
  <dc:creator>shogo kambara</dc:creator>
  <cp:lastModifiedBy>shogo kambara</cp:lastModifiedBy>
  <cp:revision>83</cp:revision>
  <dcterms:created xsi:type="dcterms:W3CDTF">2017-08-23T07:27:58Z</dcterms:created>
  <dcterms:modified xsi:type="dcterms:W3CDTF">2017-08-30T00:14:54Z</dcterms:modified>
</cp:coreProperties>
</file>