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30"/>
  </p:notesMasterIdLst>
  <p:sldIdLst>
    <p:sldId id="256" r:id="rId2"/>
    <p:sldId id="258" r:id="rId3"/>
    <p:sldId id="306" r:id="rId4"/>
    <p:sldId id="307" r:id="rId5"/>
    <p:sldId id="259" r:id="rId6"/>
    <p:sldId id="286" r:id="rId7"/>
    <p:sldId id="298" r:id="rId8"/>
    <p:sldId id="299" r:id="rId9"/>
    <p:sldId id="262" r:id="rId10"/>
    <p:sldId id="272" r:id="rId11"/>
    <p:sldId id="310" r:id="rId12"/>
    <p:sldId id="297" r:id="rId13"/>
    <p:sldId id="303" r:id="rId14"/>
    <p:sldId id="309" r:id="rId15"/>
    <p:sldId id="300" r:id="rId16"/>
    <p:sldId id="311" r:id="rId17"/>
    <p:sldId id="312" r:id="rId18"/>
    <p:sldId id="305" r:id="rId19"/>
    <p:sldId id="308" r:id="rId20"/>
    <p:sldId id="302" r:id="rId21"/>
    <p:sldId id="281" r:id="rId22"/>
    <p:sldId id="277" r:id="rId23"/>
    <p:sldId id="291" r:id="rId24"/>
    <p:sldId id="279" r:id="rId25"/>
    <p:sldId id="292" r:id="rId26"/>
    <p:sldId id="294" r:id="rId27"/>
    <p:sldId id="293" r:id="rId28"/>
    <p:sldId id="295"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2" autoAdjust="0"/>
    <p:restoredTop sz="94660"/>
  </p:normalViewPr>
  <p:slideViewPr>
    <p:cSldViewPr showGuides="1">
      <p:cViewPr>
        <p:scale>
          <a:sx n="50" d="100"/>
          <a:sy n="50" d="100"/>
        </p:scale>
        <p:origin x="-427" y="-41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C2A228-C71C-427F-AFEC-E19753CA1D82}" type="datetimeFigureOut">
              <a:rPr kumimoji="1" lang="ja-JP" altLang="en-US" smtClean="0"/>
              <a:t>2017/8/6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642E6E-47C9-4617-A7E8-D112B8EF0827}" type="slidenum">
              <a:rPr kumimoji="1" lang="ja-JP" altLang="en-US" smtClean="0"/>
              <a:t>‹#›</a:t>
            </a:fld>
            <a:endParaRPr kumimoji="1" lang="ja-JP" altLang="en-US"/>
          </a:p>
        </p:txBody>
      </p:sp>
    </p:spTree>
    <p:extLst>
      <p:ext uri="{BB962C8B-B14F-4D97-AF65-F5344CB8AC3E}">
        <p14:creationId xmlns:p14="http://schemas.microsoft.com/office/powerpoint/2010/main" val="6004975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642E6E-47C9-4617-A7E8-D112B8EF0827}" type="slidenum">
              <a:rPr kumimoji="1" lang="ja-JP" altLang="en-US" smtClean="0"/>
              <a:t>2</a:t>
            </a:fld>
            <a:endParaRPr kumimoji="1" lang="ja-JP" altLang="en-US"/>
          </a:p>
        </p:txBody>
      </p:sp>
    </p:spTree>
    <p:extLst>
      <p:ext uri="{BB962C8B-B14F-4D97-AF65-F5344CB8AC3E}">
        <p14:creationId xmlns:p14="http://schemas.microsoft.com/office/powerpoint/2010/main" val="2757852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642E6E-47C9-4617-A7E8-D112B8EF0827}" type="slidenum">
              <a:rPr kumimoji="1" lang="ja-JP" altLang="en-US" smtClean="0"/>
              <a:t>3</a:t>
            </a:fld>
            <a:endParaRPr kumimoji="1" lang="ja-JP" altLang="en-US"/>
          </a:p>
        </p:txBody>
      </p:sp>
    </p:spTree>
    <p:extLst>
      <p:ext uri="{BB962C8B-B14F-4D97-AF65-F5344CB8AC3E}">
        <p14:creationId xmlns:p14="http://schemas.microsoft.com/office/powerpoint/2010/main" val="275785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642E6E-47C9-4617-A7E8-D112B8EF0827}" type="slidenum">
              <a:rPr kumimoji="1" lang="ja-JP" altLang="en-US" smtClean="0"/>
              <a:t>16</a:t>
            </a:fld>
            <a:endParaRPr kumimoji="1" lang="ja-JP" altLang="en-US"/>
          </a:p>
        </p:txBody>
      </p:sp>
    </p:spTree>
    <p:extLst>
      <p:ext uri="{BB962C8B-B14F-4D97-AF65-F5344CB8AC3E}">
        <p14:creationId xmlns:p14="http://schemas.microsoft.com/office/powerpoint/2010/main" val="2757852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642E6E-47C9-4617-A7E8-D112B8EF0827}" type="slidenum">
              <a:rPr kumimoji="1" lang="ja-JP" altLang="en-US" smtClean="0"/>
              <a:t>17</a:t>
            </a:fld>
            <a:endParaRPr kumimoji="1" lang="ja-JP" altLang="en-US"/>
          </a:p>
        </p:txBody>
      </p:sp>
    </p:spTree>
    <p:extLst>
      <p:ext uri="{BB962C8B-B14F-4D97-AF65-F5344CB8AC3E}">
        <p14:creationId xmlns:p14="http://schemas.microsoft.com/office/powerpoint/2010/main" val="275785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A49BB40-2FD4-4F28-ABB5-FFE3D28D88CB}" type="datetime1">
              <a:rPr kumimoji="1" lang="ja-JP" altLang="en-US" smtClean="0"/>
              <a:t>2017/8/6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Junko kasuya</a:t>
            </a:r>
            <a:endParaRPr kumimoji="1" lang="ja-JP" altLang="en-US"/>
          </a:p>
        </p:txBody>
      </p:sp>
      <p:sp>
        <p:nvSpPr>
          <p:cNvPr id="6" name="スライド番号プレースホルダー 5"/>
          <p:cNvSpPr>
            <a:spLocks noGrp="1"/>
          </p:cNvSpPr>
          <p:nvPr>
            <p:ph type="sldNum" sz="quarter" idx="12"/>
          </p:nvPr>
        </p:nvSpPr>
        <p:spPr/>
        <p:txBody>
          <a:bodyPr/>
          <a:lstStyle/>
          <a:p>
            <a:fld id="{4194427E-F16C-4BFA-A10C-FEB52088BBA1}" type="slidenum">
              <a:rPr kumimoji="1" lang="ja-JP" altLang="en-US" smtClean="0"/>
              <a:t>‹#›</a:t>
            </a:fld>
            <a:endParaRPr kumimoji="1" lang="ja-JP" altLang="en-US"/>
          </a:p>
        </p:txBody>
      </p:sp>
    </p:spTree>
    <p:extLst>
      <p:ext uri="{BB962C8B-B14F-4D97-AF65-F5344CB8AC3E}">
        <p14:creationId xmlns:p14="http://schemas.microsoft.com/office/powerpoint/2010/main" val="442298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7233EEA-122C-4A4D-926B-C25DA0FC15D1}" type="datetime1">
              <a:rPr kumimoji="1" lang="ja-JP" altLang="en-US" smtClean="0"/>
              <a:t>2017/8/6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Junko kasuya</a:t>
            </a:r>
            <a:endParaRPr kumimoji="1" lang="ja-JP" altLang="en-US"/>
          </a:p>
        </p:txBody>
      </p:sp>
      <p:sp>
        <p:nvSpPr>
          <p:cNvPr id="6" name="スライド番号プレースホルダー 5"/>
          <p:cNvSpPr>
            <a:spLocks noGrp="1"/>
          </p:cNvSpPr>
          <p:nvPr>
            <p:ph type="sldNum" sz="quarter" idx="12"/>
          </p:nvPr>
        </p:nvSpPr>
        <p:spPr/>
        <p:txBody>
          <a:bodyPr/>
          <a:lstStyle/>
          <a:p>
            <a:fld id="{4194427E-F16C-4BFA-A10C-FEB52088BBA1}" type="slidenum">
              <a:rPr kumimoji="1" lang="ja-JP" altLang="en-US" smtClean="0"/>
              <a:t>‹#›</a:t>
            </a:fld>
            <a:endParaRPr kumimoji="1" lang="ja-JP" altLang="en-US"/>
          </a:p>
        </p:txBody>
      </p:sp>
    </p:spTree>
    <p:extLst>
      <p:ext uri="{BB962C8B-B14F-4D97-AF65-F5344CB8AC3E}">
        <p14:creationId xmlns:p14="http://schemas.microsoft.com/office/powerpoint/2010/main" val="72629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711E934-07BA-43E6-AB51-A0DD99A04303}" type="datetime1">
              <a:rPr kumimoji="1" lang="ja-JP" altLang="en-US" smtClean="0"/>
              <a:t>2017/8/6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Junko kasuya</a:t>
            </a:r>
            <a:endParaRPr kumimoji="1" lang="ja-JP" altLang="en-US"/>
          </a:p>
        </p:txBody>
      </p:sp>
      <p:sp>
        <p:nvSpPr>
          <p:cNvPr id="6" name="スライド番号プレースホルダー 5"/>
          <p:cNvSpPr>
            <a:spLocks noGrp="1"/>
          </p:cNvSpPr>
          <p:nvPr>
            <p:ph type="sldNum" sz="quarter" idx="12"/>
          </p:nvPr>
        </p:nvSpPr>
        <p:spPr/>
        <p:txBody>
          <a:bodyPr/>
          <a:lstStyle/>
          <a:p>
            <a:fld id="{4194427E-F16C-4BFA-A10C-FEB52088BBA1}" type="slidenum">
              <a:rPr kumimoji="1" lang="ja-JP" altLang="en-US" smtClean="0"/>
              <a:t>‹#›</a:t>
            </a:fld>
            <a:endParaRPr kumimoji="1" lang="ja-JP" altLang="en-US"/>
          </a:p>
        </p:txBody>
      </p:sp>
    </p:spTree>
    <p:extLst>
      <p:ext uri="{BB962C8B-B14F-4D97-AF65-F5344CB8AC3E}">
        <p14:creationId xmlns:p14="http://schemas.microsoft.com/office/powerpoint/2010/main" val="217418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DAAD530-14C3-4235-AA4C-D70F960CB0A0}" type="datetime1">
              <a:rPr kumimoji="1" lang="ja-JP" altLang="en-US" smtClean="0"/>
              <a:t>2017/8/6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Junko kasuya</a:t>
            </a:r>
            <a:endParaRPr kumimoji="1" lang="ja-JP" altLang="en-US"/>
          </a:p>
        </p:txBody>
      </p:sp>
      <p:sp>
        <p:nvSpPr>
          <p:cNvPr id="6" name="スライド番号プレースホルダー 5"/>
          <p:cNvSpPr>
            <a:spLocks noGrp="1"/>
          </p:cNvSpPr>
          <p:nvPr>
            <p:ph type="sldNum" sz="quarter" idx="12"/>
          </p:nvPr>
        </p:nvSpPr>
        <p:spPr/>
        <p:txBody>
          <a:bodyPr/>
          <a:lstStyle/>
          <a:p>
            <a:fld id="{4194427E-F16C-4BFA-A10C-FEB52088BBA1}" type="slidenum">
              <a:rPr kumimoji="1" lang="ja-JP" altLang="en-US" smtClean="0"/>
              <a:t>‹#›</a:t>
            </a:fld>
            <a:endParaRPr kumimoji="1" lang="ja-JP" altLang="en-US"/>
          </a:p>
        </p:txBody>
      </p:sp>
    </p:spTree>
    <p:extLst>
      <p:ext uri="{BB962C8B-B14F-4D97-AF65-F5344CB8AC3E}">
        <p14:creationId xmlns:p14="http://schemas.microsoft.com/office/powerpoint/2010/main" val="391038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045B234-7438-4DEB-BE83-4EDA1006800A}" type="datetime1">
              <a:rPr kumimoji="1" lang="ja-JP" altLang="en-US" smtClean="0"/>
              <a:t>2017/8/6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Junko kasuya</a:t>
            </a:r>
            <a:endParaRPr kumimoji="1" lang="ja-JP" altLang="en-US"/>
          </a:p>
        </p:txBody>
      </p:sp>
      <p:sp>
        <p:nvSpPr>
          <p:cNvPr id="6" name="スライド番号プレースホルダー 5"/>
          <p:cNvSpPr>
            <a:spLocks noGrp="1"/>
          </p:cNvSpPr>
          <p:nvPr>
            <p:ph type="sldNum" sz="quarter" idx="12"/>
          </p:nvPr>
        </p:nvSpPr>
        <p:spPr/>
        <p:txBody>
          <a:bodyPr/>
          <a:lstStyle/>
          <a:p>
            <a:fld id="{4194427E-F16C-4BFA-A10C-FEB52088BBA1}" type="slidenum">
              <a:rPr kumimoji="1" lang="ja-JP" altLang="en-US" smtClean="0"/>
              <a:t>‹#›</a:t>
            </a:fld>
            <a:endParaRPr kumimoji="1" lang="ja-JP" altLang="en-US"/>
          </a:p>
        </p:txBody>
      </p:sp>
    </p:spTree>
    <p:extLst>
      <p:ext uri="{BB962C8B-B14F-4D97-AF65-F5344CB8AC3E}">
        <p14:creationId xmlns:p14="http://schemas.microsoft.com/office/powerpoint/2010/main" val="181209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A5274C9-228D-42DB-8EA1-E198CD79F1E6}" type="datetime1">
              <a:rPr kumimoji="1" lang="ja-JP" altLang="en-US" smtClean="0"/>
              <a:t>2017/8/6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Junko kasuya</a:t>
            </a:r>
            <a:endParaRPr kumimoji="1" lang="ja-JP" altLang="en-US"/>
          </a:p>
        </p:txBody>
      </p:sp>
      <p:sp>
        <p:nvSpPr>
          <p:cNvPr id="7" name="スライド番号プレースホルダー 6"/>
          <p:cNvSpPr>
            <a:spLocks noGrp="1"/>
          </p:cNvSpPr>
          <p:nvPr>
            <p:ph type="sldNum" sz="quarter" idx="12"/>
          </p:nvPr>
        </p:nvSpPr>
        <p:spPr/>
        <p:txBody>
          <a:bodyPr/>
          <a:lstStyle/>
          <a:p>
            <a:fld id="{4194427E-F16C-4BFA-A10C-FEB52088BBA1}" type="slidenum">
              <a:rPr kumimoji="1" lang="ja-JP" altLang="en-US" smtClean="0"/>
              <a:t>‹#›</a:t>
            </a:fld>
            <a:endParaRPr kumimoji="1" lang="ja-JP" altLang="en-US"/>
          </a:p>
        </p:txBody>
      </p:sp>
    </p:spTree>
    <p:extLst>
      <p:ext uri="{BB962C8B-B14F-4D97-AF65-F5344CB8AC3E}">
        <p14:creationId xmlns:p14="http://schemas.microsoft.com/office/powerpoint/2010/main" val="150386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7FFD4B2-BD50-4696-B3B1-B4DB45083C17}" type="datetime1">
              <a:rPr kumimoji="1" lang="ja-JP" altLang="en-US" smtClean="0"/>
              <a:t>2017/8/6</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Junko kasuya</a:t>
            </a:r>
            <a:endParaRPr kumimoji="1" lang="ja-JP" altLang="en-US"/>
          </a:p>
        </p:txBody>
      </p:sp>
      <p:sp>
        <p:nvSpPr>
          <p:cNvPr id="9" name="スライド番号プレースホルダー 8"/>
          <p:cNvSpPr>
            <a:spLocks noGrp="1"/>
          </p:cNvSpPr>
          <p:nvPr>
            <p:ph type="sldNum" sz="quarter" idx="12"/>
          </p:nvPr>
        </p:nvSpPr>
        <p:spPr/>
        <p:txBody>
          <a:bodyPr/>
          <a:lstStyle/>
          <a:p>
            <a:fld id="{4194427E-F16C-4BFA-A10C-FEB52088BBA1}" type="slidenum">
              <a:rPr kumimoji="1" lang="ja-JP" altLang="en-US" smtClean="0"/>
              <a:t>‹#›</a:t>
            </a:fld>
            <a:endParaRPr kumimoji="1" lang="ja-JP" altLang="en-US"/>
          </a:p>
        </p:txBody>
      </p:sp>
    </p:spTree>
    <p:extLst>
      <p:ext uri="{BB962C8B-B14F-4D97-AF65-F5344CB8AC3E}">
        <p14:creationId xmlns:p14="http://schemas.microsoft.com/office/powerpoint/2010/main" val="275616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21891F9-2654-44F1-8EDD-A80C52E63FCC}" type="datetime1">
              <a:rPr kumimoji="1" lang="ja-JP" altLang="en-US" smtClean="0"/>
              <a:t>2017/8/6</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Junko kasuya</a:t>
            </a:r>
            <a:endParaRPr kumimoji="1" lang="ja-JP" altLang="en-US"/>
          </a:p>
        </p:txBody>
      </p:sp>
      <p:sp>
        <p:nvSpPr>
          <p:cNvPr id="5" name="スライド番号プレースホルダー 4"/>
          <p:cNvSpPr>
            <a:spLocks noGrp="1"/>
          </p:cNvSpPr>
          <p:nvPr>
            <p:ph type="sldNum" sz="quarter" idx="12"/>
          </p:nvPr>
        </p:nvSpPr>
        <p:spPr/>
        <p:txBody>
          <a:bodyPr/>
          <a:lstStyle/>
          <a:p>
            <a:fld id="{4194427E-F16C-4BFA-A10C-FEB52088BBA1}" type="slidenum">
              <a:rPr kumimoji="1" lang="ja-JP" altLang="en-US" smtClean="0"/>
              <a:t>‹#›</a:t>
            </a:fld>
            <a:endParaRPr kumimoji="1" lang="ja-JP" altLang="en-US"/>
          </a:p>
        </p:txBody>
      </p:sp>
    </p:spTree>
    <p:extLst>
      <p:ext uri="{BB962C8B-B14F-4D97-AF65-F5344CB8AC3E}">
        <p14:creationId xmlns:p14="http://schemas.microsoft.com/office/powerpoint/2010/main" val="3046378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54CBFA-7317-4E69-8A8A-7E1B86260CEC}" type="datetime1">
              <a:rPr kumimoji="1" lang="ja-JP" altLang="en-US" smtClean="0"/>
              <a:t>2017/8/6</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Junko kasuya</a:t>
            </a:r>
            <a:endParaRPr kumimoji="1" lang="ja-JP" altLang="en-US"/>
          </a:p>
        </p:txBody>
      </p:sp>
      <p:sp>
        <p:nvSpPr>
          <p:cNvPr id="4" name="スライド番号プレースホルダー 3"/>
          <p:cNvSpPr>
            <a:spLocks noGrp="1"/>
          </p:cNvSpPr>
          <p:nvPr>
            <p:ph type="sldNum" sz="quarter" idx="12"/>
          </p:nvPr>
        </p:nvSpPr>
        <p:spPr/>
        <p:txBody>
          <a:bodyPr/>
          <a:lstStyle/>
          <a:p>
            <a:fld id="{4194427E-F16C-4BFA-A10C-FEB52088BBA1}" type="slidenum">
              <a:rPr kumimoji="1" lang="ja-JP" altLang="en-US" smtClean="0"/>
              <a:t>‹#›</a:t>
            </a:fld>
            <a:endParaRPr kumimoji="1" lang="ja-JP" altLang="en-US"/>
          </a:p>
        </p:txBody>
      </p:sp>
    </p:spTree>
    <p:extLst>
      <p:ext uri="{BB962C8B-B14F-4D97-AF65-F5344CB8AC3E}">
        <p14:creationId xmlns:p14="http://schemas.microsoft.com/office/powerpoint/2010/main" val="106873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D0EEB7-6C98-44A4-B9A8-D6E971C39334}" type="datetime1">
              <a:rPr kumimoji="1" lang="ja-JP" altLang="en-US" smtClean="0"/>
              <a:t>2017/8/6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Junko kasuya</a:t>
            </a:r>
            <a:endParaRPr kumimoji="1" lang="ja-JP" altLang="en-US"/>
          </a:p>
        </p:txBody>
      </p:sp>
      <p:sp>
        <p:nvSpPr>
          <p:cNvPr id="7" name="スライド番号プレースホルダー 6"/>
          <p:cNvSpPr>
            <a:spLocks noGrp="1"/>
          </p:cNvSpPr>
          <p:nvPr>
            <p:ph type="sldNum" sz="quarter" idx="12"/>
          </p:nvPr>
        </p:nvSpPr>
        <p:spPr/>
        <p:txBody>
          <a:bodyPr/>
          <a:lstStyle/>
          <a:p>
            <a:fld id="{4194427E-F16C-4BFA-A10C-FEB52088BBA1}" type="slidenum">
              <a:rPr kumimoji="1" lang="ja-JP" altLang="en-US" smtClean="0"/>
              <a:t>‹#›</a:t>
            </a:fld>
            <a:endParaRPr kumimoji="1" lang="ja-JP" altLang="en-US"/>
          </a:p>
        </p:txBody>
      </p:sp>
    </p:spTree>
    <p:extLst>
      <p:ext uri="{BB962C8B-B14F-4D97-AF65-F5344CB8AC3E}">
        <p14:creationId xmlns:p14="http://schemas.microsoft.com/office/powerpoint/2010/main" val="341483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254B594-0107-481D-BF80-AEA65B9C6467}" type="datetime1">
              <a:rPr kumimoji="1" lang="ja-JP" altLang="en-US" smtClean="0"/>
              <a:t>2017/8/6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Junko kasuya</a:t>
            </a:r>
            <a:endParaRPr kumimoji="1" lang="ja-JP" altLang="en-US"/>
          </a:p>
        </p:txBody>
      </p:sp>
      <p:sp>
        <p:nvSpPr>
          <p:cNvPr id="7" name="スライド番号プレースホルダー 6"/>
          <p:cNvSpPr>
            <a:spLocks noGrp="1"/>
          </p:cNvSpPr>
          <p:nvPr>
            <p:ph type="sldNum" sz="quarter" idx="12"/>
          </p:nvPr>
        </p:nvSpPr>
        <p:spPr/>
        <p:txBody>
          <a:bodyPr/>
          <a:lstStyle/>
          <a:p>
            <a:fld id="{4194427E-F16C-4BFA-A10C-FEB52088BBA1}" type="slidenum">
              <a:rPr kumimoji="1" lang="ja-JP" altLang="en-US" smtClean="0"/>
              <a:t>‹#›</a:t>
            </a:fld>
            <a:endParaRPr kumimoji="1" lang="ja-JP" altLang="en-US"/>
          </a:p>
        </p:txBody>
      </p:sp>
    </p:spTree>
    <p:extLst>
      <p:ext uri="{BB962C8B-B14F-4D97-AF65-F5344CB8AC3E}">
        <p14:creationId xmlns:p14="http://schemas.microsoft.com/office/powerpoint/2010/main" val="97608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8401F-9E16-4996-9B6C-7E5710B53820}" type="datetime1">
              <a:rPr kumimoji="1" lang="ja-JP" altLang="en-US" smtClean="0"/>
              <a:t>2017/8/6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Junko kasuya</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4427E-F16C-4BFA-A10C-FEB52088BBA1}" type="slidenum">
              <a:rPr kumimoji="1" lang="ja-JP" altLang="en-US" smtClean="0"/>
              <a:t>‹#›</a:t>
            </a:fld>
            <a:endParaRPr kumimoji="1" lang="ja-JP" altLang="en-US"/>
          </a:p>
        </p:txBody>
      </p:sp>
    </p:spTree>
    <p:extLst>
      <p:ext uri="{BB962C8B-B14F-4D97-AF65-F5344CB8AC3E}">
        <p14:creationId xmlns:p14="http://schemas.microsoft.com/office/powerpoint/2010/main" val="14486591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59" y="618520"/>
            <a:ext cx="9150559" cy="5114736"/>
          </a:xfrm>
          <a:solidFill>
            <a:schemeClr val="accent5">
              <a:lumMod val="20000"/>
              <a:lumOff val="80000"/>
            </a:schemeClr>
          </a:solidFill>
        </p:spPr>
        <p:txBody>
          <a:bodyPr/>
          <a:lstStyle/>
          <a:p>
            <a:r>
              <a:rPr kumimoji="1" lang="ja-JP" altLang="en-US" b="1" dirty="0" smtClean="0">
                <a:solidFill>
                  <a:srgbClr val="4D4D4D"/>
                </a:solidFill>
              </a:rPr>
              <a:t>出射光学系レビュー</a:t>
            </a:r>
            <a:r>
              <a:rPr kumimoji="1" lang="en-US" altLang="ja-JP" b="1" dirty="0" smtClean="0">
                <a:solidFill>
                  <a:srgbClr val="4D4D4D"/>
                </a:solidFill>
              </a:rPr>
              <a:t/>
            </a:r>
            <a:br>
              <a:rPr kumimoji="1" lang="en-US" altLang="ja-JP" b="1" dirty="0" smtClean="0">
                <a:solidFill>
                  <a:srgbClr val="4D4D4D"/>
                </a:solidFill>
              </a:rPr>
            </a:br>
            <a:r>
              <a:rPr lang="ja-JP" altLang="en-US" b="1" dirty="0" smtClean="0">
                <a:solidFill>
                  <a:srgbClr val="4D4D4D"/>
                </a:solidFill>
              </a:rPr>
              <a:t>その</a:t>
            </a:r>
            <a:r>
              <a:rPr lang="en-US" altLang="ja-JP" b="1" dirty="0" smtClean="0">
                <a:solidFill>
                  <a:srgbClr val="4D4D4D"/>
                </a:solidFill>
              </a:rPr>
              <a:t>2</a:t>
            </a:r>
            <a:r>
              <a:rPr kumimoji="1" lang="en-US" altLang="ja-JP" b="1" dirty="0" smtClean="0">
                <a:solidFill>
                  <a:srgbClr val="4D4D4D"/>
                </a:solidFill>
              </a:rPr>
              <a:t/>
            </a:r>
            <a:br>
              <a:rPr kumimoji="1" lang="en-US" altLang="ja-JP" b="1" dirty="0" smtClean="0">
                <a:solidFill>
                  <a:srgbClr val="4D4D4D"/>
                </a:solidFill>
              </a:rPr>
            </a:br>
            <a:r>
              <a:rPr lang="en-US" altLang="ja-JP" b="1" dirty="0">
                <a:solidFill>
                  <a:srgbClr val="4D4D4D"/>
                </a:solidFill>
              </a:rPr>
              <a:t/>
            </a:r>
            <a:br>
              <a:rPr lang="en-US" altLang="ja-JP" b="1" dirty="0">
                <a:solidFill>
                  <a:srgbClr val="4D4D4D"/>
                </a:solidFill>
              </a:rPr>
            </a:br>
            <a:r>
              <a:rPr lang="ja-JP" altLang="en-US" sz="2800" b="1" dirty="0">
                <a:solidFill>
                  <a:srgbClr val="4D4D4D"/>
                </a:solidFill>
              </a:rPr>
              <a:t>防振</a:t>
            </a:r>
            <a:r>
              <a:rPr lang="ja-JP" altLang="en-US" sz="2800" b="1" dirty="0" smtClean="0">
                <a:solidFill>
                  <a:srgbClr val="4D4D4D"/>
                </a:solidFill>
              </a:rPr>
              <a:t>系</a:t>
            </a:r>
            <a:endParaRPr kumimoji="1" lang="ja-JP" altLang="en-US" b="1" dirty="0">
              <a:solidFill>
                <a:srgbClr val="4D4D4D"/>
              </a:solidFill>
            </a:endParaRPr>
          </a:p>
        </p:txBody>
      </p:sp>
      <p:sp>
        <p:nvSpPr>
          <p:cNvPr id="4" name="テキスト ボックス 3"/>
          <p:cNvSpPr txBox="1"/>
          <p:nvPr/>
        </p:nvSpPr>
        <p:spPr>
          <a:xfrm>
            <a:off x="2123728" y="6165304"/>
            <a:ext cx="4896544" cy="369332"/>
          </a:xfrm>
          <a:prstGeom prst="rect">
            <a:avLst/>
          </a:prstGeom>
          <a:noFill/>
        </p:spPr>
        <p:txBody>
          <a:bodyPr wrap="square" rtlCol="0">
            <a:spAutoFit/>
          </a:bodyPr>
          <a:lstStyle/>
          <a:p>
            <a:pPr algn="ctr"/>
            <a:r>
              <a:rPr kumimoji="1" lang="en-US" altLang="ja-JP" dirty="0" smtClean="0">
                <a:solidFill>
                  <a:srgbClr val="4D4D4D"/>
                </a:solidFill>
              </a:rPr>
              <a:t>Junko Kasuya</a:t>
            </a:r>
            <a:endParaRPr kumimoji="1" lang="ja-JP" altLang="en-US" dirty="0">
              <a:solidFill>
                <a:srgbClr val="4D4D4D"/>
              </a:solidFill>
            </a:endParaRPr>
          </a:p>
        </p:txBody>
      </p:sp>
    </p:spTree>
    <p:extLst>
      <p:ext uri="{BB962C8B-B14F-4D97-AF65-F5344CB8AC3E}">
        <p14:creationId xmlns:p14="http://schemas.microsoft.com/office/powerpoint/2010/main" val="2294659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dirty="0" smtClean="0">
                <a:solidFill>
                  <a:schemeClr val="bg1"/>
                </a:solidFill>
              </a:rPr>
              <a:t> </a:t>
            </a:r>
            <a:r>
              <a:rPr lang="ja-JP" altLang="en-US" sz="3200" dirty="0">
                <a:solidFill>
                  <a:srgbClr val="4D4D4D"/>
                </a:solidFill>
              </a:rPr>
              <a:t>下</a:t>
            </a:r>
            <a:r>
              <a:rPr lang="ja-JP" altLang="en-US" sz="3200" dirty="0" smtClean="0">
                <a:solidFill>
                  <a:srgbClr val="4D4D4D"/>
                </a:solidFill>
              </a:rPr>
              <a:t>クランプ</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10</a:t>
            </a:fld>
            <a:endParaRPr kumimoji="1" lang="ja-JP" altLang="en-US" dirty="0">
              <a:solidFill>
                <a:srgbClr val="4D4D4D"/>
              </a:solidFill>
            </a:endParaRPr>
          </a:p>
        </p:txBody>
      </p:sp>
      <p:sp>
        <p:nvSpPr>
          <p:cNvPr id="9" name="コンテンツ プレースホルダー 2"/>
          <p:cNvSpPr txBox="1">
            <a:spLocks/>
          </p:cNvSpPr>
          <p:nvPr/>
        </p:nvSpPr>
        <p:spPr>
          <a:xfrm>
            <a:off x="179512" y="90872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1800" dirty="0" smtClean="0"/>
              <a:t>第一回レビューでかし</a:t>
            </a:r>
            <a:r>
              <a:rPr lang="ja-JP" altLang="en-US" sz="1800" dirty="0" err="1" smtClean="0"/>
              <a:t>めは</a:t>
            </a:r>
            <a:r>
              <a:rPr lang="en-US" altLang="ja-JP" sz="1800" dirty="0" smtClean="0"/>
              <a:t>KAGRA</a:t>
            </a:r>
            <a:r>
              <a:rPr lang="ja-JP" altLang="en-US" sz="1800" dirty="0" err="1" smtClean="0"/>
              <a:t>での</a:t>
            </a:r>
            <a:r>
              <a:rPr lang="ja-JP" altLang="en-US" sz="1800" dirty="0" smtClean="0"/>
              <a:t>使用の例がないため不可</a:t>
            </a:r>
            <a:r>
              <a:rPr lang="en-US" altLang="ja-JP" sz="1800" dirty="0" smtClean="0"/>
              <a:t>(</a:t>
            </a:r>
            <a:r>
              <a:rPr lang="ja-JP" altLang="en-US" sz="1800" dirty="0" smtClean="0"/>
              <a:t>麻生さん</a:t>
            </a:r>
            <a:r>
              <a:rPr lang="en-US" altLang="ja-JP" sz="1800" dirty="0" smtClean="0"/>
              <a:t>)</a:t>
            </a:r>
          </a:p>
          <a:p>
            <a:r>
              <a:rPr lang="ja-JP" altLang="en-US" sz="1800" dirty="0"/>
              <a:t>板</a:t>
            </a:r>
            <a:r>
              <a:rPr lang="ja-JP" altLang="en-US" sz="1800" dirty="0" smtClean="0"/>
              <a:t>で挟んで固定する仕組みに変更</a:t>
            </a:r>
            <a:endParaRPr lang="en-US" altLang="ja-JP" sz="1800" dirty="0" smtClean="0"/>
          </a:p>
          <a:p>
            <a:r>
              <a:rPr lang="ja-JP" altLang="en-US" sz="1800" dirty="0" smtClean="0"/>
              <a:t>ブラケットはアルミでブレッドボードにはエポキシ接着</a:t>
            </a:r>
            <a:endParaRPr lang="en-US" altLang="ja-JP" sz="1800" dirty="0" smtClean="0"/>
          </a:p>
          <a:p>
            <a:r>
              <a:rPr lang="ja-JP" altLang="en-US" sz="1800" dirty="0" smtClean="0"/>
              <a:t>ワイヤクランプの上部には円錐形の構造がありブラケットとの位置出しができる</a:t>
            </a:r>
            <a:endParaRPr lang="en-US" altLang="ja-JP" sz="1800" dirty="0" smtClean="0"/>
          </a:p>
        </p:txBody>
      </p:sp>
      <p:pic>
        <p:nvPicPr>
          <p:cNvPr id="3" name="図 2"/>
          <p:cNvPicPr>
            <a:picLocks noChangeAspect="1"/>
          </p:cNvPicPr>
          <p:nvPr/>
        </p:nvPicPr>
        <p:blipFill>
          <a:blip r:embed="rId2"/>
          <a:stretch>
            <a:fillRect/>
          </a:stretch>
        </p:blipFill>
        <p:spPr>
          <a:xfrm>
            <a:off x="179512" y="3878931"/>
            <a:ext cx="1395671" cy="2512208"/>
          </a:xfrm>
          <a:prstGeom prst="rect">
            <a:avLst/>
          </a:prstGeom>
        </p:spPr>
      </p:pic>
      <p:sp>
        <p:nvSpPr>
          <p:cNvPr id="22" name="右矢印 21"/>
          <p:cNvSpPr/>
          <p:nvPr/>
        </p:nvSpPr>
        <p:spPr>
          <a:xfrm>
            <a:off x="2555776" y="4757896"/>
            <a:ext cx="864096" cy="5760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Picture 2" descr="C:\Users\Junko kasuya\Dropbox\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402" y="2348880"/>
            <a:ext cx="2266535" cy="4214960"/>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線矢印コネクタ 24"/>
          <p:cNvCxnSpPr/>
          <p:nvPr/>
        </p:nvCxnSpPr>
        <p:spPr>
          <a:xfrm>
            <a:off x="6048355" y="2927275"/>
            <a:ext cx="1140551" cy="504056"/>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5724128" y="2247325"/>
            <a:ext cx="1210588" cy="584775"/>
          </a:xfrm>
          <a:prstGeom prst="rect">
            <a:avLst/>
          </a:prstGeom>
          <a:noFill/>
        </p:spPr>
        <p:txBody>
          <a:bodyPr wrap="none" rtlCol="0">
            <a:spAutoFit/>
          </a:bodyPr>
          <a:lstStyle/>
          <a:p>
            <a:r>
              <a:rPr kumimoji="1" lang="ja-JP" altLang="en-US" sz="1600" dirty="0" smtClean="0"/>
              <a:t>アルミ</a:t>
            </a:r>
            <a:endParaRPr kumimoji="1" lang="en-US" altLang="ja-JP" sz="1600" dirty="0" smtClean="0"/>
          </a:p>
          <a:p>
            <a:r>
              <a:rPr lang="ja-JP" altLang="en-US" sz="1600" dirty="0"/>
              <a:t>ブラケット</a:t>
            </a:r>
            <a:endParaRPr kumimoji="1" lang="ja-JP" altLang="en-US" sz="1600" dirty="0"/>
          </a:p>
        </p:txBody>
      </p:sp>
      <p:cxnSp>
        <p:nvCxnSpPr>
          <p:cNvPr id="27" name="直線矢印コネクタ 26"/>
          <p:cNvCxnSpPr/>
          <p:nvPr/>
        </p:nvCxnSpPr>
        <p:spPr>
          <a:xfrm flipH="1">
            <a:off x="7704539" y="2118836"/>
            <a:ext cx="958003" cy="516051"/>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flipV="1">
            <a:off x="8011622" y="5362482"/>
            <a:ext cx="448810" cy="240562"/>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8017513" y="2495785"/>
            <a:ext cx="800219" cy="338554"/>
          </a:xfrm>
          <a:prstGeom prst="rect">
            <a:avLst/>
          </a:prstGeom>
          <a:noFill/>
        </p:spPr>
        <p:txBody>
          <a:bodyPr wrap="none" rtlCol="0">
            <a:spAutoFit/>
          </a:bodyPr>
          <a:lstStyle/>
          <a:p>
            <a:r>
              <a:rPr kumimoji="1" lang="ja-JP" altLang="en-US" sz="1600" dirty="0" smtClean="0"/>
              <a:t>ワイヤ</a:t>
            </a:r>
            <a:endParaRPr kumimoji="1" lang="ja-JP" altLang="en-US" sz="1600" dirty="0"/>
          </a:p>
        </p:txBody>
      </p:sp>
      <p:sp>
        <p:nvSpPr>
          <p:cNvPr id="30" name="テキスト ボックス 29"/>
          <p:cNvSpPr txBox="1"/>
          <p:nvPr/>
        </p:nvSpPr>
        <p:spPr>
          <a:xfrm>
            <a:off x="7906410" y="5650686"/>
            <a:ext cx="1005403" cy="830997"/>
          </a:xfrm>
          <a:prstGeom prst="rect">
            <a:avLst/>
          </a:prstGeom>
          <a:noFill/>
        </p:spPr>
        <p:txBody>
          <a:bodyPr wrap="none" rtlCol="0">
            <a:spAutoFit/>
          </a:bodyPr>
          <a:lstStyle/>
          <a:p>
            <a:r>
              <a:rPr kumimoji="1" lang="ja-JP" altLang="en-US" sz="1600" dirty="0" smtClean="0"/>
              <a:t>ワイヤ</a:t>
            </a:r>
            <a:endParaRPr lang="en-US" altLang="ja-JP" sz="1600" dirty="0"/>
          </a:p>
          <a:p>
            <a:r>
              <a:rPr lang="ja-JP" altLang="en-US" sz="1600" dirty="0" smtClean="0"/>
              <a:t>クランプ</a:t>
            </a:r>
            <a:endParaRPr lang="en-US" altLang="ja-JP" sz="1600" dirty="0" smtClean="0"/>
          </a:p>
          <a:p>
            <a:r>
              <a:rPr kumimoji="1" lang="ja-JP" altLang="en-US" sz="1600" dirty="0" smtClean="0"/>
              <a:t>コーン</a:t>
            </a:r>
            <a:endParaRPr kumimoji="1" lang="en-US" altLang="ja-JP" sz="1600" dirty="0" smtClean="0"/>
          </a:p>
        </p:txBody>
      </p:sp>
      <p:pic>
        <p:nvPicPr>
          <p:cNvPr id="31" name="Picture 3" descr="C:\Users\Junko kasuya\Dropbox\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8100" y="2928687"/>
            <a:ext cx="2412077" cy="16507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2" name="Picture 4" descr="C:\Users\Junko kasuya\Dropbox\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8173" y="4759670"/>
            <a:ext cx="1584176" cy="16867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3" name="Picture 5" descr="C:\Users\Junko kasuya\Dropbox\h.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4935" y="4770196"/>
            <a:ext cx="1769204" cy="16675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4" name="右矢印 33"/>
          <p:cNvSpPr/>
          <p:nvPr/>
        </p:nvSpPr>
        <p:spPr>
          <a:xfrm>
            <a:off x="1331640" y="4194132"/>
            <a:ext cx="864096" cy="5760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957430" y="3605833"/>
            <a:ext cx="1210588" cy="338554"/>
          </a:xfrm>
          <a:prstGeom prst="rect">
            <a:avLst/>
          </a:prstGeom>
          <a:solidFill>
            <a:schemeClr val="tx1"/>
          </a:solidFill>
        </p:spPr>
        <p:txBody>
          <a:bodyPr wrap="none" rtlCol="0">
            <a:spAutoFit/>
          </a:bodyPr>
          <a:lstStyle/>
          <a:p>
            <a:r>
              <a:rPr kumimoji="1" lang="ja-JP" altLang="en-US" sz="1600" b="1" dirty="0" smtClean="0">
                <a:solidFill>
                  <a:schemeClr val="bg1"/>
                </a:solidFill>
              </a:rPr>
              <a:t>旧デザイン</a:t>
            </a:r>
            <a:endParaRPr kumimoji="1" lang="ja-JP" altLang="en-US" sz="1600" b="1" dirty="0">
              <a:solidFill>
                <a:schemeClr val="bg1"/>
              </a:solidFill>
            </a:endParaRPr>
          </a:p>
        </p:txBody>
      </p:sp>
    </p:spTree>
    <p:extLst>
      <p:ext uri="{BB962C8B-B14F-4D97-AF65-F5344CB8AC3E}">
        <p14:creationId xmlns:p14="http://schemas.microsoft.com/office/powerpoint/2010/main" val="582026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dirty="0" smtClean="0">
                <a:solidFill>
                  <a:schemeClr val="bg1"/>
                </a:solidFill>
              </a:rPr>
              <a:t> </a:t>
            </a:r>
            <a:r>
              <a:rPr lang="ja-JP" altLang="en-US" sz="3200" dirty="0" smtClean="0">
                <a:solidFill>
                  <a:srgbClr val="4D4D4D"/>
                </a:solidFill>
              </a:rPr>
              <a:t>ブレッドボードの向き</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2017/8/7</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11</a:t>
            </a:fld>
            <a:endParaRPr kumimoji="1" lang="ja-JP" altLang="en-US" dirty="0">
              <a:solidFill>
                <a:srgbClr val="4D4D4D"/>
              </a:solidFill>
            </a:endParaRPr>
          </a:p>
        </p:txBody>
      </p:sp>
      <p:sp>
        <p:nvSpPr>
          <p:cNvPr id="9" name="コンテンツ プレースホルダー 2"/>
          <p:cNvSpPr txBox="1">
            <a:spLocks/>
          </p:cNvSpPr>
          <p:nvPr/>
        </p:nvSpPr>
        <p:spPr>
          <a:xfrm>
            <a:off x="179512" y="908720"/>
            <a:ext cx="878497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endParaRPr lang="en-US" altLang="ja-JP" sz="1800" dirty="0" smtClean="0"/>
          </a:p>
        </p:txBody>
      </p:sp>
      <p:graphicFrame>
        <p:nvGraphicFramePr>
          <p:cNvPr id="8" name="表 7"/>
          <p:cNvGraphicFramePr>
            <a:graphicFrameLocks noGrp="1"/>
          </p:cNvGraphicFramePr>
          <p:nvPr>
            <p:extLst>
              <p:ext uri="{D42A27DB-BD31-4B8C-83A1-F6EECF244321}">
                <p14:modId xmlns:p14="http://schemas.microsoft.com/office/powerpoint/2010/main" val="2726366131"/>
              </p:ext>
            </p:extLst>
          </p:nvPr>
        </p:nvGraphicFramePr>
        <p:xfrm>
          <a:off x="1176380" y="1844824"/>
          <a:ext cx="6768752" cy="1920240"/>
        </p:xfrm>
        <a:graphic>
          <a:graphicData uri="http://schemas.openxmlformats.org/drawingml/2006/table">
            <a:tbl>
              <a:tblPr firstRow="1" bandRow="1">
                <a:tableStyleId>{5C22544A-7EE6-4342-B048-85BDC9FD1C3A}</a:tableStyleId>
              </a:tblPr>
              <a:tblGrid>
                <a:gridCol w="3384376"/>
                <a:gridCol w="3384376"/>
              </a:tblGrid>
              <a:tr h="314339">
                <a:tc>
                  <a:txBody>
                    <a:bodyPr/>
                    <a:lstStyle/>
                    <a:p>
                      <a:r>
                        <a:rPr kumimoji="1" lang="ja-JP" altLang="en-US" sz="2400" dirty="0" smtClean="0"/>
                        <a:t>共振器面が上の利点</a:t>
                      </a:r>
                      <a:endParaRPr kumimoji="1" lang="ja-JP" altLang="en-US" sz="2400" dirty="0"/>
                    </a:p>
                  </a:txBody>
                  <a:tcPr/>
                </a:tc>
                <a:tc>
                  <a:txBody>
                    <a:bodyPr/>
                    <a:lstStyle/>
                    <a:p>
                      <a:r>
                        <a:rPr kumimoji="1" lang="ja-JP" altLang="en-US" sz="2400" dirty="0" smtClean="0"/>
                        <a:t>下の利点</a:t>
                      </a:r>
                      <a:endParaRPr kumimoji="1" lang="ja-JP" altLang="en-US" sz="2400" dirty="0"/>
                    </a:p>
                  </a:txBody>
                  <a:tcPr/>
                </a:tc>
              </a:tr>
              <a:tr h="1341845">
                <a:tc>
                  <a:txBody>
                    <a:bodyPr/>
                    <a:lstStyle/>
                    <a:p>
                      <a:pPr marL="285750" indent="-285750">
                        <a:buFont typeface="Arial" panose="020B0604020202020204" pitchFamily="34" charset="0"/>
                        <a:buChar char="•"/>
                      </a:pPr>
                      <a:r>
                        <a:rPr kumimoji="1" lang="ja-JP" altLang="en-US" dirty="0" smtClean="0"/>
                        <a:t>フレームがコンパクト</a:t>
                      </a:r>
                      <a:endParaRPr kumimoji="1" lang="en-US" altLang="ja-JP" dirty="0" smtClean="0"/>
                    </a:p>
                    <a:p>
                      <a:pPr marL="285750" indent="-285750">
                        <a:buFont typeface="Arial" panose="020B0604020202020204" pitchFamily="34" charset="0"/>
                        <a:buChar char="•"/>
                      </a:pPr>
                      <a:r>
                        <a:rPr kumimoji="1" lang="ja-JP" altLang="en-US" dirty="0" smtClean="0"/>
                        <a:t>下にダンピング機構が取り付けやすい</a:t>
                      </a:r>
                    </a:p>
                    <a:p>
                      <a:pPr marL="285750" indent="-285750">
                        <a:buFont typeface="Arial" panose="020B0604020202020204" pitchFamily="34" charset="0"/>
                        <a:buChar char="•"/>
                      </a:pPr>
                      <a:r>
                        <a:rPr kumimoji="1" lang="ja-JP" altLang="en-US" dirty="0" smtClean="0"/>
                        <a:t>設置が楽バランス取りやすい</a:t>
                      </a:r>
                      <a:endParaRPr kumimoji="1" lang="en-US" altLang="ja-JP" dirty="0" smtClean="0"/>
                    </a:p>
                  </a:txBody>
                  <a:tcPr/>
                </a:tc>
                <a:tc>
                  <a:txBody>
                    <a:bodyPr/>
                    <a:lstStyle/>
                    <a:p>
                      <a:pPr marL="285750" indent="-285750">
                        <a:buFont typeface="Arial" panose="020B0604020202020204" pitchFamily="34" charset="0"/>
                        <a:buChar char="•"/>
                      </a:pPr>
                      <a:r>
                        <a:rPr kumimoji="1" lang="ja-JP" altLang="en-US" dirty="0" smtClean="0"/>
                        <a:t>下クランプが横から外せる</a:t>
                      </a:r>
                      <a:endParaRPr kumimoji="1" lang="en-US" altLang="ja-JP" dirty="0" smtClean="0"/>
                    </a:p>
                    <a:p>
                      <a:pPr marL="285750" indent="-285750">
                        <a:buFont typeface="Arial" panose="020B0604020202020204" pitchFamily="34" charset="0"/>
                        <a:buChar char="•"/>
                      </a:pPr>
                      <a:r>
                        <a:rPr kumimoji="1" lang="ja-JP" altLang="en-US" dirty="0" smtClean="0"/>
                        <a:t>シリカに穴を開けない</a:t>
                      </a:r>
                      <a:endParaRPr kumimoji="1" lang="en-US" altLang="ja-JP" dirty="0" smtClean="0"/>
                    </a:p>
                    <a:p>
                      <a:pPr marL="285750" indent="-285750">
                        <a:buFont typeface="Arial" panose="020B0604020202020204" pitchFamily="34" charset="0"/>
                        <a:buChar char="•"/>
                      </a:pPr>
                      <a:r>
                        <a:rPr kumimoji="1" lang="ja-JP" altLang="en-US" dirty="0" smtClean="0"/>
                        <a:t>共振器面にワイヤがないのでバイオリンモードが出ない</a:t>
                      </a:r>
                      <a:endParaRPr kumimoji="1" lang="ja-JP" altLang="en-US" dirty="0"/>
                    </a:p>
                  </a:txBody>
                  <a:tcPr/>
                </a:tc>
              </a:tr>
            </a:tbl>
          </a:graphicData>
        </a:graphic>
      </p:graphicFrame>
      <p:sp>
        <p:nvSpPr>
          <p:cNvPr id="10" name="コンテンツ プレースホルダー 2"/>
          <p:cNvSpPr txBox="1">
            <a:spLocks/>
          </p:cNvSpPr>
          <p:nvPr/>
        </p:nvSpPr>
        <p:spPr>
          <a:xfrm>
            <a:off x="179512" y="90872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endParaRPr lang="en-US" altLang="ja-JP" sz="1800" dirty="0" smtClean="0"/>
          </a:p>
        </p:txBody>
      </p:sp>
      <p:sp>
        <p:nvSpPr>
          <p:cNvPr id="11" name="コンテンツ プレースホルダー 2"/>
          <p:cNvSpPr txBox="1">
            <a:spLocks/>
          </p:cNvSpPr>
          <p:nvPr/>
        </p:nvSpPr>
        <p:spPr>
          <a:xfrm>
            <a:off x="331912" y="106112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1800" dirty="0" smtClean="0"/>
              <a:t>フレームの製作難易度と共振をおさえることを重視し，共振器面が上の構造を採用</a:t>
            </a:r>
            <a:endParaRPr lang="en-US" altLang="ja-JP" sz="1800" dirty="0" smtClean="0"/>
          </a:p>
        </p:txBody>
      </p:sp>
      <p:sp>
        <p:nvSpPr>
          <p:cNvPr id="13" name="テキスト ボックス 12"/>
          <p:cNvSpPr txBox="1"/>
          <p:nvPr/>
        </p:nvSpPr>
        <p:spPr>
          <a:xfrm>
            <a:off x="179512" y="4895969"/>
            <a:ext cx="877163" cy="646331"/>
          </a:xfrm>
          <a:prstGeom prst="rect">
            <a:avLst/>
          </a:prstGeom>
          <a:noFill/>
        </p:spPr>
        <p:txBody>
          <a:bodyPr wrap="none" rtlCol="0">
            <a:spAutoFit/>
          </a:bodyPr>
          <a:lstStyle/>
          <a:p>
            <a:r>
              <a:rPr kumimoji="1" lang="ja-JP" altLang="en-US" dirty="0" smtClean="0"/>
              <a:t>ビーム</a:t>
            </a:r>
            <a:endParaRPr kumimoji="1" lang="en-US" altLang="ja-JP" dirty="0" smtClean="0"/>
          </a:p>
          <a:p>
            <a:r>
              <a:rPr lang="ja-JP" altLang="en-US" dirty="0"/>
              <a:t>高さ</a:t>
            </a:r>
            <a:endParaRPr kumimoji="1" lang="ja-JP" alt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6742" y="4965881"/>
            <a:ext cx="2266940" cy="63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004048" y="4813362"/>
            <a:ext cx="2266940" cy="63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直線コネクタ 11"/>
          <p:cNvCxnSpPr/>
          <p:nvPr/>
        </p:nvCxnSpPr>
        <p:spPr>
          <a:xfrm>
            <a:off x="1043608" y="5219134"/>
            <a:ext cx="777686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475656" y="4813362"/>
            <a:ext cx="2573560" cy="1207926"/>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897488" y="4509120"/>
            <a:ext cx="2573560" cy="1512168"/>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411760" y="4427820"/>
            <a:ext cx="676917" cy="369332"/>
          </a:xfrm>
          <a:prstGeom prst="rect">
            <a:avLst/>
          </a:prstGeom>
          <a:noFill/>
        </p:spPr>
        <p:txBody>
          <a:bodyPr wrap="none" rtlCol="0">
            <a:spAutoFit/>
          </a:bodyPr>
          <a:lstStyle/>
          <a:p>
            <a:r>
              <a:rPr lang="en-US" altLang="ja-JP" dirty="0" smtClean="0"/>
              <a:t>LOW</a:t>
            </a:r>
            <a:endParaRPr kumimoji="1" lang="ja-JP" altLang="en-US" dirty="0"/>
          </a:p>
        </p:txBody>
      </p:sp>
      <p:sp>
        <p:nvSpPr>
          <p:cNvPr id="22" name="テキスト ボックス 21"/>
          <p:cNvSpPr txBox="1"/>
          <p:nvPr/>
        </p:nvSpPr>
        <p:spPr>
          <a:xfrm>
            <a:off x="5845809" y="4107522"/>
            <a:ext cx="731290" cy="369332"/>
          </a:xfrm>
          <a:prstGeom prst="rect">
            <a:avLst/>
          </a:prstGeom>
          <a:noFill/>
        </p:spPr>
        <p:txBody>
          <a:bodyPr wrap="none" rtlCol="0">
            <a:spAutoFit/>
          </a:bodyPr>
          <a:lstStyle/>
          <a:p>
            <a:r>
              <a:rPr lang="en-US" altLang="ja-JP" dirty="0" smtClean="0"/>
              <a:t>HIGH</a:t>
            </a:r>
            <a:endParaRPr kumimoji="1" lang="ja-JP" altLang="en-US" dirty="0"/>
          </a:p>
        </p:txBody>
      </p:sp>
      <p:sp>
        <p:nvSpPr>
          <p:cNvPr id="3" name="正方形/長方形 2"/>
          <p:cNvSpPr/>
          <p:nvPr/>
        </p:nvSpPr>
        <p:spPr>
          <a:xfrm>
            <a:off x="618093" y="6093296"/>
            <a:ext cx="7791019" cy="43204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491880" y="6081345"/>
            <a:ext cx="2980444" cy="369332"/>
          </a:xfrm>
          <a:prstGeom prst="rect">
            <a:avLst/>
          </a:prstGeom>
          <a:noFill/>
        </p:spPr>
        <p:txBody>
          <a:bodyPr wrap="square" rtlCol="0">
            <a:spAutoFit/>
          </a:bodyPr>
          <a:lstStyle/>
          <a:p>
            <a:r>
              <a:rPr lang="ja-JP" altLang="en-US" dirty="0" smtClean="0"/>
              <a:t>スタックテーブル</a:t>
            </a:r>
            <a:endParaRPr kumimoji="1" lang="ja-JP" altLang="en-US" dirty="0"/>
          </a:p>
        </p:txBody>
      </p:sp>
    </p:spTree>
    <p:extLst>
      <p:ext uri="{BB962C8B-B14F-4D97-AF65-F5344CB8AC3E}">
        <p14:creationId xmlns:p14="http://schemas.microsoft.com/office/powerpoint/2010/main" val="2679871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dirty="0" smtClean="0">
                <a:solidFill>
                  <a:schemeClr val="bg1"/>
                </a:solidFill>
              </a:rPr>
              <a:t> </a:t>
            </a:r>
            <a:r>
              <a:rPr lang="ja-JP" altLang="en-US" sz="3200" dirty="0" smtClean="0">
                <a:solidFill>
                  <a:srgbClr val="4D4D4D"/>
                </a:solidFill>
              </a:rPr>
              <a:t>フレーム</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12</a:t>
            </a:fld>
            <a:endParaRPr kumimoji="1" lang="ja-JP" altLang="en-US" dirty="0">
              <a:solidFill>
                <a:srgbClr val="4D4D4D"/>
              </a:solidFill>
            </a:endParaRPr>
          </a:p>
        </p:txBody>
      </p:sp>
      <p:sp>
        <p:nvSpPr>
          <p:cNvPr id="9" name="コンテンツ プレースホルダー 2"/>
          <p:cNvSpPr txBox="1">
            <a:spLocks/>
          </p:cNvSpPr>
          <p:nvPr/>
        </p:nvSpPr>
        <p:spPr>
          <a:xfrm>
            <a:off x="179512" y="90872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1800" dirty="0" smtClean="0"/>
              <a:t>古典的な天板と柱を上と下から固定する方法は剛性が悪い</a:t>
            </a:r>
            <a:r>
              <a:rPr lang="en-US" altLang="ja-JP" sz="1800" dirty="0" smtClean="0"/>
              <a:t>(</a:t>
            </a:r>
            <a:r>
              <a:rPr lang="ja-JP" altLang="en-US" sz="1800" dirty="0" smtClean="0"/>
              <a:t>新井さん</a:t>
            </a:r>
            <a:r>
              <a:rPr lang="en-US" altLang="ja-JP" sz="1800" dirty="0" smtClean="0"/>
              <a:t>)</a:t>
            </a:r>
          </a:p>
          <a:p>
            <a:r>
              <a:rPr lang="ja-JP" altLang="en-US" sz="1800" dirty="0" smtClean="0"/>
              <a:t>溶接は精度が悪い</a:t>
            </a:r>
            <a:endParaRPr lang="en-US" altLang="ja-JP" sz="1800" dirty="0" smtClean="0"/>
          </a:p>
          <a:p>
            <a:r>
              <a:rPr lang="ja-JP" altLang="en-US" sz="1800" dirty="0" smtClean="0"/>
              <a:t>コーナープレートを使用した固定が望ましい</a:t>
            </a:r>
            <a:endParaRPr lang="en-US" altLang="ja-JP" sz="1800" dirty="0" smtClean="0"/>
          </a:p>
          <a:p>
            <a:endParaRPr lang="en-US" altLang="ja-JP" sz="1800" dirty="0" smtClean="0"/>
          </a:p>
          <a:p>
            <a:endParaRPr lang="ja-JP" altLang="en-US" sz="18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289796"/>
            <a:ext cx="1905645"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正方形/長方形 17"/>
          <p:cNvSpPr/>
          <p:nvPr/>
        </p:nvSpPr>
        <p:spPr>
          <a:xfrm>
            <a:off x="6948264" y="1897668"/>
            <a:ext cx="1462560" cy="523220"/>
          </a:xfrm>
          <a:prstGeom prst="rect">
            <a:avLst/>
          </a:prstGeom>
        </p:spPr>
        <p:txBody>
          <a:bodyPr wrap="square">
            <a:spAutoFit/>
          </a:bodyPr>
          <a:lstStyle/>
          <a:p>
            <a:pPr algn="ctr"/>
            <a:r>
              <a:rPr lang="en-US" altLang="ja-JP" sz="1400" dirty="0">
                <a:solidFill>
                  <a:schemeClr val="accent2"/>
                </a:solidFill>
              </a:rPr>
              <a:t>Bosch Corner </a:t>
            </a:r>
            <a:endParaRPr lang="en-US" altLang="ja-JP" sz="1400" dirty="0" smtClean="0">
              <a:solidFill>
                <a:schemeClr val="accent2"/>
              </a:solidFill>
            </a:endParaRPr>
          </a:p>
          <a:p>
            <a:pPr algn="ctr"/>
            <a:r>
              <a:rPr lang="en-US" altLang="ja-JP" sz="1400" dirty="0" smtClean="0">
                <a:solidFill>
                  <a:schemeClr val="accent2"/>
                </a:solidFill>
              </a:rPr>
              <a:t>Join </a:t>
            </a:r>
            <a:r>
              <a:rPr lang="en-US" altLang="ja-JP" sz="1400" dirty="0">
                <a:solidFill>
                  <a:schemeClr val="accent2"/>
                </a:solidFill>
              </a:rPr>
              <a:t>Plate</a:t>
            </a:r>
          </a:p>
        </p:txBody>
      </p:sp>
      <p:pic>
        <p:nvPicPr>
          <p:cNvPr id="19" name="Picture 3" descr="C:\Users\Junko kasuya\Dropbox\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124" y="2859765"/>
            <a:ext cx="3413349" cy="25854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Junko kasuya\Dropbox\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2860263"/>
            <a:ext cx="3025928" cy="2538761"/>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グループ化 21"/>
          <p:cNvGrpSpPr/>
          <p:nvPr/>
        </p:nvGrpSpPr>
        <p:grpSpPr>
          <a:xfrm>
            <a:off x="778430" y="2549157"/>
            <a:ext cx="324994" cy="814664"/>
            <a:chOff x="778430" y="3334416"/>
            <a:chExt cx="324994" cy="814664"/>
          </a:xfrm>
        </p:grpSpPr>
        <p:pic>
          <p:nvPicPr>
            <p:cNvPr id="24" name="Picture 5" descr="C:\Users\Junko kasuya\Documents\lab\Amaldi\Amaldi\pictures\bolt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線矢印コネクタ 24"/>
            <p:cNvCxnSpPr/>
            <p:nvPr/>
          </p:nvCxnSpPr>
          <p:spPr>
            <a:xfrm>
              <a:off x="941120" y="3882330"/>
              <a:ext cx="0" cy="266750"/>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a:off x="1439159" y="2758106"/>
            <a:ext cx="324994" cy="814664"/>
            <a:chOff x="778430" y="3334416"/>
            <a:chExt cx="324994" cy="814664"/>
          </a:xfrm>
        </p:grpSpPr>
        <p:pic>
          <p:nvPicPr>
            <p:cNvPr id="27" name="Picture 5" descr="C:\Users\Junko kasuya\Documents\lab\Amaldi\Amaldi\pictures\bolt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直線矢印コネクタ 27"/>
            <p:cNvCxnSpPr/>
            <p:nvPr/>
          </p:nvCxnSpPr>
          <p:spPr>
            <a:xfrm>
              <a:off x="941120" y="3882330"/>
              <a:ext cx="0" cy="266750"/>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グループ化 28"/>
          <p:cNvGrpSpPr/>
          <p:nvPr/>
        </p:nvGrpSpPr>
        <p:grpSpPr>
          <a:xfrm>
            <a:off x="2339752" y="2282407"/>
            <a:ext cx="324994" cy="814664"/>
            <a:chOff x="778430" y="3334416"/>
            <a:chExt cx="324994" cy="814664"/>
          </a:xfrm>
        </p:grpSpPr>
        <p:pic>
          <p:nvPicPr>
            <p:cNvPr id="30" name="Picture 5" descr="C:\Users\Junko kasuya\Documents\lab\Amaldi\Amaldi\pictures\bolt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直線矢印コネクタ 30"/>
            <p:cNvCxnSpPr/>
            <p:nvPr/>
          </p:nvCxnSpPr>
          <p:spPr>
            <a:xfrm>
              <a:off x="941120" y="3882330"/>
              <a:ext cx="0" cy="266750"/>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p:nvGrpSpPr>
        <p:grpSpPr>
          <a:xfrm>
            <a:off x="2987824" y="2498217"/>
            <a:ext cx="324994" cy="814664"/>
            <a:chOff x="778430" y="3334416"/>
            <a:chExt cx="324994" cy="814664"/>
          </a:xfrm>
        </p:grpSpPr>
        <p:pic>
          <p:nvPicPr>
            <p:cNvPr id="33" name="Picture 5" descr="C:\Users\Junko kasuya\Documents\lab\Amaldi\Amaldi\pictures\bolt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直線矢印コネクタ 33"/>
            <p:cNvCxnSpPr/>
            <p:nvPr/>
          </p:nvCxnSpPr>
          <p:spPr>
            <a:xfrm>
              <a:off x="941120" y="3882330"/>
              <a:ext cx="0" cy="266750"/>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グループ化 34"/>
          <p:cNvGrpSpPr/>
          <p:nvPr/>
        </p:nvGrpSpPr>
        <p:grpSpPr>
          <a:xfrm rot="10800000">
            <a:off x="784966" y="4699448"/>
            <a:ext cx="324994" cy="814664"/>
            <a:chOff x="778430" y="3334416"/>
            <a:chExt cx="324994" cy="814664"/>
          </a:xfrm>
        </p:grpSpPr>
        <p:pic>
          <p:nvPicPr>
            <p:cNvPr id="36" name="Picture 5" descr="C:\Users\Junko kasuya\Documents\lab\Amaldi\Amaldi\pictures\bolt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直線矢印コネクタ 36"/>
            <p:cNvCxnSpPr/>
            <p:nvPr/>
          </p:nvCxnSpPr>
          <p:spPr>
            <a:xfrm>
              <a:off x="941120" y="3882330"/>
              <a:ext cx="0" cy="266750"/>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グループ化 37"/>
          <p:cNvGrpSpPr/>
          <p:nvPr/>
        </p:nvGrpSpPr>
        <p:grpSpPr>
          <a:xfrm rot="10800000">
            <a:off x="1439352" y="4903708"/>
            <a:ext cx="324994" cy="814664"/>
            <a:chOff x="778430" y="3334416"/>
            <a:chExt cx="324994" cy="814664"/>
          </a:xfrm>
        </p:grpSpPr>
        <p:pic>
          <p:nvPicPr>
            <p:cNvPr id="39" name="Picture 5" descr="C:\Users\Junko kasuya\Documents\lab\Amaldi\Amaldi\pictures\bolt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直線矢印コネクタ 39"/>
            <p:cNvCxnSpPr/>
            <p:nvPr/>
          </p:nvCxnSpPr>
          <p:spPr>
            <a:xfrm>
              <a:off x="941120" y="3882330"/>
              <a:ext cx="0" cy="266750"/>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rot="10800000">
            <a:off x="2332112" y="4507072"/>
            <a:ext cx="324994" cy="814664"/>
            <a:chOff x="778430" y="3334416"/>
            <a:chExt cx="324994" cy="814664"/>
          </a:xfrm>
        </p:grpSpPr>
        <p:pic>
          <p:nvPicPr>
            <p:cNvPr id="42" name="Picture 5" descr="C:\Users\Junko kasuya\Documents\lab\Amaldi\Amaldi\pictures\bolt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直線矢印コネクタ 42"/>
            <p:cNvCxnSpPr/>
            <p:nvPr/>
          </p:nvCxnSpPr>
          <p:spPr>
            <a:xfrm>
              <a:off x="941120" y="3882330"/>
              <a:ext cx="0" cy="266750"/>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44" name="グループ化 43"/>
          <p:cNvGrpSpPr/>
          <p:nvPr/>
        </p:nvGrpSpPr>
        <p:grpSpPr>
          <a:xfrm rot="10800000">
            <a:off x="2988017" y="4656768"/>
            <a:ext cx="324994" cy="814664"/>
            <a:chOff x="778430" y="3334416"/>
            <a:chExt cx="324994" cy="814664"/>
          </a:xfrm>
        </p:grpSpPr>
        <p:pic>
          <p:nvPicPr>
            <p:cNvPr id="45" name="Picture 5" descr="C:\Users\Junko kasuya\Documents\lab\Amaldi\Amaldi\pictures\bolt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直線矢印コネクタ 45"/>
            <p:cNvCxnSpPr/>
            <p:nvPr/>
          </p:nvCxnSpPr>
          <p:spPr>
            <a:xfrm>
              <a:off x="941120" y="3882330"/>
              <a:ext cx="0" cy="266750"/>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47" name="グループ化 46"/>
          <p:cNvGrpSpPr/>
          <p:nvPr/>
        </p:nvGrpSpPr>
        <p:grpSpPr>
          <a:xfrm>
            <a:off x="5652916" y="2803101"/>
            <a:ext cx="102322" cy="349146"/>
            <a:chOff x="778430" y="3334416"/>
            <a:chExt cx="324994" cy="814664"/>
          </a:xfrm>
        </p:grpSpPr>
        <p:pic>
          <p:nvPicPr>
            <p:cNvPr id="48" name="Picture 5" descr="C:\Users\Junko kasuya\Documents\lab\Amaldi\Amaldi\pictures\bolt_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直線矢印コネクタ 48"/>
            <p:cNvCxnSpPr/>
            <p:nvPr/>
          </p:nvCxnSpPr>
          <p:spPr>
            <a:xfrm>
              <a:off x="941120" y="3882330"/>
              <a:ext cx="0" cy="266750"/>
            </a:xfrm>
            <a:prstGeom prst="straightConnector1">
              <a:avLst/>
            </a:prstGeom>
            <a:ln w="9525">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グループ化 49"/>
          <p:cNvGrpSpPr/>
          <p:nvPr/>
        </p:nvGrpSpPr>
        <p:grpSpPr>
          <a:xfrm>
            <a:off x="5756725" y="2780928"/>
            <a:ext cx="102322" cy="349146"/>
            <a:chOff x="778430" y="3334416"/>
            <a:chExt cx="324994" cy="814664"/>
          </a:xfrm>
        </p:grpSpPr>
        <p:pic>
          <p:nvPicPr>
            <p:cNvPr id="51" name="Picture 5" descr="C:\Users\Junko kasuya\Documents\lab\Amaldi\Amaldi\pictures\bolt_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直線矢印コネクタ 51"/>
            <p:cNvCxnSpPr/>
            <p:nvPr/>
          </p:nvCxnSpPr>
          <p:spPr>
            <a:xfrm>
              <a:off x="941120" y="3882330"/>
              <a:ext cx="0" cy="266750"/>
            </a:xfrm>
            <a:prstGeom prst="straightConnector1">
              <a:avLst/>
            </a:prstGeom>
            <a:ln w="9525">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53" name="グループ化 52"/>
          <p:cNvGrpSpPr/>
          <p:nvPr/>
        </p:nvGrpSpPr>
        <p:grpSpPr>
          <a:xfrm>
            <a:off x="5846418" y="3508527"/>
            <a:ext cx="102322" cy="349146"/>
            <a:chOff x="778430" y="3334416"/>
            <a:chExt cx="324994" cy="814664"/>
          </a:xfrm>
        </p:grpSpPr>
        <p:pic>
          <p:nvPicPr>
            <p:cNvPr id="54" name="Picture 5" descr="C:\Users\Junko kasuya\Documents\lab\Amaldi\Amaldi\pictures\bolt_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直線矢印コネクタ 54"/>
            <p:cNvCxnSpPr/>
            <p:nvPr/>
          </p:nvCxnSpPr>
          <p:spPr>
            <a:xfrm>
              <a:off x="941120" y="3882330"/>
              <a:ext cx="0" cy="266750"/>
            </a:xfrm>
            <a:prstGeom prst="straightConnector1">
              <a:avLst/>
            </a:prstGeom>
            <a:ln w="9525">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56" name="グループ化 55"/>
          <p:cNvGrpSpPr/>
          <p:nvPr/>
        </p:nvGrpSpPr>
        <p:grpSpPr>
          <a:xfrm>
            <a:off x="5988196" y="2791671"/>
            <a:ext cx="102322" cy="349146"/>
            <a:chOff x="778430" y="3334416"/>
            <a:chExt cx="324994" cy="814664"/>
          </a:xfrm>
        </p:grpSpPr>
        <p:pic>
          <p:nvPicPr>
            <p:cNvPr id="57" name="Picture 5" descr="C:\Users\Junko kasuya\Documents\lab\Amaldi\Amaldi\pictures\bolt_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直線矢印コネクタ 57"/>
            <p:cNvCxnSpPr/>
            <p:nvPr/>
          </p:nvCxnSpPr>
          <p:spPr>
            <a:xfrm>
              <a:off x="941120" y="3882330"/>
              <a:ext cx="0" cy="266750"/>
            </a:xfrm>
            <a:prstGeom prst="straightConnector1">
              <a:avLst/>
            </a:prstGeom>
            <a:ln w="9525">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59" name="グループ化 58"/>
          <p:cNvGrpSpPr/>
          <p:nvPr/>
        </p:nvGrpSpPr>
        <p:grpSpPr>
          <a:xfrm>
            <a:off x="6101256" y="2860263"/>
            <a:ext cx="102322" cy="349146"/>
            <a:chOff x="778430" y="3334416"/>
            <a:chExt cx="324994" cy="814664"/>
          </a:xfrm>
        </p:grpSpPr>
        <p:pic>
          <p:nvPicPr>
            <p:cNvPr id="60" name="Picture 5" descr="C:\Users\Junko kasuya\Documents\lab\Amaldi\Amaldi\pictures\bolt_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直線矢印コネクタ 60"/>
            <p:cNvCxnSpPr/>
            <p:nvPr/>
          </p:nvCxnSpPr>
          <p:spPr>
            <a:xfrm>
              <a:off x="941120" y="3882330"/>
              <a:ext cx="0" cy="266750"/>
            </a:xfrm>
            <a:prstGeom prst="straightConnector1">
              <a:avLst/>
            </a:prstGeom>
            <a:ln w="9525">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4872661" y="3334553"/>
            <a:ext cx="102322" cy="349146"/>
            <a:chOff x="778430" y="3334416"/>
            <a:chExt cx="324994" cy="814664"/>
          </a:xfrm>
        </p:grpSpPr>
        <p:pic>
          <p:nvPicPr>
            <p:cNvPr id="63" name="Picture 5" descr="C:\Users\Junko kasuya\Documents\lab\Amaldi\Amaldi\pictures\bolt_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直線矢印コネクタ 63"/>
            <p:cNvCxnSpPr/>
            <p:nvPr/>
          </p:nvCxnSpPr>
          <p:spPr>
            <a:xfrm>
              <a:off x="941120" y="3882330"/>
              <a:ext cx="0" cy="266750"/>
            </a:xfrm>
            <a:prstGeom prst="straightConnector1">
              <a:avLst/>
            </a:prstGeom>
            <a:ln w="9525">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65" name="グループ化 64"/>
          <p:cNvGrpSpPr/>
          <p:nvPr/>
        </p:nvGrpSpPr>
        <p:grpSpPr>
          <a:xfrm>
            <a:off x="4753167" y="3394803"/>
            <a:ext cx="102322" cy="349146"/>
            <a:chOff x="778430" y="3334416"/>
            <a:chExt cx="324994" cy="814664"/>
          </a:xfrm>
        </p:grpSpPr>
        <p:pic>
          <p:nvPicPr>
            <p:cNvPr id="66" name="Picture 5" descr="C:\Users\Junko kasuya\Documents\lab\Amaldi\Amaldi\pictures\bolt_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直線矢印コネクタ 66"/>
            <p:cNvCxnSpPr/>
            <p:nvPr/>
          </p:nvCxnSpPr>
          <p:spPr>
            <a:xfrm>
              <a:off x="941120" y="3882330"/>
              <a:ext cx="0" cy="266750"/>
            </a:xfrm>
            <a:prstGeom prst="straightConnector1">
              <a:avLst/>
            </a:prstGeom>
            <a:ln w="9525">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68" name="グループ化 67"/>
          <p:cNvGrpSpPr/>
          <p:nvPr/>
        </p:nvGrpSpPr>
        <p:grpSpPr>
          <a:xfrm>
            <a:off x="4632103" y="3441064"/>
            <a:ext cx="102322" cy="349146"/>
            <a:chOff x="778430" y="3334416"/>
            <a:chExt cx="324994" cy="814664"/>
          </a:xfrm>
        </p:grpSpPr>
        <p:pic>
          <p:nvPicPr>
            <p:cNvPr id="69" name="Picture 5" descr="C:\Users\Junko kasuya\Documents\lab\Amaldi\Amaldi\pictures\bolt_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直線矢印コネクタ 69"/>
            <p:cNvCxnSpPr/>
            <p:nvPr/>
          </p:nvCxnSpPr>
          <p:spPr>
            <a:xfrm>
              <a:off x="941120" y="3882330"/>
              <a:ext cx="0" cy="266750"/>
            </a:xfrm>
            <a:prstGeom prst="straightConnector1">
              <a:avLst/>
            </a:prstGeom>
            <a:ln w="9525">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71" name="グループ化 70"/>
          <p:cNvGrpSpPr/>
          <p:nvPr/>
        </p:nvGrpSpPr>
        <p:grpSpPr>
          <a:xfrm rot="16200000">
            <a:off x="4278632" y="3913537"/>
            <a:ext cx="107940" cy="324271"/>
            <a:chOff x="778430" y="3334416"/>
            <a:chExt cx="324994" cy="814664"/>
          </a:xfrm>
        </p:grpSpPr>
        <p:pic>
          <p:nvPicPr>
            <p:cNvPr id="72" name="Picture 5" descr="C:\Users\Junko kasuya\Documents\lab\Amaldi\Amaldi\pictures\bolt_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直線矢印コネクタ 72"/>
            <p:cNvCxnSpPr/>
            <p:nvPr/>
          </p:nvCxnSpPr>
          <p:spPr>
            <a:xfrm>
              <a:off x="941120" y="3882330"/>
              <a:ext cx="0" cy="266750"/>
            </a:xfrm>
            <a:prstGeom prst="straightConnector1">
              <a:avLst/>
            </a:prstGeom>
            <a:ln w="9525">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74" name="グループ化 73"/>
          <p:cNvGrpSpPr/>
          <p:nvPr/>
        </p:nvGrpSpPr>
        <p:grpSpPr>
          <a:xfrm rot="16200000">
            <a:off x="4278633" y="4117203"/>
            <a:ext cx="107940" cy="324271"/>
            <a:chOff x="778430" y="3334416"/>
            <a:chExt cx="324994" cy="814664"/>
          </a:xfrm>
        </p:grpSpPr>
        <p:pic>
          <p:nvPicPr>
            <p:cNvPr id="75" name="Picture 5" descr="C:\Users\Junko kasuya\Documents\lab\Amaldi\Amaldi\pictures\bolt_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直線矢印コネクタ 75"/>
            <p:cNvCxnSpPr/>
            <p:nvPr/>
          </p:nvCxnSpPr>
          <p:spPr>
            <a:xfrm>
              <a:off x="941120" y="3882330"/>
              <a:ext cx="0" cy="266750"/>
            </a:xfrm>
            <a:prstGeom prst="straightConnector1">
              <a:avLst/>
            </a:prstGeom>
            <a:ln w="9525">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77" name="グループ化 76"/>
          <p:cNvGrpSpPr/>
          <p:nvPr/>
        </p:nvGrpSpPr>
        <p:grpSpPr>
          <a:xfrm rot="16200000">
            <a:off x="4268897" y="4011965"/>
            <a:ext cx="107940" cy="324271"/>
            <a:chOff x="778430" y="3334416"/>
            <a:chExt cx="324994" cy="814664"/>
          </a:xfrm>
        </p:grpSpPr>
        <p:pic>
          <p:nvPicPr>
            <p:cNvPr id="78" name="Picture 5" descr="C:\Users\Junko kasuya\Documents\lab\Amaldi\Amaldi\pictures\bolt_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直線矢印コネクタ 78"/>
            <p:cNvCxnSpPr/>
            <p:nvPr/>
          </p:nvCxnSpPr>
          <p:spPr>
            <a:xfrm>
              <a:off x="941120" y="3882330"/>
              <a:ext cx="0" cy="266750"/>
            </a:xfrm>
            <a:prstGeom prst="straightConnector1">
              <a:avLst/>
            </a:prstGeom>
            <a:ln w="9525">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80" name="グループ化 79"/>
          <p:cNvGrpSpPr/>
          <p:nvPr/>
        </p:nvGrpSpPr>
        <p:grpSpPr>
          <a:xfrm rot="16200000">
            <a:off x="4286112" y="4326069"/>
            <a:ext cx="107940" cy="324271"/>
            <a:chOff x="778430" y="3334416"/>
            <a:chExt cx="324994" cy="814664"/>
          </a:xfrm>
        </p:grpSpPr>
        <p:pic>
          <p:nvPicPr>
            <p:cNvPr id="81" name="Picture 5" descr="C:\Users\Junko kasuya\Documents\lab\Amaldi\Amaldi\pictures\bolt_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直線矢印コネクタ 81"/>
            <p:cNvCxnSpPr/>
            <p:nvPr/>
          </p:nvCxnSpPr>
          <p:spPr>
            <a:xfrm>
              <a:off x="941120" y="3882330"/>
              <a:ext cx="0" cy="266750"/>
            </a:xfrm>
            <a:prstGeom prst="straightConnector1">
              <a:avLst/>
            </a:prstGeom>
            <a:ln w="9525">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83" name="グループ化 82"/>
          <p:cNvGrpSpPr/>
          <p:nvPr/>
        </p:nvGrpSpPr>
        <p:grpSpPr>
          <a:xfrm rot="16200000">
            <a:off x="4270949" y="4465605"/>
            <a:ext cx="107940" cy="324271"/>
            <a:chOff x="778430" y="3334416"/>
            <a:chExt cx="324994" cy="814664"/>
          </a:xfrm>
        </p:grpSpPr>
        <p:pic>
          <p:nvPicPr>
            <p:cNvPr id="84" name="Picture 5" descr="C:\Users\Junko kasuya\Documents\lab\Amaldi\Amaldi\pictures\bolt_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85" name="直線矢印コネクタ 84"/>
            <p:cNvCxnSpPr/>
            <p:nvPr/>
          </p:nvCxnSpPr>
          <p:spPr>
            <a:xfrm>
              <a:off x="941120" y="3882330"/>
              <a:ext cx="0" cy="266750"/>
            </a:xfrm>
            <a:prstGeom prst="straightConnector1">
              <a:avLst/>
            </a:prstGeom>
            <a:ln w="9525">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86" name="グループ化 85"/>
          <p:cNvGrpSpPr/>
          <p:nvPr/>
        </p:nvGrpSpPr>
        <p:grpSpPr>
          <a:xfrm rot="16200000">
            <a:off x="4268897" y="4579753"/>
            <a:ext cx="107940" cy="324271"/>
            <a:chOff x="778430" y="3334416"/>
            <a:chExt cx="324994" cy="814664"/>
          </a:xfrm>
        </p:grpSpPr>
        <p:pic>
          <p:nvPicPr>
            <p:cNvPr id="87" name="Picture 5" descr="C:\Users\Junko kasuya\Documents\lab\Amaldi\Amaldi\pictures\bolt_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430" y="3334416"/>
              <a:ext cx="324994" cy="515272"/>
            </a:xfrm>
            <a:prstGeom prst="rect">
              <a:avLst/>
            </a:prstGeom>
            <a:noFill/>
            <a:extLst>
              <a:ext uri="{909E8E84-426E-40DD-AFC4-6F175D3DCCD1}">
                <a14:hiddenFill xmlns:a14="http://schemas.microsoft.com/office/drawing/2010/main">
                  <a:solidFill>
                    <a:srgbClr val="FFFFFF"/>
                  </a:solidFill>
                </a14:hiddenFill>
              </a:ext>
            </a:extLst>
          </p:spPr>
        </p:pic>
        <p:cxnSp>
          <p:nvCxnSpPr>
            <p:cNvPr id="88" name="直線矢印コネクタ 87"/>
            <p:cNvCxnSpPr/>
            <p:nvPr/>
          </p:nvCxnSpPr>
          <p:spPr>
            <a:xfrm>
              <a:off x="941120" y="3882330"/>
              <a:ext cx="0" cy="266750"/>
            </a:xfrm>
            <a:prstGeom prst="straightConnector1">
              <a:avLst/>
            </a:prstGeom>
            <a:ln w="9525">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89" name="テキスト ボックス 88"/>
          <p:cNvSpPr txBox="1"/>
          <p:nvPr/>
        </p:nvSpPr>
        <p:spPr>
          <a:xfrm>
            <a:off x="1642638" y="5718372"/>
            <a:ext cx="1293944" cy="369332"/>
          </a:xfrm>
          <a:prstGeom prst="rect">
            <a:avLst/>
          </a:prstGeom>
          <a:noFill/>
        </p:spPr>
        <p:txBody>
          <a:bodyPr wrap="none" rtlCol="0">
            <a:spAutoFit/>
          </a:bodyPr>
          <a:lstStyle/>
          <a:p>
            <a:r>
              <a:rPr kumimoji="1" lang="en-US" altLang="ja-JP" dirty="0" smtClean="0"/>
              <a:t>×</a:t>
            </a:r>
            <a:r>
              <a:rPr kumimoji="1" lang="ja-JP" altLang="en-US" dirty="0" smtClean="0"/>
              <a:t>剛性悪い</a:t>
            </a:r>
            <a:endParaRPr kumimoji="1" lang="ja-JP" altLang="en-US" dirty="0"/>
          </a:p>
        </p:txBody>
      </p:sp>
      <p:cxnSp>
        <p:nvCxnSpPr>
          <p:cNvPr id="90" name="直線矢印コネクタ 89"/>
          <p:cNvCxnSpPr/>
          <p:nvPr/>
        </p:nvCxnSpPr>
        <p:spPr>
          <a:xfrm flipH="1">
            <a:off x="7259270" y="5215798"/>
            <a:ext cx="612147" cy="1340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6423085" y="5418362"/>
            <a:ext cx="2922947" cy="369332"/>
          </a:xfrm>
          <a:prstGeom prst="rect">
            <a:avLst/>
          </a:prstGeom>
          <a:noFill/>
        </p:spPr>
        <p:txBody>
          <a:bodyPr wrap="square" rtlCol="0">
            <a:spAutoFit/>
          </a:bodyPr>
          <a:lstStyle/>
          <a:p>
            <a:r>
              <a:rPr kumimoji="1" lang="ja-JP" altLang="en-US" b="1" dirty="0" smtClean="0"/>
              <a:t>この固定方法を採用</a:t>
            </a:r>
            <a:endParaRPr kumimoji="1" lang="ja-JP" altLang="en-US" b="1" dirty="0"/>
          </a:p>
        </p:txBody>
      </p:sp>
      <p:sp>
        <p:nvSpPr>
          <p:cNvPr id="92" name="テキスト ボックス 91"/>
          <p:cNvSpPr txBox="1"/>
          <p:nvPr/>
        </p:nvSpPr>
        <p:spPr>
          <a:xfrm>
            <a:off x="5083424" y="5728671"/>
            <a:ext cx="1569660" cy="369332"/>
          </a:xfrm>
          <a:prstGeom prst="rect">
            <a:avLst/>
          </a:prstGeom>
          <a:noFill/>
        </p:spPr>
        <p:txBody>
          <a:bodyPr wrap="none" rtlCol="0">
            <a:spAutoFit/>
          </a:bodyPr>
          <a:lstStyle/>
          <a:p>
            <a:r>
              <a:rPr kumimoji="1" lang="ja-JP" altLang="en-US" dirty="0" smtClean="0"/>
              <a:t>〇剛性良いい</a:t>
            </a:r>
            <a:endParaRPr kumimoji="1" lang="ja-JP" altLang="en-US" dirty="0"/>
          </a:p>
        </p:txBody>
      </p:sp>
    </p:spTree>
    <p:extLst>
      <p:ext uri="{BB962C8B-B14F-4D97-AF65-F5344CB8AC3E}">
        <p14:creationId xmlns:p14="http://schemas.microsoft.com/office/powerpoint/2010/main" val="360974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dirty="0" smtClean="0">
                <a:solidFill>
                  <a:schemeClr val="bg1"/>
                </a:solidFill>
              </a:rPr>
              <a:t> </a:t>
            </a:r>
            <a:r>
              <a:rPr lang="ja-JP" altLang="en-US" sz="3200" dirty="0" smtClean="0">
                <a:solidFill>
                  <a:srgbClr val="4D4D4D"/>
                </a:solidFill>
              </a:rPr>
              <a:t>フレーム</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13</a:t>
            </a:fld>
            <a:endParaRPr kumimoji="1" lang="ja-JP" altLang="en-US" dirty="0">
              <a:solidFill>
                <a:srgbClr val="4D4D4D"/>
              </a:solidFill>
            </a:endParaRPr>
          </a:p>
        </p:txBody>
      </p:sp>
      <p:sp>
        <p:nvSpPr>
          <p:cNvPr id="9" name="コンテンツ プレースホルダー 2"/>
          <p:cNvSpPr txBox="1">
            <a:spLocks/>
          </p:cNvSpPr>
          <p:nvPr/>
        </p:nvSpPr>
        <p:spPr>
          <a:xfrm>
            <a:off x="179512" y="908720"/>
            <a:ext cx="878497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sz="1800" dirty="0" smtClean="0"/>
              <a:t>I</a:t>
            </a:r>
            <a:r>
              <a:rPr lang="ja-JP" altLang="en-US" sz="1800" dirty="0" smtClean="0"/>
              <a:t>型ステンレス棒をコーナープレートで固定</a:t>
            </a:r>
            <a:endParaRPr lang="en-US" altLang="ja-JP" sz="1800" dirty="0" smtClean="0"/>
          </a:p>
          <a:p>
            <a:r>
              <a:rPr lang="ja-JP" altLang="en-US" sz="1800" dirty="0" smtClean="0"/>
              <a:t>コーナープレートは合成強化のためコーナーキューブとプレートの機能を持つモノリシック構造</a:t>
            </a:r>
            <a:endParaRPr lang="en-US" altLang="ja-JP" sz="1800" dirty="0" smtClean="0"/>
          </a:p>
          <a:p>
            <a:r>
              <a:rPr lang="ja-JP" altLang="en-US" sz="1800" dirty="0" smtClean="0"/>
              <a:t>共振の要求値に合わせてプレート部分のサイズを変更</a:t>
            </a:r>
            <a:endParaRPr lang="en-US" altLang="ja-JP" sz="1800" dirty="0" smtClean="0"/>
          </a:p>
          <a:p>
            <a:r>
              <a:rPr lang="ja-JP" altLang="en-US" sz="1800" dirty="0"/>
              <a:t>出来る</a:t>
            </a:r>
            <a:r>
              <a:rPr lang="ja-JP" altLang="en-US" sz="1800" dirty="0" smtClean="0"/>
              <a:t>だけ背を低く</a:t>
            </a:r>
            <a:r>
              <a:rPr lang="en-US" altLang="ja-JP" sz="1800" dirty="0" smtClean="0">
                <a:sym typeface="Wingdings" panose="05000000000000000000" pitchFamily="2" charset="2"/>
              </a:rPr>
              <a:t> </a:t>
            </a:r>
            <a:r>
              <a:rPr lang="ja-JP" altLang="en-US" sz="1800" dirty="0" smtClean="0"/>
              <a:t>ビーム高さからフレームまで</a:t>
            </a:r>
            <a:r>
              <a:rPr lang="en-US" altLang="ja-JP" sz="1800" dirty="0" smtClean="0"/>
              <a:t>40mm</a:t>
            </a:r>
          </a:p>
          <a:p>
            <a:endParaRPr lang="en-US" altLang="ja-JP" sz="1800" dirty="0" smtClean="0"/>
          </a:p>
          <a:p>
            <a:pPr marL="0" indent="0">
              <a:buNone/>
            </a:pPr>
            <a:endParaRPr lang="ja-JP" altLang="en-US"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866454"/>
            <a:ext cx="4442225" cy="3226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9" y="2636913"/>
            <a:ext cx="2120300" cy="19373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5" y="4372498"/>
            <a:ext cx="2461597" cy="20088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1235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dirty="0" smtClean="0">
                <a:solidFill>
                  <a:schemeClr val="bg1"/>
                </a:solidFill>
              </a:rPr>
              <a:t> </a:t>
            </a:r>
            <a:r>
              <a:rPr lang="ja-JP" altLang="en-US" sz="3200" dirty="0" smtClean="0">
                <a:solidFill>
                  <a:srgbClr val="4D4D4D"/>
                </a:solidFill>
              </a:rPr>
              <a:t>ワイヤ径</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14</a:t>
            </a:fld>
            <a:endParaRPr kumimoji="1" lang="ja-JP" altLang="en-US" dirty="0">
              <a:solidFill>
                <a:srgbClr val="4D4D4D"/>
              </a:solidFill>
            </a:endParaRPr>
          </a:p>
        </p:txBody>
      </p:sp>
      <p:sp>
        <p:nvSpPr>
          <p:cNvPr id="9" name="コンテンツ プレースホルダー 2"/>
          <p:cNvSpPr txBox="1">
            <a:spLocks/>
          </p:cNvSpPr>
          <p:nvPr/>
        </p:nvSpPr>
        <p:spPr>
          <a:xfrm>
            <a:off x="179512" y="908719"/>
            <a:ext cx="878497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1800" dirty="0" smtClean="0"/>
              <a:t>宗宮先生の論文 </a:t>
            </a:r>
            <a:r>
              <a:rPr lang="en-US" altLang="ja-JP" sz="1800" dirty="0" smtClean="0"/>
              <a:t>“Conceptual </a:t>
            </a:r>
            <a:r>
              <a:rPr lang="en-US" altLang="ja-JP" sz="1800" dirty="0"/>
              <a:t>design of an </a:t>
            </a:r>
            <a:r>
              <a:rPr lang="en-US" altLang="ja-JP" sz="1800" dirty="0" smtClean="0"/>
              <a:t>interferometer with </a:t>
            </a:r>
            <a:r>
              <a:rPr lang="en-US" altLang="ja-JP" sz="1800" dirty="0"/>
              <a:t>a sub-SQL sensitivity ver. </a:t>
            </a:r>
            <a:r>
              <a:rPr lang="en-US" altLang="ja-JP" sz="1800" dirty="0" smtClean="0"/>
              <a:t>2.0“ </a:t>
            </a:r>
            <a:r>
              <a:rPr lang="ja-JP" altLang="en-US" sz="1800" dirty="0" smtClean="0"/>
              <a:t>を参考にした</a:t>
            </a:r>
            <a:endParaRPr lang="en-US" altLang="ja-JP" sz="1800" dirty="0" smtClean="0"/>
          </a:p>
          <a:p>
            <a:r>
              <a:rPr lang="ja-JP" altLang="en-US" sz="1800" dirty="0" smtClean="0"/>
              <a:t>タングステンのワイヤを使用　</a:t>
            </a:r>
            <a:r>
              <a:rPr lang="en-US" altLang="ja-JP" sz="1800" dirty="0" smtClean="0"/>
              <a:t>15.63 g/cm^3</a:t>
            </a:r>
          </a:p>
          <a:p>
            <a:r>
              <a:rPr lang="ja-JP" altLang="en-US" sz="1800" dirty="0" smtClean="0"/>
              <a:t>バイオリンモードが出現する周波数はワイヤの半径に依存し，以下の式で表される</a:t>
            </a:r>
            <a:endParaRPr lang="en-US" altLang="ja-JP" sz="1800" dirty="0" smtClean="0"/>
          </a:p>
          <a:p>
            <a:endParaRPr lang="en-US" altLang="ja-JP" sz="1800" dirty="0"/>
          </a:p>
          <a:p>
            <a:endParaRPr lang="en-US" altLang="ja-JP" sz="1800" dirty="0" smtClean="0"/>
          </a:p>
          <a:p>
            <a:endParaRPr lang="en-US" altLang="ja-JP" sz="1800" dirty="0"/>
          </a:p>
          <a:p>
            <a:endParaRPr lang="en-US" altLang="ja-JP" sz="1800" dirty="0" smtClean="0"/>
          </a:p>
          <a:p>
            <a:pPr marL="0" indent="0">
              <a:buNone/>
            </a:pPr>
            <a:r>
              <a:rPr lang="ja-JP" altLang="en-US" sz="1800" dirty="0" smtClean="0"/>
              <a:t>　いま，最初のバイオリンモードが</a:t>
            </a:r>
            <a:r>
              <a:rPr lang="en-US" altLang="ja-JP" sz="1800" dirty="0" smtClean="0"/>
              <a:t>1kHz</a:t>
            </a:r>
            <a:r>
              <a:rPr lang="ja-JP" altLang="en-US" sz="1800" dirty="0" smtClean="0"/>
              <a:t>になるようなワイヤ径を選ぶと，</a:t>
            </a:r>
            <a:endParaRPr lang="en-US" altLang="ja-JP" sz="1800" dirty="0" smtClean="0"/>
          </a:p>
          <a:p>
            <a:pPr marL="0" indent="0">
              <a:buNone/>
            </a:pPr>
            <a:r>
              <a:rPr lang="ja-JP" altLang="en-US" sz="1800" dirty="0"/>
              <a:t>　</a:t>
            </a:r>
            <a:r>
              <a:rPr lang="en-US" altLang="ja-JP" sz="1800" b="1" dirty="0" smtClean="0"/>
              <a:t>dw~300um</a:t>
            </a:r>
            <a:endParaRPr lang="en-US" altLang="ja-JP" sz="1800" b="1" dirty="0"/>
          </a:p>
          <a:p>
            <a:endParaRPr lang="en-US" altLang="ja-JP"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937" y="2750160"/>
            <a:ext cx="20764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4572000" y="2492896"/>
            <a:ext cx="3341171" cy="1200329"/>
          </a:xfrm>
          <a:prstGeom prst="rect">
            <a:avLst/>
          </a:prstGeom>
          <a:noFill/>
        </p:spPr>
        <p:txBody>
          <a:bodyPr wrap="none" rtlCol="0">
            <a:spAutoFit/>
          </a:bodyPr>
          <a:lstStyle/>
          <a:p>
            <a:r>
              <a:rPr kumimoji="1" lang="en-US" altLang="ja-JP" dirty="0" err="1" smtClean="0"/>
              <a:t>dw</a:t>
            </a:r>
            <a:r>
              <a:rPr lang="en-US" altLang="ja-JP" dirty="0" smtClean="0"/>
              <a:t>: </a:t>
            </a:r>
            <a:r>
              <a:rPr lang="ja-JP" altLang="en-US" dirty="0" smtClean="0"/>
              <a:t>ワイヤの直径</a:t>
            </a:r>
            <a:endParaRPr lang="en-US" altLang="ja-JP" dirty="0" smtClean="0"/>
          </a:p>
          <a:p>
            <a:r>
              <a:rPr kumimoji="1" lang="en-US" altLang="ja-JP" dirty="0" smtClean="0"/>
              <a:t>l: </a:t>
            </a:r>
            <a:r>
              <a:rPr kumimoji="1" lang="ja-JP" altLang="en-US" dirty="0" smtClean="0"/>
              <a:t>ワイヤの長さ </a:t>
            </a:r>
            <a:r>
              <a:rPr kumimoji="1" lang="en-US" altLang="ja-JP" dirty="0" smtClean="0"/>
              <a:t>200mm</a:t>
            </a:r>
          </a:p>
          <a:p>
            <a:r>
              <a:rPr lang="en-US" altLang="ja-JP" dirty="0" smtClean="0"/>
              <a:t>m: </a:t>
            </a:r>
            <a:r>
              <a:rPr lang="ja-JP" altLang="en-US" dirty="0" smtClean="0"/>
              <a:t>ワイヤにかかる重さ </a:t>
            </a:r>
            <a:r>
              <a:rPr lang="en-US" altLang="ja-JP" dirty="0" smtClean="0"/>
              <a:t>=4.3kg</a:t>
            </a:r>
          </a:p>
          <a:p>
            <a:r>
              <a:rPr lang="en-US" altLang="ja-JP" dirty="0"/>
              <a:t>ρ</a:t>
            </a:r>
            <a:r>
              <a:rPr kumimoji="1" lang="en-US" altLang="ja-JP" dirty="0" smtClean="0"/>
              <a:t>:</a:t>
            </a:r>
            <a:r>
              <a:rPr lang="ja-JP" altLang="en-US" dirty="0" smtClean="0"/>
              <a:t> ワイヤの密度</a:t>
            </a:r>
            <a:r>
              <a:rPr kumimoji="1" lang="en-US" altLang="ja-JP" dirty="0" smtClean="0"/>
              <a:t>  =15.6g/cm^3</a:t>
            </a:r>
            <a:endParaRPr kumimoji="1" lang="ja-JP" altLang="en-US" dirty="0"/>
          </a:p>
        </p:txBody>
      </p:sp>
    </p:spTree>
    <p:extLst>
      <p:ext uri="{BB962C8B-B14F-4D97-AF65-F5344CB8AC3E}">
        <p14:creationId xmlns:p14="http://schemas.microsoft.com/office/powerpoint/2010/main" val="1968142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dirty="0" smtClean="0">
                <a:solidFill>
                  <a:schemeClr val="bg1"/>
                </a:solidFill>
              </a:rPr>
              <a:t> </a:t>
            </a:r>
            <a:r>
              <a:rPr lang="ja-JP" altLang="en-US" sz="3200" dirty="0" smtClean="0">
                <a:solidFill>
                  <a:srgbClr val="4D4D4D"/>
                </a:solidFill>
              </a:rPr>
              <a:t>ダンピング</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15</a:t>
            </a:fld>
            <a:endParaRPr kumimoji="1" lang="ja-JP" altLang="en-US" dirty="0">
              <a:solidFill>
                <a:srgbClr val="4D4D4D"/>
              </a:solidFill>
            </a:endParaRPr>
          </a:p>
        </p:txBody>
      </p:sp>
      <p:sp>
        <p:nvSpPr>
          <p:cNvPr id="9" name="コンテンツ プレースホルダー 2"/>
          <p:cNvSpPr txBox="1">
            <a:spLocks/>
          </p:cNvSpPr>
          <p:nvPr/>
        </p:nvSpPr>
        <p:spPr>
          <a:xfrm>
            <a:off x="179512" y="90872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1800" dirty="0" smtClean="0"/>
              <a:t>第一弾</a:t>
            </a:r>
            <a:r>
              <a:rPr lang="ja-JP" altLang="en-US" sz="1800" dirty="0"/>
              <a:t>と</a:t>
            </a:r>
            <a:r>
              <a:rPr lang="ja-JP" altLang="en-US" sz="1800" dirty="0" smtClean="0"/>
              <a:t>してエディカレントダンピングを採用</a:t>
            </a:r>
            <a:endParaRPr lang="en-US" altLang="ja-JP" sz="1800" dirty="0" smtClean="0"/>
          </a:p>
          <a:p>
            <a:r>
              <a:rPr lang="ja-JP" altLang="en-US" sz="1800" dirty="0" smtClean="0"/>
              <a:t>下クランプのブラケットのアルミと下に置いた磁石でダンピング</a:t>
            </a:r>
            <a:endParaRPr lang="en-US" altLang="ja-JP" sz="1800" dirty="0" smtClean="0"/>
          </a:p>
          <a:p>
            <a:r>
              <a:rPr lang="ja-JP" altLang="en-US" sz="1800" dirty="0" smtClean="0"/>
              <a:t>磁石はコイルスプリングで防振</a:t>
            </a:r>
            <a:endParaRPr lang="en-US" altLang="ja-JP" sz="1800" dirty="0" smtClean="0"/>
          </a:p>
          <a:p>
            <a:r>
              <a:rPr lang="ja-JP" altLang="en-US" sz="1800" dirty="0" smtClean="0"/>
              <a:t>磁石の高さは敷板で調節</a:t>
            </a:r>
            <a:endParaRPr lang="en-US" altLang="ja-JP" sz="1800" dirty="0" smtClean="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084732"/>
            <a:ext cx="2205360" cy="41159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9" y="2734671"/>
            <a:ext cx="4763850" cy="336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直線矢印コネクタ 10"/>
          <p:cNvCxnSpPr/>
          <p:nvPr/>
        </p:nvCxnSpPr>
        <p:spPr>
          <a:xfrm flipH="1" flipV="1">
            <a:off x="3360341" y="4869160"/>
            <a:ext cx="745446" cy="216024"/>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808269" y="5123579"/>
            <a:ext cx="925253" cy="584775"/>
          </a:xfrm>
          <a:prstGeom prst="rect">
            <a:avLst/>
          </a:prstGeom>
          <a:noFill/>
        </p:spPr>
        <p:txBody>
          <a:bodyPr wrap="none" rtlCol="0">
            <a:spAutoFit/>
          </a:bodyPr>
          <a:lstStyle/>
          <a:p>
            <a:r>
              <a:rPr lang="ja-JP" altLang="en-US" sz="1600" dirty="0" smtClean="0"/>
              <a:t>敷板</a:t>
            </a:r>
            <a:endParaRPr lang="en-US" altLang="ja-JP" sz="1600" dirty="0" smtClean="0"/>
          </a:p>
          <a:p>
            <a:r>
              <a:rPr kumimoji="1" lang="en-US" altLang="ja-JP" sz="1600" dirty="0"/>
              <a:t>(</a:t>
            </a:r>
            <a:r>
              <a:rPr kumimoji="1" lang="ja-JP" altLang="en-US" sz="1600" dirty="0"/>
              <a:t>アルミ</a:t>
            </a:r>
            <a:r>
              <a:rPr kumimoji="1" lang="en-US" altLang="ja-JP" sz="1600" dirty="0"/>
              <a:t>)</a:t>
            </a:r>
            <a:endParaRPr kumimoji="1" lang="ja-JP" altLang="en-US" sz="1600" dirty="0"/>
          </a:p>
        </p:txBody>
      </p:sp>
      <p:cxnSp>
        <p:nvCxnSpPr>
          <p:cNvPr id="14" name="直線矢印コネクタ 13"/>
          <p:cNvCxnSpPr/>
          <p:nvPr/>
        </p:nvCxnSpPr>
        <p:spPr>
          <a:xfrm flipH="1" flipV="1">
            <a:off x="6516216" y="5307954"/>
            <a:ext cx="745446" cy="216024"/>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flipV="1">
            <a:off x="6669011" y="4725596"/>
            <a:ext cx="745446" cy="216024"/>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414457" y="4818638"/>
            <a:ext cx="1210588" cy="338554"/>
          </a:xfrm>
          <a:prstGeom prst="rect">
            <a:avLst/>
          </a:prstGeom>
          <a:noFill/>
        </p:spPr>
        <p:txBody>
          <a:bodyPr wrap="none" rtlCol="0">
            <a:spAutoFit/>
          </a:bodyPr>
          <a:lstStyle/>
          <a:p>
            <a:r>
              <a:rPr kumimoji="1" lang="ja-JP" altLang="en-US" sz="1600" dirty="0" smtClean="0"/>
              <a:t>マグネット</a:t>
            </a:r>
            <a:endParaRPr kumimoji="1" lang="ja-JP" altLang="en-US" sz="1600" dirty="0"/>
          </a:p>
        </p:txBody>
      </p:sp>
      <p:sp>
        <p:nvSpPr>
          <p:cNvPr id="17" name="テキスト ボックス 16"/>
          <p:cNvSpPr txBox="1"/>
          <p:nvPr/>
        </p:nvSpPr>
        <p:spPr>
          <a:xfrm>
            <a:off x="7261662" y="5434683"/>
            <a:ext cx="1210588" cy="584775"/>
          </a:xfrm>
          <a:prstGeom prst="rect">
            <a:avLst/>
          </a:prstGeom>
          <a:noFill/>
        </p:spPr>
        <p:txBody>
          <a:bodyPr wrap="none" rtlCol="0">
            <a:spAutoFit/>
          </a:bodyPr>
          <a:lstStyle/>
          <a:p>
            <a:r>
              <a:rPr kumimoji="1" lang="ja-JP" altLang="en-US" sz="1600" dirty="0" smtClean="0"/>
              <a:t>コイル</a:t>
            </a:r>
            <a:endParaRPr kumimoji="1" lang="en-US" altLang="ja-JP" sz="1600" dirty="0" smtClean="0"/>
          </a:p>
          <a:p>
            <a:r>
              <a:rPr kumimoji="1" lang="ja-JP" altLang="en-US" sz="1600" dirty="0" smtClean="0"/>
              <a:t>スプリング</a:t>
            </a:r>
            <a:endParaRPr kumimoji="1" lang="ja-JP" altLang="en-US" sz="1600" dirty="0"/>
          </a:p>
        </p:txBody>
      </p:sp>
      <p:cxnSp>
        <p:nvCxnSpPr>
          <p:cNvPr id="18" name="直線矢印コネクタ 17"/>
          <p:cNvCxnSpPr/>
          <p:nvPr/>
        </p:nvCxnSpPr>
        <p:spPr>
          <a:xfrm flipH="1">
            <a:off x="6669011" y="3171701"/>
            <a:ext cx="745446" cy="545331"/>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7380312" y="2844421"/>
            <a:ext cx="1826141" cy="830997"/>
          </a:xfrm>
          <a:prstGeom prst="rect">
            <a:avLst/>
          </a:prstGeom>
          <a:noFill/>
        </p:spPr>
        <p:txBody>
          <a:bodyPr wrap="none" rtlCol="0">
            <a:spAutoFit/>
          </a:bodyPr>
          <a:lstStyle/>
          <a:p>
            <a:r>
              <a:rPr kumimoji="1" lang="ja-JP" altLang="en-US" sz="1600" dirty="0" smtClean="0"/>
              <a:t>ブレッドボードの</a:t>
            </a:r>
            <a:endParaRPr kumimoji="1" lang="en-US" altLang="ja-JP" sz="1600" dirty="0" smtClean="0"/>
          </a:p>
          <a:p>
            <a:r>
              <a:rPr lang="ja-JP" altLang="en-US" sz="1600" dirty="0" smtClean="0"/>
              <a:t>下クランプ</a:t>
            </a:r>
            <a:endParaRPr lang="en-US" altLang="ja-JP" sz="1600" dirty="0" smtClean="0"/>
          </a:p>
          <a:p>
            <a:r>
              <a:rPr lang="en-US" altLang="ja-JP" sz="1600" dirty="0" smtClean="0"/>
              <a:t>(</a:t>
            </a:r>
            <a:r>
              <a:rPr lang="ja-JP" altLang="en-US" sz="1600" dirty="0" smtClean="0"/>
              <a:t>アルミ</a:t>
            </a:r>
            <a:r>
              <a:rPr lang="en-US" altLang="ja-JP" sz="1600" dirty="0" smtClean="0"/>
              <a:t>)</a:t>
            </a:r>
            <a:endParaRPr kumimoji="1" lang="ja-JP" altLang="en-US" sz="1600" dirty="0"/>
          </a:p>
        </p:txBody>
      </p:sp>
    </p:spTree>
    <p:extLst>
      <p:ext uri="{BB962C8B-B14F-4D97-AF65-F5344CB8AC3E}">
        <p14:creationId xmlns:p14="http://schemas.microsoft.com/office/powerpoint/2010/main" val="2363147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dirty="0" smtClean="0">
                <a:solidFill>
                  <a:schemeClr val="bg1"/>
                </a:solidFill>
              </a:rPr>
              <a:t> </a:t>
            </a:r>
            <a:r>
              <a:rPr lang="ja-JP" altLang="en-US" sz="3200" dirty="0">
                <a:solidFill>
                  <a:srgbClr val="4D4D4D"/>
                </a:solidFill>
              </a:rPr>
              <a:t>全体像</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2017/8/7</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16</a:t>
            </a:fld>
            <a:endParaRPr kumimoji="1" lang="ja-JP" altLang="en-US" dirty="0">
              <a:solidFill>
                <a:srgbClr val="4D4D4D"/>
              </a:solidFill>
            </a:endParaRPr>
          </a:p>
        </p:txBody>
      </p:sp>
      <p:pic>
        <p:nvPicPr>
          <p:cNvPr id="2050" name="Picture 2" descr="C:\Users\Junko kasuya\Dropbox\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254596"/>
            <a:ext cx="6070600" cy="483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889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dirty="0" smtClean="0">
                <a:solidFill>
                  <a:schemeClr val="bg1"/>
                </a:solidFill>
              </a:rPr>
              <a:t> </a:t>
            </a:r>
            <a:r>
              <a:rPr lang="ja-JP" altLang="en-US" sz="3200" dirty="0">
                <a:solidFill>
                  <a:srgbClr val="4D4D4D"/>
                </a:solidFill>
              </a:rPr>
              <a:t>全体像</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2017/8/7</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17</a:t>
            </a:fld>
            <a:endParaRPr kumimoji="1" lang="ja-JP" altLang="en-US" dirty="0">
              <a:solidFill>
                <a:srgbClr val="4D4D4D"/>
              </a:solidFill>
            </a:endParaRPr>
          </a:p>
        </p:txBody>
      </p:sp>
      <p:pic>
        <p:nvPicPr>
          <p:cNvPr id="4098" name="Picture 2" descr="C:\Users\Junko kasuya\Dropbox\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124744"/>
            <a:ext cx="6396484" cy="509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502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dirty="0" smtClean="0">
                <a:solidFill>
                  <a:schemeClr val="bg1"/>
                </a:solidFill>
              </a:rPr>
              <a:t> </a:t>
            </a:r>
            <a:r>
              <a:rPr lang="ja-JP" altLang="en-US" sz="3200" dirty="0" smtClean="0">
                <a:solidFill>
                  <a:srgbClr val="4D4D4D"/>
                </a:solidFill>
              </a:rPr>
              <a:t>全体像横から</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18</a:t>
            </a:fld>
            <a:endParaRPr kumimoji="1" lang="ja-JP" altLang="en-US" dirty="0">
              <a:solidFill>
                <a:srgbClr val="4D4D4D"/>
              </a:solidFill>
            </a:endParaRPr>
          </a:p>
        </p:txBody>
      </p:sp>
      <p:pic>
        <p:nvPicPr>
          <p:cNvPr id="3074" name="Picture 2" descr="C:\Users\Junko kasuya\Dropbox\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01533"/>
            <a:ext cx="6480720" cy="517979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p:cNvCxnSpPr/>
          <p:nvPr/>
        </p:nvCxnSpPr>
        <p:spPr>
          <a:xfrm flipV="1">
            <a:off x="323528" y="3861048"/>
            <a:ext cx="8136904" cy="3600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7791018" y="3160339"/>
            <a:ext cx="1338828" cy="646331"/>
          </a:xfrm>
          <a:prstGeom prst="rect">
            <a:avLst/>
          </a:prstGeom>
          <a:noFill/>
        </p:spPr>
        <p:txBody>
          <a:bodyPr wrap="none" rtlCol="0">
            <a:spAutoFit/>
          </a:bodyPr>
          <a:lstStyle/>
          <a:p>
            <a:r>
              <a:rPr kumimoji="1" lang="ja-JP" altLang="en-US" dirty="0" smtClean="0"/>
              <a:t>ビーム高さ</a:t>
            </a:r>
            <a:endParaRPr kumimoji="1" lang="en-US" altLang="ja-JP" dirty="0" smtClean="0"/>
          </a:p>
          <a:p>
            <a:r>
              <a:rPr lang="en-US" altLang="ja-JP" dirty="0" smtClean="0"/>
              <a:t>210</a:t>
            </a:r>
            <a:endParaRPr kumimoji="1" lang="ja-JP" altLang="en-US" dirty="0"/>
          </a:p>
        </p:txBody>
      </p:sp>
      <p:sp>
        <p:nvSpPr>
          <p:cNvPr id="12" name="テキスト ボックス 11"/>
          <p:cNvSpPr txBox="1"/>
          <p:nvPr/>
        </p:nvSpPr>
        <p:spPr>
          <a:xfrm>
            <a:off x="7511133" y="2636912"/>
            <a:ext cx="559769" cy="369332"/>
          </a:xfrm>
          <a:prstGeom prst="rect">
            <a:avLst/>
          </a:prstGeom>
          <a:noFill/>
        </p:spPr>
        <p:txBody>
          <a:bodyPr wrap="none" rtlCol="0">
            <a:spAutoFit/>
          </a:bodyPr>
          <a:lstStyle/>
          <a:p>
            <a:r>
              <a:rPr kumimoji="1" lang="en-US" altLang="ja-JP" dirty="0" smtClean="0"/>
              <a:t>310</a:t>
            </a:r>
            <a:endParaRPr kumimoji="1" lang="ja-JP" altLang="en-US" dirty="0"/>
          </a:p>
        </p:txBody>
      </p:sp>
      <p:cxnSp>
        <p:nvCxnSpPr>
          <p:cNvPr id="14" name="直線矢印コネクタ 13"/>
          <p:cNvCxnSpPr/>
          <p:nvPr/>
        </p:nvCxnSpPr>
        <p:spPr>
          <a:xfrm flipH="1">
            <a:off x="6879076" y="3006244"/>
            <a:ext cx="108012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2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dirty="0" smtClean="0">
                <a:solidFill>
                  <a:schemeClr val="bg1"/>
                </a:solidFill>
              </a:rPr>
              <a:t> </a:t>
            </a:r>
            <a:r>
              <a:rPr lang="ja-JP" altLang="en-US" sz="3200" dirty="0">
                <a:solidFill>
                  <a:srgbClr val="4D4D4D"/>
                </a:solidFill>
              </a:rPr>
              <a:t>アクチュエータ</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19</a:t>
            </a:fld>
            <a:endParaRPr kumimoji="1" lang="ja-JP" altLang="en-US" dirty="0">
              <a:solidFill>
                <a:srgbClr val="4D4D4D"/>
              </a:solidFill>
            </a:endParaRPr>
          </a:p>
        </p:txBody>
      </p:sp>
      <p:sp>
        <p:nvSpPr>
          <p:cNvPr id="9" name="コンテンツ プレースホルダー 2"/>
          <p:cNvSpPr txBox="1">
            <a:spLocks/>
          </p:cNvSpPr>
          <p:nvPr/>
        </p:nvSpPr>
        <p:spPr>
          <a:xfrm>
            <a:off x="179512" y="908720"/>
            <a:ext cx="878497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1800" dirty="0" smtClean="0"/>
              <a:t>アライメントを取るために必要</a:t>
            </a:r>
            <a:r>
              <a:rPr lang="en-US" altLang="ja-JP" sz="1800" dirty="0" smtClean="0"/>
              <a:t>(</a:t>
            </a:r>
            <a:r>
              <a:rPr lang="ja-JP" altLang="en-US" sz="1800" dirty="0" smtClean="0"/>
              <a:t>道村さん</a:t>
            </a:r>
            <a:r>
              <a:rPr lang="en-US" altLang="ja-JP" sz="1800" dirty="0" smtClean="0"/>
              <a:t>)</a:t>
            </a:r>
          </a:p>
          <a:p>
            <a:r>
              <a:rPr lang="ja-JP" altLang="en-US" sz="1800" dirty="0" smtClean="0"/>
              <a:t>散乱光が問題になった際に振って変化を見るのに必要</a:t>
            </a:r>
            <a:r>
              <a:rPr lang="en-US" altLang="ja-JP" sz="1800" dirty="0" smtClean="0"/>
              <a:t>(</a:t>
            </a:r>
            <a:r>
              <a:rPr lang="ja-JP" altLang="en-US" sz="1800" dirty="0" smtClean="0"/>
              <a:t>新井さん</a:t>
            </a:r>
            <a:r>
              <a:rPr lang="en-US" altLang="ja-JP" sz="1800" dirty="0" smtClean="0"/>
              <a:t>)</a:t>
            </a:r>
          </a:p>
          <a:p>
            <a:r>
              <a:rPr lang="en-US" altLang="ja-JP" sz="1800" dirty="0" smtClean="0"/>
              <a:t>Type-C</a:t>
            </a:r>
            <a:r>
              <a:rPr lang="ja-JP" altLang="en-US" sz="1800" dirty="0" smtClean="0"/>
              <a:t>のコイルと取り付けたらどうか</a:t>
            </a:r>
            <a:r>
              <a:rPr lang="en-US" altLang="ja-JP" sz="1800" dirty="0" smtClean="0"/>
              <a:t>(</a:t>
            </a:r>
            <a:r>
              <a:rPr lang="ja-JP" altLang="en-US" sz="1800" dirty="0" smtClean="0"/>
              <a:t>新井さん</a:t>
            </a:r>
            <a:r>
              <a:rPr lang="en-US" altLang="ja-JP" sz="1800" dirty="0" smtClean="0"/>
              <a:t>)</a:t>
            </a:r>
          </a:p>
          <a:p>
            <a:r>
              <a:rPr lang="ja-JP" altLang="en-US" sz="1800" dirty="0" smtClean="0"/>
              <a:t>散乱光の件については携帯のバイブのようなものを取り付けて必要があればそれを揺らせばよいか</a:t>
            </a:r>
            <a:r>
              <a:rPr lang="en-US" altLang="ja-JP" sz="1800" dirty="0" smtClean="0"/>
              <a:t>(John</a:t>
            </a:r>
            <a:r>
              <a:rPr lang="ja-JP" altLang="en-US" sz="1800" dirty="0" smtClean="0"/>
              <a:t>＠</a:t>
            </a:r>
            <a:r>
              <a:rPr lang="en-US" altLang="ja-JP" sz="1800" dirty="0" smtClean="0"/>
              <a:t>UWA)</a:t>
            </a:r>
          </a:p>
          <a:p>
            <a:r>
              <a:rPr lang="ja-JP" altLang="en-US" sz="1800" dirty="0" smtClean="0"/>
              <a:t>結論として第一弾では実装しないがフレームに取り付けられる場所は残しておく</a:t>
            </a:r>
            <a:endParaRPr lang="en-US" altLang="ja-JP" sz="1800" dirty="0" smtClean="0"/>
          </a:p>
        </p:txBody>
      </p:sp>
    </p:spTree>
    <p:extLst>
      <p:ext uri="{BB962C8B-B14F-4D97-AF65-F5344CB8AC3E}">
        <p14:creationId xmlns:p14="http://schemas.microsoft.com/office/powerpoint/2010/main" val="3713842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dirty="0" smtClean="0">
                <a:solidFill>
                  <a:schemeClr val="bg1"/>
                </a:solidFill>
              </a:rPr>
              <a:t> </a:t>
            </a:r>
            <a:r>
              <a:rPr lang="en-US" altLang="ja-JP" sz="3200" dirty="0">
                <a:solidFill>
                  <a:srgbClr val="4D4D4D"/>
                </a:solidFill>
              </a:rPr>
              <a:t>Contents</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2017/8/7</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2</a:t>
            </a:fld>
            <a:endParaRPr kumimoji="1" lang="ja-JP" altLang="en-US" dirty="0">
              <a:solidFill>
                <a:srgbClr val="4D4D4D"/>
              </a:solidFill>
            </a:endParaRPr>
          </a:p>
        </p:txBody>
      </p:sp>
      <p:sp>
        <p:nvSpPr>
          <p:cNvPr id="9" name="テキスト ボックス 8"/>
          <p:cNvSpPr txBox="1"/>
          <p:nvPr/>
        </p:nvSpPr>
        <p:spPr>
          <a:xfrm>
            <a:off x="179512" y="1049547"/>
            <a:ext cx="5782352" cy="4247317"/>
          </a:xfrm>
          <a:prstGeom prst="rect">
            <a:avLst/>
          </a:prstGeom>
          <a:noFill/>
        </p:spPr>
        <p:txBody>
          <a:bodyPr wrap="none" rtlCol="0">
            <a:spAutoFit/>
          </a:bodyPr>
          <a:lstStyle/>
          <a:p>
            <a:pPr marL="742950" lvl="1" indent="-285750">
              <a:buFont typeface="Arial" panose="020B0604020202020204" pitchFamily="34" charset="0"/>
              <a:buChar char="•"/>
            </a:pPr>
            <a:r>
              <a:rPr lang="ja-JP" altLang="en-US" dirty="0">
                <a:solidFill>
                  <a:schemeClr val="bg1"/>
                </a:solidFill>
              </a:rPr>
              <a:t> </a:t>
            </a:r>
            <a:endParaRPr lang="en-US" altLang="ja-JP" dirty="0" smtClean="0">
              <a:solidFill>
                <a:schemeClr val="bg1"/>
              </a:solidFill>
            </a:endParaRPr>
          </a:p>
          <a:p>
            <a:pPr marL="742950" lvl="1" indent="-285750">
              <a:buFont typeface="Arial" panose="020B0604020202020204" pitchFamily="34" charset="0"/>
              <a:buChar char="•"/>
            </a:pPr>
            <a:r>
              <a:rPr lang="ja-JP" altLang="en-US" dirty="0" smtClean="0">
                <a:solidFill>
                  <a:srgbClr val="4D4D4D"/>
                </a:solidFill>
              </a:rPr>
              <a:t>前回</a:t>
            </a:r>
            <a:r>
              <a:rPr lang="ja-JP" altLang="en-US" dirty="0">
                <a:solidFill>
                  <a:srgbClr val="4D4D4D"/>
                </a:solidFill>
              </a:rPr>
              <a:t>レビューのアクションアイテムと進捗</a:t>
            </a:r>
            <a:r>
              <a:rPr lang="ja-JP" altLang="en-US" dirty="0" smtClean="0">
                <a:solidFill>
                  <a:srgbClr val="4D4D4D"/>
                </a:solidFill>
              </a:rPr>
              <a:t>状況</a:t>
            </a:r>
            <a:endParaRPr lang="en-US" altLang="ja-JP" dirty="0" smtClean="0">
              <a:solidFill>
                <a:srgbClr val="4D4D4D"/>
              </a:solidFill>
            </a:endParaRPr>
          </a:p>
          <a:p>
            <a:pPr marL="742950" lvl="1" indent="-285750">
              <a:buFont typeface="Arial" panose="020B0604020202020204" pitchFamily="34" charset="0"/>
              <a:buChar char="•"/>
            </a:pPr>
            <a:r>
              <a:rPr lang="ja-JP" altLang="en-US" dirty="0" smtClean="0">
                <a:solidFill>
                  <a:srgbClr val="4D4D4D"/>
                </a:solidFill>
              </a:rPr>
              <a:t>アルミブレッドボード</a:t>
            </a:r>
            <a:endParaRPr lang="en-US" altLang="ja-JP" dirty="0" smtClean="0">
              <a:solidFill>
                <a:srgbClr val="4D4D4D"/>
              </a:solidFill>
            </a:endParaRPr>
          </a:p>
          <a:p>
            <a:pPr marL="742950" lvl="1" indent="-285750">
              <a:buFont typeface="Arial" panose="020B0604020202020204" pitchFamily="34" charset="0"/>
              <a:buChar char="•"/>
            </a:pPr>
            <a:r>
              <a:rPr lang="en-US" altLang="ja-JP" dirty="0">
                <a:solidFill>
                  <a:srgbClr val="4D4D4D"/>
                </a:solidFill>
              </a:rPr>
              <a:t>3</a:t>
            </a:r>
            <a:r>
              <a:rPr lang="ja-JP" altLang="en-US" dirty="0">
                <a:solidFill>
                  <a:srgbClr val="4D4D4D"/>
                </a:solidFill>
              </a:rPr>
              <a:t>本吊り </a:t>
            </a:r>
            <a:r>
              <a:rPr lang="en-US" altLang="ja-JP" dirty="0">
                <a:solidFill>
                  <a:srgbClr val="4D4D4D"/>
                </a:solidFill>
              </a:rPr>
              <a:t>or</a:t>
            </a:r>
            <a:r>
              <a:rPr lang="ja-JP" altLang="en-US" dirty="0">
                <a:solidFill>
                  <a:srgbClr val="4D4D4D"/>
                </a:solidFill>
              </a:rPr>
              <a:t> </a:t>
            </a:r>
            <a:r>
              <a:rPr lang="en-US" altLang="ja-JP" dirty="0">
                <a:solidFill>
                  <a:srgbClr val="4D4D4D"/>
                </a:solidFill>
              </a:rPr>
              <a:t>4</a:t>
            </a:r>
            <a:r>
              <a:rPr lang="ja-JP" altLang="en-US" dirty="0">
                <a:solidFill>
                  <a:srgbClr val="4D4D4D"/>
                </a:solidFill>
              </a:rPr>
              <a:t>本吊り </a:t>
            </a:r>
            <a:r>
              <a:rPr lang="ja-JP" altLang="en-US" dirty="0" smtClean="0">
                <a:solidFill>
                  <a:srgbClr val="4D4D4D"/>
                </a:solidFill>
              </a:rPr>
              <a:t>問題</a:t>
            </a:r>
            <a:endParaRPr lang="en-US" altLang="ja-JP" dirty="0" smtClean="0">
              <a:solidFill>
                <a:srgbClr val="4D4D4D"/>
              </a:solidFill>
            </a:endParaRPr>
          </a:p>
          <a:p>
            <a:pPr marL="742950" lvl="1" indent="-285750">
              <a:buFont typeface="Arial" panose="020B0604020202020204" pitchFamily="34" charset="0"/>
              <a:buChar char="•"/>
            </a:pPr>
            <a:r>
              <a:rPr lang="ja-JP" altLang="en-US" dirty="0">
                <a:solidFill>
                  <a:srgbClr val="4D4D4D"/>
                </a:solidFill>
              </a:rPr>
              <a:t>板</a:t>
            </a:r>
            <a:r>
              <a:rPr lang="ja-JP" altLang="en-US" dirty="0" smtClean="0">
                <a:solidFill>
                  <a:srgbClr val="4D4D4D"/>
                </a:solidFill>
              </a:rPr>
              <a:t>バネ</a:t>
            </a:r>
            <a:endParaRPr lang="en-US" altLang="ja-JP" dirty="0" smtClean="0">
              <a:solidFill>
                <a:srgbClr val="4D4D4D"/>
              </a:solidFill>
            </a:endParaRPr>
          </a:p>
          <a:p>
            <a:pPr marL="742950" lvl="1" indent="-285750">
              <a:buFont typeface="Arial" panose="020B0604020202020204" pitchFamily="34" charset="0"/>
              <a:buChar char="•"/>
            </a:pPr>
            <a:r>
              <a:rPr lang="ja-JP" altLang="en-US" dirty="0" smtClean="0">
                <a:solidFill>
                  <a:srgbClr val="4D4D4D"/>
                </a:solidFill>
              </a:rPr>
              <a:t>上</a:t>
            </a:r>
            <a:r>
              <a:rPr lang="ja-JP" altLang="en-US" dirty="0" smtClean="0">
                <a:solidFill>
                  <a:srgbClr val="4D4D4D"/>
                </a:solidFill>
              </a:rPr>
              <a:t>クランプ</a:t>
            </a:r>
            <a:r>
              <a:rPr lang="ja-JP" altLang="en-US" dirty="0" smtClean="0">
                <a:solidFill>
                  <a:srgbClr val="4D4D4D"/>
                </a:solidFill>
              </a:rPr>
              <a:t>変更点</a:t>
            </a:r>
            <a:endParaRPr lang="en-US" altLang="ja-JP" dirty="0" smtClean="0">
              <a:solidFill>
                <a:srgbClr val="4D4D4D"/>
              </a:solidFill>
            </a:endParaRPr>
          </a:p>
          <a:p>
            <a:pPr marL="742950" lvl="1" indent="-285750">
              <a:buFont typeface="Arial" panose="020B0604020202020204" pitchFamily="34" charset="0"/>
              <a:buChar char="•"/>
            </a:pPr>
            <a:r>
              <a:rPr lang="ja-JP" altLang="en-US" dirty="0" smtClean="0">
                <a:solidFill>
                  <a:srgbClr val="4D4D4D"/>
                </a:solidFill>
              </a:rPr>
              <a:t>下クランプ</a:t>
            </a:r>
            <a:r>
              <a:rPr lang="ja-JP" altLang="en-US" dirty="0" smtClean="0">
                <a:solidFill>
                  <a:srgbClr val="4D4D4D"/>
                </a:solidFill>
              </a:rPr>
              <a:t>変更点</a:t>
            </a:r>
            <a:endParaRPr lang="en-US" altLang="ja-JP" dirty="0" smtClean="0">
              <a:solidFill>
                <a:srgbClr val="4D4D4D"/>
              </a:solidFill>
            </a:endParaRPr>
          </a:p>
          <a:p>
            <a:pPr marL="742950" lvl="1" indent="-285750">
              <a:buFont typeface="Arial" panose="020B0604020202020204" pitchFamily="34" charset="0"/>
              <a:buChar char="•"/>
            </a:pPr>
            <a:r>
              <a:rPr lang="ja-JP" altLang="en-US" dirty="0">
                <a:solidFill>
                  <a:srgbClr val="4D4D4D"/>
                </a:solidFill>
              </a:rPr>
              <a:t>ブレッドボードの</a:t>
            </a:r>
            <a:r>
              <a:rPr lang="ja-JP" altLang="en-US" dirty="0" smtClean="0">
                <a:solidFill>
                  <a:srgbClr val="4D4D4D"/>
                </a:solidFill>
              </a:rPr>
              <a:t>向き</a:t>
            </a:r>
            <a:endParaRPr lang="en-US" altLang="ja-JP" dirty="0" smtClean="0">
              <a:solidFill>
                <a:srgbClr val="4D4D4D"/>
              </a:solidFill>
            </a:endParaRPr>
          </a:p>
          <a:p>
            <a:pPr marL="742950" lvl="1" indent="-285750">
              <a:buFont typeface="Arial" panose="020B0604020202020204" pitchFamily="34" charset="0"/>
              <a:buChar char="•"/>
            </a:pPr>
            <a:r>
              <a:rPr lang="ja-JP" altLang="en-US" dirty="0" smtClean="0">
                <a:solidFill>
                  <a:srgbClr val="4D4D4D"/>
                </a:solidFill>
              </a:rPr>
              <a:t>フレーム</a:t>
            </a:r>
            <a:endParaRPr lang="en-US" altLang="ja-JP" dirty="0" smtClean="0">
              <a:solidFill>
                <a:srgbClr val="4D4D4D"/>
              </a:solidFill>
            </a:endParaRPr>
          </a:p>
          <a:p>
            <a:pPr marL="742950" lvl="1" indent="-285750">
              <a:buFont typeface="Arial" panose="020B0604020202020204" pitchFamily="34" charset="0"/>
              <a:buChar char="•"/>
            </a:pPr>
            <a:r>
              <a:rPr lang="ja-JP" altLang="en-US" dirty="0">
                <a:solidFill>
                  <a:srgbClr val="4D4D4D"/>
                </a:solidFill>
              </a:rPr>
              <a:t>ワイヤ</a:t>
            </a:r>
            <a:r>
              <a:rPr lang="ja-JP" altLang="en-US" dirty="0" smtClean="0">
                <a:solidFill>
                  <a:srgbClr val="4D4D4D"/>
                </a:solidFill>
              </a:rPr>
              <a:t>径</a:t>
            </a:r>
            <a:endParaRPr lang="en-US" altLang="ja-JP" dirty="0" smtClean="0">
              <a:solidFill>
                <a:srgbClr val="4D4D4D"/>
              </a:solidFill>
            </a:endParaRPr>
          </a:p>
          <a:p>
            <a:pPr marL="742950" lvl="1" indent="-285750">
              <a:buFont typeface="Arial" panose="020B0604020202020204" pitchFamily="34" charset="0"/>
              <a:buChar char="•"/>
            </a:pPr>
            <a:r>
              <a:rPr lang="ja-JP" altLang="en-US" dirty="0" smtClean="0">
                <a:solidFill>
                  <a:srgbClr val="4D4D4D"/>
                </a:solidFill>
              </a:rPr>
              <a:t>ダンピング</a:t>
            </a:r>
            <a:endParaRPr lang="en-US" altLang="ja-JP" dirty="0"/>
          </a:p>
          <a:p>
            <a:pPr marL="742950" lvl="1" indent="-285750">
              <a:buFont typeface="Arial" panose="020B0604020202020204" pitchFamily="34" charset="0"/>
              <a:buChar char="•"/>
            </a:pPr>
            <a:r>
              <a:rPr lang="ja-JP" altLang="en-US" dirty="0" smtClean="0">
                <a:solidFill>
                  <a:srgbClr val="4D4D4D"/>
                </a:solidFill>
              </a:rPr>
              <a:t>アクチュエータ</a:t>
            </a:r>
            <a:endParaRPr lang="en-US" altLang="ja-JP" dirty="0" smtClean="0">
              <a:solidFill>
                <a:srgbClr val="4D4D4D"/>
              </a:solidFill>
            </a:endParaRPr>
          </a:p>
          <a:p>
            <a:pPr marL="742950" lvl="1" indent="-285750">
              <a:buFont typeface="Arial" panose="020B0604020202020204" pitchFamily="34" charset="0"/>
              <a:buChar char="•"/>
            </a:pPr>
            <a:r>
              <a:rPr lang="ja-JP" altLang="en-US" dirty="0" smtClean="0">
                <a:solidFill>
                  <a:srgbClr val="4D4D4D"/>
                </a:solidFill>
              </a:rPr>
              <a:t>スケジュール</a:t>
            </a:r>
            <a:endParaRPr lang="en-US" altLang="ja-JP" dirty="0" smtClean="0">
              <a:solidFill>
                <a:srgbClr val="4D4D4D"/>
              </a:solidFill>
            </a:endParaRPr>
          </a:p>
          <a:p>
            <a:pPr marL="742950" lvl="1" indent="-285750">
              <a:buFont typeface="Arial" panose="020B0604020202020204" pitchFamily="34" charset="0"/>
              <a:buChar char="•"/>
            </a:pPr>
            <a:endParaRPr lang="en-US" altLang="ja-JP" dirty="0">
              <a:solidFill>
                <a:srgbClr val="4D4D4D"/>
              </a:solidFill>
            </a:endParaRPr>
          </a:p>
          <a:p>
            <a:pPr marL="742950" lvl="1" indent="-285750">
              <a:buFont typeface="Arial" panose="020B0604020202020204" pitchFamily="34" charset="0"/>
              <a:buChar char="•"/>
            </a:pPr>
            <a:r>
              <a:rPr lang="ja-JP" altLang="en-US" dirty="0" smtClean="0">
                <a:solidFill>
                  <a:srgbClr val="4D4D4D"/>
                </a:solidFill>
              </a:rPr>
              <a:t>参考文献</a:t>
            </a:r>
            <a:endParaRPr lang="en-US" altLang="ja-JP" dirty="0" smtClean="0">
              <a:solidFill>
                <a:srgbClr val="4D4D4D"/>
              </a:solidFill>
            </a:endParaRPr>
          </a:p>
        </p:txBody>
      </p:sp>
    </p:spTree>
    <p:extLst>
      <p:ext uri="{BB962C8B-B14F-4D97-AF65-F5344CB8AC3E}">
        <p14:creationId xmlns:p14="http://schemas.microsoft.com/office/powerpoint/2010/main" val="449054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sz="3200" dirty="0" smtClean="0">
                <a:solidFill>
                  <a:srgbClr val="4D4D4D"/>
                </a:solidFill>
              </a:rPr>
              <a:t> スケジュール</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20</a:t>
            </a:fld>
            <a:endParaRPr kumimoji="1" lang="ja-JP" altLang="en-US" dirty="0">
              <a:solidFill>
                <a:srgbClr val="4D4D4D"/>
              </a:solidFill>
            </a:endParaRPr>
          </a:p>
        </p:txBody>
      </p:sp>
      <p:sp>
        <p:nvSpPr>
          <p:cNvPr id="10" name="コンテンツ プレースホルダー 2"/>
          <p:cNvSpPr txBox="1">
            <a:spLocks/>
          </p:cNvSpPr>
          <p:nvPr/>
        </p:nvSpPr>
        <p:spPr>
          <a:xfrm>
            <a:off x="179512" y="836712"/>
            <a:ext cx="8280920" cy="55446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800" dirty="0" smtClean="0"/>
              <a:t>板バネ</a:t>
            </a:r>
            <a:endParaRPr lang="en-US" altLang="ja-JP" sz="1800" dirty="0" smtClean="0"/>
          </a:p>
          <a:p>
            <a:r>
              <a:rPr lang="ja-JP" altLang="en-US" sz="1800" dirty="0" smtClean="0">
                <a:sym typeface="Wingdings" panose="05000000000000000000" pitchFamily="2" charset="2"/>
              </a:rPr>
              <a:t>設計 </a:t>
            </a:r>
            <a:r>
              <a:rPr lang="en-US" altLang="ja-JP" sz="1800" dirty="0" smtClean="0">
                <a:sym typeface="Wingdings" panose="05000000000000000000" pitchFamily="2" charset="2"/>
              </a:rPr>
              <a:t></a:t>
            </a:r>
            <a:r>
              <a:rPr lang="ja-JP" altLang="en-US" sz="1800" dirty="0">
                <a:sym typeface="Wingdings" panose="05000000000000000000" pitchFamily="2" charset="2"/>
              </a:rPr>
              <a:t> </a:t>
            </a:r>
            <a:r>
              <a:rPr lang="ja-JP" altLang="en-US" sz="1800" dirty="0" smtClean="0">
                <a:sym typeface="Wingdings" panose="05000000000000000000" pitchFamily="2" charset="2"/>
              </a:rPr>
              <a:t>済</a:t>
            </a:r>
            <a:endParaRPr lang="en-US" altLang="ja-JP" sz="1800" dirty="0" smtClean="0"/>
          </a:p>
          <a:p>
            <a:r>
              <a:rPr lang="ja-JP" altLang="en-US" sz="1800" dirty="0" smtClean="0">
                <a:sym typeface="Wingdings" panose="05000000000000000000" pitchFamily="2" charset="2"/>
              </a:rPr>
              <a:t>材料入手 </a:t>
            </a:r>
            <a:r>
              <a:rPr lang="en-US" altLang="ja-JP" sz="1800" dirty="0" smtClean="0">
                <a:sym typeface="Wingdings" panose="05000000000000000000" pitchFamily="2" charset="2"/>
              </a:rPr>
              <a:t></a:t>
            </a:r>
            <a:r>
              <a:rPr lang="ja-JP" altLang="en-US" sz="1800" dirty="0" smtClean="0">
                <a:sym typeface="Wingdings" panose="05000000000000000000" pitchFamily="2" charset="2"/>
              </a:rPr>
              <a:t> 済</a:t>
            </a:r>
            <a:endParaRPr lang="en-US" altLang="ja-JP" sz="1800" dirty="0" smtClean="0">
              <a:sym typeface="Wingdings" panose="05000000000000000000" pitchFamily="2" charset="2"/>
            </a:endParaRPr>
          </a:p>
          <a:p>
            <a:r>
              <a:rPr lang="ja-JP" altLang="en-US" sz="1800" dirty="0" smtClean="0">
                <a:sym typeface="Wingdings" panose="05000000000000000000" pitchFamily="2" charset="2"/>
              </a:rPr>
              <a:t>東工大のマシーンショップに発注 </a:t>
            </a:r>
            <a:r>
              <a:rPr lang="en-US" altLang="ja-JP" sz="1800" dirty="0" smtClean="0">
                <a:sym typeface="Wingdings" panose="05000000000000000000" pitchFamily="2" charset="2"/>
              </a:rPr>
              <a:t> 8</a:t>
            </a:r>
            <a:r>
              <a:rPr lang="ja-JP" altLang="en-US" sz="1800" dirty="0" smtClean="0">
                <a:sym typeface="Wingdings" panose="05000000000000000000" pitchFamily="2" charset="2"/>
              </a:rPr>
              <a:t>月中</a:t>
            </a:r>
            <a:endParaRPr lang="en-US" altLang="ja-JP" sz="1800" dirty="0" smtClean="0">
              <a:sym typeface="Wingdings" panose="05000000000000000000" pitchFamily="2" charset="2"/>
            </a:endParaRPr>
          </a:p>
          <a:p>
            <a:r>
              <a:rPr lang="ja-JP" altLang="en-US" sz="1800" dirty="0" smtClean="0">
                <a:sym typeface="Wingdings" panose="05000000000000000000" pitchFamily="2" charset="2"/>
              </a:rPr>
              <a:t>熱処理とメッキ </a:t>
            </a:r>
            <a:r>
              <a:rPr lang="en-US" altLang="ja-JP" sz="1800" dirty="0" smtClean="0">
                <a:sym typeface="Wingdings" panose="05000000000000000000" pitchFamily="2" charset="2"/>
              </a:rPr>
              <a:t>9</a:t>
            </a:r>
            <a:r>
              <a:rPr lang="ja-JP" altLang="en-US" sz="1800" dirty="0" smtClean="0">
                <a:sym typeface="Wingdings" panose="05000000000000000000" pitchFamily="2" charset="2"/>
              </a:rPr>
              <a:t>月中</a:t>
            </a:r>
            <a:r>
              <a:rPr lang="en-US" altLang="ja-JP" sz="1800" dirty="0" smtClean="0">
                <a:sym typeface="Wingdings" panose="05000000000000000000" pitchFamily="2" charset="2"/>
              </a:rPr>
              <a:t> (8</a:t>
            </a:r>
            <a:r>
              <a:rPr lang="ja-JP" altLang="en-US" sz="1800" dirty="0" smtClean="0">
                <a:sym typeface="Wingdings" panose="05000000000000000000" pitchFamily="2" charset="2"/>
              </a:rPr>
              <a:t>月中に会社側と話を付ける</a:t>
            </a:r>
            <a:r>
              <a:rPr lang="en-US" altLang="ja-JP" sz="1800" dirty="0" smtClean="0">
                <a:sym typeface="Wingdings" panose="05000000000000000000" pitchFamily="2" charset="2"/>
              </a:rPr>
              <a:t>)</a:t>
            </a:r>
          </a:p>
          <a:p>
            <a:r>
              <a:rPr lang="ja-JP" altLang="en-US" sz="1800" dirty="0" smtClean="0">
                <a:sym typeface="Wingdings" panose="05000000000000000000" pitchFamily="2" charset="2"/>
              </a:rPr>
              <a:t>板バネの性能測定</a:t>
            </a:r>
            <a:r>
              <a:rPr lang="en-US" altLang="ja-JP" sz="1800" dirty="0" smtClean="0">
                <a:sym typeface="Wingdings" panose="05000000000000000000" pitchFamily="2" charset="2"/>
              </a:rPr>
              <a:t>  </a:t>
            </a:r>
            <a:r>
              <a:rPr lang="en-US" altLang="ja-JP" sz="1800" dirty="0">
                <a:sym typeface="Wingdings" panose="05000000000000000000" pitchFamily="2" charset="2"/>
              </a:rPr>
              <a:t>10</a:t>
            </a:r>
            <a:r>
              <a:rPr lang="ja-JP" altLang="en-US" sz="1800" dirty="0" smtClean="0">
                <a:sym typeface="Wingdings" panose="05000000000000000000" pitchFamily="2" charset="2"/>
              </a:rPr>
              <a:t>月後半 </a:t>
            </a:r>
            <a:r>
              <a:rPr lang="en-US" altLang="ja-JP" sz="1800" dirty="0" smtClean="0">
                <a:sym typeface="Wingdings" panose="05000000000000000000" pitchFamily="2" charset="2"/>
              </a:rPr>
              <a:t>(</a:t>
            </a:r>
            <a:r>
              <a:rPr lang="ja-JP" altLang="en-US" sz="1800" dirty="0" smtClean="0">
                <a:sym typeface="Wingdings" panose="05000000000000000000" pitchFamily="2" charset="2"/>
              </a:rPr>
              <a:t>ダンピング含む</a:t>
            </a:r>
            <a:r>
              <a:rPr lang="en-US" altLang="ja-JP" sz="1800" dirty="0" smtClean="0">
                <a:sym typeface="Wingdings" panose="05000000000000000000" pitchFamily="2" charset="2"/>
              </a:rPr>
              <a:t>)</a:t>
            </a:r>
          </a:p>
          <a:p>
            <a:pPr marL="0" indent="0">
              <a:buNone/>
            </a:pPr>
            <a:endParaRPr lang="en-US" altLang="ja-JP" sz="1800" dirty="0">
              <a:sym typeface="Wingdings" panose="05000000000000000000" pitchFamily="2" charset="2"/>
            </a:endParaRPr>
          </a:p>
          <a:p>
            <a:pPr marL="0" indent="0">
              <a:buNone/>
            </a:pPr>
            <a:r>
              <a:rPr lang="ja-JP" altLang="en-US" sz="1800" dirty="0" smtClean="0">
                <a:sym typeface="Wingdings" panose="05000000000000000000" pitchFamily="2" charset="2"/>
              </a:rPr>
              <a:t>フレームなどその他パーツ</a:t>
            </a:r>
            <a:endParaRPr lang="en-US" altLang="ja-JP" sz="1800" dirty="0" smtClean="0">
              <a:sym typeface="Wingdings" panose="05000000000000000000" pitchFamily="2" charset="2"/>
            </a:endParaRPr>
          </a:p>
          <a:p>
            <a:r>
              <a:rPr lang="ja-JP" altLang="en-US" sz="1800" dirty="0" smtClean="0">
                <a:sym typeface="Wingdings" panose="05000000000000000000" pitchFamily="2" charset="2"/>
              </a:rPr>
              <a:t>設計</a:t>
            </a:r>
            <a:r>
              <a:rPr lang="en-US" altLang="ja-JP" sz="1800" dirty="0" smtClean="0">
                <a:sym typeface="Wingdings" panose="05000000000000000000" pitchFamily="2" charset="2"/>
              </a:rPr>
              <a:t></a:t>
            </a:r>
            <a:r>
              <a:rPr lang="ja-JP" altLang="en-US" sz="1800" dirty="0" smtClean="0">
                <a:sym typeface="Wingdings" panose="05000000000000000000" pitchFamily="2" charset="2"/>
              </a:rPr>
              <a:t> 大まかに済</a:t>
            </a:r>
            <a:endParaRPr lang="en-US" altLang="ja-JP" sz="1800" dirty="0" smtClean="0">
              <a:sym typeface="Wingdings" panose="05000000000000000000" pitchFamily="2" charset="2"/>
            </a:endParaRPr>
          </a:p>
          <a:p>
            <a:r>
              <a:rPr lang="ja-JP" altLang="en-US" sz="1800" dirty="0" smtClean="0"/>
              <a:t>材料入手</a:t>
            </a:r>
            <a:r>
              <a:rPr lang="en-US" altLang="ja-JP" sz="1800" dirty="0" smtClean="0"/>
              <a:t> </a:t>
            </a:r>
            <a:r>
              <a:rPr lang="en-US" altLang="ja-JP" sz="1800" dirty="0" smtClean="0">
                <a:sym typeface="Wingdings" panose="05000000000000000000" pitchFamily="2" charset="2"/>
              </a:rPr>
              <a:t></a:t>
            </a:r>
            <a:r>
              <a:rPr lang="ja-JP" altLang="en-US" sz="1800" dirty="0">
                <a:sym typeface="Wingdings" panose="05000000000000000000" pitchFamily="2" charset="2"/>
              </a:rPr>
              <a:t> </a:t>
            </a:r>
            <a:r>
              <a:rPr lang="ja-JP" altLang="en-US" sz="1800" dirty="0" smtClean="0">
                <a:sym typeface="Wingdings" panose="05000000000000000000" pitchFamily="2" charset="2"/>
              </a:rPr>
              <a:t>まだだがすぐにできる</a:t>
            </a:r>
            <a:endParaRPr lang="en-US" altLang="ja-JP" sz="1800" dirty="0" smtClean="0">
              <a:sym typeface="Wingdings" panose="05000000000000000000" pitchFamily="2" charset="2"/>
            </a:endParaRPr>
          </a:p>
          <a:p>
            <a:r>
              <a:rPr lang="ja-JP" altLang="en-US" sz="1800" dirty="0" smtClean="0"/>
              <a:t>東工大のマシーンショップに発注</a:t>
            </a:r>
            <a:r>
              <a:rPr lang="en-US" altLang="ja-JP" sz="1800" dirty="0" smtClean="0"/>
              <a:t> </a:t>
            </a:r>
            <a:r>
              <a:rPr lang="en-US" altLang="ja-JP" sz="1800" dirty="0">
                <a:sym typeface="Wingdings" panose="05000000000000000000" pitchFamily="2" charset="2"/>
              </a:rPr>
              <a:t> 8</a:t>
            </a:r>
            <a:r>
              <a:rPr lang="ja-JP" altLang="en-US" sz="1800" dirty="0" smtClean="0">
                <a:sym typeface="Wingdings" panose="05000000000000000000" pitchFamily="2" charset="2"/>
              </a:rPr>
              <a:t>月中</a:t>
            </a:r>
            <a:endParaRPr lang="en-US" altLang="ja-JP" sz="1800" dirty="0">
              <a:sym typeface="Wingdings" panose="05000000000000000000" pitchFamily="2" charset="2"/>
            </a:endParaRPr>
          </a:p>
          <a:p>
            <a:endParaRPr lang="en-US" altLang="ja-JP" sz="1800" dirty="0" smtClean="0">
              <a:sym typeface="Wingdings" panose="05000000000000000000" pitchFamily="2" charset="2"/>
            </a:endParaRPr>
          </a:p>
          <a:p>
            <a:pPr marL="0" indent="0">
              <a:buNone/>
            </a:pPr>
            <a:r>
              <a:rPr lang="en-US" altLang="ja-JP" sz="1800" dirty="0" smtClean="0">
                <a:solidFill>
                  <a:srgbClr val="4D4D4D"/>
                </a:solidFill>
              </a:rPr>
              <a:t>OMC</a:t>
            </a:r>
            <a:r>
              <a:rPr lang="ja-JP" altLang="en-US" sz="1800" dirty="0" smtClean="0">
                <a:solidFill>
                  <a:srgbClr val="4D4D4D"/>
                </a:solidFill>
              </a:rPr>
              <a:t>ブレッドボード全体</a:t>
            </a:r>
            <a:r>
              <a:rPr lang="ja-JP" altLang="en-US" sz="1800" dirty="0" smtClean="0">
                <a:solidFill>
                  <a:srgbClr val="4D4D4D"/>
                </a:solidFill>
              </a:rPr>
              <a:t>の防振性能</a:t>
            </a:r>
            <a:r>
              <a:rPr lang="ja-JP" altLang="en-US" sz="1800" dirty="0" smtClean="0">
                <a:solidFill>
                  <a:srgbClr val="4D4D4D"/>
                </a:solidFill>
              </a:rPr>
              <a:t>評価</a:t>
            </a:r>
            <a:r>
              <a:rPr lang="en-US" altLang="ja-JP" sz="1800" dirty="0" smtClean="0">
                <a:solidFill>
                  <a:srgbClr val="4D4D4D"/>
                </a:solidFill>
              </a:rPr>
              <a:t> </a:t>
            </a:r>
            <a:r>
              <a:rPr lang="en-US" altLang="ja-JP" sz="1800" dirty="0" smtClean="0">
                <a:solidFill>
                  <a:srgbClr val="4D4D4D"/>
                </a:solidFill>
                <a:sym typeface="Wingdings" panose="05000000000000000000" pitchFamily="2" charset="2"/>
              </a:rPr>
              <a:t> </a:t>
            </a:r>
            <a:r>
              <a:rPr lang="en-US" altLang="ja-JP" sz="1800" dirty="0">
                <a:solidFill>
                  <a:srgbClr val="4D4D4D"/>
                </a:solidFill>
                <a:sym typeface="Wingdings" panose="05000000000000000000" pitchFamily="2" charset="2"/>
              </a:rPr>
              <a:t>11</a:t>
            </a:r>
            <a:r>
              <a:rPr lang="ja-JP" altLang="en-US" sz="1800" dirty="0">
                <a:solidFill>
                  <a:srgbClr val="4D4D4D"/>
                </a:solidFill>
                <a:sym typeface="Wingdings" panose="05000000000000000000" pitchFamily="2" charset="2"/>
              </a:rPr>
              <a:t>月</a:t>
            </a:r>
            <a:endParaRPr lang="en-US" altLang="ja-JP" sz="1800" dirty="0" smtClean="0">
              <a:solidFill>
                <a:srgbClr val="4D4D4D"/>
              </a:solidFill>
              <a:sym typeface="Wingdings" panose="05000000000000000000" pitchFamily="2" charset="2"/>
            </a:endParaRPr>
          </a:p>
          <a:p>
            <a:pPr marL="0" indent="0">
              <a:buNone/>
            </a:pPr>
            <a:endParaRPr lang="en-US" altLang="ja-JP" sz="1800" dirty="0" smtClean="0">
              <a:solidFill>
                <a:srgbClr val="4D4D4D"/>
              </a:solidFill>
            </a:endParaRPr>
          </a:p>
          <a:p>
            <a:endParaRPr lang="en-US" altLang="ja-JP" sz="1800" dirty="0">
              <a:sym typeface="Wingdings" panose="05000000000000000000" pitchFamily="2" charset="2"/>
            </a:endParaRPr>
          </a:p>
          <a:p>
            <a:pPr marL="0" indent="0">
              <a:buNone/>
            </a:pPr>
            <a:endParaRPr lang="en-US" altLang="ja-JP" sz="1800" dirty="0">
              <a:solidFill>
                <a:srgbClr val="4D4D4D"/>
              </a:solidFill>
              <a:sym typeface="Wingdings" panose="05000000000000000000" pitchFamily="2" charset="2"/>
            </a:endParaRPr>
          </a:p>
          <a:p>
            <a:endParaRPr lang="en-US" altLang="ja-JP" sz="1800" dirty="0">
              <a:sym typeface="Wingdings" panose="05000000000000000000" pitchFamily="2" charset="2"/>
            </a:endParaRPr>
          </a:p>
          <a:p>
            <a:pPr marL="0" indent="0">
              <a:buNone/>
            </a:pPr>
            <a:endParaRPr lang="en-US" altLang="ja-JP" sz="1800" dirty="0">
              <a:sym typeface="Wingdings" panose="05000000000000000000" pitchFamily="2" charset="2"/>
            </a:endParaRPr>
          </a:p>
          <a:p>
            <a:pPr marL="0" indent="0">
              <a:buNone/>
            </a:pPr>
            <a:endParaRPr lang="en-US" altLang="ja-JP" sz="1800" dirty="0" smtClean="0">
              <a:sym typeface="Wingdings" panose="05000000000000000000" pitchFamily="2" charset="2"/>
            </a:endParaRPr>
          </a:p>
          <a:p>
            <a:endParaRPr lang="en-US" altLang="ja-JP" sz="1800" dirty="0" smtClean="0">
              <a:sym typeface="Wingdings" panose="05000000000000000000" pitchFamily="2" charset="2"/>
            </a:endParaRPr>
          </a:p>
          <a:p>
            <a:endParaRPr lang="en-US" altLang="ja-JP" sz="1800" dirty="0" smtClean="0"/>
          </a:p>
          <a:p>
            <a:endParaRPr lang="en-US" altLang="ja-JP" sz="1800" dirty="0" smtClean="0"/>
          </a:p>
        </p:txBody>
      </p:sp>
    </p:spTree>
    <p:extLst>
      <p:ext uri="{BB962C8B-B14F-4D97-AF65-F5344CB8AC3E}">
        <p14:creationId xmlns:p14="http://schemas.microsoft.com/office/powerpoint/2010/main" val="2862948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dirty="0" smtClean="0">
                <a:solidFill>
                  <a:schemeClr val="bg1"/>
                </a:solidFill>
              </a:rPr>
              <a:t> </a:t>
            </a:r>
            <a:r>
              <a:rPr lang="ja-JP" altLang="en-US" sz="3200" dirty="0">
                <a:solidFill>
                  <a:srgbClr val="4D4D4D"/>
                </a:solidFill>
              </a:rPr>
              <a:t>参考文献</a:t>
            </a:r>
            <a:endParaRPr kumimoji="1" lang="ja-JP" altLang="en-US" sz="3600" dirty="0">
              <a:solidFill>
                <a:srgbClr val="4D4D4D"/>
              </a:solidFill>
            </a:endParaRPr>
          </a:p>
        </p:txBody>
      </p:sp>
      <p:sp>
        <p:nvSpPr>
          <p:cNvPr id="3" name="コンテンツ プレースホルダー 2"/>
          <p:cNvSpPr>
            <a:spLocks noGrp="1"/>
          </p:cNvSpPr>
          <p:nvPr>
            <p:ph idx="1"/>
          </p:nvPr>
        </p:nvSpPr>
        <p:spPr>
          <a:xfrm>
            <a:off x="179512" y="908720"/>
            <a:ext cx="8964488" cy="4525963"/>
          </a:xfrm>
        </p:spPr>
        <p:txBody>
          <a:bodyPr>
            <a:normAutofit/>
          </a:bodyPr>
          <a:lstStyle/>
          <a:p>
            <a:pPr marL="0" indent="0">
              <a:buNone/>
            </a:pPr>
            <a:r>
              <a:rPr lang="en-US" altLang="ja-JP" sz="1800" b="1" dirty="0" smtClean="0"/>
              <a:t>LIGO BLADE SUS</a:t>
            </a:r>
          </a:p>
          <a:p>
            <a:pPr marL="0" indent="0">
              <a:buNone/>
            </a:pPr>
            <a:r>
              <a:rPr lang="en-US" altLang="ja-JP" sz="1800" dirty="0" smtClean="0"/>
              <a:t>[1] “Design </a:t>
            </a:r>
            <a:r>
              <a:rPr lang="en-US" altLang="ja-JP" sz="1800" dirty="0"/>
              <a:t>Equations for Initially Flat Blade Springs </a:t>
            </a:r>
            <a:r>
              <a:rPr lang="en-US" altLang="ja-JP" sz="1800" dirty="0" smtClean="0"/>
              <a:t>at Arbitrary </a:t>
            </a:r>
            <a:r>
              <a:rPr lang="en-US" altLang="ja-JP" sz="1800" dirty="0"/>
              <a:t>Mounting </a:t>
            </a:r>
            <a:r>
              <a:rPr lang="en-US" altLang="ja-JP" sz="1800" dirty="0" smtClean="0"/>
              <a:t>Angles”       T0900324-v2</a:t>
            </a:r>
            <a:endParaRPr lang="en-US" altLang="ja-JP" sz="1800" dirty="0"/>
          </a:p>
          <a:p>
            <a:pPr marL="0" indent="0">
              <a:buNone/>
            </a:pPr>
            <a:r>
              <a:rPr lang="en-US" altLang="ja-JP" sz="1800" b="1" dirty="0" smtClean="0"/>
              <a:t>LIGO OMC</a:t>
            </a:r>
          </a:p>
          <a:p>
            <a:pPr marL="0" indent="0">
              <a:buNone/>
            </a:pPr>
            <a:r>
              <a:rPr lang="en-US" altLang="ja-JP" sz="1800" dirty="0" smtClean="0"/>
              <a:t>[2] “Output </a:t>
            </a:r>
            <a:r>
              <a:rPr lang="en-US" altLang="ja-JP" sz="1800" dirty="0"/>
              <a:t>Mode Cleaner Suspension (OMCS) Assembly </a:t>
            </a:r>
            <a:r>
              <a:rPr lang="en-US" altLang="ja-JP" sz="1800" dirty="0" smtClean="0"/>
              <a:t>Instructions” </a:t>
            </a:r>
            <a:r>
              <a:rPr lang="en-US" altLang="ja-JP" sz="1800" dirty="0"/>
              <a:t>T080117 </a:t>
            </a:r>
            <a:endParaRPr lang="en-US" altLang="ja-JP" sz="1800" dirty="0" smtClean="0"/>
          </a:p>
          <a:p>
            <a:pPr marL="0" indent="0">
              <a:buNone/>
            </a:pPr>
            <a:r>
              <a:rPr lang="en-US" altLang="ja-JP" sz="1800" dirty="0" smtClean="0"/>
              <a:t>[3] ”OMCS Installation Procedure” E070271-v2</a:t>
            </a:r>
          </a:p>
          <a:p>
            <a:pPr marL="0" indent="0">
              <a:buNone/>
            </a:pPr>
            <a:r>
              <a:rPr lang="en-US" altLang="ja-JP" sz="1800" dirty="0" smtClean="0"/>
              <a:t>[4] “OMC Assembly Procedure” </a:t>
            </a:r>
            <a:r>
              <a:rPr lang="ja-JP" altLang="en-US" sz="1800" dirty="0"/>
              <a:t> </a:t>
            </a:r>
            <a:r>
              <a:rPr lang="en-US" altLang="ja-JP" sz="1800" dirty="0" smtClean="0"/>
              <a:t>E1300201-v1 </a:t>
            </a:r>
            <a:endParaRPr lang="en-US" altLang="ja-JP" sz="1800" dirty="0"/>
          </a:p>
          <a:p>
            <a:pPr marL="0" indent="0">
              <a:buNone/>
            </a:pPr>
            <a:r>
              <a:rPr lang="en-US" altLang="ja-JP" sz="1800" b="1" dirty="0" smtClean="0"/>
              <a:t>KAGRA</a:t>
            </a:r>
            <a:r>
              <a:rPr lang="ja-JP" altLang="en-US" sz="1800" b="1" dirty="0" smtClean="0"/>
              <a:t> </a:t>
            </a:r>
            <a:r>
              <a:rPr lang="en-US" altLang="ja-JP" sz="1800" b="1" dirty="0" smtClean="0"/>
              <a:t>TMS</a:t>
            </a:r>
          </a:p>
          <a:p>
            <a:pPr marL="0" indent="0">
              <a:buNone/>
            </a:pPr>
            <a:r>
              <a:rPr lang="en-US" altLang="ja-JP" sz="1800" dirty="0" smtClean="0"/>
              <a:t>[5] KAGRA20170314_UraguchiF_TMSVISDesignReview</a:t>
            </a:r>
          </a:p>
          <a:p>
            <a:pPr marL="0" indent="0">
              <a:buNone/>
            </a:pPr>
            <a:r>
              <a:rPr lang="en-US" altLang="ja-JP" sz="1800" dirty="0" smtClean="0"/>
              <a:t>[6] KAGRA20170213_UraguchiF_BladeSpringDesignNote</a:t>
            </a:r>
          </a:p>
          <a:p>
            <a:pPr marL="0" indent="0">
              <a:buNone/>
            </a:pPr>
            <a:endParaRPr lang="en-US" altLang="ja-JP" sz="1800" dirty="0" smtClean="0"/>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21</a:t>
            </a:fld>
            <a:endParaRPr kumimoji="1" lang="ja-JP" altLang="en-US" dirty="0">
              <a:solidFill>
                <a:srgbClr val="4D4D4D"/>
              </a:solidFill>
            </a:endParaRPr>
          </a:p>
        </p:txBody>
      </p:sp>
    </p:spTree>
    <p:extLst>
      <p:ext uri="{BB962C8B-B14F-4D97-AF65-F5344CB8AC3E}">
        <p14:creationId xmlns:p14="http://schemas.microsoft.com/office/powerpoint/2010/main" val="518547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59" y="1340768"/>
            <a:ext cx="9150559" cy="3888432"/>
          </a:xfrm>
          <a:solidFill>
            <a:schemeClr val="accent6">
              <a:lumMod val="20000"/>
              <a:lumOff val="80000"/>
            </a:schemeClr>
          </a:solidFill>
        </p:spPr>
        <p:txBody>
          <a:bodyPr/>
          <a:lstStyle/>
          <a:p>
            <a:r>
              <a:rPr lang="en-US" altLang="ja-JP" b="1" dirty="0" smtClean="0">
                <a:solidFill>
                  <a:srgbClr val="4D4D4D"/>
                </a:solidFill>
              </a:rPr>
              <a:t>LIGO</a:t>
            </a:r>
            <a:r>
              <a:rPr lang="ja-JP" altLang="en-US" b="1" dirty="0" smtClean="0">
                <a:solidFill>
                  <a:srgbClr val="4D4D4D"/>
                </a:solidFill>
              </a:rPr>
              <a:t> </a:t>
            </a:r>
            <a:r>
              <a:rPr lang="en-US" altLang="ja-JP" b="1" dirty="0" smtClean="0">
                <a:solidFill>
                  <a:srgbClr val="4D4D4D"/>
                </a:solidFill>
              </a:rPr>
              <a:t>OMCSUS</a:t>
            </a:r>
            <a:endParaRPr kumimoji="1" lang="ja-JP" altLang="en-US" b="1" dirty="0">
              <a:solidFill>
                <a:srgbClr val="4D4D4D"/>
              </a:solidFill>
            </a:endParaRPr>
          </a:p>
        </p:txBody>
      </p:sp>
    </p:spTree>
    <p:extLst>
      <p:ext uri="{BB962C8B-B14F-4D97-AF65-F5344CB8AC3E}">
        <p14:creationId xmlns:p14="http://schemas.microsoft.com/office/powerpoint/2010/main" val="1116433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6">
              <a:lumMod val="20000"/>
              <a:lumOff val="80000"/>
            </a:schemeClr>
          </a:solidFill>
        </p:spPr>
        <p:txBody>
          <a:bodyPr>
            <a:normAutofit/>
          </a:bodyPr>
          <a:lstStyle/>
          <a:p>
            <a:pPr algn="l"/>
            <a:r>
              <a:rPr lang="ja-JP" altLang="en-US" dirty="0" smtClean="0">
                <a:solidFill>
                  <a:schemeClr val="bg1"/>
                </a:solidFill>
              </a:rPr>
              <a:t> </a:t>
            </a:r>
            <a:r>
              <a:rPr lang="ja-JP" altLang="en-US" sz="3200" dirty="0" smtClean="0">
                <a:solidFill>
                  <a:srgbClr val="4D4D4D"/>
                </a:solidFill>
              </a:rPr>
              <a:t>全体</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23</a:t>
            </a:fld>
            <a:endParaRPr kumimoji="1" lang="ja-JP" altLang="en-US" dirty="0">
              <a:solidFill>
                <a:srgbClr val="4D4D4D"/>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732" y="918294"/>
            <a:ext cx="4790047" cy="5679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617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6">
              <a:lumMod val="20000"/>
              <a:lumOff val="80000"/>
            </a:schemeClr>
          </a:solidFill>
        </p:spPr>
        <p:txBody>
          <a:bodyPr>
            <a:normAutofit/>
          </a:bodyPr>
          <a:lstStyle/>
          <a:p>
            <a:pPr algn="l"/>
            <a:r>
              <a:rPr lang="ja-JP" altLang="en-US" dirty="0" smtClean="0">
                <a:solidFill>
                  <a:schemeClr val="bg1"/>
                </a:solidFill>
              </a:rPr>
              <a:t> </a:t>
            </a:r>
            <a:r>
              <a:rPr lang="ja-JP" altLang="en-US" sz="3200" dirty="0">
                <a:solidFill>
                  <a:srgbClr val="4D4D4D"/>
                </a:solidFill>
              </a:rPr>
              <a:t>フレーム</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24</a:t>
            </a:fld>
            <a:endParaRPr kumimoji="1" lang="ja-JP" altLang="en-US" dirty="0">
              <a:solidFill>
                <a:srgbClr val="4D4D4D"/>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975" y="836712"/>
            <a:ext cx="4718050" cy="570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972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1244" y="-27384"/>
            <a:ext cx="9144000" cy="836712"/>
          </a:xfrm>
          <a:solidFill>
            <a:schemeClr val="accent6">
              <a:lumMod val="20000"/>
              <a:lumOff val="80000"/>
            </a:schemeClr>
          </a:solidFill>
        </p:spPr>
        <p:txBody>
          <a:bodyPr>
            <a:normAutofit/>
          </a:bodyPr>
          <a:lstStyle/>
          <a:p>
            <a:pPr algn="l"/>
            <a:r>
              <a:rPr lang="ja-JP" altLang="en-US" dirty="0" smtClean="0">
                <a:solidFill>
                  <a:schemeClr val="bg1"/>
                </a:solidFill>
              </a:rPr>
              <a:t> </a:t>
            </a:r>
            <a:r>
              <a:rPr lang="ja-JP" altLang="en-US" sz="3200" dirty="0" smtClean="0">
                <a:solidFill>
                  <a:srgbClr val="4D4D4D"/>
                </a:solidFill>
              </a:rPr>
              <a:t>板バネ</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25</a:t>
            </a:fld>
            <a:endParaRPr kumimoji="1" lang="ja-JP" altLang="en-US" dirty="0">
              <a:solidFill>
                <a:srgbClr val="4D4D4D"/>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76425"/>
            <a:ext cx="4456507" cy="328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540" y="2052638"/>
            <a:ext cx="4394819" cy="2888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000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6">
              <a:lumMod val="20000"/>
              <a:lumOff val="80000"/>
            </a:schemeClr>
          </a:solidFill>
        </p:spPr>
        <p:txBody>
          <a:bodyPr>
            <a:normAutofit/>
          </a:bodyPr>
          <a:lstStyle/>
          <a:p>
            <a:pPr algn="l"/>
            <a:r>
              <a:rPr lang="ja-JP" altLang="en-US" dirty="0" smtClean="0">
                <a:solidFill>
                  <a:schemeClr val="bg1"/>
                </a:solidFill>
              </a:rPr>
              <a:t> </a:t>
            </a:r>
            <a:r>
              <a:rPr lang="ja-JP" altLang="en-US" sz="3200" dirty="0" smtClean="0">
                <a:solidFill>
                  <a:srgbClr val="4D4D4D"/>
                </a:solidFill>
              </a:rPr>
              <a:t>上クランプ</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26</a:t>
            </a:fld>
            <a:endParaRPr kumimoji="1" lang="ja-JP" altLang="en-US" dirty="0">
              <a:solidFill>
                <a:srgbClr val="4D4D4D"/>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28763"/>
            <a:ext cx="434340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140968"/>
            <a:ext cx="4394819" cy="2888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直線矢印コネクタ 8"/>
          <p:cNvCxnSpPr>
            <a:stCxn id="4098" idx="2"/>
          </p:cNvCxnSpPr>
          <p:nvPr/>
        </p:nvCxnSpPr>
        <p:spPr>
          <a:xfrm>
            <a:off x="2639244" y="2576513"/>
            <a:ext cx="1356692" cy="7084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1" y="3717032"/>
            <a:ext cx="4213027" cy="28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1223963"/>
            <a:ext cx="322897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688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6">
              <a:lumMod val="20000"/>
              <a:lumOff val="80000"/>
            </a:schemeClr>
          </a:solidFill>
        </p:spPr>
        <p:txBody>
          <a:bodyPr>
            <a:normAutofit/>
          </a:bodyPr>
          <a:lstStyle/>
          <a:p>
            <a:pPr algn="l"/>
            <a:r>
              <a:rPr lang="ja-JP" altLang="en-US" dirty="0" smtClean="0">
                <a:solidFill>
                  <a:schemeClr val="bg1"/>
                </a:solidFill>
              </a:rPr>
              <a:t> </a:t>
            </a:r>
            <a:r>
              <a:rPr lang="ja-JP" altLang="en-US" sz="3200" dirty="0" smtClean="0">
                <a:solidFill>
                  <a:srgbClr val="4D4D4D"/>
                </a:solidFill>
              </a:rPr>
              <a:t>下クランプ</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27</a:t>
            </a:fld>
            <a:endParaRPr kumimoji="1" lang="ja-JP" altLang="en-US" dirty="0">
              <a:solidFill>
                <a:srgbClr val="4D4D4D"/>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325" y="836712"/>
            <a:ext cx="4638675"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56" y="3212976"/>
            <a:ext cx="4206989" cy="3268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836712"/>
            <a:ext cx="325755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000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6">
              <a:lumMod val="20000"/>
              <a:lumOff val="80000"/>
            </a:schemeClr>
          </a:solidFill>
        </p:spPr>
        <p:txBody>
          <a:bodyPr>
            <a:normAutofit/>
          </a:bodyPr>
          <a:lstStyle/>
          <a:p>
            <a:pPr algn="l"/>
            <a:r>
              <a:rPr lang="ja-JP" altLang="en-US" dirty="0" smtClean="0">
                <a:solidFill>
                  <a:schemeClr val="bg1"/>
                </a:solidFill>
              </a:rPr>
              <a:t> </a:t>
            </a:r>
            <a:r>
              <a:rPr lang="ja-JP" altLang="en-US" sz="3200" dirty="0">
                <a:solidFill>
                  <a:srgbClr val="4D4D4D"/>
                </a:solidFill>
              </a:rPr>
              <a:t>セーフティバー</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28</a:t>
            </a:fld>
            <a:endParaRPr kumimoji="1" lang="ja-JP" altLang="en-US" dirty="0">
              <a:solidFill>
                <a:srgbClr val="4D4D4D"/>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77100"/>
            <a:ext cx="4321925" cy="3692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445" y="1858739"/>
            <a:ext cx="4371975"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3303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dirty="0" smtClean="0">
                <a:solidFill>
                  <a:schemeClr val="bg1"/>
                </a:solidFill>
              </a:rPr>
              <a:t> </a:t>
            </a:r>
            <a:r>
              <a:rPr lang="ja-JP" altLang="en-US" sz="3200" dirty="0" smtClean="0">
                <a:solidFill>
                  <a:srgbClr val="4D4D4D"/>
                </a:solidFill>
              </a:rPr>
              <a:t>前回レビューのアクションアイテムと進捗状況</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3</a:t>
            </a:fld>
            <a:endParaRPr kumimoji="1" lang="ja-JP" altLang="en-US" dirty="0">
              <a:solidFill>
                <a:srgbClr val="4D4D4D"/>
              </a:solidFill>
            </a:endParaRPr>
          </a:p>
        </p:txBody>
      </p:sp>
      <p:graphicFrame>
        <p:nvGraphicFramePr>
          <p:cNvPr id="8" name="表 7"/>
          <p:cNvGraphicFramePr>
            <a:graphicFrameLocks noGrp="1"/>
          </p:cNvGraphicFramePr>
          <p:nvPr>
            <p:extLst>
              <p:ext uri="{D42A27DB-BD31-4B8C-83A1-F6EECF244321}">
                <p14:modId xmlns:p14="http://schemas.microsoft.com/office/powerpoint/2010/main" val="3041478414"/>
              </p:ext>
            </p:extLst>
          </p:nvPr>
        </p:nvGraphicFramePr>
        <p:xfrm>
          <a:off x="107503" y="980729"/>
          <a:ext cx="8784977" cy="4032445"/>
        </p:xfrm>
        <a:graphic>
          <a:graphicData uri="http://schemas.openxmlformats.org/drawingml/2006/table">
            <a:tbl>
              <a:tblPr/>
              <a:tblGrid>
                <a:gridCol w="524509"/>
                <a:gridCol w="6460314"/>
                <a:gridCol w="1095746"/>
                <a:gridCol w="704408"/>
              </a:tblGrid>
              <a:tr h="441128">
                <a:tc>
                  <a:txBody>
                    <a:bodyPr/>
                    <a:lstStyle/>
                    <a:p>
                      <a:pPr algn="r" fontAlgn="ctr"/>
                      <a:r>
                        <a:rPr lang="en-US" altLang="ja-JP" sz="1800" b="0" i="0" u="none" strike="noStrike" dirty="0">
                          <a:solidFill>
                            <a:srgbClr val="000000"/>
                          </a:solidFill>
                          <a:effectLst/>
                          <a:latin typeface="+mn-ea"/>
                          <a:ea typeface="+mn-ea"/>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mn-ea"/>
                          <a:ea typeface="+mn-ea"/>
                        </a:rPr>
                        <a:t>Action Items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smtClean="0">
                          <a:solidFill>
                            <a:srgbClr val="000000"/>
                          </a:solidFill>
                          <a:effectLst/>
                          <a:latin typeface="+mn-ea"/>
                          <a:ea typeface="+mn-ea"/>
                        </a:rPr>
                        <a:t>状況</a:t>
                      </a:r>
                      <a:endParaRPr lang="ja-JP" altLang="en-US" sz="1800" b="0" i="0" u="none" strike="noStrike" dirty="0">
                        <a:solidFill>
                          <a:srgbClr val="000000"/>
                        </a:solidFill>
                        <a:effectLst/>
                        <a:latin typeface="+mn-ea"/>
                        <a:ea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mn-ea"/>
                          <a:ea typeface="+mn-ea"/>
                        </a:rPr>
                        <a:t>備考</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0336">
                <a:tc>
                  <a:txBody>
                    <a:bodyPr/>
                    <a:lstStyle/>
                    <a:p>
                      <a:pPr algn="ctr" fontAlgn="ctr"/>
                      <a:r>
                        <a:rPr lang="en-US" altLang="ja-JP" sz="1800" b="0" i="0" u="none" strike="noStrike" dirty="0">
                          <a:solidFill>
                            <a:srgbClr val="000000"/>
                          </a:solidFill>
                          <a:effectLst/>
                          <a:latin typeface="+mn-ea"/>
                          <a:ea typeface="+mn-ea"/>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mn-ea"/>
                          <a:ea typeface="+mn-ea"/>
                        </a:rPr>
                        <a:t>フレームの設計</a:t>
                      </a:r>
                      <a:r>
                        <a:rPr lang="en-US" altLang="ja-JP" sz="1800" b="0" i="0" u="none" strike="noStrike" dirty="0">
                          <a:solidFill>
                            <a:srgbClr val="000000"/>
                          </a:solidFill>
                          <a:effectLst/>
                          <a:latin typeface="+mn-ea"/>
                          <a:ea typeface="+mn-ea"/>
                        </a:rPr>
                        <a:t>(</a:t>
                      </a:r>
                      <a:r>
                        <a:rPr lang="ja-JP" altLang="en-US" sz="1800" b="0" i="0" u="none" strike="noStrike" dirty="0">
                          <a:solidFill>
                            <a:srgbClr val="000000"/>
                          </a:solidFill>
                          <a:effectLst/>
                          <a:latin typeface="+mn-ea"/>
                          <a:ea typeface="+mn-ea"/>
                        </a:rPr>
                        <a:t>光学系を上面にするか下面にするかの検討を含む</a:t>
                      </a:r>
                      <a:r>
                        <a:rPr lang="en-US" altLang="ja-JP" sz="1800" b="0" i="0" u="none" strike="noStrike" dirty="0">
                          <a:solidFill>
                            <a:srgbClr val="000000"/>
                          </a:solidFill>
                          <a:effectLst/>
                          <a:latin typeface="+mn-ea"/>
                          <a:ea typeface="+mn-ea"/>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baseline="0" dirty="0" smtClean="0">
                          <a:solidFill>
                            <a:srgbClr val="000000"/>
                          </a:solidFill>
                          <a:effectLst/>
                          <a:latin typeface="+mn-ea"/>
                          <a:ea typeface="+mn-ea"/>
                        </a:rPr>
                        <a:t>完了</a:t>
                      </a:r>
                      <a:endParaRPr lang="en-US" altLang="ja-JP" sz="1800" b="0" i="0" u="none" strike="noStrike" baseline="0" dirty="0" smtClean="0">
                        <a:solidFill>
                          <a:srgbClr val="000000"/>
                        </a:solidFill>
                        <a:effectLst/>
                        <a:latin typeface="+mn-ea"/>
                        <a:ea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mn-ea"/>
                          <a:ea typeface="+mn-ea"/>
                        </a:rPr>
                        <a:t>P12</a:t>
                      </a:r>
                      <a:endParaRPr lang="ja-JP" altLang="en-US" sz="1800" b="0" i="0" u="none" strike="noStrike" dirty="0">
                        <a:solidFill>
                          <a:srgbClr val="000000"/>
                        </a:solidFill>
                        <a:effectLst/>
                        <a:latin typeface="+mn-ea"/>
                        <a:ea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5341">
                <a:tc>
                  <a:txBody>
                    <a:bodyPr/>
                    <a:lstStyle/>
                    <a:p>
                      <a:pPr algn="ctr" fontAlgn="ctr"/>
                      <a:r>
                        <a:rPr lang="en-US" altLang="ja-JP" sz="1800" b="0" i="0" u="none" strike="noStrike" dirty="0">
                          <a:solidFill>
                            <a:srgbClr val="000000"/>
                          </a:solidFill>
                          <a:effectLst/>
                          <a:latin typeface="+mn-ea"/>
                          <a:ea typeface="+mn-ea"/>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mn-ea"/>
                          <a:ea typeface="+mn-ea"/>
                        </a:rPr>
                        <a:t>ダンピング方法の見直し</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baseline="0" dirty="0" smtClean="0">
                          <a:solidFill>
                            <a:srgbClr val="000000"/>
                          </a:solidFill>
                          <a:effectLst/>
                          <a:latin typeface="+mn-ea"/>
                          <a:ea typeface="+mn-ea"/>
                        </a:rPr>
                        <a:t>完了</a:t>
                      </a:r>
                      <a:endParaRPr lang="en-US" altLang="ja-JP" sz="1800" b="0" i="0" u="none" strike="noStrike" baseline="0" dirty="0" smtClean="0">
                        <a:solidFill>
                          <a:srgbClr val="000000"/>
                        </a:solidFill>
                        <a:effectLst/>
                        <a:latin typeface="+mn-ea"/>
                        <a:ea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mn-ea"/>
                          <a:ea typeface="+mn-ea"/>
                        </a:rPr>
                        <a:t>P15</a:t>
                      </a:r>
                      <a:endParaRPr lang="ja-JP" altLang="en-US" sz="1800" b="0" i="0" u="none" strike="noStrike" dirty="0">
                        <a:solidFill>
                          <a:srgbClr val="000000"/>
                        </a:solidFill>
                        <a:effectLst/>
                        <a:latin typeface="+mn-ea"/>
                        <a:ea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128">
                <a:tc>
                  <a:txBody>
                    <a:bodyPr/>
                    <a:lstStyle/>
                    <a:p>
                      <a:pPr algn="ctr" fontAlgn="ctr"/>
                      <a:r>
                        <a:rPr lang="en-US" altLang="ja-JP" sz="1800" b="0" i="0" u="none" strike="noStrike" dirty="0">
                          <a:solidFill>
                            <a:srgbClr val="000000"/>
                          </a:solidFill>
                          <a:effectLst/>
                          <a:latin typeface="+mn-ea"/>
                          <a:ea typeface="+mn-ea"/>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mn-ea"/>
                          <a:ea typeface="+mn-ea"/>
                        </a:rPr>
                        <a:t>特殊金属エクセルにマレージング板の見積もりを依頼</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smtClean="0">
                          <a:solidFill>
                            <a:srgbClr val="000000"/>
                          </a:solidFill>
                          <a:effectLst/>
                          <a:latin typeface="+mn-ea"/>
                          <a:ea typeface="+mn-ea"/>
                        </a:rPr>
                        <a:t>完了</a:t>
                      </a:r>
                      <a:endParaRPr lang="ja-JP" altLang="en-US" sz="1800" b="0" i="0" u="none" strike="noStrike" dirty="0">
                        <a:solidFill>
                          <a:srgbClr val="000000"/>
                        </a:solidFill>
                        <a:effectLst/>
                        <a:latin typeface="+mn-ea"/>
                        <a:ea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800" b="0" i="0" u="none" strike="noStrike" dirty="0">
                        <a:solidFill>
                          <a:srgbClr val="000000"/>
                        </a:solidFill>
                        <a:effectLst/>
                        <a:latin typeface="+mn-ea"/>
                        <a:ea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128">
                <a:tc>
                  <a:txBody>
                    <a:bodyPr/>
                    <a:lstStyle/>
                    <a:p>
                      <a:pPr algn="ctr" fontAlgn="ctr"/>
                      <a:r>
                        <a:rPr lang="en-US" altLang="ja-JP" sz="1800" b="0" i="0" u="none" strike="noStrike" dirty="0">
                          <a:solidFill>
                            <a:srgbClr val="000000"/>
                          </a:solidFill>
                          <a:effectLst/>
                          <a:latin typeface="+mn-ea"/>
                          <a:ea typeface="+mn-ea"/>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800" b="0" i="0" u="none" strike="noStrike" dirty="0">
                          <a:solidFill>
                            <a:srgbClr val="000000"/>
                          </a:solidFill>
                          <a:effectLst/>
                          <a:latin typeface="+mn-ea"/>
                          <a:ea typeface="+mn-ea"/>
                        </a:rPr>
                        <a:t>3</a:t>
                      </a:r>
                      <a:r>
                        <a:rPr lang="ja-JP" altLang="en-US" sz="1800" b="0" i="0" u="none" strike="noStrike" dirty="0">
                          <a:solidFill>
                            <a:srgbClr val="000000"/>
                          </a:solidFill>
                          <a:effectLst/>
                          <a:latin typeface="+mn-ea"/>
                          <a:ea typeface="+mn-ea"/>
                        </a:rPr>
                        <a:t>本吊と</a:t>
                      </a:r>
                      <a:r>
                        <a:rPr lang="en-US" altLang="ja-JP" sz="1800" b="0" i="0" u="none" strike="noStrike" dirty="0">
                          <a:solidFill>
                            <a:srgbClr val="000000"/>
                          </a:solidFill>
                          <a:effectLst/>
                          <a:latin typeface="+mn-ea"/>
                          <a:ea typeface="+mn-ea"/>
                        </a:rPr>
                        <a:t>4</a:t>
                      </a:r>
                      <a:r>
                        <a:rPr lang="ja-JP" altLang="en-US" sz="1800" b="0" i="0" u="none" strike="noStrike" dirty="0">
                          <a:solidFill>
                            <a:srgbClr val="000000"/>
                          </a:solidFill>
                          <a:effectLst/>
                          <a:latin typeface="+mn-ea"/>
                          <a:ea typeface="+mn-ea"/>
                        </a:rPr>
                        <a:t>本吊のどちらにするか検討する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smtClean="0">
                          <a:solidFill>
                            <a:srgbClr val="000000"/>
                          </a:solidFill>
                          <a:effectLst/>
                          <a:latin typeface="+mn-ea"/>
                          <a:ea typeface="+mn-ea"/>
                        </a:rPr>
                        <a:t>完了</a:t>
                      </a:r>
                      <a:endParaRPr lang="ja-JP" altLang="en-US" sz="1800" b="0" i="0" u="none" strike="noStrike" dirty="0">
                        <a:solidFill>
                          <a:srgbClr val="000000"/>
                        </a:solidFill>
                        <a:effectLst/>
                        <a:latin typeface="+mn-ea"/>
                        <a:ea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mn-ea"/>
                          <a:ea typeface="+mn-ea"/>
                        </a:rPr>
                        <a:t>P5</a:t>
                      </a:r>
                      <a:endParaRPr lang="en-US" altLang="ja-JP" sz="1800" b="0" i="0" u="none" strike="noStrike" dirty="0" smtClean="0">
                        <a:solidFill>
                          <a:srgbClr val="000000"/>
                        </a:solidFill>
                        <a:effectLst/>
                        <a:latin typeface="+mn-ea"/>
                        <a:ea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128">
                <a:tc>
                  <a:txBody>
                    <a:bodyPr/>
                    <a:lstStyle/>
                    <a:p>
                      <a:pPr algn="ctr" fontAlgn="ctr"/>
                      <a:r>
                        <a:rPr lang="en-US" altLang="ja-JP" sz="1800" b="0" i="0" u="none" strike="noStrike" dirty="0">
                          <a:solidFill>
                            <a:srgbClr val="000000"/>
                          </a:solidFill>
                          <a:effectLst/>
                          <a:latin typeface="+mn-ea"/>
                          <a:ea typeface="+mn-ea"/>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mn-ea"/>
                          <a:ea typeface="+mn-ea"/>
                        </a:rPr>
                        <a:t>下クランプの方法を再検討</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smtClean="0">
                          <a:solidFill>
                            <a:srgbClr val="000000"/>
                          </a:solidFill>
                          <a:effectLst/>
                          <a:latin typeface="+mn-ea"/>
                          <a:ea typeface="+mn-ea"/>
                        </a:rPr>
                        <a:t>完了</a:t>
                      </a:r>
                      <a:endParaRPr lang="ja-JP" altLang="en-US" sz="1800" b="0" i="0" u="none" strike="noStrike" dirty="0">
                        <a:solidFill>
                          <a:srgbClr val="000000"/>
                        </a:solidFill>
                        <a:effectLst/>
                        <a:latin typeface="+mn-ea"/>
                        <a:ea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mn-ea"/>
                          <a:ea typeface="+mn-ea"/>
                        </a:rPr>
                        <a:t>P10</a:t>
                      </a:r>
                      <a:endParaRPr lang="ja-JP" altLang="en-US" sz="1800" b="0" i="0" u="none" strike="noStrike" dirty="0">
                        <a:solidFill>
                          <a:srgbClr val="000000"/>
                        </a:solidFill>
                        <a:effectLst/>
                        <a:latin typeface="+mn-ea"/>
                        <a:ea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128">
                <a:tc>
                  <a:txBody>
                    <a:bodyPr/>
                    <a:lstStyle/>
                    <a:p>
                      <a:pPr algn="ctr" fontAlgn="ctr"/>
                      <a:r>
                        <a:rPr lang="en-US" altLang="ja-JP" sz="1800" b="0" i="0" u="none" strike="noStrike" dirty="0">
                          <a:solidFill>
                            <a:srgbClr val="000000"/>
                          </a:solidFill>
                          <a:effectLst/>
                          <a:latin typeface="+mn-ea"/>
                          <a:ea typeface="+mn-ea"/>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800" b="0" i="0" u="none" strike="noStrike" dirty="0">
                          <a:solidFill>
                            <a:srgbClr val="000000"/>
                          </a:solidFill>
                          <a:effectLst/>
                          <a:latin typeface="+mn-ea"/>
                          <a:ea typeface="+mn-ea"/>
                        </a:rPr>
                        <a:t>ANSYS</a:t>
                      </a:r>
                      <a:r>
                        <a:rPr lang="ja-JP" altLang="en-US" sz="1800" b="0" i="0" u="none" strike="noStrike" dirty="0">
                          <a:solidFill>
                            <a:srgbClr val="000000"/>
                          </a:solidFill>
                          <a:effectLst/>
                          <a:latin typeface="+mn-ea"/>
                          <a:ea typeface="+mn-ea"/>
                        </a:rPr>
                        <a:t>で板バネの機械共振を正確に見積もる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smtClean="0">
                          <a:solidFill>
                            <a:srgbClr val="000000"/>
                          </a:solidFill>
                          <a:effectLst/>
                          <a:latin typeface="+mn-ea"/>
                          <a:ea typeface="+mn-ea"/>
                        </a:rPr>
                        <a:t>完了</a:t>
                      </a:r>
                      <a:endParaRPr lang="ja-JP" altLang="en-US" sz="1800" b="0" i="0" u="none" strike="noStrike" dirty="0">
                        <a:solidFill>
                          <a:srgbClr val="000000"/>
                        </a:solidFill>
                        <a:effectLst/>
                        <a:latin typeface="+mn-ea"/>
                        <a:ea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mn-ea"/>
                          <a:ea typeface="+mn-ea"/>
                        </a:rPr>
                        <a:t>P7</a:t>
                      </a:r>
                      <a:endParaRPr lang="ja-JP" altLang="en-US" sz="1800" b="0" i="0" u="none" strike="noStrike" dirty="0">
                        <a:solidFill>
                          <a:srgbClr val="000000"/>
                        </a:solidFill>
                        <a:effectLst/>
                        <a:latin typeface="+mn-ea"/>
                        <a:ea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128">
                <a:tc>
                  <a:txBody>
                    <a:bodyPr/>
                    <a:lstStyle/>
                    <a:p>
                      <a:pPr algn="ctr" fontAlgn="ctr"/>
                      <a:r>
                        <a:rPr lang="en-US" altLang="ja-JP" sz="1800" b="0" i="0" u="none" strike="noStrike" dirty="0">
                          <a:solidFill>
                            <a:srgbClr val="000000"/>
                          </a:solidFill>
                          <a:effectLst/>
                          <a:latin typeface="+mn-ea"/>
                          <a:ea typeface="+mn-ea"/>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800" b="0" i="0" u="none" strike="noStrike" dirty="0">
                          <a:solidFill>
                            <a:srgbClr val="000000"/>
                          </a:solidFill>
                          <a:effectLst/>
                          <a:latin typeface="+mn-ea"/>
                          <a:ea typeface="+mn-ea"/>
                        </a:rPr>
                        <a:t>OMC</a:t>
                      </a:r>
                      <a:r>
                        <a:rPr lang="ja-JP" altLang="en-US" sz="1800" b="0" i="0" u="none" strike="noStrike" dirty="0">
                          <a:solidFill>
                            <a:srgbClr val="000000"/>
                          </a:solidFill>
                          <a:effectLst/>
                          <a:latin typeface="+mn-ea"/>
                          <a:ea typeface="+mn-ea"/>
                        </a:rPr>
                        <a:t>のアクチュエイタの検討</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baseline="0" dirty="0" smtClean="0">
                          <a:solidFill>
                            <a:srgbClr val="000000"/>
                          </a:solidFill>
                          <a:effectLst/>
                          <a:latin typeface="+mn-ea"/>
                          <a:ea typeface="+mn-ea"/>
                        </a:rPr>
                        <a:t>一部保留</a:t>
                      </a:r>
                      <a:endParaRPr lang="en-US" altLang="ja-JP" sz="1800" b="0" i="0" u="none" strike="noStrike" baseline="0" dirty="0" smtClean="0">
                        <a:solidFill>
                          <a:srgbClr val="000000"/>
                        </a:solidFill>
                        <a:effectLst/>
                        <a:latin typeface="+mn-ea"/>
                        <a:ea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mn-ea"/>
                          <a:ea typeface="+mn-ea"/>
                        </a:rPr>
                        <a:t>P19</a:t>
                      </a:r>
                      <a:endParaRPr lang="ja-JP" altLang="en-US" sz="1800" b="0" i="0" u="none" strike="noStrike" dirty="0">
                        <a:solidFill>
                          <a:srgbClr val="000000"/>
                        </a:solidFill>
                        <a:effectLst/>
                        <a:latin typeface="+mn-ea"/>
                        <a:ea typeface="+mn-ea"/>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92000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sz="3200" dirty="0" smtClean="0">
                <a:solidFill>
                  <a:srgbClr val="4D4D4D"/>
                </a:solidFill>
              </a:rPr>
              <a:t> アルミブレッドボード</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4</a:t>
            </a:fld>
            <a:endParaRPr kumimoji="1" lang="ja-JP" altLang="en-US" dirty="0">
              <a:solidFill>
                <a:srgbClr val="4D4D4D"/>
              </a:solidFill>
            </a:endParaRPr>
          </a:p>
        </p:txBody>
      </p:sp>
      <p:graphicFrame>
        <p:nvGraphicFramePr>
          <p:cNvPr id="8" name="表 7"/>
          <p:cNvGraphicFramePr>
            <a:graphicFrameLocks noGrp="1"/>
          </p:cNvGraphicFramePr>
          <p:nvPr>
            <p:extLst>
              <p:ext uri="{D42A27DB-BD31-4B8C-83A1-F6EECF244321}">
                <p14:modId xmlns:p14="http://schemas.microsoft.com/office/powerpoint/2010/main" val="2364547948"/>
              </p:ext>
            </p:extLst>
          </p:nvPr>
        </p:nvGraphicFramePr>
        <p:xfrm>
          <a:off x="1763688" y="2852936"/>
          <a:ext cx="6096000" cy="2931160"/>
        </p:xfrm>
        <a:graphic>
          <a:graphicData uri="http://schemas.openxmlformats.org/drawingml/2006/table">
            <a:tbl>
              <a:tblPr firstRow="1" bandRow="1">
                <a:tableStyleId>{5940675A-B579-460E-94D1-54222C63F5DA}</a:tableStyleId>
              </a:tblPr>
              <a:tblGrid>
                <a:gridCol w="2032000">
                  <a:extLst>
                    <a:ext uri="{9D8B030D-6E8A-4147-A177-3AD203B41FA5}">
                      <a16:colId xmlns="" xmlns:a16="http://schemas.microsoft.com/office/drawing/2014/main" val="1145648415"/>
                    </a:ext>
                  </a:extLst>
                </a:gridCol>
                <a:gridCol w="2032000">
                  <a:extLst>
                    <a:ext uri="{9D8B030D-6E8A-4147-A177-3AD203B41FA5}">
                      <a16:colId xmlns="" xmlns:a16="http://schemas.microsoft.com/office/drawing/2014/main" val="1857391179"/>
                    </a:ext>
                  </a:extLst>
                </a:gridCol>
                <a:gridCol w="2032000">
                  <a:extLst>
                    <a:ext uri="{9D8B030D-6E8A-4147-A177-3AD203B41FA5}">
                      <a16:colId xmlns="" xmlns:a16="http://schemas.microsoft.com/office/drawing/2014/main" val="813780821"/>
                    </a:ext>
                  </a:extLst>
                </a:gridCol>
              </a:tblGrid>
              <a:tr h="298832">
                <a:tc>
                  <a:txBody>
                    <a:bodyPr/>
                    <a:lstStyle/>
                    <a:p>
                      <a:endParaRPr kumimoji="1" lang="en-US" altLang="ja-JP" sz="1600" b="0" dirty="0" smtClean="0"/>
                    </a:p>
                  </a:txBody>
                  <a:tcPr/>
                </a:tc>
                <a:tc>
                  <a:txBody>
                    <a:bodyPr/>
                    <a:lstStyle/>
                    <a:p>
                      <a:r>
                        <a:rPr kumimoji="1" lang="ja-JP" altLang="en-US" sz="1600" b="0" dirty="0" smtClean="0"/>
                        <a:t>石英</a:t>
                      </a:r>
                      <a:endParaRPr kumimoji="1" lang="ja-JP" altLang="en-US" sz="1600" b="0" dirty="0"/>
                    </a:p>
                  </a:txBody>
                  <a:tcPr/>
                </a:tc>
                <a:tc>
                  <a:txBody>
                    <a:bodyPr/>
                    <a:lstStyle/>
                    <a:p>
                      <a:r>
                        <a:rPr kumimoji="1" lang="ja-JP" altLang="en-US" sz="1600" b="0" dirty="0" smtClean="0"/>
                        <a:t>アルミ</a:t>
                      </a:r>
                      <a:r>
                        <a:rPr kumimoji="1" lang="en-US" altLang="ja-JP" sz="1600" b="0" dirty="0" smtClean="0"/>
                        <a:t>(A6061)</a:t>
                      </a:r>
                      <a:endParaRPr kumimoji="1" lang="ja-JP" altLang="en-US" sz="1600" b="0" dirty="0"/>
                    </a:p>
                  </a:txBody>
                  <a:tcPr/>
                </a:tc>
                <a:extLst>
                  <a:ext uri="{0D108BD9-81ED-4DB2-BD59-A6C34878D82A}">
                    <a16:rowId xmlns="" xmlns:a16="http://schemas.microsoft.com/office/drawing/2014/main" val="2885465208"/>
                  </a:ext>
                </a:extLst>
              </a:tr>
              <a:tr h="370840">
                <a:tc>
                  <a:txBody>
                    <a:bodyPr/>
                    <a:lstStyle/>
                    <a:p>
                      <a:r>
                        <a:rPr kumimoji="1" lang="ja-JP" altLang="en-US" sz="1600" b="0" dirty="0" smtClean="0"/>
                        <a:t>比重</a:t>
                      </a:r>
                      <a:endParaRPr kumimoji="1" lang="ja-JP" altLang="en-US" sz="1600" b="0" dirty="0"/>
                    </a:p>
                  </a:txBody>
                  <a:tcPr/>
                </a:tc>
                <a:tc>
                  <a:txBody>
                    <a:bodyPr/>
                    <a:lstStyle/>
                    <a:p>
                      <a:r>
                        <a:rPr kumimoji="1" lang="en-US" altLang="ja-JP" sz="1600" dirty="0" smtClean="0"/>
                        <a:t>2.201g/cm^3</a:t>
                      </a:r>
                      <a:endParaRPr kumimoji="1" lang="ja-JP" altLang="en-US" sz="1600" b="0" dirty="0"/>
                    </a:p>
                  </a:txBody>
                  <a:tcPr/>
                </a:tc>
                <a:tc>
                  <a:txBody>
                    <a:bodyPr/>
                    <a:lstStyle/>
                    <a:p>
                      <a:r>
                        <a:rPr kumimoji="1" lang="en-US" altLang="ja-JP" sz="1600" b="0" dirty="0" smtClean="0"/>
                        <a:t>2.7g/cm^</a:t>
                      </a:r>
                      <a:endParaRPr kumimoji="1" lang="ja-JP" altLang="en-US" sz="1600" b="0" dirty="0"/>
                    </a:p>
                  </a:txBody>
                  <a:tcPr/>
                </a:tc>
                <a:extLst>
                  <a:ext uri="{0D108BD9-81ED-4DB2-BD59-A6C34878D82A}">
                    <a16:rowId xmlns="" xmlns:a16="http://schemas.microsoft.com/office/drawing/2014/main" val="2510103245"/>
                  </a:ext>
                </a:extLst>
              </a:tr>
              <a:tr h="370840">
                <a:tc>
                  <a:txBody>
                    <a:bodyPr/>
                    <a:lstStyle/>
                    <a:p>
                      <a:r>
                        <a:rPr kumimoji="1" lang="ja-JP" altLang="en-US" sz="1600" b="0" dirty="0" smtClean="0"/>
                        <a:t>厚さ</a:t>
                      </a:r>
                      <a:endParaRPr kumimoji="1" lang="ja-JP" altLang="en-US" sz="1600" b="0" dirty="0"/>
                    </a:p>
                  </a:txBody>
                  <a:tcPr/>
                </a:tc>
                <a:tc>
                  <a:txBody>
                    <a:bodyPr/>
                    <a:lstStyle/>
                    <a:p>
                      <a:r>
                        <a:rPr kumimoji="1" lang="en-US" altLang="ja-JP" sz="1600" b="0" dirty="0" smtClean="0"/>
                        <a:t>50mm</a:t>
                      </a:r>
                      <a:endParaRPr kumimoji="1" lang="ja-JP" altLang="en-US" sz="1600" b="0" dirty="0"/>
                    </a:p>
                  </a:txBody>
                  <a:tcPr/>
                </a:tc>
                <a:tc>
                  <a:txBody>
                    <a:bodyPr/>
                    <a:lstStyle/>
                    <a:p>
                      <a:r>
                        <a:rPr kumimoji="1" lang="en-US" altLang="ja-JP" sz="1600" b="0" dirty="0" smtClean="0"/>
                        <a:t>40mm</a:t>
                      </a:r>
                    </a:p>
                  </a:txBody>
                  <a:tcPr/>
                </a:tc>
                <a:extLst>
                  <a:ext uri="{0D108BD9-81ED-4DB2-BD59-A6C34878D82A}">
                    <a16:rowId xmlns="" xmlns:a16="http://schemas.microsoft.com/office/drawing/2014/main" val="3600955235"/>
                  </a:ext>
                </a:extLst>
              </a:tr>
              <a:tr h="370840">
                <a:tc>
                  <a:txBody>
                    <a:bodyPr/>
                    <a:lstStyle/>
                    <a:p>
                      <a:r>
                        <a:rPr kumimoji="1" lang="ja-JP" altLang="en-US" sz="1600" b="0" dirty="0" smtClean="0"/>
                        <a:t>質量</a:t>
                      </a:r>
                      <a:endParaRPr kumimoji="1" lang="ja-JP" altLang="en-US" sz="1600" b="0" dirty="0"/>
                    </a:p>
                  </a:txBody>
                  <a:tcPr/>
                </a:tc>
                <a:tc>
                  <a:txBody>
                    <a:bodyPr/>
                    <a:lstStyle/>
                    <a:p>
                      <a:r>
                        <a:rPr kumimoji="1" lang="en-US" altLang="ja-JP" sz="1600" b="0" dirty="0" smtClean="0"/>
                        <a:t>11kg</a:t>
                      </a:r>
                      <a:endParaRPr kumimoji="1" lang="ja-JP" altLang="en-US" sz="1600" b="0" dirty="0"/>
                    </a:p>
                  </a:txBody>
                  <a:tcPr/>
                </a:tc>
                <a:tc>
                  <a:txBody>
                    <a:bodyPr/>
                    <a:lstStyle/>
                    <a:p>
                      <a:r>
                        <a:rPr kumimoji="1" lang="en-US" altLang="ja-JP" sz="1600" b="0" dirty="0" smtClean="0"/>
                        <a:t>10.8kg</a:t>
                      </a:r>
                    </a:p>
                  </a:txBody>
                  <a:tcPr/>
                </a:tc>
              </a:tr>
              <a:tr h="370840">
                <a:tc>
                  <a:txBody>
                    <a:bodyPr/>
                    <a:lstStyle/>
                    <a:p>
                      <a:r>
                        <a:rPr kumimoji="1" lang="ja-JP" altLang="en-US" sz="1600" b="0" dirty="0" smtClean="0"/>
                        <a:t>熱膨張</a:t>
                      </a:r>
                      <a:endParaRPr kumimoji="1" lang="ja-JP" altLang="en-US" sz="1600" b="0" dirty="0"/>
                    </a:p>
                  </a:txBody>
                  <a:tcPr/>
                </a:tc>
                <a:tc>
                  <a:txBody>
                    <a:bodyPr/>
                    <a:lstStyle/>
                    <a:p>
                      <a:r>
                        <a:rPr kumimoji="1" lang="en-US" altLang="ja-JP" sz="1600" b="0" dirty="0" smtClean="0"/>
                        <a:t>0.6ppm</a:t>
                      </a:r>
                      <a:endParaRPr kumimoji="1" lang="ja-JP" altLang="en-US" sz="1600" b="0" dirty="0"/>
                    </a:p>
                  </a:txBody>
                  <a:tcPr/>
                </a:tc>
                <a:tc>
                  <a:txBody>
                    <a:bodyPr/>
                    <a:lstStyle/>
                    <a:p>
                      <a:r>
                        <a:rPr kumimoji="1" lang="en-US" altLang="ja-JP" sz="1600" b="0" dirty="0" smtClean="0"/>
                        <a:t>24ppm</a:t>
                      </a:r>
                    </a:p>
                  </a:txBody>
                  <a:tcPr/>
                </a:tc>
              </a:tr>
              <a:tr h="370840">
                <a:tc>
                  <a:txBody>
                    <a:bodyPr/>
                    <a:lstStyle/>
                    <a:p>
                      <a:r>
                        <a:rPr kumimoji="1" lang="en-US" altLang="ja-JP" sz="1600" b="0" dirty="0" smtClean="0"/>
                        <a:t>1</a:t>
                      </a:r>
                      <a:r>
                        <a:rPr kumimoji="1" lang="ja-JP" altLang="en-US" sz="1600" b="0" dirty="0" smtClean="0"/>
                        <a:t>次共振</a:t>
                      </a:r>
                      <a:endParaRPr kumimoji="1" lang="ja-JP" altLang="en-US" sz="1600" b="0" dirty="0"/>
                    </a:p>
                  </a:txBody>
                  <a:tcPr/>
                </a:tc>
                <a:tc>
                  <a:txBody>
                    <a:bodyPr/>
                    <a:lstStyle/>
                    <a:p>
                      <a:r>
                        <a:rPr kumimoji="1" lang="en-US" altLang="ja-JP" sz="1600" b="0" dirty="0" smtClean="0"/>
                        <a:t>1138Hz</a:t>
                      </a:r>
                      <a:endParaRPr kumimoji="1" lang="ja-JP" altLang="en-US" sz="1600" b="0" dirty="0"/>
                    </a:p>
                  </a:txBody>
                  <a:tcPr/>
                </a:tc>
                <a:tc>
                  <a:txBody>
                    <a:bodyPr/>
                    <a:lstStyle/>
                    <a:p>
                      <a:r>
                        <a:rPr kumimoji="1" lang="en-US" altLang="ja-JP" sz="1600" b="0" dirty="0" smtClean="0"/>
                        <a:t>812Hz</a:t>
                      </a:r>
                    </a:p>
                  </a:txBody>
                  <a:tcPr/>
                </a:tc>
              </a:tr>
              <a:tr h="370840">
                <a:tc>
                  <a:txBody>
                    <a:bodyPr/>
                    <a:lstStyle/>
                    <a:p>
                      <a:r>
                        <a:rPr kumimoji="1" lang="en-US" altLang="ja-JP" sz="1600" b="0" dirty="0" smtClean="0"/>
                        <a:t>2</a:t>
                      </a:r>
                      <a:r>
                        <a:rPr kumimoji="1" lang="ja-JP" altLang="en-US" sz="1600" b="0" dirty="0" smtClean="0"/>
                        <a:t>次共振</a:t>
                      </a:r>
                      <a:endParaRPr kumimoji="1" lang="ja-JP" altLang="en-US" sz="1600" b="0" dirty="0"/>
                    </a:p>
                  </a:txBody>
                  <a:tcPr/>
                </a:tc>
                <a:tc>
                  <a:txBody>
                    <a:bodyPr/>
                    <a:lstStyle/>
                    <a:p>
                      <a:r>
                        <a:rPr kumimoji="1" lang="en-US" altLang="ja-JP" sz="1600" b="0" dirty="0" smtClean="0"/>
                        <a:t>1691Hz</a:t>
                      </a:r>
                      <a:endParaRPr kumimoji="1" lang="ja-JP" altLang="en-US" sz="1600" b="0" dirty="0"/>
                    </a:p>
                  </a:txBody>
                  <a:tcPr/>
                </a:tc>
                <a:tc>
                  <a:txBody>
                    <a:bodyPr/>
                    <a:lstStyle/>
                    <a:p>
                      <a:r>
                        <a:rPr kumimoji="1" lang="en-US" altLang="ja-JP" sz="1600" b="0" dirty="0" smtClean="0"/>
                        <a:t>1154Hz</a:t>
                      </a:r>
                    </a:p>
                  </a:txBody>
                  <a:tcPr/>
                </a:tc>
              </a:tr>
              <a:tr h="370840">
                <a:tc>
                  <a:txBody>
                    <a:bodyPr/>
                    <a:lstStyle/>
                    <a:p>
                      <a:r>
                        <a:rPr kumimoji="1" lang="en-US" altLang="ja-JP" sz="1600" b="0" dirty="0" smtClean="0"/>
                        <a:t>3</a:t>
                      </a:r>
                      <a:r>
                        <a:rPr kumimoji="1" lang="ja-JP" altLang="en-US" sz="1600" b="0" dirty="0" smtClean="0"/>
                        <a:t>次共振</a:t>
                      </a:r>
                      <a:endParaRPr kumimoji="1" lang="ja-JP" altLang="en-US" sz="1600" b="0" dirty="0"/>
                    </a:p>
                  </a:txBody>
                  <a:tcPr/>
                </a:tc>
                <a:tc>
                  <a:txBody>
                    <a:bodyPr/>
                    <a:lstStyle/>
                    <a:p>
                      <a:r>
                        <a:rPr kumimoji="1" lang="en-US" altLang="ja-JP" sz="1600" b="0" dirty="0" smtClean="0"/>
                        <a:t>2968Hz</a:t>
                      </a:r>
                      <a:endParaRPr kumimoji="1" lang="ja-JP" altLang="en-US" sz="1600" b="0" dirty="0"/>
                    </a:p>
                  </a:txBody>
                  <a:tcPr/>
                </a:tc>
                <a:tc>
                  <a:txBody>
                    <a:bodyPr/>
                    <a:lstStyle/>
                    <a:p>
                      <a:r>
                        <a:rPr kumimoji="1" lang="en-US" altLang="ja-JP" sz="1600" b="0" dirty="0" smtClean="0"/>
                        <a:t>2166Hz</a:t>
                      </a:r>
                    </a:p>
                  </a:txBody>
                  <a:tcPr/>
                </a:tc>
              </a:tr>
            </a:tbl>
          </a:graphicData>
        </a:graphic>
      </p:graphicFrame>
      <p:sp>
        <p:nvSpPr>
          <p:cNvPr id="10" name="コンテンツ プレースホルダー 2"/>
          <p:cNvSpPr txBox="1">
            <a:spLocks/>
          </p:cNvSpPr>
          <p:nvPr/>
        </p:nvSpPr>
        <p:spPr>
          <a:xfrm>
            <a:off x="179511" y="908721"/>
            <a:ext cx="8537401" cy="2808312"/>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1800" dirty="0" smtClean="0"/>
              <a:t>第一弾としてアルミブレッドボードを使用した</a:t>
            </a:r>
            <a:r>
              <a:rPr lang="en-US" altLang="ja-JP" sz="1800" dirty="0" smtClean="0"/>
              <a:t>OMC</a:t>
            </a:r>
            <a:r>
              <a:rPr lang="ja-JP" altLang="en-US" sz="1800" dirty="0" smtClean="0"/>
              <a:t>を製作する</a:t>
            </a:r>
            <a:endParaRPr lang="en-US" altLang="ja-JP" sz="1800" dirty="0" smtClean="0"/>
          </a:p>
          <a:p>
            <a:r>
              <a:rPr lang="ja-JP" altLang="en-US" sz="1800" dirty="0" smtClean="0"/>
              <a:t>今後石英に入れ替えることを考慮して石英定盤と同じ</a:t>
            </a:r>
            <a:r>
              <a:rPr lang="en-US" altLang="ja-JP" sz="1800" dirty="0" smtClean="0"/>
              <a:t>11kg</a:t>
            </a:r>
            <a:r>
              <a:rPr lang="ja-JP" altLang="en-US" sz="1800" dirty="0" smtClean="0"/>
              <a:t>のアルミを使用</a:t>
            </a:r>
            <a:endParaRPr lang="en-US" altLang="ja-JP" sz="1800" dirty="0" smtClean="0"/>
          </a:p>
          <a:p>
            <a:r>
              <a:rPr lang="ja-JP" altLang="en-US" sz="1800" dirty="0"/>
              <a:t>それ</a:t>
            </a:r>
            <a:r>
              <a:rPr lang="ja-JP" altLang="en-US" sz="1800" dirty="0" smtClean="0"/>
              <a:t>に伴いブレッドボードの厚さが変更となるがフレームの設計は石英に変更することを考慮する</a:t>
            </a:r>
            <a:endParaRPr lang="en-US" altLang="ja-JP" sz="1800" dirty="0" smtClean="0"/>
          </a:p>
        </p:txBody>
      </p:sp>
    </p:spTree>
    <p:extLst>
      <p:ext uri="{BB962C8B-B14F-4D97-AF65-F5344CB8AC3E}">
        <p14:creationId xmlns:p14="http://schemas.microsoft.com/office/powerpoint/2010/main" val="676561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sz="3200" dirty="0" smtClean="0">
                <a:solidFill>
                  <a:srgbClr val="4D4D4D"/>
                </a:solidFill>
              </a:rPr>
              <a:t> </a:t>
            </a:r>
            <a:r>
              <a:rPr lang="en-US" altLang="ja-JP" sz="3200" dirty="0" smtClean="0">
                <a:solidFill>
                  <a:srgbClr val="4D4D4D"/>
                </a:solidFill>
              </a:rPr>
              <a:t>3</a:t>
            </a:r>
            <a:r>
              <a:rPr lang="ja-JP" altLang="en-US" sz="3200" dirty="0" smtClean="0">
                <a:solidFill>
                  <a:srgbClr val="4D4D4D"/>
                </a:solidFill>
              </a:rPr>
              <a:t>本吊り </a:t>
            </a:r>
            <a:r>
              <a:rPr lang="en-US" altLang="ja-JP" sz="3200" dirty="0" smtClean="0">
                <a:solidFill>
                  <a:srgbClr val="4D4D4D"/>
                </a:solidFill>
              </a:rPr>
              <a:t>or</a:t>
            </a:r>
            <a:r>
              <a:rPr lang="ja-JP" altLang="en-US" sz="3200" dirty="0" smtClean="0">
                <a:solidFill>
                  <a:srgbClr val="4D4D4D"/>
                </a:solidFill>
              </a:rPr>
              <a:t> </a:t>
            </a:r>
            <a:r>
              <a:rPr lang="en-US" altLang="ja-JP" sz="3200" dirty="0" smtClean="0">
                <a:solidFill>
                  <a:srgbClr val="4D4D4D"/>
                </a:solidFill>
              </a:rPr>
              <a:t>4</a:t>
            </a:r>
            <a:r>
              <a:rPr lang="ja-JP" altLang="en-US" sz="3200" dirty="0" smtClean="0">
                <a:solidFill>
                  <a:srgbClr val="4D4D4D"/>
                </a:solidFill>
              </a:rPr>
              <a:t>本吊り 問題</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5</a:t>
            </a:fld>
            <a:endParaRPr kumimoji="1" lang="ja-JP" altLang="en-US" dirty="0">
              <a:solidFill>
                <a:srgbClr val="4D4D4D"/>
              </a:solidFill>
            </a:endParaRPr>
          </a:p>
        </p:txBody>
      </p:sp>
      <p:sp>
        <p:nvSpPr>
          <p:cNvPr id="10" name="コンテンツ プレースホルダー 2"/>
          <p:cNvSpPr txBox="1">
            <a:spLocks/>
          </p:cNvSpPr>
          <p:nvPr/>
        </p:nvSpPr>
        <p:spPr>
          <a:xfrm>
            <a:off x="179511" y="908721"/>
            <a:ext cx="8537401" cy="2808312"/>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1800" dirty="0" smtClean="0"/>
              <a:t>第一弾としてアルミブレッドボードを使用した</a:t>
            </a:r>
            <a:r>
              <a:rPr lang="en-US" altLang="ja-JP" sz="1800" dirty="0" smtClean="0"/>
              <a:t>OMC</a:t>
            </a:r>
            <a:r>
              <a:rPr lang="ja-JP" altLang="en-US" sz="1800" dirty="0" smtClean="0"/>
              <a:t>を製作する</a:t>
            </a:r>
            <a:endParaRPr lang="en-US" altLang="ja-JP" sz="1800" dirty="0" smtClean="0"/>
          </a:p>
          <a:p>
            <a:r>
              <a:rPr lang="en-US" altLang="ja-JP" sz="1800" dirty="0" smtClean="0"/>
              <a:t>LIGO</a:t>
            </a:r>
            <a:r>
              <a:rPr lang="ja-JP" altLang="en-US" sz="1800" dirty="0" smtClean="0"/>
              <a:t>の</a:t>
            </a:r>
            <a:r>
              <a:rPr lang="en-US" altLang="ja-JP" sz="1800" dirty="0" smtClean="0"/>
              <a:t>VOPO</a:t>
            </a:r>
            <a:r>
              <a:rPr lang="ja-JP" altLang="en-US" sz="1800" dirty="0" smtClean="0"/>
              <a:t>等板バネ</a:t>
            </a:r>
            <a:r>
              <a:rPr lang="en-US" altLang="ja-JP" sz="1800" dirty="0" smtClean="0"/>
              <a:t>3</a:t>
            </a:r>
            <a:r>
              <a:rPr lang="ja-JP" altLang="en-US" sz="1800" dirty="0" smtClean="0"/>
              <a:t>本吊りの例も存在する</a:t>
            </a:r>
            <a:r>
              <a:rPr lang="en-US" altLang="ja-JP" sz="1800" dirty="0" smtClean="0"/>
              <a:t>(</a:t>
            </a:r>
            <a:r>
              <a:rPr lang="ja-JP" altLang="en-US" sz="1800" dirty="0" smtClean="0"/>
              <a:t>新井さん</a:t>
            </a:r>
            <a:r>
              <a:rPr lang="en-US" altLang="ja-JP" sz="1800" dirty="0" smtClean="0"/>
              <a:t>)</a:t>
            </a:r>
          </a:p>
          <a:p>
            <a:r>
              <a:rPr lang="ja-JP" altLang="en-US" sz="1800" dirty="0" smtClean="0"/>
              <a:t>正三角形に近いなら可</a:t>
            </a:r>
            <a:r>
              <a:rPr lang="en-US" altLang="ja-JP" sz="1800" dirty="0" smtClean="0"/>
              <a:t>(</a:t>
            </a:r>
            <a:r>
              <a:rPr lang="ja-JP" altLang="en-US" sz="1800" dirty="0" smtClean="0"/>
              <a:t>新井さん</a:t>
            </a:r>
            <a:r>
              <a:rPr lang="en-US" altLang="ja-JP" sz="1800" dirty="0" smtClean="0"/>
              <a:t>)</a:t>
            </a:r>
          </a:p>
          <a:p>
            <a:r>
              <a:rPr lang="ja-JP" altLang="en-US" sz="1800" dirty="0" smtClean="0"/>
              <a:t>正三角形ではなく三角形が大きいほど良い</a:t>
            </a:r>
            <a:r>
              <a:rPr lang="en-US" altLang="ja-JP" sz="1800" dirty="0" smtClean="0"/>
              <a:t>(John</a:t>
            </a:r>
            <a:r>
              <a:rPr lang="ja-JP" altLang="en-US" sz="1800" dirty="0" smtClean="0"/>
              <a:t>＠</a:t>
            </a:r>
            <a:r>
              <a:rPr lang="en-US" altLang="ja-JP" sz="1800" dirty="0" smtClean="0"/>
              <a:t>UWA</a:t>
            </a:r>
            <a:r>
              <a:rPr lang="en-US" altLang="ja-JP" sz="1800" dirty="0" smtClean="0"/>
              <a:t>)</a:t>
            </a:r>
          </a:p>
          <a:p>
            <a:r>
              <a:rPr lang="ja-JP" altLang="en-US" sz="1800" dirty="0"/>
              <a:t>クランプ</a:t>
            </a:r>
            <a:r>
              <a:rPr lang="ja-JP" altLang="en-US" sz="1800" dirty="0" smtClean="0"/>
              <a:t>位置についての議論はまだ</a:t>
            </a:r>
            <a:endParaRPr lang="en-US" altLang="ja-JP" sz="1800" dirty="0" smtClean="0"/>
          </a:p>
          <a:p>
            <a:r>
              <a:rPr lang="ja-JP" altLang="en-US" sz="1800" dirty="0" smtClean="0"/>
              <a:t>結論として最初の提案と同じ</a:t>
            </a:r>
            <a:r>
              <a:rPr lang="en-US" altLang="ja-JP" sz="1800" dirty="0" smtClean="0"/>
              <a:t>3</a:t>
            </a:r>
            <a:r>
              <a:rPr lang="ja-JP" altLang="en-US" sz="1800" dirty="0" smtClean="0"/>
              <a:t>本吊りを採用</a:t>
            </a:r>
            <a:endParaRPr lang="en-US" altLang="ja-JP" sz="1800" dirty="0" smtClean="0"/>
          </a:p>
        </p:txBody>
      </p:sp>
      <p:graphicFrame>
        <p:nvGraphicFramePr>
          <p:cNvPr id="9" name="表 8"/>
          <p:cNvGraphicFramePr>
            <a:graphicFrameLocks noGrp="1"/>
          </p:cNvGraphicFramePr>
          <p:nvPr>
            <p:extLst>
              <p:ext uri="{D42A27DB-BD31-4B8C-83A1-F6EECF244321}">
                <p14:modId xmlns:p14="http://schemas.microsoft.com/office/powerpoint/2010/main" val="3955294930"/>
              </p:ext>
            </p:extLst>
          </p:nvPr>
        </p:nvGraphicFramePr>
        <p:xfrm>
          <a:off x="1176380" y="3501008"/>
          <a:ext cx="6768752" cy="1799045"/>
        </p:xfrm>
        <a:graphic>
          <a:graphicData uri="http://schemas.openxmlformats.org/drawingml/2006/table">
            <a:tbl>
              <a:tblPr firstRow="1" bandRow="1">
                <a:tableStyleId>{5C22544A-7EE6-4342-B048-85BDC9FD1C3A}</a:tableStyleId>
              </a:tblPr>
              <a:tblGrid>
                <a:gridCol w="3384376"/>
                <a:gridCol w="3384376"/>
              </a:tblGrid>
              <a:tr h="314339">
                <a:tc>
                  <a:txBody>
                    <a:bodyPr/>
                    <a:lstStyle/>
                    <a:p>
                      <a:r>
                        <a:rPr kumimoji="1" lang="en-US" altLang="ja-JP" sz="2400" dirty="0" smtClean="0"/>
                        <a:t>3</a:t>
                      </a:r>
                      <a:r>
                        <a:rPr kumimoji="1" lang="ja-JP" altLang="en-US" sz="2400" dirty="0" smtClean="0"/>
                        <a:t>本の利点</a:t>
                      </a:r>
                      <a:endParaRPr kumimoji="1" lang="ja-JP" altLang="en-US" sz="2400" dirty="0"/>
                    </a:p>
                  </a:txBody>
                  <a:tcPr/>
                </a:tc>
                <a:tc>
                  <a:txBody>
                    <a:bodyPr/>
                    <a:lstStyle/>
                    <a:p>
                      <a:r>
                        <a:rPr kumimoji="1" lang="en-US" altLang="ja-JP" sz="2400" dirty="0" smtClean="0"/>
                        <a:t>4</a:t>
                      </a:r>
                      <a:r>
                        <a:rPr kumimoji="1" lang="ja-JP" altLang="en-US" sz="2400" dirty="0" smtClean="0"/>
                        <a:t>本の利点</a:t>
                      </a:r>
                      <a:endParaRPr kumimoji="1" lang="ja-JP" altLang="en-US" sz="2400" dirty="0"/>
                    </a:p>
                  </a:txBody>
                  <a:tcPr/>
                </a:tc>
              </a:tr>
              <a:tr h="1341845">
                <a:tc>
                  <a:txBody>
                    <a:bodyPr/>
                    <a:lstStyle/>
                    <a:p>
                      <a:pPr marL="285750" indent="-285750">
                        <a:buFont typeface="Arial" panose="020B0604020202020204" pitchFamily="34" charset="0"/>
                        <a:buChar char="•"/>
                      </a:pPr>
                      <a:r>
                        <a:rPr kumimoji="1" lang="ja-JP" altLang="en-US" dirty="0" smtClean="0"/>
                        <a:t>バランス取りやすい</a:t>
                      </a:r>
                      <a:endParaRPr kumimoji="1" lang="en-US" altLang="ja-JP" dirty="0" smtClean="0"/>
                    </a:p>
                    <a:p>
                      <a:pPr marL="285750" indent="-285750">
                        <a:buFont typeface="Arial" panose="020B0604020202020204" pitchFamily="34" charset="0"/>
                        <a:buChar char="•"/>
                      </a:pPr>
                      <a:r>
                        <a:rPr kumimoji="1" lang="ja-JP" altLang="en-US" dirty="0" smtClean="0"/>
                        <a:t>構造が少なく予測不可能なモードが出にくい</a:t>
                      </a:r>
                      <a:endParaRPr kumimoji="1" lang="en-US" altLang="ja-JP" dirty="0" smtClean="0"/>
                    </a:p>
                    <a:p>
                      <a:endParaRPr kumimoji="1" lang="ja-JP" altLang="en-US" dirty="0"/>
                    </a:p>
                  </a:txBody>
                  <a:tcPr/>
                </a:tc>
                <a:tc>
                  <a:txBody>
                    <a:bodyPr/>
                    <a:lstStyle/>
                    <a:p>
                      <a:pPr marL="285750" indent="-285750">
                        <a:buFont typeface="Arial" panose="020B0604020202020204" pitchFamily="34" charset="0"/>
                        <a:buChar char="•"/>
                      </a:pPr>
                      <a:r>
                        <a:rPr kumimoji="1" lang="ja-JP" altLang="en-US" dirty="0" smtClean="0"/>
                        <a:t>対称性によりカップリングが少ない</a:t>
                      </a:r>
                      <a:endParaRPr kumimoji="1" lang="ja-JP" altLang="en-US" dirty="0"/>
                    </a:p>
                  </a:txBody>
                  <a:tcPr/>
                </a:tc>
              </a:tr>
            </a:tbl>
          </a:graphicData>
        </a:graphic>
      </p:graphicFrame>
    </p:spTree>
    <p:extLst>
      <p:ext uri="{BB962C8B-B14F-4D97-AF65-F5344CB8AC3E}">
        <p14:creationId xmlns:p14="http://schemas.microsoft.com/office/powerpoint/2010/main" val="2838375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dirty="0" smtClean="0">
                <a:solidFill>
                  <a:schemeClr val="bg1"/>
                </a:solidFill>
              </a:rPr>
              <a:t> </a:t>
            </a:r>
            <a:r>
              <a:rPr lang="ja-JP" altLang="en-US" sz="3200" dirty="0" smtClean="0">
                <a:solidFill>
                  <a:srgbClr val="4D4D4D"/>
                </a:solidFill>
              </a:rPr>
              <a:t>板バネ</a:t>
            </a:r>
            <a:endParaRPr kumimoji="1" lang="ja-JP" altLang="en-US" sz="3600" dirty="0">
              <a:solidFill>
                <a:srgbClr val="4D4D4D"/>
              </a:solidFill>
            </a:endParaRPr>
          </a:p>
        </p:txBody>
      </p:sp>
      <p:sp>
        <p:nvSpPr>
          <p:cNvPr id="3" name="コンテンツ プレースホルダー 2"/>
          <p:cNvSpPr>
            <a:spLocks noGrp="1"/>
          </p:cNvSpPr>
          <p:nvPr>
            <p:ph idx="1"/>
          </p:nvPr>
        </p:nvSpPr>
        <p:spPr>
          <a:xfrm>
            <a:off x="179512" y="908720"/>
            <a:ext cx="8229600" cy="4525963"/>
          </a:xfrm>
        </p:spPr>
        <p:txBody>
          <a:bodyPr>
            <a:normAutofit/>
          </a:bodyPr>
          <a:lstStyle/>
          <a:p>
            <a:r>
              <a:rPr lang="en-US" altLang="ja-JP" sz="1800" dirty="0" smtClean="0"/>
              <a:t>1.5mm</a:t>
            </a:r>
            <a:r>
              <a:rPr lang="ja-JP" altLang="en-US" sz="1800" dirty="0" smtClean="0"/>
              <a:t>の</a:t>
            </a:r>
            <a:r>
              <a:rPr lang="en-US" altLang="ja-JP" sz="1800" dirty="0" smtClean="0"/>
              <a:t>MAS-1</a:t>
            </a:r>
            <a:r>
              <a:rPr lang="ja-JP" altLang="en-US" sz="1800" dirty="0" smtClean="0"/>
              <a:t>材が購入できないことが分かり多少の設計変更が生じた</a:t>
            </a:r>
            <a:endParaRPr lang="en-US" altLang="ja-JP" sz="1800" dirty="0" smtClean="0"/>
          </a:p>
          <a:p>
            <a:r>
              <a:rPr lang="en-US" altLang="ja-JP" sz="1800" dirty="0" smtClean="0"/>
              <a:t>1.3mm</a:t>
            </a:r>
            <a:r>
              <a:rPr lang="ja-JP" altLang="en-US" sz="1800" dirty="0" smtClean="0"/>
              <a:t>の材料を購入</a:t>
            </a:r>
            <a:endParaRPr lang="en-US" altLang="ja-JP" sz="1800" dirty="0" smtClean="0"/>
          </a:p>
          <a:p>
            <a:r>
              <a:rPr kumimoji="1" lang="ja-JP" altLang="en-US" sz="1800" dirty="0" smtClean="0"/>
              <a:t>再度マセマティカで解析計算後，</a:t>
            </a:r>
            <a:r>
              <a:rPr kumimoji="1" lang="en-US" altLang="ja-JP" sz="1800" dirty="0" smtClean="0"/>
              <a:t>Nastran</a:t>
            </a:r>
            <a:r>
              <a:rPr lang="ja-JP" altLang="en-US" sz="1800" dirty="0" smtClean="0"/>
              <a:t>で解析し補強</a:t>
            </a:r>
            <a:endParaRPr lang="en-US" altLang="ja-JP" sz="1800" dirty="0" smtClean="0"/>
          </a:p>
          <a:p>
            <a:r>
              <a:rPr kumimoji="1" lang="ja-JP" altLang="en-US" sz="1800" dirty="0" smtClean="0"/>
              <a:t>安全率 </a:t>
            </a:r>
            <a:r>
              <a:rPr lang="en-US" altLang="ja-JP" sz="1800" dirty="0" smtClean="0"/>
              <a:t>~3</a:t>
            </a:r>
            <a:endParaRPr kumimoji="1" lang="ja-JP" altLang="en-US" sz="1800" dirty="0"/>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6</a:t>
            </a:fld>
            <a:endParaRPr kumimoji="1" lang="ja-JP" altLang="en-US" dirty="0">
              <a:solidFill>
                <a:srgbClr val="4D4D4D"/>
              </a:solidFill>
            </a:endParaRPr>
          </a:p>
        </p:txBody>
      </p:sp>
      <p:pic>
        <p:nvPicPr>
          <p:cNvPr id="12" name="Picture 3" descr="C:\Users\Junko kasuya\Dropbox\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376" y="2046853"/>
            <a:ext cx="4050064" cy="44784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Junko kasuya\Dropbox\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65" y="2917027"/>
            <a:ext cx="3312368" cy="31042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4" name="直線矢印コネクタ 13"/>
          <p:cNvCxnSpPr/>
          <p:nvPr/>
        </p:nvCxnSpPr>
        <p:spPr>
          <a:xfrm flipH="1">
            <a:off x="3386854" y="3275210"/>
            <a:ext cx="4176464" cy="432048"/>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413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dirty="0" smtClean="0">
                <a:solidFill>
                  <a:schemeClr val="bg1"/>
                </a:solidFill>
              </a:rPr>
              <a:t> </a:t>
            </a:r>
            <a:r>
              <a:rPr lang="en-US" altLang="ja-JP" sz="3200" dirty="0" smtClean="0">
                <a:solidFill>
                  <a:srgbClr val="4D4D4D"/>
                </a:solidFill>
              </a:rPr>
              <a:t>ANSYS Analysis</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7</a:t>
            </a:fld>
            <a:endParaRPr kumimoji="1" lang="ja-JP" altLang="en-US" dirty="0">
              <a:solidFill>
                <a:srgbClr val="4D4D4D"/>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199" y="2150070"/>
            <a:ext cx="7416800" cy="415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179512" y="908720"/>
            <a:ext cx="8568952" cy="1015663"/>
          </a:xfrm>
          <a:prstGeom prst="rect">
            <a:avLst/>
          </a:prstGeom>
        </p:spPr>
        <p:txBody>
          <a:bodyPr wrap="square">
            <a:spAutoFit/>
          </a:bodyPr>
          <a:lstStyle/>
          <a:p>
            <a:pPr marL="342900" indent="-342900">
              <a:buFont typeface="Arial" panose="020B0604020202020204" pitchFamily="34" charset="0"/>
              <a:buChar char="•"/>
            </a:pPr>
            <a:r>
              <a:rPr lang="en-US" altLang="ja-JP" sz="2000" dirty="0" smtClean="0"/>
              <a:t>ANSYS</a:t>
            </a:r>
            <a:r>
              <a:rPr lang="ja-JP" altLang="en-US" sz="2000" dirty="0" smtClean="0"/>
              <a:t>の </a:t>
            </a:r>
            <a:r>
              <a:rPr lang="en-US" altLang="ja-JP" sz="2000" dirty="0" smtClean="0"/>
              <a:t>harmonic analysis</a:t>
            </a:r>
            <a:r>
              <a:rPr lang="ja-JP" altLang="en-US" sz="2000" dirty="0" smtClean="0"/>
              <a:t> 機能を使用</a:t>
            </a:r>
            <a:endParaRPr lang="en-US" altLang="ja-JP" sz="2000" dirty="0" smtClean="0"/>
          </a:p>
          <a:p>
            <a:pPr marL="342900" indent="-342900">
              <a:buFont typeface="Arial" panose="020B0604020202020204" pitchFamily="34" charset="0"/>
              <a:buChar char="•"/>
            </a:pPr>
            <a:r>
              <a:rPr lang="ja-JP" altLang="en-US" sz="2000" dirty="0" smtClean="0"/>
              <a:t>共振周波数は</a:t>
            </a:r>
            <a:endParaRPr lang="en-US" altLang="ja-JP" sz="2000" dirty="0" smtClean="0"/>
          </a:p>
          <a:p>
            <a:r>
              <a:rPr lang="en-US" altLang="ja-JP" sz="2000" dirty="0" smtClean="0"/>
              <a:t>	1.35 </a:t>
            </a:r>
            <a:r>
              <a:rPr lang="en-US" altLang="ja-JP" sz="2000" dirty="0"/>
              <a:t>Hz(1st), 58 Hz(2nd), 107 Hz(3rd), 209 Hz(4th), 361 Hz(5th). </a:t>
            </a:r>
            <a:endParaRPr lang="ja-JP" altLang="en-US" sz="2000" dirty="0"/>
          </a:p>
        </p:txBody>
      </p:sp>
    </p:spTree>
    <p:extLst>
      <p:ext uri="{BB962C8B-B14F-4D97-AF65-F5344CB8AC3E}">
        <p14:creationId xmlns:p14="http://schemas.microsoft.com/office/powerpoint/2010/main" val="1350999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dirty="0" smtClean="0">
                <a:solidFill>
                  <a:schemeClr val="bg1"/>
                </a:solidFill>
              </a:rPr>
              <a:t> </a:t>
            </a:r>
            <a:r>
              <a:rPr lang="ja-JP" altLang="en-US" sz="3200" dirty="0" smtClean="0">
                <a:solidFill>
                  <a:srgbClr val="4D4D4D"/>
                </a:solidFill>
              </a:rPr>
              <a:t>板バネ まとめ</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8</a:t>
            </a:fld>
            <a:endParaRPr kumimoji="1" lang="ja-JP" altLang="en-US" dirty="0">
              <a:solidFill>
                <a:srgbClr val="4D4D4D"/>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1141655032"/>
              </p:ext>
            </p:extLst>
          </p:nvPr>
        </p:nvGraphicFramePr>
        <p:xfrm>
          <a:off x="1320396" y="1844824"/>
          <a:ext cx="6480720" cy="3729851"/>
        </p:xfrm>
        <a:graphic>
          <a:graphicData uri="http://schemas.openxmlformats.org/drawingml/2006/table">
            <a:tbl>
              <a:tblPr firstRow="1" bandRow="1">
                <a:tableStyleId>{5940675A-B579-460E-94D1-54222C63F5DA}</a:tableStyleId>
              </a:tblPr>
              <a:tblGrid>
                <a:gridCol w="2016224">
                  <a:extLst>
                    <a:ext uri="{9D8B030D-6E8A-4147-A177-3AD203B41FA5}">
                      <a16:colId xmlns="" xmlns:a16="http://schemas.microsoft.com/office/drawing/2014/main" val="176130048"/>
                    </a:ext>
                  </a:extLst>
                </a:gridCol>
                <a:gridCol w="4464496">
                  <a:extLst>
                    <a:ext uri="{9D8B030D-6E8A-4147-A177-3AD203B41FA5}">
                      <a16:colId xmlns="" xmlns:a16="http://schemas.microsoft.com/office/drawing/2014/main" val="1129168677"/>
                    </a:ext>
                  </a:extLst>
                </a:gridCol>
              </a:tblGrid>
              <a:tr h="369703">
                <a:tc>
                  <a:txBody>
                    <a:bodyPr/>
                    <a:lstStyle/>
                    <a:p>
                      <a:pPr algn="ctr"/>
                      <a:r>
                        <a:rPr kumimoji="1" lang="en-US" altLang="ja-JP" baseline="0" dirty="0" smtClean="0"/>
                        <a:t>Material</a:t>
                      </a:r>
                    </a:p>
                  </a:txBody>
                  <a:tcPr/>
                </a:tc>
                <a:tc>
                  <a:txBody>
                    <a:bodyPr/>
                    <a:lstStyle/>
                    <a:p>
                      <a:pPr algn="ctr"/>
                      <a:r>
                        <a:rPr kumimoji="1" lang="en-US" altLang="ja-JP" dirty="0" smtClean="0"/>
                        <a:t>MAS-1</a:t>
                      </a:r>
                      <a:endParaRPr kumimoji="1" lang="ja-JP" altLang="en-US" dirty="0"/>
                    </a:p>
                  </a:txBody>
                  <a:tcPr/>
                </a:tc>
                <a:extLst>
                  <a:ext uri="{0D108BD9-81ED-4DB2-BD59-A6C34878D82A}">
                    <a16:rowId xmlns="" xmlns:a16="http://schemas.microsoft.com/office/drawing/2014/main" val="3501310506"/>
                  </a:ext>
                </a:extLst>
              </a:tr>
              <a:tr h="369845">
                <a:tc>
                  <a:txBody>
                    <a:bodyPr/>
                    <a:lstStyle/>
                    <a:p>
                      <a:pPr algn="ctr"/>
                      <a:r>
                        <a:rPr kumimoji="1" lang="en-US" altLang="ja-JP" dirty="0" smtClean="0"/>
                        <a:t>Mass</a:t>
                      </a:r>
                    </a:p>
                  </a:txBody>
                  <a:tcPr/>
                </a:tc>
                <a:tc>
                  <a:txBody>
                    <a:bodyPr/>
                    <a:lstStyle/>
                    <a:p>
                      <a:pPr algn="ctr"/>
                      <a:r>
                        <a:rPr kumimoji="1" lang="en-US" altLang="ja-JP" dirty="0" smtClean="0"/>
                        <a:t>4.3</a:t>
                      </a:r>
                      <a:r>
                        <a:rPr kumimoji="1" lang="ja-JP" altLang="en-US" dirty="0" smtClean="0"/>
                        <a:t> </a:t>
                      </a:r>
                      <a:r>
                        <a:rPr kumimoji="1" lang="en-US" altLang="ja-JP" dirty="0" smtClean="0"/>
                        <a:t>kg</a:t>
                      </a:r>
                      <a:endParaRPr kumimoji="1" lang="ja-JP" altLang="en-US" dirty="0"/>
                    </a:p>
                  </a:txBody>
                  <a:tcPr/>
                </a:tc>
                <a:extLst>
                  <a:ext uri="{0D108BD9-81ED-4DB2-BD59-A6C34878D82A}">
                    <a16:rowId xmlns="" xmlns:a16="http://schemas.microsoft.com/office/drawing/2014/main" val="874091551"/>
                  </a:ext>
                </a:extLst>
              </a:tr>
              <a:tr h="369845">
                <a:tc>
                  <a:txBody>
                    <a:bodyPr/>
                    <a:lstStyle/>
                    <a:p>
                      <a:pPr algn="ctr"/>
                      <a:r>
                        <a:rPr kumimoji="1" lang="en-US" altLang="ja-JP" dirty="0" smtClean="0"/>
                        <a:t>Length</a:t>
                      </a:r>
                      <a:endParaRPr kumimoji="1" lang="ja-JP" altLang="en-US" dirty="0"/>
                    </a:p>
                  </a:txBody>
                  <a:tcPr/>
                </a:tc>
                <a:tc>
                  <a:txBody>
                    <a:bodyPr/>
                    <a:lstStyle/>
                    <a:p>
                      <a:pPr algn="ctr"/>
                      <a:r>
                        <a:rPr kumimoji="1" lang="en-US" altLang="ja-JP" dirty="0" smtClean="0"/>
                        <a:t>220</a:t>
                      </a:r>
                      <a:r>
                        <a:rPr kumimoji="1" lang="en-US" altLang="ja-JP" baseline="0" dirty="0" smtClean="0"/>
                        <a:t> mm</a:t>
                      </a:r>
                      <a:endParaRPr kumimoji="1" lang="ja-JP" altLang="en-US" dirty="0"/>
                    </a:p>
                  </a:txBody>
                  <a:tcPr/>
                </a:tc>
                <a:extLst>
                  <a:ext uri="{0D108BD9-81ED-4DB2-BD59-A6C34878D82A}">
                    <a16:rowId xmlns="" xmlns:a16="http://schemas.microsoft.com/office/drawing/2014/main" val="196439104"/>
                  </a:ext>
                </a:extLst>
              </a:tr>
              <a:tr h="405473">
                <a:tc>
                  <a:txBody>
                    <a:bodyPr/>
                    <a:lstStyle/>
                    <a:p>
                      <a:pPr algn="ctr"/>
                      <a:r>
                        <a:rPr kumimoji="1" lang="en-US" altLang="ja-JP" dirty="0" smtClean="0"/>
                        <a:t>Width</a:t>
                      </a:r>
                    </a:p>
                  </a:txBody>
                  <a:tcPr/>
                </a:tc>
                <a:tc>
                  <a:txBody>
                    <a:bodyPr/>
                    <a:lstStyle/>
                    <a:p>
                      <a:pPr algn="ctr"/>
                      <a:r>
                        <a:rPr kumimoji="1" lang="en-US" altLang="ja-JP" sz="1800" dirty="0" smtClean="0"/>
                        <a:t>~52.5 mm @bottom</a:t>
                      </a:r>
                      <a:endParaRPr kumimoji="1" lang="ja-JP" altLang="en-US" sz="1800" dirty="0"/>
                    </a:p>
                  </a:txBody>
                  <a:tcPr/>
                </a:tc>
                <a:extLst>
                  <a:ext uri="{0D108BD9-81ED-4DB2-BD59-A6C34878D82A}">
                    <a16:rowId xmlns="" xmlns:a16="http://schemas.microsoft.com/office/drawing/2014/main" val="4158055990"/>
                  </a:ext>
                </a:extLst>
              </a:tr>
              <a:tr h="369845">
                <a:tc>
                  <a:txBody>
                    <a:bodyPr/>
                    <a:lstStyle/>
                    <a:p>
                      <a:pPr algn="ctr"/>
                      <a:r>
                        <a:rPr kumimoji="1" lang="en-US" altLang="ja-JP" dirty="0" smtClean="0"/>
                        <a:t>Thickness</a:t>
                      </a:r>
                    </a:p>
                  </a:txBody>
                  <a:tcPr/>
                </a:tc>
                <a:tc>
                  <a:txBody>
                    <a:bodyPr/>
                    <a:lstStyle/>
                    <a:p>
                      <a:pPr algn="ctr"/>
                      <a:r>
                        <a:rPr kumimoji="1" lang="en-US" altLang="ja-JP" dirty="0" smtClean="0"/>
                        <a:t>1.3 mm</a:t>
                      </a:r>
                      <a:endParaRPr kumimoji="1" lang="ja-JP" altLang="en-US" dirty="0"/>
                    </a:p>
                  </a:txBody>
                  <a:tcPr/>
                </a:tc>
                <a:extLst>
                  <a:ext uri="{0D108BD9-81ED-4DB2-BD59-A6C34878D82A}">
                    <a16:rowId xmlns="" xmlns:a16="http://schemas.microsoft.com/office/drawing/2014/main" val="639643775"/>
                  </a:ext>
                </a:extLst>
              </a:tr>
              <a:tr h="369845">
                <a:tc>
                  <a:txBody>
                    <a:bodyPr/>
                    <a:lstStyle/>
                    <a:p>
                      <a:pPr algn="ctr"/>
                      <a:r>
                        <a:rPr kumimoji="1" lang="en-US" altLang="ja-JP" dirty="0" smtClean="0"/>
                        <a:t>Initial</a:t>
                      </a:r>
                      <a:r>
                        <a:rPr kumimoji="1" lang="en-US" altLang="ja-JP" baseline="0" dirty="0" smtClean="0"/>
                        <a:t> angle</a:t>
                      </a:r>
                      <a:endParaRPr kumimoji="1" lang="ja-JP" altLang="en-US" dirty="0"/>
                    </a:p>
                  </a:txBody>
                  <a:tcPr/>
                </a:tc>
                <a:tc>
                  <a:txBody>
                    <a:bodyPr/>
                    <a:lstStyle/>
                    <a:p>
                      <a:pPr algn="ctr"/>
                      <a:r>
                        <a:rPr kumimoji="1" lang="en-US" altLang="ja-JP" dirty="0" smtClean="0"/>
                        <a:t>45 </a:t>
                      </a:r>
                      <a:r>
                        <a:rPr kumimoji="1" lang="en-US" altLang="ja-JP" dirty="0" err="1" smtClean="0"/>
                        <a:t>deg</a:t>
                      </a:r>
                      <a:endParaRPr kumimoji="1" lang="ja-JP" altLang="en-US" dirty="0"/>
                    </a:p>
                  </a:txBody>
                  <a:tcPr/>
                </a:tc>
                <a:extLst>
                  <a:ext uri="{0D108BD9-81ED-4DB2-BD59-A6C34878D82A}">
                    <a16:rowId xmlns="" xmlns:a16="http://schemas.microsoft.com/office/drawing/2014/main" val="757348072"/>
                  </a:ext>
                </a:extLst>
              </a:tr>
              <a:tr h="364779">
                <a:tc>
                  <a:txBody>
                    <a:bodyPr/>
                    <a:lstStyle/>
                    <a:p>
                      <a:pPr algn="ctr"/>
                      <a:r>
                        <a:rPr kumimoji="1" lang="en-US" altLang="ja-JP" dirty="0" smtClean="0"/>
                        <a:t>Radius of</a:t>
                      </a:r>
                      <a:r>
                        <a:rPr kumimoji="1" lang="en-US" altLang="ja-JP" baseline="0" dirty="0" smtClean="0"/>
                        <a:t> blade</a:t>
                      </a:r>
                      <a:endParaRPr kumimoji="1" lang="en-US" altLang="ja-JP" dirty="0" smtClean="0"/>
                    </a:p>
                  </a:txBody>
                  <a:tcPr/>
                </a:tc>
                <a:tc>
                  <a:txBody>
                    <a:bodyPr/>
                    <a:lstStyle/>
                    <a:p>
                      <a:pPr algn="ctr"/>
                      <a:r>
                        <a:rPr kumimoji="1" lang="en-US" altLang="ja-JP" dirty="0" smtClean="0"/>
                        <a:t>190 mm</a:t>
                      </a:r>
                      <a:endParaRPr kumimoji="1" lang="ja-JP" altLang="en-US" dirty="0"/>
                    </a:p>
                  </a:txBody>
                  <a:tcPr/>
                </a:tc>
                <a:extLst>
                  <a:ext uri="{0D108BD9-81ED-4DB2-BD59-A6C34878D82A}">
                    <a16:rowId xmlns="" xmlns:a16="http://schemas.microsoft.com/office/drawing/2014/main" val="2487712738"/>
                  </a:ext>
                </a:extLst>
              </a:tr>
              <a:tr h="369845">
                <a:tc>
                  <a:txBody>
                    <a:bodyPr/>
                    <a:lstStyle/>
                    <a:p>
                      <a:pPr algn="ctr"/>
                      <a:r>
                        <a:rPr kumimoji="1" lang="en-US" altLang="ja-JP" dirty="0" smtClean="0"/>
                        <a:t>Number</a:t>
                      </a:r>
                      <a:r>
                        <a:rPr kumimoji="1" lang="en-US" altLang="ja-JP" baseline="0" dirty="0" smtClean="0"/>
                        <a:t> of blade</a:t>
                      </a:r>
                      <a:endParaRPr kumimoji="1" lang="ja-JP" altLang="en-US" dirty="0"/>
                    </a:p>
                  </a:txBody>
                  <a:tcPr/>
                </a:tc>
                <a:tc>
                  <a:txBody>
                    <a:bodyPr/>
                    <a:lstStyle/>
                    <a:p>
                      <a:pPr algn="ctr"/>
                      <a:r>
                        <a:rPr kumimoji="1" lang="en-US" altLang="ja-JP" dirty="0" smtClean="0"/>
                        <a:t>3</a:t>
                      </a:r>
                      <a:endParaRPr kumimoji="1" lang="ja-JP" altLang="en-US" dirty="0"/>
                    </a:p>
                  </a:txBody>
                  <a:tcPr/>
                </a:tc>
                <a:extLst>
                  <a:ext uri="{0D108BD9-81ED-4DB2-BD59-A6C34878D82A}">
                    <a16:rowId xmlns="" xmlns:a16="http://schemas.microsoft.com/office/drawing/2014/main" val="4194210424"/>
                  </a:ext>
                </a:extLst>
              </a:tr>
              <a:tr h="369845">
                <a:tc>
                  <a:txBody>
                    <a:bodyPr/>
                    <a:lstStyle/>
                    <a:p>
                      <a:pPr algn="ctr"/>
                      <a:r>
                        <a:rPr kumimoji="1" lang="en-US" altLang="ja-JP" dirty="0" smtClean="0"/>
                        <a:t>Working</a:t>
                      </a:r>
                      <a:r>
                        <a:rPr kumimoji="1" lang="en-US" altLang="ja-JP" baseline="0" dirty="0" smtClean="0"/>
                        <a:t> stress</a:t>
                      </a:r>
                      <a:endParaRPr kumimoji="1" lang="ja-JP" altLang="en-US" dirty="0"/>
                    </a:p>
                  </a:txBody>
                  <a:tcPr/>
                </a:tc>
                <a:tc>
                  <a:txBody>
                    <a:bodyPr/>
                    <a:lstStyle/>
                    <a:p>
                      <a:pPr algn="ctr"/>
                      <a:r>
                        <a:rPr kumimoji="1" lang="en-US" altLang="ja-JP" dirty="0" smtClean="0"/>
                        <a:t>661 MPa</a:t>
                      </a:r>
                      <a:endParaRPr kumimoji="1" lang="ja-JP" altLang="en-US" dirty="0"/>
                    </a:p>
                  </a:txBody>
                  <a:tcPr/>
                </a:tc>
                <a:extLst>
                  <a:ext uri="{0D108BD9-81ED-4DB2-BD59-A6C34878D82A}">
                    <a16:rowId xmlns="" xmlns:a16="http://schemas.microsoft.com/office/drawing/2014/main" val="3587437731"/>
                  </a:ext>
                </a:extLst>
              </a:tr>
              <a:tr h="369845">
                <a:tc>
                  <a:txBody>
                    <a:bodyPr/>
                    <a:lstStyle/>
                    <a:p>
                      <a:pPr algn="ctr"/>
                      <a:r>
                        <a:rPr kumimoji="1" lang="en-US" altLang="ja-JP" dirty="0" smtClean="0"/>
                        <a:t>Resonant freq.</a:t>
                      </a:r>
                      <a:endParaRPr kumimoji="1" lang="ja-JP" altLang="en-US" dirty="0"/>
                    </a:p>
                  </a:txBody>
                  <a:tcPr/>
                </a:tc>
                <a:tc>
                  <a:txBody>
                    <a:bodyPr/>
                    <a:lstStyle/>
                    <a:p>
                      <a:pPr algn="ctr"/>
                      <a:r>
                        <a:rPr kumimoji="1" lang="en-US" altLang="ja-JP" dirty="0" smtClean="0"/>
                        <a:t>2.23</a:t>
                      </a:r>
                      <a:r>
                        <a:rPr kumimoji="1" lang="ja-JP" altLang="en-US" dirty="0" smtClean="0"/>
                        <a:t> </a:t>
                      </a:r>
                      <a:r>
                        <a:rPr kumimoji="1" lang="en-US" altLang="ja-JP" dirty="0" smtClean="0"/>
                        <a:t>Hz  </a:t>
                      </a:r>
                      <a:endParaRPr kumimoji="1" lang="ja-JP" altLang="en-US" dirty="0"/>
                    </a:p>
                  </a:txBody>
                  <a:tcPr/>
                </a:tc>
                <a:extLst>
                  <a:ext uri="{0D108BD9-81ED-4DB2-BD59-A6C34878D82A}">
                    <a16:rowId xmlns="" xmlns:a16="http://schemas.microsoft.com/office/drawing/2014/main" val="1189825291"/>
                  </a:ext>
                </a:extLst>
              </a:tr>
            </a:tbl>
          </a:graphicData>
        </a:graphic>
      </p:graphicFrame>
    </p:spTree>
    <p:extLst>
      <p:ext uri="{BB962C8B-B14F-4D97-AF65-F5344CB8AC3E}">
        <p14:creationId xmlns:p14="http://schemas.microsoft.com/office/powerpoint/2010/main" val="3969605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2488" y="6597352"/>
            <a:ext cx="9166488" cy="260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836712"/>
          </a:xfrm>
          <a:solidFill>
            <a:schemeClr val="accent5">
              <a:lumMod val="20000"/>
              <a:lumOff val="80000"/>
            </a:schemeClr>
          </a:solidFill>
        </p:spPr>
        <p:txBody>
          <a:bodyPr>
            <a:normAutofit/>
          </a:bodyPr>
          <a:lstStyle/>
          <a:p>
            <a:pPr algn="l"/>
            <a:r>
              <a:rPr lang="ja-JP" altLang="en-US" dirty="0" smtClean="0">
                <a:solidFill>
                  <a:schemeClr val="bg1"/>
                </a:solidFill>
              </a:rPr>
              <a:t> </a:t>
            </a:r>
            <a:r>
              <a:rPr lang="ja-JP" altLang="en-US" sz="3200" dirty="0" smtClean="0">
                <a:solidFill>
                  <a:srgbClr val="4D4D4D"/>
                </a:solidFill>
              </a:rPr>
              <a:t>上クランプ</a:t>
            </a:r>
            <a:endParaRPr kumimoji="1" lang="ja-JP" altLang="en-US" sz="3600" dirty="0">
              <a:solidFill>
                <a:srgbClr val="4D4D4D"/>
              </a:solidFill>
            </a:endParaRPr>
          </a:p>
        </p:txBody>
      </p:sp>
      <p:sp>
        <p:nvSpPr>
          <p:cNvPr id="4" name="日付プレースホルダー 3"/>
          <p:cNvSpPr>
            <a:spLocks noGrp="1"/>
          </p:cNvSpPr>
          <p:nvPr>
            <p:ph type="dt" sz="half" idx="10"/>
          </p:nvPr>
        </p:nvSpPr>
        <p:spPr>
          <a:xfrm>
            <a:off x="-22488" y="6525979"/>
            <a:ext cx="2133600" cy="365125"/>
          </a:xfrm>
        </p:spPr>
        <p:txBody>
          <a:bodyPr/>
          <a:lstStyle/>
          <a:p>
            <a:fld id="{3699E139-CF04-459D-9DDD-7A6379C59CEC}" type="datetime1">
              <a:rPr kumimoji="1" lang="ja-JP" altLang="en-US" smtClean="0">
                <a:solidFill>
                  <a:srgbClr val="4D4D4D"/>
                </a:solidFill>
              </a:rPr>
              <a:t>2017/8/6</a:t>
            </a:fld>
            <a:endParaRPr kumimoji="1" lang="ja-JP" altLang="en-US" dirty="0">
              <a:solidFill>
                <a:srgbClr val="4D4D4D"/>
              </a:solidFill>
            </a:endParaRPr>
          </a:p>
        </p:txBody>
      </p:sp>
      <p:sp>
        <p:nvSpPr>
          <p:cNvPr id="5" name="フッター プレースホルダー 4"/>
          <p:cNvSpPr>
            <a:spLocks noGrp="1"/>
          </p:cNvSpPr>
          <p:nvPr>
            <p:ph type="ftr" sz="quarter" idx="11"/>
          </p:nvPr>
        </p:nvSpPr>
        <p:spPr>
          <a:xfrm>
            <a:off x="3124200" y="6545113"/>
            <a:ext cx="2895600" cy="365125"/>
          </a:xfrm>
        </p:spPr>
        <p:txBody>
          <a:bodyPr/>
          <a:lstStyle/>
          <a:p>
            <a:r>
              <a:rPr kumimoji="1" lang="en-US" altLang="ja-JP" dirty="0" smtClean="0">
                <a:solidFill>
                  <a:srgbClr val="4D4D4D"/>
                </a:solidFill>
              </a:rPr>
              <a:t>Junko </a:t>
            </a:r>
            <a:r>
              <a:rPr lang="en-US" altLang="ja-JP" dirty="0" smtClean="0">
                <a:solidFill>
                  <a:srgbClr val="4D4D4D"/>
                </a:solidFill>
              </a:rPr>
              <a:t>K</a:t>
            </a:r>
            <a:r>
              <a:rPr kumimoji="1" lang="en-US" altLang="ja-JP" dirty="0" smtClean="0">
                <a:solidFill>
                  <a:srgbClr val="4D4D4D"/>
                </a:solidFill>
              </a:rPr>
              <a:t>asuya</a:t>
            </a:r>
            <a:endParaRPr kumimoji="1" lang="ja-JP" altLang="en-US" dirty="0">
              <a:solidFill>
                <a:srgbClr val="4D4D4D"/>
              </a:solidFill>
            </a:endParaRPr>
          </a:p>
        </p:txBody>
      </p:sp>
      <p:sp>
        <p:nvSpPr>
          <p:cNvPr id="6" name="スライド番号プレースホルダー 5"/>
          <p:cNvSpPr>
            <a:spLocks noGrp="1"/>
          </p:cNvSpPr>
          <p:nvPr>
            <p:ph type="sldNum" sz="quarter" idx="12"/>
          </p:nvPr>
        </p:nvSpPr>
        <p:spPr>
          <a:xfrm>
            <a:off x="7010400" y="6545113"/>
            <a:ext cx="2133600" cy="365125"/>
          </a:xfrm>
        </p:spPr>
        <p:txBody>
          <a:bodyPr/>
          <a:lstStyle/>
          <a:p>
            <a:fld id="{4194427E-F16C-4BFA-A10C-FEB52088BBA1}" type="slidenum">
              <a:rPr kumimoji="1" lang="ja-JP" altLang="en-US" smtClean="0">
                <a:solidFill>
                  <a:srgbClr val="4D4D4D"/>
                </a:solidFill>
              </a:rPr>
              <a:t>9</a:t>
            </a:fld>
            <a:endParaRPr kumimoji="1" lang="ja-JP" altLang="en-US" dirty="0">
              <a:solidFill>
                <a:srgbClr val="4D4D4D"/>
              </a:solidFill>
            </a:endParaRPr>
          </a:p>
        </p:txBody>
      </p:sp>
      <p:sp>
        <p:nvSpPr>
          <p:cNvPr id="9" name="コンテンツ プレースホルダー 2"/>
          <p:cNvSpPr txBox="1">
            <a:spLocks/>
          </p:cNvSpPr>
          <p:nvPr/>
        </p:nvSpPr>
        <p:spPr>
          <a:xfrm>
            <a:off x="179512" y="90872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1800" dirty="0" smtClean="0"/>
              <a:t>第一回レビューでワイヤブレーカは不要との意見が出た</a:t>
            </a:r>
            <a:endParaRPr lang="en-US" altLang="ja-JP" sz="1800" dirty="0" smtClean="0"/>
          </a:p>
          <a:p>
            <a:r>
              <a:rPr lang="ja-JP" altLang="en-US" sz="1800" dirty="0" smtClean="0"/>
              <a:t>一方で</a:t>
            </a:r>
            <a:r>
              <a:rPr lang="en-US" altLang="ja-JP" sz="1800" dirty="0" smtClean="0"/>
              <a:t>UWA</a:t>
            </a:r>
            <a:r>
              <a:rPr lang="ja-JP" altLang="en-US" sz="1800" dirty="0" smtClean="0"/>
              <a:t>レビューで再度必要と言われた</a:t>
            </a:r>
            <a:endParaRPr lang="en-US" altLang="ja-JP" sz="1800" dirty="0" smtClean="0"/>
          </a:p>
          <a:p>
            <a:r>
              <a:rPr lang="en-US" altLang="ja-JP" sz="1800" dirty="0" smtClean="0"/>
              <a:t>LIGO</a:t>
            </a:r>
            <a:r>
              <a:rPr lang="ja-JP" altLang="en-US" sz="1800" dirty="0" smtClean="0"/>
              <a:t> </a:t>
            </a:r>
            <a:r>
              <a:rPr lang="en-US" altLang="ja-JP" sz="1800" dirty="0" smtClean="0"/>
              <a:t>OMC</a:t>
            </a:r>
            <a:r>
              <a:rPr lang="ja-JP" altLang="en-US" sz="1800" dirty="0" smtClean="0"/>
              <a:t> </a:t>
            </a:r>
            <a:r>
              <a:rPr lang="en-US" altLang="ja-JP" sz="1800" dirty="0" smtClean="0"/>
              <a:t>SUS</a:t>
            </a:r>
            <a:r>
              <a:rPr lang="ja-JP" altLang="en-US" sz="1800" dirty="0" err="1" smtClean="0"/>
              <a:t>にも</a:t>
            </a:r>
            <a:r>
              <a:rPr lang="ja-JP" altLang="en-US" sz="1800" dirty="0" smtClean="0"/>
              <a:t>ついていないので今のところ無しの予定</a:t>
            </a:r>
            <a:endParaRPr lang="ja-JP" altLang="en-US" sz="1800" dirty="0"/>
          </a:p>
        </p:txBody>
      </p:sp>
      <p:pic>
        <p:nvPicPr>
          <p:cNvPr id="10" name="図 9"/>
          <p:cNvPicPr>
            <a:picLocks noChangeAspect="1"/>
          </p:cNvPicPr>
          <p:nvPr/>
        </p:nvPicPr>
        <p:blipFill>
          <a:blip r:embed="rId2"/>
          <a:stretch>
            <a:fillRect/>
          </a:stretch>
        </p:blipFill>
        <p:spPr>
          <a:xfrm>
            <a:off x="1115616" y="2636912"/>
            <a:ext cx="2563789" cy="3508015"/>
          </a:xfrm>
          <a:prstGeom prst="rect">
            <a:avLst/>
          </a:prstGeom>
        </p:spPr>
      </p:pic>
      <p:sp>
        <p:nvSpPr>
          <p:cNvPr id="21" name="右矢印 20"/>
          <p:cNvSpPr/>
          <p:nvPr/>
        </p:nvSpPr>
        <p:spPr>
          <a:xfrm>
            <a:off x="4067944" y="4149080"/>
            <a:ext cx="864096" cy="5760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003921"/>
            <a:ext cx="3308858" cy="4377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テキスト ボックス 47"/>
          <p:cNvSpPr txBox="1"/>
          <p:nvPr/>
        </p:nvSpPr>
        <p:spPr>
          <a:xfrm>
            <a:off x="265068" y="3313577"/>
            <a:ext cx="1210588" cy="338554"/>
          </a:xfrm>
          <a:prstGeom prst="rect">
            <a:avLst/>
          </a:prstGeom>
          <a:solidFill>
            <a:schemeClr val="tx1"/>
          </a:solidFill>
        </p:spPr>
        <p:txBody>
          <a:bodyPr wrap="none" rtlCol="0">
            <a:spAutoFit/>
          </a:bodyPr>
          <a:lstStyle/>
          <a:p>
            <a:r>
              <a:rPr kumimoji="1" lang="ja-JP" altLang="en-US" sz="1600" b="1" dirty="0" smtClean="0">
                <a:solidFill>
                  <a:schemeClr val="bg1"/>
                </a:solidFill>
              </a:rPr>
              <a:t>旧デザイン</a:t>
            </a:r>
            <a:endParaRPr kumimoji="1" lang="ja-JP" altLang="en-US" sz="1600" b="1" dirty="0">
              <a:solidFill>
                <a:schemeClr val="bg1"/>
              </a:solidFill>
            </a:endParaRPr>
          </a:p>
        </p:txBody>
      </p:sp>
    </p:spTree>
    <p:extLst>
      <p:ext uri="{BB962C8B-B14F-4D97-AF65-F5344CB8AC3E}">
        <p14:creationId xmlns:p14="http://schemas.microsoft.com/office/powerpoint/2010/main" val="3965293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itumo">
  <a:themeElements>
    <a:clrScheme name="カラフルな海岸３">
      <a:dk1>
        <a:srgbClr val="333333"/>
      </a:dk1>
      <a:lt1>
        <a:sysClr val="window" lastClr="FFFFFF"/>
      </a:lt1>
      <a:dk2>
        <a:srgbClr val="582C00"/>
      </a:dk2>
      <a:lt2>
        <a:srgbClr val="EEECE1"/>
      </a:lt2>
      <a:accent1>
        <a:srgbClr val="FFCC00"/>
      </a:accent1>
      <a:accent2>
        <a:srgbClr val="CC0000"/>
      </a:accent2>
      <a:accent3>
        <a:srgbClr val="FF0066"/>
      </a:accent3>
      <a:accent4>
        <a:srgbClr val="0066FF"/>
      </a:accent4>
      <a:accent5>
        <a:srgbClr val="CC66FF"/>
      </a:accent5>
      <a:accent6>
        <a:srgbClr val="00FFCC"/>
      </a:accent6>
      <a:hlink>
        <a:srgbClr val="FF0066"/>
      </a:hlink>
      <a:folHlink>
        <a:srgbClr val="FFFFFF"/>
      </a:folHlink>
    </a:clrScheme>
    <a:fontScheme name="いつもの">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itumo</Template>
  <TotalTime>4911</TotalTime>
  <Words>1163</Words>
  <Application>Microsoft Office PowerPoint</Application>
  <PresentationFormat>画面に合わせる (4:3)</PresentationFormat>
  <Paragraphs>324</Paragraphs>
  <Slides>28</Slides>
  <Notes>4</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itumo</vt:lpstr>
      <vt:lpstr>出射光学系レビュー その2  防振系</vt:lpstr>
      <vt:lpstr> Contents</vt:lpstr>
      <vt:lpstr> 前回レビューのアクションアイテムと進捗状況</vt:lpstr>
      <vt:lpstr> アルミブレッドボード</vt:lpstr>
      <vt:lpstr> 3本吊り or 4本吊り 問題</vt:lpstr>
      <vt:lpstr> 板バネ</vt:lpstr>
      <vt:lpstr> ANSYS Analysis</vt:lpstr>
      <vt:lpstr> 板バネ まとめ</vt:lpstr>
      <vt:lpstr> 上クランプ</vt:lpstr>
      <vt:lpstr> 下クランプ</vt:lpstr>
      <vt:lpstr> ブレッドボードの向き</vt:lpstr>
      <vt:lpstr> フレーム</vt:lpstr>
      <vt:lpstr> フレーム</vt:lpstr>
      <vt:lpstr> ワイヤ径</vt:lpstr>
      <vt:lpstr> ダンピング</vt:lpstr>
      <vt:lpstr> 全体像</vt:lpstr>
      <vt:lpstr> 全体像</vt:lpstr>
      <vt:lpstr> 全体像横から</vt:lpstr>
      <vt:lpstr> アクチュエータ</vt:lpstr>
      <vt:lpstr> スケジュール</vt:lpstr>
      <vt:lpstr> 参考文献</vt:lpstr>
      <vt:lpstr>LIGO OMCSUS</vt:lpstr>
      <vt:lpstr> 全体</vt:lpstr>
      <vt:lpstr> フレーム</vt:lpstr>
      <vt:lpstr> 板バネ</vt:lpstr>
      <vt:lpstr> 上クランプ</vt:lpstr>
      <vt:lpstr> 下クランプ</vt:lpstr>
      <vt:lpstr> セーフティバー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出射光学系レビュー</dc:title>
  <dc:creator>Junko Kasuya</dc:creator>
  <cp:lastModifiedBy>Junko Kasuya</cp:lastModifiedBy>
  <cp:revision>91</cp:revision>
  <dcterms:created xsi:type="dcterms:W3CDTF">2017-06-24T10:06:40Z</dcterms:created>
  <dcterms:modified xsi:type="dcterms:W3CDTF">2017-08-07T00:41:38Z</dcterms:modified>
</cp:coreProperties>
</file>