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0" r:id="rId4"/>
    <p:sldId id="303" r:id="rId5"/>
    <p:sldId id="276" r:id="rId6"/>
    <p:sldId id="304" r:id="rId7"/>
    <p:sldId id="282" r:id="rId8"/>
    <p:sldId id="301" r:id="rId9"/>
    <p:sldId id="287" r:id="rId10"/>
    <p:sldId id="278" r:id="rId11"/>
    <p:sldId id="295" r:id="rId12"/>
    <p:sldId id="294" r:id="rId13"/>
    <p:sldId id="263" r:id="rId14"/>
    <p:sldId id="305" r:id="rId15"/>
    <p:sldId id="29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8AD8"/>
    <a:srgbClr val="D883FF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8"/>
    <p:restoredTop sz="93269"/>
  </p:normalViewPr>
  <p:slideViewPr>
    <p:cSldViewPr snapToGrid="0" snapToObjects="1">
      <p:cViewPr>
        <p:scale>
          <a:sx n="105" d="100"/>
          <a:sy n="105" d="100"/>
        </p:scale>
        <p:origin x="144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11A15-6BE1-284C-86D8-7BC411977482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8A0D0-6EA4-2940-B576-8FF6E3773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7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9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8A0D0-6EA4-2940-B576-8FF6E37739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5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7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2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0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8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4CD07-0A5C-3D4E-A662-35D7D987D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94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IOO</a:t>
            </a:r>
            <a:r>
              <a:rPr lang="ja-JP" altLang="en-US" dirty="0" smtClean="0"/>
              <a:t>サブグループの説明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苔山圭以子</a:t>
            </a:r>
            <a:endParaRPr lang="en-US" altLang="ja-JP" dirty="0" smtClean="0"/>
          </a:p>
          <a:p>
            <a:r>
              <a:rPr lang="en-US" dirty="0" smtClean="0"/>
              <a:t>6/14 2018</a:t>
            </a:r>
            <a:endParaRPr lang="en-US" dirty="0" smtClean="0"/>
          </a:p>
          <a:p>
            <a:r>
              <a:rPr lang="ja-JP" altLang="en-US" dirty="0" smtClean="0"/>
              <a:t>合同サブグループ説明会</a:t>
            </a:r>
            <a:r>
              <a:rPr lang="en-US" altLang="ja-JP" dirty="0" smtClean="0"/>
              <a:t> @ </a:t>
            </a:r>
            <a:r>
              <a:rPr lang="ja-JP" altLang="en-US" smtClean="0"/>
              <a:t>神岡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4210660" y="1999222"/>
            <a:ext cx="3203718" cy="842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12152" y="975969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2152" y="3746863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73431" y="17215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メイン干渉計</a:t>
            </a:r>
            <a:endParaRPr lang="en-US" altLang="ja-JP" dirty="0" smtClean="0"/>
          </a:p>
          <a:p>
            <a:r>
              <a:rPr lang="ja-JP" altLang="en-US" dirty="0" smtClean="0"/>
              <a:t>ダークポートより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12519" y="58502"/>
            <a:ext cx="143" cy="73908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8707" y="839378"/>
            <a:ext cx="63721" cy="3667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7592" y="1839569"/>
            <a:ext cx="271806" cy="2659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71730" y="1858256"/>
            <a:ext cx="52800" cy="3090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584994" y="4060428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5540000">
            <a:off x="5969298" y="44106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5540000">
            <a:off x="5647050" y="1628011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0" lon="0" rev="214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176071" y="130640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OMMT2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2428" y="4119556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92D050"/>
                </a:solidFill>
              </a:rPr>
              <a:t>OMMT1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3166" y="4140736"/>
            <a:ext cx="56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92D050"/>
                </a:solidFill>
              </a:rPr>
              <a:t>OFI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671730" y="4933547"/>
            <a:ext cx="357873" cy="1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66708" y="4800026"/>
            <a:ext cx="366933" cy="265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55110" y="5092104"/>
            <a:ext cx="56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OMC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アウトプット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60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4210660" y="1999222"/>
            <a:ext cx="3203718" cy="842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12152" y="975969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2152" y="3746863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73431" y="17215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メイン干渉計</a:t>
            </a:r>
            <a:endParaRPr lang="en-US" altLang="ja-JP" dirty="0" smtClean="0"/>
          </a:p>
          <a:p>
            <a:r>
              <a:rPr lang="ja-JP" altLang="en-US" dirty="0" smtClean="0"/>
              <a:t>ダークポートより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12519" y="58502"/>
            <a:ext cx="143" cy="73908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8707" y="839378"/>
            <a:ext cx="63721" cy="3667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7592" y="1839569"/>
            <a:ext cx="271806" cy="2659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71730" y="1858256"/>
            <a:ext cx="52800" cy="3090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584994" y="4060428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5540000">
            <a:off x="5969298" y="44106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5540000">
            <a:off x="5647050" y="1628011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0" lon="0" rev="214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176071" y="130640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OMMT2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2428" y="4119556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92D050"/>
                </a:solidFill>
              </a:rPr>
              <a:t>OMMT1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3166" y="4140736"/>
            <a:ext cx="56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92D050"/>
                </a:solidFill>
              </a:rPr>
              <a:t>OFI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671730" y="4933547"/>
            <a:ext cx="357873" cy="1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66708" y="4800026"/>
            <a:ext cx="366933" cy="265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55110" y="5092104"/>
            <a:ext cx="56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OMC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903169" y="1790900"/>
            <a:ext cx="2448979" cy="53527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334676" y="2925589"/>
            <a:ext cx="2017472" cy="16756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343412" y="2416221"/>
            <a:ext cx="419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300"/>
                </a:solidFill>
              </a:rPr>
              <a:t>Output </a:t>
            </a:r>
            <a:r>
              <a:rPr lang="en-US" altLang="ja-JP" b="1" dirty="0" err="1" smtClean="0">
                <a:solidFill>
                  <a:srgbClr val="FF9300"/>
                </a:solidFill>
              </a:rPr>
              <a:t>Modematch</a:t>
            </a:r>
            <a:r>
              <a:rPr lang="en-US" altLang="ja-JP" b="1" dirty="0" smtClean="0">
                <a:solidFill>
                  <a:srgbClr val="FF9300"/>
                </a:solidFill>
              </a:rPr>
              <a:t> Telescopes (</a:t>
            </a:r>
            <a:r>
              <a:rPr lang="en-US" altLang="ja-JP" b="1" dirty="0">
                <a:solidFill>
                  <a:srgbClr val="FF9300"/>
                </a:solidFill>
              </a:rPr>
              <a:t>O</a:t>
            </a:r>
            <a:r>
              <a:rPr lang="en-US" altLang="ja-JP" b="1" dirty="0" smtClean="0">
                <a:solidFill>
                  <a:srgbClr val="FF9300"/>
                </a:solidFill>
              </a:rPr>
              <a:t>MMTs)</a:t>
            </a:r>
            <a:endParaRPr lang="en-US" altLang="ja-JP" dirty="0">
              <a:solidFill>
                <a:srgbClr val="FF93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55157" y="2364395"/>
            <a:ext cx="5203998" cy="561194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アウトプット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74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 animBg="1"/>
      <p:bldP spid="3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アウトプット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4210660" y="1999222"/>
            <a:ext cx="3203718" cy="842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12152" y="975969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12152" y="3746863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73431" y="17215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メイン干渉計</a:t>
            </a:r>
            <a:endParaRPr lang="en-US" altLang="ja-JP" dirty="0" smtClean="0"/>
          </a:p>
          <a:p>
            <a:r>
              <a:rPr lang="ja-JP" altLang="en-US" dirty="0" smtClean="0"/>
              <a:t>ダークポートより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12519" y="58502"/>
            <a:ext cx="143" cy="73908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8707" y="839378"/>
            <a:ext cx="63721" cy="3667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7592" y="1839569"/>
            <a:ext cx="271806" cy="2659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71730" y="1858256"/>
            <a:ext cx="52800" cy="3090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584994" y="4060428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5540000">
            <a:off x="5969298" y="44106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0" lon="0" rev="213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5540000">
            <a:off x="5647050" y="1628011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>
              <a:rot lat="0" lon="0" rev="214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176071" y="130640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OMMT2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2428" y="4119556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92D050"/>
                </a:solidFill>
              </a:rPr>
              <a:t>OMMT1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3166" y="4140736"/>
            <a:ext cx="56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92D050"/>
                </a:solidFill>
              </a:rPr>
              <a:t>OFI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671730" y="4933547"/>
            <a:ext cx="357873" cy="1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66708" y="4800026"/>
            <a:ext cx="366933" cy="265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55110" y="5092104"/>
            <a:ext cx="56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OMC</a:t>
            </a:r>
            <a:endParaRPr lang="en-US" sz="1400" dirty="0">
              <a:solidFill>
                <a:srgbClr val="92D05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39" y="4037069"/>
            <a:ext cx="3487387" cy="13753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22" y="5047868"/>
            <a:ext cx="771031" cy="7159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02" y="4047322"/>
            <a:ext cx="814211" cy="754146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6275894" y="3302936"/>
            <a:ext cx="2017472" cy="16756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83928" y="1756276"/>
            <a:ext cx="4192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300"/>
                </a:solidFill>
              </a:rPr>
              <a:t>Output Mode Cleaner (OMC)</a:t>
            </a:r>
          </a:p>
          <a:p>
            <a:pPr algn="ctr"/>
            <a:r>
              <a:rPr lang="ja-JP" altLang="en-US" dirty="0" smtClean="0"/>
              <a:t>ダークポートに漏れてくる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高次モードや変調サイドバンド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などを取り除き、ローノイズで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重力波信号を検出するための装置</a:t>
            </a:r>
            <a:endParaRPr lang="en-US" altLang="ja-JP" dirty="0"/>
          </a:p>
        </p:txBody>
      </p:sp>
      <p:sp>
        <p:nvSpPr>
          <p:cNvPr id="28" name="Rectangle 27"/>
          <p:cNvSpPr/>
          <p:nvPr/>
        </p:nvSpPr>
        <p:spPr>
          <a:xfrm>
            <a:off x="7383928" y="1700621"/>
            <a:ext cx="4248749" cy="1602315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97715" y="5138270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figure: </a:t>
            </a:r>
            <a:r>
              <a:rPr lang="en-US" sz="800" dirty="0" err="1" smtClean="0"/>
              <a:t>aLIGO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01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324"/>
            <a:ext cx="10515600" cy="1325563"/>
          </a:xfrm>
        </p:spPr>
        <p:txBody>
          <a:bodyPr/>
          <a:lstStyle/>
          <a:p>
            <a:r>
              <a:rPr lang="ja-JP" altLang="en-US" b="1" dirty="0" smtClean="0"/>
              <a:t>研究テーマ</a:t>
            </a:r>
            <a:r>
              <a:rPr lang="en-US" altLang="ja-JP" b="1" dirty="0" smtClean="0"/>
              <a:t> </a:t>
            </a:r>
            <a:r>
              <a:rPr lang="en-US" altLang="ja-JP" b="1" dirty="0" smtClean="0"/>
              <a:t>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1" y="1234974"/>
            <a:ext cx="10305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PMC</a:t>
            </a:r>
            <a:r>
              <a:rPr lang="ja-JP" altLang="en-US" sz="2400" dirty="0" smtClean="0">
                <a:solidFill>
                  <a:srgbClr val="0432FF"/>
                </a:solidFill>
              </a:rPr>
              <a:t>共振器をインストールして、</a:t>
            </a:r>
            <a:r>
              <a:rPr lang="en-US" sz="2400" dirty="0" smtClean="0">
                <a:solidFill>
                  <a:srgbClr val="0432FF"/>
                </a:solidFill>
              </a:rPr>
              <a:t>PSL </a:t>
            </a:r>
            <a:r>
              <a:rPr lang="ja-JP" altLang="en-US" sz="2400" dirty="0" smtClean="0">
                <a:solidFill>
                  <a:srgbClr val="0432FF"/>
                </a:solidFill>
              </a:rPr>
              <a:t>ビームをきれいに</a:t>
            </a:r>
            <a:r>
              <a:rPr lang="ja-JP" altLang="en-US" sz="2400" dirty="0" smtClean="0">
                <a:solidFill>
                  <a:srgbClr val="0432FF"/>
                </a:solidFill>
              </a:rPr>
              <a:t>する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ja-JP" altLang="en-US" sz="2400" dirty="0" smtClean="0">
                <a:solidFill>
                  <a:srgbClr val="0432FF"/>
                </a:solidFill>
              </a:rPr>
              <a:t>周波数リファレンスとなる共振器を使って</a:t>
            </a:r>
            <a:r>
              <a:rPr lang="ja-JP" altLang="en-US" sz="2400" dirty="0" smtClean="0">
                <a:solidFill>
                  <a:srgbClr val="0432FF"/>
                </a:solidFill>
              </a:rPr>
              <a:t>、</a:t>
            </a:r>
            <a:r>
              <a:rPr lang="ja-JP" altLang="en-US" sz="2400" dirty="0" smtClean="0">
                <a:solidFill>
                  <a:srgbClr val="0432FF"/>
                </a:solidFill>
              </a:rPr>
              <a:t>レーザー</a:t>
            </a:r>
            <a:r>
              <a:rPr lang="ja-JP" altLang="en-US" sz="2400" dirty="0" smtClean="0">
                <a:solidFill>
                  <a:srgbClr val="0432FF"/>
                </a:solidFill>
              </a:rPr>
              <a:t>周波数</a:t>
            </a:r>
            <a:r>
              <a:rPr lang="ja-JP" altLang="en-US" sz="2400" dirty="0" smtClean="0">
                <a:solidFill>
                  <a:srgbClr val="0432FF"/>
                </a:solidFill>
              </a:rPr>
              <a:t>を</a:t>
            </a:r>
            <a:r>
              <a:rPr lang="ja-JP" altLang="en-US" sz="2400" dirty="0" smtClean="0">
                <a:solidFill>
                  <a:srgbClr val="0432FF"/>
                </a:solidFill>
              </a:rPr>
              <a:t>安定化</a:t>
            </a:r>
            <a:endParaRPr lang="en-US" altLang="ja-JP" sz="2400" dirty="0" smtClean="0">
              <a:solidFill>
                <a:srgbClr val="0432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ja-JP" altLang="en-US" sz="2400" dirty="0" smtClean="0">
                <a:solidFill>
                  <a:srgbClr val="0432FF"/>
                </a:solidFill>
              </a:rPr>
              <a:t>レーザーのハイパワー化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IMC </a:t>
            </a:r>
            <a:r>
              <a:rPr lang="ja-JP" altLang="en-US" sz="2400" dirty="0" smtClean="0">
                <a:solidFill>
                  <a:srgbClr val="0432FF"/>
                </a:solidFill>
              </a:rPr>
              <a:t>の長さ制御、角度制御</a:t>
            </a:r>
            <a:endParaRPr lang="en-US" sz="2400" dirty="0">
              <a:solidFill>
                <a:srgbClr val="0432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OMC</a:t>
            </a:r>
            <a:r>
              <a:rPr lang="ja-JP" altLang="en-US" sz="2400" dirty="0">
                <a:solidFill>
                  <a:srgbClr val="0432FF"/>
                </a:solidFill>
              </a:rPr>
              <a:t>のインストールと</a:t>
            </a:r>
            <a:r>
              <a:rPr lang="ja-JP" altLang="en-US" sz="2400" dirty="0" smtClean="0">
                <a:solidFill>
                  <a:srgbClr val="0432FF"/>
                </a:solidFill>
              </a:rPr>
              <a:t>コミッショニング</a:t>
            </a:r>
            <a:endParaRPr lang="en-US" altLang="ja-JP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67968" y="5743576"/>
            <a:ext cx="829055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電気回路・プログラミング・ネットワーク・真空技術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3485217"/>
            <a:ext cx="2855832" cy="2141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69" y="3485217"/>
            <a:ext cx="2937809" cy="21418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3398" y="4323814"/>
            <a:ext cx="182614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smtClean="0"/>
              <a:t>光学実験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991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838200" y="1663383"/>
            <a:ext cx="10882274" cy="47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4000" b="1" dirty="0" smtClean="0">
              <a:solidFill>
                <a:srgbClr val="FF9300"/>
              </a:solidFill>
            </a:endParaRPr>
          </a:p>
          <a:p>
            <a:pPr marL="0" indent="0" algn="ctr">
              <a:buNone/>
            </a:pPr>
            <a:r>
              <a:rPr lang="ja-JP" altLang="en-US" sz="4000" b="1" dirty="0" smtClean="0">
                <a:solidFill>
                  <a:srgbClr val="FF9300"/>
                </a:solidFill>
              </a:rPr>
              <a:t>メイン</a:t>
            </a:r>
            <a:r>
              <a:rPr lang="ja-JP" altLang="en-US" sz="4000" b="1" dirty="0" smtClean="0">
                <a:solidFill>
                  <a:srgbClr val="FF9300"/>
                </a:solidFill>
              </a:rPr>
              <a:t>干渉計とインテグレートし、</a:t>
            </a:r>
            <a:endParaRPr lang="en-US" altLang="ja-JP" sz="4000" b="1" dirty="0" smtClean="0">
              <a:solidFill>
                <a:srgbClr val="FF9300"/>
              </a:solidFill>
            </a:endParaRPr>
          </a:p>
          <a:p>
            <a:pPr marL="0" indent="0" algn="ctr">
              <a:buNone/>
            </a:pPr>
            <a:r>
              <a:rPr lang="ja-JP" altLang="en-US" sz="4000" b="1" dirty="0" smtClean="0">
                <a:solidFill>
                  <a:srgbClr val="FF9300"/>
                </a:solidFill>
              </a:rPr>
              <a:t>重力波が検出できる感度のよい干渉計を作る</a:t>
            </a:r>
            <a:r>
              <a:rPr lang="en-US" altLang="ja-JP" sz="4000" b="1" dirty="0" smtClean="0">
                <a:solidFill>
                  <a:srgbClr val="FF9300"/>
                </a:solidFill>
              </a:rPr>
              <a:t>!!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2019. Phase-2 LIGO-VIRGO </a:t>
            </a:r>
            <a:r>
              <a:rPr lang="ja-JP" altLang="en-US" sz="4000" dirty="0">
                <a:solidFill>
                  <a:srgbClr val="00B050"/>
                </a:solidFill>
              </a:rPr>
              <a:t>観測に参加</a:t>
            </a:r>
            <a:r>
              <a:rPr lang="ja-JP" altLang="en-US" sz="4000" dirty="0" smtClean="0">
                <a:solidFill>
                  <a:srgbClr val="00B050"/>
                </a:solidFill>
              </a:rPr>
              <a:t>する！</a:t>
            </a:r>
            <a:endParaRPr lang="en-US" b="1" dirty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FF9300"/>
              </a:solidFill>
            </a:endParaRPr>
          </a:p>
          <a:p>
            <a:r>
              <a:rPr lang="ja-JP" altLang="en-US" b="1" dirty="0" smtClean="0"/>
              <a:t>重力波検出器の</a:t>
            </a:r>
            <a:r>
              <a:rPr lang="ja-JP" altLang="en-US" sz="2800" b="1" dirty="0" smtClean="0"/>
              <a:t>感度への寄与を評価</a:t>
            </a:r>
            <a:endParaRPr lang="en-US" altLang="ja-JP" sz="2800" b="1" dirty="0" smtClean="0"/>
          </a:p>
          <a:p>
            <a:r>
              <a:rPr lang="ja-JP" altLang="en-US" b="1" dirty="0" smtClean="0"/>
              <a:t>干渉計のノイズハンティング</a:t>
            </a:r>
            <a:endParaRPr lang="en-US" altLang="ja-JP" b="1" dirty="0" smtClean="0"/>
          </a:p>
          <a:p>
            <a:endParaRPr lang="en-US" altLang="ja-JP" b="1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79324"/>
            <a:ext cx="10515600" cy="1325563"/>
          </a:xfrm>
        </p:spPr>
        <p:txBody>
          <a:bodyPr/>
          <a:lstStyle/>
          <a:p>
            <a:r>
              <a:rPr lang="ja-JP" altLang="en-US" b="1" dirty="0" smtClean="0"/>
              <a:t>研究テーマ</a:t>
            </a:r>
            <a:r>
              <a:rPr lang="en-US" altLang="ja-JP" b="1" dirty="0" smtClean="0"/>
              <a:t> </a:t>
            </a:r>
            <a:r>
              <a:rPr lang="en-US" altLang="ja-JP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55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 smtClean="0"/>
              <a:t>神岡でのプラン</a:t>
            </a:r>
            <a:r>
              <a:rPr lang="en-US" altLang="ja-JP" b="1" dirty="0" smtClean="0"/>
              <a:t>2018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02185"/>
            <a:ext cx="4114800" cy="365125"/>
          </a:xfrm>
        </p:spPr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901264"/>
              </p:ext>
            </p:extLst>
          </p:nvPr>
        </p:nvGraphicFramePr>
        <p:xfrm>
          <a:off x="1298166" y="1690688"/>
          <a:ext cx="9333258" cy="324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50"/>
                <a:gridCol w="3842952"/>
                <a:gridCol w="4486656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PSL Room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Other </a:t>
                      </a:r>
                      <a:r>
                        <a:rPr lang="en-US" sz="1600" dirty="0" smtClean="0"/>
                        <a:t>Area</a:t>
                      </a:r>
                      <a:r>
                        <a:rPr lang="en-US" sz="1600" baseline="0" dirty="0" smtClean="0"/>
                        <a:t> &amp; Commissioning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aseline="0" dirty="0" smtClean="0"/>
                        <a:t>PMC</a:t>
                      </a:r>
                      <a:r>
                        <a:rPr lang="ja-JP" altLang="en-US" sz="1600" baseline="0" dirty="0" smtClean="0"/>
                        <a:t>インスタレーション</a:t>
                      </a:r>
                      <a:endParaRPr lang="en-US" altLang="ja-JP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aseline="0" dirty="0" smtClean="0"/>
                        <a:t>コミッショニング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IMMT </a:t>
                      </a:r>
                      <a:r>
                        <a:rPr lang="ja-JP" altLang="en-US" sz="1600" dirty="0" smtClean="0"/>
                        <a:t>振り子の修理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July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PSL</a:t>
                      </a:r>
                      <a:r>
                        <a:rPr lang="ja-JP" altLang="en-US" sz="1600" dirty="0" smtClean="0"/>
                        <a:t>光学要素のアップグレード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600" dirty="0" smtClean="0"/>
                        <a:t>変調システムのテスト</a:t>
                      </a: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600" dirty="0" smtClean="0"/>
                        <a:t>ハイパワー化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OMMT</a:t>
                      </a:r>
                      <a:r>
                        <a:rPr lang="ja-JP" altLang="en-US" sz="1600" dirty="0" smtClean="0"/>
                        <a:t>アセンブリ、インスタレーション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600" dirty="0" smtClean="0"/>
                        <a:t>モードクリーナーの角度制御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Single Arm test</a:t>
                      </a:r>
                      <a:endParaRPr lang="en-US" sz="1600" dirty="0"/>
                    </a:p>
                  </a:txBody>
                  <a:tcPr/>
                </a:tc>
              </a:tr>
              <a:tr h="4408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OMC</a:t>
                      </a:r>
                      <a:r>
                        <a:rPr lang="ja-JP" altLang="en-US" sz="1600" dirty="0" smtClean="0"/>
                        <a:t>インスタレーション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600" dirty="0" smtClean="0"/>
                        <a:t>重力波検出ポートのコミッショニング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31767" y="5700204"/>
            <a:ext cx="67000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詳細</a:t>
            </a:r>
            <a:r>
              <a:rPr lang="ja-JP" altLang="en-US" sz="1200" dirty="0" smtClean="0"/>
              <a:t>な</a:t>
            </a:r>
            <a:r>
              <a:rPr lang="ja-JP" altLang="en-US" sz="1200" dirty="0" smtClean="0"/>
              <a:t>スケジュール</a:t>
            </a:r>
            <a:endParaRPr lang="en-US" altLang="ja-JP" sz="1200" dirty="0" smtClean="0"/>
          </a:p>
          <a:p>
            <a:r>
              <a:rPr lang="en-US" sz="1200" dirty="0"/>
              <a:t>https://</a:t>
            </a:r>
            <a:r>
              <a:rPr lang="en-US" sz="1200" dirty="0" err="1" smtClean="0"/>
              <a:t>docs.google.com</a:t>
            </a:r>
            <a:r>
              <a:rPr lang="en-US" sz="1200" dirty="0" smtClean="0"/>
              <a:t>/spreadsheets/d/19xC6L0TJmjMtuSEoGe7Z7SVVK78MD4S52m0Hm0C5IKw/edit</a:t>
            </a:r>
            <a:endParaRPr 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25808" y="4687103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smtClean="0"/>
              <a:t>干渉計のコミッショニング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>
            <a:off x="6428232" y="2971272"/>
            <a:ext cx="4764024" cy="338507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IOO</a:t>
            </a:r>
            <a:r>
              <a:rPr lang="ja-JP" altLang="en-US" b="1" dirty="0" smtClean="0"/>
              <a:t>グループの担当者たち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83" y="1543347"/>
            <a:ext cx="8253351" cy="4037014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チーフ</a:t>
            </a:r>
            <a:r>
              <a:rPr lang="ja-JP" altLang="en-US" dirty="0" smtClean="0">
                <a:solidFill>
                  <a:srgbClr val="C00000"/>
                </a:solidFill>
              </a:rPr>
              <a:t>：苔山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en-US" altLang="ja-JP" dirty="0" smtClean="0">
                <a:solidFill>
                  <a:srgbClr val="FF9300"/>
                </a:solidFill>
              </a:rPr>
              <a:t>PSL </a:t>
            </a:r>
            <a:r>
              <a:rPr lang="ja-JP" altLang="en-US" dirty="0" smtClean="0">
                <a:solidFill>
                  <a:srgbClr val="FF9300"/>
                </a:solidFill>
              </a:rPr>
              <a:t>構築</a:t>
            </a:r>
            <a:r>
              <a:rPr lang="ja-JP" altLang="en-US" dirty="0" smtClean="0">
                <a:solidFill>
                  <a:srgbClr val="FF9300"/>
                </a:solidFill>
              </a:rPr>
              <a:t>：中野</a:t>
            </a:r>
            <a:endParaRPr lang="en-US" altLang="ja-JP" dirty="0" smtClean="0">
              <a:solidFill>
                <a:srgbClr val="FF9300"/>
              </a:solidFill>
            </a:endParaRPr>
          </a:p>
          <a:p>
            <a:r>
              <a:rPr lang="ja-JP" altLang="en-US" dirty="0" smtClean="0">
                <a:solidFill>
                  <a:schemeClr val="accent6"/>
                </a:solidFill>
              </a:rPr>
              <a:t>モードクリーナー：中野</a:t>
            </a:r>
            <a:r>
              <a:rPr lang="ja-JP" altLang="en-US" dirty="0" smtClean="0">
                <a:solidFill>
                  <a:schemeClr val="accent6"/>
                </a:solidFill>
              </a:rPr>
              <a:t>・道村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IMMT</a:t>
            </a:r>
            <a:r>
              <a:rPr lang="en-US" altLang="ja-JP" dirty="0" smtClean="0">
                <a:solidFill>
                  <a:srgbClr val="0070C0"/>
                </a:solidFill>
              </a:rPr>
              <a:t>, OMMT</a:t>
            </a:r>
            <a:r>
              <a:rPr lang="ja-JP" altLang="en-US" dirty="0" smtClean="0">
                <a:solidFill>
                  <a:srgbClr val="0070C0"/>
                </a:solidFill>
              </a:rPr>
              <a:t>：</a:t>
            </a:r>
            <a:r>
              <a:rPr lang="ja-JP" altLang="en-US" dirty="0" smtClean="0">
                <a:solidFill>
                  <a:srgbClr val="0070C0"/>
                </a:solidFill>
              </a:rPr>
              <a:t>大石</a:t>
            </a:r>
            <a:r>
              <a:rPr lang="en-US" altLang="ja-JP" dirty="0" smtClean="0">
                <a:solidFill>
                  <a:srgbClr val="0070C0"/>
                </a:solidFill>
              </a:rPr>
              <a:t> (</a:t>
            </a:r>
            <a:r>
              <a:rPr lang="ja-JP" altLang="en-US" dirty="0" smtClean="0">
                <a:solidFill>
                  <a:srgbClr val="0070C0"/>
                </a:solidFill>
              </a:rPr>
              <a:t>天文台</a:t>
            </a:r>
            <a:r>
              <a:rPr lang="en-US" altLang="ja-JP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OMC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：宗宮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東工大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en-US" altLang="ja-JP" dirty="0" smtClean="0">
                <a:solidFill>
                  <a:srgbClr val="7030A0"/>
                </a:solidFill>
              </a:rPr>
              <a:t>R&amp;D : </a:t>
            </a:r>
          </a:p>
          <a:p>
            <a:pPr lvl="1"/>
            <a:r>
              <a:rPr lang="ja-JP" altLang="en-US" dirty="0" smtClean="0">
                <a:solidFill>
                  <a:srgbClr val="7030A0"/>
                </a:solidFill>
              </a:rPr>
              <a:t>チルトセンサー：</a:t>
            </a:r>
            <a:r>
              <a:rPr lang="en-US" altLang="ja-JP" dirty="0" smtClean="0">
                <a:solidFill>
                  <a:srgbClr val="7030A0"/>
                </a:solidFill>
              </a:rPr>
              <a:t>Park (, Korea)</a:t>
            </a:r>
            <a:endParaRPr lang="en-US" altLang="ja-JP" dirty="0">
              <a:solidFill>
                <a:srgbClr val="7030A0"/>
              </a:solidFill>
            </a:endParaRPr>
          </a:p>
          <a:p>
            <a:pPr lvl="1"/>
            <a:r>
              <a:rPr lang="en-US" altLang="ja-JP" dirty="0" smtClean="0">
                <a:solidFill>
                  <a:srgbClr val="7030A0"/>
                </a:solidFill>
              </a:rPr>
              <a:t>MZI</a:t>
            </a:r>
            <a:r>
              <a:rPr lang="ja-JP" altLang="en-US" dirty="0" smtClean="0">
                <a:solidFill>
                  <a:srgbClr val="7030A0"/>
                </a:solidFill>
              </a:rPr>
              <a:t>変調</a:t>
            </a:r>
            <a:r>
              <a:rPr lang="en-US" altLang="ja-JP" dirty="0" smtClean="0">
                <a:solidFill>
                  <a:srgbClr val="7030A0"/>
                </a:solidFill>
              </a:rPr>
              <a:t> : </a:t>
            </a:r>
            <a:r>
              <a:rPr lang="ja-JP" altLang="en-US" dirty="0" smtClean="0">
                <a:solidFill>
                  <a:srgbClr val="7030A0"/>
                </a:solidFill>
              </a:rPr>
              <a:t>山本</a:t>
            </a:r>
            <a:r>
              <a:rPr lang="en-US" altLang="ja-JP" dirty="0" smtClean="0">
                <a:solidFill>
                  <a:srgbClr val="7030A0"/>
                </a:solidFill>
              </a:rPr>
              <a:t>(</a:t>
            </a:r>
            <a:r>
              <a:rPr lang="ja-JP" altLang="en-US" dirty="0" smtClean="0">
                <a:solidFill>
                  <a:srgbClr val="7030A0"/>
                </a:solidFill>
              </a:rPr>
              <a:t>晃</a:t>
            </a:r>
            <a:r>
              <a:rPr lang="en-US" altLang="ja-JP" dirty="0" smtClean="0">
                <a:solidFill>
                  <a:srgbClr val="7030A0"/>
                </a:solidFill>
              </a:rPr>
              <a:t>)</a:t>
            </a:r>
            <a:endParaRPr lang="en-US" altLang="ja-JP" dirty="0" smtClean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155" y="3561854"/>
            <a:ext cx="37540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主なメンバー</a:t>
            </a:r>
            <a:endParaRPr lang="en-US" altLang="ja-JP" sz="3200" dirty="0" smtClean="0"/>
          </a:p>
          <a:p>
            <a:r>
              <a:rPr lang="en-US" altLang="ja-JP" sz="3200" dirty="0" smtClean="0"/>
              <a:t>ICRR, NAOJ, </a:t>
            </a:r>
            <a:r>
              <a:rPr lang="ja-JP" altLang="en-US" sz="3200" dirty="0" smtClean="0"/>
              <a:t>新潟大、</a:t>
            </a:r>
            <a:r>
              <a:rPr lang="en-US" altLang="ja-JP" sz="3200" dirty="0" smtClean="0"/>
              <a:t>WIPM (</a:t>
            </a:r>
            <a:r>
              <a:rPr lang="ja-JP" altLang="en-US" sz="3200" dirty="0" smtClean="0"/>
              <a:t>武漢</a:t>
            </a:r>
            <a:r>
              <a:rPr lang="en-US" altLang="ja-JP" sz="3200" dirty="0" smtClean="0"/>
              <a:t>)</a:t>
            </a:r>
          </a:p>
          <a:p>
            <a:r>
              <a:rPr lang="en-US" sz="3200" dirty="0" err="1" smtClean="0"/>
              <a:t>Sogang</a:t>
            </a:r>
            <a:r>
              <a:rPr lang="en-US" sz="3200" dirty="0" smtClean="0"/>
              <a:t> (</a:t>
            </a:r>
            <a:r>
              <a:rPr lang="ja-JP" altLang="en-US" sz="3200" dirty="0" smtClean="0"/>
              <a:t>韓国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91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IOO</a:t>
            </a:r>
            <a:r>
              <a:rPr lang="ja-JP" altLang="en-US" b="1" dirty="0" smtClean="0"/>
              <a:t>グループの役割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0837" y="2012546"/>
            <a:ext cx="9341963" cy="3360733"/>
          </a:xfrm>
        </p:spPr>
        <p:txBody>
          <a:bodyPr>
            <a:no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</a:rPr>
              <a:t>入射光学系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800" dirty="0" smtClean="0">
                <a:solidFill>
                  <a:srgbClr val="FF0000"/>
                </a:solidFill>
              </a:rPr>
              <a:t>主干渉計からの要求値を満たすレーザーを生成する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lvl="1"/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3200" dirty="0" smtClean="0">
                <a:solidFill>
                  <a:srgbClr val="FF9300"/>
                </a:solidFill>
              </a:rPr>
              <a:t>出射光学系</a:t>
            </a:r>
            <a:endParaRPr lang="en-US" altLang="ja-JP" sz="3200" dirty="0" smtClean="0">
              <a:solidFill>
                <a:srgbClr val="FF9300"/>
              </a:solidFill>
            </a:endParaRPr>
          </a:p>
          <a:p>
            <a:pPr lvl="1"/>
            <a:r>
              <a:rPr lang="ja-JP" altLang="en-US" sz="2800" dirty="0" smtClean="0">
                <a:solidFill>
                  <a:srgbClr val="FF9300"/>
                </a:solidFill>
              </a:rPr>
              <a:t>重力波検出のための光学システムを構築する</a:t>
            </a:r>
            <a:endParaRPr lang="en-US" altLang="ja-JP" sz="2800" dirty="0" smtClean="0">
              <a:solidFill>
                <a:srgbClr val="FF9300"/>
              </a:solidFill>
            </a:endParaRPr>
          </a:p>
          <a:p>
            <a:pPr lvl="1"/>
            <a:endParaRPr lang="en-US" altLang="ja-JP" sz="2800" dirty="0" smtClean="0">
              <a:solidFill>
                <a:srgbClr val="FF9300"/>
              </a:solidFill>
            </a:endParaRPr>
          </a:p>
          <a:p>
            <a:r>
              <a:rPr lang="en-US" sz="3200" dirty="0" smtClean="0">
                <a:solidFill>
                  <a:srgbClr val="00B050"/>
                </a:solidFill>
              </a:rPr>
              <a:t>R&amp;D (Tilt </a:t>
            </a:r>
            <a:r>
              <a:rPr lang="en-US" sz="3200" dirty="0" smtClean="0">
                <a:solidFill>
                  <a:srgbClr val="00B050"/>
                </a:solidFill>
              </a:rPr>
              <a:t>Sensor, MZI</a:t>
            </a:r>
            <a:r>
              <a:rPr lang="ja-JP" altLang="en-US" sz="3200" dirty="0" smtClean="0">
                <a:solidFill>
                  <a:srgbClr val="00B050"/>
                </a:solidFill>
              </a:rPr>
              <a:t>変調システム</a:t>
            </a:r>
            <a:r>
              <a:rPr lang="en-US" sz="3200" dirty="0" smtClean="0">
                <a:solidFill>
                  <a:srgbClr val="00B050"/>
                </a:solidFill>
              </a:rPr>
              <a:t>)</a:t>
            </a:r>
            <a:endParaRPr lang="en-US" sz="3200" dirty="0" smtClean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77" y="4379777"/>
            <a:ext cx="5386154" cy="1325563"/>
          </a:xfrm>
        </p:spPr>
        <p:txBody>
          <a:bodyPr>
            <a:normAutofit/>
          </a:bodyPr>
          <a:lstStyle/>
          <a:p>
            <a:r>
              <a:rPr lang="en-US" b="1" smtClean="0"/>
              <a:t>KAGRA Configuration</a:t>
            </a:r>
            <a:br>
              <a:rPr lang="en-US" b="1" smtClean="0"/>
            </a:br>
            <a:r>
              <a:rPr lang="en-US" b="1" smtClean="0"/>
              <a:t>Overview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900" y="2330640"/>
            <a:ext cx="635512" cy="78264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90835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2595949"/>
            <a:ext cx="10652166" cy="252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821185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633488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90820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4053142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30415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68164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3803499" y="3127534"/>
            <a:ext cx="5686363" cy="2932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91914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1351969" y="243073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368164" y="1271872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68164" y="3105744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8164" y="4088547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68164" y="54412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368164" y="5136135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368164" y="5878306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90835" y="1417851"/>
            <a:ext cx="557033" cy="5824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5400000">
            <a:off x="921624" y="2142945"/>
            <a:ext cx="895455" cy="244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901477" y="724151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km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0110646" y="292107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 km</a:t>
            </a:r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6631076" y="345642"/>
            <a:ext cx="31208" cy="411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287816" y="2721961"/>
            <a:ext cx="73500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368570" y="157994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メイン干渉計</a:t>
            </a:r>
            <a:endParaRPr lang="en-US" altLang="ja-JP" dirty="0" smtClean="0"/>
          </a:p>
          <a:p>
            <a:r>
              <a:rPr lang="en-US" dirty="0" smtClean="0"/>
              <a:t>Main IFO</a:t>
            </a:r>
            <a:endParaRPr lang="en-US" dirty="0"/>
          </a:p>
        </p:txBody>
      </p:sp>
      <p:cxnSp>
        <p:nvCxnSpPr>
          <p:cNvPr id="35" name="Curved Connector 34"/>
          <p:cNvCxnSpPr/>
          <p:nvPr/>
        </p:nvCxnSpPr>
        <p:spPr>
          <a:xfrm>
            <a:off x="6287448" y="915847"/>
            <a:ext cx="803751" cy="218613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rot="5400000">
            <a:off x="10042290" y="2612655"/>
            <a:ext cx="803751" cy="218613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465386" y="4376498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重力波信号</a:t>
            </a:r>
            <a:r>
              <a:rPr lang="en-US" altLang="ja-JP" dirty="0" smtClean="0"/>
              <a:t>!!</a:t>
            </a:r>
            <a:endParaRPr lang="en-US" dirty="0" smtClean="0"/>
          </a:p>
          <a:p>
            <a:r>
              <a:rPr lang="en-US" dirty="0" smtClean="0"/>
              <a:t>GW signal !!</a:t>
            </a:r>
          </a:p>
        </p:txBody>
      </p:sp>
      <p:sp>
        <p:nvSpPr>
          <p:cNvPr id="71" name="Rectangle 70"/>
          <p:cNvSpPr/>
          <p:nvPr/>
        </p:nvSpPr>
        <p:spPr>
          <a:xfrm rot="13500000">
            <a:off x="6615881" y="2638771"/>
            <a:ext cx="61598" cy="16638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6200000">
            <a:off x="6610933" y="283303"/>
            <a:ext cx="71494" cy="17555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 rot="16200000">
            <a:off x="6610933" y="1491278"/>
            <a:ext cx="71494" cy="17555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 rot="16200000">
            <a:off x="6610933" y="4375440"/>
            <a:ext cx="71494" cy="17555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8948207" y="2634183"/>
            <a:ext cx="71494" cy="17555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11599777" y="2634183"/>
            <a:ext cx="71494" cy="17555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4287816" y="2634183"/>
            <a:ext cx="71494" cy="17555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33579" y="1271872"/>
            <a:ext cx="4044825" cy="2102924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095402" y="4590605"/>
            <a:ext cx="1068970" cy="202450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737789" y="80276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インプットオプティクス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4500598" y="539114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アウトプット</a:t>
            </a:r>
            <a:endParaRPr lang="en-US" altLang="ja-JP" dirty="0" smtClean="0"/>
          </a:p>
          <a:p>
            <a:r>
              <a:rPr lang="ja-JP" altLang="en-US" dirty="0" smtClean="0"/>
              <a:t>オプティクス</a:t>
            </a:r>
            <a:endParaRPr lang="en-US" dirty="0"/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6642446" y="4552371"/>
            <a:ext cx="8467" cy="42929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0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122035" y="2593876"/>
            <a:ext cx="2727357" cy="34020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インプット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37227" y="3338722"/>
            <a:ext cx="7272067" cy="1727200"/>
            <a:chOff x="-137552" y="2279888"/>
            <a:chExt cx="7272067" cy="1727200"/>
          </a:xfrm>
        </p:grpSpPr>
        <p:sp>
          <p:nvSpPr>
            <p:cNvPr id="8" name="Oval 7"/>
            <p:cNvSpPr/>
            <p:nvPr/>
          </p:nvSpPr>
          <p:spPr>
            <a:xfrm>
              <a:off x="7037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995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2545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37552" y="2744098"/>
              <a:ext cx="7272067" cy="798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08404" y="381642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95538" y="440023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IFI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8338" y="34960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43370" y="3534401"/>
            <a:ext cx="45719" cy="1598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3474" y="2995409"/>
            <a:ext cx="5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Gate</a:t>
            </a:r>
          </a:p>
          <a:p>
            <a:r>
              <a:rPr lang="en-US" sz="1400" dirty="0" smtClean="0"/>
              <a:t>Valve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0284" y="453664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IMMT1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88519" y="4356201"/>
            <a:ext cx="3932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98628" y="4241151"/>
            <a:ext cx="296964" cy="537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898628" y="4237450"/>
            <a:ext cx="495770" cy="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11700000">
            <a:off x="7194399" y="4254933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11700000">
            <a:off x="6862256" y="4171481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745960" y="4381660"/>
            <a:ext cx="2310095" cy="56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20773" y="3921762"/>
            <a:ext cx="2935282" cy="465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20773" y="3917209"/>
            <a:ext cx="4140495" cy="4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11040000">
            <a:off x="7000310" y="3754667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1280000">
            <a:off x="10055468" y="4232826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00000">
            <a:off x="7467228" y="4086204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114830" y="351137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20658" y="2979764"/>
            <a:ext cx="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IFI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08988" y="4449171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MCI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61383" y="4451746"/>
            <a:ext cx="55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MCO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3519" y="4356201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STM1</a:t>
            </a:r>
            <a:endParaRPr lang="en-US" sz="9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68238" y="3976558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STM2</a:t>
            </a:r>
            <a:endParaRPr lang="en-US" sz="900" dirty="0">
              <a:solidFill>
                <a:srgbClr val="92D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1213768" y="3917209"/>
            <a:ext cx="377542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84735" y="2782104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 Room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5400000">
            <a:off x="4726354" y="2328509"/>
            <a:ext cx="1516329" cy="827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804072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53"/>
          <p:cNvCxnSpPr/>
          <p:nvPr/>
        </p:nvCxnSpPr>
        <p:spPr>
          <a:xfrm rot="5400000">
            <a:off x="3836229" y="4087381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>
            <a:off x="4980645" y="2400289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676711" y="454122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61" idx="1"/>
          </p:cNvCxnSpPr>
          <p:nvPr/>
        </p:nvCxnSpPr>
        <p:spPr>
          <a:xfrm flipH="1" flipV="1">
            <a:off x="5483162" y="1238843"/>
            <a:ext cx="227665" cy="3123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1" idx="1"/>
          </p:cNvCxnSpPr>
          <p:nvPr/>
        </p:nvCxnSpPr>
        <p:spPr>
          <a:xfrm flipV="1">
            <a:off x="5230075" y="1238843"/>
            <a:ext cx="253087" cy="3086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3500000">
            <a:off x="5699558" y="42084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5416826" y="1009619"/>
            <a:ext cx="132671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74422" y="64708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977528" y="536864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IMC REFL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848481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54126" y="5368649"/>
            <a:ext cx="9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IFO REFL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930830" y="3405219"/>
            <a:ext cx="1356990" cy="194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349588" y="3919079"/>
            <a:ext cx="67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</a:t>
            </a:r>
          </a:p>
          <a:p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8100000" flipH="1">
            <a:off x="5115358" y="41957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65121" y="119687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MCE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720281" y="31305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</a:t>
            </a:r>
            <a:endParaRPr lang="en-US" altLang="ja-JP" dirty="0" smtClean="0"/>
          </a:p>
          <a:p>
            <a:r>
              <a:rPr lang="ja-JP" altLang="en-US" dirty="0" smtClean="0"/>
              <a:t>干渉計へ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122035" y="2593876"/>
            <a:ext cx="2727357" cy="34020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インプット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37227" y="3338722"/>
            <a:ext cx="7272067" cy="1727200"/>
            <a:chOff x="-137552" y="2279888"/>
            <a:chExt cx="7272067" cy="1727200"/>
          </a:xfrm>
        </p:grpSpPr>
        <p:sp>
          <p:nvSpPr>
            <p:cNvPr id="8" name="Oval 7"/>
            <p:cNvSpPr/>
            <p:nvPr/>
          </p:nvSpPr>
          <p:spPr>
            <a:xfrm>
              <a:off x="7037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995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2545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37552" y="2744098"/>
              <a:ext cx="7272067" cy="798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08404" y="381642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95538" y="440023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IFI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8338" y="34960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43370" y="3534401"/>
            <a:ext cx="45719" cy="1598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3474" y="2995409"/>
            <a:ext cx="5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Gate</a:t>
            </a:r>
          </a:p>
          <a:p>
            <a:r>
              <a:rPr lang="en-US" sz="1400" dirty="0" smtClean="0"/>
              <a:t>Valve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0284" y="453664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IMMT1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88519" y="4356201"/>
            <a:ext cx="3932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98628" y="4241151"/>
            <a:ext cx="296964" cy="537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898628" y="4237450"/>
            <a:ext cx="495770" cy="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11700000">
            <a:off x="7194399" y="4254933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11700000">
            <a:off x="6862256" y="4171481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745960" y="4381660"/>
            <a:ext cx="2310095" cy="56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20773" y="3921762"/>
            <a:ext cx="2935282" cy="465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20773" y="3917209"/>
            <a:ext cx="4140495" cy="4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11040000">
            <a:off x="7000310" y="3754667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1280000">
            <a:off x="10055468" y="4232826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00000">
            <a:off x="7467228" y="4086204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114830" y="351137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20658" y="2979764"/>
            <a:ext cx="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IFI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08988" y="4449171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MCI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61383" y="4451746"/>
            <a:ext cx="55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MCO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3519" y="4356201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STM1</a:t>
            </a:r>
            <a:endParaRPr lang="en-US" sz="9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68238" y="3976558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STM2</a:t>
            </a:r>
            <a:endParaRPr lang="en-US" sz="900" dirty="0">
              <a:solidFill>
                <a:srgbClr val="92D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1213768" y="3917209"/>
            <a:ext cx="377542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84735" y="2782104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 Room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5400000">
            <a:off x="4726354" y="2328509"/>
            <a:ext cx="1516329" cy="827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804072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53"/>
          <p:cNvCxnSpPr/>
          <p:nvPr/>
        </p:nvCxnSpPr>
        <p:spPr>
          <a:xfrm rot="5400000">
            <a:off x="3836229" y="4087381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>
            <a:off x="4980645" y="2400289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676711" y="454122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61" idx="1"/>
          </p:cNvCxnSpPr>
          <p:nvPr/>
        </p:nvCxnSpPr>
        <p:spPr>
          <a:xfrm flipH="1" flipV="1">
            <a:off x="5483162" y="1238843"/>
            <a:ext cx="227665" cy="3123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1" idx="1"/>
          </p:cNvCxnSpPr>
          <p:nvPr/>
        </p:nvCxnSpPr>
        <p:spPr>
          <a:xfrm flipV="1">
            <a:off x="5230075" y="1238843"/>
            <a:ext cx="253087" cy="3086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3500000">
            <a:off x="5699558" y="42084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5416826" y="1009619"/>
            <a:ext cx="132671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74422" y="64708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977528" y="536864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IMC REFL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848481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54126" y="5368649"/>
            <a:ext cx="9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IFO REFL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930830" y="3405219"/>
            <a:ext cx="1356990" cy="194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349588" y="3919079"/>
            <a:ext cx="67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</a:t>
            </a:r>
          </a:p>
          <a:p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8100000" flipH="1">
            <a:off x="5115358" y="41957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65121" y="119687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MCE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390751" y="73829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300"/>
                </a:solidFill>
              </a:rPr>
              <a:t>Pre-Stabilized Laser</a:t>
            </a:r>
            <a:endParaRPr lang="en-US" altLang="ja-JP" dirty="0">
              <a:solidFill>
                <a:srgbClr val="FF9300"/>
              </a:solidFill>
            </a:endParaRPr>
          </a:p>
          <a:p>
            <a:pPr algn="ctr"/>
            <a:r>
              <a:rPr lang="ja-JP" altLang="en-US" dirty="0" smtClean="0"/>
              <a:t>安定化されたレーザー光源</a:t>
            </a:r>
            <a:endParaRPr lang="en-US" altLang="ja-JP" dirty="0" smtClean="0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3579625" y="1041100"/>
            <a:ext cx="3551440" cy="1359189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7109061" y="299449"/>
            <a:ext cx="3496032" cy="158981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642051" y="2078182"/>
            <a:ext cx="1937574" cy="4176408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0720281" y="31305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</a:t>
            </a:r>
            <a:endParaRPr lang="en-US" altLang="ja-JP" dirty="0" smtClean="0"/>
          </a:p>
          <a:p>
            <a:r>
              <a:rPr lang="ja-JP" altLang="en-US" dirty="0" smtClean="0"/>
              <a:t>干渉計へ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1" y="331736"/>
            <a:ext cx="5794290" cy="325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6840" y="1570909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IMC</a:t>
            </a:r>
            <a:r>
              <a:rPr lang="ja-JP" altLang="en-US" sz="1600" dirty="0" smtClean="0"/>
              <a:t>へ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20433" y="2032215"/>
            <a:ext cx="377542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1" y="3847803"/>
            <a:ext cx="3638766" cy="2729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8521" y="3847803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PMC</a:t>
            </a:r>
            <a:r>
              <a:rPr lang="ja-JP" altLang="en-US" dirty="0" smtClean="0">
                <a:solidFill>
                  <a:srgbClr val="0432FF"/>
                </a:solidFill>
              </a:rPr>
              <a:t>共振器</a:t>
            </a:r>
            <a:endParaRPr lang="en-US" altLang="ja-JP" dirty="0" smtClean="0">
              <a:solidFill>
                <a:srgbClr val="0432FF"/>
              </a:solidFill>
            </a:endParaRPr>
          </a:p>
          <a:p>
            <a:r>
              <a:rPr lang="ja-JP" altLang="en-US" dirty="0" smtClean="0">
                <a:solidFill>
                  <a:srgbClr val="0432FF"/>
                </a:solidFill>
              </a:rPr>
              <a:t>ビーム</a:t>
            </a:r>
            <a:r>
              <a:rPr lang="ja-JP" altLang="en-US" dirty="0">
                <a:solidFill>
                  <a:srgbClr val="0432FF"/>
                </a:solidFill>
              </a:rPr>
              <a:t>をきれいにする！</a:t>
            </a:r>
            <a:endParaRPr lang="en-US" altLang="ja-JP" dirty="0">
              <a:solidFill>
                <a:srgbClr val="0432FF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68" y="4635105"/>
            <a:ext cx="1720827" cy="1354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41" y="4644433"/>
            <a:ext cx="1721125" cy="1354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69368" y="5977690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/>
              <a:t>反射ビーム　　　透過ビーム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091642" y="33173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432FF"/>
                </a:solidFill>
              </a:rPr>
              <a:t>レファレンス共振器</a:t>
            </a:r>
            <a:endParaRPr lang="en-US" altLang="ja-JP" dirty="0" smtClean="0">
              <a:solidFill>
                <a:srgbClr val="0432FF"/>
              </a:solidFill>
            </a:endParaRPr>
          </a:p>
          <a:p>
            <a:r>
              <a:rPr lang="ja-JP" altLang="en-US" dirty="0" smtClean="0">
                <a:solidFill>
                  <a:srgbClr val="0432FF"/>
                </a:solidFill>
              </a:rPr>
              <a:t>周波数を安定化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40" y="1025822"/>
            <a:ext cx="4217589" cy="30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122035" y="2593876"/>
            <a:ext cx="2727357" cy="34020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インプット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37227" y="3338722"/>
            <a:ext cx="7272067" cy="1727200"/>
            <a:chOff x="-137552" y="2279888"/>
            <a:chExt cx="7272067" cy="1727200"/>
          </a:xfrm>
        </p:grpSpPr>
        <p:sp>
          <p:nvSpPr>
            <p:cNvPr id="8" name="Oval 7"/>
            <p:cNvSpPr/>
            <p:nvPr/>
          </p:nvSpPr>
          <p:spPr>
            <a:xfrm>
              <a:off x="7037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995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2545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37552" y="2744098"/>
              <a:ext cx="7272067" cy="798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08404" y="381642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MCF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43370" y="3534401"/>
            <a:ext cx="45719" cy="1598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3474" y="2995409"/>
            <a:ext cx="5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Gate</a:t>
            </a:r>
          </a:p>
          <a:p>
            <a:r>
              <a:rPr lang="en-US" sz="1400" dirty="0" smtClean="0"/>
              <a:t>Valve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289466" y="4323063"/>
            <a:ext cx="3932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08988" y="4449171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MCI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61383" y="4451746"/>
            <a:ext cx="55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MCO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68238" y="3976558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STM2</a:t>
            </a:r>
            <a:endParaRPr lang="en-US" sz="900" dirty="0">
              <a:solidFill>
                <a:srgbClr val="92D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84735" y="2782104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 Room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5400000">
            <a:off x="4726354" y="2328509"/>
            <a:ext cx="1516329" cy="827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804072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53"/>
          <p:cNvCxnSpPr/>
          <p:nvPr/>
        </p:nvCxnSpPr>
        <p:spPr>
          <a:xfrm rot="5400000">
            <a:off x="3836229" y="4087381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>
            <a:off x="4980645" y="2400289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676711" y="454122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61" idx="1"/>
          </p:cNvCxnSpPr>
          <p:nvPr/>
        </p:nvCxnSpPr>
        <p:spPr>
          <a:xfrm flipH="1" flipV="1">
            <a:off x="5483162" y="1238843"/>
            <a:ext cx="227665" cy="3123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1" idx="1"/>
          </p:cNvCxnSpPr>
          <p:nvPr/>
        </p:nvCxnSpPr>
        <p:spPr>
          <a:xfrm flipV="1">
            <a:off x="5230075" y="1238843"/>
            <a:ext cx="253087" cy="3086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3500000">
            <a:off x="5699558" y="42084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5416826" y="1009619"/>
            <a:ext cx="132671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74422" y="64708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977528" y="536864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IMC REFL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930830" y="3405219"/>
            <a:ext cx="1356990" cy="194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349588" y="3919079"/>
            <a:ext cx="67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</a:t>
            </a:r>
          </a:p>
          <a:p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8100000" flipH="1">
            <a:off x="5115358" y="41957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65121" y="119687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MCE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5796" y="248715"/>
            <a:ext cx="1937574" cy="5026985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63555" y="1096853"/>
            <a:ext cx="34740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rgbClr val="FF9300"/>
                </a:solidFill>
              </a:rPr>
              <a:t>インプット</a:t>
            </a:r>
            <a:endParaRPr lang="en-US" altLang="ja-JP" b="1" dirty="0" smtClean="0">
              <a:solidFill>
                <a:srgbClr val="FF9300"/>
              </a:solidFill>
            </a:endParaRPr>
          </a:p>
          <a:p>
            <a:pPr algn="ctr"/>
            <a:r>
              <a:rPr lang="ja-JP" altLang="en-US" b="1" dirty="0" smtClean="0">
                <a:solidFill>
                  <a:srgbClr val="FF9300"/>
                </a:solidFill>
              </a:rPr>
              <a:t>モードクリーナー</a:t>
            </a:r>
            <a:r>
              <a:rPr lang="en-US" altLang="ja-JP" b="1" dirty="0" smtClean="0">
                <a:solidFill>
                  <a:srgbClr val="FF9300"/>
                </a:solidFill>
              </a:rPr>
              <a:t> (IMC)</a:t>
            </a:r>
          </a:p>
          <a:p>
            <a:pPr marL="285750" indent="-285750">
              <a:buFont typeface="Arial" charset="0"/>
              <a:buChar char="•"/>
            </a:pPr>
            <a:r>
              <a:rPr lang="ja-JP" altLang="en-US" dirty="0" smtClean="0"/>
              <a:t>三角形の光共振器</a:t>
            </a:r>
            <a:endParaRPr lang="en-US" altLang="ja-JP" dirty="0" smtClean="0"/>
          </a:p>
          <a:p>
            <a:pPr marL="285750" indent="-285750">
              <a:buFont typeface="Arial" charset="0"/>
              <a:buChar char="•"/>
            </a:pPr>
            <a:r>
              <a:rPr lang="ja-JP" altLang="en-US" dirty="0" smtClean="0"/>
              <a:t>空間高次モードの除去</a:t>
            </a:r>
            <a:endParaRPr lang="en-US" altLang="ja-JP" dirty="0" smtClean="0"/>
          </a:p>
          <a:p>
            <a:pPr marL="285750" indent="-285750">
              <a:buFont typeface="Arial" charset="0"/>
              <a:buChar char="•"/>
            </a:pPr>
            <a:r>
              <a:rPr lang="ja-JP" altLang="en-US" dirty="0" smtClean="0"/>
              <a:t>周波数安定化のレファレンス</a:t>
            </a:r>
            <a:endParaRPr lang="en-US" altLang="ja-JP" dirty="0" smtClean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6451772" y="1317722"/>
            <a:ext cx="648002" cy="348155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7108176" y="967862"/>
            <a:ext cx="3984786" cy="173531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199" y="1994356"/>
            <a:ext cx="5593648" cy="419523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617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122035" y="2593876"/>
            <a:ext cx="2727357" cy="34020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インプット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37227" y="3338722"/>
            <a:ext cx="7272067" cy="1727200"/>
            <a:chOff x="-137552" y="2279888"/>
            <a:chExt cx="7272067" cy="1727200"/>
          </a:xfrm>
        </p:grpSpPr>
        <p:sp>
          <p:nvSpPr>
            <p:cNvPr id="8" name="Oval 7"/>
            <p:cNvSpPr/>
            <p:nvPr/>
          </p:nvSpPr>
          <p:spPr>
            <a:xfrm>
              <a:off x="7037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995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2545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37552" y="2744098"/>
              <a:ext cx="7272067" cy="798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08404" y="381642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95538" y="440023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IFI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8338" y="34960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43370" y="3534401"/>
            <a:ext cx="45719" cy="1598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3474" y="2995409"/>
            <a:ext cx="5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Gate</a:t>
            </a:r>
          </a:p>
          <a:p>
            <a:r>
              <a:rPr lang="en-US" sz="1400" dirty="0" smtClean="0"/>
              <a:t>Valve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0284" y="453664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IMMT1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89466" y="4323063"/>
            <a:ext cx="3932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98628" y="4241151"/>
            <a:ext cx="296964" cy="537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898628" y="4237450"/>
            <a:ext cx="495770" cy="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11700000">
            <a:off x="7194399" y="4254933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11700000">
            <a:off x="6862256" y="4171481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745960" y="4381660"/>
            <a:ext cx="2310095" cy="56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20773" y="3921762"/>
            <a:ext cx="2935282" cy="465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20773" y="3917209"/>
            <a:ext cx="4140495" cy="4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11040000">
            <a:off x="7000310" y="3754667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1280000">
            <a:off x="10055468" y="4232826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00000">
            <a:off x="7467228" y="4086204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114830" y="351137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20658" y="2979764"/>
            <a:ext cx="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IFI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08988" y="4449171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MCI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61383" y="4451746"/>
            <a:ext cx="55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MCO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3519" y="4356201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STM1</a:t>
            </a:r>
            <a:endParaRPr lang="en-US" sz="9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68238" y="3976558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STM2</a:t>
            </a:r>
            <a:endParaRPr lang="en-US" sz="900" dirty="0">
              <a:solidFill>
                <a:srgbClr val="92D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1213768" y="3917209"/>
            <a:ext cx="377542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84735" y="2782104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 Room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5400000">
            <a:off x="4726354" y="2328509"/>
            <a:ext cx="1516329" cy="827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804072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53"/>
          <p:cNvCxnSpPr/>
          <p:nvPr/>
        </p:nvCxnSpPr>
        <p:spPr>
          <a:xfrm rot="5400000">
            <a:off x="3836229" y="4087381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>
            <a:off x="4980645" y="2400289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676711" y="454122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61" idx="1"/>
          </p:cNvCxnSpPr>
          <p:nvPr/>
        </p:nvCxnSpPr>
        <p:spPr>
          <a:xfrm flipH="1" flipV="1">
            <a:off x="5483162" y="1238843"/>
            <a:ext cx="227665" cy="3123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1" idx="1"/>
          </p:cNvCxnSpPr>
          <p:nvPr/>
        </p:nvCxnSpPr>
        <p:spPr>
          <a:xfrm flipV="1">
            <a:off x="5230075" y="1238843"/>
            <a:ext cx="253087" cy="3086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3500000">
            <a:off x="5699558" y="42084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5416826" y="1009619"/>
            <a:ext cx="132671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74422" y="64708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977528" y="536864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IMC REFL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848481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54126" y="5368649"/>
            <a:ext cx="9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IFO REFL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930830" y="3405219"/>
            <a:ext cx="1356990" cy="194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349588" y="3919079"/>
            <a:ext cx="67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</a:t>
            </a:r>
          </a:p>
          <a:p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8100000" flipH="1">
            <a:off x="5115358" y="41957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65121" y="119687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MCE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16009" y="379727"/>
            <a:ext cx="48013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300"/>
                </a:solidFill>
              </a:rPr>
              <a:t>Input </a:t>
            </a:r>
            <a:r>
              <a:rPr lang="en-US" altLang="ja-JP" b="1" dirty="0" err="1" smtClean="0">
                <a:solidFill>
                  <a:srgbClr val="FF9300"/>
                </a:solidFill>
              </a:rPr>
              <a:t>Farday</a:t>
            </a:r>
            <a:r>
              <a:rPr lang="en-US" altLang="ja-JP" b="1" dirty="0" smtClean="0">
                <a:solidFill>
                  <a:srgbClr val="FF9300"/>
                </a:solidFill>
              </a:rPr>
              <a:t> Isolator (IFI)</a:t>
            </a:r>
            <a:endParaRPr lang="en-US" altLang="ja-JP" dirty="0" smtClean="0">
              <a:solidFill>
                <a:srgbClr val="FF9300"/>
              </a:solidFill>
            </a:endParaRPr>
          </a:p>
          <a:p>
            <a:pPr algn="ctr"/>
            <a:r>
              <a:rPr lang="ja-JP" altLang="en-US" dirty="0" smtClean="0"/>
              <a:t>メイン干渉計からの戻り光が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レーザー光源へ戻ってしまわないようにする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一方通行光学素子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戻り光は</a:t>
            </a:r>
            <a:r>
              <a:rPr lang="en-US" altLang="ja-JP" dirty="0" smtClean="0"/>
              <a:t>IFO REFL </a:t>
            </a:r>
            <a:r>
              <a:rPr lang="ja-JP" altLang="en-US" dirty="0" smtClean="0"/>
              <a:t>ベンチで検出され、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メイン干渉計の制御に使われる</a:t>
            </a:r>
            <a:endParaRPr lang="en-US" altLang="ja-JP" dirty="0" smtClean="0"/>
          </a:p>
          <a:p>
            <a:pPr algn="ctr"/>
            <a:r>
              <a:rPr lang="ja-JP" altLang="en-US" dirty="0" smtClean="0">
                <a:solidFill>
                  <a:srgbClr val="00B050"/>
                </a:solidFill>
              </a:rPr>
              <a:t>インストール済み</a:t>
            </a:r>
            <a:endParaRPr lang="en-US" altLang="ja-JP" dirty="0" smtClean="0">
              <a:solidFill>
                <a:srgbClr val="00B050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694114" y="2520348"/>
            <a:ext cx="385636" cy="1406203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501845" y="223932"/>
            <a:ext cx="4815478" cy="230147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324489" y="4370736"/>
            <a:ext cx="3511" cy="101087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72" y="2554186"/>
            <a:ext cx="2967314" cy="3715429"/>
          </a:xfrm>
          <a:ln w="28575">
            <a:solidFill>
              <a:srgbClr val="FFC000"/>
            </a:solidFill>
          </a:ln>
        </p:spPr>
      </p:pic>
      <p:sp>
        <p:nvSpPr>
          <p:cNvPr id="72" name="Oval 71"/>
          <p:cNvSpPr/>
          <p:nvPr/>
        </p:nvSpPr>
        <p:spPr>
          <a:xfrm>
            <a:off x="7139196" y="3928480"/>
            <a:ext cx="821800" cy="821800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0720281" y="31305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</a:t>
            </a:r>
            <a:endParaRPr lang="en-US" altLang="ja-JP" dirty="0" smtClean="0"/>
          </a:p>
          <a:p>
            <a:r>
              <a:rPr lang="ja-JP" altLang="en-US" dirty="0" smtClean="0"/>
              <a:t>干渉計へ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122035" y="2593876"/>
            <a:ext cx="2727357" cy="34020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526" y="495319"/>
            <a:ext cx="5129076" cy="1325563"/>
          </a:xfrm>
        </p:spPr>
        <p:txBody>
          <a:bodyPr/>
          <a:lstStyle/>
          <a:p>
            <a:r>
              <a:rPr lang="ja-JP" altLang="en-US" b="1" dirty="0" smtClean="0"/>
              <a:t>インプット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オプティクス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6/14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JGW-G1706732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CD07-0A5C-3D4E-A662-35D7D987DCC2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37227" y="3338722"/>
            <a:ext cx="7272067" cy="1727200"/>
            <a:chOff x="-137552" y="2279888"/>
            <a:chExt cx="7272067" cy="1727200"/>
          </a:xfrm>
        </p:grpSpPr>
        <p:sp>
          <p:nvSpPr>
            <p:cNvPr id="8" name="Oval 7"/>
            <p:cNvSpPr/>
            <p:nvPr/>
          </p:nvSpPr>
          <p:spPr>
            <a:xfrm>
              <a:off x="7037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9951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25457" y="2279888"/>
              <a:ext cx="1612900" cy="1727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137552" y="2744098"/>
              <a:ext cx="7272067" cy="798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08404" y="381642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95538" y="440023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IFI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8338" y="34960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43370" y="3534401"/>
            <a:ext cx="45719" cy="15989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73474" y="2995409"/>
            <a:ext cx="5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Gate</a:t>
            </a:r>
          </a:p>
          <a:p>
            <a:r>
              <a:rPr lang="en-US" sz="1400" dirty="0" smtClean="0"/>
              <a:t>Valve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0284" y="453664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IMMT1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89466" y="4323063"/>
            <a:ext cx="3932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98628" y="4241151"/>
            <a:ext cx="296964" cy="537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898628" y="4237450"/>
            <a:ext cx="495770" cy="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11700000">
            <a:off x="7194399" y="4254933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11700000">
            <a:off x="6862256" y="4171481"/>
            <a:ext cx="70035" cy="9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745960" y="4381660"/>
            <a:ext cx="2310095" cy="56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20773" y="3921762"/>
            <a:ext cx="2935282" cy="465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20773" y="3917209"/>
            <a:ext cx="4140495" cy="4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11040000">
            <a:off x="7000310" y="3754667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1280000">
            <a:off x="10055468" y="4232826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00000">
            <a:off x="7467228" y="4086204"/>
            <a:ext cx="199929" cy="448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114830" y="351137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IMMT2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20658" y="2979764"/>
            <a:ext cx="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IFI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08988" y="4449171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MCI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61383" y="4451746"/>
            <a:ext cx="55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MCO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3519" y="4356201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STM1</a:t>
            </a:r>
            <a:endParaRPr lang="en-US" sz="9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68238" y="3976558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2D050"/>
                </a:solidFill>
              </a:rPr>
              <a:t>STM2</a:t>
            </a:r>
            <a:endParaRPr lang="en-US" sz="900" dirty="0">
              <a:solidFill>
                <a:srgbClr val="92D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1213768" y="3917209"/>
            <a:ext cx="377542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720281" y="31305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メイン</a:t>
            </a:r>
            <a:endParaRPr lang="en-US" altLang="ja-JP" dirty="0" smtClean="0"/>
          </a:p>
          <a:p>
            <a:r>
              <a:rPr lang="ja-JP" altLang="en-US" dirty="0" smtClean="0"/>
              <a:t>干渉計へ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184735" y="2782104"/>
            <a:ext cx="110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 Room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 rot="5400000">
            <a:off x="4726354" y="2328509"/>
            <a:ext cx="1516329" cy="8273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804072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53"/>
          <p:cNvCxnSpPr/>
          <p:nvPr/>
        </p:nvCxnSpPr>
        <p:spPr>
          <a:xfrm rot="5400000">
            <a:off x="3836229" y="4087381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/>
          <p:nvPr/>
        </p:nvCxnSpPr>
        <p:spPr>
          <a:xfrm>
            <a:off x="4980645" y="2400289"/>
            <a:ext cx="1050467" cy="28866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676711" y="454122"/>
            <a:ext cx="1612900" cy="1727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endCxn id="61" idx="1"/>
          </p:cNvCxnSpPr>
          <p:nvPr/>
        </p:nvCxnSpPr>
        <p:spPr>
          <a:xfrm flipH="1" flipV="1">
            <a:off x="5483162" y="1238843"/>
            <a:ext cx="227665" cy="31239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1" idx="1"/>
          </p:cNvCxnSpPr>
          <p:nvPr/>
        </p:nvCxnSpPr>
        <p:spPr>
          <a:xfrm flipV="1">
            <a:off x="5230075" y="1238843"/>
            <a:ext cx="253087" cy="3086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3500000">
            <a:off x="5699558" y="42084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5416826" y="1009619"/>
            <a:ext cx="132671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74422" y="64708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977528" y="536864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IMC REFL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848481" y="5117992"/>
            <a:ext cx="1403612" cy="8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54126" y="5368649"/>
            <a:ext cx="9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IFO REFL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930830" y="3405219"/>
            <a:ext cx="1356990" cy="194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349588" y="3919079"/>
            <a:ext cx="67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PSL</a:t>
            </a:r>
          </a:p>
          <a:p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8100000" flipH="1">
            <a:off x="5115358" y="4195735"/>
            <a:ext cx="120610" cy="32577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65121" y="119687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MCE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93620" y="800697"/>
            <a:ext cx="520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300"/>
                </a:solidFill>
              </a:rPr>
              <a:t>Input </a:t>
            </a:r>
            <a:r>
              <a:rPr lang="en-US" altLang="ja-JP" b="1" dirty="0" err="1" smtClean="0">
                <a:solidFill>
                  <a:srgbClr val="FF9300"/>
                </a:solidFill>
              </a:rPr>
              <a:t>Modematch</a:t>
            </a:r>
            <a:r>
              <a:rPr lang="en-US" altLang="ja-JP" b="1" dirty="0" smtClean="0">
                <a:solidFill>
                  <a:srgbClr val="FF9300"/>
                </a:solidFill>
              </a:rPr>
              <a:t> Telescopes (IMMTs)</a:t>
            </a:r>
            <a:endParaRPr lang="en-US" altLang="ja-JP" dirty="0">
              <a:solidFill>
                <a:srgbClr val="FF9300"/>
              </a:solidFill>
            </a:endParaRPr>
          </a:p>
          <a:p>
            <a:pPr algn="ctr"/>
            <a:r>
              <a:rPr lang="ja-JP" altLang="en-US" dirty="0" smtClean="0"/>
              <a:t>メイン干渉計へのモードマッチ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を行うための、曲率のついたミラー</a:t>
            </a:r>
            <a:endParaRPr lang="en-US" altLang="ja-JP" dirty="0" smtClean="0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319624" y="1896679"/>
            <a:ext cx="932469" cy="1792204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693620" y="575504"/>
            <a:ext cx="5203998" cy="1337685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Connector 69"/>
          <p:cNvCxnSpPr>
            <a:stCxn id="75" idx="0"/>
          </p:cNvCxnSpPr>
          <p:nvPr/>
        </p:nvCxnSpPr>
        <p:spPr>
          <a:xfrm flipH="1" flipV="1">
            <a:off x="9858231" y="1904660"/>
            <a:ext cx="268214" cy="2116387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348" y="3257019"/>
            <a:ext cx="4538133" cy="34036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3" name="Oval 72"/>
          <p:cNvSpPr/>
          <p:nvPr/>
        </p:nvSpPr>
        <p:spPr>
          <a:xfrm>
            <a:off x="6618174" y="3534401"/>
            <a:ext cx="821800" cy="821800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　</a:t>
            </a:r>
            <a:endParaRPr lang="en-US" dirty="0"/>
          </a:p>
        </p:txBody>
      </p:sp>
      <p:sp>
        <p:nvSpPr>
          <p:cNvPr id="75" name="Oval 74"/>
          <p:cNvSpPr/>
          <p:nvPr/>
        </p:nvSpPr>
        <p:spPr>
          <a:xfrm>
            <a:off x="9715545" y="4021047"/>
            <a:ext cx="821800" cy="821800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3" grpId="0" animBg="1"/>
      <p:bldP spid="63" grpId="1" animBg="1"/>
      <p:bldP spid="73" grpId="0" animBg="1"/>
      <p:bldP spid="7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4634</TotalTime>
  <Words>647</Words>
  <Application>Microsoft Macintosh PowerPoint</Application>
  <PresentationFormat>Widescreen</PresentationFormat>
  <Paragraphs>283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Yu Gothic</vt:lpstr>
      <vt:lpstr>Yu Gothic Light</vt:lpstr>
      <vt:lpstr>Arial</vt:lpstr>
      <vt:lpstr>Office Theme</vt:lpstr>
      <vt:lpstr>IOOサブグループの説明</vt:lpstr>
      <vt:lpstr>IOOグループの役割</vt:lpstr>
      <vt:lpstr>KAGRA Configuration Overview</vt:lpstr>
      <vt:lpstr>インプット オプティクス</vt:lpstr>
      <vt:lpstr>インプット オプティクス</vt:lpstr>
      <vt:lpstr>PowerPoint Presentation</vt:lpstr>
      <vt:lpstr>インプット オプティクス</vt:lpstr>
      <vt:lpstr>インプット オプティクス</vt:lpstr>
      <vt:lpstr>インプット オプティクス</vt:lpstr>
      <vt:lpstr>アウトプット オプティクス</vt:lpstr>
      <vt:lpstr>アウトプット オプティクス</vt:lpstr>
      <vt:lpstr>アウトプット オプティクス</vt:lpstr>
      <vt:lpstr>研究テーマ  </vt:lpstr>
      <vt:lpstr>研究テーマ  </vt:lpstr>
      <vt:lpstr>神岡でのプラン2018</vt:lpstr>
      <vt:lpstr>IOOグループの担当者たち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IOO Progress in Kamioka</dc:title>
  <dc:creator>Microsoft Office User</dc:creator>
  <cp:lastModifiedBy>Microsoft Office User</cp:lastModifiedBy>
  <cp:revision>220</cp:revision>
  <cp:lastPrinted>2018-06-14T03:05:18Z</cp:lastPrinted>
  <dcterms:created xsi:type="dcterms:W3CDTF">2017-03-17T07:11:55Z</dcterms:created>
  <dcterms:modified xsi:type="dcterms:W3CDTF">2018-06-14T03:06:33Z</dcterms:modified>
</cp:coreProperties>
</file>