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5" r:id="rId9"/>
    <p:sldId id="269" r:id="rId10"/>
    <p:sldId id="264" r:id="rId11"/>
    <p:sldId id="263" r:id="rId12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2"/>
    <p:restoredTop sz="94671"/>
  </p:normalViewPr>
  <p:slideViewPr>
    <p:cSldViewPr snapToGrid="0" snapToObjects="1">
      <p:cViewPr>
        <p:scale>
          <a:sx n="125" d="100"/>
          <a:sy n="125" d="100"/>
        </p:scale>
        <p:origin x="1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5/14/17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5/14/17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5/14/17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5/14/17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5/14/17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5/14/17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A697C-ADF8-284B-A7EA-67977D756D2A}" type="datetimeFigureOut">
              <a:rPr lang="en-US" smtClean="0"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5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Type B </a:t>
            </a:r>
            <a:r>
              <a:rPr lang="en-US" dirty="0" smtClean="0"/>
              <a:t>Installation Status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Yoichi </a:t>
            </a:r>
            <a:r>
              <a:rPr lang="en-US" dirty="0" err="1" smtClean="0"/>
              <a:t>Aso</a:t>
            </a:r>
            <a:r>
              <a:rPr lang="en-US" dirty="0" smtClean="0"/>
              <a:t> (slides by Mark Barton)</a:t>
            </a:r>
            <a:endParaRPr lang="en-US" dirty="0" smtClean="0"/>
          </a:p>
          <a:p>
            <a:r>
              <a:rPr lang="en-US" dirty="0"/>
              <a:t>KAGRA Extended Chiefs Meeting, </a:t>
            </a:r>
            <a:r>
              <a:rPr lang="en-US" dirty="0" smtClean="0"/>
              <a:t>5/15/2017</a:t>
            </a:r>
            <a:endParaRPr lang="en-US" dirty="0"/>
          </a:p>
          <a:p>
            <a:r>
              <a:rPr lang="en-US" dirty="0" smtClean="0"/>
              <a:t>JGW-</a:t>
            </a:r>
            <a:r>
              <a:rPr lang="is-IS" dirty="0" smtClean="0"/>
              <a:t>G1706717</a:t>
            </a:r>
            <a:r>
              <a:rPr lang="en-US" dirty="0" smtClean="0"/>
              <a:t>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4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2785026"/>
            <a:ext cx="8543925" cy="243253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32956" y="2692335"/>
            <a:ext cx="780804" cy="1022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4775" y="2159687"/>
            <a:ext cx="870645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3" dirty="0">
                <a:solidFill>
                  <a:srgbClr val="FF0000"/>
                </a:solidFill>
              </a:rPr>
              <a:t>3 months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312189" y="2211177"/>
            <a:ext cx="13724" cy="30063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53000" y="1965482"/>
            <a:ext cx="539801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3" dirty="0">
                <a:solidFill>
                  <a:srgbClr val="FF0000"/>
                </a:solidFill>
              </a:rPr>
              <a:t>now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84918" y="2471178"/>
            <a:ext cx="562975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3" dirty="0">
                <a:solidFill>
                  <a:srgbClr val="FF0000"/>
                </a:solidFill>
              </a:rPr>
              <a:t>2017</a:t>
            </a:r>
            <a:endParaRPr lang="en-US" sz="1463" dirty="0"/>
          </a:p>
        </p:txBody>
      </p:sp>
      <p:sp>
        <p:nvSpPr>
          <p:cNvPr id="19" name="Rectangle 18"/>
          <p:cNvSpPr/>
          <p:nvPr/>
        </p:nvSpPr>
        <p:spPr>
          <a:xfrm>
            <a:off x="4953000" y="2467567"/>
            <a:ext cx="740908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3" dirty="0" smtClean="0">
                <a:solidFill>
                  <a:srgbClr val="FF0000"/>
                </a:solidFill>
              </a:rPr>
              <a:t>FY2017</a:t>
            </a:r>
            <a:endParaRPr lang="en-US" sz="1463" dirty="0"/>
          </a:p>
        </p:txBody>
      </p:sp>
      <p:sp>
        <p:nvSpPr>
          <p:cNvPr id="20" name="Rectangle 19"/>
          <p:cNvSpPr/>
          <p:nvPr/>
        </p:nvSpPr>
        <p:spPr>
          <a:xfrm>
            <a:off x="7177948" y="2504716"/>
            <a:ext cx="562975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3" dirty="0">
                <a:solidFill>
                  <a:srgbClr val="FF0000"/>
                </a:solidFill>
              </a:rPr>
              <a:t>2018</a:t>
            </a:r>
            <a:endParaRPr lang="en-US" sz="1463" dirty="0"/>
          </a:p>
        </p:txBody>
      </p:sp>
      <p:sp>
        <p:nvSpPr>
          <p:cNvPr id="15" name="Rectangle 14"/>
          <p:cNvSpPr/>
          <p:nvPr/>
        </p:nvSpPr>
        <p:spPr>
          <a:xfrm>
            <a:off x="7995926" y="2496854"/>
            <a:ext cx="740908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3" dirty="0" smtClean="0">
                <a:solidFill>
                  <a:srgbClr val="FF0000"/>
                </a:solidFill>
              </a:rPr>
              <a:t>FY2018</a:t>
            </a:r>
            <a:endParaRPr lang="en-US" sz="1463" dirty="0"/>
          </a:p>
        </p:txBody>
      </p:sp>
      <p:sp>
        <p:nvSpPr>
          <p:cNvPr id="3" name="TextBox 2"/>
          <p:cNvSpPr txBox="1"/>
          <p:nvPr/>
        </p:nvSpPr>
        <p:spPr>
          <a:xfrm>
            <a:off x="2632956" y="5531410"/>
            <a:ext cx="468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About 5 weeks delayed relative to January schedule, but we hope to make up some time by skipping some time-consuming TF tests in the BS Test Hang.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8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512884"/>
            <a:ext cx="8543925" cy="864195"/>
          </a:xfrm>
        </p:spPr>
        <p:txBody>
          <a:bodyPr/>
          <a:lstStyle/>
          <a:p>
            <a:r>
              <a:rPr lang="en-US" dirty="0" smtClean="0"/>
              <a:t>Schedule/Manpower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03799"/>
            <a:ext cx="8543925" cy="43938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Four </a:t>
            </a:r>
            <a:r>
              <a:rPr lang="en-US" dirty="0"/>
              <a:t>people just barely </a:t>
            </a:r>
            <a:r>
              <a:rPr lang="en-US" dirty="0" smtClean="0"/>
              <a:t>enough.</a:t>
            </a:r>
          </a:p>
          <a:p>
            <a:pPr lvl="1"/>
            <a:r>
              <a:rPr lang="en-US" dirty="0" smtClean="0"/>
              <a:t>Hirata-san has done a big chunk of SR procurement (quotes for third payload </a:t>
            </a:r>
            <a:r>
              <a:rPr lang="en-US" smtClean="0"/>
              <a:t>etc) </a:t>
            </a:r>
            <a:r>
              <a:rPr lang="en-US" dirty="0" smtClean="0"/>
              <a:t>but </a:t>
            </a:r>
            <a:r>
              <a:rPr lang="en-US" i="1" dirty="0" smtClean="0"/>
              <a:t>lots</a:t>
            </a:r>
            <a:r>
              <a:rPr lang="en-US" dirty="0"/>
              <a:t> still to </a:t>
            </a:r>
            <a:r>
              <a:rPr lang="en-US" dirty="0" smtClean="0"/>
              <a:t>do.</a:t>
            </a:r>
          </a:p>
          <a:p>
            <a:pPr lvl="1"/>
            <a:r>
              <a:rPr lang="en-US" dirty="0" smtClean="0"/>
              <a:t>Lots of SR preassembly still to do – PIs, RM, IM, IRM, optics.</a:t>
            </a:r>
          </a:p>
          <a:p>
            <a:pPr lvl="1"/>
            <a:r>
              <a:rPr lang="en-US" dirty="0" smtClean="0"/>
              <a:t>Lots of SR documentation still to do.</a:t>
            </a:r>
          </a:p>
          <a:p>
            <a:pPr lvl="1"/>
            <a:r>
              <a:rPr lang="en-US" dirty="0" smtClean="0"/>
              <a:t>Hirata-san has </a:t>
            </a:r>
            <a:r>
              <a:rPr lang="en-US" dirty="0"/>
              <a:t>been </a:t>
            </a:r>
            <a:r>
              <a:rPr lang="en-US" dirty="0" smtClean="0"/>
              <a:t>able to come to the site recently, but will soon be </a:t>
            </a:r>
            <a:r>
              <a:rPr lang="en-US" dirty="0"/>
              <a:t>occupied with SR procurement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Schedule assumes significant help from Type A team in construction and testing of PIs.</a:t>
            </a:r>
          </a:p>
          <a:p>
            <a:pPr lvl="1"/>
            <a:r>
              <a:rPr lang="en-US" dirty="0" smtClean="0"/>
              <a:t>Aso-san has arranged for students to help: Zhao, Yokogawa, </a:t>
            </a:r>
            <a:r>
              <a:rPr lang="en-US" dirty="0" err="1" smtClean="0"/>
              <a:t>Kuwahara</a:t>
            </a:r>
            <a:r>
              <a:rPr lang="en-US" dirty="0" smtClean="0"/>
              <a:t>, Liu, Forsyth, but manpower is still limiting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Could use a digital systems expert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Kokeyama</a:t>
            </a:r>
            <a:r>
              <a:rPr lang="en-US" dirty="0" smtClean="0"/>
              <a:t>-san and </a:t>
            </a:r>
            <a:r>
              <a:rPr lang="en-US" dirty="0" err="1" smtClean="0"/>
              <a:t>Okutomi</a:t>
            </a:r>
            <a:r>
              <a:rPr lang="en-US" dirty="0" smtClean="0"/>
              <a:t>-kun have helped (thanks!), but lots to do.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885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2126258"/>
            <a:ext cx="5564386" cy="353546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One BS suspension</a:t>
            </a:r>
          </a:p>
          <a:p>
            <a:r>
              <a:rPr lang="en-US" dirty="0" smtClean="0"/>
              <a:t>Three SR suspensions (SR2, SR3, SRM)</a:t>
            </a:r>
          </a:p>
          <a:p>
            <a:r>
              <a:rPr lang="en-US" dirty="0" smtClean="0"/>
              <a:t>Each has </a:t>
            </a:r>
          </a:p>
          <a:p>
            <a:pPr lvl="1"/>
            <a:r>
              <a:rPr lang="en-US" dirty="0" err="1" smtClean="0"/>
              <a:t>Preisolator</a:t>
            </a:r>
            <a:r>
              <a:rPr lang="en-US" dirty="0" smtClean="0"/>
              <a:t> (PI) with Inverted Pendulum table (IP) and GAS filter (F0)</a:t>
            </a:r>
          </a:p>
          <a:p>
            <a:pPr lvl="1"/>
            <a:r>
              <a:rPr lang="en-US" dirty="0" smtClean="0"/>
              <a:t>Standard Filter (SF) and damper ring</a:t>
            </a:r>
          </a:p>
          <a:p>
            <a:pPr lvl="1"/>
            <a:r>
              <a:rPr lang="en-US" dirty="0" smtClean="0"/>
              <a:t>Bottom Filter (BF)</a:t>
            </a:r>
          </a:p>
          <a:p>
            <a:pPr lvl="1"/>
            <a:r>
              <a:rPr lang="en-US" dirty="0" smtClean="0"/>
              <a:t>Intermediate Mass (IM) and Intermediate Recoil Mass (IRM)</a:t>
            </a:r>
          </a:p>
          <a:p>
            <a:pPr lvl="1"/>
            <a:r>
              <a:rPr lang="en-US" dirty="0" smtClean="0"/>
              <a:t>Optic (a.k.a., TM) and Recoil Mass (IM)</a:t>
            </a:r>
          </a:p>
          <a:p>
            <a:pPr lvl="1"/>
            <a:r>
              <a:rPr lang="en-US" dirty="0" smtClean="0"/>
              <a:t>Lower breadboard, blade springs, and damper rings.</a:t>
            </a:r>
          </a:p>
          <a:p>
            <a:r>
              <a:rPr lang="en-US" dirty="0" err="1" smtClean="0"/>
              <a:t>SRx</a:t>
            </a:r>
            <a:r>
              <a:rPr lang="en-US" dirty="0" smtClean="0"/>
              <a:t> payload (TM/RM/IM/IRM) is similar to </a:t>
            </a:r>
            <a:r>
              <a:rPr lang="en-US" dirty="0" err="1" smtClean="0"/>
              <a:t>PRx</a:t>
            </a:r>
            <a:r>
              <a:rPr lang="en-US" dirty="0" smtClean="0"/>
              <a:t> – BS payload is unique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95" y="642938"/>
            <a:ext cx="2036666" cy="5572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09562" y="4741642"/>
            <a:ext cx="92448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3" dirty="0"/>
              <a:t>Optic/RM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8290" y="4059555"/>
            <a:ext cx="772969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3" dirty="0"/>
              <a:t>IM/IRM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76350" y="3305997"/>
            <a:ext cx="37382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3" dirty="0"/>
              <a:t>BF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76350" y="2664871"/>
            <a:ext cx="35779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3" dirty="0"/>
              <a:t>SF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0720" y="1508061"/>
            <a:ext cx="32733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3" dirty="0"/>
              <a:t>PI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48466" y="1016976"/>
            <a:ext cx="478016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3" dirty="0"/>
              <a:t>(F0)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60765" y="1883304"/>
            <a:ext cx="43954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3" dirty="0"/>
              <a:t>(IP)</a:t>
            </a:r>
          </a:p>
        </p:txBody>
      </p:sp>
    </p:spTree>
    <p:extLst>
      <p:ext uri="{BB962C8B-B14F-4D97-AF65-F5344CB8AC3E}">
        <p14:creationId xmlns:p14="http://schemas.microsoft.com/office/powerpoint/2010/main" val="10188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Core team</a:t>
            </a:r>
          </a:p>
          <a:p>
            <a:pPr lvl="1"/>
            <a:r>
              <a:rPr lang="en-US" dirty="0" smtClean="0"/>
              <a:t>Mark Barton – leader, NAOJ, physicist</a:t>
            </a:r>
          </a:p>
          <a:p>
            <a:pPr lvl="1"/>
            <a:r>
              <a:rPr lang="en-US" dirty="0" smtClean="0"/>
              <a:t>Fabian </a:t>
            </a:r>
            <a:r>
              <a:rPr lang="en-US" dirty="0" err="1" smtClean="0"/>
              <a:t>Pe</a:t>
            </a:r>
            <a:r>
              <a:rPr lang="en-AU" dirty="0" err="1" smtClean="0"/>
              <a:t>ña</a:t>
            </a:r>
            <a:r>
              <a:rPr lang="en-AU" dirty="0" smtClean="0"/>
              <a:t>-Arellano – NAOJ, physicist</a:t>
            </a:r>
          </a:p>
          <a:p>
            <a:pPr lvl="1"/>
            <a:r>
              <a:rPr lang="en-AU" dirty="0" err="1" smtClean="0"/>
              <a:t>Naoatsu</a:t>
            </a:r>
            <a:r>
              <a:rPr lang="en-AU" dirty="0" smtClean="0"/>
              <a:t> Hirata – NAOJ, engineer</a:t>
            </a:r>
          </a:p>
          <a:p>
            <a:pPr lvl="1"/>
            <a:r>
              <a:rPr lang="en-AU" dirty="0" smtClean="0"/>
              <a:t>Enzo Tapia San Martin</a:t>
            </a:r>
            <a:r>
              <a:rPr lang="en-AU" dirty="0"/>
              <a:t> – NAOJ, </a:t>
            </a:r>
            <a:r>
              <a:rPr lang="en-AU" dirty="0" smtClean="0"/>
              <a:t>electrical engineer</a:t>
            </a:r>
          </a:p>
          <a:p>
            <a:r>
              <a:rPr lang="en-AU" dirty="0" smtClean="0"/>
              <a:t>Additional help from</a:t>
            </a:r>
          </a:p>
          <a:p>
            <a:pPr lvl="1"/>
            <a:r>
              <a:rPr lang="en-AU" dirty="0" err="1" smtClean="0"/>
              <a:t>Yuhang</a:t>
            </a:r>
            <a:r>
              <a:rPr lang="en-AU" dirty="0" smtClean="0"/>
              <a:t> Zhao – Beijing Normal U via ICRR</a:t>
            </a:r>
          </a:p>
          <a:p>
            <a:pPr lvl="1"/>
            <a:r>
              <a:rPr lang="en-AU" dirty="0" smtClean="0"/>
              <a:t>Kazuya Yokogawa – Toyama U</a:t>
            </a:r>
          </a:p>
          <a:p>
            <a:pPr lvl="1"/>
            <a:r>
              <a:rPr lang="en-AU" dirty="0" err="1" smtClean="0"/>
              <a:t>Yuya</a:t>
            </a:r>
            <a:r>
              <a:rPr lang="en-AU" dirty="0"/>
              <a:t> </a:t>
            </a:r>
            <a:r>
              <a:rPr lang="en-AU" dirty="0" err="1" smtClean="0"/>
              <a:t>Kuwahara</a:t>
            </a:r>
            <a:r>
              <a:rPr lang="en-AU" dirty="0" smtClean="0"/>
              <a:t> – U Tokyo</a:t>
            </a:r>
          </a:p>
          <a:p>
            <a:pPr lvl="1"/>
            <a:r>
              <a:rPr lang="en-AU" dirty="0" err="1" smtClean="0"/>
              <a:t>Yingtang</a:t>
            </a:r>
            <a:r>
              <a:rPr lang="en-AU" dirty="0" smtClean="0"/>
              <a:t> Liu </a:t>
            </a:r>
            <a:r>
              <a:rPr lang="mr-IN" dirty="0" smtClean="0"/>
              <a:t>–</a:t>
            </a:r>
            <a:r>
              <a:rPr lang="en-AU" dirty="0" smtClean="0"/>
              <a:t> ICRR</a:t>
            </a:r>
          </a:p>
          <a:p>
            <a:pPr lvl="1"/>
            <a:r>
              <a:rPr lang="en-AU" dirty="0" smtClean="0"/>
              <a:t>Perry Forsyth </a:t>
            </a:r>
            <a:r>
              <a:rPr lang="en-AU" dirty="0"/>
              <a:t> – </a:t>
            </a:r>
            <a:r>
              <a:rPr lang="en-AU" dirty="0" smtClean="0"/>
              <a:t>ANU</a:t>
            </a:r>
          </a:p>
          <a:p>
            <a:pPr lvl="1"/>
            <a:r>
              <a:rPr lang="en-AU" dirty="0"/>
              <a:t>Koki </a:t>
            </a:r>
            <a:r>
              <a:rPr lang="en-AU" dirty="0" err="1" smtClean="0"/>
              <a:t>Okutomi</a:t>
            </a:r>
            <a:r>
              <a:rPr lang="en-AU" dirty="0" smtClean="0"/>
              <a:t>, Keiko </a:t>
            </a:r>
            <a:r>
              <a:rPr lang="en-AU" dirty="0" err="1" smtClean="0"/>
              <a:t>Kokeyama</a:t>
            </a:r>
            <a:r>
              <a:rPr lang="en-AU" dirty="0" smtClean="0"/>
              <a:t>, real time model</a:t>
            </a:r>
          </a:p>
          <a:p>
            <a:pPr lvl="1"/>
            <a:r>
              <a:rPr lang="en-AU" dirty="0" smtClean="0"/>
              <a:t>Ryutaro Takahashi – NAOJ, large purchases</a:t>
            </a:r>
          </a:p>
          <a:p>
            <a:pPr lvl="1"/>
            <a:r>
              <a:rPr lang="en-AU" dirty="0" err="1" smtClean="0"/>
              <a:t>Naohisa</a:t>
            </a:r>
            <a:r>
              <a:rPr lang="en-AU" dirty="0" smtClean="0"/>
              <a:t> Sato – NAOJ, PI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6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642938"/>
            <a:ext cx="5959078" cy="806153"/>
          </a:xfrm>
        </p:spPr>
        <p:txBody>
          <a:bodyPr/>
          <a:lstStyle/>
          <a:p>
            <a:r>
              <a:rPr lang="en-US" dirty="0" smtClean="0"/>
              <a:t>Installation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745754"/>
            <a:ext cx="5100042" cy="391596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Assembly frame based on versions for TAMA Type B test and PR3 test.</a:t>
            </a:r>
          </a:p>
          <a:p>
            <a:r>
              <a:rPr lang="en-US" dirty="0" smtClean="0"/>
              <a:t>Even more use of jacks to raise and lower sections independently (for hooking of </a:t>
            </a:r>
            <a:r>
              <a:rPr lang="en-US" dirty="0" err="1" smtClean="0"/>
              <a:t>maraging</a:t>
            </a:r>
            <a:r>
              <a:rPr lang="en-US" dirty="0" smtClean="0"/>
              <a:t> rods) without galling of screws in security structure.</a:t>
            </a:r>
          </a:p>
          <a:p>
            <a:r>
              <a:rPr lang="en-US" dirty="0" smtClean="0"/>
              <a:t>IM is now supported from main frame while BS and RM are hung from it – no separate hanging frame.</a:t>
            </a:r>
          </a:p>
          <a:p>
            <a:r>
              <a:rPr lang="en-US" dirty="0" smtClean="0"/>
              <a:t>Frame has extensions to hold cloth cover clear of PI.</a:t>
            </a:r>
          </a:p>
          <a:p>
            <a:r>
              <a:rPr lang="en-US" dirty="0" smtClean="0"/>
              <a:t>Frame has been constructed on the +Y side of the BS tank.</a:t>
            </a:r>
          </a:p>
          <a:p>
            <a:r>
              <a:rPr lang="en-US" dirty="0" err="1" smtClean="0"/>
              <a:t>SRx</a:t>
            </a:r>
            <a:r>
              <a:rPr lang="en-US" dirty="0" smtClean="0"/>
              <a:t> version will be near-identical.</a:t>
            </a:r>
          </a:p>
          <a:p>
            <a:r>
              <a:rPr lang="en-US" dirty="0" smtClean="0"/>
              <a:t>Documents: </a:t>
            </a:r>
          </a:p>
          <a:p>
            <a:pPr lvl="1"/>
            <a:r>
              <a:rPr lang="is-IS" dirty="0" smtClean="0"/>
              <a:t>E1605505 - BS mirror gluing</a:t>
            </a:r>
          </a:p>
          <a:p>
            <a:pPr lvl="1"/>
            <a:r>
              <a:rPr lang="is-IS" dirty="0" smtClean="0"/>
              <a:t>E1604817 - BS payload</a:t>
            </a:r>
          </a:p>
          <a:p>
            <a:pPr lvl="1"/>
            <a:r>
              <a:rPr lang="de-DE" dirty="0" smtClean="0"/>
              <a:t>E1504235 – BS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procedure</a:t>
            </a:r>
            <a:endParaRPr lang="is-I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16" y="642938"/>
            <a:ext cx="2408143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- 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351280"/>
            <a:ext cx="5239345" cy="503935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All </a:t>
            </a:r>
            <a:r>
              <a:rPr lang="en-US" dirty="0" smtClean="0"/>
              <a:t>parts are in hand </a:t>
            </a:r>
            <a:r>
              <a:rPr lang="en-US" dirty="0" smtClean="0"/>
              <a:t>except final </a:t>
            </a:r>
            <a:r>
              <a:rPr lang="en-US" dirty="0" smtClean="0"/>
              <a:t>BF/SF  ballast masses (being designed).</a:t>
            </a:r>
          </a:p>
          <a:p>
            <a:r>
              <a:rPr lang="en-US" dirty="0" smtClean="0"/>
              <a:t>Test </a:t>
            </a:r>
            <a:r>
              <a:rPr lang="en-US" dirty="0"/>
              <a:t>hang with dummy BS is ongoing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Considerable delays due to technical </a:t>
            </a:r>
            <a:r>
              <a:rPr lang="en-US" dirty="0" smtClean="0"/>
              <a:t>issues.</a:t>
            </a:r>
            <a:endParaRPr lang="en-US" dirty="0" smtClean="0"/>
          </a:p>
          <a:p>
            <a:r>
              <a:rPr lang="en-US" dirty="0" smtClean="0"/>
              <a:t>PI has been installed in assembly frame, </a:t>
            </a:r>
            <a:r>
              <a:rPr lang="en-US" dirty="0" smtClean="0"/>
              <a:t>with </a:t>
            </a:r>
            <a:r>
              <a:rPr lang="en-US" dirty="0" smtClean="0"/>
              <a:t>SF/</a:t>
            </a:r>
            <a:r>
              <a:rPr lang="en-US" dirty="0" smtClean="0"/>
              <a:t>BF/IRM/IM/RM/BS </a:t>
            </a:r>
            <a:r>
              <a:rPr lang="en-US" dirty="0" smtClean="0"/>
              <a:t>hanging from it.</a:t>
            </a:r>
          </a:p>
          <a:p>
            <a:r>
              <a:rPr lang="en-US" dirty="0"/>
              <a:t>Rack and in-air cabling done</a:t>
            </a:r>
            <a:r>
              <a:rPr lang="en-US" dirty="0" smtClean="0"/>
              <a:t>.</a:t>
            </a:r>
          </a:p>
          <a:p>
            <a:r>
              <a:rPr lang="en-US" dirty="0" smtClean="0"/>
              <a:t>New stub flags and coil-only OSEMs delivered.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3" b="11667"/>
          <a:stretch/>
        </p:blipFill>
        <p:spPr>
          <a:xfrm rot="5400000">
            <a:off x="4274463" y="1645920"/>
            <a:ext cx="685800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- </a:t>
            </a:r>
            <a:r>
              <a:rPr lang="en-US" dirty="0" err="1" smtClean="0"/>
              <a:t>SRx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503679"/>
            <a:ext cx="8543925" cy="452120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Have parts for SR2 and SR3 payloads (i.e., the ones originally intended for </a:t>
            </a:r>
            <a:r>
              <a:rPr lang="en-US" dirty="0" err="1" smtClean="0"/>
              <a:t>iKAGRA</a:t>
            </a:r>
            <a:r>
              <a:rPr lang="en-US" dirty="0" smtClean="0"/>
              <a:t>).</a:t>
            </a:r>
          </a:p>
          <a:p>
            <a:r>
              <a:rPr lang="en-US" dirty="0" smtClean="0"/>
              <a:t>Ready to order in new financial year:</a:t>
            </a:r>
          </a:p>
          <a:p>
            <a:pPr lvl="1"/>
            <a:r>
              <a:rPr lang="en-US" dirty="0" smtClean="0"/>
              <a:t>Payload parts for SRM (being ordered jointly with PRM – Type </a:t>
            </a:r>
            <a:r>
              <a:rPr lang="en-US" dirty="0" err="1" smtClean="0"/>
              <a:t>Bp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Fasteners for three </a:t>
            </a:r>
            <a:r>
              <a:rPr lang="en-US" dirty="0" err="1" smtClean="0"/>
              <a:t>SRx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Modifications of some parts based on lessons learned from BS/PR3.</a:t>
            </a:r>
          </a:p>
          <a:p>
            <a:pPr lvl="1"/>
            <a:r>
              <a:rPr lang="en-US" dirty="0" smtClean="0"/>
              <a:t>Two new RM.</a:t>
            </a:r>
          </a:p>
          <a:p>
            <a:r>
              <a:rPr lang="en-US" dirty="0" smtClean="0"/>
              <a:t>Being prepared for ordering:</a:t>
            </a:r>
          </a:p>
          <a:p>
            <a:pPr lvl="1"/>
            <a:r>
              <a:rPr lang="en-US" dirty="0"/>
              <a:t>Second assembly frame.</a:t>
            </a:r>
          </a:p>
          <a:p>
            <a:pPr lvl="1"/>
            <a:r>
              <a:rPr lang="en-US" dirty="0"/>
              <a:t>Additional in-vacuum cables, OSEMs, and </a:t>
            </a:r>
            <a:r>
              <a:rPr lang="en-US" dirty="0" err="1"/>
              <a:t>pico</a:t>
            </a:r>
            <a:r>
              <a:rPr lang="en-US" dirty="0"/>
              <a:t> and stepper drivers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SF and BFs are pre-assembled.</a:t>
            </a:r>
          </a:p>
          <a:p>
            <a:r>
              <a:rPr lang="en-US" dirty="0" smtClean="0"/>
              <a:t>PI stages are on order from </a:t>
            </a:r>
            <a:r>
              <a:rPr lang="en-US" dirty="0" err="1" smtClean="0"/>
              <a:t>Nikhef</a:t>
            </a:r>
            <a:r>
              <a:rPr lang="en-US" dirty="0" smtClean="0"/>
              <a:t> but need setup/testing – Sato-san of Type A group is helping.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0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39603"/>
            <a:ext cx="8543925" cy="748109"/>
          </a:xfrm>
        </p:spPr>
        <p:txBody>
          <a:bodyPr/>
          <a:lstStyle/>
          <a:p>
            <a:r>
              <a:rPr lang="en-US" dirty="0" smtClean="0"/>
              <a:t>Technical </a:t>
            </a:r>
            <a:r>
              <a:rPr lang="en-US" dirty="0"/>
              <a:t>Issues 1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/>
              <a:t>BF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687712"/>
            <a:ext cx="4027004" cy="43949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BF had multiple problems (drop in load capacity, increase in frequency, tilted keystone).</a:t>
            </a:r>
          </a:p>
          <a:p>
            <a:r>
              <a:rPr lang="en-US" dirty="0" smtClean="0"/>
              <a:t>These </a:t>
            </a:r>
            <a:r>
              <a:rPr lang="en-US" dirty="0" smtClean="0"/>
              <a:t>were thought to have been fixed or worked around.</a:t>
            </a:r>
          </a:p>
          <a:p>
            <a:r>
              <a:rPr lang="en-US" dirty="0" smtClean="0"/>
              <a:t>Unfortunately, it seems to have lost another increment of load capacity and no longer fully supports the IM/RM/BS.</a:t>
            </a:r>
          </a:p>
          <a:p>
            <a:r>
              <a:rPr lang="en-US" dirty="0" smtClean="0"/>
              <a:t>For the BS Test Hang, we have locked the keystone.</a:t>
            </a:r>
          </a:p>
          <a:p>
            <a:r>
              <a:rPr lang="en-US" dirty="0" smtClean="0"/>
              <a:t>Before the real BS installation we will do a complete rebuild.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2" t="13336" r="8251"/>
          <a:stretch/>
        </p:blipFill>
        <p:spPr>
          <a:xfrm>
            <a:off x="4885705" y="1555475"/>
            <a:ext cx="3164267" cy="2602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9" r="13586"/>
          <a:stretch/>
        </p:blipFill>
        <p:spPr>
          <a:xfrm>
            <a:off x="4885706" y="4157991"/>
            <a:ext cx="3164265" cy="19246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2469" y="3937760"/>
            <a:ext cx="2430738" cy="220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8325" y="2196133"/>
            <a:ext cx="2430738" cy="541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950308" y="4430369"/>
            <a:ext cx="670270" cy="1292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/>
          </a:p>
        </p:txBody>
      </p:sp>
      <p:sp>
        <p:nvSpPr>
          <p:cNvPr id="14" name="Oval 13"/>
          <p:cNvSpPr/>
          <p:nvPr/>
        </p:nvSpPr>
        <p:spPr>
          <a:xfrm>
            <a:off x="7348072" y="4112232"/>
            <a:ext cx="670270" cy="1292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83735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98568"/>
            <a:ext cx="8543925" cy="748109"/>
          </a:xfrm>
        </p:spPr>
        <p:txBody>
          <a:bodyPr/>
          <a:lstStyle/>
          <a:p>
            <a:r>
              <a:rPr lang="en-US" dirty="0" smtClean="0"/>
              <a:t>Technical Issues 2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/>
              <a:t>SF ballast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687712"/>
            <a:ext cx="4238943" cy="397400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SF GAS spring was quite strong, requiring a lot of ballast in the BF.</a:t>
            </a:r>
          </a:p>
          <a:p>
            <a:r>
              <a:rPr lang="en-US" dirty="0" smtClean="0"/>
              <a:t>The PI GAS spring was quite weak (at least as measured by G&amp;M), </a:t>
            </a:r>
            <a:r>
              <a:rPr lang="en-US" dirty="0" smtClean="0"/>
              <a:t>and with the heavy BF seemed to </a:t>
            </a:r>
            <a:r>
              <a:rPr lang="en-US" dirty="0" smtClean="0"/>
              <a:t>require a </a:t>
            </a:r>
            <a:r>
              <a:rPr lang="en-US" i="1" dirty="0" smtClean="0"/>
              <a:t>negative</a:t>
            </a:r>
            <a:r>
              <a:rPr lang="en-US" dirty="0" smtClean="0"/>
              <a:t> amount of ballast in the SF.</a:t>
            </a:r>
          </a:p>
          <a:p>
            <a:r>
              <a:rPr lang="en-US" dirty="0" smtClean="0"/>
              <a:t>Fortunately the PI was a few kg stronger than reported and we can save another 3.3kg by removing one of the three segments of the Cu damper on the SF.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1" t="41000" r="32615" b="7923"/>
          <a:stretch/>
        </p:blipFill>
        <p:spPr>
          <a:xfrm>
            <a:off x="5232400" y="1687712"/>
            <a:ext cx="3383280" cy="33731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792720" y="3535680"/>
            <a:ext cx="548640" cy="2336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720080" y="3703320"/>
            <a:ext cx="457200" cy="2794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37680" y="1849120"/>
            <a:ext cx="20320" cy="558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/>
          <p:cNvSpPr/>
          <p:nvPr/>
        </p:nvSpPr>
        <p:spPr>
          <a:xfrm>
            <a:off x="6613049" y="2214880"/>
            <a:ext cx="1453991" cy="1767840"/>
          </a:xfrm>
          <a:prstGeom prst="arc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flipH="1">
            <a:off x="5790089" y="2214880"/>
            <a:ext cx="1453991" cy="1767840"/>
          </a:xfrm>
          <a:prstGeom prst="arc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5811520" y="3606800"/>
            <a:ext cx="2448560" cy="985520"/>
          </a:xfrm>
          <a:custGeom>
            <a:avLst/>
            <a:gdLst>
              <a:gd name="connsiteX0" fmla="*/ 0 w 2448560"/>
              <a:gd name="connsiteY0" fmla="*/ 528320 h 985520"/>
              <a:gd name="connsiteX1" fmla="*/ 60960 w 2448560"/>
              <a:gd name="connsiteY1" fmla="*/ 497840 h 985520"/>
              <a:gd name="connsiteX2" fmla="*/ 101600 w 2448560"/>
              <a:gd name="connsiteY2" fmla="*/ 457200 h 985520"/>
              <a:gd name="connsiteX3" fmla="*/ 142240 w 2448560"/>
              <a:gd name="connsiteY3" fmla="*/ 436880 h 985520"/>
              <a:gd name="connsiteX4" fmla="*/ 213360 w 2448560"/>
              <a:gd name="connsiteY4" fmla="*/ 386080 h 985520"/>
              <a:gd name="connsiteX5" fmla="*/ 243840 w 2448560"/>
              <a:gd name="connsiteY5" fmla="*/ 375920 h 985520"/>
              <a:gd name="connsiteX6" fmla="*/ 274320 w 2448560"/>
              <a:gd name="connsiteY6" fmla="*/ 355600 h 985520"/>
              <a:gd name="connsiteX7" fmla="*/ 355600 w 2448560"/>
              <a:gd name="connsiteY7" fmla="*/ 335280 h 985520"/>
              <a:gd name="connsiteX8" fmla="*/ 416560 w 2448560"/>
              <a:gd name="connsiteY8" fmla="*/ 294640 h 985520"/>
              <a:gd name="connsiteX9" fmla="*/ 477520 w 2448560"/>
              <a:gd name="connsiteY9" fmla="*/ 243840 h 985520"/>
              <a:gd name="connsiteX10" fmla="*/ 497840 w 2448560"/>
              <a:gd name="connsiteY10" fmla="*/ 274320 h 985520"/>
              <a:gd name="connsiteX11" fmla="*/ 508000 w 2448560"/>
              <a:gd name="connsiteY11" fmla="*/ 304800 h 985520"/>
              <a:gd name="connsiteX12" fmla="*/ 528320 w 2448560"/>
              <a:gd name="connsiteY12" fmla="*/ 904240 h 985520"/>
              <a:gd name="connsiteX13" fmla="*/ 568960 w 2448560"/>
              <a:gd name="connsiteY13" fmla="*/ 883920 h 985520"/>
              <a:gd name="connsiteX14" fmla="*/ 599440 w 2448560"/>
              <a:gd name="connsiteY14" fmla="*/ 863600 h 985520"/>
              <a:gd name="connsiteX15" fmla="*/ 640080 w 2448560"/>
              <a:gd name="connsiteY15" fmla="*/ 833120 h 985520"/>
              <a:gd name="connsiteX16" fmla="*/ 670560 w 2448560"/>
              <a:gd name="connsiteY16" fmla="*/ 822960 h 985520"/>
              <a:gd name="connsiteX17" fmla="*/ 690880 w 2448560"/>
              <a:gd name="connsiteY17" fmla="*/ 792480 h 985520"/>
              <a:gd name="connsiteX18" fmla="*/ 751840 w 2448560"/>
              <a:gd name="connsiteY18" fmla="*/ 731520 h 985520"/>
              <a:gd name="connsiteX19" fmla="*/ 802640 w 2448560"/>
              <a:gd name="connsiteY19" fmla="*/ 670560 h 985520"/>
              <a:gd name="connsiteX20" fmla="*/ 833120 w 2448560"/>
              <a:gd name="connsiteY20" fmla="*/ 629920 h 985520"/>
              <a:gd name="connsiteX21" fmla="*/ 894080 w 2448560"/>
              <a:gd name="connsiteY21" fmla="*/ 568960 h 985520"/>
              <a:gd name="connsiteX22" fmla="*/ 924560 w 2448560"/>
              <a:gd name="connsiteY22" fmla="*/ 538480 h 985520"/>
              <a:gd name="connsiteX23" fmla="*/ 955040 w 2448560"/>
              <a:gd name="connsiteY23" fmla="*/ 518160 h 985520"/>
              <a:gd name="connsiteX24" fmla="*/ 1016000 w 2448560"/>
              <a:gd name="connsiteY24" fmla="*/ 467360 h 985520"/>
              <a:gd name="connsiteX25" fmla="*/ 1046480 w 2448560"/>
              <a:gd name="connsiteY25" fmla="*/ 538480 h 985520"/>
              <a:gd name="connsiteX26" fmla="*/ 1076960 w 2448560"/>
              <a:gd name="connsiteY26" fmla="*/ 568960 h 985520"/>
              <a:gd name="connsiteX27" fmla="*/ 1148080 w 2448560"/>
              <a:gd name="connsiteY27" fmla="*/ 650240 h 985520"/>
              <a:gd name="connsiteX28" fmla="*/ 1229360 w 2448560"/>
              <a:gd name="connsiteY28" fmla="*/ 741680 h 985520"/>
              <a:gd name="connsiteX29" fmla="*/ 1320800 w 2448560"/>
              <a:gd name="connsiteY29" fmla="*/ 812800 h 985520"/>
              <a:gd name="connsiteX30" fmla="*/ 1341120 w 2448560"/>
              <a:gd name="connsiteY30" fmla="*/ 843280 h 985520"/>
              <a:gd name="connsiteX31" fmla="*/ 1371600 w 2448560"/>
              <a:gd name="connsiteY31" fmla="*/ 873760 h 985520"/>
              <a:gd name="connsiteX32" fmla="*/ 1442720 w 2448560"/>
              <a:gd name="connsiteY32" fmla="*/ 955040 h 985520"/>
              <a:gd name="connsiteX33" fmla="*/ 1452880 w 2448560"/>
              <a:gd name="connsiteY33" fmla="*/ 985520 h 985520"/>
              <a:gd name="connsiteX34" fmla="*/ 1463040 w 2448560"/>
              <a:gd name="connsiteY34" fmla="*/ 955040 h 985520"/>
              <a:gd name="connsiteX35" fmla="*/ 1483360 w 2448560"/>
              <a:gd name="connsiteY35" fmla="*/ 914400 h 985520"/>
              <a:gd name="connsiteX36" fmla="*/ 1513840 w 2448560"/>
              <a:gd name="connsiteY36" fmla="*/ 883920 h 985520"/>
              <a:gd name="connsiteX37" fmla="*/ 1554480 w 2448560"/>
              <a:gd name="connsiteY37" fmla="*/ 822960 h 985520"/>
              <a:gd name="connsiteX38" fmla="*/ 1574800 w 2448560"/>
              <a:gd name="connsiteY38" fmla="*/ 792480 h 985520"/>
              <a:gd name="connsiteX39" fmla="*/ 1595120 w 2448560"/>
              <a:gd name="connsiteY39" fmla="*/ 731520 h 985520"/>
              <a:gd name="connsiteX40" fmla="*/ 1615440 w 2448560"/>
              <a:gd name="connsiteY40" fmla="*/ 701040 h 985520"/>
              <a:gd name="connsiteX41" fmla="*/ 1635760 w 2448560"/>
              <a:gd name="connsiteY41" fmla="*/ 640080 h 985520"/>
              <a:gd name="connsiteX42" fmla="*/ 1656080 w 2448560"/>
              <a:gd name="connsiteY42" fmla="*/ 599440 h 985520"/>
              <a:gd name="connsiteX43" fmla="*/ 1686560 w 2448560"/>
              <a:gd name="connsiteY43" fmla="*/ 538480 h 985520"/>
              <a:gd name="connsiteX44" fmla="*/ 1706880 w 2448560"/>
              <a:gd name="connsiteY44" fmla="*/ 375920 h 985520"/>
              <a:gd name="connsiteX45" fmla="*/ 1727200 w 2448560"/>
              <a:gd name="connsiteY45" fmla="*/ 304800 h 985520"/>
              <a:gd name="connsiteX46" fmla="*/ 1778000 w 2448560"/>
              <a:gd name="connsiteY46" fmla="*/ 335280 h 985520"/>
              <a:gd name="connsiteX47" fmla="*/ 1818640 w 2448560"/>
              <a:gd name="connsiteY47" fmla="*/ 365760 h 985520"/>
              <a:gd name="connsiteX48" fmla="*/ 1899920 w 2448560"/>
              <a:gd name="connsiteY48" fmla="*/ 406400 h 985520"/>
              <a:gd name="connsiteX49" fmla="*/ 1930400 w 2448560"/>
              <a:gd name="connsiteY49" fmla="*/ 426720 h 985520"/>
              <a:gd name="connsiteX50" fmla="*/ 2011680 w 2448560"/>
              <a:gd name="connsiteY50" fmla="*/ 457200 h 985520"/>
              <a:gd name="connsiteX51" fmla="*/ 2072640 w 2448560"/>
              <a:gd name="connsiteY51" fmla="*/ 508000 h 985520"/>
              <a:gd name="connsiteX52" fmla="*/ 2133600 w 2448560"/>
              <a:gd name="connsiteY52" fmla="*/ 548640 h 985520"/>
              <a:gd name="connsiteX53" fmla="*/ 2164080 w 2448560"/>
              <a:gd name="connsiteY53" fmla="*/ 568960 h 985520"/>
              <a:gd name="connsiteX54" fmla="*/ 2184400 w 2448560"/>
              <a:gd name="connsiteY54" fmla="*/ 599440 h 985520"/>
              <a:gd name="connsiteX55" fmla="*/ 2164080 w 2448560"/>
              <a:gd name="connsiteY55" fmla="*/ 518160 h 985520"/>
              <a:gd name="connsiteX56" fmla="*/ 2123440 w 2448560"/>
              <a:gd name="connsiteY56" fmla="*/ 396240 h 985520"/>
              <a:gd name="connsiteX57" fmla="*/ 2113280 w 2448560"/>
              <a:gd name="connsiteY57" fmla="*/ 365760 h 985520"/>
              <a:gd name="connsiteX58" fmla="*/ 2103120 w 2448560"/>
              <a:gd name="connsiteY58" fmla="*/ 335280 h 985520"/>
              <a:gd name="connsiteX59" fmla="*/ 2082800 w 2448560"/>
              <a:gd name="connsiteY59" fmla="*/ 304800 h 985520"/>
              <a:gd name="connsiteX60" fmla="*/ 2062480 w 2448560"/>
              <a:gd name="connsiteY60" fmla="*/ 162560 h 985520"/>
              <a:gd name="connsiteX61" fmla="*/ 2032000 w 2448560"/>
              <a:gd name="connsiteY61" fmla="*/ 50800 h 985520"/>
              <a:gd name="connsiteX62" fmla="*/ 2001520 w 2448560"/>
              <a:gd name="connsiteY62" fmla="*/ 30480 h 985520"/>
              <a:gd name="connsiteX63" fmla="*/ 1991360 w 2448560"/>
              <a:gd name="connsiteY63" fmla="*/ 0 h 985520"/>
              <a:gd name="connsiteX64" fmla="*/ 2021840 w 2448560"/>
              <a:gd name="connsiteY64" fmla="*/ 30480 h 985520"/>
              <a:gd name="connsiteX65" fmla="*/ 2103120 w 2448560"/>
              <a:gd name="connsiteY65" fmla="*/ 71120 h 985520"/>
              <a:gd name="connsiteX66" fmla="*/ 2143760 w 2448560"/>
              <a:gd name="connsiteY66" fmla="*/ 101600 h 985520"/>
              <a:gd name="connsiteX67" fmla="*/ 2194560 w 2448560"/>
              <a:gd name="connsiteY67" fmla="*/ 132080 h 985520"/>
              <a:gd name="connsiteX68" fmla="*/ 2255520 w 2448560"/>
              <a:gd name="connsiteY68" fmla="*/ 172720 h 985520"/>
              <a:gd name="connsiteX69" fmla="*/ 2286000 w 2448560"/>
              <a:gd name="connsiteY69" fmla="*/ 193040 h 985520"/>
              <a:gd name="connsiteX70" fmla="*/ 2316480 w 2448560"/>
              <a:gd name="connsiteY70" fmla="*/ 223520 h 985520"/>
              <a:gd name="connsiteX71" fmla="*/ 2377440 w 2448560"/>
              <a:gd name="connsiteY71" fmla="*/ 264160 h 985520"/>
              <a:gd name="connsiteX72" fmla="*/ 2407920 w 2448560"/>
              <a:gd name="connsiteY72" fmla="*/ 274320 h 985520"/>
              <a:gd name="connsiteX73" fmla="*/ 2448560 w 2448560"/>
              <a:gd name="connsiteY73" fmla="*/ 304800 h 98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448560" h="985520">
                <a:moveTo>
                  <a:pt x="0" y="528320"/>
                </a:moveTo>
                <a:cubicBezTo>
                  <a:pt x="20320" y="518160"/>
                  <a:pt x="42348" y="510868"/>
                  <a:pt x="60960" y="497840"/>
                </a:cubicBezTo>
                <a:cubicBezTo>
                  <a:pt x="76655" y="486854"/>
                  <a:pt x="86274" y="468695"/>
                  <a:pt x="101600" y="457200"/>
                </a:cubicBezTo>
                <a:cubicBezTo>
                  <a:pt x="113717" y="448113"/>
                  <a:pt x="129397" y="444907"/>
                  <a:pt x="142240" y="436880"/>
                </a:cubicBezTo>
                <a:cubicBezTo>
                  <a:pt x="160648" y="425375"/>
                  <a:pt x="191866" y="396827"/>
                  <a:pt x="213360" y="386080"/>
                </a:cubicBezTo>
                <a:cubicBezTo>
                  <a:pt x="222939" y="381291"/>
                  <a:pt x="234261" y="380709"/>
                  <a:pt x="243840" y="375920"/>
                </a:cubicBezTo>
                <a:cubicBezTo>
                  <a:pt x="254762" y="370459"/>
                  <a:pt x="262887" y="359887"/>
                  <a:pt x="274320" y="355600"/>
                </a:cubicBezTo>
                <a:cubicBezTo>
                  <a:pt x="302036" y="345207"/>
                  <a:pt x="329567" y="349743"/>
                  <a:pt x="355600" y="335280"/>
                </a:cubicBezTo>
                <a:cubicBezTo>
                  <a:pt x="376948" y="323420"/>
                  <a:pt x="399291" y="311909"/>
                  <a:pt x="416560" y="294640"/>
                </a:cubicBezTo>
                <a:cubicBezTo>
                  <a:pt x="455674" y="255526"/>
                  <a:pt x="435085" y="272130"/>
                  <a:pt x="477520" y="243840"/>
                </a:cubicBezTo>
                <a:cubicBezTo>
                  <a:pt x="484293" y="254000"/>
                  <a:pt x="492379" y="263398"/>
                  <a:pt x="497840" y="274320"/>
                </a:cubicBezTo>
                <a:cubicBezTo>
                  <a:pt x="502629" y="283899"/>
                  <a:pt x="507637" y="294097"/>
                  <a:pt x="508000" y="304800"/>
                </a:cubicBezTo>
                <a:cubicBezTo>
                  <a:pt x="528702" y="915522"/>
                  <a:pt x="457592" y="692057"/>
                  <a:pt x="528320" y="904240"/>
                </a:cubicBezTo>
                <a:cubicBezTo>
                  <a:pt x="541867" y="897467"/>
                  <a:pt x="555810" y="891434"/>
                  <a:pt x="568960" y="883920"/>
                </a:cubicBezTo>
                <a:cubicBezTo>
                  <a:pt x="579562" y="877862"/>
                  <a:pt x="589504" y="870697"/>
                  <a:pt x="599440" y="863600"/>
                </a:cubicBezTo>
                <a:cubicBezTo>
                  <a:pt x="613219" y="853758"/>
                  <a:pt x="625378" y="841521"/>
                  <a:pt x="640080" y="833120"/>
                </a:cubicBezTo>
                <a:cubicBezTo>
                  <a:pt x="649379" y="827807"/>
                  <a:pt x="660400" y="826347"/>
                  <a:pt x="670560" y="822960"/>
                </a:cubicBezTo>
                <a:cubicBezTo>
                  <a:pt x="677333" y="812800"/>
                  <a:pt x="682768" y="801606"/>
                  <a:pt x="690880" y="792480"/>
                </a:cubicBezTo>
                <a:cubicBezTo>
                  <a:pt x="709972" y="771002"/>
                  <a:pt x="738989" y="757223"/>
                  <a:pt x="751840" y="731520"/>
                </a:cubicBezTo>
                <a:cubicBezTo>
                  <a:pt x="795433" y="644334"/>
                  <a:pt x="745197" y="728003"/>
                  <a:pt x="802640" y="670560"/>
                </a:cubicBezTo>
                <a:cubicBezTo>
                  <a:pt x="814614" y="658586"/>
                  <a:pt x="821792" y="642506"/>
                  <a:pt x="833120" y="629920"/>
                </a:cubicBezTo>
                <a:cubicBezTo>
                  <a:pt x="852344" y="608560"/>
                  <a:pt x="873760" y="589280"/>
                  <a:pt x="894080" y="568960"/>
                </a:cubicBezTo>
                <a:cubicBezTo>
                  <a:pt x="904240" y="558800"/>
                  <a:pt x="912605" y="546450"/>
                  <a:pt x="924560" y="538480"/>
                </a:cubicBezTo>
                <a:cubicBezTo>
                  <a:pt x="934720" y="531707"/>
                  <a:pt x="945659" y="525977"/>
                  <a:pt x="955040" y="518160"/>
                </a:cubicBezTo>
                <a:cubicBezTo>
                  <a:pt x="1033269" y="452969"/>
                  <a:pt x="940324" y="517811"/>
                  <a:pt x="1016000" y="467360"/>
                </a:cubicBezTo>
                <a:cubicBezTo>
                  <a:pt x="1024291" y="492234"/>
                  <a:pt x="1030787" y="516509"/>
                  <a:pt x="1046480" y="538480"/>
                </a:cubicBezTo>
                <a:cubicBezTo>
                  <a:pt x="1054831" y="550172"/>
                  <a:pt x="1068139" y="557618"/>
                  <a:pt x="1076960" y="568960"/>
                </a:cubicBezTo>
                <a:cubicBezTo>
                  <a:pt x="1140786" y="651022"/>
                  <a:pt x="1089074" y="610903"/>
                  <a:pt x="1148080" y="650240"/>
                </a:cubicBezTo>
                <a:cubicBezTo>
                  <a:pt x="1172512" y="686887"/>
                  <a:pt x="1187603" y="713842"/>
                  <a:pt x="1229360" y="741680"/>
                </a:cubicBezTo>
                <a:cubicBezTo>
                  <a:pt x="1271841" y="770001"/>
                  <a:pt x="1290957" y="776988"/>
                  <a:pt x="1320800" y="812800"/>
                </a:cubicBezTo>
                <a:cubicBezTo>
                  <a:pt x="1328617" y="822181"/>
                  <a:pt x="1333303" y="833899"/>
                  <a:pt x="1341120" y="843280"/>
                </a:cubicBezTo>
                <a:cubicBezTo>
                  <a:pt x="1350318" y="854318"/>
                  <a:pt x="1362779" y="862418"/>
                  <a:pt x="1371600" y="873760"/>
                </a:cubicBezTo>
                <a:cubicBezTo>
                  <a:pt x="1435426" y="955822"/>
                  <a:pt x="1383714" y="915703"/>
                  <a:pt x="1442720" y="955040"/>
                </a:cubicBezTo>
                <a:cubicBezTo>
                  <a:pt x="1446107" y="965200"/>
                  <a:pt x="1442170" y="985520"/>
                  <a:pt x="1452880" y="985520"/>
                </a:cubicBezTo>
                <a:cubicBezTo>
                  <a:pt x="1463590" y="985520"/>
                  <a:pt x="1458821" y="964884"/>
                  <a:pt x="1463040" y="955040"/>
                </a:cubicBezTo>
                <a:cubicBezTo>
                  <a:pt x="1469006" y="941119"/>
                  <a:pt x="1474557" y="926725"/>
                  <a:pt x="1483360" y="914400"/>
                </a:cubicBezTo>
                <a:cubicBezTo>
                  <a:pt x="1491711" y="902708"/>
                  <a:pt x="1505019" y="895262"/>
                  <a:pt x="1513840" y="883920"/>
                </a:cubicBezTo>
                <a:cubicBezTo>
                  <a:pt x="1528833" y="864643"/>
                  <a:pt x="1540933" y="843280"/>
                  <a:pt x="1554480" y="822960"/>
                </a:cubicBezTo>
                <a:cubicBezTo>
                  <a:pt x="1561253" y="812800"/>
                  <a:pt x="1570939" y="804064"/>
                  <a:pt x="1574800" y="792480"/>
                </a:cubicBezTo>
                <a:cubicBezTo>
                  <a:pt x="1581573" y="772160"/>
                  <a:pt x="1583239" y="749342"/>
                  <a:pt x="1595120" y="731520"/>
                </a:cubicBezTo>
                <a:cubicBezTo>
                  <a:pt x="1601893" y="721360"/>
                  <a:pt x="1610481" y="712198"/>
                  <a:pt x="1615440" y="701040"/>
                </a:cubicBezTo>
                <a:cubicBezTo>
                  <a:pt x="1624139" y="681467"/>
                  <a:pt x="1626181" y="659238"/>
                  <a:pt x="1635760" y="640080"/>
                </a:cubicBezTo>
                <a:cubicBezTo>
                  <a:pt x="1642533" y="626533"/>
                  <a:pt x="1648566" y="612590"/>
                  <a:pt x="1656080" y="599440"/>
                </a:cubicBezTo>
                <a:cubicBezTo>
                  <a:pt x="1676008" y="564566"/>
                  <a:pt x="1678093" y="576582"/>
                  <a:pt x="1686560" y="538480"/>
                </a:cubicBezTo>
                <a:cubicBezTo>
                  <a:pt x="1709507" y="435217"/>
                  <a:pt x="1682788" y="512442"/>
                  <a:pt x="1706880" y="375920"/>
                </a:cubicBezTo>
                <a:cubicBezTo>
                  <a:pt x="1711165" y="351640"/>
                  <a:pt x="1720427" y="328507"/>
                  <a:pt x="1727200" y="304800"/>
                </a:cubicBezTo>
                <a:cubicBezTo>
                  <a:pt x="1744133" y="314960"/>
                  <a:pt x="1761569" y="324326"/>
                  <a:pt x="1778000" y="335280"/>
                </a:cubicBezTo>
                <a:cubicBezTo>
                  <a:pt x="1792089" y="344673"/>
                  <a:pt x="1804013" y="357228"/>
                  <a:pt x="1818640" y="365760"/>
                </a:cubicBezTo>
                <a:cubicBezTo>
                  <a:pt x="1844805" y="381023"/>
                  <a:pt x="1874716" y="389597"/>
                  <a:pt x="1899920" y="406400"/>
                </a:cubicBezTo>
                <a:cubicBezTo>
                  <a:pt x="1910080" y="413173"/>
                  <a:pt x="1919177" y="421910"/>
                  <a:pt x="1930400" y="426720"/>
                </a:cubicBezTo>
                <a:cubicBezTo>
                  <a:pt x="2030409" y="469581"/>
                  <a:pt x="1910093" y="399151"/>
                  <a:pt x="2011680" y="457200"/>
                </a:cubicBezTo>
                <a:cubicBezTo>
                  <a:pt x="2070328" y="490713"/>
                  <a:pt x="2014449" y="462740"/>
                  <a:pt x="2072640" y="508000"/>
                </a:cubicBezTo>
                <a:cubicBezTo>
                  <a:pt x="2091917" y="522993"/>
                  <a:pt x="2113280" y="535093"/>
                  <a:pt x="2133600" y="548640"/>
                </a:cubicBezTo>
                <a:lnTo>
                  <a:pt x="2164080" y="568960"/>
                </a:lnTo>
                <a:cubicBezTo>
                  <a:pt x="2170853" y="579120"/>
                  <a:pt x="2184400" y="611651"/>
                  <a:pt x="2184400" y="599440"/>
                </a:cubicBezTo>
                <a:cubicBezTo>
                  <a:pt x="2184400" y="571513"/>
                  <a:pt x="2172911" y="544654"/>
                  <a:pt x="2164080" y="518160"/>
                </a:cubicBezTo>
                <a:lnTo>
                  <a:pt x="2123440" y="396240"/>
                </a:lnTo>
                <a:lnTo>
                  <a:pt x="2113280" y="365760"/>
                </a:lnTo>
                <a:cubicBezTo>
                  <a:pt x="2109893" y="355600"/>
                  <a:pt x="2109061" y="344191"/>
                  <a:pt x="2103120" y="335280"/>
                </a:cubicBezTo>
                <a:lnTo>
                  <a:pt x="2082800" y="304800"/>
                </a:lnTo>
                <a:cubicBezTo>
                  <a:pt x="2065655" y="219075"/>
                  <a:pt x="2076271" y="279782"/>
                  <a:pt x="2062480" y="162560"/>
                </a:cubicBezTo>
                <a:cubicBezTo>
                  <a:pt x="2056871" y="114880"/>
                  <a:pt x="2064753" y="83553"/>
                  <a:pt x="2032000" y="50800"/>
                </a:cubicBezTo>
                <a:cubicBezTo>
                  <a:pt x="2023366" y="42166"/>
                  <a:pt x="2011680" y="37253"/>
                  <a:pt x="2001520" y="30480"/>
                </a:cubicBezTo>
                <a:cubicBezTo>
                  <a:pt x="1998133" y="20320"/>
                  <a:pt x="1980650" y="0"/>
                  <a:pt x="1991360" y="0"/>
                </a:cubicBezTo>
                <a:cubicBezTo>
                  <a:pt x="2005728" y="0"/>
                  <a:pt x="2009718" y="22766"/>
                  <a:pt x="2021840" y="30480"/>
                </a:cubicBezTo>
                <a:cubicBezTo>
                  <a:pt x="2047396" y="46743"/>
                  <a:pt x="2078887" y="52945"/>
                  <a:pt x="2103120" y="71120"/>
                </a:cubicBezTo>
                <a:cubicBezTo>
                  <a:pt x="2116667" y="81280"/>
                  <a:pt x="2129671" y="92207"/>
                  <a:pt x="2143760" y="101600"/>
                </a:cubicBezTo>
                <a:cubicBezTo>
                  <a:pt x="2160191" y="112554"/>
                  <a:pt x="2177900" y="121478"/>
                  <a:pt x="2194560" y="132080"/>
                </a:cubicBezTo>
                <a:cubicBezTo>
                  <a:pt x="2215164" y="145191"/>
                  <a:pt x="2235200" y="159173"/>
                  <a:pt x="2255520" y="172720"/>
                </a:cubicBezTo>
                <a:cubicBezTo>
                  <a:pt x="2265680" y="179493"/>
                  <a:pt x="2277366" y="184406"/>
                  <a:pt x="2286000" y="193040"/>
                </a:cubicBezTo>
                <a:cubicBezTo>
                  <a:pt x="2296160" y="203200"/>
                  <a:pt x="2305138" y="214699"/>
                  <a:pt x="2316480" y="223520"/>
                </a:cubicBezTo>
                <a:cubicBezTo>
                  <a:pt x="2335757" y="238513"/>
                  <a:pt x="2354272" y="256437"/>
                  <a:pt x="2377440" y="264160"/>
                </a:cubicBezTo>
                <a:cubicBezTo>
                  <a:pt x="2387600" y="267547"/>
                  <a:pt x="2398341" y="269531"/>
                  <a:pt x="2407920" y="274320"/>
                </a:cubicBezTo>
                <a:cubicBezTo>
                  <a:pt x="2430897" y="285808"/>
                  <a:pt x="2434272" y="290512"/>
                  <a:pt x="2448560" y="304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233680"/>
            <a:ext cx="8543925" cy="11129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Technical </a:t>
            </a:r>
            <a:r>
              <a:rPr lang="en-US" dirty="0" smtClean="0"/>
              <a:t>Issues 3 </a:t>
            </a:r>
            <a:r>
              <a:rPr lang="mr-IN" dirty="0" smtClean="0"/>
              <a:t>–</a:t>
            </a:r>
            <a:r>
              <a:rPr lang="en-US" dirty="0" smtClean="0"/>
              <a:t> Lower Breadboard Blades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346677"/>
            <a:ext cx="4988242" cy="335740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blades supporting the LBB had two </a:t>
            </a:r>
            <a:r>
              <a:rPr lang="en-US" dirty="0"/>
              <a:t>different problems due to </a:t>
            </a:r>
            <a:r>
              <a:rPr lang="en-US" dirty="0" smtClean="0"/>
              <a:t>mistakes </a:t>
            </a:r>
            <a:r>
              <a:rPr lang="en-US" dirty="0"/>
              <a:t>in </a:t>
            </a:r>
            <a:r>
              <a:rPr lang="en-US" dirty="0" err="1"/>
              <a:t>Promec</a:t>
            </a:r>
            <a:r>
              <a:rPr lang="en-US" dirty="0"/>
              <a:t> drawing :</a:t>
            </a:r>
            <a:endParaRPr lang="en-US" dirty="0" smtClean="0"/>
          </a:p>
          <a:p>
            <a:pPr lvl="1"/>
            <a:r>
              <a:rPr lang="en-US" dirty="0" smtClean="0"/>
              <a:t>Holes for clamp screws were Ø11 mm instead of Ø12 mm -&gt; we already got them drilled out.</a:t>
            </a:r>
          </a:p>
          <a:p>
            <a:pPr lvl="1"/>
            <a:r>
              <a:rPr lang="en-US" dirty="0" smtClean="0"/>
              <a:t>Blades were 21 mm too long, so </a:t>
            </a:r>
            <a:r>
              <a:rPr lang="en-US" dirty="0" err="1" smtClean="0"/>
              <a:t>maraging</a:t>
            </a:r>
            <a:r>
              <a:rPr lang="en-US" dirty="0" smtClean="0"/>
              <a:t> rod didn’t align with hole in PI bottom section -&gt; we will add a new hole further from the tip.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10999" r="10371" b="18778"/>
          <a:stretch/>
        </p:blipFill>
        <p:spPr>
          <a:xfrm rot="5400000">
            <a:off x="4505960" y="2321560"/>
            <a:ext cx="6004560" cy="3210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0" t="-1923" r="17333" b="32790"/>
          <a:stretch/>
        </p:blipFill>
        <p:spPr>
          <a:xfrm>
            <a:off x="1947839" y="4551680"/>
            <a:ext cx="2688321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7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7789</TotalTime>
  <Words>898</Words>
  <Application>Microsoft Macintosh PowerPoint</Application>
  <PresentationFormat>A4 Paper (210x297 mm)</PresentationFormat>
  <Paragraphs>98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Mangal</vt:lpstr>
      <vt:lpstr>Arial</vt:lpstr>
      <vt:lpstr>Office Theme</vt:lpstr>
      <vt:lpstr>Type B Installation Status</vt:lpstr>
      <vt:lpstr>Scope</vt:lpstr>
      <vt:lpstr>Team</vt:lpstr>
      <vt:lpstr>Installation Procedure</vt:lpstr>
      <vt:lpstr>Current Status - BS</vt:lpstr>
      <vt:lpstr>Current Status - SRx</vt:lpstr>
      <vt:lpstr>Technical Issues 1 – BF</vt:lpstr>
      <vt:lpstr>Technical Issues 2 – SF ballast</vt:lpstr>
      <vt:lpstr>Technical Issues 3 – Lower Breadboard Blades</vt:lpstr>
      <vt:lpstr>Schedule</vt:lpstr>
      <vt:lpstr>Schedule/Manpower Issues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 B Installation</dc:title>
  <dc:creator>Mark Barton</dc:creator>
  <cp:lastModifiedBy>Mark Barton</cp:lastModifiedBy>
  <cp:revision>96</cp:revision>
  <dcterms:created xsi:type="dcterms:W3CDTF">2016-07-02T07:54:00Z</dcterms:created>
  <dcterms:modified xsi:type="dcterms:W3CDTF">2017-05-14T23:24:45Z</dcterms:modified>
</cp:coreProperties>
</file>