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00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474C-35B2-4967-8080-B58A3FF69CAD}" type="datetimeFigureOut">
              <a:rPr kumimoji="1" lang="ja-JP" altLang="en-US" smtClean="0"/>
              <a:t>2017/4/29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0E48-65F8-4B02-831C-FDA2C66B7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03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474C-35B2-4967-8080-B58A3FF69CAD}" type="datetimeFigureOut">
              <a:rPr kumimoji="1" lang="ja-JP" altLang="en-US" smtClean="0"/>
              <a:t>2017/4/29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0E48-65F8-4B02-831C-FDA2C66B7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83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474C-35B2-4967-8080-B58A3FF69CAD}" type="datetimeFigureOut">
              <a:rPr kumimoji="1" lang="ja-JP" altLang="en-US" smtClean="0"/>
              <a:t>2017/4/29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0E48-65F8-4B02-831C-FDA2C66B7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43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474C-35B2-4967-8080-B58A3FF69CAD}" type="datetimeFigureOut">
              <a:rPr kumimoji="1" lang="ja-JP" altLang="en-US" smtClean="0"/>
              <a:t>2017/4/29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0E48-65F8-4B02-831C-FDA2C66B7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4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474C-35B2-4967-8080-B58A3FF69CAD}" type="datetimeFigureOut">
              <a:rPr kumimoji="1" lang="ja-JP" altLang="en-US" smtClean="0"/>
              <a:t>2017/4/29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0E48-65F8-4B02-831C-FDA2C66B7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86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474C-35B2-4967-8080-B58A3FF69CAD}" type="datetimeFigureOut">
              <a:rPr kumimoji="1" lang="ja-JP" altLang="en-US" smtClean="0"/>
              <a:t>2017/4/29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0E48-65F8-4B02-831C-FDA2C66B7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813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474C-35B2-4967-8080-B58A3FF69CAD}" type="datetimeFigureOut">
              <a:rPr kumimoji="1" lang="ja-JP" altLang="en-US" smtClean="0"/>
              <a:t>2017/4/29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0E48-65F8-4B02-831C-FDA2C66B7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25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474C-35B2-4967-8080-B58A3FF69CAD}" type="datetimeFigureOut">
              <a:rPr kumimoji="1" lang="ja-JP" altLang="en-US" smtClean="0"/>
              <a:t>2017/4/29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0E48-65F8-4B02-831C-FDA2C66B7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14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474C-35B2-4967-8080-B58A3FF69CAD}" type="datetimeFigureOut">
              <a:rPr kumimoji="1" lang="ja-JP" altLang="en-US" smtClean="0"/>
              <a:t>2017/4/29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0E48-65F8-4B02-831C-FDA2C66B7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90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474C-35B2-4967-8080-B58A3FF69CAD}" type="datetimeFigureOut">
              <a:rPr kumimoji="1" lang="ja-JP" altLang="en-US" smtClean="0"/>
              <a:t>2017/4/29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0E48-65F8-4B02-831C-FDA2C66B7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14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B474C-35B2-4967-8080-B58A3FF69CAD}" type="datetimeFigureOut">
              <a:rPr kumimoji="1" lang="ja-JP" altLang="en-US" smtClean="0"/>
              <a:t>2017/4/29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0E48-65F8-4B02-831C-FDA2C66B7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29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B474C-35B2-4967-8080-B58A3FF69CAD}" type="datetimeFigureOut">
              <a:rPr kumimoji="1" lang="ja-JP" altLang="en-US" smtClean="0"/>
              <a:t>2017/4/29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10E48-65F8-4B02-831C-FDA2C66B74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17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wdoc.icrr.u-tokyo.ac.jp/cgi-bin/private/DocDB/ShowDocument?docid=3778" TargetMode="External"/><Relationship Id="rId2" Type="http://schemas.openxmlformats.org/officeDocument/2006/relationships/hyperlink" Target="http://gwdoc.icrr.u-tokyo.ac.jp/cgi-bin/private/DocDB/ShowDocument?docid=371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itsubishielectric.co.jp/fa/products/cnt/plc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333065" y="2480982"/>
            <a:ext cx="79342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latin typeface="Noto Sans CJK JP Medium" panose="020B0600000000000000" pitchFamily="34" charset="-128"/>
                <a:ea typeface="Noto Sans CJK JP Medium" panose="020B0600000000000000" pitchFamily="34" charset="-128"/>
                <a:cs typeface="Calibri" panose="020F0502020204030204" pitchFamily="34" charset="0"/>
              </a:rPr>
              <a:t>KAGRA PLC System Overview</a:t>
            </a:r>
            <a:endParaRPr kumimoji="1" lang="ja-JP" altLang="en-US" sz="4400" dirty="0">
              <a:latin typeface="Noto Sans CJK JP Medium" panose="020B0600000000000000" pitchFamily="34" charset="-128"/>
              <a:ea typeface="Noto Sans CJK JP Medium" panose="020B06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17759" y="5688106"/>
            <a:ext cx="3874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Yoichi </a:t>
            </a:r>
            <a:r>
              <a:rPr kumimoji="1" lang="en-US" altLang="ja-JP" sz="2400" dirty="0" err="1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Aso@Chief</a:t>
            </a: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 Meeting</a:t>
            </a:r>
          </a:p>
          <a:p>
            <a:r>
              <a:rPr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2017/5/1</a:t>
            </a:r>
            <a:endParaRPr kumimoji="1" lang="ja-JP" altLang="en-US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9086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7223" y="93399"/>
            <a:ext cx="2333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chemeClr val="accent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References</a:t>
            </a:r>
            <a:endParaRPr kumimoji="1" lang="ja-JP" altLang="en-US" sz="3200" dirty="0">
              <a:solidFill>
                <a:schemeClr val="accent1"/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49842" y="1431851"/>
            <a:ext cx="910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Noto Sans CJK JP Regular" panose="020B0500000000000000" pitchFamily="34" charset="-128"/>
                <a:ea typeface="Noto Sans CJK JP Regular" panose="020B0500000000000000" pitchFamily="34" charset="-128"/>
                <a:hlinkClick r:id="rId2"/>
              </a:rPr>
              <a:t>http://gwdoc.icrr.u-tokyo.ac.jp/cgi-bin/private/DocDB/ShowDocument?docid=3712</a:t>
            </a:r>
            <a:endParaRPr kumimoji="1" lang="ja-JP" altLang="en-US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49842" y="922976"/>
            <a:ext cx="6397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As built documents by </a:t>
            </a:r>
            <a:r>
              <a:rPr kumimoji="1" lang="en-US" altLang="ja-JP" sz="2400" dirty="0" err="1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Hitz</a:t>
            </a: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 (JGW-T1503712)</a:t>
            </a:r>
            <a:endParaRPr kumimoji="1" lang="ja-JP" altLang="en-US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49842" y="2374604"/>
            <a:ext cx="10105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KAGRA network diagram (JGW-D1503778)</a:t>
            </a:r>
          </a:p>
          <a:p>
            <a:r>
              <a:rPr kumimoji="1" lang="en-US" altLang="ja-JP" sz="2000" dirty="0">
                <a:latin typeface="Noto Sans CJK JP Regular" panose="020B0500000000000000" pitchFamily="34" charset="-128"/>
                <a:ea typeface="Noto Sans CJK JP Regular" panose="020B0500000000000000" pitchFamily="34" charset="-128"/>
                <a:hlinkClick r:id="rId3"/>
              </a:rPr>
              <a:t>http://gwdoc.icrr.u-tokyo.ac.jp/cgi-bin/private/DocDB/ShowDocument?docid=3778</a:t>
            </a:r>
            <a:endParaRPr kumimoji="1" lang="ja-JP" altLang="en-US" sz="20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49842" y="3700130"/>
            <a:ext cx="69494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MELSEC PLC (sequencer) web page</a:t>
            </a:r>
          </a:p>
          <a:p>
            <a:r>
              <a:rPr kumimoji="1" lang="en-US" altLang="ja-JP" sz="2000" dirty="0">
                <a:latin typeface="Noto Sans CJK JP Regular" panose="020B0500000000000000" pitchFamily="34" charset="-128"/>
                <a:ea typeface="Noto Sans CJK JP Regular" panose="020B0500000000000000" pitchFamily="34" charset="-128"/>
                <a:hlinkClick r:id="rId4"/>
              </a:rPr>
              <a:t>http://www.mitsubishielectric.co.jp/fa/products/cnt/plc/</a:t>
            </a:r>
            <a:endParaRPr kumimoji="1" lang="ja-JP" altLang="en-US" sz="20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461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39587" y="107576"/>
            <a:ext cx="3312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chemeClr val="accent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About the name</a:t>
            </a:r>
            <a:endParaRPr kumimoji="1" lang="ja-JP" altLang="en-US" sz="3200" dirty="0">
              <a:solidFill>
                <a:schemeClr val="accent1"/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0646" y="820271"/>
            <a:ext cx="11364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accent6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We have been calling this system “Instrument Control System” or </a:t>
            </a:r>
            <a:r>
              <a:rPr kumimoji="1" lang="ja-JP" altLang="en-US" sz="2400" dirty="0">
                <a:solidFill>
                  <a:schemeClr val="accent6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「機器制御」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0646" y="1492623"/>
            <a:ext cx="113644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This name is very generic, vague and confusing (does not tell what it does).</a:t>
            </a:r>
            <a:b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endParaRPr kumimoji="1" lang="en-US" altLang="ja-JP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I’d like to propose to call this particular system “</a:t>
            </a:r>
            <a:r>
              <a:rPr kumimoji="1" lang="en-US" altLang="ja-JP" sz="2400" dirty="0">
                <a:solidFill>
                  <a:schemeClr val="accent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The KAGRA PLC system</a:t>
            </a: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”.</a:t>
            </a:r>
            <a:b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endParaRPr kumimoji="1" lang="en-US" altLang="ja-JP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This system is implemented with </a:t>
            </a:r>
            <a:r>
              <a:rPr kumimoji="1" lang="en-US" altLang="ja-JP" sz="2400" dirty="0">
                <a:solidFill>
                  <a:schemeClr val="accent2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PLC</a:t>
            </a: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 (Programmable Logic Controller).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This system implements several functions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Monitoring, Control, Interlock, </a:t>
            </a:r>
            <a:r>
              <a:rPr kumimoji="1" lang="en-US" altLang="ja-JP" sz="2400" dirty="0" err="1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etc</a:t>
            </a:r>
            <a:b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endParaRPr kumimoji="1" lang="en-US" altLang="ja-JP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It is better </a:t>
            </a:r>
            <a:r>
              <a:rPr kumimoji="1" lang="en-US" altLang="ja-JP" sz="2400" dirty="0">
                <a:solidFill>
                  <a:schemeClr val="accent2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not</a:t>
            </a: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 to call it with its functions (</a:t>
            </a:r>
            <a:r>
              <a:rPr kumimoji="1" lang="en-US" altLang="ja-JP" sz="2400" strike="sngStrike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instrument control</a:t>
            </a: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)</a:t>
            </a:r>
            <a:b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endParaRPr kumimoji="1" lang="en-US" altLang="ja-JP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The common foundation of this system is PLC. Therefore, it is clearer to call it “</a:t>
            </a:r>
            <a:r>
              <a:rPr kumimoji="1" lang="en-US" altLang="ja-JP" sz="2400" dirty="0">
                <a:solidFill>
                  <a:schemeClr val="accent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The KAGRA PLC system</a:t>
            </a: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”.</a:t>
            </a:r>
            <a:b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endParaRPr kumimoji="1" lang="en-US" altLang="ja-JP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KAGRA has no other PLC based system to my knowledge.</a:t>
            </a:r>
            <a:endParaRPr kumimoji="1" lang="ja-JP" altLang="en-US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251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コネクタ: カギ線 68"/>
          <p:cNvCxnSpPr>
            <a:cxnSpLocks/>
            <a:endCxn id="20" idx="1"/>
          </p:cNvCxnSpPr>
          <p:nvPr/>
        </p:nvCxnSpPr>
        <p:spPr>
          <a:xfrm flipV="1">
            <a:off x="7045798" y="5235183"/>
            <a:ext cx="1102833" cy="24752"/>
          </a:xfrm>
          <a:prstGeom prst="bentConnector3">
            <a:avLst>
              <a:gd name="adj1" fmla="val 509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コネクタ: カギ線 79"/>
          <p:cNvCxnSpPr>
            <a:cxnSpLocks/>
            <a:endCxn id="37" idx="0"/>
          </p:cNvCxnSpPr>
          <p:nvPr/>
        </p:nvCxnSpPr>
        <p:spPr>
          <a:xfrm rot="10800000" flipV="1">
            <a:off x="1838405" y="3346376"/>
            <a:ext cx="649328" cy="522962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コネクタ: カギ線 75"/>
          <p:cNvCxnSpPr>
            <a:cxnSpLocks/>
            <a:endCxn id="33" idx="2"/>
          </p:cNvCxnSpPr>
          <p:nvPr/>
        </p:nvCxnSpPr>
        <p:spPr>
          <a:xfrm rot="10800000">
            <a:off x="1838405" y="2475522"/>
            <a:ext cx="649328" cy="485351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コネクタ: カギ線 63"/>
          <p:cNvCxnSpPr>
            <a:cxnSpLocks/>
            <a:endCxn id="17" idx="3"/>
          </p:cNvCxnSpPr>
          <p:nvPr/>
        </p:nvCxnSpPr>
        <p:spPr>
          <a:xfrm rot="10800000">
            <a:off x="5282741" y="5235184"/>
            <a:ext cx="1181859" cy="49499"/>
          </a:xfrm>
          <a:prstGeom prst="bentConnector3">
            <a:avLst>
              <a:gd name="adj1" fmla="val 1419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コネクタ: カギ線 38"/>
          <p:cNvCxnSpPr>
            <a:cxnSpLocks/>
            <a:stCxn id="3" idx="1"/>
            <a:endCxn id="56" idx="2"/>
          </p:cNvCxnSpPr>
          <p:nvPr/>
        </p:nvCxnSpPr>
        <p:spPr>
          <a:xfrm rot="10800000">
            <a:off x="1838682" y="5012529"/>
            <a:ext cx="480937" cy="595206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コネクタ: カギ線 39"/>
          <p:cNvCxnSpPr>
            <a:cxnSpLocks/>
            <a:stCxn id="57" idx="0"/>
            <a:endCxn id="5" idx="1"/>
          </p:cNvCxnSpPr>
          <p:nvPr/>
        </p:nvCxnSpPr>
        <p:spPr>
          <a:xfrm rot="5400000" flipH="1" flipV="1">
            <a:off x="1773551" y="781324"/>
            <a:ext cx="610921" cy="481213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cxnSpLocks/>
            <a:stCxn id="21" idx="3"/>
          </p:cNvCxnSpPr>
          <p:nvPr/>
        </p:nvCxnSpPr>
        <p:spPr>
          <a:xfrm>
            <a:off x="9440863" y="5235183"/>
            <a:ext cx="447207" cy="42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cxnSpLocks/>
            <a:endCxn id="6" idx="1"/>
          </p:cNvCxnSpPr>
          <p:nvPr/>
        </p:nvCxnSpPr>
        <p:spPr>
          <a:xfrm>
            <a:off x="3543299" y="5235183"/>
            <a:ext cx="44720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6271959" y="143018"/>
            <a:ext cx="5387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chemeClr val="accent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Conceptual System Layout</a:t>
            </a:r>
            <a:endParaRPr kumimoji="1" lang="ja-JP" altLang="en-US" sz="3200" dirty="0">
              <a:solidFill>
                <a:schemeClr val="accent1"/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319618" y="5049682"/>
            <a:ext cx="1223682" cy="1116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Center Area</a:t>
            </a:r>
          </a:p>
          <a:p>
            <a:pPr algn="ctr"/>
            <a:r>
              <a:rPr kumimoji="1" lang="en-US" altLang="ja-JP" dirty="0"/>
              <a:t>PLC CPU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9888071" y="5049682"/>
            <a:ext cx="1223682" cy="111610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X-End PLC CPU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319618" y="158416"/>
            <a:ext cx="1223682" cy="111610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Y-End PLC CPU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990507" y="4972000"/>
            <a:ext cx="607358" cy="5263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I/O Unit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271959" y="5284678"/>
            <a:ext cx="887452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Network Repeater</a:t>
            </a:r>
          </a:p>
          <a:p>
            <a:pPr algn="ctr"/>
            <a:r>
              <a:rPr kumimoji="1" lang="en-US" altLang="ja-JP" sz="1400" dirty="0"/>
              <a:t>Unit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487733" y="2839045"/>
            <a:ext cx="887452" cy="6461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Network Repeater</a:t>
            </a:r>
          </a:p>
          <a:p>
            <a:pPr algn="ctr"/>
            <a:r>
              <a:rPr kumimoji="1" lang="en-US" altLang="ja-JP" sz="1400" dirty="0"/>
              <a:t>Unit</a:t>
            </a:r>
          </a:p>
        </p:txBody>
      </p:sp>
      <p:cxnSp>
        <p:nvCxnSpPr>
          <p:cNvPr id="10" name="直線コネクタ 9"/>
          <p:cNvCxnSpPr>
            <a:stCxn id="3" idx="3"/>
            <a:endCxn id="7" idx="1"/>
          </p:cNvCxnSpPr>
          <p:nvPr/>
        </p:nvCxnSpPr>
        <p:spPr>
          <a:xfrm>
            <a:off x="3543300" y="5607735"/>
            <a:ext cx="2728659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cxnSpLocks/>
            <a:stCxn id="7" idx="3"/>
            <a:endCxn id="4" idx="1"/>
          </p:cNvCxnSpPr>
          <p:nvPr/>
        </p:nvCxnSpPr>
        <p:spPr>
          <a:xfrm>
            <a:off x="7159411" y="5607735"/>
            <a:ext cx="272866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cxnSpLocks/>
          </p:cNvCxnSpPr>
          <p:nvPr/>
        </p:nvCxnSpPr>
        <p:spPr>
          <a:xfrm>
            <a:off x="3543300" y="6067647"/>
            <a:ext cx="634477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4675382" y="4972000"/>
            <a:ext cx="607358" cy="5263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I/O Unit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5360256" y="4972000"/>
            <a:ext cx="607358" cy="5263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I/O Unit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7463756" y="4972000"/>
            <a:ext cx="607358" cy="5263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I/O Unit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8148631" y="4972000"/>
            <a:ext cx="607358" cy="5263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I/O Unit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8833505" y="4972000"/>
            <a:ext cx="607358" cy="5263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I/O Unit</a:t>
            </a:r>
            <a:endParaRPr kumimoji="1" lang="ja-JP" altLang="en-US" dirty="0"/>
          </a:p>
        </p:txBody>
      </p:sp>
      <p:cxnSp>
        <p:nvCxnSpPr>
          <p:cNvPr id="27" name="直線コネクタ 26"/>
          <p:cNvCxnSpPr>
            <a:cxnSpLocks/>
            <a:stCxn id="3" idx="0"/>
            <a:endCxn id="8" idx="2"/>
          </p:cNvCxnSpPr>
          <p:nvPr/>
        </p:nvCxnSpPr>
        <p:spPr>
          <a:xfrm flipV="1">
            <a:off x="2931459" y="3485158"/>
            <a:ext cx="0" cy="1564524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cxnSpLocks/>
            <a:stCxn id="8" idx="0"/>
            <a:endCxn id="5" idx="2"/>
          </p:cNvCxnSpPr>
          <p:nvPr/>
        </p:nvCxnSpPr>
        <p:spPr>
          <a:xfrm flipV="1">
            <a:off x="2931459" y="1274522"/>
            <a:ext cx="0" cy="1564523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1534726" y="1949156"/>
            <a:ext cx="607358" cy="5263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I/O Unit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1534726" y="2575862"/>
            <a:ext cx="607358" cy="5263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I/O Unit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534726" y="3242632"/>
            <a:ext cx="607358" cy="5263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I/O Unit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/>
        </p:nvSpPr>
        <p:spPr>
          <a:xfrm>
            <a:off x="1534726" y="3869338"/>
            <a:ext cx="607358" cy="5263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I/O Unit</a:t>
            </a:r>
            <a:endParaRPr kumimoji="1" lang="ja-JP" altLang="en-US" dirty="0"/>
          </a:p>
        </p:txBody>
      </p:sp>
      <p:sp>
        <p:nvSpPr>
          <p:cNvPr id="45" name="左中かっこ 44"/>
          <p:cNvSpPr/>
          <p:nvPr/>
        </p:nvSpPr>
        <p:spPr>
          <a:xfrm rot="5400000">
            <a:off x="4801727" y="3726932"/>
            <a:ext cx="354665" cy="1977107"/>
          </a:xfrm>
          <a:prstGeom prst="leftBrace">
            <a:avLst>
              <a:gd name="adj1" fmla="val 70290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281377" y="4132521"/>
            <a:ext cx="1295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Every 100m</a:t>
            </a:r>
            <a:endParaRPr kumimoji="1" lang="ja-JP" altLang="en-US" sz="16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cxnSp>
        <p:nvCxnSpPr>
          <p:cNvPr id="47" name="直線コネクタ 46"/>
          <p:cNvCxnSpPr>
            <a:cxnSpLocks/>
          </p:cNvCxnSpPr>
          <p:nvPr/>
        </p:nvCxnSpPr>
        <p:spPr>
          <a:xfrm>
            <a:off x="3459126" y="1274522"/>
            <a:ext cx="0" cy="377516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正方形/長方形 55"/>
          <p:cNvSpPr/>
          <p:nvPr/>
        </p:nvSpPr>
        <p:spPr>
          <a:xfrm>
            <a:off x="1535002" y="4486164"/>
            <a:ext cx="607358" cy="5263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I/O Unit</a:t>
            </a:r>
            <a:endParaRPr kumimoji="1" lang="ja-JP" altLang="en-US" dirty="0"/>
          </a:p>
        </p:txBody>
      </p:sp>
      <p:sp>
        <p:nvSpPr>
          <p:cNvPr id="57" name="正方形/長方形 56"/>
          <p:cNvSpPr/>
          <p:nvPr/>
        </p:nvSpPr>
        <p:spPr>
          <a:xfrm>
            <a:off x="1534726" y="1327390"/>
            <a:ext cx="607358" cy="5263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I/O Unit</a:t>
            </a:r>
            <a:endParaRPr kumimoji="1" lang="ja-JP" altLang="en-US" dirty="0"/>
          </a:p>
        </p:txBody>
      </p:sp>
      <p:sp>
        <p:nvSpPr>
          <p:cNvPr id="86" name="正方形/長方形 85"/>
          <p:cNvSpPr/>
          <p:nvPr/>
        </p:nvSpPr>
        <p:spPr>
          <a:xfrm>
            <a:off x="4511699" y="2196190"/>
            <a:ext cx="1181636" cy="6583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EPICS Translator</a:t>
            </a:r>
            <a:endParaRPr kumimoji="1" lang="ja-JP" altLang="en-US" dirty="0"/>
          </a:p>
        </p:txBody>
      </p:sp>
      <p:cxnSp>
        <p:nvCxnSpPr>
          <p:cNvPr id="91" name="直線コネクタ 90"/>
          <p:cNvCxnSpPr>
            <a:cxnSpLocks/>
            <a:stCxn id="86" idx="1"/>
          </p:cNvCxnSpPr>
          <p:nvPr/>
        </p:nvCxnSpPr>
        <p:spPr>
          <a:xfrm flipH="1">
            <a:off x="3532432" y="2525387"/>
            <a:ext cx="979267" cy="252281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雲 91"/>
          <p:cNvSpPr/>
          <p:nvPr/>
        </p:nvSpPr>
        <p:spPr>
          <a:xfrm>
            <a:off x="6945756" y="1648336"/>
            <a:ext cx="2814084" cy="1754102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KAGRA</a:t>
            </a: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CDS Network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95" name="直線コネクタ 94"/>
          <p:cNvCxnSpPr>
            <a:stCxn id="86" idx="3"/>
            <a:endCxn id="92" idx="2"/>
          </p:cNvCxnSpPr>
          <p:nvPr/>
        </p:nvCxnSpPr>
        <p:spPr>
          <a:xfrm>
            <a:off x="5693335" y="2525387"/>
            <a:ext cx="126115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グラフィックス 96" descr="コンピューター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45509" y="3042219"/>
            <a:ext cx="914400" cy="914400"/>
          </a:xfrm>
          <a:prstGeom prst="rect">
            <a:avLst/>
          </a:prstGeom>
        </p:spPr>
      </p:pic>
      <p:pic>
        <p:nvPicPr>
          <p:cNvPr id="99" name="グラフィックス 98" descr="ノート PC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5061" y="1034756"/>
            <a:ext cx="914400" cy="914400"/>
          </a:xfrm>
          <a:prstGeom prst="rect">
            <a:avLst/>
          </a:prstGeom>
        </p:spPr>
      </p:pic>
      <p:cxnSp>
        <p:nvCxnSpPr>
          <p:cNvPr id="101" name="直線コネクタ 100"/>
          <p:cNvCxnSpPr>
            <a:cxnSpLocks/>
          </p:cNvCxnSpPr>
          <p:nvPr/>
        </p:nvCxnSpPr>
        <p:spPr>
          <a:xfrm flipH="1">
            <a:off x="9664467" y="1741200"/>
            <a:ext cx="946826" cy="2648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>
            <a:cxnSpLocks/>
            <a:stCxn id="97" idx="1"/>
          </p:cNvCxnSpPr>
          <p:nvPr/>
        </p:nvCxnSpPr>
        <p:spPr>
          <a:xfrm flipH="1" flipV="1">
            <a:off x="9377917" y="2944079"/>
            <a:ext cx="1367592" cy="5553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テキスト ボックス 105"/>
          <p:cNvSpPr txBox="1"/>
          <p:nvPr/>
        </p:nvSpPr>
        <p:spPr>
          <a:xfrm>
            <a:off x="10555061" y="2386345"/>
            <a:ext cx="1005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Clients</a:t>
            </a:r>
            <a:endParaRPr kumimoji="1" lang="ja-JP" altLang="en-US" sz="20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367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7223" y="93399"/>
            <a:ext cx="6560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chemeClr val="accent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Explanation of the system layout</a:t>
            </a:r>
            <a:endParaRPr kumimoji="1" lang="ja-JP" altLang="en-US" sz="3200" dirty="0">
              <a:solidFill>
                <a:schemeClr val="accent1"/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4922" y="1049078"/>
            <a:ext cx="107105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There are 3 CPUs, center, X-end and Y-end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Each CPU has its own I/O boards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Remote I/O units are connected to the CPUs through a dedicated TCP/IP network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The network repeater units are installed at the middle of each arm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The CPUs communicate with some of the I/O units through the repeater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All the information collected by the I/O units are sent to one of the CPUs.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Each CPU can implement interlock logics to automatically shutdown connected instruments in case of emergency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End CPUs send all the collected information to the center CPU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The EPICS translator talks to the center CPU with PLC’s HTTP interface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The EPICS translator converts all the information collected by the center CPU to EPICS PV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The converted EPICS PVs are broadcasted to the KAGRA CDS network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Client computers can access to these PVs through the CA protocol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KAGRA frame builder should be able to collect these PVs and store the trend data</a:t>
            </a:r>
            <a:endParaRPr kumimoji="1" lang="ja-JP" altLang="en-US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3565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7223" y="93399"/>
            <a:ext cx="1949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chemeClr val="accent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CPU rack</a:t>
            </a:r>
            <a:endParaRPr kumimoji="1" lang="ja-JP" altLang="en-US" sz="3200" dirty="0">
              <a:solidFill>
                <a:schemeClr val="accent1"/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2" b="26228"/>
          <a:stretch/>
        </p:blipFill>
        <p:spPr>
          <a:xfrm rot="16200000">
            <a:off x="1016126" y="2033304"/>
            <a:ext cx="6858003" cy="279138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97223" y="2382200"/>
            <a:ext cx="2361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Monitor Screen</a:t>
            </a:r>
            <a:endParaRPr kumimoji="1" lang="ja-JP" altLang="en-US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cxnSp>
        <p:nvCxnSpPr>
          <p:cNvPr id="7" name="直線矢印コネクタ 6"/>
          <p:cNvCxnSpPr>
            <a:cxnSpLocks/>
            <a:stCxn id="5" idx="3"/>
          </p:cNvCxnSpPr>
          <p:nvPr/>
        </p:nvCxnSpPr>
        <p:spPr>
          <a:xfrm flipV="1">
            <a:off x="2558767" y="1881236"/>
            <a:ext cx="1346926" cy="7317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98833" y="3830020"/>
            <a:ext cx="205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PLC I/O Units</a:t>
            </a:r>
            <a:endParaRPr kumimoji="1" lang="ja-JP" altLang="en-US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cxnSp>
        <p:nvCxnSpPr>
          <p:cNvPr id="10" name="直線矢印コネクタ 9"/>
          <p:cNvCxnSpPr>
            <a:cxnSpLocks/>
          </p:cNvCxnSpPr>
          <p:nvPr/>
        </p:nvCxnSpPr>
        <p:spPr>
          <a:xfrm flipV="1">
            <a:off x="2048540" y="2540877"/>
            <a:ext cx="1963479" cy="13719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cxnSpLocks/>
          </p:cNvCxnSpPr>
          <p:nvPr/>
        </p:nvCxnSpPr>
        <p:spPr>
          <a:xfrm flipV="1">
            <a:off x="2048540" y="3226829"/>
            <a:ext cx="2183218" cy="9623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7" r="12971"/>
          <a:stretch/>
        </p:blipFill>
        <p:spPr>
          <a:xfrm rot="5400000">
            <a:off x="5818346" y="332378"/>
            <a:ext cx="4522381" cy="3857625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146" y="4628330"/>
            <a:ext cx="3963854" cy="2229668"/>
          </a:xfrm>
          <a:prstGeom prst="rect">
            <a:avLst/>
          </a:prstGeom>
        </p:spPr>
      </p:pic>
      <p:cxnSp>
        <p:nvCxnSpPr>
          <p:cNvPr id="26" name="直線矢印コネクタ 25"/>
          <p:cNvCxnSpPr>
            <a:cxnSpLocks/>
            <a:endCxn id="25" idx="0"/>
          </p:cNvCxnSpPr>
          <p:nvPr/>
        </p:nvCxnSpPr>
        <p:spPr>
          <a:xfrm>
            <a:off x="8390637" y="2999460"/>
            <a:ext cx="1819436" cy="162887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8980967" y="3246363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FF00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Open</a:t>
            </a:r>
            <a:endParaRPr kumimoji="1" lang="ja-JP" altLang="en-US" sz="2400" dirty="0">
              <a:solidFill>
                <a:srgbClr val="FFFF00"/>
              </a:solidFill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058400" y="233916"/>
            <a:ext cx="992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Y-End</a:t>
            </a:r>
            <a:endParaRPr kumimoji="1" lang="ja-JP" altLang="en-US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903360" y="864631"/>
            <a:ext cx="1137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Center</a:t>
            </a:r>
            <a:endParaRPr kumimoji="1" lang="ja-JP" altLang="en-US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380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7223" y="93399"/>
            <a:ext cx="1659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chemeClr val="accent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I/O unit</a:t>
            </a:r>
            <a:endParaRPr kumimoji="1" lang="ja-JP" altLang="en-US" sz="3200" dirty="0">
              <a:solidFill>
                <a:schemeClr val="accent1"/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7" y="1372927"/>
            <a:ext cx="5350546" cy="401291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868092" y="1573619"/>
            <a:ext cx="216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3 units shown</a:t>
            </a:r>
            <a:endParaRPr kumimoji="1" lang="ja-JP" altLang="en-US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cxnSp>
        <p:nvCxnSpPr>
          <p:cNvPr id="6" name="直線矢印コネクタ 5"/>
          <p:cNvCxnSpPr>
            <a:cxnSpLocks/>
          </p:cNvCxnSpPr>
          <p:nvPr/>
        </p:nvCxnSpPr>
        <p:spPr>
          <a:xfrm flipH="1">
            <a:off x="4486940" y="1726939"/>
            <a:ext cx="3274827" cy="77525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  <a:effectLst>
            <a:outerShdw blurRad="50800" dist="254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>
            <a:cxnSpLocks/>
          </p:cNvCxnSpPr>
          <p:nvPr/>
        </p:nvCxnSpPr>
        <p:spPr>
          <a:xfrm flipH="1">
            <a:off x="4486940" y="1928037"/>
            <a:ext cx="3274827" cy="1474382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  <a:effectLst>
            <a:outerShdw blurRad="50800" dist="254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cxnSpLocks/>
          </p:cNvCxnSpPr>
          <p:nvPr/>
        </p:nvCxnSpPr>
        <p:spPr>
          <a:xfrm flipH="1">
            <a:off x="4338084" y="2035284"/>
            <a:ext cx="3530008" cy="221065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  <a:effectLst>
            <a:outerShdw blurRad="50800" dist="254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103088" y="3922770"/>
            <a:ext cx="5860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D-Sub interface 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Assuming specific models of vacuum </a:t>
            </a:r>
            <a:b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gauges, pumps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May need to change the wirings</a:t>
            </a:r>
            <a:endParaRPr kumimoji="1" lang="ja-JP" altLang="en-US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604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635256" y="453656"/>
            <a:ext cx="2897012" cy="193899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End Area CPU Rack</a:t>
            </a:r>
          </a:p>
          <a:p>
            <a:endParaRPr kumimoji="1" lang="en-US" altLang="ja-JP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ADC: 80ch</a:t>
            </a:r>
          </a:p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Digital Input: 32ch</a:t>
            </a:r>
          </a:p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Digital Out: 32ch</a:t>
            </a:r>
            <a:endParaRPr kumimoji="1" lang="ja-JP" altLang="en-US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8455" y="453656"/>
            <a:ext cx="3289940" cy="193899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Center Area CPU Rack</a:t>
            </a:r>
          </a:p>
          <a:p>
            <a:endParaRPr kumimoji="1" lang="en-US" altLang="ja-JP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ADC: 152ch</a:t>
            </a:r>
          </a:p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Digital Input: 64ch</a:t>
            </a:r>
          </a:p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Digital Out: 32ch</a:t>
            </a:r>
            <a:endParaRPr kumimoji="1" lang="ja-JP" altLang="en-US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17032" y="3359887"/>
            <a:ext cx="3159545" cy="193899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Remote I/O Unit</a:t>
            </a:r>
          </a:p>
          <a:p>
            <a:endParaRPr kumimoji="1" lang="en-US" altLang="ja-JP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ADC: 16ch</a:t>
            </a:r>
          </a:p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Digital Input: 16ch</a:t>
            </a:r>
          </a:p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Digital Output: 16ch</a:t>
            </a:r>
            <a:endParaRPr kumimoji="1" lang="ja-JP" altLang="en-US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60335" y="3196856"/>
            <a:ext cx="6582187" cy="341632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ADC: 10V-10V Differential 16bit</a:t>
            </a:r>
          </a:p>
          <a:p>
            <a:endParaRPr kumimoji="1" lang="en-US" altLang="ja-JP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Digital Input: 24V DC, plus common</a:t>
            </a:r>
            <a:b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                            isolation with photo-couplers</a:t>
            </a:r>
          </a:p>
          <a:p>
            <a:endParaRPr kumimoji="1" lang="en-US" altLang="ja-JP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Digital Output: Relay Outputs</a:t>
            </a:r>
          </a:p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(Internally, relay terminals are connected to </a:t>
            </a:r>
          </a:p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PLC digital output modules with open-drain</a:t>
            </a:r>
          </a:p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outputs, isolated with photo-couplers)</a:t>
            </a:r>
          </a:p>
        </p:txBody>
      </p:sp>
    </p:spTree>
    <p:extLst>
      <p:ext uri="{BB962C8B-B14F-4D97-AF65-F5344CB8AC3E}">
        <p14:creationId xmlns:p14="http://schemas.microsoft.com/office/powerpoint/2010/main" val="38020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7223" y="93399"/>
            <a:ext cx="2976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chemeClr val="accent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Interlock logic</a:t>
            </a:r>
            <a:endParaRPr kumimoji="1" lang="ja-JP" altLang="en-US" sz="3200" dirty="0">
              <a:solidFill>
                <a:schemeClr val="accent1"/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1627" y="737191"/>
            <a:ext cx="114858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Sample logics are implemented in the PLC CPU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Concrete specifications of the vacuum and cryogenic instruments were</a:t>
            </a:r>
            <a:b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not available at the time of the development of the PLC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The sample logics assume certain models of vacuum and cryogenic</a:t>
            </a:r>
            <a:b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instruments, which may not be the same as actual KAGRA hardware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1627" y="2856614"/>
            <a:ext cx="265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accent6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Interlock outputs</a:t>
            </a:r>
            <a:endParaRPr kumimoji="1" lang="ja-JP" altLang="en-US" sz="2400" dirty="0">
              <a:solidFill>
                <a:schemeClr val="accent6"/>
              </a:solidFill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7015" y="3318279"/>
            <a:ext cx="107550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There are several relay outputs to perform emergency shutdown of critical</a:t>
            </a:r>
          </a:p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KAGRA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Laser shutdown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Close the large gate valves</a:t>
            </a:r>
            <a:endParaRPr kumimoji="1" lang="ja-JP" altLang="en-US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8036" y="4913992"/>
            <a:ext cx="3516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accent6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Triggering the interlock</a:t>
            </a:r>
            <a:endParaRPr kumimoji="1" lang="ja-JP" altLang="en-US" sz="2400" dirty="0">
              <a:solidFill>
                <a:schemeClr val="accent6"/>
              </a:solidFill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7015" y="5401710"/>
            <a:ext cx="105968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When certain conditions are met, the interlock is triggered to perform the</a:t>
            </a:r>
            <a:b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</a:b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emergency shutdown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Vacuum gauge readings get higher than a threshold value </a:t>
            </a:r>
            <a:endParaRPr kumimoji="1" lang="ja-JP" altLang="en-US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4369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7223" y="93399"/>
            <a:ext cx="4003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chemeClr val="accent1"/>
                </a:solidFill>
                <a:latin typeface="Noto Sans CJK JP Medium" panose="020B0600000000000000" pitchFamily="34" charset="-128"/>
                <a:ea typeface="Noto Sans CJK JP Medium" panose="020B0600000000000000" pitchFamily="34" charset="-128"/>
              </a:rPr>
              <a:t>Possible extensions</a:t>
            </a:r>
            <a:endParaRPr kumimoji="1" lang="ja-JP" altLang="en-US" sz="3200" dirty="0">
              <a:solidFill>
                <a:schemeClr val="accent1"/>
              </a:solidFill>
              <a:latin typeface="Noto Sans CJK JP Medium" panose="020B0600000000000000" pitchFamily="34" charset="-128"/>
              <a:ea typeface="Noto Sans CJK JP Medium" panose="020B0600000000000000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0483" y="871869"/>
            <a:ext cx="9827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The KAGRA PLC system can be modified or extended in several ways.</a:t>
            </a:r>
            <a:endParaRPr kumimoji="1" lang="ja-JP" altLang="en-US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4920" y="1616149"/>
            <a:ext cx="2220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accent6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Interlock logic</a:t>
            </a:r>
            <a:endParaRPr kumimoji="1" lang="ja-JP" altLang="en-US" sz="2400" dirty="0">
              <a:solidFill>
                <a:schemeClr val="accent6"/>
              </a:solidFill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2632" y="2246385"/>
            <a:ext cx="112794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Implemented with the software on the PLC CPU. It is relatively easy to change.</a:t>
            </a:r>
          </a:p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Asking Hitachi </a:t>
            </a:r>
            <a:r>
              <a:rPr kumimoji="1" lang="en-US" altLang="ja-JP" sz="2400" dirty="0" err="1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Zousen</a:t>
            </a:r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 is one way. Another way is to update the software by </a:t>
            </a:r>
          </a:p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ourselves.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4920" y="3703674"/>
            <a:ext cx="3892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chemeClr val="accent6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Adding more I/O channels</a:t>
            </a:r>
            <a:endParaRPr kumimoji="1" lang="ja-JP" altLang="en-US" sz="2400" dirty="0">
              <a:solidFill>
                <a:schemeClr val="accent6"/>
              </a:solidFill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2632" y="4270147"/>
            <a:ext cx="10602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There is still some space to add more PLC I/O modules, though the center</a:t>
            </a:r>
          </a:p>
          <a:p>
            <a:r>
              <a:rPr kumimoji="1" lang="en-US" altLang="ja-JP" sz="24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Area rack is congested.</a:t>
            </a:r>
            <a:endParaRPr kumimoji="1" lang="ja-JP" altLang="en-US" sz="2400" dirty="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11930" y="5514753"/>
            <a:ext cx="75236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chemeClr val="accent2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Implement the laser safety interlock</a:t>
            </a:r>
          </a:p>
          <a:p>
            <a:r>
              <a:rPr kumimoji="1" lang="en-US" altLang="ja-JP" sz="3200" dirty="0">
                <a:solidFill>
                  <a:schemeClr val="accent2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with the extension of the PLC system ?</a:t>
            </a:r>
            <a:endParaRPr kumimoji="1" lang="ja-JP" altLang="en-US" sz="3200" dirty="0">
              <a:solidFill>
                <a:schemeClr val="accent2"/>
              </a:solidFill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3511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 smtClean="0">
            <a:latin typeface="Noto Sans CJK JP Regular" panose="020B0500000000000000" pitchFamily="34" charset="-128"/>
            <a:ea typeface="Noto Sans CJK JP Regular" panose="020B0500000000000000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1054</TotalTime>
  <Words>616</Words>
  <Application>Microsoft Office PowerPoint</Application>
  <PresentationFormat>ワイド画面</PresentationFormat>
  <Paragraphs>117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Noto Sans CJK JP Medium</vt:lpstr>
      <vt:lpstr>Noto Sans CJK JP Regular</vt:lpstr>
      <vt:lpstr>游ゴシック</vt:lpstr>
      <vt:lpstr>游ゴシック Light</vt:lpstr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Yoichi Aso</dc:creator>
  <cp:lastModifiedBy>Yoichi Aso</cp:lastModifiedBy>
  <cp:revision>29</cp:revision>
  <dcterms:created xsi:type="dcterms:W3CDTF">2017-04-26T08:49:35Z</dcterms:created>
  <dcterms:modified xsi:type="dcterms:W3CDTF">2017-04-29T15:22:56Z</dcterms:modified>
</cp:coreProperties>
</file>