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4" r:id="rId6"/>
    <p:sldId id="259" r:id="rId7"/>
    <p:sldId id="260" r:id="rId8"/>
    <p:sldId id="262" r:id="rId9"/>
    <p:sldId id="265" r:id="rId10"/>
    <p:sldId id="266" r:id="rId11"/>
    <p:sldId id="268" r:id="rId12"/>
    <p:sldId id="263" r:id="rId1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1"/>
    <p:restoredTop sz="94671"/>
  </p:normalViewPr>
  <p:slideViewPr>
    <p:cSldViewPr snapToGrid="0" snapToObjects="1">
      <p:cViewPr>
        <p:scale>
          <a:sx n="125" d="100"/>
          <a:sy n="125" d="100"/>
        </p:scale>
        <p:origin x="149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A697C-ADF8-284B-A7EA-67977D756D2A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176F8-447A-AB40-8702-B72A3F9EC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5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 B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 Barton</a:t>
            </a:r>
          </a:p>
          <a:p>
            <a:r>
              <a:rPr lang="en-US" dirty="0" smtClean="0"/>
              <a:t>KAGRA f2f Meeting, 3/29/2017</a:t>
            </a:r>
          </a:p>
          <a:p>
            <a:r>
              <a:rPr lang="en-US" dirty="0" smtClean="0"/>
              <a:t>JGW-</a:t>
            </a:r>
            <a:r>
              <a:rPr lang="is-IS" dirty="0"/>
              <a:t>G1706384</a:t>
            </a:r>
            <a:r>
              <a:rPr lang="en-US" dirty="0" smtClean="0"/>
              <a:t>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18" y="437973"/>
            <a:ext cx="8543925" cy="748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Improvements 1 </a:t>
            </a:r>
            <a:r>
              <a:rPr lang="mr-IN" dirty="0" smtClean="0"/>
              <a:t>–</a:t>
            </a:r>
            <a:r>
              <a:rPr lang="en-US" dirty="0" smtClean="0"/>
              <a:t> New EQ Stops for 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994" y="1687713"/>
            <a:ext cx="4333606" cy="2569237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Original design had nothing to stop the RM/BS from toppling over in pitch</a:t>
            </a:r>
          </a:p>
          <a:p>
            <a:pPr lvl="1"/>
            <a:r>
              <a:rPr lang="en-US" dirty="0" smtClean="0"/>
              <a:t>Fabian designed additions to the security structure to fix this.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 t="37890" r="34666" b="23888"/>
          <a:stretch/>
        </p:blipFill>
        <p:spPr>
          <a:xfrm rot="5400000">
            <a:off x="725376" y="4047697"/>
            <a:ext cx="2928207" cy="246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19769" r="29231" b="7154"/>
          <a:stretch/>
        </p:blipFill>
        <p:spPr>
          <a:xfrm>
            <a:off x="4932680" y="1920240"/>
            <a:ext cx="4805680" cy="482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44164" y="2701800"/>
            <a:ext cx="4526555" cy="541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5125" y="5282136"/>
            <a:ext cx="1671595" cy="9357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481843"/>
            <a:ext cx="8543925" cy="1050610"/>
          </a:xfrm>
        </p:spPr>
        <p:txBody>
          <a:bodyPr/>
          <a:lstStyle/>
          <a:p>
            <a:r>
              <a:rPr lang="en-US" dirty="0" smtClean="0"/>
              <a:t>Improvements 2 </a:t>
            </a:r>
            <a:r>
              <a:rPr lang="mr-IN" dirty="0" smtClean="0"/>
              <a:t>–</a:t>
            </a:r>
            <a:r>
              <a:rPr lang="en-US" dirty="0" smtClean="0"/>
              <a:t> New stub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532453"/>
            <a:ext cx="5100002" cy="220789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Original flags had long tips for shadow sensor.</a:t>
            </a:r>
          </a:p>
          <a:p>
            <a:r>
              <a:rPr lang="en-US" dirty="0" smtClean="0"/>
              <a:t>High risk of damage to flag/OSEM/BS with original OSEMs.</a:t>
            </a:r>
          </a:p>
          <a:p>
            <a:r>
              <a:rPr lang="en-US" dirty="0" smtClean="0"/>
              <a:t>Long flags do work adequately with wide-mouthed OSEMs but plan is to use a stub flag (actuation only) for additional protection.</a:t>
            </a:r>
          </a:p>
          <a:p>
            <a:r>
              <a:rPr lang="en-US" dirty="0" smtClean="0"/>
              <a:t>Aso-san has done a design, including OSEM, flag and gluing jig.</a:t>
            </a:r>
          </a:p>
          <a:p>
            <a:r>
              <a:rPr lang="en-US" dirty="0" smtClean="0"/>
              <a:t>Will be used in </a:t>
            </a:r>
            <a:r>
              <a:rPr lang="en-US" dirty="0"/>
              <a:t>the final BS </a:t>
            </a:r>
            <a:r>
              <a:rPr lang="en-US" dirty="0" smtClean="0"/>
              <a:t>installation. </a:t>
            </a:r>
          </a:p>
          <a:p>
            <a:r>
              <a:rPr lang="en-US" dirty="0" smtClean="0"/>
              <a:t>Similar design underway for SR.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/>
          <a:stretch/>
        </p:blipFill>
        <p:spPr>
          <a:xfrm>
            <a:off x="987763" y="3856714"/>
            <a:ext cx="3309000" cy="2641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3823" y="3927833"/>
            <a:ext cx="1433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Mirror Box Middle Plate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t="19885" r="38616"/>
          <a:stretch/>
        </p:blipFill>
        <p:spPr>
          <a:xfrm>
            <a:off x="5877101" y="1948140"/>
            <a:ext cx="3739764" cy="42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79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512884"/>
            <a:ext cx="8543925" cy="864195"/>
          </a:xfrm>
        </p:spPr>
        <p:txBody>
          <a:bodyPr/>
          <a:lstStyle/>
          <a:p>
            <a:r>
              <a:rPr lang="en-US" dirty="0" smtClean="0"/>
              <a:t>Schedule/Manpower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03799"/>
            <a:ext cx="8543925" cy="4393801"/>
          </a:xfrm>
        </p:spPr>
        <p:txBody>
          <a:bodyPr>
            <a:normAutofit/>
          </a:bodyPr>
          <a:lstStyle/>
          <a:p>
            <a:r>
              <a:rPr lang="en-US" dirty="0" smtClean="0"/>
              <a:t>Four </a:t>
            </a:r>
            <a:r>
              <a:rPr lang="en-US" dirty="0"/>
              <a:t>people just barely </a:t>
            </a:r>
            <a:r>
              <a:rPr lang="en-US" dirty="0" smtClean="0"/>
              <a:t>enough.</a:t>
            </a:r>
            <a:endParaRPr lang="en-US" dirty="0" smtClean="0"/>
          </a:p>
          <a:p>
            <a:pPr lvl="1"/>
            <a:r>
              <a:rPr lang="en-US" dirty="0" smtClean="0"/>
              <a:t>Hirata-san has done a</a:t>
            </a:r>
            <a:r>
              <a:rPr lang="en-US" dirty="0" smtClean="0"/>
              <a:t> big chunk of SR </a:t>
            </a:r>
            <a:r>
              <a:rPr lang="en-US" dirty="0" smtClean="0"/>
              <a:t>procurement </a:t>
            </a:r>
            <a:r>
              <a:rPr lang="en-US" dirty="0" smtClean="0"/>
              <a:t>(quotes for third payload </a:t>
            </a:r>
            <a:r>
              <a:rPr lang="en-US" dirty="0" err="1" smtClean="0"/>
              <a:t>etc</a:t>
            </a:r>
            <a:r>
              <a:rPr lang="en-US" dirty="0"/>
              <a:t> </a:t>
            </a:r>
            <a:r>
              <a:rPr lang="en-US" dirty="0" smtClean="0"/>
              <a:t>-</a:t>
            </a:r>
            <a:r>
              <a:rPr lang="en-US" dirty="0" smtClean="0"/>
              <a:t> thanks!) but </a:t>
            </a:r>
            <a:r>
              <a:rPr lang="en-US" i="1" dirty="0" smtClean="0"/>
              <a:t>lots</a:t>
            </a:r>
            <a:r>
              <a:rPr lang="en-US" dirty="0"/>
              <a:t> still to </a:t>
            </a:r>
            <a:r>
              <a:rPr lang="en-US" dirty="0" smtClean="0"/>
              <a:t>do.</a:t>
            </a:r>
            <a:endParaRPr lang="en-US" dirty="0" smtClean="0"/>
          </a:p>
          <a:p>
            <a:pPr lvl="1"/>
            <a:r>
              <a:rPr lang="en-US" dirty="0" smtClean="0"/>
              <a:t>Lots of SR preassembly still to do – PIs, RM, IM, IRM</a:t>
            </a:r>
            <a:r>
              <a:rPr lang="en-US" smtClean="0"/>
              <a:t>, </a:t>
            </a:r>
            <a:r>
              <a:rPr lang="en-US" smtClean="0"/>
              <a:t>optics.</a:t>
            </a:r>
            <a:endParaRPr lang="en-US" dirty="0" smtClean="0"/>
          </a:p>
          <a:p>
            <a:pPr lvl="1"/>
            <a:r>
              <a:rPr lang="en-US" dirty="0" smtClean="0"/>
              <a:t>Lots of SR documentation still to </a:t>
            </a:r>
            <a:r>
              <a:rPr lang="en-US" dirty="0" smtClean="0"/>
              <a:t>do.</a:t>
            </a:r>
            <a:endParaRPr lang="en-US" dirty="0" smtClean="0"/>
          </a:p>
          <a:p>
            <a:pPr lvl="1"/>
            <a:r>
              <a:rPr lang="en-US" dirty="0" smtClean="0"/>
              <a:t>Hirata-san has </a:t>
            </a:r>
            <a:r>
              <a:rPr lang="en-US" dirty="0"/>
              <a:t>been </a:t>
            </a:r>
            <a:r>
              <a:rPr lang="en-US" dirty="0" smtClean="0"/>
              <a:t>able to come to the site recently, but will soon be </a:t>
            </a:r>
            <a:r>
              <a:rPr lang="en-US" dirty="0"/>
              <a:t>occupied with SR procurement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Schedule assumes significant help from Type A team in construction and testing of PIs.</a:t>
            </a:r>
          </a:p>
          <a:p>
            <a:pPr lvl="1"/>
            <a:r>
              <a:rPr lang="en-US" dirty="0" smtClean="0"/>
              <a:t>Aso-san </a:t>
            </a:r>
            <a:r>
              <a:rPr lang="en-US" dirty="0" smtClean="0"/>
              <a:t>has arranged for students to help: Zhao, Yokogawa, </a:t>
            </a:r>
            <a:r>
              <a:rPr lang="en-US" dirty="0" err="1" smtClean="0"/>
              <a:t>Kuwahara</a:t>
            </a:r>
            <a:r>
              <a:rPr lang="en-US" dirty="0" smtClean="0"/>
              <a:t>, Liu, </a:t>
            </a:r>
            <a:r>
              <a:rPr lang="en-US" dirty="0" smtClean="0"/>
              <a:t>Forsyth, but manpower is still limiting.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88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126258"/>
            <a:ext cx="5564386" cy="35354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One BS suspension</a:t>
            </a:r>
          </a:p>
          <a:p>
            <a:r>
              <a:rPr lang="en-US" dirty="0" smtClean="0"/>
              <a:t>Three SR suspensions (SR2, SR3, SRM)</a:t>
            </a:r>
          </a:p>
          <a:p>
            <a:r>
              <a:rPr lang="en-US" dirty="0" smtClean="0"/>
              <a:t>Each has </a:t>
            </a:r>
          </a:p>
          <a:p>
            <a:pPr lvl="1"/>
            <a:r>
              <a:rPr lang="en-US" dirty="0" err="1" smtClean="0"/>
              <a:t>Preisolator</a:t>
            </a:r>
            <a:r>
              <a:rPr lang="en-US" dirty="0" smtClean="0"/>
              <a:t> (PI) with Inverted Pendulum table (IP) and GAS filter (F0)</a:t>
            </a:r>
          </a:p>
          <a:p>
            <a:pPr lvl="1"/>
            <a:r>
              <a:rPr lang="en-US" dirty="0" smtClean="0"/>
              <a:t>Standard Filter (SF) and damper ring</a:t>
            </a:r>
          </a:p>
          <a:p>
            <a:pPr lvl="1"/>
            <a:r>
              <a:rPr lang="en-US" dirty="0" smtClean="0"/>
              <a:t>Bottom Filter (BF)</a:t>
            </a:r>
          </a:p>
          <a:p>
            <a:pPr lvl="1"/>
            <a:r>
              <a:rPr lang="en-US" dirty="0" smtClean="0"/>
              <a:t>Intermediate Mass (IM) and Intermediate Recoil Mass (IRM)</a:t>
            </a:r>
          </a:p>
          <a:p>
            <a:pPr lvl="1"/>
            <a:r>
              <a:rPr lang="en-US" dirty="0" smtClean="0"/>
              <a:t>Optic (a.k.a., TM) and Recoil Mass (IM)</a:t>
            </a:r>
          </a:p>
          <a:p>
            <a:pPr lvl="1"/>
            <a:r>
              <a:rPr lang="en-US" dirty="0" smtClean="0"/>
              <a:t>Lower breadboard, blade springs, and damper rings.</a:t>
            </a:r>
          </a:p>
          <a:p>
            <a:r>
              <a:rPr lang="en-US" dirty="0" err="1" smtClean="0"/>
              <a:t>SRx</a:t>
            </a:r>
            <a:r>
              <a:rPr lang="en-US" dirty="0" smtClean="0"/>
              <a:t> payload (TM/RM/IM/IRM) is similar to </a:t>
            </a:r>
            <a:r>
              <a:rPr lang="en-US" dirty="0" err="1" smtClean="0"/>
              <a:t>PRx</a:t>
            </a:r>
            <a:r>
              <a:rPr lang="en-US" dirty="0" smtClean="0"/>
              <a:t> – BS payload is unique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95" y="642938"/>
            <a:ext cx="2036666" cy="557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9562" y="4741642"/>
            <a:ext cx="92448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Optic/RM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8290" y="4059555"/>
            <a:ext cx="772969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IM/IRM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6350" y="3305997"/>
            <a:ext cx="37382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BF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76350" y="2664871"/>
            <a:ext cx="35779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SF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0720" y="1508061"/>
            <a:ext cx="32733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48466" y="1016976"/>
            <a:ext cx="47801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(F0)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60765" y="1883304"/>
            <a:ext cx="4395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dirty="0"/>
              <a:t>(IP)</a:t>
            </a:r>
          </a:p>
        </p:txBody>
      </p:sp>
    </p:spTree>
    <p:extLst>
      <p:ext uri="{BB962C8B-B14F-4D97-AF65-F5344CB8AC3E}">
        <p14:creationId xmlns:p14="http://schemas.microsoft.com/office/powerpoint/2010/main" val="10188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Core team</a:t>
            </a:r>
          </a:p>
          <a:p>
            <a:pPr lvl="1"/>
            <a:r>
              <a:rPr lang="en-US" dirty="0" smtClean="0"/>
              <a:t>Mark Barton – leader, NAOJ, physicist</a:t>
            </a:r>
          </a:p>
          <a:p>
            <a:pPr lvl="1"/>
            <a:r>
              <a:rPr lang="en-US" dirty="0" smtClean="0"/>
              <a:t>Fabian </a:t>
            </a:r>
            <a:r>
              <a:rPr lang="en-US" dirty="0" err="1" smtClean="0"/>
              <a:t>Pe</a:t>
            </a:r>
            <a:r>
              <a:rPr lang="en-AU" dirty="0" err="1" smtClean="0"/>
              <a:t>ña</a:t>
            </a:r>
            <a:r>
              <a:rPr lang="en-AU" dirty="0" smtClean="0"/>
              <a:t>-Arellano – NAOJ, physicist</a:t>
            </a:r>
          </a:p>
          <a:p>
            <a:pPr lvl="1"/>
            <a:r>
              <a:rPr lang="en-AU" dirty="0" err="1" smtClean="0"/>
              <a:t>Naoatsu</a:t>
            </a:r>
            <a:r>
              <a:rPr lang="en-AU" dirty="0" smtClean="0"/>
              <a:t> Hirata – NAOJ, engineer</a:t>
            </a:r>
          </a:p>
          <a:p>
            <a:pPr lvl="1"/>
            <a:r>
              <a:rPr lang="en-AU" dirty="0" smtClean="0"/>
              <a:t>Enzo Tapia San Martin</a:t>
            </a:r>
            <a:r>
              <a:rPr lang="en-AU" dirty="0"/>
              <a:t> – NAOJ, </a:t>
            </a:r>
            <a:r>
              <a:rPr lang="en-AU" dirty="0" smtClean="0"/>
              <a:t>electrical engineer</a:t>
            </a:r>
            <a:endParaRPr lang="en-AU" dirty="0" smtClean="0"/>
          </a:p>
          <a:p>
            <a:r>
              <a:rPr lang="en-AU" dirty="0" smtClean="0"/>
              <a:t>Additional help from</a:t>
            </a:r>
          </a:p>
          <a:p>
            <a:pPr lvl="1"/>
            <a:r>
              <a:rPr lang="en-AU" dirty="0" err="1" smtClean="0"/>
              <a:t>Yuhang</a:t>
            </a:r>
            <a:r>
              <a:rPr lang="en-AU" dirty="0" smtClean="0"/>
              <a:t> Zhao – Beijing Normal U via ICRR</a:t>
            </a:r>
          </a:p>
          <a:p>
            <a:pPr lvl="1"/>
            <a:r>
              <a:rPr lang="en-AU" dirty="0" smtClean="0"/>
              <a:t>Kazuya Yokogawa – Toyama U</a:t>
            </a:r>
          </a:p>
          <a:p>
            <a:pPr lvl="1"/>
            <a:r>
              <a:rPr lang="en-AU" dirty="0" err="1" smtClean="0"/>
              <a:t>Yuya</a:t>
            </a:r>
            <a:r>
              <a:rPr lang="en-AU" dirty="0"/>
              <a:t> </a:t>
            </a:r>
            <a:r>
              <a:rPr lang="en-AU" dirty="0" err="1" smtClean="0"/>
              <a:t>Kuwahara</a:t>
            </a:r>
            <a:r>
              <a:rPr lang="en-AU" dirty="0" smtClean="0"/>
              <a:t> – U Tokyo</a:t>
            </a:r>
          </a:p>
          <a:p>
            <a:pPr lvl="1"/>
            <a:r>
              <a:rPr lang="en-AU" dirty="0" err="1" smtClean="0"/>
              <a:t>Yingtang</a:t>
            </a:r>
            <a:r>
              <a:rPr lang="en-AU" dirty="0" smtClean="0"/>
              <a:t> Liu </a:t>
            </a:r>
            <a:r>
              <a:rPr lang="mr-IN" dirty="0" smtClean="0"/>
              <a:t>–</a:t>
            </a:r>
            <a:r>
              <a:rPr lang="en-AU" dirty="0" smtClean="0"/>
              <a:t> ICRR</a:t>
            </a:r>
          </a:p>
          <a:p>
            <a:pPr lvl="1"/>
            <a:r>
              <a:rPr lang="en-AU" dirty="0" smtClean="0"/>
              <a:t>Perry Forsyth </a:t>
            </a:r>
            <a:r>
              <a:rPr lang="en-AU" dirty="0"/>
              <a:t> – </a:t>
            </a:r>
            <a:r>
              <a:rPr lang="en-AU" dirty="0" smtClean="0"/>
              <a:t>ANU</a:t>
            </a:r>
          </a:p>
          <a:p>
            <a:pPr lvl="1"/>
            <a:r>
              <a:rPr lang="en-AU" dirty="0"/>
              <a:t>Koki </a:t>
            </a:r>
            <a:r>
              <a:rPr lang="en-AU" dirty="0" err="1" smtClean="0"/>
              <a:t>Okutomi</a:t>
            </a:r>
            <a:r>
              <a:rPr lang="en-AU" dirty="0" smtClean="0"/>
              <a:t>, Keiko </a:t>
            </a:r>
            <a:r>
              <a:rPr lang="en-AU" dirty="0" err="1" smtClean="0"/>
              <a:t>Kokeyama</a:t>
            </a:r>
            <a:r>
              <a:rPr lang="en-AU" dirty="0" smtClean="0"/>
              <a:t>, real time model</a:t>
            </a:r>
          </a:p>
          <a:p>
            <a:pPr lvl="1"/>
            <a:r>
              <a:rPr lang="en-AU" dirty="0" smtClean="0"/>
              <a:t>Ryutaro </a:t>
            </a:r>
            <a:r>
              <a:rPr lang="en-AU" dirty="0" smtClean="0"/>
              <a:t>Takahashi – NAOJ, large purchases</a:t>
            </a:r>
          </a:p>
          <a:p>
            <a:pPr lvl="1"/>
            <a:r>
              <a:rPr lang="en-AU" dirty="0" err="1" smtClean="0"/>
              <a:t>Naohisa</a:t>
            </a:r>
            <a:r>
              <a:rPr lang="en-AU" dirty="0" smtClean="0"/>
              <a:t> Sato – NAOJ, PI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642938"/>
            <a:ext cx="5959078" cy="806153"/>
          </a:xfrm>
        </p:spPr>
        <p:txBody>
          <a:bodyPr/>
          <a:lstStyle/>
          <a:p>
            <a:r>
              <a:rPr lang="en-US" dirty="0" smtClean="0"/>
              <a:t>Installation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745754"/>
            <a:ext cx="5100042" cy="391596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Assembly frame based on versions for TAMA Type B test and PR3 test.</a:t>
            </a:r>
          </a:p>
          <a:p>
            <a:r>
              <a:rPr lang="en-US" dirty="0" smtClean="0"/>
              <a:t>Even more use of jacks to raise and lower sections independently (for hooking of </a:t>
            </a:r>
            <a:r>
              <a:rPr lang="en-US" dirty="0" err="1" smtClean="0"/>
              <a:t>maraging</a:t>
            </a:r>
            <a:r>
              <a:rPr lang="en-US" dirty="0" smtClean="0"/>
              <a:t> rods) without galling of screws in security structure.</a:t>
            </a:r>
          </a:p>
          <a:p>
            <a:r>
              <a:rPr lang="en-US" dirty="0" smtClean="0"/>
              <a:t>IM is now supported from main frame while BS and RM are hung from it – no separate hanging frame.</a:t>
            </a:r>
          </a:p>
          <a:p>
            <a:r>
              <a:rPr lang="en-US" dirty="0" smtClean="0"/>
              <a:t>Frame has extensions to hold cloth cover clear of PI.</a:t>
            </a:r>
          </a:p>
          <a:p>
            <a:r>
              <a:rPr lang="en-US" dirty="0" smtClean="0"/>
              <a:t>Frame has been constructed on the +Y side of the BS tank.</a:t>
            </a:r>
          </a:p>
          <a:p>
            <a:r>
              <a:rPr lang="en-US" dirty="0" err="1" smtClean="0"/>
              <a:t>SRx</a:t>
            </a:r>
            <a:r>
              <a:rPr lang="en-US" dirty="0" smtClean="0"/>
              <a:t> version will be near-identical.</a:t>
            </a:r>
          </a:p>
          <a:p>
            <a:r>
              <a:rPr lang="en-US" dirty="0" smtClean="0"/>
              <a:t>Documents: </a:t>
            </a:r>
          </a:p>
          <a:p>
            <a:pPr lvl="1"/>
            <a:r>
              <a:rPr lang="is-IS" dirty="0" smtClean="0"/>
              <a:t>E1605505 - BS mirror gluing</a:t>
            </a:r>
          </a:p>
          <a:p>
            <a:pPr lvl="1"/>
            <a:r>
              <a:rPr lang="is-IS" dirty="0" smtClean="0"/>
              <a:t>E1604817 - BS payload</a:t>
            </a:r>
          </a:p>
          <a:p>
            <a:pPr lvl="1"/>
            <a:r>
              <a:rPr lang="de-DE" dirty="0" smtClean="0"/>
              <a:t>E1504235 – BS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procedure</a:t>
            </a:r>
            <a:endParaRPr lang="is-I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16" y="642938"/>
            <a:ext cx="240814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785026"/>
            <a:ext cx="8543925" cy="24325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32956" y="2692335"/>
            <a:ext cx="780804" cy="1022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4775" y="2159687"/>
            <a:ext cx="870645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3 months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939276" y="2211177"/>
            <a:ext cx="13724" cy="300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6237" y="1947080"/>
            <a:ext cx="53980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now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84918" y="2471178"/>
            <a:ext cx="56297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2017</a:t>
            </a:r>
            <a:endParaRPr lang="en-US" sz="1463" dirty="0"/>
          </a:p>
        </p:txBody>
      </p:sp>
      <p:sp>
        <p:nvSpPr>
          <p:cNvPr id="19" name="Rectangle 18"/>
          <p:cNvSpPr/>
          <p:nvPr/>
        </p:nvSpPr>
        <p:spPr>
          <a:xfrm>
            <a:off x="4953000" y="2467567"/>
            <a:ext cx="740908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 smtClean="0">
                <a:solidFill>
                  <a:srgbClr val="FF0000"/>
                </a:solidFill>
              </a:rPr>
              <a:t>FY2017</a:t>
            </a:r>
            <a:endParaRPr lang="en-US" sz="1463" dirty="0"/>
          </a:p>
        </p:txBody>
      </p:sp>
      <p:sp>
        <p:nvSpPr>
          <p:cNvPr id="20" name="Rectangle 19"/>
          <p:cNvSpPr/>
          <p:nvPr/>
        </p:nvSpPr>
        <p:spPr>
          <a:xfrm>
            <a:off x="7177948" y="2504716"/>
            <a:ext cx="56297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>
                <a:solidFill>
                  <a:srgbClr val="FF0000"/>
                </a:solidFill>
              </a:rPr>
              <a:t>2018</a:t>
            </a:r>
            <a:endParaRPr lang="en-US" sz="1463" dirty="0"/>
          </a:p>
        </p:txBody>
      </p:sp>
      <p:sp>
        <p:nvSpPr>
          <p:cNvPr id="15" name="Rectangle 14"/>
          <p:cNvSpPr/>
          <p:nvPr/>
        </p:nvSpPr>
        <p:spPr>
          <a:xfrm>
            <a:off x="7995926" y="2496854"/>
            <a:ext cx="740908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3" dirty="0" smtClean="0">
                <a:solidFill>
                  <a:srgbClr val="FF0000"/>
                </a:solidFill>
              </a:rPr>
              <a:t>FY2018</a:t>
            </a:r>
            <a:endParaRPr lang="en-US" sz="1463" dirty="0"/>
          </a:p>
        </p:txBody>
      </p:sp>
    </p:spTree>
    <p:extLst>
      <p:ext uri="{BB962C8B-B14F-4D97-AF65-F5344CB8AC3E}">
        <p14:creationId xmlns:p14="http://schemas.microsoft.com/office/powerpoint/2010/main" val="6848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- 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351280"/>
            <a:ext cx="5239345" cy="503935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All parts are in hand except:</a:t>
            </a:r>
          </a:p>
          <a:p>
            <a:pPr lvl="1"/>
            <a:r>
              <a:rPr lang="en-US" dirty="0" smtClean="0"/>
              <a:t>Final BF/SF  ballast masses (being designed).</a:t>
            </a:r>
          </a:p>
          <a:p>
            <a:pPr lvl="1"/>
            <a:r>
              <a:rPr lang="en-US" dirty="0" smtClean="0"/>
              <a:t>New stub flags for BS and matching OSEMs (being redesigned).</a:t>
            </a:r>
          </a:p>
          <a:p>
            <a:pPr lvl="1"/>
            <a:r>
              <a:rPr lang="en-US" dirty="0" smtClean="0"/>
              <a:t>Some new OSEM cables (better lengths).</a:t>
            </a:r>
          </a:p>
          <a:p>
            <a:pPr lvl="1"/>
            <a:r>
              <a:rPr lang="en-US" dirty="0" smtClean="0"/>
              <a:t>Geophone cables (vacuum compatible version).</a:t>
            </a:r>
          </a:p>
          <a:p>
            <a:r>
              <a:rPr lang="en-US" dirty="0"/>
              <a:t>Test hang with dummy BS is ongoing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Considerable delays due to technical issues with BF and IM, now believed solved.</a:t>
            </a:r>
          </a:p>
          <a:p>
            <a:r>
              <a:rPr lang="en-US" dirty="0" smtClean="0"/>
              <a:t>SF now installed, with BF/IRM/IM/RM/BS hanging from it.</a:t>
            </a:r>
          </a:p>
          <a:p>
            <a:r>
              <a:rPr lang="en-US" dirty="0"/>
              <a:t>Rack and in-air cabling done.</a:t>
            </a:r>
          </a:p>
          <a:p>
            <a:r>
              <a:rPr lang="en-US" dirty="0" smtClean="0"/>
              <a:t>PI preparation well underway.</a:t>
            </a:r>
          </a:p>
          <a:p>
            <a:r>
              <a:rPr lang="en-US" dirty="0" smtClean="0"/>
              <a:t>PI is to be moved to second floor of </a:t>
            </a:r>
            <a:r>
              <a:rPr lang="en-US" dirty="0" err="1" smtClean="0"/>
              <a:t>cleanbooth</a:t>
            </a:r>
            <a:r>
              <a:rPr lang="en-US" dirty="0" smtClean="0"/>
              <a:t> in week of 4/2, and installed shortly thereafter.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563" y="1571625"/>
            <a:ext cx="55721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- </a:t>
            </a:r>
            <a:r>
              <a:rPr lang="en-US" dirty="0" err="1" smtClean="0"/>
              <a:t>SRx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503679"/>
            <a:ext cx="8543925" cy="45212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Have parts for SR2 and SR3 payloads (i.e., the ones originally intended for </a:t>
            </a:r>
            <a:r>
              <a:rPr lang="en-US" dirty="0" err="1" smtClean="0"/>
              <a:t>iKAGRA</a:t>
            </a:r>
            <a:r>
              <a:rPr lang="en-US" dirty="0" smtClean="0"/>
              <a:t>).</a:t>
            </a:r>
          </a:p>
          <a:p>
            <a:r>
              <a:rPr lang="en-US" dirty="0" smtClean="0"/>
              <a:t>Ready to order in new financial year:</a:t>
            </a:r>
          </a:p>
          <a:p>
            <a:pPr lvl="1"/>
            <a:r>
              <a:rPr lang="en-US" dirty="0" smtClean="0"/>
              <a:t>Payload parts for SRM (being ordered jointly with PRM – Type </a:t>
            </a:r>
            <a:r>
              <a:rPr lang="en-US" dirty="0" err="1" smtClean="0"/>
              <a:t>Bp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Fasteners for three </a:t>
            </a:r>
            <a:r>
              <a:rPr lang="en-US" dirty="0" err="1" smtClean="0"/>
              <a:t>SRx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Modifications of some parts based on lessons learned from BS/PR3.</a:t>
            </a:r>
          </a:p>
          <a:p>
            <a:pPr lvl="1"/>
            <a:r>
              <a:rPr lang="en-US" dirty="0" smtClean="0"/>
              <a:t>Two new RM.</a:t>
            </a:r>
          </a:p>
          <a:p>
            <a:r>
              <a:rPr lang="en-US" dirty="0" smtClean="0"/>
              <a:t>Being prepared for ordering:</a:t>
            </a:r>
          </a:p>
          <a:p>
            <a:pPr lvl="1"/>
            <a:r>
              <a:rPr lang="en-US" dirty="0"/>
              <a:t>Second assembly frame.</a:t>
            </a:r>
          </a:p>
          <a:p>
            <a:pPr lvl="1"/>
            <a:r>
              <a:rPr lang="en-US" dirty="0"/>
              <a:t>Additional in-vacuum cables, OSEMs, and </a:t>
            </a:r>
            <a:r>
              <a:rPr lang="en-US" dirty="0" err="1"/>
              <a:t>pico</a:t>
            </a:r>
            <a:r>
              <a:rPr lang="en-US" dirty="0"/>
              <a:t> and stepper drivers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SF and BFs are pre-assembled.</a:t>
            </a:r>
          </a:p>
          <a:p>
            <a:r>
              <a:rPr lang="en-US" dirty="0" smtClean="0"/>
              <a:t>PI stages are on order from </a:t>
            </a:r>
            <a:r>
              <a:rPr lang="en-US" dirty="0" err="1" smtClean="0"/>
              <a:t>Nikhef</a:t>
            </a:r>
            <a:r>
              <a:rPr lang="en-US" dirty="0" smtClean="0"/>
              <a:t> but need setup/testing – Sato-san of Type A group is helping.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39603"/>
            <a:ext cx="8543925" cy="748109"/>
          </a:xfrm>
        </p:spPr>
        <p:txBody>
          <a:bodyPr/>
          <a:lstStyle/>
          <a:p>
            <a:r>
              <a:rPr lang="en-US" dirty="0" smtClean="0"/>
              <a:t>Technical </a:t>
            </a:r>
            <a:r>
              <a:rPr lang="en-US" dirty="0"/>
              <a:t>Issues 1 </a:t>
            </a:r>
            <a:r>
              <a:rPr lang="mr-IN" dirty="0" smtClean="0"/>
              <a:t>–</a:t>
            </a:r>
            <a:r>
              <a:rPr lang="en-US" dirty="0" smtClean="0"/>
              <a:t> BF Keystone Tilt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687712"/>
            <a:ext cx="4027004" cy="397400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BF keystone was tilted by ≈10-15 </a:t>
            </a:r>
            <a:r>
              <a:rPr lang="en-US" dirty="0" err="1" smtClean="0"/>
              <a:t>mrad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Caused the BF-IM </a:t>
            </a:r>
            <a:r>
              <a:rPr lang="en-US" dirty="0" err="1" smtClean="0"/>
              <a:t>maraging</a:t>
            </a:r>
            <a:r>
              <a:rPr lang="en-US" dirty="0" smtClean="0"/>
              <a:t> rod to be off-center, making the BF hang with a large pitch.</a:t>
            </a:r>
          </a:p>
          <a:p>
            <a:r>
              <a:rPr lang="en-US" dirty="0" smtClean="0"/>
              <a:t>Caused interference at the LVDT yoke.</a:t>
            </a:r>
          </a:p>
          <a:p>
            <a:r>
              <a:rPr lang="en-US" dirty="0" smtClean="0"/>
              <a:t>Thought to be due to uneven blade strength in combination with low number of blades (3) in custom design for BS.</a:t>
            </a:r>
          </a:p>
          <a:p>
            <a:r>
              <a:rPr lang="en-US" dirty="0"/>
              <a:t>Bounce frequency also high (0.6 </a:t>
            </a:r>
            <a:r>
              <a:rPr lang="en-US" dirty="0" smtClean="0"/>
              <a:t>Hz) relative to measurement at </a:t>
            </a:r>
            <a:r>
              <a:rPr lang="en-US" dirty="0" err="1" smtClean="0"/>
              <a:t>Mitaka</a:t>
            </a:r>
            <a:r>
              <a:rPr lang="en-US" dirty="0" smtClean="0"/>
              <a:t> (0.4 </a:t>
            </a:r>
            <a:r>
              <a:rPr lang="en-US" dirty="0"/>
              <a:t>Hz).</a:t>
            </a:r>
          </a:p>
          <a:p>
            <a:r>
              <a:rPr lang="en-US" dirty="0" smtClean="0"/>
              <a:t>Fixed by </a:t>
            </a:r>
          </a:p>
          <a:p>
            <a:pPr lvl="1"/>
            <a:r>
              <a:rPr lang="en-US" dirty="0" smtClean="0"/>
              <a:t>Adjusting blades in/out to put top of keystone off-center but rod suspension point more central.</a:t>
            </a:r>
          </a:p>
          <a:p>
            <a:pPr lvl="1"/>
            <a:r>
              <a:rPr lang="en-US" dirty="0" smtClean="0"/>
              <a:t>Tilting yoke to match keystone (and LVDT coil)</a:t>
            </a:r>
          </a:p>
          <a:p>
            <a:r>
              <a:rPr lang="en-US" dirty="0" smtClean="0"/>
              <a:t>Target bounce frequency (&lt;0.4 Hz) was also recovered.</a:t>
            </a:r>
          </a:p>
          <a:p>
            <a:r>
              <a:rPr lang="en-US" dirty="0" smtClean="0"/>
              <a:t>Ugly, but good enough for real BS install.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t="13336" r="8251"/>
          <a:stretch/>
        </p:blipFill>
        <p:spPr>
          <a:xfrm>
            <a:off x="4885705" y="1555475"/>
            <a:ext cx="3164267" cy="260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9" r="13586"/>
          <a:stretch/>
        </p:blipFill>
        <p:spPr>
          <a:xfrm>
            <a:off x="4885706" y="4157991"/>
            <a:ext cx="3164265" cy="19246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69" y="3937760"/>
            <a:ext cx="2430738" cy="220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8325" y="2196133"/>
            <a:ext cx="2430738" cy="541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50308" y="4430369"/>
            <a:ext cx="670270" cy="1292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sp>
        <p:nvSpPr>
          <p:cNvPr id="14" name="Oval 13"/>
          <p:cNvSpPr/>
          <p:nvPr/>
        </p:nvSpPr>
        <p:spPr>
          <a:xfrm>
            <a:off x="7348072" y="4112232"/>
            <a:ext cx="670270" cy="1292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8373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98568"/>
            <a:ext cx="8543925" cy="748109"/>
          </a:xfrm>
        </p:spPr>
        <p:txBody>
          <a:bodyPr/>
          <a:lstStyle/>
          <a:p>
            <a:r>
              <a:rPr lang="en-US" dirty="0" smtClean="0"/>
              <a:t>Technical Issues 2 </a:t>
            </a:r>
            <a:r>
              <a:rPr lang="mr-IN" dirty="0" smtClean="0"/>
              <a:t>–</a:t>
            </a:r>
            <a:r>
              <a:rPr lang="en-US" dirty="0" smtClean="0"/>
              <a:t> IM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687712"/>
            <a:ext cx="4238943" cy="397400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 was hard to keep balanced.</a:t>
            </a:r>
          </a:p>
          <a:p>
            <a:pPr lvl="1"/>
            <a:r>
              <a:rPr lang="en-US" dirty="0" smtClean="0"/>
              <a:t>Trimming of IM in pitch and roll was possible but difficult.</a:t>
            </a:r>
          </a:p>
          <a:p>
            <a:pPr lvl="1"/>
            <a:r>
              <a:rPr lang="en-US" dirty="0" smtClean="0"/>
              <a:t>Pitch/roll would change by large amounts when IM was set down and picked up again.</a:t>
            </a:r>
          </a:p>
          <a:p>
            <a:pPr lvl="1"/>
            <a:r>
              <a:rPr lang="en-US" dirty="0" smtClean="0"/>
              <a:t>IRM had to be partly disassembled to re-trim the IM.</a:t>
            </a:r>
          </a:p>
          <a:p>
            <a:pPr lvl="1"/>
            <a:r>
              <a:rPr lang="en-US" dirty="0" smtClean="0"/>
              <a:t>Much time wasted.</a:t>
            </a:r>
          </a:p>
          <a:p>
            <a:pPr lvl="1"/>
            <a:r>
              <a:rPr lang="en-US" dirty="0" smtClean="0"/>
              <a:t>IM turned out to be stable only in a narrow range of pitch/roll where the COM was over the head of the BF-IM </a:t>
            </a:r>
            <a:r>
              <a:rPr lang="en-US" dirty="0" err="1" smtClean="0"/>
              <a:t>maraging</a:t>
            </a:r>
            <a:r>
              <a:rPr lang="en-US" dirty="0" smtClean="0"/>
              <a:t> rod.</a:t>
            </a:r>
          </a:p>
          <a:p>
            <a:pPr lvl="1"/>
            <a:r>
              <a:rPr lang="en-US" dirty="0" smtClean="0"/>
              <a:t>Moved large disk ballast masses from top to bottom to lower COM and make IM unconditionally stable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r="17462"/>
          <a:stretch/>
        </p:blipFill>
        <p:spPr>
          <a:xfrm>
            <a:off x="5171853" y="1558727"/>
            <a:ext cx="3256503" cy="39789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628765" y="3631248"/>
            <a:ext cx="0" cy="817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7083</TotalTime>
  <Words>1001</Words>
  <Application>Microsoft Macintosh PowerPoint</Application>
  <PresentationFormat>A4 Paper (210x297 mm)</PresentationFormat>
  <Paragraphs>117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Mangal</vt:lpstr>
      <vt:lpstr>Arial</vt:lpstr>
      <vt:lpstr>Office Theme</vt:lpstr>
      <vt:lpstr>Type B Status</vt:lpstr>
      <vt:lpstr>Scope</vt:lpstr>
      <vt:lpstr>Team</vt:lpstr>
      <vt:lpstr>Installation Procedure</vt:lpstr>
      <vt:lpstr>Schedule</vt:lpstr>
      <vt:lpstr>Current Status - BS</vt:lpstr>
      <vt:lpstr>Current Status - SRx</vt:lpstr>
      <vt:lpstr>Technical Issues 1 – BF Keystone Tilt</vt:lpstr>
      <vt:lpstr>Technical Issues 2 – IM instability</vt:lpstr>
      <vt:lpstr>Improvements 1 – New EQ Stops for RM</vt:lpstr>
      <vt:lpstr>Improvements 2 – New stub flags</vt:lpstr>
      <vt:lpstr>Schedule/Manpower Issues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B Installation</dc:title>
  <dc:creator>Mark Barton</dc:creator>
  <cp:lastModifiedBy>Mark Barton</cp:lastModifiedBy>
  <cp:revision>84</cp:revision>
  <dcterms:created xsi:type="dcterms:W3CDTF">2016-07-02T07:54:00Z</dcterms:created>
  <dcterms:modified xsi:type="dcterms:W3CDTF">2017-03-28T23:39:14Z</dcterms:modified>
</cp:coreProperties>
</file>