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63" r:id="rId1"/>
  </p:sldMasterIdLst>
  <p:notesMasterIdLst>
    <p:notesMasterId r:id="rId21"/>
  </p:notesMasterIdLst>
  <p:sldIdLst>
    <p:sldId id="259" r:id="rId2"/>
    <p:sldId id="258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8" r:id="rId16"/>
    <p:sldId id="275" r:id="rId17"/>
    <p:sldId id="272" r:id="rId18"/>
    <p:sldId id="276" r:id="rId19"/>
    <p:sldId id="277" r:id="rId20"/>
  </p:sldIdLst>
  <p:sldSz cx="12192000" cy="6858000"/>
  <p:notesSz cx="6858000" cy="9144000"/>
  <p:embeddedFontLst>
    <p:embeddedFont>
      <p:font typeface="Helvetica" panose="020B0604020202020204" pitchFamily="34" charset="0"/>
      <p:regular r:id="rId22"/>
      <p:bold r:id="rId23"/>
      <p:italic r:id="rId24"/>
      <p:boldItalic r:id="rId25"/>
    </p:embeddedFont>
    <p:embeddedFont>
      <p:font typeface="Arial Unicode MS" panose="020B0604020202020204" pitchFamily="50" charset="-128"/>
      <p:regular r:id="rId26"/>
    </p:embeddedFont>
    <p:embeddedFont>
      <p:font typeface="Spica Neue" panose="02000503000000000000" pitchFamily="2" charset="-128"/>
      <p:regular r:id="rId27"/>
    </p:embeddedFont>
    <p:embeddedFont>
      <p:font typeface="HG丸ｺﾞｼｯｸM-PRO" panose="020F0600000000000000" pitchFamily="50" charset="-128"/>
      <p:regular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Spica Neue P" panose="02000503000000000000" pitchFamily="2" charset="-128"/>
      <p:regular r:id="rId33"/>
    </p:embeddedFont>
    <p:embeddedFont>
      <p:font typeface="游ゴシック" panose="020B0400000000000000" pitchFamily="50" charset="-128"/>
      <p:regular r:id="rId34"/>
      <p:bold r:id="rId35"/>
    </p:embeddedFont>
    <p:embeddedFont>
      <p:font typeface="Liberation Sans" panose="020B0604020202020204" pitchFamily="34" charset="0"/>
      <p:regular r:id="rId36"/>
      <p:bold r:id="rId37"/>
      <p:italic r:id="rId38"/>
      <p:boldItalic r:id="rId39"/>
    </p:embeddedFont>
    <p:embeddedFont>
      <p:font typeface="Meiryo UI" panose="020B0604030504040204" pitchFamily="50" charset="-128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5C2"/>
    <a:srgbClr val="9BC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4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3FDC1-5221-4723-BB98-9E6B0F5112EF}" type="datetimeFigureOut">
              <a:rPr kumimoji="1" lang="ja-JP" altLang="en-US" smtClean="0"/>
              <a:t>2017/3/13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6091E-A36E-4D14-8F4B-4E6E2FBD39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161824-041C-470E-BC4C-14EF97482F8C}" type="slidenum">
              <a:t>5</a:t>
            </a:fld>
            <a:endParaRPr lang="en-US"/>
          </a:p>
        </p:txBody>
      </p:sp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829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無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470293" y="6371885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70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7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78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57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58912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3817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1636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6752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36366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84120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35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0974" y="107030"/>
            <a:ext cx="5461811" cy="744550"/>
          </a:xfrm>
        </p:spPr>
        <p:txBody>
          <a:bodyPr/>
          <a:lstStyle>
            <a:lvl1pPr>
              <a:defRPr cap="small" baseline="0">
                <a:solidFill>
                  <a:schemeClr val="accent3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554055" y="6399806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086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7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2251798"/>
            <a:ext cx="12192000" cy="1248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2693" y="2540327"/>
            <a:ext cx="7806614" cy="63756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0" hasCustomPrompt="1"/>
          </p:nvPr>
        </p:nvSpPr>
        <p:spPr>
          <a:xfrm>
            <a:off x="3203945" y="5024955"/>
            <a:ext cx="8825688" cy="1631027"/>
          </a:xfrm>
        </p:spPr>
        <p:txBody>
          <a:bodyPr>
            <a:normAutofit/>
          </a:bodyPr>
          <a:lstStyle>
            <a:lvl1pPr marL="12600" indent="0">
              <a:buNone/>
              <a:defRPr sz="2400"/>
            </a:lvl1pPr>
          </a:lstStyle>
          <a:p>
            <a:pPr algn="r"/>
            <a:r>
              <a:rPr kumimoji="1" lang="ja-JP" altLang="en-US" dirty="0"/>
              <a:t>ミーティング情報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Author</a:t>
            </a:r>
            <a:r>
              <a:rPr kumimoji="1" lang="ja-JP" altLang="en-US" dirty="0"/>
              <a:t>情報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1926" y="1694387"/>
            <a:ext cx="3622121" cy="446301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サブタイトル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3464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テキスト+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042250" y="160615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40070" y="1006661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40070" y="3931128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1042250" y="452290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63946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シンプル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963738" y="1800225"/>
            <a:ext cx="8018462" cy="32750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571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630" y="72805"/>
            <a:ext cx="6643959" cy="492588"/>
          </a:xfrm>
        </p:spPr>
        <p:txBody>
          <a:bodyPr/>
          <a:lstStyle>
            <a:lvl1pPr>
              <a:defRPr cap="small" baseline="0">
                <a:solidFill>
                  <a:schemeClr val="accent3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554055" y="6399806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4" name="直線コネクタ 3"/>
          <p:cNvCxnSpPr>
            <a:cxnSpLocks/>
          </p:cNvCxnSpPr>
          <p:nvPr userDrawn="1"/>
        </p:nvCxnSpPr>
        <p:spPr>
          <a:xfrm flipV="1">
            <a:off x="0" y="565393"/>
            <a:ext cx="6983169" cy="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7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89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59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70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07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6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99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61" r:id="rId2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080782" y="2547307"/>
            <a:ext cx="8082319" cy="637560"/>
          </a:xfrm>
        </p:spPr>
        <p:txBody>
          <a:bodyPr/>
          <a:lstStyle/>
          <a:p>
            <a:r>
              <a:rPr kumimoji="1"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Status </a:t>
            </a:r>
            <a:r>
              <a:rPr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</a:t>
            </a:r>
            <a:r>
              <a:rPr kumimoji="1"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 The KAGRA Project</a:t>
            </a:r>
            <a:endParaRPr kumimoji="1" lang="ja-JP" altLang="en-US" sz="4800" cap="small" dirty="0">
              <a:solidFill>
                <a:schemeClr val="tx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0"/>
          </p:nvPr>
        </p:nvSpPr>
        <p:spPr>
          <a:xfrm>
            <a:off x="4978399" y="4337050"/>
            <a:ext cx="7010401" cy="2387600"/>
          </a:xfrm>
        </p:spPr>
        <p:txBody>
          <a:bodyPr>
            <a:normAutofit/>
          </a:bodyPr>
          <a:lstStyle/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2017/3/15@LVC Meeting at Hilton Pasadena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National Astronomical Observatory of Japan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Yoichi Aso 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On Behalf of The KAGRA Project</a:t>
            </a:r>
            <a:endParaRPr lang="ja-JP" altLang="en-US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78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8985" y="1588585"/>
            <a:ext cx="5246848" cy="39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http://kamusabia.com/wp-content/uploads/2016/03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1276350"/>
            <a:ext cx="658282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5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フリーフォーム: 図形 4"/>
          <p:cNvSpPr/>
          <p:nvPr/>
        </p:nvSpPr>
        <p:spPr>
          <a:xfrm>
            <a:off x="9482360" y="2645800"/>
            <a:ext cx="1916639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8510360" y="557800"/>
            <a:ext cx="800640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8645360" y="2825800"/>
            <a:ext cx="88164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6899000" y="2285800"/>
            <a:ext cx="1800000" cy="1007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5603000" y="2350600"/>
            <a:ext cx="1296000" cy="799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5170999" y="2630320"/>
            <a:ext cx="62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4127000" y="1486600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8873239" y="3121360"/>
            <a:ext cx="0" cy="15076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8873239" y="736360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7256120" y="3004000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 flipV="1">
            <a:off x="7325240" y="2635720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5798839" y="2630320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8884040" y="3372999"/>
            <a:ext cx="368280" cy="127584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 rot="1357379">
            <a:off x="7041560" y="2437360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>
                  <a:alpha val="47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0047FF">
                  <a:alpha val="48000"/>
                </a:srgbClr>
              </a:gs>
            </a:gsLst>
            <a:lin ang="5400000"/>
          </a:gradFill>
          <a:ln w="0">
            <a:solidFill>
              <a:srgbClr val="3465A4">
                <a:alpha val="49000"/>
              </a:srgbClr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300000">
            <a:off x="8480615" y="2446947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フリーフォーム: 図形 19"/>
          <p:cNvSpPr/>
          <p:nvPr/>
        </p:nvSpPr>
        <p:spPr>
          <a:xfrm rot="300000">
            <a:off x="7177055" y="2815603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2700000">
            <a:off x="8878604" y="2852022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>
            <a:off x="11095160" y="2805640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5400000">
            <a:off x="8827159" y="538000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 rot="5700000">
            <a:off x="8827473" y="4506595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700000">
            <a:off x="9195738" y="3117340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95446" y="1996040"/>
            <a:ext cx="6757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70617" y="2227157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14200" y="3230079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159000" y="4553800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310640" y="3371919"/>
            <a:ext cx="595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4" name="フリーフォーム: 図形 33"/>
          <p:cNvSpPr/>
          <p:nvPr/>
        </p:nvSpPr>
        <p:spPr>
          <a:xfrm rot="-1140000">
            <a:off x="8780872" y="1476812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 rot="44736" flipV="1">
            <a:off x="8792599" y="1477239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直線コネクタ 35"/>
          <p:cNvSpPr/>
          <p:nvPr/>
        </p:nvSpPr>
        <p:spPr>
          <a:xfrm rot="44736" flipH="1">
            <a:off x="8780720" y="1444480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0351400" y="2887360"/>
            <a:ext cx="99720" cy="197685"/>
            <a:chOff x="8312400" y="2797560"/>
            <a:chExt cx="99720" cy="197685"/>
          </a:xfrm>
        </p:grpSpPr>
        <p:sp>
          <p:nvSpPr>
            <p:cNvPr id="38" name="フリーフォーム: 図形 37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39" name="直線コネクタ 38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0" name="直線コネクタ 39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9100760" y="594159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818762" y="2513068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419999" y="3059800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6" name="直線コネクタ 45"/>
          <p:cNvSpPr/>
          <p:nvPr/>
        </p:nvSpPr>
        <p:spPr>
          <a:xfrm>
            <a:off x="5799200" y="2630320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 rot="300000">
            <a:off x="5714133" y="2472305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 rot="300000">
            <a:off x="6682879" y="2742664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直線コネクタ 48"/>
          <p:cNvSpPr/>
          <p:nvPr/>
        </p:nvSpPr>
        <p:spPr>
          <a:xfrm>
            <a:off x="3702919" y="2878720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>
            <a:off x="5261720" y="2809960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直線コネクタ 50"/>
          <p:cNvSpPr/>
          <p:nvPr/>
        </p:nvSpPr>
        <p:spPr>
          <a:xfrm flipV="1">
            <a:off x="4342640" y="1619800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直線コネクタ 51"/>
          <p:cNvSpPr/>
          <p:nvPr/>
        </p:nvSpPr>
        <p:spPr>
          <a:xfrm flipH="1" flipV="1">
            <a:off x="4601480" y="1619800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フリーフォーム: 図形 52"/>
          <p:cNvSpPr/>
          <p:nvPr/>
        </p:nvSpPr>
        <p:spPr>
          <a:xfrm rot="5400000">
            <a:off x="4556458" y="1427740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 rot="2700000">
            <a:off x="4842351" y="2748709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フリーフォーム: 図形 54"/>
          <p:cNvSpPr/>
          <p:nvPr/>
        </p:nvSpPr>
        <p:spPr>
          <a:xfrm rot="-2700000">
            <a:off x="4266846" y="2744696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967519" y="1139920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890999" y="2573800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264600" y="2976279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59" name="フリーフォーム: 図形 58"/>
          <p:cNvSpPr/>
          <p:nvPr/>
        </p:nvSpPr>
        <p:spPr>
          <a:xfrm>
            <a:off x="8591000" y="125800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0" name="フリーフォーム: 図形 59"/>
          <p:cNvSpPr/>
          <p:nvPr/>
        </p:nvSpPr>
        <p:spPr>
          <a:xfrm>
            <a:off x="11435000" y="2789800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70" name="直線コネクタ 69"/>
          <p:cNvSpPr/>
          <p:nvPr/>
        </p:nvSpPr>
        <p:spPr>
          <a:xfrm flipV="1">
            <a:off x="9252320" y="3371917"/>
            <a:ext cx="10800" cy="1842028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cxnSp>
        <p:nvCxnSpPr>
          <p:cNvPr id="72" name="直線矢印コネクタ 71"/>
          <p:cNvCxnSpPr>
            <a:cxnSpLocks/>
          </p:cNvCxnSpPr>
          <p:nvPr/>
        </p:nvCxnSpPr>
        <p:spPr>
          <a:xfrm>
            <a:off x="9390629" y="4822895"/>
            <a:ext cx="0" cy="820169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8611088" y="5587313"/>
            <a:ext cx="160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kumimoji="1" lang="ja-JP" altLang="en-US" sz="24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26954" y="3904936"/>
            <a:ext cx="66576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solidFill>
                  <a:schemeClr val="accent4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Cryogenic</a:t>
            </a: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Michelson Interferometer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Full scale suspensions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High power compatible input optics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65833" y="6015499"/>
            <a:ext cx="804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Start operation by the end of March 2018</a:t>
            </a:r>
            <a:endParaRPr kumimoji="1" lang="ja-JP" altLang="en-US" sz="32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95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12</a:t>
            </a:fld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5355"/>
              </p:ext>
            </p:extLst>
          </p:nvPr>
        </p:nvGraphicFramePr>
        <p:xfrm>
          <a:off x="894560" y="788824"/>
          <a:ext cx="10315058" cy="582906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93466">
                  <a:extLst>
                    <a:ext uri="{9D8B030D-6E8A-4147-A177-3AD203B41FA5}">
                      <a16:colId xmlns:a16="http://schemas.microsoft.com/office/drawing/2014/main" val="1063947049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93450088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7068381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51127634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01801788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52450140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083325399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698204860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178336311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59112519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25171729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4091669037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1218073094"/>
                    </a:ext>
                  </a:extLst>
                </a:gridCol>
              </a:tblGrid>
              <a:tr h="438117">
                <a:tc gridSpan="10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2017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2018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178781"/>
                  </a:ext>
                </a:extLst>
              </a:tr>
              <a:tr h="409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3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5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6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8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9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10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11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12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3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994090"/>
                  </a:ext>
                </a:extLst>
              </a:tr>
              <a:tr h="4981687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78414"/>
                  </a:ext>
                </a:extLst>
              </a:tr>
            </a:tbl>
          </a:graphicData>
        </a:graphic>
      </p:graphicFrame>
      <p:sp>
        <p:nvSpPr>
          <p:cNvPr id="26" name="矢印: 右 25"/>
          <p:cNvSpPr/>
          <p:nvPr/>
        </p:nvSpPr>
        <p:spPr>
          <a:xfrm>
            <a:off x="993341" y="1809068"/>
            <a:ext cx="3808904" cy="42101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PR Mirrors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7" name="矢印: 右 26"/>
          <p:cNvSpPr/>
          <p:nvPr/>
        </p:nvSpPr>
        <p:spPr>
          <a:xfrm>
            <a:off x="993341" y="2394309"/>
            <a:ext cx="5387724" cy="4210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BS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8" name="矢印: 右 27"/>
          <p:cNvSpPr/>
          <p:nvPr/>
        </p:nvSpPr>
        <p:spPr>
          <a:xfrm>
            <a:off x="6441914" y="2394309"/>
            <a:ext cx="2386322" cy="4210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SR3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9" name="矢印: 右 28"/>
          <p:cNvSpPr/>
          <p:nvPr/>
        </p:nvSpPr>
        <p:spPr>
          <a:xfrm>
            <a:off x="8853721" y="2407227"/>
            <a:ext cx="2355897" cy="421018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1"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>
                    <a:alpha val="49000"/>
                  </a:schemeClr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SR2?</a:t>
            </a:r>
            <a:endParaRPr kumimoji="1" lang="ja-JP" altLang="en-US" sz="2000" dirty="0">
              <a:solidFill>
                <a:schemeClr val="bg2">
                  <a:alpha val="49000"/>
                </a:schemeClr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0" name="矢印: 右 29"/>
          <p:cNvSpPr/>
          <p:nvPr/>
        </p:nvSpPr>
        <p:spPr>
          <a:xfrm>
            <a:off x="993341" y="3105874"/>
            <a:ext cx="1473565" cy="421018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Type-A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1" name="矢印: 右 30"/>
          <p:cNvSpPr/>
          <p:nvPr/>
        </p:nvSpPr>
        <p:spPr>
          <a:xfrm>
            <a:off x="2500894" y="3113553"/>
            <a:ext cx="2821046" cy="421018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Type-A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2" name="矢印: 右 31"/>
          <p:cNvSpPr/>
          <p:nvPr/>
        </p:nvSpPr>
        <p:spPr>
          <a:xfrm>
            <a:off x="993340" y="3999794"/>
            <a:ext cx="3039229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 Coating</a:t>
            </a:r>
          </a:p>
        </p:txBody>
      </p:sp>
      <p:sp>
        <p:nvSpPr>
          <p:cNvPr id="33" name="矢印: 右 32"/>
          <p:cNvSpPr/>
          <p:nvPr/>
        </p:nvSpPr>
        <p:spPr>
          <a:xfrm>
            <a:off x="4079714" y="3999794"/>
            <a:ext cx="1702715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Suspension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Prep.</a:t>
            </a:r>
          </a:p>
        </p:txBody>
      </p:sp>
      <p:sp>
        <p:nvSpPr>
          <p:cNvPr id="34" name="矢印: 右 33"/>
          <p:cNvSpPr/>
          <p:nvPr/>
        </p:nvSpPr>
        <p:spPr>
          <a:xfrm>
            <a:off x="5795586" y="4013067"/>
            <a:ext cx="1861692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Cryo-Payload</a:t>
            </a:r>
          </a:p>
        </p:txBody>
      </p:sp>
      <p:sp>
        <p:nvSpPr>
          <p:cNvPr id="35" name="矢印: 右 34"/>
          <p:cNvSpPr/>
          <p:nvPr/>
        </p:nvSpPr>
        <p:spPr>
          <a:xfrm>
            <a:off x="8053079" y="4709907"/>
            <a:ext cx="1985585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Cryo-Payload</a:t>
            </a:r>
          </a:p>
        </p:txBody>
      </p:sp>
      <p:sp>
        <p:nvSpPr>
          <p:cNvPr id="36" name="矢印: 右 35"/>
          <p:cNvSpPr/>
          <p:nvPr/>
        </p:nvSpPr>
        <p:spPr>
          <a:xfrm>
            <a:off x="8053080" y="4038665"/>
            <a:ext cx="1861692" cy="421018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37" name="矢印: 右 36"/>
          <p:cNvSpPr/>
          <p:nvPr/>
        </p:nvSpPr>
        <p:spPr>
          <a:xfrm>
            <a:off x="10038664" y="4722825"/>
            <a:ext cx="1170954" cy="421018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38" name="矢印: 右 37"/>
          <p:cNvSpPr/>
          <p:nvPr/>
        </p:nvSpPr>
        <p:spPr>
          <a:xfrm>
            <a:off x="993341" y="4939913"/>
            <a:ext cx="3039228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PSL Upgrade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9" name="矢印: 右 38"/>
          <p:cNvSpPr/>
          <p:nvPr/>
        </p:nvSpPr>
        <p:spPr>
          <a:xfrm>
            <a:off x="4012835" y="5302204"/>
            <a:ext cx="2368230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IMC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40" name="矢印: 右 39"/>
          <p:cNvSpPr/>
          <p:nvPr/>
        </p:nvSpPr>
        <p:spPr>
          <a:xfrm>
            <a:off x="6441914" y="5663897"/>
            <a:ext cx="3958564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MICH alignment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41" name="矢印: 右 40"/>
          <p:cNvSpPr/>
          <p:nvPr/>
        </p:nvSpPr>
        <p:spPr>
          <a:xfrm>
            <a:off x="10339077" y="6078216"/>
            <a:ext cx="894665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Lock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094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Type-A + Cryogenic Suspension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4994" r="37396" b="8425"/>
          <a:stretch/>
        </p:blipFill>
        <p:spPr bwMode="auto">
          <a:xfrm>
            <a:off x="928892" y="948061"/>
            <a:ext cx="2667897" cy="54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565444" y="1611821"/>
            <a:ext cx="25345" cy="3611551"/>
          </a:xfrm>
          <a:prstGeom prst="straightConnector1">
            <a:avLst/>
          </a:prstGeom>
          <a:ln w="34925">
            <a:solidFill>
              <a:schemeClr val="accent3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2724" y="1078752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14m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146" y="1078752"/>
            <a:ext cx="3286066" cy="5429984"/>
          </a:xfrm>
          <a:prstGeom prst="rect">
            <a:avLst/>
          </a:prstGeom>
        </p:spPr>
      </p:pic>
      <p:cxnSp>
        <p:nvCxnSpPr>
          <p:cNvPr id="11" name="直線矢印コネクタ 10"/>
          <p:cNvCxnSpPr>
            <a:cxnSpLocks/>
          </p:cNvCxnSpPr>
          <p:nvPr/>
        </p:nvCxnSpPr>
        <p:spPr>
          <a:xfrm flipV="1">
            <a:off x="2460328" y="1078753"/>
            <a:ext cx="5344818" cy="363126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2585319" y="5223372"/>
            <a:ext cx="5219827" cy="128536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257083" y="555532"/>
            <a:ext cx="238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4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Cryo-Payload</a:t>
            </a:r>
            <a:endParaRPr kumimoji="1" lang="ja-JP" altLang="en-US" sz="2800" dirty="0">
              <a:solidFill>
                <a:schemeClr val="accent4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>
            <a:off x="2743370" y="1420487"/>
            <a:ext cx="19394" cy="2763386"/>
          </a:xfrm>
          <a:prstGeom prst="straightConnector1">
            <a:avLst/>
          </a:prstGeom>
          <a:ln w="34925">
            <a:solidFill>
              <a:schemeClr val="accent3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761641" y="1340362"/>
            <a:ext cx="2364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Type-A</a:t>
            </a:r>
          </a:p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(room temp.)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2822141" y="2131407"/>
            <a:ext cx="993341" cy="467068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98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18" y="310464"/>
            <a:ext cx="6413500" cy="6197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r="21007"/>
          <a:stretch/>
        </p:blipFill>
        <p:spPr>
          <a:xfrm>
            <a:off x="72364" y="833814"/>
            <a:ext cx="5598054" cy="51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Hydro-Catalysis Bonding Test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701" y="913884"/>
            <a:ext cx="4849937" cy="54028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9529" y="6000949"/>
            <a:ext cx="5165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4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Passed 15-day endurance test</a:t>
            </a:r>
            <a:endParaRPr kumimoji="1" lang="ja-JP" altLang="en-US" sz="2800" dirty="0">
              <a:solidFill>
                <a:schemeClr val="accent4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3601" y="4979339"/>
            <a:ext cx="5186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Entire weight was</a:t>
            </a:r>
          </a:p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supported by HC bonded ears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9" name="直線矢印コネクタ 8"/>
          <p:cNvCxnSpPr>
            <a:cxnSpLocks/>
          </p:cNvCxnSpPr>
          <p:nvPr/>
        </p:nvCxnSpPr>
        <p:spPr>
          <a:xfrm flipV="1">
            <a:off x="4869204" y="3787369"/>
            <a:ext cx="3255141" cy="1612172"/>
          </a:xfrm>
          <a:prstGeom prst="straightConnector1">
            <a:avLst/>
          </a:prstGeom>
          <a:ln w="41275">
            <a:solidFill>
              <a:schemeClr val="accent5"/>
            </a:solidFill>
            <a:tailEnd type="triangle" w="lg" len="lg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427" y="738913"/>
            <a:ext cx="4179091" cy="393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7880350" y="6463275"/>
            <a:ext cx="3738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/>
              <a:t>From the presentation by Kieran Craig@5</a:t>
            </a:r>
            <a:r>
              <a:rPr lang="en-US" altLang="ja-JP" sz="1000" baseline="30000" dirty="0"/>
              <a:t>th</a:t>
            </a:r>
            <a:r>
              <a:rPr lang="en-US" altLang="ja-JP" sz="1000" dirty="0"/>
              <a:t> </a:t>
            </a:r>
            <a:r>
              <a:rPr lang="en-US" altLang="ja-JP" sz="1000" dirty="0" err="1"/>
              <a:t>ELiTES</a:t>
            </a:r>
            <a:r>
              <a:rPr lang="en-US" altLang="ja-JP" sz="1000" dirty="0"/>
              <a:t> Meeting</a:t>
            </a:r>
            <a:endParaRPr kumimoji="1" lang="ja-JP" altLang="en-US" sz="10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131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Type-A </a:t>
            </a:r>
            <a:r>
              <a:rPr lang="en-US" altLang="ja-JP" dirty="0"/>
              <a:t>S</a:t>
            </a:r>
            <a:r>
              <a:rPr kumimoji="1" lang="en-US" altLang="ja-JP" dirty="0"/>
              <a:t>uspension Installation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" y="624599"/>
            <a:ext cx="3646037" cy="27340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6587" y="886296"/>
            <a:ext cx="6718440" cy="50388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78634" y="3428965"/>
            <a:ext cx="4447954" cy="33359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8674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BS and PR Suspensions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0061" y="824360"/>
            <a:ext cx="4805534" cy="36041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2488" y="1767950"/>
            <a:ext cx="5910708" cy="39404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1950" y="2011660"/>
            <a:ext cx="5432310" cy="40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6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3" y="3921662"/>
            <a:ext cx="5220158" cy="2936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Life is not so easy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4" name="20170307_14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61" y="677227"/>
            <a:ext cx="5684120" cy="31973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02" y="1835378"/>
            <a:ext cx="5920576" cy="444043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367747" y="1384232"/>
            <a:ext cx="1884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Avalanche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83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Thank you very much for your help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49899" y="1034163"/>
            <a:ext cx="363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Just to name a few …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2445" y="2190612"/>
            <a:ext cx="78553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Digital system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Timing delivery system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Mirror substrates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Optics characterization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Electronics design (LIGO, Virgo)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Design ideas, advice on suspensions (Virgo)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Inverted Pendulum (Virgo/NIKHEF)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Many ideas (all the GW community)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7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5480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78754" y="20626"/>
            <a:ext cx="5458899" cy="639392"/>
          </a:xfrm>
          <a:prstGeom prst="rect">
            <a:avLst/>
          </a:prstGeom>
          <a:solidFill>
            <a:schemeClr val="bg1">
              <a:lumMod val="85000"/>
              <a:lumOff val="1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436779" y="85442"/>
            <a:ext cx="6643959" cy="492588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The KAGRA Project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97690"/>
            <a:ext cx="12178927" cy="913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644639" y="4990351"/>
            <a:ext cx="4235581" cy="131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8" y="88330"/>
            <a:ext cx="1074852" cy="49017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2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75734" y="702734"/>
            <a:ext cx="10483063" cy="954107"/>
          </a:xfrm>
          <a:prstGeom prst="rect">
            <a:avLst/>
          </a:prstGeom>
          <a:solidFill>
            <a:schemeClr val="bg2">
              <a:lumMod val="75000"/>
              <a:alpha val="71000"/>
            </a:schemeClr>
          </a:solidFill>
          <a:ln w="63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About 300 collaborators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Over 30 Japanese institutes, over 40 international institutes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44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KAGRA Baseline Configuration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直線コネクタ 4"/>
          <p:cNvSpPr/>
          <p:nvPr/>
        </p:nvSpPr>
        <p:spPr>
          <a:xfrm flipH="1" flipV="1">
            <a:off x="8195802" y="6107649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333267" y="3954817"/>
            <a:ext cx="3545822" cy="27940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フリーフォーム: 図形 8"/>
          <p:cNvSpPr/>
          <p:nvPr/>
        </p:nvSpPr>
        <p:spPr>
          <a:xfrm>
            <a:off x="9475782" y="2843154"/>
            <a:ext cx="1916639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8503782" y="755154"/>
            <a:ext cx="800640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8638782" y="3023154"/>
            <a:ext cx="88164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フリーフォーム: 図形 11"/>
          <p:cNvSpPr/>
          <p:nvPr/>
        </p:nvSpPr>
        <p:spPr>
          <a:xfrm>
            <a:off x="6892422" y="2483154"/>
            <a:ext cx="1800000" cy="1007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フリーフォーム: 図形 12"/>
          <p:cNvSpPr/>
          <p:nvPr/>
        </p:nvSpPr>
        <p:spPr>
          <a:xfrm>
            <a:off x="5596422" y="2547954"/>
            <a:ext cx="1296000" cy="799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フリーフォーム: 図形 13"/>
          <p:cNvSpPr/>
          <p:nvPr/>
        </p:nvSpPr>
        <p:spPr>
          <a:xfrm>
            <a:off x="5164421" y="2827674"/>
            <a:ext cx="62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フリーフォーム: 図形 14"/>
          <p:cNvSpPr/>
          <p:nvPr/>
        </p:nvSpPr>
        <p:spPr>
          <a:xfrm>
            <a:off x="4120422" y="1683954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8866661" y="3318714"/>
            <a:ext cx="0" cy="15076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8866661" y="933714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直線コネクタ 17"/>
          <p:cNvSpPr/>
          <p:nvPr/>
        </p:nvSpPr>
        <p:spPr>
          <a:xfrm>
            <a:off x="7249542" y="3201354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直線コネクタ 18"/>
          <p:cNvSpPr/>
          <p:nvPr/>
        </p:nvSpPr>
        <p:spPr>
          <a:xfrm flipV="1">
            <a:off x="7318662" y="2833074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直線コネクタ 19"/>
          <p:cNvSpPr/>
          <p:nvPr/>
        </p:nvSpPr>
        <p:spPr>
          <a:xfrm>
            <a:off x="5792261" y="2827674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直線コネクタ 20"/>
          <p:cNvSpPr/>
          <p:nvPr/>
        </p:nvSpPr>
        <p:spPr>
          <a:xfrm flipV="1">
            <a:off x="8877462" y="3570353"/>
            <a:ext cx="368280" cy="127584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2" name="フリーフォーム: 図形 21"/>
          <p:cNvSpPr/>
          <p:nvPr/>
        </p:nvSpPr>
        <p:spPr>
          <a:xfrm>
            <a:off x="7034982" y="2634714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 rot="300000">
            <a:off x="8474037" y="2644301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4" name="フリーフォーム: 図形 23"/>
          <p:cNvSpPr/>
          <p:nvPr/>
        </p:nvSpPr>
        <p:spPr>
          <a:xfrm rot="300000">
            <a:off x="7170477" y="3012957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2700000">
            <a:off x="8872026" y="3049376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>
            <a:off x="9614382" y="3002994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>
            <a:off x="11088582" y="30029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フリーフォーム: 図形 27"/>
          <p:cNvSpPr/>
          <p:nvPr/>
        </p:nvSpPr>
        <p:spPr>
          <a:xfrm rot="5400000">
            <a:off x="8820581" y="22095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9" name="フリーフォーム: 図形 28"/>
          <p:cNvSpPr/>
          <p:nvPr/>
        </p:nvSpPr>
        <p:spPr>
          <a:xfrm rot="5400000">
            <a:off x="8820581" y="7353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0" name="フリーフォーム: 図形 29"/>
          <p:cNvSpPr/>
          <p:nvPr/>
        </p:nvSpPr>
        <p:spPr>
          <a:xfrm rot="5700000">
            <a:off x="8820895" y="4703949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1" name="フリーフォーム: 図形 30"/>
          <p:cNvSpPr/>
          <p:nvPr/>
        </p:nvSpPr>
        <p:spPr>
          <a:xfrm rot="5700000">
            <a:off x="9189160" y="33146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88868" y="2193394"/>
            <a:ext cx="6757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964039" y="2424511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007622" y="3427433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152422" y="4751154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304062" y="3569273"/>
            <a:ext cx="595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96221" y="4970754"/>
            <a:ext cx="631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SRM</a:t>
            </a:r>
          </a:p>
        </p:txBody>
      </p:sp>
      <p:sp>
        <p:nvSpPr>
          <p:cNvPr id="38" name="フリーフォーム: 図形 37"/>
          <p:cNvSpPr/>
          <p:nvPr/>
        </p:nvSpPr>
        <p:spPr>
          <a:xfrm rot="-1140000">
            <a:off x="8774294" y="1674166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9" name="直線コネクタ 38"/>
          <p:cNvSpPr/>
          <p:nvPr/>
        </p:nvSpPr>
        <p:spPr>
          <a:xfrm rot="44736" flipV="1">
            <a:off x="8786021" y="1674593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0" name="直線コネクタ 39"/>
          <p:cNvSpPr/>
          <p:nvPr/>
        </p:nvSpPr>
        <p:spPr>
          <a:xfrm rot="44736" flipH="1">
            <a:off x="8774142" y="1641834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10344822" y="3084714"/>
            <a:ext cx="99720" cy="197685"/>
            <a:chOff x="8312400" y="2797560"/>
            <a:chExt cx="99720" cy="197685"/>
          </a:xfrm>
        </p:grpSpPr>
        <p:sp>
          <p:nvSpPr>
            <p:cNvPr id="42" name="フリーフォーム: 図形 41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3" name="直線コネクタ 42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4" name="直線コネクタ 43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9099222" y="2291273"/>
            <a:ext cx="694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094182" y="791513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9351428" y="2705762"/>
            <a:ext cx="752707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ITMX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12184" y="271042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13421" y="3257154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50" name="直線コネクタ 49"/>
          <p:cNvSpPr/>
          <p:nvPr/>
        </p:nvSpPr>
        <p:spPr>
          <a:xfrm>
            <a:off x="5792622" y="2827674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フリーフォーム: 図形 50"/>
          <p:cNvSpPr/>
          <p:nvPr/>
        </p:nvSpPr>
        <p:spPr>
          <a:xfrm rot="300000">
            <a:off x="5707555" y="2669659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フリーフォーム: 図形 51"/>
          <p:cNvSpPr/>
          <p:nvPr/>
        </p:nvSpPr>
        <p:spPr>
          <a:xfrm rot="300000">
            <a:off x="6676301" y="2940018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直線コネクタ 52"/>
          <p:cNvSpPr/>
          <p:nvPr/>
        </p:nvSpPr>
        <p:spPr>
          <a:xfrm>
            <a:off x="3696341" y="3076074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>
            <a:off x="5255142" y="3007314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直線コネクタ 54"/>
          <p:cNvSpPr/>
          <p:nvPr/>
        </p:nvSpPr>
        <p:spPr>
          <a:xfrm flipV="1">
            <a:off x="4336062" y="1817154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直線コネクタ 55"/>
          <p:cNvSpPr/>
          <p:nvPr/>
        </p:nvSpPr>
        <p:spPr>
          <a:xfrm flipH="1" flipV="1">
            <a:off x="4594902" y="1817154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7" name="フリーフォーム: 図形 56"/>
          <p:cNvSpPr/>
          <p:nvPr/>
        </p:nvSpPr>
        <p:spPr>
          <a:xfrm rot="5400000">
            <a:off x="4549880" y="1625094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8" name="フリーフォーム: 図形 57"/>
          <p:cNvSpPr/>
          <p:nvPr/>
        </p:nvSpPr>
        <p:spPr>
          <a:xfrm rot="2700000">
            <a:off x="4835773" y="294606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9" name="フリーフォーム: 図形 58"/>
          <p:cNvSpPr/>
          <p:nvPr/>
        </p:nvSpPr>
        <p:spPr>
          <a:xfrm rot="-2700000">
            <a:off x="4260268" y="2942050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960941" y="1337274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884421" y="2771154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258022" y="3173633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63" name="フリーフォーム: 図形 62"/>
          <p:cNvSpPr/>
          <p:nvPr/>
        </p:nvSpPr>
        <p:spPr>
          <a:xfrm>
            <a:off x="8584422" y="323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4" name="フリーフォーム: 図形 63"/>
          <p:cNvSpPr/>
          <p:nvPr/>
        </p:nvSpPr>
        <p:spPr>
          <a:xfrm>
            <a:off x="11428422" y="2987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5" name="直線コネクタ 64"/>
          <p:cNvSpPr/>
          <p:nvPr/>
        </p:nvSpPr>
        <p:spPr>
          <a:xfrm flipH="1" flipV="1">
            <a:off x="9235581" y="3559552"/>
            <a:ext cx="16965" cy="233213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6" name="フリーフォーム: 図形 65"/>
          <p:cNvSpPr/>
          <p:nvPr/>
        </p:nvSpPr>
        <p:spPr>
          <a:xfrm rot="5400000">
            <a:off x="9189401" y="4902173"/>
            <a:ext cx="11304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7" name="フリーフォーム: 図形 66"/>
          <p:cNvSpPr/>
          <p:nvPr/>
        </p:nvSpPr>
        <p:spPr>
          <a:xfrm>
            <a:off x="183258" y="1313396"/>
            <a:ext cx="980640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8" name="フリーフォーム: 図形 67"/>
          <p:cNvSpPr/>
          <p:nvPr/>
        </p:nvSpPr>
        <p:spPr>
          <a:xfrm>
            <a:off x="169577" y="17597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9" name="フリーフォーム: 図形 68"/>
          <p:cNvSpPr/>
          <p:nvPr/>
        </p:nvSpPr>
        <p:spPr>
          <a:xfrm>
            <a:off x="169577" y="22061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0" name="フリーフォーム: 図形 69"/>
          <p:cNvSpPr/>
          <p:nvPr/>
        </p:nvSpPr>
        <p:spPr>
          <a:xfrm>
            <a:off x="169577" y="265223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1" name="フリーフォーム: 図形 70"/>
          <p:cNvSpPr/>
          <p:nvPr/>
        </p:nvSpPr>
        <p:spPr>
          <a:xfrm>
            <a:off x="169577" y="3097916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214297" y="1758715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Type-B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214297" y="2227076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endParaRPr lang="en-US" sz="1800" b="0" i="0" u="none" strike="noStrike" kern="1200" cap="none" dirty="0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13938" y="2695075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213578" y="3163076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213937" y="1290716"/>
            <a:ext cx="2428217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Type-A (cryogenic)</a:t>
            </a:r>
          </a:p>
        </p:txBody>
      </p:sp>
      <p:sp>
        <p:nvSpPr>
          <p:cNvPr id="77" name="フリーフォーム: 図形 76"/>
          <p:cNvSpPr/>
          <p:nvPr/>
        </p:nvSpPr>
        <p:spPr>
          <a:xfrm>
            <a:off x="4000250" y="4148725"/>
            <a:ext cx="1620000" cy="205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8" name="フリーフォーム: 図形 77"/>
          <p:cNvSpPr/>
          <p:nvPr/>
        </p:nvSpPr>
        <p:spPr>
          <a:xfrm>
            <a:off x="4397731" y="4719661"/>
            <a:ext cx="80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9" name="フリーフォーム: 図形 78"/>
          <p:cNvSpPr/>
          <p:nvPr/>
        </p:nvSpPr>
        <p:spPr>
          <a:xfrm>
            <a:off x="2632251" y="5588725"/>
            <a:ext cx="151200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0" name="フリーフォーム: 図形 79"/>
          <p:cNvSpPr/>
          <p:nvPr/>
        </p:nvSpPr>
        <p:spPr>
          <a:xfrm rot="5700000">
            <a:off x="4199294" y="525215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1" name="フリーフォーム: 図形 80"/>
          <p:cNvSpPr/>
          <p:nvPr/>
        </p:nvSpPr>
        <p:spPr>
          <a:xfrm rot="5700000">
            <a:off x="4569771" y="412444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2" name="直線コネクタ 81"/>
          <p:cNvSpPr/>
          <p:nvPr/>
        </p:nvSpPr>
        <p:spPr>
          <a:xfrm flipH="1">
            <a:off x="4251891" y="4322965"/>
            <a:ext cx="362160" cy="103860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3" name="直線コネクタ 82"/>
          <p:cNvSpPr/>
          <p:nvPr/>
        </p:nvSpPr>
        <p:spPr>
          <a:xfrm>
            <a:off x="4614051" y="432332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4" name="フリーフォーム: 図形 83"/>
          <p:cNvSpPr/>
          <p:nvPr/>
        </p:nvSpPr>
        <p:spPr>
          <a:xfrm rot="2700000">
            <a:off x="4616889" y="5814934"/>
            <a:ext cx="8820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5" name="直線コネクタ 84"/>
          <p:cNvSpPr/>
          <p:nvPr/>
        </p:nvSpPr>
        <p:spPr>
          <a:xfrm>
            <a:off x="3890091" y="5940445"/>
            <a:ext cx="723960" cy="1332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6" name="直線コネクタ 85"/>
          <p:cNvSpPr/>
          <p:nvPr/>
        </p:nvSpPr>
        <p:spPr>
          <a:xfrm flipH="1" flipV="1">
            <a:off x="1993611" y="5918845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7" name="直線コネクタ 86"/>
          <p:cNvSpPr/>
          <p:nvPr/>
        </p:nvSpPr>
        <p:spPr>
          <a:xfrm>
            <a:off x="2862650" y="5932524"/>
            <a:ext cx="1048321" cy="49392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8" name="直線コネクタ 87"/>
          <p:cNvSpPr/>
          <p:nvPr/>
        </p:nvSpPr>
        <p:spPr>
          <a:xfrm>
            <a:off x="2868771" y="6423925"/>
            <a:ext cx="1070280" cy="90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9" name="直線コネクタ 88"/>
          <p:cNvSpPr/>
          <p:nvPr/>
        </p:nvSpPr>
        <p:spPr>
          <a:xfrm flipH="1">
            <a:off x="2887491" y="5931085"/>
            <a:ext cx="1072799" cy="492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0" name="直線コネクタ 89"/>
          <p:cNvSpPr/>
          <p:nvPr/>
        </p:nvSpPr>
        <p:spPr>
          <a:xfrm>
            <a:off x="2846811" y="5928924"/>
            <a:ext cx="1086840" cy="900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1" name="フリーフォーム: 図形 90"/>
          <p:cNvSpPr/>
          <p:nvPr/>
        </p:nvSpPr>
        <p:spPr>
          <a:xfrm rot="11701800" flipH="1">
            <a:off x="2783781" y="5748116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2" name="フリーフォーム: 図形 91"/>
          <p:cNvSpPr/>
          <p:nvPr/>
        </p:nvSpPr>
        <p:spPr>
          <a:xfrm rot="9898200" flipH="1" flipV="1">
            <a:off x="3944051" y="5753272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075051" y="5598085"/>
            <a:ext cx="748304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OMC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374588" y="4530794"/>
            <a:ext cx="881640" cy="35633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OMMT</a:t>
            </a: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4688086" y="4902309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OFI</a:t>
            </a: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730690" y="5829565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OST</a:t>
            </a:r>
          </a:p>
        </p:txBody>
      </p:sp>
      <p:sp>
        <p:nvSpPr>
          <p:cNvPr id="97" name="直線コネクタ 96"/>
          <p:cNvSpPr/>
          <p:nvPr/>
        </p:nvSpPr>
        <p:spPr>
          <a:xfrm>
            <a:off x="4251891" y="373148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8" name="フリーフォーム: 図形 97"/>
          <p:cNvSpPr/>
          <p:nvPr/>
        </p:nvSpPr>
        <p:spPr>
          <a:xfrm rot="5400000">
            <a:off x="4419512" y="4980745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  <a:gs pos="75000">
                <a:schemeClr val="tx1">
                  <a:lumMod val="85000"/>
                </a:schemeClr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9" name="フリーフォーム: 図形 98"/>
          <p:cNvSpPr/>
          <p:nvPr/>
        </p:nvSpPr>
        <p:spPr>
          <a:xfrm rot="9898200" flipH="1" flipV="1">
            <a:off x="2792734" y="6271285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0" name="フリーフォーム: 図形 99"/>
          <p:cNvSpPr/>
          <p:nvPr/>
        </p:nvSpPr>
        <p:spPr>
          <a:xfrm rot="11701800" flipH="1">
            <a:off x="3948728" y="6270924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8638782" y="5637289"/>
            <a:ext cx="1261080" cy="9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Output</a:t>
            </a:r>
          </a:p>
          <a:p>
            <a:pPr algn="ctr"/>
            <a:r>
              <a:rPr lang="en-US" altLang="ja-JP" dirty="0"/>
              <a:t>Optics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367056" y="36071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Output Optics</a:t>
            </a:r>
            <a:endParaRPr kumimoji="1" lang="ja-JP" altLang="en-US" dirty="0"/>
          </a:p>
        </p:txBody>
      </p:sp>
      <p:cxnSp>
        <p:nvCxnSpPr>
          <p:cNvPr id="103" name="直線コネクタ 102"/>
          <p:cNvCxnSpPr/>
          <p:nvPr/>
        </p:nvCxnSpPr>
        <p:spPr>
          <a:xfrm flipH="1" flipV="1">
            <a:off x="5879089" y="3954817"/>
            <a:ext cx="2759693" cy="1682472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>
            <a:cxnSpLocks/>
          </p:cNvCxnSpPr>
          <p:nvPr/>
        </p:nvCxnSpPr>
        <p:spPr>
          <a:xfrm flipH="1">
            <a:off x="5868289" y="6578009"/>
            <a:ext cx="2760413" cy="170817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4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KAGRA Baseline Sensitivity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4" y="879886"/>
            <a:ext cx="10240406" cy="55199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26589" y="1228165"/>
            <a:ext cx="396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NSNS Range = 151Mpc</a:t>
            </a:r>
            <a:endParaRPr kumimoji="1" lang="ja-JP" altLang="en-US" sz="2800" dirty="0">
              <a:solidFill>
                <a:schemeClr val="accent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74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293928"/>
            <a:ext cx="9182604" cy="581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82630" y="72805"/>
            <a:ext cx="6643959" cy="49258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Roadmap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8068732" y="604308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i="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1B185A-0E21-426B-8501-AA01DE087D6A}" type="slidenum">
              <a:rPr lang="ja-JP" altLang="en-US" sz="20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29542"/>
              </p:ext>
            </p:extLst>
          </p:nvPr>
        </p:nvGraphicFramePr>
        <p:xfrm>
          <a:off x="868246" y="1321673"/>
          <a:ext cx="10380140" cy="351926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9007">
                  <a:extLst>
                    <a:ext uri="{9D8B030D-6E8A-4147-A177-3AD203B41FA5}">
                      <a16:colId xmlns:a16="http://schemas.microsoft.com/office/drawing/2014/main" val="1063947049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93450088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7068381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51127634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01801788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52450140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083325399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698204860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78336311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5911251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562515027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25713996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311978941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974529732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5284618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40392768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2517172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4091669037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218073094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143513404"/>
                    </a:ext>
                  </a:extLst>
                </a:gridCol>
              </a:tblGrid>
              <a:tr h="437437"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2016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2017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2018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2019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2020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178781"/>
                  </a:ext>
                </a:extLst>
              </a:tr>
              <a:tr h="3081832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78414"/>
                  </a:ext>
                </a:extLst>
              </a:tr>
            </a:tbl>
          </a:graphicData>
        </a:graphic>
      </p:graphicFrame>
      <p:sp>
        <p:nvSpPr>
          <p:cNvPr id="6" name="星 5 3"/>
          <p:cNvSpPr/>
          <p:nvPr/>
        </p:nvSpPr>
        <p:spPr>
          <a:xfrm>
            <a:off x="1119071" y="4177897"/>
            <a:ext cx="433388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11436" y="5111001"/>
            <a:ext cx="2233612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1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 </a:t>
            </a: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星 5 14"/>
          <p:cNvSpPr/>
          <p:nvPr/>
        </p:nvSpPr>
        <p:spPr>
          <a:xfrm>
            <a:off x="4719521" y="4177897"/>
            <a:ext cx="433388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9" name="星 5 15"/>
          <p:cNvSpPr/>
          <p:nvPr/>
        </p:nvSpPr>
        <p:spPr>
          <a:xfrm>
            <a:off x="6592771" y="4177897"/>
            <a:ext cx="431800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0" name="星 5 16"/>
          <p:cNvSpPr/>
          <p:nvPr/>
        </p:nvSpPr>
        <p:spPr>
          <a:xfrm>
            <a:off x="8464434" y="4177897"/>
            <a:ext cx="431800" cy="431800"/>
          </a:xfrm>
          <a:prstGeom prst="star5">
            <a:avLst/>
          </a:prstGeom>
          <a:noFill/>
          <a:ln w="50800">
            <a:solidFill>
              <a:srgbClr val="FB11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1" name="右矢印 4"/>
          <p:cNvSpPr/>
          <p:nvPr/>
        </p:nvSpPr>
        <p:spPr>
          <a:xfrm>
            <a:off x="1336559" y="2018056"/>
            <a:ext cx="4103687" cy="431800"/>
          </a:xfrm>
          <a:prstGeom prst="rightArrow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407996" y="1945031"/>
            <a:ext cx="3024188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Suspension installation</a:t>
            </a:r>
          </a:p>
        </p:txBody>
      </p:sp>
      <p:sp>
        <p:nvSpPr>
          <p:cNvPr id="13" name="右矢印 19"/>
          <p:cNvSpPr/>
          <p:nvPr/>
        </p:nvSpPr>
        <p:spPr>
          <a:xfrm>
            <a:off x="3784484" y="2594319"/>
            <a:ext cx="1008062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4" name="右矢印 21"/>
          <p:cNvSpPr/>
          <p:nvPr/>
        </p:nvSpPr>
        <p:spPr>
          <a:xfrm>
            <a:off x="4287721" y="3026119"/>
            <a:ext cx="720725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87721" y="2954681"/>
            <a:ext cx="1296988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16" name="右矢印 23"/>
          <p:cNvSpPr/>
          <p:nvPr/>
        </p:nvSpPr>
        <p:spPr>
          <a:xfrm>
            <a:off x="868246" y="2594319"/>
            <a:ext cx="2771775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03171" y="2521294"/>
            <a:ext cx="2808288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Cryogenics development</a:t>
            </a:r>
          </a:p>
        </p:txBody>
      </p:sp>
      <p:sp>
        <p:nvSpPr>
          <p:cNvPr id="18" name="右矢印 25"/>
          <p:cNvSpPr/>
          <p:nvPr/>
        </p:nvSpPr>
        <p:spPr>
          <a:xfrm>
            <a:off x="5368809" y="2594319"/>
            <a:ext cx="792162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9" name="右矢印 26"/>
          <p:cNvSpPr/>
          <p:nvPr/>
        </p:nvSpPr>
        <p:spPr>
          <a:xfrm>
            <a:off x="6016509" y="3026119"/>
            <a:ext cx="719137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16509" y="2954681"/>
            <a:ext cx="1295400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21" name="右矢印 28"/>
          <p:cNvSpPr/>
          <p:nvPr/>
        </p:nvSpPr>
        <p:spPr>
          <a:xfrm>
            <a:off x="5008446" y="3529356"/>
            <a:ext cx="1727200" cy="4333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highlight>
                <a:srgbClr val="FFFF00"/>
              </a:highlight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152908" y="3450074"/>
            <a:ext cx="201612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IFO upgrade</a:t>
            </a:r>
          </a:p>
        </p:txBody>
      </p:sp>
      <p:sp>
        <p:nvSpPr>
          <p:cNvPr id="23" name="右矢印 30"/>
          <p:cNvSpPr/>
          <p:nvPr/>
        </p:nvSpPr>
        <p:spPr>
          <a:xfrm>
            <a:off x="6808671" y="2594319"/>
            <a:ext cx="792163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784484" y="2521294"/>
            <a:ext cx="2808287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 err="1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</a:t>
            </a: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. payload installation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808671" y="2521294"/>
            <a:ext cx="3168650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 err="1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</a:t>
            </a: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. payload upgrade</a:t>
            </a:r>
          </a:p>
        </p:txBody>
      </p:sp>
      <p:sp>
        <p:nvSpPr>
          <p:cNvPr id="26" name="右矢印 32"/>
          <p:cNvSpPr/>
          <p:nvPr/>
        </p:nvSpPr>
        <p:spPr>
          <a:xfrm>
            <a:off x="7096009" y="3529356"/>
            <a:ext cx="1584325" cy="4333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096009" y="3457919"/>
            <a:ext cx="1657350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Noise hunting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8246" y="5053167"/>
            <a:ext cx="3170237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Initial KAGRA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room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750390" y="5053166"/>
            <a:ext cx="2233613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2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RSE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068732" y="5053165"/>
            <a:ext cx="2233612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3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RSE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Observation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34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Observation Scenario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1" y="1367127"/>
            <a:ext cx="52292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81" y="1616117"/>
            <a:ext cx="5718957" cy="37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336228" y="592806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Under discussion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44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/>
              <a:t>Initial KAGRA (</a:t>
            </a:r>
            <a:r>
              <a:rPr kumimoji="1" lang="en-US" altLang="ja-JP" cap="none" dirty="0" err="1"/>
              <a:t>iKAGRA</a:t>
            </a:r>
            <a:r>
              <a:rPr kumimoji="1" lang="en-US" altLang="ja-JP" cap="none" dirty="0"/>
              <a:t>)</a:t>
            </a:r>
            <a:endParaRPr kumimoji="1" lang="ja-JP" altLang="en-US" cap="none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8387523" y="2894440"/>
            <a:ext cx="477663" cy="672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" name="フリーフォーム: 図形 4"/>
          <p:cNvSpPr/>
          <p:nvPr/>
        </p:nvSpPr>
        <p:spPr>
          <a:xfrm>
            <a:off x="5273659" y="3032137"/>
            <a:ext cx="1681640" cy="90774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8647881" y="1172315"/>
            <a:ext cx="653767" cy="43890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8647881" y="3464677"/>
            <a:ext cx="726656" cy="4934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7030142" y="3376324"/>
            <a:ext cx="594499" cy="5635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10978239" y="3330039"/>
            <a:ext cx="544909" cy="62808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4214275" y="2132679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直線コネクタ 10"/>
          <p:cNvSpPr/>
          <p:nvPr/>
        </p:nvSpPr>
        <p:spPr>
          <a:xfrm flipV="1">
            <a:off x="8960514" y="1382439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7343395" y="3650079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7412515" y="3281799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5886114" y="3276399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フリーフォーム: 図形 14"/>
          <p:cNvSpPr/>
          <p:nvPr/>
        </p:nvSpPr>
        <p:spPr>
          <a:xfrm rot="300000">
            <a:off x="8567890" y="3093026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フリーフォーム: 図形 15"/>
          <p:cNvSpPr/>
          <p:nvPr/>
        </p:nvSpPr>
        <p:spPr>
          <a:xfrm rot="300000">
            <a:off x="7264330" y="3461682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フリーフォーム: 図形 16"/>
          <p:cNvSpPr/>
          <p:nvPr/>
        </p:nvSpPr>
        <p:spPr>
          <a:xfrm rot="2700000">
            <a:off x="8965879" y="3498101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>
            <a:off x="11182435" y="3451719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5400000">
            <a:off x="8914434" y="1184079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36701" y="2622650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01475" y="3876158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22" name="フリーフォーム: 図形 21"/>
          <p:cNvSpPr/>
          <p:nvPr/>
        </p:nvSpPr>
        <p:spPr>
          <a:xfrm rot="-1140000">
            <a:off x="8868147" y="2122891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直線コネクタ 22"/>
          <p:cNvSpPr/>
          <p:nvPr/>
        </p:nvSpPr>
        <p:spPr>
          <a:xfrm rot="44736" flipV="1">
            <a:off x="8879874" y="2123318"/>
            <a:ext cx="184320" cy="66961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4" name="直線コネクタ 23"/>
          <p:cNvSpPr/>
          <p:nvPr/>
        </p:nvSpPr>
        <p:spPr>
          <a:xfrm rot="44736" flipH="1">
            <a:off x="8867995" y="2090559"/>
            <a:ext cx="183240" cy="67679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10438675" y="3533439"/>
            <a:ext cx="99720" cy="197685"/>
            <a:chOff x="8312400" y="2797560"/>
            <a:chExt cx="99720" cy="197685"/>
          </a:xfrm>
          <a:solidFill>
            <a:schemeClr val="bg1"/>
          </a:solidFill>
        </p:grpSpPr>
        <p:sp>
          <p:nvSpPr>
            <p:cNvPr id="26" name="フリーフォーム: 図形 25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27" name="直線コネクタ 26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grpFill/>
            <a:ln w="0">
              <a:solidFill>
                <a:schemeClr val="tx1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28" name="直線コネクタ 27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grpFill/>
            <a:ln w="0">
              <a:solidFill>
                <a:schemeClr val="tx1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9276955" y="124120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867075" y="3032137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002263" y="3688043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2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32" name="直線コネクタ 31"/>
          <p:cNvSpPr/>
          <p:nvPr/>
        </p:nvSpPr>
        <p:spPr>
          <a:xfrm>
            <a:off x="5886475" y="3276399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3" name="フリーフォーム: 図形 32"/>
          <p:cNvSpPr/>
          <p:nvPr/>
        </p:nvSpPr>
        <p:spPr>
          <a:xfrm rot="300000">
            <a:off x="5801408" y="311838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4" name="フリーフォーム: 図形 33"/>
          <p:cNvSpPr/>
          <p:nvPr/>
        </p:nvSpPr>
        <p:spPr>
          <a:xfrm rot="300000">
            <a:off x="6770154" y="3388743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>
            <a:off x="3790194" y="3524799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フリーフォーム: 図形 35"/>
          <p:cNvSpPr/>
          <p:nvPr/>
        </p:nvSpPr>
        <p:spPr>
          <a:xfrm>
            <a:off x="5348995" y="3456039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49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7" name="直線コネクタ 36"/>
          <p:cNvSpPr/>
          <p:nvPr/>
        </p:nvSpPr>
        <p:spPr>
          <a:xfrm flipV="1">
            <a:off x="4429915" y="2265879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8" name="直線コネクタ 37"/>
          <p:cNvSpPr/>
          <p:nvPr/>
        </p:nvSpPr>
        <p:spPr>
          <a:xfrm flipH="1" flipV="1">
            <a:off x="4688755" y="2265879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9" name="フリーフォーム: 図形 38"/>
          <p:cNvSpPr/>
          <p:nvPr/>
        </p:nvSpPr>
        <p:spPr>
          <a:xfrm rot="5400000">
            <a:off x="4643733" y="2073819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0" name="フリーフォーム: 図形 39"/>
          <p:cNvSpPr/>
          <p:nvPr/>
        </p:nvSpPr>
        <p:spPr>
          <a:xfrm rot="2700000">
            <a:off x="4929626" y="3394788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1" name="フリーフォーム: 図形 40"/>
          <p:cNvSpPr/>
          <p:nvPr/>
        </p:nvSpPr>
        <p:spPr>
          <a:xfrm rot="-2700000">
            <a:off x="4354121" y="3390775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054794" y="1785999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978274" y="3219879"/>
            <a:ext cx="767519" cy="35633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481347" y="3622358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45" name="フリーフォーム: 図形 44"/>
          <p:cNvSpPr/>
          <p:nvPr/>
        </p:nvSpPr>
        <p:spPr>
          <a:xfrm>
            <a:off x="728804" y="3378164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6" name="フリーフォーム: 図形 45"/>
          <p:cNvSpPr/>
          <p:nvPr/>
        </p:nvSpPr>
        <p:spPr>
          <a:xfrm>
            <a:off x="728804" y="199137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>
            <a:off x="728804" y="243741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>
            <a:off x="728804" y="2883099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773524" y="3377083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Fixed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773524" y="2012259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’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73165" y="2480258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772805" y="2948259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962376" y="4967791"/>
            <a:ext cx="75702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Michelson  (mid-fringe lock -&gt; RF readout)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Temporary Suspensions/Mirrors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55" name="直線矢印コネクタ 54"/>
          <p:cNvCxnSpPr>
            <a:cxnSpLocks/>
          </p:cNvCxnSpPr>
          <p:nvPr/>
        </p:nvCxnSpPr>
        <p:spPr>
          <a:xfrm>
            <a:off x="5441324" y="3622358"/>
            <a:ext cx="0" cy="820169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4661783" y="4386776"/>
            <a:ext cx="160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kumimoji="1" lang="ja-JP" altLang="en-US" sz="24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26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i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Test Run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630" y="898216"/>
            <a:ext cx="4513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March 25 – April 25, 2016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pic>
        <p:nvPicPr>
          <p:cNvPr id="5" name="Picture 8" descr="http://klog.icrr.u-tokyo.ac.jp/osl/uploads/1705_20160430123236_michnoisebudgeta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88" y="1565868"/>
            <a:ext cx="64547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17890" y="4659299"/>
            <a:ext cx="4188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Only 3km arms were 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under vacuum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Strong beam clipping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by optical windows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7890" y="1901628"/>
            <a:ext cx="47902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Main 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Test of the KAGRA facility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Gain experience 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in underground work</a:t>
            </a:r>
          </a:p>
        </p:txBody>
      </p:sp>
    </p:spTree>
    <p:extLst>
      <p:ext uri="{BB962C8B-B14F-4D97-AF65-F5344CB8AC3E}">
        <p14:creationId xmlns:p14="http://schemas.microsoft.com/office/powerpoint/2010/main" val="497977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ッシュ">
  <a:themeElements>
    <a:clrScheme name="メッシ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メッシ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メッシ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800" dirty="0" smtClean="0">
            <a:latin typeface="Spica Neue P" panose="02000503000000000000" pitchFamily="2" charset="-128"/>
            <a:ea typeface="Spica Neue P" panose="02000503000000000000" pitchFamily="2" charset="-128"/>
            <a:cs typeface="Spica Neue P" panose="02000503000000000000" pitchFamily="2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glish-BlackDots.potx" id="{620E4C34-DB42-4F4D-8349-0E956952C92D}" vid="{0E20A559-8164-44AE-B67C-24BFD5F849A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</TotalTime>
  <Words>413</Words>
  <Application>Microsoft Office PowerPoint</Application>
  <PresentationFormat>ワイド画面</PresentationFormat>
  <Paragraphs>192</Paragraphs>
  <Slides>19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32" baseType="lpstr">
      <vt:lpstr>ＭＳ Ｐゴシック</vt:lpstr>
      <vt:lpstr>Arial</vt:lpstr>
      <vt:lpstr>ＭＳ ゴシック</vt:lpstr>
      <vt:lpstr>Helvetica</vt:lpstr>
      <vt:lpstr>Arial Unicode MS</vt:lpstr>
      <vt:lpstr>Spica Neue</vt:lpstr>
      <vt:lpstr>HG丸ｺﾞｼｯｸM-PRO</vt:lpstr>
      <vt:lpstr>Century Gothic</vt:lpstr>
      <vt:lpstr>Spica Neue P</vt:lpstr>
      <vt:lpstr>游ゴシック</vt:lpstr>
      <vt:lpstr>Liberation Sans</vt:lpstr>
      <vt:lpstr>Meiryo UI</vt:lpstr>
      <vt:lpstr>メッシュ</vt:lpstr>
      <vt:lpstr>Status of The KAGRA Project</vt:lpstr>
      <vt:lpstr>The KAGRA Project</vt:lpstr>
      <vt:lpstr>KAGRA Baseline Configuration</vt:lpstr>
      <vt:lpstr>KAGRA Baseline Sensitivity</vt:lpstr>
      <vt:lpstr>PowerPoint プレゼンテーション</vt:lpstr>
      <vt:lpstr>Roadmap</vt:lpstr>
      <vt:lpstr>Observation Scenario</vt:lpstr>
      <vt:lpstr>Initial KAGRA (iKAGRA)</vt:lpstr>
      <vt:lpstr>iKAGRA Test Run</vt:lpstr>
      <vt:lpstr>PowerPoint プレゼンテーション</vt:lpstr>
      <vt:lpstr>bKAGRA phase 1</vt:lpstr>
      <vt:lpstr>bKAGRA phase 1 schedule</vt:lpstr>
      <vt:lpstr>Type-A + Cryogenic Suspension</vt:lpstr>
      <vt:lpstr>PowerPoint プレゼンテーション</vt:lpstr>
      <vt:lpstr>Hydro-Catalysis Bonding Test</vt:lpstr>
      <vt:lpstr>Type-A Suspension Installation</vt:lpstr>
      <vt:lpstr>BS and PR Suspensions</vt:lpstr>
      <vt:lpstr>Life is not so easy</vt:lpstr>
      <vt:lpstr>Thank you very much for your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Yoichi Aso</dc:creator>
  <cp:lastModifiedBy>Yoichi Aso</cp:lastModifiedBy>
  <cp:revision>47</cp:revision>
  <dcterms:created xsi:type="dcterms:W3CDTF">2017-03-01T07:41:02Z</dcterms:created>
  <dcterms:modified xsi:type="dcterms:W3CDTF">2017-03-13T23:53:37Z</dcterms:modified>
</cp:coreProperties>
</file>