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3" r:id="rId1"/>
  </p:sldMasterIdLst>
  <p:notesMasterIdLst>
    <p:notesMasterId r:id="rId20"/>
  </p:notesMasterIdLst>
  <p:sldIdLst>
    <p:sldId id="259" r:id="rId2"/>
    <p:sldId id="258" r:id="rId3"/>
    <p:sldId id="262" r:id="rId4"/>
    <p:sldId id="260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3" r:id="rId14"/>
    <p:sldId id="274" r:id="rId15"/>
    <p:sldId id="275" r:id="rId16"/>
    <p:sldId id="272" r:id="rId17"/>
    <p:sldId id="276" r:id="rId18"/>
    <p:sldId id="27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55C2"/>
    <a:srgbClr val="9BC1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中間スタイル 3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スタイル (中間)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中間スタイル 3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49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33FDC1-5221-4723-BB98-9E6B0F5112EF}" type="datetimeFigureOut">
              <a:rPr kumimoji="1" lang="ja-JP" altLang="en-US" smtClean="0"/>
              <a:t>2017/3/12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6091E-A36E-4D14-8F4B-4E6E2FBD39A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406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2161824-041C-470E-BC4C-14EF97482F8C}" type="slidenum">
              <a:t>5</a:t>
            </a:fld>
            <a:endParaRPr lang="en-US"/>
          </a:p>
        </p:txBody>
      </p:sp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08295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無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470293" y="6371885"/>
            <a:ext cx="551167" cy="365125"/>
          </a:xfrm>
        </p:spPr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0702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871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3783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25724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658912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138179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0016363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5675201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363662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0841200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3357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40974" y="107030"/>
            <a:ext cx="5461811" cy="744550"/>
          </a:xfrm>
        </p:spPr>
        <p:txBody>
          <a:bodyPr/>
          <a:lstStyle>
            <a:lvl1pPr>
              <a:defRPr cap="small" baseline="0">
                <a:solidFill>
                  <a:schemeClr val="accent3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554055" y="6399806"/>
            <a:ext cx="551167" cy="365125"/>
          </a:xfrm>
        </p:spPr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90865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5772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>
            <a:off x="0" y="2251798"/>
            <a:ext cx="12192000" cy="12486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92693" y="2540327"/>
            <a:ext cx="7806614" cy="637560"/>
          </a:xfrm>
        </p:spPr>
        <p:txBody>
          <a:bodyPr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sz="quarter" idx="10" hasCustomPrompt="1"/>
          </p:nvPr>
        </p:nvSpPr>
        <p:spPr>
          <a:xfrm>
            <a:off x="3203945" y="5024955"/>
            <a:ext cx="8825688" cy="1631027"/>
          </a:xfrm>
        </p:spPr>
        <p:txBody>
          <a:bodyPr>
            <a:normAutofit/>
          </a:bodyPr>
          <a:lstStyle>
            <a:lvl1pPr marL="12600" indent="0">
              <a:buNone/>
              <a:defRPr sz="2400"/>
            </a:lvl1pPr>
          </a:lstStyle>
          <a:p>
            <a:pPr algn="r"/>
            <a:r>
              <a:rPr kumimoji="1" lang="ja-JP" altLang="en-US" dirty="0"/>
              <a:t>ミーティング情報</a:t>
            </a:r>
            <a:endParaRPr kumimoji="1" lang="en-US" altLang="ja-JP" dirty="0"/>
          </a:p>
          <a:p>
            <a:pPr algn="r"/>
            <a:r>
              <a:rPr kumimoji="1" lang="en-US" altLang="ja-JP" dirty="0"/>
              <a:t>Author</a:t>
            </a:r>
            <a:r>
              <a:rPr kumimoji="1" lang="ja-JP" altLang="en-US" dirty="0"/>
              <a:t>情報</a:t>
            </a:r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1" hasCustomPrompt="1"/>
          </p:nvPr>
        </p:nvSpPr>
        <p:spPr>
          <a:xfrm>
            <a:off x="311926" y="1694387"/>
            <a:ext cx="3622121" cy="446301"/>
          </a:xfrm>
        </p:spPr>
        <p:txBody>
          <a:bodyPr/>
          <a:lstStyle>
            <a:lvl1pPr marL="12600" indent="0">
              <a:buNone/>
              <a:defRPr/>
            </a:lvl1pPr>
            <a:lvl2pPr marL="469800" indent="0">
              <a:buNone/>
              <a:defRPr/>
            </a:lvl2pPr>
            <a:lvl3pPr marL="927000" indent="0">
              <a:buNone/>
              <a:defRPr/>
            </a:lvl3pPr>
            <a:lvl4pPr marL="1384200" indent="0">
              <a:buNone/>
              <a:defRPr/>
            </a:lvl4pPr>
            <a:lvl5pPr marL="1841400" indent="0">
              <a:buNone/>
              <a:defRPr/>
            </a:lvl5pPr>
          </a:lstStyle>
          <a:p>
            <a:pPr lvl="0"/>
            <a:r>
              <a:rPr kumimoji="1" lang="ja-JP" altLang="en-US" dirty="0"/>
              <a:t>サブタイトル</a:t>
            </a:r>
            <a:r>
              <a:rPr kumimoji="1" lang="en-US" altLang="ja-JP" dirty="0"/>
              <a:t>1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83464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テキスト+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1"/>
          </p:nvPr>
        </p:nvSpPr>
        <p:spPr>
          <a:xfrm>
            <a:off x="1042250" y="1606151"/>
            <a:ext cx="9888020" cy="1952219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440070" y="1006661"/>
            <a:ext cx="4840767" cy="510252"/>
          </a:xfrm>
        </p:spPr>
        <p:txBody>
          <a:bodyPr/>
          <a:lstStyle>
            <a:lvl1pPr marL="12600" indent="0">
              <a:buNone/>
              <a:defRPr>
                <a:solidFill>
                  <a:schemeClr val="accent1"/>
                </a:solidFill>
              </a:defRPr>
            </a:lvl1pPr>
            <a:lvl5pPr marL="1841400" indent="0">
              <a:buNone/>
              <a:defRPr/>
            </a:lvl5pPr>
          </a:lstStyle>
          <a:p>
            <a:pPr lvl="0"/>
            <a:r>
              <a:rPr kumimoji="1" lang="ja-JP" altLang="en-US" dirty="0"/>
              <a:t>見出し</a:t>
            </a:r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440070" y="3931128"/>
            <a:ext cx="4840767" cy="510252"/>
          </a:xfrm>
        </p:spPr>
        <p:txBody>
          <a:bodyPr/>
          <a:lstStyle>
            <a:lvl1pPr marL="12600" indent="0">
              <a:buNone/>
              <a:defRPr>
                <a:solidFill>
                  <a:schemeClr val="accent1"/>
                </a:solidFill>
              </a:defRPr>
            </a:lvl1pPr>
            <a:lvl5pPr marL="1841400" indent="0">
              <a:buNone/>
              <a:defRPr/>
            </a:lvl5pPr>
          </a:lstStyle>
          <a:p>
            <a:pPr lvl="0"/>
            <a:r>
              <a:rPr kumimoji="1" lang="ja-JP" altLang="en-US" dirty="0"/>
              <a:t>見出し</a:t>
            </a:r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4"/>
          </p:nvPr>
        </p:nvSpPr>
        <p:spPr>
          <a:xfrm>
            <a:off x="1042250" y="4522901"/>
            <a:ext cx="9888020" cy="1952219"/>
          </a:xfrm>
        </p:spPr>
        <p:txBody>
          <a:bodyPr/>
          <a:lstStyle>
            <a:lvl1pPr marL="12600" indent="0">
              <a:buNone/>
              <a:defRPr/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8639466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シンプル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1"/>
          </p:nvPr>
        </p:nvSpPr>
        <p:spPr>
          <a:xfrm>
            <a:off x="1963738" y="1800225"/>
            <a:ext cx="8018462" cy="3275013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25713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2630" y="72805"/>
            <a:ext cx="6643959" cy="492588"/>
          </a:xfrm>
        </p:spPr>
        <p:txBody>
          <a:bodyPr/>
          <a:lstStyle>
            <a:lvl1pPr>
              <a:defRPr cap="small" baseline="0">
                <a:solidFill>
                  <a:schemeClr val="accent3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1554055" y="6399806"/>
            <a:ext cx="551167" cy="365125"/>
          </a:xfrm>
        </p:spPr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4" name="直線コネクタ 3"/>
          <p:cNvCxnSpPr>
            <a:cxnSpLocks/>
          </p:cNvCxnSpPr>
          <p:nvPr userDrawn="1"/>
        </p:nvCxnSpPr>
        <p:spPr>
          <a:xfrm flipV="1">
            <a:off x="0" y="565393"/>
            <a:ext cx="6983169" cy="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574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3897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7591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1701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79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007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3608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9289D190-883C-480A-BDC3-159A98F0A3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7995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61" r:id="rId2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kumimoji="1"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kumimoji="1"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kumimoji="1"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kumimoji="1"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kumimoji="1"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kumimoji="1"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kumimoji="1"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kumimoji="1"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kumimoji="1"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kumimoji="1"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2080782" y="2547307"/>
            <a:ext cx="8082319" cy="637560"/>
          </a:xfrm>
        </p:spPr>
        <p:txBody>
          <a:bodyPr/>
          <a:lstStyle/>
          <a:p>
            <a:r>
              <a:rPr kumimoji="1" lang="en-US" altLang="ja-JP" sz="4800" cap="small" dirty="0">
                <a:solidFill>
                  <a:schemeClr val="tx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Status </a:t>
            </a:r>
            <a:r>
              <a:rPr lang="en-US" altLang="ja-JP" sz="4800" cap="small" dirty="0">
                <a:solidFill>
                  <a:schemeClr val="tx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o</a:t>
            </a:r>
            <a:r>
              <a:rPr kumimoji="1" lang="en-US" altLang="ja-JP" sz="4800" cap="small" dirty="0">
                <a:solidFill>
                  <a:schemeClr val="tx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f The KAGRA Project</a:t>
            </a:r>
            <a:endParaRPr kumimoji="1" lang="ja-JP" altLang="en-US" sz="4800" cap="small" dirty="0">
              <a:solidFill>
                <a:schemeClr val="tx1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10"/>
          </p:nvPr>
        </p:nvSpPr>
        <p:spPr>
          <a:xfrm>
            <a:off x="4978399" y="4337050"/>
            <a:ext cx="7010401" cy="2387600"/>
          </a:xfrm>
        </p:spPr>
        <p:txBody>
          <a:bodyPr>
            <a:normAutofit/>
          </a:bodyPr>
          <a:lstStyle/>
          <a:p>
            <a:pPr algn="r"/>
            <a:r>
              <a:rPr lang="en-US" altLang="ja-JP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2017/3/15@LVC Meeting at Hilton Pasadena</a:t>
            </a:r>
          </a:p>
          <a:p>
            <a:pPr algn="r"/>
            <a:r>
              <a:rPr lang="en-US" altLang="ja-JP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National Astronomical Observatory of Japan</a:t>
            </a:r>
          </a:p>
          <a:p>
            <a:pPr algn="r"/>
            <a:r>
              <a:rPr lang="en-US" altLang="ja-JP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Yoichi Aso </a:t>
            </a:r>
          </a:p>
          <a:p>
            <a:pPr algn="r"/>
            <a:r>
              <a:rPr lang="en-US" altLang="ja-JP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On Behalf of The KAGRA Project</a:t>
            </a:r>
            <a:endParaRPr lang="ja-JP" altLang="en-US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4787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78985" y="1588585"/>
            <a:ext cx="5246848" cy="393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 descr="http://kamusabia.com/wp-content/uploads/2016/03/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99" y="1276350"/>
            <a:ext cx="6582827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457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cap="none" dirty="0" err="1"/>
              <a:t>b</a:t>
            </a:r>
            <a:r>
              <a:rPr kumimoji="1" lang="en-US" altLang="ja-JP" dirty="0" err="1"/>
              <a:t>KAGRA</a:t>
            </a:r>
            <a:r>
              <a:rPr kumimoji="1" lang="en-US" altLang="ja-JP" dirty="0"/>
              <a:t> phase 1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5" name="フリーフォーム: 図形 4"/>
          <p:cNvSpPr/>
          <p:nvPr/>
        </p:nvSpPr>
        <p:spPr>
          <a:xfrm>
            <a:off x="9482360" y="2645800"/>
            <a:ext cx="1916639" cy="72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CC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6" name="フリーフォーム: 図形 5"/>
          <p:cNvSpPr/>
          <p:nvPr/>
        </p:nvSpPr>
        <p:spPr>
          <a:xfrm>
            <a:off x="8510360" y="557800"/>
            <a:ext cx="800640" cy="1944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CC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7" name="フリーフォーム: 図形 6"/>
          <p:cNvSpPr/>
          <p:nvPr/>
        </p:nvSpPr>
        <p:spPr>
          <a:xfrm>
            <a:off x="8645360" y="2825800"/>
            <a:ext cx="881640" cy="2232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CC0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" name="フリーフォーム: 図形 7"/>
          <p:cNvSpPr/>
          <p:nvPr/>
        </p:nvSpPr>
        <p:spPr>
          <a:xfrm>
            <a:off x="6899000" y="2285800"/>
            <a:ext cx="1800000" cy="10079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CCFF66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9" name="フリーフォーム: 図形 8"/>
          <p:cNvSpPr/>
          <p:nvPr/>
        </p:nvSpPr>
        <p:spPr>
          <a:xfrm>
            <a:off x="5603000" y="2350600"/>
            <a:ext cx="1296000" cy="7992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0" name="フリーフォーム: 図形 9"/>
          <p:cNvSpPr/>
          <p:nvPr/>
        </p:nvSpPr>
        <p:spPr>
          <a:xfrm>
            <a:off x="5170999" y="2630320"/>
            <a:ext cx="628200" cy="6634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99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1" name="フリーフォーム: 図形 10"/>
          <p:cNvSpPr/>
          <p:nvPr/>
        </p:nvSpPr>
        <p:spPr>
          <a:xfrm>
            <a:off x="4127000" y="1486600"/>
            <a:ext cx="936000" cy="16271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2" name="直線コネクタ 11"/>
          <p:cNvSpPr/>
          <p:nvPr/>
        </p:nvSpPr>
        <p:spPr>
          <a:xfrm>
            <a:off x="8873239" y="3121360"/>
            <a:ext cx="0" cy="1507680"/>
          </a:xfrm>
          <a:prstGeom prst="line">
            <a:avLst/>
          </a:prstGeom>
          <a:noFill/>
          <a:ln w="36000">
            <a:solidFill>
              <a:srgbClr val="FF00FF"/>
            </a:solidFill>
            <a:prstDash val="dash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3" name="直線コネクタ 12"/>
          <p:cNvSpPr/>
          <p:nvPr/>
        </p:nvSpPr>
        <p:spPr>
          <a:xfrm flipV="1">
            <a:off x="8873239" y="736360"/>
            <a:ext cx="10801" cy="228456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4" name="直線コネクタ 13"/>
          <p:cNvSpPr/>
          <p:nvPr/>
        </p:nvSpPr>
        <p:spPr>
          <a:xfrm>
            <a:off x="7256120" y="3004000"/>
            <a:ext cx="3867120" cy="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5" name="直線コネクタ 14"/>
          <p:cNvSpPr/>
          <p:nvPr/>
        </p:nvSpPr>
        <p:spPr>
          <a:xfrm flipV="1">
            <a:off x="7325240" y="2635720"/>
            <a:ext cx="1190520" cy="36828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6" name="直線コネクタ 15"/>
          <p:cNvSpPr/>
          <p:nvPr/>
        </p:nvSpPr>
        <p:spPr>
          <a:xfrm>
            <a:off x="5798839" y="2630320"/>
            <a:ext cx="2716921" cy="540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7" name="直線コネクタ 16"/>
          <p:cNvSpPr/>
          <p:nvPr/>
        </p:nvSpPr>
        <p:spPr>
          <a:xfrm flipV="1">
            <a:off x="8884040" y="3372999"/>
            <a:ext cx="368280" cy="1275841"/>
          </a:xfrm>
          <a:prstGeom prst="line">
            <a:avLst/>
          </a:prstGeom>
          <a:noFill/>
          <a:ln w="36000">
            <a:solidFill>
              <a:srgbClr val="FF00FF"/>
            </a:solidFill>
            <a:prstDash val="dash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8" name="フリーフォーム: 図形 17"/>
          <p:cNvSpPr/>
          <p:nvPr/>
        </p:nvSpPr>
        <p:spPr>
          <a:xfrm rot="1357379">
            <a:off x="7041560" y="2437360"/>
            <a:ext cx="11340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>
                  <a:alpha val="47000"/>
                </a:srgbClr>
              </a:gs>
              <a:gs pos="50000">
                <a:srgbClr val="FFFFFF">
                  <a:alpha val="50000"/>
                </a:srgbClr>
              </a:gs>
              <a:gs pos="100000">
                <a:srgbClr val="0047FF">
                  <a:alpha val="48000"/>
                </a:srgbClr>
              </a:gs>
            </a:gsLst>
            <a:lin ang="5400000"/>
          </a:gradFill>
          <a:ln w="0">
            <a:solidFill>
              <a:srgbClr val="3465A4">
                <a:alpha val="49000"/>
              </a:srgbClr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9" name="フリーフォーム: 図形 18"/>
          <p:cNvSpPr/>
          <p:nvPr/>
        </p:nvSpPr>
        <p:spPr>
          <a:xfrm rot="300000">
            <a:off x="8480615" y="2446947"/>
            <a:ext cx="11340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0" name="フリーフォーム: 図形 19"/>
          <p:cNvSpPr/>
          <p:nvPr/>
        </p:nvSpPr>
        <p:spPr>
          <a:xfrm rot="300000">
            <a:off x="7177055" y="2815603"/>
            <a:ext cx="11376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1" name="フリーフォーム: 図形 20"/>
          <p:cNvSpPr/>
          <p:nvPr/>
        </p:nvSpPr>
        <p:spPr>
          <a:xfrm rot="2700000">
            <a:off x="8878604" y="2852022"/>
            <a:ext cx="113400" cy="39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189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3" name="フリーフォーム: 図形 22"/>
          <p:cNvSpPr/>
          <p:nvPr/>
        </p:nvSpPr>
        <p:spPr>
          <a:xfrm>
            <a:off x="11095160" y="2805640"/>
            <a:ext cx="113760" cy="39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5" name="フリーフォーム: 図形 24"/>
          <p:cNvSpPr/>
          <p:nvPr/>
        </p:nvSpPr>
        <p:spPr>
          <a:xfrm rot="5400000">
            <a:off x="8827159" y="538000"/>
            <a:ext cx="11376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6" name="フリーフォーム: 図形 25"/>
          <p:cNvSpPr/>
          <p:nvPr/>
        </p:nvSpPr>
        <p:spPr>
          <a:xfrm rot="5700000">
            <a:off x="8827473" y="4506595"/>
            <a:ext cx="11340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7" name="フリーフォーム: 図形 26"/>
          <p:cNvSpPr/>
          <p:nvPr/>
        </p:nvSpPr>
        <p:spPr>
          <a:xfrm rot="5700000">
            <a:off x="9195738" y="3117340"/>
            <a:ext cx="113760" cy="39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795446" y="1996040"/>
            <a:ext cx="67572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PRM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970617" y="2227157"/>
            <a:ext cx="605520" cy="3268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PR2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014200" y="3230079"/>
            <a:ext cx="57528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PR3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8159000" y="4553800"/>
            <a:ext cx="57528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SR3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9310640" y="3371919"/>
            <a:ext cx="59580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SR2</a:t>
            </a:r>
          </a:p>
        </p:txBody>
      </p:sp>
      <p:sp>
        <p:nvSpPr>
          <p:cNvPr id="34" name="フリーフォーム: 図形 33"/>
          <p:cNvSpPr/>
          <p:nvPr/>
        </p:nvSpPr>
        <p:spPr>
          <a:xfrm rot="-1140000">
            <a:off x="8780872" y="1476812"/>
            <a:ext cx="196560" cy="34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5" name="直線コネクタ 34"/>
          <p:cNvSpPr/>
          <p:nvPr/>
        </p:nvSpPr>
        <p:spPr>
          <a:xfrm rot="44736" flipV="1">
            <a:off x="8792599" y="1477239"/>
            <a:ext cx="184320" cy="66961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6" name="直線コネクタ 35"/>
          <p:cNvSpPr/>
          <p:nvPr/>
        </p:nvSpPr>
        <p:spPr>
          <a:xfrm rot="44736" flipH="1">
            <a:off x="8780720" y="1444480"/>
            <a:ext cx="183240" cy="67679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grpSp>
        <p:nvGrpSpPr>
          <p:cNvPr id="37" name="グループ化 36"/>
          <p:cNvGrpSpPr/>
          <p:nvPr/>
        </p:nvGrpSpPr>
        <p:grpSpPr>
          <a:xfrm>
            <a:off x="10351400" y="2887360"/>
            <a:ext cx="99720" cy="197685"/>
            <a:chOff x="8312400" y="2797560"/>
            <a:chExt cx="99720" cy="197685"/>
          </a:xfrm>
        </p:grpSpPr>
        <p:sp>
          <p:nvSpPr>
            <p:cNvPr id="38" name="フリーフォーム: 図形 37"/>
            <p:cNvSpPr/>
            <p:nvPr/>
          </p:nvSpPr>
          <p:spPr>
            <a:xfrm rot="4200000">
              <a:off x="8263727" y="2879505"/>
              <a:ext cx="196560" cy="349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ＭＳ Ｐゴシック" pitchFamily="2"/>
                <a:cs typeface="Arial Unicode MS" pitchFamily="2"/>
              </a:endParaRPr>
            </a:p>
          </p:txBody>
        </p:sp>
        <p:sp>
          <p:nvSpPr>
            <p:cNvPr id="39" name="直線コネクタ 38"/>
            <p:cNvSpPr/>
            <p:nvPr/>
          </p:nvSpPr>
          <p:spPr>
            <a:xfrm>
              <a:off x="8312400" y="2809440"/>
              <a:ext cx="66960" cy="184320"/>
            </a:xfrm>
            <a:prstGeom prst="line">
              <a:avLst/>
            </a:prstGeom>
            <a:noFill/>
            <a:ln w="0">
              <a:solidFill>
                <a:srgbClr val="3465A4"/>
              </a:solidFill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ＭＳ Ｐゴシック" pitchFamily="2"/>
                <a:cs typeface="Arial Unicode MS" pitchFamily="2"/>
              </a:endParaRPr>
            </a:p>
          </p:txBody>
        </p:sp>
        <p:sp>
          <p:nvSpPr>
            <p:cNvPr id="40" name="直線コネクタ 39"/>
            <p:cNvSpPr/>
            <p:nvPr/>
          </p:nvSpPr>
          <p:spPr>
            <a:xfrm flipH="1" flipV="1">
              <a:off x="8344440" y="2797560"/>
              <a:ext cx="67680" cy="183240"/>
            </a:xfrm>
            <a:prstGeom prst="line">
              <a:avLst/>
            </a:prstGeom>
            <a:noFill/>
            <a:ln w="0">
              <a:solidFill>
                <a:srgbClr val="3465A4"/>
              </a:solidFill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ＭＳ Ｐゴシック" pitchFamily="2"/>
                <a:cs typeface="Arial Unicode MS" pitchFamily="2"/>
              </a:endParaRPr>
            </a:p>
          </p:txBody>
        </p:sp>
      </p:grpSp>
      <p:sp>
        <p:nvSpPr>
          <p:cNvPr id="42" name="テキスト ボックス 41"/>
          <p:cNvSpPr txBox="1"/>
          <p:nvPr/>
        </p:nvSpPr>
        <p:spPr>
          <a:xfrm>
            <a:off x="9100760" y="594159"/>
            <a:ext cx="74448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ETMY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0818762" y="2513068"/>
            <a:ext cx="74448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ETMX</a:t>
            </a: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8419999" y="3059800"/>
            <a:ext cx="452160" cy="3268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BS</a:t>
            </a:r>
          </a:p>
        </p:txBody>
      </p:sp>
      <p:sp>
        <p:nvSpPr>
          <p:cNvPr id="46" name="直線コネクタ 45"/>
          <p:cNvSpPr/>
          <p:nvPr/>
        </p:nvSpPr>
        <p:spPr>
          <a:xfrm>
            <a:off x="5799200" y="2630320"/>
            <a:ext cx="884520" cy="25776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47" name="フリーフォーム: 図形 46"/>
          <p:cNvSpPr/>
          <p:nvPr/>
        </p:nvSpPr>
        <p:spPr>
          <a:xfrm rot="300000">
            <a:off x="5714133" y="2472305"/>
            <a:ext cx="88560" cy="312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48" name="フリーフォーム: 図形 47"/>
          <p:cNvSpPr/>
          <p:nvPr/>
        </p:nvSpPr>
        <p:spPr>
          <a:xfrm rot="300000">
            <a:off x="6682879" y="2742664"/>
            <a:ext cx="88560" cy="312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49" name="直線コネクタ 48"/>
          <p:cNvSpPr/>
          <p:nvPr/>
        </p:nvSpPr>
        <p:spPr>
          <a:xfrm>
            <a:off x="3702919" y="2878720"/>
            <a:ext cx="2981161" cy="936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0" name="フリーフォーム: 図形 49"/>
          <p:cNvSpPr/>
          <p:nvPr/>
        </p:nvSpPr>
        <p:spPr>
          <a:xfrm>
            <a:off x="5261720" y="2809960"/>
            <a:ext cx="397080" cy="158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  <a:lumOff val="50000"/>
                </a:schemeClr>
              </a:gs>
              <a:gs pos="60000">
                <a:srgbClr val="D3D3D3"/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5400000" scaled="1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1" name="直線コネクタ 50"/>
          <p:cNvSpPr/>
          <p:nvPr/>
        </p:nvSpPr>
        <p:spPr>
          <a:xfrm flipV="1">
            <a:off x="4342640" y="1619800"/>
            <a:ext cx="258840" cy="127296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2" name="直線コネクタ 51"/>
          <p:cNvSpPr/>
          <p:nvPr/>
        </p:nvSpPr>
        <p:spPr>
          <a:xfrm flipH="1" flipV="1">
            <a:off x="4601480" y="1619800"/>
            <a:ext cx="262080" cy="125712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3" name="フリーフォーム: 図形 52"/>
          <p:cNvSpPr/>
          <p:nvPr/>
        </p:nvSpPr>
        <p:spPr>
          <a:xfrm rot="5400000">
            <a:off x="4556458" y="1427740"/>
            <a:ext cx="88560" cy="312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4" name="フリーフォーム: 図形 53"/>
          <p:cNvSpPr/>
          <p:nvPr/>
        </p:nvSpPr>
        <p:spPr>
          <a:xfrm rot="2700000">
            <a:off x="4842351" y="2748709"/>
            <a:ext cx="88560" cy="312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189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5" name="フリーフォーム: 図形 54"/>
          <p:cNvSpPr/>
          <p:nvPr/>
        </p:nvSpPr>
        <p:spPr>
          <a:xfrm rot="-2700000">
            <a:off x="4266846" y="2744696"/>
            <a:ext cx="88560" cy="312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27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3967519" y="1139920"/>
            <a:ext cx="1750760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Mode Cleaner</a:t>
            </a: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5890999" y="2573800"/>
            <a:ext cx="767519" cy="34668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IMMT</a:t>
            </a: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5264600" y="2976279"/>
            <a:ext cx="626400" cy="3268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IFI</a:t>
            </a:r>
          </a:p>
        </p:txBody>
      </p:sp>
      <p:sp>
        <p:nvSpPr>
          <p:cNvPr id="59" name="フリーフォーム: 図形 58"/>
          <p:cNvSpPr/>
          <p:nvPr/>
        </p:nvSpPr>
        <p:spPr>
          <a:xfrm>
            <a:off x="8591000" y="125800"/>
            <a:ext cx="628200" cy="4114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99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BRT</a:t>
            </a:r>
          </a:p>
        </p:txBody>
      </p:sp>
      <p:sp>
        <p:nvSpPr>
          <p:cNvPr id="60" name="フリーフォーム: 図形 59"/>
          <p:cNvSpPr/>
          <p:nvPr/>
        </p:nvSpPr>
        <p:spPr>
          <a:xfrm>
            <a:off x="11435000" y="2789800"/>
            <a:ext cx="628200" cy="4114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99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BRT</a:t>
            </a:r>
          </a:p>
        </p:txBody>
      </p:sp>
      <p:sp>
        <p:nvSpPr>
          <p:cNvPr id="70" name="直線コネクタ 69"/>
          <p:cNvSpPr/>
          <p:nvPr/>
        </p:nvSpPr>
        <p:spPr>
          <a:xfrm flipV="1">
            <a:off x="9252320" y="3371917"/>
            <a:ext cx="10800" cy="1842028"/>
          </a:xfrm>
          <a:prstGeom prst="line">
            <a:avLst/>
          </a:prstGeom>
          <a:noFill/>
          <a:ln w="36000">
            <a:solidFill>
              <a:srgbClr val="FF00FF"/>
            </a:solidFill>
            <a:prstDash val="dash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cxnSp>
        <p:nvCxnSpPr>
          <p:cNvPr id="72" name="直線矢印コネクタ 71"/>
          <p:cNvCxnSpPr>
            <a:cxnSpLocks/>
          </p:cNvCxnSpPr>
          <p:nvPr/>
        </p:nvCxnSpPr>
        <p:spPr>
          <a:xfrm>
            <a:off x="9390629" y="4822895"/>
            <a:ext cx="0" cy="820169"/>
          </a:xfrm>
          <a:prstGeom prst="straightConnector1">
            <a:avLst/>
          </a:prstGeom>
          <a:ln w="476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テキスト ボックス 72"/>
          <p:cNvSpPr txBox="1"/>
          <p:nvPr/>
        </p:nvSpPr>
        <p:spPr>
          <a:xfrm>
            <a:off x="8611088" y="5587313"/>
            <a:ext cx="1606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GW signal</a:t>
            </a:r>
            <a:endParaRPr kumimoji="1" lang="ja-JP" altLang="en-US" sz="2400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526954" y="3904936"/>
            <a:ext cx="665765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solidFill>
                  <a:schemeClr val="accent4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Cryogenic</a:t>
            </a: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 Michelson Interferometer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Full scale suspensions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High power compatible input optics</a:t>
            </a:r>
            <a:endParaRPr kumimoji="1" lang="ja-JP" altLang="en-US" sz="2800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365833" y="6015499"/>
            <a:ext cx="8047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Start operation by the end of March 2018</a:t>
            </a:r>
            <a:endParaRPr kumimoji="1" lang="ja-JP" altLang="en-US" sz="3200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8959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cap="none" dirty="0" err="1"/>
              <a:t>b</a:t>
            </a:r>
            <a:r>
              <a:rPr kumimoji="1" lang="en-US" altLang="ja-JP" dirty="0" err="1"/>
              <a:t>KAGRA</a:t>
            </a:r>
            <a:r>
              <a:rPr kumimoji="1" lang="en-US" altLang="ja-JP" dirty="0"/>
              <a:t> phase 1 schedule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12</a:t>
            </a:fld>
            <a:endParaRPr kumimoji="1" lang="ja-JP" altLang="en-US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65355"/>
              </p:ext>
            </p:extLst>
          </p:nvPr>
        </p:nvGraphicFramePr>
        <p:xfrm>
          <a:off x="894560" y="788824"/>
          <a:ext cx="10315058" cy="5829064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793466">
                  <a:extLst>
                    <a:ext uri="{9D8B030D-6E8A-4147-A177-3AD203B41FA5}">
                      <a16:colId xmlns:a16="http://schemas.microsoft.com/office/drawing/2014/main" val="1063947049"/>
                    </a:ext>
                  </a:extLst>
                </a:gridCol>
                <a:gridCol w="793466">
                  <a:extLst>
                    <a:ext uri="{9D8B030D-6E8A-4147-A177-3AD203B41FA5}">
                      <a16:colId xmlns:a16="http://schemas.microsoft.com/office/drawing/2014/main" val="3934500885"/>
                    </a:ext>
                  </a:extLst>
                </a:gridCol>
                <a:gridCol w="793466">
                  <a:extLst>
                    <a:ext uri="{9D8B030D-6E8A-4147-A177-3AD203B41FA5}">
                      <a16:colId xmlns:a16="http://schemas.microsoft.com/office/drawing/2014/main" val="7068381"/>
                    </a:ext>
                  </a:extLst>
                </a:gridCol>
                <a:gridCol w="793466">
                  <a:extLst>
                    <a:ext uri="{9D8B030D-6E8A-4147-A177-3AD203B41FA5}">
                      <a16:colId xmlns:a16="http://schemas.microsoft.com/office/drawing/2014/main" val="2511276343"/>
                    </a:ext>
                  </a:extLst>
                </a:gridCol>
                <a:gridCol w="793466">
                  <a:extLst>
                    <a:ext uri="{9D8B030D-6E8A-4147-A177-3AD203B41FA5}">
                      <a16:colId xmlns:a16="http://schemas.microsoft.com/office/drawing/2014/main" val="2018017883"/>
                    </a:ext>
                  </a:extLst>
                </a:gridCol>
                <a:gridCol w="793466">
                  <a:extLst>
                    <a:ext uri="{9D8B030D-6E8A-4147-A177-3AD203B41FA5}">
                      <a16:colId xmlns:a16="http://schemas.microsoft.com/office/drawing/2014/main" val="3524501403"/>
                    </a:ext>
                  </a:extLst>
                </a:gridCol>
                <a:gridCol w="793466">
                  <a:extLst>
                    <a:ext uri="{9D8B030D-6E8A-4147-A177-3AD203B41FA5}">
                      <a16:colId xmlns:a16="http://schemas.microsoft.com/office/drawing/2014/main" val="2083325399"/>
                    </a:ext>
                  </a:extLst>
                </a:gridCol>
                <a:gridCol w="793466">
                  <a:extLst>
                    <a:ext uri="{9D8B030D-6E8A-4147-A177-3AD203B41FA5}">
                      <a16:colId xmlns:a16="http://schemas.microsoft.com/office/drawing/2014/main" val="3698204860"/>
                    </a:ext>
                  </a:extLst>
                </a:gridCol>
                <a:gridCol w="793466">
                  <a:extLst>
                    <a:ext uri="{9D8B030D-6E8A-4147-A177-3AD203B41FA5}">
                      <a16:colId xmlns:a16="http://schemas.microsoft.com/office/drawing/2014/main" val="1783363113"/>
                    </a:ext>
                  </a:extLst>
                </a:gridCol>
                <a:gridCol w="793466">
                  <a:extLst>
                    <a:ext uri="{9D8B030D-6E8A-4147-A177-3AD203B41FA5}">
                      <a16:colId xmlns:a16="http://schemas.microsoft.com/office/drawing/2014/main" val="591125195"/>
                    </a:ext>
                  </a:extLst>
                </a:gridCol>
                <a:gridCol w="793466">
                  <a:extLst>
                    <a:ext uri="{9D8B030D-6E8A-4147-A177-3AD203B41FA5}">
                      <a16:colId xmlns:a16="http://schemas.microsoft.com/office/drawing/2014/main" val="2251717295"/>
                    </a:ext>
                  </a:extLst>
                </a:gridCol>
                <a:gridCol w="793466">
                  <a:extLst>
                    <a:ext uri="{9D8B030D-6E8A-4147-A177-3AD203B41FA5}">
                      <a16:colId xmlns:a16="http://schemas.microsoft.com/office/drawing/2014/main" val="4091669037"/>
                    </a:ext>
                  </a:extLst>
                </a:gridCol>
                <a:gridCol w="793466">
                  <a:extLst>
                    <a:ext uri="{9D8B030D-6E8A-4147-A177-3AD203B41FA5}">
                      <a16:colId xmlns:a16="http://schemas.microsoft.com/office/drawing/2014/main" val="1218073094"/>
                    </a:ext>
                  </a:extLst>
                </a:gridCol>
              </a:tblGrid>
              <a:tr h="438117">
                <a:tc gridSpan="10"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Spica Neue" panose="02000503000000000000" pitchFamily="2" charset="-128"/>
                          <a:ea typeface="Spica Neue" panose="02000503000000000000" pitchFamily="2" charset="-128"/>
                          <a:cs typeface="Spica Neue" panose="02000503000000000000" pitchFamily="2" charset="-128"/>
                        </a:rPr>
                        <a:t>2017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Spica Neue" panose="02000503000000000000" pitchFamily="2" charset="-128"/>
                        <a:ea typeface="Spica Neue" panose="02000503000000000000" pitchFamily="2" charset="-128"/>
                        <a:cs typeface="Spica Neue" panose="02000503000000000000" pitchFamily="2" charset="-128"/>
                      </a:endParaRPr>
                    </a:p>
                  </a:txBody>
                  <a:tcPr marT="45729" marB="45729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Spica Neue" panose="02000503000000000000" pitchFamily="2" charset="-128"/>
                        <a:ea typeface="Spica Neue" panose="02000503000000000000" pitchFamily="2" charset="-128"/>
                        <a:cs typeface="Spica Neue" panose="02000503000000000000" pitchFamily="2" charset="-128"/>
                      </a:endParaRPr>
                    </a:p>
                  </a:txBody>
                  <a:tcPr marT="45729" marB="4572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800" b="1" dirty="0">
                        <a:solidFill>
                          <a:schemeClr val="tx1"/>
                        </a:solidFill>
                        <a:latin typeface="Spica Neue" panose="02000503000000000000" pitchFamily="2" charset="-128"/>
                        <a:ea typeface="Spica Neue" panose="02000503000000000000" pitchFamily="2" charset="-128"/>
                        <a:cs typeface="Spica Neue" panose="02000503000000000000" pitchFamily="2" charset="-128"/>
                      </a:endParaRPr>
                    </a:p>
                  </a:txBody>
                  <a:tcPr marT="45729" marB="4572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>
                          <a:latin typeface="Spica Neue" panose="02000503000000000000" pitchFamily="2" charset="-128"/>
                          <a:ea typeface="Spica Neue" panose="02000503000000000000" pitchFamily="2" charset="-128"/>
                          <a:cs typeface="Spica Neue" panose="02000503000000000000" pitchFamily="2" charset="-128"/>
                        </a:rPr>
                        <a:t>2018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Spica Neue" panose="02000503000000000000" pitchFamily="2" charset="-128"/>
                        <a:ea typeface="Spica Neue" panose="02000503000000000000" pitchFamily="2" charset="-128"/>
                        <a:cs typeface="Spica Neue" panose="02000503000000000000" pitchFamily="2" charset="-128"/>
                      </a:endParaRPr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178781"/>
                  </a:ext>
                </a:extLst>
              </a:tr>
              <a:tr h="4092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3</a:t>
                      </a:r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4</a:t>
                      </a:r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5</a:t>
                      </a:r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6</a:t>
                      </a:r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7</a:t>
                      </a:r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8</a:t>
                      </a:r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9</a:t>
                      </a:r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10</a:t>
                      </a:r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11</a:t>
                      </a:r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12</a:t>
                      </a:r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1</a:t>
                      </a:r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2</a:t>
                      </a:r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/>
                        <a:t>3</a:t>
                      </a:r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994090"/>
                  </a:ext>
                </a:extLst>
              </a:tr>
              <a:tr h="4981687"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178414"/>
                  </a:ext>
                </a:extLst>
              </a:tr>
            </a:tbl>
          </a:graphicData>
        </a:graphic>
      </p:graphicFrame>
      <p:sp>
        <p:nvSpPr>
          <p:cNvPr id="26" name="矢印: 右 25"/>
          <p:cNvSpPr/>
          <p:nvPr/>
        </p:nvSpPr>
        <p:spPr>
          <a:xfrm>
            <a:off x="993341" y="1809068"/>
            <a:ext cx="3808904" cy="421018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b" anchorCtr="0"/>
          <a:lstStyle/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PR Mirrors</a:t>
            </a:r>
            <a:endParaRPr kumimoji="1" lang="ja-JP" altLang="en-US" sz="2000" dirty="0">
              <a:solidFill>
                <a:schemeClr val="bg2"/>
              </a:solidFill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27" name="矢印: 右 26"/>
          <p:cNvSpPr/>
          <p:nvPr/>
        </p:nvSpPr>
        <p:spPr>
          <a:xfrm>
            <a:off x="993341" y="2394309"/>
            <a:ext cx="5387724" cy="421018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b" anchorCtr="0"/>
          <a:lstStyle/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BS</a:t>
            </a:r>
            <a:endParaRPr kumimoji="1" lang="ja-JP" altLang="en-US" sz="2000" dirty="0">
              <a:solidFill>
                <a:schemeClr val="bg2"/>
              </a:solidFill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28" name="矢印: 右 27"/>
          <p:cNvSpPr/>
          <p:nvPr/>
        </p:nvSpPr>
        <p:spPr>
          <a:xfrm>
            <a:off x="6441914" y="2394309"/>
            <a:ext cx="2386322" cy="421018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b" anchorCtr="0"/>
          <a:lstStyle/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SR3</a:t>
            </a:r>
            <a:endParaRPr kumimoji="1" lang="ja-JP" altLang="en-US" sz="2000" dirty="0">
              <a:solidFill>
                <a:schemeClr val="bg2"/>
              </a:solidFill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29" name="矢印: 右 28"/>
          <p:cNvSpPr/>
          <p:nvPr/>
        </p:nvSpPr>
        <p:spPr>
          <a:xfrm>
            <a:off x="8853721" y="2407227"/>
            <a:ext cx="2355897" cy="421018"/>
          </a:xfrm>
          <a:prstGeom prst="rightArrow">
            <a:avLst/>
          </a:prstGeom>
          <a:solidFill>
            <a:schemeClr val="accent3">
              <a:alpha val="50000"/>
            </a:schemeClr>
          </a:solidFill>
          <a:ln>
            <a:solidFill>
              <a:schemeClr val="accent1">
                <a:alpha val="5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b" anchorCtr="0"/>
          <a:lstStyle/>
          <a:p>
            <a:pPr algn="ctr"/>
            <a:r>
              <a:rPr kumimoji="1" lang="en-US" altLang="ja-JP" sz="2000" dirty="0">
                <a:solidFill>
                  <a:schemeClr val="bg2">
                    <a:alpha val="49000"/>
                  </a:schemeClr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SR2?</a:t>
            </a:r>
            <a:endParaRPr kumimoji="1" lang="ja-JP" altLang="en-US" sz="2000" dirty="0">
              <a:solidFill>
                <a:schemeClr val="bg2">
                  <a:alpha val="49000"/>
                </a:schemeClr>
              </a:solidFill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30" name="矢印: 右 29"/>
          <p:cNvSpPr/>
          <p:nvPr/>
        </p:nvSpPr>
        <p:spPr>
          <a:xfrm>
            <a:off x="993341" y="3105874"/>
            <a:ext cx="1473565" cy="421018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 anchorCtr="0"/>
          <a:lstStyle/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ETMX</a:t>
            </a:r>
          </a:p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Type-A</a:t>
            </a:r>
            <a:endParaRPr kumimoji="1" lang="ja-JP" altLang="en-US" sz="2000" dirty="0">
              <a:solidFill>
                <a:schemeClr val="bg2"/>
              </a:solidFill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31" name="矢印: 右 30"/>
          <p:cNvSpPr/>
          <p:nvPr/>
        </p:nvSpPr>
        <p:spPr>
          <a:xfrm>
            <a:off x="2500894" y="3113553"/>
            <a:ext cx="2821046" cy="421018"/>
          </a:xfrm>
          <a:prstGeom prst="rightArrow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ctr" anchorCtr="0"/>
          <a:lstStyle/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ETMY</a:t>
            </a:r>
          </a:p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Type-A</a:t>
            </a:r>
            <a:endParaRPr kumimoji="1" lang="ja-JP" altLang="en-US" sz="2000" dirty="0">
              <a:solidFill>
                <a:schemeClr val="bg2"/>
              </a:solidFill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32" name="矢印: 右 31"/>
          <p:cNvSpPr/>
          <p:nvPr/>
        </p:nvSpPr>
        <p:spPr>
          <a:xfrm>
            <a:off x="993340" y="3999794"/>
            <a:ext cx="3039229" cy="421018"/>
          </a:xfrm>
          <a:prstGeom prst="rightArrow">
            <a:avLst/>
          </a:prstGeom>
          <a:solidFill>
            <a:srgbClr val="9BC1C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b" anchorCtr="0"/>
          <a:lstStyle/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ETM Coating</a:t>
            </a:r>
          </a:p>
        </p:txBody>
      </p:sp>
      <p:sp>
        <p:nvSpPr>
          <p:cNvPr id="33" name="矢印: 右 32"/>
          <p:cNvSpPr/>
          <p:nvPr/>
        </p:nvSpPr>
        <p:spPr>
          <a:xfrm>
            <a:off x="4079714" y="3999794"/>
            <a:ext cx="1702715" cy="421018"/>
          </a:xfrm>
          <a:prstGeom prst="rightArrow">
            <a:avLst/>
          </a:prstGeom>
          <a:solidFill>
            <a:srgbClr val="9BC1C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44000" rtlCol="0" anchor="ctr" anchorCtr="0"/>
          <a:lstStyle/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Suspension</a:t>
            </a:r>
          </a:p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Prep.</a:t>
            </a:r>
          </a:p>
        </p:txBody>
      </p:sp>
      <p:sp>
        <p:nvSpPr>
          <p:cNvPr id="34" name="矢印: 右 33"/>
          <p:cNvSpPr/>
          <p:nvPr/>
        </p:nvSpPr>
        <p:spPr>
          <a:xfrm>
            <a:off x="5795586" y="4013067"/>
            <a:ext cx="1861692" cy="421018"/>
          </a:xfrm>
          <a:prstGeom prst="rightArrow">
            <a:avLst/>
          </a:prstGeom>
          <a:solidFill>
            <a:srgbClr val="9BC1C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44000" rtlCol="0" anchor="ctr" anchorCtr="0"/>
          <a:lstStyle/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ETMY</a:t>
            </a:r>
          </a:p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Cryo-Payload</a:t>
            </a:r>
          </a:p>
        </p:txBody>
      </p:sp>
      <p:sp>
        <p:nvSpPr>
          <p:cNvPr id="35" name="矢印: 右 34"/>
          <p:cNvSpPr/>
          <p:nvPr/>
        </p:nvSpPr>
        <p:spPr>
          <a:xfrm>
            <a:off x="8053079" y="4709907"/>
            <a:ext cx="1985585" cy="421018"/>
          </a:xfrm>
          <a:prstGeom prst="rightArrow">
            <a:avLst/>
          </a:prstGeom>
          <a:solidFill>
            <a:srgbClr val="9BC1C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44000" rtlCol="0" anchor="ctr" anchorCtr="0"/>
          <a:lstStyle/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ETMX</a:t>
            </a:r>
          </a:p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Cryo-Payload</a:t>
            </a:r>
          </a:p>
        </p:txBody>
      </p:sp>
      <p:sp>
        <p:nvSpPr>
          <p:cNvPr id="36" name="矢印: 右 35"/>
          <p:cNvSpPr/>
          <p:nvPr/>
        </p:nvSpPr>
        <p:spPr>
          <a:xfrm>
            <a:off x="8053080" y="4038665"/>
            <a:ext cx="1861692" cy="421018"/>
          </a:xfrm>
          <a:prstGeom prst="rightArrow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44000" rtlCol="0" anchor="ctr" anchorCtr="0"/>
          <a:lstStyle/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ETMY</a:t>
            </a:r>
          </a:p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Cool down</a:t>
            </a:r>
          </a:p>
        </p:txBody>
      </p:sp>
      <p:sp>
        <p:nvSpPr>
          <p:cNvPr id="37" name="矢印: 右 36"/>
          <p:cNvSpPr/>
          <p:nvPr/>
        </p:nvSpPr>
        <p:spPr>
          <a:xfrm>
            <a:off x="10038664" y="4722825"/>
            <a:ext cx="1170954" cy="421018"/>
          </a:xfrm>
          <a:prstGeom prst="rightArrow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44000" rtlCol="0" anchor="ctr" anchorCtr="0"/>
          <a:lstStyle/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ETMX</a:t>
            </a:r>
          </a:p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Cool down</a:t>
            </a:r>
          </a:p>
        </p:txBody>
      </p:sp>
      <p:sp>
        <p:nvSpPr>
          <p:cNvPr id="38" name="矢印: 右 37"/>
          <p:cNvSpPr/>
          <p:nvPr/>
        </p:nvSpPr>
        <p:spPr>
          <a:xfrm>
            <a:off x="993341" y="4939913"/>
            <a:ext cx="3039228" cy="421018"/>
          </a:xfrm>
          <a:prstGeom prst="rightArrow">
            <a:avLst/>
          </a:prstGeom>
          <a:solidFill>
            <a:srgbClr val="CD55C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b" anchorCtr="0"/>
          <a:lstStyle/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PSL Upgrade</a:t>
            </a:r>
            <a:endParaRPr kumimoji="1" lang="ja-JP" altLang="en-US" sz="2000" dirty="0">
              <a:solidFill>
                <a:schemeClr val="bg2"/>
              </a:solidFill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39" name="矢印: 右 38"/>
          <p:cNvSpPr/>
          <p:nvPr/>
        </p:nvSpPr>
        <p:spPr>
          <a:xfrm>
            <a:off x="4012835" y="5302204"/>
            <a:ext cx="2368230" cy="421018"/>
          </a:xfrm>
          <a:prstGeom prst="rightArrow">
            <a:avLst/>
          </a:prstGeom>
          <a:solidFill>
            <a:srgbClr val="CD55C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b" anchorCtr="0"/>
          <a:lstStyle/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IMC</a:t>
            </a:r>
            <a:endParaRPr kumimoji="1" lang="ja-JP" altLang="en-US" sz="2000" dirty="0">
              <a:solidFill>
                <a:schemeClr val="bg2"/>
              </a:solidFill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40" name="矢印: 右 39"/>
          <p:cNvSpPr/>
          <p:nvPr/>
        </p:nvSpPr>
        <p:spPr>
          <a:xfrm>
            <a:off x="6441914" y="5663897"/>
            <a:ext cx="3958564" cy="421018"/>
          </a:xfrm>
          <a:prstGeom prst="rightArrow">
            <a:avLst/>
          </a:prstGeom>
          <a:solidFill>
            <a:srgbClr val="CD55C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b" anchorCtr="0"/>
          <a:lstStyle/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MICH alignment</a:t>
            </a:r>
            <a:endParaRPr kumimoji="1" lang="ja-JP" altLang="en-US" sz="2000" dirty="0">
              <a:solidFill>
                <a:schemeClr val="bg2"/>
              </a:solidFill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41" name="矢印: 右 40"/>
          <p:cNvSpPr/>
          <p:nvPr/>
        </p:nvSpPr>
        <p:spPr>
          <a:xfrm>
            <a:off x="10339077" y="6078216"/>
            <a:ext cx="894665" cy="421018"/>
          </a:xfrm>
          <a:prstGeom prst="rightArrow">
            <a:avLst/>
          </a:prstGeom>
          <a:solidFill>
            <a:srgbClr val="CD55C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b" anchorCtr="0"/>
          <a:lstStyle/>
          <a:p>
            <a:pPr algn="ctr"/>
            <a:r>
              <a:rPr kumimoji="1" lang="en-US" altLang="ja-JP" sz="2000" dirty="0">
                <a:solidFill>
                  <a:schemeClr val="bg2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Lock</a:t>
            </a:r>
            <a:endParaRPr kumimoji="1" lang="ja-JP" altLang="en-US" sz="2000" dirty="0">
              <a:solidFill>
                <a:schemeClr val="bg2"/>
              </a:solidFill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1094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Type-A + Cryogenic Suspension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1" t="4994" r="37396" b="8425"/>
          <a:stretch/>
        </p:blipFill>
        <p:spPr bwMode="auto">
          <a:xfrm>
            <a:off x="928892" y="948061"/>
            <a:ext cx="2667897" cy="541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線矢印コネクタ 5"/>
          <p:cNvCxnSpPr>
            <a:cxnSpLocks/>
          </p:cNvCxnSpPr>
          <p:nvPr/>
        </p:nvCxnSpPr>
        <p:spPr>
          <a:xfrm flipH="1">
            <a:off x="565444" y="1611821"/>
            <a:ext cx="25345" cy="3611551"/>
          </a:xfrm>
          <a:prstGeom prst="straightConnector1">
            <a:avLst/>
          </a:prstGeom>
          <a:ln w="34925">
            <a:solidFill>
              <a:schemeClr val="accent3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12724" y="1078752"/>
            <a:ext cx="928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14m</a:t>
            </a:r>
            <a:endParaRPr kumimoji="1" lang="ja-JP" altLang="en-US" sz="2800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5146" y="1078752"/>
            <a:ext cx="3286066" cy="5429984"/>
          </a:xfrm>
          <a:prstGeom prst="rect">
            <a:avLst/>
          </a:prstGeom>
        </p:spPr>
      </p:pic>
      <p:cxnSp>
        <p:nvCxnSpPr>
          <p:cNvPr id="11" name="直線矢印コネクタ 10"/>
          <p:cNvCxnSpPr>
            <a:cxnSpLocks/>
          </p:cNvCxnSpPr>
          <p:nvPr/>
        </p:nvCxnSpPr>
        <p:spPr>
          <a:xfrm flipV="1">
            <a:off x="2460328" y="1078753"/>
            <a:ext cx="5344818" cy="3631260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>
            <a:cxnSpLocks/>
          </p:cNvCxnSpPr>
          <p:nvPr/>
        </p:nvCxnSpPr>
        <p:spPr>
          <a:xfrm>
            <a:off x="2585319" y="5223372"/>
            <a:ext cx="5219827" cy="1285364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8257083" y="555532"/>
            <a:ext cx="2382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accent4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Cryo-Payload</a:t>
            </a:r>
            <a:endParaRPr kumimoji="1" lang="ja-JP" altLang="en-US" sz="2800" dirty="0">
              <a:solidFill>
                <a:schemeClr val="accent4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cxnSp>
        <p:nvCxnSpPr>
          <p:cNvPr id="17" name="直線矢印コネクタ 16"/>
          <p:cNvCxnSpPr>
            <a:cxnSpLocks/>
          </p:cNvCxnSpPr>
          <p:nvPr/>
        </p:nvCxnSpPr>
        <p:spPr>
          <a:xfrm flipH="1">
            <a:off x="2743370" y="1420487"/>
            <a:ext cx="19394" cy="2763386"/>
          </a:xfrm>
          <a:prstGeom prst="straightConnector1">
            <a:avLst/>
          </a:prstGeom>
          <a:ln w="34925">
            <a:solidFill>
              <a:schemeClr val="accent3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3761641" y="1340362"/>
            <a:ext cx="23649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accent5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Type-A</a:t>
            </a:r>
          </a:p>
          <a:p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(room temp.)</a:t>
            </a:r>
            <a:endParaRPr kumimoji="1" lang="ja-JP" altLang="en-US" sz="2800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 flipH="1">
            <a:off x="2822141" y="2131407"/>
            <a:ext cx="993341" cy="467068"/>
          </a:xfrm>
          <a:prstGeom prst="straightConnector1">
            <a:avLst/>
          </a:prstGeom>
          <a:ln w="19050">
            <a:solidFill>
              <a:schemeClr val="tx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987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418" y="310464"/>
            <a:ext cx="6413500" cy="61976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0" r="21007"/>
          <a:stretch/>
        </p:blipFill>
        <p:spPr>
          <a:xfrm>
            <a:off x="72364" y="833814"/>
            <a:ext cx="5598054" cy="515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69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Type-A </a:t>
            </a:r>
            <a:r>
              <a:rPr lang="en-US" altLang="ja-JP" dirty="0"/>
              <a:t>S</a:t>
            </a:r>
            <a:r>
              <a:rPr kumimoji="1" lang="en-US" altLang="ja-JP" dirty="0"/>
              <a:t>uspension Installation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6" y="624599"/>
            <a:ext cx="3646037" cy="27340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6587" y="886296"/>
            <a:ext cx="6718440" cy="50388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378634" y="3428965"/>
            <a:ext cx="4447954" cy="333596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58674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BS and PR Suspensions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0061" y="824360"/>
            <a:ext cx="4805534" cy="360415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02488" y="1767950"/>
            <a:ext cx="5910708" cy="394047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51950" y="2011660"/>
            <a:ext cx="5432310" cy="407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67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33" y="3921662"/>
            <a:ext cx="5220158" cy="293633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Life is not so easy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4" name="20170307_14000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361" y="677227"/>
            <a:ext cx="5684120" cy="319731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602" y="1835378"/>
            <a:ext cx="5920576" cy="4440432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8367747" y="1384232"/>
            <a:ext cx="1884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Avalanche</a:t>
            </a:r>
            <a:endParaRPr kumimoji="1" lang="ja-JP" altLang="en-US" sz="2800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283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Thank you very much for your help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49899" y="1034163"/>
            <a:ext cx="3639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Just to name a few …</a:t>
            </a:r>
            <a:endParaRPr kumimoji="1" lang="ja-JP" altLang="en-US" sz="2800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302445" y="2190612"/>
            <a:ext cx="785535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Digital system (LIGO)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Timing delivery system (LIGO)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Mirror substrates (LIGO)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Optics characterization (LIGO)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Electronics design (LIGO, Virgo)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Design ideas, advice on suspensions (Virgo)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Inverted Pendulum (Virgo/NIKHEF)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Many ideas (all the GW community)</a:t>
            </a:r>
            <a:endParaRPr kumimoji="1" lang="ja-JP" altLang="en-US" sz="2800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5872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754803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78754" y="20626"/>
            <a:ext cx="5458899" cy="639392"/>
          </a:xfrm>
          <a:prstGeom prst="rect">
            <a:avLst/>
          </a:prstGeom>
          <a:solidFill>
            <a:schemeClr val="bg1">
              <a:lumMod val="85000"/>
              <a:lumOff val="15000"/>
              <a:alpha val="7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タイトル 10"/>
          <p:cNvSpPr>
            <a:spLocks noGrp="1"/>
          </p:cNvSpPr>
          <p:nvPr>
            <p:ph type="title"/>
          </p:nvPr>
        </p:nvSpPr>
        <p:spPr>
          <a:xfrm>
            <a:off x="1436779" y="85442"/>
            <a:ext cx="6643959" cy="492588"/>
          </a:xfrm>
        </p:spPr>
        <p:txBody>
          <a:bodyPr>
            <a:noAutofit/>
          </a:bodyPr>
          <a:lstStyle/>
          <a:p>
            <a:r>
              <a:rPr kumimoji="1" lang="en-US" altLang="ja-JP" sz="3600" dirty="0"/>
              <a:t>The KAGRA Project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-397690"/>
            <a:ext cx="12178927" cy="9134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644639" y="4990351"/>
            <a:ext cx="4235581" cy="1318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48" y="88330"/>
            <a:ext cx="1074852" cy="490179"/>
          </a:xfrm>
          <a:prstGeom prst="rect">
            <a:avLst/>
          </a:prstGeom>
          <a:solidFill>
            <a:schemeClr val="tx1"/>
          </a:solidFill>
          <a:ln w="12700">
            <a:solidFill>
              <a:schemeClr val="accent2"/>
            </a:solidFill>
          </a:ln>
        </p:spPr>
      </p:pic>
      <p:sp>
        <p:nvSpPr>
          <p:cNvPr id="2" name="テキスト ボックス 1"/>
          <p:cNvSpPr txBox="1"/>
          <p:nvPr/>
        </p:nvSpPr>
        <p:spPr>
          <a:xfrm>
            <a:off x="575734" y="702734"/>
            <a:ext cx="10483063" cy="954107"/>
          </a:xfrm>
          <a:prstGeom prst="rect">
            <a:avLst/>
          </a:prstGeom>
          <a:solidFill>
            <a:schemeClr val="bg2">
              <a:lumMod val="75000"/>
              <a:alpha val="71000"/>
            </a:schemeClr>
          </a:solidFill>
          <a:ln w="635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About 300 collaborators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Over 30 Japanese institutes, over 40 international institutes</a:t>
            </a:r>
            <a:endParaRPr kumimoji="1" lang="ja-JP" altLang="en-US" sz="2800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9449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KAGRA Baseline Configuration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5" name="直線コネクタ 4"/>
          <p:cNvSpPr/>
          <p:nvPr/>
        </p:nvSpPr>
        <p:spPr>
          <a:xfrm flipH="1" flipV="1">
            <a:off x="8195802" y="6107649"/>
            <a:ext cx="865800" cy="5399"/>
          </a:xfrm>
          <a:prstGeom prst="line">
            <a:avLst/>
          </a:prstGeom>
          <a:noFill/>
          <a:ln w="36000">
            <a:solidFill>
              <a:srgbClr val="FF00FF"/>
            </a:solidFill>
            <a:custDash>
              <a:ds d="51000" sp="51000"/>
              <a:ds d="51000" sp="51000"/>
            </a:custDash>
            <a:tailEnd type="triangle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333267" y="3954817"/>
            <a:ext cx="3545822" cy="27940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フリーフォーム: 図形 8"/>
          <p:cNvSpPr/>
          <p:nvPr/>
        </p:nvSpPr>
        <p:spPr>
          <a:xfrm>
            <a:off x="9475782" y="2843154"/>
            <a:ext cx="1916639" cy="72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CC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0" name="フリーフォーム: 図形 9"/>
          <p:cNvSpPr/>
          <p:nvPr/>
        </p:nvSpPr>
        <p:spPr>
          <a:xfrm>
            <a:off x="8503782" y="755154"/>
            <a:ext cx="800640" cy="1944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CC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1" name="フリーフォーム: 図形 10"/>
          <p:cNvSpPr/>
          <p:nvPr/>
        </p:nvSpPr>
        <p:spPr>
          <a:xfrm>
            <a:off x="8638782" y="3023154"/>
            <a:ext cx="881640" cy="2232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CC0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2" name="フリーフォーム: 図形 11"/>
          <p:cNvSpPr/>
          <p:nvPr/>
        </p:nvSpPr>
        <p:spPr>
          <a:xfrm>
            <a:off x="6892422" y="2483154"/>
            <a:ext cx="1800000" cy="10079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CCFF66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3" name="フリーフォーム: 図形 12"/>
          <p:cNvSpPr/>
          <p:nvPr/>
        </p:nvSpPr>
        <p:spPr>
          <a:xfrm>
            <a:off x="5596422" y="2547954"/>
            <a:ext cx="1296000" cy="7992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4" name="フリーフォーム: 図形 13"/>
          <p:cNvSpPr/>
          <p:nvPr/>
        </p:nvSpPr>
        <p:spPr>
          <a:xfrm>
            <a:off x="5164421" y="2827674"/>
            <a:ext cx="628200" cy="6634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99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5" name="フリーフォーム: 図形 14"/>
          <p:cNvSpPr/>
          <p:nvPr/>
        </p:nvSpPr>
        <p:spPr>
          <a:xfrm>
            <a:off x="4120422" y="1683954"/>
            <a:ext cx="936000" cy="16271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6" name="直線コネクタ 15"/>
          <p:cNvSpPr/>
          <p:nvPr/>
        </p:nvSpPr>
        <p:spPr>
          <a:xfrm>
            <a:off x="8866661" y="3318714"/>
            <a:ext cx="0" cy="1507680"/>
          </a:xfrm>
          <a:prstGeom prst="line">
            <a:avLst/>
          </a:prstGeom>
          <a:noFill/>
          <a:ln w="36000">
            <a:solidFill>
              <a:srgbClr val="FF00FF"/>
            </a:solidFill>
            <a:prstDash val="dash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7" name="直線コネクタ 16"/>
          <p:cNvSpPr/>
          <p:nvPr/>
        </p:nvSpPr>
        <p:spPr>
          <a:xfrm flipV="1">
            <a:off x="8866661" y="933714"/>
            <a:ext cx="10801" cy="228456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8" name="直線コネクタ 17"/>
          <p:cNvSpPr/>
          <p:nvPr/>
        </p:nvSpPr>
        <p:spPr>
          <a:xfrm>
            <a:off x="7249542" y="3201354"/>
            <a:ext cx="3867120" cy="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9" name="直線コネクタ 18"/>
          <p:cNvSpPr/>
          <p:nvPr/>
        </p:nvSpPr>
        <p:spPr>
          <a:xfrm flipV="1">
            <a:off x="7318662" y="2833074"/>
            <a:ext cx="1190520" cy="36828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0" name="直線コネクタ 19"/>
          <p:cNvSpPr/>
          <p:nvPr/>
        </p:nvSpPr>
        <p:spPr>
          <a:xfrm>
            <a:off x="5792261" y="2827674"/>
            <a:ext cx="2716921" cy="540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1" name="直線コネクタ 20"/>
          <p:cNvSpPr/>
          <p:nvPr/>
        </p:nvSpPr>
        <p:spPr>
          <a:xfrm flipV="1">
            <a:off x="8877462" y="3570353"/>
            <a:ext cx="368280" cy="1275841"/>
          </a:xfrm>
          <a:prstGeom prst="line">
            <a:avLst/>
          </a:prstGeom>
          <a:noFill/>
          <a:ln w="36000">
            <a:solidFill>
              <a:srgbClr val="FF00FF"/>
            </a:solidFill>
            <a:prstDash val="dash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2" name="フリーフォーム: 図形 21"/>
          <p:cNvSpPr/>
          <p:nvPr/>
        </p:nvSpPr>
        <p:spPr>
          <a:xfrm>
            <a:off x="7034982" y="2634714"/>
            <a:ext cx="11340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3" name="フリーフォーム: 図形 22"/>
          <p:cNvSpPr/>
          <p:nvPr/>
        </p:nvSpPr>
        <p:spPr>
          <a:xfrm rot="300000">
            <a:off x="8474037" y="2644301"/>
            <a:ext cx="11340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4" name="フリーフォーム: 図形 23"/>
          <p:cNvSpPr/>
          <p:nvPr/>
        </p:nvSpPr>
        <p:spPr>
          <a:xfrm rot="300000">
            <a:off x="7170477" y="3012957"/>
            <a:ext cx="11376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5" name="フリーフォーム: 図形 24"/>
          <p:cNvSpPr/>
          <p:nvPr/>
        </p:nvSpPr>
        <p:spPr>
          <a:xfrm rot="2700000">
            <a:off x="8872026" y="3049376"/>
            <a:ext cx="113400" cy="39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189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6" name="フリーフォーム: 図形 25"/>
          <p:cNvSpPr/>
          <p:nvPr/>
        </p:nvSpPr>
        <p:spPr>
          <a:xfrm>
            <a:off x="9614382" y="3002994"/>
            <a:ext cx="113400" cy="39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7" name="フリーフォーム: 図形 26"/>
          <p:cNvSpPr/>
          <p:nvPr/>
        </p:nvSpPr>
        <p:spPr>
          <a:xfrm>
            <a:off x="11088582" y="3002994"/>
            <a:ext cx="113760" cy="39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8" name="フリーフォーム: 図形 27"/>
          <p:cNvSpPr/>
          <p:nvPr/>
        </p:nvSpPr>
        <p:spPr>
          <a:xfrm rot="5400000">
            <a:off x="8820581" y="2209554"/>
            <a:ext cx="11376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9" name="フリーフォーム: 図形 28"/>
          <p:cNvSpPr/>
          <p:nvPr/>
        </p:nvSpPr>
        <p:spPr>
          <a:xfrm rot="5400000">
            <a:off x="8820581" y="735354"/>
            <a:ext cx="11376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0" name="フリーフォーム: 図形 29"/>
          <p:cNvSpPr/>
          <p:nvPr/>
        </p:nvSpPr>
        <p:spPr>
          <a:xfrm rot="5700000">
            <a:off x="8820895" y="4703949"/>
            <a:ext cx="11340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1" name="フリーフォーム: 図形 30"/>
          <p:cNvSpPr/>
          <p:nvPr/>
        </p:nvSpPr>
        <p:spPr>
          <a:xfrm rot="5700000">
            <a:off x="9189160" y="3314694"/>
            <a:ext cx="113760" cy="39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788868" y="2193394"/>
            <a:ext cx="67572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PRM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964039" y="2424511"/>
            <a:ext cx="605520" cy="3268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PR2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007622" y="3427433"/>
            <a:ext cx="57528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PR3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8152422" y="4751154"/>
            <a:ext cx="57528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SR3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9304062" y="3569273"/>
            <a:ext cx="59580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SR2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9396221" y="4970754"/>
            <a:ext cx="63180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SRM</a:t>
            </a:r>
          </a:p>
        </p:txBody>
      </p:sp>
      <p:sp>
        <p:nvSpPr>
          <p:cNvPr id="38" name="フリーフォーム: 図形 37"/>
          <p:cNvSpPr/>
          <p:nvPr/>
        </p:nvSpPr>
        <p:spPr>
          <a:xfrm rot="-1140000">
            <a:off x="8774294" y="1674166"/>
            <a:ext cx="196560" cy="34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9" name="直線コネクタ 38"/>
          <p:cNvSpPr/>
          <p:nvPr/>
        </p:nvSpPr>
        <p:spPr>
          <a:xfrm rot="44736" flipV="1">
            <a:off x="8786021" y="1674593"/>
            <a:ext cx="184320" cy="66961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40" name="直線コネクタ 39"/>
          <p:cNvSpPr/>
          <p:nvPr/>
        </p:nvSpPr>
        <p:spPr>
          <a:xfrm rot="44736" flipH="1">
            <a:off x="8774142" y="1641834"/>
            <a:ext cx="183240" cy="67679"/>
          </a:xfrm>
          <a:prstGeom prst="line">
            <a:avLst/>
          </a:prstGeom>
          <a:noFill/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grpSp>
        <p:nvGrpSpPr>
          <p:cNvPr id="41" name="グループ化 40"/>
          <p:cNvGrpSpPr/>
          <p:nvPr/>
        </p:nvGrpSpPr>
        <p:grpSpPr>
          <a:xfrm>
            <a:off x="10344822" y="3084714"/>
            <a:ext cx="99720" cy="197685"/>
            <a:chOff x="8312400" y="2797560"/>
            <a:chExt cx="99720" cy="197685"/>
          </a:xfrm>
        </p:grpSpPr>
        <p:sp>
          <p:nvSpPr>
            <p:cNvPr id="42" name="フリーフォーム: 図形 41"/>
            <p:cNvSpPr/>
            <p:nvPr/>
          </p:nvSpPr>
          <p:spPr>
            <a:xfrm rot="4200000">
              <a:off x="8263727" y="2879505"/>
              <a:ext cx="196560" cy="349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ＭＳ Ｐゴシック" pitchFamily="2"/>
                <a:cs typeface="Arial Unicode MS" pitchFamily="2"/>
              </a:endParaRPr>
            </a:p>
          </p:txBody>
        </p:sp>
        <p:sp>
          <p:nvSpPr>
            <p:cNvPr id="43" name="直線コネクタ 42"/>
            <p:cNvSpPr/>
            <p:nvPr/>
          </p:nvSpPr>
          <p:spPr>
            <a:xfrm>
              <a:off x="8312400" y="2809440"/>
              <a:ext cx="66960" cy="184320"/>
            </a:xfrm>
            <a:prstGeom prst="line">
              <a:avLst/>
            </a:prstGeom>
            <a:noFill/>
            <a:ln w="0">
              <a:solidFill>
                <a:srgbClr val="3465A4"/>
              </a:solidFill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ＭＳ Ｐゴシック" pitchFamily="2"/>
                <a:cs typeface="Arial Unicode MS" pitchFamily="2"/>
              </a:endParaRPr>
            </a:p>
          </p:txBody>
        </p:sp>
        <p:sp>
          <p:nvSpPr>
            <p:cNvPr id="44" name="直線コネクタ 43"/>
            <p:cNvSpPr/>
            <p:nvPr/>
          </p:nvSpPr>
          <p:spPr>
            <a:xfrm flipH="1" flipV="1">
              <a:off x="8344440" y="2797560"/>
              <a:ext cx="67680" cy="183240"/>
            </a:xfrm>
            <a:prstGeom prst="line">
              <a:avLst/>
            </a:prstGeom>
            <a:noFill/>
            <a:ln w="0">
              <a:solidFill>
                <a:srgbClr val="3465A4"/>
              </a:solidFill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ＭＳ Ｐゴシック" pitchFamily="2"/>
                <a:cs typeface="Arial Unicode MS" pitchFamily="2"/>
              </a:endParaRPr>
            </a:p>
          </p:txBody>
        </p:sp>
      </p:grpSp>
      <p:sp>
        <p:nvSpPr>
          <p:cNvPr id="45" name="テキスト ボックス 44"/>
          <p:cNvSpPr txBox="1"/>
          <p:nvPr/>
        </p:nvSpPr>
        <p:spPr>
          <a:xfrm>
            <a:off x="9099222" y="2291273"/>
            <a:ext cx="69480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ITMY</a:t>
            </a: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9094182" y="791513"/>
            <a:ext cx="74448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ETMY</a:t>
            </a: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9351428" y="2705762"/>
            <a:ext cx="752707" cy="3268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ITMX</a:t>
            </a: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10812184" y="2710422"/>
            <a:ext cx="74448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ETMX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8413421" y="3257154"/>
            <a:ext cx="452160" cy="3268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BS</a:t>
            </a:r>
          </a:p>
        </p:txBody>
      </p:sp>
      <p:sp>
        <p:nvSpPr>
          <p:cNvPr id="50" name="直線コネクタ 49"/>
          <p:cNvSpPr/>
          <p:nvPr/>
        </p:nvSpPr>
        <p:spPr>
          <a:xfrm>
            <a:off x="5792622" y="2827674"/>
            <a:ext cx="884520" cy="25776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1" name="フリーフォーム: 図形 50"/>
          <p:cNvSpPr/>
          <p:nvPr/>
        </p:nvSpPr>
        <p:spPr>
          <a:xfrm rot="300000">
            <a:off x="5707555" y="2669659"/>
            <a:ext cx="88560" cy="312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2" name="フリーフォーム: 図形 51"/>
          <p:cNvSpPr/>
          <p:nvPr/>
        </p:nvSpPr>
        <p:spPr>
          <a:xfrm rot="300000">
            <a:off x="6676301" y="2940018"/>
            <a:ext cx="88560" cy="312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3" name="直線コネクタ 52"/>
          <p:cNvSpPr/>
          <p:nvPr/>
        </p:nvSpPr>
        <p:spPr>
          <a:xfrm>
            <a:off x="3696341" y="3076074"/>
            <a:ext cx="2981161" cy="936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4" name="フリーフォーム: 図形 53"/>
          <p:cNvSpPr/>
          <p:nvPr/>
        </p:nvSpPr>
        <p:spPr>
          <a:xfrm>
            <a:off x="5255142" y="3007314"/>
            <a:ext cx="397080" cy="158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  <a:lumOff val="50000"/>
                </a:schemeClr>
              </a:gs>
              <a:gs pos="60000">
                <a:srgbClr val="D3D3D3"/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5400000" scaled="1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5" name="直線コネクタ 54"/>
          <p:cNvSpPr/>
          <p:nvPr/>
        </p:nvSpPr>
        <p:spPr>
          <a:xfrm flipV="1">
            <a:off x="4336062" y="1817154"/>
            <a:ext cx="258840" cy="127296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6" name="直線コネクタ 55"/>
          <p:cNvSpPr/>
          <p:nvPr/>
        </p:nvSpPr>
        <p:spPr>
          <a:xfrm flipH="1" flipV="1">
            <a:off x="4594902" y="1817154"/>
            <a:ext cx="262080" cy="125712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7" name="フリーフォーム: 図形 56"/>
          <p:cNvSpPr/>
          <p:nvPr/>
        </p:nvSpPr>
        <p:spPr>
          <a:xfrm rot="5400000">
            <a:off x="4549880" y="1625094"/>
            <a:ext cx="88560" cy="312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8" name="フリーフォーム: 図形 57"/>
          <p:cNvSpPr/>
          <p:nvPr/>
        </p:nvSpPr>
        <p:spPr>
          <a:xfrm rot="2700000">
            <a:off x="4835773" y="2946063"/>
            <a:ext cx="88560" cy="312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189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9" name="フリーフォーム: 図形 58"/>
          <p:cNvSpPr/>
          <p:nvPr/>
        </p:nvSpPr>
        <p:spPr>
          <a:xfrm rot="-2700000">
            <a:off x="4260268" y="2942050"/>
            <a:ext cx="88560" cy="312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27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3960941" y="1337274"/>
            <a:ext cx="1750760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Mode Cleaner</a:t>
            </a: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5884421" y="2771154"/>
            <a:ext cx="767519" cy="34668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IMMT</a:t>
            </a: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5258022" y="3173633"/>
            <a:ext cx="626400" cy="3268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IFI</a:t>
            </a:r>
          </a:p>
        </p:txBody>
      </p:sp>
      <p:sp>
        <p:nvSpPr>
          <p:cNvPr id="63" name="フリーフォーム: 図形 62"/>
          <p:cNvSpPr/>
          <p:nvPr/>
        </p:nvSpPr>
        <p:spPr>
          <a:xfrm>
            <a:off x="8584422" y="323154"/>
            <a:ext cx="628200" cy="4114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99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BRT</a:t>
            </a:r>
          </a:p>
        </p:txBody>
      </p:sp>
      <p:sp>
        <p:nvSpPr>
          <p:cNvPr id="64" name="フリーフォーム: 図形 63"/>
          <p:cNvSpPr/>
          <p:nvPr/>
        </p:nvSpPr>
        <p:spPr>
          <a:xfrm>
            <a:off x="11428422" y="2987154"/>
            <a:ext cx="628200" cy="4114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99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BRT</a:t>
            </a:r>
          </a:p>
        </p:txBody>
      </p:sp>
      <p:sp>
        <p:nvSpPr>
          <p:cNvPr id="65" name="直線コネクタ 64"/>
          <p:cNvSpPr/>
          <p:nvPr/>
        </p:nvSpPr>
        <p:spPr>
          <a:xfrm flipH="1" flipV="1">
            <a:off x="9235581" y="3559552"/>
            <a:ext cx="16965" cy="2332130"/>
          </a:xfrm>
          <a:prstGeom prst="line">
            <a:avLst/>
          </a:prstGeom>
          <a:noFill/>
          <a:ln w="36000">
            <a:solidFill>
              <a:srgbClr val="FF00FF"/>
            </a:solidFill>
            <a:prstDash val="dash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66" name="フリーフォーム: 図形 65"/>
          <p:cNvSpPr/>
          <p:nvPr/>
        </p:nvSpPr>
        <p:spPr>
          <a:xfrm rot="5400000">
            <a:off x="9189401" y="4902173"/>
            <a:ext cx="113040" cy="39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67" name="フリーフォーム: 図形 66"/>
          <p:cNvSpPr/>
          <p:nvPr/>
        </p:nvSpPr>
        <p:spPr>
          <a:xfrm>
            <a:off x="183258" y="1313396"/>
            <a:ext cx="980640" cy="36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CC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68" name="フリーフォーム: 図形 67"/>
          <p:cNvSpPr/>
          <p:nvPr/>
        </p:nvSpPr>
        <p:spPr>
          <a:xfrm>
            <a:off x="169577" y="1759796"/>
            <a:ext cx="1007999" cy="36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CC00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69" name="フリーフォーム: 図形 68"/>
          <p:cNvSpPr/>
          <p:nvPr/>
        </p:nvSpPr>
        <p:spPr>
          <a:xfrm>
            <a:off x="169577" y="2206196"/>
            <a:ext cx="1007999" cy="36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CCFF66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70" name="フリーフォーム: 図形 69"/>
          <p:cNvSpPr/>
          <p:nvPr/>
        </p:nvSpPr>
        <p:spPr>
          <a:xfrm>
            <a:off x="169577" y="2652236"/>
            <a:ext cx="1007999" cy="36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71" name="フリーフォーム: 図形 70"/>
          <p:cNvSpPr/>
          <p:nvPr/>
        </p:nvSpPr>
        <p:spPr>
          <a:xfrm>
            <a:off x="169577" y="3097916"/>
            <a:ext cx="1007999" cy="4114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99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Arial" pitchFamily="34"/>
              <a:ea typeface="ＭＳ Ｐゴシック" pitchFamily="2"/>
              <a:cs typeface="Arial Unicode MS" pitchFamily="2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1214297" y="1758715"/>
            <a:ext cx="1029600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Type-B</a:t>
            </a: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1214297" y="2227076"/>
            <a:ext cx="1215746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Type-</a:t>
            </a:r>
            <a:r>
              <a:rPr lang="en-US" sz="1800" b="0" i="0" u="none" strike="noStrike" kern="1200" cap="none" dirty="0" err="1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Bp</a:t>
            </a:r>
            <a:endParaRPr lang="en-US" sz="1800" b="0" i="0" u="none" strike="noStrike" kern="1200" cap="none" dirty="0">
              <a:ln>
                <a:noFill/>
              </a:ln>
              <a:latin typeface="Arial" pitchFamily="34"/>
              <a:ea typeface="ＭＳ Ｐゴシック" pitchFamily="2"/>
              <a:cs typeface="Arial Unicode MS" pitchFamily="2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1213938" y="2695075"/>
            <a:ext cx="1131045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Type-C</a:t>
            </a: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1213578" y="3163076"/>
            <a:ext cx="866520" cy="3466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Others</a:t>
            </a: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1213937" y="1290716"/>
            <a:ext cx="2428217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Type-A (cryogenic)</a:t>
            </a:r>
          </a:p>
        </p:txBody>
      </p:sp>
      <p:sp>
        <p:nvSpPr>
          <p:cNvPr id="77" name="フリーフォーム: 図形 76"/>
          <p:cNvSpPr/>
          <p:nvPr/>
        </p:nvSpPr>
        <p:spPr>
          <a:xfrm>
            <a:off x="4000250" y="4148725"/>
            <a:ext cx="1620000" cy="2052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78" name="フリーフォーム: 図形 77"/>
          <p:cNvSpPr/>
          <p:nvPr/>
        </p:nvSpPr>
        <p:spPr>
          <a:xfrm>
            <a:off x="4397731" y="4719661"/>
            <a:ext cx="808200" cy="6634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99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 dirty="0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79" name="フリーフォーム: 図形 78"/>
          <p:cNvSpPr/>
          <p:nvPr/>
        </p:nvSpPr>
        <p:spPr>
          <a:xfrm>
            <a:off x="2632251" y="5588725"/>
            <a:ext cx="1512000" cy="108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99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0" name="フリーフォーム: 図形 79"/>
          <p:cNvSpPr/>
          <p:nvPr/>
        </p:nvSpPr>
        <p:spPr>
          <a:xfrm rot="5700000">
            <a:off x="4199294" y="5252153"/>
            <a:ext cx="88560" cy="312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1" name="フリーフォーム: 図形 80"/>
          <p:cNvSpPr/>
          <p:nvPr/>
        </p:nvSpPr>
        <p:spPr>
          <a:xfrm rot="5700000">
            <a:off x="4569771" y="4124444"/>
            <a:ext cx="88560" cy="312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2" name="直線コネクタ 81"/>
          <p:cNvSpPr/>
          <p:nvPr/>
        </p:nvSpPr>
        <p:spPr>
          <a:xfrm flipH="1">
            <a:off x="4251891" y="4322965"/>
            <a:ext cx="362160" cy="1038600"/>
          </a:xfrm>
          <a:prstGeom prst="line">
            <a:avLst/>
          </a:prstGeom>
          <a:noFill/>
          <a:ln w="36000">
            <a:solidFill>
              <a:srgbClr val="FF00FF"/>
            </a:solidFill>
            <a:prstDash val="dash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3" name="直線コネクタ 82"/>
          <p:cNvSpPr/>
          <p:nvPr/>
        </p:nvSpPr>
        <p:spPr>
          <a:xfrm>
            <a:off x="4614051" y="4323325"/>
            <a:ext cx="0" cy="1630080"/>
          </a:xfrm>
          <a:prstGeom prst="line">
            <a:avLst/>
          </a:prstGeom>
          <a:noFill/>
          <a:ln w="36000">
            <a:solidFill>
              <a:srgbClr val="FF00FF"/>
            </a:solidFill>
            <a:prstDash val="dash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4" name="フリーフォーム: 図形 83"/>
          <p:cNvSpPr/>
          <p:nvPr/>
        </p:nvSpPr>
        <p:spPr>
          <a:xfrm rot="2700000">
            <a:off x="4616889" y="5814934"/>
            <a:ext cx="88200" cy="312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189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5" name="直線コネクタ 84"/>
          <p:cNvSpPr/>
          <p:nvPr/>
        </p:nvSpPr>
        <p:spPr>
          <a:xfrm>
            <a:off x="3890091" y="5940445"/>
            <a:ext cx="723960" cy="13320"/>
          </a:xfrm>
          <a:prstGeom prst="line">
            <a:avLst/>
          </a:prstGeom>
          <a:noFill/>
          <a:ln w="36000">
            <a:solidFill>
              <a:srgbClr val="FF00FF"/>
            </a:solidFill>
            <a:prstDash val="dash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6" name="直線コネクタ 85"/>
          <p:cNvSpPr/>
          <p:nvPr/>
        </p:nvSpPr>
        <p:spPr>
          <a:xfrm flipH="1" flipV="1">
            <a:off x="1993611" y="5918845"/>
            <a:ext cx="865800" cy="5399"/>
          </a:xfrm>
          <a:prstGeom prst="line">
            <a:avLst/>
          </a:prstGeom>
          <a:noFill/>
          <a:ln w="36000">
            <a:solidFill>
              <a:srgbClr val="FF00FF"/>
            </a:solidFill>
            <a:custDash>
              <a:ds d="51000" sp="51000"/>
              <a:ds d="51000" sp="51000"/>
            </a:custDash>
            <a:tailEnd type="triangle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7" name="直線コネクタ 86"/>
          <p:cNvSpPr/>
          <p:nvPr/>
        </p:nvSpPr>
        <p:spPr>
          <a:xfrm>
            <a:off x="2862650" y="5932524"/>
            <a:ext cx="1048321" cy="493921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8" name="直線コネクタ 87"/>
          <p:cNvSpPr/>
          <p:nvPr/>
        </p:nvSpPr>
        <p:spPr>
          <a:xfrm>
            <a:off x="2868771" y="6423925"/>
            <a:ext cx="1070280" cy="900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89" name="直線コネクタ 88"/>
          <p:cNvSpPr/>
          <p:nvPr/>
        </p:nvSpPr>
        <p:spPr>
          <a:xfrm flipH="1">
            <a:off x="2887491" y="5931085"/>
            <a:ext cx="1072799" cy="49212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90" name="直線コネクタ 89"/>
          <p:cNvSpPr/>
          <p:nvPr/>
        </p:nvSpPr>
        <p:spPr>
          <a:xfrm>
            <a:off x="2846811" y="5928924"/>
            <a:ext cx="1086840" cy="9001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91" name="フリーフォーム: 図形 90"/>
          <p:cNvSpPr/>
          <p:nvPr/>
        </p:nvSpPr>
        <p:spPr>
          <a:xfrm rot="11701800" flipH="1">
            <a:off x="2783781" y="5748116"/>
            <a:ext cx="90720" cy="318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1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92" name="フリーフォーム: 図形 91"/>
          <p:cNvSpPr/>
          <p:nvPr/>
        </p:nvSpPr>
        <p:spPr>
          <a:xfrm rot="9898200" flipH="1" flipV="1">
            <a:off x="3944051" y="5753272"/>
            <a:ext cx="90720" cy="317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156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3075051" y="5598085"/>
            <a:ext cx="748304" cy="3268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OMC</a:t>
            </a:r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3374588" y="4530794"/>
            <a:ext cx="881640" cy="356336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OMMT</a:t>
            </a:r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4688086" y="4902309"/>
            <a:ext cx="626400" cy="3268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OFI</a:t>
            </a:r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4730690" y="5829565"/>
            <a:ext cx="62640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OST</a:t>
            </a:r>
          </a:p>
        </p:txBody>
      </p:sp>
      <p:sp>
        <p:nvSpPr>
          <p:cNvPr id="97" name="直線コネクタ 96"/>
          <p:cNvSpPr/>
          <p:nvPr/>
        </p:nvSpPr>
        <p:spPr>
          <a:xfrm>
            <a:off x="4251891" y="3731485"/>
            <a:ext cx="0" cy="1630080"/>
          </a:xfrm>
          <a:prstGeom prst="line">
            <a:avLst/>
          </a:prstGeom>
          <a:noFill/>
          <a:ln w="36000">
            <a:solidFill>
              <a:srgbClr val="FF00FF"/>
            </a:solidFill>
            <a:prstDash val="dash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98" name="フリーフォーム: 図形 97"/>
          <p:cNvSpPr/>
          <p:nvPr/>
        </p:nvSpPr>
        <p:spPr>
          <a:xfrm rot="5400000">
            <a:off x="4419512" y="4980745"/>
            <a:ext cx="397080" cy="158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  <a:lumOff val="50000"/>
                </a:schemeClr>
              </a:gs>
              <a:gs pos="100000">
                <a:schemeClr val="bg1">
                  <a:lumMod val="50000"/>
                  <a:lumOff val="50000"/>
                </a:schemeClr>
              </a:gs>
              <a:gs pos="75000">
                <a:schemeClr val="tx1">
                  <a:lumMod val="85000"/>
                </a:schemeClr>
              </a:gs>
            </a:gsLst>
            <a:lin ang="54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99" name="フリーフォーム: 図形 98"/>
          <p:cNvSpPr/>
          <p:nvPr/>
        </p:nvSpPr>
        <p:spPr>
          <a:xfrm rot="9898200" flipH="1" flipV="1">
            <a:off x="2792734" y="6271285"/>
            <a:ext cx="90720" cy="317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156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00" name="フリーフォーム: 図形 99"/>
          <p:cNvSpPr/>
          <p:nvPr/>
        </p:nvSpPr>
        <p:spPr>
          <a:xfrm rot="11701800" flipH="1">
            <a:off x="3948728" y="6270924"/>
            <a:ext cx="90720" cy="318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1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01" name="正方形/長方形 100"/>
          <p:cNvSpPr/>
          <p:nvPr/>
        </p:nvSpPr>
        <p:spPr>
          <a:xfrm>
            <a:off x="8638782" y="5637289"/>
            <a:ext cx="1261080" cy="940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Output</a:t>
            </a:r>
          </a:p>
          <a:p>
            <a:pPr algn="ctr"/>
            <a:r>
              <a:rPr lang="en-US" altLang="ja-JP" dirty="0"/>
              <a:t>Optics</a:t>
            </a:r>
            <a:endParaRPr kumimoji="1" lang="ja-JP" altLang="en-US" dirty="0"/>
          </a:p>
        </p:txBody>
      </p:sp>
      <p:sp>
        <p:nvSpPr>
          <p:cNvPr id="102" name="テキスト ボックス 101"/>
          <p:cNvSpPr txBox="1"/>
          <p:nvPr/>
        </p:nvSpPr>
        <p:spPr>
          <a:xfrm>
            <a:off x="2367056" y="3607199"/>
            <a:ext cx="179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Output Optics</a:t>
            </a:r>
            <a:endParaRPr kumimoji="1" lang="ja-JP" altLang="en-US" dirty="0"/>
          </a:p>
        </p:txBody>
      </p:sp>
      <p:cxnSp>
        <p:nvCxnSpPr>
          <p:cNvPr id="103" name="直線コネクタ 102"/>
          <p:cNvCxnSpPr/>
          <p:nvPr/>
        </p:nvCxnSpPr>
        <p:spPr>
          <a:xfrm flipH="1" flipV="1">
            <a:off x="5879089" y="3954817"/>
            <a:ext cx="2759693" cy="1682472"/>
          </a:xfrm>
          <a:prstGeom prst="line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コネクタ 103"/>
          <p:cNvCxnSpPr>
            <a:cxnSpLocks/>
          </p:cNvCxnSpPr>
          <p:nvPr/>
        </p:nvCxnSpPr>
        <p:spPr>
          <a:xfrm flipH="1">
            <a:off x="5868289" y="6578009"/>
            <a:ext cx="2760413" cy="170817"/>
          </a:xfrm>
          <a:prstGeom prst="line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445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KAGRA Baseline Sensitivity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94" y="879886"/>
            <a:ext cx="10240406" cy="551992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826589" y="1228165"/>
            <a:ext cx="3967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accent1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NSNS Range = 151Mpc</a:t>
            </a:r>
            <a:endParaRPr kumimoji="1" lang="ja-JP" altLang="en-US" sz="2800" dirty="0">
              <a:solidFill>
                <a:schemeClr val="accent1"/>
              </a:solidFill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5740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23520" y="293928"/>
            <a:ext cx="9182604" cy="5813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00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82630" y="72805"/>
            <a:ext cx="6643959" cy="492588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Roadmap</a:t>
            </a:r>
            <a:endParaRPr kumimoji="1"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4" name="スライド番号プレースホルダ 3"/>
          <p:cNvSpPr txBox="1">
            <a:spLocks/>
          </p:cNvSpPr>
          <p:nvPr/>
        </p:nvSpPr>
        <p:spPr bwMode="auto">
          <a:xfrm>
            <a:off x="8068732" y="604308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b="1" i="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Helvetica" panose="020B0604020202020204" pitchFamily="34" charset="0"/>
                <a:ea typeface="HG丸ｺﾞｼｯｸM-PRO" panose="020F0600000000000000" pitchFamily="50" charset="-128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1B185A-0E21-426B-8501-AA01DE087D6A}" type="slidenum">
              <a:rPr lang="ja-JP" altLang="en-US" sz="20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ja-JP" altLang="en-US" sz="2000">
              <a:solidFill>
                <a:srgbClr val="898989"/>
              </a:solidFill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229542"/>
              </p:ext>
            </p:extLst>
          </p:nvPr>
        </p:nvGraphicFramePr>
        <p:xfrm>
          <a:off x="868246" y="1321673"/>
          <a:ext cx="10380140" cy="3519269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519007">
                  <a:extLst>
                    <a:ext uri="{9D8B030D-6E8A-4147-A177-3AD203B41FA5}">
                      <a16:colId xmlns:a16="http://schemas.microsoft.com/office/drawing/2014/main" val="1063947049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3934500885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7068381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2511276343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2018017883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3524501403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2083325399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3698204860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1783363113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591125195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3562515027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3257139963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1311978941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2974529732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152846185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4039276895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2251717295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4091669037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1218073094"/>
                    </a:ext>
                  </a:extLst>
                </a:gridCol>
                <a:gridCol w="519007">
                  <a:extLst>
                    <a:ext uri="{9D8B030D-6E8A-4147-A177-3AD203B41FA5}">
                      <a16:colId xmlns:a16="http://schemas.microsoft.com/office/drawing/2014/main" val="2143513404"/>
                    </a:ext>
                  </a:extLst>
                </a:gridCol>
              </a:tblGrid>
              <a:tr h="437437">
                <a:tc gridSpan="4"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Spica Neue" panose="02000503000000000000" pitchFamily="2" charset="-128"/>
                          <a:ea typeface="Spica Neue" panose="02000503000000000000" pitchFamily="2" charset="-128"/>
                          <a:cs typeface="Spica Neue" panose="02000503000000000000" pitchFamily="2" charset="-128"/>
                        </a:rPr>
                        <a:t>2016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Spica Neue" panose="02000503000000000000" pitchFamily="2" charset="-128"/>
                        <a:ea typeface="Spica Neue" panose="02000503000000000000" pitchFamily="2" charset="-128"/>
                        <a:cs typeface="Spica Neue" panose="02000503000000000000" pitchFamily="2" charset="-128"/>
                      </a:endParaRPr>
                    </a:p>
                  </a:txBody>
                  <a:tcPr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Spica Neue" panose="02000503000000000000" pitchFamily="2" charset="-128"/>
                          <a:ea typeface="Spica Neue" panose="02000503000000000000" pitchFamily="2" charset="-128"/>
                          <a:cs typeface="Spica Neue" panose="02000503000000000000" pitchFamily="2" charset="-128"/>
                        </a:rPr>
                        <a:t>2017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Spica Neue" panose="02000503000000000000" pitchFamily="2" charset="-128"/>
                        <a:ea typeface="Spica Neue" panose="02000503000000000000" pitchFamily="2" charset="-128"/>
                        <a:cs typeface="Spica Neue" panose="02000503000000000000" pitchFamily="2" charset="-128"/>
                      </a:endParaRPr>
                    </a:p>
                  </a:txBody>
                  <a:tcPr marT="45729" marB="4572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Spica Neue" panose="02000503000000000000" pitchFamily="2" charset="-128"/>
                          <a:ea typeface="Spica Neue" panose="02000503000000000000" pitchFamily="2" charset="-128"/>
                          <a:cs typeface="Spica Neue" panose="02000503000000000000" pitchFamily="2" charset="-128"/>
                        </a:rPr>
                        <a:t>2018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Spica Neue" panose="02000503000000000000" pitchFamily="2" charset="-128"/>
                        <a:ea typeface="Spica Neue" panose="02000503000000000000" pitchFamily="2" charset="-128"/>
                        <a:cs typeface="Spica Neue" panose="02000503000000000000" pitchFamily="2" charset="-128"/>
                      </a:endParaRPr>
                    </a:p>
                  </a:txBody>
                  <a:tcPr marT="45729" marB="4572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Spica Neue" panose="02000503000000000000" pitchFamily="2" charset="-128"/>
                          <a:ea typeface="Spica Neue" panose="02000503000000000000" pitchFamily="2" charset="-128"/>
                          <a:cs typeface="Spica Neue" panose="02000503000000000000" pitchFamily="2" charset="-128"/>
                        </a:rPr>
                        <a:t>2019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Spica Neue" panose="02000503000000000000" pitchFamily="2" charset="-128"/>
                        <a:ea typeface="Spica Neue" panose="02000503000000000000" pitchFamily="2" charset="-128"/>
                        <a:cs typeface="Spica Neue" panose="02000503000000000000" pitchFamily="2" charset="-128"/>
                      </a:endParaRPr>
                    </a:p>
                  </a:txBody>
                  <a:tcPr marT="45729" marB="45729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Spica Neue" panose="02000503000000000000" pitchFamily="2" charset="-128"/>
                          <a:ea typeface="Spica Neue" panose="02000503000000000000" pitchFamily="2" charset="-128"/>
                          <a:cs typeface="Spica Neue" panose="02000503000000000000" pitchFamily="2" charset="-128"/>
                        </a:rPr>
                        <a:t>2020</a:t>
                      </a:r>
                      <a:endParaRPr kumimoji="1" lang="ja-JP" altLang="en-US" sz="1800" b="1" dirty="0">
                        <a:solidFill>
                          <a:schemeClr val="tx1"/>
                        </a:solidFill>
                        <a:latin typeface="Spica Neue" panose="02000503000000000000" pitchFamily="2" charset="-128"/>
                        <a:ea typeface="Spica Neue" panose="02000503000000000000" pitchFamily="2" charset="-128"/>
                        <a:cs typeface="Spica Neue" panose="02000503000000000000" pitchFamily="2" charset="-128"/>
                      </a:endParaRPr>
                    </a:p>
                  </a:txBody>
                  <a:tcPr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178781"/>
                  </a:ext>
                </a:extLst>
              </a:tr>
              <a:tr h="3081832"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T="45729" marB="4572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178414"/>
                  </a:ext>
                </a:extLst>
              </a:tr>
            </a:tbl>
          </a:graphicData>
        </a:graphic>
      </p:graphicFrame>
      <p:sp>
        <p:nvSpPr>
          <p:cNvPr id="6" name="星 5 3"/>
          <p:cNvSpPr/>
          <p:nvPr/>
        </p:nvSpPr>
        <p:spPr>
          <a:xfrm>
            <a:off x="1119071" y="4177897"/>
            <a:ext cx="433388" cy="431800"/>
          </a:xfrm>
          <a:prstGeom prst="star5">
            <a:avLst/>
          </a:prstGeom>
          <a:solidFill>
            <a:srgbClr val="FB1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611436" y="5111001"/>
            <a:ext cx="2233612" cy="14128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sz="24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Phase 1</a:t>
            </a:r>
          </a:p>
          <a:p>
            <a:pPr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Michelson at </a:t>
            </a:r>
            <a:r>
              <a:rPr lang="en-US" altLang="ja-JP" dirty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cryogenic temp.</a:t>
            </a:r>
          </a:p>
          <a:p>
            <a:pPr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Test run</a:t>
            </a:r>
          </a:p>
          <a:p>
            <a:pPr>
              <a:defRPr/>
            </a:pPr>
            <a:endParaRPr lang="en-US" altLang="ja-JP" dirty="0">
              <a:solidFill>
                <a:schemeClr val="tx1"/>
              </a:solidFill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8" name="星 5 14"/>
          <p:cNvSpPr/>
          <p:nvPr/>
        </p:nvSpPr>
        <p:spPr>
          <a:xfrm>
            <a:off x="4719521" y="4177897"/>
            <a:ext cx="433388" cy="431800"/>
          </a:xfrm>
          <a:prstGeom prst="star5">
            <a:avLst/>
          </a:prstGeom>
          <a:solidFill>
            <a:srgbClr val="FB1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9" name="星 5 15"/>
          <p:cNvSpPr/>
          <p:nvPr/>
        </p:nvSpPr>
        <p:spPr>
          <a:xfrm>
            <a:off x="6592771" y="4177897"/>
            <a:ext cx="431800" cy="431800"/>
          </a:xfrm>
          <a:prstGeom prst="star5">
            <a:avLst/>
          </a:prstGeom>
          <a:solidFill>
            <a:srgbClr val="FB1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10" name="星 5 16"/>
          <p:cNvSpPr/>
          <p:nvPr/>
        </p:nvSpPr>
        <p:spPr>
          <a:xfrm>
            <a:off x="8464434" y="4177897"/>
            <a:ext cx="431800" cy="431800"/>
          </a:xfrm>
          <a:prstGeom prst="star5">
            <a:avLst/>
          </a:prstGeom>
          <a:noFill/>
          <a:ln w="50800">
            <a:solidFill>
              <a:srgbClr val="FB11D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11" name="右矢印 4"/>
          <p:cNvSpPr/>
          <p:nvPr/>
        </p:nvSpPr>
        <p:spPr>
          <a:xfrm>
            <a:off x="1336559" y="2018056"/>
            <a:ext cx="4103687" cy="431800"/>
          </a:xfrm>
          <a:prstGeom prst="rightArrow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407996" y="1945031"/>
            <a:ext cx="3024188" cy="43338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b="1" dirty="0">
                <a:solidFill>
                  <a:schemeClr val="accent1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Suspension installation</a:t>
            </a:r>
          </a:p>
        </p:txBody>
      </p:sp>
      <p:sp>
        <p:nvSpPr>
          <p:cNvPr id="13" name="右矢印 19"/>
          <p:cNvSpPr/>
          <p:nvPr/>
        </p:nvSpPr>
        <p:spPr>
          <a:xfrm>
            <a:off x="3784484" y="2594319"/>
            <a:ext cx="1008062" cy="431800"/>
          </a:xfrm>
          <a:prstGeom prst="rightArrow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14" name="右矢印 21"/>
          <p:cNvSpPr/>
          <p:nvPr/>
        </p:nvSpPr>
        <p:spPr>
          <a:xfrm>
            <a:off x="4287721" y="3026119"/>
            <a:ext cx="720725" cy="431800"/>
          </a:xfrm>
          <a:prstGeom prst="rightArrow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287721" y="2954681"/>
            <a:ext cx="1296988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b="1" dirty="0">
                <a:solidFill>
                  <a:schemeClr val="accent1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Cool down</a:t>
            </a:r>
          </a:p>
        </p:txBody>
      </p:sp>
      <p:sp>
        <p:nvSpPr>
          <p:cNvPr id="16" name="右矢印 23"/>
          <p:cNvSpPr/>
          <p:nvPr/>
        </p:nvSpPr>
        <p:spPr>
          <a:xfrm>
            <a:off x="868246" y="2594319"/>
            <a:ext cx="2771775" cy="431800"/>
          </a:xfrm>
          <a:prstGeom prst="rightArrow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903171" y="2521294"/>
            <a:ext cx="2808288" cy="4333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b="1" dirty="0">
                <a:solidFill>
                  <a:schemeClr val="accent1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Cryogenics development</a:t>
            </a:r>
          </a:p>
        </p:txBody>
      </p:sp>
      <p:sp>
        <p:nvSpPr>
          <p:cNvPr id="18" name="右矢印 25"/>
          <p:cNvSpPr/>
          <p:nvPr/>
        </p:nvSpPr>
        <p:spPr>
          <a:xfrm>
            <a:off x="5368809" y="2594319"/>
            <a:ext cx="792162" cy="431800"/>
          </a:xfrm>
          <a:prstGeom prst="rightArrow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19" name="右矢印 26"/>
          <p:cNvSpPr/>
          <p:nvPr/>
        </p:nvSpPr>
        <p:spPr>
          <a:xfrm>
            <a:off x="6016509" y="3026119"/>
            <a:ext cx="719137" cy="431800"/>
          </a:xfrm>
          <a:prstGeom prst="rightArrow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6016509" y="2954681"/>
            <a:ext cx="1295400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b="1" dirty="0">
                <a:solidFill>
                  <a:schemeClr val="accent1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Cool down</a:t>
            </a:r>
          </a:p>
        </p:txBody>
      </p:sp>
      <p:sp>
        <p:nvSpPr>
          <p:cNvPr id="21" name="右矢印 28"/>
          <p:cNvSpPr/>
          <p:nvPr/>
        </p:nvSpPr>
        <p:spPr>
          <a:xfrm>
            <a:off x="5008446" y="3529356"/>
            <a:ext cx="1727200" cy="433388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highlight>
                <a:srgbClr val="FFFF00"/>
              </a:highlight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5152908" y="3450074"/>
            <a:ext cx="2016125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b="1" dirty="0">
                <a:solidFill>
                  <a:schemeClr val="accent1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IFO upgrade</a:t>
            </a:r>
          </a:p>
        </p:txBody>
      </p:sp>
      <p:sp>
        <p:nvSpPr>
          <p:cNvPr id="23" name="右矢印 30"/>
          <p:cNvSpPr/>
          <p:nvPr/>
        </p:nvSpPr>
        <p:spPr>
          <a:xfrm>
            <a:off x="6808671" y="2594319"/>
            <a:ext cx="792163" cy="431800"/>
          </a:xfrm>
          <a:prstGeom prst="rightArrow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3784484" y="2521294"/>
            <a:ext cx="2808287" cy="4333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b="1" dirty="0" err="1">
                <a:solidFill>
                  <a:schemeClr val="accent1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Cryo</a:t>
            </a:r>
            <a:r>
              <a:rPr lang="en-US" altLang="ja-JP" b="1" dirty="0">
                <a:solidFill>
                  <a:schemeClr val="accent1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. payload installation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808671" y="2521294"/>
            <a:ext cx="3168650" cy="43338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b="1" dirty="0" err="1">
                <a:solidFill>
                  <a:schemeClr val="accent1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Cryo</a:t>
            </a:r>
            <a:r>
              <a:rPr lang="en-US" altLang="ja-JP" b="1" dirty="0">
                <a:solidFill>
                  <a:schemeClr val="accent1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. payload upgrade</a:t>
            </a:r>
          </a:p>
        </p:txBody>
      </p:sp>
      <p:sp>
        <p:nvSpPr>
          <p:cNvPr id="26" name="右矢印 32"/>
          <p:cNvSpPr/>
          <p:nvPr/>
        </p:nvSpPr>
        <p:spPr>
          <a:xfrm>
            <a:off x="7096009" y="3529356"/>
            <a:ext cx="1584325" cy="433388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Spica Neue" panose="02000503000000000000" pitchFamily="2" charset="-128"/>
              <a:ea typeface="Spica Neue" panose="02000503000000000000" pitchFamily="2" charset="-128"/>
              <a:cs typeface="Spica Neue" panose="02000503000000000000" pitchFamily="2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7096009" y="3457919"/>
            <a:ext cx="1657350" cy="431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b="1" dirty="0">
                <a:solidFill>
                  <a:schemeClr val="accent1"/>
                </a:solidFill>
                <a:latin typeface="Spica Neue" panose="02000503000000000000" pitchFamily="2" charset="-128"/>
                <a:ea typeface="Spica Neue" panose="02000503000000000000" pitchFamily="2" charset="-128"/>
                <a:cs typeface="Spica Neue" panose="02000503000000000000" pitchFamily="2" charset="-128"/>
              </a:rPr>
              <a:t>Noise hunting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868246" y="5053167"/>
            <a:ext cx="3170237" cy="14128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sz="24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Initial KAGRA</a:t>
            </a:r>
          </a:p>
          <a:p>
            <a:pPr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Michelson at</a:t>
            </a:r>
            <a:b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</a:b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room temp.</a:t>
            </a:r>
          </a:p>
          <a:p>
            <a:pPr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Test run</a:t>
            </a:r>
          </a:p>
          <a:p>
            <a:pPr>
              <a:defRPr/>
            </a:pPr>
            <a:endParaRPr lang="en-US" altLang="ja-JP" dirty="0">
              <a:solidFill>
                <a:schemeClr val="tx1"/>
              </a:solidFill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5750390" y="5053166"/>
            <a:ext cx="2233613" cy="14128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sz="24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Phase 2</a:t>
            </a:r>
          </a:p>
          <a:p>
            <a:pPr>
              <a:defRPr/>
            </a:pPr>
            <a:r>
              <a:rPr lang="en-US" altLang="ja-JP" dirty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RSE</a:t>
            </a: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 at</a:t>
            </a:r>
            <a:b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</a:br>
            <a:r>
              <a:rPr lang="en-US" altLang="ja-JP" dirty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cryogenic temp.</a:t>
            </a:r>
          </a:p>
          <a:p>
            <a:pPr>
              <a:defRPr/>
            </a:pP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Test run</a:t>
            </a:r>
          </a:p>
          <a:p>
            <a:pPr>
              <a:defRPr/>
            </a:pPr>
            <a:endParaRPr lang="en-US" altLang="ja-JP" dirty="0">
              <a:solidFill>
                <a:schemeClr val="tx1"/>
              </a:solidFill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8068732" y="5053165"/>
            <a:ext cx="2233612" cy="141287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n-US" altLang="ja-JP" sz="2400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Phase 3</a:t>
            </a:r>
          </a:p>
          <a:p>
            <a:pPr>
              <a:defRPr/>
            </a:pPr>
            <a:r>
              <a:rPr lang="en-US" altLang="ja-JP" dirty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RSE</a:t>
            </a: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 at</a:t>
            </a:r>
            <a:b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</a:br>
            <a:r>
              <a:rPr lang="en-US" altLang="ja-JP" dirty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cryogenic temp.</a:t>
            </a:r>
          </a:p>
          <a:p>
            <a:pPr>
              <a:defRPr/>
            </a:pPr>
            <a:r>
              <a:rPr lang="en-US" altLang="ja-JP" dirty="0">
                <a:solidFill>
                  <a:srgbClr val="FF0000"/>
                </a:solidFill>
                <a:ea typeface="Meiryo UI" pitchFamily="50" charset="-128"/>
                <a:cs typeface="Meiryo UI" pitchFamily="50" charset="-128"/>
              </a:rPr>
              <a:t>Observation</a:t>
            </a:r>
            <a:r>
              <a:rPr lang="en-US" altLang="ja-JP" dirty="0">
                <a:solidFill>
                  <a:schemeClr val="tx1"/>
                </a:solidFill>
                <a:ea typeface="Meiryo UI" pitchFamily="50" charset="-128"/>
                <a:cs typeface="Meiryo UI" pitchFamily="50" charset="-128"/>
              </a:rPr>
              <a:t> run</a:t>
            </a:r>
          </a:p>
          <a:p>
            <a:pPr>
              <a:defRPr/>
            </a:pPr>
            <a:endParaRPr lang="en-US" altLang="ja-JP" dirty="0">
              <a:solidFill>
                <a:schemeClr val="tx1"/>
              </a:solidFill>
              <a:ea typeface="Meiryo UI" pitchFamily="50" charset="-128"/>
              <a:cs typeface="Meiryo UI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0344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Observation Scenario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4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31" y="1367127"/>
            <a:ext cx="522922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681" y="1616117"/>
            <a:ext cx="5718957" cy="3725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4336228" y="5928068"/>
            <a:ext cx="3070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Under discussion</a:t>
            </a:r>
            <a:endParaRPr kumimoji="1" lang="ja-JP" altLang="en-US" sz="2800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944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cap="none" dirty="0"/>
              <a:t>Initial KAGRA (</a:t>
            </a:r>
            <a:r>
              <a:rPr kumimoji="1" lang="en-US" altLang="ja-JP" cap="none" dirty="0" err="1"/>
              <a:t>iKAGRA</a:t>
            </a:r>
            <a:r>
              <a:rPr kumimoji="1" lang="en-US" altLang="ja-JP" cap="none" dirty="0"/>
              <a:t>)</a:t>
            </a:r>
            <a:endParaRPr kumimoji="1" lang="ja-JP" altLang="en-US" cap="none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4" name="フリーフォーム: 図形 3"/>
          <p:cNvSpPr/>
          <p:nvPr/>
        </p:nvSpPr>
        <p:spPr>
          <a:xfrm>
            <a:off x="8387523" y="2894440"/>
            <a:ext cx="477663" cy="67212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5" name="フリーフォーム: 図形 4"/>
          <p:cNvSpPr/>
          <p:nvPr/>
        </p:nvSpPr>
        <p:spPr>
          <a:xfrm>
            <a:off x="5273659" y="3032137"/>
            <a:ext cx="1681640" cy="907741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6" name="フリーフォーム: 図形 5"/>
          <p:cNvSpPr/>
          <p:nvPr/>
        </p:nvSpPr>
        <p:spPr>
          <a:xfrm>
            <a:off x="8647881" y="1172315"/>
            <a:ext cx="653767" cy="438904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7" name="フリーフォーム: 図形 6"/>
          <p:cNvSpPr/>
          <p:nvPr/>
        </p:nvSpPr>
        <p:spPr>
          <a:xfrm>
            <a:off x="8647881" y="3464677"/>
            <a:ext cx="726656" cy="493443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99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Arial" pitchFamily="34"/>
              <a:ea typeface="ＭＳ Ｐゴシック" pitchFamily="2"/>
              <a:cs typeface="Arial Unicode MS" pitchFamily="2"/>
            </a:endParaRPr>
          </a:p>
        </p:txBody>
      </p:sp>
      <p:sp>
        <p:nvSpPr>
          <p:cNvPr id="8" name="フリーフォーム: 図形 7"/>
          <p:cNvSpPr/>
          <p:nvPr/>
        </p:nvSpPr>
        <p:spPr>
          <a:xfrm>
            <a:off x="7030142" y="3376324"/>
            <a:ext cx="594499" cy="563554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CCFF66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9" name="フリーフォーム: 図形 8"/>
          <p:cNvSpPr/>
          <p:nvPr/>
        </p:nvSpPr>
        <p:spPr>
          <a:xfrm>
            <a:off x="10978239" y="3330039"/>
            <a:ext cx="544909" cy="628081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0" name="フリーフォーム: 図形 9"/>
          <p:cNvSpPr/>
          <p:nvPr/>
        </p:nvSpPr>
        <p:spPr>
          <a:xfrm>
            <a:off x="4214275" y="2132679"/>
            <a:ext cx="936000" cy="16271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1" name="直線コネクタ 10"/>
          <p:cNvSpPr/>
          <p:nvPr/>
        </p:nvSpPr>
        <p:spPr>
          <a:xfrm flipV="1">
            <a:off x="8960514" y="1382439"/>
            <a:ext cx="10801" cy="228456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2" name="直線コネクタ 11"/>
          <p:cNvSpPr/>
          <p:nvPr/>
        </p:nvSpPr>
        <p:spPr>
          <a:xfrm>
            <a:off x="7343395" y="3650079"/>
            <a:ext cx="3867120" cy="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3" name="直線コネクタ 12"/>
          <p:cNvSpPr/>
          <p:nvPr/>
        </p:nvSpPr>
        <p:spPr>
          <a:xfrm flipV="1">
            <a:off x="7412515" y="3281799"/>
            <a:ext cx="1190520" cy="36828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4" name="直線コネクタ 13"/>
          <p:cNvSpPr/>
          <p:nvPr/>
        </p:nvSpPr>
        <p:spPr>
          <a:xfrm>
            <a:off x="5886114" y="3276399"/>
            <a:ext cx="2716921" cy="540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5" name="フリーフォーム: 図形 14"/>
          <p:cNvSpPr/>
          <p:nvPr/>
        </p:nvSpPr>
        <p:spPr>
          <a:xfrm rot="300000">
            <a:off x="8567890" y="3093026"/>
            <a:ext cx="11340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6" name="フリーフォーム: 図形 15"/>
          <p:cNvSpPr/>
          <p:nvPr/>
        </p:nvSpPr>
        <p:spPr>
          <a:xfrm rot="300000">
            <a:off x="7264330" y="3461682"/>
            <a:ext cx="11376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7" name="フリーフォーム: 図形 16"/>
          <p:cNvSpPr/>
          <p:nvPr/>
        </p:nvSpPr>
        <p:spPr>
          <a:xfrm rot="2700000">
            <a:off x="8965879" y="3498101"/>
            <a:ext cx="113400" cy="39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189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8" name="フリーフォーム: 図形 17"/>
          <p:cNvSpPr/>
          <p:nvPr/>
        </p:nvSpPr>
        <p:spPr>
          <a:xfrm>
            <a:off x="11182435" y="3451719"/>
            <a:ext cx="113760" cy="39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19" name="フリーフォーム: 図形 18"/>
          <p:cNvSpPr/>
          <p:nvPr/>
        </p:nvSpPr>
        <p:spPr>
          <a:xfrm rot="5400000">
            <a:off x="8914434" y="1184079"/>
            <a:ext cx="113760" cy="39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336701" y="2622650"/>
            <a:ext cx="605520" cy="3268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PR2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101475" y="3876158"/>
            <a:ext cx="57528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PR3</a:t>
            </a:r>
          </a:p>
        </p:txBody>
      </p:sp>
      <p:sp>
        <p:nvSpPr>
          <p:cNvPr id="22" name="フリーフォーム: 図形 21"/>
          <p:cNvSpPr/>
          <p:nvPr/>
        </p:nvSpPr>
        <p:spPr>
          <a:xfrm rot="-1140000">
            <a:off x="8868147" y="2122891"/>
            <a:ext cx="196560" cy="34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3" name="直線コネクタ 22"/>
          <p:cNvSpPr/>
          <p:nvPr/>
        </p:nvSpPr>
        <p:spPr>
          <a:xfrm rot="44736" flipV="1">
            <a:off x="8879874" y="2123318"/>
            <a:ext cx="184320" cy="66961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24" name="直線コネクタ 23"/>
          <p:cNvSpPr/>
          <p:nvPr/>
        </p:nvSpPr>
        <p:spPr>
          <a:xfrm rot="44736" flipH="1">
            <a:off x="8867995" y="2090559"/>
            <a:ext cx="183240" cy="67679"/>
          </a:xfrm>
          <a:prstGeom prst="line">
            <a:avLst/>
          </a:prstGeom>
          <a:noFill/>
          <a:ln w="0">
            <a:solidFill>
              <a:schemeClr val="tx1"/>
            </a:solidFill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 dirty="0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grpSp>
        <p:nvGrpSpPr>
          <p:cNvPr id="25" name="グループ化 24"/>
          <p:cNvGrpSpPr/>
          <p:nvPr/>
        </p:nvGrpSpPr>
        <p:grpSpPr>
          <a:xfrm>
            <a:off x="10438675" y="3533439"/>
            <a:ext cx="99720" cy="197685"/>
            <a:chOff x="8312400" y="2797560"/>
            <a:chExt cx="99720" cy="197685"/>
          </a:xfrm>
          <a:solidFill>
            <a:schemeClr val="bg1"/>
          </a:solidFill>
        </p:grpSpPr>
        <p:sp>
          <p:nvSpPr>
            <p:cNvPr id="26" name="フリーフォーム: 図形 25"/>
            <p:cNvSpPr/>
            <p:nvPr/>
          </p:nvSpPr>
          <p:spPr>
            <a:xfrm rot="4200000">
              <a:off x="8263727" y="2879505"/>
              <a:ext cx="196560" cy="349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grpFill/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ＭＳ Ｐゴシック" pitchFamily="2"/>
                <a:cs typeface="Arial Unicode MS" pitchFamily="2"/>
              </a:endParaRPr>
            </a:p>
          </p:txBody>
        </p:sp>
        <p:sp>
          <p:nvSpPr>
            <p:cNvPr id="27" name="直線コネクタ 26"/>
            <p:cNvSpPr/>
            <p:nvPr/>
          </p:nvSpPr>
          <p:spPr>
            <a:xfrm>
              <a:off x="8312400" y="2809440"/>
              <a:ext cx="66960" cy="184320"/>
            </a:xfrm>
            <a:prstGeom prst="line">
              <a:avLst/>
            </a:prstGeom>
            <a:grpFill/>
            <a:ln w="0">
              <a:solidFill>
                <a:schemeClr val="tx1"/>
              </a:solidFill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ＭＳ Ｐゴシック" pitchFamily="2"/>
                <a:cs typeface="Arial Unicode MS" pitchFamily="2"/>
              </a:endParaRPr>
            </a:p>
          </p:txBody>
        </p:sp>
        <p:sp>
          <p:nvSpPr>
            <p:cNvPr id="28" name="直線コネクタ 27"/>
            <p:cNvSpPr/>
            <p:nvPr/>
          </p:nvSpPr>
          <p:spPr>
            <a:xfrm flipH="1" flipV="1">
              <a:off x="8344440" y="2797560"/>
              <a:ext cx="67680" cy="183240"/>
            </a:xfrm>
            <a:prstGeom prst="line">
              <a:avLst/>
            </a:prstGeom>
            <a:grpFill/>
            <a:ln w="0">
              <a:solidFill>
                <a:schemeClr val="tx1"/>
              </a:solidFill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ＭＳ Ｐゴシック" pitchFamily="2"/>
                <a:cs typeface="Arial Unicode MS" pitchFamily="2"/>
              </a:endParaRPr>
            </a:p>
          </p:txBody>
        </p:sp>
      </p:grpSp>
      <p:sp>
        <p:nvSpPr>
          <p:cNvPr id="29" name="テキスト ボックス 28"/>
          <p:cNvSpPr txBox="1"/>
          <p:nvPr/>
        </p:nvSpPr>
        <p:spPr>
          <a:xfrm>
            <a:off x="9276955" y="1241202"/>
            <a:ext cx="74448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ETMY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0867075" y="3032137"/>
            <a:ext cx="744480" cy="3175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ETMX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9002263" y="3688043"/>
            <a:ext cx="452160" cy="3268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solidFill>
                  <a:schemeClr val="bg2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BS</a:t>
            </a:r>
          </a:p>
        </p:txBody>
      </p:sp>
      <p:sp>
        <p:nvSpPr>
          <p:cNvPr id="32" name="直線コネクタ 31"/>
          <p:cNvSpPr/>
          <p:nvPr/>
        </p:nvSpPr>
        <p:spPr>
          <a:xfrm>
            <a:off x="5886475" y="3276399"/>
            <a:ext cx="884520" cy="25776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3" name="フリーフォーム: 図形 32"/>
          <p:cNvSpPr/>
          <p:nvPr/>
        </p:nvSpPr>
        <p:spPr>
          <a:xfrm rot="300000">
            <a:off x="5801408" y="3118384"/>
            <a:ext cx="88560" cy="312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4" name="フリーフォーム: 図形 33"/>
          <p:cNvSpPr/>
          <p:nvPr/>
        </p:nvSpPr>
        <p:spPr>
          <a:xfrm rot="300000">
            <a:off x="6770154" y="3388743"/>
            <a:ext cx="88560" cy="312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5400000"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5" name="直線コネクタ 34"/>
          <p:cNvSpPr/>
          <p:nvPr/>
        </p:nvSpPr>
        <p:spPr>
          <a:xfrm>
            <a:off x="3790194" y="3524799"/>
            <a:ext cx="2981161" cy="936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6" name="フリーフォーム: 図形 35"/>
          <p:cNvSpPr/>
          <p:nvPr/>
        </p:nvSpPr>
        <p:spPr>
          <a:xfrm>
            <a:off x="5348995" y="3456039"/>
            <a:ext cx="397080" cy="158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  <a:lumOff val="50000"/>
                </a:schemeClr>
              </a:gs>
              <a:gs pos="49000">
                <a:srgbClr val="D3D3D3"/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5400000" scaled="1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7" name="直線コネクタ 36"/>
          <p:cNvSpPr/>
          <p:nvPr/>
        </p:nvSpPr>
        <p:spPr>
          <a:xfrm flipV="1">
            <a:off x="4429915" y="2265879"/>
            <a:ext cx="258840" cy="127296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8" name="直線コネクタ 37"/>
          <p:cNvSpPr/>
          <p:nvPr/>
        </p:nvSpPr>
        <p:spPr>
          <a:xfrm flipH="1" flipV="1">
            <a:off x="4688755" y="2265879"/>
            <a:ext cx="262080" cy="1257120"/>
          </a:xfrm>
          <a:prstGeom prst="line">
            <a:avLst/>
          </a:prstGeom>
          <a:noFill/>
          <a:ln w="36000">
            <a:solidFill>
              <a:srgbClr val="FF00FF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39" name="フリーフォーム: 図形 38"/>
          <p:cNvSpPr/>
          <p:nvPr/>
        </p:nvSpPr>
        <p:spPr>
          <a:xfrm rot="5400000">
            <a:off x="4643733" y="2073819"/>
            <a:ext cx="88560" cy="312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40" name="フリーフォーム: 図形 39"/>
          <p:cNvSpPr/>
          <p:nvPr/>
        </p:nvSpPr>
        <p:spPr>
          <a:xfrm rot="2700000">
            <a:off x="4929626" y="3394788"/>
            <a:ext cx="88560" cy="312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189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41" name="フリーフォーム: 図形 40"/>
          <p:cNvSpPr/>
          <p:nvPr/>
        </p:nvSpPr>
        <p:spPr>
          <a:xfrm rot="-2700000">
            <a:off x="4354121" y="3390775"/>
            <a:ext cx="88560" cy="312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 flip="none" rotWithShape="0">
            <a:gsLst>
              <a:gs pos="0">
                <a:srgbClr val="0047FF"/>
              </a:gs>
              <a:gs pos="50000">
                <a:srgbClr val="FFFFFF"/>
              </a:gs>
              <a:gs pos="100000">
                <a:srgbClr val="0047FF"/>
              </a:gs>
            </a:gsLst>
            <a:lin ang="2700000" scaled="0"/>
            <a:tileRect/>
          </a:gra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054794" y="1785999"/>
            <a:ext cx="1750760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Mode Cleaner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5978274" y="3219879"/>
            <a:ext cx="767519" cy="356336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IMMT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481347" y="3622358"/>
            <a:ext cx="626400" cy="3268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cap="none" dirty="0">
                <a:ln>
                  <a:noFill/>
                </a:ln>
                <a:solidFill>
                  <a:schemeClr val="accent1"/>
                </a:solidFill>
                <a:latin typeface="Arial" pitchFamily="34"/>
                <a:ea typeface="ＭＳ Ｐゴシック" pitchFamily="2"/>
                <a:cs typeface="Arial Unicode MS" pitchFamily="2"/>
              </a:rPr>
              <a:t>IFI</a:t>
            </a:r>
          </a:p>
        </p:txBody>
      </p:sp>
      <p:sp>
        <p:nvSpPr>
          <p:cNvPr id="45" name="フリーフォーム: 図形 44"/>
          <p:cNvSpPr/>
          <p:nvPr/>
        </p:nvSpPr>
        <p:spPr>
          <a:xfrm>
            <a:off x="728804" y="3378164"/>
            <a:ext cx="1007999" cy="36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46" name="フリーフォーム: 図形 45"/>
          <p:cNvSpPr/>
          <p:nvPr/>
        </p:nvSpPr>
        <p:spPr>
          <a:xfrm>
            <a:off x="728804" y="1991379"/>
            <a:ext cx="1007999" cy="36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CCFF66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47" name="フリーフォーム: 図形 46"/>
          <p:cNvSpPr/>
          <p:nvPr/>
        </p:nvSpPr>
        <p:spPr>
          <a:xfrm>
            <a:off x="728804" y="2437419"/>
            <a:ext cx="1007999" cy="36000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99FF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ＭＳ Ｐゴシック" pitchFamily="2"/>
              <a:cs typeface="Arial Unicode MS" pitchFamily="2"/>
            </a:endParaRPr>
          </a:p>
        </p:txBody>
      </p:sp>
      <p:sp>
        <p:nvSpPr>
          <p:cNvPr id="48" name="フリーフォーム: 図形 47"/>
          <p:cNvSpPr/>
          <p:nvPr/>
        </p:nvSpPr>
        <p:spPr>
          <a:xfrm>
            <a:off x="728804" y="2883099"/>
            <a:ext cx="1007999" cy="41148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99"/>
          </a:solidFill>
          <a:ln w="0">
            <a:solidFill>
              <a:srgbClr val="3465A4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Arial" pitchFamily="34"/>
              <a:ea typeface="ＭＳ Ｐゴシック" pitchFamily="2"/>
              <a:cs typeface="Arial Unicode MS" pitchFamily="2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773524" y="3377083"/>
            <a:ext cx="1029600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Fixed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773524" y="2012259"/>
            <a:ext cx="1215746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Type-</a:t>
            </a:r>
            <a:r>
              <a:rPr lang="en-US" sz="1800" b="0" i="0" u="none" strike="noStrike" kern="1200" cap="none" dirty="0" err="1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Bp</a:t>
            </a:r>
            <a:r>
              <a:rPr lang="en-US" sz="18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’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1773165" y="2480258"/>
            <a:ext cx="1131045" cy="356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Type-C</a:t>
            </a: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772805" y="2948259"/>
            <a:ext cx="866520" cy="3466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Arial" pitchFamily="34"/>
                <a:ea typeface="ＭＳ Ｐゴシック" pitchFamily="2"/>
                <a:cs typeface="Arial Unicode MS" pitchFamily="2"/>
              </a:rPr>
              <a:t>Others</a:t>
            </a: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962376" y="4967791"/>
            <a:ext cx="757027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Michelson  (mid-fringe lock -&gt; RF readout)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Room Temperature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Temporary Suspensions/Mirrors</a:t>
            </a:r>
            <a:endParaRPr kumimoji="1" lang="ja-JP" altLang="en-US" sz="2800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cxnSp>
        <p:nvCxnSpPr>
          <p:cNvPr id="55" name="直線矢印コネクタ 54"/>
          <p:cNvCxnSpPr>
            <a:cxnSpLocks/>
          </p:cNvCxnSpPr>
          <p:nvPr/>
        </p:nvCxnSpPr>
        <p:spPr>
          <a:xfrm>
            <a:off x="5441324" y="3622358"/>
            <a:ext cx="0" cy="820169"/>
          </a:xfrm>
          <a:prstGeom prst="straightConnector1">
            <a:avLst/>
          </a:prstGeom>
          <a:ln w="476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/>
          <p:cNvSpPr txBox="1"/>
          <p:nvPr/>
        </p:nvSpPr>
        <p:spPr>
          <a:xfrm>
            <a:off x="4661783" y="4386776"/>
            <a:ext cx="1606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GW signal</a:t>
            </a:r>
            <a:endParaRPr kumimoji="1" lang="ja-JP" altLang="en-US" sz="2400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4266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cap="none" dirty="0" err="1"/>
              <a:t>i</a:t>
            </a:r>
            <a:r>
              <a:rPr kumimoji="1" lang="en-US" altLang="ja-JP" dirty="0" err="1"/>
              <a:t>KAGRA</a:t>
            </a:r>
            <a:r>
              <a:rPr kumimoji="1" lang="en-US" altLang="ja-JP" dirty="0"/>
              <a:t> Test Run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9D190-883C-480A-BDC3-159A98F0A390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82630" y="898216"/>
            <a:ext cx="4513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March 25 – April 25, 2016</a:t>
            </a:r>
            <a:endParaRPr kumimoji="1" lang="ja-JP" altLang="en-US" sz="2800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pic>
        <p:nvPicPr>
          <p:cNvPr id="5" name="Picture 8" descr="http://klog.icrr.u-tokyo.ac.jp/osl/uploads/1705_20160430123236_michnoisebudgetac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888" y="1565868"/>
            <a:ext cx="6454775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517890" y="4659299"/>
            <a:ext cx="418839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Only 3km arms were </a:t>
            </a:r>
            <a:b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</a:b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under vacuum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Strong beam clipping</a:t>
            </a:r>
            <a:b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</a:b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by optical windows</a:t>
            </a:r>
            <a:endParaRPr kumimoji="1" lang="ja-JP" altLang="en-US" sz="2800" dirty="0">
              <a:latin typeface="Spica Neue P" panose="02000503000000000000" pitchFamily="2" charset="-128"/>
              <a:ea typeface="Spica Neue P" panose="02000503000000000000" pitchFamily="2" charset="-128"/>
              <a:cs typeface="Spica Neue P" panose="02000503000000000000" pitchFamily="2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17890" y="1901628"/>
            <a:ext cx="479028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solidFill>
                  <a:schemeClr val="accent5"/>
                </a:solidFill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Main Purpose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Test of the KAGRA facility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Gain experience </a:t>
            </a:r>
            <a:b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</a:br>
            <a:r>
              <a:rPr kumimoji="1" lang="en-US" altLang="ja-JP" sz="2800" dirty="0">
                <a:latin typeface="Spica Neue P" panose="02000503000000000000" pitchFamily="2" charset="-128"/>
                <a:ea typeface="Spica Neue P" panose="02000503000000000000" pitchFamily="2" charset="-128"/>
                <a:cs typeface="Spica Neue P" panose="02000503000000000000" pitchFamily="2" charset="-128"/>
              </a:rPr>
              <a:t>in underground work</a:t>
            </a:r>
          </a:p>
        </p:txBody>
      </p:sp>
    </p:spTree>
    <p:extLst>
      <p:ext uri="{BB962C8B-B14F-4D97-AF65-F5344CB8AC3E}">
        <p14:creationId xmlns:p14="http://schemas.microsoft.com/office/powerpoint/2010/main" val="4979778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メッシュ">
  <a:themeElements>
    <a:clrScheme name="メッシュ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メッシュ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メッシュ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umimoji="1" sz="2800" dirty="0" smtClean="0">
            <a:latin typeface="Spica Neue P" panose="02000503000000000000" pitchFamily="2" charset="-128"/>
            <a:ea typeface="Spica Neue P" panose="02000503000000000000" pitchFamily="2" charset="-128"/>
            <a:cs typeface="Spica Neue P" panose="02000503000000000000" pitchFamily="2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nglish-BlackDots.potx" id="{620E4C34-DB42-4F4D-8349-0E956952C92D}" vid="{0E20A559-8164-44AE-B67C-24BFD5F849A4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1604</TotalTime>
  <Words>387</Words>
  <Application>Microsoft Office PowerPoint</Application>
  <PresentationFormat>ワイド画面</PresentationFormat>
  <Paragraphs>186</Paragraphs>
  <Slides>18</Slides>
  <Notes>1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31" baseType="lpstr">
      <vt:lpstr>Arial Unicode MS</vt:lpstr>
      <vt:lpstr>HG丸ｺﾞｼｯｸM-PRO</vt:lpstr>
      <vt:lpstr>Meiryo UI</vt:lpstr>
      <vt:lpstr>ＭＳ Ｐゴシック</vt:lpstr>
      <vt:lpstr>ＭＳ ゴシック</vt:lpstr>
      <vt:lpstr>Spica Neue</vt:lpstr>
      <vt:lpstr>Spica Neue P</vt:lpstr>
      <vt:lpstr>游ゴシック</vt:lpstr>
      <vt:lpstr>Arial</vt:lpstr>
      <vt:lpstr>Century Gothic</vt:lpstr>
      <vt:lpstr>Helvetica</vt:lpstr>
      <vt:lpstr>Liberation Sans</vt:lpstr>
      <vt:lpstr>メッシュ</vt:lpstr>
      <vt:lpstr>Status of The KAGRA Project</vt:lpstr>
      <vt:lpstr>The KAGRA Project</vt:lpstr>
      <vt:lpstr>KAGRA Baseline Configuration</vt:lpstr>
      <vt:lpstr>KAGRA Baseline Sensitivity</vt:lpstr>
      <vt:lpstr>PowerPoint プレゼンテーション</vt:lpstr>
      <vt:lpstr>Roadmap</vt:lpstr>
      <vt:lpstr>Observation Scenario</vt:lpstr>
      <vt:lpstr>Initial KAGRA (iKAGRA)</vt:lpstr>
      <vt:lpstr>iKAGRA Test Run</vt:lpstr>
      <vt:lpstr>PowerPoint プレゼンテーション</vt:lpstr>
      <vt:lpstr>bKAGRA phase 1</vt:lpstr>
      <vt:lpstr>bKAGRA phase 1 schedule</vt:lpstr>
      <vt:lpstr>Type-A + Cryogenic Suspension</vt:lpstr>
      <vt:lpstr>PowerPoint プレゼンテーション</vt:lpstr>
      <vt:lpstr>Type-A Suspension Installation</vt:lpstr>
      <vt:lpstr>BS and PR Suspensions</vt:lpstr>
      <vt:lpstr>Life is not so easy</vt:lpstr>
      <vt:lpstr>Thank you very much for your help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Yoichi Aso</dc:creator>
  <cp:lastModifiedBy>Yoichi Aso</cp:lastModifiedBy>
  <cp:revision>43</cp:revision>
  <dcterms:created xsi:type="dcterms:W3CDTF">2017-03-01T07:41:02Z</dcterms:created>
  <dcterms:modified xsi:type="dcterms:W3CDTF">2017-03-11T16:34:47Z</dcterms:modified>
</cp:coreProperties>
</file>