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75" r:id="rId8"/>
    <p:sldId id="282" r:id="rId9"/>
    <p:sldId id="283" r:id="rId10"/>
    <p:sldId id="284" r:id="rId11"/>
    <p:sldId id="265" r:id="rId12"/>
    <p:sldId id="264" r:id="rId13"/>
    <p:sldId id="278" r:id="rId14"/>
    <p:sldId id="276" r:id="rId15"/>
    <p:sldId id="279" r:id="rId16"/>
    <p:sldId id="277" r:id="rId17"/>
    <p:sldId id="274" r:id="rId18"/>
    <p:sldId id="268" r:id="rId19"/>
    <p:sldId id="285" r:id="rId20"/>
    <p:sldId id="286" r:id="rId21"/>
    <p:sldId id="287" r:id="rId22"/>
    <p:sldId id="270" r:id="rId23"/>
    <p:sldId id="280" r:id="rId24"/>
    <p:sldId id="281" r:id="rId25"/>
    <p:sldId id="272" r:id="rId26"/>
    <p:sldId id="288" r:id="rId27"/>
    <p:sldId id="273" r:id="rId28"/>
    <p:sldId id="290" r:id="rId29"/>
    <p:sldId id="291" r:id="rId30"/>
    <p:sldId id="292" r:id="rId31"/>
    <p:sldId id="289" r:id="rId3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00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38AB80-772D-4087-94EF-3D0FC2410789}" type="datetimeFigureOut">
              <a:rPr kumimoji="1" lang="ja-JP" altLang="en-US" smtClean="0"/>
              <a:t>2017/2/7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B161-5D8A-437F-915B-11F25CA35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9029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38AB80-772D-4087-94EF-3D0FC2410789}" type="datetimeFigureOut">
              <a:rPr kumimoji="1" lang="ja-JP" altLang="en-US" smtClean="0"/>
              <a:t>2017/2/7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B161-5D8A-437F-915B-11F25CA35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808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38AB80-772D-4087-94EF-3D0FC2410789}" type="datetimeFigureOut">
              <a:rPr kumimoji="1" lang="ja-JP" altLang="en-US" smtClean="0"/>
              <a:t>2017/2/7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B161-5D8A-437F-915B-11F25CA35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1678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38AB80-772D-4087-94EF-3D0FC2410789}" type="datetimeFigureOut">
              <a:rPr kumimoji="1" lang="ja-JP" altLang="en-US" smtClean="0"/>
              <a:t>2017/2/7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B161-5D8A-437F-915B-11F25CA35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1297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38AB80-772D-4087-94EF-3D0FC2410789}" type="datetimeFigureOut">
              <a:rPr kumimoji="1" lang="ja-JP" altLang="en-US" smtClean="0"/>
              <a:t>2017/2/7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B161-5D8A-437F-915B-11F25CA35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7269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38AB80-772D-4087-94EF-3D0FC2410789}" type="datetimeFigureOut">
              <a:rPr kumimoji="1" lang="ja-JP" altLang="en-US" smtClean="0"/>
              <a:t>2017/2/7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B161-5D8A-437F-915B-11F25CA35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764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2251798"/>
            <a:ext cx="12192000" cy="1248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2693" y="2540327"/>
            <a:ext cx="7806614" cy="63756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10" hasCustomPrompt="1"/>
          </p:nvPr>
        </p:nvSpPr>
        <p:spPr>
          <a:xfrm>
            <a:off x="3203945" y="5024955"/>
            <a:ext cx="8825688" cy="1631027"/>
          </a:xfrm>
        </p:spPr>
        <p:txBody>
          <a:bodyPr>
            <a:normAutofit/>
          </a:bodyPr>
          <a:lstStyle>
            <a:lvl1pPr marL="12600" indent="0">
              <a:buNone/>
              <a:defRPr sz="2400"/>
            </a:lvl1pPr>
          </a:lstStyle>
          <a:p>
            <a:pPr algn="r"/>
            <a:r>
              <a:rPr kumimoji="1" lang="ja-JP" altLang="en-US" dirty="0"/>
              <a:t>ミーティング情報</a:t>
            </a:r>
            <a:endParaRPr kumimoji="1" lang="en-US" altLang="ja-JP" dirty="0"/>
          </a:p>
          <a:p>
            <a:pPr algn="r"/>
            <a:r>
              <a:rPr kumimoji="1" lang="en-US" altLang="ja-JP" dirty="0"/>
              <a:t>Author</a:t>
            </a:r>
            <a:r>
              <a:rPr kumimoji="1" lang="ja-JP" altLang="en-US" dirty="0"/>
              <a:t>情報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1" hasCustomPrompt="1"/>
          </p:nvPr>
        </p:nvSpPr>
        <p:spPr>
          <a:xfrm>
            <a:off x="311926" y="1694387"/>
            <a:ext cx="3622121" cy="446301"/>
          </a:xfrm>
        </p:spPr>
        <p:txBody>
          <a:bodyPr/>
          <a:lstStyle>
            <a:lvl1pPr marL="12600" indent="0">
              <a:buNone/>
              <a:defRPr/>
            </a:lvl1pPr>
            <a:lvl2pPr marL="469800" indent="0">
              <a:buNone/>
              <a:defRPr/>
            </a:lvl2pPr>
            <a:lvl3pPr marL="927000" indent="0">
              <a:buNone/>
              <a:defRPr/>
            </a:lvl3pPr>
            <a:lvl4pPr marL="1384200" indent="0">
              <a:buNone/>
              <a:defRPr/>
            </a:lvl4pPr>
            <a:lvl5pPr marL="1841400" indent="0">
              <a:buNone/>
              <a:defRPr/>
            </a:lvl5pPr>
          </a:lstStyle>
          <a:p>
            <a:pPr lvl="0"/>
            <a:r>
              <a:rPr kumimoji="1" lang="ja-JP" altLang="en-US" dirty="0"/>
              <a:t>サブタイトル</a:t>
            </a:r>
            <a:r>
              <a:rPr kumimoji="1" lang="en-US" altLang="ja-JP" dirty="0"/>
              <a:t>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282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38AB80-772D-4087-94EF-3D0FC2410789}" type="datetimeFigureOut">
              <a:rPr kumimoji="1" lang="ja-JP" altLang="en-US" smtClean="0"/>
              <a:t>2017/2/7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B161-5D8A-437F-915B-11F25CA35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96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シンプル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4B161-5D8A-437F-915B-11F25CA35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1"/>
          </p:nvPr>
        </p:nvSpPr>
        <p:spPr>
          <a:xfrm>
            <a:off x="1963738" y="1800225"/>
            <a:ext cx="8018462" cy="327501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763776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テキスト+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4B161-5D8A-437F-915B-11F25CA35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1"/>
          </p:nvPr>
        </p:nvSpPr>
        <p:spPr>
          <a:xfrm>
            <a:off x="1042250" y="1606151"/>
            <a:ext cx="9888020" cy="1952219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440070" y="1006661"/>
            <a:ext cx="4840767" cy="510252"/>
          </a:xfrm>
        </p:spPr>
        <p:txBody>
          <a:bodyPr/>
          <a:lstStyle>
            <a:lvl1pPr marL="12600" indent="0">
              <a:buNone/>
              <a:defRPr>
                <a:solidFill>
                  <a:schemeClr val="accent1"/>
                </a:solidFill>
              </a:defRPr>
            </a:lvl1pPr>
            <a:lvl5pPr marL="1841400" indent="0">
              <a:buNone/>
              <a:defRPr/>
            </a:lvl5pPr>
          </a:lstStyle>
          <a:p>
            <a:pPr lvl="0"/>
            <a:r>
              <a:rPr kumimoji="1" lang="ja-JP" altLang="en-US" dirty="0"/>
              <a:t>見出し</a:t>
            </a: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40070" y="3931128"/>
            <a:ext cx="4840767" cy="510252"/>
          </a:xfrm>
        </p:spPr>
        <p:txBody>
          <a:bodyPr/>
          <a:lstStyle>
            <a:lvl1pPr marL="12600" indent="0">
              <a:buNone/>
              <a:defRPr>
                <a:solidFill>
                  <a:schemeClr val="accent1"/>
                </a:solidFill>
              </a:defRPr>
            </a:lvl1pPr>
            <a:lvl5pPr marL="1841400" indent="0">
              <a:buNone/>
              <a:defRPr/>
            </a:lvl5pPr>
          </a:lstStyle>
          <a:p>
            <a:pPr lvl="0"/>
            <a:r>
              <a:rPr kumimoji="1" lang="ja-JP" altLang="en-US" dirty="0"/>
              <a:t>見出し</a:t>
            </a:r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/>
          </p:nvPr>
        </p:nvSpPr>
        <p:spPr>
          <a:xfrm>
            <a:off x="1042250" y="4522901"/>
            <a:ext cx="9888020" cy="1952219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2528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38AB80-772D-4087-94EF-3D0FC2410789}" type="datetimeFigureOut">
              <a:rPr kumimoji="1" lang="ja-JP" altLang="en-US" smtClean="0"/>
              <a:t>2017/2/7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B161-5D8A-437F-915B-11F25CA35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095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-288000">
              <a:defRPr/>
            </a:lvl1pPr>
            <a:lvl2pPr indent="-288000">
              <a:defRPr/>
            </a:lvl2pPr>
            <a:lvl3pPr indent="-288000">
              <a:defRPr/>
            </a:lvl3pPr>
            <a:lvl4pPr indent="-288000">
              <a:defRPr/>
            </a:lvl4pPr>
            <a:lvl5pPr indent="-288000">
              <a:defRPr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38AB80-772D-4087-94EF-3D0FC2410789}" type="datetimeFigureOut">
              <a:rPr kumimoji="1" lang="ja-JP" altLang="en-US" smtClean="0"/>
              <a:t>2017/2/7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B161-5D8A-437F-915B-11F25CA35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878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38AB80-772D-4087-94EF-3D0FC2410789}" type="datetimeFigureOut">
              <a:rPr kumimoji="1" lang="ja-JP" altLang="en-US" smtClean="0"/>
              <a:t>2017/2/7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B161-5D8A-437F-915B-11F25CA35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094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38AB80-772D-4087-94EF-3D0FC2410789}" type="datetimeFigureOut">
              <a:rPr kumimoji="1" lang="ja-JP" altLang="en-US" smtClean="0"/>
              <a:t>2017/2/7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B161-5D8A-437F-915B-11F25CA35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0114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14785" y="138103"/>
            <a:ext cx="6596818" cy="637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6927" y="1021606"/>
            <a:ext cx="10972799" cy="5155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327218" y="6422906"/>
            <a:ext cx="6999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4B161-5D8A-437F-915B-11F25CA359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014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9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160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70000"/>
        <a:buFont typeface="Wingdings" panose="05000000000000000000" pitchFamily="2" charset="2"/>
        <a:buChar char="l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160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70000"/>
        <a:buFont typeface="Wingdings" panose="05000000000000000000" pitchFamily="2" charset="2"/>
        <a:buChar char="l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160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70000"/>
        <a:buFont typeface="Wingdings" panose="05000000000000000000" pitchFamily="2" charset="2"/>
        <a:buChar char="l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160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70000"/>
        <a:buFont typeface="Wingdings" panose="05000000000000000000" pitchFamily="2" charset="2"/>
        <a:buChar char="l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160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70000"/>
        <a:buFont typeface="Wingdings" panose="05000000000000000000" pitchFamily="2" charset="2"/>
        <a:buChar char="l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503274" y="2540327"/>
            <a:ext cx="11526359" cy="637560"/>
          </a:xfrm>
        </p:spPr>
        <p:txBody>
          <a:bodyPr/>
          <a:lstStyle/>
          <a:p>
            <a:pPr algn="ctr"/>
            <a:r>
              <a:rPr kumimoji="1" lang="en-US" altLang="ja-JP" sz="3600" dirty="0"/>
              <a:t>Room Temperature</a:t>
            </a:r>
            <a:br>
              <a:rPr kumimoji="1" lang="en-US" altLang="ja-JP" sz="3600" dirty="0"/>
            </a:br>
            <a:r>
              <a:rPr kumimoji="1" lang="en-US" altLang="ja-JP" sz="3600" dirty="0"/>
              <a:t>Vibration Isolation Systems of KAGRA</a:t>
            </a:r>
            <a:endParaRPr kumimoji="1" lang="ja-JP" altLang="en-US" sz="3600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r"/>
            <a:r>
              <a:rPr kumimoji="1" lang="en-US" altLang="ja-JP" dirty="0"/>
              <a:t>2017/2/10@ELiTES Meeting in Toyama</a:t>
            </a:r>
          </a:p>
          <a:p>
            <a:pPr algn="r"/>
            <a:r>
              <a:rPr lang="en-US" altLang="ja-JP" dirty="0"/>
              <a:t>National Astronomical Observatory of Japan</a:t>
            </a:r>
          </a:p>
          <a:p>
            <a:pPr algn="r"/>
            <a:r>
              <a:rPr kumimoji="1" lang="en-US" altLang="ja-JP" dirty="0"/>
              <a:t>Yoichi Aso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2523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BS Payload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"/>
          <a:stretch/>
        </p:blipFill>
        <p:spPr>
          <a:xfrm>
            <a:off x="0" y="852256"/>
            <a:ext cx="12192000" cy="600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32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2" r="40383"/>
          <a:stretch/>
        </p:blipFill>
        <p:spPr>
          <a:xfrm>
            <a:off x="-11" y="10"/>
            <a:ext cx="4592172" cy="6857990"/>
          </a:xfrm>
          <a:prstGeom prst="rect">
            <a:avLst/>
          </a:prstGeom>
          <a:effectLst/>
        </p:spPr>
      </p:pic>
      <p:cxnSp>
        <p:nvCxnSpPr>
          <p:cNvPr id="7" name="Straight Connector 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374E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ja-JP" sz="4400" dirty="0"/>
              <a:t>Type-</a:t>
            </a:r>
            <a:r>
              <a:rPr kumimoji="1" lang="en-US" altLang="ja-JP" sz="4400" dirty="0" err="1"/>
              <a:t>Bp</a:t>
            </a:r>
            <a:endParaRPr kumimoji="1" lang="en-US" altLang="ja-JP" sz="4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Simplified version of Type-B</a:t>
            </a: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2800" dirty="0"/>
              <a:t>No IP</a:t>
            </a: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Used for PRC mirrors</a:t>
            </a:r>
          </a:p>
        </p:txBody>
      </p:sp>
    </p:spTree>
    <p:extLst>
      <p:ext uri="{BB962C8B-B14F-4D97-AF65-F5344CB8AC3E}">
        <p14:creationId xmlns:p14="http://schemas.microsoft.com/office/powerpoint/2010/main" val="1059965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6" b="245"/>
          <a:stretch/>
        </p:blipFill>
        <p:spPr>
          <a:xfrm>
            <a:off x="0" y="1006548"/>
            <a:ext cx="12191980" cy="58514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dirty="0"/>
              <a:t>Type-</a:t>
            </a:r>
            <a:r>
              <a:rPr kumimoji="1" lang="en-US" altLang="ja-JP" dirty="0" err="1"/>
              <a:t>Bp</a:t>
            </a:r>
            <a:r>
              <a:rPr kumimoji="1" lang="en-US" altLang="ja-JP" dirty="0"/>
              <a:t> Top Part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5887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4784" y="138103"/>
            <a:ext cx="10232713" cy="63756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No IP -&gt; Some modes cannot be damped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001" t="27895" r="37719" b="28908"/>
          <a:stretch/>
        </p:blipFill>
        <p:spPr>
          <a:xfrm>
            <a:off x="8760529" y="2800105"/>
            <a:ext cx="2441528" cy="343301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58685" t="26803" r="5701" b="20643"/>
          <a:stretch/>
        </p:blipFill>
        <p:spPr>
          <a:xfrm>
            <a:off x="699320" y="1560203"/>
            <a:ext cx="5971686" cy="4956794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 flipH="1" flipV="1">
            <a:off x="3565451" y="2083981"/>
            <a:ext cx="5195078" cy="2034363"/>
          </a:xfrm>
          <a:prstGeom prst="straightConnector1">
            <a:avLst/>
          </a:prstGeom>
          <a:ln w="349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835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Type-</a:t>
            </a:r>
            <a:r>
              <a:rPr kumimoji="1" lang="en-US" altLang="ja-JP" dirty="0" err="1"/>
              <a:t>Bp</a:t>
            </a:r>
            <a:r>
              <a:rPr kumimoji="1" lang="en-US" altLang="ja-JP" dirty="0"/>
              <a:t> Bottom Filter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6"/>
          <a:stretch/>
        </p:blipFill>
        <p:spPr>
          <a:xfrm>
            <a:off x="0" y="1020726"/>
            <a:ext cx="12192000" cy="583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65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Bottom Filter Damping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251" r="468"/>
          <a:stretch/>
        </p:blipFill>
        <p:spPr>
          <a:xfrm>
            <a:off x="4919510" y="903776"/>
            <a:ext cx="6988776" cy="5702579"/>
          </a:xfrm>
          <a:prstGeom prst="rect">
            <a:avLst/>
          </a:prstGeom>
        </p:spPr>
      </p:pic>
      <p:cxnSp>
        <p:nvCxnSpPr>
          <p:cNvPr id="5" name="直線矢印コネクタ 4"/>
          <p:cNvCxnSpPr>
            <a:cxnSpLocks/>
          </p:cNvCxnSpPr>
          <p:nvPr/>
        </p:nvCxnSpPr>
        <p:spPr>
          <a:xfrm flipV="1">
            <a:off x="3997842" y="2296633"/>
            <a:ext cx="2204484" cy="15169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1091609" y="3813545"/>
            <a:ext cx="3424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RMS &lt; 2um/sec</a:t>
            </a:r>
            <a:endParaRPr kumimoji="1" lang="ja-JP" altLang="en-US" sz="3200" dirty="0"/>
          </a:p>
        </p:txBody>
      </p:sp>
      <p:cxnSp>
        <p:nvCxnSpPr>
          <p:cNvPr id="8" name="直線矢印コネクタ 7"/>
          <p:cNvCxnSpPr>
            <a:cxnSpLocks/>
          </p:cNvCxnSpPr>
          <p:nvPr/>
        </p:nvCxnSpPr>
        <p:spPr>
          <a:xfrm>
            <a:off x="3310270" y="1375144"/>
            <a:ext cx="4763386" cy="64504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502789" y="942505"/>
            <a:ext cx="1885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accent2"/>
                </a:solidFill>
              </a:rPr>
              <a:t>Damped</a:t>
            </a:r>
            <a:endParaRPr kumimoji="1" lang="ja-JP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31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Type-</a:t>
            </a:r>
            <a:r>
              <a:rPr kumimoji="1" lang="en-US" altLang="ja-JP" dirty="0" err="1"/>
              <a:t>Bp</a:t>
            </a:r>
            <a:r>
              <a:rPr kumimoji="1" lang="en-US" altLang="ja-JP" dirty="0"/>
              <a:t> Payload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0"/>
          <a:stretch/>
        </p:blipFill>
        <p:spPr>
          <a:xfrm>
            <a:off x="0" y="893135"/>
            <a:ext cx="12192000" cy="596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13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7" name="Straight Connector 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374E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ja-JP" sz="4400" dirty="0"/>
              <a:t>Type-A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65430" y="2237076"/>
            <a:ext cx="7049517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The longest suspensions in KAGRA</a:t>
            </a: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2800" dirty="0"/>
              <a:t>Connected to the cryogenic </a:t>
            </a:r>
            <a:r>
              <a:rPr lang="en-US" altLang="ja-JP" sz="2800" dirty="0" err="1"/>
              <a:t>paylaod</a:t>
            </a:r>
            <a:endParaRPr lang="en-US" altLang="ja-JP" sz="2800" dirty="0"/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Used for test masses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1886491" y="490500"/>
            <a:ext cx="1307952" cy="6056629"/>
            <a:chOff x="9723544" y="0"/>
            <a:chExt cx="1340270" cy="6858000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3545" y="0"/>
              <a:ext cx="1340269" cy="6858000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4711" b="16356"/>
            <a:stretch/>
          </p:blipFill>
          <p:spPr>
            <a:xfrm>
              <a:off x="9723544" y="4544568"/>
              <a:ext cx="1340269" cy="612648"/>
            </a:xfrm>
            <a:prstGeom prst="rect">
              <a:avLst/>
            </a:prstGeom>
          </p:spPr>
        </p:pic>
      </p:grpSp>
      <p:cxnSp>
        <p:nvCxnSpPr>
          <p:cNvPr id="11" name="直線矢印コネクタ 10"/>
          <p:cNvCxnSpPr/>
          <p:nvPr/>
        </p:nvCxnSpPr>
        <p:spPr>
          <a:xfrm flipV="1">
            <a:off x="1409439" y="629268"/>
            <a:ext cx="0" cy="5657232"/>
          </a:xfrm>
          <a:prstGeom prst="straightConnector1">
            <a:avLst/>
          </a:prstGeom>
          <a:ln w="412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276447" y="3317358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14m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83301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92594" y="3110220"/>
            <a:ext cx="4806813" cy="637560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4400" dirty="0"/>
              <a:t>Recent Topics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416201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フリーフォーム: 図形 106"/>
          <p:cNvSpPr/>
          <p:nvPr/>
        </p:nvSpPr>
        <p:spPr>
          <a:xfrm>
            <a:off x="8399995" y="2771780"/>
            <a:ext cx="477663" cy="672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6" name="フリーフォーム: 図形 105"/>
          <p:cNvSpPr/>
          <p:nvPr/>
        </p:nvSpPr>
        <p:spPr>
          <a:xfrm>
            <a:off x="5286131" y="2909477"/>
            <a:ext cx="1681640" cy="90774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5" name="フリーフォーム: 図形 104"/>
          <p:cNvSpPr/>
          <p:nvPr/>
        </p:nvSpPr>
        <p:spPr>
          <a:xfrm>
            <a:off x="8660353" y="1049655"/>
            <a:ext cx="653767" cy="438904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4" name="フリーフォーム: 図形 103"/>
          <p:cNvSpPr/>
          <p:nvPr/>
        </p:nvSpPr>
        <p:spPr>
          <a:xfrm>
            <a:off x="8660353" y="3342017"/>
            <a:ext cx="726656" cy="49344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Arial" pitchFamily="34"/>
              <a:ea typeface="ＭＳ Ｐゴシック" pitchFamily="2"/>
              <a:cs typeface="Arial Unicode MS" pitchFamily="2"/>
            </a:endParaRPr>
          </a:p>
        </p:txBody>
      </p:sp>
      <p:sp>
        <p:nvSpPr>
          <p:cNvPr id="103" name="フリーフォーム: 図形 102"/>
          <p:cNvSpPr/>
          <p:nvPr/>
        </p:nvSpPr>
        <p:spPr>
          <a:xfrm>
            <a:off x="7042614" y="3253664"/>
            <a:ext cx="594499" cy="563554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FF66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iKAGRA</a:t>
            </a:r>
            <a:r>
              <a:rPr kumimoji="1" lang="en-US" altLang="ja-JP" dirty="0"/>
              <a:t> (2016/3 – 2016/4)</a:t>
            </a:r>
            <a:endParaRPr kumimoji="1" lang="ja-JP" altLang="en-US" dirty="0"/>
          </a:p>
        </p:txBody>
      </p:sp>
      <p:sp>
        <p:nvSpPr>
          <p:cNvPr id="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327218" y="6422906"/>
            <a:ext cx="699977" cy="365125"/>
          </a:xfrm>
        </p:spPr>
        <p:txBody>
          <a:bodyPr/>
          <a:lstStyle/>
          <a:p>
            <a:pPr lvl="0"/>
            <a:fld id="{89504386-5A3A-4790-8EA0-6BD3433D36DD}" type="slidenum">
              <a:t>19</a:t>
            </a:fld>
            <a:endParaRPr lang="en-US"/>
          </a:p>
        </p:txBody>
      </p:sp>
      <p:sp>
        <p:nvSpPr>
          <p:cNvPr id="11" name="フリーフォーム: 図形 10"/>
          <p:cNvSpPr/>
          <p:nvPr/>
        </p:nvSpPr>
        <p:spPr>
          <a:xfrm>
            <a:off x="10990711" y="3207379"/>
            <a:ext cx="544909" cy="62808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3" name="フリーフォーム: 図形 12"/>
          <p:cNvSpPr/>
          <p:nvPr/>
        </p:nvSpPr>
        <p:spPr>
          <a:xfrm>
            <a:off x="4226747" y="2010019"/>
            <a:ext cx="936000" cy="16271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5" name="直線コネクタ 14"/>
          <p:cNvSpPr/>
          <p:nvPr/>
        </p:nvSpPr>
        <p:spPr>
          <a:xfrm flipV="1">
            <a:off x="8972986" y="1259779"/>
            <a:ext cx="10801" cy="22845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6" name="直線コネクタ 15"/>
          <p:cNvSpPr/>
          <p:nvPr/>
        </p:nvSpPr>
        <p:spPr>
          <a:xfrm>
            <a:off x="7355867" y="3527419"/>
            <a:ext cx="3867120" cy="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7" name="直線コネクタ 16"/>
          <p:cNvSpPr/>
          <p:nvPr/>
        </p:nvSpPr>
        <p:spPr>
          <a:xfrm flipV="1">
            <a:off x="7424987" y="3159139"/>
            <a:ext cx="1190520" cy="36828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8" name="直線コネクタ 17"/>
          <p:cNvSpPr/>
          <p:nvPr/>
        </p:nvSpPr>
        <p:spPr>
          <a:xfrm>
            <a:off x="5898586" y="3153739"/>
            <a:ext cx="2716921" cy="540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1" name="フリーフォーム: 図形 20"/>
          <p:cNvSpPr/>
          <p:nvPr/>
        </p:nvSpPr>
        <p:spPr>
          <a:xfrm rot="300000">
            <a:off x="8580362" y="2970366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2" name="フリーフォーム: 図形 21"/>
          <p:cNvSpPr/>
          <p:nvPr/>
        </p:nvSpPr>
        <p:spPr>
          <a:xfrm rot="300000">
            <a:off x="7276802" y="3339022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3" name="フリーフォーム: 図形 22"/>
          <p:cNvSpPr/>
          <p:nvPr/>
        </p:nvSpPr>
        <p:spPr>
          <a:xfrm rot="2700000">
            <a:off x="8978351" y="3375441"/>
            <a:ext cx="11340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5" name="フリーフォーム: 図形 24"/>
          <p:cNvSpPr/>
          <p:nvPr/>
        </p:nvSpPr>
        <p:spPr>
          <a:xfrm>
            <a:off x="11194907" y="3329059"/>
            <a:ext cx="11376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7" name="フリーフォーム: 図形 26"/>
          <p:cNvSpPr/>
          <p:nvPr/>
        </p:nvSpPr>
        <p:spPr>
          <a:xfrm rot="5400000">
            <a:off x="8926906" y="1061419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216986" y="2691319"/>
            <a:ext cx="60552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PR2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113947" y="3753498"/>
            <a:ext cx="5752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PR3</a:t>
            </a:r>
          </a:p>
        </p:txBody>
      </p:sp>
      <p:sp>
        <p:nvSpPr>
          <p:cNvPr id="36" name="フリーフォーム: 図形 35"/>
          <p:cNvSpPr/>
          <p:nvPr/>
        </p:nvSpPr>
        <p:spPr>
          <a:xfrm rot="-1140000">
            <a:off x="8880619" y="2000231"/>
            <a:ext cx="196560" cy="34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7" name="直線コネクタ 36"/>
          <p:cNvSpPr/>
          <p:nvPr/>
        </p:nvSpPr>
        <p:spPr>
          <a:xfrm rot="44736" flipV="1">
            <a:off x="8892346" y="2000658"/>
            <a:ext cx="184320" cy="66961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8" name="直線コネクタ 37"/>
          <p:cNvSpPr/>
          <p:nvPr/>
        </p:nvSpPr>
        <p:spPr>
          <a:xfrm rot="44736" flipH="1">
            <a:off x="8880467" y="1967899"/>
            <a:ext cx="183240" cy="67679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grpSp>
        <p:nvGrpSpPr>
          <p:cNvPr id="39" name="グループ化 38"/>
          <p:cNvGrpSpPr/>
          <p:nvPr/>
        </p:nvGrpSpPr>
        <p:grpSpPr>
          <a:xfrm>
            <a:off x="10451147" y="3410779"/>
            <a:ext cx="99720" cy="197685"/>
            <a:chOff x="8312400" y="2797560"/>
            <a:chExt cx="99720" cy="197685"/>
          </a:xfrm>
        </p:grpSpPr>
        <p:sp>
          <p:nvSpPr>
            <p:cNvPr id="40" name="フリーフォーム: 図形 39"/>
            <p:cNvSpPr/>
            <p:nvPr/>
          </p:nvSpPr>
          <p:spPr>
            <a:xfrm rot="4200000">
              <a:off x="8263727" y="2879505"/>
              <a:ext cx="196560" cy="3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41" name="直線コネクタ 40"/>
            <p:cNvSpPr/>
            <p:nvPr/>
          </p:nvSpPr>
          <p:spPr>
            <a:xfrm>
              <a:off x="8312400" y="2809440"/>
              <a:ext cx="66960" cy="18432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42" name="直線コネクタ 41"/>
            <p:cNvSpPr/>
            <p:nvPr/>
          </p:nvSpPr>
          <p:spPr>
            <a:xfrm flipH="1" flipV="1">
              <a:off x="8344440" y="2797560"/>
              <a:ext cx="67680" cy="18324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</p:grpSp>
      <p:sp>
        <p:nvSpPr>
          <p:cNvPr id="44" name="テキスト ボックス 43"/>
          <p:cNvSpPr txBox="1"/>
          <p:nvPr/>
        </p:nvSpPr>
        <p:spPr>
          <a:xfrm>
            <a:off x="9289427" y="1118542"/>
            <a:ext cx="7444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ETMY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0879547" y="2909477"/>
            <a:ext cx="7444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ETMX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8519746" y="3583219"/>
            <a:ext cx="45216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BS</a:t>
            </a:r>
          </a:p>
        </p:txBody>
      </p:sp>
      <p:sp>
        <p:nvSpPr>
          <p:cNvPr id="48" name="直線コネクタ 47"/>
          <p:cNvSpPr/>
          <p:nvPr/>
        </p:nvSpPr>
        <p:spPr>
          <a:xfrm>
            <a:off x="5898947" y="3153739"/>
            <a:ext cx="884520" cy="2577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9" name="フリーフォーム: 図形 48"/>
          <p:cNvSpPr/>
          <p:nvPr/>
        </p:nvSpPr>
        <p:spPr>
          <a:xfrm rot="300000">
            <a:off x="5813880" y="2995724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0" name="フリーフォーム: 図形 49"/>
          <p:cNvSpPr/>
          <p:nvPr/>
        </p:nvSpPr>
        <p:spPr>
          <a:xfrm rot="300000">
            <a:off x="6782626" y="3266083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1" name="直線コネクタ 50"/>
          <p:cNvSpPr/>
          <p:nvPr/>
        </p:nvSpPr>
        <p:spPr>
          <a:xfrm>
            <a:off x="3802666" y="3402139"/>
            <a:ext cx="2981161" cy="93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2" name="フリーフォーム: 図形 51"/>
          <p:cNvSpPr/>
          <p:nvPr/>
        </p:nvSpPr>
        <p:spPr>
          <a:xfrm>
            <a:off x="5361467" y="3333379"/>
            <a:ext cx="397080" cy="158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</a:schemeClr>
              </a:gs>
              <a:gs pos="99000">
                <a:srgbClr val="D3D3D3"/>
              </a:gs>
              <a:gs pos="25000">
                <a:schemeClr val="bg1"/>
              </a:gs>
            </a:gsLst>
            <a:lin ang="5400000" scaled="1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3" name="直線コネクタ 52"/>
          <p:cNvSpPr/>
          <p:nvPr/>
        </p:nvSpPr>
        <p:spPr>
          <a:xfrm flipV="1">
            <a:off x="4442387" y="2143219"/>
            <a:ext cx="258840" cy="12729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4" name="直線コネクタ 53"/>
          <p:cNvSpPr/>
          <p:nvPr/>
        </p:nvSpPr>
        <p:spPr>
          <a:xfrm flipH="1" flipV="1">
            <a:off x="4701227" y="2143219"/>
            <a:ext cx="262080" cy="12571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5" name="フリーフォーム: 図形 54"/>
          <p:cNvSpPr/>
          <p:nvPr/>
        </p:nvSpPr>
        <p:spPr>
          <a:xfrm rot="5400000">
            <a:off x="4656205" y="1951159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6" name="フリーフォーム: 図形 55"/>
          <p:cNvSpPr/>
          <p:nvPr/>
        </p:nvSpPr>
        <p:spPr>
          <a:xfrm rot="2700000">
            <a:off x="4942098" y="3272128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7" name="フリーフォーム: 図形 56"/>
          <p:cNvSpPr/>
          <p:nvPr/>
        </p:nvSpPr>
        <p:spPr>
          <a:xfrm rot="-2700000">
            <a:off x="4366593" y="3268115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27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067266" y="1663339"/>
            <a:ext cx="175076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Mode Cleaner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990746" y="3097219"/>
            <a:ext cx="767519" cy="34668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IMMT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364347" y="3499698"/>
            <a:ext cx="6264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IFI</a:t>
            </a:r>
          </a:p>
        </p:txBody>
      </p:sp>
      <p:sp>
        <p:nvSpPr>
          <p:cNvPr id="66" name="フリーフォーム: 図形 65"/>
          <p:cNvSpPr/>
          <p:nvPr/>
        </p:nvSpPr>
        <p:spPr>
          <a:xfrm>
            <a:off x="741276" y="3255504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7" name="フリーフォーム: 図形 66"/>
          <p:cNvSpPr/>
          <p:nvPr/>
        </p:nvSpPr>
        <p:spPr>
          <a:xfrm>
            <a:off x="741276" y="1868719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FF66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8" name="フリーフォーム: 図形 67"/>
          <p:cNvSpPr/>
          <p:nvPr/>
        </p:nvSpPr>
        <p:spPr>
          <a:xfrm>
            <a:off x="741276" y="2314759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9" name="フリーフォーム: 図形 68"/>
          <p:cNvSpPr/>
          <p:nvPr/>
        </p:nvSpPr>
        <p:spPr>
          <a:xfrm>
            <a:off x="741276" y="2760439"/>
            <a:ext cx="1007999" cy="411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Arial" pitchFamily="34"/>
              <a:ea typeface="ＭＳ Ｐゴシック" pitchFamily="2"/>
              <a:cs typeface="Arial Unicode MS" pitchFamily="2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1785996" y="3254423"/>
            <a:ext cx="102960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Fixed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1785996" y="1889599"/>
            <a:ext cx="1215746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</a:t>
            </a:r>
            <a:r>
              <a:rPr lang="en-US" sz="1800" b="0" i="0" u="none" strike="noStrike" kern="1200" cap="none" dirty="0" err="1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Bp</a:t>
            </a: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’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1785637" y="2357598"/>
            <a:ext cx="1131045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Type-C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785277" y="2825599"/>
            <a:ext cx="866520" cy="346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Others</a:t>
            </a: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2545732" y="5045194"/>
            <a:ext cx="6890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Only One Large Suspension: </a:t>
            </a:r>
            <a:r>
              <a:rPr kumimoji="1" lang="en-US" altLang="ja-JP" sz="3200" dirty="0">
                <a:solidFill>
                  <a:schemeClr val="accent2"/>
                </a:solidFill>
              </a:rPr>
              <a:t>PR3</a:t>
            </a:r>
            <a:endParaRPr kumimoji="1" lang="ja-JP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17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直線コネクタ 106"/>
          <p:cNvSpPr/>
          <p:nvPr/>
        </p:nvSpPr>
        <p:spPr>
          <a:xfrm flipH="1" flipV="1">
            <a:off x="8195802" y="6107649"/>
            <a:ext cx="865800" cy="5399"/>
          </a:xfrm>
          <a:prstGeom prst="line">
            <a:avLst/>
          </a:prstGeom>
          <a:noFill/>
          <a:ln w="36000">
            <a:solidFill>
              <a:srgbClr val="FF00FF"/>
            </a:solidFill>
            <a:custDash>
              <a:ds d="51000" sp="51000"/>
              <a:ds d="51000" sp="51000"/>
            </a:custDash>
            <a:tailEnd type="triangle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5" name="正方形/長方形 104"/>
          <p:cNvSpPr/>
          <p:nvPr/>
        </p:nvSpPr>
        <p:spPr>
          <a:xfrm>
            <a:off x="2333267" y="3954817"/>
            <a:ext cx="3545822" cy="27940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14784" y="138103"/>
            <a:ext cx="8188997" cy="696688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KAGRA Vibration Isolation Systems</a:t>
            </a:r>
            <a:endParaRPr kumimoji="1" lang="ja-JP" altLang="en-US" sz="2800" dirty="0"/>
          </a:p>
        </p:txBody>
      </p:sp>
      <p:sp>
        <p:nvSpPr>
          <p:cNvPr id="77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9504386-5A3A-4790-8EA0-6BD3433D36DD}" type="slidenum">
              <a:t>2</a:t>
            </a:fld>
            <a:endParaRPr lang="en-US"/>
          </a:p>
        </p:txBody>
      </p:sp>
      <p:sp>
        <p:nvSpPr>
          <p:cNvPr id="6" name="フリーフォーム: 図形 5"/>
          <p:cNvSpPr/>
          <p:nvPr/>
        </p:nvSpPr>
        <p:spPr>
          <a:xfrm>
            <a:off x="9475782" y="2843154"/>
            <a:ext cx="1916639" cy="72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" name="フリーフォーム: 図形 6"/>
          <p:cNvSpPr/>
          <p:nvPr/>
        </p:nvSpPr>
        <p:spPr>
          <a:xfrm>
            <a:off x="8503782" y="755154"/>
            <a:ext cx="800640" cy="1944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" name="フリーフォーム: 図形 7"/>
          <p:cNvSpPr/>
          <p:nvPr/>
        </p:nvSpPr>
        <p:spPr>
          <a:xfrm>
            <a:off x="8638782" y="3023154"/>
            <a:ext cx="881640" cy="2232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" name="フリーフォーム: 図形 8"/>
          <p:cNvSpPr/>
          <p:nvPr/>
        </p:nvSpPr>
        <p:spPr>
          <a:xfrm>
            <a:off x="6892422" y="2483154"/>
            <a:ext cx="1800000" cy="10079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FF66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" name="フリーフォーム: 図形 9"/>
          <p:cNvSpPr/>
          <p:nvPr/>
        </p:nvSpPr>
        <p:spPr>
          <a:xfrm>
            <a:off x="5596422" y="2547954"/>
            <a:ext cx="1296000" cy="7992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1" name="フリーフォーム: 図形 10"/>
          <p:cNvSpPr/>
          <p:nvPr/>
        </p:nvSpPr>
        <p:spPr>
          <a:xfrm>
            <a:off x="5164421" y="2827674"/>
            <a:ext cx="628200" cy="663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2" name="フリーフォーム: 図形 11"/>
          <p:cNvSpPr/>
          <p:nvPr/>
        </p:nvSpPr>
        <p:spPr>
          <a:xfrm>
            <a:off x="4120422" y="1683954"/>
            <a:ext cx="936000" cy="16271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3" name="直線コネクタ 12"/>
          <p:cNvSpPr/>
          <p:nvPr/>
        </p:nvSpPr>
        <p:spPr>
          <a:xfrm>
            <a:off x="8866661" y="3318714"/>
            <a:ext cx="0" cy="150768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4" name="直線コネクタ 13"/>
          <p:cNvSpPr/>
          <p:nvPr/>
        </p:nvSpPr>
        <p:spPr>
          <a:xfrm flipV="1">
            <a:off x="8866661" y="933714"/>
            <a:ext cx="10801" cy="22845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5" name="直線コネクタ 14"/>
          <p:cNvSpPr/>
          <p:nvPr/>
        </p:nvSpPr>
        <p:spPr>
          <a:xfrm>
            <a:off x="7249542" y="3201354"/>
            <a:ext cx="3867120" cy="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6" name="直線コネクタ 15"/>
          <p:cNvSpPr/>
          <p:nvPr/>
        </p:nvSpPr>
        <p:spPr>
          <a:xfrm flipV="1">
            <a:off x="7318662" y="2833074"/>
            <a:ext cx="1190520" cy="36828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7" name="直線コネクタ 16"/>
          <p:cNvSpPr/>
          <p:nvPr/>
        </p:nvSpPr>
        <p:spPr>
          <a:xfrm>
            <a:off x="5792261" y="2827674"/>
            <a:ext cx="2716921" cy="540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8" name="直線コネクタ 17"/>
          <p:cNvSpPr/>
          <p:nvPr/>
        </p:nvSpPr>
        <p:spPr>
          <a:xfrm flipV="1">
            <a:off x="8877462" y="3570353"/>
            <a:ext cx="368280" cy="1275841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9" name="フリーフォーム: 図形 18"/>
          <p:cNvSpPr/>
          <p:nvPr/>
        </p:nvSpPr>
        <p:spPr>
          <a:xfrm>
            <a:off x="7034982" y="2634714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0" name="フリーフォーム: 図形 19"/>
          <p:cNvSpPr/>
          <p:nvPr/>
        </p:nvSpPr>
        <p:spPr>
          <a:xfrm rot="300000">
            <a:off x="8474037" y="2644301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1" name="フリーフォーム: 図形 20"/>
          <p:cNvSpPr/>
          <p:nvPr/>
        </p:nvSpPr>
        <p:spPr>
          <a:xfrm rot="300000">
            <a:off x="7170477" y="3012957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2" name="フリーフォーム: 図形 21"/>
          <p:cNvSpPr/>
          <p:nvPr/>
        </p:nvSpPr>
        <p:spPr>
          <a:xfrm rot="2700000">
            <a:off x="8872026" y="3049376"/>
            <a:ext cx="11340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3" name="フリーフォーム: 図形 22"/>
          <p:cNvSpPr/>
          <p:nvPr/>
        </p:nvSpPr>
        <p:spPr>
          <a:xfrm>
            <a:off x="9614382" y="3002994"/>
            <a:ext cx="11340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4" name="フリーフォーム: 図形 23"/>
          <p:cNvSpPr/>
          <p:nvPr/>
        </p:nvSpPr>
        <p:spPr>
          <a:xfrm>
            <a:off x="11088582" y="3002994"/>
            <a:ext cx="11376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5" name="フリーフォーム: 図形 24"/>
          <p:cNvSpPr/>
          <p:nvPr/>
        </p:nvSpPr>
        <p:spPr>
          <a:xfrm rot="5400000">
            <a:off x="8820581" y="2209554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6" name="フリーフォーム: 図形 25"/>
          <p:cNvSpPr/>
          <p:nvPr/>
        </p:nvSpPr>
        <p:spPr>
          <a:xfrm rot="5400000">
            <a:off x="8820581" y="735354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7" name="フリーフォーム: 図形 26"/>
          <p:cNvSpPr/>
          <p:nvPr/>
        </p:nvSpPr>
        <p:spPr>
          <a:xfrm rot="5700000">
            <a:off x="8820895" y="4703949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8" name="フリーフォーム: 図形 27"/>
          <p:cNvSpPr/>
          <p:nvPr/>
        </p:nvSpPr>
        <p:spPr>
          <a:xfrm rot="5700000">
            <a:off x="9189160" y="3314694"/>
            <a:ext cx="11376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754542" y="2360754"/>
            <a:ext cx="67572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PRM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110661" y="2365254"/>
            <a:ext cx="60552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PR2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007622" y="3427433"/>
            <a:ext cx="5752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PR3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152422" y="4751154"/>
            <a:ext cx="5752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SR3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9304062" y="3569273"/>
            <a:ext cx="5958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SR2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396221" y="4970754"/>
            <a:ext cx="6318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SRM</a:t>
            </a:r>
          </a:p>
        </p:txBody>
      </p:sp>
      <p:sp>
        <p:nvSpPr>
          <p:cNvPr id="36" name="フリーフォーム: 図形 35"/>
          <p:cNvSpPr/>
          <p:nvPr/>
        </p:nvSpPr>
        <p:spPr>
          <a:xfrm rot="-1140000">
            <a:off x="8774294" y="1674166"/>
            <a:ext cx="196560" cy="34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7" name="直線コネクタ 36"/>
          <p:cNvSpPr/>
          <p:nvPr/>
        </p:nvSpPr>
        <p:spPr>
          <a:xfrm rot="44736" flipV="1">
            <a:off x="8786021" y="1674593"/>
            <a:ext cx="184320" cy="66961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8" name="直線コネクタ 37"/>
          <p:cNvSpPr/>
          <p:nvPr/>
        </p:nvSpPr>
        <p:spPr>
          <a:xfrm rot="44736" flipH="1">
            <a:off x="8774142" y="1641834"/>
            <a:ext cx="183240" cy="67679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grpSp>
        <p:nvGrpSpPr>
          <p:cNvPr id="39" name="グループ化 38"/>
          <p:cNvGrpSpPr/>
          <p:nvPr/>
        </p:nvGrpSpPr>
        <p:grpSpPr>
          <a:xfrm>
            <a:off x="10344822" y="3084714"/>
            <a:ext cx="99720" cy="197685"/>
            <a:chOff x="8312400" y="2797560"/>
            <a:chExt cx="99720" cy="197685"/>
          </a:xfrm>
        </p:grpSpPr>
        <p:sp>
          <p:nvSpPr>
            <p:cNvPr id="40" name="フリーフォーム: 図形 39"/>
            <p:cNvSpPr/>
            <p:nvPr/>
          </p:nvSpPr>
          <p:spPr>
            <a:xfrm rot="4200000">
              <a:off x="8263727" y="2879505"/>
              <a:ext cx="196560" cy="3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41" name="直線コネクタ 40"/>
            <p:cNvSpPr/>
            <p:nvPr/>
          </p:nvSpPr>
          <p:spPr>
            <a:xfrm>
              <a:off x="8312400" y="2809440"/>
              <a:ext cx="66960" cy="18432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42" name="直線コネクタ 41"/>
            <p:cNvSpPr/>
            <p:nvPr/>
          </p:nvSpPr>
          <p:spPr>
            <a:xfrm flipH="1" flipV="1">
              <a:off x="8344440" y="2797560"/>
              <a:ext cx="67680" cy="18324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9099222" y="2291273"/>
            <a:ext cx="6948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ITMY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9094182" y="791513"/>
            <a:ext cx="7444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ETMY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9351428" y="2705762"/>
            <a:ext cx="752707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ITMX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0812184" y="2710422"/>
            <a:ext cx="7444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ETMX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8413421" y="3257154"/>
            <a:ext cx="45216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BS</a:t>
            </a:r>
          </a:p>
        </p:txBody>
      </p:sp>
      <p:sp>
        <p:nvSpPr>
          <p:cNvPr id="49" name="直線コネクタ 48"/>
          <p:cNvSpPr/>
          <p:nvPr/>
        </p:nvSpPr>
        <p:spPr>
          <a:xfrm>
            <a:off x="5792622" y="2827674"/>
            <a:ext cx="884520" cy="2577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0" name="フリーフォーム: 図形 49"/>
          <p:cNvSpPr/>
          <p:nvPr/>
        </p:nvSpPr>
        <p:spPr>
          <a:xfrm rot="300000">
            <a:off x="5707555" y="2669659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1" name="フリーフォーム: 図形 50"/>
          <p:cNvSpPr/>
          <p:nvPr/>
        </p:nvSpPr>
        <p:spPr>
          <a:xfrm rot="300000">
            <a:off x="6676301" y="2940018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2" name="直線コネクタ 51"/>
          <p:cNvSpPr/>
          <p:nvPr/>
        </p:nvSpPr>
        <p:spPr>
          <a:xfrm>
            <a:off x="3696341" y="3076074"/>
            <a:ext cx="2981161" cy="93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3" name="フリーフォーム: 図形 52"/>
          <p:cNvSpPr/>
          <p:nvPr/>
        </p:nvSpPr>
        <p:spPr>
          <a:xfrm>
            <a:off x="5255142" y="3007314"/>
            <a:ext cx="397080" cy="158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</a:schemeClr>
              </a:gs>
              <a:gs pos="99000">
                <a:srgbClr val="D3D3D3"/>
              </a:gs>
              <a:gs pos="25000">
                <a:schemeClr val="bg1"/>
              </a:gs>
            </a:gsLst>
            <a:lin ang="5400000" scaled="1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4" name="直線コネクタ 53"/>
          <p:cNvSpPr/>
          <p:nvPr/>
        </p:nvSpPr>
        <p:spPr>
          <a:xfrm flipV="1">
            <a:off x="4336062" y="1817154"/>
            <a:ext cx="258840" cy="12729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5" name="直線コネクタ 54"/>
          <p:cNvSpPr/>
          <p:nvPr/>
        </p:nvSpPr>
        <p:spPr>
          <a:xfrm flipH="1" flipV="1">
            <a:off x="4594902" y="1817154"/>
            <a:ext cx="262080" cy="12571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6" name="フリーフォーム: 図形 55"/>
          <p:cNvSpPr/>
          <p:nvPr/>
        </p:nvSpPr>
        <p:spPr>
          <a:xfrm rot="5400000">
            <a:off x="4549880" y="1625094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7" name="フリーフォーム: 図形 56"/>
          <p:cNvSpPr/>
          <p:nvPr/>
        </p:nvSpPr>
        <p:spPr>
          <a:xfrm rot="2700000">
            <a:off x="4835773" y="2946063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8" name="フリーフォーム: 図形 57"/>
          <p:cNvSpPr/>
          <p:nvPr/>
        </p:nvSpPr>
        <p:spPr>
          <a:xfrm rot="-2700000">
            <a:off x="4260268" y="2942050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27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960941" y="1337274"/>
            <a:ext cx="175076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Mode Cleaner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884421" y="2771154"/>
            <a:ext cx="767519" cy="34668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IMMT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5258022" y="3173633"/>
            <a:ext cx="6264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IFI</a:t>
            </a:r>
          </a:p>
        </p:txBody>
      </p:sp>
      <p:sp>
        <p:nvSpPr>
          <p:cNvPr id="62" name="フリーフォーム: 図形 61"/>
          <p:cNvSpPr/>
          <p:nvPr/>
        </p:nvSpPr>
        <p:spPr>
          <a:xfrm>
            <a:off x="8584422" y="323154"/>
            <a:ext cx="628200" cy="411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BRT</a:t>
            </a:r>
          </a:p>
        </p:txBody>
      </p:sp>
      <p:sp>
        <p:nvSpPr>
          <p:cNvPr id="63" name="フリーフォーム: 図形 62"/>
          <p:cNvSpPr/>
          <p:nvPr/>
        </p:nvSpPr>
        <p:spPr>
          <a:xfrm>
            <a:off x="11428422" y="2987154"/>
            <a:ext cx="628200" cy="411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BRT</a:t>
            </a:r>
          </a:p>
        </p:txBody>
      </p:sp>
      <p:sp>
        <p:nvSpPr>
          <p:cNvPr id="66" name="直線コネクタ 65"/>
          <p:cNvSpPr/>
          <p:nvPr/>
        </p:nvSpPr>
        <p:spPr>
          <a:xfrm flipH="1" flipV="1">
            <a:off x="9235581" y="3559552"/>
            <a:ext cx="16965" cy="233213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7" name="フリーフォーム: 図形 46"/>
          <p:cNvSpPr/>
          <p:nvPr/>
        </p:nvSpPr>
        <p:spPr>
          <a:xfrm rot="5400000">
            <a:off x="9189401" y="4902173"/>
            <a:ext cx="11304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7" name="フリーフォーム: 図形 66"/>
          <p:cNvSpPr/>
          <p:nvPr/>
        </p:nvSpPr>
        <p:spPr>
          <a:xfrm>
            <a:off x="183258" y="1313396"/>
            <a:ext cx="980640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8" name="フリーフォーム: 図形 67"/>
          <p:cNvSpPr/>
          <p:nvPr/>
        </p:nvSpPr>
        <p:spPr>
          <a:xfrm>
            <a:off x="169577" y="1759796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9" name="フリーフォーム: 図形 68"/>
          <p:cNvSpPr/>
          <p:nvPr/>
        </p:nvSpPr>
        <p:spPr>
          <a:xfrm>
            <a:off x="169577" y="2206196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FF66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0" name="フリーフォーム: 図形 69"/>
          <p:cNvSpPr/>
          <p:nvPr/>
        </p:nvSpPr>
        <p:spPr>
          <a:xfrm>
            <a:off x="169577" y="2652236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1" name="フリーフォーム: 図形 70"/>
          <p:cNvSpPr/>
          <p:nvPr/>
        </p:nvSpPr>
        <p:spPr>
          <a:xfrm>
            <a:off x="169577" y="3097916"/>
            <a:ext cx="1007999" cy="411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Arial" pitchFamily="34"/>
              <a:ea typeface="ＭＳ Ｐゴシック" pitchFamily="2"/>
              <a:cs typeface="Arial Unicode MS" pitchFamily="2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1214297" y="1758715"/>
            <a:ext cx="102960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Type-B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214297" y="2227076"/>
            <a:ext cx="1215746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</a:t>
            </a:r>
            <a:r>
              <a:rPr lang="en-US" sz="1800" b="0" i="0" u="none" strike="noStrike" kern="1200" cap="none" dirty="0" err="1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Bp</a:t>
            </a:r>
            <a:endParaRPr lang="en-US" sz="1800" b="0" i="0" u="none" strike="noStrike" kern="1200" cap="none" dirty="0">
              <a:ln>
                <a:noFill/>
              </a:ln>
              <a:latin typeface="Arial" pitchFamily="34"/>
              <a:ea typeface="ＭＳ Ｐゴシック" pitchFamily="2"/>
              <a:cs typeface="Arial Unicode MS" pitchFamily="2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13938" y="2695075"/>
            <a:ext cx="1131045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Type-C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1213578" y="3163076"/>
            <a:ext cx="866520" cy="346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Others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1213937" y="1290716"/>
            <a:ext cx="2428217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Type-A (cryogenic)</a:t>
            </a:r>
          </a:p>
        </p:txBody>
      </p:sp>
      <p:sp>
        <p:nvSpPr>
          <p:cNvPr id="78" name="フリーフォーム: 図形 77"/>
          <p:cNvSpPr/>
          <p:nvPr/>
        </p:nvSpPr>
        <p:spPr>
          <a:xfrm>
            <a:off x="4000250" y="4148725"/>
            <a:ext cx="1620000" cy="2052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9" name="フリーフォーム: 図形 78"/>
          <p:cNvSpPr/>
          <p:nvPr/>
        </p:nvSpPr>
        <p:spPr>
          <a:xfrm>
            <a:off x="3679969" y="4324765"/>
            <a:ext cx="808200" cy="663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 dirty="0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0" name="フリーフォーム: 図形 79"/>
          <p:cNvSpPr/>
          <p:nvPr/>
        </p:nvSpPr>
        <p:spPr>
          <a:xfrm>
            <a:off x="2632251" y="5588725"/>
            <a:ext cx="1512000" cy="108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1" name="フリーフォーム: 図形 80"/>
          <p:cNvSpPr/>
          <p:nvPr/>
        </p:nvSpPr>
        <p:spPr>
          <a:xfrm rot="5700000">
            <a:off x="4199294" y="5252153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2" name="フリーフォーム: 図形 81"/>
          <p:cNvSpPr/>
          <p:nvPr/>
        </p:nvSpPr>
        <p:spPr>
          <a:xfrm rot="5700000">
            <a:off x="4569771" y="4124444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3" name="直線コネクタ 82"/>
          <p:cNvSpPr/>
          <p:nvPr/>
        </p:nvSpPr>
        <p:spPr>
          <a:xfrm flipH="1">
            <a:off x="4251891" y="4322965"/>
            <a:ext cx="362160" cy="103860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4" name="直線コネクタ 83"/>
          <p:cNvSpPr/>
          <p:nvPr/>
        </p:nvSpPr>
        <p:spPr>
          <a:xfrm>
            <a:off x="4614051" y="4323325"/>
            <a:ext cx="0" cy="163008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5" name="フリーフォーム: 図形 84"/>
          <p:cNvSpPr/>
          <p:nvPr/>
        </p:nvSpPr>
        <p:spPr>
          <a:xfrm rot="2700000">
            <a:off x="4616889" y="5814934"/>
            <a:ext cx="8820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6" name="直線コネクタ 85"/>
          <p:cNvSpPr/>
          <p:nvPr/>
        </p:nvSpPr>
        <p:spPr>
          <a:xfrm>
            <a:off x="3890091" y="5940445"/>
            <a:ext cx="723960" cy="1332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7" name="直線コネクタ 86"/>
          <p:cNvSpPr/>
          <p:nvPr/>
        </p:nvSpPr>
        <p:spPr>
          <a:xfrm flipH="1" flipV="1">
            <a:off x="1993611" y="5918845"/>
            <a:ext cx="865800" cy="5399"/>
          </a:xfrm>
          <a:prstGeom prst="line">
            <a:avLst/>
          </a:prstGeom>
          <a:noFill/>
          <a:ln w="36000">
            <a:solidFill>
              <a:srgbClr val="FF00FF"/>
            </a:solidFill>
            <a:custDash>
              <a:ds d="51000" sp="51000"/>
              <a:ds d="51000" sp="51000"/>
            </a:custDash>
            <a:tailEnd type="triangle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8" name="直線コネクタ 87"/>
          <p:cNvSpPr/>
          <p:nvPr/>
        </p:nvSpPr>
        <p:spPr>
          <a:xfrm>
            <a:off x="2862650" y="5932524"/>
            <a:ext cx="1048321" cy="493921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9" name="直線コネクタ 88"/>
          <p:cNvSpPr/>
          <p:nvPr/>
        </p:nvSpPr>
        <p:spPr>
          <a:xfrm>
            <a:off x="2868771" y="6423925"/>
            <a:ext cx="1070280" cy="900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0" name="直線コネクタ 89"/>
          <p:cNvSpPr/>
          <p:nvPr/>
        </p:nvSpPr>
        <p:spPr>
          <a:xfrm flipH="1">
            <a:off x="2887491" y="5931085"/>
            <a:ext cx="1072799" cy="4921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1" name="直線コネクタ 90"/>
          <p:cNvSpPr/>
          <p:nvPr/>
        </p:nvSpPr>
        <p:spPr>
          <a:xfrm>
            <a:off x="2846811" y="5928924"/>
            <a:ext cx="1086840" cy="9001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3" name="フリーフォーム: 図形 92"/>
          <p:cNvSpPr/>
          <p:nvPr/>
        </p:nvSpPr>
        <p:spPr>
          <a:xfrm rot="11701800" flipH="1">
            <a:off x="2783781" y="5748116"/>
            <a:ext cx="90720" cy="318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4" name="フリーフォーム: 図形 93"/>
          <p:cNvSpPr/>
          <p:nvPr/>
        </p:nvSpPr>
        <p:spPr>
          <a:xfrm rot="9898200" flipH="1" flipV="1">
            <a:off x="3944051" y="5753272"/>
            <a:ext cx="90720" cy="317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56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3075051" y="5598085"/>
            <a:ext cx="748304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OMC</a:t>
            </a: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4685690" y="4688887"/>
            <a:ext cx="881640" cy="34668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OMMT</a:t>
            </a: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3640250" y="4299205"/>
            <a:ext cx="6264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OFI</a:t>
            </a: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4730690" y="5829565"/>
            <a:ext cx="6264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OST</a:t>
            </a:r>
          </a:p>
        </p:txBody>
      </p:sp>
      <p:sp>
        <p:nvSpPr>
          <p:cNvPr id="101" name="直線コネクタ 100"/>
          <p:cNvSpPr/>
          <p:nvPr/>
        </p:nvSpPr>
        <p:spPr>
          <a:xfrm>
            <a:off x="4251891" y="3731485"/>
            <a:ext cx="0" cy="163008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7" name="フリーフォーム: 図形 96"/>
          <p:cNvSpPr/>
          <p:nvPr/>
        </p:nvSpPr>
        <p:spPr>
          <a:xfrm rot="5400000">
            <a:off x="4053350" y="4577485"/>
            <a:ext cx="397080" cy="158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67000">
                <a:schemeClr val="bg1"/>
              </a:gs>
              <a:gs pos="100000">
                <a:schemeClr val="bg1">
                  <a:lumMod val="65000"/>
                </a:schemeClr>
              </a:gs>
              <a:gs pos="0">
                <a:schemeClr val="accent3">
                  <a:lumMod val="100000"/>
                </a:schemeClr>
              </a:gs>
            </a:gsLst>
            <a:lin ang="54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2" name="フリーフォーム: 図形 101"/>
          <p:cNvSpPr/>
          <p:nvPr/>
        </p:nvSpPr>
        <p:spPr>
          <a:xfrm rot="9898200" flipH="1" flipV="1">
            <a:off x="2792734" y="6271285"/>
            <a:ext cx="90720" cy="317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56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3" name="フリーフォーム: 図形 102"/>
          <p:cNvSpPr/>
          <p:nvPr/>
        </p:nvSpPr>
        <p:spPr>
          <a:xfrm rot="11701800" flipH="1">
            <a:off x="3948728" y="6270924"/>
            <a:ext cx="90720" cy="318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4" name="正方形/長方形 103"/>
          <p:cNvSpPr/>
          <p:nvPr/>
        </p:nvSpPr>
        <p:spPr>
          <a:xfrm>
            <a:off x="8638782" y="5637289"/>
            <a:ext cx="1261080" cy="940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Output</a:t>
            </a:r>
          </a:p>
          <a:p>
            <a:pPr algn="ctr"/>
            <a:r>
              <a:rPr lang="en-US" altLang="ja-JP" dirty="0"/>
              <a:t>Optics</a:t>
            </a:r>
            <a:endParaRPr kumimoji="1" lang="ja-JP" altLang="en-US" dirty="0"/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2367056" y="3607199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Output Optics</a:t>
            </a:r>
            <a:endParaRPr kumimoji="1" lang="ja-JP" altLang="en-US" dirty="0"/>
          </a:p>
        </p:txBody>
      </p:sp>
      <p:cxnSp>
        <p:nvCxnSpPr>
          <p:cNvPr id="109" name="直線コネクタ 108"/>
          <p:cNvCxnSpPr/>
          <p:nvPr/>
        </p:nvCxnSpPr>
        <p:spPr>
          <a:xfrm flipH="1" flipV="1">
            <a:off x="5879089" y="3954817"/>
            <a:ext cx="2759693" cy="1682472"/>
          </a:xfrm>
          <a:prstGeom prst="line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/>
          <p:cNvCxnSpPr>
            <a:cxnSpLocks/>
          </p:cNvCxnSpPr>
          <p:nvPr/>
        </p:nvCxnSpPr>
        <p:spPr>
          <a:xfrm flipH="1">
            <a:off x="5868289" y="6578009"/>
            <a:ext cx="2760413" cy="170817"/>
          </a:xfrm>
          <a:prstGeom prst="line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811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Type-</a:t>
            </a:r>
            <a:r>
              <a:rPr kumimoji="1" lang="en-US" altLang="ja-JP" dirty="0" err="1"/>
              <a:t>Bp</a:t>
            </a:r>
            <a:r>
              <a:rPr kumimoji="1" lang="en-US" altLang="ja-JP" dirty="0"/>
              <a:t>’</a:t>
            </a:r>
            <a:endParaRPr kumimoji="1" lang="ja-JP" alt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7" y="968173"/>
            <a:ext cx="3544533" cy="580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67" y="1179696"/>
            <a:ext cx="4553807" cy="559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826852" y="195273"/>
            <a:ext cx="3797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Omit Standard Filter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23255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8" y="64216"/>
            <a:ext cx="3584575" cy="269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94367" y="1475294"/>
            <a:ext cx="5246848" cy="393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9" y="3934047"/>
            <a:ext cx="3582258" cy="248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870" y="2052527"/>
            <a:ext cx="4017962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491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Long Flag </a:t>
            </a:r>
            <a:r>
              <a:rPr lang="en-US" altLang="ja-JP" dirty="0"/>
              <a:t>P</a:t>
            </a:r>
            <a:r>
              <a:rPr kumimoji="1" lang="en-US" altLang="ja-JP" dirty="0"/>
              <a:t>roblem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828" y="2098568"/>
            <a:ext cx="3114309" cy="344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s://lh3.googleusercontent.com/UZsZDqd7iNYvsM10DeRZahuV-isu2xCJGcQ56McrD9C9NOP_qNOvMiB9gM6serDqTyGuml1EsayQOFm0oxXBSz77CkhDWHtkytR2NlKgk5ejui3wDXnz7-Lg7PAAVDd03wGfERlNKN7fWeOIxlJ729-JNS4bE6ZmC4y8JIODwj6aRVCcipaOnmnVABx4fmnByBks3zFypW2m6dwwDA3WSJUX5wgpSVbPBqox18zkKzA--qupDCYxgImE1g82s1lil4_n4rKi1iTxzW7i0mllx20wvYsBFVxxxhWyXoV3uQF92DZRJ0Vm2FhVWbxwyg8mXLSqt8nETSOB_s96WrQiUeakmDkq7dIBxLMFU9-oxm9Q-FTR_mDRa6-AG-fxRKjWlRz2-qNo9X8Y8hiIaeRiqhw35NjYFuqDt4_J3st5UFf8PVpC7sdlv1D8aPlgYfun3VL73mpa7Y-sxJVw-qQVlTw9AZQOf8dEjTvZ9NoIV54dtRTKBzw0_cBK4-14XBpO0elCe_emv96iWlQQ8-TDsmKmP-MsADciqFfA1Y4_K9ePMpzqeKsHq5Od9C9KamAy9DHH=w630-h840-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6742" y="2098568"/>
            <a:ext cx="3124340" cy="344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721395" y="1513793"/>
            <a:ext cx="2916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accent2"/>
                </a:solidFill>
              </a:rPr>
              <a:t>Easily Broken</a:t>
            </a:r>
            <a:endParaRPr kumimoji="1" lang="ja-JP" altLang="en-US" sz="3200" dirty="0">
              <a:solidFill>
                <a:schemeClr val="accent2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5755758" y="2303721"/>
            <a:ext cx="2629786" cy="16515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488558" y="5755758"/>
            <a:ext cx="159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OSEM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05281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Wider Opening OSEM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630" y="1428708"/>
            <a:ext cx="8337819" cy="430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75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0730" y="152281"/>
            <a:ext cx="6596818" cy="637560"/>
          </a:xfrm>
        </p:spPr>
        <p:txBody>
          <a:bodyPr/>
          <a:lstStyle/>
          <a:p>
            <a:r>
              <a:rPr kumimoji="1" lang="en-US" altLang="ja-JP" dirty="0"/>
              <a:t>Smaller Magnet Base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r="29189" b="6341"/>
          <a:stretch/>
        </p:blipFill>
        <p:spPr>
          <a:xfrm>
            <a:off x="4260553" y="890725"/>
            <a:ext cx="7477792" cy="5811331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8009861" y="3019646"/>
            <a:ext cx="1112874" cy="114122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5182" y="2877879"/>
            <a:ext cx="38106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No sensing of 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Use </a:t>
            </a:r>
            <a:r>
              <a:rPr kumimoji="1" lang="en-US" altLang="ja-JP" sz="2400" dirty="0" err="1"/>
              <a:t>OpLev</a:t>
            </a:r>
            <a:r>
              <a:rPr kumimoji="1" lang="en-US" altLang="ja-JP" sz="2400" dirty="0"/>
              <a:t> also for </a:t>
            </a:r>
          </a:p>
          <a:p>
            <a:r>
              <a:rPr kumimoji="1" lang="en-US" altLang="ja-JP" sz="2400" dirty="0"/>
              <a:t>    length sensing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69733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PR3 mirror accident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959649" y="1442033"/>
            <a:ext cx="7055142" cy="52909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5692858" y="586950"/>
            <a:ext cx="4239535" cy="54356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hangingPunct="0"/>
            <a:r>
              <a:rPr lang="en-US" sz="2200" dirty="0">
                <a:latin typeface="ヒラギノ角ゴ ProN W3" pitchFamily="34"/>
                <a:ea typeface="ヒラギノ角ゴ ProN W3" pitchFamily="34"/>
                <a:cs typeface="Arial Unicode MS" pitchFamily="2"/>
              </a:rPr>
              <a:t>Scratches on the HR surface</a:t>
            </a:r>
          </a:p>
        </p:txBody>
      </p:sp>
      <p:sp>
        <p:nvSpPr>
          <p:cNvPr id="5" name="直線コネクタ 4"/>
          <p:cNvSpPr/>
          <p:nvPr/>
        </p:nvSpPr>
        <p:spPr>
          <a:xfrm>
            <a:off x="7993298" y="1035712"/>
            <a:ext cx="1621155" cy="2842438"/>
          </a:xfrm>
          <a:prstGeom prst="line">
            <a:avLst/>
          </a:prstGeom>
          <a:noFill/>
          <a:ln w="28575">
            <a:solidFill>
              <a:srgbClr val="FF0000"/>
            </a:solidFill>
            <a:prstDash val="solid"/>
            <a:tailEnd type="arrow"/>
          </a:ln>
        </p:spPr>
        <p:txBody>
          <a:bodyPr vert="horz" wrap="none" lIns="95040" tIns="50040" rIns="95040" bIns="50040" anchor="ctr" anchorCtr="0" compatLnSpc="0"/>
          <a:lstStyle/>
          <a:p>
            <a:pPr hangingPunct="0"/>
            <a:endParaRPr lang="en-US" sz="2200">
              <a:latin typeface="ヒラギノ角ゴ ProN W3" pitchFamily="34"/>
              <a:ea typeface="ヒラギノ角ゴ ProN W3" pitchFamily="34"/>
              <a:cs typeface="Arial Unicode MS" pitchFamily="2"/>
            </a:endParaRPr>
          </a:p>
        </p:txBody>
      </p:sp>
      <p:sp>
        <p:nvSpPr>
          <p:cNvPr id="6" name="直線コネクタ 5"/>
          <p:cNvSpPr/>
          <p:nvPr/>
        </p:nvSpPr>
        <p:spPr>
          <a:xfrm>
            <a:off x="7853194" y="1087991"/>
            <a:ext cx="1880409" cy="3350140"/>
          </a:xfrm>
          <a:prstGeom prst="line">
            <a:avLst/>
          </a:prstGeom>
          <a:noFill/>
          <a:ln w="28575">
            <a:solidFill>
              <a:srgbClr val="FF0000"/>
            </a:solidFill>
            <a:prstDash val="solid"/>
            <a:tailEnd type="arrow"/>
          </a:ln>
        </p:spPr>
        <p:txBody>
          <a:bodyPr vert="horz" wrap="none" lIns="95040" tIns="50040" rIns="95040" bIns="50040" anchor="ctr" anchorCtr="0" compatLnSpc="0"/>
          <a:lstStyle/>
          <a:p>
            <a:pPr hangingPunct="0"/>
            <a:endParaRPr lang="en-US" sz="2200">
              <a:latin typeface="ヒラギノ角ゴ ProN W3" pitchFamily="34"/>
              <a:ea typeface="ヒラギノ角ゴ ProN W3" pitchFamily="34"/>
              <a:cs typeface="Arial Unicode MS" pitchFamily="2"/>
            </a:endParaRPr>
          </a:p>
        </p:txBody>
      </p:sp>
      <p:sp>
        <p:nvSpPr>
          <p:cNvPr id="7" name="直線コネクタ 6"/>
          <p:cNvSpPr/>
          <p:nvPr/>
        </p:nvSpPr>
        <p:spPr>
          <a:xfrm flipH="1">
            <a:off x="7336464" y="1087991"/>
            <a:ext cx="333154" cy="2861042"/>
          </a:xfrm>
          <a:prstGeom prst="line">
            <a:avLst/>
          </a:prstGeom>
          <a:noFill/>
          <a:ln w="28575">
            <a:solidFill>
              <a:srgbClr val="FF0000"/>
            </a:solidFill>
            <a:prstDash val="solid"/>
            <a:tailEnd type="arrow"/>
          </a:ln>
        </p:spPr>
        <p:txBody>
          <a:bodyPr vert="horz" wrap="none" lIns="95040" tIns="50040" rIns="95040" bIns="50040" anchor="ctr" anchorCtr="0" compatLnSpc="0"/>
          <a:lstStyle/>
          <a:p>
            <a:pPr hangingPunct="0"/>
            <a:endParaRPr lang="en-US" sz="2200">
              <a:latin typeface="ヒラギノ角ゴ ProN W3" pitchFamily="34"/>
              <a:ea typeface="ヒラギノ角ゴ ProN W3" pitchFamily="34"/>
              <a:cs typeface="Arial Unicode MS" pitchFamily="2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33604" y="138103"/>
            <a:ext cx="1003842" cy="54356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hangingPunct="0"/>
            <a:r>
              <a:rPr lang="en-US" sz="2200" dirty="0">
                <a:latin typeface="ヒラギノ角ゴ ProN W3" pitchFamily="34"/>
                <a:ea typeface="ヒラギノ角ゴ ProN W3" pitchFamily="34"/>
                <a:cs typeface="Arial Unicode MS" pitchFamily="2"/>
              </a:rPr>
              <a:t>Crack</a:t>
            </a:r>
          </a:p>
        </p:txBody>
      </p:sp>
      <p:sp>
        <p:nvSpPr>
          <p:cNvPr id="9" name="直線コネクタ 8"/>
          <p:cNvSpPr/>
          <p:nvPr/>
        </p:nvSpPr>
        <p:spPr>
          <a:xfrm>
            <a:off x="10131184" y="681670"/>
            <a:ext cx="572145" cy="4047084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5040" tIns="50040" rIns="95040" bIns="50040" anchor="ctr" anchorCtr="0" compatLnSpc="0"/>
          <a:lstStyle/>
          <a:p>
            <a:pPr hangingPunct="0"/>
            <a:endParaRPr lang="en-US" sz="2200">
              <a:latin typeface="ヒラギノ角ゴ ProN W3" pitchFamily="34"/>
              <a:ea typeface="ヒラギノ角ゴ ProN W3" pitchFamily="34"/>
              <a:cs typeface="Arial Unicode MS" pitchFamily="2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8529" y="2353339"/>
            <a:ext cx="440216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Disassembly of </a:t>
            </a:r>
          </a:p>
          <a:p>
            <a:r>
              <a:rPr kumimoji="1" lang="en-US" altLang="ja-JP" sz="2800" dirty="0"/>
              <a:t>the </a:t>
            </a:r>
            <a:r>
              <a:rPr kumimoji="1" lang="en-US" altLang="ja-JP" sz="2800" dirty="0" err="1"/>
              <a:t>iKAGRA</a:t>
            </a:r>
            <a:r>
              <a:rPr kumimoji="1" lang="en-US" altLang="ja-JP" sz="2800" dirty="0"/>
              <a:t> suspension</a:t>
            </a:r>
          </a:p>
          <a:p>
            <a:endParaRPr kumimoji="1" lang="en-US" altLang="ja-JP" sz="2800" dirty="0"/>
          </a:p>
          <a:p>
            <a:r>
              <a:rPr kumimoji="1" lang="en-US" altLang="ja-JP" sz="2800" dirty="0"/>
              <a:t>PR3 mirror damaged</a:t>
            </a:r>
          </a:p>
        </p:txBody>
      </p:sp>
    </p:spTree>
    <p:extLst>
      <p:ext uri="{BB962C8B-B14F-4D97-AF65-F5344CB8AC3E}">
        <p14:creationId xmlns:p14="http://schemas.microsoft.com/office/powerpoint/2010/main" val="3509374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9" r="9922" b="-2"/>
          <a:stretch/>
        </p:blipFill>
        <p:spPr>
          <a:xfrm>
            <a:off x="643466" y="643467"/>
            <a:ext cx="5372099" cy="557106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"/>
          <a:stretch/>
        </p:blipFill>
        <p:spPr>
          <a:xfrm>
            <a:off x="6176433" y="64346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18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4784" y="138103"/>
            <a:ext cx="7107991" cy="63756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Current Status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14808" y="15495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6" r="41697" b="6678"/>
          <a:stretch/>
        </p:blipFill>
        <p:spPr>
          <a:xfrm>
            <a:off x="2423096" y="1012020"/>
            <a:ext cx="1046246" cy="1444480"/>
          </a:xfrm>
          <a:prstGeom prst="rect">
            <a:avLst/>
          </a:prstGeom>
          <a:effectLst/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7" t="4261" r="38915" b="5245"/>
          <a:stretch/>
        </p:blipFill>
        <p:spPr>
          <a:xfrm>
            <a:off x="2423096" y="2692857"/>
            <a:ext cx="1046246" cy="151050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1" t="4994" r="37396" b="8425"/>
          <a:stretch/>
        </p:blipFill>
        <p:spPr bwMode="auto">
          <a:xfrm>
            <a:off x="2423096" y="4439719"/>
            <a:ext cx="1046246" cy="212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4119608" y="1057151"/>
            <a:ext cx="60598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accent1"/>
                </a:solidFill>
                <a:latin typeface="+mj-ea"/>
                <a:ea typeface="+mj-ea"/>
              </a:rPr>
              <a:t>Type-</a:t>
            </a:r>
            <a:r>
              <a:rPr kumimoji="1" lang="en-US" altLang="ja-JP" sz="2400" dirty="0" err="1">
                <a:solidFill>
                  <a:schemeClr val="accent1"/>
                </a:solidFill>
                <a:latin typeface="+mj-ea"/>
                <a:ea typeface="+mj-ea"/>
              </a:rPr>
              <a:t>Bp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en-US" altLang="ja-JP" sz="2400" dirty="0"/>
              <a:t>Test installation using a dummy mirror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19608" y="4993129"/>
            <a:ext cx="5409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accent1"/>
                </a:solidFill>
                <a:latin typeface="+mj-ea"/>
                <a:ea typeface="+mj-ea"/>
              </a:rPr>
              <a:t>Type-A</a:t>
            </a:r>
            <a:endParaRPr lang="en-US" altLang="ja-JP" sz="2400" dirty="0"/>
          </a:p>
          <a:p>
            <a:pPr>
              <a:lnSpc>
                <a:spcPct val="150000"/>
              </a:lnSpc>
            </a:pPr>
            <a:r>
              <a:rPr kumimoji="1" lang="en-US" altLang="ja-JP" sz="2400" dirty="0"/>
              <a:t>Started installation at the Y-End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19607" y="2923400"/>
            <a:ext cx="60060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accent1"/>
                </a:solidFill>
                <a:latin typeface="+mj-ea"/>
                <a:ea typeface="+mj-ea"/>
              </a:rPr>
              <a:t>Type-B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en-US" altLang="ja-JP" sz="2400" dirty="0"/>
              <a:t>Test installation using a dummy mirror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38138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solidFill>
              <a:srgbClr val="937C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r="13899"/>
          <a:stretch/>
        </p:blipFill>
        <p:spPr>
          <a:xfrm rot="5400000">
            <a:off x="6076949" y="742950"/>
            <a:ext cx="5571066" cy="53721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r="6811"/>
          <a:stretch/>
        </p:blipFill>
        <p:spPr>
          <a:xfrm rot="5400000">
            <a:off x="543984" y="74295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12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6858000" cy="4572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18" y="937141"/>
            <a:ext cx="7475575" cy="49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06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7" t="4261" r="38915" b="5245"/>
          <a:stretch/>
        </p:blipFill>
        <p:spPr>
          <a:xfrm>
            <a:off x="5215964" y="1226288"/>
            <a:ext cx="3672973" cy="530280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KAGRA Suspension Types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1" t="4994" r="37396" b="8425"/>
          <a:stretch/>
        </p:blipFill>
        <p:spPr bwMode="auto">
          <a:xfrm>
            <a:off x="9145334" y="1116824"/>
            <a:ext cx="2667897" cy="541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03282" y="2867981"/>
            <a:ext cx="1055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ea"/>
                <a:ea typeface="+mj-ea"/>
              </a:rPr>
              <a:t>Type-C</a:t>
            </a:r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984711" y="2307463"/>
            <a:ext cx="121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</a:rPr>
              <a:t>Type-</a:t>
            </a:r>
            <a:r>
              <a:rPr kumimoji="1" lang="en-US" altLang="ja-JP" dirty="0" err="1">
                <a:latin typeface="+mj-lt"/>
              </a:rPr>
              <a:t>Bp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28781" y="856956"/>
            <a:ext cx="1047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</a:rPr>
              <a:t>Type-B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990077" y="590997"/>
            <a:ext cx="105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</a:rPr>
              <a:t>Type-A</a:t>
            </a:r>
            <a:endParaRPr kumimoji="1" lang="ja-JP" altLang="en-US" dirty="0">
              <a:latin typeface="+mj-lt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2" t="9687" r="35974" b="5972"/>
          <a:stretch/>
        </p:blipFill>
        <p:spPr>
          <a:xfrm>
            <a:off x="298647" y="3379461"/>
            <a:ext cx="1664624" cy="314963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6" r="41697" b="6678"/>
          <a:stretch/>
        </p:blipFill>
        <p:spPr>
          <a:xfrm>
            <a:off x="2194495" y="2676796"/>
            <a:ext cx="2790245" cy="38523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60047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9" y="904749"/>
            <a:ext cx="6731338" cy="504850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0311" y="1344168"/>
            <a:ext cx="5559550" cy="416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4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4784" y="138103"/>
            <a:ext cx="7336591" cy="63756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Schedule for </a:t>
            </a:r>
            <a:r>
              <a:rPr kumimoji="1" lang="en-US" altLang="ja-JP" dirty="0" err="1"/>
              <a:t>bKAGRA</a:t>
            </a:r>
            <a:r>
              <a:rPr kumimoji="1" lang="en-US" altLang="ja-JP" dirty="0"/>
              <a:t> phase 1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115420"/>
              </p:ext>
            </p:extLst>
          </p:nvPr>
        </p:nvGraphicFramePr>
        <p:xfrm>
          <a:off x="235324" y="1822324"/>
          <a:ext cx="11799789" cy="3570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617">
                  <a:extLst>
                    <a:ext uri="{9D8B030D-6E8A-4147-A177-3AD203B41FA5}">
                      <a16:colId xmlns:a16="http://schemas.microsoft.com/office/drawing/2014/main" val="3013945516"/>
                    </a:ext>
                  </a:extLst>
                </a:gridCol>
                <a:gridCol w="758798">
                  <a:extLst>
                    <a:ext uri="{9D8B030D-6E8A-4147-A177-3AD203B41FA5}">
                      <a16:colId xmlns:a16="http://schemas.microsoft.com/office/drawing/2014/main" val="3710278369"/>
                    </a:ext>
                  </a:extLst>
                </a:gridCol>
                <a:gridCol w="758798">
                  <a:extLst>
                    <a:ext uri="{9D8B030D-6E8A-4147-A177-3AD203B41FA5}">
                      <a16:colId xmlns:a16="http://schemas.microsoft.com/office/drawing/2014/main" val="1920601874"/>
                    </a:ext>
                  </a:extLst>
                </a:gridCol>
                <a:gridCol w="758798">
                  <a:extLst>
                    <a:ext uri="{9D8B030D-6E8A-4147-A177-3AD203B41FA5}">
                      <a16:colId xmlns:a16="http://schemas.microsoft.com/office/drawing/2014/main" val="1471618537"/>
                    </a:ext>
                  </a:extLst>
                </a:gridCol>
                <a:gridCol w="758798">
                  <a:extLst>
                    <a:ext uri="{9D8B030D-6E8A-4147-A177-3AD203B41FA5}">
                      <a16:colId xmlns:a16="http://schemas.microsoft.com/office/drawing/2014/main" val="2146772405"/>
                    </a:ext>
                  </a:extLst>
                </a:gridCol>
                <a:gridCol w="758798">
                  <a:extLst>
                    <a:ext uri="{9D8B030D-6E8A-4147-A177-3AD203B41FA5}">
                      <a16:colId xmlns:a16="http://schemas.microsoft.com/office/drawing/2014/main" val="963467503"/>
                    </a:ext>
                  </a:extLst>
                </a:gridCol>
                <a:gridCol w="758798">
                  <a:extLst>
                    <a:ext uri="{9D8B030D-6E8A-4147-A177-3AD203B41FA5}">
                      <a16:colId xmlns:a16="http://schemas.microsoft.com/office/drawing/2014/main" val="2107732182"/>
                    </a:ext>
                  </a:extLst>
                </a:gridCol>
                <a:gridCol w="758798">
                  <a:extLst>
                    <a:ext uri="{9D8B030D-6E8A-4147-A177-3AD203B41FA5}">
                      <a16:colId xmlns:a16="http://schemas.microsoft.com/office/drawing/2014/main" val="447169116"/>
                    </a:ext>
                  </a:extLst>
                </a:gridCol>
                <a:gridCol w="758798">
                  <a:extLst>
                    <a:ext uri="{9D8B030D-6E8A-4147-A177-3AD203B41FA5}">
                      <a16:colId xmlns:a16="http://schemas.microsoft.com/office/drawing/2014/main" val="1075434521"/>
                    </a:ext>
                  </a:extLst>
                </a:gridCol>
                <a:gridCol w="758798">
                  <a:extLst>
                    <a:ext uri="{9D8B030D-6E8A-4147-A177-3AD203B41FA5}">
                      <a16:colId xmlns:a16="http://schemas.microsoft.com/office/drawing/2014/main" val="562430516"/>
                    </a:ext>
                  </a:extLst>
                </a:gridCol>
                <a:gridCol w="758798">
                  <a:extLst>
                    <a:ext uri="{9D8B030D-6E8A-4147-A177-3AD203B41FA5}">
                      <a16:colId xmlns:a16="http://schemas.microsoft.com/office/drawing/2014/main" val="644943392"/>
                    </a:ext>
                  </a:extLst>
                </a:gridCol>
                <a:gridCol w="758798">
                  <a:extLst>
                    <a:ext uri="{9D8B030D-6E8A-4147-A177-3AD203B41FA5}">
                      <a16:colId xmlns:a16="http://schemas.microsoft.com/office/drawing/2014/main" val="4021930039"/>
                    </a:ext>
                  </a:extLst>
                </a:gridCol>
                <a:gridCol w="758798">
                  <a:extLst>
                    <a:ext uri="{9D8B030D-6E8A-4147-A177-3AD203B41FA5}">
                      <a16:colId xmlns:a16="http://schemas.microsoft.com/office/drawing/2014/main" val="3284346529"/>
                    </a:ext>
                  </a:extLst>
                </a:gridCol>
                <a:gridCol w="758798">
                  <a:extLst>
                    <a:ext uri="{9D8B030D-6E8A-4147-A177-3AD203B41FA5}">
                      <a16:colId xmlns:a16="http://schemas.microsoft.com/office/drawing/2014/main" val="2154730668"/>
                    </a:ext>
                  </a:extLst>
                </a:gridCol>
                <a:gridCol w="758798">
                  <a:extLst>
                    <a:ext uri="{9D8B030D-6E8A-4147-A177-3AD203B41FA5}">
                      <a16:colId xmlns:a16="http://schemas.microsoft.com/office/drawing/2014/main" val="1934018212"/>
                    </a:ext>
                  </a:extLst>
                </a:gridCol>
              </a:tblGrid>
              <a:tr h="416611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2017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2018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507561"/>
                  </a:ext>
                </a:extLst>
              </a:tr>
              <a:tr h="416611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/>
                          </a:solidFill>
                        </a:rPr>
                        <a:t>4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/>
                          </a:solidFill>
                        </a:rPr>
                        <a:t>6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/>
                          </a:solidFill>
                        </a:rPr>
                        <a:t>7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/>
                          </a:solidFill>
                        </a:rPr>
                        <a:t>8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/>
                          </a:solidFill>
                        </a:rPr>
                        <a:t>9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/>
                          </a:solidFill>
                        </a:rPr>
                        <a:t>10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/>
                          </a:solidFill>
                        </a:rPr>
                        <a:t>11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/>
                          </a:solidFill>
                        </a:rPr>
                        <a:t>12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067798"/>
                  </a:ext>
                </a:extLst>
              </a:tr>
              <a:tr h="91229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Type-A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725423"/>
                  </a:ext>
                </a:extLst>
              </a:tr>
              <a:tr h="91229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Type-B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097254"/>
                  </a:ext>
                </a:extLst>
              </a:tr>
              <a:tr h="91229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Type-</a:t>
                      </a:r>
                      <a:r>
                        <a:rPr kumimoji="1" lang="en-US" altLang="ja-JP" dirty="0" err="1"/>
                        <a:t>Bp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348159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1444829" y="2884393"/>
            <a:ext cx="1438835" cy="4101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ETMY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999188" y="2884393"/>
            <a:ext cx="2187962" cy="4101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ETMX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1444829" y="3809426"/>
            <a:ext cx="2942873" cy="4101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BS Test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531815" y="3809425"/>
            <a:ext cx="2942873" cy="4101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BS Install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7544374" y="3809424"/>
            <a:ext cx="2152520" cy="4101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SR3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9789743" y="3809423"/>
            <a:ext cx="2152520" cy="4101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SR2 ?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1444829" y="4628708"/>
            <a:ext cx="745478" cy="6375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PR3 Test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2190307" y="4742397"/>
            <a:ext cx="751367" cy="4101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PR3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2941570" y="4742397"/>
            <a:ext cx="751367" cy="4101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PRM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3717485" y="4742397"/>
            <a:ext cx="751367" cy="4101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PR2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4475312" y="4628708"/>
            <a:ext cx="751367" cy="6375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Tuning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023198" y="935664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Cryogenic Operation</a:t>
            </a:r>
            <a:endParaRPr kumimoji="1" lang="ja-JP" altLang="en-US" sz="2400" dirty="0"/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10965712" y="1397329"/>
            <a:ext cx="1069401" cy="33932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520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4785" y="138103"/>
            <a:ext cx="7329868" cy="63756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Seismic Isolation Requirements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8" y="1252424"/>
            <a:ext cx="6743095" cy="524463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227794" y="2581343"/>
            <a:ext cx="3337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accent2"/>
                </a:solidFill>
              </a:rPr>
              <a:t>X10 safety factor</a:t>
            </a:r>
            <a:endParaRPr kumimoji="1" lang="ja-JP" altLang="en-US" sz="28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/>
              <p:cNvSpPr txBox="1"/>
              <p:nvPr/>
            </p:nvSpPr>
            <p:spPr>
              <a:xfrm>
                <a:off x="7227794" y="4365561"/>
                <a:ext cx="46217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dirty="0">
                    <a:solidFill>
                      <a:schemeClr val="accent1"/>
                    </a:solidFill>
                  </a:rPr>
                  <a:t>RMS Speed </a:t>
                </a:r>
                <a14:m>
                  <m:oMath xmlns:m="http://schemas.openxmlformats.org/officeDocument/2006/math">
                    <m:r>
                      <a:rPr kumimoji="1" lang="en-US" altLang="ja-JP" sz="28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kumimoji="1" lang="en-US" altLang="ja-JP" sz="28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kumimoji="1" lang="ja-JP" altLang="en-US" sz="2800" dirty="0">
                    <a:solidFill>
                      <a:schemeClr val="accent1"/>
                    </a:solidFill>
                  </a:rPr>
                  <a:t> </a:t>
                </a:r>
                <a:r>
                  <a:rPr kumimoji="1" lang="en-US" altLang="ja-JP" sz="2800" dirty="0">
                    <a:solidFill>
                      <a:schemeClr val="accent1"/>
                    </a:solidFill>
                  </a:rPr>
                  <a:t>1um/sec</a:t>
                </a:r>
                <a:endParaRPr kumimoji="1" lang="ja-JP" alt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7794" y="4365561"/>
                <a:ext cx="4621778" cy="523220"/>
              </a:xfrm>
              <a:prstGeom prst="rect">
                <a:avLst/>
              </a:prstGeom>
              <a:blipFill>
                <a:blip r:embed="rId3"/>
                <a:stretch>
                  <a:fillRect l="-2770" t="-10465" r="-1583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814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7" r="2943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6D4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ja-JP" sz="4400" dirty="0"/>
              <a:t>Type-C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Based on TAMA suspension</a:t>
            </a:r>
            <a:br>
              <a:rPr kumimoji="1" lang="en-US" altLang="ja-JP" sz="2800" dirty="0"/>
            </a:br>
            <a:endParaRPr kumimoji="1" lang="en-US" altLang="ja-JP" sz="2800" dirty="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ja-JP" sz="2800" dirty="0"/>
              <a:t>Installed on a passive vibration </a:t>
            </a:r>
            <a:br>
              <a:rPr lang="en-US" altLang="ja-JP" sz="2800" dirty="0"/>
            </a:br>
            <a:r>
              <a:rPr lang="en-US" altLang="ja-JP" sz="2800" dirty="0"/>
              <a:t>isolation stack</a:t>
            </a:r>
            <a:br>
              <a:rPr lang="en-US" altLang="ja-JP" sz="2800" dirty="0"/>
            </a:br>
            <a:endParaRPr lang="en-US" altLang="ja-JP" sz="2800" dirty="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Used for small mirrors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ja-JP" sz="2800" dirty="0"/>
              <a:t>Input Mode Cleaner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ja-JP" sz="2800" dirty="0"/>
              <a:t>Mode Matching Telescope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Steering mirrors</a:t>
            </a:r>
          </a:p>
        </p:txBody>
      </p:sp>
    </p:spTree>
    <p:extLst>
      <p:ext uri="{BB962C8B-B14F-4D97-AF65-F5344CB8AC3E}">
        <p14:creationId xmlns:p14="http://schemas.microsoft.com/office/powerpoint/2010/main" val="3677468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/>
          </a:blip>
          <a:srcRect l="11218" r="533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effectLst/>
        </p:spPr>
      </p:pic>
      <p:cxnSp>
        <p:nvCxnSpPr>
          <p:cNvPr id="7" name="Straight Connector 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4D36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ja-JP" sz="4400" dirty="0"/>
              <a:t>Type-B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ja-JP" sz="2800" dirty="0"/>
              <a:t>Medium sized suspension system</a:t>
            </a:r>
            <a:br>
              <a:rPr lang="en-US" altLang="ja-JP" sz="2800" dirty="0"/>
            </a:br>
            <a:endParaRPr lang="en-US" altLang="ja-JP" sz="2800" dirty="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Used for critical IFO mirrors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BS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ja-JP" sz="2800" dirty="0"/>
              <a:t>SRC mirrors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918801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2" r="32732"/>
          <a:stretch/>
        </p:blipFill>
        <p:spPr>
          <a:xfrm>
            <a:off x="1417675" y="456883"/>
            <a:ext cx="3941135" cy="620473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471145" y="567070"/>
            <a:ext cx="2523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Pre-Isolator</a:t>
            </a:r>
            <a:endParaRPr kumimoji="1" lang="ja-JP" altLang="en-US" sz="3200" dirty="0"/>
          </a:p>
        </p:txBody>
      </p:sp>
      <p:cxnSp>
        <p:nvCxnSpPr>
          <p:cNvPr id="8" name="直線矢印コネクタ 7"/>
          <p:cNvCxnSpPr>
            <a:cxnSpLocks/>
          </p:cNvCxnSpPr>
          <p:nvPr/>
        </p:nvCxnSpPr>
        <p:spPr>
          <a:xfrm flipH="1">
            <a:off x="4146698" y="935665"/>
            <a:ext cx="3189767" cy="94984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7471145" y="1803991"/>
            <a:ext cx="3203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Standard Filter</a:t>
            </a:r>
            <a:endParaRPr kumimoji="1" lang="ja-JP" altLang="en-US" sz="3200" dirty="0"/>
          </a:p>
        </p:txBody>
      </p:sp>
      <p:cxnSp>
        <p:nvCxnSpPr>
          <p:cNvPr id="11" name="直線矢印コネクタ 10"/>
          <p:cNvCxnSpPr>
            <a:cxnSpLocks/>
            <a:stCxn id="10" idx="1"/>
          </p:cNvCxnSpPr>
          <p:nvPr/>
        </p:nvCxnSpPr>
        <p:spPr>
          <a:xfrm flipH="1">
            <a:off x="3898605" y="2096379"/>
            <a:ext cx="3572540" cy="88073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471145" y="3269504"/>
            <a:ext cx="2845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Bottom Filter</a:t>
            </a:r>
            <a:endParaRPr kumimoji="1" lang="ja-JP" altLang="en-US" sz="3200" dirty="0"/>
          </a:p>
        </p:txBody>
      </p:sp>
      <p:cxnSp>
        <p:nvCxnSpPr>
          <p:cNvPr id="15" name="直線矢印コネクタ 14"/>
          <p:cNvCxnSpPr>
            <a:cxnSpLocks/>
            <a:stCxn id="14" idx="1"/>
          </p:cNvCxnSpPr>
          <p:nvPr/>
        </p:nvCxnSpPr>
        <p:spPr>
          <a:xfrm flipH="1">
            <a:off x="3898605" y="3561892"/>
            <a:ext cx="3572540" cy="20203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7471144" y="4146667"/>
            <a:ext cx="3942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Intermediate Mass</a:t>
            </a:r>
            <a:endParaRPr kumimoji="1" lang="ja-JP" altLang="en-US" sz="3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471143" y="5229439"/>
            <a:ext cx="442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Mirror + Recoil Mass</a:t>
            </a:r>
            <a:endParaRPr kumimoji="1" lang="ja-JP" altLang="en-US" sz="3200" dirty="0"/>
          </a:p>
        </p:txBody>
      </p:sp>
      <p:cxnSp>
        <p:nvCxnSpPr>
          <p:cNvPr id="20" name="直線矢印コネクタ 19"/>
          <p:cNvCxnSpPr>
            <a:cxnSpLocks/>
            <a:stCxn id="18" idx="1"/>
          </p:cNvCxnSpPr>
          <p:nvPr/>
        </p:nvCxnSpPr>
        <p:spPr>
          <a:xfrm flipH="1" flipV="1">
            <a:off x="3841898" y="4439054"/>
            <a:ext cx="3629246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>
            <a:cxnSpLocks/>
            <a:stCxn id="19" idx="1"/>
          </p:cNvCxnSpPr>
          <p:nvPr/>
        </p:nvCxnSpPr>
        <p:spPr>
          <a:xfrm flipH="1" flipV="1">
            <a:off x="3678865" y="5225864"/>
            <a:ext cx="3792278" cy="29596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05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Pre-Isolator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" b="5651"/>
          <a:stretch/>
        </p:blipFill>
        <p:spPr>
          <a:xfrm>
            <a:off x="0" y="999461"/>
            <a:ext cx="12192000" cy="58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99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GAS Filter Stages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"/>
          <a:stretch/>
        </p:blipFill>
        <p:spPr>
          <a:xfrm>
            <a:off x="0" y="932154"/>
            <a:ext cx="12192000" cy="592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67187"/>
      </p:ext>
    </p:extLst>
  </p:cSld>
  <p:clrMapOvr>
    <a:masterClrMapping/>
  </p:clrMapOvr>
</p:sld>
</file>

<file path=ppt/theme/theme1.xml><?xml version="1.0" encoding="utf-8"?>
<a:theme xmlns:a="http://schemas.openxmlformats.org/drawingml/2006/main" name="Aso-Default">
  <a:themeElements>
    <a:clrScheme name="ブルー オレンジ">
      <a:dk1>
        <a:srgbClr val="3F3F3F"/>
      </a:dk1>
      <a:lt1>
        <a:sysClr val="window" lastClr="FFFFFF"/>
      </a:lt1>
      <a:dk2>
        <a:srgbClr val="7F7F7F"/>
      </a:dk2>
      <a:lt2>
        <a:srgbClr val="E7E6E6"/>
      </a:lt2>
      <a:accent1>
        <a:srgbClr val="2F549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ヒラギノ">
      <a:majorFont>
        <a:latin typeface="ヒラギノ角ゴ ProN W6"/>
        <a:ea typeface="ヒラギノ角ゴ ProN W6"/>
        <a:cs typeface=""/>
      </a:majorFont>
      <a:minorFont>
        <a:latin typeface="ヒラギノ角ゴ ProN W3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so-Default.potx" id="{C32A9403-88E2-4DFC-A6D0-0F3612A1BC79}" vid="{2E8FB130-4C3A-4543-8150-6F781F4DDB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Aso-Default</Template>
  <TotalTime>1391</TotalTime>
  <Words>289</Words>
  <Application>Microsoft Office PowerPoint</Application>
  <PresentationFormat>ワイド画面</PresentationFormat>
  <Paragraphs>151</Paragraphs>
  <Slides>31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40" baseType="lpstr">
      <vt:lpstr>Arial Unicode MS</vt:lpstr>
      <vt:lpstr>ＭＳ Ｐゴシック</vt:lpstr>
      <vt:lpstr>ヒラギノ角ゴ ProN W3</vt:lpstr>
      <vt:lpstr>ヒラギノ角ゴ ProN W6</vt:lpstr>
      <vt:lpstr>Arial</vt:lpstr>
      <vt:lpstr>Cambria Math</vt:lpstr>
      <vt:lpstr>Liberation Sans</vt:lpstr>
      <vt:lpstr>Wingdings</vt:lpstr>
      <vt:lpstr>Aso-Default</vt:lpstr>
      <vt:lpstr>Room Temperature Vibration Isolation Systems of KAGRA</vt:lpstr>
      <vt:lpstr>KAGRA Vibration Isolation Systems</vt:lpstr>
      <vt:lpstr>KAGRA Suspension Types</vt:lpstr>
      <vt:lpstr>Seismic Isolation Requirements</vt:lpstr>
      <vt:lpstr>Type-C</vt:lpstr>
      <vt:lpstr>Type-B</vt:lpstr>
      <vt:lpstr>PowerPoint プレゼンテーション</vt:lpstr>
      <vt:lpstr>Pre-Isolator</vt:lpstr>
      <vt:lpstr>GAS Filter Stages</vt:lpstr>
      <vt:lpstr>BS Payload</vt:lpstr>
      <vt:lpstr>Type-Bp</vt:lpstr>
      <vt:lpstr>Type-Bp Top Part</vt:lpstr>
      <vt:lpstr>No IP -&gt; Some modes cannot be damped</vt:lpstr>
      <vt:lpstr>Type-Bp Bottom Filter</vt:lpstr>
      <vt:lpstr>Bottom Filter Damping</vt:lpstr>
      <vt:lpstr>Type-Bp Payload</vt:lpstr>
      <vt:lpstr>Type-A</vt:lpstr>
      <vt:lpstr>Recent Topics</vt:lpstr>
      <vt:lpstr>iKAGRA (2016/3 – 2016/4)</vt:lpstr>
      <vt:lpstr>Type-Bp’</vt:lpstr>
      <vt:lpstr>PowerPoint プレゼンテーション</vt:lpstr>
      <vt:lpstr>Long Flag Problem</vt:lpstr>
      <vt:lpstr>Wider Opening OSEM</vt:lpstr>
      <vt:lpstr>Smaller Magnet Base</vt:lpstr>
      <vt:lpstr>PR3 mirror accident</vt:lpstr>
      <vt:lpstr>PowerPoint プレゼンテーション</vt:lpstr>
      <vt:lpstr>Current Status</vt:lpstr>
      <vt:lpstr>PowerPoint プレゼンテーション</vt:lpstr>
      <vt:lpstr>PowerPoint プレゼンテーション</vt:lpstr>
      <vt:lpstr>PowerPoint プレゼンテーション</vt:lpstr>
      <vt:lpstr>Schedule for bKAGRA phase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Room Temperature Vibration Isolation Systems of KAGRA</dc:title>
  <dc:creator>Yoichi Aso</dc:creator>
  <cp:lastModifiedBy>Yoichi Aso</cp:lastModifiedBy>
  <cp:revision>68</cp:revision>
  <dcterms:created xsi:type="dcterms:W3CDTF">2017-02-06T06:21:41Z</dcterms:created>
  <dcterms:modified xsi:type="dcterms:W3CDTF">2017-02-07T14:56:54Z</dcterms:modified>
</cp:coreProperties>
</file>