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6.xml" ContentType="application/vnd.openxmlformats-officedocument.drawingml.chart+xml"/>
  <Override PartName="/ppt/notesSlides/notesSlide4.xml" ContentType="application/vnd.openxmlformats-officedocument.presentationml.notesSlide+xml"/>
  <Override PartName="/ppt/charts/chart7.xml" ContentType="application/vnd.openxmlformats-officedocument.drawingml.chart+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drawings/drawing8.xml" ContentType="application/vnd.openxmlformats-officedocument.drawingml.chartshapes+xml"/>
  <Override PartName="/ppt/charts/chart11.xml" ContentType="application/vnd.openxmlformats-officedocument.drawingml.chart+xml"/>
  <Override PartName="/ppt/drawings/drawing9.xml" ContentType="application/vnd.openxmlformats-officedocument.drawingml.chartshapes+xml"/>
  <Override PartName="/ppt/charts/chart12.xml" ContentType="application/vnd.openxmlformats-officedocument.drawingml.chart+xml"/>
  <Override PartName="/ppt/drawings/drawing10.xml" ContentType="application/vnd.openxmlformats-officedocument.drawingml.chartshapes+xml"/>
  <Override PartName="/ppt/charts/chart1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95"/>
  </p:notesMasterIdLst>
  <p:sldIdLst>
    <p:sldId id="458" r:id="rId2"/>
    <p:sldId id="535" r:id="rId3"/>
    <p:sldId id="538" r:id="rId4"/>
    <p:sldId id="537" r:id="rId5"/>
    <p:sldId id="514" r:id="rId6"/>
    <p:sldId id="539" r:id="rId7"/>
    <p:sldId id="540" r:id="rId8"/>
    <p:sldId id="541" r:id="rId9"/>
    <p:sldId id="542" r:id="rId10"/>
    <p:sldId id="459" r:id="rId11"/>
    <p:sldId id="545" r:id="rId12"/>
    <p:sldId id="546" r:id="rId13"/>
    <p:sldId id="477" r:id="rId14"/>
    <p:sldId id="564" r:id="rId15"/>
    <p:sldId id="524" r:id="rId16"/>
    <p:sldId id="556" r:id="rId17"/>
    <p:sldId id="554" r:id="rId18"/>
    <p:sldId id="555" r:id="rId19"/>
    <p:sldId id="558" r:id="rId20"/>
    <p:sldId id="557" r:id="rId21"/>
    <p:sldId id="559" r:id="rId22"/>
    <p:sldId id="561" r:id="rId23"/>
    <p:sldId id="562" r:id="rId24"/>
    <p:sldId id="478" r:id="rId25"/>
    <p:sldId id="547" r:id="rId26"/>
    <p:sldId id="479" r:id="rId27"/>
    <p:sldId id="565" r:id="rId28"/>
    <p:sldId id="461" r:id="rId29"/>
    <p:sldId id="584" r:id="rId30"/>
    <p:sldId id="570" r:id="rId31"/>
    <p:sldId id="481" r:id="rId32"/>
    <p:sldId id="508" r:id="rId33"/>
    <p:sldId id="567" r:id="rId34"/>
    <p:sldId id="566" r:id="rId35"/>
    <p:sldId id="568" r:id="rId36"/>
    <p:sldId id="569" r:id="rId37"/>
    <p:sldId id="493" r:id="rId38"/>
    <p:sldId id="585" r:id="rId39"/>
    <p:sldId id="571" r:id="rId40"/>
    <p:sldId id="575" r:id="rId41"/>
    <p:sldId id="573" r:id="rId42"/>
    <p:sldId id="576" r:id="rId43"/>
    <p:sldId id="590" r:id="rId44"/>
    <p:sldId id="460" r:id="rId45"/>
    <p:sldId id="526" r:id="rId46"/>
    <p:sldId id="527" r:id="rId47"/>
    <p:sldId id="528" r:id="rId48"/>
    <p:sldId id="470" r:id="rId49"/>
    <p:sldId id="550" r:id="rId50"/>
    <p:sldId id="579" r:id="rId51"/>
    <p:sldId id="462" r:id="rId52"/>
    <p:sldId id="552" r:id="rId53"/>
    <p:sldId id="505" r:id="rId54"/>
    <p:sldId id="491" r:id="rId55"/>
    <p:sldId id="504" r:id="rId56"/>
    <p:sldId id="548" r:id="rId57"/>
    <p:sldId id="549" r:id="rId58"/>
    <p:sldId id="473" r:id="rId59"/>
    <p:sldId id="578" r:id="rId60"/>
    <p:sldId id="488" r:id="rId61"/>
    <p:sldId id="553" r:id="rId62"/>
    <p:sldId id="551" r:id="rId63"/>
    <p:sldId id="391" r:id="rId64"/>
    <p:sldId id="392" r:id="rId65"/>
    <p:sldId id="474" r:id="rId66"/>
    <p:sldId id="531" r:id="rId67"/>
    <p:sldId id="525" r:id="rId68"/>
    <p:sldId id="509" r:id="rId69"/>
    <p:sldId id="510" r:id="rId70"/>
    <p:sldId id="511" r:id="rId71"/>
    <p:sldId id="533" r:id="rId72"/>
    <p:sldId id="534" r:id="rId73"/>
    <p:sldId id="580" r:id="rId74"/>
    <p:sldId id="581" r:id="rId75"/>
    <p:sldId id="577" r:id="rId76"/>
    <p:sldId id="490" r:id="rId77"/>
    <p:sldId id="506" r:id="rId78"/>
    <p:sldId id="507" r:id="rId79"/>
    <p:sldId id="492" r:id="rId80"/>
    <p:sldId id="466" r:id="rId81"/>
    <p:sldId id="467" r:id="rId82"/>
    <p:sldId id="437" r:id="rId83"/>
    <p:sldId id="450" r:id="rId84"/>
    <p:sldId id="451" r:id="rId85"/>
    <p:sldId id="582" r:id="rId86"/>
    <p:sldId id="501" r:id="rId87"/>
    <p:sldId id="494" r:id="rId88"/>
    <p:sldId id="495" r:id="rId89"/>
    <p:sldId id="496" r:id="rId90"/>
    <p:sldId id="497" r:id="rId91"/>
    <p:sldId id="498" r:id="rId92"/>
    <p:sldId id="499" r:id="rId93"/>
    <p:sldId id="563" r:id="rId94"/>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表紙" id="{ED22FB51-21E6-324A-A4B2-5AE4E0F7E086}">
          <p14:sldIdLst>
            <p14:sldId id="458"/>
          </p14:sldIdLst>
        </p14:section>
        <p14:section name="発表の概要+なぜ系外惑星か" id="{E7BAAC74-E236-A145-87E3-B844F8811C47}">
          <p14:sldIdLst>
            <p14:sldId id="535"/>
            <p14:sldId id="538"/>
            <p14:sldId id="537"/>
            <p14:sldId id="514"/>
            <p14:sldId id="539"/>
          </p14:sldIdLst>
        </p14:section>
        <p14:section name="なぜAOが必要か" id="{34CC7FBC-E25B-1D4C-84E9-91C0B653D528}">
          <p14:sldIdLst>
            <p14:sldId id="540"/>
            <p14:sldId id="541"/>
            <p14:sldId id="542"/>
            <p14:sldId id="459"/>
            <p14:sldId id="545"/>
            <p14:sldId id="546"/>
            <p14:sldId id="477"/>
            <p14:sldId id="564"/>
            <p14:sldId id="524"/>
            <p14:sldId id="556"/>
          </p14:sldIdLst>
        </p14:section>
        <p14:section name="高コントラスト装置" id="{AE7A2852-4FAD-3C4E-95B5-5C109A162FAB}">
          <p14:sldIdLst>
            <p14:sldId id="554"/>
            <p14:sldId id="555"/>
            <p14:sldId id="558"/>
            <p14:sldId id="557"/>
            <p14:sldId id="559"/>
            <p14:sldId id="561"/>
            <p14:sldId id="562"/>
          </p14:sldIdLst>
        </p14:section>
        <p14:section name="AOへの要求" id="{C4537EA1-EAF6-454E-A0CE-6B481C1B7639}">
          <p14:sldIdLst>
            <p14:sldId id="478"/>
            <p14:sldId id="547"/>
            <p14:sldId id="479"/>
            <p14:sldId id="565"/>
            <p14:sldId id="461"/>
          </p14:sldIdLst>
        </p14:section>
        <p14:section name="可変形鏡" id="{90E9D699-AC97-0A4A-9830-9AF9C1F6D251}">
          <p14:sldIdLst>
            <p14:sldId id="584"/>
            <p14:sldId id="570"/>
            <p14:sldId id="481"/>
          </p14:sldIdLst>
        </p14:section>
        <p14:section name="波面センサ" id="{CFCAE1E0-7018-374B-9CCC-35F69EC0A051}">
          <p14:sldIdLst>
            <p14:sldId id="508"/>
            <p14:sldId id="567"/>
            <p14:sldId id="566"/>
            <p14:sldId id="568"/>
            <p14:sldId id="569"/>
            <p14:sldId id="493"/>
          </p14:sldIdLst>
        </p14:section>
        <p14:section name="制御系" id="{A5ABB7CE-64FB-5546-ABDF-61A28303CAD6}">
          <p14:sldIdLst>
            <p14:sldId id="585"/>
            <p14:sldId id="571"/>
            <p14:sldId id="575"/>
            <p14:sldId id="573"/>
            <p14:sldId id="576"/>
            <p14:sldId id="590"/>
          </p14:sldIdLst>
        </p14:section>
        <p14:section name="SEICA光学系" id="{F6B96107-D5C5-EF43-81A8-1B50CE6BDAFC}">
          <p14:sldIdLst>
            <p14:sldId id="460"/>
            <p14:sldId id="526"/>
            <p14:sldId id="527"/>
            <p14:sldId id="528"/>
            <p14:sldId id="470"/>
            <p14:sldId id="550"/>
            <p14:sldId id="579"/>
            <p14:sldId id="462"/>
          </p14:sldIdLst>
        </p14:section>
        <p14:section name="SEICA光学系調整" id="{FEC61139-3C67-6A42-ACBF-6433C37C576A}">
          <p14:sldIdLst>
            <p14:sldId id="552"/>
            <p14:sldId id="505"/>
            <p14:sldId id="491"/>
            <p14:sldId id="504"/>
            <p14:sldId id="548"/>
            <p14:sldId id="549"/>
          </p14:sldIdLst>
        </p14:section>
        <p14:section name="SEICAグループ" id="{8655E7E6-796C-A74E-82E6-811A5C46CB75}">
          <p14:sldIdLst>
            <p14:sldId id="473"/>
            <p14:sldId id="578"/>
          </p14:sldIdLst>
        </p14:section>
        <p14:section name="バックアップ" id="{A03B9DD1-C78B-3B49-947D-5F21F357678A}">
          <p14:sldIdLst>
            <p14:sldId id="488"/>
            <p14:sldId id="553"/>
            <p14:sldId id="551"/>
          </p14:sldIdLst>
        </p14:section>
        <p14:section name="SEICA構造体" id="{3C42598A-412E-3049-B3EB-87C9F0E4C0C8}">
          <p14:sldIdLst>
            <p14:sldId id="391"/>
            <p14:sldId id="392"/>
            <p14:sldId id="474"/>
            <p14:sldId id="531"/>
          </p14:sldIdLst>
        </p14:section>
        <p14:section name="波面センサ" id="{44A6C0B4-979F-9249-B532-9B4336071FF7}">
          <p14:sldIdLst>
            <p14:sldId id="525"/>
            <p14:sldId id="509"/>
            <p14:sldId id="510"/>
            <p14:sldId id="511"/>
            <p14:sldId id="533"/>
            <p14:sldId id="534"/>
          </p14:sldIdLst>
        </p14:section>
        <p14:section name="制御系" id="{56BA501C-322E-A245-BF27-C38D44C51E69}">
          <p14:sldIdLst>
            <p14:sldId id="580"/>
            <p14:sldId id="581"/>
            <p14:sldId id="577"/>
          </p14:sldIdLst>
        </p14:section>
        <p14:section name="光学系調整" id="{A0B6F40A-3870-8D48-8B10-9392714C1F2C}">
          <p14:sldIdLst>
            <p14:sldId id="490"/>
            <p14:sldId id="506"/>
            <p14:sldId id="507"/>
            <p14:sldId id="492"/>
            <p14:sldId id="466"/>
            <p14:sldId id="467"/>
            <p14:sldId id="437"/>
          </p14:sldIdLst>
        </p14:section>
        <p14:section name="Woofer実機" id="{05AE74C7-751B-DA41-A4CA-6B05C38FCF78}">
          <p14:sldIdLst>
            <p14:sldId id="450"/>
            <p14:sldId id="451"/>
            <p14:sldId id="582"/>
          </p14:sldIdLst>
        </p14:section>
        <p14:section name="パワースペクトル" id="{05417A5C-E77C-0146-9205-3B61A282631C}">
          <p14:sldIdLst>
            <p14:sldId id="501"/>
            <p14:sldId id="494"/>
            <p14:sldId id="495"/>
            <p14:sldId id="496"/>
            <p14:sldId id="497"/>
            <p14:sldId id="498"/>
            <p14:sldId id="499"/>
          </p14:sldIdLst>
        </p14:section>
        <p14:section name="コロナグラフ" id="{44D43F67-7ABB-9341-ABDC-243619C4339A}">
          <p14:sldIdLst>
            <p14:sldId id="5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00FFFF"/>
    <a:srgbClr val="0000FF"/>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04" autoAdjust="0"/>
  </p:normalViewPr>
  <p:slideViewPr>
    <p:cSldViewPr snapToGrid="0" snapToObjects="1">
      <p:cViewPr varScale="1">
        <p:scale>
          <a:sx n="135" d="100"/>
          <a:sy n="135" d="100"/>
        </p:scale>
        <p:origin x="-360" y="-112"/>
      </p:cViewPr>
      <p:guideLst>
        <p:guide orient="horz" pos="2160"/>
        <p:guide pos="2880"/>
      </p:guideLst>
    </p:cSldViewPr>
  </p:slideViewPr>
  <p:outlineViewPr>
    <p:cViewPr>
      <p:scale>
        <a:sx n="33" d="100"/>
        <a:sy n="33" d="100"/>
      </p:scale>
      <p:origin x="0" y="1270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10.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2016\&#21608;&#27874;&#25968;&#29305;&#246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12475;&#12531;&#12471;&#12531;&#12464;&#12501;&#12457;&#12540;&#12521;&#12512;2016\&#23455;&#39443;&#32080;&#2652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12475;&#12531;&#12471;&#12531;&#12464;&#12501;&#12457;&#12540;&#12521;&#12512;2016\&#23455;&#39443;&#32080;&#2652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1" Type="http://schemas.openxmlformats.org/officeDocument/2006/relationships/oleObject" Target="file:///C:\Users\&#31056;&#19968;\Documents\&#30740;&#31350;&#38306;&#36899;\&#20462;&#22763;&#35506;&#31243;&#30740;&#31350;\&#23398;&#20250;\SICE&#33509;&#25163;&#30330;&#34920;&#20250;2015\Fig3-13.xlsx" TargetMode="External"/><Relationship Id="rId2"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No.49</c:v>
          </c:tx>
          <c:spPr>
            <a:ln>
              <a:no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2.892562683499995</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4.049587756899995</c:v>
                </c:pt>
                <c:pt idx="99">
                  <c:v>4.090910080949995</c:v>
                </c:pt>
                <c:pt idx="100">
                  <c:v>4.132232405</c:v>
                </c:pt>
                <c:pt idx="101">
                  <c:v>4.173554729049994</c:v>
                </c:pt>
                <c:pt idx="102">
                  <c:v>4.214877053099995</c:v>
                </c:pt>
                <c:pt idx="103">
                  <c:v>4.256199377149995</c:v>
                </c:pt>
                <c:pt idx="104">
                  <c:v>4.2975217012</c:v>
                </c:pt>
                <c:pt idx="105">
                  <c:v>4.33884402525</c:v>
                </c:pt>
                <c:pt idx="106">
                  <c:v>4.380166349299995</c:v>
                </c:pt>
                <c:pt idx="107">
                  <c:v>4.421488673349995</c:v>
                </c:pt>
                <c:pt idx="108">
                  <c:v>4.462810997399994</c:v>
                </c:pt>
                <c:pt idx="109">
                  <c:v>4.504133321449995</c:v>
                </c:pt>
                <c:pt idx="110">
                  <c:v>4.545455645499995</c:v>
                </c:pt>
                <c:pt idx="111">
                  <c:v>4.586777969549995</c:v>
                </c:pt>
                <c:pt idx="112">
                  <c:v>4.628100293599994</c:v>
                </c:pt>
                <c:pt idx="113">
                  <c:v>4.669422617649995</c:v>
                </c:pt>
                <c:pt idx="114">
                  <c:v>4.710744941699995</c:v>
                </c:pt>
                <c:pt idx="115">
                  <c:v>4.75206726575</c:v>
                </c:pt>
                <c:pt idx="116">
                  <c:v>4.7933895898</c:v>
                </c:pt>
                <c:pt idx="117">
                  <c:v>4.834711913849995</c:v>
                </c:pt>
                <c:pt idx="118">
                  <c:v>4.876034237899993</c:v>
                </c:pt>
                <c:pt idx="119">
                  <c:v>4.917356561949994</c:v>
                </c:pt>
                <c:pt idx="120">
                  <c:v>4.958678886</c:v>
                </c:pt>
                <c:pt idx="121">
                  <c:v>5.000001210049995</c:v>
                </c:pt>
                <c:pt idx="122">
                  <c:v>5.0413235341</c:v>
                </c:pt>
                <c:pt idx="123">
                  <c:v>5.082645858149995</c:v>
                </c:pt>
                <c:pt idx="124">
                  <c:v>5.1239681822</c:v>
                </c:pt>
                <c:pt idx="125">
                  <c:v>5.165290506249993</c:v>
                </c:pt>
                <c:pt idx="126">
                  <c:v>5.2066128303</c:v>
                </c:pt>
                <c:pt idx="127">
                  <c:v>5.247935154349995</c:v>
                </c:pt>
                <c:pt idx="128">
                  <c:v>5.2892574784</c:v>
                </c:pt>
                <c:pt idx="129">
                  <c:v>5.33057980245</c:v>
                </c:pt>
                <c:pt idx="130">
                  <c:v>5.3719021265</c:v>
                </c:pt>
                <c:pt idx="131">
                  <c:v>5.41322445055</c:v>
                </c:pt>
                <c:pt idx="132">
                  <c:v>5.454546774599995</c:v>
                </c:pt>
                <c:pt idx="133">
                  <c:v>5.49586909865</c:v>
                </c:pt>
                <c:pt idx="134">
                  <c:v>5.5371914227</c:v>
                </c:pt>
                <c:pt idx="135">
                  <c:v>5.578513746749995</c:v>
                </c:pt>
                <c:pt idx="136">
                  <c:v>5.619836070799991</c:v>
                </c:pt>
                <c:pt idx="137">
                  <c:v>5.66115839485</c:v>
                </c:pt>
                <c:pt idx="138">
                  <c:v>5.702480718899995</c:v>
                </c:pt>
                <c:pt idx="139">
                  <c:v>5.74380304295</c:v>
                </c:pt>
                <c:pt idx="140">
                  <c:v>5.785125366999993</c:v>
                </c:pt>
                <c:pt idx="141">
                  <c:v>5.82644769105</c:v>
                </c:pt>
                <c:pt idx="142">
                  <c:v>5.867770015099995</c:v>
                </c:pt>
                <c:pt idx="143">
                  <c:v>5.90909233915</c:v>
                </c:pt>
                <c:pt idx="144">
                  <c:v>5.950414663199994</c:v>
                </c:pt>
                <c:pt idx="145">
                  <c:v>5.99173698725</c:v>
                </c:pt>
                <c:pt idx="146">
                  <c:v>6.0330593113</c:v>
                </c:pt>
                <c:pt idx="147">
                  <c:v>6.07438163535</c:v>
                </c:pt>
                <c:pt idx="148">
                  <c:v>6.115703959399995</c:v>
                </c:pt>
                <c:pt idx="149">
                  <c:v>6.157026283449995</c:v>
                </c:pt>
                <c:pt idx="150">
                  <c:v>6.198348607499995</c:v>
                </c:pt>
                <c:pt idx="151">
                  <c:v>6.23967093155</c:v>
                </c:pt>
                <c:pt idx="152">
                  <c:v>6.2809932556</c:v>
                </c:pt>
                <c:pt idx="153">
                  <c:v>6.322315579649986</c:v>
                </c:pt>
                <c:pt idx="154">
                  <c:v>6.363637903699995</c:v>
                </c:pt>
                <c:pt idx="155">
                  <c:v>6.404960227749994</c:v>
                </c:pt>
                <c:pt idx="156">
                  <c:v>6.4462825518</c:v>
                </c:pt>
                <c:pt idx="157">
                  <c:v>6.487604875849995</c:v>
                </c:pt>
                <c:pt idx="158">
                  <c:v>6.5289271999</c:v>
                </c:pt>
                <c:pt idx="159">
                  <c:v>6.57024952395</c:v>
                </c:pt>
                <c:pt idx="160">
                  <c:v>6.61157184799999</c:v>
                </c:pt>
                <c:pt idx="161">
                  <c:v>6.652894172049991</c:v>
                </c:pt>
                <c:pt idx="162">
                  <c:v>6.694216496099994</c:v>
                </c:pt>
                <c:pt idx="163">
                  <c:v>6.735538820149995</c:v>
                </c:pt>
                <c:pt idx="164">
                  <c:v>6.7768611442</c:v>
                </c:pt>
                <c:pt idx="165">
                  <c:v>6.818183468249994</c:v>
                </c:pt>
                <c:pt idx="166">
                  <c:v>6.8595057923</c:v>
                </c:pt>
                <c:pt idx="167">
                  <c:v>6.90082811635</c:v>
                </c:pt>
                <c:pt idx="168">
                  <c:v>6.942150440399995</c:v>
                </c:pt>
                <c:pt idx="169">
                  <c:v>6.98347276445</c:v>
                </c:pt>
                <c:pt idx="170">
                  <c:v>7.024795088499995</c:v>
                </c:pt>
                <c:pt idx="171">
                  <c:v>7.066117412549995</c:v>
                </c:pt>
                <c:pt idx="172">
                  <c:v>7.107439736599993</c:v>
                </c:pt>
                <c:pt idx="173">
                  <c:v>7.14876206065</c:v>
                </c:pt>
                <c:pt idx="174">
                  <c:v>7.1900843847</c:v>
                </c:pt>
                <c:pt idx="175">
                  <c:v>7.23140670875</c:v>
                </c:pt>
                <c:pt idx="176">
                  <c:v>7.2727290328</c:v>
                </c:pt>
                <c:pt idx="177">
                  <c:v>7.31405135684999</c:v>
                </c:pt>
                <c:pt idx="178">
                  <c:v>7.3553736809</c:v>
                </c:pt>
                <c:pt idx="179">
                  <c:v>7.39669600495</c:v>
                </c:pt>
                <c:pt idx="180">
                  <c:v>7.438018329</c:v>
                </c:pt>
                <c:pt idx="181">
                  <c:v>7.47934065305</c:v>
                </c:pt>
                <c:pt idx="182">
                  <c:v>7.520662977099995</c:v>
                </c:pt>
                <c:pt idx="183">
                  <c:v>7.561985301149994</c:v>
                </c:pt>
                <c:pt idx="184">
                  <c:v>7.6033076252</c:v>
                </c:pt>
                <c:pt idx="185">
                  <c:v>7.644629949249995</c:v>
                </c:pt>
                <c:pt idx="186">
                  <c:v>7.685952273299991</c:v>
                </c:pt>
                <c:pt idx="187">
                  <c:v>7.727274597349994</c:v>
                </c:pt>
                <c:pt idx="188">
                  <c:v>7.768596921399995</c:v>
                </c:pt>
                <c:pt idx="189">
                  <c:v>7.809919245449995</c:v>
                </c:pt>
                <c:pt idx="190">
                  <c:v>7.8512415695</c:v>
                </c:pt>
                <c:pt idx="191">
                  <c:v>7.89256389355</c:v>
                </c:pt>
                <c:pt idx="192">
                  <c:v>7.933886217599995</c:v>
                </c:pt>
                <c:pt idx="193">
                  <c:v>7.97520854165</c:v>
                </c:pt>
                <c:pt idx="194">
                  <c:v>8.0165308657</c:v>
                </c:pt>
                <c:pt idx="195">
                  <c:v>8.057853189749998</c:v>
                </c:pt>
                <c:pt idx="196">
                  <c:v>8.0991755138</c:v>
                </c:pt>
                <c:pt idx="197">
                  <c:v>8.14049783785</c:v>
                </c:pt>
                <c:pt idx="198">
                  <c:v>8.18182016189999</c:v>
                </c:pt>
                <c:pt idx="199">
                  <c:v>8.223142485949997</c:v>
                </c:pt>
                <c:pt idx="200">
                  <c:v>8.26446481</c:v>
                </c:pt>
                <c:pt idx="201">
                  <c:v>8.30578713405</c:v>
                </c:pt>
                <c:pt idx="202">
                  <c:v>8.3471094581</c:v>
                </c:pt>
                <c:pt idx="203">
                  <c:v>8.388431782149998</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9.793390799849998</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16.48760729594995</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17.06611983264995</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17.47934307314996</c:v>
                </c:pt>
                <c:pt idx="424">
                  <c:v>17.52066539719999</c:v>
                </c:pt>
                <c:pt idx="425">
                  <c:v>17.56198772125</c:v>
                </c:pt>
                <c:pt idx="426">
                  <c:v>17.6033100453</c:v>
                </c:pt>
                <c:pt idx="427">
                  <c:v>17.64463236935</c:v>
                </c:pt>
                <c:pt idx="428">
                  <c:v>17.6859546934</c:v>
                </c:pt>
                <c:pt idx="429">
                  <c:v>17.72727701745</c:v>
                </c:pt>
                <c:pt idx="430">
                  <c:v>17.76859934149995</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Sheet1!$C$2:$C$480</c:f>
              <c:numCache>
                <c:formatCode>General</c:formatCode>
                <c:ptCount val="479"/>
                <c:pt idx="0">
                  <c:v>1.20521932032227E-6</c:v>
                </c:pt>
                <c:pt idx="1">
                  <c:v>1.31789141280618E-6</c:v>
                </c:pt>
                <c:pt idx="2">
                  <c:v>1.44062912340063E-6</c:v>
                </c:pt>
                <c:pt idx="3">
                  <c:v>1.57428649839612E-6</c:v>
                </c:pt>
                <c:pt idx="4">
                  <c:v>1.71978584572192E-6</c:v>
                </c:pt>
                <c:pt idx="5">
                  <c:v>1.87812281532027E-6</c:v>
                </c:pt>
                <c:pt idx="6">
                  <c:v>2.05037182546087E-6</c:v>
                </c:pt>
                <c:pt idx="7">
                  <c:v>2.2376918559169E-6</c:v>
                </c:pt>
                <c:pt idx="8">
                  <c:v>2.4413326299817E-6</c:v>
                </c:pt>
                <c:pt idx="9">
                  <c:v>2.66264120840163E-6</c:v>
                </c:pt>
                <c:pt idx="10">
                  <c:v>2.90306901943444E-6</c:v>
                </c:pt>
                <c:pt idx="11">
                  <c:v>3.16417935041442E-6</c:v>
                </c:pt>
                <c:pt idx="12">
                  <c:v>3.44765532741541E-6</c:v>
                </c:pt>
                <c:pt idx="13">
                  <c:v>3.7553084108498E-6</c:v>
                </c:pt>
                <c:pt idx="14">
                  <c:v>4.08908743612597E-6</c:v>
                </c:pt>
                <c:pt idx="15">
                  <c:v>4.45108822980766E-6</c:v>
                </c:pt>
                <c:pt idx="16">
                  <c:v>4.84356383307531E-6</c:v>
                </c:pt>
                <c:pt idx="17">
                  <c:v>5.2689353656809E-6</c:v>
                </c:pt>
                <c:pt idx="18">
                  <c:v>5.7298035650131E-6</c:v>
                </c:pt>
                <c:pt idx="19">
                  <c:v>6.22896103634743E-6</c:v>
                </c:pt>
                <c:pt idx="20">
                  <c:v>6.76940525184388E-6</c:v>
                </c:pt>
                <c:pt idx="21">
                  <c:v>7.35435233737261E-6</c:v>
                </c:pt>
                <c:pt idx="22">
                  <c:v>7.98725168779185E-6</c:v>
                </c:pt>
                <c:pt idx="23">
                  <c:v>8.67180145287169E-6</c:v>
                </c:pt>
                <c:pt idx="24">
                  <c:v>9.4119649376471E-6</c:v>
                </c:pt>
                <c:pt idx="25">
                  <c:v>1.02119879625938E-5</c:v>
                </c:pt>
                <c:pt idx="26">
                  <c:v>1.10764172306459E-5</c:v>
                </c:pt>
                <c:pt idx="27">
                  <c:v>1.20101197497105E-5</c:v>
                </c:pt>
                <c:pt idx="28">
                  <c:v>1.30183033609812E-5</c:v>
                </c:pt>
                <c:pt idx="29">
                  <c:v>1.41065384250004E-5</c:v>
                </c:pt>
                <c:pt idx="30">
                  <c:v>1.5280780719069E-5</c:v>
                </c:pt>
                <c:pt idx="31">
                  <c:v>1.65473956012446E-5</c:v>
                </c:pt>
                <c:pt idx="32">
                  <c:v>1.79131834977992E-5</c:v>
                </c:pt>
                <c:pt idx="33">
                  <c:v>1.93854067726215E-5</c:v>
                </c:pt>
                <c:pt idx="34">
                  <c:v>2.09718180386382E-5</c:v>
                </c:pt>
                <c:pt idx="35">
                  <c:v>2.26806899728869E-5</c:v>
                </c:pt>
                <c:pt idx="36">
                  <c:v>2.45208466983956E-5</c:v>
                </c:pt>
                <c:pt idx="37">
                  <c:v>2.6501696797497E-5</c:v>
                </c:pt>
                <c:pt idx="38">
                  <c:v>2.86332680226313E-5</c:v>
                </c:pt>
                <c:pt idx="39">
                  <c:v>3.09262437720454E-5</c:v>
                </c:pt>
                <c:pt idx="40">
                  <c:v>3.33920013990867E-5</c:v>
                </c:pt>
                <c:pt idx="41">
                  <c:v>3.60426524249972E-5</c:v>
                </c:pt>
                <c:pt idx="42">
                  <c:v>3.88910847262226E-5</c:v>
                </c:pt>
                <c:pt idx="43">
                  <c:v>4.19510067682669E-5</c:v>
                </c:pt>
                <c:pt idx="44">
                  <c:v>4.52369939590228E-5</c:v>
                </c:pt>
                <c:pt idx="45">
                  <c:v>4.87645371952736E-5</c:v>
                </c:pt>
                <c:pt idx="46">
                  <c:v>5.25500936767044E-5</c:v>
                </c:pt>
                <c:pt idx="47">
                  <c:v>5.66111400622437E-5</c:v>
                </c:pt>
                <c:pt idx="48">
                  <c:v>6.09662280438718E-5</c:v>
                </c:pt>
                <c:pt idx="49">
                  <c:v>6.56350424131813E-5</c:v>
                </c:pt>
                <c:pt idx="50">
                  <c:v>7.0638461695926E-5</c:v>
                </c:pt>
                <c:pt idx="51">
                  <c:v>7.59986214295344E-5</c:v>
                </c:pt>
                <c:pt idx="52">
                  <c:v>8.17389801580904E-5</c:v>
                </c:pt>
                <c:pt idx="53">
                  <c:v>8.78843882185735E-5</c:v>
                </c:pt>
                <c:pt idx="54">
                  <c:v>9.44611593911747E-5</c:v>
                </c:pt>
                <c:pt idx="55">
                  <c:v>0.000101497145485273</c:v>
                </c:pt>
                <c:pt idx="56">
                  <c:v>0.000109021813931137</c:v>
                </c:pt>
                <c:pt idx="57">
                  <c:v>0.000117066328445587</c:v>
                </c:pt>
                <c:pt idx="58">
                  <c:v>0.000125663632837695</c:v>
                </c:pt>
                <c:pt idx="59">
                  <c:v>0.000134848538018151</c:v>
                </c:pt>
                <c:pt idx="60">
                  <c:v>0.000144657812273033</c:v>
                </c:pt>
                <c:pt idx="61">
                  <c:v>0.00015513027485956</c:v>
                </c:pt>
                <c:pt idx="62">
                  <c:v>0.000166306892977758</c:v>
                </c:pt>
                <c:pt idx="63">
                  <c:v>0.000178230882167996</c:v>
                </c:pt>
                <c:pt idx="64">
                  <c:v>0.000190947810179873</c:v>
                </c:pt>
                <c:pt idx="65">
                  <c:v>0.000204505704353106</c:v>
                </c:pt>
                <c:pt idx="66">
                  <c:v>0.00021895516254567</c:v>
                </c:pt>
                <c:pt idx="67">
                  <c:v>0.000234349467638664</c:v>
                </c:pt>
                <c:pt idx="68">
                  <c:v>0.00025074470564106</c:v>
                </c:pt>
                <c:pt idx="69">
                  <c:v>0.000268199887410632</c:v>
                </c:pt>
                <c:pt idx="70">
                  <c:v>0.000286777074000064</c:v>
                </c:pt>
                <c:pt idx="71">
                  <c:v>0.000306541505629307</c:v>
                </c:pt>
                <c:pt idx="72">
                  <c:v>0.000327561734276825</c:v>
                </c:pt>
                <c:pt idx="73">
                  <c:v>0.000349909759873347</c:v>
                </c:pt>
                <c:pt idx="74">
                  <c:v>0.000373661170072178</c:v>
                </c:pt>
                <c:pt idx="75">
                  <c:v>0.000398895283559883</c:v>
                </c:pt>
                <c:pt idx="76">
                  <c:v>0.000425695296860426</c:v>
                </c:pt>
                <c:pt idx="77">
                  <c:v>0.000454148434574428</c:v>
                </c:pt>
                <c:pt idx="78">
                  <c:v>0.000484346102983174</c:v>
                </c:pt>
                <c:pt idx="79">
                  <c:v>0.000516384046934412</c:v>
                </c:pt>
                <c:pt idx="80">
                  <c:v>0.000550362509913682</c:v>
                </c:pt>
                <c:pt idx="81">
                  <c:v>0.00058638639719104</c:v>
                </c:pt>
                <c:pt idx="82">
                  <c:v>0.000624565441918533</c:v>
                </c:pt>
                <c:pt idx="83">
                  <c:v>0.000665014374038626</c:v>
                </c:pt>
                <c:pt idx="84">
                  <c:v>0.000707853091848028</c:v>
                </c:pt>
                <c:pt idx="85">
                  <c:v>0.000753206836044946</c:v>
                </c:pt>
                <c:pt idx="86">
                  <c:v>0.000801206366070901</c:v>
                </c:pt>
                <c:pt idx="87">
                  <c:v>0.000851988138540544</c:v>
                </c:pt>
                <c:pt idx="88">
                  <c:v>0.000905694487534839</c:v>
                </c:pt>
                <c:pt idx="89">
                  <c:v>0.000962473806514236</c:v>
                </c:pt>
                <c:pt idx="90">
                  <c:v>0.00102248073158919</c:v>
                </c:pt>
                <c:pt idx="91">
                  <c:v>0.00108587632586557</c:v>
                </c:pt>
                <c:pt idx="92">
                  <c:v>0.00115282826456237</c:v>
                </c:pt>
                <c:pt idx="93">
                  <c:v>0.00122351102057818</c:v>
                </c:pt>
                <c:pt idx="94">
                  <c:v>0.00129810605016192</c:v>
                </c:pt>
                <c:pt idx="95">
                  <c:v>0.00137680197832178</c:v>
                </c:pt>
                <c:pt idx="96">
                  <c:v>0.0014597947835842</c:v>
                </c:pt>
                <c:pt idx="97">
                  <c:v>0.00154728798169281</c:v>
                </c:pt>
                <c:pt idx="98">
                  <c:v>0.00163949280781472</c:v>
                </c:pt>
                <c:pt idx="99">
                  <c:v>0.00173662839679863</c:v>
                </c:pt>
                <c:pt idx="100">
                  <c:v>0.00183892196100684</c:v>
                </c:pt>
                <c:pt idx="101">
                  <c:v>0.00194660896522014</c:v>
                </c:pt>
                <c:pt idx="102">
                  <c:v>0.00205993329809145</c:v>
                </c:pt>
                <c:pt idx="103">
                  <c:v>0.00217914743960165</c:v>
                </c:pt>
                <c:pt idx="104">
                  <c:v>0.00230451262394779</c:v>
                </c:pt>
                <c:pt idx="105">
                  <c:v>0.00243629899727175</c:v>
                </c:pt>
                <c:pt idx="106">
                  <c:v>0.00257478576961473</c:v>
                </c:pt>
                <c:pt idx="107">
                  <c:v>0.00272026136046112</c:v>
                </c:pt>
                <c:pt idx="108">
                  <c:v>0.00287302353721404</c:v>
                </c:pt>
                <c:pt idx="109">
                  <c:v>0.00303337954592336</c:v>
                </c:pt>
                <c:pt idx="110">
                  <c:v>0.00320164623356702</c:v>
                </c:pt>
                <c:pt idx="111">
                  <c:v>0.00337815016116664</c:v>
                </c:pt>
                <c:pt idx="112">
                  <c:v>0.0035632277069996</c:v>
                </c:pt>
                <c:pt idx="113">
                  <c:v>0.00375722515915184</c:v>
                </c:pt>
                <c:pt idx="114">
                  <c:v>0.00396049879663875</c:v>
                </c:pt>
                <c:pt idx="115">
                  <c:v>0.00417341495830555</c:v>
                </c:pt>
                <c:pt idx="116">
                  <c:v>0.00439635009870445</c:v>
                </c:pt>
                <c:pt idx="117">
                  <c:v>0.00462969083013206</c:v>
                </c:pt>
                <c:pt idx="118">
                  <c:v>0.00487383394999947</c:v>
                </c:pt>
                <c:pt idx="119">
                  <c:v>0.0051291864526966</c:v>
                </c:pt>
                <c:pt idx="120">
                  <c:v>0.0053961655251046</c:v>
                </c:pt>
                <c:pt idx="121">
                  <c:v>0.00567519852490277</c:v>
                </c:pt>
                <c:pt idx="122">
                  <c:v>0.00596672294081234</c:v>
                </c:pt>
                <c:pt idx="123">
                  <c:v>0.00627118633391623</c:v>
                </c:pt>
                <c:pt idx="124">
                  <c:v>0.00658904625919374</c:v>
                </c:pt>
                <c:pt idx="125">
                  <c:v>0.00692077016641065</c:v>
                </c:pt>
                <c:pt idx="126">
                  <c:v>0.00726683527950927</c:v>
                </c:pt>
                <c:pt idx="127">
                  <c:v>0.00762772845364962</c:v>
                </c:pt>
                <c:pt idx="128">
                  <c:v>0.00800394600906221</c:v>
                </c:pt>
                <c:pt idx="129">
                  <c:v>0.00839599354088437</c:v>
                </c:pt>
                <c:pt idx="130">
                  <c:v>0.00880438570416724</c:v>
                </c:pt>
                <c:pt idx="131">
                  <c:v>0.0092296459732576</c:v>
                </c:pt>
                <c:pt idx="132">
                  <c:v>0.00967230637477962</c:v>
                </c:pt>
                <c:pt idx="133">
                  <c:v>0.0101329071934649</c:v>
                </c:pt>
                <c:pt idx="134">
                  <c:v>0.0106119966501064</c:v>
                </c:pt>
                <c:pt idx="135">
                  <c:v>0.0111101305509406</c:v>
                </c:pt>
                <c:pt idx="136">
                  <c:v>0.0116278719077976</c:v>
                </c:pt>
                <c:pt idx="137">
                  <c:v>0.0121657905283932</c:v>
                </c:pt>
                <c:pt idx="138">
                  <c:v>0.0127244625761781</c:v>
                </c:pt>
                <c:pt idx="139">
                  <c:v>0.0133044700992032</c:v>
                </c:pt>
                <c:pt idx="140">
                  <c:v>0.0139064005275051</c:v>
                </c:pt>
                <c:pt idx="141">
                  <c:v>0.0145308461385693</c:v>
                </c:pt>
                <c:pt idx="142">
                  <c:v>0.0151784034904775</c:v>
                </c:pt>
                <c:pt idx="143">
                  <c:v>0.0158496728224095</c:v>
                </c:pt>
                <c:pt idx="144">
                  <c:v>0.0165452574222238</c:v>
                </c:pt>
                <c:pt idx="145">
                  <c:v>0.0172657629609104</c:v>
                </c:pt>
                <c:pt idx="146">
                  <c:v>0.0180117967937756</c:v>
                </c:pt>
                <c:pt idx="147">
                  <c:v>0.0187839672282882</c:v>
                </c:pt>
                <c:pt idx="148">
                  <c:v>0.0195828827585918</c:v>
                </c:pt>
                <c:pt idx="149">
                  <c:v>0.0204091512667669</c:v>
                </c:pt>
                <c:pt idx="150">
                  <c:v>0.0212633791910045</c:v>
                </c:pt>
                <c:pt idx="151">
                  <c:v>0.0221461706609387</c:v>
                </c:pt>
                <c:pt idx="152">
                  <c:v>0.0230581266004709</c:v>
                </c:pt>
                <c:pt idx="153">
                  <c:v>0.0239998437985096</c:v>
                </c:pt>
                <c:pt idx="154">
                  <c:v>0.0249719139481388</c:v>
                </c:pt>
                <c:pt idx="155">
                  <c:v>0.0259749226548263</c:v>
                </c:pt>
                <c:pt idx="156">
                  <c:v>0.0270094484143753</c:v>
                </c:pt>
                <c:pt idx="157">
                  <c:v>0.0280760615614273</c:v>
                </c:pt>
                <c:pt idx="158">
                  <c:v>0.0291753231894182</c:v>
                </c:pt>
                <c:pt idx="159">
                  <c:v>0.0303077840429984</c:v>
                </c:pt>
                <c:pt idx="160">
                  <c:v>0.0314739833840263</c:v>
                </c:pt>
                <c:pt idx="161">
                  <c:v>0.0326744478323531</c:v>
                </c:pt>
                <c:pt idx="162">
                  <c:v>0.0339096901827202</c:v>
                </c:pt>
                <c:pt idx="163">
                  <c:v>0.0351802081991982</c:v>
                </c:pt>
                <c:pt idx="164">
                  <c:v>0.0364864833887026</c:v>
                </c:pt>
                <c:pt idx="165">
                  <c:v>0.037828979755228</c:v>
                </c:pt>
                <c:pt idx="166">
                  <c:v>0.0392081425365507</c:v>
                </c:pt>
                <c:pt idx="167">
                  <c:v>0.0406243969252506</c:v>
                </c:pt>
                <c:pt idx="168">
                  <c:v>0.0420781467760158</c:v>
                </c:pt>
                <c:pt idx="169">
                  <c:v>0.0435697733012881</c:v>
                </c:pt>
                <c:pt idx="170">
                  <c:v>0.0450996337574167</c:v>
                </c:pt>
                <c:pt idx="171">
                  <c:v>0.0466680601235816</c:v>
                </c:pt>
                <c:pt idx="172">
                  <c:v>0.048275357775851</c:v>
                </c:pt>
                <c:pt idx="173">
                  <c:v>0.0499218041588253</c:v>
                </c:pt>
                <c:pt idx="174">
                  <c:v>0.0516076474574163</c:v>
                </c:pt>
                <c:pt idx="175">
                  <c:v>0.0533331052713984</c:v>
                </c:pt>
                <c:pt idx="176">
                  <c:v>0.055098363295447</c:v>
                </c:pt>
                <c:pt idx="177">
                  <c:v>0.0569035740074658</c:v>
                </c:pt>
                <c:pt idx="178">
                  <c:v>0.0587488553680751</c:v>
                </c:pt>
                <c:pt idx="179">
                  <c:v>0.0606342895342043</c:v>
                </c:pt>
                <c:pt idx="180">
                  <c:v>0.0625599215897961</c:v>
                </c:pt>
                <c:pt idx="181">
                  <c:v>0.0645257582966888</c:v>
                </c:pt>
                <c:pt idx="182">
                  <c:v>0.0665317668687948</c:v>
                </c:pt>
                <c:pt idx="183">
                  <c:v>0.0685778737727395</c:v>
                </c:pt>
                <c:pt idx="184">
                  <c:v>0.0706639635581636</c:v>
                </c:pt>
                <c:pt idx="185">
                  <c:v>0.072789877720923</c:v>
                </c:pt>
                <c:pt idx="186">
                  <c:v>0.0749554136024471</c:v>
                </c:pt>
                <c:pt idx="187">
                  <c:v>0.0771603233285278</c:v>
                </c:pt>
                <c:pt idx="188">
                  <c:v>0.079404312790824</c:v>
                </c:pt>
                <c:pt idx="189">
                  <c:v>0.0816870406743652</c:v>
                </c:pt>
                <c:pt idx="190">
                  <c:v>0.0840081175343269</c:v>
                </c:pt>
                <c:pt idx="191">
                  <c:v>0.0863671049253351</c:v>
                </c:pt>
                <c:pt idx="192">
                  <c:v>0.0887635145865278</c:v>
                </c:pt>
                <c:pt idx="193">
                  <c:v>0.0911968076855696</c:v>
                </c:pt>
                <c:pt idx="194">
                  <c:v>0.0936663941247637</c:v>
                </c:pt>
                <c:pt idx="195">
                  <c:v>0.0961716319123558</c:v>
                </c:pt>
                <c:pt idx="196">
                  <c:v>0.0987118266020572</c:v>
                </c:pt>
                <c:pt idx="197">
                  <c:v>0.101286230803739</c:v>
                </c:pt>
                <c:pt idx="198">
                  <c:v>0.10389404376817</c:v>
                </c:pt>
                <c:pt idx="199">
                  <c:v>0.106534411048562</c:v>
                </c:pt>
                <c:pt idx="200">
                  <c:v>0.109206424241612</c:v>
                </c:pt>
                <c:pt idx="201">
                  <c:v>0.111909120810578</c:v>
                </c:pt>
                <c:pt idx="202">
                  <c:v>0.114641483992834</c:v>
                </c:pt>
                <c:pt idx="203">
                  <c:v>0.117402442794203</c:v>
                </c:pt>
                <c:pt idx="204">
                  <c:v>0.120190872072223</c:v>
                </c:pt>
                <c:pt idx="205">
                  <c:v>0.123005592710355</c:v>
                </c:pt>
                <c:pt idx="206">
                  <c:v>0.125845371884982</c:v>
                </c:pt>
                <c:pt idx="207">
                  <c:v>0.12870892342687</c:v>
                </c:pt>
                <c:pt idx="208">
                  <c:v>0.131594908278603</c:v>
                </c:pt>
                <c:pt idx="209">
                  <c:v>0.134501935049288</c:v>
                </c:pt>
                <c:pt idx="210">
                  <c:v>0.137428560667671</c:v>
                </c:pt>
                <c:pt idx="211">
                  <c:v>0.140373291134563</c:v>
                </c:pt>
                <c:pt idx="212">
                  <c:v>0.143334582375315</c:v>
                </c:pt>
                <c:pt idx="213">
                  <c:v>0.146310841192813</c:v>
                </c:pt>
                <c:pt idx="214">
                  <c:v>0.14930042632129</c:v>
                </c:pt>
                <c:pt idx="215">
                  <c:v>0.152301649580999</c:v>
                </c:pt>
                <c:pt idx="216">
                  <c:v>0.155312777133579</c:v>
                </c:pt>
                <c:pt idx="217">
                  <c:v>0.158332030837682</c:v>
                </c:pt>
                <c:pt idx="218">
                  <c:v>0.161357589704243</c:v>
                </c:pt>
                <c:pt idx="219">
                  <c:v>0.164387591450462</c:v>
                </c:pt>
                <c:pt idx="220">
                  <c:v>0.1674201341514</c:v>
                </c:pt>
                <c:pt idx="221">
                  <c:v>0.170453277987773</c:v>
                </c:pt>
                <c:pt idx="222">
                  <c:v>0.173485047088344</c:v>
                </c:pt>
                <c:pt idx="223">
                  <c:v>0.176513431465019</c:v>
                </c:pt>
                <c:pt idx="224">
                  <c:v>0.179536389038533</c:v>
                </c:pt>
                <c:pt idx="225">
                  <c:v>0.182551847752353</c:v>
                </c:pt>
                <c:pt idx="226">
                  <c:v>0.185557707772193</c:v>
                </c:pt>
                <c:pt idx="227">
                  <c:v>0.18855184376828</c:v>
                </c:pt>
                <c:pt idx="228">
                  <c:v>0.191532107277286</c:v>
                </c:pt>
                <c:pt idx="229">
                  <c:v>0.194496329140593</c:v>
                </c:pt>
                <c:pt idx="230">
                  <c:v>0.197442322015348</c:v>
                </c:pt>
                <c:pt idx="231">
                  <c:v>0.200367882954526</c:v>
                </c:pt>
                <c:pt idx="232">
                  <c:v>0.203270796051996</c:v>
                </c:pt>
                <c:pt idx="233">
                  <c:v>0.206148835148408</c:v>
                </c:pt>
                <c:pt idx="234">
                  <c:v>0.208999766593467</c:v>
                </c:pt>
                <c:pt idx="235">
                  <c:v>0.211821352060024</c:v>
                </c:pt>
                <c:pt idx="236">
                  <c:v>0.214611351405169</c:v>
                </c:pt>
                <c:pt idx="237">
                  <c:v>0.217367525573392</c:v>
                </c:pt>
                <c:pt idx="238">
                  <c:v>0.220087639536677</c:v>
                </c:pt>
                <c:pt idx="239">
                  <c:v>0.222769465266248</c:v>
                </c:pt>
                <c:pt idx="240">
                  <c:v>0.225410784730569</c:v>
                </c:pt>
                <c:pt idx="241">
                  <c:v>0.228009392914032</c:v>
                </c:pt>
                <c:pt idx="242">
                  <c:v>0.230563100850685</c:v>
                </c:pt>
                <c:pt idx="243">
                  <c:v>0.233069738667233</c:v>
                </c:pt>
                <c:pt idx="244">
                  <c:v>0.235527158629458</c:v>
                </c:pt>
                <c:pt idx="245">
                  <c:v>0.237933238186132</c:v>
                </c:pt>
                <c:pt idx="246">
                  <c:v>0.240285883004443</c:v>
                </c:pt>
                <c:pt idx="247">
                  <c:v>0.242583029990893</c:v>
                </c:pt>
                <c:pt idx="248">
                  <c:v>0.244822650291617</c:v>
                </c:pt>
                <c:pt idx="249">
                  <c:v>0.247002752266043</c:v>
                </c:pt>
                <c:pt idx="250">
                  <c:v>0.249121384427824</c:v>
                </c:pt>
                <c:pt idx="251">
                  <c:v>0.251176638346986</c:v>
                </c:pt>
                <c:pt idx="252">
                  <c:v>0.253166651507272</c:v>
                </c:pt>
                <c:pt idx="253">
                  <c:v>0.255089610112712</c:v>
                </c:pt>
                <c:pt idx="254">
                  <c:v>0.256943751837502</c:v>
                </c:pt>
                <c:pt idx="255">
                  <c:v>0.258727368513388</c:v>
                </c:pt>
                <c:pt idx="256">
                  <c:v>0.260438808748812</c:v>
                </c:pt>
                <c:pt idx="257">
                  <c:v>0.262076480474207</c:v>
                </c:pt>
                <c:pt idx="258">
                  <c:v>0.263638853407968</c:v>
                </c:pt>
                <c:pt idx="259">
                  <c:v>0.265124461437738</c:v>
                </c:pt>
                <c:pt idx="260">
                  <c:v>0.266531904911844</c:v>
                </c:pt>
                <c:pt idx="261">
                  <c:v>0.267859852835862</c:v>
                </c:pt>
                <c:pt idx="262">
                  <c:v>0.269107044969485</c:v>
                </c:pt>
                <c:pt idx="263">
                  <c:v>0.270272293819091</c:v>
                </c:pt>
                <c:pt idx="264">
                  <c:v>0.271354486521566</c:v>
                </c:pt>
                <c:pt idx="265">
                  <c:v>0.272352586615244</c:v>
                </c:pt>
                <c:pt idx="266">
                  <c:v>0.273265635693976</c:v>
                </c:pt>
                <c:pt idx="267">
                  <c:v>0.274092754940672</c:v>
                </c:pt>
                <c:pt idx="268">
                  <c:v>0.27483314653685</c:v>
                </c:pt>
                <c:pt idx="269">
                  <c:v>0.275486094945045</c:v>
                </c:pt>
                <c:pt idx="270">
                  <c:v>0.276050968061192</c:v>
                </c:pt>
                <c:pt idx="271">
                  <c:v>0.276527218234374</c:v>
                </c:pt>
                <c:pt idx="272">
                  <c:v>0.276914383151647</c:v>
                </c:pt>
                <c:pt idx="273">
                  <c:v>0.277212086585924</c:v>
                </c:pt>
                <c:pt idx="274">
                  <c:v>0.277420039005245</c:v>
                </c:pt>
                <c:pt idx="275">
                  <c:v>0.277538038042028</c:v>
                </c:pt>
                <c:pt idx="276">
                  <c:v>0.277565968821259</c:v>
                </c:pt>
                <c:pt idx="277">
                  <c:v>0.277503804146859</c:v>
                </c:pt>
                <c:pt idx="278">
                  <c:v>0.277351604545813</c:v>
                </c:pt>
                <c:pt idx="279">
                  <c:v>0.277109518169964</c:v>
                </c:pt>
                <c:pt idx="280">
                  <c:v>0.276777780555681</c:v>
                </c:pt>
                <c:pt idx="281">
                  <c:v>0.276356714241966</c:v>
                </c:pt>
                <c:pt idx="282">
                  <c:v>0.275846728247846</c:v>
                </c:pt>
                <c:pt idx="283">
                  <c:v>0.275248317410258</c:v>
                </c:pt>
                <c:pt idx="284">
                  <c:v>0.274562061583905</c:v>
                </c:pt>
                <c:pt idx="285">
                  <c:v>0.273788624704912</c:v>
                </c:pt>
                <c:pt idx="286">
                  <c:v>0.272928753720387</c:v>
                </c:pt>
                <c:pt idx="287">
                  <c:v>0.271983277386306</c:v>
                </c:pt>
                <c:pt idx="288">
                  <c:v>0.270953104936438</c:v>
                </c:pt>
                <c:pt idx="289">
                  <c:v>0.269839224625288</c:v>
                </c:pt>
                <c:pt idx="290">
                  <c:v>0.26864270214834</c:v>
                </c:pt>
                <c:pt idx="291">
                  <c:v>0.267364678943122</c:v>
                </c:pt>
                <c:pt idx="292">
                  <c:v>0.2660063703749</c:v>
                </c:pt>
                <c:pt idx="293">
                  <c:v>0.264569063811018</c:v>
                </c:pt>
                <c:pt idx="294">
                  <c:v>0.263054116588173</c:v>
                </c:pt>
                <c:pt idx="295">
                  <c:v>0.261462953877102</c:v>
                </c:pt>
                <c:pt idx="296">
                  <c:v>0.259797066449388</c:v>
                </c:pt>
                <c:pt idx="297">
                  <c:v>0.258058008351281</c:v>
                </c:pt>
                <c:pt idx="298">
                  <c:v>0.256247394489615</c:v>
                </c:pt>
                <c:pt idx="299">
                  <c:v>0.25436689813505</c:v>
                </c:pt>
                <c:pt idx="300">
                  <c:v>0.252418248348066</c:v>
                </c:pt>
                <c:pt idx="301">
                  <c:v>0.250403227333218</c:v>
                </c:pt>
                <c:pt idx="302">
                  <c:v>0.248323667727323</c:v>
                </c:pt>
                <c:pt idx="303">
                  <c:v>0.246181449827344</c:v>
                </c:pt>
                <c:pt idx="304">
                  <c:v>0.243978498763833</c:v>
                </c:pt>
                <c:pt idx="305">
                  <c:v>0.241716781625848</c:v>
                </c:pt>
                <c:pt idx="306">
                  <c:v>0.239398304543361</c:v>
                </c:pt>
                <c:pt idx="307">
                  <c:v>0.237025109733174</c:v>
                </c:pt>
                <c:pt idx="308">
                  <c:v>0.23459927251441</c:v>
                </c:pt>
                <c:pt idx="309">
                  <c:v>0.232122898299659</c:v>
                </c:pt>
                <c:pt idx="310">
                  <c:v>0.229598119567853</c:v>
                </c:pt>
                <c:pt idx="311">
                  <c:v>0.227027092824896</c:v>
                </c:pt>
                <c:pt idx="312">
                  <c:v>0.224411995558108</c:v>
                </c:pt>
                <c:pt idx="313">
                  <c:v>0.221755023190398</c:v>
                </c:pt>
                <c:pt idx="314">
                  <c:v>0.219058386040113</c:v>
                </c:pt>
                <c:pt idx="315">
                  <c:v>0.216324306292342</c:v>
                </c:pt>
                <c:pt idx="316">
                  <c:v>0.213555014987433</c:v>
                </c:pt>
                <c:pt idx="317">
                  <c:v>0.210752749032327</c:v>
                </c:pt>
                <c:pt idx="318">
                  <c:v>0.207919748240201</c:v>
                </c:pt>
                <c:pt idx="319">
                  <c:v>0.205058252403797</c:v>
                </c:pt>
                <c:pt idx="320">
                  <c:v>0.20217049840766</c:v>
                </c:pt>
                <c:pt idx="321">
                  <c:v>0.199258717384317</c:v>
                </c:pt>
                <c:pt idx="322">
                  <c:v>0.196325131919338</c:v>
                </c:pt>
                <c:pt idx="323">
                  <c:v>0.193371953309944</c:v>
                </c:pt>
                <c:pt idx="324">
                  <c:v>0.190401378881732</c:v>
                </c:pt>
                <c:pt idx="325">
                  <c:v>0.187415589367822</c:v>
                </c:pt>
                <c:pt idx="326">
                  <c:v>0.18441674635456</c:v>
                </c:pt>
                <c:pt idx="327">
                  <c:v>0.181406989797692</c:v>
                </c:pt>
                <c:pt idx="328">
                  <c:v>0.178388435612695</c:v>
                </c:pt>
                <c:pt idx="329">
                  <c:v>0.175363173342739</c:v>
                </c:pt>
                <c:pt idx="330">
                  <c:v>0.172333263907521</c:v>
                </c:pt>
                <c:pt idx="331">
                  <c:v>0.169300737435952</c:v>
                </c:pt>
                <c:pt idx="332">
                  <c:v>0.166267591185488</c:v>
                </c:pt>
                <c:pt idx="333">
                  <c:v>0.163235787550596</c:v>
                </c:pt>
                <c:pt idx="334">
                  <c:v>0.160207252162658</c:v>
                </c:pt>
                <c:pt idx="335">
                  <c:v>0.15718387208331</c:v>
                </c:pt>
                <c:pt idx="336">
                  <c:v>0.154167494093029</c:v>
                </c:pt>
                <c:pt idx="337">
                  <c:v>0.151159923076479</c:v>
                </c:pt>
                <c:pt idx="338">
                  <c:v>0.148162920505922</c:v>
                </c:pt>
                <c:pt idx="339">
                  <c:v>0.145178203023718</c:v>
                </c:pt>
                <c:pt idx="340">
                  <c:v>0.142207441124733</c:v>
                </c:pt>
                <c:pt idx="341">
                  <c:v>0.139252257939202</c:v>
                </c:pt>
                <c:pt idx="342">
                  <c:v>0.136314228116377</c:v>
                </c:pt>
                <c:pt idx="343">
                  <c:v>0.133394876809038</c:v>
                </c:pt>
                <c:pt idx="344">
                  <c:v>0.130495678758744</c:v>
                </c:pt>
                <c:pt idx="345">
                  <c:v>0.12761805748145</c:v>
                </c:pt>
                <c:pt idx="346">
                  <c:v>0.124763384552911</c:v>
                </c:pt>
                <c:pt idx="347">
                  <c:v>0.121932978993079</c:v>
                </c:pt>
                <c:pt idx="348">
                  <c:v>0.119128106748508</c:v>
                </c:pt>
                <c:pt idx="349">
                  <c:v>0.116349980271552</c:v>
                </c:pt>
                <c:pt idx="350">
                  <c:v>0.113599758194986</c:v>
                </c:pt>
                <c:pt idx="351">
                  <c:v>0.110878545100477</c:v>
                </c:pt>
                <c:pt idx="352">
                  <c:v>0.108187391379155</c:v>
                </c:pt>
                <c:pt idx="353">
                  <c:v>0.105527293182391</c:v>
                </c:pt>
                <c:pt idx="354">
                  <c:v>0.102899192460703</c:v>
                </c:pt>
                <c:pt idx="355">
                  <c:v>0.100303977088574</c:v>
                </c:pt>
                <c:pt idx="356">
                  <c:v>0.0977424810728503</c:v>
                </c:pt>
                <c:pt idx="357">
                  <c:v>0.0952154848422138</c:v>
                </c:pt>
                <c:pt idx="358">
                  <c:v>0.0927237156151416</c:v>
                </c:pt>
                <c:pt idx="359">
                  <c:v>0.0902678478436385</c:v>
                </c:pt>
                <c:pt idx="360">
                  <c:v>0.0878485037299305</c:v>
                </c:pt>
                <c:pt idx="361">
                  <c:v>0.085466253813217</c:v>
                </c:pt>
                <c:pt idx="362">
                  <c:v>0.0831216176234999</c:v>
                </c:pt>
                <c:pt idx="363">
                  <c:v>0.0808150643994364</c:v>
                </c:pt>
                <c:pt idx="364">
                  <c:v>0.0785470138671005</c:v>
                </c:pt>
                <c:pt idx="365">
                  <c:v>0.0763178370764864</c:v>
                </c:pt>
                <c:pt idx="366">
                  <c:v>0.0741278572925478</c:v>
                </c:pt>
                <c:pt idx="367">
                  <c:v>0.0719773509375307</c:v>
                </c:pt>
                <c:pt idx="368">
                  <c:v>0.0698665485813356</c:v>
                </c:pt>
                <c:pt idx="369">
                  <c:v>0.0677956359766316</c:v>
                </c:pt>
                <c:pt idx="370">
                  <c:v>0.0657647551354376</c:v>
                </c:pt>
                <c:pt idx="371">
                  <c:v>0.06377400544389</c:v>
                </c:pt>
                <c:pt idx="372">
                  <c:v>0.0618234448119258</c:v>
                </c:pt>
                <c:pt idx="373">
                  <c:v>0.0599130908546324</c:v>
                </c:pt>
                <c:pt idx="374">
                  <c:v>0.0580429221020384</c:v>
                </c:pt>
                <c:pt idx="375">
                  <c:v>0.0562128792341589</c:v>
                </c:pt>
                <c:pt idx="376">
                  <c:v>0.054422866338145</c:v>
                </c:pt>
                <c:pt idx="377">
                  <c:v>0.0526727521844403</c:v>
                </c:pt>
                <c:pt idx="378">
                  <c:v>0.0509623715188987</c:v>
                </c:pt>
                <c:pt idx="379">
                  <c:v>0.0492915263678808</c:v>
                </c:pt>
                <c:pt idx="380">
                  <c:v>0.0476599873534108</c:v>
                </c:pt>
                <c:pt idx="381">
                  <c:v>0.0460674950155478</c:v>
                </c:pt>
                <c:pt idx="382">
                  <c:v>0.0445137611392055</c:v>
                </c:pt>
                <c:pt idx="383">
                  <c:v>0.0429984700827285</c:v>
                </c:pt>
                <c:pt idx="384">
                  <c:v>0.0415212801056271</c:v>
                </c:pt>
                <c:pt idx="385">
                  <c:v>0.0400818246929552</c:v>
                </c:pt>
                <c:pt idx="386">
                  <c:v>0.038679713873912</c:v>
                </c:pt>
                <c:pt idx="387">
                  <c:v>0.0373145355323428</c:v>
                </c:pt>
                <c:pt idx="388">
                  <c:v>0.0359858567069128</c:v>
                </c:pt>
                <c:pt idx="389">
                  <c:v>0.0346932248788269</c:v>
                </c:pt>
                <c:pt idx="390">
                  <c:v>0.0334361692450744</c:v>
                </c:pt>
                <c:pt idx="391">
                  <c:v>0.0322142019752774</c:v>
                </c:pt>
                <c:pt idx="392">
                  <c:v>0.0310268194503294</c:v>
                </c:pt>
                <c:pt idx="393">
                  <c:v>0.0298735034811165</c:v>
                </c:pt>
                <c:pt idx="394">
                  <c:v>0.0287537225057194</c:v>
                </c:pt>
                <c:pt idx="395">
                  <c:v>0.0276669327636014</c:v>
                </c:pt>
                <c:pt idx="396">
                  <c:v>0.0266125794453941</c:v>
                </c:pt>
                <c:pt idx="397">
                  <c:v>0.0255900978169992</c:v>
                </c:pt>
                <c:pt idx="398">
                  <c:v>0.0245989143168306</c:v>
                </c:pt>
                <c:pt idx="399">
                  <c:v>0.023638447625123</c:v>
                </c:pt>
                <c:pt idx="400">
                  <c:v>0.0227081097043402</c:v>
                </c:pt>
                <c:pt idx="401">
                  <c:v>0.0218073068098149</c:v>
                </c:pt>
                <c:pt idx="402">
                  <c:v>0.0209354404698539</c:v>
                </c:pt>
                <c:pt idx="403">
                  <c:v>0.0200919084346387</c:v>
                </c:pt>
                <c:pt idx="404">
                  <c:v>0.0192761055933495</c:v>
                </c:pt>
                <c:pt idx="405">
                  <c:v>0.0184874248590328</c:v>
                </c:pt>
                <c:pt idx="406">
                  <c:v>0.0177252580208232</c:v>
                </c:pt>
                <c:pt idx="407">
                  <c:v>0.0169889965632213</c:v>
                </c:pt>
                <c:pt idx="408">
                  <c:v>0.0162780324522111</c:v>
                </c:pt>
                <c:pt idx="409">
                  <c:v>0.0155917588880859</c:v>
                </c:pt>
                <c:pt idx="410">
                  <c:v>0.0149295710249302</c:v>
                </c:pt>
                <c:pt idx="411">
                  <c:v>0.0142908666567809</c:v>
                </c:pt>
                <c:pt idx="412">
                  <c:v>0.0136750468705657</c:v>
                </c:pt>
                <c:pt idx="413">
                  <c:v>0.0130815166659842</c:v>
                </c:pt>
                <c:pt idx="414">
                  <c:v>0.0125096855425653</c:v>
                </c:pt>
                <c:pt idx="415">
                  <c:v>0.0119589680541975</c:v>
                </c:pt>
                <c:pt idx="416">
                  <c:v>0.0114287843314861</c:v>
                </c:pt>
                <c:pt idx="417">
                  <c:v>0.0109185605723502</c:v>
                </c:pt>
                <c:pt idx="418">
                  <c:v>0.010427729501323</c:v>
                </c:pt>
                <c:pt idx="419">
                  <c:v>0.00995573079806742</c:v>
                </c:pt>
                <c:pt idx="420">
                  <c:v>0.00950201149566741</c:v>
                </c:pt>
                <c:pt idx="421">
                  <c:v>0.00906602634929371</c:v>
                </c:pt>
                <c:pt idx="422">
                  <c:v>0.0086472381758846</c:v>
                </c:pt>
                <c:pt idx="423">
                  <c:v>0.00824511816551561</c:v>
                </c:pt>
                <c:pt idx="424">
                  <c:v>0.00785914616516487</c:v>
                </c:pt>
                <c:pt idx="425">
                  <c:v>0.00748881093560947</c:v>
                </c:pt>
                <c:pt idx="426">
                  <c:v>0.00713361038221363</c:v>
                </c:pt>
                <c:pt idx="427">
                  <c:v>0.00679305176039173</c:v>
                </c:pt>
                <c:pt idx="428">
                  <c:v>0.00646665185654919</c:v>
                </c:pt>
                <c:pt idx="429">
                  <c:v>0.00615393714531982</c:v>
                </c:pt>
                <c:pt idx="430">
                  <c:v>0.00585444392393259</c:v>
                </c:pt>
                <c:pt idx="431">
                  <c:v>0.00556771842455118</c:v>
                </c:pt>
                <c:pt idx="432">
                  <c:v>0.00529331690543792</c:v>
                </c:pt>
                <c:pt idx="433">
                  <c:v>0.00503080572179934</c:v>
                </c:pt>
                <c:pt idx="434">
                  <c:v>0.00477976137717383</c:v>
                </c:pt>
                <c:pt idx="435">
                  <c:v>0.00453977055622258</c:v>
                </c:pt>
                <c:pt idx="436">
                  <c:v>0.00431043013978373</c:v>
                </c:pt>
                <c:pt idx="437">
                  <c:v>0.00409134720304602</c:v>
                </c:pt>
                <c:pt idx="438">
                  <c:v>0.00388213899769301</c:v>
                </c:pt>
                <c:pt idx="439">
                  <c:v>0.00368243291886116</c:v>
                </c:pt>
                <c:pt idx="440">
                  <c:v>0.00349186645774637</c:v>
                </c:pt>
                <c:pt idx="441">
                  <c:v>0.00331008714068263</c:v>
                </c:pt>
                <c:pt idx="442">
                  <c:v>0.00313675245550388</c:v>
                </c:pt>
                <c:pt idx="443">
                  <c:v>0.00297152976598704</c:v>
                </c:pt>
                <c:pt idx="444">
                  <c:v>0.00281409621515854</c:v>
                </c:pt>
                <c:pt idx="445">
                  <c:v>0.00266413861823079</c:v>
                </c:pt>
                <c:pt idx="446">
                  <c:v>0.00252135334591771</c:v>
                </c:pt>
                <c:pt idx="447">
                  <c:v>0.00238544619886002</c:v>
                </c:pt>
                <c:pt idx="448">
                  <c:v>0.00225613227387185</c:v>
                </c:pt>
                <c:pt idx="449">
                  <c:v>0.00213313582270043</c:v>
                </c:pt>
                <c:pt idx="450">
                  <c:v>0.00201619010396977</c:v>
                </c:pt>
                <c:pt idx="451">
                  <c:v>0.00190503722895824</c:v>
                </c:pt>
                <c:pt idx="452">
                  <c:v>0.00179942800183808</c:v>
                </c:pt>
                <c:pt idx="453">
                  <c:v>0.00169912175498299</c:v>
                </c:pt>
                <c:pt idx="454">
                  <c:v>0.00160388617992721</c:v>
                </c:pt>
                <c:pt idx="455">
                  <c:v>0.00151349715453727</c:v>
                </c:pt>
                <c:pt idx="456">
                  <c:v>0.00142773856693433</c:v>
                </c:pt>
                <c:pt idx="457">
                  <c:v>0.00134640213668242</c:v>
                </c:pt>
                <c:pt idx="458">
                  <c:v>0.00126928723373497</c:v>
                </c:pt>
                <c:pt idx="459">
                  <c:v>0.00119620069560892</c:v>
                </c:pt>
                <c:pt idx="460">
                  <c:v>0.00112695664323321</c:v>
                </c:pt>
                <c:pt idx="461">
                  <c:v>0.00106137629589566</c:v>
                </c:pt>
                <c:pt idx="462">
                  <c:v>0.000999287785690133</c:v>
                </c:pt>
                <c:pt idx="463">
                  <c:v>0.000940525971843356</c:v>
                </c:pt>
                <c:pt idx="464">
                  <c:v>0.00088493225527961</c:v>
                </c:pt>
                <c:pt idx="465">
                  <c:v>0.000832354393759525</c:v>
                </c:pt>
                <c:pt idx="466">
                  <c:v>0.000782646317908553</c:v>
                </c:pt>
                <c:pt idx="467">
                  <c:v>0.000735667948430076</c:v>
                </c:pt>
                <c:pt idx="468">
                  <c:v>0.000691285014777946</c:v>
                </c:pt>
                <c:pt idx="469">
                  <c:v>0.000649368875543723</c:v>
                </c:pt>
                <c:pt idx="470">
                  <c:v>0.000609796340794842</c:v>
                </c:pt>
                <c:pt idx="471">
                  <c:v>0.000572449496581373</c:v>
                </c:pt>
                <c:pt idx="472">
                  <c:v>0.000537215531811133</c:v>
                </c:pt>
                <c:pt idx="473">
                  <c:v>0.00050398656767557</c:v>
                </c:pt>
                <c:pt idx="474">
                  <c:v>0.00047265948979204</c:v>
                </c:pt>
                <c:pt idx="475">
                  <c:v>0.000443135783211982</c:v>
                </c:pt>
                <c:pt idx="476">
                  <c:v>0.000415321370428953</c:v>
                </c:pt>
                <c:pt idx="477">
                  <c:v>0.000389126452505608</c:v>
                </c:pt>
                <c:pt idx="478">
                  <c:v>0.000364465353424364</c:v>
                </c:pt>
              </c:numCache>
            </c:numRef>
          </c:val>
          <c:smooth val="0"/>
        </c:ser>
        <c:dLbls>
          <c:showLegendKey val="0"/>
          <c:showVal val="0"/>
          <c:showCatName val="0"/>
          <c:showSerName val="0"/>
          <c:showPercent val="0"/>
          <c:showBubbleSize val="0"/>
        </c:dLbls>
        <c:marker val="1"/>
        <c:smooth val="0"/>
        <c:axId val="-2086645112"/>
        <c:axId val="-2086639528"/>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86645112"/>
        <c:scaling>
          <c:orientation val="minMax"/>
        </c:scaling>
        <c:delete val="0"/>
        <c:axPos val="b"/>
        <c:title>
          <c:tx>
            <c:rich>
              <a:bodyPr/>
              <a:lstStyle/>
              <a:p>
                <a:pPr>
                  <a:defRPr/>
                </a:pPr>
                <a:r>
                  <a:rPr lang="en-US" dirty="0"/>
                  <a:t>Deformable mirror diameter[mm]</a:t>
                </a:r>
                <a:endParaRPr lang="ja-JP" dirty="0"/>
              </a:p>
            </c:rich>
          </c:tx>
          <c:overlay val="0"/>
        </c:title>
        <c:numFmt formatCode="0" sourceLinked="1"/>
        <c:majorTickMark val="none"/>
        <c:minorTickMark val="none"/>
        <c:tickLblPos val="nextTo"/>
        <c:crossAx val="-2086639528"/>
        <c:crosses val="autoZero"/>
        <c:auto val="1"/>
        <c:lblAlgn val="ctr"/>
        <c:lblOffset val="100"/>
        <c:tickLblSkip val="50"/>
        <c:noMultiLvlLbl val="0"/>
      </c:catAx>
      <c:valAx>
        <c:axId val="-2086639528"/>
        <c:scaling>
          <c:orientation val="minMax"/>
          <c:max val="0.6"/>
        </c:scaling>
        <c:delete val="0"/>
        <c:axPos val="l"/>
        <c:majorGridlines/>
        <c:title>
          <c:tx>
            <c:rich>
              <a:bodyPr/>
              <a:lstStyle/>
              <a:p>
                <a:pPr>
                  <a:defRPr/>
                </a:pPr>
                <a:r>
                  <a:rPr lang="en-US" dirty="0"/>
                  <a:t>Displacement[</a:t>
                </a:r>
                <a:r>
                  <a:rPr lang="en-US" dirty="0" err="1"/>
                  <a:t>μm</a:t>
                </a:r>
                <a:r>
                  <a:rPr lang="en-US" dirty="0"/>
                  <a:t>]</a:t>
                </a:r>
                <a:endParaRPr lang="ja-JP" dirty="0"/>
              </a:p>
            </c:rich>
          </c:tx>
          <c:overlay val="0"/>
        </c:title>
        <c:numFmt formatCode="General" sourceLinked="1"/>
        <c:majorTickMark val="out"/>
        <c:minorTickMark val="none"/>
        <c:tickLblPos val="nextTo"/>
        <c:crossAx val="-2086645112"/>
        <c:crosses val="autoZero"/>
        <c:crossBetween val="between"/>
      </c:valAx>
    </c:plotArea>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No.48+No.49</c:v>
          </c:tx>
          <c:spPr>
            <a:ln w="38100">
              <a:solidFill>
                <a:srgbClr val="FF00FF"/>
              </a:solidFill>
              <a:prstDash val="sysDash"/>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2.892562683499992</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4.049587756899989</c:v>
                </c:pt>
                <c:pt idx="99">
                  <c:v>4.09091008094999</c:v>
                </c:pt>
                <c:pt idx="100">
                  <c:v>4.132232405</c:v>
                </c:pt>
                <c:pt idx="101">
                  <c:v>4.173554729049987</c:v>
                </c:pt>
                <c:pt idx="102">
                  <c:v>4.214877053099989</c:v>
                </c:pt>
                <c:pt idx="103">
                  <c:v>4.256199377149994</c:v>
                </c:pt>
                <c:pt idx="104">
                  <c:v>4.2975217012</c:v>
                </c:pt>
                <c:pt idx="105">
                  <c:v>4.33884402525</c:v>
                </c:pt>
                <c:pt idx="106">
                  <c:v>4.38016634929999</c:v>
                </c:pt>
                <c:pt idx="107">
                  <c:v>4.421488673349994</c:v>
                </c:pt>
                <c:pt idx="108">
                  <c:v>4.462810997399987</c:v>
                </c:pt>
                <c:pt idx="109">
                  <c:v>4.504133321449989</c:v>
                </c:pt>
                <c:pt idx="110">
                  <c:v>4.54545564549999</c:v>
                </c:pt>
                <c:pt idx="111">
                  <c:v>4.586777969549995</c:v>
                </c:pt>
                <c:pt idx="112">
                  <c:v>4.628100293599987</c:v>
                </c:pt>
                <c:pt idx="113">
                  <c:v>4.669422617649989</c:v>
                </c:pt>
                <c:pt idx="114">
                  <c:v>4.710744941699994</c:v>
                </c:pt>
                <c:pt idx="115">
                  <c:v>4.75206726575</c:v>
                </c:pt>
                <c:pt idx="116">
                  <c:v>4.7933895898</c:v>
                </c:pt>
                <c:pt idx="117">
                  <c:v>4.83471191384999</c:v>
                </c:pt>
                <c:pt idx="118">
                  <c:v>4.876034237899985</c:v>
                </c:pt>
                <c:pt idx="119">
                  <c:v>4.917356561949987</c:v>
                </c:pt>
                <c:pt idx="120">
                  <c:v>4.958678886</c:v>
                </c:pt>
                <c:pt idx="121">
                  <c:v>5.000001210049994</c:v>
                </c:pt>
                <c:pt idx="122">
                  <c:v>5.0413235341</c:v>
                </c:pt>
                <c:pt idx="123">
                  <c:v>5.082645858149989</c:v>
                </c:pt>
                <c:pt idx="124">
                  <c:v>5.1239681822</c:v>
                </c:pt>
                <c:pt idx="125">
                  <c:v>5.165290506249985</c:v>
                </c:pt>
                <c:pt idx="126">
                  <c:v>5.2066128303</c:v>
                </c:pt>
                <c:pt idx="127">
                  <c:v>5.247935154349989</c:v>
                </c:pt>
                <c:pt idx="128">
                  <c:v>5.2892574784</c:v>
                </c:pt>
                <c:pt idx="129">
                  <c:v>5.33057980245</c:v>
                </c:pt>
                <c:pt idx="130">
                  <c:v>5.3719021265</c:v>
                </c:pt>
                <c:pt idx="131">
                  <c:v>5.41322445055</c:v>
                </c:pt>
                <c:pt idx="132">
                  <c:v>5.454546774599994</c:v>
                </c:pt>
                <c:pt idx="133">
                  <c:v>5.49586909865</c:v>
                </c:pt>
                <c:pt idx="134">
                  <c:v>5.5371914227</c:v>
                </c:pt>
                <c:pt idx="135">
                  <c:v>5.57851374674999</c:v>
                </c:pt>
                <c:pt idx="136">
                  <c:v>5.619836070799984</c:v>
                </c:pt>
                <c:pt idx="137">
                  <c:v>5.66115839485</c:v>
                </c:pt>
                <c:pt idx="138">
                  <c:v>5.702480718899989</c:v>
                </c:pt>
                <c:pt idx="139">
                  <c:v>5.74380304295</c:v>
                </c:pt>
                <c:pt idx="140">
                  <c:v>5.785125366999986</c:v>
                </c:pt>
                <c:pt idx="141">
                  <c:v>5.82644769105</c:v>
                </c:pt>
                <c:pt idx="142">
                  <c:v>5.86777001509999</c:v>
                </c:pt>
                <c:pt idx="143">
                  <c:v>5.90909233915</c:v>
                </c:pt>
                <c:pt idx="144">
                  <c:v>5.950414663199987</c:v>
                </c:pt>
                <c:pt idx="145">
                  <c:v>5.99173698725</c:v>
                </c:pt>
                <c:pt idx="146">
                  <c:v>6.0330593113</c:v>
                </c:pt>
                <c:pt idx="147">
                  <c:v>6.07438163535</c:v>
                </c:pt>
                <c:pt idx="148">
                  <c:v>6.115703959399989</c:v>
                </c:pt>
                <c:pt idx="149">
                  <c:v>6.15702628344999</c:v>
                </c:pt>
                <c:pt idx="150">
                  <c:v>6.198348607499994</c:v>
                </c:pt>
                <c:pt idx="151">
                  <c:v>6.23967093155</c:v>
                </c:pt>
                <c:pt idx="152">
                  <c:v>6.2809932556</c:v>
                </c:pt>
                <c:pt idx="153">
                  <c:v>6.322315579649975</c:v>
                </c:pt>
                <c:pt idx="154">
                  <c:v>6.363637903699995</c:v>
                </c:pt>
                <c:pt idx="155">
                  <c:v>6.404960227749987</c:v>
                </c:pt>
                <c:pt idx="156">
                  <c:v>6.4462825518</c:v>
                </c:pt>
                <c:pt idx="157">
                  <c:v>6.487604875849994</c:v>
                </c:pt>
                <c:pt idx="158">
                  <c:v>6.5289271999</c:v>
                </c:pt>
                <c:pt idx="159">
                  <c:v>6.57024952395</c:v>
                </c:pt>
                <c:pt idx="160">
                  <c:v>6.611571847999981</c:v>
                </c:pt>
                <c:pt idx="161">
                  <c:v>6.652894172049984</c:v>
                </c:pt>
                <c:pt idx="162">
                  <c:v>6.694216496099987</c:v>
                </c:pt>
                <c:pt idx="163">
                  <c:v>6.735538820149989</c:v>
                </c:pt>
                <c:pt idx="164">
                  <c:v>6.7768611442</c:v>
                </c:pt>
                <c:pt idx="165">
                  <c:v>6.818183468249987</c:v>
                </c:pt>
                <c:pt idx="166">
                  <c:v>6.8595057923</c:v>
                </c:pt>
                <c:pt idx="167">
                  <c:v>6.90082811635</c:v>
                </c:pt>
                <c:pt idx="168">
                  <c:v>6.942150440399994</c:v>
                </c:pt>
                <c:pt idx="169">
                  <c:v>6.98347276445</c:v>
                </c:pt>
                <c:pt idx="170">
                  <c:v>7.024795088499989</c:v>
                </c:pt>
                <c:pt idx="171">
                  <c:v>7.06611741254999</c:v>
                </c:pt>
                <c:pt idx="172">
                  <c:v>7.107439736599986</c:v>
                </c:pt>
                <c:pt idx="173">
                  <c:v>7.14876206065</c:v>
                </c:pt>
                <c:pt idx="174">
                  <c:v>7.1900843847</c:v>
                </c:pt>
                <c:pt idx="175">
                  <c:v>7.23140670875</c:v>
                </c:pt>
                <c:pt idx="176">
                  <c:v>7.2727290328</c:v>
                </c:pt>
                <c:pt idx="177">
                  <c:v>7.31405135684998</c:v>
                </c:pt>
                <c:pt idx="178">
                  <c:v>7.3553736809</c:v>
                </c:pt>
                <c:pt idx="179">
                  <c:v>7.39669600495</c:v>
                </c:pt>
                <c:pt idx="180">
                  <c:v>7.438018329</c:v>
                </c:pt>
                <c:pt idx="181">
                  <c:v>7.47934065305</c:v>
                </c:pt>
                <c:pt idx="182">
                  <c:v>7.520662977099994</c:v>
                </c:pt>
                <c:pt idx="183">
                  <c:v>7.561985301149987</c:v>
                </c:pt>
                <c:pt idx="184">
                  <c:v>7.6033076252</c:v>
                </c:pt>
                <c:pt idx="185">
                  <c:v>7.64462994924999</c:v>
                </c:pt>
                <c:pt idx="186">
                  <c:v>7.685952273299984</c:v>
                </c:pt>
                <c:pt idx="187">
                  <c:v>7.727274597349987</c:v>
                </c:pt>
                <c:pt idx="188">
                  <c:v>7.768596921399989</c:v>
                </c:pt>
                <c:pt idx="189">
                  <c:v>7.80991924544999</c:v>
                </c:pt>
                <c:pt idx="190">
                  <c:v>7.8512415695</c:v>
                </c:pt>
                <c:pt idx="191">
                  <c:v>7.89256389355</c:v>
                </c:pt>
                <c:pt idx="192">
                  <c:v>7.93388621759999</c:v>
                </c:pt>
                <c:pt idx="193">
                  <c:v>7.97520854165</c:v>
                </c:pt>
                <c:pt idx="194">
                  <c:v>8.0165308657</c:v>
                </c:pt>
                <c:pt idx="195">
                  <c:v>8.05785318975</c:v>
                </c:pt>
                <c:pt idx="196">
                  <c:v>8.0991755138</c:v>
                </c:pt>
                <c:pt idx="197">
                  <c:v>8.14049783785</c:v>
                </c:pt>
                <c:pt idx="198">
                  <c:v>8.181820161899981</c:v>
                </c:pt>
                <c:pt idx="199">
                  <c:v>8.223142485949997</c:v>
                </c:pt>
                <c:pt idx="200">
                  <c:v>8.26446481</c:v>
                </c:pt>
                <c:pt idx="201">
                  <c:v>8.30578713405</c:v>
                </c:pt>
                <c:pt idx="202">
                  <c:v>8.3471094581</c:v>
                </c:pt>
                <c:pt idx="203">
                  <c:v>8.38843178215</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9.79339079985</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17.47934307314991</c:v>
                </c:pt>
                <c:pt idx="424">
                  <c:v>17.52066539719999</c:v>
                </c:pt>
                <c:pt idx="425">
                  <c:v>17.56198772125</c:v>
                </c:pt>
                <c:pt idx="426">
                  <c:v>17.6033100453</c:v>
                </c:pt>
                <c:pt idx="427">
                  <c:v>17.64463236935</c:v>
                </c:pt>
                <c:pt idx="428">
                  <c:v>17.6859546934</c:v>
                </c:pt>
                <c:pt idx="429">
                  <c:v>17.72727701745</c:v>
                </c:pt>
                <c:pt idx="430">
                  <c:v>17.7685993414999</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Sheet1!$E$2:$E$480</c:f>
              <c:numCache>
                <c:formatCode>General</c:formatCode>
                <c:ptCount val="479"/>
                <c:pt idx="0">
                  <c:v>0.000514630320905171</c:v>
                </c:pt>
                <c:pt idx="1">
                  <c:v>0.000546037880770656</c:v>
                </c:pt>
                <c:pt idx="2">
                  <c:v>0.000579202883428834</c:v>
                </c:pt>
                <c:pt idx="3">
                  <c:v>0.000614213309591529</c:v>
                </c:pt>
                <c:pt idx="4">
                  <c:v>0.000651160909378935</c:v>
                </c:pt>
                <c:pt idx="5">
                  <c:v>0.000690141327122374</c:v>
                </c:pt>
                <c:pt idx="6">
                  <c:v>0.000731254228270539</c:v>
                </c:pt>
                <c:pt idx="7">
                  <c:v>0.000774603428317692</c:v>
                </c:pt>
                <c:pt idx="8">
                  <c:v>0.000820297023664026</c:v>
                </c:pt>
                <c:pt idx="9">
                  <c:v>0.000868447524309641</c:v>
                </c:pt>
                <c:pt idx="10">
                  <c:v>0.000919171988274767</c:v>
                </c:pt>
                <c:pt idx="11">
                  <c:v>0.000972592157629577</c:v>
                </c:pt>
                <c:pt idx="12">
                  <c:v>0.00102883459600765</c:v>
                </c:pt>
                <c:pt idx="13">
                  <c:v>0.00108803082746736</c:v>
                </c:pt>
                <c:pt idx="14">
                  <c:v>0.00115031747655565</c:v>
                </c:pt>
                <c:pt idx="15">
                  <c:v>0.00121583640941853</c:v>
                </c:pt>
                <c:pt idx="16">
                  <c:v>0.0012847348757924</c:v>
                </c:pt>
                <c:pt idx="17">
                  <c:v>0.00135716565169965</c:v>
                </c:pt>
                <c:pt idx="18">
                  <c:v>0.00143328718266165</c:v>
                </c:pt>
                <c:pt idx="19">
                  <c:v>0.00151326372723102</c:v>
                </c:pt>
                <c:pt idx="20">
                  <c:v>0.0015972655006346</c:v>
                </c:pt>
                <c:pt idx="21">
                  <c:v>0.00168546881830714</c:v>
                </c:pt>
                <c:pt idx="22">
                  <c:v>0.00177805623908493</c:v>
                </c:pt>
                <c:pt idx="23">
                  <c:v>0.00187521670781697</c:v>
                </c:pt>
                <c:pt idx="24">
                  <c:v>0.00197714569714068</c:v>
                </c:pt>
                <c:pt idx="25">
                  <c:v>0.0020840453481573</c:v>
                </c:pt>
                <c:pt idx="26">
                  <c:v>0.00219612460973137</c:v>
                </c:pt>
                <c:pt idx="27">
                  <c:v>0.00231359937612728</c:v>
                </c:pt>
                <c:pt idx="28">
                  <c:v>0.00243669262268486</c:v>
                </c:pt>
                <c:pt idx="29">
                  <c:v>0.0025656345392251</c:v>
                </c:pt>
                <c:pt idx="30">
                  <c:v>0.00270066266086609</c:v>
                </c:pt>
                <c:pt idx="31">
                  <c:v>0.00284202199591879</c:v>
                </c:pt>
                <c:pt idx="32">
                  <c:v>0.00298996515052154</c:v>
                </c:pt>
                <c:pt idx="33">
                  <c:v>0.00314475244966258</c:v>
                </c:pt>
                <c:pt idx="34">
                  <c:v>0.00330665205422913</c:v>
                </c:pt>
                <c:pt idx="35">
                  <c:v>0.00347594007371291</c:v>
                </c:pt>
                <c:pt idx="36">
                  <c:v>0.00365290067419189</c:v>
                </c:pt>
                <c:pt idx="37">
                  <c:v>0.00383782618120019</c:v>
                </c:pt>
                <c:pt idx="38">
                  <c:v>0.00403101717708883</c:v>
                </c:pt>
                <c:pt idx="39">
                  <c:v>0.0042327825924728</c:v>
                </c:pt>
                <c:pt idx="40">
                  <c:v>0.00444343979135222</c:v>
                </c:pt>
                <c:pt idx="41">
                  <c:v>0.00466331464948902</c:v>
                </c:pt>
                <c:pt idx="42">
                  <c:v>0.00489274162561386</c:v>
                </c:pt>
                <c:pt idx="43">
                  <c:v>0.00513206382503316</c:v>
                </c:pt>
                <c:pt idx="44">
                  <c:v>0.005381633055201</c:v>
                </c:pt>
                <c:pt idx="45">
                  <c:v>0.00564180987281668</c:v>
                </c:pt>
                <c:pt idx="46">
                  <c:v>0.00591296362200566</c:v>
                </c:pt>
                <c:pt idx="47">
                  <c:v>0.00619547246313909</c:v>
                </c:pt>
                <c:pt idx="48">
                  <c:v>0.00648972339184569</c:v>
                </c:pt>
                <c:pt idx="49">
                  <c:v>0.00679611224776922</c:v>
                </c:pt>
                <c:pt idx="50">
                  <c:v>0.00711504371262499</c:v>
                </c:pt>
                <c:pt idx="51">
                  <c:v>0.00744693129711047</c:v>
                </c:pt>
                <c:pt idx="52">
                  <c:v>0.00779219731622723</c:v>
                </c:pt>
                <c:pt idx="53">
                  <c:v>0.00815127285257516</c:v>
                </c:pt>
                <c:pt idx="54">
                  <c:v>0.00852459770718425</c:v>
                </c:pt>
                <c:pt idx="55">
                  <c:v>0.00891262033745517</c:v>
                </c:pt>
                <c:pt idx="56">
                  <c:v>0.00931579778178669</c:v>
                </c:pt>
                <c:pt idx="57">
                  <c:v>0.00973459557047592</c:v>
                </c:pt>
                <c:pt idx="58">
                  <c:v>0.0101694876224871</c:v>
                </c:pt>
                <c:pt idx="59">
                  <c:v>0.0106209561276944</c:v>
                </c:pt>
                <c:pt idx="60">
                  <c:v>0.0110894914142176</c:v>
                </c:pt>
                <c:pt idx="61">
                  <c:v>0.0115755918004801</c:v>
                </c:pt>
                <c:pt idx="62">
                  <c:v>0.0120797634316361</c:v>
                </c:pt>
                <c:pt idx="63">
                  <c:v>0.0126025201000269</c:v>
                </c:pt>
                <c:pt idx="64">
                  <c:v>0.0131443830493453</c:v>
                </c:pt>
                <c:pt idx="65">
                  <c:v>0.0137058807622042</c:v>
                </c:pt>
                <c:pt idx="66">
                  <c:v>0.014287548730825</c:v>
                </c:pt>
                <c:pt idx="67">
                  <c:v>0.0148899292105841</c:v>
                </c:pt>
                <c:pt idx="68">
                  <c:v>0.0155135709561766</c:v>
                </c:pt>
                <c:pt idx="69">
                  <c:v>0.0161590289401793</c:v>
                </c:pt>
                <c:pt idx="70">
                  <c:v>0.0168268640538228</c:v>
                </c:pt>
                <c:pt idx="71">
                  <c:v>0.0175176427898047</c:v>
                </c:pt>
                <c:pt idx="72">
                  <c:v>0.0182319369070076</c:v>
                </c:pt>
                <c:pt idx="73">
                  <c:v>0.0189703230770101</c:v>
                </c:pt>
                <c:pt idx="74">
                  <c:v>0.0197333825123117</c:v>
                </c:pt>
                <c:pt idx="75">
                  <c:v>0.0205217005762223</c:v>
                </c:pt>
                <c:pt idx="76">
                  <c:v>0.0213358663743978</c:v>
                </c:pt>
                <c:pt idx="77">
                  <c:v>0.0221764723280398</c:v>
                </c:pt>
                <c:pt idx="78">
                  <c:v>0.0230441137288059</c:v>
                </c:pt>
                <c:pt idx="79">
                  <c:v>0.0239393882755179</c:v>
                </c:pt>
                <c:pt idx="80">
                  <c:v>0.0248628955927866</c:v>
                </c:pt>
                <c:pt idx="81">
                  <c:v>0.0258152367317105</c:v>
                </c:pt>
                <c:pt idx="82">
                  <c:v>0.0267970136528421</c:v>
                </c:pt>
                <c:pt idx="83">
                  <c:v>0.0278088286916538</c:v>
                </c:pt>
                <c:pt idx="84">
                  <c:v>0.0288512840067745</c:v>
                </c:pt>
                <c:pt idx="85">
                  <c:v>0.0299249810113042</c:v>
                </c:pt>
                <c:pt idx="86">
                  <c:v>0.0310305197875572</c:v>
                </c:pt>
                <c:pt idx="87">
                  <c:v>0.0321684984856207</c:v>
                </c:pt>
                <c:pt idx="88">
                  <c:v>0.0333395127061564</c:v>
                </c:pt>
                <c:pt idx="89">
                  <c:v>0.0345441548679138</c:v>
                </c:pt>
                <c:pt idx="90">
                  <c:v>0.035783013560461</c:v>
                </c:pt>
                <c:pt idx="91">
                  <c:v>0.0370566728826813</c:v>
                </c:pt>
                <c:pt idx="92">
                  <c:v>0.0383657117676215</c:v>
                </c:pt>
                <c:pt idx="93">
                  <c:v>0.039710703294317</c:v>
                </c:pt>
                <c:pt idx="94">
                  <c:v>0.0410922139872586</c:v>
                </c:pt>
                <c:pt idx="95">
                  <c:v>0.0425108031042021</c:v>
                </c:pt>
                <c:pt idx="96">
                  <c:v>0.0439670219130612</c:v>
                </c:pt>
                <c:pt idx="97">
                  <c:v>0.0454614129586583</c:v>
                </c:pt>
                <c:pt idx="98">
                  <c:v>0.0469945093201461</c:v>
                </c:pt>
                <c:pt idx="99">
                  <c:v>0.0485668338599443</c:v>
                </c:pt>
                <c:pt idx="100">
                  <c:v>0.0501788984650718</c:v>
                </c:pt>
                <c:pt idx="101">
                  <c:v>0.051831203281786</c:v>
                </c:pt>
                <c:pt idx="102">
                  <c:v>0.0535242359444691</c:v>
                </c:pt>
                <c:pt idx="103">
                  <c:v>0.0552584707997354</c:v>
                </c:pt>
                <c:pt idx="104">
                  <c:v>0.0570343681267553</c:v>
                </c:pt>
                <c:pt idx="105">
                  <c:v>0.0588523733548224</c:v>
                </c:pt>
                <c:pt idx="106">
                  <c:v>0.0607129162792105</c:v>
                </c:pt>
                <c:pt idx="107">
                  <c:v>0.0626164102763914</c:v>
                </c:pt>
                <c:pt idx="108">
                  <c:v>0.0645632515197034</c:v>
                </c:pt>
                <c:pt idx="109">
                  <c:v>0.0665538181965784</c:v>
                </c:pt>
                <c:pt idx="110">
                  <c:v>0.0685884697284509</c:v>
                </c:pt>
                <c:pt idx="111">
                  <c:v>0.0706675459944853</c:v>
                </c:pt>
                <c:pt idx="112">
                  <c:v>0.0727913665602708</c:v>
                </c:pt>
                <c:pt idx="113">
                  <c:v>0.0749602299126377</c:v>
                </c:pt>
                <c:pt idx="114">
                  <c:v>0.0771744127017587</c:v>
                </c:pt>
                <c:pt idx="115">
                  <c:v>0.0794341689917004</c:v>
                </c:pt>
                <c:pt idx="116">
                  <c:v>0.0817397295205911</c:v>
                </c:pt>
                <c:pt idx="117">
                  <c:v>0.0840913009715694</c:v>
                </c:pt>
                <c:pt idx="118">
                  <c:v>0.0864890652556734</c:v>
                </c:pt>
                <c:pt idx="119">
                  <c:v>0.0889331788078244</c:v>
                </c:pt>
                <c:pt idx="120">
                  <c:v>0.0914237718970455</c:v>
                </c:pt>
                <c:pt idx="121">
                  <c:v>0.0939609479520487</c:v>
                </c:pt>
                <c:pt idx="122">
                  <c:v>0.0965447829033021</c:v>
                </c:pt>
                <c:pt idx="123">
                  <c:v>0.0991753245426772</c:v>
                </c:pt>
                <c:pt idx="124">
                  <c:v>0.10185259190175</c:v>
                </c:pt>
                <c:pt idx="125">
                  <c:v>0.104576574649813</c:v>
                </c:pt>
                <c:pt idx="126">
                  <c:v>0.107347232512618</c:v>
                </c:pt>
                <c:pt idx="127">
                  <c:v>0.110164494712861</c:v>
                </c:pt>
                <c:pt idx="128">
                  <c:v>0.113028259433362</c:v>
                </c:pt>
                <c:pt idx="129">
                  <c:v>0.115938393303891</c:v>
                </c:pt>
                <c:pt idx="130">
                  <c:v>0.118894730912525</c:v>
                </c:pt>
                <c:pt idx="131">
                  <c:v>0.121897074342413</c:v>
                </c:pt>
                <c:pt idx="132">
                  <c:v>0.124945192734757</c:v>
                </c:pt>
                <c:pt idx="133">
                  <c:v>0.128038821878803</c:v>
                </c:pt>
                <c:pt idx="134">
                  <c:v>0.131177663829569</c:v>
                </c:pt>
                <c:pt idx="135">
                  <c:v>0.134361386554014</c:v>
                </c:pt>
                <c:pt idx="136">
                  <c:v>0.137589623606276</c:v>
                </c:pt>
                <c:pt idx="137">
                  <c:v>0.140861973832601</c:v>
                </c:pt>
                <c:pt idx="138">
                  <c:v>0.144178001106488</c:v>
                </c:pt>
                <c:pt idx="139">
                  <c:v>0.147537234094564</c:v>
                </c:pt>
                <c:pt idx="140">
                  <c:v>0.150939166053622</c:v>
                </c:pt>
                <c:pt idx="141">
                  <c:v>0.154383254659233</c:v>
                </c:pt>
                <c:pt idx="142">
                  <c:v>0.157868921866258</c:v>
                </c:pt>
                <c:pt idx="143">
                  <c:v>0.161395553801551</c:v>
                </c:pt>
                <c:pt idx="144">
                  <c:v>0.164962500689103</c:v>
                </c:pt>
                <c:pt idx="145">
                  <c:v>0.168569076807779</c:v>
                </c:pt>
                <c:pt idx="146">
                  <c:v>0.172214560481812</c:v>
                </c:pt>
                <c:pt idx="147">
                  <c:v>0.175898194104101</c:v>
                </c:pt>
                <c:pt idx="148">
                  <c:v>0.179619184192345</c:v>
                </c:pt>
                <c:pt idx="149">
                  <c:v>0.183376701477993</c:v>
                </c:pt>
                <c:pt idx="150">
                  <c:v>0.187169881027918</c:v>
                </c:pt>
                <c:pt idx="151">
                  <c:v>0.190997822398689</c:v>
                </c:pt>
                <c:pt idx="152">
                  <c:v>0.194859589823275</c:v>
                </c:pt>
                <c:pt idx="153">
                  <c:v>0.198754212429934</c:v>
                </c:pt>
                <c:pt idx="154">
                  <c:v>0.202680684493043</c:v>
                </c:pt>
                <c:pt idx="155">
                  <c:v>0.206637965715531</c:v>
                </c:pt>
                <c:pt idx="156">
                  <c:v>0.210624981542585</c:v>
                </c:pt>
                <c:pt idx="157">
                  <c:v>0.214640623506208</c:v>
                </c:pt>
                <c:pt idx="158">
                  <c:v>0.218683749600218</c:v>
                </c:pt>
                <c:pt idx="159">
                  <c:v>0.222753184685215</c:v>
                </c:pt>
                <c:pt idx="160">
                  <c:v>0.226847720923007</c:v>
                </c:pt>
                <c:pt idx="161">
                  <c:v>0.23096611823998</c:v>
                </c:pt>
                <c:pt idx="162">
                  <c:v>0.235107104818846</c:v>
                </c:pt>
                <c:pt idx="163">
                  <c:v>0.239269377618187</c:v>
                </c:pt>
                <c:pt idx="164">
                  <c:v>0.243451602919201</c:v>
                </c:pt>
                <c:pt idx="165">
                  <c:v>0.247652416899011</c:v>
                </c:pt>
                <c:pt idx="166">
                  <c:v>0.251870426229919</c:v>
                </c:pt>
                <c:pt idx="167">
                  <c:v>0.256104208703939</c:v>
                </c:pt>
                <c:pt idx="168">
                  <c:v>0.260352313881949</c:v>
                </c:pt>
                <c:pt idx="169">
                  <c:v>0.264613263766801</c:v>
                </c:pt>
                <c:pt idx="170">
                  <c:v>0.268885553499709</c:v>
                </c:pt>
                <c:pt idx="171">
                  <c:v>0.273167652079244</c:v>
                </c:pt>
                <c:pt idx="172">
                  <c:v>0.277458003102256</c:v>
                </c:pt>
                <c:pt idx="173">
                  <c:v>0.281755025526072</c:v>
                </c:pt>
                <c:pt idx="174">
                  <c:v>0.286057114451278</c:v>
                </c:pt>
                <c:pt idx="175">
                  <c:v>0.29036264192447</c:v>
                </c:pt>
                <c:pt idx="176">
                  <c:v>0.294669957760295</c:v>
                </c:pt>
                <c:pt idx="177">
                  <c:v>0.29897739038219</c:v>
                </c:pt>
                <c:pt idx="178">
                  <c:v>0.30328324768118</c:v>
                </c:pt>
                <c:pt idx="179">
                  <c:v>0.307585817892165</c:v>
                </c:pt>
                <c:pt idx="180">
                  <c:v>0.311883370487114</c:v>
                </c:pt>
                <c:pt idx="181">
                  <c:v>0.316174157084618</c:v>
                </c:pt>
                <c:pt idx="182">
                  <c:v>0.320456412375282</c:v>
                </c:pt>
                <c:pt idx="183">
                  <c:v>0.324728355062444</c:v>
                </c:pt>
                <c:pt idx="184">
                  <c:v>0.32898818881776</c:v>
                </c:pt>
                <c:pt idx="185">
                  <c:v>0.333234103251195</c:v>
                </c:pt>
                <c:pt idx="186">
                  <c:v>0.337464274895012</c:v>
                </c:pt>
                <c:pt idx="187">
                  <c:v>0.341676868201347</c:v>
                </c:pt>
                <c:pt idx="188">
                  <c:v>0.345870036553025</c:v>
                </c:pt>
                <c:pt idx="189">
                  <c:v>0.350041923287266</c:v>
                </c:pt>
                <c:pt idx="190">
                  <c:v>0.35419066273198</c:v>
                </c:pt>
                <c:pt idx="191">
                  <c:v>0.358314381254355</c:v>
                </c:pt>
                <c:pt idx="192">
                  <c:v>0.362411198321497</c:v>
                </c:pt>
                <c:pt idx="193">
                  <c:v>0.366479227572876</c:v>
                </c:pt>
                <c:pt idx="194">
                  <c:v>0.37051657790437</c:v>
                </c:pt>
                <c:pt idx="195">
                  <c:v>0.374521354563728</c:v>
                </c:pt>
                <c:pt idx="196">
                  <c:v>0.378491660257273</c:v>
                </c:pt>
                <c:pt idx="197">
                  <c:v>0.3824255962677</c:v>
                </c:pt>
                <c:pt idx="198">
                  <c:v>0.386321263582828</c:v>
                </c:pt>
                <c:pt idx="199">
                  <c:v>0.390176764035197</c:v>
                </c:pt>
                <c:pt idx="200">
                  <c:v>0.393990201452372</c:v>
                </c:pt>
                <c:pt idx="201">
                  <c:v>0.397759682817881</c:v>
                </c:pt>
                <c:pt idx="202">
                  <c:v>0.401483319442648</c:v>
                </c:pt>
                <c:pt idx="203">
                  <c:v>0.405159228146852</c:v>
                </c:pt>
                <c:pt idx="204">
                  <c:v>0.408785532452083</c:v>
                </c:pt>
                <c:pt idx="205">
                  <c:v>0.412360363783696</c:v>
                </c:pt>
                <c:pt idx="206">
                  <c:v>0.415881862683229</c:v>
                </c:pt>
                <c:pt idx="207">
                  <c:v>0.419348180030767</c:v>
                </c:pt>
                <c:pt idx="208">
                  <c:v>0.422757478277069</c:v>
                </c:pt>
                <c:pt idx="209">
                  <c:v>0.426107932685308</c:v>
                </c:pt>
                <c:pt idx="210">
                  <c:v>0.429397732582194</c:v>
                </c:pt>
                <c:pt idx="211">
                  <c:v>0.432625082618265</c:v>
                </c:pt>
                <c:pt idx="212">
                  <c:v>0.435788204037068</c:v>
                </c:pt>
                <c:pt idx="213">
                  <c:v>0.438885335952918</c:v>
                </c:pt>
                <c:pt idx="214">
                  <c:v>0.441914736636891</c:v>
                </c:pt>
                <c:pt idx="215">
                  <c:v>0.444874684810655</c:v>
                </c:pt>
                <c:pt idx="216">
                  <c:v>0.447763480947681</c:v>
                </c:pt>
                <c:pt idx="217">
                  <c:v>0.450579448581347</c:v>
                </c:pt>
                <c:pt idx="218">
                  <c:v>0.453320935619364</c:v>
                </c:pt>
                <c:pt idx="219">
                  <c:v>0.455986315663919</c:v>
                </c:pt>
                <c:pt idx="220">
                  <c:v>0.458573989336833</c:v>
                </c:pt>
                <c:pt idx="221">
                  <c:v>0.461082385609008</c:v>
                </c:pt>
                <c:pt idx="222">
                  <c:v>0.463509963133325</c:v>
                </c:pt>
                <c:pt idx="223">
                  <c:v>0.465855211580106</c:v>
                </c:pt>
                <c:pt idx="224">
                  <c:v>0.468116652974194</c:v>
                </c:pt>
                <c:pt idx="225">
                  <c:v>0.470292843032583</c:v>
                </c:pt>
                <c:pt idx="226">
                  <c:v>0.4723823725015</c:v>
                </c:pt>
                <c:pt idx="227">
                  <c:v>0.474383868491748</c:v>
                </c:pt>
                <c:pt idx="228">
                  <c:v>0.476295995811014</c:v>
                </c:pt>
                <c:pt idx="229">
                  <c:v>0.478117458291818</c:v>
                </c:pt>
                <c:pt idx="230">
                  <c:v>0.479847000113645</c:v>
                </c:pt>
                <c:pt idx="231">
                  <c:v>0.481483407117766</c:v>
                </c:pt>
                <c:pt idx="232">
                  <c:v>0.483025508113154</c:v>
                </c:pt>
                <c:pt idx="233">
                  <c:v>0.484472176171826</c:v>
                </c:pt>
                <c:pt idx="234">
                  <c:v>0.485822329911869</c:v>
                </c:pt>
                <c:pt idx="235">
                  <c:v>0.487074934766344</c:v>
                </c:pt>
                <c:pt idx="236">
                  <c:v>0.488229004236177</c:v>
                </c:pt>
                <c:pt idx="237">
                  <c:v>0.489283601125078</c:v>
                </c:pt>
                <c:pt idx="238">
                  <c:v>0.490237838754484</c:v>
                </c:pt>
                <c:pt idx="239">
                  <c:v>0.491090882156435</c:v>
                </c:pt>
                <c:pt idx="240">
                  <c:v>0.491841949242263</c:v>
                </c:pt>
                <c:pt idx="241">
                  <c:v>0.492490311944882</c:v>
                </c:pt>
                <c:pt idx="242">
                  <c:v>0.493035297332484</c:v>
                </c:pt>
                <c:pt idx="243">
                  <c:v>0.49347628869132</c:v>
                </c:pt>
                <c:pt idx="244">
                  <c:v>0.493812726575295</c:v>
                </c:pt>
                <c:pt idx="245">
                  <c:v>0.49404410982001</c:v>
                </c:pt>
                <c:pt idx="246">
                  <c:v>0.494169996518895</c:v>
                </c:pt>
                <c:pt idx="247">
                  <c:v>0.494190004959055</c:v>
                </c:pt>
                <c:pt idx="248">
                  <c:v>0.494103814514422</c:v>
                </c:pt>
                <c:pt idx="249">
                  <c:v>0.493911166493847</c:v>
                </c:pt>
                <c:pt idx="250">
                  <c:v>0.493611864941707</c:v>
                </c:pt>
                <c:pt idx="251">
                  <c:v>0.493205777388677</c:v>
                </c:pt>
                <c:pt idx="252">
                  <c:v>0.492692835550305</c:v>
                </c:pt>
                <c:pt idx="253">
                  <c:v>0.492073035971049</c:v>
                </c:pt>
                <c:pt idx="254">
                  <c:v>0.491346440611505</c:v>
                </c:pt>
                <c:pt idx="255">
                  <c:v>0.490513177376559</c:v>
                </c:pt>
                <c:pt idx="256">
                  <c:v>0.489573440582287</c:v>
                </c:pt>
                <c:pt idx="257">
                  <c:v>0.488527491359463</c:v>
                </c:pt>
                <c:pt idx="258">
                  <c:v>0.487375657991612</c:v>
                </c:pt>
                <c:pt idx="259">
                  <c:v>0.486118336185629</c:v>
                </c:pt>
                <c:pt idx="260">
                  <c:v>0.484755989273063</c:v>
                </c:pt>
                <c:pt idx="261">
                  <c:v>0.48328914834027</c:v>
                </c:pt>
                <c:pt idx="262">
                  <c:v>0.481718412285724</c:v>
                </c:pt>
                <c:pt idx="263">
                  <c:v>0.480044447802904</c:v>
                </c:pt>
                <c:pt idx="264">
                  <c:v>0.478267989287286</c:v>
                </c:pt>
                <c:pt idx="265">
                  <c:v>0.476389838666084</c:v>
                </c:pt>
                <c:pt idx="266">
                  <c:v>0.474410865149537</c:v>
                </c:pt>
                <c:pt idx="267">
                  <c:v>0.472332004902651</c:v>
                </c:pt>
                <c:pt idx="268">
                  <c:v>0.470154260636479</c:v>
                </c:pt>
                <c:pt idx="269">
                  <c:v>0.467878701118153</c:v>
                </c:pt>
                <c:pt idx="270">
                  <c:v>0.465506460599038</c:v>
                </c:pt>
                <c:pt idx="271">
                  <c:v>0.463038738160561</c:v>
                </c:pt>
                <c:pt idx="272">
                  <c:v>0.460476796977406</c:v>
                </c:pt>
                <c:pt idx="273">
                  <c:v>0.457821963497955</c:v>
                </c:pt>
                <c:pt idx="274">
                  <c:v>0.455075626542034</c:v>
                </c:pt>
                <c:pt idx="275">
                  <c:v>0.452239236316174</c:v>
                </c:pt>
                <c:pt idx="276">
                  <c:v>0.449314303346811</c:v>
                </c:pt>
                <c:pt idx="277">
                  <c:v>0.446302397332004</c:v>
                </c:pt>
                <c:pt idx="278">
                  <c:v>0.443205145912454</c:v>
                </c:pt>
                <c:pt idx="279">
                  <c:v>0.44002423336277</c:v>
                </c:pt>
                <c:pt idx="280">
                  <c:v>0.43676139920414</c:v>
                </c:pt>
                <c:pt idx="281">
                  <c:v>0.433418436739721</c:v>
                </c:pt>
                <c:pt idx="282">
                  <c:v>0.429997191514267</c:v>
                </c:pt>
                <c:pt idx="283">
                  <c:v>0.426499559699692</c:v>
                </c:pt>
                <c:pt idx="284">
                  <c:v>0.422927486408431</c:v>
                </c:pt>
                <c:pt idx="285">
                  <c:v>0.41928296393666</c:v>
                </c:pt>
                <c:pt idx="286">
                  <c:v>0.415568029939592</c:v>
                </c:pt>
                <c:pt idx="287">
                  <c:v>0.41178476554126</c:v>
                </c:pt>
                <c:pt idx="288">
                  <c:v>0.407935293381322</c:v>
                </c:pt>
                <c:pt idx="289">
                  <c:v>0.404021775601638</c:v>
                </c:pt>
                <c:pt idx="290">
                  <c:v>0.400046411775472</c:v>
                </c:pt>
                <c:pt idx="291">
                  <c:v>0.396011436782361</c:v>
                </c:pt>
                <c:pt idx="292">
                  <c:v>0.391919118631806</c:v>
                </c:pt>
                <c:pt idx="293">
                  <c:v>0.387771756239101</c:v>
                </c:pt>
                <c:pt idx="294">
                  <c:v>0.38357167715671</c:v>
                </c:pt>
                <c:pt idx="295">
                  <c:v>0.379321235264762</c:v>
                </c:pt>
                <c:pt idx="296">
                  <c:v>0.375022808424305</c:v>
                </c:pt>
                <c:pt idx="297">
                  <c:v>0.370678796097099</c:v>
                </c:pt>
                <c:pt idx="298">
                  <c:v>0.366291616935779</c:v>
                </c:pt>
                <c:pt idx="299">
                  <c:v>0.361863706348344</c:v>
                </c:pt>
                <c:pt idx="300">
                  <c:v>0.357397514040974</c:v>
                </c:pt>
                <c:pt idx="301">
                  <c:v>0.352895501543245</c:v>
                </c:pt>
                <c:pt idx="302">
                  <c:v>0.348360139719868</c:v>
                </c:pt>
                <c:pt idx="303">
                  <c:v>0.343793906273129</c:v>
                </c:pt>
                <c:pt idx="304">
                  <c:v>0.33919928324021</c:v>
                </c:pt>
                <c:pt idx="305">
                  <c:v>0.334578754489625</c:v>
                </c:pt>
                <c:pt idx="306">
                  <c:v>0.329934803220991</c:v>
                </c:pt>
                <c:pt idx="307">
                  <c:v>0.325269909472369</c:v>
                </c:pt>
                <c:pt idx="308">
                  <c:v>0.320586547639377</c:v>
                </c:pt>
                <c:pt idx="309">
                  <c:v>0.315887184010279</c:v>
                </c:pt>
                <c:pt idx="310">
                  <c:v>0.311174274321202</c:v>
                </c:pt>
                <c:pt idx="311">
                  <c:v>0.306450261335591</c:v>
                </c:pt>
                <c:pt idx="312">
                  <c:v>0.301717572451964</c:v>
                </c:pt>
                <c:pt idx="313">
                  <c:v>0.296978617343961</c:v>
                </c:pt>
                <c:pt idx="314">
                  <c:v>0.292235785636592</c:v>
                </c:pt>
                <c:pt idx="315">
                  <c:v>0.28749144462253</c:v>
                </c:pt>
                <c:pt idx="316">
                  <c:v>0.282747937022173</c:v>
                </c:pt>
                <c:pt idx="317">
                  <c:v>0.278007578791109</c:v>
                </c:pt>
                <c:pt idx="318">
                  <c:v>0.273272656978501</c:v>
                </c:pt>
                <c:pt idx="319">
                  <c:v>0.268545427639793</c:v>
                </c:pt>
                <c:pt idx="320">
                  <c:v>0.263828113806995</c:v>
                </c:pt>
                <c:pt idx="321">
                  <c:v>0.259122903519673</c:v>
                </c:pt>
                <c:pt idx="322">
                  <c:v>0.254431947919639</c:v>
                </c:pt>
                <c:pt idx="323">
                  <c:v>0.249757359412157</c:v>
                </c:pt>
                <c:pt idx="324">
                  <c:v>0.245101209896347</c:v>
                </c:pt>
                <c:pt idx="325">
                  <c:v>0.240465529067293</c:v>
                </c:pt>
                <c:pt idx="326">
                  <c:v>0.235852302792188</c:v>
                </c:pt>
                <c:pt idx="327">
                  <c:v>0.231263471562694</c:v>
                </c:pt>
                <c:pt idx="328">
                  <c:v>0.226700929025498</c:v>
                </c:pt>
                <c:pt idx="329">
                  <c:v>0.22216652059286</c:v>
                </c:pt>
                <c:pt idx="330">
                  <c:v>0.217662042134795</c:v>
                </c:pt>
                <c:pt idx="331">
                  <c:v>0.213189238754307</c:v>
                </c:pt>
                <c:pt idx="332">
                  <c:v>0.20874980364692</c:v>
                </c:pt>
                <c:pt idx="333">
                  <c:v>0.204345377045573</c:v>
                </c:pt>
                <c:pt idx="334">
                  <c:v>0.19997754525173</c:v>
                </c:pt>
                <c:pt idx="335">
                  <c:v>0.19564783975338</c:v>
                </c:pt>
                <c:pt idx="336">
                  <c:v>0.19135773643042</c:v>
                </c:pt>
                <c:pt idx="337">
                  <c:v>0.18710865484769</c:v>
                </c:pt>
                <c:pt idx="338">
                  <c:v>0.182901957635787</c:v>
                </c:pt>
                <c:pt idx="339">
                  <c:v>0.178738949959557</c:v>
                </c:pt>
                <c:pt idx="340">
                  <c:v>0.174620879074011</c:v>
                </c:pt>
                <c:pt idx="341">
                  <c:v>0.170548933967201</c:v>
                </c:pt>
                <c:pt idx="342">
                  <c:v>0.166524245089454</c:v>
                </c:pt>
                <c:pt idx="343">
                  <c:v>0.162547884168136</c:v>
                </c:pt>
                <c:pt idx="344">
                  <c:v>0.158620864107009</c:v>
                </c:pt>
                <c:pt idx="345">
                  <c:v>0.154744138969025</c:v>
                </c:pt>
                <c:pt idx="346">
                  <c:v>0.150918604041279</c:v>
                </c:pt>
                <c:pt idx="347">
                  <c:v>0.147145095980671</c:v>
                </c:pt>
                <c:pt idx="348">
                  <c:v>0.143424393038696</c:v>
                </c:pt>
                <c:pt idx="349">
                  <c:v>0.139757215363621</c:v>
                </c:pt>
                <c:pt idx="350">
                  <c:v>0.13614422537818</c:v>
                </c:pt>
                <c:pt idx="351">
                  <c:v>0.13258602823081</c:v>
                </c:pt>
                <c:pt idx="352">
                  <c:v>0.1290831723183</c:v>
                </c:pt>
                <c:pt idx="353">
                  <c:v>0.125636149877623</c:v>
                </c:pt>
                <c:pt idx="354">
                  <c:v>0.122245397644643</c:v>
                </c:pt>
                <c:pt idx="355">
                  <c:v>0.118911297577239</c:v>
                </c:pt>
                <c:pt idx="356">
                  <c:v>0.115634177640348</c:v>
                </c:pt>
                <c:pt idx="357">
                  <c:v>0.112414312650314</c:v>
                </c:pt>
                <c:pt idx="358">
                  <c:v>0.109251925175876</c:v>
                </c:pt>
                <c:pt idx="359">
                  <c:v>0.106147186493053</c:v>
                </c:pt>
                <c:pt idx="360">
                  <c:v>0.103100217591124</c:v>
                </c:pt>
                <c:pt idx="361">
                  <c:v>0.100111090226865</c:v>
                </c:pt>
                <c:pt idx="362">
                  <c:v>0.0971798280241451</c:v>
                </c:pt>
                <c:pt idx="363">
                  <c:v>0.0943064076159682</c:v>
                </c:pt>
                <c:pt idx="364">
                  <c:v>0.0914907598260067</c:v>
                </c:pt>
                <c:pt idx="365">
                  <c:v>0.0887327708866676</c:v>
                </c:pt>
                <c:pt idx="366">
                  <c:v>0.086032283690714</c:v>
                </c:pt>
                <c:pt idx="367">
                  <c:v>0.0833890990734676</c:v>
                </c:pt>
                <c:pt idx="368">
                  <c:v>0.080802977122618</c:v>
                </c:pt>
                <c:pt idx="369">
                  <c:v>0.078273638512683</c:v>
                </c:pt>
                <c:pt idx="370">
                  <c:v>0.0758007658611784</c:v>
                </c:pt>
                <c:pt idx="371">
                  <c:v>0.0733840051035841</c:v>
                </c:pt>
                <c:pt idx="372">
                  <c:v>0.071022966884227</c:v>
                </c:pt>
                <c:pt idx="373">
                  <c:v>0.0687172279602376</c:v>
                </c:pt>
                <c:pt idx="374">
                  <c:v>0.0664663326157851</c:v>
                </c:pt>
                <c:pt idx="375">
                  <c:v>0.0642697940838433</c:v>
                </c:pt>
                <c:pt idx="376">
                  <c:v>0.0621270959728</c:v>
                </c:pt>
                <c:pt idx="377">
                  <c:v>0.0600376936952792</c:v>
                </c:pt>
                <c:pt idx="378">
                  <c:v>0.0580010158966154</c:v>
                </c:pt>
                <c:pt idx="379">
                  <c:v>0.056016465880488</c:v>
                </c:pt>
                <c:pt idx="380">
                  <c:v>0.0540834230292987</c:v>
                </c:pt>
                <c:pt idx="381">
                  <c:v>0.0522012442169545</c:v>
                </c:pt>
                <c:pt idx="382">
                  <c:v>0.0503692652118009</c:v>
                </c:pt>
                <c:pt idx="383">
                  <c:v>0.048586802067533</c:v>
                </c:pt>
                <c:pt idx="384">
                  <c:v>0.0468531525000053</c:v>
                </c:pt>
                <c:pt idx="385">
                  <c:v>0.0451675972479469</c:v>
                </c:pt>
                <c:pt idx="386">
                  <c:v>0.0435294014156848</c:v>
                </c:pt>
                <c:pt idx="387">
                  <c:v>0.0419378157960719</c:v>
                </c:pt>
                <c:pt idx="388">
                  <c:v>0.0403920781719127</c:v>
                </c:pt>
                <c:pt idx="389">
                  <c:v>0.0388914145942779</c:v>
                </c:pt>
                <c:pt idx="390">
                  <c:v>0.0374350406361975</c:v>
                </c:pt>
                <c:pt idx="391">
                  <c:v>0.0360221626203205</c:v>
                </c:pt>
                <c:pt idx="392">
                  <c:v>0.0346519788192296</c:v>
                </c:pt>
                <c:pt idx="393">
                  <c:v>0.0333236806271998</c:v>
                </c:pt>
                <c:pt idx="394">
                  <c:v>0.0320364537022858</c:v>
                </c:pt>
                <c:pt idx="395">
                  <c:v>0.0307894790777267</c:v>
                </c:pt>
                <c:pt idx="396">
                  <c:v>0.0295819342417496</c:v>
                </c:pt>
                <c:pt idx="397">
                  <c:v>0.0284129941849548</c:v>
                </c:pt>
                <c:pt idx="398">
                  <c:v>0.027281832414557</c:v>
                </c:pt>
                <c:pt idx="399">
                  <c:v>0.0261876219348564</c:v>
                </c:pt>
                <c:pt idx="400">
                  <c:v>0.0251295361933995</c:v>
                </c:pt>
                <c:pt idx="401">
                  <c:v>0.0241067499923859</c:v>
                </c:pt>
                <c:pt idx="402">
                  <c:v>0.0231184403649632</c:v>
                </c:pt>
                <c:pt idx="403">
                  <c:v>0.0221637874161366</c:v>
                </c:pt>
                <c:pt idx="404">
                  <c:v>0.0212419751281091</c:v>
                </c:pt>
                <c:pt idx="405">
                  <c:v>0.0203521921299427</c:v>
                </c:pt>
                <c:pt idx="406">
                  <c:v>0.019493632431515</c:v>
                </c:pt>
                <c:pt idx="407">
                  <c:v>0.0186654961218179</c:v>
                </c:pt>
                <c:pt idx="408">
                  <c:v>0.0178669900317207</c:v>
                </c:pt>
                <c:pt idx="409">
                  <c:v>0.017097328361386</c:v>
                </c:pt>
                <c:pt idx="410">
                  <c:v>0.0163557332725975</c:v>
                </c:pt>
                <c:pt idx="411">
                  <c:v>0.0156414354463199</c:v>
                </c:pt>
                <c:pt idx="412">
                  <c:v>0.0149536746058715</c:v>
                </c:pt>
                <c:pt idx="413">
                  <c:v>0.0142917000061474</c:v>
                </c:pt>
                <c:pt idx="414">
                  <c:v>0.0136547708893862</c:v>
                </c:pt>
                <c:pt idx="415">
                  <c:v>0.0130421569080213</c:v>
                </c:pt>
                <c:pt idx="416">
                  <c:v>0.0124531385152053</c:v>
                </c:pt>
                <c:pt idx="417">
                  <c:v>0.0118870073236432</c:v>
                </c:pt>
                <c:pt idx="418">
                  <c:v>0.0113430664334038</c:v>
                </c:pt>
                <c:pt idx="419">
                  <c:v>0.0108206307294238</c:v>
                </c:pt>
                <c:pt idx="420">
                  <c:v>0.0103190271494455</c:v>
                </c:pt>
                <c:pt idx="421">
                  <c:v>0.00983759492316645</c:v>
                </c:pt>
                <c:pt idx="422">
                  <c:v>0.00937568578340041</c:v>
                </c:pt>
                <c:pt idx="423">
                  <c:v>0.00893266415007934</c:v>
                </c:pt>
                <c:pt idx="424">
                  <c:v>0.00850790728794305</c:v>
                </c:pt>
                <c:pt idx="425">
                  <c:v>0.00810080543878398</c:v>
                </c:pt>
                <c:pt idx="426">
                  <c:v>0.00771076192912909</c:v>
                </c:pt>
                <c:pt idx="427">
                  <c:v>0.00733719325425386</c:v>
                </c:pt>
                <c:pt idx="428">
                  <c:v>0.00697952913943317</c:v>
                </c:pt>
                <c:pt idx="429">
                  <c:v>0.00663721257934123</c:v>
                </c:pt>
                <c:pt idx="430">
                  <c:v>0.00630969985651746</c:v>
                </c:pt>
                <c:pt idx="431">
                  <c:v>0.00599646053981775</c:v>
                </c:pt>
                <c:pt idx="432">
                  <c:v>0.00569697746377017</c:v>
                </c:pt>
                <c:pt idx="433">
                  <c:v>0.0054107466897524</c:v>
                </c:pt>
                <c:pt idx="434">
                  <c:v>0.00513727744990351</c:v>
                </c:pt>
                <c:pt idx="435">
                  <c:v>0.00487609207467658</c:v>
                </c:pt>
                <c:pt idx="436">
                  <c:v>0.00462672590493021</c:v>
                </c:pt>
                <c:pt idx="437">
                  <c:v>0.00438872718944717</c:v>
                </c:pt>
                <c:pt idx="438">
                  <c:v>0.00416165696875664</c:v>
                </c:pt>
                <c:pt idx="439">
                  <c:v>0.00394508894612299</c:v>
                </c:pt>
                <c:pt idx="440">
                  <c:v>0.00373860934654978</c:v>
                </c:pt>
                <c:pt idx="441">
                  <c:v>0.00354181676463137</c:v>
                </c:pt>
                <c:pt idx="442">
                  <c:v>0.00335432200206695</c:v>
                </c:pt>
                <c:pt idx="443">
                  <c:v>0.00317574789563398</c:v>
                </c:pt>
                <c:pt idx="444">
                  <c:v>0.00300572913639813</c:v>
                </c:pt>
                <c:pt idx="445">
                  <c:v>0.00284391208091652</c:v>
                </c:pt>
                <c:pt idx="446">
                  <c:v>0.00268995455517007</c:v>
                </c:pt>
                <c:pt idx="447">
                  <c:v>0.00254352565193877</c:v>
                </c:pt>
                <c:pt idx="448">
                  <c:v>0.00240430552231111</c:v>
                </c:pt>
                <c:pt idx="449">
                  <c:v>0.00227198516199588</c:v>
                </c:pt>
                <c:pt idx="450">
                  <c:v>0.00214626619308148</c:v>
                </c:pt>
                <c:pt idx="451">
                  <c:v>0.00202686064186319</c:v>
                </c:pt>
                <c:pt idx="452">
                  <c:v>0.00191349071333585</c:v>
                </c:pt>
                <c:pt idx="453">
                  <c:v>0.00180588856292419</c:v>
                </c:pt>
                <c:pt idx="454">
                  <c:v>0.00170379606599927</c:v>
                </c:pt>
                <c:pt idx="455">
                  <c:v>0.00160696458570479</c:v>
                </c:pt>
                <c:pt idx="456">
                  <c:v>0.00151515473959281</c:v>
                </c:pt>
                <c:pt idx="457">
                  <c:v>0.00142813616554389</c:v>
                </c:pt>
                <c:pt idx="458">
                  <c:v>0.00134568728742289</c:v>
                </c:pt>
                <c:pt idx="459">
                  <c:v>0.00126759508089739</c:v>
                </c:pt>
                <c:pt idx="460">
                  <c:v>0.00119365483982237</c:v>
                </c:pt>
                <c:pt idx="461">
                  <c:v>0.00112366994357115</c:v>
                </c:pt>
                <c:pt idx="462">
                  <c:v>0.00105745162566998</c:v>
                </c:pt>
                <c:pt idx="463">
                  <c:v>0.00099481874407076</c:v>
                </c:pt>
                <c:pt idx="464">
                  <c:v>0.000935597553374687</c:v>
                </c:pt>
                <c:pt idx="465">
                  <c:v>0.000879621479297523</c:v>
                </c:pt>
                <c:pt idx="466">
                  <c:v>0.000826730895646542</c:v>
                </c:pt>
                <c:pt idx="467">
                  <c:v>0.000776772904058364</c:v>
                </c:pt>
                <c:pt idx="468">
                  <c:v>0.000729601116727017</c:v>
                </c:pt>
                <c:pt idx="469">
                  <c:v>0.00068507544233214</c:v>
                </c:pt>
                <c:pt idx="470">
                  <c:v>0.000643061875358477</c:v>
                </c:pt>
                <c:pt idx="471">
                  <c:v>0.000603432288979655</c:v>
                </c:pt>
                <c:pt idx="472">
                  <c:v>0.000566064231661693</c:v>
                </c:pt>
                <c:pt idx="473">
                  <c:v>0.000530840727624888</c:v>
                </c:pt>
                <c:pt idx="474">
                  <c:v>0.000497650081286448</c:v>
                </c:pt>
                <c:pt idx="475">
                  <c:v>0.000466385685790743</c:v>
                </c:pt>
                <c:pt idx="476">
                  <c:v>0.000436945835719179</c:v>
                </c:pt>
                <c:pt idx="477">
                  <c:v>0.000409233544057451</c:v>
                </c:pt>
                <c:pt idx="478">
                  <c:v>0.000383156363484426</c:v>
                </c:pt>
              </c:numCache>
            </c:numRef>
          </c:val>
          <c:smooth val="0"/>
        </c:ser>
        <c:dLbls>
          <c:showLegendKey val="0"/>
          <c:showVal val="0"/>
          <c:showCatName val="0"/>
          <c:showSerName val="0"/>
          <c:showPercent val="0"/>
          <c:showBubbleSize val="0"/>
        </c:dLbls>
        <c:marker val="1"/>
        <c:smooth val="0"/>
        <c:axId val="-2058569288"/>
        <c:axId val="-2058563256"/>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1"/>
                <c:order val="1"/>
                <c:tx>
                  <c:v>No.49</c:v>
                </c:tx>
                <c:spPr>
                  <a:ln>
                    <a:solidFill>
                      <a:srgbClr val="FF1717"/>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ext>
        </c:extLst>
      </c:lineChart>
      <c:catAx>
        <c:axId val="-2058569288"/>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c:spPr>
        </c:title>
        <c:numFmt formatCode="0" sourceLinked="1"/>
        <c:majorTickMark val="none"/>
        <c:minorTickMark val="none"/>
        <c:tickLblPos val="nextTo"/>
        <c:txPr>
          <a:bodyPr/>
          <a:lstStyle/>
          <a:p>
            <a:pPr>
              <a:defRPr>
                <a:noFill/>
              </a:defRPr>
            </a:pPr>
            <a:endParaRPr lang="ja-JP"/>
          </a:p>
        </c:txPr>
        <c:crossAx val="-2058563256"/>
        <c:crosses val="autoZero"/>
        <c:auto val="1"/>
        <c:lblAlgn val="ctr"/>
        <c:lblOffset val="100"/>
        <c:tickLblSkip val="50"/>
        <c:noMultiLvlLbl val="0"/>
      </c:catAx>
      <c:valAx>
        <c:axId val="-2058563256"/>
        <c:scaling>
          <c:orientation val="minMax"/>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58569288"/>
        <c:crosses val="autoZero"/>
        <c:crossBetween val="between"/>
      </c:valAx>
    </c:plotArea>
    <c:legend>
      <c:legendPos val="r"/>
      <c:layout>
        <c:manualLayout>
          <c:xMode val="edge"/>
          <c:yMode val="edge"/>
          <c:x val="0.673709441467174"/>
          <c:y val="0.298682580695108"/>
          <c:w val="0.306870766472515"/>
          <c:h val="0.100715865158971"/>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No.48＆No.49</c:v>
          </c:tx>
          <c:spPr>
            <a:ln>
              <a:solidFill>
                <a:schemeClr val="tx1"/>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2.892562683499992</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4.049587756899989</c:v>
                </c:pt>
                <c:pt idx="99">
                  <c:v>4.09091008094999</c:v>
                </c:pt>
                <c:pt idx="100">
                  <c:v>4.132232405</c:v>
                </c:pt>
                <c:pt idx="101">
                  <c:v>4.173554729049987</c:v>
                </c:pt>
                <c:pt idx="102">
                  <c:v>4.214877053099989</c:v>
                </c:pt>
                <c:pt idx="103">
                  <c:v>4.256199377149994</c:v>
                </c:pt>
                <c:pt idx="104">
                  <c:v>4.2975217012</c:v>
                </c:pt>
                <c:pt idx="105">
                  <c:v>4.33884402525</c:v>
                </c:pt>
                <c:pt idx="106">
                  <c:v>4.38016634929999</c:v>
                </c:pt>
                <c:pt idx="107">
                  <c:v>4.421488673349994</c:v>
                </c:pt>
                <c:pt idx="108">
                  <c:v>4.462810997399987</c:v>
                </c:pt>
                <c:pt idx="109">
                  <c:v>4.504133321449989</c:v>
                </c:pt>
                <c:pt idx="110">
                  <c:v>4.54545564549999</c:v>
                </c:pt>
                <c:pt idx="111">
                  <c:v>4.586777969549995</c:v>
                </c:pt>
                <c:pt idx="112">
                  <c:v>4.628100293599987</c:v>
                </c:pt>
                <c:pt idx="113">
                  <c:v>4.669422617649989</c:v>
                </c:pt>
                <c:pt idx="114">
                  <c:v>4.710744941699994</c:v>
                </c:pt>
                <c:pt idx="115">
                  <c:v>4.75206726575</c:v>
                </c:pt>
                <c:pt idx="116">
                  <c:v>4.7933895898</c:v>
                </c:pt>
                <c:pt idx="117">
                  <c:v>4.83471191384999</c:v>
                </c:pt>
                <c:pt idx="118">
                  <c:v>4.876034237899985</c:v>
                </c:pt>
                <c:pt idx="119">
                  <c:v>4.917356561949987</c:v>
                </c:pt>
                <c:pt idx="120">
                  <c:v>4.958678886</c:v>
                </c:pt>
                <c:pt idx="121">
                  <c:v>5.000001210049994</c:v>
                </c:pt>
                <c:pt idx="122">
                  <c:v>5.0413235341</c:v>
                </c:pt>
                <c:pt idx="123">
                  <c:v>5.082645858149989</c:v>
                </c:pt>
                <c:pt idx="124">
                  <c:v>5.1239681822</c:v>
                </c:pt>
                <c:pt idx="125">
                  <c:v>5.165290506249985</c:v>
                </c:pt>
                <c:pt idx="126">
                  <c:v>5.2066128303</c:v>
                </c:pt>
                <c:pt idx="127">
                  <c:v>5.247935154349989</c:v>
                </c:pt>
                <c:pt idx="128">
                  <c:v>5.2892574784</c:v>
                </c:pt>
                <c:pt idx="129">
                  <c:v>5.33057980245</c:v>
                </c:pt>
                <c:pt idx="130">
                  <c:v>5.3719021265</c:v>
                </c:pt>
                <c:pt idx="131">
                  <c:v>5.41322445055</c:v>
                </c:pt>
                <c:pt idx="132">
                  <c:v>5.454546774599994</c:v>
                </c:pt>
                <c:pt idx="133">
                  <c:v>5.49586909865</c:v>
                </c:pt>
                <c:pt idx="134">
                  <c:v>5.5371914227</c:v>
                </c:pt>
                <c:pt idx="135">
                  <c:v>5.57851374674999</c:v>
                </c:pt>
                <c:pt idx="136">
                  <c:v>5.619836070799984</c:v>
                </c:pt>
                <c:pt idx="137">
                  <c:v>5.66115839485</c:v>
                </c:pt>
                <c:pt idx="138">
                  <c:v>5.702480718899989</c:v>
                </c:pt>
                <c:pt idx="139">
                  <c:v>5.74380304295</c:v>
                </c:pt>
                <c:pt idx="140">
                  <c:v>5.785125366999986</c:v>
                </c:pt>
                <c:pt idx="141">
                  <c:v>5.82644769105</c:v>
                </c:pt>
                <c:pt idx="142">
                  <c:v>5.86777001509999</c:v>
                </c:pt>
                <c:pt idx="143">
                  <c:v>5.90909233915</c:v>
                </c:pt>
                <c:pt idx="144">
                  <c:v>5.950414663199987</c:v>
                </c:pt>
                <c:pt idx="145">
                  <c:v>5.99173698725</c:v>
                </c:pt>
                <c:pt idx="146">
                  <c:v>6.0330593113</c:v>
                </c:pt>
                <c:pt idx="147">
                  <c:v>6.07438163535</c:v>
                </c:pt>
                <c:pt idx="148">
                  <c:v>6.115703959399989</c:v>
                </c:pt>
                <c:pt idx="149">
                  <c:v>6.15702628344999</c:v>
                </c:pt>
                <c:pt idx="150">
                  <c:v>6.198348607499994</c:v>
                </c:pt>
                <c:pt idx="151">
                  <c:v>6.23967093155</c:v>
                </c:pt>
                <c:pt idx="152">
                  <c:v>6.2809932556</c:v>
                </c:pt>
                <c:pt idx="153">
                  <c:v>6.322315579649975</c:v>
                </c:pt>
                <c:pt idx="154">
                  <c:v>6.363637903699995</c:v>
                </c:pt>
                <c:pt idx="155">
                  <c:v>6.404960227749987</c:v>
                </c:pt>
                <c:pt idx="156">
                  <c:v>6.4462825518</c:v>
                </c:pt>
                <c:pt idx="157">
                  <c:v>6.487604875849994</c:v>
                </c:pt>
                <c:pt idx="158">
                  <c:v>6.5289271999</c:v>
                </c:pt>
                <c:pt idx="159">
                  <c:v>6.57024952395</c:v>
                </c:pt>
                <c:pt idx="160">
                  <c:v>6.611571847999981</c:v>
                </c:pt>
                <c:pt idx="161">
                  <c:v>6.652894172049984</c:v>
                </c:pt>
                <c:pt idx="162">
                  <c:v>6.694216496099987</c:v>
                </c:pt>
                <c:pt idx="163">
                  <c:v>6.735538820149989</c:v>
                </c:pt>
                <c:pt idx="164">
                  <c:v>6.7768611442</c:v>
                </c:pt>
                <c:pt idx="165">
                  <c:v>6.818183468249987</c:v>
                </c:pt>
                <c:pt idx="166">
                  <c:v>6.8595057923</c:v>
                </c:pt>
                <c:pt idx="167">
                  <c:v>6.90082811635</c:v>
                </c:pt>
                <c:pt idx="168">
                  <c:v>6.942150440399994</c:v>
                </c:pt>
                <c:pt idx="169">
                  <c:v>6.98347276445</c:v>
                </c:pt>
                <c:pt idx="170">
                  <c:v>7.024795088499989</c:v>
                </c:pt>
                <c:pt idx="171">
                  <c:v>7.06611741254999</c:v>
                </c:pt>
                <c:pt idx="172">
                  <c:v>7.107439736599986</c:v>
                </c:pt>
                <c:pt idx="173">
                  <c:v>7.14876206065</c:v>
                </c:pt>
                <c:pt idx="174">
                  <c:v>7.1900843847</c:v>
                </c:pt>
                <c:pt idx="175">
                  <c:v>7.23140670875</c:v>
                </c:pt>
                <c:pt idx="176">
                  <c:v>7.2727290328</c:v>
                </c:pt>
                <c:pt idx="177">
                  <c:v>7.31405135684998</c:v>
                </c:pt>
                <c:pt idx="178">
                  <c:v>7.3553736809</c:v>
                </c:pt>
                <c:pt idx="179">
                  <c:v>7.39669600495</c:v>
                </c:pt>
                <c:pt idx="180">
                  <c:v>7.438018329</c:v>
                </c:pt>
                <c:pt idx="181">
                  <c:v>7.47934065305</c:v>
                </c:pt>
                <c:pt idx="182">
                  <c:v>7.520662977099994</c:v>
                </c:pt>
                <c:pt idx="183">
                  <c:v>7.561985301149987</c:v>
                </c:pt>
                <c:pt idx="184">
                  <c:v>7.6033076252</c:v>
                </c:pt>
                <c:pt idx="185">
                  <c:v>7.64462994924999</c:v>
                </c:pt>
                <c:pt idx="186">
                  <c:v>7.685952273299984</c:v>
                </c:pt>
                <c:pt idx="187">
                  <c:v>7.727274597349987</c:v>
                </c:pt>
                <c:pt idx="188">
                  <c:v>7.768596921399989</c:v>
                </c:pt>
                <c:pt idx="189">
                  <c:v>7.80991924544999</c:v>
                </c:pt>
                <c:pt idx="190">
                  <c:v>7.8512415695</c:v>
                </c:pt>
                <c:pt idx="191">
                  <c:v>7.89256389355</c:v>
                </c:pt>
                <c:pt idx="192">
                  <c:v>7.93388621759999</c:v>
                </c:pt>
                <c:pt idx="193">
                  <c:v>7.97520854165</c:v>
                </c:pt>
                <c:pt idx="194">
                  <c:v>8.0165308657</c:v>
                </c:pt>
                <c:pt idx="195">
                  <c:v>8.05785318975</c:v>
                </c:pt>
                <c:pt idx="196">
                  <c:v>8.0991755138</c:v>
                </c:pt>
                <c:pt idx="197">
                  <c:v>8.14049783785</c:v>
                </c:pt>
                <c:pt idx="198">
                  <c:v>8.181820161899981</c:v>
                </c:pt>
                <c:pt idx="199">
                  <c:v>8.223142485949997</c:v>
                </c:pt>
                <c:pt idx="200">
                  <c:v>8.26446481</c:v>
                </c:pt>
                <c:pt idx="201">
                  <c:v>8.30578713405</c:v>
                </c:pt>
                <c:pt idx="202">
                  <c:v>8.3471094581</c:v>
                </c:pt>
                <c:pt idx="203">
                  <c:v>8.38843178215</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9.79339079985</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17.47934307314991</c:v>
                </c:pt>
                <c:pt idx="424">
                  <c:v>17.52066539719999</c:v>
                </c:pt>
                <c:pt idx="425">
                  <c:v>17.56198772125</c:v>
                </c:pt>
                <c:pt idx="426">
                  <c:v>17.6033100453</c:v>
                </c:pt>
                <c:pt idx="427">
                  <c:v>17.64463236935</c:v>
                </c:pt>
                <c:pt idx="428">
                  <c:v>17.6859546934</c:v>
                </c:pt>
                <c:pt idx="429">
                  <c:v>17.72727701745</c:v>
                </c:pt>
                <c:pt idx="430">
                  <c:v>17.7685993414999</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Sheet1!$B$2:$B$480</c:f>
              <c:numCache>
                <c:formatCode>General</c:formatCode>
                <c:ptCount val="479"/>
                <c:pt idx="0">
                  <c:v>0.000814514793186975</c:v>
                </c:pt>
                <c:pt idx="1">
                  <c:v>0.000858857273782961</c:v>
                </c:pt>
                <c:pt idx="2">
                  <c:v>0.00090541503512309</c:v>
                </c:pt>
                <c:pt idx="3">
                  <c:v>0.00095428717689719</c:v>
                </c:pt>
                <c:pt idx="4">
                  <c:v>0.00100557659460679</c:v>
                </c:pt>
                <c:pt idx="5">
                  <c:v>0.00105939009170441</c:v>
                </c:pt>
                <c:pt idx="6">
                  <c:v>0.00111583849337032</c:v>
                </c:pt>
                <c:pt idx="7">
                  <c:v>0.0011750367618607</c:v>
                </c:pt>
                <c:pt idx="8">
                  <c:v>0.00123710411335571</c:v>
                </c:pt>
                <c:pt idx="9">
                  <c:v>0.00130216413622926</c:v>
                </c:pt>
                <c:pt idx="10">
                  <c:v>0.00137034491065617</c:v>
                </c:pt>
                <c:pt idx="11">
                  <c:v>0.00144177912946579</c:v>
                </c:pt>
                <c:pt idx="12">
                  <c:v>0.00151660422014432</c:v>
                </c:pt>
                <c:pt idx="13">
                  <c:v>0.00159496246788118</c:v>
                </c:pt>
                <c:pt idx="14">
                  <c:v>0.00167700113954772</c:v>
                </c:pt>
                <c:pt idx="15">
                  <c:v>0.00176287260848916</c:v>
                </c:pt>
                <c:pt idx="16">
                  <c:v>0.00185273448000328</c:v>
                </c:pt>
                <c:pt idx="17">
                  <c:v>0.00194674971737189</c:v>
                </c:pt>
                <c:pt idx="18">
                  <c:v>0.00204508676830296</c:v>
                </c:pt>
                <c:pt idx="19">
                  <c:v>0.00214791969163401</c:v>
                </c:pt>
                <c:pt idx="20">
                  <c:v>0.00225542828413876</c:v>
                </c:pt>
                <c:pt idx="21">
                  <c:v>0.00236779820727125</c:v>
                </c:pt>
                <c:pt idx="22">
                  <c:v>0.00248522111367313</c:v>
                </c:pt>
                <c:pt idx="23">
                  <c:v>0.00260789477326182</c:v>
                </c:pt>
                <c:pt idx="24">
                  <c:v>0.00273602319870826</c:v>
                </c:pt>
                <c:pt idx="25">
                  <c:v>0.00286981677010499</c:v>
                </c:pt>
                <c:pt idx="26">
                  <c:v>0.00300949235861617</c:v>
                </c:pt>
                <c:pt idx="27">
                  <c:v>0.00315527344889315</c:v>
                </c:pt>
                <c:pt idx="28">
                  <c:v>0.00330739026002972</c:v>
                </c:pt>
                <c:pt idx="29">
                  <c:v>0.00346607986482321</c:v>
                </c:pt>
                <c:pt idx="30">
                  <c:v>0.00363158630709845</c:v>
                </c:pt>
                <c:pt idx="31">
                  <c:v>0.00380416071684314</c:v>
                </c:pt>
                <c:pt idx="32">
                  <c:v>0.00398406142289429</c:v>
                </c:pt>
                <c:pt idx="33">
                  <c:v>0.00417155406290714</c:v>
                </c:pt>
                <c:pt idx="34">
                  <c:v>0.0043669116903291</c:v>
                </c:pt>
                <c:pt idx="35">
                  <c:v>0.00457041487809297</c:v>
                </c:pt>
                <c:pt idx="36">
                  <c:v>0.00478235181873541</c:v>
                </c:pt>
                <c:pt idx="37">
                  <c:v>0.00500301842063837</c:v>
                </c:pt>
                <c:pt idx="38">
                  <c:v>0.00523271840008316</c:v>
                </c:pt>
                <c:pt idx="39">
                  <c:v>0.00547176336879909</c:v>
                </c:pt>
                <c:pt idx="40">
                  <c:v>0.00572047291668085</c:v>
                </c:pt>
                <c:pt idx="41">
                  <c:v>0.00597917468934146</c:v>
                </c:pt>
                <c:pt idx="42">
                  <c:v>0.00624820446016056</c:v>
                </c:pt>
                <c:pt idx="43">
                  <c:v>0.00652790619648079</c:v>
                </c:pt>
                <c:pt idx="44">
                  <c:v>0.00681863211959848</c:v>
                </c:pt>
                <c:pt idx="45">
                  <c:v>0.00712074275818888</c:v>
                </c:pt>
                <c:pt idx="46">
                  <c:v>0.00743460699480002</c:v>
                </c:pt>
                <c:pt idx="47">
                  <c:v>0.00776060210504407</c:v>
                </c:pt>
                <c:pt idx="48">
                  <c:v>0.00809911378910978</c:v>
                </c:pt>
                <c:pt idx="49">
                  <c:v>0.00845053619521556</c:v>
                </c:pt>
                <c:pt idx="50">
                  <c:v>0.00881527193461768</c:v>
                </c:pt>
                <c:pt idx="51">
                  <c:v>0.00919373208778585</c:v>
                </c:pt>
                <c:pt idx="52">
                  <c:v>0.00958633620135391</c:v>
                </c:pt>
                <c:pt idx="53">
                  <c:v>0.00999351227545219</c:v>
                </c:pt>
                <c:pt idx="54">
                  <c:v>0.0104156967410255</c:v>
                </c:pt>
                <c:pt idx="55">
                  <c:v>0.0108533344267393</c:v>
                </c:pt>
                <c:pt idx="56">
                  <c:v>0.0113068785150772</c:v>
                </c:pt>
                <c:pt idx="57">
                  <c:v>0.0117767904872311</c:v>
                </c:pt>
                <c:pt idx="58">
                  <c:v>0.0122635400563881</c:v>
                </c:pt>
                <c:pt idx="59">
                  <c:v>0.0127676050890188</c:v>
                </c:pt>
                <c:pt idx="60">
                  <c:v>0.0132894715137738</c:v>
                </c:pt>
                <c:pt idx="61">
                  <c:v>0.0138296332175991</c:v>
                </c:pt>
                <c:pt idx="62">
                  <c:v>0.0143885919286842</c:v>
                </c:pt>
                <c:pt idx="63">
                  <c:v>0.0149668570858629</c:v>
                </c:pt>
                <c:pt idx="64">
                  <c:v>0.0155649456940905</c:v>
                </c:pt>
                <c:pt idx="65">
                  <c:v>0.0161833821656295</c:v>
                </c:pt>
                <c:pt idx="66">
                  <c:v>0.0168226981465828</c:v>
                </c:pt>
                <c:pt idx="67">
                  <c:v>0.0174834323284212</c:v>
                </c:pt>
                <c:pt idx="68">
                  <c:v>0.0181661302441631</c:v>
                </c:pt>
                <c:pt idx="69">
                  <c:v>0.0188713440488727</c:v>
                </c:pt>
                <c:pt idx="70">
                  <c:v>0.0195996322841561</c:v>
                </c:pt>
                <c:pt idx="71">
                  <c:v>0.020351559626347</c:v>
                </c:pt>
                <c:pt idx="72">
                  <c:v>0.0211276966180851</c:v>
                </c:pt>
                <c:pt idx="73">
                  <c:v>0.021928619383009</c:v>
                </c:pt>
                <c:pt idx="74">
                  <c:v>0.0227549093232964</c:v>
                </c:pt>
                <c:pt idx="75">
                  <c:v>0.0236071527998048</c:v>
                </c:pt>
                <c:pt idx="76">
                  <c:v>0.0244859407945813</c:v>
                </c:pt>
                <c:pt idx="77">
                  <c:v>0.0253918685555305</c:v>
                </c:pt>
                <c:pt idx="78">
                  <c:v>0.0263255352230481</c:v>
                </c:pt>
                <c:pt idx="79">
                  <c:v>0.027287543438451</c:v>
                </c:pt>
                <c:pt idx="80">
                  <c:v>0.0282784989340533</c:v>
                </c:pt>
                <c:pt idx="81">
                  <c:v>0.0292990101047654</c:v>
                </c:pt>
                <c:pt idx="82">
                  <c:v>0.0303496875611133</c:v>
                </c:pt>
                <c:pt idx="83">
                  <c:v>0.0314311436636034</c:v>
                </c:pt>
                <c:pt idx="84">
                  <c:v>0.0325439920383846</c:v>
                </c:pt>
                <c:pt idx="85">
                  <c:v>0.0336888470741837</c:v>
                </c:pt>
                <c:pt idx="86">
                  <c:v>0.0348663234005235</c:v>
                </c:pt>
                <c:pt idx="87">
                  <c:v>0.0360770353472586</c:v>
                </c:pt>
                <c:pt idx="88">
                  <c:v>0.0373215963854959</c:v>
                </c:pt>
                <c:pt idx="89">
                  <c:v>0.0386006185499984</c:v>
                </c:pt>
                <c:pt idx="90">
                  <c:v>0.0399147118432025</c:v>
                </c:pt>
                <c:pt idx="91">
                  <c:v>0.0412644836210137</c:v>
                </c:pt>
                <c:pt idx="92">
                  <c:v>0.0426505379605768</c:v>
                </c:pt>
                <c:pt idx="93">
                  <c:v>0.0440734750102559</c:v>
                </c:pt>
                <c:pt idx="94">
                  <c:v>0.0455338903220909</c:v>
                </c:pt>
                <c:pt idx="95">
                  <c:v>0.0470323741670361</c:v>
                </c:pt>
                <c:pt idx="96">
                  <c:v>0.0485695108333237</c:v>
                </c:pt>
                <c:pt idx="97">
                  <c:v>0.0501458779083307</c:v>
                </c:pt>
                <c:pt idx="98">
                  <c:v>0.0517620455443687</c:v>
                </c:pt>
                <c:pt idx="99">
                  <c:v>0.0534185757088526</c:v>
                </c:pt>
                <c:pt idx="100">
                  <c:v>0.0551160214193446</c:v>
                </c:pt>
                <c:pt idx="101">
                  <c:v>0.0568549259640097</c:v>
                </c:pt>
                <c:pt idx="102">
                  <c:v>0.0586358221080579</c:v>
                </c:pt>
                <c:pt idx="103">
                  <c:v>0.06045923128679</c:v>
                </c:pt>
                <c:pt idx="104">
                  <c:v>0.0623256627859023</c:v>
                </c:pt>
                <c:pt idx="105">
                  <c:v>0.0642356129097484</c:v>
                </c:pt>
                <c:pt idx="106">
                  <c:v>0.0661895641382942</c:v>
                </c:pt>
                <c:pt idx="107">
                  <c:v>0.0681879842735461</c:v>
                </c:pt>
                <c:pt idx="108">
                  <c:v>0.0702313255762678</c:v>
                </c:pt>
                <c:pt idx="109">
                  <c:v>0.0723200238938474</c:v>
                </c:pt>
                <c:pt idx="110">
                  <c:v>0.07445449778021</c:v>
                </c:pt>
                <c:pt idx="111">
                  <c:v>0.0766351476087159</c:v>
                </c:pt>
                <c:pt idx="112">
                  <c:v>0.0788623546790198</c:v>
                </c:pt>
                <c:pt idx="113">
                  <c:v>0.0811364803189051</c:v>
                </c:pt>
                <c:pt idx="114">
                  <c:v>0.0834578649821485</c:v>
                </c:pt>
                <c:pt idx="115">
                  <c:v>0.0858268273435011</c:v>
                </c:pt>
                <c:pt idx="116">
                  <c:v>0.0882436633919145</c:v>
                </c:pt>
                <c:pt idx="117">
                  <c:v>0.09070864552317</c:v>
                </c:pt>
                <c:pt idx="118">
                  <c:v>0.0932220216331075</c:v>
                </c:pt>
                <c:pt idx="119">
                  <c:v>0.0957840142126797</c:v>
                </c:pt>
                <c:pt idx="120">
                  <c:v>0.0983948194460925</c:v>
                </c:pt>
                <c:pt idx="121">
                  <c:v>0.101054606313318</c:v>
                </c:pt>
                <c:pt idx="122">
                  <c:v>0.103763515698303</c:v>
                </c:pt>
                <c:pt idx="123">
                  <c:v>0.10652165950421</c:v>
                </c:pt>
                <c:pt idx="124">
                  <c:v>0.109329119777072</c:v>
                </c:pt>
                <c:pt idx="125">
                  <c:v>0.112185947839246</c:v>
                </c:pt>
                <c:pt idx="126">
                  <c:v>0.115092163434085</c:v>
                </c:pt>
                <c:pt idx="127">
                  <c:v>0.118047753883273</c:v>
                </c:pt>
                <c:pt idx="128">
                  <c:v>0.121052673258257</c:v>
                </c:pt>
                <c:pt idx="129">
                  <c:v>0.124106841567275</c:v>
                </c:pt>
                <c:pt idx="130">
                  <c:v>0.127210143959436</c:v>
                </c:pt>
                <c:pt idx="131">
                  <c:v>0.130362429947367</c:v>
                </c:pt>
                <c:pt idx="132">
                  <c:v>0.133563512649923</c:v>
                </c:pt>
                <c:pt idx="133">
                  <c:v>0.13681316805647</c:v>
                </c:pt>
                <c:pt idx="134">
                  <c:v>0.140111134314267</c:v>
                </c:pt>
                <c:pt idx="135">
                  <c:v>0.143457111040443</c:v>
                </c:pt>
                <c:pt idx="136">
                  <c:v>0.14685075866011</c:v>
                </c:pt>
                <c:pt idx="137">
                  <c:v>0.150291697772099</c:v>
                </c:pt>
                <c:pt idx="138">
                  <c:v>0.153779508543847</c:v>
                </c:pt>
                <c:pt idx="139">
                  <c:v>0.157313730136904</c:v>
                </c:pt>
                <c:pt idx="140">
                  <c:v>0.160893860164573</c:v>
                </c:pt>
                <c:pt idx="141">
                  <c:v>0.164519354183123</c:v>
                </c:pt>
                <c:pt idx="142">
                  <c:v>0.168189625218044</c:v>
                </c:pt>
                <c:pt idx="143">
                  <c:v>0.171904043326759</c:v>
                </c:pt>
                <c:pt idx="144">
                  <c:v>0.175661935199207</c:v>
                </c:pt>
                <c:pt idx="145">
                  <c:v>0.179462583797661</c:v>
                </c:pt>
                <c:pt idx="146">
                  <c:v>0.183305228037147</c:v>
                </c:pt>
                <c:pt idx="147">
                  <c:v>0.187189062507747</c:v>
                </c:pt>
                <c:pt idx="148">
                  <c:v>0.191113237240094</c:v>
                </c:pt>
                <c:pt idx="149">
                  <c:v>0.195076857515275</c:v>
                </c:pt>
                <c:pt idx="150">
                  <c:v>0.199078983720333</c:v>
                </c:pt>
                <c:pt idx="151">
                  <c:v>0.203118631250542</c:v>
                </c:pt>
                <c:pt idx="152">
                  <c:v>0.207194770459518</c:v>
                </c:pt>
                <c:pt idx="153">
                  <c:v>0.211306326658246</c:v>
                </c:pt>
                <c:pt idx="154">
                  <c:v>0.215452180164</c:v>
                </c:pt>
                <c:pt idx="155">
                  <c:v>0.219631166400091</c:v>
                </c:pt>
                <c:pt idx="156">
                  <c:v>0.223842076047331</c:v>
                </c:pt>
                <c:pt idx="157">
                  <c:v>0.228083655248013</c:v>
                </c:pt>
                <c:pt idx="158">
                  <c:v>0.232354605863163</c:v>
                </c:pt>
                <c:pt idx="159">
                  <c:v>0.236653585783739</c:v>
                </c:pt>
                <c:pt idx="160">
                  <c:v>0.240979209296387</c:v>
                </c:pt>
                <c:pt idx="161">
                  <c:v>0.245330047504294</c:v>
                </c:pt>
                <c:pt idx="162">
                  <c:v>0.249704628803583</c:v>
                </c:pt>
                <c:pt idx="163">
                  <c:v>0.254101439415654</c:v>
                </c:pt>
                <c:pt idx="164">
                  <c:v>0.258518923975756</c:v>
                </c:pt>
                <c:pt idx="165">
                  <c:v>0.26295548617802</c:v>
                </c:pt>
                <c:pt idx="166">
                  <c:v>0.267409489477085</c:v>
                </c:pt>
                <c:pt idx="167">
                  <c:v>0.271879257846377</c:v>
                </c:pt>
                <c:pt idx="168">
                  <c:v>0.276363076592991</c:v>
                </c:pt>
                <c:pt idx="169">
                  <c:v>0.280859193229079</c:v>
                </c:pt>
                <c:pt idx="170">
                  <c:v>0.285365818399495</c:v>
                </c:pt>
                <c:pt idx="171">
                  <c:v>0.289881126865432</c:v>
                </c:pt>
                <c:pt idx="172">
                  <c:v>0.294403258543628</c:v>
                </c:pt>
                <c:pt idx="173">
                  <c:v>0.298930319600664</c:v>
                </c:pt>
                <c:pt idx="174">
                  <c:v>0.30346038360178</c:v>
                </c:pt>
                <c:pt idx="175">
                  <c:v>0.307991492713516</c:v>
                </c:pt>
                <c:pt idx="176">
                  <c:v>0.312521658959437</c:v>
                </c:pt>
                <c:pt idx="177">
                  <c:v>0.31704886552805</c:v>
                </c:pt>
                <c:pt idx="178">
                  <c:v>0.321571068131991</c:v>
                </c:pt>
                <c:pt idx="179">
                  <c:v>0.326086196417397</c:v>
                </c:pt>
                <c:pt idx="180">
                  <c:v>0.330592155422357</c:v>
                </c:pt>
                <c:pt idx="181">
                  <c:v>0.335086827083178</c:v>
                </c:pt>
                <c:pt idx="182">
                  <c:v>0.339568071787164</c:v>
                </c:pt>
                <c:pt idx="183">
                  <c:v>0.344033729970468</c:v>
                </c:pt>
                <c:pt idx="184">
                  <c:v>0.348481623759543</c:v>
                </c:pt>
                <c:pt idx="185">
                  <c:v>0.352909558654564</c:v>
                </c:pt>
                <c:pt idx="186">
                  <c:v>0.357315325253175</c:v>
                </c:pt>
                <c:pt idx="187">
                  <c:v>0.361696701012772</c:v>
                </c:pt>
                <c:pt idx="188">
                  <c:v>0.366051452049497</c:v>
                </c:pt>
                <c:pt idx="189">
                  <c:v>0.370377334971999</c:v>
                </c:pt>
                <c:pt idx="190">
                  <c:v>0.374672098747979</c:v>
                </c:pt>
                <c:pt idx="191">
                  <c:v>0.378933486601427</c:v>
                </c:pt>
                <c:pt idx="192">
                  <c:v>0.383159237938405</c:v>
                </c:pt>
                <c:pt idx="193">
                  <c:v>0.387347090299162</c:v>
                </c:pt>
                <c:pt idx="194">
                  <c:v>0.391494781334285</c:v>
                </c:pt>
                <c:pt idx="195">
                  <c:v>0.395600050802551</c:v>
                </c:pt>
                <c:pt idx="196">
                  <c:v>0.399660642588063</c:v>
                </c:pt>
                <c:pt idx="197">
                  <c:v>0.403674306734211</c:v>
                </c:pt>
                <c:pt idx="198">
                  <c:v>0.407638801491935</c:v>
                </c:pt>
                <c:pt idx="199">
                  <c:v>0.411551895379747</c:v>
                </c:pt>
                <c:pt idx="200">
                  <c:v>0.415411369252868</c:v>
                </c:pt>
                <c:pt idx="201">
                  <c:v>0.419215018378878</c:v>
                </c:pt>
                <c:pt idx="202">
                  <c:v>0.422960654517154</c:v>
                </c:pt>
                <c:pt idx="203">
                  <c:v>0.426646107999404</c:v>
                </c:pt>
                <c:pt idx="204">
                  <c:v>0.430269229808552</c:v>
                </c:pt>
                <c:pt idx="205">
                  <c:v>0.43382789365321</c:v>
                </c:pt>
                <c:pt idx="206">
                  <c:v>0.437319998034943</c:v>
                </c:pt>
                <c:pt idx="207">
                  <c:v>0.440743468305557</c:v>
                </c:pt>
                <c:pt idx="208">
                  <c:v>0.444096258711584</c:v>
                </c:pt>
                <c:pt idx="209">
                  <c:v>0.447376354423175</c:v>
                </c:pt>
                <c:pt idx="210">
                  <c:v>0.450581773544584</c:v>
                </c:pt>
                <c:pt idx="211">
                  <c:v>0.45371056910346</c:v>
                </c:pt>
                <c:pt idx="212">
                  <c:v>0.456760831016151</c:v>
                </c:pt>
                <c:pt idx="213">
                  <c:v>0.459730688026253</c:v>
                </c:pt>
                <c:pt idx="214">
                  <c:v>0.462618309613667</c:v>
                </c:pt>
                <c:pt idx="215">
                  <c:v>0.465421907871426</c:v>
                </c:pt>
                <c:pt idx="216">
                  <c:v>0.468139739347622</c:v>
                </c:pt>
                <c:pt idx="217">
                  <c:v>0.470770106849771</c:v>
                </c:pt>
                <c:pt idx="218">
                  <c:v>0.473311361209003</c:v>
                </c:pt>
                <c:pt idx="219">
                  <c:v>0.475761903001525</c:v>
                </c:pt>
                <c:pt idx="220">
                  <c:v>0.478120184224834</c:v>
                </c:pt>
                <c:pt idx="221">
                  <c:v>0.480384709926219</c:v>
                </c:pt>
                <c:pt idx="222">
                  <c:v>0.482554039781177</c:v>
                </c:pt>
                <c:pt idx="223">
                  <c:v>0.484626789619381</c:v>
                </c:pt>
                <c:pt idx="224">
                  <c:v>0.486601632895967</c:v>
                </c:pt>
                <c:pt idx="225">
                  <c:v>0.488477302105927</c:v>
                </c:pt>
                <c:pt idx="226">
                  <c:v>0.490252590139518</c:v>
                </c:pt>
                <c:pt idx="227">
                  <c:v>0.491926351576647</c:v>
                </c:pt>
                <c:pt idx="228">
                  <c:v>0.493497503918285</c:v>
                </c:pt>
                <c:pt idx="229">
                  <c:v>0.494965028753077</c:v>
                </c:pt>
                <c:pt idx="230">
                  <c:v>0.496327972857363</c:v>
                </c:pt>
                <c:pt idx="231">
                  <c:v>0.497585449226966</c:v>
                </c:pt>
                <c:pt idx="232">
                  <c:v>0.498736638039172</c:v>
                </c:pt>
                <c:pt idx="233">
                  <c:v>0.499780787543454</c:v>
                </c:pt>
                <c:pt idx="234">
                  <c:v>0.500717214879567</c:v>
                </c:pt>
                <c:pt idx="235">
                  <c:v>0.501545306821785</c:v>
                </c:pt>
                <c:pt idx="236">
                  <c:v>0.502264520448139</c:v>
                </c:pt>
                <c:pt idx="237">
                  <c:v>0.502874383733624</c:v>
                </c:pt>
                <c:pt idx="238">
                  <c:v>0.503374496066488</c:v>
                </c:pt>
                <c:pt idx="239">
                  <c:v>0.503764528686791</c:v>
                </c:pt>
                <c:pt idx="240">
                  <c:v>0.504044225046572</c:v>
                </c:pt>
                <c:pt idx="241">
                  <c:v>0.504213401091078</c:v>
                </c:pt>
                <c:pt idx="242">
                  <c:v>0.504271945460609</c:v>
                </c:pt>
                <c:pt idx="243">
                  <c:v>0.504219819612682</c:v>
                </c:pt>
                <c:pt idx="244">
                  <c:v>0.504057057864314</c:v>
                </c:pt>
                <c:pt idx="245">
                  <c:v>0.503783767354375</c:v>
                </c:pt>
                <c:pt idx="246">
                  <c:v>0.503400127926053</c:v>
                </c:pt>
                <c:pt idx="247">
                  <c:v>0.502906391929621</c:v>
                </c:pt>
                <c:pt idx="248">
                  <c:v>0.502302883945806</c:v>
                </c:pt>
                <c:pt idx="249">
                  <c:v>0.501590000430184</c:v>
                </c:pt>
                <c:pt idx="250">
                  <c:v>0.500768209279148</c:v>
                </c:pt>
                <c:pt idx="251">
                  <c:v>0.499838049318113</c:v>
                </c:pt>
                <c:pt idx="252">
                  <c:v>0.49880012971274</c:v>
                </c:pt>
                <c:pt idx="253">
                  <c:v>0.497655129304086</c:v>
                </c:pt>
                <c:pt idx="254">
                  <c:v>0.496403795868685</c:v>
                </c:pt>
                <c:pt idx="255">
                  <c:v>0.495046945304703</c:v>
                </c:pt>
                <c:pt idx="256">
                  <c:v>0.493585460745392</c:v>
                </c:pt>
                <c:pt idx="257">
                  <c:v>0.492020291601201</c:v>
                </c:pt>
                <c:pt idx="258">
                  <c:v>0.490352452532003</c:v>
                </c:pt>
                <c:pt idx="259">
                  <c:v>0.488583022350974</c:v>
                </c:pt>
                <c:pt idx="260">
                  <c:v>0.486713142861812</c:v>
                </c:pt>
                <c:pt idx="261">
                  <c:v>0.484744017631022</c:v>
                </c:pt>
                <c:pt idx="262">
                  <c:v>0.482676910697133</c:v>
                </c:pt>
                <c:pt idx="263">
                  <c:v>0.48051314521878</c:v>
                </c:pt>
                <c:pt idx="264">
                  <c:v>0.478254102063666</c:v>
                </c:pt>
                <c:pt idx="265">
                  <c:v>0.475901218340524</c:v>
                </c:pt>
                <c:pt idx="266">
                  <c:v>0.47345598587625</c:v>
                </c:pt>
                <c:pt idx="267">
                  <c:v>0.470919949640477</c:v>
                </c:pt>
                <c:pt idx="268">
                  <c:v>0.468294706119907</c:v>
                </c:pt>
                <c:pt idx="269">
                  <c:v>0.465581901644796</c:v>
                </c:pt>
                <c:pt idx="270">
                  <c:v>0.462783230670054</c:v>
                </c:pt>
                <c:pt idx="271">
                  <c:v>0.459900434013459</c:v>
                </c:pt>
                <c:pt idx="272">
                  <c:v>0.456935297053551</c:v>
                </c:pt>
                <c:pt idx="273">
                  <c:v>0.453889647889818</c:v>
                </c:pt>
                <c:pt idx="274">
                  <c:v>0.45076535546781</c:v>
                </c:pt>
                <c:pt idx="275">
                  <c:v>0.447564327671885</c:v>
                </c:pt>
                <c:pt idx="276">
                  <c:v>0.444288509388292</c:v>
                </c:pt>
                <c:pt idx="277">
                  <c:v>0.440939880541347</c:v>
                </c:pt>
                <c:pt idx="278">
                  <c:v>0.437520454105451</c:v>
                </c:pt>
                <c:pt idx="279">
                  <c:v>0.434032274095764</c:v>
                </c:pt>
                <c:pt idx="280">
                  <c:v>0.430477413540301</c:v>
                </c:pt>
                <c:pt idx="281">
                  <c:v>0.42685797243627</c:v>
                </c:pt>
                <c:pt idx="282">
                  <c:v>0.423176075693463</c:v>
                </c:pt>
                <c:pt idx="283">
                  <c:v>0.419433871067478</c:v>
                </c:pt>
                <c:pt idx="284">
                  <c:v>0.415633527085596</c:v>
                </c:pt>
                <c:pt idx="285">
                  <c:v>0.41177723096808</c:v>
                </c:pt>
                <c:pt idx="286">
                  <c:v>0.407867186547656</c:v>
                </c:pt>
                <c:pt idx="287">
                  <c:v>0.403905612189936</c:v>
                </c:pt>
                <c:pt idx="288">
                  <c:v>0.39989473871748</c:v>
                </c:pt>
                <c:pt idx="289">
                  <c:v>0.395836807340203</c:v>
                </c:pt>
                <c:pt idx="290">
                  <c:v>0.391734067594758</c:v>
                </c:pt>
                <c:pt idx="291">
                  <c:v>0.387588775295518</c:v>
                </c:pt>
                <c:pt idx="292">
                  <c:v>0.383403190499713</c:v>
                </c:pt>
                <c:pt idx="293">
                  <c:v>0.379179575489256</c:v>
                </c:pt>
                <c:pt idx="294">
                  <c:v>0.374920192771704</c:v>
                </c:pt>
                <c:pt idx="295">
                  <c:v>0.37062730310278</c:v>
                </c:pt>
                <c:pt idx="296">
                  <c:v>0.36630316353281</c:v>
                </c:pt>
                <c:pt idx="297">
                  <c:v>0.361950025479339</c:v>
                </c:pt>
                <c:pt idx="298">
                  <c:v>0.35757013282819</c:v>
                </c:pt>
                <c:pt idx="299">
                  <c:v>0.353165720065076</c:v>
                </c:pt>
                <c:pt idx="300">
                  <c:v>0.348739010439883</c:v>
                </c:pt>
                <c:pt idx="301">
                  <c:v>0.344292214165606</c:v>
                </c:pt>
                <c:pt idx="302">
                  <c:v>0.339827526653884</c:v>
                </c:pt>
                <c:pt idx="303">
                  <c:v>0.335347126788975</c:v>
                </c:pt>
                <c:pt idx="304">
                  <c:v>0.330853175241938</c:v>
                </c:pt>
                <c:pt idx="305">
                  <c:v>0.326347812826717</c:v>
                </c:pt>
                <c:pt idx="306">
                  <c:v>0.321833158899705</c:v>
                </c:pt>
                <c:pt idx="307">
                  <c:v>0.31731130980432</c:v>
                </c:pt>
                <c:pt idx="308">
                  <c:v>0.312784337361999</c:v>
                </c:pt>
                <c:pt idx="309">
                  <c:v>0.308254287410945</c:v>
                </c:pt>
                <c:pt idx="310">
                  <c:v>0.303723178393867</c:v>
                </c:pt>
                <c:pt idx="311">
                  <c:v>0.299192999995864</c:v>
                </c:pt>
                <c:pt idx="312">
                  <c:v>0.294665711833498</c:v>
                </c:pt>
                <c:pt idx="313">
                  <c:v>0.290143242196024</c:v>
                </c:pt>
                <c:pt idx="314">
                  <c:v>0.285627486839644</c:v>
                </c:pt>
                <c:pt idx="315">
                  <c:v>0.28112030783555</c:v>
                </c:pt>
                <c:pt idx="316">
                  <c:v>0.276623532472451</c:v>
                </c:pt>
                <c:pt idx="317">
                  <c:v>0.272138952214151</c:v>
                </c:pt>
                <c:pt idx="318">
                  <c:v>0.267668321712688</c:v>
                </c:pt>
                <c:pt idx="319">
                  <c:v>0.263213357877418</c:v>
                </c:pt>
                <c:pt idx="320">
                  <c:v>0.25877573900037</c:v>
                </c:pt>
                <c:pt idx="321">
                  <c:v>0.254357103938074</c:v>
                </c:pt>
                <c:pt idx="322">
                  <c:v>0.249959051350005</c:v>
                </c:pt>
                <c:pt idx="323">
                  <c:v>0.245583138993662</c:v>
                </c:pt>
                <c:pt idx="324">
                  <c:v>0.241230883076265</c:v>
                </c:pt>
                <c:pt idx="325">
                  <c:v>0.236903757662907</c:v>
                </c:pt>
                <c:pt idx="326">
                  <c:v>0.232603194140962</c:v>
                </c:pt>
                <c:pt idx="327">
                  <c:v>0.228330580740456</c:v>
                </c:pt>
                <c:pt idx="328">
                  <c:v>0.224087262110001</c:v>
                </c:pt>
                <c:pt idx="329">
                  <c:v>0.219874538947857</c:v>
                </c:pt>
                <c:pt idx="330">
                  <c:v>0.215693667687591</c:v>
                </c:pt>
                <c:pt idx="331">
                  <c:v>0.211545860237707</c:v>
                </c:pt>
                <c:pt idx="332">
                  <c:v>0.207432283774598</c:v>
                </c:pt>
                <c:pt idx="333">
                  <c:v>0.20335406058806</c:v>
                </c:pt>
                <c:pt idx="334">
                  <c:v>0.199312267978565</c:v>
                </c:pt>
                <c:pt idx="335">
                  <c:v>0.195307938205418</c:v>
                </c:pt>
                <c:pt idx="336">
                  <c:v>0.191342058484867</c:v>
                </c:pt>
                <c:pt idx="337">
                  <c:v>0.187415571037175</c:v>
                </c:pt>
                <c:pt idx="338">
                  <c:v>0.183529373181609</c:v>
                </c:pt>
                <c:pt idx="339">
                  <c:v>0.179684317478251</c:v>
                </c:pt>
                <c:pt idx="340">
                  <c:v>0.175881211915481</c:v>
                </c:pt>
                <c:pt idx="341">
                  <c:v>0.172120820141946</c:v>
                </c:pt>
                <c:pt idx="342">
                  <c:v>0.168403861741779</c:v>
                </c:pt>
                <c:pt idx="343">
                  <c:v>0.164731012551792</c:v>
                </c:pt>
                <c:pt idx="344">
                  <c:v>0.161102905019335</c:v>
                </c:pt>
                <c:pt idx="345">
                  <c:v>0.157520128599481</c:v>
                </c:pt>
                <c:pt idx="346">
                  <c:v>0.153983230190147</c:v>
                </c:pt>
                <c:pt idx="347">
                  <c:v>0.15049271460377</c:v>
                </c:pt>
                <c:pt idx="348">
                  <c:v>0.147049045074098</c:v>
                </c:pt>
                <c:pt idx="349">
                  <c:v>0.143652643796647</c:v>
                </c:pt>
                <c:pt idx="350">
                  <c:v>0.140303892501361</c:v>
                </c:pt>
                <c:pt idx="351">
                  <c:v>0.137003133056001</c:v>
                </c:pt>
                <c:pt idx="352">
                  <c:v>0.133750668098753</c:v>
                </c:pt>
                <c:pt idx="353">
                  <c:v>0.130546761698554</c:v>
                </c:pt>
                <c:pt idx="354">
                  <c:v>0.127391640041643</c:v>
                </c:pt>
                <c:pt idx="355">
                  <c:v>0.124285492142792</c:v>
                </c:pt>
                <c:pt idx="356">
                  <c:v>0.121228470579727</c:v>
                </c:pt>
                <c:pt idx="357">
                  <c:v>0.118220692249204</c:v>
                </c:pt>
                <c:pt idx="358">
                  <c:v>0.115262239143245</c:v>
                </c:pt>
                <c:pt idx="359">
                  <c:v>0.112353159144017</c:v>
                </c:pt>
                <c:pt idx="360">
                  <c:v>0.109493466835858</c:v>
                </c:pt>
                <c:pt idx="361">
                  <c:v>0.106683144332981</c:v>
                </c:pt>
                <c:pt idx="362">
                  <c:v>0.10392214212136</c:v>
                </c:pt>
                <c:pt idx="363">
                  <c:v>0.101210379913366</c:v>
                </c:pt>
                <c:pt idx="364">
                  <c:v>0.0985477475136959</c:v>
                </c:pt>
                <c:pt idx="365">
                  <c:v>0.0959341056951946</c:v>
                </c:pt>
                <c:pt idx="366">
                  <c:v>0.0933692870831583</c:v>
                </c:pt>
                <c:pt idx="367">
                  <c:v>0.090853097046758</c:v>
                </c:pt>
                <c:pt idx="368">
                  <c:v>0.0883853145962311</c:v>
                </c:pt>
                <c:pt idx="369">
                  <c:v>0.0859656932845237</c:v>
                </c:pt>
                <c:pt idx="370">
                  <c:v>0.0835939621120918</c:v>
                </c:pt>
                <c:pt idx="371">
                  <c:v>0.0812698264336001</c:v>
                </c:pt>
                <c:pt idx="372">
                  <c:v>0.0789929688652915</c:v>
                </c:pt>
                <c:pt idx="373">
                  <c:v>0.0767630501918273</c:v>
                </c:pt>
                <c:pt idx="374">
                  <c:v>0.0745797102714387</c:v>
                </c:pt>
                <c:pt idx="375">
                  <c:v>0.0724425689382606</c:v>
                </c:pt>
                <c:pt idx="376">
                  <c:v>0.0703512269007554</c:v>
                </c:pt>
                <c:pt idx="377">
                  <c:v>0.0683052666351739</c:v>
                </c:pt>
                <c:pt idx="378">
                  <c:v>0.0663042532730349</c:v>
                </c:pt>
                <c:pt idx="379">
                  <c:v>0.0643477354816445</c:v>
                </c:pt>
                <c:pt idx="380">
                  <c:v>0.0624352463367159</c:v>
                </c:pt>
                <c:pt idx="381">
                  <c:v>0.0605663041861894</c:v>
                </c:pt>
                <c:pt idx="382">
                  <c:v>0.0587404135043906</c:v>
                </c:pt>
                <c:pt idx="383">
                  <c:v>0.056957065735707</c:v>
                </c:pt>
                <c:pt idx="384">
                  <c:v>0.0552157401270033</c:v>
                </c:pt>
                <c:pt idx="385">
                  <c:v>0.0535159045480338</c:v>
                </c:pt>
                <c:pt idx="386">
                  <c:v>0.0518570162991545</c:v>
                </c:pt>
                <c:pt idx="387">
                  <c:v>0.0502385229056748</c:v>
                </c:pt>
                <c:pt idx="388">
                  <c:v>0.0486598628982313</c:v>
                </c:pt>
                <c:pt idx="389">
                  <c:v>0.0471204665786041</c:v>
                </c:pt>
                <c:pt idx="390">
                  <c:v>0.0456197567704403</c:v>
                </c:pt>
                <c:pt idx="391">
                  <c:v>0.0441571495543824</c:v>
                </c:pt>
                <c:pt idx="392">
                  <c:v>0.0427320549871458</c:v>
                </c:pt>
                <c:pt idx="393">
                  <c:v>0.0413438778041231</c:v>
                </c:pt>
                <c:pt idx="394">
                  <c:v>0.0399920181051337</c:v>
                </c:pt>
                <c:pt idx="395">
                  <c:v>0.0386758720229746</c:v>
                </c:pt>
                <c:pt idx="396">
                  <c:v>0.0373948323744647</c:v>
                </c:pt>
                <c:pt idx="397">
                  <c:v>0.0361482892937128</c:v>
                </c:pt>
                <c:pt idx="398">
                  <c:v>0.0349356308473735</c:v>
                </c:pt>
                <c:pt idx="399">
                  <c:v>0.0337562436316912</c:v>
                </c:pt>
                <c:pt idx="400">
                  <c:v>0.0326095133511669</c:v>
                </c:pt>
                <c:pt idx="401">
                  <c:v>0.0314948253787143</c:v>
                </c:pt>
                <c:pt idx="402">
                  <c:v>0.0304115652972063</c:v>
                </c:pt>
                <c:pt idx="403">
                  <c:v>0.0293591194223414</c:v>
                </c:pt>
                <c:pt idx="404">
                  <c:v>0.0283368753067942</c:v>
                </c:pt>
                <c:pt idx="405">
                  <c:v>0.0273442222256398</c:v>
                </c:pt>
                <c:pt idx="406">
                  <c:v>0.0263805516430721</c:v>
                </c:pt>
                <c:pt idx="407">
                  <c:v>0.0254452576604645</c:v>
                </c:pt>
                <c:pt idx="408">
                  <c:v>0.0245377374458469</c:v>
                </c:pt>
                <c:pt idx="409">
                  <c:v>0.0236573916448967</c:v>
                </c:pt>
                <c:pt idx="410">
                  <c:v>0.0228036247735708</c:v>
                </c:pt>
                <c:pt idx="411">
                  <c:v>0.0219758455925224</c:v>
                </c:pt>
                <c:pt idx="412">
                  <c:v>0.0211734674634746</c:v>
                </c:pt>
                <c:pt idx="413">
                  <c:v>0.0203959086877395</c:v>
                </c:pt>
                <c:pt idx="414">
                  <c:v>0.0196425928270942</c:v>
                </c:pt>
                <c:pt idx="415">
                  <c:v>0.0189129490072428</c:v>
                </c:pt>
                <c:pt idx="416">
                  <c:v>0.0182064122041119</c:v>
                </c:pt>
                <c:pt idx="417">
                  <c:v>0.0175224235132435</c:v>
                </c:pt>
                <c:pt idx="418">
                  <c:v>0.0168604304025647</c:v>
                </c:pt>
                <c:pt idx="419">
                  <c:v>0.0162198869488294</c:v>
                </c:pt>
                <c:pt idx="420">
                  <c:v>0.0156002540580395</c:v>
                </c:pt>
                <c:pt idx="421">
                  <c:v>0.0150009996701658</c:v>
                </c:pt>
                <c:pt idx="422">
                  <c:v>0.0144215989485014</c:v>
                </c:pt>
                <c:pt idx="423">
                  <c:v>0.0138615344539892</c:v>
                </c:pt>
                <c:pt idx="424">
                  <c:v>0.0133202963048764</c:v>
                </c:pt>
                <c:pt idx="425">
                  <c:v>0.0127973823220558</c:v>
                </c:pt>
                <c:pt idx="426">
                  <c:v>0.012292298160463</c:v>
                </c:pt>
                <c:pt idx="427">
                  <c:v>0.0118045574269034</c:v>
                </c:pt>
                <c:pt idx="428">
                  <c:v>0.0113336817846898</c:v>
                </c:pt>
                <c:pt idx="429">
                  <c:v>0.0108792010454768</c:v>
                </c:pt>
                <c:pt idx="430">
                  <c:v>0.0104406532486806</c:v>
                </c:pt>
                <c:pt idx="431">
                  <c:v>0.0100175847288771</c:v>
                </c:pt>
                <c:pt idx="432">
                  <c:v>0.00960955017157391</c:v>
                </c:pt>
                <c:pt idx="433">
                  <c:v>0.00921611265775213</c:v>
                </c:pt>
                <c:pt idx="434">
                  <c:v>0.00883684369757613</c:v>
                </c:pt>
                <c:pt idx="435">
                  <c:v>0.00847132325366852</c:v>
                </c:pt>
                <c:pt idx="436">
                  <c:v>0.00811913975434802</c:v>
                </c:pt>
                <c:pt idx="437">
                  <c:v>0.00777989009722559</c:v>
                </c:pt>
                <c:pt idx="438">
                  <c:v>0.00745317964355342</c:v>
                </c:pt>
                <c:pt idx="439">
                  <c:v>0.00713862220371813</c:v>
                </c:pt>
                <c:pt idx="440">
                  <c:v>0.00683584001426711</c:v>
                </c:pt>
                <c:pt idx="441">
                  <c:v>0.00654446370685303</c:v>
                </c:pt>
                <c:pt idx="442">
                  <c:v>0.00626413226947755</c:v>
                </c:pt>
                <c:pt idx="443">
                  <c:v>0.00599449300041075</c:v>
                </c:pt>
                <c:pt idx="444">
                  <c:v>0.00573520145515798</c:v>
                </c:pt>
                <c:pt idx="445">
                  <c:v>0.00548592138683995</c:v>
                </c:pt>
                <c:pt idx="446">
                  <c:v>0.00524632468034666</c:v>
                </c:pt>
                <c:pt idx="447">
                  <c:v>0.00501609128061891</c:v>
                </c:pt>
                <c:pt idx="448">
                  <c:v>0.0047949091154053</c:v>
                </c:pt>
                <c:pt idx="449">
                  <c:v>0.00458247401283519</c:v>
                </c:pt>
                <c:pt idx="450">
                  <c:v>0.00437848961414128</c:v>
                </c:pt>
                <c:pt idx="451">
                  <c:v>0.00418266728185815</c:v>
                </c:pt>
                <c:pt idx="452">
                  <c:v>0.00399472600381505</c:v>
                </c:pt>
                <c:pt idx="453">
                  <c:v>0.00381439229323412</c:v>
                </c:pt>
                <c:pt idx="454">
                  <c:v>0.0036414000852362</c:v>
                </c:pt>
                <c:pt idx="455">
                  <c:v>0.00347549063004941</c:v>
                </c:pt>
                <c:pt idx="456">
                  <c:v>0.00331641238320626</c:v>
                </c:pt>
                <c:pt idx="457">
                  <c:v>0.00316392089300738</c:v>
                </c:pt>
                <c:pt idx="458">
                  <c:v>0.00301777868552101</c:v>
                </c:pt>
                <c:pt idx="459">
                  <c:v>0.00287775514737902</c:v>
                </c:pt>
                <c:pt idx="460">
                  <c:v>0.00274362640662144</c:v>
                </c:pt>
                <c:pt idx="461">
                  <c:v>0.00261517521183301</c:v>
                </c:pt>
                <c:pt idx="462">
                  <c:v>0.00249219080980603</c:v>
                </c:pt>
                <c:pt idx="463">
                  <c:v>0.00237446882195599</c:v>
                </c:pt>
                <c:pt idx="464">
                  <c:v>0.00226181111970671</c:v>
                </c:pt>
                <c:pt idx="465">
                  <c:v>0.00215402569905405</c:v>
                </c:pt>
                <c:pt idx="466">
                  <c:v>0.00205092655450785</c:v>
                </c:pt>
                <c:pt idx="467">
                  <c:v>0.00195233355260387</c:v>
                </c:pt>
                <c:pt idx="468">
                  <c:v>0.00185807230516859</c:v>
                </c:pt>
                <c:pt idx="469">
                  <c:v>0.00176797404251154</c:v>
                </c:pt>
                <c:pt idx="470">
                  <c:v>0.0016818754867116</c:v>
                </c:pt>
                <c:pt idx="471">
                  <c:v>0.00159961872515546</c:v>
                </c:pt>
                <c:pt idx="472">
                  <c:v>0.00152105108447845</c:v>
                </c:pt>
                <c:pt idx="473">
                  <c:v>0.00144602500505003</c:v>
                </c:pt>
                <c:pt idx="474">
                  <c:v>0.00137439791613847</c:v>
                </c:pt>
                <c:pt idx="475">
                  <c:v>0.0013060321118817</c:v>
                </c:pt>
                <c:pt idx="476">
                  <c:v>0.00124079462818368</c:v>
                </c:pt>
                <c:pt idx="477">
                  <c:v>0.00117855712064865</c:v>
                </c:pt>
                <c:pt idx="478">
                  <c:v>0.00111919574365812</c:v>
                </c:pt>
              </c:numCache>
            </c:numRef>
          </c:val>
          <c:smooth val="0"/>
        </c:ser>
        <c:dLbls>
          <c:showLegendKey val="0"/>
          <c:showVal val="0"/>
          <c:showCatName val="0"/>
          <c:showSerName val="0"/>
          <c:showPercent val="0"/>
          <c:showBubbleSize val="0"/>
        </c:dLbls>
        <c:marker val="1"/>
        <c:smooth val="0"/>
        <c:axId val="-2058507464"/>
        <c:axId val="-2058502296"/>
        <c:extLst>
          <c:ext xmlns:c15="http://schemas.microsoft.com/office/drawing/2012/chart" uri="{02D57815-91ED-43cb-92C2-25804820EDAC}">
            <c15:filteredLineSeries>
              <c15:ser>
                <c:idx val="1"/>
                <c:order val="1"/>
                <c:tx>
                  <c:v>No.49</c:v>
                </c:tx>
                <c:spPr>
                  <a:ln>
                    <a:solidFill>
                      <a:srgbClr val="FF1717"/>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58507464"/>
        <c:scaling>
          <c:orientation val="minMax"/>
        </c:scaling>
        <c:delete val="0"/>
        <c:axPos val="b"/>
        <c:title>
          <c:tx>
            <c:rich>
              <a:bodyPr/>
              <a:lstStyle/>
              <a:p>
                <a:pPr>
                  <a:defRPr>
                    <a:noFill/>
                  </a:defRPr>
                </a:pPr>
                <a:r>
                  <a:rPr lang="en-US">
                    <a:noFill/>
                  </a:rPr>
                  <a:t>Deformable mirror diameter[mm]</a:t>
                </a:r>
                <a:endParaRPr lang="ja-JP">
                  <a:noFill/>
                </a:endParaRPr>
              </a:p>
            </c:rich>
          </c:tx>
          <c:overlay val="0"/>
        </c:title>
        <c:numFmt formatCode="0" sourceLinked="1"/>
        <c:majorTickMark val="none"/>
        <c:minorTickMark val="none"/>
        <c:tickLblPos val="nextTo"/>
        <c:txPr>
          <a:bodyPr/>
          <a:lstStyle/>
          <a:p>
            <a:pPr>
              <a:defRPr>
                <a:noFill/>
              </a:defRPr>
            </a:pPr>
            <a:endParaRPr lang="ja-JP"/>
          </a:p>
        </c:txPr>
        <c:crossAx val="-2058502296"/>
        <c:crosses val="autoZero"/>
        <c:auto val="1"/>
        <c:lblAlgn val="ctr"/>
        <c:lblOffset val="100"/>
        <c:tickLblSkip val="50"/>
        <c:noMultiLvlLbl val="0"/>
      </c:catAx>
      <c:valAx>
        <c:axId val="-2058502296"/>
        <c:scaling>
          <c:orientation val="minMax"/>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58507464"/>
        <c:crosses val="autoZero"/>
        <c:crossBetween val="between"/>
      </c:valAx>
      <c:spPr>
        <a:noFill/>
      </c:spPr>
    </c:plotArea>
    <c:legend>
      <c:legendPos val="r"/>
      <c:layout>
        <c:manualLayout>
          <c:xMode val="edge"/>
          <c:yMode val="edge"/>
          <c:x val="0.669271635483509"/>
          <c:y val="0.187304945493606"/>
          <c:w val="0.306870766472515"/>
          <c:h val="0.0968752570485743"/>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v>No.48</c:v>
          </c:tx>
          <c:spPr>
            <a:ln>
              <a:solidFill>
                <a:srgbClr val="0000FF"/>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2.892562683499992</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4.049587756899989</c:v>
                </c:pt>
                <c:pt idx="99">
                  <c:v>4.09091008094999</c:v>
                </c:pt>
                <c:pt idx="100">
                  <c:v>4.132232405</c:v>
                </c:pt>
                <c:pt idx="101">
                  <c:v>4.173554729049987</c:v>
                </c:pt>
                <c:pt idx="102">
                  <c:v>4.214877053099989</c:v>
                </c:pt>
                <c:pt idx="103">
                  <c:v>4.256199377149994</c:v>
                </c:pt>
                <c:pt idx="104">
                  <c:v>4.2975217012</c:v>
                </c:pt>
                <c:pt idx="105">
                  <c:v>4.33884402525</c:v>
                </c:pt>
                <c:pt idx="106">
                  <c:v>4.38016634929999</c:v>
                </c:pt>
                <c:pt idx="107">
                  <c:v>4.421488673349994</c:v>
                </c:pt>
                <c:pt idx="108">
                  <c:v>4.462810997399987</c:v>
                </c:pt>
                <c:pt idx="109">
                  <c:v>4.504133321449989</c:v>
                </c:pt>
                <c:pt idx="110">
                  <c:v>4.54545564549999</c:v>
                </c:pt>
                <c:pt idx="111">
                  <c:v>4.586777969549995</c:v>
                </c:pt>
                <c:pt idx="112">
                  <c:v>4.628100293599987</c:v>
                </c:pt>
                <c:pt idx="113">
                  <c:v>4.669422617649989</c:v>
                </c:pt>
                <c:pt idx="114">
                  <c:v>4.710744941699994</c:v>
                </c:pt>
                <c:pt idx="115">
                  <c:v>4.75206726575</c:v>
                </c:pt>
                <c:pt idx="116">
                  <c:v>4.7933895898</c:v>
                </c:pt>
                <c:pt idx="117">
                  <c:v>4.83471191384999</c:v>
                </c:pt>
                <c:pt idx="118">
                  <c:v>4.876034237899985</c:v>
                </c:pt>
                <c:pt idx="119">
                  <c:v>4.917356561949987</c:v>
                </c:pt>
                <c:pt idx="120">
                  <c:v>4.958678886</c:v>
                </c:pt>
                <c:pt idx="121">
                  <c:v>5.000001210049994</c:v>
                </c:pt>
                <c:pt idx="122">
                  <c:v>5.0413235341</c:v>
                </c:pt>
                <c:pt idx="123">
                  <c:v>5.082645858149989</c:v>
                </c:pt>
                <c:pt idx="124">
                  <c:v>5.1239681822</c:v>
                </c:pt>
                <c:pt idx="125">
                  <c:v>5.165290506249985</c:v>
                </c:pt>
                <c:pt idx="126">
                  <c:v>5.2066128303</c:v>
                </c:pt>
                <c:pt idx="127">
                  <c:v>5.247935154349989</c:v>
                </c:pt>
                <c:pt idx="128">
                  <c:v>5.2892574784</c:v>
                </c:pt>
                <c:pt idx="129">
                  <c:v>5.33057980245</c:v>
                </c:pt>
                <c:pt idx="130">
                  <c:v>5.3719021265</c:v>
                </c:pt>
                <c:pt idx="131">
                  <c:v>5.41322445055</c:v>
                </c:pt>
                <c:pt idx="132">
                  <c:v>5.454546774599994</c:v>
                </c:pt>
                <c:pt idx="133">
                  <c:v>5.49586909865</c:v>
                </c:pt>
                <c:pt idx="134">
                  <c:v>5.5371914227</c:v>
                </c:pt>
                <c:pt idx="135">
                  <c:v>5.57851374674999</c:v>
                </c:pt>
                <c:pt idx="136">
                  <c:v>5.619836070799984</c:v>
                </c:pt>
                <c:pt idx="137">
                  <c:v>5.66115839485</c:v>
                </c:pt>
                <c:pt idx="138">
                  <c:v>5.702480718899989</c:v>
                </c:pt>
                <c:pt idx="139">
                  <c:v>5.74380304295</c:v>
                </c:pt>
                <c:pt idx="140">
                  <c:v>5.785125366999986</c:v>
                </c:pt>
                <c:pt idx="141">
                  <c:v>5.82644769105</c:v>
                </c:pt>
                <c:pt idx="142">
                  <c:v>5.86777001509999</c:v>
                </c:pt>
                <c:pt idx="143">
                  <c:v>5.90909233915</c:v>
                </c:pt>
                <c:pt idx="144">
                  <c:v>5.950414663199987</c:v>
                </c:pt>
                <c:pt idx="145">
                  <c:v>5.99173698725</c:v>
                </c:pt>
                <c:pt idx="146">
                  <c:v>6.0330593113</c:v>
                </c:pt>
                <c:pt idx="147">
                  <c:v>6.07438163535</c:v>
                </c:pt>
                <c:pt idx="148">
                  <c:v>6.115703959399989</c:v>
                </c:pt>
                <c:pt idx="149">
                  <c:v>6.15702628344999</c:v>
                </c:pt>
                <c:pt idx="150">
                  <c:v>6.198348607499994</c:v>
                </c:pt>
                <c:pt idx="151">
                  <c:v>6.23967093155</c:v>
                </c:pt>
                <c:pt idx="152">
                  <c:v>6.2809932556</c:v>
                </c:pt>
                <c:pt idx="153">
                  <c:v>6.322315579649975</c:v>
                </c:pt>
                <c:pt idx="154">
                  <c:v>6.363637903699995</c:v>
                </c:pt>
                <c:pt idx="155">
                  <c:v>6.404960227749987</c:v>
                </c:pt>
                <c:pt idx="156">
                  <c:v>6.4462825518</c:v>
                </c:pt>
                <c:pt idx="157">
                  <c:v>6.487604875849994</c:v>
                </c:pt>
                <c:pt idx="158">
                  <c:v>6.5289271999</c:v>
                </c:pt>
                <c:pt idx="159">
                  <c:v>6.57024952395</c:v>
                </c:pt>
                <c:pt idx="160">
                  <c:v>6.611571847999981</c:v>
                </c:pt>
                <c:pt idx="161">
                  <c:v>6.652894172049984</c:v>
                </c:pt>
                <c:pt idx="162">
                  <c:v>6.694216496099987</c:v>
                </c:pt>
                <c:pt idx="163">
                  <c:v>6.735538820149989</c:v>
                </c:pt>
                <c:pt idx="164">
                  <c:v>6.7768611442</c:v>
                </c:pt>
                <c:pt idx="165">
                  <c:v>6.818183468249987</c:v>
                </c:pt>
                <c:pt idx="166">
                  <c:v>6.8595057923</c:v>
                </c:pt>
                <c:pt idx="167">
                  <c:v>6.90082811635</c:v>
                </c:pt>
                <c:pt idx="168">
                  <c:v>6.942150440399994</c:v>
                </c:pt>
                <c:pt idx="169">
                  <c:v>6.98347276445</c:v>
                </c:pt>
                <c:pt idx="170">
                  <c:v>7.024795088499989</c:v>
                </c:pt>
                <c:pt idx="171">
                  <c:v>7.06611741254999</c:v>
                </c:pt>
                <c:pt idx="172">
                  <c:v>7.107439736599986</c:v>
                </c:pt>
                <c:pt idx="173">
                  <c:v>7.14876206065</c:v>
                </c:pt>
                <c:pt idx="174">
                  <c:v>7.1900843847</c:v>
                </c:pt>
                <c:pt idx="175">
                  <c:v>7.23140670875</c:v>
                </c:pt>
                <c:pt idx="176">
                  <c:v>7.2727290328</c:v>
                </c:pt>
                <c:pt idx="177">
                  <c:v>7.31405135684998</c:v>
                </c:pt>
                <c:pt idx="178">
                  <c:v>7.3553736809</c:v>
                </c:pt>
                <c:pt idx="179">
                  <c:v>7.39669600495</c:v>
                </c:pt>
                <c:pt idx="180">
                  <c:v>7.438018329</c:v>
                </c:pt>
                <c:pt idx="181">
                  <c:v>7.47934065305</c:v>
                </c:pt>
                <c:pt idx="182">
                  <c:v>7.520662977099994</c:v>
                </c:pt>
                <c:pt idx="183">
                  <c:v>7.561985301149987</c:v>
                </c:pt>
                <c:pt idx="184">
                  <c:v>7.6033076252</c:v>
                </c:pt>
                <c:pt idx="185">
                  <c:v>7.64462994924999</c:v>
                </c:pt>
                <c:pt idx="186">
                  <c:v>7.685952273299984</c:v>
                </c:pt>
                <c:pt idx="187">
                  <c:v>7.727274597349987</c:v>
                </c:pt>
                <c:pt idx="188">
                  <c:v>7.768596921399989</c:v>
                </c:pt>
                <c:pt idx="189">
                  <c:v>7.80991924544999</c:v>
                </c:pt>
                <c:pt idx="190">
                  <c:v>7.8512415695</c:v>
                </c:pt>
                <c:pt idx="191">
                  <c:v>7.89256389355</c:v>
                </c:pt>
                <c:pt idx="192">
                  <c:v>7.93388621759999</c:v>
                </c:pt>
                <c:pt idx="193">
                  <c:v>7.97520854165</c:v>
                </c:pt>
                <c:pt idx="194">
                  <c:v>8.0165308657</c:v>
                </c:pt>
                <c:pt idx="195">
                  <c:v>8.05785318975</c:v>
                </c:pt>
                <c:pt idx="196">
                  <c:v>8.0991755138</c:v>
                </c:pt>
                <c:pt idx="197">
                  <c:v>8.14049783785</c:v>
                </c:pt>
                <c:pt idx="198">
                  <c:v>8.181820161899981</c:v>
                </c:pt>
                <c:pt idx="199">
                  <c:v>8.223142485949997</c:v>
                </c:pt>
                <c:pt idx="200">
                  <c:v>8.26446481</c:v>
                </c:pt>
                <c:pt idx="201">
                  <c:v>8.30578713405</c:v>
                </c:pt>
                <c:pt idx="202">
                  <c:v>8.3471094581</c:v>
                </c:pt>
                <c:pt idx="203">
                  <c:v>8.38843178215</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9.79339079985</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17.47934307314991</c:v>
                </c:pt>
                <c:pt idx="424">
                  <c:v>17.52066539719999</c:v>
                </c:pt>
                <c:pt idx="425">
                  <c:v>17.56198772125</c:v>
                </c:pt>
                <c:pt idx="426">
                  <c:v>17.6033100453</c:v>
                </c:pt>
                <c:pt idx="427">
                  <c:v>17.64463236935</c:v>
                </c:pt>
                <c:pt idx="428">
                  <c:v>17.6859546934</c:v>
                </c:pt>
                <c:pt idx="429">
                  <c:v>17.72727701745</c:v>
                </c:pt>
                <c:pt idx="430">
                  <c:v>17.7685993414999</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extLst xmlns:c15="http://schemas.microsoft.com/office/drawing/2012/chart"/>
            </c:numRef>
          </c:cat>
          <c:val>
            <c:numRef>
              <c:f>Sheet1!$D$2:$D$480</c:f>
              <c:numCache>
                <c:formatCode>General</c:formatCode>
                <c:ptCount val="479"/>
                <c:pt idx="0">
                  <c:v>0.000513425101584849</c:v>
                </c:pt>
                <c:pt idx="1">
                  <c:v>0.000544719989357849</c:v>
                </c:pt>
                <c:pt idx="2">
                  <c:v>0.000577762254305434</c:v>
                </c:pt>
                <c:pt idx="3">
                  <c:v>0.000612639023093133</c:v>
                </c:pt>
                <c:pt idx="4">
                  <c:v>0.000649441123533213</c:v>
                </c:pt>
                <c:pt idx="5">
                  <c:v>0.000688263204307053</c:v>
                </c:pt>
                <c:pt idx="6">
                  <c:v>0.000729203856445078</c:v>
                </c:pt>
                <c:pt idx="7">
                  <c:v>0.000772365736461775</c:v>
                </c:pt>
                <c:pt idx="8">
                  <c:v>0.000817855691034045</c:v>
                </c:pt>
                <c:pt idx="9">
                  <c:v>0.00086578488310124</c:v>
                </c:pt>
                <c:pt idx="10">
                  <c:v>0.000916268919255333</c:v>
                </c:pt>
                <c:pt idx="11">
                  <c:v>0.000969427978279162</c:v>
                </c:pt>
                <c:pt idx="12">
                  <c:v>0.00102538694068024</c:v>
                </c:pt>
                <c:pt idx="13">
                  <c:v>0.00108427551905651</c:v>
                </c:pt>
                <c:pt idx="14">
                  <c:v>0.00114622838911953</c:v>
                </c:pt>
                <c:pt idx="15">
                  <c:v>0.00121138532118872</c:v>
                </c:pt>
                <c:pt idx="16">
                  <c:v>0.00127989131195932</c:v>
                </c:pt>
                <c:pt idx="17">
                  <c:v>0.00135189671633397</c:v>
                </c:pt>
                <c:pt idx="18">
                  <c:v>0.00142755737909664</c:v>
                </c:pt>
                <c:pt idx="19">
                  <c:v>0.00150703476619467</c:v>
                </c:pt>
                <c:pt idx="20">
                  <c:v>0.00159049609538275</c:v>
                </c:pt>
                <c:pt idx="21">
                  <c:v>0.00167811446596977</c:v>
                </c:pt>
                <c:pt idx="22">
                  <c:v>0.00177006898739714</c:v>
                </c:pt>
                <c:pt idx="23">
                  <c:v>0.00186654490636409</c:v>
                </c:pt>
                <c:pt idx="24">
                  <c:v>0.00196773373220303</c:v>
                </c:pt>
                <c:pt idx="25">
                  <c:v>0.0020738333601947</c:v>
                </c:pt>
                <c:pt idx="26">
                  <c:v>0.00218504819250072</c:v>
                </c:pt>
                <c:pt idx="27">
                  <c:v>0.00230158925637757</c:v>
                </c:pt>
                <c:pt idx="28">
                  <c:v>0.00242367431932387</c:v>
                </c:pt>
                <c:pt idx="29">
                  <c:v>0.0025515280008001</c:v>
                </c:pt>
                <c:pt idx="30">
                  <c:v>0.00268538188014703</c:v>
                </c:pt>
                <c:pt idx="31">
                  <c:v>0.00282547460031754</c:v>
                </c:pt>
                <c:pt idx="32">
                  <c:v>0.00297205196702374</c:v>
                </c:pt>
                <c:pt idx="33">
                  <c:v>0.00312536704288995</c:v>
                </c:pt>
                <c:pt idx="34">
                  <c:v>0.0032856802361905</c:v>
                </c:pt>
                <c:pt idx="35">
                  <c:v>0.00345325938374002</c:v>
                </c:pt>
                <c:pt idx="36">
                  <c:v>0.00362837982749349</c:v>
                </c:pt>
                <c:pt idx="37">
                  <c:v>0.0038113244844027</c:v>
                </c:pt>
                <c:pt idx="38">
                  <c:v>0.0040023839090662</c:v>
                </c:pt>
                <c:pt idx="39">
                  <c:v>0.00420185634870075</c:v>
                </c:pt>
                <c:pt idx="40">
                  <c:v>0.00441004778995313</c:v>
                </c:pt>
                <c:pt idx="41">
                  <c:v>0.00462727199706403</c:v>
                </c:pt>
                <c:pt idx="42">
                  <c:v>0.00485385054088763</c:v>
                </c:pt>
                <c:pt idx="43">
                  <c:v>0.00509011281826489</c:v>
                </c:pt>
                <c:pt idx="44">
                  <c:v>0.00533639606124198</c:v>
                </c:pt>
                <c:pt idx="45">
                  <c:v>0.00559304533562141</c:v>
                </c:pt>
                <c:pt idx="46">
                  <c:v>0.00586041352832895</c:v>
                </c:pt>
                <c:pt idx="47">
                  <c:v>0.00613886132307685</c:v>
                </c:pt>
                <c:pt idx="48">
                  <c:v>0.00642875716380182</c:v>
                </c:pt>
                <c:pt idx="49">
                  <c:v>0.00673047720535604</c:v>
                </c:pt>
                <c:pt idx="50">
                  <c:v>0.00704440525092907</c:v>
                </c:pt>
                <c:pt idx="51">
                  <c:v>0.00737093267568094</c:v>
                </c:pt>
                <c:pt idx="52">
                  <c:v>0.00771045833606914</c:v>
                </c:pt>
                <c:pt idx="53">
                  <c:v>0.00806338846435658</c:v>
                </c:pt>
                <c:pt idx="54">
                  <c:v>0.00843013654779307</c:v>
                </c:pt>
                <c:pt idx="55">
                  <c:v>0.0088111231919699</c:v>
                </c:pt>
                <c:pt idx="56">
                  <c:v>0.00920677596785555</c:v>
                </c:pt>
                <c:pt idx="57">
                  <c:v>0.00961752924203034</c:v>
                </c:pt>
                <c:pt idx="58">
                  <c:v>0.0100438239896494</c:v>
                </c:pt>
                <c:pt idx="59">
                  <c:v>0.0104861075896762</c:v>
                </c:pt>
                <c:pt idx="60">
                  <c:v>0.0109448336019446</c:v>
                </c:pt>
                <c:pt idx="61">
                  <c:v>0.0114204615256205</c:v>
                </c:pt>
                <c:pt idx="62">
                  <c:v>0.0119134565386583</c:v>
                </c:pt>
                <c:pt idx="63">
                  <c:v>0.0124242892178589</c:v>
                </c:pt>
                <c:pt idx="64">
                  <c:v>0.0129534352391655</c:v>
                </c:pt>
                <c:pt idx="65">
                  <c:v>0.0135013750578511</c:v>
                </c:pt>
                <c:pt idx="66">
                  <c:v>0.0140685935682793</c:v>
                </c:pt>
                <c:pt idx="67">
                  <c:v>0.0146555797429454</c:v>
                </c:pt>
                <c:pt idx="68">
                  <c:v>0.0152628262505355</c:v>
                </c:pt>
                <c:pt idx="69">
                  <c:v>0.0158908290527687</c:v>
                </c:pt>
                <c:pt idx="70">
                  <c:v>0.0165400869798227</c:v>
                </c:pt>
                <c:pt idx="71">
                  <c:v>0.0172111012841754</c:v>
                </c:pt>
                <c:pt idx="72">
                  <c:v>0.0179043751727308</c:v>
                </c:pt>
                <c:pt idx="73">
                  <c:v>0.0186204133171368</c:v>
                </c:pt>
                <c:pt idx="74">
                  <c:v>0.0193597213422395</c:v>
                </c:pt>
                <c:pt idx="75">
                  <c:v>0.0201228052926624</c:v>
                </c:pt>
                <c:pt idx="76">
                  <c:v>0.0209101710775374</c:v>
                </c:pt>
                <c:pt idx="77">
                  <c:v>0.0217223238934654</c:v>
                </c:pt>
                <c:pt idx="78">
                  <c:v>0.0225597676258227</c:v>
                </c:pt>
                <c:pt idx="79">
                  <c:v>0.0234230042285835</c:v>
                </c:pt>
                <c:pt idx="80">
                  <c:v>0.0243125330828729</c:v>
                </c:pt>
                <c:pt idx="81">
                  <c:v>0.0252288503345195</c:v>
                </c:pt>
                <c:pt idx="82">
                  <c:v>0.0261724482109236</c:v>
                </c:pt>
                <c:pt idx="83">
                  <c:v>0.0271438143176152</c:v>
                </c:pt>
                <c:pt idx="84">
                  <c:v>0.0281434309149265</c:v>
                </c:pt>
                <c:pt idx="85">
                  <c:v>0.0291717741752593</c:v>
                </c:pt>
                <c:pt idx="86">
                  <c:v>0.0302293134214864</c:v>
                </c:pt>
                <c:pt idx="87">
                  <c:v>0.0313165103470802</c:v>
                </c:pt>
                <c:pt idx="88">
                  <c:v>0.0324338182186216</c:v>
                </c:pt>
                <c:pt idx="89">
                  <c:v>0.0335816810613996</c:v>
                </c:pt>
                <c:pt idx="90">
                  <c:v>0.0347605328288718</c:v>
                </c:pt>
                <c:pt idx="91">
                  <c:v>0.0359707965568157</c:v>
                </c:pt>
                <c:pt idx="92">
                  <c:v>0.0372128835030591</c:v>
                </c:pt>
                <c:pt idx="93">
                  <c:v>0.0384871922737388</c:v>
                </c:pt>
                <c:pt idx="94">
                  <c:v>0.0397941079370967</c:v>
                </c:pt>
                <c:pt idx="95">
                  <c:v>0.0411340011258803</c:v>
                </c:pt>
                <c:pt idx="96">
                  <c:v>0.042507227129477</c:v>
                </c:pt>
                <c:pt idx="97">
                  <c:v>0.0439141249769655</c:v>
                </c:pt>
                <c:pt idx="98">
                  <c:v>0.0453550165123314</c:v>
                </c:pt>
                <c:pt idx="99">
                  <c:v>0.0468302054631457</c:v>
                </c:pt>
                <c:pt idx="100">
                  <c:v>0.048339976504065</c:v>
                </c:pt>
                <c:pt idx="101">
                  <c:v>0.0498845943165659</c:v>
                </c:pt>
                <c:pt idx="102">
                  <c:v>0.0514643026463777</c:v>
                </c:pt>
                <c:pt idx="103">
                  <c:v>0.0530793233601338</c:v>
                </c:pt>
                <c:pt idx="104">
                  <c:v>0.0547298555028075</c:v>
                </c:pt>
                <c:pt idx="105">
                  <c:v>0.0564160743575507</c:v>
                </c:pt>
                <c:pt idx="106">
                  <c:v>0.0581381305095957</c:v>
                </c:pt>
                <c:pt idx="107">
                  <c:v>0.0598961489159302</c:v>
                </c:pt>
                <c:pt idx="108">
                  <c:v>0.0616902279824894</c:v>
                </c:pt>
                <c:pt idx="109">
                  <c:v>0.0635204386506551</c:v>
                </c:pt>
                <c:pt idx="110">
                  <c:v>0.0653868234948839</c:v>
                </c:pt>
                <c:pt idx="111">
                  <c:v>0.0672893958333187</c:v>
                </c:pt>
                <c:pt idx="112">
                  <c:v>0.0692281388532712</c:v>
                </c:pt>
                <c:pt idx="113">
                  <c:v>0.0712030047534859</c:v>
                </c:pt>
                <c:pt idx="114">
                  <c:v>0.07321391390512</c:v>
                </c:pt>
                <c:pt idx="115">
                  <c:v>0.0752607540333949</c:v>
                </c:pt>
                <c:pt idx="116">
                  <c:v>0.0773433794218867</c:v>
                </c:pt>
                <c:pt idx="117">
                  <c:v>0.0794616101414373</c:v>
                </c:pt>
                <c:pt idx="118">
                  <c:v>0.081615231305674</c:v>
                </c:pt>
                <c:pt idx="119">
                  <c:v>0.0838039923551278</c:v>
                </c:pt>
                <c:pt idx="120">
                  <c:v>0.086027606371941</c:v>
                </c:pt>
                <c:pt idx="121">
                  <c:v>0.0882857494271459</c:v>
                </c:pt>
                <c:pt idx="122">
                  <c:v>0.0905780599624898</c:v>
                </c:pt>
                <c:pt idx="123">
                  <c:v>0.092904138208761</c:v>
                </c:pt>
                <c:pt idx="124">
                  <c:v>0.0952635456425565</c:v>
                </c:pt>
                <c:pt idx="125">
                  <c:v>0.0976558044834024</c:v>
                </c:pt>
                <c:pt idx="126">
                  <c:v>0.100080397233109</c:v>
                </c:pt>
                <c:pt idx="127">
                  <c:v>0.102536766259212</c:v>
                </c:pt>
                <c:pt idx="128">
                  <c:v>0.1050243134243</c:v>
                </c:pt>
                <c:pt idx="129">
                  <c:v>0.107542399763006</c:v>
                </c:pt>
                <c:pt idx="130">
                  <c:v>0.110090345208357</c:v>
                </c:pt>
                <c:pt idx="131">
                  <c:v>0.112667428369155</c:v>
                </c:pt>
                <c:pt idx="132">
                  <c:v>0.115272886359977</c:v>
                </c:pt>
                <c:pt idx="133">
                  <c:v>0.117905914685338</c:v>
                </c:pt>
                <c:pt idx="134">
                  <c:v>0.120565667179463</c:v>
                </c:pt>
                <c:pt idx="135">
                  <c:v>0.123251256003073</c:v>
                </c:pt>
                <c:pt idx="136">
                  <c:v>0.125961751698478</c:v>
                </c:pt>
                <c:pt idx="137">
                  <c:v>0.128696183304208</c:v>
                </c:pt>
                <c:pt idx="138">
                  <c:v>0.13145353853031</c:v>
                </c:pt>
                <c:pt idx="139">
                  <c:v>0.13423276399536</c:v>
                </c:pt>
                <c:pt idx="140">
                  <c:v>0.137032765526116</c:v>
                </c:pt>
                <c:pt idx="141">
                  <c:v>0.139852408520664</c:v>
                </c:pt>
                <c:pt idx="142">
                  <c:v>0.14269051837578</c:v>
                </c:pt>
                <c:pt idx="143">
                  <c:v>0.145545880979142</c:v>
                </c:pt>
                <c:pt idx="144">
                  <c:v>0.148417243266879</c:v>
                </c:pt>
                <c:pt idx="145">
                  <c:v>0.151303313846868</c:v>
                </c:pt>
                <c:pt idx="146">
                  <c:v>0.154202763688036</c:v>
                </c:pt>
                <c:pt idx="147">
                  <c:v>0.157114226875813</c:v>
                </c:pt>
                <c:pt idx="148">
                  <c:v>0.160036301433753</c:v>
                </c:pt>
                <c:pt idx="149">
                  <c:v>0.162967550211226</c:v>
                </c:pt>
                <c:pt idx="150">
                  <c:v>0.165906501836913</c:v>
                </c:pt>
                <c:pt idx="151">
                  <c:v>0.16885165173775</c:v>
                </c:pt>
                <c:pt idx="152">
                  <c:v>0.171801463222804</c:v>
                </c:pt>
                <c:pt idx="153">
                  <c:v>0.174754368631425</c:v>
                </c:pt>
                <c:pt idx="154">
                  <c:v>0.177708770544904</c:v>
                </c:pt>
                <c:pt idx="155">
                  <c:v>0.180663043060705</c:v>
                </c:pt>
                <c:pt idx="156">
                  <c:v>0.18361553312821</c:v>
                </c:pt>
                <c:pt idx="157">
                  <c:v>0.18656456194478</c:v>
                </c:pt>
                <c:pt idx="158">
                  <c:v>0.1895084264108</c:v>
                </c:pt>
                <c:pt idx="159">
                  <c:v>0.192445400642216</c:v>
                </c:pt>
                <c:pt idx="160">
                  <c:v>0.19537373753898</c:v>
                </c:pt>
                <c:pt idx="161">
                  <c:v>0.198291670407627</c:v>
                </c:pt>
                <c:pt idx="162">
                  <c:v>0.201197414636126</c:v>
                </c:pt>
                <c:pt idx="163">
                  <c:v>0.204089169418989</c:v>
                </c:pt>
                <c:pt idx="164">
                  <c:v>0.206965119530499</c:v>
                </c:pt>
                <c:pt idx="165">
                  <c:v>0.209823437143783</c:v>
                </c:pt>
                <c:pt idx="166">
                  <c:v>0.212662283693369</c:v>
                </c:pt>
                <c:pt idx="167">
                  <c:v>0.215479811778689</c:v>
                </c:pt>
                <c:pt idx="168">
                  <c:v>0.218274167105933</c:v>
                </c:pt>
                <c:pt idx="169">
                  <c:v>0.221043490465513</c:v>
                </c:pt>
                <c:pt idx="170">
                  <c:v>0.223785919742293</c:v>
                </c:pt>
                <c:pt idx="171">
                  <c:v>0.226499591955662</c:v>
                </c:pt>
                <c:pt idx="172">
                  <c:v>0.229182645326405</c:v>
                </c:pt>
                <c:pt idx="173">
                  <c:v>0.231833221367246</c:v>
                </c:pt>
                <c:pt idx="174">
                  <c:v>0.234449466993862</c:v>
                </c:pt>
                <c:pt idx="175">
                  <c:v>0.237029536653071</c:v>
                </c:pt>
                <c:pt idx="176">
                  <c:v>0.239571594464848</c:v>
                </c:pt>
                <c:pt idx="177">
                  <c:v>0.242073816374724</c:v>
                </c:pt>
                <c:pt idx="178">
                  <c:v>0.244534392313105</c:v>
                </c:pt>
                <c:pt idx="179">
                  <c:v>0.24695152835796</c:v>
                </c:pt>
                <c:pt idx="180">
                  <c:v>0.249323448897318</c:v>
                </c:pt>
                <c:pt idx="181">
                  <c:v>0.251648398787929</c:v>
                </c:pt>
                <c:pt idx="182">
                  <c:v>0.253924645506487</c:v>
                </c:pt>
                <c:pt idx="183">
                  <c:v>0.256150481289704</c:v>
                </c:pt>
                <c:pt idx="184">
                  <c:v>0.258324225259596</c:v>
                </c:pt>
                <c:pt idx="185">
                  <c:v>0.260444225530272</c:v>
                </c:pt>
                <c:pt idx="186">
                  <c:v>0.262508861292565</c:v>
                </c:pt>
                <c:pt idx="187">
                  <c:v>0.264516544872819</c:v>
                </c:pt>
                <c:pt idx="188">
                  <c:v>0.266465723762201</c:v>
                </c:pt>
                <c:pt idx="189">
                  <c:v>0.268354882612901</c:v>
                </c:pt>
                <c:pt idx="190">
                  <c:v>0.270182545197653</c:v>
                </c:pt>
                <c:pt idx="191">
                  <c:v>0.27194727632902</c:v>
                </c:pt>
                <c:pt idx="192">
                  <c:v>0.27364768373497</c:v>
                </c:pt>
                <c:pt idx="193">
                  <c:v>0.275282419887306</c:v>
                </c:pt>
                <c:pt idx="194">
                  <c:v>0.276850183779606</c:v>
                </c:pt>
                <c:pt idx="195">
                  <c:v>0.278349722651372</c:v>
                </c:pt>
                <c:pt idx="196">
                  <c:v>0.279779833655216</c:v>
                </c:pt>
                <c:pt idx="197">
                  <c:v>0.28113936546396</c:v>
                </c:pt>
                <c:pt idx="198">
                  <c:v>0.282427219814659</c:v>
                </c:pt>
                <c:pt idx="199">
                  <c:v>0.283642352986635</c:v>
                </c:pt>
                <c:pt idx="200">
                  <c:v>0.284783777210761</c:v>
                </c:pt>
                <c:pt idx="201">
                  <c:v>0.285850562007303</c:v>
                </c:pt>
                <c:pt idx="202">
                  <c:v>0.286841835449814</c:v>
                </c:pt>
                <c:pt idx="203">
                  <c:v>0.287756785352649</c:v>
                </c:pt>
                <c:pt idx="204">
                  <c:v>0.28859466037986</c:v>
                </c:pt>
                <c:pt idx="205">
                  <c:v>0.28935477107334</c:v>
                </c:pt>
                <c:pt idx="206">
                  <c:v>0.290036490798247</c:v>
                </c:pt>
                <c:pt idx="207">
                  <c:v>0.290639256603897</c:v>
                </c:pt>
                <c:pt idx="208">
                  <c:v>0.291162569998466</c:v>
                </c:pt>
                <c:pt idx="209">
                  <c:v>0.29160599763602</c:v>
                </c:pt>
                <c:pt idx="210">
                  <c:v>0.291969171914524</c:v>
                </c:pt>
                <c:pt idx="211">
                  <c:v>0.292251791483703</c:v>
                </c:pt>
                <c:pt idx="212">
                  <c:v>0.292453621661753</c:v>
                </c:pt>
                <c:pt idx="213">
                  <c:v>0.292574494760105</c:v>
                </c:pt>
                <c:pt idx="214">
                  <c:v>0.292614310315601</c:v>
                </c:pt>
                <c:pt idx="215">
                  <c:v>0.292573035229656</c:v>
                </c:pt>
                <c:pt idx="216">
                  <c:v>0.292450703814103</c:v>
                </c:pt>
                <c:pt idx="217">
                  <c:v>0.292247417743665</c:v>
                </c:pt>
                <c:pt idx="218">
                  <c:v>0.291963345915121</c:v>
                </c:pt>
                <c:pt idx="219">
                  <c:v>0.291598724213456</c:v>
                </c:pt>
                <c:pt idx="220">
                  <c:v>0.291153855185433</c:v>
                </c:pt>
                <c:pt idx="221">
                  <c:v>0.290629107621235</c:v>
                </c:pt>
                <c:pt idx="222">
                  <c:v>0.290024916044981</c:v>
                </c:pt>
                <c:pt idx="223">
                  <c:v>0.289341780115087</c:v>
                </c:pt>
                <c:pt idx="224">
                  <c:v>0.288580263935662</c:v>
                </c:pt>
                <c:pt idx="225">
                  <c:v>0.28774099528023</c:v>
                </c:pt>
                <c:pt idx="226">
                  <c:v>0.286824664729308</c:v>
                </c:pt>
                <c:pt idx="227">
                  <c:v>0.285832024723467</c:v>
                </c:pt>
                <c:pt idx="228">
                  <c:v>0.284763888533728</c:v>
                </c:pt>
                <c:pt idx="229">
                  <c:v>0.283621129151226</c:v>
                </c:pt>
                <c:pt idx="230">
                  <c:v>0.282404678098297</c:v>
                </c:pt>
                <c:pt idx="231">
                  <c:v>0.28111552416324</c:v>
                </c:pt>
                <c:pt idx="232">
                  <c:v>0.279754712061158</c:v>
                </c:pt>
                <c:pt idx="233">
                  <c:v>0.278323341023419</c:v>
                </c:pt>
                <c:pt idx="234">
                  <c:v>0.276822563318402</c:v>
                </c:pt>
                <c:pt idx="235">
                  <c:v>0.275253582706321</c:v>
                </c:pt>
                <c:pt idx="236">
                  <c:v>0.273617652831009</c:v>
                </c:pt>
                <c:pt idx="237">
                  <c:v>0.271916075551686</c:v>
                </c:pt>
                <c:pt idx="238">
                  <c:v>0.270150199217807</c:v>
                </c:pt>
                <c:pt idx="239">
                  <c:v>0.268321416890188</c:v>
                </c:pt>
                <c:pt idx="240">
                  <c:v>0.266431164511694</c:v>
                </c:pt>
                <c:pt idx="241">
                  <c:v>0.264480919030851</c:v>
                </c:pt>
                <c:pt idx="242">
                  <c:v>0.262472196481799</c:v>
                </c:pt>
                <c:pt idx="243">
                  <c:v>0.260406550024086</c:v>
                </c:pt>
                <c:pt idx="244">
                  <c:v>0.258285567945837</c:v>
                </c:pt>
                <c:pt idx="245">
                  <c:v>0.256110871633878</c:v>
                </c:pt>
                <c:pt idx="246">
                  <c:v>0.253884113514452</c:v>
                </c:pt>
                <c:pt idx="247">
                  <c:v>0.251606974968161</c:v>
                </c:pt>
                <c:pt idx="248">
                  <c:v>0.249281164222805</c:v>
                </c:pt>
                <c:pt idx="249">
                  <c:v>0.246908414227804</c:v>
                </c:pt>
                <c:pt idx="250">
                  <c:v>0.244490480513883</c:v>
                </c:pt>
                <c:pt idx="251">
                  <c:v>0.242029139041691</c:v>
                </c:pt>
                <c:pt idx="252">
                  <c:v>0.239526184043032</c:v>
                </c:pt>
                <c:pt idx="253">
                  <c:v>0.236983425858337</c:v>
                </c:pt>
                <c:pt idx="254">
                  <c:v>0.234402688774003</c:v>
                </c:pt>
                <c:pt idx="255">
                  <c:v>0.231785808863171</c:v>
                </c:pt>
                <c:pt idx="256">
                  <c:v>0.229134631833475</c:v>
                </c:pt>
                <c:pt idx="257">
                  <c:v>0.226451010885256</c:v>
                </c:pt>
                <c:pt idx="258">
                  <c:v>0.223736804583644</c:v>
                </c:pt>
                <c:pt idx="259">
                  <c:v>0.220993874747891</c:v>
                </c:pt>
                <c:pt idx="260">
                  <c:v>0.218224084361219</c:v>
                </c:pt>
                <c:pt idx="261">
                  <c:v>0.215429295504409</c:v>
                </c:pt>
                <c:pt idx="262">
                  <c:v>0.212611367316238</c:v>
                </c:pt>
                <c:pt idx="263">
                  <c:v>0.209772153983813</c:v>
                </c:pt>
                <c:pt idx="264">
                  <c:v>0.206913502765719</c:v>
                </c:pt>
                <c:pt idx="265">
                  <c:v>0.20403725205084</c:v>
                </c:pt>
                <c:pt idx="266">
                  <c:v>0.201145229455561</c:v>
                </c:pt>
                <c:pt idx="267">
                  <c:v>0.198239249961978</c:v>
                </c:pt>
                <c:pt idx="268">
                  <c:v>0.195321114099629</c:v>
                </c:pt>
                <c:pt idx="269">
                  <c:v>0.192392606173107</c:v>
                </c:pt>
                <c:pt idx="270">
                  <c:v>0.189455492537846</c:v>
                </c:pt>
                <c:pt idx="271">
                  <c:v>0.186511519926187</c:v>
                </c:pt>
                <c:pt idx="272">
                  <c:v>0.183562413825759</c:v>
                </c:pt>
                <c:pt idx="273">
                  <c:v>0.180609876912031</c:v>
                </c:pt>
                <c:pt idx="274">
                  <c:v>0.177655587536789</c:v>
                </c:pt>
                <c:pt idx="275">
                  <c:v>0.174701198274146</c:v>
                </c:pt>
                <c:pt idx="276">
                  <c:v>0.171748334525552</c:v>
                </c:pt>
                <c:pt idx="277">
                  <c:v>0.168798593185146</c:v>
                </c:pt>
                <c:pt idx="278">
                  <c:v>0.165853541366641</c:v>
                </c:pt>
                <c:pt idx="279">
                  <c:v>0.162914715192806</c:v>
                </c:pt>
                <c:pt idx="280">
                  <c:v>0.159983618648459</c:v>
                </c:pt>
                <c:pt idx="281">
                  <c:v>0.157061722497755</c:v>
                </c:pt>
                <c:pt idx="282">
                  <c:v>0.154150463266421</c:v>
                </c:pt>
                <c:pt idx="283">
                  <c:v>0.151251242289434</c:v>
                </c:pt>
                <c:pt idx="284">
                  <c:v>0.148365424824526</c:v>
                </c:pt>
                <c:pt idx="285">
                  <c:v>0.145494339231747</c:v>
                </c:pt>
                <c:pt idx="286">
                  <c:v>0.142639276219205</c:v>
                </c:pt>
                <c:pt idx="287">
                  <c:v>0.139801488154954</c:v>
                </c:pt>
                <c:pt idx="288">
                  <c:v>0.136982188444885</c:v>
                </c:pt>
                <c:pt idx="289">
                  <c:v>0.13418255097635</c:v>
                </c:pt>
                <c:pt idx="290">
                  <c:v>0.131403709627132</c:v>
                </c:pt>
                <c:pt idx="291">
                  <c:v>0.128646757839239</c:v>
                </c:pt>
                <c:pt idx="292">
                  <c:v>0.125912748256907</c:v>
                </c:pt>
                <c:pt idx="293">
                  <c:v>0.123202692428084</c:v>
                </c:pt>
                <c:pt idx="294">
                  <c:v>0.120517560568537</c:v>
                </c:pt>
                <c:pt idx="295">
                  <c:v>0.11785828138766</c:v>
                </c:pt>
                <c:pt idx="296">
                  <c:v>0.115225741974918</c:v>
                </c:pt>
                <c:pt idx="297">
                  <c:v>0.112620787745818</c:v>
                </c:pt>
                <c:pt idx="298">
                  <c:v>0.110044222446164</c:v>
                </c:pt>
                <c:pt idx="299">
                  <c:v>0.107496808213295</c:v>
                </c:pt>
                <c:pt idx="300">
                  <c:v>0.104979265692908</c:v>
                </c:pt>
                <c:pt idx="301">
                  <c:v>0.102492274210027</c:v>
                </c:pt>
                <c:pt idx="302">
                  <c:v>0.100036471992545</c:v>
                </c:pt>
                <c:pt idx="303">
                  <c:v>0.0976124564457852</c:v>
                </c:pt>
                <c:pt idx="304">
                  <c:v>0.0952207844763778</c:v>
                </c:pt>
                <c:pt idx="305">
                  <c:v>0.0928619728637773</c:v>
                </c:pt>
                <c:pt idx="306">
                  <c:v>0.0905364986776299</c:v>
                </c:pt>
                <c:pt idx="307">
                  <c:v>0.0882447997391949</c:v>
                </c:pt>
                <c:pt idx="308">
                  <c:v>0.0859872751249672</c:v>
                </c:pt>
                <c:pt idx="309">
                  <c:v>0.0837642857106196</c:v>
                </c:pt>
                <c:pt idx="310">
                  <c:v>0.0815761547533496</c:v>
                </c:pt>
                <c:pt idx="311">
                  <c:v>0.0794231685106946</c:v>
                </c:pt>
                <c:pt idx="312">
                  <c:v>0.0773055768938565</c:v>
                </c:pt>
                <c:pt idx="313">
                  <c:v>0.0752235941535625</c:v>
                </c:pt>
                <c:pt idx="314">
                  <c:v>0.073177399596479</c:v>
                </c:pt>
                <c:pt idx="315">
                  <c:v>0.0711671383301886</c:v>
                </c:pt>
                <c:pt idx="316">
                  <c:v>0.0691929220347399</c:v>
                </c:pt>
                <c:pt idx="317">
                  <c:v>0.0672548297587813</c:v>
                </c:pt>
                <c:pt idx="318">
                  <c:v>0.0653529087383002</c:v>
                </c:pt>
                <c:pt idx="319">
                  <c:v>0.0634871752359958</c:v>
                </c:pt>
                <c:pt idx="320">
                  <c:v>0.0616576153993353</c:v>
                </c:pt>
                <c:pt idx="321">
                  <c:v>0.0598641861353553</c:v>
                </c:pt>
                <c:pt idx="322">
                  <c:v>0.0581068160003005</c:v>
                </c:pt>
                <c:pt idx="323">
                  <c:v>0.0563854061022129</c:v>
                </c:pt>
                <c:pt idx="324">
                  <c:v>0.0546998310146156</c:v>
                </c:pt>
                <c:pt idx="325">
                  <c:v>0.0530499396994711</c:v>
                </c:pt>
                <c:pt idx="326">
                  <c:v>0.0514355564376274</c:v>
                </c:pt>
                <c:pt idx="327">
                  <c:v>0.0498564817650021</c:v>
                </c:pt>
                <c:pt idx="328">
                  <c:v>0.0483124934128032</c:v>
                </c:pt>
                <c:pt idx="329">
                  <c:v>0.0468033472501205</c:v>
                </c:pt>
                <c:pt idx="330">
                  <c:v>0.0453287782272745</c:v>
                </c:pt>
                <c:pt idx="331">
                  <c:v>0.0438885013183553</c:v>
                </c:pt>
                <c:pt idx="332">
                  <c:v>0.042482212461433</c:v>
                </c:pt>
                <c:pt idx="333">
                  <c:v>0.041109589494977</c:v>
                </c:pt>
                <c:pt idx="334">
                  <c:v>0.0397702930890713</c:v>
                </c:pt>
                <c:pt idx="335">
                  <c:v>0.0384639676700697</c:v>
                </c:pt>
                <c:pt idx="336">
                  <c:v>0.0371902423373908</c:v>
                </c:pt>
                <c:pt idx="337">
                  <c:v>0.0359487317712103</c:v>
                </c:pt>
                <c:pt idx="338">
                  <c:v>0.0347390371298646</c:v>
                </c:pt>
                <c:pt idx="339">
                  <c:v>0.0335607469358395</c:v>
                </c:pt>
                <c:pt idx="340">
                  <c:v>0.0324134379492782</c:v>
                </c:pt>
                <c:pt idx="341">
                  <c:v>0.031296676027999</c:v>
                </c:pt>
                <c:pt idx="342">
                  <c:v>0.0302100169730766</c:v>
                </c:pt>
                <c:pt idx="343">
                  <c:v>0.029153007359098</c:v>
                </c:pt>
                <c:pt idx="344">
                  <c:v>0.0281251853482652</c:v>
                </c:pt>
                <c:pt idx="345">
                  <c:v>0.0271260814875753</c:v>
                </c:pt>
                <c:pt idx="346">
                  <c:v>0.0261552194883682</c:v>
                </c:pt>
                <c:pt idx="347">
                  <c:v>0.0252121169875917</c:v>
                </c:pt>
                <c:pt idx="348">
                  <c:v>0.024296286290188</c:v>
                </c:pt>
                <c:pt idx="349">
                  <c:v>0.0234072350920685</c:v>
                </c:pt>
                <c:pt idx="350">
                  <c:v>0.0225444671831934</c:v>
                </c:pt>
                <c:pt idx="351">
                  <c:v>0.0217074831303338</c:v>
                </c:pt>
                <c:pt idx="352">
                  <c:v>0.0208957809391449</c:v>
                </c:pt>
                <c:pt idx="353">
                  <c:v>0.0201088566952312</c:v>
                </c:pt>
                <c:pt idx="354">
                  <c:v>0.0193462051839399</c:v>
                </c:pt>
                <c:pt idx="355">
                  <c:v>0.0186073204886651</c:v>
                </c:pt>
                <c:pt idx="356">
                  <c:v>0.0178916965674978</c:v>
                </c:pt>
                <c:pt idx="357">
                  <c:v>0.0171988278081003</c:v>
                </c:pt>
                <c:pt idx="358">
                  <c:v>0.0165282095607348</c:v>
                </c:pt>
                <c:pt idx="359">
                  <c:v>0.0158793386494146</c:v>
                </c:pt>
                <c:pt idx="360">
                  <c:v>0.0152517138611935</c:v>
                </c:pt>
                <c:pt idx="361">
                  <c:v>0.0146448364136479</c:v>
                </c:pt>
                <c:pt idx="362">
                  <c:v>0.0140582104006452</c:v>
                </c:pt>
                <c:pt idx="363">
                  <c:v>0.0134913432165318</c:v>
                </c:pt>
                <c:pt idx="364">
                  <c:v>0.0129437459589063</c:v>
                </c:pt>
                <c:pt idx="365">
                  <c:v>0.0124149338101812</c:v>
                </c:pt>
                <c:pt idx="366">
                  <c:v>0.0119044263981662</c:v>
                </c:pt>
                <c:pt idx="367">
                  <c:v>0.0114117481359368</c:v>
                </c:pt>
                <c:pt idx="368">
                  <c:v>0.0109364285412824</c:v>
                </c:pt>
                <c:pt idx="369">
                  <c:v>0.0104780025360514</c:v>
                </c:pt>
                <c:pt idx="370">
                  <c:v>0.0100360107257408</c:v>
                </c:pt>
                <c:pt idx="371">
                  <c:v>0.00960999965969407</c:v>
                </c:pt>
                <c:pt idx="372">
                  <c:v>0.00919952207230112</c:v>
                </c:pt>
                <c:pt idx="373">
                  <c:v>0.00880413710560528</c:v>
                </c:pt>
                <c:pt idx="374">
                  <c:v>0.0084234105137467</c:v>
                </c:pt>
                <c:pt idx="375">
                  <c:v>0.00805691484968438</c:v>
                </c:pt>
                <c:pt idx="376">
                  <c:v>0.00770422963465494</c:v>
                </c:pt>
                <c:pt idx="377">
                  <c:v>0.00736494151083888</c:v>
                </c:pt>
                <c:pt idx="378">
                  <c:v>0.00703864437771671</c:v>
                </c:pt>
                <c:pt idx="379">
                  <c:v>0.00672493951260714</c:v>
                </c:pt>
                <c:pt idx="380">
                  <c:v>0.00642343567588791</c:v>
                </c:pt>
                <c:pt idx="381">
                  <c:v>0.00613374920140674</c:v>
                </c:pt>
                <c:pt idx="382">
                  <c:v>0.00585550407259543</c:v>
                </c:pt>
                <c:pt idx="383">
                  <c:v>0.0055883319848045</c:v>
                </c:pt>
                <c:pt idx="384">
                  <c:v>0.00533187239437819</c:v>
                </c:pt>
                <c:pt idx="385">
                  <c:v>0.00508577255499171</c:v>
                </c:pt>
                <c:pt idx="386">
                  <c:v>0.00484968754177285</c:v>
                </c:pt>
                <c:pt idx="387">
                  <c:v>0.00462328026372905</c:v>
                </c:pt>
                <c:pt idx="388">
                  <c:v>0.00440622146499985</c:v>
                </c:pt>
                <c:pt idx="389">
                  <c:v>0.00419818971545096</c:v>
                </c:pt>
                <c:pt idx="390">
                  <c:v>0.00399887139112307</c:v>
                </c:pt>
                <c:pt idx="391">
                  <c:v>0.00380796064504306</c:v>
                </c:pt>
                <c:pt idx="392">
                  <c:v>0.00362515936890025</c:v>
                </c:pt>
                <c:pt idx="393">
                  <c:v>0.00345017714608328</c:v>
                </c:pt>
                <c:pt idx="394">
                  <c:v>0.00328273119656633</c:v>
                </c:pt>
                <c:pt idx="395">
                  <c:v>0.00312254631412522</c:v>
                </c:pt>
                <c:pt idx="396">
                  <c:v>0.0029693547963556</c:v>
                </c:pt>
                <c:pt idx="397">
                  <c:v>0.00282289636795559</c:v>
                </c:pt>
                <c:pt idx="398">
                  <c:v>0.00268291809772644</c:v>
                </c:pt>
                <c:pt idx="399">
                  <c:v>0.00254917430973342</c:v>
                </c:pt>
                <c:pt idx="400">
                  <c:v>0.0024214264890593</c:v>
                </c:pt>
                <c:pt idx="401">
                  <c:v>0.00229944318257105</c:v>
                </c:pt>
                <c:pt idx="402">
                  <c:v>0.00218299989510928</c:v>
                </c:pt>
                <c:pt idx="403">
                  <c:v>0.00207187898149791</c:v>
                </c:pt>
                <c:pt idx="404">
                  <c:v>0.00196586953475957</c:v>
                </c:pt>
                <c:pt idx="405">
                  <c:v>0.00186476727090995</c:v>
                </c:pt>
                <c:pt idx="406">
                  <c:v>0.00176837441069179</c:v>
                </c:pt>
                <c:pt idx="407">
                  <c:v>0.00167649955859662</c:v>
                </c:pt>
                <c:pt idx="408">
                  <c:v>0.0015889575795096</c:v>
                </c:pt>
                <c:pt idx="409">
                  <c:v>0.00150556947330004</c:v>
                </c:pt>
                <c:pt idx="410">
                  <c:v>0.0014261622476673</c:v>
                </c:pt>
                <c:pt idx="411">
                  <c:v>0.00135056878953904</c:v>
                </c:pt>
                <c:pt idx="412">
                  <c:v>0.00127862773530576</c:v>
                </c:pt>
                <c:pt idx="413">
                  <c:v>0.00121018334016317</c:v>
                </c:pt>
                <c:pt idx="414">
                  <c:v>0.0011450853468209</c:v>
                </c:pt>
                <c:pt idx="415">
                  <c:v>0.00108318885382375</c:v>
                </c:pt>
                <c:pt idx="416">
                  <c:v>0.00102435418371927</c:v>
                </c:pt>
                <c:pt idx="417">
                  <c:v>0.000968446751292992</c:v>
                </c:pt>
                <c:pt idx="418">
                  <c:v>0.000915336932080861</c:v>
                </c:pt>
                <c:pt idx="419">
                  <c:v>0.000864899931356347</c:v>
                </c:pt>
                <c:pt idx="420">
                  <c:v>0.000817015653778115</c:v>
                </c:pt>
                <c:pt idx="421">
                  <c:v>0.000771568573872741</c:v>
                </c:pt>
                <c:pt idx="422">
                  <c:v>0.000728447607515804</c:v>
                </c:pt>
                <c:pt idx="423">
                  <c:v>0.000687545984563725</c:v>
                </c:pt>
                <c:pt idx="424">
                  <c:v>0.000648761122778184</c:v>
                </c:pt>
                <c:pt idx="425">
                  <c:v>0.000611994503174503</c:v>
                </c:pt>
                <c:pt idx="426">
                  <c:v>0.000577151546915461</c:v>
                </c:pt>
                <c:pt idx="427">
                  <c:v>0.000544141493862124</c:v>
                </c:pt>
                <c:pt idx="428">
                  <c:v>0.000512877282883978</c:v>
                </c:pt>
                <c:pt idx="429">
                  <c:v>0.000483275434021408</c:v>
                </c:pt>
                <c:pt idx="430">
                  <c:v>0.000455255932584874</c:v>
                </c:pt>
                <c:pt idx="431">
                  <c:v>0.00042874211526657</c:v>
                </c:pt>
                <c:pt idx="432">
                  <c:v>0.000403660558332252</c:v>
                </c:pt>
                <c:pt idx="433">
                  <c:v>0.00037994096795306</c:v>
                </c:pt>
                <c:pt idx="434">
                  <c:v>0.000357516072729685</c:v>
                </c:pt>
                <c:pt idx="435">
                  <c:v>0.000336321518453998</c:v>
                </c:pt>
                <c:pt idx="436">
                  <c:v>0.000316295765146477</c:v>
                </c:pt>
                <c:pt idx="437">
                  <c:v>0.000297379986401152</c:v>
                </c:pt>
                <c:pt idx="438">
                  <c:v>0.000279517971063634</c:v>
                </c:pt>
                <c:pt idx="439">
                  <c:v>0.000262656027261829</c:v>
                </c:pt>
                <c:pt idx="440">
                  <c:v>0.00024674288880341</c:v>
                </c:pt>
                <c:pt idx="441">
                  <c:v>0.000231729623948743</c:v>
                </c:pt>
                <c:pt idx="442">
                  <c:v>0.000217569546563068</c:v>
                </c:pt>
                <c:pt idx="443">
                  <c:v>0.00020421812964694</c:v>
                </c:pt>
                <c:pt idx="444">
                  <c:v>0.000191632921239594</c:v>
                </c:pt>
                <c:pt idx="445">
                  <c:v>0.000179773462685729</c:v>
                </c:pt>
                <c:pt idx="446">
                  <c:v>0.000168601209252357</c:v>
                </c:pt>
                <c:pt idx="447">
                  <c:v>0.000158079453078754</c:v>
                </c:pt>
                <c:pt idx="448">
                  <c:v>0.00014817324843925</c:v>
                </c:pt>
                <c:pt idx="449">
                  <c:v>0.000138849339295451</c:v>
                </c:pt>
                <c:pt idx="450">
                  <c:v>0.000130076089111705</c:v>
                </c:pt>
                <c:pt idx="451">
                  <c:v>0.000121823412904953</c:v>
                </c:pt>
                <c:pt idx="452">
                  <c:v>0.000114062711497772</c:v>
                </c:pt>
                <c:pt idx="453">
                  <c:v>0.000106766807941206</c:v>
                </c:pt>
                <c:pt idx="454">
                  <c:v>9.99098860720567E-5</c:v>
                </c:pt>
                <c:pt idx="455">
                  <c:v>9.34674311675173E-5</c:v>
                </c:pt>
                <c:pt idx="456">
                  <c:v>8.7416172658482E-5</c:v>
                </c:pt>
                <c:pt idx="457">
                  <c:v>8.1734028861473E-5</c:v>
                </c:pt>
                <c:pt idx="458">
                  <c:v>7.64000536879191E-5</c:v>
                </c:pt>
                <c:pt idx="459">
                  <c:v>7.13943852884718E-5</c:v>
                </c:pt>
                <c:pt idx="460">
                  <c:v>6.66981965891657E-5</c:v>
                </c:pt>
                <c:pt idx="461">
                  <c:v>6.22936476754888E-5</c:v>
                </c:pt>
                <c:pt idx="462">
                  <c:v>5.81638399798431E-5</c:v>
                </c:pt>
                <c:pt idx="463">
                  <c:v>5.42927722274043E-5</c:v>
                </c:pt>
                <c:pt idx="464">
                  <c:v>5.06652980950761E-5</c:v>
                </c:pt>
                <c:pt idx="465">
                  <c:v>4.72670855379983E-5</c:v>
                </c:pt>
                <c:pt idx="466">
                  <c:v>4.40845777379892E-5</c:v>
                </c:pt>
                <c:pt idx="467">
                  <c:v>4.11049556282875E-5</c:v>
                </c:pt>
                <c:pt idx="468">
                  <c:v>3.83161019490716E-5</c:v>
                </c:pt>
                <c:pt idx="469">
                  <c:v>3.5706566788417E-5</c:v>
                </c:pt>
                <c:pt idx="470">
                  <c:v>3.32655345636349E-5</c:v>
                </c:pt>
                <c:pt idx="471">
                  <c:v>3.09827923982817E-5</c:v>
                </c:pt>
                <c:pt idx="472">
                  <c:v>2.88486998505602E-5</c:v>
                </c:pt>
                <c:pt idx="473">
                  <c:v>2.68541599493182E-5</c:v>
                </c:pt>
                <c:pt idx="474">
                  <c:v>2.4990591494407E-5</c:v>
                </c:pt>
                <c:pt idx="475">
                  <c:v>2.32499025787616E-5</c:v>
                </c:pt>
                <c:pt idx="476">
                  <c:v>2.16244652902265E-5</c:v>
                </c:pt>
                <c:pt idx="477">
                  <c:v>2.0107091551843E-5</c:v>
                </c:pt>
                <c:pt idx="478">
                  <c:v>1.86910100600614E-5</c:v>
                </c:pt>
              </c:numCache>
              <c:extLst xmlns:c15="http://schemas.microsoft.com/office/drawing/2012/chart"/>
            </c:numRef>
          </c:val>
          <c:smooth val="0"/>
        </c:ser>
        <c:dLbls>
          <c:showLegendKey val="0"/>
          <c:showVal val="0"/>
          <c:showCatName val="0"/>
          <c:showSerName val="0"/>
          <c:showPercent val="0"/>
          <c:showBubbleSize val="0"/>
        </c:dLbls>
        <c:marker val="1"/>
        <c:smooth val="0"/>
        <c:axId val="-2058480888"/>
        <c:axId val="-2058474632"/>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1"/>
                <c:order val="1"/>
                <c:tx>
                  <c:v>No.49</c:v>
                </c:tx>
                <c:spPr>
                  <a:ln>
                    <a:solidFill>
                      <a:srgbClr val="FF1717"/>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3"/>
                <c:order val="3"/>
                <c:tx>
                  <c:v>No.48 + No.49 </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58480888"/>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a:ln>
              <a:noFill/>
            </a:ln>
          </c:spPr>
        </c:title>
        <c:numFmt formatCode="0" sourceLinked="1"/>
        <c:majorTickMark val="none"/>
        <c:minorTickMark val="none"/>
        <c:tickLblPos val="nextTo"/>
        <c:spPr>
          <a:noFill/>
        </c:spPr>
        <c:txPr>
          <a:bodyPr/>
          <a:lstStyle/>
          <a:p>
            <a:pPr>
              <a:defRPr>
                <a:noFill/>
              </a:defRPr>
            </a:pPr>
            <a:endParaRPr lang="ja-JP"/>
          </a:p>
        </c:txPr>
        <c:crossAx val="-2058474632"/>
        <c:crosses val="autoZero"/>
        <c:auto val="1"/>
        <c:lblAlgn val="ctr"/>
        <c:lblOffset val="100"/>
        <c:tickLblSkip val="50"/>
        <c:noMultiLvlLbl val="0"/>
      </c:catAx>
      <c:valAx>
        <c:axId val="-2058474632"/>
        <c:scaling>
          <c:orientation val="minMax"/>
          <c:max val="0.6"/>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58480888"/>
        <c:crosses val="autoZero"/>
        <c:crossBetween val="between"/>
      </c:valAx>
      <c:spPr>
        <a:noFill/>
        <a:ln>
          <a:noFill/>
        </a:ln>
      </c:spPr>
    </c:plotArea>
    <c:legend>
      <c:legendPos val="r"/>
      <c:layout>
        <c:manualLayout>
          <c:xMode val="edge"/>
          <c:yMode val="edge"/>
          <c:x val="0.622124314826343"/>
          <c:y val="0.0729715540975357"/>
          <c:w val="0.207020154802553"/>
          <c:h val="0.0930346489381777"/>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95000"/>
                    <a:lumOff val="5000"/>
                  </a:schemeClr>
                </a:solidFill>
                <a:latin typeface="+mn-lt"/>
                <a:ea typeface="+mn-ea"/>
                <a:cs typeface="+mn-cs"/>
              </a:defRPr>
            </a:pPr>
            <a:r>
              <a:rPr lang="en-US" altLang="ja-JP" sz="1800" dirty="0">
                <a:solidFill>
                  <a:schemeClr val="tx1">
                    <a:lumMod val="95000"/>
                    <a:lumOff val="5000"/>
                  </a:schemeClr>
                </a:solidFill>
              </a:rPr>
              <a:t>DM</a:t>
            </a:r>
            <a:r>
              <a:rPr lang="ja-JP" altLang="en-US" sz="1800" dirty="0">
                <a:solidFill>
                  <a:schemeClr val="tx1">
                    <a:lumMod val="95000"/>
                    <a:lumOff val="5000"/>
                  </a:schemeClr>
                </a:solidFill>
              </a:rPr>
              <a:t>の</a:t>
            </a:r>
            <a:r>
              <a:rPr lang="ja-JP" altLang="en-US" sz="1800" dirty="0" smtClean="0">
                <a:solidFill>
                  <a:schemeClr val="tx1">
                    <a:lumMod val="95000"/>
                    <a:lumOff val="5000"/>
                  </a:schemeClr>
                </a:solidFill>
              </a:rPr>
              <a:t>周波数応答（</a:t>
            </a:r>
            <a:r>
              <a:rPr lang="en-US" altLang="ja-JP" sz="1800" dirty="0" smtClean="0">
                <a:solidFill>
                  <a:schemeClr val="tx1">
                    <a:lumMod val="95000"/>
                    <a:lumOff val="5000"/>
                  </a:schemeClr>
                </a:solidFill>
              </a:rPr>
              <a:t>WFS</a:t>
            </a:r>
            <a:r>
              <a:rPr lang="ja-JP" altLang="en-US" sz="1800" dirty="0" smtClean="0">
                <a:solidFill>
                  <a:schemeClr val="tx1">
                    <a:lumMod val="95000"/>
                    <a:lumOff val="5000"/>
                  </a:schemeClr>
                </a:solidFill>
              </a:rPr>
              <a:t>のサンプリング周期 </a:t>
            </a:r>
            <a:r>
              <a:rPr lang="en-US" altLang="ja-JP" sz="1800" dirty="0" smtClean="0">
                <a:solidFill>
                  <a:schemeClr val="tx1">
                    <a:lumMod val="95000"/>
                    <a:lumOff val="5000"/>
                  </a:schemeClr>
                </a:solidFill>
              </a:rPr>
              <a:t>880Hz</a:t>
            </a:r>
            <a:r>
              <a:rPr lang="ja-JP" altLang="en-US" sz="1800" dirty="0" smtClean="0">
                <a:solidFill>
                  <a:schemeClr val="tx1">
                    <a:lumMod val="95000"/>
                    <a:lumOff val="5000"/>
                  </a:schemeClr>
                </a:solidFill>
              </a:rPr>
              <a:t>）</a:t>
            </a:r>
            <a:endParaRPr lang="ja-JP" altLang="en-US" sz="1800" dirty="0">
              <a:solidFill>
                <a:schemeClr val="tx1">
                  <a:lumMod val="95000"/>
                  <a:lumOff val="5000"/>
                </a:schemeClr>
              </a:solidFill>
            </a:endParaRPr>
          </a:p>
        </c:rich>
      </c:tx>
      <c:layout>
        <c:manualLayout>
          <c:xMode val="edge"/>
          <c:yMode val="edge"/>
          <c:x val="0.0656585114613696"/>
          <c:y val="0.0250361597058289"/>
        </c:manualLayout>
      </c:layout>
      <c:overlay val="0"/>
      <c:spPr>
        <a:noFill/>
        <a:ln>
          <a:noFill/>
        </a:ln>
        <a:effectLst/>
      </c:spPr>
    </c:title>
    <c:autoTitleDeleted val="0"/>
    <c:plotArea>
      <c:layout>
        <c:manualLayout>
          <c:layoutTarget val="inner"/>
          <c:xMode val="edge"/>
          <c:yMode val="edge"/>
          <c:x val="0.0561738682572241"/>
          <c:y val="0.129373307727993"/>
          <c:w val="0.738990023030696"/>
          <c:h val="0.756826352735709"/>
        </c:manualLayout>
      </c:layout>
      <c:scatterChart>
        <c:scatterStyle val="lineMarker"/>
        <c:varyColors val="0"/>
        <c:ser>
          <c:idx val="0"/>
          <c:order val="0"/>
          <c:tx>
            <c:strRef>
              <c:f>Sheet1!$B$1</c:f>
              <c:strCache>
                <c:ptCount val="1"/>
                <c:pt idx="0">
                  <c:v>DM10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Sheet1!$B$2:$B$24</c:f>
              <c:numCache>
                <c:formatCode>General</c:formatCode>
                <c:ptCount val="23"/>
                <c:pt idx="0">
                  <c:v>0.117689877501124</c:v>
                </c:pt>
                <c:pt idx="1">
                  <c:v>-0.0117524440397621</c:v>
                </c:pt>
                <c:pt idx="2">
                  <c:v>-0.311534207806593</c:v>
                </c:pt>
                <c:pt idx="3">
                  <c:v>-0.159302373690131</c:v>
                </c:pt>
                <c:pt idx="4">
                  <c:v>0.36530953248689</c:v>
                </c:pt>
                <c:pt idx="5">
                  <c:v>0.370396116580503</c:v>
                </c:pt>
                <c:pt idx="6">
                  <c:v>0.469399690395578</c:v>
                </c:pt>
                <c:pt idx="7">
                  <c:v>0.453619121348404</c:v>
                </c:pt>
                <c:pt idx="8">
                  <c:v>0.44547386507213</c:v>
                </c:pt>
                <c:pt idx="9">
                  <c:v>0.0933114489972177</c:v>
                </c:pt>
                <c:pt idx="10">
                  <c:v>-0.130948766580418</c:v>
                </c:pt>
                <c:pt idx="11">
                  <c:v>0.726125101553752</c:v>
                </c:pt>
                <c:pt idx="12">
                  <c:v>0.173412642394499</c:v>
                </c:pt>
                <c:pt idx="13">
                  <c:v>-0.070450520938859</c:v>
                </c:pt>
                <c:pt idx="14">
                  <c:v>0.411712255456933</c:v>
                </c:pt>
                <c:pt idx="15">
                  <c:v>0.0389823080632254</c:v>
                </c:pt>
                <c:pt idx="16">
                  <c:v>-0.812948391897615</c:v>
                </c:pt>
                <c:pt idx="17">
                  <c:v>-0.316154288470409</c:v>
                </c:pt>
                <c:pt idx="18">
                  <c:v>-0.349468574499757</c:v>
                </c:pt>
                <c:pt idx="19">
                  <c:v>-2.67319930620472</c:v>
                </c:pt>
                <c:pt idx="20">
                  <c:v>-3.86914689544658</c:v>
                </c:pt>
                <c:pt idx="21">
                  <c:v>-8.39733279800953</c:v>
                </c:pt>
                <c:pt idx="22">
                  <c:v>-6.57897306341739</c:v>
                </c:pt>
              </c:numCache>
            </c:numRef>
          </c:yVal>
          <c:smooth val="0"/>
        </c:ser>
        <c:ser>
          <c:idx val="1"/>
          <c:order val="1"/>
          <c:tx>
            <c:strRef>
              <c:f>Sheet1!$C$1</c:f>
              <c:strCache>
                <c:ptCount val="1"/>
                <c:pt idx="0">
                  <c:v>DM11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Sheet1!$C$2:$C$24</c:f>
              <c:numCache>
                <c:formatCode>General</c:formatCode>
                <c:ptCount val="23"/>
                <c:pt idx="0">
                  <c:v>-0.423291169703801</c:v>
                </c:pt>
                <c:pt idx="1">
                  <c:v>-0.475170512003152</c:v>
                </c:pt>
                <c:pt idx="2">
                  <c:v>-0.543624092900239</c:v>
                </c:pt>
                <c:pt idx="3">
                  <c:v>-0.829371530081428</c:v>
                </c:pt>
                <c:pt idx="4">
                  <c:v>0.00706739698620905</c:v>
                </c:pt>
                <c:pt idx="5">
                  <c:v>0.0995436299136262</c:v>
                </c:pt>
                <c:pt idx="6">
                  <c:v>-0.0408123214795248</c:v>
                </c:pt>
                <c:pt idx="7">
                  <c:v>-0.064472001423412</c:v>
                </c:pt>
                <c:pt idx="8">
                  <c:v>0.118386741116374</c:v>
                </c:pt>
                <c:pt idx="9">
                  <c:v>-0.521171877550924</c:v>
                </c:pt>
                <c:pt idx="10">
                  <c:v>-0.292831703188953</c:v>
                </c:pt>
                <c:pt idx="11">
                  <c:v>0.0801447560979624</c:v>
                </c:pt>
                <c:pt idx="12">
                  <c:v>-0.366238982426273</c:v>
                </c:pt>
                <c:pt idx="13">
                  <c:v>-0.491064793992026</c:v>
                </c:pt>
                <c:pt idx="14">
                  <c:v>-0.00965616937212432</c:v>
                </c:pt>
                <c:pt idx="15">
                  <c:v>-0.355013142338584</c:v>
                </c:pt>
                <c:pt idx="16">
                  <c:v>-1.05572576705665</c:v>
                </c:pt>
                <c:pt idx="17">
                  <c:v>-0.629711799428915</c:v>
                </c:pt>
                <c:pt idx="18">
                  <c:v>-0.622927081492603</c:v>
                </c:pt>
                <c:pt idx="19">
                  <c:v>-3.06217156021572</c:v>
                </c:pt>
                <c:pt idx="20">
                  <c:v>-3.83856949055534</c:v>
                </c:pt>
                <c:pt idx="21">
                  <c:v>-10.2546899488306</c:v>
                </c:pt>
                <c:pt idx="22">
                  <c:v>-8.236083869664321</c:v>
                </c:pt>
              </c:numCache>
            </c:numRef>
          </c:yVal>
          <c:smooth val="0"/>
        </c:ser>
        <c:ser>
          <c:idx val="2"/>
          <c:order val="2"/>
          <c:tx>
            <c:strRef>
              <c:f>Sheet1!$D$1</c:f>
              <c:strCache>
                <c:ptCount val="1"/>
                <c:pt idx="0">
                  <c:v>DM12</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Sheet1!$D$2:$D$24</c:f>
              <c:numCache>
                <c:formatCode>General</c:formatCode>
                <c:ptCount val="23"/>
                <c:pt idx="0">
                  <c:v>-0.362462404525627</c:v>
                </c:pt>
                <c:pt idx="1">
                  <c:v>-0.551460412222584</c:v>
                </c:pt>
                <c:pt idx="2">
                  <c:v>-0.524206979722804</c:v>
                </c:pt>
                <c:pt idx="3">
                  <c:v>-0.575057936847708</c:v>
                </c:pt>
                <c:pt idx="4">
                  <c:v>-0.184383028783434</c:v>
                </c:pt>
                <c:pt idx="5">
                  <c:v>0.0422692798316113</c:v>
                </c:pt>
                <c:pt idx="6">
                  <c:v>0.0848053737970689</c:v>
                </c:pt>
                <c:pt idx="7">
                  <c:v>-0.163318544819243</c:v>
                </c:pt>
                <c:pt idx="8">
                  <c:v>0.00392810860068507</c:v>
                </c:pt>
                <c:pt idx="9">
                  <c:v>-0.39948750609767</c:v>
                </c:pt>
                <c:pt idx="10">
                  <c:v>-0.208239462374439</c:v>
                </c:pt>
                <c:pt idx="11">
                  <c:v>-0.163472116649125</c:v>
                </c:pt>
                <c:pt idx="12">
                  <c:v>-0.518684095541235</c:v>
                </c:pt>
                <c:pt idx="13">
                  <c:v>-0.535839587527712</c:v>
                </c:pt>
                <c:pt idx="14">
                  <c:v>-0.118380602631315</c:v>
                </c:pt>
                <c:pt idx="15">
                  <c:v>-0.483636366873643</c:v>
                </c:pt>
                <c:pt idx="16">
                  <c:v>-1.03140476483275</c:v>
                </c:pt>
                <c:pt idx="17">
                  <c:v>-0.645478850739512</c:v>
                </c:pt>
                <c:pt idx="18">
                  <c:v>-0.71200329914009</c:v>
                </c:pt>
                <c:pt idx="19">
                  <c:v>-3.58799521307776</c:v>
                </c:pt>
                <c:pt idx="20">
                  <c:v>-4.7738212934598</c:v>
                </c:pt>
                <c:pt idx="21">
                  <c:v>-9.91577064568714</c:v>
                </c:pt>
                <c:pt idx="22">
                  <c:v>-7.28815336254588</c:v>
                </c:pt>
              </c:numCache>
            </c:numRef>
          </c:yVal>
          <c:smooth val="0"/>
        </c:ser>
        <c:ser>
          <c:idx val="3"/>
          <c:order val="3"/>
          <c:tx>
            <c:strRef>
              <c:f>Sheet1!$E$1</c:f>
              <c:strCache>
                <c:ptCount val="1"/>
                <c:pt idx="0">
                  <c:v>DM18</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Sheet1!$E$2:$E$24</c:f>
              <c:numCache>
                <c:formatCode>General</c:formatCode>
                <c:ptCount val="23"/>
                <c:pt idx="0">
                  <c:v>0.193775440092624</c:v>
                </c:pt>
                <c:pt idx="1">
                  <c:v>-0.218371391682098</c:v>
                </c:pt>
                <c:pt idx="2">
                  <c:v>-0.381091183036363</c:v>
                </c:pt>
                <c:pt idx="3">
                  <c:v>-0.0532440201756005</c:v>
                </c:pt>
                <c:pt idx="4">
                  <c:v>0.113722813867436</c:v>
                </c:pt>
                <c:pt idx="5">
                  <c:v>0.544861299446011</c:v>
                </c:pt>
                <c:pt idx="6">
                  <c:v>0.781179588773536</c:v>
                </c:pt>
                <c:pt idx="7">
                  <c:v>0.286089588645397</c:v>
                </c:pt>
                <c:pt idx="8">
                  <c:v>0.684549743483123</c:v>
                </c:pt>
                <c:pt idx="9">
                  <c:v>0.234491808460982</c:v>
                </c:pt>
                <c:pt idx="10">
                  <c:v>0.212394271705998</c:v>
                </c:pt>
                <c:pt idx="11">
                  <c:v>0.799535133163483</c:v>
                </c:pt>
                <c:pt idx="12">
                  <c:v>0.0892876223716595</c:v>
                </c:pt>
                <c:pt idx="13">
                  <c:v>0.311549203650071</c:v>
                </c:pt>
                <c:pt idx="14">
                  <c:v>0.48585442725387</c:v>
                </c:pt>
                <c:pt idx="15">
                  <c:v>0.0265849173060871</c:v>
                </c:pt>
                <c:pt idx="16">
                  <c:v>-0.197929725780961</c:v>
                </c:pt>
                <c:pt idx="17">
                  <c:v>0.00443581755686671</c:v>
                </c:pt>
                <c:pt idx="18">
                  <c:v>-0.202625227283295</c:v>
                </c:pt>
                <c:pt idx="19">
                  <c:v>-2.11546013759453</c:v>
                </c:pt>
                <c:pt idx="20">
                  <c:v>-5.710410014996547</c:v>
                </c:pt>
                <c:pt idx="21">
                  <c:v>-11.019056495465</c:v>
                </c:pt>
                <c:pt idx="22">
                  <c:v>-10.656450337503</c:v>
                </c:pt>
              </c:numCache>
            </c:numRef>
          </c:yVal>
          <c:smooth val="0"/>
        </c:ser>
        <c:ser>
          <c:idx val="4"/>
          <c:order val="4"/>
          <c:tx>
            <c:strRef>
              <c:f>Sheet1!$F$1</c:f>
              <c:strCache>
                <c:ptCount val="1"/>
                <c:pt idx="0">
                  <c:v>DM19</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Sheet1!$F$2:$F$24</c:f>
              <c:numCache>
                <c:formatCode>General</c:formatCode>
                <c:ptCount val="23"/>
                <c:pt idx="0">
                  <c:v>0.666252322629726</c:v>
                </c:pt>
                <c:pt idx="1">
                  <c:v>0.136449161019345</c:v>
                </c:pt>
                <c:pt idx="2">
                  <c:v>0.19452264575508</c:v>
                </c:pt>
                <c:pt idx="3">
                  <c:v>0.306929390990144</c:v>
                </c:pt>
                <c:pt idx="4">
                  <c:v>0.69030104329481</c:v>
                </c:pt>
                <c:pt idx="5">
                  <c:v>0.852539949962035</c:v>
                </c:pt>
                <c:pt idx="6">
                  <c:v>1.04762152511102</c:v>
                </c:pt>
                <c:pt idx="7">
                  <c:v>0.755360109283263</c:v>
                </c:pt>
                <c:pt idx="8">
                  <c:v>1.06946033305047</c:v>
                </c:pt>
                <c:pt idx="9">
                  <c:v>0.781077021743111</c:v>
                </c:pt>
                <c:pt idx="10">
                  <c:v>0.524760374911421</c:v>
                </c:pt>
                <c:pt idx="11">
                  <c:v>1.15027046045883</c:v>
                </c:pt>
                <c:pt idx="12">
                  <c:v>0.495487898289505</c:v>
                </c:pt>
                <c:pt idx="13">
                  <c:v>0.727746906564073</c:v>
                </c:pt>
                <c:pt idx="14">
                  <c:v>0.84578579049516</c:v>
                </c:pt>
                <c:pt idx="15">
                  <c:v>0.46351923164164</c:v>
                </c:pt>
                <c:pt idx="16">
                  <c:v>0.261572601485727</c:v>
                </c:pt>
                <c:pt idx="17">
                  <c:v>0.380209006000469</c:v>
                </c:pt>
                <c:pt idx="18">
                  <c:v>0.324296546661497</c:v>
                </c:pt>
                <c:pt idx="19">
                  <c:v>-1.50448173984324</c:v>
                </c:pt>
                <c:pt idx="20">
                  <c:v>-5.49495144169473</c:v>
                </c:pt>
                <c:pt idx="21">
                  <c:v>-8.226330747480668</c:v>
                </c:pt>
                <c:pt idx="22">
                  <c:v>-7.05137290076832</c:v>
                </c:pt>
              </c:numCache>
            </c:numRef>
          </c:yVal>
          <c:smooth val="0"/>
        </c:ser>
        <c:ser>
          <c:idx val="5"/>
          <c:order val="5"/>
          <c:tx>
            <c:strRef>
              <c:f>Sheet1!$G$1</c:f>
              <c:strCache>
                <c:ptCount val="1"/>
                <c:pt idx="0">
                  <c:v>DM20</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Sheet1!$G$2:$G$24</c:f>
              <c:numCache>
                <c:formatCode>General</c:formatCode>
                <c:ptCount val="23"/>
                <c:pt idx="0">
                  <c:v>0.855980104367664</c:v>
                </c:pt>
                <c:pt idx="1">
                  <c:v>0.26516135759965</c:v>
                </c:pt>
                <c:pt idx="2">
                  <c:v>0.50411587065008</c:v>
                </c:pt>
                <c:pt idx="3">
                  <c:v>0.316768250251509</c:v>
                </c:pt>
                <c:pt idx="4">
                  <c:v>0.897577430696628</c:v>
                </c:pt>
                <c:pt idx="5">
                  <c:v>0.922069127234343</c:v>
                </c:pt>
                <c:pt idx="6">
                  <c:v>0.920475515766367</c:v>
                </c:pt>
                <c:pt idx="7">
                  <c:v>0.9261038683614</c:v>
                </c:pt>
                <c:pt idx="8">
                  <c:v>1.11191596407131</c:v>
                </c:pt>
                <c:pt idx="9">
                  <c:v>0.553083051613149</c:v>
                </c:pt>
                <c:pt idx="10">
                  <c:v>0.577549882132748</c:v>
                </c:pt>
                <c:pt idx="11">
                  <c:v>1.18082756112827</c:v>
                </c:pt>
                <c:pt idx="12">
                  <c:v>0.616985798684758</c:v>
                </c:pt>
                <c:pt idx="13">
                  <c:v>0.794751019169383</c:v>
                </c:pt>
                <c:pt idx="14">
                  <c:v>0.853979472833174</c:v>
                </c:pt>
                <c:pt idx="15">
                  <c:v>0.550034794905128</c:v>
                </c:pt>
                <c:pt idx="16">
                  <c:v>0.286780430392584</c:v>
                </c:pt>
                <c:pt idx="17">
                  <c:v>0.372997896331541</c:v>
                </c:pt>
                <c:pt idx="18">
                  <c:v>0.409019631620875</c:v>
                </c:pt>
                <c:pt idx="19">
                  <c:v>-1.46043167084926</c:v>
                </c:pt>
                <c:pt idx="20">
                  <c:v>-5.65586924550458</c:v>
                </c:pt>
                <c:pt idx="21">
                  <c:v>-10.2663381549736</c:v>
                </c:pt>
                <c:pt idx="22">
                  <c:v>-9.86033678532114</c:v>
                </c:pt>
              </c:numCache>
            </c:numRef>
          </c:yVal>
          <c:smooth val="0"/>
        </c:ser>
        <c:ser>
          <c:idx val="6"/>
          <c:order val="6"/>
          <c:tx>
            <c:strRef>
              <c:f>Sheet1!$H$1</c:f>
              <c:strCache>
                <c:ptCount val="1"/>
                <c:pt idx="0">
                  <c:v>DM21</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Sheet1!$H$2:$H$24</c:f>
              <c:numCache>
                <c:formatCode>General</c:formatCode>
                <c:ptCount val="23"/>
                <c:pt idx="0">
                  <c:v>1.58288984745901</c:v>
                </c:pt>
                <c:pt idx="1">
                  <c:v>1.257693199308</c:v>
                </c:pt>
                <c:pt idx="2">
                  <c:v>1.4853337410277</c:v>
                </c:pt>
                <c:pt idx="3">
                  <c:v>1.33083127601257</c:v>
                </c:pt>
                <c:pt idx="4">
                  <c:v>1.8762877227758</c:v>
                </c:pt>
                <c:pt idx="5">
                  <c:v>1.91886213820287</c:v>
                </c:pt>
                <c:pt idx="6">
                  <c:v>2.11285378857939</c:v>
                </c:pt>
                <c:pt idx="7">
                  <c:v>1.989169645478489</c:v>
                </c:pt>
                <c:pt idx="8">
                  <c:v>2.17788627901032</c:v>
                </c:pt>
                <c:pt idx="9">
                  <c:v>1.58305140616637</c:v>
                </c:pt>
                <c:pt idx="10">
                  <c:v>1.56082479286368</c:v>
                </c:pt>
                <c:pt idx="11">
                  <c:v>2.25919727600924</c:v>
                </c:pt>
                <c:pt idx="12">
                  <c:v>1.68690003514756</c:v>
                </c:pt>
                <c:pt idx="13">
                  <c:v>1.88032094148976</c:v>
                </c:pt>
                <c:pt idx="14">
                  <c:v>1.90534633486315</c:v>
                </c:pt>
                <c:pt idx="15">
                  <c:v>-1.37163331256064</c:v>
                </c:pt>
                <c:pt idx="16">
                  <c:v>1.35147881134867</c:v>
                </c:pt>
                <c:pt idx="17">
                  <c:v>1.49979761624992</c:v>
                </c:pt>
                <c:pt idx="18">
                  <c:v>1.59223716491852</c:v>
                </c:pt>
                <c:pt idx="19">
                  <c:v>-0.129052905391682</c:v>
                </c:pt>
                <c:pt idx="20">
                  <c:v>-3.81876763197695</c:v>
                </c:pt>
                <c:pt idx="21">
                  <c:v>-8.30956752767476</c:v>
                </c:pt>
                <c:pt idx="22">
                  <c:v>-9.161597267390528</c:v>
                </c:pt>
              </c:numCache>
            </c:numRef>
          </c:yVal>
          <c:smooth val="0"/>
        </c:ser>
        <c:ser>
          <c:idx val="7"/>
          <c:order val="7"/>
          <c:tx>
            <c:strRef>
              <c:f>Sheet1!$I$1</c:f>
              <c:strCache>
                <c:ptCount val="1"/>
                <c:pt idx="0">
                  <c:v>DM22</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Sheet1!$I$2:$I$24</c:f>
              <c:numCache>
                <c:formatCode>General</c:formatCode>
                <c:ptCount val="23"/>
                <c:pt idx="0">
                  <c:v>-8.58838435453982</c:v>
                </c:pt>
                <c:pt idx="1">
                  <c:v>-9.50684326521908</c:v>
                </c:pt>
                <c:pt idx="2">
                  <c:v>-9.53645637484499</c:v>
                </c:pt>
                <c:pt idx="3">
                  <c:v>-9.847839481955768</c:v>
                </c:pt>
                <c:pt idx="4">
                  <c:v>-9.748304124743088</c:v>
                </c:pt>
                <c:pt idx="5">
                  <c:v>-9.72478685640132</c:v>
                </c:pt>
                <c:pt idx="6">
                  <c:v>-9.42373408177069</c:v>
                </c:pt>
                <c:pt idx="7">
                  <c:v>-9.70941543064645</c:v>
                </c:pt>
                <c:pt idx="8">
                  <c:v>-9.57057262852225</c:v>
                </c:pt>
                <c:pt idx="9">
                  <c:v>-10.2046820643628</c:v>
                </c:pt>
                <c:pt idx="10">
                  <c:v>-10.3227683211885</c:v>
                </c:pt>
                <c:pt idx="11">
                  <c:v>-9.63001659119106</c:v>
                </c:pt>
                <c:pt idx="12">
                  <c:v>-10.1150419332371</c:v>
                </c:pt>
                <c:pt idx="13">
                  <c:v>-9.873873127911768</c:v>
                </c:pt>
                <c:pt idx="14">
                  <c:v>-9.92896724532229</c:v>
                </c:pt>
                <c:pt idx="15">
                  <c:v>-10.1076324634645</c:v>
                </c:pt>
                <c:pt idx="16">
                  <c:v>-10.5242981644597</c:v>
                </c:pt>
                <c:pt idx="17">
                  <c:v>-10.2868138573499</c:v>
                </c:pt>
                <c:pt idx="18">
                  <c:v>-10.2320837255253</c:v>
                </c:pt>
                <c:pt idx="19">
                  <c:v>-12.1128637542202</c:v>
                </c:pt>
                <c:pt idx="20">
                  <c:v>-17.3368726985768</c:v>
                </c:pt>
                <c:pt idx="21">
                  <c:v>-22.8108525439167</c:v>
                </c:pt>
                <c:pt idx="22">
                  <c:v>-22.8782066018826</c:v>
                </c:pt>
              </c:numCache>
            </c:numRef>
          </c:yVal>
          <c:smooth val="0"/>
        </c:ser>
        <c:ser>
          <c:idx val="8"/>
          <c:order val="8"/>
          <c:tx>
            <c:strRef>
              <c:f>Sheet1!$J$1</c:f>
              <c:strCache>
                <c:ptCount val="1"/>
                <c:pt idx="0">
                  <c:v>DM23</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Sheet1!$J$2:$J$24</c:f>
              <c:numCache>
                <c:formatCode>General</c:formatCode>
                <c:ptCount val="23"/>
                <c:pt idx="0">
                  <c:v>-16.0508621297421</c:v>
                </c:pt>
                <c:pt idx="1">
                  <c:v>-13.7384310356806</c:v>
                </c:pt>
                <c:pt idx="2">
                  <c:v>-12.821899197007</c:v>
                </c:pt>
                <c:pt idx="3">
                  <c:v>-12.847158957923</c:v>
                </c:pt>
                <c:pt idx="4">
                  <c:v>-12.3586396225766</c:v>
                </c:pt>
                <c:pt idx="5">
                  <c:v>-12.3916117674202</c:v>
                </c:pt>
                <c:pt idx="6">
                  <c:v>-12.4529737399432</c:v>
                </c:pt>
                <c:pt idx="7">
                  <c:v>-12.2729367666154</c:v>
                </c:pt>
                <c:pt idx="8">
                  <c:v>-12.3560302530627</c:v>
                </c:pt>
                <c:pt idx="9">
                  <c:v>-12.0896155825613</c:v>
                </c:pt>
                <c:pt idx="10">
                  <c:v>-11.9801619546552</c:v>
                </c:pt>
                <c:pt idx="11">
                  <c:v>-12.2074022217361</c:v>
                </c:pt>
                <c:pt idx="12">
                  <c:v>-12.1315699838467</c:v>
                </c:pt>
                <c:pt idx="13">
                  <c:v>-12.2786421581189</c:v>
                </c:pt>
                <c:pt idx="14">
                  <c:v>-12.3198925972171</c:v>
                </c:pt>
                <c:pt idx="15">
                  <c:v>-12.5087607732941</c:v>
                </c:pt>
                <c:pt idx="16">
                  <c:v>-12.541315580467</c:v>
                </c:pt>
                <c:pt idx="17">
                  <c:v>-13.1063427186708</c:v>
                </c:pt>
                <c:pt idx="18">
                  <c:v>-13.471275905084</c:v>
                </c:pt>
                <c:pt idx="19">
                  <c:v>-14.8987092474845</c:v>
                </c:pt>
                <c:pt idx="20">
                  <c:v>-22.54031444871969</c:v>
                </c:pt>
                <c:pt idx="21">
                  <c:v>-24.085886357807</c:v>
                </c:pt>
                <c:pt idx="22">
                  <c:v>-22.8526310482742</c:v>
                </c:pt>
              </c:numCache>
            </c:numRef>
          </c:yVal>
          <c:smooth val="0"/>
        </c:ser>
        <c:ser>
          <c:idx val="9"/>
          <c:order val="9"/>
          <c:tx>
            <c:strRef>
              <c:f>Sheet1!$K$1</c:f>
              <c:strCache>
                <c:ptCount val="1"/>
                <c:pt idx="0">
                  <c:v>DM27</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Sheet1!$K$2:$K$24</c:f>
              <c:numCache>
                <c:formatCode>General</c:formatCode>
                <c:ptCount val="23"/>
                <c:pt idx="0">
                  <c:v>0.0931023462085094</c:v>
                </c:pt>
                <c:pt idx="1">
                  <c:v>0.252758663192345</c:v>
                </c:pt>
                <c:pt idx="2">
                  <c:v>0.151204838959549</c:v>
                </c:pt>
                <c:pt idx="3">
                  <c:v>0.0643137213157322</c:v>
                </c:pt>
                <c:pt idx="4">
                  <c:v>0.254909247718207</c:v>
                </c:pt>
                <c:pt idx="5">
                  <c:v>0.851168641574525</c:v>
                </c:pt>
                <c:pt idx="6">
                  <c:v>0.976252801913094</c:v>
                </c:pt>
                <c:pt idx="7">
                  <c:v>0.486025579652414</c:v>
                </c:pt>
                <c:pt idx="8">
                  <c:v>0.658610760226603</c:v>
                </c:pt>
                <c:pt idx="9">
                  <c:v>0.329329118873167</c:v>
                </c:pt>
                <c:pt idx="10">
                  <c:v>0.706754024238609</c:v>
                </c:pt>
                <c:pt idx="11">
                  <c:v>0.880195332265527</c:v>
                </c:pt>
                <c:pt idx="12">
                  <c:v>0.596853584775047</c:v>
                </c:pt>
                <c:pt idx="13">
                  <c:v>0.25833738405244</c:v>
                </c:pt>
                <c:pt idx="14">
                  <c:v>0.363181297875244</c:v>
                </c:pt>
                <c:pt idx="15">
                  <c:v>0.104855020931966</c:v>
                </c:pt>
                <c:pt idx="16">
                  <c:v>-0.32523094433045</c:v>
                </c:pt>
                <c:pt idx="17">
                  <c:v>0.27704861371383</c:v>
                </c:pt>
                <c:pt idx="18">
                  <c:v>0.0576944225325802</c:v>
                </c:pt>
                <c:pt idx="19">
                  <c:v>-2.59956544680315</c:v>
                </c:pt>
                <c:pt idx="20">
                  <c:v>-6.45168322118927</c:v>
                </c:pt>
                <c:pt idx="21">
                  <c:v>-14.0506652131585</c:v>
                </c:pt>
                <c:pt idx="22">
                  <c:v>-30.8108971206587</c:v>
                </c:pt>
              </c:numCache>
            </c:numRef>
          </c:yVal>
          <c:smooth val="0"/>
        </c:ser>
        <c:ser>
          <c:idx val="10"/>
          <c:order val="10"/>
          <c:tx>
            <c:strRef>
              <c:f>Sheet1!$L$1</c:f>
              <c:strCache>
                <c:ptCount val="1"/>
                <c:pt idx="0">
                  <c:v>DM28</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Sheet1!$L$2:$L$24</c:f>
              <c:numCache>
                <c:formatCode>General</c:formatCode>
                <c:ptCount val="23"/>
                <c:pt idx="0">
                  <c:v>0.291467257581258</c:v>
                </c:pt>
                <c:pt idx="1">
                  <c:v>0.356674924652449</c:v>
                </c:pt>
                <c:pt idx="2">
                  <c:v>0.409727876662113</c:v>
                </c:pt>
                <c:pt idx="3">
                  <c:v>0.293317766644251</c:v>
                </c:pt>
                <c:pt idx="4">
                  <c:v>0.48892713334687</c:v>
                </c:pt>
                <c:pt idx="5">
                  <c:v>1.09610498717157</c:v>
                </c:pt>
                <c:pt idx="6">
                  <c:v>0.955865529531477</c:v>
                </c:pt>
                <c:pt idx="7">
                  <c:v>0.696581513480758</c:v>
                </c:pt>
                <c:pt idx="8">
                  <c:v>0.938587612306511</c:v>
                </c:pt>
                <c:pt idx="9">
                  <c:v>0.803492031906676</c:v>
                </c:pt>
                <c:pt idx="10">
                  <c:v>0.982662083135976</c:v>
                </c:pt>
                <c:pt idx="11">
                  <c:v>1.09372002414066</c:v>
                </c:pt>
                <c:pt idx="12">
                  <c:v>0.863348798682427</c:v>
                </c:pt>
                <c:pt idx="13">
                  <c:v>0.519361388774287</c:v>
                </c:pt>
                <c:pt idx="14">
                  <c:v>0.616353576631053</c:v>
                </c:pt>
                <c:pt idx="15">
                  <c:v>0.333639229546452</c:v>
                </c:pt>
                <c:pt idx="16">
                  <c:v>-0.0977711982446348</c:v>
                </c:pt>
                <c:pt idx="17">
                  <c:v>0.427475947320497</c:v>
                </c:pt>
                <c:pt idx="18">
                  <c:v>0.131145712908153</c:v>
                </c:pt>
                <c:pt idx="19">
                  <c:v>-2.22767614123886</c:v>
                </c:pt>
                <c:pt idx="20">
                  <c:v>-8.14234084982213</c:v>
                </c:pt>
                <c:pt idx="21">
                  <c:v>-22.6353872076099</c:v>
                </c:pt>
                <c:pt idx="22">
                  <c:v>-14.5053355513298</c:v>
                </c:pt>
              </c:numCache>
            </c:numRef>
          </c:yVal>
          <c:smooth val="0"/>
        </c:ser>
        <c:ser>
          <c:idx val="11"/>
          <c:order val="11"/>
          <c:tx>
            <c:strRef>
              <c:f>Sheet1!$M$1</c:f>
              <c:strCache>
                <c:ptCount val="1"/>
                <c:pt idx="0">
                  <c:v>DM29</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Sheet1!$M$2:$M$24</c:f>
              <c:numCache>
                <c:formatCode>General</c:formatCode>
                <c:ptCount val="23"/>
                <c:pt idx="0">
                  <c:v>0.33046643058904</c:v>
                </c:pt>
                <c:pt idx="1">
                  <c:v>0.229298156307344</c:v>
                </c:pt>
                <c:pt idx="2">
                  <c:v>0.319862378437572</c:v>
                </c:pt>
                <c:pt idx="3">
                  <c:v>0.116857166174612</c:v>
                </c:pt>
                <c:pt idx="4">
                  <c:v>0.311842748767024</c:v>
                </c:pt>
                <c:pt idx="5">
                  <c:v>0.813280126707548</c:v>
                </c:pt>
                <c:pt idx="6">
                  <c:v>0.617440288049567</c:v>
                </c:pt>
                <c:pt idx="7">
                  <c:v>0.449409770876207</c:v>
                </c:pt>
                <c:pt idx="8">
                  <c:v>0.646508803588141</c:v>
                </c:pt>
                <c:pt idx="9">
                  <c:v>0.672059417502193</c:v>
                </c:pt>
                <c:pt idx="10">
                  <c:v>0.703083933268968</c:v>
                </c:pt>
                <c:pt idx="11">
                  <c:v>0.763989366551049</c:v>
                </c:pt>
                <c:pt idx="12">
                  <c:v>0.563845361796242</c:v>
                </c:pt>
                <c:pt idx="13">
                  <c:v>0.230009280240401</c:v>
                </c:pt>
                <c:pt idx="14">
                  <c:v>0.321301094130024</c:v>
                </c:pt>
                <c:pt idx="15">
                  <c:v>0.128841150288791</c:v>
                </c:pt>
                <c:pt idx="16">
                  <c:v>-0.327699702294181</c:v>
                </c:pt>
                <c:pt idx="17">
                  <c:v>0.0514018541604159</c:v>
                </c:pt>
                <c:pt idx="18">
                  <c:v>-0.299110783433143</c:v>
                </c:pt>
                <c:pt idx="19">
                  <c:v>-2.440570997668789</c:v>
                </c:pt>
                <c:pt idx="20">
                  <c:v>-6.157190522273329</c:v>
                </c:pt>
                <c:pt idx="21">
                  <c:v>-11.9715141626642</c:v>
                </c:pt>
                <c:pt idx="22">
                  <c:v>-26.0672663455202</c:v>
                </c:pt>
              </c:numCache>
            </c:numRef>
          </c:yVal>
          <c:smooth val="0"/>
        </c:ser>
        <c:ser>
          <c:idx val="12"/>
          <c:order val="12"/>
          <c:tx>
            <c:strRef>
              <c:f>Sheet1!$N$1</c:f>
              <c:strCache>
                <c:ptCount val="1"/>
                <c:pt idx="0">
                  <c:v>DM30</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Sheet1!$N$2:$N$24</c:f>
              <c:numCache>
                <c:formatCode>General</c:formatCode>
                <c:ptCount val="23"/>
                <c:pt idx="0">
                  <c:v>0.125866023004244</c:v>
                </c:pt>
                <c:pt idx="1">
                  <c:v>-0.00849790285319023</c:v>
                </c:pt>
                <c:pt idx="2">
                  <c:v>0.0993113638230764</c:v>
                </c:pt>
                <c:pt idx="3">
                  <c:v>0.0452633928384611</c:v>
                </c:pt>
                <c:pt idx="4">
                  <c:v>0.21746263147088</c:v>
                </c:pt>
                <c:pt idx="5">
                  <c:v>0.390851278627642</c:v>
                </c:pt>
                <c:pt idx="6">
                  <c:v>0.562319134020668</c:v>
                </c:pt>
                <c:pt idx="7">
                  <c:v>0.392256464215881</c:v>
                </c:pt>
                <c:pt idx="8">
                  <c:v>0.43478762652596</c:v>
                </c:pt>
                <c:pt idx="9">
                  <c:v>0.445808777038779</c:v>
                </c:pt>
                <c:pt idx="10">
                  <c:v>0.510702955266801</c:v>
                </c:pt>
                <c:pt idx="11">
                  <c:v>0.53111650188125</c:v>
                </c:pt>
                <c:pt idx="12">
                  <c:v>0.352380056697566</c:v>
                </c:pt>
                <c:pt idx="13">
                  <c:v>0.056552583225853</c:v>
                </c:pt>
                <c:pt idx="14">
                  <c:v>0.128798726102243</c:v>
                </c:pt>
                <c:pt idx="15">
                  <c:v>0.0245288973430271</c:v>
                </c:pt>
                <c:pt idx="16">
                  <c:v>-0.498336542648501</c:v>
                </c:pt>
                <c:pt idx="17">
                  <c:v>-0.227536114563521</c:v>
                </c:pt>
                <c:pt idx="18">
                  <c:v>-0.549773540281881</c:v>
                </c:pt>
                <c:pt idx="19">
                  <c:v>-2.45843114324624</c:v>
                </c:pt>
                <c:pt idx="20">
                  <c:v>-6.55196760186079</c:v>
                </c:pt>
                <c:pt idx="21">
                  <c:v>-13.4060490721568</c:v>
                </c:pt>
                <c:pt idx="22">
                  <c:v>-21.7875248040023</c:v>
                </c:pt>
              </c:numCache>
            </c:numRef>
          </c:yVal>
          <c:smooth val="0"/>
        </c:ser>
        <c:ser>
          <c:idx val="13"/>
          <c:order val="13"/>
          <c:tx>
            <c:strRef>
              <c:f>Sheet1!$O$1</c:f>
              <c:strCache>
                <c:ptCount val="1"/>
                <c:pt idx="0">
                  <c:v>DM31</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Sheet1!$O$2:$O$24</c:f>
              <c:numCache>
                <c:formatCode>General</c:formatCode>
                <c:ptCount val="23"/>
                <c:pt idx="0">
                  <c:v>0.0325560405480792</c:v>
                </c:pt>
                <c:pt idx="1">
                  <c:v>-0.176029034980534</c:v>
                </c:pt>
                <c:pt idx="2">
                  <c:v>-0.0453534816950174</c:v>
                </c:pt>
                <c:pt idx="3">
                  <c:v>-0.239591544896863</c:v>
                </c:pt>
                <c:pt idx="4">
                  <c:v>0.0423881937883276</c:v>
                </c:pt>
                <c:pt idx="5">
                  <c:v>0.172896365642641</c:v>
                </c:pt>
                <c:pt idx="6">
                  <c:v>0.224514527476705</c:v>
                </c:pt>
                <c:pt idx="7">
                  <c:v>0.124873033202018</c:v>
                </c:pt>
                <c:pt idx="8">
                  <c:v>0.145788070431292</c:v>
                </c:pt>
                <c:pt idx="9">
                  <c:v>0.00175146066151812</c:v>
                </c:pt>
                <c:pt idx="10">
                  <c:v>0.151887889701386</c:v>
                </c:pt>
                <c:pt idx="11">
                  <c:v>0.23558402549943</c:v>
                </c:pt>
                <c:pt idx="12">
                  <c:v>0.0539682253590115</c:v>
                </c:pt>
                <c:pt idx="13">
                  <c:v>-0.213116382492604</c:v>
                </c:pt>
                <c:pt idx="14">
                  <c:v>-0.138475491516571</c:v>
                </c:pt>
                <c:pt idx="15">
                  <c:v>-0.154927335685387</c:v>
                </c:pt>
                <c:pt idx="16">
                  <c:v>-0.718895369295663</c:v>
                </c:pt>
                <c:pt idx="17">
                  <c:v>-0.479891566469764</c:v>
                </c:pt>
                <c:pt idx="18">
                  <c:v>-0.720143175472466</c:v>
                </c:pt>
                <c:pt idx="19">
                  <c:v>-2.84172877682146</c:v>
                </c:pt>
                <c:pt idx="20">
                  <c:v>-7.494130397656438</c:v>
                </c:pt>
                <c:pt idx="21">
                  <c:v>-15.8501794983823</c:v>
                </c:pt>
                <c:pt idx="22">
                  <c:v>-21.8080557232219</c:v>
                </c:pt>
              </c:numCache>
            </c:numRef>
          </c:yVal>
          <c:smooth val="0"/>
        </c:ser>
        <c:ser>
          <c:idx val="14"/>
          <c:order val="14"/>
          <c:tx>
            <c:strRef>
              <c:f>Sheet1!$P$1</c:f>
              <c:strCache>
                <c:ptCount val="1"/>
                <c:pt idx="0">
                  <c:v>DM32</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Sheet1!$P$2:$P$24</c:f>
              <c:numCache>
                <c:formatCode>General</c:formatCode>
                <c:ptCount val="23"/>
                <c:pt idx="0">
                  <c:v>0.85048240241551</c:v>
                </c:pt>
                <c:pt idx="1">
                  <c:v>0.837832219914975</c:v>
                </c:pt>
                <c:pt idx="2">
                  <c:v>0.892311630386448</c:v>
                </c:pt>
                <c:pt idx="3">
                  <c:v>1.01759809838274</c:v>
                </c:pt>
                <c:pt idx="4">
                  <c:v>0.941090464720655</c:v>
                </c:pt>
                <c:pt idx="5">
                  <c:v>1.201269658619639</c:v>
                </c:pt>
                <c:pt idx="6">
                  <c:v>1.20679168534146</c:v>
                </c:pt>
                <c:pt idx="7">
                  <c:v>1.2136217365873</c:v>
                </c:pt>
                <c:pt idx="8">
                  <c:v>1.18168085608868</c:v>
                </c:pt>
                <c:pt idx="9">
                  <c:v>1.041705657889189</c:v>
                </c:pt>
                <c:pt idx="10">
                  <c:v>1.05497204983524</c:v>
                </c:pt>
                <c:pt idx="11">
                  <c:v>1.2807807968999</c:v>
                </c:pt>
                <c:pt idx="12">
                  <c:v>1.09564628937789</c:v>
                </c:pt>
                <c:pt idx="13">
                  <c:v>0.91392419415858</c:v>
                </c:pt>
                <c:pt idx="14">
                  <c:v>0.967813425981871</c:v>
                </c:pt>
                <c:pt idx="15">
                  <c:v>0.986142117683144</c:v>
                </c:pt>
                <c:pt idx="16">
                  <c:v>0.454073232367773</c:v>
                </c:pt>
                <c:pt idx="17">
                  <c:v>0.646391874194961</c:v>
                </c:pt>
                <c:pt idx="18">
                  <c:v>0.490281550444119</c:v>
                </c:pt>
                <c:pt idx="19">
                  <c:v>-1.70228123127095</c:v>
                </c:pt>
                <c:pt idx="20">
                  <c:v>-5.882537971026671</c:v>
                </c:pt>
                <c:pt idx="21">
                  <c:v>-12.0839408546028</c:v>
                </c:pt>
                <c:pt idx="22">
                  <c:v>-17.8675826933052</c:v>
                </c:pt>
              </c:numCache>
            </c:numRef>
          </c:yVal>
          <c:smooth val="0"/>
        </c:ser>
        <c:ser>
          <c:idx val="15"/>
          <c:order val="15"/>
          <c:tx>
            <c:strRef>
              <c:f>Sheet1!$Q$1</c:f>
              <c:strCache>
                <c:ptCount val="1"/>
                <c:pt idx="0">
                  <c:v>DM33</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Sheet1!$Q$2:$Q$24</c:f>
              <c:numCache>
                <c:formatCode>General</c:formatCode>
                <c:ptCount val="23"/>
                <c:pt idx="0">
                  <c:v>1.97461732708786</c:v>
                </c:pt>
                <c:pt idx="1">
                  <c:v>1.52939694362528</c:v>
                </c:pt>
                <c:pt idx="2">
                  <c:v>1.64544207672169</c:v>
                </c:pt>
                <c:pt idx="3">
                  <c:v>1.62053144870746</c:v>
                </c:pt>
                <c:pt idx="4">
                  <c:v>1.55370097371288</c:v>
                </c:pt>
                <c:pt idx="5">
                  <c:v>1.91032737303404</c:v>
                </c:pt>
                <c:pt idx="6">
                  <c:v>1.77840948963554</c:v>
                </c:pt>
                <c:pt idx="7">
                  <c:v>1.5365891780652</c:v>
                </c:pt>
                <c:pt idx="8">
                  <c:v>1.98538447612886</c:v>
                </c:pt>
                <c:pt idx="9">
                  <c:v>1.74499238840024</c:v>
                </c:pt>
                <c:pt idx="10">
                  <c:v>1.55252020655182</c:v>
                </c:pt>
                <c:pt idx="11">
                  <c:v>1.83538746710201</c:v>
                </c:pt>
                <c:pt idx="12">
                  <c:v>1.47700285103695</c:v>
                </c:pt>
                <c:pt idx="13">
                  <c:v>1.341823938926</c:v>
                </c:pt>
                <c:pt idx="14">
                  <c:v>1.40810383555911</c:v>
                </c:pt>
                <c:pt idx="15">
                  <c:v>1.41296289101768</c:v>
                </c:pt>
                <c:pt idx="16">
                  <c:v>0.780087454184694</c:v>
                </c:pt>
                <c:pt idx="17">
                  <c:v>1.13884909520333</c:v>
                </c:pt>
                <c:pt idx="18">
                  <c:v>1.05682255697682</c:v>
                </c:pt>
                <c:pt idx="19">
                  <c:v>-1.84959902906727</c:v>
                </c:pt>
                <c:pt idx="20">
                  <c:v>-5.90648405115787</c:v>
                </c:pt>
                <c:pt idx="21">
                  <c:v>-12.4281266175524</c:v>
                </c:pt>
                <c:pt idx="22">
                  <c:v>-21.8685592774475</c:v>
                </c:pt>
              </c:numCache>
            </c:numRef>
          </c:yVal>
          <c:smooth val="0"/>
        </c:ser>
        <c:ser>
          <c:idx val="16"/>
          <c:order val="16"/>
          <c:tx>
            <c:strRef>
              <c:f>Sheet1!$R$1</c:f>
              <c:strCache>
                <c:ptCount val="1"/>
                <c:pt idx="0">
                  <c:v>DM34</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Sheet1!$R$2:$R$24</c:f>
              <c:numCache>
                <c:formatCode>General</c:formatCode>
                <c:ptCount val="23"/>
                <c:pt idx="0">
                  <c:v>0.258903578248208</c:v>
                </c:pt>
                <c:pt idx="1">
                  <c:v>0.227265583492508</c:v>
                </c:pt>
                <c:pt idx="2">
                  <c:v>0.400263011720599</c:v>
                </c:pt>
                <c:pt idx="3">
                  <c:v>0.383429969259276</c:v>
                </c:pt>
                <c:pt idx="4">
                  <c:v>0.14656728613945</c:v>
                </c:pt>
                <c:pt idx="5">
                  <c:v>0.85589504773932</c:v>
                </c:pt>
                <c:pt idx="6">
                  <c:v>0.602083747913483</c:v>
                </c:pt>
                <c:pt idx="7">
                  <c:v>0.26524437911619</c:v>
                </c:pt>
                <c:pt idx="8">
                  <c:v>0.676518603145159</c:v>
                </c:pt>
                <c:pt idx="9">
                  <c:v>0.662309621984327</c:v>
                </c:pt>
                <c:pt idx="10">
                  <c:v>0.682420983884265</c:v>
                </c:pt>
                <c:pt idx="11">
                  <c:v>0.509218625198655</c:v>
                </c:pt>
                <c:pt idx="12">
                  <c:v>0.0649093293644302</c:v>
                </c:pt>
                <c:pt idx="13">
                  <c:v>0.178404132593758</c:v>
                </c:pt>
                <c:pt idx="14">
                  <c:v>0.323911798512703</c:v>
                </c:pt>
                <c:pt idx="15">
                  <c:v>0.115955579595553</c:v>
                </c:pt>
                <c:pt idx="16">
                  <c:v>-0.26498705116428</c:v>
                </c:pt>
                <c:pt idx="17">
                  <c:v>0.350466983062605</c:v>
                </c:pt>
                <c:pt idx="18">
                  <c:v>0.0441210470958011</c:v>
                </c:pt>
                <c:pt idx="19">
                  <c:v>-2.11648176275753</c:v>
                </c:pt>
                <c:pt idx="20">
                  <c:v>-2.832238703984281</c:v>
                </c:pt>
                <c:pt idx="21">
                  <c:v>-5.189418547374578</c:v>
                </c:pt>
                <c:pt idx="22">
                  <c:v>-14.0360359065617</c:v>
                </c:pt>
              </c:numCache>
            </c:numRef>
          </c:yVal>
          <c:smooth val="0"/>
        </c:ser>
        <c:ser>
          <c:idx val="17"/>
          <c:order val="17"/>
          <c:tx>
            <c:strRef>
              <c:f>Sheet1!$S$1</c:f>
              <c:strCache>
                <c:ptCount val="1"/>
                <c:pt idx="0">
                  <c:v>DM37</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Sheet1!$S$2:$S$24</c:f>
              <c:numCache>
                <c:formatCode>General</c:formatCode>
                <c:ptCount val="23"/>
                <c:pt idx="0">
                  <c:v>0.108283822705235</c:v>
                </c:pt>
                <c:pt idx="1">
                  <c:v>0.129850852602714</c:v>
                </c:pt>
                <c:pt idx="2">
                  <c:v>0.140048980359403</c:v>
                </c:pt>
                <c:pt idx="3">
                  <c:v>0.185311471631396</c:v>
                </c:pt>
                <c:pt idx="4">
                  <c:v>0.520197624069269</c:v>
                </c:pt>
                <c:pt idx="5">
                  <c:v>0.477287281162807</c:v>
                </c:pt>
                <c:pt idx="6">
                  <c:v>0.695294386339253</c:v>
                </c:pt>
                <c:pt idx="7">
                  <c:v>0.34181430965855</c:v>
                </c:pt>
                <c:pt idx="8">
                  <c:v>0.631836167964894</c:v>
                </c:pt>
                <c:pt idx="9">
                  <c:v>0.499769770384142</c:v>
                </c:pt>
                <c:pt idx="10">
                  <c:v>0.455850944905857</c:v>
                </c:pt>
                <c:pt idx="11">
                  <c:v>0.419418525732794</c:v>
                </c:pt>
                <c:pt idx="12">
                  <c:v>0.358558859640023</c:v>
                </c:pt>
                <c:pt idx="13">
                  <c:v>0.564307627793378</c:v>
                </c:pt>
                <c:pt idx="14">
                  <c:v>0.719470819797204</c:v>
                </c:pt>
                <c:pt idx="15">
                  <c:v>0.4146472132185</c:v>
                </c:pt>
                <c:pt idx="16">
                  <c:v>0.00993155107949529</c:v>
                </c:pt>
                <c:pt idx="17">
                  <c:v>0.357221017120356</c:v>
                </c:pt>
                <c:pt idx="18">
                  <c:v>-0.157356116429542</c:v>
                </c:pt>
                <c:pt idx="19">
                  <c:v>-1.58346087253026</c:v>
                </c:pt>
                <c:pt idx="20">
                  <c:v>-2.86180664155277</c:v>
                </c:pt>
                <c:pt idx="21">
                  <c:v>-4.34373635518279</c:v>
                </c:pt>
                <c:pt idx="22">
                  <c:v>-7.70214360175994</c:v>
                </c:pt>
              </c:numCache>
            </c:numRef>
          </c:yVal>
          <c:smooth val="0"/>
        </c:ser>
        <c:ser>
          <c:idx val="18"/>
          <c:order val="18"/>
          <c:tx>
            <c:strRef>
              <c:f>Sheet1!$T$1</c:f>
              <c:strCache>
                <c:ptCount val="1"/>
                <c:pt idx="0">
                  <c:v>DM38</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Sheet1!$T$2:$T$24</c:f>
              <c:numCache>
                <c:formatCode>General</c:formatCode>
                <c:ptCount val="23"/>
                <c:pt idx="0">
                  <c:v>0.133766974255879</c:v>
                </c:pt>
                <c:pt idx="1">
                  <c:v>0.180244701638558</c:v>
                </c:pt>
                <c:pt idx="2">
                  <c:v>0.0892502166145162</c:v>
                </c:pt>
                <c:pt idx="3">
                  <c:v>0.106693139458393</c:v>
                </c:pt>
                <c:pt idx="4">
                  <c:v>0.43616634495293</c:v>
                </c:pt>
                <c:pt idx="5">
                  <c:v>0.600767419451873</c:v>
                </c:pt>
                <c:pt idx="6">
                  <c:v>0.842611579389133</c:v>
                </c:pt>
                <c:pt idx="7">
                  <c:v>0.443837861456993</c:v>
                </c:pt>
                <c:pt idx="8">
                  <c:v>0.662308738223886</c:v>
                </c:pt>
                <c:pt idx="9">
                  <c:v>0.625620576598049</c:v>
                </c:pt>
                <c:pt idx="10">
                  <c:v>0.542471132227232</c:v>
                </c:pt>
                <c:pt idx="11">
                  <c:v>0.516863401720651</c:v>
                </c:pt>
                <c:pt idx="12">
                  <c:v>0.545817279168108</c:v>
                </c:pt>
                <c:pt idx="13">
                  <c:v>0.595226188816756</c:v>
                </c:pt>
                <c:pt idx="14">
                  <c:v>0.618497081332185</c:v>
                </c:pt>
                <c:pt idx="15">
                  <c:v>0.541002645194452</c:v>
                </c:pt>
                <c:pt idx="16">
                  <c:v>0.217905697132503</c:v>
                </c:pt>
                <c:pt idx="17">
                  <c:v>0.387627759956824</c:v>
                </c:pt>
                <c:pt idx="18">
                  <c:v>0.266454915155244</c:v>
                </c:pt>
                <c:pt idx="19">
                  <c:v>-1.25881597175204</c:v>
                </c:pt>
                <c:pt idx="20">
                  <c:v>-2.11202883488503</c:v>
                </c:pt>
                <c:pt idx="21">
                  <c:v>-2.99316132642845</c:v>
                </c:pt>
                <c:pt idx="22">
                  <c:v>-7.42760240269973</c:v>
                </c:pt>
              </c:numCache>
            </c:numRef>
          </c:yVal>
          <c:smooth val="0"/>
        </c:ser>
        <c:ser>
          <c:idx val="19"/>
          <c:order val="19"/>
          <c:tx>
            <c:strRef>
              <c:f>Sheet1!$U$1</c:f>
              <c:strCache>
                <c:ptCount val="1"/>
                <c:pt idx="0">
                  <c:v>DM39</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Sheet1!$U$2:$U$24</c:f>
              <c:numCache>
                <c:formatCode>General</c:formatCode>
                <c:ptCount val="23"/>
                <c:pt idx="0">
                  <c:v>-0.0532421556282621</c:v>
                </c:pt>
                <c:pt idx="1">
                  <c:v>-0.0637627837791594</c:v>
                </c:pt>
                <c:pt idx="2">
                  <c:v>-0.147428675848937</c:v>
                </c:pt>
                <c:pt idx="3">
                  <c:v>-0.136805020261033</c:v>
                </c:pt>
                <c:pt idx="4">
                  <c:v>0.1859730123771</c:v>
                </c:pt>
                <c:pt idx="5">
                  <c:v>0.299806292881571</c:v>
                </c:pt>
                <c:pt idx="6">
                  <c:v>0.437963129603437</c:v>
                </c:pt>
                <c:pt idx="7">
                  <c:v>0.235011006272954</c:v>
                </c:pt>
                <c:pt idx="8">
                  <c:v>0.315271125540979</c:v>
                </c:pt>
                <c:pt idx="9">
                  <c:v>0.438609613471692</c:v>
                </c:pt>
                <c:pt idx="10">
                  <c:v>0.214124582642839</c:v>
                </c:pt>
                <c:pt idx="11">
                  <c:v>0.231539656564094</c:v>
                </c:pt>
                <c:pt idx="12">
                  <c:v>0.276043066575952</c:v>
                </c:pt>
                <c:pt idx="13">
                  <c:v>0.243845613703926</c:v>
                </c:pt>
                <c:pt idx="14">
                  <c:v>0.226097816591758</c:v>
                </c:pt>
                <c:pt idx="15">
                  <c:v>0.140720779678019</c:v>
                </c:pt>
                <c:pt idx="16">
                  <c:v>-0.0779174790104545</c:v>
                </c:pt>
                <c:pt idx="17">
                  <c:v>0.00562166882971909</c:v>
                </c:pt>
                <c:pt idx="18">
                  <c:v>-0.0313250017630499</c:v>
                </c:pt>
                <c:pt idx="19">
                  <c:v>-1.46920928488619</c:v>
                </c:pt>
                <c:pt idx="20">
                  <c:v>-3.176888291690279</c:v>
                </c:pt>
                <c:pt idx="21">
                  <c:v>-4.38047173409383</c:v>
                </c:pt>
                <c:pt idx="22">
                  <c:v>-8.341377931304873</c:v>
                </c:pt>
              </c:numCache>
            </c:numRef>
          </c:yVal>
          <c:smooth val="0"/>
        </c:ser>
        <c:ser>
          <c:idx val="20"/>
          <c:order val="20"/>
          <c:tx>
            <c:strRef>
              <c:f>Sheet1!$V$1</c:f>
              <c:strCache>
                <c:ptCount val="1"/>
                <c:pt idx="0">
                  <c:v>DM40</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Sheet1!$V$2:$V$24</c:f>
              <c:numCache>
                <c:formatCode>General</c:formatCode>
                <c:ptCount val="23"/>
                <c:pt idx="0">
                  <c:v>0.209742887008723</c:v>
                </c:pt>
                <c:pt idx="1">
                  <c:v>0.219930229119722</c:v>
                </c:pt>
                <c:pt idx="2">
                  <c:v>0.173955717665551</c:v>
                </c:pt>
                <c:pt idx="3">
                  <c:v>0.102933569730135</c:v>
                </c:pt>
                <c:pt idx="4">
                  <c:v>0.245607021797755</c:v>
                </c:pt>
                <c:pt idx="5">
                  <c:v>0.363497202678243</c:v>
                </c:pt>
                <c:pt idx="6">
                  <c:v>0.610577165849779</c:v>
                </c:pt>
                <c:pt idx="7">
                  <c:v>0.400831362955453</c:v>
                </c:pt>
                <c:pt idx="8">
                  <c:v>0.437461948696112</c:v>
                </c:pt>
                <c:pt idx="9">
                  <c:v>0.420138116360277</c:v>
                </c:pt>
                <c:pt idx="10">
                  <c:v>0.341985059599649</c:v>
                </c:pt>
                <c:pt idx="11">
                  <c:v>0.379692055653176</c:v>
                </c:pt>
                <c:pt idx="12">
                  <c:v>0.416727519789116</c:v>
                </c:pt>
                <c:pt idx="13">
                  <c:v>0.372267447847955</c:v>
                </c:pt>
                <c:pt idx="14">
                  <c:v>0.314992454392987</c:v>
                </c:pt>
                <c:pt idx="15">
                  <c:v>0.153956833540731</c:v>
                </c:pt>
                <c:pt idx="16">
                  <c:v>0.0550399257866312</c:v>
                </c:pt>
                <c:pt idx="17">
                  <c:v>0.12021763494998</c:v>
                </c:pt>
                <c:pt idx="18">
                  <c:v>0.0208260907631355</c:v>
                </c:pt>
                <c:pt idx="19">
                  <c:v>-1.39134417811978</c:v>
                </c:pt>
                <c:pt idx="20">
                  <c:v>-2.792356013528821</c:v>
                </c:pt>
                <c:pt idx="21">
                  <c:v>-4.44387951010324</c:v>
                </c:pt>
                <c:pt idx="22">
                  <c:v>-8.3654876726812</c:v>
                </c:pt>
              </c:numCache>
            </c:numRef>
          </c:yVal>
          <c:smooth val="0"/>
        </c:ser>
        <c:ser>
          <c:idx val="21"/>
          <c:order val="21"/>
          <c:tx>
            <c:strRef>
              <c:f>Sheet1!$W$1</c:f>
              <c:strCache>
                <c:ptCount val="1"/>
                <c:pt idx="0">
                  <c:v>DM41</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Sheet1!$W$2:$W$24</c:f>
              <c:numCache>
                <c:formatCode>General</c:formatCode>
                <c:ptCount val="23"/>
                <c:pt idx="0">
                  <c:v>0.0127458283599913</c:v>
                </c:pt>
                <c:pt idx="1">
                  <c:v>0.00551525281043362</c:v>
                </c:pt>
                <c:pt idx="2">
                  <c:v>-0.175019204301167</c:v>
                </c:pt>
                <c:pt idx="3">
                  <c:v>0.0352232270915238</c:v>
                </c:pt>
                <c:pt idx="4">
                  <c:v>0.0440097628451864</c:v>
                </c:pt>
                <c:pt idx="5">
                  <c:v>0.165181265781483</c:v>
                </c:pt>
                <c:pt idx="6">
                  <c:v>0.325589195882776</c:v>
                </c:pt>
                <c:pt idx="7">
                  <c:v>0.168457474506749</c:v>
                </c:pt>
                <c:pt idx="8">
                  <c:v>0.224694134117012</c:v>
                </c:pt>
                <c:pt idx="9">
                  <c:v>0.28201159910361</c:v>
                </c:pt>
                <c:pt idx="10">
                  <c:v>0.135370633014458</c:v>
                </c:pt>
                <c:pt idx="11">
                  <c:v>0.158581517097944</c:v>
                </c:pt>
                <c:pt idx="12">
                  <c:v>0.198673560634688</c:v>
                </c:pt>
                <c:pt idx="13">
                  <c:v>0.190160758210675</c:v>
                </c:pt>
                <c:pt idx="14">
                  <c:v>0.106512116734112</c:v>
                </c:pt>
                <c:pt idx="15">
                  <c:v>-0.117639775626552</c:v>
                </c:pt>
                <c:pt idx="16">
                  <c:v>-0.112395203592454</c:v>
                </c:pt>
                <c:pt idx="17">
                  <c:v>-0.0561921756408693</c:v>
                </c:pt>
                <c:pt idx="18">
                  <c:v>-0.27462714317367</c:v>
                </c:pt>
                <c:pt idx="19">
                  <c:v>-1.32634269130345</c:v>
                </c:pt>
                <c:pt idx="20">
                  <c:v>-3.09543834119514</c:v>
                </c:pt>
                <c:pt idx="21">
                  <c:v>-4.30006488568115</c:v>
                </c:pt>
                <c:pt idx="22">
                  <c:v>-8.46130824774615</c:v>
                </c:pt>
              </c:numCache>
            </c:numRef>
          </c:yVal>
          <c:smooth val="0"/>
        </c:ser>
        <c:ser>
          <c:idx val="22"/>
          <c:order val="22"/>
          <c:tx>
            <c:strRef>
              <c:f>Sheet1!$X$1</c:f>
              <c:strCache>
                <c:ptCount val="1"/>
                <c:pt idx="0">
                  <c:v>DM42</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Sheet1!$X$2:$X$24</c:f>
              <c:numCache>
                <c:formatCode>General</c:formatCode>
                <c:ptCount val="23"/>
                <c:pt idx="0">
                  <c:v>0.0827268476144019</c:v>
                </c:pt>
                <c:pt idx="1">
                  <c:v>0.0742771919505789</c:v>
                </c:pt>
                <c:pt idx="2">
                  <c:v>-0.0433316651613148</c:v>
                </c:pt>
                <c:pt idx="3">
                  <c:v>0.0934702014793735</c:v>
                </c:pt>
                <c:pt idx="4">
                  <c:v>0.158319260954243</c:v>
                </c:pt>
                <c:pt idx="5">
                  <c:v>0.251452588783767</c:v>
                </c:pt>
                <c:pt idx="6">
                  <c:v>0.137626783766727</c:v>
                </c:pt>
                <c:pt idx="7">
                  <c:v>0.127967981464855</c:v>
                </c:pt>
                <c:pt idx="8">
                  <c:v>0.295033652669199</c:v>
                </c:pt>
                <c:pt idx="9">
                  <c:v>0.228221860565864</c:v>
                </c:pt>
                <c:pt idx="10">
                  <c:v>0.125303493908434</c:v>
                </c:pt>
                <c:pt idx="11">
                  <c:v>0.119399974378094</c:v>
                </c:pt>
                <c:pt idx="12">
                  <c:v>0.152576327874569</c:v>
                </c:pt>
                <c:pt idx="13">
                  <c:v>0.166968555577218</c:v>
                </c:pt>
                <c:pt idx="14">
                  <c:v>0.0471088487077627</c:v>
                </c:pt>
                <c:pt idx="15">
                  <c:v>-0.213049730495413</c:v>
                </c:pt>
                <c:pt idx="16">
                  <c:v>-0.161667563640721</c:v>
                </c:pt>
                <c:pt idx="17">
                  <c:v>-0.106432192765014</c:v>
                </c:pt>
                <c:pt idx="18">
                  <c:v>-0.320722580207943</c:v>
                </c:pt>
                <c:pt idx="19">
                  <c:v>-1.07803546873901</c:v>
                </c:pt>
                <c:pt idx="20">
                  <c:v>-2.882073356789669</c:v>
                </c:pt>
                <c:pt idx="21">
                  <c:v>-3.60505952274994</c:v>
                </c:pt>
                <c:pt idx="22">
                  <c:v>-7.27237471017998</c:v>
                </c:pt>
              </c:numCache>
            </c:numRef>
          </c:yVal>
          <c:smooth val="0"/>
        </c:ser>
        <c:ser>
          <c:idx val="23"/>
          <c:order val="23"/>
          <c:tx>
            <c:strRef>
              <c:f>Sheet1!$Y$1</c:f>
              <c:strCache>
                <c:ptCount val="1"/>
                <c:pt idx="0">
                  <c:v>DM43</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Sheet1!$Y$2:$Y$24</c:f>
              <c:numCache>
                <c:formatCode>General</c:formatCode>
                <c:ptCount val="23"/>
                <c:pt idx="0">
                  <c:v>0.0659977115263395</c:v>
                </c:pt>
                <c:pt idx="1">
                  <c:v>-0.107097649377619</c:v>
                </c:pt>
                <c:pt idx="2">
                  <c:v>-0.147902046025399</c:v>
                </c:pt>
                <c:pt idx="3">
                  <c:v>0.0330620274179579</c:v>
                </c:pt>
                <c:pt idx="4">
                  <c:v>0.153953225350177</c:v>
                </c:pt>
                <c:pt idx="5">
                  <c:v>0.277537914074399</c:v>
                </c:pt>
                <c:pt idx="6">
                  <c:v>0.0169123378198537</c:v>
                </c:pt>
                <c:pt idx="7">
                  <c:v>-0.0344544198577164</c:v>
                </c:pt>
                <c:pt idx="8">
                  <c:v>0.380901643550011</c:v>
                </c:pt>
                <c:pt idx="9">
                  <c:v>0.0726713750305697</c:v>
                </c:pt>
                <c:pt idx="10">
                  <c:v>0.190166912178774</c:v>
                </c:pt>
                <c:pt idx="11">
                  <c:v>0.0329324920012938</c:v>
                </c:pt>
                <c:pt idx="12">
                  <c:v>0.165541837307599</c:v>
                </c:pt>
                <c:pt idx="13">
                  <c:v>0.077875255053899</c:v>
                </c:pt>
                <c:pt idx="14">
                  <c:v>0.00559527122012018</c:v>
                </c:pt>
                <c:pt idx="15">
                  <c:v>-0.365004236058947</c:v>
                </c:pt>
                <c:pt idx="16">
                  <c:v>-0.291330003865512</c:v>
                </c:pt>
                <c:pt idx="17">
                  <c:v>-0.167496397370753</c:v>
                </c:pt>
                <c:pt idx="18">
                  <c:v>-0.271243843687963</c:v>
                </c:pt>
                <c:pt idx="19">
                  <c:v>-1.64529548339133</c:v>
                </c:pt>
                <c:pt idx="20">
                  <c:v>-3.03077240747858</c:v>
                </c:pt>
                <c:pt idx="21">
                  <c:v>-3.71804457378559</c:v>
                </c:pt>
                <c:pt idx="22">
                  <c:v>-8.246425016931873</c:v>
                </c:pt>
              </c:numCache>
            </c:numRef>
          </c:yVal>
          <c:smooth val="0"/>
        </c:ser>
        <c:ser>
          <c:idx val="24"/>
          <c:order val="24"/>
          <c:tx>
            <c:strRef>
              <c:f>Sheet1!$Z$1</c:f>
              <c:strCache>
                <c:ptCount val="1"/>
                <c:pt idx="0">
                  <c:v>DM46</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Sheet1!$Z$2:$Z$24</c:f>
              <c:numCache>
                <c:formatCode>General</c:formatCode>
                <c:ptCount val="23"/>
                <c:pt idx="0">
                  <c:v>0.0654023043715041</c:v>
                </c:pt>
                <c:pt idx="1">
                  <c:v>0.171128555821222</c:v>
                </c:pt>
                <c:pt idx="2">
                  <c:v>-0.0118606516923834</c:v>
                </c:pt>
                <c:pt idx="3">
                  <c:v>-0.198512514457429</c:v>
                </c:pt>
                <c:pt idx="4">
                  <c:v>0.545377257853194</c:v>
                </c:pt>
                <c:pt idx="5">
                  <c:v>0.373854820569394</c:v>
                </c:pt>
                <c:pt idx="6">
                  <c:v>0.630335460871737</c:v>
                </c:pt>
                <c:pt idx="7">
                  <c:v>0.312090967094394</c:v>
                </c:pt>
                <c:pt idx="8">
                  <c:v>0.632909503290519</c:v>
                </c:pt>
                <c:pt idx="9">
                  <c:v>0.283903726504055</c:v>
                </c:pt>
                <c:pt idx="10">
                  <c:v>0.3994343507537</c:v>
                </c:pt>
                <c:pt idx="11">
                  <c:v>0.456992890800416</c:v>
                </c:pt>
                <c:pt idx="12">
                  <c:v>0.526752751762169</c:v>
                </c:pt>
                <c:pt idx="13">
                  <c:v>0.385134187223304</c:v>
                </c:pt>
                <c:pt idx="14">
                  <c:v>0.642497248272274</c:v>
                </c:pt>
                <c:pt idx="15">
                  <c:v>0.291714604553942</c:v>
                </c:pt>
                <c:pt idx="16">
                  <c:v>0.222058683996673</c:v>
                </c:pt>
                <c:pt idx="17">
                  <c:v>0.583783309633089</c:v>
                </c:pt>
                <c:pt idx="18">
                  <c:v>0.225770614049233</c:v>
                </c:pt>
                <c:pt idx="19">
                  <c:v>-0.483368669950006</c:v>
                </c:pt>
                <c:pt idx="20">
                  <c:v>-0.640697536207785</c:v>
                </c:pt>
                <c:pt idx="21">
                  <c:v>-1.22200446870276</c:v>
                </c:pt>
                <c:pt idx="22">
                  <c:v>-3.77318701914409</c:v>
                </c:pt>
              </c:numCache>
            </c:numRef>
          </c:yVal>
          <c:smooth val="0"/>
        </c:ser>
        <c:ser>
          <c:idx val="25"/>
          <c:order val="25"/>
          <c:tx>
            <c:strRef>
              <c:f>Sheet1!$AA$1</c:f>
              <c:strCache>
                <c:ptCount val="1"/>
                <c:pt idx="0">
                  <c:v>DM47</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Sheet1!$AA$2:$AA$24</c:f>
              <c:numCache>
                <c:formatCode>General</c:formatCode>
                <c:ptCount val="23"/>
                <c:pt idx="0">
                  <c:v>0.170932138870565</c:v>
                </c:pt>
                <c:pt idx="1">
                  <c:v>0.0917773258991192</c:v>
                </c:pt>
                <c:pt idx="2">
                  <c:v>0.0494123405107886</c:v>
                </c:pt>
                <c:pt idx="3">
                  <c:v>0.292405779143435</c:v>
                </c:pt>
                <c:pt idx="4">
                  <c:v>0.689606657522236</c:v>
                </c:pt>
                <c:pt idx="5">
                  <c:v>0.725548016071336</c:v>
                </c:pt>
                <c:pt idx="6">
                  <c:v>0.659100533032397</c:v>
                </c:pt>
                <c:pt idx="7">
                  <c:v>0.580247633793886</c:v>
                </c:pt>
                <c:pt idx="8">
                  <c:v>0.847776810101476</c:v>
                </c:pt>
                <c:pt idx="9">
                  <c:v>0.481333107591463</c:v>
                </c:pt>
                <c:pt idx="10">
                  <c:v>0.545182997850352</c:v>
                </c:pt>
                <c:pt idx="11">
                  <c:v>0.722009145105757</c:v>
                </c:pt>
                <c:pt idx="12">
                  <c:v>0.836072706299542</c:v>
                </c:pt>
                <c:pt idx="13">
                  <c:v>0.736106993665432</c:v>
                </c:pt>
                <c:pt idx="14">
                  <c:v>1.08716820822424</c:v>
                </c:pt>
                <c:pt idx="15">
                  <c:v>0.796660343013378</c:v>
                </c:pt>
                <c:pt idx="16">
                  <c:v>0.661005715597479</c:v>
                </c:pt>
                <c:pt idx="17">
                  <c:v>1.02591137760031</c:v>
                </c:pt>
                <c:pt idx="18">
                  <c:v>0.588647858075071</c:v>
                </c:pt>
                <c:pt idx="19">
                  <c:v>0.709849570210283</c:v>
                </c:pt>
                <c:pt idx="20">
                  <c:v>0.911794189828278</c:v>
                </c:pt>
                <c:pt idx="21">
                  <c:v>0.607903916710888</c:v>
                </c:pt>
                <c:pt idx="22">
                  <c:v>-1.82884315287089</c:v>
                </c:pt>
              </c:numCache>
            </c:numRef>
          </c:yVal>
          <c:smooth val="0"/>
        </c:ser>
        <c:ser>
          <c:idx val="26"/>
          <c:order val="26"/>
          <c:tx>
            <c:strRef>
              <c:f>Sheet1!$AB$1</c:f>
              <c:strCache>
                <c:ptCount val="1"/>
                <c:pt idx="0">
                  <c:v>DM48</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Sheet1!$AB$2:$AB$24</c:f>
              <c:numCache>
                <c:formatCode>General</c:formatCode>
                <c:ptCount val="23"/>
                <c:pt idx="0">
                  <c:v>0.229496610822435</c:v>
                </c:pt>
                <c:pt idx="1">
                  <c:v>0.221277089429293</c:v>
                </c:pt>
                <c:pt idx="2">
                  <c:v>0.0425567082666185</c:v>
                </c:pt>
                <c:pt idx="3">
                  <c:v>0.134184181603501</c:v>
                </c:pt>
                <c:pt idx="4">
                  <c:v>0.460915167403299</c:v>
                </c:pt>
                <c:pt idx="5">
                  <c:v>0.411710291700017</c:v>
                </c:pt>
                <c:pt idx="6">
                  <c:v>0.502589880819891</c:v>
                </c:pt>
                <c:pt idx="7">
                  <c:v>0.549954558656475</c:v>
                </c:pt>
                <c:pt idx="8">
                  <c:v>0.725166400408175</c:v>
                </c:pt>
                <c:pt idx="9">
                  <c:v>0.409315385416777</c:v>
                </c:pt>
                <c:pt idx="10">
                  <c:v>0.459435267189733</c:v>
                </c:pt>
                <c:pt idx="11">
                  <c:v>0.573917054348115</c:v>
                </c:pt>
                <c:pt idx="12">
                  <c:v>0.566601784398643</c:v>
                </c:pt>
                <c:pt idx="13">
                  <c:v>0.464026129462197</c:v>
                </c:pt>
                <c:pt idx="14">
                  <c:v>0.751629220144555</c:v>
                </c:pt>
                <c:pt idx="15">
                  <c:v>0.49889598114583</c:v>
                </c:pt>
                <c:pt idx="16">
                  <c:v>0.422139582908676</c:v>
                </c:pt>
                <c:pt idx="17">
                  <c:v>0.651766752906074</c:v>
                </c:pt>
                <c:pt idx="18">
                  <c:v>0.300261072146702</c:v>
                </c:pt>
                <c:pt idx="19">
                  <c:v>0.0834324829985404</c:v>
                </c:pt>
                <c:pt idx="20">
                  <c:v>0.115625061205436</c:v>
                </c:pt>
                <c:pt idx="21">
                  <c:v>-0.463186313621648</c:v>
                </c:pt>
                <c:pt idx="22">
                  <c:v>-2.876729930325101</c:v>
                </c:pt>
              </c:numCache>
            </c:numRef>
          </c:yVal>
          <c:smooth val="0"/>
        </c:ser>
        <c:ser>
          <c:idx val="27"/>
          <c:order val="27"/>
          <c:tx>
            <c:strRef>
              <c:f>Sheet1!$AC$1</c:f>
              <c:strCache>
                <c:ptCount val="1"/>
                <c:pt idx="0">
                  <c:v>DM49</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Sheet1!$AC$2:$AC$24</c:f>
              <c:numCache>
                <c:formatCode>General</c:formatCode>
                <c:ptCount val="23"/>
                <c:pt idx="0">
                  <c:v>0.289179737468589</c:v>
                </c:pt>
                <c:pt idx="1">
                  <c:v>0.154351829675463</c:v>
                </c:pt>
                <c:pt idx="2">
                  <c:v>0.187662901817699</c:v>
                </c:pt>
                <c:pt idx="3">
                  <c:v>0.141564289166963</c:v>
                </c:pt>
                <c:pt idx="4">
                  <c:v>0.630688448861717</c:v>
                </c:pt>
                <c:pt idx="5">
                  <c:v>0.565602370325765</c:v>
                </c:pt>
                <c:pt idx="6">
                  <c:v>0.485261840160855</c:v>
                </c:pt>
                <c:pt idx="7">
                  <c:v>0.598076685902377</c:v>
                </c:pt>
                <c:pt idx="8">
                  <c:v>0.71925762294781</c:v>
                </c:pt>
                <c:pt idx="9">
                  <c:v>0.476339178635285</c:v>
                </c:pt>
                <c:pt idx="10">
                  <c:v>0.527101941309797</c:v>
                </c:pt>
                <c:pt idx="11">
                  <c:v>0.668586765307699</c:v>
                </c:pt>
                <c:pt idx="12">
                  <c:v>0.611079660985971</c:v>
                </c:pt>
                <c:pt idx="13">
                  <c:v>0.507329100550783</c:v>
                </c:pt>
                <c:pt idx="14">
                  <c:v>0.779156169256057</c:v>
                </c:pt>
                <c:pt idx="15">
                  <c:v>0.402240530168173</c:v>
                </c:pt>
                <c:pt idx="16">
                  <c:v>0.486583803970982</c:v>
                </c:pt>
                <c:pt idx="17">
                  <c:v>0.621901844668135</c:v>
                </c:pt>
                <c:pt idx="18">
                  <c:v>0.35245467118223</c:v>
                </c:pt>
                <c:pt idx="19">
                  <c:v>0.218165861286157</c:v>
                </c:pt>
                <c:pt idx="20">
                  <c:v>0.00160803255404864</c:v>
                </c:pt>
                <c:pt idx="21">
                  <c:v>-0.272389175804278</c:v>
                </c:pt>
                <c:pt idx="22">
                  <c:v>-3.322828565155969</c:v>
                </c:pt>
              </c:numCache>
            </c:numRef>
          </c:yVal>
          <c:smooth val="0"/>
        </c:ser>
        <c:ser>
          <c:idx val="28"/>
          <c:order val="28"/>
          <c:tx>
            <c:strRef>
              <c:f>Sheet1!$AD$1</c:f>
              <c:strCache>
                <c:ptCount val="1"/>
                <c:pt idx="0">
                  <c:v>DM50</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Sheet1!$AD$2:$AD$24</c:f>
              <c:numCache>
                <c:formatCode>General</c:formatCode>
                <c:ptCount val="23"/>
                <c:pt idx="0">
                  <c:v>0.167356453760649</c:v>
                </c:pt>
                <c:pt idx="1">
                  <c:v>-0.100444756897733</c:v>
                </c:pt>
                <c:pt idx="2">
                  <c:v>0.116069092795851</c:v>
                </c:pt>
                <c:pt idx="3">
                  <c:v>-0.0170914793109019</c:v>
                </c:pt>
                <c:pt idx="4">
                  <c:v>0.286460607121806</c:v>
                </c:pt>
                <c:pt idx="5">
                  <c:v>0.412524531612468</c:v>
                </c:pt>
                <c:pt idx="6">
                  <c:v>0.361459502448769</c:v>
                </c:pt>
                <c:pt idx="7">
                  <c:v>0.338186392287006</c:v>
                </c:pt>
                <c:pt idx="8">
                  <c:v>0.320717505987747</c:v>
                </c:pt>
                <c:pt idx="9">
                  <c:v>0.291340363698184</c:v>
                </c:pt>
                <c:pt idx="10">
                  <c:v>0.290951898363787</c:v>
                </c:pt>
                <c:pt idx="11">
                  <c:v>0.406435664679162</c:v>
                </c:pt>
                <c:pt idx="12">
                  <c:v>0.298342838406226</c:v>
                </c:pt>
                <c:pt idx="13">
                  <c:v>0.192677699961573</c:v>
                </c:pt>
                <c:pt idx="14">
                  <c:v>0.429119962192555</c:v>
                </c:pt>
                <c:pt idx="15">
                  <c:v>0.0419560090819327</c:v>
                </c:pt>
                <c:pt idx="16">
                  <c:v>0.192105063762383</c:v>
                </c:pt>
                <c:pt idx="17">
                  <c:v>0.278371810446902</c:v>
                </c:pt>
                <c:pt idx="18">
                  <c:v>0.0542041148039758</c:v>
                </c:pt>
                <c:pt idx="19">
                  <c:v>-0.109829861458591</c:v>
                </c:pt>
                <c:pt idx="20">
                  <c:v>-0.131272324364882</c:v>
                </c:pt>
                <c:pt idx="21">
                  <c:v>-0.762585672977525</c:v>
                </c:pt>
                <c:pt idx="22">
                  <c:v>-3.38810076893006</c:v>
                </c:pt>
              </c:numCache>
            </c:numRef>
          </c:yVal>
          <c:smooth val="0"/>
        </c:ser>
        <c:ser>
          <c:idx val="29"/>
          <c:order val="29"/>
          <c:tx>
            <c:strRef>
              <c:f>Sheet1!$AE$1</c:f>
              <c:strCache>
                <c:ptCount val="1"/>
                <c:pt idx="0">
                  <c:v>DM51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Sheet1!$AE$2:$AE$24</c:f>
              <c:numCache>
                <c:formatCode>General</c:formatCode>
                <c:ptCount val="23"/>
                <c:pt idx="0">
                  <c:v>0.325503012931314</c:v>
                </c:pt>
                <c:pt idx="1">
                  <c:v>0.138595454172209</c:v>
                </c:pt>
                <c:pt idx="2">
                  <c:v>0.228379455038094</c:v>
                </c:pt>
                <c:pt idx="3">
                  <c:v>0.458426327518584</c:v>
                </c:pt>
                <c:pt idx="4">
                  <c:v>0.532974881364843</c:v>
                </c:pt>
                <c:pt idx="5">
                  <c:v>0.508163577539194</c:v>
                </c:pt>
                <c:pt idx="6">
                  <c:v>0.537869893858067</c:v>
                </c:pt>
                <c:pt idx="7">
                  <c:v>0.49156621098707</c:v>
                </c:pt>
                <c:pt idx="8">
                  <c:v>0.402315227064827</c:v>
                </c:pt>
                <c:pt idx="9">
                  <c:v>0.539791412072591</c:v>
                </c:pt>
                <c:pt idx="10">
                  <c:v>0.468987751889364</c:v>
                </c:pt>
                <c:pt idx="11">
                  <c:v>0.541455378315099</c:v>
                </c:pt>
                <c:pt idx="12">
                  <c:v>0.4222361484883</c:v>
                </c:pt>
                <c:pt idx="13">
                  <c:v>0.346012779924694</c:v>
                </c:pt>
                <c:pt idx="14">
                  <c:v>0.541962644154324</c:v>
                </c:pt>
                <c:pt idx="15">
                  <c:v>0.255438026670131</c:v>
                </c:pt>
                <c:pt idx="16">
                  <c:v>0.339175340769721</c:v>
                </c:pt>
                <c:pt idx="17">
                  <c:v>0.377871018857797</c:v>
                </c:pt>
                <c:pt idx="18">
                  <c:v>0.170022910204938</c:v>
                </c:pt>
                <c:pt idx="19">
                  <c:v>0.0484155485390336</c:v>
                </c:pt>
                <c:pt idx="20">
                  <c:v>0.14126707664136</c:v>
                </c:pt>
                <c:pt idx="21">
                  <c:v>-0.496470508339016</c:v>
                </c:pt>
                <c:pt idx="22">
                  <c:v>-3.84712057184361</c:v>
                </c:pt>
              </c:numCache>
            </c:numRef>
          </c:yVal>
          <c:smooth val="0"/>
        </c:ser>
        <c:ser>
          <c:idx val="30"/>
          <c:order val="30"/>
          <c:tx>
            <c:strRef>
              <c:f>Sheet1!$AF$1</c:f>
              <c:strCache>
                <c:ptCount val="1"/>
                <c:pt idx="0">
                  <c:v>DM52</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Sheet1!$AF$2:$AF$24</c:f>
              <c:numCache>
                <c:formatCode>General</c:formatCode>
                <c:ptCount val="23"/>
                <c:pt idx="0">
                  <c:v>0.0625447780876772</c:v>
                </c:pt>
                <c:pt idx="1">
                  <c:v>-0.0393258103657598</c:v>
                </c:pt>
                <c:pt idx="2">
                  <c:v>0.0415377388707724</c:v>
                </c:pt>
                <c:pt idx="3">
                  <c:v>0.0606270325273387</c:v>
                </c:pt>
                <c:pt idx="4">
                  <c:v>0.179660232751155</c:v>
                </c:pt>
                <c:pt idx="5">
                  <c:v>0.0919734299514844</c:v>
                </c:pt>
                <c:pt idx="6">
                  <c:v>0.215915184381412</c:v>
                </c:pt>
                <c:pt idx="7">
                  <c:v>0.231402143232351</c:v>
                </c:pt>
                <c:pt idx="8">
                  <c:v>0.276557867592773</c:v>
                </c:pt>
                <c:pt idx="9">
                  <c:v>0.308666359759787</c:v>
                </c:pt>
                <c:pt idx="10">
                  <c:v>0.312625316834326</c:v>
                </c:pt>
                <c:pt idx="11">
                  <c:v>0.341514348545528</c:v>
                </c:pt>
                <c:pt idx="12">
                  <c:v>0.208490372842374</c:v>
                </c:pt>
                <c:pt idx="13">
                  <c:v>0.145956759428058</c:v>
                </c:pt>
                <c:pt idx="14">
                  <c:v>0.322746947558091</c:v>
                </c:pt>
                <c:pt idx="15">
                  <c:v>0.171053720897749</c:v>
                </c:pt>
                <c:pt idx="16">
                  <c:v>0.162793411038291</c:v>
                </c:pt>
                <c:pt idx="17">
                  <c:v>0.235201724648592</c:v>
                </c:pt>
                <c:pt idx="18">
                  <c:v>0.0595882704645872</c:v>
                </c:pt>
                <c:pt idx="19">
                  <c:v>0.0569552457141192</c:v>
                </c:pt>
                <c:pt idx="20">
                  <c:v>0.0624982439049569</c:v>
                </c:pt>
                <c:pt idx="21">
                  <c:v>0.00546417793102485</c:v>
                </c:pt>
                <c:pt idx="22">
                  <c:v>-2.43731191908193</c:v>
                </c:pt>
              </c:numCache>
            </c:numRef>
          </c:yVal>
          <c:smooth val="0"/>
        </c:ser>
        <c:ser>
          <c:idx val="31"/>
          <c:order val="31"/>
          <c:tx>
            <c:strRef>
              <c:f>Sheet1!$AG$1</c:f>
              <c:strCache>
                <c:ptCount val="1"/>
                <c:pt idx="0">
                  <c:v>DM53</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Sheet1!$AG$2:$AG$24</c:f>
              <c:numCache>
                <c:formatCode>General</c:formatCode>
                <c:ptCount val="23"/>
                <c:pt idx="0">
                  <c:v>0.4653256834993</c:v>
                </c:pt>
                <c:pt idx="1">
                  <c:v>0.12252486005145</c:v>
                </c:pt>
                <c:pt idx="2">
                  <c:v>0.260491332631785</c:v>
                </c:pt>
                <c:pt idx="3">
                  <c:v>0.378632996947541</c:v>
                </c:pt>
                <c:pt idx="4">
                  <c:v>0.590686018479745</c:v>
                </c:pt>
                <c:pt idx="5">
                  <c:v>0.43409246169968</c:v>
                </c:pt>
                <c:pt idx="6">
                  <c:v>0.334204371912443</c:v>
                </c:pt>
                <c:pt idx="7">
                  <c:v>0.348592554929308</c:v>
                </c:pt>
                <c:pt idx="8">
                  <c:v>0.643699165767743</c:v>
                </c:pt>
                <c:pt idx="9">
                  <c:v>0.44647510703237</c:v>
                </c:pt>
                <c:pt idx="10">
                  <c:v>0.633062650758151</c:v>
                </c:pt>
                <c:pt idx="11">
                  <c:v>0.64641885602372</c:v>
                </c:pt>
                <c:pt idx="12">
                  <c:v>0.365275645396477</c:v>
                </c:pt>
                <c:pt idx="13">
                  <c:v>0.302358581308569</c:v>
                </c:pt>
                <c:pt idx="14">
                  <c:v>0.541829280877932</c:v>
                </c:pt>
                <c:pt idx="15">
                  <c:v>0.484504967670125</c:v>
                </c:pt>
                <c:pt idx="16">
                  <c:v>0.323631490777425</c:v>
                </c:pt>
                <c:pt idx="17">
                  <c:v>0.473272295573002</c:v>
                </c:pt>
                <c:pt idx="18">
                  <c:v>0.272562134172842</c:v>
                </c:pt>
                <c:pt idx="19">
                  <c:v>0.177312144558377</c:v>
                </c:pt>
                <c:pt idx="20">
                  <c:v>0.0756283288218256</c:v>
                </c:pt>
                <c:pt idx="21">
                  <c:v>-0.225056881534196</c:v>
                </c:pt>
                <c:pt idx="22">
                  <c:v>-2.98293564594354</c:v>
                </c:pt>
              </c:numCache>
            </c:numRef>
          </c:yVal>
          <c:smooth val="0"/>
        </c:ser>
        <c:ser>
          <c:idx val="32"/>
          <c:order val="32"/>
          <c:tx>
            <c:strRef>
              <c:f>Sheet1!$AH$1</c:f>
              <c:strCache>
                <c:ptCount val="1"/>
                <c:pt idx="0">
                  <c:v>DM56</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Sheet1!$AH$2:$AH$24</c:f>
              <c:numCache>
                <c:formatCode>General</c:formatCode>
                <c:ptCount val="23"/>
                <c:pt idx="0">
                  <c:v>1.17189070679759</c:v>
                </c:pt>
                <c:pt idx="1">
                  <c:v>1.08854048325725</c:v>
                </c:pt>
                <c:pt idx="2">
                  <c:v>1.24975640997663</c:v>
                </c:pt>
                <c:pt idx="3">
                  <c:v>0.962860125573016</c:v>
                </c:pt>
                <c:pt idx="4">
                  <c:v>1.52301491546437</c:v>
                </c:pt>
                <c:pt idx="5">
                  <c:v>1.23318678454477</c:v>
                </c:pt>
                <c:pt idx="6">
                  <c:v>1.36187994725145</c:v>
                </c:pt>
                <c:pt idx="7">
                  <c:v>1.49599812548811</c:v>
                </c:pt>
                <c:pt idx="8">
                  <c:v>1.54850254514334</c:v>
                </c:pt>
                <c:pt idx="9">
                  <c:v>1.57283426547512</c:v>
                </c:pt>
                <c:pt idx="10">
                  <c:v>1.62888720836281</c:v>
                </c:pt>
                <c:pt idx="11">
                  <c:v>1.69219393696183</c:v>
                </c:pt>
                <c:pt idx="12">
                  <c:v>1.28703661786871</c:v>
                </c:pt>
                <c:pt idx="13">
                  <c:v>1.28839428337458</c:v>
                </c:pt>
                <c:pt idx="14">
                  <c:v>1.68452997683564</c:v>
                </c:pt>
                <c:pt idx="15">
                  <c:v>1.45205934814826</c:v>
                </c:pt>
                <c:pt idx="16">
                  <c:v>1.08680999032775</c:v>
                </c:pt>
                <c:pt idx="17">
                  <c:v>1.59892063740433</c:v>
                </c:pt>
                <c:pt idx="18">
                  <c:v>1.39544408955148</c:v>
                </c:pt>
                <c:pt idx="19">
                  <c:v>0.788586112028095</c:v>
                </c:pt>
                <c:pt idx="20">
                  <c:v>0.540852786895557</c:v>
                </c:pt>
                <c:pt idx="21">
                  <c:v>-0.571311664338358</c:v>
                </c:pt>
                <c:pt idx="22">
                  <c:v>-3.43892061219104</c:v>
                </c:pt>
              </c:numCache>
            </c:numRef>
          </c:yVal>
          <c:smooth val="0"/>
        </c:ser>
        <c:ser>
          <c:idx val="33"/>
          <c:order val="33"/>
          <c:tx>
            <c:strRef>
              <c:f>Sheet1!$AI$1</c:f>
              <c:strCache>
                <c:ptCount val="1"/>
                <c:pt idx="0">
                  <c:v>DM57</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Sheet1!$AI$2:$AI$24</c:f>
              <c:numCache>
                <c:formatCode>General</c:formatCode>
                <c:ptCount val="23"/>
                <c:pt idx="0">
                  <c:v>0.640245547125033</c:v>
                </c:pt>
                <c:pt idx="1">
                  <c:v>0.703233909601517</c:v>
                </c:pt>
                <c:pt idx="2">
                  <c:v>0.730659934597591</c:v>
                </c:pt>
                <c:pt idx="3">
                  <c:v>0.47779168421275</c:v>
                </c:pt>
                <c:pt idx="4">
                  <c:v>0.974911442868126</c:v>
                </c:pt>
                <c:pt idx="5">
                  <c:v>0.932798560482474</c:v>
                </c:pt>
                <c:pt idx="6">
                  <c:v>1.02994686430924</c:v>
                </c:pt>
                <c:pt idx="7">
                  <c:v>0.917431238835797</c:v>
                </c:pt>
                <c:pt idx="8">
                  <c:v>1.04054720625613</c:v>
                </c:pt>
                <c:pt idx="9">
                  <c:v>0.732059686357738</c:v>
                </c:pt>
                <c:pt idx="10">
                  <c:v>1.08361936116406</c:v>
                </c:pt>
                <c:pt idx="11">
                  <c:v>1.049521487039319</c:v>
                </c:pt>
                <c:pt idx="12">
                  <c:v>0.750582787609985</c:v>
                </c:pt>
                <c:pt idx="13">
                  <c:v>0.798163353395829</c:v>
                </c:pt>
                <c:pt idx="14">
                  <c:v>1.11878805778182</c:v>
                </c:pt>
                <c:pt idx="15">
                  <c:v>0.839368658904421</c:v>
                </c:pt>
                <c:pt idx="16">
                  <c:v>0.539524426994348</c:v>
                </c:pt>
                <c:pt idx="17">
                  <c:v>1.01198132165971</c:v>
                </c:pt>
                <c:pt idx="18">
                  <c:v>0.714683265032118</c:v>
                </c:pt>
                <c:pt idx="19">
                  <c:v>-0.168603246570548</c:v>
                </c:pt>
                <c:pt idx="20">
                  <c:v>0.451698142486595</c:v>
                </c:pt>
                <c:pt idx="21">
                  <c:v>-0.370267946568471</c:v>
                </c:pt>
                <c:pt idx="22">
                  <c:v>-3.62224259196931</c:v>
                </c:pt>
              </c:numCache>
            </c:numRef>
          </c:yVal>
          <c:smooth val="0"/>
        </c:ser>
        <c:ser>
          <c:idx val="34"/>
          <c:order val="34"/>
          <c:tx>
            <c:strRef>
              <c:f>Sheet1!$AJ$1</c:f>
              <c:strCache>
                <c:ptCount val="1"/>
                <c:pt idx="0">
                  <c:v>DM58</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Sheet1!$AJ$2:$AJ$24</c:f>
              <c:numCache>
                <c:formatCode>General</c:formatCode>
                <c:ptCount val="23"/>
                <c:pt idx="0">
                  <c:v>0.262973359835245</c:v>
                </c:pt>
                <c:pt idx="1">
                  <c:v>0.246107542271887</c:v>
                </c:pt>
                <c:pt idx="2">
                  <c:v>0.251183986034787</c:v>
                </c:pt>
                <c:pt idx="3">
                  <c:v>0.484652145103982</c:v>
                </c:pt>
                <c:pt idx="4">
                  <c:v>0.506648719434416</c:v>
                </c:pt>
                <c:pt idx="5">
                  <c:v>0.560223446649188</c:v>
                </c:pt>
                <c:pt idx="6">
                  <c:v>0.597814454599718</c:v>
                </c:pt>
                <c:pt idx="7">
                  <c:v>0.49948116583751</c:v>
                </c:pt>
                <c:pt idx="8">
                  <c:v>0.623087764652016</c:v>
                </c:pt>
                <c:pt idx="9">
                  <c:v>0.379863487704226</c:v>
                </c:pt>
                <c:pt idx="10">
                  <c:v>0.712438395231746</c:v>
                </c:pt>
                <c:pt idx="11">
                  <c:v>0.710316858229635</c:v>
                </c:pt>
                <c:pt idx="12">
                  <c:v>0.509472522896016</c:v>
                </c:pt>
                <c:pt idx="13">
                  <c:v>0.521208857966524</c:v>
                </c:pt>
                <c:pt idx="14">
                  <c:v>0.831276693248051</c:v>
                </c:pt>
                <c:pt idx="15">
                  <c:v>0.568808405106171</c:v>
                </c:pt>
                <c:pt idx="16">
                  <c:v>0.363107848831289</c:v>
                </c:pt>
                <c:pt idx="17">
                  <c:v>0.739353623813369</c:v>
                </c:pt>
                <c:pt idx="18">
                  <c:v>0.442273547088565</c:v>
                </c:pt>
                <c:pt idx="19">
                  <c:v>-0.00979835592857651</c:v>
                </c:pt>
                <c:pt idx="20">
                  <c:v>-0.626092947250475</c:v>
                </c:pt>
                <c:pt idx="21">
                  <c:v>-0.624323265096729</c:v>
                </c:pt>
                <c:pt idx="22">
                  <c:v>-3.53346866434669</c:v>
                </c:pt>
              </c:numCache>
            </c:numRef>
          </c:yVal>
          <c:smooth val="0"/>
        </c:ser>
        <c:ser>
          <c:idx val="35"/>
          <c:order val="35"/>
          <c:tx>
            <c:strRef>
              <c:f>Sheet1!$AK$1</c:f>
              <c:strCache>
                <c:ptCount val="1"/>
                <c:pt idx="0">
                  <c:v>DM59</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Sheet1!$AK$2:$AK$24</c:f>
              <c:numCache>
                <c:formatCode>General</c:formatCode>
                <c:ptCount val="23"/>
                <c:pt idx="0">
                  <c:v>0.395678446273919</c:v>
                </c:pt>
                <c:pt idx="1">
                  <c:v>0.450751388919128</c:v>
                </c:pt>
                <c:pt idx="2">
                  <c:v>0.41851338298863</c:v>
                </c:pt>
                <c:pt idx="3">
                  <c:v>0.608292490290076</c:v>
                </c:pt>
                <c:pt idx="4">
                  <c:v>0.625679842893951</c:v>
                </c:pt>
                <c:pt idx="5">
                  <c:v>0.586286198505591</c:v>
                </c:pt>
                <c:pt idx="6">
                  <c:v>0.539497175020687</c:v>
                </c:pt>
                <c:pt idx="7">
                  <c:v>0.577835986180468</c:v>
                </c:pt>
                <c:pt idx="8">
                  <c:v>0.573611946139498</c:v>
                </c:pt>
                <c:pt idx="9">
                  <c:v>0.45699248940808</c:v>
                </c:pt>
                <c:pt idx="10">
                  <c:v>0.753518209699142</c:v>
                </c:pt>
                <c:pt idx="11">
                  <c:v>0.714979473623444</c:v>
                </c:pt>
                <c:pt idx="12">
                  <c:v>0.539895317009089</c:v>
                </c:pt>
                <c:pt idx="13">
                  <c:v>0.537550277481419</c:v>
                </c:pt>
                <c:pt idx="14">
                  <c:v>0.813246012350842</c:v>
                </c:pt>
                <c:pt idx="15">
                  <c:v>0.58349194292019</c:v>
                </c:pt>
                <c:pt idx="16">
                  <c:v>0.430561024383111</c:v>
                </c:pt>
                <c:pt idx="17">
                  <c:v>0.718731830889288</c:v>
                </c:pt>
                <c:pt idx="18">
                  <c:v>0.431183195361161</c:v>
                </c:pt>
                <c:pt idx="19">
                  <c:v>0.0195435383267642</c:v>
                </c:pt>
                <c:pt idx="20">
                  <c:v>-0.884190855131806</c:v>
                </c:pt>
                <c:pt idx="21">
                  <c:v>-0.74345736051674</c:v>
                </c:pt>
                <c:pt idx="22">
                  <c:v>-4.01817870417469</c:v>
                </c:pt>
              </c:numCache>
            </c:numRef>
          </c:yVal>
          <c:smooth val="0"/>
        </c:ser>
        <c:ser>
          <c:idx val="36"/>
          <c:order val="36"/>
          <c:tx>
            <c:strRef>
              <c:f>Sheet1!$AL$1</c:f>
              <c:strCache>
                <c:ptCount val="1"/>
                <c:pt idx="0">
                  <c:v>DM60</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Sheet1!$AL$2:$AL$24</c:f>
              <c:numCache>
                <c:formatCode>General</c:formatCode>
                <c:ptCount val="23"/>
                <c:pt idx="0">
                  <c:v>0.154977830586321</c:v>
                </c:pt>
                <c:pt idx="1">
                  <c:v>0.152374512248212</c:v>
                </c:pt>
                <c:pt idx="2">
                  <c:v>0.249068188990978</c:v>
                </c:pt>
                <c:pt idx="3">
                  <c:v>0.410945735375655</c:v>
                </c:pt>
                <c:pt idx="4">
                  <c:v>0.470246008688929</c:v>
                </c:pt>
                <c:pt idx="5">
                  <c:v>0.337932371099262</c:v>
                </c:pt>
                <c:pt idx="6">
                  <c:v>0.292340318297892</c:v>
                </c:pt>
                <c:pt idx="7">
                  <c:v>0.396559356553641</c:v>
                </c:pt>
                <c:pt idx="8">
                  <c:v>0.276772855022684</c:v>
                </c:pt>
                <c:pt idx="9">
                  <c:v>0.322103762419367</c:v>
                </c:pt>
                <c:pt idx="10">
                  <c:v>0.53639400502584</c:v>
                </c:pt>
                <c:pt idx="11">
                  <c:v>0.512818258896244</c:v>
                </c:pt>
                <c:pt idx="12">
                  <c:v>0.346489199583651</c:v>
                </c:pt>
                <c:pt idx="13">
                  <c:v>0.307652734783468</c:v>
                </c:pt>
                <c:pt idx="14">
                  <c:v>0.531558776345368</c:v>
                </c:pt>
                <c:pt idx="15">
                  <c:v>0.32444013076259</c:v>
                </c:pt>
                <c:pt idx="16">
                  <c:v>0.209953590981659</c:v>
                </c:pt>
                <c:pt idx="17">
                  <c:v>0.415839042153954</c:v>
                </c:pt>
                <c:pt idx="18">
                  <c:v>0.140336780716863</c:v>
                </c:pt>
                <c:pt idx="19">
                  <c:v>-0.322799403694213</c:v>
                </c:pt>
                <c:pt idx="20">
                  <c:v>-0.715096214054653</c:v>
                </c:pt>
                <c:pt idx="21">
                  <c:v>-1.21329694566674</c:v>
                </c:pt>
                <c:pt idx="22">
                  <c:v>-4.54222874727322</c:v>
                </c:pt>
              </c:numCache>
            </c:numRef>
          </c:yVal>
          <c:smooth val="0"/>
        </c:ser>
        <c:ser>
          <c:idx val="37"/>
          <c:order val="37"/>
          <c:tx>
            <c:strRef>
              <c:f>Sheet1!$AM$1</c:f>
              <c:strCache>
                <c:ptCount val="1"/>
                <c:pt idx="0">
                  <c:v>DM61</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Sheet1!$AM$2:$AM$24</c:f>
              <c:numCache>
                <c:formatCode>General</c:formatCode>
                <c:ptCount val="23"/>
                <c:pt idx="0">
                  <c:v>0.152072504160739</c:v>
                </c:pt>
                <c:pt idx="1">
                  <c:v>0.281183839265143</c:v>
                </c:pt>
                <c:pt idx="2">
                  <c:v>0.287280439520002</c:v>
                </c:pt>
                <c:pt idx="3">
                  <c:v>0.309877339993055</c:v>
                </c:pt>
                <c:pt idx="4">
                  <c:v>0.420327385943379</c:v>
                </c:pt>
                <c:pt idx="5">
                  <c:v>0.288258857380603</c:v>
                </c:pt>
                <c:pt idx="6">
                  <c:v>0.381638816411817</c:v>
                </c:pt>
                <c:pt idx="7">
                  <c:v>0.430024178611459</c:v>
                </c:pt>
                <c:pt idx="8">
                  <c:v>0.292177590143664</c:v>
                </c:pt>
                <c:pt idx="9">
                  <c:v>0.337057560870274</c:v>
                </c:pt>
                <c:pt idx="10">
                  <c:v>0.606661416725248</c:v>
                </c:pt>
                <c:pt idx="11">
                  <c:v>0.55420578923</c:v>
                </c:pt>
                <c:pt idx="12">
                  <c:v>0.415481810069158</c:v>
                </c:pt>
                <c:pt idx="13">
                  <c:v>0.376197356605293</c:v>
                </c:pt>
                <c:pt idx="14">
                  <c:v>0.59248681482924</c:v>
                </c:pt>
                <c:pt idx="15">
                  <c:v>0.418983855987733</c:v>
                </c:pt>
                <c:pt idx="16">
                  <c:v>0.339348278211379</c:v>
                </c:pt>
                <c:pt idx="17">
                  <c:v>0.535790136001511</c:v>
                </c:pt>
                <c:pt idx="18">
                  <c:v>0.290423664971595</c:v>
                </c:pt>
                <c:pt idx="19">
                  <c:v>-0.19802886396537</c:v>
                </c:pt>
                <c:pt idx="20">
                  <c:v>-0.747750349473343</c:v>
                </c:pt>
                <c:pt idx="21">
                  <c:v>-1.63362998653922</c:v>
                </c:pt>
                <c:pt idx="22">
                  <c:v>-5.378300504386487</c:v>
                </c:pt>
              </c:numCache>
            </c:numRef>
          </c:yVal>
          <c:smooth val="0"/>
        </c:ser>
        <c:ser>
          <c:idx val="38"/>
          <c:order val="38"/>
          <c:tx>
            <c:strRef>
              <c:f>Sheet1!$AN$1</c:f>
              <c:strCache>
                <c:ptCount val="1"/>
                <c:pt idx="0">
                  <c:v>DM62</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Sheet1!$AN$2:$AN$24</c:f>
              <c:numCache>
                <c:formatCode>General</c:formatCode>
                <c:ptCount val="23"/>
                <c:pt idx="0">
                  <c:v>0.0300786394616142</c:v>
                </c:pt>
                <c:pt idx="1">
                  <c:v>0.199308170799672</c:v>
                </c:pt>
                <c:pt idx="2">
                  <c:v>0.105464528449558</c:v>
                </c:pt>
                <c:pt idx="3">
                  <c:v>0.215969402319962</c:v>
                </c:pt>
                <c:pt idx="4">
                  <c:v>0.257282623285199</c:v>
                </c:pt>
                <c:pt idx="5">
                  <c:v>0.155930750733836</c:v>
                </c:pt>
                <c:pt idx="6">
                  <c:v>0.284698587432772</c:v>
                </c:pt>
                <c:pt idx="7">
                  <c:v>0.167694343075017</c:v>
                </c:pt>
                <c:pt idx="8">
                  <c:v>0.125181154786076</c:v>
                </c:pt>
                <c:pt idx="9">
                  <c:v>0.0424019385040158</c:v>
                </c:pt>
                <c:pt idx="10">
                  <c:v>0.360666943764786</c:v>
                </c:pt>
                <c:pt idx="11">
                  <c:v>0.271289620414944</c:v>
                </c:pt>
                <c:pt idx="12">
                  <c:v>0.223646294138925</c:v>
                </c:pt>
                <c:pt idx="13">
                  <c:v>0.156043037358825</c:v>
                </c:pt>
                <c:pt idx="14">
                  <c:v>0.341460193788901</c:v>
                </c:pt>
                <c:pt idx="15">
                  <c:v>0.210007646688087</c:v>
                </c:pt>
                <c:pt idx="16">
                  <c:v>0.137525942910283</c:v>
                </c:pt>
                <c:pt idx="17">
                  <c:v>0.273836880477478</c:v>
                </c:pt>
                <c:pt idx="18">
                  <c:v>0.068934936000948</c:v>
                </c:pt>
                <c:pt idx="19">
                  <c:v>-0.532605448329098</c:v>
                </c:pt>
                <c:pt idx="20">
                  <c:v>-0.127825264317623</c:v>
                </c:pt>
                <c:pt idx="21">
                  <c:v>-0.614803953285658</c:v>
                </c:pt>
                <c:pt idx="22">
                  <c:v>-3.84306701174269</c:v>
                </c:pt>
              </c:numCache>
            </c:numRef>
          </c:yVal>
          <c:smooth val="0"/>
        </c:ser>
        <c:ser>
          <c:idx val="39"/>
          <c:order val="39"/>
          <c:tx>
            <c:strRef>
              <c:f>Sheet1!$AO$1</c:f>
              <c:strCache>
                <c:ptCount val="1"/>
                <c:pt idx="0">
                  <c:v>DM63</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Sheet1!$AO$2:$AO$24</c:f>
              <c:numCache>
                <c:formatCode>General</c:formatCode>
                <c:ptCount val="23"/>
                <c:pt idx="0">
                  <c:v>-0.117453220566481</c:v>
                </c:pt>
                <c:pt idx="1">
                  <c:v>0.243573089588827</c:v>
                </c:pt>
                <c:pt idx="2">
                  <c:v>0.170296453709312</c:v>
                </c:pt>
                <c:pt idx="3">
                  <c:v>0.118750095197564</c:v>
                </c:pt>
                <c:pt idx="4">
                  <c:v>0.276651076617509</c:v>
                </c:pt>
                <c:pt idx="5">
                  <c:v>-0.152680731914194</c:v>
                </c:pt>
                <c:pt idx="6">
                  <c:v>0.191551847768367</c:v>
                </c:pt>
                <c:pt idx="7">
                  <c:v>0.00550344608322556</c:v>
                </c:pt>
                <c:pt idx="8">
                  <c:v>-0.0934339317885853</c:v>
                </c:pt>
                <c:pt idx="9">
                  <c:v>-0.263941394295643</c:v>
                </c:pt>
                <c:pt idx="10">
                  <c:v>0.46642793727644</c:v>
                </c:pt>
                <c:pt idx="11">
                  <c:v>0.152726683154231</c:v>
                </c:pt>
                <c:pt idx="12">
                  <c:v>0.201881898396017</c:v>
                </c:pt>
                <c:pt idx="13">
                  <c:v>-0.00219604060475307</c:v>
                </c:pt>
                <c:pt idx="14">
                  <c:v>0.30056017183012</c:v>
                </c:pt>
                <c:pt idx="15">
                  <c:v>0.113872166783293</c:v>
                </c:pt>
                <c:pt idx="16">
                  <c:v>-0.0384018192511419</c:v>
                </c:pt>
                <c:pt idx="17">
                  <c:v>0.204311170386896</c:v>
                </c:pt>
                <c:pt idx="18">
                  <c:v>-0.083095469863169</c:v>
                </c:pt>
                <c:pt idx="19">
                  <c:v>-0.192578267891873</c:v>
                </c:pt>
                <c:pt idx="20">
                  <c:v>0.0954530243973979</c:v>
                </c:pt>
                <c:pt idx="21">
                  <c:v>-0.167904759810268</c:v>
                </c:pt>
                <c:pt idx="22">
                  <c:v>-3.01202823692071</c:v>
                </c:pt>
              </c:numCache>
            </c:numRef>
          </c:yVal>
          <c:smooth val="0"/>
        </c:ser>
        <c:ser>
          <c:idx val="40"/>
          <c:order val="40"/>
          <c:tx>
            <c:strRef>
              <c:f>Sheet1!$AP$1</c:f>
              <c:strCache>
                <c:ptCount val="1"/>
                <c:pt idx="0">
                  <c:v>DM66</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Sheet1!$AP$2:$AP$24</c:f>
              <c:numCache>
                <c:formatCode>General</c:formatCode>
                <c:ptCount val="23"/>
                <c:pt idx="0">
                  <c:v>0.13545574656344</c:v>
                </c:pt>
                <c:pt idx="1">
                  <c:v>0.00431904487672997</c:v>
                </c:pt>
                <c:pt idx="2">
                  <c:v>-0.0756387481088743</c:v>
                </c:pt>
                <c:pt idx="3">
                  <c:v>0.29445390870235</c:v>
                </c:pt>
                <c:pt idx="4">
                  <c:v>0.251214307480633</c:v>
                </c:pt>
                <c:pt idx="5">
                  <c:v>0.243964042425872</c:v>
                </c:pt>
                <c:pt idx="6">
                  <c:v>0.393410608132903</c:v>
                </c:pt>
                <c:pt idx="7">
                  <c:v>0.365842796867193</c:v>
                </c:pt>
                <c:pt idx="8">
                  <c:v>-0.0156639392222697</c:v>
                </c:pt>
                <c:pt idx="9">
                  <c:v>0.252416890431844</c:v>
                </c:pt>
                <c:pt idx="10">
                  <c:v>0.597658664553424</c:v>
                </c:pt>
                <c:pt idx="11">
                  <c:v>0.136451681101072</c:v>
                </c:pt>
                <c:pt idx="12">
                  <c:v>0.37586822811699</c:v>
                </c:pt>
                <c:pt idx="13">
                  <c:v>0.149624691090342</c:v>
                </c:pt>
                <c:pt idx="14">
                  <c:v>0.32458489709399</c:v>
                </c:pt>
                <c:pt idx="15">
                  <c:v>-0.131502978648798</c:v>
                </c:pt>
                <c:pt idx="16">
                  <c:v>-0.143133292277667</c:v>
                </c:pt>
                <c:pt idx="17">
                  <c:v>0.242658083155644</c:v>
                </c:pt>
                <c:pt idx="18">
                  <c:v>-0.212113405788436</c:v>
                </c:pt>
                <c:pt idx="19">
                  <c:v>-0.986016251842323</c:v>
                </c:pt>
                <c:pt idx="20">
                  <c:v>-1.8490840894149</c:v>
                </c:pt>
                <c:pt idx="21">
                  <c:v>-3.68653363363209</c:v>
                </c:pt>
                <c:pt idx="22">
                  <c:v>-5.00625265344806</c:v>
                </c:pt>
              </c:numCache>
            </c:numRef>
          </c:yVal>
          <c:smooth val="0"/>
        </c:ser>
        <c:ser>
          <c:idx val="41"/>
          <c:order val="41"/>
          <c:tx>
            <c:strRef>
              <c:f>Sheet1!$AQ$1</c:f>
              <c:strCache>
                <c:ptCount val="1"/>
                <c:pt idx="0">
                  <c:v>DM67</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Sheet1!$AQ$2:$AQ$24</c:f>
              <c:numCache>
                <c:formatCode>General</c:formatCode>
                <c:ptCount val="23"/>
                <c:pt idx="0">
                  <c:v>0.160634388873695</c:v>
                </c:pt>
                <c:pt idx="1">
                  <c:v>0.090052175610715</c:v>
                </c:pt>
                <c:pt idx="2">
                  <c:v>0.111221487999871</c:v>
                </c:pt>
                <c:pt idx="3">
                  <c:v>0.38782597652042</c:v>
                </c:pt>
                <c:pt idx="4">
                  <c:v>0.314217179177507</c:v>
                </c:pt>
                <c:pt idx="5">
                  <c:v>0.32982849679884</c:v>
                </c:pt>
                <c:pt idx="6">
                  <c:v>0.323083350828446</c:v>
                </c:pt>
                <c:pt idx="7">
                  <c:v>0.450285248665048</c:v>
                </c:pt>
                <c:pt idx="8">
                  <c:v>0.0284293159283648</c:v>
                </c:pt>
                <c:pt idx="9">
                  <c:v>0.314688837210944</c:v>
                </c:pt>
                <c:pt idx="10">
                  <c:v>0.498262905730292</c:v>
                </c:pt>
                <c:pt idx="11">
                  <c:v>0.232946077946982</c:v>
                </c:pt>
                <c:pt idx="12">
                  <c:v>0.464226067050391</c:v>
                </c:pt>
                <c:pt idx="13">
                  <c:v>0.411299956042775</c:v>
                </c:pt>
                <c:pt idx="14">
                  <c:v>0.465417715163126</c:v>
                </c:pt>
                <c:pt idx="15">
                  <c:v>0.0120084740167562</c:v>
                </c:pt>
                <c:pt idx="16">
                  <c:v>0.101583119716825</c:v>
                </c:pt>
                <c:pt idx="17">
                  <c:v>0.546345576953978</c:v>
                </c:pt>
                <c:pt idx="18">
                  <c:v>0.0865811255514951</c:v>
                </c:pt>
                <c:pt idx="19">
                  <c:v>-0.393429624259276</c:v>
                </c:pt>
                <c:pt idx="20">
                  <c:v>-0.175894247484891</c:v>
                </c:pt>
                <c:pt idx="21">
                  <c:v>-0.793095996344229</c:v>
                </c:pt>
                <c:pt idx="22">
                  <c:v>-3.68981234415619</c:v>
                </c:pt>
              </c:numCache>
            </c:numRef>
          </c:yVal>
          <c:smooth val="0"/>
        </c:ser>
        <c:ser>
          <c:idx val="42"/>
          <c:order val="42"/>
          <c:tx>
            <c:strRef>
              <c:f>Sheet1!$AR$1</c:f>
              <c:strCache>
                <c:ptCount val="1"/>
                <c:pt idx="0">
                  <c:v>DM70</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Sheet1!$AR$2:$AR$24</c:f>
              <c:numCache>
                <c:formatCode>General</c:formatCode>
                <c:ptCount val="23"/>
                <c:pt idx="0">
                  <c:v>0.631215774947576</c:v>
                </c:pt>
                <c:pt idx="1">
                  <c:v>0.466373018760343</c:v>
                </c:pt>
                <c:pt idx="2">
                  <c:v>0.492225514466978</c:v>
                </c:pt>
                <c:pt idx="3">
                  <c:v>0.716298192604126</c:v>
                </c:pt>
                <c:pt idx="4">
                  <c:v>0.637114970987022</c:v>
                </c:pt>
                <c:pt idx="5">
                  <c:v>0.430700397133612</c:v>
                </c:pt>
                <c:pt idx="6">
                  <c:v>0.64055907283773</c:v>
                </c:pt>
                <c:pt idx="7">
                  <c:v>0.719483323062582</c:v>
                </c:pt>
                <c:pt idx="8">
                  <c:v>0.468139731755793</c:v>
                </c:pt>
                <c:pt idx="9">
                  <c:v>0.645881840223403</c:v>
                </c:pt>
                <c:pt idx="10">
                  <c:v>0.76108975375443</c:v>
                </c:pt>
                <c:pt idx="11">
                  <c:v>0.631972476098737</c:v>
                </c:pt>
                <c:pt idx="12">
                  <c:v>0.811327668192719</c:v>
                </c:pt>
                <c:pt idx="13">
                  <c:v>0.860612317929864</c:v>
                </c:pt>
                <c:pt idx="14">
                  <c:v>0.820452347966943</c:v>
                </c:pt>
                <c:pt idx="15">
                  <c:v>0.416845765281938</c:v>
                </c:pt>
                <c:pt idx="16">
                  <c:v>0.53091329611049</c:v>
                </c:pt>
                <c:pt idx="17">
                  <c:v>0.930801839088041</c:v>
                </c:pt>
                <c:pt idx="18">
                  <c:v>0.490189986095346</c:v>
                </c:pt>
                <c:pt idx="19">
                  <c:v>0.409456759777658</c:v>
                </c:pt>
                <c:pt idx="20">
                  <c:v>0.872808478662338</c:v>
                </c:pt>
                <c:pt idx="21">
                  <c:v>0.147571031504473</c:v>
                </c:pt>
                <c:pt idx="22">
                  <c:v>-2.00228447550562</c:v>
                </c:pt>
              </c:numCache>
            </c:numRef>
          </c:yVal>
          <c:smooth val="0"/>
        </c:ser>
        <c:ser>
          <c:idx val="43"/>
          <c:order val="43"/>
          <c:tx>
            <c:strRef>
              <c:f>Sheet1!$AS$1</c:f>
              <c:strCache>
                <c:ptCount val="1"/>
                <c:pt idx="0">
                  <c:v>DM69</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Sheet1!$AS$2:$AS$24</c:f>
              <c:numCache>
                <c:formatCode>General</c:formatCode>
                <c:ptCount val="23"/>
                <c:pt idx="0">
                  <c:v>0.265915166888594</c:v>
                </c:pt>
                <c:pt idx="1">
                  <c:v>0.152029049826952</c:v>
                </c:pt>
                <c:pt idx="2">
                  <c:v>0.122685885881194</c:v>
                </c:pt>
                <c:pt idx="3">
                  <c:v>0.254847148134064</c:v>
                </c:pt>
                <c:pt idx="4">
                  <c:v>0.353214654262229</c:v>
                </c:pt>
                <c:pt idx="5">
                  <c:v>0.341816839291663</c:v>
                </c:pt>
                <c:pt idx="6">
                  <c:v>0.384286655882564</c:v>
                </c:pt>
                <c:pt idx="7">
                  <c:v>0.297632024129654</c:v>
                </c:pt>
                <c:pt idx="8">
                  <c:v>0.290188549419653</c:v>
                </c:pt>
                <c:pt idx="9">
                  <c:v>0.334825587196056</c:v>
                </c:pt>
                <c:pt idx="10">
                  <c:v>0.412612232348314</c:v>
                </c:pt>
                <c:pt idx="11">
                  <c:v>0.319969554026592</c:v>
                </c:pt>
                <c:pt idx="12">
                  <c:v>0.380073214927039</c:v>
                </c:pt>
                <c:pt idx="13">
                  <c:v>0.471536208361879</c:v>
                </c:pt>
                <c:pt idx="14">
                  <c:v>0.430302770091732</c:v>
                </c:pt>
                <c:pt idx="15">
                  <c:v>0.138771258788627</c:v>
                </c:pt>
                <c:pt idx="16">
                  <c:v>0.257063035462818</c:v>
                </c:pt>
                <c:pt idx="17">
                  <c:v>0.490202431315173</c:v>
                </c:pt>
                <c:pt idx="18">
                  <c:v>0.136463820381808</c:v>
                </c:pt>
                <c:pt idx="19">
                  <c:v>0.0505433355944772</c:v>
                </c:pt>
                <c:pt idx="20">
                  <c:v>-0.0260511634667947</c:v>
                </c:pt>
                <c:pt idx="21">
                  <c:v>-0.385321526435912</c:v>
                </c:pt>
                <c:pt idx="22">
                  <c:v>-2.8794937877702</c:v>
                </c:pt>
              </c:numCache>
            </c:numRef>
          </c:yVal>
          <c:smooth val="0"/>
        </c:ser>
        <c:ser>
          <c:idx val="44"/>
          <c:order val="44"/>
          <c:tx>
            <c:strRef>
              <c:f>Sheet1!$AT$1</c:f>
              <c:strCache>
                <c:ptCount val="1"/>
                <c:pt idx="0">
                  <c:v>DM70</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Sheet1!$AT$2:$AT$24</c:f>
              <c:numCache>
                <c:formatCode>General</c:formatCode>
                <c:ptCount val="23"/>
                <c:pt idx="0">
                  <c:v>0.283125472719826</c:v>
                </c:pt>
                <c:pt idx="1">
                  <c:v>0.16574741737359</c:v>
                </c:pt>
                <c:pt idx="2">
                  <c:v>0.22906645076475</c:v>
                </c:pt>
                <c:pt idx="3">
                  <c:v>0.298344965591731</c:v>
                </c:pt>
                <c:pt idx="4">
                  <c:v>0.470379272043583</c:v>
                </c:pt>
                <c:pt idx="5">
                  <c:v>0.317870051958824</c:v>
                </c:pt>
                <c:pt idx="6">
                  <c:v>0.442765603930681</c:v>
                </c:pt>
                <c:pt idx="7">
                  <c:v>0.285630936951193</c:v>
                </c:pt>
                <c:pt idx="8">
                  <c:v>0.403326107039337</c:v>
                </c:pt>
                <c:pt idx="9">
                  <c:v>0.37875741628187</c:v>
                </c:pt>
                <c:pt idx="10">
                  <c:v>0.45692665565079</c:v>
                </c:pt>
                <c:pt idx="11">
                  <c:v>0.351469274540539</c:v>
                </c:pt>
                <c:pt idx="12">
                  <c:v>0.385552854928788</c:v>
                </c:pt>
                <c:pt idx="13">
                  <c:v>0.507894111590808</c:v>
                </c:pt>
                <c:pt idx="14">
                  <c:v>0.459919718656956</c:v>
                </c:pt>
                <c:pt idx="15">
                  <c:v>0.165611437650491</c:v>
                </c:pt>
                <c:pt idx="16">
                  <c:v>0.313817254027664</c:v>
                </c:pt>
                <c:pt idx="17">
                  <c:v>0.48488739258279</c:v>
                </c:pt>
                <c:pt idx="18">
                  <c:v>0.108136029747179</c:v>
                </c:pt>
                <c:pt idx="19">
                  <c:v>-0.173654923047528</c:v>
                </c:pt>
                <c:pt idx="20">
                  <c:v>0.00246938820947697</c:v>
                </c:pt>
                <c:pt idx="21">
                  <c:v>-0.0874593956057759</c:v>
                </c:pt>
                <c:pt idx="22">
                  <c:v>-2.89484900207754</c:v>
                </c:pt>
              </c:numCache>
            </c:numRef>
          </c:yVal>
          <c:smooth val="0"/>
        </c:ser>
        <c:ser>
          <c:idx val="45"/>
          <c:order val="45"/>
          <c:tx>
            <c:strRef>
              <c:f>Sheet1!$AU$1</c:f>
              <c:strCache>
                <c:ptCount val="1"/>
                <c:pt idx="0">
                  <c:v>DM71</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Sheet1!$AU$2:$AU$24</c:f>
              <c:numCache>
                <c:formatCode>General</c:formatCode>
                <c:ptCount val="23"/>
                <c:pt idx="0">
                  <c:v>0.00737102497315542</c:v>
                </c:pt>
                <c:pt idx="1">
                  <c:v>-0.130637110089311</c:v>
                </c:pt>
                <c:pt idx="2">
                  <c:v>-0.0956727058182875</c:v>
                </c:pt>
                <c:pt idx="3">
                  <c:v>0.0387680737770343</c:v>
                </c:pt>
                <c:pt idx="4">
                  <c:v>0.0321319048460216</c:v>
                </c:pt>
                <c:pt idx="5">
                  <c:v>-0.0086922219372117</c:v>
                </c:pt>
                <c:pt idx="6">
                  <c:v>0.122933097166961</c:v>
                </c:pt>
                <c:pt idx="7">
                  <c:v>-0.009805856739172</c:v>
                </c:pt>
                <c:pt idx="8">
                  <c:v>0.0879600072673756</c:v>
                </c:pt>
                <c:pt idx="9">
                  <c:v>0.0131088934292148</c:v>
                </c:pt>
                <c:pt idx="10">
                  <c:v>0.0956513221265788</c:v>
                </c:pt>
                <c:pt idx="11">
                  <c:v>-0.000108250443582964</c:v>
                </c:pt>
                <c:pt idx="12">
                  <c:v>-0.0193046947209348</c:v>
                </c:pt>
                <c:pt idx="13">
                  <c:v>0.0840365744542185</c:v>
                </c:pt>
                <c:pt idx="14">
                  <c:v>0.0665315531974204</c:v>
                </c:pt>
                <c:pt idx="15">
                  <c:v>-0.137605822526064</c:v>
                </c:pt>
                <c:pt idx="16">
                  <c:v>-0.011145599280391</c:v>
                </c:pt>
                <c:pt idx="17">
                  <c:v>0.0574058105695517</c:v>
                </c:pt>
                <c:pt idx="18">
                  <c:v>-0.244637404425413</c:v>
                </c:pt>
                <c:pt idx="19">
                  <c:v>-0.52304224399602</c:v>
                </c:pt>
                <c:pt idx="20">
                  <c:v>-0.425684690958783</c:v>
                </c:pt>
                <c:pt idx="21">
                  <c:v>-1.43919998297396</c:v>
                </c:pt>
                <c:pt idx="22">
                  <c:v>-3.061874620543068</c:v>
                </c:pt>
              </c:numCache>
            </c:numRef>
          </c:yVal>
          <c:smooth val="0"/>
        </c:ser>
        <c:ser>
          <c:idx val="46"/>
          <c:order val="46"/>
          <c:tx>
            <c:strRef>
              <c:f>Sheet1!$AV$1</c:f>
              <c:strCache>
                <c:ptCount val="1"/>
                <c:pt idx="0">
                  <c:v>DM72</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Sheet1!$AV$2:$AV$24</c:f>
              <c:numCache>
                <c:formatCode>General</c:formatCode>
                <c:ptCount val="23"/>
                <c:pt idx="0">
                  <c:v>0.0534628419979907</c:v>
                </c:pt>
                <c:pt idx="1">
                  <c:v>-0.117872792632672</c:v>
                </c:pt>
                <c:pt idx="2">
                  <c:v>-0.058063147105472</c:v>
                </c:pt>
                <c:pt idx="3">
                  <c:v>-0.0297221860187377</c:v>
                </c:pt>
                <c:pt idx="4">
                  <c:v>-0.0322627341637022</c:v>
                </c:pt>
                <c:pt idx="5">
                  <c:v>-0.205462244811649</c:v>
                </c:pt>
                <c:pt idx="6">
                  <c:v>0.162243879249658</c:v>
                </c:pt>
                <c:pt idx="7">
                  <c:v>0.0589935011528907</c:v>
                </c:pt>
                <c:pt idx="8">
                  <c:v>0.0405500171436603</c:v>
                </c:pt>
                <c:pt idx="9">
                  <c:v>-0.162861110014325</c:v>
                </c:pt>
                <c:pt idx="10">
                  <c:v>0.149602166781605</c:v>
                </c:pt>
                <c:pt idx="11">
                  <c:v>-0.0771465645130909</c:v>
                </c:pt>
                <c:pt idx="12">
                  <c:v>-0.123810958267399</c:v>
                </c:pt>
                <c:pt idx="13">
                  <c:v>0.0491135061914191</c:v>
                </c:pt>
                <c:pt idx="14">
                  <c:v>0.0462346895104172</c:v>
                </c:pt>
                <c:pt idx="15">
                  <c:v>-0.317307875433587</c:v>
                </c:pt>
                <c:pt idx="16">
                  <c:v>-0.0137283384277625</c:v>
                </c:pt>
                <c:pt idx="17">
                  <c:v>-0.0175057841416751</c:v>
                </c:pt>
                <c:pt idx="18">
                  <c:v>-0.479903190264227</c:v>
                </c:pt>
                <c:pt idx="19">
                  <c:v>-0.563946903036141</c:v>
                </c:pt>
                <c:pt idx="20">
                  <c:v>-1.18359522288702</c:v>
                </c:pt>
                <c:pt idx="21">
                  <c:v>-1.74201319895739</c:v>
                </c:pt>
                <c:pt idx="22">
                  <c:v>-4.585131856878044</c:v>
                </c:pt>
              </c:numCache>
            </c:numRef>
          </c:yVal>
          <c:smooth val="0"/>
        </c:ser>
        <c:ser>
          <c:idx val="47"/>
          <c:order val="47"/>
          <c:tx>
            <c:strRef>
              <c:f>Sheet1!$AW$1</c:f>
              <c:strCache>
                <c:ptCount val="1"/>
                <c:pt idx="0">
                  <c:v>DM73</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Sheet1!$AW$2:$AW$24</c:f>
              <c:numCache>
                <c:formatCode>General</c:formatCode>
                <c:ptCount val="23"/>
                <c:pt idx="0">
                  <c:v>0.0152738890314255</c:v>
                </c:pt>
                <c:pt idx="1">
                  <c:v>0.0450141373188236</c:v>
                </c:pt>
                <c:pt idx="2">
                  <c:v>0.0410446724605459</c:v>
                </c:pt>
                <c:pt idx="3">
                  <c:v>0.13742810207187</c:v>
                </c:pt>
                <c:pt idx="4">
                  <c:v>0.066560166898204</c:v>
                </c:pt>
                <c:pt idx="5">
                  <c:v>0.111390210837873</c:v>
                </c:pt>
                <c:pt idx="6">
                  <c:v>0.092935971299039</c:v>
                </c:pt>
                <c:pt idx="7">
                  <c:v>0.114603138615644</c:v>
                </c:pt>
                <c:pt idx="8">
                  <c:v>0.0757399421496122</c:v>
                </c:pt>
                <c:pt idx="9">
                  <c:v>0.155674772665846</c:v>
                </c:pt>
                <c:pt idx="10">
                  <c:v>0.0449996905016282</c:v>
                </c:pt>
                <c:pt idx="11">
                  <c:v>0.083864336056182</c:v>
                </c:pt>
                <c:pt idx="12">
                  <c:v>0.0722749466163608</c:v>
                </c:pt>
                <c:pt idx="13">
                  <c:v>0.0520215638866299</c:v>
                </c:pt>
                <c:pt idx="14">
                  <c:v>0.0738239769331218</c:v>
                </c:pt>
                <c:pt idx="15">
                  <c:v>0.0335996687652575</c:v>
                </c:pt>
                <c:pt idx="16">
                  <c:v>0.0396276036210063</c:v>
                </c:pt>
                <c:pt idx="17">
                  <c:v>0.0327228606902496</c:v>
                </c:pt>
                <c:pt idx="18">
                  <c:v>0.0498359023801254</c:v>
                </c:pt>
                <c:pt idx="19">
                  <c:v>-1.86433327372663</c:v>
                </c:pt>
                <c:pt idx="20">
                  <c:v>-4.909988539136275</c:v>
                </c:pt>
                <c:pt idx="21">
                  <c:v>-4.622947120297264</c:v>
                </c:pt>
                <c:pt idx="22">
                  <c:v>-10.9023449755239</c:v>
                </c:pt>
              </c:numCache>
            </c:numRef>
          </c:yVal>
          <c:smooth val="0"/>
        </c:ser>
        <c:ser>
          <c:idx val="48"/>
          <c:order val="48"/>
          <c:tx>
            <c:strRef>
              <c:f>Sheet1!$AX$1</c:f>
              <c:strCache>
                <c:ptCount val="1"/>
                <c:pt idx="0">
                  <c:v>DM77</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Sheet1!$AX$2:$AX$24</c:f>
              <c:numCache>
                <c:formatCode>General</c:formatCode>
                <c:ptCount val="23"/>
                <c:pt idx="0">
                  <c:v>0.398723192266806</c:v>
                </c:pt>
                <c:pt idx="1">
                  <c:v>-0.00398778610832455</c:v>
                </c:pt>
                <c:pt idx="2">
                  <c:v>0.215403574477015</c:v>
                </c:pt>
                <c:pt idx="3">
                  <c:v>0.614524318525229</c:v>
                </c:pt>
                <c:pt idx="4">
                  <c:v>0.659497763650468</c:v>
                </c:pt>
                <c:pt idx="5">
                  <c:v>0.771678040995536</c:v>
                </c:pt>
                <c:pt idx="6">
                  <c:v>0.558233146805507</c:v>
                </c:pt>
                <c:pt idx="7">
                  <c:v>0.694666582826667</c:v>
                </c:pt>
                <c:pt idx="8">
                  <c:v>0.0994455878993487</c:v>
                </c:pt>
                <c:pt idx="9">
                  <c:v>0.315171284594882</c:v>
                </c:pt>
                <c:pt idx="10">
                  <c:v>0.720321263839394</c:v>
                </c:pt>
                <c:pt idx="11">
                  <c:v>0.583257326220911</c:v>
                </c:pt>
                <c:pt idx="12">
                  <c:v>0.634173179612211</c:v>
                </c:pt>
                <c:pt idx="13">
                  <c:v>0.438761706967698</c:v>
                </c:pt>
                <c:pt idx="14">
                  <c:v>0.74892423381341</c:v>
                </c:pt>
                <c:pt idx="15">
                  <c:v>0.35352480195562</c:v>
                </c:pt>
                <c:pt idx="16">
                  <c:v>0.470192278498691</c:v>
                </c:pt>
                <c:pt idx="17">
                  <c:v>0.509331422419616</c:v>
                </c:pt>
                <c:pt idx="18">
                  <c:v>-0.106224596310439</c:v>
                </c:pt>
                <c:pt idx="19">
                  <c:v>0.0660359345595529</c:v>
                </c:pt>
                <c:pt idx="20">
                  <c:v>-0.118189194477756</c:v>
                </c:pt>
                <c:pt idx="21">
                  <c:v>-0.801851782431666</c:v>
                </c:pt>
                <c:pt idx="22">
                  <c:v>-3.19495895885275</c:v>
                </c:pt>
              </c:numCache>
            </c:numRef>
          </c:yVal>
          <c:smooth val="0"/>
        </c:ser>
        <c:ser>
          <c:idx val="49"/>
          <c:order val="49"/>
          <c:tx>
            <c:strRef>
              <c:f>Sheet1!$AY$1</c:f>
              <c:strCache>
                <c:ptCount val="1"/>
                <c:pt idx="0">
                  <c:v>DM78</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Sheet1!$AY$2:$AY$24</c:f>
              <c:numCache>
                <c:formatCode>General</c:formatCode>
                <c:ptCount val="23"/>
                <c:pt idx="0">
                  <c:v>0.213994740031225</c:v>
                </c:pt>
                <c:pt idx="1">
                  <c:v>-0.0600328636519216</c:v>
                </c:pt>
                <c:pt idx="2">
                  <c:v>0.081081045804263</c:v>
                </c:pt>
                <c:pt idx="3">
                  <c:v>0.508383129852567</c:v>
                </c:pt>
                <c:pt idx="4">
                  <c:v>0.43282739787223</c:v>
                </c:pt>
                <c:pt idx="5">
                  <c:v>0.778925956041885</c:v>
                </c:pt>
                <c:pt idx="6">
                  <c:v>0.603095592061018</c:v>
                </c:pt>
                <c:pt idx="7">
                  <c:v>0.667141493508697</c:v>
                </c:pt>
                <c:pt idx="8">
                  <c:v>0.391128566673468</c:v>
                </c:pt>
                <c:pt idx="9">
                  <c:v>0.433782203457043</c:v>
                </c:pt>
                <c:pt idx="10">
                  <c:v>0.667007527505781</c:v>
                </c:pt>
                <c:pt idx="11">
                  <c:v>0.472145162289877</c:v>
                </c:pt>
                <c:pt idx="12">
                  <c:v>0.610281962257573</c:v>
                </c:pt>
                <c:pt idx="13">
                  <c:v>0.447134047618465</c:v>
                </c:pt>
                <c:pt idx="14">
                  <c:v>0.73577583641282</c:v>
                </c:pt>
                <c:pt idx="15">
                  <c:v>0.235596091392336</c:v>
                </c:pt>
                <c:pt idx="16">
                  <c:v>0.267082460724717</c:v>
                </c:pt>
                <c:pt idx="17">
                  <c:v>0.409054845230676</c:v>
                </c:pt>
                <c:pt idx="18">
                  <c:v>-0.277617440383643</c:v>
                </c:pt>
                <c:pt idx="19">
                  <c:v>-0.3712706128665</c:v>
                </c:pt>
                <c:pt idx="20">
                  <c:v>-0.907256351468921</c:v>
                </c:pt>
                <c:pt idx="21">
                  <c:v>-0.828192532745553</c:v>
                </c:pt>
                <c:pt idx="22">
                  <c:v>-5.053456396537291</c:v>
                </c:pt>
              </c:numCache>
            </c:numRef>
          </c:yVal>
          <c:smooth val="0"/>
        </c:ser>
        <c:ser>
          <c:idx val="50"/>
          <c:order val="50"/>
          <c:tx>
            <c:strRef>
              <c:f>Sheet1!$AZ$1</c:f>
              <c:strCache>
                <c:ptCount val="1"/>
                <c:pt idx="0">
                  <c:v>DM79</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Sheet1!$AZ$2:$AZ$24</c:f>
              <c:numCache>
                <c:formatCode>General</c:formatCode>
                <c:ptCount val="23"/>
                <c:pt idx="0">
                  <c:v>0.0209623667692107</c:v>
                </c:pt>
                <c:pt idx="1">
                  <c:v>-0.0727929917463057</c:v>
                </c:pt>
                <c:pt idx="2">
                  <c:v>-0.186177594071135</c:v>
                </c:pt>
                <c:pt idx="3">
                  <c:v>0.231810443132441</c:v>
                </c:pt>
                <c:pt idx="4">
                  <c:v>0.054943408360813</c:v>
                </c:pt>
                <c:pt idx="5">
                  <c:v>0.248244311403227</c:v>
                </c:pt>
                <c:pt idx="6">
                  <c:v>0.315857443649545</c:v>
                </c:pt>
                <c:pt idx="7">
                  <c:v>0.298483018895147</c:v>
                </c:pt>
                <c:pt idx="8">
                  <c:v>-0.0877909113158508</c:v>
                </c:pt>
                <c:pt idx="9">
                  <c:v>-0.102200669215918</c:v>
                </c:pt>
                <c:pt idx="10">
                  <c:v>0.38920361859751</c:v>
                </c:pt>
                <c:pt idx="11">
                  <c:v>0.173477418012394</c:v>
                </c:pt>
                <c:pt idx="12">
                  <c:v>0.264874912415076</c:v>
                </c:pt>
                <c:pt idx="13">
                  <c:v>0.218739816976235</c:v>
                </c:pt>
                <c:pt idx="14">
                  <c:v>0.357973561977803</c:v>
                </c:pt>
                <c:pt idx="15">
                  <c:v>-0.0296034422836692</c:v>
                </c:pt>
                <c:pt idx="16">
                  <c:v>-0.0120317574426078</c:v>
                </c:pt>
                <c:pt idx="17">
                  <c:v>0.124589019374466</c:v>
                </c:pt>
                <c:pt idx="18">
                  <c:v>-0.369898637024246</c:v>
                </c:pt>
                <c:pt idx="19">
                  <c:v>-0.233870290567636</c:v>
                </c:pt>
                <c:pt idx="20">
                  <c:v>-0.760461861741644</c:v>
                </c:pt>
                <c:pt idx="21">
                  <c:v>-0.803117481757149</c:v>
                </c:pt>
                <c:pt idx="22">
                  <c:v>-3.71692474109063</c:v>
                </c:pt>
              </c:numCache>
            </c:numRef>
          </c:yVal>
          <c:smooth val="0"/>
        </c:ser>
        <c:ser>
          <c:idx val="51"/>
          <c:order val="51"/>
          <c:tx>
            <c:strRef>
              <c:f>Sheet1!$BA$1</c:f>
              <c:strCache>
                <c:ptCount val="1"/>
                <c:pt idx="0">
                  <c:v>DM80</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Sheet1!$BA$2:$BA$24</c:f>
              <c:numCache>
                <c:formatCode>General</c:formatCode>
                <c:ptCount val="23"/>
                <c:pt idx="0">
                  <c:v>-0.0929245538622629</c:v>
                </c:pt>
                <c:pt idx="1">
                  <c:v>-0.10507210267551</c:v>
                </c:pt>
                <c:pt idx="2">
                  <c:v>-0.167380005648733</c:v>
                </c:pt>
                <c:pt idx="3">
                  <c:v>0.037714627727225</c:v>
                </c:pt>
                <c:pt idx="4">
                  <c:v>0.0413312120273043</c:v>
                </c:pt>
                <c:pt idx="5">
                  <c:v>0.11391959378655</c:v>
                </c:pt>
                <c:pt idx="6">
                  <c:v>0.170220835190527</c:v>
                </c:pt>
                <c:pt idx="7">
                  <c:v>0.183177642231632</c:v>
                </c:pt>
                <c:pt idx="8">
                  <c:v>0.0182948732947745</c:v>
                </c:pt>
                <c:pt idx="9">
                  <c:v>-0.0595981678169337</c:v>
                </c:pt>
                <c:pt idx="10">
                  <c:v>0.352383678333214</c:v>
                </c:pt>
                <c:pt idx="11">
                  <c:v>0.140890689500554</c:v>
                </c:pt>
                <c:pt idx="12">
                  <c:v>0.207362593248113</c:v>
                </c:pt>
                <c:pt idx="13">
                  <c:v>0.256570079804909</c:v>
                </c:pt>
                <c:pt idx="14">
                  <c:v>0.3616967950772</c:v>
                </c:pt>
                <c:pt idx="15">
                  <c:v>0.076788970545401</c:v>
                </c:pt>
                <c:pt idx="16">
                  <c:v>0.0921506097696336</c:v>
                </c:pt>
                <c:pt idx="17">
                  <c:v>0.209033300843756</c:v>
                </c:pt>
                <c:pt idx="18">
                  <c:v>-0.14834327311211</c:v>
                </c:pt>
                <c:pt idx="19">
                  <c:v>0.559997315133856</c:v>
                </c:pt>
                <c:pt idx="20">
                  <c:v>0.377662897783639</c:v>
                </c:pt>
                <c:pt idx="21">
                  <c:v>0.0968916778026851</c:v>
                </c:pt>
                <c:pt idx="22">
                  <c:v>-2.353492993856098</c:v>
                </c:pt>
              </c:numCache>
            </c:numRef>
          </c:yVal>
          <c:smooth val="0"/>
        </c:ser>
        <c:ser>
          <c:idx val="52"/>
          <c:order val="52"/>
          <c:tx>
            <c:strRef>
              <c:f>Sheet1!$BB$1</c:f>
              <c:strCache>
                <c:ptCount val="1"/>
                <c:pt idx="0">
                  <c:v>DM81</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Sheet1!$BB$2:$BB$24</c:f>
              <c:numCache>
                <c:formatCode>General</c:formatCode>
                <c:ptCount val="23"/>
                <c:pt idx="0">
                  <c:v>0.0390783510243773</c:v>
                </c:pt>
                <c:pt idx="1">
                  <c:v>-0.138834799939691</c:v>
                </c:pt>
                <c:pt idx="2">
                  <c:v>-0.008535542985616</c:v>
                </c:pt>
                <c:pt idx="3">
                  <c:v>0.0878873317194114</c:v>
                </c:pt>
                <c:pt idx="4">
                  <c:v>0.133955755563945</c:v>
                </c:pt>
                <c:pt idx="5">
                  <c:v>0.238733055049657</c:v>
                </c:pt>
                <c:pt idx="6">
                  <c:v>0.178185530637568</c:v>
                </c:pt>
                <c:pt idx="7">
                  <c:v>0.188562905092227</c:v>
                </c:pt>
                <c:pt idx="8">
                  <c:v>-0.0905729397718178</c:v>
                </c:pt>
                <c:pt idx="9">
                  <c:v>0.124323367481236</c:v>
                </c:pt>
                <c:pt idx="10">
                  <c:v>0.331478955836598</c:v>
                </c:pt>
                <c:pt idx="11">
                  <c:v>0.213493840789149</c:v>
                </c:pt>
                <c:pt idx="12">
                  <c:v>0.206793930296613</c:v>
                </c:pt>
                <c:pt idx="13">
                  <c:v>0.282180567065458</c:v>
                </c:pt>
                <c:pt idx="14">
                  <c:v>0.406004499764557</c:v>
                </c:pt>
                <c:pt idx="15">
                  <c:v>0.190718304410887</c:v>
                </c:pt>
                <c:pt idx="16">
                  <c:v>0.20271314681942</c:v>
                </c:pt>
                <c:pt idx="17">
                  <c:v>0.296593067281326</c:v>
                </c:pt>
                <c:pt idx="18">
                  <c:v>-0.00183152164027238</c:v>
                </c:pt>
                <c:pt idx="19">
                  <c:v>1.14022702345334</c:v>
                </c:pt>
                <c:pt idx="20">
                  <c:v>0.31310575754926</c:v>
                </c:pt>
                <c:pt idx="21">
                  <c:v>1.82916870328191</c:v>
                </c:pt>
                <c:pt idx="22">
                  <c:v>-2.2633336593364</c:v>
                </c:pt>
              </c:numCache>
            </c:numRef>
          </c:yVal>
          <c:smooth val="0"/>
        </c:ser>
        <c:ser>
          <c:idx val="53"/>
          <c:order val="53"/>
          <c:tx>
            <c:strRef>
              <c:f>Sheet1!$BC$1</c:f>
              <c:strCache>
                <c:ptCount val="1"/>
                <c:pt idx="0">
                  <c:v>DM82</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Sheet1!$BC$2:$BC$24</c:f>
              <c:numCache>
                <c:formatCode>General</c:formatCode>
                <c:ptCount val="23"/>
                <c:pt idx="0">
                  <c:v>-0.0911192469464845</c:v>
                </c:pt>
                <c:pt idx="1">
                  <c:v>-0.656676464729313</c:v>
                </c:pt>
                <c:pt idx="2">
                  <c:v>-0.466069268123767</c:v>
                </c:pt>
                <c:pt idx="3">
                  <c:v>-0.191976868141931</c:v>
                </c:pt>
                <c:pt idx="4">
                  <c:v>0.0706663144875511</c:v>
                </c:pt>
                <c:pt idx="5">
                  <c:v>0.787941090082483</c:v>
                </c:pt>
                <c:pt idx="6">
                  <c:v>0.117037264847559</c:v>
                </c:pt>
                <c:pt idx="7">
                  <c:v>0.247645841594338</c:v>
                </c:pt>
                <c:pt idx="8">
                  <c:v>-0.902979957303696</c:v>
                </c:pt>
                <c:pt idx="9">
                  <c:v>-0.197871904694107</c:v>
                </c:pt>
                <c:pt idx="10">
                  <c:v>0.654624669984913</c:v>
                </c:pt>
                <c:pt idx="11">
                  <c:v>0.428525099788329</c:v>
                </c:pt>
                <c:pt idx="12">
                  <c:v>0.331903360998159</c:v>
                </c:pt>
                <c:pt idx="13">
                  <c:v>0.736364711366449</c:v>
                </c:pt>
                <c:pt idx="14">
                  <c:v>1.02459614083759</c:v>
                </c:pt>
                <c:pt idx="15">
                  <c:v>0.0447204824165354</c:v>
                </c:pt>
                <c:pt idx="16">
                  <c:v>-0.0101180419631165</c:v>
                </c:pt>
                <c:pt idx="17">
                  <c:v>0.296463145884135</c:v>
                </c:pt>
                <c:pt idx="18">
                  <c:v>-1.05031467435357</c:v>
                </c:pt>
                <c:pt idx="19">
                  <c:v>-0.470250866432553</c:v>
                </c:pt>
                <c:pt idx="20">
                  <c:v>2.85703974333029</c:v>
                </c:pt>
                <c:pt idx="21">
                  <c:v>1.90138265416339</c:v>
                </c:pt>
                <c:pt idx="22">
                  <c:v>-6.069854830939136</c:v>
                </c:pt>
              </c:numCache>
            </c:numRef>
          </c:yVal>
          <c:smooth val="0"/>
        </c:ser>
        <c:ser>
          <c:idx val="54"/>
          <c:order val="54"/>
          <c:tx>
            <c:strRef>
              <c:f>Sheet1!$BD$1</c:f>
              <c:strCache>
                <c:ptCount val="1"/>
                <c:pt idx="0">
                  <c:v>DM85</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Sheet1!$BD$2:$BD$24</c:f>
              <c:numCache>
                <c:formatCode>General</c:formatCode>
                <c:ptCount val="23"/>
                <c:pt idx="0">
                  <c:v>-0.617196556818621</c:v>
                </c:pt>
                <c:pt idx="1">
                  <c:v>-1.08827960881449</c:v>
                </c:pt>
                <c:pt idx="2">
                  <c:v>-0.811510169371257</c:v>
                </c:pt>
                <c:pt idx="3">
                  <c:v>0.0369873331991201</c:v>
                </c:pt>
                <c:pt idx="4">
                  <c:v>-0.201406751681931</c:v>
                </c:pt>
                <c:pt idx="5">
                  <c:v>0.457479047718031</c:v>
                </c:pt>
                <c:pt idx="6">
                  <c:v>0.178546537599384</c:v>
                </c:pt>
                <c:pt idx="7">
                  <c:v>0.183888626115072</c:v>
                </c:pt>
                <c:pt idx="8">
                  <c:v>-0.420618880238972</c:v>
                </c:pt>
                <c:pt idx="9">
                  <c:v>-0.369798959318089</c:v>
                </c:pt>
                <c:pt idx="10">
                  <c:v>0.0908485843934676</c:v>
                </c:pt>
                <c:pt idx="11">
                  <c:v>0.134711192364957</c:v>
                </c:pt>
                <c:pt idx="12">
                  <c:v>-0.378794159128722</c:v>
                </c:pt>
                <c:pt idx="13">
                  <c:v>0.227656412488382</c:v>
                </c:pt>
                <c:pt idx="14">
                  <c:v>0.0874319919774826</c:v>
                </c:pt>
                <c:pt idx="15">
                  <c:v>-0.328449113106011</c:v>
                </c:pt>
                <c:pt idx="16">
                  <c:v>-0.385415256541463</c:v>
                </c:pt>
                <c:pt idx="17">
                  <c:v>-0.00680627588079196</c:v>
                </c:pt>
                <c:pt idx="18">
                  <c:v>-0.870312901580347</c:v>
                </c:pt>
                <c:pt idx="19">
                  <c:v>-2.4351737654471</c:v>
                </c:pt>
                <c:pt idx="20">
                  <c:v>-6.0998164632498</c:v>
                </c:pt>
                <c:pt idx="21">
                  <c:v>-9.38820148940696</c:v>
                </c:pt>
                <c:pt idx="22">
                  <c:v>-8.30900674153431</c:v>
                </c:pt>
              </c:numCache>
            </c:numRef>
          </c:yVal>
          <c:smooth val="0"/>
        </c:ser>
        <c:ser>
          <c:idx val="55"/>
          <c:order val="55"/>
          <c:tx>
            <c:strRef>
              <c:f>Sheet1!$BE$1</c:f>
              <c:strCache>
                <c:ptCount val="1"/>
                <c:pt idx="0">
                  <c:v>DM86</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Sheet1!$BE$2:$BE$24</c:f>
              <c:numCache>
                <c:formatCode>General</c:formatCode>
                <c:ptCount val="23"/>
                <c:pt idx="0">
                  <c:v>0.882273295869717</c:v>
                </c:pt>
                <c:pt idx="1">
                  <c:v>0.915944080365376</c:v>
                </c:pt>
                <c:pt idx="2">
                  <c:v>0.951841187756133</c:v>
                </c:pt>
                <c:pt idx="3">
                  <c:v>1.40802768291941</c:v>
                </c:pt>
                <c:pt idx="4">
                  <c:v>1.51705708252238</c:v>
                </c:pt>
                <c:pt idx="5">
                  <c:v>1.6685157237471</c:v>
                </c:pt>
                <c:pt idx="6">
                  <c:v>1.62303271331991</c:v>
                </c:pt>
                <c:pt idx="7">
                  <c:v>1.59115896160129</c:v>
                </c:pt>
                <c:pt idx="8">
                  <c:v>1.06057050493395</c:v>
                </c:pt>
                <c:pt idx="9">
                  <c:v>1.25337019637755</c:v>
                </c:pt>
                <c:pt idx="10">
                  <c:v>1.72862588900895</c:v>
                </c:pt>
                <c:pt idx="11">
                  <c:v>1.64764576944549</c:v>
                </c:pt>
                <c:pt idx="12">
                  <c:v>1.14524027243604</c:v>
                </c:pt>
                <c:pt idx="13">
                  <c:v>1.68102687489199</c:v>
                </c:pt>
                <c:pt idx="14">
                  <c:v>1.37825768831204</c:v>
                </c:pt>
                <c:pt idx="15">
                  <c:v>1.06354985407818</c:v>
                </c:pt>
                <c:pt idx="16">
                  <c:v>1.20420786018027</c:v>
                </c:pt>
                <c:pt idx="17">
                  <c:v>1.4341232466397</c:v>
                </c:pt>
                <c:pt idx="18">
                  <c:v>0.596332872762831</c:v>
                </c:pt>
                <c:pt idx="19">
                  <c:v>-1.72700771470457</c:v>
                </c:pt>
                <c:pt idx="20">
                  <c:v>-3.59721114049718</c:v>
                </c:pt>
                <c:pt idx="21">
                  <c:v>-6.414138891467076</c:v>
                </c:pt>
                <c:pt idx="22">
                  <c:v>-9.586257452691718</c:v>
                </c:pt>
              </c:numCache>
            </c:numRef>
          </c:yVal>
          <c:smooth val="0"/>
        </c:ser>
        <c:ser>
          <c:idx val="56"/>
          <c:order val="56"/>
          <c:tx>
            <c:strRef>
              <c:f>Sheet1!$BF$1</c:f>
              <c:strCache>
                <c:ptCount val="1"/>
                <c:pt idx="0">
                  <c:v>DM87</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xVal>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numCache>
            </c:numRef>
          </c:xVal>
          <c:yVal>
            <c:numRef>
              <c:f>Sheet1!$BF$2:$BF$24</c:f>
              <c:numCache>
                <c:formatCode>General</c:formatCode>
                <c:ptCount val="23"/>
                <c:pt idx="0">
                  <c:v>-0.880338781694526</c:v>
                </c:pt>
                <c:pt idx="1">
                  <c:v>-1.23475074160299</c:v>
                </c:pt>
                <c:pt idx="2">
                  <c:v>-1.06190029195782</c:v>
                </c:pt>
                <c:pt idx="3">
                  <c:v>-0.593016915290743</c:v>
                </c:pt>
                <c:pt idx="4">
                  <c:v>-0.863099197291755</c:v>
                </c:pt>
                <c:pt idx="5">
                  <c:v>-0.30821112373618</c:v>
                </c:pt>
                <c:pt idx="6">
                  <c:v>-0.536212325987116</c:v>
                </c:pt>
                <c:pt idx="7">
                  <c:v>-0.707921044511117</c:v>
                </c:pt>
                <c:pt idx="8">
                  <c:v>-1.17842873834486</c:v>
                </c:pt>
                <c:pt idx="9">
                  <c:v>-0.694413089624637</c:v>
                </c:pt>
                <c:pt idx="10">
                  <c:v>-0.337442840605342</c:v>
                </c:pt>
                <c:pt idx="11">
                  <c:v>-0.567060332971417</c:v>
                </c:pt>
                <c:pt idx="12">
                  <c:v>-0.95388883872185</c:v>
                </c:pt>
                <c:pt idx="13">
                  <c:v>-0.488849234473748</c:v>
                </c:pt>
                <c:pt idx="14">
                  <c:v>-0.716846344658797</c:v>
                </c:pt>
                <c:pt idx="15">
                  <c:v>-1.05321783172017</c:v>
                </c:pt>
                <c:pt idx="16">
                  <c:v>-0.739649970284131</c:v>
                </c:pt>
                <c:pt idx="17">
                  <c:v>-0.705050731880875</c:v>
                </c:pt>
                <c:pt idx="18">
                  <c:v>-1.71694387428095</c:v>
                </c:pt>
                <c:pt idx="19">
                  <c:v>-4.90758140230068</c:v>
                </c:pt>
                <c:pt idx="20">
                  <c:v>-5.00731984887457</c:v>
                </c:pt>
                <c:pt idx="21">
                  <c:v>-8.16765443329759</c:v>
                </c:pt>
                <c:pt idx="22">
                  <c:v>-21.6480859987773</c:v>
                </c:pt>
              </c:numCache>
            </c:numRef>
          </c:yVal>
          <c:smooth val="0"/>
        </c:ser>
        <c:dLbls>
          <c:showLegendKey val="0"/>
          <c:showVal val="0"/>
          <c:showCatName val="0"/>
          <c:showSerName val="0"/>
          <c:showPercent val="0"/>
          <c:showBubbleSize val="0"/>
        </c:dLbls>
        <c:axId val="-2057486664"/>
        <c:axId val="-2057479768"/>
      </c:scatterChart>
      <c:valAx>
        <c:axId val="-2057486664"/>
        <c:scaling>
          <c:logBase val="10.0"/>
          <c:orientation val="minMax"/>
        </c:scaling>
        <c:delete val="0"/>
        <c:axPos val="b"/>
        <c:majorGridlines>
          <c:spPr>
            <a:ln w="9525" cap="flat" cmpd="sng" algn="ctr">
              <a:solidFill>
                <a:schemeClr val="bg1">
                  <a:lumMod val="50000"/>
                </a:schemeClr>
              </a:solidFill>
              <a:round/>
            </a:ln>
            <a:effectLst/>
          </c:spPr>
        </c:majorGridlines>
        <c:minorGridlines>
          <c:spPr>
            <a:ln w="9525" cap="flat" cmpd="sng" algn="ctr">
              <a:solidFill>
                <a:schemeClr val="bg1">
                  <a:lumMod val="50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r>
                  <a:rPr lang="ja-JP" altLang="en-US" sz="1400">
                    <a:solidFill>
                      <a:schemeClr val="tx1">
                        <a:lumMod val="95000"/>
                        <a:lumOff val="5000"/>
                      </a:schemeClr>
                    </a:solidFill>
                  </a:rPr>
                  <a:t>周波数</a:t>
                </a:r>
                <a:r>
                  <a:rPr lang="en-US" altLang="ja-JP" sz="1400">
                    <a:solidFill>
                      <a:schemeClr val="tx1">
                        <a:lumMod val="95000"/>
                        <a:lumOff val="5000"/>
                      </a:schemeClr>
                    </a:solidFill>
                  </a:rPr>
                  <a:t>(Hz)</a:t>
                </a:r>
                <a:endParaRPr lang="ja-JP" altLang="en-US" sz="1400">
                  <a:solidFill>
                    <a:schemeClr val="tx1">
                      <a:lumMod val="95000"/>
                      <a:lumOff val="5000"/>
                    </a:schemeClr>
                  </a:solidFill>
                </a:endParaRPr>
              </a:p>
            </c:rich>
          </c:tx>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057479768"/>
        <c:crosses val="autoZero"/>
        <c:crossBetween val="midCat"/>
      </c:valAx>
      <c:valAx>
        <c:axId val="-2057479768"/>
        <c:scaling>
          <c:orientation val="minMax"/>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r>
                  <a:rPr lang="en-US" altLang="ja-JP" sz="1400">
                    <a:solidFill>
                      <a:schemeClr val="tx1">
                        <a:lumMod val="95000"/>
                        <a:lumOff val="5000"/>
                      </a:schemeClr>
                    </a:solidFill>
                  </a:rPr>
                  <a:t>Gain(db)</a:t>
                </a:r>
                <a:endParaRPr lang="ja-JP" altLang="en-US" sz="1400">
                  <a:solidFill>
                    <a:schemeClr val="tx1">
                      <a:lumMod val="95000"/>
                      <a:lumOff val="5000"/>
                    </a:schemeClr>
                  </a:solidFill>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057486664"/>
        <c:crosses val="autoZero"/>
        <c:crossBetween val="midCat"/>
      </c:valAx>
      <c:spPr>
        <a:noFill/>
        <a:ln>
          <a:noFill/>
        </a:ln>
        <a:effectLst/>
      </c:spPr>
    </c:plotArea>
    <c:legend>
      <c:legendPos val="b"/>
      <c:layout>
        <c:manualLayout>
          <c:xMode val="edge"/>
          <c:yMode val="edge"/>
          <c:x val="0.815361069128072"/>
          <c:y val="0.214806186187064"/>
          <c:w val="0.183180409098266"/>
          <c:h val="0.609337827039361"/>
        </c:manualLayout>
      </c:layout>
      <c:overlay val="0"/>
      <c:spPr>
        <a:noFill/>
        <a:ln>
          <a:solidFill>
            <a:schemeClr val="bg1">
              <a:lumMod val="65000"/>
            </a:schemeClr>
          </a:solid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No.49</c:v>
          </c:tx>
          <c:spPr>
            <a:ln>
              <a:solidFill>
                <a:srgbClr val="FF1717"/>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2.892562683499995</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4.049587756899995</c:v>
                </c:pt>
                <c:pt idx="99">
                  <c:v>4.090910080949995</c:v>
                </c:pt>
                <c:pt idx="100">
                  <c:v>4.132232405</c:v>
                </c:pt>
                <c:pt idx="101">
                  <c:v>4.173554729049994</c:v>
                </c:pt>
                <c:pt idx="102">
                  <c:v>4.214877053099995</c:v>
                </c:pt>
                <c:pt idx="103">
                  <c:v>4.256199377149995</c:v>
                </c:pt>
                <c:pt idx="104">
                  <c:v>4.2975217012</c:v>
                </c:pt>
                <c:pt idx="105">
                  <c:v>4.33884402525</c:v>
                </c:pt>
                <c:pt idx="106">
                  <c:v>4.380166349299995</c:v>
                </c:pt>
                <c:pt idx="107">
                  <c:v>4.421488673349995</c:v>
                </c:pt>
                <c:pt idx="108">
                  <c:v>4.462810997399994</c:v>
                </c:pt>
                <c:pt idx="109">
                  <c:v>4.504133321449995</c:v>
                </c:pt>
                <c:pt idx="110">
                  <c:v>4.545455645499995</c:v>
                </c:pt>
                <c:pt idx="111">
                  <c:v>4.586777969549995</c:v>
                </c:pt>
                <c:pt idx="112">
                  <c:v>4.628100293599994</c:v>
                </c:pt>
                <c:pt idx="113">
                  <c:v>4.669422617649995</c:v>
                </c:pt>
                <c:pt idx="114">
                  <c:v>4.710744941699995</c:v>
                </c:pt>
                <c:pt idx="115">
                  <c:v>4.75206726575</c:v>
                </c:pt>
                <c:pt idx="116">
                  <c:v>4.7933895898</c:v>
                </c:pt>
                <c:pt idx="117">
                  <c:v>4.834711913849995</c:v>
                </c:pt>
                <c:pt idx="118">
                  <c:v>4.876034237899993</c:v>
                </c:pt>
                <c:pt idx="119">
                  <c:v>4.917356561949994</c:v>
                </c:pt>
                <c:pt idx="120">
                  <c:v>4.958678886</c:v>
                </c:pt>
                <c:pt idx="121">
                  <c:v>5.000001210049995</c:v>
                </c:pt>
                <c:pt idx="122">
                  <c:v>5.0413235341</c:v>
                </c:pt>
                <c:pt idx="123">
                  <c:v>5.082645858149995</c:v>
                </c:pt>
                <c:pt idx="124">
                  <c:v>5.1239681822</c:v>
                </c:pt>
                <c:pt idx="125">
                  <c:v>5.165290506249993</c:v>
                </c:pt>
                <c:pt idx="126">
                  <c:v>5.2066128303</c:v>
                </c:pt>
                <c:pt idx="127">
                  <c:v>5.247935154349995</c:v>
                </c:pt>
                <c:pt idx="128">
                  <c:v>5.2892574784</c:v>
                </c:pt>
                <c:pt idx="129">
                  <c:v>5.33057980245</c:v>
                </c:pt>
                <c:pt idx="130">
                  <c:v>5.3719021265</c:v>
                </c:pt>
                <c:pt idx="131">
                  <c:v>5.41322445055</c:v>
                </c:pt>
                <c:pt idx="132">
                  <c:v>5.454546774599995</c:v>
                </c:pt>
                <c:pt idx="133">
                  <c:v>5.49586909865</c:v>
                </c:pt>
                <c:pt idx="134">
                  <c:v>5.5371914227</c:v>
                </c:pt>
                <c:pt idx="135">
                  <c:v>5.578513746749995</c:v>
                </c:pt>
                <c:pt idx="136">
                  <c:v>5.619836070799991</c:v>
                </c:pt>
                <c:pt idx="137">
                  <c:v>5.66115839485</c:v>
                </c:pt>
                <c:pt idx="138">
                  <c:v>5.702480718899995</c:v>
                </c:pt>
                <c:pt idx="139">
                  <c:v>5.74380304295</c:v>
                </c:pt>
                <c:pt idx="140">
                  <c:v>5.785125366999993</c:v>
                </c:pt>
                <c:pt idx="141">
                  <c:v>5.82644769105</c:v>
                </c:pt>
                <c:pt idx="142">
                  <c:v>5.867770015099995</c:v>
                </c:pt>
                <c:pt idx="143">
                  <c:v>5.90909233915</c:v>
                </c:pt>
                <c:pt idx="144">
                  <c:v>5.950414663199994</c:v>
                </c:pt>
                <c:pt idx="145">
                  <c:v>5.99173698725</c:v>
                </c:pt>
                <c:pt idx="146">
                  <c:v>6.0330593113</c:v>
                </c:pt>
                <c:pt idx="147">
                  <c:v>6.07438163535</c:v>
                </c:pt>
                <c:pt idx="148">
                  <c:v>6.115703959399995</c:v>
                </c:pt>
                <c:pt idx="149">
                  <c:v>6.157026283449995</c:v>
                </c:pt>
                <c:pt idx="150">
                  <c:v>6.198348607499995</c:v>
                </c:pt>
                <c:pt idx="151">
                  <c:v>6.23967093155</c:v>
                </c:pt>
                <c:pt idx="152">
                  <c:v>6.2809932556</c:v>
                </c:pt>
                <c:pt idx="153">
                  <c:v>6.322315579649986</c:v>
                </c:pt>
                <c:pt idx="154">
                  <c:v>6.363637903699995</c:v>
                </c:pt>
                <c:pt idx="155">
                  <c:v>6.404960227749994</c:v>
                </c:pt>
                <c:pt idx="156">
                  <c:v>6.4462825518</c:v>
                </c:pt>
                <c:pt idx="157">
                  <c:v>6.487604875849995</c:v>
                </c:pt>
                <c:pt idx="158">
                  <c:v>6.5289271999</c:v>
                </c:pt>
                <c:pt idx="159">
                  <c:v>6.57024952395</c:v>
                </c:pt>
                <c:pt idx="160">
                  <c:v>6.61157184799999</c:v>
                </c:pt>
                <c:pt idx="161">
                  <c:v>6.652894172049991</c:v>
                </c:pt>
                <c:pt idx="162">
                  <c:v>6.694216496099994</c:v>
                </c:pt>
                <c:pt idx="163">
                  <c:v>6.735538820149995</c:v>
                </c:pt>
                <c:pt idx="164">
                  <c:v>6.7768611442</c:v>
                </c:pt>
                <c:pt idx="165">
                  <c:v>6.818183468249994</c:v>
                </c:pt>
                <c:pt idx="166">
                  <c:v>6.8595057923</c:v>
                </c:pt>
                <c:pt idx="167">
                  <c:v>6.90082811635</c:v>
                </c:pt>
                <c:pt idx="168">
                  <c:v>6.942150440399995</c:v>
                </c:pt>
                <c:pt idx="169">
                  <c:v>6.98347276445</c:v>
                </c:pt>
                <c:pt idx="170">
                  <c:v>7.024795088499995</c:v>
                </c:pt>
                <c:pt idx="171">
                  <c:v>7.066117412549995</c:v>
                </c:pt>
                <c:pt idx="172">
                  <c:v>7.107439736599993</c:v>
                </c:pt>
                <c:pt idx="173">
                  <c:v>7.14876206065</c:v>
                </c:pt>
                <c:pt idx="174">
                  <c:v>7.1900843847</c:v>
                </c:pt>
                <c:pt idx="175">
                  <c:v>7.23140670875</c:v>
                </c:pt>
                <c:pt idx="176">
                  <c:v>7.2727290328</c:v>
                </c:pt>
                <c:pt idx="177">
                  <c:v>7.31405135684999</c:v>
                </c:pt>
                <c:pt idx="178">
                  <c:v>7.3553736809</c:v>
                </c:pt>
                <c:pt idx="179">
                  <c:v>7.39669600495</c:v>
                </c:pt>
                <c:pt idx="180">
                  <c:v>7.438018329</c:v>
                </c:pt>
                <c:pt idx="181">
                  <c:v>7.47934065305</c:v>
                </c:pt>
                <c:pt idx="182">
                  <c:v>7.520662977099995</c:v>
                </c:pt>
                <c:pt idx="183">
                  <c:v>7.561985301149994</c:v>
                </c:pt>
                <c:pt idx="184">
                  <c:v>7.6033076252</c:v>
                </c:pt>
                <c:pt idx="185">
                  <c:v>7.644629949249995</c:v>
                </c:pt>
                <c:pt idx="186">
                  <c:v>7.685952273299991</c:v>
                </c:pt>
                <c:pt idx="187">
                  <c:v>7.727274597349994</c:v>
                </c:pt>
                <c:pt idx="188">
                  <c:v>7.768596921399995</c:v>
                </c:pt>
                <c:pt idx="189">
                  <c:v>7.809919245449995</c:v>
                </c:pt>
                <c:pt idx="190">
                  <c:v>7.8512415695</c:v>
                </c:pt>
                <c:pt idx="191">
                  <c:v>7.89256389355</c:v>
                </c:pt>
                <c:pt idx="192">
                  <c:v>7.933886217599995</c:v>
                </c:pt>
                <c:pt idx="193">
                  <c:v>7.97520854165</c:v>
                </c:pt>
                <c:pt idx="194">
                  <c:v>8.0165308657</c:v>
                </c:pt>
                <c:pt idx="195">
                  <c:v>8.057853189749998</c:v>
                </c:pt>
                <c:pt idx="196">
                  <c:v>8.0991755138</c:v>
                </c:pt>
                <c:pt idx="197">
                  <c:v>8.14049783785</c:v>
                </c:pt>
                <c:pt idx="198">
                  <c:v>8.18182016189999</c:v>
                </c:pt>
                <c:pt idx="199">
                  <c:v>8.223142485949997</c:v>
                </c:pt>
                <c:pt idx="200">
                  <c:v>8.26446481</c:v>
                </c:pt>
                <c:pt idx="201">
                  <c:v>8.30578713405</c:v>
                </c:pt>
                <c:pt idx="202">
                  <c:v>8.3471094581</c:v>
                </c:pt>
                <c:pt idx="203">
                  <c:v>8.388431782149998</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9.793390799849998</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16.48760729594995</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17.06611983264995</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17.47934307314996</c:v>
                </c:pt>
                <c:pt idx="424">
                  <c:v>17.52066539719999</c:v>
                </c:pt>
                <c:pt idx="425">
                  <c:v>17.56198772125</c:v>
                </c:pt>
                <c:pt idx="426">
                  <c:v>17.6033100453</c:v>
                </c:pt>
                <c:pt idx="427">
                  <c:v>17.64463236935</c:v>
                </c:pt>
                <c:pt idx="428">
                  <c:v>17.6859546934</c:v>
                </c:pt>
                <c:pt idx="429">
                  <c:v>17.72727701745</c:v>
                </c:pt>
                <c:pt idx="430">
                  <c:v>17.76859934149995</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Sheet1!$C$2:$C$480</c:f>
              <c:numCache>
                <c:formatCode>General</c:formatCode>
                <c:ptCount val="479"/>
                <c:pt idx="0">
                  <c:v>1.20521932032227E-6</c:v>
                </c:pt>
                <c:pt idx="1">
                  <c:v>1.31789141280618E-6</c:v>
                </c:pt>
                <c:pt idx="2">
                  <c:v>1.44062912340063E-6</c:v>
                </c:pt>
                <c:pt idx="3">
                  <c:v>1.57428649839612E-6</c:v>
                </c:pt>
                <c:pt idx="4">
                  <c:v>1.71978584572192E-6</c:v>
                </c:pt>
                <c:pt idx="5">
                  <c:v>1.87812281532027E-6</c:v>
                </c:pt>
                <c:pt idx="6">
                  <c:v>2.05037182546087E-6</c:v>
                </c:pt>
                <c:pt idx="7">
                  <c:v>2.2376918559169E-6</c:v>
                </c:pt>
                <c:pt idx="8">
                  <c:v>2.4413326299817E-6</c:v>
                </c:pt>
                <c:pt idx="9">
                  <c:v>2.66264120840163E-6</c:v>
                </c:pt>
                <c:pt idx="10">
                  <c:v>2.90306901943444E-6</c:v>
                </c:pt>
                <c:pt idx="11">
                  <c:v>3.16417935041442E-6</c:v>
                </c:pt>
                <c:pt idx="12">
                  <c:v>3.44765532741541E-6</c:v>
                </c:pt>
                <c:pt idx="13">
                  <c:v>3.7553084108498E-6</c:v>
                </c:pt>
                <c:pt idx="14">
                  <c:v>4.08908743612597E-6</c:v>
                </c:pt>
                <c:pt idx="15">
                  <c:v>4.45108822980766E-6</c:v>
                </c:pt>
                <c:pt idx="16">
                  <c:v>4.84356383307531E-6</c:v>
                </c:pt>
                <c:pt idx="17">
                  <c:v>5.2689353656809E-6</c:v>
                </c:pt>
                <c:pt idx="18">
                  <c:v>5.7298035650131E-6</c:v>
                </c:pt>
                <c:pt idx="19">
                  <c:v>6.22896103634743E-6</c:v>
                </c:pt>
                <c:pt idx="20">
                  <c:v>6.76940525184388E-6</c:v>
                </c:pt>
                <c:pt idx="21">
                  <c:v>7.35435233737261E-6</c:v>
                </c:pt>
                <c:pt idx="22">
                  <c:v>7.98725168779185E-6</c:v>
                </c:pt>
                <c:pt idx="23">
                  <c:v>8.67180145287169E-6</c:v>
                </c:pt>
                <c:pt idx="24">
                  <c:v>9.4119649376471E-6</c:v>
                </c:pt>
                <c:pt idx="25">
                  <c:v>1.02119879625938E-5</c:v>
                </c:pt>
                <c:pt idx="26">
                  <c:v>1.10764172306459E-5</c:v>
                </c:pt>
                <c:pt idx="27">
                  <c:v>1.20101197497105E-5</c:v>
                </c:pt>
                <c:pt idx="28">
                  <c:v>1.30183033609812E-5</c:v>
                </c:pt>
                <c:pt idx="29">
                  <c:v>1.41065384250004E-5</c:v>
                </c:pt>
                <c:pt idx="30">
                  <c:v>1.5280780719069E-5</c:v>
                </c:pt>
                <c:pt idx="31">
                  <c:v>1.65473956012446E-5</c:v>
                </c:pt>
                <c:pt idx="32">
                  <c:v>1.79131834977992E-5</c:v>
                </c:pt>
                <c:pt idx="33">
                  <c:v>1.93854067726215E-5</c:v>
                </c:pt>
                <c:pt idx="34">
                  <c:v>2.09718180386382E-5</c:v>
                </c:pt>
                <c:pt idx="35">
                  <c:v>2.26806899728869E-5</c:v>
                </c:pt>
                <c:pt idx="36">
                  <c:v>2.45208466983956E-5</c:v>
                </c:pt>
                <c:pt idx="37">
                  <c:v>2.6501696797497E-5</c:v>
                </c:pt>
                <c:pt idx="38">
                  <c:v>2.86332680226313E-5</c:v>
                </c:pt>
                <c:pt idx="39">
                  <c:v>3.09262437720454E-5</c:v>
                </c:pt>
                <c:pt idx="40">
                  <c:v>3.33920013990867E-5</c:v>
                </c:pt>
                <c:pt idx="41">
                  <c:v>3.60426524249972E-5</c:v>
                </c:pt>
                <c:pt idx="42">
                  <c:v>3.88910847262226E-5</c:v>
                </c:pt>
                <c:pt idx="43">
                  <c:v>4.19510067682669E-5</c:v>
                </c:pt>
                <c:pt idx="44">
                  <c:v>4.52369939590228E-5</c:v>
                </c:pt>
                <c:pt idx="45">
                  <c:v>4.87645371952736E-5</c:v>
                </c:pt>
                <c:pt idx="46">
                  <c:v>5.25500936767044E-5</c:v>
                </c:pt>
                <c:pt idx="47">
                  <c:v>5.66111400622437E-5</c:v>
                </c:pt>
                <c:pt idx="48">
                  <c:v>6.09662280438718E-5</c:v>
                </c:pt>
                <c:pt idx="49">
                  <c:v>6.56350424131813E-5</c:v>
                </c:pt>
                <c:pt idx="50">
                  <c:v>7.0638461695926E-5</c:v>
                </c:pt>
                <c:pt idx="51">
                  <c:v>7.59986214295344E-5</c:v>
                </c:pt>
                <c:pt idx="52">
                  <c:v>8.17389801580904E-5</c:v>
                </c:pt>
                <c:pt idx="53">
                  <c:v>8.78843882185735E-5</c:v>
                </c:pt>
                <c:pt idx="54">
                  <c:v>9.44611593911747E-5</c:v>
                </c:pt>
                <c:pt idx="55">
                  <c:v>0.000101497145485273</c:v>
                </c:pt>
                <c:pt idx="56">
                  <c:v>0.000109021813931137</c:v>
                </c:pt>
                <c:pt idx="57">
                  <c:v>0.000117066328445587</c:v>
                </c:pt>
                <c:pt idx="58">
                  <c:v>0.000125663632837695</c:v>
                </c:pt>
                <c:pt idx="59">
                  <c:v>0.000134848538018151</c:v>
                </c:pt>
                <c:pt idx="60">
                  <c:v>0.000144657812273033</c:v>
                </c:pt>
                <c:pt idx="61">
                  <c:v>0.00015513027485956</c:v>
                </c:pt>
                <c:pt idx="62">
                  <c:v>0.000166306892977758</c:v>
                </c:pt>
                <c:pt idx="63">
                  <c:v>0.000178230882167996</c:v>
                </c:pt>
                <c:pt idx="64">
                  <c:v>0.000190947810179873</c:v>
                </c:pt>
                <c:pt idx="65">
                  <c:v>0.000204505704353106</c:v>
                </c:pt>
                <c:pt idx="66">
                  <c:v>0.00021895516254567</c:v>
                </c:pt>
                <c:pt idx="67">
                  <c:v>0.000234349467638664</c:v>
                </c:pt>
                <c:pt idx="68">
                  <c:v>0.00025074470564106</c:v>
                </c:pt>
                <c:pt idx="69">
                  <c:v>0.000268199887410632</c:v>
                </c:pt>
                <c:pt idx="70">
                  <c:v>0.000286777074000064</c:v>
                </c:pt>
                <c:pt idx="71">
                  <c:v>0.000306541505629307</c:v>
                </c:pt>
                <c:pt idx="72">
                  <c:v>0.000327561734276825</c:v>
                </c:pt>
                <c:pt idx="73">
                  <c:v>0.000349909759873347</c:v>
                </c:pt>
                <c:pt idx="74">
                  <c:v>0.000373661170072178</c:v>
                </c:pt>
                <c:pt idx="75">
                  <c:v>0.000398895283559883</c:v>
                </c:pt>
                <c:pt idx="76">
                  <c:v>0.000425695296860426</c:v>
                </c:pt>
                <c:pt idx="77">
                  <c:v>0.000454148434574428</c:v>
                </c:pt>
                <c:pt idx="78">
                  <c:v>0.000484346102983174</c:v>
                </c:pt>
                <c:pt idx="79">
                  <c:v>0.000516384046934412</c:v>
                </c:pt>
                <c:pt idx="80">
                  <c:v>0.000550362509913682</c:v>
                </c:pt>
                <c:pt idx="81">
                  <c:v>0.00058638639719104</c:v>
                </c:pt>
                <c:pt idx="82">
                  <c:v>0.000624565441918533</c:v>
                </c:pt>
                <c:pt idx="83">
                  <c:v>0.000665014374038626</c:v>
                </c:pt>
                <c:pt idx="84">
                  <c:v>0.000707853091848028</c:v>
                </c:pt>
                <c:pt idx="85">
                  <c:v>0.000753206836044946</c:v>
                </c:pt>
                <c:pt idx="86">
                  <c:v>0.000801206366070901</c:v>
                </c:pt>
                <c:pt idx="87">
                  <c:v>0.000851988138540544</c:v>
                </c:pt>
                <c:pt idx="88">
                  <c:v>0.000905694487534839</c:v>
                </c:pt>
                <c:pt idx="89">
                  <c:v>0.000962473806514236</c:v>
                </c:pt>
                <c:pt idx="90">
                  <c:v>0.00102248073158919</c:v>
                </c:pt>
                <c:pt idx="91">
                  <c:v>0.00108587632586557</c:v>
                </c:pt>
                <c:pt idx="92">
                  <c:v>0.00115282826456237</c:v>
                </c:pt>
                <c:pt idx="93">
                  <c:v>0.00122351102057818</c:v>
                </c:pt>
                <c:pt idx="94">
                  <c:v>0.00129810605016192</c:v>
                </c:pt>
                <c:pt idx="95">
                  <c:v>0.00137680197832178</c:v>
                </c:pt>
                <c:pt idx="96">
                  <c:v>0.0014597947835842</c:v>
                </c:pt>
                <c:pt idx="97">
                  <c:v>0.00154728798169281</c:v>
                </c:pt>
                <c:pt idx="98">
                  <c:v>0.00163949280781472</c:v>
                </c:pt>
                <c:pt idx="99">
                  <c:v>0.00173662839679863</c:v>
                </c:pt>
                <c:pt idx="100">
                  <c:v>0.00183892196100684</c:v>
                </c:pt>
                <c:pt idx="101">
                  <c:v>0.00194660896522014</c:v>
                </c:pt>
                <c:pt idx="102">
                  <c:v>0.00205993329809145</c:v>
                </c:pt>
                <c:pt idx="103">
                  <c:v>0.00217914743960165</c:v>
                </c:pt>
                <c:pt idx="104">
                  <c:v>0.00230451262394779</c:v>
                </c:pt>
                <c:pt idx="105">
                  <c:v>0.00243629899727175</c:v>
                </c:pt>
                <c:pt idx="106">
                  <c:v>0.00257478576961473</c:v>
                </c:pt>
                <c:pt idx="107">
                  <c:v>0.00272026136046112</c:v>
                </c:pt>
                <c:pt idx="108">
                  <c:v>0.00287302353721404</c:v>
                </c:pt>
                <c:pt idx="109">
                  <c:v>0.00303337954592336</c:v>
                </c:pt>
                <c:pt idx="110">
                  <c:v>0.00320164623356702</c:v>
                </c:pt>
                <c:pt idx="111">
                  <c:v>0.00337815016116664</c:v>
                </c:pt>
                <c:pt idx="112">
                  <c:v>0.0035632277069996</c:v>
                </c:pt>
                <c:pt idx="113">
                  <c:v>0.00375722515915184</c:v>
                </c:pt>
                <c:pt idx="114">
                  <c:v>0.00396049879663875</c:v>
                </c:pt>
                <c:pt idx="115">
                  <c:v>0.00417341495830555</c:v>
                </c:pt>
                <c:pt idx="116">
                  <c:v>0.00439635009870445</c:v>
                </c:pt>
                <c:pt idx="117">
                  <c:v>0.00462969083013206</c:v>
                </c:pt>
                <c:pt idx="118">
                  <c:v>0.00487383394999947</c:v>
                </c:pt>
                <c:pt idx="119">
                  <c:v>0.0051291864526966</c:v>
                </c:pt>
                <c:pt idx="120">
                  <c:v>0.0053961655251046</c:v>
                </c:pt>
                <c:pt idx="121">
                  <c:v>0.00567519852490277</c:v>
                </c:pt>
                <c:pt idx="122">
                  <c:v>0.00596672294081234</c:v>
                </c:pt>
                <c:pt idx="123">
                  <c:v>0.00627118633391623</c:v>
                </c:pt>
                <c:pt idx="124">
                  <c:v>0.00658904625919374</c:v>
                </c:pt>
                <c:pt idx="125">
                  <c:v>0.00692077016641065</c:v>
                </c:pt>
                <c:pt idx="126">
                  <c:v>0.00726683527950927</c:v>
                </c:pt>
                <c:pt idx="127">
                  <c:v>0.00762772845364962</c:v>
                </c:pt>
                <c:pt idx="128">
                  <c:v>0.00800394600906221</c:v>
                </c:pt>
                <c:pt idx="129">
                  <c:v>0.00839599354088437</c:v>
                </c:pt>
                <c:pt idx="130">
                  <c:v>0.00880438570416724</c:v>
                </c:pt>
                <c:pt idx="131">
                  <c:v>0.0092296459732576</c:v>
                </c:pt>
                <c:pt idx="132">
                  <c:v>0.00967230637477962</c:v>
                </c:pt>
                <c:pt idx="133">
                  <c:v>0.0101329071934649</c:v>
                </c:pt>
                <c:pt idx="134">
                  <c:v>0.0106119966501064</c:v>
                </c:pt>
                <c:pt idx="135">
                  <c:v>0.0111101305509406</c:v>
                </c:pt>
                <c:pt idx="136">
                  <c:v>0.0116278719077976</c:v>
                </c:pt>
                <c:pt idx="137">
                  <c:v>0.0121657905283932</c:v>
                </c:pt>
                <c:pt idx="138">
                  <c:v>0.0127244625761781</c:v>
                </c:pt>
                <c:pt idx="139">
                  <c:v>0.0133044700992032</c:v>
                </c:pt>
                <c:pt idx="140">
                  <c:v>0.0139064005275051</c:v>
                </c:pt>
                <c:pt idx="141">
                  <c:v>0.0145308461385693</c:v>
                </c:pt>
                <c:pt idx="142">
                  <c:v>0.0151784034904775</c:v>
                </c:pt>
                <c:pt idx="143">
                  <c:v>0.0158496728224095</c:v>
                </c:pt>
                <c:pt idx="144">
                  <c:v>0.0165452574222238</c:v>
                </c:pt>
                <c:pt idx="145">
                  <c:v>0.0172657629609104</c:v>
                </c:pt>
                <c:pt idx="146">
                  <c:v>0.0180117967937756</c:v>
                </c:pt>
                <c:pt idx="147">
                  <c:v>0.0187839672282882</c:v>
                </c:pt>
                <c:pt idx="148">
                  <c:v>0.0195828827585918</c:v>
                </c:pt>
                <c:pt idx="149">
                  <c:v>0.0204091512667669</c:v>
                </c:pt>
                <c:pt idx="150">
                  <c:v>0.0212633791910045</c:v>
                </c:pt>
                <c:pt idx="151">
                  <c:v>0.0221461706609387</c:v>
                </c:pt>
                <c:pt idx="152">
                  <c:v>0.0230581266004709</c:v>
                </c:pt>
                <c:pt idx="153">
                  <c:v>0.0239998437985096</c:v>
                </c:pt>
                <c:pt idx="154">
                  <c:v>0.0249719139481388</c:v>
                </c:pt>
                <c:pt idx="155">
                  <c:v>0.0259749226548263</c:v>
                </c:pt>
                <c:pt idx="156">
                  <c:v>0.0270094484143753</c:v>
                </c:pt>
                <c:pt idx="157">
                  <c:v>0.0280760615614273</c:v>
                </c:pt>
                <c:pt idx="158">
                  <c:v>0.0291753231894182</c:v>
                </c:pt>
                <c:pt idx="159">
                  <c:v>0.0303077840429984</c:v>
                </c:pt>
                <c:pt idx="160">
                  <c:v>0.0314739833840263</c:v>
                </c:pt>
                <c:pt idx="161">
                  <c:v>0.0326744478323531</c:v>
                </c:pt>
                <c:pt idx="162">
                  <c:v>0.0339096901827202</c:v>
                </c:pt>
                <c:pt idx="163">
                  <c:v>0.0351802081991982</c:v>
                </c:pt>
                <c:pt idx="164">
                  <c:v>0.0364864833887026</c:v>
                </c:pt>
                <c:pt idx="165">
                  <c:v>0.037828979755228</c:v>
                </c:pt>
                <c:pt idx="166">
                  <c:v>0.0392081425365507</c:v>
                </c:pt>
                <c:pt idx="167">
                  <c:v>0.0406243969252506</c:v>
                </c:pt>
                <c:pt idx="168">
                  <c:v>0.0420781467760158</c:v>
                </c:pt>
                <c:pt idx="169">
                  <c:v>0.0435697733012881</c:v>
                </c:pt>
                <c:pt idx="170">
                  <c:v>0.0450996337574167</c:v>
                </c:pt>
                <c:pt idx="171">
                  <c:v>0.0466680601235816</c:v>
                </c:pt>
                <c:pt idx="172">
                  <c:v>0.048275357775851</c:v>
                </c:pt>
                <c:pt idx="173">
                  <c:v>0.0499218041588253</c:v>
                </c:pt>
                <c:pt idx="174">
                  <c:v>0.0516076474574163</c:v>
                </c:pt>
                <c:pt idx="175">
                  <c:v>0.0533331052713984</c:v>
                </c:pt>
                <c:pt idx="176">
                  <c:v>0.055098363295447</c:v>
                </c:pt>
                <c:pt idx="177">
                  <c:v>0.0569035740074658</c:v>
                </c:pt>
                <c:pt idx="178">
                  <c:v>0.0587488553680751</c:v>
                </c:pt>
                <c:pt idx="179">
                  <c:v>0.0606342895342043</c:v>
                </c:pt>
                <c:pt idx="180">
                  <c:v>0.0625599215897961</c:v>
                </c:pt>
                <c:pt idx="181">
                  <c:v>0.0645257582966888</c:v>
                </c:pt>
                <c:pt idx="182">
                  <c:v>0.0665317668687948</c:v>
                </c:pt>
                <c:pt idx="183">
                  <c:v>0.0685778737727395</c:v>
                </c:pt>
                <c:pt idx="184">
                  <c:v>0.0706639635581636</c:v>
                </c:pt>
                <c:pt idx="185">
                  <c:v>0.072789877720923</c:v>
                </c:pt>
                <c:pt idx="186">
                  <c:v>0.0749554136024471</c:v>
                </c:pt>
                <c:pt idx="187">
                  <c:v>0.0771603233285278</c:v>
                </c:pt>
                <c:pt idx="188">
                  <c:v>0.079404312790824</c:v>
                </c:pt>
                <c:pt idx="189">
                  <c:v>0.0816870406743652</c:v>
                </c:pt>
                <c:pt idx="190">
                  <c:v>0.0840081175343269</c:v>
                </c:pt>
                <c:pt idx="191">
                  <c:v>0.0863671049253351</c:v>
                </c:pt>
                <c:pt idx="192">
                  <c:v>0.0887635145865278</c:v>
                </c:pt>
                <c:pt idx="193">
                  <c:v>0.0911968076855696</c:v>
                </c:pt>
                <c:pt idx="194">
                  <c:v>0.0936663941247637</c:v>
                </c:pt>
                <c:pt idx="195">
                  <c:v>0.0961716319123558</c:v>
                </c:pt>
                <c:pt idx="196">
                  <c:v>0.0987118266020572</c:v>
                </c:pt>
                <c:pt idx="197">
                  <c:v>0.101286230803739</c:v>
                </c:pt>
                <c:pt idx="198">
                  <c:v>0.10389404376817</c:v>
                </c:pt>
                <c:pt idx="199">
                  <c:v>0.106534411048562</c:v>
                </c:pt>
                <c:pt idx="200">
                  <c:v>0.109206424241612</c:v>
                </c:pt>
                <c:pt idx="201">
                  <c:v>0.111909120810578</c:v>
                </c:pt>
                <c:pt idx="202">
                  <c:v>0.114641483992834</c:v>
                </c:pt>
                <c:pt idx="203">
                  <c:v>0.117402442794203</c:v>
                </c:pt>
                <c:pt idx="204">
                  <c:v>0.120190872072223</c:v>
                </c:pt>
                <c:pt idx="205">
                  <c:v>0.123005592710355</c:v>
                </c:pt>
                <c:pt idx="206">
                  <c:v>0.125845371884982</c:v>
                </c:pt>
                <c:pt idx="207">
                  <c:v>0.12870892342687</c:v>
                </c:pt>
                <c:pt idx="208">
                  <c:v>0.131594908278603</c:v>
                </c:pt>
                <c:pt idx="209">
                  <c:v>0.134501935049288</c:v>
                </c:pt>
                <c:pt idx="210">
                  <c:v>0.137428560667671</c:v>
                </c:pt>
                <c:pt idx="211">
                  <c:v>0.140373291134563</c:v>
                </c:pt>
                <c:pt idx="212">
                  <c:v>0.143334582375315</c:v>
                </c:pt>
                <c:pt idx="213">
                  <c:v>0.146310841192813</c:v>
                </c:pt>
                <c:pt idx="214">
                  <c:v>0.14930042632129</c:v>
                </c:pt>
                <c:pt idx="215">
                  <c:v>0.152301649580999</c:v>
                </c:pt>
                <c:pt idx="216">
                  <c:v>0.155312777133579</c:v>
                </c:pt>
                <c:pt idx="217">
                  <c:v>0.158332030837682</c:v>
                </c:pt>
                <c:pt idx="218">
                  <c:v>0.161357589704243</c:v>
                </c:pt>
                <c:pt idx="219">
                  <c:v>0.164387591450462</c:v>
                </c:pt>
                <c:pt idx="220">
                  <c:v>0.1674201341514</c:v>
                </c:pt>
                <c:pt idx="221">
                  <c:v>0.170453277987773</c:v>
                </c:pt>
                <c:pt idx="222">
                  <c:v>0.173485047088344</c:v>
                </c:pt>
                <c:pt idx="223">
                  <c:v>0.176513431465019</c:v>
                </c:pt>
                <c:pt idx="224">
                  <c:v>0.179536389038533</c:v>
                </c:pt>
                <c:pt idx="225">
                  <c:v>0.182551847752353</c:v>
                </c:pt>
                <c:pt idx="226">
                  <c:v>0.185557707772193</c:v>
                </c:pt>
                <c:pt idx="227">
                  <c:v>0.18855184376828</c:v>
                </c:pt>
                <c:pt idx="228">
                  <c:v>0.191532107277286</c:v>
                </c:pt>
                <c:pt idx="229">
                  <c:v>0.194496329140593</c:v>
                </c:pt>
                <c:pt idx="230">
                  <c:v>0.197442322015348</c:v>
                </c:pt>
                <c:pt idx="231">
                  <c:v>0.200367882954526</c:v>
                </c:pt>
                <c:pt idx="232">
                  <c:v>0.203270796051996</c:v>
                </c:pt>
                <c:pt idx="233">
                  <c:v>0.206148835148408</c:v>
                </c:pt>
                <c:pt idx="234">
                  <c:v>0.208999766593467</c:v>
                </c:pt>
                <c:pt idx="235">
                  <c:v>0.211821352060024</c:v>
                </c:pt>
                <c:pt idx="236">
                  <c:v>0.214611351405169</c:v>
                </c:pt>
                <c:pt idx="237">
                  <c:v>0.217367525573392</c:v>
                </c:pt>
                <c:pt idx="238">
                  <c:v>0.220087639536677</c:v>
                </c:pt>
                <c:pt idx="239">
                  <c:v>0.222769465266248</c:v>
                </c:pt>
                <c:pt idx="240">
                  <c:v>0.225410784730569</c:v>
                </c:pt>
                <c:pt idx="241">
                  <c:v>0.228009392914032</c:v>
                </c:pt>
                <c:pt idx="242">
                  <c:v>0.230563100850685</c:v>
                </c:pt>
                <c:pt idx="243">
                  <c:v>0.233069738667233</c:v>
                </c:pt>
                <c:pt idx="244">
                  <c:v>0.235527158629458</c:v>
                </c:pt>
                <c:pt idx="245">
                  <c:v>0.237933238186132</c:v>
                </c:pt>
                <c:pt idx="246">
                  <c:v>0.240285883004443</c:v>
                </c:pt>
                <c:pt idx="247">
                  <c:v>0.242583029990893</c:v>
                </c:pt>
                <c:pt idx="248">
                  <c:v>0.244822650291617</c:v>
                </c:pt>
                <c:pt idx="249">
                  <c:v>0.247002752266043</c:v>
                </c:pt>
                <c:pt idx="250">
                  <c:v>0.249121384427824</c:v>
                </c:pt>
                <c:pt idx="251">
                  <c:v>0.251176638346986</c:v>
                </c:pt>
                <c:pt idx="252">
                  <c:v>0.253166651507272</c:v>
                </c:pt>
                <c:pt idx="253">
                  <c:v>0.255089610112712</c:v>
                </c:pt>
                <c:pt idx="254">
                  <c:v>0.256943751837502</c:v>
                </c:pt>
                <c:pt idx="255">
                  <c:v>0.258727368513388</c:v>
                </c:pt>
                <c:pt idx="256">
                  <c:v>0.260438808748812</c:v>
                </c:pt>
                <c:pt idx="257">
                  <c:v>0.262076480474207</c:v>
                </c:pt>
                <c:pt idx="258">
                  <c:v>0.263638853407968</c:v>
                </c:pt>
                <c:pt idx="259">
                  <c:v>0.265124461437738</c:v>
                </c:pt>
                <c:pt idx="260">
                  <c:v>0.266531904911844</c:v>
                </c:pt>
                <c:pt idx="261">
                  <c:v>0.267859852835862</c:v>
                </c:pt>
                <c:pt idx="262">
                  <c:v>0.269107044969485</c:v>
                </c:pt>
                <c:pt idx="263">
                  <c:v>0.270272293819091</c:v>
                </c:pt>
                <c:pt idx="264">
                  <c:v>0.271354486521566</c:v>
                </c:pt>
                <c:pt idx="265">
                  <c:v>0.272352586615244</c:v>
                </c:pt>
                <c:pt idx="266">
                  <c:v>0.273265635693976</c:v>
                </c:pt>
                <c:pt idx="267">
                  <c:v>0.274092754940672</c:v>
                </c:pt>
                <c:pt idx="268">
                  <c:v>0.27483314653685</c:v>
                </c:pt>
                <c:pt idx="269">
                  <c:v>0.275486094945045</c:v>
                </c:pt>
                <c:pt idx="270">
                  <c:v>0.276050968061192</c:v>
                </c:pt>
                <c:pt idx="271">
                  <c:v>0.276527218234374</c:v>
                </c:pt>
                <c:pt idx="272">
                  <c:v>0.276914383151647</c:v>
                </c:pt>
                <c:pt idx="273">
                  <c:v>0.277212086585924</c:v>
                </c:pt>
                <c:pt idx="274">
                  <c:v>0.277420039005245</c:v>
                </c:pt>
                <c:pt idx="275">
                  <c:v>0.277538038042028</c:v>
                </c:pt>
                <c:pt idx="276">
                  <c:v>0.277565968821259</c:v>
                </c:pt>
                <c:pt idx="277">
                  <c:v>0.277503804146859</c:v>
                </c:pt>
                <c:pt idx="278">
                  <c:v>0.277351604545813</c:v>
                </c:pt>
                <c:pt idx="279">
                  <c:v>0.277109518169964</c:v>
                </c:pt>
                <c:pt idx="280">
                  <c:v>0.276777780555681</c:v>
                </c:pt>
                <c:pt idx="281">
                  <c:v>0.276356714241966</c:v>
                </c:pt>
                <c:pt idx="282">
                  <c:v>0.275846728247846</c:v>
                </c:pt>
                <c:pt idx="283">
                  <c:v>0.275248317410258</c:v>
                </c:pt>
                <c:pt idx="284">
                  <c:v>0.274562061583905</c:v>
                </c:pt>
                <c:pt idx="285">
                  <c:v>0.273788624704912</c:v>
                </c:pt>
                <c:pt idx="286">
                  <c:v>0.272928753720387</c:v>
                </c:pt>
                <c:pt idx="287">
                  <c:v>0.271983277386306</c:v>
                </c:pt>
                <c:pt idx="288">
                  <c:v>0.270953104936438</c:v>
                </c:pt>
                <c:pt idx="289">
                  <c:v>0.269839224625288</c:v>
                </c:pt>
                <c:pt idx="290">
                  <c:v>0.26864270214834</c:v>
                </c:pt>
                <c:pt idx="291">
                  <c:v>0.267364678943122</c:v>
                </c:pt>
                <c:pt idx="292">
                  <c:v>0.2660063703749</c:v>
                </c:pt>
                <c:pt idx="293">
                  <c:v>0.264569063811018</c:v>
                </c:pt>
                <c:pt idx="294">
                  <c:v>0.263054116588173</c:v>
                </c:pt>
                <c:pt idx="295">
                  <c:v>0.261462953877102</c:v>
                </c:pt>
                <c:pt idx="296">
                  <c:v>0.259797066449388</c:v>
                </c:pt>
                <c:pt idx="297">
                  <c:v>0.258058008351281</c:v>
                </c:pt>
                <c:pt idx="298">
                  <c:v>0.256247394489615</c:v>
                </c:pt>
                <c:pt idx="299">
                  <c:v>0.25436689813505</c:v>
                </c:pt>
                <c:pt idx="300">
                  <c:v>0.252418248348066</c:v>
                </c:pt>
                <c:pt idx="301">
                  <c:v>0.250403227333218</c:v>
                </c:pt>
                <c:pt idx="302">
                  <c:v>0.248323667727323</c:v>
                </c:pt>
                <c:pt idx="303">
                  <c:v>0.246181449827344</c:v>
                </c:pt>
                <c:pt idx="304">
                  <c:v>0.243978498763833</c:v>
                </c:pt>
                <c:pt idx="305">
                  <c:v>0.241716781625848</c:v>
                </c:pt>
                <c:pt idx="306">
                  <c:v>0.239398304543361</c:v>
                </c:pt>
                <c:pt idx="307">
                  <c:v>0.237025109733174</c:v>
                </c:pt>
                <c:pt idx="308">
                  <c:v>0.23459927251441</c:v>
                </c:pt>
                <c:pt idx="309">
                  <c:v>0.232122898299659</c:v>
                </c:pt>
                <c:pt idx="310">
                  <c:v>0.229598119567853</c:v>
                </c:pt>
                <c:pt idx="311">
                  <c:v>0.227027092824896</c:v>
                </c:pt>
                <c:pt idx="312">
                  <c:v>0.224411995558108</c:v>
                </c:pt>
                <c:pt idx="313">
                  <c:v>0.221755023190398</c:v>
                </c:pt>
                <c:pt idx="314">
                  <c:v>0.219058386040113</c:v>
                </c:pt>
                <c:pt idx="315">
                  <c:v>0.216324306292342</c:v>
                </c:pt>
                <c:pt idx="316">
                  <c:v>0.213555014987433</c:v>
                </c:pt>
                <c:pt idx="317">
                  <c:v>0.210752749032327</c:v>
                </c:pt>
                <c:pt idx="318">
                  <c:v>0.207919748240201</c:v>
                </c:pt>
                <c:pt idx="319">
                  <c:v>0.205058252403797</c:v>
                </c:pt>
                <c:pt idx="320">
                  <c:v>0.20217049840766</c:v>
                </c:pt>
                <c:pt idx="321">
                  <c:v>0.199258717384317</c:v>
                </c:pt>
                <c:pt idx="322">
                  <c:v>0.196325131919338</c:v>
                </c:pt>
                <c:pt idx="323">
                  <c:v>0.193371953309944</c:v>
                </c:pt>
                <c:pt idx="324">
                  <c:v>0.190401378881732</c:v>
                </c:pt>
                <c:pt idx="325">
                  <c:v>0.187415589367822</c:v>
                </c:pt>
                <c:pt idx="326">
                  <c:v>0.18441674635456</c:v>
                </c:pt>
                <c:pt idx="327">
                  <c:v>0.181406989797692</c:v>
                </c:pt>
                <c:pt idx="328">
                  <c:v>0.178388435612695</c:v>
                </c:pt>
                <c:pt idx="329">
                  <c:v>0.175363173342739</c:v>
                </c:pt>
                <c:pt idx="330">
                  <c:v>0.172333263907521</c:v>
                </c:pt>
                <c:pt idx="331">
                  <c:v>0.169300737435952</c:v>
                </c:pt>
                <c:pt idx="332">
                  <c:v>0.166267591185488</c:v>
                </c:pt>
                <c:pt idx="333">
                  <c:v>0.163235787550596</c:v>
                </c:pt>
                <c:pt idx="334">
                  <c:v>0.160207252162658</c:v>
                </c:pt>
                <c:pt idx="335">
                  <c:v>0.15718387208331</c:v>
                </c:pt>
                <c:pt idx="336">
                  <c:v>0.154167494093029</c:v>
                </c:pt>
                <c:pt idx="337">
                  <c:v>0.151159923076479</c:v>
                </c:pt>
                <c:pt idx="338">
                  <c:v>0.148162920505922</c:v>
                </c:pt>
                <c:pt idx="339">
                  <c:v>0.145178203023718</c:v>
                </c:pt>
                <c:pt idx="340">
                  <c:v>0.142207441124733</c:v>
                </c:pt>
                <c:pt idx="341">
                  <c:v>0.139252257939202</c:v>
                </c:pt>
                <c:pt idx="342">
                  <c:v>0.136314228116377</c:v>
                </c:pt>
                <c:pt idx="343">
                  <c:v>0.133394876809038</c:v>
                </c:pt>
                <c:pt idx="344">
                  <c:v>0.130495678758744</c:v>
                </c:pt>
                <c:pt idx="345">
                  <c:v>0.12761805748145</c:v>
                </c:pt>
                <c:pt idx="346">
                  <c:v>0.124763384552911</c:v>
                </c:pt>
                <c:pt idx="347">
                  <c:v>0.121932978993079</c:v>
                </c:pt>
                <c:pt idx="348">
                  <c:v>0.119128106748508</c:v>
                </c:pt>
                <c:pt idx="349">
                  <c:v>0.116349980271552</c:v>
                </c:pt>
                <c:pt idx="350">
                  <c:v>0.113599758194986</c:v>
                </c:pt>
                <c:pt idx="351">
                  <c:v>0.110878545100477</c:v>
                </c:pt>
                <c:pt idx="352">
                  <c:v>0.108187391379155</c:v>
                </c:pt>
                <c:pt idx="353">
                  <c:v>0.105527293182391</c:v>
                </c:pt>
                <c:pt idx="354">
                  <c:v>0.102899192460703</c:v>
                </c:pt>
                <c:pt idx="355">
                  <c:v>0.100303977088574</c:v>
                </c:pt>
                <c:pt idx="356">
                  <c:v>0.0977424810728503</c:v>
                </c:pt>
                <c:pt idx="357">
                  <c:v>0.0952154848422138</c:v>
                </c:pt>
                <c:pt idx="358">
                  <c:v>0.0927237156151416</c:v>
                </c:pt>
                <c:pt idx="359">
                  <c:v>0.0902678478436385</c:v>
                </c:pt>
                <c:pt idx="360">
                  <c:v>0.0878485037299305</c:v>
                </c:pt>
                <c:pt idx="361">
                  <c:v>0.085466253813217</c:v>
                </c:pt>
                <c:pt idx="362">
                  <c:v>0.0831216176234999</c:v>
                </c:pt>
                <c:pt idx="363">
                  <c:v>0.0808150643994364</c:v>
                </c:pt>
                <c:pt idx="364">
                  <c:v>0.0785470138671005</c:v>
                </c:pt>
                <c:pt idx="365">
                  <c:v>0.0763178370764864</c:v>
                </c:pt>
                <c:pt idx="366">
                  <c:v>0.0741278572925478</c:v>
                </c:pt>
                <c:pt idx="367">
                  <c:v>0.0719773509375307</c:v>
                </c:pt>
                <c:pt idx="368">
                  <c:v>0.0698665485813356</c:v>
                </c:pt>
                <c:pt idx="369">
                  <c:v>0.0677956359766316</c:v>
                </c:pt>
                <c:pt idx="370">
                  <c:v>0.0657647551354376</c:v>
                </c:pt>
                <c:pt idx="371">
                  <c:v>0.06377400544389</c:v>
                </c:pt>
                <c:pt idx="372">
                  <c:v>0.0618234448119258</c:v>
                </c:pt>
                <c:pt idx="373">
                  <c:v>0.0599130908546324</c:v>
                </c:pt>
                <c:pt idx="374">
                  <c:v>0.0580429221020384</c:v>
                </c:pt>
                <c:pt idx="375">
                  <c:v>0.0562128792341589</c:v>
                </c:pt>
                <c:pt idx="376">
                  <c:v>0.054422866338145</c:v>
                </c:pt>
                <c:pt idx="377">
                  <c:v>0.0526727521844403</c:v>
                </c:pt>
                <c:pt idx="378">
                  <c:v>0.0509623715188987</c:v>
                </c:pt>
                <c:pt idx="379">
                  <c:v>0.0492915263678808</c:v>
                </c:pt>
                <c:pt idx="380">
                  <c:v>0.0476599873534108</c:v>
                </c:pt>
                <c:pt idx="381">
                  <c:v>0.0460674950155478</c:v>
                </c:pt>
                <c:pt idx="382">
                  <c:v>0.0445137611392055</c:v>
                </c:pt>
                <c:pt idx="383">
                  <c:v>0.0429984700827285</c:v>
                </c:pt>
                <c:pt idx="384">
                  <c:v>0.0415212801056271</c:v>
                </c:pt>
                <c:pt idx="385">
                  <c:v>0.0400818246929552</c:v>
                </c:pt>
                <c:pt idx="386">
                  <c:v>0.038679713873912</c:v>
                </c:pt>
                <c:pt idx="387">
                  <c:v>0.0373145355323428</c:v>
                </c:pt>
                <c:pt idx="388">
                  <c:v>0.0359858567069128</c:v>
                </c:pt>
                <c:pt idx="389">
                  <c:v>0.0346932248788269</c:v>
                </c:pt>
                <c:pt idx="390">
                  <c:v>0.0334361692450744</c:v>
                </c:pt>
                <c:pt idx="391">
                  <c:v>0.0322142019752774</c:v>
                </c:pt>
                <c:pt idx="392">
                  <c:v>0.0310268194503294</c:v>
                </c:pt>
                <c:pt idx="393">
                  <c:v>0.0298735034811165</c:v>
                </c:pt>
                <c:pt idx="394">
                  <c:v>0.0287537225057194</c:v>
                </c:pt>
                <c:pt idx="395">
                  <c:v>0.0276669327636014</c:v>
                </c:pt>
                <c:pt idx="396">
                  <c:v>0.0266125794453941</c:v>
                </c:pt>
                <c:pt idx="397">
                  <c:v>0.0255900978169992</c:v>
                </c:pt>
                <c:pt idx="398">
                  <c:v>0.0245989143168306</c:v>
                </c:pt>
                <c:pt idx="399">
                  <c:v>0.023638447625123</c:v>
                </c:pt>
                <c:pt idx="400">
                  <c:v>0.0227081097043402</c:v>
                </c:pt>
                <c:pt idx="401">
                  <c:v>0.0218073068098149</c:v>
                </c:pt>
                <c:pt idx="402">
                  <c:v>0.0209354404698539</c:v>
                </c:pt>
                <c:pt idx="403">
                  <c:v>0.0200919084346387</c:v>
                </c:pt>
                <c:pt idx="404">
                  <c:v>0.0192761055933495</c:v>
                </c:pt>
                <c:pt idx="405">
                  <c:v>0.0184874248590328</c:v>
                </c:pt>
                <c:pt idx="406">
                  <c:v>0.0177252580208232</c:v>
                </c:pt>
                <c:pt idx="407">
                  <c:v>0.0169889965632213</c:v>
                </c:pt>
                <c:pt idx="408">
                  <c:v>0.0162780324522111</c:v>
                </c:pt>
                <c:pt idx="409">
                  <c:v>0.0155917588880859</c:v>
                </c:pt>
                <c:pt idx="410">
                  <c:v>0.0149295710249302</c:v>
                </c:pt>
                <c:pt idx="411">
                  <c:v>0.0142908666567809</c:v>
                </c:pt>
                <c:pt idx="412">
                  <c:v>0.0136750468705657</c:v>
                </c:pt>
                <c:pt idx="413">
                  <c:v>0.0130815166659842</c:v>
                </c:pt>
                <c:pt idx="414">
                  <c:v>0.0125096855425653</c:v>
                </c:pt>
                <c:pt idx="415">
                  <c:v>0.0119589680541975</c:v>
                </c:pt>
                <c:pt idx="416">
                  <c:v>0.0114287843314861</c:v>
                </c:pt>
                <c:pt idx="417">
                  <c:v>0.0109185605723502</c:v>
                </c:pt>
                <c:pt idx="418">
                  <c:v>0.010427729501323</c:v>
                </c:pt>
                <c:pt idx="419">
                  <c:v>0.00995573079806742</c:v>
                </c:pt>
                <c:pt idx="420">
                  <c:v>0.00950201149566741</c:v>
                </c:pt>
                <c:pt idx="421">
                  <c:v>0.00906602634929371</c:v>
                </c:pt>
                <c:pt idx="422">
                  <c:v>0.0086472381758846</c:v>
                </c:pt>
                <c:pt idx="423">
                  <c:v>0.00824511816551561</c:v>
                </c:pt>
                <c:pt idx="424">
                  <c:v>0.00785914616516487</c:v>
                </c:pt>
                <c:pt idx="425">
                  <c:v>0.00748881093560947</c:v>
                </c:pt>
                <c:pt idx="426">
                  <c:v>0.00713361038221363</c:v>
                </c:pt>
                <c:pt idx="427">
                  <c:v>0.00679305176039173</c:v>
                </c:pt>
                <c:pt idx="428">
                  <c:v>0.00646665185654919</c:v>
                </c:pt>
                <c:pt idx="429">
                  <c:v>0.00615393714531982</c:v>
                </c:pt>
                <c:pt idx="430">
                  <c:v>0.00585444392393259</c:v>
                </c:pt>
                <c:pt idx="431">
                  <c:v>0.00556771842455118</c:v>
                </c:pt>
                <c:pt idx="432">
                  <c:v>0.00529331690543792</c:v>
                </c:pt>
                <c:pt idx="433">
                  <c:v>0.00503080572179934</c:v>
                </c:pt>
                <c:pt idx="434">
                  <c:v>0.00477976137717383</c:v>
                </c:pt>
                <c:pt idx="435">
                  <c:v>0.00453977055622258</c:v>
                </c:pt>
                <c:pt idx="436">
                  <c:v>0.00431043013978373</c:v>
                </c:pt>
                <c:pt idx="437">
                  <c:v>0.00409134720304602</c:v>
                </c:pt>
                <c:pt idx="438">
                  <c:v>0.00388213899769301</c:v>
                </c:pt>
                <c:pt idx="439">
                  <c:v>0.00368243291886116</c:v>
                </c:pt>
                <c:pt idx="440">
                  <c:v>0.00349186645774637</c:v>
                </c:pt>
                <c:pt idx="441">
                  <c:v>0.00331008714068263</c:v>
                </c:pt>
                <c:pt idx="442">
                  <c:v>0.00313675245550388</c:v>
                </c:pt>
                <c:pt idx="443">
                  <c:v>0.00297152976598704</c:v>
                </c:pt>
                <c:pt idx="444">
                  <c:v>0.00281409621515854</c:v>
                </c:pt>
                <c:pt idx="445">
                  <c:v>0.00266413861823079</c:v>
                </c:pt>
                <c:pt idx="446">
                  <c:v>0.00252135334591771</c:v>
                </c:pt>
                <c:pt idx="447">
                  <c:v>0.00238544619886002</c:v>
                </c:pt>
                <c:pt idx="448">
                  <c:v>0.00225613227387185</c:v>
                </c:pt>
                <c:pt idx="449">
                  <c:v>0.00213313582270043</c:v>
                </c:pt>
                <c:pt idx="450">
                  <c:v>0.00201619010396977</c:v>
                </c:pt>
                <c:pt idx="451">
                  <c:v>0.00190503722895824</c:v>
                </c:pt>
                <c:pt idx="452">
                  <c:v>0.00179942800183808</c:v>
                </c:pt>
                <c:pt idx="453">
                  <c:v>0.00169912175498299</c:v>
                </c:pt>
                <c:pt idx="454">
                  <c:v>0.00160388617992721</c:v>
                </c:pt>
                <c:pt idx="455">
                  <c:v>0.00151349715453727</c:v>
                </c:pt>
                <c:pt idx="456">
                  <c:v>0.00142773856693433</c:v>
                </c:pt>
                <c:pt idx="457">
                  <c:v>0.00134640213668242</c:v>
                </c:pt>
                <c:pt idx="458">
                  <c:v>0.00126928723373497</c:v>
                </c:pt>
                <c:pt idx="459">
                  <c:v>0.00119620069560892</c:v>
                </c:pt>
                <c:pt idx="460">
                  <c:v>0.00112695664323321</c:v>
                </c:pt>
                <c:pt idx="461">
                  <c:v>0.00106137629589566</c:v>
                </c:pt>
                <c:pt idx="462">
                  <c:v>0.000999287785690133</c:v>
                </c:pt>
                <c:pt idx="463">
                  <c:v>0.000940525971843356</c:v>
                </c:pt>
                <c:pt idx="464">
                  <c:v>0.00088493225527961</c:v>
                </c:pt>
                <c:pt idx="465">
                  <c:v>0.000832354393759525</c:v>
                </c:pt>
                <c:pt idx="466">
                  <c:v>0.000782646317908553</c:v>
                </c:pt>
                <c:pt idx="467">
                  <c:v>0.000735667948430076</c:v>
                </c:pt>
                <c:pt idx="468">
                  <c:v>0.000691285014777946</c:v>
                </c:pt>
                <c:pt idx="469">
                  <c:v>0.000649368875543723</c:v>
                </c:pt>
                <c:pt idx="470">
                  <c:v>0.000609796340794842</c:v>
                </c:pt>
                <c:pt idx="471">
                  <c:v>0.000572449496581373</c:v>
                </c:pt>
                <c:pt idx="472">
                  <c:v>0.000537215531811133</c:v>
                </c:pt>
                <c:pt idx="473">
                  <c:v>0.00050398656767557</c:v>
                </c:pt>
                <c:pt idx="474">
                  <c:v>0.00047265948979204</c:v>
                </c:pt>
                <c:pt idx="475">
                  <c:v>0.000443135783211982</c:v>
                </c:pt>
                <c:pt idx="476">
                  <c:v>0.000415321370428953</c:v>
                </c:pt>
                <c:pt idx="477">
                  <c:v>0.000389126452505608</c:v>
                </c:pt>
                <c:pt idx="478">
                  <c:v>0.000364465353424364</c:v>
                </c:pt>
              </c:numCache>
            </c:numRef>
          </c:val>
          <c:smooth val="0"/>
        </c:ser>
        <c:dLbls>
          <c:showLegendKey val="0"/>
          <c:showVal val="0"/>
          <c:showCatName val="0"/>
          <c:showSerName val="0"/>
          <c:showPercent val="0"/>
          <c:showBubbleSize val="0"/>
        </c:dLbls>
        <c:marker val="1"/>
        <c:smooth val="0"/>
        <c:axId val="-2063248920"/>
        <c:axId val="-2063242648"/>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63248920"/>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a:ln>
              <a:noFill/>
            </a:ln>
          </c:spPr>
        </c:title>
        <c:numFmt formatCode="0" sourceLinked="1"/>
        <c:majorTickMark val="none"/>
        <c:minorTickMark val="none"/>
        <c:tickLblPos val="nextTo"/>
        <c:spPr>
          <a:noFill/>
        </c:spPr>
        <c:txPr>
          <a:bodyPr/>
          <a:lstStyle/>
          <a:p>
            <a:pPr>
              <a:defRPr>
                <a:noFill/>
              </a:defRPr>
            </a:pPr>
            <a:endParaRPr lang="ja-JP"/>
          </a:p>
        </c:txPr>
        <c:crossAx val="-2063242648"/>
        <c:crosses val="autoZero"/>
        <c:auto val="1"/>
        <c:lblAlgn val="ctr"/>
        <c:lblOffset val="100"/>
        <c:tickLblSkip val="50"/>
        <c:noMultiLvlLbl val="0"/>
      </c:catAx>
      <c:valAx>
        <c:axId val="-2063242648"/>
        <c:scaling>
          <c:orientation val="minMax"/>
          <c:max val="0.6"/>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63248920"/>
        <c:crosses val="autoZero"/>
        <c:crossBetween val="between"/>
      </c:valAx>
      <c:spPr>
        <a:noFill/>
        <a:ln>
          <a:noFill/>
        </a:ln>
      </c:spPr>
    </c:plotArea>
    <c:legend>
      <c:legendPos val="r"/>
      <c:layout>
        <c:manualLayout>
          <c:xMode val="edge"/>
          <c:yMode val="edge"/>
          <c:x val="0.777447524254619"/>
          <c:y val="0.0729715540975357"/>
          <c:w val="0.207020154802553"/>
          <c:h val="0.0930346489381777"/>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No.48+No.49</c:v>
          </c:tx>
          <c:spPr>
            <a:ln w="38100">
              <a:solidFill>
                <a:srgbClr val="FF00FF"/>
              </a:solidFill>
              <a:prstDash val="sysDash"/>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2.892562683499995</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4.049587756899995</c:v>
                </c:pt>
                <c:pt idx="99">
                  <c:v>4.090910080949995</c:v>
                </c:pt>
                <c:pt idx="100">
                  <c:v>4.132232405</c:v>
                </c:pt>
                <c:pt idx="101">
                  <c:v>4.173554729049994</c:v>
                </c:pt>
                <c:pt idx="102">
                  <c:v>4.214877053099995</c:v>
                </c:pt>
                <c:pt idx="103">
                  <c:v>4.256199377149995</c:v>
                </c:pt>
                <c:pt idx="104">
                  <c:v>4.2975217012</c:v>
                </c:pt>
                <c:pt idx="105">
                  <c:v>4.33884402525</c:v>
                </c:pt>
                <c:pt idx="106">
                  <c:v>4.380166349299995</c:v>
                </c:pt>
                <c:pt idx="107">
                  <c:v>4.421488673349995</c:v>
                </c:pt>
                <c:pt idx="108">
                  <c:v>4.462810997399994</c:v>
                </c:pt>
                <c:pt idx="109">
                  <c:v>4.504133321449995</c:v>
                </c:pt>
                <c:pt idx="110">
                  <c:v>4.545455645499995</c:v>
                </c:pt>
                <c:pt idx="111">
                  <c:v>4.586777969549995</c:v>
                </c:pt>
                <c:pt idx="112">
                  <c:v>4.628100293599994</c:v>
                </c:pt>
                <c:pt idx="113">
                  <c:v>4.669422617649995</c:v>
                </c:pt>
                <c:pt idx="114">
                  <c:v>4.710744941699995</c:v>
                </c:pt>
                <c:pt idx="115">
                  <c:v>4.75206726575</c:v>
                </c:pt>
                <c:pt idx="116">
                  <c:v>4.7933895898</c:v>
                </c:pt>
                <c:pt idx="117">
                  <c:v>4.834711913849995</c:v>
                </c:pt>
                <c:pt idx="118">
                  <c:v>4.876034237899993</c:v>
                </c:pt>
                <c:pt idx="119">
                  <c:v>4.917356561949994</c:v>
                </c:pt>
                <c:pt idx="120">
                  <c:v>4.958678886</c:v>
                </c:pt>
                <c:pt idx="121">
                  <c:v>5.000001210049995</c:v>
                </c:pt>
                <c:pt idx="122">
                  <c:v>5.0413235341</c:v>
                </c:pt>
                <c:pt idx="123">
                  <c:v>5.082645858149995</c:v>
                </c:pt>
                <c:pt idx="124">
                  <c:v>5.1239681822</c:v>
                </c:pt>
                <c:pt idx="125">
                  <c:v>5.165290506249993</c:v>
                </c:pt>
                <c:pt idx="126">
                  <c:v>5.2066128303</c:v>
                </c:pt>
                <c:pt idx="127">
                  <c:v>5.247935154349995</c:v>
                </c:pt>
                <c:pt idx="128">
                  <c:v>5.2892574784</c:v>
                </c:pt>
                <c:pt idx="129">
                  <c:v>5.33057980245</c:v>
                </c:pt>
                <c:pt idx="130">
                  <c:v>5.3719021265</c:v>
                </c:pt>
                <c:pt idx="131">
                  <c:v>5.41322445055</c:v>
                </c:pt>
                <c:pt idx="132">
                  <c:v>5.454546774599995</c:v>
                </c:pt>
                <c:pt idx="133">
                  <c:v>5.49586909865</c:v>
                </c:pt>
                <c:pt idx="134">
                  <c:v>5.5371914227</c:v>
                </c:pt>
                <c:pt idx="135">
                  <c:v>5.578513746749995</c:v>
                </c:pt>
                <c:pt idx="136">
                  <c:v>5.619836070799991</c:v>
                </c:pt>
                <c:pt idx="137">
                  <c:v>5.66115839485</c:v>
                </c:pt>
                <c:pt idx="138">
                  <c:v>5.702480718899995</c:v>
                </c:pt>
                <c:pt idx="139">
                  <c:v>5.74380304295</c:v>
                </c:pt>
                <c:pt idx="140">
                  <c:v>5.785125366999993</c:v>
                </c:pt>
                <c:pt idx="141">
                  <c:v>5.82644769105</c:v>
                </c:pt>
                <c:pt idx="142">
                  <c:v>5.867770015099995</c:v>
                </c:pt>
                <c:pt idx="143">
                  <c:v>5.90909233915</c:v>
                </c:pt>
                <c:pt idx="144">
                  <c:v>5.950414663199994</c:v>
                </c:pt>
                <c:pt idx="145">
                  <c:v>5.99173698725</c:v>
                </c:pt>
                <c:pt idx="146">
                  <c:v>6.0330593113</c:v>
                </c:pt>
                <c:pt idx="147">
                  <c:v>6.07438163535</c:v>
                </c:pt>
                <c:pt idx="148">
                  <c:v>6.115703959399995</c:v>
                </c:pt>
                <c:pt idx="149">
                  <c:v>6.157026283449995</c:v>
                </c:pt>
                <c:pt idx="150">
                  <c:v>6.198348607499995</c:v>
                </c:pt>
                <c:pt idx="151">
                  <c:v>6.23967093155</c:v>
                </c:pt>
                <c:pt idx="152">
                  <c:v>6.2809932556</c:v>
                </c:pt>
                <c:pt idx="153">
                  <c:v>6.322315579649986</c:v>
                </c:pt>
                <c:pt idx="154">
                  <c:v>6.363637903699995</c:v>
                </c:pt>
                <c:pt idx="155">
                  <c:v>6.404960227749994</c:v>
                </c:pt>
                <c:pt idx="156">
                  <c:v>6.4462825518</c:v>
                </c:pt>
                <c:pt idx="157">
                  <c:v>6.487604875849995</c:v>
                </c:pt>
                <c:pt idx="158">
                  <c:v>6.5289271999</c:v>
                </c:pt>
                <c:pt idx="159">
                  <c:v>6.57024952395</c:v>
                </c:pt>
                <c:pt idx="160">
                  <c:v>6.61157184799999</c:v>
                </c:pt>
                <c:pt idx="161">
                  <c:v>6.652894172049991</c:v>
                </c:pt>
                <c:pt idx="162">
                  <c:v>6.694216496099994</c:v>
                </c:pt>
                <c:pt idx="163">
                  <c:v>6.735538820149995</c:v>
                </c:pt>
                <c:pt idx="164">
                  <c:v>6.7768611442</c:v>
                </c:pt>
                <c:pt idx="165">
                  <c:v>6.818183468249994</c:v>
                </c:pt>
                <c:pt idx="166">
                  <c:v>6.8595057923</c:v>
                </c:pt>
                <c:pt idx="167">
                  <c:v>6.90082811635</c:v>
                </c:pt>
                <c:pt idx="168">
                  <c:v>6.942150440399995</c:v>
                </c:pt>
                <c:pt idx="169">
                  <c:v>6.98347276445</c:v>
                </c:pt>
                <c:pt idx="170">
                  <c:v>7.024795088499995</c:v>
                </c:pt>
                <c:pt idx="171">
                  <c:v>7.066117412549995</c:v>
                </c:pt>
                <c:pt idx="172">
                  <c:v>7.107439736599993</c:v>
                </c:pt>
                <c:pt idx="173">
                  <c:v>7.14876206065</c:v>
                </c:pt>
                <c:pt idx="174">
                  <c:v>7.1900843847</c:v>
                </c:pt>
                <c:pt idx="175">
                  <c:v>7.23140670875</c:v>
                </c:pt>
                <c:pt idx="176">
                  <c:v>7.2727290328</c:v>
                </c:pt>
                <c:pt idx="177">
                  <c:v>7.31405135684999</c:v>
                </c:pt>
                <c:pt idx="178">
                  <c:v>7.3553736809</c:v>
                </c:pt>
                <c:pt idx="179">
                  <c:v>7.39669600495</c:v>
                </c:pt>
                <c:pt idx="180">
                  <c:v>7.438018329</c:v>
                </c:pt>
                <c:pt idx="181">
                  <c:v>7.47934065305</c:v>
                </c:pt>
                <c:pt idx="182">
                  <c:v>7.520662977099995</c:v>
                </c:pt>
                <c:pt idx="183">
                  <c:v>7.561985301149994</c:v>
                </c:pt>
                <c:pt idx="184">
                  <c:v>7.6033076252</c:v>
                </c:pt>
                <c:pt idx="185">
                  <c:v>7.644629949249995</c:v>
                </c:pt>
                <c:pt idx="186">
                  <c:v>7.685952273299991</c:v>
                </c:pt>
                <c:pt idx="187">
                  <c:v>7.727274597349994</c:v>
                </c:pt>
                <c:pt idx="188">
                  <c:v>7.768596921399995</c:v>
                </c:pt>
                <c:pt idx="189">
                  <c:v>7.809919245449995</c:v>
                </c:pt>
                <c:pt idx="190">
                  <c:v>7.8512415695</c:v>
                </c:pt>
                <c:pt idx="191">
                  <c:v>7.89256389355</c:v>
                </c:pt>
                <c:pt idx="192">
                  <c:v>7.933886217599995</c:v>
                </c:pt>
                <c:pt idx="193">
                  <c:v>7.97520854165</c:v>
                </c:pt>
                <c:pt idx="194">
                  <c:v>8.0165308657</c:v>
                </c:pt>
                <c:pt idx="195">
                  <c:v>8.057853189749998</c:v>
                </c:pt>
                <c:pt idx="196">
                  <c:v>8.0991755138</c:v>
                </c:pt>
                <c:pt idx="197">
                  <c:v>8.14049783785</c:v>
                </c:pt>
                <c:pt idx="198">
                  <c:v>8.18182016189999</c:v>
                </c:pt>
                <c:pt idx="199">
                  <c:v>8.223142485949997</c:v>
                </c:pt>
                <c:pt idx="200">
                  <c:v>8.26446481</c:v>
                </c:pt>
                <c:pt idx="201">
                  <c:v>8.30578713405</c:v>
                </c:pt>
                <c:pt idx="202">
                  <c:v>8.3471094581</c:v>
                </c:pt>
                <c:pt idx="203">
                  <c:v>8.388431782149998</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9.793390799849998</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16.48760729594995</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17.06611983264995</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17.47934307314996</c:v>
                </c:pt>
                <c:pt idx="424">
                  <c:v>17.52066539719999</c:v>
                </c:pt>
                <c:pt idx="425">
                  <c:v>17.56198772125</c:v>
                </c:pt>
                <c:pt idx="426">
                  <c:v>17.6033100453</c:v>
                </c:pt>
                <c:pt idx="427">
                  <c:v>17.64463236935</c:v>
                </c:pt>
                <c:pt idx="428">
                  <c:v>17.6859546934</c:v>
                </c:pt>
                <c:pt idx="429">
                  <c:v>17.72727701745</c:v>
                </c:pt>
                <c:pt idx="430">
                  <c:v>17.76859934149995</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Sheet1!$E$2:$E$480</c:f>
              <c:numCache>
                <c:formatCode>General</c:formatCode>
                <c:ptCount val="479"/>
                <c:pt idx="0">
                  <c:v>0.000514630320905171</c:v>
                </c:pt>
                <c:pt idx="1">
                  <c:v>0.000546037880770656</c:v>
                </c:pt>
                <c:pt idx="2">
                  <c:v>0.000579202883428834</c:v>
                </c:pt>
                <c:pt idx="3">
                  <c:v>0.000614213309591529</c:v>
                </c:pt>
                <c:pt idx="4">
                  <c:v>0.000651160909378935</c:v>
                </c:pt>
                <c:pt idx="5">
                  <c:v>0.000690141327122374</c:v>
                </c:pt>
                <c:pt idx="6">
                  <c:v>0.000731254228270539</c:v>
                </c:pt>
                <c:pt idx="7">
                  <c:v>0.000774603428317692</c:v>
                </c:pt>
                <c:pt idx="8">
                  <c:v>0.000820297023664026</c:v>
                </c:pt>
                <c:pt idx="9">
                  <c:v>0.000868447524309641</c:v>
                </c:pt>
                <c:pt idx="10">
                  <c:v>0.000919171988274767</c:v>
                </c:pt>
                <c:pt idx="11">
                  <c:v>0.000972592157629577</c:v>
                </c:pt>
                <c:pt idx="12">
                  <c:v>0.00102883459600765</c:v>
                </c:pt>
                <c:pt idx="13">
                  <c:v>0.00108803082746736</c:v>
                </c:pt>
                <c:pt idx="14">
                  <c:v>0.00115031747655565</c:v>
                </c:pt>
                <c:pt idx="15">
                  <c:v>0.00121583640941853</c:v>
                </c:pt>
                <c:pt idx="16">
                  <c:v>0.0012847348757924</c:v>
                </c:pt>
                <c:pt idx="17">
                  <c:v>0.00135716565169965</c:v>
                </c:pt>
                <c:pt idx="18">
                  <c:v>0.00143328718266165</c:v>
                </c:pt>
                <c:pt idx="19">
                  <c:v>0.00151326372723102</c:v>
                </c:pt>
                <c:pt idx="20">
                  <c:v>0.0015972655006346</c:v>
                </c:pt>
                <c:pt idx="21">
                  <c:v>0.00168546881830714</c:v>
                </c:pt>
                <c:pt idx="22">
                  <c:v>0.00177805623908493</c:v>
                </c:pt>
                <c:pt idx="23">
                  <c:v>0.00187521670781697</c:v>
                </c:pt>
                <c:pt idx="24">
                  <c:v>0.00197714569714068</c:v>
                </c:pt>
                <c:pt idx="25">
                  <c:v>0.0020840453481573</c:v>
                </c:pt>
                <c:pt idx="26">
                  <c:v>0.00219612460973137</c:v>
                </c:pt>
                <c:pt idx="27">
                  <c:v>0.00231359937612728</c:v>
                </c:pt>
                <c:pt idx="28">
                  <c:v>0.00243669262268486</c:v>
                </c:pt>
                <c:pt idx="29">
                  <c:v>0.0025656345392251</c:v>
                </c:pt>
                <c:pt idx="30">
                  <c:v>0.00270066266086609</c:v>
                </c:pt>
                <c:pt idx="31">
                  <c:v>0.00284202199591879</c:v>
                </c:pt>
                <c:pt idx="32">
                  <c:v>0.00298996515052154</c:v>
                </c:pt>
                <c:pt idx="33">
                  <c:v>0.00314475244966258</c:v>
                </c:pt>
                <c:pt idx="34">
                  <c:v>0.00330665205422913</c:v>
                </c:pt>
                <c:pt idx="35">
                  <c:v>0.00347594007371291</c:v>
                </c:pt>
                <c:pt idx="36">
                  <c:v>0.00365290067419189</c:v>
                </c:pt>
                <c:pt idx="37">
                  <c:v>0.00383782618120019</c:v>
                </c:pt>
                <c:pt idx="38">
                  <c:v>0.00403101717708883</c:v>
                </c:pt>
                <c:pt idx="39">
                  <c:v>0.0042327825924728</c:v>
                </c:pt>
                <c:pt idx="40">
                  <c:v>0.00444343979135222</c:v>
                </c:pt>
                <c:pt idx="41">
                  <c:v>0.00466331464948902</c:v>
                </c:pt>
                <c:pt idx="42">
                  <c:v>0.00489274162561386</c:v>
                </c:pt>
                <c:pt idx="43">
                  <c:v>0.00513206382503316</c:v>
                </c:pt>
                <c:pt idx="44">
                  <c:v>0.005381633055201</c:v>
                </c:pt>
                <c:pt idx="45">
                  <c:v>0.00564180987281668</c:v>
                </c:pt>
                <c:pt idx="46">
                  <c:v>0.00591296362200566</c:v>
                </c:pt>
                <c:pt idx="47">
                  <c:v>0.00619547246313909</c:v>
                </c:pt>
                <c:pt idx="48">
                  <c:v>0.00648972339184569</c:v>
                </c:pt>
                <c:pt idx="49">
                  <c:v>0.00679611224776922</c:v>
                </c:pt>
                <c:pt idx="50">
                  <c:v>0.00711504371262499</c:v>
                </c:pt>
                <c:pt idx="51">
                  <c:v>0.00744693129711047</c:v>
                </c:pt>
                <c:pt idx="52">
                  <c:v>0.00779219731622723</c:v>
                </c:pt>
                <c:pt idx="53">
                  <c:v>0.00815127285257516</c:v>
                </c:pt>
                <c:pt idx="54">
                  <c:v>0.00852459770718425</c:v>
                </c:pt>
                <c:pt idx="55">
                  <c:v>0.00891262033745517</c:v>
                </c:pt>
                <c:pt idx="56">
                  <c:v>0.00931579778178669</c:v>
                </c:pt>
                <c:pt idx="57">
                  <c:v>0.00973459557047592</c:v>
                </c:pt>
                <c:pt idx="58">
                  <c:v>0.0101694876224871</c:v>
                </c:pt>
                <c:pt idx="59">
                  <c:v>0.0106209561276944</c:v>
                </c:pt>
                <c:pt idx="60">
                  <c:v>0.0110894914142176</c:v>
                </c:pt>
                <c:pt idx="61">
                  <c:v>0.0115755918004801</c:v>
                </c:pt>
                <c:pt idx="62">
                  <c:v>0.0120797634316361</c:v>
                </c:pt>
                <c:pt idx="63">
                  <c:v>0.0126025201000269</c:v>
                </c:pt>
                <c:pt idx="64">
                  <c:v>0.0131443830493453</c:v>
                </c:pt>
                <c:pt idx="65">
                  <c:v>0.0137058807622042</c:v>
                </c:pt>
                <c:pt idx="66">
                  <c:v>0.014287548730825</c:v>
                </c:pt>
                <c:pt idx="67">
                  <c:v>0.0148899292105841</c:v>
                </c:pt>
                <c:pt idx="68">
                  <c:v>0.0155135709561766</c:v>
                </c:pt>
                <c:pt idx="69">
                  <c:v>0.0161590289401793</c:v>
                </c:pt>
                <c:pt idx="70">
                  <c:v>0.0168268640538228</c:v>
                </c:pt>
                <c:pt idx="71">
                  <c:v>0.0175176427898047</c:v>
                </c:pt>
                <c:pt idx="72">
                  <c:v>0.0182319369070076</c:v>
                </c:pt>
                <c:pt idx="73">
                  <c:v>0.0189703230770101</c:v>
                </c:pt>
                <c:pt idx="74">
                  <c:v>0.0197333825123117</c:v>
                </c:pt>
                <c:pt idx="75">
                  <c:v>0.0205217005762223</c:v>
                </c:pt>
                <c:pt idx="76">
                  <c:v>0.0213358663743978</c:v>
                </c:pt>
                <c:pt idx="77">
                  <c:v>0.0221764723280398</c:v>
                </c:pt>
                <c:pt idx="78">
                  <c:v>0.0230441137288059</c:v>
                </c:pt>
                <c:pt idx="79">
                  <c:v>0.0239393882755179</c:v>
                </c:pt>
                <c:pt idx="80">
                  <c:v>0.0248628955927866</c:v>
                </c:pt>
                <c:pt idx="81">
                  <c:v>0.0258152367317105</c:v>
                </c:pt>
                <c:pt idx="82">
                  <c:v>0.0267970136528421</c:v>
                </c:pt>
                <c:pt idx="83">
                  <c:v>0.0278088286916538</c:v>
                </c:pt>
                <c:pt idx="84">
                  <c:v>0.0288512840067745</c:v>
                </c:pt>
                <c:pt idx="85">
                  <c:v>0.0299249810113042</c:v>
                </c:pt>
                <c:pt idx="86">
                  <c:v>0.0310305197875572</c:v>
                </c:pt>
                <c:pt idx="87">
                  <c:v>0.0321684984856207</c:v>
                </c:pt>
                <c:pt idx="88">
                  <c:v>0.0333395127061564</c:v>
                </c:pt>
                <c:pt idx="89">
                  <c:v>0.0345441548679138</c:v>
                </c:pt>
                <c:pt idx="90">
                  <c:v>0.035783013560461</c:v>
                </c:pt>
                <c:pt idx="91">
                  <c:v>0.0370566728826813</c:v>
                </c:pt>
                <c:pt idx="92">
                  <c:v>0.0383657117676215</c:v>
                </c:pt>
                <c:pt idx="93">
                  <c:v>0.039710703294317</c:v>
                </c:pt>
                <c:pt idx="94">
                  <c:v>0.0410922139872586</c:v>
                </c:pt>
                <c:pt idx="95">
                  <c:v>0.0425108031042021</c:v>
                </c:pt>
                <c:pt idx="96">
                  <c:v>0.0439670219130612</c:v>
                </c:pt>
                <c:pt idx="97">
                  <c:v>0.0454614129586583</c:v>
                </c:pt>
                <c:pt idx="98">
                  <c:v>0.0469945093201461</c:v>
                </c:pt>
                <c:pt idx="99">
                  <c:v>0.0485668338599443</c:v>
                </c:pt>
                <c:pt idx="100">
                  <c:v>0.0501788984650718</c:v>
                </c:pt>
                <c:pt idx="101">
                  <c:v>0.051831203281786</c:v>
                </c:pt>
                <c:pt idx="102">
                  <c:v>0.0535242359444691</c:v>
                </c:pt>
                <c:pt idx="103">
                  <c:v>0.0552584707997354</c:v>
                </c:pt>
                <c:pt idx="104">
                  <c:v>0.0570343681267553</c:v>
                </c:pt>
                <c:pt idx="105">
                  <c:v>0.0588523733548224</c:v>
                </c:pt>
                <c:pt idx="106">
                  <c:v>0.0607129162792105</c:v>
                </c:pt>
                <c:pt idx="107">
                  <c:v>0.0626164102763914</c:v>
                </c:pt>
                <c:pt idx="108">
                  <c:v>0.0645632515197034</c:v>
                </c:pt>
                <c:pt idx="109">
                  <c:v>0.0665538181965784</c:v>
                </c:pt>
                <c:pt idx="110">
                  <c:v>0.0685884697284509</c:v>
                </c:pt>
                <c:pt idx="111">
                  <c:v>0.0706675459944853</c:v>
                </c:pt>
                <c:pt idx="112">
                  <c:v>0.0727913665602708</c:v>
                </c:pt>
                <c:pt idx="113">
                  <c:v>0.0749602299126377</c:v>
                </c:pt>
                <c:pt idx="114">
                  <c:v>0.0771744127017587</c:v>
                </c:pt>
                <c:pt idx="115">
                  <c:v>0.0794341689917004</c:v>
                </c:pt>
                <c:pt idx="116">
                  <c:v>0.0817397295205911</c:v>
                </c:pt>
                <c:pt idx="117">
                  <c:v>0.0840913009715694</c:v>
                </c:pt>
                <c:pt idx="118">
                  <c:v>0.0864890652556734</c:v>
                </c:pt>
                <c:pt idx="119">
                  <c:v>0.0889331788078244</c:v>
                </c:pt>
                <c:pt idx="120">
                  <c:v>0.0914237718970455</c:v>
                </c:pt>
                <c:pt idx="121">
                  <c:v>0.0939609479520487</c:v>
                </c:pt>
                <c:pt idx="122">
                  <c:v>0.0965447829033021</c:v>
                </c:pt>
                <c:pt idx="123">
                  <c:v>0.0991753245426772</c:v>
                </c:pt>
                <c:pt idx="124">
                  <c:v>0.10185259190175</c:v>
                </c:pt>
                <c:pt idx="125">
                  <c:v>0.104576574649813</c:v>
                </c:pt>
                <c:pt idx="126">
                  <c:v>0.107347232512618</c:v>
                </c:pt>
                <c:pt idx="127">
                  <c:v>0.110164494712861</c:v>
                </c:pt>
                <c:pt idx="128">
                  <c:v>0.113028259433362</c:v>
                </c:pt>
                <c:pt idx="129">
                  <c:v>0.115938393303891</c:v>
                </c:pt>
                <c:pt idx="130">
                  <c:v>0.118894730912525</c:v>
                </c:pt>
                <c:pt idx="131">
                  <c:v>0.121897074342413</c:v>
                </c:pt>
                <c:pt idx="132">
                  <c:v>0.124945192734757</c:v>
                </c:pt>
                <c:pt idx="133">
                  <c:v>0.128038821878803</c:v>
                </c:pt>
                <c:pt idx="134">
                  <c:v>0.131177663829569</c:v>
                </c:pt>
                <c:pt idx="135">
                  <c:v>0.134361386554014</c:v>
                </c:pt>
                <c:pt idx="136">
                  <c:v>0.137589623606276</c:v>
                </c:pt>
                <c:pt idx="137">
                  <c:v>0.140861973832601</c:v>
                </c:pt>
                <c:pt idx="138">
                  <c:v>0.144178001106488</c:v>
                </c:pt>
                <c:pt idx="139">
                  <c:v>0.147537234094564</c:v>
                </c:pt>
                <c:pt idx="140">
                  <c:v>0.150939166053622</c:v>
                </c:pt>
                <c:pt idx="141">
                  <c:v>0.154383254659233</c:v>
                </c:pt>
                <c:pt idx="142">
                  <c:v>0.157868921866258</c:v>
                </c:pt>
                <c:pt idx="143">
                  <c:v>0.161395553801551</c:v>
                </c:pt>
                <c:pt idx="144">
                  <c:v>0.164962500689103</c:v>
                </c:pt>
                <c:pt idx="145">
                  <c:v>0.168569076807779</c:v>
                </c:pt>
                <c:pt idx="146">
                  <c:v>0.172214560481812</c:v>
                </c:pt>
                <c:pt idx="147">
                  <c:v>0.175898194104101</c:v>
                </c:pt>
                <c:pt idx="148">
                  <c:v>0.179619184192345</c:v>
                </c:pt>
                <c:pt idx="149">
                  <c:v>0.183376701477993</c:v>
                </c:pt>
                <c:pt idx="150">
                  <c:v>0.187169881027918</c:v>
                </c:pt>
                <c:pt idx="151">
                  <c:v>0.190997822398689</c:v>
                </c:pt>
                <c:pt idx="152">
                  <c:v>0.194859589823275</c:v>
                </c:pt>
                <c:pt idx="153">
                  <c:v>0.198754212429934</c:v>
                </c:pt>
                <c:pt idx="154">
                  <c:v>0.202680684493043</c:v>
                </c:pt>
                <c:pt idx="155">
                  <c:v>0.206637965715531</c:v>
                </c:pt>
                <c:pt idx="156">
                  <c:v>0.210624981542585</c:v>
                </c:pt>
                <c:pt idx="157">
                  <c:v>0.214640623506208</c:v>
                </c:pt>
                <c:pt idx="158">
                  <c:v>0.218683749600218</c:v>
                </c:pt>
                <c:pt idx="159">
                  <c:v>0.222753184685215</c:v>
                </c:pt>
                <c:pt idx="160">
                  <c:v>0.226847720923007</c:v>
                </c:pt>
                <c:pt idx="161">
                  <c:v>0.23096611823998</c:v>
                </c:pt>
                <c:pt idx="162">
                  <c:v>0.235107104818846</c:v>
                </c:pt>
                <c:pt idx="163">
                  <c:v>0.239269377618187</c:v>
                </c:pt>
                <c:pt idx="164">
                  <c:v>0.243451602919201</c:v>
                </c:pt>
                <c:pt idx="165">
                  <c:v>0.247652416899011</c:v>
                </c:pt>
                <c:pt idx="166">
                  <c:v>0.251870426229919</c:v>
                </c:pt>
                <c:pt idx="167">
                  <c:v>0.256104208703939</c:v>
                </c:pt>
                <c:pt idx="168">
                  <c:v>0.260352313881949</c:v>
                </c:pt>
                <c:pt idx="169">
                  <c:v>0.264613263766801</c:v>
                </c:pt>
                <c:pt idx="170">
                  <c:v>0.268885553499709</c:v>
                </c:pt>
                <c:pt idx="171">
                  <c:v>0.273167652079244</c:v>
                </c:pt>
                <c:pt idx="172">
                  <c:v>0.277458003102256</c:v>
                </c:pt>
                <c:pt idx="173">
                  <c:v>0.281755025526072</c:v>
                </c:pt>
                <c:pt idx="174">
                  <c:v>0.286057114451278</c:v>
                </c:pt>
                <c:pt idx="175">
                  <c:v>0.29036264192447</c:v>
                </c:pt>
                <c:pt idx="176">
                  <c:v>0.294669957760295</c:v>
                </c:pt>
                <c:pt idx="177">
                  <c:v>0.29897739038219</c:v>
                </c:pt>
                <c:pt idx="178">
                  <c:v>0.30328324768118</c:v>
                </c:pt>
                <c:pt idx="179">
                  <c:v>0.307585817892165</c:v>
                </c:pt>
                <c:pt idx="180">
                  <c:v>0.311883370487114</c:v>
                </c:pt>
                <c:pt idx="181">
                  <c:v>0.316174157084618</c:v>
                </c:pt>
                <c:pt idx="182">
                  <c:v>0.320456412375282</c:v>
                </c:pt>
                <c:pt idx="183">
                  <c:v>0.324728355062444</c:v>
                </c:pt>
                <c:pt idx="184">
                  <c:v>0.32898818881776</c:v>
                </c:pt>
                <c:pt idx="185">
                  <c:v>0.333234103251195</c:v>
                </c:pt>
                <c:pt idx="186">
                  <c:v>0.337464274895012</c:v>
                </c:pt>
                <c:pt idx="187">
                  <c:v>0.341676868201347</c:v>
                </c:pt>
                <c:pt idx="188">
                  <c:v>0.345870036553025</c:v>
                </c:pt>
                <c:pt idx="189">
                  <c:v>0.350041923287266</c:v>
                </c:pt>
                <c:pt idx="190">
                  <c:v>0.35419066273198</c:v>
                </c:pt>
                <c:pt idx="191">
                  <c:v>0.358314381254355</c:v>
                </c:pt>
                <c:pt idx="192">
                  <c:v>0.362411198321497</c:v>
                </c:pt>
                <c:pt idx="193">
                  <c:v>0.366479227572876</c:v>
                </c:pt>
                <c:pt idx="194">
                  <c:v>0.37051657790437</c:v>
                </c:pt>
                <c:pt idx="195">
                  <c:v>0.374521354563728</c:v>
                </c:pt>
                <c:pt idx="196">
                  <c:v>0.378491660257273</c:v>
                </c:pt>
                <c:pt idx="197">
                  <c:v>0.3824255962677</c:v>
                </c:pt>
                <c:pt idx="198">
                  <c:v>0.386321263582828</c:v>
                </c:pt>
                <c:pt idx="199">
                  <c:v>0.390176764035197</c:v>
                </c:pt>
                <c:pt idx="200">
                  <c:v>0.393990201452372</c:v>
                </c:pt>
                <c:pt idx="201">
                  <c:v>0.397759682817881</c:v>
                </c:pt>
                <c:pt idx="202">
                  <c:v>0.401483319442648</c:v>
                </c:pt>
                <c:pt idx="203">
                  <c:v>0.405159228146852</c:v>
                </c:pt>
                <c:pt idx="204">
                  <c:v>0.408785532452083</c:v>
                </c:pt>
                <c:pt idx="205">
                  <c:v>0.412360363783696</c:v>
                </c:pt>
                <c:pt idx="206">
                  <c:v>0.415881862683229</c:v>
                </c:pt>
                <c:pt idx="207">
                  <c:v>0.419348180030767</c:v>
                </c:pt>
                <c:pt idx="208">
                  <c:v>0.422757478277069</c:v>
                </c:pt>
                <c:pt idx="209">
                  <c:v>0.426107932685308</c:v>
                </c:pt>
                <c:pt idx="210">
                  <c:v>0.429397732582194</c:v>
                </c:pt>
                <c:pt idx="211">
                  <c:v>0.432625082618265</c:v>
                </c:pt>
                <c:pt idx="212">
                  <c:v>0.435788204037068</c:v>
                </c:pt>
                <c:pt idx="213">
                  <c:v>0.438885335952918</c:v>
                </c:pt>
                <c:pt idx="214">
                  <c:v>0.441914736636891</c:v>
                </c:pt>
                <c:pt idx="215">
                  <c:v>0.444874684810655</c:v>
                </c:pt>
                <c:pt idx="216">
                  <c:v>0.447763480947681</c:v>
                </c:pt>
                <c:pt idx="217">
                  <c:v>0.450579448581347</c:v>
                </c:pt>
                <c:pt idx="218">
                  <c:v>0.453320935619364</c:v>
                </c:pt>
                <c:pt idx="219">
                  <c:v>0.455986315663919</c:v>
                </c:pt>
                <c:pt idx="220">
                  <c:v>0.458573989336833</c:v>
                </c:pt>
                <c:pt idx="221">
                  <c:v>0.461082385609008</c:v>
                </c:pt>
                <c:pt idx="222">
                  <c:v>0.463509963133325</c:v>
                </c:pt>
                <c:pt idx="223">
                  <c:v>0.465855211580106</c:v>
                </c:pt>
                <c:pt idx="224">
                  <c:v>0.468116652974194</c:v>
                </c:pt>
                <c:pt idx="225">
                  <c:v>0.470292843032583</c:v>
                </c:pt>
                <c:pt idx="226">
                  <c:v>0.4723823725015</c:v>
                </c:pt>
                <c:pt idx="227">
                  <c:v>0.474383868491748</c:v>
                </c:pt>
                <c:pt idx="228">
                  <c:v>0.476295995811014</c:v>
                </c:pt>
                <c:pt idx="229">
                  <c:v>0.478117458291818</c:v>
                </c:pt>
                <c:pt idx="230">
                  <c:v>0.479847000113645</c:v>
                </c:pt>
                <c:pt idx="231">
                  <c:v>0.481483407117766</c:v>
                </c:pt>
                <c:pt idx="232">
                  <c:v>0.483025508113154</c:v>
                </c:pt>
                <c:pt idx="233">
                  <c:v>0.484472176171826</c:v>
                </c:pt>
                <c:pt idx="234">
                  <c:v>0.485822329911869</c:v>
                </c:pt>
                <c:pt idx="235">
                  <c:v>0.487074934766344</c:v>
                </c:pt>
                <c:pt idx="236">
                  <c:v>0.488229004236177</c:v>
                </c:pt>
                <c:pt idx="237">
                  <c:v>0.489283601125078</c:v>
                </c:pt>
                <c:pt idx="238">
                  <c:v>0.490237838754484</c:v>
                </c:pt>
                <c:pt idx="239">
                  <c:v>0.491090882156435</c:v>
                </c:pt>
                <c:pt idx="240">
                  <c:v>0.491841949242263</c:v>
                </c:pt>
                <c:pt idx="241">
                  <c:v>0.492490311944882</c:v>
                </c:pt>
                <c:pt idx="242">
                  <c:v>0.493035297332484</c:v>
                </c:pt>
                <c:pt idx="243">
                  <c:v>0.49347628869132</c:v>
                </c:pt>
                <c:pt idx="244">
                  <c:v>0.493812726575295</c:v>
                </c:pt>
                <c:pt idx="245">
                  <c:v>0.49404410982001</c:v>
                </c:pt>
                <c:pt idx="246">
                  <c:v>0.494169996518895</c:v>
                </c:pt>
                <c:pt idx="247">
                  <c:v>0.494190004959055</c:v>
                </c:pt>
                <c:pt idx="248">
                  <c:v>0.494103814514422</c:v>
                </c:pt>
                <c:pt idx="249">
                  <c:v>0.493911166493847</c:v>
                </c:pt>
                <c:pt idx="250">
                  <c:v>0.493611864941707</c:v>
                </c:pt>
                <c:pt idx="251">
                  <c:v>0.493205777388677</c:v>
                </c:pt>
                <c:pt idx="252">
                  <c:v>0.492692835550305</c:v>
                </c:pt>
                <c:pt idx="253">
                  <c:v>0.492073035971049</c:v>
                </c:pt>
                <c:pt idx="254">
                  <c:v>0.491346440611505</c:v>
                </c:pt>
                <c:pt idx="255">
                  <c:v>0.490513177376559</c:v>
                </c:pt>
                <c:pt idx="256">
                  <c:v>0.489573440582287</c:v>
                </c:pt>
                <c:pt idx="257">
                  <c:v>0.488527491359463</c:v>
                </c:pt>
                <c:pt idx="258">
                  <c:v>0.487375657991612</c:v>
                </c:pt>
                <c:pt idx="259">
                  <c:v>0.486118336185629</c:v>
                </c:pt>
                <c:pt idx="260">
                  <c:v>0.484755989273063</c:v>
                </c:pt>
                <c:pt idx="261">
                  <c:v>0.48328914834027</c:v>
                </c:pt>
                <c:pt idx="262">
                  <c:v>0.481718412285724</c:v>
                </c:pt>
                <c:pt idx="263">
                  <c:v>0.480044447802904</c:v>
                </c:pt>
                <c:pt idx="264">
                  <c:v>0.478267989287286</c:v>
                </c:pt>
                <c:pt idx="265">
                  <c:v>0.476389838666084</c:v>
                </c:pt>
                <c:pt idx="266">
                  <c:v>0.474410865149537</c:v>
                </c:pt>
                <c:pt idx="267">
                  <c:v>0.472332004902651</c:v>
                </c:pt>
                <c:pt idx="268">
                  <c:v>0.470154260636479</c:v>
                </c:pt>
                <c:pt idx="269">
                  <c:v>0.467878701118153</c:v>
                </c:pt>
                <c:pt idx="270">
                  <c:v>0.465506460599038</c:v>
                </c:pt>
                <c:pt idx="271">
                  <c:v>0.463038738160561</c:v>
                </c:pt>
                <c:pt idx="272">
                  <c:v>0.460476796977406</c:v>
                </c:pt>
                <c:pt idx="273">
                  <c:v>0.457821963497955</c:v>
                </c:pt>
                <c:pt idx="274">
                  <c:v>0.455075626542034</c:v>
                </c:pt>
                <c:pt idx="275">
                  <c:v>0.452239236316174</c:v>
                </c:pt>
                <c:pt idx="276">
                  <c:v>0.449314303346811</c:v>
                </c:pt>
                <c:pt idx="277">
                  <c:v>0.446302397332004</c:v>
                </c:pt>
                <c:pt idx="278">
                  <c:v>0.443205145912454</c:v>
                </c:pt>
                <c:pt idx="279">
                  <c:v>0.44002423336277</c:v>
                </c:pt>
                <c:pt idx="280">
                  <c:v>0.43676139920414</c:v>
                </c:pt>
                <c:pt idx="281">
                  <c:v>0.433418436739721</c:v>
                </c:pt>
                <c:pt idx="282">
                  <c:v>0.429997191514267</c:v>
                </c:pt>
                <c:pt idx="283">
                  <c:v>0.426499559699692</c:v>
                </c:pt>
                <c:pt idx="284">
                  <c:v>0.422927486408431</c:v>
                </c:pt>
                <c:pt idx="285">
                  <c:v>0.41928296393666</c:v>
                </c:pt>
                <c:pt idx="286">
                  <c:v>0.415568029939592</c:v>
                </c:pt>
                <c:pt idx="287">
                  <c:v>0.41178476554126</c:v>
                </c:pt>
                <c:pt idx="288">
                  <c:v>0.407935293381322</c:v>
                </c:pt>
                <c:pt idx="289">
                  <c:v>0.404021775601638</c:v>
                </c:pt>
                <c:pt idx="290">
                  <c:v>0.400046411775472</c:v>
                </c:pt>
                <c:pt idx="291">
                  <c:v>0.396011436782361</c:v>
                </c:pt>
                <c:pt idx="292">
                  <c:v>0.391919118631806</c:v>
                </c:pt>
                <c:pt idx="293">
                  <c:v>0.387771756239101</c:v>
                </c:pt>
                <c:pt idx="294">
                  <c:v>0.38357167715671</c:v>
                </c:pt>
                <c:pt idx="295">
                  <c:v>0.379321235264762</c:v>
                </c:pt>
                <c:pt idx="296">
                  <c:v>0.375022808424305</c:v>
                </c:pt>
                <c:pt idx="297">
                  <c:v>0.370678796097099</c:v>
                </c:pt>
                <c:pt idx="298">
                  <c:v>0.366291616935779</c:v>
                </c:pt>
                <c:pt idx="299">
                  <c:v>0.361863706348344</c:v>
                </c:pt>
                <c:pt idx="300">
                  <c:v>0.357397514040974</c:v>
                </c:pt>
                <c:pt idx="301">
                  <c:v>0.352895501543245</c:v>
                </c:pt>
                <c:pt idx="302">
                  <c:v>0.348360139719868</c:v>
                </c:pt>
                <c:pt idx="303">
                  <c:v>0.343793906273129</c:v>
                </c:pt>
                <c:pt idx="304">
                  <c:v>0.33919928324021</c:v>
                </c:pt>
                <c:pt idx="305">
                  <c:v>0.334578754489625</c:v>
                </c:pt>
                <c:pt idx="306">
                  <c:v>0.329934803220991</c:v>
                </c:pt>
                <c:pt idx="307">
                  <c:v>0.325269909472369</c:v>
                </c:pt>
                <c:pt idx="308">
                  <c:v>0.320586547639377</c:v>
                </c:pt>
                <c:pt idx="309">
                  <c:v>0.315887184010279</c:v>
                </c:pt>
                <c:pt idx="310">
                  <c:v>0.311174274321202</c:v>
                </c:pt>
                <c:pt idx="311">
                  <c:v>0.306450261335591</c:v>
                </c:pt>
                <c:pt idx="312">
                  <c:v>0.301717572451964</c:v>
                </c:pt>
                <c:pt idx="313">
                  <c:v>0.296978617343961</c:v>
                </c:pt>
                <c:pt idx="314">
                  <c:v>0.292235785636592</c:v>
                </c:pt>
                <c:pt idx="315">
                  <c:v>0.28749144462253</c:v>
                </c:pt>
                <c:pt idx="316">
                  <c:v>0.282747937022173</c:v>
                </c:pt>
                <c:pt idx="317">
                  <c:v>0.278007578791109</c:v>
                </c:pt>
                <c:pt idx="318">
                  <c:v>0.273272656978501</c:v>
                </c:pt>
                <c:pt idx="319">
                  <c:v>0.268545427639793</c:v>
                </c:pt>
                <c:pt idx="320">
                  <c:v>0.263828113806995</c:v>
                </c:pt>
                <c:pt idx="321">
                  <c:v>0.259122903519673</c:v>
                </c:pt>
                <c:pt idx="322">
                  <c:v>0.254431947919639</c:v>
                </c:pt>
                <c:pt idx="323">
                  <c:v>0.249757359412157</c:v>
                </c:pt>
                <c:pt idx="324">
                  <c:v>0.245101209896347</c:v>
                </c:pt>
                <c:pt idx="325">
                  <c:v>0.240465529067293</c:v>
                </c:pt>
                <c:pt idx="326">
                  <c:v>0.235852302792188</c:v>
                </c:pt>
                <c:pt idx="327">
                  <c:v>0.231263471562694</c:v>
                </c:pt>
                <c:pt idx="328">
                  <c:v>0.226700929025498</c:v>
                </c:pt>
                <c:pt idx="329">
                  <c:v>0.22216652059286</c:v>
                </c:pt>
                <c:pt idx="330">
                  <c:v>0.217662042134795</c:v>
                </c:pt>
                <c:pt idx="331">
                  <c:v>0.213189238754307</c:v>
                </c:pt>
                <c:pt idx="332">
                  <c:v>0.20874980364692</c:v>
                </c:pt>
                <c:pt idx="333">
                  <c:v>0.204345377045573</c:v>
                </c:pt>
                <c:pt idx="334">
                  <c:v>0.19997754525173</c:v>
                </c:pt>
                <c:pt idx="335">
                  <c:v>0.19564783975338</c:v>
                </c:pt>
                <c:pt idx="336">
                  <c:v>0.19135773643042</c:v>
                </c:pt>
                <c:pt idx="337">
                  <c:v>0.18710865484769</c:v>
                </c:pt>
                <c:pt idx="338">
                  <c:v>0.182901957635787</c:v>
                </c:pt>
                <c:pt idx="339">
                  <c:v>0.178738949959557</c:v>
                </c:pt>
                <c:pt idx="340">
                  <c:v>0.174620879074011</c:v>
                </c:pt>
                <c:pt idx="341">
                  <c:v>0.170548933967201</c:v>
                </c:pt>
                <c:pt idx="342">
                  <c:v>0.166524245089454</c:v>
                </c:pt>
                <c:pt idx="343">
                  <c:v>0.162547884168136</c:v>
                </c:pt>
                <c:pt idx="344">
                  <c:v>0.158620864107009</c:v>
                </c:pt>
                <c:pt idx="345">
                  <c:v>0.154744138969025</c:v>
                </c:pt>
                <c:pt idx="346">
                  <c:v>0.150918604041279</c:v>
                </c:pt>
                <c:pt idx="347">
                  <c:v>0.147145095980671</c:v>
                </c:pt>
                <c:pt idx="348">
                  <c:v>0.143424393038696</c:v>
                </c:pt>
                <c:pt idx="349">
                  <c:v>0.139757215363621</c:v>
                </c:pt>
                <c:pt idx="350">
                  <c:v>0.13614422537818</c:v>
                </c:pt>
                <c:pt idx="351">
                  <c:v>0.13258602823081</c:v>
                </c:pt>
                <c:pt idx="352">
                  <c:v>0.1290831723183</c:v>
                </c:pt>
                <c:pt idx="353">
                  <c:v>0.125636149877623</c:v>
                </c:pt>
                <c:pt idx="354">
                  <c:v>0.122245397644643</c:v>
                </c:pt>
                <c:pt idx="355">
                  <c:v>0.118911297577239</c:v>
                </c:pt>
                <c:pt idx="356">
                  <c:v>0.115634177640348</c:v>
                </c:pt>
                <c:pt idx="357">
                  <c:v>0.112414312650314</c:v>
                </c:pt>
                <c:pt idx="358">
                  <c:v>0.109251925175876</c:v>
                </c:pt>
                <c:pt idx="359">
                  <c:v>0.106147186493053</c:v>
                </c:pt>
                <c:pt idx="360">
                  <c:v>0.103100217591124</c:v>
                </c:pt>
                <c:pt idx="361">
                  <c:v>0.100111090226865</c:v>
                </c:pt>
                <c:pt idx="362">
                  <c:v>0.0971798280241451</c:v>
                </c:pt>
                <c:pt idx="363">
                  <c:v>0.0943064076159682</c:v>
                </c:pt>
                <c:pt idx="364">
                  <c:v>0.0914907598260067</c:v>
                </c:pt>
                <c:pt idx="365">
                  <c:v>0.0887327708866676</c:v>
                </c:pt>
                <c:pt idx="366">
                  <c:v>0.086032283690714</c:v>
                </c:pt>
                <c:pt idx="367">
                  <c:v>0.0833890990734676</c:v>
                </c:pt>
                <c:pt idx="368">
                  <c:v>0.080802977122618</c:v>
                </c:pt>
                <c:pt idx="369">
                  <c:v>0.078273638512683</c:v>
                </c:pt>
                <c:pt idx="370">
                  <c:v>0.0758007658611784</c:v>
                </c:pt>
                <c:pt idx="371">
                  <c:v>0.0733840051035841</c:v>
                </c:pt>
                <c:pt idx="372">
                  <c:v>0.071022966884227</c:v>
                </c:pt>
                <c:pt idx="373">
                  <c:v>0.0687172279602376</c:v>
                </c:pt>
                <c:pt idx="374">
                  <c:v>0.0664663326157851</c:v>
                </c:pt>
                <c:pt idx="375">
                  <c:v>0.0642697940838433</c:v>
                </c:pt>
                <c:pt idx="376">
                  <c:v>0.0621270959728</c:v>
                </c:pt>
                <c:pt idx="377">
                  <c:v>0.0600376936952792</c:v>
                </c:pt>
                <c:pt idx="378">
                  <c:v>0.0580010158966154</c:v>
                </c:pt>
                <c:pt idx="379">
                  <c:v>0.056016465880488</c:v>
                </c:pt>
                <c:pt idx="380">
                  <c:v>0.0540834230292987</c:v>
                </c:pt>
                <c:pt idx="381">
                  <c:v>0.0522012442169545</c:v>
                </c:pt>
                <c:pt idx="382">
                  <c:v>0.0503692652118009</c:v>
                </c:pt>
                <c:pt idx="383">
                  <c:v>0.048586802067533</c:v>
                </c:pt>
                <c:pt idx="384">
                  <c:v>0.0468531525000053</c:v>
                </c:pt>
                <c:pt idx="385">
                  <c:v>0.0451675972479469</c:v>
                </c:pt>
                <c:pt idx="386">
                  <c:v>0.0435294014156848</c:v>
                </c:pt>
                <c:pt idx="387">
                  <c:v>0.0419378157960719</c:v>
                </c:pt>
                <c:pt idx="388">
                  <c:v>0.0403920781719127</c:v>
                </c:pt>
                <c:pt idx="389">
                  <c:v>0.0388914145942779</c:v>
                </c:pt>
                <c:pt idx="390">
                  <c:v>0.0374350406361975</c:v>
                </c:pt>
                <c:pt idx="391">
                  <c:v>0.0360221626203205</c:v>
                </c:pt>
                <c:pt idx="392">
                  <c:v>0.0346519788192296</c:v>
                </c:pt>
                <c:pt idx="393">
                  <c:v>0.0333236806271998</c:v>
                </c:pt>
                <c:pt idx="394">
                  <c:v>0.0320364537022858</c:v>
                </c:pt>
                <c:pt idx="395">
                  <c:v>0.0307894790777267</c:v>
                </c:pt>
                <c:pt idx="396">
                  <c:v>0.0295819342417496</c:v>
                </c:pt>
                <c:pt idx="397">
                  <c:v>0.0284129941849548</c:v>
                </c:pt>
                <c:pt idx="398">
                  <c:v>0.027281832414557</c:v>
                </c:pt>
                <c:pt idx="399">
                  <c:v>0.0261876219348564</c:v>
                </c:pt>
                <c:pt idx="400">
                  <c:v>0.0251295361933995</c:v>
                </c:pt>
                <c:pt idx="401">
                  <c:v>0.0241067499923859</c:v>
                </c:pt>
                <c:pt idx="402">
                  <c:v>0.0231184403649632</c:v>
                </c:pt>
                <c:pt idx="403">
                  <c:v>0.0221637874161366</c:v>
                </c:pt>
                <c:pt idx="404">
                  <c:v>0.0212419751281091</c:v>
                </c:pt>
                <c:pt idx="405">
                  <c:v>0.0203521921299427</c:v>
                </c:pt>
                <c:pt idx="406">
                  <c:v>0.019493632431515</c:v>
                </c:pt>
                <c:pt idx="407">
                  <c:v>0.0186654961218179</c:v>
                </c:pt>
                <c:pt idx="408">
                  <c:v>0.0178669900317207</c:v>
                </c:pt>
                <c:pt idx="409">
                  <c:v>0.017097328361386</c:v>
                </c:pt>
                <c:pt idx="410">
                  <c:v>0.0163557332725975</c:v>
                </c:pt>
                <c:pt idx="411">
                  <c:v>0.0156414354463199</c:v>
                </c:pt>
                <c:pt idx="412">
                  <c:v>0.0149536746058715</c:v>
                </c:pt>
                <c:pt idx="413">
                  <c:v>0.0142917000061474</c:v>
                </c:pt>
                <c:pt idx="414">
                  <c:v>0.0136547708893862</c:v>
                </c:pt>
                <c:pt idx="415">
                  <c:v>0.0130421569080213</c:v>
                </c:pt>
                <c:pt idx="416">
                  <c:v>0.0124531385152053</c:v>
                </c:pt>
                <c:pt idx="417">
                  <c:v>0.0118870073236432</c:v>
                </c:pt>
                <c:pt idx="418">
                  <c:v>0.0113430664334038</c:v>
                </c:pt>
                <c:pt idx="419">
                  <c:v>0.0108206307294238</c:v>
                </c:pt>
                <c:pt idx="420">
                  <c:v>0.0103190271494455</c:v>
                </c:pt>
                <c:pt idx="421">
                  <c:v>0.00983759492316645</c:v>
                </c:pt>
                <c:pt idx="422">
                  <c:v>0.00937568578340041</c:v>
                </c:pt>
                <c:pt idx="423">
                  <c:v>0.00893266415007934</c:v>
                </c:pt>
                <c:pt idx="424">
                  <c:v>0.00850790728794305</c:v>
                </c:pt>
                <c:pt idx="425">
                  <c:v>0.00810080543878398</c:v>
                </c:pt>
                <c:pt idx="426">
                  <c:v>0.00771076192912909</c:v>
                </c:pt>
                <c:pt idx="427">
                  <c:v>0.00733719325425386</c:v>
                </c:pt>
                <c:pt idx="428">
                  <c:v>0.00697952913943317</c:v>
                </c:pt>
                <c:pt idx="429">
                  <c:v>0.00663721257934123</c:v>
                </c:pt>
                <c:pt idx="430">
                  <c:v>0.00630969985651746</c:v>
                </c:pt>
                <c:pt idx="431">
                  <c:v>0.00599646053981775</c:v>
                </c:pt>
                <c:pt idx="432">
                  <c:v>0.00569697746377017</c:v>
                </c:pt>
                <c:pt idx="433">
                  <c:v>0.0054107466897524</c:v>
                </c:pt>
                <c:pt idx="434">
                  <c:v>0.00513727744990351</c:v>
                </c:pt>
                <c:pt idx="435">
                  <c:v>0.00487609207467658</c:v>
                </c:pt>
                <c:pt idx="436">
                  <c:v>0.00462672590493021</c:v>
                </c:pt>
                <c:pt idx="437">
                  <c:v>0.00438872718944717</c:v>
                </c:pt>
                <c:pt idx="438">
                  <c:v>0.00416165696875664</c:v>
                </c:pt>
                <c:pt idx="439">
                  <c:v>0.00394508894612299</c:v>
                </c:pt>
                <c:pt idx="440">
                  <c:v>0.00373860934654978</c:v>
                </c:pt>
                <c:pt idx="441">
                  <c:v>0.00354181676463137</c:v>
                </c:pt>
                <c:pt idx="442">
                  <c:v>0.00335432200206695</c:v>
                </c:pt>
                <c:pt idx="443">
                  <c:v>0.00317574789563398</c:v>
                </c:pt>
                <c:pt idx="444">
                  <c:v>0.00300572913639813</c:v>
                </c:pt>
                <c:pt idx="445">
                  <c:v>0.00284391208091652</c:v>
                </c:pt>
                <c:pt idx="446">
                  <c:v>0.00268995455517007</c:v>
                </c:pt>
                <c:pt idx="447">
                  <c:v>0.00254352565193877</c:v>
                </c:pt>
                <c:pt idx="448">
                  <c:v>0.00240430552231111</c:v>
                </c:pt>
                <c:pt idx="449">
                  <c:v>0.00227198516199588</c:v>
                </c:pt>
                <c:pt idx="450">
                  <c:v>0.00214626619308148</c:v>
                </c:pt>
                <c:pt idx="451">
                  <c:v>0.00202686064186319</c:v>
                </c:pt>
                <c:pt idx="452">
                  <c:v>0.00191349071333585</c:v>
                </c:pt>
                <c:pt idx="453">
                  <c:v>0.00180588856292419</c:v>
                </c:pt>
                <c:pt idx="454">
                  <c:v>0.00170379606599927</c:v>
                </c:pt>
                <c:pt idx="455">
                  <c:v>0.00160696458570479</c:v>
                </c:pt>
                <c:pt idx="456">
                  <c:v>0.00151515473959281</c:v>
                </c:pt>
                <c:pt idx="457">
                  <c:v>0.00142813616554389</c:v>
                </c:pt>
                <c:pt idx="458">
                  <c:v>0.00134568728742289</c:v>
                </c:pt>
                <c:pt idx="459">
                  <c:v>0.00126759508089739</c:v>
                </c:pt>
                <c:pt idx="460">
                  <c:v>0.00119365483982237</c:v>
                </c:pt>
                <c:pt idx="461">
                  <c:v>0.00112366994357115</c:v>
                </c:pt>
                <c:pt idx="462">
                  <c:v>0.00105745162566998</c:v>
                </c:pt>
                <c:pt idx="463">
                  <c:v>0.00099481874407076</c:v>
                </c:pt>
                <c:pt idx="464">
                  <c:v>0.000935597553374687</c:v>
                </c:pt>
                <c:pt idx="465">
                  <c:v>0.000879621479297523</c:v>
                </c:pt>
                <c:pt idx="466">
                  <c:v>0.000826730895646542</c:v>
                </c:pt>
                <c:pt idx="467">
                  <c:v>0.000776772904058364</c:v>
                </c:pt>
                <c:pt idx="468">
                  <c:v>0.000729601116727017</c:v>
                </c:pt>
                <c:pt idx="469">
                  <c:v>0.00068507544233214</c:v>
                </c:pt>
                <c:pt idx="470">
                  <c:v>0.000643061875358477</c:v>
                </c:pt>
                <c:pt idx="471">
                  <c:v>0.000603432288979655</c:v>
                </c:pt>
                <c:pt idx="472">
                  <c:v>0.000566064231661693</c:v>
                </c:pt>
                <c:pt idx="473">
                  <c:v>0.000530840727624888</c:v>
                </c:pt>
                <c:pt idx="474">
                  <c:v>0.000497650081286448</c:v>
                </c:pt>
                <c:pt idx="475">
                  <c:v>0.000466385685790743</c:v>
                </c:pt>
                <c:pt idx="476">
                  <c:v>0.000436945835719179</c:v>
                </c:pt>
                <c:pt idx="477">
                  <c:v>0.000409233544057451</c:v>
                </c:pt>
                <c:pt idx="478">
                  <c:v>0.000383156363484426</c:v>
                </c:pt>
              </c:numCache>
            </c:numRef>
          </c:val>
          <c:smooth val="0"/>
        </c:ser>
        <c:dLbls>
          <c:showLegendKey val="0"/>
          <c:showVal val="0"/>
          <c:showCatName val="0"/>
          <c:showSerName val="0"/>
          <c:showPercent val="0"/>
          <c:showBubbleSize val="0"/>
        </c:dLbls>
        <c:marker val="1"/>
        <c:smooth val="0"/>
        <c:axId val="-2081019624"/>
        <c:axId val="-2081013656"/>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1"/>
                <c:order val="1"/>
                <c:tx>
                  <c:v>No.49</c:v>
                </c:tx>
                <c:spPr>
                  <a:ln>
                    <a:solidFill>
                      <a:srgbClr val="FF1717"/>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ext>
        </c:extLst>
      </c:lineChart>
      <c:catAx>
        <c:axId val="-2081019624"/>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c:spPr>
        </c:title>
        <c:numFmt formatCode="0" sourceLinked="1"/>
        <c:majorTickMark val="none"/>
        <c:minorTickMark val="none"/>
        <c:tickLblPos val="nextTo"/>
        <c:txPr>
          <a:bodyPr/>
          <a:lstStyle/>
          <a:p>
            <a:pPr>
              <a:defRPr>
                <a:noFill/>
              </a:defRPr>
            </a:pPr>
            <a:endParaRPr lang="ja-JP"/>
          </a:p>
        </c:txPr>
        <c:crossAx val="-2081013656"/>
        <c:crosses val="autoZero"/>
        <c:auto val="1"/>
        <c:lblAlgn val="ctr"/>
        <c:lblOffset val="100"/>
        <c:tickLblSkip val="50"/>
        <c:noMultiLvlLbl val="0"/>
      </c:catAx>
      <c:valAx>
        <c:axId val="-2081013656"/>
        <c:scaling>
          <c:orientation val="minMax"/>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81019624"/>
        <c:crosses val="autoZero"/>
        <c:crossBetween val="between"/>
      </c:valAx>
    </c:plotArea>
    <c:legend>
      <c:legendPos val="r"/>
      <c:layout>
        <c:manualLayout>
          <c:xMode val="edge"/>
          <c:yMode val="edge"/>
          <c:x val="0.673709441467174"/>
          <c:y val="0.298682580695108"/>
          <c:w val="0.306870766472515"/>
          <c:h val="0.100715865158971"/>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No.48＆No.49</c:v>
          </c:tx>
          <c:spPr>
            <a:ln>
              <a:solidFill>
                <a:schemeClr val="tx1"/>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2.892562683499995</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4.049587756899995</c:v>
                </c:pt>
                <c:pt idx="99">
                  <c:v>4.090910080949995</c:v>
                </c:pt>
                <c:pt idx="100">
                  <c:v>4.132232405</c:v>
                </c:pt>
                <c:pt idx="101">
                  <c:v>4.173554729049994</c:v>
                </c:pt>
                <c:pt idx="102">
                  <c:v>4.214877053099995</c:v>
                </c:pt>
                <c:pt idx="103">
                  <c:v>4.256199377149995</c:v>
                </c:pt>
                <c:pt idx="104">
                  <c:v>4.2975217012</c:v>
                </c:pt>
                <c:pt idx="105">
                  <c:v>4.33884402525</c:v>
                </c:pt>
                <c:pt idx="106">
                  <c:v>4.380166349299995</c:v>
                </c:pt>
                <c:pt idx="107">
                  <c:v>4.421488673349995</c:v>
                </c:pt>
                <c:pt idx="108">
                  <c:v>4.462810997399994</c:v>
                </c:pt>
                <c:pt idx="109">
                  <c:v>4.504133321449995</c:v>
                </c:pt>
                <c:pt idx="110">
                  <c:v>4.545455645499995</c:v>
                </c:pt>
                <c:pt idx="111">
                  <c:v>4.586777969549995</c:v>
                </c:pt>
                <c:pt idx="112">
                  <c:v>4.628100293599994</c:v>
                </c:pt>
                <c:pt idx="113">
                  <c:v>4.669422617649995</c:v>
                </c:pt>
                <c:pt idx="114">
                  <c:v>4.710744941699995</c:v>
                </c:pt>
                <c:pt idx="115">
                  <c:v>4.75206726575</c:v>
                </c:pt>
                <c:pt idx="116">
                  <c:v>4.7933895898</c:v>
                </c:pt>
                <c:pt idx="117">
                  <c:v>4.834711913849995</c:v>
                </c:pt>
                <c:pt idx="118">
                  <c:v>4.876034237899993</c:v>
                </c:pt>
                <c:pt idx="119">
                  <c:v>4.917356561949994</c:v>
                </c:pt>
                <c:pt idx="120">
                  <c:v>4.958678886</c:v>
                </c:pt>
                <c:pt idx="121">
                  <c:v>5.000001210049995</c:v>
                </c:pt>
                <c:pt idx="122">
                  <c:v>5.0413235341</c:v>
                </c:pt>
                <c:pt idx="123">
                  <c:v>5.082645858149995</c:v>
                </c:pt>
                <c:pt idx="124">
                  <c:v>5.1239681822</c:v>
                </c:pt>
                <c:pt idx="125">
                  <c:v>5.165290506249993</c:v>
                </c:pt>
                <c:pt idx="126">
                  <c:v>5.2066128303</c:v>
                </c:pt>
                <c:pt idx="127">
                  <c:v>5.247935154349995</c:v>
                </c:pt>
                <c:pt idx="128">
                  <c:v>5.2892574784</c:v>
                </c:pt>
                <c:pt idx="129">
                  <c:v>5.33057980245</c:v>
                </c:pt>
                <c:pt idx="130">
                  <c:v>5.3719021265</c:v>
                </c:pt>
                <c:pt idx="131">
                  <c:v>5.41322445055</c:v>
                </c:pt>
                <c:pt idx="132">
                  <c:v>5.454546774599995</c:v>
                </c:pt>
                <c:pt idx="133">
                  <c:v>5.49586909865</c:v>
                </c:pt>
                <c:pt idx="134">
                  <c:v>5.5371914227</c:v>
                </c:pt>
                <c:pt idx="135">
                  <c:v>5.578513746749995</c:v>
                </c:pt>
                <c:pt idx="136">
                  <c:v>5.619836070799991</c:v>
                </c:pt>
                <c:pt idx="137">
                  <c:v>5.66115839485</c:v>
                </c:pt>
                <c:pt idx="138">
                  <c:v>5.702480718899995</c:v>
                </c:pt>
                <c:pt idx="139">
                  <c:v>5.74380304295</c:v>
                </c:pt>
                <c:pt idx="140">
                  <c:v>5.785125366999993</c:v>
                </c:pt>
                <c:pt idx="141">
                  <c:v>5.82644769105</c:v>
                </c:pt>
                <c:pt idx="142">
                  <c:v>5.867770015099995</c:v>
                </c:pt>
                <c:pt idx="143">
                  <c:v>5.90909233915</c:v>
                </c:pt>
                <c:pt idx="144">
                  <c:v>5.950414663199994</c:v>
                </c:pt>
                <c:pt idx="145">
                  <c:v>5.99173698725</c:v>
                </c:pt>
                <c:pt idx="146">
                  <c:v>6.0330593113</c:v>
                </c:pt>
                <c:pt idx="147">
                  <c:v>6.07438163535</c:v>
                </c:pt>
                <c:pt idx="148">
                  <c:v>6.115703959399995</c:v>
                </c:pt>
                <c:pt idx="149">
                  <c:v>6.157026283449995</c:v>
                </c:pt>
                <c:pt idx="150">
                  <c:v>6.198348607499995</c:v>
                </c:pt>
                <c:pt idx="151">
                  <c:v>6.23967093155</c:v>
                </c:pt>
                <c:pt idx="152">
                  <c:v>6.2809932556</c:v>
                </c:pt>
                <c:pt idx="153">
                  <c:v>6.322315579649986</c:v>
                </c:pt>
                <c:pt idx="154">
                  <c:v>6.363637903699995</c:v>
                </c:pt>
                <c:pt idx="155">
                  <c:v>6.404960227749994</c:v>
                </c:pt>
                <c:pt idx="156">
                  <c:v>6.4462825518</c:v>
                </c:pt>
                <c:pt idx="157">
                  <c:v>6.487604875849995</c:v>
                </c:pt>
                <c:pt idx="158">
                  <c:v>6.5289271999</c:v>
                </c:pt>
                <c:pt idx="159">
                  <c:v>6.57024952395</c:v>
                </c:pt>
                <c:pt idx="160">
                  <c:v>6.61157184799999</c:v>
                </c:pt>
                <c:pt idx="161">
                  <c:v>6.652894172049991</c:v>
                </c:pt>
                <c:pt idx="162">
                  <c:v>6.694216496099994</c:v>
                </c:pt>
                <c:pt idx="163">
                  <c:v>6.735538820149995</c:v>
                </c:pt>
                <c:pt idx="164">
                  <c:v>6.7768611442</c:v>
                </c:pt>
                <c:pt idx="165">
                  <c:v>6.818183468249994</c:v>
                </c:pt>
                <c:pt idx="166">
                  <c:v>6.8595057923</c:v>
                </c:pt>
                <c:pt idx="167">
                  <c:v>6.90082811635</c:v>
                </c:pt>
                <c:pt idx="168">
                  <c:v>6.942150440399995</c:v>
                </c:pt>
                <c:pt idx="169">
                  <c:v>6.98347276445</c:v>
                </c:pt>
                <c:pt idx="170">
                  <c:v>7.024795088499995</c:v>
                </c:pt>
                <c:pt idx="171">
                  <c:v>7.066117412549995</c:v>
                </c:pt>
                <c:pt idx="172">
                  <c:v>7.107439736599993</c:v>
                </c:pt>
                <c:pt idx="173">
                  <c:v>7.14876206065</c:v>
                </c:pt>
                <c:pt idx="174">
                  <c:v>7.1900843847</c:v>
                </c:pt>
                <c:pt idx="175">
                  <c:v>7.23140670875</c:v>
                </c:pt>
                <c:pt idx="176">
                  <c:v>7.2727290328</c:v>
                </c:pt>
                <c:pt idx="177">
                  <c:v>7.31405135684999</c:v>
                </c:pt>
                <c:pt idx="178">
                  <c:v>7.3553736809</c:v>
                </c:pt>
                <c:pt idx="179">
                  <c:v>7.39669600495</c:v>
                </c:pt>
                <c:pt idx="180">
                  <c:v>7.438018329</c:v>
                </c:pt>
                <c:pt idx="181">
                  <c:v>7.47934065305</c:v>
                </c:pt>
                <c:pt idx="182">
                  <c:v>7.520662977099995</c:v>
                </c:pt>
                <c:pt idx="183">
                  <c:v>7.561985301149994</c:v>
                </c:pt>
                <c:pt idx="184">
                  <c:v>7.6033076252</c:v>
                </c:pt>
                <c:pt idx="185">
                  <c:v>7.644629949249995</c:v>
                </c:pt>
                <c:pt idx="186">
                  <c:v>7.685952273299991</c:v>
                </c:pt>
                <c:pt idx="187">
                  <c:v>7.727274597349994</c:v>
                </c:pt>
                <c:pt idx="188">
                  <c:v>7.768596921399995</c:v>
                </c:pt>
                <c:pt idx="189">
                  <c:v>7.809919245449995</c:v>
                </c:pt>
                <c:pt idx="190">
                  <c:v>7.8512415695</c:v>
                </c:pt>
                <c:pt idx="191">
                  <c:v>7.89256389355</c:v>
                </c:pt>
                <c:pt idx="192">
                  <c:v>7.933886217599995</c:v>
                </c:pt>
                <c:pt idx="193">
                  <c:v>7.97520854165</c:v>
                </c:pt>
                <c:pt idx="194">
                  <c:v>8.0165308657</c:v>
                </c:pt>
                <c:pt idx="195">
                  <c:v>8.057853189749998</c:v>
                </c:pt>
                <c:pt idx="196">
                  <c:v>8.0991755138</c:v>
                </c:pt>
                <c:pt idx="197">
                  <c:v>8.14049783785</c:v>
                </c:pt>
                <c:pt idx="198">
                  <c:v>8.18182016189999</c:v>
                </c:pt>
                <c:pt idx="199">
                  <c:v>8.223142485949997</c:v>
                </c:pt>
                <c:pt idx="200">
                  <c:v>8.26446481</c:v>
                </c:pt>
                <c:pt idx="201">
                  <c:v>8.30578713405</c:v>
                </c:pt>
                <c:pt idx="202">
                  <c:v>8.3471094581</c:v>
                </c:pt>
                <c:pt idx="203">
                  <c:v>8.388431782149998</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9.793390799849998</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16.48760729594995</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17.06611983264995</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17.47934307314996</c:v>
                </c:pt>
                <c:pt idx="424">
                  <c:v>17.52066539719999</c:v>
                </c:pt>
                <c:pt idx="425">
                  <c:v>17.56198772125</c:v>
                </c:pt>
                <c:pt idx="426">
                  <c:v>17.6033100453</c:v>
                </c:pt>
                <c:pt idx="427">
                  <c:v>17.64463236935</c:v>
                </c:pt>
                <c:pt idx="428">
                  <c:v>17.6859546934</c:v>
                </c:pt>
                <c:pt idx="429">
                  <c:v>17.72727701745</c:v>
                </c:pt>
                <c:pt idx="430">
                  <c:v>17.76859934149995</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Sheet1!$B$2:$B$480</c:f>
              <c:numCache>
                <c:formatCode>General</c:formatCode>
                <c:ptCount val="479"/>
                <c:pt idx="0">
                  <c:v>0.000814514793186975</c:v>
                </c:pt>
                <c:pt idx="1">
                  <c:v>0.000858857273782961</c:v>
                </c:pt>
                <c:pt idx="2">
                  <c:v>0.00090541503512309</c:v>
                </c:pt>
                <c:pt idx="3">
                  <c:v>0.00095428717689719</c:v>
                </c:pt>
                <c:pt idx="4">
                  <c:v>0.00100557659460679</c:v>
                </c:pt>
                <c:pt idx="5">
                  <c:v>0.00105939009170441</c:v>
                </c:pt>
                <c:pt idx="6">
                  <c:v>0.00111583849337032</c:v>
                </c:pt>
                <c:pt idx="7">
                  <c:v>0.0011750367618607</c:v>
                </c:pt>
                <c:pt idx="8">
                  <c:v>0.00123710411335571</c:v>
                </c:pt>
                <c:pt idx="9">
                  <c:v>0.00130216413622926</c:v>
                </c:pt>
                <c:pt idx="10">
                  <c:v>0.00137034491065617</c:v>
                </c:pt>
                <c:pt idx="11">
                  <c:v>0.00144177912946579</c:v>
                </c:pt>
                <c:pt idx="12">
                  <c:v>0.00151660422014432</c:v>
                </c:pt>
                <c:pt idx="13">
                  <c:v>0.00159496246788118</c:v>
                </c:pt>
                <c:pt idx="14">
                  <c:v>0.00167700113954772</c:v>
                </c:pt>
                <c:pt idx="15">
                  <c:v>0.00176287260848916</c:v>
                </c:pt>
                <c:pt idx="16">
                  <c:v>0.00185273448000328</c:v>
                </c:pt>
                <c:pt idx="17">
                  <c:v>0.00194674971737189</c:v>
                </c:pt>
                <c:pt idx="18">
                  <c:v>0.00204508676830296</c:v>
                </c:pt>
                <c:pt idx="19">
                  <c:v>0.00214791969163401</c:v>
                </c:pt>
                <c:pt idx="20">
                  <c:v>0.00225542828413876</c:v>
                </c:pt>
                <c:pt idx="21">
                  <c:v>0.00236779820727125</c:v>
                </c:pt>
                <c:pt idx="22">
                  <c:v>0.00248522111367313</c:v>
                </c:pt>
                <c:pt idx="23">
                  <c:v>0.00260789477326182</c:v>
                </c:pt>
                <c:pt idx="24">
                  <c:v>0.00273602319870826</c:v>
                </c:pt>
                <c:pt idx="25">
                  <c:v>0.00286981677010499</c:v>
                </c:pt>
                <c:pt idx="26">
                  <c:v>0.00300949235861617</c:v>
                </c:pt>
                <c:pt idx="27">
                  <c:v>0.00315527344889315</c:v>
                </c:pt>
                <c:pt idx="28">
                  <c:v>0.00330739026002972</c:v>
                </c:pt>
                <c:pt idx="29">
                  <c:v>0.00346607986482321</c:v>
                </c:pt>
                <c:pt idx="30">
                  <c:v>0.00363158630709845</c:v>
                </c:pt>
                <c:pt idx="31">
                  <c:v>0.00380416071684314</c:v>
                </c:pt>
                <c:pt idx="32">
                  <c:v>0.00398406142289429</c:v>
                </c:pt>
                <c:pt idx="33">
                  <c:v>0.00417155406290714</c:v>
                </c:pt>
                <c:pt idx="34">
                  <c:v>0.0043669116903291</c:v>
                </c:pt>
                <c:pt idx="35">
                  <c:v>0.00457041487809297</c:v>
                </c:pt>
                <c:pt idx="36">
                  <c:v>0.00478235181873541</c:v>
                </c:pt>
                <c:pt idx="37">
                  <c:v>0.00500301842063837</c:v>
                </c:pt>
                <c:pt idx="38">
                  <c:v>0.00523271840008316</c:v>
                </c:pt>
                <c:pt idx="39">
                  <c:v>0.00547176336879909</c:v>
                </c:pt>
                <c:pt idx="40">
                  <c:v>0.00572047291668085</c:v>
                </c:pt>
                <c:pt idx="41">
                  <c:v>0.00597917468934146</c:v>
                </c:pt>
                <c:pt idx="42">
                  <c:v>0.00624820446016056</c:v>
                </c:pt>
                <c:pt idx="43">
                  <c:v>0.00652790619648079</c:v>
                </c:pt>
                <c:pt idx="44">
                  <c:v>0.00681863211959848</c:v>
                </c:pt>
                <c:pt idx="45">
                  <c:v>0.00712074275818888</c:v>
                </c:pt>
                <c:pt idx="46">
                  <c:v>0.00743460699480002</c:v>
                </c:pt>
                <c:pt idx="47">
                  <c:v>0.00776060210504407</c:v>
                </c:pt>
                <c:pt idx="48">
                  <c:v>0.00809911378910978</c:v>
                </c:pt>
                <c:pt idx="49">
                  <c:v>0.00845053619521556</c:v>
                </c:pt>
                <c:pt idx="50">
                  <c:v>0.00881527193461768</c:v>
                </c:pt>
                <c:pt idx="51">
                  <c:v>0.00919373208778585</c:v>
                </c:pt>
                <c:pt idx="52">
                  <c:v>0.00958633620135391</c:v>
                </c:pt>
                <c:pt idx="53">
                  <c:v>0.00999351227545219</c:v>
                </c:pt>
                <c:pt idx="54">
                  <c:v>0.0104156967410255</c:v>
                </c:pt>
                <c:pt idx="55">
                  <c:v>0.0108533344267393</c:v>
                </c:pt>
                <c:pt idx="56">
                  <c:v>0.0113068785150772</c:v>
                </c:pt>
                <c:pt idx="57">
                  <c:v>0.0117767904872311</c:v>
                </c:pt>
                <c:pt idx="58">
                  <c:v>0.0122635400563881</c:v>
                </c:pt>
                <c:pt idx="59">
                  <c:v>0.0127676050890188</c:v>
                </c:pt>
                <c:pt idx="60">
                  <c:v>0.0132894715137738</c:v>
                </c:pt>
                <c:pt idx="61">
                  <c:v>0.0138296332175991</c:v>
                </c:pt>
                <c:pt idx="62">
                  <c:v>0.0143885919286842</c:v>
                </c:pt>
                <c:pt idx="63">
                  <c:v>0.0149668570858629</c:v>
                </c:pt>
                <c:pt idx="64">
                  <c:v>0.0155649456940905</c:v>
                </c:pt>
                <c:pt idx="65">
                  <c:v>0.0161833821656295</c:v>
                </c:pt>
                <c:pt idx="66">
                  <c:v>0.0168226981465828</c:v>
                </c:pt>
                <c:pt idx="67">
                  <c:v>0.0174834323284212</c:v>
                </c:pt>
                <c:pt idx="68">
                  <c:v>0.0181661302441631</c:v>
                </c:pt>
                <c:pt idx="69">
                  <c:v>0.0188713440488727</c:v>
                </c:pt>
                <c:pt idx="70">
                  <c:v>0.0195996322841561</c:v>
                </c:pt>
                <c:pt idx="71">
                  <c:v>0.020351559626347</c:v>
                </c:pt>
                <c:pt idx="72">
                  <c:v>0.0211276966180851</c:v>
                </c:pt>
                <c:pt idx="73">
                  <c:v>0.021928619383009</c:v>
                </c:pt>
                <c:pt idx="74">
                  <c:v>0.0227549093232964</c:v>
                </c:pt>
                <c:pt idx="75">
                  <c:v>0.0236071527998048</c:v>
                </c:pt>
                <c:pt idx="76">
                  <c:v>0.0244859407945813</c:v>
                </c:pt>
                <c:pt idx="77">
                  <c:v>0.0253918685555305</c:v>
                </c:pt>
                <c:pt idx="78">
                  <c:v>0.0263255352230481</c:v>
                </c:pt>
                <c:pt idx="79">
                  <c:v>0.027287543438451</c:v>
                </c:pt>
                <c:pt idx="80">
                  <c:v>0.0282784989340533</c:v>
                </c:pt>
                <c:pt idx="81">
                  <c:v>0.0292990101047654</c:v>
                </c:pt>
                <c:pt idx="82">
                  <c:v>0.0303496875611133</c:v>
                </c:pt>
                <c:pt idx="83">
                  <c:v>0.0314311436636034</c:v>
                </c:pt>
                <c:pt idx="84">
                  <c:v>0.0325439920383846</c:v>
                </c:pt>
                <c:pt idx="85">
                  <c:v>0.0336888470741837</c:v>
                </c:pt>
                <c:pt idx="86">
                  <c:v>0.0348663234005235</c:v>
                </c:pt>
                <c:pt idx="87">
                  <c:v>0.0360770353472586</c:v>
                </c:pt>
                <c:pt idx="88">
                  <c:v>0.0373215963854959</c:v>
                </c:pt>
                <c:pt idx="89">
                  <c:v>0.0386006185499984</c:v>
                </c:pt>
                <c:pt idx="90">
                  <c:v>0.0399147118432025</c:v>
                </c:pt>
                <c:pt idx="91">
                  <c:v>0.0412644836210137</c:v>
                </c:pt>
                <c:pt idx="92">
                  <c:v>0.0426505379605768</c:v>
                </c:pt>
                <c:pt idx="93">
                  <c:v>0.0440734750102559</c:v>
                </c:pt>
                <c:pt idx="94">
                  <c:v>0.0455338903220909</c:v>
                </c:pt>
                <c:pt idx="95">
                  <c:v>0.0470323741670361</c:v>
                </c:pt>
                <c:pt idx="96">
                  <c:v>0.0485695108333237</c:v>
                </c:pt>
                <c:pt idx="97">
                  <c:v>0.0501458779083307</c:v>
                </c:pt>
                <c:pt idx="98">
                  <c:v>0.0517620455443687</c:v>
                </c:pt>
                <c:pt idx="99">
                  <c:v>0.0534185757088526</c:v>
                </c:pt>
                <c:pt idx="100">
                  <c:v>0.0551160214193446</c:v>
                </c:pt>
                <c:pt idx="101">
                  <c:v>0.0568549259640097</c:v>
                </c:pt>
                <c:pt idx="102">
                  <c:v>0.0586358221080579</c:v>
                </c:pt>
                <c:pt idx="103">
                  <c:v>0.06045923128679</c:v>
                </c:pt>
                <c:pt idx="104">
                  <c:v>0.0623256627859023</c:v>
                </c:pt>
                <c:pt idx="105">
                  <c:v>0.0642356129097484</c:v>
                </c:pt>
                <c:pt idx="106">
                  <c:v>0.0661895641382942</c:v>
                </c:pt>
                <c:pt idx="107">
                  <c:v>0.0681879842735461</c:v>
                </c:pt>
                <c:pt idx="108">
                  <c:v>0.0702313255762678</c:v>
                </c:pt>
                <c:pt idx="109">
                  <c:v>0.0723200238938474</c:v>
                </c:pt>
                <c:pt idx="110">
                  <c:v>0.07445449778021</c:v>
                </c:pt>
                <c:pt idx="111">
                  <c:v>0.0766351476087159</c:v>
                </c:pt>
                <c:pt idx="112">
                  <c:v>0.0788623546790198</c:v>
                </c:pt>
                <c:pt idx="113">
                  <c:v>0.0811364803189051</c:v>
                </c:pt>
                <c:pt idx="114">
                  <c:v>0.0834578649821485</c:v>
                </c:pt>
                <c:pt idx="115">
                  <c:v>0.0858268273435011</c:v>
                </c:pt>
                <c:pt idx="116">
                  <c:v>0.0882436633919145</c:v>
                </c:pt>
                <c:pt idx="117">
                  <c:v>0.09070864552317</c:v>
                </c:pt>
                <c:pt idx="118">
                  <c:v>0.0932220216331075</c:v>
                </c:pt>
                <c:pt idx="119">
                  <c:v>0.0957840142126797</c:v>
                </c:pt>
                <c:pt idx="120">
                  <c:v>0.0983948194460925</c:v>
                </c:pt>
                <c:pt idx="121">
                  <c:v>0.101054606313318</c:v>
                </c:pt>
                <c:pt idx="122">
                  <c:v>0.103763515698303</c:v>
                </c:pt>
                <c:pt idx="123">
                  <c:v>0.10652165950421</c:v>
                </c:pt>
                <c:pt idx="124">
                  <c:v>0.109329119777072</c:v>
                </c:pt>
                <c:pt idx="125">
                  <c:v>0.112185947839246</c:v>
                </c:pt>
                <c:pt idx="126">
                  <c:v>0.115092163434085</c:v>
                </c:pt>
                <c:pt idx="127">
                  <c:v>0.118047753883273</c:v>
                </c:pt>
                <c:pt idx="128">
                  <c:v>0.121052673258257</c:v>
                </c:pt>
                <c:pt idx="129">
                  <c:v>0.124106841567275</c:v>
                </c:pt>
                <c:pt idx="130">
                  <c:v>0.127210143959436</c:v>
                </c:pt>
                <c:pt idx="131">
                  <c:v>0.130362429947367</c:v>
                </c:pt>
                <c:pt idx="132">
                  <c:v>0.133563512649923</c:v>
                </c:pt>
                <c:pt idx="133">
                  <c:v>0.13681316805647</c:v>
                </c:pt>
                <c:pt idx="134">
                  <c:v>0.140111134314267</c:v>
                </c:pt>
                <c:pt idx="135">
                  <c:v>0.143457111040443</c:v>
                </c:pt>
                <c:pt idx="136">
                  <c:v>0.14685075866011</c:v>
                </c:pt>
                <c:pt idx="137">
                  <c:v>0.150291697772099</c:v>
                </c:pt>
                <c:pt idx="138">
                  <c:v>0.153779508543847</c:v>
                </c:pt>
                <c:pt idx="139">
                  <c:v>0.157313730136904</c:v>
                </c:pt>
                <c:pt idx="140">
                  <c:v>0.160893860164573</c:v>
                </c:pt>
                <c:pt idx="141">
                  <c:v>0.164519354183123</c:v>
                </c:pt>
                <c:pt idx="142">
                  <c:v>0.168189625218044</c:v>
                </c:pt>
                <c:pt idx="143">
                  <c:v>0.171904043326759</c:v>
                </c:pt>
                <c:pt idx="144">
                  <c:v>0.175661935199207</c:v>
                </c:pt>
                <c:pt idx="145">
                  <c:v>0.179462583797661</c:v>
                </c:pt>
                <c:pt idx="146">
                  <c:v>0.183305228037147</c:v>
                </c:pt>
                <c:pt idx="147">
                  <c:v>0.187189062507747</c:v>
                </c:pt>
                <c:pt idx="148">
                  <c:v>0.191113237240094</c:v>
                </c:pt>
                <c:pt idx="149">
                  <c:v>0.195076857515275</c:v>
                </c:pt>
                <c:pt idx="150">
                  <c:v>0.199078983720333</c:v>
                </c:pt>
                <c:pt idx="151">
                  <c:v>0.203118631250542</c:v>
                </c:pt>
                <c:pt idx="152">
                  <c:v>0.207194770459518</c:v>
                </c:pt>
                <c:pt idx="153">
                  <c:v>0.211306326658246</c:v>
                </c:pt>
                <c:pt idx="154">
                  <c:v>0.215452180164</c:v>
                </c:pt>
                <c:pt idx="155">
                  <c:v>0.219631166400091</c:v>
                </c:pt>
                <c:pt idx="156">
                  <c:v>0.223842076047331</c:v>
                </c:pt>
                <c:pt idx="157">
                  <c:v>0.228083655248013</c:v>
                </c:pt>
                <c:pt idx="158">
                  <c:v>0.232354605863163</c:v>
                </c:pt>
                <c:pt idx="159">
                  <c:v>0.236653585783739</c:v>
                </c:pt>
                <c:pt idx="160">
                  <c:v>0.240979209296387</c:v>
                </c:pt>
                <c:pt idx="161">
                  <c:v>0.245330047504294</c:v>
                </c:pt>
                <c:pt idx="162">
                  <c:v>0.249704628803583</c:v>
                </c:pt>
                <c:pt idx="163">
                  <c:v>0.254101439415654</c:v>
                </c:pt>
                <c:pt idx="164">
                  <c:v>0.258518923975756</c:v>
                </c:pt>
                <c:pt idx="165">
                  <c:v>0.26295548617802</c:v>
                </c:pt>
                <c:pt idx="166">
                  <c:v>0.267409489477085</c:v>
                </c:pt>
                <c:pt idx="167">
                  <c:v>0.271879257846377</c:v>
                </c:pt>
                <c:pt idx="168">
                  <c:v>0.276363076592991</c:v>
                </c:pt>
                <c:pt idx="169">
                  <c:v>0.280859193229079</c:v>
                </c:pt>
                <c:pt idx="170">
                  <c:v>0.285365818399495</c:v>
                </c:pt>
                <c:pt idx="171">
                  <c:v>0.289881126865432</c:v>
                </c:pt>
                <c:pt idx="172">
                  <c:v>0.294403258543628</c:v>
                </c:pt>
                <c:pt idx="173">
                  <c:v>0.298930319600664</c:v>
                </c:pt>
                <c:pt idx="174">
                  <c:v>0.30346038360178</c:v>
                </c:pt>
                <c:pt idx="175">
                  <c:v>0.307991492713516</c:v>
                </c:pt>
                <c:pt idx="176">
                  <c:v>0.312521658959437</c:v>
                </c:pt>
                <c:pt idx="177">
                  <c:v>0.31704886552805</c:v>
                </c:pt>
                <c:pt idx="178">
                  <c:v>0.321571068131991</c:v>
                </c:pt>
                <c:pt idx="179">
                  <c:v>0.326086196417397</c:v>
                </c:pt>
                <c:pt idx="180">
                  <c:v>0.330592155422357</c:v>
                </c:pt>
                <c:pt idx="181">
                  <c:v>0.335086827083178</c:v>
                </c:pt>
                <c:pt idx="182">
                  <c:v>0.339568071787164</c:v>
                </c:pt>
                <c:pt idx="183">
                  <c:v>0.344033729970468</c:v>
                </c:pt>
                <c:pt idx="184">
                  <c:v>0.348481623759543</c:v>
                </c:pt>
                <c:pt idx="185">
                  <c:v>0.352909558654564</c:v>
                </c:pt>
                <c:pt idx="186">
                  <c:v>0.357315325253175</c:v>
                </c:pt>
                <c:pt idx="187">
                  <c:v>0.361696701012772</c:v>
                </c:pt>
                <c:pt idx="188">
                  <c:v>0.366051452049497</c:v>
                </c:pt>
                <c:pt idx="189">
                  <c:v>0.370377334971999</c:v>
                </c:pt>
                <c:pt idx="190">
                  <c:v>0.374672098747979</c:v>
                </c:pt>
                <c:pt idx="191">
                  <c:v>0.378933486601427</c:v>
                </c:pt>
                <c:pt idx="192">
                  <c:v>0.383159237938405</c:v>
                </c:pt>
                <c:pt idx="193">
                  <c:v>0.387347090299162</c:v>
                </c:pt>
                <c:pt idx="194">
                  <c:v>0.391494781334285</c:v>
                </c:pt>
                <c:pt idx="195">
                  <c:v>0.395600050802551</c:v>
                </c:pt>
                <c:pt idx="196">
                  <c:v>0.399660642588063</c:v>
                </c:pt>
                <c:pt idx="197">
                  <c:v>0.403674306734211</c:v>
                </c:pt>
                <c:pt idx="198">
                  <c:v>0.407638801491935</c:v>
                </c:pt>
                <c:pt idx="199">
                  <c:v>0.411551895379747</c:v>
                </c:pt>
                <c:pt idx="200">
                  <c:v>0.415411369252868</c:v>
                </c:pt>
                <c:pt idx="201">
                  <c:v>0.419215018378878</c:v>
                </c:pt>
                <c:pt idx="202">
                  <c:v>0.422960654517154</c:v>
                </c:pt>
                <c:pt idx="203">
                  <c:v>0.426646107999404</c:v>
                </c:pt>
                <c:pt idx="204">
                  <c:v>0.430269229808552</c:v>
                </c:pt>
                <c:pt idx="205">
                  <c:v>0.43382789365321</c:v>
                </c:pt>
                <c:pt idx="206">
                  <c:v>0.437319998034943</c:v>
                </c:pt>
                <c:pt idx="207">
                  <c:v>0.440743468305557</c:v>
                </c:pt>
                <c:pt idx="208">
                  <c:v>0.444096258711584</c:v>
                </c:pt>
                <c:pt idx="209">
                  <c:v>0.447376354423175</c:v>
                </c:pt>
                <c:pt idx="210">
                  <c:v>0.450581773544584</c:v>
                </c:pt>
                <c:pt idx="211">
                  <c:v>0.45371056910346</c:v>
                </c:pt>
                <c:pt idx="212">
                  <c:v>0.456760831016151</c:v>
                </c:pt>
                <c:pt idx="213">
                  <c:v>0.459730688026253</c:v>
                </c:pt>
                <c:pt idx="214">
                  <c:v>0.462618309613667</c:v>
                </c:pt>
                <c:pt idx="215">
                  <c:v>0.465421907871426</c:v>
                </c:pt>
                <c:pt idx="216">
                  <c:v>0.468139739347622</c:v>
                </c:pt>
                <c:pt idx="217">
                  <c:v>0.470770106849771</c:v>
                </c:pt>
                <c:pt idx="218">
                  <c:v>0.473311361209003</c:v>
                </c:pt>
                <c:pt idx="219">
                  <c:v>0.475761903001525</c:v>
                </c:pt>
                <c:pt idx="220">
                  <c:v>0.478120184224834</c:v>
                </c:pt>
                <c:pt idx="221">
                  <c:v>0.480384709926219</c:v>
                </c:pt>
                <c:pt idx="222">
                  <c:v>0.482554039781177</c:v>
                </c:pt>
                <c:pt idx="223">
                  <c:v>0.484626789619381</c:v>
                </c:pt>
                <c:pt idx="224">
                  <c:v>0.486601632895967</c:v>
                </c:pt>
                <c:pt idx="225">
                  <c:v>0.488477302105927</c:v>
                </c:pt>
                <c:pt idx="226">
                  <c:v>0.490252590139518</c:v>
                </c:pt>
                <c:pt idx="227">
                  <c:v>0.491926351576647</c:v>
                </c:pt>
                <c:pt idx="228">
                  <c:v>0.493497503918285</c:v>
                </c:pt>
                <c:pt idx="229">
                  <c:v>0.494965028753077</c:v>
                </c:pt>
                <c:pt idx="230">
                  <c:v>0.496327972857363</c:v>
                </c:pt>
                <c:pt idx="231">
                  <c:v>0.497585449226966</c:v>
                </c:pt>
                <c:pt idx="232">
                  <c:v>0.498736638039172</c:v>
                </c:pt>
                <c:pt idx="233">
                  <c:v>0.499780787543454</c:v>
                </c:pt>
                <c:pt idx="234">
                  <c:v>0.500717214879567</c:v>
                </c:pt>
                <c:pt idx="235">
                  <c:v>0.501545306821785</c:v>
                </c:pt>
                <c:pt idx="236">
                  <c:v>0.502264520448139</c:v>
                </c:pt>
                <c:pt idx="237">
                  <c:v>0.502874383733624</c:v>
                </c:pt>
                <c:pt idx="238">
                  <c:v>0.503374496066488</c:v>
                </c:pt>
                <c:pt idx="239">
                  <c:v>0.503764528686791</c:v>
                </c:pt>
                <c:pt idx="240">
                  <c:v>0.504044225046572</c:v>
                </c:pt>
                <c:pt idx="241">
                  <c:v>0.504213401091078</c:v>
                </c:pt>
                <c:pt idx="242">
                  <c:v>0.504271945460609</c:v>
                </c:pt>
                <c:pt idx="243">
                  <c:v>0.504219819612682</c:v>
                </c:pt>
                <c:pt idx="244">
                  <c:v>0.504057057864314</c:v>
                </c:pt>
                <c:pt idx="245">
                  <c:v>0.503783767354375</c:v>
                </c:pt>
                <c:pt idx="246">
                  <c:v>0.503400127926053</c:v>
                </c:pt>
                <c:pt idx="247">
                  <c:v>0.502906391929621</c:v>
                </c:pt>
                <c:pt idx="248">
                  <c:v>0.502302883945806</c:v>
                </c:pt>
                <c:pt idx="249">
                  <c:v>0.501590000430184</c:v>
                </c:pt>
                <c:pt idx="250">
                  <c:v>0.500768209279148</c:v>
                </c:pt>
                <c:pt idx="251">
                  <c:v>0.499838049318113</c:v>
                </c:pt>
                <c:pt idx="252">
                  <c:v>0.49880012971274</c:v>
                </c:pt>
                <c:pt idx="253">
                  <c:v>0.497655129304086</c:v>
                </c:pt>
                <c:pt idx="254">
                  <c:v>0.496403795868685</c:v>
                </c:pt>
                <c:pt idx="255">
                  <c:v>0.495046945304703</c:v>
                </c:pt>
                <c:pt idx="256">
                  <c:v>0.493585460745392</c:v>
                </c:pt>
                <c:pt idx="257">
                  <c:v>0.492020291601201</c:v>
                </c:pt>
                <c:pt idx="258">
                  <c:v>0.490352452532003</c:v>
                </c:pt>
                <c:pt idx="259">
                  <c:v>0.488583022350974</c:v>
                </c:pt>
                <c:pt idx="260">
                  <c:v>0.486713142861812</c:v>
                </c:pt>
                <c:pt idx="261">
                  <c:v>0.484744017631022</c:v>
                </c:pt>
                <c:pt idx="262">
                  <c:v>0.482676910697133</c:v>
                </c:pt>
                <c:pt idx="263">
                  <c:v>0.48051314521878</c:v>
                </c:pt>
                <c:pt idx="264">
                  <c:v>0.478254102063666</c:v>
                </c:pt>
                <c:pt idx="265">
                  <c:v>0.475901218340524</c:v>
                </c:pt>
                <c:pt idx="266">
                  <c:v>0.47345598587625</c:v>
                </c:pt>
                <c:pt idx="267">
                  <c:v>0.470919949640477</c:v>
                </c:pt>
                <c:pt idx="268">
                  <c:v>0.468294706119907</c:v>
                </c:pt>
                <c:pt idx="269">
                  <c:v>0.465581901644796</c:v>
                </c:pt>
                <c:pt idx="270">
                  <c:v>0.462783230670054</c:v>
                </c:pt>
                <c:pt idx="271">
                  <c:v>0.459900434013459</c:v>
                </c:pt>
                <c:pt idx="272">
                  <c:v>0.456935297053551</c:v>
                </c:pt>
                <c:pt idx="273">
                  <c:v>0.453889647889818</c:v>
                </c:pt>
                <c:pt idx="274">
                  <c:v>0.45076535546781</c:v>
                </c:pt>
                <c:pt idx="275">
                  <c:v>0.447564327671885</c:v>
                </c:pt>
                <c:pt idx="276">
                  <c:v>0.444288509388292</c:v>
                </c:pt>
                <c:pt idx="277">
                  <c:v>0.440939880541347</c:v>
                </c:pt>
                <c:pt idx="278">
                  <c:v>0.437520454105451</c:v>
                </c:pt>
                <c:pt idx="279">
                  <c:v>0.434032274095764</c:v>
                </c:pt>
                <c:pt idx="280">
                  <c:v>0.430477413540301</c:v>
                </c:pt>
                <c:pt idx="281">
                  <c:v>0.42685797243627</c:v>
                </c:pt>
                <c:pt idx="282">
                  <c:v>0.423176075693463</c:v>
                </c:pt>
                <c:pt idx="283">
                  <c:v>0.419433871067478</c:v>
                </c:pt>
                <c:pt idx="284">
                  <c:v>0.415633527085596</c:v>
                </c:pt>
                <c:pt idx="285">
                  <c:v>0.41177723096808</c:v>
                </c:pt>
                <c:pt idx="286">
                  <c:v>0.407867186547656</c:v>
                </c:pt>
                <c:pt idx="287">
                  <c:v>0.403905612189936</c:v>
                </c:pt>
                <c:pt idx="288">
                  <c:v>0.39989473871748</c:v>
                </c:pt>
                <c:pt idx="289">
                  <c:v>0.395836807340203</c:v>
                </c:pt>
                <c:pt idx="290">
                  <c:v>0.391734067594758</c:v>
                </c:pt>
                <c:pt idx="291">
                  <c:v>0.387588775295518</c:v>
                </c:pt>
                <c:pt idx="292">
                  <c:v>0.383403190499713</c:v>
                </c:pt>
                <c:pt idx="293">
                  <c:v>0.379179575489256</c:v>
                </c:pt>
                <c:pt idx="294">
                  <c:v>0.374920192771704</c:v>
                </c:pt>
                <c:pt idx="295">
                  <c:v>0.37062730310278</c:v>
                </c:pt>
                <c:pt idx="296">
                  <c:v>0.36630316353281</c:v>
                </c:pt>
                <c:pt idx="297">
                  <c:v>0.361950025479339</c:v>
                </c:pt>
                <c:pt idx="298">
                  <c:v>0.35757013282819</c:v>
                </c:pt>
                <c:pt idx="299">
                  <c:v>0.353165720065076</c:v>
                </c:pt>
                <c:pt idx="300">
                  <c:v>0.348739010439883</c:v>
                </c:pt>
                <c:pt idx="301">
                  <c:v>0.344292214165606</c:v>
                </c:pt>
                <c:pt idx="302">
                  <c:v>0.339827526653884</c:v>
                </c:pt>
                <c:pt idx="303">
                  <c:v>0.335347126788975</c:v>
                </c:pt>
                <c:pt idx="304">
                  <c:v>0.330853175241938</c:v>
                </c:pt>
                <c:pt idx="305">
                  <c:v>0.326347812826717</c:v>
                </c:pt>
                <c:pt idx="306">
                  <c:v>0.321833158899705</c:v>
                </c:pt>
                <c:pt idx="307">
                  <c:v>0.31731130980432</c:v>
                </c:pt>
                <c:pt idx="308">
                  <c:v>0.312784337361999</c:v>
                </c:pt>
                <c:pt idx="309">
                  <c:v>0.308254287410945</c:v>
                </c:pt>
                <c:pt idx="310">
                  <c:v>0.303723178393867</c:v>
                </c:pt>
                <c:pt idx="311">
                  <c:v>0.299192999995864</c:v>
                </c:pt>
                <c:pt idx="312">
                  <c:v>0.294665711833498</c:v>
                </c:pt>
                <c:pt idx="313">
                  <c:v>0.290143242196024</c:v>
                </c:pt>
                <c:pt idx="314">
                  <c:v>0.285627486839644</c:v>
                </c:pt>
                <c:pt idx="315">
                  <c:v>0.28112030783555</c:v>
                </c:pt>
                <c:pt idx="316">
                  <c:v>0.276623532472451</c:v>
                </c:pt>
                <c:pt idx="317">
                  <c:v>0.272138952214151</c:v>
                </c:pt>
                <c:pt idx="318">
                  <c:v>0.267668321712688</c:v>
                </c:pt>
                <c:pt idx="319">
                  <c:v>0.263213357877418</c:v>
                </c:pt>
                <c:pt idx="320">
                  <c:v>0.25877573900037</c:v>
                </c:pt>
                <c:pt idx="321">
                  <c:v>0.254357103938074</c:v>
                </c:pt>
                <c:pt idx="322">
                  <c:v>0.249959051350005</c:v>
                </c:pt>
                <c:pt idx="323">
                  <c:v>0.245583138993662</c:v>
                </c:pt>
                <c:pt idx="324">
                  <c:v>0.241230883076265</c:v>
                </c:pt>
                <c:pt idx="325">
                  <c:v>0.236903757662907</c:v>
                </c:pt>
                <c:pt idx="326">
                  <c:v>0.232603194140962</c:v>
                </c:pt>
                <c:pt idx="327">
                  <c:v>0.228330580740456</c:v>
                </c:pt>
                <c:pt idx="328">
                  <c:v>0.224087262110001</c:v>
                </c:pt>
                <c:pt idx="329">
                  <c:v>0.219874538947857</c:v>
                </c:pt>
                <c:pt idx="330">
                  <c:v>0.215693667687591</c:v>
                </c:pt>
                <c:pt idx="331">
                  <c:v>0.211545860237707</c:v>
                </c:pt>
                <c:pt idx="332">
                  <c:v>0.207432283774598</c:v>
                </c:pt>
                <c:pt idx="333">
                  <c:v>0.20335406058806</c:v>
                </c:pt>
                <c:pt idx="334">
                  <c:v>0.199312267978565</c:v>
                </c:pt>
                <c:pt idx="335">
                  <c:v>0.195307938205418</c:v>
                </c:pt>
                <c:pt idx="336">
                  <c:v>0.191342058484867</c:v>
                </c:pt>
                <c:pt idx="337">
                  <c:v>0.187415571037175</c:v>
                </c:pt>
                <c:pt idx="338">
                  <c:v>0.183529373181609</c:v>
                </c:pt>
                <c:pt idx="339">
                  <c:v>0.179684317478251</c:v>
                </c:pt>
                <c:pt idx="340">
                  <c:v>0.175881211915481</c:v>
                </c:pt>
                <c:pt idx="341">
                  <c:v>0.172120820141946</c:v>
                </c:pt>
                <c:pt idx="342">
                  <c:v>0.168403861741779</c:v>
                </c:pt>
                <c:pt idx="343">
                  <c:v>0.164731012551792</c:v>
                </c:pt>
                <c:pt idx="344">
                  <c:v>0.161102905019335</c:v>
                </c:pt>
                <c:pt idx="345">
                  <c:v>0.157520128599481</c:v>
                </c:pt>
                <c:pt idx="346">
                  <c:v>0.153983230190147</c:v>
                </c:pt>
                <c:pt idx="347">
                  <c:v>0.15049271460377</c:v>
                </c:pt>
                <c:pt idx="348">
                  <c:v>0.147049045074098</c:v>
                </c:pt>
                <c:pt idx="349">
                  <c:v>0.143652643796647</c:v>
                </c:pt>
                <c:pt idx="350">
                  <c:v>0.140303892501361</c:v>
                </c:pt>
                <c:pt idx="351">
                  <c:v>0.137003133056001</c:v>
                </c:pt>
                <c:pt idx="352">
                  <c:v>0.133750668098753</c:v>
                </c:pt>
                <c:pt idx="353">
                  <c:v>0.130546761698554</c:v>
                </c:pt>
                <c:pt idx="354">
                  <c:v>0.127391640041643</c:v>
                </c:pt>
                <c:pt idx="355">
                  <c:v>0.124285492142792</c:v>
                </c:pt>
                <c:pt idx="356">
                  <c:v>0.121228470579727</c:v>
                </c:pt>
                <c:pt idx="357">
                  <c:v>0.118220692249204</c:v>
                </c:pt>
                <c:pt idx="358">
                  <c:v>0.115262239143245</c:v>
                </c:pt>
                <c:pt idx="359">
                  <c:v>0.112353159144017</c:v>
                </c:pt>
                <c:pt idx="360">
                  <c:v>0.109493466835858</c:v>
                </c:pt>
                <c:pt idx="361">
                  <c:v>0.106683144332981</c:v>
                </c:pt>
                <c:pt idx="362">
                  <c:v>0.10392214212136</c:v>
                </c:pt>
                <c:pt idx="363">
                  <c:v>0.101210379913366</c:v>
                </c:pt>
                <c:pt idx="364">
                  <c:v>0.0985477475136959</c:v>
                </c:pt>
                <c:pt idx="365">
                  <c:v>0.0959341056951946</c:v>
                </c:pt>
                <c:pt idx="366">
                  <c:v>0.0933692870831583</c:v>
                </c:pt>
                <c:pt idx="367">
                  <c:v>0.090853097046758</c:v>
                </c:pt>
                <c:pt idx="368">
                  <c:v>0.0883853145962311</c:v>
                </c:pt>
                <c:pt idx="369">
                  <c:v>0.0859656932845237</c:v>
                </c:pt>
                <c:pt idx="370">
                  <c:v>0.0835939621120918</c:v>
                </c:pt>
                <c:pt idx="371">
                  <c:v>0.0812698264336001</c:v>
                </c:pt>
                <c:pt idx="372">
                  <c:v>0.0789929688652915</c:v>
                </c:pt>
                <c:pt idx="373">
                  <c:v>0.0767630501918273</c:v>
                </c:pt>
                <c:pt idx="374">
                  <c:v>0.0745797102714387</c:v>
                </c:pt>
                <c:pt idx="375">
                  <c:v>0.0724425689382606</c:v>
                </c:pt>
                <c:pt idx="376">
                  <c:v>0.0703512269007554</c:v>
                </c:pt>
                <c:pt idx="377">
                  <c:v>0.0683052666351739</c:v>
                </c:pt>
                <c:pt idx="378">
                  <c:v>0.0663042532730349</c:v>
                </c:pt>
                <c:pt idx="379">
                  <c:v>0.0643477354816445</c:v>
                </c:pt>
                <c:pt idx="380">
                  <c:v>0.0624352463367159</c:v>
                </c:pt>
                <c:pt idx="381">
                  <c:v>0.0605663041861894</c:v>
                </c:pt>
                <c:pt idx="382">
                  <c:v>0.0587404135043906</c:v>
                </c:pt>
                <c:pt idx="383">
                  <c:v>0.056957065735707</c:v>
                </c:pt>
                <c:pt idx="384">
                  <c:v>0.0552157401270033</c:v>
                </c:pt>
                <c:pt idx="385">
                  <c:v>0.0535159045480338</c:v>
                </c:pt>
                <c:pt idx="386">
                  <c:v>0.0518570162991545</c:v>
                </c:pt>
                <c:pt idx="387">
                  <c:v>0.0502385229056748</c:v>
                </c:pt>
                <c:pt idx="388">
                  <c:v>0.0486598628982313</c:v>
                </c:pt>
                <c:pt idx="389">
                  <c:v>0.0471204665786041</c:v>
                </c:pt>
                <c:pt idx="390">
                  <c:v>0.0456197567704403</c:v>
                </c:pt>
                <c:pt idx="391">
                  <c:v>0.0441571495543824</c:v>
                </c:pt>
                <c:pt idx="392">
                  <c:v>0.0427320549871458</c:v>
                </c:pt>
                <c:pt idx="393">
                  <c:v>0.0413438778041231</c:v>
                </c:pt>
                <c:pt idx="394">
                  <c:v>0.0399920181051337</c:v>
                </c:pt>
                <c:pt idx="395">
                  <c:v>0.0386758720229746</c:v>
                </c:pt>
                <c:pt idx="396">
                  <c:v>0.0373948323744647</c:v>
                </c:pt>
                <c:pt idx="397">
                  <c:v>0.0361482892937128</c:v>
                </c:pt>
                <c:pt idx="398">
                  <c:v>0.0349356308473735</c:v>
                </c:pt>
                <c:pt idx="399">
                  <c:v>0.0337562436316912</c:v>
                </c:pt>
                <c:pt idx="400">
                  <c:v>0.0326095133511669</c:v>
                </c:pt>
                <c:pt idx="401">
                  <c:v>0.0314948253787143</c:v>
                </c:pt>
                <c:pt idx="402">
                  <c:v>0.0304115652972063</c:v>
                </c:pt>
                <c:pt idx="403">
                  <c:v>0.0293591194223414</c:v>
                </c:pt>
                <c:pt idx="404">
                  <c:v>0.0283368753067942</c:v>
                </c:pt>
                <c:pt idx="405">
                  <c:v>0.0273442222256398</c:v>
                </c:pt>
                <c:pt idx="406">
                  <c:v>0.0263805516430721</c:v>
                </c:pt>
                <c:pt idx="407">
                  <c:v>0.0254452576604645</c:v>
                </c:pt>
                <c:pt idx="408">
                  <c:v>0.0245377374458469</c:v>
                </c:pt>
                <c:pt idx="409">
                  <c:v>0.0236573916448967</c:v>
                </c:pt>
                <c:pt idx="410">
                  <c:v>0.0228036247735708</c:v>
                </c:pt>
                <c:pt idx="411">
                  <c:v>0.0219758455925224</c:v>
                </c:pt>
                <c:pt idx="412">
                  <c:v>0.0211734674634746</c:v>
                </c:pt>
                <c:pt idx="413">
                  <c:v>0.0203959086877395</c:v>
                </c:pt>
                <c:pt idx="414">
                  <c:v>0.0196425928270942</c:v>
                </c:pt>
                <c:pt idx="415">
                  <c:v>0.0189129490072428</c:v>
                </c:pt>
                <c:pt idx="416">
                  <c:v>0.0182064122041119</c:v>
                </c:pt>
                <c:pt idx="417">
                  <c:v>0.0175224235132435</c:v>
                </c:pt>
                <c:pt idx="418">
                  <c:v>0.0168604304025647</c:v>
                </c:pt>
                <c:pt idx="419">
                  <c:v>0.0162198869488294</c:v>
                </c:pt>
                <c:pt idx="420">
                  <c:v>0.0156002540580395</c:v>
                </c:pt>
                <c:pt idx="421">
                  <c:v>0.0150009996701658</c:v>
                </c:pt>
                <c:pt idx="422">
                  <c:v>0.0144215989485014</c:v>
                </c:pt>
                <c:pt idx="423">
                  <c:v>0.0138615344539892</c:v>
                </c:pt>
                <c:pt idx="424">
                  <c:v>0.0133202963048764</c:v>
                </c:pt>
                <c:pt idx="425">
                  <c:v>0.0127973823220558</c:v>
                </c:pt>
                <c:pt idx="426">
                  <c:v>0.012292298160463</c:v>
                </c:pt>
                <c:pt idx="427">
                  <c:v>0.0118045574269034</c:v>
                </c:pt>
                <c:pt idx="428">
                  <c:v>0.0113336817846898</c:v>
                </c:pt>
                <c:pt idx="429">
                  <c:v>0.0108792010454768</c:v>
                </c:pt>
                <c:pt idx="430">
                  <c:v>0.0104406532486806</c:v>
                </c:pt>
                <c:pt idx="431">
                  <c:v>0.0100175847288771</c:v>
                </c:pt>
                <c:pt idx="432">
                  <c:v>0.00960955017157391</c:v>
                </c:pt>
                <c:pt idx="433">
                  <c:v>0.00921611265775213</c:v>
                </c:pt>
                <c:pt idx="434">
                  <c:v>0.00883684369757613</c:v>
                </c:pt>
                <c:pt idx="435">
                  <c:v>0.00847132325366852</c:v>
                </c:pt>
                <c:pt idx="436">
                  <c:v>0.00811913975434802</c:v>
                </c:pt>
                <c:pt idx="437">
                  <c:v>0.00777989009722559</c:v>
                </c:pt>
                <c:pt idx="438">
                  <c:v>0.00745317964355342</c:v>
                </c:pt>
                <c:pt idx="439">
                  <c:v>0.00713862220371813</c:v>
                </c:pt>
                <c:pt idx="440">
                  <c:v>0.00683584001426711</c:v>
                </c:pt>
                <c:pt idx="441">
                  <c:v>0.00654446370685303</c:v>
                </c:pt>
                <c:pt idx="442">
                  <c:v>0.00626413226947755</c:v>
                </c:pt>
                <c:pt idx="443">
                  <c:v>0.00599449300041075</c:v>
                </c:pt>
                <c:pt idx="444">
                  <c:v>0.00573520145515798</c:v>
                </c:pt>
                <c:pt idx="445">
                  <c:v>0.00548592138683995</c:v>
                </c:pt>
                <c:pt idx="446">
                  <c:v>0.00524632468034666</c:v>
                </c:pt>
                <c:pt idx="447">
                  <c:v>0.00501609128061891</c:v>
                </c:pt>
                <c:pt idx="448">
                  <c:v>0.0047949091154053</c:v>
                </c:pt>
                <c:pt idx="449">
                  <c:v>0.00458247401283519</c:v>
                </c:pt>
                <c:pt idx="450">
                  <c:v>0.00437848961414128</c:v>
                </c:pt>
                <c:pt idx="451">
                  <c:v>0.00418266728185815</c:v>
                </c:pt>
                <c:pt idx="452">
                  <c:v>0.00399472600381505</c:v>
                </c:pt>
                <c:pt idx="453">
                  <c:v>0.00381439229323412</c:v>
                </c:pt>
                <c:pt idx="454">
                  <c:v>0.0036414000852362</c:v>
                </c:pt>
                <c:pt idx="455">
                  <c:v>0.00347549063004941</c:v>
                </c:pt>
                <c:pt idx="456">
                  <c:v>0.00331641238320626</c:v>
                </c:pt>
                <c:pt idx="457">
                  <c:v>0.00316392089300738</c:v>
                </c:pt>
                <c:pt idx="458">
                  <c:v>0.00301777868552101</c:v>
                </c:pt>
                <c:pt idx="459">
                  <c:v>0.00287775514737902</c:v>
                </c:pt>
                <c:pt idx="460">
                  <c:v>0.00274362640662144</c:v>
                </c:pt>
                <c:pt idx="461">
                  <c:v>0.00261517521183301</c:v>
                </c:pt>
                <c:pt idx="462">
                  <c:v>0.00249219080980603</c:v>
                </c:pt>
                <c:pt idx="463">
                  <c:v>0.00237446882195599</c:v>
                </c:pt>
                <c:pt idx="464">
                  <c:v>0.00226181111970671</c:v>
                </c:pt>
                <c:pt idx="465">
                  <c:v>0.00215402569905405</c:v>
                </c:pt>
                <c:pt idx="466">
                  <c:v>0.00205092655450785</c:v>
                </c:pt>
                <c:pt idx="467">
                  <c:v>0.00195233355260387</c:v>
                </c:pt>
                <c:pt idx="468">
                  <c:v>0.00185807230516859</c:v>
                </c:pt>
                <c:pt idx="469">
                  <c:v>0.00176797404251154</c:v>
                </c:pt>
                <c:pt idx="470">
                  <c:v>0.0016818754867116</c:v>
                </c:pt>
                <c:pt idx="471">
                  <c:v>0.00159961872515546</c:v>
                </c:pt>
                <c:pt idx="472">
                  <c:v>0.00152105108447845</c:v>
                </c:pt>
                <c:pt idx="473">
                  <c:v>0.00144602500505003</c:v>
                </c:pt>
                <c:pt idx="474">
                  <c:v>0.00137439791613847</c:v>
                </c:pt>
                <c:pt idx="475">
                  <c:v>0.0013060321118817</c:v>
                </c:pt>
                <c:pt idx="476">
                  <c:v>0.00124079462818368</c:v>
                </c:pt>
                <c:pt idx="477">
                  <c:v>0.00117855712064865</c:v>
                </c:pt>
                <c:pt idx="478">
                  <c:v>0.00111919574365812</c:v>
                </c:pt>
              </c:numCache>
            </c:numRef>
          </c:val>
          <c:smooth val="0"/>
        </c:ser>
        <c:dLbls>
          <c:showLegendKey val="0"/>
          <c:showVal val="0"/>
          <c:showCatName val="0"/>
          <c:showSerName val="0"/>
          <c:showPercent val="0"/>
          <c:showBubbleSize val="0"/>
        </c:dLbls>
        <c:marker val="1"/>
        <c:smooth val="0"/>
        <c:axId val="-2085946664"/>
        <c:axId val="-2086435512"/>
        <c:extLst>
          <c:ext xmlns:c15="http://schemas.microsoft.com/office/drawing/2012/chart" uri="{02D57815-91ED-43cb-92C2-25804820EDAC}">
            <c15:filteredLineSeries>
              <c15:ser>
                <c:idx val="1"/>
                <c:order val="1"/>
                <c:tx>
                  <c:v>No.49</c:v>
                </c:tx>
                <c:spPr>
                  <a:ln>
                    <a:solidFill>
                      <a:srgbClr val="FF1717"/>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85946664"/>
        <c:scaling>
          <c:orientation val="minMax"/>
        </c:scaling>
        <c:delete val="0"/>
        <c:axPos val="b"/>
        <c:title>
          <c:tx>
            <c:rich>
              <a:bodyPr/>
              <a:lstStyle/>
              <a:p>
                <a:pPr>
                  <a:defRPr>
                    <a:noFill/>
                  </a:defRPr>
                </a:pPr>
                <a:r>
                  <a:rPr lang="en-US">
                    <a:noFill/>
                  </a:rPr>
                  <a:t>Deformable mirror diameter[mm]</a:t>
                </a:r>
                <a:endParaRPr lang="ja-JP">
                  <a:noFill/>
                </a:endParaRPr>
              </a:p>
            </c:rich>
          </c:tx>
          <c:overlay val="0"/>
        </c:title>
        <c:numFmt formatCode="0" sourceLinked="1"/>
        <c:majorTickMark val="none"/>
        <c:minorTickMark val="none"/>
        <c:tickLblPos val="nextTo"/>
        <c:txPr>
          <a:bodyPr/>
          <a:lstStyle/>
          <a:p>
            <a:pPr>
              <a:defRPr>
                <a:noFill/>
              </a:defRPr>
            </a:pPr>
            <a:endParaRPr lang="ja-JP"/>
          </a:p>
        </c:txPr>
        <c:crossAx val="-2086435512"/>
        <c:crosses val="autoZero"/>
        <c:auto val="1"/>
        <c:lblAlgn val="ctr"/>
        <c:lblOffset val="100"/>
        <c:tickLblSkip val="50"/>
        <c:noMultiLvlLbl val="0"/>
      </c:catAx>
      <c:valAx>
        <c:axId val="-2086435512"/>
        <c:scaling>
          <c:orientation val="minMax"/>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85946664"/>
        <c:crosses val="autoZero"/>
        <c:crossBetween val="between"/>
      </c:valAx>
      <c:spPr>
        <a:noFill/>
      </c:spPr>
    </c:plotArea>
    <c:legend>
      <c:legendPos val="r"/>
      <c:layout>
        <c:manualLayout>
          <c:xMode val="edge"/>
          <c:yMode val="edge"/>
          <c:x val="0.669271635483509"/>
          <c:y val="0.187304945493606"/>
          <c:w val="0.306870766472515"/>
          <c:h val="0.0968752570485743"/>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v>No.48</c:v>
          </c:tx>
          <c:spPr>
            <a:ln>
              <a:solidFill>
                <a:srgbClr val="0000FF"/>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2.892562683499995</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4.049587756899995</c:v>
                </c:pt>
                <c:pt idx="99">
                  <c:v>4.090910080949995</c:v>
                </c:pt>
                <c:pt idx="100">
                  <c:v>4.132232405</c:v>
                </c:pt>
                <c:pt idx="101">
                  <c:v>4.173554729049994</c:v>
                </c:pt>
                <c:pt idx="102">
                  <c:v>4.214877053099995</c:v>
                </c:pt>
                <c:pt idx="103">
                  <c:v>4.256199377149995</c:v>
                </c:pt>
                <c:pt idx="104">
                  <c:v>4.2975217012</c:v>
                </c:pt>
                <c:pt idx="105">
                  <c:v>4.33884402525</c:v>
                </c:pt>
                <c:pt idx="106">
                  <c:v>4.380166349299995</c:v>
                </c:pt>
                <c:pt idx="107">
                  <c:v>4.421488673349995</c:v>
                </c:pt>
                <c:pt idx="108">
                  <c:v>4.462810997399994</c:v>
                </c:pt>
                <c:pt idx="109">
                  <c:v>4.504133321449995</c:v>
                </c:pt>
                <c:pt idx="110">
                  <c:v>4.545455645499995</c:v>
                </c:pt>
                <c:pt idx="111">
                  <c:v>4.586777969549995</c:v>
                </c:pt>
                <c:pt idx="112">
                  <c:v>4.628100293599994</c:v>
                </c:pt>
                <c:pt idx="113">
                  <c:v>4.669422617649995</c:v>
                </c:pt>
                <c:pt idx="114">
                  <c:v>4.710744941699995</c:v>
                </c:pt>
                <c:pt idx="115">
                  <c:v>4.75206726575</c:v>
                </c:pt>
                <c:pt idx="116">
                  <c:v>4.7933895898</c:v>
                </c:pt>
                <c:pt idx="117">
                  <c:v>4.834711913849995</c:v>
                </c:pt>
                <c:pt idx="118">
                  <c:v>4.876034237899993</c:v>
                </c:pt>
                <c:pt idx="119">
                  <c:v>4.917356561949994</c:v>
                </c:pt>
                <c:pt idx="120">
                  <c:v>4.958678886</c:v>
                </c:pt>
                <c:pt idx="121">
                  <c:v>5.000001210049995</c:v>
                </c:pt>
                <c:pt idx="122">
                  <c:v>5.0413235341</c:v>
                </c:pt>
                <c:pt idx="123">
                  <c:v>5.082645858149995</c:v>
                </c:pt>
                <c:pt idx="124">
                  <c:v>5.1239681822</c:v>
                </c:pt>
                <c:pt idx="125">
                  <c:v>5.165290506249993</c:v>
                </c:pt>
                <c:pt idx="126">
                  <c:v>5.2066128303</c:v>
                </c:pt>
                <c:pt idx="127">
                  <c:v>5.247935154349995</c:v>
                </c:pt>
                <c:pt idx="128">
                  <c:v>5.2892574784</c:v>
                </c:pt>
                <c:pt idx="129">
                  <c:v>5.33057980245</c:v>
                </c:pt>
                <c:pt idx="130">
                  <c:v>5.3719021265</c:v>
                </c:pt>
                <c:pt idx="131">
                  <c:v>5.41322445055</c:v>
                </c:pt>
                <c:pt idx="132">
                  <c:v>5.454546774599995</c:v>
                </c:pt>
                <c:pt idx="133">
                  <c:v>5.49586909865</c:v>
                </c:pt>
                <c:pt idx="134">
                  <c:v>5.5371914227</c:v>
                </c:pt>
                <c:pt idx="135">
                  <c:v>5.578513746749995</c:v>
                </c:pt>
                <c:pt idx="136">
                  <c:v>5.619836070799991</c:v>
                </c:pt>
                <c:pt idx="137">
                  <c:v>5.66115839485</c:v>
                </c:pt>
                <c:pt idx="138">
                  <c:v>5.702480718899995</c:v>
                </c:pt>
                <c:pt idx="139">
                  <c:v>5.74380304295</c:v>
                </c:pt>
                <c:pt idx="140">
                  <c:v>5.785125366999993</c:v>
                </c:pt>
                <c:pt idx="141">
                  <c:v>5.82644769105</c:v>
                </c:pt>
                <c:pt idx="142">
                  <c:v>5.867770015099995</c:v>
                </c:pt>
                <c:pt idx="143">
                  <c:v>5.90909233915</c:v>
                </c:pt>
                <c:pt idx="144">
                  <c:v>5.950414663199994</c:v>
                </c:pt>
                <c:pt idx="145">
                  <c:v>5.99173698725</c:v>
                </c:pt>
                <c:pt idx="146">
                  <c:v>6.0330593113</c:v>
                </c:pt>
                <c:pt idx="147">
                  <c:v>6.07438163535</c:v>
                </c:pt>
                <c:pt idx="148">
                  <c:v>6.115703959399995</c:v>
                </c:pt>
                <c:pt idx="149">
                  <c:v>6.157026283449995</c:v>
                </c:pt>
                <c:pt idx="150">
                  <c:v>6.198348607499995</c:v>
                </c:pt>
                <c:pt idx="151">
                  <c:v>6.23967093155</c:v>
                </c:pt>
                <c:pt idx="152">
                  <c:v>6.2809932556</c:v>
                </c:pt>
                <c:pt idx="153">
                  <c:v>6.322315579649986</c:v>
                </c:pt>
                <c:pt idx="154">
                  <c:v>6.363637903699995</c:v>
                </c:pt>
                <c:pt idx="155">
                  <c:v>6.404960227749994</c:v>
                </c:pt>
                <c:pt idx="156">
                  <c:v>6.4462825518</c:v>
                </c:pt>
                <c:pt idx="157">
                  <c:v>6.487604875849995</c:v>
                </c:pt>
                <c:pt idx="158">
                  <c:v>6.5289271999</c:v>
                </c:pt>
                <c:pt idx="159">
                  <c:v>6.57024952395</c:v>
                </c:pt>
                <c:pt idx="160">
                  <c:v>6.61157184799999</c:v>
                </c:pt>
                <c:pt idx="161">
                  <c:v>6.652894172049991</c:v>
                </c:pt>
                <c:pt idx="162">
                  <c:v>6.694216496099994</c:v>
                </c:pt>
                <c:pt idx="163">
                  <c:v>6.735538820149995</c:v>
                </c:pt>
                <c:pt idx="164">
                  <c:v>6.7768611442</c:v>
                </c:pt>
                <c:pt idx="165">
                  <c:v>6.818183468249994</c:v>
                </c:pt>
                <c:pt idx="166">
                  <c:v>6.8595057923</c:v>
                </c:pt>
                <c:pt idx="167">
                  <c:v>6.90082811635</c:v>
                </c:pt>
                <c:pt idx="168">
                  <c:v>6.942150440399995</c:v>
                </c:pt>
                <c:pt idx="169">
                  <c:v>6.98347276445</c:v>
                </c:pt>
                <c:pt idx="170">
                  <c:v>7.024795088499995</c:v>
                </c:pt>
                <c:pt idx="171">
                  <c:v>7.066117412549995</c:v>
                </c:pt>
                <c:pt idx="172">
                  <c:v>7.107439736599993</c:v>
                </c:pt>
                <c:pt idx="173">
                  <c:v>7.14876206065</c:v>
                </c:pt>
                <c:pt idx="174">
                  <c:v>7.1900843847</c:v>
                </c:pt>
                <c:pt idx="175">
                  <c:v>7.23140670875</c:v>
                </c:pt>
                <c:pt idx="176">
                  <c:v>7.2727290328</c:v>
                </c:pt>
                <c:pt idx="177">
                  <c:v>7.31405135684999</c:v>
                </c:pt>
                <c:pt idx="178">
                  <c:v>7.3553736809</c:v>
                </c:pt>
                <c:pt idx="179">
                  <c:v>7.39669600495</c:v>
                </c:pt>
                <c:pt idx="180">
                  <c:v>7.438018329</c:v>
                </c:pt>
                <c:pt idx="181">
                  <c:v>7.47934065305</c:v>
                </c:pt>
                <c:pt idx="182">
                  <c:v>7.520662977099995</c:v>
                </c:pt>
                <c:pt idx="183">
                  <c:v>7.561985301149994</c:v>
                </c:pt>
                <c:pt idx="184">
                  <c:v>7.6033076252</c:v>
                </c:pt>
                <c:pt idx="185">
                  <c:v>7.644629949249995</c:v>
                </c:pt>
                <c:pt idx="186">
                  <c:v>7.685952273299991</c:v>
                </c:pt>
                <c:pt idx="187">
                  <c:v>7.727274597349994</c:v>
                </c:pt>
                <c:pt idx="188">
                  <c:v>7.768596921399995</c:v>
                </c:pt>
                <c:pt idx="189">
                  <c:v>7.809919245449995</c:v>
                </c:pt>
                <c:pt idx="190">
                  <c:v>7.8512415695</c:v>
                </c:pt>
                <c:pt idx="191">
                  <c:v>7.89256389355</c:v>
                </c:pt>
                <c:pt idx="192">
                  <c:v>7.933886217599995</c:v>
                </c:pt>
                <c:pt idx="193">
                  <c:v>7.97520854165</c:v>
                </c:pt>
                <c:pt idx="194">
                  <c:v>8.0165308657</c:v>
                </c:pt>
                <c:pt idx="195">
                  <c:v>8.057853189749998</c:v>
                </c:pt>
                <c:pt idx="196">
                  <c:v>8.0991755138</c:v>
                </c:pt>
                <c:pt idx="197">
                  <c:v>8.14049783785</c:v>
                </c:pt>
                <c:pt idx="198">
                  <c:v>8.18182016189999</c:v>
                </c:pt>
                <c:pt idx="199">
                  <c:v>8.223142485949997</c:v>
                </c:pt>
                <c:pt idx="200">
                  <c:v>8.26446481</c:v>
                </c:pt>
                <c:pt idx="201">
                  <c:v>8.30578713405</c:v>
                </c:pt>
                <c:pt idx="202">
                  <c:v>8.3471094581</c:v>
                </c:pt>
                <c:pt idx="203">
                  <c:v>8.388431782149998</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9.793390799849998</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16.48760729594995</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17.06611983264995</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17.47934307314996</c:v>
                </c:pt>
                <c:pt idx="424">
                  <c:v>17.52066539719999</c:v>
                </c:pt>
                <c:pt idx="425">
                  <c:v>17.56198772125</c:v>
                </c:pt>
                <c:pt idx="426">
                  <c:v>17.6033100453</c:v>
                </c:pt>
                <c:pt idx="427">
                  <c:v>17.64463236935</c:v>
                </c:pt>
                <c:pt idx="428">
                  <c:v>17.6859546934</c:v>
                </c:pt>
                <c:pt idx="429">
                  <c:v>17.72727701745</c:v>
                </c:pt>
                <c:pt idx="430">
                  <c:v>17.76859934149995</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extLst xmlns:c15="http://schemas.microsoft.com/office/drawing/2012/chart"/>
            </c:numRef>
          </c:cat>
          <c:val>
            <c:numRef>
              <c:f>Sheet1!$D$2:$D$480</c:f>
              <c:numCache>
                <c:formatCode>General</c:formatCode>
                <c:ptCount val="479"/>
                <c:pt idx="0">
                  <c:v>0.000513425101584849</c:v>
                </c:pt>
                <c:pt idx="1">
                  <c:v>0.000544719989357849</c:v>
                </c:pt>
                <c:pt idx="2">
                  <c:v>0.000577762254305434</c:v>
                </c:pt>
                <c:pt idx="3">
                  <c:v>0.000612639023093133</c:v>
                </c:pt>
                <c:pt idx="4">
                  <c:v>0.000649441123533213</c:v>
                </c:pt>
                <c:pt idx="5">
                  <c:v>0.000688263204307053</c:v>
                </c:pt>
                <c:pt idx="6">
                  <c:v>0.000729203856445078</c:v>
                </c:pt>
                <c:pt idx="7">
                  <c:v>0.000772365736461775</c:v>
                </c:pt>
                <c:pt idx="8">
                  <c:v>0.000817855691034045</c:v>
                </c:pt>
                <c:pt idx="9">
                  <c:v>0.00086578488310124</c:v>
                </c:pt>
                <c:pt idx="10">
                  <c:v>0.000916268919255333</c:v>
                </c:pt>
                <c:pt idx="11">
                  <c:v>0.000969427978279162</c:v>
                </c:pt>
                <c:pt idx="12">
                  <c:v>0.00102538694068024</c:v>
                </c:pt>
                <c:pt idx="13">
                  <c:v>0.00108427551905651</c:v>
                </c:pt>
                <c:pt idx="14">
                  <c:v>0.00114622838911953</c:v>
                </c:pt>
                <c:pt idx="15">
                  <c:v>0.00121138532118872</c:v>
                </c:pt>
                <c:pt idx="16">
                  <c:v>0.00127989131195932</c:v>
                </c:pt>
                <c:pt idx="17">
                  <c:v>0.00135189671633397</c:v>
                </c:pt>
                <c:pt idx="18">
                  <c:v>0.00142755737909664</c:v>
                </c:pt>
                <c:pt idx="19">
                  <c:v>0.00150703476619467</c:v>
                </c:pt>
                <c:pt idx="20">
                  <c:v>0.00159049609538275</c:v>
                </c:pt>
                <c:pt idx="21">
                  <c:v>0.00167811446596977</c:v>
                </c:pt>
                <c:pt idx="22">
                  <c:v>0.00177006898739714</c:v>
                </c:pt>
                <c:pt idx="23">
                  <c:v>0.00186654490636409</c:v>
                </c:pt>
                <c:pt idx="24">
                  <c:v>0.00196773373220303</c:v>
                </c:pt>
                <c:pt idx="25">
                  <c:v>0.0020738333601947</c:v>
                </c:pt>
                <c:pt idx="26">
                  <c:v>0.00218504819250072</c:v>
                </c:pt>
                <c:pt idx="27">
                  <c:v>0.00230158925637757</c:v>
                </c:pt>
                <c:pt idx="28">
                  <c:v>0.00242367431932387</c:v>
                </c:pt>
                <c:pt idx="29">
                  <c:v>0.0025515280008001</c:v>
                </c:pt>
                <c:pt idx="30">
                  <c:v>0.00268538188014703</c:v>
                </c:pt>
                <c:pt idx="31">
                  <c:v>0.00282547460031754</c:v>
                </c:pt>
                <c:pt idx="32">
                  <c:v>0.00297205196702374</c:v>
                </c:pt>
                <c:pt idx="33">
                  <c:v>0.00312536704288995</c:v>
                </c:pt>
                <c:pt idx="34">
                  <c:v>0.0032856802361905</c:v>
                </c:pt>
                <c:pt idx="35">
                  <c:v>0.00345325938374002</c:v>
                </c:pt>
                <c:pt idx="36">
                  <c:v>0.00362837982749349</c:v>
                </c:pt>
                <c:pt idx="37">
                  <c:v>0.0038113244844027</c:v>
                </c:pt>
                <c:pt idx="38">
                  <c:v>0.0040023839090662</c:v>
                </c:pt>
                <c:pt idx="39">
                  <c:v>0.00420185634870075</c:v>
                </c:pt>
                <c:pt idx="40">
                  <c:v>0.00441004778995313</c:v>
                </c:pt>
                <c:pt idx="41">
                  <c:v>0.00462727199706403</c:v>
                </c:pt>
                <c:pt idx="42">
                  <c:v>0.00485385054088763</c:v>
                </c:pt>
                <c:pt idx="43">
                  <c:v>0.00509011281826489</c:v>
                </c:pt>
                <c:pt idx="44">
                  <c:v>0.00533639606124198</c:v>
                </c:pt>
                <c:pt idx="45">
                  <c:v>0.00559304533562141</c:v>
                </c:pt>
                <c:pt idx="46">
                  <c:v>0.00586041352832895</c:v>
                </c:pt>
                <c:pt idx="47">
                  <c:v>0.00613886132307685</c:v>
                </c:pt>
                <c:pt idx="48">
                  <c:v>0.00642875716380182</c:v>
                </c:pt>
                <c:pt idx="49">
                  <c:v>0.00673047720535604</c:v>
                </c:pt>
                <c:pt idx="50">
                  <c:v>0.00704440525092907</c:v>
                </c:pt>
                <c:pt idx="51">
                  <c:v>0.00737093267568094</c:v>
                </c:pt>
                <c:pt idx="52">
                  <c:v>0.00771045833606914</c:v>
                </c:pt>
                <c:pt idx="53">
                  <c:v>0.00806338846435658</c:v>
                </c:pt>
                <c:pt idx="54">
                  <c:v>0.00843013654779307</c:v>
                </c:pt>
                <c:pt idx="55">
                  <c:v>0.0088111231919699</c:v>
                </c:pt>
                <c:pt idx="56">
                  <c:v>0.00920677596785555</c:v>
                </c:pt>
                <c:pt idx="57">
                  <c:v>0.00961752924203034</c:v>
                </c:pt>
                <c:pt idx="58">
                  <c:v>0.0100438239896494</c:v>
                </c:pt>
                <c:pt idx="59">
                  <c:v>0.0104861075896762</c:v>
                </c:pt>
                <c:pt idx="60">
                  <c:v>0.0109448336019446</c:v>
                </c:pt>
                <c:pt idx="61">
                  <c:v>0.0114204615256205</c:v>
                </c:pt>
                <c:pt idx="62">
                  <c:v>0.0119134565386583</c:v>
                </c:pt>
                <c:pt idx="63">
                  <c:v>0.0124242892178589</c:v>
                </c:pt>
                <c:pt idx="64">
                  <c:v>0.0129534352391655</c:v>
                </c:pt>
                <c:pt idx="65">
                  <c:v>0.0135013750578511</c:v>
                </c:pt>
                <c:pt idx="66">
                  <c:v>0.0140685935682793</c:v>
                </c:pt>
                <c:pt idx="67">
                  <c:v>0.0146555797429454</c:v>
                </c:pt>
                <c:pt idx="68">
                  <c:v>0.0152628262505355</c:v>
                </c:pt>
                <c:pt idx="69">
                  <c:v>0.0158908290527687</c:v>
                </c:pt>
                <c:pt idx="70">
                  <c:v>0.0165400869798227</c:v>
                </c:pt>
                <c:pt idx="71">
                  <c:v>0.0172111012841754</c:v>
                </c:pt>
                <c:pt idx="72">
                  <c:v>0.0179043751727308</c:v>
                </c:pt>
                <c:pt idx="73">
                  <c:v>0.0186204133171368</c:v>
                </c:pt>
                <c:pt idx="74">
                  <c:v>0.0193597213422395</c:v>
                </c:pt>
                <c:pt idx="75">
                  <c:v>0.0201228052926624</c:v>
                </c:pt>
                <c:pt idx="76">
                  <c:v>0.0209101710775374</c:v>
                </c:pt>
                <c:pt idx="77">
                  <c:v>0.0217223238934654</c:v>
                </c:pt>
                <c:pt idx="78">
                  <c:v>0.0225597676258227</c:v>
                </c:pt>
                <c:pt idx="79">
                  <c:v>0.0234230042285835</c:v>
                </c:pt>
                <c:pt idx="80">
                  <c:v>0.0243125330828729</c:v>
                </c:pt>
                <c:pt idx="81">
                  <c:v>0.0252288503345195</c:v>
                </c:pt>
                <c:pt idx="82">
                  <c:v>0.0261724482109236</c:v>
                </c:pt>
                <c:pt idx="83">
                  <c:v>0.0271438143176152</c:v>
                </c:pt>
                <c:pt idx="84">
                  <c:v>0.0281434309149265</c:v>
                </c:pt>
                <c:pt idx="85">
                  <c:v>0.0291717741752593</c:v>
                </c:pt>
                <c:pt idx="86">
                  <c:v>0.0302293134214864</c:v>
                </c:pt>
                <c:pt idx="87">
                  <c:v>0.0313165103470802</c:v>
                </c:pt>
                <c:pt idx="88">
                  <c:v>0.0324338182186216</c:v>
                </c:pt>
                <c:pt idx="89">
                  <c:v>0.0335816810613996</c:v>
                </c:pt>
                <c:pt idx="90">
                  <c:v>0.0347605328288718</c:v>
                </c:pt>
                <c:pt idx="91">
                  <c:v>0.0359707965568157</c:v>
                </c:pt>
                <c:pt idx="92">
                  <c:v>0.0372128835030591</c:v>
                </c:pt>
                <c:pt idx="93">
                  <c:v>0.0384871922737388</c:v>
                </c:pt>
                <c:pt idx="94">
                  <c:v>0.0397941079370967</c:v>
                </c:pt>
                <c:pt idx="95">
                  <c:v>0.0411340011258803</c:v>
                </c:pt>
                <c:pt idx="96">
                  <c:v>0.042507227129477</c:v>
                </c:pt>
                <c:pt idx="97">
                  <c:v>0.0439141249769655</c:v>
                </c:pt>
                <c:pt idx="98">
                  <c:v>0.0453550165123314</c:v>
                </c:pt>
                <c:pt idx="99">
                  <c:v>0.0468302054631457</c:v>
                </c:pt>
                <c:pt idx="100">
                  <c:v>0.048339976504065</c:v>
                </c:pt>
                <c:pt idx="101">
                  <c:v>0.0498845943165659</c:v>
                </c:pt>
                <c:pt idx="102">
                  <c:v>0.0514643026463777</c:v>
                </c:pt>
                <c:pt idx="103">
                  <c:v>0.0530793233601338</c:v>
                </c:pt>
                <c:pt idx="104">
                  <c:v>0.0547298555028075</c:v>
                </c:pt>
                <c:pt idx="105">
                  <c:v>0.0564160743575507</c:v>
                </c:pt>
                <c:pt idx="106">
                  <c:v>0.0581381305095957</c:v>
                </c:pt>
                <c:pt idx="107">
                  <c:v>0.0598961489159302</c:v>
                </c:pt>
                <c:pt idx="108">
                  <c:v>0.0616902279824894</c:v>
                </c:pt>
                <c:pt idx="109">
                  <c:v>0.0635204386506551</c:v>
                </c:pt>
                <c:pt idx="110">
                  <c:v>0.0653868234948839</c:v>
                </c:pt>
                <c:pt idx="111">
                  <c:v>0.0672893958333187</c:v>
                </c:pt>
                <c:pt idx="112">
                  <c:v>0.0692281388532712</c:v>
                </c:pt>
                <c:pt idx="113">
                  <c:v>0.0712030047534859</c:v>
                </c:pt>
                <c:pt idx="114">
                  <c:v>0.07321391390512</c:v>
                </c:pt>
                <c:pt idx="115">
                  <c:v>0.0752607540333949</c:v>
                </c:pt>
                <c:pt idx="116">
                  <c:v>0.0773433794218867</c:v>
                </c:pt>
                <c:pt idx="117">
                  <c:v>0.0794616101414373</c:v>
                </c:pt>
                <c:pt idx="118">
                  <c:v>0.081615231305674</c:v>
                </c:pt>
                <c:pt idx="119">
                  <c:v>0.0838039923551278</c:v>
                </c:pt>
                <c:pt idx="120">
                  <c:v>0.086027606371941</c:v>
                </c:pt>
                <c:pt idx="121">
                  <c:v>0.0882857494271459</c:v>
                </c:pt>
                <c:pt idx="122">
                  <c:v>0.0905780599624898</c:v>
                </c:pt>
                <c:pt idx="123">
                  <c:v>0.092904138208761</c:v>
                </c:pt>
                <c:pt idx="124">
                  <c:v>0.0952635456425565</c:v>
                </c:pt>
                <c:pt idx="125">
                  <c:v>0.0976558044834024</c:v>
                </c:pt>
                <c:pt idx="126">
                  <c:v>0.100080397233109</c:v>
                </c:pt>
                <c:pt idx="127">
                  <c:v>0.102536766259212</c:v>
                </c:pt>
                <c:pt idx="128">
                  <c:v>0.1050243134243</c:v>
                </c:pt>
                <c:pt idx="129">
                  <c:v>0.107542399763006</c:v>
                </c:pt>
                <c:pt idx="130">
                  <c:v>0.110090345208357</c:v>
                </c:pt>
                <c:pt idx="131">
                  <c:v>0.112667428369155</c:v>
                </c:pt>
                <c:pt idx="132">
                  <c:v>0.115272886359977</c:v>
                </c:pt>
                <c:pt idx="133">
                  <c:v>0.117905914685338</c:v>
                </c:pt>
                <c:pt idx="134">
                  <c:v>0.120565667179463</c:v>
                </c:pt>
                <c:pt idx="135">
                  <c:v>0.123251256003073</c:v>
                </c:pt>
                <c:pt idx="136">
                  <c:v>0.125961751698478</c:v>
                </c:pt>
                <c:pt idx="137">
                  <c:v>0.128696183304208</c:v>
                </c:pt>
                <c:pt idx="138">
                  <c:v>0.13145353853031</c:v>
                </c:pt>
                <c:pt idx="139">
                  <c:v>0.13423276399536</c:v>
                </c:pt>
                <c:pt idx="140">
                  <c:v>0.137032765526116</c:v>
                </c:pt>
                <c:pt idx="141">
                  <c:v>0.139852408520664</c:v>
                </c:pt>
                <c:pt idx="142">
                  <c:v>0.14269051837578</c:v>
                </c:pt>
                <c:pt idx="143">
                  <c:v>0.145545880979142</c:v>
                </c:pt>
                <c:pt idx="144">
                  <c:v>0.148417243266879</c:v>
                </c:pt>
                <c:pt idx="145">
                  <c:v>0.151303313846868</c:v>
                </c:pt>
                <c:pt idx="146">
                  <c:v>0.154202763688036</c:v>
                </c:pt>
                <c:pt idx="147">
                  <c:v>0.157114226875813</c:v>
                </c:pt>
                <c:pt idx="148">
                  <c:v>0.160036301433753</c:v>
                </c:pt>
                <c:pt idx="149">
                  <c:v>0.162967550211226</c:v>
                </c:pt>
                <c:pt idx="150">
                  <c:v>0.165906501836913</c:v>
                </c:pt>
                <c:pt idx="151">
                  <c:v>0.16885165173775</c:v>
                </c:pt>
                <c:pt idx="152">
                  <c:v>0.171801463222804</c:v>
                </c:pt>
                <c:pt idx="153">
                  <c:v>0.174754368631425</c:v>
                </c:pt>
                <c:pt idx="154">
                  <c:v>0.177708770544904</c:v>
                </c:pt>
                <c:pt idx="155">
                  <c:v>0.180663043060705</c:v>
                </c:pt>
                <c:pt idx="156">
                  <c:v>0.18361553312821</c:v>
                </c:pt>
                <c:pt idx="157">
                  <c:v>0.18656456194478</c:v>
                </c:pt>
                <c:pt idx="158">
                  <c:v>0.1895084264108</c:v>
                </c:pt>
                <c:pt idx="159">
                  <c:v>0.192445400642216</c:v>
                </c:pt>
                <c:pt idx="160">
                  <c:v>0.19537373753898</c:v>
                </c:pt>
                <c:pt idx="161">
                  <c:v>0.198291670407627</c:v>
                </c:pt>
                <c:pt idx="162">
                  <c:v>0.201197414636126</c:v>
                </c:pt>
                <c:pt idx="163">
                  <c:v>0.204089169418989</c:v>
                </c:pt>
                <c:pt idx="164">
                  <c:v>0.206965119530499</c:v>
                </c:pt>
                <c:pt idx="165">
                  <c:v>0.209823437143783</c:v>
                </c:pt>
                <c:pt idx="166">
                  <c:v>0.212662283693369</c:v>
                </c:pt>
                <c:pt idx="167">
                  <c:v>0.215479811778689</c:v>
                </c:pt>
                <c:pt idx="168">
                  <c:v>0.218274167105933</c:v>
                </c:pt>
                <c:pt idx="169">
                  <c:v>0.221043490465513</c:v>
                </c:pt>
                <c:pt idx="170">
                  <c:v>0.223785919742293</c:v>
                </c:pt>
                <c:pt idx="171">
                  <c:v>0.226499591955662</c:v>
                </c:pt>
                <c:pt idx="172">
                  <c:v>0.229182645326405</c:v>
                </c:pt>
                <c:pt idx="173">
                  <c:v>0.231833221367246</c:v>
                </c:pt>
                <c:pt idx="174">
                  <c:v>0.234449466993862</c:v>
                </c:pt>
                <c:pt idx="175">
                  <c:v>0.237029536653071</c:v>
                </c:pt>
                <c:pt idx="176">
                  <c:v>0.239571594464848</c:v>
                </c:pt>
                <c:pt idx="177">
                  <c:v>0.242073816374724</c:v>
                </c:pt>
                <c:pt idx="178">
                  <c:v>0.244534392313105</c:v>
                </c:pt>
                <c:pt idx="179">
                  <c:v>0.24695152835796</c:v>
                </c:pt>
                <c:pt idx="180">
                  <c:v>0.249323448897318</c:v>
                </c:pt>
                <c:pt idx="181">
                  <c:v>0.251648398787929</c:v>
                </c:pt>
                <c:pt idx="182">
                  <c:v>0.253924645506487</c:v>
                </c:pt>
                <c:pt idx="183">
                  <c:v>0.256150481289704</c:v>
                </c:pt>
                <c:pt idx="184">
                  <c:v>0.258324225259596</c:v>
                </c:pt>
                <c:pt idx="185">
                  <c:v>0.260444225530272</c:v>
                </c:pt>
                <c:pt idx="186">
                  <c:v>0.262508861292565</c:v>
                </c:pt>
                <c:pt idx="187">
                  <c:v>0.264516544872819</c:v>
                </c:pt>
                <c:pt idx="188">
                  <c:v>0.266465723762201</c:v>
                </c:pt>
                <c:pt idx="189">
                  <c:v>0.268354882612901</c:v>
                </c:pt>
                <c:pt idx="190">
                  <c:v>0.270182545197653</c:v>
                </c:pt>
                <c:pt idx="191">
                  <c:v>0.27194727632902</c:v>
                </c:pt>
                <c:pt idx="192">
                  <c:v>0.27364768373497</c:v>
                </c:pt>
                <c:pt idx="193">
                  <c:v>0.275282419887306</c:v>
                </c:pt>
                <c:pt idx="194">
                  <c:v>0.276850183779606</c:v>
                </c:pt>
                <c:pt idx="195">
                  <c:v>0.278349722651372</c:v>
                </c:pt>
                <c:pt idx="196">
                  <c:v>0.279779833655216</c:v>
                </c:pt>
                <c:pt idx="197">
                  <c:v>0.28113936546396</c:v>
                </c:pt>
                <c:pt idx="198">
                  <c:v>0.282427219814659</c:v>
                </c:pt>
                <c:pt idx="199">
                  <c:v>0.283642352986635</c:v>
                </c:pt>
                <c:pt idx="200">
                  <c:v>0.284783777210761</c:v>
                </c:pt>
                <c:pt idx="201">
                  <c:v>0.285850562007303</c:v>
                </c:pt>
                <c:pt idx="202">
                  <c:v>0.286841835449814</c:v>
                </c:pt>
                <c:pt idx="203">
                  <c:v>0.287756785352649</c:v>
                </c:pt>
                <c:pt idx="204">
                  <c:v>0.28859466037986</c:v>
                </c:pt>
                <c:pt idx="205">
                  <c:v>0.28935477107334</c:v>
                </c:pt>
                <c:pt idx="206">
                  <c:v>0.290036490798247</c:v>
                </c:pt>
                <c:pt idx="207">
                  <c:v>0.290639256603897</c:v>
                </c:pt>
                <c:pt idx="208">
                  <c:v>0.291162569998466</c:v>
                </c:pt>
                <c:pt idx="209">
                  <c:v>0.29160599763602</c:v>
                </c:pt>
                <c:pt idx="210">
                  <c:v>0.291969171914524</c:v>
                </c:pt>
                <c:pt idx="211">
                  <c:v>0.292251791483703</c:v>
                </c:pt>
                <c:pt idx="212">
                  <c:v>0.292453621661753</c:v>
                </c:pt>
                <c:pt idx="213">
                  <c:v>0.292574494760105</c:v>
                </c:pt>
                <c:pt idx="214">
                  <c:v>0.292614310315601</c:v>
                </c:pt>
                <c:pt idx="215">
                  <c:v>0.292573035229656</c:v>
                </c:pt>
                <c:pt idx="216">
                  <c:v>0.292450703814103</c:v>
                </c:pt>
                <c:pt idx="217">
                  <c:v>0.292247417743665</c:v>
                </c:pt>
                <c:pt idx="218">
                  <c:v>0.291963345915121</c:v>
                </c:pt>
                <c:pt idx="219">
                  <c:v>0.291598724213456</c:v>
                </c:pt>
                <c:pt idx="220">
                  <c:v>0.291153855185433</c:v>
                </c:pt>
                <c:pt idx="221">
                  <c:v>0.290629107621235</c:v>
                </c:pt>
                <c:pt idx="222">
                  <c:v>0.290024916044981</c:v>
                </c:pt>
                <c:pt idx="223">
                  <c:v>0.289341780115087</c:v>
                </c:pt>
                <c:pt idx="224">
                  <c:v>0.288580263935662</c:v>
                </c:pt>
                <c:pt idx="225">
                  <c:v>0.28774099528023</c:v>
                </c:pt>
                <c:pt idx="226">
                  <c:v>0.286824664729308</c:v>
                </c:pt>
                <c:pt idx="227">
                  <c:v>0.285832024723467</c:v>
                </c:pt>
                <c:pt idx="228">
                  <c:v>0.284763888533728</c:v>
                </c:pt>
                <c:pt idx="229">
                  <c:v>0.283621129151226</c:v>
                </c:pt>
                <c:pt idx="230">
                  <c:v>0.282404678098297</c:v>
                </c:pt>
                <c:pt idx="231">
                  <c:v>0.28111552416324</c:v>
                </c:pt>
                <c:pt idx="232">
                  <c:v>0.279754712061158</c:v>
                </c:pt>
                <c:pt idx="233">
                  <c:v>0.278323341023419</c:v>
                </c:pt>
                <c:pt idx="234">
                  <c:v>0.276822563318402</c:v>
                </c:pt>
                <c:pt idx="235">
                  <c:v>0.275253582706321</c:v>
                </c:pt>
                <c:pt idx="236">
                  <c:v>0.273617652831009</c:v>
                </c:pt>
                <c:pt idx="237">
                  <c:v>0.271916075551686</c:v>
                </c:pt>
                <c:pt idx="238">
                  <c:v>0.270150199217807</c:v>
                </c:pt>
                <c:pt idx="239">
                  <c:v>0.268321416890188</c:v>
                </c:pt>
                <c:pt idx="240">
                  <c:v>0.266431164511694</c:v>
                </c:pt>
                <c:pt idx="241">
                  <c:v>0.264480919030851</c:v>
                </c:pt>
                <c:pt idx="242">
                  <c:v>0.262472196481799</c:v>
                </c:pt>
                <c:pt idx="243">
                  <c:v>0.260406550024086</c:v>
                </c:pt>
                <c:pt idx="244">
                  <c:v>0.258285567945837</c:v>
                </c:pt>
                <c:pt idx="245">
                  <c:v>0.256110871633878</c:v>
                </c:pt>
                <c:pt idx="246">
                  <c:v>0.253884113514452</c:v>
                </c:pt>
                <c:pt idx="247">
                  <c:v>0.251606974968161</c:v>
                </c:pt>
                <c:pt idx="248">
                  <c:v>0.249281164222805</c:v>
                </c:pt>
                <c:pt idx="249">
                  <c:v>0.246908414227804</c:v>
                </c:pt>
                <c:pt idx="250">
                  <c:v>0.244490480513883</c:v>
                </c:pt>
                <c:pt idx="251">
                  <c:v>0.242029139041691</c:v>
                </c:pt>
                <c:pt idx="252">
                  <c:v>0.239526184043032</c:v>
                </c:pt>
                <c:pt idx="253">
                  <c:v>0.236983425858337</c:v>
                </c:pt>
                <c:pt idx="254">
                  <c:v>0.234402688774003</c:v>
                </c:pt>
                <c:pt idx="255">
                  <c:v>0.231785808863171</c:v>
                </c:pt>
                <c:pt idx="256">
                  <c:v>0.229134631833475</c:v>
                </c:pt>
                <c:pt idx="257">
                  <c:v>0.226451010885256</c:v>
                </c:pt>
                <c:pt idx="258">
                  <c:v>0.223736804583644</c:v>
                </c:pt>
                <c:pt idx="259">
                  <c:v>0.220993874747891</c:v>
                </c:pt>
                <c:pt idx="260">
                  <c:v>0.218224084361219</c:v>
                </c:pt>
                <c:pt idx="261">
                  <c:v>0.215429295504409</c:v>
                </c:pt>
                <c:pt idx="262">
                  <c:v>0.212611367316238</c:v>
                </c:pt>
                <c:pt idx="263">
                  <c:v>0.209772153983813</c:v>
                </c:pt>
                <c:pt idx="264">
                  <c:v>0.206913502765719</c:v>
                </c:pt>
                <c:pt idx="265">
                  <c:v>0.20403725205084</c:v>
                </c:pt>
                <c:pt idx="266">
                  <c:v>0.201145229455561</c:v>
                </c:pt>
                <c:pt idx="267">
                  <c:v>0.198239249961978</c:v>
                </c:pt>
                <c:pt idx="268">
                  <c:v>0.195321114099629</c:v>
                </c:pt>
                <c:pt idx="269">
                  <c:v>0.192392606173107</c:v>
                </c:pt>
                <c:pt idx="270">
                  <c:v>0.189455492537846</c:v>
                </c:pt>
                <c:pt idx="271">
                  <c:v>0.186511519926187</c:v>
                </c:pt>
                <c:pt idx="272">
                  <c:v>0.183562413825759</c:v>
                </c:pt>
                <c:pt idx="273">
                  <c:v>0.180609876912031</c:v>
                </c:pt>
                <c:pt idx="274">
                  <c:v>0.177655587536789</c:v>
                </c:pt>
                <c:pt idx="275">
                  <c:v>0.174701198274146</c:v>
                </c:pt>
                <c:pt idx="276">
                  <c:v>0.171748334525552</c:v>
                </c:pt>
                <c:pt idx="277">
                  <c:v>0.168798593185146</c:v>
                </c:pt>
                <c:pt idx="278">
                  <c:v>0.165853541366641</c:v>
                </c:pt>
                <c:pt idx="279">
                  <c:v>0.162914715192806</c:v>
                </c:pt>
                <c:pt idx="280">
                  <c:v>0.159983618648459</c:v>
                </c:pt>
                <c:pt idx="281">
                  <c:v>0.157061722497755</c:v>
                </c:pt>
                <c:pt idx="282">
                  <c:v>0.154150463266421</c:v>
                </c:pt>
                <c:pt idx="283">
                  <c:v>0.151251242289434</c:v>
                </c:pt>
                <c:pt idx="284">
                  <c:v>0.148365424824526</c:v>
                </c:pt>
                <c:pt idx="285">
                  <c:v>0.145494339231747</c:v>
                </c:pt>
                <c:pt idx="286">
                  <c:v>0.142639276219205</c:v>
                </c:pt>
                <c:pt idx="287">
                  <c:v>0.139801488154954</c:v>
                </c:pt>
                <c:pt idx="288">
                  <c:v>0.136982188444885</c:v>
                </c:pt>
                <c:pt idx="289">
                  <c:v>0.13418255097635</c:v>
                </c:pt>
                <c:pt idx="290">
                  <c:v>0.131403709627132</c:v>
                </c:pt>
                <c:pt idx="291">
                  <c:v>0.128646757839239</c:v>
                </c:pt>
                <c:pt idx="292">
                  <c:v>0.125912748256907</c:v>
                </c:pt>
                <c:pt idx="293">
                  <c:v>0.123202692428084</c:v>
                </c:pt>
                <c:pt idx="294">
                  <c:v>0.120517560568537</c:v>
                </c:pt>
                <c:pt idx="295">
                  <c:v>0.11785828138766</c:v>
                </c:pt>
                <c:pt idx="296">
                  <c:v>0.115225741974918</c:v>
                </c:pt>
                <c:pt idx="297">
                  <c:v>0.112620787745818</c:v>
                </c:pt>
                <c:pt idx="298">
                  <c:v>0.110044222446164</c:v>
                </c:pt>
                <c:pt idx="299">
                  <c:v>0.107496808213295</c:v>
                </c:pt>
                <c:pt idx="300">
                  <c:v>0.104979265692908</c:v>
                </c:pt>
                <c:pt idx="301">
                  <c:v>0.102492274210027</c:v>
                </c:pt>
                <c:pt idx="302">
                  <c:v>0.100036471992545</c:v>
                </c:pt>
                <c:pt idx="303">
                  <c:v>0.0976124564457852</c:v>
                </c:pt>
                <c:pt idx="304">
                  <c:v>0.0952207844763778</c:v>
                </c:pt>
                <c:pt idx="305">
                  <c:v>0.0928619728637773</c:v>
                </c:pt>
                <c:pt idx="306">
                  <c:v>0.0905364986776299</c:v>
                </c:pt>
                <c:pt idx="307">
                  <c:v>0.0882447997391949</c:v>
                </c:pt>
                <c:pt idx="308">
                  <c:v>0.0859872751249672</c:v>
                </c:pt>
                <c:pt idx="309">
                  <c:v>0.0837642857106196</c:v>
                </c:pt>
                <c:pt idx="310">
                  <c:v>0.0815761547533496</c:v>
                </c:pt>
                <c:pt idx="311">
                  <c:v>0.0794231685106946</c:v>
                </c:pt>
                <c:pt idx="312">
                  <c:v>0.0773055768938565</c:v>
                </c:pt>
                <c:pt idx="313">
                  <c:v>0.0752235941535625</c:v>
                </c:pt>
                <c:pt idx="314">
                  <c:v>0.073177399596479</c:v>
                </c:pt>
                <c:pt idx="315">
                  <c:v>0.0711671383301886</c:v>
                </c:pt>
                <c:pt idx="316">
                  <c:v>0.0691929220347399</c:v>
                </c:pt>
                <c:pt idx="317">
                  <c:v>0.0672548297587813</c:v>
                </c:pt>
                <c:pt idx="318">
                  <c:v>0.0653529087383002</c:v>
                </c:pt>
                <c:pt idx="319">
                  <c:v>0.0634871752359958</c:v>
                </c:pt>
                <c:pt idx="320">
                  <c:v>0.0616576153993353</c:v>
                </c:pt>
                <c:pt idx="321">
                  <c:v>0.0598641861353553</c:v>
                </c:pt>
                <c:pt idx="322">
                  <c:v>0.0581068160003005</c:v>
                </c:pt>
                <c:pt idx="323">
                  <c:v>0.0563854061022129</c:v>
                </c:pt>
                <c:pt idx="324">
                  <c:v>0.0546998310146156</c:v>
                </c:pt>
                <c:pt idx="325">
                  <c:v>0.0530499396994711</c:v>
                </c:pt>
                <c:pt idx="326">
                  <c:v>0.0514355564376274</c:v>
                </c:pt>
                <c:pt idx="327">
                  <c:v>0.0498564817650021</c:v>
                </c:pt>
                <c:pt idx="328">
                  <c:v>0.0483124934128032</c:v>
                </c:pt>
                <c:pt idx="329">
                  <c:v>0.0468033472501205</c:v>
                </c:pt>
                <c:pt idx="330">
                  <c:v>0.0453287782272745</c:v>
                </c:pt>
                <c:pt idx="331">
                  <c:v>0.0438885013183553</c:v>
                </c:pt>
                <c:pt idx="332">
                  <c:v>0.042482212461433</c:v>
                </c:pt>
                <c:pt idx="333">
                  <c:v>0.041109589494977</c:v>
                </c:pt>
                <c:pt idx="334">
                  <c:v>0.0397702930890713</c:v>
                </c:pt>
                <c:pt idx="335">
                  <c:v>0.0384639676700697</c:v>
                </c:pt>
                <c:pt idx="336">
                  <c:v>0.0371902423373908</c:v>
                </c:pt>
                <c:pt idx="337">
                  <c:v>0.0359487317712103</c:v>
                </c:pt>
                <c:pt idx="338">
                  <c:v>0.0347390371298646</c:v>
                </c:pt>
                <c:pt idx="339">
                  <c:v>0.0335607469358395</c:v>
                </c:pt>
                <c:pt idx="340">
                  <c:v>0.0324134379492782</c:v>
                </c:pt>
                <c:pt idx="341">
                  <c:v>0.031296676027999</c:v>
                </c:pt>
                <c:pt idx="342">
                  <c:v>0.0302100169730766</c:v>
                </c:pt>
                <c:pt idx="343">
                  <c:v>0.029153007359098</c:v>
                </c:pt>
                <c:pt idx="344">
                  <c:v>0.0281251853482652</c:v>
                </c:pt>
                <c:pt idx="345">
                  <c:v>0.0271260814875753</c:v>
                </c:pt>
                <c:pt idx="346">
                  <c:v>0.0261552194883682</c:v>
                </c:pt>
                <c:pt idx="347">
                  <c:v>0.0252121169875917</c:v>
                </c:pt>
                <c:pt idx="348">
                  <c:v>0.024296286290188</c:v>
                </c:pt>
                <c:pt idx="349">
                  <c:v>0.0234072350920685</c:v>
                </c:pt>
                <c:pt idx="350">
                  <c:v>0.0225444671831934</c:v>
                </c:pt>
                <c:pt idx="351">
                  <c:v>0.0217074831303338</c:v>
                </c:pt>
                <c:pt idx="352">
                  <c:v>0.0208957809391449</c:v>
                </c:pt>
                <c:pt idx="353">
                  <c:v>0.0201088566952312</c:v>
                </c:pt>
                <c:pt idx="354">
                  <c:v>0.0193462051839399</c:v>
                </c:pt>
                <c:pt idx="355">
                  <c:v>0.0186073204886651</c:v>
                </c:pt>
                <c:pt idx="356">
                  <c:v>0.0178916965674978</c:v>
                </c:pt>
                <c:pt idx="357">
                  <c:v>0.0171988278081003</c:v>
                </c:pt>
                <c:pt idx="358">
                  <c:v>0.0165282095607348</c:v>
                </c:pt>
                <c:pt idx="359">
                  <c:v>0.0158793386494146</c:v>
                </c:pt>
                <c:pt idx="360">
                  <c:v>0.0152517138611935</c:v>
                </c:pt>
                <c:pt idx="361">
                  <c:v>0.0146448364136479</c:v>
                </c:pt>
                <c:pt idx="362">
                  <c:v>0.0140582104006452</c:v>
                </c:pt>
                <c:pt idx="363">
                  <c:v>0.0134913432165318</c:v>
                </c:pt>
                <c:pt idx="364">
                  <c:v>0.0129437459589063</c:v>
                </c:pt>
                <c:pt idx="365">
                  <c:v>0.0124149338101812</c:v>
                </c:pt>
                <c:pt idx="366">
                  <c:v>0.0119044263981662</c:v>
                </c:pt>
                <c:pt idx="367">
                  <c:v>0.0114117481359368</c:v>
                </c:pt>
                <c:pt idx="368">
                  <c:v>0.0109364285412824</c:v>
                </c:pt>
                <c:pt idx="369">
                  <c:v>0.0104780025360514</c:v>
                </c:pt>
                <c:pt idx="370">
                  <c:v>0.0100360107257408</c:v>
                </c:pt>
                <c:pt idx="371">
                  <c:v>0.00960999965969407</c:v>
                </c:pt>
                <c:pt idx="372">
                  <c:v>0.00919952207230112</c:v>
                </c:pt>
                <c:pt idx="373">
                  <c:v>0.00880413710560528</c:v>
                </c:pt>
                <c:pt idx="374">
                  <c:v>0.0084234105137467</c:v>
                </c:pt>
                <c:pt idx="375">
                  <c:v>0.00805691484968438</c:v>
                </c:pt>
                <c:pt idx="376">
                  <c:v>0.00770422963465494</c:v>
                </c:pt>
                <c:pt idx="377">
                  <c:v>0.00736494151083888</c:v>
                </c:pt>
                <c:pt idx="378">
                  <c:v>0.00703864437771671</c:v>
                </c:pt>
                <c:pt idx="379">
                  <c:v>0.00672493951260714</c:v>
                </c:pt>
                <c:pt idx="380">
                  <c:v>0.00642343567588791</c:v>
                </c:pt>
                <c:pt idx="381">
                  <c:v>0.00613374920140674</c:v>
                </c:pt>
                <c:pt idx="382">
                  <c:v>0.00585550407259543</c:v>
                </c:pt>
                <c:pt idx="383">
                  <c:v>0.0055883319848045</c:v>
                </c:pt>
                <c:pt idx="384">
                  <c:v>0.00533187239437819</c:v>
                </c:pt>
                <c:pt idx="385">
                  <c:v>0.00508577255499171</c:v>
                </c:pt>
                <c:pt idx="386">
                  <c:v>0.00484968754177285</c:v>
                </c:pt>
                <c:pt idx="387">
                  <c:v>0.00462328026372905</c:v>
                </c:pt>
                <c:pt idx="388">
                  <c:v>0.00440622146499985</c:v>
                </c:pt>
                <c:pt idx="389">
                  <c:v>0.00419818971545096</c:v>
                </c:pt>
                <c:pt idx="390">
                  <c:v>0.00399887139112307</c:v>
                </c:pt>
                <c:pt idx="391">
                  <c:v>0.00380796064504306</c:v>
                </c:pt>
                <c:pt idx="392">
                  <c:v>0.00362515936890025</c:v>
                </c:pt>
                <c:pt idx="393">
                  <c:v>0.00345017714608328</c:v>
                </c:pt>
                <c:pt idx="394">
                  <c:v>0.00328273119656633</c:v>
                </c:pt>
                <c:pt idx="395">
                  <c:v>0.00312254631412522</c:v>
                </c:pt>
                <c:pt idx="396">
                  <c:v>0.0029693547963556</c:v>
                </c:pt>
                <c:pt idx="397">
                  <c:v>0.00282289636795559</c:v>
                </c:pt>
                <c:pt idx="398">
                  <c:v>0.00268291809772644</c:v>
                </c:pt>
                <c:pt idx="399">
                  <c:v>0.00254917430973342</c:v>
                </c:pt>
                <c:pt idx="400">
                  <c:v>0.0024214264890593</c:v>
                </c:pt>
                <c:pt idx="401">
                  <c:v>0.00229944318257105</c:v>
                </c:pt>
                <c:pt idx="402">
                  <c:v>0.00218299989510928</c:v>
                </c:pt>
                <c:pt idx="403">
                  <c:v>0.00207187898149791</c:v>
                </c:pt>
                <c:pt idx="404">
                  <c:v>0.00196586953475957</c:v>
                </c:pt>
                <c:pt idx="405">
                  <c:v>0.00186476727090995</c:v>
                </c:pt>
                <c:pt idx="406">
                  <c:v>0.00176837441069179</c:v>
                </c:pt>
                <c:pt idx="407">
                  <c:v>0.00167649955859662</c:v>
                </c:pt>
                <c:pt idx="408">
                  <c:v>0.0015889575795096</c:v>
                </c:pt>
                <c:pt idx="409">
                  <c:v>0.00150556947330004</c:v>
                </c:pt>
                <c:pt idx="410">
                  <c:v>0.0014261622476673</c:v>
                </c:pt>
                <c:pt idx="411">
                  <c:v>0.00135056878953904</c:v>
                </c:pt>
                <c:pt idx="412">
                  <c:v>0.00127862773530576</c:v>
                </c:pt>
                <c:pt idx="413">
                  <c:v>0.00121018334016317</c:v>
                </c:pt>
                <c:pt idx="414">
                  <c:v>0.0011450853468209</c:v>
                </c:pt>
                <c:pt idx="415">
                  <c:v>0.00108318885382375</c:v>
                </c:pt>
                <c:pt idx="416">
                  <c:v>0.00102435418371927</c:v>
                </c:pt>
                <c:pt idx="417">
                  <c:v>0.000968446751292992</c:v>
                </c:pt>
                <c:pt idx="418">
                  <c:v>0.000915336932080861</c:v>
                </c:pt>
                <c:pt idx="419">
                  <c:v>0.000864899931356347</c:v>
                </c:pt>
                <c:pt idx="420">
                  <c:v>0.000817015653778115</c:v>
                </c:pt>
                <c:pt idx="421">
                  <c:v>0.000771568573872741</c:v>
                </c:pt>
                <c:pt idx="422">
                  <c:v>0.000728447607515804</c:v>
                </c:pt>
                <c:pt idx="423">
                  <c:v>0.000687545984563725</c:v>
                </c:pt>
                <c:pt idx="424">
                  <c:v>0.000648761122778184</c:v>
                </c:pt>
                <c:pt idx="425">
                  <c:v>0.000611994503174503</c:v>
                </c:pt>
                <c:pt idx="426">
                  <c:v>0.000577151546915461</c:v>
                </c:pt>
                <c:pt idx="427">
                  <c:v>0.000544141493862124</c:v>
                </c:pt>
                <c:pt idx="428">
                  <c:v>0.000512877282883978</c:v>
                </c:pt>
                <c:pt idx="429">
                  <c:v>0.000483275434021408</c:v>
                </c:pt>
                <c:pt idx="430">
                  <c:v>0.000455255932584874</c:v>
                </c:pt>
                <c:pt idx="431">
                  <c:v>0.00042874211526657</c:v>
                </c:pt>
                <c:pt idx="432">
                  <c:v>0.000403660558332252</c:v>
                </c:pt>
                <c:pt idx="433">
                  <c:v>0.00037994096795306</c:v>
                </c:pt>
                <c:pt idx="434">
                  <c:v>0.000357516072729685</c:v>
                </c:pt>
                <c:pt idx="435">
                  <c:v>0.000336321518453998</c:v>
                </c:pt>
                <c:pt idx="436">
                  <c:v>0.000316295765146477</c:v>
                </c:pt>
                <c:pt idx="437">
                  <c:v>0.000297379986401152</c:v>
                </c:pt>
                <c:pt idx="438">
                  <c:v>0.000279517971063634</c:v>
                </c:pt>
                <c:pt idx="439">
                  <c:v>0.000262656027261829</c:v>
                </c:pt>
                <c:pt idx="440">
                  <c:v>0.00024674288880341</c:v>
                </c:pt>
                <c:pt idx="441">
                  <c:v>0.000231729623948743</c:v>
                </c:pt>
                <c:pt idx="442">
                  <c:v>0.000217569546563068</c:v>
                </c:pt>
                <c:pt idx="443">
                  <c:v>0.00020421812964694</c:v>
                </c:pt>
                <c:pt idx="444">
                  <c:v>0.000191632921239594</c:v>
                </c:pt>
                <c:pt idx="445">
                  <c:v>0.000179773462685729</c:v>
                </c:pt>
                <c:pt idx="446">
                  <c:v>0.000168601209252357</c:v>
                </c:pt>
                <c:pt idx="447">
                  <c:v>0.000158079453078754</c:v>
                </c:pt>
                <c:pt idx="448">
                  <c:v>0.00014817324843925</c:v>
                </c:pt>
                <c:pt idx="449">
                  <c:v>0.000138849339295451</c:v>
                </c:pt>
                <c:pt idx="450">
                  <c:v>0.000130076089111705</c:v>
                </c:pt>
                <c:pt idx="451">
                  <c:v>0.000121823412904953</c:v>
                </c:pt>
                <c:pt idx="452">
                  <c:v>0.000114062711497772</c:v>
                </c:pt>
                <c:pt idx="453">
                  <c:v>0.000106766807941206</c:v>
                </c:pt>
                <c:pt idx="454">
                  <c:v>9.99098860720567E-5</c:v>
                </c:pt>
                <c:pt idx="455">
                  <c:v>9.34674311675173E-5</c:v>
                </c:pt>
                <c:pt idx="456">
                  <c:v>8.7416172658482E-5</c:v>
                </c:pt>
                <c:pt idx="457">
                  <c:v>8.1734028861473E-5</c:v>
                </c:pt>
                <c:pt idx="458">
                  <c:v>7.64000536879191E-5</c:v>
                </c:pt>
                <c:pt idx="459">
                  <c:v>7.13943852884718E-5</c:v>
                </c:pt>
                <c:pt idx="460">
                  <c:v>6.66981965891657E-5</c:v>
                </c:pt>
                <c:pt idx="461">
                  <c:v>6.22936476754888E-5</c:v>
                </c:pt>
                <c:pt idx="462">
                  <c:v>5.81638399798431E-5</c:v>
                </c:pt>
                <c:pt idx="463">
                  <c:v>5.42927722274043E-5</c:v>
                </c:pt>
                <c:pt idx="464">
                  <c:v>5.06652980950761E-5</c:v>
                </c:pt>
                <c:pt idx="465">
                  <c:v>4.72670855379983E-5</c:v>
                </c:pt>
                <c:pt idx="466">
                  <c:v>4.40845777379892E-5</c:v>
                </c:pt>
                <c:pt idx="467">
                  <c:v>4.11049556282875E-5</c:v>
                </c:pt>
                <c:pt idx="468">
                  <c:v>3.83161019490716E-5</c:v>
                </c:pt>
                <c:pt idx="469">
                  <c:v>3.5706566788417E-5</c:v>
                </c:pt>
                <c:pt idx="470">
                  <c:v>3.32655345636349E-5</c:v>
                </c:pt>
                <c:pt idx="471">
                  <c:v>3.09827923982817E-5</c:v>
                </c:pt>
                <c:pt idx="472">
                  <c:v>2.88486998505602E-5</c:v>
                </c:pt>
                <c:pt idx="473">
                  <c:v>2.68541599493182E-5</c:v>
                </c:pt>
                <c:pt idx="474">
                  <c:v>2.4990591494407E-5</c:v>
                </c:pt>
                <c:pt idx="475">
                  <c:v>2.32499025787616E-5</c:v>
                </c:pt>
                <c:pt idx="476">
                  <c:v>2.16244652902265E-5</c:v>
                </c:pt>
                <c:pt idx="477">
                  <c:v>2.0107091551843E-5</c:v>
                </c:pt>
                <c:pt idx="478">
                  <c:v>1.86910100600614E-5</c:v>
                </c:pt>
              </c:numCache>
              <c:extLst xmlns:c15="http://schemas.microsoft.com/office/drawing/2012/chart"/>
            </c:numRef>
          </c:val>
          <c:smooth val="0"/>
        </c:ser>
        <c:dLbls>
          <c:showLegendKey val="0"/>
          <c:showVal val="0"/>
          <c:showCatName val="0"/>
          <c:showSerName val="0"/>
          <c:showPercent val="0"/>
          <c:showBubbleSize val="0"/>
        </c:dLbls>
        <c:marker val="1"/>
        <c:smooth val="0"/>
        <c:axId val="-2080640264"/>
        <c:axId val="-2080638232"/>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1"/>
                <c:order val="1"/>
                <c:tx>
                  <c:v>No.49</c:v>
                </c:tx>
                <c:spPr>
                  <a:ln>
                    <a:solidFill>
                      <a:srgbClr val="FF1717"/>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Sheet1!$C$2:$C$480</c15:sqref>
                        </c15:formulaRef>
                      </c:ext>
                    </c:extLst>
                    <c:numCache>
                      <c:formatCode>General</c:formatCode>
                      <c:ptCount val="479"/>
                      <c:pt idx="0">
                        <c:v>1.205219320322265E-6</c:v>
                      </c:pt>
                      <c:pt idx="1">
                        <c:v>1.3178914128061796E-6</c:v>
                      </c:pt>
                      <c:pt idx="2">
                        <c:v>1.4406291234006338E-6</c:v>
                      </c:pt>
                      <c:pt idx="3">
                        <c:v>1.5742864983961176E-6</c:v>
                      </c:pt>
                      <c:pt idx="4">
                        <c:v>1.7197858457219235E-6</c:v>
                      </c:pt>
                      <c:pt idx="5">
                        <c:v>1.8781228153202724E-6</c:v>
                      </c:pt>
                      <c:pt idx="6">
                        <c:v>2.0503718254608652E-6</c:v>
                      </c:pt>
                      <c:pt idx="7">
                        <c:v>2.2376918559168894E-6</c:v>
                      </c:pt>
                      <c:pt idx="8">
                        <c:v>2.4413326299816959E-6</c:v>
                      </c:pt>
                      <c:pt idx="9">
                        <c:v>2.662641208401631E-6</c:v>
                      </c:pt>
                      <c:pt idx="10">
                        <c:v>2.903069019434437E-6</c:v>
                      </c:pt>
                      <c:pt idx="11">
                        <c:v>3.164179350414418E-6</c:v>
                      </c:pt>
                      <c:pt idx="12">
                        <c:v>3.4476553274154141E-6</c:v>
                      </c:pt>
                      <c:pt idx="13">
                        <c:v>3.7553084108497994E-6</c:v>
                      </c:pt>
                      <c:pt idx="14">
                        <c:v>4.0890874361259742E-6</c:v>
                      </c:pt>
                      <c:pt idx="15">
                        <c:v>4.4510882298076595E-6</c:v>
                      </c:pt>
                      <c:pt idx="16">
                        <c:v>4.8435638330753055E-6</c:v>
                      </c:pt>
                      <c:pt idx="17">
                        <c:v>5.2689353656808958E-6</c:v>
                      </c:pt>
                      <c:pt idx="18">
                        <c:v>5.7298035650131026E-6</c:v>
                      </c:pt>
                      <c:pt idx="19">
                        <c:v>6.2289610363474246E-6</c:v>
                      </c:pt>
                      <c:pt idx="20">
                        <c:v>6.7694052518438807E-6</c:v>
                      </c:pt>
                      <c:pt idx="21">
                        <c:v>7.3543523373726052E-6</c:v>
                      </c:pt>
                      <c:pt idx="22">
                        <c:v>7.9872516877918457E-6</c:v>
                      </c:pt>
                      <c:pt idx="23">
                        <c:v>8.6718014528716929E-6</c:v>
                      </c:pt>
                      <c:pt idx="24">
                        <c:v>9.4119649376471027E-6</c:v>
                      </c:pt>
                      <c:pt idx="25">
                        <c:v>1.0211987962593806E-5</c:v>
                      </c:pt>
                      <c:pt idx="26">
                        <c:v>1.1076417230645877E-5</c:v>
                      </c:pt>
                      <c:pt idx="27">
                        <c:v>1.201011974971048E-5</c:v>
                      </c:pt>
                      <c:pt idx="28">
                        <c:v>1.3018303360981166E-5</c:v>
                      </c:pt>
                      <c:pt idx="29">
                        <c:v>1.410653842500035E-5</c:v>
                      </c:pt>
                      <c:pt idx="30">
                        <c:v>1.528078071906902E-5</c:v>
                      </c:pt>
                      <c:pt idx="31">
                        <c:v>1.6547395601244623E-5</c:v>
                      </c:pt>
                      <c:pt idx="32">
                        <c:v>1.7913183497799162E-5</c:v>
                      </c:pt>
                      <c:pt idx="33">
                        <c:v>1.9385406772621532E-5</c:v>
                      </c:pt>
                      <c:pt idx="34">
                        <c:v>2.0971818038638208E-5</c:v>
                      </c:pt>
                      <c:pt idx="35">
                        <c:v>2.2680689972886927E-5</c:v>
                      </c:pt>
                      <c:pt idx="36">
                        <c:v>2.4520846698395578E-5</c:v>
                      </c:pt>
                      <c:pt idx="37">
                        <c:v>2.6501696797496969E-5</c:v>
                      </c:pt>
                      <c:pt idx="38">
                        <c:v>2.8633268022631309E-5</c:v>
                      </c:pt>
                      <c:pt idx="39">
                        <c:v>3.0926243772045344E-5</c:v>
                      </c:pt>
                      <c:pt idx="40">
                        <c:v>3.3392001399086706E-5</c:v>
                      </c:pt>
                      <c:pt idx="41">
                        <c:v>3.6042652424997224E-5</c:v>
                      </c:pt>
                      <c:pt idx="42">
                        <c:v>3.8891084726222543E-5</c:v>
                      </c:pt>
                      <c:pt idx="43">
                        <c:v>4.1951006768266881E-5</c:v>
                      </c:pt>
                      <c:pt idx="44">
                        <c:v>4.523699395902278E-5</c:v>
                      </c:pt>
                      <c:pt idx="45">
                        <c:v>4.8764537195273564E-5</c:v>
                      </c:pt>
                      <c:pt idx="46">
                        <c:v>5.2550093676704343E-5</c:v>
                      </c:pt>
                      <c:pt idx="47">
                        <c:v>5.6611140062243728E-5</c:v>
                      </c:pt>
                      <c:pt idx="48">
                        <c:v>6.0966228043871803E-5</c:v>
                      </c:pt>
                      <c:pt idx="49">
                        <c:v>6.5635042413181248E-5</c:v>
                      </c:pt>
                      <c:pt idx="50">
                        <c:v>7.0638461695925981E-5</c:v>
                      </c:pt>
                      <c:pt idx="51">
                        <c:v>7.5998621429534363E-5</c:v>
                      </c:pt>
                      <c:pt idx="52">
                        <c:v>8.1738980158090361E-5</c:v>
                      </c:pt>
                      <c:pt idx="53">
                        <c:v>8.7884388218573459E-5</c:v>
                      </c:pt>
                      <c:pt idx="54">
                        <c:v>9.4461159391174673E-5</c:v>
                      </c:pt>
                      <c:pt idx="55">
                        <c:v>1.0149714548527274E-4</c:v>
                      </c:pt>
                      <c:pt idx="56">
                        <c:v>1.0902181393113713E-4</c:v>
                      </c:pt>
                      <c:pt idx="57">
                        <c:v>1.1706632844558671E-4</c:v>
                      </c:pt>
                      <c:pt idx="58">
                        <c:v>1.2566363283769493E-4</c:v>
                      </c:pt>
                      <c:pt idx="59">
                        <c:v>1.3484853801815048E-4</c:v>
                      </c:pt>
                      <c:pt idx="60">
                        <c:v>1.4465781227303293E-4</c:v>
                      </c:pt>
                      <c:pt idx="61">
                        <c:v>1.5513027485955974E-4</c:v>
                      </c:pt>
                      <c:pt idx="62">
                        <c:v>1.6630689297775816E-4</c:v>
                      </c:pt>
                      <c:pt idx="63">
                        <c:v>1.7823088216799561E-4</c:v>
                      </c:pt>
                      <c:pt idx="64">
                        <c:v>1.9094781017987275E-4</c:v>
                      </c:pt>
                      <c:pt idx="65">
                        <c:v>2.0450570435310593E-4</c:v>
                      </c:pt>
                      <c:pt idx="66">
                        <c:v>2.1895516254566967E-4</c:v>
                      </c:pt>
                      <c:pt idx="67">
                        <c:v>2.3434946763866443E-4</c:v>
                      </c:pt>
                      <c:pt idx="68">
                        <c:v>2.5074470564106013E-4</c:v>
                      </c:pt>
                      <c:pt idx="69">
                        <c:v>2.6819988741063212E-4</c:v>
                      </c:pt>
                      <c:pt idx="70">
                        <c:v>2.8677707400006416E-4</c:v>
                      </c:pt>
                      <c:pt idx="71">
                        <c:v>3.0654150562930721E-4</c:v>
                      </c:pt>
                      <c:pt idx="72">
                        <c:v>3.2756173427682487E-4</c:v>
                      </c:pt>
                      <c:pt idx="73">
                        <c:v>3.4990975987334738E-4</c:v>
                      </c:pt>
                      <c:pt idx="74">
                        <c:v>3.7366117007217809E-4</c:v>
                      </c:pt>
                      <c:pt idx="75">
                        <c:v>3.9889528355988322E-4</c:v>
                      </c:pt>
                      <c:pt idx="76">
                        <c:v>4.2569529686042618E-4</c:v>
                      </c:pt>
                      <c:pt idx="77">
                        <c:v>4.5414843457442753E-4</c:v>
                      </c:pt>
                      <c:pt idx="78">
                        <c:v>4.8434610298317415E-4</c:v>
                      </c:pt>
                      <c:pt idx="79">
                        <c:v>5.1638404693441235E-4</c:v>
                      </c:pt>
                      <c:pt idx="80">
                        <c:v>5.503625099136819E-4</c:v>
                      </c:pt>
                      <c:pt idx="81">
                        <c:v>5.8638639719103976E-4</c:v>
                      </c:pt>
                      <c:pt idx="82">
                        <c:v>6.2456544191853258E-4</c:v>
                      </c:pt>
                      <c:pt idx="83">
                        <c:v>6.6501437403862615E-4</c:v>
                      </c:pt>
                      <c:pt idx="84">
                        <c:v>7.078530918480276E-4</c:v>
                      </c:pt>
                      <c:pt idx="85">
                        <c:v>7.5320683604494592E-4</c:v>
                      </c:pt>
                      <c:pt idx="86">
                        <c:v>8.0120636607090097E-4</c:v>
                      </c:pt>
                      <c:pt idx="87">
                        <c:v>8.519881385405443E-4</c:v>
                      </c:pt>
                      <c:pt idx="88">
                        <c:v>9.0569448753483831E-4</c:v>
                      </c:pt>
                      <c:pt idx="89">
                        <c:v>9.624738065142364E-4</c:v>
                      </c:pt>
                      <c:pt idx="90">
                        <c:v>1.0224807315891893E-3</c:v>
                      </c:pt>
                      <c:pt idx="91">
                        <c:v>1.0858763258655734E-3</c:v>
                      </c:pt>
                      <c:pt idx="92">
                        <c:v>1.1528282645623745E-3</c:v>
                      </c:pt>
                      <c:pt idx="93">
                        <c:v>1.2235110205781818E-3</c:v>
                      </c:pt>
                      <c:pt idx="94">
                        <c:v>1.2981060501619244E-3</c:v>
                      </c:pt>
                      <c:pt idx="95">
                        <c:v>1.3768019783217829E-3</c:v>
                      </c:pt>
                      <c:pt idx="96">
                        <c:v>1.4597947835841968E-3</c:v>
                      </c:pt>
                      <c:pt idx="97">
                        <c:v>1.5472879816928139E-3</c:v>
                      </c:pt>
                      <c:pt idx="98">
                        <c:v>1.6394928078147224E-3</c:v>
                      </c:pt>
                      <c:pt idx="99">
                        <c:v>1.736628396798625E-3</c:v>
                      </c:pt>
                      <c:pt idx="100">
                        <c:v>1.838921961006843E-3</c:v>
                      </c:pt>
                      <c:pt idx="101">
                        <c:v>1.9466089652201406E-3</c:v>
                      </c:pt>
                      <c:pt idx="102">
                        <c:v>2.0599332980914542E-3</c:v>
                      </c:pt>
                      <c:pt idx="103">
                        <c:v>2.1791474396016483E-3</c:v>
                      </c:pt>
                      <c:pt idx="104">
                        <c:v>2.3045126239477878E-3</c:v>
                      </c:pt>
                      <c:pt idx="105">
                        <c:v>2.4362989972717556E-3</c:v>
                      </c:pt>
                      <c:pt idx="106">
                        <c:v>2.5747857696147292E-3</c:v>
                      </c:pt>
                      <c:pt idx="107">
                        <c:v>2.7202613604611157E-3</c:v>
                      </c:pt>
                      <c:pt idx="108">
                        <c:v>2.873023537214036E-3</c:v>
                      </c:pt>
                      <c:pt idx="109">
                        <c:v>3.0333795459233622E-3</c:v>
                      </c:pt>
                      <c:pt idx="110">
                        <c:v>3.2016462335670219E-3</c:v>
                      </c:pt>
                      <c:pt idx="111">
                        <c:v>3.3781501611666377E-3</c:v>
                      </c:pt>
                      <c:pt idx="112">
                        <c:v>3.5632277069996012E-3</c:v>
                      </c:pt>
                      <c:pt idx="113">
                        <c:v>3.7572251591518444E-3</c:v>
                      </c:pt>
                      <c:pt idx="114">
                        <c:v>3.9604987966387478E-3</c:v>
                      </c:pt>
                      <c:pt idx="115">
                        <c:v>4.1734149583055559E-3</c:v>
                      </c:pt>
                      <c:pt idx="116">
                        <c:v>4.3963500987044511E-3</c:v>
                      </c:pt>
                      <c:pt idx="117">
                        <c:v>4.6296908301320609E-3</c:v>
                      </c:pt>
                      <c:pt idx="118">
                        <c:v>4.873833949999469E-3</c:v>
                      </c:pt>
                      <c:pt idx="119">
                        <c:v>5.1291864526965972E-3</c:v>
                      </c:pt>
                      <c:pt idx="120">
                        <c:v>5.3961655251045992E-3</c:v>
                      </c:pt>
                      <c:pt idx="121">
                        <c:v>5.6751985249027734E-3</c:v>
                      </c:pt>
                      <c:pt idx="122">
                        <c:v>5.9667229408123428E-3</c:v>
                      </c:pt>
                      <c:pt idx="123">
                        <c:v>6.2711863339162269E-3</c:v>
                      </c:pt>
                      <c:pt idx="124">
                        <c:v>6.5890462591937362E-3</c:v>
                      </c:pt>
                      <c:pt idx="125">
                        <c:v>6.9207701664106506E-3</c:v>
                      </c:pt>
                      <c:pt idx="126">
                        <c:v>7.2668352795092683E-3</c:v>
                      </c:pt>
                      <c:pt idx="127">
                        <c:v>7.6277284536496173E-3</c:v>
                      </c:pt>
                      <c:pt idx="128">
                        <c:v>8.0039460090622089E-3</c:v>
                      </c:pt>
                      <c:pt idx="129">
                        <c:v>8.3959935408843746E-3</c:v>
                      </c:pt>
                      <c:pt idx="130">
                        <c:v>8.804385704167238E-3</c:v>
                      </c:pt>
                      <c:pt idx="131">
                        <c:v>9.2296459732575959E-3</c:v>
                      </c:pt>
                      <c:pt idx="132">
                        <c:v>9.6723063747796156E-3</c:v>
                      </c:pt>
                      <c:pt idx="133">
                        <c:v>1.0132907193464939E-2</c:v>
                      </c:pt>
                      <c:pt idx="134">
                        <c:v>1.0611996650106413E-2</c:v>
                      </c:pt>
                      <c:pt idx="135">
                        <c:v>1.1110130550940607E-2</c:v>
                      </c:pt>
                      <c:pt idx="136">
                        <c:v>1.1627871907797613E-2</c:v>
                      </c:pt>
                      <c:pt idx="137">
                        <c:v>1.2165790528393203E-2</c:v>
                      </c:pt>
                      <c:pt idx="138">
                        <c:v>1.2724462576178111E-2</c:v>
                      </c:pt>
                      <c:pt idx="139">
                        <c:v>1.3304470099203148E-2</c:v>
                      </c:pt>
                      <c:pt idx="140">
                        <c:v>1.3906400527505131E-2</c:v>
                      </c:pt>
                      <c:pt idx="141">
                        <c:v>1.4530846138569271E-2</c:v>
                      </c:pt>
                      <c:pt idx="142">
                        <c:v>1.5178403490477523E-2</c:v>
                      </c:pt>
                      <c:pt idx="143">
                        <c:v>1.5849672822409549E-2</c:v>
                      </c:pt>
                      <c:pt idx="144">
                        <c:v>1.6545257422223774E-2</c:v>
                      </c:pt>
                      <c:pt idx="145">
                        <c:v>1.7265762960910355E-2</c:v>
                      </c:pt>
                      <c:pt idx="146">
                        <c:v>1.8011796793775636E-2</c:v>
                      </c:pt>
                      <c:pt idx="147">
                        <c:v>1.8783967228288224E-2</c:v>
                      </c:pt>
                      <c:pt idx="148">
                        <c:v>1.9582882758591789E-2</c:v>
                      </c:pt>
                      <c:pt idx="149">
                        <c:v>2.0409151266766873E-2</c:v>
                      </c:pt>
                      <c:pt idx="150">
                        <c:v>2.1263379191004496E-2</c:v>
                      </c:pt>
                      <c:pt idx="151">
                        <c:v>2.2146170660938665E-2</c:v>
                      </c:pt>
                      <c:pt idx="152">
                        <c:v>2.3058126600470918E-2</c:v>
                      </c:pt>
                      <c:pt idx="153">
                        <c:v>2.3999843798509609E-2</c:v>
                      </c:pt>
                      <c:pt idx="154">
                        <c:v>2.4971913948138847E-2</c:v>
                      </c:pt>
                      <c:pt idx="155">
                        <c:v>2.5974922654826264E-2</c:v>
                      </c:pt>
                      <c:pt idx="156">
                        <c:v>2.7009448414375303E-2</c:v>
                      </c:pt>
                      <c:pt idx="157">
                        <c:v>2.80760615614273E-2</c:v>
                      </c:pt>
                      <c:pt idx="158">
                        <c:v>2.9175323189418231E-2</c:v>
                      </c:pt>
                      <c:pt idx="159">
                        <c:v>3.0307784042998383E-2</c:v>
                      </c:pt>
                      <c:pt idx="160">
                        <c:v>3.1473983384026273E-2</c:v>
                      </c:pt>
                      <c:pt idx="161">
                        <c:v>3.2674447832353071E-2</c:v>
                      </c:pt>
                      <c:pt idx="162">
                        <c:v>3.3909690182720192E-2</c:v>
                      </c:pt>
                      <c:pt idx="163">
                        <c:v>3.5180208199198225E-2</c:v>
                      </c:pt>
                      <c:pt idx="164">
                        <c:v>3.6486483388702584E-2</c:v>
                      </c:pt>
                      <c:pt idx="165">
                        <c:v>3.7828979755228045E-2</c:v>
                      </c:pt>
                      <c:pt idx="166">
                        <c:v>3.9208142536550659E-2</c:v>
                      </c:pt>
                      <c:pt idx="167">
                        <c:v>4.0624396925250619E-2</c:v>
                      </c:pt>
                      <c:pt idx="168">
                        <c:v>4.2078146776015811E-2</c:v>
                      </c:pt>
                      <c:pt idx="169">
                        <c:v>4.3569773301288153E-2</c:v>
                      </c:pt>
                      <c:pt idx="170">
                        <c:v>4.5099633757416643E-2</c:v>
                      </c:pt>
                      <c:pt idx="171">
                        <c:v>4.6668060123581559E-2</c:v>
                      </c:pt>
                      <c:pt idx="172">
                        <c:v>4.8275357775851041E-2</c:v>
                      </c:pt>
                      <c:pt idx="173">
                        <c:v>4.9921804158825259E-2</c:v>
                      </c:pt>
                      <c:pt idx="174">
                        <c:v>5.1607647457416327E-2</c:v>
                      </c:pt>
                      <c:pt idx="175">
                        <c:v>5.3333105271398451E-2</c:v>
                      </c:pt>
                      <c:pt idx="176">
                        <c:v>5.5098363295447032E-2</c:v>
                      </c:pt>
                      <c:pt idx="177">
                        <c:v>5.690357400746579E-2</c:v>
                      </c:pt>
                      <c:pt idx="178">
                        <c:v>5.8748855368075122E-2</c:v>
                      </c:pt>
                      <c:pt idx="179">
                        <c:v>6.0634289534204314E-2</c:v>
                      </c:pt>
                      <c:pt idx="180">
                        <c:v>6.2559921589796078E-2</c:v>
                      </c:pt>
                      <c:pt idx="181">
                        <c:v>6.4525758296688801E-2</c:v>
                      </c:pt>
                      <c:pt idx="182">
                        <c:v>6.6531766868794848E-2</c:v>
                      </c:pt>
                      <c:pt idx="183">
                        <c:v>6.8577873772739564E-2</c:v>
                      </c:pt>
                      <c:pt idx="184">
                        <c:v>7.0663963558163553E-2</c:v>
                      </c:pt>
                      <c:pt idx="185">
                        <c:v>7.2789877720922977E-2</c:v>
                      </c:pt>
                      <c:pt idx="186">
                        <c:v>7.4955413602447105E-2</c:v>
                      </c:pt>
                      <c:pt idx="187">
                        <c:v>7.7160323328527763E-2</c:v>
                      </c:pt>
                      <c:pt idx="188">
                        <c:v>7.9404312790823953E-2</c:v>
                      </c:pt>
                      <c:pt idx="189">
                        <c:v>8.1687040674365191E-2</c:v>
                      </c:pt>
                      <c:pt idx="190">
                        <c:v>8.4008117534326965E-2</c:v>
                      </c:pt>
                      <c:pt idx="191">
                        <c:v>8.6367104925335114E-2</c:v>
                      </c:pt>
                      <c:pt idx="192">
                        <c:v>8.8763514586527772E-2</c:v>
                      </c:pt>
                      <c:pt idx="193">
                        <c:v>9.1196807685569592E-2</c:v>
                      </c:pt>
                      <c:pt idx="194">
                        <c:v>9.3666394124763699E-2</c:v>
                      </c:pt>
                      <c:pt idx="195">
                        <c:v>9.6171631912355809E-2</c:v>
                      </c:pt>
                      <c:pt idx="196">
                        <c:v>9.871182660205724E-2</c:v>
                      </c:pt>
                      <c:pt idx="197">
                        <c:v>0.10128623080373944</c:v>
                      </c:pt>
                      <c:pt idx="198">
                        <c:v>0.1038940437681697</c:v>
                      </c:pt>
                      <c:pt idx="199">
                        <c:v>0.10653441104856164</c:v>
                      </c:pt>
                      <c:pt idx="200">
                        <c:v>0.1092064242416116</c:v>
                      </c:pt>
                      <c:pt idx="201">
                        <c:v>0.11190912081057758</c:v>
                      </c:pt>
                      <c:pt idx="202">
                        <c:v>0.11464148399283404</c:v>
                      </c:pt>
                      <c:pt idx="203">
                        <c:v>0.11740244279420348</c:v>
                      </c:pt>
                      <c:pt idx="204">
                        <c:v>0.12019087207222348</c:v>
                      </c:pt>
                      <c:pt idx="205">
                        <c:v>0.12300559271035526</c:v>
                      </c:pt>
                      <c:pt idx="206">
                        <c:v>0.12584537188498152</c:v>
                      </c:pt>
                      <c:pt idx="207">
                        <c:v>0.12870892342686988</c:v>
                      </c:pt>
                      <c:pt idx="208">
                        <c:v>0.13159490827860301</c:v>
                      </c:pt>
                      <c:pt idx="209">
                        <c:v>0.13450193504928851</c:v>
                      </c:pt>
                      <c:pt idx="210">
                        <c:v>0.13742856066767054</c:v>
                      </c:pt>
                      <c:pt idx="211">
                        <c:v>0.14037329113456257</c:v>
                      </c:pt>
                      <c:pt idx="212">
                        <c:v>0.14333458237531466</c:v>
                      </c:pt>
                      <c:pt idx="213">
                        <c:v>0.14631084119281276</c:v>
                      </c:pt>
                      <c:pt idx="214">
                        <c:v>0.1493004263212897</c:v>
                      </c:pt>
                      <c:pt idx="215">
                        <c:v>0.15230164958099945</c:v>
                      </c:pt>
                      <c:pt idx="216">
                        <c:v>0.15531277713357863</c:v>
                      </c:pt>
                      <c:pt idx="217">
                        <c:v>0.15833203083768213</c:v>
                      </c:pt>
                      <c:pt idx="218">
                        <c:v>0.16135758970424272</c:v>
                      </c:pt>
                      <c:pt idx="219">
                        <c:v>0.16438759145046244</c:v>
                      </c:pt>
                      <c:pt idx="220">
                        <c:v>0.16742013415140014</c:v>
                      </c:pt>
                      <c:pt idx="221">
                        <c:v>0.17045327798777299</c:v>
                      </c:pt>
                      <c:pt idx="222">
                        <c:v>0.17348504708834389</c:v>
                      </c:pt>
                      <c:pt idx="223">
                        <c:v>0.17651343146501894</c:v>
                      </c:pt>
                      <c:pt idx="224">
                        <c:v>0.1795363890385325</c:v>
                      </c:pt>
                      <c:pt idx="225">
                        <c:v>0.18255184775235253</c:v>
                      </c:pt>
                      <c:pt idx="226">
                        <c:v>0.18555770777219285</c:v>
                      </c:pt>
                      <c:pt idx="227">
                        <c:v>0.18855184376828049</c:v>
                      </c:pt>
                      <c:pt idx="228">
                        <c:v>0.19153210727728609</c:v>
                      </c:pt>
                      <c:pt idx="229">
                        <c:v>0.19449632914059251</c:v>
                      </c:pt>
                      <c:pt idx="230">
                        <c:v>0.19744232201534789</c:v>
                      </c:pt>
                      <c:pt idx="231">
                        <c:v>0.20036788295452568</c:v>
                      </c:pt>
                      <c:pt idx="232">
                        <c:v>0.20327079605199622</c:v>
                      </c:pt>
                      <c:pt idx="233">
                        <c:v>0.20614883514840762</c:v>
                      </c:pt>
                      <c:pt idx="234">
                        <c:v>0.20899976659346711</c:v>
                      </c:pt>
                      <c:pt idx="235">
                        <c:v>0.21182135206002375</c:v>
                      </c:pt>
                      <c:pt idx="236">
                        <c:v>0.21461135140516865</c:v>
                      </c:pt>
                      <c:pt idx="237">
                        <c:v>0.21736752557339228</c:v>
                      </c:pt>
                      <c:pt idx="238">
                        <c:v>0.22008763953667679</c:v>
                      </c:pt>
                      <c:pt idx="239">
                        <c:v>0.22276946526624786</c:v>
                      </c:pt>
                      <c:pt idx="240">
                        <c:v>0.22541078473056886</c:v>
                      </c:pt>
                      <c:pt idx="241">
                        <c:v>0.22800939291403174</c:v>
                      </c:pt>
                      <c:pt idx="242">
                        <c:v>0.23056310085068499</c:v>
                      </c:pt>
                      <c:pt idx="243">
                        <c:v>0.23306973866723324</c:v>
                      </c:pt>
                      <c:pt idx="244">
                        <c:v>0.23552715862945794</c:v>
                      </c:pt>
                      <c:pt idx="245">
                        <c:v>0.2379332381861321</c:v>
                      </c:pt>
                      <c:pt idx="246">
                        <c:v>0.24028588300444315</c:v>
                      </c:pt>
                      <c:pt idx="247">
                        <c:v>0.24258302999089332</c:v>
                      </c:pt>
                      <c:pt idx="248">
                        <c:v>0.24482265029161723</c:v>
                      </c:pt>
                      <c:pt idx="249">
                        <c:v>0.24700275226604293</c:v>
                      </c:pt>
                      <c:pt idx="250">
                        <c:v>0.2491213844278235</c:v>
                      </c:pt>
                      <c:pt idx="251">
                        <c:v>0.25117663834698556</c:v>
                      </c:pt>
                      <c:pt idx="252">
                        <c:v>0.25316665150727247</c:v>
                      </c:pt>
                      <c:pt idx="253">
                        <c:v>0.25508961011271203</c:v>
                      </c:pt>
                      <c:pt idx="254">
                        <c:v>0.25694375183750173</c:v>
                      </c:pt>
                      <c:pt idx="255">
                        <c:v>0.25872736851338796</c:v>
                      </c:pt>
                      <c:pt idx="256">
                        <c:v>0.26043880874881165</c:v>
                      </c:pt>
                      <c:pt idx="257">
                        <c:v>0.26207648047420723</c:v>
                      </c:pt>
                      <c:pt idx="258">
                        <c:v>0.26363885340796817</c:v>
                      </c:pt>
                      <c:pt idx="259">
                        <c:v>0.26512446143773827</c:v>
                      </c:pt>
                      <c:pt idx="260">
                        <c:v>0.26653190491184436</c:v>
                      </c:pt>
                      <c:pt idx="261">
                        <c:v>0.26785985283586161</c:v>
                      </c:pt>
                      <c:pt idx="262">
                        <c:v>0.26910704496948551</c:v>
                      </c:pt>
                      <c:pt idx="263">
                        <c:v>0.2702722938190909</c:v>
                      </c:pt>
                      <c:pt idx="264">
                        <c:v>0.27135448652156641</c:v>
                      </c:pt>
                      <c:pt idx="265">
                        <c:v>0.2723525866152437</c:v>
                      </c:pt>
                      <c:pt idx="266">
                        <c:v>0.27326563569397622</c:v>
                      </c:pt>
                      <c:pt idx="267">
                        <c:v>0.27409275494067242</c:v>
                      </c:pt>
                      <c:pt idx="268">
                        <c:v>0.27483314653685004</c:v>
                      </c:pt>
                      <c:pt idx="269">
                        <c:v>0.27548609494504517</c:v>
                      </c:pt>
                      <c:pt idx="270">
                        <c:v>0.27605096806119189</c:v>
                      </c:pt>
                      <c:pt idx="271">
                        <c:v>0.27652721823437421</c:v>
                      </c:pt>
                      <c:pt idx="272">
                        <c:v>0.27691438315164679</c:v>
                      </c:pt>
                      <c:pt idx="273">
                        <c:v>0.27721208658592433</c:v>
                      </c:pt>
                      <c:pt idx="274">
                        <c:v>0.2774200390052452</c:v>
                      </c:pt>
                      <c:pt idx="275">
                        <c:v>0.27753803804202842</c:v>
                      </c:pt>
                      <c:pt idx="276">
                        <c:v>0.27756596882125933</c:v>
                      </c:pt>
                      <c:pt idx="277">
                        <c:v>0.27750380414685877</c:v>
                      </c:pt>
                      <c:pt idx="278">
                        <c:v>0.27735160454581309</c:v>
                      </c:pt>
                      <c:pt idx="279">
                        <c:v>0.27710951816996393</c:v>
                      </c:pt>
                      <c:pt idx="280">
                        <c:v>0.27677778055568136</c:v>
                      </c:pt>
                      <c:pt idx="281">
                        <c:v>0.27635671424196578</c:v>
                      </c:pt>
                      <c:pt idx="282">
                        <c:v>0.2758467282478459</c:v>
                      </c:pt>
                      <c:pt idx="283">
                        <c:v>0.27524831741025785</c:v>
                      </c:pt>
                      <c:pt idx="284">
                        <c:v>0.27456206158390523</c:v>
                      </c:pt>
                      <c:pt idx="285">
                        <c:v>0.27378862470491233</c:v>
                      </c:pt>
                      <c:pt idx="286">
                        <c:v>0.27292875372038655</c:v>
                      </c:pt>
                      <c:pt idx="287">
                        <c:v>0.27198327738630551</c:v>
                      </c:pt>
                      <c:pt idx="288">
                        <c:v>0.27095310493643754</c:v>
                      </c:pt>
                      <c:pt idx="289">
                        <c:v>0.26983922462528803</c:v>
                      </c:pt>
                      <c:pt idx="290">
                        <c:v>0.2686427021483398</c:v>
                      </c:pt>
                      <c:pt idx="291">
                        <c:v>0.26736467894312205</c:v>
                      </c:pt>
                      <c:pt idx="292">
                        <c:v>0.26600637037489966</c:v>
                      </c:pt>
                      <c:pt idx="293">
                        <c:v>0.2645690638110178</c:v>
                      </c:pt>
                      <c:pt idx="294">
                        <c:v>0.26305411658817301</c:v>
                      </c:pt>
                      <c:pt idx="295">
                        <c:v>0.26146295387710194</c:v>
                      </c:pt>
                      <c:pt idx="296">
                        <c:v>0.25979706644938777</c:v>
                      </c:pt>
                      <c:pt idx="297">
                        <c:v>0.25805800835128145</c:v>
                      </c:pt>
                      <c:pt idx="298">
                        <c:v>0.25624739448961453</c:v>
                      </c:pt>
                      <c:pt idx="299">
                        <c:v>0.25436689813504954</c:v>
                      </c:pt>
                      <c:pt idx="300">
                        <c:v>0.25241824834806598</c:v>
                      </c:pt>
                      <c:pt idx="301">
                        <c:v>0.25040322733321796</c:v>
                      </c:pt>
                      <c:pt idx="302">
                        <c:v>0.24832366772732251</c:v>
                      </c:pt>
                      <c:pt idx="303">
                        <c:v>0.24618144982734408</c:v>
                      </c:pt>
                      <c:pt idx="304">
                        <c:v>0.2439784987638326</c:v>
                      </c:pt>
                      <c:pt idx="305">
                        <c:v>0.2417167816258477</c:v>
                      </c:pt>
                      <c:pt idx="306">
                        <c:v>0.23939830454336128</c:v>
                      </c:pt>
                      <c:pt idx="307">
                        <c:v>0.23702510973317412</c:v>
                      </c:pt>
                      <c:pt idx="308">
                        <c:v>0.2345992725144096</c:v>
                      </c:pt>
                      <c:pt idx="309">
                        <c:v>0.23212289829965954</c:v>
                      </c:pt>
                      <c:pt idx="310">
                        <c:v>0.22959811956785259</c:v>
                      </c:pt>
                      <c:pt idx="311">
                        <c:v>0.2270270928248963</c:v>
                      </c:pt>
                      <c:pt idx="312">
                        <c:v>0.22441199555810767</c:v>
                      </c:pt>
                      <c:pt idx="313">
                        <c:v>0.22175502319039833</c:v>
                      </c:pt>
                      <c:pt idx="314">
                        <c:v>0.2190583860401128</c:v>
                      </c:pt>
                      <c:pt idx="315">
                        <c:v>0.21632430629234153</c:v>
                      </c:pt>
                      <c:pt idx="316">
                        <c:v>0.21355501498743343</c:v>
                      </c:pt>
                      <c:pt idx="317">
                        <c:v>0.21075274903232744</c:v>
                      </c:pt>
                      <c:pt idx="318">
                        <c:v>0.2079197482402006</c:v>
                      </c:pt>
                      <c:pt idx="319">
                        <c:v>0.20505825240379738</c:v>
                      </c:pt>
                      <c:pt idx="320">
                        <c:v>0.20217049840765955</c:v>
                      </c:pt>
                      <c:pt idx="321">
                        <c:v>0.19925871738431747</c:v>
                      </c:pt>
                      <c:pt idx="322">
                        <c:v>0.19632513191933795</c:v>
                      </c:pt>
                      <c:pt idx="323">
                        <c:v>0.19337195330994372</c:v>
                      </c:pt>
                      <c:pt idx="324">
                        <c:v>0.19040137888173175</c:v>
                      </c:pt>
                      <c:pt idx="325">
                        <c:v>0.18741558936782182</c:v>
                      </c:pt>
                      <c:pt idx="326">
                        <c:v>0.18441674635456023</c:v>
                      </c:pt>
                      <c:pt idx="327">
                        <c:v>0.18140698979769213</c:v>
                      </c:pt>
                      <c:pt idx="328">
                        <c:v>0.17838843561269449</c:v>
                      </c:pt>
                      <c:pt idx="329">
                        <c:v>0.17536317334273918</c:v>
                      </c:pt>
                      <c:pt idx="330">
                        <c:v>0.17233326390752082</c:v>
                      </c:pt>
                      <c:pt idx="331">
                        <c:v>0.169300737435952</c:v>
                      </c:pt>
                      <c:pt idx="332">
                        <c:v>0.16626759118548748</c:v>
                      </c:pt>
                      <c:pt idx="333">
                        <c:v>0.16323578755059645</c:v>
                      </c:pt>
                      <c:pt idx="334">
                        <c:v>0.1602072521626583</c:v>
                      </c:pt>
                      <c:pt idx="335">
                        <c:v>0.15718387208331031</c:v>
                      </c:pt>
                      <c:pt idx="336">
                        <c:v>0.15416749409302893</c:v>
                      </c:pt>
                      <c:pt idx="337">
                        <c:v>0.15115992307647946</c:v>
                      </c:pt>
                      <c:pt idx="338">
                        <c:v>0.14816292050592225</c:v>
                      </c:pt>
                      <c:pt idx="339">
                        <c:v>0.14517820302371798</c:v>
                      </c:pt>
                      <c:pt idx="340">
                        <c:v>0.14220744112473288</c:v>
                      </c:pt>
                      <c:pt idx="341">
                        <c:v>0.1392522579392024</c:v>
                      </c:pt>
                      <c:pt idx="342">
                        <c:v>0.13631422811637695</c:v>
                      </c:pt>
                      <c:pt idx="343">
                        <c:v>0.13339487680903755</c:v>
                      </c:pt>
                      <c:pt idx="344">
                        <c:v>0.13049567875874379</c:v>
                      </c:pt>
                      <c:pt idx="345">
                        <c:v>0.12761805748145019</c:v>
                      </c:pt>
                      <c:pt idx="346">
                        <c:v>0.12476338455291065</c:v>
                      </c:pt>
                      <c:pt idx="347">
                        <c:v>0.12193297899307905</c:v>
                      </c:pt>
                      <c:pt idx="348">
                        <c:v>0.11912810674850811</c:v>
                      </c:pt>
                      <c:pt idx="349">
                        <c:v>0.11634998027155208</c:v>
                      </c:pt>
                      <c:pt idx="350">
                        <c:v>0.11359975819498634</c:v>
                      </c:pt>
                      <c:pt idx="351">
                        <c:v>0.11087854510047668</c:v>
                      </c:pt>
                      <c:pt idx="352">
                        <c:v>0.10818739137915472</c:v>
                      </c:pt>
                      <c:pt idx="353">
                        <c:v>0.10552729318239144</c:v>
                      </c:pt>
                      <c:pt idx="354">
                        <c:v>0.10289919246070268</c:v>
                      </c:pt>
                      <c:pt idx="355">
                        <c:v>0.10030397708857383</c:v>
                      </c:pt>
                      <c:pt idx="356">
                        <c:v>9.7742481072850357E-2</c:v>
                      </c:pt>
                      <c:pt idx="357">
                        <c:v>9.5215484842213871E-2</c:v>
                      </c:pt>
                      <c:pt idx="358">
                        <c:v>9.272371561514163E-2</c:v>
                      </c:pt>
                      <c:pt idx="359">
                        <c:v>9.0267847843638546E-2</c:v>
                      </c:pt>
                      <c:pt idx="360">
                        <c:v>8.7848503729930527E-2</c:v>
                      </c:pt>
                      <c:pt idx="361">
                        <c:v>8.5466253813217E-2</c:v>
                      </c:pt>
                      <c:pt idx="362">
                        <c:v>8.3121617623499872E-2</c:v>
                      </c:pt>
                      <c:pt idx="363">
                        <c:v>8.081506439943642E-2</c:v>
                      </c:pt>
                      <c:pt idx="364">
                        <c:v>7.8547013867100487E-2</c:v>
                      </c:pt>
                      <c:pt idx="365">
                        <c:v>7.6317837076486345E-2</c:v>
                      </c:pt>
                      <c:pt idx="366">
                        <c:v>7.4127857292547825E-2</c:v>
                      </c:pt>
                      <c:pt idx="367">
                        <c:v>7.1977350937530743E-2</c:v>
                      </c:pt>
                      <c:pt idx="368">
                        <c:v>6.9866548581335605E-2</c:v>
                      </c:pt>
                      <c:pt idx="369">
                        <c:v>6.7795635976631546E-2</c:v>
                      </c:pt>
                      <c:pt idx="370">
                        <c:v>6.5764755135437628E-2</c:v>
                      </c:pt>
                      <c:pt idx="371">
                        <c:v>6.3774005443890017E-2</c:v>
                      </c:pt>
                      <c:pt idx="372">
                        <c:v>6.182344481192583E-2</c:v>
                      </c:pt>
                      <c:pt idx="373">
                        <c:v>5.9913090854632353E-2</c:v>
                      </c:pt>
                      <c:pt idx="374">
                        <c:v>5.8042922102038368E-2</c:v>
                      </c:pt>
                      <c:pt idx="375">
                        <c:v>5.6212879234158887E-2</c:v>
                      </c:pt>
                      <c:pt idx="376">
                        <c:v>5.4422866338145033E-2</c:v>
                      </c:pt>
                      <c:pt idx="377">
                        <c:v>5.2672752184440279E-2</c:v>
                      </c:pt>
                      <c:pt idx="378">
                        <c:v>5.096237151889868E-2</c:v>
                      </c:pt>
                      <c:pt idx="379">
                        <c:v>4.9291526367880853E-2</c:v>
                      </c:pt>
                      <c:pt idx="380">
                        <c:v>4.7659987353410746E-2</c:v>
                      </c:pt>
                      <c:pt idx="381">
                        <c:v>4.606749501554782E-2</c:v>
                      </c:pt>
                      <c:pt idx="382">
                        <c:v>4.4513761139205514E-2</c:v>
                      </c:pt>
                      <c:pt idx="383">
                        <c:v>4.2998470082728509E-2</c:v>
                      </c:pt>
                      <c:pt idx="384">
                        <c:v>4.1521280105627112E-2</c:v>
                      </c:pt>
                      <c:pt idx="385">
                        <c:v>4.0081824692955202E-2</c:v>
                      </c:pt>
                      <c:pt idx="386">
                        <c:v>3.8679713873911996E-2</c:v>
                      </c:pt>
                      <c:pt idx="387">
                        <c:v>3.7314535532342853E-2</c:v>
                      </c:pt>
                      <c:pt idx="388">
                        <c:v>3.598585670691283E-2</c:v>
                      </c:pt>
                      <c:pt idx="389">
                        <c:v>3.4693224878826916E-2</c:v>
                      </c:pt>
                      <c:pt idx="390">
                        <c:v>3.3436169245074449E-2</c:v>
                      </c:pt>
                      <c:pt idx="391">
                        <c:v>3.221420197527744E-2</c:v>
                      </c:pt>
                      <c:pt idx="392">
                        <c:v>3.1026819450329386E-2</c:v>
                      </c:pt>
                      <c:pt idx="393">
                        <c:v>2.987350348111649E-2</c:v>
                      </c:pt>
                      <c:pt idx="394">
                        <c:v>2.8753722505719437E-2</c:v>
                      </c:pt>
                      <c:pt idx="395">
                        <c:v>2.7666932763601427E-2</c:v>
                      </c:pt>
                      <c:pt idx="396">
                        <c:v>2.6612579445394056E-2</c:v>
                      </c:pt>
                      <c:pt idx="397">
                        <c:v>2.5590097816999183E-2</c:v>
                      </c:pt>
                      <c:pt idx="398">
                        <c:v>2.4598914316830582E-2</c:v>
                      </c:pt>
                      <c:pt idx="399">
                        <c:v>2.3638447625122995E-2</c:v>
                      </c:pt>
                      <c:pt idx="400">
                        <c:v>2.2708109704340167E-2</c:v>
                      </c:pt>
                      <c:pt idx="401">
                        <c:v>2.1807306809814894E-2</c:v>
                      </c:pt>
                      <c:pt idx="402">
                        <c:v>2.0935440469853909E-2</c:v>
                      </c:pt>
                      <c:pt idx="403">
                        <c:v>2.0091908434638699E-2</c:v>
                      </c:pt>
                      <c:pt idx="404">
                        <c:v>1.9276105593349548E-2</c:v>
                      </c:pt>
                      <c:pt idx="405">
                        <c:v>1.8487424859032781E-2</c:v>
                      </c:pt>
                      <c:pt idx="406">
                        <c:v>1.7725258020823181E-2</c:v>
                      </c:pt>
                      <c:pt idx="407">
                        <c:v>1.6988996563221313E-2</c:v>
                      </c:pt>
                      <c:pt idx="408">
                        <c:v>1.6278032452211138E-2</c:v>
                      </c:pt>
                      <c:pt idx="409">
                        <c:v>1.5591758888085944E-2</c:v>
                      </c:pt>
                      <c:pt idx="410">
                        <c:v>1.4929571024930184E-2</c:v>
                      </c:pt>
                      <c:pt idx="411">
                        <c:v>1.4290866656780905E-2</c:v>
                      </c:pt>
                      <c:pt idx="412">
                        <c:v>1.3675046870565729E-2</c:v>
                      </c:pt>
                      <c:pt idx="413">
                        <c:v>1.3081516665984196E-2</c:v>
                      </c:pt>
                      <c:pt idx="414">
                        <c:v>1.2509685542565341E-2</c:v>
                      </c:pt>
                      <c:pt idx="415">
                        <c:v>1.1958968054197501E-2</c:v>
                      </c:pt>
                      <c:pt idx="416">
                        <c:v>1.1428784331486063E-2</c:v>
                      </c:pt>
                      <c:pt idx="417">
                        <c:v>1.0918560572350215E-2</c:v>
                      </c:pt>
                      <c:pt idx="418">
                        <c:v>1.042772950132298E-2</c:v>
                      </c:pt>
                      <c:pt idx="419">
                        <c:v>9.9557307980674171E-3</c:v>
                      </c:pt>
                      <c:pt idx="420">
                        <c:v>9.5020114956674059E-3</c:v>
                      </c:pt>
                      <c:pt idx="421">
                        <c:v>9.0660263492937064E-3</c:v>
                      </c:pt>
                      <c:pt idx="422">
                        <c:v>8.6472381758846018E-3</c:v>
                      </c:pt>
                      <c:pt idx="423">
                        <c:v>8.245118165515616E-3</c:v>
                      </c:pt>
                      <c:pt idx="424">
                        <c:v>7.8591461651648705E-3</c:v>
                      </c:pt>
                      <c:pt idx="425">
                        <c:v>7.4888109356094738E-3</c:v>
                      </c:pt>
                      <c:pt idx="426">
                        <c:v>7.1336103822136282E-3</c:v>
                      </c:pt>
                      <c:pt idx="427">
                        <c:v>6.7930517603917353E-3</c:v>
                      </c:pt>
                      <c:pt idx="428">
                        <c:v>6.4666518565491948E-3</c:v>
                      </c:pt>
                      <c:pt idx="429">
                        <c:v>6.1539371453198212E-3</c:v>
                      </c:pt>
                      <c:pt idx="430">
                        <c:v>5.8544439239325858E-3</c:v>
                      </c:pt>
                      <c:pt idx="431">
                        <c:v>5.5677184245511834E-3</c:v>
                      </c:pt>
                      <c:pt idx="432">
                        <c:v>5.2933169054379219E-3</c:v>
                      </c:pt>
                      <c:pt idx="433">
                        <c:v>5.0308057217993427E-3</c:v>
                      </c:pt>
                      <c:pt idx="434">
                        <c:v>4.7797613771738256E-3</c:v>
                      </c:pt>
                      <c:pt idx="435">
                        <c:v>4.5397705562225804E-3</c:v>
                      </c:pt>
                      <c:pt idx="436">
                        <c:v>4.3104301397837276E-3</c:v>
                      </c:pt>
                      <c:pt idx="437">
                        <c:v>4.0913472030460179E-3</c:v>
                      </c:pt>
                      <c:pt idx="438">
                        <c:v>3.8821389976930105E-3</c:v>
                      </c:pt>
                      <c:pt idx="439">
                        <c:v>3.6824329188611562E-3</c:v>
                      </c:pt>
                      <c:pt idx="440">
                        <c:v>3.4918664577463713E-3</c:v>
                      </c:pt>
                      <c:pt idx="441">
                        <c:v>3.3100871406826315E-3</c:v>
                      </c:pt>
                      <c:pt idx="442">
                        <c:v>3.1367524555038807E-3</c:v>
                      </c:pt>
                      <c:pt idx="443">
                        <c:v>2.9715297659870413E-3</c:v>
                      </c:pt>
                      <c:pt idx="444">
                        <c:v>2.8140962151585384E-3</c:v>
                      </c:pt>
                      <c:pt idx="445">
                        <c:v>2.6641386182307877E-3</c:v>
                      </c:pt>
                      <c:pt idx="446">
                        <c:v>2.5213533459177086E-3</c:v>
                      </c:pt>
                      <c:pt idx="447">
                        <c:v>2.3854461988600203E-3</c:v>
                      </c:pt>
                      <c:pt idx="448">
                        <c:v>2.2561322738718546E-3</c:v>
                      </c:pt>
                      <c:pt idx="449">
                        <c:v>2.1331358227004321E-3</c:v>
                      </c:pt>
                      <c:pt idx="450">
                        <c:v>2.0161901039697735E-3</c:v>
                      </c:pt>
                      <c:pt idx="451">
                        <c:v>1.90503722895824E-3</c:v>
                      </c:pt>
                      <c:pt idx="452">
                        <c:v>1.7994280018380805E-3</c:v>
                      </c:pt>
                      <c:pt idx="453">
                        <c:v>1.6991217549829866E-3</c:v>
                      </c:pt>
                      <c:pt idx="454">
                        <c:v>1.6038861799272113E-3</c:v>
                      </c:pt>
                      <c:pt idx="455">
                        <c:v>1.5134971545372738E-3</c:v>
                      </c:pt>
                      <c:pt idx="456">
                        <c:v>1.4277385669343285E-3</c:v>
                      </c:pt>
                      <c:pt idx="457">
                        <c:v>1.3464021366824202E-3</c:v>
                      </c:pt>
                      <c:pt idx="458">
                        <c:v>1.2692872337349691E-3</c:v>
                      </c:pt>
                      <c:pt idx="459">
                        <c:v>1.1962006956089211E-3</c:v>
                      </c:pt>
                      <c:pt idx="460">
                        <c:v>1.1269566432332079E-3</c:v>
                      </c:pt>
                      <c:pt idx="461">
                        <c:v>1.0613762958956651E-3</c:v>
                      </c:pt>
                      <c:pt idx="462">
                        <c:v>9.9928778569013292E-4</c:v>
                      </c:pt>
                      <c:pt idx="463">
                        <c:v>9.405259718433559E-4</c:v>
                      </c:pt>
                      <c:pt idx="464">
                        <c:v>8.8493225527961066E-4</c:v>
                      </c:pt>
                      <c:pt idx="465">
                        <c:v>8.3235439375952476E-4</c:v>
                      </c:pt>
                      <c:pt idx="466">
                        <c:v>7.8264631790855301E-4</c:v>
                      </c:pt>
                      <c:pt idx="467">
                        <c:v>7.3566794843007608E-4</c:v>
                      </c:pt>
                      <c:pt idx="468">
                        <c:v>6.9128501477794561E-4</c:v>
                      </c:pt>
                      <c:pt idx="469">
                        <c:v>6.4936887554372334E-4</c:v>
                      </c:pt>
                      <c:pt idx="470">
                        <c:v>6.0979634079484212E-4</c:v>
                      </c:pt>
                      <c:pt idx="471">
                        <c:v>5.7244949658137297E-4</c:v>
                      </c:pt>
                      <c:pt idx="472">
                        <c:v>5.3721553181113317E-4</c:v>
                      </c:pt>
                      <c:pt idx="473">
                        <c:v>5.0398656767556974E-4</c:v>
                      </c:pt>
                      <c:pt idx="474">
                        <c:v>4.7265948979204064E-4</c:v>
                      </c:pt>
                      <c:pt idx="475">
                        <c:v>4.4313578321198159E-4</c:v>
                      </c:pt>
                      <c:pt idx="476">
                        <c:v>4.1532137042895272E-4</c:v>
                      </c:pt>
                      <c:pt idx="477">
                        <c:v>3.8912645250560785E-4</c:v>
                      </c:pt>
                      <c:pt idx="478">
                        <c:v>3.6446535342436444E-4</c:v>
                      </c:pt>
                    </c:numCache>
                  </c:numRef>
                </c:val>
                <c:smooth val="0"/>
              </c15:ser>
            </c15:filteredLineSeries>
            <c15:filteredLineSeries>
              <c15:ser>
                <c:idx val="3"/>
                <c:order val="3"/>
                <c:tx>
                  <c:v>No.48 + No.49 </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80640264"/>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a:ln>
              <a:noFill/>
            </a:ln>
          </c:spPr>
        </c:title>
        <c:numFmt formatCode="0" sourceLinked="1"/>
        <c:majorTickMark val="none"/>
        <c:minorTickMark val="none"/>
        <c:tickLblPos val="nextTo"/>
        <c:spPr>
          <a:noFill/>
        </c:spPr>
        <c:txPr>
          <a:bodyPr/>
          <a:lstStyle/>
          <a:p>
            <a:pPr>
              <a:defRPr>
                <a:noFill/>
              </a:defRPr>
            </a:pPr>
            <a:endParaRPr lang="ja-JP"/>
          </a:p>
        </c:txPr>
        <c:crossAx val="-2080638232"/>
        <c:crosses val="autoZero"/>
        <c:auto val="1"/>
        <c:lblAlgn val="ctr"/>
        <c:lblOffset val="100"/>
        <c:tickLblSkip val="50"/>
        <c:noMultiLvlLbl val="0"/>
      </c:catAx>
      <c:valAx>
        <c:axId val="-2080638232"/>
        <c:scaling>
          <c:orientation val="minMax"/>
          <c:max val="0.6"/>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80640264"/>
        <c:crosses val="autoZero"/>
        <c:crossBetween val="between"/>
      </c:valAx>
      <c:spPr>
        <a:noFill/>
        <a:ln>
          <a:noFill/>
        </a:ln>
      </c:spPr>
    </c:plotArea>
    <c:legend>
      <c:legendPos val="r"/>
      <c:layout>
        <c:manualLayout>
          <c:xMode val="edge"/>
          <c:yMode val="edge"/>
          <c:x val="0.622124314826343"/>
          <c:y val="0.0729715540975357"/>
          <c:w val="0.207020154802553"/>
          <c:h val="0.0930346489381777"/>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mn-lt"/>
                <a:ea typeface="+mn-ea"/>
                <a:cs typeface="+mn-cs"/>
              </a:defRPr>
            </a:pPr>
            <a:r>
              <a:rPr lang="ja-JP" altLang="en-US" dirty="0" smtClean="0"/>
              <a:t>各制御周波数の比較</a:t>
            </a:r>
            <a:endParaRPr lang="en-US" dirty="0"/>
          </a:p>
        </c:rich>
      </c:tx>
      <c:layout>
        <c:manualLayout>
          <c:xMode val="edge"/>
          <c:yMode val="edge"/>
          <c:x val="0.353033802011993"/>
          <c:y val="0.0745541976018985"/>
        </c:manualLayout>
      </c:layout>
      <c:overlay val="0"/>
      <c:spPr>
        <a:noFill/>
        <a:ln>
          <a:noFill/>
        </a:ln>
        <a:effectLst/>
      </c:spPr>
    </c:title>
    <c:autoTitleDeleted val="0"/>
    <c:plotArea>
      <c:layout/>
      <c:lineChart>
        <c:grouping val="standard"/>
        <c:varyColors val="0"/>
        <c:ser>
          <c:idx val="0"/>
          <c:order val="0"/>
          <c:tx>
            <c:strRef>
              <c:f>peak_table!$B$1</c:f>
              <c:strCache>
                <c:ptCount val="1"/>
                <c:pt idx="0">
                  <c:v>風速10m/s 制御無し</c:v>
                </c:pt>
              </c:strCache>
            </c:strRef>
          </c:tx>
          <c:spPr>
            <a:ln w="28575" cap="rnd">
              <a:solidFill>
                <a:schemeClr val="accent2">
                  <a:lumMod val="75000"/>
                </a:schemeClr>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peak_table!$B$2:$B$30</c:f>
              <c:numCache>
                <c:formatCode>General</c:formatCode>
                <c:ptCount val="29"/>
                <c:pt idx="0">
                  <c:v>858.0</c:v>
                </c:pt>
                <c:pt idx="1">
                  <c:v>824.0</c:v>
                </c:pt>
                <c:pt idx="2">
                  <c:v>754.0</c:v>
                </c:pt>
                <c:pt idx="3">
                  <c:v>692.0</c:v>
                </c:pt>
                <c:pt idx="4">
                  <c:v>640.0</c:v>
                </c:pt>
                <c:pt idx="5">
                  <c:v>590.0</c:v>
                </c:pt>
                <c:pt idx="6">
                  <c:v>566.0</c:v>
                </c:pt>
                <c:pt idx="7">
                  <c:v>531.0</c:v>
                </c:pt>
                <c:pt idx="8">
                  <c:v>510.0</c:v>
                </c:pt>
                <c:pt idx="9">
                  <c:v>495.0</c:v>
                </c:pt>
                <c:pt idx="10">
                  <c:v>491.0</c:v>
                </c:pt>
                <c:pt idx="11">
                  <c:v>498.0</c:v>
                </c:pt>
                <c:pt idx="12">
                  <c:v>511.0</c:v>
                </c:pt>
                <c:pt idx="13">
                  <c:v>513.0</c:v>
                </c:pt>
                <c:pt idx="14">
                  <c:v>519.0</c:v>
                </c:pt>
                <c:pt idx="15">
                  <c:v>519.0</c:v>
                </c:pt>
                <c:pt idx="16">
                  <c:v>504.0</c:v>
                </c:pt>
                <c:pt idx="17">
                  <c:v>495.0</c:v>
                </c:pt>
                <c:pt idx="18">
                  <c:v>486.0</c:v>
                </c:pt>
                <c:pt idx="19">
                  <c:v>482.0</c:v>
                </c:pt>
                <c:pt idx="20">
                  <c:v>476.0</c:v>
                </c:pt>
                <c:pt idx="21">
                  <c:v>454.0</c:v>
                </c:pt>
                <c:pt idx="22">
                  <c:v>444.0</c:v>
                </c:pt>
                <c:pt idx="23">
                  <c:v>434.0</c:v>
                </c:pt>
                <c:pt idx="24">
                  <c:v>427.0</c:v>
                </c:pt>
                <c:pt idx="25">
                  <c:v>423.0</c:v>
                </c:pt>
                <c:pt idx="26">
                  <c:v>413.0</c:v>
                </c:pt>
                <c:pt idx="27">
                  <c:v>402.0</c:v>
                </c:pt>
                <c:pt idx="28">
                  <c:v>383.0</c:v>
                </c:pt>
              </c:numCache>
            </c:numRef>
          </c:val>
          <c:smooth val="0"/>
        </c:ser>
        <c:ser>
          <c:idx val="2"/>
          <c:order val="1"/>
          <c:tx>
            <c:strRef>
              <c:f>peak_table!$D$1</c:f>
              <c:strCache>
                <c:ptCount val="1"/>
                <c:pt idx="0">
                  <c:v>制御周波数9Hz 風速10m/s</c:v>
                </c:pt>
              </c:strCache>
            </c:strRef>
          </c:tx>
          <c:spPr>
            <a:ln w="28575" cap="rnd">
              <a:solidFill>
                <a:schemeClr val="accent5"/>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peak_table!$D$2:$D$30</c:f>
              <c:numCache>
                <c:formatCode>General</c:formatCode>
                <c:ptCount val="29"/>
                <c:pt idx="0">
                  <c:v>5564.0</c:v>
                </c:pt>
                <c:pt idx="1">
                  <c:v>4602.0</c:v>
                </c:pt>
                <c:pt idx="2">
                  <c:v>3170.0</c:v>
                </c:pt>
                <c:pt idx="3">
                  <c:v>1934.0</c:v>
                </c:pt>
                <c:pt idx="4">
                  <c:v>1119.0</c:v>
                </c:pt>
                <c:pt idx="5">
                  <c:v>856.0</c:v>
                </c:pt>
                <c:pt idx="6">
                  <c:v>871.0</c:v>
                </c:pt>
                <c:pt idx="7">
                  <c:v>893.0</c:v>
                </c:pt>
                <c:pt idx="8">
                  <c:v>873.0</c:v>
                </c:pt>
                <c:pt idx="9">
                  <c:v>838.0</c:v>
                </c:pt>
                <c:pt idx="10">
                  <c:v>810.0</c:v>
                </c:pt>
                <c:pt idx="11">
                  <c:v>774.0</c:v>
                </c:pt>
                <c:pt idx="12">
                  <c:v>744.0</c:v>
                </c:pt>
                <c:pt idx="13">
                  <c:v>703.0</c:v>
                </c:pt>
                <c:pt idx="14">
                  <c:v>667.0</c:v>
                </c:pt>
                <c:pt idx="15">
                  <c:v>645.0</c:v>
                </c:pt>
                <c:pt idx="16">
                  <c:v>635.0</c:v>
                </c:pt>
                <c:pt idx="17">
                  <c:v>630.0</c:v>
                </c:pt>
                <c:pt idx="18">
                  <c:v>614.0</c:v>
                </c:pt>
                <c:pt idx="19">
                  <c:v>591.0</c:v>
                </c:pt>
                <c:pt idx="20">
                  <c:v>568.0</c:v>
                </c:pt>
                <c:pt idx="21">
                  <c:v>549.0</c:v>
                </c:pt>
                <c:pt idx="22">
                  <c:v>536.0</c:v>
                </c:pt>
                <c:pt idx="23">
                  <c:v>518.0</c:v>
                </c:pt>
                <c:pt idx="24">
                  <c:v>500.0</c:v>
                </c:pt>
                <c:pt idx="25">
                  <c:v>481.0</c:v>
                </c:pt>
                <c:pt idx="26">
                  <c:v>471.0</c:v>
                </c:pt>
                <c:pt idx="27">
                  <c:v>463.0</c:v>
                </c:pt>
                <c:pt idx="28">
                  <c:v>448.0</c:v>
                </c:pt>
              </c:numCache>
            </c:numRef>
          </c:val>
          <c:smooth val="0"/>
        </c:ser>
        <c:ser>
          <c:idx val="4"/>
          <c:order val="2"/>
          <c:tx>
            <c:strRef>
              <c:f>peak_table!$F$1</c:f>
              <c:strCache>
                <c:ptCount val="1"/>
                <c:pt idx="0">
                  <c:v>制御周波数90Hz 風速10m/s</c:v>
                </c:pt>
              </c:strCache>
            </c:strRef>
          </c:tx>
          <c:spPr>
            <a:ln w="28575" cap="rnd">
              <a:solidFill>
                <a:srgbClr val="00B050"/>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peak_table!$F$2:$F$30</c:f>
              <c:numCache>
                <c:formatCode>General</c:formatCode>
                <c:ptCount val="29"/>
                <c:pt idx="0">
                  <c:v>7273.0</c:v>
                </c:pt>
                <c:pt idx="1">
                  <c:v>6097.0</c:v>
                </c:pt>
                <c:pt idx="2">
                  <c:v>4294.0</c:v>
                </c:pt>
                <c:pt idx="3">
                  <c:v>2710.0</c:v>
                </c:pt>
                <c:pt idx="4">
                  <c:v>1599.0</c:v>
                </c:pt>
                <c:pt idx="5">
                  <c:v>1153.0</c:v>
                </c:pt>
                <c:pt idx="6">
                  <c:v>1088.0</c:v>
                </c:pt>
                <c:pt idx="7">
                  <c:v>1031.0</c:v>
                </c:pt>
                <c:pt idx="8">
                  <c:v>969.0</c:v>
                </c:pt>
                <c:pt idx="9">
                  <c:v>911.0</c:v>
                </c:pt>
                <c:pt idx="10">
                  <c:v>883.0</c:v>
                </c:pt>
                <c:pt idx="11">
                  <c:v>866.0</c:v>
                </c:pt>
                <c:pt idx="12">
                  <c:v>857.0</c:v>
                </c:pt>
                <c:pt idx="13">
                  <c:v>821.0</c:v>
                </c:pt>
                <c:pt idx="14">
                  <c:v>790.0</c:v>
                </c:pt>
                <c:pt idx="15">
                  <c:v>763.0</c:v>
                </c:pt>
                <c:pt idx="16">
                  <c:v>727.0</c:v>
                </c:pt>
                <c:pt idx="17">
                  <c:v>698.0</c:v>
                </c:pt>
                <c:pt idx="18">
                  <c:v>664.0</c:v>
                </c:pt>
                <c:pt idx="19">
                  <c:v>635.0</c:v>
                </c:pt>
                <c:pt idx="20">
                  <c:v>609.0</c:v>
                </c:pt>
                <c:pt idx="21">
                  <c:v>588.0</c:v>
                </c:pt>
                <c:pt idx="22">
                  <c:v>569.0</c:v>
                </c:pt>
                <c:pt idx="23">
                  <c:v>547.0</c:v>
                </c:pt>
                <c:pt idx="24">
                  <c:v>522.0</c:v>
                </c:pt>
                <c:pt idx="25">
                  <c:v>503.0</c:v>
                </c:pt>
                <c:pt idx="26">
                  <c:v>481.0</c:v>
                </c:pt>
                <c:pt idx="27">
                  <c:v>466.0</c:v>
                </c:pt>
                <c:pt idx="28">
                  <c:v>453.0</c:v>
                </c:pt>
              </c:numCache>
            </c:numRef>
          </c:val>
          <c:smooth val="0"/>
        </c:ser>
        <c:ser>
          <c:idx val="6"/>
          <c:order val="3"/>
          <c:tx>
            <c:strRef>
              <c:f>peak_table!$H$1</c:f>
              <c:strCache>
                <c:ptCount val="1"/>
                <c:pt idx="0">
                  <c:v>制御周波数900Hz 風速10m/s</c:v>
                </c:pt>
              </c:strCache>
            </c:strRef>
          </c:tx>
          <c:spPr>
            <a:ln w="28575" cap="rnd">
              <a:solidFill>
                <a:srgbClr val="FF0000"/>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peak_table!$H$2:$H$30</c:f>
              <c:numCache>
                <c:formatCode>General</c:formatCode>
                <c:ptCount val="29"/>
                <c:pt idx="0">
                  <c:v>8041.0</c:v>
                </c:pt>
                <c:pt idx="1">
                  <c:v>6776.0</c:v>
                </c:pt>
                <c:pt idx="2">
                  <c:v>4800.0</c:v>
                </c:pt>
                <c:pt idx="3">
                  <c:v>3004.0</c:v>
                </c:pt>
                <c:pt idx="4">
                  <c:v>1710.0</c:v>
                </c:pt>
                <c:pt idx="5">
                  <c:v>1179.0</c:v>
                </c:pt>
                <c:pt idx="6">
                  <c:v>1122.0</c:v>
                </c:pt>
                <c:pt idx="7">
                  <c:v>1083.0</c:v>
                </c:pt>
                <c:pt idx="8">
                  <c:v>1017.0</c:v>
                </c:pt>
                <c:pt idx="9">
                  <c:v>938.0</c:v>
                </c:pt>
                <c:pt idx="10">
                  <c:v>894.0</c:v>
                </c:pt>
                <c:pt idx="11">
                  <c:v>875.0</c:v>
                </c:pt>
                <c:pt idx="12">
                  <c:v>862.0</c:v>
                </c:pt>
                <c:pt idx="13">
                  <c:v>832.0</c:v>
                </c:pt>
                <c:pt idx="14">
                  <c:v>816.0</c:v>
                </c:pt>
                <c:pt idx="15">
                  <c:v>810.0</c:v>
                </c:pt>
                <c:pt idx="16">
                  <c:v>780.0</c:v>
                </c:pt>
                <c:pt idx="17">
                  <c:v>744.0</c:v>
                </c:pt>
                <c:pt idx="18">
                  <c:v>700.0</c:v>
                </c:pt>
                <c:pt idx="19">
                  <c:v>665.0</c:v>
                </c:pt>
                <c:pt idx="20">
                  <c:v>633.0</c:v>
                </c:pt>
                <c:pt idx="21">
                  <c:v>607.0</c:v>
                </c:pt>
                <c:pt idx="22">
                  <c:v>571.0</c:v>
                </c:pt>
                <c:pt idx="23">
                  <c:v>544.0</c:v>
                </c:pt>
                <c:pt idx="24">
                  <c:v>515.0</c:v>
                </c:pt>
                <c:pt idx="25">
                  <c:v>490.0</c:v>
                </c:pt>
                <c:pt idx="26">
                  <c:v>475.0</c:v>
                </c:pt>
                <c:pt idx="27">
                  <c:v>461.0</c:v>
                </c:pt>
                <c:pt idx="28">
                  <c:v>443.0</c:v>
                </c:pt>
              </c:numCache>
            </c:numRef>
          </c:val>
          <c:smooth val="0"/>
        </c:ser>
        <c:dLbls>
          <c:showLegendKey val="0"/>
          <c:showVal val="0"/>
          <c:showCatName val="0"/>
          <c:showSerName val="0"/>
          <c:showPercent val="0"/>
          <c:showBubbleSize val="0"/>
        </c:dLbls>
        <c:marker val="1"/>
        <c:smooth val="0"/>
        <c:axId val="-2061946856"/>
        <c:axId val="-2061937608"/>
        <c:extLst>
          <c:ext xmlns:c15="http://schemas.microsoft.com/office/drawing/2012/chart" uri="{02D57815-91ED-43cb-92C2-25804820EDAC}">
            <c15:filteredLineSeries>
              <c15:ser>
                <c:idx val="1"/>
                <c:order val="1"/>
                <c:tx>
                  <c:strRef>
                    <c:extLst>
                      <c:ext uri="{02D57815-91ED-43cb-92C2-25804820EDAC}">
                        <c15:formulaRef>
                          <c15:sqref>peak_table!$C$1</c15:sqref>
                        </c15:formulaRef>
                      </c:ext>
                    </c:extLst>
                    <c:strCache>
                      <c:ptCount val="1"/>
                      <c:pt idx="0">
                        <c:v>風速20m/s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c:ext uri="{02D57815-91ED-43cb-92C2-25804820EDAC}">
                        <c15:formulaRef>
                          <c15:sqref>peak_table!$C$2:$C$30</c15:sqref>
                        </c15:formulaRef>
                      </c:ext>
                    </c:extLst>
                    <c:numCache>
                      <c:formatCode>General</c:formatCode>
                      <c:ptCount val="29"/>
                      <c:pt idx="0">
                        <c:v>642</c:v>
                      </c:pt>
                      <c:pt idx="1">
                        <c:v>600</c:v>
                      </c:pt>
                      <c:pt idx="2">
                        <c:v>545</c:v>
                      </c:pt>
                      <c:pt idx="3">
                        <c:v>487</c:v>
                      </c:pt>
                      <c:pt idx="4">
                        <c:v>435</c:v>
                      </c:pt>
                      <c:pt idx="5">
                        <c:v>412</c:v>
                      </c:pt>
                      <c:pt idx="6">
                        <c:v>411</c:v>
                      </c:pt>
                      <c:pt idx="7">
                        <c:v>418</c:v>
                      </c:pt>
                      <c:pt idx="8">
                        <c:v>420</c:v>
                      </c:pt>
                      <c:pt idx="9">
                        <c:v>412</c:v>
                      </c:pt>
                      <c:pt idx="10">
                        <c:v>402</c:v>
                      </c:pt>
                      <c:pt idx="11">
                        <c:v>390</c:v>
                      </c:pt>
                      <c:pt idx="12">
                        <c:v>385</c:v>
                      </c:pt>
                      <c:pt idx="13">
                        <c:v>383</c:v>
                      </c:pt>
                      <c:pt idx="14">
                        <c:v>377</c:v>
                      </c:pt>
                      <c:pt idx="15">
                        <c:v>374</c:v>
                      </c:pt>
                      <c:pt idx="16">
                        <c:v>368</c:v>
                      </c:pt>
                      <c:pt idx="17">
                        <c:v>362</c:v>
                      </c:pt>
                      <c:pt idx="18">
                        <c:v>362</c:v>
                      </c:pt>
                      <c:pt idx="19">
                        <c:v>355</c:v>
                      </c:pt>
                      <c:pt idx="20">
                        <c:v>349</c:v>
                      </c:pt>
                      <c:pt idx="21">
                        <c:v>344</c:v>
                      </c:pt>
                      <c:pt idx="22">
                        <c:v>350</c:v>
                      </c:pt>
                      <c:pt idx="23">
                        <c:v>349</c:v>
                      </c:pt>
                      <c:pt idx="24">
                        <c:v>353</c:v>
                      </c:pt>
                      <c:pt idx="25">
                        <c:v>346</c:v>
                      </c:pt>
                      <c:pt idx="26">
                        <c:v>334</c:v>
                      </c:pt>
                      <c:pt idx="27">
                        <c:v>326</c:v>
                      </c:pt>
                      <c:pt idx="28">
                        <c:v>319</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peak_table!$E$1</c15:sqref>
                        </c15:formulaRef>
                      </c:ext>
                    </c:extLst>
                    <c:strCache>
                      <c:ptCount val="1"/>
                      <c:pt idx="0">
                        <c:v>制御周波数9Hz 風速20m/s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peak_table!$E$2:$E$30</c15:sqref>
                        </c15:formulaRef>
                      </c:ext>
                    </c:extLst>
                    <c:numCache>
                      <c:formatCode>General</c:formatCode>
                      <c:ptCount val="29"/>
                      <c:pt idx="0">
                        <c:v>4792</c:v>
                      </c:pt>
                      <c:pt idx="1">
                        <c:v>3926</c:v>
                      </c:pt>
                      <c:pt idx="2">
                        <c:v>2658</c:v>
                      </c:pt>
                      <c:pt idx="3">
                        <c:v>1611</c:v>
                      </c:pt>
                      <c:pt idx="4">
                        <c:v>964</c:v>
                      </c:pt>
                      <c:pt idx="5">
                        <c:v>797</c:v>
                      </c:pt>
                      <c:pt idx="6">
                        <c:v>814</c:v>
                      </c:pt>
                      <c:pt idx="7">
                        <c:v>817</c:v>
                      </c:pt>
                      <c:pt idx="8">
                        <c:v>792</c:v>
                      </c:pt>
                      <c:pt idx="9">
                        <c:v>774</c:v>
                      </c:pt>
                      <c:pt idx="10">
                        <c:v>761</c:v>
                      </c:pt>
                      <c:pt idx="11">
                        <c:v>751</c:v>
                      </c:pt>
                      <c:pt idx="12">
                        <c:v>736</c:v>
                      </c:pt>
                      <c:pt idx="13">
                        <c:v>720</c:v>
                      </c:pt>
                      <c:pt idx="14">
                        <c:v>705</c:v>
                      </c:pt>
                      <c:pt idx="15">
                        <c:v>688</c:v>
                      </c:pt>
                      <c:pt idx="16">
                        <c:v>668</c:v>
                      </c:pt>
                      <c:pt idx="17">
                        <c:v>652</c:v>
                      </c:pt>
                      <c:pt idx="18">
                        <c:v>629</c:v>
                      </c:pt>
                      <c:pt idx="19">
                        <c:v>609</c:v>
                      </c:pt>
                      <c:pt idx="20">
                        <c:v>586</c:v>
                      </c:pt>
                      <c:pt idx="21">
                        <c:v>563</c:v>
                      </c:pt>
                      <c:pt idx="22">
                        <c:v>539</c:v>
                      </c:pt>
                      <c:pt idx="23">
                        <c:v>519</c:v>
                      </c:pt>
                      <c:pt idx="24">
                        <c:v>499</c:v>
                      </c:pt>
                      <c:pt idx="25">
                        <c:v>479</c:v>
                      </c:pt>
                      <c:pt idx="26">
                        <c:v>463</c:v>
                      </c:pt>
                      <c:pt idx="27">
                        <c:v>447</c:v>
                      </c:pt>
                      <c:pt idx="28">
                        <c:v>430</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peak_table!$G$1</c15:sqref>
                        </c15:formulaRef>
                      </c:ext>
                    </c:extLst>
                    <c:strCache>
                      <c:ptCount val="1"/>
                      <c:pt idx="0">
                        <c:v>制御周波数90Hz 風速20m/s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peak_table!$G$2:$G$30</c15:sqref>
                        </c15:formulaRef>
                      </c:ext>
                    </c:extLst>
                    <c:numCache>
                      <c:formatCode>General</c:formatCode>
                      <c:ptCount val="29"/>
                      <c:pt idx="0">
                        <c:v>8034</c:v>
                      </c:pt>
                      <c:pt idx="1">
                        <c:v>6755</c:v>
                      </c:pt>
                      <c:pt idx="2">
                        <c:v>4771</c:v>
                      </c:pt>
                      <c:pt idx="3">
                        <c:v>3007</c:v>
                      </c:pt>
                      <c:pt idx="4">
                        <c:v>1755</c:v>
                      </c:pt>
                      <c:pt idx="5">
                        <c:v>1252</c:v>
                      </c:pt>
                      <c:pt idx="6">
                        <c:v>1176</c:v>
                      </c:pt>
                      <c:pt idx="7">
                        <c:v>1123</c:v>
                      </c:pt>
                      <c:pt idx="8">
                        <c:v>1055</c:v>
                      </c:pt>
                      <c:pt idx="9">
                        <c:v>987</c:v>
                      </c:pt>
                      <c:pt idx="10">
                        <c:v>957</c:v>
                      </c:pt>
                      <c:pt idx="11">
                        <c:v>942</c:v>
                      </c:pt>
                      <c:pt idx="12">
                        <c:v>933</c:v>
                      </c:pt>
                      <c:pt idx="13">
                        <c:v>896</c:v>
                      </c:pt>
                      <c:pt idx="14">
                        <c:v>865</c:v>
                      </c:pt>
                      <c:pt idx="15">
                        <c:v>841</c:v>
                      </c:pt>
                      <c:pt idx="16">
                        <c:v>799</c:v>
                      </c:pt>
                      <c:pt idx="17">
                        <c:v>760</c:v>
                      </c:pt>
                      <c:pt idx="18">
                        <c:v>721</c:v>
                      </c:pt>
                      <c:pt idx="19">
                        <c:v>691</c:v>
                      </c:pt>
                      <c:pt idx="20">
                        <c:v>664</c:v>
                      </c:pt>
                      <c:pt idx="21">
                        <c:v>640</c:v>
                      </c:pt>
                      <c:pt idx="22">
                        <c:v>612</c:v>
                      </c:pt>
                      <c:pt idx="23">
                        <c:v>586</c:v>
                      </c:pt>
                      <c:pt idx="24">
                        <c:v>561</c:v>
                      </c:pt>
                      <c:pt idx="25">
                        <c:v>536</c:v>
                      </c:pt>
                      <c:pt idx="26">
                        <c:v>516</c:v>
                      </c:pt>
                      <c:pt idx="27">
                        <c:v>499</c:v>
                      </c:pt>
                      <c:pt idx="28">
                        <c:v>480</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peak_table!$I$1</c15:sqref>
                        </c15:formulaRef>
                      </c:ext>
                    </c:extLst>
                    <c:strCache>
                      <c:ptCount val="1"/>
                      <c:pt idx="0">
                        <c:v>制御周波数900Hz 風速20m/s </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peak_table!$I$2:$I$30</c15:sqref>
                        </c15:formulaRef>
                      </c:ext>
                    </c:extLst>
                    <c:numCache>
                      <c:formatCode>General</c:formatCode>
                      <c:ptCount val="29"/>
                      <c:pt idx="0">
                        <c:v>8611</c:v>
                      </c:pt>
                      <c:pt idx="1">
                        <c:v>7259</c:v>
                      </c:pt>
                      <c:pt idx="2">
                        <c:v>5176</c:v>
                      </c:pt>
                      <c:pt idx="3">
                        <c:v>3323</c:v>
                      </c:pt>
                      <c:pt idx="4">
                        <c:v>1981</c:v>
                      </c:pt>
                      <c:pt idx="5">
                        <c:v>1428</c:v>
                      </c:pt>
                      <c:pt idx="6">
                        <c:v>1306</c:v>
                      </c:pt>
                      <c:pt idx="7">
                        <c:v>1229</c:v>
                      </c:pt>
                      <c:pt idx="8">
                        <c:v>1147</c:v>
                      </c:pt>
                      <c:pt idx="9">
                        <c:v>1075</c:v>
                      </c:pt>
                      <c:pt idx="10">
                        <c:v>1030</c:v>
                      </c:pt>
                      <c:pt idx="11">
                        <c:v>1005</c:v>
                      </c:pt>
                      <c:pt idx="12">
                        <c:v>986</c:v>
                      </c:pt>
                      <c:pt idx="13">
                        <c:v>952</c:v>
                      </c:pt>
                      <c:pt idx="14">
                        <c:v>916</c:v>
                      </c:pt>
                      <c:pt idx="15">
                        <c:v>882</c:v>
                      </c:pt>
                      <c:pt idx="16">
                        <c:v>830</c:v>
                      </c:pt>
                      <c:pt idx="17">
                        <c:v>788</c:v>
                      </c:pt>
                      <c:pt idx="18">
                        <c:v>752</c:v>
                      </c:pt>
                      <c:pt idx="19">
                        <c:v>726</c:v>
                      </c:pt>
                      <c:pt idx="20">
                        <c:v>700</c:v>
                      </c:pt>
                      <c:pt idx="21">
                        <c:v>667</c:v>
                      </c:pt>
                      <c:pt idx="22">
                        <c:v>637</c:v>
                      </c:pt>
                      <c:pt idx="23">
                        <c:v>611</c:v>
                      </c:pt>
                      <c:pt idx="24">
                        <c:v>587</c:v>
                      </c:pt>
                      <c:pt idx="25">
                        <c:v>560</c:v>
                      </c:pt>
                      <c:pt idx="26">
                        <c:v>536</c:v>
                      </c:pt>
                      <c:pt idx="27">
                        <c:v>519</c:v>
                      </c:pt>
                      <c:pt idx="28">
                        <c:v>503</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peak_table!$J$1</c15:sqref>
                        </c15:formulaRef>
                      </c:ext>
                    </c:extLst>
                    <c:strCache>
                      <c:ptCount val="1"/>
                      <c:pt idx="0">
                        <c:v>装置限界(大気乱流無し)</c:v>
                      </c:pt>
                    </c:strCache>
                  </c:strRef>
                </c:tx>
                <c:spPr>
                  <a:ln w="28575" cap="rnd">
                    <a:solidFill>
                      <a:schemeClr val="accent3">
                        <a:lumMod val="60000"/>
                      </a:schemeClr>
                    </a:solidFill>
                    <a:round/>
                  </a:ln>
                  <a:effectLst/>
                </c:spPr>
                <c:marker>
                  <c:symbol val="circle"/>
                  <c:size val="5"/>
                  <c:spPr>
                    <a:noFill/>
                    <a:ln w="9525">
                      <a:no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peak_table!$J$2:$J$30</c15:sqref>
                        </c15:formulaRef>
                      </c:ext>
                    </c:extLst>
                    <c:numCache>
                      <c:formatCode>General</c:formatCode>
                      <c:ptCount val="29"/>
                      <c:pt idx="0">
                        <c:v>62387</c:v>
                      </c:pt>
                      <c:pt idx="1">
                        <c:v>53539</c:v>
                      </c:pt>
                      <c:pt idx="2">
                        <c:v>38462</c:v>
                      </c:pt>
                      <c:pt idx="3">
                        <c:v>23921</c:v>
                      </c:pt>
                      <c:pt idx="4">
                        <c:v>12663</c:v>
                      </c:pt>
                      <c:pt idx="5">
                        <c:v>6415</c:v>
                      </c:pt>
                      <c:pt idx="6">
                        <c:v>4784</c:v>
                      </c:pt>
                      <c:pt idx="7">
                        <c:v>2998</c:v>
                      </c:pt>
                      <c:pt idx="8">
                        <c:v>2031</c:v>
                      </c:pt>
                      <c:pt idx="9">
                        <c:v>1333</c:v>
                      </c:pt>
                      <c:pt idx="10">
                        <c:v>981</c:v>
                      </c:pt>
                      <c:pt idx="11">
                        <c:v>880</c:v>
                      </c:pt>
                      <c:pt idx="12">
                        <c:v>707</c:v>
                      </c:pt>
                      <c:pt idx="13">
                        <c:v>589</c:v>
                      </c:pt>
                      <c:pt idx="14">
                        <c:v>522</c:v>
                      </c:pt>
                      <c:pt idx="15">
                        <c:v>477</c:v>
                      </c:pt>
                      <c:pt idx="16">
                        <c:v>394</c:v>
                      </c:pt>
                      <c:pt idx="17">
                        <c:v>359</c:v>
                      </c:pt>
                      <c:pt idx="18">
                        <c:v>291</c:v>
                      </c:pt>
                      <c:pt idx="19">
                        <c:v>266</c:v>
                      </c:pt>
                      <c:pt idx="20">
                        <c:v>243</c:v>
                      </c:pt>
                      <c:pt idx="21">
                        <c:v>217</c:v>
                      </c:pt>
                      <c:pt idx="22">
                        <c:v>181</c:v>
                      </c:pt>
                      <c:pt idx="23">
                        <c:v>141</c:v>
                      </c:pt>
                      <c:pt idx="24">
                        <c:v>107</c:v>
                      </c:pt>
                      <c:pt idx="25">
                        <c:v>87</c:v>
                      </c:pt>
                      <c:pt idx="26">
                        <c:v>80</c:v>
                      </c:pt>
                      <c:pt idx="27">
                        <c:v>69</c:v>
                      </c:pt>
                      <c:pt idx="28">
                        <c:v>55</c:v>
                      </c:pt>
                    </c:numCache>
                  </c:numRef>
                </c:val>
                <c:smooth val="0"/>
              </c15:ser>
            </c15:filteredLineSeries>
          </c:ext>
        </c:extLst>
      </c:lineChart>
      <c:catAx>
        <c:axId val="-2061946856"/>
        <c:scaling>
          <c:orientation val="minMax"/>
        </c:scaling>
        <c:delete val="0"/>
        <c:axPos val="b"/>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ja-JP"/>
                  <a:t>ピクセル</a:t>
                </a:r>
              </a:p>
            </c:rich>
          </c:tx>
          <c:layout>
            <c:manualLayout>
              <c:xMode val="edge"/>
              <c:yMode val="edge"/>
              <c:x val="0.466709731412249"/>
              <c:y val="0.87780397733743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061937608"/>
        <c:crosses val="autoZero"/>
        <c:auto val="1"/>
        <c:lblAlgn val="ctr"/>
        <c:lblOffset val="100"/>
        <c:noMultiLvlLbl val="0"/>
      </c:catAx>
      <c:valAx>
        <c:axId val="-2061937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ja-JP"/>
                  <a:t>センサー値の平均</a:t>
                </a:r>
                <a:endParaRPr lang="en-US"/>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061946856"/>
        <c:crosses val="autoZero"/>
        <c:crossBetween val="between"/>
      </c:valAx>
      <c:spPr>
        <a:noFill/>
        <a:ln>
          <a:solidFill>
            <a:schemeClr val="bg1">
              <a:lumMod val="50000"/>
            </a:schemeClr>
          </a:solidFill>
        </a:ln>
        <a:effectLst/>
      </c:spPr>
    </c:plotArea>
    <c:legend>
      <c:legendPos val="r"/>
      <c:layout>
        <c:manualLayout>
          <c:xMode val="edge"/>
          <c:yMode val="edge"/>
          <c:x val="0.500601228590924"/>
          <c:y val="0.178651067090129"/>
          <c:w val="0.452004684173887"/>
          <c:h val="0.317897188583041"/>
        </c:manualLayout>
      </c:layout>
      <c:overlay val="1"/>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sz="900">
          <a:solidFill>
            <a:schemeClr val="tx1"/>
          </a:solidFill>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mn-lt"/>
                <a:ea typeface="+mn-ea"/>
                <a:cs typeface="+mn-cs"/>
              </a:defRPr>
            </a:pPr>
            <a:r>
              <a:rPr lang="ja-JP"/>
              <a:t>観測カメラの画像の比較</a:t>
            </a:r>
            <a:endParaRPr lang="en-US"/>
          </a:p>
        </c:rich>
      </c:tx>
      <c:layout>
        <c:manualLayout>
          <c:xMode val="edge"/>
          <c:yMode val="edge"/>
          <c:x val="0.353033802011993"/>
          <c:y val="0.0745541976018985"/>
        </c:manualLayout>
      </c:layout>
      <c:overlay val="0"/>
      <c:spPr>
        <a:noFill/>
        <a:ln>
          <a:noFill/>
        </a:ln>
        <a:effectLst/>
      </c:spPr>
    </c:title>
    <c:autoTitleDeleted val="0"/>
    <c:plotArea>
      <c:layout/>
      <c:lineChart>
        <c:grouping val="standard"/>
        <c:varyColors val="0"/>
        <c:ser>
          <c:idx val="0"/>
          <c:order val="0"/>
          <c:tx>
            <c:strRef>
              <c:f>peak_table!$B$1</c:f>
              <c:strCache>
                <c:ptCount val="1"/>
                <c:pt idx="0">
                  <c:v>風速10m/s 制御無し</c:v>
                </c:pt>
              </c:strCache>
            </c:strRef>
          </c:tx>
          <c:spPr>
            <a:ln w="28575" cap="rnd">
              <a:solidFill>
                <a:schemeClr val="accent2">
                  <a:lumMod val="75000"/>
                </a:schemeClr>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peak_table!$B$2:$B$30</c:f>
              <c:numCache>
                <c:formatCode>General</c:formatCode>
                <c:ptCount val="29"/>
                <c:pt idx="0">
                  <c:v>858.0</c:v>
                </c:pt>
                <c:pt idx="1">
                  <c:v>824.0</c:v>
                </c:pt>
                <c:pt idx="2">
                  <c:v>754.0</c:v>
                </c:pt>
                <c:pt idx="3">
                  <c:v>692.0</c:v>
                </c:pt>
                <c:pt idx="4">
                  <c:v>640.0</c:v>
                </c:pt>
                <c:pt idx="5">
                  <c:v>590.0</c:v>
                </c:pt>
                <c:pt idx="6">
                  <c:v>566.0</c:v>
                </c:pt>
                <c:pt idx="7">
                  <c:v>531.0</c:v>
                </c:pt>
                <c:pt idx="8">
                  <c:v>510.0</c:v>
                </c:pt>
                <c:pt idx="9">
                  <c:v>495.0</c:v>
                </c:pt>
                <c:pt idx="10">
                  <c:v>491.0</c:v>
                </c:pt>
                <c:pt idx="11">
                  <c:v>498.0</c:v>
                </c:pt>
                <c:pt idx="12">
                  <c:v>511.0</c:v>
                </c:pt>
                <c:pt idx="13">
                  <c:v>513.0</c:v>
                </c:pt>
                <c:pt idx="14">
                  <c:v>519.0</c:v>
                </c:pt>
                <c:pt idx="15">
                  <c:v>519.0</c:v>
                </c:pt>
                <c:pt idx="16">
                  <c:v>504.0</c:v>
                </c:pt>
                <c:pt idx="17">
                  <c:v>495.0</c:v>
                </c:pt>
                <c:pt idx="18">
                  <c:v>486.0</c:v>
                </c:pt>
                <c:pt idx="19">
                  <c:v>482.0</c:v>
                </c:pt>
                <c:pt idx="20">
                  <c:v>476.0</c:v>
                </c:pt>
                <c:pt idx="21">
                  <c:v>454.0</c:v>
                </c:pt>
                <c:pt idx="22">
                  <c:v>444.0</c:v>
                </c:pt>
                <c:pt idx="23">
                  <c:v>434.0</c:v>
                </c:pt>
                <c:pt idx="24">
                  <c:v>427.0</c:v>
                </c:pt>
                <c:pt idx="25">
                  <c:v>423.0</c:v>
                </c:pt>
                <c:pt idx="26">
                  <c:v>413.0</c:v>
                </c:pt>
                <c:pt idx="27">
                  <c:v>402.0</c:v>
                </c:pt>
                <c:pt idx="28">
                  <c:v>383.0</c:v>
                </c:pt>
              </c:numCache>
            </c:numRef>
          </c:val>
          <c:smooth val="0"/>
        </c:ser>
        <c:ser>
          <c:idx val="2"/>
          <c:order val="1"/>
          <c:tx>
            <c:strRef>
              <c:f>peak_table!$D$1</c:f>
              <c:strCache>
                <c:ptCount val="1"/>
                <c:pt idx="0">
                  <c:v>制御周波数9Hz 風速10m/s</c:v>
                </c:pt>
              </c:strCache>
            </c:strRef>
          </c:tx>
          <c:spPr>
            <a:ln w="28575" cap="rnd">
              <a:solidFill>
                <a:schemeClr val="accent5"/>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peak_table!$D$2:$D$30</c:f>
              <c:numCache>
                <c:formatCode>General</c:formatCode>
                <c:ptCount val="29"/>
                <c:pt idx="0">
                  <c:v>5564.0</c:v>
                </c:pt>
                <c:pt idx="1">
                  <c:v>4602.0</c:v>
                </c:pt>
                <c:pt idx="2">
                  <c:v>3170.0</c:v>
                </c:pt>
                <c:pt idx="3">
                  <c:v>1934.0</c:v>
                </c:pt>
                <c:pt idx="4">
                  <c:v>1119.0</c:v>
                </c:pt>
                <c:pt idx="5">
                  <c:v>856.0</c:v>
                </c:pt>
                <c:pt idx="6">
                  <c:v>871.0</c:v>
                </c:pt>
                <c:pt idx="7">
                  <c:v>893.0</c:v>
                </c:pt>
                <c:pt idx="8">
                  <c:v>873.0</c:v>
                </c:pt>
                <c:pt idx="9">
                  <c:v>838.0</c:v>
                </c:pt>
                <c:pt idx="10">
                  <c:v>810.0</c:v>
                </c:pt>
                <c:pt idx="11">
                  <c:v>774.0</c:v>
                </c:pt>
                <c:pt idx="12">
                  <c:v>744.0</c:v>
                </c:pt>
                <c:pt idx="13">
                  <c:v>703.0</c:v>
                </c:pt>
                <c:pt idx="14">
                  <c:v>667.0</c:v>
                </c:pt>
                <c:pt idx="15">
                  <c:v>645.0</c:v>
                </c:pt>
                <c:pt idx="16">
                  <c:v>635.0</c:v>
                </c:pt>
                <c:pt idx="17">
                  <c:v>630.0</c:v>
                </c:pt>
                <c:pt idx="18">
                  <c:v>614.0</c:v>
                </c:pt>
                <c:pt idx="19">
                  <c:v>591.0</c:v>
                </c:pt>
                <c:pt idx="20">
                  <c:v>568.0</c:v>
                </c:pt>
                <c:pt idx="21">
                  <c:v>549.0</c:v>
                </c:pt>
                <c:pt idx="22">
                  <c:v>536.0</c:v>
                </c:pt>
                <c:pt idx="23">
                  <c:v>518.0</c:v>
                </c:pt>
                <c:pt idx="24">
                  <c:v>500.0</c:v>
                </c:pt>
                <c:pt idx="25">
                  <c:v>481.0</c:v>
                </c:pt>
                <c:pt idx="26">
                  <c:v>471.0</c:v>
                </c:pt>
                <c:pt idx="27">
                  <c:v>463.0</c:v>
                </c:pt>
                <c:pt idx="28">
                  <c:v>448.0</c:v>
                </c:pt>
              </c:numCache>
            </c:numRef>
          </c:val>
          <c:smooth val="0"/>
        </c:ser>
        <c:ser>
          <c:idx val="4"/>
          <c:order val="2"/>
          <c:tx>
            <c:strRef>
              <c:f>peak_table!$F$1</c:f>
              <c:strCache>
                <c:ptCount val="1"/>
                <c:pt idx="0">
                  <c:v>制御周波数90Hz 風速10m/s</c:v>
                </c:pt>
              </c:strCache>
            </c:strRef>
          </c:tx>
          <c:spPr>
            <a:ln w="28575" cap="rnd">
              <a:solidFill>
                <a:srgbClr val="00B050"/>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peak_table!$F$2:$F$30</c:f>
              <c:numCache>
                <c:formatCode>General</c:formatCode>
                <c:ptCount val="29"/>
                <c:pt idx="0">
                  <c:v>7273.0</c:v>
                </c:pt>
                <c:pt idx="1">
                  <c:v>6097.0</c:v>
                </c:pt>
                <c:pt idx="2">
                  <c:v>4294.0</c:v>
                </c:pt>
                <c:pt idx="3">
                  <c:v>2710.0</c:v>
                </c:pt>
                <c:pt idx="4">
                  <c:v>1599.0</c:v>
                </c:pt>
                <c:pt idx="5">
                  <c:v>1153.0</c:v>
                </c:pt>
                <c:pt idx="6">
                  <c:v>1088.0</c:v>
                </c:pt>
                <c:pt idx="7">
                  <c:v>1031.0</c:v>
                </c:pt>
                <c:pt idx="8">
                  <c:v>969.0</c:v>
                </c:pt>
                <c:pt idx="9">
                  <c:v>911.0</c:v>
                </c:pt>
                <c:pt idx="10">
                  <c:v>883.0</c:v>
                </c:pt>
                <c:pt idx="11">
                  <c:v>866.0</c:v>
                </c:pt>
                <c:pt idx="12">
                  <c:v>857.0</c:v>
                </c:pt>
                <c:pt idx="13">
                  <c:v>821.0</c:v>
                </c:pt>
                <c:pt idx="14">
                  <c:v>790.0</c:v>
                </c:pt>
                <c:pt idx="15">
                  <c:v>763.0</c:v>
                </c:pt>
                <c:pt idx="16">
                  <c:v>727.0</c:v>
                </c:pt>
                <c:pt idx="17">
                  <c:v>698.0</c:v>
                </c:pt>
                <c:pt idx="18">
                  <c:v>664.0</c:v>
                </c:pt>
                <c:pt idx="19">
                  <c:v>635.0</c:v>
                </c:pt>
                <c:pt idx="20">
                  <c:v>609.0</c:v>
                </c:pt>
                <c:pt idx="21">
                  <c:v>588.0</c:v>
                </c:pt>
                <c:pt idx="22">
                  <c:v>569.0</c:v>
                </c:pt>
                <c:pt idx="23">
                  <c:v>547.0</c:v>
                </c:pt>
                <c:pt idx="24">
                  <c:v>522.0</c:v>
                </c:pt>
                <c:pt idx="25">
                  <c:v>503.0</c:v>
                </c:pt>
                <c:pt idx="26">
                  <c:v>481.0</c:v>
                </c:pt>
                <c:pt idx="27">
                  <c:v>466.0</c:v>
                </c:pt>
                <c:pt idx="28">
                  <c:v>453.0</c:v>
                </c:pt>
              </c:numCache>
            </c:numRef>
          </c:val>
          <c:smooth val="0"/>
        </c:ser>
        <c:ser>
          <c:idx val="6"/>
          <c:order val="3"/>
          <c:tx>
            <c:strRef>
              <c:f>peak_table!$H$1</c:f>
              <c:strCache>
                <c:ptCount val="1"/>
                <c:pt idx="0">
                  <c:v>制御周波数900Hz 風速10m/s</c:v>
                </c:pt>
              </c:strCache>
            </c:strRef>
          </c:tx>
          <c:spPr>
            <a:ln w="28575" cap="rnd">
              <a:solidFill>
                <a:srgbClr val="FF0000"/>
              </a:solidFill>
              <a:round/>
            </a:ln>
            <a:effectLst/>
          </c:spPr>
          <c:marker>
            <c:symbol val="circle"/>
            <c:size val="5"/>
            <c:spPr>
              <a:noFill/>
              <a:ln w="9525">
                <a:noFill/>
              </a:ln>
              <a:effectLst/>
            </c:spPr>
          </c:marker>
          <c:cat>
            <c:numLit>
              <c:formatCode>General</c:formatCode>
              <c:ptCount val="3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numLit>
          </c:cat>
          <c:val>
            <c:numRef>
              <c:f>peak_table!$H$2:$H$30</c:f>
              <c:numCache>
                <c:formatCode>General</c:formatCode>
                <c:ptCount val="29"/>
                <c:pt idx="0">
                  <c:v>8041.0</c:v>
                </c:pt>
                <c:pt idx="1">
                  <c:v>6776.0</c:v>
                </c:pt>
                <c:pt idx="2">
                  <c:v>4800.0</c:v>
                </c:pt>
                <c:pt idx="3">
                  <c:v>3004.0</c:v>
                </c:pt>
                <c:pt idx="4">
                  <c:v>1710.0</c:v>
                </c:pt>
                <c:pt idx="5">
                  <c:v>1179.0</c:v>
                </c:pt>
                <c:pt idx="6">
                  <c:v>1122.0</c:v>
                </c:pt>
                <c:pt idx="7">
                  <c:v>1083.0</c:v>
                </c:pt>
                <c:pt idx="8">
                  <c:v>1017.0</c:v>
                </c:pt>
                <c:pt idx="9">
                  <c:v>938.0</c:v>
                </c:pt>
                <c:pt idx="10">
                  <c:v>894.0</c:v>
                </c:pt>
                <c:pt idx="11">
                  <c:v>875.0</c:v>
                </c:pt>
                <c:pt idx="12">
                  <c:v>862.0</c:v>
                </c:pt>
                <c:pt idx="13">
                  <c:v>832.0</c:v>
                </c:pt>
                <c:pt idx="14">
                  <c:v>816.0</c:v>
                </c:pt>
                <c:pt idx="15">
                  <c:v>810.0</c:v>
                </c:pt>
                <c:pt idx="16">
                  <c:v>780.0</c:v>
                </c:pt>
                <c:pt idx="17">
                  <c:v>744.0</c:v>
                </c:pt>
                <c:pt idx="18">
                  <c:v>700.0</c:v>
                </c:pt>
                <c:pt idx="19">
                  <c:v>665.0</c:v>
                </c:pt>
                <c:pt idx="20">
                  <c:v>633.0</c:v>
                </c:pt>
                <c:pt idx="21">
                  <c:v>607.0</c:v>
                </c:pt>
                <c:pt idx="22">
                  <c:v>571.0</c:v>
                </c:pt>
                <c:pt idx="23">
                  <c:v>544.0</c:v>
                </c:pt>
                <c:pt idx="24">
                  <c:v>515.0</c:v>
                </c:pt>
                <c:pt idx="25">
                  <c:v>490.0</c:v>
                </c:pt>
                <c:pt idx="26">
                  <c:v>475.0</c:v>
                </c:pt>
                <c:pt idx="27">
                  <c:v>461.0</c:v>
                </c:pt>
                <c:pt idx="28">
                  <c:v>443.0</c:v>
                </c:pt>
              </c:numCache>
            </c:numRef>
          </c:val>
          <c:smooth val="0"/>
        </c:ser>
        <c:dLbls>
          <c:showLegendKey val="0"/>
          <c:showVal val="0"/>
          <c:showCatName val="0"/>
          <c:showSerName val="0"/>
          <c:showPercent val="0"/>
          <c:showBubbleSize val="0"/>
        </c:dLbls>
        <c:marker val="1"/>
        <c:smooth val="0"/>
        <c:axId val="-2060947032"/>
        <c:axId val="-2060937608"/>
        <c:extLst>
          <c:ext xmlns:c15="http://schemas.microsoft.com/office/drawing/2012/chart" uri="{02D57815-91ED-43cb-92C2-25804820EDAC}">
            <c15:filteredLineSeries>
              <c15:ser>
                <c:idx val="1"/>
                <c:order val="1"/>
                <c:tx>
                  <c:strRef>
                    <c:extLst>
                      <c:ext uri="{02D57815-91ED-43cb-92C2-25804820EDAC}">
                        <c15:formulaRef>
                          <c15:sqref>peak_table!$C$1</c15:sqref>
                        </c15:formulaRef>
                      </c:ext>
                    </c:extLst>
                    <c:strCache>
                      <c:ptCount val="1"/>
                      <c:pt idx="0">
                        <c:v>風速20m/s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c:ext uri="{02D57815-91ED-43cb-92C2-25804820EDAC}">
                        <c15:formulaRef>
                          <c15:sqref>peak_table!$C$2:$C$30</c15:sqref>
                        </c15:formulaRef>
                      </c:ext>
                    </c:extLst>
                    <c:numCache>
                      <c:formatCode>General</c:formatCode>
                      <c:ptCount val="29"/>
                      <c:pt idx="0">
                        <c:v>642</c:v>
                      </c:pt>
                      <c:pt idx="1">
                        <c:v>600</c:v>
                      </c:pt>
                      <c:pt idx="2">
                        <c:v>545</c:v>
                      </c:pt>
                      <c:pt idx="3">
                        <c:v>487</c:v>
                      </c:pt>
                      <c:pt idx="4">
                        <c:v>435</c:v>
                      </c:pt>
                      <c:pt idx="5">
                        <c:v>412</c:v>
                      </c:pt>
                      <c:pt idx="6">
                        <c:v>411</c:v>
                      </c:pt>
                      <c:pt idx="7">
                        <c:v>418</c:v>
                      </c:pt>
                      <c:pt idx="8">
                        <c:v>420</c:v>
                      </c:pt>
                      <c:pt idx="9">
                        <c:v>412</c:v>
                      </c:pt>
                      <c:pt idx="10">
                        <c:v>402</c:v>
                      </c:pt>
                      <c:pt idx="11">
                        <c:v>390</c:v>
                      </c:pt>
                      <c:pt idx="12">
                        <c:v>385</c:v>
                      </c:pt>
                      <c:pt idx="13">
                        <c:v>383</c:v>
                      </c:pt>
                      <c:pt idx="14">
                        <c:v>377</c:v>
                      </c:pt>
                      <c:pt idx="15">
                        <c:v>374</c:v>
                      </c:pt>
                      <c:pt idx="16">
                        <c:v>368</c:v>
                      </c:pt>
                      <c:pt idx="17">
                        <c:v>362</c:v>
                      </c:pt>
                      <c:pt idx="18">
                        <c:v>362</c:v>
                      </c:pt>
                      <c:pt idx="19">
                        <c:v>355</c:v>
                      </c:pt>
                      <c:pt idx="20">
                        <c:v>349</c:v>
                      </c:pt>
                      <c:pt idx="21">
                        <c:v>344</c:v>
                      </c:pt>
                      <c:pt idx="22">
                        <c:v>350</c:v>
                      </c:pt>
                      <c:pt idx="23">
                        <c:v>349</c:v>
                      </c:pt>
                      <c:pt idx="24">
                        <c:v>353</c:v>
                      </c:pt>
                      <c:pt idx="25">
                        <c:v>346</c:v>
                      </c:pt>
                      <c:pt idx="26">
                        <c:v>334</c:v>
                      </c:pt>
                      <c:pt idx="27">
                        <c:v>326</c:v>
                      </c:pt>
                      <c:pt idx="28">
                        <c:v>319</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peak_table!$E$1</c15:sqref>
                        </c15:formulaRef>
                      </c:ext>
                    </c:extLst>
                    <c:strCache>
                      <c:ptCount val="1"/>
                      <c:pt idx="0">
                        <c:v>制御周波数9Hz 風速20m/s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peak_table!$E$2:$E$30</c15:sqref>
                        </c15:formulaRef>
                      </c:ext>
                    </c:extLst>
                    <c:numCache>
                      <c:formatCode>General</c:formatCode>
                      <c:ptCount val="29"/>
                      <c:pt idx="0">
                        <c:v>4792</c:v>
                      </c:pt>
                      <c:pt idx="1">
                        <c:v>3926</c:v>
                      </c:pt>
                      <c:pt idx="2">
                        <c:v>2658</c:v>
                      </c:pt>
                      <c:pt idx="3">
                        <c:v>1611</c:v>
                      </c:pt>
                      <c:pt idx="4">
                        <c:v>964</c:v>
                      </c:pt>
                      <c:pt idx="5">
                        <c:v>797</c:v>
                      </c:pt>
                      <c:pt idx="6">
                        <c:v>814</c:v>
                      </c:pt>
                      <c:pt idx="7">
                        <c:v>817</c:v>
                      </c:pt>
                      <c:pt idx="8">
                        <c:v>792</c:v>
                      </c:pt>
                      <c:pt idx="9">
                        <c:v>774</c:v>
                      </c:pt>
                      <c:pt idx="10">
                        <c:v>761</c:v>
                      </c:pt>
                      <c:pt idx="11">
                        <c:v>751</c:v>
                      </c:pt>
                      <c:pt idx="12">
                        <c:v>736</c:v>
                      </c:pt>
                      <c:pt idx="13">
                        <c:v>720</c:v>
                      </c:pt>
                      <c:pt idx="14">
                        <c:v>705</c:v>
                      </c:pt>
                      <c:pt idx="15">
                        <c:v>688</c:v>
                      </c:pt>
                      <c:pt idx="16">
                        <c:v>668</c:v>
                      </c:pt>
                      <c:pt idx="17">
                        <c:v>652</c:v>
                      </c:pt>
                      <c:pt idx="18">
                        <c:v>629</c:v>
                      </c:pt>
                      <c:pt idx="19">
                        <c:v>609</c:v>
                      </c:pt>
                      <c:pt idx="20">
                        <c:v>586</c:v>
                      </c:pt>
                      <c:pt idx="21">
                        <c:v>563</c:v>
                      </c:pt>
                      <c:pt idx="22">
                        <c:v>539</c:v>
                      </c:pt>
                      <c:pt idx="23">
                        <c:v>519</c:v>
                      </c:pt>
                      <c:pt idx="24">
                        <c:v>499</c:v>
                      </c:pt>
                      <c:pt idx="25">
                        <c:v>479</c:v>
                      </c:pt>
                      <c:pt idx="26">
                        <c:v>463</c:v>
                      </c:pt>
                      <c:pt idx="27">
                        <c:v>447</c:v>
                      </c:pt>
                      <c:pt idx="28">
                        <c:v>430</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peak_table!$G$1</c15:sqref>
                        </c15:formulaRef>
                      </c:ext>
                    </c:extLst>
                    <c:strCache>
                      <c:ptCount val="1"/>
                      <c:pt idx="0">
                        <c:v>制御周波数90Hz 風速20m/s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peak_table!$G$2:$G$30</c15:sqref>
                        </c15:formulaRef>
                      </c:ext>
                    </c:extLst>
                    <c:numCache>
                      <c:formatCode>General</c:formatCode>
                      <c:ptCount val="29"/>
                      <c:pt idx="0">
                        <c:v>8034</c:v>
                      </c:pt>
                      <c:pt idx="1">
                        <c:v>6755</c:v>
                      </c:pt>
                      <c:pt idx="2">
                        <c:v>4771</c:v>
                      </c:pt>
                      <c:pt idx="3">
                        <c:v>3007</c:v>
                      </c:pt>
                      <c:pt idx="4">
                        <c:v>1755</c:v>
                      </c:pt>
                      <c:pt idx="5">
                        <c:v>1252</c:v>
                      </c:pt>
                      <c:pt idx="6">
                        <c:v>1176</c:v>
                      </c:pt>
                      <c:pt idx="7">
                        <c:v>1123</c:v>
                      </c:pt>
                      <c:pt idx="8">
                        <c:v>1055</c:v>
                      </c:pt>
                      <c:pt idx="9">
                        <c:v>987</c:v>
                      </c:pt>
                      <c:pt idx="10">
                        <c:v>957</c:v>
                      </c:pt>
                      <c:pt idx="11">
                        <c:v>942</c:v>
                      </c:pt>
                      <c:pt idx="12">
                        <c:v>933</c:v>
                      </c:pt>
                      <c:pt idx="13">
                        <c:v>896</c:v>
                      </c:pt>
                      <c:pt idx="14">
                        <c:v>865</c:v>
                      </c:pt>
                      <c:pt idx="15">
                        <c:v>841</c:v>
                      </c:pt>
                      <c:pt idx="16">
                        <c:v>799</c:v>
                      </c:pt>
                      <c:pt idx="17">
                        <c:v>760</c:v>
                      </c:pt>
                      <c:pt idx="18">
                        <c:v>721</c:v>
                      </c:pt>
                      <c:pt idx="19">
                        <c:v>691</c:v>
                      </c:pt>
                      <c:pt idx="20">
                        <c:v>664</c:v>
                      </c:pt>
                      <c:pt idx="21">
                        <c:v>640</c:v>
                      </c:pt>
                      <c:pt idx="22">
                        <c:v>612</c:v>
                      </c:pt>
                      <c:pt idx="23">
                        <c:v>586</c:v>
                      </c:pt>
                      <c:pt idx="24">
                        <c:v>561</c:v>
                      </c:pt>
                      <c:pt idx="25">
                        <c:v>536</c:v>
                      </c:pt>
                      <c:pt idx="26">
                        <c:v>516</c:v>
                      </c:pt>
                      <c:pt idx="27">
                        <c:v>499</c:v>
                      </c:pt>
                      <c:pt idx="28">
                        <c:v>480</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peak_table!$I$1</c15:sqref>
                        </c15:formulaRef>
                      </c:ext>
                    </c:extLst>
                    <c:strCache>
                      <c:ptCount val="1"/>
                      <c:pt idx="0">
                        <c:v>制御周波数900Hz 風速20m/s </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peak_table!$I$2:$I$30</c15:sqref>
                        </c15:formulaRef>
                      </c:ext>
                    </c:extLst>
                    <c:numCache>
                      <c:formatCode>General</c:formatCode>
                      <c:ptCount val="29"/>
                      <c:pt idx="0">
                        <c:v>8611</c:v>
                      </c:pt>
                      <c:pt idx="1">
                        <c:v>7259</c:v>
                      </c:pt>
                      <c:pt idx="2">
                        <c:v>5176</c:v>
                      </c:pt>
                      <c:pt idx="3">
                        <c:v>3323</c:v>
                      </c:pt>
                      <c:pt idx="4">
                        <c:v>1981</c:v>
                      </c:pt>
                      <c:pt idx="5">
                        <c:v>1428</c:v>
                      </c:pt>
                      <c:pt idx="6">
                        <c:v>1306</c:v>
                      </c:pt>
                      <c:pt idx="7">
                        <c:v>1229</c:v>
                      </c:pt>
                      <c:pt idx="8">
                        <c:v>1147</c:v>
                      </c:pt>
                      <c:pt idx="9">
                        <c:v>1075</c:v>
                      </c:pt>
                      <c:pt idx="10">
                        <c:v>1030</c:v>
                      </c:pt>
                      <c:pt idx="11">
                        <c:v>1005</c:v>
                      </c:pt>
                      <c:pt idx="12">
                        <c:v>986</c:v>
                      </c:pt>
                      <c:pt idx="13">
                        <c:v>952</c:v>
                      </c:pt>
                      <c:pt idx="14">
                        <c:v>916</c:v>
                      </c:pt>
                      <c:pt idx="15">
                        <c:v>882</c:v>
                      </c:pt>
                      <c:pt idx="16">
                        <c:v>830</c:v>
                      </c:pt>
                      <c:pt idx="17">
                        <c:v>788</c:v>
                      </c:pt>
                      <c:pt idx="18">
                        <c:v>752</c:v>
                      </c:pt>
                      <c:pt idx="19">
                        <c:v>726</c:v>
                      </c:pt>
                      <c:pt idx="20">
                        <c:v>700</c:v>
                      </c:pt>
                      <c:pt idx="21">
                        <c:v>667</c:v>
                      </c:pt>
                      <c:pt idx="22">
                        <c:v>637</c:v>
                      </c:pt>
                      <c:pt idx="23">
                        <c:v>611</c:v>
                      </c:pt>
                      <c:pt idx="24">
                        <c:v>587</c:v>
                      </c:pt>
                      <c:pt idx="25">
                        <c:v>560</c:v>
                      </c:pt>
                      <c:pt idx="26">
                        <c:v>536</c:v>
                      </c:pt>
                      <c:pt idx="27">
                        <c:v>519</c:v>
                      </c:pt>
                      <c:pt idx="28">
                        <c:v>503</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peak_table!$J$1</c15:sqref>
                        </c15:formulaRef>
                      </c:ext>
                    </c:extLst>
                    <c:strCache>
                      <c:ptCount val="1"/>
                      <c:pt idx="0">
                        <c:v>装置限界(大気乱流無し)</c:v>
                      </c:pt>
                    </c:strCache>
                  </c:strRef>
                </c:tx>
                <c:spPr>
                  <a:ln w="28575" cap="rnd">
                    <a:solidFill>
                      <a:schemeClr val="accent3">
                        <a:lumMod val="60000"/>
                      </a:schemeClr>
                    </a:solidFill>
                    <a:round/>
                  </a:ln>
                  <a:effectLst/>
                </c:spPr>
                <c:marker>
                  <c:symbol val="circle"/>
                  <c:size val="5"/>
                  <c:spPr>
                    <a:noFill/>
                    <a:ln w="9525">
                      <a:noFill/>
                    </a:ln>
                    <a:effectLst/>
                  </c:spPr>
                </c:marker>
                <c:cat>
                  <c:numLit>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Lit>
                </c:cat>
                <c:val>
                  <c:numRef>
                    <c:extLst xmlns:c15="http://schemas.microsoft.com/office/drawing/2012/chart">
                      <c:ext xmlns:c15="http://schemas.microsoft.com/office/drawing/2012/chart" uri="{02D57815-91ED-43cb-92C2-25804820EDAC}">
                        <c15:formulaRef>
                          <c15:sqref>peak_table!$J$2:$J$30</c15:sqref>
                        </c15:formulaRef>
                      </c:ext>
                    </c:extLst>
                    <c:numCache>
                      <c:formatCode>General</c:formatCode>
                      <c:ptCount val="29"/>
                      <c:pt idx="0">
                        <c:v>62387</c:v>
                      </c:pt>
                      <c:pt idx="1">
                        <c:v>53539</c:v>
                      </c:pt>
                      <c:pt idx="2">
                        <c:v>38462</c:v>
                      </c:pt>
                      <c:pt idx="3">
                        <c:v>23921</c:v>
                      </c:pt>
                      <c:pt idx="4">
                        <c:v>12663</c:v>
                      </c:pt>
                      <c:pt idx="5">
                        <c:v>6415</c:v>
                      </c:pt>
                      <c:pt idx="6">
                        <c:v>4784</c:v>
                      </c:pt>
                      <c:pt idx="7">
                        <c:v>2998</c:v>
                      </c:pt>
                      <c:pt idx="8">
                        <c:v>2031</c:v>
                      </c:pt>
                      <c:pt idx="9">
                        <c:v>1333</c:v>
                      </c:pt>
                      <c:pt idx="10">
                        <c:v>981</c:v>
                      </c:pt>
                      <c:pt idx="11">
                        <c:v>880</c:v>
                      </c:pt>
                      <c:pt idx="12">
                        <c:v>707</c:v>
                      </c:pt>
                      <c:pt idx="13">
                        <c:v>589</c:v>
                      </c:pt>
                      <c:pt idx="14">
                        <c:v>522</c:v>
                      </c:pt>
                      <c:pt idx="15">
                        <c:v>477</c:v>
                      </c:pt>
                      <c:pt idx="16">
                        <c:v>394</c:v>
                      </c:pt>
                      <c:pt idx="17">
                        <c:v>359</c:v>
                      </c:pt>
                      <c:pt idx="18">
                        <c:v>291</c:v>
                      </c:pt>
                      <c:pt idx="19">
                        <c:v>266</c:v>
                      </c:pt>
                      <c:pt idx="20">
                        <c:v>243</c:v>
                      </c:pt>
                      <c:pt idx="21">
                        <c:v>217</c:v>
                      </c:pt>
                      <c:pt idx="22">
                        <c:v>181</c:v>
                      </c:pt>
                      <c:pt idx="23">
                        <c:v>141</c:v>
                      </c:pt>
                      <c:pt idx="24">
                        <c:v>107</c:v>
                      </c:pt>
                      <c:pt idx="25">
                        <c:v>87</c:v>
                      </c:pt>
                      <c:pt idx="26">
                        <c:v>80</c:v>
                      </c:pt>
                      <c:pt idx="27">
                        <c:v>69</c:v>
                      </c:pt>
                      <c:pt idx="28">
                        <c:v>55</c:v>
                      </c:pt>
                    </c:numCache>
                  </c:numRef>
                </c:val>
                <c:smooth val="0"/>
              </c15:ser>
            </c15:filteredLineSeries>
          </c:ext>
        </c:extLst>
      </c:lineChart>
      <c:catAx>
        <c:axId val="-2060947032"/>
        <c:scaling>
          <c:orientation val="minMax"/>
        </c:scaling>
        <c:delete val="0"/>
        <c:axPos val="b"/>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ja-JP"/>
                  <a:t>ピクセル</a:t>
                </a:r>
              </a:p>
            </c:rich>
          </c:tx>
          <c:layout>
            <c:manualLayout>
              <c:xMode val="edge"/>
              <c:yMode val="edge"/>
              <c:x val="0.466709731412249"/>
              <c:y val="0.87780397733743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060937608"/>
        <c:crosses val="autoZero"/>
        <c:auto val="1"/>
        <c:lblAlgn val="ctr"/>
        <c:lblOffset val="100"/>
        <c:noMultiLvlLbl val="0"/>
      </c:catAx>
      <c:valAx>
        <c:axId val="-2060937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ja-JP"/>
                  <a:t>センサー値の平均</a:t>
                </a:r>
                <a:endParaRPr lang="en-US"/>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060947032"/>
        <c:crosses val="autoZero"/>
        <c:crossBetween val="between"/>
      </c:valAx>
      <c:spPr>
        <a:noFill/>
        <a:ln>
          <a:solidFill>
            <a:schemeClr val="bg1">
              <a:lumMod val="50000"/>
            </a:schemeClr>
          </a:solidFill>
        </a:ln>
        <a:effectLst/>
      </c:spPr>
    </c:plotArea>
    <c:legend>
      <c:legendPos val="r"/>
      <c:layout>
        <c:manualLayout>
          <c:xMode val="edge"/>
          <c:yMode val="edge"/>
          <c:x val="0.500601228590924"/>
          <c:y val="0.178651067090129"/>
          <c:w val="0.452004684173887"/>
          <c:h val="0.317897188583041"/>
        </c:manualLayout>
      </c:layout>
      <c:overlay val="1"/>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sz="900">
          <a:solidFill>
            <a:schemeClr val="tx1"/>
          </a:solidFill>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No.49</c:v>
          </c:tx>
          <c:spPr>
            <a:ln>
              <a:no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2.892562683499992</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4.049587756899989</c:v>
                </c:pt>
                <c:pt idx="99">
                  <c:v>4.09091008094999</c:v>
                </c:pt>
                <c:pt idx="100">
                  <c:v>4.132232405</c:v>
                </c:pt>
                <c:pt idx="101">
                  <c:v>4.173554729049987</c:v>
                </c:pt>
                <c:pt idx="102">
                  <c:v>4.214877053099989</c:v>
                </c:pt>
                <c:pt idx="103">
                  <c:v>4.256199377149994</c:v>
                </c:pt>
                <c:pt idx="104">
                  <c:v>4.2975217012</c:v>
                </c:pt>
                <c:pt idx="105">
                  <c:v>4.33884402525</c:v>
                </c:pt>
                <c:pt idx="106">
                  <c:v>4.38016634929999</c:v>
                </c:pt>
                <c:pt idx="107">
                  <c:v>4.421488673349994</c:v>
                </c:pt>
                <c:pt idx="108">
                  <c:v>4.462810997399987</c:v>
                </c:pt>
                <c:pt idx="109">
                  <c:v>4.504133321449989</c:v>
                </c:pt>
                <c:pt idx="110">
                  <c:v>4.54545564549999</c:v>
                </c:pt>
                <c:pt idx="111">
                  <c:v>4.586777969549995</c:v>
                </c:pt>
                <c:pt idx="112">
                  <c:v>4.628100293599987</c:v>
                </c:pt>
                <c:pt idx="113">
                  <c:v>4.669422617649989</c:v>
                </c:pt>
                <c:pt idx="114">
                  <c:v>4.710744941699994</c:v>
                </c:pt>
                <c:pt idx="115">
                  <c:v>4.75206726575</c:v>
                </c:pt>
                <c:pt idx="116">
                  <c:v>4.7933895898</c:v>
                </c:pt>
                <c:pt idx="117">
                  <c:v>4.83471191384999</c:v>
                </c:pt>
                <c:pt idx="118">
                  <c:v>4.876034237899985</c:v>
                </c:pt>
                <c:pt idx="119">
                  <c:v>4.917356561949987</c:v>
                </c:pt>
                <c:pt idx="120">
                  <c:v>4.958678886</c:v>
                </c:pt>
                <c:pt idx="121">
                  <c:v>5.000001210049994</c:v>
                </c:pt>
                <c:pt idx="122">
                  <c:v>5.0413235341</c:v>
                </c:pt>
                <c:pt idx="123">
                  <c:v>5.082645858149989</c:v>
                </c:pt>
                <c:pt idx="124">
                  <c:v>5.1239681822</c:v>
                </c:pt>
                <c:pt idx="125">
                  <c:v>5.165290506249985</c:v>
                </c:pt>
                <c:pt idx="126">
                  <c:v>5.2066128303</c:v>
                </c:pt>
                <c:pt idx="127">
                  <c:v>5.247935154349989</c:v>
                </c:pt>
                <c:pt idx="128">
                  <c:v>5.2892574784</c:v>
                </c:pt>
                <c:pt idx="129">
                  <c:v>5.33057980245</c:v>
                </c:pt>
                <c:pt idx="130">
                  <c:v>5.3719021265</c:v>
                </c:pt>
                <c:pt idx="131">
                  <c:v>5.41322445055</c:v>
                </c:pt>
                <c:pt idx="132">
                  <c:v>5.454546774599994</c:v>
                </c:pt>
                <c:pt idx="133">
                  <c:v>5.49586909865</c:v>
                </c:pt>
                <c:pt idx="134">
                  <c:v>5.5371914227</c:v>
                </c:pt>
                <c:pt idx="135">
                  <c:v>5.57851374674999</c:v>
                </c:pt>
                <c:pt idx="136">
                  <c:v>5.619836070799984</c:v>
                </c:pt>
                <c:pt idx="137">
                  <c:v>5.66115839485</c:v>
                </c:pt>
                <c:pt idx="138">
                  <c:v>5.702480718899989</c:v>
                </c:pt>
                <c:pt idx="139">
                  <c:v>5.74380304295</c:v>
                </c:pt>
                <c:pt idx="140">
                  <c:v>5.785125366999986</c:v>
                </c:pt>
                <c:pt idx="141">
                  <c:v>5.82644769105</c:v>
                </c:pt>
                <c:pt idx="142">
                  <c:v>5.86777001509999</c:v>
                </c:pt>
                <c:pt idx="143">
                  <c:v>5.90909233915</c:v>
                </c:pt>
                <c:pt idx="144">
                  <c:v>5.950414663199987</c:v>
                </c:pt>
                <c:pt idx="145">
                  <c:v>5.99173698725</c:v>
                </c:pt>
                <c:pt idx="146">
                  <c:v>6.0330593113</c:v>
                </c:pt>
                <c:pt idx="147">
                  <c:v>6.07438163535</c:v>
                </c:pt>
                <c:pt idx="148">
                  <c:v>6.115703959399989</c:v>
                </c:pt>
                <c:pt idx="149">
                  <c:v>6.15702628344999</c:v>
                </c:pt>
                <c:pt idx="150">
                  <c:v>6.198348607499994</c:v>
                </c:pt>
                <c:pt idx="151">
                  <c:v>6.23967093155</c:v>
                </c:pt>
                <c:pt idx="152">
                  <c:v>6.2809932556</c:v>
                </c:pt>
                <c:pt idx="153">
                  <c:v>6.322315579649975</c:v>
                </c:pt>
                <c:pt idx="154">
                  <c:v>6.363637903699995</c:v>
                </c:pt>
                <c:pt idx="155">
                  <c:v>6.404960227749987</c:v>
                </c:pt>
                <c:pt idx="156">
                  <c:v>6.4462825518</c:v>
                </c:pt>
                <c:pt idx="157">
                  <c:v>6.487604875849994</c:v>
                </c:pt>
                <c:pt idx="158">
                  <c:v>6.5289271999</c:v>
                </c:pt>
                <c:pt idx="159">
                  <c:v>6.57024952395</c:v>
                </c:pt>
                <c:pt idx="160">
                  <c:v>6.611571847999981</c:v>
                </c:pt>
                <c:pt idx="161">
                  <c:v>6.652894172049984</c:v>
                </c:pt>
                <c:pt idx="162">
                  <c:v>6.694216496099987</c:v>
                </c:pt>
                <c:pt idx="163">
                  <c:v>6.735538820149989</c:v>
                </c:pt>
                <c:pt idx="164">
                  <c:v>6.7768611442</c:v>
                </c:pt>
                <c:pt idx="165">
                  <c:v>6.818183468249987</c:v>
                </c:pt>
                <c:pt idx="166">
                  <c:v>6.8595057923</c:v>
                </c:pt>
                <c:pt idx="167">
                  <c:v>6.90082811635</c:v>
                </c:pt>
                <c:pt idx="168">
                  <c:v>6.942150440399994</c:v>
                </c:pt>
                <c:pt idx="169">
                  <c:v>6.98347276445</c:v>
                </c:pt>
                <c:pt idx="170">
                  <c:v>7.024795088499989</c:v>
                </c:pt>
                <c:pt idx="171">
                  <c:v>7.06611741254999</c:v>
                </c:pt>
                <c:pt idx="172">
                  <c:v>7.107439736599986</c:v>
                </c:pt>
                <c:pt idx="173">
                  <c:v>7.14876206065</c:v>
                </c:pt>
                <c:pt idx="174">
                  <c:v>7.1900843847</c:v>
                </c:pt>
                <c:pt idx="175">
                  <c:v>7.23140670875</c:v>
                </c:pt>
                <c:pt idx="176">
                  <c:v>7.2727290328</c:v>
                </c:pt>
                <c:pt idx="177">
                  <c:v>7.31405135684998</c:v>
                </c:pt>
                <c:pt idx="178">
                  <c:v>7.3553736809</c:v>
                </c:pt>
                <c:pt idx="179">
                  <c:v>7.39669600495</c:v>
                </c:pt>
                <c:pt idx="180">
                  <c:v>7.438018329</c:v>
                </c:pt>
                <c:pt idx="181">
                  <c:v>7.47934065305</c:v>
                </c:pt>
                <c:pt idx="182">
                  <c:v>7.520662977099994</c:v>
                </c:pt>
                <c:pt idx="183">
                  <c:v>7.561985301149987</c:v>
                </c:pt>
                <c:pt idx="184">
                  <c:v>7.6033076252</c:v>
                </c:pt>
                <c:pt idx="185">
                  <c:v>7.64462994924999</c:v>
                </c:pt>
                <c:pt idx="186">
                  <c:v>7.685952273299984</c:v>
                </c:pt>
                <c:pt idx="187">
                  <c:v>7.727274597349987</c:v>
                </c:pt>
                <c:pt idx="188">
                  <c:v>7.768596921399989</c:v>
                </c:pt>
                <c:pt idx="189">
                  <c:v>7.80991924544999</c:v>
                </c:pt>
                <c:pt idx="190">
                  <c:v>7.8512415695</c:v>
                </c:pt>
                <c:pt idx="191">
                  <c:v>7.89256389355</c:v>
                </c:pt>
                <c:pt idx="192">
                  <c:v>7.93388621759999</c:v>
                </c:pt>
                <c:pt idx="193">
                  <c:v>7.97520854165</c:v>
                </c:pt>
                <c:pt idx="194">
                  <c:v>8.0165308657</c:v>
                </c:pt>
                <c:pt idx="195">
                  <c:v>8.05785318975</c:v>
                </c:pt>
                <c:pt idx="196">
                  <c:v>8.0991755138</c:v>
                </c:pt>
                <c:pt idx="197">
                  <c:v>8.14049783785</c:v>
                </c:pt>
                <c:pt idx="198">
                  <c:v>8.181820161899981</c:v>
                </c:pt>
                <c:pt idx="199">
                  <c:v>8.223142485949997</c:v>
                </c:pt>
                <c:pt idx="200">
                  <c:v>8.26446481</c:v>
                </c:pt>
                <c:pt idx="201">
                  <c:v>8.30578713405</c:v>
                </c:pt>
                <c:pt idx="202">
                  <c:v>8.3471094581</c:v>
                </c:pt>
                <c:pt idx="203">
                  <c:v>8.38843178215</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9.79339079985</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17.47934307314991</c:v>
                </c:pt>
                <c:pt idx="424">
                  <c:v>17.52066539719999</c:v>
                </c:pt>
                <c:pt idx="425">
                  <c:v>17.56198772125</c:v>
                </c:pt>
                <c:pt idx="426">
                  <c:v>17.6033100453</c:v>
                </c:pt>
                <c:pt idx="427">
                  <c:v>17.64463236935</c:v>
                </c:pt>
                <c:pt idx="428">
                  <c:v>17.6859546934</c:v>
                </c:pt>
                <c:pt idx="429">
                  <c:v>17.72727701745</c:v>
                </c:pt>
                <c:pt idx="430">
                  <c:v>17.7685993414999</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Sheet1!$C$2:$C$480</c:f>
              <c:numCache>
                <c:formatCode>General</c:formatCode>
                <c:ptCount val="479"/>
                <c:pt idx="0">
                  <c:v>1.20521932032227E-6</c:v>
                </c:pt>
                <c:pt idx="1">
                  <c:v>1.31789141280618E-6</c:v>
                </c:pt>
                <c:pt idx="2">
                  <c:v>1.44062912340063E-6</c:v>
                </c:pt>
                <c:pt idx="3">
                  <c:v>1.57428649839612E-6</c:v>
                </c:pt>
                <c:pt idx="4">
                  <c:v>1.71978584572192E-6</c:v>
                </c:pt>
                <c:pt idx="5">
                  <c:v>1.87812281532027E-6</c:v>
                </c:pt>
                <c:pt idx="6">
                  <c:v>2.05037182546087E-6</c:v>
                </c:pt>
                <c:pt idx="7">
                  <c:v>2.2376918559169E-6</c:v>
                </c:pt>
                <c:pt idx="8">
                  <c:v>2.4413326299817E-6</c:v>
                </c:pt>
                <c:pt idx="9">
                  <c:v>2.66264120840163E-6</c:v>
                </c:pt>
                <c:pt idx="10">
                  <c:v>2.90306901943444E-6</c:v>
                </c:pt>
                <c:pt idx="11">
                  <c:v>3.16417935041442E-6</c:v>
                </c:pt>
                <c:pt idx="12">
                  <c:v>3.44765532741541E-6</c:v>
                </c:pt>
                <c:pt idx="13">
                  <c:v>3.7553084108498E-6</c:v>
                </c:pt>
                <c:pt idx="14">
                  <c:v>4.08908743612597E-6</c:v>
                </c:pt>
                <c:pt idx="15">
                  <c:v>4.45108822980766E-6</c:v>
                </c:pt>
                <c:pt idx="16">
                  <c:v>4.84356383307531E-6</c:v>
                </c:pt>
                <c:pt idx="17">
                  <c:v>5.2689353656809E-6</c:v>
                </c:pt>
                <c:pt idx="18">
                  <c:v>5.7298035650131E-6</c:v>
                </c:pt>
                <c:pt idx="19">
                  <c:v>6.22896103634743E-6</c:v>
                </c:pt>
                <c:pt idx="20">
                  <c:v>6.76940525184388E-6</c:v>
                </c:pt>
                <c:pt idx="21">
                  <c:v>7.35435233737261E-6</c:v>
                </c:pt>
                <c:pt idx="22">
                  <c:v>7.98725168779185E-6</c:v>
                </c:pt>
                <c:pt idx="23">
                  <c:v>8.67180145287169E-6</c:v>
                </c:pt>
                <c:pt idx="24">
                  <c:v>9.4119649376471E-6</c:v>
                </c:pt>
                <c:pt idx="25">
                  <c:v>1.02119879625938E-5</c:v>
                </c:pt>
                <c:pt idx="26">
                  <c:v>1.10764172306459E-5</c:v>
                </c:pt>
                <c:pt idx="27">
                  <c:v>1.20101197497105E-5</c:v>
                </c:pt>
                <c:pt idx="28">
                  <c:v>1.30183033609812E-5</c:v>
                </c:pt>
                <c:pt idx="29">
                  <c:v>1.41065384250004E-5</c:v>
                </c:pt>
                <c:pt idx="30">
                  <c:v>1.5280780719069E-5</c:v>
                </c:pt>
                <c:pt idx="31">
                  <c:v>1.65473956012446E-5</c:v>
                </c:pt>
                <c:pt idx="32">
                  <c:v>1.79131834977992E-5</c:v>
                </c:pt>
                <c:pt idx="33">
                  <c:v>1.93854067726215E-5</c:v>
                </c:pt>
                <c:pt idx="34">
                  <c:v>2.09718180386382E-5</c:v>
                </c:pt>
                <c:pt idx="35">
                  <c:v>2.26806899728869E-5</c:v>
                </c:pt>
                <c:pt idx="36">
                  <c:v>2.45208466983956E-5</c:v>
                </c:pt>
                <c:pt idx="37">
                  <c:v>2.6501696797497E-5</c:v>
                </c:pt>
                <c:pt idx="38">
                  <c:v>2.86332680226313E-5</c:v>
                </c:pt>
                <c:pt idx="39">
                  <c:v>3.09262437720454E-5</c:v>
                </c:pt>
                <c:pt idx="40">
                  <c:v>3.33920013990867E-5</c:v>
                </c:pt>
                <c:pt idx="41">
                  <c:v>3.60426524249972E-5</c:v>
                </c:pt>
                <c:pt idx="42">
                  <c:v>3.88910847262226E-5</c:v>
                </c:pt>
                <c:pt idx="43">
                  <c:v>4.19510067682669E-5</c:v>
                </c:pt>
                <c:pt idx="44">
                  <c:v>4.52369939590228E-5</c:v>
                </c:pt>
                <c:pt idx="45">
                  <c:v>4.87645371952736E-5</c:v>
                </c:pt>
                <c:pt idx="46">
                  <c:v>5.25500936767044E-5</c:v>
                </c:pt>
                <c:pt idx="47">
                  <c:v>5.66111400622437E-5</c:v>
                </c:pt>
                <c:pt idx="48">
                  <c:v>6.09662280438718E-5</c:v>
                </c:pt>
                <c:pt idx="49">
                  <c:v>6.56350424131813E-5</c:v>
                </c:pt>
                <c:pt idx="50">
                  <c:v>7.0638461695926E-5</c:v>
                </c:pt>
                <c:pt idx="51">
                  <c:v>7.59986214295344E-5</c:v>
                </c:pt>
                <c:pt idx="52">
                  <c:v>8.17389801580904E-5</c:v>
                </c:pt>
                <c:pt idx="53">
                  <c:v>8.78843882185735E-5</c:v>
                </c:pt>
                <c:pt idx="54">
                  <c:v>9.44611593911747E-5</c:v>
                </c:pt>
                <c:pt idx="55">
                  <c:v>0.000101497145485273</c:v>
                </c:pt>
                <c:pt idx="56">
                  <c:v>0.000109021813931137</c:v>
                </c:pt>
                <c:pt idx="57">
                  <c:v>0.000117066328445587</c:v>
                </c:pt>
                <c:pt idx="58">
                  <c:v>0.000125663632837695</c:v>
                </c:pt>
                <c:pt idx="59">
                  <c:v>0.000134848538018151</c:v>
                </c:pt>
                <c:pt idx="60">
                  <c:v>0.000144657812273033</c:v>
                </c:pt>
                <c:pt idx="61">
                  <c:v>0.00015513027485956</c:v>
                </c:pt>
                <c:pt idx="62">
                  <c:v>0.000166306892977758</c:v>
                </c:pt>
                <c:pt idx="63">
                  <c:v>0.000178230882167996</c:v>
                </c:pt>
                <c:pt idx="64">
                  <c:v>0.000190947810179873</c:v>
                </c:pt>
                <c:pt idx="65">
                  <c:v>0.000204505704353106</c:v>
                </c:pt>
                <c:pt idx="66">
                  <c:v>0.00021895516254567</c:v>
                </c:pt>
                <c:pt idx="67">
                  <c:v>0.000234349467638664</c:v>
                </c:pt>
                <c:pt idx="68">
                  <c:v>0.00025074470564106</c:v>
                </c:pt>
                <c:pt idx="69">
                  <c:v>0.000268199887410632</c:v>
                </c:pt>
                <c:pt idx="70">
                  <c:v>0.000286777074000064</c:v>
                </c:pt>
                <c:pt idx="71">
                  <c:v>0.000306541505629307</c:v>
                </c:pt>
                <c:pt idx="72">
                  <c:v>0.000327561734276825</c:v>
                </c:pt>
                <c:pt idx="73">
                  <c:v>0.000349909759873347</c:v>
                </c:pt>
                <c:pt idx="74">
                  <c:v>0.000373661170072178</c:v>
                </c:pt>
                <c:pt idx="75">
                  <c:v>0.000398895283559883</c:v>
                </c:pt>
                <c:pt idx="76">
                  <c:v>0.000425695296860426</c:v>
                </c:pt>
                <c:pt idx="77">
                  <c:v>0.000454148434574428</c:v>
                </c:pt>
                <c:pt idx="78">
                  <c:v>0.000484346102983174</c:v>
                </c:pt>
                <c:pt idx="79">
                  <c:v>0.000516384046934412</c:v>
                </c:pt>
                <c:pt idx="80">
                  <c:v>0.000550362509913682</c:v>
                </c:pt>
                <c:pt idx="81">
                  <c:v>0.00058638639719104</c:v>
                </c:pt>
                <c:pt idx="82">
                  <c:v>0.000624565441918533</c:v>
                </c:pt>
                <c:pt idx="83">
                  <c:v>0.000665014374038626</c:v>
                </c:pt>
                <c:pt idx="84">
                  <c:v>0.000707853091848028</c:v>
                </c:pt>
                <c:pt idx="85">
                  <c:v>0.000753206836044946</c:v>
                </c:pt>
                <c:pt idx="86">
                  <c:v>0.000801206366070901</c:v>
                </c:pt>
                <c:pt idx="87">
                  <c:v>0.000851988138540544</c:v>
                </c:pt>
                <c:pt idx="88">
                  <c:v>0.000905694487534839</c:v>
                </c:pt>
                <c:pt idx="89">
                  <c:v>0.000962473806514236</c:v>
                </c:pt>
                <c:pt idx="90">
                  <c:v>0.00102248073158919</c:v>
                </c:pt>
                <c:pt idx="91">
                  <c:v>0.00108587632586557</c:v>
                </c:pt>
                <c:pt idx="92">
                  <c:v>0.00115282826456237</c:v>
                </c:pt>
                <c:pt idx="93">
                  <c:v>0.00122351102057818</c:v>
                </c:pt>
                <c:pt idx="94">
                  <c:v>0.00129810605016192</c:v>
                </c:pt>
                <c:pt idx="95">
                  <c:v>0.00137680197832178</c:v>
                </c:pt>
                <c:pt idx="96">
                  <c:v>0.0014597947835842</c:v>
                </c:pt>
                <c:pt idx="97">
                  <c:v>0.00154728798169281</c:v>
                </c:pt>
                <c:pt idx="98">
                  <c:v>0.00163949280781472</c:v>
                </c:pt>
                <c:pt idx="99">
                  <c:v>0.00173662839679863</c:v>
                </c:pt>
                <c:pt idx="100">
                  <c:v>0.00183892196100684</c:v>
                </c:pt>
                <c:pt idx="101">
                  <c:v>0.00194660896522014</c:v>
                </c:pt>
                <c:pt idx="102">
                  <c:v>0.00205993329809145</c:v>
                </c:pt>
                <c:pt idx="103">
                  <c:v>0.00217914743960165</c:v>
                </c:pt>
                <c:pt idx="104">
                  <c:v>0.00230451262394779</c:v>
                </c:pt>
                <c:pt idx="105">
                  <c:v>0.00243629899727175</c:v>
                </c:pt>
                <c:pt idx="106">
                  <c:v>0.00257478576961473</c:v>
                </c:pt>
                <c:pt idx="107">
                  <c:v>0.00272026136046112</c:v>
                </c:pt>
                <c:pt idx="108">
                  <c:v>0.00287302353721404</c:v>
                </c:pt>
                <c:pt idx="109">
                  <c:v>0.00303337954592336</c:v>
                </c:pt>
                <c:pt idx="110">
                  <c:v>0.00320164623356702</c:v>
                </c:pt>
                <c:pt idx="111">
                  <c:v>0.00337815016116664</c:v>
                </c:pt>
                <c:pt idx="112">
                  <c:v>0.0035632277069996</c:v>
                </c:pt>
                <c:pt idx="113">
                  <c:v>0.00375722515915184</c:v>
                </c:pt>
                <c:pt idx="114">
                  <c:v>0.00396049879663875</c:v>
                </c:pt>
                <c:pt idx="115">
                  <c:v>0.00417341495830555</c:v>
                </c:pt>
                <c:pt idx="116">
                  <c:v>0.00439635009870445</c:v>
                </c:pt>
                <c:pt idx="117">
                  <c:v>0.00462969083013206</c:v>
                </c:pt>
                <c:pt idx="118">
                  <c:v>0.00487383394999947</c:v>
                </c:pt>
                <c:pt idx="119">
                  <c:v>0.0051291864526966</c:v>
                </c:pt>
                <c:pt idx="120">
                  <c:v>0.0053961655251046</c:v>
                </c:pt>
                <c:pt idx="121">
                  <c:v>0.00567519852490277</c:v>
                </c:pt>
                <c:pt idx="122">
                  <c:v>0.00596672294081234</c:v>
                </c:pt>
                <c:pt idx="123">
                  <c:v>0.00627118633391623</c:v>
                </c:pt>
                <c:pt idx="124">
                  <c:v>0.00658904625919374</c:v>
                </c:pt>
                <c:pt idx="125">
                  <c:v>0.00692077016641065</c:v>
                </c:pt>
                <c:pt idx="126">
                  <c:v>0.00726683527950927</c:v>
                </c:pt>
                <c:pt idx="127">
                  <c:v>0.00762772845364962</c:v>
                </c:pt>
                <c:pt idx="128">
                  <c:v>0.00800394600906221</c:v>
                </c:pt>
                <c:pt idx="129">
                  <c:v>0.00839599354088437</c:v>
                </c:pt>
                <c:pt idx="130">
                  <c:v>0.00880438570416724</c:v>
                </c:pt>
                <c:pt idx="131">
                  <c:v>0.0092296459732576</c:v>
                </c:pt>
                <c:pt idx="132">
                  <c:v>0.00967230637477962</c:v>
                </c:pt>
                <c:pt idx="133">
                  <c:v>0.0101329071934649</c:v>
                </c:pt>
                <c:pt idx="134">
                  <c:v>0.0106119966501064</c:v>
                </c:pt>
                <c:pt idx="135">
                  <c:v>0.0111101305509406</c:v>
                </c:pt>
                <c:pt idx="136">
                  <c:v>0.0116278719077976</c:v>
                </c:pt>
                <c:pt idx="137">
                  <c:v>0.0121657905283932</c:v>
                </c:pt>
                <c:pt idx="138">
                  <c:v>0.0127244625761781</c:v>
                </c:pt>
                <c:pt idx="139">
                  <c:v>0.0133044700992032</c:v>
                </c:pt>
                <c:pt idx="140">
                  <c:v>0.0139064005275051</c:v>
                </c:pt>
                <c:pt idx="141">
                  <c:v>0.0145308461385693</c:v>
                </c:pt>
                <c:pt idx="142">
                  <c:v>0.0151784034904775</c:v>
                </c:pt>
                <c:pt idx="143">
                  <c:v>0.0158496728224095</c:v>
                </c:pt>
                <c:pt idx="144">
                  <c:v>0.0165452574222238</c:v>
                </c:pt>
                <c:pt idx="145">
                  <c:v>0.0172657629609104</c:v>
                </c:pt>
                <c:pt idx="146">
                  <c:v>0.0180117967937756</c:v>
                </c:pt>
                <c:pt idx="147">
                  <c:v>0.0187839672282882</c:v>
                </c:pt>
                <c:pt idx="148">
                  <c:v>0.0195828827585918</c:v>
                </c:pt>
                <c:pt idx="149">
                  <c:v>0.0204091512667669</c:v>
                </c:pt>
                <c:pt idx="150">
                  <c:v>0.0212633791910045</c:v>
                </c:pt>
                <c:pt idx="151">
                  <c:v>0.0221461706609387</c:v>
                </c:pt>
                <c:pt idx="152">
                  <c:v>0.0230581266004709</c:v>
                </c:pt>
                <c:pt idx="153">
                  <c:v>0.0239998437985096</c:v>
                </c:pt>
                <c:pt idx="154">
                  <c:v>0.0249719139481388</c:v>
                </c:pt>
                <c:pt idx="155">
                  <c:v>0.0259749226548263</c:v>
                </c:pt>
                <c:pt idx="156">
                  <c:v>0.0270094484143753</c:v>
                </c:pt>
                <c:pt idx="157">
                  <c:v>0.0280760615614273</c:v>
                </c:pt>
                <c:pt idx="158">
                  <c:v>0.0291753231894182</c:v>
                </c:pt>
                <c:pt idx="159">
                  <c:v>0.0303077840429984</c:v>
                </c:pt>
                <c:pt idx="160">
                  <c:v>0.0314739833840263</c:v>
                </c:pt>
                <c:pt idx="161">
                  <c:v>0.0326744478323531</c:v>
                </c:pt>
                <c:pt idx="162">
                  <c:v>0.0339096901827202</c:v>
                </c:pt>
                <c:pt idx="163">
                  <c:v>0.0351802081991982</c:v>
                </c:pt>
                <c:pt idx="164">
                  <c:v>0.0364864833887026</c:v>
                </c:pt>
                <c:pt idx="165">
                  <c:v>0.037828979755228</c:v>
                </c:pt>
                <c:pt idx="166">
                  <c:v>0.0392081425365507</c:v>
                </c:pt>
                <c:pt idx="167">
                  <c:v>0.0406243969252506</c:v>
                </c:pt>
                <c:pt idx="168">
                  <c:v>0.0420781467760158</c:v>
                </c:pt>
                <c:pt idx="169">
                  <c:v>0.0435697733012881</c:v>
                </c:pt>
                <c:pt idx="170">
                  <c:v>0.0450996337574167</c:v>
                </c:pt>
                <c:pt idx="171">
                  <c:v>0.0466680601235816</c:v>
                </c:pt>
                <c:pt idx="172">
                  <c:v>0.048275357775851</c:v>
                </c:pt>
                <c:pt idx="173">
                  <c:v>0.0499218041588253</c:v>
                </c:pt>
                <c:pt idx="174">
                  <c:v>0.0516076474574163</c:v>
                </c:pt>
                <c:pt idx="175">
                  <c:v>0.0533331052713984</c:v>
                </c:pt>
                <c:pt idx="176">
                  <c:v>0.055098363295447</c:v>
                </c:pt>
                <c:pt idx="177">
                  <c:v>0.0569035740074658</c:v>
                </c:pt>
                <c:pt idx="178">
                  <c:v>0.0587488553680751</c:v>
                </c:pt>
                <c:pt idx="179">
                  <c:v>0.0606342895342043</c:v>
                </c:pt>
                <c:pt idx="180">
                  <c:v>0.0625599215897961</c:v>
                </c:pt>
                <c:pt idx="181">
                  <c:v>0.0645257582966888</c:v>
                </c:pt>
                <c:pt idx="182">
                  <c:v>0.0665317668687948</c:v>
                </c:pt>
                <c:pt idx="183">
                  <c:v>0.0685778737727395</c:v>
                </c:pt>
                <c:pt idx="184">
                  <c:v>0.0706639635581636</c:v>
                </c:pt>
                <c:pt idx="185">
                  <c:v>0.072789877720923</c:v>
                </c:pt>
                <c:pt idx="186">
                  <c:v>0.0749554136024471</c:v>
                </c:pt>
                <c:pt idx="187">
                  <c:v>0.0771603233285278</c:v>
                </c:pt>
                <c:pt idx="188">
                  <c:v>0.079404312790824</c:v>
                </c:pt>
                <c:pt idx="189">
                  <c:v>0.0816870406743652</c:v>
                </c:pt>
                <c:pt idx="190">
                  <c:v>0.0840081175343269</c:v>
                </c:pt>
                <c:pt idx="191">
                  <c:v>0.0863671049253351</c:v>
                </c:pt>
                <c:pt idx="192">
                  <c:v>0.0887635145865278</c:v>
                </c:pt>
                <c:pt idx="193">
                  <c:v>0.0911968076855696</c:v>
                </c:pt>
                <c:pt idx="194">
                  <c:v>0.0936663941247637</c:v>
                </c:pt>
                <c:pt idx="195">
                  <c:v>0.0961716319123558</c:v>
                </c:pt>
                <c:pt idx="196">
                  <c:v>0.0987118266020572</c:v>
                </c:pt>
                <c:pt idx="197">
                  <c:v>0.101286230803739</c:v>
                </c:pt>
                <c:pt idx="198">
                  <c:v>0.10389404376817</c:v>
                </c:pt>
                <c:pt idx="199">
                  <c:v>0.106534411048562</c:v>
                </c:pt>
                <c:pt idx="200">
                  <c:v>0.109206424241612</c:v>
                </c:pt>
                <c:pt idx="201">
                  <c:v>0.111909120810578</c:v>
                </c:pt>
                <c:pt idx="202">
                  <c:v>0.114641483992834</c:v>
                </c:pt>
                <c:pt idx="203">
                  <c:v>0.117402442794203</c:v>
                </c:pt>
                <c:pt idx="204">
                  <c:v>0.120190872072223</c:v>
                </c:pt>
                <c:pt idx="205">
                  <c:v>0.123005592710355</c:v>
                </c:pt>
                <c:pt idx="206">
                  <c:v>0.125845371884982</c:v>
                </c:pt>
                <c:pt idx="207">
                  <c:v>0.12870892342687</c:v>
                </c:pt>
                <c:pt idx="208">
                  <c:v>0.131594908278603</c:v>
                </c:pt>
                <c:pt idx="209">
                  <c:v>0.134501935049288</c:v>
                </c:pt>
                <c:pt idx="210">
                  <c:v>0.137428560667671</c:v>
                </c:pt>
                <c:pt idx="211">
                  <c:v>0.140373291134563</c:v>
                </c:pt>
                <c:pt idx="212">
                  <c:v>0.143334582375315</c:v>
                </c:pt>
                <c:pt idx="213">
                  <c:v>0.146310841192813</c:v>
                </c:pt>
                <c:pt idx="214">
                  <c:v>0.14930042632129</c:v>
                </c:pt>
                <c:pt idx="215">
                  <c:v>0.152301649580999</c:v>
                </c:pt>
                <c:pt idx="216">
                  <c:v>0.155312777133579</c:v>
                </c:pt>
                <c:pt idx="217">
                  <c:v>0.158332030837682</c:v>
                </c:pt>
                <c:pt idx="218">
                  <c:v>0.161357589704243</c:v>
                </c:pt>
                <c:pt idx="219">
                  <c:v>0.164387591450462</c:v>
                </c:pt>
                <c:pt idx="220">
                  <c:v>0.1674201341514</c:v>
                </c:pt>
                <c:pt idx="221">
                  <c:v>0.170453277987773</c:v>
                </c:pt>
                <c:pt idx="222">
                  <c:v>0.173485047088344</c:v>
                </c:pt>
                <c:pt idx="223">
                  <c:v>0.176513431465019</c:v>
                </c:pt>
                <c:pt idx="224">
                  <c:v>0.179536389038533</c:v>
                </c:pt>
                <c:pt idx="225">
                  <c:v>0.182551847752353</c:v>
                </c:pt>
                <c:pt idx="226">
                  <c:v>0.185557707772193</c:v>
                </c:pt>
                <c:pt idx="227">
                  <c:v>0.18855184376828</c:v>
                </c:pt>
                <c:pt idx="228">
                  <c:v>0.191532107277286</c:v>
                </c:pt>
                <c:pt idx="229">
                  <c:v>0.194496329140593</c:v>
                </c:pt>
                <c:pt idx="230">
                  <c:v>0.197442322015348</c:v>
                </c:pt>
                <c:pt idx="231">
                  <c:v>0.200367882954526</c:v>
                </c:pt>
                <c:pt idx="232">
                  <c:v>0.203270796051996</c:v>
                </c:pt>
                <c:pt idx="233">
                  <c:v>0.206148835148408</c:v>
                </c:pt>
                <c:pt idx="234">
                  <c:v>0.208999766593467</c:v>
                </c:pt>
                <c:pt idx="235">
                  <c:v>0.211821352060024</c:v>
                </c:pt>
                <c:pt idx="236">
                  <c:v>0.214611351405169</c:v>
                </c:pt>
                <c:pt idx="237">
                  <c:v>0.217367525573392</c:v>
                </c:pt>
                <c:pt idx="238">
                  <c:v>0.220087639536677</c:v>
                </c:pt>
                <c:pt idx="239">
                  <c:v>0.222769465266248</c:v>
                </c:pt>
                <c:pt idx="240">
                  <c:v>0.225410784730569</c:v>
                </c:pt>
                <c:pt idx="241">
                  <c:v>0.228009392914032</c:v>
                </c:pt>
                <c:pt idx="242">
                  <c:v>0.230563100850685</c:v>
                </c:pt>
                <c:pt idx="243">
                  <c:v>0.233069738667233</c:v>
                </c:pt>
                <c:pt idx="244">
                  <c:v>0.235527158629458</c:v>
                </c:pt>
                <c:pt idx="245">
                  <c:v>0.237933238186132</c:v>
                </c:pt>
                <c:pt idx="246">
                  <c:v>0.240285883004443</c:v>
                </c:pt>
                <c:pt idx="247">
                  <c:v>0.242583029990893</c:v>
                </c:pt>
                <c:pt idx="248">
                  <c:v>0.244822650291617</c:v>
                </c:pt>
                <c:pt idx="249">
                  <c:v>0.247002752266043</c:v>
                </c:pt>
                <c:pt idx="250">
                  <c:v>0.249121384427824</c:v>
                </c:pt>
                <c:pt idx="251">
                  <c:v>0.251176638346986</c:v>
                </c:pt>
                <c:pt idx="252">
                  <c:v>0.253166651507272</c:v>
                </c:pt>
                <c:pt idx="253">
                  <c:v>0.255089610112712</c:v>
                </c:pt>
                <c:pt idx="254">
                  <c:v>0.256943751837502</c:v>
                </c:pt>
                <c:pt idx="255">
                  <c:v>0.258727368513388</c:v>
                </c:pt>
                <c:pt idx="256">
                  <c:v>0.260438808748812</c:v>
                </c:pt>
                <c:pt idx="257">
                  <c:v>0.262076480474207</c:v>
                </c:pt>
                <c:pt idx="258">
                  <c:v>0.263638853407968</c:v>
                </c:pt>
                <c:pt idx="259">
                  <c:v>0.265124461437738</c:v>
                </c:pt>
                <c:pt idx="260">
                  <c:v>0.266531904911844</c:v>
                </c:pt>
                <c:pt idx="261">
                  <c:v>0.267859852835862</c:v>
                </c:pt>
                <c:pt idx="262">
                  <c:v>0.269107044969485</c:v>
                </c:pt>
                <c:pt idx="263">
                  <c:v>0.270272293819091</c:v>
                </c:pt>
                <c:pt idx="264">
                  <c:v>0.271354486521566</c:v>
                </c:pt>
                <c:pt idx="265">
                  <c:v>0.272352586615244</c:v>
                </c:pt>
                <c:pt idx="266">
                  <c:v>0.273265635693976</c:v>
                </c:pt>
                <c:pt idx="267">
                  <c:v>0.274092754940672</c:v>
                </c:pt>
                <c:pt idx="268">
                  <c:v>0.27483314653685</c:v>
                </c:pt>
                <c:pt idx="269">
                  <c:v>0.275486094945045</c:v>
                </c:pt>
                <c:pt idx="270">
                  <c:v>0.276050968061192</c:v>
                </c:pt>
                <c:pt idx="271">
                  <c:v>0.276527218234374</c:v>
                </c:pt>
                <c:pt idx="272">
                  <c:v>0.276914383151647</c:v>
                </c:pt>
                <c:pt idx="273">
                  <c:v>0.277212086585924</c:v>
                </c:pt>
                <c:pt idx="274">
                  <c:v>0.277420039005245</c:v>
                </c:pt>
                <c:pt idx="275">
                  <c:v>0.277538038042028</c:v>
                </c:pt>
                <c:pt idx="276">
                  <c:v>0.277565968821259</c:v>
                </c:pt>
                <c:pt idx="277">
                  <c:v>0.277503804146859</c:v>
                </c:pt>
                <c:pt idx="278">
                  <c:v>0.277351604545813</c:v>
                </c:pt>
                <c:pt idx="279">
                  <c:v>0.277109518169964</c:v>
                </c:pt>
                <c:pt idx="280">
                  <c:v>0.276777780555681</c:v>
                </c:pt>
                <c:pt idx="281">
                  <c:v>0.276356714241966</c:v>
                </c:pt>
                <c:pt idx="282">
                  <c:v>0.275846728247846</c:v>
                </c:pt>
                <c:pt idx="283">
                  <c:v>0.275248317410258</c:v>
                </c:pt>
                <c:pt idx="284">
                  <c:v>0.274562061583905</c:v>
                </c:pt>
                <c:pt idx="285">
                  <c:v>0.273788624704912</c:v>
                </c:pt>
                <c:pt idx="286">
                  <c:v>0.272928753720387</c:v>
                </c:pt>
                <c:pt idx="287">
                  <c:v>0.271983277386306</c:v>
                </c:pt>
                <c:pt idx="288">
                  <c:v>0.270953104936438</c:v>
                </c:pt>
                <c:pt idx="289">
                  <c:v>0.269839224625288</c:v>
                </c:pt>
                <c:pt idx="290">
                  <c:v>0.26864270214834</c:v>
                </c:pt>
                <c:pt idx="291">
                  <c:v>0.267364678943122</c:v>
                </c:pt>
                <c:pt idx="292">
                  <c:v>0.2660063703749</c:v>
                </c:pt>
                <c:pt idx="293">
                  <c:v>0.264569063811018</c:v>
                </c:pt>
                <c:pt idx="294">
                  <c:v>0.263054116588173</c:v>
                </c:pt>
                <c:pt idx="295">
                  <c:v>0.261462953877102</c:v>
                </c:pt>
                <c:pt idx="296">
                  <c:v>0.259797066449388</c:v>
                </c:pt>
                <c:pt idx="297">
                  <c:v>0.258058008351281</c:v>
                </c:pt>
                <c:pt idx="298">
                  <c:v>0.256247394489615</c:v>
                </c:pt>
                <c:pt idx="299">
                  <c:v>0.25436689813505</c:v>
                </c:pt>
                <c:pt idx="300">
                  <c:v>0.252418248348066</c:v>
                </c:pt>
                <c:pt idx="301">
                  <c:v>0.250403227333218</c:v>
                </c:pt>
                <c:pt idx="302">
                  <c:v>0.248323667727323</c:v>
                </c:pt>
                <c:pt idx="303">
                  <c:v>0.246181449827344</c:v>
                </c:pt>
                <c:pt idx="304">
                  <c:v>0.243978498763833</c:v>
                </c:pt>
                <c:pt idx="305">
                  <c:v>0.241716781625848</c:v>
                </c:pt>
                <c:pt idx="306">
                  <c:v>0.239398304543361</c:v>
                </c:pt>
                <c:pt idx="307">
                  <c:v>0.237025109733174</c:v>
                </c:pt>
                <c:pt idx="308">
                  <c:v>0.23459927251441</c:v>
                </c:pt>
                <c:pt idx="309">
                  <c:v>0.232122898299659</c:v>
                </c:pt>
                <c:pt idx="310">
                  <c:v>0.229598119567853</c:v>
                </c:pt>
                <c:pt idx="311">
                  <c:v>0.227027092824896</c:v>
                </c:pt>
                <c:pt idx="312">
                  <c:v>0.224411995558108</c:v>
                </c:pt>
                <c:pt idx="313">
                  <c:v>0.221755023190398</c:v>
                </c:pt>
                <c:pt idx="314">
                  <c:v>0.219058386040113</c:v>
                </c:pt>
                <c:pt idx="315">
                  <c:v>0.216324306292342</c:v>
                </c:pt>
                <c:pt idx="316">
                  <c:v>0.213555014987433</c:v>
                </c:pt>
                <c:pt idx="317">
                  <c:v>0.210752749032327</c:v>
                </c:pt>
                <c:pt idx="318">
                  <c:v>0.207919748240201</c:v>
                </c:pt>
                <c:pt idx="319">
                  <c:v>0.205058252403797</c:v>
                </c:pt>
                <c:pt idx="320">
                  <c:v>0.20217049840766</c:v>
                </c:pt>
                <c:pt idx="321">
                  <c:v>0.199258717384317</c:v>
                </c:pt>
                <c:pt idx="322">
                  <c:v>0.196325131919338</c:v>
                </c:pt>
                <c:pt idx="323">
                  <c:v>0.193371953309944</c:v>
                </c:pt>
                <c:pt idx="324">
                  <c:v>0.190401378881732</c:v>
                </c:pt>
                <c:pt idx="325">
                  <c:v>0.187415589367822</c:v>
                </c:pt>
                <c:pt idx="326">
                  <c:v>0.18441674635456</c:v>
                </c:pt>
                <c:pt idx="327">
                  <c:v>0.181406989797692</c:v>
                </c:pt>
                <c:pt idx="328">
                  <c:v>0.178388435612695</c:v>
                </c:pt>
                <c:pt idx="329">
                  <c:v>0.175363173342739</c:v>
                </c:pt>
                <c:pt idx="330">
                  <c:v>0.172333263907521</c:v>
                </c:pt>
                <c:pt idx="331">
                  <c:v>0.169300737435952</c:v>
                </c:pt>
                <c:pt idx="332">
                  <c:v>0.166267591185488</c:v>
                </c:pt>
                <c:pt idx="333">
                  <c:v>0.163235787550596</c:v>
                </c:pt>
                <c:pt idx="334">
                  <c:v>0.160207252162658</c:v>
                </c:pt>
                <c:pt idx="335">
                  <c:v>0.15718387208331</c:v>
                </c:pt>
                <c:pt idx="336">
                  <c:v>0.154167494093029</c:v>
                </c:pt>
                <c:pt idx="337">
                  <c:v>0.151159923076479</c:v>
                </c:pt>
                <c:pt idx="338">
                  <c:v>0.148162920505922</c:v>
                </c:pt>
                <c:pt idx="339">
                  <c:v>0.145178203023718</c:v>
                </c:pt>
                <c:pt idx="340">
                  <c:v>0.142207441124733</c:v>
                </c:pt>
                <c:pt idx="341">
                  <c:v>0.139252257939202</c:v>
                </c:pt>
                <c:pt idx="342">
                  <c:v>0.136314228116377</c:v>
                </c:pt>
                <c:pt idx="343">
                  <c:v>0.133394876809038</c:v>
                </c:pt>
                <c:pt idx="344">
                  <c:v>0.130495678758744</c:v>
                </c:pt>
                <c:pt idx="345">
                  <c:v>0.12761805748145</c:v>
                </c:pt>
                <c:pt idx="346">
                  <c:v>0.124763384552911</c:v>
                </c:pt>
                <c:pt idx="347">
                  <c:v>0.121932978993079</c:v>
                </c:pt>
                <c:pt idx="348">
                  <c:v>0.119128106748508</c:v>
                </c:pt>
                <c:pt idx="349">
                  <c:v>0.116349980271552</c:v>
                </c:pt>
                <c:pt idx="350">
                  <c:v>0.113599758194986</c:v>
                </c:pt>
                <c:pt idx="351">
                  <c:v>0.110878545100477</c:v>
                </c:pt>
                <c:pt idx="352">
                  <c:v>0.108187391379155</c:v>
                </c:pt>
                <c:pt idx="353">
                  <c:v>0.105527293182391</c:v>
                </c:pt>
                <c:pt idx="354">
                  <c:v>0.102899192460703</c:v>
                </c:pt>
                <c:pt idx="355">
                  <c:v>0.100303977088574</c:v>
                </c:pt>
                <c:pt idx="356">
                  <c:v>0.0977424810728503</c:v>
                </c:pt>
                <c:pt idx="357">
                  <c:v>0.0952154848422138</c:v>
                </c:pt>
                <c:pt idx="358">
                  <c:v>0.0927237156151416</c:v>
                </c:pt>
                <c:pt idx="359">
                  <c:v>0.0902678478436385</c:v>
                </c:pt>
                <c:pt idx="360">
                  <c:v>0.0878485037299305</c:v>
                </c:pt>
                <c:pt idx="361">
                  <c:v>0.085466253813217</c:v>
                </c:pt>
                <c:pt idx="362">
                  <c:v>0.0831216176234999</c:v>
                </c:pt>
                <c:pt idx="363">
                  <c:v>0.0808150643994364</c:v>
                </c:pt>
                <c:pt idx="364">
                  <c:v>0.0785470138671005</c:v>
                </c:pt>
                <c:pt idx="365">
                  <c:v>0.0763178370764864</c:v>
                </c:pt>
                <c:pt idx="366">
                  <c:v>0.0741278572925478</c:v>
                </c:pt>
                <c:pt idx="367">
                  <c:v>0.0719773509375307</c:v>
                </c:pt>
                <c:pt idx="368">
                  <c:v>0.0698665485813356</c:v>
                </c:pt>
                <c:pt idx="369">
                  <c:v>0.0677956359766316</c:v>
                </c:pt>
                <c:pt idx="370">
                  <c:v>0.0657647551354376</c:v>
                </c:pt>
                <c:pt idx="371">
                  <c:v>0.06377400544389</c:v>
                </c:pt>
                <c:pt idx="372">
                  <c:v>0.0618234448119258</c:v>
                </c:pt>
                <c:pt idx="373">
                  <c:v>0.0599130908546324</c:v>
                </c:pt>
                <c:pt idx="374">
                  <c:v>0.0580429221020384</c:v>
                </c:pt>
                <c:pt idx="375">
                  <c:v>0.0562128792341589</c:v>
                </c:pt>
                <c:pt idx="376">
                  <c:v>0.054422866338145</c:v>
                </c:pt>
                <c:pt idx="377">
                  <c:v>0.0526727521844403</c:v>
                </c:pt>
                <c:pt idx="378">
                  <c:v>0.0509623715188987</c:v>
                </c:pt>
                <c:pt idx="379">
                  <c:v>0.0492915263678808</c:v>
                </c:pt>
                <c:pt idx="380">
                  <c:v>0.0476599873534108</c:v>
                </c:pt>
                <c:pt idx="381">
                  <c:v>0.0460674950155478</c:v>
                </c:pt>
                <c:pt idx="382">
                  <c:v>0.0445137611392055</c:v>
                </c:pt>
                <c:pt idx="383">
                  <c:v>0.0429984700827285</c:v>
                </c:pt>
                <c:pt idx="384">
                  <c:v>0.0415212801056271</c:v>
                </c:pt>
                <c:pt idx="385">
                  <c:v>0.0400818246929552</c:v>
                </c:pt>
                <c:pt idx="386">
                  <c:v>0.038679713873912</c:v>
                </c:pt>
                <c:pt idx="387">
                  <c:v>0.0373145355323428</c:v>
                </c:pt>
                <c:pt idx="388">
                  <c:v>0.0359858567069128</c:v>
                </c:pt>
                <c:pt idx="389">
                  <c:v>0.0346932248788269</c:v>
                </c:pt>
                <c:pt idx="390">
                  <c:v>0.0334361692450744</c:v>
                </c:pt>
                <c:pt idx="391">
                  <c:v>0.0322142019752774</c:v>
                </c:pt>
                <c:pt idx="392">
                  <c:v>0.0310268194503294</c:v>
                </c:pt>
                <c:pt idx="393">
                  <c:v>0.0298735034811165</c:v>
                </c:pt>
                <c:pt idx="394">
                  <c:v>0.0287537225057194</c:v>
                </c:pt>
                <c:pt idx="395">
                  <c:v>0.0276669327636014</c:v>
                </c:pt>
                <c:pt idx="396">
                  <c:v>0.0266125794453941</c:v>
                </c:pt>
                <c:pt idx="397">
                  <c:v>0.0255900978169992</c:v>
                </c:pt>
                <c:pt idx="398">
                  <c:v>0.0245989143168306</c:v>
                </c:pt>
                <c:pt idx="399">
                  <c:v>0.023638447625123</c:v>
                </c:pt>
                <c:pt idx="400">
                  <c:v>0.0227081097043402</c:v>
                </c:pt>
                <c:pt idx="401">
                  <c:v>0.0218073068098149</c:v>
                </c:pt>
                <c:pt idx="402">
                  <c:v>0.0209354404698539</c:v>
                </c:pt>
                <c:pt idx="403">
                  <c:v>0.0200919084346387</c:v>
                </c:pt>
                <c:pt idx="404">
                  <c:v>0.0192761055933495</c:v>
                </c:pt>
                <c:pt idx="405">
                  <c:v>0.0184874248590328</c:v>
                </c:pt>
                <c:pt idx="406">
                  <c:v>0.0177252580208232</c:v>
                </c:pt>
                <c:pt idx="407">
                  <c:v>0.0169889965632213</c:v>
                </c:pt>
                <c:pt idx="408">
                  <c:v>0.0162780324522111</c:v>
                </c:pt>
                <c:pt idx="409">
                  <c:v>0.0155917588880859</c:v>
                </c:pt>
                <c:pt idx="410">
                  <c:v>0.0149295710249302</c:v>
                </c:pt>
                <c:pt idx="411">
                  <c:v>0.0142908666567809</c:v>
                </c:pt>
                <c:pt idx="412">
                  <c:v>0.0136750468705657</c:v>
                </c:pt>
                <c:pt idx="413">
                  <c:v>0.0130815166659842</c:v>
                </c:pt>
                <c:pt idx="414">
                  <c:v>0.0125096855425653</c:v>
                </c:pt>
                <c:pt idx="415">
                  <c:v>0.0119589680541975</c:v>
                </c:pt>
                <c:pt idx="416">
                  <c:v>0.0114287843314861</c:v>
                </c:pt>
                <c:pt idx="417">
                  <c:v>0.0109185605723502</c:v>
                </c:pt>
                <c:pt idx="418">
                  <c:v>0.010427729501323</c:v>
                </c:pt>
                <c:pt idx="419">
                  <c:v>0.00995573079806742</c:v>
                </c:pt>
                <c:pt idx="420">
                  <c:v>0.00950201149566741</c:v>
                </c:pt>
                <c:pt idx="421">
                  <c:v>0.00906602634929371</c:v>
                </c:pt>
                <c:pt idx="422">
                  <c:v>0.0086472381758846</c:v>
                </c:pt>
                <c:pt idx="423">
                  <c:v>0.00824511816551561</c:v>
                </c:pt>
                <c:pt idx="424">
                  <c:v>0.00785914616516487</c:v>
                </c:pt>
                <c:pt idx="425">
                  <c:v>0.00748881093560947</c:v>
                </c:pt>
                <c:pt idx="426">
                  <c:v>0.00713361038221363</c:v>
                </c:pt>
                <c:pt idx="427">
                  <c:v>0.00679305176039173</c:v>
                </c:pt>
                <c:pt idx="428">
                  <c:v>0.00646665185654919</c:v>
                </c:pt>
                <c:pt idx="429">
                  <c:v>0.00615393714531982</c:v>
                </c:pt>
                <c:pt idx="430">
                  <c:v>0.00585444392393259</c:v>
                </c:pt>
                <c:pt idx="431">
                  <c:v>0.00556771842455118</c:v>
                </c:pt>
                <c:pt idx="432">
                  <c:v>0.00529331690543792</c:v>
                </c:pt>
                <c:pt idx="433">
                  <c:v>0.00503080572179934</c:v>
                </c:pt>
                <c:pt idx="434">
                  <c:v>0.00477976137717383</c:v>
                </c:pt>
                <c:pt idx="435">
                  <c:v>0.00453977055622258</c:v>
                </c:pt>
                <c:pt idx="436">
                  <c:v>0.00431043013978373</c:v>
                </c:pt>
                <c:pt idx="437">
                  <c:v>0.00409134720304602</c:v>
                </c:pt>
                <c:pt idx="438">
                  <c:v>0.00388213899769301</c:v>
                </c:pt>
                <c:pt idx="439">
                  <c:v>0.00368243291886116</c:v>
                </c:pt>
                <c:pt idx="440">
                  <c:v>0.00349186645774637</c:v>
                </c:pt>
                <c:pt idx="441">
                  <c:v>0.00331008714068263</c:v>
                </c:pt>
                <c:pt idx="442">
                  <c:v>0.00313675245550388</c:v>
                </c:pt>
                <c:pt idx="443">
                  <c:v>0.00297152976598704</c:v>
                </c:pt>
                <c:pt idx="444">
                  <c:v>0.00281409621515854</c:v>
                </c:pt>
                <c:pt idx="445">
                  <c:v>0.00266413861823079</c:v>
                </c:pt>
                <c:pt idx="446">
                  <c:v>0.00252135334591771</c:v>
                </c:pt>
                <c:pt idx="447">
                  <c:v>0.00238544619886002</c:v>
                </c:pt>
                <c:pt idx="448">
                  <c:v>0.00225613227387185</c:v>
                </c:pt>
                <c:pt idx="449">
                  <c:v>0.00213313582270043</c:v>
                </c:pt>
                <c:pt idx="450">
                  <c:v>0.00201619010396977</c:v>
                </c:pt>
                <c:pt idx="451">
                  <c:v>0.00190503722895824</c:v>
                </c:pt>
                <c:pt idx="452">
                  <c:v>0.00179942800183808</c:v>
                </c:pt>
                <c:pt idx="453">
                  <c:v>0.00169912175498299</c:v>
                </c:pt>
                <c:pt idx="454">
                  <c:v>0.00160388617992721</c:v>
                </c:pt>
                <c:pt idx="455">
                  <c:v>0.00151349715453727</c:v>
                </c:pt>
                <c:pt idx="456">
                  <c:v>0.00142773856693433</c:v>
                </c:pt>
                <c:pt idx="457">
                  <c:v>0.00134640213668242</c:v>
                </c:pt>
                <c:pt idx="458">
                  <c:v>0.00126928723373497</c:v>
                </c:pt>
                <c:pt idx="459">
                  <c:v>0.00119620069560892</c:v>
                </c:pt>
                <c:pt idx="460">
                  <c:v>0.00112695664323321</c:v>
                </c:pt>
                <c:pt idx="461">
                  <c:v>0.00106137629589566</c:v>
                </c:pt>
                <c:pt idx="462">
                  <c:v>0.000999287785690133</c:v>
                </c:pt>
                <c:pt idx="463">
                  <c:v>0.000940525971843356</c:v>
                </c:pt>
                <c:pt idx="464">
                  <c:v>0.00088493225527961</c:v>
                </c:pt>
                <c:pt idx="465">
                  <c:v>0.000832354393759525</c:v>
                </c:pt>
                <c:pt idx="466">
                  <c:v>0.000782646317908553</c:v>
                </c:pt>
                <c:pt idx="467">
                  <c:v>0.000735667948430076</c:v>
                </c:pt>
                <c:pt idx="468">
                  <c:v>0.000691285014777946</c:v>
                </c:pt>
                <c:pt idx="469">
                  <c:v>0.000649368875543723</c:v>
                </c:pt>
                <c:pt idx="470">
                  <c:v>0.000609796340794842</c:v>
                </c:pt>
                <c:pt idx="471">
                  <c:v>0.000572449496581373</c:v>
                </c:pt>
                <c:pt idx="472">
                  <c:v>0.000537215531811133</c:v>
                </c:pt>
                <c:pt idx="473">
                  <c:v>0.00050398656767557</c:v>
                </c:pt>
                <c:pt idx="474">
                  <c:v>0.00047265948979204</c:v>
                </c:pt>
                <c:pt idx="475">
                  <c:v>0.000443135783211982</c:v>
                </c:pt>
                <c:pt idx="476">
                  <c:v>0.000415321370428953</c:v>
                </c:pt>
                <c:pt idx="477">
                  <c:v>0.000389126452505608</c:v>
                </c:pt>
                <c:pt idx="478">
                  <c:v>0.000364465353424364</c:v>
                </c:pt>
              </c:numCache>
            </c:numRef>
          </c:val>
          <c:smooth val="0"/>
        </c:ser>
        <c:dLbls>
          <c:showLegendKey val="0"/>
          <c:showVal val="0"/>
          <c:showCatName val="0"/>
          <c:showSerName val="0"/>
          <c:showPercent val="0"/>
          <c:showBubbleSize val="0"/>
        </c:dLbls>
        <c:marker val="1"/>
        <c:smooth val="0"/>
        <c:axId val="-2061160056"/>
        <c:axId val="-2061395928"/>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61160056"/>
        <c:scaling>
          <c:orientation val="minMax"/>
        </c:scaling>
        <c:delete val="0"/>
        <c:axPos val="b"/>
        <c:title>
          <c:tx>
            <c:rich>
              <a:bodyPr/>
              <a:lstStyle/>
              <a:p>
                <a:pPr>
                  <a:defRPr/>
                </a:pPr>
                <a:r>
                  <a:rPr lang="en-US" dirty="0"/>
                  <a:t>Deformable mirror diameter[mm]</a:t>
                </a:r>
                <a:endParaRPr lang="ja-JP" dirty="0"/>
              </a:p>
            </c:rich>
          </c:tx>
          <c:overlay val="0"/>
        </c:title>
        <c:numFmt formatCode="0" sourceLinked="1"/>
        <c:majorTickMark val="none"/>
        <c:minorTickMark val="none"/>
        <c:tickLblPos val="nextTo"/>
        <c:crossAx val="-2061395928"/>
        <c:crosses val="autoZero"/>
        <c:auto val="1"/>
        <c:lblAlgn val="ctr"/>
        <c:lblOffset val="100"/>
        <c:tickLblSkip val="50"/>
        <c:noMultiLvlLbl val="0"/>
      </c:catAx>
      <c:valAx>
        <c:axId val="-2061395928"/>
        <c:scaling>
          <c:orientation val="minMax"/>
          <c:max val="0.6"/>
        </c:scaling>
        <c:delete val="0"/>
        <c:axPos val="l"/>
        <c:majorGridlines/>
        <c:title>
          <c:tx>
            <c:rich>
              <a:bodyPr/>
              <a:lstStyle/>
              <a:p>
                <a:pPr>
                  <a:defRPr/>
                </a:pPr>
                <a:r>
                  <a:rPr lang="en-US" dirty="0"/>
                  <a:t>Displacement[</a:t>
                </a:r>
                <a:r>
                  <a:rPr lang="en-US" dirty="0" err="1"/>
                  <a:t>μm</a:t>
                </a:r>
                <a:r>
                  <a:rPr lang="en-US" dirty="0"/>
                  <a:t>]</a:t>
                </a:r>
                <a:endParaRPr lang="ja-JP" dirty="0"/>
              </a:p>
            </c:rich>
          </c:tx>
          <c:overlay val="0"/>
        </c:title>
        <c:numFmt formatCode="General" sourceLinked="1"/>
        <c:majorTickMark val="out"/>
        <c:minorTickMark val="none"/>
        <c:tickLblPos val="nextTo"/>
        <c:crossAx val="-2061160056"/>
        <c:crosses val="autoZero"/>
        <c:crossBetween val="between"/>
      </c:valAx>
    </c:plotArea>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No.49</c:v>
          </c:tx>
          <c:spPr>
            <a:ln>
              <a:solidFill>
                <a:srgbClr val="FF1717"/>
              </a:solidFill>
            </a:ln>
          </c:spPr>
          <c:marker>
            <c:symbol val="none"/>
          </c:marker>
          <c:cat>
            <c:numRef>
              <c:f>Sheet1!$G$2:$G$480</c:f>
              <c:numCache>
                <c:formatCode>0</c:formatCode>
                <c:ptCount val="479"/>
                <c:pt idx="0">
                  <c:v>0.0</c:v>
                </c:pt>
                <c:pt idx="1">
                  <c:v>0.04132232405</c:v>
                </c:pt>
                <c:pt idx="2">
                  <c:v>0.0826446481</c:v>
                </c:pt>
                <c:pt idx="3">
                  <c:v>0.12396697215</c:v>
                </c:pt>
                <c:pt idx="4">
                  <c:v>0.1652892962</c:v>
                </c:pt>
                <c:pt idx="5">
                  <c:v>0.20661162025</c:v>
                </c:pt>
                <c:pt idx="6">
                  <c:v>0.2479339443</c:v>
                </c:pt>
                <c:pt idx="7">
                  <c:v>0.28925626835</c:v>
                </c:pt>
                <c:pt idx="8">
                  <c:v>0.3305785924</c:v>
                </c:pt>
                <c:pt idx="9">
                  <c:v>0.37190091645</c:v>
                </c:pt>
                <c:pt idx="10">
                  <c:v>0.4132232405</c:v>
                </c:pt>
                <c:pt idx="11">
                  <c:v>0.45454556455</c:v>
                </c:pt>
                <c:pt idx="12">
                  <c:v>0.4958678886</c:v>
                </c:pt>
                <c:pt idx="13">
                  <c:v>0.53719021265</c:v>
                </c:pt>
                <c:pt idx="14">
                  <c:v>0.5785125367</c:v>
                </c:pt>
                <c:pt idx="15">
                  <c:v>0.61983486075</c:v>
                </c:pt>
                <c:pt idx="16">
                  <c:v>0.6611571848</c:v>
                </c:pt>
                <c:pt idx="17">
                  <c:v>0.70247950885</c:v>
                </c:pt>
                <c:pt idx="18">
                  <c:v>0.7438018329</c:v>
                </c:pt>
                <c:pt idx="19">
                  <c:v>0.78512415695</c:v>
                </c:pt>
                <c:pt idx="20">
                  <c:v>0.826446481</c:v>
                </c:pt>
                <c:pt idx="21">
                  <c:v>0.86776880505</c:v>
                </c:pt>
                <c:pt idx="22">
                  <c:v>0.9090911291</c:v>
                </c:pt>
                <c:pt idx="23">
                  <c:v>0.95041345315</c:v>
                </c:pt>
                <c:pt idx="24">
                  <c:v>0.9917357772</c:v>
                </c:pt>
                <c:pt idx="25">
                  <c:v>1.03305810125</c:v>
                </c:pt>
                <c:pt idx="26">
                  <c:v>1.0743804253</c:v>
                </c:pt>
                <c:pt idx="27">
                  <c:v>1.11570274935</c:v>
                </c:pt>
                <c:pt idx="28">
                  <c:v>1.1570250734</c:v>
                </c:pt>
                <c:pt idx="29">
                  <c:v>1.19834739745</c:v>
                </c:pt>
                <c:pt idx="30">
                  <c:v>1.2396697215</c:v>
                </c:pt>
                <c:pt idx="31">
                  <c:v>1.28099204555</c:v>
                </c:pt>
                <c:pt idx="32">
                  <c:v>1.3223143696</c:v>
                </c:pt>
                <c:pt idx="33">
                  <c:v>1.36363669365</c:v>
                </c:pt>
                <c:pt idx="34">
                  <c:v>1.4049590177</c:v>
                </c:pt>
                <c:pt idx="35">
                  <c:v>1.44628134175</c:v>
                </c:pt>
                <c:pt idx="36">
                  <c:v>1.4876036658</c:v>
                </c:pt>
                <c:pt idx="37">
                  <c:v>1.52892598985</c:v>
                </c:pt>
                <c:pt idx="38">
                  <c:v>1.5702483139</c:v>
                </c:pt>
                <c:pt idx="39">
                  <c:v>1.61157063795</c:v>
                </c:pt>
                <c:pt idx="40">
                  <c:v>1.652892962</c:v>
                </c:pt>
                <c:pt idx="41">
                  <c:v>1.69421528605</c:v>
                </c:pt>
                <c:pt idx="42">
                  <c:v>1.7355376101</c:v>
                </c:pt>
                <c:pt idx="43">
                  <c:v>1.77685993415</c:v>
                </c:pt>
                <c:pt idx="44">
                  <c:v>1.8181822582</c:v>
                </c:pt>
                <c:pt idx="45">
                  <c:v>1.85950458225</c:v>
                </c:pt>
                <c:pt idx="46">
                  <c:v>1.9008269063</c:v>
                </c:pt>
                <c:pt idx="47">
                  <c:v>1.94214923035</c:v>
                </c:pt>
                <c:pt idx="48">
                  <c:v>1.9834715544</c:v>
                </c:pt>
                <c:pt idx="49">
                  <c:v>2.02479387845</c:v>
                </c:pt>
                <c:pt idx="50">
                  <c:v>2.0661162025</c:v>
                </c:pt>
                <c:pt idx="51">
                  <c:v>2.10743852655</c:v>
                </c:pt>
                <c:pt idx="52">
                  <c:v>2.1487608506</c:v>
                </c:pt>
                <c:pt idx="53">
                  <c:v>2.19008317465</c:v>
                </c:pt>
                <c:pt idx="54">
                  <c:v>2.2314054987</c:v>
                </c:pt>
                <c:pt idx="55">
                  <c:v>2.27272782275</c:v>
                </c:pt>
                <c:pt idx="56">
                  <c:v>2.3140501468</c:v>
                </c:pt>
                <c:pt idx="57">
                  <c:v>2.355372470849999</c:v>
                </c:pt>
                <c:pt idx="58">
                  <c:v>2.3966947949</c:v>
                </c:pt>
                <c:pt idx="59">
                  <c:v>2.43801711895</c:v>
                </c:pt>
                <c:pt idx="60">
                  <c:v>2.479339443</c:v>
                </c:pt>
                <c:pt idx="61">
                  <c:v>2.52066176705</c:v>
                </c:pt>
                <c:pt idx="62">
                  <c:v>2.5619840911</c:v>
                </c:pt>
                <c:pt idx="63">
                  <c:v>2.60330641515</c:v>
                </c:pt>
                <c:pt idx="64">
                  <c:v>2.6446287392</c:v>
                </c:pt>
                <c:pt idx="65">
                  <c:v>2.68595106325</c:v>
                </c:pt>
                <c:pt idx="66">
                  <c:v>2.7272733873</c:v>
                </c:pt>
                <c:pt idx="67">
                  <c:v>2.76859571135</c:v>
                </c:pt>
                <c:pt idx="68">
                  <c:v>2.809918035399999</c:v>
                </c:pt>
                <c:pt idx="69">
                  <c:v>2.851240359449997</c:v>
                </c:pt>
                <c:pt idx="70">
                  <c:v>2.892562683499992</c:v>
                </c:pt>
                <c:pt idx="71">
                  <c:v>2.93388500755</c:v>
                </c:pt>
                <c:pt idx="72">
                  <c:v>2.9752073316</c:v>
                </c:pt>
                <c:pt idx="73">
                  <c:v>3.01652965565</c:v>
                </c:pt>
                <c:pt idx="74">
                  <c:v>3.0578519797</c:v>
                </c:pt>
                <c:pt idx="75">
                  <c:v>3.09917430375</c:v>
                </c:pt>
                <c:pt idx="76">
                  <c:v>3.1404966278</c:v>
                </c:pt>
                <c:pt idx="77">
                  <c:v>3.18181895185</c:v>
                </c:pt>
                <c:pt idx="78">
                  <c:v>3.2231412759</c:v>
                </c:pt>
                <c:pt idx="79">
                  <c:v>3.26446359995</c:v>
                </c:pt>
                <c:pt idx="80">
                  <c:v>3.305785923999998</c:v>
                </c:pt>
                <c:pt idx="81">
                  <c:v>3.34710824805</c:v>
                </c:pt>
                <c:pt idx="82">
                  <c:v>3.3884305721</c:v>
                </c:pt>
                <c:pt idx="83">
                  <c:v>3.42975289615</c:v>
                </c:pt>
                <c:pt idx="84">
                  <c:v>3.471075220199999</c:v>
                </c:pt>
                <c:pt idx="85">
                  <c:v>3.51239754425</c:v>
                </c:pt>
                <c:pt idx="86">
                  <c:v>3.5537198683</c:v>
                </c:pt>
                <c:pt idx="87">
                  <c:v>3.595042192349998</c:v>
                </c:pt>
                <c:pt idx="88">
                  <c:v>3.6363645164</c:v>
                </c:pt>
                <c:pt idx="89">
                  <c:v>3.67768684045</c:v>
                </c:pt>
                <c:pt idx="90">
                  <c:v>3.7190091645</c:v>
                </c:pt>
                <c:pt idx="91">
                  <c:v>3.76033148855</c:v>
                </c:pt>
                <c:pt idx="92">
                  <c:v>3.8016538126</c:v>
                </c:pt>
                <c:pt idx="93">
                  <c:v>3.842976136649999</c:v>
                </c:pt>
                <c:pt idx="94">
                  <c:v>3.8842984607</c:v>
                </c:pt>
                <c:pt idx="95">
                  <c:v>3.92562078475</c:v>
                </c:pt>
                <c:pt idx="96">
                  <c:v>3.9669431088</c:v>
                </c:pt>
                <c:pt idx="97">
                  <c:v>4.00826543285</c:v>
                </c:pt>
                <c:pt idx="98">
                  <c:v>4.049587756899989</c:v>
                </c:pt>
                <c:pt idx="99">
                  <c:v>4.09091008094999</c:v>
                </c:pt>
                <c:pt idx="100">
                  <c:v>4.132232405</c:v>
                </c:pt>
                <c:pt idx="101">
                  <c:v>4.173554729049987</c:v>
                </c:pt>
                <c:pt idx="102">
                  <c:v>4.214877053099989</c:v>
                </c:pt>
                <c:pt idx="103">
                  <c:v>4.256199377149994</c:v>
                </c:pt>
                <c:pt idx="104">
                  <c:v>4.2975217012</c:v>
                </c:pt>
                <c:pt idx="105">
                  <c:v>4.33884402525</c:v>
                </c:pt>
                <c:pt idx="106">
                  <c:v>4.38016634929999</c:v>
                </c:pt>
                <c:pt idx="107">
                  <c:v>4.421488673349994</c:v>
                </c:pt>
                <c:pt idx="108">
                  <c:v>4.462810997399987</c:v>
                </c:pt>
                <c:pt idx="109">
                  <c:v>4.504133321449989</c:v>
                </c:pt>
                <c:pt idx="110">
                  <c:v>4.54545564549999</c:v>
                </c:pt>
                <c:pt idx="111">
                  <c:v>4.586777969549995</c:v>
                </c:pt>
                <c:pt idx="112">
                  <c:v>4.628100293599987</c:v>
                </c:pt>
                <c:pt idx="113">
                  <c:v>4.669422617649989</c:v>
                </c:pt>
                <c:pt idx="114">
                  <c:v>4.710744941699994</c:v>
                </c:pt>
                <c:pt idx="115">
                  <c:v>4.75206726575</c:v>
                </c:pt>
                <c:pt idx="116">
                  <c:v>4.7933895898</c:v>
                </c:pt>
                <c:pt idx="117">
                  <c:v>4.83471191384999</c:v>
                </c:pt>
                <c:pt idx="118">
                  <c:v>4.876034237899985</c:v>
                </c:pt>
                <c:pt idx="119">
                  <c:v>4.917356561949987</c:v>
                </c:pt>
                <c:pt idx="120">
                  <c:v>4.958678886</c:v>
                </c:pt>
                <c:pt idx="121">
                  <c:v>5.000001210049994</c:v>
                </c:pt>
                <c:pt idx="122">
                  <c:v>5.0413235341</c:v>
                </c:pt>
                <c:pt idx="123">
                  <c:v>5.082645858149989</c:v>
                </c:pt>
                <c:pt idx="124">
                  <c:v>5.1239681822</c:v>
                </c:pt>
                <c:pt idx="125">
                  <c:v>5.165290506249985</c:v>
                </c:pt>
                <c:pt idx="126">
                  <c:v>5.2066128303</c:v>
                </c:pt>
                <c:pt idx="127">
                  <c:v>5.247935154349989</c:v>
                </c:pt>
                <c:pt idx="128">
                  <c:v>5.2892574784</c:v>
                </c:pt>
                <c:pt idx="129">
                  <c:v>5.33057980245</c:v>
                </c:pt>
                <c:pt idx="130">
                  <c:v>5.3719021265</c:v>
                </c:pt>
                <c:pt idx="131">
                  <c:v>5.41322445055</c:v>
                </c:pt>
                <c:pt idx="132">
                  <c:v>5.454546774599994</c:v>
                </c:pt>
                <c:pt idx="133">
                  <c:v>5.49586909865</c:v>
                </c:pt>
                <c:pt idx="134">
                  <c:v>5.5371914227</c:v>
                </c:pt>
                <c:pt idx="135">
                  <c:v>5.57851374674999</c:v>
                </c:pt>
                <c:pt idx="136">
                  <c:v>5.619836070799984</c:v>
                </c:pt>
                <c:pt idx="137">
                  <c:v>5.66115839485</c:v>
                </c:pt>
                <c:pt idx="138">
                  <c:v>5.702480718899989</c:v>
                </c:pt>
                <c:pt idx="139">
                  <c:v>5.74380304295</c:v>
                </c:pt>
                <c:pt idx="140">
                  <c:v>5.785125366999986</c:v>
                </c:pt>
                <c:pt idx="141">
                  <c:v>5.82644769105</c:v>
                </c:pt>
                <c:pt idx="142">
                  <c:v>5.86777001509999</c:v>
                </c:pt>
                <c:pt idx="143">
                  <c:v>5.90909233915</c:v>
                </c:pt>
                <c:pt idx="144">
                  <c:v>5.950414663199987</c:v>
                </c:pt>
                <c:pt idx="145">
                  <c:v>5.99173698725</c:v>
                </c:pt>
                <c:pt idx="146">
                  <c:v>6.0330593113</c:v>
                </c:pt>
                <c:pt idx="147">
                  <c:v>6.07438163535</c:v>
                </c:pt>
                <c:pt idx="148">
                  <c:v>6.115703959399989</c:v>
                </c:pt>
                <c:pt idx="149">
                  <c:v>6.15702628344999</c:v>
                </c:pt>
                <c:pt idx="150">
                  <c:v>6.198348607499994</c:v>
                </c:pt>
                <c:pt idx="151">
                  <c:v>6.23967093155</c:v>
                </c:pt>
                <c:pt idx="152">
                  <c:v>6.2809932556</c:v>
                </c:pt>
                <c:pt idx="153">
                  <c:v>6.322315579649975</c:v>
                </c:pt>
                <c:pt idx="154">
                  <c:v>6.363637903699995</c:v>
                </c:pt>
                <c:pt idx="155">
                  <c:v>6.404960227749987</c:v>
                </c:pt>
                <c:pt idx="156">
                  <c:v>6.4462825518</c:v>
                </c:pt>
                <c:pt idx="157">
                  <c:v>6.487604875849994</c:v>
                </c:pt>
                <c:pt idx="158">
                  <c:v>6.5289271999</c:v>
                </c:pt>
                <c:pt idx="159">
                  <c:v>6.57024952395</c:v>
                </c:pt>
                <c:pt idx="160">
                  <c:v>6.611571847999981</c:v>
                </c:pt>
                <c:pt idx="161">
                  <c:v>6.652894172049984</c:v>
                </c:pt>
                <c:pt idx="162">
                  <c:v>6.694216496099987</c:v>
                </c:pt>
                <c:pt idx="163">
                  <c:v>6.735538820149989</c:v>
                </c:pt>
                <c:pt idx="164">
                  <c:v>6.7768611442</c:v>
                </c:pt>
                <c:pt idx="165">
                  <c:v>6.818183468249987</c:v>
                </c:pt>
                <c:pt idx="166">
                  <c:v>6.8595057923</c:v>
                </c:pt>
                <c:pt idx="167">
                  <c:v>6.90082811635</c:v>
                </c:pt>
                <c:pt idx="168">
                  <c:v>6.942150440399994</c:v>
                </c:pt>
                <c:pt idx="169">
                  <c:v>6.98347276445</c:v>
                </c:pt>
                <c:pt idx="170">
                  <c:v>7.024795088499989</c:v>
                </c:pt>
                <c:pt idx="171">
                  <c:v>7.06611741254999</c:v>
                </c:pt>
                <c:pt idx="172">
                  <c:v>7.107439736599986</c:v>
                </c:pt>
                <c:pt idx="173">
                  <c:v>7.14876206065</c:v>
                </c:pt>
                <c:pt idx="174">
                  <c:v>7.1900843847</c:v>
                </c:pt>
                <c:pt idx="175">
                  <c:v>7.23140670875</c:v>
                </c:pt>
                <c:pt idx="176">
                  <c:v>7.2727290328</c:v>
                </c:pt>
                <c:pt idx="177">
                  <c:v>7.31405135684998</c:v>
                </c:pt>
                <c:pt idx="178">
                  <c:v>7.3553736809</c:v>
                </c:pt>
                <c:pt idx="179">
                  <c:v>7.39669600495</c:v>
                </c:pt>
                <c:pt idx="180">
                  <c:v>7.438018329</c:v>
                </c:pt>
                <c:pt idx="181">
                  <c:v>7.47934065305</c:v>
                </c:pt>
                <c:pt idx="182">
                  <c:v>7.520662977099994</c:v>
                </c:pt>
                <c:pt idx="183">
                  <c:v>7.561985301149987</c:v>
                </c:pt>
                <c:pt idx="184">
                  <c:v>7.6033076252</c:v>
                </c:pt>
                <c:pt idx="185">
                  <c:v>7.64462994924999</c:v>
                </c:pt>
                <c:pt idx="186">
                  <c:v>7.685952273299984</c:v>
                </c:pt>
                <c:pt idx="187">
                  <c:v>7.727274597349987</c:v>
                </c:pt>
                <c:pt idx="188">
                  <c:v>7.768596921399989</c:v>
                </c:pt>
                <c:pt idx="189">
                  <c:v>7.80991924544999</c:v>
                </c:pt>
                <c:pt idx="190">
                  <c:v>7.8512415695</c:v>
                </c:pt>
                <c:pt idx="191">
                  <c:v>7.89256389355</c:v>
                </c:pt>
                <c:pt idx="192">
                  <c:v>7.93388621759999</c:v>
                </c:pt>
                <c:pt idx="193">
                  <c:v>7.97520854165</c:v>
                </c:pt>
                <c:pt idx="194">
                  <c:v>8.0165308657</c:v>
                </c:pt>
                <c:pt idx="195">
                  <c:v>8.05785318975</c:v>
                </c:pt>
                <c:pt idx="196">
                  <c:v>8.0991755138</c:v>
                </c:pt>
                <c:pt idx="197">
                  <c:v>8.14049783785</c:v>
                </c:pt>
                <c:pt idx="198">
                  <c:v>8.181820161899981</c:v>
                </c:pt>
                <c:pt idx="199">
                  <c:v>8.223142485949997</c:v>
                </c:pt>
                <c:pt idx="200">
                  <c:v>8.26446481</c:v>
                </c:pt>
                <c:pt idx="201">
                  <c:v>8.30578713405</c:v>
                </c:pt>
                <c:pt idx="202">
                  <c:v>8.3471094581</c:v>
                </c:pt>
                <c:pt idx="203">
                  <c:v>8.38843178215</c:v>
                </c:pt>
                <c:pt idx="204">
                  <c:v>8.4297541062</c:v>
                </c:pt>
                <c:pt idx="205">
                  <c:v>8.471076430250001</c:v>
                </c:pt>
                <c:pt idx="206">
                  <c:v>8.5123987543</c:v>
                </c:pt>
                <c:pt idx="207">
                  <c:v>8.553721078350001</c:v>
                </c:pt>
                <c:pt idx="208">
                  <c:v>8.5950434024</c:v>
                </c:pt>
                <c:pt idx="209">
                  <c:v>8.636365726449997</c:v>
                </c:pt>
                <c:pt idx="210">
                  <c:v>8.6776880505</c:v>
                </c:pt>
                <c:pt idx="211">
                  <c:v>8.719010374550001</c:v>
                </c:pt>
                <c:pt idx="212">
                  <c:v>8.7603326986</c:v>
                </c:pt>
                <c:pt idx="213">
                  <c:v>8.801655022650001</c:v>
                </c:pt>
                <c:pt idx="214">
                  <c:v>8.8429773467</c:v>
                </c:pt>
                <c:pt idx="215">
                  <c:v>8.884299670750003</c:v>
                </c:pt>
                <c:pt idx="216">
                  <c:v>8.9256219948</c:v>
                </c:pt>
                <c:pt idx="217">
                  <c:v>8.96694431885</c:v>
                </c:pt>
                <c:pt idx="218">
                  <c:v>9.008266642899998</c:v>
                </c:pt>
                <c:pt idx="219">
                  <c:v>9.049588966950001</c:v>
                </c:pt>
                <c:pt idx="220">
                  <c:v>9.090911291</c:v>
                </c:pt>
                <c:pt idx="221">
                  <c:v>9.132233615050001</c:v>
                </c:pt>
                <c:pt idx="222">
                  <c:v>9.173555939100006</c:v>
                </c:pt>
                <c:pt idx="223">
                  <c:v>9.214878263149997</c:v>
                </c:pt>
                <c:pt idx="224">
                  <c:v>9.2562005872</c:v>
                </c:pt>
                <c:pt idx="225">
                  <c:v>9.297522911250001</c:v>
                </c:pt>
                <c:pt idx="226">
                  <c:v>9.338845235300002</c:v>
                </c:pt>
                <c:pt idx="227">
                  <c:v>9.380167559350002</c:v>
                </c:pt>
                <c:pt idx="228">
                  <c:v>9.4214898834</c:v>
                </c:pt>
                <c:pt idx="229">
                  <c:v>9.462812207450006</c:v>
                </c:pt>
                <c:pt idx="230">
                  <c:v>9.5041345315</c:v>
                </c:pt>
                <c:pt idx="231">
                  <c:v>9.54545685555</c:v>
                </c:pt>
                <c:pt idx="232">
                  <c:v>9.5867791796</c:v>
                </c:pt>
                <c:pt idx="233">
                  <c:v>9.628101503649997</c:v>
                </c:pt>
                <c:pt idx="234">
                  <c:v>9.6694238277</c:v>
                </c:pt>
                <c:pt idx="235">
                  <c:v>9.710746151750001</c:v>
                </c:pt>
                <c:pt idx="236">
                  <c:v>9.7520684758</c:v>
                </c:pt>
                <c:pt idx="237">
                  <c:v>9.79339079985</c:v>
                </c:pt>
                <c:pt idx="238">
                  <c:v>9.834713123899998</c:v>
                </c:pt>
                <c:pt idx="239">
                  <c:v>9.87603544795</c:v>
                </c:pt>
                <c:pt idx="240">
                  <c:v>9.917357771999998</c:v>
                </c:pt>
                <c:pt idx="241">
                  <c:v>9.958680096050002</c:v>
                </c:pt>
                <c:pt idx="242">
                  <c:v>10.0000024201</c:v>
                </c:pt>
                <c:pt idx="243">
                  <c:v>10.04132474415</c:v>
                </c:pt>
                <c:pt idx="244">
                  <c:v>10.0826470682</c:v>
                </c:pt>
                <c:pt idx="245">
                  <c:v>10.12396939225</c:v>
                </c:pt>
                <c:pt idx="246">
                  <c:v>10.1652917163</c:v>
                </c:pt>
                <c:pt idx="247">
                  <c:v>10.20661404035</c:v>
                </c:pt>
                <c:pt idx="248">
                  <c:v>10.2479363644</c:v>
                </c:pt>
                <c:pt idx="249">
                  <c:v>10.28925868845</c:v>
                </c:pt>
                <c:pt idx="250">
                  <c:v>10.3305810125</c:v>
                </c:pt>
                <c:pt idx="251">
                  <c:v>10.37190333655</c:v>
                </c:pt>
                <c:pt idx="252">
                  <c:v>10.4132256606</c:v>
                </c:pt>
                <c:pt idx="253">
                  <c:v>10.45454798465</c:v>
                </c:pt>
                <c:pt idx="254">
                  <c:v>10.4958703087</c:v>
                </c:pt>
                <c:pt idx="255">
                  <c:v>10.53719263275</c:v>
                </c:pt>
                <c:pt idx="256">
                  <c:v>10.5785149568</c:v>
                </c:pt>
                <c:pt idx="257">
                  <c:v>10.61983728085</c:v>
                </c:pt>
                <c:pt idx="258">
                  <c:v>10.6611596049</c:v>
                </c:pt>
                <c:pt idx="259">
                  <c:v>10.70248192895</c:v>
                </c:pt>
                <c:pt idx="260">
                  <c:v>10.743804253</c:v>
                </c:pt>
                <c:pt idx="261">
                  <c:v>10.78512657705</c:v>
                </c:pt>
                <c:pt idx="262">
                  <c:v>10.8264489011</c:v>
                </c:pt>
                <c:pt idx="263">
                  <c:v>10.86777122515</c:v>
                </c:pt>
                <c:pt idx="264">
                  <c:v>10.9090935492</c:v>
                </c:pt>
                <c:pt idx="265">
                  <c:v>10.95041587325</c:v>
                </c:pt>
                <c:pt idx="266">
                  <c:v>10.9917381973</c:v>
                </c:pt>
                <c:pt idx="267">
                  <c:v>11.03306052135</c:v>
                </c:pt>
                <c:pt idx="268">
                  <c:v>11.0743828454</c:v>
                </c:pt>
                <c:pt idx="269">
                  <c:v>11.11570516945</c:v>
                </c:pt>
                <c:pt idx="270">
                  <c:v>11.1570274935</c:v>
                </c:pt>
                <c:pt idx="271">
                  <c:v>11.19834981755</c:v>
                </c:pt>
                <c:pt idx="272">
                  <c:v>11.2396721416</c:v>
                </c:pt>
                <c:pt idx="273">
                  <c:v>11.28099446565</c:v>
                </c:pt>
                <c:pt idx="274">
                  <c:v>11.3223167897</c:v>
                </c:pt>
                <c:pt idx="275">
                  <c:v>11.36363911375</c:v>
                </c:pt>
                <c:pt idx="276">
                  <c:v>11.4049614378</c:v>
                </c:pt>
                <c:pt idx="277">
                  <c:v>11.44628376185</c:v>
                </c:pt>
                <c:pt idx="278">
                  <c:v>11.4876060859</c:v>
                </c:pt>
                <c:pt idx="279">
                  <c:v>11.52892840995</c:v>
                </c:pt>
                <c:pt idx="280">
                  <c:v>11.570250734</c:v>
                </c:pt>
                <c:pt idx="281">
                  <c:v>11.61157305805</c:v>
                </c:pt>
                <c:pt idx="282">
                  <c:v>11.6528953821</c:v>
                </c:pt>
                <c:pt idx="283">
                  <c:v>11.69421770615</c:v>
                </c:pt>
                <c:pt idx="284">
                  <c:v>11.7355400302</c:v>
                </c:pt>
                <c:pt idx="285">
                  <c:v>11.77686235425</c:v>
                </c:pt>
                <c:pt idx="286">
                  <c:v>11.8181846783</c:v>
                </c:pt>
                <c:pt idx="287">
                  <c:v>11.85950700235</c:v>
                </c:pt>
                <c:pt idx="288">
                  <c:v>11.9008293264</c:v>
                </c:pt>
                <c:pt idx="289">
                  <c:v>11.94215165045</c:v>
                </c:pt>
                <c:pt idx="290">
                  <c:v>11.9834739745</c:v>
                </c:pt>
                <c:pt idx="291">
                  <c:v>12.02479629855</c:v>
                </c:pt>
                <c:pt idx="292">
                  <c:v>12.0661186226</c:v>
                </c:pt>
                <c:pt idx="293">
                  <c:v>12.10744094665</c:v>
                </c:pt>
                <c:pt idx="294">
                  <c:v>12.1487632707</c:v>
                </c:pt>
                <c:pt idx="295">
                  <c:v>12.19008559475</c:v>
                </c:pt>
                <c:pt idx="296">
                  <c:v>12.2314079188</c:v>
                </c:pt>
                <c:pt idx="297">
                  <c:v>12.27273024285</c:v>
                </c:pt>
                <c:pt idx="298">
                  <c:v>12.3140525669</c:v>
                </c:pt>
                <c:pt idx="299">
                  <c:v>12.35537489095</c:v>
                </c:pt>
                <c:pt idx="300">
                  <c:v>12.396697215</c:v>
                </c:pt>
                <c:pt idx="301">
                  <c:v>12.43801953905</c:v>
                </c:pt>
                <c:pt idx="302">
                  <c:v>12.4793418631</c:v>
                </c:pt>
                <c:pt idx="303">
                  <c:v>12.52066418715</c:v>
                </c:pt>
                <c:pt idx="304">
                  <c:v>12.5619865112</c:v>
                </c:pt>
                <c:pt idx="305">
                  <c:v>12.60330883525</c:v>
                </c:pt>
                <c:pt idx="306">
                  <c:v>12.6446311593</c:v>
                </c:pt>
                <c:pt idx="307">
                  <c:v>12.68595348335</c:v>
                </c:pt>
                <c:pt idx="308">
                  <c:v>12.7272758074</c:v>
                </c:pt>
                <c:pt idx="309">
                  <c:v>12.76859813145</c:v>
                </c:pt>
                <c:pt idx="310">
                  <c:v>12.8099204555</c:v>
                </c:pt>
                <c:pt idx="311">
                  <c:v>12.85124277955</c:v>
                </c:pt>
                <c:pt idx="312">
                  <c:v>12.8925651036</c:v>
                </c:pt>
                <c:pt idx="313">
                  <c:v>12.93388742765</c:v>
                </c:pt>
                <c:pt idx="314">
                  <c:v>12.9752097517</c:v>
                </c:pt>
                <c:pt idx="315">
                  <c:v>13.01653207575</c:v>
                </c:pt>
                <c:pt idx="316">
                  <c:v>13.0578543998</c:v>
                </c:pt>
                <c:pt idx="317">
                  <c:v>13.09917672385</c:v>
                </c:pt>
                <c:pt idx="318">
                  <c:v>13.1404990479</c:v>
                </c:pt>
                <c:pt idx="319">
                  <c:v>13.18182137195</c:v>
                </c:pt>
                <c:pt idx="320">
                  <c:v>13.223143696</c:v>
                </c:pt>
                <c:pt idx="321">
                  <c:v>13.26446602005</c:v>
                </c:pt>
                <c:pt idx="322">
                  <c:v>13.3057883441</c:v>
                </c:pt>
                <c:pt idx="323">
                  <c:v>13.34711066815</c:v>
                </c:pt>
                <c:pt idx="324">
                  <c:v>13.3884329922</c:v>
                </c:pt>
                <c:pt idx="325">
                  <c:v>13.42975531625</c:v>
                </c:pt>
                <c:pt idx="326">
                  <c:v>13.4710776403</c:v>
                </c:pt>
                <c:pt idx="327">
                  <c:v>13.51239996435</c:v>
                </c:pt>
                <c:pt idx="328">
                  <c:v>13.5537222884</c:v>
                </c:pt>
                <c:pt idx="329">
                  <c:v>13.59504461245</c:v>
                </c:pt>
                <c:pt idx="330">
                  <c:v>13.6363669365</c:v>
                </c:pt>
                <c:pt idx="331">
                  <c:v>13.67768926055</c:v>
                </c:pt>
                <c:pt idx="332">
                  <c:v>13.7190115846</c:v>
                </c:pt>
                <c:pt idx="333">
                  <c:v>13.76033390865</c:v>
                </c:pt>
                <c:pt idx="334">
                  <c:v>13.8016562327</c:v>
                </c:pt>
                <c:pt idx="335">
                  <c:v>13.84297855675</c:v>
                </c:pt>
                <c:pt idx="336">
                  <c:v>13.8843008808</c:v>
                </c:pt>
                <c:pt idx="337">
                  <c:v>13.92562320485</c:v>
                </c:pt>
                <c:pt idx="338">
                  <c:v>13.9669455289</c:v>
                </c:pt>
                <c:pt idx="339">
                  <c:v>14.00826785295</c:v>
                </c:pt>
                <c:pt idx="340">
                  <c:v>14.049590177</c:v>
                </c:pt>
                <c:pt idx="341">
                  <c:v>14.09091250105</c:v>
                </c:pt>
                <c:pt idx="342">
                  <c:v>14.1322348251</c:v>
                </c:pt>
                <c:pt idx="343">
                  <c:v>14.17355714915</c:v>
                </c:pt>
                <c:pt idx="344">
                  <c:v>14.2148794732</c:v>
                </c:pt>
                <c:pt idx="345">
                  <c:v>14.25620179725</c:v>
                </c:pt>
                <c:pt idx="346">
                  <c:v>14.2975241213</c:v>
                </c:pt>
                <c:pt idx="347">
                  <c:v>14.33884644535</c:v>
                </c:pt>
                <c:pt idx="348">
                  <c:v>14.3801687694</c:v>
                </c:pt>
                <c:pt idx="349">
                  <c:v>14.42149109345</c:v>
                </c:pt>
                <c:pt idx="350">
                  <c:v>14.4628134175</c:v>
                </c:pt>
                <c:pt idx="351">
                  <c:v>14.50413574155</c:v>
                </c:pt>
                <c:pt idx="352">
                  <c:v>14.5454580656</c:v>
                </c:pt>
                <c:pt idx="353">
                  <c:v>14.58678038965</c:v>
                </c:pt>
                <c:pt idx="354">
                  <c:v>14.6281027137</c:v>
                </c:pt>
                <c:pt idx="355">
                  <c:v>14.66942503775</c:v>
                </c:pt>
                <c:pt idx="356">
                  <c:v>14.7107473618</c:v>
                </c:pt>
                <c:pt idx="357">
                  <c:v>14.75206968585</c:v>
                </c:pt>
                <c:pt idx="358">
                  <c:v>14.7933920099</c:v>
                </c:pt>
                <c:pt idx="359">
                  <c:v>14.83471433395</c:v>
                </c:pt>
                <c:pt idx="360">
                  <c:v>14.876036658</c:v>
                </c:pt>
                <c:pt idx="361">
                  <c:v>14.91735898205</c:v>
                </c:pt>
                <c:pt idx="362">
                  <c:v>14.9586813061</c:v>
                </c:pt>
                <c:pt idx="363">
                  <c:v>15.00000363015</c:v>
                </c:pt>
                <c:pt idx="364">
                  <c:v>15.0413259542</c:v>
                </c:pt>
                <c:pt idx="365">
                  <c:v>15.08264827825</c:v>
                </c:pt>
                <c:pt idx="366">
                  <c:v>15.1239706023</c:v>
                </c:pt>
                <c:pt idx="367">
                  <c:v>15.16529292635</c:v>
                </c:pt>
                <c:pt idx="368">
                  <c:v>15.2066152504</c:v>
                </c:pt>
                <c:pt idx="369">
                  <c:v>15.24793757445</c:v>
                </c:pt>
                <c:pt idx="370">
                  <c:v>15.2892598985</c:v>
                </c:pt>
                <c:pt idx="371">
                  <c:v>15.33058222255</c:v>
                </c:pt>
                <c:pt idx="372">
                  <c:v>15.3719045466</c:v>
                </c:pt>
                <c:pt idx="373">
                  <c:v>15.41322687065</c:v>
                </c:pt>
                <c:pt idx="374">
                  <c:v>15.4545491947</c:v>
                </c:pt>
                <c:pt idx="375">
                  <c:v>15.49587151875</c:v>
                </c:pt>
                <c:pt idx="376">
                  <c:v>15.5371938428</c:v>
                </c:pt>
                <c:pt idx="377">
                  <c:v>15.57851616685</c:v>
                </c:pt>
                <c:pt idx="378">
                  <c:v>15.6198384909</c:v>
                </c:pt>
                <c:pt idx="379">
                  <c:v>15.66116081495</c:v>
                </c:pt>
                <c:pt idx="380">
                  <c:v>15.702483139</c:v>
                </c:pt>
                <c:pt idx="381">
                  <c:v>15.74380546305</c:v>
                </c:pt>
                <c:pt idx="382">
                  <c:v>15.7851277871</c:v>
                </c:pt>
                <c:pt idx="383">
                  <c:v>15.82645011115</c:v>
                </c:pt>
                <c:pt idx="384">
                  <c:v>15.8677724352</c:v>
                </c:pt>
                <c:pt idx="385">
                  <c:v>15.90909475925</c:v>
                </c:pt>
                <c:pt idx="386">
                  <c:v>15.9504170833</c:v>
                </c:pt>
                <c:pt idx="387">
                  <c:v>15.99173940735</c:v>
                </c:pt>
                <c:pt idx="388">
                  <c:v>16.0330617314</c:v>
                </c:pt>
                <c:pt idx="389">
                  <c:v>16.07438405545</c:v>
                </c:pt>
                <c:pt idx="390">
                  <c:v>16.1157063795</c:v>
                </c:pt>
                <c:pt idx="391">
                  <c:v>16.15702870355</c:v>
                </c:pt>
                <c:pt idx="392">
                  <c:v>16.1983510276</c:v>
                </c:pt>
                <c:pt idx="393">
                  <c:v>16.23967335165</c:v>
                </c:pt>
                <c:pt idx="394">
                  <c:v>16.2809956757</c:v>
                </c:pt>
                <c:pt idx="395">
                  <c:v>16.32231799974998</c:v>
                </c:pt>
                <c:pt idx="396">
                  <c:v>16.36364032379998</c:v>
                </c:pt>
                <c:pt idx="397">
                  <c:v>16.40496264785</c:v>
                </c:pt>
                <c:pt idx="398">
                  <c:v>16.4462849719</c:v>
                </c:pt>
                <c:pt idx="399">
                  <c:v>16.4876072959499</c:v>
                </c:pt>
                <c:pt idx="400">
                  <c:v>16.52892962</c:v>
                </c:pt>
                <c:pt idx="401">
                  <c:v>16.57025194405</c:v>
                </c:pt>
                <c:pt idx="402">
                  <c:v>16.6115742681</c:v>
                </c:pt>
                <c:pt idx="403">
                  <c:v>16.65289659215</c:v>
                </c:pt>
                <c:pt idx="404">
                  <c:v>16.6942189162</c:v>
                </c:pt>
                <c:pt idx="405">
                  <c:v>16.73554124025</c:v>
                </c:pt>
                <c:pt idx="406">
                  <c:v>16.7768635643</c:v>
                </c:pt>
                <c:pt idx="407">
                  <c:v>16.81818588835</c:v>
                </c:pt>
                <c:pt idx="408">
                  <c:v>16.85950821240001</c:v>
                </c:pt>
                <c:pt idx="409">
                  <c:v>16.90083053645</c:v>
                </c:pt>
                <c:pt idx="410">
                  <c:v>16.94215286049998</c:v>
                </c:pt>
                <c:pt idx="411">
                  <c:v>16.98347518455</c:v>
                </c:pt>
                <c:pt idx="412">
                  <c:v>17.0247975086</c:v>
                </c:pt>
                <c:pt idx="413">
                  <c:v>17.0661198326499</c:v>
                </c:pt>
                <c:pt idx="414">
                  <c:v>17.1074421567</c:v>
                </c:pt>
                <c:pt idx="415">
                  <c:v>17.14876448075</c:v>
                </c:pt>
                <c:pt idx="416">
                  <c:v>17.1900868048</c:v>
                </c:pt>
                <c:pt idx="417">
                  <c:v>17.23140912885</c:v>
                </c:pt>
                <c:pt idx="418">
                  <c:v>17.2727314529</c:v>
                </c:pt>
                <c:pt idx="419">
                  <c:v>17.31405377695</c:v>
                </c:pt>
                <c:pt idx="420">
                  <c:v>17.355376101</c:v>
                </c:pt>
                <c:pt idx="421">
                  <c:v>17.39669842505</c:v>
                </c:pt>
                <c:pt idx="422">
                  <c:v>17.4380207491</c:v>
                </c:pt>
                <c:pt idx="423">
                  <c:v>17.47934307314991</c:v>
                </c:pt>
                <c:pt idx="424">
                  <c:v>17.52066539719999</c:v>
                </c:pt>
                <c:pt idx="425">
                  <c:v>17.56198772125</c:v>
                </c:pt>
                <c:pt idx="426">
                  <c:v>17.6033100453</c:v>
                </c:pt>
                <c:pt idx="427">
                  <c:v>17.64463236935</c:v>
                </c:pt>
                <c:pt idx="428">
                  <c:v>17.6859546934</c:v>
                </c:pt>
                <c:pt idx="429">
                  <c:v>17.72727701745</c:v>
                </c:pt>
                <c:pt idx="430">
                  <c:v>17.7685993414999</c:v>
                </c:pt>
                <c:pt idx="431">
                  <c:v>17.80992166555</c:v>
                </c:pt>
                <c:pt idx="432">
                  <c:v>17.8512439896</c:v>
                </c:pt>
                <c:pt idx="433">
                  <c:v>17.89256631365</c:v>
                </c:pt>
                <c:pt idx="434">
                  <c:v>17.9338886377</c:v>
                </c:pt>
                <c:pt idx="435">
                  <c:v>17.97521096175</c:v>
                </c:pt>
                <c:pt idx="436">
                  <c:v>18.0165332858</c:v>
                </c:pt>
                <c:pt idx="437">
                  <c:v>18.05785560985001</c:v>
                </c:pt>
                <c:pt idx="438">
                  <c:v>18.09917793389999</c:v>
                </c:pt>
                <c:pt idx="439">
                  <c:v>18.14050025794998</c:v>
                </c:pt>
                <c:pt idx="440">
                  <c:v>18.181822582</c:v>
                </c:pt>
                <c:pt idx="441">
                  <c:v>18.22314490605</c:v>
                </c:pt>
                <c:pt idx="442">
                  <c:v>18.2644672301</c:v>
                </c:pt>
                <c:pt idx="443">
                  <c:v>18.30578955415</c:v>
                </c:pt>
                <c:pt idx="444">
                  <c:v>18.3471118782</c:v>
                </c:pt>
                <c:pt idx="445">
                  <c:v>18.38843420225</c:v>
                </c:pt>
                <c:pt idx="446">
                  <c:v>18.4297565263</c:v>
                </c:pt>
                <c:pt idx="447">
                  <c:v>18.47107885035</c:v>
                </c:pt>
                <c:pt idx="448">
                  <c:v>18.5124011744</c:v>
                </c:pt>
                <c:pt idx="449">
                  <c:v>18.55372349845</c:v>
                </c:pt>
                <c:pt idx="450">
                  <c:v>18.5950458225</c:v>
                </c:pt>
                <c:pt idx="451">
                  <c:v>18.63636814655001</c:v>
                </c:pt>
                <c:pt idx="452">
                  <c:v>18.67769047060001</c:v>
                </c:pt>
                <c:pt idx="453">
                  <c:v>18.71901279464999</c:v>
                </c:pt>
                <c:pt idx="454">
                  <c:v>18.7603351187</c:v>
                </c:pt>
                <c:pt idx="455">
                  <c:v>18.80165744275</c:v>
                </c:pt>
                <c:pt idx="456">
                  <c:v>18.8429797668</c:v>
                </c:pt>
                <c:pt idx="457">
                  <c:v>18.88430209085</c:v>
                </c:pt>
                <c:pt idx="458">
                  <c:v>18.9256244149</c:v>
                </c:pt>
                <c:pt idx="459">
                  <c:v>18.96694673895</c:v>
                </c:pt>
                <c:pt idx="460">
                  <c:v>19.008269063</c:v>
                </c:pt>
                <c:pt idx="461">
                  <c:v>19.04959138705</c:v>
                </c:pt>
                <c:pt idx="462">
                  <c:v>19.0909137111</c:v>
                </c:pt>
                <c:pt idx="463">
                  <c:v>19.13223603515</c:v>
                </c:pt>
                <c:pt idx="464">
                  <c:v>19.1735583592</c:v>
                </c:pt>
                <c:pt idx="465">
                  <c:v>19.21488068325</c:v>
                </c:pt>
                <c:pt idx="466">
                  <c:v>19.2562030073</c:v>
                </c:pt>
                <c:pt idx="467">
                  <c:v>19.29752533134998</c:v>
                </c:pt>
                <c:pt idx="468">
                  <c:v>19.3388476554</c:v>
                </c:pt>
                <c:pt idx="469">
                  <c:v>19.38016997945</c:v>
                </c:pt>
                <c:pt idx="470">
                  <c:v>19.4214923035</c:v>
                </c:pt>
                <c:pt idx="471">
                  <c:v>19.46281462755</c:v>
                </c:pt>
                <c:pt idx="472">
                  <c:v>19.5041369516</c:v>
                </c:pt>
                <c:pt idx="473">
                  <c:v>19.54545927565</c:v>
                </c:pt>
                <c:pt idx="474">
                  <c:v>19.5867815997</c:v>
                </c:pt>
                <c:pt idx="475">
                  <c:v>19.62810392375</c:v>
                </c:pt>
                <c:pt idx="476">
                  <c:v>19.6694262478</c:v>
                </c:pt>
                <c:pt idx="477">
                  <c:v>19.71074857185</c:v>
                </c:pt>
                <c:pt idx="478">
                  <c:v>19.7520708959</c:v>
                </c:pt>
              </c:numCache>
            </c:numRef>
          </c:cat>
          <c:val>
            <c:numRef>
              <c:f>Sheet1!$C$2:$C$480</c:f>
              <c:numCache>
                <c:formatCode>General</c:formatCode>
                <c:ptCount val="479"/>
                <c:pt idx="0">
                  <c:v>1.20521932032227E-6</c:v>
                </c:pt>
                <c:pt idx="1">
                  <c:v>1.31789141280618E-6</c:v>
                </c:pt>
                <c:pt idx="2">
                  <c:v>1.44062912340063E-6</c:v>
                </c:pt>
                <c:pt idx="3">
                  <c:v>1.57428649839612E-6</c:v>
                </c:pt>
                <c:pt idx="4">
                  <c:v>1.71978584572192E-6</c:v>
                </c:pt>
                <c:pt idx="5">
                  <c:v>1.87812281532027E-6</c:v>
                </c:pt>
                <c:pt idx="6">
                  <c:v>2.05037182546087E-6</c:v>
                </c:pt>
                <c:pt idx="7">
                  <c:v>2.2376918559169E-6</c:v>
                </c:pt>
                <c:pt idx="8">
                  <c:v>2.4413326299817E-6</c:v>
                </c:pt>
                <c:pt idx="9">
                  <c:v>2.66264120840163E-6</c:v>
                </c:pt>
                <c:pt idx="10">
                  <c:v>2.90306901943444E-6</c:v>
                </c:pt>
                <c:pt idx="11">
                  <c:v>3.16417935041442E-6</c:v>
                </c:pt>
                <c:pt idx="12">
                  <c:v>3.44765532741541E-6</c:v>
                </c:pt>
                <c:pt idx="13">
                  <c:v>3.7553084108498E-6</c:v>
                </c:pt>
                <c:pt idx="14">
                  <c:v>4.08908743612597E-6</c:v>
                </c:pt>
                <c:pt idx="15">
                  <c:v>4.45108822980766E-6</c:v>
                </c:pt>
                <c:pt idx="16">
                  <c:v>4.84356383307531E-6</c:v>
                </c:pt>
                <c:pt idx="17">
                  <c:v>5.2689353656809E-6</c:v>
                </c:pt>
                <c:pt idx="18">
                  <c:v>5.7298035650131E-6</c:v>
                </c:pt>
                <c:pt idx="19">
                  <c:v>6.22896103634743E-6</c:v>
                </c:pt>
                <c:pt idx="20">
                  <c:v>6.76940525184388E-6</c:v>
                </c:pt>
                <c:pt idx="21">
                  <c:v>7.35435233737261E-6</c:v>
                </c:pt>
                <c:pt idx="22">
                  <c:v>7.98725168779185E-6</c:v>
                </c:pt>
                <c:pt idx="23">
                  <c:v>8.67180145287169E-6</c:v>
                </c:pt>
                <c:pt idx="24">
                  <c:v>9.4119649376471E-6</c:v>
                </c:pt>
                <c:pt idx="25">
                  <c:v>1.02119879625938E-5</c:v>
                </c:pt>
                <c:pt idx="26">
                  <c:v>1.10764172306459E-5</c:v>
                </c:pt>
                <c:pt idx="27">
                  <c:v>1.20101197497105E-5</c:v>
                </c:pt>
                <c:pt idx="28">
                  <c:v>1.30183033609812E-5</c:v>
                </c:pt>
                <c:pt idx="29">
                  <c:v>1.41065384250004E-5</c:v>
                </c:pt>
                <c:pt idx="30">
                  <c:v>1.5280780719069E-5</c:v>
                </c:pt>
                <c:pt idx="31">
                  <c:v>1.65473956012446E-5</c:v>
                </c:pt>
                <c:pt idx="32">
                  <c:v>1.79131834977992E-5</c:v>
                </c:pt>
                <c:pt idx="33">
                  <c:v>1.93854067726215E-5</c:v>
                </c:pt>
                <c:pt idx="34">
                  <c:v>2.09718180386382E-5</c:v>
                </c:pt>
                <c:pt idx="35">
                  <c:v>2.26806899728869E-5</c:v>
                </c:pt>
                <c:pt idx="36">
                  <c:v>2.45208466983956E-5</c:v>
                </c:pt>
                <c:pt idx="37">
                  <c:v>2.6501696797497E-5</c:v>
                </c:pt>
                <c:pt idx="38">
                  <c:v>2.86332680226313E-5</c:v>
                </c:pt>
                <c:pt idx="39">
                  <c:v>3.09262437720454E-5</c:v>
                </c:pt>
                <c:pt idx="40">
                  <c:v>3.33920013990867E-5</c:v>
                </c:pt>
                <c:pt idx="41">
                  <c:v>3.60426524249972E-5</c:v>
                </c:pt>
                <c:pt idx="42">
                  <c:v>3.88910847262226E-5</c:v>
                </c:pt>
                <c:pt idx="43">
                  <c:v>4.19510067682669E-5</c:v>
                </c:pt>
                <c:pt idx="44">
                  <c:v>4.52369939590228E-5</c:v>
                </c:pt>
                <c:pt idx="45">
                  <c:v>4.87645371952736E-5</c:v>
                </c:pt>
                <c:pt idx="46">
                  <c:v>5.25500936767044E-5</c:v>
                </c:pt>
                <c:pt idx="47">
                  <c:v>5.66111400622437E-5</c:v>
                </c:pt>
                <c:pt idx="48">
                  <c:v>6.09662280438718E-5</c:v>
                </c:pt>
                <c:pt idx="49">
                  <c:v>6.56350424131813E-5</c:v>
                </c:pt>
                <c:pt idx="50">
                  <c:v>7.0638461695926E-5</c:v>
                </c:pt>
                <c:pt idx="51">
                  <c:v>7.59986214295344E-5</c:v>
                </c:pt>
                <c:pt idx="52">
                  <c:v>8.17389801580904E-5</c:v>
                </c:pt>
                <c:pt idx="53">
                  <c:v>8.78843882185735E-5</c:v>
                </c:pt>
                <c:pt idx="54">
                  <c:v>9.44611593911747E-5</c:v>
                </c:pt>
                <c:pt idx="55">
                  <c:v>0.000101497145485273</c:v>
                </c:pt>
                <c:pt idx="56">
                  <c:v>0.000109021813931137</c:v>
                </c:pt>
                <c:pt idx="57">
                  <c:v>0.000117066328445587</c:v>
                </c:pt>
                <c:pt idx="58">
                  <c:v>0.000125663632837695</c:v>
                </c:pt>
                <c:pt idx="59">
                  <c:v>0.000134848538018151</c:v>
                </c:pt>
                <c:pt idx="60">
                  <c:v>0.000144657812273033</c:v>
                </c:pt>
                <c:pt idx="61">
                  <c:v>0.00015513027485956</c:v>
                </c:pt>
                <c:pt idx="62">
                  <c:v>0.000166306892977758</c:v>
                </c:pt>
                <c:pt idx="63">
                  <c:v>0.000178230882167996</c:v>
                </c:pt>
                <c:pt idx="64">
                  <c:v>0.000190947810179873</c:v>
                </c:pt>
                <c:pt idx="65">
                  <c:v>0.000204505704353106</c:v>
                </c:pt>
                <c:pt idx="66">
                  <c:v>0.00021895516254567</c:v>
                </c:pt>
                <c:pt idx="67">
                  <c:v>0.000234349467638664</c:v>
                </c:pt>
                <c:pt idx="68">
                  <c:v>0.00025074470564106</c:v>
                </c:pt>
                <c:pt idx="69">
                  <c:v>0.000268199887410632</c:v>
                </c:pt>
                <c:pt idx="70">
                  <c:v>0.000286777074000064</c:v>
                </c:pt>
                <c:pt idx="71">
                  <c:v>0.000306541505629307</c:v>
                </c:pt>
                <c:pt idx="72">
                  <c:v>0.000327561734276825</c:v>
                </c:pt>
                <c:pt idx="73">
                  <c:v>0.000349909759873347</c:v>
                </c:pt>
                <c:pt idx="74">
                  <c:v>0.000373661170072178</c:v>
                </c:pt>
                <c:pt idx="75">
                  <c:v>0.000398895283559883</c:v>
                </c:pt>
                <c:pt idx="76">
                  <c:v>0.000425695296860426</c:v>
                </c:pt>
                <c:pt idx="77">
                  <c:v>0.000454148434574428</c:v>
                </c:pt>
                <c:pt idx="78">
                  <c:v>0.000484346102983174</c:v>
                </c:pt>
                <c:pt idx="79">
                  <c:v>0.000516384046934412</c:v>
                </c:pt>
                <c:pt idx="80">
                  <c:v>0.000550362509913682</c:v>
                </c:pt>
                <c:pt idx="81">
                  <c:v>0.00058638639719104</c:v>
                </c:pt>
                <c:pt idx="82">
                  <c:v>0.000624565441918533</c:v>
                </c:pt>
                <c:pt idx="83">
                  <c:v>0.000665014374038626</c:v>
                </c:pt>
                <c:pt idx="84">
                  <c:v>0.000707853091848028</c:v>
                </c:pt>
                <c:pt idx="85">
                  <c:v>0.000753206836044946</c:v>
                </c:pt>
                <c:pt idx="86">
                  <c:v>0.000801206366070901</c:v>
                </c:pt>
                <c:pt idx="87">
                  <c:v>0.000851988138540544</c:v>
                </c:pt>
                <c:pt idx="88">
                  <c:v>0.000905694487534839</c:v>
                </c:pt>
                <c:pt idx="89">
                  <c:v>0.000962473806514236</c:v>
                </c:pt>
                <c:pt idx="90">
                  <c:v>0.00102248073158919</c:v>
                </c:pt>
                <c:pt idx="91">
                  <c:v>0.00108587632586557</c:v>
                </c:pt>
                <c:pt idx="92">
                  <c:v>0.00115282826456237</c:v>
                </c:pt>
                <c:pt idx="93">
                  <c:v>0.00122351102057818</c:v>
                </c:pt>
                <c:pt idx="94">
                  <c:v>0.00129810605016192</c:v>
                </c:pt>
                <c:pt idx="95">
                  <c:v>0.00137680197832178</c:v>
                </c:pt>
                <c:pt idx="96">
                  <c:v>0.0014597947835842</c:v>
                </c:pt>
                <c:pt idx="97">
                  <c:v>0.00154728798169281</c:v>
                </c:pt>
                <c:pt idx="98">
                  <c:v>0.00163949280781472</c:v>
                </c:pt>
                <c:pt idx="99">
                  <c:v>0.00173662839679863</c:v>
                </c:pt>
                <c:pt idx="100">
                  <c:v>0.00183892196100684</c:v>
                </c:pt>
                <c:pt idx="101">
                  <c:v>0.00194660896522014</c:v>
                </c:pt>
                <c:pt idx="102">
                  <c:v>0.00205993329809145</c:v>
                </c:pt>
                <c:pt idx="103">
                  <c:v>0.00217914743960165</c:v>
                </c:pt>
                <c:pt idx="104">
                  <c:v>0.00230451262394779</c:v>
                </c:pt>
                <c:pt idx="105">
                  <c:v>0.00243629899727175</c:v>
                </c:pt>
                <c:pt idx="106">
                  <c:v>0.00257478576961473</c:v>
                </c:pt>
                <c:pt idx="107">
                  <c:v>0.00272026136046112</c:v>
                </c:pt>
                <c:pt idx="108">
                  <c:v>0.00287302353721404</c:v>
                </c:pt>
                <c:pt idx="109">
                  <c:v>0.00303337954592336</c:v>
                </c:pt>
                <c:pt idx="110">
                  <c:v>0.00320164623356702</c:v>
                </c:pt>
                <c:pt idx="111">
                  <c:v>0.00337815016116664</c:v>
                </c:pt>
                <c:pt idx="112">
                  <c:v>0.0035632277069996</c:v>
                </c:pt>
                <c:pt idx="113">
                  <c:v>0.00375722515915184</c:v>
                </c:pt>
                <c:pt idx="114">
                  <c:v>0.00396049879663875</c:v>
                </c:pt>
                <c:pt idx="115">
                  <c:v>0.00417341495830555</c:v>
                </c:pt>
                <c:pt idx="116">
                  <c:v>0.00439635009870445</c:v>
                </c:pt>
                <c:pt idx="117">
                  <c:v>0.00462969083013206</c:v>
                </c:pt>
                <c:pt idx="118">
                  <c:v>0.00487383394999947</c:v>
                </c:pt>
                <c:pt idx="119">
                  <c:v>0.0051291864526966</c:v>
                </c:pt>
                <c:pt idx="120">
                  <c:v>0.0053961655251046</c:v>
                </c:pt>
                <c:pt idx="121">
                  <c:v>0.00567519852490277</c:v>
                </c:pt>
                <c:pt idx="122">
                  <c:v>0.00596672294081234</c:v>
                </c:pt>
                <c:pt idx="123">
                  <c:v>0.00627118633391623</c:v>
                </c:pt>
                <c:pt idx="124">
                  <c:v>0.00658904625919374</c:v>
                </c:pt>
                <c:pt idx="125">
                  <c:v>0.00692077016641065</c:v>
                </c:pt>
                <c:pt idx="126">
                  <c:v>0.00726683527950927</c:v>
                </c:pt>
                <c:pt idx="127">
                  <c:v>0.00762772845364962</c:v>
                </c:pt>
                <c:pt idx="128">
                  <c:v>0.00800394600906221</c:v>
                </c:pt>
                <c:pt idx="129">
                  <c:v>0.00839599354088437</c:v>
                </c:pt>
                <c:pt idx="130">
                  <c:v>0.00880438570416724</c:v>
                </c:pt>
                <c:pt idx="131">
                  <c:v>0.0092296459732576</c:v>
                </c:pt>
                <c:pt idx="132">
                  <c:v>0.00967230637477962</c:v>
                </c:pt>
                <c:pt idx="133">
                  <c:v>0.0101329071934649</c:v>
                </c:pt>
                <c:pt idx="134">
                  <c:v>0.0106119966501064</c:v>
                </c:pt>
                <c:pt idx="135">
                  <c:v>0.0111101305509406</c:v>
                </c:pt>
                <c:pt idx="136">
                  <c:v>0.0116278719077976</c:v>
                </c:pt>
                <c:pt idx="137">
                  <c:v>0.0121657905283932</c:v>
                </c:pt>
                <c:pt idx="138">
                  <c:v>0.0127244625761781</c:v>
                </c:pt>
                <c:pt idx="139">
                  <c:v>0.0133044700992032</c:v>
                </c:pt>
                <c:pt idx="140">
                  <c:v>0.0139064005275051</c:v>
                </c:pt>
                <c:pt idx="141">
                  <c:v>0.0145308461385693</c:v>
                </c:pt>
                <c:pt idx="142">
                  <c:v>0.0151784034904775</c:v>
                </c:pt>
                <c:pt idx="143">
                  <c:v>0.0158496728224095</c:v>
                </c:pt>
                <c:pt idx="144">
                  <c:v>0.0165452574222238</c:v>
                </c:pt>
                <c:pt idx="145">
                  <c:v>0.0172657629609104</c:v>
                </c:pt>
                <c:pt idx="146">
                  <c:v>0.0180117967937756</c:v>
                </c:pt>
                <c:pt idx="147">
                  <c:v>0.0187839672282882</c:v>
                </c:pt>
                <c:pt idx="148">
                  <c:v>0.0195828827585918</c:v>
                </c:pt>
                <c:pt idx="149">
                  <c:v>0.0204091512667669</c:v>
                </c:pt>
                <c:pt idx="150">
                  <c:v>0.0212633791910045</c:v>
                </c:pt>
                <c:pt idx="151">
                  <c:v>0.0221461706609387</c:v>
                </c:pt>
                <c:pt idx="152">
                  <c:v>0.0230581266004709</c:v>
                </c:pt>
                <c:pt idx="153">
                  <c:v>0.0239998437985096</c:v>
                </c:pt>
                <c:pt idx="154">
                  <c:v>0.0249719139481388</c:v>
                </c:pt>
                <c:pt idx="155">
                  <c:v>0.0259749226548263</c:v>
                </c:pt>
                <c:pt idx="156">
                  <c:v>0.0270094484143753</c:v>
                </c:pt>
                <c:pt idx="157">
                  <c:v>0.0280760615614273</c:v>
                </c:pt>
                <c:pt idx="158">
                  <c:v>0.0291753231894182</c:v>
                </c:pt>
                <c:pt idx="159">
                  <c:v>0.0303077840429984</c:v>
                </c:pt>
                <c:pt idx="160">
                  <c:v>0.0314739833840263</c:v>
                </c:pt>
                <c:pt idx="161">
                  <c:v>0.0326744478323531</c:v>
                </c:pt>
                <c:pt idx="162">
                  <c:v>0.0339096901827202</c:v>
                </c:pt>
                <c:pt idx="163">
                  <c:v>0.0351802081991982</c:v>
                </c:pt>
                <c:pt idx="164">
                  <c:v>0.0364864833887026</c:v>
                </c:pt>
                <c:pt idx="165">
                  <c:v>0.037828979755228</c:v>
                </c:pt>
                <c:pt idx="166">
                  <c:v>0.0392081425365507</c:v>
                </c:pt>
                <c:pt idx="167">
                  <c:v>0.0406243969252506</c:v>
                </c:pt>
                <c:pt idx="168">
                  <c:v>0.0420781467760158</c:v>
                </c:pt>
                <c:pt idx="169">
                  <c:v>0.0435697733012881</c:v>
                </c:pt>
                <c:pt idx="170">
                  <c:v>0.0450996337574167</c:v>
                </c:pt>
                <c:pt idx="171">
                  <c:v>0.0466680601235816</c:v>
                </c:pt>
                <c:pt idx="172">
                  <c:v>0.048275357775851</c:v>
                </c:pt>
                <c:pt idx="173">
                  <c:v>0.0499218041588253</c:v>
                </c:pt>
                <c:pt idx="174">
                  <c:v>0.0516076474574163</c:v>
                </c:pt>
                <c:pt idx="175">
                  <c:v>0.0533331052713984</c:v>
                </c:pt>
                <c:pt idx="176">
                  <c:v>0.055098363295447</c:v>
                </c:pt>
                <c:pt idx="177">
                  <c:v>0.0569035740074658</c:v>
                </c:pt>
                <c:pt idx="178">
                  <c:v>0.0587488553680751</c:v>
                </c:pt>
                <c:pt idx="179">
                  <c:v>0.0606342895342043</c:v>
                </c:pt>
                <c:pt idx="180">
                  <c:v>0.0625599215897961</c:v>
                </c:pt>
                <c:pt idx="181">
                  <c:v>0.0645257582966888</c:v>
                </c:pt>
                <c:pt idx="182">
                  <c:v>0.0665317668687948</c:v>
                </c:pt>
                <c:pt idx="183">
                  <c:v>0.0685778737727395</c:v>
                </c:pt>
                <c:pt idx="184">
                  <c:v>0.0706639635581636</c:v>
                </c:pt>
                <c:pt idx="185">
                  <c:v>0.072789877720923</c:v>
                </c:pt>
                <c:pt idx="186">
                  <c:v>0.0749554136024471</c:v>
                </c:pt>
                <c:pt idx="187">
                  <c:v>0.0771603233285278</c:v>
                </c:pt>
                <c:pt idx="188">
                  <c:v>0.079404312790824</c:v>
                </c:pt>
                <c:pt idx="189">
                  <c:v>0.0816870406743652</c:v>
                </c:pt>
                <c:pt idx="190">
                  <c:v>0.0840081175343269</c:v>
                </c:pt>
                <c:pt idx="191">
                  <c:v>0.0863671049253351</c:v>
                </c:pt>
                <c:pt idx="192">
                  <c:v>0.0887635145865278</c:v>
                </c:pt>
                <c:pt idx="193">
                  <c:v>0.0911968076855696</c:v>
                </c:pt>
                <c:pt idx="194">
                  <c:v>0.0936663941247637</c:v>
                </c:pt>
                <c:pt idx="195">
                  <c:v>0.0961716319123558</c:v>
                </c:pt>
                <c:pt idx="196">
                  <c:v>0.0987118266020572</c:v>
                </c:pt>
                <c:pt idx="197">
                  <c:v>0.101286230803739</c:v>
                </c:pt>
                <c:pt idx="198">
                  <c:v>0.10389404376817</c:v>
                </c:pt>
                <c:pt idx="199">
                  <c:v>0.106534411048562</c:v>
                </c:pt>
                <c:pt idx="200">
                  <c:v>0.109206424241612</c:v>
                </c:pt>
                <c:pt idx="201">
                  <c:v>0.111909120810578</c:v>
                </c:pt>
                <c:pt idx="202">
                  <c:v>0.114641483992834</c:v>
                </c:pt>
                <c:pt idx="203">
                  <c:v>0.117402442794203</c:v>
                </c:pt>
                <c:pt idx="204">
                  <c:v>0.120190872072223</c:v>
                </c:pt>
                <c:pt idx="205">
                  <c:v>0.123005592710355</c:v>
                </c:pt>
                <c:pt idx="206">
                  <c:v>0.125845371884982</c:v>
                </c:pt>
                <c:pt idx="207">
                  <c:v>0.12870892342687</c:v>
                </c:pt>
                <c:pt idx="208">
                  <c:v>0.131594908278603</c:v>
                </c:pt>
                <c:pt idx="209">
                  <c:v>0.134501935049288</c:v>
                </c:pt>
                <c:pt idx="210">
                  <c:v>0.137428560667671</c:v>
                </c:pt>
                <c:pt idx="211">
                  <c:v>0.140373291134563</c:v>
                </c:pt>
                <c:pt idx="212">
                  <c:v>0.143334582375315</c:v>
                </c:pt>
                <c:pt idx="213">
                  <c:v>0.146310841192813</c:v>
                </c:pt>
                <c:pt idx="214">
                  <c:v>0.14930042632129</c:v>
                </c:pt>
                <c:pt idx="215">
                  <c:v>0.152301649580999</c:v>
                </c:pt>
                <c:pt idx="216">
                  <c:v>0.155312777133579</c:v>
                </c:pt>
                <c:pt idx="217">
                  <c:v>0.158332030837682</c:v>
                </c:pt>
                <c:pt idx="218">
                  <c:v>0.161357589704243</c:v>
                </c:pt>
                <c:pt idx="219">
                  <c:v>0.164387591450462</c:v>
                </c:pt>
                <c:pt idx="220">
                  <c:v>0.1674201341514</c:v>
                </c:pt>
                <c:pt idx="221">
                  <c:v>0.170453277987773</c:v>
                </c:pt>
                <c:pt idx="222">
                  <c:v>0.173485047088344</c:v>
                </c:pt>
                <c:pt idx="223">
                  <c:v>0.176513431465019</c:v>
                </c:pt>
                <c:pt idx="224">
                  <c:v>0.179536389038533</c:v>
                </c:pt>
                <c:pt idx="225">
                  <c:v>0.182551847752353</c:v>
                </c:pt>
                <c:pt idx="226">
                  <c:v>0.185557707772193</c:v>
                </c:pt>
                <c:pt idx="227">
                  <c:v>0.18855184376828</c:v>
                </c:pt>
                <c:pt idx="228">
                  <c:v>0.191532107277286</c:v>
                </c:pt>
                <c:pt idx="229">
                  <c:v>0.194496329140593</c:v>
                </c:pt>
                <c:pt idx="230">
                  <c:v>0.197442322015348</c:v>
                </c:pt>
                <c:pt idx="231">
                  <c:v>0.200367882954526</c:v>
                </c:pt>
                <c:pt idx="232">
                  <c:v>0.203270796051996</c:v>
                </c:pt>
                <c:pt idx="233">
                  <c:v>0.206148835148408</c:v>
                </c:pt>
                <c:pt idx="234">
                  <c:v>0.208999766593467</c:v>
                </c:pt>
                <c:pt idx="235">
                  <c:v>0.211821352060024</c:v>
                </c:pt>
                <c:pt idx="236">
                  <c:v>0.214611351405169</c:v>
                </c:pt>
                <c:pt idx="237">
                  <c:v>0.217367525573392</c:v>
                </c:pt>
                <c:pt idx="238">
                  <c:v>0.220087639536677</c:v>
                </c:pt>
                <c:pt idx="239">
                  <c:v>0.222769465266248</c:v>
                </c:pt>
                <c:pt idx="240">
                  <c:v>0.225410784730569</c:v>
                </c:pt>
                <c:pt idx="241">
                  <c:v>0.228009392914032</c:v>
                </c:pt>
                <c:pt idx="242">
                  <c:v>0.230563100850685</c:v>
                </c:pt>
                <c:pt idx="243">
                  <c:v>0.233069738667233</c:v>
                </c:pt>
                <c:pt idx="244">
                  <c:v>0.235527158629458</c:v>
                </c:pt>
                <c:pt idx="245">
                  <c:v>0.237933238186132</c:v>
                </c:pt>
                <c:pt idx="246">
                  <c:v>0.240285883004443</c:v>
                </c:pt>
                <c:pt idx="247">
                  <c:v>0.242583029990893</c:v>
                </c:pt>
                <c:pt idx="248">
                  <c:v>0.244822650291617</c:v>
                </c:pt>
                <c:pt idx="249">
                  <c:v>0.247002752266043</c:v>
                </c:pt>
                <c:pt idx="250">
                  <c:v>0.249121384427824</c:v>
                </c:pt>
                <c:pt idx="251">
                  <c:v>0.251176638346986</c:v>
                </c:pt>
                <c:pt idx="252">
                  <c:v>0.253166651507272</c:v>
                </c:pt>
                <c:pt idx="253">
                  <c:v>0.255089610112712</c:v>
                </c:pt>
                <c:pt idx="254">
                  <c:v>0.256943751837502</c:v>
                </c:pt>
                <c:pt idx="255">
                  <c:v>0.258727368513388</c:v>
                </c:pt>
                <c:pt idx="256">
                  <c:v>0.260438808748812</c:v>
                </c:pt>
                <c:pt idx="257">
                  <c:v>0.262076480474207</c:v>
                </c:pt>
                <c:pt idx="258">
                  <c:v>0.263638853407968</c:v>
                </c:pt>
                <c:pt idx="259">
                  <c:v>0.265124461437738</c:v>
                </c:pt>
                <c:pt idx="260">
                  <c:v>0.266531904911844</c:v>
                </c:pt>
                <c:pt idx="261">
                  <c:v>0.267859852835862</c:v>
                </c:pt>
                <c:pt idx="262">
                  <c:v>0.269107044969485</c:v>
                </c:pt>
                <c:pt idx="263">
                  <c:v>0.270272293819091</c:v>
                </c:pt>
                <c:pt idx="264">
                  <c:v>0.271354486521566</c:v>
                </c:pt>
                <c:pt idx="265">
                  <c:v>0.272352586615244</c:v>
                </c:pt>
                <c:pt idx="266">
                  <c:v>0.273265635693976</c:v>
                </c:pt>
                <c:pt idx="267">
                  <c:v>0.274092754940672</c:v>
                </c:pt>
                <c:pt idx="268">
                  <c:v>0.27483314653685</c:v>
                </c:pt>
                <c:pt idx="269">
                  <c:v>0.275486094945045</c:v>
                </c:pt>
                <c:pt idx="270">
                  <c:v>0.276050968061192</c:v>
                </c:pt>
                <c:pt idx="271">
                  <c:v>0.276527218234374</c:v>
                </c:pt>
                <c:pt idx="272">
                  <c:v>0.276914383151647</c:v>
                </c:pt>
                <c:pt idx="273">
                  <c:v>0.277212086585924</c:v>
                </c:pt>
                <c:pt idx="274">
                  <c:v>0.277420039005245</c:v>
                </c:pt>
                <c:pt idx="275">
                  <c:v>0.277538038042028</c:v>
                </c:pt>
                <c:pt idx="276">
                  <c:v>0.277565968821259</c:v>
                </c:pt>
                <c:pt idx="277">
                  <c:v>0.277503804146859</c:v>
                </c:pt>
                <c:pt idx="278">
                  <c:v>0.277351604545813</c:v>
                </c:pt>
                <c:pt idx="279">
                  <c:v>0.277109518169964</c:v>
                </c:pt>
                <c:pt idx="280">
                  <c:v>0.276777780555681</c:v>
                </c:pt>
                <c:pt idx="281">
                  <c:v>0.276356714241966</c:v>
                </c:pt>
                <c:pt idx="282">
                  <c:v>0.275846728247846</c:v>
                </c:pt>
                <c:pt idx="283">
                  <c:v>0.275248317410258</c:v>
                </c:pt>
                <c:pt idx="284">
                  <c:v>0.274562061583905</c:v>
                </c:pt>
                <c:pt idx="285">
                  <c:v>0.273788624704912</c:v>
                </c:pt>
                <c:pt idx="286">
                  <c:v>0.272928753720387</c:v>
                </c:pt>
                <c:pt idx="287">
                  <c:v>0.271983277386306</c:v>
                </c:pt>
                <c:pt idx="288">
                  <c:v>0.270953104936438</c:v>
                </c:pt>
                <c:pt idx="289">
                  <c:v>0.269839224625288</c:v>
                </c:pt>
                <c:pt idx="290">
                  <c:v>0.26864270214834</c:v>
                </c:pt>
                <c:pt idx="291">
                  <c:v>0.267364678943122</c:v>
                </c:pt>
                <c:pt idx="292">
                  <c:v>0.2660063703749</c:v>
                </c:pt>
                <c:pt idx="293">
                  <c:v>0.264569063811018</c:v>
                </c:pt>
                <c:pt idx="294">
                  <c:v>0.263054116588173</c:v>
                </c:pt>
                <c:pt idx="295">
                  <c:v>0.261462953877102</c:v>
                </c:pt>
                <c:pt idx="296">
                  <c:v>0.259797066449388</c:v>
                </c:pt>
                <c:pt idx="297">
                  <c:v>0.258058008351281</c:v>
                </c:pt>
                <c:pt idx="298">
                  <c:v>0.256247394489615</c:v>
                </c:pt>
                <c:pt idx="299">
                  <c:v>0.25436689813505</c:v>
                </c:pt>
                <c:pt idx="300">
                  <c:v>0.252418248348066</c:v>
                </c:pt>
                <c:pt idx="301">
                  <c:v>0.250403227333218</c:v>
                </c:pt>
                <c:pt idx="302">
                  <c:v>0.248323667727323</c:v>
                </c:pt>
                <c:pt idx="303">
                  <c:v>0.246181449827344</c:v>
                </c:pt>
                <c:pt idx="304">
                  <c:v>0.243978498763833</c:v>
                </c:pt>
                <c:pt idx="305">
                  <c:v>0.241716781625848</c:v>
                </c:pt>
                <c:pt idx="306">
                  <c:v>0.239398304543361</c:v>
                </c:pt>
                <c:pt idx="307">
                  <c:v>0.237025109733174</c:v>
                </c:pt>
                <c:pt idx="308">
                  <c:v>0.23459927251441</c:v>
                </c:pt>
                <c:pt idx="309">
                  <c:v>0.232122898299659</c:v>
                </c:pt>
                <c:pt idx="310">
                  <c:v>0.229598119567853</c:v>
                </c:pt>
                <c:pt idx="311">
                  <c:v>0.227027092824896</c:v>
                </c:pt>
                <c:pt idx="312">
                  <c:v>0.224411995558108</c:v>
                </c:pt>
                <c:pt idx="313">
                  <c:v>0.221755023190398</c:v>
                </c:pt>
                <c:pt idx="314">
                  <c:v>0.219058386040113</c:v>
                </c:pt>
                <c:pt idx="315">
                  <c:v>0.216324306292342</c:v>
                </c:pt>
                <c:pt idx="316">
                  <c:v>0.213555014987433</c:v>
                </c:pt>
                <c:pt idx="317">
                  <c:v>0.210752749032327</c:v>
                </c:pt>
                <c:pt idx="318">
                  <c:v>0.207919748240201</c:v>
                </c:pt>
                <c:pt idx="319">
                  <c:v>0.205058252403797</c:v>
                </c:pt>
                <c:pt idx="320">
                  <c:v>0.20217049840766</c:v>
                </c:pt>
                <c:pt idx="321">
                  <c:v>0.199258717384317</c:v>
                </c:pt>
                <c:pt idx="322">
                  <c:v>0.196325131919338</c:v>
                </c:pt>
                <c:pt idx="323">
                  <c:v>0.193371953309944</c:v>
                </c:pt>
                <c:pt idx="324">
                  <c:v>0.190401378881732</c:v>
                </c:pt>
                <c:pt idx="325">
                  <c:v>0.187415589367822</c:v>
                </c:pt>
                <c:pt idx="326">
                  <c:v>0.18441674635456</c:v>
                </c:pt>
                <c:pt idx="327">
                  <c:v>0.181406989797692</c:v>
                </c:pt>
                <c:pt idx="328">
                  <c:v>0.178388435612695</c:v>
                </c:pt>
                <c:pt idx="329">
                  <c:v>0.175363173342739</c:v>
                </c:pt>
                <c:pt idx="330">
                  <c:v>0.172333263907521</c:v>
                </c:pt>
                <c:pt idx="331">
                  <c:v>0.169300737435952</c:v>
                </c:pt>
                <c:pt idx="332">
                  <c:v>0.166267591185488</c:v>
                </c:pt>
                <c:pt idx="333">
                  <c:v>0.163235787550596</c:v>
                </c:pt>
                <c:pt idx="334">
                  <c:v>0.160207252162658</c:v>
                </c:pt>
                <c:pt idx="335">
                  <c:v>0.15718387208331</c:v>
                </c:pt>
                <c:pt idx="336">
                  <c:v>0.154167494093029</c:v>
                </c:pt>
                <c:pt idx="337">
                  <c:v>0.151159923076479</c:v>
                </c:pt>
                <c:pt idx="338">
                  <c:v>0.148162920505922</c:v>
                </c:pt>
                <c:pt idx="339">
                  <c:v>0.145178203023718</c:v>
                </c:pt>
                <c:pt idx="340">
                  <c:v>0.142207441124733</c:v>
                </c:pt>
                <c:pt idx="341">
                  <c:v>0.139252257939202</c:v>
                </c:pt>
                <c:pt idx="342">
                  <c:v>0.136314228116377</c:v>
                </c:pt>
                <c:pt idx="343">
                  <c:v>0.133394876809038</c:v>
                </c:pt>
                <c:pt idx="344">
                  <c:v>0.130495678758744</c:v>
                </c:pt>
                <c:pt idx="345">
                  <c:v>0.12761805748145</c:v>
                </c:pt>
                <c:pt idx="346">
                  <c:v>0.124763384552911</c:v>
                </c:pt>
                <c:pt idx="347">
                  <c:v>0.121932978993079</c:v>
                </c:pt>
                <c:pt idx="348">
                  <c:v>0.119128106748508</c:v>
                </c:pt>
                <c:pt idx="349">
                  <c:v>0.116349980271552</c:v>
                </c:pt>
                <c:pt idx="350">
                  <c:v>0.113599758194986</c:v>
                </c:pt>
                <c:pt idx="351">
                  <c:v>0.110878545100477</c:v>
                </c:pt>
                <c:pt idx="352">
                  <c:v>0.108187391379155</c:v>
                </c:pt>
                <c:pt idx="353">
                  <c:v>0.105527293182391</c:v>
                </c:pt>
                <c:pt idx="354">
                  <c:v>0.102899192460703</c:v>
                </c:pt>
                <c:pt idx="355">
                  <c:v>0.100303977088574</c:v>
                </c:pt>
                <c:pt idx="356">
                  <c:v>0.0977424810728503</c:v>
                </c:pt>
                <c:pt idx="357">
                  <c:v>0.0952154848422138</c:v>
                </c:pt>
                <c:pt idx="358">
                  <c:v>0.0927237156151416</c:v>
                </c:pt>
                <c:pt idx="359">
                  <c:v>0.0902678478436385</c:v>
                </c:pt>
                <c:pt idx="360">
                  <c:v>0.0878485037299305</c:v>
                </c:pt>
                <c:pt idx="361">
                  <c:v>0.085466253813217</c:v>
                </c:pt>
                <c:pt idx="362">
                  <c:v>0.0831216176234999</c:v>
                </c:pt>
                <c:pt idx="363">
                  <c:v>0.0808150643994364</c:v>
                </c:pt>
                <c:pt idx="364">
                  <c:v>0.0785470138671005</c:v>
                </c:pt>
                <c:pt idx="365">
                  <c:v>0.0763178370764864</c:v>
                </c:pt>
                <c:pt idx="366">
                  <c:v>0.0741278572925478</c:v>
                </c:pt>
                <c:pt idx="367">
                  <c:v>0.0719773509375307</c:v>
                </c:pt>
                <c:pt idx="368">
                  <c:v>0.0698665485813356</c:v>
                </c:pt>
                <c:pt idx="369">
                  <c:v>0.0677956359766316</c:v>
                </c:pt>
                <c:pt idx="370">
                  <c:v>0.0657647551354376</c:v>
                </c:pt>
                <c:pt idx="371">
                  <c:v>0.06377400544389</c:v>
                </c:pt>
                <c:pt idx="372">
                  <c:v>0.0618234448119258</c:v>
                </c:pt>
                <c:pt idx="373">
                  <c:v>0.0599130908546324</c:v>
                </c:pt>
                <c:pt idx="374">
                  <c:v>0.0580429221020384</c:v>
                </c:pt>
                <c:pt idx="375">
                  <c:v>0.0562128792341589</c:v>
                </c:pt>
                <c:pt idx="376">
                  <c:v>0.054422866338145</c:v>
                </c:pt>
                <c:pt idx="377">
                  <c:v>0.0526727521844403</c:v>
                </c:pt>
                <c:pt idx="378">
                  <c:v>0.0509623715188987</c:v>
                </c:pt>
                <c:pt idx="379">
                  <c:v>0.0492915263678808</c:v>
                </c:pt>
                <c:pt idx="380">
                  <c:v>0.0476599873534108</c:v>
                </c:pt>
                <c:pt idx="381">
                  <c:v>0.0460674950155478</c:v>
                </c:pt>
                <c:pt idx="382">
                  <c:v>0.0445137611392055</c:v>
                </c:pt>
                <c:pt idx="383">
                  <c:v>0.0429984700827285</c:v>
                </c:pt>
                <c:pt idx="384">
                  <c:v>0.0415212801056271</c:v>
                </c:pt>
                <c:pt idx="385">
                  <c:v>0.0400818246929552</c:v>
                </c:pt>
                <c:pt idx="386">
                  <c:v>0.038679713873912</c:v>
                </c:pt>
                <c:pt idx="387">
                  <c:v>0.0373145355323428</c:v>
                </c:pt>
                <c:pt idx="388">
                  <c:v>0.0359858567069128</c:v>
                </c:pt>
                <c:pt idx="389">
                  <c:v>0.0346932248788269</c:v>
                </c:pt>
                <c:pt idx="390">
                  <c:v>0.0334361692450744</c:v>
                </c:pt>
                <c:pt idx="391">
                  <c:v>0.0322142019752774</c:v>
                </c:pt>
                <c:pt idx="392">
                  <c:v>0.0310268194503294</c:v>
                </c:pt>
                <c:pt idx="393">
                  <c:v>0.0298735034811165</c:v>
                </c:pt>
                <c:pt idx="394">
                  <c:v>0.0287537225057194</c:v>
                </c:pt>
                <c:pt idx="395">
                  <c:v>0.0276669327636014</c:v>
                </c:pt>
                <c:pt idx="396">
                  <c:v>0.0266125794453941</c:v>
                </c:pt>
                <c:pt idx="397">
                  <c:v>0.0255900978169992</c:v>
                </c:pt>
                <c:pt idx="398">
                  <c:v>0.0245989143168306</c:v>
                </c:pt>
                <c:pt idx="399">
                  <c:v>0.023638447625123</c:v>
                </c:pt>
                <c:pt idx="400">
                  <c:v>0.0227081097043402</c:v>
                </c:pt>
                <c:pt idx="401">
                  <c:v>0.0218073068098149</c:v>
                </c:pt>
                <c:pt idx="402">
                  <c:v>0.0209354404698539</c:v>
                </c:pt>
                <c:pt idx="403">
                  <c:v>0.0200919084346387</c:v>
                </c:pt>
                <c:pt idx="404">
                  <c:v>0.0192761055933495</c:v>
                </c:pt>
                <c:pt idx="405">
                  <c:v>0.0184874248590328</c:v>
                </c:pt>
                <c:pt idx="406">
                  <c:v>0.0177252580208232</c:v>
                </c:pt>
                <c:pt idx="407">
                  <c:v>0.0169889965632213</c:v>
                </c:pt>
                <c:pt idx="408">
                  <c:v>0.0162780324522111</c:v>
                </c:pt>
                <c:pt idx="409">
                  <c:v>0.0155917588880859</c:v>
                </c:pt>
                <c:pt idx="410">
                  <c:v>0.0149295710249302</c:v>
                </c:pt>
                <c:pt idx="411">
                  <c:v>0.0142908666567809</c:v>
                </c:pt>
                <c:pt idx="412">
                  <c:v>0.0136750468705657</c:v>
                </c:pt>
                <c:pt idx="413">
                  <c:v>0.0130815166659842</c:v>
                </c:pt>
                <c:pt idx="414">
                  <c:v>0.0125096855425653</c:v>
                </c:pt>
                <c:pt idx="415">
                  <c:v>0.0119589680541975</c:v>
                </c:pt>
                <c:pt idx="416">
                  <c:v>0.0114287843314861</c:v>
                </c:pt>
                <c:pt idx="417">
                  <c:v>0.0109185605723502</c:v>
                </c:pt>
                <c:pt idx="418">
                  <c:v>0.010427729501323</c:v>
                </c:pt>
                <c:pt idx="419">
                  <c:v>0.00995573079806742</c:v>
                </c:pt>
                <c:pt idx="420">
                  <c:v>0.00950201149566741</c:v>
                </c:pt>
                <c:pt idx="421">
                  <c:v>0.00906602634929371</c:v>
                </c:pt>
                <c:pt idx="422">
                  <c:v>0.0086472381758846</c:v>
                </c:pt>
                <c:pt idx="423">
                  <c:v>0.00824511816551561</c:v>
                </c:pt>
                <c:pt idx="424">
                  <c:v>0.00785914616516487</c:v>
                </c:pt>
                <c:pt idx="425">
                  <c:v>0.00748881093560947</c:v>
                </c:pt>
                <c:pt idx="426">
                  <c:v>0.00713361038221363</c:v>
                </c:pt>
                <c:pt idx="427">
                  <c:v>0.00679305176039173</c:v>
                </c:pt>
                <c:pt idx="428">
                  <c:v>0.00646665185654919</c:v>
                </c:pt>
                <c:pt idx="429">
                  <c:v>0.00615393714531982</c:v>
                </c:pt>
                <c:pt idx="430">
                  <c:v>0.00585444392393259</c:v>
                </c:pt>
                <c:pt idx="431">
                  <c:v>0.00556771842455118</c:v>
                </c:pt>
                <c:pt idx="432">
                  <c:v>0.00529331690543792</c:v>
                </c:pt>
                <c:pt idx="433">
                  <c:v>0.00503080572179934</c:v>
                </c:pt>
                <c:pt idx="434">
                  <c:v>0.00477976137717383</c:v>
                </c:pt>
                <c:pt idx="435">
                  <c:v>0.00453977055622258</c:v>
                </c:pt>
                <c:pt idx="436">
                  <c:v>0.00431043013978373</c:v>
                </c:pt>
                <c:pt idx="437">
                  <c:v>0.00409134720304602</c:v>
                </c:pt>
                <c:pt idx="438">
                  <c:v>0.00388213899769301</c:v>
                </c:pt>
                <c:pt idx="439">
                  <c:v>0.00368243291886116</c:v>
                </c:pt>
                <c:pt idx="440">
                  <c:v>0.00349186645774637</c:v>
                </c:pt>
                <c:pt idx="441">
                  <c:v>0.00331008714068263</c:v>
                </c:pt>
                <c:pt idx="442">
                  <c:v>0.00313675245550388</c:v>
                </c:pt>
                <c:pt idx="443">
                  <c:v>0.00297152976598704</c:v>
                </c:pt>
                <c:pt idx="444">
                  <c:v>0.00281409621515854</c:v>
                </c:pt>
                <c:pt idx="445">
                  <c:v>0.00266413861823079</c:v>
                </c:pt>
                <c:pt idx="446">
                  <c:v>0.00252135334591771</c:v>
                </c:pt>
                <c:pt idx="447">
                  <c:v>0.00238544619886002</c:v>
                </c:pt>
                <c:pt idx="448">
                  <c:v>0.00225613227387185</c:v>
                </c:pt>
                <c:pt idx="449">
                  <c:v>0.00213313582270043</c:v>
                </c:pt>
                <c:pt idx="450">
                  <c:v>0.00201619010396977</c:v>
                </c:pt>
                <c:pt idx="451">
                  <c:v>0.00190503722895824</c:v>
                </c:pt>
                <c:pt idx="452">
                  <c:v>0.00179942800183808</c:v>
                </c:pt>
                <c:pt idx="453">
                  <c:v>0.00169912175498299</c:v>
                </c:pt>
                <c:pt idx="454">
                  <c:v>0.00160388617992721</c:v>
                </c:pt>
                <c:pt idx="455">
                  <c:v>0.00151349715453727</c:v>
                </c:pt>
                <c:pt idx="456">
                  <c:v>0.00142773856693433</c:v>
                </c:pt>
                <c:pt idx="457">
                  <c:v>0.00134640213668242</c:v>
                </c:pt>
                <c:pt idx="458">
                  <c:v>0.00126928723373497</c:v>
                </c:pt>
                <c:pt idx="459">
                  <c:v>0.00119620069560892</c:v>
                </c:pt>
                <c:pt idx="460">
                  <c:v>0.00112695664323321</c:v>
                </c:pt>
                <c:pt idx="461">
                  <c:v>0.00106137629589566</c:v>
                </c:pt>
                <c:pt idx="462">
                  <c:v>0.000999287785690133</c:v>
                </c:pt>
                <c:pt idx="463">
                  <c:v>0.000940525971843356</c:v>
                </c:pt>
                <c:pt idx="464">
                  <c:v>0.00088493225527961</c:v>
                </c:pt>
                <c:pt idx="465">
                  <c:v>0.000832354393759525</c:v>
                </c:pt>
                <c:pt idx="466">
                  <c:v>0.000782646317908553</c:v>
                </c:pt>
                <c:pt idx="467">
                  <c:v>0.000735667948430076</c:v>
                </c:pt>
                <c:pt idx="468">
                  <c:v>0.000691285014777946</c:v>
                </c:pt>
                <c:pt idx="469">
                  <c:v>0.000649368875543723</c:v>
                </c:pt>
                <c:pt idx="470">
                  <c:v>0.000609796340794842</c:v>
                </c:pt>
                <c:pt idx="471">
                  <c:v>0.000572449496581373</c:v>
                </c:pt>
                <c:pt idx="472">
                  <c:v>0.000537215531811133</c:v>
                </c:pt>
                <c:pt idx="473">
                  <c:v>0.00050398656767557</c:v>
                </c:pt>
                <c:pt idx="474">
                  <c:v>0.00047265948979204</c:v>
                </c:pt>
                <c:pt idx="475">
                  <c:v>0.000443135783211982</c:v>
                </c:pt>
                <c:pt idx="476">
                  <c:v>0.000415321370428953</c:v>
                </c:pt>
                <c:pt idx="477">
                  <c:v>0.000389126452505608</c:v>
                </c:pt>
                <c:pt idx="478">
                  <c:v>0.000364465353424364</c:v>
                </c:pt>
              </c:numCache>
            </c:numRef>
          </c:val>
          <c:smooth val="0"/>
        </c:ser>
        <c:dLbls>
          <c:showLegendKey val="0"/>
          <c:showVal val="0"/>
          <c:showCatName val="0"/>
          <c:showSerName val="0"/>
          <c:showPercent val="0"/>
          <c:showBubbleSize val="0"/>
        </c:dLbls>
        <c:marker val="1"/>
        <c:smooth val="0"/>
        <c:axId val="-2061247608"/>
        <c:axId val="-2061243592"/>
        <c:extLst>
          <c:ext xmlns:c15="http://schemas.microsoft.com/office/drawing/2012/chart" uri="{02D57815-91ED-43cb-92C2-25804820EDAC}">
            <c15:filteredLineSeries>
              <c15:ser>
                <c:idx val="0"/>
                <c:order val="0"/>
                <c:tx>
                  <c:v>No.48+No.49</c:v>
                </c:tx>
                <c:spPr>
                  <a:ln>
                    <a:solidFill>
                      <a:schemeClr val="tx1"/>
                    </a:solidFill>
                  </a:ln>
                </c:spPr>
                <c:marker>
                  <c:symbol val="none"/>
                </c:marker>
                <c:cat>
                  <c:numRef>
                    <c:extLst>
                      <c:ex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c:ext uri="{02D57815-91ED-43cb-92C2-25804820EDAC}">
                        <c15:formulaRef>
                          <c15:sqref>Sheet1!$B$2:$B$480</c15:sqref>
                        </c15:formulaRef>
                      </c:ext>
                    </c:extLst>
                    <c:numCache>
                      <c:formatCode>General</c:formatCode>
                      <c:ptCount val="479"/>
                      <c:pt idx="0">
                        <c:v>8.1451479318697499E-4</c:v>
                      </c:pt>
                      <c:pt idx="1">
                        <c:v>8.5885727378296091E-4</c:v>
                      </c:pt>
                      <c:pt idx="2">
                        <c:v>9.0541503512308978E-4</c:v>
                      </c:pt>
                      <c:pt idx="3">
                        <c:v>9.5428717689719075E-4</c:v>
                      </c:pt>
                      <c:pt idx="4">
                        <c:v>1.0055765946067848E-3</c:v>
                      </c:pt>
                      <c:pt idx="5">
                        <c:v>1.0593900917044122E-3</c:v>
                      </c:pt>
                      <c:pt idx="6">
                        <c:v>1.1158384933703206E-3</c:v>
                      </c:pt>
                      <c:pt idx="7">
                        <c:v>1.1750367618606978E-3</c:v>
                      </c:pt>
                      <c:pt idx="8">
                        <c:v>1.2371041133557078E-3</c:v>
                      </c:pt>
                      <c:pt idx="9">
                        <c:v>1.3021641362292551E-3</c:v>
                      </c:pt>
                      <c:pt idx="10">
                        <c:v>1.3703449106561697E-3</c:v>
                      </c:pt>
                      <c:pt idx="11">
                        <c:v>1.4417791294657931E-3</c:v>
                      </c:pt>
                      <c:pt idx="12">
                        <c:v>1.5166042201443224E-3</c:v>
                      </c:pt>
                      <c:pt idx="13">
                        <c:v>1.5949624678811814E-3</c:v>
                      </c:pt>
                      <c:pt idx="14">
                        <c:v>1.6770011395477236E-3</c:v>
                      </c:pt>
                      <c:pt idx="15">
                        <c:v>1.7628726084891555E-3</c:v>
                      </c:pt>
                      <c:pt idx="16">
                        <c:v>1.8527344800032836E-3</c:v>
                      </c:pt>
                      <c:pt idx="17">
                        <c:v>1.9467497173718908E-3</c:v>
                      </c:pt>
                      <c:pt idx="18">
                        <c:v>2.0450867683029575E-3</c:v>
                      </c:pt>
                      <c:pt idx="19">
                        <c:v>2.1479196916340056E-3</c:v>
                      </c:pt>
                      <c:pt idx="20">
                        <c:v>2.255428284138761E-3</c:v>
                      </c:pt>
                      <c:pt idx="21">
                        <c:v>2.3677982072712457E-3</c:v>
                      </c:pt>
                      <c:pt idx="22">
                        <c:v>2.4852211136731283E-3</c:v>
                      </c:pt>
                      <c:pt idx="23">
                        <c:v>2.607894773261816E-3</c:v>
                      </c:pt>
                      <c:pt idx="24">
                        <c:v>2.7360231987082636E-3</c:v>
                      </c:pt>
                      <c:pt idx="25">
                        <c:v>2.8698167701049857E-3</c:v>
                      </c:pt>
                      <c:pt idx="26">
                        <c:v>3.0094923586161709E-3</c:v>
                      </c:pt>
                      <c:pt idx="27">
                        <c:v>3.1552734488931506E-3</c:v>
                      </c:pt>
                      <c:pt idx="28">
                        <c:v>3.3073902600297181E-3</c:v>
                      </c:pt>
                      <c:pt idx="29">
                        <c:v>3.4660798648232065E-3</c:v>
                      </c:pt>
                      <c:pt idx="30">
                        <c:v>3.6315863070984517E-3</c:v>
                      </c:pt>
                      <c:pt idx="31">
                        <c:v>3.8041607168431356E-3</c:v>
                      </c:pt>
                      <c:pt idx="32">
                        <c:v>3.9840614228942904E-3</c:v>
                      </c:pt>
                      <c:pt idx="33">
                        <c:v>4.171554062907144E-3</c:v>
                      </c:pt>
                      <c:pt idx="34">
                        <c:v>4.3669116903291014E-3</c:v>
                      </c:pt>
                      <c:pt idx="35">
                        <c:v>4.5704148780929682E-3</c:v>
                      </c:pt>
                      <c:pt idx="36">
                        <c:v>4.7823518187354135E-3</c:v>
                      </c:pt>
                      <c:pt idx="37">
                        <c:v>5.0030184206383702E-3</c:v>
                      </c:pt>
                      <c:pt idx="38">
                        <c:v>5.2327184000831618E-3</c:v>
                      </c:pt>
                      <c:pt idx="39">
                        <c:v>5.4717633687990938E-3</c:v>
                      </c:pt>
                      <c:pt idx="40">
                        <c:v>5.7204729166808526E-3</c:v>
                      </c:pt>
                      <c:pt idx="41">
                        <c:v>5.9791746893414566E-3</c:v>
                      </c:pt>
                      <c:pt idx="42">
                        <c:v>6.2482044601605644E-3</c:v>
                      </c:pt>
                      <c:pt idx="43">
                        <c:v>6.5279061964807917E-3</c:v>
                      </c:pt>
                      <c:pt idx="44">
                        <c:v>6.8186321195984846E-3</c:v>
                      </c:pt>
                      <c:pt idx="45">
                        <c:v>7.1207427581888817E-3</c:v>
                      </c:pt>
                      <c:pt idx="46">
                        <c:v>7.4346069948000209E-3</c:v>
                      </c:pt>
                      <c:pt idx="47">
                        <c:v>7.7606021050440691E-3</c:v>
                      </c:pt>
                      <c:pt idx="48">
                        <c:v>8.0991137891097843E-3</c:v>
                      </c:pt>
                      <c:pt idx="49">
                        <c:v>8.4505361952155553E-3</c:v>
                      </c:pt>
                      <c:pt idx="50">
                        <c:v>8.8152719346176814E-3</c:v>
                      </c:pt>
                      <c:pt idx="51">
                        <c:v>9.1937320877858546E-3</c:v>
                      </c:pt>
                      <c:pt idx="52">
                        <c:v>9.5863362013539049E-3</c:v>
                      </c:pt>
                      <c:pt idx="53">
                        <c:v>9.9935122754521918E-3</c:v>
                      </c:pt>
                      <c:pt idx="54">
                        <c:v>1.0415696741025484E-2</c:v>
                      </c:pt>
                      <c:pt idx="55">
                        <c:v>1.0853334426739315E-2</c:v>
                      </c:pt>
                      <c:pt idx="56">
                        <c:v>1.1306878515077211E-2</c:v>
                      </c:pt>
                      <c:pt idx="57">
                        <c:v>1.1776790487231065E-2</c:v>
                      </c:pt>
                      <c:pt idx="58">
                        <c:v>1.2263540056388069E-2</c:v>
                      </c:pt>
                      <c:pt idx="59">
                        <c:v>1.2767605089018792E-2</c:v>
                      </c:pt>
                      <c:pt idx="60">
                        <c:v>1.3289471513773812E-2</c:v>
                      </c:pt>
                      <c:pt idx="61">
                        <c:v>1.3829633217599089E-2</c:v>
                      </c:pt>
                      <c:pt idx="62">
                        <c:v>1.4388591928684203E-2</c:v>
                      </c:pt>
                      <c:pt idx="63">
                        <c:v>1.4966857085862924E-2</c:v>
                      </c:pt>
                      <c:pt idx="64">
                        <c:v>1.5564945694090521E-2</c:v>
                      </c:pt>
                      <c:pt idx="65">
                        <c:v>1.6183382165629551E-2</c:v>
                      </c:pt>
                      <c:pt idx="66">
                        <c:v>1.6822698146582812E-2</c:v>
                      </c:pt>
                      <c:pt idx="67">
                        <c:v>1.7483432328421228E-2</c:v>
                      </c:pt>
                      <c:pt idx="68">
                        <c:v>1.8166130244163102E-2</c:v>
                      </c:pt>
                      <c:pt idx="69">
                        <c:v>1.8871344048872661E-2</c:v>
                      </c:pt>
                      <c:pt idx="70">
                        <c:v>1.9599632284156111E-2</c:v>
                      </c:pt>
                      <c:pt idx="71">
                        <c:v>2.0351559626346976E-2</c:v>
                      </c:pt>
                      <c:pt idx="72">
                        <c:v>2.1127696618085071E-2</c:v>
                      </c:pt>
                      <c:pt idx="73">
                        <c:v>2.1928619383008975E-2</c:v>
                      </c:pt>
                      <c:pt idx="74">
                        <c:v>2.2754909323296404E-2</c:v>
                      </c:pt>
                      <c:pt idx="75">
                        <c:v>2.3607152799804808E-2</c:v>
                      </c:pt>
                      <c:pt idx="76">
                        <c:v>2.4485940794581332E-2</c:v>
                      </c:pt>
                      <c:pt idx="77">
                        <c:v>2.5391868555530463E-2</c:v>
                      </c:pt>
                      <c:pt idx="78">
                        <c:v>2.6325535223048112E-2</c:v>
                      </c:pt>
                      <c:pt idx="79">
                        <c:v>2.7287543438450971E-2</c:v>
                      </c:pt>
                      <c:pt idx="80">
                        <c:v>2.8278498934053299E-2</c:v>
                      </c:pt>
                      <c:pt idx="81">
                        <c:v>2.9299010104765405E-2</c:v>
                      </c:pt>
                      <c:pt idx="82">
                        <c:v>3.0349687561113253E-2</c:v>
                      </c:pt>
                      <c:pt idx="83">
                        <c:v>3.1431143663603403E-2</c:v>
                      </c:pt>
                      <c:pt idx="84">
                        <c:v>3.2543992038384595E-2</c:v>
                      </c:pt>
                      <c:pt idx="85">
                        <c:v>3.3688847074183653E-2</c:v>
                      </c:pt>
                      <c:pt idx="86">
                        <c:v>3.4866323400523494E-2</c:v>
                      </c:pt>
                      <c:pt idx="87">
                        <c:v>3.6077035347258597E-2</c:v>
                      </c:pt>
                      <c:pt idx="88">
                        <c:v>3.7321596385495925E-2</c:v>
                      </c:pt>
                      <c:pt idx="89">
                        <c:v>3.8600618549998397E-2</c:v>
                      </c:pt>
                      <c:pt idx="90">
                        <c:v>3.9914711843202534E-2</c:v>
                      </c:pt>
                      <c:pt idx="91">
                        <c:v>4.1264483621013683E-2</c:v>
                      </c:pt>
                      <c:pt idx="92">
                        <c:v>4.265053796057678E-2</c:v>
                      </c:pt>
                      <c:pt idx="93">
                        <c:v>4.4073475010255922E-2</c:v>
                      </c:pt>
                      <c:pt idx="94">
                        <c:v>4.5533890322090896E-2</c:v>
                      </c:pt>
                      <c:pt idx="95">
                        <c:v>4.7032374167036109E-2</c:v>
                      </c:pt>
                      <c:pt idx="96">
                        <c:v>4.8569510833323663E-2</c:v>
                      </c:pt>
                      <c:pt idx="97">
                        <c:v>5.0145877908330659E-2</c:v>
                      </c:pt>
                      <c:pt idx="98">
                        <c:v>5.1762045544368654E-2</c:v>
                      </c:pt>
                      <c:pt idx="99">
                        <c:v>5.341857570885257E-2</c:v>
                      </c:pt>
                      <c:pt idx="100">
                        <c:v>5.5116021419344553E-2</c:v>
                      </c:pt>
                      <c:pt idx="101">
                        <c:v>5.6854925964009657E-2</c:v>
                      </c:pt>
                      <c:pt idx="102">
                        <c:v>5.8635822108057872E-2</c:v>
                      </c:pt>
                      <c:pt idx="103">
                        <c:v>6.0459231286790011E-2</c:v>
                      </c:pt>
                      <c:pt idx="104">
                        <c:v>6.2325662785902347E-2</c:v>
                      </c:pt>
                      <c:pt idx="105">
                        <c:v>6.4235612909748344E-2</c:v>
                      </c:pt>
                      <c:pt idx="106">
                        <c:v>6.6189564138294216E-2</c:v>
                      </c:pt>
                      <c:pt idx="107">
                        <c:v>6.818798427354604E-2</c:v>
                      </c:pt>
                      <c:pt idx="108">
                        <c:v>7.0231325576267822E-2</c:v>
                      </c:pt>
                      <c:pt idx="109">
                        <c:v>7.2320023893847354E-2</c:v>
                      </c:pt>
                      <c:pt idx="110">
                        <c:v>7.4454497780209988E-2</c:v>
                      </c:pt>
                      <c:pt idx="111">
                        <c:v>7.6635147608715926E-2</c:v>
                      </c:pt>
                      <c:pt idx="112">
                        <c:v>7.8862354679019794E-2</c:v>
                      </c:pt>
                      <c:pt idx="113">
                        <c:v>8.1136480318905121E-2</c:v>
                      </c:pt>
                      <c:pt idx="114">
                        <c:v>8.3457864982148494E-2</c:v>
                      </c:pt>
                      <c:pt idx="115">
                        <c:v>8.5826827343501083E-2</c:v>
                      </c:pt>
                      <c:pt idx="116">
                        <c:v>8.8243663391914473E-2</c:v>
                      </c:pt>
                      <c:pt idx="117">
                        <c:v>9.0708645523169984E-2</c:v>
                      </c:pt>
                      <c:pt idx="118">
                        <c:v>9.3222021633107471E-2</c:v>
                      </c:pt>
                      <c:pt idx="119">
                        <c:v>9.5784014212679736E-2</c:v>
                      </c:pt>
                      <c:pt idx="120">
                        <c:v>9.8394819446092421E-2</c:v>
                      </c:pt>
                      <c:pt idx="121">
                        <c:v>0.10105460631331821</c:v>
                      </c:pt>
                      <c:pt idx="122">
                        <c:v>0.10376351569830305</c:v>
                      </c:pt>
                      <c:pt idx="123">
                        <c:v>0.1065216595042103</c:v>
                      </c:pt>
                      <c:pt idx="124">
                        <c:v>0.10932911977707237</c:v>
                      </c:pt>
                      <c:pt idx="125">
                        <c:v>0.112185947839246</c:v>
                      </c:pt>
                      <c:pt idx="126">
                        <c:v>0.11509216343408547</c:v>
                      </c:pt>
                      <c:pt idx="127">
                        <c:v>0.1180477538832729</c:v>
                      </c:pt>
                      <c:pt idx="128">
                        <c:v>0.12105267325825726</c:v>
                      </c:pt>
                      <c:pt idx="129">
                        <c:v>0.12410684156727537</c:v>
                      </c:pt>
                      <c:pt idx="130">
                        <c:v>0.12721014395943639</c:v>
                      </c:pt>
                      <c:pt idx="131">
                        <c:v>0.13036242994736738</c:v>
                      </c:pt>
                      <c:pt idx="132">
                        <c:v>0.13356351264992275</c:v>
                      </c:pt>
                      <c:pt idx="133">
                        <c:v>0.13681316805647026</c:v>
                      </c:pt>
                      <c:pt idx="134">
                        <c:v>0.14011113431426686</c:v>
                      </c:pt>
                      <c:pt idx="135">
                        <c:v>0.14345711104044298</c:v>
                      </c:pt>
                      <c:pt idx="136">
                        <c:v>0.14685075866010977</c:v>
                      </c:pt>
                      <c:pt idx="137">
                        <c:v>0.15029169777209941</c:v>
                      </c:pt>
                      <c:pt idx="138">
                        <c:v>0.15377950854384684</c:v>
                      </c:pt>
                      <c:pt idx="139">
                        <c:v>0.15731373013690383</c:v>
                      </c:pt>
                      <c:pt idx="140">
                        <c:v>0.16089386016457266</c:v>
                      </c:pt>
                      <c:pt idx="141">
                        <c:v>0.16451935418312286</c:v>
                      </c:pt>
                      <c:pt idx="142">
                        <c:v>0.16818962521804398</c:v>
                      </c:pt>
                      <c:pt idx="143">
                        <c:v>0.17190404332675926</c:v>
                      </c:pt>
                      <c:pt idx="144">
                        <c:v>0.17566193519920673</c:v>
                      </c:pt>
                      <c:pt idx="145">
                        <c:v>0.17946258379766145</c:v>
                      </c:pt>
                      <c:pt idx="146">
                        <c:v>0.18330522803714686</c:v>
                      </c:pt>
                      <c:pt idx="147">
                        <c:v>0.18718906250774675</c:v>
                      </c:pt>
                      <c:pt idx="148">
                        <c:v>0.19111323724009438</c:v>
                      </c:pt>
                      <c:pt idx="149">
                        <c:v>0.19507685751527459</c:v>
                      </c:pt>
                      <c:pt idx="150">
                        <c:v>0.19907898372033322</c:v>
                      </c:pt>
                      <c:pt idx="151">
                        <c:v>0.20311863125054186</c:v>
                      </c:pt>
                      <c:pt idx="152">
                        <c:v>0.20719477045951773</c:v>
                      </c:pt>
                      <c:pt idx="153">
                        <c:v>0.2113063266582462</c:v>
                      </c:pt>
                      <c:pt idx="154">
                        <c:v>0.21545218016400006</c:v>
                      </c:pt>
                      <c:pt idx="155">
                        <c:v>0.21963116640009123</c:v>
                      </c:pt>
                      <c:pt idx="156">
                        <c:v>0.22384207604733133</c:v>
                      </c:pt>
                      <c:pt idx="157">
                        <c:v>0.2280836552480133</c:v>
                      </c:pt>
                      <c:pt idx="158">
                        <c:v>0.23235460586316303</c:v>
                      </c:pt>
                      <c:pt idx="159">
                        <c:v>0.23665358578373866</c:v>
                      </c:pt>
                      <c:pt idx="160">
                        <c:v>0.2409792092963873</c:v>
                      </c:pt>
                      <c:pt idx="161">
                        <c:v>0.24533004750429385</c:v>
                      </c:pt>
                      <c:pt idx="162">
                        <c:v>0.24970462880358263</c:v>
                      </c:pt>
                      <c:pt idx="163">
                        <c:v>0.25410143941565355</c:v>
                      </c:pt>
                      <c:pt idx="164">
                        <c:v>0.25851892397575565</c:v>
                      </c:pt>
                      <c:pt idx="165">
                        <c:v>0.26295548617801967</c:v>
                      </c:pt>
                      <c:pt idx="166">
                        <c:v>0.26740948947708515</c:v>
                      </c:pt>
                      <c:pt idx="167">
                        <c:v>0.27187925784637657</c:v>
                      </c:pt>
                      <c:pt idx="168">
                        <c:v>0.27636307659299147</c:v>
                      </c:pt>
                      <c:pt idx="169">
                        <c:v>0.28085919322907882</c:v>
                      </c:pt>
                      <c:pt idx="170">
                        <c:v>0.28536581839949482</c:v>
                      </c:pt>
                      <c:pt idx="171">
                        <c:v>0.28988112686543183</c:v>
                      </c:pt>
                      <c:pt idx="172">
                        <c:v>0.29440325854362759</c:v>
                      </c:pt>
                      <c:pt idx="173">
                        <c:v>0.2989303196006643</c:v>
                      </c:pt>
                      <c:pt idx="174">
                        <c:v>0.30346038360178001</c:v>
                      </c:pt>
                      <c:pt idx="175">
                        <c:v>0.3079914927135165</c:v>
                      </c:pt>
                      <c:pt idx="176">
                        <c:v>0.31252165895943673</c:v>
                      </c:pt>
                      <c:pt idx="177">
                        <c:v>0.31704886552805023</c:v>
                      </c:pt>
                      <c:pt idx="178">
                        <c:v>0.32157106813199055</c:v>
                      </c:pt>
                      <c:pt idx="179">
                        <c:v>0.32608619641739667</c:v>
                      </c:pt>
                      <c:pt idx="180">
                        <c:v>0.33059215542235654</c:v>
                      </c:pt>
                      <c:pt idx="181">
                        <c:v>0.33508682708317827</c:v>
                      </c:pt>
                      <c:pt idx="182">
                        <c:v>0.33956807178716364</c:v>
                      </c:pt>
                      <c:pt idx="183">
                        <c:v>0.34403372997046799</c:v>
                      </c:pt>
                      <c:pt idx="184">
                        <c:v>0.34848162375954245</c:v>
                      </c:pt>
                      <c:pt idx="185">
                        <c:v>0.35290955865456375</c:v>
                      </c:pt>
                      <c:pt idx="186">
                        <c:v>0.35731532525317483</c:v>
                      </c:pt>
                      <c:pt idx="187">
                        <c:v>0.36169670101277246</c:v>
                      </c:pt>
                      <c:pt idx="188">
                        <c:v>0.36605145204949702</c:v>
                      </c:pt>
                      <c:pt idx="189">
                        <c:v>0.37037733497199882</c:v>
                      </c:pt>
                      <c:pt idx="190">
                        <c:v>0.37467209874797891</c:v>
                      </c:pt>
                      <c:pt idx="191">
                        <c:v>0.37893348660142684</c:v>
                      </c:pt>
                      <c:pt idx="192">
                        <c:v>0.38315923793840528</c:v>
                      </c:pt>
                      <c:pt idx="193">
                        <c:v>0.38734709029916187</c:v>
                      </c:pt>
                      <c:pt idx="194">
                        <c:v>0.39149478133428456</c:v>
                      </c:pt>
                      <c:pt idx="195">
                        <c:v>0.39560005080255062</c:v>
                      </c:pt>
                      <c:pt idx="196">
                        <c:v>0.39966064258806305</c:v>
                      </c:pt>
                      <c:pt idx="197">
                        <c:v>0.40367430673421051</c:v>
                      </c:pt>
                      <c:pt idx="198">
                        <c:v>0.40763880149193543</c:v>
                      </c:pt>
                      <c:pt idx="199">
                        <c:v>0.41155189537974646</c:v>
                      </c:pt>
                      <c:pt idx="200">
                        <c:v>0.41541136925286792</c:v>
                      </c:pt>
                      <c:pt idx="201">
                        <c:v>0.41921501837887826</c:v>
                      </c:pt>
                      <c:pt idx="202">
                        <c:v>0.42296065451715387</c:v>
                      </c:pt>
                      <c:pt idx="203">
                        <c:v>0.42664610799940356</c:v>
                      </c:pt>
                      <c:pt idx="204">
                        <c:v>0.43026922980855237</c:v>
                      </c:pt>
                      <c:pt idx="205">
                        <c:v>0.43382789365320978</c:v>
                      </c:pt>
                      <c:pt idx="206">
                        <c:v>0.43731999803494287</c:v>
                      </c:pt>
                      <c:pt idx="207">
                        <c:v>0.44074346830555688</c:v>
                      </c:pt>
                      <c:pt idx="208">
                        <c:v>0.44409625871158437</c:v>
                      </c:pt>
                      <c:pt idx="209">
                        <c:v>0.44737635442317508</c:v>
                      </c:pt>
                      <c:pt idx="210">
                        <c:v>0.45058177354458412</c:v>
                      </c:pt>
                      <c:pt idx="211">
                        <c:v>0.45371056910346041</c:v>
                      </c:pt>
                      <c:pt idx="212">
                        <c:v>0.45676083101615106</c:v>
                      </c:pt>
                      <c:pt idx="213">
                        <c:v>0.45973068802625344</c:v>
                      </c:pt>
                      <c:pt idx="214">
                        <c:v>0.46261830961366723</c:v>
                      </c:pt>
                      <c:pt idx="215">
                        <c:v>0.46542190787142601</c:v>
                      </c:pt>
                      <c:pt idx="216">
                        <c:v>0.46813973934762221</c:v>
                      </c:pt>
                      <c:pt idx="217">
                        <c:v>0.47077010684977078</c:v>
                      </c:pt>
                      <c:pt idx="218">
                        <c:v>0.47331136120900275</c:v>
                      </c:pt>
                      <c:pt idx="219">
                        <c:v>0.47576190300152532</c:v>
                      </c:pt>
                      <c:pt idx="220">
                        <c:v>0.47812018422483366</c:v>
                      </c:pt>
                      <c:pt idx="221">
                        <c:v>0.48038470992621901</c:v>
                      </c:pt>
                      <c:pt idx="222">
                        <c:v>0.48255403978117678</c:v>
                      </c:pt>
                      <c:pt idx="223">
                        <c:v>0.4846267896193811</c:v>
                      </c:pt>
                      <c:pt idx="224">
                        <c:v>0.48660163289596675</c:v>
                      </c:pt>
                      <c:pt idx="225">
                        <c:v>0.4884773021059266</c:v>
                      </c:pt>
                      <c:pt idx="226">
                        <c:v>0.49025259013951811</c:v>
                      </c:pt>
                      <c:pt idx="227">
                        <c:v>0.49192635157664649</c:v>
                      </c:pt>
                      <c:pt idx="228">
                        <c:v>0.49349750391828484</c:v>
                      </c:pt>
                      <c:pt idx="229">
                        <c:v>0.49496502875307696</c:v>
                      </c:pt>
                      <c:pt idx="230">
                        <c:v>0.49632797285736291</c:v>
                      </c:pt>
                      <c:pt idx="231">
                        <c:v>0.49758544922696557</c:v>
                      </c:pt>
                      <c:pt idx="232">
                        <c:v>0.49873663803917229</c:v>
                      </c:pt>
                      <c:pt idx="233">
                        <c:v>0.4997807875434544</c:v>
                      </c:pt>
                      <c:pt idx="234">
                        <c:v>0.50071721487956711</c:v>
                      </c:pt>
                      <c:pt idx="235">
                        <c:v>0.50154530682178533</c:v>
                      </c:pt>
                      <c:pt idx="236">
                        <c:v>0.50226452044813863</c:v>
                      </c:pt>
                      <c:pt idx="237">
                        <c:v>0.50287438373362392</c:v>
                      </c:pt>
                      <c:pt idx="238">
                        <c:v>0.5033744960664881</c:v>
                      </c:pt>
                      <c:pt idx="239">
                        <c:v>0.50376452868679056</c:v>
                      </c:pt>
                      <c:pt idx="240">
                        <c:v>0.50404422504657165</c:v>
                      </c:pt>
                      <c:pt idx="241">
                        <c:v>0.50421340109107771</c:v>
                      </c:pt>
                      <c:pt idx="242">
                        <c:v>0.50427194546060938</c:v>
                      </c:pt>
                      <c:pt idx="243">
                        <c:v>0.50421981961268203</c:v>
                      </c:pt>
                      <c:pt idx="244">
                        <c:v>0.50405705786431421</c:v>
                      </c:pt>
                      <c:pt idx="245">
                        <c:v>0.50378376735437536</c:v>
                      </c:pt>
                      <c:pt idx="246">
                        <c:v>0.50340012792605338</c:v>
                      </c:pt>
                      <c:pt idx="247">
                        <c:v>0.50290639192962139</c:v>
                      </c:pt>
                      <c:pt idx="248">
                        <c:v>0.50230288394580636</c:v>
                      </c:pt>
                      <c:pt idx="249">
                        <c:v>0.50159000043018431</c:v>
                      </c:pt>
                      <c:pt idx="250">
                        <c:v>0.50076820927914834</c:v>
                      </c:pt>
                      <c:pt idx="251">
                        <c:v>0.49983804931811304</c:v>
                      </c:pt>
                      <c:pt idx="252">
                        <c:v>0.49880012971274018</c:v>
                      </c:pt>
                      <c:pt idx="253">
                        <c:v>0.49765512930408584</c:v>
                      </c:pt>
                      <c:pt idx="254">
                        <c:v>0.49640379586868516</c:v>
                      </c:pt>
                      <c:pt idx="255">
                        <c:v>0.49504694530470317</c:v>
                      </c:pt>
                      <c:pt idx="256">
                        <c:v>0.49358546074539167</c:v>
                      </c:pt>
                      <c:pt idx="257">
                        <c:v>0.49202029160120148</c:v>
                      </c:pt>
                      <c:pt idx="258">
                        <c:v>0.4903524525320031</c:v>
                      </c:pt>
                      <c:pt idx="259">
                        <c:v>0.48858302235097445</c:v>
                      </c:pt>
                      <c:pt idx="260">
                        <c:v>0.48671314286181228</c:v>
                      </c:pt>
                      <c:pt idx="261">
                        <c:v>0.48474401763102204</c:v>
                      </c:pt>
                      <c:pt idx="262">
                        <c:v>0.48267691069713348</c:v>
                      </c:pt>
                      <c:pt idx="263">
                        <c:v>0.48051314521878041</c:v>
                      </c:pt>
                      <c:pt idx="264">
                        <c:v>0.47825410206366636</c:v>
                      </c:pt>
                      <c:pt idx="265">
                        <c:v>0.47590121834052362</c:v>
                      </c:pt>
                      <c:pt idx="266">
                        <c:v>0.47345598587624971</c:v>
                      </c:pt>
                      <c:pt idx="267">
                        <c:v>0.47091994964047729</c:v>
                      </c:pt>
                      <c:pt idx="268">
                        <c:v>0.46829470611990703</c:v>
                      </c:pt>
                      <c:pt idx="269">
                        <c:v>0.46558190164479601</c:v>
                      </c:pt>
                      <c:pt idx="270">
                        <c:v>0.46278323067005389</c:v>
                      </c:pt>
                      <c:pt idx="271">
                        <c:v>0.45990043401345865</c:v>
                      </c:pt>
                      <c:pt idx="272">
                        <c:v>0.45693529705355129</c:v>
                      </c:pt>
                      <c:pt idx="273">
                        <c:v>0.45388964788981812</c:v>
                      </c:pt>
                      <c:pt idx="274">
                        <c:v>0.45076535546780977</c:v>
                      </c:pt>
                      <c:pt idx="275">
                        <c:v>0.44756432767188453</c:v>
                      </c:pt>
                      <c:pt idx="276">
                        <c:v>0.44428850938829234</c:v>
                      </c:pt>
                      <c:pt idx="277">
                        <c:v>0.44093988054134675</c:v>
                      </c:pt>
                      <c:pt idx="278">
                        <c:v>0.4375204541054511</c:v>
                      </c:pt>
                      <c:pt idx="279">
                        <c:v>0.43403227409576428</c:v>
                      </c:pt>
                      <c:pt idx="280">
                        <c:v>0.43047741354030061</c:v>
                      </c:pt>
                      <c:pt idx="281">
                        <c:v>0.42685797243627038</c:v>
                      </c:pt>
                      <c:pt idx="282">
                        <c:v>0.42317607569346288</c:v>
                      </c:pt>
                      <c:pt idx="283">
                        <c:v>0.41943387106747748</c:v>
                      </c:pt>
                      <c:pt idx="284">
                        <c:v>0.41563352708559609</c:v>
                      </c:pt>
                      <c:pt idx="285">
                        <c:v>0.41177723096808017</c:v>
                      </c:pt>
                      <c:pt idx="286">
                        <c:v>0.40786718654765647</c:v>
                      </c:pt>
                      <c:pt idx="287">
                        <c:v>0.40390561218993576</c:v>
                      </c:pt>
                      <c:pt idx="288">
                        <c:v>0.39989473871747971</c:v>
                      </c:pt>
                      <c:pt idx="289">
                        <c:v>0.39583680734020299</c:v>
                      </c:pt>
                      <c:pt idx="290">
                        <c:v>0.39173406759475848</c:v>
                      </c:pt>
                      <c:pt idx="291">
                        <c:v>0.38758877529551805</c:v>
                      </c:pt>
                      <c:pt idx="292">
                        <c:v>0.3834031904997135</c:v>
                      </c:pt>
                      <c:pt idx="293">
                        <c:v>0.37917957548925624</c:v>
                      </c:pt>
                      <c:pt idx="294">
                        <c:v>0.37492019277170352</c:v>
                      </c:pt>
                      <c:pt idx="295">
                        <c:v>0.3706273031027803</c:v>
                      </c:pt>
                      <c:pt idx="296">
                        <c:v>0.36630316353280967</c:v>
                      </c:pt>
                      <c:pt idx="297">
                        <c:v>0.36195002547933947</c:v>
                      </c:pt>
                      <c:pt idx="298">
                        <c:v>0.35757013282819033</c:v>
                      </c:pt>
                      <c:pt idx="299">
                        <c:v>0.35316572006507652</c:v>
                      </c:pt>
                      <c:pt idx="300">
                        <c:v>0.34873901043988303</c:v>
                      </c:pt>
                      <c:pt idx="301">
                        <c:v>0.34429221416560579</c:v>
                      </c:pt>
                      <c:pt idx="302">
                        <c:v>0.33982752665388394</c:v>
                      </c:pt>
                      <c:pt idx="303">
                        <c:v>0.33534712678897455</c:v>
                      </c:pt>
                      <c:pt idx="304">
                        <c:v>0.33085317524193814</c:v>
                      </c:pt>
                      <c:pt idx="305">
                        <c:v>0.32634781282671688</c:v>
                      </c:pt>
                      <c:pt idx="306">
                        <c:v>0.32183315889970493</c:v>
                      </c:pt>
                      <c:pt idx="307">
                        <c:v>0.31731130980432026</c:v>
                      </c:pt>
                      <c:pt idx="308">
                        <c:v>0.31278433736199934</c:v>
                      </c:pt>
                      <c:pt idx="309">
                        <c:v>0.30825428741094479</c:v>
                      </c:pt>
                      <c:pt idx="310">
                        <c:v>0.30372317839386692</c:v>
                      </c:pt>
                      <c:pt idx="311">
                        <c:v>0.29919299999586413</c:v>
                      </c:pt>
                      <c:pt idx="312">
                        <c:v>0.2946657118334981</c:v>
                      </c:pt>
                      <c:pt idx="313">
                        <c:v>0.29014324219602439</c:v>
                      </c:pt>
                      <c:pt idx="314">
                        <c:v>0.28562748683964373</c:v>
                      </c:pt>
                      <c:pt idx="315">
                        <c:v>0.28112030783554987</c:v>
                      </c:pt>
                      <c:pt idx="316">
                        <c:v>0.27662353247245086</c:v>
                      </c:pt>
                      <c:pt idx="317">
                        <c:v>0.27213895221415146</c:v>
                      </c:pt>
                      <c:pt idx="318">
                        <c:v>0.26766832171268806</c:v>
                      </c:pt>
                      <c:pt idx="319">
                        <c:v>0.26321335787741784</c:v>
                      </c:pt>
                      <c:pt idx="320">
                        <c:v>0.2587757390003696</c:v>
                      </c:pt>
                      <c:pt idx="321">
                        <c:v>0.25435710393807431</c:v>
                      </c:pt>
                      <c:pt idx="322">
                        <c:v>0.24995905135000462</c:v>
                      </c:pt>
                      <c:pt idx="323">
                        <c:v>0.24558313899366202</c:v>
                      </c:pt>
                      <c:pt idx="324">
                        <c:v>0.24123088307626511</c:v>
                      </c:pt>
                      <c:pt idx="325">
                        <c:v>0.2369037576629065</c:v>
                      </c:pt>
                      <c:pt idx="326">
                        <c:v>0.23260319414096239</c:v>
                      </c:pt>
                      <c:pt idx="327">
                        <c:v>0.2283305807404564</c:v>
                      </c:pt>
                      <c:pt idx="328">
                        <c:v>0.2240872621100006</c:v>
                      </c:pt>
                      <c:pt idx="329">
                        <c:v>0.21987453894785727</c:v>
                      </c:pt>
                      <c:pt idx="330">
                        <c:v>0.21569366768759118</c:v>
                      </c:pt>
                      <c:pt idx="331">
                        <c:v>0.21154586023770711</c:v>
                      </c:pt>
                      <c:pt idx="332">
                        <c:v>0.20743228377459802</c:v>
                      </c:pt>
                      <c:pt idx="333">
                        <c:v>0.20335406058806016</c:v>
                      </c:pt>
                      <c:pt idx="334">
                        <c:v>0.19931226797856508</c:v>
                      </c:pt>
                      <c:pt idx="335">
                        <c:v>0.19530793820541797</c:v>
                      </c:pt>
                      <c:pt idx="336">
                        <c:v>0.19134205848486677</c:v>
                      </c:pt>
                      <c:pt idx="337">
                        <c:v>0.1874155710371746</c:v>
                      </c:pt>
                      <c:pt idx="338">
                        <c:v>0.18352937318160886</c:v>
                      </c:pt>
                      <c:pt idx="339">
                        <c:v>0.17968431747825089</c:v>
                      </c:pt>
                      <c:pt idx="340">
                        <c:v>0.17588121191548103</c:v>
                      </c:pt>
                      <c:pt idx="341">
                        <c:v>0.17212082014194616</c:v>
                      </c:pt>
                      <c:pt idx="342">
                        <c:v>0.16840386174177904</c:v>
                      </c:pt>
                      <c:pt idx="343">
                        <c:v>0.16473101255179187</c:v>
                      </c:pt>
                      <c:pt idx="344">
                        <c:v>0.16110290501933547</c:v>
                      </c:pt>
                      <c:pt idx="345">
                        <c:v>0.15752012859948103</c:v>
                      </c:pt>
                      <c:pt idx="346">
                        <c:v>0.15398323019014659</c:v>
                      </c:pt>
                      <c:pt idx="347">
                        <c:v>0.15049271460377017</c:v>
                      </c:pt>
                      <c:pt idx="348">
                        <c:v>0.14704904507409841</c:v>
                      </c:pt>
                      <c:pt idx="349">
                        <c:v>0.14365264379664658</c:v>
                      </c:pt>
                      <c:pt idx="350">
                        <c:v>0.14030389250136083</c:v>
                      </c:pt>
                      <c:pt idx="351">
                        <c:v>0.13700313305600145</c:v>
                      </c:pt>
                      <c:pt idx="352">
                        <c:v>0.13375066809875261</c:v>
                      </c:pt>
                      <c:pt idx="353">
                        <c:v>0.13054676169855403</c:v>
                      </c:pt>
                      <c:pt idx="354">
                        <c:v>0.12739164004164286</c:v>
                      </c:pt>
                      <c:pt idx="355">
                        <c:v>0.12428549214279219</c:v>
                      </c:pt>
                      <c:pt idx="356">
                        <c:v>0.1212284705797268</c:v>
                      </c:pt>
                      <c:pt idx="357">
                        <c:v>0.11822069224920391</c:v>
                      </c:pt>
                      <c:pt idx="358">
                        <c:v>0.11526223914324535</c:v>
                      </c:pt>
                      <c:pt idx="359">
                        <c:v>0.11235315914401654</c:v>
                      </c:pt>
                      <c:pt idx="360">
                        <c:v>0.10949346683585781</c:v>
                      </c:pt>
                      <c:pt idx="361">
                        <c:v>0.10668314433298065</c:v>
                      </c:pt>
                      <c:pt idx="362">
                        <c:v>0.10392214212136008</c:v>
                      </c:pt>
                      <c:pt idx="363">
                        <c:v>0.10121037991336575</c:v>
                      </c:pt>
                      <c:pt idx="364">
                        <c:v>9.8547747513695896E-2</c:v>
                      </c:pt>
                      <c:pt idx="365">
                        <c:v>9.593410569519463E-2</c:v>
                      </c:pt>
                      <c:pt idx="366">
                        <c:v>9.3369287083158364E-2</c:v>
                      </c:pt>
                      <c:pt idx="367">
                        <c:v>9.0853097046757952E-2</c:v>
                      </c:pt>
                      <c:pt idx="368">
                        <c:v>8.8385314596231057E-2</c:v>
                      </c:pt>
                      <c:pt idx="369">
                        <c:v>8.5965693284523678E-2</c:v>
                      </c:pt>
                      <c:pt idx="370">
                        <c:v>8.359396211209176E-2</c:v>
                      </c:pt>
                      <c:pt idx="371">
                        <c:v>8.1269826433600104E-2</c:v>
                      </c:pt>
                      <c:pt idx="372">
                        <c:v>7.8992968865291488E-2</c:v>
                      </c:pt>
                      <c:pt idx="373">
                        <c:v>7.6763050191827276E-2</c:v>
                      </c:pt>
                      <c:pt idx="374">
                        <c:v>7.4579710271438712E-2</c:v>
                      </c:pt>
                      <c:pt idx="375">
                        <c:v>7.2442568938260579E-2</c:v>
                      </c:pt>
                      <c:pt idx="376">
                        <c:v>7.0351226900755348E-2</c:v>
                      </c:pt>
                      <c:pt idx="377">
                        <c:v>6.8305266635173931E-2</c:v>
                      </c:pt>
                      <c:pt idx="378">
                        <c:v>6.6304253273034908E-2</c:v>
                      </c:pt>
                      <c:pt idx="379">
                        <c:v>6.4347735481644477E-2</c:v>
                      </c:pt>
                      <c:pt idx="380">
                        <c:v>6.2435246336715905E-2</c:v>
                      </c:pt>
                      <c:pt idx="381">
                        <c:v>6.056630418618944E-2</c:v>
                      </c:pt>
                      <c:pt idx="382">
                        <c:v>5.8740413504390569E-2</c:v>
                      </c:pt>
                      <c:pt idx="383">
                        <c:v>5.6957065735707017E-2</c:v>
                      </c:pt>
                      <c:pt idx="384">
                        <c:v>5.5215740127003282E-2</c:v>
                      </c:pt>
                      <c:pt idx="385">
                        <c:v>5.3515904548033781E-2</c:v>
                      </c:pt>
                      <c:pt idx="386">
                        <c:v>5.1857016299154485E-2</c:v>
                      </c:pt>
                      <c:pt idx="387">
                        <c:v>5.0238522905674828E-2</c:v>
                      </c:pt>
                      <c:pt idx="388">
                        <c:v>4.8659862898231265E-2</c:v>
                      </c:pt>
                      <c:pt idx="389">
                        <c:v>4.7120466578604102E-2</c:v>
                      </c:pt>
                      <c:pt idx="390">
                        <c:v>4.5619756770440292E-2</c:v>
                      </c:pt>
                      <c:pt idx="391">
                        <c:v>4.4157149554382373E-2</c:v>
                      </c:pt>
                      <c:pt idx="392">
                        <c:v>4.2732054987145773E-2</c:v>
                      </c:pt>
                      <c:pt idx="393">
                        <c:v>4.1343877804123082E-2</c:v>
                      </c:pt>
                      <c:pt idx="394">
                        <c:v>3.9992018105133732E-2</c:v>
                      </c:pt>
                      <c:pt idx="395">
                        <c:v>3.8675872022974581E-2</c:v>
                      </c:pt>
                      <c:pt idx="396">
                        <c:v>3.7394832374464698E-2</c:v>
                      </c:pt>
                      <c:pt idx="397">
                        <c:v>3.6148289293712797E-2</c:v>
                      </c:pt>
                      <c:pt idx="398">
                        <c:v>3.4935630847373472E-2</c:v>
                      </c:pt>
                      <c:pt idx="399">
                        <c:v>3.375624363169117E-2</c:v>
                      </c:pt>
                      <c:pt idx="400">
                        <c:v>3.260951335116688E-2</c:v>
                      </c:pt>
                      <c:pt idx="401">
                        <c:v>3.1494825378714328E-2</c:v>
                      </c:pt>
                      <c:pt idx="402">
                        <c:v>3.0411565297206278E-2</c:v>
                      </c:pt>
                      <c:pt idx="403">
                        <c:v>2.935911942234137E-2</c:v>
                      </c:pt>
                      <c:pt idx="404">
                        <c:v>2.8336875306794233E-2</c:v>
                      </c:pt>
                      <c:pt idx="405">
                        <c:v>2.7344222225639814E-2</c:v>
                      </c:pt>
                      <c:pt idx="406">
                        <c:v>2.6380551643072063E-2</c:v>
                      </c:pt>
                      <c:pt idx="407">
                        <c:v>2.544525766046454E-2</c:v>
                      </c:pt>
                      <c:pt idx="408">
                        <c:v>2.4537737445846867E-2</c:v>
                      </c:pt>
                      <c:pt idx="409">
                        <c:v>2.3657391644896709E-2</c:v>
                      </c:pt>
                      <c:pt idx="410">
                        <c:v>2.2803624773570765E-2</c:v>
                      </c:pt>
                      <c:pt idx="411">
                        <c:v>2.197584559252239E-2</c:v>
                      </c:pt>
                      <c:pt idx="412">
                        <c:v>2.1173467463474604E-2</c:v>
                      </c:pt>
                      <c:pt idx="413">
                        <c:v>2.0395908687739498E-2</c:v>
                      </c:pt>
                      <c:pt idx="414">
                        <c:v>1.9642592827094168E-2</c:v>
                      </c:pt>
                      <c:pt idx="415">
                        <c:v>1.8912949007242788E-2</c:v>
                      </c:pt>
                      <c:pt idx="416">
                        <c:v>1.8206412204111941E-2</c:v>
                      </c:pt>
                      <c:pt idx="417">
                        <c:v>1.7522423513243519E-2</c:v>
                      </c:pt>
                      <c:pt idx="418">
                        <c:v>1.6860430402564689E-2</c:v>
                      </c:pt>
                      <c:pt idx="419">
                        <c:v>1.6219886948829379E-2</c:v>
                      </c:pt>
                      <c:pt idx="420">
                        <c:v>1.5600254058039475E-2</c:v>
                      </c:pt>
                      <c:pt idx="421">
                        <c:v>1.5000999670165813E-2</c:v>
                      </c:pt>
                      <c:pt idx="422">
                        <c:v>1.4421598948501433E-2</c:v>
                      </c:pt>
                      <c:pt idx="423">
                        <c:v>1.3861534453989232E-2</c:v>
                      </c:pt>
                      <c:pt idx="424">
                        <c:v>1.3320296304876385E-2</c:v>
                      </c:pt>
                      <c:pt idx="425">
                        <c:v>1.2797382322055786E-2</c:v>
                      </c:pt>
                      <c:pt idx="426">
                        <c:v>1.2292298160463035E-2</c:v>
                      </c:pt>
                      <c:pt idx="427">
                        <c:v>1.18045574269034E-2</c:v>
                      </c:pt>
                      <c:pt idx="428">
                        <c:v>1.1333681784689803E-2</c:v>
                      </c:pt>
                      <c:pt idx="429">
                        <c:v>1.087920104547681E-2</c:v>
                      </c:pt>
                      <c:pt idx="430">
                        <c:v>1.0440653248680589E-2</c:v>
                      </c:pt>
                      <c:pt idx="431">
                        <c:v>1.0017584728877099E-2</c:v>
                      </c:pt>
                      <c:pt idx="432">
                        <c:v>9.609550171573911E-3</c:v>
                      </c:pt>
                      <c:pt idx="433">
                        <c:v>9.2161126577521377E-3</c:v>
                      </c:pt>
                      <c:pt idx="434">
                        <c:v>8.8368436975761293E-3</c:v>
                      </c:pt>
                      <c:pt idx="435">
                        <c:v>8.4713232536685248E-3</c:v>
                      </c:pt>
                      <c:pt idx="436">
                        <c:v>8.1191397543480242E-3</c:v>
                      </c:pt>
                      <c:pt idx="437">
                        <c:v>7.7798900972255941E-3</c:v>
                      </c:pt>
                      <c:pt idx="438">
                        <c:v>7.4531796435534188E-3</c:v>
                      </c:pt>
                      <c:pt idx="439">
                        <c:v>7.1386222037181264E-3</c:v>
                      </c:pt>
                      <c:pt idx="440">
                        <c:v>6.8358400142671128E-3</c:v>
                      </c:pt>
                      <c:pt idx="441">
                        <c:v>6.5444637068530296E-3</c:v>
                      </c:pt>
                      <c:pt idx="442">
                        <c:v>6.26413226947755E-3</c:v>
                      </c:pt>
                      <c:pt idx="443">
                        <c:v>5.9944930004107522E-3</c:v>
                      </c:pt>
                      <c:pt idx="444">
                        <c:v>5.7352014551579804E-3</c:v>
                      </c:pt>
                      <c:pt idx="445">
                        <c:v>5.4859213868399485E-3</c:v>
                      </c:pt>
                      <c:pt idx="446">
                        <c:v>5.2463246803466567E-3</c:v>
                      </c:pt>
                      <c:pt idx="447">
                        <c:v>5.0160912806189095E-3</c:v>
                      </c:pt>
                      <c:pt idx="448">
                        <c:v>4.7949091154052999E-3</c:v>
                      </c:pt>
                      <c:pt idx="449">
                        <c:v>4.5824740128351865E-3</c:v>
                      </c:pt>
                      <c:pt idx="450">
                        <c:v>4.3784896141412814E-3</c:v>
                      </c:pt>
                      <c:pt idx="451">
                        <c:v>4.1826672818581446E-3</c:v>
                      </c:pt>
                      <c:pt idx="452">
                        <c:v>3.9947260038150547E-3</c:v>
                      </c:pt>
                      <c:pt idx="453">
                        <c:v>3.8143922932341199E-3</c:v>
                      </c:pt>
                      <c:pt idx="454">
                        <c:v>3.6414000852362008E-3</c:v>
                      </c:pt>
                      <c:pt idx="455">
                        <c:v>3.4754906300494106E-3</c:v>
                      </c:pt>
                      <c:pt idx="456">
                        <c:v>3.3164123832062618E-3</c:v>
                      </c:pt>
                      <c:pt idx="457">
                        <c:v>3.1639208930073844E-3</c:v>
                      </c:pt>
                      <c:pt idx="458">
                        <c:v>3.0177786855210154E-3</c:v>
                      </c:pt>
                      <c:pt idx="459">
                        <c:v>2.8777551473790175E-3</c:v>
                      </c:pt>
                      <c:pt idx="460">
                        <c:v>2.7436264066214434E-3</c:v>
                      </c:pt>
                      <c:pt idx="461">
                        <c:v>2.6151752118330055E-3</c:v>
                      </c:pt>
                      <c:pt idx="462">
                        <c:v>2.492190809806033E-3</c:v>
                      </c:pt>
                      <c:pt idx="463">
                        <c:v>2.3744688219559862E-3</c:v>
                      </c:pt>
                      <c:pt idx="464">
                        <c:v>2.261811119706714E-3</c:v>
                      </c:pt>
                      <c:pt idx="465">
                        <c:v>2.1540256990540498E-3</c:v>
                      </c:pt>
                      <c:pt idx="466">
                        <c:v>2.0509265545078465E-3</c:v>
                      </c:pt>
                      <c:pt idx="467">
                        <c:v>1.9523335526038666E-3</c:v>
                      </c:pt>
                      <c:pt idx="468">
                        <c:v>1.8580723051685873E-3</c:v>
                      </c:pt>
                      <c:pt idx="469">
                        <c:v>1.7679740425115408E-3</c:v>
                      </c:pt>
                      <c:pt idx="470">
                        <c:v>1.6818754867116031E-3</c:v>
                      </c:pt>
                      <c:pt idx="471">
                        <c:v>1.5996187251554616E-3</c:v>
                      </c:pt>
                      <c:pt idx="472">
                        <c:v>1.5210510844784531E-3</c:v>
                      </c:pt>
                      <c:pt idx="473">
                        <c:v>1.4460250050500308E-3</c:v>
                      </c:pt>
                      <c:pt idx="474">
                        <c:v>1.374397916138472E-3</c:v>
                      </c:pt>
                      <c:pt idx="475">
                        <c:v>1.3060321118816953E-3</c:v>
                      </c:pt>
                      <c:pt idx="476">
                        <c:v>1.2407946281836801E-3</c:v>
                      </c:pt>
                      <c:pt idx="477">
                        <c:v>1.1785571206486525E-3</c:v>
                      </c:pt>
                      <c:pt idx="478">
                        <c:v>1.1191957436581246E-3</c:v>
                      </c:pt>
                    </c:numCache>
                  </c:numRef>
                </c:val>
                <c:smooth val="0"/>
              </c15:ser>
            </c15:filteredLineSeries>
            <c15:filteredLineSeries>
              <c15:ser>
                <c:idx val="2"/>
                <c:order val="2"/>
                <c:tx>
                  <c:v>No.48</c:v>
                </c:tx>
                <c:spPr>
                  <a:ln>
                    <a:solidFill>
                      <a:srgbClr val="0000FF"/>
                    </a:solidFill>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Sheet1!$D$2:$D$480</c15:sqref>
                        </c15:formulaRef>
                      </c:ext>
                    </c:extLst>
                    <c:numCache>
                      <c:formatCode>General</c:formatCode>
                      <c:ptCount val="479"/>
                      <c:pt idx="0">
                        <c:v>5.1342510158484869E-4</c:v>
                      </c:pt>
                      <c:pt idx="1">
                        <c:v>5.4471998935784938E-4</c:v>
                      </c:pt>
                      <c:pt idx="2">
                        <c:v>5.7776225430543338E-4</c:v>
                      </c:pt>
                      <c:pt idx="3">
                        <c:v>6.1263902309313309E-4</c:v>
                      </c:pt>
                      <c:pt idx="4">
                        <c:v>6.4944112353321269E-4</c:v>
                      </c:pt>
                      <c:pt idx="5">
                        <c:v>6.882632043070532E-4</c:v>
                      </c:pt>
                      <c:pt idx="6">
                        <c:v>7.2920385644507793E-4</c:v>
                      </c:pt>
                      <c:pt idx="7">
                        <c:v>7.7236573646177514E-4</c:v>
                      </c:pt>
                      <c:pt idx="8">
                        <c:v>8.1785569103404437E-4</c:v>
                      </c:pt>
                      <c:pt idx="9">
                        <c:v>8.657848831012399E-4</c:v>
                      </c:pt>
                      <c:pt idx="10">
                        <c:v>9.1626891925533258E-4</c:v>
                      </c:pt>
                      <c:pt idx="11">
                        <c:v>9.6942797827916224E-4</c:v>
                      </c:pt>
                      <c:pt idx="12">
                        <c:v>1.0253869406802376E-3</c:v>
                      </c:pt>
                      <c:pt idx="13">
                        <c:v>1.0842755190565137E-3</c:v>
                      </c:pt>
                      <c:pt idx="14">
                        <c:v>1.1462283891195263E-3</c:v>
                      </c:pt>
                      <c:pt idx="15">
                        <c:v>1.211385321188724E-3</c:v>
                      </c:pt>
                      <c:pt idx="16">
                        <c:v>1.2798913119593215E-3</c:v>
                      </c:pt>
                      <c:pt idx="17">
                        <c:v>1.3518967163339704E-3</c:v>
                      </c:pt>
                      <c:pt idx="18">
                        <c:v>1.4275573790966405E-3</c:v>
                      </c:pt>
                      <c:pt idx="19">
                        <c:v>1.5070347661946726E-3</c:v>
                      </c:pt>
                      <c:pt idx="20">
                        <c:v>1.5904960953827519E-3</c:v>
                      </c:pt>
                      <c:pt idx="21">
                        <c:v>1.6781144659697689E-3</c:v>
                      </c:pt>
                      <c:pt idx="22">
                        <c:v>1.7700689873971361E-3</c:v>
                      </c:pt>
                      <c:pt idx="23">
                        <c:v>1.8665449063640946E-3</c:v>
                      </c:pt>
                      <c:pt idx="24">
                        <c:v>1.9677337322030297E-3</c:v>
                      </c:pt>
                      <c:pt idx="25">
                        <c:v>2.0738333601947015E-3</c:v>
                      </c:pt>
                      <c:pt idx="26">
                        <c:v>2.1850481925007256E-3</c:v>
                      </c:pt>
                      <c:pt idx="27">
                        <c:v>2.3015892563775652E-3</c:v>
                      </c:pt>
                      <c:pt idx="28">
                        <c:v>2.4236743193238744E-3</c:v>
                      </c:pt>
                      <c:pt idx="29">
                        <c:v>2.5515280008000982E-3</c:v>
                      </c:pt>
                      <c:pt idx="30">
                        <c:v>2.6853818801470253E-3</c:v>
                      </c:pt>
                      <c:pt idx="31">
                        <c:v>2.8254746003175415E-3</c:v>
                      </c:pt>
                      <c:pt idx="32">
                        <c:v>2.972051967023737E-3</c:v>
                      </c:pt>
                      <c:pt idx="33">
                        <c:v>3.1253670428899542E-3</c:v>
                      </c:pt>
                      <c:pt idx="34">
                        <c:v>3.2856802361904964E-3</c:v>
                      </c:pt>
                      <c:pt idx="35">
                        <c:v>3.4532593837400239E-3</c:v>
                      </c:pt>
                      <c:pt idx="36">
                        <c:v>3.6283798274934918E-3</c:v>
                      </c:pt>
                      <c:pt idx="37">
                        <c:v>3.8113244844026981E-3</c:v>
                      </c:pt>
                      <c:pt idx="38">
                        <c:v>4.0023839090662016E-3</c:v>
                      </c:pt>
                      <c:pt idx="39">
                        <c:v>4.2018563487007518E-3</c:v>
                      </c:pt>
                      <c:pt idx="40">
                        <c:v>4.4100477899531327E-3</c:v>
                      </c:pt>
                      <c:pt idx="41">
                        <c:v>4.6272719970640282E-3</c:v>
                      </c:pt>
                      <c:pt idx="42">
                        <c:v>4.8538505408876323E-3</c:v>
                      </c:pt>
                      <c:pt idx="43">
                        <c:v>5.090112818264895E-3</c:v>
                      </c:pt>
                      <c:pt idx="44">
                        <c:v>5.3363960612419761E-3</c:v>
                      </c:pt>
                      <c:pt idx="45">
                        <c:v>5.5930453356214053E-3</c:v>
                      </c:pt>
                      <c:pt idx="46">
                        <c:v>5.8604135283289571E-3</c:v>
                      </c:pt>
                      <c:pt idx="47">
                        <c:v>6.1388613230768446E-3</c:v>
                      </c:pt>
                      <c:pt idx="48">
                        <c:v>6.4287571638018196E-3</c:v>
                      </c:pt>
                      <c:pt idx="49">
                        <c:v>6.7304772053560415E-3</c:v>
                      </c:pt>
                      <c:pt idx="50">
                        <c:v>7.0444052509290676E-3</c:v>
                      </c:pt>
                      <c:pt idx="51">
                        <c:v>7.3709326756809359E-3</c:v>
                      </c:pt>
                      <c:pt idx="52">
                        <c:v>7.710458336069142E-3</c:v>
                      </c:pt>
                      <c:pt idx="53">
                        <c:v>8.0633884643565856E-3</c:v>
                      </c:pt>
                      <c:pt idx="54">
                        <c:v>8.4301365477930709E-3</c:v>
                      </c:pt>
                      <c:pt idx="55">
                        <c:v>8.8111231919698989E-3</c:v>
                      </c:pt>
                      <c:pt idx="56">
                        <c:v>9.2067759678555496E-3</c:v>
                      </c:pt>
                      <c:pt idx="57">
                        <c:v>9.6175292420303381E-3</c:v>
                      </c:pt>
                      <c:pt idx="58">
                        <c:v>1.0043823989649366E-2</c:v>
                      </c:pt>
                      <c:pt idx="59">
                        <c:v>1.0486107589676247E-2</c:v>
                      </c:pt>
                      <c:pt idx="60">
                        <c:v>1.0944833601944563E-2</c:v>
                      </c:pt>
                      <c:pt idx="61">
                        <c:v>1.1420461525620542E-2</c:v>
                      </c:pt>
                      <c:pt idx="62">
                        <c:v>1.1913456538658308E-2</c:v>
                      </c:pt>
                      <c:pt idx="63">
                        <c:v>1.2424289217858871E-2</c:v>
                      </c:pt>
                      <c:pt idx="64">
                        <c:v>1.2953435239165461E-2</c:v>
                      </c:pt>
                      <c:pt idx="65">
                        <c:v>1.3501375057851104E-2</c:v>
                      </c:pt>
                      <c:pt idx="66">
                        <c:v>1.4068593568279284E-2</c:v>
                      </c:pt>
                      <c:pt idx="67">
                        <c:v>1.4655579742945414E-2</c:v>
                      </c:pt>
                      <c:pt idx="68">
                        <c:v>1.5262826250535507E-2</c:v>
                      </c:pt>
                      <c:pt idx="69">
                        <c:v>1.5890829052768705E-2</c:v>
                      </c:pt>
                      <c:pt idx="70">
                        <c:v>1.654008697982275E-2</c:v>
                      </c:pt>
                      <c:pt idx="71">
                        <c:v>1.7211101284175429E-2</c:v>
                      </c:pt>
                      <c:pt idx="72">
                        <c:v>1.7904375172730806E-2</c:v>
                      </c:pt>
                      <c:pt idx="73">
                        <c:v>1.862041331713676E-2</c:v>
                      </c:pt>
                      <c:pt idx="74">
                        <c:v>1.9359721342239546E-2</c:v>
                      </c:pt>
                      <c:pt idx="75">
                        <c:v>2.0122805292662374E-2</c:v>
                      </c:pt>
                      <c:pt idx="76">
                        <c:v>2.0910171077537395E-2</c:v>
                      </c:pt>
                      <c:pt idx="77">
                        <c:v>2.1722323893465383E-2</c:v>
                      </c:pt>
                      <c:pt idx="78">
                        <c:v>2.2559767625822721E-2</c:v>
                      </c:pt>
                      <c:pt idx="79">
                        <c:v>2.3423004228583472E-2</c:v>
                      </c:pt>
                      <c:pt idx="80">
                        <c:v>2.4312533082872935E-2</c:v>
                      </c:pt>
                      <c:pt idx="81">
                        <c:v>2.5228850334519486E-2</c:v>
                      </c:pt>
                      <c:pt idx="82">
                        <c:v>2.617244821092355E-2</c:v>
                      </c:pt>
                      <c:pt idx="83">
                        <c:v>2.7143814317615214E-2</c:v>
                      </c:pt>
                      <c:pt idx="84">
                        <c:v>2.8143430914926503E-2</c:v>
                      </c:pt>
                      <c:pt idx="85">
                        <c:v>2.917177417525927E-2</c:v>
                      </c:pt>
                      <c:pt idx="86">
                        <c:v>3.0229313421486343E-2</c:v>
                      </c:pt>
                      <c:pt idx="87">
                        <c:v>3.1316510347080169E-2</c:v>
                      </c:pt>
                      <c:pt idx="88">
                        <c:v>3.2433818218621596E-2</c:v>
                      </c:pt>
                      <c:pt idx="89">
                        <c:v>3.3581681061399568E-2</c:v>
                      </c:pt>
                      <c:pt idx="90">
                        <c:v>3.4760532828871774E-2</c:v>
                      </c:pt>
                      <c:pt idx="91">
                        <c:v>3.5970796556815711E-2</c:v>
                      </c:pt>
                      <c:pt idx="92">
                        <c:v>3.7212883503059103E-2</c:v>
                      </c:pt>
                      <c:pt idx="93">
                        <c:v>3.8487192273738827E-2</c:v>
                      </c:pt>
                      <c:pt idx="94">
                        <c:v>3.9794107937096659E-2</c:v>
                      </c:pt>
                      <c:pt idx="95">
                        <c:v>4.1134001125880303E-2</c:v>
                      </c:pt>
                      <c:pt idx="96">
                        <c:v>4.2507227129476959E-2</c:v>
                      </c:pt>
                      <c:pt idx="97">
                        <c:v>4.39141249769655E-2</c:v>
                      </c:pt>
                      <c:pt idx="98">
                        <c:v>4.5355016512331391E-2</c:v>
                      </c:pt>
                      <c:pt idx="99">
                        <c:v>4.683020546314566E-2</c:v>
                      </c:pt>
                      <c:pt idx="100">
                        <c:v>4.8339976504065012E-2</c:v>
                      </c:pt>
                      <c:pt idx="101">
                        <c:v>4.9884594316565847E-2</c:v>
                      </c:pt>
                      <c:pt idx="102">
                        <c:v>5.146430264637767E-2</c:v>
                      </c:pt>
                      <c:pt idx="103">
                        <c:v>5.3079323360133761E-2</c:v>
                      </c:pt>
                      <c:pt idx="104">
                        <c:v>5.472985550280754E-2</c:v>
                      </c:pt>
                      <c:pt idx="105">
                        <c:v>5.6416074357550652E-2</c:v>
                      </c:pt>
                      <c:pt idx="106">
                        <c:v>5.813813050959573E-2</c:v>
                      </c:pt>
                      <c:pt idx="107">
                        <c:v>5.9896148915930238E-2</c:v>
                      </c:pt>
                      <c:pt idx="108">
                        <c:v>6.1690227982489375E-2</c:v>
                      </c:pt>
                      <c:pt idx="109">
                        <c:v>6.3520438650655098E-2</c:v>
                      </c:pt>
                      <c:pt idx="110">
                        <c:v>6.5386823494883867E-2</c:v>
                      </c:pt>
                      <c:pt idx="111">
                        <c:v>6.7289395833318652E-2</c:v>
                      </c:pt>
                      <c:pt idx="112">
                        <c:v>6.9228138853271212E-2</c:v>
                      </c:pt>
                      <c:pt idx="113">
                        <c:v>7.1203004753485857E-2</c:v>
                      </c:pt>
                      <c:pt idx="114">
                        <c:v>7.3213913905119971E-2</c:v>
                      </c:pt>
                      <c:pt idx="115">
                        <c:v>7.5260754033394869E-2</c:v>
                      </c:pt>
                      <c:pt idx="116">
                        <c:v>7.7343379421886696E-2</c:v>
                      </c:pt>
                      <c:pt idx="117">
                        <c:v>7.9461610141437294E-2</c:v>
                      </c:pt>
                      <c:pt idx="118">
                        <c:v>8.1615231305673955E-2</c:v>
                      </c:pt>
                      <c:pt idx="119">
                        <c:v>8.3803992355127782E-2</c:v>
                      </c:pt>
                      <c:pt idx="120">
                        <c:v>8.6027606371940957E-2</c:v>
                      </c:pt>
                      <c:pt idx="121">
                        <c:v>8.8285749427145954E-2</c:v>
                      </c:pt>
                      <c:pt idx="122">
                        <c:v>9.0578059962489799E-2</c:v>
                      </c:pt>
                      <c:pt idx="123">
                        <c:v>9.2904138208760992E-2</c:v>
                      </c:pt>
                      <c:pt idx="124">
                        <c:v>9.5263545642556555E-2</c:v>
                      </c:pt>
                      <c:pt idx="125">
                        <c:v>9.7655804483402414E-2</c:v>
                      </c:pt>
                      <c:pt idx="126">
                        <c:v>0.10008039723310913</c:v>
                      </c:pt>
                      <c:pt idx="127">
                        <c:v>0.10253676625921154</c:v>
                      </c:pt>
                      <c:pt idx="128">
                        <c:v>0.10502431342429999</c:v>
                      </c:pt>
                      <c:pt idx="129">
                        <c:v>0.10754239976300634</c:v>
                      </c:pt>
                      <c:pt idx="130">
                        <c:v>0.11009034520835749</c:v>
                      </c:pt>
                      <c:pt idx="131">
                        <c:v>0.11266742836915493</c:v>
                      </c:pt>
                      <c:pt idx="132">
                        <c:v>0.11527288635997703</c:v>
                      </c:pt>
                      <c:pt idx="133">
                        <c:v>0.11790591468533768</c:v>
                      </c:pt>
                      <c:pt idx="134">
                        <c:v>0.12056566717946297</c:v>
                      </c:pt>
                      <c:pt idx="135">
                        <c:v>0.12325125600307331</c:v>
                      </c:pt>
                      <c:pt idx="136">
                        <c:v>0.12596175169847842</c:v>
                      </c:pt>
                      <c:pt idx="137">
                        <c:v>0.1286961833042079</c:v>
                      </c:pt>
                      <c:pt idx="138">
                        <c:v>0.13145353853031028</c:v>
                      </c:pt>
                      <c:pt idx="139">
                        <c:v>0.13423276399536044</c:v>
                      </c:pt>
                      <c:pt idx="140">
                        <c:v>0.13703276552611637</c:v>
                      </c:pt>
                      <c:pt idx="141">
                        <c:v>0.13985240852066363</c:v>
                      </c:pt>
                      <c:pt idx="142">
                        <c:v>0.14269051837578003</c:v>
                      </c:pt>
                      <c:pt idx="143">
                        <c:v>0.14554588097914178</c:v>
                      </c:pt>
                      <c:pt idx="144">
                        <c:v>0.14841724326687875</c:v>
                      </c:pt>
                      <c:pt idx="145">
                        <c:v>0.15130331384686821</c:v>
                      </c:pt>
                      <c:pt idx="146">
                        <c:v>0.15420276368803648</c:v>
                      </c:pt>
                      <c:pt idx="147">
                        <c:v>0.15711422687581258</c:v>
                      </c:pt>
                      <c:pt idx="148">
                        <c:v>0.16003630143375314</c:v>
                      </c:pt>
                      <c:pt idx="149">
                        <c:v>0.16296755021122622</c:v>
                      </c:pt>
                      <c:pt idx="150">
                        <c:v>0.16590650183691302</c:v>
                      </c:pt>
                      <c:pt idx="151">
                        <c:v>0.16885165173775035</c:v>
                      </c:pt>
                      <c:pt idx="152">
                        <c:v>0.1718014632228039</c:v>
                      </c:pt>
                      <c:pt idx="153">
                        <c:v>0.1747543686314246</c:v>
                      </c:pt>
                      <c:pt idx="154">
                        <c:v>0.17770877054490397</c:v>
                      </c:pt>
                      <c:pt idx="155">
                        <c:v>0.18066304306070524</c:v>
                      </c:pt>
                      <c:pt idx="156">
                        <c:v>0.18361553312821005</c:v>
                      </c:pt>
                      <c:pt idx="157">
                        <c:v>0.18656456194478047</c:v>
                      </c:pt>
                      <c:pt idx="158">
                        <c:v>0.18950842641079979</c:v>
                      </c:pt>
                      <c:pt idx="159">
                        <c:v>0.19244540064221632</c:v>
                      </c:pt>
                      <c:pt idx="160">
                        <c:v>0.19537373753898035</c:v>
                      </c:pt>
                      <c:pt idx="161">
                        <c:v>0.19829167040762682</c:v>
                      </c:pt>
                      <c:pt idx="162">
                        <c:v>0.20119741463612564</c:v>
                      </c:pt>
                      <c:pt idx="163">
                        <c:v>0.20408916941898925</c:v>
                      </c:pt>
                      <c:pt idx="164">
                        <c:v>0.20696511953049851</c:v>
                      </c:pt>
                      <c:pt idx="165">
                        <c:v>0.20982343714378296</c:v>
                      </c:pt>
                      <c:pt idx="166">
                        <c:v>0.21266228369336881</c:v>
                      </c:pt>
                      <c:pt idx="167">
                        <c:v>0.21547981177868872</c:v>
                      </c:pt>
                      <c:pt idx="168">
                        <c:v>0.21827416710593323</c:v>
                      </c:pt>
                      <c:pt idx="169">
                        <c:v>0.22104349046551278</c:v>
                      </c:pt>
                      <c:pt idx="170">
                        <c:v>0.22378591974229253</c:v>
                      </c:pt>
                      <c:pt idx="171">
                        <c:v>0.22649959195566208</c:v>
                      </c:pt>
                      <c:pt idx="172">
                        <c:v>0.22918264532640528</c:v>
                      </c:pt>
                      <c:pt idx="173">
                        <c:v>0.23183322136724641</c:v>
                      </c:pt>
                      <c:pt idx="174">
                        <c:v>0.23444946699386179</c:v>
                      </c:pt>
                      <c:pt idx="175">
                        <c:v>0.23702953665307136</c:v>
                      </c:pt>
                      <c:pt idx="176">
                        <c:v>0.23957159446484835</c:v>
                      </c:pt>
                      <c:pt idx="177">
                        <c:v>0.24207381637472436</c:v>
                      </c:pt>
                      <c:pt idx="178">
                        <c:v>0.2445343923131047</c:v>
                      </c:pt>
                      <c:pt idx="179">
                        <c:v>0.24695152835796041</c:v>
                      </c:pt>
                      <c:pt idx="180">
                        <c:v>0.24932344889731756</c:v>
                      </c:pt>
                      <c:pt idx="181">
                        <c:v>0.25164839878792949</c:v>
                      </c:pt>
                      <c:pt idx="182">
                        <c:v>0.25392464550648736</c:v>
                      </c:pt>
                      <c:pt idx="183">
                        <c:v>0.25615048128970436</c:v>
                      </c:pt>
                      <c:pt idx="184">
                        <c:v>0.25832422525959586</c:v>
                      </c:pt>
                      <c:pt idx="185">
                        <c:v>0.26044422553027213</c:v>
                      </c:pt>
                      <c:pt idx="186">
                        <c:v>0.26250886129256507</c:v>
                      </c:pt>
                      <c:pt idx="187">
                        <c:v>0.26451654487281945</c:v>
                      </c:pt>
                      <c:pt idx="188">
                        <c:v>0.26646572376220107</c:v>
                      </c:pt>
                      <c:pt idx="189">
                        <c:v>0.2683548826129013</c:v>
                      </c:pt>
                      <c:pt idx="190">
                        <c:v>0.27018254519765317</c:v>
                      </c:pt>
                      <c:pt idx="191">
                        <c:v>0.2719472763290201</c:v>
                      </c:pt>
                      <c:pt idx="192">
                        <c:v>0.27364768373496973</c:v>
                      </c:pt>
                      <c:pt idx="193">
                        <c:v>0.27528241988730634</c:v>
                      </c:pt>
                      <c:pt idx="194">
                        <c:v>0.27685018377960607</c:v>
                      </c:pt>
                      <c:pt idx="195">
                        <c:v>0.27834972265137209</c:v>
                      </c:pt>
                      <c:pt idx="196">
                        <c:v>0.27977983365521591</c:v>
                      </c:pt>
                      <c:pt idx="197">
                        <c:v>0.28113936546396034</c:v>
                      </c:pt>
                      <c:pt idx="198">
                        <c:v>0.28242721981465857</c:v>
                      </c:pt>
                      <c:pt idx="199">
                        <c:v>0.28364235298663498</c:v>
                      </c:pt>
                      <c:pt idx="200">
                        <c:v>0.28478377721076059</c:v>
                      </c:pt>
                      <c:pt idx="201">
                        <c:v>0.28585056200730324</c:v>
                      </c:pt>
                      <c:pt idx="202">
                        <c:v>0.28684183544981401</c:v>
                      </c:pt>
                      <c:pt idx="203">
                        <c:v>0.2877567853526487</c:v>
                      </c:pt>
                      <c:pt idx="204">
                        <c:v>0.28859466037986004</c:v>
                      </c:pt>
                      <c:pt idx="205">
                        <c:v>0.28935477107334023</c:v>
                      </c:pt>
                      <c:pt idx="206">
                        <c:v>0.29003649079824723</c:v>
                      </c:pt>
                      <c:pt idx="207">
                        <c:v>0.29063925660389667</c:v>
                      </c:pt>
                      <c:pt idx="208">
                        <c:v>0.29116256999846635</c:v>
                      </c:pt>
                      <c:pt idx="209">
                        <c:v>0.2916059976360198</c:v>
                      </c:pt>
                      <c:pt idx="210">
                        <c:v>0.29196917191452348</c:v>
                      </c:pt>
                      <c:pt idx="211">
                        <c:v>0.29225179148370262</c:v>
                      </c:pt>
                      <c:pt idx="212">
                        <c:v>0.29245362166175337</c:v>
                      </c:pt>
                      <c:pt idx="213">
                        <c:v>0.29257449476010483</c:v>
                      </c:pt>
                      <c:pt idx="214">
                        <c:v>0.29261431031560142</c:v>
                      </c:pt>
                      <c:pt idx="215">
                        <c:v>0.29257303522965578</c:v>
                      </c:pt>
                      <c:pt idx="216">
                        <c:v>0.29245070381410276</c:v>
                      </c:pt>
                      <c:pt idx="217">
                        <c:v>0.29224741774366481</c:v>
                      </c:pt>
                      <c:pt idx="218">
                        <c:v>0.29196334591512146</c:v>
                      </c:pt>
                      <c:pt idx="219">
                        <c:v>0.29159872421345612</c:v>
                      </c:pt>
                      <c:pt idx="220">
                        <c:v>0.29115385518543269</c:v>
                      </c:pt>
                      <c:pt idx="221">
                        <c:v>0.29062910762123539</c:v>
                      </c:pt>
                      <c:pt idx="222">
                        <c:v>0.29002491604498082</c:v>
                      </c:pt>
                      <c:pt idx="223">
                        <c:v>0.28934178011508738</c:v>
                      </c:pt>
                      <c:pt idx="224">
                        <c:v>0.288580263935662</c:v>
                      </c:pt>
                      <c:pt idx="225">
                        <c:v>0.28774099528023028</c:v>
                      </c:pt>
                      <c:pt idx="226">
                        <c:v>0.28682466472930745</c:v>
                      </c:pt>
                      <c:pt idx="227">
                        <c:v>0.28583202472346736</c:v>
                      </c:pt>
                      <c:pt idx="228">
                        <c:v>0.28476388853372819</c:v>
                      </c:pt>
                      <c:pt idx="229">
                        <c:v>0.28362112915122561</c:v>
                      </c:pt>
                      <c:pt idx="230">
                        <c:v>0.28240467809829672</c:v>
                      </c:pt>
                      <c:pt idx="231">
                        <c:v>0.28111552416324026</c:v>
                      </c:pt>
                      <c:pt idx="232">
                        <c:v>0.27975471206115826</c:v>
                      </c:pt>
                      <c:pt idx="233">
                        <c:v>0.27832334102341849</c:v>
                      </c:pt>
                      <c:pt idx="234">
                        <c:v>0.27682256331840177</c:v>
                      </c:pt>
                      <c:pt idx="235">
                        <c:v>0.27525358270632061</c:v>
                      </c:pt>
                      <c:pt idx="236">
                        <c:v>0.2736176528310087</c:v>
                      </c:pt>
                      <c:pt idx="237">
                        <c:v>0.27191607555168607</c:v>
                      </c:pt>
                      <c:pt idx="238">
                        <c:v>0.27015019921780709</c:v>
                      </c:pt>
                      <c:pt idx="239">
                        <c:v>0.26832141689018763</c:v>
                      </c:pt>
                      <c:pt idx="240">
                        <c:v>0.26643116451169363</c:v>
                      </c:pt>
                      <c:pt idx="241">
                        <c:v>0.26448091903085047</c:v>
                      </c:pt>
                      <c:pt idx="242">
                        <c:v>0.2624721964817987</c:v>
                      </c:pt>
                      <c:pt idx="243">
                        <c:v>0.26040655002408641</c:v>
                      </c:pt>
                      <c:pt idx="244">
                        <c:v>0.2582855679458369</c:v>
                      </c:pt>
                      <c:pt idx="245">
                        <c:v>0.2561108716338778</c:v>
                      </c:pt>
                      <c:pt idx="246">
                        <c:v>0.25388411351445234</c:v>
                      </c:pt>
                      <c:pt idx="247">
                        <c:v>0.25160697496816137</c:v>
                      </c:pt>
                      <c:pt idx="248">
                        <c:v>0.24928116422280522</c:v>
                      </c:pt>
                      <c:pt idx="249">
                        <c:v>0.24690841422780449</c:v>
                      </c:pt>
                      <c:pt idx="250">
                        <c:v>0.24449048051388317</c:v>
                      </c:pt>
                      <c:pt idx="251">
                        <c:v>0.24202913904169129</c:v>
                      </c:pt>
                      <c:pt idx="252">
                        <c:v>0.23952618404303214</c:v>
                      </c:pt>
                      <c:pt idx="253">
                        <c:v>0.23698342585833709</c:v>
                      </c:pt>
                      <c:pt idx="254">
                        <c:v>0.23440268877400317</c:v>
                      </c:pt>
                      <c:pt idx="255">
                        <c:v>0.23178580886317079</c:v>
                      </c:pt>
                      <c:pt idx="256">
                        <c:v>0.22913463183347535</c:v>
                      </c:pt>
                      <c:pt idx="257">
                        <c:v>0.22645101088525602</c:v>
                      </c:pt>
                      <c:pt idx="258">
                        <c:v>0.22373680458364403</c:v>
                      </c:pt>
                      <c:pt idx="259">
                        <c:v>0.22099387474789056</c:v>
                      </c:pt>
                      <c:pt idx="260">
                        <c:v>0.21822408436121873</c:v>
                      </c:pt>
                      <c:pt idx="261">
                        <c:v>0.21542929550440859</c:v>
                      </c:pt>
                      <c:pt idx="262">
                        <c:v>0.21261136731623825</c:v>
                      </c:pt>
                      <c:pt idx="263">
                        <c:v>0.20977215398381288</c:v>
                      </c:pt>
                      <c:pt idx="264">
                        <c:v>0.20691350276571921</c:v>
                      </c:pt>
                      <c:pt idx="265">
                        <c:v>0.20403725205084047</c:v>
                      </c:pt>
                      <c:pt idx="266">
                        <c:v>0.20114522945556082</c:v>
                      </c:pt>
                      <c:pt idx="267">
                        <c:v>0.1982392499619782</c:v>
                      </c:pt>
                      <c:pt idx="268">
                        <c:v>0.1953211140996288</c:v>
                      </c:pt>
                      <c:pt idx="269">
                        <c:v>0.19239260617310727</c:v>
                      </c:pt>
                      <c:pt idx="270">
                        <c:v>0.18945549253784572</c:v>
                      </c:pt>
                      <c:pt idx="271">
                        <c:v>0.18651151992618673</c:v>
                      </c:pt>
                      <c:pt idx="272">
                        <c:v>0.18356241382575872</c:v>
                      </c:pt>
                      <c:pt idx="273">
                        <c:v>0.18060987691203068</c:v>
                      </c:pt>
                      <c:pt idx="274">
                        <c:v>0.17765558753678889</c:v>
                      </c:pt>
                      <c:pt idx="275">
                        <c:v>0.17470119827414576</c:v>
                      </c:pt>
                      <c:pt idx="276">
                        <c:v>0.17174833452555166</c:v>
                      </c:pt>
                      <c:pt idx="277">
                        <c:v>0.16879859318514553</c:v>
                      </c:pt>
                      <c:pt idx="278">
                        <c:v>0.16585354136664099</c:v>
                      </c:pt>
                      <c:pt idx="279">
                        <c:v>0.16291471519280634</c:v>
                      </c:pt>
                      <c:pt idx="280">
                        <c:v>0.15998361864845886</c:v>
                      </c:pt>
                      <c:pt idx="281">
                        <c:v>0.15706172249775488</c:v>
                      </c:pt>
                      <c:pt idx="282">
                        <c:v>0.1541504632664209</c:v>
                      </c:pt>
                      <c:pt idx="283">
                        <c:v>0.15125124228943426</c:v>
                      </c:pt>
                      <c:pt idx="284">
                        <c:v>0.14836542482452605</c:v>
                      </c:pt>
                      <c:pt idx="285">
                        <c:v>0.14549433923174707</c:v>
                      </c:pt>
                      <c:pt idx="286">
                        <c:v>0.14263927621920533</c:v>
                      </c:pt>
                      <c:pt idx="287">
                        <c:v>0.13980148815495416</c:v>
                      </c:pt>
                      <c:pt idx="288">
                        <c:v>0.13698218844488455</c:v>
                      </c:pt>
                      <c:pt idx="289">
                        <c:v>0.13418255097634996</c:v>
                      </c:pt>
                      <c:pt idx="290">
                        <c:v>0.13140370962713219</c:v>
                      </c:pt>
                      <c:pt idx="291">
                        <c:v>0.12864675783923854</c:v>
                      </c:pt>
                      <c:pt idx="292">
                        <c:v>0.12591274825690668</c:v>
                      </c:pt>
                      <c:pt idx="293">
                        <c:v>0.12320269242808361</c:v>
                      </c:pt>
                      <c:pt idx="294">
                        <c:v>0.12051756056853744</c:v>
                      </c:pt>
                      <c:pt idx="295">
                        <c:v>0.11785828138765983</c:v>
                      </c:pt>
                      <c:pt idx="296">
                        <c:v>0.1152257419749175</c:v>
                      </c:pt>
                      <c:pt idx="297">
                        <c:v>0.11262078774581777</c:v>
                      </c:pt>
                      <c:pt idx="298">
                        <c:v>0.11004422244616441</c:v>
                      </c:pt>
                      <c:pt idx="299">
                        <c:v>0.10749680821329462</c:v>
                      </c:pt>
                      <c:pt idx="300">
                        <c:v>0.10497926569290827</c:v>
                      </c:pt>
                      <c:pt idx="301">
                        <c:v>0.10249227421002657</c:v>
                      </c:pt>
                      <c:pt idx="302">
                        <c:v>0.10003647199254545</c:v>
                      </c:pt>
                      <c:pt idx="303">
                        <c:v>9.7612456445785187E-2</c:v>
                      </c:pt>
                      <c:pt idx="304">
                        <c:v>9.5220784476377787E-2</c:v>
                      </c:pt>
                      <c:pt idx="305">
                        <c:v>9.2861972863777273E-2</c:v>
                      </c:pt>
                      <c:pt idx="306">
                        <c:v>9.0536498677629917E-2</c:v>
                      </c:pt>
                      <c:pt idx="307">
                        <c:v>8.8244799739194871E-2</c:v>
                      </c:pt>
                      <c:pt idx="308">
                        <c:v>8.5987275124967233E-2</c:v>
                      </c:pt>
                      <c:pt idx="309">
                        <c:v>8.3764285710619585E-2</c:v>
                      </c:pt>
                      <c:pt idx="310">
                        <c:v>8.1576154753349561E-2</c:v>
                      </c:pt>
                      <c:pt idx="311">
                        <c:v>7.9423168510694572E-2</c:v>
                      </c:pt>
                      <c:pt idx="312">
                        <c:v>7.7305576893856504E-2</c:v>
                      </c:pt>
                      <c:pt idx="313">
                        <c:v>7.5223594153562487E-2</c:v>
                      </c:pt>
                      <c:pt idx="314">
                        <c:v>7.3177399596478995E-2</c:v>
                      </c:pt>
                      <c:pt idx="315">
                        <c:v>7.1167138330188631E-2</c:v>
                      </c:pt>
                      <c:pt idx="316">
                        <c:v>6.9192922034739882E-2</c:v>
                      </c:pt>
                      <c:pt idx="317">
                        <c:v>6.7254829758781345E-2</c:v>
                      </c:pt>
                      <c:pt idx="318">
                        <c:v>6.5352908738300172E-2</c:v>
                      </c:pt>
                      <c:pt idx="319">
                        <c:v>6.3487175235995827E-2</c:v>
                      </c:pt>
                      <c:pt idx="320">
                        <c:v>6.1657615399335251E-2</c:v>
                      </c:pt>
                      <c:pt idx="321">
                        <c:v>5.9864186135355248E-2</c:v>
                      </c:pt>
                      <c:pt idx="322">
                        <c:v>5.8106816000300543E-2</c:v>
                      </c:pt>
                      <c:pt idx="323">
                        <c:v>5.6385406102212911E-2</c:v>
                      </c:pt>
                      <c:pt idx="324">
                        <c:v>5.4699831014615556E-2</c:v>
                      </c:pt>
                      <c:pt idx="325">
                        <c:v>5.3049939699471159E-2</c:v>
                      </c:pt>
                      <c:pt idx="326">
                        <c:v>5.1435556437627379E-2</c:v>
                      </c:pt>
                      <c:pt idx="327">
                        <c:v>4.9856481765002091E-2</c:v>
                      </c:pt>
                      <c:pt idx="328">
                        <c:v>4.8312493412803185E-2</c:v>
                      </c:pt>
                      <c:pt idx="329">
                        <c:v>4.6803347250120461E-2</c:v>
                      </c:pt>
                      <c:pt idx="330">
                        <c:v>4.5328778227274533E-2</c:v>
                      </c:pt>
                      <c:pt idx="331">
                        <c:v>4.3888501318355304E-2</c:v>
                      </c:pt>
                      <c:pt idx="332">
                        <c:v>4.2482212461432974E-2</c:v>
                      </c:pt>
                      <c:pt idx="333">
                        <c:v>4.1109589494976992E-2</c:v>
                      </c:pt>
                      <c:pt idx="334">
                        <c:v>3.9770293089071311E-2</c:v>
                      </c:pt>
                      <c:pt idx="335">
                        <c:v>3.8463967670069654E-2</c:v>
                      </c:pt>
                      <c:pt idx="336">
                        <c:v>3.7190242337390773E-2</c:v>
                      </c:pt>
                      <c:pt idx="337">
                        <c:v>3.5948731771210336E-2</c:v>
                      </c:pt>
                      <c:pt idx="338">
                        <c:v>3.4739037129864592E-2</c:v>
                      </c:pt>
                      <c:pt idx="339">
                        <c:v>3.3560746935839506E-2</c:v>
                      </c:pt>
                      <c:pt idx="340">
                        <c:v>3.241343794927818E-2</c:v>
                      </c:pt>
                      <c:pt idx="341">
                        <c:v>3.1296676027998967E-2</c:v>
                      </c:pt>
                      <c:pt idx="342">
                        <c:v>3.0210016973076556E-2</c:v>
                      </c:pt>
                      <c:pt idx="343">
                        <c:v>2.9153007359098006E-2</c:v>
                      </c:pt>
                      <c:pt idx="344">
                        <c:v>2.8125185348265223E-2</c:v>
                      </c:pt>
                      <c:pt idx="345">
                        <c:v>2.7126081487575268E-2</c:v>
                      </c:pt>
                      <c:pt idx="346">
                        <c:v>2.6155219488368221E-2</c:v>
                      </c:pt>
                      <c:pt idx="347">
                        <c:v>2.5212116987591678E-2</c:v>
                      </c:pt>
                      <c:pt idx="348">
                        <c:v>2.4296286290188054E-2</c:v>
                      </c:pt>
                      <c:pt idx="349">
                        <c:v>2.3407235092068532E-2</c:v>
                      </c:pt>
                      <c:pt idx="350">
                        <c:v>2.2544467183193379E-2</c:v>
                      </c:pt>
                      <c:pt idx="351">
                        <c:v>2.1707483130333844E-2</c:v>
                      </c:pt>
                      <c:pt idx="352">
                        <c:v>2.0895780939144931E-2</c:v>
                      </c:pt>
                      <c:pt idx="353">
                        <c:v>2.0108856695231228E-2</c:v>
                      </c:pt>
                      <c:pt idx="354">
                        <c:v>1.9346205183939879E-2</c:v>
                      </c:pt>
                      <c:pt idx="355">
                        <c:v>1.8607320488665147E-2</c:v>
                      </c:pt>
                      <c:pt idx="356">
                        <c:v>1.7891696567497787E-2</c:v>
                      </c:pt>
                      <c:pt idx="357">
                        <c:v>1.7198827808100316E-2</c:v>
                      </c:pt>
                      <c:pt idx="358">
                        <c:v>1.6528209560734825E-2</c:v>
                      </c:pt>
                      <c:pt idx="359">
                        <c:v>1.5879338649414623E-2</c:v>
                      </c:pt>
                      <c:pt idx="360">
                        <c:v>1.5251713861193542E-2</c:v>
                      </c:pt>
                      <c:pt idx="361">
                        <c:v>1.4644836413647879E-2</c:v>
                      </c:pt>
                      <c:pt idx="362">
                        <c:v>1.4058210400645211E-2</c:v>
                      </c:pt>
                      <c:pt idx="363">
                        <c:v>1.3491343216531794E-2</c:v>
                      </c:pt>
                      <c:pt idx="364">
                        <c:v>1.2943745958906282E-2</c:v>
                      </c:pt>
                      <c:pt idx="365">
                        <c:v>1.2414933810181219E-2</c:v>
                      </c:pt>
                      <c:pt idx="366">
                        <c:v>1.1904426398166194E-2</c:v>
                      </c:pt>
                      <c:pt idx="367">
                        <c:v>1.141174813593682E-2</c:v>
                      </c:pt>
                      <c:pt idx="368">
                        <c:v>1.093642854128235E-2</c:v>
                      </c:pt>
                      <c:pt idx="369">
                        <c:v>1.0478002536051441E-2</c:v>
                      </c:pt>
                      <c:pt idx="370">
                        <c:v>1.0036010725740755E-2</c:v>
                      </c:pt>
                      <c:pt idx="371">
                        <c:v>9.6099996596940677E-3</c:v>
                      </c:pt>
                      <c:pt idx="372">
                        <c:v>9.1995220723011268E-3</c:v>
                      </c:pt>
                      <c:pt idx="373">
                        <c:v>8.8041371056052833E-3</c:v>
                      </c:pt>
                      <c:pt idx="374">
                        <c:v>8.4234105137466955E-3</c:v>
                      </c:pt>
                      <c:pt idx="375">
                        <c:v>8.0569148496843785E-3</c:v>
                      </c:pt>
                      <c:pt idx="376">
                        <c:v>7.7042296346549414E-3</c:v>
                      </c:pt>
                      <c:pt idx="377">
                        <c:v>7.3649415108388789E-3</c:v>
                      </c:pt>
                      <c:pt idx="378">
                        <c:v>7.0386443777167062E-3</c:v>
                      </c:pt>
                      <c:pt idx="379">
                        <c:v>6.7249395126071365E-3</c:v>
                      </c:pt>
                      <c:pt idx="380">
                        <c:v>6.4234356758879133E-3</c:v>
                      </c:pt>
                      <c:pt idx="381">
                        <c:v>6.1337492014067359E-3</c:v>
                      </c:pt>
                      <c:pt idx="382">
                        <c:v>5.8555040725954315E-3</c:v>
                      </c:pt>
                      <c:pt idx="383">
                        <c:v>5.5883319848045003E-3</c:v>
                      </c:pt>
                      <c:pt idx="384">
                        <c:v>5.331872394378186E-3</c:v>
                      </c:pt>
                      <c:pt idx="385">
                        <c:v>5.085772554991712E-3</c:v>
                      </c:pt>
                      <c:pt idx="386">
                        <c:v>4.8496875417728489E-3</c:v>
                      </c:pt>
                      <c:pt idx="387">
                        <c:v>4.6232802637290477E-3</c:v>
                      </c:pt>
                      <c:pt idx="388">
                        <c:v>4.4062214649998486E-3</c:v>
                      </c:pt>
                      <c:pt idx="389">
                        <c:v>4.1981897154509612E-3</c:v>
                      </c:pt>
                      <c:pt idx="390">
                        <c:v>3.998871391123069E-3</c:v>
                      </c:pt>
                      <c:pt idx="391">
                        <c:v>3.807960645043058E-3</c:v>
                      </c:pt>
                      <c:pt idx="392">
                        <c:v>3.6251593689002508E-3</c:v>
                      </c:pt>
                      <c:pt idx="393">
                        <c:v>3.45017714608328E-3</c:v>
                      </c:pt>
                      <c:pt idx="394">
                        <c:v>3.2827311965663263E-3</c:v>
                      </c:pt>
                      <c:pt idx="395">
                        <c:v>3.1225463141252244E-3</c:v>
                      </c:pt>
                      <c:pt idx="396">
                        <c:v>2.9693547963555978E-3</c:v>
                      </c:pt>
                      <c:pt idx="397">
                        <c:v>2.8228963679555888E-3</c:v>
                      </c:pt>
                      <c:pt idx="398">
                        <c:v>2.6829180977264405E-3</c:v>
                      </c:pt>
                      <c:pt idx="399">
                        <c:v>2.5491743097334233E-3</c:v>
                      </c:pt>
                      <c:pt idx="400">
                        <c:v>2.4214264890593047E-3</c:v>
                      </c:pt>
                      <c:pt idx="401">
                        <c:v>2.2994431825710507E-3</c:v>
                      </c:pt>
                      <c:pt idx="402">
                        <c:v>2.1829998951092811E-3</c:v>
                      </c:pt>
                      <c:pt idx="403">
                        <c:v>2.0718789814979065E-3</c:v>
                      </c:pt>
                      <c:pt idx="404">
                        <c:v>1.965869534759569E-3</c:v>
                      </c:pt>
                      <c:pt idx="405">
                        <c:v>1.8647672709099477E-3</c:v>
                      </c:pt>
                      <c:pt idx="406">
                        <c:v>1.7683744106917923E-3</c:v>
                      </c:pt>
                      <c:pt idx="407">
                        <c:v>1.6764995585966207E-3</c:v>
                      </c:pt>
                      <c:pt idx="408">
                        <c:v>1.5889575795096026E-3</c:v>
                      </c:pt>
                      <c:pt idx="409">
                        <c:v>1.505569473300037E-3</c:v>
                      </c:pt>
                      <c:pt idx="410">
                        <c:v>1.4261622476673024E-3</c:v>
                      </c:pt>
                      <c:pt idx="411">
                        <c:v>1.3505687895390354E-3</c:v>
                      </c:pt>
                      <c:pt idx="412">
                        <c:v>1.2786277353057575E-3</c:v>
                      </c:pt>
                      <c:pt idx="413">
                        <c:v>1.2101833401631683E-3</c:v>
                      </c:pt>
                      <c:pt idx="414">
                        <c:v>1.1450853468208968E-3</c:v>
                      </c:pt>
                      <c:pt idx="415">
                        <c:v>1.0831888538237512E-3</c:v>
                      </c:pt>
                      <c:pt idx="416">
                        <c:v>1.0243541837192728E-3</c:v>
                      </c:pt>
                      <c:pt idx="417">
                        <c:v>9.6844675129299145E-4</c:v>
                      </c:pt>
                      <c:pt idx="418">
                        <c:v>9.1533693208086095E-4</c:v>
                      </c:pt>
                      <c:pt idx="419">
                        <c:v>8.6489993135634678E-4</c:v>
                      </c:pt>
                      <c:pt idx="420">
                        <c:v>8.1701565377811469E-4</c:v>
                      </c:pt>
                      <c:pt idx="421">
                        <c:v>7.715685738727406E-4</c:v>
                      </c:pt>
                      <c:pt idx="422">
                        <c:v>7.2844760751580395E-4</c:v>
                      </c:pt>
                      <c:pt idx="423">
                        <c:v>6.8754598456372527E-4</c:v>
                      </c:pt>
                      <c:pt idx="424">
                        <c:v>6.4876112277818386E-4</c:v>
                      </c:pt>
                      <c:pt idx="425">
                        <c:v>6.1199450317450297E-4</c:v>
                      </c:pt>
                      <c:pt idx="426">
                        <c:v>5.7715154691546119E-4</c:v>
                      </c:pt>
                      <c:pt idx="427">
                        <c:v>5.4414149386212453E-4</c:v>
                      </c:pt>
                      <c:pt idx="428">
                        <c:v>5.1287728288397841E-4</c:v>
                      </c:pt>
                      <c:pt idx="429">
                        <c:v>4.8327543402140787E-4</c:v>
                      </c:pt>
                      <c:pt idx="430">
                        <c:v>4.5525593258487413E-4</c:v>
                      </c:pt>
                      <c:pt idx="431">
                        <c:v>4.2874211526656948E-4</c:v>
                      </c:pt>
                      <c:pt idx="432">
                        <c:v>4.036605583322516E-4</c:v>
                      </c:pt>
                      <c:pt idx="433">
                        <c:v>3.7994096795306015E-4</c:v>
                      </c:pt>
                      <c:pt idx="434">
                        <c:v>3.5751607272968523E-4</c:v>
                      </c:pt>
                      <c:pt idx="435">
                        <c:v>3.3632151845399761E-4</c:v>
                      </c:pt>
                      <c:pt idx="436">
                        <c:v>3.1629576514647653E-4</c:v>
                      </c:pt>
                      <c:pt idx="437">
                        <c:v>2.9737998640115196E-4</c:v>
                      </c:pt>
                      <c:pt idx="438">
                        <c:v>2.7951797106363371E-4</c:v>
                      </c:pt>
                      <c:pt idx="439">
                        <c:v>2.6265602726182951E-4</c:v>
                      </c:pt>
                      <c:pt idx="440">
                        <c:v>2.4674288880340998E-4</c:v>
                      </c:pt>
                      <c:pt idx="441">
                        <c:v>2.3172962394874309E-4</c:v>
                      </c:pt>
                      <c:pt idx="442">
                        <c:v>2.1756954656306835E-4</c:v>
                      </c:pt>
                      <c:pt idx="443">
                        <c:v>2.0421812964693963E-4</c:v>
                      </c:pt>
                      <c:pt idx="444">
                        <c:v>1.9163292123959368E-4</c:v>
                      </c:pt>
                      <c:pt idx="445">
                        <c:v>1.7977346268572924E-4</c:v>
                      </c:pt>
                      <c:pt idx="446">
                        <c:v>1.6860120925235689E-4</c:v>
                      </c:pt>
                      <c:pt idx="447">
                        <c:v>1.5807945307875416E-4</c:v>
                      </c:pt>
                      <c:pt idx="448">
                        <c:v>1.4817324843925003E-4</c:v>
                      </c:pt>
                      <c:pt idx="449">
                        <c:v>1.3884933929545127E-4</c:v>
                      </c:pt>
                      <c:pt idx="450">
                        <c:v>1.3007608911170528E-4</c:v>
                      </c:pt>
                      <c:pt idx="451">
                        <c:v>1.2182341290495338E-4</c:v>
                      </c:pt>
                      <c:pt idx="452">
                        <c:v>1.1406271149777203E-4</c:v>
                      </c:pt>
                      <c:pt idx="453">
                        <c:v>1.0676680794120567E-4</c:v>
                      </c:pt>
                      <c:pt idx="454">
                        <c:v>9.9909886072056651E-5</c:v>
                      </c:pt>
                      <c:pt idx="455">
                        <c:v>9.3467431167517249E-5</c:v>
                      </c:pt>
                      <c:pt idx="456">
                        <c:v>8.7416172658481985E-5</c:v>
                      </c:pt>
                      <c:pt idx="457">
                        <c:v>8.1734028861472823E-5</c:v>
                      </c:pt>
                      <c:pt idx="458">
                        <c:v>7.640005368791906E-5</c:v>
                      </c:pt>
                      <c:pt idx="459">
                        <c:v>7.139438528847181E-5</c:v>
                      </c:pt>
                      <c:pt idx="460">
                        <c:v>6.6698196589165673E-5</c:v>
                      </c:pt>
                      <c:pt idx="461">
                        <c:v>6.229364767548881E-5</c:v>
                      </c:pt>
                      <c:pt idx="462">
                        <c:v>5.8163839979843052E-5</c:v>
                      </c:pt>
                      <c:pt idx="463">
                        <c:v>5.4292772227404317E-5</c:v>
                      </c:pt>
                      <c:pt idx="464">
                        <c:v>5.0665298095076086E-5</c:v>
                      </c:pt>
                      <c:pt idx="465">
                        <c:v>4.7267085537998281E-5</c:v>
                      </c:pt>
                      <c:pt idx="466">
                        <c:v>4.4084577737989183E-5</c:v>
                      </c:pt>
                      <c:pt idx="467">
                        <c:v>4.1104955628287526E-5</c:v>
                      </c:pt>
                      <c:pt idx="468">
                        <c:v>3.8316101949071625E-5</c:v>
                      </c:pt>
                      <c:pt idx="469">
                        <c:v>3.5706566788417029E-5</c:v>
                      </c:pt>
                      <c:pt idx="470">
                        <c:v>3.3265534563634888E-5</c:v>
                      </c:pt>
                      <c:pt idx="471">
                        <c:v>3.098279239828167E-5</c:v>
                      </c:pt>
                      <c:pt idx="472">
                        <c:v>2.884869985056018E-5</c:v>
                      </c:pt>
                      <c:pt idx="473">
                        <c:v>2.6854159949318216E-5</c:v>
                      </c:pt>
                      <c:pt idx="474">
                        <c:v>2.4990591494406988E-5</c:v>
                      </c:pt>
                      <c:pt idx="475">
                        <c:v>2.3249902578761626E-5</c:v>
                      </c:pt>
                      <c:pt idx="476">
                        <c:v>2.1624465290226482E-5</c:v>
                      </c:pt>
                      <c:pt idx="477">
                        <c:v>2.0107091551842997E-5</c:v>
                      </c:pt>
                      <c:pt idx="478">
                        <c:v>1.869101006006138E-5</c:v>
                      </c:pt>
                    </c:numCache>
                  </c:numRef>
                </c:val>
                <c:smooth val="0"/>
              </c15:ser>
            </c15:filteredLineSeries>
            <c15:filteredLineSeries>
              <c15:ser>
                <c:idx val="3"/>
                <c:order val="3"/>
                <c:tx>
                  <c:v>Calculated</c:v>
                </c:tx>
                <c:spPr>
                  <a:ln w="38100">
                    <a:solidFill>
                      <a:srgbClr val="FF00FF"/>
                    </a:solidFill>
                    <a:prstDash val="sysDash"/>
                  </a:ln>
                </c:spPr>
                <c:marker>
                  <c:symbol val="none"/>
                </c:marker>
                <c:cat>
                  <c:numRef>
                    <c:extLst xmlns:c15="http://schemas.microsoft.com/office/drawing/2012/chart">
                      <c:ext xmlns:c15="http://schemas.microsoft.com/office/drawing/2012/chart" uri="{02D57815-91ED-43cb-92C2-25804820EDAC}">
                        <c15:formulaRef>
                          <c15:sqref>Sheet1!$G$2:$G$480</c15:sqref>
                        </c15:formulaRef>
                      </c:ext>
                    </c:extLst>
                    <c:numCache>
                      <c:formatCode>0</c:formatCode>
                      <c:ptCount val="479"/>
                      <c:pt idx="0">
                        <c:v>0</c:v>
                      </c:pt>
                      <c:pt idx="1">
                        <c:v>4.1322324049999998E-2</c:v>
                      </c:pt>
                      <c:pt idx="2">
                        <c:v>8.2644648099999996E-2</c:v>
                      </c:pt>
                      <c:pt idx="3">
                        <c:v>0.12396697214999999</c:v>
                      </c:pt>
                      <c:pt idx="4">
                        <c:v>0.16528929619999999</c:v>
                      </c:pt>
                      <c:pt idx="5">
                        <c:v>0.20661162024999999</c:v>
                      </c:pt>
                      <c:pt idx="6">
                        <c:v>0.24793394429999999</c:v>
                      </c:pt>
                      <c:pt idx="7">
                        <c:v>0.28925626835000001</c:v>
                      </c:pt>
                      <c:pt idx="8">
                        <c:v>0.33057859239999998</c:v>
                      </c:pt>
                      <c:pt idx="9">
                        <c:v>0.37190091645000001</c:v>
                      </c:pt>
                      <c:pt idx="10">
                        <c:v>0.41322324049999998</c:v>
                      </c:pt>
                      <c:pt idx="11">
                        <c:v>0.45454556455</c:v>
                      </c:pt>
                      <c:pt idx="12">
                        <c:v>0.49586788859999997</c:v>
                      </c:pt>
                      <c:pt idx="13">
                        <c:v>0.53719021265</c:v>
                      </c:pt>
                      <c:pt idx="14">
                        <c:v>0.57851253670000002</c:v>
                      </c:pt>
                      <c:pt idx="15">
                        <c:v>0.61983486075000005</c:v>
                      </c:pt>
                      <c:pt idx="16">
                        <c:v>0.66115718479999996</c:v>
                      </c:pt>
                      <c:pt idx="17">
                        <c:v>0.70247950884999999</c:v>
                      </c:pt>
                      <c:pt idx="18">
                        <c:v>0.74380183290000002</c:v>
                      </c:pt>
                      <c:pt idx="19">
                        <c:v>0.78512415695000004</c:v>
                      </c:pt>
                      <c:pt idx="20">
                        <c:v>0.82644648099999996</c:v>
                      </c:pt>
                      <c:pt idx="21">
                        <c:v>0.86776880504999998</c:v>
                      </c:pt>
                      <c:pt idx="22">
                        <c:v>0.90909112910000001</c:v>
                      </c:pt>
                      <c:pt idx="23">
                        <c:v>0.95041345315000003</c:v>
                      </c:pt>
                      <c:pt idx="24">
                        <c:v>0.99173577719999995</c:v>
                      </c:pt>
                      <c:pt idx="25">
                        <c:v>1.03305810125</c:v>
                      </c:pt>
                      <c:pt idx="26">
                        <c:v>1.0743804253</c:v>
                      </c:pt>
                      <c:pt idx="27">
                        <c:v>1.11570274935</c:v>
                      </c:pt>
                      <c:pt idx="28">
                        <c:v>1.1570250734</c:v>
                      </c:pt>
                      <c:pt idx="29">
                        <c:v>1.1983473974500001</c:v>
                      </c:pt>
                      <c:pt idx="30">
                        <c:v>1.2396697215000001</c:v>
                      </c:pt>
                      <c:pt idx="31">
                        <c:v>1.2809920455499999</c:v>
                      </c:pt>
                      <c:pt idx="32">
                        <c:v>1.3223143695999999</c:v>
                      </c:pt>
                      <c:pt idx="33">
                        <c:v>1.36363669365</c:v>
                      </c:pt>
                      <c:pt idx="34">
                        <c:v>1.4049590177</c:v>
                      </c:pt>
                      <c:pt idx="35">
                        <c:v>1.44628134175</c:v>
                      </c:pt>
                      <c:pt idx="36">
                        <c:v>1.4876036658</c:v>
                      </c:pt>
                      <c:pt idx="37">
                        <c:v>1.5289259898500001</c:v>
                      </c:pt>
                      <c:pt idx="38">
                        <c:v>1.5702483139000001</c:v>
                      </c:pt>
                      <c:pt idx="39">
                        <c:v>1.6115706379500001</c:v>
                      </c:pt>
                      <c:pt idx="40">
                        <c:v>1.6528929619999999</c:v>
                      </c:pt>
                      <c:pt idx="41">
                        <c:v>1.6942152860499999</c:v>
                      </c:pt>
                      <c:pt idx="42">
                        <c:v>1.7355376101</c:v>
                      </c:pt>
                      <c:pt idx="43">
                        <c:v>1.77685993415</c:v>
                      </c:pt>
                      <c:pt idx="44">
                        <c:v>1.8181822582</c:v>
                      </c:pt>
                      <c:pt idx="45">
                        <c:v>1.85950458225</c:v>
                      </c:pt>
                      <c:pt idx="46">
                        <c:v>1.9008269063000001</c:v>
                      </c:pt>
                      <c:pt idx="47">
                        <c:v>1.9421492303500001</c:v>
                      </c:pt>
                      <c:pt idx="48">
                        <c:v>1.9834715543999999</c:v>
                      </c:pt>
                      <c:pt idx="49">
                        <c:v>2.0247938784500001</c:v>
                      </c:pt>
                      <c:pt idx="50">
                        <c:v>2.0661162024999999</c:v>
                      </c:pt>
                      <c:pt idx="51">
                        <c:v>2.1074385265500002</c:v>
                      </c:pt>
                      <c:pt idx="52">
                        <c:v>2.1487608506</c:v>
                      </c:pt>
                      <c:pt idx="53">
                        <c:v>2.1900831746499998</c:v>
                      </c:pt>
                      <c:pt idx="54">
                        <c:v>2.2314054987</c:v>
                      </c:pt>
                      <c:pt idx="55">
                        <c:v>2.2727278227499998</c:v>
                      </c:pt>
                      <c:pt idx="56">
                        <c:v>2.3140501468000001</c:v>
                      </c:pt>
                      <c:pt idx="57">
                        <c:v>2.3553724708499999</c:v>
                      </c:pt>
                      <c:pt idx="58">
                        <c:v>2.3966947949000001</c:v>
                      </c:pt>
                      <c:pt idx="59">
                        <c:v>2.43801711895</c:v>
                      </c:pt>
                      <c:pt idx="60">
                        <c:v>2.4793394430000002</c:v>
                      </c:pt>
                      <c:pt idx="61">
                        <c:v>2.52066176705</c:v>
                      </c:pt>
                      <c:pt idx="62">
                        <c:v>2.5619840910999998</c:v>
                      </c:pt>
                      <c:pt idx="63">
                        <c:v>2.6033064151500001</c:v>
                      </c:pt>
                      <c:pt idx="64">
                        <c:v>2.6446287391999999</c:v>
                      </c:pt>
                      <c:pt idx="65">
                        <c:v>2.6859510632500001</c:v>
                      </c:pt>
                      <c:pt idx="66">
                        <c:v>2.7272733872999999</c:v>
                      </c:pt>
                      <c:pt idx="67">
                        <c:v>2.7685957113500002</c:v>
                      </c:pt>
                      <c:pt idx="68">
                        <c:v>2.8099180354</c:v>
                      </c:pt>
                      <c:pt idx="69">
                        <c:v>2.8512403594500002</c:v>
                      </c:pt>
                      <c:pt idx="70">
                        <c:v>2.8925626835</c:v>
                      </c:pt>
                      <c:pt idx="71">
                        <c:v>2.9338850075499998</c:v>
                      </c:pt>
                      <c:pt idx="72">
                        <c:v>2.9752073316000001</c:v>
                      </c:pt>
                      <c:pt idx="73">
                        <c:v>3.0165296556499999</c:v>
                      </c:pt>
                      <c:pt idx="74">
                        <c:v>3.0578519797000001</c:v>
                      </c:pt>
                      <c:pt idx="75">
                        <c:v>3.0991743037499999</c:v>
                      </c:pt>
                      <c:pt idx="76">
                        <c:v>3.1404966278000002</c:v>
                      </c:pt>
                      <c:pt idx="77">
                        <c:v>3.18181895185</c:v>
                      </c:pt>
                      <c:pt idx="78">
                        <c:v>3.2231412759000002</c:v>
                      </c:pt>
                      <c:pt idx="79">
                        <c:v>3.26446359995</c:v>
                      </c:pt>
                      <c:pt idx="80">
                        <c:v>3.3057859239999998</c:v>
                      </c:pt>
                      <c:pt idx="81">
                        <c:v>3.3471082480500001</c:v>
                      </c:pt>
                      <c:pt idx="82">
                        <c:v>3.3884305720999999</c:v>
                      </c:pt>
                      <c:pt idx="83">
                        <c:v>3.4297528961500001</c:v>
                      </c:pt>
                      <c:pt idx="84">
                        <c:v>3.4710752201999999</c:v>
                      </c:pt>
                      <c:pt idx="85">
                        <c:v>3.5123975442500002</c:v>
                      </c:pt>
                      <c:pt idx="86">
                        <c:v>3.5537198683</c:v>
                      </c:pt>
                      <c:pt idx="87">
                        <c:v>3.5950421923500002</c:v>
                      </c:pt>
                      <c:pt idx="88">
                        <c:v>3.6363645164</c:v>
                      </c:pt>
                      <c:pt idx="89">
                        <c:v>3.6776868404499998</c:v>
                      </c:pt>
                      <c:pt idx="90">
                        <c:v>3.7190091645000001</c:v>
                      </c:pt>
                      <c:pt idx="91">
                        <c:v>3.7603314885499999</c:v>
                      </c:pt>
                      <c:pt idx="92">
                        <c:v>3.8016538126000001</c:v>
                      </c:pt>
                      <c:pt idx="93">
                        <c:v>3.8429761366499999</c:v>
                      </c:pt>
                      <c:pt idx="94">
                        <c:v>3.8842984607000002</c:v>
                      </c:pt>
                      <c:pt idx="95">
                        <c:v>3.92562078475</c:v>
                      </c:pt>
                      <c:pt idx="96">
                        <c:v>3.9669431087999998</c:v>
                      </c:pt>
                      <c:pt idx="97">
                        <c:v>4.00826543285</c:v>
                      </c:pt>
                      <c:pt idx="98">
                        <c:v>4.0495877569000003</c:v>
                      </c:pt>
                      <c:pt idx="99">
                        <c:v>4.0909100809499996</c:v>
                      </c:pt>
                      <c:pt idx="100">
                        <c:v>4.1322324049999999</c:v>
                      </c:pt>
                      <c:pt idx="101">
                        <c:v>4.1735547290500001</c:v>
                      </c:pt>
                      <c:pt idx="102">
                        <c:v>4.2148770531000004</c:v>
                      </c:pt>
                      <c:pt idx="103">
                        <c:v>4.2561993771499997</c:v>
                      </c:pt>
                      <c:pt idx="104">
                        <c:v>4.2975217012</c:v>
                      </c:pt>
                      <c:pt idx="105">
                        <c:v>4.3388440252500002</c:v>
                      </c:pt>
                      <c:pt idx="106">
                        <c:v>4.3801663492999996</c:v>
                      </c:pt>
                      <c:pt idx="107">
                        <c:v>4.4214886733499998</c:v>
                      </c:pt>
                      <c:pt idx="108">
                        <c:v>4.4628109974000001</c:v>
                      </c:pt>
                      <c:pt idx="109">
                        <c:v>4.5041333214500003</c:v>
                      </c:pt>
                      <c:pt idx="110">
                        <c:v>4.5454556454999997</c:v>
                      </c:pt>
                      <c:pt idx="111">
                        <c:v>4.5867779695499999</c:v>
                      </c:pt>
                      <c:pt idx="112">
                        <c:v>4.6281002936000002</c:v>
                      </c:pt>
                      <c:pt idx="113">
                        <c:v>4.6694226176500004</c:v>
                      </c:pt>
                      <c:pt idx="114">
                        <c:v>4.7107449416999998</c:v>
                      </c:pt>
                      <c:pt idx="115">
                        <c:v>4.75206726575</c:v>
                      </c:pt>
                      <c:pt idx="116">
                        <c:v>4.7933895898000003</c:v>
                      </c:pt>
                      <c:pt idx="117">
                        <c:v>4.8347119138499997</c:v>
                      </c:pt>
                      <c:pt idx="118">
                        <c:v>4.8760342378999999</c:v>
                      </c:pt>
                      <c:pt idx="119">
                        <c:v>4.9173565619500001</c:v>
                      </c:pt>
                      <c:pt idx="120">
                        <c:v>4.9586788860000004</c:v>
                      </c:pt>
                      <c:pt idx="121">
                        <c:v>5.0000012100499998</c:v>
                      </c:pt>
                      <c:pt idx="122">
                        <c:v>5.0413235341</c:v>
                      </c:pt>
                      <c:pt idx="123">
                        <c:v>5.0826458581500003</c:v>
                      </c:pt>
                      <c:pt idx="124">
                        <c:v>5.1239681821999996</c:v>
                      </c:pt>
                      <c:pt idx="125">
                        <c:v>5.1652905062499999</c:v>
                      </c:pt>
                      <c:pt idx="126">
                        <c:v>5.2066128303000001</c:v>
                      </c:pt>
                      <c:pt idx="127">
                        <c:v>5.2479351543500004</c:v>
                      </c:pt>
                      <c:pt idx="128">
                        <c:v>5.2892574783999997</c:v>
                      </c:pt>
                      <c:pt idx="129">
                        <c:v>5.33057980245</c:v>
                      </c:pt>
                      <c:pt idx="130">
                        <c:v>5.3719021265000002</c:v>
                      </c:pt>
                      <c:pt idx="131">
                        <c:v>5.4132244505499996</c:v>
                      </c:pt>
                      <c:pt idx="132">
                        <c:v>5.4545467745999998</c:v>
                      </c:pt>
                      <c:pt idx="133">
                        <c:v>5.4958690986500001</c:v>
                      </c:pt>
                      <c:pt idx="134">
                        <c:v>5.5371914227000003</c:v>
                      </c:pt>
                      <c:pt idx="135">
                        <c:v>5.5785137467499997</c:v>
                      </c:pt>
                      <c:pt idx="136">
                        <c:v>5.6198360707999999</c:v>
                      </c:pt>
                      <c:pt idx="137">
                        <c:v>5.6611583948500002</c:v>
                      </c:pt>
                      <c:pt idx="138">
                        <c:v>5.7024807189000004</c:v>
                      </c:pt>
                      <c:pt idx="139">
                        <c:v>5.7438030429499998</c:v>
                      </c:pt>
                      <c:pt idx="140">
                        <c:v>5.785125367</c:v>
                      </c:pt>
                      <c:pt idx="141">
                        <c:v>5.8264476910500003</c:v>
                      </c:pt>
                      <c:pt idx="142">
                        <c:v>5.8677700150999996</c:v>
                      </c:pt>
                      <c:pt idx="143">
                        <c:v>5.9090923391499999</c:v>
                      </c:pt>
                      <c:pt idx="144">
                        <c:v>5.9504146632000001</c:v>
                      </c:pt>
                      <c:pt idx="145">
                        <c:v>5.9917369872500004</c:v>
                      </c:pt>
                      <c:pt idx="146">
                        <c:v>6.0330593112999997</c:v>
                      </c:pt>
                      <c:pt idx="147">
                        <c:v>6.07438163535</c:v>
                      </c:pt>
                      <c:pt idx="148">
                        <c:v>6.1157039594000002</c:v>
                      </c:pt>
                      <c:pt idx="149">
                        <c:v>6.1570262834499996</c:v>
                      </c:pt>
                      <c:pt idx="150">
                        <c:v>6.1983486074999998</c:v>
                      </c:pt>
                      <c:pt idx="151">
                        <c:v>6.2396709315500001</c:v>
                      </c:pt>
                      <c:pt idx="152">
                        <c:v>6.2809932556000003</c:v>
                      </c:pt>
                      <c:pt idx="153">
                        <c:v>6.3223155796499997</c:v>
                      </c:pt>
                      <c:pt idx="154">
                        <c:v>6.3636379036999999</c:v>
                      </c:pt>
                      <c:pt idx="155">
                        <c:v>6.4049602277500002</c:v>
                      </c:pt>
                      <c:pt idx="156">
                        <c:v>6.4462825518000004</c:v>
                      </c:pt>
                      <c:pt idx="157">
                        <c:v>6.4876048758499998</c:v>
                      </c:pt>
                      <c:pt idx="158">
                        <c:v>6.5289271999</c:v>
                      </c:pt>
                      <c:pt idx="159">
                        <c:v>6.5702495239500003</c:v>
                      </c:pt>
                      <c:pt idx="160">
                        <c:v>6.6115718479999996</c:v>
                      </c:pt>
                      <c:pt idx="161">
                        <c:v>6.6528941720499999</c:v>
                      </c:pt>
                      <c:pt idx="162">
                        <c:v>6.6942164961000001</c:v>
                      </c:pt>
                      <c:pt idx="163">
                        <c:v>6.7355388201500004</c:v>
                      </c:pt>
                      <c:pt idx="164">
                        <c:v>6.7768611441999997</c:v>
                      </c:pt>
                      <c:pt idx="165">
                        <c:v>6.81818346825</c:v>
                      </c:pt>
                      <c:pt idx="166">
                        <c:v>6.8595057923000002</c:v>
                      </c:pt>
                      <c:pt idx="167">
                        <c:v>6.9008281163499996</c:v>
                      </c:pt>
                      <c:pt idx="168">
                        <c:v>6.9421504403999998</c:v>
                      </c:pt>
                      <c:pt idx="169">
                        <c:v>6.9834727644500001</c:v>
                      </c:pt>
                      <c:pt idx="170">
                        <c:v>7.0247950885000003</c:v>
                      </c:pt>
                      <c:pt idx="171">
                        <c:v>7.0661174125499997</c:v>
                      </c:pt>
                      <c:pt idx="172">
                        <c:v>7.1074397365999999</c:v>
                      </c:pt>
                      <c:pt idx="173">
                        <c:v>7.1487620606500002</c:v>
                      </c:pt>
                      <c:pt idx="174">
                        <c:v>7.1900843847000004</c:v>
                      </c:pt>
                      <c:pt idx="175">
                        <c:v>7.2314067087499998</c:v>
                      </c:pt>
                      <c:pt idx="176">
                        <c:v>7.2727290328</c:v>
                      </c:pt>
                      <c:pt idx="177">
                        <c:v>7.3140513568500003</c:v>
                      </c:pt>
                      <c:pt idx="178">
                        <c:v>7.3553736808999997</c:v>
                      </c:pt>
                      <c:pt idx="179">
                        <c:v>7.3966960049499999</c:v>
                      </c:pt>
                      <c:pt idx="180">
                        <c:v>7.4380183290000002</c:v>
                      </c:pt>
                      <c:pt idx="181">
                        <c:v>7.4793406530500004</c:v>
                      </c:pt>
                      <c:pt idx="182">
                        <c:v>7.5206629770999998</c:v>
                      </c:pt>
                      <c:pt idx="183">
                        <c:v>7.56198530115</c:v>
                      </c:pt>
                      <c:pt idx="184">
                        <c:v>7.6033076252000003</c:v>
                      </c:pt>
                      <c:pt idx="185">
                        <c:v>7.6446299492499996</c:v>
                      </c:pt>
                      <c:pt idx="186">
                        <c:v>7.6859522732999999</c:v>
                      </c:pt>
                      <c:pt idx="187">
                        <c:v>7.7272745973500001</c:v>
                      </c:pt>
                      <c:pt idx="188">
                        <c:v>7.7685969214000004</c:v>
                      </c:pt>
                      <c:pt idx="189">
                        <c:v>7.8099192454499997</c:v>
                      </c:pt>
                      <c:pt idx="190">
                        <c:v>7.8512415695</c:v>
                      </c:pt>
                      <c:pt idx="191">
                        <c:v>7.8925638935500002</c:v>
                      </c:pt>
                      <c:pt idx="192">
                        <c:v>7.9338862175999996</c:v>
                      </c:pt>
                      <c:pt idx="193">
                        <c:v>7.9752085416499998</c:v>
                      </c:pt>
                      <c:pt idx="194">
                        <c:v>8.0165308657000001</c:v>
                      </c:pt>
                      <c:pt idx="195">
                        <c:v>8.0578531897500003</c:v>
                      </c:pt>
                      <c:pt idx="196">
                        <c:v>8.0991755138000006</c:v>
                      </c:pt>
                      <c:pt idx="197">
                        <c:v>8.1404978378500008</c:v>
                      </c:pt>
                      <c:pt idx="198">
                        <c:v>8.1818201618999993</c:v>
                      </c:pt>
                      <c:pt idx="199">
                        <c:v>8.2231424859499995</c:v>
                      </c:pt>
                      <c:pt idx="200">
                        <c:v>8.2644648099999998</c:v>
                      </c:pt>
                      <c:pt idx="201">
                        <c:v>8.30578713405</c:v>
                      </c:pt>
                      <c:pt idx="202">
                        <c:v>8.3471094581000003</c:v>
                      </c:pt>
                      <c:pt idx="203">
                        <c:v>8.3884317821500005</c:v>
                      </c:pt>
                      <c:pt idx="204">
                        <c:v>8.4297541062000008</c:v>
                      </c:pt>
                      <c:pt idx="205">
                        <c:v>8.4710764302499992</c:v>
                      </c:pt>
                      <c:pt idx="206">
                        <c:v>8.5123987542999995</c:v>
                      </c:pt>
                      <c:pt idx="207">
                        <c:v>8.5537210783499997</c:v>
                      </c:pt>
                      <c:pt idx="208">
                        <c:v>8.5950434024</c:v>
                      </c:pt>
                      <c:pt idx="209">
                        <c:v>8.6363657264500002</c:v>
                      </c:pt>
                      <c:pt idx="210">
                        <c:v>8.6776880505000005</c:v>
                      </c:pt>
                      <c:pt idx="211">
                        <c:v>8.7190103745500007</c:v>
                      </c:pt>
                      <c:pt idx="212">
                        <c:v>8.7603326985999992</c:v>
                      </c:pt>
                      <c:pt idx="213">
                        <c:v>8.8016550226499994</c:v>
                      </c:pt>
                      <c:pt idx="214">
                        <c:v>8.8429773466999997</c:v>
                      </c:pt>
                      <c:pt idx="215">
                        <c:v>8.8842996707499999</c:v>
                      </c:pt>
                      <c:pt idx="216">
                        <c:v>8.9256219948000002</c:v>
                      </c:pt>
                      <c:pt idx="217">
                        <c:v>8.9669443188500004</c:v>
                      </c:pt>
                      <c:pt idx="218">
                        <c:v>9.0082666429000007</c:v>
                      </c:pt>
                      <c:pt idx="219">
                        <c:v>9.0495889669499991</c:v>
                      </c:pt>
                      <c:pt idx="220">
                        <c:v>9.0909112909999994</c:v>
                      </c:pt>
                      <c:pt idx="221">
                        <c:v>9.1322336150499996</c:v>
                      </c:pt>
                      <c:pt idx="222">
                        <c:v>9.1735559390999999</c:v>
                      </c:pt>
                      <c:pt idx="223">
                        <c:v>9.2148782631500001</c:v>
                      </c:pt>
                      <c:pt idx="224">
                        <c:v>9.2562005872000004</c:v>
                      </c:pt>
                      <c:pt idx="225">
                        <c:v>9.2975229112500006</c:v>
                      </c:pt>
                      <c:pt idx="226">
                        <c:v>9.3388452353000009</c:v>
                      </c:pt>
                      <c:pt idx="227">
                        <c:v>9.3801675593499994</c:v>
                      </c:pt>
                      <c:pt idx="228">
                        <c:v>9.4214898833999996</c:v>
                      </c:pt>
                      <c:pt idx="229">
                        <c:v>9.4628122074499998</c:v>
                      </c:pt>
                      <c:pt idx="230">
                        <c:v>9.5041345315000001</c:v>
                      </c:pt>
                      <c:pt idx="231">
                        <c:v>9.5454568555500003</c:v>
                      </c:pt>
                      <c:pt idx="232">
                        <c:v>9.5867791796000006</c:v>
                      </c:pt>
                      <c:pt idx="233">
                        <c:v>9.6281015036500008</c:v>
                      </c:pt>
                      <c:pt idx="234">
                        <c:v>9.6694238276999993</c:v>
                      </c:pt>
                      <c:pt idx="235">
                        <c:v>9.7107461517499996</c:v>
                      </c:pt>
                      <c:pt idx="236">
                        <c:v>9.7520684757999998</c:v>
                      </c:pt>
                      <c:pt idx="237">
                        <c:v>9.7933907998500001</c:v>
                      </c:pt>
                      <c:pt idx="238">
                        <c:v>9.8347131239000003</c:v>
                      </c:pt>
                      <c:pt idx="239">
                        <c:v>9.8760354479500005</c:v>
                      </c:pt>
                      <c:pt idx="240">
                        <c:v>9.9173577720000008</c:v>
                      </c:pt>
                      <c:pt idx="241">
                        <c:v>9.9586800960499993</c:v>
                      </c:pt>
                      <c:pt idx="242">
                        <c:v>10.0000024201</c:v>
                      </c:pt>
                      <c:pt idx="243">
                        <c:v>10.04132474415</c:v>
                      </c:pt>
                      <c:pt idx="244">
                        <c:v>10.0826470682</c:v>
                      </c:pt>
                      <c:pt idx="245">
                        <c:v>10.12396939225</c:v>
                      </c:pt>
                      <c:pt idx="246">
                        <c:v>10.165291716300001</c:v>
                      </c:pt>
                      <c:pt idx="247">
                        <c:v>10.206614040350001</c:v>
                      </c:pt>
                      <c:pt idx="248">
                        <c:v>10.247936364399999</c:v>
                      </c:pt>
                      <c:pt idx="249">
                        <c:v>10.289258688449999</c:v>
                      </c:pt>
                      <c:pt idx="250">
                        <c:v>10.3305810125</c:v>
                      </c:pt>
                      <c:pt idx="251">
                        <c:v>10.37190333655</c:v>
                      </c:pt>
                      <c:pt idx="252">
                        <c:v>10.4132256606</c:v>
                      </c:pt>
                      <c:pt idx="253">
                        <c:v>10.45454798465</c:v>
                      </c:pt>
                      <c:pt idx="254">
                        <c:v>10.495870308700001</c:v>
                      </c:pt>
                      <c:pt idx="255">
                        <c:v>10.537192632749999</c:v>
                      </c:pt>
                      <c:pt idx="256">
                        <c:v>10.578514956799999</c:v>
                      </c:pt>
                      <c:pt idx="257">
                        <c:v>10.61983728085</c:v>
                      </c:pt>
                      <c:pt idx="258">
                        <c:v>10.6611596049</c:v>
                      </c:pt>
                      <c:pt idx="259">
                        <c:v>10.70248192895</c:v>
                      </c:pt>
                      <c:pt idx="260">
                        <c:v>10.743804253</c:v>
                      </c:pt>
                      <c:pt idx="261">
                        <c:v>10.785126577050001</c:v>
                      </c:pt>
                      <c:pt idx="262">
                        <c:v>10.826448901099999</c:v>
                      </c:pt>
                      <c:pt idx="263">
                        <c:v>10.867771225149999</c:v>
                      </c:pt>
                      <c:pt idx="264">
                        <c:v>10.9090935492</c:v>
                      </c:pt>
                      <c:pt idx="265">
                        <c:v>10.95041587325</c:v>
                      </c:pt>
                      <c:pt idx="266">
                        <c:v>10.9917381973</c:v>
                      </c:pt>
                      <c:pt idx="267">
                        <c:v>11.03306052135</c:v>
                      </c:pt>
                      <c:pt idx="268">
                        <c:v>11.074382845400001</c:v>
                      </c:pt>
                      <c:pt idx="269">
                        <c:v>11.115705169450001</c:v>
                      </c:pt>
                      <c:pt idx="270">
                        <c:v>11.157027493499999</c:v>
                      </c:pt>
                      <c:pt idx="271">
                        <c:v>11.19834981755</c:v>
                      </c:pt>
                      <c:pt idx="272">
                        <c:v>11.2396721416</c:v>
                      </c:pt>
                      <c:pt idx="273">
                        <c:v>11.28099446565</c:v>
                      </c:pt>
                      <c:pt idx="274">
                        <c:v>11.3223167897</c:v>
                      </c:pt>
                      <c:pt idx="275">
                        <c:v>11.363639113750001</c:v>
                      </c:pt>
                      <c:pt idx="276">
                        <c:v>11.404961437800001</c:v>
                      </c:pt>
                      <c:pt idx="277">
                        <c:v>11.446283761849999</c:v>
                      </c:pt>
                      <c:pt idx="278">
                        <c:v>11.4876060859</c:v>
                      </c:pt>
                      <c:pt idx="279">
                        <c:v>11.52892840995</c:v>
                      </c:pt>
                      <c:pt idx="280">
                        <c:v>11.570250734</c:v>
                      </c:pt>
                      <c:pt idx="281">
                        <c:v>11.61157305805</c:v>
                      </c:pt>
                      <c:pt idx="282">
                        <c:v>11.652895382100001</c:v>
                      </c:pt>
                      <c:pt idx="283">
                        <c:v>11.694217706150001</c:v>
                      </c:pt>
                      <c:pt idx="284">
                        <c:v>11.735540030199999</c:v>
                      </c:pt>
                      <c:pt idx="285">
                        <c:v>11.776862354249999</c:v>
                      </c:pt>
                      <c:pt idx="286">
                        <c:v>11.8181846783</c:v>
                      </c:pt>
                      <c:pt idx="287">
                        <c:v>11.85950700235</c:v>
                      </c:pt>
                      <c:pt idx="288">
                        <c:v>11.9008293264</c:v>
                      </c:pt>
                      <c:pt idx="289">
                        <c:v>11.94215165045</c:v>
                      </c:pt>
                      <c:pt idx="290">
                        <c:v>11.983473974500001</c:v>
                      </c:pt>
                      <c:pt idx="291">
                        <c:v>12.024796298549999</c:v>
                      </c:pt>
                      <c:pt idx="292">
                        <c:v>12.066118622599999</c:v>
                      </c:pt>
                      <c:pt idx="293">
                        <c:v>12.10744094665</c:v>
                      </c:pt>
                      <c:pt idx="294">
                        <c:v>12.1487632707</c:v>
                      </c:pt>
                      <c:pt idx="295">
                        <c:v>12.19008559475</c:v>
                      </c:pt>
                      <c:pt idx="296">
                        <c:v>12.2314079188</c:v>
                      </c:pt>
                      <c:pt idx="297">
                        <c:v>12.272730242850001</c:v>
                      </c:pt>
                      <c:pt idx="298">
                        <c:v>12.314052566899999</c:v>
                      </c:pt>
                      <c:pt idx="299">
                        <c:v>12.355374890949999</c:v>
                      </c:pt>
                      <c:pt idx="300">
                        <c:v>12.396697215</c:v>
                      </c:pt>
                      <c:pt idx="301">
                        <c:v>12.43801953905</c:v>
                      </c:pt>
                      <c:pt idx="302">
                        <c:v>12.4793418631</c:v>
                      </c:pt>
                      <c:pt idx="303">
                        <c:v>12.52066418715</c:v>
                      </c:pt>
                      <c:pt idx="304">
                        <c:v>12.561986511200001</c:v>
                      </c:pt>
                      <c:pt idx="305">
                        <c:v>12.603308835249999</c:v>
                      </c:pt>
                      <c:pt idx="306">
                        <c:v>12.644631159299999</c:v>
                      </c:pt>
                      <c:pt idx="307">
                        <c:v>12.68595348335</c:v>
                      </c:pt>
                      <c:pt idx="308">
                        <c:v>12.7272758074</c:v>
                      </c:pt>
                      <c:pt idx="309">
                        <c:v>12.76859813145</c:v>
                      </c:pt>
                      <c:pt idx="310">
                        <c:v>12.8099204555</c:v>
                      </c:pt>
                      <c:pt idx="311">
                        <c:v>12.851242779550001</c:v>
                      </c:pt>
                      <c:pt idx="312">
                        <c:v>12.892565103600001</c:v>
                      </c:pt>
                      <c:pt idx="313">
                        <c:v>12.933887427649999</c:v>
                      </c:pt>
                      <c:pt idx="314">
                        <c:v>12.9752097517</c:v>
                      </c:pt>
                      <c:pt idx="315">
                        <c:v>13.01653207575</c:v>
                      </c:pt>
                      <c:pt idx="316">
                        <c:v>13.0578543998</c:v>
                      </c:pt>
                      <c:pt idx="317">
                        <c:v>13.09917672385</c:v>
                      </c:pt>
                      <c:pt idx="318">
                        <c:v>13.140499047900001</c:v>
                      </c:pt>
                      <c:pt idx="319">
                        <c:v>13.181821371950001</c:v>
                      </c:pt>
                      <c:pt idx="320">
                        <c:v>13.223143695999999</c:v>
                      </c:pt>
                      <c:pt idx="321">
                        <c:v>13.26446602005</c:v>
                      </c:pt>
                      <c:pt idx="322">
                        <c:v>13.3057883441</c:v>
                      </c:pt>
                      <c:pt idx="323">
                        <c:v>13.34711066815</c:v>
                      </c:pt>
                      <c:pt idx="324">
                        <c:v>13.3884329922</c:v>
                      </c:pt>
                      <c:pt idx="325">
                        <c:v>13.429755316250001</c:v>
                      </c:pt>
                      <c:pt idx="326">
                        <c:v>13.471077640300001</c:v>
                      </c:pt>
                      <c:pt idx="327">
                        <c:v>13.512399964349999</c:v>
                      </c:pt>
                      <c:pt idx="328">
                        <c:v>13.553722288399999</c:v>
                      </c:pt>
                      <c:pt idx="329">
                        <c:v>13.59504461245</c:v>
                      </c:pt>
                      <c:pt idx="330">
                        <c:v>13.6363669365</c:v>
                      </c:pt>
                      <c:pt idx="331">
                        <c:v>13.67768926055</c:v>
                      </c:pt>
                      <c:pt idx="332">
                        <c:v>13.7190115846</c:v>
                      </c:pt>
                      <c:pt idx="333">
                        <c:v>13.760333908650001</c:v>
                      </c:pt>
                      <c:pt idx="334">
                        <c:v>13.801656232699999</c:v>
                      </c:pt>
                      <c:pt idx="335">
                        <c:v>13.842978556749999</c:v>
                      </c:pt>
                      <c:pt idx="336">
                        <c:v>13.8843008808</c:v>
                      </c:pt>
                      <c:pt idx="337">
                        <c:v>13.92562320485</c:v>
                      </c:pt>
                      <c:pt idx="338">
                        <c:v>13.9669455289</c:v>
                      </c:pt>
                      <c:pt idx="339">
                        <c:v>14.00826785295</c:v>
                      </c:pt>
                      <c:pt idx="340">
                        <c:v>14.049590177000001</c:v>
                      </c:pt>
                      <c:pt idx="341">
                        <c:v>14.090912501049999</c:v>
                      </c:pt>
                      <c:pt idx="342">
                        <c:v>14.132234825099999</c:v>
                      </c:pt>
                      <c:pt idx="343">
                        <c:v>14.17355714915</c:v>
                      </c:pt>
                      <c:pt idx="344">
                        <c:v>14.2148794732</c:v>
                      </c:pt>
                      <c:pt idx="345">
                        <c:v>14.25620179725</c:v>
                      </c:pt>
                      <c:pt idx="346">
                        <c:v>14.2975241213</c:v>
                      </c:pt>
                      <c:pt idx="347">
                        <c:v>14.338846445350001</c:v>
                      </c:pt>
                      <c:pt idx="348">
                        <c:v>14.380168769400001</c:v>
                      </c:pt>
                      <c:pt idx="349">
                        <c:v>14.421491093449999</c:v>
                      </c:pt>
                      <c:pt idx="350">
                        <c:v>14.4628134175</c:v>
                      </c:pt>
                      <c:pt idx="351">
                        <c:v>14.50413574155</c:v>
                      </c:pt>
                      <c:pt idx="352">
                        <c:v>14.5454580656</c:v>
                      </c:pt>
                      <c:pt idx="353">
                        <c:v>14.58678038965</c:v>
                      </c:pt>
                      <c:pt idx="354">
                        <c:v>14.628102713700001</c:v>
                      </c:pt>
                      <c:pt idx="355">
                        <c:v>14.669425037750001</c:v>
                      </c:pt>
                      <c:pt idx="356">
                        <c:v>14.710747361799999</c:v>
                      </c:pt>
                      <c:pt idx="357">
                        <c:v>14.75206968585</c:v>
                      </c:pt>
                      <c:pt idx="358">
                        <c:v>14.7933920099</c:v>
                      </c:pt>
                      <c:pt idx="359">
                        <c:v>14.83471433395</c:v>
                      </c:pt>
                      <c:pt idx="360">
                        <c:v>14.876036658</c:v>
                      </c:pt>
                      <c:pt idx="361">
                        <c:v>14.917358982050001</c:v>
                      </c:pt>
                      <c:pt idx="362">
                        <c:v>14.958681306100001</c:v>
                      </c:pt>
                      <c:pt idx="363">
                        <c:v>15.000003630149999</c:v>
                      </c:pt>
                      <c:pt idx="364">
                        <c:v>15.0413259542</c:v>
                      </c:pt>
                      <c:pt idx="365">
                        <c:v>15.08264827825</c:v>
                      </c:pt>
                      <c:pt idx="366">
                        <c:v>15.1239706023</c:v>
                      </c:pt>
                      <c:pt idx="367">
                        <c:v>15.16529292635</c:v>
                      </c:pt>
                      <c:pt idx="368">
                        <c:v>15.206615250400001</c:v>
                      </c:pt>
                      <c:pt idx="369">
                        <c:v>15.247937574450001</c:v>
                      </c:pt>
                      <c:pt idx="370">
                        <c:v>15.289259898499999</c:v>
                      </c:pt>
                      <c:pt idx="371">
                        <c:v>15.330582222549999</c:v>
                      </c:pt>
                      <c:pt idx="372">
                        <c:v>15.3719045466</c:v>
                      </c:pt>
                      <c:pt idx="373">
                        <c:v>15.41322687065</c:v>
                      </c:pt>
                      <c:pt idx="374">
                        <c:v>15.4545491947</c:v>
                      </c:pt>
                      <c:pt idx="375">
                        <c:v>15.49587151875</c:v>
                      </c:pt>
                      <c:pt idx="376">
                        <c:v>15.537193842800001</c:v>
                      </c:pt>
                      <c:pt idx="377">
                        <c:v>15.578516166849999</c:v>
                      </c:pt>
                      <c:pt idx="378">
                        <c:v>15.619838490899999</c:v>
                      </c:pt>
                      <c:pt idx="379">
                        <c:v>15.66116081495</c:v>
                      </c:pt>
                      <c:pt idx="380">
                        <c:v>15.702483139</c:v>
                      </c:pt>
                      <c:pt idx="381">
                        <c:v>15.74380546305</c:v>
                      </c:pt>
                      <c:pt idx="382">
                        <c:v>15.7851277871</c:v>
                      </c:pt>
                      <c:pt idx="383">
                        <c:v>15.826450111150001</c:v>
                      </c:pt>
                      <c:pt idx="384">
                        <c:v>15.867772435199999</c:v>
                      </c:pt>
                      <c:pt idx="385">
                        <c:v>15.909094759249999</c:v>
                      </c:pt>
                      <c:pt idx="386">
                        <c:v>15.9504170833</c:v>
                      </c:pt>
                      <c:pt idx="387">
                        <c:v>15.99173940735</c:v>
                      </c:pt>
                      <c:pt idx="388">
                        <c:v>16.0330617314</c:v>
                      </c:pt>
                      <c:pt idx="389">
                        <c:v>16.07438405545</c:v>
                      </c:pt>
                      <c:pt idx="390">
                        <c:v>16.115706379500001</c:v>
                      </c:pt>
                      <c:pt idx="391">
                        <c:v>16.157028703550001</c:v>
                      </c:pt>
                      <c:pt idx="392">
                        <c:v>16.198351027600001</c:v>
                      </c:pt>
                      <c:pt idx="393">
                        <c:v>16.239673351650001</c:v>
                      </c:pt>
                      <c:pt idx="394">
                        <c:v>16.280995675700002</c:v>
                      </c:pt>
                      <c:pt idx="395">
                        <c:v>16.322317999749998</c:v>
                      </c:pt>
                      <c:pt idx="396">
                        <c:v>16.363640323799999</c:v>
                      </c:pt>
                      <c:pt idx="397">
                        <c:v>16.404962647849999</c:v>
                      </c:pt>
                      <c:pt idx="398">
                        <c:v>16.446284971899999</c:v>
                      </c:pt>
                      <c:pt idx="399">
                        <c:v>16.487607295949999</c:v>
                      </c:pt>
                      <c:pt idx="400">
                        <c:v>16.52892962</c:v>
                      </c:pt>
                      <c:pt idx="401">
                        <c:v>16.57025194405</c:v>
                      </c:pt>
                      <c:pt idx="402">
                        <c:v>16.6115742681</c:v>
                      </c:pt>
                      <c:pt idx="403">
                        <c:v>16.65289659215</c:v>
                      </c:pt>
                      <c:pt idx="404">
                        <c:v>16.694218916200001</c:v>
                      </c:pt>
                      <c:pt idx="405">
                        <c:v>16.735541240250001</c:v>
                      </c:pt>
                      <c:pt idx="406">
                        <c:v>16.776863564300001</c:v>
                      </c:pt>
                      <c:pt idx="407">
                        <c:v>16.818185888350001</c:v>
                      </c:pt>
                      <c:pt idx="408">
                        <c:v>16.859508212400002</c:v>
                      </c:pt>
                      <c:pt idx="409">
                        <c:v>16.900830536450002</c:v>
                      </c:pt>
                      <c:pt idx="410">
                        <c:v>16.942152860499998</c:v>
                      </c:pt>
                      <c:pt idx="411">
                        <c:v>16.983475184549999</c:v>
                      </c:pt>
                      <c:pt idx="412">
                        <c:v>17.024797508599999</c:v>
                      </c:pt>
                      <c:pt idx="413">
                        <c:v>17.066119832649999</c:v>
                      </c:pt>
                      <c:pt idx="414">
                        <c:v>17.107442156699999</c:v>
                      </c:pt>
                      <c:pt idx="415">
                        <c:v>17.14876448075</c:v>
                      </c:pt>
                      <c:pt idx="416">
                        <c:v>17.1900868048</c:v>
                      </c:pt>
                      <c:pt idx="417">
                        <c:v>17.23140912885</c:v>
                      </c:pt>
                      <c:pt idx="418">
                        <c:v>17.2727314529</c:v>
                      </c:pt>
                      <c:pt idx="419">
                        <c:v>17.314053776950001</c:v>
                      </c:pt>
                      <c:pt idx="420">
                        <c:v>17.355376101000001</c:v>
                      </c:pt>
                      <c:pt idx="421">
                        <c:v>17.396698425050001</c:v>
                      </c:pt>
                      <c:pt idx="422">
                        <c:v>17.438020749100001</c:v>
                      </c:pt>
                      <c:pt idx="423">
                        <c:v>17.479343073150002</c:v>
                      </c:pt>
                      <c:pt idx="424">
                        <c:v>17.520665397199998</c:v>
                      </c:pt>
                      <c:pt idx="425">
                        <c:v>17.561987721249999</c:v>
                      </c:pt>
                      <c:pt idx="426">
                        <c:v>17.603310045299999</c:v>
                      </c:pt>
                      <c:pt idx="427">
                        <c:v>17.644632369349999</c:v>
                      </c:pt>
                      <c:pt idx="428">
                        <c:v>17.685954693399999</c:v>
                      </c:pt>
                      <c:pt idx="429">
                        <c:v>17.72727701745</c:v>
                      </c:pt>
                      <c:pt idx="430">
                        <c:v>17.7685993415</c:v>
                      </c:pt>
                      <c:pt idx="431">
                        <c:v>17.80992166555</c:v>
                      </c:pt>
                      <c:pt idx="432">
                        <c:v>17.8512439896</c:v>
                      </c:pt>
                      <c:pt idx="433">
                        <c:v>17.892566313650001</c:v>
                      </c:pt>
                      <c:pt idx="434">
                        <c:v>17.933888637700001</c:v>
                      </c:pt>
                      <c:pt idx="435">
                        <c:v>17.975210961750001</c:v>
                      </c:pt>
                      <c:pt idx="436">
                        <c:v>18.016533285800001</c:v>
                      </c:pt>
                      <c:pt idx="437">
                        <c:v>18.057855609850002</c:v>
                      </c:pt>
                      <c:pt idx="438">
                        <c:v>18.099177933899998</c:v>
                      </c:pt>
                      <c:pt idx="439">
                        <c:v>18.140500257949999</c:v>
                      </c:pt>
                      <c:pt idx="440">
                        <c:v>18.181822581999999</c:v>
                      </c:pt>
                      <c:pt idx="441">
                        <c:v>18.223144906049999</c:v>
                      </c:pt>
                      <c:pt idx="442">
                        <c:v>18.264467230099999</c:v>
                      </c:pt>
                      <c:pt idx="443">
                        <c:v>18.30578955415</c:v>
                      </c:pt>
                      <c:pt idx="444">
                        <c:v>18.3471118782</c:v>
                      </c:pt>
                      <c:pt idx="445">
                        <c:v>18.38843420225</c:v>
                      </c:pt>
                      <c:pt idx="446">
                        <c:v>18.4297565263</c:v>
                      </c:pt>
                      <c:pt idx="447">
                        <c:v>18.471078850350001</c:v>
                      </c:pt>
                      <c:pt idx="448">
                        <c:v>18.512401174400001</c:v>
                      </c:pt>
                      <c:pt idx="449">
                        <c:v>18.553723498450001</c:v>
                      </c:pt>
                      <c:pt idx="450">
                        <c:v>18.595045822500001</c:v>
                      </c:pt>
                      <c:pt idx="451">
                        <c:v>18.636368146550002</c:v>
                      </c:pt>
                      <c:pt idx="452">
                        <c:v>18.677690470600002</c:v>
                      </c:pt>
                      <c:pt idx="453">
                        <c:v>18.719012794649998</c:v>
                      </c:pt>
                      <c:pt idx="454">
                        <c:v>18.760335118699999</c:v>
                      </c:pt>
                      <c:pt idx="455">
                        <c:v>18.801657442749999</c:v>
                      </c:pt>
                      <c:pt idx="456">
                        <c:v>18.842979766799999</c:v>
                      </c:pt>
                      <c:pt idx="457">
                        <c:v>18.884302090849999</c:v>
                      </c:pt>
                      <c:pt idx="458">
                        <c:v>18.9256244149</c:v>
                      </c:pt>
                      <c:pt idx="459">
                        <c:v>18.96694673895</c:v>
                      </c:pt>
                      <c:pt idx="460">
                        <c:v>19.008269063</c:v>
                      </c:pt>
                      <c:pt idx="461">
                        <c:v>19.04959138705</c:v>
                      </c:pt>
                      <c:pt idx="462">
                        <c:v>19.090913711100001</c:v>
                      </c:pt>
                      <c:pt idx="463">
                        <c:v>19.132236035150001</c:v>
                      </c:pt>
                      <c:pt idx="464">
                        <c:v>19.173558359200001</c:v>
                      </c:pt>
                      <c:pt idx="465">
                        <c:v>19.214880683250001</c:v>
                      </c:pt>
                      <c:pt idx="466">
                        <c:v>19.256203007300002</c:v>
                      </c:pt>
                      <c:pt idx="467">
                        <c:v>19.297525331349998</c:v>
                      </c:pt>
                      <c:pt idx="468">
                        <c:v>19.338847655399999</c:v>
                      </c:pt>
                      <c:pt idx="469">
                        <c:v>19.380169979449999</c:v>
                      </c:pt>
                      <c:pt idx="470">
                        <c:v>19.421492303499999</c:v>
                      </c:pt>
                      <c:pt idx="471">
                        <c:v>19.462814627549999</c:v>
                      </c:pt>
                      <c:pt idx="472">
                        <c:v>19.5041369516</c:v>
                      </c:pt>
                      <c:pt idx="473">
                        <c:v>19.54545927565</c:v>
                      </c:pt>
                      <c:pt idx="474">
                        <c:v>19.5867815997</c:v>
                      </c:pt>
                      <c:pt idx="475">
                        <c:v>19.62810392375</c:v>
                      </c:pt>
                      <c:pt idx="476">
                        <c:v>19.669426247800001</c:v>
                      </c:pt>
                      <c:pt idx="477">
                        <c:v>19.710748571850001</c:v>
                      </c:pt>
                      <c:pt idx="478">
                        <c:v>19.752070895900001</c:v>
                      </c:pt>
                    </c:numCache>
                  </c:numRef>
                </c:cat>
                <c:val>
                  <c:numRef>
                    <c:extLst xmlns:c15="http://schemas.microsoft.com/office/drawing/2012/chart">
                      <c:ext xmlns:c15="http://schemas.microsoft.com/office/drawing/2012/chart" uri="{02D57815-91ED-43cb-92C2-25804820EDAC}">
                        <c15:formulaRef>
                          <c15:sqref>Sheet1!$E$2:$E$480</c15:sqref>
                        </c15:formulaRef>
                      </c:ext>
                    </c:extLst>
                    <c:numCache>
                      <c:formatCode>General</c:formatCode>
                      <c:ptCount val="479"/>
                      <c:pt idx="0">
                        <c:v>5.146303209051709E-4</c:v>
                      </c:pt>
                      <c:pt idx="1">
                        <c:v>5.460378807706556E-4</c:v>
                      </c:pt>
                      <c:pt idx="2">
                        <c:v>5.7920288342883401E-4</c:v>
                      </c:pt>
                      <c:pt idx="3">
                        <c:v>6.1421330959152923E-4</c:v>
                      </c:pt>
                      <c:pt idx="4">
                        <c:v>6.5116090937893459E-4</c:v>
                      </c:pt>
                      <c:pt idx="5">
                        <c:v>6.9014132712237348E-4</c:v>
                      </c:pt>
                      <c:pt idx="6">
                        <c:v>7.3125422827053884E-4</c:v>
                      </c:pt>
                      <c:pt idx="7">
                        <c:v>7.7460342831769209E-4</c:v>
                      </c:pt>
                      <c:pt idx="8">
                        <c:v>8.2029702366402603E-4</c:v>
                      </c:pt>
                      <c:pt idx="9">
                        <c:v>8.6844752430964155E-4</c:v>
                      </c:pt>
                      <c:pt idx="10">
                        <c:v>9.1917198827476702E-4</c:v>
                      </c:pt>
                      <c:pt idx="11">
                        <c:v>9.725921576295767E-4</c:v>
                      </c:pt>
                      <c:pt idx="12">
                        <c:v>1.0288345960076529E-3</c:v>
                      </c:pt>
                      <c:pt idx="13">
                        <c:v>1.0880308274673635E-3</c:v>
                      </c:pt>
                      <c:pt idx="14">
                        <c:v>1.1503174765556522E-3</c:v>
                      </c:pt>
                      <c:pt idx="15">
                        <c:v>1.2158364094185317E-3</c:v>
                      </c:pt>
                      <c:pt idx="16">
                        <c:v>1.2847348757923968E-3</c:v>
                      </c:pt>
                      <c:pt idx="17">
                        <c:v>1.3571656516996513E-3</c:v>
                      </c:pt>
                      <c:pt idx="18">
                        <c:v>1.4332871826616535E-3</c:v>
                      </c:pt>
                      <c:pt idx="19">
                        <c:v>1.5132637272310199E-3</c:v>
                      </c:pt>
                      <c:pt idx="20">
                        <c:v>1.5972655006345957E-3</c:v>
                      </c:pt>
                      <c:pt idx="21">
                        <c:v>1.6854688183071415E-3</c:v>
                      </c:pt>
                      <c:pt idx="22">
                        <c:v>1.7780562390849279E-3</c:v>
                      </c:pt>
                      <c:pt idx="23">
                        <c:v>1.8752167078169664E-3</c:v>
                      </c:pt>
                      <c:pt idx="24">
                        <c:v>1.9771456971406768E-3</c:v>
                      </c:pt>
                      <c:pt idx="25">
                        <c:v>2.0840453481572952E-3</c:v>
                      </c:pt>
                      <c:pt idx="26">
                        <c:v>2.1961246097313715E-3</c:v>
                      </c:pt>
                      <c:pt idx="27">
                        <c:v>2.3135993761272755E-3</c:v>
                      </c:pt>
                      <c:pt idx="28">
                        <c:v>2.4366926226848558E-3</c:v>
                      </c:pt>
                      <c:pt idx="29">
                        <c:v>2.5656345392250984E-3</c:v>
                      </c:pt>
                      <c:pt idx="30">
                        <c:v>2.7006626608660944E-3</c:v>
                      </c:pt>
                      <c:pt idx="31">
                        <c:v>2.8420219959187859E-3</c:v>
                      </c:pt>
                      <c:pt idx="32">
                        <c:v>2.989965150521536E-3</c:v>
                      </c:pt>
                      <c:pt idx="33">
                        <c:v>3.1447524496625756E-3</c:v>
                      </c:pt>
                      <c:pt idx="34">
                        <c:v>3.3066520542291348E-3</c:v>
                      </c:pt>
                      <c:pt idx="35">
                        <c:v>3.4759400737129106E-3</c:v>
                      </c:pt>
                      <c:pt idx="36">
                        <c:v>3.6529006741918874E-3</c:v>
                      </c:pt>
                      <c:pt idx="37">
                        <c:v>3.837826181200195E-3</c:v>
                      </c:pt>
                      <c:pt idx="38">
                        <c:v>4.0310171770888328E-3</c:v>
                      </c:pt>
                      <c:pt idx="39">
                        <c:v>4.2327825924727974E-3</c:v>
                      </c:pt>
                      <c:pt idx="40">
                        <c:v>4.4434397913522194E-3</c:v>
                      </c:pt>
                      <c:pt idx="41">
                        <c:v>4.6633146494890251E-3</c:v>
                      </c:pt>
                      <c:pt idx="42">
                        <c:v>4.8927416256138549E-3</c:v>
                      </c:pt>
                      <c:pt idx="43">
                        <c:v>5.1320638250331617E-3</c:v>
                      </c:pt>
                      <c:pt idx="44">
                        <c:v>5.3816330552009985E-3</c:v>
                      </c:pt>
                      <c:pt idx="45">
                        <c:v>5.6418098728166785E-3</c:v>
                      </c:pt>
                      <c:pt idx="46">
                        <c:v>5.9129636220056616E-3</c:v>
                      </c:pt>
                      <c:pt idx="47">
                        <c:v>6.1954724631390883E-3</c:v>
                      </c:pt>
                      <c:pt idx="48">
                        <c:v>6.4897233918456915E-3</c:v>
                      </c:pt>
                      <c:pt idx="49">
                        <c:v>6.7961122477692227E-3</c:v>
                      </c:pt>
                      <c:pt idx="50">
                        <c:v>7.1150437126249935E-3</c:v>
                      </c:pt>
                      <c:pt idx="51">
                        <c:v>7.4469312971104703E-3</c:v>
                      </c:pt>
                      <c:pt idx="52">
                        <c:v>7.7921973162272326E-3</c:v>
                      </c:pt>
                      <c:pt idx="53">
                        <c:v>8.1512728525751591E-3</c:v>
                      </c:pt>
                      <c:pt idx="54">
                        <c:v>8.5245977071842453E-3</c:v>
                      </c:pt>
                      <c:pt idx="55">
                        <c:v>8.912620337455171E-3</c:v>
                      </c:pt>
                      <c:pt idx="56">
                        <c:v>9.3157977817866864E-3</c:v>
                      </c:pt>
                      <c:pt idx="57">
                        <c:v>9.7345955704759256E-3</c:v>
                      </c:pt>
                      <c:pt idx="58">
                        <c:v>1.0169487622487062E-2</c:v>
                      </c:pt>
                      <c:pt idx="59">
                        <c:v>1.0620956127694398E-2</c:v>
                      </c:pt>
                      <c:pt idx="60">
                        <c:v>1.1089491414217596E-2</c:v>
                      </c:pt>
                      <c:pt idx="61">
                        <c:v>1.1575591800480102E-2</c:v>
                      </c:pt>
                      <c:pt idx="62">
                        <c:v>1.2079763431636066E-2</c:v>
                      </c:pt>
                      <c:pt idx="63">
                        <c:v>1.2602520100026868E-2</c:v>
                      </c:pt>
                      <c:pt idx="64">
                        <c:v>1.3144383049345334E-2</c:v>
                      </c:pt>
                      <c:pt idx="65">
                        <c:v>1.370588076220421E-2</c:v>
                      </c:pt>
                      <c:pt idx="66">
                        <c:v>1.4287548730824953E-2</c:v>
                      </c:pt>
                      <c:pt idx="67">
                        <c:v>1.4889929210584078E-2</c:v>
                      </c:pt>
                      <c:pt idx="68">
                        <c:v>1.5513570956176568E-2</c:v>
                      </c:pt>
                      <c:pt idx="69">
                        <c:v>1.6159028940179336E-2</c:v>
                      </c:pt>
                      <c:pt idx="70">
                        <c:v>1.6826864053822815E-2</c:v>
                      </c:pt>
                      <c:pt idx="71">
                        <c:v>1.7517642789804735E-2</c:v>
                      </c:pt>
                      <c:pt idx="72">
                        <c:v>1.8231936907007629E-2</c:v>
                      </c:pt>
                      <c:pt idx="73">
                        <c:v>1.8970323077010107E-2</c:v>
                      </c:pt>
                      <c:pt idx="74">
                        <c:v>1.9733382512311725E-2</c:v>
                      </c:pt>
                      <c:pt idx="75">
                        <c:v>2.0521700576222258E-2</c:v>
                      </c:pt>
                      <c:pt idx="76">
                        <c:v>2.133586637439782E-2</c:v>
                      </c:pt>
                      <c:pt idx="77">
                        <c:v>2.217647232803981E-2</c:v>
                      </c:pt>
                      <c:pt idx="78">
                        <c:v>2.3044113728805896E-2</c:v>
                      </c:pt>
                      <c:pt idx="79">
                        <c:v>2.3939388275517885E-2</c:v>
                      </c:pt>
                      <c:pt idx="80">
                        <c:v>2.4862895592786618E-2</c:v>
                      </c:pt>
                      <c:pt idx="81">
                        <c:v>2.5815236731710524E-2</c:v>
                      </c:pt>
                      <c:pt idx="82">
                        <c:v>2.6797013652842084E-2</c:v>
                      </c:pt>
                      <c:pt idx="83">
                        <c:v>2.7808828691653839E-2</c:v>
                      </c:pt>
                      <c:pt idx="84">
                        <c:v>2.885128400677453E-2</c:v>
                      </c:pt>
                      <c:pt idx="85">
                        <c:v>2.9924981011304214E-2</c:v>
                      </c:pt>
                      <c:pt idx="86">
                        <c:v>3.1030519787557245E-2</c:v>
                      </c:pt>
                      <c:pt idx="87">
                        <c:v>3.2168498485620714E-2</c:v>
                      </c:pt>
                      <c:pt idx="88">
                        <c:v>3.3339512706156434E-2</c:v>
                      </c:pt>
                      <c:pt idx="89">
                        <c:v>3.4544154867913804E-2</c:v>
                      </c:pt>
                      <c:pt idx="90">
                        <c:v>3.5783013560460965E-2</c:v>
                      </c:pt>
                      <c:pt idx="91">
                        <c:v>3.7056672882681281E-2</c:v>
                      </c:pt>
                      <c:pt idx="92">
                        <c:v>3.8365711767621477E-2</c:v>
                      </c:pt>
                      <c:pt idx="93">
                        <c:v>3.9710703294317008E-2</c:v>
                      </c:pt>
                      <c:pt idx="94">
                        <c:v>4.1092213987258583E-2</c:v>
                      </c:pt>
                      <c:pt idx="95">
                        <c:v>4.2510803104202084E-2</c:v>
                      </c:pt>
                      <c:pt idx="96">
                        <c:v>4.3967021913061156E-2</c:v>
                      </c:pt>
                      <c:pt idx="97">
                        <c:v>4.5461412958658312E-2</c:v>
                      </c:pt>
                      <c:pt idx="98">
                        <c:v>4.6994509320146115E-2</c:v>
                      </c:pt>
                      <c:pt idx="99">
                        <c:v>4.8566833859944286E-2</c:v>
                      </c:pt>
                      <c:pt idx="100">
                        <c:v>5.0178898465071856E-2</c:v>
                      </c:pt>
                      <c:pt idx="101">
                        <c:v>5.183120328178599E-2</c:v>
                      </c:pt>
                      <c:pt idx="102">
                        <c:v>5.3524235944469124E-2</c:v>
                      </c:pt>
                      <c:pt idx="103">
                        <c:v>5.5258470799735407E-2</c:v>
                      </c:pt>
                      <c:pt idx="104">
                        <c:v>5.703436812675533E-2</c:v>
                      </c:pt>
                      <c:pt idx="105">
                        <c:v>5.8852373354822407E-2</c:v>
                      </c:pt>
                      <c:pt idx="106">
                        <c:v>6.0712916279210459E-2</c:v>
                      </c:pt>
                      <c:pt idx="107">
                        <c:v>6.2616410276391352E-2</c:v>
                      </c:pt>
                      <c:pt idx="108">
                        <c:v>6.4563251519703407E-2</c:v>
                      </c:pt>
                      <c:pt idx="109">
                        <c:v>6.6553818196578463E-2</c:v>
                      </c:pt>
                      <c:pt idx="110">
                        <c:v>6.8588469728450882E-2</c:v>
                      </c:pt>
                      <c:pt idx="111">
                        <c:v>7.0667545994485284E-2</c:v>
                      </c:pt>
                      <c:pt idx="112">
                        <c:v>7.2791366560270812E-2</c:v>
                      </c:pt>
                      <c:pt idx="113">
                        <c:v>7.4960229912637705E-2</c:v>
                      </c:pt>
                      <c:pt idx="114">
                        <c:v>7.7174412701758718E-2</c:v>
                      </c:pt>
                      <c:pt idx="115">
                        <c:v>7.943416899170043E-2</c:v>
                      </c:pt>
                      <c:pt idx="116">
                        <c:v>8.1739729520591151E-2</c:v>
                      </c:pt>
                      <c:pt idx="117">
                        <c:v>8.409130097156936E-2</c:v>
                      </c:pt>
                      <c:pt idx="118">
                        <c:v>8.6489065255673431E-2</c:v>
                      </c:pt>
                      <c:pt idx="119">
                        <c:v>8.8933178807824378E-2</c:v>
                      </c:pt>
                      <c:pt idx="120">
                        <c:v>9.142377189704555E-2</c:v>
                      </c:pt>
                      <c:pt idx="121">
                        <c:v>9.3960947952048735E-2</c:v>
                      </c:pt>
                      <c:pt idx="122">
                        <c:v>9.6544782903302137E-2</c:v>
                      </c:pt>
                      <c:pt idx="123">
                        <c:v>9.9175324542677218E-2</c:v>
                      </c:pt>
                      <c:pt idx="124">
                        <c:v>0.10185259190175029</c:v>
                      </c:pt>
                      <c:pt idx="125">
                        <c:v>0.10457657464981307</c:v>
                      </c:pt>
                      <c:pt idx="126">
                        <c:v>0.10734723251261839</c:v>
                      </c:pt>
                      <c:pt idx="127">
                        <c:v>0.11016449471286116</c:v>
                      </c:pt>
                      <c:pt idx="128">
                        <c:v>0.1130282594333622</c:v>
                      </c:pt>
                      <c:pt idx="129">
                        <c:v>0.1159383933038907</c:v>
                      </c:pt>
                      <c:pt idx="130">
                        <c:v>0.11889473091252473</c:v>
                      </c:pt>
                      <c:pt idx="131">
                        <c:v>0.12189707434241252</c:v>
                      </c:pt>
                      <c:pt idx="132">
                        <c:v>0.12494519273475664</c:v>
                      </c:pt>
                      <c:pt idx="133">
                        <c:v>0.12803882187880261</c:v>
                      </c:pt>
                      <c:pt idx="134">
                        <c:v>0.13117766382956939</c:v>
                      </c:pt>
                      <c:pt idx="135">
                        <c:v>0.13436138655401392</c:v>
                      </c:pt>
                      <c:pt idx="136">
                        <c:v>0.13758962360627602</c:v>
                      </c:pt>
                      <c:pt idx="137">
                        <c:v>0.1408619738326011</c:v>
                      </c:pt>
                      <c:pt idx="138">
                        <c:v>0.14417800110648837</c:v>
                      </c:pt>
                      <c:pt idx="139">
                        <c:v>0.1475372340945636</c:v>
                      </c:pt>
                      <c:pt idx="140">
                        <c:v>0.15093916605362151</c:v>
                      </c:pt>
                      <c:pt idx="141">
                        <c:v>0.15438325465923292</c:v>
                      </c:pt>
                      <c:pt idx="142">
                        <c:v>0.15786892186625756</c:v>
                      </c:pt>
                      <c:pt idx="143">
                        <c:v>0.16139555380155132</c:v>
                      </c:pt>
                      <c:pt idx="144">
                        <c:v>0.16496250068910251</c:v>
                      </c:pt>
                      <c:pt idx="145">
                        <c:v>0.16856907680777855</c:v>
                      </c:pt>
                      <c:pt idx="146">
                        <c:v>0.17221456048181211</c:v>
                      </c:pt>
                      <c:pt idx="147">
                        <c:v>0.17589819410410082</c:v>
                      </c:pt>
                      <c:pt idx="148">
                        <c:v>0.17961918419234493</c:v>
                      </c:pt>
                      <c:pt idx="149">
                        <c:v>0.18337670147799309</c:v>
                      </c:pt>
                      <c:pt idx="150">
                        <c:v>0.18716988102791751</c:v>
                      </c:pt>
                      <c:pt idx="151">
                        <c:v>0.19099782239868901</c:v>
                      </c:pt>
                      <c:pt idx="152">
                        <c:v>0.19485958982327481</c:v>
                      </c:pt>
                      <c:pt idx="153">
                        <c:v>0.19875421242993421</c:v>
                      </c:pt>
                      <c:pt idx="154">
                        <c:v>0.20268068449304283</c:v>
                      </c:pt>
                      <c:pt idx="155">
                        <c:v>0.2066379657155315</c:v>
                      </c:pt>
                      <c:pt idx="156">
                        <c:v>0.21062498154258535</c:v>
                      </c:pt>
                      <c:pt idx="157">
                        <c:v>0.21464062350620777</c:v>
                      </c:pt>
                      <c:pt idx="158">
                        <c:v>0.21868374960021802</c:v>
                      </c:pt>
                      <c:pt idx="159">
                        <c:v>0.22275318468521471</c:v>
                      </c:pt>
                      <c:pt idx="160">
                        <c:v>0.22684772092300662</c:v>
                      </c:pt>
                      <c:pt idx="161">
                        <c:v>0.2309661182399799</c:v>
                      </c:pt>
                      <c:pt idx="162">
                        <c:v>0.23510710481884584</c:v>
                      </c:pt>
                      <c:pt idx="163">
                        <c:v>0.23926937761818748</c:v>
                      </c:pt>
                      <c:pt idx="164">
                        <c:v>0.24345160291920109</c:v>
                      </c:pt>
                      <c:pt idx="165">
                        <c:v>0.24765241689901102</c:v>
                      </c:pt>
                      <c:pt idx="166">
                        <c:v>0.25187042622991945</c:v>
                      </c:pt>
                      <c:pt idx="167">
                        <c:v>0.25610420870393935</c:v>
                      </c:pt>
                      <c:pt idx="168">
                        <c:v>0.26035231388194902</c:v>
                      </c:pt>
                      <c:pt idx="169">
                        <c:v>0.26461326376680094</c:v>
                      </c:pt>
                      <c:pt idx="170">
                        <c:v>0.26888555349970916</c:v>
                      </c:pt>
                      <c:pt idx="171">
                        <c:v>0.27316765207924365</c:v>
                      </c:pt>
                      <c:pt idx="172">
                        <c:v>0.27745800310225632</c:v>
                      </c:pt>
                      <c:pt idx="173">
                        <c:v>0.28175502552607168</c:v>
                      </c:pt>
                      <c:pt idx="174">
                        <c:v>0.28605711445127813</c:v>
                      </c:pt>
                      <c:pt idx="175">
                        <c:v>0.29036264192446981</c:v>
                      </c:pt>
                      <c:pt idx="176">
                        <c:v>0.29466995776029536</c:v>
                      </c:pt>
                      <c:pt idx="177">
                        <c:v>0.29897739038219018</c:v>
                      </c:pt>
                      <c:pt idx="178">
                        <c:v>0.30328324768117981</c:v>
                      </c:pt>
                      <c:pt idx="179">
                        <c:v>0.30758581789216471</c:v>
                      </c:pt>
                      <c:pt idx="180">
                        <c:v>0.31188337048711362</c:v>
                      </c:pt>
                      <c:pt idx="181">
                        <c:v>0.31617415708461827</c:v>
                      </c:pt>
                      <c:pt idx="182">
                        <c:v>0.32045641237528222</c:v>
                      </c:pt>
                      <c:pt idx="183">
                        <c:v>0.32472835506244391</c:v>
                      </c:pt>
                      <c:pt idx="184">
                        <c:v>0.32898818881775943</c:v>
                      </c:pt>
                      <c:pt idx="185">
                        <c:v>0.33323410325119512</c:v>
                      </c:pt>
                      <c:pt idx="186">
                        <c:v>0.33746427489501218</c:v>
                      </c:pt>
                      <c:pt idx="187">
                        <c:v>0.34167686820134724</c:v>
                      </c:pt>
                      <c:pt idx="188">
                        <c:v>0.34587003655302501</c:v>
                      </c:pt>
                      <c:pt idx="189">
                        <c:v>0.35004192328726647</c:v>
                      </c:pt>
                      <c:pt idx="190">
                        <c:v>0.35419066273198013</c:v>
                      </c:pt>
                      <c:pt idx="191">
                        <c:v>0.35831438125435522</c:v>
                      </c:pt>
                      <c:pt idx="192">
                        <c:v>0.36241119832149749</c:v>
                      </c:pt>
                      <c:pt idx="193">
                        <c:v>0.36647922757287593</c:v>
                      </c:pt>
                      <c:pt idx="194">
                        <c:v>0.37051657790436976</c:v>
                      </c:pt>
                      <c:pt idx="195">
                        <c:v>0.37452135456372793</c:v>
                      </c:pt>
                      <c:pt idx="196">
                        <c:v>0.37849166025727315</c:v>
                      </c:pt>
                      <c:pt idx="197">
                        <c:v>0.38242559626769979</c:v>
                      </c:pt>
                      <c:pt idx="198">
                        <c:v>0.38632126358282826</c:v>
                      </c:pt>
                      <c:pt idx="199">
                        <c:v>0.39017676403519663</c:v>
                      </c:pt>
                      <c:pt idx="200">
                        <c:v>0.39399020145237218</c:v>
                      </c:pt>
                      <c:pt idx="201">
                        <c:v>0.39775968281788082</c:v>
                      </c:pt>
                      <c:pt idx="202">
                        <c:v>0.40148331944264803</c:v>
                      </c:pt>
                      <c:pt idx="203">
                        <c:v>0.40515922814685218</c:v>
                      </c:pt>
                      <c:pt idx="204">
                        <c:v>0.40878553245208349</c:v>
                      </c:pt>
                      <c:pt idx="205">
                        <c:v>0.4123603637836955</c:v>
                      </c:pt>
                      <c:pt idx="206">
                        <c:v>0.41588186268322874</c:v>
                      </c:pt>
                      <c:pt idx="207">
                        <c:v>0.41934818003076657</c:v>
                      </c:pt>
                      <c:pt idx="208">
                        <c:v>0.42275747827706933</c:v>
                      </c:pt>
                      <c:pt idx="209">
                        <c:v>0.42610793268530833</c:v>
                      </c:pt>
                      <c:pt idx="210">
                        <c:v>0.42939773258219405</c:v>
                      </c:pt>
                      <c:pt idx="211">
                        <c:v>0.43262508261826516</c:v>
                      </c:pt>
                      <c:pt idx="212">
                        <c:v>0.43578820403706803</c:v>
                      </c:pt>
                      <c:pt idx="213">
                        <c:v>0.43888533595291757</c:v>
                      </c:pt>
                      <c:pt idx="214">
                        <c:v>0.44191473663689113</c:v>
                      </c:pt>
                      <c:pt idx="215">
                        <c:v>0.44487468481065523</c:v>
                      </c:pt>
                      <c:pt idx="216">
                        <c:v>0.44776348094768137</c:v>
                      </c:pt>
                      <c:pt idx="217">
                        <c:v>0.45057944858134691</c:v>
                      </c:pt>
                      <c:pt idx="218">
                        <c:v>0.45332093561936415</c:v>
                      </c:pt>
                      <c:pt idx="219">
                        <c:v>0.45598631566391856</c:v>
                      </c:pt>
                      <c:pt idx="220">
                        <c:v>0.4585739893368328</c:v>
                      </c:pt>
                      <c:pt idx="221">
                        <c:v>0.46108238560900838</c:v>
                      </c:pt>
                      <c:pt idx="222">
                        <c:v>0.46350996313332471</c:v>
                      </c:pt>
                      <c:pt idx="223">
                        <c:v>0.46585521158010634</c:v>
                      </c:pt>
                      <c:pt idx="224">
                        <c:v>0.46811665297419447</c:v>
                      </c:pt>
                      <c:pt idx="225">
                        <c:v>0.47029284303258279</c:v>
                      </c:pt>
                      <c:pt idx="226">
                        <c:v>0.47238237250150028</c:v>
                      </c:pt>
                      <c:pt idx="227">
                        <c:v>0.47438386849174785</c:v>
                      </c:pt>
                      <c:pt idx="228">
                        <c:v>0.47629599581101428</c:v>
                      </c:pt>
                      <c:pt idx="229">
                        <c:v>0.47811745829181812</c:v>
                      </c:pt>
                      <c:pt idx="230">
                        <c:v>0.47984700011364462</c:v>
                      </c:pt>
                      <c:pt idx="231">
                        <c:v>0.48148340711776594</c:v>
                      </c:pt>
                      <c:pt idx="232">
                        <c:v>0.48302550811315448</c:v>
                      </c:pt>
                      <c:pt idx="233">
                        <c:v>0.48447217617182614</c:v>
                      </c:pt>
                      <c:pt idx="234">
                        <c:v>0.48582232991186891</c:v>
                      </c:pt>
                      <c:pt idx="235">
                        <c:v>0.48707493476634434</c:v>
                      </c:pt>
                      <c:pt idx="236">
                        <c:v>0.48822900423617732</c:v>
                      </c:pt>
                      <c:pt idx="237">
                        <c:v>0.48928360112507835</c:v>
                      </c:pt>
                      <c:pt idx="238">
                        <c:v>0.4902378387544839</c:v>
                      </c:pt>
                      <c:pt idx="239">
                        <c:v>0.49109088215643548</c:v>
                      </c:pt>
                      <c:pt idx="240">
                        <c:v>0.49184194924226249</c:v>
                      </c:pt>
                      <c:pt idx="241">
                        <c:v>0.49249031194488224</c:v>
                      </c:pt>
                      <c:pt idx="242">
                        <c:v>0.49303529733248369</c:v>
                      </c:pt>
                      <c:pt idx="243">
                        <c:v>0.49347628869131965</c:v>
                      </c:pt>
                      <c:pt idx="244">
                        <c:v>0.49381272657529485</c:v>
                      </c:pt>
                      <c:pt idx="245">
                        <c:v>0.4940441098200099</c:v>
                      </c:pt>
                      <c:pt idx="246">
                        <c:v>0.49416999651889548</c:v>
                      </c:pt>
                      <c:pt idx="247">
                        <c:v>0.49419000495905469</c:v>
                      </c:pt>
                      <c:pt idx="248">
                        <c:v>0.49410381451442242</c:v>
                      </c:pt>
                      <c:pt idx="249">
                        <c:v>0.49391116649384742</c:v>
                      </c:pt>
                      <c:pt idx="250">
                        <c:v>0.49361186494170667</c:v>
                      </c:pt>
                      <c:pt idx="251">
                        <c:v>0.49320577738867688</c:v>
                      </c:pt>
                      <c:pt idx="252">
                        <c:v>0.49269283555030463</c:v>
                      </c:pt>
                      <c:pt idx="253">
                        <c:v>0.49207303597104912</c:v>
                      </c:pt>
                      <c:pt idx="254">
                        <c:v>0.4913464406115049</c:v>
                      </c:pt>
                      <c:pt idx="255">
                        <c:v>0.49051317737655875</c:v>
                      </c:pt>
                      <c:pt idx="256">
                        <c:v>0.48957344058228702</c:v>
                      </c:pt>
                      <c:pt idx="257">
                        <c:v>0.48852749135946327</c:v>
                      </c:pt>
                      <c:pt idx="258">
                        <c:v>0.4873756579916122</c:v>
                      </c:pt>
                      <c:pt idx="259">
                        <c:v>0.48611833618562883</c:v>
                      </c:pt>
                      <c:pt idx="260">
                        <c:v>0.48475598927306307</c:v>
                      </c:pt>
                      <c:pt idx="261">
                        <c:v>0.4832891483402702</c:v>
                      </c:pt>
                      <c:pt idx="262">
                        <c:v>0.48171841228572376</c:v>
                      </c:pt>
                      <c:pt idx="263">
                        <c:v>0.48004444780290378</c:v>
                      </c:pt>
                      <c:pt idx="264">
                        <c:v>0.47826798928728564</c:v>
                      </c:pt>
                      <c:pt idx="265">
                        <c:v>0.4763898386660842</c:v>
                      </c:pt>
                      <c:pt idx="266">
                        <c:v>0.47441086514953701</c:v>
                      </c:pt>
                      <c:pt idx="267">
                        <c:v>0.47233200490265059</c:v>
                      </c:pt>
                      <c:pt idx="268">
                        <c:v>0.4701542606364788</c:v>
                      </c:pt>
                      <c:pt idx="269">
                        <c:v>0.46787870111815244</c:v>
                      </c:pt>
                      <c:pt idx="270">
                        <c:v>0.46550646059903761</c:v>
                      </c:pt>
                      <c:pt idx="271">
                        <c:v>0.46303873816056096</c:v>
                      </c:pt>
                      <c:pt idx="272">
                        <c:v>0.46047679697740551</c:v>
                      </c:pt>
                      <c:pt idx="273">
                        <c:v>0.45782196349795501</c:v>
                      </c:pt>
                      <c:pt idx="274">
                        <c:v>0.4550756265420341</c:v>
                      </c:pt>
                      <c:pt idx="275">
                        <c:v>0.45223923631617419</c:v>
                      </c:pt>
                      <c:pt idx="276">
                        <c:v>0.44931430334681099</c:v>
                      </c:pt>
                      <c:pt idx="277">
                        <c:v>0.44630239733200427</c:v>
                      </c:pt>
                      <c:pt idx="278">
                        <c:v>0.44320514591245408</c:v>
                      </c:pt>
                      <c:pt idx="279">
                        <c:v>0.4400242333627703</c:v>
                      </c:pt>
                      <c:pt idx="280">
                        <c:v>0.43676139920414025</c:v>
                      </c:pt>
                      <c:pt idx="281">
                        <c:v>0.43341843673972069</c:v>
                      </c:pt>
                      <c:pt idx="282">
                        <c:v>0.4299971915142668</c:v>
                      </c:pt>
                      <c:pt idx="283">
                        <c:v>0.42649955969969211</c:v>
                      </c:pt>
                      <c:pt idx="284">
                        <c:v>0.42292748640843125</c:v>
                      </c:pt>
                      <c:pt idx="285">
                        <c:v>0.41928296393665943</c:v>
                      </c:pt>
                      <c:pt idx="286">
                        <c:v>0.41556802993959185</c:v>
                      </c:pt>
                      <c:pt idx="287">
                        <c:v>0.41178476554125965</c:v>
                      </c:pt>
                      <c:pt idx="288">
                        <c:v>0.40793529338132206</c:v>
                      </c:pt>
                      <c:pt idx="289">
                        <c:v>0.40402177560163799</c:v>
                      </c:pt>
                      <c:pt idx="290">
                        <c:v>0.40004641177547196</c:v>
                      </c:pt>
                      <c:pt idx="291">
                        <c:v>0.39601143678236062</c:v>
                      </c:pt>
                      <c:pt idx="292">
                        <c:v>0.39191911863180634</c:v>
                      </c:pt>
                      <c:pt idx="293">
                        <c:v>0.38777175623910143</c:v>
                      </c:pt>
                      <c:pt idx="294">
                        <c:v>0.38357167715671048</c:v>
                      </c:pt>
                      <c:pt idx="295">
                        <c:v>0.3793212352647618</c:v>
                      </c:pt>
                      <c:pt idx="296">
                        <c:v>0.37502280842430524</c:v>
                      </c:pt>
                      <c:pt idx="297">
                        <c:v>0.37067879609709919</c:v>
                      </c:pt>
                      <c:pt idx="298">
                        <c:v>0.36629161693577894</c:v>
                      </c:pt>
                      <c:pt idx="299">
                        <c:v>0.36186370634834414</c:v>
                      </c:pt>
                      <c:pt idx="300">
                        <c:v>0.35739751404097425</c:v>
                      </c:pt>
                      <c:pt idx="301">
                        <c:v>0.35289550154324456</c:v>
                      </c:pt>
                      <c:pt idx="302">
                        <c:v>0.34836013971986796</c:v>
                      </c:pt>
                      <c:pt idx="303">
                        <c:v>0.34379390627312928</c:v>
                      </c:pt>
                      <c:pt idx="304">
                        <c:v>0.33919928324021037</c:v>
                      </c:pt>
                      <c:pt idx="305">
                        <c:v>0.33457875448962499</c:v>
                      </c:pt>
                      <c:pt idx="306">
                        <c:v>0.32993480322099122</c:v>
                      </c:pt>
                      <c:pt idx="307">
                        <c:v>0.325269909472369</c:v>
                      </c:pt>
                      <c:pt idx="308">
                        <c:v>0.32058654763937683</c:v>
                      </c:pt>
                      <c:pt idx="309">
                        <c:v>0.31588718401027915</c:v>
                      </c:pt>
                      <c:pt idx="310">
                        <c:v>0.31117427432120215</c:v>
                      </c:pt>
                      <c:pt idx="311">
                        <c:v>0.30645026133559089</c:v>
                      </c:pt>
                      <c:pt idx="312">
                        <c:v>0.30171757245196418</c:v>
                      </c:pt>
                      <c:pt idx="313">
                        <c:v>0.2969786173439608</c:v>
                      </c:pt>
                      <c:pt idx="314">
                        <c:v>0.2922357856365918</c:v>
                      </c:pt>
                      <c:pt idx="315">
                        <c:v>0.28749144462253018</c:v>
                      </c:pt>
                      <c:pt idx="316">
                        <c:v>0.28274793702217332</c:v>
                      </c:pt>
                      <c:pt idx="317">
                        <c:v>0.27800757879110877</c:v>
                      </c:pt>
                      <c:pt idx="318">
                        <c:v>0.27327265697850078</c:v>
                      </c:pt>
                      <c:pt idx="319">
                        <c:v>0.26854542763979322</c:v>
                      </c:pt>
                      <c:pt idx="320">
                        <c:v>0.26382811380699478</c:v>
                      </c:pt>
                      <c:pt idx="321">
                        <c:v>0.25912290351967271</c:v>
                      </c:pt>
                      <c:pt idx="322">
                        <c:v>0.25443194791963852</c:v>
                      </c:pt>
                      <c:pt idx="323">
                        <c:v>0.24975735941215663</c:v>
                      </c:pt>
                      <c:pt idx="324">
                        <c:v>0.24510120989634732</c:v>
                      </c:pt>
                      <c:pt idx="325">
                        <c:v>0.24046552906729299</c:v>
                      </c:pt>
                      <c:pt idx="326">
                        <c:v>0.23585230279218761</c:v>
                      </c:pt>
                      <c:pt idx="327">
                        <c:v>0.23126347156269422</c:v>
                      </c:pt>
                      <c:pt idx="328">
                        <c:v>0.22670092902549768</c:v>
                      </c:pt>
                      <c:pt idx="329">
                        <c:v>0.22216652059285963</c:v>
                      </c:pt>
                      <c:pt idx="330">
                        <c:v>0.21766204213479534</c:v>
                      </c:pt>
                      <c:pt idx="331">
                        <c:v>0.21318923875430731</c:v>
                      </c:pt>
                      <c:pt idx="332">
                        <c:v>0.20874980364692045</c:v>
                      </c:pt>
                      <c:pt idx="333">
                        <c:v>0.20434537704557343</c:v>
                      </c:pt>
                      <c:pt idx="334">
                        <c:v>0.19997754525172962</c:v>
                      </c:pt>
                      <c:pt idx="335">
                        <c:v>0.19564783975337996</c:v>
                      </c:pt>
                      <c:pt idx="336">
                        <c:v>0.1913577364304197</c:v>
                      </c:pt>
                      <c:pt idx="337">
                        <c:v>0.18710865484768979</c:v>
                      </c:pt>
                      <c:pt idx="338">
                        <c:v>0.18290195763578684</c:v>
                      </c:pt>
                      <c:pt idx="339">
                        <c:v>0.17873894995955747</c:v>
                      </c:pt>
                      <c:pt idx="340">
                        <c:v>0.17462087907401105</c:v>
                      </c:pt>
                      <c:pt idx="341">
                        <c:v>0.17054893396720136</c:v>
                      </c:pt>
                      <c:pt idx="342">
                        <c:v>0.16652424508945352</c:v>
                      </c:pt>
                      <c:pt idx="343">
                        <c:v>0.16254788416813556</c:v>
                      </c:pt>
                      <c:pt idx="344">
                        <c:v>0.15862086410700901</c:v>
                      </c:pt>
                      <c:pt idx="345">
                        <c:v>0.15474413896902545</c:v>
                      </c:pt>
                      <c:pt idx="346">
                        <c:v>0.15091860404127888</c:v>
                      </c:pt>
                      <c:pt idx="347">
                        <c:v>0.14714509598067071</c:v>
                      </c:pt>
                      <c:pt idx="348">
                        <c:v>0.14342439303869617</c:v>
                      </c:pt>
                      <c:pt idx="349">
                        <c:v>0.13975721536362062</c:v>
                      </c:pt>
                      <c:pt idx="350">
                        <c:v>0.13614422537817972</c:v>
                      </c:pt>
                      <c:pt idx="351">
                        <c:v>0.13258602823081053</c:v>
                      </c:pt>
                      <c:pt idx="352">
                        <c:v>0.12908317231829963</c:v>
                      </c:pt>
                      <c:pt idx="353">
                        <c:v>0.12563614987762267</c:v>
                      </c:pt>
                      <c:pt idx="354">
                        <c:v>0.12224539764464257</c:v>
                      </c:pt>
                      <c:pt idx="355">
                        <c:v>0.11891129757723898</c:v>
                      </c:pt>
                      <c:pt idx="356">
                        <c:v>0.11563417764034814</c:v>
                      </c:pt>
                      <c:pt idx="357">
                        <c:v>0.11241431265031418</c:v>
                      </c:pt>
                      <c:pt idx="358">
                        <c:v>0.10925192517587645</c:v>
                      </c:pt>
                      <c:pt idx="359">
                        <c:v>0.10614718649305317</c:v>
                      </c:pt>
                      <c:pt idx="360">
                        <c:v>0.10310021759112407</c:v>
                      </c:pt>
                      <c:pt idx="361">
                        <c:v>0.10011109022686487</c:v>
                      </c:pt>
                      <c:pt idx="362">
                        <c:v>9.7179828024145085E-2</c:v>
                      </c:pt>
                      <c:pt idx="363">
                        <c:v>9.4306407615968216E-2</c:v>
                      </c:pt>
                      <c:pt idx="364">
                        <c:v>9.1490759826006768E-2</c:v>
                      </c:pt>
                      <c:pt idx="365">
                        <c:v>8.8732770886667561E-2</c:v>
                      </c:pt>
                      <c:pt idx="366">
                        <c:v>8.6032283690714015E-2</c:v>
                      </c:pt>
                      <c:pt idx="367">
                        <c:v>8.338909907346756E-2</c:v>
                      </c:pt>
                      <c:pt idx="368">
                        <c:v>8.0802977122617956E-2</c:v>
                      </c:pt>
                      <c:pt idx="369">
                        <c:v>7.8273638512682986E-2</c:v>
                      </c:pt>
                      <c:pt idx="370">
                        <c:v>7.5800765861178385E-2</c:v>
                      </c:pt>
                      <c:pt idx="371">
                        <c:v>7.3384005103584088E-2</c:v>
                      </c:pt>
                      <c:pt idx="372">
                        <c:v>7.1022966884226962E-2</c:v>
                      </c:pt>
                      <c:pt idx="373">
                        <c:v>6.8717227960237631E-2</c:v>
                      </c:pt>
                      <c:pt idx="374">
                        <c:v>6.6466332615785065E-2</c:v>
                      </c:pt>
                      <c:pt idx="375">
                        <c:v>6.4269794083843271E-2</c:v>
                      </c:pt>
                      <c:pt idx="376">
                        <c:v>6.2127095972799973E-2</c:v>
                      </c:pt>
                      <c:pt idx="377">
                        <c:v>6.0037693695279157E-2</c:v>
                      </c:pt>
                      <c:pt idx="378">
                        <c:v>5.8001015896615389E-2</c:v>
                      </c:pt>
                      <c:pt idx="379">
                        <c:v>5.6016465880487989E-2</c:v>
                      </c:pt>
                      <c:pt idx="380">
                        <c:v>5.4083423029298659E-2</c:v>
                      </c:pt>
                      <c:pt idx="381">
                        <c:v>5.2201244216954559E-2</c:v>
                      </c:pt>
                      <c:pt idx="382">
                        <c:v>5.0369265211800948E-2</c:v>
                      </c:pt>
                      <c:pt idx="383">
                        <c:v>4.8586802067533005E-2</c:v>
                      </c:pt>
                      <c:pt idx="384">
                        <c:v>4.6853152500005296E-2</c:v>
                      </c:pt>
                      <c:pt idx="385">
                        <c:v>4.5167597247946917E-2</c:v>
                      </c:pt>
                      <c:pt idx="386">
                        <c:v>4.3529401415684843E-2</c:v>
                      </c:pt>
                      <c:pt idx="387">
                        <c:v>4.1937815796071899E-2</c:v>
                      </c:pt>
                      <c:pt idx="388">
                        <c:v>4.0392078171912676E-2</c:v>
                      </c:pt>
                      <c:pt idx="389">
                        <c:v>3.8891414594277876E-2</c:v>
                      </c:pt>
                      <c:pt idx="390">
                        <c:v>3.7435040636197514E-2</c:v>
                      </c:pt>
                      <c:pt idx="391">
                        <c:v>3.60221626203205E-2</c:v>
                      </c:pt>
                      <c:pt idx="392">
                        <c:v>3.4651978819229635E-2</c:v>
                      </c:pt>
                      <c:pt idx="393">
                        <c:v>3.3323680627199773E-2</c:v>
                      </c:pt>
                      <c:pt idx="394">
                        <c:v>3.2036453702285764E-2</c:v>
                      </c:pt>
                      <c:pt idx="395">
                        <c:v>3.0789479077726653E-2</c:v>
                      </c:pt>
                      <c:pt idx="396">
                        <c:v>2.9581934241749652E-2</c:v>
                      </c:pt>
                      <c:pt idx="397">
                        <c:v>2.8412994184954771E-2</c:v>
                      </c:pt>
                      <c:pt idx="398">
                        <c:v>2.7281832414557023E-2</c:v>
                      </c:pt>
                      <c:pt idx="399">
                        <c:v>2.6187621934856419E-2</c:v>
                      </c:pt>
                      <c:pt idx="400">
                        <c:v>2.5129536193399471E-2</c:v>
                      </c:pt>
                      <c:pt idx="401">
                        <c:v>2.4106749992385944E-2</c:v>
                      </c:pt>
                      <c:pt idx="402">
                        <c:v>2.3118440364963189E-2</c:v>
                      </c:pt>
                      <c:pt idx="403">
                        <c:v>2.2163787416136605E-2</c:v>
                      </c:pt>
                      <c:pt idx="404">
                        <c:v>2.1241975128109117E-2</c:v>
                      </c:pt>
                      <c:pt idx="405">
                        <c:v>2.0352192129942728E-2</c:v>
                      </c:pt>
                      <c:pt idx="406">
                        <c:v>1.9493632431514973E-2</c:v>
                      </c:pt>
                      <c:pt idx="407">
                        <c:v>1.8665496121817934E-2</c:v>
                      </c:pt>
                      <c:pt idx="408">
                        <c:v>1.786699003172074E-2</c:v>
                      </c:pt>
                      <c:pt idx="409">
                        <c:v>1.7097328361385982E-2</c:v>
                      </c:pt>
                      <c:pt idx="410">
                        <c:v>1.6355733272597487E-2</c:v>
                      </c:pt>
                      <c:pt idx="411">
                        <c:v>1.5641435446319941E-2</c:v>
                      </c:pt>
                      <c:pt idx="412">
                        <c:v>1.4953674605871487E-2</c:v>
                      </c:pt>
                      <c:pt idx="413">
                        <c:v>1.4291700006147365E-2</c:v>
                      </c:pt>
                      <c:pt idx="414">
                        <c:v>1.3654770889386238E-2</c:v>
                      </c:pt>
                      <c:pt idx="415">
                        <c:v>1.3042156908021253E-2</c:v>
                      </c:pt>
                      <c:pt idx="416">
                        <c:v>1.2453138515205336E-2</c:v>
                      </c:pt>
                      <c:pt idx="417">
                        <c:v>1.1887007323643206E-2</c:v>
                      </c:pt>
                      <c:pt idx="418">
                        <c:v>1.1343066433403841E-2</c:v>
                      </c:pt>
                      <c:pt idx="419">
                        <c:v>1.0820630729423764E-2</c:v>
                      </c:pt>
                      <c:pt idx="420">
                        <c:v>1.031902714944552E-2</c:v>
                      </c:pt>
                      <c:pt idx="421">
                        <c:v>9.8375949231664477E-3</c:v>
                      </c:pt>
                      <c:pt idx="422">
                        <c:v>9.3756857834004052E-3</c:v>
                      </c:pt>
                      <c:pt idx="423">
                        <c:v>8.9326641500793412E-3</c:v>
                      </c:pt>
                      <c:pt idx="424">
                        <c:v>8.5079072879430551E-3</c:v>
                      </c:pt>
                      <c:pt idx="425">
                        <c:v>8.100805438783977E-3</c:v>
                      </c:pt>
                      <c:pt idx="426">
                        <c:v>7.7107619291290896E-3</c:v>
                      </c:pt>
                      <c:pt idx="427">
                        <c:v>7.3371932542538598E-3</c:v>
                      </c:pt>
                      <c:pt idx="428">
                        <c:v>6.9795291394331733E-3</c:v>
                      </c:pt>
                      <c:pt idx="429">
                        <c:v>6.6372125793412295E-3</c:v>
                      </c:pt>
                      <c:pt idx="430">
                        <c:v>6.3096998565174596E-3</c:v>
                      </c:pt>
                      <c:pt idx="431">
                        <c:v>5.9964605398177533E-3</c:v>
                      </c:pt>
                      <c:pt idx="432">
                        <c:v>5.6969774637701731E-3</c:v>
                      </c:pt>
                      <c:pt idx="433">
                        <c:v>5.4107466897524029E-3</c:v>
                      </c:pt>
                      <c:pt idx="434">
                        <c:v>5.1372774499035111E-3</c:v>
                      </c:pt>
                      <c:pt idx="435">
                        <c:v>4.8760920746765777E-3</c:v>
                      </c:pt>
                      <c:pt idx="436">
                        <c:v>4.6267259049302045E-3</c:v>
                      </c:pt>
                      <c:pt idx="437">
                        <c:v>4.38872718944717E-3</c:v>
                      </c:pt>
                      <c:pt idx="438">
                        <c:v>4.161656968756644E-3</c:v>
                      </c:pt>
                      <c:pt idx="439">
                        <c:v>3.9450889461229858E-3</c:v>
                      </c:pt>
                      <c:pt idx="440">
                        <c:v>3.7386093465497814E-3</c:v>
                      </c:pt>
                      <c:pt idx="441">
                        <c:v>3.5418167646313744E-3</c:v>
                      </c:pt>
                      <c:pt idx="442">
                        <c:v>3.3543220020669489E-3</c:v>
                      </c:pt>
                      <c:pt idx="443">
                        <c:v>3.1757478956339811E-3</c:v>
                      </c:pt>
                      <c:pt idx="444">
                        <c:v>3.0057291363981319E-3</c:v>
                      </c:pt>
                      <c:pt idx="445">
                        <c:v>2.8439120809165171E-3</c:v>
                      </c:pt>
                      <c:pt idx="446">
                        <c:v>2.6899545551700653E-3</c:v>
                      </c:pt>
                      <c:pt idx="447">
                        <c:v>2.5435256519387743E-3</c:v>
                      </c:pt>
                      <c:pt idx="448">
                        <c:v>2.4043055223111048E-3</c:v>
                      </c:pt>
                      <c:pt idx="449">
                        <c:v>2.2719851619958835E-3</c:v>
                      </c:pt>
                      <c:pt idx="450">
                        <c:v>2.1462661930814787E-3</c:v>
                      </c:pt>
                      <c:pt idx="451">
                        <c:v>2.0268606418631934E-3</c:v>
                      </c:pt>
                      <c:pt idx="452">
                        <c:v>1.9134907133358525E-3</c:v>
                      </c:pt>
                      <c:pt idx="453">
                        <c:v>1.8058885629241921E-3</c:v>
                      </c:pt>
                      <c:pt idx="454">
                        <c:v>1.7037960659992679E-3</c:v>
                      </c:pt>
                      <c:pt idx="455">
                        <c:v>1.6069645857047911E-3</c:v>
                      </c:pt>
                      <c:pt idx="456">
                        <c:v>1.5151547395928105E-3</c:v>
                      </c:pt>
                      <c:pt idx="457">
                        <c:v>1.428136165543893E-3</c:v>
                      </c:pt>
                      <c:pt idx="458">
                        <c:v>1.3456872874228881E-3</c:v>
                      </c:pt>
                      <c:pt idx="459">
                        <c:v>1.2675950808973928E-3</c:v>
                      </c:pt>
                      <c:pt idx="460">
                        <c:v>1.1936548398223737E-3</c:v>
                      </c:pt>
                      <c:pt idx="461">
                        <c:v>1.1236699435711538E-3</c:v>
                      </c:pt>
                      <c:pt idx="462">
                        <c:v>1.0574516256699759E-3</c:v>
                      </c:pt>
                      <c:pt idx="463">
                        <c:v>9.9481874407076026E-4</c:v>
                      </c:pt>
                      <c:pt idx="464">
                        <c:v>9.3559755337468671E-4</c:v>
                      </c:pt>
                      <c:pt idx="465">
                        <c:v>8.7962147929752303E-4</c:v>
                      </c:pt>
                      <c:pt idx="466">
                        <c:v>8.267308956465422E-4</c:v>
                      </c:pt>
                      <c:pt idx="467">
                        <c:v>7.7677290405836355E-4</c:v>
                      </c:pt>
                      <c:pt idx="468">
                        <c:v>7.2960111672701724E-4</c:v>
                      </c:pt>
                      <c:pt idx="469">
                        <c:v>6.8507544233214037E-4</c:v>
                      </c:pt>
                      <c:pt idx="470">
                        <c:v>6.43061875358477E-4</c:v>
                      </c:pt>
                      <c:pt idx="471">
                        <c:v>6.0343228897965465E-4</c:v>
                      </c:pt>
                      <c:pt idx="472">
                        <c:v>5.6606423166169332E-4</c:v>
                      </c:pt>
                      <c:pt idx="473">
                        <c:v>5.3084072762488795E-4</c:v>
                      </c:pt>
                      <c:pt idx="474">
                        <c:v>4.9765008128644761E-4</c:v>
                      </c:pt>
                      <c:pt idx="475">
                        <c:v>4.6638568579074319E-4</c:v>
                      </c:pt>
                      <c:pt idx="476">
                        <c:v>4.3694583571917919E-4</c:v>
                      </c:pt>
                      <c:pt idx="477">
                        <c:v>4.0923354405745084E-4</c:v>
                      </c:pt>
                      <c:pt idx="478">
                        <c:v>3.8315636348442583E-4</c:v>
                      </c:pt>
                    </c:numCache>
                  </c:numRef>
                </c:val>
                <c:smooth val="0"/>
              </c15:ser>
            </c15:filteredLineSeries>
          </c:ext>
        </c:extLst>
      </c:lineChart>
      <c:catAx>
        <c:axId val="-2061247608"/>
        <c:scaling>
          <c:orientation val="minMax"/>
        </c:scaling>
        <c:delete val="0"/>
        <c:axPos val="b"/>
        <c:title>
          <c:tx>
            <c:rich>
              <a:bodyPr/>
              <a:lstStyle/>
              <a:p>
                <a:pPr>
                  <a:defRPr>
                    <a:noFill/>
                  </a:defRPr>
                </a:pPr>
                <a:r>
                  <a:rPr lang="en-US">
                    <a:noFill/>
                  </a:rPr>
                  <a:t>Deformable mirror diameter[mm]</a:t>
                </a:r>
                <a:endParaRPr lang="ja-JP">
                  <a:noFill/>
                </a:endParaRPr>
              </a:p>
            </c:rich>
          </c:tx>
          <c:overlay val="0"/>
          <c:spPr>
            <a:noFill/>
            <a:ln>
              <a:noFill/>
            </a:ln>
          </c:spPr>
        </c:title>
        <c:numFmt formatCode="0" sourceLinked="1"/>
        <c:majorTickMark val="none"/>
        <c:minorTickMark val="none"/>
        <c:tickLblPos val="nextTo"/>
        <c:spPr>
          <a:noFill/>
        </c:spPr>
        <c:txPr>
          <a:bodyPr/>
          <a:lstStyle/>
          <a:p>
            <a:pPr>
              <a:defRPr>
                <a:noFill/>
              </a:defRPr>
            </a:pPr>
            <a:endParaRPr lang="ja-JP"/>
          </a:p>
        </c:txPr>
        <c:crossAx val="-2061243592"/>
        <c:crosses val="autoZero"/>
        <c:auto val="1"/>
        <c:lblAlgn val="ctr"/>
        <c:lblOffset val="100"/>
        <c:tickLblSkip val="50"/>
        <c:noMultiLvlLbl val="0"/>
      </c:catAx>
      <c:valAx>
        <c:axId val="-2061243592"/>
        <c:scaling>
          <c:orientation val="minMax"/>
          <c:max val="0.6"/>
        </c:scaling>
        <c:delete val="0"/>
        <c:axPos val="l"/>
        <c:majorGridlines>
          <c:spPr>
            <a:ln>
              <a:noFill/>
            </a:ln>
          </c:spPr>
        </c:majorGridlines>
        <c:title>
          <c:tx>
            <c:rich>
              <a:bodyPr/>
              <a:lstStyle/>
              <a:p>
                <a:pPr>
                  <a:defRPr>
                    <a:noFill/>
                  </a:defRPr>
                </a:pPr>
                <a:r>
                  <a:rPr lang="en-US">
                    <a:noFill/>
                  </a:rPr>
                  <a:t>Displacement[μm]</a:t>
                </a:r>
                <a:endParaRPr lang="ja-JP">
                  <a:noFill/>
                </a:endParaRPr>
              </a:p>
            </c:rich>
          </c:tx>
          <c:overlay val="0"/>
        </c:title>
        <c:numFmt formatCode="General" sourceLinked="1"/>
        <c:majorTickMark val="out"/>
        <c:minorTickMark val="none"/>
        <c:tickLblPos val="nextTo"/>
        <c:txPr>
          <a:bodyPr/>
          <a:lstStyle/>
          <a:p>
            <a:pPr>
              <a:defRPr>
                <a:noFill/>
              </a:defRPr>
            </a:pPr>
            <a:endParaRPr lang="ja-JP"/>
          </a:p>
        </c:txPr>
        <c:crossAx val="-2061247608"/>
        <c:crosses val="autoZero"/>
        <c:crossBetween val="between"/>
      </c:valAx>
      <c:spPr>
        <a:noFill/>
        <a:ln>
          <a:noFill/>
        </a:ln>
      </c:spPr>
    </c:plotArea>
    <c:legend>
      <c:legendPos val="r"/>
      <c:layout>
        <c:manualLayout>
          <c:xMode val="edge"/>
          <c:yMode val="edge"/>
          <c:x val="0.777447524254619"/>
          <c:y val="0.0729715540975357"/>
          <c:w val="0.207020154802553"/>
          <c:h val="0.0930346489381777"/>
        </c:manualLayout>
      </c:layout>
      <c:overlay val="1"/>
      <c:spPr>
        <a:noFill/>
      </c:spPr>
    </c:legend>
    <c:plotVisOnly val="1"/>
    <c:dispBlanksAs val="gap"/>
    <c:showDLblsOverMax val="0"/>
  </c:chart>
  <c:spPr>
    <a:noFill/>
    <a:ln>
      <a:noFill/>
    </a:ln>
  </c:spPr>
  <c:txPr>
    <a:bodyPr/>
    <a:lstStyle/>
    <a:p>
      <a:pPr>
        <a:defRPr sz="1800">
          <a:latin typeface="Times New Roman" panose="02020603050405020304" pitchFamily="18" charset="0"/>
          <a:cs typeface="Times New Roman" panose="02020603050405020304" pitchFamily="18" charset="0"/>
        </a:defRPr>
      </a:pPr>
      <a:endParaRPr lang="ja-JP"/>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9AEFB-5DB5-42DC-B25C-73A18F3E2CD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kumimoji="1" lang="ja-JP" altLang="en-US"/>
        </a:p>
      </dgm:t>
    </dgm:pt>
    <dgm:pt modelId="{E64B522B-B834-493F-A2BC-063400DCAE77}" type="pres">
      <dgm:prSet presAssocID="{2689AEFB-5DB5-42DC-B25C-73A18F3E2CD8}" presName="linear" presStyleCnt="0">
        <dgm:presLayoutVars>
          <dgm:dir/>
          <dgm:animLvl val="lvl"/>
          <dgm:resizeHandles val="exact"/>
        </dgm:presLayoutVars>
      </dgm:prSet>
      <dgm:spPr/>
      <dgm:t>
        <a:bodyPr/>
        <a:lstStyle/>
        <a:p>
          <a:endParaRPr kumimoji="1" lang="ja-JP" altLang="en-US"/>
        </a:p>
      </dgm:t>
    </dgm:pt>
  </dgm:ptLst>
  <dgm:cxnLst>
    <dgm:cxn modelId="{444BF09A-D563-9745-9A87-904B89B7C419}" type="presOf" srcId="{2689AEFB-5DB5-42DC-B25C-73A18F3E2CD8}" destId="{E64B522B-B834-493F-A2BC-063400DCAE77}"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1.emf"/><Relationship Id="rId2" Type="http://schemas.openxmlformats.org/officeDocument/2006/relationships/image" Target="../media/image82.emf"/></Relationships>
</file>

<file path=ppt/drawings/drawing1.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0.99513</cdr:x>
      <cdr:y>0</cdr:y>
    </cdr:from>
    <cdr:to>
      <cdr:x>1</cdr:x>
      <cdr:y>0.76244</cdr:y>
    </cdr:to>
    <cdr:cxnSp macro="">
      <cdr:nvCxnSpPr>
        <cdr:cNvPr id="3" name="直線コネクタ 2"/>
        <cdr:cNvCxnSpPr/>
      </cdr:nvCxnSpPr>
      <cdr:spPr>
        <a:xfrm xmlns:a="http://schemas.openxmlformats.org/drawingml/2006/main" flipV="1">
          <a:off x="5695675" y="0"/>
          <a:ext cx="27874" cy="2521212"/>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0.99112</cdr:x>
      <cdr:y>0.02227</cdr:y>
    </cdr:from>
    <cdr:to>
      <cdr:x>0.99599</cdr:x>
      <cdr:y>0.78471</cdr:y>
    </cdr:to>
    <cdr:cxnSp macro="">
      <cdr:nvCxnSpPr>
        <cdr:cNvPr id="3" name="直線コネクタ 2"/>
        <cdr:cNvCxnSpPr/>
      </cdr:nvCxnSpPr>
      <cdr:spPr>
        <a:xfrm xmlns:a="http://schemas.openxmlformats.org/drawingml/2006/main" flipV="1">
          <a:off x="5672722" y="73630"/>
          <a:ext cx="27874" cy="2521212"/>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0.99513</cdr:x>
      <cdr:y>0</cdr:y>
    </cdr:from>
    <cdr:to>
      <cdr:x>1</cdr:x>
      <cdr:y>0.76244</cdr:y>
    </cdr:to>
    <cdr:cxnSp macro="">
      <cdr:nvCxnSpPr>
        <cdr:cNvPr id="3" name="直線コネクタ 2"/>
        <cdr:cNvCxnSpPr/>
      </cdr:nvCxnSpPr>
      <cdr:spPr>
        <a:xfrm xmlns:a="http://schemas.openxmlformats.org/drawingml/2006/main" flipV="1">
          <a:off x="5695675" y="0"/>
          <a:ext cx="27874" cy="2521212"/>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0.99112</cdr:x>
      <cdr:y>0.02227</cdr:y>
    </cdr:from>
    <cdr:to>
      <cdr:x>0.99599</cdr:x>
      <cdr:y>0.78471</cdr:y>
    </cdr:to>
    <cdr:cxnSp macro="">
      <cdr:nvCxnSpPr>
        <cdr:cNvPr id="3" name="直線コネクタ 2"/>
        <cdr:cNvCxnSpPr/>
      </cdr:nvCxnSpPr>
      <cdr:spPr>
        <a:xfrm xmlns:a="http://schemas.openxmlformats.org/drawingml/2006/main" flipV="1">
          <a:off x="5672722" y="73630"/>
          <a:ext cx="27874" cy="2521212"/>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0.96507</cdr:x>
      <cdr:y>0.04104</cdr:y>
    </cdr:from>
    <cdr:to>
      <cdr:x>0.96994</cdr:x>
      <cdr:y>0.80348</cdr:y>
    </cdr:to>
    <cdr:cxnSp macro="">
      <cdr:nvCxnSpPr>
        <cdr:cNvPr id="3" name="直線コネクタ 2"/>
        <cdr:cNvCxnSpPr/>
      </cdr:nvCxnSpPr>
      <cdr:spPr>
        <a:xfrm xmlns:a="http://schemas.openxmlformats.org/drawingml/2006/main" flipV="1">
          <a:off x="8980714" y="249465"/>
          <a:ext cx="45357" cy="4633987"/>
        </a:xfrm>
        <a:prstGeom xmlns:a="http://schemas.openxmlformats.org/drawingml/2006/main" prst="line">
          <a:avLst/>
        </a:prstGeom>
        <a:ln xmlns:a="http://schemas.openxmlformats.org/drawingml/2006/main">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CC8A46-DB41-6E44-ABCA-2F47903BECE4}" type="datetimeFigureOut">
              <a:rPr kumimoji="1" lang="ja-JP" altLang="en-US" smtClean="0"/>
              <a:t>17/02/16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EF79E3-1DAD-A544-8264-70DD1166323D}" type="slidenum">
              <a:rPr kumimoji="1" lang="ja-JP" altLang="en-US" smtClean="0"/>
              <a:t>‹#›</a:t>
            </a:fld>
            <a:endParaRPr kumimoji="1" lang="ja-JP" altLang="en-US"/>
          </a:p>
        </p:txBody>
      </p:sp>
    </p:spTree>
    <p:extLst>
      <p:ext uri="{BB962C8B-B14F-4D97-AF65-F5344CB8AC3E}">
        <p14:creationId xmlns:p14="http://schemas.microsoft.com/office/powerpoint/2010/main" val="39734564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251BD6D-42DC-41A5-997E-C385AC2A702A}" type="slidenum">
              <a:rPr kumimoji="1" lang="ja-JP" altLang="en-US" smtClean="0"/>
              <a:t>33</a:t>
            </a:fld>
            <a:endParaRPr kumimoji="1" lang="ja-JP" altLang="en-US"/>
          </a:p>
        </p:txBody>
      </p:sp>
    </p:spTree>
    <p:extLst>
      <p:ext uri="{BB962C8B-B14F-4D97-AF65-F5344CB8AC3E}">
        <p14:creationId xmlns:p14="http://schemas.microsoft.com/office/powerpoint/2010/main" val="239530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補償後に残る波面歪みの要因を見る</a:t>
            </a:r>
            <a:endParaRPr lang="en-US" altLang="ja-JP" dirty="0" smtClean="0"/>
          </a:p>
          <a:p>
            <a:r>
              <a:rPr kumimoji="1" lang="ja-JP" altLang="en-US" dirty="0" smtClean="0"/>
              <a:t>１</a:t>
            </a:r>
            <a:endParaRPr kumimoji="1" lang="en-US" altLang="ja-JP" dirty="0" smtClean="0"/>
          </a:p>
          <a:p>
            <a:r>
              <a:rPr lang="ja-JP" altLang="en-US" dirty="0" smtClean="0"/>
              <a:t>２</a:t>
            </a:r>
            <a:endParaRPr lang="en-US" altLang="ja-JP" dirty="0" smtClean="0"/>
          </a:p>
          <a:p>
            <a:r>
              <a:rPr kumimoji="1" lang="ja-JP" altLang="en-US" dirty="0" smtClean="0"/>
              <a:t>３入力波面とも関係がある 遅い＝ノイズ</a:t>
            </a:r>
            <a:endParaRPr kumimoji="1" lang="en-US" altLang="ja-JP" dirty="0" smtClean="0"/>
          </a:p>
          <a:p>
            <a:r>
              <a:rPr lang="ja-JP" altLang="en-US" dirty="0" smtClean="0"/>
              <a:t>４</a:t>
            </a:r>
            <a:endParaRPr lang="en-US" altLang="ja-JP" dirty="0" smtClean="0"/>
          </a:p>
          <a:p>
            <a:r>
              <a:rPr kumimoji="1" lang="ja-JP" altLang="en-US" dirty="0" smtClean="0"/>
              <a:t>つぎから詳しく</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88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91658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89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66774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90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99007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91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42920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波長によって屈折率が異なる</a:t>
            </a:r>
            <a:endParaRPr kumimoji="1" lang="en-US" altLang="ja-JP" dirty="0" smtClean="0"/>
          </a:p>
          <a:p>
            <a:r>
              <a:rPr kumimoji="1" lang="ja-JP" altLang="en-US" dirty="0" smtClean="0"/>
              <a:t>望遠鏡に入射する</a:t>
            </a:r>
            <a:r>
              <a:rPr lang="ja-JP" altLang="en-US" dirty="0" smtClean="0"/>
              <a:t>測定波長と観測波長のパスは図になる</a:t>
            </a:r>
            <a:endParaRPr lang="en-US" altLang="ja-JP" dirty="0" smtClean="0"/>
          </a:p>
          <a:p>
            <a:r>
              <a:rPr kumimoji="1" lang="ja-JP" altLang="en-US" dirty="0" smtClean="0"/>
              <a:t>歪みが異なる</a:t>
            </a:r>
            <a:endParaRPr kumimoji="1" lang="en-US" altLang="ja-JP" dirty="0" smtClean="0"/>
          </a:p>
          <a:p>
            <a:r>
              <a:rPr kumimoji="1" lang="ja-JP" altLang="en-US" dirty="0" smtClean="0"/>
              <a:t>天頂からの角度に依存 右図</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92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06162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6</a:t>
            </a:r>
            <a:endParaRPr kumimoji="1" lang="ja-JP" altLang="en-US" dirty="0"/>
          </a:p>
        </p:txBody>
      </p:sp>
      <p:sp>
        <p:nvSpPr>
          <p:cNvPr id="4" name="スライド番号プレースホルダー 3"/>
          <p:cNvSpPr>
            <a:spLocks noGrp="1"/>
          </p:cNvSpPr>
          <p:nvPr>
            <p:ph type="sldNum" sz="quarter" idx="10"/>
          </p:nvPr>
        </p:nvSpPr>
        <p:spPr/>
        <p:txBody>
          <a:bodyPr/>
          <a:lstStyle/>
          <a:p>
            <a:fld id="{84EF79E3-1DAD-A544-8264-70DD1166323D}" type="slidenum">
              <a:rPr kumimoji="1" lang="ja-JP" altLang="en-US" smtClean="0"/>
              <a:t>50</a:t>
            </a:fld>
            <a:endParaRPr kumimoji="1" lang="ja-JP" altLang="en-US"/>
          </a:p>
        </p:txBody>
      </p:sp>
    </p:spTree>
    <p:extLst>
      <p:ext uri="{BB962C8B-B14F-4D97-AF65-F5344CB8AC3E}">
        <p14:creationId xmlns:p14="http://schemas.microsoft.com/office/powerpoint/2010/main" val="136062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周波数と</a:t>
            </a:r>
            <a:r>
              <a:rPr kumimoji="1" lang="en-US" altLang="ja-JP" dirty="0" smtClean="0"/>
              <a:t>SR</a:t>
            </a:r>
            <a:r>
              <a:rPr kumimoji="1" lang="ja-JP" altLang="en-US" dirty="0" smtClean="0"/>
              <a:t>の比較のグラフに直接数値を入れる</a:t>
            </a:r>
            <a:endParaRPr kumimoji="1" lang="ja-JP" altLang="en-US" dirty="0"/>
          </a:p>
        </p:txBody>
      </p:sp>
      <p:sp>
        <p:nvSpPr>
          <p:cNvPr id="4" name="スライド番号プレースホルダー 3"/>
          <p:cNvSpPr>
            <a:spLocks noGrp="1"/>
          </p:cNvSpPr>
          <p:nvPr>
            <p:ph type="sldNum" sz="quarter" idx="10"/>
          </p:nvPr>
        </p:nvSpPr>
        <p:spPr/>
        <p:txBody>
          <a:bodyPr/>
          <a:lstStyle/>
          <a:p>
            <a:fld id="{C251BD6D-42DC-41A5-997E-C385AC2A702A}" type="slidenum">
              <a:rPr kumimoji="1" lang="ja-JP" altLang="en-US" smtClean="0"/>
              <a:t>56</a:t>
            </a:fld>
            <a:endParaRPr kumimoji="1" lang="ja-JP" altLang="en-US"/>
          </a:p>
        </p:txBody>
      </p:sp>
    </p:spTree>
    <p:extLst>
      <p:ext uri="{BB962C8B-B14F-4D97-AF65-F5344CB8AC3E}">
        <p14:creationId xmlns:p14="http://schemas.microsoft.com/office/powerpoint/2010/main" val="348892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周波数と</a:t>
            </a:r>
            <a:r>
              <a:rPr kumimoji="1" lang="en-US" altLang="ja-JP" dirty="0" smtClean="0"/>
              <a:t>SR</a:t>
            </a:r>
            <a:r>
              <a:rPr kumimoji="1" lang="ja-JP" altLang="en-US" dirty="0" smtClean="0"/>
              <a:t>の比較のグラフに直接数値を入れる</a:t>
            </a:r>
            <a:endParaRPr kumimoji="1" lang="ja-JP" altLang="en-US" dirty="0"/>
          </a:p>
        </p:txBody>
      </p:sp>
      <p:sp>
        <p:nvSpPr>
          <p:cNvPr id="4" name="スライド番号プレースホルダー 3"/>
          <p:cNvSpPr>
            <a:spLocks noGrp="1"/>
          </p:cNvSpPr>
          <p:nvPr>
            <p:ph type="sldNum" sz="quarter" idx="10"/>
          </p:nvPr>
        </p:nvSpPr>
        <p:spPr/>
        <p:txBody>
          <a:bodyPr/>
          <a:lstStyle/>
          <a:p>
            <a:fld id="{C251BD6D-42DC-41A5-997E-C385AC2A702A}" type="slidenum">
              <a:rPr kumimoji="1" lang="ja-JP" altLang="en-US" smtClean="0"/>
              <a:t>57</a:t>
            </a:fld>
            <a:endParaRPr kumimoji="1" lang="ja-JP" altLang="en-US"/>
          </a:p>
        </p:txBody>
      </p:sp>
    </p:spTree>
    <p:extLst>
      <p:ext uri="{BB962C8B-B14F-4D97-AF65-F5344CB8AC3E}">
        <p14:creationId xmlns:p14="http://schemas.microsoft.com/office/powerpoint/2010/main" val="348892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latin typeface="Calibri" charset="0"/>
                <a:ea typeface="ＭＳ Ｐゴシック" charset="0"/>
              </a:rPr>
              <a:t>残り</a:t>
            </a:r>
            <a:r>
              <a:rPr lang="en-US" altLang="ja-JP">
                <a:latin typeface="Calibri" charset="0"/>
                <a:ea typeface="ＭＳ Ｐゴシック" charset="0"/>
              </a:rPr>
              <a:t>4</a:t>
            </a:r>
          </a:p>
          <a:p>
            <a:endParaRPr lang="ja-JP" altLang="en-US">
              <a:latin typeface="Calibri" charset="0"/>
              <a:ea typeface="ＭＳ Ｐゴシック" charset="0"/>
            </a:endParaRPr>
          </a:p>
        </p:txBody>
      </p:sp>
      <p:sp>
        <p:nvSpPr>
          <p:cNvPr id="256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8F76043B-7546-0241-9FF7-39032125FC0F}" type="slidenum">
              <a:rPr lang="ja-JP" altLang="en-US" sz="1200"/>
              <a:pPr/>
              <a:t>71</a:t>
            </a:fld>
            <a:endParaRPr lang="ja-JP"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latin typeface="Calibri" charset="0"/>
                <a:ea typeface="ＭＳ Ｐゴシック" charset="0"/>
              </a:rPr>
              <a:t>残り</a:t>
            </a:r>
            <a:r>
              <a:rPr lang="en-US" altLang="ja-JP">
                <a:latin typeface="Calibri" charset="0"/>
                <a:ea typeface="ＭＳ Ｐゴシック" charset="0"/>
              </a:rPr>
              <a:t>4</a:t>
            </a:r>
          </a:p>
          <a:p>
            <a:endParaRPr lang="ja-JP" altLang="en-US">
              <a:latin typeface="Calibri" charset="0"/>
              <a:ea typeface="ＭＳ Ｐゴシック" charset="0"/>
            </a:endParaRPr>
          </a:p>
        </p:txBody>
      </p:sp>
      <p:sp>
        <p:nvSpPr>
          <p:cNvPr id="256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8F76043B-7546-0241-9FF7-39032125FC0F}" type="slidenum">
              <a:rPr lang="ja-JP" altLang="en-US" sz="1200"/>
              <a:pPr/>
              <a:t>72</a:t>
            </a:fld>
            <a:endParaRPr lang="ja-JP"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波面を物理的に補償するための可変形鏡を説明します．</a:t>
            </a:r>
            <a:endParaRPr kumimoji="1" lang="en-US" altLang="ja-JP" dirty="0" smtClean="0"/>
          </a:p>
          <a:p>
            <a:r>
              <a:rPr kumimoji="1" lang="ja-JP" altLang="en-US" dirty="0" smtClean="0"/>
              <a:t>本研究で利用する可変形鏡は</a:t>
            </a:r>
            <a:r>
              <a:rPr kumimoji="1" lang="en-US" altLang="ja-JP" dirty="0" smtClean="0"/>
              <a:t>ALPAO</a:t>
            </a:r>
            <a:r>
              <a:rPr kumimoji="1" lang="ja-JP" altLang="en-US" dirty="0" smtClean="0"/>
              <a:t>社製の</a:t>
            </a:r>
            <a:r>
              <a:rPr kumimoji="1" lang="en-US" altLang="ja-JP" dirty="0" smtClean="0"/>
              <a:t>DM88-25</a:t>
            </a:r>
            <a:r>
              <a:rPr kumimoji="1" lang="ja-JP" altLang="en-US" dirty="0" smtClean="0"/>
              <a:t>を利用します．</a:t>
            </a:r>
            <a:endParaRPr kumimoji="1" lang="en-US" altLang="ja-JP" dirty="0" smtClean="0"/>
          </a:p>
          <a:p>
            <a:r>
              <a:rPr kumimoji="1" lang="ja-JP" altLang="en-US" dirty="0" smtClean="0"/>
              <a:t>下の図は，</a:t>
            </a:r>
            <a:r>
              <a:rPr kumimoji="1" lang="en-US" altLang="ja-JP" dirty="0" smtClean="0"/>
              <a:t>DM</a:t>
            </a:r>
            <a:r>
              <a:rPr kumimoji="1" lang="ja-JP" altLang="en-US" dirty="0" smtClean="0"/>
              <a:t>の断面図のイメージで，鏡の下にある磁性体を圧電素子を用いて上下します．</a:t>
            </a:r>
            <a:endParaRPr kumimoji="1" lang="en-US" altLang="ja-JP" dirty="0" smtClean="0"/>
          </a:p>
          <a:p>
            <a:r>
              <a:rPr kumimoji="1" lang="ja-JP" altLang="en-US" dirty="0" smtClean="0"/>
              <a:t>有効径は直径</a:t>
            </a:r>
            <a:r>
              <a:rPr kumimoji="1" lang="en-US" altLang="ja-JP" dirty="0" smtClean="0"/>
              <a:t>20mm</a:t>
            </a:r>
            <a:r>
              <a:rPr kumimoji="1" lang="ja-JP" altLang="en-US" dirty="0" smtClean="0"/>
              <a:t>で，右図は，鏡の正面図となりますが，この中の</a:t>
            </a:r>
            <a:endParaRPr kumimoji="1" lang="en-US" altLang="ja-JP" dirty="0" smtClean="0"/>
          </a:p>
          <a:p>
            <a:r>
              <a:rPr kumimoji="1" lang="ja-JP" altLang="en-US" dirty="0" smtClean="0"/>
              <a:t>赤い点がアクチュエータの配置を示します．</a:t>
            </a:r>
            <a:endParaRPr kumimoji="1" lang="en-US" altLang="ja-JP" dirty="0" smtClean="0"/>
          </a:p>
          <a:p>
            <a:r>
              <a:rPr kumimoji="1" lang="ja-JP" altLang="en-US" dirty="0" smtClean="0"/>
              <a:t>アクチュエータのピッチは</a:t>
            </a:r>
            <a:r>
              <a:rPr kumimoji="1" lang="en-US" altLang="ja-JP" dirty="0" smtClean="0"/>
              <a:t>2.5mm</a:t>
            </a:r>
            <a:r>
              <a:rPr kumimoji="1" lang="ja-JP" altLang="en-US" dirty="0" smtClean="0"/>
              <a:t>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251BD6D-42DC-41A5-997E-C385AC2A702A}" type="slidenum">
              <a:rPr kumimoji="1" lang="ja-JP" altLang="en-US" smtClean="0"/>
              <a:t>73</a:t>
            </a:fld>
            <a:endParaRPr kumimoji="1" lang="ja-JP" altLang="en-US" dirty="0"/>
          </a:p>
        </p:txBody>
      </p:sp>
    </p:spTree>
    <p:extLst>
      <p:ext uri="{BB962C8B-B14F-4D97-AF65-F5344CB8AC3E}">
        <p14:creationId xmlns:p14="http://schemas.microsoft.com/office/powerpoint/2010/main" val="5669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Calculated </a:t>
            </a:r>
            <a:r>
              <a:rPr kumimoji="1" lang="ja-JP" altLang="en-US" dirty="0" smtClean="0"/>
              <a:t>を</a:t>
            </a:r>
            <a:r>
              <a:rPr kumimoji="1" lang="en-US" altLang="ja-JP" dirty="0" smtClean="0"/>
              <a:t>”No48+49”</a:t>
            </a:r>
            <a:r>
              <a:rPr kumimoji="1" lang="ja-JP" altLang="en-US" dirty="0" smtClean="0"/>
              <a:t>に変更</a:t>
            </a:r>
          </a:p>
          <a:p>
            <a:r>
              <a:rPr kumimoji="1" lang="ja-JP" altLang="en-US" dirty="0" smtClean="0"/>
              <a:t>次に可変形鏡の素子を複数同時に動作させた際の関係について説明いたします．</a:t>
            </a:r>
          </a:p>
          <a:p>
            <a:r>
              <a:rPr kumimoji="1" lang="ja-JP" altLang="en-US" dirty="0" smtClean="0"/>
              <a:t>こちらのグラフは</a:t>
            </a:r>
            <a:r>
              <a:rPr kumimoji="1" lang="en-US" altLang="ja-JP" dirty="0" smtClean="0"/>
              <a:t>DM44</a:t>
            </a:r>
            <a:r>
              <a:rPr kumimoji="1" lang="ja-JP" altLang="en-US" dirty="0" smtClean="0"/>
              <a:t>から</a:t>
            </a:r>
            <a:r>
              <a:rPr kumimoji="1" lang="en-US" altLang="ja-JP" dirty="0" smtClean="0"/>
              <a:t>DM53</a:t>
            </a:r>
            <a:r>
              <a:rPr kumimoji="1" lang="ja-JP" altLang="en-US" dirty="0" smtClean="0"/>
              <a:t>の間の断面図のグラフとなっています．</a:t>
            </a:r>
          </a:p>
          <a:p>
            <a:r>
              <a:rPr kumimoji="1" lang="ja-JP" altLang="en-US" dirty="0" smtClean="0"/>
              <a:t>まず，</a:t>
            </a:r>
            <a:r>
              <a:rPr kumimoji="1" lang="en-US" altLang="ja-JP" dirty="0" smtClean="0"/>
              <a:t>DM48</a:t>
            </a:r>
            <a:r>
              <a:rPr kumimoji="1" lang="ja-JP" altLang="en-US" dirty="0" smtClean="0"/>
              <a:t>を動作させた際，次の様に</a:t>
            </a:r>
            <a:r>
              <a:rPr kumimoji="1" lang="en-US" altLang="ja-JP" dirty="0" smtClean="0"/>
              <a:t>DM</a:t>
            </a:r>
            <a:r>
              <a:rPr kumimoji="1" lang="ja-JP" altLang="en-US" dirty="0" smtClean="0"/>
              <a:t>が変形します．</a:t>
            </a:r>
          </a:p>
          <a:p>
            <a:r>
              <a:rPr kumimoji="1" lang="ja-JP" altLang="en-US" dirty="0" smtClean="0"/>
              <a:t>次に，</a:t>
            </a:r>
            <a:r>
              <a:rPr kumimoji="1" lang="en-US" altLang="ja-JP" dirty="0" smtClean="0"/>
              <a:t>DM49</a:t>
            </a:r>
            <a:r>
              <a:rPr kumimoji="1" lang="ja-JP" altLang="en-US" dirty="0" smtClean="0"/>
              <a:t>を動作させた際，次の様に</a:t>
            </a:r>
            <a:r>
              <a:rPr kumimoji="1" lang="en-US" altLang="ja-JP" dirty="0" smtClean="0"/>
              <a:t>DM</a:t>
            </a:r>
            <a:r>
              <a:rPr kumimoji="1" lang="ja-JP" altLang="en-US" dirty="0" smtClean="0"/>
              <a:t>が変形します．</a:t>
            </a:r>
          </a:p>
          <a:p>
            <a:r>
              <a:rPr kumimoji="1" lang="ja-JP" altLang="en-US" dirty="0" smtClean="0"/>
              <a:t>そして，</a:t>
            </a:r>
            <a:r>
              <a:rPr kumimoji="1" lang="en-US" altLang="ja-JP" dirty="0" smtClean="0"/>
              <a:t>DM48</a:t>
            </a:r>
            <a:r>
              <a:rPr kumimoji="1" lang="ja-JP" altLang="en-US" dirty="0" smtClean="0"/>
              <a:t>と</a:t>
            </a:r>
            <a:r>
              <a:rPr kumimoji="1" lang="en-US" altLang="ja-JP" dirty="0" smtClean="0"/>
              <a:t>49</a:t>
            </a:r>
            <a:r>
              <a:rPr kumimoji="1" lang="ja-JP" altLang="en-US" dirty="0" smtClean="0"/>
              <a:t>を複数個同時に動作させた際，このような形状となっています．</a:t>
            </a:r>
            <a:endParaRPr kumimoji="1" lang="en-US" altLang="ja-JP" dirty="0" smtClean="0"/>
          </a:p>
          <a:p>
            <a:r>
              <a:rPr kumimoji="1" lang="ja-JP" altLang="en-US" dirty="0" smtClean="0"/>
              <a:t>この形状は４８と４９個々の重ね合わせた総和の結果となっています．</a:t>
            </a:r>
          </a:p>
          <a:p>
            <a:r>
              <a:rPr kumimoji="1" lang="ja-JP" altLang="en-US" dirty="0" smtClean="0"/>
              <a:t>この形状より，同時に動かした形状のグラフと非常に近い形をしています．</a:t>
            </a:r>
          </a:p>
          <a:p>
            <a:r>
              <a:rPr kumimoji="1" lang="ja-JP" altLang="en-US" dirty="0" smtClean="0"/>
              <a:t>よって，複数素子の変形の重ね合わせによって形状が決定すると考えられます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251BD6D-42DC-41A5-997E-C385AC2A702A}" type="slidenum">
              <a:rPr kumimoji="1" lang="ja-JP" altLang="en-US" smtClean="0"/>
              <a:t>74</a:t>
            </a:fld>
            <a:endParaRPr kumimoji="1" lang="ja-JP" altLang="en-US"/>
          </a:p>
        </p:txBody>
      </p:sp>
    </p:spTree>
    <p:extLst>
      <p:ext uri="{BB962C8B-B14F-4D97-AF65-F5344CB8AC3E}">
        <p14:creationId xmlns:p14="http://schemas.microsoft.com/office/powerpoint/2010/main" val="236811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フーリエ変換と大気モデルを用いる</a:t>
            </a:r>
            <a:endParaRPr lang="en-US" altLang="ja-JP" dirty="0" smtClean="0"/>
          </a:p>
          <a:p>
            <a:r>
              <a:rPr lang="ja-JP" altLang="en-US" dirty="0" smtClean="0"/>
              <a:t>瞳面での波面歪み⇒スペクトル</a:t>
            </a:r>
            <a:r>
              <a:rPr lang="en-US" altLang="ja-JP" dirty="0" smtClean="0"/>
              <a:t>(</a:t>
            </a:r>
            <a:r>
              <a:rPr lang="ja-JP" altLang="en-US" dirty="0" smtClean="0"/>
              <a:t>像面での強度分布</a:t>
            </a:r>
            <a:r>
              <a:rPr lang="en-US" altLang="ja-JP" dirty="0" smtClean="0"/>
              <a:t>)</a:t>
            </a:r>
          </a:p>
          <a:p>
            <a:r>
              <a:rPr kumimoji="1" lang="ja-JP" altLang="en-US" dirty="0" smtClean="0"/>
              <a:t>モデルに従うとすると構造関数は</a:t>
            </a:r>
            <a:endParaRPr kumimoji="1" lang="en-US" altLang="ja-JP" dirty="0" smtClean="0"/>
          </a:p>
          <a:p>
            <a:r>
              <a:rPr lang="ja-JP" altLang="en-US" dirty="0" smtClean="0"/>
              <a:t>構造関数のフーリエ変換が</a:t>
            </a:r>
            <a:r>
              <a:rPr lang="en-US" altLang="ja-JP" dirty="0" smtClean="0"/>
              <a:t>PSD</a:t>
            </a:r>
          </a:p>
          <a:p>
            <a:r>
              <a:rPr lang="ja-JP" altLang="en-US" dirty="0" smtClean="0"/>
              <a:t>補償後の波面のように</a:t>
            </a:r>
            <a:r>
              <a:rPr kumimoji="1" lang="en-US" altLang="ja-JP" dirty="0" smtClean="0"/>
              <a:t>PSD</a:t>
            </a:r>
            <a:r>
              <a:rPr kumimoji="1" lang="ja-JP" altLang="en-US" dirty="0" smtClean="0"/>
              <a:t>が十分小さく</a:t>
            </a:r>
            <a:endParaRPr kumimoji="1" lang="en-US" altLang="ja-JP" dirty="0" smtClean="0"/>
          </a:p>
          <a:p>
            <a:r>
              <a:rPr lang="ja-JP" altLang="en-US" dirty="0" smtClean="0"/>
              <a:t>平均強度＝</a:t>
            </a:r>
            <a:r>
              <a:rPr lang="en-US" altLang="ja-JP" dirty="0" smtClean="0"/>
              <a:t>PSD</a:t>
            </a:r>
          </a:p>
          <a:p>
            <a:r>
              <a:rPr kumimoji="1" lang="ja-JP" altLang="en-US" dirty="0" smtClean="0"/>
              <a:t>星像の形がわかる</a:t>
            </a:r>
            <a:endParaRPr kumimoji="1" lang="en-US" altLang="ja-JP" dirty="0" smtClean="0"/>
          </a:p>
          <a:p>
            <a:r>
              <a:rPr lang="ja-JP" altLang="en-US" dirty="0" smtClean="0"/>
              <a:t>補償後に残る波面歪みの要因を見る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36B1B6D-A816-431F-9922-BBC5909C456D}" type="slidenum">
              <a:rPr lang="ja-JP" altLang="en-US" smtClean="0">
                <a:solidFill>
                  <a:prstClr val="black"/>
                </a:solidFill>
                <a:latin typeface="Calibri"/>
                <a:ea typeface="ＭＳ Ｐゴシック"/>
              </a:rPr>
              <a:pPr/>
              <a:t>87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80437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91CADAD3-F27D-9942-9BEE-BEA3C2BBE693}" type="datetimeFigureOut">
              <a:rPr lang="ja-JP" altLang="en-US" smtClean="0"/>
              <a:pPr>
                <a:defRPr/>
              </a:pPr>
              <a:t>17/02/16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75A0664A-D227-5A40-9A33-06BEB0F5DE92}" type="slidenum">
              <a:rPr lang="ja-JP" altLang="en-US" smtClean="0"/>
              <a:pPr>
                <a:defRPr/>
              </a:pPr>
              <a:t>‹#›</a:t>
            </a:fld>
            <a:endParaRPr lang="ja-JP" altLang="en-US"/>
          </a:p>
        </p:txBody>
      </p:sp>
    </p:spTree>
    <p:extLst>
      <p:ext uri="{BB962C8B-B14F-4D97-AF65-F5344CB8AC3E}">
        <p14:creationId xmlns:p14="http://schemas.microsoft.com/office/powerpoint/2010/main" val="305806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5B5B8910-411E-9D41-8EF1-396A5174B92F}" type="datetimeFigureOut">
              <a:rPr lang="ja-JP" altLang="en-US" smtClean="0"/>
              <a:pPr>
                <a:defRPr/>
              </a:pPr>
              <a:t>17/02/16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139776C8-5298-F548-A9EA-89EE94270430}" type="slidenum">
              <a:rPr lang="ja-JP" altLang="en-US" smtClean="0"/>
              <a:pPr>
                <a:defRPr/>
              </a:pPr>
              <a:t>‹#›</a:t>
            </a:fld>
            <a:endParaRPr lang="ja-JP" altLang="en-US"/>
          </a:p>
        </p:txBody>
      </p:sp>
    </p:spTree>
    <p:extLst>
      <p:ext uri="{BB962C8B-B14F-4D97-AF65-F5344CB8AC3E}">
        <p14:creationId xmlns:p14="http://schemas.microsoft.com/office/powerpoint/2010/main" val="237372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42714562-BAB8-294F-8EED-2A23ACC1E839}" type="datetimeFigureOut">
              <a:rPr lang="ja-JP" altLang="en-US" smtClean="0"/>
              <a:pPr>
                <a:defRPr/>
              </a:pPr>
              <a:t>17/02/16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340A7798-9B6A-DF42-9C97-F6D725C5BB45}" type="slidenum">
              <a:rPr lang="ja-JP" altLang="en-US" smtClean="0"/>
              <a:pPr>
                <a:defRPr/>
              </a:pPr>
              <a:t>‹#›</a:t>
            </a:fld>
            <a:endParaRPr lang="ja-JP" altLang="en-US"/>
          </a:p>
        </p:txBody>
      </p:sp>
    </p:spTree>
    <p:extLst>
      <p:ext uri="{BB962C8B-B14F-4D97-AF65-F5344CB8AC3E}">
        <p14:creationId xmlns:p14="http://schemas.microsoft.com/office/powerpoint/2010/main" val="105347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3DD6AEED-DD37-EF47-BBD5-934BFAB86F36}" type="datetimeFigureOut">
              <a:rPr lang="ja-JP" altLang="en-US" smtClean="0"/>
              <a:pPr>
                <a:defRPr/>
              </a:pPr>
              <a:t>17/02/16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B4B46B20-C731-804E-B282-FACC24BACF26}" type="slidenum">
              <a:rPr lang="ja-JP" altLang="en-US" smtClean="0"/>
              <a:pPr>
                <a:defRPr/>
              </a:pPr>
              <a:t>‹#›</a:t>
            </a:fld>
            <a:endParaRPr lang="ja-JP" altLang="en-US"/>
          </a:p>
        </p:txBody>
      </p:sp>
    </p:spTree>
    <p:extLst>
      <p:ext uri="{BB962C8B-B14F-4D97-AF65-F5344CB8AC3E}">
        <p14:creationId xmlns:p14="http://schemas.microsoft.com/office/powerpoint/2010/main" val="3509367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5EB895EF-CB2E-A24E-A661-DF4572E0F009}" type="datetimeFigureOut">
              <a:rPr lang="ja-JP" altLang="en-US" smtClean="0"/>
              <a:pPr>
                <a:defRPr/>
              </a:pPr>
              <a:t>17/02/16</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C9B74ACB-9D0E-9544-B7FB-A74783DCE0C4}" type="slidenum">
              <a:rPr lang="ja-JP" altLang="en-US" smtClean="0"/>
              <a:pPr>
                <a:defRPr/>
              </a:pPr>
              <a:t>‹#›</a:t>
            </a:fld>
            <a:endParaRPr lang="ja-JP" altLang="en-US"/>
          </a:p>
        </p:txBody>
      </p:sp>
    </p:spTree>
    <p:extLst>
      <p:ext uri="{BB962C8B-B14F-4D97-AF65-F5344CB8AC3E}">
        <p14:creationId xmlns:p14="http://schemas.microsoft.com/office/powerpoint/2010/main" val="2066817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DC06FB7-986B-8741-86DD-C21C558652F6}" type="datetimeFigureOut">
              <a:rPr lang="ja-JP" altLang="en-US" smtClean="0"/>
              <a:pPr>
                <a:defRPr/>
              </a:pPr>
              <a:t>17/02/16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44D3F186-7734-CB4E-902C-6ABFFDDACD66}" type="slidenum">
              <a:rPr lang="ja-JP" altLang="en-US" smtClean="0"/>
              <a:pPr>
                <a:defRPr/>
              </a:pPr>
              <a:t>‹#›</a:t>
            </a:fld>
            <a:endParaRPr lang="ja-JP" altLang="en-US"/>
          </a:p>
        </p:txBody>
      </p:sp>
    </p:spTree>
    <p:extLst>
      <p:ext uri="{BB962C8B-B14F-4D97-AF65-F5344CB8AC3E}">
        <p14:creationId xmlns:p14="http://schemas.microsoft.com/office/powerpoint/2010/main" val="4185812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2F6B0AAD-5B14-B24A-A0A8-4CABC41EBA18}" type="datetimeFigureOut">
              <a:rPr lang="ja-JP" altLang="en-US" smtClean="0"/>
              <a:pPr>
                <a:defRPr/>
              </a:pPr>
              <a:t>17/02/16</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EE2FA268-B178-D049-89C2-B5D843BD9341}" type="slidenum">
              <a:rPr lang="ja-JP" altLang="en-US" smtClean="0"/>
              <a:pPr>
                <a:defRPr/>
              </a:pPr>
              <a:t>‹#›</a:t>
            </a:fld>
            <a:endParaRPr lang="ja-JP" altLang="en-US"/>
          </a:p>
        </p:txBody>
      </p:sp>
    </p:spTree>
    <p:extLst>
      <p:ext uri="{BB962C8B-B14F-4D97-AF65-F5344CB8AC3E}">
        <p14:creationId xmlns:p14="http://schemas.microsoft.com/office/powerpoint/2010/main" val="46150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D728B8A3-A20A-174E-8BA1-F547173EF661}" type="datetimeFigureOut">
              <a:rPr lang="ja-JP" altLang="en-US" smtClean="0"/>
              <a:pPr>
                <a:defRPr/>
              </a:pPr>
              <a:t>17/02/16</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F52D612F-8C46-9043-BC8D-1FB3B294C104}" type="slidenum">
              <a:rPr lang="ja-JP" altLang="en-US" smtClean="0"/>
              <a:pPr>
                <a:defRPr/>
              </a:pPr>
              <a:t>‹#›</a:t>
            </a:fld>
            <a:endParaRPr lang="ja-JP" altLang="en-US"/>
          </a:p>
        </p:txBody>
      </p:sp>
    </p:spTree>
    <p:extLst>
      <p:ext uri="{BB962C8B-B14F-4D97-AF65-F5344CB8AC3E}">
        <p14:creationId xmlns:p14="http://schemas.microsoft.com/office/powerpoint/2010/main" val="321396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A052D675-0D7A-A545-B9E3-1AF1E0C910D2}" type="datetimeFigureOut">
              <a:rPr lang="ja-JP" altLang="en-US" smtClean="0"/>
              <a:pPr>
                <a:defRPr/>
              </a:pPr>
              <a:t>17/02/16</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21151ECD-B1EF-D54E-98BA-E179E8B0A365}" type="slidenum">
              <a:rPr lang="ja-JP" altLang="en-US" smtClean="0"/>
              <a:pPr>
                <a:defRPr/>
              </a:pPr>
              <a:t>‹#›</a:t>
            </a:fld>
            <a:endParaRPr lang="ja-JP" altLang="en-US"/>
          </a:p>
        </p:txBody>
      </p:sp>
    </p:spTree>
    <p:extLst>
      <p:ext uri="{BB962C8B-B14F-4D97-AF65-F5344CB8AC3E}">
        <p14:creationId xmlns:p14="http://schemas.microsoft.com/office/powerpoint/2010/main" val="13466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682C80AC-DD8E-4F49-87A4-EF11E54C8FC5}" type="datetimeFigureOut">
              <a:rPr lang="ja-JP" altLang="en-US" smtClean="0"/>
              <a:pPr>
                <a:defRPr/>
              </a:pPr>
              <a:t>17/02/16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20C724D3-06CB-8745-99CC-F49CB43A0A2C}" type="slidenum">
              <a:rPr lang="ja-JP" altLang="en-US" smtClean="0"/>
              <a:pPr>
                <a:defRPr/>
              </a:pPr>
              <a:t>‹#›</a:t>
            </a:fld>
            <a:endParaRPr lang="ja-JP" altLang="en-US"/>
          </a:p>
        </p:txBody>
      </p:sp>
    </p:spTree>
    <p:extLst>
      <p:ext uri="{BB962C8B-B14F-4D97-AF65-F5344CB8AC3E}">
        <p14:creationId xmlns:p14="http://schemas.microsoft.com/office/powerpoint/2010/main" val="293541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7122C7DB-885C-3745-A18B-D3B0B4C586E5}" type="datetimeFigureOut">
              <a:rPr lang="ja-JP" altLang="en-US" smtClean="0"/>
              <a:pPr>
                <a:defRPr/>
              </a:pPr>
              <a:t>17/02/16</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4BF657A5-6FE7-F94E-9982-974F4B78FCDE}" type="slidenum">
              <a:rPr lang="ja-JP" altLang="en-US" smtClean="0"/>
              <a:pPr>
                <a:defRPr/>
              </a:pPr>
              <a:t>‹#›</a:t>
            </a:fld>
            <a:endParaRPr lang="ja-JP" altLang="en-US"/>
          </a:p>
        </p:txBody>
      </p:sp>
    </p:spTree>
    <p:extLst>
      <p:ext uri="{BB962C8B-B14F-4D97-AF65-F5344CB8AC3E}">
        <p14:creationId xmlns:p14="http://schemas.microsoft.com/office/powerpoint/2010/main" val="3444841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3576"/>
            <a:ext cx="8229600" cy="895048"/>
          </a:xfrm>
          <a:prstGeom prst="rect">
            <a:avLst/>
          </a:prstGeom>
          <a:ln>
            <a:noFill/>
          </a:ln>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895048"/>
            <a:ext cx="8229600" cy="5239560"/>
          </a:xfrm>
          <a:prstGeom prst="rect">
            <a:avLst/>
          </a:prstGeom>
          <a:noFill/>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254EC5D-2ADB-074B-A7CD-FE50E478CABC}" type="datetimeFigureOut">
              <a:rPr lang="ja-JP" altLang="en-US" smtClean="0"/>
              <a:pPr>
                <a:defRPr/>
              </a:pPr>
              <a:t>17/02/16</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DF33B0-CDA4-6446-976A-D1F8E66F1E5C}" type="slidenum">
              <a:rPr lang="ja-JP" altLang="en-US" smtClean="0"/>
              <a:pPr>
                <a:defRPr/>
              </a:pPr>
              <a:t>‹#›</a:t>
            </a:fld>
            <a:endParaRPr lang="ja-JP" altLang="en-US"/>
          </a:p>
        </p:txBody>
      </p:sp>
      <p:sp>
        <p:nvSpPr>
          <p:cNvPr id="7" name="タイトル 1"/>
          <p:cNvSpPr txBox="1">
            <a:spLocks/>
          </p:cNvSpPr>
          <p:nvPr userDrawn="1"/>
        </p:nvSpPr>
        <p:spPr>
          <a:xfrm>
            <a:off x="434726" y="11042"/>
            <a:ext cx="8229600" cy="884006"/>
          </a:xfrm>
          <a:prstGeom prst="rect">
            <a:avLst/>
          </a:prstGeom>
        </p:spPr>
        <p:txBody>
          <a:bodyPr/>
          <a:lstStyle>
            <a:lvl1pPr algn="ctr" defTabSz="457200" rtl="0" eaLnBrk="1" latinLnBrk="0" hangingPunct="1">
              <a:spcBef>
                <a:spcPct val="0"/>
              </a:spcBef>
              <a:buNone/>
              <a:defRPr kumimoji="1" sz="4400" b="1" u="sng" kern="1200">
                <a:solidFill>
                  <a:schemeClr val="tx1"/>
                </a:solidFill>
                <a:latin typeface="+mj-lt"/>
                <a:ea typeface="+mj-ea"/>
                <a:cs typeface="+mj-cs"/>
              </a:defRPr>
            </a:lvl1pPr>
          </a:lstStyle>
          <a:p>
            <a:endParaRPr lang="ja-JP" altLang="en-US" dirty="0"/>
          </a:p>
        </p:txBody>
      </p:sp>
    </p:spTree>
    <p:extLst>
      <p:ext uri="{BB962C8B-B14F-4D97-AF65-F5344CB8AC3E}">
        <p14:creationId xmlns:p14="http://schemas.microsoft.com/office/powerpoint/2010/main" val="15400089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kumimoji="1" sz="4400" b="1" u="sng"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u"/>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u"/>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5" Type="http://schemas.openxmlformats.org/officeDocument/2006/relationships/image" Target="../media/image54.png"/><Relationship Id="rId1" Type="http://schemas.microsoft.com/office/2007/relationships/media" Target="../media/media1.mov"/><Relationship Id="rId2" Type="http://schemas.openxmlformats.org/officeDocument/2006/relationships/video" Target="../media/media1.mov"/></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5"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chart" Target="../charts/chart4.xml"/><Relationship Id="rId8"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 Id="rId3" Type="http://schemas.openxmlformats.org/officeDocument/2006/relationships/image" Target="../media/image70.emf"/></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jpe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oleObject" Target="../embeddings/oleObject1.bin"/><Relationship Id="rId5" Type="http://schemas.openxmlformats.org/officeDocument/2006/relationships/image" Target="../media/image8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62.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gif"/><Relationship Id="rId6"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43.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10.png"/><Relationship Id="rId1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99.wmf"/><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hyperlink" Target="http://exoplanet.eu/" TargetMode="External"/><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emf"/><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123.png"/><Relationship Id="rId5" Type="http://schemas.openxmlformats.org/officeDocument/2006/relationships/image" Target="../media/image84.jpeg"/><Relationship Id="rId6"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12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chart" Target="../charts/chart6.xml"/><Relationship Id="rId7" Type="http://schemas.openxmlformats.org/officeDocument/2006/relationships/image" Target="../media/image133.png"/><Relationship Id="rId8" Type="http://schemas.openxmlformats.org/officeDocument/2006/relationships/image" Target="../media/image13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chart" Target="../charts/chart7.xml"/><Relationship Id="rId7"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emf"/></Relationships>
</file>

<file path=ppt/slides/_rels/slide67.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142.emf"/></Relationships>
</file>

<file path=ppt/slides/_rels/slide68.x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69.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145.png"/><Relationship Id="rId5" Type="http://schemas.openxmlformats.org/officeDocument/2006/relationships/image" Target="../media/image144.emf"/><Relationship Id="rId6" Type="http://schemas.openxmlformats.org/officeDocument/2006/relationships/oleObject" Target="../embeddings/oleObject2.bin"/><Relationship Id="rId7" Type="http://schemas.openxmlformats.org/officeDocument/2006/relationships/image" Target="../media/image146.emf"/><Relationship Id="rId8" Type="http://schemas.openxmlformats.org/officeDocument/2006/relationships/image" Target="../media/image14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145.png"/><Relationship Id="rId5" Type="http://schemas.openxmlformats.org/officeDocument/2006/relationships/image" Target="../media/image144.emf"/><Relationship Id="rId6" Type="http://schemas.openxmlformats.org/officeDocument/2006/relationships/oleObject" Target="../embeddings/oleObject3.bin"/><Relationship Id="rId7" Type="http://schemas.openxmlformats.org/officeDocument/2006/relationships/image" Target="../media/image14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156.png"/><Relationship Id="rId13" Type="http://schemas.openxmlformats.org/officeDocument/2006/relationships/image" Target="../media/image157.png"/><Relationship Id="rId14" Type="http://schemas.openxmlformats.org/officeDocument/2006/relationships/image" Target="../media/image158.png"/><Relationship Id="rId15" Type="http://schemas.openxmlformats.org/officeDocument/2006/relationships/image" Target="../media/image159.png"/><Relationship Id="rId16" Type="http://schemas.openxmlformats.org/officeDocument/2006/relationships/image" Target="../media/image160.em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3.emf"/><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jpeg"/><Relationship Id="rId7" Type="http://schemas.openxmlformats.org/officeDocument/2006/relationships/image" Target="../media/image151.jpe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72.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61.emf"/><Relationship Id="rId13" Type="http://schemas.openxmlformats.org/officeDocument/2006/relationships/oleObject" Target="../embeddings/oleObject5.bin"/><Relationship Id="rId14" Type="http://schemas.openxmlformats.org/officeDocument/2006/relationships/image" Target="../media/image82.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152.png"/><Relationship Id="rId5" Type="http://schemas.openxmlformats.org/officeDocument/2006/relationships/image" Target="../media/image162.png"/><Relationship Id="rId6" Type="http://schemas.openxmlformats.org/officeDocument/2006/relationships/image" Target="../media/image156.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59.png"/><Relationship Id="rId10" Type="http://schemas.openxmlformats.org/officeDocument/2006/relationships/image" Target="../media/image165.emf"/></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66.png"/><Relationship Id="rId9" Type="http://schemas.openxmlformats.org/officeDocument/2006/relationships/image" Target="../media/image167.png"/><Relationship Id="rId10"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4.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image" Target="../media/image62.png"/><Relationship Id="rId5" Type="http://schemas.openxmlformats.org/officeDocument/2006/relationships/chart" Target="../charts/chart9.xml"/><Relationship Id="rId6" Type="http://schemas.openxmlformats.org/officeDocument/2006/relationships/chart" Target="../charts/chart10.xml"/><Relationship Id="rId7" Type="http://schemas.openxmlformats.org/officeDocument/2006/relationships/chart" Target="../charts/chart11.xml"/><Relationship Id="rId8"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chart" Target="../charts/chart13.xml"/><Relationship Id="rId5"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image" Target="../media/image4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 Id="rId3" Type="http://schemas.openxmlformats.org/officeDocument/2006/relationships/image" Target="../media/image1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emf"/><Relationship Id="rId3" Type="http://schemas.openxmlformats.org/officeDocument/2006/relationships/image" Target="../media/image1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emf"/><Relationship Id="rId3"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emf"/><Relationship Id="rId3" Type="http://schemas.openxmlformats.org/officeDocument/2006/relationships/image" Target="../media/image17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0.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88.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3.png"/></Relationships>
</file>

<file path=ppt/slides/_rels/slide92.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2487866"/>
            <a:ext cx="9143999" cy="660663"/>
          </a:xfrm>
          <a:prstGeom prst="rect">
            <a:avLst/>
          </a:prstGeom>
          <a:solidFill>
            <a:srgbClr val="F10007"/>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 name="正方形/長方形 2"/>
          <p:cNvSpPr/>
          <p:nvPr/>
        </p:nvSpPr>
        <p:spPr>
          <a:xfrm>
            <a:off x="-1" y="0"/>
            <a:ext cx="9144001" cy="2487866"/>
          </a:xfrm>
          <a:prstGeom prst="rect">
            <a:avLst/>
          </a:prstGeom>
          <a:solidFill>
            <a:srgbClr val="0012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313" name="タイトル 1"/>
          <p:cNvSpPr>
            <a:spLocks noGrp="1"/>
          </p:cNvSpPr>
          <p:nvPr>
            <p:ph type="ctrTitle"/>
          </p:nvPr>
        </p:nvSpPr>
        <p:spPr>
          <a:xfrm>
            <a:off x="164555" y="369332"/>
            <a:ext cx="8850262" cy="1921229"/>
          </a:xfrm>
          <a:ln>
            <a:noFill/>
            <a:miter lim="800000"/>
            <a:headEnd/>
            <a:tailEnd/>
          </a:ln>
        </p:spPr>
        <p:txBody>
          <a:bodyPr>
            <a:normAutofit fontScale="90000"/>
          </a:bodyPr>
          <a:lstStyle/>
          <a:p>
            <a:r>
              <a:rPr lang="ja-JP" altLang="en-US" sz="4800" dirty="0" smtClean="0">
                <a:solidFill>
                  <a:schemeClr val="bg1"/>
                </a:solidFill>
                <a:latin typeface="Calibri" charset="0"/>
                <a:ea typeface="ＭＳ Ｐゴシック" charset="0"/>
              </a:rPr>
              <a:t>地上望遠鏡による太陽系外惑星の</a:t>
            </a:r>
            <a:r>
              <a:rPr lang="en-US" altLang="ja-JP" sz="4800" dirty="0" smtClean="0">
                <a:solidFill>
                  <a:schemeClr val="bg1"/>
                </a:solidFill>
                <a:latin typeface="Calibri" charset="0"/>
                <a:ea typeface="ＭＳ Ｐゴシック" charset="0"/>
              </a:rPr>
              <a:t/>
            </a:r>
            <a:br>
              <a:rPr lang="en-US" altLang="ja-JP" sz="4800" dirty="0" smtClean="0">
                <a:solidFill>
                  <a:schemeClr val="bg1"/>
                </a:solidFill>
                <a:latin typeface="Calibri" charset="0"/>
                <a:ea typeface="ＭＳ Ｐゴシック" charset="0"/>
              </a:rPr>
            </a:br>
            <a:r>
              <a:rPr lang="ja-JP" altLang="en-US" sz="4800" dirty="0" smtClean="0">
                <a:solidFill>
                  <a:schemeClr val="bg1"/>
                </a:solidFill>
                <a:latin typeface="Calibri" charset="0"/>
                <a:ea typeface="ＭＳ Ｐゴシック" charset="0"/>
              </a:rPr>
              <a:t>撮像観測のための</a:t>
            </a:r>
            <a:r>
              <a:rPr lang="en-US" altLang="ja-JP" sz="4800" dirty="0" smtClean="0">
                <a:solidFill>
                  <a:schemeClr val="bg1"/>
                </a:solidFill>
                <a:latin typeface="Calibri" charset="0"/>
                <a:ea typeface="ＭＳ Ｐゴシック" charset="0"/>
              </a:rPr>
              <a:t/>
            </a:r>
            <a:br>
              <a:rPr lang="en-US" altLang="ja-JP" sz="4800" dirty="0" smtClean="0">
                <a:solidFill>
                  <a:schemeClr val="bg1"/>
                </a:solidFill>
                <a:latin typeface="Calibri" charset="0"/>
                <a:ea typeface="ＭＳ Ｐゴシック" charset="0"/>
              </a:rPr>
            </a:br>
            <a:r>
              <a:rPr lang="ja-JP" altLang="en-US" sz="4800" dirty="0" smtClean="0">
                <a:solidFill>
                  <a:schemeClr val="bg1"/>
                </a:solidFill>
                <a:latin typeface="Calibri" charset="0"/>
                <a:ea typeface="ＭＳ Ｐゴシック" charset="0"/>
              </a:rPr>
              <a:t>極限補償光学系開発</a:t>
            </a:r>
            <a:endParaRPr lang="ja-JP" altLang="en-US" sz="4800" dirty="0">
              <a:solidFill>
                <a:schemeClr val="bg1"/>
              </a:solidFill>
              <a:latin typeface="Calibri" charset="0"/>
              <a:ea typeface="ＭＳ Ｐゴシック" charset="0"/>
            </a:endParaRPr>
          </a:p>
        </p:txBody>
      </p:sp>
      <p:sp>
        <p:nvSpPr>
          <p:cNvPr id="13314" name="サブタイトル 2"/>
          <p:cNvSpPr>
            <a:spLocks noGrp="1"/>
          </p:cNvSpPr>
          <p:nvPr>
            <p:ph type="subTitle" idx="1"/>
          </p:nvPr>
        </p:nvSpPr>
        <p:spPr>
          <a:xfrm>
            <a:off x="768901" y="2478759"/>
            <a:ext cx="8024804" cy="1339539"/>
          </a:xfrm>
        </p:spPr>
        <p:txBody>
          <a:bodyPr>
            <a:normAutofit/>
          </a:bodyPr>
          <a:lstStyle/>
          <a:p>
            <a:pPr>
              <a:defRPr/>
            </a:pPr>
            <a:r>
              <a:rPr lang="en-US" altLang="ja-JP" dirty="0" smtClean="0">
                <a:solidFill>
                  <a:srgbClr val="FFFFFF"/>
                </a:solidFill>
                <a:latin typeface="Calibri" charset="0"/>
                <a:ea typeface="ＭＳ Ｐゴシック" charset="0"/>
              </a:rPr>
              <a:t>○</a:t>
            </a:r>
            <a:r>
              <a:rPr lang="ja-JP" altLang="en-US" dirty="0" smtClean="0">
                <a:solidFill>
                  <a:srgbClr val="FFFFFF"/>
                </a:solidFill>
                <a:latin typeface="Calibri" charset="0"/>
                <a:ea typeface="ＭＳ Ｐゴシック" charset="0"/>
              </a:rPr>
              <a:t>山本広大</a:t>
            </a:r>
            <a:r>
              <a:rPr lang="en-US" altLang="ja-JP" dirty="0" smtClean="0">
                <a:solidFill>
                  <a:srgbClr val="FFFFFF"/>
                </a:solidFill>
                <a:latin typeface="Calibri" charset="0"/>
                <a:ea typeface="ＭＳ Ｐゴシック" charset="0"/>
              </a:rPr>
              <a:t>(</a:t>
            </a:r>
            <a:r>
              <a:rPr lang="ja-JP" altLang="en-US" dirty="0" smtClean="0">
                <a:solidFill>
                  <a:srgbClr val="FFFFFF"/>
                </a:solidFill>
                <a:latin typeface="Calibri" charset="0"/>
                <a:ea typeface="ＭＳ Ｐゴシック" charset="0"/>
              </a:rPr>
              <a:t>京都大学</a:t>
            </a:r>
            <a:r>
              <a:rPr lang="en-US" altLang="ja-JP" dirty="0" smtClean="0">
                <a:solidFill>
                  <a:srgbClr val="FFFFFF"/>
                </a:solidFill>
                <a:latin typeface="Calibri" charset="0"/>
                <a:ea typeface="ＭＳ Ｐゴシック" charset="0"/>
              </a:rPr>
              <a:t>)</a:t>
            </a:r>
          </a:p>
        </p:txBody>
      </p:sp>
      <p:sp>
        <p:nvSpPr>
          <p:cNvPr id="6" name="テキスト ボックス 5"/>
          <p:cNvSpPr txBox="1"/>
          <p:nvPr/>
        </p:nvSpPr>
        <p:spPr>
          <a:xfrm>
            <a:off x="9694" y="0"/>
            <a:ext cx="4401866" cy="369332"/>
          </a:xfrm>
          <a:prstGeom prst="rect">
            <a:avLst/>
          </a:prstGeom>
          <a:noFill/>
        </p:spPr>
        <p:txBody>
          <a:bodyPr wrap="none" rtlCol="0">
            <a:spAutoFit/>
          </a:bodyPr>
          <a:lstStyle/>
          <a:p>
            <a:pPr>
              <a:defRPr/>
            </a:pPr>
            <a:r>
              <a:rPr lang="en-US" altLang="ja-JP" dirty="0" smtClean="0">
                <a:solidFill>
                  <a:srgbClr val="FFFFFF"/>
                </a:solidFill>
              </a:rPr>
              <a:t>2017/1</a:t>
            </a:r>
            <a:r>
              <a:rPr lang="en-US" altLang="ja-JP" smtClean="0">
                <a:solidFill>
                  <a:srgbClr val="FFFFFF"/>
                </a:solidFill>
              </a:rPr>
              <a:t>/</a:t>
            </a:r>
            <a:r>
              <a:rPr lang="en-US" altLang="ja-JP" smtClean="0">
                <a:solidFill>
                  <a:srgbClr val="FFFFFF"/>
                </a:solidFill>
              </a:rPr>
              <a:t>27+2/17 </a:t>
            </a:r>
            <a:r>
              <a:rPr lang="ja-JP" altLang="en-US" dirty="0" smtClean="0">
                <a:solidFill>
                  <a:srgbClr val="FFFFFF"/>
                </a:solidFill>
              </a:rPr>
              <a:t>第</a:t>
            </a:r>
            <a:r>
              <a:rPr lang="en-US" altLang="ja-JP" dirty="0" smtClean="0">
                <a:solidFill>
                  <a:srgbClr val="FFFFFF"/>
                </a:solidFill>
              </a:rPr>
              <a:t>83</a:t>
            </a:r>
            <a:r>
              <a:rPr lang="ja-JP" altLang="en-US" dirty="0" smtClean="0">
                <a:solidFill>
                  <a:srgbClr val="FFFFFF"/>
                </a:solidFill>
              </a:rPr>
              <a:t>回</a:t>
            </a:r>
            <a:r>
              <a:rPr lang="en-US" altLang="ja-JP" dirty="0" smtClean="0">
                <a:solidFill>
                  <a:srgbClr val="FFFFFF"/>
                </a:solidFill>
              </a:rPr>
              <a:t> </a:t>
            </a:r>
            <a:r>
              <a:rPr lang="ja-JP" altLang="en-US" dirty="0" smtClean="0">
                <a:solidFill>
                  <a:srgbClr val="FFFFFF"/>
                </a:solidFill>
              </a:rPr>
              <a:t>重力波研究交流会</a:t>
            </a:r>
            <a:endParaRPr kumimoji="1" lang="ja-JP" altLang="en-US" dirty="0">
              <a:solidFill>
                <a:srgbClr val="FFFFFF"/>
              </a:solidFill>
            </a:endParaRPr>
          </a:p>
        </p:txBody>
      </p:sp>
      <p:sp>
        <p:nvSpPr>
          <p:cNvPr id="8" name="テキスト ボックス 7"/>
          <p:cNvSpPr txBox="1"/>
          <p:nvPr/>
        </p:nvSpPr>
        <p:spPr>
          <a:xfrm>
            <a:off x="1793416" y="4692380"/>
            <a:ext cx="184666" cy="369332"/>
          </a:xfrm>
          <a:prstGeom prst="rect">
            <a:avLst/>
          </a:prstGeom>
          <a:noFill/>
        </p:spPr>
        <p:txBody>
          <a:bodyPr wrap="none" rtlCol="0">
            <a:spAutoFit/>
          </a:bodyPr>
          <a:lstStyle/>
          <a:p>
            <a:endParaRPr kumimoji="1" lang="ja-JP" altLang="en-US" dirty="0"/>
          </a:p>
        </p:txBody>
      </p:sp>
      <p:sp>
        <p:nvSpPr>
          <p:cNvPr id="4" name="テキスト ボックス 3"/>
          <p:cNvSpPr txBox="1"/>
          <p:nvPr/>
        </p:nvSpPr>
        <p:spPr>
          <a:xfrm>
            <a:off x="6041495" y="3558295"/>
            <a:ext cx="2277148" cy="369332"/>
          </a:xfrm>
          <a:prstGeom prst="rect">
            <a:avLst/>
          </a:prstGeom>
          <a:noFill/>
        </p:spPr>
        <p:txBody>
          <a:bodyPr wrap="none" rtlCol="0">
            <a:spAutoFit/>
          </a:bodyPr>
          <a:lstStyle/>
          <a:p>
            <a:r>
              <a:rPr kumimoji="1" lang="ja-JP" altLang="en-US" dirty="0" smtClean="0"/>
              <a:t>京大岡山</a:t>
            </a:r>
            <a:r>
              <a:rPr kumimoji="1" lang="en-US" altLang="ja-JP" dirty="0" smtClean="0"/>
              <a:t>3.8m</a:t>
            </a:r>
            <a:r>
              <a:rPr kumimoji="1" lang="ja-JP" altLang="en-US" dirty="0" smtClean="0"/>
              <a:t>望遠鏡</a:t>
            </a:r>
            <a:endParaRPr kumimoji="1" lang="en-US" altLang="ja-JP" dirty="0" smtClean="0"/>
          </a:p>
        </p:txBody>
      </p:sp>
      <p:pic>
        <p:nvPicPr>
          <p:cNvPr id="12"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912974" y="3917881"/>
            <a:ext cx="2633519" cy="29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a:off x="332902" y="3148529"/>
            <a:ext cx="5338752" cy="2923877"/>
          </a:xfrm>
          <a:prstGeom prst="rect">
            <a:avLst/>
          </a:prstGeom>
          <a:noFill/>
          <a:ln>
            <a:solidFill>
              <a:srgbClr val="0000FF"/>
            </a:solidFill>
          </a:ln>
        </p:spPr>
        <p:txBody>
          <a:bodyPr wrap="square" rtlCol="0">
            <a:spAutoFit/>
          </a:bodyPr>
          <a:lstStyle/>
          <a:p>
            <a:pPr algn="ctr"/>
            <a:r>
              <a:rPr kumimoji="1" lang="en-US" altLang="ja-JP" sz="2400" dirty="0" smtClean="0"/>
              <a:t>〜</a:t>
            </a:r>
            <a:r>
              <a:rPr kumimoji="1" lang="ja-JP" altLang="en-US" sz="2400" dirty="0" smtClean="0"/>
              <a:t>山本</a:t>
            </a:r>
            <a:r>
              <a:rPr kumimoji="1" lang="en-US" altLang="ja-JP" sz="2400" dirty="0" smtClean="0"/>
              <a:t> </a:t>
            </a:r>
            <a:r>
              <a:rPr kumimoji="1" lang="ja-JP" altLang="en-US" sz="2400" dirty="0" smtClean="0"/>
              <a:t>イズ</a:t>
            </a:r>
            <a:r>
              <a:rPr kumimoji="1" lang="en-US" altLang="ja-JP" sz="2400" dirty="0" smtClean="0"/>
              <a:t> </a:t>
            </a:r>
            <a:r>
              <a:rPr kumimoji="1" lang="ja-JP" altLang="en-US" sz="2400" dirty="0" smtClean="0"/>
              <a:t>何</a:t>
            </a:r>
            <a:r>
              <a:rPr kumimoji="1" lang="en-US" altLang="ja-JP" sz="2400" dirty="0" smtClean="0"/>
              <a:t>?〜</a:t>
            </a:r>
          </a:p>
          <a:p>
            <a:pPr marL="342900" indent="-342900">
              <a:buFont typeface="Wingdings" charset="2"/>
              <a:buChar char="u"/>
            </a:pPr>
            <a:r>
              <a:rPr kumimoji="1" lang="ja-JP" altLang="en-US" sz="2000" dirty="0" smtClean="0"/>
              <a:t>専門：赤外線天文学</a:t>
            </a:r>
            <a:r>
              <a:rPr kumimoji="1" lang="en-US" altLang="ja-JP" sz="2000" dirty="0" smtClean="0"/>
              <a:t>/</a:t>
            </a:r>
            <a:r>
              <a:rPr kumimoji="1" lang="ja-JP" altLang="en-US" sz="2000" dirty="0" smtClean="0"/>
              <a:t>系外惑星撮像観測</a:t>
            </a:r>
            <a:endParaRPr kumimoji="1" lang="en-US" altLang="ja-JP" sz="2000" dirty="0" smtClean="0"/>
          </a:p>
          <a:p>
            <a:r>
              <a:rPr lang="ja-JP" altLang="en-US" sz="2000" dirty="0" smtClean="0"/>
              <a:t>　　　　　　　</a:t>
            </a:r>
            <a:r>
              <a:rPr lang="en-US" altLang="ja-JP" sz="2000" dirty="0" smtClean="0"/>
              <a:t>  </a:t>
            </a:r>
            <a:r>
              <a:rPr lang="ja-JP" altLang="en-US" sz="2000" dirty="0" smtClean="0"/>
              <a:t>　　　　　　　</a:t>
            </a:r>
            <a:r>
              <a:rPr kumimoji="1" lang="en-US" altLang="ja-JP" sz="2000" dirty="0" smtClean="0"/>
              <a:t>/</a:t>
            </a:r>
            <a:r>
              <a:rPr kumimoji="1" lang="ja-JP" altLang="en-US" sz="2000" dirty="0" smtClean="0"/>
              <a:t>装置開発</a:t>
            </a:r>
            <a:r>
              <a:rPr kumimoji="1" lang="en-US" altLang="ja-JP" sz="2000" dirty="0" smtClean="0"/>
              <a:t>/</a:t>
            </a:r>
            <a:r>
              <a:rPr kumimoji="1" lang="ja-JP" altLang="en-US" sz="2000" dirty="0" smtClean="0"/>
              <a:t>補償光学</a:t>
            </a:r>
            <a:endParaRPr kumimoji="1" lang="en-US" altLang="ja-JP" sz="2000" dirty="0" smtClean="0"/>
          </a:p>
          <a:p>
            <a:r>
              <a:rPr kumimoji="1" lang="ja-JP" altLang="en-US" sz="2000" u="sng" dirty="0" smtClean="0"/>
              <a:t>名古屋大学</a:t>
            </a:r>
            <a:r>
              <a:rPr kumimoji="1" lang="ja-JP" altLang="en-US" sz="2000" dirty="0" smtClean="0"/>
              <a:t>：</a:t>
            </a:r>
            <a:r>
              <a:rPr kumimoji="1" lang="ja-JP" altLang="en-US" sz="1050" dirty="0" smtClean="0"/>
              <a:t>和泉氏の同僚</a:t>
            </a:r>
            <a:endParaRPr kumimoji="1" lang="en-US" altLang="ja-JP" sz="2000" dirty="0" smtClean="0"/>
          </a:p>
          <a:p>
            <a:r>
              <a:rPr lang="en-US" altLang="ja-JP" sz="2000" dirty="0"/>
              <a:t>	</a:t>
            </a:r>
            <a:r>
              <a:rPr lang="ja-JP" altLang="en-US" sz="2000" dirty="0" smtClean="0"/>
              <a:t>　　　気球搭載型遠赤外線干渉計</a:t>
            </a:r>
            <a:r>
              <a:rPr lang="en-US" altLang="ja-JP" sz="2000" dirty="0" smtClean="0"/>
              <a:t>(FITE)</a:t>
            </a:r>
            <a:r>
              <a:rPr lang="ja-JP" altLang="en-US" sz="2000" dirty="0" smtClean="0"/>
              <a:t>開発</a:t>
            </a:r>
            <a:endParaRPr lang="en-US" altLang="ja-JP" sz="2000" dirty="0" smtClean="0"/>
          </a:p>
          <a:p>
            <a:r>
              <a:rPr kumimoji="1" lang="ja-JP" altLang="en-US" sz="2000" u="sng" dirty="0" smtClean="0"/>
              <a:t>大阪大学</a:t>
            </a:r>
            <a:r>
              <a:rPr kumimoji="1" lang="ja-JP" altLang="en-US" sz="2000" dirty="0" smtClean="0"/>
              <a:t>：すばる望遠鏡で系外惑星観測</a:t>
            </a:r>
            <a:endParaRPr kumimoji="1" lang="en-US" altLang="ja-JP" sz="2000" dirty="0" smtClean="0"/>
          </a:p>
          <a:p>
            <a:r>
              <a:rPr lang="ja-JP" altLang="en-US" sz="2000" dirty="0" smtClean="0"/>
              <a:t>　　　　　　　</a:t>
            </a:r>
            <a:r>
              <a:rPr lang="en-US" altLang="ja-JP" sz="2000" dirty="0" smtClean="0"/>
              <a:t>[Pleiades</a:t>
            </a:r>
            <a:r>
              <a:rPr lang="ja-JP" altLang="en-US" sz="2000" dirty="0" smtClean="0"/>
              <a:t>星団の観測</a:t>
            </a:r>
            <a:r>
              <a:rPr lang="en-US" altLang="ja-JP" sz="2000" dirty="0" smtClean="0"/>
              <a:t>]</a:t>
            </a:r>
          </a:p>
          <a:p>
            <a:r>
              <a:rPr kumimoji="1" lang="ja-JP" altLang="en-US" sz="2000" u="sng" dirty="0" smtClean="0"/>
              <a:t>京都大学</a:t>
            </a:r>
            <a:r>
              <a:rPr kumimoji="1" lang="ja-JP" altLang="en-US" sz="2000" dirty="0" smtClean="0"/>
              <a:t>：</a:t>
            </a:r>
            <a:r>
              <a:rPr kumimoji="1" lang="en-US" altLang="ja-JP" sz="2000" dirty="0" smtClean="0"/>
              <a:t>(3.8m</a:t>
            </a:r>
            <a:r>
              <a:rPr kumimoji="1" lang="ja-JP" altLang="en-US" sz="2000" dirty="0" smtClean="0"/>
              <a:t>望遠鏡用</a:t>
            </a:r>
            <a:r>
              <a:rPr kumimoji="1" lang="en-US" altLang="ja-JP" sz="2000" dirty="0" smtClean="0"/>
              <a:t>)</a:t>
            </a:r>
            <a:r>
              <a:rPr kumimoji="1" lang="ja-JP" altLang="en-US" sz="2000" dirty="0" smtClean="0"/>
              <a:t>補償光学装置の開発</a:t>
            </a:r>
            <a:endParaRPr kumimoji="1" lang="en-US" altLang="ja-JP" sz="2000" dirty="0" smtClean="0"/>
          </a:p>
          <a:p>
            <a:r>
              <a:rPr lang="ja-JP" altLang="en-US" sz="2000" dirty="0" smtClean="0"/>
              <a:t>開発キーワード</a:t>
            </a:r>
            <a:r>
              <a:rPr lang="en-US" altLang="ja-JP" sz="2000" dirty="0" smtClean="0"/>
              <a:t>: </a:t>
            </a:r>
            <a:r>
              <a:rPr lang="ja-JP" altLang="en-US" sz="2000" dirty="0" smtClean="0"/>
              <a:t>干渉</a:t>
            </a:r>
            <a:r>
              <a:rPr lang="en-US" altLang="ja-JP" sz="2000" dirty="0" smtClean="0"/>
              <a:t>, </a:t>
            </a:r>
            <a:r>
              <a:rPr lang="ja-JP" altLang="en-US" sz="2000" dirty="0" smtClean="0"/>
              <a:t>偏光</a:t>
            </a:r>
            <a:r>
              <a:rPr lang="en-US" altLang="ja-JP" sz="2000" dirty="0" smtClean="0"/>
              <a:t>, </a:t>
            </a:r>
            <a:r>
              <a:rPr lang="ja-JP" altLang="en-US" sz="2000" dirty="0" smtClean="0"/>
              <a:t>波面計測</a:t>
            </a:r>
            <a:endParaRPr kumimoji="1" lang="ja-JP" altLang="en-US" sz="2000" dirty="0"/>
          </a:p>
        </p:txBody>
      </p:sp>
    </p:spTree>
    <p:extLst>
      <p:ext uri="{BB962C8B-B14F-4D97-AF65-F5344CB8AC3E}">
        <p14:creationId xmlns:p14="http://schemas.microsoft.com/office/powerpoint/2010/main" val="10633487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76616" y="3280330"/>
            <a:ext cx="4792130" cy="3227388"/>
            <a:chOff x="0" y="3291205"/>
            <a:chExt cx="4792130" cy="3227388"/>
          </a:xfrm>
        </p:grpSpPr>
        <p:pic>
          <p:nvPicPr>
            <p:cNvPr id="4" name="図 13"/>
            <p:cNvPicPr>
              <a:picLocks noChangeAspect="1"/>
            </p:cNvPicPr>
            <p:nvPr/>
          </p:nvPicPr>
          <p:blipFill rotWithShape="1">
            <a:blip r:embed="rId2" cstate="screen">
              <a:extLst>
                <a:ext uri="{28A0092B-C50C-407E-A947-70E740481C1C}">
                  <a14:useLocalDpi xmlns:a14="http://schemas.microsoft.com/office/drawing/2010/main"/>
                </a:ext>
              </a:extLst>
            </a:blip>
            <a:srcRect r="6165"/>
            <a:stretch/>
          </p:blipFill>
          <p:spPr bwMode="auto">
            <a:xfrm>
              <a:off x="0" y="3291205"/>
              <a:ext cx="479213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a:spLocks noChangeArrowheads="1"/>
            </p:cNvSpPr>
            <p:nvPr/>
          </p:nvSpPr>
          <p:spPr bwMode="auto">
            <a:xfrm>
              <a:off x="94140" y="3365179"/>
              <a:ext cx="2270125" cy="369887"/>
            </a:xfrm>
            <a:prstGeom prst="rect">
              <a:avLst/>
            </a:prstGeom>
            <a:solidFill>
              <a:schemeClr val="bg1"/>
            </a:solidFill>
            <a:ln w="9525">
              <a:solidFill>
                <a:srgbClr val="000000"/>
              </a:solidFill>
              <a:miter lim="800000"/>
              <a:headEnd/>
              <a:tailEnd/>
            </a:ln>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HR8799 (Currie+2014)</a:t>
              </a:r>
              <a:endParaRPr lang="ja-JP" altLang="en-US" sz="1800" dirty="0"/>
            </a:p>
          </p:txBody>
        </p:sp>
        <p:sp>
          <p:nvSpPr>
            <p:cNvPr id="6" name="テキスト ボックス 10"/>
            <p:cNvSpPr txBox="1">
              <a:spLocks noChangeArrowheads="1"/>
            </p:cNvSpPr>
            <p:nvPr/>
          </p:nvSpPr>
          <p:spPr bwMode="auto">
            <a:xfrm>
              <a:off x="177800" y="4177030"/>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FFFFFF"/>
                  </a:solidFill>
                </a:rPr>
                <a:t>b 7M</a:t>
              </a:r>
              <a:r>
                <a:rPr lang="en-US" altLang="ja-JP" sz="1800" baseline="-25000" dirty="0">
                  <a:solidFill>
                    <a:srgbClr val="FFFFFF"/>
                  </a:solidFill>
                </a:rPr>
                <a:t>J</a:t>
              </a:r>
            </a:p>
            <a:p>
              <a:r>
                <a:rPr lang="en-US" altLang="ja-JP" sz="1800" dirty="0">
                  <a:solidFill>
                    <a:srgbClr val="FFFFFF"/>
                  </a:solidFill>
                </a:rPr>
                <a:t>1’’.7</a:t>
              </a:r>
              <a:endParaRPr lang="ja-JP" altLang="en-US" dirty="0"/>
            </a:p>
          </p:txBody>
        </p:sp>
        <p:sp>
          <p:nvSpPr>
            <p:cNvPr id="7" name="テキスト ボックス 11"/>
            <p:cNvSpPr txBox="1">
              <a:spLocks noChangeArrowheads="1"/>
            </p:cNvSpPr>
            <p:nvPr/>
          </p:nvSpPr>
          <p:spPr bwMode="auto">
            <a:xfrm>
              <a:off x="3414713" y="3357880"/>
              <a:ext cx="815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FFFFFF"/>
                  </a:solidFill>
                </a:rPr>
                <a:t>c 10M</a:t>
              </a:r>
              <a:r>
                <a:rPr lang="en-US" altLang="ja-JP" sz="1800" baseline="-25000" dirty="0">
                  <a:solidFill>
                    <a:srgbClr val="FFFFFF"/>
                  </a:solidFill>
                </a:rPr>
                <a:t>J</a:t>
              </a:r>
            </a:p>
            <a:p>
              <a:r>
                <a:rPr lang="en-US" altLang="ja-JP" sz="1800" dirty="0">
                  <a:solidFill>
                    <a:srgbClr val="FFFFFF"/>
                  </a:solidFill>
                </a:rPr>
                <a:t>1’’.1</a:t>
              </a:r>
              <a:endParaRPr lang="ja-JP" altLang="en-US" dirty="0"/>
            </a:p>
          </p:txBody>
        </p:sp>
        <p:sp>
          <p:nvSpPr>
            <p:cNvPr id="8" name="テキスト ボックス 12"/>
            <p:cNvSpPr txBox="1">
              <a:spLocks noChangeArrowheads="1"/>
            </p:cNvSpPr>
            <p:nvPr/>
          </p:nvSpPr>
          <p:spPr bwMode="auto">
            <a:xfrm>
              <a:off x="3346450" y="4824730"/>
              <a:ext cx="714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solidFill>
                    <a:srgbClr val="FFFFFF"/>
                  </a:solidFill>
                </a:rPr>
                <a:t>e 9M</a:t>
              </a:r>
              <a:r>
                <a:rPr lang="en-US" altLang="ja-JP" sz="1800" baseline="-25000">
                  <a:solidFill>
                    <a:srgbClr val="FFFFFF"/>
                  </a:solidFill>
                </a:rPr>
                <a:t>J</a:t>
              </a:r>
            </a:p>
            <a:p>
              <a:r>
                <a:rPr lang="en-US" altLang="ja-JP" sz="1800">
                  <a:solidFill>
                    <a:srgbClr val="FFFFFF"/>
                  </a:solidFill>
                </a:rPr>
                <a:t>0’’.4</a:t>
              </a:r>
              <a:endParaRPr lang="ja-JP" altLang="en-US"/>
            </a:p>
          </p:txBody>
        </p:sp>
        <p:sp>
          <p:nvSpPr>
            <p:cNvPr id="9" name="テキスト ボックス 14"/>
            <p:cNvSpPr txBox="1">
              <a:spLocks noChangeArrowheads="1"/>
            </p:cNvSpPr>
            <p:nvPr/>
          </p:nvSpPr>
          <p:spPr bwMode="auto">
            <a:xfrm>
              <a:off x="2325688" y="585343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solidFill>
                    <a:srgbClr val="FFFFFF"/>
                  </a:solidFill>
                </a:rPr>
                <a:t>d 10M</a:t>
              </a:r>
              <a:r>
                <a:rPr lang="en-US" altLang="ja-JP" sz="1800" baseline="-25000">
                  <a:solidFill>
                    <a:srgbClr val="FFFFFF"/>
                  </a:solidFill>
                </a:rPr>
                <a:t>J</a:t>
              </a:r>
            </a:p>
            <a:p>
              <a:r>
                <a:rPr lang="en-US" altLang="ja-JP" sz="1800">
                  <a:solidFill>
                    <a:srgbClr val="FFFFFF"/>
                  </a:solidFill>
                </a:rPr>
                <a:t>0’’.7</a:t>
              </a:r>
              <a:endParaRPr lang="ja-JP" altLang="en-US"/>
            </a:p>
          </p:txBody>
        </p:sp>
        <p:sp>
          <p:nvSpPr>
            <p:cNvPr id="10" name="テキスト ボックス 16"/>
            <p:cNvSpPr txBox="1">
              <a:spLocks noChangeArrowheads="1"/>
            </p:cNvSpPr>
            <p:nvPr/>
          </p:nvSpPr>
          <p:spPr bwMode="auto">
            <a:xfrm>
              <a:off x="109538" y="5100955"/>
              <a:ext cx="1976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solidFill>
                    <a:srgbClr val="FFFFFF"/>
                  </a:solidFill>
                </a:rPr>
                <a:t>主星との光度比は</a:t>
              </a:r>
              <a:endParaRPr lang="en-US" altLang="ja-JP" sz="1800">
                <a:solidFill>
                  <a:srgbClr val="FFFFFF"/>
                </a:solidFill>
              </a:endParaRPr>
            </a:p>
            <a:p>
              <a:r>
                <a:rPr lang="ja-JP" altLang="en-US" sz="1800">
                  <a:solidFill>
                    <a:srgbClr val="FFFFFF"/>
                  </a:solidFill>
                </a:rPr>
                <a:t>およそ</a:t>
              </a:r>
              <a:r>
                <a:rPr lang="en-US" altLang="ja-JP">
                  <a:solidFill>
                    <a:srgbClr val="FFFFFF"/>
                  </a:solidFill>
                </a:rPr>
                <a:t>10</a:t>
              </a:r>
              <a:r>
                <a:rPr lang="en-US" altLang="ja-JP" baseline="30000">
                  <a:solidFill>
                    <a:srgbClr val="FFFFFF"/>
                  </a:solidFill>
                </a:rPr>
                <a:t>-5</a:t>
              </a:r>
              <a:endParaRPr lang="ja-JP" altLang="en-US" baseline="30000">
                <a:solidFill>
                  <a:srgbClr val="FFFFFF"/>
                </a:solidFill>
              </a:endParaRPr>
            </a:p>
          </p:txBody>
        </p:sp>
        <p:sp>
          <p:nvSpPr>
            <p:cNvPr id="11" name="テキスト ボックス 17"/>
            <p:cNvSpPr txBox="1">
              <a:spLocks noChangeArrowheads="1"/>
            </p:cNvSpPr>
            <p:nvPr/>
          </p:nvSpPr>
          <p:spPr bwMode="auto">
            <a:xfrm>
              <a:off x="2422525" y="470249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solidFill>
                    <a:srgbClr val="FFFFFF"/>
                  </a:solidFill>
                </a:rPr>
                <a:t>+</a:t>
              </a:r>
              <a:endParaRPr lang="ja-JP" altLang="en-US"/>
            </a:p>
          </p:txBody>
        </p:sp>
      </p:grpSp>
      <p:pic>
        <p:nvPicPr>
          <p:cNvPr id="50" name="図 18" descr="スクリーンショット 2015-01-24 10.04.44.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6" y="1168731"/>
            <a:ext cx="1271535" cy="1206169"/>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51" name="直線矢印コネクタ 50"/>
          <p:cNvCxnSpPr/>
          <p:nvPr/>
        </p:nvCxnSpPr>
        <p:spPr>
          <a:xfrm>
            <a:off x="6766" y="984065"/>
            <a:ext cx="1271535" cy="0"/>
          </a:xfrm>
          <a:prstGeom prst="straightConnector1">
            <a:avLst/>
          </a:prstGeom>
          <a:ln w="12700" cmpd="sng">
            <a:solidFill>
              <a:schemeClr val="tx1"/>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52" name="テキスト ボックス 21"/>
          <p:cNvSpPr txBox="1">
            <a:spLocks noChangeArrowheads="1"/>
          </p:cNvSpPr>
          <p:nvPr/>
        </p:nvSpPr>
        <p:spPr bwMode="auto">
          <a:xfrm>
            <a:off x="220427" y="649140"/>
            <a:ext cx="841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smtClean="0">
                <a:solidFill>
                  <a:srgbClr val="000000"/>
                </a:solidFill>
              </a:rPr>
              <a:t>1’(</a:t>
            </a:r>
            <a:r>
              <a:rPr lang="en-US" altLang="ja-JP" sz="1800" dirty="0">
                <a:solidFill>
                  <a:srgbClr val="000000"/>
                </a:solidFill>
              </a:rPr>
              <a:t>60’’)</a:t>
            </a:r>
            <a:endParaRPr lang="ja-JP" altLang="en-US" dirty="0">
              <a:solidFill>
                <a:srgbClr val="000000"/>
              </a:solidFill>
            </a:endParaRPr>
          </a:p>
        </p:txBody>
      </p:sp>
      <p:sp>
        <p:nvSpPr>
          <p:cNvPr id="53" name="タイトル 1"/>
          <p:cNvSpPr>
            <a:spLocks noGrp="1"/>
          </p:cNvSpPr>
          <p:nvPr>
            <p:ph type="title"/>
          </p:nvPr>
        </p:nvSpPr>
        <p:spPr>
          <a:xfrm>
            <a:off x="457200" y="-3576"/>
            <a:ext cx="8229600" cy="895048"/>
          </a:xfrm>
        </p:spPr>
        <p:txBody>
          <a:bodyPr/>
          <a:lstStyle/>
          <a:p>
            <a:r>
              <a:rPr kumimoji="1" lang="ja-JP" altLang="en-US" dirty="0" smtClean="0"/>
              <a:t>直接撮像</a:t>
            </a:r>
            <a:r>
              <a:rPr kumimoji="1" lang="en-US" altLang="ja-JP" dirty="0" smtClean="0"/>
              <a:t>: </a:t>
            </a:r>
            <a:r>
              <a:rPr lang="ja-JP" altLang="en-US" dirty="0" smtClean="0"/>
              <a:t>地上</a:t>
            </a:r>
            <a:r>
              <a:rPr kumimoji="1" lang="ja-JP" altLang="en-US" dirty="0" smtClean="0"/>
              <a:t>望遠鏡</a:t>
            </a:r>
            <a:r>
              <a:rPr kumimoji="1" lang="en-US" altLang="ja-JP" dirty="0" smtClean="0"/>
              <a:t>2</a:t>
            </a:r>
            <a:endParaRPr kumimoji="1" lang="ja-JP" altLang="en-US" dirty="0"/>
          </a:p>
        </p:txBody>
      </p:sp>
      <p:sp>
        <p:nvSpPr>
          <p:cNvPr id="30" name="コンテンツ プレースホルダー 29"/>
          <p:cNvSpPr>
            <a:spLocks noGrp="1"/>
          </p:cNvSpPr>
          <p:nvPr>
            <p:ph idx="1"/>
          </p:nvPr>
        </p:nvSpPr>
        <p:spPr>
          <a:xfrm>
            <a:off x="4582019" y="821106"/>
            <a:ext cx="4561981" cy="5239560"/>
          </a:xfrm>
        </p:spPr>
        <p:txBody>
          <a:bodyPr/>
          <a:lstStyle/>
          <a:p>
            <a:r>
              <a:rPr kumimoji="1" lang="en-US" altLang="ja-JP" dirty="0" smtClean="0"/>
              <a:t>4-8m</a:t>
            </a:r>
            <a:r>
              <a:rPr kumimoji="1" lang="ja-JP" altLang="en-US" dirty="0" smtClean="0"/>
              <a:t>望遠鏡でもやれることはまだまだある。</a:t>
            </a:r>
            <a:endParaRPr kumimoji="1" lang="en-US" altLang="ja-JP" dirty="0" smtClean="0"/>
          </a:p>
          <a:p>
            <a:pPr lvl="1"/>
            <a:r>
              <a:rPr lang="ja-JP" altLang="en-US" dirty="0" smtClean="0"/>
              <a:t>木星型惑星の検出、温度や大気組成</a:t>
            </a:r>
            <a:r>
              <a:rPr lang="en-US" altLang="ja-JP" dirty="0" smtClean="0"/>
              <a:t>/</a:t>
            </a:r>
            <a:r>
              <a:rPr lang="ja-JP" altLang="en-US" dirty="0" smtClean="0"/>
              <a:t>天候の観測など</a:t>
            </a:r>
            <a:endParaRPr lang="en-US" altLang="ja-JP" dirty="0" smtClean="0"/>
          </a:p>
          <a:p>
            <a:pPr lvl="1"/>
            <a:r>
              <a:rPr kumimoji="1" lang="ja-JP" altLang="en-US" dirty="0" smtClean="0"/>
              <a:t>要素技術開発</a:t>
            </a:r>
            <a:endParaRPr kumimoji="1" lang="en-US" altLang="ja-JP" dirty="0" smtClean="0"/>
          </a:p>
          <a:p>
            <a:pPr lvl="1"/>
            <a:r>
              <a:rPr lang="ja-JP" altLang="en-US" dirty="0" smtClean="0"/>
              <a:t>大口径がかえって不利になることも</a:t>
            </a:r>
            <a:r>
              <a:rPr lang="en-US" altLang="ja-JP" dirty="0" smtClean="0"/>
              <a:t>(</a:t>
            </a:r>
            <a:r>
              <a:rPr lang="ja-JP" altLang="en-US" dirty="0" smtClean="0"/>
              <a:t>後述</a:t>
            </a:r>
            <a:r>
              <a:rPr lang="en-US" altLang="ja-JP" dirty="0" smtClean="0"/>
              <a:t>)</a:t>
            </a:r>
            <a:endParaRPr kumimoji="1" lang="ja-JP" altLang="en-US" dirty="0"/>
          </a:p>
        </p:txBody>
      </p:sp>
      <p:sp>
        <p:nvSpPr>
          <p:cNvPr id="32" name="テキスト ボックス 31"/>
          <p:cNvSpPr txBox="1"/>
          <p:nvPr/>
        </p:nvSpPr>
        <p:spPr>
          <a:xfrm>
            <a:off x="254416" y="2374900"/>
            <a:ext cx="2362245" cy="369332"/>
          </a:xfrm>
          <a:prstGeom prst="rect">
            <a:avLst/>
          </a:prstGeom>
          <a:noFill/>
        </p:spPr>
        <p:txBody>
          <a:bodyPr wrap="none" rtlCol="0">
            <a:spAutoFit/>
          </a:bodyPr>
          <a:lstStyle/>
          <a:p>
            <a:r>
              <a:rPr kumimoji="1" lang="ja-JP" altLang="en-US" dirty="0" smtClean="0"/>
              <a:t>高コントラスト装置無し</a:t>
            </a:r>
            <a:endParaRPr kumimoji="1" lang="ja-JP" altLang="en-US" dirty="0"/>
          </a:p>
        </p:txBody>
      </p:sp>
      <p:cxnSp>
        <p:nvCxnSpPr>
          <p:cNvPr id="55" name="直線矢印コネクタ 54"/>
          <p:cNvCxnSpPr/>
          <p:nvPr/>
        </p:nvCxnSpPr>
        <p:spPr>
          <a:xfrm flipH="1">
            <a:off x="76616" y="1790700"/>
            <a:ext cx="469484" cy="1489630"/>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58" name="直線矢印コネクタ 57"/>
          <p:cNvCxnSpPr/>
          <p:nvPr/>
        </p:nvCxnSpPr>
        <p:spPr>
          <a:xfrm>
            <a:off x="685800" y="1790700"/>
            <a:ext cx="4182946" cy="1489630"/>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70" name="テキスト ボックス 69"/>
          <p:cNvSpPr txBox="1"/>
          <p:nvPr/>
        </p:nvSpPr>
        <p:spPr>
          <a:xfrm>
            <a:off x="1108634" y="6488668"/>
            <a:ext cx="3364247" cy="369332"/>
          </a:xfrm>
          <a:prstGeom prst="rect">
            <a:avLst/>
          </a:prstGeom>
          <a:noFill/>
        </p:spPr>
        <p:txBody>
          <a:bodyPr wrap="none" rtlCol="0">
            <a:spAutoFit/>
          </a:bodyPr>
          <a:lstStyle/>
          <a:p>
            <a:r>
              <a:rPr kumimoji="1" lang="ja-JP" altLang="en-US" dirty="0" smtClean="0"/>
              <a:t>高コントラスト装置あり</a:t>
            </a:r>
            <a:r>
              <a:rPr kumimoji="1" lang="en-US" altLang="ja-JP" dirty="0" smtClean="0"/>
              <a:t>(</a:t>
            </a:r>
            <a:r>
              <a:rPr kumimoji="1" lang="ja-JP" altLang="en-US" dirty="0" smtClean="0"/>
              <a:t>口径</a:t>
            </a:r>
            <a:r>
              <a:rPr lang="en-US" altLang="ja-JP" dirty="0" smtClean="0"/>
              <a:t>10</a:t>
            </a:r>
            <a:r>
              <a:rPr kumimoji="1" lang="en-US" altLang="ja-JP" dirty="0" smtClean="0"/>
              <a:t>m)</a:t>
            </a:r>
            <a:endParaRPr kumimoji="1" lang="ja-JP" altLang="en-US" dirty="0"/>
          </a:p>
        </p:txBody>
      </p:sp>
      <p:pic>
        <p:nvPicPr>
          <p:cNvPr id="71" name="図 70" descr="Gemini_South_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154" y="4934188"/>
            <a:ext cx="1402080" cy="1051560"/>
          </a:xfrm>
          <a:prstGeom prst="rect">
            <a:avLst/>
          </a:prstGeom>
        </p:spPr>
      </p:pic>
      <p:sp>
        <p:nvSpPr>
          <p:cNvPr id="72" name="テキスト ボックス 71"/>
          <p:cNvSpPr txBox="1"/>
          <p:nvPr/>
        </p:nvSpPr>
        <p:spPr>
          <a:xfrm>
            <a:off x="5657154" y="5985748"/>
            <a:ext cx="1262973" cy="646331"/>
          </a:xfrm>
          <a:prstGeom prst="rect">
            <a:avLst/>
          </a:prstGeom>
          <a:noFill/>
        </p:spPr>
        <p:txBody>
          <a:bodyPr wrap="none" rtlCol="0">
            <a:spAutoFit/>
          </a:bodyPr>
          <a:lstStyle/>
          <a:p>
            <a:r>
              <a:rPr kumimoji="1" lang="en-US" altLang="ja-JP" dirty="0" smtClean="0"/>
              <a:t>Gemini</a:t>
            </a:r>
          </a:p>
          <a:p>
            <a:r>
              <a:rPr lang="en-US" altLang="ja-JP" dirty="0" smtClean="0"/>
              <a:t>(</a:t>
            </a:r>
            <a:r>
              <a:rPr lang="ja-JP" altLang="en-US" dirty="0" smtClean="0"/>
              <a:t>口径</a:t>
            </a:r>
            <a:r>
              <a:rPr lang="en-US" altLang="ja-JP" dirty="0" smtClean="0"/>
              <a:t>8.1m)</a:t>
            </a:r>
            <a:endParaRPr kumimoji="1" lang="ja-JP" altLang="en-US" dirty="0"/>
          </a:p>
        </p:txBody>
      </p:sp>
      <p:pic>
        <p:nvPicPr>
          <p:cNvPr id="73" name="図 72" descr="500px-Aerial_View_of_the_VLTI_with_Tunnels_Superimpose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9233" y="4944742"/>
            <a:ext cx="1619169" cy="1042745"/>
          </a:xfrm>
          <a:prstGeom prst="rect">
            <a:avLst/>
          </a:prstGeom>
        </p:spPr>
      </p:pic>
      <p:sp>
        <p:nvSpPr>
          <p:cNvPr id="74" name="テキスト ボックス 73"/>
          <p:cNvSpPr txBox="1"/>
          <p:nvPr/>
        </p:nvSpPr>
        <p:spPr>
          <a:xfrm>
            <a:off x="7237034" y="5969516"/>
            <a:ext cx="1262973" cy="646331"/>
          </a:xfrm>
          <a:prstGeom prst="rect">
            <a:avLst/>
          </a:prstGeom>
          <a:noFill/>
        </p:spPr>
        <p:txBody>
          <a:bodyPr wrap="none" rtlCol="0">
            <a:spAutoFit/>
          </a:bodyPr>
          <a:lstStyle/>
          <a:p>
            <a:r>
              <a:rPr kumimoji="1" lang="en-US" altLang="ja-JP" dirty="0" smtClean="0"/>
              <a:t>VLT @</a:t>
            </a:r>
            <a:r>
              <a:rPr kumimoji="1" lang="ja-JP" altLang="en-US" dirty="0" smtClean="0"/>
              <a:t>チリ</a:t>
            </a:r>
            <a:endParaRPr kumimoji="1" lang="en-US" altLang="ja-JP" dirty="0" smtClean="0"/>
          </a:p>
          <a:p>
            <a:r>
              <a:rPr lang="en-US" altLang="ja-JP" dirty="0" smtClean="0"/>
              <a:t>(</a:t>
            </a:r>
            <a:r>
              <a:rPr lang="ja-JP" altLang="en-US" dirty="0" smtClean="0"/>
              <a:t>口径</a:t>
            </a:r>
            <a:r>
              <a:rPr lang="en-US" altLang="ja-JP" dirty="0" smtClean="0"/>
              <a:t>8.2m)</a:t>
            </a:r>
            <a:endParaRPr kumimoji="1" lang="ja-JP" altLang="en-US" dirty="0"/>
          </a:p>
        </p:txBody>
      </p:sp>
      <p:pic>
        <p:nvPicPr>
          <p:cNvPr id="75" name="図 74" descr="500px-Subaru_keck_tels.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3348" y="821106"/>
            <a:ext cx="2858671" cy="1460382"/>
          </a:xfrm>
          <a:prstGeom prst="rect">
            <a:avLst/>
          </a:prstGeom>
        </p:spPr>
      </p:pic>
      <p:sp>
        <p:nvSpPr>
          <p:cNvPr id="81" name="下矢印 80"/>
          <p:cNvSpPr/>
          <p:nvPr/>
        </p:nvSpPr>
        <p:spPr>
          <a:xfrm rot="20513896">
            <a:off x="743346" y="2702365"/>
            <a:ext cx="562534" cy="57139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2061452" y="1518334"/>
            <a:ext cx="1262973" cy="646331"/>
          </a:xfrm>
          <a:prstGeom prst="rect">
            <a:avLst/>
          </a:prstGeom>
          <a:noFill/>
        </p:spPr>
        <p:txBody>
          <a:bodyPr wrap="none" rtlCol="0">
            <a:spAutoFit/>
          </a:bodyPr>
          <a:lstStyle/>
          <a:p>
            <a:r>
              <a:rPr kumimoji="1" lang="ja-JP" altLang="en-US" dirty="0" smtClean="0">
                <a:solidFill>
                  <a:srgbClr val="FFFFFF"/>
                </a:solidFill>
              </a:rPr>
              <a:t>すばる</a:t>
            </a:r>
            <a:endParaRPr kumimoji="1" lang="en-US" altLang="ja-JP" dirty="0" smtClean="0">
              <a:solidFill>
                <a:srgbClr val="FFFFFF"/>
              </a:solidFill>
            </a:endParaRPr>
          </a:p>
          <a:p>
            <a:r>
              <a:rPr lang="en-US" altLang="ja-JP" dirty="0" smtClean="0">
                <a:solidFill>
                  <a:srgbClr val="FFFFFF"/>
                </a:solidFill>
              </a:rPr>
              <a:t>(</a:t>
            </a:r>
            <a:r>
              <a:rPr lang="ja-JP" altLang="en-US" dirty="0" smtClean="0">
                <a:solidFill>
                  <a:srgbClr val="FFFFFF"/>
                </a:solidFill>
              </a:rPr>
              <a:t>口径</a:t>
            </a:r>
            <a:r>
              <a:rPr lang="en-US" altLang="ja-JP" dirty="0" smtClean="0">
                <a:solidFill>
                  <a:srgbClr val="FFFFFF"/>
                </a:solidFill>
              </a:rPr>
              <a:t>8.2m)</a:t>
            </a:r>
            <a:endParaRPr kumimoji="1" lang="ja-JP" altLang="en-US" dirty="0">
              <a:solidFill>
                <a:srgbClr val="FFFFFF"/>
              </a:solidFill>
            </a:endParaRPr>
          </a:p>
        </p:txBody>
      </p:sp>
      <p:sp>
        <p:nvSpPr>
          <p:cNvPr id="83" name="テキスト ボックス 82"/>
          <p:cNvSpPr txBox="1"/>
          <p:nvPr/>
        </p:nvSpPr>
        <p:spPr>
          <a:xfrm>
            <a:off x="3465341" y="1635157"/>
            <a:ext cx="1204702" cy="646331"/>
          </a:xfrm>
          <a:prstGeom prst="rect">
            <a:avLst/>
          </a:prstGeom>
          <a:noFill/>
        </p:spPr>
        <p:txBody>
          <a:bodyPr wrap="none" rtlCol="0">
            <a:spAutoFit/>
          </a:bodyPr>
          <a:lstStyle/>
          <a:p>
            <a:r>
              <a:rPr kumimoji="1" lang="en-US" altLang="ja-JP" dirty="0" smtClean="0">
                <a:solidFill>
                  <a:srgbClr val="FFFFFF"/>
                </a:solidFill>
              </a:rPr>
              <a:t>Keck I</a:t>
            </a:r>
          </a:p>
          <a:p>
            <a:r>
              <a:rPr lang="en-US" altLang="ja-JP" dirty="0" smtClean="0">
                <a:solidFill>
                  <a:srgbClr val="FFFFFF"/>
                </a:solidFill>
              </a:rPr>
              <a:t>(</a:t>
            </a:r>
            <a:r>
              <a:rPr lang="ja-JP" altLang="en-US" dirty="0" smtClean="0">
                <a:solidFill>
                  <a:srgbClr val="FFFFFF"/>
                </a:solidFill>
              </a:rPr>
              <a:t>口径</a:t>
            </a:r>
            <a:r>
              <a:rPr lang="en-US" altLang="ja-JP" dirty="0" smtClean="0">
                <a:solidFill>
                  <a:srgbClr val="FFFFFF"/>
                </a:solidFill>
              </a:rPr>
              <a:t>10m)</a:t>
            </a:r>
            <a:endParaRPr kumimoji="1" lang="ja-JP" altLang="en-US" dirty="0">
              <a:solidFill>
                <a:srgbClr val="FFFFFF"/>
              </a:solidFill>
            </a:endParaRPr>
          </a:p>
        </p:txBody>
      </p:sp>
      <p:sp>
        <p:nvSpPr>
          <p:cNvPr id="84" name="テキスト ボックス 83"/>
          <p:cNvSpPr txBox="1"/>
          <p:nvPr/>
        </p:nvSpPr>
        <p:spPr>
          <a:xfrm>
            <a:off x="6544121" y="4667743"/>
            <a:ext cx="1030225" cy="276999"/>
          </a:xfrm>
          <a:prstGeom prst="rect">
            <a:avLst/>
          </a:prstGeom>
          <a:noFill/>
        </p:spPr>
        <p:txBody>
          <a:bodyPr wrap="none" rtlCol="0">
            <a:spAutoFit/>
          </a:bodyPr>
          <a:lstStyle/>
          <a:p>
            <a:r>
              <a:rPr kumimoji="1" lang="en-US" altLang="ja-JP" sz="1200" dirty="0" err="1" smtClean="0"/>
              <a:t>wikipedia</a:t>
            </a:r>
            <a:r>
              <a:rPr kumimoji="1" lang="ja-JP" altLang="en-US" sz="1200" dirty="0" smtClean="0"/>
              <a:t>より</a:t>
            </a:r>
            <a:endParaRPr kumimoji="1" lang="ja-JP" altLang="en-US" sz="1200" dirty="0"/>
          </a:p>
        </p:txBody>
      </p:sp>
      <p:sp>
        <p:nvSpPr>
          <p:cNvPr id="85" name="テキスト ボックス 84"/>
          <p:cNvSpPr txBox="1"/>
          <p:nvPr/>
        </p:nvSpPr>
        <p:spPr>
          <a:xfrm>
            <a:off x="3547368" y="845565"/>
            <a:ext cx="1030225" cy="276999"/>
          </a:xfrm>
          <a:prstGeom prst="rect">
            <a:avLst/>
          </a:prstGeom>
          <a:noFill/>
        </p:spPr>
        <p:txBody>
          <a:bodyPr wrap="none" rtlCol="0">
            <a:spAutoFit/>
          </a:bodyPr>
          <a:lstStyle/>
          <a:p>
            <a:r>
              <a:rPr kumimoji="1" lang="en-US" altLang="ja-JP" sz="1200" dirty="0" err="1" smtClean="0"/>
              <a:t>wikipedia</a:t>
            </a:r>
            <a:r>
              <a:rPr kumimoji="1" lang="ja-JP" altLang="en-US" sz="1200" dirty="0" smtClean="0"/>
              <a:t>より</a:t>
            </a:r>
            <a:endParaRPr kumimoji="1" lang="ja-JP" altLang="en-US" sz="1200" dirty="0"/>
          </a:p>
        </p:txBody>
      </p:sp>
      <p:sp>
        <p:nvSpPr>
          <p:cNvPr id="31" name="テキスト ボックス 30"/>
          <p:cNvSpPr txBox="1"/>
          <p:nvPr/>
        </p:nvSpPr>
        <p:spPr>
          <a:xfrm>
            <a:off x="8519197" y="0"/>
            <a:ext cx="624803" cy="369332"/>
          </a:xfrm>
          <a:prstGeom prst="rect">
            <a:avLst/>
          </a:prstGeom>
          <a:noFill/>
        </p:spPr>
        <p:txBody>
          <a:bodyPr wrap="none" rtlCol="0">
            <a:spAutoFit/>
          </a:bodyPr>
          <a:lstStyle/>
          <a:p>
            <a:pPr algn="r"/>
            <a:r>
              <a:rPr lang="en-US" altLang="ja-JP" dirty="0"/>
              <a:t>9/50</a:t>
            </a:r>
            <a:endParaRPr lang="ja-JP" altLang="en-US" dirty="0"/>
          </a:p>
        </p:txBody>
      </p:sp>
    </p:spTree>
    <p:extLst>
      <p:ext uri="{BB962C8B-B14F-4D97-AF65-F5344CB8AC3E}">
        <p14:creationId xmlns:p14="http://schemas.microsoft.com/office/powerpoint/2010/main" val="42649174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a:t>
            </a:r>
            <a:r>
              <a:rPr kumimoji="1" lang="ja-JP" altLang="en-US" dirty="0" smtClean="0"/>
              <a:t>地上望遠鏡</a:t>
            </a:r>
            <a:r>
              <a:rPr kumimoji="1" lang="en-US" altLang="ja-JP" dirty="0" smtClean="0"/>
              <a:t>3</a:t>
            </a:r>
            <a:endParaRPr kumimoji="1" lang="ja-JP" altLang="en-US" dirty="0"/>
          </a:p>
        </p:txBody>
      </p:sp>
      <p:sp>
        <p:nvSpPr>
          <p:cNvPr id="3" name="コンテンツ プレースホルダー 2"/>
          <p:cNvSpPr>
            <a:spLocks noGrp="1"/>
          </p:cNvSpPr>
          <p:nvPr>
            <p:ph idx="1"/>
          </p:nvPr>
        </p:nvSpPr>
        <p:spPr>
          <a:xfrm>
            <a:off x="-1" y="895048"/>
            <a:ext cx="6078075" cy="5239560"/>
          </a:xfrm>
        </p:spPr>
        <p:txBody>
          <a:bodyPr/>
          <a:lstStyle/>
          <a:p>
            <a:r>
              <a:rPr kumimoji="1" lang="ja-JP" altLang="en-US" dirty="0" smtClean="0"/>
              <a:t>京大岡山</a:t>
            </a:r>
            <a:r>
              <a:rPr kumimoji="1" lang="en-US" altLang="ja-JP" dirty="0" smtClean="0"/>
              <a:t>3.8m</a:t>
            </a:r>
            <a:r>
              <a:rPr kumimoji="1" lang="ja-JP" altLang="en-US" dirty="0" smtClean="0"/>
              <a:t>望遠鏡</a:t>
            </a:r>
            <a:endParaRPr lang="en-US" altLang="ja-JP" dirty="0"/>
          </a:p>
          <a:p>
            <a:pPr lvl="1"/>
            <a:r>
              <a:rPr kumimoji="1" lang="ja-JP" altLang="en-US" dirty="0" smtClean="0"/>
              <a:t>岡山天体物理観測所</a:t>
            </a:r>
            <a:r>
              <a:rPr kumimoji="1" lang="en-US" altLang="ja-JP" dirty="0" smtClean="0"/>
              <a:t>(</a:t>
            </a:r>
            <a:r>
              <a:rPr kumimoji="1" lang="ja-JP" altLang="en-US" dirty="0" smtClean="0"/>
              <a:t>標高</a:t>
            </a:r>
            <a:r>
              <a:rPr kumimoji="1" lang="en-US" altLang="ja-JP" dirty="0" smtClean="0"/>
              <a:t>370m)</a:t>
            </a:r>
          </a:p>
          <a:p>
            <a:pPr lvl="1"/>
            <a:r>
              <a:rPr lang="ja-JP" altLang="en-US" dirty="0" smtClean="0"/>
              <a:t>軽量架台</a:t>
            </a:r>
            <a:r>
              <a:rPr lang="en-US" altLang="ja-JP" dirty="0" smtClean="0"/>
              <a:t>(〜10t)</a:t>
            </a:r>
            <a:endParaRPr kumimoji="1" lang="en-US" altLang="ja-JP" dirty="0" smtClean="0"/>
          </a:p>
          <a:p>
            <a:pPr lvl="1"/>
            <a:r>
              <a:rPr lang="ja-JP" altLang="en-US" dirty="0" smtClean="0"/>
              <a:t>口径</a:t>
            </a:r>
            <a:r>
              <a:rPr lang="en-US" altLang="ja-JP" dirty="0" smtClean="0">
                <a:solidFill>
                  <a:srgbClr val="FF0000"/>
                </a:solidFill>
              </a:rPr>
              <a:t>3.8m</a:t>
            </a:r>
            <a:r>
              <a:rPr lang="en-US" altLang="ja-JP" dirty="0" smtClean="0"/>
              <a:t>/18</a:t>
            </a:r>
            <a:r>
              <a:rPr lang="ja-JP" altLang="en-US" dirty="0" smtClean="0"/>
              <a:t>枚分割主鏡</a:t>
            </a:r>
            <a:endParaRPr lang="en-US" altLang="ja-JP" dirty="0" smtClean="0"/>
          </a:p>
          <a:p>
            <a:pPr lvl="2"/>
            <a:r>
              <a:rPr kumimoji="1" lang="ja-JP" altLang="en-US" dirty="0" smtClean="0"/>
              <a:t>国内最大</a:t>
            </a:r>
            <a:r>
              <a:rPr kumimoji="1" lang="en-US" altLang="ja-JP" dirty="0" smtClean="0"/>
              <a:t>/</a:t>
            </a:r>
            <a:r>
              <a:rPr kumimoji="1" lang="ja-JP" altLang="en-US" dirty="0" smtClean="0"/>
              <a:t>国内初の分割鏡</a:t>
            </a:r>
            <a:endParaRPr kumimoji="1" lang="en-US" altLang="ja-JP" dirty="0" smtClean="0"/>
          </a:p>
          <a:p>
            <a:pPr lvl="1"/>
            <a:r>
              <a:rPr lang="ja-JP" altLang="en-US" dirty="0" smtClean="0"/>
              <a:t>年間</a:t>
            </a:r>
            <a:r>
              <a:rPr lang="en-US" altLang="ja-JP" dirty="0" smtClean="0"/>
              <a:t>100—300</a:t>
            </a:r>
            <a:r>
              <a:rPr lang="ja-JP" altLang="en-US" dirty="0" smtClean="0"/>
              <a:t>晩の観測</a:t>
            </a:r>
            <a:endParaRPr kumimoji="1" lang="en-US" altLang="ja-JP" dirty="0" smtClean="0"/>
          </a:p>
        </p:txBody>
      </p:sp>
      <p:pic>
        <p:nvPicPr>
          <p:cNvPr id="4" name="図 3" descr="kt4m_20170118_15101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7400" y="764397"/>
            <a:ext cx="3276600" cy="2784953"/>
          </a:xfrm>
          <a:prstGeom prst="rect">
            <a:avLst/>
          </a:prstGeom>
        </p:spPr>
      </p:pic>
      <p:pic>
        <p:nvPicPr>
          <p:cNvPr id="5" name="図 4" descr="38主鏡形状.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400" y="3885689"/>
            <a:ext cx="4505737" cy="2697311"/>
          </a:xfrm>
          <a:prstGeom prst="rect">
            <a:avLst/>
          </a:prstGeom>
        </p:spPr>
      </p:pic>
      <p:pic>
        <p:nvPicPr>
          <p:cNvPr id="6"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078074" y="3698696"/>
            <a:ext cx="2633519" cy="29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6823909" y="941510"/>
            <a:ext cx="2320091" cy="369332"/>
          </a:xfrm>
          <a:prstGeom prst="rect">
            <a:avLst/>
          </a:prstGeom>
          <a:solidFill>
            <a:schemeClr val="bg1"/>
          </a:solidFill>
        </p:spPr>
        <p:txBody>
          <a:bodyPr wrap="none" rtlCol="0">
            <a:spAutoFit/>
          </a:bodyPr>
          <a:lstStyle/>
          <a:p>
            <a:r>
              <a:rPr lang="ja-JP" altLang="en-US" dirty="0" smtClean="0"/>
              <a:t>望遠鏡ドーム</a:t>
            </a:r>
            <a:r>
              <a:rPr lang="en-US" altLang="ja-JP" dirty="0" smtClean="0"/>
              <a:t>(</a:t>
            </a:r>
            <a:r>
              <a:rPr lang="ja-JP" altLang="en-US" dirty="0" smtClean="0"/>
              <a:t>建設中</a:t>
            </a:r>
            <a:r>
              <a:rPr lang="en-US" altLang="ja-JP" dirty="0" smtClean="0"/>
              <a:t>)</a:t>
            </a:r>
            <a:endParaRPr kumimoji="1" lang="ja-JP" altLang="en-US" dirty="0"/>
          </a:p>
        </p:txBody>
      </p:sp>
      <p:sp>
        <p:nvSpPr>
          <p:cNvPr id="8" name="テキスト ボックス 7"/>
          <p:cNvSpPr txBox="1"/>
          <p:nvPr/>
        </p:nvSpPr>
        <p:spPr>
          <a:xfrm>
            <a:off x="719098" y="6454148"/>
            <a:ext cx="3147504" cy="369332"/>
          </a:xfrm>
          <a:prstGeom prst="rect">
            <a:avLst/>
          </a:prstGeom>
          <a:noFill/>
        </p:spPr>
        <p:txBody>
          <a:bodyPr wrap="none" rtlCol="0">
            <a:spAutoFit/>
          </a:bodyPr>
          <a:lstStyle/>
          <a:p>
            <a:r>
              <a:rPr kumimoji="1" lang="ja-JP" altLang="en-US" dirty="0" smtClean="0"/>
              <a:t>主鏡形状</a:t>
            </a:r>
            <a:r>
              <a:rPr kumimoji="1" lang="en-US" altLang="ja-JP" dirty="0" smtClean="0"/>
              <a:t> [</a:t>
            </a:r>
            <a:r>
              <a:rPr kumimoji="1" lang="ja-JP" altLang="en-US" dirty="0" smtClean="0"/>
              <a:t>内周</a:t>
            </a:r>
            <a:r>
              <a:rPr kumimoji="1" lang="en-US" altLang="ja-JP" dirty="0" smtClean="0"/>
              <a:t>6</a:t>
            </a:r>
            <a:r>
              <a:rPr kumimoji="1" lang="ja-JP" altLang="en-US" dirty="0" smtClean="0"/>
              <a:t>枚</a:t>
            </a:r>
            <a:r>
              <a:rPr kumimoji="1" lang="en-US" altLang="ja-JP" dirty="0" smtClean="0"/>
              <a:t>, </a:t>
            </a:r>
            <a:r>
              <a:rPr kumimoji="1" lang="ja-JP" altLang="en-US" dirty="0" smtClean="0"/>
              <a:t>外周</a:t>
            </a:r>
            <a:r>
              <a:rPr kumimoji="1" lang="en-US" altLang="ja-JP" dirty="0" smtClean="0"/>
              <a:t>12</a:t>
            </a:r>
            <a:r>
              <a:rPr kumimoji="1" lang="ja-JP" altLang="en-US" dirty="0" smtClean="0"/>
              <a:t>枚</a:t>
            </a:r>
            <a:r>
              <a:rPr kumimoji="1" lang="en-US" altLang="ja-JP" dirty="0" smtClean="0"/>
              <a:t>]</a:t>
            </a:r>
            <a:endParaRPr kumimoji="1" lang="ja-JP" altLang="en-US" dirty="0"/>
          </a:p>
        </p:txBody>
      </p:sp>
      <p:sp>
        <p:nvSpPr>
          <p:cNvPr id="9" name="テキスト ボックス 8"/>
          <p:cNvSpPr txBox="1"/>
          <p:nvPr/>
        </p:nvSpPr>
        <p:spPr>
          <a:xfrm>
            <a:off x="5524076" y="6421882"/>
            <a:ext cx="1338828" cy="369332"/>
          </a:xfrm>
          <a:prstGeom prst="rect">
            <a:avLst/>
          </a:prstGeom>
          <a:noFill/>
        </p:spPr>
        <p:txBody>
          <a:bodyPr wrap="none" rtlCol="0">
            <a:spAutoFit/>
          </a:bodyPr>
          <a:lstStyle/>
          <a:p>
            <a:r>
              <a:rPr kumimoji="1" lang="ja-JP" altLang="en-US" dirty="0" smtClean="0"/>
              <a:t>望遠鏡架台</a:t>
            </a:r>
            <a:endParaRPr kumimoji="1" lang="ja-JP" altLang="en-US" dirty="0"/>
          </a:p>
        </p:txBody>
      </p:sp>
      <p:cxnSp>
        <p:nvCxnSpPr>
          <p:cNvPr id="10" name="直線矢印コネクタ 9"/>
          <p:cNvCxnSpPr/>
          <p:nvPr/>
        </p:nvCxnSpPr>
        <p:spPr>
          <a:xfrm>
            <a:off x="752847" y="5356652"/>
            <a:ext cx="4280116" cy="34407"/>
          </a:xfrm>
          <a:prstGeom prst="straightConnector1">
            <a:avLst/>
          </a:prstGeom>
          <a:ln w="38100" cmpd="sng">
            <a:solidFill>
              <a:schemeClr val="tx1">
                <a:lumMod val="75000"/>
                <a:lumOff val="25000"/>
              </a:schemeClr>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11" name="テキスト ボックス 21"/>
          <p:cNvSpPr txBox="1">
            <a:spLocks noChangeArrowheads="1"/>
          </p:cNvSpPr>
          <p:nvPr/>
        </p:nvSpPr>
        <p:spPr bwMode="auto">
          <a:xfrm>
            <a:off x="2358203" y="5032527"/>
            <a:ext cx="1122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solidFill>
                  <a:srgbClr val="000000"/>
                </a:solidFill>
              </a:rPr>
              <a:t>口径</a:t>
            </a:r>
            <a:r>
              <a:rPr lang="en-US" altLang="ja-JP" sz="1800" dirty="0" smtClean="0">
                <a:solidFill>
                  <a:srgbClr val="000000"/>
                </a:solidFill>
              </a:rPr>
              <a:t>3.8m</a:t>
            </a:r>
            <a:endParaRPr lang="ja-JP" altLang="en-US" dirty="0">
              <a:solidFill>
                <a:srgbClr val="000000"/>
              </a:solidFill>
            </a:endParaRPr>
          </a:p>
        </p:txBody>
      </p:sp>
      <p:sp>
        <p:nvSpPr>
          <p:cNvPr id="13" name="テキスト ボックス 12"/>
          <p:cNvSpPr txBox="1"/>
          <p:nvPr/>
        </p:nvSpPr>
        <p:spPr>
          <a:xfrm>
            <a:off x="8402203" y="0"/>
            <a:ext cx="741797" cy="369332"/>
          </a:xfrm>
          <a:prstGeom prst="rect">
            <a:avLst/>
          </a:prstGeom>
          <a:noFill/>
        </p:spPr>
        <p:txBody>
          <a:bodyPr wrap="none" rtlCol="0">
            <a:spAutoFit/>
          </a:bodyPr>
          <a:lstStyle/>
          <a:p>
            <a:pPr algn="r"/>
            <a:r>
              <a:rPr lang="en-US" altLang="ja-JP" dirty="0"/>
              <a:t>10/50</a:t>
            </a:r>
            <a:endParaRPr lang="ja-JP" altLang="en-US" dirty="0"/>
          </a:p>
        </p:txBody>
      </p:sp>
    </p:spTree>
    <p:extLst>
      <p:ext uri="{BB962C8B-B14F-4D97-AF65-F5344CB8AC3E}">
        <p14:creationId xmlns:p14="http://schemas.microsoft.com/office/powerpoint/2010/main" val="28328660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a:t>
            </a:r>
            <a:r>
              <a:rPr lang="ja-JP" altLang="en-US" dirty="0" smtClean="0"/>
              <a:t>困難さ</a:t>
            </a:r>
            <a:r>
              <a:rPr lang="en-US" altLang="ja-JP" dirty="0" smtClean="0"/>
              <a:t>2</a:t>
            </a:r>
            <a:endParaRPr kumimoji="1" lang="ja-JP" altLang="en-US" dirty="0"/>
          </a:p>
        </p:txBody>
      </p:sp>
      <p:sp>
        <p:nvSpPr>
          <p:cNvPr id="3" name="コンテンツ プレースホルダー 2"/>
          <p:cNvSpPr>
            <a:spLocks noGrp="1"/>
          </p:cNvSpPr>
          <p:nvPr>
            <p:ph idx="1"/>
          </p:nvPr>
        </p:nvSpPr>
        <p:spPr>
          <a:xfrm>
            <a:off x="34316" y="784087"/>
            <a:ext cx="6201383" cy="5239560"/>
          </a:xfrm>
        </p:spPr>
        <p:txBody>
          <a:bodyPr/>
          <a:lstStyle/>
          <a:p>
            <a:r>
              <a:rPr kumimoji="1" lang="ja-JP" altLang="en-US" dirty="0" smtClean="0"/>
              <a:t>地球大気の影響</a:t>
            </a:r>
            <a:r>
              <a:rPr kumimoji="1" lang="en-US" altLang="ja-JP" dirty="0" smtClean="0"/>
              <a:t>:</a:t>
            </a:r>
          </a:p>
          <a:p>
            <a:pPr lvl="1"/>
            <a:r>
              <a:rPr lang="ja-JP" altLang="en-US" dirty="0" smtClean="0"/>
              <a:t>星の瞬き＝陽炎＝星像</a:t>
            </a:r>
            <a:r>
              <a:rPr lang="en-US" altLang="ja-JP" dirty="0" smtClean="0"/>
              <a:t>/</a:t>
            </a:r>
            <a:r>
              <a:rPr lang="ja-JP" altLang="en-US" dirty="0" smtClean="0"/>
              <a:t>波面乱れ</a:t>
            </a:r>
            <a:endParaRPr lang="en-US" altLang="ja-JP" dirty="0" smtClean="0"/>
          </a:p>
          <a:p>
            <a:pPr lvl="2">
              <a:buFont typeface="ヒラギノ角ゴ ProN W3"/>
              <a:buChar char="→"/>
            </a:pPr>
            <a:r>
              <a:rPr kumimoji="1" lang="ja-JP" altLang="en-US" dirty="0" smtClean="0"/>
              <a:t>温度ムラ</a:t>
            </a:r>
            <a:r>
              <a:rPr kumimoji="1" lang="en-US" altLang="ja-JP" dirty="0" smtClean="0"/>
              <a:t>(</a:t>
            </a:r>
            <a:r>
              <a:rPr kumimoji="1" lang="ja-JP" altLang="en-US" dirty="0" smtClean="0"/>
              <a:t>地表やオゾン層</a:t>
            </a:r>
            <a:r>
              <a:rPr kumimoji="1" lang="en-US" altLang="ja-JP" dirty="0" smtClean="0"/>
              <a:t>)</a:t>
            </a:r>
          </a:p>
          <a:p>
            <a:pPr lvl="2">
              <a:buFont typeface="ヒラギノ角ゴ ProN W3"/>
              <a:buChar char="→"/>
            </a:pPr>
            <a:r>
              <a:rPr lang="ja-JP" altLang="en-US" dirty="0" smtClean="0"/>
              <a:t>密度ムラ</a:t>
            </a:r>
            <a:endParaRPr lang="en-US" altLang="ja-JP" dirty="0" smtClean="0"/>
          </a:p>
          <a:p>
            <a:pPr lvl="2">
              <a:buFont typeface="ヒラギノ角ゴ ProN W3"/>
              <a:buChar char="→"/>
            </a:pPr>
            <a:r>
              <a:rPr kumimoji="1" lang="ja-JP" altLang="en-US" dirty="0" smtClean="0"/>
              <a:t>屈折率ムラ</a:t>
            </a:r>
            <a:endParaRPr kumimoji="1" lang="en-US" altLang="ja-JP" dirty="0" smtClean="0"/>
          </a:p>
          <a:p>
            <a:pPr lvl="2">
              <a:buFont typeface="ヒラギノ角ゴ ProN W3"/>
              <a:buChar char="→"/>
            </a:pPr>
            <a:r>
              <a:rPr lang="ja-JP" altLang="en-US" dirty="0" smtClean="0"/>
              <a:t>光路長ムラ</a:t>
            </a:r>
            <a:r>
              <a:rPr lang="en-US" altLang="ja-JP" dirty="0" smtClean="0"/>
              <a:t>/</a:t>
            </a:r>
          </a:p>
          <a:p>
            <a:pPr lvl="2">
              <a:buFont typeface="ヒラギノ角ゴ ProN W3"/>
              <a:buChar char="→"/>
            </a:pPr>
            <a:r>
              <a:rPr kumimoji="1" lang="ja-JP" altLang="en-US" dirty="0" smtClean="0">
                <a:solidFill>
                  <a:srgbClr val="FF0000"/>
                </a:solidFill>
              </a:rPr>
              <a:t>波面乱れ</a:t>
            </a:r>
            <a:r>
              <a:rPr lang="en-US" altLang="ja-JP" dirty="0" smtClean="0"/>
              <a:t>/</a:t>
            </a:r>
            <a:r>
              <a:rPr lang="ja-JP" altLang="en-US" dirty="0" smtClean="0"/>
              <a:t>強度ムラ</a:t>
            </a:r>
            <a:endParaRPr kumimoji="1" lang="en-US" altLang="ja-JP" dirty="0" smtClean="0">
              <a:solidFill>
                <a:srgbClr val="FF0000"/>
              </a:solidFill>
            </a:endParaRPr>
          </a:p>
        </p:txBody>
      </p:sp>
      <p:cxnSp>
        <p:nvCxnSpPr>
          <p:cNvPr id="4" name="直線コネクタ 3"/>
          <p:cNvCxnSpPr/>
          <p:nvPr/>
        </p:nvCxnSpPr>
        <p:spPr>
          <a:xfrm>
            <a:off x="1697413" y="6477562"/>
            <a:ext cx="3449069" cy="0"/>
          </a:xfrm>
          <a:prstGeom prst="line">
            <a:avLst/>
          </a:prstGeom>
        </p:spPr>
        <p:style>
          <a:lnRef idx="1">
            <a:schemeClr val="dk1"/>
          </a:lnRef>
          <a:fillRef idx="0">
            <a:schemeClr val="dk1"/>
          </a:fillRef>
          <a:effectRef idx="0">
            <a:schemeClr val="dk1"/>
          </a:effectRef>
          <a:fontRef idx="minor">
            <a:schemeClr val="tx1"/>
          </a:fontRef>
        </p:style>
      </p:cxnSp>
      <p:sp>
        <p:nvSpPr>
          <p:cNvPr id="5" name="上矢印 4"/>
          <p:cNvSpPr/>
          <p:nvPr/>
        </p:nvSpPr>
        <p:spPr>
          <a:xfrm>
            <a:off x="1894536" y="5797440"/>
            <a:ext cx="1375569" cy="680400"/>
          </a:xfrm>
          <a:prstGeom prst="upArrow">
            <a:avLst>
              <a:gd name="adj1" fmla="val 10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望遠鏡</a:t>
            </a:r>
            <a:endParaRPr kumimoji="1" lang="ja-JP" altLang="en-US" dirty="0"/>
          </a:p>
        </p:txBody>
      </p:sp>
      <p:sp>
        <p:nvSpPr>
          <p:cNvPr id="6" name="星 5 5"/>
          <p:cNvSpPr/>
          <p:nvPr/>
        </p:nvSpPr>
        <p:spPr>
          <a:xfrm>
            <a:off x="5018986" y="2705069"/>
            <a:ext cx="476231" cy="4762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環状矢印 6"/>
          <p:cNvSpPr/>
          <p:nvPr/>
        </p:nvSpPr>
        <p:spPr>
          <a:xfrm>
            <a:off x="1590051" y="4009097"/>
            <a:ext cx="583908" cy="494787"/>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8" name="環状矢印 7"/>
          <p:cNvSpPr/>
          <p:nvPr/>
        </p:nvSpPr>
        <p:spPr>
          <a:xfrm>
            <a:off x="3962471" y="4080744"/>
            <a:ext cx="412811" cy="375285"/>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9" name="環状矢印 8"/>
          <p:cNvSpPr/>
          <p:nvPr/>
        </p:nvSpPr>
        <p:spPr>
          <a:xfrm>
            <a:off x="4441469" y="4026309"/>
            <a:ext cx="505747" cy="432997"/>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0" name="環状矢印 9"/>
          <p:cNvSpPr/>
          <p:nvPr/>
        </p:nvSpPr>
        <p:spPr>
          <a:xfrm>
            <a:off x="2057024" y="4382439"/>
            <a:ext cx="239763" cy="169302"/>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1" name="環状矢印 10"/>
          <p:cNvSpPr/>
          <p:nvPr/>
        </p:nvSpPr>
        <p:spPr>
          <a:xfrm>
            <a:off x="2937747" y="4212814"/>
            <a:ext cx="239763" cy="169302"/>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pic>
        <p:nvPicPr>
          <p:cNvPr id="12" name="図 62"/>
          <p:cNvPicPr>
            <a:picLocks noChangeAspect="1"/>
          </p:cNvPicPr>
          <p:nvPr/>
        </p:nvPicPr>
        <p:blipFill>
          <a:blip r:embed="rId2" cstate="email">
            <a:extLst>
              <a:ext uri="{28A0092B-C50C-407E-A947-70E740481C1C}">
                <a14:useLocalDpi xmlns:a14="http://schemas.microsoft.com/office/drawing/2010/main"/>
              </a:ext>
            </a:extLst>
          </a:blip>
          <a:srcRect l="6444" t="36002" r="43677" b="39871"/>
          <a:stretch>
            <a:fillRect/>
          </a:stretch>
        </p:blipFill>
        <p:spPr bwMode="auto">
          <a:xfrm>
            <a:off x="1539962" y="3671689"/>
            <a:ext cx="3977889" cy="77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a:xfrm>
            <a:off x="54891" y="4525181"/>
            <a:ext cx="2002133" cy="369332"/>
          </a:xfrm>
          <a:prstGeom prst="rect">
            <a:avLst/>
          </a:prstGeom>
          <a:noFill/>
        </p:spPr>
        <p:txBody>
          <a:bodyPr wrap="none" rtlCol="0">
            <a:spAutoFit/>
          </a:bodyPr>
          <a:lstStyle/>
          <a:p>
            <a:r>
              <a:rPr kumimoji="1" lang="ja-JP" altLang="en-US" dirty="0" smtClean="0"/>
              <a:t>大気乱流</a:t>
            </a:r>
            <a:r>
              <a:rPr kumimoji="1" lang="en-US" altLang="ja-JP" dirty="0" smtClean="0"/>
              <a:t>(〜10km)</a:t>
            </a:r>
            <a:endParaRPr kumimoji="1" lang="ja-JP" altLang="en-US" dirty="0"/>
          </a:p>
        </p:txBody>
      </p:sp>
      <p:sp>
        <p:nvSpPr>
          <p:cNvPr id="14" name="環状矢印 13"/>
          <p:cNvSpPr/>
          <p:nvPr/>
        </p:nvSpPr>
        <p:spPr>
          <a:xfrm>
            <a:off x="4279830" y="4357114"/>
            <a:ext cx="239763" cy="169302"/>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5" name="環状矢印 14"/>
          <p:cNvSpPr/>
          <p:nvPr/>
        </p:nvSpPr>
        <p:spPr>
          <a:xfrm>
            <a:off x="4922884" y="4307494"/>
            <a:ext cx="239763" cy="169302"/>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7" name="環状矢印 16"/>
          <p:cNvSpPr/>
          <p:nvPr/>
        </p:nvSpPr>
        <p:spPr>
          <a:xfrm>
            <a:off x="2373187" y="4087289"/>
            <a:ext cx="583908" cy="494787"/>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8" name="環状矢印 17"/>
          <p:cNvSpPr/>
          <p:nvPr/>
        </p:nvSpPr>
        <p:spPr>
          <a:xfrm>
            <a:off x="3181512" y="4357114"/>
            <a:ext cx="239763" cy="169302"/>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9" name="環状矢印 18"/>
          <p:cNvSpPr/>
          <p:nvPr/>
        </p:nvSpPr>
        <p:spPr>
          <a:xfrm>
            <a:off x="3539067" y="4297786"/>
            <a:ext cx="315660" cy="253954"/>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20" name="下矢印 19"/>
          <p:cNvSpPr/>
          <p:nvPr/>
        </p:nvSpPr>
        <p:spPr>
          <a:xfrm rot="2314243">
            <a:off x="4532288" y="3252115"/>
            <a:ext cx="113489" cy="133491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rot="2314243">
            <a:off x="4667848" y="3372170"/>
            <a:ext cx="108276" cy="127777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rot="2339890">
            <a:off x="3626749" y="4382252"/>
            <a:ext cx="181146" cy="113009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2492085">
            <a:off x="3375507" y="4209136"/>
            <a:ext cx="153034" cy="139944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rot="2004732">
            <a:off x="3792850" y="4512197"/>
            <a:ext cx="166205" cy="139944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62"/>
          <p:cNvPicPr>
            <a:picLocks noChangeAspect="1"/>
          </p:cNvPicPr>
          <p:nvPr/>
        </p:nvPicPr>
        <p:blipFill>
          <a:blip r:embed="rId2" cstate="email">
            <a:extLst>
              <a:ext uri="{28A0092B-C50C-407E-A947-70E740481C1C}">
                <a14:useLocalDpi xmlns:a14="http://schemas.microsoft.com/office/drawing/2010/main"/>
              </a:ext>
            </a:extLst>
          </a:blip>
          <a:srcRect l="6444" t="36002" r="43677" b="39871"/>
          <a:stretch>
            <a:fillRect/>
          </a:stretch>
        </p:blipFill>
        <p:spPr bwMode="auto">
          <a:xfrm>
            <a:off x="1539962" y="5421723"/>
            <a:ext cx="4080200" cy="31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943720" y="5356576"/>
            <a:ext cx="646331" cy="369332"/>
          </a:xfrm>
          <a:prstGeom prst="rect">
            <a:avLst/>
          </a:prstGeom>
          <a:noFill/>
        </p:spPr>
        <p:txBody>
          <a:bodyPr wrap="none" rtlCol="0">
            <a:spAutoFit/>
          </a:bodyPr>
          <a:lstStyle/>
          <a:p>
            <a:r>
              <a:rPr kumimoji="1" lang="ja-JP" altLang="en-US" dirty="0" smtClean="0"/>
              <a:t>地上</a:t>
            </a:r>
            <a:endParaRPr kumimoji="1" lang="ja-JP" altLang="en-US" dirty="0"/>
          </a:p>
        </p:txBody>
      </p:sp>
      <p:sp>
        <p:nvSpPr>
          <p:cNvPr id="27" name="下矢印 26"/>
          <p:cNvSpPr/>
          <p:nvPr/>
        </p:nvSpPr>
        <p:spPr>
          <a:xfrm rot="2314243">
            <a:off x="4383881" y="3137155"/>
            <a:ext cx="113489" cy="133491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descr="スクリーンショット 2017-01-26 19.19.1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3662" y="2418722"/>
            <a:ext cx="3455163" cy="4032878"/>
          </a:xfrm>
          <a:prstGeom prst="rect">
            <a:avLst/>
          </a:prstGeom>
        </p:spPr>
      </p:pic>
      <p:sp>
        <p:nvSpPr>
          <p:cNvPr id="29" name="テキスト ボックス 28"/>
          <p:cNvSpPr txBox="1"/>
          <p:nvPr/>
        </p:nvSpPr>
        <p:spPr>
          <a:xfrm>
            <a:off x="6905027" y="2100190"/>
            <a:ext cx="646331" cy="369332"/>
          </a:xfrm>
          <a:prstGeom prst="rect">
            <a:avLst/>
          </a:prstGeom>
          <a:noFill/>
        </p:spPr>
        <p:txBody>
          <a:bodyPr wrap="none" rtlCol="0">
            <a:spAutoFit/>
          </a:bodyPr>
          <a:lstStyle/>
          <a:p>
            <a:r>
              <a:rPr kumimoji="1" lang="ja-JP" altLang="en-US" dirty="0" smtClean="0"/>
              <a:t>風速</a:t>
            </a:r>
            <a:endParaRPr kumimoji="1" lang="ja-JP" altLang="en-US" dirty="0"/>
          </a:p>
        </p:txBody>
      </p:sp>
      <p:sp>
        <p:nvSpPr>
          <p:cNvPr id="30" name="テキスト ボックス 29"/>
          <p:cNvSpPr txBox="1"/>
          <p:nvPr/>
        </p:nvSpPr>
        <p:spPr>
          <a:xfrm>
            <a:off x="6093266" y="6488668"/>
            <a:ext cx="2916183" cy="369332"/>
          </a:xfrm>
          <a:prstGeom prst="rect">
            <a:avLst/>
          </a:prstGeom>
          <a:noFill/>
        </p:spPr>
        <p:txBody>
          <a:bodyPr wrap="none" rtlCol="0">
            <a:spAutoFit/>
          </a:bodyPr>
          <a:lstStyle/>
          <a:p>
            <a:r>
              <a:rPr kumimoji="1" lang="ja-JP" altLang="en-US" dirty="0" smtClean="0"/>
              <a:t>弱</a:t>
            </a:r>
            <a:r>
              <a:rPr kumimoji="1" lang="en-US" altLang="ja-JP" dirty="0" smtClean="0"/>
              <a:t>←</a:t>
            </a:r>
            <a:r>
              <a:rPr kumimoji="1" lang="ja-JP" altLang="en-US" dirty="0" smtClean="0"/>
              <a:t>屈折率の構造定数</a:t>
            </a:r>
            <a:r>
              <a:rPr kumimoji="1" lang="en-US" altLang="ja-JP" dirty="0" smtClean="0"/>
              <a:t>→</a:t>
            </a:r>
            <a:r>
              <a:rPr kumimoji="1" lang="ja-JP" altLang="en-US" dirty="0" smtClean="0"/>
              <a:t>強</a:t>
            </a:r>
            <a:endParaRPr kumimoji="1" lang="ja-JP" altLang="en-US" dirty="0"/>
          </a:p>
        </p:txBody>
      </p:sp>
      <p:sp>
        <p:nvSpPr>
          <p:cNvPr id="31" name="テキスト ボックス 30"/>
          <p:cNvSpPr txBox="1"/>
          <p:nvPr/>
        </p:nvSpPr>
        <p:spPr>
          <a:xfrm>
            <a:off x="7551358" y="5523762"/>
            <a:ext cx="1249060" cy="646331"/>
          </a:xfrm>
          <a:prstGeom prst="rect">
            <a:avLst/>
          </a:prstGeom>
          <a:noFill/>
        </p:spPr>
        <p:txBody>
          <a:bodyPr wrap="none" rtlCol="0">
            <a:spAutoFit/>
          </a:bodyPr>
          <a:lstStyle/>
          <a:p>
            <a:r>
              <a:rPr kumimoji="1" lang="ja-JP" altLang="en-US" dirty="0" smtClean="0"/>
              <a:t>屈折率</a:t>
            </a:r>
            <a:endParaRPr kumimoji="1" lang="en-US" altLang="ja-JP" dirty="0" smtClean="0"/>
          </a:p>
          <a:p>
            <a:r>
              <a:rPr lang="en-US" altLang="ja-JP" dirty="0" smtClean="0"/>
              <a:t>HVB</a:t>
            </a:r>
            <a:r>
              <a:rPr lang="ja-JP" altLang="en-US" dirty="0" smtClean="0"/>
              <a:t>モデル</a:t>
            </a:r>
            <a:endParaRPr kumimoji="1" lang="ja-JP" altLang="en-US" dirty="0"/>
          </a:p>
        </p:txBody>
      </p:sp>
      <p:sp>
        <p:nvSpPr>
          <p:cNvPr id="32" name="テキスト ボックス 31"/>
          <p:cNvSpPr txBox="1"/>
          <p:nvPr/>
        </p:nvSpPr>
        <p:spPr>
          <a:xfrm>
            <a:off x="7785623" y="4436523"/>
            <a:ext cx="646331" cy="369332"/>
          </a:xfrm>
          <a:prstGeom prst="rect">
            <a:avLst/>
          </a:prstGeom>
          <a:noFill/>
        </p:spPr>
        <p:txBody>
          <a:bodyPr wrap="none" rtlCol="0">
            <a:spAutoFit/>
          </a:bodyPr>
          <a:lstStyle/>
          <a:p>
            <a:r>
              <a:rPr kumimoji="1" lang="ja-JP" altLang="en-US" dirty="0" smtClean="0"/>
              <a:t>風速</a:t>
            </a:r>
            <a:endParaRPr kumimoji="1" lang="ja-JP" altLang="en-US" dirty="0"/>
          </a:p>
        </p:txBody>
      </p:sp>
      <p:pic>
        <p:nvPicPr>
          <p:cNvPr id="33" name="図の枠 15" descr="陽炎_時事通信"/>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05027" y="434829"/>
            <a:ext cx="2125085" cy="166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6"/>
          <p:cNvSpPr txBox="1">
            <a:spLocks noChangeArrowheads="1"/>
          </p:cNvSpPr>
          <p:nvPr/>
        </p:nvSpPr>
        <p:spPr bwMode="auto">
          <a:xfrm>
            <a:off x="6995473" y="345505"/>
            <a:ext cx="214335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ctr">
              <a:lnSpc>
                <a:spcPct val="115000"/>
              </a:lnSpc>
            </a:pPr>
            <a:r>
              <a:rPr lang="ja-JP" altLang="en-US" sz="2000" b="0" dirty="0">
                <a:solidFill>
                  <a:srgbClr val="FFFFFF"/>
                </a:solidFill>
                <a:latin typeface="Meiryo UI" charset="0"/>
                <a:ea typeface="Meiryo UI" charset="0"/>
                <a:cs typeface="Meiryo UI" charset="0"/>
                <a:sym typeface="ＭＳ Ｐゴシック" charset="0"/>
              </a:rPr>
              <a:t>猛暑による陽炎</a:t>
            </a:r>
            <a:endParaRPr lang="ja-JP" altLang="en-US" sz="1600" b="0" dirty="0">
              <a:solidFill>
                <a:srgbClr val="FFFFFF"/>
              </a:solidFill>
              <a:latin typeface="Meiryo UI" charset="0"/>
              <a:ea typeface="Meiryo UI" charset="0"/>
              <a:cs typeface="Meiryo UI" charset="0"/>
              <a:sym typeface="ＭＳ Ｐゴシック" charset="0"/>
            </a:endParaRPr>
          </a:p>
        </p:txBody>
      </p:sp>
      <p:sp>
        <p:nvSpPr>
          <p:cNvPr id="35" name="TextBox 7173"/>
          <p:cNvSpPr txBox="1">
            <a:spLocks noChangeArrowheads="1"/>
          </p:cNvSpPr>
          <p:nvPr/>
        </p:nvSpPr>
        <p:spPr bwMode="auto">
          <a:xfrm>
            <a:off x="8179799" y="1759071"/>
            <a:ext cx="816950" cy="3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990" rIns="0" bIns="46990">
            <a:spAutoFit/>
          </a:bodyPr>
          <a:lstStyle/>
          <a:p>
            <a:pPr algn="r" fontAlgn="ctr">
              <a:spcBef>
                <a:spcPct val="50000"/>
              </a:spcBef>
            </a:pPr>
            <a:r>
              <a:rPr lang="ja-JP" altLang="en-US" sz="1600" b="0" dirty="0">
                <a:solidFill>
                  <a:srgbClr val="FFFFFF"/>
                </a:solidFill>
                <a:latin typeface="Meiryo UI" charset="0"/>
                <a:ea typeface="Meiryo UI" charset="0"/>
                <a:cs typeface="Meiryo UI" charset="0"/>
              </a:rPr>
              <a:t>時事通信</a:t>
            </a:r>
          </a:p>
        </p:txBody>
      </p:sp>
      <p:sp>
        <p:nvSpPr>
          <p:cNvPr id="36" name="環状矢印 35"/>
          <p:cNvSpPr/>
          <p:nvPr/>
        </p:nvSpPr>
        <p:spPr>
          <a:xfrm>
            <a:off x="1590051" y="5356576"/>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37" name="環状矢印 36"/>
          <p:cNvSpPr/>
          <p:nvPr/>
        </p:nvSpPr>
        <p:spPr>
          <a:xfrm>
            <a:off x="4007128" y="5469834"/>
            <a:ext cx="520554" cy="505958"/>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38" name="環状矢印 37"/>
          <p:cNvSpPr/>
          <p:nvPr/>
        </p:nvSpPr>
        <p:spPr>
          <a:xfrm>
            <a:off x="4461869" y="5395303"/>
            <a:ext cx="637747" cy="583766"/>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39" name="環状矢印 38"/>
          <p:cNvSpPr/>
          <p:nvPr/>
        </p:nvSpPr>
        <p:spPr>
          <a:xfrm>
            <a:off x="2146846" y="5843249"/>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0" name="環状矢印 39"/>
          <p:cNvSpPr/>
          <p:nvPr/>
        </p:nvSpPr>
        <p:spPr>
          <a:xfrm>
            <a:off x="3027569" y="5673624"/>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1" name="環状矢印 40"/>
          <p:cNvSpPr/>
          <p:nvPr/>
        </p:nvSpPr>
        <p:spPr>
          <a:xfrm>
            <a:off x="4369652" y="5817924"/>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2" name="環状矢印 41"/>
          <p:cNvSpPr/>
          <p:nvPr/>
        </p:nvSpPr>
        <p:spPr>
          <a:xfrm>
            <a:off x="5012706" y="5768304"/>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3" name="環状矢印 42"/>
          <p:cNvSpPr/>
          <p:nvPr/>
        </p:nvSpPr>
        <p:spPr>
          <a:xfrm>
            <a:off x="2373187" y="5434768"/>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4" name="環状矢印 43"/>
          <p:cNvSpPr/>
          <p:nvPr/>
        </p:nvSpPr>
        <p:spPr>
          <a:xfrm>
            <a:off x="3271334" y="5817924"/>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5" name="環状矢印 44"/>
          <p:cNvSpPr/>
          <p:nvPr/>
        </p:nvSpPr>
        <p:spPr>
          <a:xfrm>
            <a:off x="3609080" y="5729122"/>
            <a:ext cx="398048" cy="342380"/>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46" name="テキスト ボックス 45"/>
          <p:cNvSpPr txBox="1"/>
          <p:nvPr/>
        </p:nvSpPr>
        <p:spPr>
          <a:xfrm>
            <a:off x="8402203" y="0"/>
            <a:ext cx="741797" cy="369332"/>
          </a:xfrm>
          <a:prstGeom prst="rect">
            <a:avLst/>
          </a:prstGeom>
          <a:noFill/>
        </p:spPr>
        <p:txBody>
          <a:bodyPr wrap="none" rtlCol="0">
            <a:spAutoFit/>
          </a:bodyPr>
          <a:lstStyle/>
          <a:p>
            <a:pPr algn="r"/>
            <a:r>
              <a:rPr lang="en-US" altLang="ja-JP" dirty="0"/>
              <a:t>11/50</a:t>
            </a:r>
            <a:endParaRPr lang="ja-JP" altLang="en-US" dirty="0"/>
          </a:p>
        </p:txBody>
      </p:sp>
    </p:spTree>
    <p:extLst>
      <p:ext uri="{BB962C8B-B14F-4D97-AF65-F5344CB8AC3E}">
        <p14:creationId xmlns:p14="http://schemas.microsoft.com/office/powerpoint/2010/main" val="1239305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11412"/>
          </a:xfrm>
        </p:spPr>
        <p:txBody>
          <a:bodyPr/>
          <a:lstStyle/>
          <a:p>
            <a:r>
              <a:rPr lang="ja-JP" altLang="en-US" dirty="0" smtClean="0"/>
              <a:t>直接撮像</a:t>
            </a:r>
            <a:r>
              <a:rPr lang="en-US" altLang="ja-JP" dirty="0" smtClean="0"/>
              <a:t>: </a:t>
            </a:r>
            <a:r>
              <a:rPr lang="ja-JP" altLang="en-US" dirty="0" smtClean="0"/>
              <a:t>大気による波面乱れ</a:t>
            </a:r>
            <a:endParaRPr kumimoji="1" lang="ja-JP" altLang="en-US" u="sng" dirty="0"/>
          </a:p>
        </p:txBody>
      </p:sp>
      <p:sp>
        <p:nvSpPr>
          <p:cNvPr id="3" name="コンテンツ プレースホルダー 2"/>
          <p:cNvSpPr>
            <a:spLocks noGrp="1"/>
          </p:cNvSpPr>
          <p:nvPr>
            <p:ph idx="1"/>
          </p:nvPr>
        </p:nvSpPr>
        <p:spPr>
          <a:xfrm>
            <a:off x="-3" y="747994"/>
            <a:ext cx="6742809" cy="3095650"/>
          </a:xfrm>
        </p:spPr>
        <p:txBody>
          <a:bodyPr>
            <a:normAutofit/>
          </a:bodyPr>
          <a:lstStyle/>
          <a:p>
            <a:pPr>
              <a:buFont typeface="Wingdings" charset="2"/>
              <a:buChar char="u"/>
            </a:pPr>
            <a:r>
              <a:rPr kumimoji="1" lang="ja-JP" altLang="en-US" sz="2800" dirty="0" smtClean="0"/>
              <a:t>乱流は大きな塊から小さな塊へエネルギーが移っていく</a:t>
            </a:r>
            <a:r>
              <a:rPr kumimoji="1" lang="en-US" altLang="ja-JP" sz="2800" dirty="0" smtClean="0"/>
              <a:t>→Kolmogorov</a:t>
            </a:r>
            <a:r>
              <a:rPr kumimoji="1" lang="ja-JP" altLang="en-US" sz="2800" dirty="0" smtClean="0"/>
              <a:t>モデル</a:t>
            </a:r>
            <a:r>
              <a:rPr kumimoji="1" lang="en-US" altLang="ja-JP" sz="2800" dirty="0" smtClean="0"/>
              <a:t>etc.</a:t>
            </a:r>
            <a:endParaRPr kumimoji="1" lang="ja-JP" altLang="en-US" sz="2800" dirty="0"/>
          </a:p>
        </p:txBody>
      </p:sp>
      <p:pic>
        <p:nvPicPr>
          <p:cNvPr id="89" name="図 8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3130" y="911884"/>
            <a:ext cx="2162045" cy="2158879"/>
          </a:xfrm>
          <a:prstGeom prst="rect">
            <a:avLst/>
          </a:prstGeom>
        </p:spPr>
      </p:pic>
      <p:cxnSp>
        <p:nvCxnSpPr>
          <p:cNvPr id="93" name="直線矢印コネクタ 92"/>
          <p:cNvCxnSpPr/>
          <p:nvPr/>
        </p:nvCxnSpPr>
        <p:spPr>
          <a:xfrm>
            <a:off x="8970778" y="907652"/>
            <a:ext cx="0" cy="2144943"/>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94" name="テキスト ボックス 93"/>
          <p:cNvSpPr txBox="1"/>
          <p:nvPr/>
        </p:nvSpPr>
        <p:spPr>
          <a:xfrm>
            <a:off x="8356139" y="1287571"/>
            <a:ext cx="661321" cy="369332"/>
          </a:xfrm>
          <a:prstGeom prst="rect">
            <a:avLst/>
          </a:prstGeom>
          <a:noFill/>
        </p:spPr>
        <p:txBody>
          <a:bodyPr wrap="none" rtlCol="0">
            <a:spAutoFit/>
          </a:bodyPr>
          <a:lstStyle/>
          <a:p>
            <a:r>
              <a:rPr kumimoji="1" lang="en-US" altLang="ja-JP" dirty="0" smtClean="0">
                <a:solidFill>
                  <a:schemeClr val="bg1"/>
                </a:solidFill>
              </a:rPr>
              <a:t>8.2m</a:t>
            </a:r>
            <a:endParaRPr kumimoji="1" lang="ja-JP" altLang="en-US" dirty="0">
              <a:solidFill>
                <a:schemeClr val="bg1"/>
              </a:solidFill>
            </a:endParaRPr>
          </a:p>
        </p:txBody>
      </p:sp>
      <p:sp>
        <p:nvSpPr>
          <p:cNvPr id="95" name="円/楕円 94"/>
          <p:cNvSpPr/>
          <p:nvPr/>
        </p:nvSpPr>
        <p:spPr>
          <a:xfrm>
            <a:off x="7107969" y="2050796"/>
            <a:ext cx="923330" cy="923330"/>
          </a:xfrm>
          <a:prstGeom prst="ellipse">
            <a:avLst/>
          </a:prstGeom>
          <a:noFill/>
          <a:ln w="57150" cmpd="sng">
            <a:solidFill>
              <a:schemeClr val="bg1"/>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p:cNvCxnSpPr/>
          <p:nvPr/>
        </p:nvCxnSpPr>
        <p:spPr>
          <a:xfrm>
            <a:off x="6742807" y="3052595"/>
            <a:ext cx="0" cy="0"/>
          </a:xfrm>
          <a:prstGeom prst="line">
            <a:avLst/>
          </a:prstGeom>
          <a:ln>
            <a:solidFill>
              <a:srgbClr val="FF6600"/>
            </a:solidFill>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042607" y="1676207"/>
            <a:ext cx="1570024" cy="307777"/>
          </a:xfrm>
          <a:prstGeom prst="rect">
            <a:avLst/>
          </a:prstGeom>
          <a:solidFill>
            <a:schemeClr val="bg1"/>
          </a:solidFill>
        </p:spPr>
        <p:txBody>
          <a:bodyPr wrap="none" rtlCol="0">
            <a:spAutoFit/>
          </a:bodyPr>
          <a:lstStyle/>
          <a:p>
            <a:r>
              <a:rPr kumimoji="1" lang="ja-JP" altLang="en-US" sz="1400" dirty="0" smtClean="0"/>
              <a:t>望遠鏡開口</a:t>
            </a:r>
            <a:r>
              <a:rPr kumimoji="1" lang="en-US" altLang="ja-JP" sz="1400" dirty="0" smtClean="0"/>
              <a:t>φ3.8m</a:t>
            </a:r>
            <a:endParaRPr kumimoji="1" lang="ja-JP" altLang="en-US" sz="1400" dirty="0"/>
          </a:p>
        </p:txBody>
      </p:sp>
      <p:pic>
        <p:nvPicPr>
          <p:cNvPr id="115" name="図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4065" y="4161493"/>
            <a:ext cx="4221111" cy="1299980"/>
          </a:xfrm>
          <a:prstGeom prst="rect">
            <a:avLst/>
          </a:prstGeom>
        </p:spPr>
      </p:pic>
      <p:sp>
        <p:nvSpPr>
          <p:cNvPr id="116" name="テキスト ボックス 115"/>
          <p:cNvSpPr txBox="1"/>
          <p:nvPr/>
        </p:nvSpPr>
        <p:spPr>
          <a:xfrm>
            <a:off x="4957690" y="3976826"/>
            <a:ext cx="1779754" cy="369332"/>
          </a:xfrm>
          <a:prstGeom prst="rect">
            <a:avLst/>
          </a:prstGeom>
          <a:noFill/>
        </p:spPr>
        <p:txBody>
          <a:bodyPr wrap="none" rtlCol="0">
            <a:spAutoFit/>
          </a:bodyPr>
          <a:lstStyle/>
          <a:p>
            <a:r>
              <a:rPr kumimoji="1" lang="ja-JP" altLang="en-US" dirty="0" smtClean="0"/>
              <a:t>波面の断面</a:t>
            </a:r>
            <a:r>
              <a:rPr kumimoji="1" lang="en-US" altLang="ja-JP" dirty="0" smtClean="0"/>
              <a:t> A-A’</a:t>
            </a:r>
            <a:endParaRPr kumimoji="1" lang="ja-JP" altLang="en-US" dirty="0"/>
          </a:p>
        </p:txBody>
      </p:sp>
      <p:sp>
        <p:nvSpPr>
          <p:cNvPr id="119" name="テキスト ボックス 118"/>
          <p:cNvSpPr txBox="1"/>
          <p:nvPr/>
        </p:nvSpPr>
        <p:spPr>
          <a:xfrm>
            <a:off x="5013910" y="4269274"/>
            <a:ext cx="291516" cy="369332"/>
          </a:xfrm>
          <a:prstGeom prst="rect">
            <a:avLst/>
          </a:prstGeom>
          <a:noFill/>
        </p:spPr>
        <p:txBody>
          <a:bodyPr wrap="none" rtlCol="0">
            <a:spAutoFit/>
          </a:bodyPr>
          <a:lstStyle/>
          <a:p>
            <a:r>
              <a:rPr lang="en-US" altLang="ja-JP" dirty="0" err="1" smtClean="0"/>
              <a:t>λ</a:t>
            </a:r>
            <a:endParaRPr kumimoji="1" lang="ja-JP" altLang="en-US" dirty="0"/>
          </a:p>
        </p:txBody>
      </p:sp>
      <p:sp>
        <p:nvSpPr>
          <p:cNvPr id="120" name="テキスト ボックス 119"/>
          <p:cNvSpPr txBox="1"/>
          <p:nvPr/>
        </p:nvSpPr>
        <p:spPr>
          <a:xfrm>
            <a:off x="7971811" y="4263477"/>
            <a:ext cx="877163" cy="369332"/>
          </a:xfrm>
          <a:prstGeom prst="rect">
            <a:avLst/>
          </a:prstGeom>
          <a:noFill/>
        </p:spPr>
        <p:txBody>
          <a:bodyPr wrap="none" rtlCol="0">
            <a:spAutoFit/>
          </a:bodyPr>
          <a:lstStyle/>
          <a:p>
            <a:r>
              <a:rPr kumimoji="1" lang="ja-JP" altLang="en-US" dirty="0" smtClean="0">
                <a:solidFill>
                  <a:srgbClr val="FF0000"/>
                </a:solidFill>
              </a:rPr>
              <a:t>無</a:t>
            </a:r>
            <a:r>
              <a:rPr lang="ja-JP" altLang="en-US" dirty="0" smtClean="0">
                <a:solidFill>
                  <a:srgbClr val="FF0000"/>
                </a:solidFill>
              </a:rPr>
              <a:t>補償</a:t>
            </a:r>
            <a:endParaRPr kumimoji="1" lang="ja-JP" altLang="en-US" dirty="0">
              <a:solidFill>
                <a:srgbClr val="0000FF"/>
              </a:solidFill>
            </a:endParaRPr>
          </a:p>
        </p:txBody>
      </p:sp>
      <p:pic>
        <p:nvPicPr>
          <p:cNvPr id="122" name="図 121" descr="pupil_1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020" y="1670564"/>
            <a:ext cx="993196" cy="994879"/>
          </a:xfrm>
          <a:prstGeom prst="rect">
            <a:avLst/>
          </a:prstGeom>
        </p:spPr>
      </p:pic>
      <p:sp>
        <p:nvSpPr>
          <p:cNvPr id="124" name="テキスト ボックス 123"/>
          <p:cNvSpPr txBox="1"/>
          <p:nvPr/>
        </p:nvSpPr>
        <p:spPr>
          <a:xfrm>
            <a:off x="4085806" y="2671940"/>
            <a:ext cx="661321" cy="369332"/>
          </a:xfrm>
          <a:prstGeom prst="rect">
            <a:avLst/>
          </a:prstGeom>
          <a:noFill/>
        </p:spPr>
        <p:txBody>
          <a:bodyPr wrap="none" rtlCol="0">
            <a:spAutoFit/>
          </a:bodyPr>
          <a:lstStyle/>
          <a:p>
            <a:r>
              <a:rPr kumimoji="1" lang="en-US" altLang="ja-JP" dirty="0" smtClean="0"/>
              <a:t>3.8m</a:t>
            </a:r>
            <a:endParaRPr kumimoji="1" lang="ja-JP" altLang="en-US" dirty="0"/>
          </a:p>
        </p:txBody>
      </p:sp>
      <p:sp>
        <p:nvSpPr>
          <p:cNvPr id="7" name="正方形/長方形 6"/>
          <p:cNvSpPr/>
          <p:nvPr/>
        </p:nvSpPr>
        <p:spPr>
          <a:xfrm>
            <a:off x="2104264" y="2701431"/>
            <a:ext cx="1936648" cy="369332"/>
          </a:xfrm>
          <a:prstGeom prst="rect">
            <a:avLst/>
          </a:prstGeom>
        </p:spPr>
        <p:txBody>
          <a:bodyPr wrap="none">
            <a:spAutoFit/>
          </a:bodyPr>
          <a:lstStyle/>
          <a:p>
            <a:r>
              <a:rPr lang="ja-JP" altLang="en-US" dirty="0"/>
              <a:t>望遠鏡瞳パターン</a:t>
            </a:r>
            <a:endParaRPr lang="en-US" altLang="ja-JP" dirty="0"/>
          </a:p>
        </p:txBody>
      </p:sp>
      <p:sp>
        <p:nvSpPr>
          <p:cNvPr id="67" name="環状矢印 66"/>
          <p:cNvSpPr/>
          <p:nvPr/>
        </p:nvSpPr>
        <p:spPr>
          <a:xfrm>
            <a:off x="415029" y="2078843"/>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68" name="環状矢印 67"/>
          <p:cNvSpPr/>
          <p:nvPr/>
        </p:nvSpPr>
        <p:spPr>
          <a:xfrm>
            <a:off x="910174" y="2639490"/>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69" name="環状矢印 68"/>
          <p:cNvSpPr/>
          <p:nvPr/>
        </p:nvSpPr>
        <p:spPr>
          <a:xfrm>
            <a:off x="296312" y="2227763"/>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0" name="環状矢印 69"/>
          <p:cNvSpPr/>
          <p:nvPr/>
        </p:nvSpPr>
        <p:spPr>
          <a:xfrm flipH="1">
            <a:off x="1198165" y="2157035"/>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1" name="環状矢印 70"/>
          <p:cNvSpPr/>
          <p:nvPr/>
        </p:nvSpPr>
        <p:spPr>
          <a:xfrm flipV="1">
            <a:off x="1046994" y="2042908"/>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2" name="環状矢印 71"/>
          <p:cNvSpPr/>
          <p:nvPr/>
        </p:nvSpPr>
        <p:spPr>
          <a:xfrm>
            <a:off x="333302" y="2627903"/>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3" name="環状矢印 72"/>
          <p:cNvSpPr/>
          <p:nvPr/>
        </p:nvSpPr>
        <p:spPr>
          <a:xfrm flipV="1">
            <a:off x="263762" y="2441808"/>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4" name="環状矢印 73"/>
          <p:cNvSpPr/>
          <p:nvPr/>
        </p:nvSpPr>
        <p:spPr>
          <a:xfrm>
            <a:off x="695312" y="2725375"/>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cxnSp>
        <p:nvCxnSpPr>
          <p:cNvPr id="75" name="直線矢印コネクタ 74"/>
          <p:cNvCxnSpPr/>
          <p:nvPr/>
        </p:nvCxnSpPr>
        <p:spPr>
          <a:xfrm flipH="1">
            <a:off x="6913130" y="3256300"/>
            <a:ext cx="2162046"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7844083" y="2946923"/>
            <a:ext cx="661321" cy="369332"/>
          </a:xfrm>
          <a:prstGeom prst="rect">
            <a:avLst/>
          </a:prstGeom>
          <a:noFill/>
        </p:spPr>
        <p:txBody>
          <a:bodyPr wrap="none" rtlCol="0">
            <a:spAutoFit/>
          </a:bodyPr>
          <a:lstStyle/>
          <a:p>
            <a:r>
              <a:rPr kumimoji="1" lang="en-US" altLang="ja-JP" dirty="0" smtClean="0"/>
              <a:t>8.2m</a:t>
            </a:r>
            <a:endParaRPr kumimoji="1" lang="ja-JP" altLang="en-US" dirty="0"/>
          </a:p>
        </p:txBody>
      </p:sp>
      <p:sp>
        <p:nvSpPr>
          <p:cNvPr id="46" name="テキスト ボックス 45"/>
          <p:cNvSpPr txBox="1"/>
          <p:nvPr/>
        </p:nvSpPr>
        <p:spPr>
          <a:xfrm>
            <a:off x="6742806" y="3316255"/>
            <a:ext cx="2436284" cy="584776"/>
          </a:xfrm>
          <a:prstGeom prst="rect">
            <a:avLst/>
          </a:prstGeom>
          <a:solidFill>
            <a:srgbClr val="FFFFFF"/>
          </a:solidFill>
        </p:spPr>
        <p:txBody>
          <a:bodyPr wrap="none" rtlCol="0">
            <a:spAutoFit/>
          </a:bodyPr>
          <a:lstStyle/>
          <a:p>
            <a:r>
              <a:rPr kumimoji="1" lang="ja-JP" altLang="en-US" sz="1600" dirty="0" smtClean="0"/>
              <a:t>望遠鏡主鏡面での</a:t>
            </a:r>
            <a:endParaRPr kumimoji="1" lang="en-US" altLang="ja-JP" sz="1600" dirty="0" smtClean="0"/>
          </a:p>
          <a:p>
            <a:r>
              <a:rPr kumimoji="1" lang="ja-JP" altLang="en-US" sz="1600" dirty="0" smtClean="0"/>
              <a:t>位相ムラ</a:t>
            </a:r>
            <a:r>
              <a:rPr kumimoji="1" lang="en-US" altLang="ja-JP" sz="1600" dirty="0" smtClean="0"/>
              <a:t>(</a:t>
            </a:r>
            <a:r>
              <a:rPr kumimoji="1" lang="ja-JP" altLang="en-US" sz="1600" dirty="0" smtClean="0"/>
              <a:t>シミュレーション</a:t>
            </a:r>
            <a:r>
              <a:rPr kumimoji="1" lang="en-US" altLang="ja-JP" sz="1600" dirty="0" smtClean="0"/>
              <a:t>)</a:t>
            </a:r>
            <a:endParaRPr kumimoji="1" lang="ja-JP" altLang="en-US" sz="1600" dirty="0"/>
          </a:p>
        </p:txBody>
      </p:sp>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840" y="1670564"/>
            <a:ext cx="1991449" cy="1985583"/>
          </a:xfrm>
          <a:prstGeom prst="rect">
            <a:avLst/>
          </a:prstGeom>
        </p:spPr>
      </p:pic>
      <p:cxnSp>
        <p:nvCxnSpPr>
          <p:cNvPr id="81" name="直線矢印コネクタ 80"/>
          <p:cNvCxnSpPr/>
          <p:nvPr/>
        </p:nvCxnSpPr>
        <p:spPr>
          <a:xfrm>
            <a:off x="5979895" y="1787703"/>
            <a:ext cx="1558578" cy="263094"/>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84" name="直線矢印コネクタ 83"/>
          <p:cNvCxnSpPr>
            <a:endCxn id="95" idx="4"/>
          </p:cNvCxnSpPr>
          <p:nvPr/>
        </p:nvCxnSpPr>
        <p:spPr>
          <a:xfrm flipV="1">
            <a:off x="5979895" y="2974126"/>
            <a:ext cx="1589739" cy="551965"/>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36" name="テキスト ボックス 35"/>
          <p:cNvSpPr txBox="1"/>
          <p:nvPr/>
        </p:nvSpPr>
        <p:spPr>
          <a:xfrm>
            <a:off x="73567" y="1719214"/>
            <a:ext cx="2544286" cy="369332"/>
          </a:xfrm>
          <a:prstGeom prst="rect">
            <a:avLst/>
          </a:prstGeom>
          <a:noFill/>
        </p:spPr>
        <p:txBody>
          <a:bodyPr wrap="none" rtlCol="0">
            <a:spAutoFit/>
          </a:bodyPr>
          <a:lstStyle/>
          <a:p>
            <a:r>
              <a:rPr kumimoji="1" lang="ja-JP" altLang="en-US" dirty="0" smtClean="0"/>
              <a:t>大きな渦から小さな渦へ</a:t>
            </a:r>
            <a:endParaRPr kumimoji="1" lang="ja-JP" altLang="en-US" dirty="0"/>
          </a:p>
        </p:txBody>
      </p:sp>
      <p:sp>
        <p:nvSpPr>
          <p:cNvPr id="48" name="テキスト ボックス 47"/>
          <p:cNvSpPr txBox="1"/>
          <p:nvPr/>
        </p:nvSpPr>
        <p:spPr>
          <a:xfrm>
            <a:off x="5964378" y="5359312"/>
            <a:ext cx="2103911" cy="369332"/>
          </a:xfrm>
          <a:prstGeom prst="rect">
            <a:avLst/>
          </a:prstGeom>
          <a:noFill/>
        </p:spPr>
        <p:txBody>
          <a:bodyPr wrap="none" rtlCol="0">
            <a:spAutoFit/>
          </a:bodyPr>
          <a:lstStyle/>
          <a:p>
            <a:r>
              <a:rPr kumimoji="1" lang="ja-JP" altLang="en-US" dirty="0" smtClean="0"/>
              <a:t>主鏡上での座標</a:t>
            </a:r>
            <a:r>
              <a:rPr kumimoji="1" lang="en-US" altLang="ja-JP" dirty="0" smtClean="0"/>
              <a:t>[m]</a:t>
            </a:r>
            <a:endParaRPr kumimoji="1" lang="ja-JP" altLang="en-US" dirty="0"/>
          </a:p>
        </p:txBody>
      </p:sp>
      <p:cxnSp>
        <p:nvCxnSpPr>
          <p:cNvPr id="123" name="直線矢印コネクタ 122"/>
          <p:cNvCxnSpPr/>
          <p:nvPr/>
        </p:nvCxnSpPr>
        <p:spPr>
          <a:xfrm flipV="1">
            <a:off x="4679850" y="1756084"/>
            <a:ext cx="0" cy="186912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0" name="直線矢印コネクタ 109"/>
          <p:cNvCxnSpPr/>
          <p:nvPr/>
        </p:nvCxnSpPr>
        <p:spPr>
          <a:xfrm flipH="1" flipV="1">
            <a:off x="3412273" y="6183197"/>
            <a:ext cx="1189943" cy="2152"/>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402203" y="0"/>
            <a:ext cx="741797" cy="369332"/>
          </a:xfrm>
          <a:prstGeom prst="rect">
            <a:avLst/>
          </a:prstGeom>
          <a:noFill/>
        </p:spPr>
        <p:txBody>
          <a:bodyPr wrap="none" rtlCol="0">
            <a:spAutoFit/>
          </a:bodyPr>
          <a:lstStyle/>
          <a:p>
            <a:pPr algn="r"/>
            <a:r>
              <a:rPr lang="en-US" altLang="ja-JP" dirty="0"/>
              <a:t>12/50</a:t>
            </a:r>
            <a:endParaRPr lang="ja-JP" altLang="en-US" dirty="0"/>
          </a:p>
        </p:txBody>
      </p:sp>
      <p:pic>
        <p:nvPicPr>
          <p:cNvPr id="4" name="図 3" descr="シーイングと回折限界.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67" y="3801784"/>
            <a:ext cx="4673560" cy="2540231"/>
          </a:xfrm>
          <a:prstGeom prst="rect">
            <a:avLst/>
          </a:prstGeom>
        </p:spPr>
      </p:pic>
      <p:cxnSp>
        <p:nvCxnSpPr>
          <p:cNvPr id="64" name="直線矢印コネクタ 63"/>
          <p:cNvCxnSpPr/>
          <p:nvPr/>
        </p:nvCxnSpPr>
        <p:spPr>
          <a:xfrm flipV="1">
            <a:off x="4756166" y="2671357"/>
            <a:ext cx="1952123" cy="1"/>
          </a:xfrm>
          <a:prstGeom prst="straightConnector1">
            <a:avLst/>
          </a:prstGeom>
          <a:ln w="12700" cmpd="sng">
            <a:solidFill>
              <a:schemeClr val="tx1"/>
            </a:solidFill>
            <a:prstDash val="dot"/>
            <a:headEnd type="none"/>
            <a:tailEnd type="none"/>
          </a:ln>
        </p:spPr>
        <p:style>
          <a:lnRef idx="1">
            <a:schemeClr val="accent2"/>
          </a:lnRef>
          <a:fillRef idx="0">
            <a:schemeClr val="accent2"/>
          </a:fillRef>
          <a:effectRef idx="0">
            <a:schemeClr val="accent2"/>
          </a:effectRef>
          <a:fontRef idx="minor">
            <a:schemeClr val="tx1"/>
          </a:fontRef>
        </p:style>
      </p:cxnSp>
      <p:sp>
        <p:nvSpPr>
          <p:cNvPr id="10" name="テキスト ボックス 9"/>
          <p:cNvSpPr txBox="1"/>
          <p:nvPr/>
        </p:nvSpPr>
        <p:spPr>
          <a:xfrm>
            <a:off x="173996" y="6352599"/>
            <a:ext cx="1954682" cy="369332"/>
          </a:xfrm>
          <a:prstGeom prst="rect">
            <a:avLst/>
          </a:prstGeom>
          <a:noFill/>
        </p:spPr>
        <p:txBody>
          <a:bodyPr wrap="none" rtlCol="0">
            <a:spAutoFit/>
          </a:bodyPr>
          <a:lstStyle/>
          <a:p>
            <a:r>
              <a:rPr kumimoji="1" lang="ja-JP" altLang="en-US" dirty="0" smtClean="0"/>
              <a:t>大気乱流による像</a:t>
            </a:r>
            <a:endParaRPr kumimoji="1" lang="ja-JP" altLang="en-US" dirty="0"/>
          </a:p>
        </p:txBody>
      </p:sp>
      <p:sp>
        <p:nvSpPr>
          <p:cNvPr id="76" name="テキスト ボックス 75"/>
          <p:cNvSpPr txBox="1"/>
          <p:nvPr/>
        </p:nvSpPr>
        <p:spPr>
          <a:xfrm>
            <a:off x="2939606" y="6348847"/>
            <a:ext cx="1338828" cy="369332"/>
          </a:xfrm>
          <a:prstGeom prst="rect">
            <a:avLst/>
          </a:prstGeom>
          <a:noFill/>
        </p:spPr>
        <p:txBody>
          <a:bodyPr wrap="none" rtlCol="0">
            <a:spAutoFit/>
          </a:bodyPr>
          <a:lstStyle/>
          <a:p>
            <a:r>
              <a:rPr kumimoji="1" lang="ja-JP" altLang="en-US" dirty="0" smtClean="0"/>
              <a:t>回折限界像</a:t>
            </a:r>
            <a:endParaRPr kumimoji="1" lang="ja-JP" altLang="en-US" dirty="0"/>
          </a:p>
        </p:txBody>
      </p:sp>
      <p:sp>
        <p:nvSpPr>
          <p:cNvPr id="79" name="環状矢印 78"/>
          <p:cNvSpPr/>
          <p:nvPr/>
        </p:nvSpPr>
        <p:spPr>
          <a:xfrm>
            <a:off x="1632132" y="2742029"/>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80" name="環状矢印 79"/>
          <p:cNvSpPr/>
          <p:nvPr/>
        </p:nvSpPr>
        <p:spPr>
          <a:xfrm>
            <a:off x="1633361" y="2088546"/>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82" name="環状矢印 81"/>
          <p:cNvSpPr/>
          <p:nvPr/>
        </p:nvSpPr>
        <p:spPr>
          <a:xfrm>
            <a:off x="1856243" y="2271161"/>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83" name="環状矢印 82"/>
          <p:cNvSpPr/>
          <p:nvPr/>
        </p:nvSpPr>
        <p:spPr>
          <a:xfrm>
            <a:off x="1856243" y="2578387"/>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13" name="フリーフォーム 12"/>
          <p:cNvSpPr/>
          <p:nvPr/>
        </p:nvSpPr>
        <p:spPr>
          <a:xfrm>
            <a:off x="254000" y="2974126"/>
            <a:ext cx="1703917" cy="342129"/>
          </a:xfrm>
          <a:custGeom>
            <a:avLst/>
            <a:gdLst>
              <a:gd name="connsiteX0" fmla="*/ 0 w 1703917"/>
              <a:gd name="connsiteY0" fmla="*/ 42333 h 116417"/>
              <a:gd name="connsiteX1" fmla="*/ 338667 w 1703917"/>
              <a:gd name="connsiteY1" fmla="*/ 42333 h 116417"/>
              <a:gd name="connsiteX2" fmla="*/ 402167 w 1703917"/>
              <a:gd name="connsiteY2" fmla="*/ 74083 h 116417"/>
              <a:gd name="connsiteX3" fmla="*/ 465667 w 1703917"/>
              <a:gd name="connsiteY3" fmla="*/ 95250 h 116417"/>
              <a:gd name="connsiteX4" fmla="*/ 497417 w 1703917"/>
              <a:gd name="connsiteY4" fmla="*/ 105833 h 116417"/>
              <a:gd name="connsiteX5" fmla="*/ 529167 w 1703917"/>
              <a:gd name="connsiteY5" fmla="*/ 116417 h 116417"/>
              <a:gd name="connsiteX6" fmla="*/ 762000 w 1703917"/>
              <a:gd name="connsiteY6" fmla="*/ 105833 h 116417"/>
              <a:gd name="connsiteX7" fmla="*/ 825500 w 1703917"/>
              <a:gd name="connsiteY7" fmla="*/ 74083 h 116417"/>
              <a:gd name="connsiteX8" fmla="*/ 889000 w 1703917"/>
              <a:gd name="connsiteY8" fmla="*/ 52917 h 116417"/>
              <a:gd name="connsiteX9" fmla="*/ 984250 w 1703917"/>
              <a:gd name="connsiteY9" fmla="*/ 10583 h 116417"/>
              <a:gd name="connsiteX10" fmla="*/ 1016000 w 1703917"/>
              <a:gd name="connsiteY10" fmla="*/ 0 h 116417"/>
              <a:gd name="connsiteX11" fmla="*/ 1238250 w 1703917"/>
              <a:gd name="connsiteY11" fmla="*/ 10583 h 116417"/>
              <a:gd name="connsiteX12" fmla="*/ 1301750 w 1703917"/>
              <a:gd name="connsiteY12" fmla="*/ 31750 h 116417"/>
              <a:gd name="connsiteX13" fmla="*/ 1333500 w 1703917"/>
              <a:gd name="connsiteY13" fmla="*/ 42333 h 116417"/>
              <a:gd name="connsiteX14" fmla="*/ 1365250 w 1703917"/>
              <a:gd name="connsiteY14" fmla="*/ 52917 h 116417"/>
              <a:gd name="connsiteX15" fmla="*/ 1598083 w 1703917"/>
              <a:gd name="connsiteY15" fmla="*/ 42333 h 116417"/>
              <a:gd name="connsiteX16" fmla="*/ 1703917 w 1703917"/>
              <a:gd name="connsiteY16" fmla="*/ 31750 h 11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917" h="116417">
                <a:moveTo>
                  <a:pt x="0" y="42333"/>
                </a:moveTo>
                <a:cubicBezTo>
                  <a:pt x="165896" y="29572"/>
                  <a:pt x="147992" y="24999"/>
                  <a:pt x="338667" y="42333"/>
                </a:cubicBezTo>
                <a:cubicBezTo>
                  <a:pt x="375055" y="45641"/>
                  <a:pt x="369605" y="59611"/>
                  <a:pt x="402167" y="74083"/>
                </a:cubicBezTo>
                <a:cubicBezTo>
                  <a:pt x="422556" y="83145"/>
                  <a:pt x="444500" y="88194"/>
                  <a:pt x="465667" y="95250"/>
                </a:cubicBezTo>
                <a:lnTo>
                  <a:pt x="497417" y="105833"/>
                </a:lnTo>
                <a:lnTo>
                  <a:pt x="529167" y="116417"/>
                </a:lnTo>
                <a:cubicBezTo>
                  <a:pt x="606778" y="112889"/>
                  <a:pt x="684556" y="112029"/>
                  <a:pt x="762000" y="105833"/>
                </a:cubicBezTo>
                <a:cubicBezTo>
                  <a:pt x="797305" y="103009"/>
                  <a:pt x="794173" y="88006"/>
                  <a:pt x="825500" y="74083"/>
                </a:cubicBezTo>
                <a:cubicBezTo>
                  <a:pt x="845889" y="65021"/>
                  <a:pt x="889000" y="52917"/>
                  <a:pt x="889000" y="52917"/>
                </a:cubicBezTo>
                <a:cubicBezTo>
                  <a:pt x="939314" y="19374"/>
                  <a:pt x="908684" y="35772"/>
                  <a:pt x="984250" y="10583"/>
                </a:cubicBezTo>
                <a:lnTo>
                  <a:pt x="1016000" y="0"/>
                </a:lnTo>
                <a:cubicBezTo>
                  <a:pt x="1090083" y="3528"/>
                  <a:pt x="1164536" y="2393"/>
                  <a:pt x="1238250" y="10583"/>
                </a:cubicBezTo>
                <a:cubicBezTo>
                  <a:pt x="1260425" y="13047"/>
                  <a:pt x="1280583" y="24694"/>
                  <a:pt x="1301750" y="31750"/>
                </a:cubicBezTo>
                <a:lnTo>
                  <a:pt x="1333500" y="42333"/>
                </a:lnTo>
                <a:lnTo>
                  <a:pt x="1365250" y="52917"/>
                </a:lnTo>
                <a:cubicBezTo>
                  <a:pt x="1442861" y="49389"/>
                  <a:pt x="1520564" y="47501"/>
                  <a:pt x="1598083" y="42333"/>
                </a:cubicBezTo>
                <a:cubicBezTo>
                  <a:pt x="1769952" y="30875"/>
                  <a:pt x="1634412" y="31750"/>
                  <a:pt x="1703917" y="317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5" name="フリーフォーム 84"/>
          <p:cNvSpPr/>
          <p:nvPr/>
        </p:nvSpPr>
        <p:spPr>
          <a:xfrm>
            <a:off x="237072" y="3126526"/>
            <a:ext cx="1703917" cy="342129"/>
          </a:xfrm>
          <a:custGeom>
            <a:avLst/>
            <a:gdLst>
              <a:gd name="connsiteX0" fmla="*/ 0 w 1703917"/>
              <a:gd name="connsiteY0" fmla="*/ 42333 h 116417"/>
              <a:gd name="connsiteX1" fmla="*/ 338667 w 1703917"/>
              <a:gd name="connsiteY1" fmla="*/ 42333 h 116417"/>
              <a:gd name="connsiteX2" fmla="*/ 402167 w 1703917"/>
              <a:gd name="connsiteY2" fmla="*/ 74083 h 116417"/>
              <a:gd name="connsiteX3" fmla="*/ 465667 w 1703917"/>
              <a:gd name="connsiteY3" fmla="*/ 95250 h 116417"/>
              <a:gd name="connsiteX4" fmla="*/ 497417 w 1703917"/>
              <a:gd name="connsiteY4" fmla="*/ 105833 h 116417"/>
              <a:gd name="connsiteX5" fmla="*/ 529167 w 1703917"/>
              <a:gd name="connsiteY5" fmla="*/ 116417 h 116417"/>
              <a:gd name="connsiteX6" fmla="*/ 762000 w 1703917"/>
              <a:gd name="connsiteY6" fmla="*/ 105833 h 116417"/>
              <a:gd name="connsiteX7" fmla="*/ 825500 w 1703917"/>
              <a:gd name="connsiteY7" fmla="*/ 74083 h 116417"/>
              <a:gd name="connsiteX8" fmla="*/ 889000 w 1703917"/>
              <a:gd name="connsiteY8" fmla="*/ 52917 h 116417"/>
              <a:gd name="connsiteX9" fmla="*/ 984250 w 1703917"/>
              <a:gd name="connsiteY9" fmla="*/ 10583 h 116417"/>
              <a:gd name="connsiteX10" fmla="*/ 1016000 w 1703917"/>
              <a:gd name="connsiteY10" fmla="*/ 0 h 116417"/>
              <a:gd name="connsiteX11" fmla="*/ 1238250 w 1703917"/>
              <a:gd name="connsiteY11" fmla="*/ 10583 h 116417"/>
              <a:gd name="connsiteX12" fmla="*/ 1301750 w 1703917"/>
              <a:gd name="connsiteY12" fmla="*/ 31750 h 116417"/>
              <a:gd name="connsiteX13" fmla="*/ 1333500 w 1703917"/>
              <a:gd name="connsiteY13" fmla="*/ 42333 h 116417"/>
              <a:gd name="connsiteX14" fmla="*/ 1365250 w 1703917"/>
              <a:gd name="connsiteY14" fmla="*/ 52917 h 116417"/>
              <a:gd name="connsiteX15" fmla="*/ 1598083 w 1703917"/>
              <a:gd name="connsiteY15" fmla="*/ 42333 h 116417"/>
              <a:gd name="connsiteX16" fmla="*/ 1703917 w 1703917"/>
              <a:gd name="connsiteY16" fmla="*/ 31750 h 11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917" h="116417">
                <a:moveTo>
                  <a:pt x="0" y="42333"/>
                </a:moveTo>
                <a:cubicBezTo>
                  <a:pt x="165896" y="29572"/>
                  <a:pt x="147992" y="24999"/>
                  <a:pt x="338667" y="42333"/>
                </a:cubicBezTo>
                <a:cubicBezTo>
                  <a:pt x="375055" y="45641"/>
                  <a:pt x="369605" y="59611"/>
                  <a:pt x="402167" y="74083"/>
                </a:cubicBezTo>
                <a:cubicBezTo>
                  <a:pt x="422556" y="83145"/>
                  <a:pt x="444500" y="88194"/>
                  <a:pt x="465667" y="95250"/>
                </a:cubicBezTo>
                <a:lnTo>
                  <a:pt x="497417" y="105833"/>
                </a:lnTo>
                <a:lnTo>
                  <a:pt x="529167" y="116417"/>
                </a:lnTo>
                <a:cubicBezTo>
                  <a:pt x="606778" y="112889"/>
                  <a:pt x="684556" y="112029"/>
                  <a:pt x="762000" y="105833"/>
                </a:cubicBezTo>
                <a:cubicBezTo>
                  <a:pt x="797305" y="103009"/>
                  <a:pt x="794173" y="88006"/>
                  <a:pt x="825500" y="74083"/>
                </a:cubicBezTo>
                <a:cubicBezTo>
                  <a:pt x="845889" y="65021"/>
                  <a:pt x="889000" y="52917"/>
                  <a:pt x="889000" y="52917"/>
                </a:cubicBezTo>
                <a:cubicBezTo>
                  <a:pt x="939314" y="19374"/>
                  <a:pt x="908684" y="35772"/>
                  <a:pt x="984250" y="10583"/>
                </a:cubicBezTo>
                <a:lnTo>
                  <a:pt x="1016000" y="0"/>
                </a:lnTo>
                <a:cubicBezTo>
                  <a:pt x="1090083" y="3528"/>
                  <a:pt x="1164536" y="2393"/>
                  <a:pt x="1238250" y="10583"/>
                </a:cubicBezTo>
                <a:cubicBezTo>
                  <a:pt x="1260425" y="13047"/>
                  <a:pt x="1280583" y="24694"/>
                  <a:pt x="1301750" y="31750"/>
                </a:cubicBezTo>
                <a:lnTo>
                  <a:pt x="1333500" y="42333"/>
                </a:lnTo>
                <a:lnTo>
                  <a:pt x="1365250" y="52917"/>
                </a:lnTo>
                <a:cubicBezTo>
                  <a:pt x="1442861" y="49389"/>
                  <a:pt x="1520564" y="47501"/>
                  <a:pt x="1598083" y="42333"/>
                </a:cubicBezTo>
                <a:cubicBezTo>
                  <a:pt x="1769952" y="30875"/>
                  <a:pt x="1634412" y="31750"/>
                  <a:pt x="1703917" y="317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フリーフォーム 85"/>
          <p:cNvSpPr/>
          <p:nvPr/>
        </p:nvSpPr>
        <p:spPr>
          <a:xfrm>
            <a:off x="247655" y="3264105"/>
            <a:ext cx="1703917" cy="342129"/>
          </a:xfrm>
          <a:custGeom>
            <a:avLst/>
            <a:gdLst>
              <a:gd name="connsiteX0" fmla="*/ 0 w 1703917"/>
              <a:gd name="connsiteY0" fmla="*/ 42333 h 116417"/>
              <a:gd name="connsiteX1" fmla="*/ 338667 w 1703917"/>
              <a:gd name="connsiteY1" fmla="*/ 42333 h 116417"/>
              <a:gd name="connsiteX2" fmla="*/ 402167 w 1703917"/>
              <a:gd name="connsiteY2" fmla="*/ 74083 h 116417"/>
              <a:gd name="connsiteX3" fmla="*/ 465667 w 1703917"/>
              <a:gd name="connsiteY3" fmla="*/ 95250 h 116417"/>
              <a:gd name="connsiteX4" fmla="*/ 497417 w 1703917"/>
              <a:gd name="connsiteY4" fmla="*/ 105833 h 116417"/>
              <a:gd name="connsiteX5" fmla="*/ 529167 w 1703917"/>
              <a:gd name="connsiteY5" fmla="*/ 116417 h 116417"/>
              <a:gd name="connsiteX6" fmla="*/ 762000 w 1703917"/>
              <a:gd name="connsiteY6" fmla="*/ 105833 h 116417"/>
              <a:gd name="connsiteX7" fmla="*/ 825500 w 1703917"/>
              <a:gd name="connsiteY7" fmla="*/ 74083 h 116417"/>
              <a:gd name="connsiteX8" fmla="*/ 889000 w 1703917"/>
              <a:gd name="connsiteY8" fmla="*/ 52917 h 116417"/>
              <a:gd name="connsiteX9" fmla="*/ 984250 w 1703917"/>
              <a:gd name="connsiteY9" fmla="*/ 10583 h 116417"/>
              <a:gd name="connsiteX10" fmla="*/ 1016000 w 1703917"/>
              <a:gd name="connsiteY10" fmla="*/ 0 h 116417"/>
              <a:gd name="connsiteX11" fmla="*/ 1238250 w 1703917"/>
              <a:gd name="connsiteY11" fmla="*/ 10583 h 116417"/>
              <a:gd name="connsiteX12" fmla="*/ 1301750 w 1703917"/>
              <a:gd name="connsiteY12" fmla="*/ 31750 h 116417"/>
              <a:gd name="connsiteX13" fmla="*/ 1333500 w 1703917"/>
              <a:gd name="connsiteY13" fmla="*/ 42333 h 116417"/>
              <a:gd name="connsiteX14" fmla="*/ 1365250 w 1703917"/>
              <a:gd name="connsiteY14" fmla="*/ 52917 h 116417"/>
              <a:gd name="connsiteX15" fmla="*/ 1598083 w 1703917"/>
              <a:gd name="connsiteY15" fmla="*/ 42333 h 116417"/>
              <a:gd name="connsiteX16" fmla="*/ 1703917 w 1703917"/>
              <a:gd name="connsiteY16" fmla="*/ 31750 h 11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917" h="116417">
                <a:moveTo>
                  <a:pt x="0" y="42333"/>
                </a:moveTo>
                <a:cubicBezTo>
                  <a:pt x="165896" y="29572"/>
                  <a:pt x="147992" y="24999"/>
                  <a:pt x="338667" y="42333"/>
                </a:cubicBezTo>
                <a:cubicBezTo>
                  <a:pt x="375055" y="45641"/>
                  <a:pt x="369605" y="59611"/>
                  <a:pt x="402167" y="74083"/>
                </a:cubicBezTo>
                <a:cubicBezTo>
                  <a:pt x="422556" y="83145"/>
                  <a:pt x="444500" y="88194"/>
                  <a:pt x="465667" y="95250"/>
                </a:cubicBezTo>
                <a:lnTo>
                  <a:pt x="497417" y="105833"/>
                </a:lnTo>
                <a:lnTo>
                  <a:pt x="529167" y="116417"/>
                </a:lnTo>
                <a:cubicBezTo>
                  <a:pt x="606778" y="112889"/>
                  <a:pt x="684556" y="112029"/>
                  <a:pt x="762000" y="105833"/>
                </a:cubicBezTo>
                <a:cubicBezTo>
                  <a:pt x="797305" y="103009"/>
                  <a:pt x="794173" y="88006"/>
                  <a:pt x="825500" y="74083"/>
                </a:cubicBezTo>
                <a:cubicBezTo>
                  <a:pt x="845889" y="65021"/>
                  <a:pt x="889000" y="52917"/>
                  <a:pt x="889000" y="52917"/>
                </a:cubicBezTo>
                <a:cubicBezTo>
                  <a:pt x="939314" y="19374"/>
                  <a:pt x="908684" y="35772"/>
                  <a:pt x="984250" y="10583"/>
                </a:cubicBezTo>
                <a:lnTo>
                  <a:pt x="1016000" y="0"/>
                </a:lnTo>
                <a:cubicBezTo>
                  <a:pt x="1090083" y="3528"/>
                  <a:pt x="1164536" y="2393"/>
                  <a:pt x="1238250" y="10583"/>
                </a:cubicBezTo>
                <a:cubicBezTo>
                  <a:pt x="1260425" y="13047"/>
                  <a:pt x="1280583" y="24694"/>
                  <a:pt x="1301750" y="31750"/>
                </a:cubicBezTo>
                <a:lnTo>
                  <a:pt x="1333500" y="42333"/>
                </a:lnTo>
                <a:lnTo>
                  <a:pt x="1365250" y="52917"/>
                </a:lnTo>
                <a:cubicBezTo>
                  <a:pt x="1442861" y="49389"/>
                  <a:pt x="1520564" y="47501"/>
                  <a:pt x="1598083" y="42333"/>
                </a:cubicBezTo>
                <a:cubicBezTo>
                  <a:pt x="1769952" y="30875"/>
                  <a:pt x="1634412" y="31750"/>
                  <a:pt x="1703917" y="317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5099444" y="6087134"/>
            <a:ext cx="2638162" cy="646331"/>
          </a:xfrm>
          <a:prstGeom prst="rect">
            <a:avLst/>
          </a:prstGeom>
          <a:noFill/>
        </p:spPr>
        <p:txBody>
          <a:bodyPr wrap="none" rtlCol="0">
            <a:spAutoFit/>
          </a:bodyPr>
          <a:lstStyle/>
          <a:p>
            <a:r>
              <a:rPr kumimoji="1" lang="ja-JP" altLang="en-US" dirty="0" smtClean="0"/>
              <a:t>大気乱流像のピーク値は</a:t>
            </a:r>
            <a:endParaRPr kumimoji="1" lang="en-US" altLang="ja-JP" dirty="0" smtClean="0"/>
          </a:p>
          <a:p>
            <a:r>
              <a:rPr kumimoji="1" lang="ja-JP" altLang="en-US" dirty="0" smtClean="0"/>
              <a:t>回折限界の</a:t>
            </a:r>
            <a:r>
              <a:rPr kumimoji="1" lang="en-US" altLang="ja-JP" dirty="0" smtClean="0"/>
              <a:t>〜1.8%</a:t>
            </a:r>
            <a:endParaRPr kumimoji="1" lang="ja-JP" altLang="en-US" dirty="0"/>
          </a:p>
        </p:txBody>
      </p:sp>
      <p:sp>
        <p:nvSpPr>
          <p:cNvPr id="5" name="テキスト ボックス 4"/>
          <p:cNvSpPr txBox="1"/>
          <p:nvPr/>
        </p:nvSpPr>
        <p:spPr>
          <a:xfrm>
            <a:off x="6549174" y="2373087"/>
            <a:ext cx="375824" cy="369332"/>
          </a:xfrm>
          <a:prstGeom prst="rect">
            <a:avLst/>
          </a:prstGeom>
          <a:noFill/>
        </p:spPr>
        <p:txBody>
          <a:bodyPr wrap="none" rtlCol="0">
            <a:spAutoFit/>
          </a:bodyPr>
          <a:lstStyle/>
          <a:p>
            <a:r>
              <a:rPr kumimoji="1" lang="en-US" altLang="ja-JP" dirty="0" smtClean="0"/>
              <a:t>A’</a:t>
            </a:r>
            <a:endParaRPr kumimoji="1" lang="ja-JP" altLang="en-US" dirty="0"/>
          </a:p>
        </p:txBody>
      </p:sp>
      <p:sp>
        <p:nvSpPr>
          <p:cNvPr id="49" name="テキスト ボックス 48"/>
          <p:cNvSpPr txBox="1"/>
          <p:nvPr/>
        </p:nvSpPr>
        <p:spPr>
          <a:xfrm>
            <a:off x="4573872" y="2368292"/>
            <a:ext cx="318229" cy="369332"/>
          </a:xfrm>
          <a:prstGeom prst="rect">
            <a:avLst/>
          </a:prstGeom>
          <a:noFill/>
        </p:spPr>
        <p:txBody>
          <a:bodyPr wrap="none" rtlCol="0">
            <a:spAutoFit/>
          </a:bodyPr>
          <a:lstStyle/>
          <a:p>
            <a:r>
              <a:rPr kumimoji="1" lang="en-US" altLang="ja-JP" dirty="0" smtClean="0"/>
              <a:t>A</a:t>
            </a:r>
            <a:endParaRPr kumimoji="1" lang="ja-JP" altLang="en-US" dirty="0"/>
          </a:p>
        </p:txBody>
      </p:sp>
    </p:spTree>
    <p:extLst>
      <p:ext uri="{BB962C8B-B14F-4D97-AF65-F5344CB8AC3E}">
        <p14:creationId xmlns:p14="http://schemas.microsoft.com/office/powerpoint/2010/main" val="2327180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11412"/>
          </a:xfrm>
        </p:spPr>
        <p:txBody>
          <a:bodyPr/>
          <a:lstStyle/>
          <a:p>
            <a:r>
              <a:rPr lang="ja-JP" altLang="en-US" dirty="0" smtClean="0"/>
              <a:t>直接撮像</a:t>
            </a:r>
            <a:r>
              <a:rPr lang="en-US" altLang="ja-JP" dirty="0" smtClean="0"/>
              <a:t>: </a:t>
            </a:r>
            <a:r>
              <a:rPr lang="ja-JP" altLang="en-US" dirty="0" smtClean="0"/>
              <a:t>大気による波面乱れ</a:t>
            </a:r>
            <a:endParaRPr kumimoji="1" lang="ja-JP" altLang="en-US" u="sng" dirty="0"/>
          </a:p>
        </p:txBody>
      </p:sp>
      <p:sp>
        <p:nvSpPr>
          <p:cNvPr id="3" name="コンテンツ プレースホルダー 2"/>
          <p:cNvSpPr>
            <a:spLocks noGrp="1"/>
          </p:cNvSpPr>
          <p:nvPr>
            <p:ph idx="1"/>
          </p:nvPr>
        </p:nvSpPr>
        <p:spPr>
          <a:xfrm>
            <a:off x="-3" y="747994"/>
            <a:ext cx="6742809" cy="3095650"/>
          </a:xfrm>
        </p:spPr>
        <p:txBody>
          <a:bodyPr>
            <a:normAutofit/>
          </a:bodyPr>
          <a:lstStyle/>
          <a:p>
            <a:pPr>
              <a:buFont typeface="Wingdings" charset="2"/>
              <a:buChar char="u"/>
            </a:pPr>
            <a:r>
              <a:rPr kumimoji="1" lang="ja-JP" altLang="en-US" sz="2800" dirty="0" smtClean="0"/>
              <a:t>乱流は大きな塊から小さな塊へエネルギーが移っていく</a:t>
            </a:r>
            <a:r>
              <a:rPr kumimoji="1" lang="en-US" altLang="ja-JP" sz="2800" dirty="0" smtClean="0"/>
              <a:t>→Kolmogorov</a:t>
            </a:r>
            <a:r>
              <a:rPr kumimoji="1" lang="ja-JP" altLang="en-US" sz="2800" dirty="0" smtClean="0"/>
              <a:t>モデル</a:t>
            </a:r>
            <a:r>
              <a:rPr kumimoji="1" lang="en-US" altLang="ja-JP" sz="2800" dirty="0" smtClean="0"/>
              <a:t>etc.</a:t>
            </a:r>
            <a:endParaRPr kumimoji="1" lang="ja-JP" altLang="en-US" sz="2800" dirty="0"/>
          </a:p>
        </p:txBody>
      </p:sp>
      <p:pic>
        <p:nvPicPr>
          <p:cNvPr id="89" name="図 8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3130" y="911884"/>
            <a:ext cx="2162045" cy="2158879"/>
          </a:xfrm>
          <a:prstGeom prst="rect">
            <a:avLst/>
          </a:prstGeom>
        </p:spPr>
      </p:pic>
      <p:cxnSp>
        <p:nvCxnSpPr>
          <p:cNvPr id="93" name="直線矢印コネクタ 92"/>
          <p:cNvCxnSpPr/>
          <p:nvPr/>
        </p:nvCxnSpPr>
        <p:spPr>
          <a:xfrm>
            <a:off x="8970778" y="907652"/>
            <a:ext cx="0" cy="2144943"/>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94" name="テキスト ボックス 93"/>
          <p:cNvSpPr txBox="1"/>
          <p:nvPr/>
        </p:nvSpPr>
        <p:spPr>
          <a:xfrm>
            <a:off x="8356139" y="1287571"/>
            <a:ext cx="661321" cy="369332"/>
          </a:xfrm>
          <a:prstGeom prst="rect">
            <a:avLst/>
          </a:prstGeom>
          <a:noFill/>
        </p:spPr>
        <p:txBody>
          <a:bodyPr wrap="none" rtlCol="0">
            <a:spAutoFit/>
          </a:bodyPr>
          <a:lstStyle/>
          <a:p>
            <a:r>
              <a:rPr kumimoji="1" lang="en-US" altLang="ja-JP" dirty="0" smtClean="0">
                <a:solidFill>
                  <a:schemeClr val="bg1"/>
                </a:solidFill>
              </a:rPr>
              <a:t>8.2m</a:t>
            </a:r>
            <a:endParaRPr kumimoji="1" lang="ja-JP" altLang="en-US" dirty="0">
              <a:solidFill>
                <a:schemeClr val="bg1"/>
              </a:solidFill>
            </a:endParaRPr>
          </a:p>
        </p:txBody>
      </p:sp>
      <p:sp>
        <p:nvSpPr>
          <p:cNvPr id="95" name="円/楕円 94"/>
          <p:cNvSpPr/>
          <p:nvPr/>
        </p:nvSpPr>
        <p:spPr>
          <a:xfrm>
            <a:off x="7107969" y="2050796"/>
            <a:ext cx="923330" cy="923330"/>
          </a:xfrm>
          <a:prstGeom prst="ellipse">
            <a:avLst/>
          </a:prstGeom>
          <a:noFill/>
          <a:ln w="57150" cmpd="sng">
            <a:solidFill>
              <a:schemeClr val="bg1"/>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p:cNvCxnSpPr/>
          <p:nvPr/>
        </p:nvCxnSpPr>
        <p:spPr>
          <a:xfrm>
            <a:off x="6742807" y="3052595"/>
            <a:ext cx="0" cy="0"/>
          </a:xfrm>
          <a:prstGeom prst="line">
            <a:avLst/>
          </a:prstGeom>
          <a:ln>
            <a:solidFill>
              <a:srgbClr val="FF6600"/>
            </a:solidFill>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042607" y="1676207"/>
            <a:ext cx="1570024" cy="307777"/>
          </a:xfrm>
          <a:prstGeom prst="rect">
            <a:avLst/>
          </a:prstGeom>
          <a:solidFill>
            <a:schemeClr val="bg1"/>
          </a:solidFill>
        </p:spPr>
        <p:txBody>
          <a:bodyPr wrap="none" rtlCol="0">
            <a:spAutoFit/>
          </a:bodyPr>
          <a:lstStyle/>
          <a:p>
            <a:r>
              <a:rPr kumimoji="1" lang="ja-JP" altLang="en-US" sz="1400" dirty="0" smtClean="0"/>
              <a:t>望遠鏡開口</a:t>
            </a:r>
            <a:r>
              <a:rPr kumimoji="1" lang="en-US" altLang="ja-JP" sz="1400" dirty="0" smtClean="0"/>
              <a:t>φ3.8m</a:t>
            </a:r>
            <a:endParaRPr kumimoji="1" lang="ja-JP" altLang="en-US" sz="1400" dirty="0"/>
          </a:p>
        </p:txBody>
      </p:sp>
      <p:pic>
        <p:nvPicPr>
          <p:cNvPr id="115" name="図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4065" y="3894322"/>
            <a:ext cx="4221111" cy="1299980"/>
          </a:xfrm>
          <a:prstGeom prst="rect">
            <a:avLst/>
          </a:prstGeom>
        </p:spPr>
      </p:pic>
      <p:sp>
        <p:nvSpPr>
          <p:cNvPr id="116" name="テキスト ボックス 115"/>
          <p:cNvSpPr txBox="1"/>
          <p:nvPr/>
        </p:nvSpPr>
        <p:spPr>
          <a:xfrm>
            <a:off x="4957690" y="3709655"/>
            <a:ext cx="1338828" cy="369332"/>
          </a:xfrm>
          <a:prstGeom prst="rect">
            <a:avLst/>
          </a:prstGeom>
          <a:noFill/>
        </p:spPr>
        <p:txBody>
          <a:bodyPr wrap="none" rtlCol="0">
            <a:spAutoFit/>
          </a:bodyPr>
          <a:lstStyle/>
          <a:p>
            <a:r>
              <a:rPr kumimoji="1" lang="ja-JP" altLang="en-US" dirty="0" smtClean="0"/>
              <a:t>波面の断面</a:t>
            </a:r>
            <a:endParaRPr kumimoji="1" lang="ja-JP" altLang="en-US" dirty="0"/>
          </a:p>
        </p:txBody>
      </p:sp>
      <p:sp>
        <p:nvSpPr>
          <p:cNvPr id="119" name="テキスト ボックス 118"/>
          <p:cNvSpPr txBox="1"/>
          <p:nvPr/>
        </p:nvSpPr>
        <p:spPr>
          <a:xfrm>
            <a:off x="5013910" y="4002103"/>
            <a:ext cx="291516" cy="369332"/>
          </a:xfrm>
          <a:prstGeom prst="rect">
            <a:avLst/>
          </a:prstGeom>
          <a:noFill/>
        </p:spPr>
        <p:txBody>
          <a:bodyPr wrap="none" rtlCol="0">
            <a:spAutoFit/>
          </a:bodyPr>
          <a:lstStyle/>
          <a:p>
            <a:r>
              <a:rPr lang="en-US" altLang="ja-JP" dirty="0" err="1" smtClean="0"/>
              <a:t>λ</a:t>
            </a:r>
            <a:endParaRPr kumimoji="1" lang="ja-JP" altLang="en-US" dirty="0"/>
          </a:p>
        </p:txBody>
      </p:sp>
      <p:sp>
        <p:nvSpPr>
          <p:cNvPr id="120" name="テキスト ボックス 119"/>
          <p:cNvSpPr txBox="1"/>
          <p:nvPr/>
        </p:nvSpPr>
        <p:spPr>
          <a:xfrm>
            <a:off x="7971811" y="3996306"/>
            <a:ext cx="877163" cy="369332"/>
          </a:xfrm>
          <a:prstGeom prst="rect">
            <a:avLst/>
          </a:prstGeom>
          <a:noFill/>
        </p:spPr>
        <p:txBody>
          <a:bodyPr wrap="none" rtlCol="0">
            <a:spAutoFit/>
          </a:bodyPr>
          <a:lstStyle/>
          <a:p>
            <a:r>
              <a:rPr kumimoji="1" lang="ja-JP" altLang="en-US" dirty="0" smtClean="0">
                <a:solidFill>
                  <a:srgbClr val="FF0000"/>
                </a:solidFill>
              </a:rPr>
              <a:t>無</a:t>
            </a:r>
            <a:r>
              <a:rPr lang="ja-JP" altLang="en-US" dirty="0" smtClean="0">
                <a:solidFill>
                  <a:srgbClr val="FF0000"/>
                </a:solidFill>
              </a:rPr>
              <a:t>補償</a:t>
            </a:r>
            <a:endParaRPr kumimoji="1" lang="ja-JP" altLang="en-US" dirty="0">
              <a:solidFill>
                <a:srgbClr val="0000FF"/>
              </a:solidFill>
            </a:endParaRPr>
          </a:p>
        </p:txBody>
      </p:sp>
      <p:pic>
        <p:nvPicPr>
          <p:cNvPr id="122" name="図 121" descr="pupil_1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020" y="1670564"/>
            <a:ext cx="993196" cy="994879"/>
          </a:xfrm>
          <a:prstGeom prst="rect">
            <a:avLst/>
          </a:prstGeom>
        </p:spPr>
      </p:pic>
      <p:sp>
        <p:nvSpPr>
          <p:cNvPr id="124" name="テキスト ボックス 123"/>
          <p:cNvSpPr txBox="1"/>
          <p:nvPr/>
        </p:nvSpPr>
        <p:spPr>
          <a:xfrm>
            <a:off x="4085806" y="2671940"/>
            <a:ext cx="661321" cy="369332"/>
          </a:xfrm>
          <a:prstGeom prst="rect">
            <a:avLst/>
          </a:prstGeom>
          <a:noFill/>
        </p:spPr>
        <p:txBody>
          <a:bodyPr wrap="none" rtlCol="0">
            <a:spAutoFit/>
          </a:bodyPr>
          <a:lstStyle/>
          <a:p>
            <a:r>
              <a:rPr kumimoji="1" lang="en-US" altLang="ja-JP" dirty="0" smtClean="0"/>
              <a:t>3.8m</a:t>
            </a:r>
            <a:endParaRPr kumimoji="1" lang="ja-JP" altLang="en-US" dirty="0"/>
          </a:p>
        </p:txBody>
      </p:sp>
      <p:sp>
        <p:nvSpPr>
          <p:cNvPr id="7" name="正方形/長方形 6"/>
          <p:cNvSpPr/>
          <p:nvPr/>
        </p:nvSpPr>
        <p:spPr>
          <a:xfrm>
            <a:off x="1783112" y="2100627"/>
            <a:ext cx="1936648" cy="369332"/>
          </a:xfrm>
          <a:prstGeom prst="rect">
            <a:avLst/>
          </a:prstGeom>
        </p:spPr>
        <p:txBody>
          <a:bodyPr wrap="none">
            <a:spAutoFit/>
          </a:bodyPr>
          <a:lstStyle/>
          <a:p>
            <a:r>
              <a:rPr lang="ja-JP" altLang="en-US" dirty="0"/>
              <a:t>望遠鏡瞳パターン</a:t>
            </a:r>
            <a:endParaRPr lang="en-US" altLang="ja-JP" dirty="0"/>
          </a:p>
        </p:txBody>
      </p:sp>
      <p:grpSp>
        <p:nvGrpSpPr>
          <p:cNvPr id="6" name="図形グループ 5"/>
          <p:cNvGrpSpPr/>
          <p:nvPr/>
        </p:nvGrpSpPr>
        <p:grpSpPr>
          <a:xfrm>
            <a:off x="130942" y="3067031"/>
            <a:ext cx="3442550" cy="2956706"/>
            <a:chOff x="-2410429" y="3362426"/>
            <a:chExt cx="3442550" cy="2956706"/>
          </a:xfrm>
        </p:grpSpPr>
        <p:sp>
          <p:nvSpPr>
            <p:cNvPr id="96" name="テキスト ボックス 95"/>
            <p:cNvSpPr txBox="1"/>
            <p:nvPr/>
          </p:nvSpPr>
          <p:spPr>
            <a:xfrm>
              <a:off x="-617162" y="5666531"/>
              <a:ext cx="1251978" cy="246221"/>
            </a:xfrm>
            <a:prstGeom prst="rect">
              <a:avLst/>
            </a:prstGeom>
            <a:noFill/>
          </p:spPr>
          <p:txBody>
            <a:bodyPr wrap="none" rtlCol="0">
              <a:spAutoFit/>
            </a:bodyPr>
            <a:lstStyle/>
            <a:p>
              <a:r>
                <a:rPr kumimoji="1" lang="ja-JP" altLang="en-US" sz="1000" dirty="0" smtClean="0"/>
                <a:t>望遠鏡開口</a:t>
              </a:r>
              <a:r>
                <a:rPr kumimoji="1" lang="en-US" altLang="ja-JP" sz="1000" dirty="0" smtClean="0"/>
                <a:t>(φ3.8m)</a:t>
              </a:r>
              <a:endParaRPr kumimoji="1" lang="ja-JP" altLang="en-US" sz="1000" dirty="0"/>
            </a:p>
          </p:txBody>
        </p:sp>
        <p:pic>
          <p:nvPicPr>
            <p:cNvPr id="97" name="図 9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35913" y="3709221"/>
              <a:ext cx="2706815" cy="2093336"/>
            </a:xfrm>
            <a:prstGeom prst="rect">
              <a:avLst/>
            </a:prstGeom>
          </p:spPr>
        </p:pic>
        <p:sp>
          <p:nvSpPr>
            <p:cNvPr id="98" name="テキスト ボックス 97"/>
            <p:cNvSpPr txBox="1"/>
            <p:nvPr/>
          </p:nvSpPr>
          <p:spPr>
            <a:xfrm>
              <a:off x="361670" y="5712172"/>
              <a:ext cx="670451" cy="369332"/>
            </a:xfrm>
            <a:prstGeom prst="rect">
              <a:avLst/>
            </a:prstGeom>
            <a:solidFill>
              <a:schemeClr val="bg1"/>
            </a:solidFill>
          </p:spPr>
          <p:txBody>
            <a:bodyPr wrap="none" rtlCol="0">
              <a:spAutoFit/>
            </a:bodyPr>
            <a:lstStyle/>
            <a:p>
              <a:r>
                <a:rPr kumimoji="1" lang="en-US" altLang="ja-JP" dirty="0" smtClean="0"/>
                <a:t>1mm</a:t>
              </a:r>
              <a:endParaRPr kumimoji="1" lang="ja-JP" altLang="en-US" dirty="0"/>
            </a:p>
          </p:txBody>
        </p:sp>
        <p:sp>
          <p:nvSpPr>
            <p:cNvPr id="99" name="テキスト ボックス 98"/>
            <p:cNvSpPr txBox="1"/>
            <p:nvPr/>
          </p:nvSpPr>
          <p:spPr>
            <a:xfrm>
              <a:off x="-307997" y="5705300"/>
              <a:ext cx="787445" cy="369332"/>
            </a:xfrm>
            <a:prstGeom prst="rect">
              <a:avLst/>
            </a:prstGeom>
            <a:solidFill>
              <a:schemeClr val="bg1"/>
            </a:solidFill>
          </p:spPr>
          <p:txBody>
            <a:bodyPr wrap="none" rtlCol="0">
              <a:spAutoFit/>
            </a:bodyPr>
            <a:lstStyle/>
            <a:p>
              <a:r>
                <a:rPr kumimoji="1" lang="en-US" altLang="ja-JP" dirty="0" smtClean="0"/>
                <a:t>10mm</a:t>
              </a:r>
              <a:endParaRPr kumimoji="1" lang="ja-JP" altLang="en-US" dirty="0"/>
            </a:p>
          </p:txBody>
        </p:sp>
        <p:sp>
          <p:nvSpPr>
            <p:cNvPr id="100" name="テキスト ボックス 99"/>
            <p:cNvSpPr txBox="1"/>
            <p:nvPr/>
          </p:nvSpPr>
          <p:spPr>
            <a:xfrm>
              <a:off x="-948174" y="5711327"/>
              <a:ext cx="700658" cy="369332"/>
            </a:xfrm>
            <a:prstGeom prst="rect">
              <a:avLst/>
            </a:prstGeom>
            <a:solidFill>
              <a:schemeClr val="bg1"/>
            </a:solidFill>
          </p:spPr>
          <p:txBody>
            <a:bodyPr wrap="none" rtlCol="0">
              <a:spAutoFit/>
            </a:bodyPr>
            <a:lstStyle/>
            <a:p>
              <a:r>
                <a:rPr kumimoji="1" lang="en-US" altLang="ja-JP" dirty="0" smtClean="0"/>
                <a:t>10cm</a:t>
              </a:r>
              <a:endParaRPr kumimoji="1" lang="ja-JP" altLang="en-US" dirty="0"/>
            </a:p>
          </p:txBody>
        </p:sp>
        <p:sp>
          <p:nvSpPr>
            <p:cNvPr id="101" name="テキスト ボックス 100"/>
            <p:cNvSpPr txBox="1"/>
            <p:nvPr/>
          </p:nvSpPr>
          <p:spPr>
            <a:xfrm>
              <a:off x="-1516679" y="5701762"/>
              <a:ext cx="486056" cy="369332"/>
            </a:xfrm>
            <a:prstGeom prst="rect">
              <a:avLst/>
            </a:prstGeom>
            <a:solidFill>
              <a:schemeClr val="bg1"/>
            </a:solidFill>
          </p:spPr>
          <p:txBody>
            <a:bodyPr wrap="none" rtlCol="0">
              <a:spAutoFit/>
            </a:bodyPr>
            <a:lstStyle/>
            <a:p>
              <a:r>
                <a:rPr kumimoji="1" lang="en-US" altLang="ja-JP" dirty="0" smtClean="0"/>
                <a:t>1m</a:t>
              </a:r>
              <a:endParaRPr kumimoji="1" lang="ja-JP" altLang="en-US" dirty="0"/>
            </a:p>
          </p:txBody>
        </p:sp>
        <p:sp>
          <p:nvSpPr>
            <p:cNvPr id="102" name="テキスト ボックス 101"/>
            <p:cNvSpPr txBox="1"/>
            <p:nvPr/>
          </p:nvSpPr>
          <p:spPr>
            <a:xfrm>
              <a:off x="-2174602" y="5699884"/>
              <a:ext cx="603050" cy="369332"/>
            </a:xfrm>
            <a:prstGeom prst="rect">
              <a:avLst/>
            </a:prstGeom>
            <a:solidFill>
              <a:schemeClr val="bg1"/>
            </a:solidFill>
          </p:spPr>
          <p:txBody>
            <a:bodyPr wrap="none" rtlCol="0">
              <a:spAutoFit/>
            </a:bodyPr>
            <a:lstStyle/>
            <a:p>
              <a:r>
                <a:rPr kumimoji="1" lang="en-US" altLang="ja-JP" dirty="0" smtClean="0"/>
                <a:t>10m</a:t>
              </a:r>
              <a:endParaRPr kumimoji="1" lang="ja-JP" altLang="en-US" dirty="0"/>
            </a:p>
          </p:txBody>
        </p:sp>
        <p:sp>
          <p:nvSpPr>
            <p:cNvPr id="103" name="テキスト ボックス 102"/>
            <p:cNvSpPr txBox="1"/>
            <p:nvPr/>
          </p:nvSpPr>
          <p:spPr>
            <a:xfrm>
              <a:off x="-1888954" y="3362426"/>
              <a:ext cx="2688557" cy="338554"/>
            </a:xfrm>
            <a:prstGeom prst="rect">
              <a:avLst/>
            </a:prstGeom>
            <a:noFill/>
            <a:ln>
              <a:noFill/>
            </a:ln>
          </p:spPr>
          <p:txBody>
            <a:bodyPr wrap="none" rtlCol="0">
              <a:spAutoFit/>
            </a:bodyPr>
            <a:lstStyle/>
            <a:p>
              <a:r>
                <a:rPr kumimoji="1" lang="ja-JP" altLang="en-US" sz="1600" dirty="0" smtClean="0"/>
                <a:t>大気乱流のパワースペクトル</a:t>
              </a:r>
              <a:endParaRPr kumimoji="1" lang="en-US" altLang="ja-JP" sz="1600" dirty="0" smtClean="0"/>
            </a:p>
          </p:txBody>
        </p:sp>
        <p:sp>
          <p:nvSpPr>
            <p:cNvPr id="104" name="テキスト ボックス 103"/>
            <p:cNvSpPr txBox="1"/>
            <p:nvPr/>
          </p:nvSpPr>
          <p:spPr>
            <a:xfrm>
              <a:off x="-1122185" y="3689204"/>
              <a:ext cx="2034481" cy="646331"/>
            </a:xfrm>
            <a:prstGeom prst="rect">
              <a:avLst/>
            </a:prstGeom>
            <a:noFill/>
          </p:spPr>
          <p:txBody>
            <a:bodyPr wrap="none" rtlCol="0">
              <a:spAutoFit/>
            </a:bodyPr>
            <a:lstStyle/>
            <a:p>
              <a:r>
                <a:rPr lang="en-US" altLang="ja-JP" dirty="0" smtClean="0"/>
                <a:t>Kolmogorov </a:t>
              </a:r>
              <a:r>
                <a:rPr lang="ja-JP" altLang="en-US" dirty="0" smtClean="0"/>
                <a:t>モデル</a:t>
              </a:r>
              <a:endParaRPr lang="en-US" altLang="ja-JP" dirty="0" smtClean="0"/>
            </a:p>
            <a:p>
              <a:pPr algn="r"/>
              <a:r>
                <a:rPr kumimoji="1" lang="en-US" altLang="ja-JP" dirty="0" smtClean="0"/>
                <a:t>∝K</a:t>
              </a:r>
              <a:r>
                <a:rPr kumimoji="1" lang="en-US" altLang="ja-JP" baseline="30000" dirty="0" smtClean="0"/>
                <a:t>-11/3</a:t>
              </a:r>
              <a:endParaRPr kumimoji="1" lang="ja-JP" altLang="en-US" baseline="30000" dirty="0"/>
            </a:p>
          </p:txBody>
        </p:sp>
        <p:sp>
          <p:nvSpPr>
            <p:cNvPr id="105" name="正方形/長方形 104"/>
            <p:cNvSpPr/>
            <p:nvPr/>
          </p:nvSpPr>
          <p:spPr>
            <a:xfrm>
              <a:off x="-1435355" y="4015402"/>
              <a:ext cx="156788" cy="15880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1" name="テキスト ボックス 110"/>
            <p:cNvSpPr txBox="1"/>
            <p:nvPr/>
          </p:nvSpPr>
          <p:spPr>
            <a:xfrm>
              <a:off x="-1573107" y="5949800"/>
              <a:ext cx="2338350" cy="369332"/>
            </a:xfrm>
            <a:prstGeom prst="rect">
              <a:avLst/>
            </a:prstGeom>
            <a:noFill/>
          </p:spPr>
          <p:txBody>
            <a:bodyPr wrap="none" rtlCol="0">
              <a:spAutoFit/>
            </a:bodyPr>
            <a:lstStyle/>
            <a:p>
              <a:r>
                <a:rPr lang="ja-JP" altLang="en-US" dirty="0"/>
                <a:t>小</a:t>
              </a:r>
              <a:r>
                <a:rPr lang="en-US" altLang="ja-JP" dirty="0"/>
                <a:t>←</a:t>
              </a:r>
              <a:r>
                <a:rPr kumimoji="1" lang="ja-JP" altLang="en-US" dirty="0" smtClean="0"/>
                <a:t>空間周波数</a:t>
              </a:r>
              <a:r>
                <a:rPr kumimoji="1" lang="en-US" altLang="ja-JP" dirty="0" smtClean="0"/>
                <a:t>K→</a:t>
              </a:r>
              <a:r>
                <a:rPr kumimoji="1" lang="ja-JP" altLang="en-US" dirty="0" smtClean="0"/>
                <a:t>大</a:t>
              </a:r>
              <a:endParaRPr kumimoji="1" lang="ja-JP" altLang="en-US" dirty="0"/>
            </a:p>
          </p:txBody>
        </p:sp>
        <p:sp>
          <p:nvSpPr>
            <p:cNvPr id="125" name="テキスト ボックス 124"/>
            <p:cNvSpPr txBox="1"/>
            <p:nvPr/>
          </p:nvSpPr>
          <p:spPr>
            <a:xfrm>
              <a:off x="-2410429" y="3550732"/>
              <a:ext cx="650501" cy="369332"/>
            </a:xfrm>
            <a:prstGeom prst="rect">
              <a:avLst/>
            </a:prstGeom>
            <a:noFill/>
          </p:spPr>
          <p:txBody>
            <a:bodyPr wrap="none" rtlCol="0">
              <a:spAutoFit/>
            </a:bodyPr>
            <a:lstStyle/>
            <a:p>
              <a:r>
                <a:rPr kumimoji="1" lang="en-US" altLang="ja-JP" dirty="0" smtClean="0"/>
                <a:t>1e14</a:t>
              </a:r>
              <a:endParaRPr kumimoji="1" lang="ja-JP" altLang="en-US" dirty="0"/>
            </a:p>
          </p:txBody>
        </p:sp>
        <p:sp>
          <p:nvSpPr>
            <p:cNvPr id="126" name="テキスト ボックス 125"/>
            <p:cNvSpPr txBox="1"/>
            <p:nvPr/>
          </p:nvSpPr>
          <p:spPr>
            <a:xfrm>
              <a:off x="-2127769" y="5472660"/>
              <a:ext cx="301660"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127" name="テキスト ボックス 126"/>
            <p:cNvSpPr txBox="1"/>
            <p:nvPr/>
          </p:nvSpPr>
          <p:spPr>
            <a:xfrm>
              <a:off x="-2355014" y="5204724"/>
              <a:ext cx="535648" cy="369332"/>
            </a:xfrm>
            <a:prstGeom prst="rect">
              <a:avLst/>
            </a:prstGeom>
            <a:noFill/>
          </p:spPr>
          <p:txBody>
            <a:bodyPr wrap="none" rtlCol="0">
              <a:spAutoFit/>
            </a:bodyPr>
            <a:lstStyle/>
            <a:p>
              <a:r>
                <a:rPr kumimoji="1" lang="en-US" altLang="ja-JP" dirty="0" smtClean="0"/>
                <a:t>100</a:t>
              </a:r>
              <a:endParaRPr kumimoji="1" lang="ja-JP" altLang="en-US" dirty="0"/>
            </a:p>
          </p:txBody>
        </p:sp>
        <p:sp>
          <p:nvSpPr>
            <p:cNvPr id="128" name="テキスト ボックス 127"/>
            <p:cNvSpPr txBox="1"/>
            <p:nvPr/>
          </p:nvSpPr>
          <p:spPr>
            <a:xfrm>
              <a:off x="-2361757" y="4904836"/>
              <a:ext cx="533507" cy="369332"/>
            </a:xfrm>
            <a:prstGeom prst="rect">
              <a:avLst/>
            </a:prstGeom>
            <a:noFill/>
          </p:spPr>
          <p:txBody>
            <a:bodyPr wrap="none" rtlCol="0">
              <a:spAutoFit/>
            </a:bodyPr>
            <a:lstStyle/>
            <a:p>
              <a:r>
                <a:rPr kumimoji="1" lang="en-US" altLang="ja-JP" dirty="0" smtClean="0"/>
                <a:t>1e4</a:t>
              </a:r>
              <a:endParaRPr kumimoji="1" lang="ja-JP" altLang="en-US" dirty="0"/>
            </a:p>
          </p:txBody>
        </p:sp>
        <p:sp>
          <p:nvSpPr>
            <p:cNvPr id="129" name="テキスト ボックス 128"/>
            <p:cNvSpPr txBox="1"/>
            <p:nvPr/>
          </p:nvSpPr>
          <p:spPr>
            <a:xfrm>
              <a:off x="-2352873" y="4639911"/>
              <a:ext cx="533507" cy="369332"/>
            </a:xfrm>
            <a:prstGeom prst="rect">
              <a:avLst/>
            </a:prstGeom>
            <a:noFill/>
          </p:spPr>
          <p:txBody>
            <a:bodyPr wrap="none" rtlCol="0">
              <a:spAutoFit/>
            </a:bodyPr>
            <a:lstStyle/>
            <a:p>
              <a:r>
                <a:rPr kumimoji="1" lang="en-US" altLang="ja-JP" dirty="0" smtClean="0"/>
                <a:t>1e6</a:t>
              </a:r>
              <a:endParaRPr kumimoji="1" lang="ja-JP" altLang="en-US" dirty="0"/>
            </a:p>
          </p:txBody>
        </p:sp>
        <p:sp>
          <p:nvSpPr>
            <p:cNvPr id="130" name="テキスト ボックス 129"/>
            <p:cNvSpPr txBox="1"/>
            <p:nvPr/>
          </p:nvSpPr>
          <p:spPr>
            <a:xfrm>
              <a:off x="-2361757" y="4357247"/>
              <a:ext cx="533507" cy="369332"/>
            </a:xfrm>
            <a:prstGeom prst="rect">
              <a:avLst/>
            </a:prstGeom>
            <a:noFill/>
          </p:spPr>
          <p:txBody>
            <a:bodyPr wrap="none" rtlCol="0">
              <a:spAutoFit/>
            </a:bodyPr>
            <a:lstStyle/>
            <a:p>
              <a:r>
                <a:rPr kumimoji="1" lang="en-US" altLang="ja-JP" dirty="0" smtClean="0"/>
                <a:t>1e8</a:t>
              </a:r>
              <a:endParaRPr kumimoji="1" lang="ja-JP" altLang="en-US" dirty="0"/>
            </a:p>
          </p:txBody>
        </p:sp>
        <p:sp>
          <p:nvSpPr>
            <p:cNvPr id="131" name="テキスト ボックス 130"/>
            <p:cNvSpPr txBox="1"/>
            <p:nvPr/>
          </p:nvSpPr>
          <p:spPr>
            <a:xfrm>
              <a:off x="-2393882" y="4100505"/>
              <a:ext cx="650501" cy="369332"/>
            </a:xfrm>
            <a:prstGeom prst="rect">
              <a:avLst/>
            </a:prstGeom>
            <a:noFill/>
          </p:spPr>
          <p:txBody>
            <a:bodyPr wrap="none" rtlCol="0">
              <a:spAutoFit/>
            </a:bodyPr>
            <a:lstStyle/>
            <a:p>
              <a:r>
                <a:rPr kumimoji="1" lang="en-US" altLang="ja-JP" dirty="0" smtClean="0"/>
                <a:t>1e10</a:t>
              </a:r>
              <a:endParaRPr kumimoji="1" lang="ja-JP" altLang="en-US" dirty="0"/>
            </a:p>
          </p:txBody>
        </p:sp>
        <p:sp>
          <p:nvSpPr>
            <p:cNvPr id="132" name="テキスト ボックス 131"/>
            <p:cNvSpPr txBox="1"/>
            <p:nvPr/>
          </p:nvSpPr>
          <p:spPr>
            <a:xfrm>
              <a:off x="-2402815" y="3840149"/>
              <a:ext cx="650501" cy="369332"/>
            </a:xfrm>
            <a:prstGeom prst="rect">
              <a:avLst/>
            </a:prstGeom>
            <a:noFill/>
          </p:spPr>
          <p:txBody>
            <a:bodyPr wrap="none" rtlCol="0">
              <a:spAutoFit/>
            </a:bodyPr>
            <a:lstStyle/>
            <a:p>
              <a:r>
                <a:rPr kumimoji="1" lang="en-US" altLang="ja-JP" dirty="0" smtClean="0"/>
                <a:t>1e12</a:t>
              </a:r>
              <a:endParaRPr kumimoji="1" lang="ja-JP" altLang="en-US" dirty="0"/>
            </a:p>
          </p:txBody>
        </p:sp>
        <p:sp>
          <p:nvSpPr>
            <p:cNvPr id="8" name="正方形/長方形 7"/>
            <p:cNvSpPr/>
            <p:nvPr/>
          </p:nvSpPr>
          <p:spPr>
            <a:xfrm>
              <a:off x="-1786801" y="4834527"/>
              <a:ext cx="2148471" cy="830997"/>
            </a:xfrm>
            <a:prstGeom prst="rect">
              <a:avLst/>
            </a:prstGeom>
          </p:spPr>
          <p:txBody>
            <a:bodyPr wrap="square">
              <a:spAutoFit/>
            </a:bodyPr>
            <a:lstStyle/>
            <a:p>
              <a:r>
                <a:rPr lang="en-US" altLang="ja-JP" sz="1600" dirty="0"/>
                <a:t>outer </a:t>
              </a:r>
              <a:r>
                <a:rPr lang="en-US" altLang="ja-JP" sz="1600" dirty="0" smtClean="0"/>
                <a:t>scale	: </a:t>
              </a:r>
              <a:r>
                <a:rPr lang="en-US" altLang="ja-JP" sz="1600" dirty="0"/>
                <a:t>10m</a:t>
              </a:r>
            </a:p>
            <a:p>
              <a:r>
                <a:rPr lang="ja-JP" altLang="en-US" sz="1600" dirty="0"/>
                <a:t>フリード</a:t>
              </a:r>
              <a:r>
                <a:rPr lang="ja-JP" altLang="en-US" sz="1600" dirty="0" smtClean="0"/>
                <a:t>長</a:t>
              </a:r>
              <a:r>
                <a:rPr lang="en-US" altLang="ja-JP" sz="1600" dirty="0" smtClean="0"/>
                <a:t>	: 10cm</a:t>
              </a:r>
              <a:endParaRPr lang="en-US" altLang="ja-JP" sz="1600" dirty="0"/>
            </a:p>
            <a:p>
              <a:r>
                <a:rPr lang="ja-JP" altLang="en-US" sz="1600" dirty="0"/>
                <a:t>観測</a:t>
              </a:r>
              <a:r>
                <a:rPr lang="ja-JP" altLang="en-US" sz="1600" dirty="0" smtClean="0"/>
                <a:t>波長</a:t>
              </a:r>
              <a:r>
                <a:rPr lang="en-US" altLang="ja-JP" sz="1600" dirty="0" smtClean="0"/>
                <a:t>	: </a:t>
              </a:r>
              <a:r>
                <a:rPr lang="en-US" altLang="ja-JP" sz="1600" dirty="0"/>
                <a:t>1.6μm (H) </a:t>
              </a:r>
            </a:p>
          </p:txBody>
        </p:sp>
      </p:grpSp>
      <p:sp>
        <p:nvSpPr>
          <p:cNvPr id="67" name="環状矢印 66"/>
          <p:cNvSpPr/>
          <p:nvPr/>
        </p:nvSpPr>
        <p:spPr>
          <a:xfrm>
            <a:off x="415029" y="2078843"/>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68" name="環状矢印 67"/>
          <p:cNvSpPr/>
          <p:nvPr/>
        </p:nvSpPr>
        <p:spPr>
          <a:xfrm>
            <a:off x="910174" y="2639490"/>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69" name="環状矢印 68"/>
          <p:cNvSpPr/>
          <p:nvPr/>
        </p:nvSpPr>
        <p:spPr>
          <a:xfrm>
            <a:off x="296312" y="2227763"/>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0" name="環状矢印 69"/>
          <p:cNvSpPr/>
          <p:nvPr/>
        </p:nvSpPr>
        <p:spPr>
          <a:xfrm flipH="1">
            <a:off x="1198165" y="2157035"/>
            <a:ext cx="736308" cy="66707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1" name="環状矢印 70"/>
          <p:cNvSpPr/>
          <p:nvPr/>
        </p:nvSpPr>
        <p:spPr>
          <a:xfrm flipV="1">
            <a:off x="1046994" y="2042908"/>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2" name="環状矢印 71"/>
          <p:cNvSpPr/>
          <p:nvPr/>
        </p:nvSpPr>
        <p:spPr>
          <a:xfrm>
            <a:off x="333302" y="2627903"/>
            <a:ext cx="302341" cy="228253"/>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3" name="環状矢印 72"/>
          <p:cNvSpPr/>
          <p:nvPr/>
        </p:nvSpPr>
        <p:spPr>
          <a:xfrm flipV="1">
            <a:off x="263762" y="2441808"/>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sp>
        <p:nvSpPr>
          <p:cNvPr id="74" name="環状矢印 73"/>
          <p:cNvSpPr/>
          <p:nvPr/>
        </p:nvSpPr>
        <p:spPr>
          <a:xfrm>
            <a:off x="695312" y="2725375"/>
            <a:ext cx="158917" cy="206541"/>
          </a:xfrm>
          <a:prstGeom prst="circularArrow">
            <a:avLst>
              <a:gd name="adj1" fmla="val 12500"/>
              <a:gd name="adj2" fmla="val 1142319"/>
              <a:gd name="adj3" fmla="val 20457681"/>
              <a:gd name="adj4" fmla="val 2103231"/>
              <a:gd name="adj5" fmla="val 182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solidFill>
                <a:schemeClr val="tx1"/>
              </a:solidFill>
            </a:endParaRPr>
          </a:p>
        </p:txBody>
      </p:sp>
      <p:cxnSp>
        <p:nvCxnSpPr>
          <p:cNvPr id="75" name="直線矢印コネクタ 74"/>
          <p:cNvCxnSpPr/>
          <p:nvPr/>
        </p:nvCxnSpPr>
        <p:spPr>
          <a:xfrm flipH="1">
            <a:off x="6913130" y="3256300"/>
            <a:ext cx="2162046"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7844083" y="2946923"/>
            <a:ext cx="661321" cy="369332"/>
          </a:xfrm>
          <a:prstGeom prst="rect">
            <a:avLst/>
          </a:prstGeom>
          <a:noFill/>
        </p:spPr>
        <p:txBody>
          <a:bodyPr wrap="none" rtlCol="0">
            <a:spAutoFit/>
          </a:bodyPr>
          <a:lstStyle/>
          <a:p>
            <a:r>
              <a:rPr kumimoji="1" lang="en-US" altLang="ja-JP" dirty="0" smtClean="0"/>
              <a:t>8.2m</a:t>
            </a:r>
            <a:endParaRPr kumimoji="1" lang="ja-JP" altLang="en-US" dirty="0"/>
          </a:p>
        </p:txBody>
      </p:sp>
      <p:sp>
        <p:nvSpPr>
          <p:cNvPr id="46" name="テキスト ボックス 45"/>
          <p:cNvSpPr txBox="1"/>
          <p:nvPr/>
        </p:nvSpPr>
        <p:spPr>
          <a:xfrm>
            <a:off x="6742806" y="3316255"/>
            <a:ext cx="2436284" cy="584776"/>
          </a:xfrm>
          <a:prstGeom prst="rect">
            <a:avLst/>
          </a:prstGeom>
          <a:solidFill>
            <a:srgbClr val="FFFFFF"/>
          </a:solidFill>
        </p:spPr>
        <p:txBody>
          <a:bodyPr wrap="none" rtlCol="0">
            <a:spAutoFit/>
          </a:bodyPr>
          <a:lstStyle/>
          <a:p>
            <a:r>
              <a:rPr kumimoji="1" lang="ja-JP" altLang="en-US" sz="1600" dirty="0" smtClean="0"/>
              <a:t>望遠鏡主鏡面での</a:t>
            </a:r>
            <a:endParaRPr kumimoji="1" lang="en-US" altLang="ja-JP" sz="1600" dirty="0" smtClean="0"/>
          </a:p>
          <a:p>
            <a:r>
              <a:rPr kumimoji="1" lang="ja-JP" altLang="en-US" sz="1600" dirty="0" smtClean="0"/>
              <a:t>位相ムラ</a:t>
            </a:r>
            <a:r>
              <a:rPr kumimoji="1" lang="en-US" altLang="ja-JP" sz="1600" dirty="0" smtClean="0"/>
              <a:t>(</a:t>
            </a:r>
            <a:r>
              <a:rPr kumimoji="1" lang="ja-JP" altLang="en-US" sz="1600" dirty="0" smtClean="0"/>
              <a:t>シミュレーション</a:t>
            </a:r>
            <a:r>
              <a:rPr kumimoji="1" lang="en-US" altLang="ja-JP" sz="1600" dirty="0" smtClean="0"/>
              <a:t>)</a:t>
            </a:r>
            <a:endParaRPr kumimoji="1" lang="ja-JP" altLang="en-US" sz="1600" dirty="0"/>
          </a:p>
        </p:txBody>
      </p:sp>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840" y="1670564"/>
            <a:ext cx="1991449" cy="1985583"/>
          </a:xfrm>
          <a:prstGeom prst="rect">
            <a:avLst/>
          </a:prstGeom>
        </p:spPr>
      </p:pic>
      <p:cxnSp>
        <p:nvCxnSpPr>
          <p:cNvPr id="81" name="直線矢印コネクタ 80"/>
          <p:cNvCxnSpPr/>
          <p:nvPr/>
        </p:nvCxnSpPr>
        <p:spPr>
          <a:xfrm>
            <a:off x="5979895" y="1787703"/>
            <a:ext cx="1558578" cy="263094"/>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84" name="直線矢印コネクタ 83"/>
          <p:cNvCxnSpPr>
            <a:endCxn id="95" idx="4"/>
          </p:cNvCxnSpPr>
          <p:nvPr/>
        </p:nvCxnSpPr>
        <p:spPr>
          <a:xfrm flipV="1">
            <a:off x="5979895" y="2974126"/>
            <a:ext cx="1589739" cy="551965"/>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36" name="テキスト ボックス 35"/>
          <p:cNvSpPr txBox="1"/>
          <p:nvPr/>
        </p:nvSpPr>
        <p:spPr>
          <a:xfrm>
            <a:off x="96178" y="1787703"/>
            <a:ext cx="2544286" cy="369332"/>
          </a:xfrm>
          <a:prstGeom prst="rect">
            <a:avLst/>
          </a:prstGeom>
          <a:noFill/>
        </p:spPr>
        <p:txBody>
          <a:bodyPr wrap="none" rtlCol="0">
            <a:spAutoFit/>
          </a:bodyPr>
          <a:lstStyle/>
          <a:p>
            <a:r>
              <a:rPr kumimoji="1" lang="ja-JP" altLang="en-US" dirty="0" smtClean="0"/>
              <a:t>大きな渦から小さな渦へ</a:t>
            </a:r>
            <a:endParaRPr kumimoji="1" lang="ja-JP" altLang="en-US" dirty="0"/>
          </a:p>
        </p:txBody>
      </p:sp>
      <p:sp>
        <p:nvSpPr>
          <p:cNvPr id="48" name="テキスト ボックス 47"/>
          <p:cNvSpPr txBox="1"/>
          <p:nvPr/>
        </p:nvSpPr>
        <p:spPr>
          <a:xfrm>
            <a:off x="5964378" y="5092141"/>
            <a:ext cx="2103911" cy="369332"/>
          </a:xfrm>
          <a:prstGeom prst="rect">
            <a:avLst/>
          </a:prstGeom>
          <a:noFill/>
        </p:spPr>
        <p:txBody>
          <a:bodyPr wrap="none" rtlCol="0">
            <a:spAutoFit/>
          </a:bodyPr>
          <a:lstStyle/>
          <a:p>
            <a:r>
              <a:rPr kumimoji="1" lang="ja-JP" altLang="en-US" dirty="0" smtClean="0"/>
              <a:t>主鏡上での座標</a:t>
            </a:r>
            <a:r>
              <a:rPr kumimoji="1" lang="en-US" altLang="ja-JP" dirty="0" smtClean="0"/>
              <a:t>[m]</a:t>
            </a:r>
            <a:endParaRPr kumimoji="1" lang="ja-JP" altLang="en-US" dirty="0"/>
          </a:p>
        </p:txBody>
      </p:sp>
      <p:pic>
        <p:nvPicPr>
          <p:cNvPr id="49" name="図 48" descr="zoo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40973" y="4909002"/>
            <a:ext cx="1375867" cy="1366453"/>
          </a:xfrm>
          <a:prstGeom prst="rect">
            <a:avLst/>
          </a:prstGeom>
        </p:spPr>
      </p:pic>
      <p:cxnSp>
        <p:nvCxnSpPr>
          <p:cNvPr id="108" name="直線矢印コネクタ 107"/>
          <p:cNvCxnSpPr/>
          <p:nvPr/>
        </p:nvCxnSpPr>
        <p:spPr>
          <a:xfrm flipH="1">
            <a:off x="3573492" y="2627903"/>
            <a:ext cx="1555656" cy="2566399"/>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09" name="直線矢印コネクタ 108"/>
          <p:cNvCxnSpPr/>
          <p:nvPr/>
        </p:nvCxnSpPr>
        <p:spPr>
          <a:xfrm flipH="1">
            <a:off x="4574311" y="2703121"/>
            <a:ext cx="657916" cy="3036878"/>
          </a:xfrm>
          <a:prstGeom prst="straightConnector1">
            <a:avLst/>
          </a:prstGeom>
          <a:ln w="12700" cmpd="sng">
            <a:solidFill>
              <a:schemeClr val="tx1"/>
            </a:solidFill>
            <a:headEnd type="none"/>
            <a:tailEnd type="none"/>
          </a:ln>
        </p:spPr>
        <p:style>
          <a:lnRef idx="1">
            <a:schemeClr val="accent2"/>
          </a:lnRef>
          <a:fillRef idx="0">
            <a:schemeClr val="accent2"/>
          </a:fillRef>
          <a:effectRef idx="0">
            <a:schemeClr val="accent2"/>
          </a:effectRef>
          <a:fontRef idx="minor">
            <a:schemeClr val="tx1"/>
          </a:fontRef>
        </p:style>
      </p:cxnSp>
      <p:pic>
        <p:nvPicPr>
          <p:cNvPr id="52" name="図 51" descr="screen断面zoo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54064" y="5528289"/>
            <a:ext cx="4289935" cy="1230803"/>
          </a:xfrm>
          <a:prstGeom prst="rect">
            <a:avLst/>
          </a:prstGeom>
        </p:spPr>
      </p:pic>
      <p:sp>
        <p:nvSpPr>
          <p:cNvPr id="53" name="テキスト ボックス 52"/>
          <p:cNvSpPr txBox="1"/>
          <p:nvPr/>
        </p:nvSpPr>
        <p:spPr>
          <a:xfrm>
            <a:off x="154954" y="6467581"/>
            <a:ext cx="4620976" cy="369332"/>
          </a:xfrm>
          <a:prstGeom prst="rect">
            <a:avLst/>
          </a:prstGeom>
          <a:noFill/>
          <a:ln>
            <a:solidFill>
              <a:schemeClr val="tx1"/>
            </a:solidFill>
          </a:ln>
        </p:spPr>
        <p:txBody>
          <a:bodyPr wrap="none" rtlCol="0">
            <a:spAutoFit/>
          </a:bodyPr>
          <a:lstStyle/>
          <a:p>
            <a:r>
              <a:rPr kumimoji="1" lang="ja-JP" altLang="en-US" dirty="0" smtClean="0"/>
              <a:t>おおよそ平面と見なせるスケールが</a:t>
            </a:r>
            <a:r>
              <a:rPr kumimoji="1" lang="ja-JP" altLang="en-US" dirty="0" smtClean="0">
                <a:solidFill>
                  <a:srgbClr val="FF0000"/>
                </a:solidFill>
              </a:rPr>
              <a:t>フリード長</a:t>
            </a:r>
            <a:endParaRPr kumimoji="1" lang="ja-JP" altLang="en-US" dirty="0">
              <a:solidFill>
                <a:srgbClr val="FF0000"/>
              </a:solidFill>
            </a:endParaRPr>
          </a:p>
        </p:txBody>
      </p:sp>
      <p:cxnSp>
        <p:nvCxnSpPr>
          <p:cNvPr id="123" name="直線矢印コネクタ 122"/>
          <p:cNvCxnSpPr/>
          <p:nvPr/>
        </p:nvCxnSpPr>
        <p:spPr>
          <a:xfrm flipV="1">
            <a:off x="4679850" y="1756084"/>
            <a:ext cx="0" cy="186912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0" name="直線矢印コネクタ 109"/>
          <p:cNvCxnSpPr/>
          <p:nvPr/>
        </p:nvCxnSpPr>
        <p:spPr>
          <a:xfrm flipH="1" flipV="1">
            <a:off x="3412273" y="6183197"/>
            <a:ext cx="1189943" cy="2152"/>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12" name="テキスト ボックス 111"/>
          <p:cNvSpPr txBox="1"/>
          <p:nvPr/>
        </p:nvSpPr>
        <p:spPr>
          <a:xfrm>
            <a:off x="3730485" y="6170868"/>
            <a:ext cx="700658" cy="369332"/>
          </a:xfrm>
          <a:prstGeom prst="rect">
            <a:avLst/>
          </a:prstGeom>
          <a:noFill/>
        </p:spPr>
        <p:txBody>
          <a:bodyPr wrap="none" rtlCol="0">
            <a:spAutoFit/>
          </a:bodyPr>
          <a:lstStyle/>
          <a:p>
            <a:r>
              <a:rPr kumimoji="1" lang="en-US" altLang="ja-JP" dirty="0" smtClean="0"/>
              <a:t>20cm</a:t>
            </a:r>
            <a:endParaRPr kumimoji="1" lang="ja-JP" altLang="en-US" dirty="0"/>
          </a:p>
        </p:txBody>
      </p:sp>
      <p:sp>
        <p:nvSpPr>
          <p:cNvPr id="133" name="テキスト ボックス 132"/>
          <p:cNvSpPr txBox="1"/>
          <p:nvPr/>
        </p:nvSpPr>
        <p:spPr>
          <a:xfrm>
            <a:off x="8402203" y="0"/>
            <a:ext cx="741797" cy="369332"/>
          </a:xfrm>
          <a:prstGeom prst="rect">
            <a:avLst/>
          </a:prstGeom>
          <a:noFill/>
        </p:spPr>
        <p:txBody>
          <a:bodyPr wrap="none" rtlCol="0">
            <a:spAutoFit/>
          </a:bodyPr>
          <a:lstStyle/>
          <a:p>
            <a:pPr algn="r"/>
            <a:r>
              <a:rPr lang="en-US" altLang="ja-JP" dirty="0"/>
              <a:t>12/50</a:t>
            </a:r>
            <a:endParaRPr lang="ja-JP" altLang="en-US" dirty="0"/>
          </a:p>
        </p:txBody>
      </p:sp>
      <p:cxnSp>
        <p:nvCxnSpPr>
          <p:cNvPr id="63" name="直線矢印コネクタ 62"/>
          <p:cNvCxnSpPr>
            <a:endCxn id="49" idx="3"/>
          </p:cNvCxnSpPr>
          <p:nvPr/>
        </p:nvCxnSpPr>
        <p:spPr>
          <a:xfrm flipV="1">
            <a:off x="3412273" y="5592229"/>
            <a:ext cx="1304567" cy="16904"/>
          </a:xfrm>
          <a:prstGeom prst="straightConnector1">
            <a:avLst/>
          </a:prstGeom>
          <a:ln w="19050" cmpd="sng">
            <a:solidFill>
              <a:schemeClr val="tx1"/>
            </a:solidFill>
            <a:prstDash val="dot"/>
            <a:headEnd type="none"/>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63545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タイトル 1"/>
          <p:cNvSpPr>
            <a:spLocks noGrp="1"/>
          </p:cNvSpPr>
          <p:nvPr>
            <p:ph type="title"/>
          </p:nvPr>
        </p:nvSpPr>
        <p:spPr>
          <a:xfrm>
            <a:off x="0" y="11042"/>
            <a:ext cx="9144000" cy="884006"/>
          </a:xfrm>
        </p:spPr>
        <p:txBody>
          <a:bodyPr>
            <a:normAutofit/>
          </a:bodyPr>
          <a:lstStyle/>
          <a:p>
            <a:r>
              <a:rPr lang="ja-JP" altLang="en-US" dirty="0" smtClean="0">
                <a:latin typeface="+mn-ea"/>
                <a:ea typeface="+mn-ea"/>
              </a:rPr>
              <a:t>直接撮像</a:t>
            </a:r>
            <a:r>
              <a:rPr lang="en-US" altLang="ja-JP" dirty="0" smtClean="0">
                <a:latin typeface="+mn-ea"/>
                <a:ea typeface="+mn-ea"/>
              </a:rPr>
              <a:t>: </a:t>
            </a:r>
            <a:r>
              <a:rPr lang="ja-JP" altLang="en-US" dirty="0" smtClean="0">
                <a:latin typeface="+mn-ea"/>
                <a:ea typeface="+mn-ea"/>
              </a:rPr>
              <a:t>補償光学</a:t>
            </a:r>
            <a:r>
              <a:rPr lang="en-US" altLang="ja-JP" dirty="0" smtClean="0">
                <a:latin typeface="+mn-ea"/>
                <a:ea typeface="+mn-ea"/>
              </a:rPr>
              <a:t>(Adaptive Optics)</a:t>
            </a:r>
            <a:endParaRPr lang="ja-JP" altLang="en-US" u="sng" dirty="0">
              <a:latin typeface="+mn-ea"/>
              <a:ea typeface="+mn-ea"/>
            </a:endParaRPr>
          </a:p>
        </p:txBody>
      </p:sp>
      <p:sp>
        <p:nvSpPr>
          <p:cNvPr id="37" name="コンテンツ プレースホルダー 36"/>
          <p:cNvSpPr>
            <a:spLocks noGrp="1"/>
          </p:cNvSpPr>
          <p:nvPr>
            <p:ph idx="1"/>
          </p:nvPr>
        </p:nvSpPr>
        <p:spPr>
          <a:xfrm>
            <a:off x="5251449" y="3132241"/>
            <a:ext cx="4008141" cy="3207258"/>
          </a:xfrm>
        </p:spPr>
        <p:txBody>
          <a:bodyPr>
            <a:normAutofit fontScale="92500" lnSpcReduction="10000"/>
          </a:bodyPr>
          <a:lstStyle/>
          <a:p>
            <a:pPr marL="0" indent="0">
              <a:buNone/>
            </a:pPr>
            <a:r>
              <a:rPr kumimoji="1" lang="ja-JP" altLang="en-US" u="sng" dirty="0" smtClean="0">
                <a:latin typeface="+mn-ea"/>
              </a:rPr>
              <a:t>補償光学</a:t>
            </a:r>
            <a:r>
              <a:rPr lang="ja-JP" altLang="en-US" dirty="0" smtClean="0">
                <a:latin typeface="+mn-ea"/>
              </a:rPr>
              <a:t>で波面を補正</a:t>
            </a:r>
            <a:endParaRPr kumimoji="1" lang="en-US" altLang="ja-JP" dirty="0" smtClean="0">
              <a:latin typeface="+mn-ea"/>
            </a:endParaRPr>
          </a:p>
          <a:p>
            <a:r>
              <a:rPr kumimoji="1" lang="ja-JP" altLang="en-US" dirty="0" smtClean="0">
                <a:latin typeface="+mn-ea"/>
              </a:rPr>
              <a:t>補償光学の</a:t>
            </a:r>
            <a:r>
              <a:rPr kumimoji="1" lang="en-US" altLang="ja-JP" dirty="0" smtClean="0">
                <a:latin typeface="+mn-ea"/>
              </a:rPr>
              <a:t>3</a:t>
            </a:r>
            <a:r>
              <a:rPr kumimoji="1" lang="ja-JP" altLang="en-US" dirty="0" smtClean="0">
                <a:latin typeface="+mn-ea"/>
              </a:rPr>
              <a:t>要素</a:t>
            </a:r>
            <a:endParaRPr kumimoji="1" lang="en-US" altLang="ja-JP" dirty="0" smtClean="0">
              <a:latin typeface="+mn-ea"/>
            </a:endParaRPr>
          </a:p>
          <a:p>
            <a:pPr marL="971550" lvl="1" indent="-514350">
              <a:buFont typeface="+mj-lt"/>
              <a:buAutoNum type="arabicPeriod"/>
            </a:pPr>
            <a:r>
              <a:rPr lang="ja-JP" altLang="en-US" dirty="0" smtClean="0">
                <a:latin typeface="+mn-ea"/>
              </a:rPr>
              <a:t>波面センサ</a:t>
            </a:r>
            <a:r>
              <a:rPr lang="en-US" altLang="ja-JP" dirty="0" smtClean="0">
                <a:latin typeface="+mn-ea"/>
              </a:rPr>
              <a:t>(WFS)</a:t>
            </a:r>
          </a:p>
          <a:p>
            <a:pPr lvl="2"/>
            <a:r>
              <a:rPr lang="ja-JP" altLang="en-US" dirty="0" smtClean="0">
                <a:latin typeface="+mn-ea"/>
              </a:rPr>
              <a:t>リアルタイム計測</a:t>
            </a:r>
            <a:endParaRPr lang="en-US" altLang="ja-JP" dirty="0" smtClean="0">
              <a:latin typeface="+mn-ea"/>
            </a:endParaRPr>
          </a:p>
          <a:p>
            <a:pPr marL="971550" lvl="1" indent="-514350">
              <a:buFont typeface="+mj-lt"/>
              <a:buAutoNum type="arabicPeriod"/>
            </a:pPr>
            <a:r>
              <a:rPr kumimoji="1" lang="ja-JP" altLang="en-US" dirty="0" smtClean="0">
                <a:latin typeface="+mn-ea"/>
              </a:rPr>
              <a:t>可変形鏡</a:t>
            </a:r>
            <a:r>
              <a:rPr kumimoji="1" lang="en-US" altLang="ja-JP" dirty="0" smtClean="0">
                <a:latin typeface="+mn-ea"/>
              </a:rPr>
              <a:t>(DM)</a:t>
            </a:r>
          </a:p>
          <a:p>
            <a:pPr lvl="2"/>
            <a:r>
              <a:rPr lang="ja-JP" altLang="en-US" dirty="0" smtClean="0">
                <a:latin typeface="+mn-ea"/>
              </a:rPr>
              <a:t>リアルタイム補正</a:t>
            </a:r>
            <a:endParaRPr kumimoji="1" lang="en-US" altLang="ja-JP" dirty="0" smtClean="0">
              <a:latin typeface="+mn-ea"/>
            </a:endParaRPr>
          </a:p>
          <a:p>
            <a:pPr marL="971550" lvl="1" indent="-514350">
              <a:buFont typeface="+mj-lt"/>
              <a:buAutoNum type="arabicPeriod"/>
            </a:pPr>
            <a:r>
              <a:rPr lang="ja-JP" altLang="en-US" dirty="0" smtClean="0">
                <a:latin typeface="+mn-ea"/>
              </a:rPr>
              <a:t>計算機</a:t>
            </a:r>
            <a:endParaRPr kumimoji="1" lang="ja-JP" altLang="en-US" dirty="0">
              <a:latin typeface="+mn-ea"/>
            </a:endParaRPr>
          </a:p>
        </p:txBody>
      </p:sp>
      <p:sp>
        <p:nvSpPr>
          <p:cNvPr id="49" name="四角形 58"/>
          <p:cNvSpPr/>
          <p:nvPr/>
        </p:nvSpPr>
        <p:spPr>
          <a:xfrm>
            <a:off x="2419350" y="3351316"/>
            <a:ext cx="1620838" cy="890588"/>
          </a:xfrm>
          <a:prstGeom prst="rect">
            <a:avLst/>
          </a:prstGeom>
          <a:solidFill>
            <a:srgbClr val="FFDC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0" name="四角形 57"/>
          <p:cNvSpPr/>
          <p:nvPr/>
        </p:nvSpPr>
        <p:spPr>
          <a:xfrm>
            <a:off x="2411413" y="4240316"/>
            <a:ext cx="889000" cy="449263"/>
          </a:xfrm>
          <a:prstGeom prst="rect">
            <a:avLst/>
          </a:prstGeom>
          <a:solidFill>
            <a:srgbClr val="C0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1" name="直角三角形 50"/>
          <p:cNvSpPr/>
          <p:nvPr/>
        </p:nvSpPr>
        <p:spPr>
          <a:xfrm>
            <a:off x="2384425" y="3352904"/>
            <a:ext cx="890588" cy="889000"/>
          </a:xfrm>
          <a:prstGeom prst="rtTriangle">
            <a:avLst/>
          </a:prstGeom>
          <a:solidFill>
            <a:srgbClr val="DCFFC0"/>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2" name="四角形 55"/>
          <p:cNvSpPr/>
          <p:nvPr/>
        </p:nvSpPr>
        <p:spPr>
          <a:xfrm>
            <a:off x="1979613" y="3351316"/>
            <a:ext cx="431800" cy="890588"/>
          </a:xfrm>
          <a:prstGeom prst="rect">
            <a:avLst/>
          </a:prstGeom>
          <a:solidFill>
            <a:srgbClr val="FF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3" name="四角形 54"/>
          <p:cNvSpPr/>
          <p:nvPr/>
        </p:nvSpPr>
        <p:spPr>
          <a:xfrm>
            <a:off x="993775" y="1911454"/>
            <a:ext cx="987425" cy="1439862"/>
          </a:xfrm>
          <a:prstGeom prst="rect">
            <a:avLst/>
          </a:prstGeom>
          <a:solidFill>
            <a:srgbClr val="FF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4" name="直角三角形 53"/>
          <p:cNvSpPr/>
          <p:nvPr/>
        </p:nvSpPr>
        <p:spPr>
          <a:xfrm rot="10800000">
            <a:off x="993775" y="3351316"/>
            <a:ext cx="987425" cy="892175"/>
          </a:xfrm>
          <a:prstGeom prst="rtTriangle">
            <a:avLst/>
          </a:prstGeom>
          <a:solidFill>
            <a:srgbClr val="F7FC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60" name="Freeform 26"/>
          <p:cNvSpPr>
            <a:spLocks noChangeArrowheads="1"/>
          </p:cNvSpPr>
          <p:nvPr/>
        </p:nvSpPr>
        <p:spPr bwMode="auto">
          <a:xfrm>
            <a:off x="992188" y="2732191"/>
            <a:ext cx="1009650"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61" name="Freeform 27"/>
          <p:cNvSpPr>
            <a:spLocks noChangeArrowheads="1"/>
          </p:cNvSpPr>
          <p:nvPr/>
        </p:nvSpPr>
        <p:spPr bwMode="auto">
          <a:xfrm>
            <a:off x="984250" y="2884591"/>
            <a:ext cx="1008063"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62" name="Freeform 29"/>
          <p:cNvSpPr>
            <a:spLocks noChangeArrowheads="1"/>
          </p:cNvSpPr>
          <p:nvPr/>
        </p:nvSpPr>
        <p:spPr bwMode="auto">
          <a:xfrm rot="2700000" flipV="1">
            <a:off x="755650" y="3729141"/>
            <a:ext cx="1320800" cy="2746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solidFill>
            <a:srgbClr val="F7FC7E"/>
          </a:solidFill>
          <a:ln w="38100">
            <a:solidFill>
              <a:schemeClr val="tx1"/>
            </a:solidFill>
            <a:round/>
            <a:headEnd/>
            <a:tailEnd/>
          </a:ln>
        </p:spPr>
        <p:txBody>
          <a:bodyPr/>
          <a:lstStyle/>
          <a:p>
            <a:endParaRPr lang="ja-JP" altLang="en-US">
              <a:latin typeface="+mn-ea"/>
              <a:ea typeface="+mn-ea"/>
              <a:cs typeface="ＭＳ Ｐゴシック" charset="0"/>
            </a:endParaRPr>
          </a:p>
        </p:txBody>
      </p:sp>
      <p:sp>
        <p:nvSpPr>
          <p:cNvPr id="63" name="Line 31"/>
          <p:cNvSpPr>
            <a:spLocks noChangeShapeType="1"/>
          </p:cNvSpPr>
          <p:nvPr/>
        </p:nvSpPr>
        <p:spPr bwMode="auto">
          <a:xfrm rot="18900000">
            <a:off x="881063" y="3675166"/>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4" name="Line 32"/>
          <p:cNvSpPr>
            <a:spLocks noChangeShapeType="1"/>
          </p:cNvSpPr>
          <p:nvPr/>
        </p:nvSpPr>
        <p:spPr bwMode="auto">
          <a:xfrm rot="18900000" flipV="1">
            <a:off x="1180306" y="3966473"/>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5" name="Line 33"/>
          <p:cNvSpPr>
            <a:spLocks noChangeShapeType="1"/>
          </p:cNvSpPr>
          <p:nvPr/>
        </p:nvSpPr>
        <p:spPr bwMode="auto">
          <a:xfrm rot="18900000">
            <a:off x="1028700" y="3830741"/>
            <a:ext cx="2730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6" name="Line 36"/>
          <p:cNvSpPr>
            <a:spLocks noChangeShapeType="1"/>
          </p:cNvSpPr>
          <p:nvPr/>
        </p:nvSpPr>
        <p:spPr bwMode="auto">
          <a:xfrm rot="18900000">
            <a:off x="1298575" y="4067279"/>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7" name="Line 37"/>
          <p:cNvSpPr>
            <a:spLocks noChangeShapeType="1"/>
          </p:cNvSpPr>
          <p:nvPr/>
        </p:nvSpPr>
        <p:spPr bwMode="auto">
          <a:xfrm rot="18900000">
            <a:off x="949325" y="3779941"/>
            <a:ext cx="182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8" name="Line 38"/>
          <p:cNvSpPr>
            <a:spLocks noChangeShapeType="1"/>
          </p:cNvSpPr>
          <p:nvPr/>
        </p:nvSpPr>
        <p:spPr bwMode="auto">
          <a:xfrm rot="18900000">
            <a:off x="781050" y="3559279"/>
            <a:ext cx="2603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9" name="Line 39"/>
          <p:cNvSpPr>
            <a:spLocks noChangeShapeType="1"/>
          </p:cNvSpPr>
          <p:nvPr/>
        </p:nvSpPr>
        <p:spPr bwMode="auto">
          <a:xfrm rot="18900000">
            <a:off x="1077913" y="3891066"/>
            <a:ext cx="377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0" name="Line 40"/>
          <p:cNvSpPr>
            <a:spLocks noChangeShapeType="1"/>
          </p:cNvSpPr>
          <p:nvPr/>
        </p:nvSpPr>
        <p:spPr bwMode="auto">
          <a:xfrm rot="18900000">
            <a:off x="1344613" y="4175229"/>
            <a:ext cx="3254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1" name="Line 41"/>
          <p:cNvSpPr>
            <a:spLocks noChangeShapeType="1"/>
          </p:cNvSpPr>
          <p:nvPr/>
        </p:nvSpPr>
        <p:spPr bwMode="auto">
          <a:xfrm rot="18900000">
            <a:off x="1525588" y="4335566"/>
            <a:ext cx="4079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2" name="Line 42"/>
          <p:cNvSpPr>
            <a:spLocks noChangeShapeType="1"/>
          </p:cNvSpPr>
          <p:nvPr/>
        </p:nvSpPr>
        <p:spPr bwMode="auto">
          <a:xfrm>
            <a:off x="752475" y="3598966"/>
            <a:ext cx="971550" cy="971550"/>
          </a:xfrm>
          <a:prstGeom prst="line">
            <a:avLst/>
          </a:prstGeom>
          <a:noFill/>
          <a:ln w="381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3" name="Line 44"/>
          <p:cNvSpPr>
            <a:spLocks noChangeShapeType="1"/>
          </p:cNvSpPr>
          <p:nvPr/>
        </p:nvSpPr>
        <p:spPr bwMode="auto">
          <a:xfrm flipH="1" flipV="1">
            <a:off x="1484313" y="1965429"/>
            <a:ext cx="0" cy="1779587"/>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4" name="Line 47"/>
          <p:cNvSpPr>
            <a:spLocks noChangeShapeType="1"/>
          </p:cNvSpPr>
          <p:nvPr/>
        </p:nvSpPr>
        <p:spPr bwMode="auto">
          <a:xfrm>
            <a:off x="3752850" y="3348141"/>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5" name="Line 48"/>
          <p:cNvSpPr>
            <a:spLocks noChangeShapeType="1"/>
          </p:cNvSpPr>
          <p:nvPr/>
        </p:nvSpPr>
        <p:spPr bwMode="auto">
          <a:xfrm>
            <a:off x="3592513" y="3348141"/>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6" name="Line 49"/>
          <p:cNvSpPr>
            <a:spLocks noChangeShapeType="1"/>
          </p:cNvSpPr>
          <p:nvPr/>
        </p:nvSpPr>
        <p:spPr bwMode="auto">
          <a:xfrm>
            <a:off x="3443288" y="3348141"/>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7" name="Line 50"/>
          <p:cNvSpPr>
            <a:spLocks noChangeShapeType="1"/>
          </p:cNvSpPr>
          <p:nvPr/>
        </p:nvSpPr>
        <p:spPr bwMode="auto">
          <a:xfrm>
            <a:off x="2225675" y="3354491"/>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8" name="Line 51"/>
          <p:cNvSpPr>
            <a:spLocks noChangeShapeType="1"/>
          </p:cNvSpPr>
          <p:nvPr/>
        </p:nvSpPr>
        <p:spPr bwMode="auto">
          <a:xfrm>
            <a:off x="2370138" y="3314804"/>
            <a:ext cx="971550" cy="971550"/>
          </a:xfrm>
          <a:prstGeom prst="line">
            <a:avLst/>
          </a:prstGeom>
          <a:noFill/>
          <a:ln w="38100" cap="rnd">
            <a:solidFill>
              <a:schemeClr val="accent4"/>
            </a:solidFill>
            <a:round/>
          </a:ln>
          <a:effectLst/>
        </p:spPr>
        <p:txBody>
          <a:bodyPr/>
          <a:lstStyle/>
          <a:p>
            <a:pPr>
              <a:defRPr/>
            </a:pPr>
            <a:endParaRPr lang="ja-JP" altLang="en-US" noProof="1">
              <a:latin typeface="+mn-ea"/>
              <a:ea typeface="+mn-ea"/>
            </a:endParaRPr>
          </a:p>
        </p:txBody>
      </p:sp>
      <p:sp>
        <p:nvSpPr>
          <p:cNvPr id="79" name="Line 53"/>
          <p:cNvSpPr>
            <a:spLocks noChangeShapeType="1"/>
          </p:cNvSpPr>
          <p:nvPr/>
        </p:nvSpPr>
        <p:spPr bwMode="auto">
          <a:xfrm>
            <a:off x="2800350" y="3757716"/>
            <a:ext cx="0" cy="900113"/>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80" name="Line 54"/>
          <p:cNvSpPr>
            <a:spLocks noChangeShapeType="1"/>
          </p:cNvSpPr>
          <p:nvPr/>
        </p:nvSpPr>
        <p:spPr bwMode="auto">
          <a:xfrm>
            <a:off x="1497013" y="3757716"/>
            <a:ext cx="2520950"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81" name="Freeform 68"/>
          <p:cNvSpPr>
            <a:spLocks noChangeArrowheads="1"/>
          </p:cNvSpPr>
          <p:nvPr/>
        </p:nvSpPr>
        <p:spPr bwMode="auto">
          <a:xfrm>
            <a:off x="993775" y="2575029"/>
            <a:ext cx="1008063" cy="287337"/>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82" name="Line 50"/>
          <p:cNvSpPr>
            <a:spLocks noChangeShapeType="1"/>
          </p:cNvSpPr>
          <p:nvPr/>
        </p:nvSpPr>
        <p:spPr bwMode="auto">
          <a:xfrm>
            <a:off x="2071688" y="3354491"/>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83" name="角丸四角形 7174"/>
          <p:cNvSpPr/>
          <p:nvPr/>
        </p:nvSpPr>
        <p:spPr>
          <a:xfrm>
            <a:off x="442913" y="5673829"/>
            <a:ext cx="3263900" cy="614362"/>
          </a:xfrm>
          <a:prstGeom prst="roundRect">
            <a:avLst>
              <a:gd name="adj" fmla="val 6824"/>
            </a:avLst>
          </a:prstGeom>
          <a:solidFill>
            <a:schemeClr val="accent6">
              <a:lumMod val="20000"/>
              <a:lumOff val="80000"/>
            </a:schemeClr>
          </a:solidFill>
          <a:ln w="9525">
            <a:solidFill>
              <a:srgbClr val="000000"/>
            </a:solidFill>
          </a:ln>
        </p:spPr>
        <p:txBody>
          <a:bodyPr anchor="ctr"/>
          <a:lstStyle/>
          <a:p>
            <a:pPr algn="ctr"/>
            <a:r>
              <a:rPr lang="ja-JP" altLang="en-US" sz="2400" b="0" noProof="1">
                <a:latin typeface="+mn-ea"/>
                <a:ea typeface="+mn-ea"/>
                <a:cs typeface="+mn-ea"/>
              </a:rPr>
              <a:t>計算機</a:t>
            </a:r>
            <a:endParaRPr lang="ja-JP" altLang="en-US" sz="2400" b="0" noProof="1">
              <a:latin typeface="+mn-ea"/>
              <a:ea typeface="+mn-ea"/>
            </a:endParaRPr>
          </a:p>
        </p:txBody>
      </p:sp>
      <p:sp>
        <p:nvSpPr>
          <p:cNvPr id="84" name="角丸四角形 7174"/>
          <p:cNvSpPr>
            <a:spLocks noChangeArrowheads="1"/>
          </p:cNvSpPr>
          <p:nvPr/>
        </p:nvSpPr>
        <p:spPr bwMode="auto">
          <a:xfrm>
            <a:off x="1885950" y="4683229"/>
            <a:ext cx="1822450" cy="650875"/>
          </a:xfrm>
          <a:prstGeom prst="roundRect">
            <a:avLst>
              <a:gd name="adj" fmla="val 6824"/>
            </a:avLst>
          </a:prstGeom>
          <a:solidFill>
            <a:srgbClr val="A0DCFF"/>
          </a:solidFill>
          <a:ln w="9525">
            <a:solidFill>
              <a:srgbClr val="000000"/>
            </a:solidFill>
            <a:round/>
            <a:headEnd/>
            <a:tailEnd/>
          </a:ln>
        </p:spPr>
        <p:txBody>
          <a:bodyPr anchor="ctr"/>
          <a:lstStyle/>
          <a:p>
            <a:pPr algn="ctr"/>
            <a:r>
              <a:rPr lang="ja-JP" altLang="en-US" sz="2400" b="0" dirty="0">
                <a:latin typeface="+mn-ea"/>
                <a:ea typeface="+mn-ea"/>
                <a:cs typeface="Meiryo UI" charset="0"/>
              </a:rPr>
              <a:t>波面センサ</a:t>
            </a:r>
          </a:p>
        </p:txBody>
      </p:sp>
      <p:sp>
        <p:nvSpPr>
          <p:cNvPr id="85" name="角丸四角形 7174"/>
          <p:cNvSpPr/>
          <p:nvPr/>
        </p:nvSpPr>
        <p:spPr>
          <a:xfrm>
            <a:off x="484188" y="958954"/>
            <a:ext cx="2049462" cy="969962"/>
          </a:xfrm>
          <a:prstGeom prst="roundRect">
            <a:avLst>
              <a:gd name="adj" fmla="val 6824"/>
            </a:avLst>
          </a:prstGeom>
          <a:solidFill>
            <a:schemeClr val="tx2">
              <a:lumMod val="20000"/>
              <a:lumOff val="80000"/>
            </a:schemeClr>
          </a:solidFill>
          <a:ln w="9525">
            <a:noFill/>
          </a:ln>
        </p:spPr>
        <p:txBody>
          <a:bodyPr anchor="ctr"/>
          <a:lstStyle/>
          <a:p>
            <a:pPr algn="ctr"/>
            <a:r>
              <a:rPr lang="ja-JP" altLang="en-US" sz="2600" b="0" dirty="0">
                <a:latin typeface="+mn-ea"/>
                <a:ea typeface="+mn-ea"/>
              </a:rPr>
              <a:t>大気乱流で</a:t>
            </a:r>
            <a:br>
              <a:rPr lang="ja-JP" altLang="en-US" sz="2600" b="0" dirty="0">
                <a:latin typeface="+mn-ea"/>
                <a:ea typeface="+mn-ea"/>
              </a:rPr>
            </a:br>
            <a:r>
              <a:rPr lang="ja-JP" altLang="en-US" sz="2600" b="0" dirty="0">
                <a:latin typeface="+mn-ea"/>
                <a:ea typeface="+mn-ea"/>
              </a:rPr>
              <a:t>乱れた波面</a:t>
            </a:r>
            <a:endParaRPr lang="ja-JP" altLang="en-US" sz="2600" b="0" noProof="1">
              <a:latin typeface="+mn-ea"/>
              <a:ea typeface="+mn-ea"/>
            </a:endParaRPr>
          </a:p>
        </p:txBody>
      </p:sp>
      <p:sp>
        <p:nvSpPr>
          <p:cNvPr id="86" name="角丸四角形 7174"/>
          <p:cNvSpPr/>
          <p:nvPr/>
        </p:nvSpPr>
        <p:spPr>
          <a:xfrm>
            <a:off x="4027488" y="3132241"/>
            <a:ext cx="1223962" cy="1265238"/>
          </a:xfrm>
          <a:prstGeom prst="roundRect">
            <a:avLst>
              <a:gd name="adj" fmla="val 6824"/>
            </a:avLst>
          </a:prstGeom>
          <a:solidFill>
            <a:schemeClr val="accent3">
              <a:lumMod val="85000"/>
            </a:schemeClr>
          </a:solidFill>
          <a:ln w="9525">
            <a:noFill/>
          </a:ln>
        </p:spPr>
        <p:txBody>
          <a:bodyPr anchor="ctr"/>
          <a:lstStyle/>
          <a:p>
            <a:pPr algn="ctr"/>
            <a:r>
              <a:rPr lang="ja-JP" altLang="en-US" sz="2600" b="0" noProof="1">
                <a:latin typeface="+mn-ea"/>
                <a:ea typeface="+mn-ea"/>
                <a:cs typeface="+mn-ea"/>
              </a:rPr>
              <a:t>出力</a:t>
            </a:r>
            <a:r>
              <a:rPr lang="ja-JP" altLang="en-US" sz="2600" b="0">
                <a:latin typeface="+mn-ea"/>
                <a:ea typeface="+mn-ea"/>
              </a:rPr>
              <a:t/>
            </a:r>
            <a:br>
              <a:rPr lang="ja-JP" altLang="en-US" sz="2600" b="0">
                <a:latin typeface="+mn-ea"/>
                <a:ea typeface="+mn-ea"/>
              </a:rPr>
            </a:br>
            <a:r>
              <a:rPr lang="ja-JP" altLang="en-US" sz="2600" b="0">
                <a:latin typeface="+mn-ea"/>
                <a:ea typeface="+mn-ea"/>
              </a:rPr>
              <a:t>波面</a:t>
            </a:r>
            <a:endParaRPr lang="ja-JP" altLang="en-US" sz="2600" b="0" noProof="1">
              <a:latin typeface="+mn-ea"/>
              <a:ea typeface="+mn-ea"/>
            </a:endParaRPr>
          </a:p>
        </p:txBody>
      </p:sp>
      <p:pic>
        <p:nvPicPr>
          <p:cNvPr id="87" name="図の枠 45" descr="AO36PS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3063" y="824016"/>
            <a:ext cx="43211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7173"/>
          <p:cNvSpPr txBox="1">
            <a:spLocks noChangeArrowheads="1"/>
          </p:cNvSpPr>
          <p:nvPr/>
        </p:nvSpPr>
        <p:spPr bwMode="auto">
          <a:xfrm>
            <a:off x="5889625" y="2652816"/>
            <a:ext cx="12779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990" rIns="0" bIns="46990">
            <a:spAutoFit/>
          </a:bodyPr>
          <a:lstStyle/>
          <a:p>
            <a:pPr algn="r" fontAlgn="ctr">
              <a:spcBef>
                <a:spcPct val="50000"/>
              </a:spcBef>
            </a:pPr>
            <a:r>
              <a:rPr lang="ja-JP" altLang="en-US" sz="1600" b="0" dirty="0">
                <a:solidFill>
                  <a:schemeClr val="bg1"/>
                </a:solidFill>
                <a:latin typeface="+mn-ea"/>
                <a:ea typeface="+mn-ea"/>
                <a:cs typeface="Meiryo UI" charset="0"/>
              </a:rPr>
              <a:t>国立天文台</a:t>
            </a:r>
          </a:p>
        </p:txBody>
      </p:sp>
      <p:sp>
        <p:nvSpPr>
          <p:cNvPr id="89" name="下矢印 88"/>
          <p:cNvSpPr/>
          <p:nvPr/>
        </p:nvSpPr>
        <p:spPr>
          <a:xfrm>
            <a:off x="2676525" y="5397604"/>
            <a:ext cx="315913" cy="26987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90" name="下矢印 89"/>
          <p:cNvSpPr/>
          <p:nvPr/>
        </p:nvSpPr>
        <p:spPr>
          <a:xfrm rot="10800000">
            <a:off x="714375" y="4537179"/>
            <a:ext cx="315913" cy="10795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91" name="Line 41"/>
          <p:cNvSpPr>
            <a:spLocks noChangeShapeType="1"/>
          </p:cNvSpPr>
          <p:nvPr/>
        </p:nvSpPr>
        <p:spPr bwMode="auto">
          <a:xfrm rot="18900000">
            <a:off x="1389063" y="4275241"/>
            <a:ext cx="4079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92" name="角丸四角形 7174"/>
          <p:cNvSpPr/>
          <p:nvPr/>
        </p:nvSpPr>
        <p:spPr>
          <a:xfrm rot="2700000">
            <a:off x="362744" y="4023623"/>
            <a:ext cx="1377950" cy="493712"/>
          </a:xfrm>
          <a:prstGeom prst="roundRect">
            <a:avLst>
              <a:gd name="adj" fmla="val 6824"/>
            </a:avLst>
          </a:prstGeom>
          <a:solidFill>
            <a:schemeClr val="accent4">
              <a:lumMod val="40000"/>
              <a:lumOff val="60000"/>
            </a:schemeClr>
          </a:solidFill>
          <a:ln w="9525">
            <a:solidFill>
              <a:srgbClr val="000000"/>
            </a:solidFill>
          </a:ln>
        </p:spPr>
        <p:txBody>
          <a:bodyPr lIns="0" tIns="0" rIns="0" bIns="0" anchor="ctr"/>
          <a:lstStyle/>
          <a:p>
            <a:pPr algn="ctr"/>
            <a:r>
              <a:rPr lang="ja-JP" altLang="en-US" sz="2400" b="0" noProof="1">
                <a:latin typeface="+mn-ea"/>
                <a:ea typeface="+mn-ea"/>
                <a:cs typeface="+mn-ea"/>
              </a:rPr>
              <a:t>可変形鏡</a:t>
            </a:r>
            <a:endParaRPr lang="ja-JP" altLang="en-US" sz="2400" b="0" noProof="1">
              <a:latin typeface="+mn-ea"/>
              <a:ea typeface="+mn-ea"/>
            </a:endParaRPr>
          </a:p>
        </p:txBody>
      </p:sp>
      <p:pic>
        <p:nvPicPr>
          <p:cNvPr id="93" name="図の枠 61" descr="psf"/>
          <p:cNvPicPr>
            <a:picLocks noChangeAspect="1" noChangeArrowheads="1"/>
          </p:cNvPicPr>
          <p:nvPr/>
        </p:nvPicPr>
        <p:blipFill>
          <a:blip r:embed="rId3" cstate="screen">
            <a:lum bright="12000"/>
            <a:grayscl/>
            <a:extLst>
              <a:ext uri="{28A0092B-C50C-407E-A947-70E740481C1C}">
                <a14:useLocalDpi xmlns:a14="http://schemas.microsoft.com/office/drawing/2010/main"/>
              </a:ext>
            </a:extLst>
          </a:blip>
          <a:srcRect/>
          <a:stretch>
            <a:fillRect/>
          </a:stretch>
        </p:blipFill>
        <p:spPr bwMode="auto">
          <a:xfrm>
            <a:off x="7550150" y="1236766"/>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7173"/>
          <p:cNvSpPr txBox="1">
            <a:spLocks noChangeArrowheads="1"/>
          </p:cNvSpPr>
          <p:nvPr/>
        </p:nvSpPr>
        <p:spPr bwMode="auto">
          <a:xfrm>
            <a:off x="7435850" y="2446441"/>
            <a:ext cx="1474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990" rIns="0" bIns="46990">
            <a:spAutoFit/>
          </a:bodyPr>
          <a:lstStyle/>
          <a:p>
            <a:pPr algn="ctr" fontAlgn="ctr">
              <a:spcBef>
                <a:spcPct val="50000"/>
              </a:spcBef>
            </a:pPr>
            <a:r>
              <a:rPr lang="ja-JP" altLang="en-US" sz="2000" b="0">
                <a:latin typeface="+mn-ea"/>
                <a:ea typeface="+mn-ea"/>
                <a:cs typeface="Meiryo UI" charset="0"/>
              </a:rPr>
              <a:t>回折限界像</a:t>
            </a:r>
          </a:p>
        </p:txBody>
      </p:sp>
      <p:sp>
        <p:nvSpPr>
          <p:cNvPr id="95" name="テキスト ボックス 94"/>
          <p:cNvSpPr txBox="1"/>
          <p:nvPr/>
        </p:nvSpPr>
        <p:spPr>
          <a:xfrm>
            <a:off x="8402203" y="0"/>
            <a:ext cx="741797" cy="369332"/>
          </a:xfrm>
          <a:prstGeom prst="rect">
            <a:avLst/>
          </a:prstGeom>
          <a:noFill/>
        </p:spPr>
        <p:txBody>
          <a:bodyPr wrap="none" rtlCol="0">
            <a:spAutoFit/>
          </a:bodyPr>
          <a:lstStyle/>
          <a:p>
            <a:pPr algn="r"/>
            <a:r>
              <a:rPr lang="en-US" altLang="ja-JP" dirty="0"/>
              <a:t>13/50</a:t>
            </a:r>
            <a:endParaRPr lang="ja-JP" altLang="en-US" dirty="0"/>
          </a:p>
        </p:txBody>
      </p:sp>
      <p:sp>
        <p:nvSpPr>
          <p:cNvPr id="47" name="TextBox 7173"/>
          <p:cNvSpPr txBox="1">
            <a:spLocks noChangeArrowheads="1"/>
          </p:cNvSpPr>
          <p:nvPr/>
        </p:nvSpPr>
        <p:spPr bwMode="auto">
          <a:xfrm>
            <a:off x="3752850" y="824016"/>
            <a:ext cx="1277938" cy="3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990" rIns="0" bIns="46990">
            <a:spAutoFit/>
          </a:bodyPr>
          <a:lstStyle/>
          <a:p>
            <a:pPr algn="r" fontAlgn="ctr">
              <a:spcBef>
                <a:spcPct val="50000"/>
              </a:spcBef>
            </a:pPr>
            <a:r>
              <a:rPr lang="ja-JP" altLang="en-US" sz="1600" b="0" dirty="0" smtClean="0">
                <a:solidFill>
                  <a:schemeClr val="bg1"/>
                </a:solidFill>
                <a:latin typeface="+mn-ea"/>
                <a:ea typeface="+mn-ea"/>
                <a:cs typeface="Meiryo UI" charset="0"/>
              </a:rPr>
              <a:t>補償光学なし</a:t>
            </a:r>
            <a:endParaRPr lang="ja-JP" altLang="en-US" sz="1600" b="0" dirty="0">
              <a:solidFill>
                <a:schemeClr val="bg1"/>
              </a:solidFill>
              <a:latin typeface="+mn-ea"/>
              <a:ea typeface="+mn-ea"/>
              <a:cs typeface="Meiryo UI" charset="0"/>
            </a:endParaRPr>
          </a:p>
        </p:txBody>
      </p:sp>
      <p:sp>
        <p:nvSpPr>
          <p:cNvPr id="48" name="TextBox 7173"/>
          <p:cNvSpPr txBox="1">
            <a:spLocks noChangeArrowheads="1"/>
          </p:cNvSpPr>
          <p:nvPr/>
        </p:nvSpPr>
        <p:spPr bwMode="auto">
          <a:xfrm>
            <a:off x="5935134" y="829218"/>
            <a:ext cx="1277938" cy="3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990" rIns="0" bIns="46990">
            <a:spAutoFit/>
          </a:bodyPr>
          <a:lstStyle/>
          <a:p>
            <a:pPr algn="r" fontAlgn="ctr">
              <a:spcBef>
                <a:spcPct val="50000"/>
              </a:spcBef>
            </a:pPr>
            <a:r>
              <a:rPr lang="ja-JP" altLang="en-US" sz="1600" b="0" dirty="0" smtClean="0">
                <a:solidFill>
                  <a:schemeClr val="bg1"/>
                </a:solidFill>
                <a:latin typeface="+mn-ea"/>
                <a:ea typeface="+mn-ea"/>
                <a:cs typeface="Meiryo UI" charset="0"/>
              </a:rPr>
              <a:t>補償光学あり</a:t>
            </a:r>
            <a:endParaRPr lang="ja-JP" altLang="en-US" sz="1600" b="0" dirty="0">
              <a:solidFill>
                <a:schemeClr val="bg1"/>
              </a:solidFill>
              <a:latin typeface="+mn-ea"/>
              <a:ea typeface="+mn-ea"/>
              <a:cs typeface="Meiryo UI" charset="0"/>
            </a:endParaRPr>
          </a:p>
        </p:txBody>
      </p:sp>
    </p:spTree>
    <p:extLst>
      <p:ext uri="{BB962C8B-B14F-4D97-AF65-F5344CB8AC3E}">
        <p14:creationId xmlns:p14="http://schemas.microsoft.com/office/powerpoint/2010/main" val="34629406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SEICA</a:t>
            </a:r>
            <a:r>
              <a:rPr kumimoji="1" lang="ja-JP" altLang="en-US" dirty="0" smtClean="0"/>
              <a:t>の開発</a:t>
            </a:r>
            <a:endParaRPr kumimoji="1" lang="ja-JP" altLang="en-US" dirty="0"/>
          </a:p>
        </p:txBody>
      </p:sp>
      <p:sp>
        <p:nvSpPr>
          <p:cNvPr id="3" name="コンテンツ プレースホルダー 2"/>
          <p:cNvSpPr>
            <a:spLocks noGrp="1"/>
          </p:cNvSpPr>
          <p:nvPr>
            <p:ph idx="1"/>
          </p:nvPr>
        </p:nvSpPr>
        <p:spPr>
          <a:xfrm>
            <a:off x="457200" y="768048"/>
            <a:ext cx="8229600" cy="1898952"/>
          </a:xfrm>
        </p:spPr>
        <p:txBody>
          <a:bodyPr/>
          <a:lstStyle/>
          <a:p>
            <a:pPr marL="0" indent="0">
              <a:buNone/>
            </a:pPr>
            <a:r>
              <a:rPr lang="en-US" altLang="ja-JP" b="1" dirty="0" smtClean="0"/>
              <a:t>SEICA</a:t>
            </a:r>
            <a:r>
              <a:rPr lang="en-US" altLang="ja-JP" dirty="0" smtClean="0"/>
              <a:t> [</a:t>
            </a:r>
            <a:r>
              <a:rPr lang="en-US" altLang="ja-JP" b="1" dirty="0" smtClean="0"/>
              <a:t>S</a:t>
            </a:r>
            <a:r>
              <a:rPr lang="en-US" altLang="ja-JP" dirty="0" smtClean="0"/>
              <a:t>econd</a:t>
            </a:r>
            <a:r>
              <a:rPr lang="en-US" altLang="ja-JP" dirty="0"/>
              <a:t>-generation </a:t>
            </a:r>
            <a:r>
              <a:rPr lang="en-US" altLang="ja-JP" b="1" dirty="0" err="1" smtClean="0"/>
              <a:t>E</a:t>
            </a:r>
            <a:r>
              <a:rPr lang="en-US" altLang="ja-JP" dirty="0" err="1" smtClean="0"/>
              <a:t>xoplanet</a:t>
            </a:r>
            <a:r>
              <a:rPr lang="en-US" altLang="ja-JP" dirty="0" smtClean="0"/>
              <a:t> </a:t>
            </a:r>
            <a:r>
              <a:rPr lang="en-US" altLang="ja-JP" b="1" dirty="0" smtClean="0"/>
              <a:t>I</a:t>
            </a:r>
            <a:r>
              <a:rPr lang="en-US" altLang="ja-JP" dirty="0" smtClean="0"/>
              <a:t>mager</a:t>
            </a:r>
          </a:p>
          <a:p>
            <a:pPr marL="0" indent="0" algn="r">
              <a:buNone/>
            </a:pPr>
            <a:r>
              <a:rPr lang="en-US" altLang="ja-JP" dirty="0" smtClean="0"/>
              <a:t> </a:t>
            </a:r>
            <a:r>
              <a:rPr lang="en-US" altLang="ja-JP" dirty="0"/>
              <a:t>with </a:t>
            </a:r>
            <a:r>
              <a:rPr lang="en-US" altLang="ja-JP" b="1" dirty="0" err="1"/>
              <a:t>C</a:t>
            </a:r>
            <a:r>
              <a:rPr lang="en-US" altLang="ja-JP" dirty="0" err="1"/>
              <a:t>oronagraphic</a:t>
            </a:r>
            <a:r>
              <a:rPr lang="en-US" altLang="ja-JP" dirty="0"/>
              <a:t> </a:t>
            </a:r>
            <a:r>
              <a:rPr lang="en-US" altLang="ja-JP" b="1" dirty="0" err="1" smtClean="0"/>
              <a:t>A</a:t>
            </a:r>
            <a:r>
              <a:rPr lang="en-US" altLang="ja-JP" dirty="0" err="1" smtClean="0"/>
              <a:t>o</a:t>
            </a:r>
            <a:r>
              <a:rPr lang="en-US" altLang="ja-JP" dirty="0" smtClean="0"/>
              <a:t>]</a:t>
            </a:r>
            <a:endParaRPr lang="en-US" altLang="ja-JP" dirty="0"/>
          </a:p>
          <a:p>
            <a:r>
              <a:rPr kumimoji="1" lang="ja-JP" altLang="en-US" dirty="0" smtClean="0"/>
              <a:t>京大岡山</a:t>
            </a:r>
            <a:r>
              <a:rPr kumimoji="1" lang="en-US" altLang="ja-JP" dirty="0" smtClean="0"/>
              <a:t>3.8m</a:t>
            </a:r>
            <a:r>
              <a:rPr kumimoji="1" lang="ja-JP" altLang="en-US" dirty="0" smtClean="0"/>
              <a:t>用惑星撮像装置</a:t>
            </a:r>
            <a:endParaRPr kumimoji="1" lang="en-US" altLang="ja-JP" dirty="0" smtClean="0"/>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374408" y="3127196"/>
            <a:ext cx="2633519" cy="29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57200" y="2434167"/>
            <a:ext cx="6369050" cy="4407360"/>
          </a:xfrm>
          <a:prstGeom prst="rect">
            <a:avLst/>
          </a:prstGeom>
          <a:noFill/>
        </p:spPr>
        <p:txBody>
          <a:bodyPr wrap="square" rtlCol="0">
            <a:spAutoFit/>
          </a:bodyPr>
          <a:lstStyle/>
          <a:p>
            <a:pPr marL="342900" lvl="0" indent="-342900" fontAlgn="auto">
              <a:spcBef>
                <a:spcPct val="20000"/>
              </a:spcBef>
              <a:spcAft>
                <a:spcPts val="0"/>
              </a:spcAft>
              <a:buFont typeface="Wingdings" charset="2"/>
              <a:buChar char="u"/>
            </a:pPr>
            <a:r>
              <a:rPr lang="ja-JP" altLang="en-US" sz="3200" dirty="0">
                <a:solidFill>
                  <a:prstClr val="black"/>
                </a:solidFill>
                <a:latin typeface="Calibri"/>
                <a:ea typeface="ＭＳ Ｐゴシック"/>
                <a:cs typeface="+mn-cs"/>
              </a:rPr>
              <a:t>木星型太陽系外惑星の直接撮像</a:t>
            </a:r>
            <a:endParaRPr lang="en-US" altLang="ja-JP" sz="3200" dirty="0">
              <a:solidFill>
                <a:prstClr val="black"/>
              </a:solidFill>
              <a:latin typeface="Calibri"/>
              <a:ea typeface="ＭＳ Ｐゴシック"/>
              <a:cs typeface="+mn-cs"/>
            </a:endParaRPr>
          </a:p>
          <a:p>
            <a:pPr lvl="0" fontAlgn="auto">
              <a:spcBef>
                <a:spcPct val="20000"/>
              </a:spcBef>
              <a:spcAft>
                <a:spcPts val="0"/>
              </a:spcAft>
            </a:pPr>
            <a:r>
              <a:rPr lang="ja-JP" altLang="en-US" sz="3200" dirty="0">
                <a:solidFill>
                  <a:prstClr val="black"/>
                </a:solidFill>
                <a:latin typeface="Calibri"/>
                <a:ea typeface="ＭＳ Ｐゴシック"/>
                <a:cs typeface="+mn-cs"/>
              </a:rPr>
              <a:t>　　</a:t>
            </a:r>
            <a:r>
              <a:rPr lang="en-US" altLang="ja-JP" sz="3200" dirty="0">
                <a:solidFill>
                  <a:prstClr val="black"/>
                </a:solidFill>
                <a:latin typeface="Calibri"/>
                <a:ea typeface="ＭＳ Ｐゴシック"/>
                <a:cs typeface="+mn-cs"/>
              </a:rPr>
              <a:t>→</a:t>
            </a:r>
            <a:r>
              <a:rPr lang="en-US" altLang="ja-JP" sz="3200" b="1" dirty="0">
                <a:solidFill>
                  <a:prstClr val="black"/>
                </a:solidFill>
                <a:latin typeface="Calibri"/>
                <a:ea typeface="ＭＳ Ｐゴシック"/>
                <a:cs typeface="+mn-cs"/>
              </a:rPr>
              <a:t>0”.2—0”.3</a:t>
            </a:r>
            <a:r>
              <a:rPr lang="ja-JP" altLang="en-US" sz="3200" b="1" dirty="0">
                <a:solidFill>
                  <a:prstClr val="black"/>
                </a:solidFill>
                <a:latin typeface="Calibri"/>
                <a:ea typeface="ＭＳ Ｐゴシック"/>
                <a:cs typeface="+mn-cs"/>
              </a:rPr>
              <a:t>で</a:t>
            </a:r>
            <a:r>
              <a:rPr lang="en-US" altLang="ja-JP" sz="3200" b="1" dirty="0">
                <a:solidFill>
                  <a:prstClr val="black"/>
                </a:solidFill>
                <a:latin typeface="Calibri"/>
                <a:ea typeface="ＭＳ Ｐゴシック"/>
                <a:cs typeface="+mn-cs"/>
              </a:rPr>
              <a:t>10</a:t>
            </a:r>
            <a:r>
              <a:rPr lang="en-US" altLang="ja-JP" sz="3200" b="1" baseline="30000" dirty="0">
                <a:solidFill>
                  <a:prstClr val="black"/>
                </a:solidFill>
                <a:latin typeface="Calibri"/>
                <a:ea typeface="ＭＳ Ｐゴシック"/>
                <a:cs typeface="+mn-cs"/>
              </a:rPr>
              <a:t>-5〜-6</a:t>
            </a:r>
            <a:endParaRPr lang="en-US" altLang="ja-JP" sz="3200" dirty="0">
              <a:solidFill>
                <a:prstClr val="black"/>
              </a:solidFill>
              <a:latin typeface="Calibri"/>
              <a:ea typeface="ＭＳ Ｐゴシック"/>
              <a:cs typeface="+mn-cs"/>
            </a:endParaRPr>
          </a:p>
          <a:p>
            <a:pPr marL="342900" lvl="0" indent="-342900" fontAlgn="auto">
              <a:spcBef>
                <a:spcPct val="20000"/>
              </a:spcBef>
              <a:spcAft>
                <a:spcPts val="0"/>
              </a:spcAft>
              <a:buFont typeface="Wingdings" charset="2"/>
              <a:buChar char="u"/>
            </a:pPr>
            <a:r>
              <a:rPr lang="ja-JP" altLang="en-US" sz="3200" dirty="0">
                <a:solidFill>
                  <a:prstClr val="black"/>
                </a:solidFill>
                <a:latin typeface="Calibri"/>
                <a:ea typeface="ＭＳ Ｐゴシック"/>
                <a:cs typeface="+mn-cs"/>
              </a:rPr>
              <a:t>先進技術の</a:t>
            </a:r>
            <a:r>
              <a:rPr lang="ja-JP" altLang="en-US" sz="3200" dirty="0" smtClean="0">
                <a:solidFill>
                  <a:prstClr val="black"/>
                </a:solidFill>
                <a:latin typeface="Calibri"/>
                <a:ea typeface="ＭＳ Ｐゴシック"/>
                <a:cs typeface="+mn-cs"/>
              </a:rPr>
              <a:t>テストベッド</a:t>
            </a:r>
            <a:endParaRPr lang="en-US" altLang="ja-JP" sz="3200" dirty="0" smtClean="0">
              <a:solidFill>
                <a:prstClr val="black"/>
              </a:solidFill>
              <a:latin typeface="Calibri"/>
              <a:ea typeface="ＭＳ Ｐゴシック"/>
              <a:cs typeface="+mn-cs"/>
            </a:endParaRPr>
          </a:p>
          <a:p>
            <a:pPr marL="800100" lvl="1" indent="-342900" fontAlgn="auto">
              <a:spcBef>
                <a:spcPct val="20000"/>
              </a:spcBef>
              <a:spcAft>
                <a:spcPts val="0"/>
              </a:spcAft>
              <a:buFont typeface="Wingdings" charset="2"/>
              <a:buChar char="u"/>
            </a:pPr>
            <a:r>
              <a:rPr lang="en-US" altLang="ja-JP" sz="3200" dirty="0" smtClean="0">
                <a:solidFill>
                  <a:srgbClr val="FF0000"/>
                </a:solidFill>
                <a:latin typeface="Calibri"/>
                <a:ea typeface="ＭＳ Ｐゴシック"/>
                <a:cs typeface="+mn-cs"/>
              </a:rPr>
              <a:t>FPGA</a:t>
            </a:r>
            <a:r>
              <a:rPr lang="ja-JP" altLang="en-US" sz="3200" dirty="0" smtClean="0">
                <a:solidFill>
                  <a:srgbClr val="FF0000"/>
                </a:solidFill>
                <a:latin typeface="Calibri"/>
                <a:ea typeface="ＭＳ Ｐゴシック"/>
                <a:cs typeface="+mn-cs"/>
              </a:rPr>
              <a:t>制御</a:t>
            </a:r>
            <a:r>
              <a:rPr lang="en-US" altLang="ja-JP" sz="3200" dirty="0" smtClean="0">
                <a:solidFill>
                  <a:srgbClr val="FF0000"/>
                </a:solidFill>
                <a:latin typeface="Calibri"/>
                <a:ea typeface="ＭＳ Ｐゴシック"/>
                <a:cs typeface="+mn-cs"/>
              </a:rPr>
              <a:t>:</a:t>
            </a:r>
          </a:p>
          <a:p>
            <a:pPr marL="800100" lvl="1" indent="-342900" fontAlgn="auto">
              <a:spcBef>
                <a:spcPct val="20000"/>
              </a:spcBef>
              <a:spcAft>
                <a:spcPts val="0"/>
              </a:spcAft>
              <a:buFont typeface="Wingdings" charset="2"/>
              <a:buChar char="u"/>
            </a:pPr>
            <a:r>
              <a:rPr lang="en-US" altLang="ja-JP" sz="3200" dirty="0" smtClean="0">
                <a:solidFill>
                  <a:srgbClr val="FF0000"/>
                </a:solidFill>
                <a:latin typeface="Calibri"/>
                <a:ea typeface="ＭＳ Ｐゴシック"/>
                <a:cs typeface="+mn-cs"/>
              </a:rPr>
              <a:t>PDI WFS: </a:t>
            </a:r>
            <a:r>
              <a:rPr lang="ja-JP" altLang="en-US" sz="3200" dirty="0" smtClean="0">
                <a:solidFill>
                  <a:srgbClr val="FF0000"/>
                </a:solidFill>
                <a:latin typeface="Calibri"/>
                <a:ea typeface="ＭＳ Ｐゴシック"/>
                <a:cs typeface="+mn-cs"/>
              </a:rPr>
              <a:t>新方式波面センサ</a:t>
            </a:r>
            <a:endParaRPr lang="en-US" altLang="ja-JP" sz="3200" dirty="0" smtClean="0">
              <a:solidFill>
                <a:srgbClr val="FF0000"/>
              </a:solidFill>
              <a:latin typeface="Calibri"/>
              <a:ea typeface="ＭＳ Ｐゴシック"/>
              <a:cs typeface="+mn-cs"/>
            </a:endParaRPr>
          </a:p>
          <a:p>
            <a:pPr marL="800100" lvl="1" indent="-342900" fontAlgn="auto">
              <a:spcBef>
                <a:spcPct val="20000"/>
              </a:spcBef>
              <a:spcAft>
                <a:spcPts val="0"/>
              </a:spcAft>
              <a:buFont typeface="Wingdings" charset="2"/>
              <a:buChar char="u"/>
            </a:pPr>
            <a:r>
              <a:rPr lang="en-US" altLang="ja-JP" sz="3200" dirty="0" smtClean="0">
                <a:solidFill>
                  <a:srgbClr val="FF0000"/>
                </a:solidFill>
                <a:latin typeface="Calibri"/>
                <a:ea typeface="ＭＳ Ｐゴシック"/>
                <a:cs typeface="+mn-cs"/>
              </a:rPr>
              <a:t>SPLINE: </a:t>
            </a:r>
            <a:r>
              <a:rPr lang="ja-JP" altLang="en-US" sz="3200" dirty="0" smtClean="0">
                <a:solidFill>
                  <a:srgbClr val="FF0000"/>
                </a:solidFill>
                <a:latin typeface="Calibri"/>
                <a:ea typeface="ＭＳ Ｐゴシック"/>
                <a:cs typeface="+mn-cs"/>
              </a:rPr>
              <a:t>新方式コロナグラフ</a:t>
            </a:r>
            <a:endParaRPr lang="en-US" altLang="ja-JP" sz="3200" dirty="0" smtClean="0">
              <a:solidFill>
                <a:srgbClr val="FF0000"/>
              </a:solidFill>
              <a:latin typeface="Calibri"/>
              <a:ea typeface="ＭＳ Ｐゴシック"/>
              <a:cs typeface="+mn-cs"/>
            </a:endParaRPr>
          </a:p>
          <a:p>
            <a:pPr marL="800100" lvl="1" indent="-342900" fontAlgn="auto">
              <a:spcBef>
                <a:spcPct val="20000"/>
              </a:spcBef>
              <a:spcAft>
                <a:spcPts val="0"/>
              </a:spcAft>
              <a:buFont typeface="Wingdings" charset="2"/>
              <a:buChar char="u"/>
            </a:pPr>
            <a:r>
              <a:rPr lang="ja-JP" altLang="en-US" sz="3200" dirty="0" smtClean="0">
                <a:solidFill>
                  <a:prstClr val="black"/>
                </a:solidFill>
                <a:latin typeface="Calibri"/>
                <a:ea typeface="ＭＳ Ｐゴシック"/>
                <a:cs typeface="+mn-cs"/>
              </a:rPr>
              <a:t>ポストプロセス</a:t>
            </a:r>
            <a:endParaRPr lang="ja-JP" altLang="en-US" sz="3200" dirty="0">
              <a:solidFill>
                <a:prstClr val="black"/>
              </a:solidFill>
              <a:latin typeface="Calibri"/>
              <a:ea typeface="ＭＳ Ｐゴシック"/>
              <a:cs typeface="+mn-cs"/>
            </a:endParaRPr>
          </a:p>
          <a:p>
            <a:endParaRPr kumimoji="1" lang="ja-JP" altLang="en-US" dirty="0"/>
          </a:p>
        </p:txBody>
      </p:sp>
      <p:sp>
        <p:nvSpPr>
          <p:cNvPr id="6" name="テキスト ボックス 5"/>
          <p:cNvSpPr txBox="1"/>
          <p:nvPr/>
        </p:nvSpPr>
        <p:spPr>
          <a:xfrm>
            <a:off x="8402203" y="0"/>
            <a:ext cx="741797" cy="369332"/>
          </a:xfrm>
          <a:prstGeom prst="rect">
            <a:avLst/>
          </a:prstGeom>
          <a:noFill/>
        </p:spPr>
        <p:txBody>
          <a:bodyPr wrap="none" rtlCol="0">
            <a:spAutoFit/>
          </a:bodyPr>
          <a:lstStyle/>
          <a:p>
            <a:pPr algn="r"/>
            <a:r>
              <a:rPr lang="en-US" altLang="ja-JP" dirty="0"/>
              <a:t>14/50</a:t>
            </a:r>
            <a:endParaRPr lang="ja-JP" altLang="en-US" dirty="0"/>
          </a:p>
        </p:txBody>
      </p:sp>
      <p:sp>
        <p:nvSpPr>
          <p:cNvPr id="7" name="テキスト ボックス 6"/>
          <p:cNvSpPr txBox="1"/>
          <p:nvPr/>
        </p:nvSpPr>
        <p:spPr>
          <a:xfrm>
            <a:off x="6980352" y="6499251"/>
            <a:ext cx="2163648" cy="369332"/>
          </a:xfrm>
          <a:prstGeom prst="rect">
            <a:avLst/>
          </a:prstGeom>
          <a:noFill/>
        </p:spPr>
        <p:txBody>
          <a:bodyPr wrap="none" rtlCol="0">
            <a:spAutoFit/>
          </a:bodyPr>
          <a:lstStyle/>
          <a:p>
            <a:r>
              <a:rPr kumimoji="1" lang="en-US" altLang="ja-JP" dirty="0" smtClean="0"/>
              <a:t>→</a:t>
            </a:r>
            <a:r>
              <a:rPr kumimoji="1" lang="ja-JP" altLang="en-US" dirty="0" smtClean="0"/>
              <a:t>高コントラスト装置</a:t>
            </a:r>
            <a:endParaRPr kumimoji="1" lang="ja-JP" altLang="en-US" dirty="0"/>
          </a:p>
        </p:txBody>
      </p:sp>
    </p:spTree>
    <p:extLst>
      <p:ext uri="{BB962C8B-B14F-4D97-AF65-F5344CB8AC3E}">
        <p14:creationId xmlns:p14="http://schemas.microsoft.com/office/powerpoint/2010/main" val="10677816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a:t>
            </a:r>
            <a:r>
              <a:rPr kumimoji="1" lang="ja-JP" altLang="en-US" dirty="0" smtClean="0"/>
              <a:t>コロナグラフ</a:t>
            </a:r>
            <a:r>
              <a:rPr kumimoji="1" lang="en-US" altLang="ja-JP" dirty="0" smtClean="0"/>
              <a:t>1 </a:t>
            </a:r>
            <a:endParaRPr kumimoji="1" lang="ja-JP" altLang="en-US" dirty="0"/>
          </a:p>
        </p:txBody>
      </p:sp>
      <p:sp>
        <p:nvSpPr>
          <p:cNvPr id="3" name="コンテンツ プレースホルダー 2"/>
          <p:cNvSpPr>
            <a:spLocks noGrp="1"/>
          </p:cNvSpPr>
          <p:nvPr>
            <p:ph idx="1"/>
          </p:nvPr>
        </p:nvSpPr>
        <p:spPr>
          <a:xfrm>
            <a:off x="1153583" y="750506"/>
            <a:ext cx="6063530" cy="1680504"/>
          </a:xfrm>
        </p:spPr>
        <p:txBody>
          <a:bodyPr/>
          <a:lstStyle/>
          <a:p>
            <a:r>
              <a:rPr kumimoji="1" lang="ja-JP" altLang="en-US" dirty="0" smtClean="0"/>
              <a:t>光軸上の光</a:t>
            </a:r>
            <a:r>
              <a:rPr kumimoji="1" lang="en-US" altLang="ja-JP" dirty="0" smtClean="0"/>
              <a:t>[</a:t>
            </a:r>
            <a:r>
              <a:rPr kumimoji="1" lang="ja-JP" altLang="en-US" dirty="0" smtClean="0"/>
              <a:t>主星光</a:t>
            </a:r>
            <a:r>
              <a:rPr kumimoji="1" lang="en-US" altLang="ja-JP" dirty="0" smtClean="0"/>
              <a:t>]</a:t>
            </a:r>
            <a:r>
              <a:rPr kumimoji="1" lang="ja-JP" altLang="en-US" dirty="0" smtClean="0"/>
              <a:t>を低減</a:t>
            </a:r>
            <a:r>
              <a:rPr kumimoji="1" lang="en-US" altLang="ja-JP" dirty="0" smtClean="0"/>
              <a:t>: </a:t>
            </a:r>
          </a:p>
          <a:p>
            <a:pPr lvl="1"/>
            <a:r>
              <a:rPr kumimoji="1" lang="ja-JP" altLang="en-US" dirty="0" smtClean="0"/>
              <a:t>主星像のみのマスクでは不十分</a:t>
            </a:r>
            <a:endParaRPr kumimoji="1" lang="en-US" altLang="ja-JP" dirty="0" smtClean="0"/>
          </a:p>
          <a:p>
            <a:pPr lvl="1"/>
            <a:r>
              <a:rPr kumimoji="1" lang="en-US" altLang="ja-JP" dirty="0" smtClean="0"/>
              <a:t> </a:t>
            </a:r>
            <a:r>
              <a:rPr kumimoji="1" lang="ja-JP" altLang="en-US" dirty="0" smtClean="0">
                <a:solidFill>
                  <a:srgbClr val="FF0000"/>
                </a:solidFill>
              </a:rPr>
              <a:t>ハローの抑圧が主目的</a:t>
            </a:r>
            <a:r>
              <a:rPr kumimoji="1" lang="en-US" altLang="ja-JP" dirty="0" smtClean="0"/>
              <a:t>[</a:t>
            </a:r>
            <a:r>
              <a:rPr kumimoji="1" lang="en-US" altLang="ja-JP" dirty="0" err="1" smtClean="0"/>
              <a:t>Lyot</a:t>
            </a:r>
            <a:r>
              <a:rPr kumimoji="1" lang="en-US" altLang="ja-JP" dirty="0" smtClean="0"/>
              <a:t> stop]</a:t>
            </a:r>
            <a:endParaRPr kumimoji="1" lang="ja-JP" altLang="en-US" dirty="0"/>
          </a:p>
        </p:txBody>
      </p:sp>
      <p:grpSp>
        <p:nvGrpSpPr>
          <p:cNvPr id="30" name="図形グループ 29"/>
          <p:cNvGrpSpPr/>
          <p:nvPr/>
        </p:nvGrpSpPr>
        <p:grpSpPr>
          <a:xfrm>
            <a:off x="7128115" y="983210"/>
            <a:ext cx="1905000" cy="5443954"/>
            <a:chOff x="7128115" y="85022"/>
            <a:chExt cx="1905000" cy="5443954"/>
          </a:xfrm>
        </p:grpSpPr>
        <p:sp>
          <p:nvSpPr>
            <p:cNvPr id="4" name="Rectangle 36"/>
            <p:cNvSpPr>
              <a:spLocks noChangeArrowheads="1"/>
            </p:cNvSpPr>
            <p:nvPr/>
          </p:nvSpPr>
          <p:spPr bwMode="auto">
            <a:xfrm>
              <a:off x="8042515" y="2371022"/>
              <a:ext cx="9144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5" name="Rectangle 37"/>
            <p:cNvSpPr>
              <a:spLocks noChangeArrowheads="1"/>
            </p:cNvSpPr>
            <p:nvPr/>
          </p:nvSpPr>
          <p:spPr bwMode="auto">
            <a:xfrm>
              <a:off x="8271115" y="5342822"/>
              <a:ext cx="4572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6" name="Line 38"/>
            <p:cNvSpPr>
              <a:spLocks noChangeShapeType="1"/>
            </p:cNvSpPr>
            <p:nvPr/>
          </p:nvSpPr>
          <p:spPr bwMode="auto">
            <a:xfrm>
              <a:off x="7966315" y="923222"/>
              <a:ext cx="2286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7" name="Line 39"/>
            <p:cNvSpPr>
              <a:spLocks noChangeShapeType="1"/>
            </p:cNvSpPr>
            <p:nvPr/>
          </p:nvSpPr>
          <p:spPr bwMode="auto">
            <a:xfrm>
              <a:off x="8804515" y="923222"/>
              <a:ext cx="2286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8" name="Line 40"/>
            <p:cNvSpPr>
              <a:spLocks noChangeShapeType="1"/>
            </p:cNvSpPr>
            <p:nvPr/>
          </p:nvSpPr>
          <p:spPr bwMode="auto">
            <a:xfrm>
              <a:off x="8042515" y="3895022"/>
              <a:ext cx="2286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9" name="Line 41"/>
            <p:cNvSpPr>
              <a:spLocks noChangeShapeType="1"/>
            </p:cNvSpPr>
            <p:nvPr/>
          </p:nvSpPr>
          <p:spPr bwMode="auto">
            <a:xfrm>
              <a:off x="8728315" y="3895022"/>
              <a:ext cx="2286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0" name="Line 43"/>
            <p:cNvSpPr>
              <a:spLocks noChangeShapeType="1"/>
            </p:cNvSpPr>
            <p:nvPr/>
          </p:nvSpPr>
          <p:spPr bwMode="auto">
            <a:xfrm>
              <a:off x="8194915" y="85022"/>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1" name="Line 44"/>
            <p:cNvSpPr>
              <a:spLocks noChangeShapeType="1"/>
            </p:cNvSpPr>
            <p:nvPr/>
          </p:nvSpPr>
          <p:spPr bwMode="auto">
            <a:xfrm>
              <a:off x="8804515" y="85022"/>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2" name="Line 46"/>
            <p:cNvSpPr>
              <a:spLocks noChangeShapeType="1"/>
            </p:cNvSpPr>
            <p:nvPr/>
          </p:nvSpPr>
          <p:spPr bwMode="auto">
            <a:xfrm>
              <a:off x="8194915" y="3133022"/>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3" name="Line 47"/>
            <p:cNvSpPr>
              <a:spLocks noChangeShapeType="1"/>
            </p:cNvSpPr>
            <p:nvPr/>
          </p:nvSpPr>
          <p:spPr bwMode="auto">
            <a:xfrm>
              <a:off x="8804515" y="3133022"/>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 name="Line 48"/>
            <p:cNvSpPr>
              <a:spLocks noChangeShapeType="1"/>
            </p:cNvSpPr>
            <p:nvPr/>
          </p:nvSpPr>
          <p:spPr bwMode="auto">
            <a:xfrm>
              <a:off x="8271115" y="3895022"/>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5" name="Line 49"/>
            <p:cNvSpPr>
              <a:spLocks noChangeShapeType="1"/>
            </p:cNvSpPr>
            <p:nvPr/>
          </p:nvSpPr>
          <p:spPr bwMode="auto">
            <a:xfrm>
              <a:off x="8728315" y="3895022"/>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6" name="Line 50"/>
            <p:cNvSpPr>
              <a:spLocks noChangeShapeType="1"/>
            </p:cNvSpPr>
            <p:nvPr/>
          </p:nvSpPr>
          <p:spPr bwMode="auto">
            <a:xfrm>
              <a:off x="8194915" y="1609022"/>
              <a:ext cx="60960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7" name="Line 51"/>
            <p:cNvSpPr>
              <a:spLocks noChangeShapeType="1"/>
            </p:cNvSpPr>
            <p:nvPr/>
          </p:nvSpPr>
          <p:spPr bwMode="auto">
            <a:xfrm flipH="1">
              <a:off x="8194915" y="1609022"/>
              <a:ext cx="60960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8" name="Line 52"/>
            <p:cNvSpPr>
              <a:spLocks noChangeShapeType="1"/>
            </p:cNvSpPr>
            <p:nvPr/>
          </p:nvSpPr>
          <p:spPr bwMode="auto">
            <a:xfrm>
              <a:off x="8271115" y="4657022"/>
              <a:ext cx="228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9" name="Line 53"/>
            <p:cNvSpPr>
              <a:spLocks noChangeShapeType="1"/>
            </p:cNvSpPr>
            <p:nvPr/>
          </p:nvSpPr>
          <p:spPr bwMode="auto">
            <a:xfrm flipH="1">
              <a:off x="8499715" y="4657022"/>
              <a:ext cx="228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0" name="Line 54"/>
            <p:cNvSpPr>
              <a:spLocks noChangeShapeType="1"/>
            </p:cNvSpPr>
            <p:nvPr/>
          </p:nvSpPr>
          <p:spPr bwMode="auto">
            <a:xfrm>
              <a:off x="8499715" y="85022"/>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1" name="Line 55"/>
            <p:cNvSpPr>
              <a:spLocks noChangeShapeType="1"/>
            </p:cNvSpPr>
            <p:nvPr/>
          </p:nvSpPr>
          <p:spPr bwMode="auto">
            <a:xfrm>
              <a:off x="8042515" y="85022"/>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2" name="Line 56"/>
            <p:cNvSpPr>
              <a:spLocks noChangeShapeType="1"/>
            </p:cNvSpPr>
            <p:nvPr/>
          </p:nvSpPr>
          <p:spPr bwMode="auto">
            <a:xfrm>
              <a:off x="8956915" y="85022"/>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3" name="Oval 58"/>
            <p:cNvSpPr>
              <a:spLocks noChangeArrowheads="1"/>
            </p:cNvSpPr>
            <p:nvPr/>
          </p:nvSpPr>
          <p:spPr bwMode="auto">
            <a:xfrm>
              <a:off x="8042515" y="1532822"/>
              <a:ext cx="9144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4" name="Oval 59"/>
            <p:cNvSpPr>
              <a:spLocks noChangeArrowheads="1"/>
            </p:cNvSpPr>
            <p:nvPr/>
          </p:nvSpPr>
          <p:spPr bwMode="auto">
            <a:xfrm>
              <a:off x="8042515" y="3133022"/>
              <a:ext cx="9144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5" name="Oval 60"/>
            <p:cNvSpPr>
              <a:spLocks noChangeArrowheads="1"/>
            </p:cNvSpPr>
            <p:nvPr/>
          </p:nvSpPr>
          <p:spPr bwMode="auto">
            <a:xfrm>
              <a:off x="8042515" y="4580822"/>
              <a:ext cx="9144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6" name="Text Box 61"/>
            <p:cNvSpPr txBox="1">
              <a:spLocks noChangeArrowheads="1"/>
            </p:cNvSpPr>
            <p:nvPr/>
          </p:nvSpPr>
          <p:spPr bwMode="auto">
            <a:xfrm>
              <a:off x="7128115" y="891472"/>
              <a:ext cx="10054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600" b="1" dirty="0" smtClean="0"/>
                <a:t>主鏡開口</a:t>
              </a:r>
              <a:endParaRPr lang="en-US" altLang="ja-JP" sz="1600" b="1" dirty="0"/>
            </a:p>
          </p:txBody>
        </p:sp>
        <p:sp>
          <p:nvSpPr>
            <p:cNvPr id="27" name="Text Box 62"/>
            <p:cNvSpPr txBox="1">
              <a:spLocks noChangeArrowheads="1"/>
            </p:cNvSpPr>
            <p:nvPr/>
          </p:nvSpPr>
          <p:spPr bwMode="auto">
            <a:xfrm>
              <a:off x="7317028" y="2140835"/>
              <a:ext cx="7032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600" b="1"/>
                <a:t>image</a:t>
              </a:r>
            </a:p>
            <a:p>
              <a:r>
                <a:rPr lang="en-US" altLang="ja-JP" sz="1600" b="1"/>
                <a:t>mask</a:t>
              </a:r>
            </a:p>
          </p:txBody>
        </p:sp>
        <p:sp>
          <p:nvSpPr>
            <p:cNvPr id="28" name="Text Box 63"/>
            <p:cNvSpPr txBox="1">
              <a:spLocks noChangeArrowheads="1"/>
            </p:cNvSpPr>
            <p:nvPr/>
          </p:nvSpPr>
          <p:spPr bwMode="auto">
            <a:xfrm>
              <a:off x="7451965" y="3618797"/>
              <a:ext cx="590550" cy="581025"/>
            </a:xfrm>
            <a:prstGeom prst="rect">
              <a:avLst/>
            </a:prstGeom>
            <a:noFill/>
            <a:ln w="9525">
              <a:solidFill>
                <a:srgbClr val="4F81B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600" b="1" dirty="0" err="1"/>
                <a:t>Lyot</a:t>
              </a:r>
              <a:endParaRPr lang="en-US" altLang="ja-JP" sz="1600" b="1" dirty="0"/>
            </a:p>
            <a:p>
              <a:r>
                <a:rPr lang="en-US" altLang="ja-JP" sz="1600" b="1" dirty="0"/>
                <a:t>stop</a:t>
              </a:r>
            </a:p>
          </p:txBody>
        </p:sp>
        <p:sp>
          <p:nvSpPr>
            <p:cNvPr id="29" name="Text Box 64"/>
            <p:cNvSpPr txBox="1">
              <a:spLocks noChangeArrowheads="1"/>
            </p:cNvSpPr>
            <p:nvPr/>
          </p:nvSpPr>
          <p:spPr bwMode="auto">
            <a:xfrm>
              <a:off x="7340840" y="5190422"/>
              <a:ext cx="800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600" b="1" dirty="0" smtClean="0"/>
                <a:t>検出面</a:t>
              </a:r>
              <a:endParaRPr lang="en-US" altLang="ja-JP" sz="1600" b="1" dirty="0"/>
            </a:p>
          </p:txBody>
        </p:sp>
      </p:grpSp>
      <p:sp>
        <p:nvSpPr>
          <p:cNvPr id="31" name="Rectangle 36"/>
          <p:cNvSpPr>
            <a:spLocks noChangeArrowheads="1"/>
          </p:cNvSpPr>
          <p:nvPr/>
        </p:nvSpPr>
        <p:spPr bwMode="auto">
          <a:xfrm>
            <a:off x="8463365" y="3266750"/>
            <a:ext cx="76200" cy="76200"/>
          </a:xfrm>
          <a:prstGeom prst="rect">
            <a:avLst/>
          </a:prstGeom>
          <a:solidFill>
            <a:schemeClr val="tx1">
              <a:lumMod val="75000"/>
              <a:lumOff val="25000"/>
            </a:schemeClr>
          </a:solidFill>
          <a:ln w="9525">
            <a:solidFill>
              <a:schemeClr val="tx1"/>
            </a:solidFill>
            <a:miter lim="800000"/>
            <a:headEnd/>
            <a:tailEnd/>
          </a:ln>
          <a:effectLst/>
        </p:spPr>
        <p:txBody>
          <a:bodyPr wrap="none" anchor="ctr"/>
          <a:lstStyle/>
          <a:p>
            <a:endParaRPr lang="ja-JP" altLang="en-US"/>
          </a:p>
        </p:txBody>
      </p:sp>
      <p:sp>
        <p:nvSpPr>
          <p:cNvPr id="32" name="テキスト ボックス 31"/>
          <p:cNvSpPr txBox="1"/>
          <p:nvPr/>
        </p:nvSpPr>
        <p:spPr>
          <a:xfrm>
            <a:off x="7099821" y="6462805"/>
            <a:ext cx="2067393" cy="369332"/>
          </a:xfrm>
          <a:prstGeom prst="rect">
            <a:avLst/>
          </a:prstGeom>
          <a:noFill/>
        </p:spPr>
        <p:txBody>
          <a:bodyPr wrap="none" rtlCol="0">
            <a:spAutoFit/>
          </a:bodyPr>
          <a:lstStyle/>
          <a:p>
            <a:r>
              <a:rPr kumimoji="1" lang="ja-JP" altLang="en-US" dirty="0" smtClean="0"/>
              <a:t>古典的コロナグラフ</a:t>
            </a:r>
            <a:endParaRPr kumimoji="1" lang="ja-JP" altLang="en-US" dirty="0"/>
          </a:p>
        </p:txBody>
      </p:sp>
      <p:pic>
        <p:nvPicPr>
          <p:cNvPr id="34" name="図 33" descr="diffraction_imag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71" y="1803869"/>
            <a:ext cx="1483583" cy="1347452"/>
          </a:xfrm>
          <a:prstGeom prst="rect">
            <a:avLst/>
          </a:prstGeom>
        </p:spPr>
      </p:pic>
      <p:sp>
        <p:nvSpPr>
          <p:cNvPr id="35" name="テキスト ボックス 34"/>
          <p:cNvSpPr txBox="1"/>
          <p:nvPr/>
        </p:nvSpPr>
        <p:spPr>
          <a:xfrm>
            <a:off x="-18902" y="3151320"/>
            <a:ext cx="1729836" cy="307777"/>
          </a:xfrm>
          <a:prstGeom prst="rect">
            <a:avLst/>
          </a:prstGeom>
          <a:noFill/>
        </p:spPr>
        <p:txBody>
          <a:bodyPr wrap="none" rtlCol="0">
            <a:spAutoFit/>
          </a:bodyPr>
          <a:lstStyle/>
          <a:p>
            <a:r>
              <a:rPr kumimoji="1" lang="ja-JP" altLang="en-US" sz="1400" dirty="0" smtClean="0"/>
              <a:t>回折限界</a:t>
            </a:r>
            <a:r>
              <a:rPr kumimoji="1" lang="en-US" altLang="ja-JP" sz="1400" dirty="0" smtClean="0"/>
              <a:t>(</a:t>
            </a:r>
            <a:r>
              <a:rPr kumimoji="1" lang="ja-JP" altLang="en-US" sz="1400" dirty="0" smtClean="0"/>
              <a:t>線形表示</a:t>
            </a:r>
            <a:r>
              <a:rPr kumimoji="1" lang="en-US" altLang="ja-JP" sz="1400" dirty="0" smtClean="0"/>
              <a:t>)</a:t>
            </a:r>
            <a:endParaRPr kumimoji="1" lang="ja-JP" altLang="en-US" sz="1400" dirty="0"/>
          </a:p>
        </p:txBody>
      </p:sp>
      <p:sp>
        <p:nvSpPr>
          <p:cNvPr id="36" name="テキスト ボックス 35"/>
          <p:cNvSpPr txBox="1"/>
          <p:nvPr/>
        </p:nvSpPr>
        <p:spPr>
          <a:xfrm>
            <a:off x="-18902" y="4770357"/>
            <a:ext cx="1729836" cy="307777"/>
          </a:xfrm>
          <a:prstGeom prst="rect">
            <a:avLst/>
          </a:prstGeom>
          <a:noFill/>
        </p:spPr>
        <p:txBody>
          <a:bodyPr wrap="none" rtlCol="0">
            <a:spAutoFit/>
          </a:bodyPr>
          <a:lstStyle/>
          <a:p>
            <a:r>
              <a:rPr kumimoji="1" lang="ja-JP" altLang="en-US" sz="1400" dirty="0" smtClean="0"/>
              <a:t>回折限界</a:t>
            </a:r>
            <a:r>
              <a:rPr kumimoji="1" lang="en-US" altLang="ja-JP" sz="1400" dirty="0" smtClean="0"/>
              <a:t>(</a:t>
            </a:r>
            <a:r>
              <a:rPr kumimoji="1" lang="ja-JP" altLang="en-US" sz="1400" dirty="0" smtClean="0"/>
              <a:t>対数表示</a:t>
            </a:r>
            <a:r>
              <a:rPr kumimoji="1" lang="en-US" altLang="ja-JP" sz="1400" dirty="0" smtClean="0"/>
              <a:t>)</a:t>
            </a:r>
            <a:endParaRPr kumimoji="1" lang="ja-JP" altLang="en-US" sz="1400" dirty="0"/>
          </a:p>
        </p:txBody>
      </p:sp>
      <p:pic>
        <p:nvPicPr>
          <p:cNvPr id="37" name="図 36" descr="perfect_coronagrap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058" y="3137982"/>
            <a:ext cx="4873359" cy="3359480"/>
          </a:xfrm>
          <a:prstGeom prst="rect">
            <a:avLst/>
          </a:prstGeom>
        </p:spPr>
      </p:pic>
      <p:pic>
        <p:nvPicPr>
          <p:cNvPr id="38" name="図 37" descr="diffraction_imag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671" y="3459097"/>
            <a:ext cx="1483583" cy="1311260"/>
          </a:xfrm>
          <a:prstGeom prst="rect">
            <a:avLst/>
          </a:prstGeom>
        </p:spPr>
      </p:pic>
      <p:sp>
        <p:nvSpPr>
          <p:cNvPr id="39" name="テキスト ボックス 38"/>
          <p:cNvSpPr txBox="1"/>
          <p:nvPr/>
        </p:nvSpPr>
        <p:spPr>
          <a:xfrm rot="16200000">
            <a:off x="1083607" y="4482350"/>
            <a:ext cx="1623987" cy="369332"/>
          </a:xfrm>
          <a:prstGeom prst="rect">
            <a:avLst/>
          </a:prstGeom>
          <a:noFill/>
        </p:spPr>
        <p:txBody>
          <a:bodyPr wrap="none" rtlCol="0">
            <a:spAutoFit/>
          </a:bodyPr>
          <a:lstStyle/>
          <a:p>
            <a:r>
              <a:rPr kumimoji="1" lang="ja-JP" altLang="en-US" dirty="0" smtClean="0"/>
              <a:t>強度</a:t>
            </a:r>
            <a:r>
              <a:rPr kumimoji="1" lang="en-US" altLang="ja-JP" dirty="0" smtClean="0"/>
              <a:t>(</a:t>
            </a:r>
            <a:r>
              <a:rPr kumimoji="1" lang="ja-JP" altLang="en-US" dirty="0" smtClean="0"/>
              <a:t>ピーク比</a:t>
            </a:r>
            <a:r>
              <a:rPr kumimoji="1" lang="en-US" altLang="ja-JP" dirty="0" smtClean="0"/>
              <a:t>)</a:t>
            </a:r>
            <a:endParaRPr kumimoji="1" lang="ja-JP" altLang="en-US" dirty="0"/>
          </a:p>
        </p:txBody>
      </p:sp>
      <p:sp>
        <p:nvSpPr>
          <p:cNvPr id="40" name="テキスト ボックス 39"/>
          <p:cNvSpPr txBox="1"/>
          <p:nvPr/>
        </p:nvSpPr>
        <p:spPr>
          <a:xfrm>
            <a:off x="3231698" y="3160744"/>
            <a:ext cx="2385689" cy="369332"/>
          </a:xfrm>
          <a:prstGeom prst="rect">
            <a:avLst/>
          </a:prstGeom>
          <a:noFill/>
        </p:spPr>
        <p:txBody>
          <a:bodyPr wrap="none" rtlCol="0">
            <a:spAutoFit/>
          </a:bodyPr>
          <a:lstStyle/>
          <a:p>
            <a:r>
              <a:rPr kumimoji="1" lang="ja-JP" altLang="en-US" dirty="0" smtClean="0">
                <a:solidFill>
                  <a:srgbClr val="FF0000"/>
                </a:solidFill>
              </a:rPr>
              <a:t>主星</a:t>
            </a:r>
            <a:r>
              <a:rPr kumimoji="1" lang="en-US" altLang="ja-JP" dirty="0" smtClean="0">
                <a:solidFill>
                  <a:srgbClr val="FF0000"/>
                </a:solidFill>
              </a:rPr>
              <a:t>[</a:t>
            </a:r>
            <a:r>
              <a:rPr kumimoji="1" lang="ja-JP" altLang="en-US" dirty="0" smtClean="0">
                <a:solidFill>
                  <a:srgbClr val="FF0000"/>
                </a:solidFill>
              </a:rPr>
              <a:t>コロナグラフ無し</a:t>
            </a:r>
            <a:r>
              <a:rPr kumimoji="1" lang="en-US" altLang="ja-JP" dirty="0" smtClean="0">
                <a:solidFill>
                  <a:srgbClr val="FF0000"/>
                </a:solidFill>
              </a:rPr>
              <a:t>]</a:t>
            </a:r>
            <a:endParaRPr kumimoji="1" lang="ja-JP" altLang="en-US" dirty="0">
              <a:solidFill>
                <a:srgbClr val="FF0000"/>
              </a:solidFill>
            </a:endParaRPr>
          </a:p>
        </p:txBody>
      </p:sp>
      <p:sp>
        <p:nvSpPr>
          <p:cNvPr id="41" name="テキスト ボックス 40"/>
          <p:cNvSpPr txBox="1"/>
          <p:nvPr/>
        </p:nvSpPr>
        <p:spPr>
          <a:xfrm>
            <a:off x="4147327" y="5555210"/>
            <a:ext cx="2367655" cy="369332"/>
          </a:xfrm>
          <a:prstGeom prst="rect">
            <a:avLst/>
          </a:prstGeom>
          <a:noFill/>
        </p:spPr>
        <p:txBody>
          <a:bodyPr wrap="none" rtlCol="0">
            <a:spAutoFit/>
          </a:bodyPr>
          <a:lstStyle/>
          <a:p>
            <a:r>
              <a:rPr kumimoji="1" lang="ja-JP" altLang="en-US" dirty="0" smtClean="0">
                <a:solidFill>
                  <a:srgbClr val="0000FF"/>
                </a:solidFill>
              </a:rPr>
              <a:t>主星</a:t>
            </a:r>
            <a:r>
              <a:rPr kumimoji="1" lang="en-US" altLang="ja-JP" dirty="0" smtClean="0">
                <a:solidFill>
                  <a:srgbClr val="0000FF"/>
                </a:solidFill>
              </a:rPr>
              <a:t>[</a:t>
            </a:r>
            <a:r>
              <a:rPr kumimoji="1" lang="ja-JP" altLang="en-US" dirty="0" smtClean="0">
                <a:solidFill>
                  <a:srgbClr val="0000FF"/>
                </a:solidFill>
              </a:rPr>
              <a:t>コロナグラフあり</a:t>
            </a:r>
            <a:r>
              <a:rPr kumimoji="1" lang="en-US" altLang="ja-JP" dirty="0" smtClean="0">
                <a:solidFill>
                  <a:srgbClr val="0000FF"/>
                </a:solidFill>
              </a:rPr>
              <a:t>]</a:t>
            </a:r>
            <a:endParaRPr kumimoji="1" lang="ja-JP" altLang="en-US" dirty="0">
              <a:solidFill>
                <a:srgbClr val="0000FF"/>
              </a:solidFill>
            </a:endParaRPr>
          </a:p>
        </p:txBody>
      </p:sp>
      <p:sp>
        <p:nvSpPr>
          <p:cNvPr id="42" name="テキスト ボックス 41"/>
          <p:cNvSpPr txBox="1"/>
          <p:nvPr/>
        </p:nvSpPr>
        <p:spPr>
          <a:xfrm>
            <a:off x="2627092" y="5294344"/>
            <a:ext cx="877163" cy="369332"/>
          </a:xfrm>
          <a:prstGeom prst="rect">
            <a:avLst/>
          </a:prstGeom>
          <a:noFill/>
        </p:spPr>
        <p:txBody>
          <a:bodyPr wrap="none" rtlCol="0">
            <a:spAutoFit/>
          </a:bodyPr>
          <a:lstStyle/>
          <a:p>
            <a:r>
              <a:rPr kumimoji="1" lang="ja-JP" altLang="en-US" dirty="0" smtClean="0">
                <a:solidFill>
                  <a:srgbClr val="008000"/>
                </a:solidFill>
              </a:rPr>
              <a:t>惑星像</a:t>
            </a:r>
            <a:endParaRPr kumimoji="1" lang="ja-JP" altLang="en-US" dirty="0">
              <a:solidFill>
                <a:srgbClr val="008000"/>
              </a:solidFill>
            </a:endParaRPr>
          </a:p>
        </p:txBody>
      </p:sp>
      <p:sp>
        <p:nvSpPr>
          <p:cNvPr id="43" name="下矢印 42"/>
          <p:cNvSpPr/>
          <p:nvPr/>
        </p:nvSpPr>
        <p:spPr>
          <a:xfrm>
            <a:off x="2627092" y="3311262"/>
            <a:ext cx="382036" cy="7193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57924" y="6483454"/>
            <a:ext cx="3004248" cy="369332"/>
          </a:xfrm>
          <a:prstGeom prst="rect">
            <a:avLst/>
          </a:prstGeom>
          <a:noFill/>
        </p:spPr>
        <p:txBody>
          <a:bodyPr wrap="none" rtlCol="0">
            <a:spAutoFit/>
          </a:bodyPr>
          <a:lstStyle/>
          <a:p>
            <a:r>
              <a:rPr kumimoji="1" lang="ja-JP" altLang="en-US" dirty="0" smtClean="0"/>
              <a:t>距離</a:t>
            </a:r>
            <a:r>
              <a:rPr kumimoji="1" lang="en-US" altLang="ja-JP" dirty="0" smtClean="0"/>
              <a:t> [</a:t>
            </a:r>
            <a:r>
              <a:rPr kumimoji="1" lang="en-US" altLang="ja-JP" dirty="0" err="1" smtClean="0"/>
              <a:t>λ</a:t>
            </a:r>
            <a:r>
              <a:rPr kumimoji="1" lang="en-US" altLang="ja-JP" dirty="0" smtClean="0"/>
              <a:t>/D: 0.06</a:t>
            </a:r>
            <a:r>
              <a:rPr kumimoji="1" lang="ja-JP" altLang="en-US" dirty="0" smtClean="0"/>
              <a:t>秒角</a:t>
            </a:r>
            <a:r>
              <a:rPr kumimoji="1" lang="en-US" altLang="ja-JP" dirty="0" smtClean="0"/>
              <a:t>, 0.3μrad]</a:t>
            </a:r>
            <a:endParaRPr kumimoji="1" lang="ja-JP" altLang="en-US" dirty="0"/>
          </a:p>
        </p:txBody>
      </p:sp>
      <p:sp>
        <p:nvSpPr>
          <p:cNvPr id="45" name="テキスト ボックス 44"/>
          <p:cNvSpPr txBox="1"/>
          <p:nvPr/>
        </p:nvSpPr>
        <p:spPr>
          <a:xfrm>
            <a:off x="4306069" y="3475935"/>
            <a:ext cx="832079" cy="369332"/>
          </a:xfrm>
          <a:prstGeom prst="rect">
            <a:avLst/>
          </a:prstGeom>
          <a:noFill/>
        </p:spPr>
        <p:txBody>
          <a:bodyPr wrap="none" rtlCol="0">
            <a:spAutoFit/>
          </a:bodyPr>
          <a:lstStyle/>
          <a:p>
            <a:r>
              <a:rPr kumimoji="1" lang="ja-JP" altLang="en-US" dirty="0" smtClean="0"/>
              <a:t>ハロー</a:t>
            </a:r>
            <a:endParaRPr kumimoji="1" lang="ja-JP" altLang="en-US" dirty="0"/>
          </a:p>
        </p:txBody>
      </p:sp>
      <p:pic>
        <p:nvPicPr>
          <p:cNvPr id="46" name="図 45" descr="diffraction_imag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671" y="5019952"/>
            <a:ext cx="1483583" cy="1311260"/>
          </a:xfrm>
          <a:prstGeom prst="rect">
            <a:avLst/>
          </a:prstGeom>
        </p:spPr>
      </p:pic>
      <p:sp>
        <p:nvSpPr>
          <p:cNvPr id="47" name="テキスト ボックス 46"/>
          <p:cNvSpPr txBox="1"/>
          <p:nvPr/>
        </p:nvSpPr>
        <p:spPr>
          <a:xfrm>
            <a:off x="0" y="6331212"/>
            <a:ext cx="1550825" cy="523220"/>
          </a:xfrm>
          <a:prstGeom prst="rect">
            <a:avLst/>
          </a:prstGeom>
          <a:noFill/>
        </p:spPr>
        <p:txBody>
          <a:bodyPr wrap="none" rtlCol="0">
            <a:spAutoFit/>
          </a:bodyPr>
          <a:lstStyle/>
          <a:p>
            <a:pPr algn="ctr"/>
            <a:r>
              <a:rPr kumimoji="1" lang="ja-JP" altLang="en-US" sz="1400" dirty="0" smtClean="0"/>
              <a:t>主星像のみマスク</a:t>
            </a:r>
            <a:endParaRPr kumimoji="1" lang="en-US" altLang="ja-JP" sz="1400" dirty="0" smtClean="0"/>
          </a:p>
          <a:p>
            <a:r>
              <a:rPr kumimoji="1" lang="en-US" altLang="ja-JP" sz="1400" dirty="0" smtClean="0"/>
              <a:t>(</a:t>
            </a:r>
            <a:r>
              <a:rPr kumimoji="1" lang="ja-JP" altLang="en-US" sz="1400" dirty="0" smtClean="0"/>
              <a:t>対数表示</a:t>
            </a:r>
            <a:r>
              <a:rPr kumimoji="1" lang="en-US" altLang="ja-JP" sz="1400" dirty="0" smtClean="0"/>
              <a:t>)</a:t>
            </a:r>
            <a:endParaRPr kumimoji="1" lang="ja-JP" altLang="en-US" sz="1400" dirty="0"/>
          </a:p>
        </p:txBody>
      </p:sp>
      <p:sp>
        <p:nvSpPr>
          <p:cNvPr id="48" name="円/楕円 47"/>
          <p:cNvSpPr/>
          <p:nvPr/>
        </p:nvSpPr>
        <p:spPr>
          <a:xfrm>
            <a:off x="772584" y="5589595"/>
            <a:ext cx="135991" cy="1359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8402203" y="0"/>
            <a:ext cx="741797" cy="369332"/>
          </a:xfrm>
          <a:prstGeom prst="rect">
            <a:avLst/>
          </a:prstGeom>
          <a:noFill/>
        </p:spPr>
        <p:txBody>
          <a:bodyPr wrap="none" rtlCol="0">
            <a:spAutoFit/>
          </a:bodyPr>
          <a:lstStyle/>
          <a:p>
            <a:pPr algn="r"/>
            <a:r>
              <a:rPr lang="en-US" altLang="ja-JP" dirty="0"/>
              <a:t>15/50</a:t>
            </a:r>
            <a:endParaRPr lang="ja-JP" altLang="en-US" dirty="0"/>
          </a:p>
        </p:txBody>
      </p:sp>
      <p:sp>
        <p:nvSpPr>
          <p:cNvPr id="50" name="Line 43"/>
          <p:cNvSpPr>
            <a:spLocks noChangeShapeType="1"/>
          </p:cNvSpPr>
          <p:nvPr/>
        </p:nvSpPr>
        <p:spPr bwMode="auto">
          <a:xfrm>
            <a:off x="3295587" y="2992984"/>
            <a:ext cx="0" cy="3324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3" name="テキスト ボックス 32"/>
          <p:cNvSpPr txBox="1"/>
          <p:nvPr/>
        </p:nvSpPr>
        <p:spPr>
          <a:xfrm>
            <a:off x="3118818" y="2474705"/>
            <a:ext cx="1071928" cy="646331"/>
          </a:xfrm>
          <a:prstGeom prst="rect">
            <a:avLst/>
          </a:prstGeom>
          <a:solidFill>
            <a:schemeClr val="bg1"/>
          </a:solidFill>
        </p:spPr>
        <p:txBody>
          <a:bodyPr wrap="none" rtlCol="0">
            <a:spAutoFit/>
          </a:bodyPr>
          <a:lstStyle/>
          <a:p>
            <a:r>
              <a:rPr lang="ja-JP" altLang="en-US" dirty="0" smtClean="0"/>
              <a:t>第</a:t>
            </a:r>
            <a:r>
              <a:rPr lang="en-US" altLang="ja-JP" dirty="0" smtClean="0"/>
              <a:t>1</a:t>
            </a:r>
            <a:r>
              <a:rPr lang="ja-JP" altLang="en-US" dirty="0" smtClean="0"/>
              <a:t>暗環</a:t>
            </a:r>
            <a:endParaRPr lang="en-US" altLang="ja-JP" dirty="0" smtClean="0"/>
          </a:p>
          <a:p>
            <a:r>
              <a:rPr lang="en-US" altLang="ja-JP" dirty="0" smtClean="0"/>
              <a:t>(1.22λ/D)</a:t>
            </a:r>
            <a:endParaRPr kumimoji="1" lang="ja-JP" altLang="en-US" dirty="0"/>
          </a:p>
        </p:txBody>
      </p:sp>
      <p:sp>
        <p:nvSpPr>
          <p:cNvPr id="51" name="Line 54"/>
          <p:cNvSpPr>
            <a:spLocks noChangeShapeType="1"/>
          </p:cNvSpPr>
          <p:nvPr/>
        </p:nvSpPr>
        <p:spPr bwMode="auto">
          <a:xfrm flipH="1">
            <a:off x="3504255" y="3690415"/>
            <a:ext cx="8723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52" name="Line 54"/>
          <p:cNvSpPr>
            <a:spLocks noChangeShapeType="1"/>
          </p:cNvSpPr>
          <p:nvPr/>
        </p:nvSpPr>
        <p:spPr bwMode="auto">
          <a:xfrm>
            <a:off x="5068704" y="3690415"/>
            <a:ext cx="14462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53" name="テキスト ボックス 52"/>
          <p:cNvSpPr txBox="1"/>
          <p:nvPr/>
        </p:nvSpPr>
        <p:spPr>
          <a:xfrm>
            <a:off x="7701077" y="721640"/>
            <a:ext cx="1524576" cy="369332"/>
          </a:xfrm>
          <a:prstGeom prst="rect">
            <a:avLst/>
          </a:prstGeom>
          <a:noFill/>
        </p:spPr>
        <p:txBody>
          <a:bodyPr wrap="none" rtlCol="0">
            <a:spAutoFit/>
          </a:bodyPr>
          <a:lstStyle/>
          <a:p>
            <a:r>
              <a:rPr kumimoji="1" lang="ja-JP" altLang="en-US" dirty="0" smtClean="0"/>
              <a:t>天体からの光</a:t>
            </a:r>
            <a:endParaRPr kumimoji="1" lang="ja-JP" altLang="en-US" dirty="0"/>
          </a:p>
        </p:txBody>
      </p:sp>
    </p:spTree>
    <p:extLst>
      <p:ext uri="{BB962C8B-B14F-4D97-AF65-F5344CB8AC3E}">
        <p14:creationId xmlns:p14="http://schemas.microsoft.com/office/powerpoint/2010/main" val="23662365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8" name="Picture 4" descr="coron_borde1.gif                                               00013BA9Macintosh HD                   B7C7AF9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2942" t="35274" r="3922" b="11493"/>
          <a:stretch>
            <a:fillRect/>
          </a:stretch>
        </p:blipFill>
        <p:spPr>
          <a:xfrm>
            <a:off x="539745" y="1018120"/>
            <a:ext cx="8305800" cy="2176463"/>
          </a:xfrm>
        </p:spPr>
      </p:pic>
      <p:sp>
        <p:nvSpPr>
          <p:cNvPr id="251910" name="Text Box 6"/>
          <p:cNvSpPr txBox="1">
            <a:spLocks noChangeArrowheads="1"/>
          </p:cNvSpPr>
          <p:nvPr/>
        </p:nvSpPr>
        <p:spPr bwMode="auto">
          <a:xfrm>
            <a:off x="7440082" y="819682"/>
            <a:ext cx="17113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600" dirty="0" smtClean="0"/>
              <a:t>Pascal </a:t>
            </a:r>
            <a:r>
              <a:rPr lang="en-US" altLang="ja-JP" sz="1600" dirty="0" err="1"/>
              <a:t>Borde</a:t>
            </a:r>
            <a:r>
              <a:rPr lang="en-US" altLang="ja-JP" sz="1600" dirty="0"/>
              <a:t> 2004</a:t>
            </a:r>
          </a:p>
        </p:txBody>
      </p:sp>
      <p:sp>
        <p:nvSpPr>
          <p:cNvPr id="251911" name="Text Box 7"/>
          <p:cNvSpPr txBox="1">
            <a:spLocks noChangeArrowheads="1"/>
          </p:cNvSpPr>
          <p:nvPr/>
        </p:nvSpPr>
        <p:spPr bwMode="auto">
          <a:xfrm>
            <a:off x="901695" y="3194583"/>
            <a:ext cx="10130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dirty="0" smtClean="0"/>
              <a:t>1</a:t>
            </a:r>
            <a:r>
              <a:rPr lang="en-US" altLang="ja-JP" sz="2000" b="1" baseline="30000" dirty="0" smtClean="0"/>
              <a:t>st</a:t>
            </a:r>
            <a:r>
              <a:rPr lang="en-US" altLang="ja-JP" sz="2000" b="1" dirty="0" smtClean="0"/>
              <a:t> </a:t>
            </a:r>
            <a:r>
              <a:rPr lang="ja-JP" altLang="en-US" sz="2000" b="1" dirty="0" smtClean="0"/>
              <a:t>瞳面</a:t>
            </a:r>
            <a:endParaRPr lang="en-US" altLang="ja-JP" dirty="0"/>
          </a:p>
        </p:txBody>
      </p:sp>
      <p:sp>
        <p:nvSpPr>
          <p:cNvPr id="251912" name="Text Box 8"/>
          <p:cNvSpPr txBox="1">
            <a:spLocks noChangeArrowheads="1"/>
          </p:cNvSpPr>
          <p:nvPr/>
        </p:nvSpPr>
        <p:spPr bwMode="auto">
          <a:xfrm>
            <a:off x="2667248" y="3196703"/>
            <a:ext cx="10130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dirty="0" smtClean="0"/>
              <a:t>1</a:t>
            </a:r>
            <a:r>
              <a:rPr lang="en-US" altLang="ja-JP" sz="2000" b="1" baseline="30000" dirty="0" smtClean="0"/>
              <a:t>st</a:t>
            </a:r>
            <a:r>
              <a:rPr lang="en-US" altLang="ja-JP" sz="2000" b="1" dirty="0" smtClean="0"/>
              <a:t> </a:t>
            </a:r>
            <a:r>
              <a:rPr lang="ja-JP" altLang="en-US" sz="2000" b="1" dirty="0" smtClean="0"/>
              <a:t>像面</a:t>
            </a:r>
            <a:endParaRPr lang="en-US" altLang="ja-JP" sz="2000" b="1" dirty="0"/>
          </a:p>
        </p:txBody>
      </p:sp>
      <p:sp>
        <p:nvSpPr>
          <p:cNvPr id="251913" name="Text Box 9"/>
          <p:cNvSpPr txBox="1">
            <a:spLocks noChangeArrowheads="1"/>
          </p:cNvSpPr>
          <p:nvPr/>
        </p:nvSpPr>
        <p:spPr bwMode="auto">
          <a:xfrm>
            <a:off x="3816345" y="3194583"/>
            <a:ext cx="8643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b="1" dirty="0" smtClean="0"/>
              <a:t>マスク</a:t>
            </a:r>
            <a:endParaRPr lang="en-US" altLang="ja-JP" sz="2000" b="1" dirty="0"/>
          </a:p>
        </p:txBody>
      </p:sp>
      <p:sp>
        <p:nvSpPr>
          <p:cNvPr id="251914" name="Text Box 10"/>
          <p:cNvSpPr txBox="1">
            <a:spLocks noChangeArrowheads="1"/>
          </p:cNvSpPr>
          <p:nvPr/>
        </p:nvSpPr>
        <p:spPr bwMode="auto">
          <a:xfrm>
            <a:off x="5372432" y="3196703"/>
            <a:ext cx="10691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dirty="0" smtClean="0"/>
              <a:t>2</a:t>
            </a:r>
            <a:r>
              <a:rPr lang="en-US" altLang="ja-JP" sz="2000" b="1" baseline="30000" dirty="0" smtClean="0"/>
              <a:t>nd</a:t>
            </a:r>
            <a:r>
              <a:rPr lang="en-US" altLang="ja-JP" sz="2000" b="1" dirty="0" smtClean="0"/>
              <a:t> </a:t>
            </a:r>
            <a:r>
              <a:rPr lang="ja-JP" altLang="en-US" sz="2000" b="1" dirty="0" smtClean="0"/>
              <a:t>瞳面</a:t>
            </a:r>
            <a:endParaRPr lang="en-US" altLang="ja-JP" sz="2000" b="1" dirty="0"/>
          </a:p>
        </p:txBody>
      </p:sp>
      <p:sp>
        <p:nvSpPr>
          <p:cNvPr id="251915" name="Text Box 11"/>
          <p:cNvSpPr txBox="1">
            <a:spLocks noChangeArrowheads="1"/>
          </p:cNvSpPr>
          <p:nvPr/>
        </p:nvSpPr>
        <p:spPr bwMode="auto">
          <a:xfrm>
            <a:off x="6392329" y="3198823"/>
            <a:ext cx="12064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sz="2000" b="1" dirty="0" err="1" smtClean="0"/>
              <a:t>Lyot</a:t>
            </a:r>
            <a:r>
              <a:rPr lang="en-US" altLang="ja-JP" sz="2000" b="1" dirty="0" smtClean="0"/>
              <a:t> stop</a:t>
            </a:r>
            <a:endParaRPr lang="en-US" altLang="ja-JP" sz="2000" b="1" dirty="0"/>
          </a:p>
        </p:txBody>
      </p:sp>
      <p:sp>
        <p:nvSpPr>
          <p:cNvPr id="251916" name="Text Box 12"/>
          <p:cNvSpPr txBox="1">
            <a:spLocks noChangeArrowheads="1"/>
          </p:cNvSpPr>
          <p:nvPr/>
        </p:nvSpPr>
        <p:spPr bwMode="auto">
          <a:xfrm>
            <a:off x="7733236" y="3194583"/>
            <a:ext cx="10691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1" dirty="0"/>
              <a:t>2</a:t>
            </a:r>
            <a:r>
              <a:rPr lang="en-US" altLang="ja-JP" sz="2000" b="1" baseline="30000" dirty="0"/>
              <a:t>nd</a:t>
            </a:r>
            <a:r>
              <a:rPr lang="en-US" altLang="ja-JP" sz="2000" b="1" dirty="0"/>
              <a:t> </a:t>
            </a:r>
            <a:r>
              <a:rPr lang="ja-JP" altLang="en-US" sz="2000" b="1" dirty="0" smtClean="0"/>
              <a:t>像面</a:t>
            </a:r>
            <a:endParaRPr lang="en-US" altLang="ja-JP" sz="2000" b="1" dirty="0"/>
          </a:p>
        </p:txBody>
      </p:sp>
      <p:cxnSp>
        <p:nvCxnSpPr>
          <p:cNvPr id="4" name="直線コネクタ 3"/>
          <p:cNvCxnSpPr/>
          <p:nvPr/>
        </p:nvCxnSpPr>
        <p:spPr>
          <a:xfrm>
            <a:off x="243417" y="3979333"/>
            <a:ext cx="8700407" cy="0"/>
          </a:xfrm>
          <a:prstGeom prst="line">
            <a:avLst/>
          </a:prstGeom>
        </p:spPr>
        <p:style>
          <a:lnRef idx="1">
            <a:schemeClr val="dk1"/>
          </a:lnRef>
          <a:fillRef idx="0">
            <a:schemeClr val="dk1"/>
          </a:fillRef>
          <a:effectRef idx="0">
            <a:schemeClr val="dk1"/>
          </a:effectRef>
          <a:fontRef idx="minor">
            <a:schemeClr val="tx1"/>
          </a:fontRef>
        </p:style>
      </p:cxnSp>
      <p:sp>
        <p:nvSpPr>
          <p:cNvPr id="5" name="テキスト ボックス 4"/>
          <p:cNvSpPr txBox="1"/>
          <p:nvPr/>
        </p:nvSpPr>
        <p:spPr>
          <a:xfrm>
            <a:off x="275167" y="3619500"/>
            <a:ext cx="4993675" cy="369332"/>
          </a:xfrm>
          <a:prstGeom prst="rect">
            <a:avLst/>
          </a:prstGeom>
          <a:noFill/>
        </p:spPr>
        <p:txBody>
          <a:bodyPr wrap="none" rtlCol="0">
            <a:spAutoFit/>
          </a:bodyPr>
          <a:lstStyle/>
          <a:p>
            <a:r>
              <a:rPr kumimoji="1" lang="en-US" altLang="ja-JP" dirty="0" err="1" smtClean="0"/>
              <a:t>Lyot</a:t>
            </a:r>
            <a:r>
              <a:rPr kumimoji="1" lang="en-US" altLang="ja-JP" dirty="0" smtClean="0"/>
              <a:t> </a:t>
            </a:r>
            <a:r>
              <a:rPr kumimoji="1" lang="ja-JP" altLang="en-US" dirty="0" smtClean="0"/>
              <a:t>焦点面で強度変調させることで恒星光を低減</a:t>
            </a:r>
            <a:endParaRPr kumimoji="1" lang="ja-JP" altLang="en-US" dirty="0"/>
          </a:p>
        </p:txBody>
      </p:sp>
      <p:sp>
        <p:nvSpPr>
          <p:cNvPr id="7" name="テキスト ボックス 6"/>
          <p:cNvSpPr txBox="1"/>
          <p:nvPr/>
        </p:nvSpPr>
        <p:spPr>
          <a:xfrm>
            <a:off x="0" y="681018"/>
            <a:ext cx="1928733" cy="461665"/>
          </a:xfrm>
          <a:prstGeom prst="rect">
            <a:avLst/>
          </a:prstGeom>
          <a:solidFill>
            <a:srgbClr val="FFFFFF"/>
          </a:solidFill>
        </p:spPr>
        <p:txBody>
          <a:bodyPr wrap="none" rtlCol="0">
            <a:spAutoFit/>
          </a:bodyPr>
          <a:lstStyle/>
          <a:p>
            <a:pPr marL="285750" indent="-285750">
              <a:buFont typeface="Wingdings" charset="2"/>
              <a:buChar char="u"/>
            </a:pPr>
            <a:r>
              <a:rPr kumimoji="1" lang="ja-JP" altLang="en-US" sz="2400" dirty="0" smtClean="0"/>
              <a:t>古典的</a:t>
            </a:r>
            <a:r>
              <a:rPr kumimoji="1" lang="en-US" altLang="ja-JP" sz="2400" dirty="0" err="1" smtClean="0"/>
              <a:t>Lyot</a:t>
            </a:r>
            <a:endParaRPr kumimoji="1" lang="ja-JP" altLang="en-US" sz="2400" dirty="0"/>
          </a:p>
        </p:txBody>
      </p:sp>
      <p:sp>
        <p:nvSpPr>
          <p:cNvPr id="18" name="テキスト ボックス 17"/>
          <p:cNvSpPr txBox="1"/>
          <p:nvPr/>
        </p:nvSpPr>
        <p:spPr>
          <a:xfrm>
            <a:off x="103304" y="4008662"/>
            <a:ext cx="5173211" cy="461665"/>
          </a:xfrm>
          <a:prstGeom prst="rect">
            <a:avLst/>
          </a:prstGeom>
          <a:noFill/>
        </p:spPr>
        <p:txBody>
          <a:bodyPr wrap="none" rtlCol="0">
            <a:spAutoFit/>
          </a:bodyPr>
          <a:lstStyle/>
          <a:p>
            <a:pPr marL="342900" indent="-342900">
              <a:buFont typeface="Wingdings" charset="2"/>
              <a:buChar char="u"/>
            </a:pPr>
            <a:r>
              <a:rPr lang="en-US" altLang="ja-JP" sz="2400" dirty="0" smtClean="0"/>
              <a:t>pupil </a:t>
            </a:r>
            <a:r>
              <a:rPr lang="en-US" altLang="ja-JP" sz="2400" dirty="0" err="1" smtClean="0"/>
              <a:t>apodization</a:t>
            </a:r>
            <a:r>
              <a:rPr lang="en-US" altLang="ja-JP" sz="2400" dirty="0" smtClean="0"/>
              <a:t>: </a:t>
            </a:r>
            <a:r>
              <a:rPr lang="ja-JP" altLang="en-US" sz="2400" dirty="0" smtClean="0"/>
              <a:t>瞳面に振幅マスク</a:t>
            </a:r>
            <a:endParaRPr kumimoji="1" lang="ja-JP" altLang="en-US" sz="2400" dirty="0"/>
          </a:p>
        </p:txBody>
      </p:sp>
      <p:pic>
        <p:nvPicPr>
          <p:cNvPr id="8" name="図 7" descr="pupil_apodization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554" y="4462413"/>
            <a:ext cx="1820195" cy="1862667"/>
          </a:xfrm>
          <a:prstGeom prst="rect">
            <a:avLst/>
          </a:prstGeom>
        </p:spPr>
      </p:pic>
      <p:pic>
        <p:nvPicPr>
          <p:cNvPr id="9" name="図 8" descr="pupil_apodization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6901" y="4462413"/>
            <a:ext cx="1881482" cy="1862667"/>
          </a:xfrm>
          <a:prstGeom prst="rect">
            <a:avLst/>
          </a:prstGeom>
        </p:spPr>
      </p:pic>
      <p:sp>
        <p:nvSpPr>
          <p:cNvPr id="10" name="テキスト ボックス 9"/>
          <p:cNvSpPr txBox="1"/>
          <p:nvPr/>
        </p:nvSpPr>
        <p:spPr>
          <a:xfrm>
            <a:off x="902306" y="6320704"/>
            <a:ext cx="646331" cy="369332"/>
          </a:xfrm>
          <a:prstGeom prst="rect">
            <a:avLst/>
          </a:prstGeom>
          <a:noFill/>
        </p:spPr>
        <p:txBody>
          <a:bodyPr wrap="none" rtlCol="0">
            <a:spAutoFit/>
          </a:bodyPr>
          <a:lstStyle/>
          <a:p>
            <a:r>
              <a:rPr kumimoji="1" lang="ja-JP" altLang="en-US" dirty="0" smtClean="0"/>
              <a:t>瞳面</a:t>
            </a:r>
            <a:endParaRPr kumimoji="1" lang="ja-JP" altLang="en-US" dirty="0"/>
          </a:p>
        </p:txBody>
      </p:sp>
      <p:sp>
        <p:nvSpPr>
          <p:cNvPr id="11" name="テキスト ボックス 10"/>
          <p:cNvSpPr txBox="1"/>
          <p:nvPr/>
        </p:nvSpPr>
        <p:spPr>
          <a:xfrm>
            <a:off x="3493179" y="6363037"/>
            <a:ext cx="646331" cy="369332"/>
          </a:xfrm>
          <a:prstGeom prst="rect">
            <a:avLst/>
          </a:prstGeom>
          <a:noFill/>
        </p:spPr>
        <p:txBody>
          <a:bodyPr wrap="none" rtlCol="0">
            <a:spAutoFit/>
          </a:bodyPr>
          <a:lstStyle/>
          <a:p>
            <a:r>
              <a:rPr kumimoji="1" lang="ja-JP" altLang="en-US" dirty="0" smtClean="0"/>
              <a:t>像面</a:t>
            </a:r>
            <a:endParaRPr kumimoji="1" lang="ja-JP" altLang="en-US" dirty="0"/>
          </a:p>
        </p:txBody>
      </p:sp>
      <p:sp>
        <p:nvSpPr>
          <p:cNvPr id="23" name="下矢印 22"/>
          <p:cNvSpPr/>
          <p:nvPr/>
        </p:nvSpPr>
        <p:spPr>
          <a:xfrm rot="16200000">
            <a:off x="2476230" y="5068096"/>
            <a:ext cx="382036" cy="7193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pupil_apodization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8200" y="4110423"/>
            <a:ext cx="2867751" cy="2252614"/>
          </a:xfrm>
          <a:prstGeom prst="rect">
            <a:avLst/>
          </a:prstGeom>
        </p:spPr>
      </p:pic>
      <p:sp>
        <p:nvSpPr>
          <p:cNvPr id="25" name="Line 43"/>
          <p:cNvSpPr>
            <a:spLocks noChangeShapeType="1"/>
          </p:cNvSpPr>
          <p:nvPr/>
        </p:nvSpPr>
        <p:spPr bwMode="auto">
          <a:xfrm>
            <a:off x="4024518" y="5396460"/>
            <a:ext cx="1347914" cy="0"/>
          </a:xfrm>
          <a:prstGeom prst="line">
            <a:avLst/>
          </a:prstGeom>
          <a:noFill/>
          <a:ln w="9525">
            <a:solidFill>
              <a:srgbClr val="5B9BD5"/>
            </a:solidFill>
            <a:round/>
            <a:headEnd type="none"/>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 name="テキスト ボックス 13"/>
          <p:cNvSpPr txBox="1"/>
          <p:nvPr/>
        </p:nvSpPr>
        <p:spPr>
          <a:xfrm>
            <a:off x="5842000" y="6363037"/>
            <a:ext cx="2040455" cy="369332"/>
          </a:xfrm>
          <a:prstGeom prst="rect">
            <a:avLst/>
          </a:prstGeom>
          <a:noFill/>
        </p:spPr>
        <p:txBody>
          <a:bodyPr wrap="none" rtlCol="0">
            <a:spAutoFit/>
          </a:bodyPr>
          <a:lstStyle/>
          <a:p>
            <a:r>
              <a:rPr kumimoji="1" lang="ja-JP" altLang="en-US" dirty="0" smtClean="0"/>
              <a:t>強度分布</a:t>
            </a:r>
            <a:r>
              <a:rPr kumimoji="1" lang="en-US" altLang="ja-JP" dirty="0" smtClean="0"/>
              <a:t>(x</a:t>
            </a:r>
            <a:r>
              <a:rPr kumimoji="1" lang="ja-JP" altLang="en-US" dirty="0" smtClean="0"/>
              <a:t>軸方向</a:t>
            </a:r>
            <a:r>
              <a:rPr kumimoji="1" lang="en-US" altLang="ja-JP" dirty="0" smtClean="0"/>
              <a:t>)</a:t>
            </a:r>
            <a:endParaRPr kumimoji="1" lang="ja-JP" altLang="en-US" dirty="0"/>
          </a:p>
        </p:txBody>
      </p:sp>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a:t>
            </a:r>
            <a:r>
              <a:rPr kumimoji="1" lang="ja-JP" altLang="en-US" dirty="0" smtClean="0"/>
              <a:t>コロナグラフ</a:t>
            </a:r>
            <a:r>
              <a:rPr kumimoji="1" lang="en-US" altLang="ja-JP" dirty="0" smtClean="0"/>
              <a:t>2</a:t>
            </a:r>
            <a:endParaRPr kumimoji="1" lang="ja-JP" altLang="en-US" dirty="0"/>
          </a:p>
        </p:txBody>
      </p:sp>
      <p:sp>
        <p:nvSpPr>
          <p:cNvPr id="27" name="テキスト ボックス 26"/>
          <p:cNvSpPr txBox="1"/>
          <p:nvPr/>
        </p:nvSpPr>
        <p:spPr>
          <a:xfrm>
            <a:off x="8402203" y="0"/>
            <a:ext cx="741797" cy="369332"/>
          </a:xfrm>
          <a:prstGeom prst="rect">
            <a:avLst/>
          </a:prstGeom>
          <a:noFill/>
        </p:spPr>
        <p:txBody>
          <a:bodyPr wrap="none" rtlCol="0">
            <a:spAutoFit/>
          </a:bodyPr>
          <a:lstStyle/>
          <a:p>
            <a:pPr algn="r"/>
            <a:r>
              <a:rPr lang="en-US" altLang="ja-JP" dirty="0"/>
              <a:t>16/50</a:t>
            </a:r>
            <a:endParaRPr lang="ja-JP" altLang="en-US" dirty="0"/>
          </a:p>
        </p:txBody>
      </p:sp>
      <p:sp>
        <p:nvSpPr>
          <p:cNvPr id="3" name="テキスト ボックス 2"/>
          <p:cNvSpPr txBox="1"/>
          <p:nvPr/>
        </p:nvSpPr>
        <p:spPr>
          <a:xfrm>
            <a:off x="2380072" y="5004741"/>
            <a:ext cx="530915" cy="369332"/>
          </a:xfrm>
          <a:prstGeom prst="rect">
            <a:avLst/>
          </a:prstGeom>
          <a:noFill/>
        </p:spPr>
        <p:txBody>
          <a:bodyPr wrap="none" rtlCol="0">
            <a:spAutoFit/>
          </a:bodyPr>
          <a:lstStyle/>
          <a:p>
            <a:r>
              <a:rPr kumimoji="1" lang="en-US" altLang="ja-JP" dirty="0" smtClean="0"/>
              <a:t>FT</a:t>
            </a:r>
            <a:r>
              <a:rPr kumimoji="1" lang="en-US" altLang="ja-JP" baseline="30000" dirty="0" smtClean="0"/>
              <a:t>-1</a:t>
            </a:r>
            <a:endParaRPr kumimoji="1" lang="ja-JP" altLang="en-US" baseline="30000" dirty="0"/>
          </a:p>
        </p:txBody>
      </p:sp>
      <p:sp>
        <p:nvSpPr>
          <p:cNvPr id="6" name="テキスト ボックス 5"/>
          <p:cNvSpPr txBox="1"/>
          <p:nvPr/>
        </p:nvSpPr>
        <p:spPr>
          <a:xfrm>
            <a:off x="4842298" y="5104830"/>
            <a:ext cx="287258" cy="369332"/>
          </a:xfrm>
          <a:prstGeom prst="rect">
            <a:avLst/>
          </a:prstGeom>
          <a:noFill/>
        </p:spPr>
        <p:txBody>
          <a:bodyPr wrap="none" rtlCol="0">
            <a:spAutoFit/>
          </a:bodyPr>
          <a:lstStyle/>
          <a:p>
            <a:r>
              <a:rPr kumimoji="1" lang="en-US" altLang="ja-JP" dirty="0" smtClean="0"/>
              <a:t>x</a:t>
            </a:r>
            <a:endParaRPr kumimoji="1" lang="ja-JP" altLang="en-US" dirty="0"/>
          </a:p>
        </p:txBody>
      </p:sp>
    </p:spTree>
    <p:extLst>
      <p:ext uri="{BB962C8B-B14F-4D97-AF65-F5344CB8AC3E}">
        <p14:creationId xmlns:p14="http://schemas.microsoft.com/office/powerpoint/2010/main" val="39163958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a:t>
            </a:r>
            <a:r>
              <a:rPr kumimoji="1" lang="ja-JP" altLang="en-US" dirty="0" smtClean="0"/>
              <a:t>コロナグラフ</a:t>
            </a:r>
            <a:r>
              <a:rPr kumimoji="1" lang="en-US" altLang="ja-JP" dirty="0" smtClean="0"/>
              <a:t>3</a:t>
            </a:r>
            <a:endParaRPr kumimoji="1" lang="ja-JP" altLang="en-US" dirty="0"/>
          </a:p>
        </p:txBody>
      </p:sp>
      <p:sp>
        <p:nvSpPr>
          <p:cNvPr id="3" name="コンテンツ プレースホルダー 2"/>
          <p:cNvSpPr>
            <a:spLocks noGrp="1"/>
          </p:cNvSpPr>
          <p:nvPr>
            <p:ph idx="1"/>
          </p:nvPr>
        </p:nvSpPr>
        <p:spPr>
          <a:xfrm>
            <a:off x="179917" y="770439"/>
            <a:ext cx="8847666" cy="2578608"/>
          </a:xfrm>
        </p:spPr>
        <p:txBody>
          <a:bodyPr>
            <a:normAutofit/>
          </a:bodyPr>
          <a:lstStyle/>
          <a:p>
            <a:r>
              <a:rPr lang="en-US" altLang="ja-JP" sz="2800" dirty="0"/>
              <a:t>4 Quadrant Phase </a:t>
            </a:r>
            <a:r>
              <a:rPr lang="en-US" altLang="ja-JP" sz="2800" dirty="0" smtClean="0"/>
              <a:t>Mask: </a:t>
            </a:r>
            <a:r>
              <a:rPr lang="ja-JP" altLang="en-US" sz="2800" dirty="0" smtClean="0"/>
              <a:t>焦点面に位相マスク</a:t>
            </a:r>
            <a:endParaRPr kumimoji="1" lang="ja-JP" altLang="en-US" sz="2400" dirty="0"/>
          </a:p>
        </p:txBody>
      </p:sp>
      <p:pic>
        <p:nvPicPr>
          <p:cNvPr id="4" name="図 3" descr="4quadrantphasemas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6317" y="1693333"/>
            <a:ext cx="6874851" cy="4441275"/>
          </a:xfrm>
          <a:prstGeom prst="rect">
            <a:avLst/>
          </a:prstGeom>
        </p:spPr>
      </p:pic>
      <p:sp>
        <p:nvSpPr>
          <p:cNvPr id="5" name="テキスト ボックス 4"/>
          <p:cNvSpPr txBox="1"/>
          <p:nvPr/>
        </p:nvSpPr>
        <p:spPr>
          <a:xfrm>
            <a:off x="3619510" y="2042587"/>
            <a:ext cx="301660"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6" name="テキスト ボックス 5"/>
          <p:cNvSpPr txBox="1"/>
          <p:nvPr/>
        </p:nvSpPr>
        <p:spPr>
          <a:xfrm>
            <a:off x="2618327" y="3369737"/>
            <a:ext cx="149260" cy="369332"/>
          </a:xfrm>
          <a:prstGeom prst="rect">
            <a:avLst/>
          </a:prstGeom>
          <a:noFill/>
        </p:spPr>
        <p:txBody>
          <a:bodyPr wrap="square" rtlCol="0">
            <a:spAutoFit/>
          </a:bodyPr>
          <a:lstStyle/>
          <a:p>
            <a:r>
              <a:rPr kumimoji="1" lang="en-US" altLang="ja-JP" dirty="0" smtClean="0"/>
              <a:t>0</a:t>
            </a:r>
            <a:endParaRPr kumimoji="1" lang="ja-JP" altLang="en-US" dirty="0"/>
          </a:p>
        </p:txBody>
      </p:sp>
      <p:sp>
        <p:nvSpPr>
          <p:cNvPr id="7" name="テキスト ボックス 6"/>
          <p:cNvSpPr txBox="1"/>
          <p:nvPr/>
        </p:nvSpPr>
        <p:spPr>
          <a:xfrm>
            <a:off x="2627899" y="2042587"/>
            <a:ext cx="312255" cy="369332"/>
          </a:xfrm>
          <a:prstGeom prst="rect">
            <a:avLst/>
          </a:prstGeom>
          <a:noFill/>
        </p:spPr>
        <p:txBody>
          <a:bodyPr wrap="none" rtlCol="0">
            <a:spAutoFit/>
          </a:bodyPr>
          <a:lstStyle/>
          <a:p>
            <a:r>
              <a:rPr kumimoji="1" lang="en-US" altLang="ja-JP" dirty="0" smtClean="0">
                <a:solidFill>
                  <a:schemeClr val="bg1"/>
                </a:solidFill>
              </a:rPr>
              <a:t>π</a:t>
            </a:r>
            <a:endParaRPr kumimoji="1" lang="ja-JP" altLang="en-US" dirty="0">
              <a:solidFill>
                <a:schemeClr val="bg1"/>
              </a:solidFill>
            </a:endParaRPr>
          </a:p>
        </p:txBody>
      </p:sp>
      <p:sp>
        <p:nvSpPr>
          <p:cNvPr id="8" name="テキスト ボックス 7"/>
          <p:cNvSpPr txBox="1"/>
          <p:nvPr/>
        </p:nvSpPr>
        <p:spPr>
          <a:xfrm>
            <a:off x="4039716" y="3475570"/>
            <a:ext cx="312255" cy="369332"/>
          </a:xfrm>
          <a:prstGeom prst="rect">
            <a:avLst/>
          </a:prstGeom>
          <a:noFill/>
        </p:spPr>
        <p:txBody>
          <a:bodyPr wrap="none" rtlCol="0">
            <a:spAutoFit/>
          </a:bodyPr>
          <a:lstStyle/>
          <a:p>
            <a:r>
              <a:rPr kumimoji="1" lang="en-US" altLang="ja-JP" dirty="0" smtClean="0">
                <a:solidFill>
                  <a:schemeClr val="bg1"/>
                </a:solidFill>
              </a:rPr>
              <a:t>π</a:t>
            </a:r>
            <a:endParaRPr kumimoji="1" lang="ja-JP" altLang="en-US" dirty="0">
              <a:solidFill>
                <a:schemeClr val="bg1"/>
              </a:solidFill>
            </a:endParaRPr>
          </a:p>
        </p:txBody>
      </p:sp>
      <p:sp>
        <p:nvSpPr>
          <p:cNvPr id="9" name="テキスト ボックス 8"/>
          <p:cNvSpPr txBox="1"/>
          <p:nvPr/>
        </p:nvSpPr>
        <p:spPr>
          <a:xfrm>
            <a:off x="2329005" y="1466335"/>
            <a:ext cx="1941156" cy="369332"/>
          </a:xfrm>
          <a:prstGeom prst="rect">
            <a:avLst/>
          </a:prstGeom>
          <a:noFill/>
        </p:spPr>
        <p:txBody>
          <a:bodyPr wrap="none" rtlCol="0">
            <a:spAutoFit/>
          </a:bodyPr>
          <a:lstStyle/>
          <a:p>
            <a:r>
              <a:rPr kumimoji="1" lang="ja-JP" altLang="en-US" dirty="0" smtClean="0"/>
              <a:t>焦点面位相マスク</a:t>
            </a:r>
            <a:endParaRPr kumimoji="1" lang="ja-JP" altLang="en-US" dirty="0"/>
          </a:p>
        </p:txBody>
      </p:sp>
      <p:sp>
        <p:nvSpPr>
          <p:cNvPr id="10" name="テキスト ボックス 9"/>
          <p:cNvSpPr txBox="1"/>
          <p:nvPr/>
        </p:nvSpPr>
        <p:spPr>
          <a:xfrm>
            <a:off x="4575796" y="1434069"/>
            <a:ext cx="1800493" cy="369332"/>
          </a:xfrm>
          <a:prstGeom prst="rect">
            <a:avLst/>
          </a:prstGeom>
          <a:noFill/>
        </p:spPr>
        <p:txBody>
          <a:bodyPr wrap="none" rtlCol="0">
            <a:spAutoFit/>
          </a:bodyPr>
          <a:lstStyle/>
          <a:p>
            <a:r>
              <a:rPr kumimoji="1" lang="ja-JP" altLang="en-US" dirty="0" smtClean="0"/>
              <a:t>焦点面複素振幅</a:t>
            </a:r>
            <a:endParaRPr kumimoji="1" lang="ja-JP" altLang="en-US" dirty="0"/>
          </a:p>
        </p:txBody>
      </p:sp>
      <p:sp>
        <p:nvSpPr>
          <p:cNvPr id="11" name="テキスト ボックス 10"/>
          <p:cNvSpPr txBox="1"/>
          <p:nvPr/>
        </p:nvSpPr>
        <p:spPr>
          <a:xfrm>
            <a:off x="6929530" y="1434069"/>
            <a:ext cx="1338828" cy="369332"/>
          </a:xfrm>
          <a:prstGeom prst="rect">
            <a:avLst/>
          </a:prstGeom>
          <a:noFill/>
        </p:spPr>
        <p:txBody>
          <a:bodyPr wrap="none" rtlCol="0">
            <a:spAutoFit/>
          </a:bodyPr>
          <a:lstStyle/>
          <a:p>
            <a:r>
              <a:rPr kumimoji="1" lang="ja-JP" altLang="en-US" dirty="0" smtClean="0"/>
              <a:t>焦点面位相</a:t>
            </a:r>
            <a:endParaRPr kumimoji="1" lang="ja-JP" altLang="en-US" dirty="0"/>
          </a:p>
        </p:txBody>
      </p:sp>
      <p:sp>
        <p:nvSpPr>
          <p:cNvPr id="12" name="テキスト ボックス 11"/>
          <p:cNvSpPr txBox="1"/>
          <p:nvPr/>
        </p:nvSpPr>
        <p:spPr>
          <a:xfrm>
            <a:off x="2767587" y="6027751"/>
            <a:ext cx="1029398" cy="369332"/>
          </a:xfrm>
          <a:prstGeom prst="rect">
            <a:avLst/>
          </a:prstGeom>
          <a:noFill/>
        </p:spPr>
        <p:txBody>
          <a:bodyPr wrap="none" rtlCol="0">
            <a:spAutoFit/>
          </a:bodyPr>
          <a:lstStyle/>
          <a:p>
            <a:r>
              <a:rPr kumimoji="1" lang="en-US" altLang="ja-JP" dirty="0" smtClean="0"/>
              <a:t>2</a:t>
            </a:r>
            <a:r>
              <a:rPr kumimoji="1" lang="en-US" altLang="ja-JP" baseline="30000" dirty="0" smtClean="0"/>
              <a:t>nd</a:t>
            </a:r>
            <a:r>
              <a:rPr kumimoji="1" lang="en-US" altLang="ja-JP" dirty="0" smtClean="0"/>
              <a:t>  </a:t>
            </a:r>
            <a:r>
              <a:rPr kumimoji="1" lang="ja-JP" altLang="en-US" dirty="0" smtClean="0"/>
              <a:t>瞳面</a:t>
            </a:r>
            <a:endParaRPr kumimoji="1" lang="ja-JP" altLang="en-US" dirty="0"/>
          </a:p>
        </p:txBody>
      </p:sp>
      <p:sp>
        <p:nvSpPr>
          <p:cNvPr id="13" name="テキスト ボックス 12"/>
          <p:cNvSpPr txBox="1"/>
          <p:nvPr/>
        </p:nvSpPr>
        <p:spPr>
          <a:xfrm>
            <a:off x="4435133" y="6027751"/>
            <a:ext cx="1941156" cy="369332"/>
          </a:xfrm>
          <a:prstGeom prst="rect">
            <a:avLst/>
          </a:prstGeom>
          <a:noFill/>
        </p:spPr>
        <p:txBody>
          <a:bodyPr wrap="none" rtlCol="0">
            <a:spAutoFit/>
          </a:bodyPr>
          <a:lstStyle/>
          <a:p>
            <a:r>
              <a:rPr kumimoji="1" lang="ja-JP" altLang="en-US" dirty="0" smtClean="0"/>
              <a:t>瞳面マスク透過後</a:t>
            </a:r>
            <a:endParaRPr kumimoji="1" lang="ja-JP" altLang="en-US" dirty="0"/>
          </a:p>
        </p:txBody>
      </p:sp>
      <p:sp>
        <p:nvSpPr>
          <p:cNvPr id="14" name="テキスト ボックス 13"/>
          <p:cNvSpPr txBox="1"/>
          <p:nvPr/>
        </p:nvSpPr>
        <p:spPr>
          <a:xfrm>
            <a:off x="7184225" y="6036734"/>
            <a:ext cx="877163" cy="369332"/>
          </a:xfrm>
          <a:prstGeom prst="rect">
            <a:avLst/>
          </a:prstGeom>
          <a:noFill/>
        </p:spPr>
        <p:txBody>
          <a:bodyPr wrap="none" rtlCol="0">
            <a:spAutoFit/>
          </a:bodyPr>
          <a:lstStyle/>
          <a:p>
            <a:r>
              <a:rPr kumimoji="1" lang="ja-JP" altLang="en-US" dirty="0" smtClean="0"/>
              <a:t>焦点面</a:t>
            </a:r>
            <a:endParaRPr kumimoji="1" lang="ja-JP" altLang="en-US" dirty="0"/>
          </a:p>
        </p:txBody>
      </p:sp>
      <p:sp>
        <p:nvSpPr>
          <p:cNvPr id="15" name="テキスト ボックス 14"/>
          <p:cNvSpPr txBox="1"/>
          <p:nvPr/>
        </p:nvSpPr>
        <p:spPr>
          <a:xfrm>
            <a:off x="603250" y="6360583"/>
            <a:ext cx="1367795" cy="369332"/>
          </a:xfrm>
          <a:prstGeom prst="rect">
            <a:avLst/>
          </a:prstGeom>
          <a:noFill/>
        </p:spPr>
        <p:txBody>
          <a:bodyPr wrap="none" rtlCol="0">
            <a:spAutoFit/>
          </a:bodyPr>
          <a:lstStyle/>
          <a:p>
            <a:r>
              <a:rPr kumimoji="1" lang="en-US" altLang="ja-JP" dirty="0" smtClean="0"/>
              <a:t>Rouan+2000</a:t>
            </a:r>
            <a:endParaRPr kumimoji="1" lang="ja-JP" altLang="en-US" dirty="0"/>
          </a:p>
        </p:txBody>
      </p:sp>
      <p:sp>
        <p:nvSpPr>
          <p:cNvPr id="16" name="テキスト ボックス 15"/>
          <p:cNvSpPr txBox="1"/>
          <p:nvPr/>
        </p:nvSpPr>
        <p:spPr>
          <a:xfrm>
            <a:off x="8402203" y="0"/>
            <a:ext cx="741797" cy="369332"/>
          </a:xfrm>
          <a:prstGeom prst="rect">
            <a:avLst/>
          </a:prstGeom>
          <a:noFill/>
        </p:spPr>
        <p:txBody>
          <a:bodyPr wrap="none" rtlCol="0">
            <a:spAutoFit/>
          </a:bodyPr>
          <a:lstStyle/>
          <a:p>
            <a:pPr algn="r"/>
            <a:r>
              <a:rPr lang="en-US" altLang="ja-JP" dirty="0"/>
              <a:t>17/50</a:t>
            </a:r>
            <a:endParaRPr lang="ja-JP" altLang="en-US" dirty="0"/>
          </a:p>
        </p:txBody>
      </p:sp>
    </p:spTree>
    <p:extLst>
      <p:ext uri="{BB962C8B-B14F-4D97-AF65-F5344CB8AC3E}">
        <p14:creationId xmlns:p14="http://schemas.microsoft.com/office/powerpoint/2010/main" val="24630440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kumimoji="1" lang="ja-JP" altLang="en-US" dirty="0" smtClean="0"/>
              <a:t>なぜ</a:t>
            </a:r>
            <a:r>
              <a:rPr kumimoji="1" lang="en-US" altLang="ja-JP" dirty="0" smtClean="0"/>
              <a:t>(</a:t>
            </a:r>
            <a:r>
              <a:rPr kumimoji="1" lang="ja-JP" altLang="en-US" dirty="0" smtClean="0"/>
              <a:t>太陽</a:t>
            </a:r>
            <a:r>
              <a:rPr kumimoji="1" lang="en-US" altLang="ja-JP" dirty="0" smtClean="0"/>
              <a:t>)</a:t>
            </a:r>
            <a:r>
              <a:rPr kumimoji="1" lang="ja-JP" altLang="en-US" dirty="0" smtClean="0"/>
              <a:t>系外惑星？＋今回の発表</a:t>
            </a:r>
            <a:endParaRPr kumimoji="1" lang="ja-JP" altLang="en-US" dirty="0"/>
          </a:p>
        </p:txBody>
      </p:sp>
      <p:sp>
        <p:nvSpPr>
          <p:cNvPr id="3" name="コンテンツ プレースホルダー 2"/>
          <p:cNvSpPr>
            <a:spLocks noGrp="1"/>
          </p:cNvSpPr>
          <p:nvPr>
            <p:ph idx="1"/>
          </p:nvPr>
        </p:nvSpPr>
        <p:spPr>
          <a:xfrm>
            <a:off x="457200" y="771758"/>
            <a:ext cx="8229600" cy="4077359"/>
          </a:xfrm>
        </p:spPr>
        <p:txBody>
          <a:bodyPr>
            <a:normAutofit/>
          </a:bodyPr>
          <a:lstStyle/>
          <a:p>
            <a:r>
              <a:rPr kumimoji="1" lang="ja-JP" altLang="en-US" sz="2800" dirty="0" smtClean="0"/>
              <a:t>研究の究極のゴール：：</a:t>
            </a:r>
            <a:r>
              <a:rPr kumimoji="1" lang="ja-JP" altLang="en-US" sz="2800" dirty="0" smtClean="0">
                <a:solidFill>
                  <a:srgbClr val="FF0000"/>
                </a:solidFill>
              </a:rPr>
              <a:t>地球外生命体はいる？</a:t>
            </a:r>
            <a:endParaRPr kumimoji="1" lang="en-US" altLang="ja-JP" sz="2800" dirty="0" smtClean="0">
              <a:solidFill>
                <a:srgbClr val="FF0000"/>
              </a:solidFill>
            </a:endParaRPr>
          </a:p>
          <a:p>
            <a:pPr marL="0" indent="0">
              <a:buNone/>
            </a:pPr>
            <a:r>
              <a:rPr kumimoji="1" lang="en-US" altLang="ja-JP" sz="2400" dirty="0" smtClean="0"/>
              <a:t>→</a:t>
            </a:r>
            <a:r>
              <a:rPr kumimoji="1" lang="ja-JP" altLang="en-US" sz="2400" dirty="0" smtClean="0"/>
              <a:t>太陽系外にも生命がすめる？</a:t>
            </a:r>
            <a:r>
              <a:rPr kumimoji="1" lang="en-US" altLang="ja-JP" sz="2400" dirty="0" smtClean="0"/>
              <a:t>(Habitable zone)</a:t>
            </a:r>
          </a:p>
          <a:p>
            <a:pPr marL="0" indent="0">
              <a:buNone/>
            </a:pPr>
            <a:r>
              <a:rPr kumimoji="1" lang="en-US" altLang="ja-JP" sz="2400" dirty="0" smtClean="0"/>
              <a:t>→(</a:t>
            </a:r>
            <a:r>
              <a:rPr kumimoji="1" lang="ja-JP" altLang="en-US" sz="2400" dirty="0" smtClean="0"/>
              <a:t>太陽</a:t>
            </a:r>
            <a:r>
              <a:rPr kumimoji="1" lang="en-US" altLang="ja-JP" sz="2400" dirty="0" smtClean="0"/>
              <a:t>)</a:t>
            </a:r>
            <a:r>
              <a:rPr kumimoji="1" lang="ja-JP" altLang="en-US" sz="2400" dirty="0" smtClean="0"/>
              <a:t>系外惑星ってどんなの？</a:t>
            </a:r>
            <a:r>
              <a:rPr kumimoji="1" lang="en-US" altLang="ja-JP" sz="2400" dirty="0" smtClean="0"/>
              <a:t>(characterization)</a:t>
            </a:r>
          </a:p>
          <a:p>
            <a:pPr marL="0" indent="0">
              <a:buNone/>
            </a:pPr>
            <a:r>
              <a:rPr kumimoji="1" lang="en-US" altLang="ja-JP" sz="2400" dirty="0" smtClean="0"/>
              <a:t>→</a:t>
            </a:r>
            <a:r>
              <a:rPr kumimoji="1" lang="ja-JP" altLang="en-US" sz="2400" dirty="0" smtClean="0"/>
              <a:t>どうやって系外惑星を探査？</a:t>
            </a:r>
            <a:r>
              <a:rPr kumimoji="1" lang="en-US" altLang="ja-JP" sz="2400" dirty="0" smtClean="0"/>
              <a:t>(remote sensing)</a:t>
            </a:r>
          </a:p>
          <a:p>
            <a:pPr marL="0" indent="0">
              <a:buNone/>
            </a:pPr>
            <a:r>
              <a:rPr kumimoji="1" lang="en-US" altLang="ja-JP" sz="2400" dirty="0" smtClean="0"/>
              <a:t>→</a:t>
            </a:r>
            <a:r>
              <a:rPr kumimoji="1" lang="ja-JP" altLang="en-US" sz="2400" dirty="0" smtClean="0"/>
              <a:t>系外惑星を直接みてみたい！！</a:t>
            </a:r>
            <a:r>
              <a:rPr lang="en-US" altLang="ja-JP" sz="2400" dirty="0" smtClean="0"/>
              <a:t>(direct imaging)</a:t>
            </a:r>
            <a:endParaRPr kumimoji="1" lang="en-US" altLang="ja-JP" sz="2400" dirty="0" smtClean="0"/>
          </a:p>
          <a:p>
            <a:pPr marL="0" indent="0">
              <a:buNone/>
            </a:pPr>
            <a:r>
              <a:rPr lang="en-US" altLang="ja-JP" sz="2400" dirty="0" smtClean="0"/>
              <a:t>→</a:t>
            </a:r>
            <a:r>
              <a:rPr lang="ja-JP" altLang="en-US" sz="2400" dirty="0" smtClean="0"/>
              <a:t>補償光学が必要</a:t>
            </a:r>
            <a:r>
              <a:rPr lang="en-US" altLang="ja-JP" sz="2400" dirty="0" smtClean="0"/>
              <a:t>→</a:t>
            </a:r>
            <a:r>
              <a:rPr lang="ja-JP" altLang="en-US" sz="2400" dirty="0" smtClean="0"/>
              <a:t>自分で作りたい！！</a:t>
            </a:r>
            <a:r>
              <a:rPr lang="en-US" altLang="ja-JP" sz="2800" dirty="0" smtClean="0"/>
              <a:t>→</a:t>
            </a:r>
            <a:r>
              <a:rPr lang="ja-JP" altLang="en-US" sz="2800" dirty="0" smtClean="0">
                <a:solidFill>
                  <a:srgbClr val="FF0000"/>
                </a:solidFill>
              </a:rPr>
              <a:t>開発だ！</a:t>
            </a:r>
            <a:endParaRPr lang="en-US" altLang="ja-JP" sz="2800" dirty="0" smtClean="0">
              <a:solidFill>
                <a:srgbClr val="FF0000"/>
              </a:solidFill>
            </a:endParaRPr>
          </a:p>
          <a:p>
            <a:pPr marL="0" indent="0">
              <a:buNone/>
            </a:pPr>
            <a:endParaRPr lang="en-US" altLang="ja-JP" sz="800" dirty="0">
              <a:solidFill>
                <a:srgbClr val="FF0000"/>
              </a:solidFill>
            </a:endParaRPr>
          </a:p>
          <a:p>
            <a:r>
              <a:rPr kumimoji="1" lang="ja-JP" altLang="en-US" sz="2800" dirty="0" smtClean="0"/>
              <a:t>発表：：補償光学がなぜ必要で、どういう問題をどういう方法で解決しているか。</a:t>
            </a:r>
            <a:endParaRPr kumimoji="1" lang="ja-JP" altLang="en-US" sz="2800" dirty="0"/>
          </a:p>
        </p:txBody>
      </p:sp>
      <p:sp>
        <p:nvSpPr>
          <p:cNvPr id="4" name="テキスト ボックス 3"/>
          <p:cNvSpPr txBox="1"/>
          <p:nvPr/>
        </p:nvSpPr>
        <p:spPr>
          <a:xfrm>
            <a:off x="7728276" y="1220570"/>
            <a:ext cx="1378164" cy="369332"/>
          </a:xfrm>
          <a:prstGeom prst="rect">
            <a:avLst/>
          </a:prstGeom>
          <a:solidFill>
            <a:srgbClr val="FF0000"/>
          </a:solidFill>
          <a:ln>
            <a:solidFill>
              <a:srgbClr val="FF0000"/>
            </a:solidFill>
          </a:ln>
        </p:spPr>
        <p:txBody>
          <a:bodyPr wrap="none" rtlCol="0">
            <a:spAutoFit/>
          </a:bodyPr>
          <a:lstStyle/>
          <a:p>
            <a:r>
              <a:rPr kumimoji="1" lang="ja-JP" altLang="en-US" dirty="0" smtClean="0">
                <a:solidFill>
                  <a:schemeClr val="bg1"/>
                </a:solidFill>
              </a:rPr>
              <a:t>生命って何</a:t>
            </a:r>
            <a:r>
              <a:rPr kumimoji="1" lang="en-US" altLang="ja-JP" dirty="0" smtClean="0">
                <a:solidFill>
                  <a:schemeClr val="bg1"/>
                </a:solidFill>
              </a:rPr>
              <a:t>?</a:t>
            </a:r>
            <a:endParaRPr kumimoji="1" lang="ja-JP" altLang="en-US" dirty="0">
              <a:solidFill>
                <a:schemeClr val="bg1"/>
              </a:solidFill>
            </a:endParaRPr>
          </a:p>
        </p:txBody>
      </p:sp>
      <p:sp>
        <p:nvSpPr>
          <p:cNvPr id="5" name="テキスト ボックス 4"/>
          <p:cNvSpPr txBox="1"/>
          <p:nvPr/>
        </p:nvSpPr>
        <p:spPr>
          <a:xfrm>
            <a:off x="7975752" y="1565244"/>
            <a:ext cx="1214395" cy="646331"/>
          </a:xfrm>
          <a:prstGeom prst="rect">
            <a:avLst/>
          </a:prstGeom>
          <a:noFill/>
        </p:spPr>
        <p:txBody>
          <a:bodyPr wrap="none" rtlCol="0">
            <a:spAutoFit/>
          </a:bodyPr>
          <a:lstStyle/>
          <a:p>
            <a:r>
              <a:rPr kumimoji="1" lang="ja-JP" altLang="en-US" sz="1200" dirty="0" smtClean="0"/>
              <a:t>は手に負えない</a:t>
            </a:r>
            <a:endParaRPr kumimoji="1" lang="en-US" altLang="ja-JP" sz="1200" dirty="0" smtClean="0"/>
          </a:p>
          <a:p>
            <a:r>
              <a:rPr lang="ja-JP" altLang="en-US" sz="1200" dirty="0" smtClean="0"/>
              <a:t>けれど理解は</a:t>
            </a:r>
            <a:endParaRPr lang="en-US" altLang="ja-JP" sz="1200" dirty="0" smtClean="0"/>
          </a:p>
          <a:p>
            <a:r>
              <a:rPr lang="ja-JP" altLang="en-US" sz="1200" dirty="0" smtClean="0"/>
              <a:t>深まる</a:t>
            </a:r>
            <a:r>
              <a:rPr lang="en-US" altLang="ja-JP" sz="1200" dirty="0" smtClean="0"/>
              <a:t>……</a:t>
            </a:r>
          </a:p>
        </p:txBody>
      </p:sp>
      <p:sp>
        <p:nvSpPr>
          <p:cNvPr id="6" name="テキスト ボックス 5"/>
          <p:cNvSpPr txBox="1"/>
          <p:nvPr/>
        </p:nvSpPr>
        <p:spPr>
          <a:xfrm>
            <a:off x="7742823" y="959815"/>
            <a:ext cx="1459654" cy="276999"/>
          </a:xfrm>
          <a:prstGeom prst="rect">
            <a:avLst/>
          </a:prstGeom>
          <a:noFill/>
        </p:spPr>
        <p:txBody>
          <a:bodyPr wrap="none" rtlCol="0">
            <a:spAutoFit/>
          </a:bodyPr>
          <a:lstStyle/>
          <a:p>
            <a:r>
              <a:rPr kumimoji="1" lang="ja-JP" altLang="en-US" sz="1200" dirty="0" smtClean="0"/>
              <a:t>ホントの究極ゴール</a:t>
            </a:r>
            <a:endParaRPr kumimoji="1" lang="ja-JP" altLang="en-US" sz="1200" dirty="0"/>
          </a:p>
        </p:txBody>
      </p:sp>
      <p:graphicFrame>
        <p:nvGraphicFramePr>
          <p:cNvPr id="7" name="表 6"/>
          <p:cNvGraphicFramePr>
            <a:graphicFrameLocks noGrp="1"/>
          </p:cNvGraphicFramePr>
          <p:nvPr>
            <p:extLst>
              <p:ext uri="{D42A27DB-BD31-4B8C-83A1-F6EECF244321}">
                <p14:modId xmlns:p14="http://schemas.microsoft.com/office/powerpoint/2010/main" val="2740400361"/>
              </p:ext>
            </p:extLst>
          </p:nvPr>
        </p:nvGraphicFramePr>
        <p:xfrm>
          <a:off x="106088" y="4849117"/>
          <a:ext cx="6512042" cy="1854200"/>
        </p:xfrm>
        <a:graphic>
          <a:graphicData uri="http://schemas.openxmlformats.org/drawingml/2006/table">
            <a:tbl>
              <a:tblPr firstRow="1" bandRow="1">
                <a:tableStyleId>{5C22544A-7EE6-4342-B048-85BDC9FD1C3A}</a:tableStyleId>
              </a:tblPr>
              <a:tblGrid>
                <a:gridCol w="1799154"/>
                <a:gridCol w="1600356"/>
                <a:gridCol w="1637526"/>
                <a:gridCol w="1475006"/>
              </a:tblGrid>
              <a:tr h="370840">
                <a:tc>
                  <a:txBody>
                    <a:bodyPr/>
                    <a:lstStyle/>
                    <a:p>
                      <a:endParaRPr kumimoji="1" lang="ja-JP" altLang="en-US" dirty="0"/>
                    </a:p>
                  </a:txBody>
                  <a:tcPr/>
                </a:tc>
                <a:tc>
                  <a:txBody>
                    <a:bodyPr/>
                    <a:lstStyle/>
                    <a:p>
                      <a:r>
                        <a:rPr kumimoji="1" lang="ja-JP" altLang="en-US" dirty="0" smtClean="0"/>
                        <a:t>補償光学</a:t>
                      </a:r>
                      <a:endParaRPr kumimoji="1" lang="ja-JP" altLang="en-US" dirty="0"/>
                    </a:p>
                  </a:txBody>
                  <a:tcPr/>
                </a:tc>
                <a:tc>
                  <a:txBody>
                    <a:bodyPr/>
                    <a:lstStyle/>
                    <a:p>
                      <a:r>
                        <a:rPr kumimoji="1" lang="ja-JP" altLang="en-US" dirty="0" smtClean="0"/>
                        <a:t>重力波検出</a:t>
                      </a:r>
                      <a:endParaRPr kumimoji="1" lang="ja-JP" altLang="en-US" dirty="0"/>
                    </a:p>
                  </a:txBody>
                  <a:tcPr/>
                </a:tc>
                <a:tc>
                  <a:txBody>
                    <a:bodyPr/>
                    <a:lstStyle/>
                    <a:p>
                      <a:pPr algn="ctr"/>
                      <a:r>
                        <a:rPr kumimoji="1" lang="ja-JP" altLang="en-US" dirty="0" smtClean="0"/>
                        <a:t>比</a:t>
                      </a:r>
                      <a:endParaRPr kumimoji="1" lang="ja-JP" altLang="en-US" dirty="0"/>
                    </a:p>
                  </a:txBody>
                  <a:tcPr/>
                </a:tc>
              </a:tr>
              <a:tr h="370840">
                <a:tc>
                  <a:txBody>
                    <a:bodyPr/>
                    <a:lstStyle/>
                    <a:p>
                      <a:r>
                        <a:rPr kumimoji="1" lang="ja-JP" altLang="en-US" dirty="0" smtClean="0"/>
                        <a:t>ターゲットの距離</a:t>
                      </a:r>
                      <a:endParaRPr kumimoji="1" lang="ja-JP" altLang="en-US" dirty="0"/>
                    </a:p>
                  </a:txBody>
                  <a:tcPr/>
                </a:tc>
                <a:tc>
                  <a:txBody>
                    <a:bodyPr/>
                    <a:lstStyle/>
                    <a:p>
                      <a:r>
                        <a:rPr kumimoji="1" lang="en-US" altLang="ja-JP" dirty="0" smtClean="0"/>
                        <a:t>1—1000pc</a:t>
                      </a:r>
                      <a:endParaRPr kumimoji="1" lang="ja-JP" altLang="en-US" dirty="0"/>
                    </a:p>
                  </a:txBody>
                  <a:tcPr/>
                </a:tc>
                <a:tc>
                  <a:txBody>
                    <a:bodyPr/>
                    <a:lstStyle/>
                    <a:p>
                      <a:r>
                        <a:rPr kumimoji="1" lang="en-US" altLang="ja-JP" dirty="0" smtClean="0"/>
                        <a:t>〜200Mpc</a:t>
                      </a:r>
                      <a:endParaRPr kumimoji="1" lang="ja-JP" altLang="en-US" dirty="0"/>
                    </a:p>
                  </a:txBody>
                  <a:tcPr/>
                </a:tc>
                <a:tc>
                  <a:txBody>
                    <a:bodyPr/>
                    <a:lstStyle/>
                    <a:p>
                      <a:pPr algn="ctr"/>
                      <a:r>
                        <a:rPr kumimoji="1" lang="en-US" altLang="ja-JP" dirty="0" smtClean="0"/>
                        <a:t>1 : 20</a:t>
                      </a:r>
                      <a:r>
                        <a:rPr kumimoji="1" lang="ja-JP" altLang="en-US" dirty="0" smtClean="0"/>
                        <a:t>万</a:t>
                      </a:r>
                      <a:r>
                        <a:rPr kumimoji="1" lang="en-US" altLang="ja-JP" dirty="0" smtClean="0"/>
                        <a:t>—2</a:t>
                      </a:r>
                      <a:r>
                        <a:rPr kumimoji="1" lang="ja-JP" altLang="en-US" dirty="0" smtClean="0"/>
                        <a:t>億</a:t>
                      </a:r>
                      <a:endParaRPr kumimoji="1" lang="ja-JP" altLang="en-US" dirty="0"/>
                    </a:p>
                  </a:txBody>
                  <a:tcPr/>
                </a:tc>
              </a:tr>
              <a:tr h="370840">
                <a:tc>
                  <a:txBody>
                    <a:bodyPr/>
                    <a:lstStyle/>
                    <a:p>
                      <a:r>
                        <a:rPr kumimoji="1" lang="ja-JP" altLang="en-US" dirty="0" smtClean="0"/>
                        <a:t>制御精度</a:t>
                      </a:r>
                      <a:r>
                        <a:rPr kumimoji="1" lang="en-US" altLang="ja-JP" dirty="0" smtClean="0"/>
                        <a:t>(</a:t>
                      </a:r>
                      <a:r>
                        <a:rPr kumimoji="1" lang="ja-JP" altLang="en-US" dirty="0" smtClean="0"/>
                        <a:t>角度</a:t>
                      </a:r>
                      <a:r>
                        <a:rPr kumimoji="1" lang="en-US" altLang="ja-JP" dirty="0" smtClean="0"/>
                        <a:t>)</a:t>
                      </a:r>
                      <a:endParaRPr kumimoji="1" lang="ja-JP" altLang="en-US" dirty="0"/>
                    </a:p>
                  </a:txBody>
                  <a:tcPr/>
                </a:tc>
                <a:tc>
                  <a:txBody>
                    <a:bodyPr/>
                    <a:lstStyle/>
                    <a:p>
                      <a:r>
                        <a:rPr kumimoji="1" lang="en-US" altLang="ja-JP" dirty="0" smtClean="0"/>
                        <a:t>〜0.01</a:t>
                      </a:r>
                      <a:r>
                        <a:rPr kumimoji="1" lang="ja-JP" altLang="en-US" dirty="0" smtClean="0"/>
                        <a:t>秒角</a:t>
                      </a:r>
                      <a:endParaRPr kumimoji="1" lang="ja-JP" altLang="en-US" dirty="0"/>
                    </a:p>
                  </a:txBody>
                  <a:tcPr/>
                </a:tc>
                <a:tc>
                  <a:txBody>
                    <a:bodyPr/>
                    <a:lstStyle/>
                    <a:p>
                      <a:r>
                        <a:rPr kumimoji="1" lang="en-US" altLang="ja-JP" dirty="0" smtClean="0"/>
                        <a:t>〜</a:t>
                      </a:r>
                      <a:r>
                        <a:rPr kumimoji="1" lang="en-US" altLang="ja-JP" dirty="0" err="1" smtClean="0"/>
                        <a:t>nrad</a:t>
                      </a:r>
                      <a:endParaRPr kumimoji="1" lang="ja-JP" altLang="en-US" dirty="0"/>
                    </a:p>
                  </a:txBody>
                  <a:tcPr/>
                </a:tc>
                <a:tc>
                  <a:txBody>
                    <a:bodyPr/>
                    <a:lstStyle/>
                    <a:p>
                      <a:pPr algn="ctr"/>
                      <a:r>
                        <a:rPr kumimoji="1" lang="en-US" altLang="ja-JP" dirty="0" smtClean="0"/>
                        <a:t>10 : 1</a:t>
                      </a:r>
                      <a:endParaRPr kumimoji="1" lang="ja-JP" altLang="en-US" dirty="0"/>
                    </a:p>
                  </a:txBody>
                  <a:tcPr/>
                </a:tc>
              </a:tr>
              <a:tr h="370840">
                <a:tc>
                  <a:txBody>
                    <a:bodyPr/>
                    <a:lstStyle/>
                    <a:p>
                      <a:r>
                        <a:rPr kumimoji="1" lang="ja-JP" altLang="en-US" dirty="0" smtClean="0"/>
                        <a:t>制御精度</a:t>
                      </a:r>
                      <a:r>
                        <a:rPr kumimoji="1" lang="en-US" altLang="ja-JP" dirty="0" smtClean="0"/>
                        <a:t>(</a:t>
                      </a:r>
                      <a:r>
                        <a:rPr kumimoji="1" lang="ja-JP" altLang="en-US" dirty="0" smtClean="0"/>
                        <a:t>速度</a:t>
                      </a:r>
                      <a:r>
                        <a:rPr kumimoji="1" lang="en-US" altLang="ja-JP" dirty="0" smtClean="0"/>
                        <a:t>)</a:t>
                      </a:r>
                      <a:endParaRPr kumimoji="1" lang="ja-JP" altLang="en-US" dirty="0"/>
                    </a:p>
                  </a:txBody>
                  <a:tcPr/>
                </a:tc>
                <a:tc>
                  <a:txBody>
                    <a:bodyPr/>
                    <a:lstStyle/>
                    <a:p>
                      <a:r>
                        <a:rPr kumimoji="1" lang="en-US" altLang="ja-JP" dirty="0" smtClean="0"/>
                        <a:t>〜10kHz</a:t>
                      </a:r>
                      <a:endParaRPr kumimoji="1" lang="ja-JP" altLang="en-US" dirty="0"/>
                    </a:p>
                  </a:txBody>
                  <a:tcPr/>
                </a:tc>
                <a:tc>
                  <a:txBody>
                    <a:bodyPr/>
                    <a:lstStyle/>
                    <a:p>
                      <a:r>
                        <a:rPr kumimoji="1" lang="en-US" altLang="ja-JP" dirty="0" smtClean="0"/>
                        <a:t>〜10Hz</a:t>
                      </a:r>
                      <a:endParaRPr kumimoji="1" lang="ja-JP" altLang="en-US" dirty="0"/>
                    </a:p>
                  </a:txBody>
                  <a:tcPr/>
                </a:tc>
                <a:tc>
                  <a:txBody>
                    <a:bodyPr/>
                    <a:lstStyle/>
                    <a:p>
                      <a:pPr algn="ctr"/>
                      <a:r>
                        <a:rPr kumimoji="1" lang="en-US" altLang="ja-JP" dirty="0" smtClean="0"/>
                        <a:t>1000 : 1</a:t>
                      </a:r>
                      <a:endParaRPr kumimoji="1" lang="ja-JP" altLang="en-US" dirty="0"/>
                    </a:p>
                  </a:txBody>
                  <a:tcPr/>
                </a:tc>
              </a:tr>
              <a:tr h="370840">
                <a:tc>
                  <a:txBody>
                    <a:bodyPr/>
                    <a:lstStyle/>
                    <a:p>
                      <a:r>
                        <a:rPr kumimoji="1" lang="ja-JP" altLang="en-US" dirty="0" smtClean="0"/>
                        <a:t>制御精度</a:t>
                      </a:r>
                      <a:r>
                        <a:rPr kumimoji="1" lang="en-US" altLang="ja-JP" dirty="0" smtClean="0"/>
                        <a:t>(</a:t>
                      </a:r>
                      <a:r>
                        <a:rPr kumimoji="1" lang="ja-JP" altLang="en-US" dirty="0" smtClean="0"/>
                        <a:t>波面</a:t>
                      </a:r>
                      <a:r>
                        <a:rPr kumimoji="1" lang="en-US" altLang="ja-JP" dirty="0" smtClean="0"/>
                        <a:t>)</a:t>
                      </a:r>
                      <a:endParaRPr kumimoji="1" lang="ja-JP" altLang="en-US" dirty="0"/>
                    </a:p>
                  </a:txBody>
                  <a:tcPr/>
                </a:tc>
                <a:tc>
                  <a:txBody>
                    <a:bodyPr/>
                    <a:lstStyle/>
                    <a:p>
                      <a:r>
                        <a:rPr kumimoji="1" lang="en-US" altLang="ja-JP" dirty="0" smtClean="0"/>
                        <a:t>〜</a:t>
                      </a:r>
                      <a:r>
                        <a:rPr kumimoji="1" lang="en-US" altLang="ja-JP" dirty="0" err="1" smtClean="0"/>
                        <a:t>λ</a:t>
                      </a:r>
                      <a:r>
                        <a:rPr kumimoji="1" lang="en-US" altLang="ja-JP" dirty="0" smtClean="0"/>
                        <a:t>/20〜50nm</a:t>
                      </a:r>
                      <a:endParaRPr kumimoji="1" lang="ja-JP" altLang="en-US" dirty="0"/>
                    </a:p>
                  </a:txBody>
                  <a:tcPr/>
                </a:tc>
                <a:tc>
                  <a:txBody>
                    <a:bodyPr/>
                    <a:lstStyle/>
                    <a:p>
                      <a:r>
                        <a:rPr kumimoji="1" lang="en-US" altLang="ja-JP" dirty="0" smtClean="0"/>
                        <a:t>〜μDpt〜10nm</a:t>
                      </a:r>
                      <a:endParaRPr kumimoji="1" lang="ja-JP" altLang="en-US" dirty="0"/>
                    </a:p>
                  </a:txBody>
                  <a:tcPr/>
                </a:tc>
                <a:tc>
                  <a:txBody>
                    <a:bodyPr/>
                    <a:lstStyle/>
                    <a:p>
                      <a:pPr algn="ctr"/>
                      <a:r>
                        <a:rPr kumimoji="1" lang="en-US" altLang="ja-JP" dirty="0" smtClean="0"/>
                        <a:t>5:1</a:t>
                      </a:r>
                      <a:endParaRPr kumimoji="1" lang="ja-JP" altLang="en-US" dirty="0"/>
                    </a:p>
                  </a:txBody>
                  <a:tcPr/>
                </a:tc>
              </a:tr>
            </a:tbl>
          </a:graphicData>
        </a:graphic>
      </p:graphicFrame>
      <p:sp>
        <p:nvSpPr>
          <p:cNvPr id="8" name="テキスト ボックス 7"/>
          <p:cNvSpPr txBox="1"/>
          <p:nvPr/>
        </p:nvSpPr>
        <p:spPr>
          <a:xfrm>
            <a:off x="6577415" y="4521236"/>
            <a:ext cx="2612732" cy="1569660"/>
          </a:xfrm>
          <a:prstGeom prst="rect">
            <a:avLst/>
          </a:prstGeom>
          <a:noFill/>
        </p:spPr>
        <p:txBody>
          <a:bodyPr wrap="square" rtlCol="0">
            <a:spAutoFit/>
          </a:bodyPr>
          <a:lstStyle/>
          <a:p>
            <a:r>
              <a:rPr kumimoji="1" lang="ja-JP" altLang="en-US" sz="1600" dirty="0" smtClean="0"/>
              <a:t>・</a:t>
            </a:r>
            <a:r>
              <a:rPr kumimoji="1" lang="en-US" altLang="ja-JP" sz="1600" dirty="0" smtClean="0"/>
              <a:t>1</a:t>
            </a:r>
            <a:r>
              <a:rPr kumimoji="1" lang="ja-JP" altLang="en-US" sz="1600" dirty="0" smtClean="0"/>
              <a:t>秒角</a:t>
            </a:r>
            <a:r>
              <a:rPr kumimoji="1" lang="en-US" altLang="ja-JP" sz="1600" dirty="0" smtClean="0"/>
              <a:t>=1/60</a:t>
            </a:r>
            <a:r>
              <a:rPr kumimoji="1" lang="ja-JP" altLang="en-US" sz="1600" dirty="0" smtClean="0"/>
              <a:t>分角</a:t>
            </a:r>
            <a:r>
              <a:rPr kumimoji="1" lang="en-US" altLang="ja-JP" sz="1600" dirty="0" smtClean="0"/>
              <a:t>=</a:t>
            </a:r>
            <a:r>
              <a:rPr lang="en-US" altLang="ja-JP" sz="1600" dirty="0" smtClean="0"/>
              <a:t>1/3600</a:t>
            </a:r>
            <a:r>
              <a:rPr lang="ja-JP" altLang="en-US" sz="1600" dirty="0" smtClean="0"/>
              <a:t>度</a:t>
            </a:r>
            <a:endParaRPr lang="en-US" altLang="ja-JP" sz="1600" dirty="0" smtClean="0"/>
          </a:p>
          <a:p>
            <a:r>
              <a:rPr kumimoji="1" lang="ja-JP" altLang="en-US" sz="1600" dirty="0" smtClean="0"/>
              <a:t>　　　</a:t>
            </a:r>
            <a:r>
              <a:rPr kumimoji="1" lang="en-US" altLang="ja-JP" sz="1600" dirty="0" smtClean="0"/>
              <a:t>  ≒4.9μrad</a:t>
            </a:r>
          </a:p>
          <a:p>
            <a:r>
              <a:rPr lang="ja-JP" altLang="en-US" sz="1600" dirty="0" smtClean="0"/>
              <a:t>・波長</a:t>
            </a:r>
            <a:r>
              <a:rPr lang="en-US" altLang="ja-JP" sz="1600" dirty="0" smtClean="0"/>
              <a:t>(</a:t>
            </a:r>
            <a:r>
              <a:rPr lang="en-US" altLang="ja-JP" sz="1600" dirty="0" err="1" smtClean="0"/>
              <a:t>λ</a:t>
            </a:r>
            <a:r>
              <a:rPr lang="en-US" altLang="ja-JP" sz="1600" dirty="0" smtClean="0"/>
              <a:t>)</a:t>
            </a:r>
            <a:r>
              <a:rPr lang="ja-JP" altLang="en-US" sz="1600" dirty="0" smtClean="0"/>
              <a:t>は近赤外</a:t>
            </a:r>
            <a:r>
              <a:rPr lang="en-US" altLang="ja-JP" sz="1600" dirty="0" smtClean="0"/>
              <a:t>1—2μm</a:t>
            </a:r>
          </a:p>
          <a:p>
            <a:r>
              <a:rPr lang="ja-JP" altLang="en-US" sz="1600" dirty="0" smtClean="0"/>
              <a:t>・</a:t>
            </a:r>
            <a:r>
              <a:rPr lang="en-US" altLang="ja-JP" sz="1600" dirty="0" err="1" smtClean="0"/>
              <a:t>Dpt</a:t>
            </a:r>
            <a:r>
              <a:rPr lang="ja-JP" altLang="en-US" sz="1600" dirty="0" smtClean="0"/>
              <a:t>から</a:t>
            </a:r>
            <a:r>
              <a:rPr lang="en-US" altLang="ja-JP" sz="1600" dirty="0" smtClean="0"/>
              <a:t>nm</a:t>
            </a:r>
            <a:r>
              <a:rPr lang="ja-JP" altLang="en-US" sz="1600" dirty="0" smtClean="0"/>
              <a:t>への変換は</a:t>
            </a:r>
            <a:r>
              <a:rPr lang="en-US" altLang="ja-JP" sz="1600" dirty="0" smtClean="0"/>
              <a:t> </a:t>
            </a:r>
          </a:p>
          <a:p>
            <a:r>
              <a:rPr lang="en-US" altLang="ja-JP" sz="1600" dirty="0"/>
              <a:t> </a:t>
            </a:r>
            <a:r>
              <a:rPr lang="en-US" altLang="ja-JP" sz="1600" dirty="0" smtClean="0"/>
              <a:t> φ10cm</a:t>
            </a:r>
            <a:r>
              <a:rPr lang="ja-JP" altLang="en-US" sz="1600" dirty="0" smtClean="0"/>
              <a:t>程度の素子を想定</a:t>
            </a:r>
            <a:endParaRPr lang="en-US" altLang="ja-JP" sz="1600" dirty="0" smtClean="0"/>
          </a:p>
          <a:p>
            <a:endParaRPr kumimoji="1" lang="en-US" altLang="ja-JP" sz="1600" dirty="0" smtClean="0"/>
          </a:p>
        </p:txBody>
      </p:sp>
      <p:sp>
        <p:nvSpPr>
          <p:cNvPr id="9" name="テキスト ボックス 8"/>
          <p:cNvSpPr txBox="1"/>
          <p:nvPr/>
        </p:nvSpPr>
        <p:spPr>
          <a:xfrm>
            <a:off x="8519197" y="0"/>
            <a:ext cx="624803" cy="369332"/>
          </a:xfrm>
          <a:prstGeom prst="rect">
            <a:avLst/>
          </a:prstGeom>
          <a:noFill/>
        </p:spPr>
        <p:txBody>
          <a:bodyPr wrap="none" rtlCol="0">
            <a:spAutoFit/>
          </a:bodyPr>
          <a:lstStyle/>
          <a:p>
            <a:pPr algn="r"/>
            <a:r>
              <a:rPr kumimoji="1" lang="en-US" altLang="ja-JP" dirty="0" smtClean="0"/>
              <a:t>1</a:t>
            </a:r>
            <a:r>
              <a:rPr lang="en-US" altLang="ja-JP" dirty="0"/>
              <a:t>/50</a:t>
            </a:r>
            <a:endParaRPr lang="ja-JP" altLang="en-US" dirty="0"/>
          </a:p>
        </p:txBody>
      </p:sp>
    </p:spTree>
    <p:extLst>
      <p:ext uri="{BB962C8B-B14F-4D97-AF65-F5344CB8AC3E}">
        <p14:creationId xmlns:p14="http://schemas.microsoft.com/office/powerpoint/2010/main" val="20826155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a:t>
            </a:r>
            <a:r>
              <a:rPr kumimoji="1" lang="ja-JP" altLang="en-US" dirty="0" smtClean="0"/>
              <a:t>コロナグラフ</a:t>
            </a:r>
            <a:r>
              <a:rPr kumimoji="1" lang="en-US" altLang="ja-JP" dirty="0" smtClean="0"/>
              <a:t>4</a:t>
            </a:r>
            <a:endParaRPr kumimoji="1" lang="ja-JP" altLang="en-US" dirty="0"/>
          </a:p>
        </p:txBody>
      </p:sp>
      <p:sp>
        <p:nvSpPr>
          <p:cNvPr id="3" name="コンテンツ プレースホルダー 2"/>
          <p:cNvSpPr>
            <a:spLocks noGrp="1"/>
          </p:cNvSpPr>
          <p:nvPr>
            <p:ph idx="1"/>
          </p:nvPr>
        </p:nvSpPr>
        <p:spPr>
          <a:xfrm>
            <a:off x="457200" y="895048"/>
            <a:ext cx="8686800" cy="5239560"/>
          </a:xfrm>
        </p:spPr>
        <p:txBody>
          <a:bodyPr/>
          <a:lstStyle/>
          <a:p>
            <a:r>
              <a:rPr kumimoji="1" lang="ja-JP" altLang="en-US" dirty="0" smtClean="0"/>
              <a:t>瞳面や焦点面で、位相や振幅に変調を与える</a:t>
            </a:r>
            <a:endParaRPr kumimoji="1" lang="ja-JP" altLang="en-US" dirty="0"/>
          </a:p>
        </p:txBody>
      </p:sp>
      <p:pic>
        <p:nvPicPr>
          <p:cNvPr id="5" name="図 4" descr="Coronagraph_typ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75" y="1651000"/>
            <a:ext cx="6759594" cy="5207000"/>
          </a:xfrm>
          <a:prstGeom prst="rect">
            <a:avLst/>
          </a:prstGeom>
        </p:spPr>
      </p:pic>
      <p:sp>
        <p:nvSpPr>
          <p:cNvPr id="6" name="テキスト ボックス 5"/>
          <p:cNvSpPr txBox="1"/>
          <p:nvPr/>
        </p:nvSpPr>
        <p:spPr>
          <a:xfrm>
            <a:off x="116417" y="3310683"/>
            <a:ext cx="2582333" cy="3108544"/>
          </a:xfrm>
          <a:prstGeom prst="rect">
            <a:avLst/>
          </a:prstGeom>
          <a:noFill/>
        </p:spPr>
        <p:txBody>
          <a:bodyPr wrap="square" rtlCol="0">
            <a:spAutoFit/>
          </a:bodyPr>
          <a:lstStyle/>
          <a:p>
            <a:r>
              <a:rPr kumimoji="1" lang="ja-JP" altLang="en-US" sz="2800" dirty="0" smtClean="0"/>
              <a:t>より</a:t>
            </a:r>
            <a:r>
              <a:rPr kumimoji="1" lang="ja-JP" altLang="en-US" sz="2800" dirty="0" smtClean="0">
                <a:solidFill>
                  <a:srgbClr val="FF0000"/>
                </a:solidFill>
              </a:rPr>
              <a:t>内側</a:t>
            </a:r>
            <a:endParaRPr lang="en-US" altLang="ja-JP" sz="2800" dirty="0"/>
          </a:p>
          <a:p>
            <a:r>
              <a:rPr kumimoji="1" lang="ja-JP" altLang="en-US" sz="2800" dirty="0" smtClean="0"/>
              <a:t>より</a:t>
            </a:r>
            <a:r>
              <a:rPr kumimoji="1" lang="ja-JP" altLang="en-US" sz="2800" dirty="0" smtClean="0">
                <a:solidFill>
                  <a:srgbClr val="FF0000"/>
                </a:solidFill>
              </a:rPr>
              <a:t>広い範囲</a:t>
            </a:r>
            <a:endParaRPr kumimoji="1" lang="en-US" altLang="ja-JP" sz="2800" dirty="0" smtClean="0">
              <a:solidFill>
                <a:srgbClr val="FF0000"/>
              </a:solidFill>
            </a:endParaRPr>
          </a:p>
          <a:p>
            <a:r>
              <a:rPr kumimoji="1" lang="ja-JP" altLang="en-US" sz="2800" dirty="0" smtClean="0"/>
              <a:t>より</a:t>
            </a:r>
            <a:r>
              <a:rPr kumimoji="1" lang="ja-JP" altLang="en-US" sz="2800" dirty="0" smtClean="0">
                <a:solidFill>
                  <a:srgbClr val="FF0000"/>
                </a:solidFill>
              </a:rPr>
              <a:t>深く</a:t>
            </a:r>
            <a:endParaRPr kumimoji="1" lang="en-US" altLang="ja-JP" sz="2800" dirty="0" smtClean="0">
              <a:solidFill>
                <a:srgbClr val="FF0000"/>
              </a:solidFill>
            </a:endParaRPr>
          </a:p>
          <a:p>
            <a:r>
              <a:rPr kumimoji="1" lang="ja-JP" altLang="en-US" sz="2800" dirty="0" smtClean="0">
                <a:solidFill>
                  <a:srgbClr val="FF0000"/>
                </a:solidFill>
              </a:rPr>
              <a:t>実現性</a:t>
            </a:r>
            <a:r>
              <a:rPr lang="ja-JP" altLang="en-US" sz="2800" dirty="0" smtClean="0">
                <a:solidFill>
                  <a:srgbClr val="FF0000"/>
                </a:solidFill>
              </a:rPr>
              <a:t>の</a:t>
            </a:r>
            <a:r>
              <a:rPr kumimoji="1" lang="ja-JP" altLang="en-US" sz="2800" dirty="0" smtClean="0">
                <a:solidFill>
                  <a:srgbClr val="FF0000"/>
                </a:solidFill>
              </a:rPr>
              <a:t>高さ</a:t>
            </a:r>
            <a:endParaRPr lang="en-US" altLang="ja-JP" sz="2800" dirty="0"/>
          </a:p>
          <a:p>
            <a:r>
              <a:rPr kumimoji="1" lang="ja-JP" altLang="en-US" sz="2800" dirty="0" smtClean="0"/>
              <a:t>など</a:t>
            </a:r>
            <a:r>
              <a:rPr lang="ja-JP" altLang="en-US" sz="2800" dirty="0" smtClean="0"/>
              <a:t>で</a:t>
            </a:r>
            <a:r>
              <a:rPr kumimoji="1" lang="ja-JP" altLang="en-US" sz="2800" dirty="0" smtClean="0"/>
              <a:t>、</a:t>
            </a:r>
            <a:endParaRPr kumimoji="1" lang="en-US" altLang="ja-JP" sz="2800" dirty="0" smtClean="0"/>
          </a:p>
          <a:p>
            <a:r>
              <a:rPr kumimoji="1" lang="ja-JP" altLang="en-US" sz="2800" b="1" dirty="0" smtClean="0">
                <a:solidFill>
                  <a:srgbClr val="FF0000"/>
                </a:solidFill>
              </a:rPr>
              <a:t>たくさんの方式がある。</a:t>
            </a:r>
            <a:endParaRPr kumimoji="1" lang="ja-JP" altLang="en-US" sz="2800" b="1" dirty="0">
              <a:solidFill>
                <a:srgbClr val="FF0000"/>
              </a:solidFill>
            </a:endParaRPr>
          </a:p>
        </p:txBody>
      </p:sp>
      <p:sp>
        <p:nvSpPr>
          <p:cNvPr id="7" name="円/楕円 6"/>
          <p:cNvSpPr/>
          <p:nvPr/>
        </p:nvSpPr>
        <p:spPr>
          <a:xfrm>
            <a:off x="2857500" y="2571750"/>
            <a:ext cx="804333" cy="47625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8402203" y="0"/>
            <a:ext cx="741797" cy="369332"/>
          </a:xfrm>
          <a:prstGeom prst="rect">
            <a:avLst/>
          </a:prstGeom>
          <a:noFill/>
        </p:spPr>
        <p:txBody>
          <a:bodyPr wrap="none" rtlCol="0">
            <a:spAutoFit/>
          </a:bodyPr>
          <a:lstStyle/>
          <a:p>
            <a:pPr algn="r"/>
            <a:r>
              <a:rPr lang="en-US" altLang="ja-JP" dirty="0"/>
              <a:t>18/50</a:t>
            </a:r>
            <a:endParaRPr lang="ja-JP" altLang="en-US" dirty="0"/>
          </a:p>
        </p:txBody>
      </p:sp>
    </p:spTree>
    <p:extLst>
      <p:ext uri="{BB962C8B-B14F-4D97-AF65-F5344CB8AC3E}">
        <p14:creationId xmlns:p14="http://schemas.microsoft.com/office/powerpoint/2010/main" val="22196426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SPLINE1</a:t>
            </a:r>
            <a:endParaRPr kumimoji="1" lang="ja-JP" altLang="en-US" dirty="0"/>
          </a:p>
        </p:txBody>
      </p:sp>
      <p:sp>
        <p:nvSpPr>
          <p:cNvPr id="3" name="コンテンツ プレースホルダー 2"/>
          <p:cNvSpPr>
            <a:spLocks noGrp="1"/>
          </p:cNvSpPr>
          <p:nvPr>
            <p:ph idx="1"/>
          </p:nvPr>
        </p:nvSpPr>
        <p:spPr>
          <a:xfrm>
            <a:off x="0" y="757465"/>
            <a:ext cx="9144000" cy="5239560"/>
          </a:xfrm>
        </p:spPr>
        <p:txBody>
          <a:bodyPr/>
          <a:lstStyle/>
          <a:p>
            <a:pPr>
              <a:buFont typeface="Wingdings" charset="2"/>
              <a:buChar char="u"/>
            </a:pPr>
            <a:r>
              <a:rPr kumimoji="1" lang="en-US" altLang="ja-JP" dirty="0" smtClean="0"/>
              <a:t>SEICA</a:t>
            </a:r>
            <a:r>
              <a:rPr kumimoji="1" lang="ja-JP" altLang="en-US" dirty="0" smtClean="0"/>
              <a:t>用コロナグラフ</a:t>
            </a:r>
            <a:endParaRPr kumimoji="1" lang="en-US" altLang="ja-JP" sz="2800" dirty="0" smtClean="0"/>
          </a:p>
          <a:p>
            <a:pPr marL="457200" lvl="1" indent="0">
              <a:buNone/>
            </a:pPr>
            <a:r>
              <a:rPr lang="en-US" altLang="ja-JP" sz="2400" b="1" u="sng" dirty="0" err="1"/>
              <a:t>S</a:t>
            </a:r>
            <a:r>
              <a:rPr lang="en-US" altLang="ja-JP" sz="2400" dirty="0" err="1"/>
              <a:t>avart</a:t>
            </a:r>
            <a:r>
              <a:rPr lang="en-US" altLang="ja-JP" sz="2400" dirty="0"/>
              <a:t>-</a:t>
            </a:r>
            <a:r>
              <a:rPr lang="en-US" altLang="ja-JP" sz="2400" b="1" u="sng" dirty="0"/>
              <a:t>P</a:t>
            </a:r>
            <a:r>
              <a:rPr lang="en-US" altLang="ja-JP" sz="2400" dirty="0"/>
              <a:t>late </a:t>
            </a:r>
            <a:r>
              <a:rPr lang="en-US" altLang="ja-JP" sz="2400" b="1" u="sng" dirty="0"/>
              <a:t>L</a:t>
            </a:r>
            <a:r>
              <a:rPr lang="en-US" altLang="ja-JP" sz="2400" dirty="0"/>
              <a:t>ateral-shearing </a:t>
            </a:r>
            <a:r>
              <a:rPr lang="en-US" altLang="ja-JP" sz="2400" b="1" u="sng" dirty="0" err="1"/>
              <a:t>I</a:t>
            </a:r>
            <a:r>
              <a:rPr lang="en-US" altLang="ja-JP" sz="2400" dirty="0" err="1"/>
              <a:t>nterferometric</a:t>
            </a:r>
            <a:r>
              <a:rPr lang="en-US" altLang="ja-JP" sz="2400" dirty="0"/>
              <a:t> </a:t>
            </a:r>
            <a:r>
              <a:rPr lang="en-US" altLang="ja-JP" sz="2400" b="1" u="sng" dirty="0" err="1"/>
              <a:t>N</a:t>
            </a:r>
            <a:r>
              <a:rPr lang="en-US" altLang="ja-JP" sz="2400" dirty="0" err="1"/>
              <a:t>uller</a:t>
            </a:r>
            <a:r>
              <a:rPr lang="en-US" altLang="ja-JP" sz="2400" dirty="0"/>
              <a:t> for </a:t>
            </a:r>
            <a:r>
              <a:rPr lang="en-US" altLang="ja-JP" sz="2400" b="1" u="sng" dirty="0" err="1"/>
              <a:t>E</a:t>
            </a:r>
            <a:r>
              <a:rPr lang="en-US" altLang="ja-JP" sz="2400" dirty="0" err="1"/>
              <a:t>xoplanets</a:t>
            </a:r>
            <a:r>
              <a:rPr lang="en-US" altLang="ja-JP" sz="2400" dirty="0"/>
              <a:t> </a:t>
            </a:r>
            <a:endParaRPr kumimoji="1" lang="ja-JP" altLang="en-US" sz="2400" dirty="0"/>
          </a:p>
        </p:txBody>
      </p:sp>
      <p:pic>
        <p:nvPicPr>
          <p:cNvPr id="4" name="コンテンツ プレースホルダー 4"/>
          <p:cNvPicPr>
            <a:picLocks noChangeAspect="1"/>
          </p:cNvPicPr>
          <p:nvPr/>
        </p:nvPicPr>
        <p:blipFill rotWithShape="1">
          <a:blip r:embed="rId2" cstate="screen">
            <a:extLst>
              <a:ext uri="{28A0092B-C50C-407E-A947-70E740481C1C}">
                <a14:useLocalDpi xmlns:a14="http://schemas.microsoft.com/office/drawing/2010/main"/>
              </a:ext>
            </a:extLst>
          </a:blip>
          <a:srcRect l="-4352" t="7836" r="-4352" b="3112"/>
          <a:stretch/>
        </p:blipFill>
        <p:spPr>
          <a:xfrm>
            <a:off x="800916" y="1747456"/>
            <a:ext cx="7601287" cy="4309011"/>
          </a:xfrm>
          <a:prstGeom prst="rect">
            <a:avLst/>
          </a:prstGeom>
          <a:noFill/>
        </p:spPr>
      </p:pic>
      <p:sp>
        <p:nvSpPr>
          <p:cNvPr id="5" name="テキスト ボックス 4"/>
          <p:cNvSpPr txBox="1"/>
          <p:nvPr/>
        </p:nvSpPr>
        <p:spPr>
          <a:xfrm>
            <a:off x="5069447" y="768048"/>
            <a:ext cx="4074553" cy="369332"/>
          </a:xfrm>
          <a:prstGeom prst="rect">
            <a:avLst/>
          </a:prstGeom>
          <a:noFill/>
        </p:spPr>
        <p:txBody>
          <a:bodyPr wrap="none" rtlCol="0">
            <a:spAutoFit/>
          </a:bodyPr>
          <a:lstStyle/>
          <a:p>
            <a:r>
              <a:rPr kumimoji="1" lang="ja-JP" altLang="en-US" dirty="0" smtClean="0"/>
              <a:t>北海道大学黒田君天文学会スライドより</a:t>
            </a:r>
            <a:endParaRPr kumimoji="1" lang="ja-JP" altLang="en-US" dirty="0"/>
          </a:p>
        </p:txBody>
      </p:sp>
      <p:sp>
        <p:nvSpPr>
          <p:cNvPr id="6" name="テキスト ボックス 5"/>
          <p:cNvSpPr txBox="1"/>
          <p:nvPr/>
        </p:nvSpPr>
        <p:spPr>
          <a:xfrm>
            <a:off x="169333" y="6487591"/>
            <a:ext cx="9012991" cy="369332"/>
          </a:xfrm>
          <a:prstGeom prst="rect">
            <a:avLst/>
          </a:prstGeom>
          <a:noFill/>
        </p:spPr>
        <p:txBody>
          <a:bodyPr wrap="none" rtlCol="0">
            <a:spAutoFit/>
          </a:bodyPr>
          <a:lstStyle/>
          <a:p>
            <a:r>
              <a:rPr kumimoji="1" lang="en-US" altLang="ja-JP" dirty="0" smtClean="0"/>
              <a:t>※</a:t>
            </a:r>
            <a:r>
              <a:rPr kumimoji="1" lang="ja-JP" altLang="en-US" dirty="0" smtClean="0"/>
              <a:t>サバール板は方解石を二枚貼り合わせて光路差無く偏光成分で異なる</a:t>
            </a:r>
            <a:r>
              <a:rPr kumimoji="1" lang="en-US" altLang="ja-JP" dirty="0" smtClean="0"/>
              <a:t>shear</a:t>
            </a:r>
            <a:r>
              <a:rPr kumimoji="1" lang="ja-JP" altLang="en-US" dirty="0" smtClean="0"/>
              <a:t>を起こさせる</a:t>
            </a:r>
            <a:endParaRPr kumimoji="1" lang="ja-JP" altLang="en-US" dirty="0"/>
          </a:p>
        </p:txBody>
      </p:sp>
      <p:sp>
        <p:nvSpPr>
          <p:cNvPr id="7" name="テキスト ボックス 6"/>
          <p:cNvSpPr txBox="1"/>
          <p:nvPr/>
        </p:nvSpPr>
        <p:spPr>
          <a:xfrm>
            <a:off x="8402203" y="0"/>
            <a:ext cx="741797" cy="369332"/>
          </a:xfrm>
          <a:prstGeom prst="rect">
            <a:avLst/>
          </a:prstGeom>
          <a:noFill/>
        </p:spPr>
        <p:txBody>
          <a:bodyPr wrap="none" rtlCol="0">
            <a:spAutoFit/>
          </a:bodyPr>
          <a:lstStyle/>
          <a:p>
            <a:pPr algn="r"/>
            <a:r>
              <a:rPr lang="en-US" altLang="ja-JP" dirty="0" smtClean="0"/>
              <a:t>19</a:t>
            </a:r>
            <a:r>
              <a:rPr lang="en-US" altLang="ja-JP" dirty="0"/>
              <a:t>/50</a:t>
            </a:r>
            <a:endParaRPr lang="ja-JP" altLang="en-US" dirty="0"/>
          </a:p>
        </p:txBody>
      </p:sp>
      <p:sp>
        <p:nvSpPr>
          <p:cNvPr id="8" name="テキスト ボックス 7"/>
          <p:cNvSpPr txBox="1"/>
          <p:nvPr/>
        </p:nvSpPr>
        <p:spPr>
          <a:xfrm>
            <a:off x="169333" y="6081503"/>
            <a:ext cx="8541521" cy="369332"/>
          </a:xfrm>
          <a:prstGeom prst="rect">
            <a:avLst/>
          </a:prstGeom>
          <a:noFill/>
        </p:spPr>
        <p:txBody>
          <a:bodyPr wrap="none" rtlCol="0">
            <a:spAutoFit/>
          </a:bodyPr>
          <a:lstStyle/>
          <a:p>
            <a:r>
              <a:rPr kumimoji="1" lang="ja-JP" altLang="en-US" dirty="0" smtClean="0"/>
              <a:t>光軸上の光のみ打ち消す</a:t>
            </a:r>
            <a:r>
              <a:rPr kumimoji="1" lang="en-US" altLang="ja-JP" dirty="0" smtClean="0"/>
              <a:t>(</a:t>
            </a:r>
            <a:r>
              <a:rPr kumimoji="1" lang="ja-JP" altLang="en-US" dirty="0" smtClean="0"/>
              <a:t>正確には光軸</a:t>
            </a:r>
            <a:r>
              <a:rPr kumimoji="1" lang="en-US" altLang="ja-JP" dirty="0" smtClean="0"/>
              <a:t>&amp;</a:t>
            </a:r>
            <a:r>
              <a:rPr kumimoji="1" lang="ja-JP" altLang="en-US" dirty="0" smtClean="0"/>
              <a:t>位相差が整数倍になる光路が打ち消される</a:t>
            </a:r>
            <a:r>
              <a:rPr kumimoji="1" lang="en-US" altLang="ja-JP" dirty="0" smtClean="0"/>
              <a:t>)</a:t>
            </a:r>
            <a:endParaRPr kumimoji="1" lang="ja-JP" altLang="en-US" dirty="0"/>
          </a:p>
        </p:txBody>
      </p:sp>
    </p:spTree>
    <p:extLst>
      <p:ext uri="{BB962C8B-B14F-4D97-AF65-F5344CB8AC3E}">
        <p14:creationId xmlns:p14="http://schemas.microsoft.com/office/powerpoint/2010/main" val="26783108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高コントラスト装置</a:t>
            </a:r>
            <a:r>
              <a:rPr kumimoji="1" lang="en-US" altLang="ja-JP" dirty="0" smtClean="0"/>
              <a:t>: SPLINE2</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3200" t="8772" r="-3200"/>
          <a:stretch/>
        </p:blipFill>
        <p:spPr>
          <a:xfrm>
            <a:off x="457200" y="1354666"/>
            <a:ext cx="8229600" cy="4779941"/>
          </a:xfrm>
        </p:spPr>
      </p:pic>
      <p:sp>
        <p:nvSpPr>
          <p:cNvPr id="5" name="コンテンツ プレースホルダー 2"/>
          <p:cNvSpPr txBox="1">
            <a:spLocks/>
          </p:cNvSpPr>
          <p:nvPr/>
        </p:nvSpPr>
        <p:spPr>
          <a:xfrm>
            <a:off x="0" y="757465"/>
            <a:ext cx="9144000" cy="5239560"/>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u"/>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u"/>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dirty="0" smtClean="0"/>
              <a:t>SEICA</a:t>
            </a:r>
            <a:r>
              <a:rPr lang="ja-JP" altLang="en-US" dirty="0" smtClean="0"/>
              <a:t>用に、より高効率化</a:t>
            </a:r>
            <a:endParaRPr lang="ja-JP" altLang="en-US" sz="2400" dirty="0"/>
          </a:p>
        </p:txBody>
      </p:sp>
      <p:sp>
        <p:nvSpPr>
          <p:cNvPr id="6" name="テキスト ボックス 5"/>
          <p:cNvSpPr txBox="1"/>
          <p:nvPr/>
        </p:nvSpPr>
        <p:spPr>
          <a:xfrm>
            <a:off x="8402203" y="0"/>
            <a:ext cx="741797" cy="369332"/>
          </a:xfrm>
          <a:prstGeom prst="rect">
            <a:avLst/>
          </a:prstGeom>
          <a:noFill/>
        </p:spPr>
        <p:txBody>
          <a:bodyPr wrap="none" rtlCol="0">
            <a:spAutoFit/>
          </a:bodyPr>
          <a:lstStyle/>
          <a:p>
            <a:pPr algn="r"/>
            <a:r>
              <a:rPr lang="en-US" altLang="ja-JP" dirty="0" smtClean="0"/>
              <a:t>20</a:t>
            </a:r>
            <a:r>
              <a:rPr lang="en-US" altLang="ja-JP" dirty="0"/>
              <a:t>/50</a:t>
            </a:r>
            <a:endParaRPr lang="ja-JP" altLang="en-US" dirty="0"/>
          </a:p>
        </p:txBody>
      </p:sp>
      <p:sp>
        <p:nvSpPr>
          <p:cNvPr id="7" name="テキスト ボックス 6"/>
          <p:cNvSpPr txBox="1"/>
          <p:nvPr/>
        </p:nvSpPr>
        <p:spPr>
          <a:xfrm>
            <a:off x="5569436" y="768048"/>
            <a:ext cx="3612888" cy="369332"/>
          </a:xfrm>
          <a:prstGeom prst="rect">
            <a:avLst/>
          </a:prstGeom>
          <a:noFill/>
        </p:spPr>
        <p:txBody>
          <a:bodyPr wrap="none" rtlCol="0">
            <a:spAutoFit/>
          </a:bodyPr>
          <a:lstStyle/>
          <a:p>
            <a:r>
              <a:rPr kumimoji="1" lang="ja-JP" altLang="en-US" dirty="0" smtClean="0"/>
              <a:t>北海道大学黒田君学会スライドより</a:t>
            </a:r>
            <a:endParaRPr kumimoji="1" lang="ja-JP" altLang="en-US" dirty="0"/>
          </a:p>
        </p:txBody>
      </p:sp>
      <p:sp>
        <p:nvSpPr>
          <p:cNvPr id="3" name="テキスト ボックス 2"/>
          <p:cNvSpPr txBox="1"/>
          <p:nvPr/>
        </p:nvSpPr>
        <p:spPr>
          <a:xfrm>
            <a:off x="7410803" y="3828808"/>
            <a:ext cx="1247983" cy="369332"/>
          </a:xfrm>
          <a:prstGeom prst="rect">
            <a:avLst/>
          </a:prstGeom>
          <a:noFill/>
        </p:spPr>
        <p:txBody>
          <a:bodyPr wrap="none" rtlCol="0">
            <a:spAutoFit/>
          </a:bodyPr>
          <a:lstStyle/>
          <a:p>
            <a:r>
              <a:rPr kumimoji="1" lang="en-US" altLang="ja-JP" dirty="0" smtClean="0"/>
              <a:t>(</a:t>
            </a:r>
            <a:r>
              <a:rPr kumimoji="1" lang="ja-JP" altLang="en-US" dirty="0" smtClean="0"/>
              <a:t>主星光が</a:t>
            </a:r>
            <a:r>
              <a:rPr kumimoji="1" lang="en-US" altLang="ja-JP" dirty="0" smtClean="0"/>
              <a:t>)</a:t>
            </a:r>
            <a:endParaRPr kumimoji="1" lang="ja-JP" altLang="en-US" dirty="0"/>
          </a:p>
        </p:txBody>
      </p:sp>
    </p:spTree>
    <p:extLst>
      <p:ext uri="{BB962C8B-B14F-4D97-AF65-F5344CB8AC3E}">
        <p14:creationId xmlns:p14="http://schemas.microsoft.com/office/powerpoint/2010/main" val="18816477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高コントラスト装置</a:t>
            </a:r>
            <a:r>
              <a:rPr lang="en-US" altLang="ja-JP" dirty="0" smtClean="0"/>
              <a:t>: SPLINE3</a:t>
            </a:r>
            <a:endParaRPr kumimoji="1" lang="ja-JP" altLang="en-US" dirty="0"/>
          </a:p>
        </p:txBody>
      </p:sp>
      <p:pic>
        <p:nvPicPr>
          <p:cNvPr id="4" name="コンテンツ プレースホルダー 3"/>
          <p:cNvPicPr>
            <a:picLocks noGrp="1" noChangeAspect="1"/>
          </p:cNvPicPr>
          <p:nvPr>
            <p:ph idx="1"/>
          </p:nvPr>
        </p:nvPicPr>
        <p:blipFill>
          <a:blip r:embed="rId2" cstate="screen">
            <a:extLst>
              <a:ext uri="{28A0092B-C50C-407E-A947-70E740481C1C}">
                <a14:useLocalDpi xmlns:a14="http://schemas.microsoft.com/office/drawing/2010/main"/>
              </a:ext>
            </a:extLst>
          </a:blip>
          <a:srcRect l="-8900" r="-8900"/>
          <a:stretch>
            <a:fillRect/>
          </a:stretch>
        </p:blipFill>
        <p:spPr/>
      </p:pic>
      <p:sp>
        <p:nvSpPr>
          <p:cNvPr id="5" name="テキスト ボックス 4"/>
          <p:cNvSpPr txBox="1"/>
          <p:nvPr/>
        </p:nvSpPr>
        <p:spPr>
          <a:xfrm>
            <a:off x="8402203" y="0"/>
            <a:ext cx="741797" cy="369332"/>
          </a:xfrm>
          <a:prstGeom prst="rect">
            <a:avLst/>
          </a:prstGeom>
          <a:noFill/>
        </p:spPr>
        <p:txBody>
          <a:bodyPr wrap="none" rtlCol="0">
            <a:spAutoFit/>
          </a:bodyPr>
          <a:lstStyle/>
          <a:p>
            <a:pPr algn="r"/>
            <a:r>
              <a:rPr lang="en-US" altLang="ja-JP" dirty="0" smtClean="0"/>
              <a:t>21</a:t>
            </a:r>
            <a:r>
              <a:rPr lang="en-US" altLang="ja-JP" dirty="0"/>
              <a:t>/50</a:t>
            </a:r>
            <a:endParaRPr lang="ja-JP" altLang="en-US" dirty="0"/>
          </a:p>
        </p:txBody>
      </p:sp>
      <p:sp>
        <p:nvSpPr>
          <p:cNvPr id="3" name="テキスト ボックス 2"/>
          <p:cNvSpPr txBox="1"/>
          <p:nvPr/>
        </p:nvSpPr>
        <p:spPr>
          <a:xfrm>
            <a:off x="1333500" y="6286500"/>
            <a:ext cx="6637041" cy="369332"/>
          </a:xfrm>
          <a:prstGeom prst="rect">
            <a:avLst/>
          </a:prstGeom>
          <a:noFill/>
        </p:spPr>
        <p:txBody>
          <a:bodyPr wrap="none" rtlCol="0">
            <a:spAutoFit/>
          </a:bodyPr>
          <a:lstStyle/>
          <a:p>
            <a:r>
              <a:rPr kumimoji="1" lang="ja-JP" altLang="en-US" dirty="0" smtClean="0"/>
              <a:t>実証試験は完了。搭載実機のための治具や構造体の設計</a:t>
            </a:r>
            <a:r>
              <a:rPr kumimoji="1" lang="en-US" altLang="ja-JP" dirty="0" smtClean="0"/>
              <a:t>/</a:t>
            </a:r>
            <a:r>
              <a:rPr kumimoji="1" lang="ja-JP" altLang="en-US" dirty="0" smtClean="0"/>
              <a:t>試験中</a:t>
            </a:r>
            <a:endParaRPr kumimoji="1" lang="ja-JP" altLang="en-US" dirty="0"/>
          </a:p>
        </p:txBody>
      </p:sp>
    </p:spTree>
    <p:extLst>
      <p:ext uri="{BB962C8B-B14F-4D97-AF65-F5344CB8AC3E}">
        <p14:creationId xmlns:p14="http://schemas.microsoft.com/office/powerpoint/2010/main" val="4221269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補償光学</a:t>
            </a:r>
            <a:r>
              <a:rPr kumimoji="1" lang="en-US" altLang="ja-JP" dirty="0" smtClean="0"/>
              <a:t>: AO</a:t>
            </a:r>
            <a:r>
              <a:rPr kumimoji="1" lang="ja-JP" altLang="en-US" dirty="0" smtClean="0"/>
              <a:t>パラメータ</a:t>
            </a:r>
            <a:r>
              <a:rPr kumimoji="1" lang="en-US" altLang="ja-JP" dirty="0" smtClean="0"/>
              <a:t>1</a:t>
            </a:r>
            <a:endParaRPr kumimoji="1" lang="ja-JP" altLang="en-US" dirty="0"/>
          </a:p>
        </p:txBody>
      </p:sp>
      <p:pic>
        <p:nvPicPr>
          <p:cNvPr id="4" name="図 3" descr="Martinache2014fig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7413" y="2191570"/>
            <a:ext cx="2079466" cy="4280413"/>
          </a:xfrm>
          <a:prstGeom prst="rect">
            <a:avLst/>
          </a:prstGeom>
        </p:spPr>
      </p:pic>
      <p:sp>
        <p:nvSpPr>
          <p:cNvPr id="5" name="テキスト ボックス 4"/>
          <p:cNvSpPr txBox="1"/>
          <p:nvPr/>
        </p:nvSpPr>
        <p:spPr>
          <a:xfrm>
            <a:off x="6909668" y="2403257"/>
            <a:ext cx="1970010" cy="369332"/>
          </a:xfrm>
          <a:prstGeom prst="rect">
            <a:avLst/>
          </a:prstGeom>
          <a:noFill/>
        </p:spPr>
        <p:txBody>
          <a:bodyPr wrap="none" rtlCol="0">
            <a:spAutoFit/>
          </a:bodyPr>
          <a:lstStyle/>
          <a:p>
            <a:r>
              <a:rPr kumimoji="1" lang="ja-JP" altLang="en-US" dirty="0" smtClean="0">
                <a:solidFill>
                  <a:schemeClr val="bg1"/>
                </a:solidFill>
              </a:rPr>
              <a:t>ポストプロセスなし</a:t>
            </a:r>
            <a:endParaRPr kumimoji="1" lang="ja-JP" altLang="en-US" dirty="0">
              <a:solidFill>
                <a:schemeClr val="bg1"/>
              </a:solidFill>
            </a:endParaRPr>
          </a:p>
        </p:txBody>
      </p:sp>
      <p:sp>
        <p:nvSpPr>
          <p:cNvPr id="6" name="テキスト ボックス 5"/>
          <p:cNvSpPr txBox="1"/>
          <p:nvPr/>
        </p:nvSpPr>
        <p:spPr>
          <a:xfrm>
            <a:off x="6872315" y="4373665"/>
            <a:ext cx="1974519" cy="369332"/>
          </a:xfrm>
          <a:prstGeom prst="rect">
            <a:avLst/>
          </a:prstGeom>
          <a:noFill/>
        </p:spPr>
        <p:txBody>
          <a:bodyPr wrap="none" rtlCol="0">
            <a:spAutoFit/>
          </a:bodyPr>
          <a:lstStyle/>
          <a:p>
            <a:r>
              <a:rPr kumimoji="1" lang="ja-JP" altLang="en-US" dirty="0" smtClean="0">
                <a:solidFill>
                  <a:schemeClr val="bg1"/>
                </a:solidFill>
              </a:rPr>
              <a:t>ポストプロセスあり</a:t>
            </a:r>
            <a:endParaRPr kumimoji="1" lang="ja-JP" altLang="en-US" dirty="0">
              <a:solidFill>
                <a:schemeClr val="bg1"/>
              </a:solidFill>
            </a:endParaRPr>
          </a:p>
        </p:txBody>
      </p:sp>
      <p:sp>
        <p:nvSpPr>
          <p:cNvPr id="9" name="テキスト ボックス 8"/>
          <p:cNvSpPr txBox="1"/>
          <p:nvPr/>
        </p:nvSpPr>
        <p:spPr>
          <a:xfrm>
            <a:off x="6461432" y="6471983"/>
            <a:ext cx="2692376" cy="369332"/>
          </a:xfrm>
          <a:prstGeom prst="rect">
            <a:avLst/>
          </a:prstGeom>
          <a:noFill/>
        </p:spPr>
        <p:txBody>
          <a:bodyPr wrap="none" rtlCol="0">
            <a:spAutoFit/>
          </a:bodyPr>
          <a:lstStyle/>
          <a:p>
            <a:r>
              <a:rPr kumimoji="1" lang="en-US" altLang="ja-JP" dirty="0" err="1" smtClean="0"/>
              <a:t>SCExAO</a:t>
            </a:r>
            <a:r>
              <a:rPr kumimoji="1" lang="en-US" altLang="ja-JP" dirty="0" smtClean="0"/>
              <a:t>: Martinache+2014</a:t>
            </a:r>
            <a:endParaRPr kumimoji="1" lang="ja-JP" altLang="en-US" dirty="0"/>
          </a:p>
        </p:txBody>
      </p:sp>
      <p:sp>
        <p:nvSpPr>
          <p:cNvPr id="3" name="コンテンツ プレースホルダー 2"/>
          <p:cNvSpPr>
            <a:spLocks noGrp="1"/>
          </p:cNvSpPr>
          <p:nvPr>
            <p:ph idx="1"/>
          </p:nvPr>
        </p:nvSpPr>
        <p:spPr>
          <a:xfrm>
            <a:off x="0" y="784484"/>
            <a:ext cx="6920251" cy="6073516"/>
          </a:xfrm>
        </p:spPr>
        <p:txBody>
          <a:bodyPr>
            <a:normAutofit lnSpcReduction="10000"/>
          </a:bodyPr>
          <a:lstStyle/>
          <a:p>
            <a:pPr>
              <a:buFont typeface="Wingdings" charset="2"/>
              <a:buChar char="u"/>
            </a:pPr>
            <a:r>
              <a:rPr kumimoji="1" lang="ja-JP" altLang="en-US" sz="2800" dirty="0" smtClean="0"/>
              <a:t>目標</a:t>
            </a:r>
            <a:r>
              <a:rPr kumimoji="1" lang="en-US" altLang="ja-JP" sz="2800" dirty="0" smtClean="0">
                <a:solidFill>
                  <a:srgbClr val="FF0000"/>
                </a:solidFill>
              </a:rPr>
              <a:t>10</a:t>
            </a:r>
            <a:r>
              <a:rPr kumimoji="1" lang="en-US" altLang="ja-JP" sz="2800" baseline="30000" dirty="0" smtClean="0">
                <a:solidFill>
                  <a:srgbClr val="FF0000"/>
                </a:solidFill>
              </a:rPr>
              <a:t>5—6</a:t>
            </a:r>
            <a:r>
              <a:rPr kumimoji="1" lang="ja-JP" altLang="en-US" sz="2800" dirty="0" smtClean="0"/>
              <a:t>のコントラスト</a:t>
            </a:r>
            <a:endParaRPr kumimoji="1" lang="en-US" altLang="ja-JP" sz="2800" dirty="0" smtClean="0"/>
          </a:p>
          <a:p>
            <a:pPr lvl="1">
              <a:buFont typeface="Wingdings" charset="2"/>
              <a:buChar char="u"/>
            </a:pPr>
            <a:r>
              <a:rPr lang="ja-JP" altLang="en-US" sz="2400" u="sng" dirty="0" smtClean="0"/>
              <a:t>コロナグラフ</a:t>
            </a:r>
            <a:r>
              <a:rPr lang="ja-JP" altLang="en-US" sz="2400" dirty="0" smtClean="0"/>
              <a:t>：</a:t>
            </a:r>
            <a:r>
              <a:rPr lang="en-US" altLang="ja-JP" sz="2400" dirty="0" smtClean="0"/>
              <a:t>SPLINE:: </a:t>
            </a:r>
            <a:r>
              <a:rPr lang="ja-JP" altLang="en-US" sz="2400" dirty="0" smtClean="0"/>
              <a:t>瞳面干渉型コロナグラフ</a:t>
            </a:r>
            <a:endParaRPr lang="en-US" altLang="ja-JP" sz="2400" dirty="0" smtClean="0"/>
          </a:p>
          <a:p>
            <a:pPr lvl="1">
              <a:buFont typeface="Wingdings" charset="2"/>
              <a:buChar char="u"/>
            </a:pPr>
            <a:r>
              <a:rPr lang="ja-JP" altLang="en-US" sz="2400" u="sng" dirty="0" smtClean="0"/>
              <a:t>ポストプロセス</a:t>
            </a:r>
            <a:r>
              <a:rPr lang="en-US" altLang="ja-JP" sz="2400" dirty="0" smtClean="0"/>
              <a:t>: </a:t>
            </a:r>
            <a:r>
              <a:rPr lang="ja-JP" altLang="en-US" sz="2400" dirty="0" smtClean="0"/>
              <a:t>スペックルナリング</a:t>
            </a:r>
            <a:endParaRPr lang="en-US" altLang="ja-JP" sz="2400" dirty="0" smtClean="0"/>
          </a:p>
          <a:p>
            <a:r>
              <a:rPr lang="ja-JP" altLang="en-US" dirty="0" smtClean="0"/>
              <a:t>コロナグラフ＋スペックルナリング</a:t>
            </a:r>
            <a:endParaRPr lang="en-US" altLang="ja-JP" dirty="0" smtClean="0"/>
          </a:p>
          <a:p>
            <a:pPr lvl="1"/>
            <a:r>
              <a:rPr lang="ja-JP" altLang="en-US" dirty="0" smtClean="0">
                <a:solidFill>
                  <a:srgbClr val="FF0000"/>
                </a:solidFill>
              </a:rPr>
              <a:t>平面波</a:t>
            </a:r>
            <a:r>
              <a:rPr lang="ja-JP" altLang="en-US" dirty="0" smtClean="0"/>
              <a:t>で性能を発揮</a:t>
            </a:r>
            <a:r>
              <a:rPr lang="en-US" altLang="ja-JP" dirty="0" smtClean="0"/>
              <a:t>→</a:t>
            </a:r>
            <a:r>
              <a:rPr lang="ja-JP" altLang="en-US" dirty="0" smtClean="0"/>
              <a:t>高精度波面補正</a:t>
            </a:r>
            <a:endParaRPr lang="en-US" altLang="ja-JP" dirty="0" smtClean="0"/>
          </a:p>
          <a:p>
            <a:pPr lvl="1"/>
            <a:r>
              <a:rPr lang="ja-JP" altLang="en-US" dirty="0" smtClean="0">
                <a:solidFill>
                  <a:srgbClr val="FF0000"/>
                </a:solidFill>
              </a:rPr>
              <a:t>光軸上</a:t>
            </a:r>
            <a:r>
              <a:rPr lang="ja-JP" altLang="en-US" dirty="0" smtClean="0"/>
              <a:t>の強度を抑圧</a:t>
            </a:r>
            <a:r>
              <a:rPr lang="en-US" altLang="ja-JP" dirty="0" smtClean="0"/>
              <a:t>→</a:t>
            </a:r>
            <a:r>
              <a:rPr lang="ja-JP" altLang="en-US" dirty="0" smtClean="0"/>
              <a:t>高精度星像安定</a:t>
            </a:r>
            <a:endParaRPr lang="en-US" altLang="ja-JP" dirty="0" smtClean="0"/>
          </a:p>
          <a:p>
            <a:endParaRPr lang="en-US" altLang="ja-JP" dirty="0"/>
          </a:p>
          <a:p>
            <a:r>
              <a:rPr lang="ja-JP" altLang="en-US" sz="2800" dirty="0"/>
              <a:t>コロナグラフからの要求</a:t>
            </a:r>
            <a:endParaRPr lang="en-US" altLang="ja-JP" sz="2800" dirty="0"/>
          </a:p>
          <a:p>
            <a:pPr lvl="1">
              <a:buFont typeface="Wingdings" charset="2"/>
              <a:buChar char="u"/>
            </a:pPr>
            <a:r>
              <a:rPr lang="ja-JP" altLang="en-US" dirty="0"/>
              <a:t>星像安定性</a:t>
            </a:r>
            <a:r>
              <a:rPr lang="en-US" altLang="ja-JP" dirty="0"/>
              <a:t>: &lt;</a:t>
            </a:r>
            <a:r>
              <a:rPr lang="en-US" altLang="ja-JP" dirty="0">
                <a:solidFill>
                  <a:srgbClr val="FF0000"/>
                </a:solidFill>
              </a:rPr>
              <a:t>10mas ≒ 48nrad</a:t>
            </a:r>
          </a:p>
          <a:p>
            <a:pPr lvl="1">
              <a:buFont typeface="Wingdings" charset="2"/>
              <a:buChar char="u"/>
            </a:pPr>
            <a:r>
              <a:rPr lang="en-US" altLang="ja-JP" dirty="0" err="1"/>
              <a:t>Strehl</a:t>
            </a:r>
            <a:r>
              <a:rPr lang="ja-JP" altLang="en-US" dirty="0"/>
              <a:t>比</a:t>
            </a:r>
            <a:r>
              <a:rPr lang="en-US" altLang="ja-JP" dirty="0"/>
              <a:t>: 		&gt;</a:t>
            </a:r>
            <a:r>
              <a:rPr lang="en-US" altLang="ja-JP" dirty="0" smtClean="0"/>
              <a:t>0.9 (</a:t>
            </a:r>
            <a:r>
              <a:rPr lang="ja-JP" altLang="en-US" dirty="0" smtClean="0"/>
              <a:t>回折限界は</a:t>
            </a:r>
            <a:r>
              <a:rPr lang="en-US" altLang="ja-JP" dirty="0" smtClean="0"/>
              <a:t>&gt;0.8)</a:t>
            </a:r>
            <a:endParaRPr lang="en-US" altLang="ja-JP" dirty="0"/>
          </a:p>
          <a:p>
            <a:pPr lvl="2"/>
            <a:r>
              <a:rPr lang="en-US" altLang="ja-JP" sz="2800" dirty="0"/>
              <a:t>→</a:t>
            </a:r>
            <a:r>
              <a:rPr lang="ja-JP" altLang="en-US" sz="2800" dirty="0"/>
              <a:t>波面残差</a:t>
            </a:r>
            <a:r>
              <a:rPr lang="en-US" altLang="ja-JP" sz="2800" dirty="0"/>
              <a:t> </a:t>
            </a:r>
            <a:r>
              <a:rPr lang="en-US" altLang="ja-JP" sz="2800" dirty="0" err="1">
                <a:solidFill>
                  <a:srgbClr val="FF0000"/>
                </a:solidFill>
              </a:rPr>
              <a:t>λ</a:t>
            </a:r>
            <a:r>
              <a:rPr lang="en-US" altLang="ja-JP" sz="2800" dirty="0">
                <a:solidFill>
                  <a:srgbClr val="FF0000"/>
                </a:solidFill>
              </a:rPr>
              <a:t>/20</a:t>
            </a:r>
          </a:p>
          <a:p>
            <a:pPr marL="914400" lvl="2" indent="0">
              <a:buNone/>
            </a:pPr>
            <a:r>
              <a:rPr lang="en-US" altLang="ja-JP" sz="2800" dirty="0">
                <a:solidFill>
                  <a:srgbClr val="000000"/>
                </a:solidFill>
              </a:rPr>
              <a:t>	</a:t>
            </a:r>
            <a:r>
              <a:rPr lang="en-US" altLang="ja-JP" sz="2800" dirty="0" smtClean="0">
                <a:solidFill>
                  <a:srgbClr val="FF0000"/>
                </a:solidFill>
              </a:rPr>
              <a:t>〜</a:t>
            </a:r>
            <a:r>
              <a:rPr lang="en-US" altLang="ja-JP" sz="2800" dirty="0">
                <a:solidFill>
                  <a:srgbClr val="FF0000"/>
                </a:solidFill>
              </a:rPr>
              <a:t>60nm (</a:t>
            </a:r>
            <a:r>
              <a:rPr lang="en-US" altLang="ja-JP" sz="2800" dirty="0" err="1">
                <a:solidFill>
                  <a:srgbClr val="FF0000"/>
                </a:solidFill>
              </a:rPr>
              <a:t>rms</a:t>
            </a:r>
            <a:r>
              <a:rPr lang="en-US" altLang="ja-JP" sz="2800" dirty="0">
                <a:solidFill>
                  <a:srgbClr val="FF0000"/>
                </a:solidFill>
              </a:rPr>
              <a:t>; @J</a:t>
            </a:r>
            <a:r>
              <a:rPr lang="ja-JP" altLang="en-US" sz="2800" dirty="0" smtClean="0">
                <a:solidFill>
                  <a:srgbClr val="FF0000"/>
                </a:solidFill>
              </a:rPr>
              <a:t>バンド</a:t>
            </a:r>
            <a:r>
              <a:rPr lang="en-US" altLang="ja-JP" sz="2800" dirty="0" smtClean="0">
                <a:solidFill>
                  <a:srgbClr val="FF0000"/>
                </a:solidFill>
              </a:rPr>
              <a:t>[1.2μm])</a:t>
            </a:r>
            <a:endParaRPr lang="en-US" altLang="ja-JP" sz="2800" dirty="0">
              <a:solidFill>
                <a:srgbClr val="FF0000"/>
              </a:solidFill>
            </a:endParaRPr>
          </a:p>
          <a:p>
            <a:endParaRPr lang="en-US" altLang="ja-JP" dirty="0" smtClean="0"/>
          </a:p>
        </p:txBody>
      </p:sp>
      <p:sp>
        <p:nvSpPr>
          <p:cNvPr id="7" name="テキスト ボックス 6"/>
          <p:cNvSpPr txBox="1"/>
          <p:nvPr/>
        </p:nvSpPr>
        <p:spPr>
          <a:xfrm>
            <a:off x="6899205" y="1832821"/>
            <a:ext cx="2005677" cy="369332"/>
          </a:xfrm>
          <a:prstGeom prst="rect">
            <a:avLst/>
          </a:prstGeom>
          <a:noFill/>
        </p:spPr>
        <p:txBody>
          <a:bodyPr wrap="none" rtlCol="0">
            <a:spAutoFit/>
          </a:bodyPr>
          <a:lstStyle/>
          <a:p>
            <a:r>
              <a:rPr kumimoji="1" lang="ja-JP" altLang="en-US" dirty="0" smtClean="0"/>
              <a:t>スペックルナリング</a:t>
            </a:r>
            <a:endParaRPr kumimoji="1" lang="ja-JP" altLang="en-US" dirty="0"/>
          </a:p>
        </p:txBody>
      </p:sp>
      <p:sp>
        <p:nvSpPr>
          <p:cNvPr id="13" name="テキスト ボックス 12"/>
          <p:cNvSpPr txBox="1"/>
          <p:nvPr/>
        </p:nvSpPr>
        <p:spPr>
          <a:xfrm>
            <a:off x="8402203" y="0"/>
            <a:ext cx="741797" cy="369332"/>
          </a:xfrm>
          <a:prstGeom prst="rect">
            <a:avLst/>
          </a:prstGeom>
          <a:noFill/>
        </p:spPr>
        <p:txBody>
          <a:bodyPr wrap="none" rtlCol="0">
            <a:spAutoFit/>
          </a:bodyPr>
          <a:lstStyle/>
          <a:p>
            <a:pPr algn="r"/>
            <a:r>
              <a:rPr lang="en-US" altLang="ja-JP" dirty="0" smtClean="0"/>
              <a:t>22</a:t>
            </a:r>
            <a:r>
              <a:rPr lang="en-US" altLang="ja-JP" dirty="0"/>
              <a:t>/50</a:t>
            </a:r>
            <a:endParaRPr lang="ja-JP" altLang="en-US" dirty="0"/>
          </a:p>
        </p:txBody>
      </p:sp>
    </p:spTree>
    <p:extLst>
      <p:ext uri="{BB962C8B-B14F-4D97-AF65-F5344CB8AC3E}">
        <p14:creationId xmlns:p14="http://schemas.microsoft.com/office/powerpoint/2010/main" val="3544123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正方形/長方形 86"/>
          <p:cNvSpPr/>
          <p:nvPr/>
        </p:nvSpPr>
        <p:spPr>
          <a:xfrm>
            <a:off x="6190074" y="3683608"/>
            <a:ext cx="2856379" cy="278364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39" name="図 38" descr="SEICA_WooferWFS_IMG_842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flipH="1">
            <a:off x="3806755" y="5044274"/>
            <a:ext cx="2212933" cy="476016"/>
          </a:xfrm>
          <a:prstGeom prst="rect">
            <a:avLst/>
          </a:prstGeom>
          <a:ln w="38100" cmpd="sng">
            <a:solidFill>
              <a:srgbClr val="3366FF"/>
            </a:solidFill>
          </a:ln>
        </p:spPr>
      </p:pic>
      <p:sp>
        <p:nvSpPr>
          <p:cNvPr id="2" name="テキスト ボックス 1"/>
          <p:cNvSpPr txBox="1"/>
          <p:nvPr/>
        </p:nvSpPr>
        <p:spPr>
          <a:xfrm>
            <a:off x="6911866" y="6467252"/>
            <a:ext cx="1916698" cy="369332"/>
          </a:xfrm>
          <a:prstGeom prst="rect">
            <a:avLst/>
          </a:prstGeom>
          <a:noFill/>
        </p:spPr>
        <p:txBody>
          <a:bodyPr wrap="none" rtlCol="0">
            <a:spAutoFit/>
          </a:bodyPr>
          <a:lstStyle/>
          <a:p>
            <a:r>
              <a:rPr kumimoji="1" lang="en-US" altLang="ja-JP" dirty="0" smtClean="0"/>
              <a:t>SH-WFS</a:t>
            </a:r>
            <a:r>
              <a:rPr kumimoji="1" lang="ja-JP" altLang="en-US" dirty="0" smtClean="0"/>
              <a:t>の測定点</a:t>
            </a:r>
            <a:endParaRPr kumimoji="1" lang="ja-JP" altLang="en-US" dirty="0"/>
          </a:p>
        </p:txBody>
      </p:sp>
      <p:pic>
        <p:nvPicPr>
          <p:cNvPr id="42" name="図 41" descr="IMG_842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2332" y="2539481"/>
            <a:ext cx="1387450" cy="1710268"/>
          </a:xfrm>
          <a:prstGeom prst="rect">
            <a:avLst/>
          </a:prstGeom>
          <a:ln w="38100" cmpd="sng">
            <a:solidFill>
              <a:schemeClr val="accent4">
                <a:lumMod val="40000"/>
                <a:lumOff val="60000"/>
              </a:schemeClr>
            </a:solidFill>
          </a:ln>
        </p:spPr>
      </p:pic>
      <p:pic>
        <p:nvPicPr>
          <p:cNvPr id="44"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1133" y="5015758"/>
            <a:ext cx="894135" cy="1564739"/>
          </a:xfrm>
          <a:prstGeom prst="rect">
            <a:avLst/>
          </a:prstGeom>
          <a:noFill/>
          <a:ln w="38100" cmpd="sng">
            <a:solidFill>
              <a:schemeClr val="accent6">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5" name="図 44"/>
          <p:cNvPicPr>
            <a:picLocks noChangeAspect="1"/>
          </p:cNvPicPr>
          <p:nvPr/>
        </p:nvPicPr>
        <p:blipFill rotWithShape="1">
          <a:blip r:embed="rId5" cstate="screen">
            <a:extLst>
              <a:ext uri="{28A0092B-C50C-407E-A947-70E740481C1C}">
                <a14:useLocalDpi xmlns:a14="http://schemas.microsoft.com/office/drawing/2010/main"/>
              </a:ext>
            </a:extLst>
          </a:blip>
          <a:srcRect l="2254"/>
          <a:stretch/>
        </p:blipFill>
        <p:spPr>
          <a:xfrm>
            <a:off x="6380142" y="3743854"/>
            <a:ext cx="2662009" cy="2723398"/>
          </a:xfrm>
          <a:prstGeom prst="rect">
            <a:avLst/>
          </a:prstGeom>
        </p:spPr>
      </p:pic>
      <p:pic>
        <p:nvPicPr>
          <p:cNvPr id="47" name="図 46"/>
          <p:cNvPicPr>
            <a:picLocks noChangeAspect="1"/>
          </p:cNvPicPr>
          <p:nvPr/>
        </p:nvPicPr>
        <p:blipFill rotWithShape="1">
          <a:blip r:embed="rId6" cstate="screen">
            <a:extLst>
              <a:ext uri="{28A0092B-C50C-407E-A947-70E740481C1C}">
                <a14:useLocalDpi xmlns:a14="http://schemas.microsoft.com/office/drawing/2010/main"/>
              </a:ext>
            </a:extLst>
          </a:blip>
          <a:srcRect t="-1761"/>
          <a:stretch/>
        </p:blipFill>
        <p:spPr>
          <a:xfrm>
            <a:off x="6380143" y="1064521"/>
            <a:ext cx="2767325" cy="2422069"/>
          </a:xfrm>
          <a:prstGeom prst="rect">
            <a:avLst/>
          </a:prstGeom>
        </p:spPr>
      </p:pic>
      <p:sp>
        <p:nvSpPr>
          <p:cNvPr id="7" name="テキスト ボックス 6"/>
          <p:cNvSpPr txBox="1"/>
          <p:nvPr/>
        </p:nvSpPr>
        <p:spPr>
          <a:xfrm>
            <a:off x="6815662" y="3374522"/>
            <a:ext cx="1447369" cy="369332"/>
          </a:xfrm>
          <a:prstGeom prst="rect">
            <a:avLst/>
          </a:prstGeom>
          <a:noFill/>
        </p:spPr>
        <p:txBody>
          <a:bodyPr wrap="none" rtlCol="0">
            <a:spAutoFit/>
          </a:bodyPr>
          <a:lstStyle/>
          <a:p>
            <a:r>
              <a:rPr kumimoji="1" lang="en-US" altLang="ja-JP" dirty="0" smtClean="0"/>
              <a:t>DM</a:t>
            </a:r>
            <a:r>
              <a:rPr kumimoji="1" lang="ja-JP" altLang="en-US" dirty="0" smtClean="0"/>
              <a:t>の制御点</a:t>
            </a:r>
            <a:endParaRPr kumimoji="1" lang="ja-JP" altLang="en-US" dirty="0"/>
          </a:p>
        </p:txBody>
      </p:sp>
      <p:sp>
        <p:nvSpPr>
          <p:cNvPr id="32" name="テキスト ボックス 31"/>
          <p:cNvSpPr txBox="1"/>
          <p:nvPr/>
        </p:nvSpPr>
        <p:spPr>
          <a:xfrm>
            <a:off x="3408141" y="879855"/>
            <a:ext cx="2416046" cy="1569660"/>
          </a:xfrm>
          <a:prstGeom prst="rect">
            <a:avLst/>
          </a:prstGeom>
          <a:noFill/>
          <a:ln w="57150" cmpd="sng">
            <a:solidFill>
              <a:srgbClr val="FF0000"/>
            </a:solidFill>
          </a:ln>
        </p:spPr>
        <p:txBody>
          <a:bodyPr wrap="none" rtlCol="0">
            <a:spAutoFit/>
          </a:bodyPr>
          <a:lstStyle/>
          <a:p>
            <a:r>
              <a:rPr kumimoji="1" lang="ja-JP" altLang="en-US" sz="2400" dirty="0" smtClean="0"/>
              <a:t>仕様を決定する</a:t>
            </a:r>
            <a:endParaRPr kumimoji="1" lang="en-US" altLang="ja-JP" sz="2400" dirty="0" smtClean="0"/>
          </a:p>
          <a:p>
            <a:pPr marL="457200" indent="-457200">
              <a:buFont typeface="+mj-lt"/>
              <a:buAutoNum type="arabicPeriod"/>
            </a:pPr>
            <a:r>
              <a:rPr lang="en-US" altLang="ja-JP" sz="2400" dirty="0" smtClean="0"/>
              <a:t>WFS</a:t>
            </a:r>
            <a:r>
              <a:rPr lang="ja-JP" altLang="en-US" sz="2400" dirty="0" smtClean="0"/>
              <a:t>測定点数</a:t>
            </a:r>
            <a:endParaRPr lang="en-US" altLang="ja-JP" sz="2400" dirty="0" smtClean="0"/>
          </a:p>
          <a:p>
            <a:pPr marL="457200" indent="-457200">
              <a:buFont typeface="+mj-lt"/>
              <a:buAutoNum type="arabicPeriod"/>
            </a:pPr>
            <a:r>
              <a:rPr kumimoji="1" lang="en-US" altLang="ja-JP" sz="2400" dirty="0" smtClean="0"/>
              <a:t>DM</a:t>
            </a:r>
            <a:r>
              <a:rPr kumimoji="1" lang="ja-JP" altLang="en-US" sz="2400" dirty="0" smtClean="0"/>
              <a:t>制御点数</a:t>
            </a:r>
            <a:endParaRPr kumimoji="1" lang="en-US" altLang="ja-JP" sz="2400" dirty="0" smtClean="0"/>
          </a:p>
          <a:p>
            <a:pPr marL="457200" indent="-457200">
              <a:buFont typeface="+mj-lt"/>
              <a:buAutoNum type="arabicPeriod"/>
            </a:pPr>
            <a:r>
              <a:rPr lang="ja-JP" altLang="en-US" sz="2400" dirty="0" smtClean="0"/>
              <a:t>制御速度</a:t>
            </a:r>
            <a:endParaRPr kumimoji="1" lang="ja-JP" altLang="en-US" sz="2400" dirty="0"/>
          </a:p>
        </p:txBody>
      </p:sp>
      <p:sp>
        <p:nvSpPr>
          <p:cNvPr id="49" name="四角形 58"/>
          <p:cNvSpPr/>
          <p:nvPr/>
        </p:nvSpPr>
        <p:spPr>
          <a:xfrm>
            <a:off x="3199308" y="3107645"/>
            <a:ext cx="1620838" cy="890588"/>
          </a:xfrm>
          <a:prstGeom prst="rect">
            <a:avLst/>
          </a:prstGeom>
          <a:solidFill>
            <a:srgbClr val="FFDC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0" name="四角形 57"/>
          <p:cNvSpPr/>
          <p:nvPr/>
        </p:nvSpPr>
        <p:spPr>
          <a:xfrm>
            <a:off x="3191371" y="3996645"/>
            <a:ext cx="889000" cy="449263"/>
          </a:xfrm>
          <a:prstGeom prst="rect">
            <a:avLst/>
          </a:prstGeom>
          <a:solidFill>
            <a:srgbClr val="C0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1" name="直角三角形 50"/>
          <p:cNvSpPr/>
          <p:nvPr/>
        </p:nvSpPr>
        <p:spPr>
          <a:xfrm>
            <a:off x="3164383" y="3109233"/>
            <a:ext cx="890588" cy="889000"/>
          </a:xfrm>
          <a:prstGeom prst="rtTriangle">
            <a:avLst/>
          </a:prstGeom>
          <a:solidFill>
            <a:srgbClr val="DCFFC0"/>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2" name="四角形 55"/>
          <p:cNvSpPr/>
          <p:nvPr/>
        </p:nvSpPr>
        <p:spPr>
          <a:xfrm>
            <a:off x="2759571" y="3107645"/>
            <a:ext cx="431800" cy="890588"/>
          </a:xfrm>
          <a:prstGeom prst="rect">
            <a:avLst/>
          </a:prstGeom>
          <a:solidFill>
            <a:srgbClr val="FF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3" name="四角形 54"/>
          <p:cNvSpPr/>
          <p:nvPr/>
        </p:nvSpPr>
        <p:spPr>
          <a:xfrm>
            <a:off x="1773733" y="1667783"/>
            <a:ext cx="987425" cy="1439862"/>
          </a:xfrm>
          <a:prstGeom prst="rect">
            <a:avLst/>
          </a:prstGeom>
          <a:solidFill>
            <a:srgbClr val="FFFF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4" name="直角三角形 53"/>
          <p:cNvSpPr/>
          <p:nvPr/>
        </p:nvSpPr>
        <p:spPr>
          <a:xfrm rot="10800000">
            <a:off x="1773733" y="3107645"/>
            <a:ext cx="987425" cy="892175"/>
          </a:xfrm>
          <a:prstGeom prst="rtTriangle">
            <a:avLst/>
          </a:prstGeom>
          <a:solidFill>
            <a:srgbClr val="F7FC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55" name="Freeform 26"/>
          <p:cNvSpPr>
            <a:spLocks noChangeArrowheads="1"/>
          </p:cNvSpPr>
          <p:nvPr/>
        </p:nvSpPr>
        <p:spPr bwMode="auto">
          <a:xfrm>
            <a:off x="1772146" y="2488520"/>
            <a:ext cx="1009650"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56" name="Freeform 27"/>
          <p:cNvSpPr>
            <a:spLocks noChangeArrowheads="1"/>
          </p:cNvSpPr>
          <p:nvPr/>
        </p:nvSpPr>
        <p:spPr bwMode="auto">
          <a:xfrm>
            <a:off x="1764208" y="2640920"/>
            <a:ext cx="1008063"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57" name="Freeform 29"/>
          <p:cNvSpPr>
            <a:spLocks noChangeArrowheads="1"/>
          </p:cNvSpPr>
          <p:nvPr/>
        </p:nvSpPr>
        <p:spPr bwMode="auto">
          <a:xfrm rot="2700000" flipV="1">
            <a:off x="1535608" y="3485470"/>
            <a:ext cx="1320800" cy="2746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solidFill>
            <a:srgbClr val="F7FC7E"/>
          </a:solidFill>
          <a:ln w="38100">
            <a:solidFill>
              <a:schemeClr val="tx1"/>
            </a:solidFill>
            <a:round/>
            <a:headEnd/>
            <a:tailEnd/>
          </a:ln>
        </p:spPr>
        <p:txBody>
          <a:bodyPr/>
          <a:lstStyle/>
          <a:p>
            <a:endParaRPr lang="ja-JP" altLang="en-US">
              <a:latin typeface="+mn-ea"/>
              <a:ea typeface="+mn-ea"/>
              <a:cs typeface="ＭＳ Ｐゴシック" charset="0"/>
            </a:endParaRPr>
          </a:p>
        </p:txBody>
      </p:sp>
      <p:sp>
        <p:nvSpPr>
          <p:cNvPr id="58" name="Line 31"/>
          <p:cNvSpPr>
            <a:spLocks noChangeShapeType="1"/>
          </p:cNvSpPr>
          <p:nvPr/>
        </p:nvSpPr>
        <p:spPr bwMode="auto">
          <a:xfrm rot="18900000">
            <a:off x="1661021" y="3431495"/>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59" name="Line 32"/>
          <p:cNvSpPr>
            <a:spLocks noChangeShapeType="1"/>
          </p:cNvSpPr>
          <p:nvPr/>
        </p:nvSpPr>
        <p:spPr bwMode="auto">
          <a:xfrm rot="18900000" flipV="1">
            <a:off x="1960264" y="3722802"/>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0" name="Line 33"/>
          <p:cNvSpPr>
            <a:spLocks noChangeShapeType="1"/>
          </p:cNvSpPr>
          <p:nvPr/>
        </p:nvSpPr>
        <p:spPr bwMode="auto">
          <a:xfrm rot="18900000">
            <a:off x="1808658" y="3587070"/>
            <a:ext cx="2730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1" name="Line 36"/>
          <p:cNvSpPr>
            <a:spLocks noChangeShapeType="1"/>
          </p:cNvSpPr>
          <p:nvPr/>
        </p:nvSpPr>
        <p:spPr bwMode="auto">
          <a:xfrm rot="18900000">
            <a:off x="2078533" y="3823608"/>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2" name="Line 37"/>
          <p:cNvSpPr>
            <a:spLocks noChangeShapeType="1"/>
          </p:cNvSpPr>
          <p:nvPr/>
        </p:nvSpPr>
        <p:spPr bwMode="auto">
          <a:xfrm rot="18900000">
            <a:off x="1729283" y="3536270"/>
            <a:ext cx="182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3" name="Line 38"/>
          <p:cNvSpPr>
            <a:spLocks noChangeShapeType="1"/>
          </p:cNvSpPr>
          <p:nvPr/>
        </p:nvSpPr>
        <p:spPr bwMode="auto">
          <a:xfrm rot="18900000">
            <a:off x="1561008" y="3315608"/>
            <a:ext cx="2603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4" name="Line 39"/>
          <p:cNvSpPr>
            <a:spLocks noChangeShapeType="1"/>
          </p:cNvSpPr>
          <p:nvPr/>
        </p:nvSpPr>
        <p:spPr bwMode="auto">
          <a:xfrm rot="18900000">
            <a:off x="1857871" y="3647395"/>
            <a:ext cx="377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5" name="Line 40"/>
          <p:cNvSpPr>
            <a:spLocks noChangeShapeType="1"/>
          </p:cNvSpPr>
          <p:nvPr/>
        </p:nvSpPr>
        <p:spPr bwMode="auto">
          <a:xfrm rot="18900000">
            <a:off x="2124571" y="3931558"/>
            <a:ext cx="3254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6" name="Line 41"/>
          <p:cNvSpPr>
            <a:spLocks noChangeShapeType="1"/>
          </p:cNvSpPr>
          <p:nvPr/>
        </p:nvSpPr>
        <p:spPr bwMode="auto">
          <a:xfrm rot="18900000">
            <a:off x="2305546" y="4091895"/>
            <a:ext cx="4079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7" name="Line 42"/>
          <p:cNvSpPr>
            <a:spLocks noChangeShapeType="1"/>
          </p:cNvSpPr>
          <p:nvPr/>
        </p:nvSpPr>
        <p:spPr bwMode="auto">
          <a:xfrm>
            <a:off x="1532433" y="3355295"/>
            <a:ext cx="971550" cy="971550"/>
          </a:xfrm>
          <a:prstGeom prst="line">
            <a:avLst/>
          </a:prstGeom>
          <a:noFill/>
          <a:ln w="381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8" name="Line 44"/>
          <p:cNvSpPr>
            <a:spLocks noChangeShapeType="1"/>
          </p:cNvSpPr>
          <p:nvPr/>
        </p:nvSpPr>
        <p:spPr bwMode="auto">
          <a:xfrm flipH="1" flipV="1">
            <a:off x="2264271" y="1721758"/>
            <a:ext cx="0" cy="1779587"/>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69" name="Line 47"/>
          <p:cNvSpPr>
            <a:spLocks noChangeShapeType="1"/>
          </p:cNvSpPr>
          <p:nvPr/>
        </p:nvSpPr>
        <p:spPr bwMode="auto">
          <a:xfrm>
            <a:off x="4532808" y="3104470"/>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0" name="Line 48"/>
          <p:cNvSpPr>
            <a:spLocks noChangeShapeType="1"/>
          </p:cNvSpPr>
          <p:nvPr/>
        </p:nvSpPr>
        <p:spPr bwMode="auto">
          <a:xfrm>
            <a:off x="4372471" y="3104470"/>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1" name="Line 49"/>
          <p:cNvSpPr>
            <a:spLocks noChangeShapeType="1"/>
          </p:cNvSpPr>
          <p:nvPr/>
        </p:nvSpPr>
        <p:spPr bwMode="auto">
          <a:xfrm>
            <a:off x="4223246" y="3104470"/>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2" name="Line 50"/>
          <p:cNvSpPr>
            <a:spLocks noChangeShapeType="1"/>
          </p:cNvSpPr>
          <p:nvPr/>
        </p:nvSpPr>
        <p:spPr bwMode="auto">
          <a:xfrm>
            <a:off x="3005633" y="3110820"/>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3" name="Line 51"/>
          <p:cNvSpPr>
            <a:spLocks noChangeShapeType="1"/>
          </p:cNvSpPr>
          <p:nvPr/>
        </p:nvSpPr>
        <p:spPr bwMode="auto">
          <a:xfrm>
            <a:off x="3150096" y="3071133"/>
            <a:ext cx="971550" cy="971550"/>
          </a:xfrm>
          <a:prstGeom prst="line">
            <a:avLst/>
          </a:prstGeom>
          <a:noFill/>
          <a:ln w="38100" cap="rnd">
            <a:solidFill>
              <a:schemeClr val="accent4"/>
            </a:solidFill>
            <a:round/>
          </a:ln>
          <a:effectLst/>
        </p:spPr>
        <p:txBody>
          <a:bodyPr/>
          <a:lstStyle/>
          <a:p>
            <a:pPr>
              <a:defRPr/>
            </a:pPr>
            <a:endParaRPr lang="ja-JP" altLang="en-US" noProof="1">
              <a:latin typeface="+mn-ea"/>
              <a:ea typeface="+mn-ea"/>
            </a:endParaRPr>
          </a:p>
        </p:txBody>
      </p:sp>
      <p:sp>
        <p:nvSpPr>
          <p:cNvPr id="74" name="Line 53"/>
          <p:cNvSpPr>
            <a:spLocks noChangeShapeType="1"/>
          </p:cNvSpPr>
          <p:nvPr/>
        </p:nvSpPr>
        <p:spPr bwMode="auto">
          <a:xfrm>
            <a:off x="3580308" y="3514045"/>
            <a:ext cx="0" cy="900113"/>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5" name="Line 54"/>
          <p:cNvSpPr>
            <a:spLocks noChangeShapeType="1"/>
          </p:cNvSpPr>
          <p:nvPr/>
        </p:nvSpPr>
        <p:spPr bwMode="auto">
          <a:xfrm>
            <a:off x="2276971" y="3514045"/>
            <a:ext cx="2520950"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6" name="Freeform 68"/>
          <p:cNvSpPr>
            <a:spLocks noChangeArrowheads="1"/>
          </p:cNvSpPr>
          <p:nvPr/>
        </p:nvSpPr>
        <p:spPr bwMode="auto">
          <a:xfrm>
            <a:off x="1773733" y="2331358"/>
            <a:ext cx="1008063" cy="287337"/>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mn-ea"/>
              <a:ea typeface="+mn-ea"/>
              <a:cs typeface="ＭＳ Ｐゴシック" charset="0"/>
            </a:endParaRPr>
          </a:p>
        </p:txBody>
      </p:sp>
      <p:sp>
        <p:nvSpPr>
          <p:cNvPr id="77" name="Line 50"/>
          <p:cNvSpPr>
            <a:spLocks noChangeShapeType="1"/>
          </p:cNvSpPr>
          <p:nvPr/>
        </p:nvSpPr>
        <p:spPr bwMode="auto">
          <a:xfrm>
            <a:off x="2851646" y="3110820"/>
            <a:ext cx="0" cy="88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78" name="角丸四角形 7174"/>
          <p:cNvSpPr/>
          <p:nvPr/>
        </p:nvSpPr>
        <p:spPr>
          <a:xfrm>
            <a:off x="1222871" y="5430158"/>
            <a:ext cx="3263900" cy="614362"/>
          </a:xfrm>
          <a:prstGeom prst="roundRect">
            <a:avLst>
              <a:gd name="adj" fmla="val 6824"/>
            </a:avLst>
          </a:prstGeom>
          <a:solidFill>
            <a:schemeClr val="accent6">
              <a:lumMod val="20000"/>
              <a:lumOff val="80000"/>
            </a:schemeClr>
          </a:solidFill>
          <a:ln w="9525">
            <a:solidFill>
              <a:srgbClr val="000000"/>
            </a:solidFill>
          </a:ln>
        </p:spPr>
        <p:txBody>
          <a:bodyPr anchor="ctr"/>
          <a:lstStyle/>
          <a:p>
            <a:pPr algn="ctr"/>
            <a:r>
              <a:rPr lang="ja-JP" altLang="en-US" sz="2400" b="0" noProof="1">
                <a:latin typeface="+mn-ea"/>
                <a:ea typeface="+mn-ea"/>
                <a:cs typeface="+mn-ea"/>
              </a:rPr>
              <a:t>計算機</a:t>
            </a:r>
            <a:endParaRPr lang="ja-JP" altLang="en-US" sz="2400" b="0" noProof="1">
              <a:latin typeface="+mn-ea"/>
              <a:ea typeface="+mn-ea"/>
            </a:endParaRPr>
          </a:p>
        </p:txBody>
      </p:sp>
      <p:sp>
        <p:nvSpPr>
          <p:cNvPr id="79" name="角丸四角形 7174"/>
          <p:cNvSpPr>
            <a:spLocks noChangeArrowheads="1"/>
          </p:cNvSpPr>
          <p:nvPr/>
        </p:nvSpPr>
        <p:spPr bwMode="auto">
          <a:xfrm>
            <a:off x="2665908" y="4439558"/>
            <a:ext cx="1822450" cy="650875"/>
          </a:xfrm>
          <a:prstGeom prst="roundRect">
            <a:avLst>
              <a:gd name="adj" fmla="val 6824"/>
            </a:avLst>
          </a:prstGeom>
          <a:solidFill>
            <a:srgbClr val="A0DCFF"/>
          </a:solidFill>
          <a:ln w="9525">
            <a:solidFill>
              <a:srgbClr val="000000"/>
            </a:solidFill>
            <a:round/>
            <a:headEnd/>
            <a:tailEnd/>
          </a:ln>
        </p:spPr>
        <p:txBody>
          <a:bodyPr anchor="ctr"/>
          <a:lstStyle/>
          <a:p>
            <a:pPr algn="ctr"/>
            <a:r>
              <a:rPr lang="ja-JP" altLang="en-US" sz="2400" b="0" dirty="0">
                <a:latin typeface="+mn-ea"/>
                <a:ea typeface="+mn-ea"/>
                <a:cs typeface="Meiryo UI" charset="0"/>
              </a:rPr>
              <a:t>波面センサ</a:t>
            </a:r>
          </a:p>
        </p:txBody>
      </p:sp>
      <p:sp>
        <p:nvSpPr>
          <p:cNvPr id="80" name="角丸四角形 7174"/>
          <p:cNvSpPr/>
          <p:nvPr/>
        </p:nvSpPr>
        <p:spPr>
          <a:xfrm>
            <a:off x="1429782" y="899949"/>
            <a:ext cx="1575851" cy="767834"/>
          </a:xfrm>
          <a:prstGeom prst="roundRect">
            <a:avLst>
              <a:gd name="adj" fmla="val 6824"/>
            </a:avLst>
          </a:prstGeom>
          <a:solidFill>
            <a:schemeClr val="tx2">
              <a:lumMod val="20000"/>
              <a:lumOff val="80000"/>
            </a:schemeClr>
          </a:solidFill>
          <a:ln w="9525">
            <a:noFill/>
          </a:ln>
        </p:spPr>
        <p:txBody>
          <a:bodyPr anchor="ctr"/>
          <a:lstStyle/>
          <a:p>
            <a:pPr algn="ctr"/>
            <a:r>
              <a:rPr lang="ja-JP" altLang="en-US" sz="2000" b="0" dirty="0">
                <a:latin typeface="+mn-ea"/>
                <a:ea typeface="+mn-ea"/>
              </a:rPr>
              <a:t>大気乱流で</a:t>
            </a:r>
            <a:br>
              <a:rPr lang="ja-JP" altLang="en-US" sz="2000" b="0" dirty="0">
                <a:latin typeface="+mn-ea"/>
                <a:ea typeface="+mn-ea"/>
              </a:rPr>
            </a:br>
            <a:r>
              <a:rPr lang="ja-JP" altLang="en-US" sz="2000" b="0" dirty="0">
                <a:latin typeface="+mn-ea"/>
                <a:ea typeface="+mn-ea"/>
              </a:rPr>
              <a:t>乱れた波面</a:t>
            </a:r>
            <a:endParaRPr lang="ja-JP" altLang="en-US" sz="2000" b="0" noProof="1">
              <a:latin typeface="+mn-ea"/>
              <a:ea typeface="+mn-ea"/>
            </a:endParaRPr>
          </a:p>
        </p:txBody>
      </p:sp>
      <p:sp>
        <p:nvSpPr>
          <p:cNvPr id="81" name="角丸四角形 7174"/>
          <p:cNvSpPr/>
          <p:nvPr/>
        </p:nvSpPr>
        <p:spPr>
          <a:xfrm>
            <a:off x="4807446" y="3058716"/>
            <a:ext cx="928721" cy="987902"/>
          </a:xfrm>
          <a:prstGeom prst="roundRect">
            <a:avLst>
              <a:gd name="adj" fmla="val 6824"/>
            </a:avLst>
          </a:prstGeom>
          <a:solidFill>
            <a:schemeClr val="accent3">
              <a:lumMod val="85000"/>
            </a:schemeClr>
          </a:solidFill>
          <a:ln w="9525">
            <a:noFill/>
          </a:ln>
        </p:spPr>
        <p:txBody>
          <a:bodyPr anchor="ctr"/>
          <a:lstStyle/>
          <a:p>
            <a:pPr algn="ctr"/>
            <a:r>
              <a:rPr lang="ja-JP" altLang="en-US" sz="2600" b="0" noProof="1">
                <a:latin typeface="+mn-ea"/>
                <a:ea typeface="+mn-ea"/>
                <a:cs typeface="+mn-ea"/>
              </a:rPr>
              <a:t>出力</a:t>
            </a:r>
            <a:r>
              <a:rPr lang="ja-JP" altLang="en-US" sz="2600" b="0" dirty="0">
                <a:latin typeface="+mn-ea"/>
                <a:ea typeface="+mn-ea"/>
              </a:rPr>
              <a:t/>
            </a:r>
            <a:br>
              <a:rPr lang="ja-JP" altLang="en-US" sz="2600" b="0" dirty="0">
                <a:latin typeface="+mn-ea"/>
                <a:ea typeface="+mn-ea"/>
              </a:rPr>
            </a:br>
            <a:r>
              <a:rPr lang="ja-JP" altLang="en-US" sz="2600" b="0" dirty="0">
                <a:latin typeface="+mn-ea"/>
                <a:ea typeface="+mn-ea"/>
              </a:rPr>
              <a:t>波面</a:t>
            </a:r>
            <a:endParaRPr lang="ja-JP" altLang="en-US" sz="2600" b="0" noProof="1">
              <a:latin typeface="+mn-ea"/>
              <a:ea typeface="+mn-ea"/>
            </a:endParaRPr>
          </a:p>
        </p:txBody>
      </p:sp>
      <p:sp>
        <p:nvSpPr>
          <p:cNvPr id="82" name="下矢印 81"/>
          <p:cNvSpPr/>
          <p:nvPr/>
        </p:nvSpPr>
        <p:spPr>
          <a:xfrm>
            <a:off x="3456483" y="5153933"/>
            <a:ext cx="315913" cy="26987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83" name="下矢印 82"/>
          <p:cNvSpPr/>
          <p:nvPr/>
        </p:nvSpPr>
        <p:spPr>
          <a:xfrm rot="10800000">
            <a:off x="1494333" y="4293508"/>
            <a:ext cx="315913" cy="10795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noProof="1">
              <a:latin typeface="+mn-ea"/>
            </a:endParaRPr>
          </a:p>
        </p:txBody>
      </p:sp>
      <p:sp>
        <p:nvSpPr>
          <p:cNvPr id="84" name="Line 41"/>
          <p:cNvSpPr>
            <a:spLocks noChangeShapeType="1"/>
          </p:cNvSpPr>
          <p:nvPr/>
        </p:nvSpPr>
        <p:spPr bwMode="auto">
          <a:xfrm rot="18900000">
            <a:off x="2169021" y="4031570"/>
            <a:ext cx="4079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cs typeface="ＭＳ Ｐゴシック" charset="0"/>
            </a:endParaRPr>
          </a:p>
        </p:txBody>
      </p:sp>
      <p:sp>
        <p:nvSpPr>
          <p:cNvPr id="85" name="角丸四角形 7174"/>
          <p:cNvSpPr/>
          <p:nvPr/>
        </p:nvSpPr>
        <p:spPr>
          <a:xfrm rot="2700000">
            <a:off x="1142702" y="3779952"/>
            <a:ext cx="1377950" cy="493712"/>
          </a:xfrm>
          <a:prstGeom prst="roundRect">
            <a:avLst>
              <a:gd name="adj" fmla="val 6824"/>
            </a:avLst>
          </a:prstGeom>
          <a:solidFill>
            <a:schemeClr val="accent4">
              <a:lumMod val="40000"/>
              <a:lumOff val="60000"/>
            </a:schemeClr>
          </a:solidFill>
          <a:ln w="9525">
            <a:solidFill>
              <a:srgbClr val="000000"/>
            </a:solidFill>
          </a:ln>
        </p:spPr>
        <p:txBody>
          <a:bodyPr lIns="0" tIns="0" rIns="0" bIns="0" anchor="ctr"/>
          <a:lstStyle/>
          <a:p>
            <a:pPr algn="ctr"/>
            <a:r>
              <a:rPr lang="ja-JP" altLang="en-US" sz="2400" b="0" noProof="1">
                <a:latin typeface="+mn-ea"/>
                <a:ea typeface="+mn-ea"/>
                <a:cs typeface="+mn-ea"/>
              </a:rPr>
              <a:t>可変形鏡</a:t>
            </a:r>
            <a:endParaRPr lang="ja-JP" altLang="en-US" sz="2400" b="0" noProof="1">
              <a:latin typeface="+mn-ea"/>
              <a:ea typeface="+mn-ea"/>
            </a:endParaRPr>
          </a:p>
        </p:txBody>
      </p:sp>
      <p:sp>
        <p:nvSpPr>
          <p:cNvPr id="43" name="テキスト ボックス 42"/>
          <p:cNvSpPr txBox="1"/>
          <p:nvPr/>
        </p:nvSpPr>
        <p:spPr>
          <a:xfrm>
            <a:off x="131530" y="1893150"/>
            <a:ext cx="1329699" cy="646331"/>
          </a:xfrm>
          <a:prstGeom prst="rect">
            <a:avLst/>
          </a:prstGeom>
          <a:noFill/>
        </p:spPr>
        <p:txBody>
          <a:bodyPr wrap="none" rtlCol="0">
            <a:spAutoFit/>
          </a:bodyPr>
          <a:lstStyle/>
          <a:p>
            <a:r>
              <a:rPr kumimoji="1" lang="en-US" altLang="ja-JP" dirty="0" smtClean="0"/>
              <a:t>Deformable </a:t>
            </a:r>
          </a:p>
          <a:p>
            <a:r>
              <a:rPr lang="en-US" altLang="ja-JP" dirty="0" smtClean="0"/>
              <a:t>Mirror (DM)</a:t>
            </a:r>
            <a:endParaRPr kumimoji="1" lang="en-US" altLang="ja-JP" dirty="0" smtClean="0"/>
          </a:p>
        </p:txBody>
      </p:sp>
      <p:sp>
        <p:nvSpPr>
          <p:cNvPr id="48" name="テキスト ボックス 47"/>
          <p:cNvSpPr txBox="1"/>
          <p:nvPr/>
        </p:nvSpPr>
        <p:spPr>
          <a:xfrm>
            <a:off x="4054971" y="6467252"/>
            <a:ext cx="1915909" cy="369332"/>
          </a:xfrm>
          <a:prstGeom prst="rect">
            <a:avLst/>
          </a:prstGeom>
          <a:noFill/>
        </p:spPr>
        <p:txBody>
          <a:bodyPr wrap="none" rtlCol="0">
            <a:spAutoFit/>
          </a:bodyPr>
          <a:lstStyle/>
          <a:p>
            <a:r>
              <a:rPr kumimoji="1" lang="en-US" altLang="ja-JP" dirty="0" err="1" smtClean="0"/>
              <a:t>Wavefront</a:t>
            </a:r>
            <a:r>
              <a:rPr kumimoji="1" lang="en-US" altLang="ja-JP" dirty="0" smtClean="0"/>
              <a:t> sensor</a:t>
            </a:r>
            <a:endParaRPr kumimoji="1" lang="ja-JP" altLang="en-US" dirty="0"/>
          </a:p>
        </p:txBody>
      </p:sp>
      <p:sp>
        <p:nvSpPr>
          <p:cNvPr id="89" name="タイトル 1"/>
          <p:cNvSpPr>
            <a:spLocks noGrp="1"/>
          </p:cNvSpPr>
          <p:nvPr>
            <p:ph type="title"/>
          </p:nvPr>
        </p:nvSpPr>
        <p:spPr>
          <a:xfrm>
            <a:off x="457200" y="-3576"/>
            <a:ext cx="8229600" cy="895048"/>
          </a:xfrm>
        </p:spPr>
        <p:txBody>
          <a:bodyPr>
            <a:normAutofit/>
          </a:bodyPr>
          <a:lstStyle/>
          <a:p>
            <a:r>
              <a:rPr kumimoji="1" lang="ja-JP" altLang="en-US" dirty="0" smtClean="0"/>
              <a:t>補償光学</a:t>
            </a:r>
            <a:r>
              <a:rPr kumimoji="1" lang="en-US" altLang="ja-JP" dirty="0" smtClean="0"/>
              <a:t>: AO</a:t>
            </a:r>
            <a:r>
              <a:rPr kumimoji="1" lang="ja-JP" altLang="en-US" dirty="0" smtClean="0"/>
              <a:t>パラメータ</a:t>
            </a:r>
            <a:r>
              <a:rPr kumimoji="1" lang="en-US" altLang="ja-JP" dirty="0" smtClean="0"/>
              <a:t>2</a:t>
            </a:r>
            <a:endParaRPr kumimoji="1" lang="ja-JP" altLang="en-US" dirty="0"/>
          </a:p>
        </p:txBody>
      </p:sp>
      <p:sp>
        <p:nvSpPr>
          <p:cNvPr id="90" name="テキスト ボックス 89"/>
          <p:cNvSpPr txBox="1"/>
          <p:nvPr/>
        </p:nvSpPr>
        <p:spPr>
          <a:xfrm>
            <a:off x="8402203" y="0"/>
            <a:ext cx="741797" cy="369332"/>
          </a:xfrm>
          <a:prstGeom prst="rect">
            <a:avLst/>
          </a:prstGeom>
          <a:noFill/>
        </p:spPr>
        <p:txBody>
          <a:bodyPr wrap="none" rtlCol="0">
            <a:spAutoFit/>
          </a:bodyPr>
          <a:lstStyle/>
          <a:p>
            <a:pPr algn="r"/>
            <a:r>
              <a:rPr lang="en-US" altLang="ja-JP" dirty="0" smtClean="0"/>
              <a:t>23</a:t>
            </a:r>
            <a:r>
              <a:rPr lang="en-US" altLang="ja-JP" dirty="0"/>
              <a:t>/50</a:t>
            </a:r>
            <a:endParaRPr lang="ja-JP" altLang="en-US" dirty="0"/>
          </a:p>
        </p:txBody>
      </p:sp>
      <p:sp>
        <p:nvSpPr>
          <p:cNvPr id="86" name="円/楕円 85"/>
          <p:cNvSpPr/>
          <p:nvPr/>
        </p:nvSpPr>
        <p:spPr>
          <a:xfrm>
            <a:off x="6273088" y="3719212"/>
            <a:ext cx="2669537" cy="2669537"/>
          </a:xfrm>
          <a:prstGeom prst="ellipse">
            <a:avLst/>
          </a:prstGeom>
          <a:noFill/>
          <a:ln w="19050" cmpd="sng">
            <a:solidFill>
              <a:schemeClr val="bg1"/>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98684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 y="895048"/>
            <a:ext cx="4909656" cy="5359848"/>
          </a:xfrm>
        </p:spPr>
        <p:txBody>
          <a:bodyPr>
            <a:normAutofit/>
          </a:bodyPr>
          <a:lstStyle/>
          <a:p>
            <a:pPr>
              <a:buFont typeface="Wingdings" charset="2"/>
              <a:buChar char="u"/>
            </a:pPr>
            <a:r>
              <a:rPr kumimoji="1" lang="ja-JP" altLang="en-US" dirty="0" smtClean="0"/>
              <a:t>制御点数</a:t>
            </a:r>
            <a:r>
              <a:rPr kumimoji="1" lang="en-US" altLang="ja-JP" dirty="0" smtClean="0"/>
              <a:t>: </a:t>
            </a:r>
          </a:p>
          <a:p>
            <a:pPr lvl="1"/>
            <a:r>
              <a:rPr lang="ja-JP" altLang="en-US" dirty="0" smtClean="0"/>
              <a:t>岡山のフリードパラメータ</a:t>
            </a:r>
            <a:endParaRPr lang="en-US" altLang="ja-JP" dirty="0" smtClean="0"/>
          </a:p>
          <a:p>
            <a:pPr marL="457200" lvl="1" indent="0">
              <a:buNone/>
            </a:pPr>
            <a:r>
              <a:rPr lang="en-US" altLang="ja-JP" dirty="0" smtClean="0"/>
              <a:t>r0≅10cm (@800nm)</a:t>
            </a:r>
          </a:p>
          <a:p>
            <a:pPr marL="457200" lvl="1" indent="0">
              <a:buNone/>
            </a:pPr>
            <a:r>
              <a:rPr lang="en-US" altLang="ja-JP" dirty="0" smtClean="0"/>
              <a:t>   </a:t>
            </a:r>
            <a:r>
              <a:rPr lang="en-US" altLang="ja-JP" dirty="0"/>
              <a:t> </a:t>
            </a:r>
            <a:r>
              <a:rPr lang="en-US" altLang="ja-JP" dirty="0" smtClean="0"/>
              <a:t>≅15cm (@1.2μm: J</a:t>
            </a:r>
            <a:r>
              <a:rPr lang="ja-JP" altLang="en-US" dirty="0" smtClean="0"/>
              <a:t>バンド</a:t>
            </a:r>
            <a:r>
              <a:rPr lang="en-US" altLang="ja-JP" dirty="0" smtClean="0"/>
              <a:t>)</a:t>
            </a:r>
          </a:p>
          <a:p>
            <a:pPr lvl="1"/>
            <a:r>
              <a:rPr lang="en-US" altLang="ja-JP" dirty="0" smtClean="0"/>
              <a:t>3.8m/15cm=25</a:t>
            </a:r>
            <a:r>
              <a:rPr lang="ja-JP" altLang="en-US" dirty="0" smtClean="0"/>
              <a:t>分割</a:t>
            </a:r>
            <a:endParaRPr lang="en-US" altLang="ja-JP" dirty="0"/>
          </a:p>
          <a:p>
            <a:pPr marL="457200" lvl="1" indent="0">
              <a:buNone/>
            </a:pPr>
            <a:r>
              <a:rPr kumimoji="1" lang="en-US" altLang="ja-JP" dirty="0" smtClean="0"/>
              <a:t>→DM</a:t>
            </a:r>
            <a:r>
              <a:rPr kumimoji="1" lang="ja-JP" altLang="en-US" dirty="0" smtClean="0"/>
              <a:t>分割数</a:t>
            </a:r>
            <a:r>
              <a:rPr kumimoji="1" lang="en-US" altLang="ja-JP" dirty="0" smtClean="0"/>
              <a:t>:1</a:t>
            </a:r>
            <a:r>
              <a:rPr kumimoji="1" lang="ja-JP" altLang="en-US" dirty="0" smtClean="0"/>
              <a:t>次元</a:t>
            </a:r>
            <a:r>
              <a:rPr kumimoji="1" lang="en-US" altLang="ja-JP" dirty="0" smtClean="0">
                <a:solidFill>
                  <a:srgbClr val="FF0000"/>
                </a:solidFill>
              </a:rPr>
              <a:t>24</a:t>
            </a:r>
            <a:r>
              <a:rPr kumimoji="1" lang="ja-JP" altLang="en-US" dirty="0" smtClean="0">
                <a:solidFill>
                  <a:srgbClr val="FF0000"/>
                </a:solidFill>
              </a:rPr>
              <a:t>分割</a:t>
            </a:r>
            <a:endParaRPr kumimoji="1" lang="en-US" altLang="ja-JP" dirty="0" smtClean="0">
              <a:solidFill>
                <a:srgbClr val="FF0000"/>
              </a:solidFill>
            </a:endParaRPr>
          </a:p>
          <a:p>
            <a:pPr marL="457200" lvl="1" indent="0">
              <a:buNone/>
            </a:pPr>
            <a:r>
              <a:rPr lang="en-US" altLang="ja-JP" dirty="0"/>
              <a:t>	</a:t>
            </a:r>
            <a:r>
              <a:rPr lang="en-US" altLang="ja-JP" dirty="0" smtClean="0"/>
              <a:t>			  </a:t>
            </a:r>
            <a:r>
              <a:rPr lang="ja-JP" altLang="en-US" dirty="0" smtClean="0"/>
              <a:t>計</a:t>
            </a:r>
            <a:r>
              <a:rPr lang="en-US" altLang="ja-JP" dirty="0" smtClean="0">
                <a:solidFill>
                  <a:srgbClr val="FF0000"/>
                </a:solidFill>
              </a:rPr>
              <a:t>492</a:t>
            </a:r>
            <a:r>
              <a:rPr lang="ja-JP" altLang="en-US" dirty="0" smtClean="0">
                <a:solidFill>
                  <a:srgbClr val="FF0000"/>
                </a:solidFill>
              </a:rPr>
              <a:t>素子</a:t>
            </a:r>
            <a:endParaRPr kumimoji="1" lang="en-US" altLang="ja-JP" dirty="0" smtClean="0">
              <a:solidFill>
                <a:srgbClr val="FF0000"/>
              </a:solidFill>
            </a:endParaRPr>
          </a:p>
        </p:txBody>
      </p:sp>
      <p:sp>
        <p:nvSpPr>
          <p:cNvPr id="7" name="テキスト ボックス 6"/>
          <p:cNvSpPr txBox="1"/>
          <p:nvPr/>
        </p:nvSpPr>
        <p:spPr>
          <a:xfrm>
            <a:off x="5687391" y="6242567"/>
            <a:ext cx="1815483" cy="369332"/>
          </a:xfrm>
          <a:prstGeom prst="rect">
            <a:avLst/>
          </a:prstGeom>
          <a:noFill/>
        </p:spPr>
        <p:txBody>
          <a:bodyPr wrap="none" rtlCol="0">
            <a:spAutoFit/>
          </a:bodyPr>
          <a:lstStyle/>
          <a:p>
            <a:r>
              <a:rPr kumimoji="1" lang="ja-JP" altLang="en-US" dirty="0" smtClean="0"/>
              <a:t>望遠鏡開口</a:t>
            </a:r>
            <a:r>
              <a:rPr kumimoji="1" lang="en-US" altLang="ja-JP" dirty="0" smtClean="0"/>
              <a:t>3.8m</a:t>
            </a:r>
            <a:endParaRPr kumimoji="1" lang="ja-JP" altLang="en-US" dirty="0"/>
          </a:p>
        </p:txBody>
      </p:sp>
      <p:cxnSp>
        <p:nvCxnSpPr>
          <p:cNvPr id="8" name="直線矢印コネクタ 7"/>
          <p:cNvCxnSpPr/>
          <p:nvPr/>
        </p:nvCxnSpPr>
        <p:spPr>
          <a:xfrm>
            <a:off x="4657866" y="6254896"/>
            <a:ext cx="4124181"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 name="タイトル 3"/>
          <p:cNvSpPr>
            <a:spLocks noGrp="1"/>
          </p:cNvSpPr>
          <p:nvPr>
            <p:ph type="title"/>
          </p:nvPr>
        </p:nvSpPr>
        <p:spPr/>
        <p:txBody>
          <a:bodyPr/>
          <a:lstStyle/>
          <a:p>
            <a:r>
              <a:rPr kumimoji="1" lang="ja-JP" altLang="en-US" dirty="0" smtClean="0"/>
              <a:t>補償光学</a:t>
            </a:r>
            <a:r>
              <a:rPr kumimoji="1" lang="en-US" altLang="ja-JP" dirty="0" smtClean="0"/>
              <a:t>: AO</a:t>
            </a:r>
            <a:r>
              <a:rPr kumimoji="1" lang="ja-JP" altLang="en-US" dirty="0" smtClean="0"/>
              <a:t>パラメータ</a:t>
            </a:r>
            <a:r>
              <a:rPr kumimoji="1" lang="en-US" altLang="ja-JP" dirty="0" smtClean="0"/>
              <a:t>3</a:t>
            </a:r>
            <a:endParaRPr kumimoji="1" lang="ja-JP"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2619" y="1838816"/>
            <a:ext cx="4296832" cy="4296832"/>
          </a:xfrm>
          <a:prstGeom prst="rect">
            <a:avLst/>
          </a:prstGeom>
        </p:spPr>
      </p:pic>
      <p:cxnSp>
        <p:nvCxnSpPr>
          <p:cNvPr id="66" name="直線矢印コネクタ 65"/>
          <p:cNvCxnSpPr/>
          <p:nvPr/>
        </p:nvCxnSpPr>
        <p:spPr>
          <a:xfrm>
            <a:off x="5164667" y="5634717"/>
            <a:ext cx="17991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9" name="テキスト ボックス 68"/>
          <p:cNvSpPr txBox="1"/>
          <p:nvPr/>
        </p:nvSpPr>
        <p:spPr>
          <a:xfrm>
            <a:off x="4705256" y="5530470"/>
            <a:ext cx="700658" cy="369332"/>
          </a:xfrm>
          <a:prstGeom prst="rect">
            <a:avLst/>
          </a:prstGeom>
          <a:noFill/>
        </p:spPr>
        <p:txBody>
          <a:bodyPr wrap="none" rtlCol="0">
            <a:spAutoFit/>
          </a:bodyPr>
          <a:lstStyle/>
          <a:p>
            <a:r>
              <a:rPr kumimoji="1" lang="en-US" altLang="ja-JP" dirty="0" smtClean="0"/>
              <a:t>15cm</a:t>
            </a:r>
            <a:endParaRPr kumimoji="1" lang="ja-JP" altLang="en-US" dirty="0"/>
          </a:p>
        </p:txBody>
      </p:sp>
      <p:sp>
        <p:nvSpPr>
          <p:cNvPr id="70" name="左中かっこ 69"/>
          <p:cNvSpPr/>
          <p:nvPr/>
        </p:nvSpPr>
        <p:spPr>
          <a:xfrm rot="5400000">
            <a:off x="6502849" y="-269796"/>
            <a:ext cx="436178" cy="4122218"/>
          </a:xfrm>
          <a:prstGeom prst="leftBrace">
            <a:avLst>
              <a:gd name="adj1" fmla="val 8333"/>
              <a:gd name="adj2" fmla="val 4839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6359805" y="1250996"/>
            <a:ext cx="880319" cy="369332"/>
          </a:xfrm>
          <a:prstGeom prst="rect">
            <a:avLst/>
          </a:prstGeom>
          <a:noFill/>
        </p:spPr>
        <p:txBody>
          <a:bodyPr wrap="none" rtlCol="0">
            <a:spAutoFit/>
          </a:bodyPr>
          <a:lstStyle/>
          <a:p>
            <a:r>
              <a:rPr kumimoji="1" lang="en-US" altLang="ja-JP" dirty="0" smtClean="0"/>
              <a:t>24</a:t>
            </a:r>
            <a:r>
              <a:rPr kumimoji="1" lang="ja-JP" altLang="en-US" dirty="0" smtClean="0"/>
              <a:t>分割</a:t>
            </a:r>
            <a:endParaRPr kumimoji="1" lang="ja-JP" altLang="en-US" dirty="0"/>
          </a:p>
        </p:txBody>
      </p:sp>
      <p:sp>
        <p:nvSpPr>
          <p:cNvPr id="74" name="テキスト ボックス 73"/>
          <p:cNvSpPr txBox="1"/>
          <p:nvPr/>
        </p:nvSpPr>
        <p:spPr>
          <a:xfrm>
            <a:off x="8402203" y="0"/>
            <a:ext cx="741797" cy="369332"/>
          </a:xfrm>
          <a:prstGeom prst="rect">
            <a:avLst/>
          </a:prstGeom>
          <a:noFill/>
        </p:spPr>
        <p:txBody>
          <a:bodyPr wrap="none" rtlCol="0">
            <a:spAutoFit/>
          </a:bodyPr>
          <a:lstStyle/>
          <a:p>
            <a:pPr algn="r"/>
            <a:r>
              <a:rPr lang="en-US" altLang="ja-JP" dirty="0" smtClean="0"/>
              <a:t>24</a:t>
            </a:r>
            <a:r>
              <a:rPr lang="en-US" altLang="ja-JP" dirty="0"/>
              <a:t>/50</a:t>
            </a:r>
            <a:endParaRPr lang="ja-JP" altLang="en-US" dirty="0"/>
          </a:p>
        </p:txBody>
      </p:sp>
      <p:pic>
        <p:nvPicPr>
          <p:cNvPr id="9" name="図 8" descr="Lambda_vs_Fri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8252"/>
            <a:ext cx="4497194" cy="1696644"/>
          </a:xfrm>
          <a:prstGeom prst="rect">
            <a:avLst/>
          </a:prstGeom>
        </p:spPr>
      </p:pic>
      <p:sp>
        <p:nvSpPr>
          <p:cNvPr id="10" name="テキスト ボックス 9"/>
          <p:cNvSpPr txBox="1"/>
          <p:nvPr/>
        </p:nvSpPr>
        <p:spPr>
          <a:xfrm>
            <a:off x="1034815" y="6378222"/>
            <a:ext cx="2241381" cy="369332"/>
          </a:xfrm>
          <a:prstGeom prst="rect">
            <a:avLst/>
          </a:prstGeom>
          <a:noFill/>
        </p:spPr>
        <p:txBody>
          <a:bodyPr wrap="none" rtlCol="0">
            <a:spAutoFit/>
          </a:bodyPr>
          <a:lstStyle/>
          <a:p>
            <a:r>
              <a:rPr kumimoji="1" lang="en-US" altLang="ja-JP" dirty="0" smtClean="0"/>
              <a:t>r0∝λ</a:t>
            </a:r>
            <a:r>
              <a:rPr kumimoji="1" lang="en-US" altLang="ja-JP" baseline="30000" dirty="0" smtClean="0"/>
              <a:t>6/5</a:t>
            </a:r>
            <a:r>
              <a:rPr kumimoji="1" lang="en-US" altLang="ja-JP" dirty="0" smtClean="0"/>
              <a:t>, r0∝(</a:t>
            </a:r>
            <a:r>
              <a:rPr kumimoji="1" lang="en-US" altLang="ja-JP" dirty="0" err="1" smtClean="0"/>
              <a:t>cosγ</a:t>
            </a:r>
            <a:r>
              <a:rPr kumimoji="1" lang="en-US" altLang="ja-JP" dirty="0" smtClean="0"/>
              <a:t>)</a:t>
            </a:r>
            <a:r>
              <a:rPr kumimoji="1" lang="en-US" altLang="ja-JP" baseline="30000" dirty="0" smtClean="0"/>
              <a:t>3/5</a:t>
            </a:r>
            <a:endParaRPr kumimoji="1" lang="ja-JP" altLang="en-US" baseline="30000" dirty="0"/>
          </a:p>
        </p:txBody>
      </p:sp>
    </p:spTree>
    <p:extLst>
      <p:ext uri="{BB962C8B-B14F-4D97-AF65-F5344CB8AC3E}">
        <p14:creationId xmlns:p14="http://schemas.microsoft.com/office/powerpoint/2010/main" val="34340339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 y="809752"/>
            <a:ext cx="3004558" cy="3104367"/>
          </a:xfrm>
        </p:spPr>
        <p:txBody>
          <a:bodyPr>
            <a:normAutofit/>
          </a:bodyPr>
          <a:lstStyle/>
          <a:p>
            <a:pPr>
              <a:buFont typeface="Wingdings" charset="2"/>
              <a:buChar char="u"/>
            </a:pPr>
            <a:r>
              <a:rPr lang="ja-JP" altLang="en-US" sz="2800" dirty="0" smtClean="0"/>
              <a:t>制御速度</a:t>
            </a:r>
            <a:r>
              <a:rPr lang="en-US" altLang="ja-JP" sz="2800" dirty="0" smtClean="0"/>
              <a:t>:</a:t>
            </a:r>
          </a:p>
          <a:p>
            <a:pPr lvl="1">
              <a:buFont typeface="Wingdings" charset="2"/>
              <a:buChar char="u"/>
            </a:pPr>
            <a:r>
              <a:rPr lang="ja-JP" altLang="en-US" sz="2400" dirty="0" smtClean="0"/>
              <a:t>位相ムラは「凍結」されている</a:t>
            </a:r>
            <a:endParaRPr lang="en-US" altLang="ja-JP" sz="2400" dirty="0" smtClean="0"/>
          </a:p>
          <a:p>
            <a:pPr lvl="1">
              <a:buFont typeface="Wingdings" charset="2"/>
              <a:buChar char="u"/>
            </a:pPr>
            <a:r>
              <a:rPr lang="en-US" altLang="ja-JP" sz="2400" dirty="0" smtClean="0"/>
              <a:t>24</a:t>
            </a:r>
            <a:r>
              <a:rPr lang="ja-JP" altLang="en-US" sz="2400" dirty="0" smtClean="0"/>
              <a:t>素子で風速</a:t>
            </a:r>
            <a:r>
              <a:rPr kumimoji="1" lang="en-US" altLang="ja-JP" sz="2400" dirty="0" smtClean="0"/>
              <a:t>10m/s</a:t>
            </a:r>
            <a:r>
              <a:rPr lang="ja-JP" altLang="en-US" sz="2400" dirty="0" smtClean="0"/>
              <a:t>のとき</a:t>
            </a:r>
            <a:r>
              <a:rPr kumimoji="1" lang="en-US" altLang="ja-JP" sz="2400" dirty="0" smtClean="0"/>
              <a:t>0.016</a:t>
            </a:r>
            <a:r>
              <a:rPr kumimoji="1" lang="ja-JP" altLang="en-US" sz="2400" dirty="0" smtClean="0"/>
              <a:t>秒で隣の素子</a:t>
            </a:r>
            <a:r>
              <a:rPr lang="ja-JP" altLang="en-US" sz="2400" dirty="0" smtClean="0"/>
              <a:t>へ</a:t>
            </a:r>
            <a:endParaRPr kumimoji="1" lang="en-US" altLang="ja-JP" sz="2400" dirty="0" smtClean="0"/>
          </a:p>
        </p:txBody>
      </p:sp>
      <p:sp>
        <p:nvSpPr>
          <p:cNvPr id="60" name="テキスト ボックス 59"/>
          <p:cNvSpPr txBox="1"/>
          <p:nvPr/>
        </p:nvSpPr>
        <p:spPr>
          <a:xfrm>
            <a:off x="582705" y="5616345"/>
            <a:ext cx="8352767" cy="1077218"/>
          </a:xfrm>
          <a:prstGeom prst="rect">
            <a:avLst/>
          </a:prstGeom>
          <a:noFill/>
          <a:ln>
            <a:solidFill>
              <a:schemeClr val="tx1"/>
            </a:solidFill>
          </a:ln>
        </p:spPr>
        <p:txBody>
          <a:bodyPr wrap="none" rtlCol="0">
            <a:spAutoFit/>
          </a:bodyPr>
          <a:lstStyle/>
          <a:p>
            <a:r>
              <a:rPr kumimoji="1" lang="en-US" altLang="ja-JP" sz="3200" dirty="0" smtClean="0"/>
              <a:t>SEICA-</a:t>
            </a:r>
            <a:r>
              <a:rPr kumimoji="1" lang="en-US" altLang="ja-JP" sz="3200" dirty="0" err="1" smtClean="0"/>
              <a:t>ExAO</a:t>
            </a:r>
            <a:r>
              <a:rPr kumimoji="1" lang="en-US" altLang="ja-JP" sz="3200" dirty="0" smtClean="0"/>
              <a:t>: </a:t>
            </a:r>
            <a:r>
              <a:rPr kumimoji="1" lang="en-US" altLang="ja-JP" sz="3200" dirty="0" smtClean="0">
                <a:solidFill>
                  <a:srgbClr val="FF0000"/>
                </a:solidFill>
              </a:rPr>
              <a:t>10mas</a:t>
            </a:r>
            <a:r>
              <a:rPr kumimoji="1" lang="ja-JP" altLang="en-US" sz="3200" dirty="0" smtClean="0"/>
              <a:t>の安定性、</a:t>
            </a:r>
            <a:r>
              <a:rPr kumimoji="1" lang="en-US" altLang="ja-JP" sz="3200" dirty="0" err="1" smtClean="0">
                <a:solidFill>
                  <a:srgbClr val="FF0000"/>
                </a:solidFill>
              </a:rPr>
              <a:t>λ</a:t>
            </a:r>
            <a:r>
              <a:rPr kumimoji="1" lang="en-US" altLang="ja-JP" sz="3200" dirty="0" smtClean="0">
                <a:solidFill>
                  <a:srgbClr val="FF0000"/>
                </a:solidFill>
              </a:rPr>
              <a:t>/20</a:t>
            </a:r>
            <a:r>
              <a:rPr kumimoji="1" lang="ja-JP" altLang="en-US" sz="3200" dirty="0" smtClean="0"/>
              <a:t>の高精度</a:t>
            </a:r>
            <a:endParaRPr kumimoji="1" lang="en-US" altLang="ja-JP" sz="3200" dirty="0" smtClean="0"/>
          </a:p>
          <a:p>
            <a:r>
              <a:rPr kumimoji="1" lang="ja-JP" altLang="en-US" sz="3200" dirty="0" smtClean="0"/>
              <a:t>　　</a:t>
            </a:r>
            <a:r>
              <a:rPr kumimoji="1" lang="en-US" altLang="ja-JP" sz="3200" dirty="0" smtClean="0">
                <a:solidFill>
                  <a:srgbClr val="FF0000"/>
                </a:solidFill>
              </a:rPr>
              <a:t>5—10kHz</a:t>
            </a:r>
            <a:r>
              <a:rPr kumimoji="1" lang="ja-JP" altLang="en-US" sz="3200" dirty="0" smtClean="0"/>
              <a:t>の高頻度、</a:t>
            </a:r>
            <a:r>
              <a:rPr kumimoji="1" lang="en-US" altLang="ja-JP" sz="3200" dirty="0" smtClean="0">
                <a:solidFill>
                  <a:srgbClr val="FF0000"/>
                </a:solidFill>
              </a:rPr>
              <a:t>24</a:t>
            </a:r>
            <a:r>
              <a:rPr kumimoji="1" lang="ja-JP" altLang="en-US" sz="3200" dirty="0" smtClean="0">
                <a:solidFill>
                  <a:srgbClr val="FF0000"/>
                </a:solidFill>
              </a:rPr>
              <a:t>素子</a:t>
            </a:r>
            <a:r>
              <a:rPr kumimoji="1" lang="ja-JP" altLang="en-US" sz="3200" dirty="0" smtClean="0"/>
              <a:t>の高空間周波数</a:t>
            </a:r>
            <a:endParaRPr kumimoji="1" lang="ja-JP" altLang="en-US" sz="3200" dirty="0"/>
          </a:p>
        </p:txBody>
      </p:sp>
      <p:sp>
        <p:nvSpPr>
          <p:cNvPr id="64" name="タイトル 1"/>
          <p:cNvSpPr>
            <a:spLocks noGrp="1"/>
          </p:cNvSpPr>
          <p:nvPr>
            <p:ph type="title"/>
          </p:nvPr>
        </p:nvSpPr>
        <p:spPr>
          <a:xfrm>
            <a:off x="457200" y="-3576"/>
            <a:ext cx="8229600" cy="895048"/>
          </a:xfrm>
        </p:spPr>
        <p:txBody>
          <a:bodyPr>
            <a:normAutofit/>
          </a:bodyPr>
          <a:lstStyle/>
          <a:p>
            <a:r>
              <a:rPr kumimoji="1" lang="ja-JP" altLang="en-US" dirty="0" smtClean="0"/>
              <a:t>補償光学</a:t>
            </a:r>
            <a:r>
              <a:rPr kumimoji="1" lang="en-US" altLang="ja-JP" dirty="0" smtClean="0"/>
              <a:t>: AO</a:t>
            </a:r>
            <a:r>
              <a:rPr kumimoji="1" lang="ja-JP" altLang="en-US" dirty="0" smtClean="0"/>
              <a:t>パラメータ</a:t>
            </a:r>
            <a:r>
              <a:rPr kumimoji="1" lang="en-US" altLang="ja-JP" dirty="0" smtClean="0"/>
              <a:t>4</a:t>
            </a:r>
            <a:endParaRPr kumimoji="1" lang="ja-JP" altLang="en-US" dirty="0"/>
          </a:p>
        </p:txBody>
      </p:sp>
      <p:pic>
        <p:nvPicPr>
          <p:cNvPr id="5" name="phase_mov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1912" y="974557"/>
            <a:ext cx="3912087" cy="4198811"/>
          </a:xfrm>
          <a:prstGeom prst="rect">
            <a:avLst/>
          </a:prstGeom>
        </p:spPr>
      </p:pic>
      <p:sp>
        <p:nvSpPr>
          <p:cNvPr id="10" name="テキスト ボックス 9"/>
          <p:cNvSpPr txBox="1"/>
          <p:nvPr/>
        </p:nvSpPr>
        <p:spPr>
          <a:xfrm>
            <a:off x="8075587" y="933371"/>
            <a:ext cx="992579" cy="369332"/>
          </a:xfrm>
          <a:prstGeom prst="rect">
            <a:avLst/>
          </a:prstGeom>
          <a:noFill/>
        </p:spPr>
        <p:txBody>
          <a:bodyPr wrap="none" rtlCol="0">
            <a:spAutoFit/>
          </a:bodyPr>
          <a:lstStyle/>
          <a:p>
            <a:r>
              <a:rPr kumimoji="1" lang="en-US" altLang="ja-JP" dirty="0" smtClean="0"/>
              <a:t>←10m/s</a:t>
            </a:r>
            <a:endParaRPr kumimoji="1" lang="ja-JP" altLang="en-US" dirty="0"/>
          </a:p>
        </p:txBody>
      </p:sp>
      <p:pic>
        <p:nvPicPr>
          <p:cNvPr id="66" name="図 65" descr="24分割zoo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558" y="974557"/>
            <a:ext cx="2227354" cy="2179897"/>
          </a:xfrm>
          <a:prstGeom prst="rect">
            <a:avLst/>
          </a:prstGeom>
        </p:spPr>
      </p:pic>
      <p:sp>
        <p:nvSpPr>
          <p:cNvPr id="11" name="テキスト ボックス 10"/>
          <p:cNvSpPr txBox="1"/>
          <p:nvPr/>
        </p:nvSpPr>
        <p:spPr>
          <a:xfrm>
            <a:off x="3418313" y="3189247"/>
            <a:ext cx="1800493" cy="369332"/>
          </a:xfrm>
          <a:prstGeom prst="rect">
            <a:avLst/>
          </a:prstGeom>
          <a:noFill/>
        </p:spPr>
        <p:txBody>
          <a:bodyPr wrap="none" rtlCol="0">
            <a:spAutoFit/>
          </a:bodyPr>
          <a:lstStyle/>
          <a:p>
            <a:r>
              <a:rPr kumimoji="1" lang="ja-JP" altLang="en-US" dirty="0" smtClean="0"/>
              <a:t>分割部分の移動</a:t>
            </a:r>
            <a:endParaRPr kumimoji="1" lang="ja-JP" altLang="en-US" dirty="0"/>
          </a:p>
        </p:txBody>
      </p:sp>
      <p:sp>
        <p:nvSpPr>
          <p:cNvPr id="59" name="テキスト ボックス 58"/>
          <p:cNvSpPr txBox="1"/>
          <p:nvPr/>
        </p:nvSpPr>
        <p:spPr>
          <a:xfrm>
            <a:off x="0" y="3558579"/>
            <a:ext cx="5478344" cy="1846659"/>
          </a:xfrm>
          <a:prstGeom prst="rect">
            <a:avLst/>
          </a:prstGeom>
          <a:noFill/>
        </p:spPr>
        <p:txBody>
          <a:bodyPr wrap="square" rtlCol="0">
            <a:spAutoFit/>
          </a:bodyPr>
          <a:lstStyle/>
          <a:p>
            <a:pPr lvl="1">
              <a:buFont typeface="Wingdings" charset="2"/>
              <a:buChar char="u"/>
            </a:pPr>
            <a:r>
              <a:rPr lang="en-US" altLang="ja-JP" sz="2400" dirty="0"/>
              <a:t>1/10</a:t>
            </a:r>
            <a:r>
              <a:rPr lang="ja-JP" altLang="en-US" sz="2400" dirty="0"/>
              <a:t>素子分の移動に抑圧</a:t>
            </a:r>
            <a:r>
              <a:rPr lang="en-US" altLang="ja-JP" sz="2400" dirty="0"/>
              <a:t>→1.6msec</a:t>
            </a:r>
            <a:r>
              <a:rPr lang="ja-JP" altLang="en-US" sz="2400" dirty="0"/>
              <a:t>の</a:t>
            </a:r>
            <a:r>
              <a:rPr lang="ja-JP" altLang="en-US" sz="2400" dirty="0" smtClean="0"/>
              <a:t>制御</a:t>
            </a:r>
            <a:endParaRPr lang="en-US" altLang="ja-JP" sz="2400" dirty="0" smtClean="0"/>
          </a:p>
          <a:p>
            <a:pPr lvl="1">
              <a:buFont typeface="Wingdings" charset="2"/>
              <a:buChar char="u"/>
            </a:pPr>
            <a:r>
              <a:rPr lang="ja-JP" altLang="en-US" sz="2400" dirty="0" smtClean="0"/>
              <a:t>サンプリング速度</a:t>
            </a:r>
            <a:endParaRPr lang="en-US" altLang="ja-JP" sz="2400" dirty="0"/>
          </a:p>
          <a:p>
            <a:pPr lvl="1"/>
            <a:r>
              <a:rPr lang="en-US" altLang="ja-JP" sz="2400" dirty="0" smtClean="0"/>
              <a:t>1.6</a:t>
            </a:r>
            <a:r>
              <a:rPr lang="en-US" altLang="ja-JP" sz="2400" dirty="0"/>
              <a:t>/10 </a:t>
            </a:r>
            <a:r>
              <a:rPr lang="en-US" altLang="ja-JP" sz="2400" dirty="0" err="1"/>
              <a:t>msec</a:t>
            </a:r>
            <a:r>
              <a:rPr lang="en-US" altLang="ja-JP" sz="2400" dirty="0"/>
              <a:t>=</a:t>
            </a:r>
            <a:r>
              <a:rPr lang="en-US" altLang="ja-JP" sz="2400" dirty="0">
                <a:solidFill>
                  <a:srgbClr val="FF0000"/>
                </a:solidFill>
              </a:rPr>
              <a:t>6kHz</a:t>
            </a:r>
            <a:r>
              <a:rPr lang="ja-JP" altLang="en-US" sz="2400" dirty="0">
                <a:solidFill>
                  <a:srgbClr val="FF0000"/>
                </a:solidFill>
              </a:rPr>
              <a:t>以上</a:t>
            </a:r>
            <a:r>
              <a:rPr lang="ja-JP" altLang="en-US" sz="2400" dirty="0" smtClean="0"/>
              <a:t>で制御</a:t>
            </a:r>
            <a:r>
              <a:rPr lang="ja-JP" altLang="en-US" sz="2400" dirty="0"/>
              <a:t>ループ</a:t>
            </a:r>
          </a:p>
          <a:p>
            <a:endParaRPr kumimoji="1" lang="ja-JP" altLang="en-US" dirty="0"/>
          </a:p>
        </p:txBody>
      </p:sp>
      <p:sp>
        <p:nvSpPr>
          <p:cNvPr id="71" name="テキスト ボックス 70"/>
          <p:cNvSpPr txBox="1"/>
          <p:nvPr/>
        </p:nvSpPr>
        <p:spPr>
          <a:xfrm>
            <a:off x="322256" y="5250424"/>
            <a:ext cx="2051726" cy="369332"/>
          </a:xfrm>
          <a:prstGeom prst="rect">
            <a:avLst/>
          </a:prstGeom>
          <a:noFill/>
        </p:spPr>
        <p:txBody>
          <a:bodyPr wrap="none" rtlCol="0">
            <a:spAutoFit/>
          </a:bodyPr>
          <a:lstStyle/>
          <a:p>
            <a:r>
              <a:rPr kumimoji="1" lang="en-US" altLang="ja-JP" dirty="0" smtClean="0"/>
              <a:t>AO</a:t>
            </a:r>
            <a:r>
              <a:rPr kumimoji="1" lang="ja-JP" altLang="en-US" dirty="0" smtClean="0"/>
              <a:t>パラメータまとめ</a:t>
            </a:r>
            <a:endParaRPr kumimoji="1" lang="ja-JP" altLang="en-US" dirty="0"/>
          </a:p>
        </p:txBody>
      </p:sp>
      <p:sp>
        <p:nvSpPr>
          <p:cNvPr id="72" name="テキスト ボックス 71"/>
          <p:cNvSpPr txBox="1"/>
          <p:nvPr/>
        </p:nvSpPr>
        <p:spPr>
          <a:xfrm>
            <a:off x="5255859" y="5211277"/>
            <a:ext cx="3679613" cy="369332"/>
          </a:xfrm>
          <a:prstGeom prst="rect">
            <a:avLst/>
          </a:prstGeom>
          <a:noFill/>
        </p:spPr>
        <p:txBody>
          <a:bodyPr wrap="none" rtlCol="0">
            <a:spAutoFit/>
          </a:bodyPr>
          <a:lstStyle/>
          <a:p>
            <a:r>
              <a:rPr kumimoji="1" lang="ja-JP" altLang="en-US" dirty="0" smtClean="0"/>
              <a:t>凍結された位相ムラの風による移動</a:t>
            </a:r>
            <a:endParaRPr kumimoji="1" lang="ja-JP" altLang="en-US" dirty="0"/>
          </a:p>
        </p:txBody>
      </p:sp>
      <p:sp>
        <p:nvSpPr>
          <p:cNvPr id="73" name="テキスト ボックス 72"/>
          <p:cNvSpPr txBox="1"/>
          <p:nvPr/>
        </p:nvSpPr>
        <p:spPr>
          <a:xfrm>
            <a:off x="8402203" y="0"/>
            <a:ext cx="741797" cy="369332"/>
          </a:xfrm>
          <a:prstGeom prst="rect">
            <a:avLst/>
          </a:prstGeom>
          <a:noFill/>
        </p:spPr>
        <p:txBody>
          <a:bodyPr wrap="none" rtlCol="0">
            <a:spAutoFit/>
          </a:bodyPr>
          <a:lstStyle/>
          <a:p>
            <a:pPr algn="r"/>
            <a:r>
              <a:rPr lang="en-US" altLang="ja-JP" dirty="0" smtClean="0"/>
              <a:t>25</a:t>
            </a:r>
            <a:r>
              <a:rPr lang="en-US" altLang="ja-JP" dirty="0"/>
              <a:t>/50</a:t>
            </a:r>
            <a:endParaRPr lang="ja-JP" altLang="en-US" dirty="0"/>
          </a:p>
        </p:txBody>
      </p:sp>
      <p:sp>
        <p:nvSpPr>
          <p:cNvPr id="2" name="左矢印 1"/>
          <p:cNvSpPr/>
          <p:nvPr/>
        </p:nvSpPr>
        <p:spPr>
          <a:xfrm>
            <a:off x="3772454" y="1354084"/>
            <a:ext cx="550927" cy="4856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風</a:t>
            </a:r>
            <a:endParaRPr kumimoji="1" lang="ja-JP" altLang="en-US" dirty="0"/>
          </a:p>
        </p:txBody>
      </p:sp>
      <p:sp>
        <p:nvSpPr>
          <p:cNvPr id="4" name="テキスト ボックス 3"/>
          <p:cNvSpPr txBox="1"/>
          <p:nvPr/>
        </p:nvSpPr>
        <p:spPr>
          <a:xfrm>
            <a:off x="3100304" y="1062003"/>
            <a:ext cx="774596" cy="369332"/>
          </a:xfrm>
          <a:prstGeom prst="rect">
            <a:avLst/>
          </a:prstGeom>
          <a:noFill/>
        </p:spPr>
        <p:txBody>
          <a:bodyPr wrap="none" rtlCol="0">
            <a:spAutoFit/>
          </a:bodyPr>
          <a:lstStyle/>
          <a:p>
            <a:r>
              <a:rPr kumimoji="1" lang="en-US" altLang="ja-JP" dirty="0" smtClean="0"/>
              <a:t>(</a:t>
            </a:r>
            <a:r>
              <a:rPr kumimoji="1" lang="en-US" altLang="ja-JP" dirty="0" err="1" smtClean="0"/>
              <a:t>i</a:t>
            </a:r>
            <a:r>
              <a:rPr kumimoji="1" lang="en-US" altLang="ja-JP" dirty="0" smtClean="0"/>
              <a:t>, j+1)</a:t>
            </a:r>
            <a:endParaRPr kumimoji="1" lang="ja-JP" altLang="en-US" dirty="0"/>
          </a:p>
        </p:txBody>
      </p:sp>
      <p:sp>
        <p:nvSpPr>
          <p:cNvPr id="17" name="テキスト ボックス 16"/>
          <p:cNvSpPr txBox="1"/>
          <p:nvPr/>
        </p:nvSpPr>
        <p:spPr>
          <a:xfrm>
            <a:off x="3101519" y="2073549"/>
            <a:ext cx="542637" cy="369332"/>
          </a:xfrm>
          <a:prstGeom prst="rect">
            <a:avLst/>
          </a:prstGeom>
          <a:noFill/>
        </p:spPr>
        <p:txBody>
          <a:bodyPr wrap="none" rtlCol="0">
            <a:spAutoFit/>
          </a:bodyPr>
          <a:lstStyle/>
          <a:p>
            <a:r>
              <a:rPr kumimoji="1" lang="en-US" altLang="ja-JP" dirty="0" smtClean="0"/>
              <a:t>(</a:t>
            </a:r>
            <a:r>
              <a:rPr kumimoji="1" lang="en-US" altLang="ja-JP" dirty="0" err="1" smtClean="0"/>
              <a:t>i</a:t>
            </a:r>
            <a:r>
              <a:rPr kumimoji="1" lang="en-US" altLang="ja-JP" dirty="0" smtClean="0"/>
              <a:t>, j)</a:t>
            </a:r>
            <a:endParaRPr kumimoji="1" lang="ja-JP" altLang="en-US" dirty="0"/>
          </a:p>
        </p:txBody>
      </p:sp>
      <p:sp>
        <p:nvSpPr>
          <p:cNvPr id="18" name="テキスト ボックス 17"/>
          <p:cNvSpPr txBox="1"/>
          <p:nvPr/>
        </p:nvSpPr>
        <p:spPr>
          <a:xfrm>
            <a:off x="4130453" y="2073549"/>
            <a:ext cx="774596" cy="369332"/>
          </a:xfrm>
          <a:prstGeom prst="rect">
            <a:avLst/>
          </a:prstGeom>
          <a:noFill/>
        </p:spPr>
        <p:txBody>
          <a:bodyPr wrap="none" rtlCol="0">
            <a:spAutoFit/>
          </a:bodyPr>
          <a:lstStyle/>
          <a:p>
            <a:r>
              <a:rPr kumimoji="1" lang="en-US" altLang="ja-JP" dirty="0" smtClean="0"/>
              <a:t>(i+1, j)</a:t>
            </a:r>
            <a:endParaRPr kumimoji="1" lang="ja-JP" altLang="en-US" dirty="0"/>
          </a:p>
        </p:txBody>
      </p:sp>
      <p:sp>
        <p:nvSpPr>
          <p:cNvPr id="19" name="テキスト ボックス 18"/>
          <p:cNvSpPr txBox="1"/>
          <p:nvPr/>
        </p:nvSpPr>
        <p:spPr>
          <a:xfrm>
            <a:off x="4130453" y="1062003"/>
            <a:ext cx="1006556" cy="369332"/>
          </a:xfrm>
          <a:prstGeom prst="rect">
            <a:avLst/>
          </a:prstGeom>
          <a:noFill/>
        </p:spPr>
        <p:txBody>
          <a:bodyPr wrap="none" rtlCol="0">
            <a:spAutoFit/>
          </a:bodyPr>
          <a:lstStyle/>
          <a:p>
            <a:r>
              <a:rPr kumimoji="1" lang="en-US" altLang="ja-JP" dirty="0" smtClean="0">
                <a:solidFill>
                  <a:schemeClr val="accent6">
                    <a:lumMod val="40000"/>
                    <a:lumOff val="60000"/>
                  </a:schemeClr>
                </a:solidFill>
              </a:rPr>
              <a:t>(i+1, j+1)</a:t>
            </a:r>
            <a:endParaRPr kumimoji="1" lang="ja-JP" altLang="en-US" dirty="0">
              <a:solidFill>
                <a:schemeClr val="accent6">
                  <a:lumMod val="40000"/>
                  <a:lumOff val="60000"/>
                </a:schemeClr>
              </a:solidFill>
            </a:endParaRPr>
          </a:p>
        </p:txBody>
      </p:sp>
    </p:spTree>
    <p:extLst>
      <p:ext uri="{BB962C8B-B14F-4D97-AF65-F5344CB8AC3E}">
        <p14:creationId xmlns:p14="http://schemas.microsoft.com/office/powerpoint/2010/main" val="1972342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603173" y="1348461"/>
            <a:ext cx="2574956" cy="646331"/>
          </a:xfrm>
          <a:prstGeom prst="rect">
            <a:avLst/>
          </a:prstGeom>
          <a:noFill/>
        </p:spPr>
        <p:txBody>
          <a:bodyPr wrap="square" rtlCol="0">
            <a:spAutoFit/>
          </a:bodyPr>
          <a:lstStyle/>
          <a:p>
            <a:r>
              <a:rPr lang="en-US" altLang="ja-JP" dirty="0" smtClean="0"/>
              <a:t>Tip/Tilt</a:t>
            </a:r>
            <a:r>
              <a:rPr lang="ja-JP" altLang="en-US" dirty="0" smtClean="0"/>
              <a:t>部</a:t>
            </a:r>
            <a:r>
              <a:rPr lang="en-US" altLang="ja-JP" dirty="0" smtClean="0"/>
              <a:t> </a:t>
            </a:r>
            <a:r>
              <a:rPr lang="ja-JP" altLang="en-US" dirty="0" smtClean="0"/>
              <a:t>視野内で星像を安定させる</a:t>
            </a:r>
            <a:endParaRPr kumimoji="1" lang="ja-JP" altLang="en-US" dirty="0"/>
          </a:p>
        </p:txBody>
      </p:sp>
      <p:sp>
        <p:nvSpPr>
          <p:cNvPr id="82" name="テキスト ボックス 81"/>
          <p:cNvSpPr txBox="1"/>
          <p:nvPr/>
        </p:nvSpPr>
        <p:spPr>
          <a:xfrm>
            <a:off x="3166149" y="1348461"/>
            <a:ext cx="2574956" cy="646331"/>
          </a:xfrm>
          <a:prstGeom prst="rect">
            <a:avLst/>
          </a:prstGeom>
          <a:noFill/>
        </p:spPr>
        <p:txBody>
          <a:bodyPr wrap="square" rtlCol="0">
            <a:spAutoFit/>
          </a:bodyPr>
          <a:lstStyle/>
          <a:p>
            <a:r>
              <a:rPr lang="en-US" altLang="ja-JP" dirty="0" smtClean="0"/>
              <a:t>Woofer</a:t>
            </a:r>
            <a:r>
              <a:rPr lang="ja-JP" altLang="en-US" dirty="0" smtClean="0"/>
              <a:t>部</a:t>
            </a:r>
            <a:r>
              <a:rPr lang="en-US" altLang="ja-JP" dirty="0" smtClean="0"/>
              <a:t> </a:t>
            </a:r>
            <a:r>
              <a:rPr lang="en-US" altLang="ja-JP" dirty="0" err="1" smtClean="0"/>
              <a:t>λ</a:t>
            </a:r>
            <a:r>
              <a:rPr lang="en-US" altLang="ja-JP" dirty="0" smtClean="0"/>
              <a:t>/4</a:t>
            </a:r>
            <a:r>
              <a:rPr lang="ja-JP" altLang="en-US" dirty="0" smtClean="0"/>
              <a:t>程度まで波面補償する</a:t>
            </a:r>
            <a:endParaRPr kumimoji="1" lang="ja-JP" altLang="en-US" dirty="0"/>
          </a:p>
        </p:txBody>
      </p:sp>
      <p:sp>
        <p:nvSpPr>
          <p:cNvPr id="83" name="テキスト ボックス 82"/>
          <p:cNvSpPr txBox="1"/>
          <p:nvPr/>
        </p:nvSpPr>
        <p:spPr>
          <a:xfrm>
            <a:off x="5698799" y="1335639"/>
            <a:ext cx="2673523" cy="646331"/>
          </a:xfrm>
          <a:prstGeom prst="rect">
            <a:avLst/>
          </a:prstGeom>
          <a:noFill/>
        </p:spPr>
        <p:txBody>
          <a:bodyPr wrap="square" rtlCol="0">
            <a:spAutoFit/>
          </a:bodyPr>
          <a:lstStyle/>
          <a:p>
            <a:r>
              <a:rPr lang="en-US" altLang="ja-JP" dirty="0" smtClean="0"/>
              <a:t>Tweeter</a:t>
            </a:r>
            <a:r>
              <a:rPr lang="ja-JP" altLang="en-US" dirty="0" smtClean="0"/>
              <a:t>部</a:t>
            </a:r>
            <a:r>
              <a:rPr lang="en-US" altLang="ja-JP" dirty="0" smtClean="0"/>
              <a:t> </a:t>
            </a:r>
            <a:r>
              <a:rPr lang="en-US" altLang="ja-JP" dirty="0" err="1" smtClean="0"/>
              <a:t>λ</a:t>
            </a:r>
            <a:r>
              <a:rPr lang="en-US" altLang="ja-JP" smtClean="0"/>
              <a:t>/20</a:t>
            </a:r>
            <a:r>
              <a:rPr lang="ja-JP" altLang="en-US" smtClean="0"/>
              <a:t>程度</a:t>
            </a:r>
            <a:r>
              <a:rPr lang="ja-JP" altLang="en-US" dirty="0" smtClean="0"/>
              <a:t>まで波面補償する</a:t>
            </a:r>
            <a:endParaRPr kumimoji="1" lang="ja-JP" altLang="en-US" dirty="0"/>
          </a:p>
        </p:txBody>
      </p:sp>
      <p:grpSp>
        <p:nvGrpSpPr>
          <p:cNvPr id="7" name="図形グループ 6"/>
          <p:cNvGrpSpPr/>
          <p:nvPr/>
        </p:nvGrpSpPr>
        <p:grpSpPr>
          <a:xfrm>
            <a:off x="43754" y="1809966"/>
            <a:ext cx="8938626" cy="2688693"/>
            <a:chOff x="43754" y="2369109"/>
            <a:chExt cx="8938626" cy="2688693"/>
          </a:xfrm>
        </p:grpSpPr>
        <p:sp>
          <p:nvSpPr>
            <p:cNvPr id="4" name="正方形/長方形 3"/>
            <p:cNvSpPr/>
            <p:nvPr/>
          </p:nvSpPr>
          <p:spPr>
            <a:xfrm>
              <a:off x="736185" y="2510763"/>
              <a:ext cx="2429964" cy="2547039"/>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6" name="直線矢印コネクタ 5"/>
            <p:cNvCxnSpPr/>
            <p:nvPr/>
          </p:nvCxnSpPr>
          <p:spPr>
            <a:xfrm>
              <a:off x="101099" y="3263637"/>
              <a:ext cx="109506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43754" y="2369109"/>
              <a:ext cx="723275" cy="523220"/>
            </a:xfrm>
            <a:prstGeom prst="rect">
              <a:avLst/>
            </a:prstGeom>
            <a:noFill/>
          </p:spPr>
          <p:txBody>
            <a:bodyPr wrap="none" rtlCol="0">
              <a:spAutoFit/>
            </a:bodyPr>
            <a:lstStyle/>
            <a:p>
              <a:r>
                <a:rPr kumimoji="1" lang="ja-JP" altLang="en-US" sz="1400" dirty="0" smtClean="0"/>
                <a:t>望遠鏡</a:t>
              </a:r>
              <a:endParaRPr lang="en-US" altLang="ja-JP" sz="1400" dirty="0"/>
            </a:p>
            <a:p>
              <a:r>
                <a:rPr kumimoji="1" lang="ja-JP" altLang="en-US" sz="1400" dirty="0" smtClean="0"/>
                <a:t>より</a:t>
              </a:r>
              <a:r>
                <a:rPr kumimoji="1" lang="en-US" altLang="ja-JP" sz="1400" dirty="0" smtClean="0"/>
                <a:t>→</a:t>
              </a:r>
              <a:endParaRPr kumimoji="1" lang="ja-JP" altLang="en-US" sz="1400" dirty="0"/>
            </a:p>
          </p:txBody>
        </p:sp>
        <p:sp>
          <p:nvSpPr>
            <p:cNvPr id="10" name="正方形/長方形 9"/>
            <p:cNvSpPr/>
            <p:nvPr/>
          </p:nvSpPr>
          <p:spPr>
            <a:xfrm>
              <a:off x="1061835" y="2916017"/>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861046" y="2578987"/>
              <a:ext cx="419606" cy="307777"/>
            </a:xfrm>
            <a:prstGeom prst="rect">
              <a:avLst/>
            </a:prstGeom>
            <a:noFill/>
          </p:spPr>
          <p:txBody>
            <a:bodyPr wrap="none" rtlCol="0">
              <a:spAutoFit/>
            </a:bodyPr>
            <a:lstStyle/>
            <a:p>
              <a:r>
                <a:rPr kumimoji="1" lang="en-US" altLang="ja-JP" sz="1400" dirty="0" smtClean="0"/>
                <a:t>T/T</a:t>
              </a:r>
              <a:endParaRPr kumimoji="1" lang="ja-JP" altLang="en-US" sz="1400" dirty="0"/>
            </a:p>
          </p:txBody>
        </p:sp>
        <p:sp>
          <p:nvSpPr>
            <p:cNvPr id="12" name="正方形/長方形 11"/>
            <p:cNvSpPr/>
            <p:nvPr/>
          </p:nvSpPr>
          <p:spPr>
            <a:xfrm>
              <a:off x="3528084" y="2916319"/>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3235339" y="2432586"/>
              <a:ext cx="1090763" cy="523220"/>
            </a:xfrm>
            <a:prstGeom prst="rect">
              <a:avLst/>
            </a:prstGeom>
            <a:noFill/>
          </p:spPr>
          <p:txBody>
            <a:bodyPr wrap="none" rtlCol="0">
              <a:spAutoFit/>
            </a:bodyPr>
            <a:lstStyle/>
            <a:p>
              <a:r>
                <a:rPr lang="en-US" altLang="ja-JP" sz="1400" dirty="0" smtClean="0"/>
                <a:t>Woofer DM </a:t>
              </a:r>
            </a:p>
            <a:p>
              <a:r>
                <a:rPr kumimoji="1" lang="en-US" altLang="ja-JP" sz="1400" dirty="0" smtClean="0"/>
                <a:t>88 actuators</a:t>
              </a:r>
              <a:endParaRPr kumimoji="1" lang="ja-JP" altLang="en-US" sz="1400" dirty="0"/>
            </a:p>
          </p:txBody>
        </p:sp>
        <p:cxnSp>
          <p:nvCxnSpPr>
            <p:cNvPr id="15" name="直線矢印コネクタ 14"/>
            <p:cNvCxnSpPr>
              <a:endCxn id="12" idx="1"/>
            </p:cNvCxnSpPr>
            <p:nvPr/>
          </p:nvCxnSpPr>
          <p:spPr>
            <a:xfrm flipV="1">
              <a:off x="1040708" y="3259069"/>
              <a:ext cx="2487376" cy="61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rot="18900000">
              <a:off x="2178762" y="2935408"/>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9" name="直線矢印コネクタ 18"/>
            <p:cNvCxnSpPr>
              <a:stCxn id="16" idx="1"/>
            </p:cNvCxnSpPr>
            <p:nvPr/>
          </p:nvCxnSpPr>
          <p:spPr>
            <a:xfrm rot="10800000" flipV="1">
              <a:off x="2185455" y="3294322"/>
              <a:ext cx="2" cy="6693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1804645" y="3974285"/>
              <a:ext cx="763618" cy="50859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テキスト ボックス 23"/>
            <p:cNvSpPr txBox="1"/>
            <p:nvPr/>
          </p:nvSpPr>
          <p:spPr>
            <a:xfrm>
              <a:off x="1715972" y="4052182"/>
              <a:ext cx="941559" cy="307777"/>
            </a:xfrm>
            <a:prstGeom prst="rect">
              <a:avLst/>
            </a:prstGeom>
            <a:noFill/>
          </p:spPr>
          <p:txBody>
            <a:bodyPr wrap="none" rtlCol="0">
              <a:spAutoFit/>
            </a:bodyPr>
            <a:lstStyle/>
            <a:p>
              <a:r>
                <a:rPr kumimoji="1" lang="en-US" altLang="ja-JP" sz="1400" dirty="0" smtClean="0"/>
                <a:t>T/T sensor</a:t>
              </a:r>
              <a:endParaRPr kumimoji="1" lang="ja-JP" altLang="en-US" sz="1400" dirty="0"/>
            </a:p>
          </p:txBody>
        </p:sp>
        <p:cxnSp>
          <p:nvCxnSpPr>
            <p:cNvPr id="25" name="直線矢印コネクタ 24"/>
            <p:cNvCxnSpPr>
              <a:stCxn id="32" idx="3"/>
            </p:cNvCxnSpPr>
            <p:nvPr/>
          </p:nvCxnSpPr>
          <p:spPr>
            <a:xfrm>
              <a:off x="1356923" y="4210731"/>
              <a:ext cx="441626" cy="938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2142037" y="2937729"/>
              <a:ext cx="539618" cy="307777"/>
            </a:xfrm>
            <a:prstGeom prst="rect">
              <a:avLst/>
            </a:prstGeom>
            <a:noFill/>
          </p:spPr>
          <p:txBody>
            <a:bodyPr wrap="none" rtlCol="0">
              <a:spAutoFit/>
            </a:bodyPr>
            <a:lstStyle/>
            <a:p>
              <a:r>
                <a:rPr kumimoji="1" lang="en-US" altLang="ja-JP" sz="1400" dirty="0" smtClean="0"/>
                <a:t>DM1</a:t>
              </a:r>
              <a:endParaRPr kumimoji="1" lang="ja-JP" altLang="en-US" sz="1400" dirty="0"/>
            </a:p>
          </p:txBody>
        </p:sp>
        <p:sp>
          <p:nvSpPr>
            <p:cNvPr id="32" name="正方形/長方形 31"/>
            <p:cNvSpPr/>
            <p:nvPr/>
          </p:nvSpPr>
          <p:spPr>
            <a:xfrm>
              <a:off x="844735" y="3974285"/>
              <a:ext cx="512188" cy="47289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844735" y="4052182"/>
              <a:ext cx="579330" cy="307777"/>
            </a:xfrm>
            <a:prstGeom prst="rect">
              <a:avLst/>
            </a:prstGeom>
            <a:noFill/>
          </p:spPr>
          <p:txBody>
            <a:bodyPr wrap="none" rtlCol="0">
              <a:spAutoFit/>
            </a:bodyPr>
            <a:lstStyle/>
            <a:p>
              <a:r>
                <a:rPr kumimoji="1" lang="en-US" altLang="ja-JP" sz="1400" dirty="0" smtClean="0"/>
                <a:t>CPU1</a:t>
              </a:r>
              <a:endParaRPr kumimoji="1" lang="ja-JP" altLang="en-US" sz="1400" dirty="0"/>
            </a:p>
          </p:txBody>
        </p:sp>
        <p:cxnSp>
          <p:nvCxnSpPr>
            <p:cNvPr id="40" name="直線矢印コネクタ 39"/>
            <p:cNvCxnSpPr>
              <a:endCxn id="10" idx="2"/>
            </p:cNvCxnSpPr>
            <p:nvPr/>
          </p:nvCxnSpPr>
          <p:spPr>
            <a:xfrm rot="5400000" flipH="1" flipV="1">
              <a:off x="899190" y="3786583"/>
              <a:ext cx="370570" cy="43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2142037" y="3482403"/>
              <a:ext cx="1067532" cy="307777"/>
            </a:xfrm>
            <a:prstGeom prst="rect">
              <a:avLst/>
            </a:prstGeom>
            <a:noFill/>
          </p:spPr>
          <p:txBody>
            <a:bodyPr wrap="none" rtlCol="0">
              <a:spAutoFit/>
            </a:bodyPr>
            <a:lstStyle/>
            <a:p>
              <a:r>
                <a:rPr lang="en-US" altLang="ja-JP" sz="1400" dirty="0" smtClean="0"/>
                <a:t>λ</a:t>
              </a:r>
              <a:r>
                <a:rPr kumimoji="1" lang="en-US" altLang="ja-JP" sz="1400" dirty="0" smtClean="0"/>
                <a:t>:0.4-0.5µm</a:t>
              </a:r>
              <a:endParaRPr kumimoji="1" lang="ja-JP" altLang="en-US" sz="1400" dirty="0"/>
            </a:p>
          </p:txBody>
        </p:sp>
        <p:sp>
          <p:nvSpPr>
            <p:cNvPr id="44" name="テキスト ボックス 43"/>
            <p:cNvSpPr txBox="1"/>
            <p:nvPr/>
          </p:nvSpPr>
          <p:spPr>
            <a:xfrm>
              <a:off x="1055458" y="4534582"/>
              <a:ext cx="2177537" cy="523220"/>
            </a:xfrm>
            <a:prstGeom prst="rect">
              <a:avLst/>
            </a:prstGeom>
            <a:noFill/>
          </p:spPr>
          <p:txBody>
            <a:bodyPr wrap="none" rtlCol="0">
              <a:spAutoFit/>
            </a:bodyPr>
            <a:lstStyle/>
            <a:p>
              <a:r>
                <a:rPr kumimoji="1" lang="en-US" altLang="ja-JP" sz="1400" dirty="0" smtClean="0"/>
                <a:t>Frame rate: 100Hz</a:t>
              </a:r>
            </a:p>
            <a:p>
              <a:r>
                <a:rPr lang="en-US" altLang="ja-JP" sz="1400" dirty="0" smtClean="0"/>
                <a:t>Limiting magnitude: 16mag</a:t>
              </a:r>
              <a:endParaRPr kumimoji="1" lang="ja-JP" altLang="en-US" sz="1400" dirty="0"/>
            </a:p>
          </p:txBody>
        </p:sp>
        <p:sp>
          <p:nvSpPr>
            <p:cNvPr id="45" name="正方形/長方形 44"/>
            <p:cNvSpPr/>
            <p:nvPr/>
          </p:nvSpPr>
          <p:spPr>
            <a:xfrm>
              <a:off x="3251703" y="2510763"/>
              <a:ext cx="2429964" cy="2547039"/>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47" name="直線矢印コネクタ 46"/>
            <p:cNvCxnSpPr>
              <a:endCxn id="60" idx="1"/>
            </p:cNvCxnSpPr>
            <p:nvPr/>
          </p:nvCxnSpPr>
          <p:spPr>
            <a:xfrm flipV="1">
              <a:off x="3553663" y="3259104"/>
              <a:ext cx="2524947" cy="6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rot="18900000">
              <a:off x="4650860" y="2924552"/>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9" name="テキスト ボックス 48"/>
            <p:cNvSpPr txBox="1"/>
            <p:nvPr/>
          </p:nvSpPr>
          <p:spPr>
            <a:xfrm>
              <a:off x="4614135" y="3471547"/>
              <a:ext cx="1067532" cy="307777"/>
            </a:xfrm>
            <a:prstGeom prst="rect">
              <a:avLst/>
            </a:prstGeom>
            <a:noFill/>
          </p:spPr>
          <p:txBody>
            <a:bodyPr wrap="none" rtlCol="0">
              <a:spAutoFit/>
            </a:bodyPr>
            <a:lstStyle/>
            <a:p>
              <a:r>
                <a:rPr lang="en-US" altLang="ja-JP" sz="1400" dirty="0" smtClean="0"/>
                <a:t>λ</a:t>
              </a:r>
              <a:r>
                <a:rPr kumimoji="1" lang="en-US" altLang="ja-JP" sz="1400" dirty="0" smtClean="0"/>
                <a:t>:0.5-0.7µm</a:t>
              </a:r>
              <a:endParaRPr kumimoji="1" lang="ja-JP" altLang="en-US" sz="1400" dirty="0"/>
            </a:p>
          </p:txBody>
        </p:sp>
        <p:cxnSp>
          <p:nvCxnSpPr>
            <p:cNvPr id="50" name="直線矢印コネクタ 49"/>
            <p:cNvCxnSpPr/>
            <p:nvPr/>
          </p:nvCxnSpPr>
          <p:spPr>
            <a:xfrm rot="10800000" flipV="1">
              <a:off x="4646700" y="3263637"/>
              <a:ext cx="2" cy="6693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正方形/長方形 50"/>
            <p:cNvSpPr/>
            <p:nvPr/>
          </p:nvSpPr>
          <p:spPr>
            <a:xfrm>
              <a:off x="4264893" y="3938583"/>
              <a:ext cx="763618" cy="50859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2" name="テキスト ボックス 51"/>
            <p:cNvSpPr txBox="1"/>
            <p:nvPr/>
          </p:nvSpPr>
          <p:spPr>
            <a:xfrm>
              <a:off x="4305617" y="4052182"/>
              <a:ext cx="701184" cy="307777"/>
            </a:xfrm>
            <a:prstGeom prst="rect">
              <a:avLst/>
            </a:prstGeom>
            <a:noFill/>
          </p:spPr>
          <p:txBody>
            <a:bodyPr wrap="none" rtlCol="0">
              <a:spAutoFit/>
            </a:bodyPr>
            <a:lstStyle/>
            <a:p>
              <a:r>
                <a:rPr kumimoji="1" lang="en-US" altLang="ja-JP" sz="1400" dirty="0" smtClean="0"/>
                <a:t>SHWFS</a:t>
              </a:r>
              <a:endParaRPr kumimoji="1" lang="ja-JP" altLang="en-US" sz="1400" dirty="0"/>
            </a:p>
          </p:txBody>
        </p:sp>
        <p:sp>
          <p:nvSpPr>
            <p:cNvPr id="53" name="テキスト ボックス 52"/>
            <p:cNvSpPr txBox="1"/>
            <p:nvPr/>
          </p:nvSpPr>
          <p:spPr>
            <a:xfrm>
              <a:off x="3573324" y="4534582"/>
              <a:ext cx="2177537" cy="523220"/>
            </a:xfrm>
            <a:prstGeom prst="rect">
              <a:avLst/>
            </a:prstGeom>
            <a:noFill/>
          </p:spPr>
          <p:txBody>
            <a:bodyPr wrap="none" rtlCol="0">
              <a:spAutoFit/>
            </a:bodyPr>
            <a:lstStyle/>
            <a:p>
              <a:r>
                <a:rPr kumimoji="1" lang="en-US" altLang="ja-JP" sz="1400" dirty="0" smtClean="0"/>
                <a:t>Frame rate: 1kHz</a:t>
              </a:r>
            </a:p>
            <a:p>
              <a:r>
                <a:rPr lang="en-US" altLang="ja-JP" sz="1400" dirty="0" smtClean="0"/>
                <a:t>Limiting magnitude: 12mag</a:t>
              </a:r>
              <a:endParaRPr kumimoji="1" lang="ja-JP" altLang="en-US" sz="1400" dirty="0"/>
            </a:p>
          </p:txBody>
        </p:sp>
        <p:cxnSp>
          <p:nvCxnSpPr>
            <p:cNvPr id="54" name="直線矢印コネクタ 53"/>
            <p:cNvCxnSpPr>
              <a:stCxn id="55" idx="3"/>
            </p:cNvCxnSpPr>
            <p:nvPr/>
          </p:nvCxnSpPr>
          <p:spPr>
            <a:xfrm>
              <a:off x="3823267" y="4199890"/>
              <a:ext cx="441626" cy="938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3311079" y="3963444"/>
              <a:ext cx="512188" cy="47289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6" name="テキスト ボックス 55"/>
            <p:cNvSpPr txBox="1"/>
            <p:nvPr/>
          </p:nvSpPr>
          <p:spPr>
            <a:xfrm>
              <a:off x="3311079" y="4041341"/>
              <a:ext cx="582211" cy="307777"/>
            </a:xfrm>
            <a:prstGeom prst="rect">
              <a:avLst/>
            </a:prstGeom>
            <a:noFill/>
          </p:spPr>
          <p:txBody>
            <a:bodyPr wrap="none" rtlCol="0">
              <a:spAutoFit/>
            </a:bodyPr>
            <a:lstStyle/>
            <a:p>
              <a:r>
                <a:rPr kumimoji="1" lang="en-US" altLang="ja-JP" sz="1400" dirty="0" smtClean="0"/>
                <a:t>CPU2</a:t>
              </a:r>
              <a:endParaRPr kumimoji="1" lang="ja-JP" altLang="en-US" sz="1400" dirty="0"/>
            </a:p>
          </p:txBody>
        </p:sp>
        <p:cxnSp>
          <p:nvCxnSpPr>
            <p:cNvPr id="57" name="直線矢印コネクタ 56"/>
            <p:cNvCxnSpPr/>
            <p:nvPr/>
          </p:nvCxnSpPr>
          <p:spPr>
            <a:xfrm rot="5400000" flipH="1" flipV="1">
              <a:off x="3365534" y="3775742"/>
              <a:ext cx="370570" cy="43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6078610" y="2916354"/>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1" name="テキスト ボックス 60"/>
            <p:cNvSpPr txBox="1"/>
            <p:nvPr/>
          </p:nvSpPr>
          <p:spPr>
            <a:xfrm>
              <a:off x="5742445" y="2432621"/>
              <a:ext cx="1181759" cy="523220"/>
            </a:xfrm>
            <a:prstGeom prst="rect">
              <a:avLst/>
            </a:prstGeom>
            <a:noFill/>
          </p:spPr>
          <p:txBody>
            <a:bodyPr wrap="none" rtlCol="0">
              <a:spAutoFit/>
            </a:bodyPr>
            <a:lstStyle/>
            <a:p>
              <a:r>
                <a:rPr lang="en-US" altLang="ja-JP" sz="1400" dirty="0" smtClean="0"/>
                <a:t>Tweeter DM</a:t>
              </a:r>
            </a:p>
            <a:p>
              <a:r>
                <a:rPr kumimoji="1" lang="en-US" altLang="ja-JP" sz="1400" dirty="0" smtClean="0"/>
                <a:t>952 actuators</a:t>
              </a:r>
              <a:endParaRPr kumimoji="1" lang="ja-JP" altLang="en-US" sz="1400" dirty="0"/>
            </a:p>
          </p:txBody>
        </p:sp>
        <p:sp>
          <p:nvSpPr>
            <p:cNvPr id="62" name="正方形/長方形 61"/>
            <p:cNvSpPr/>
            <p:nvPr/>
          </p:nvSpPr>
          <p:spPr>
            <a:xfrm>
              <a:off x="5802229" y="2510798"/>
              <a:ext cx="2429964" cy="2547004"/>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64" name="直線矢印コネクタ 63"/>
            <p:cNvCxnSpPr/>
            <p:nvPr/>
          </p:nvCxnSpPr>
          <p:spPr>
            <a:xfrm>
              <a:off x="6256519" y="3265260"/>
              <a:ext cx="262060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rot="18900000">
              <a:off x="7201386" y="2924587"/>
              <a:ext cx="45719" cy="6855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6" name="テキスト ボックス 65"/>
            <p:cNvSpPr txBox="1"/>
            <p:nvPr/>
          </p:nvSpPr>
          <p:spPr>
            <a:xfrm>
              <a:off x="7164661" y="3471582"/>
              <a:ext cx="1067532" cy="307777"/>
            </a:xfrm>
            <a:prstGeom prst="rect">
              <a:avLst/>
            </a:prstGeom>
            <a:noFill/>
          </p:spPr>
          <p:txBody>
            <a:bodyPr wrap="none" rtlCol="0">
              <a:spAutoFit/>
            </a:bodyPr>
            <a:lstStyle/>
            <a:p>
              <a:r>
                <a:rPr lang="en-US" altLang="ja-JP" sz="1400" dirty="0" smtClean="0"/>
                <a:t>λ</a:t>
              </a:r>
              <a:r>
                <a:rPr kumimoji="1" lang="en-US" altLang="ja-JP" sz="1400" dirty="0" smtClean="0"/>
                <a:t>:0.7-0.9µm</a:t>
              </a:r>
              <a:endParaRPr kumimoji="1" lang="ja-JP" altLang="en-US" sz="1400" dirty="0"/>
            </a:p>
          </p:txBody>
        </p:sp>
        <p:cxnSp>
          <p:nvCxnSpPr>
            <p:cNvPr id="67" name="直線矢印コネクタ 66"/>
            <p:cNvCxnSpPr/>
            <p:nvPr/>
          </p:nvCxnSpPr>
          <p:spPr>
            <a:xfrm rot="10800000" flipV="1">
              <a:off x="7197226" y="3263672"/>
              <a:ext cx="2" cy="6693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正方形/長方形 67"/>
            <p:cNvSpPr/>
            <p:nvPr/>
          </p:nvSpPr>
          <p:spPr>
            <a:xfrm>
              <a:off x="6815419" y="3938618"/>
              <a:ext cx="763618" cy="50859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9" name="テキスト ボックス 68"/>
            <p:cNvSpPr txBox="1"/>
            <p:nvPr/>
          </p:nvSpPr>
          <p:spPr>
            <a:xfrm>
              <a:off x="6877853" y="3921945"/>
              <a:ext cx="684803" cy="523220"/>
            </a:xfrm>
            <a:prstGeom prst="rect">
              <a:avLst/>
            </a:prstGeom>
            <a:noFill/>
          </p:spPr>
          <p:txBody>
            <a:bodyPr wrap="none" rtlCol="0">
              <a:spAutoFit/>
            </a:bodyPr>
            <a:lstStyle/>
            <a:p>
              <a:r>
                <a:rPr kumimoji="1" lang="en-US" altLang="ja-JP" sz="1400" dirty="0" smtClean="0"/>
                <a:t>PDI</a:t>
              </a:r>
            </a:p>
            <a:p>
              <a:r>
                <a:rPr lang="en-US" altLang="ja-JP" sz="1400" dirty="0" smtClean="0"/>
                <a:t>Sensor</a:t>
              </a:r>
              <a:endParaRPr kumimoji="1" lang="ja-JP" altLang="en-US" sz="1400" dirty="0"/>
            </a:p>
          </p:txBody>
        </p:sp>
        <p:sp>
          <p:nvSpPr>
            <p:cNvPr id="70" name="テキスト ボックス 69"/>
            <p:cNvSpPr txBox="1"/>
            <p:nvPr/>
          </p:nvSpPr>
          <p:spPr>
            <a:xfrm>
              <a:off x="6153957" y="4534582"/>
              <a:ext cx="2086541" cy="523220"/>
            </a:xfrm>
            <a:prstGeom prst="rect">
              <a:avLst/>
            </a:prstGeom>
            <a:noFill/>
          </p:spPr>
          <p:txBody>
            <a:bodyPr wrap="none" rtlCol="0">
              <a:spAutoFit/>
            </a:bodyPr>
            <a:lstStyle/>
            <a:p>
              <a:r>
                <a:rPr kumimoji="1" lang="en-US" altLang="ja-JP" sz="1400" dirty="0" smtClean="0"/>
                <a:t>Frame rate: 6kHz</a:t>
              </a:r>
            </a:p>
            <a:p>
              <a:r>
                <a:rPr lang="en-US" altLang="ja-JP" sz="1400" dirty="0" smtClean="0"/>
                <a:t>Limiting magnitude: 7mag</a:t>
              </a:r>
              <a:endParaRPr kumimoji="1" lang="ja-JP" altLang="en-US" sz="1400" dirty="0"/>
            </a:p>
          </p:txBody>
        </p:sp>
        <p:cxnSp>
          <p:nvCxnSpPr>
            <p:cNvPr id="71" name="直線矢印コネクタ 70"/>
            <p:cNvCxnSpPr>
              <a:stCxn id="72" idx="3"/>
            </p:cNvCxnSpPr>
            <p:nvPr/>
          </p:nvCxnSpPr>
          <p:spPr>
            <a:xfrm>
              <a:off x="6373793" y="4199925"/>
              <a:ext cx="441626" cy="938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5861605" y="3963479"/>
              <a:ext cx="512188" cy="47289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3" name="テキスト ボックス 72"/>
            <p:cNvSpPr txBox="1"/>
            <p:nvPr/>
          </p:nvSpPr>
          <p:spPr>
            <a:xfrm>
              <a:off x="5829040" y="4041376"/>
              <a:ext cx="577051" cy="307777"/>
            </a:xfrm>
            <a:prstGeom prst="rect">
              <a:avLst/>
            </a:prstGeom>
            <a:noFill/>
          </p:spPr>
          <p:txBody>
            <a:bodyPr wrap="none" rtlCol="0">
              <a:spAutoFit/>
            </a:bodyPr>
            <a:lstStyle/>
            <a:p>
              <a:r>
                <a:rPr lang="en-US" altLang="ja-JP" sz="1400" dirty="0" smtClean="0"/>
                <a:t>FPGA</a:t>
              </a:r>
              <a:endParaRPr kumimoji="1" lang="ja-JP" altLang="en-US" sz="1400" dirty="0"/>
            </a:p>
          </p:txBody>
        </p:sp>
        <p:cxnSp>
          <p:nvCxnSpPr>
            <p:cNvPr id="74" name="直線矢印コネクタ 73"/>
            <p:cNvCxnSpPr/>
            <p:nvPr/>
          </p:nvCxnSpPr>
          <p:spPr>
            <a:xfrm rot="5400000" flipH="1" flipV="1">
              <a:off x="5916060" y="3775777"/>
              <a:ext cx="370570" cy="43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8232193" y="2716485"/>
              <a:ext cx="750187" cy="1169551"/>
            </a:xfrm>
            <a:prstGeom prst="rect">
              <a:avLst/>
            </a:prstGeom>
            <a:noFill/>
          </p:spPr>
          <p:txBody>
            <a:bodyPr wrap="square" rtlCol="0">
              <a:spAutoFit/>
            </a:bodyPr>
            <a:lstStyle/>
            <a:p>
              <a:r>
                <a:rPr kumimoji="1" lang="ja-JP" altLang="en-US" sz="1400" dirty="0" smtClean="0"/>
                <a:t>コロナ</a:t>
              </a:r>
              <a:endParaRPr kumimoji="1" lang="en-US" altLang="ja-JP" sz="1400" dirty="0" smtClean="0"/>
            </a:p>
            <a:p>
              <a:r>
                <a:rPr kumimoji="1" lang="ja-JP" altLang="en-US" sz="1400" dirty="0" smtClean="0"/>
                <a:t>グラフ・</a:t>
              </a:r>
              <a:endParaRPr kumimoji="1" lang="en-US" altLang="ja-JP" sz="1400" dirty="0" smtClean="0"/>
            </a:p>
            <a:p>
              <a:endParaRPr lang="en-US" altLang="ja-JP" sz="1400" dirty="0"/>
            </a:p>
            <a:p>
              <a:r>
                <a:rPr kumimoji="1" lang="ja-JP" altLang="en-US" sz="1400" dirty="0" smtClean="0"/>
                <a:t>分光装置へ</a:t>
              </a:r>
              <a:endParaRPr kumimoji="1" lang="ja-JP" altLang="en-US" sz="1400" dirty="0"/>
            </a:p>
          </p:txBody>
        </p:sp>
        <p:sp>
          <p:nvSpPr>
            <p:cNvPr id="79" name="テキスト ボックス 78"/>
            <p:cNvSpPr txBox="1"/>
            <p:nvPr/>
          </p:nvSpPr>
          <p:spPr>
            <a:xfrm>
              <a:off x="4614135" y="2937729"/>
              <a:ext cx="543739" cy="307777"/>
            </a:xfrm>
            <a:prstGeom prst="rect">
              <a:avLst/>
            </a:prstGeom>
            <a:noFill/>
          </p:spPr>
          <p:txBody>
            <a:bodyPr wrap="none" rtlCol="0">
              <a:spAutoFit/>
            </a:bodyPr>
            <a:lstStyle/>
            <a:p>
              <a:r>
                <a:rPr kumimoji="1" lang="en-US" altLang="ja-JP" sz="1400" dirty="0" smtClean="0"/>
                <a:t>DM2</a:t>
              </a:r>
              <a:endParaRPr kumimoji="1" lang="ja-JP" altLang="en-US" sz="1400" dirty="0"/>
            </a:p>
          </p:txBody>
        </p:sp>
        <p:sp>
          <p:nvSpPr>
            <p:cNvPr id="81" name="テキスト ボックス 80"/>
            <p:cNvSpPr txBox="1"/>
            <p:nvPr/>
          </p:nvSpPr>
          <p:spPr>
            <a:xfrm>
              <a:off x="7153806" y="2937729"/>
              <a:ext cx="543739" cy="307777"/>
            </a:xfrm>
            <a:prstGeom prst="rect">
              <a:avLst/>
            </a:prstGeom>
            <a:noFill/>
          </p:spPr>
          <p:txBody>
            <a:bodyPr wrap="none" rtlCol="0">
              <a:spAutoFit/>
            </a:bodyPr>
            <a:lstStyle/>
            <a:p>
              <a:r>
                <a:rPr kumimoji="1" lang="en-US" altLang="ja-JP" sz="1400" dirty="0" smtClean="0"/>
                <a:t>DM3</a:t>
              </a:r>
              <a:endParaRPr kumimoji="1" lang="ja-JP" altLang="en-US" sz="1400" dirty="0"/>
            </a:p>
          </p:txBody>
        </p:sp>
        <p:sp>
          <p:nvSpPr>
            <p:cNvPr id="59" name="正方形/長方形 58"/>
            <p:cNvSpPr/>
            <p:nvPr/>
          </p:nvSpPr>
          <p:spPr>
            <a:xfrm>
              <a:off x="5794974" y="2522476"/>
              <a:ext cx="2478711" cy="2534106"/>
            </a:xfrm>
            <a:prstGeom prst="rect">
              <a:avLst/>
            </a:pr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5" name="正方形/長方形 74"/>
            <p:cNvSpPr/>
            <p:nvPr/>
          </p:nvSpPr>
          <p:spPr>
            <a:xfrm>
              <a:off x="712366" y="2522556"/>
              <a:ext cx="2453783" cy="2535246"/>
            </a:xfrm>
            <a:prstGeom prst="rect">
              <a:avLst/>
            </a:prstGeom>
            <a:solidFill>
              <a:srgbClr val="0000F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2164584" y="2864416"/>
              <a:ext cx="533281" cy="369332"/>
            </a:xfrm>
            <a:prstGeom prst="rect">
              <a:avLst/>
            </a:prstGeom>
            <a:solidFill>
              <a:schemeClr val="bg1"/>
            </a:solidFill>
            <a:ln>
              <a:solidFill>
                <a:schemeClr val="tx1"/>
              </a:solidFill>
            </a:ln>
          </p:spPr>
          <p:txBody>
            <a:bodyPr wrap="none" rtlCol="0">
              <a:spAutoFit/>
            </a:bodyPr>
            <a:lstStyle/>
            <a:p>
              <a:r>
                <a:rPr kumimoji="1" lang="en-US" altLang="ja-JP" dirty="0" smtClean="0"/>
                <a:t>BS1</a:t>
              </a:r>
              <a:endParaRPr kumimoji="1" lang="ja-JP" altLang="en-US" dirty="0"/>
            </a:p>
          </p:txBody>
        </p:sp>
        <p:sp>
          <p:nvSpPr>
            <p:cNvPr id="63" name="テキスト ボックス 62"/>
            <p:cNvSpPr txBox="1"/>
            <p:nvPr/>
          </p:nvSpPr>
          <p:spPr>
            <a:xfrm>
              <a:off x="4665604" y="2864416"/>
              <a:ext cx="533281" cy="369332"/>
            </a:xfrm>
            <a:prstGeom prst="rect">
              <a:avLst/>
            </a:prstGeom>
            <a:solidFill>
              <a:schemeClr val="bg1"/>
            </a:solidFill>
            <a:ln>
              <a:solidFill>
                <a:schemeClr val="tx1"/>
              </a:solidFill>
            </a:ln>
          </p:spPr>
          <p:txBody>
            <a:bodyPr wrap="none" rtlCol="0">
              <a:spAutoFit/>
            </a:bodyPr>
            <a:lstStyle/>
            <a:p>
              <a:r>
                <a:rPr kumimoji="1" lang="en-US" altLang="ja-JP" dirty="0" smtClean="0"/>
                <a:t>BS2</a:t>
              </a:r>
              <a:endParaRPr kumimoji="1" lang="ja-JP" altLang="en-US" dirty="0"/>
            </a:p>
          </p:txBody>
        </p:sp>
        <p:sp>
          <p:nvSpPr>
            <p:cNvPr id="76" name="テキスト ボックス 75"/>
            <p:cNvSpPr txBox="1"/>
            <p:nvPr/>
          </p:nvSpPr>
          <p:spPr>
            <a:xfrm>
              <a:off x="7197225" y="2865644"/>
              <a:ext cx="533281" cy="369332"/>
            </a:xfrm>
            <a:prstGeom prst="rect">
              <a:avLst/>
            </a:prstGeom>
            <a:solidFill>
              <a:schemeClr val="bg1"/>
            </a:solidFill>
            <a:ln>
              <a:solidFill>
                <a:schemeClr val="tx1"/>
              </a:solidFill>
            </a:ln>
          </p:spPr>
          <p:txBody>
            <a:bodyPr wrap="none" rtlCol="0">
              <a:spAutoFit/>
            </a:bodyPr>
            <a:lstStyle/>
            <a:p>
              <a:r>
                <a:rPr kumimoji="1" lang="en-US" altLang="ja-JP" dirty="0" smtClean="0"/>
                <a:t>BS3</a:t>
              </a:r>
              <a:endParaRPr kumimoji="1" lang="ja-JP" altLang="en-US" dirty="0"/>
            </a:p>
          </p:txBody>
        </p:sp>
        <p:sp>
          <p:nvSpPr>
            <p:cNvPr id="22" name="テキスト ボックス 21"/>
            <p:cNvSpPr txBox="1"/>
            <p:nvPr/>
          </p:nvSpPr>
          <p:spPr>
            <a:xfrm>
              <a:off x="5794974" y="2458038"/>
              <a:ext cx="1188246" cy="523220"/>
            </a:xfrm>
            <a:prstGeom prst="rect">
              <a:avLst/>
            </a:prstGeom>
            <a:solidFill>
              <a:srgbClr val="FFFFFF"/>
            </a:solidFill>
            <a:ln>
              <a:solidFill>
                <a:srgbClr val="3366FF"/>
              </a:solidFill>
            </a:ln>
          </p:spPr>
          <p:txBody>
            <a:bodyPr wrap="none" rtlCol="0">
              <a:spAutoFit/>
            </a:bodyPr>
            <a:lstStyle/>
            <a:p>
              <a:r>
                <a:rPr kumimoji="1" lang="en-US" altLang="ja-JP" sz="1400" dirty="0" smtClean="0"/>
                <a:t>Tweeter DM</a:t>
              </a:r>
            </a:p>
            <a:p>
              <a:r>
                <a:rPr kumimoji="1" lang="en-US" altLang="ja-JP" sz="1400" dirty="0" smtClean="0"/>
                <a:t>492 actuators</a:t>
              </a:r>
              <a:endParaRPr kumimoji="1" lang="ja-JP" altLang="en-US" sz="1400" dirty="0"/>
            </a:p>
          </p:txBody>
        </p:sp>
        <p:sp>
          <p:nvSpPr>
            <p:cNvPr id="84" name="テキスト ボックス 83"/>
            <p:cNvSpPr txBox="1"/>
            <p:nvPr/>
          </p:nvSpPr>
          <p:spPr>
            <a:xfrm>
              <a:off x="6722230" y="3932879"/>
              <a:ext cx="1241321" cy="584776"/>
            </a:xfrm>
            <a:prstGeom prst="rect">
              <a:avLst/>
            </a:prstGeom>
            <a:solidFill>
              <a:schemeClr val="bg1"/>
            </a:solidFill>
            <a:ln>
              <a:solidFill>
                <a:srgbClr val="3366FF"/>
              </a:solidFill>
            </a:ln>
          </p:spPr>
          <p:txBody>
            <a:bodyPr wrap="square" rtlCol="0">
              <a:spAutoFit/>
            </a:bodyPr>
            <a:lstStyle/>
            <a:p>
              <a:pPr algn="ctr"/>
              <a:r>
                <a:rPr kumimoji="1" lang="ja-JP" altLang="en-US" sz="1600" dirty="0" smtClean="0"/>
                <a:t>位相センサ</a:t>
              </a:r>
              <a:endParaRPr kumimoji="1" lang="en-US" altLang="ja-JP" sz="1600" dirty="0" smtClean="0"/>
            </a:p>
            <a:p>
              <a:pPr algn="ctr"/>
              <a:endParaRPr kumimoji="1" lang="ja-JP" altLang="en-US" sz="1600" dirty="0"/>
            </a:p>
          </p:txBody>
        </p:sp>
      </p:grpSp>
      <p:sp>
        <p:nvSpPr>
          <p:cNvPr id="85" name="タイトル 1"/>
          <p:cNvSpPr txBox="1">
            <a:spLocks/>
          </p:cNvSpPr>
          <p:nvPr/>
        </p:nvSpPr>
        <p:spPr>
          <a:xfrm>
            <a:off x="0" y="-3576"/>
            <a:ext cx="9144000" cy="895048"/>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kumimoji="1" sz="4400" b="1" u="sng" kern="1200">
                <a:solidFill>
                  <a:schemeClr val="tx1"/>
                </a:solidFill>
                <a:latin typeface="+mj-lt"/>
                <a:ea typeface="+mj-ea"/>
                <a:cs typeface="+mj-cs"/>
              </a:defRPr>
            </a:lvl1pPr>
          </a:lstStyle>
          <a:p>
            <a:r>
              <a:rPr lang="ja-JP" altLang="en-US" dirty="0" smtClean="0"/>
              <a:t>補償光学</a:t>
            </a:r>
            <a:r>
              <a:rPr lang="en-US" altLang="ja-JP" dirty="0" smtClean="0"/>
              <a:t>: SEICA</a:t>
            </a:r>
            <a:r>
              <a:rPr lang="ja-JP" altLang="en-US" dirty="0" smtClean="0"/>
              <a:t>の</a:t>
            </a:r>
            <a:r>
              <a:rPr lang="en-US" altLang="ja-JP" dirty="0" smtClean="0"/>
              <a:t>AO</a:t>
            </a:r>
            <a:r>
              <a:rPr lang="ja-JP" altLang="en-US" dirty="0" smtClean="0"/>
              <a:t>部分</a:t>
            </a:r>
            <a:endParaRPr lang="ja-JP" altLang="en-US" dirty="0"/>
          </a:p>
        </p:txBody>
      </p:sp>
      <p:sp>
        <p:nvSpPr>
          <p:cNvPr id="86" name="正方形/長方形 85"/>
          <p:cNvSpPr/>
          <p:nvPr/>
        </p:nvSpPr>
        <p:spPr>
          <a:xfrm>
            <a:off x="3251703" y="1963414"/>
            <a:ext cx="2453783" cy="2535246"/>
          </a:xfrm>
          <a:prstGeom prst="rect">
            <a:avLst/>
          </a:prstGeom>
          <a:solidFill>
            <a:srgbClr val="00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右矢印 1"/>
          <p:cNvSpPr/>
          <p:nvPr/>
        </p:nvSpPr>
        <p:spPr>
          <a:xfrm>
            <a:off x="43754" y="2378586"/>
            <a:ext cx="668612" cy="652947"/>
          </a:xfrm>
          <a:prstGeom prst="rightArrow">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テキスト ボックス 86"/>
          <p:cNvSpPr txBox="1"/>
          <p:nvPr/>
        </p:nvSpPr>
        <p:spPr>
          <a:xfrm>
            <a:off x="4665604" y="2306501"/>
            <a:ext cx="533281" cy="369332"/>
          </a:xfrm>
          <a:prstGeom prst="rect">
            <a:avLst/>
          </a:prstGeom>
          <a:solidFill>
            <a:schemeClr val="bg1"/>
          </a:solidFill>
          <a:ln>
            <a:solidFill>
              <a:schemeClr val="tx1"/>
            </a:solidFill>
          </a:ln>
        </p:spPr>
        <p:txBody>
          <a:bodyPr wrap="none" rtlCol="0">
            <a:spAutoFit/>
          </a:bodyPr>
          <a:lstStyle/>
          <a:p>
            <a:r>
              <a:rPr kumimoji="1" lang="en-US" altLang="ja-JP" dirty="0" smtClean="0"/>
              <a:t>BS2</a:t>
            </a:r>
            <a:endParaRPr kumimoji="1" lang="ja-JP" altLang="en-US" dirty="0"/>
          </a:p>
        </p:txBody>
      </p:sp>
      <p:sp>
        <p:nvSpPr>
          <p:cNvPr id="88" name="コンテンツ プレースホルダー 2"/>
          <p:cNvSpPr>
            <a:spLocks noGrp="1"/>
          </p:cNvSpPr>
          <p:nvPr>
            <p:ph idx="1"/>
          </p:nvPr>
        </p:nvSpPr>
        <p:spPr>
          <a:xfrm>
            <a:off x="0" y="809752"/>
            <a:ext cx="8982379" cy="3104367"/>
          </a:xfrm>
        </p:spPr>
        <p:txBody>
          <a:bodyPr>
            <a:normAutofit/>
          </a:bodyPr>
          <a:lstStyle/>
          <a:p>
            <a:r>
              <a:rPr lang="ja-JP" altLang="en-US" dirty="0" smtClean="0"/>
              <a:t>目標</a:t>
            </a:r>
            <a:r>
              <a:rPr lang="en-US" altLang="ja-JP" dirty="0" smtClean="0"/>
              <a:t>: </a:t>
            </a:r>
            <a:r>
              <a:rPr lang="ja-JP" altLang="en-US" sz="2400" dirty="0" smtClean="0"/>
              <a:t>高精度</a:t>
            </a:r>
            <a:r>
              <a:rPr lang="en-US" altLang="ja-JP" sz="2400" dirty="0" smtClean="0"/>
              <a:t>(</a:t>
            </a:r>
            <a:r>
              <a:rPr lang="en-US" altLang="ja-JP" sz="2400" dirty="0" err="1" smtClean="0"/>
              <a:t>λ</a:t>
            </a:r>
            <a:r>
              <a:rPr lang="en-US" altLang="ja-JP" sz="2400" dirty="0" smtClean="0"/>
              <a:t>/20), </a:t>
            </a:r>
            <a:r>
              <a:rPr lang="ja-JP" altLang="en-US" sz="2400" dirty="0" smtClean="0"/>
              <a:t>高頻度</a:t>
            </a:r>
            <a:r>
              <a:rPr lang="en-US" altLang="ja-JP" sz="2400" dirty="0" smtClean="0"/>
              <a:t> (5—10kHz), </a:t>
            </a:r>
            <a:r>
              <a:rPr lang="ja-JP" altLang="en-US" sz="2400" dirty="0" smtClean="0"/>
              <a:t>高空間周波数</a:t>
            </a:r>
            <a:r>
              <a:rPr lang="en-US" altLang="ja-JP" sz="2400" dirty="0" smtClean="0"/>
              <a:t> (24</a:t>
            </a:r>
            <a:r>
              <a:rPr lang="ja-JP" altLang="en-US" sz="2400" dirty="0" smtClean="0"/>
              <a:t>分割</a:t>
            </a:r>
            <a:r>
              <a:rPr lang="en-US" altLang="ja-JP" sz="2400" dirty="0" smtClean="0"/>
              <a:t>)</a:t>
            </a:r>
            <a:endParaRPr lang="en-US" altLang="ja-JP" dirty="0" smtClean="0"/>
          </a:p>
        </p:txBody>
      </p:sp>
      <p:pic>
        <p:nvPicPr>
          <p:cNvPr id="17" name="図 16" descr="3.8phasewithouta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901" y="4562829"/>
            <a:ext cx="1383463" cy="1385513"/>
          </a:xfrm>
          <a:prstGeom prst="rect">
            <a:avLst/>
          </a:prstGeom>
        </p:spPr>
      </p:pic>
      <p:pic>
        <p:nvPicPr>
          <p:cNvPr id="18" name="図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5305" y="4560387"/>
            <a:ext cx="1382336" cy="1387956"/>
          </a:xfrm>
          <a:prstGeom prst="rect">
            <a:avLst/>
          </a:prstGeom>
        </p:spPr>
      </p:pic>
      <p:pic>
        <p:nvPicPr>
          <p:cNvPr id="20" name="図 19" descr="phasescreen_afterTwee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126" y="4562830"/>
            <a:ext cx="1379829" cy="1389177"/>
          </a:xfrm>
          <a:prstGeom prst="rect">
            <a:avLst/>
          </a:prstGeom>
        </p:spPr>
      </p:pic>
      <p:sp>
        <p:nvSpPr>
          <p:cNvPr id="21" name="テキスト ボックス 20"/>
          <p:cNvSpPr txBox="1"/>
          <p:nvPr/>
        </p:nvSpPr>
        <p:spPr>
          <a:xfrm>
            <a:off x="1201782" y="5950786"/>
            <a:ext cx="877163" cy="369332"/>
          </a:xfrm>
          <a:prstGeom prst="rect">
            <a:avLst/>
          </a:prstGeom>
          <a:noFill/>
        </p:spPr>
        <p:txBody>
          <a:bodyPr wrap="none" rtlCol="0">
            <a:spAutoFit/>
          </a:bodyPr>
          <a:lstStyle/>
          <a:p>
            <a:r>
              <a:rPr kumimoji="1" lang="ja-JP" altLang="en-US" dirty="0" smtClean="0"/>
              <a:t>無補正</a:t>
            </a:r>
            <a:endParaRPr kumimoji="1" lang="ja-JP" altLang="en-US" dirty="0"/>
          </a:p>
        </p:txBody>
      </p:sp>
      <p:sp>
        <p:nvSpPr>
          <p:cNvPr id="89" name="テキスト ボックス 88"/>
          <p:cNvSpPr txBox="1"/>
          <p:nvPr/>
        </p:nvSpPr>
        <p:spPr>
          <a:xfrm>
            <a:off x="3716723" y="5948342"/>
            <a:ext cx="1468671" cy="369332"/>
          </a:xfrm>
          <a:prstGeom prst="rect">
            <a:avLst/>
          </a:prstGeom>
          <a:noFill/>
        </p:spPr>
        <p:txBody>
          <a:bodyPr wrap="none" rtlCol="0">
            <a:spAutoFit/>
          </a:bodyPr>
          <a:lstStyle/>
          <a:p>
            <a:r>
              <a:rPr kumimoji="1" lang="en-US" altLang="ja-JP" dirty="0" smtClean="0"/>
              <a:t>Woofer AO</a:t>
            </a:r>
            <a:r>
              <a:rPr kumimoji="1" lang="ja-JP" altLang="en-US" dirty="0" smtClean="0"/>
              <a:t>後</a:t>
            </a:r>
            <a:endParaRPr kumimoji="1" lang="ja-JP" altLang="en-US" dirty="0"/>
          </a:p>
        </p:txBody>
      </p:sp>
      <p:sp>
        <p:nvSpPr>
          <p:cNvPr id="90" name="テキスト ボックス 89"/>
          <p:cNvSpPr txBox="1"/>
          <p:nvPr/>
        </p:nvSpPr>
        <p:spPr>
          <a:xfrm>
            <a:off x="6509668" y="5938868"/>
            <a:ext cx="1533931" cy="369332"/>
          </a:xfrm>
          <a:prstGeom prst="rect">
            <a:avLst/>
          </a:prstGeom>
          <a:noFill/>
        </p:spPr>
        <p:txBody>
          <a:bodyPr wrap="none" rtlCol="0">
            <a:spAutoFit/>
          </a:bodyPr>
          <a:lstStyle/>
          <a:p>
            <a:r>
              <a:rPr kumimoji="1" lang="en-US" altLang="ja-JP" dirty="0" smtClean="0"/>
              <a:t>Tweeter AO</a:t>
            </a:r>
            <a:r>
              <a:rPr kumimoji="1" lang="ja-JP" altLang="en-US" dirty="0" smtClean="0"/>
              <a:t>後</a:t>
            </a:r>
            <a:endParaRPr kumimoji="1" lang="ja-JP" altLang="en-US" dirty="0"/>
          </a:p>
        </p:txBody>
      </p:sp>
      <p:pic>
        <p:nvPicPr>
          <p:cNvPr id="28" name="図 27" descr="starimage_at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0364" y="4562830"/>
            <a:ext cx="1393583" cy="1387956"/>
          </a:xfrm>
          <a:prstGeom prst="rect">
            <a:avLst/>
          </a:prstGeom>
        </p:spPr>
      </p:pic>
      <p:pic>
        <p:nvPicPr>
          <p:cNvPr id="29" name="図 28" descr="starimage_afterWoof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8181" y="4560387"/>
            <a:ext cx="1401718" cy="1390399"/>
          </a:xfrm>
          <a:prstGeom prst="rect">
            <a:avLst/>
          </a:prstGeom>
        </p:spPr>
      </p:pic>
      <p:pic>
        <p:nvPicPr>
          <p:cNvPr id="30" name="図 29" descr="starimage_aftertweete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3365" y="4560387"/>
            <a:ext cx="1383803" cy="1385678"/>
          </a:xfrm>
          <a:prstGeom prst="rect">
            <a:avLst/>
          </a:prstGeom>
        </p:spPr>
      </p:pic>
      <p:sp>
        <p:nvSpPr>
          <p:cNvPr id="91" name="テキスト ボックス 90"/>
          <p:cNvSpPr txBox="1"/>
          <p:nvPr/>
        </p:nvSpPr>
        <p:spPr>
          <a:xfrm>
            <a:off x="8402203" y="0"/>
            <a:ext cx="741797" cy="369332"/>
          </a:xfrm>
          <a:prstGeom prst="rect">
            <a:avLst/>
          </a:prstGeom>
          <a:noFill/>
        </p:spPr>
        <p:txBody>
          <a:bodyPr wrap="none" rtlCol="0">
            <a:spAutoFit/>
          </a:bodyPr>
          <a:lstStyle/>
          <a:p>
            <a:pPr algn="r"/>
            <a:r>
              <a:rPr lang="en-US" altLang="ja-JP" dirty="0" smtClean="0"/>
              <a:t>26</a:t>
            </a:r>
            <a:r>
              <a:rPr lang="en-US" altLang="ja-JP" dirty="0"/>
              <a:t>/50</a:t>
            </a:r>
            <a:endParaRPr lang="ja-JP" altLang="en-US" dirty="0"/>
          </a:p>
        </p:txBody>
      </p:sp>
      <p:sp>
        <p:nvSpPr>
          <p:cNvPr id="3" name="テキスト ボックス 2"/>
          <p:cNvSpPr txBox="1"/>
          <p:nvPr/>
        </p:nvSpPr>
        <p:spPr>
          <a:xfrm>
            <a:off x="2162955" y="2970297"/>
            <a:ext cx="1033606" cy="276999"/>
          </a:xfrm>
          <a:prstGeom prst="rect">
            <a:avLst/>
          </a:prstGeom>
          <a:solidFill>
            <a:srgbClr val="FFFFFF"/>
          </a:solidFill>
        </p:spPr>
        <p:txBody>
          <a:bodyPr wrap="none" rtlCol="0">
            <a:spAutoFit/>
          </a:bodyPr>
          <a:lstStyle/>
          <a:p>
            <a:r>
              <a:rPr kumimoji="1" lang="en-US" altLang="ja-JP" sz="1200" dirty="0" smtClean="0"/>
              <a:t>λ:0.4—0.5μm</a:t>
            </a:r>
            <a:endParaRPr kumimoji="1" lang="ja-JP" altLang="en-US" sz="1200" dirty="0"/>
          </a:p>
        </p:txBody>
      </p:sp>
      <p:cxnSp>
        <p:nvCxnSpPr>
          <p:cNvPr id="26" name="直線矢印コネクタ 25"/>
          <p:cNvCxnSpPr/>
          <p:nvPr/>
        </p:nvCxnSpPr>
        <p:spPr>
          <a:xfrm>
            <a:off x="2185454" y="2699926"/>
            <a:ext cx="0" cy="704590"/>
          </a:xfrm>
          <a:prstGeom prst="straightConnector1">
            <a:avLst/>
          </a:prstGeom>
          <a:ln w="5715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sp>
        <p:nvSpPr>
          <p:cNvPr id="93" name="テキスト ボックス 92"/>
          <p:cNvSpPr txBox="1"/>
          <p:nvPr/>
        </p:nvSpPr>
        <p:spPr>
          <a:xfrm>
            <a:off x="4641071" y="2960295"/>
            <a:ext cx="1033606" cy="276999"/>
          </a:xfrm>
          <a:prstGeom prst="rect">
            <a:avLst/>
          </a:prstGeom>
          <a:solidFill>
            <a:srgbClr val="FFFFFF"/>
          </a:solidFill>
        </p:spPr>
        <p:txBody>
          <a:bodyPr wrap="none" rtlCol="0">
            <a:spAutoFit/>
          </a:bodyPr>
          <a:lstStyle/>
          <a:p>
            <a:r>
              <a:rPr kumimoji="1" lang="en-US" altLang="ja-JP" sz="1200" dirty="0" smtClean="0"/>
              <a:t>λ:0.5—0.7μm</a:t>
            </a:r>
            <a:endParaRPr kumimoji="1" lang="ja-JP" altLang="en-US" sz="1200" dirty="0"/>
          </a:p>
        </p:txBody>
      </p:sp>
      <p:sp>
        <p:nvSpPr>
          <p:cNvPr id="94" name="テキスト ボックス 93"/>
          <p:cNvSpPr txBox="1"/>
          <p:nvPr/>
        </p:nvSpPr>
        <p:spPr>
          <a:xfrm>
            <a:off x="7213703" y="2954390"/>
            <a:ext cx="1033606" cy="276999"/>
          </a:xfrm>
          <a:prstGeom prst="rect">
            <a:avLst/>
          </a:prstGeom>
          <a:solidFill>
            <a:srgbClr val="FFFFFF"/>
          </a:solidFill>
        </p:spPr>
        <p:txBody>
          <a:bodyPr wrap="none" rtlCol="0">
            <a:spAutoFit/>
          </a:bodyPr>
          <a:lstStyle/>
          <a:p>
            <a:r>
              <a:rPr kumimoji="1" lang="en-US" altLang="ja-JP" sz="1200" dirty="0" smtClean="0"/>
              <a:t>λ:0.7—0.9μm</a:t>
            </a:r>
            <a:endParaRPr kumimoji="1" lang="ja-JP" altLang="en-US" sz="1200" dirty="0"/>
          </a:p>
        </p:txBody>
      </p:sp>
      <p:cxnSp>
        <p:nvCxnSpPr>
          <p:cNvPr id="95" name="直線矢印コネクタ 94"/>
          <p:cNvCxnSpPr/>
          <p:nvPr/>
        </p:nvCxnSpPr>
        <p:spPr>
          <a:xfrm>
            <a:off x="4646702" y="2693419"/>
            <a:ext cx="0" cy="704590"/>
          </a:xfrm>
          <a:prstGeom prst="straightConnector1">
            <a:avLst/>
          </a:prstGeom>
          <a:ln w="57150" cmpd="sng">
            <a:solidFill>
              <a:srgbClr val="008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96" name="直線矢印コネクタ 95"/>
          <p:cNvCxnSpPr/>
          <p:nvPr/>
        </p:nvCxnSpPr>
        <p:spPr>
          <a:xfrm>
            <a:off x="7196213" y="2693419"/>
            <a:ext cx="0" cy="704590"/>
          </a:xfrm>
          <a:prstGeom prst="straightConnector1">
            <a:avLst/>
          </a:prstGeom>
          <a:ln w="57150" cmpd="sng">
            <a:solidFill>
              <a:srgbClr val="FF0000"/>
            </a:solidFill>
            <a:headEnd type="none"/>
            <a:tailEnd type="triangle"/>
          </a:ln>
        </p:spPr>
        <p:style>
          <a:lnRef idx="1">
            <a:schemeClr val="dk1"/>
          </a:lnRef>
          <a:fillRef idx="0">
            <a:schemeClr val="dk1"/>
          </a:fillRef>
          <a:effectRef idx="0">
            <a:schemeClr val="dk1"/>
          </a:effectRef>
          <a:fontRef idx="minor">
            <a:schemeClr val="tx1"/>
          </a:fontRef>
        </p:style>
      </p:cxnSp>
      <p:sp>
        <p:nvSpPr>
          <p:cNvPr id="31" name="円/楕円 30"/>
          <p:cNvSpPr/>
          <p:nvPr/>
        </p:nvSpPr>
        <p:spPr>
          <a:xfrm>
            <a:off x="2146292" y="5061111"/>
            <a:ext cx="394497" cy="394497"/>
          </a:xfrm>
          <a:prstGeom prst="ellipse">
            <a:avLst/>
          </a:prstGeom>
          <a:noFill/>
          <a:ln w="38100" cmpd="sng">
            <a:solidFill>
              <a:srgbClr val="00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7" name="円/楕円 96"/>
          <p:cNvSpPr/>
          <p:nvPr/>
        </p:nvSpPr>
        <p:spPr>
          <a:xfrm>
            <a:off x="5038132" y="5061111"/>
            <a:ext cx="394497" cy="394497"/>
          </a:xfrm>
          <a:prstGeom prst="ellipse">
            <a:avLst/>
          </a:prstGeom>
          <a:noFill/>
          <a:ln w="38100" cmpd="sng">
            <a:solidFill>
              <a:srgbClr val="00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8" name="円/楕円 97"/>
          <p:cNvSpPr/>
          <p:nvPr/>
        </p:nvSpPr>
        <p:spPr>
          <a:xfrm>
            <a:off x="7922252" y="5051489"/>
            <a:ext cx="394497" cy="394497"/>
          </a:xfrm>
          <a:prstGeom prst="ellipse">
            <a:avLst/>
          </a:prstGeom>
          <a:noFill/>
          <a:ln w="38100" cmpd="sng">
            <a:solidFill>
              <a:srgbClr val="00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4" name="テキスト ボックス 33"/>
          <p:cNvSpPr txBox="1"/>
          <p:nvPr/>
        </p:nvSpPr>
        <p:spPr>
          <a:xfrm>
            <a:off x="4707369" y="6273224"/>
            <a:ext cx="4436631" cy="584776"/>
          </a:xfrm>
          <a:prstGeom prst="rect">
            <a:avLst/>
          </a:prstGeom>
          <a:noFill/>
        </p:spPr>
        <p:txBody>
          <a:bodyPr wrap="none" rtlCol="0">
            <a:spAutoFit/>
          </a:bodyPr>
          <a:lstStyle/>
          <a:p>
            <a:r>
              <a:rPr kumimoji="1" lang="en-US" altLang="ja-JP" sz="3200" dirty="0" smtClean="0"/>
              <a:t>→ DM, WFS, </a:t>
            </a:r>
            <a:r>
              <a:rPr kumimoji="1" lang="ja-JP" altLang="en-US" sz="3200" dirty="0" smtClean="0"/>
              <a:t>制御の話へ</a:t>
            </a:r>
            <a:endParaRPr kumimoji="1" lang="ja-JP" altLang="en-US" sz="3200" dirty="0"/>
          </a:p>
        </p:txBody>
      </p:sp>
    </p:spTree>
    <p:extLst>
      <p:ext uri="{BB962C8B-B14F-4D97-AF65-F5344CB8AC3E}">
        <p14:creationId xmlns:p14="http://schemas.microsoft.com/office/powerpoint/2010/main" val="16059816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可変形鏡の</a:t>
            </a:r>
            <a:r>
              <a:rPr lang="ja-JP" altLang="en-US" dirty="0" smtClean="0"/>
              <a:t>動作</a:t>
            </a:r>
            <a:r>
              <a:rPr lang="en-US" altLang="ja-JP" dirty="0" smtClean="0"/>
              <a:t> (</a:t>
            </a:r>
            <a:r>
              <a:rPr lang="en-US" altLang="ja-JP" dirty="0" err="1" smtClean="0"/>
              <a:t>Alpao</a:t>
            </a:r>
            <a:r>
              <a:rPr lang="en-US" altLang="ja-JP" dirty="0" smtClean="0"/>
              <a:t> DM88-25)</a:t>
            </a:r>
            <a:endParaRPr lang="en-US" altLang="ja-JP" dirty="0"/>
          </a:p>
          <a:p>
            <a:pPr lvl="1"/>
            <a:r>
              <a:rPr lang="ja-JP" altLang="en-US" dirty="0"/>
              <a:t>メンブレン方式</a:t>
            </a:r>
            <a:endParaRPr lang="en-US" altLang="ja-JP" dirty="0"/>
          </a:p>
          <a:p>
            <a:endParaRPr kumimoji="1" lang="ja-JP" altLang="en-US" dirty="0"/>
          </a:p>
        </p:txBody>
      </p:sp>
      <p:sp>
        <p:nvSpPr>
          <p:cNvPr id="4" name="タイトル 1"/>
          <p:cNvSpPr>
            <a:spLocks noGrp="1"/>
          </p:cNvSpPr>
          <p:nvPr>
            <p:ph type="title"/>
          </p:nvPr>
        </p:nvSpPr>
        <p:spPr/>
        <p:txBody>
          <a:bodyPr/>
          <a:lstStyle/>
          <a:p>
            <a:r>
              <a:rPr kumimoji="1" lang="ja-JP" altLang="en-US" dirty="0" smtClean="0"/>
              <a:t>補償光学</a:t>
            </a:r>
            <a:r>
              <a:rPr kumimoji="1" lang="en-US" altLang="ja-JP" dirty="0" smtClean="0"/>
              <a:t>: </a:t>
            </a:r>
            <a:r>
              <a:rPr kumimoji="1" lang="ja-JP" altLang="en-US" dirty="0" smtClean="0"/>
              <a:t>可変形鏡</a:t>
            </a:r>
            <a:r>
              <a:rPr kumimoji="1" lang="en-US" altLang="ja-JP" dirty="0" smtClean="0"/>
              <a:t>(DM)</a:t>
            </a:r>
            <a:endParaRPr kumimoji="1" lang="ja-JP" altLang="en-US" dirty="0"/>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13322" t="6653" r="15481" b="5206"/>
          <a:stretch/>
        </p:blipFill>
        <p:spPr>
          <a:xfrm>
            <a:off x="474769" y="1918819"/>
            <a:ext cx="1470124" cy="1358751"/>
          </a:xfrm>
          <a:prstGeom prst="rect">
            <a:avLst/>
          </a:prstGeom>
        </p:spPr>
      </p:pic>
      <p:pic>
        <p:nvPicPr>
          <p:cNvPr id="9" name="図 8" descr="C:\Users\XENOM\Desktop\作業フォルダ\入部研究室\修士論文\低域可変形鏡のシステム同定\Fig.3-3.bmp"/>
          <p:cNvPicPr/>
          <p:nvPr/>
        </p:nvPicPr>
        <p:blipFill>
          <a:blip r:embed="rId3">
            <a:extLst>
              <a:ext uri="{28A0092B-C50C-407E-A947-70E740481C1C}">
                <a14:useLocalDpi xmlns:a14="http://schemas.microsoft.com/office/drawing/2010/main" val="0"/>
              </a:ext>
            </a:extLst>
          </a:blip>
          <a:srcRect/>
          <a:stretch>
            <a:fillRect/>
          </a:stretch>
        </p:blipFill>
        <p:spPr bwMode="auto">
          <a:xfrm>
            <a:off x="4460835" y="1456983"/>
            <a:ext cx="3468514" cy="2751116"/>
          </a:xfrm>
          <a:prstGeom prst="rect">
            <a:avLst/>
          </a:prstGeom>
          <a:noFill/>
          <a:ln>
            <a:noFill/>
          </a:ln>
        </p:spPr>
      </p:pic>
      <p:sp>
        <p:nvSpPr>
          <p:cNvPr id="10" name="Rectangle 41"/>
          <p:cNvSpPr>
            <a:spLocks noChangeArrowheads="1"/>
          </p:cNvSpPr>
          <p:nvPr/>
        </p:nvSpPr>
        <p:spPr bwMode="auto">
          <a:xfrm>
            <a:off x="2515660" y="33011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latin typeface="Times New Roman" panose="02020603050405020304" pitchFamily="18" charset="0"/>
              <a:cs typeface="Times New Roman" panose="02020603050405020304" pitchFamily="18" charset="0"/>
            </a:endParaRPr>
          </a:p>
        </p:txBody>
      </p:sp>
      <p:grpSp>
        <p:nvGrpSpPr>
          <p:cNvPr id="11" name="グループ化 16"/>
          <p:cNvGrpSpPr/>
          <p:nvPr/>
        </p:nvGrpSpPr>
        <p:grpSpPr>
          <a:xfrm>
            <a:off x="206515" y="4488555"/>
            <a:ext cx="5202248" cy="1955780"/>
            <a:chOff x="0" y="69994"/>
            <a:chExt cx="2402349" cy="858140"/>
          </a:xfrm>
        </p:grpSpPr>
        <p:grpSp>
          <p:nvGrpSpPr>
            <p:cNvPr id="12" name="グループ化 17"/>
            <p:cNvGrpSpPr/>
            <p:nvPr/>
          </p:nvGrpSpPr>
          <p:grpSpPr>
            <a:xfrm>
              <a:off x="0" y="69994"/>
              <a:ext cx="2402349" cy="858140"/>
              <a:chOff x="0" y="52029"/>
              <a:chExt cx="2402740" cy="859525"/>
            </a:xfrm>
          </p:grpSpPr>
          <p:sp>
            <p:nvSpPr>
              <p:cNvPr id="14" name="フリーフォーム 13"/>
              <p:cNvSpPr/>
              <p:nvPr/>
            </p:nvSpPr>
            <p:spPr>
              <a:xfrm>
                <a:off x="1305701" y="442312"/>
                <a:ext cx="316580" cy="140524"/>
              </a:xfrm>
              <a:custGeom>
                <a:avLst/>
                <a:gdLst>
                  <a:gd name="connsiteX0" fmla="*/ 0 w 309562"/>
                  <a:gd name="connsiteY0" fmla="*/ 130970 h 130970"/>
                  <a:gd name="connsiteX1" fmla="*/ 152400 w 309562"/>
                  <a:gd name="connsiteY1" fmla="*/ 1 h 130970"/>
                  <a:gd name="connsiteX2" fmla="*/ 309562 w 309562"/>
                  <a:gd name="connsiteY2" fmla="*/ 128588 h 130970"/>
                </a:gdLst>
                <a:ahLst/>
                <a:cxnLst>
                  <a:cxn ang="0">
                    <a:pos x="connsiteX0" y="connsiteY0"/>
                  </a:cxn>
                  <a:cxn ang="0">
                    <a:pos x="connsiteX1" y="connsiteY1"/>
                  </a:cxn>
                  <a:cxn ang="0">
                    <a:pos x="connsiteX2" y="connsiteY2"/>
                  </a:cxn>
                </a:cxnLst>
                <a:rect l="l" t="t" r="r" b="b"/>
                <a:pathLst>
                  <a:path w="309562" h="130970">
                    <a:moveTo>
                      <a:pt x="0" y="130970"/>
                    </a:moveTo>
                    <a:cubicBezTo>
                      <a:pt x="50403" y="65684"/>
                      <a:pt x="100806" y="398"/>
                      <a:pt x="152400" y="1"/>
                    </a:cubicBezTo>
                    <a:cubicBezTo>
                      <a:pt x="203994" y="-396"/>
                      <a:pt x="256778" y="64096"/>
                      <a:pt x="309562" y="128588"/>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15" name="フリーフォーム 14"/>
              <p:cNvSpPr/>
              <p:nvPr/>
            </p:nvSpPr>
            <p:spPr>
              <a:xfrm>
                <a:off x="967563" y="568519"/>
                <a:ext cx="340519" cy="31034"/>
              </a:xfrm>
              <a:custGeom>
                <a:avLst/>
                <a:gdLst>
                  <a:gd name="connsiteX0" fmla="*/ 0 w 340519"/>
                  <a:gd name="connsiteY0" fmla="*/ 0 h 31034"/>
                  <a:gd name="connsiteX1" fmla="*/ 164307 w 340519"/>
                  <a:gd name="connsiteY1" fmla="*/ 30956 h 31034"/>
                  <a:gd name="connsiteX2" fmla="*/ 340519 w 340519"/>
                  <a:gd name="connsiteY2" fmla="*/ 7144 h 31034"/>
                </a:gdLst>
                <a:ahLst/>
                <a:cxnLst>
                  <a:cxn ang="0">
                    <a:pos x="connsiteX0" y="connsiteY0"/>
                  </a:cxn>
                  <a:cxn ang="0">
                    <a:pos x="connsiteX1" y="connsiteY1"/>
                  </a:cxn>
                  <a:cxn ang="0">
                    <a:pos x="connsiteX2" y="connsiteY2"/>
                  </a:cxn>
                </a:cxnLst>
                <a:rect l="l" t="t" r="r" b="b"/>
                <a:pathLst>
                  <a:path w="340519" h="31034">
                    <a:moveTo>
                      <a:pt x="0" y="0"/>
                    </a:moveTo>
                    <a:cubicBezTo>
                      <a:pt x="53777" y="14882"/>
                      <a:pt x="107554" y="29765"/>
                      <a:pt x="164307" y="30956"/>
                    </a:cubicBezTo>
                    <a:cubicBezTo>
                      <a:pt x="221060" y="32147"/>
                      <a:pt x="280789" y="19645"/>
                      <a:pt x="340519" y="7144"/>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16" name="フリーフォーム 15"/>
              <p:cNvSpPr/>
              <p:nvPr/>
            </p:nvSpPr>
            <p:spPr>
              <a:xfrm>
                <a:off x="648476" y="568519"/>
                <a:ext cx="319087" cy="142876"/>
              </a:xfrm>
              <a:custGeom>
                <a:avLst/>
                <a:gdLst>
                  <a:gd name="connsiteX0" fmla="*/ 0 w 319087"/>
                  <a:gd name="connsiteY0" fmla="*/ 2381 h 142876"/>
                  <a:gd name="connsiteX1" fmla="*/ 159544 w 319087"/>
                  <a:gd name="connsiteY1" fmla="*/ 142875 h 142876"/>
                  <a:gd name="connsiteX2" fmla="*/ 319087 w 319087"/>
                  <a:gd name="connsiteY2" fmla="*/ 0 h 142876"/>
                </a:gdLst>
                <a:ahLst/>
                <a:cxnLst>
                  <a:cxn ang="0">
                    <a:pos x="connsiteX0" y="connsiteY0"/>
                  </a:cxn>
                  <a:cxn ang="0">
                    <a:pos x="connsiteX1" y="connsiteY1"/>
                  </a:cxn>
                  <a:cxn ang="0">
                    <a:pos x="connsiteX2" y="connsiteY2"/>
                  </a:cxn>
                </a:cxnLst>
                <a:rect l="l" t="t" r="r" b="b"/>
                <a:pathLst>
                  <a:path w="319087" h="142876">
                    <a:moveTo>
                      <a:pt x="0" y="2381"/>
                    </a:moveTo>
                    <a:cubicBezTo>
                      <a:pt x="53181" y="72826"/>
                      <a:pt x="106363" y="143272"/>
                      <a:pt x="159544" y="142875"/>
                    </a:cubicBezTo>
                    <a:cubicBezTo>
                      <a:pt x="212725" y="142478"/>
                      <a:pt x="265906" y="71239"/>
                      <a:pt x="319087"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17" name="フリーフォーム 16"/>
              <p:cNvSpPr/>
              <p:nvPr/>
            </p:nvSpPr>
            <p:spPr>
              <a:xfrm>
                <a:off x="303195" y="568519"/>
                <a:ext cx="347662" cy="64309"/>
              </a:xfrm>
              <a:custGeom>
                <a:avLst/>
                <a:gdLst>
                  <a:gd name="connsiteX0" fmla="*/ 0 w 347662"/>
                  <a:gd name="connsiteY0" fmla="*/ 0 h 64309"/>
                  <a:gd name="connsiteX1" fmla="*/ 180975 w 347662"/>
                  <a:gd name="connsiteY1" fmla="*/ 64294 h 64309"/>
                  <a:gd name="connsiteX2" fmla="*/ 347662 w 347662"/>
                  <a:gd name="connsiteY2" fmla="*/ 4763 h 64309"/>
                </a:gdLst>
                <a:ahLst/>
                <a:cxnLst>
                  <a:cxn ang="0">
                    <a:pos x="connsiteX0" y="connsiteY0"/>
                  </a:cxn>
                  <a:cxn ang="0">
                    <a:pos x="connsiteX1" y="connsiteY1"/>
                  </a:cxn>
                  <a:cxn ang="0">
                    <a:pos x="connsiteX2" y="connsiteY2"/>
                  </a:cxn>
                </a:cxnLst>
                <a:rect l="l" t="t" r="r" b="b"/>
                <a:pathLst>
                  <a:path w="347662" h="64309">
                    <a:moveTo>
                      <a:pt x="0" y="0"/>
                    </a:moveTo>
                    <a:cubicBezTo>
                      <a:pt x="61515" y="31750"/>
                      <a:pt x="123031" y="63500"/>
                      <a:pt x="180975" y="64294"/>
                    </a:cubicBezTo>
                    <a:cubicBezTo>
                      <a:pt x="238919" y="65088"/>
                      <a:pt x="293290" y="34925"/>
                      <a:pt x="347662" y="4763"/>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18" name="フリーフォーム 17"/>
              <p:cNvSpPr/>
              <p:nvPr/>
            </p:nvSpPr>
            <p:spPr>
              <a:xfrm>
                <a:off x="3157" y="470888"/>
                <a:ext cx="302419" cy="97631"/>
              </a:xfrm>
              <a:custGeom>
                <a:avLst/>
                <a:gdLst>
                  <a:gd name="connsiteX0" fmla="*/ 0 w 302419"/>
                  <a:gd name="connsiteY0" fmla="*/ 97631 h 97631"/>
                  <a:gd name="connsiteX1" fmla="*/ 159544 w 302419"/>
                  <a:gd name="connsiteY1" fmla="*/ 0 h 97631"/>
                  <a:gd name="connsiteX2" fmla="*/ 302419 w 302419"/>
                  <a:gd name="connsiteY2" fmla="*/ 97631 h 97631"/>
                </a:gdLst>
                <a:ahLst/>
                <a:cxnLst>
                  <a:cxn ang="0">
                    <a:pos x="connsiteX0" y="connsiteY0"/>
                  </a:cxn>
                  <a:cxn ang="0">
                    <a:pos x="connsiteX1" y="connsiteY1"/>
                  </a:cxn>
                  <a:cxn ang="0">
                    <a:pos x="connsiteX2" y="connsiteY2"/>
                  </a:cxn>
                </a:cxnLst>
                <a:rect l="l" t="t" r="r" b="b"/>
                <a:pathLst>
                  <a:path w="302419" h="97631">
                    <a:moveTo>
                      <a:pt x="0" y="97631"/>
                    </a:moveTo>
                    <a:cubicBezTo>
                      <a:pt x="54570" y="48815"/>
                      <a:pt x="109141" y="0"/>
                      <a:pt x="159544" y="0"/>
                    </a:cubicBezTo>
                    <a:cubicBezTo>
                      <a:pt x="209947" y="0"/>
                      <a:pt x="256183" y="48815"/>
                      <a:pt x="302419" y="97631"/>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19" name="テキスト ボックス 99"/>
              <p:cNvSpPr txBox="1"/>
              <p:nvPr/>
            </p:nvSpPr>
            <p:spPr>
              <a:xfrm>
                <a:off x="1682316" y="676414"/>
                <a:ext cx="720424" cy="235140"/>
              </a:xfrm>
              <a:prstGeom prst="rect">
                <a:avLst/>
              </a:prstGeom>
              <a:noFill/>
            </p:spPr>
            <p:txBody>
              <a:bodyPr wrap="none" rtlCol="0">
                <a:noAutofit/>
              </a:bodyPr>
              <a:lstStyle/>
              <a:p>
                <a:pPr>
                  <a:lnSpc>
                    <a:spcPts val="1200"/>
                  </a:lnSpc>
                  <a:spcAft>
                    <a:spcPts val="0"/>
                  </a:spcAft>
                </a:pPr>
                <a:r>
                  <a:rPr lang="en-US" sz="1000" kern="1200" dirty="0">
                    <a:solidFill>
                      <a:srgbClr val="000000"/>
                    </a:solidFill>
                    <a:effectLst/>
                    <a:latin typeface="Times New Roman" panose="02020603050405020304" pitchFamily="18" charset="0"/>
                    <a:cs typeface="Times New Roman" panose="02020603050405020304" pitchFamily="18" charset="0"/>
                  </a:rPr>
                  <a:t>Electrodes</a:t>
                </a:r>
                <a:endParaRPr lang="ja-JP" sz="1200" dirty="0">
                  <a:effectLst/>
                  <a:latin typeface="Times New Roman" panose="02020603050405020304" pitchFamily="18" charset="0"/>
                  <a:cs typeface="Times New Roman" panose="02020603050405020304" pitchFamily="18" charset="0"/>
                </a:endParaRPr>
              </a:p>
            </p:txBody>
          </p:sp>
          <p:sp>
            <p:nvSpPr>
              <p:cNvPr id="20" name="フリーフォーム 19"/>
              <p:cNvSpPr/>
              <p:nvPr/>
            </p:nvSpPr>
            <p:spPr>
              <a:xfrm>
                <a:off x="54592" y="59884"/>
                <a:ext cx="1760220" cy="304912"/>
              </a:xfrm>
              <a:custGeom>
                <a:avLst/>
                <a:gdLst>
                  <a:gd name="connsiteX0" fmla="*/ 0 w 1760220"/>
                  <a:gd name="connsiteY0" fmla="*/ 0 h 304912"/>
                  <a:gd name="connsiteX1" fmla="*/ 746760 w 1760220"/>
                  <a:gd name="connsiteY1" fmla="*/ 304800 h 304912"/>
                  <a:gd name="connsiteX2" fmla="*/ 1371600 w 1760220"/>
                  <a:gd name="connsiteY2" fmla="*/ 38100 h 304912"/>
                  <a:gd name="connsiteX3" fmla="*/ 1760220 w 1760220"/>
                  <a:gd name="connsiteY3" fmla="*/ 251460 h 304912"/>
                </a:gdLst>
                <a:ahLst/>
                <a:cxnLst>
                  <a:cxn ang="0">
                    <a:pos x="connsiteX0" y="connsiteY0"/>
                  </a:cxn>
                  <a:cxn ang="0">
                    <a:pos x="connsiteX1" y="connsiteY1"/>
                  </a:cxn>
                  <a:cxn ang="0">
                    <a:pos x="connsiteX2" y="connsiteY2"/>
                  </a:cxn>
                  <a:cxn ang="0">
                    <a:pos x="connsiteX3" y="connsiteY3"/>
                  </a:cxn>
                </a:cxnLst>
                <a:rect l="l" t="t" r="r" b="b"/>
                <a:pathLst>
                  <a:path w="1760220" h="304912">
                    <a:moveTo>
                      <a:pt x="0" y="0"/>
                    </a:moveTo>
                    <a:cubicBezTo>
                      <a:pt x="259080" y="149225"/>
                      <a:pt x="518160" y="298450"/>
                      <a:pt x="746760" y="304800"/>
                    </a:cubicBezTo>
                    <a:cubicBezTo>
                      <a:pt x="975360" y="311150"/>
                      <a:pt x="1202690" y="46990"/>
                      <a:pt x="1371600" y="38100"/>
                    </a:cubicBezTo>
                    <a:cubicBezTo>
                      <a:pt x="1540510" y="29210"/>
                      <a:pt x="1650365" y="140335"/>
                      <a:pt x="1760220" y="2514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cxnSp>
            <p:nvCxnSpPr>
              <p:cNvPr id="21" name="直線コネクタ 20"/>
              <p:cNvCxnSpPr>
                <a:endCxn id="41" idx="2"/>
              </p:cNvCxnSpPr>
              <p:nvPr/>
            </p:nvCxnSpPr>
            <p:spPr>
              <a:xfrm>
                <a:off x="480118" y="281988"/>
                <a:ext cx="3452" cy="42469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42" idx="2"/>
              </p:cNvCxnSpPr>
              <p:nvPr/>
            </p:nvCxnSpPr>
            <p:spPr>
              <a:xfrm>
                <a:off x="803256" y="364796"/>
                <a:ext cx="4643" cy="41440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endCxn id="43" idx="2"/>
              </p:cNvCxnSpPr>
              <p:nvPr/>
            </p:nvCxnSpPr>
            <p:spPr>
              <a:xfrm>
                <a:off x="1126389" y="250256"/>
                <a:ext cx="2382" cy="42646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endCxn id="44" idx="2"/>
              </p:cNvCxnSpPr>
              <p:nvPr/>
            </p:nvCxnSpPr>
            <p:spPr>
              <a:xfrm>
                <a:off x="1454289" y="93276"/>
                <a:ext cx="527" cy="43701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endCxn id="40" idx="0"/>
              </p:cNvCxnSpPr>
              <p:nvPr/>
            </p:nvCxnSpPr>
            <p:spPr>
              <a:xfrm flipH="1">
                <a:off x="150796" y="114649"/>
                <a:ext cx="4164" cy="40725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0" y="424680"/>
                <a:ext cx="16222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1309033" y="424680"/>
                <a:ext cx="1" cy="4226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968155" y="424682"/>
                <a:ext cx="0" cy="4143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648893" y="424682"/>
                <a:ext cx="0" cy="4226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305573" y="424681"/>
                <a:ext cx="1" cy="4226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623232" y="424680"/>
                <a:ext cx="0" cy="4261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2383" y="428381"/>
                <a:ext cx="1" cy="41065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角丸四角形 32"/>
              <p:cNvSpPr/>
              <p:nvPr/>
            </p:nvSpPr>
            <p:spPr>
              <a:xfrm>
                <a:off x="87102" y="793314"/>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34" name="角丸四角形 33"/>
              <p:cNvSpPr/>
              <p:nvPr/>
            </p:nvSpPr>
            <p:spPr>
              <a:xfrm>
                <a:off x="412252" y="794741"/>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35" name="角丸四角形 34"/>
              <p:cNvSpPr/>
              <p:nvPr/>
            </p:nvSpPr>
            <p:spPr>
              <a:xfrm>
                <a:off x="735925" y="794493"/>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36" name="角丸四角形 35"/>
              <p:cNvSpPr/>
              <p:nvPr/>
            </p:nvSpPr>
            <p:spPr>
              <a:xfrm>
                <a:off x="1075077" y="793905"/>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37" name="角丸四角形 36"/>
              <p:cNvSpPr/>
              <p:nvPr/>
            </p:nvSpPr>
            <p:spPr>
              <a:xfrm>
                <a:off x="1396538" y="793904"/>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cxnSp>
            <p:nvCxnSpPr>
              <p:cNvPr id="38" name="直線コネクタ 37"/>
              <p:cNvCxnSpPr/>
              <p:nvPr/>
            </p:nvCxnSpPr>
            <p:spPr>
              <a:xfrm>
                <a:off x="0" y="847359"/>
                <a:ext cx="16222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19" idx="1"/>
                <a:endCxn id="37" idx="3"/>
              </p:cNvCxnSpPr>
              <p:nvPr/>
            </p:nvCxnSpPr>
            <p:spPr>
              <a:xfrm flipH="1">
                <a:off x="1532268" y="793619"/>
                <a:ext cx="150249" cy="2314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0" name="角丸四角形 39"/>
              <p:cNvSpPr/>
              <p:nvPr/>
            </p:nvSpPr>
            <p:spPr>
              <a:xfrm>
                <a:off x="113408" y="521902"/>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1" name="角丸四角形 40"/>
              <p:cNvSpPr/>
              <p:nvPr/>
            </p:nvSpPr>
            <p:spPr>
              <a:xfrm>
                <a:off x="446182" y="660963"/>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2" name="角丸四角形 41"/>
              <p:cNvSpPr/>
              <p:nvPr/>
            </p:nvSpPr>
            <p:spPr>
              <a:xfrm>
                <a:off x="770511" y="733478"/>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3" name="角丸四角形 42"/>
              <p:cNvSpPr/>
              <p:nvPr/>
            </p:nvSpPr>
            <p:spPr>
              <a:xfrm>
                <a:off x="1091383" y="630999"/>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4" name="角丸四角形 43"/>
              <p:cNvSpPr/>
              <p:nvPr/>
            </p:nvSpPr>
            <p:spPr>
              <a:xfrm>
                <a:off x="1417428" y="484569"/>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5" name="テキスト ボックス 83"/>
              <p:cNvSpPr txBox="1"/>
              <p:nvPr/>
            </p:nvSpPr>
            <p:spPr>
              <a:xfrm>
                <a:off x="1703748" y="527335"/>
                <a:ext cx="449192" cy="230425"/>
              </a:xfrm>
              <a:prstGeom prst="rect">
                <a:avLst/>
              </a:prstGeom>
              <a:noFill/>
            </p:spPr>
            <p:txBody>
              <a:bodyPr wrap="none" rtlCol="0">
                <a:noAutofit/>
              </a:bodyPr>
              <a:lstStyle/>
              <a:p>
                <a:pPr>
                  <a:lnSpc>
                    <a:spcPts val="1200"/>
                  </a:lnSpc>
                  <a:spcAft>
                    <a:spcPts val="0"/>
                  </a:spcAft>
                </a:pPr>
                <a:r>
                  <a:rPr lang="en-US" sz="1000" kern="1200" dirty="0">
                    <a:solidFill>
                      <a:srgbClr val="984806"/>
                    </a:solidFill>
                    <a:effectLst/>
                    <a:latin typeface="Times New Roman" panose="02020603050405020304" pitchFamily="18" charset="0"/>
                    <a:cs typeface="Times New Roman" panose="02020603050405020304" pitchFamily="18" charset="0"/>
                  </a:rPr>
                  <a:t>Posts</a:t>
                </a:r>
                <a:endParaRPr lang="ja-JP" sz="1200" dirty="0">
                  <a:effectLst/>
                  <a:latin typeface="Times New Roman" panose="02020603050405020304" pitchFamily="18" charset="0"/>
                  <a:cs typeface="Times New Roman" panose="02020603050405020304" pitchFamily="18" charset="0"/>
                </a:endParaRPr>
              </a:p>
            </p:txBody>
          </p:sp>
          <p:cxnSp>
            <p:nvCxnSpPr>
              <p:cNvPr id="46" name="直線矢印コネクタ 45"/>
              <p:cNvCxnSpPr>
                <a:stCxn id="45" idx="1"/>
                <a:endCxn id="43" idx="3"/>
              </p:cNvCxnSpPr>
              <p:nvPr/>
            </p:nvCxnSpPr>
            <p:spPr>
              <a:xfrm flipH="1">
                <a:off x="1166159" y="646355"/>
                <a:ext cx="543127" cy="7504"/>
              </a:xfrm>
              <a:prstGeom prst="straightConnector1">
                <a:avLst/>
              </a:prstGeom>
              <a:ln>
                <a:solidFill>
                  <a:schemeClr val="accent6">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47" name="テキスト ボックス 86"/>
              <p:cNvSpPr txBox="1"/>
              <p:nvPr/>
            </p:nvSpPr>
            <p:spPr>
              <a:xfrm>
                <a:off x="1711568" y="52029"/>
                <a:ext cx="576034" cy="244087"/>
              </a:xfrm>
              <a:prstGeom prst="rect">
                <a:avLst/>
              </a:prstGeom>
              <a:noFill/>
            </p:spPr>
            <p:txBody>
              <a:bodyPr wrap="square" rtlCol="0">
                <a:noAutofit/>
              </a:bodyPr>
              <a:lstStyle/>
              <a:p>
                <a:pPr>
                  <a:lnSpc>
                    <a:spcPts val="1200"/>
                  </a:lnSpc>
                  <a:spcAft>
                    <a:spcPts val="0"/>
                  </a:spcAft>
                </a:pPr>
                <a:r>
                  <a:rPr lang="en-US" sz="1000" kern="1200" dirty="0">
                    <a:solidFill>
                      <a:srgbClr val="403152"/>
                    </a:solidFill>
                    <a:effectLst/>
                    <a:latin typeface="Times New Roman" panose="02020603050405020304" pitchFamily="18" charset="0"/>
                    <a:cs typeface="Times New Roman" panose="02020603050405020304" pitchFamily="18" charset="0"/>
                  </a:rPr>
                  <a:t>Mirror</a:t>
                </a:r>
                <a:endParaRPr lang="ja-JP" sz="1200" dirty="0">
                  <a:effectLst/>
                  <a:latin typeface="Times New Roman" panose="02020603050405020304" pitchFamily="18" charset="0"/>
                  <a:cs typeface="Times New Roman" panose="02020603050405020304" pitchFamily="18" charset="0"/>
                </a:endParaRPr>
              </a:p>
            </p:txBody>
          </p:sp>
          <p:cxnSp>
            <p:nvCxnSpPr>
              <p:cNvPr id="48" name="直線矢印コネクタ 47"/>
              <p:cNvCxnSpPr>
                <a:stCxn id="49" idx="1"/>
              </p:cNvCxnSpPr>
              <p:nvPr/>
            </p:nvCxnSpPr>
            <p:spPr>
              <a:xfrm flipH="1">
                <a:off x="1555064" y="490235"/>
                <a:ext cx="154222" cy="3655"/>
              </a:xfrm>
              <a:prstGeom prst="straightConnector1">
                <a:avLst/>
              </a:prstGeom>
              <a:ln>
                <a:solidFill>
                  <a:schemeClr val="accent4">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49" name="テキスト ボックス 98"/>
              <p:cNvSpPr txBox="1"/>
              <p:nvPr/>
            </p:nvSpPr>
            <p:spPr>
              <a:xfrm>
                <a:off x="1709023" y="367022"/>
                <a:ext cx="578579" cy="244234"/>
              </a:xfrm>
              <a:prstGeom prst="rect">
                <a:avLst/>
              </a:prstGeom>
              <a:noFill/>
            </p:spPr>
            <p:txBody>
              <a:bodyPr wrap="square" rtlCol="0">
                <a:noAutofit/>
              </a:bodyPr>
              <a:lstStyle/>
              <a:p>
                <a:pPr>
                  <a:lnSpc>
                    <a:spcPts val="1200"/>
                  </a:lnSpc>
                  <a:spcAft>
                    <a:spcPts val="0"/>
                  </a:spcAft>
                </a:pPr>
                <a:r>
                  <a:rPr lang="en-US" sz="1000" kern="1200" dirty="0">
                    <a:solidFill>
                      <a:srgbClr val="403152"/>
                    </a:solidFill>
                    <a:effectLst/>
                    <a:latin typeface="Times New Roman" panose="02020603050405020304" pitchFamily="18" charset="0"/>
                    <a:cs typeface="Times New Roman" panose="02020603050405020304" pitchFamily="18" charset="0"/>
                  </a:rPr>
                  <a:t>Spring</a:t>
                </a:r>
                <a:endParaRPr lang="ja-JP" sz="1200" dirty="0">
                  <a:effectLst/>
                  <a:latin typeface="Times New Roman" panose="02020603050405020304" pitchFamily="18" charset="0"/>
                  <a:cs typeface="Times New Roman" panose="02020603050405020304" pitchFamily="18" charset="0"/>
                </a:endParaRPr>
              </a:p>
            </p:txBody>
          </p:sp>
          <p:sp>
            <p:nvSpPr>
              <p:cNvPr id="50" name="角丸四角形 49"/>
              <p:cNvSpPr/>
              <p:nvPr/>
            </p:nvSpPr>
            <p:spPr>
              <a:xfrm>
                <a:off x="1633877" y="169237"/>
                <a:ext cx="249390" cy="2027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grpSp>
        <p:cxnSp>
          <p:nvCxnSpPr>
            <p:cNvPr id="13" name="直線矢印コネクタ 12"/>
            <p:cNvCxnSpPr/>
            <p:nvPr/>
          </p:nvCxnSpPr>
          <p:spPr>
            <a:xfrm flipH="1">
              <a:off x="1591962" y="119449"/>
              <a:ext cx="154197" cy="3649"/>
            </a:xfrm>
            <a:prstGeom prst="straightConnector1">
              <a:avLst/>
            </a:prstGeom>
            <a:ln>
              <a:solidFill>
                <a:schemeClr val="accent4">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51" name="Rectangle 46"/>
          <p:cNvSpPr>
            <a:spLocks noChangeArrowheads="1"/>
          </p:cNvSpPr>
          <p:nvPr/>
        </p:nvSpPr>
        <p:spPr bwMode="auto">
          <a:xfrm>
            <a:off x="518364" y="6114183"/>
            <a:ext cx="2647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Actuation principle of DM</a:t>
            </a:r>
            <a:endParaRPr kumimoji="0" lang="en-US" altLang="ja-JP"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2" name="正方形/長方形 51"/>
          <p:cNvSpPr/>
          <p:nvPr/>
        </p:nvSpPr>
        <p:spPr>
          <a:xfrm>
            <a:off x="6950162" y="1585523"/>
            <a:ext cx="1736638" cy="5155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000" dirty="0" smtClean="0">
                <a:solidFill>
                  <a:srgbClr val="FF1717"/>
                </a:solidFill>
                <a:latin typeface="Times New Roman" panose="02020603050405020304" pitchFamily="18" charset="0"/>
                <a:cs typeface="Times New Roman" panose="02020603050405020304" pitchFamily="18" charset="0"/>
              </a:rPr>
              <a:t>Φ</a:t>
            </a:r>
            <a:r>
              <a:rPr kumimoji="1" lang="en-US" altLang="ja-JP" sz="2000" dirty="0" smtClean="0">
                <a:solidFill>
                  <a:srgbClr val="FF1717"/>
                </a:solidFill>
                <a:latin typeface="Times New Roman" panose="02020603050405020304" pitchFamily="18" charset="0"/>
                <a:cs typeface="Times New Roman" panose="02020603050405020304" pitchFamily="18" charset="0"/>
              </a:rPr>
              <a:t>20(</a:t>
            </a:r>
            <a:r>
              <a:rPr kumimoji="1" lang="ja-JP" altLang="en-US" sz="2000" dirty="0" smtClean="0">
                <a:solidFill>
                  <a:srgbClr val="FF1717"/>
                </a:solidFill>
                <a:latin typeface="Times New Roman" panose="02020603050405020304" pitchFamily="18" charset="0"/>
                <a:cs typeface="Times New Roman" panose="02020603050405020304" pitchFamily="18" charset="0"/>
              </a:rPr>
              <a:t>有効径</a:t>
            </a:r>
            <a:r>
              <a:rPr kumimoji="1" lang="en-US" altLang="ja-JP" sz="2000" dirty="0" smtClean="0">
                <a:solidFill>
                  <a:srgbClr val="FF1717"/>
                </a:solidFill>
                <a:latin typeface="Times New Roman" panose="02020603050405020304" pitchFamily="18" charset="0"/>
                <a:cs typeface="Times New Roman" panose="02020603050405020304" pitchFamily="18" charset="0"/>
              </a:rPr>
              <a:t>)</a:t>
            </a:r>
            <a:endParaRPr kumimoji="1" lang="ja-JP" altLang="en-US" sz="1400" dirty="0">
              <a:solidFill>
                <a:srgbClr val="FF1717"/>
              </a:solidFill>
              <a:latin typeface="Times New Roman" panose="02020603050405020304" pitchFamily="18" charset="0"/>
              <a:cs typeface="Times New Roman" panose="02020603050405020304" pitchFamily="18" charset="0"/>
            </a:endParaRPr>
          </a:p>
        </p:txBody>
      </p:sp>
      <p:sp>
        <p:nvSpPr>
          <p:cNvPr id="53" name="正方形/長方形 52"/>
          <p:cNvSpPr/>
          <p:nvPr/>
        </p:nvSpPr>
        <p:spPr>
          <a:xfrm>
            <a:off x="3848950" y="1403315"/>
            <a:ext cx="1951618" cy="51550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smtClean="0">
                <a:solidFill>
                  <a:srgbClr val="FF1717"/>
                </a:solidFill>
                <a:latin typeface="Times New Roman" panose="02020603050405020304" pitchFamily="18" charset="0"/>
                <a:cs typeface="Times New Roman" panose="02020603050405020304" pitchFamily="18" charset="0"/>
              </a:rPr>
              <a:t>ピッチ</a:t>
            </a:r>
            <a:r>
              <a:rPr kumimoji="1" lang="en-US" altLang="ja-JP" sz="2000" dirty="0" smtClean="0">
                <a:solidFill>
                  <a:srgbClr val="FF1717"/>
                </a:solidFill>
                <a:latin typeface="Times New Roman" panose="02020603050405020304" pitchFamily="18" charset="0"/>
                <a:cs typeface="Times New Roman" panose="02020603050405020304" pitchFamily="18" charset="0"/>
              </a:rPr>
              <a:t>2.5mm</a:t>
            </a:r>
            <a:endParaRPr kumimoji="1" lang="ja-JP" altLang="en-US" sz="2000" dirty="0">
              <a:solidFill>
                <a:srgbClr val="FF1717"/>
              </a:solidFill>
              <a:latin typeface="Times New Roman" panose="02020603050405020304" pitchFamily="18" charset="0"/>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2296115968"/>
              </p:ext>
            </p:extLst>
          </p:nvPr>
        </p:nvGraphicFramePr>
        <p:xfrm>
          <a:off x="1543500" y="3271955"/>
          <a:ext cx="2852120" cy="1112520"/>
        </p:xfrm>
        <a:graphic>
          <a:graphicData uri="http://schemas.openxmlformats.org/drawingml/2006/table">
            <a:tbl>
              <a:tblPr firstRow="1" bandRow="1">
                <a:tableStyleId>{69CF1AB2-1976-4502-BF36-3FF5EA218861}</a:tableStyleId>
              </a:tblPr>
              <a:tblGrid>
                <a:gridCol w="1097280"/>
                <a:gridCol w="1754840"/>
              </a:tblGrid>
              <a:tr h="370840">
                <a:tc>
                  <a:txBody>
                    <a:bodyPr/>
                    <a:lstStyle/>
                    <a:p>
                      <a:r>
                        <a:rPr kumimoji="1" lang="ja-JP" altLang="en-US" dirty="0" smtClean="0"/>
                        <a:t>要素数</a:t>
                      </a:r>
                      <a:endParaRPr kumimoji="1" lang="ja-JP" altLang="en-US" dirty="0"/>
                    </a:p>
                  </a:txBody>
                  <a:tcPr/>
                </a:tc>
                <a:tc>
                  <a:txBody>
                    <a:bodyPr/>
                    <a:lstStyle/>
                    <a:p>
                      <a:r>
                        <a:rPr kumimoji="1" lang="en-US" altLang="ja-JP" dirty="0" smtClean="0"/>
                        <a:t>88 (</a:t>
                      </a:r>
                      <a:r>
                        <a:rPr kumimoji="1" lang="ja-JP" altLang="en-US" dirty="0" smtClean="0"/>
                        <a:t>有効系内</a:t>
                      </a:r>
                      <a:r>
                        <a:rPr kumimoji="1" lang="en-US" altLang="ja-JP" dirty="0" smtClean="0"/>
                        <a:t>52)</a:t>
                      </a:r>
                      <a:endParaRPr kumimoji="1" lang="ja-JP" altLang="en-US" dirty="0"/>
                    </a:p>
                  </a:txBody>
                  <a:tcPr/>
                </a:tc>
              </a:tr>
              <a:tr h="370840">
                <a:tc>
                  <a:txBody>
                    <a:bodyPr/>
                    <a:lstStyle/>
                    <a:p>
                      <a:r>
                        <a:rPr kumimoji="1" lang="ja-JP" altLang="en-US" dirty="0" smtClean="0"/>
                        <a:t>有効径</a:t>
                      </a:r>
                      <a:endParaRPr kumimoji="1" lang="ja-JP" altLang="en-US" dirty="0"/>
                    </a:p>
                  </a:txBody>
                  <a:tcPr/>
                </a:tc>
                <a:tc>
                  <a:txBody>
                    <a:bodyPr/>
                    <a:lstStyle/>
                    <a:p>
                      <a:r>
                        <a:rPr kumimoji="1" lang="en-US" altLang="ja-JP" dirty="0" smtClean="0"/>
                        <a:t>20mm</a:t>
                      </a:r>
                      <a:endParaRPr kumimoji="1" lang="ja-JP" altLang="en-US" dirty="0"/>
                    </a:p>
                  </a:txBody>
                  <a:tcPr/>
                </a:tc>
              </a:tr>
              <a:tr h="370840">
                <a:tc>
                  <a:txBody>
                    <a:bodyPr/>
                    <a:lstStyle/>
                    <a:p>
                      <a:r>
                        <a:rPr kumimoji="1" lang="ja-JP" altLang="en-US" dirty="0" smtClean="0"/>
                        <a:t>要素間隔</a:t>
                      </a:r>
                      <a:endParaRPr kumimoji="1" lang="ja-JP" altLang="en-US" dirty="0"/>
                    </a:p>
                  </a:txBody>
                  <a:tcPr/>
                </a:tc>
                <a:tc>
                  <a:txBody>
                    <a:bodyPr/>
                    <a:lstStyle/>
                    <a:p>
                      <a:r>
                        <a:rPr kumimoji="1" lang="en-US" altLang="ja-JP" dirty="0" smtClean="0"/>
                        <a:t>2.5mm</a:t>
                      </a:r>
                      <a:endParaRPr kumimoji="1" lang="ja-JP" altLang="en-US" dirty="0"/>
                    </a:p>
                  </a:txBody>
                  <a:tcPr/>
                </a:tc>
              </a:tr>
            </a:tbl>
          </a:graphicData>
        </a:graphic>
      </p:graphicFrame>
      <p:sp>
        <p:nvSpPr>
          <p:cNvPr id="56" name="テキスト ボックス 55"/>
          <p:cNvSpPr txBox="1"/>
          <p:nvPr/>
        </p:nvSpPr>
        <p:spPr>
          <a:xfrm>
            <a:off x="2214915" y="2445394"/>
            <a:ext cx="2618325" cy="646331"/>
          </a:xfrm>
          <a:prstGeom prst="rect">
            <a:avLst/>
          </a:prstGeom>
          <a:noFill/>
        </p:spPr>
        <p:txBody>
          <a:bodyPr wrap="none" rtlCol="0">
            <a:spAutoFit/>
          </a:bodyPr>
          <a:lstStyle/>
          <a:p>
            <a:r>
              <a:rPr kumimoji="1" lang="ja-JP" altLang="en-US" dirty="0" smtClean="0"/>
              <a:t>正規化された制御信号を</a:t>
            </a:r>
            <a:endParaRPr kumimoji="1" lang="en-US" altLang="ja-JP" dirty="0" smtClean="0"/>
          </a:p>
          <a:p>
            <a:r>
              <a:rPr kumimoji="1" lang="ja-JP" altLang="en-US" dirty="0" smtClean="0"/>
              <a:t>司令して制御</a:t>
            </a:r>
            <a:endParaRPr kumimoji="1" lang="ja-JP" altLang="en-US" dirty="0"/>
          </a:p>
        </p:txBody>
      </p:sp>
      <p:pic>
        <p:nvPicPr>
          <p:cNvPr id="57" name="図 56" descr="5056_MountedMetallicPrismMirror_7.jpg"/>
          <p:cNvPicPr>
            <a:picLocks noChangeAspect="1"/>
          </p:cNvPicPr>
          <p:nvPr/>
        </p:nvPicPr>
        <p:blipFill rotWithShape="1">
          <a:blip r:embed="rId4">
            <a:extLst>
              <a:ext uri="{28A0092B-C50C-407E-A947-70E740481C1C}">
                <a14:useLocalDpi xmlns:a14="http://schemas.microsoft.com/office/drawing/2010/main" val="0"/>
              </a:ext>
            </a:extLst>
          </a:blip>
          <a:srcRect t="28404" r="73663"/>
          <a:stretch/>
        </p:blipFill>
        <p:spPr>
          <a:xfrm>
            <a:off x="4995333" y="4671696"/>
            <a:ext cx="1785403" cy="1964518"/>
          </a:xfrm>
          <a:prstGeom prst="rect">
            <a:avLst/>
          </a:prstGeom>
        </p:spPr>
      </p:pic>
      <p:pic>
        <p:nvPicPr>
          <p:cNvPr id="59" name="図 58" descr="DMP40-P01_Actuators_dwg_20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201" y="4798039"/>
            <a:ext cx="1646296" cy="1646296"/>
          </a:xfrm>
          <a:prstGeom prst="rect">
            <a:avLst/>
          </a:prstGeom>
        </p:spPr>
      </p:pic>
      <p:sp>
        <p:nvSpPr>
          <p:cNvPr id="60" name="正方形/長方形 59"/>
          <p:cNvSpPr/>
          <p:nvPr/>
        </p:nvSpPr>
        <p:spPr>
          <a:xfrm>
            <a:off x="4797057" y="4506428"/>
            <a:ext cx="4215239" cy="221046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8" name="テキスト ボックス 57"/>
          <p:cNvSpPr txBox="1"/>
          <p:nvPr/>
        </p:nvSpPr>
        <p:spPr>
          <a:xfrm>
            <a:off x="4797057" y="4302364"/>
            <a:ext cx="3568818" cy="369332"/>
          </a:xfrm>
          <a:prstGeom prst="rect">
            <a:avLst/>
          </a:prstGeom>
          <a:solidFill>
            <a:schemeClr val="bg1"/>
          </a:solidFill>
          <a:ln>
            <a:solidFill>
              <a:srgbClr val="FF0000"/>
            </a:solidFill>
          </a:ln>
        </p:spPr>
        <p:txBody>
          <a:bodyPr wrap="none" rtlCol="0">
            <a:spAutoFit/>
          </a:bodyPr>
          <a:lstStyle/>
          <a:p>
            <a:r>
              <a:rPr kumimoji="1" lang="ja-JP" altLang="en-US" dirty="0" smtClean="0"/>
              <a:t>他のタイプ</a:t>
            </a:r>
            <a:r>
              <a:rPr kumimoji="1" lang="en-US" altLang="ja-JP" dirty="0" smtClean="0"/>
              <a:t>: </a:t>
            </a:r>
            <a:r>
              <a:rPr kumimoji="1" lang="en-US" altLang="ja-JP" dirty="0" err="1" smtClean="0"/>
              <a:t>Thorlab</a:t>
            </a:r>
            <a:r>
              <a:rPr kumimoji="1" lang="en-US" altLang="ja-JP" dirty="0" smtClean="0"/>
              <a:t>: DMP40/M-P01</a:t>
            </a:r>
            <a:endParaRPr kumimoji="1" lang="ja-JP" altLang="en-US" dirty="0"/>
          </a:p>
        </p:txBody>
      </p:sp>
      <p:sp>
        <p:nvSpPr>
          <p:cNvPr id="61" name="テキスト ボックス 60"/>
          <p:cNvSpPr txBox="1"/>
          <p:nvPr/>
        </p:nvSpPr>
        <p:spPr>
          <a:xfrm>
            <a:off x="6421422" y="6406123"/>
            <a:ext cx="2590874" cy="307777"/>
          </a:xfrm>
          <a:prstGeom prst="rect">
            <a:avLst/>
          </a:prstGeom>
          <a:noFill/>
        </p:spPr>
        <p:txBody>
          <a:bodyPr wrap="none" rtlCol="0">
            <a:spAutoFit/>
          </a:bodyPr>
          <a:lstStyle/>
          <a:p>
            <a:r>
              <a:rPr kumimoji="1" lang="ja-JP" altLang="en-US" sz="1400" dirty="0" smtClean="0"/>
              <a:t>アクチュエータパターンが異なる</a:t>
            </a:r>
            <a:endParaRPr kumimoji="1" lang="ja-JP" altLang="en-US" sz="1400" dirty="0"/>
          </a:p>
        </p:txBody>
      </p:sp>
      <p:sp>
        <p:nvSpPr>
          <p:cNvPr id="62" name="テキスト ボックス 61"/>
          <p:cNvSpPr txBox="1"/>
          <p:nvPr/>
        </p:nvSpPr>
        <p:spPr>
          <a:xfrm>
            <a:off x="8402203" y="0"/>
            <a:ext cx="741797" cy="369332"/>
          </a:xfrm>
          <a:prstGeom prst="rect">
            <a:avLst/>
          </a:prstGeom>
          <a:noFill/>
        </p:spPr>
        <p:txBody>
          <a:bodyPr wrap="none" rtlCol="0">
            <a:spAutoFit/>
          </a:bodyPr>
          <a:lstStyle/>
          <a:p>
            <a:pPr algn="r"/>
            <a:r>
              <a:rPr lang="en-US" altLang="ja-JP" dirty="0" smtClean="0"/>
              <a:t>27</a:t>
            </a:r>
            <a:r>
              <a:rPr lang="en-US" altLang="ja-JP" dirty="0"/>
              <a:t>/50</a:t>
            </a:r>
            <a:endParaRPr lang="ja-JP" altLang="en-US" dirty="0"/>
          </a:p>
        </p:txBody>
      </p:sp>
    </p:spTree>
    <p:extLst>
      <p:ext uri="{BB962C8B-B14F-4D97-AF65-F5344CB8AC3E}">
        <p14:creationId xmlns:p14="http://schemas.microsoft.com/office/powerpoint/2010/main" val="9756943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889256" y="1811097"/>
            <a:ext cx="4175138" cy="42781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3576"/>
            <a:ext cx="9144000" cy="895048"/>
          </a:xfrm>
        </p:spPr>
        <p:txBody>
          <a:bodyPr>
            <a:normAutofit/>
          </a:bodyPr>
          <a:lstStyle/>
          <a:p>
            <a:r>
              <a:rPr kumimoji="1" lang="ja-JP" altLang="en-US" dirty="0" smtClean="0"/>
              <a:t>導入</a:t>
            </a:r>
            <a:r>
              <a:rPr lang="en-US" altLang="ja-JP" dirty="0"/>
              <a:t>:</a:t>
            </a:r>
            <a:r>
              <a:rPr kumimoji="1" lang="ja-JP" altLang="en-US" dirty="0" smtClean="0"/>
              <a:t>系外惑星検出</a:t>
            </a:r>
            <a:r>
              <a:rPr kumimoji="1" lang="en-US" altLang="ja-JP" dirty="0" smtClean="0"/>
              <a:t>:: </a:t>
            </a:r>
            <a:r>
              <a:rPr kumimoji="1" lang="ja-JP" altLang="en-US" dirty="0" smtClean="0"/>
              <a:t>手法</a:t>
            </a:r>
            <a:endParaRPr kumimoji="1" lang="ja-JP" altLang="en-US" dirty="0"/>
          </a:p>
        </p:txBody>
      </p:sp>
      <p:sp>
        <p:nvSpPr>
          <p:cNvPr id="3" name="コンテンツ プレースホルダー 2"/>
          <p:cNvSpPr>
            <a:spLocks noGrp="1"/>
          </p:cNvSpPr>
          <p:nvPr>
            <p:ph idx="1"/>
          </p:nvPr>
        </p:nvSpPr>
        <p:spPr>
          <a:xfrm>
            <a:off x="296910" y="747100"/>
            <a:ext cx="8389890" cy="707721"/>
          </a:xfrm>
        </p:spPr>
        <p:txBody>
          <a:bodyPr/>
          <a:lstStyle/>
          <a:p>
            <a:r>
              <a:rPr kumimoji="1" lang="en-US" altLang="ja-JP" dirty="0" smtClean="0"/>
              <a:t>1995</a:t>
            </a:r>
            <a:r>
              <a:rPr kumimoji="1" lang="ja-JP" altLang="en-US" dirty="0" smtClean="0"/>
              <a:t>年</a:t>
            </a:r>
            <a:r>
              <a:rPr kumimoji="1" lang="en-US" altLang="ja-JP" dirty="0" smtClean="0"/>
              <a:t>(</a:t>
            </a:r>
            <a:r>
              <a:rPr kumimoji="1" lang="ja-JP" altLang="en-US" dirty="0" smtClean="0"/>
              <a:t>主系列星周りで</a:t>
            </a:r>
            <a:r>
              <a:rPr kumimoji="1" lang="en-US" altLang="ja-JP" dirty="0" smtClean="0"/>
              <a:t>)</a:t>
            </a:r>
            <a:r>
              <a:rPr kumimoji="1" lang="ja-JP" altLang="en-US" dirty="0" smtClean="0"/>
              <a:t>初の系外惑星検出</a:t>
            </a:r>
            <a:endParaRPr kumimoji="1" lang="ja-JP" altLang="en-US" dirty="0"/>
          </a:p>
        </p:txBody>
      </p:sp>
      <p:pic>
        <p:nvPicPr>
          <p:cNvPr id="5" name="図 4" descr="The_Sun_by_the_Atmospheric_Imaging_Assembly_of_NASA's_Solar_Dynamics_Observatory_-_201008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3586" y="2552943"/>
            <a:ext cx="1828800" cy="1746504"/>
          </a:xfrm>
          <a:prstGeom prst="rect">
            <a:avLst/>
          </a:prstGeom>
        </p:spPr>
      </p:pic>
      <p:pic>
        <p:nvPicPr>
          <p:cNvPr id="7" name="図 6" descr="Jupiter_by_Cassini-Huyge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2980" y="5402124"/>
            <a:ext cx="620337" cy="585598"/>
          </a:xfrm>
          <a:prstGeom prst="rect">
            <a:avLst/>
          </a:prstGeom>
        </p:spPr>
      </p:pic>
      <p:sp>
        <p:nvSpPr>
          <p:cNvPr id="8" name="テキスト ボックス 7"/>
          <p:cNvSpPr txBox="1"/>
          <p:nvPr/>
        </p:nvSpPr>
        <p:spPr>
          <a:xfrm>
            <a:off x="7688094" y="3660984"/>
            <a:ext cx="1107996" cy="369332"/>
          </a:xfrm>
          <a:prstGeom prst="rect">
            <a:avLst/>
          </a:prstGeom>
          <a:noFill/>
        </p:spPr>
        <p:txBody>
          <a:bodyPr wrap="none" rtlCol="0">
            <a:spAutoFit/>
          </a:bodyPr>
          <a:lstStyle/>
          <a:p>
            <a:r>
              <a:rPr kumimoji="1" lang="ja-JP" altLang="en-US" dirty="0" smtClean="0">
                <a:solidFill>
                  <a:schemeClr val="bg1"/>
                </a:solidFill>
              </a:rPr>
              <a:t>共通重心</a:t>
            </a:r>
            <a:endParaRPr kumimoji="1" lang="ja-JP" altLang="en-US" dirty="0">
              <a:solidFill>
                <a:schemeClr val="bg1"/>
              </a:solidFill>
            </a:endParaRPr>
          </a:p>
        </p:txBody>
      </p:sp>
      <p:cxnSp>
        <p:nvCxnSpPr>
          <p:cNvPr id="10" name="直線矢印コネクタ 9"/>
          <p:cNvCxnSpPr/>
          <p:nvPr/>
        </p:nvCxnSpPr>
        <p:spPr>
          <a:xfrm flipH="1">
            <a:off x="7034620" y="3894697"/>
            <a:ext cx="653476" cy="0"/>
          </a:xfrm>
          <a:prstGeom prst="straightConnector1">
            <a:avLst/>
          </a:prstGeom>
          <a:ln w="28575" cmpd="sng">
            <a:solidFill>
              <a:schemeClr val="bg1"/>
            </a:solidFill>
            <a:tailEnd type="arrow"/>
          </a:ln>
        </p:spPr>
        <p:style>
          <a:lnRef idx="1">
            <a:schemeClr val="dk1"/>
          </a:lnRef>
          <a:fillRef idx="0">
            <a:schemeClr val="dk1"/>
          </a:fillRef>
          <a:effectRef idx="0">
            <a:schemeClr val="dk1"/>
          </a:effectRef>
          <a:fontRef idx="minor">
            <a:schemeClr val="tx1"/>
          </a:fontRef>
        </p:style>
      </p:cxnSp>
      <p:sp>
        <p:nvSpPr>
          <p:cNvPr id="11" name="TextBox 1"/>
          <p:cNvSpPr txBox="1">
            <a:spLocks noChangeArrowheads="1"/>
          </p:cNvSpPr>
          <p:nvPr/>
        </p:nvSpPr>
        <p:spPr bwMode="auto">
          <a:xfrm>
            <a:off x="6773425" y="3591373"/>
            <a:ext cx="4730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ctr">
              <a:lnSpc>
                <a:spcPct val="110000"/>
              </a:lnSpc>
            </a:pPr>
            <a:r>
              <a:rPr lang="ja-JP" altLang="en-US" sz="2800" dirty="0">
                <a:latin typeface="Meiryo UI" charset="0"/>
                <a:ea typeface="Meiryo UI" charset="0"/>
                <a:cs typeface="Meiryo UI" charset="0"/>
                <a:sym typeface="SimSun" charset="0"/>
              </a:rPr>
              <a:t>×</a:t>
            </a:r>
          </a:p>
        </p:txBody>
      </p:sp>
      <p:sp>
        <p:nvSpPr>
          <p:cNvPr id="14" name="円弧 13"/>
          <p:cNvSpPr/>
          <p:nvPr/>
        </p:nvSpPr>
        <p:spPr>
          <a:xfrm>
            <a:off x="6606045" y="3529728"/>
            <a:ext cx="719138" cy="719137"/>
          </a:xfrm>
          <a:prstGeom prst="arc">
            <a:avLst>
              <a:gd name="adj1" fmla="val 17867011"/>
              <a:gd name="adj2" fmla="val 14084526"/>
            </a:avLst>
          </a:prstGeom>
          <a:ln w="76200" cap="rnd" cmpd="sng">
            <a:solidFill>
              <a:srgbClr val="008000"/>
            </a:solidFill>
            <a:prstDash val="solid"/>
            <a:headEnd type="triangle" w="lg" len="sm"/>
          </a:ln>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noProof="1"/>
          </a:p>
        </p:txBody>
      </p:sp>
      <p:sp>
        <p:nvSpPr>
          <p:cNvPr id="15" name="円弧 14"/>
          <p:cNvSpPr/>
          <p:nvPr/>
        </p:nvSpPr>
        <p:spPr>
          <a:xfrm rot="10800000">
            <a:off x="5167210" y="2094472"/>
            <a:ext cx="3598862" cy="3600450"/>
          </a:xfrm>
          <a:prstGeom prst="arc">
            <a:avLst>
              <a:gd name="adj1" fmla="val 16928811"/>
              <a:gd name="adj2" fmla="val 15253956"/>
            </a:avLst>
          </a:prstGeom>
          <a:ln w="50800" cap="rnd">
            <a:solidFill>
              <a:schemeClr val="accent3">
                <a:lumMod val="85000"/>
              </a:schemeClr>
            </a:solidFill>
            <a:prstDash val="solid"/>
            <a:head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noProof="1"/>
          </a:p>
        </p:txBody>
      </p:sp>
      <p:sp>
        <p:nvSpPr>
          <p:cNvPr id="17" name="右中かっこ 16"/>
          <p:cNvSpPr/>
          <p:nvPr/>
        </p:nvSpPr>
        <p:spPr>
          <a:xfrm>
            <a:off x="3563278" y="2909641"/>
            <a:ext cx="604154" cy="887688"/>
          </a:xfrm>
          <a:prstGeom prst="rightBrace">
            <a:avLst/>
          </a:prstGeom>
          <a:ln w="28575" cmpd="sng">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8" name="直線矢印コネクタ 17"/>
          <p:cNvCxnSpPr>
            <a:stCxn id="17" idx="1"/>
          </p:cNvCxnSpPr>
          <p:nvPr/>
        </p:nvCxnSpPr>
        <p:spPr>
          <a:xfrm>
            <a:off x="4167432" y="3353485"/>
            <a:ext cx="2376963" cy="676831"/>
          </a:xfrm>
          <a:prstGeom prst="straightConnector1">
            <a:avLst/>
          </a:prstGeom>
          <a:ln w="57150" cmpd="sng">
            <a:solidFill>
              <a:srgbClr val="008000"/>
            </a:solidFill>
            <a:prstDash val="sysDot"/>
            <a:tailEnd type="arrow"/>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flipV="1">
            <a:off x="3526289" y="3591373"/>
            <a:ext cx="2583605" cy="438944"/>
          </a:xfrm>
          <a:prstGeom prst="straightConnector1">
            <a:avLst/>
          </a:prstGeom>
          <a:ln w="57150" cmpd="sng">
            <a:solidFill>
              <a:srgbClr val="FF0000"/>
            </a:solidFill>
            <a:prstDash val="sysDot"/>
            <a:tailEnd type="arrow"/>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2922135" y="5402124"/>
            <a:ext cx="3683910" cy="404830"/>
          </a:xfrm>
          <a:prstGeom prst="straightConnector1">
            <a:avLst/>
          </a:prstGeom>
          <a:ln w="57150" cmpd="sng">
            <a:solidFill>
              <a:srgbClr val="0000FF"/>
            </a:solidFill>
            <a:prstDash val="sysDot"/>
            <a:tailEnd type="arrow"/>
          </a:ln>
        </p:spPr>
        <p:style>
          <a:lnRef idx="1">
            <a:schemeClr val="dk1"/>
          </a:lnRef>
          <a:fillRef idx="0">
            <a:schemeClr val="dk1"/>
          </a:fillRef>
          <a:effectRef idx="0">
            <a:schemeClr val="dk1"/>
          </a:effectRef>
          <a:fontRef idx="minor">
            <a:schemeClr val="tx1"/>
          </a:fontRef>
        </p:style>
      </p:cxnSp>
      <p:sp>
        <p:nvSpPr>
          <p:cNvPr id="32" name="右中かっこ 31"/>
          <p:cNvSpPr/>
          <p:nvPr/>
        </p:nvSpPr>
        <p:spPr>
          <a:xfrm flipH="1">
            <a:off x="4524992" y="1935650"/>
            <a:ext cx="364261" cy="4153605"/>
          </a:xfrm>
          <a:prstGeom prst="rightBrace">
            <a:avLst>
              <a:gd name="adj1" fmla="val 8333"/>
              <a:gd name="adj2" fmla="val 59795"/>
            </a:avLst>
          </a:prstGeom>
          <a:ln w="28575" cmpd="sng">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8" name="直線矢印コネクタ 37"/>
          <p:cNvCxnSpPr/>
          <p:nvPr/>
        </p:nvCxnSpPr>
        <p:spPr>
          <a:xfrm>
            <a:off x="3526289" y="4030317"/>
            <a:ext cx="3079756" cy="1371807"/>
          </a:xfrm>
          <a:prstGeom prst="straightConnector1">
            <a:avLst/>
          </a:prstGeom>
          <a:ln w="57150" cmpd="sng">
            <a:solidFill>
              <a:srgbClr val="FF0000"/>
            </a:solidFill>
            <a:prstDash val="sysDot"/>
            <a:tailEnd type="arrow"/>
          </a:ln>
        </p:spPr>
        <p:style>
          <a:lnRef idx="1">
            <a:schemeClr val="dk1"/>
          </a:lnRef>
          <a:fillRef idx="0">
            <a:schemeClr val="dk1"/>
          </a:fillRef>
          <a:effectRef idx="0">
            <a:schemeClr val="dk1"/>
          </a:effectRef>
          <a:fontRef idx="minor">
            <a:schemeClr val="tx1"/>
          </a:fontRef>
        </p:style>
      </p:cxnSp>
      <p:sp>
        <p:nvSpPr>
          <p:cNvPr id="16" name="コンテンツ プレースホルダー 2"/>
          <p:cNvSpPr txBox="1">
            <a:spLocks/>
          </p:cNvSpPr>
          <p:nvPr/>
        </p:nvSpPr>
        <p:spPr>
          <a:xfrm>
            <a:off x="296910" y="1811097"/>
            <a:ext cx="4432056" cy="476025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u"/>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u"/>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dirty="0" smtClean="0"/>
              <a:t>主な観測手法</a:t>
            </a:r>
            <a:endParaRPr lang="en-US" altLang="ja-JP" dirty="0" smtClean="0"/>
          </a:p>
          <a:p>
            <a:pPr lvl="1"/>
            <a:r>
              <a:rPr lang="ja-JP" altLang="en-US" dirty="0" smtClean="0"/>
              <a:t>間接的</a:t>
            </a:r>
            <a:endParaRPr lang="en-US" altLang="ja-JP" dirty="0" smtClean="0"/>
          </a:p>
          <a:p>
            <a:pPr lvl="2"/>
            <a:r>
              <a:rPr lang="en-US" altLang="ja-JP" dirty="0" smtClean="0">
                <a:solidFill>
                  <a:srgbClr val="008000"/>
                </a:solidFill>
              </a:rPr>
              <a:t> </a:t>
            </a:r>
            <a:r>
              <a:rPr lang="ja-JP" altLang="en-US" dirty="0" smtClean="0"/>
              <a:t>視線速度</a:t>
            </a:r>
            <a:r>
              <a:rPr lang="en-US" altLang="ja-JP" dirty="0" smtClean="0"/>
              <a:t>(RV)</a:t>
            </a:r>
            <a:r>
              <a:rPr lang="ja-JP" altLang="en-US" dirty="0" smtClean="0"/>
              <a:t>法</a:t>
            </a:r>
            <a:endParaRPr lang="en-US" altLang="ja-JP" dirty="0" smtClean="0"/>
          </a:p>
          <a:p>
            <a:pPr lvl="2"/>
            <a:r>
              <a:rPr lang="en-US" altLang="ja-JP" dirty="0" smtClean="0">
                <a:solidFill>
                  <a:srgbClr val="008000"/>
                </a:solidFill>
              </a:rPr>
              <a:t> </a:t>
            </a:r>
            <a:r>
              <a:rPr lang="ja-JP" altLang="en-US" dirty="0" smtClean="0"/>
              <a:t>アストロメトリ法</a:t>
            </a:r>
            <a:endParaRPr lang="en-US" altLang="ja-JP" dirty="0" smtClean="0"/>
          </a:p>
          <a:p>
            <a:pPr lvl="2"/>
            <a:r>
              <a:rPr lang="en-US" altLang="ja-JP" dirty="0">
                <a:solidFill>
                  <a:srgbClr val="FF0000"/>
                </a:solidFill>
              </a:rPr>
              <a:t> </a:t>
            </a:r>
            <a:r>
              <a:rPr lang="ja-JP" altLang="en-US" dirty="0" smtClean="0"/>
              <a:t>トランジット法</a:t>
            </a:r>
            <a:endParaRPr lang="en-US" altLang="ja-JP" dirty="0" smtClean="0">
              <a:solidFill>
                <a:srgbClr val="FF00FF"/>
              </a:solidFill>
            </a:endParaRPr>
          </a:p>
          <a:p>
            <a:pPr lvl="2"/>
            <a:r>
              <a:rPr lang="en-US" altLang="ja-JP" dirty="0" smtClean="0">
                <a:solidFill>
                  <a:srgbClr val="FF00FF"/>
                </a:solidFill>
              </a:rPr>
              <a:t> </a:t>
            </a:r>
            <a:r>
              <a:rPr lang="ja-JP" altLang="en-US" dirty="0" smtClean="0"/>
              <a:t>重力マイクロレンズ法</a:t>
            </a:r>
            <a:endParaRPr lang="en-US" altLang="ja-JP" dirty="0" smtClean="0"/>
          </a:p>
          <a:p>
            <a:pPr lvl="1"/>
            <a:r>
              <a:rPr lang="ja-JP" altLang="en-US" dirty="0" smtClean="0"/>
              <a:t>直接的</a:t>
            </a:r>
            <a:endParaRPr lang="en-US" altLang="ja-JP" dirty="0" smtClean="0"/>
          </a:p>
          <a:p>
            <a:pPr lvl="2"/>
            <a:r>
              <a:rPr lang="en-US" altLang="ja-JP" dirty="0" smtClean="0">
                <a:solidFill>
                  <a:srgbClr val="0000FF"/>
                </a:solidFill>
              </a:rPr>
              <a:t> </a:t>
            </a:r>
            <a:r>
              <a:rPr lang="ja-JP" altLang="en-US" dirty="0" smtClean="0"/>
              <a:t>直接撮像</a:t>
            </a:r>
            <a:endParaRPr lang="en-US" altLang="ja-JP" dirty="0" smtClean="0"/>
          </a:p>
          <a:p>
            <a:pPr lvl="2"/>
            <a:r>
              <a:rPr lang="en-US" altLang="ja-JP" dirty="0">
                <a:solidFill>
                  <a:srgbClr val="FF0000"/>
                </a:solidFill>
              </a:rPr>
              <a:t> </a:t>
            </a:r>
            <a:r>
              <a:rPr lang="en-US" altLang="ja-JP" dirty="0" smtClean="0"/>
              <a:t>(</a:t>
            </a:r>
            <a:r>
              <a:rPr lang="ja-JP" altLang="en-US" dirty="0" smtClean="0"/>
              <a:t>トランジット分光</a:t>
            </a:r>
            <a:r>
              <a:rPr lang="en-US" altLang="ja-JP" dirty="0" smtClean="0"/>
              <a:t>)</a:t>
            </a:r>
          </a:p>
        </p:txBody>
      </p:sp>
      <p:sp>
        <p:nvSpPr>
          <p:cNvPr id="41" name="テキスト ボックス 40"/>
          <p:cNvSpPr txBox="1"/>
          <p:nvPr/>
        </p:nvSpPr>
        <p:spPr>
          <a:xfrm>
            <a:off x="6903439" y="2368277"/>
            <a:ext cx="1478815" cy="369332"/>
          </a:xfrm>
          <a:prstGeom prst="rect">
            <a:avLst/>
          </a:prstGeom>
          <a:noFill/>
        </p:spPr>
        <p:txBody>
          <a:bodyPr wrap="none" rtlCol="0">
            <a:spAutoFit/>
          </a:bodyPr>
          <a:lstStyle/>
          <a:p>
            <a:r>
              <a:rPr kumimoji="1" lang="ja-JP" altLang="en-US" dirty="0" smtClean="0">
                <a:solidFill>
                  <a:schemeClr val="bg1"/>
                </a:solidFill>
              </a:rPr>
              <a:t>主星</a:t>
            </a:r>
            <a:r>
              <a:rPr kumimoji="1" lang="en-US" altLang="ja-JP" dirty="0" smtClean="0">
                <a:solidFill>
                  <a:schemeClr val="bg1"/>
                </a:solidFill>
              </a:rPr>
              <a:t>(</a:t>
            </a:r>
            <a:r>
              <a:rPr kumimoji="1" lang="ja-JP" altLang="en-US" dirty="0" smtClean="0">
                <a:solidFill>
                  <a:schemeClr val="bg1"/>
                </a:solidFill>
              </a:rPr>
              <a:t>中心星</a:t>
            </a:r>
            <a:r>
              <a:rPr kumimoji="1" lang="en-US" altLang="ja-JP" dirty="0" smtClean="0">
                <a:solidFill>
                  <a:schemeClr val="bg1"/>
                </a:solidFill>
              </a:rPr>
              <a:t>)</a:t>
            </a:r>
            <a:endParaRPr kumimoji="1" lang="ja-JP" altLang="en-US" dirty="0">
              <a:solidFill>
                <a:schemeClr val="bg1"/>
              </a:solidFill>
            </a:endParaRPr>
          </a:p>
        </p:txBody>
      </p:sp>
      <p:sp>
        <p:nvSpPr>
          <p:cNvPr id="42" name="テキスト ボックス 41"/>
          <p:cNvSpPr txBox="1"/>
          <p:nvPr/>
        </p:nvSpPr>
        <p:spPr>
          <a:xfrm>
            <a:off x="7112978" y="5719923"/>
            <a:ext cx="1247983" cy="369332"/>
          </a:xfrm>
          <a:prstGeom prst="rect">
            <a:avLst/>
          </a:prstGeom>
          <a:no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系外</a:t>
            </a:r>
            <a:r>
              <a:rPr kumimoji="1" lang="en-US" altLang="ja-JP" dirty="0" smtClean="0">
                <a:solidFill>
                  <a:schemeClr val="bg1"/>
                </a:solidFill>
              </a:rPr>
              <a:t>)</a:t>
            </a:r>
            <a:r>
              <a:rPr kumimoji="1" lang="ja-JP" altLang="en-US" dirty="0" smtClean="0">
                <a:solidFill>
                  <a:schemeClr val="bg1"/>
                </a:solidFill>
              </a:rPr>
              <a:t>惑星</a:t>
            </a:r>
            <a:endParaRPr kumimoji="1" lang="ja-JP" altLang="en-US" dirty="0">
              <a:solidFill>
                <a:schemeClr val="bg1"/>
              </a:solidFill>
            </a:endParaRPr>
          </a:p>
        </p:txBody>
      </p:sp>
      <p:sp>
        <p:nvSpPr>
          <p:cNvPr id="43" name="テキスト ボックス 42"/>
          <p:cNvSpPr txBox="1"/>
          <p:nvPr/>
        </p:nvSpPr>
        <p:spPr>
          <a:xfrm>
            <a:off x="8519197" y="0"/>
            <a:ext cx="624803" cy="369332"/>
          </a:xfrm>
          <a:prstGeom prst="rect">
            <a:avLst/>
          </a:prstGeom>
          <a:noFill/>
        </p:spPr>
        <p:txBody>
          <a:bodyPr wrap="none" rtlCol="0">
            <a:spAutoFit/>
          </a:bodyPr>
          <a:lstStyle/>
          <a:p>
            <a:pPr algn="r"/>
            <a:r>
              <a:rPr lang="en-US" altLang="ja-JP" dirty="0"/>
              <a:t>2/50</a:t>
            </a:r>
            <a:endParaRPr lang="ja-JP" altLang="en-US" dirty="0"/>
          </a:p>
        </p:txBody>
      </p:sp>
    </p:spTree>
    <p:extLst>
      <p:ext uri="{BB962C8B-B14F-4D97-AF65-F5344CB8AC3E}">
        <p14:creationId xmlns:p14="http://schemas.microsoft.com/office/powerpoint/2010/main" val="32725971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補償光学</a:t>
            </a:r>
            <a:r>
              <a:rPr kumimoji="1" lang="en-US" altLang="ja-JP" dirty="0" smtClean="0"/>
              <a:t>: </a:t>
            </a:r>
            <a:r>
              <a:rPr kumimoji="1" lang="ja-JP" altLang="en-US" dirty="0" smtClean="0"/>
              <a:t>可変形鏡</a:t>
            </a:r>
            <a:r>
              <a:rPr kumimoji="1" lang="en-US" altLang="ja-JP" dirty="0" smtClean="0"/>
              <a:t>(DM)</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可変形鏡の動作</a:t>
            </a:r>
            <a:endParaRPr kumimoji="1" lang="en-US" altLang="ja-JP" dirty="0" smtClean="0"/>
          </a:p>
          <a:p>
            <a:pPr lvl="1"/>
            <a:r>
              <a:rPr lang="ja-JP" altLang="en-US" dirty="0" smtClean="0"/>
              <a:t>メンブレン方式</a:t>
            </a:r>
            <a:endParaRPr lang="en-US" altLang="ja-JP" dirty="0" smtClean="0"/>
          </a:p>
          <a:p>
            <a:pPr lvl="1"/>
            <a:endParaRPr kumimoji="1" lang="ja-JP" altLang="en-US" dirty="0"/>
          </a:p>
        </p:txBody>
      </p:sp>
      <p:sp>
        <p:nvSpPr>
          <p:cNvPr id="5" name="コンテンツ プレースホルダー 3"/>
          <p:cNvSpPr txBox="1">
            <a:spLocks/>
          </p:cNvSpPr>
          <p:nvPr/>
        </p:nvSpPr>
        <p:spPr>
          <a:xfrm>
            <a:off x="0" y="5483557"/>
            <a:ext cx="8608644" cy="137444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u"/>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u"/>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400" dirty="0" smtClean="0"/>
              <a:t>DM</a:t>
            </a:r>
            <a:r>
              <a:rPr lang="ja-JP" altLang="en-US" sz="2400" dirty="0" smtClean="0"/>
              <a:t>素子を複数同時に動作させた際の関係</a:t>
            </a:r>
            <a:endParaRPr lang="en-US" altLang="ja-JP" sz="2400" dirty="0" smtClean="0"/>
          </a:p>
          <a:p>
            <a:r>
              <a:rPr lang="ja-JP" altLang="en-US" sz="2400" dirty="0"/>
              <a:t>複数素子の変形の重ね合わせによって形状が</a:t>
            </a:r>
            <a:r>
              <a:rPr lang="ja-JP" altLang="en-US" sz="2400" dirty="0" smtClean="0"/>
              <a:t>決定</a:t>
            </a:r>
            <a:endParaRPr lang="en-US" altLang="ja-JP" sz="2400" dirty="0" smtClean="0"/>
          </a:p>
          <a:p>
            <a:r>
              <a:rPr lang="en-US" altLang="ja-JP" sz="2400" dirty="0" smtClean="0"/>
              <a:t>1</a:t>
            </a:r>
            <a:r>
              <a:rPr lang="ja-JP" altLang="en-US" sz="2400" dirty="0" smtClean="0"/>
              <a:t>素子の出力が他素子にも伝藩</a:t>
            </a:r>
            <a:r>
              <a:rPr lang="en-US" altLang="ja-JP" sz="2400" dirty="0" smtClean="0"/>
              <a:t>→</a:t>
            </a:r>
            <a:r>
              <a:rPr lang="ja-JP" altLang="en-US" sz="2400" dirty="0" smtClean="0"/>
              <a:t>高周波成分を発生させない</a:t>
            </a:r>
            <a:endParaRPr lang="ja-JP" altLang="en-US" sz="2400" dirty="0"/>
          </a:p>
          <a:p>
            <a:endParaRPr lang="ja-JP" altLang="en-US" sz="2000" dirty="0"/>
          </a:p>
        </p:txBody>
      </p:sp>
      <p:pic>
        <p:nvPicPr>
          <p:cNvPr id="6" name="図 5" descr="C:\Users\XENOM\Desktop\作業フォルダ\入部研究室\修士論文\低域可変形鏡のシステム同定\Fig.3-3.bmp"/>
          <p:cNvPicPr/>
          <p:nvPr/>
        </p:nvPicPr>
        <p:blipFill rotWithShape="1">
          <a:blip r:embed="rId2" cstate="screen">
            <a:extLst>
              <a:ext uri="{28A0092B-C50C-407E-A947-70E740481C1C}">
                <a14:useLocalDpi xmlns:a14="http://schemas.microsoft.com/office/drawing/2010/main"/>
              </a:ext>
            </a:extLst>
          </a:blip>
          <a:srcRect l="8853" t="2999" r="3058"/>
          <a:stretch/>
        </p:blipFill>
        <p:spPr bwMode="auto">
          <a:xfrm>
            <a:off x="6017504" y="3134085"/>
            <a:ext cx="3126496" cy="2679835"/>
          </a:xfrm>
          <a:prstGeom prst="rect">
            <a:avLst/>
          </a:prstGeom>
          <a:noFill/>
          <a:ln>
            <a:noFill/>
          </a:ln>
        </p:spPr>
      </p:pic>
      <p:cxnSp>
        <p:nvCxnSpPr>
          <p:cNvPr id="11" name="直線コネクタ 10"/>
          <p:cNvCxnSpPr/>
          <p:nvPr/>
        </p:nvCxnSpPr>
        <p:spPr>
          <a:xfrm flipH="1">
            <a:off x="6218674" y="4423045"/>
            <a:ext cx="1845205" cy="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nvGrpSpPr>
          <p:cNvPr id="12" name="グループ化 30"/>
          <p:cNvGrpSpPr/>
          <p:nvPr/>
        </p:nvGrpSpPr>
        <p:grpSpPr>
          <a:xfrm>
            <a:off x="6962205" y="4357801"/>
            <a:ext cx="349464" cy="119633"/>
            <a:chOff x="6935711" y="3839998"/>
            <a:chExt cx="349464" cy="119633"/>
          </a:xfrm>
        </p:grpSpPr>
        <p:sp>
          <p:nvSpPr>
            <p:cNvPr id="13" name="円/楕円 12"/>
            <p:cNvSpPr/>
            <p:nvPr/>
          </p:nvSpPr>
          <p:spPr>
            <a:xfrm>
              <a:off x="7159653" y="3839998"/>
              <a:ext cx="125522" cy="11620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4" name="円/楕円 13"/>
            <p:cNvSpPr/>
            <p:nvPr/>
          </p:nvSpPr>
          <p:spPr>
            <a:xfrm>
              <a:off x="6935711" y="3843429"/>
              <a:ext cx="125522" cy="11620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grpSp>
      <p:sp>
        <p:nvSpPr>
          <p:cNvPr id="15" name="円/楕円 14"/>
          <p:cNvSpPr/>
          <p:nvPr/>
        </p:nvSpPr>
        <p:spPr>
          <a:xfrm>
            <a:off x="7138482" y="4315640"/>
            <a:ext cx="214810" cy="21481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6" name="円/楕円 15"/>
          <p:cNvSpPr/>
          <p:nvPr/>
        </p:nvSpPr>
        <p:spPr>
          <a:xfrm>
            <a:off x="6912799" y="4315640"/>
            <a:ext cx="214810" cy="214810"/>
          </a:xfrm>
          <a:prstGeom prst="ellipse">
            <a:avLst/>
          </a:prstGeom>
          <a:solidFill>
            <a:srgbClr val="0000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a:blip r:embed="rId3"/>
          <a:stretch>
            <a:fillRect/>
          </a:stretch>
        </p:blipFill>
        <p:spPr>
          <a:xfrm>
            <a:off x="5723380" y="701318"/>
            <a:ext cx="2573763" cy="2651086"/>
          </a:xfrm>
          <a:prstGeom prst="rect">
            <a:avLst/>
          </a:prstGeom>
        </p:spPr>
      </p:pic>
      <p:sp>
        <p:nvSpPr>
          <p:cNvPr id="19" name="テキスト ボックス 18"/>
          <p:cNvSpPr txBox="1"/>
          <p:nvPr/>
        </p:nvSpPr>
        <p:spPr>
          <a:xfrm>
            <a:off x="1868466" y="4958766"/>
            <a:ext cx="3202394" cy="369332"/>
          </a:xfrm>
          <a:prstGeom prst="rect">
            <a:avLst/>
          </a:prstGeom>
          <a:noFill/>
        </p:spPr>
        <p:txBody>
          <a:bodyPr wrap="none" rtlCol="0">
            <a:spAutoFit/>
          </a:bodyPr>
          <a:lstStyle/>
          <a:p>
            <a:r>
              <a:rPr lang="ja-JP" altLang="en-US" dirty="0"/>
              <a:t>（</a:t>
            </a:r>
            <a:r>
              <a:rPr lang="en-US" altLang="ja-JP" dirty="0"/>
              <a:t>ALPAO</a:t>
            </a:r>
            <a:r>
              <a:rPr lang="ja-JP" altLang="en-US" dirty="0"/>
              <a:t>社製 </a:t>
            </a:r>
            <a:r>
              <a:rPr lang="en-US" altLang="ja-JP" dirty="0"/>
              <a:t>ALPAO DM 88-25</a:t>
            </a:r>
            <a:r>
              <a:rPr lang="ja-JP" altLang="en-US" dirty="0" smtClean="0"/>
              <a:t>）</a:t>
            </a:r>
            <a:endParaRPr lang="en-US" altLang="ja-JP" dirty="0"/>
          </a:p>
        </p:txBody>
      </p:sp>
      <p:sp>
        <p:nvSpPr>
          <p:cNvPr id="20" name="テキスト ボックス 19"/>
          <p:cNvSpPr txBox="1"/>
          <p:nvPr/>
        </p:nvSpPr>
        <p:spPr>
          <a:xfrm>
            <a:off x="8402203" y="0"/>
            <a:ext cx="741797" cy="369332"/>
          </a:xfrm>
          <a:prstGeom prst="rect">
            <a:avLst/>
          </a:prstGeom>
          <a:noFill/>
        </p:spPr>
        <p:txBody>
          <a:bodyPr wrap="none" rtlCol="0">
            <a:spAutoFit/>
          </a:bodyPr>
          <a:lstStyle/>
          <a:p>
            <a:pPr algn="r"/>
            <a:r>
              <a:rPr lang="en-US" altLang="ja-JP" dirty="0" smtClean="0"/>
              <a:t>28/</a:t>
            </a:r>
            <a:r>
              <a:rPr lang="en-US" altLang="ja-JP" dirty="0"/>
              <a:t>50</a:t>
            </a:r>
            <a:endParaRPr lang="ja-JP" altLang="en-US" dirty="0"/>
          </a:p>
        </p:txBody>
      </p:sp>
      <p:sp>
        <p:nvSpPr>
          <p:cNvPr id="17" name="テキスト ボックス 16"/>
          <p:cNvSpPr txBox="1"/>
          <p:nvPr/>
        </p:nvSpPr>
        <p:spPr>
          <a:xfrm>
            <a:off x="7834379" y="1239923"/>
            <a:ext cx="1419340" cy="369332"/>
          </a:xfrm>
          <a:prstGeom prst="rect">
            <a:avLst/>
          </a:prstGeom>
          <a:noFill/>
        </p:spPr>
        <p:txBody>
          <a:bodyPr wrap="square" rtlCol="0">
            <a:spAutoFit/>
          </a:bodyPr>
          <a:lstStyle/>
          <a:p>
            <a:r>
              <a:rPr kumimoji="1" lang="ja-JP" altLang="en-US" dirty="0" smtClean="0"/>
              <a:t>連続鏡面</a:t>
            </a:r>
            <a:r>
              <a:rPr lang="ja-JP" altLang="en-US" dirty="0" smtClean="0"/>
              <a:t>型</a:t>
            </a:r>
            <a:endParaRPr kumimoji="1" lang="ja-JP" altLang="en-US" dirty="0"/>
          </a:p>
        </p:txBody>
      </p:sp>
      <p:sp>
        <p:nvSpPr>
          <p:cNvPr id="21" name="テキスト ボックス 20"/>
          <p:cNvSpPr txBox="1"/>
          <p:nvPr/>
        </p:nvSpPr>
        <p:spPr>
          <a:xfrm>
            <a:off x="7652821" y="2234898"/>
            <a:ext cx="1491179" cy="369332"/>
          </a:xfrm>
          <a:prstGeom prst="rect">
            <a:avLst/>
          </a:prstGeom>
          <a:noFill/>
        </p:spPr>
        <p:txBody>
          <a:bodyPr wrap="square" rtlCol="0">
            <a:spAutoFit/>
          </a:bodyPr>
          <a:lstStyle/>
          <a:p>
            <a:r>
              <a:rPr kumimoji="1" lang="ja-JP" altLang="en-US" dirty="0" smtClean="0"/>
              <a:t>分離鏡面</a:t>
            </a:r>
            <a:r>
              <a:rPr lang="ja-JP" altLang="en-US" dirty="0" smtClean="0"/>
              <a:t>型</a:t>
            </a:r>
            <a:endParaRPr kumimoji="1" lang="ja-JP" altLang="en-US" dirty="0"/>
          </a:p>
        </p:txBody>
      </p:sp>
      <p:graphicFrame>
        <p:nvGraphicFramePr>
          <p:cNvPr id="23" name="グラフ 22"/>
          <p:cNvGraphicFramePr>
            <a:graphicFrameLocks noGrp="1"/>
          </p:cNvGraphicFramePr>
          <p:nvPr>
            <p:extLst>
              <p:ext uri="{D42A27DB-BD31-4B8C-83A1-F6EECF244321}">
                <p14:modId xmlns:p14="http://schemas.microsoft.com/office/powerpoint/2010/main" val="182398424"/>
              </p:ext>
            </p:extLst>
          </p:nvPr>
        </p:nvGraphicFramePr>
        <p:xfrm>
          <a:off x="-60369" y="1884861"/>
          <a:ext cx="5723549" cy="33067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p:cNvGraphicFramePr>
            <a:graphicFrameLocks noGrp="1"/>
          </p:cNvGraphicFramePr>
          <p:nvPr>
            <p:extLst>
              <p:ext uri="{D42A27DB-BD31-4B8C-83A1-F6EECF244321}">
                <p14:modId xmlns:p14="http://schemas.microsoft.com/office/powerpoint/2010/main" val="2742723596"/>
              </p:ext>
            </p:extLst>
          </p:nvPr>
        </p:nvGraphicFramePr>
        <p:xfrm>
          <a:off x="-44659" y="1884861"/>
          <a:ext cx="5723549" cy="33067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グラフ 24"/>
          <p:cNvGraphicFramePr>
            <a:graphicFrameLocks noGrp="1"/>
          </p:cNvGraphicFramePr>
          <p:nvPr>
            <p:extLst>
              <p:ext uri="{D42A27DB-BD31-4B8C-83A1-F6EECF244321}">
                <p14:modId xmlns:p14="http://schemas.microsoft.com/office/powerpoint/2010/main" val="2157531740"/>
              </p:ext>
            </p:extLst>
          </p:nvPr>
        </p:nvGraphicFramePr>
        <p:xfrm>
          <a:off x="-47938" y="1890188"/>
          <a:ext cx="5723549" cy="33067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グラフ 25"/>
          <p:cNvGraphicFramePr>
            <a:graphicFrameLocks noGrp="1"/>
          </p:cNvGraphicFramePr>
          <p:nvPr>
            <p:extLst>
              <p:ext uri="{D42A27DB-BD31-4B8C-83A1-F6EECF244321}">
                <p14:modId xmlns:p14="http://schemas.microsoft.com/office/powerpoint/2010/main" val="2527262502"/>
              </p:ext>
            </p:extLst>
          </p:nvPr>
        </p:nvGraphicFramePr>
        <p:xfrm>
          <a:off x="-52857" y="1884861"/>
          <a:ext cx="5723549" cy="33067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グラフ 26"/>
          <p:cNvGraphicFramePr>
            <a:graphicFrameLocks noGrp="1"/>
          </p:cNvGraphicFramePr>
          <p:nvPr>
            <p:extLst>
              <p:ext uri="{D42A27DB-BD31-4B8C-83A1-F6EECF244321}">
                <p14:modId xmlns:p14="http://schemas.microsoft.com/office/powerpoint/2010/main" val="3647880146"/>
              </p:ext>
            </p:extLst>
          </p:nvPr>
        </p:nvGraphicFramePr>
        <p:xfrm>
          <a:off x="-51217" y="1896089"/>
          <a:ext cx="5723549" cy="330676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824249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76"/>
            <a:ext cx="7647103" cy="895048"/>
          </a:xfrm>
        </p:spPr>
        <p:txBody>
          <a:bodyPr/>
          <a:lstStyle/>
          <a:p>
            <a:r>
              <a:rPr lang="ja-JP" altLang="en-US" dirty="0" smtClean="0"/>
              <a:t>補償光学</a:t>
            </a:r>
            <a:r>
              <a:rPr kumimoji="1" lang="en-US" altLang="ja-JP" dirty="0" smtClean="0"/>
              <a:t>:</a:t>
            </a:r>
            <a:r>
              <a:rPr kumimoji="1" lang="ja-JP" altLang="en-US" dirty="0" smtClean="0"/>
              <a:t>可変形鏡</a:t>
            </a:r>
            <a:r>
              <a:rPr kumimoji="1" lang="en-US" altLang="ja-JP" dirty="0" smtClean="0"/>
              <a:t>(DM) </a:t>
            </a:r>
            <a:endParaRPr kumimoji="1" lang="ja-JP" altLang="en-US" dirty="0"/>
          </a:p>
        </p:txBody>
      </p:sp>
      <p:sp>
        <p:nvSpPr>
          <p:cNvPr id="3" name="コンテンツ プレースホルダー 2"/>
          <p:cNvSpPr>
            <a:spLocks noGrp="1"/>
          </p:cNvSpPr>
          <p:nvPr>
            <p:ph idx="1"/>
          </p:nvPr>
        </p:nvSpPr>
        <p:spPr>
          <a:xfrm>
            <a:off x="457200" y="895048"/>
            <a:ext cx="8229600" cy="5962952"/>
          </a:xfrm>
        </p:spPr>
        <p:txBody>
          <a:bodyPr>
            <a:normAutofit/>
          </a:bodyPr>
          <a:lstStyle/>
          <a:p>
            <a:pPr marL="0" indent="0">
              <a:buNone/>
            </a:pPr>
            <a:r>
              <a:rPr lang="en-US" altLang="ja-JP" dirty="0" smtClean="0"/>
              <a:t>3</a:t>
            </a:r>
            <a:r>
              <a:rPr lang="ja-JP" altLang="en-US" dirty="0" smtClean="0"/>
              <a:t>段階で</a:t>
            </a:r>
            <a:r>
              <a:rPr lang="en-US" altLang="ja-JP" dirty="0" smtClean="0"/>
              <a:t>4</a:t>
            </a:r>
            <a:r>
              <a:rPr lang="ja-JP" altLang="en-US" dirty="0" smtClean="0"/>
              <a:t>つの条件を満たす補正</a:t>
            </a:r>
            <a:endParaRPr lang="en-US" altLang="ja-JP" dirty="0" smtClean="0"/>
          </a:p>
          <a:p>
            <a:pPr marL="514350" indent="-514350">
              <a:buFont typeface="+mj-lt"/>
              <a:buAutoNum type="arabicParenR"/>
            </a:pPr>
            <a:r>
              <a:rPr lang="ja-JP" altLang="en-US" dirty="0" smtClean="0"/>
              <a:t>位置</a:t>
            </a:r>
            <a:r>
              <a:rPr kumimoji="1" lang="ja-JP" altLang="en-US" dirty="0" smtClean="0"/>
              <a:t>安定性</a:t>
            </a:r>
            <a:r>
              <a:rPr kumimoji="1" lang="en-US" altLang="ja-JP" dirty="0" smtClean="0"/>
              <a:t>:</a:t>
            </a:r>
            <a:r>
              <a:rPr lang="en-US" altLang="ja-JP" dirty="0" smtClean="0"/>
              <a:t> </a:t>
            </a:r>
            <a:r>
              <a:rPr lang="en-US" altLang="ja-JP" b="1" dirty="0" err="1" smtClean="0"/>
              <a:t>TipTilt</a:t>
            </a:r>
            <a:r>
              <a:rPr lang="ja-JP" altLang="en-US" b="1" dirty="0" smtClean="0"/>
              <a:t>ミラー系</a:t>
            </a:r>
            <a:endParaRPr lang="en-US" altLang="ja-JP" b="1" dirty="0" smtClean="0"/>
          </a:p>
          <a:p>
            <a:pPr marL="0" indent="0">
              <a:buNone/>
            </a:pPr>
            <a:r>
              <a:rPr lang="en-US" altLang="ja-JP" dirty="0"/>
              <a:t> </a:t>
            </a:r>
            <a:r>
              <a:rPr lang="en-US" altLang="ja-JP" dirty="0" smtClean="0"/>
              <a:t>			 </a:t>
            </a:r>
            <a:r>
              <a:rPr lang="en-US" altLang="ja-JP" sz="2800" dirty="0" smtClean="0"/>
              <a:t>〜10mas, 100Hz</a:t>
            </a:r>
          </a:p>
          <a:p>
            <a:pPr marL="0" indent="0">
              <a:buNone/>
            </a:pPr>
            <a:r>
              <a:rPr lang="en-US" altLang="ja-JP" sz="2800" dirty="0" smtClean="0"/>
              <a:t>  </a:t>
            </a:r>
            <a:r>
              <a:rPr kumimoji="1" lang="en-US" altLang="ja-JP" sz="2800" dirty="0" smtClean="0"/>
              <a:t>T/T</a:t>
            </a:r>
            <a:r>
              <a:rPr kumimoji="1" lang="ja-JP" altLang="en-US" sz="2800" dirty="0" smtClean="0"/>
              <a:t>補正後の波面残差は</a:t>
            </a:r>
            <a:r>
              <a:rPr kumimoji="1" lang="en-US" altLang="ja-JP" sz="2800" dirty="0" smtClean="0"/>
              <a:t>〜2um(</a:t>
            </a:r>
            <a:r>
              <a:rPr kumimoji="1" lang="en-US" altLang="ja-JP" sz="2800" dirty="0" err="1" smtClean="0"/>
              <a:t>rms</a:t>
            </a:r>
            <a:r>
              <a:rPr kumimoji="1" lang="en-US" altLang="ja-JP" sz="2800" dirty="0" smtClean="0"/>
              <a:t>)</a:t>
            </a:r>
          </a:p>
          <a:p>
            <a:pPr marL="514350" indent="-514350">
              <a:buFont typeface="+mj-lt"/>
              <a:buAutoNum type="arabicParenR" startAt="2"/>
            </a:pPr>
            <a:r>
              <a:rPr lang="ja-JP" altLang="en-US" dirty="0" smtClean="0"/>
              <a:t>低時間・空間周波数補償</a:t>
            </a:r>
            <a:r>
              <a:rPr lang="en-US" altLang="ja-JP" b="1" dirty="0" smtClean="0"/>
              <a:t>: Woofer</a:t>
            </a:r>
            <a:r>
              <a:rPr lang="ja-JP" altLang="en-US" b="1" dirty="0" smtClean="0"/>
              <a:t>系</a:t>
            </a:r>
            <a:endParaRPr lang="en-US" altLang="ja-JP" b="1" dirty="0" smtClean="0"/>
          </a:p>
          <a:p>
            <a:pPr marL="0" indent="0">
              <a:buNone/>
            </a:pPr>
            <a:r>
              <a:rPr lang="en-US" altLang="ja-JP" dirty="0"/>
              <a:t> </a:t>
            </a:r>
            <a:r>
              <a:rPr lang="en-US" altLang="ja-JP" dirty="0" smtClean="0"/>
              <a:t>			</a:t>
            </a:r>
            <a:r>
              <a:rPr lang="en-US" altLang="ja-JP" sz="2800" dirty="0" smtClean="0"/>
              <a:t>8</a:t>
            </a:r>
            <a:r>
              <a:rPr lang="ja-JP" altLang="en-US" sz="2800" dirty="0" smtClean="0"/>
              <a:t>素子</a:t>
            </a:r>
            <a:r>
              <a:rPr lang="en-US" altLang="ja-JP" sz="2800" dirty="0" smtClean="0"/>
              <a:t>(88</a:t>
            </a:r>
            <a:r>
              <a:rPr lang="ja-JP" altLang="en-US" sz="2800" dirty="0" smtClean="0"/>
              <a:t>素子</a:t>
            </a:r>
            <a:r>
              <a:rPr lang="en-US" altLang="ja-JP" sz="2800" dirty="0" smtClean="0"/>
              <a:t>), 1kHz, </a:t>
            </a:r>
          </a:p>
          <a:p>
            <a:pPr marL="0" indent="0">
              <a:buNone/>
            </a:pPr>
            <a:r>
              <a:rPr lang="en-US" altLang="ja-JP" sz="2800" dirty="0"/>
              <a:t> </a:t>
            </a:r>
            <a:r>
              <a:rPr lang="en-US" altLang="ja-JP" sz="2800" dirty="0" smtClean="0"/>
              <a:t>			</a:t>
            </a:r>
            <a:r>
              <a:rPr lang="ja-JP" altLang="en-US" sz="2800" dirty="0" smtClean="0"/>
              <a:t>ストローク</a:t>
            </a:r>
            <a:r>
              <a:rPr lang="en-US" altLang="ja-JP" sz="2800" dirty="0" smtClean="0"/>
              <a:t>11.3um</a:t>
            </a:r>
          </a:p>
          <a:p>
            <a:pPr marL="514350" indent="-514350">
              <a:buFont typeface="+mj-lt"/>
              <a:buAutoNum type="arabicParenR" startAt="3"/>
            </a:pPr>
            <a:r>
              <a:rPr kumimoji="1" lang="ja-JP" altLang="en-US" dirty="0" smtClean="0"/>
              <a:t>高時間・空間周波数補償</a:t>
            </a:r>
            <a:r>
              <a:rPr kumimoji="1" lang="en-US" altLang="ja-JP" b="1" dirty="0" smtClean="0"/>
              <a:t>: Tweeter</a:t>
            </a:r>
            <a:r>
              <a:rPr kumimoji="1" lang="ja-JP" altLang="en-US" b="1" dirty="0" smtClean="0"/>
              <a:t>系</a:t>
            </a:r>
            <a:endParaRPr kumimoji="1" lang="en-US" altLang="ja-JP" b="1" dirty="0" smtClean="0"/>
          </a:p>
          <a:p>
            <a:pPr marL="0" indent="0">
              <a:buNone/>
            </a:pPr>
            <a:r>
              <a:rPr lang="en-US" altLang="ja-JP" dirty="0"/>
              <a:t> </a:t>
            </a:r>
            <a:r>
              <a:rPr lang="en-US" altLang="ja-JP" dirty="0" smtClean="0"/>
              <a:t>			</a:t>
            </a:r>
            <a:r>
              <a:rPr lang="en-US" altLang="ja-JP" sz="2800" dirty="0" smtClean="0"/>
              <a:t>24</a:t>
            </a:r>
            <a:r>
              <a:rPr lang="ja-JP" altLang="en-US" sz="2800" dirty="0" smtClean="0"/>
              <a:t>素子</a:t>
            </a:r>
            <a:r>
              <a:rPr lang="en-US" altLang="ja-JP" sz="2800" dirty="0" smtClean="0"/>
              <a:t>(492</a:t>
            </a:r>
            <a:r>
              <a:rPr lang="ja-JP" altLang="en-US" sz="2800" dirty="0" smtClean="0"/>
              <a:t>素子</a:t>
            </a:r>
            <a:r>
              <a:rPr lang="en-US" altLang="ja-JP" sz="2800" dirty="0" smtClean="0"/>
              <a:t>), 8.5kHz, </a:t>
            </a:r>
          </a:p>
          <a:p>
            <a:pPr marL="0" indent="0">
              <a:buNone/>
            </a:pPr>
            <a:r>
              <a:rPr lang="en-US" altLang="ja-JP" sz="2800" dirty="0"/>
              <a:t> </a:t>
            </a:r>
            <a:r>
              <a:rPr lang="en-US" altLang="ja-JP" sz="2800" dirty="0" smtClean="0"/>
              <a:t>			</a:t>
            </a:r>
            <a:r>
              <a:rPr lang="ja-JP" altLang="en-US" sz="2800" dirty="0" smtClean="0"/>
              <a:t>ストローク</a:t>
            </a:r>
            <a:r>
              <a:rPr lang="en-US" altLang="ja-JP" sz="2800" dirty="0" smtClean="0"/>
              <a:t>1.5um</a:t>
            </a:r>
            <a:endParaRPr kumimoji="1" lang="en-US" altLang="ja-JP" sz="2800" dirty="0" smtClean="0"/>
          </a:p>
        </p:txBody>
      </p:sp>
      <p:pic>
        <p:nvPicPr>
          <p:cNvPr id="4" name="図 45" descr="IMG_756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7275176" y="0"/>
            <a:ext cx="1276661" cy="163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7461474" y="1564372"/>
            <a:ext cx="1061446" cy="369332"/>
          </a:xfrm>
          <a:prstGeom prst="rect">
            <a:avLst/>
          </a:prstGeom>
          <a:noFill/>
        </p:spPr>
        <p:txBody>
          <a:bodyPr wrap="none" rtlCol="0">
            <a:spAutoFit/>
          </a:bodyPr>
          <a:lstStyle/>
          <a:p>
            <a:r>
              <a:rPr kumimoji="1" lang="en-US" altLang="ja-JP" dirty="0" smtClean="0"/>
              <a:t>T/T</a:t>
            </a:r>
            <a:r>
              <a:rPr kumimoji="1" lang="ja-JP" altLang="en-US" dirty="0" smtClean="0"/>
              <a:t>ミラー</a:t>
            </a:r>
            <a:endParaRPr kumimoji="1" lang="ja-JP" altLang="en-US" dirty="0"/>
          </a:p>
        </p:txBody>
      </p:sp>
      <p:cxnSp>
        <p:nvCxnSpPr>
          <p:cNvPr id="7" name="直線コネクタ 6"/>
          <p:cNvCxnSpPr/>
          <p:nvPr/>
        </p:nvCxnSpPr>
        <p:spPr>
          <a:xfrm>
            <a:off x="358683" y="3160570"/>
            <a:ext cx="6708347" cy="0"/>
          </a:xfrm>
          <a:prstGeom prst="line">
            <a:avLst/>
          </a:prstGeom>
          <a:ln w="19050" cmpd="sng">
            <a:prstDash val="sysDash"/>
          </a:ln>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358683" y="4893255"/>
            <a:ext cx="6708347" cy="0"/>
          </a:xfrm>
          <a:prstGeom prst="line">
            <a:avLst/>
          </a:prstGeom>
          <a:ln w="19050" cmpd="sng">
            <a:prstDash val="sysDash"/>
          </a:ln>
        </p:spPr>
        <p:style>
          <a:lnRef idx="1">
            <a:schemeClr val="dk1"/>
          </a:lnRef>
          <a:fillRef idx="0">
            <a:schemeClr val="dk1"/>
          </a:fillRef>
          <a:effectRef idx="0">
            <a:schemeClr val="dk1"/>
          </a:effectRef>
          <a:fontRef idx="minor">
            <a:schemeClr val="tx1"/>
          </a:fontRef>
        </p:style>
      </p:cxnSp>
      <p:sp>
        <p:nvSpPr>
          <p:cNvPr id="9" name="環状矢印 8"/>
          <p:cNvSpPr/>
          <p:nvPr/>
        </p:nvSpPr>
        <p:spPr>
          <a:xfrm rot="16200000" flipH="1">
            <a:off x="-337790" y="2321504"/>
            <a:ext cx="1589980" cy="814380"/>
          </a:xfrm>
          <a:prstGeom prst="circularArrow">
            <a:avLst>
              <a:gd name="adj1" fmla="val 4158"/>
              <a:gd name="adj2" fmla="val 932098"/>
              <a:gd name="adj3" fmla="val 21180626"/>
              <a:gd name="adj4" fmla="val 10800000"/>
              <a:gd name="adj5" fmla="val 101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 name="図 72" descr="IMG_842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3172" y="1933704"/>
            <a:ext cx="1186056" cy="19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7322042" y="3847240"/>
            <a:ext cx="1743236" cy="646331"/>
          </a:xfrm>
          <a:prstGeom prst="rect">
            <a:avLst/>
          </a:prstGeom>
          <a:noFill/>
        </p:spPr>
        <p:txBody>
          <a:bodyPr wrap="none" rtlCol="0">
            <a:spAutoFit/>
          </a:bodyPr>
          <a:lstStyle/>
          <a:p>
            <a:r>
              <a:rPr kumimoji="1" lang="en-US" altLang="ja-JP" dirty="0" smtClean="0"/>
              <a:t>Woofer DM</a:t>
            </a:r>
          </a:p>
          <a:p>
            <a:r>
              <a:rPr lang="en-US" altLang="ja-JP" dirty="0" smtClean="0"/>
              <a:t>φ20mm, 88</a:t>
            </a:r>
            <a:r>
              <a:rPr lang="ja-JP" altLang="en-US" dirty="0" smtClean="0"/>
              <a:t>素子</a:t>
            </a:r>
            <a:endParaRPr kumimoji="1" lang="ja-JP" altLang="en-US" dirty="0"/>
          </a:p>
        </p:txBody>
      </p:sp>
      <p:pic>
        <p:nvPicPr>
          <p:cNvPr id="13" name="図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528620" y="4493570"/>
            <a:ext cx="1260608" cy="180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7225499" y="6208844"/>
            <a:ext cx="1918501" cy="646331"/>
          </a:xfrm>
          <a:prstGeom prst="rect">
            <a:avLst/>
          </a:prstGeom>
          <a:noFill/>
        </p:spPr>
        <p:txBody>
          <a:bodyPr wrap="none" rtlCol="0">
            <a:spAutoFit/>
          </a:bodyPr>
          <a:lstStyle/>
          <a:p>
            <a:r>
              <a:rPr kumimoji="1" lang="en-US" altLang="ja-JP" dirty="0" smtClean="0"/>
              <a:t>Tweeter DM</a:t>
            </a:r>
          </a:p>
          <a:p>
            <a:r>
              <a:rPr lang="en-US" altLang="ja-JP" dirty="0" smtClean="0"/>
              <a:t>φ6.4mm, 492</a:t>
            </a:r>
            <a:r>
              <a:rPr lang="ja-JP" altLang="en-US" dirty="0" smtClean="0"/>
              <a:t>素子</a:t>
            </a:r>
            <a:endParaRPr kumimoji="1" lang="ja-JP" altLang="en-US" dirty="0"/>
          </a:p>
        </p:txBody>
      </p:sp>
      <p:sp>
        <p:nvSpPr>
          <p:cNvPr id="15" name="正方形/長方形 14"/>
          <p:cNvSpPr/>
          <p:nvPr/>
        </p:nvSpPr>
        <p:spPr>
          <a:xfrm>
            <a:off x="1861275" y="2103815"/>
            <a:ext cx="2724054" cy="5235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p:nvSpPr>
        <p:spPr>
          <a:xfrm>
            <a:off x="1861275" y="3700769"/>
            <a:ext cx="3266926" cy="109825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正方形/長方形 16"/>
          <p:cNvSpPr/>
          <p:nvPr/>
        </p:nvSpPr>
        <p:spPr>
          <a:xfrm>
            <a:off x="1861274" y="5491623"/>
            <a:ext cx="3877657" cy="109825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8" name="環状矢印 17"/>
          <p:cNvSpPr/>
          <p:nvPr/>
        </p:nvSpPr>
        <p:spPr>
          <a:xfrm rot="16200000" flipH="1">
            <a:off x="-387800" y="3986324"/>
            <a:ext cx="1589980" cy="814380"/>
          </a:xfrm>
          <a:prstGeom prst="circularArrow">
            <a:avLst>
              <a:gd name="adj1" fmla="val 4158"/>
              <a:gd name="adj2" fmla="val 932098"/>
              <a:gd name="adj3" fmla="val 21180626"/>
              <a:gd name="adj4" fmla="val 10800000"/>
              <a:gd name="adj5" fmla="val 101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8402203" y="0"/>
            <a:ext cx="741797" cy="369332"/>
          </a:xfrm>
          <a:prstGeom prst="rect">
            <a:avLst/>
          </a:prstGeom>
          <a:solidFill>
            <a:srgbClr val="FFFFFF"/>
          </a:solidFill>
        </p:spPr>
        <p:txBody>
          <a:bodyPr wrap="none" rtlCol="0">
            <a:spAutoFit/>
          </a:bodyPr>
          <a:lstStyle/>
          <a:p>
            <a:pPr algn="r"/>
            <a:r>
              <a:rPr lang="en-US" altLang="ja-JP" dirty="0" smtClean="0"/>
              <a:t>29/50</a:t>
            </a:r>
            <a:endParaRPr lang="ja-JP" altLang="en-US" dirty="0"/>
          </a:p>
        </p:txBody>
      </p:sp>
    </p:spTree>
    <p:extLst>
      <p:ext uri="{BB962C8B-B14F-4D97-AF65-F5344CB8AC3E}">
        <p14:creationId xmlns:p14="http://schemas.microsoft.com/office/powerpoint/2010/main" val="31428559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60285" y="798614"/>
            <a:ext cx="5345371" cy="369332"/>
          </a:xfrm>
          <a:prstGeom prst="rect">
            <a:avLst/>
          </a:prstGeom>
          <a:noFill/>
          <a:ln w="28575" cmpd="sng">
            <a:solidFill>
              <a:schemeClr val="tx2">
                <a:lumMod val="60000"/>
                <a:lumOff val="40000"/>
              </a:schemeClr>
            </a:solidFill>
          </a:ln>
        </p:spPr>
        <p:txBody>
          <a:bodyPr wrap="none">
            <a:spAutoFit/>
          </a:bodyPr>
          <a:lstStyle/>
          <a:p>
            <a:pPr>
              <a:defRPr/>
            </a:pPr>
            <a:r>
              <a:rPr lang="en-US" altLang="ja-JP" sz="1800" dirty="0"/>
              <a:t>WFS (</a:t>
            </a:r>
            <a:r>
              <a:rPr lang="ja-JP" altLang="en-US" sz="1800" dirty="0"/>
              <a:t>波面センサ</a:t>
            </a:r>
            <a:r>
              <a:rPr lang="en-US" altLang="ja-JP" sz="1800" dirty="0"/>
              <a:t>)</a:t>
            </a:r>
            <a:r>
              <a:rPr lang="ja-JP" altLang="en-US" sz="1800" dirty="0"/>
              <a:t>による</a:t>
            </a:r>
            <a:r>
              <a:rPr lang="ja-JP" altLang="en-US" sz="1800" dirty="0" smtClean="0"/>
              <a:t>波面形状</a:t>
            </a:r>
            <a:r>
              <a:rPr lang="en-US" altLang="ja-JP" sz="1800" dirty="0" smtClean="0"/>
              <a:t>(</a:t>
            </a:r>
            <a:r>
              <a:rPr lang="ja-JP" altLang="en-US" sz="1800" dirty="0" smtClean="0"/>
              <a:t>エラー</a:t>
            </a:r>
            <a:r>
              <a:rPr lang="en-US" altLang="ja-JP" sz="1800" dirty="0" smtClean="0"/>
              <a:t>)</a:t>
            </a:r>
            <a:r>
              <a:rPr lang="ja-JP" altLang="en-US" sz="1800" dirty="0" smtClean="0"/>
              <a:t>の計測方法</a:t>
            </a:r>
            <a:endParaRPr lang="ja-JP" altLang="en-US" sz="1800" dirty="0"/>
          </a:p>
        </p:txBody>
      </p:sp>
      <p:sp>
        <p:nvSpPr>
          <p:cNvPr id="37891" name="テキスト ボックス 42"/>
          <p:cNvSpPr txBox="1">
            <a:spLocks noChangeArrowheads="1"/>
          </p:cNvSpPr>
          <p:nvPr/>
        </p:nvSpPr>
        <p:spPr bwMode="auto">
          <a:xfrm>
            <a:off x="1133475" y="1155095"/>
            <a:ext cx="235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dirty="0"/>
              <a:t>A. </a:t>
            </a:r>
            <a:r>
              <a:rPr lang="ja-JP" altLang="en-US" dirty="0"/>
              <a:t>幾何学的計測</a:t>
            </a:r>
          </a:p>
        </p:txBody>
      </p:sp>
      <p:sp>
        <p:nvSpPr>
          <p:cNvPr id="37892" name="テキスト ボックス 44"/>
          <p:cNvSpPr txBox="1">
            <a:spLocks noChangeArrowheads="1"/>
          </p:cNvSpPr>
          <p:nvPr/>
        </p:nvSpPr>
        <p:spPr bwMode="auto">
          <a:xfrm>
            <a:off x="307975" y="1682145"/>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a:t>計測対象の波面</a:t>
            </a:r>
            <a:endParaRPr lang="en-US" altLang="ja-JP" sz="1800"/>
          </a:p>
          <a:p>
            <a:pPr algn="ctr"/>
            <a:r>
              <a:rPr lang="ja-JP" altLang="en-US" sz="1800"/>
              <a:t>理想的な波面</a:t>
            </a:r>
          </a:p>
        </p:txBody>
      </p:sp>
      <p:pic>
        <p:nvPicPr>
          <p:cNvPr id="37893" name="図 41"/>
          <p:cNvPicPr>
            <a:picLocks noChangeAspect="1"/>
          </p:cNvPicPr>
          <p:nvPr/>
        </p:nvPicPr>
        <p:blipFill>
          <a:blip r:embed="rId2" cstate="screen">
            <a:extLst>
              <a:ext uri="{28A0092B-C50C-407E-A947-70E740481C1C}">
                <a14:useLocalDpi xmlns:a14="http://schemas.microsoft.com/office/drawing/2010/main"/>
              </a:ext>
            </a:extLst>
          </a:blip>
          <a:srcRect l="41805" t="23091" r="12346" b="61201"/>
          <a:stretch>
            <a:fillRect/>
          </a:stretch>
        </p:blipFill>
        <p:spPr bwMode="auto">
          <a:xfrm>
            <a:off x="2312988" y="1629757"/>
            <a:ext cx="20891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307975" y="1617056"/>
            <a:ext cx="4173538" cy="1022351"/>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9" name="Line 54"/>
          <p:cNvSpPr>
            <a:spLocks noChangeShapeType="1"/>
          </p:cNvSpPr>
          <p:nvPr/>
        </p:nvSpPr>
        <p:spPr bwMode="auto">
          <a:xfrm>
            <a:off x="2312988" y="2107595"/>
            <a:ext cx="1978025" cy="0"/>
          </a:xfrm>
          <a:prstGeom prst="line">
            <a:avLst/>
          </a:prstGeom>
          <a:noFill/>
          <a:ln w="38100">
            <a:solidFill>
              <a:schemeClr val="tx1"/>
            </a:solidFill>
            <a:prstDash val="dashDot"/>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sp>
        <p:nvSpPr>
          <p:cNvPr id="37897" name="テキスト ボックス 47"/>
          <p:cNvSpPr txBox="1">
            <a:spLocks noChangeArrowheads="1"/>
          </p:cNvSpPr>
          <p:nvPr/>
        </p:nvSpPr>
        <p:spPr bwMode="auto">
          <a:xfrm>
            <a:off x="5719915" y="1163032"/>
            <a:ext cx="2415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dirty="0"/>
              <a:t>B . </a:t>
            </a:r>
            <a:r>
              <a:rPr lang="ja-JP" altLang="en-US" dirty="0" smtClean="0"/>
              <a:t>直接位相</a:t>
            </a:r>
            <a:r>
              <a:rPr lang="ja-JP" altLang="en-US" dirty="0"/>
              <a:t>計測</a:t>
            </a:r>
          </a:p>
        </p:txBody>
      </p:sp>
      <p:sp>
        <p:nvSpPr>
          <p:cNvPr id="37898" name="テキスト ボックス 49"/>
          <p:cNvSpPr txBox="1">
            <a:spLocks noChangeArrowheads="1"/>
          </p:cNvSpPr>
          <p:nvPr/>
        </p:nvSpPr>
        <p:spPr bwMode="auto">
          <a:xfrm>
            <a:off x="4786313" y="1623407"/>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a:t>計測対象の波面</a:t>
            </a:r>
            <a:endParaRPr lang="en-US" altLang="ja-JP" sz="1800"/>
          </a:p>
          <a:p>
            <a:pPr algn="ctr"/>
            <a:r>
              <a:rPr lang="ja-JP" altLang="en-US" sz="1800"/>
              <a:t>理想的な波面</a:t>
            </a:r>
          </a:p>
        </p:txBody>
      </p:sp>
      <p:pic>
        <p:nvPicPr>
          <p:cNvPr id="37899" name="図 50"/>
          <p:cNvPicPr>
            <a:picLocks noChangeAspect="1"/>
          </p:cNvPicPr>
          <p:nvPr/>
        </p:nvPicPr>
        <p:blipFill>
          <a:blip r:embed="rId3" cstate="screen">
            <a:extLst>
              <a:ext uri="{28A0092B-C50C-407E-A947-70E740481C1C}">
                <a14:useLocalDpi xmlns:a14="http://schemas.microsoft.com/office/drawing/2010/main"/>
              </a:ext>
            </a:extLst>
          </a:blip>
          <a:srcRect b="62148"/>
          <a:stretch>
            <a:fillRect/>
          </a:stretch>
        </p:blipFill>
        <p:spPr bwMode="auto">
          <a:xfrm>
            <a:off x="6813550" y="1536095"/>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4786313" y="1617056"/>
            <a:ext cx="4173537" cy="1022351"/>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15" name="Line 54"/>
          <p:cNvSpPr>
            <a:spLocks noChangeShapeType="1"/>
          </p:cNvSpPr>
          <p:nvPr/>
        </p:nvSpPr>
        <p:spPr bwMode="auto">
          <a:xfrm>
            <a:off x="6813550" y="2083027"/>
            <a:ext cx="1978025" cy="0"/>
          </a:xfrm>
          <a:prstGeom prst="line">
            <a:avLst/>
          </a:prstGeom>
          <a:noFill/>
          <a:ln w="38100">
            <a:solidFill>
              <a:schemeClr val="tx1"/>
            </a:solidFill>
            <a:prstDash val="dashDot"/>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sp>
        <p:nvSpPr>
          <p:cNvPr id="16" name="Line 41"/>
          <p:cNvSpPr>
            <a:spLocks noChangeShapeType="1"/>
          </p:cNvSpPr>
          <p:nvPr/>
        </p:nvSpPr>
        <p:spPr bwMode="auto">
          <a:xfrm rot="18900000" flipV="1">
            <a:off x="7661275" y="1848455"/>
            <a:ext cx="219075" cy="212725"/>
          </a:xfrm>
          <a:prstGeom prst="line">
            <a:avLst/>
          </a:prstGeom>
          <a:noFill/>
          <a:ln w="57150" cmpd="sng">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sp>
        <p:nvSpPr>
          <p:cNvPr id="37904" name="テキスト ボックス 1"/>
          <p:cNvSpPr txBox="1">
            <a:spLocks noChangeArrowheads="1"/>
          </p:cNvSpPr>
          <p:nvPr/>
        </p:nvSpPr>
        <p:spPr bwMode="auto">
          <a:xfrm>
            <a:off x="7240588" y="2269520"/>
            <a:ext cx="1027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solidFill>
                  <a:srgbClr val="FF0000"/>
                </a:solidFill>
              </a:rPr>
              <a:t>位相差</a:t>
            </a:r>
            <a:r>
              <a:rPr lang="en-US" altLang="ja-JP" sz="1800">
                <a:solidFill>
                  <a:srgbClr val="FF0000"/>
                </a:solidFill>
              </a:rPr>
              <a:t>φ</a:t>
            </a:r>
            <a:endParaRPr lang="ja-JP" altLang="en-US" sz="1800">
              <a:solidFill>
                <a:srgbClr val="FF0000"/>
              </a:solidFill>
            </a:endParaRPr>
          </a:p>
        </p:txBody>
      </p:sp>
      <p:sp>
        <p:nvSpPr>
          <p:cNvPr id="37905" name="テキスト ボックス 2"/>
          <p:cNvSpPr txBox="1">
            <a:spLocks noChangeArrowheads="1"/>
          </p:cNvSpPr>
          <p:nvPr/>
        </p:nvSpPr>
        <p:spPr bwMode="auto">
          <a:xfrm>
            <a:off x="2339985" y="2143313"/>
            <a:ext cx="1889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t>波面の傾斜</a:t>
            </a:r>
            <a:r>
              <a:rPr lang="en-US" altLang="ja-JP" sz="1800" dirty="0" smtClean="0"/>
              <a:t>/</a:t>
            </a:r>
            <a:r>
              <a:rPr lang="ja-JP" altLang="en-US" sz="1800" dirty="0" smtClean="0"/>
              <a:t>曲率</a:t>
            </a:r>
            <a:endParaRPr lang="ja-JP" altLang="en-US" sz="1800" dirty="0"/>
          </a:p>
        </p:txBody>
      </p:sp>
      <p:graphicFrame>
        <p:nvGraphicFramePr>
          <p:cNvPr id="3" name="表 2"/>
          <p:cNvGraphicFramePr>
            <a:graphicFrameLocks noGrp="1"/>
          </p:cNvGraphicFramePr>
          <p:nvPr>
            <p:extLst>
              <p:ext uri="{D42A27DB-BD31-4B8C-83A1-F6EECF244321}">
                <p14:modId xmlns:p14="http://schemas.microsoft.com/office/powerpoint/2010/main" val="2452520292"/>
              </p:ext>
            </p:extLst>
          </p:nvPr>
        </p:nvGraphicFramePr>
        <p:xfrm>
          <a:off x="387848" y="2664078"/>
          <a:ext cx="8214512" cy="4169705"/>
        </p:xfrm>
        <a:graphic>
          <a:graphicData uri="http://schemas.openxmlformats.org/drawingml/2006/table">
            <a:tbl>
              <a:tblPr firstRow="1" bandRow="1">
                <a:tableStyleId>{5C22544A-7EE6-4342-B048-85BDC9FD1C3A}</a:tableStyleId>
              </a:tblPr>
              <a:tblGrid>
                <a:gridCol w="868680"/>
                <a:gridCol w="3666533"/>
                <a:gridCol w="3679299"/>
              </a:tblGrid>
              <a:tr h="438933">
                <a:tc>
                  <a:txBody>
                    <a:bodyPr/>
                    <a:lstStyle/>
                    <a:p>
                      <a:endParaRPr kumimoji="1" lang="ja-JP" altLang="en-US" dirty="0"/>
                    </a:p>
                  </a:txBody>
                  <a:tcPr/>
                </a:tc>
                <a:tc>
                  <a:txBody>
                    <a:bodyPr/>
                    <a:lstStyle/>
                    <a:p>
                      <a:r>
                        <a:rPr kumimoji="1" lang="ja-JP" altLang="en-US" dirty="0" smtClean="0"/>
                        <a:t>幾何学的計測</a:t>
                      </a:r>
                      <a:endParaRPr kumimoji="1" lang="ja-JP" altLang="en-US" dirty="0"/>
                    </a:p>
                  </a:txBody>
                  <a:tcPr/>
                </a:tc>
                <a:tc>
                  <a:txBody>
                    <a:bodyPr/>
                    <a:lstStyle/>
                    <a:p>
                      <a:r>
                        <a:rPr kumimoji="1" lang="ja-JP" altLang="en-US" dirty="0" smtClean="0"/>
                        <a:t>直接位相計測</a:t>
                      </a:r>
                      <a:endParaRPr kumimoji="1" lang="en-US" altLang="ja-JP" dirty="0" smtClean="0"/>
                    </a:p>
                  </a:txBody>
                  <a:tcPr/>
                </a:tc>
              </a:tr>
              <a:tr h="438933">
                <a:tc>
                  <a:txBody>
                    <a:bodyPr/>
                    <a:lstStyle/>
                    <a:p>
                      <a:r>
                        <a:rPr kumimoji="1" lang="ja-JP" altLang="en-US" dirty="0" smtClean="0"/>
                        <a:t>取得量</a:t>
                      </a:r>
                      <a:endParaRPr kumimoji="1" lang="ja-JP" altLang="en-US" dirty="0"/>
                    </a:p>
                  </a:txBody>
                  <a:tcPr/>
                </a:tc>
                <a:tc>
                  <a:txBody>
                    <a:bodyPr/>
                    <a:lstStyle/>
                    <a:p>
                      <a:r>
                        <a:rPr kumimoji="1" lang="ja-JP" altLang="en-US" dirty="0" smtClean="0"/>
                        <a:t>傾斜・曲率</a:t>
                      </a:r>
                      <a:endParaRPr kumimoji="1" lang="ja-JP" altLang="en-US" dirty="0"/>
                    </a:p>
                  </a:txBody>
                  <a:tcPr/>
                </a:tc>
                <a:tc>
                  <a:txBody>
                    <a:bodyPr/>
                    <a:lstStyle/>
                    <a:p>
                      <a:r>
                        <a:rPr kumimoji="1" lang="ja-JP" altLang="en-US" dirty="0" smtClean="0"/>
                        <a:t>参照面との位相差</a:t>
                      </a:r>
                      <a:endParaRPr kumimoji="1" lang="ja-JP" altLang="en-US" dirty="0"/>
                    </a:p>
                  </a:txBody>
                  <a:tcPr/>
                </a:tc>
              </a:tr>
              <a:tr h="438933">
                <a:tc>
                  <a:txBody>
                    <a:bodyPr/>
                    <a:lstStyle/>
                    <a:p>
                      <a:r>
                        <a:rPr kumimoji="1" lang="ja-JP" altLang="en-US" dirty="0" smtClean="0"/>
                        <a:t>長所</a:t>
                      </a:r>
                      <a:endParaRPr kumimoji="1" lang="ja-JP" altLang="en-US" dirty="0"/>
                    </a:p>
                  </a:txBody>
                  <a:tcPr/>
                </a:tc>
                <a:tc>
                  <a:txBody>
                    <a:bodyPr/>
                    <a:lstStyle/>
                    <a:p>
                      <a:r>
                        <a:rPr kumimoji="1" lang="ja-JP" altLang="en-US" dirty="0" smtClean="0"/>
                        <a:t>・測定可能なレンジが大きい</a:t>
                      </a:r>
                      <a:endParaRPr kumimoji="1" lang="en-US" altLang="ja-JP" dirty="0" smtClean="0"/>
                    </a:p>
                    <a:p>
                      <a:r>
                        <a:rPr kumimoji="1" lang="ja-JP" altLang="en-US" dirty="0" smtClean="0"/>
                        <a:t>・光学系が比較的簡素</a:t>
                      </a:r>
                      <a:endParaRPr kumimoji="1" lang="en-US" altLang="ja-JP" dirty="0" smtClean="0"/>
                    </a:p>
                    <a:p>
                      <a:r>
                        <a:rPr kumimoji="1" lang="ja-JP" altLang="en-US" dirty="0" smtClean="0"/>
                        <a:t>・採用実績が多い</a:t>
                      </a:r>
                      <a:endParaRPr kumimoji="1" lang="en-US" altLang="ja-JP" dirty="0" smtClean="0"/>
                    </a:p>
                  </a:txBody>
                  <a:tcPr/>
                </a:tc>
                <a:tc>
                  <a:txBody>
                    <a:bodyPr/>
                    <a:lstStyle/>
                    <a:p>
                      <a:pPr marL="0" indent="0">
                        <a:buFont typeface="Arial"/>
                        <a:buNone/>
                      </a:pPr>
                      <a:r>
                        <a:rPr kumimoji="1" lang="ja-JP" altLang="en-US" dirty="0" smtClean="0"/>
                        <a:t>・形状測定で誤差伝藩がない</a:t>
                      </a:r>
                      <a:endParaRPr kumimoji="1" lang="en-US" altLang="ja-JP" dirty="0" smtClean="0"/>
                    </a:p>
                    <a:p>
                      <a:r>
                        <a:rPr kumimoji="1" lang="ja-JP" altLang="en-US" dirty="0" smtClean="0">
                          <a:solidFill>
                            <a:srgbClr val="FF0000"/>
                          </a:solidFill>
                        </a:rPr>
                        <a:t>　多点・高精度で有利</a:t>
                      </a:r>
                      <a:endParaRPr kumimoji="1" lang="en-US" altLang="ja-JP" dirty="0" smtClean="0">
                        <a:solidFill>
                          <a:srgbClr val="FF0000"/>
                        </a:solidFill>
                      </a:endParaRPr>
                    </a:p>
                    <a:p>
                      <a:r>
                        <a:rPr kumimoji="1" lang="ja-JP" altLang="en-US" dirty="0" smtClean="0">
                          <a:solidFill>
                            <a:schemeClr val="tx1"/>
                          </a:solidFill>
                        </a:rPr>
                        <a:t>・計算が簡単</a:t>
                      </a:r>
                      <a:r>
                        <a:rPr kumimoji="1" lang="en-US" altLang="ja-JP" dirty="0" smtClean="0">
                          <a:solidFill>
                            <a:schemeClr val="tx1"/>
                          </a:solidFill>
                        </a:rPr>
                        <a:t>(ex. </a:t>
                      </a:r>
                      <a:r>
                        <a:rPr kumimoji="1" lang="ja-JP" altLang="en-US" dirty="0" smtClean="0">
                          <a:solidFill>
                            <a:schemeClr val="tx1"/>
                          </a:solidFill>
                        </a:rPr>
                        <a:t>差分</a:t>
                      </a:r>
                      <a:r>
                        <a:rPr kumimoji="1" lang="en-US" altLang="ja-JP" dirty="0" smtClean="0">
                          <a:solidFill>
                            <a:schemeClr val="tx1"/>
                          </a:solidFill>
                        </a:rPr>
                        <a:t>2</a:t>
                      </a:r>
                      <a:r>
                        <a:rPr kumimoji="1" lang="ja-JP" altLang="en-US" dirty="0" smtClean="0">
                          <a:solidFill>
                            <a:schemeClr val="tx1"/>
                          </a:solidFill>
                        </a:rPr>
                        <a:t>回と除算</a:t>
                      </a:r>
                      <a:r>
                        <a:rPr kumimoji="1" lang="en-US" altLang="ja-JP" dirty="0" smtClean="0">
                          <a:solidFill>
                            <a:schemeClr val="tx1"/>
                          </a:solidFill>
                        </a:rPr>
                        <a:t>1</a:t>
                      </a:r>
                      <a:r>
                        <a:rPr kumimoji="1" lang="ja-JP" altLang="en-US" dirty="0" smtClean="0">
                          <a:solidFill>
                            <a:schemeClr val="tx1"/>
                          </a:solidFill>
                        </a:rPr>
                        <a:t>回</a:t>
                      </a:r>
                      <a:r>
                        <a:rPr kumimoji="1" lang="en-US" altLang="ja-JP" dirty="0" smtClean="0">
                          <a:solidFill>
                            <a:schemeClr val="tx1"/>
                          </a:solidFill>
                        </a:rPr>
                        <a:t>)</a:t>
                      </a:r>
                      <a:endParaRPr kumimoji="1" lang="ja-JP" altLang="en-US" dirty="0">
                        <a:solidFill>
                          <a:schemeClr val="tx1"/>
                        </a:solidFill>
                      </a:endParaRPr>
                    </a:p>
                  </a:txBody>
                  <a:tcPr/>
                </a:tc>
              </a:tr>
              <a:tr h="438933">
                <a:tc>
                  <a:txBody>
                    <a:bodyPr/>
                    <a:lstStyle/>
                    <a:p>
                      <a:r>
                        <a:rPr kumimoji="1" lang="ja-JP" altLang="en-US" dirty="0" smtClean="0"/>
                        <a:t>短所</a:t>
                      </a:r>
                      <a:endParaRPr kumimoji="1" lang="ja-JP" altLang="en-US" dirty="0"/>
                    </a:p>
                  </a:txBody>
                  <a:tcPr/>
                </a:tc>
                <a:tc>
                  <a:txBody>
                    <a:bodyPr/>
                    <a:lstStyle/>
                    <a:p>
                      <a:r>
                        <a:rPr kumimoji="1" lang="ja-JP" altLang="en-US" dirty="0" smtClean="0"/>
                        <a:t>・形状計測で誤差伝藩が生じる</a:t>
                      </a:r>
                      <a:endParaRPr kumimoji="1" lang="en-US" altLang="ja-JP" dirty="0" smtClean="0"/>
                    </a:p>
                    <a:p>
                      <a:pPr marL="285750" indent="-285750">
                        <a:buFontTx/>
                        <a:buChar char="-"/>
                      </a:pPr>
                      <a:r>
                        <a:rPr kumimoji="1" lang="ja-JP" altLang="en-US" dirty="0" smtClean="0"/>
                        <a:t>傾斜は</a:t>
                      </a:r>
                      <a:r>
                        <a:rPr kumimoji="1" lang="en-US" altLang="ja-JP" dirty="0" smtClean="0"/>
                        <a:t>1</a:t>
                      </a:r>
                      <a:r>
                        <a:rPr kumimoji="1" lang="ja-JP" altLang="en-US" dirty="0" smtClean="0"/>
                        <a:t>階積分</a:t>
                      </a:r>
                      <a:endParaRPr kumimoji="1" lang="en-US" altLang="ja-JP" dirty="0" smtClean="0"/>
                    </a:p>
                    <a:p>
                      <a:pPr marL="285750" indent="-285750">
                        <a:buFontTx/>
                        <a:buChar char="-"/>
                      </a:pPr>
                      <a:r>
                        <a:rPr kumimoji="1" lang="ja-JP" altLang="en-US" dirty="0" smtClean="0"/>
                        <a:t>曲率は</a:t>
                      </a:r>
                      <a:r>
                        <a:rPr kumimoji="1" lang="en-US" altLang="ja-JP" dirty="0" smtClean="0"/>
                        <a:t>2</a:t>
                      </a:r>
                      <a:r>
                        <a:rPr kumimoji="1" lang="ja-JP" altLang="en-US" dirty="0" smtClean="0"/>
                        <a:t>階積分</a:t>
                      </a:r>
                      <a:endParaRPr kumimoji="1" lang="en-US" altLang="ja-JP" dirty="0" smtClean="0"/>
                    </a:p>
                    <a:p>
                      <a:pPr marL="0" indent="0">
                        <a:buFontTx/>
                        <a:buNone/>
                      </a:pPr>
                      <a:r>
                        <a:rPr kumimoji="1" lang="ja-JP" altLang="en-US" dirty="0" smtClean="0"/>
                        <a:t>・</a:t>
                      </a:r>
                      <a:r>
                        <a:rPr kumimoji="1" lang="en-US" altLang="ja-JP" dirty="0" smtClean="0"/>
                        <a:t>SHWFS</a:t>
                      </a:r>
                      <a:r>
                        <a:rPr kumimoji="1" lang="ja-JP" altLang="en-US" dirty="0" smtClean="0"/>
                        <a:t>は重心計算が必要</a:t>
                      </a:r>
                      <a:endParaRPr kumimoji="1" lang="en-US" altLang="ja-JP" dirty="0" smtClean="0"/>
                    </a:p>
                    <a:p>
                      <a:pPr marL="0" indent="0">
                        <a:buFontTx/>
                        <a:buNone/>
                      </a:pPr>
                      <a:r>
                        <a:rPr kumimoji="1" lang="en-US" altLang="ja-JP" dirty="0" smtClean="0"/>
                        <a:t>→</a:t>
                      </a:r>
                      <a:r>
                        <a:rPr kumimoji="1" lang="ja-JP" altLang="en-US" dirty="0" smtClean="0">
                          <a:solidFill>
                            <a:srgbClr val="FF0000"/>
                          </a:solidFill>
                        </a:rPr>
                        <a:t>素子数大で不利</a:t>
                      </a:r>
                      <a:endParaRPr kumimoji="1" lang="en-US" altLang="ja-JP" dirty="0" smtClean="0">
                        <a:solidFill>
                          <a:srgbClr val="FF0000"/>
                        </a:solidFill>
                      </a:endParaRPr>
                    </a:p>
                  </a:txBody>
                  <a:tcPr/>
                </a:tc>
                <a:tc>
                  <a:txBody>
                    <a:bodyPr/>
                    <a:lstStyle/>
                    <a:p>
                      <a:r>
                        <a:rPr kumimoji="1" lang="ja-JP" altLang="en-US" dirty="0" smtClean="0"/>
                        <a:t>・測定レンジが小さい</a:t>
                      </a:r>
                      <a:endParaRPr kumimoji="1" lang="en-US" altLang="ja-JP" dirty="0" smtClean="0"/>
                    </a:p>
                    <a:p>
                      <a:r>
                        <a:rPr kumimoji="1" lang="ja-JP" altLang="en-US" dirty="0" smtClean="0"/>
                        <a:t>　</a:t>
                      </a:r>
                      <a:r>
                        <a:rPr kumimoji="1" lang="en-US" altLang="ja-JP" dirty="0" smtClean="0"/>
                        <a:t>±1λ</a:t>
                      </a:r>
                      <a:r>
                        <a:rPr kumimoji="1" lang="ja-JP" altLang="en-US" dirty="0" smtClean="0"/>
                        <a:t>、</a:t>
                      </a:r>
                      <a:r>
                        <a:rPr kumimoji="1" lang="en-US" altLang="ja-JP" dirty="0" smtClean="0"/>
                        <a:t>±π [rad]</a:t>
                      </a:r>
                    </a:p>
                    <a:p>
                      <a:r>
                        <a:rPr kumimoji="1" lang="ja-JP" altLang="en-US" dirty="0" smtClean="0"/>
                        <a:t>・最低</a:t>
                      </a:r>
                      <a:r>
                        <a:rPr kumimoji="1" lang="en-US" altLang="ja-JP" dirty="0" smtClean="0"/>
                        <a:t>3</a:t>
                      </a:r>
                      <a:r>
                        <a:rPr kumimoji="1" lang="ja-JP" altLang="en-US" dirty="0" smtClean="0"/>
                        <a:t>つの位相差測定</a:t>
                      </a:r>
                      <a:r>
                        <a:rPr kumimoji="1" lang="en-US" altLang="ja-JP" dirty="0" smtClean="0"/>
                        <a:t>(ex. 0, π, π/2, -π/2)</a:t>
                      </a:r>
                      <a:r>
                        <a:rPr kumimoji="1" lang="ja-JP" altLang="en-US" dirty="0" smtClean="0"/>
                        <a:t>が必要</a:t>
                      </a:r>
                      <a:endParaRPr kumimoji="1" lang="en-US" altLang="ja-JP" dirty="0" smtClean="0"/>
                    </a:p>
                  </a:txBody>
                  <a:tcPr/>
                </a:tc>
              </a:tr>
              <a:tr h="438933">
                <a:tc>
                  <a:txBody>
                    <a:bodyPr/>
                    <a:lstStyle/>
                    <a:p>
                      <a:r>
                        <a:rPr kumimoji="1" lang="ja-JP" altLang="en-US" dirty="0" smtClean="0"/>
                        <a:t>使用例</a:t>
                      </a:r>
                      <a:endParaRPr kumimoji="1" lang="ja-JP" altLang="en-US" dirty="0"/>
                    </a:p>
                  </a:txBody>
                  <a:tcPr/>
                </a:tc>
                <a:tc>
                  <a:txBody>
                    <a:bodyPr/>
                    <a:lstStyle/>
                    <a:p>
                      <a:r>
                        <a:rPr kumimoji="1" lang="ja-JP" altLang="en-US" dirty="0" smtClean="0">
                          <a:solidFill>
                            <a:srgbClr val="FF0000"/>
                          </a:solidFill>
                        </a:rPr>
                        <a:t>シャックハルトマンセンサ</a:t>
                      </a:r>
                      <a:r>
                        <a:rPr kumimoji="1" lang="en-US" altLang="ja-JP" dirty="0" smtClean="0"/>
                        <a:t>(ex. GPI)</a:t>
                      </a:r>
                    </a:p>
                    <a:p>
                      <a:r>
                        <a:rPr kumimoji="1" lang="ja-JP" altLang="en-US" dirty="0" smtClean="0"/>
                        <a:t>曲率センサ</a:t>
                      </a:r>
                      <a:r>
                        <a:rPr kumimoji="1" lang="en-US" altLang="ja-JP" dirty="0" smtClean="0"/>
                        <a:t>(ex. HiCIAO/AO188)</a:t>
                      </a:r>
                      <a:endParaRPr kumimoji="1" lang="ja-JP" altLang="en-US" dirty="0"/>
                    </a:p>
                  </a:txBody>
                  <a:tcPr/>
                </a:tc>
                <a:tc>
                  <a:txBody>
                    <a:bodyPr/>
                    <a:lstStyle/>
                    <a:p>
                      <a:r>
                        <a:rPr kumimoji="1" lang="en-US" altLang="ja-JP" dirty="0" smtClean="0"/>
                        <a:t>fixed-</a:t>
                      </a:r>
                      <a:r>
                        <a:rPr kumimoji="1" lang="ja-JP" altLang="en-US" dirty="0" smtClean="0"/>
                        <a:t>ピラミッドセンサ</a:t>
                      </a:r>
                      <a:r>
                        <a:rPr kumimoji="1" lang="en-US" altLang="ja-JP" dirty="0" smtClean="0"/>
                        <a:t>(ex. </a:t>
                      </a:r>
                      <a:r>
                        <a:rPr kumimoji="1" lang="en-US" altLang="ja-JP" dirty="0" err="1" smtClean="0"/>
                        <a:t>SCExAO</a:t>
                      </a:r>
                      <a:r>
                        <a:rPr kumimoji="1" lang="en-US" altLang="ja-JP" dirty="0" smtClean="0"/>
                        <a:t>)</a:t>
                      </a:r>
                    </a:p>
                    <a:p>
                      <a:r>
                        <a:rPr kumimoji="1" lang="en-US" altLang="ja-JP" dirty="0" smtClean="0"/>
                        <a:t>Zernike</a:t>
                      </a:r>
                      <a:r>
                        <a:rPr kumimoji="1" lang="ja-JP" altLang="en-US" dirty="0" smtClean="0"/>
                        <a:t>センサ</a:t>
                      </a:r>
                      <a:r>
                        <a:rPr kumimoji="1" lang="en-US" altLang="ja-JP" dirty="0" smtClean="0"/>
                        <a:t>(ex. Palomar)</a:t>
                      </a:r>
                    </a:p>
                    <a:p>
                      <a:r>
                        <a:rPr kumimoji="1" lang="ja-JP" altLang="en-US" dirty="0" smtClean="0">
                          <a:solidFill>
                            <a:srgbClr val="FF0000"/>
                          </a:solidFill>
                        </a:rPr>
                        <a:t>点源回折干渉計センサ</a:t>
                      </a:r>
                      <a:r>
                        <a:rPr kumimoji="1" lang="en-US" altLang="ja-JP" dirty="0" smtClean="0"/>
                        <a:t>(ex. SEICA)</a:t>
                      </a:r>
                      <a:endParaRPr kumimoji="1" lang="ja-JP" altLang="en-US" dirty="0"/>
                    </a:p>
                  </a:txBody>
                  <a:tcPr/>
                </a:tc>
              </a:tr>
            </a:tbl>
          </a:graphicData>
        </a:graphic>
      </p:graphicFrame>
      <p:sp>
        <p:nvSpPr>
          <p:cNvPr id="18" name="タイトル 1"/>
          <p:cNvSpPr>
            <a:spLocks noGrp="1"/>
          </p:cNvSpPr>
          <p:nvPr>
            <p:ph type="title"/>
          </p:nvPr>
        </p:nvSpPr>
        <p:spPr>
          <a:xfrm>
            <a:off x="457200" y="-3576"/>
            <a:ext cx="7647103" cy="895048"/>
          </a:xfrm>
        </p:spPr>
        <p:txBody>
          <a:bodyPr/>
          <a:lstStyle/>
          <a:p>
            <a:r>
              <a:rPr kumimoji="1" lang="ja-JP" altLang="en-US" dirty="0" smtClean="0"/>
              <a:t>補償光学</a:t>
            </a:r>
            <a:r>
              <a:rPr kumimoji="1" lang="en-US" altLang="ja-JP" dirty="0" smtClean="0"/>
              <a:t>: WFS</a:t>
            </a:r>
            <a:r>
              <a:rPr kumimoji="1" lang="ja-JP" altLang="en-US" dirty="0" smtClean="0"/>
              <a:t>方式</a:t>
            </a:r>
            <a:r>
              <a:rPr kumimoji="1" lang="en-US" altLang="ja-JP" dirty="0" smtClean="0"/>
              <a:t> </a:t>
            </a:r>
            <a:endParaRPr kumimoji="1" lang="ja-JP" altLang="en-US" dirty="0"/>
          </a:p>
        </p:txBody>
      </p:sp>
      <p:sp>
        <p:nvSpPr>
          <p:cNvPr id="19" name="テキスト ボックス 18"/>
          <p:cNvSpPr txBox="1"/>
          <p:nvPr/>
        </p:nvSpPr>
        <p:spPr>
          <a:xfrm>
            <a:off x="8402203" y="0"/>
            <a:ext cx="741797" cy="369332"/>
          </a:xfrm>
          <a:prstGeom prst="rect">
            <a:avLst/>
          </a:prstGeom>
          <a:noFill/>
        </p:spPr>
        <p:txBody>
          <a:bodyPr wrap="none" rtlCol="0">
            <a:spAutoFit/>
          </a:bodyPr>
          <a:lstStyle/>
          <a:p>
            <a:pPr algn="r"/>
            <a:r>
              <a:rPr lang="en-US" altLang="ja-JP" dirty="0" smtClean="0"/>
              <a:t>30/</a:t>
            </a:r>
            <a:r>
              <a:rPr lang="en-US" altLang="ja-JP" dirty="0"/>
              <a:t>50</a:t>
            </a:r>
            <a:endParaRPr lang="ja-JP" altLang="en-US" dirty="0"/>
          </a:p>
        </p:txBody>
      </p:sp>
    </p:spTree>
    <p:extLst>
      <p:ext uri="{BB962C8B-B14F-4D97-AF65-F5344CB8AC3E}">
        <p14:creationId xmlns:p14="http://schemas.microsoft.com/office/powerpoint/2010/main" val="31850623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847311" y="3999120"/>
            <a:ext cx="2199141" cy="229379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561908" y="2824175"/>
            <a:ext cx="1732805" cy="2359728"/>
            <a:chOff x="3013566" y="2571695"/>
            <a:chExt cx="1873469" cy="2733867"/>
          </a:xfrm>
        </p:grpSpPr>
        <p:pic>
          <p:nvPicPr>
            <p:cNvPr id="13" name="図 12"/>
            <p:cNvPicPr>
              <a:picLocks noChangeAspect="1"/>
            </p:cNvPicPr>
            <p:nvPr/>
          </p:nvPicPr>
          <p:blipFill rotWithShape="1">
            <a:blip r:embed="rId3" cstate="screen">
              <a:extLst>
                <a:ext uri="{28A0092B-C50C-407E-A947-70E740481C1C}">
                  <a14:useLocalDpi xmlns:a14="http://schemas.microsoft.com/office/drawing/2010/main"/>
                </a:ext>
              </a:extLst>
            </a:blip>
            <a:srcRect b="-482"/>
            <a:stretch/>
          </p:blipFill>
          <p:spPr>
            <a:xfrm>
              <a:off x="3172142" y="2571695"/>
              <a:ext cx="1714893" cy="2432480"/>
            </a:xfrm>
            <a:prstGeom prst="rect">
              <a:avLst/>
            </a:prstGeom>
          </p:spPr>
        </p:pic>
        <p:sp>
          <p:nvSpPr>
            <p:cNvPr id="8" name="テキスト ボックス 7"/>
            <p:cNvSpPr txBox="1"/>
            <p:nvPr/>
          </p:nvSpPr>
          <p:spPr>
            <a:xfrm>
              <a:off x="3013566" y="4521097"/>
              <a:ext cx="1764713" cy="784465"/>
            </a:xfrm>
            <a:prstGeom prst="rect">
              <a:avLst/>
            </a:prstGeom>
            <a:noFill/>
          </p:spPr>
          <p:txBody>
            <a:bodyPr wrap="square" rtlCol="0">
              <a:spAutoFit/>
            </a:bodyPr>
            <a:lstStyle/>
            <a:p>
              <a:endParaRPr kumimoji="1" lang="en-US" altLang="ja-JP" dirty="0" smtClean="0">
                <a:latin typeface="+mn-lt"/>
                <a:ea typeface="HGPｺﾞｼｯｸM" panose="020B0600000000000000" pitchFamily="50" charset="-128"/>
              </a:endParaRPr>
            </a:p>
            <a:p>
              <a:r>
                <a:rPr kumimoji="1" lang="ja-JP" altLang="en-US" sz="2000" b="1" dirty="0" smtClean="0">
                  <a:latin typeface="+mn-lt"/>
                  <a:ea typeface="HGPｺﾞｼｯｸM" panose="020B0600000000000000" pitchFamily="50" charset="-128"/>
                </a:rPr>
                <a:t>レンズアレイ</a:t>
              </a:r>
              <a:endParaRPr kumimoji="1" lang="en-US" altLang="ja-JP" sz="2000" b="1" dirty="0" smtClean="0">
                <a:latin typeface="+mn-lt"/>
                <a:ea typeface="HGPｺﾞｼｯｸM" panose="020B0600000000000000" pitchFamily="50" charset="-128"/>
              </a:endParaRPr>
            </a:p>
          </p:txBody>
        </p:sp>
      </p:grpSp>
      <p:sp>
        <p:nvSpPr>
          <p:cNvPr id="123" name="テキスト ボックス 122"/>
          <p:cNvSpPr txBox="1"/>
          <p:nvPr/>
        </p:nvSpPr>
        <p:spPr>
          <a:xfrm>
            <a:off x="4854418" y="4293062"/>
            <a:ext cx="1895415" cy="369332"/>
          </a:xfrm>
          <a:prstGeom prst="rect">
            <a:avLst/>
          </a:prstGeom>
          <a:solidFill>
            <a:schemeClr val="bg1"/>
          </a:solidFill>
        </p:spPr>
        <p:txBody>
          <a:bodyPr wrap="square" rtlCol="0">
            <a:spAutoFit/>
          </a:bodyPr>
          <a:lstStyle/>
          <a:p>
            <a:r>
              <a:rPr kumimoji="1" lang="en-US" altLang="ja-JP" dirty="0" smtClean="0">
                <a:latin typeface="+mn-lt"/>
                <a:ea typeface="HGPｺﾞｼｯｸM" panose="020B0600000000000000" pitchFamily="50" charset="-128"/>
              </a:rPr>
              <a:t> CMOS</a:t>
            </a:r>
            <a:r>
              <a:rPr kumimoji="1" lang="ja-JP" altLang="en-US" dirty="0" smtClean="0">
                <a:latin typeface="+mn-lt"/>
                <a:ea typeface="HGPｺﾞｼｯｸM" panose="020B0600000000000000" pitchFamily="50" charset="-128"/>
              </a:rPr>
              <a:t>カメラ</a:t>
            </a:r>
          </a:p>
        </p:txBody>
      </p:sp>
      <p:pic>
        <p:nvPicPr>
          <p:cNvPr id="6" name="図 5"/>
          <p:cNvPicPr>
            <a:picLocks noChangeAspect="1"/>
          </p:cNvPicPr>
          <p:nvPr/>
        </p:nvPicPr>
        <p:blipFill>
          <a:blip r:embed="rId4"/>
          <a:stretch>
            <a:fillRect/>
          </a:stretch>
        </p:blipFill>
        <p:spPr>
          <a:xfrm>
            <a:off x="4559826" y="2824175"/>
            <a:ext cx="2141194" cy="1519270"/>
          </a:xfrm>
          <a:prstGeom prst="rect">
            <a:avLst/>
          </a:prstGeom>
        </p:spPr>
      </p:pic>
      <p:grpSp>
        <p:nvGrpSpPr>
          <p:cNvPr id="22" name="グループ化 21"/>
          <p:cNvGrpSpPr/>
          <p:nvPr/>
        </p:nvGrpSpPr>
        <p:grpSpPr>
          <a:xfrm>
            <a:off x="3272191" y="2651776"/>
            <a:ext cx="1582227" cy="2420829"/>
            <a:chOff x="4864513" y="2593158"/>
            <a:chExt cx="1582227" cy="2420829"/>
          </a:xfrm>
        </p:grpSpPr>
        <p:grpSp>
          <p:nvGrpSpPr>
            <p:cNvPr id="18" name="グループ化 17"/>
            <p:cNvGrpSpPr/>
            <p:nvPr/>
          </p:nvGrpSpPr>
          <p:grpSpPr>
            <a:xfrm>
              <a:off x="4864513" y="2593158"/>
              <a:ext cx="1582227" cy="2420829"/>
              <a:chOff x="4895047" y="2597214"/>
              <a:chExt cx="1582227" cy="2420829"/>
            </a:xfrm>
          </p:grpSpPr>
          <p:pic>
            <p:nvPicPr>
              <p:cNvPr id="129" name="図 1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8370" y="2597214"/>
                <a:ext cx="1578904" cy="2420829"/>
              </a:xfrm>
              <a:prstGeom prst="rect">
                <a:avLst/>
              </a:prstGeom>
            </p:spPr>
          </p:pic>
          <p:pic>
            <p:nvPicPr>
              <p:cNvPr id="12" name="図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12270" y="3840090"/>
                <a:ext cx="1080121" cy="180020"/>
              </a:xfrm>
              <a:prstGeom prst="rect">
                <a:avLst/>
              </a:prstGeom>
            </p:spPr>
          </p:pic>
          <p:pic>
            <p:nvPicPr>
              <p:cNvPr id="15" name="図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12269" y="4215310"/>
                <a:ext cx="1080121" cy="180020"/>
              </a:xfrm>
              <a:prstGeom prst="rect">
                <a:avLst/>
              </a:prstGeom>
            </p:spPr>
          </p:pic>
          <p:pic>
            <p:nvPicPr>
              <p:cNvPr id="16" name="図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5047" y="3653028"/>
                <a:ext cx="1080121" cy="180020"/>
              </a:xfrm>
              <a:prstGeom prst="rect">
                <a:avLst/>
              </a:prstGeom>
            </p:spPr>
          </p:pic>
        </p:grpSp>
        <p:pic>
          <p:nvPicPr>
            <p:cNvPr id="14" name="図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87034" y="4031185"/>
              <a:ext cx="1080121" cy="180020"/>
            </a:xfrm>
            <a:prstGeom prst="rect">
              <a:avLst/>
            </a:prstGeom>
          </p:spPr>
        </p:pic>
      </p:grpSp>
      <p:cxnSp>
        <p:nvCxnSpPr>
          <p:cNvPr id="118" name="直線矢印コネクタ 117"/>
          <p:cNvCxnSpPr/>
          <p:nvPr/>
        </p:nvCxnSpPr>
        <p:spPr>
          <a:xfrm flipV="1">
            <a:off x="1449508" y="3999120"/>
            <a:ext cx="1305145" cy="56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p:nvPr/>
        </p:nvCxnSpPr>
        <p:spPr>
          <a:xfrm flipV="1">
            <a:off x="233114" y="3707594"/>
            <a:ext cx="4653921" cy="237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6" name="グループ化 95"/>
          <p:cNvGrpSpPr/>
          <p:nvPr/>
        </p:nvGrpSpPr>
        <p:grpSpPr>
          <a:xfrm>
            <a:off x="-37855" y="3627691"/>
            <a:ext cx="990110" cy="990533"/>
            <a:chOff x="-1397000" y="3432276"/>
            <a:chExt cx="990110" cy="990533"/>
          </a:xfrm>
        </p:grpSpPr>
        <p:grpSp>
          <p:nvGrpSpPr>
            <p:cNvPr id="115" name="グループ化 114"/>
            <p:cNvGrpSpPr/>
            <p:nvPr/>
          </p:nvGrpSpPr>
          <p:grpSpPr>
            <a:xfrm>
              <a:off x="-1397000" y="3627605"/>
              <a:ext cx="990110" cy="795204"/>
              <a:chOff x="3351494" y="5589241"/>
              <a:chExt cx="1090861" cy="795204"/>
            </a:xfrm>
          </p:grpSpPr>
          <p:sp>
            <p:nvSpPr>
              <p:cNvPr id="116" name="円/楕円 115"/>
              <p:cNvSpPr/>
              <p:nvPr/>
            </p:nvSpPr>
            <p:spPr>
              <a:xfrm>
                <a:off x="3780862" y="5589241"/>
                <a:ext cx="232126" cy="195054"/>
              </a:xfrm>
              <a:prstGeom prst="ellipse">
                <a:avLst/>
              </a:prstGeom>
              <a:solidFill>
                <a:srgbClr val="FFFF00"/>
              </a:solidFill>
              <a:ln w="28575">
                <a:solidFill>
                  <a:srgbClr val="0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rgbClr val="FF0000"/>
                  </a:solidFill>
                  <a:ea typeface="HGPｺﾞｼｯｸM" panose="020B0600000000000000" pitchFamily="50" charset="-128"/>
                </a:endParaRPr>
              </a:p>
            </p:txBody>
          </p:sp>
          <p:sp>
            <p:nvSpPr>
              <p:cNvPr id="117" name="テキスト ボックス 116"/>
              <p:cNvSpPr txBox="1"/>
              <p:nvPr/>
            </p:nvSpPr>
            <p:spPr>
              <a:xfrm>
                <a:off x="3351494" y="5984335"/>
                <a:ext cx="1090861" cy="400110"/>
              </a:xfrm>
              <a:prstGeom prst="rect">
                <a:avLst/>
              </a:prstGeom>
              <a:noFill/>
            </p:spPr>
            <p:txBody>
              <a:bodyPr wrap="square" rtlCol="0">
                <a:spAutoFit/>
              </a:bodyPr>
              <a:lstStyle/>
              <a:p>
                <a:r>
                  <a:rPr lang="ja-JP" altLang="en-US" sz="2000" b="1" dirty="0" smtClean="0">
                    <a:latin typeface="+mn-lt"/>
                    <a:ea typeface="HGPｺﾞｼｯｸM" panose="020B0600000000000000" pitchFamily="50" charset="-128"/>
                  </a:rPr>
                  <a:t>星の光</a:t>
                </a:r>
                <a:endParaRPr kumimoji="1" lang="ja-JP" altLang="en-US" sz="2000" b="1" dirty="0" smtClean="0">
                  <a:latin typeface="+mn-lt"/>
                  <a:ea typeface="HGPｺﾞｼｯｸM" panose="020B0600000000000000" pitchFamily="50" charset="-128"/>
                </a:endParaRPr>
              </a:p>
            </p:txBody>
          </p:sp>
        </p:grpSp>
        <p:grpSp>
          <p:nvGrpSpPr>
            <p:cNvPr id="46" name="グループ化 45"/>
            <p:cNvGrpSpPr/>
            <p:nvPr/>
          </p:nvGrpSpPr>
          <p:grpSpPr>
            <a:xfrm>
              <a:off x="-1216268" y="3432276"/>
              <a:ext cx="611668" cy="590423"/>
              <a:chOff x="-1216268" y="3432276"/>
              <a:chExt cx="611668" cy="590423"/>
            </a:xfrm>
          </p:grpSpPr>
          <p:cxnSp>
            <p:nvCxnSpPr>
              <p:cNvPr id="5" name="直線矢印コネクタ 4"/>
              <p:cNvCxnSpPr>
                <a:stCxn id="116" idx="0"/>
              </p:cNvCxnSpPr>
              <p:nvPr/>
            </p:nvCxnSpPr>
            <p:spPr>
              <a:xfrm flipV="1">
                <a:off x="-901944" y="3432276"/>
                <a:ext cx="0" cy="19532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stCxn id="116" idx="6"/>
              </p:cNvCxnSpPr>
              <p:nvPr/>
            </p:nvCxnSpPr>
            <p:spPr>
              <a:xfrm>
                <a:off x="-796601" y="3725132"/>
                <a:ext cx="192001"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a:stCxn id="116" idx="4"/>
                <a:endCxn id="117" idx="0"/>
              </p:cNvCxnSpPr>
              <p:nvPr/>
            </p:nvCxnSpPr>
            <p:spPr>
              <a:xfrm flipH="1">
                <a:off x="-901945" y="3822659"/>
                <a:ext cx="1" cy="2000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a:stCxn id="116" idx="2"/>
              </p:cNvCxnSpPr>
              <p:nvPr/>
            </p:nvCxnSpPr>
            <p:spPr>
              <a:xfrm flipH="1">
                <a:off x="-1216268" y="3725132"/>
                <a:ext cx="20898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stCxn id="116" idx="7"/>
              </p:cNvCxnSpPr>
              <p:nvPr/>
            </p:nvCxnSpPr>
            <p:spPr>
              <a:xfrm flipV="1">
                <a:off x="-827455" y="3529803"/>
                <a:ext cx="156066" cy="12636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116" idx="5"/>
              </p:cNvCxnSpPr>
              <p:nvPr/>
            </p:nvCxnSpPr>
            <p:spPr>
              <a:xfrm>
                <a:off x="-827455" y="3794094"/>
                <a:ext cx="166454" cy="11250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stCxn id="116" idx="3"/>
              </p:cNvCxnSpPr>
              <p:nvPr/>
            </p:nvCxnSpPr>
            <p:spPr>
              <a:xfrm flipH="1">
                <a:off x="-1163886" y="3794094"/>
                <a:ext cx="187452" cy="14834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a:stCxn id="116" idx="1"/>
              </p:cNvCxnSpPr>
              <p:nvPr/>
            </p:nvCxnSpPr>
            <p:spPr>
              <a:xfrm flipH="1" flipV="1">
                <a:off x="-1133521" y="3529803"/>
                <a:ext cx="157087" cy="12636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1" name="正方形/長方形 120"/>
          <p:cNvSpPr/>
          <p:nvPr/>
        </p:nvSpPr>
        <p:spPr>
          <a:xfrm>
            <a:off x="7506655" y="2651776"/>
            <a:ext cx="189767" cy="34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M" panose="020B0600000000000000" pitchFamily="50" charset="-128"/>
            </a:endParaRPr>
          </a:p>
        </p:txBody>
      </p:sp>
      <p:sp>
        <p:nvSpPr>
          <p:cNvPr id="4" name="コンテンツ プレースホルダー 3"/>
          <p:cNvSpPr>
            <a:spLocks noGrp="1"/>
          </p:cNvSpPr>
          <p:nvPr>
            <p:ph sz="quarter" idx="1"/>
          </p:nvPr>
        </p:nvSpPr>
        <p:spPr>
          <a:xfrm>
            <a:off x="176701" y="760837"/>
            <a:ext cx="8713760" cy="687811"/>
          </a:xfrm>
        </p:spPr>
        <p:txBody>
          <a:bodyPr>
            <a:noAutofit/>
          </a:bodyPr>
          <a:lstStyle/>
          <a:p>
            <a:r>
              <a:rPr kumimoji="1" lang="ja-JP" altLang="en-US" sz="2800" dirty="0" smtClean="0">
                <a:ea typeface="HGPｺﾞｼｯｸM" panose="020B0600000000000000" pitchFamily="50" charset="-128"/>
                <a:cs typeface="Times New Roman" panose="02020603050405020304" pitchFamily="18" charset="0"/>
              </a:rPr>
              <a:t>幾何学的測定</a:t>
            </a:r>
            <a:r>
              <a:rPr kumimoji="1" lang="en-US" altLang="ja-JP" sz="2800" dirty="0" smtClean="0">
                <a:ea typeface="HGPｺﾞｼｯｸM" panose="020B0600000000000000" pitchFamily="50" charset="-128"/>
                <a:cs typeface="Times New Roman" panose="02020603050405020304" pitchFamily="18" charset="0"/>
              </a:rPr>
              <a:t>[</a:t>
            </a:r>
            <a:r>
              <a:rPr kumimoji="1" lang="ja-JP" altLang="en-US" sz="2800" dirty="0" smtClean="0">
                <a:ea typeface="HGPｺﾞｼｯｸM" panose="020B0600000000000000" pitchFamily="50" charset="-128"/>
                <a:cs typeface="Times New Roman" panose="02020603050405020304" pitchFamily="18" charset="0"/>
              </a:rPr>
              <a:t>傾斜測定</a:t>
            </a:r>
            <a:r>
              <a:rPr kumimoji="1" lang="en-US" altLang="ja-JP" sz="2800" dirty="0" smtClean="0">
                <a:ea typeface="HGPｺﾞｼｯｸM" panose="020B0600000000000000" pitchFamily="50" charset="-128"/>
                <a:cs typeface="Times New Roman" panose="02020603050405020304" pitchFamily="18" charset="0"/>
              </a:rPr>
              <a:t>]: </a:t>
            </a:r>
            <a:r>
              <a:rPr kumimoji="1" lang="ja-JP" altLang="en-US" sz="2800" dirty="0" smtClean="0">
                <a:ea typeface="HGPｺﾞｼｯｸM" panose="020B0600000000000000" pitchFamily="50" charset="-128"/>
                <a:cs typeface="Times New Roman" panose="02020603050405020304" pitchFamily="18" charset="0"/>
              </a:rPr>
              <a:t>シャック</a:t>
            </a:r>
            <a:r>
              <a:rPr kumimoji="1" lang="en-US" altLang="ja-JP" sz="2800" dirty="0" smtClean="0">
                <a:ea typeface="HGPｺﾞｼｯｸM" panose="020B0600000000000000" pitchFamily="50" charset="-128"/>
                <a:cs typeface="Times New Roman" panose="02020603050405020304" pitchFamily="18" charset="0"/>
              </a:rPr>
              <a:t>=</a:t>
            </a:r>
            <a:r>
              <a:rPr kumimoji="1" lang="ja-JP" altLang="en-US" sz="2800" dirty="0" smtClean="0">
                <a:ea typeface="HGPｺﾞｼｯｸM" panose="020B0600000000000000" pitchFamily="50" charset="-128"/>
                <a:cs typeface="Times New Roman" panose="02020603050405020304" pitchFamily="18" charset="0"/>
              </a:rPr>
              <a:t>ハルトマン</a:t>
            </a:r>
            <a:r>
              <a:rPr kumimoji="1" lang="en-US" altLang="ja-JP" sz="2800" dirty="0" smtClean="0">
                <a:ea typeface="HGPｺﾞｼｯｸM" panose="020B0600000000000000" pitchFamily="50" charset="-128"/>
                <a:cs typeface="Times New Roman" panose="02020603050405020304" pitchFamily="18" charset="0"/>
              </a:rPr>
              <a:t>WFS</a:t>
            </a:r>
            <a:endParaRPr kumimoji="1" lang="ja-JP" altLang="en-US" sz="2800" dirty="0">
              <a:ea typeface="HGPｺﾞｼｯｸM" panose="020B0600000000000000" pitchFamily="50" charset="-128"/>
              <a:cs typeface="Times New Roman" panose="02020603050405020304" pitchFamily="18" charset="0"/>
            </a:endParaRPr>
          </a:p>
        </p:txBody>
      </p:sp>
      <p:sp>
        <p:nvSpPr>
          <p:cNvPr id="54" name="タイトル 1"/>
          <p:cNvSpPr txBox="1">
            <a:spLocks/>
          </p:cNvSpPr>
          <p:nvPr/>
        </p:nvSpPr>
        <p:spPr>
          <a:xfrm>
            <a:off x="457200" y="-3576"/>
            <a:ext cx="7647103" cy="895048"/>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kumimoji="1" sz="4400" b="1" u="sng" kern="1200">
                <a:solidFill>
                  <a:schemeClr val="tx1"/>
                </a:solidFill>
                <a:latin typeface="+mj-lt"/>
                <a:ea typeface="+mj-ea"/>
                <a:cs typeface="+mj-cs"/>
              </a:defRPr>
            </a:lvl1pPr>
          </a:lstStyle>
          <a:p>
            <a:r>
              <a:rPr lang="ja-JP" altLang="en-US" dirty="0" smtClean="0">
                <a:latin typeface="+mn-lt"/>
              </a:rPr>
              <a:t>補償光学</a:t>
            </a:r>
            <a:r>
              <a:rPr lang="en-US" altLang="ja-JP" dirty="0" smtClean="0">
                <a:latin typeface="+mn-lt"/>
              </a:rPr>
              <a:t>: WFS</a:t>
            </a:r>
            <a:r>
              <a:rPr lang="ja-JP" altLang="en-US" dirty="0" smtClean="0">
                <a:latin typeface="+mn-lt"/>
              </a:rPr>
              <a:t>方式</a:t>
            </a:r>
            <a:r>
              <a:rPr lang="en-US" altLang="ja-JP" dirty="0" smtClean="0">
                <a:latin typeface="+mn-lt"/>
              </a:rPr>
              <a:t>:: SHWFS </a:t>
            </a:r>
            <a:endParaRPr lang="ja-JP" altLang="en-US" dirty="0">
              <a:latin typeface="+mn-lt"/>
            </a:endParaRPr>
          </a:p>
        </p:txBody>
      </p:sp>
      <p:pic>
        <p:nvPicPr>
          <p:cNvPr id="55" name="図の枠 1" descr="H800-Genri"/>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951" y="1323471"/>
            <a:ext cx="4790084" cy="12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直線矢印コネクタ 71"/>
          <p:cNvCxnSpPr/>
          <p:nvPr/>
        </p:nvCxnSpPr>
        <p:spPr>
          <a:xfrm flipV="1">
            <a:off x="1449508" y="3601986"/>
            <a:ext cx="1305145" cy="56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1449508" y="4185047"/>
            <a:ext cx="1305145" cy="56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1449508" y="3813677"/>
            <a:ext cx="1305145" cy="56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V="1">
            <a:off x="1449508" y="4357214"/>
            <a:ext cx="1305145" cy="56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875139" y="3547573"/>
            <a:ext cx="2171313" cy="369332"/>
          </a:xfrm>
          <a:prstGeom prst="rect">
            <a:avLst/>
          </a:prstGeom>
          <a:noFill/>
        </p:spPr>
        <p:txBody>
          <a:bodyPr wrap="none" rtlCol="0">
            <a:spAutoFit/>
          </a:bodyPr>
          <a:lstStyle/>
          <a:p>
            <a:r>
              <a:rPr kumimoji="1" lang="ja-JP" altLang="en-US" dirty="0" smtClean="0">
                <a:latin typeface="+mn-lt"/>
              </a:rPr>
              <a:t>理想波面</a:t>
            </a:r>
            <a:r>
              <a:rPr kumimoji="1" lang="en-US" altLang="ja-JP" dirty="0" smtClean="0">
                <a:latin typeface="+mn-lt"/>
              </a:rPr>
              <a:t>(</a:t>
            </a:r>
            <a:r>
              <a:rPr kumimoji="1" lang="ja-JP" altLang="en-US" dirty="0" smtClean="0">
                <a:latin typeface="+mn-lt"/>
              </a:rPr>
              <a:t>参照波面</a:t>
            </a:r>
            <a:r>
              <a:rPr kumimoji="1" lang="en-US" altLang="ja-JP" dirty="0" smtClean="0">
                <a:latin typeface="+mn-lt"/>
              </a:rPr>
              <a:t>)</a:t>
            </a:r>
            <a:endParaRPr kumimoji="1" lang="ja-JP" altLang="en-US" dirty="0">
              <a:latin typeface="+mn-lt"/>
            </a:endParaRPr>
          </a:p>
        </p:txBody>
      </p:sp>
      <p:sp>
        <p:nvSpPr>
          <p:cNvPr id="78" name="テキスト ボックス 77"/>
          <p:cNvSpPr txBox="1"/>
          <p:nvPr/>
        </p:nvSpPr>
        <p:spPr>
          <a:xfrm>
            <a:off x="6875139" y="6292917"/>
            <a:ext cx="2171313" cy="369332"/>
          </a:xfrm>
          <a:prstGeom prst="rect">
            <a:avLst/>
          </a:prstGeom>
          <a:noFill/>
        </p:spPr>
        <p:txBody>
          <a:bodyPr wrap="none" rtlCol="0">
            <a:spAutoFit/>
          </a:bodyPr>
          <a:lstStyle/>
          <a:p>
            <a:r>
              <a:rPr kumimoji="1" lang="ja-JP" altLang="en-US" dirty="0" smtClean="0">
                <a:latin typeface="+mn-lt"/>
              </a:rPr>
              <a:t>測定波面</a:t>
            </a:r>
            <a:r>
              <a:rPr kumimoji="1" lang="en-US" altLang="ja-JP" dirty="0" smtClean="0">
                <a:latin typeface="+mn-lt"/>
              </a:rPr>
              <a:t>(</a:t>
            </a:r>
            <a:r>
              <a:rPr kumimoji="1" lang="ja-JP" altLang="en-US" dirty="0" smtClean="0">
                <a:latin typeface="+mn-lt"/>
              </a:rPr>
              <a:t>大気乱流</a:t>
            </a:r>
            <a:r>
              <a:rPr kumimoji="1" lang="en-US" altLang="ja-JP" dirty="0" smtClean="0">
                <a:latin typeface="+mn-lt"/>
              </a:rPr>
              <a:t>)</a:t>
            </a:r>
            <a:endParaRPr kumimoji="1" lang="ja-JP" altLang="en-US" dirty="0">
              <a:latin typeface="+mn-lt"/>
            </a:endParaRPr>
          </a:p>
        </p:txBody>
      </p:sp>
      <p:pic>
        <p:nvPicPr>
          <p:cNvPr id="79" name="図 7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91369" y="5066111"/>
            <a:ext cx="1574819" cy="1507165"/>
          </a:xfrm>
          <a:prstGeom prst="rect">
            <a:avLst/>
          </a:prstGeom>
        </p:spPr>
      </p:pic>
      <p:grpSp>
        <p:nvGrpSpPr>
          <p:cNvPr id="80" name="グループ化 5"/>
          <p:cNvGrpSpPr/>
          <p:nvPr/>
        </p:nvGrpSpPr>
        <p:grpSpPr>
          <a:xfrm>
            <a:off x="4225527" y="4618223"/>
            <a:ext cx="2452502" cy="2237197"/>
            <a:chOff x="-150124" y="2606669"/>
            <a:chExt cx="2786909" cy="2538562"/>
          </a:xfrm>
        </p:grpSpPr>
        <p:grpSp>
          <p:nvGrpSpPr>
            <p:cNvPr id="81" name="グループ化 4"/>
            <p:cNvGrpSpPr/>
            <p:nvPr/>
          </p:nvGrpSpPr>
          <p:grpSpPr>
            <a:xfrm>
              <a:off x="184283" y="2606669"/>
              <a:ext cx="2452502" cy="2538562"/>
              <a:chOff x="184283" y="2606669"/>
              <a:chExt cx="2452502" cy="2538562"/>
            </a:xfrm>
          </p:grpSpPr>
          <p:grpSp>
            <p:nvGrpSpPr>
              <p:cNvPr id="83" name="グループ化 7"/>
              <p:cNvGrpSpPr/>
              <p:nvPr/>
            </p:nvGrpSpPr>
            <p:grpSpPr>
              <a:xfrm>
                <a:off x="192179" y="2606669"/>
                <a:ext cx="1457183" cy="1145019"/>
                <a:chOff x="128598" y="2250018"/>
                <a:chExt cx="1457183" cy="1145019"/>
              </a:xfrm>
            </p:grpSpPr>
            <p:sp>
              <p:nvSpPr>
                <p:cNvPr id="101" name="角丸四角形 100"/>
                <p:cNvSpPr/>
                <p:nvPr/>
              </p:nvSpPr>
              <p:spPr>
                <a:xfrm>
                  <a:off x="1013713" y="2250018"/>
                  <a:ext cx="572068" cy="385618"/>
                </a:xfrm>
                <a:prstGeom prst="roundRect">
                  <a:avLst/>
                </a:prstGeom>
                <a:solidFill>
                  <a:schemeClr val="bg1"/>
                </a:solid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cs typeface="Times New Roman" panose="02020603050405020304" pitchFamily="18" charset="0"/>
                  </a:endParaRPr>
                </a:p>
              </p:txBody>
            </p:sp>
            <p:sp>
              <p:nvSpPr>
                <p:cNvPr id="102" name="角丸四角形 101"/>
                <p:cNvSpPr/>
                <p:nvPr/>
              </p:nvSpPr>
              <p:spPr>
                <a:xfrm>
                  <a:off x="128598" y="3009419"/>
                  <a:ext cx="488526" cy="385618"/>
                </a:xfrm>
                <a:prstGeom prst="roundRect">
                  <a:avLst/>
                </a:prstGeom>
                <a:solidFill>
                  <a:schemeClr val="bg1"/>
                </a:solid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cs typeface="Times New Roman" panose="02020603050405020304" pitchFamily="18" charset="0"/>
                  </a:endParaRPr>
                </a:p>
              </p:txBody>
            </p:sp>
          </p:grpSp>
          <p:grpSp>
            <p:nvGrpSpPr>
              <p:cNvPr id="84" name="グループ化 15"/>
              <p:cNvGrpSpPr/>
              <p:nvPr/>
            </p:nvGrpSpPr>
            <p:grpSpPr>
              <a:xfrm>
                <a:off x="184283" y="2667989"/>
                <a:ext cx="2452502" cy="2477242"/>
                <a:chOff x="229287" y="2311338"/>
                <a:chExt cx="2452502" cy="2477242"/>
              </a:xfrm>
            </p:grpSpPr>
            <p:cxnSp>
              <p:nvCxnSpPr>
                <p:cNvPr id="88" name="直線コネクタ 87"/>
                <p:cNvCxnSpPr/>
                <p:nvPr/>
              </p:nvCxnSpPr>
              <p:spPr>
                <a:xfrm flipV="1">
                  <a:off x="1812186" y="2589577"/>
                  <a:ext cx="0" cy="1045300"/>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nvGrpSpPr>
                <p:cNvPr id="89" name="グループ化 9"/>
                <p:cNvGrpSpPr/>
                <p:nvPr/>
              </p:nvGrpSpPr>
              <p:grpSpPr>
                <a:xfrm>
                  <a:off x="229287" y="2311338"/>
                  <a:ext cx="2452502" cy="2477242"/>
                  <a:chOff x="229287" y="2311338"/>
                  <a:chExt cx="2452502" cy="2477242"/>
                </a:xfrm>
              </p:grpSpPr>
              <p:sp>
                <p:nvSpPr>
                  <p:cNvPr id="90" name="タイトル 1"/>
                  <p:cNvSpPr txBox="1">
                    <a:spLocks/>
                  </p:cNvSpPr>
                  <p:nvPr/>
                </p:nvSpPr>
                <p:spPr>
                  <a:xfrm>
                    <a:off x="1122298" y="2311338"/>
                    <a:ext cx="616503" cy="294420"/>
                  </a:xfrm>
                  <a:prstGeom prst="rect">
                    <a:avLst/>
                  </a:prstGeom>
                </p:spPr>
                <p:txBody>
                  <a:bodyPr vert="horz" anchor="b" anchorCtr="0">
                    <a:normAutofit fontScale="55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b="1" dirty="0" smtClean="0">
                        <a:latin typeface="+mn-lt"/>
                        <a:ea typeface="+mn-ea"/>
                        <a:cs typeface="Times New Roman" panose="02020603050405020304" pitchFamily="18" charset="0"/>
                      </a:rPr>
                      <a:t>⊿</a:t>
                    </a:r>
                    <a:r>
                      <a:rPr lang="en-US" altLang="ja-JP" sz="2400" b="1" dirty="0" smtClean="0">
                        <a:latin typeface="+mn-lt"/>
                        <a:ea typeface="+mn-ea"/>
                        <a:cs typeface="Times New Roman" panose="02020603050405020304" pitchFamily="18" charset="0"/>
                      </a:rPr>
                      <a:t>X</a:t>
                    </a:r>
                    <a:endParaRPr lang="ja-JP" altLang="en-US" sz="2400" b="1" dirty="0">
                      <a:latin typeface="+mn-lt"/>
                      <a:ea typeface="+mn-ea"/>
                      <a:cs typeface="Times New Roman" panose="02020603050405020304" pitchFamily="18" charset="0"/>
                    </a:endParaRPr>
                  </a:p>
                </p:txBody>
              </p:sp>
              <p:sp>
                <p:nvSpPr>
                  <p:cNvPr id="93" name="タイトル 1"/>
                  <p:cNvSpPr txBox="1">
                    <a:spLocks/>
                  </p:cNvSpPr>
                  <p:nvPr/>
                </p:nvSpPr>
                <p:spPr>
                  <a:xfrm>
                    <a:off x="229287" y="3059958"/>
                    <a:ext cx="616502" cy="294420"/>
                  </a:xfrm>
                  <a:prstGeom prst="rect">
                    <a:avLst/>
                  </a:prstGeom>
                </p:spPr>
                <p:txBody>
                  <a:bodyPr vert="horz" anchor="b" anchorCtr="0">
                    <a:normAutofit fontScale="55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b="1" dirty="0" smtClean="0">
                        <a:latin typeface="+mn-lt"/>
                        <a:ea typeface="+mn-ea"/>
                        <a:cs typeface="Times New Roman" panose="02020603050405020304" pitchFamily="18" charset="0"/>
                      </a:rPr>
                      <a:t>⊿</a:t>
                    </a:r>
                    <a:r>
                      <a:rPr lang="en-US" altLang="ja-JP" sz="2400" b="1" dirty="0">
                        <a:latin typeface="+mn-lt"/>
                        <a:ea typeface="+mn-ea"/>
                        <a:cs typeface="Times New Roman" panose="02020603050405020304" pitchFamily="18" charset="0"/>
                      </a:rPr>
                      <a:t>Y</a:t>
                    </a:r>
                    <a:endParaRPr lang="ja-JP" altLang="en-US" sz="2400" b="1" dirty="0">
                      <a:latin typeface="+mn-lt"/>
                      <a:ea typeface="+mn-ea"/>
                      <a:cs typeface="Times New Roman" panose="02020603050405020304" pitchFamily="18" charset="0"/>
                    </a:endParaRPr>
                  </a:p>
                </p:txBody>
              </p:sp>
              <p:cxnSp>
                <p:nvCxnSpPr>
                  <p:cNvPr id="94" name="直線コネクタ 93"/>
                  <p:cNvCxnSpPr/>
                  <p:nvPr/>
                </p:nvCxnSpPr>
                <p:spPr>
                  <a:xfrm flipH="1" flipV="1">
                    <a:off x="958387" y="2593744"/>
                    <a:ext cx="9047" cy="219483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V="1">
                    <a:off x="972510" y="2631573"/>
                    <a:ext cx="832446" cy="8018"/>
                  </a:xfrm>
                  <a:prstGeom prst="straightConnector1">
                    <a:avLst/>
                  </a:prstGeom>
                  <a:ln w="190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a:off x="477186" y="2801225"/>
                    <a:ext cx="2204603" cy="5750"/>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87" idx="6"/>
                  </p:cNvCxnSpPr>
                  <p:nvPr/>
                </p:nvCxnSpPr>
                <p:spPr>
                  <a:xfrm flipH="1">
                    <a:off x="477186" y="3620094"/>
                    <a:ext cx="1374749" cy="14146"/>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V="1">
                    <a:off x="782067" y="2820755"/>
                    <a:ext cx="0" cy="781396"/>
                  </a:xfrm>
                  <a:prstGeom prst="straightConnector1">
                    <a:avLst/>
                  </a:prstGeom>
                  <a:ln w="190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86" name="円/楕円 85"/>
              <p:cNvSpPr/>
              <p:nvPr/>
            </p:nvSpPr>
            <p:spPr>
              <a:xfrm>
                <a:off x="1083954" y="3348461"/>
                <a:ext cx="1303349" cy="1294399"/>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cs typeface="Times New Roman" panose="02020603050405020304" pitchFamily="18" charset="0"/>
                </a:endParaRPr>
              </a:p>
            </p:txBody>
          </p:sp>
          <p:sp>
            <p:nvSpPr>
              <p:cNvPr id="87" name="円/楕円 86"/>
              <p:cNvSpPr/>
              <p:nvPr/>
            </p:nvSpPr>
            <p:spPr>
              <a:xfrm>
                <a:off x="1712972" y="3926624"/>
                <a:ext cx="93959" cy="100242"/>
              </a:xfrm>
              <a:prstGeom prst="ellipse">
                <a:avLst/>
              </a:prstGeom>
              <a:solidFill>
                <a:srgbClr val="FFC000"/>
              </a:solid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cs typeface="Times New Roman" panose="02020603050405020304" pitchFamily="18" charset="0"/>
                </a:endParaRPr>
              </a:p>
            </p:txBody>
          </p:sp>
        </p:grpSp>
        <p:sp>
          <p:nvSpPr>
            <p:cNvPr id="82" name="タイトル 1"/>
            <p:cNvSpPr txBox="1">
              <a:spLocks/>
            </p:cNvSpPr>
            <p:nvPr/>
          </p:nvSpPr>
          <p:spPr>
            <a:xfrm>
              <a:off x="-150124" y="2755326"/>
              <a:ext cx="1116828" cy="352011"/>
            </a:xfrm>
            <a:prstGeom prst="rect">
              <a:avLst/>
            </a:prstGeom>
            <a:noFill/>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pPr algn="ctr"/>
              <a:r>
                <a:rPr lang="en-US" altLang="ja-JP" sz="1800" b="1" dirty="0" smtClean="0">
                  <a:solidFill>
                    <a:schemeClr val="tx1"/>
                  </a:solidFill>
                  <a:latin typeface="+mn-lt"/>
                  <a:ea typeface="+mn-ea"/>
                  <a:cs typeface="Times New Roman" panose="02020603050405020304" pitchFamily="18" charset="0"/>
                </a:rPr>
                <a:t>( 0, 0 )</a:t>
              </a:r>
              <a:endParaRPr lang="ja-JP" altLang="en-US" sz="1800" b="1" dirty="0">
                <a:solidFill>
                  <a:schemeClr val="tx1"/>
                </a:solidFill>
                <a:latin typeface="+mn-lt"/>
                <a:ea typeface="+mn-ea"/>
                <a:cs typeface="Times New Roman" panose="02020603050405020304" pitchFamily="18" charset="0"/>
              </a:endParaRPr>
            </a:p>
          </p:txBody>
        </p:sp>
      </p:grpSp>
      <p:sp>
        <p:nvSpPr>
          <p:cNvPr id="37" name="テキスト ボックス 36"/>
          <p:cNvSpPr txBox="1"/>
          <p:nvPr/>
        </p:nvSpPr>
        <p:spPr>
          <a:xfrm>
            <a:off x="225624" y="5271953"/>
            <a:ext cx="3875280" cy="1477328"/>
          </a:xfrm>
          <a:prstGeom prst="rect">
            <a:avLst/>
          </a:prstGeom>
          <a:noFill/>
          <a:ln>
            <a:solidFill>
              <a:schemeClr val="tx1"/>
            </a:solidFill>
          </a:ln>
        </p:spPr>
        <p:txBody>
          <a:bodyPr wrap="none" rtlCol="0">
            <a:spAutoFit/>
          </a:bodyPr>
          <a:lstStyle/>
          <a:p>
            <a:r>
              <a:rPr kumimoji="1" lang="ja-JP" altLang="en-US" dirty="0" smtClean="0">
                <a:latin typeface="+mn-lt"/>
              </a:rPr>
              <a:t>モーメントからスポットの「重心」を検出</a:t>
            </a:r>
            <a:endParaRPr kumimoji="1" lang="en-US" altLang="ja-JP" dirty="0" smtClean="0">
              <a:latin typeface="+mn-lt"/>
            </a:endParaRPr>
          </a:p>
          <a:p>
            <a:r>
              <a:rPr lang="en-US" altLang="ja-JP" dirty="0" smtClean="0">
                <a:latin typeface="+mn-lt"/>
              </a:rPr>
              <a:t>→</a:t>
            </a:r>
            <a:r>
              <a:rPr lang="ja-JP" altLang="en-US" dirty="0" smtClean="0">
                <a:latin typeface="+mn-lt"/>
              </a:rPr>
              <a:t>傾斜を測定</a:t>
            </a:r>
            <a:endParaRPr lang="en-US" altLang="ja-JP" dirty="0" smtClean="0">
              <a:latin typeface="+mn-lt"/>
            </a:endParaRPr>
          </a:p>
          <a:p>
            <a:r>
              <a:rPr kumimoji="1" lang="en-US" altLang="ja-JP" dirty="0" smtClean="0">
                <a:latin typeface="+mn-lt"/>
              </a:rPr>
              <a:t>→1</a:t>
            </a:r>
            <a:r>
              <a:rPr kumimoji="1" lang="ja-JP" altLang="en-US" dirty="0" smtClean="0">
                <a:latin typeface="+mn-lt"/>
              </a:rPr>
              <a:t>階積分で波面再構成</a:t>
            </a:r>
            <a:r>
              <a:rPr kumimoji="1" lang="en-US" altLang="ja-JP" dirty="0" smtClean="0">
                <a:latin typeface="+mn-lt"/>
              </a:rPr>
              <a:t>[</a:t>
            </a:r>
            <a:r>
              <a:rPr kumimoji="1" lang="ja-JP" altLang="en-US" dirty="0" smtClean="0">
                <a:latin typeface="+mn-lt"/>
              </a:rPr>
              <a:t>積分誤差</a:t>
            </a:r>
            <a:r>
              <a:rPr kumimoji="1" lang="en-US" altLang="ja-JP" dirty="0" smtClean="0">
                <a:latin typeface="+mn-lt"/>
              </a:rPr>
              <a:t>…]</a:t>
            </a:r>
          </a:p>
          <a:p>
            <a:endParaRPr kumimoji="1" lang="en-US" altLang="ja-JP" dirty="0" smtClean="0">
              <a:latin typeface="+mn-lt"/>
            </a:endParaRPr>
          </a:p>
          <a:p>
            <a:r>
              <a:rPr lang="en-US" altLang="ja-JP" dirty="0" smtClean="0">
                <a:latin typeface="+mn-lt"/>
              </a:rPr>
              <a:t>Woofer AO</a:t>
            </a:r>
            <a:r>
              <a:rPr lang="ja-JP" altLang="en-US" dirty="0" smtClean="0">
                <a:latin typeface="+mn-lt"/>
              </a:rPr>
              <a:t>での</a:t>
            </a:r>
            <a:r>
              <a:rPr lang="en-US" altLang="ja-JP" dirty="0" smtClean="0">
                <a:latin typeface="+mn-lt"/>
              </a:rPr>
              <a:t>WFS</a:t>
            </a:r>
            <a:r>
              <a:rPr lang="ja-JP" altLang="en-US" dirty="0" smtClean="0">
                <a:latin typeface="+mn-lt"/>
              </a:rPr>
              <a:t>に採用</a:t>
            </a:r>
            <a:endParaRPr kumimoji="1" lang="en-US" altLang="ja-JP" dirty="0" smtClean="0">
              <a:latin typeface="+mn-lt"/>
            </a:endParaRPr>
          </a:p>
        </p:txBody>
      </p:sp>
      <p:sp>
        <p:nvSpPr>
          <p:cNvPr id="103" name="テキスト ボックス 102"/>
          <p:cNvSpPr txBox="1"/>
          <p:nvPr/>
        </p:nvSpPr>
        <p:spPr>
          <a:xfrm>
            <a:off x="8402203" y="0"/>
            <a:ext cx="741797" cy="369332"/>
          </a:xfrm>
          <a:prstGeom prst="rect">
            <a:avLst/>
          </a:prstGeom>
          <a:noFill/>
        </p:spPr>
        <p:txBody>
          <a:bodyPr wrap="none" rtlCol="0">
            <a:spAutoFit/>
          </a:bodyPr>
          <a:lstStyle/>
          <a:p>
            <a:pPr algn="r"/>
            <a:r>
              <a:rPr lang="en-US" altLang="ja-JP" dirty="0" smtClean="0">
                <a:latin typeface="+mn-lt"/>
              </a:rPr>
              <a:t>31/</a:t>
            </a:r>
            <a:r>
              <a:rPr lang="en-US" altLang="ja-JP" dirty="0">
                <a:latin typeface="+mn-lt"/>
              </a:rPr>
              <a:t>50</a:t>
            </a:r>
            <a:endParaRPr lang="ja-JP" altLang="en-US" dirty="0">
              <a:latin typeface="+mn-lt"/>
            </a:endParaRPr>
          </a:p>
        </p:txBody>
      </p:sp>
      <p:pic>
        <p:nvPicPr>
          <p:cNvPr id="65" name="図 64"/>
          <p:cNvPicPr>
            <a:picLocks noChangeAspect="1"/>
          </p:cNvPicPr>
          <p:nvPr/>
        </p:nvPicPr>
        <p:blipFill rotWithShape="1">
          <a:blip r:embed="rId9">
            <a:extLst>
              <a:ext uri="{28A0092B-C50C-407E-A947-70E740481C1C}">
                <a14:useLocalDpi xmlns:a14="http://schemas.microsoft.com/office/drawing/2010/main" val="0"/>
              </a:ext>
            </a:extLst>
          </a:blip>
          <a:srcRect l="37580" t="37852" r="29651" b="35494"/>
          <a:stretch/>
        </p:blipFill>
        <p:spPr>
          <a:xfrm>
            <a:off x="6847311" y="1277673"/>
            <a:ext cx="2199141" cy="2269900"/>
          </a:xfrm>
          <a:prstGeom prst="rect">
            <a:avLst/>
          </a:prstGeom>
        </p:spPr>
      </p:pic>
      <p:pic>
        <p:nvPicPr>
          <p:cNvPr id="66" name="図 65"/>
          <p:cNvPicPr>
            <a:picLocks noChangeAspect="1"/>
          </p:cNvPicPr>
          <p:nvPr/>
        </p:nvPicPr>
        <p:blipFill rotWithShape="1">
          <a:blip r:embed="rId10" cstate="print">
            <a:extLst>
              <a:ext uri="{28A0092B-C50C-407E-A947-70E740481C1C}">
                <a14:useLocalDpi xmlns:a14="http://schemas.microsoft.com/office/drawing/2010/main" val="0"/>
              </a:ext>
            </a:extLst>
          </a:blip>
          <a:srcRect l="17474" t="22437" r="13615" b="23793"/>
          <a:stretch/>
        </p:blipFill>
        <p:spPr>
          <a:xfrm>
            <a:off x="6975949" y="4137854"/>
            <a:ext cx="1978032" cy="1997343"/>
          </a:xfrm>
          <a:prstGeom prst="rect">
            <a:avLst/>
          </a:prstGeom>
        </p:spPr>
      </p:pic>
    </p:spTree>
    <p:extLst>
      <p:ext uri="{BB962C8B-B14F-4D97-AF65-F5344CB8AC3E}">
        <p14:creationId xmlns:p14="http://schemas.microsoft.com/office/powerpoint/2010/main" val="238557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補償光学</a:t>
            </a:r>
            <a:r>
              <a:rPr kumimoji="1" lang="en-US" altLang="ja-JP" dirty="0" smtClean="0"/>
              <a:t>: WFS</a:t>
            </a:r>
            <a:r>
              <a:rPr kumimoji="1" lang="ja-JP" altLang="en-US" dirty="0" smtClean="0"/>
              <a:t>方式</a:t>
            </a:r>
            <a:r>
              <a:rPr kumimoji="1" lang="en-US" altLang="ja-JP" dirty="0" smtClean="0"/>
              <a:t>:: </a:t>
            </a:r>
            <a:r>
              <a:rPr kumimoji="1" lang="ja-JP" altLang="en-US" dirty="0" smtClean="0"/>
              <a:t>直接位相計測</a:t>
            </a:r>
            <a:endParaRPr kumimoji="1" lang="ja-JP" altLang="en-US" dirty="0"/>
          </a:p>
        </p:txBody>
      </p:sp>
      <p:sp>
        <p:nvSpPr>
          <p:cNvPr id="4" name="四角形 9217"/>
          <p:cNvSpPr>
            <a:spLocks noChangeArrowheads="1"/>
          </p:cNvSpPr>
          <p:nvPr/>
        </p:nvSpPr>
        <p:spPr bwMode="auto">
          <a:xfrm flipV="1">
            <a:off x="12179" y="1962670"/>
            <a:ext cx="9147175" cy="71438"/>
          </a:xfrm>
          <a:prstGeom prst="rect">
            <a:avLst/>
          </a:prstGeom>
          <a:gradFill rotWithShape="0">
            <a:gsLst>
              <a:gs pos="0">
                <a:schemeClr val="bg2">
                  <a:alpha val="50000"/>
                </a:schemeClr>
              </a:gs>
              <a:gs pos="100000">
                <a:srgbClr val="000000">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charset="0"/>
              <a:ea typeface="ＭＳ Ｐゴシック" charset="0"/>
              <a:cs typeface="ＭＳ Ｐゴシック" charset="0"/>
            </a:endParaRPr>
          </a:p>
        </p:txBody>
      </p:sp>
      <p:sp>
        <p:nvSpPr>
          <p:cNvPr id="5" name="TextBox 53253"/>
          <p:cNvSpPr txBox="1">
            <a:spLocks noChangeArrowheads="1"/>
          </p:cNvSpPr>
          <p:nvPr/>
        </p:nvSpPr>
        <p:spPr bwMode="auto">
          <a:xfrm>
            <a:off x="4352404" y="3893252"/>
            <a:ext cx="441166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spcBef>
                <a:spcPct val="50000"/>
              </a:spcBef>
            </a:pPr>
            <a:r>
              <a:rPr lang="en-US" altLang="ja-JP" dirty="0">
                <a:latin typeface="+mn-ea"/>
                <a:ea typeface="+mn-ea"/>
                <a:cs typeface="Meiryo UI" charset="0"/>
              </a:rPr>
              <a:t>Mach-</a:t>
            </a:r>
            <a:r>
              <a:rPr lang="en-US" altLang="ja-JP" dirty="0" err="1">
                <a:latin typeface="+mn-ea"/>
                <a:ea typeface="+mn-ea"/>
                <a:cs typeface="Meiryo UI" charset="0"/>
              </a:rPr>
              <a:t>Zehnder</a:t>
            </a:r>
            <a:r>
              <a:rPr lang="ja-JP" altLang="en-US" dirty="0">
                <a:latin typeface="+mn-ea"/>
                <a:ea typeface="+mn-ea"/>
                <a:cs typeface="Meiryo UI" charset="0"/>
              </a:rPr>
              <a:t>型</a:t>
            </a:r>
          </a:p>
        </p:txBody>
      </p:sp>
      <p:pic>
        <p:nvPicPr>
          <p:cNvPr id="6" name="図の枠 53254" descr="C:\Documents and Settings\kino\デスクトップ\2013B装置WS\img\lens.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4091" y="2610552"/>
            <a:ext cx="192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の枠 53255" descr="C:\Documents and Settings\kino\デスクトップ\2013B装置WS\img\lens.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1554" y="2597852"/>
            <a:ext cx="1920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四角形 53256"/>
          <p:cNvSpPr/>
          <p:nvPr/>
        </p:nvSpPr>
        <p:spPr>
          <a:xfrm>
            <a:off x="4012679" y="830964"/>
            <a:ext cx="1079500" cy="1079500"/>
          </a:xfrm>
          <a:prstGeom prst="rect">
            <a:avLst/>
          </a:prstGeom>
          <a:solidFill>
            <a:schemeClr val="accent1">
              <a:lumMod val="20000"/>
              <a:lumOff val="80000"/>
            </a:schemeClr>
          </a:solidFill>
          <a:ln w="25400" cap="rnd" cmpd="sng">
            <a:solidFill>
              <a:schemeClr val="accent4"/>
            </a:solidFill>
            <a:prstDash val="solid"/>
            <a:miter/>
            <a:headEnd type="none" w="med" len="med"/>
            <a:tailEnd type="none" w="med" len="med"/>
          </a:ln>
        </p:spPr>
        <p:txBody>
          <a:bodyPr/>
          <a:lstStyle/>
          <a:p>
            <a:endParaRPr lang="ja-JP" altLang="en-US" noProof="1"/>
          </a:p>
        </p:txBody>
      </p:sp>
      <p:sp>
        <p:nvSpPr>
          <p:cNvPr id="9" name="直線コネクタ 8"/>
          <p:cNvSpPr/>
          <p:nvPr/>
        </p:nvSpPr>
        <p:spPr>
          <a:xfrm>
            <a:off x="4012679" y="830964"/>
            <a:ext cx="1079500" cy="1079500"/>
          </a:xfrm>
          <a:prstGeom prst="line">
            <a:avLst/>
          </a:prstGeom>
          <a:ln w="25400" cap="rnd" cmpd="sng">
            <a:solidFill>
              <a:schemeClr val="accent4"/>
            </a:solidFill>
            <a:prstDash val="solid"/>
            <a:headEnd type="none" w="med" len="med"/>
            <a:tailEnd type="none" w="med" len="med"/>
          </a:ln>
        </p:spPr>
        <p:txBody>
          <a:bodyPr/>
          <a:lstStyle/>
          <a:p>
            <a:endParaRPr lang="ja-JP" altLang="en-US" noProof="1"/>
          </a:p>
        </p:txBody>
      </p:sp>
      <p:sp>
        <p:nvSpPr>
          <p:cNvPr id="10" name="四角形 53258"/>
          <p:cNvSpPr/>
          <p:nvPr/>
        </p:nvSpPr>
        <p:spPr>
          <a:xfrm>
            <a:off x="7454379" y="2593089"/>
            <a:ext cx="1079500" cy="1079500"/>
          </a:xfrm>
          <a:prstGeom prst="rect">
            <a:avLst/>
          </a:prstGeom>
          <a:solidFill>
            <a:schemeClr val="accent1">
              <a:lumMod val="20000"/>
              <a:lumOff val="80000"/>
            </a:schemeClr>
          </a:solidFill>
          <a:ln w="25400" cap="rnd" cmpd="sng">
            <a:solidFill>
              <a:schemeClr val="accent4"/>
            </a:solidFill>
            <a:prstDash val="solid"/>
            <a:miter/>
            <a:headEnd type="none" w="med" len="med"/>
            <a:tailEnd type="none" w="med" len="med"/>
          </a:ln>
        </p:spPr>
        <p:txBody>
          <a:bodyPr/>
          <a:lstStyle/>
          <a:p>
            <a:endParaRPr lang="ja-JP" altLang="en-US" noProof="1"/>
          </a:p>
        </p:txBody>
      </p:sp>
      <p:sp>
        <p:nvSpPr>
          <p:cNvPr id="11" name="直線コネクタ 10"/>
          <p:cNvSpPr/>
          <p:nvPr/>
        </p:nvSpPr>
        <p:spPr>
          <a:xfrm>
            <a:off x="7454379" y="2593089"/>
            <a:ext cx="1079500" cy="1079500"/>
          </a:xfrm>
          <a:prstGeom prst="line">
            <a:avLst/>
          </a:prstGeom>
          <a:ln w="25400" cap="rnd" cmpd="sng">
            <a:solidFill>
              <a:schemeClr val="accent4"/>
            </a:solidFill>
            <a:prstDash val="solid"/>
            <a:headEnd type="none" w="med" len="med"/>
            <a:tailEnd type="none" w="med" len="med"/>
          </a:ln>
        </p:spPr>
        <p:txBody>
          <a:bodyPr/>
          <a:lstStyle/>
          <a:p>
            <a:endParaRPr lang="ja-JP" altLang="en-US" noProof="1"/>
          </a:p>
        </p:txBody>
      </p:sp>
      <p:sp>
        <p:nvSpPr>
          <p:cNvPr id="12" name="四角形 53260"/>
          <p:cNvSpPr/>
          <p:nvPr/>
        </p:nvSpPr>
        <p:spPr>
          <a:xfrm rot="2700000">
            <a:off x="7424216" y="1259590"/>
            <a:ext cx="1260475" cy="107950"/>
          </a:xfrm>
          <a:prstGeom prst="rect">
            <a:avLst/>
          </a:prstGeom>
          <a:solidFill>
            <a:schemeClr val="accent1">
              <a:lumMod val="20000"/>
              <a:lumOff val="80000"/>
            </a:schemeClr>
          </a:solidFill>
          <a:ln w="25400" cap="rnd" cmpd="sng">
            <a:solidFill>
              <a:schemeClr val="accent4"/>
            </a:solidFill>
            <a:prstDash val="solid"/>
            <a:miter/>
            <a:headEnd type="none" w="med" len="med"/>
            <a:tailEnd type="none" w="med" len="med"/>
          </a:ln>
        </p:spPr>
        <p:txBody>
          <a:bodyPr/>
          <a:lstStyle/>
          <a:p>
            <a:endParaRPr lang="ja-JP" altLang="en-US" noProof="1"/>
          </a:p>
        </p:txBody>
      </p:sp>
      <p:sp>
        <p:nvSpPr>
          <p:cNvPr id="13" name="四角形 53261"/>
          <p:cNvSpPr/>
          <p:nvPr/>
        </p:nvSpPr>
        <p:spPr>
          <a:xfrm rot="2700000">
            <a:off x="3874566" y="3129665"/>
            <a:ext cx="1260475" cy="107950"/>
          </a:xfrm>
          <a:prstGeom prst="rect">
            <a:avLst/>
          </a:prstGeom>
          <a:solidFill>
            <a:schemeClr val="accent1">
              <a:lumMod val="20000"/>
              <a:lumOff val="80000"/>
            </a:schemeClr>
          </a:solidFill>
          <a:ln w="25400" cap="rnd" cmpd="sng">
            <a:solidFill>
              <a:schemeClr val="accent4"/>
            </a:solidFill>
            <a:prstDash val="solid"/>
            <a:miter/>
            <a:headEnd type="none" w="med" len="med"/>
            <a:tailEnd type="none" w="med" len="med"/>
          </a:ln>
        </p:spPr>
        <p:txBody>
          <a:bodyPr/>
          <a:lstStyle/>
          <a:p>
            <a:endParaRPr lang="ja-JP" altLang="en-US" noProof="1"/>
          </a:p>
        </p:txBody>
      </p:sp>
      <p:sp>
        <p:nvSpPr>
          <p:cNvPr id="14" name="直線コネクタ 53262"/>
          <p:cNvSpPr>
            <a:spLocks noChangeShapeType="1"/>
          </p:cNvSpPr>
          <p:nvPr/>
        </p:nvSpPr>
        <p:spPr bwMode="auto">
          <a:xfrm flipV="1">
            <a:off x="5901804" y="2618489"/>
            <a:ext cx="0" cy="449263"/>
          </a:xfrm>
          <a:prstGeom prst="line">
            <a:avLst/>
          </a:prstGeom>
          <a:noFill/>
          <a:ln w="381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15" name="直線コネクタ 53263"/>
          <p:cNvSpPr>
            <a:spLocks noChangeShapeType="1"/>
          </p:cNvSpPr>
          <p:nvPr/>
        </p:nvSpPr>
        <p:spPr bwMode="auto">
          <a:xfrm flipV="1">
            <a:off x="5901804" y="3196339"/>
            <a:ext cx="0" cy="449263"/>
          </a:xfrm>
          <a:prstGeom prst="line">
            <a:avLst/>
          </a:prstGeom>
          <a:noFill/>
          <a:ln w="381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16" name="四角形 53264"/>
          <p:cNvSpPr/>
          <p:nvPr/>
        </p:nvSpPr>
        <p:spPr>
          <a:xfrm>
            <a:off x="8889479" y="2605789"/>
            <a:ext cx="179387" cy="1079500"/>
          </a:xfrm>
          <a:prstGeom prst="rect">
            <a:avLst/>
          </a:prstGeom>
          <a:solidFill>
            <a:schemeClr val="accent3">
              <a:lumMod val="85000"/>
            </a:schemeClr>
          </a:solidFill>
          <a:ln w="9525">
            <a:noFill/>
            <a:miter/>
          </a:ln>
        </p:spPr>
        <p:txBody>
          <a:bodyPr/>
          <a:lstStyle/>
          <a:p>
            <a:endParaRPr lang="ja-JP" altLang="en-US" noProof="1"/>
          </a:p>
        </p:txBody>
      </p:sp>
      <p:sp>
        <p:nvSpPr>
          <p:cNvPr id="17" name="直線コネクタ 16"/>
          <p:cNvSpPr/>
          <p:nvPr/>
        </p:nvSpPr>
        <p:spPr>
          <a:xfrm flipV="1">
            <a:off x="8889479" y="2605789"/>
            <a:ext cx="0" cy="1079500"/>
          </a:xfrm>
          <a:prstGeom prst="line">
            <a:avLst/>
          </a:prstGeom>
          <a:ln w="31750" cap="rnd" cmpd="sng">
            <a:solidFill>
              <a:schemeClr val="accent4"/>
            </a:solidFill>
            <a:prstDash val="solid"/>
            <a:headEnd type="none" w="med" len="med"/>
            <a:tailEnd type="none" w="med" len="med"/>
          </a:ln>
        </p:spPr>
        <p:txBody>
          <a:bodyPr/>
          <a:lstStyle/>
          <a:p>
            <a:endParaRPr lang="ja-JP" altLang="en-US" noProof="1"/>
          </a:p>
        </p:txBody>
      </p:sp>
      <p:sp>
        <p:nvSpPr>
          <p:cNvPr id="18" name="直線コネクタ 53266"/>
          <p:cNvSpPr>
            <a:spLocks noChangeShapeType="1"/>
          </p:cNvSpPr>
          <p:nvPr/>
        </p:nvSpPr>
        <p:spPr bwMode="auto">
          <a:xfrm>
            <a:off x="3479279" y="983364"/>
            <a:ext cx="41402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19" name="直線コネクタ 53267"/>
          <p:cNvSpPr>
            <a:spLocks noChangeShapeType="1"/>
          </p:cNvSpPr>
          <p:nvPr/>
        </p:nvSpPr>
        <p:spPr bwMode="auto">
          <a:xfrm>
            <a:off x="3479279" y="1719964"/>
            <a:ext cx="487838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0" name="直線コネクタ 53268"/>
          <p:cNvSpPr>
            <a:spLocks noChangeShapeType="1"/>
          </p:cNvSpPr>
          <p:nvPr/>
        </p:nvSpPr>
        <p:spPr bwMode="auto">
          <a:xfrm>
            <a:off x="6527279" y="2770889"/>
            <a:ext cx="23399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1" name="直線コネクタ 53269"/>
          <p:cNvSpPr>
            <a:spLocks noChangeShapeType="1"/>
          </p:cNvSpPr>
          <p:nvPr/>
        </p:nvSpPr>
        <p:spPr bwMode="auto">
          <a:xfrm>
            <a:off x="6527279" y="3482089"/>
            <a:ext cx="23399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2" name="直線コネクタ 53270"/>
          <p:cNvSpPr>
            <a:spLocks noChangeShapeType="1"/>
          </p:cNvSpPr>
          <p:nvPr/>
        </p:nvSpPr>
        <p:spPr bwMode="auto">
          <a:xfrm>
            <a:off x="4165079" y="2758189"/>
            <a:ext cx="10795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3" name="直線コネクタ 53271"/>
          <p:cNvSpPr>
            <a:spLocks noChangeShapeType="1"/>
          </p:cNvSpPr>
          <p:nvPr/>
        </p:nvSpPr>
        <p:spPr bwMode="auto">
          <a:xfrm>
            <a:off x="4925491" y="3499552"/>
            <a:ext cx="3048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4" name="直線コネクタ 53272"/>
          <p:cNvSpPr>
            <a:spLocks noChangeShapeType="1"/>
          </p:cNvSpPr>
          <p:nvPr/>
        </p:nvSpPr>
        <p:spPr bwMode="auto">
          <a:xfrm flipV="1">
            <a:off x="4901679" y="1719964"/>
            <a:ext cx="0" cy="18002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5" name="直線コネクタ 53273"/>
          <p:cNvSpPr>
            <a:spLocks noChangeShapeType="1"/>
          </p:cNvSpPr>
          <p:nvPr/>
        </p:nvSpPr>
        <p:spPr bwMode="auto">
          <a:xfrm flipV="1">
            <a:off x="4165079" y="983364"/>
            <a:ext cx="0" cy="18002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6" name="直線コネクタ 53274"/>
          <p:cNvSpPr>
            <a:spLocks noChangeShapeType="1"/>
          </p:cNvSpPr>
          <p:nvPr/>
        </p:nvSpPr>
        <p:spPr bwMode="auto">
          <a:xfrm flipV="1">
            <a:off x="8368779" y="1707264"/>
            <a:ext cx="0" cy="18002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7" name="直線コネクタ 53275"/>
          <p:cNvSpPr>
            <a:spLocks noChangeShapeType="1"/>
          </p:cNvSpPr>
          <p:nvPr/>
        </p:nvSpPr>
        <p:spPr bwMode="auto">
          <a:xfrm flipV="1">
            <a:off x="7638529" y="970664"/>
            <a:ext cx="0" cy="18002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8" name="直線コネクタ 53276"/>
          <p:cNvSpPr>
            <a:spLocks noChangeShapeType="1"/>
          </p:cNvSpPr>
          <p:nvPr/>
        </p:nvSpPr>
        <p:spPr bwMode="auto">
          <a:xfrm flipV="1">
            <a:off x="5242991" y="2777239"/>
            <a:ext cx="1284288" cy="7350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29" name="直線コネクタ 53277"/>
          <p:cNvSpPr>
            <a:spLocks noChangeShapeType="1"/>
          </p:cNvSpPr>
          <p:nvPr/>
        </p:nvSpPr>
        <p:spPr bwMode="auto">
          <a:xfrm>
            <a:off x="5239816" y="2753427"/>
            <a:ext cx="1285875" cy="7350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latin typeface="Times New Roman" charset="0"/>
              <a:ea typeface="ＭＳ Ｐゴシック" charset="0"/>
              <a:cs typeface="ＭＳ Ｐゴシック" charset="0"/>
            </a:endParaRPr>
          </a:p>
        </p:txBody>
      </p:sp>
      <p:sp>
        <p:nvSpPr>
          <p:cNvPr id="32" name="Freeform 68"/>
          <p:cNvSpPr>
            <a:spLocks noChangeArrowheads="1"/>
          </p:cNvSpPr>
          <p:nvPr/>
        </p:nvSpPr>
        <p:spPr bwMode="auto">
          <a:xfrm rot="5100000">
            <a:off x="3320528" y="1213552"/>
            <a:ext cx="1008063"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charset="0"/>
              <a:ea typeface="ＭＳ Ｐゴシック" charset="0"/>
              <a:cs typeface="ＭＳ Ｐゴシック" charset="0"/>
            </a:endParaRPr>
          </a:p>
        </p:txBody>
      </p:sp>
      <p:sp>
        <p:nvSpPr>
          <p:cNvPr id="33" name="Freeform 68"/>
          <p:cNvSpPr>
            <a:spLocks noChangeArrowheads="1"/>
          </p:cNvSpPr>
          <p:nvPr/>
        </p:nvSpPr>
        <p:spPr bwMode="auto">
          <a:xfrm rot="5100000">
            <a:off x="5625578" y="1207202"/>
            <a:ext cx="1008063" cy="287338"/>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charset="0"/>
              <a:ea typeface="ＭＳ Ｐゴシック" charset="0"/>
              <a:cs typeface="ＭＳ Ｐゴシック" charset="0"/>
            </a:endParaRPr>
          </a:p>
        </p:txBody>
      </p:sp>
      <p:sp>
        <p:nvSpPr>
          <p:cNvPr id="34" name="Freeform 68"/>
          <p:cNvSpPr>
            <a:spLocks noChangeArrowheads="1"/>
          </p:cNvSpPr>
          <p:nvPr/>
        </p:nvSpPr>
        <p:spPr bwMode="auto">
          <a:xfrm rot="10500000">
            <a:off x="7530579" y="2134302"/>
            <a:ext cx="1008062" cy="287337"/>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charset="0"/>
              <a:ea typeface="ＭＳ Ｐゴシック" charset="0"/>
              <a:cs typeface="ＭＳ Ｐゴシック" charset="0"/>
            </a:endParaRPr>
          </a:p>
        </p:txBody>
      </p:sp>
      <p:sp>
        <p:nvSpPr>
          <p:cNvPr id="35" name="円弧 34"/>
          <p:cNvSpPr/>
          <p:nvPr/>
        </p:nvSpPr>
        <p:spPr>
          <a:xfrm rot="2700000">
            <a:off x="5447779" y="2693102"/>
            <a:ext cx="900112" cy="900112"/>
          </a:xfrm>
          <a:prstGeom prst="arc">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noProof="1"/>
          </a:p>
        </p:txBody>
      </p:sp>
      <p:cxnSp>
        <p:nvCxnSpPr>
          <p:cNvPr id="36" name="直線コネクタ 35"/>
          <p:cNvCxnSpPr/>
          <p:nvPr/>
        </p:nvCxnSpPr>
        <p:spPr>
          <a:xfrm>
            <a:off x="7100366" y="2628014"/>
            <a:ext cx="0" cy="100806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5503341" y="983364"/>
            <a:ext cx="73025"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flipV="1">
            <a:off x="5509691" y="1726314"/>
            <a:ext cx="73025"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flipV="1">
            <a:off x="6970191" y="2777239"/>
            <a:ext cx="36513"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6976541" y="3482089"/>
            <a:ext cx="36513"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flipV="1">
            <a:off x="4169841" y="2447039"/>
            <a:ext cx="0" cy="73025"/>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flipV="1">
            <a:off x="4906441" y="2447039"/>
            <a:ext cx="0" cy="73025"/>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flipV="1">
            <a:off x="7636941" y="2094614"/>
            <a:ext cx="0" cy="73025"/>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8367191" y="2094614"/>
            <a:ext cx="0" cy="73025"/>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flipV="1">
            <a:off x="3674541" y="983364"/>
            <a:ext cx="73025"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3680891" y="1719964"/>
            <a:ext cx="73025" cy="0"/>
          </a:xfrm>
          <a:prstGeom prst="line">
            <a:avLst/>
          </a:prstGeom>
          <a:ln w="3175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48" name="図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7507" y="4277427"/>
            <a:ext cx="5402711" cy="223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
          <p:cNvSpPr txBox="1">
            <a:spLocks noChangeArrowheads="1"/>
          </p:cNvSpPr>
          <p:nvPr/>
        </p:nvSpPr>
        <p:spPr bwMode="auto">
          <a:xfrm>
            <a:off x="6845300" y="6448333"/>
            <a:ext cx="2298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b="1">
                <a:solidFill>
                  <a:schemeClr val="tx1"/>
                </a:solidFill>
                <a:latin typeface="Times New Roman" charset="0"/>
                <a:ea typeface="ＭＳ Ｐゴシック" charset="0"/>
                <a:cs typeface="ＭＳ Ｐゴシック" charset="0"/>
              </a:defRPr>
            </a:lvl1pPr>
            <a:lvl2pPr defTabSz="457200">
              <a:defRPr sz="2400" b="1">
                <a:solidFill>
                  <a:schemeClr val="tx1"/>
                </a:solidFill>
                <a:latin typeface="Times New Roman" charset="0"/>
                <a:ea typeface="ＭＳ Ｐゴシック" charset="0"/>
              </a:defRPr>
            </a:lvl2pPr>
            <a:lvl3pPr defTabSz="457200">
              <a:defRPr sz="2400" b="1">
                <a:solidFill>
                  <a:schemeClr val="tx1"/>
                </a:solidFill>
                <a:latin typeface="Times New Roman" charset="0"/>
                <a:ea typeface="ＭＳ Ｐゴシック" charset="0"/>
              </a:defRPr>
            </a:lvl3pPr>
            <a:lvl4pPr defTabSz="457200">
              <a:defRPr sz="2400" b="1">
                <a:solidFill>
                  <a:schemeClr val="tx1"/>
                </a:solidFill>
                <a:latin typeface="Times New Roman" charset="0"/>
                <a:ea typeface="ＭＳ Ｐゴシック" charset="0"/>
              </a:defRPr>
            </a:lvl4pPr>
            <a:lvl5pPr defTabSz="457200">
              <a:defRPr sz="2400" b="1">
                <a:solidFill>
                  <a:schemeClr val="tx1"/>
                </a:solidFill>
                <a:latin typeface="Times New Roman" charset="0"/>
                <a:ea typeface="ＭＳ Ｐゴシック" charset="0"/>
              </a:defRPr>
            </a:lvl5pPr>
            <a:lvl6pPr fontAlgn="base">
              <a:spcBef>
                <a:spcPct val="0"/>
              </a:spcBef>
              <a:spcAft>
                <a:spcPct val="0"/>
              </a:spcAft>
              <a:buFont typeface="Arial" charset="0"/>
              <a:defRPr sz="2400" b="1">
                <a:solidFill>
                  <a:schemeClr val="tx1"/>
                </a:solidFill>
                <a:latin typeface="Times New Roman" charset="0"/>
                <a:ea typeface="ＭＳ Ｐゴシック" charset="0"/>
              </a:defRPr>
            </a:lvl6pPr>
            <a:lvl7pPr fontAlgn="base">
              <a:spcBef>
                <a:spcPct val="0"/>
              </a:spcBef>
              <a:spcAft>
                <a:spcPct val="0"/>
              </a:spcAft>
              <a:buFont typeface="Arial" charset="0"/>
              <a:defRPr sz="2400" b="1">
                <a:solidFill>
                  <a:schemeClr val="tx1"/>
                </a:solidFill>
                <a:latin typeface="Times New Roman" charset="0"/>
                <a:ea typeface="ＭＳ Ｐゴシック" charset="0"/>
              </a:defRPr>
            </a:lvl7pPr>
            <a:lvl8pPr fontAlgn="base">
              <a:spcBef>
                <a:spcPct val="0"/>
              </a:spcBef>
              <a:spcAft>
                <a:spcPct val="0"/>
              </a:spcAft>
              <a:buFont typeface="Arial" charset="0"/>
              <a:defRPr sz="2400" b="1">
                <a:solidFill>
                  <a:schemeClr val="tx1"/>
                </a:solidFill>
                <a:latin typeface="Times New Roman" charset="0"/>
                <a:ea typeface="ＭＳ Ｐゴシック" charset="0"/>
              </a:defRPr>
            </a:lvl8pPr>
            <a:lvl9pPr fontAlgn="base">
              <a:spcBef>
                <a:spcPct val="0"/>
              </a:spcBef>
              <a:spcAft>
                <a:spcPct val="0"/>
              </a:spcAft>
              <a:buFont typeface="Arial" charset="0"/>
              <a:defRPr sz="2400" b="1">
                <a:solidFill>
                  <a:schemeClr val="tx1"/>
                </a:solidFill>
                <a:latin typeface="Times New Roman" charset="0"/>
                <a:ea typeface="ＭＳ Ｐゴシック" charset="0"/>
              </a:defRPr>
            </a:lvl9pPr>
          </a:lstStyle>
          <a:p>
            <a:r>
              <a:rPr lang="en-US" altLang="ja-JP" sz="1600">
                <a:latin typeface="Meiryo UI" charset="0"/>
                <a:ea typeface="Meiryo UI" charset="0"/>
                <a:cs typeface="Meiryo UI" charset="0"/>
              </a:rPr>
              <a:t>Smart &amp; Steel 1975</a:t>
            </a:r>
          </a:p>
        </p:txBody>
      </p:sp>
      <p:sp>
        <p:nvSpPr>
          <p:cNvPr id="3" name="コンテンツ プレースホルダー 2"/>
          <p:cNvSpPr>
            <a:spLocks noGrp="1"/>
          </p:cNvSpPr>
          <p:nvPr>
            <p:ph idx="1"/>
          </p:nvPr>
        </p:nvSpPr>
        <p:spPr>
          <a:xfrm>
            <a:off x="215379" y="829753"/>
            <a:ext cx="4372023" cy="6028247"/>
          </a:xfrm>
        </p:spPr>
        <p:txBody>
          <a:bodyPr>
            <a:normAutofit/>
          </a:bodyPr>
          <a:lstStyle/>
          <a:p>
            <a:pPr marL="0" indent="0">
              <a:buNone/>
            </a:pPr>
            <a:r>
              <a:rPr kumimoji="1" lang="ja-JP" altLang="en-US" sz="2800" dirty="0" smtClean="0"/>
              <a:t>干渉を用いる</a:t>
            </a:r>
            <a:endParaRPr kumimoji="1" lang="en-US" altLang="ja-JP" sz="2800" dirty="0" smtClean="0"/>
          </a:p>
          <a:p>
            <a:r>
              <a:rPr kumimoji="1" lang="ja-JP" altLang="en-US" sz="2800" dirty="0" smtClean="0"/>
              <a:t>マッハ</a:t>
            </a:r>
            <a:r>
              <a:rPr kumimoji="1" lang="en-US" altLang="ja-JP" sz="2800" dirty="0" smtClean="0"/>
              <a:t>-</a:t>
            </a:r>
            <a:r>
              <a:rPr kumimoji="1" lang="ja-JP" altLang="en-US" sz="2800" dirty="0" smtClean="0"/>
              <a:t>ツェンダ型</a:t>
            </a:r>
            <a:endParaRPr kumimoji="1" lang="en-US" altLang="ja-JP" sz="2800" dirty="0" smtClean="0"/>
          </a:p>
          <a:p>
            <a:pPr lvl="1"/>
            <a:r>
              <a:rPr lang="ja-JP" altLang="en-US" sz="2400" dirty="0" smtClean="0"/>
              <a:t>光路を</a:t>
            </a:r>
            <a:r>
              <a:rPr lang="en-US" altLang="ja-JP" sz="2400" dirty="0" smtClean="0"/>
              <a:t>2</a:t>
            </a:r>
            <a:r>
              <a:rPr lang="ja-JP" altLang="en-US" sz="2400" dirty="0" smtClean="0"/>
              <a:t>つに分割</a:t>
            </a:r>
            <a:endParaRPr lang="en-US" altLang="ja-JP" sz="2400" dirty="0" smtClean="0"/>
          </a:p>
          <a:p>
            <a:pPr lvl="1"/>
            <a:r>
              <a:rPr kumimoji="1" lang="ja-JP" altLang="en-US" sz="2400" dirty="0" smtClean="0"/>
              <a:t>片側のみ波面を整形</a:t>
            </a:r>
            <a:endParaRPr kumimoji="1" lang="en-US" altLang="ja-JP" sz="2400" dirty="0" smtClean="0"/>
          </a:p>
          <a:p>
            <a:pPr lvl="1"/>
            <a:r>
              <a:rPr lang="ja-JP" altLang="en-US" sz="2400" dirty="0" smtClean="0"/>
              <a:t>結合させ干渉</a:t>
            </a:r>
            <a:endParaRPr lang="en-US" altLang="ja-JP" sz="2400" dirty="0" smtClean="0"/>
          </a:p>
          <a:p>
            <a:pPr lvl="1"/>
            <a:r>
              <a:rPr kumimoji="1" lang="ja-JP" altLang="en-US" sz="2400" dirty="0" smtClean="0"/>
              <a:t>位相差を与えて</a:t>
            </a:r>
            <a:endParaRPr kumimoji="1" lang="en-US" altLang="ja-JP" sz="2400" dirty="0" smtClean="0"/>
          </a:p>
          <a:p>
            <a:pPr marL="457200" lvl="1" indent="0">
              <a:buNone/>
            </a:pPr>
            <a:r>
              <a:rPr lang="en-US" altLang="ja-JP" sz="2400" dirty="0"/>
              <a:t>	</a:t>
            </a:r>
            <a:r>
              <a:rPr lang="en-US" altLang="ja-JP" sz="2400" dirty="0" smtClean="0"/>
              <a:t>4</a:t>
            </a:r>
            <a:r>
              <a:rPr lang="ja-JP" altLang="en-US" sz="2400" dirty="0" smtClean="0"/>
              <a:t>つの干渉像を取得</a:t>
            </a:r>
            <a:endParaRPr lang="en-US" altLang="ja-JP" dirty="0" smtClean="0"/>
          </a:p>
          <a:p>
            <a:pPr lvl="1"/>
            <a:r>
              <a:rPr lang="ja-JP" altLang="en-US" sz="2400" dirty="0" smtClean="0">
                <a:solidFill>
                  <a:srgbClr val="FF0000"/>
                </a:solidFill>
              </a:rPr>
              <a:t>非共通光路が長い</a:t>
            </a:r>
            <a:endParaRPr lang="en-US" altLang="ja-JP" sz="2400" dirty="0" smtClean="0">
              <a:solidFill>
                <a:srgbClr val="FF0000"/>
              </a:solidFill>
            </a:endParaRPr>
          </a:p>
          <a:p>
            <a:r>
              <a:rPr lang="ja-JP" altLang="en-US" sz="2800" dirty="0" smtClean="0"/>
              <a:t>点回折干渉系型</a:t>
            </a:r>
            <a:endParaRPr lang="en-US" altLang="ja-JP" sz="2800" dirty="0" smtClean="0"/>
          </a:p>
          <a:p>
            <a:pPr lvl="1"/>
            <a:r>
              <a:rPr lang="ja-JP" altLang="en-US" sz="2400" dirty="0" smtClean="0"/>
              <a:t>ピンホールで整形</a:t>
            </a:r>
            <a:endParaRPr lang="en-US" altLang="ja-JP" sz="2400" dirty="0" smtClean="0"/>
          </a:p>
          <a:p>
            <a:pPr lvl="1"/>
            <a:r>
              <a:rPr lang="ja-JP" altLang="en-US" sz="2400" dirty="0" smtClean="0"/>
              <a:t>非共通光路なし</a:t>
            </a:r>
            <a:endParaRPr lang="en-US" altLang="ja-JP" sz="2400" dirty="0" smtClean="0"/>
          </a:p>
          <a:p>
            <a:pPr lvl="1"/>
            <a:r>
              <a:rPr lang="ja-JP" altLang="en-US" sz="2400" dirty="0" smtClean="0"/>
              <a:t>光路が単純で安定</a:t>
            </a:r>
            <a:endParaRPr lang="en-US" altLang="ja-JP" sz="2400" dirty="0" smtClean="0"/>
          </a:p>
          <a:p>
            <a:pPr lvl="1"/>
            <a:r>
              <a:rPr lang="ja-JP" altLang="en-US" sz="2400" dirty="0" smtClean="0">
                <a:solidFill>
                  <a:srgbClr val="FF0000"/>
                </a:solidFill>
              </a:rPr>
              <a:t>瞬間で</a:t>
            </a:r>
            <a:r>
              <a:rPr lang="en-US" altLang="ja-JP" sz="2400" dirty="0" smtClean="0">
                <a:solidFill>
                  <a:srgbClr val="FF0000"/>
                </a:solidFill>
              </a:rPr>
              <a:t>1</a:t>
            </a:r>
            <a:r>
              <a:rPr lang="ja-JP" altLang="en-US" sz="2400" dirty="0" smtClean="0">
                <a:solidFill>
                  <a:srgbClr val="FF0000"/>
                </a:solidFill>
              </a:rPr>
              <a:t>位相しかとれない</a:t>
            </a:r>
            <a:endParaRPr lang="en-US" altLang="ja-JP" sz="2400" dirty="0" smtClean="0">
              <a:solidFill>
                <a:srgbClr val="FF0000"/>
              </a:solidFill>
            </a:endParaRPr>
          </a:p>
          <a:p>
            <a:pPr lvl="1"/>
            <a:endParaRPr lang="en-US" altLang="ja-JP" sz="2400" dirty="0" smtClean="0"/>
          </a:p>
        </p:txBody>
      </p:sp>
      <p:sp>
        <p:nvSpPr>
          <p:cNvPr id="50" name="TextBox 53253"/>
          <p:cNvSpPr txBox="1">
            <a:spLocks noChangeArrowheads="1"/>
          </p:cNvSpPr>
          <p:nvPr/>
        </p:nvSpPr>
        <p:spPr bwMode="auto">
          <a:xfrm>
            <a:off x="3661940" y="6488478"/>
            <a:ext cx="4411662" cy="276999"/>
          </a:xfrm>
          <a:prstGeom prst="rect">
            <a:avLst/>
          </a:prstGeom>
          <a:noFill/>
          <a:ln>
            <a:noFill/>
          </a:ln>
        </p:spPr>
        <p:txBody>
          <a:bodyPr lIns="0" tIns="0" rIns="0" bIns="0">
            <a:spAutoFit/>
          </a:bodyPr>
          <a:lstStyle/>
          <a:p>
            <a:pPr algn="ctr">
              <a:spcBef>
                <a:spcPct val="50000"/>
              </a:spcBef>
            </a:pPr>
            <a:r>
              <a:rPr lang="ja-JP" altLang="en-US" dirty="0" smtClean="0">
                <a:latin typeface="+mn-ea"/>
                <a:ea typeface="+mn-ea"/>
                <a:cs typeface="Meiryo UI" charset="0"/>
              </a:rPr>
              <a:t>点回折干渉計型</a:t>
            </a:r>
            <a:endParaRPr lang="ja-JP" altLang="en-US" dirty="0">
              <a:latin typeface="+mn-ea"/>
              <a:ea typeface="+mn-ea"/>
              <a:cs typeface="Meiryo UI" charset="0"/>
            </a:endParaRPr>
          </a:p>
        </p:txBody>
      </p:sp>
      <p:sp>
        <p:nvSpPr>
          <p:cNvPr id="51" name="テキスト ボックス 50"/>
          <p:cNvSpPr txBox="1"/>
          <p:nvPr/>
        </p:nvSpPr>
        <p:spPr>
          <a:xfrm>
            <a:off x="8402203" y="0"/>
            <a:ext cx="741797" cy="369332"/>
          </a:xfrm>
          <a:prstGeom prst="rect">
            <a:avLst/>
          </a:prstGeom>
          <a:noFill/>
        </p:spPr>
        <p:txBody>
          <a:bodyPr wrap="none" rtlCol="0">
            <a:spAutoFit/>
          </a:bodyPr>
          <a:lstStyle/>
          <a:p>
            <a:pPr algn="r"/>
            <a:r>
              <a:rPr lang="en-US" altLang="ja-JP" dirty="0" smtClean="0"/>
              <a:t>32/</a:t>
            </a:r>
            <a:r>
              <a:rPr lang="en-US" altLang="ja-JP" dirty="0"/>
              <a:t>50</a:t>
            </a:r>
            <a:endParaRPr lang="ja-JP" altLang="en-US" dirty="0"/>
          </a:p>
        </p:txBody>
      </p:sp>
    </p:spTree>
    <p:extLst>
      <p:ext uri="{BB962C8B-B14F-4D97-AF65-F5344CB8AC3E}">
        <p14:creationId xmlns:p14="http://schemas.microsoft.com/office/powerpoint/2010/main" val="365786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kumimoji="1" lang="ja-JP" altLang="en-US" dirty="0" smtClean="0"/>
              <a:t>補償光学</a:t>
            </a:r>
            <a:r>
              <a:rPr kumimoji="1" lang="en-US" altLang="ja-JP" dirty="0" smtClean="0"/>
              <a:t>: 4</a:t>
            </a:r>
            <a:r>
              <a:rPr kumimoji="1" lang="ja-JP" altLang="en-US" dirty="0" smtClean="0"/>
              <a:t>位相同時測定</a:t>
            </a:r>
            <a:r>
              <a:rPr lang="ja-JP" altLang="en-US" dirty="0" smtClean="0"/>
              <a:t>用の素子</a:t>
            </a:r>
            <a:endParaRPr kumimoji="1" lang="ja-JP" altLang="en-US" dirty="0"/>
          </a:p>
        </p:txBody>
      </p:sp>
      <p:sp>
        <p:nvSpPr>
          <p:cNvPr id="3" name="コンテンツ プレースホルダー 2"/>
          <p:cNvSpPr>
            <a:spLocks noGrp="1"/>
          </p:cNvSpPr>
          <p:nvPr>
            <p:ph idx="1"/>
          </p:nvPr>
        </p:nvSpPr>
        <p:spPr>
          <a:xfrm>
            <a:off x="457200" y="844554"/>
            <a:ext cx="4092028" cy="1284372"/>
          </a:xfrm>
        </p:spPr>
        <p:txBody>
          <a:bodyPr>
            <a:normAutofit fontScale="92500" lnSpcReduction="20000"/>
          </a:bodyPr>
          <a:lstStyle/>
          <a:p>
            <a:pPr marL="0" indent="0">
              <a:buNone/>
            </a:pPr>
            <a:r>
              <a:rPr kumimoji="1" lang="en-US" altLang="ja-JP" dirty="0" smtClean="0"/>
              <a:t>1. </a:t>
            </a:r>
            <a:r>
              <a:rPr kumimoji="1" lang="ja-JP" altLang="en-US" dirty="0" smtClean="0"/>
              <a:t>サバール板</a:t>
            </a:r>
            <a:endParaRPr kumimoji="1" lang="en-US" altLang="ja-JP" dirty="0" smtClean="0"/>
          </a:p>
          <a:p>
            <a:pPr marL="0" indent="0">
              <a:buNone/>
            </a:pPr>
            <a:r>
              <a:rPr lang="ja-JP" altLang="en-US" sz="2800" dirty="0" smtClean="0"/>
              <a:t>偏光方向によって光線を「同一面内で」</a:t>
            </a:r>
            <a:r>
              <a:rPr lang="ja-JP" altLang="en-US" sz="2800" dirty="0"/>
              <a:t>分割</a:t>
            </a:r>
            <a:r>
              <a:rPr lang="ja-JP" altLang="en-US" sz="2800" dirty="0" smtClean="0"/>
              <a:t>する</a:t>
            </a:r>
            <a:endParaRPr kumimoji="1" lang="ja-JP" altLang="en-US" sz="2800" dirty="0"/>
          </a:p>
        </p:txBody>
      </p:sp>
      <p:sp>
        <p:nvSpPr>
          <p:cNvPr id="4" name="正方形/長方形 3"/>
          <p:cNvSpPr/>
          <p:nvPr/>
        </p:nvSpPr>
        <p:spPr>
          <a:xfrm>
            <a:off x="1103473" y="2810877"/>
            <a:ext cx="801580" cy="2467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5" name="正方形/長方形 4"/>
          <p:cNvSpPr/>
          <p:nvPr/>
        </p:nvSpPr>
        <p:spPr>
          <a:xfrm>
            <a:off x="1905053" y="2810877"/>
            <a:ext cx="801580" cy="2467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cxnSp>
        <p:nvCxnSpPr>
          <p:cNvPr id="7" name="直線コネクタ 6"/>
          <p:cNvCxnSpPr/>
          <p:nvPr/>
        </p:nvCxnSpPr>
        <p:spPr>
          <a:xfrm>
            <a:off x="52054" y="4310018"/>
            <a:ext cx="3476984" cy="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a:off x="385178" y="3935236"/>
            <a:ext cx="0" cy="812029"/>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0" name="直線矢印コネクタ 9"/>
          <p:cNvCxnSpPr/>
          <p:nvPr/>
        </p:nvCxnSpPr>
        <p:spPr>
          <a:xfrm flipH="1">
            <a:off x="196950" y="4087636"/>
            <a:ext cx="340628" cy="482648"/>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1200124" y="4315467"/>
            <a:ext cx="306394" cy="369332"/>
          </a:xfrm>
          <a:prstGeom prst="rect">
            <a:avLst/>
          </a:prstGeom>
          <a:noFill/>
        </p:spPr>
        <p:txBody>
          <a:bodyPr wrap="none" rtlCol="0">
            <a:spAutoFit/>
          </a:bodyPr>
          <a:lstStyle/>
          <a:p>
            <a:r>
              <a:rPr lang="en-US" altLang="ja-JP" dirty="0" smtClean="0">
                <a:solidFill>
                  <a:prstClr val="black"/>
                </a:solidFill>
              </a:rPr>
              <a:t>o</a:t>
            </a:r>
            <a:endParaRPr lang="ja-JP" altLang="en-US" dirty="0">
              <a:solidFill>
                <a:prstClr val="black"/>
              </a:solidFill>
            </a:endParaRPr>
          </a:p>
        </p:txBody>
      </p:sp>
      <p:cxnSp>
        <p:nvCxnSpPr>
          <p:cNvPr id="14" name="直線コネクタ 13"/>
          <p:cNvCxnSpPr/>
          <p:nvPr/>
        </p:nvCxnSpPr>
        <p:spPr>
          <a:xfrm flipV="1">
            <a:off x="1103473" y="3789487"/>
            <a:ext cx="801580" cy="520531"/>
          </a:xfrm>
          <a:prstGeom prst="line">
            <a:avLst/>
          </a:prstGeom>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1352524" y="3697483"/>
            <a:ext cx="299519" cy="369332"/>
          </a:xfrm>
          <a:prstGeom prst="rect">
            <a:avLst/>
          </a:prstGeom>
          <a:noFill/>
        </p:spPr>
        <p:txBody>
          <a:bodyPr wrap="none" rtlCol="0">
            <a:spAutoFit/>
          </a:bodyPr>
          <a:lstStyle/>
          <a:p>
            <a:r>
              <a:rPr lang="en-US" altLang="ja-JP" dirty="0">
                <a:solidFill>
                  <a:prstClr val="black"/>
                </a:solidFill>
              </a:rPr>
              <a:t>e</a:t>
            </a:r>
            <a:endParaRPr lang="ja-JP" altLang="en-US" dirty="0">
              <a:solidFill>
                <a:prstClr val="black"/>
              </a:solidFill>
            </a:endParaRPr>
          </a:p>
        </p:txBody>
      </p:sp>
      <p:sp>
        <p:nvSpPr>
          <p:cNvPr id="18" name="コンテンツ プレースホルダー 2"/>
          <p:cNvSpPr txBox="1">
            <a:spLocks/>
          </p:cNvSpPr>
          <p:nvPr/>
        </p:nvSpPr>
        <p:spPr bwMode="auto">
          <a:xfrm>
            <a:off x="4929805" y="844554"/>
            <a:ext cx="4092028"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en-US" altLang="ja-JP" dirty="0" smtClean="0">
                <a:solidFill>
                  <a:prstClr val="black"/>
                </a:solidFill>
                <a:latin typeface="Calibri"/>
                <a:ea typeface="ＭＳ Ｐゴシック"/>
              </a:rPr>
              <a:t>2. </a:t>
            </a:r>
            <a:r>
              <a:rPr lang="ja-JP" altLang="en-US" dirty="0" smtClean="0">
                <a:solidFill>
                  <a:prstClr val="black"/>
                </a:solidFill>
                <a:latin typeface="Calibri"/>
                <a:ea typeface="ＭＳ Ｐゴシック"/>
              </a:rPr>
              <a:t>点源回折干渉偏光ビームスプリッタ</a:t>
            </a:r>
            <a:r>
              <a:rPr lang="en-US" altLang="ja-JP" dirty="0" smtClean="0">
                <a:solidFill>
                  <a:prstClr val="black"/>
                </a:solidFill>
                <a:latin typeface="Calibri"/>
                <a:ea typeface="ＭＳ Ｐゴシック"/>
              </a:rPr>
              <a:t>(PPBS)</a:t>
            </a:r>
          </a:p>
          <a:p>
            <a:pPr marL="0" indent="0">
              <a:buFont typeface="Arial" charset="0"/>
              <a:buNone/>
            </a:pPr>
            <a:r>
              <a:rPr lang="ja-JP" altLang="en-US" sz="2800" dirty="0" smtClean="0">
                <a:solidFill>
                  <a:prstClr val="black"/>
                </a:solidFill>
                <a:latin typeface="Calibri"/>
                <a:ea typeface="ＭＳ Ｐゴシック"/>
              </a:rPr>
              <a:t>偏光方向によって光線を「反射と透過に」分割する</a:t>
            </a:r>
            <a:endParaRPr lang="ja-JP" altLang="en-US" sz="2800" dirty="0">
              <a:solidFill>
                <a:prstClr val="black"/>
              </a:solidFill>
              <a:latin typeface="Calibri"/>
              <a:ea typeface="ＭＳ Ｐゴシック"/>
            </a:endParaRPr>
          </a:p>
        </p:txBody>
      </p:sp>
      <p:cxnSp>
        <p:nvCxnSpPr>
          <p:cNvPr id="19" name="直線コネクタ 18"/>
          <p:cNvCxnSpPr/>
          <p:nvPr/>
        </p:nvCxnSpPr>
        <p:spPr>
          <a:xfrm>
            <a:off x="1905053" y="3789487"/>
            <a:ext cx="1623985" cy="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2015021" y="3466400"/>
            <a:ext cx="306394" cy="369332"/>
          </a:xfrm>
          <a:prstGeom prst="rect">
            <a:avLst/>
          </a:prstGeom>
          <a:noFill/>
        </p:spPr>
        <p:txBody>
          <a:bodyPr wrap="none" rtlCol="0">
            <a:spAutoFit/>
          </a:bodyPr>
          <a:lstStyle/>
          <a:p>
            <a:r>
              <a:rPr lang="en-US" altLang="ja-JP" dirty="0">
                <a:solidFill>
                  <a:prstClr val="black"/>
                </a:solidFill>
              </a:rPr>
              <a:t>o</a:t>
            </a:r>
            <a:endParaRPr lang="ja-JP" altLang="en-US" dirty="0">
              <a:solidFill>
                <a:prstClr val="black"/>
              </a:solidFill>
            </a:endParaRPr>
          </a:p>
        </p:txBody>
      </p:sp>
      <p:sp>
        <p:nvSpPr>
          <p:cNvPr id="24" name="テキスト ボックス 23"/>
          <p:cNvSpPr txBox="1"/>
          <p:nvPr/>
        </p:nvSpPr>
        <p:spPr>
          <a:xfrm>
            <a:off x="2021896" y="4315467"/>
            <a:ext cx="299519" cy="369332"/>
          </a:xfrm>
          <a:prstGeom prst="rect">
            <a:avLst/>
          </a:prstGeom>
          <a:noFill/>
        </p:spPr>
        <p:txBody>
          <a:bodyPr wrap="none" rtlCol="0">
            <a:spAutoFit/>
          </a:bodyPr>
          <a:lstStyle/>
          <a:p>
            <a:r>
              <a:rPr lang="en-US" altLang="ja-JP" dirty="0" smtClean="0">
                <a:solidFill>
                  <a:prstClr val="black"/>
                </a:solidFill>
              </a:rPr>
              <a:t>e</a:t>
            </a:r>
            <a:endParaRPr lang="ja-JP" altLang="en-US" dirty="0">
              <a:solidFill>
                <a:prstClr val="black"/>
              </a:solidFill>
            </a:endParaRPr>
          </a:p>
        </p:txBody>
      </p:sp>
      <p:sp>
        <p:nvSpPr>
          <p:cNvPr id="25" name="テキスト ボックス 24"/>
          <p:cNvSpPr txBox="1"/>
          <p:nvPr/>
        </p:nvSpPr>
        <p:spPr>
          <a:xfrm>
            <a:off x="969695" y="2462366"/>
            <a:ext cx="2057474" cy="369332"/>
          </a:xfrm>
          <a:prstGeom prst="rect">
            <a:avLst/>
          </a:prstGeom>
          <a:noFill/>
        </p:spPr>
        <p:txBody>
          <a:bodyPr wrap="none" rtlCol="0">
            <a:spAutoFit/>
          </a:bodyPr>
          <a:lstStyle/>
          <a:p>
            <a:r>
              <a:rPr lang="ja-JP" altLang="en-US" dirty="0" smtClean="0">
                <a:solidFill>
                  <a:prstClr val="black"/>
                </a:solidFill>
              </a:rPr>
              <a:t>複屈折</a:t>
            </a:r>
            <a:r>
              <a:rPr lang="en-US" altLang="ja-JP" dirty="0" smtClean="0">
                <a:solidFill>
                  <a:prstClr val="black"/>
                </a:solidFill>
              </a:rPr>
              <a:t>(</a:t>
            </a:r>
            <a:r>
              <a:rPr lang="ja-JP" altLang="en-US" dirty="0" smtClean="0">
                <a:solidFill>
                  <a:prstClr val="black"/>
                </a:solidFill>
              </a:rPr>
              <a:t>方解石</a:t>
            </a:r>
            <a:r>
              <a:rPr lang="en-US" altLang="ja-JP" dirty="0" smtClean="0">
                <a:solidFill>
                  <a:prstClr val="black"/>
                </a:solidFill>
              </a:rPr>
              <a:t>)2</a:t>
            </a:r>
            <a:r>
              <a:rPr lang="ja-JP" altLang="en-US" dirty="0" smtClean="0">
                <a:solidFill>
                  <a:prstClr val="black"/>
                </a:solidFill>
              </a:rPr>
              <a:t>枚</a:t>
            </a:r>
            <a:endParaRPr lang="ja-JP" altLang="en-US" dirty="0">
              <a:solidFill>
                <a:prstClr val="black"/>
              </a:solidFill>
            </a:endParaRPr>
          </a:p>
        </p:txBody>
      </p:sp>
      <p:cxnSp>
        <p:nvCxnSpPr>
          <p:cNvPr id="26" name="直線矢印コネクタ 25"/>
          <p:cNvCxnSpPr/>
          <p:nvPr/>
        </p:nvCxnSpPr>
        <p:spPr>
          <a:xfrm flipH="1">
            <a:off x="3033827" y="3528883"/>
            <a:ext cx="340628" cy="482648"/>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27" name="直線矢印コネクタ 26"/>
          <p:cNvCxnSpPr/>
          <p:nvPr/>
        </p:nvCxnSpPr>
        <p:spPr>
          <a:xfrm>
            <a:off x="3275443" y="3935236"/>
            <a:ext cx="0" cy="812029"/>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28" name="円/楕円 27"/>
          <p:cNvSpPr/>
          <p:nvPr/>
        </p:nvSpPr>
        <p:spPr>
          <a:xfrm>
            <a:off x="3779587" y="3093985"/>
            <a:ext cx="2381250" cy="2382837"/>
          </a:xfrm>
          <a:prstGeom prst="ellipse">
            <a:avLst/>
          </a:prstGeom>
          <a:ln w="38100" cmpd="sng">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cxnSp>
        <p:nvCxnSpPr>
          <p:cNvPr id="29" name="直線コネクタ 28"/>
          <p:cNvCxnSpPr/>
          <p:nvPr/>
        </p:nvCxnSpPr>
        <p:spPr>
          <a:xfrm>
            <a:off x="4562224" y="3171772"/>
            <a:ext cx="830263"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4279649" y="3324172"/>
            <a:ext cx="1381125"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4089149" y="3476572"/>
            <a:ext cx="1770063"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3962149" y="3628972"/>
            <a:ext cx="2003425"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3893887" y="3781372"/>
            <a:ext cx="2143125"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3835149" y="3933772"/>
            <a:ext cx="2282825"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a:off x="3779587" y="4086172"/>
            <a:ext cx="2381250"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a:off x="3779587" y="4238572"/>
            <a:ext cx="2381250"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a:off x="3779587" y="4390972"/>
            <a:ext cx="2381250"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3808162" y="4543372"/>
            <a:ext cx="2309812"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a:off x="3835149" y="4695772"/>
            <a:ext cx="2235200"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3928812" y="4848172"/>
            <a:ext cx="2078037"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4020887" y="5000572"/>
            <a:ext cx="1889125"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4152649" y="5152972"/>
            <a:ext cx="1638300"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4355849" y="5305372"/>
            <a:ext cx="1252538" cy="0"/>
          </a:xfrm>
          <a:prstGeom prst="line">
            <a:avLst/>
          </a:prstGeom>
          <a:ln w="19050" cmpd="sng">
            <a:solidFill>
              <a:srgbClr val="000000"/>
            </a:solidFill>
          </a:ln>
        </p:spPr>
        <p:style>
          <a:lnRef idx="1">
            <a:schemeClr val="dk1"/>
          </a:lnRef>
          <a:fillRef idx="0">
            <a:schemeClr val="dk1"/>
          </a:fillRef>
          <a:effectRef idx="0">
            <a:schemeClr val="dk1"/>
          </a:effectRef>
          <a:fontRef idx="minor">
            <a:schemeClr val="tx1"/>
          </a:fontRef>
        </p:style>
      </p:cxnSp>
      <p:sp>
        <p:nvSpPr>
          <p:cNvPr id="44" name="円/楕円 43"/>
          <p:cNvSpPr/>
          <p:nvPr/>
        </p:nvSpPr>
        <p:spPr>
          <a:xfrm>
            <a:off x="4809874" y="4116335"/>
            <a:ext cx="330200" cy="331787"/>
          </a:xfrm>
          <a:prstGeom prst="ellipse">
            <a:avLst/>
          </a:prstGeom>
          <a:solidFill>
            <a:schemeClr val="bg1"/>
          </a:solidFill>
          <a:ln w="38100" cmpd="sng">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latin typeface="Calibri"/>
              <a:ea typeface="ＭＳ Ｐゴシック"/>
            </a:endParaRPr>
          </a:p>
        </p:txBody>
      </p:sp>
      <p:cxnSp>
        <p:nvCxnSpPr>
          <p:cNvPr id="45" name="直線コネクタ 44"/>
          <p:cNvCxnSpPr/>
          <p:nvPr/>
        </p:nvCxnSpPr>
        <p:spPr>
          <a:xfrm>
            <a:off x="4900362" y="4121097"/>
            <a:ext cx="0" cy="322263"/>
          </a:xfrm>
          <a:prstGeom prst="line">
            <a:avLst/>
          </a:prstGeom>
          <a:ln w="38100" cmpd="sng">
            <a:solidFill>
              <a:srgbClr val="000000"/>
            </a:solidFill>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5052762" y="4133797"/>
            <a:ext cx="0" cy="320675"/>
          </a:xfrm>
          <a:prstGeom prst="line">
            <a:avLst/>
          </a:prstGeom>
          <a:ln w="38100" cmpd="sng">
            <a:solidFill>
              <a:srgbClr val="000000"/>
            </a:solidFill>
          </a:ln>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5455330" y="2831698"/>
            <a:ext cx="2236510" cy="369332"/>
          </a:xfrm>
          <a:prstGeom prst="rect">
            <a:avLst/>
          </a:prstGeom>
          <a:noFill/>
        </p:spPr>
        <p:txBody>
          <a:bodyPr wrap="none" rtlCol="0">
            <a:spAutoFit/>
          </a:bodyPr>
          <a:lstStyle/>
          <a:p>
            <a:r>
              <a:rPr lang="ja-JP" altLang="en-US" dirty="0" smtClean="0">
                <a:solidFill>
                  <a:prstClr val="black"/>
                </a:solidFill>
              </a:rPr>
              <a:t>ワイヤグリッド型の</a:t>
            </a:r>
            <a:r>
              <a:rPr lang="en-US" altLang="ja-JP" dirty="0" smtClean="0">
                <a:solidFill>
                  <a:prstClr val="black"/>
                </a:solidFill>
              </a:rPr>
              <a:t>BS</a:t>
            </a:r>
            <a:endParaRPr lang="ja-JP" altLang="en-US" dirty="0">
              <a:solidFill>
                <a:prstClr val="black"/>
              </a:solidFill>
            </a:endParaRPr>
          </a:p>
        </p:txBody>
      </p:sp>
      <p:graphicFrame>
        <p:nvGraphicFramePr>
          <p:cNvPr id="49" name="表 48"/>
          <p:cNvGraphicFramePr>
            <a:graphicFrameLocks noGrp="1"/>
          </p:cNvGraphicFramePr>
          <p:nvPr>
            <p:extLst>
              <p:ext uri="{D42A27DB-BD31-4B8C-83A1-F6EECF244321}">
                <p14:modId xmlns:p14="http://schemas.microsoft.com/office/powerpoint/2010/main" val="2423142320"/>
              </p:ext>
            </p:extLst>
          </p:nvPr>
        </p:nvGraphicFramePr>
        <p:xfrm>
          <a:off x="4906025" y="5665357"/>
          <a:ext cx="4028043" cy="1112520"/>
        </p:xfrm>
        <a:graphic>
          <a:graphicData uri="http://schemas.openxmlformats.org/drawingml/2006/table">
            <a:tbl>
              <a:tblPr firstRow="1" bandRow="1">
                <a:tableStyleId>{5C22544A-7EE6-4342-B048-85BDC9FD1C3A}</a:tableStyleId>
              </a:tblPr>
              <a:tblGrid>
                <a:gridCol w="1097280"/>
                <a:gridCol w="1465183"/>
                <a:gridCol w="1465580"/>
              </a:tblGrid>
              <a:tr h="370840">
                <a:tc>
                  <a:txBody>
                    <a:bodyPr/>
                    <a:lstStyle/>
                    <a:p>
                      <a:r>
                        <a:rPr kumimoji="1" lang="ja-JP" altLang="en-US" dirty="0" smtClean="0"/>
                        <a:t>偏光方向</a:t>
                      </a:r>
                      <a:endParaRPr kumimoji="1" lang="ja-JP" altLang="en-US" dirty="0"/>
                    </a:p>
                  </a:txBody>
                  <a:tcPr/>
                </a:tc>
                <a:tc>
                  <a:txBody>
                    <a:bodyPr/>
                    <a:lstStyle/>
                    <a:p>
                      <a:r>
                        <a:rPr kumimoji="1" lang="ja-JP" altLang="en-US" dirty="0" smtClean="0"/>
                        <a:t>ピンホール内</a:t>
                      </a:r>
                      <a:endParaRPr kumimoji="1" lang="ja-JP" altLang="en-US" dirty="0"/>
                    </a:p>
                  </a:txBody>
                  <a:tcPr/>
                </a:tc>
                <a:tc>
                  <a:txBody>
                    <a:bodyPr/>
                    <a:lstStyle/>
                    <a:p>
                      <a:r>
                        <a:rPr kumimoji="1" lang="ja-JP" altLang="en-US" dirty="0" smtClean="0"/>
                        <a:t>ピンホール外</a:t>
                      </a:r>
                      <a:endParaRPr kumimoji="1" lang="ja-JP" altLang="en-US" dirty="0"/>
                    </a:p>
                  </a:txBody>
                  <a:tcPr/>
                </a:tc>
              </a:tr>
              <a:tr h="370840">
                <a:tc>
                  <a:txBody>
                    <a:bodyPr/>
                    <a:lstStyle/>
                    <a:p>
                      <a:endParaRPr kumimoji="1" lang="ja-JP" altLang="en-US" dirty="0"/>
                    </a:p>
                  </a:txBody>
                  <a:tcPr/>
                </a:tc>
                <a:tc>
                  <a:txBody>
                    <a:bodyPr/>
                    <a:lstStyle/>
                    <a:p>
                      <a:pPr algn="ctr"/>
                      <a:r>
                        <a:rPr kumimoji="1" lang="ja-JP" altLang="en-US" dirty="0" smtClean="0"/>
                        <a:t>反射</a:t>
                      </a:r>
                      <a:endParaRPr kumimoji="1" lang="ja-JP" altLang="en-US" dirty="0"/>
                    </a:p>
                  </a:txBody>
                  <a:tcPr/>
                </a:tc>
                <a:tc>
                  <a:txBody>
                    <a:bodyPr/>
                    <a:lstStyle/>
                    <a:p>
                      <a:pPr algn="ctr"/>
                      <a:r>
                        <a:rPr kumimoji="1" lang="ja-JP" altLang="en-US" dirty="0" smtClean="0"/>
                        <a:t>透過</a:t>
                      </a:r>
                      <a:endParaRPr kumimoji="1" lang="ja-JP" altLang="en-US" dirty="0"/>
                    </a:p>
                  </a:txBody>
                  <a:tcPr/>
                </a:tc>
              </a:tr>
              <a:tr h="370840">
                <a:tc>
                  <a:txBody>
                    <a:bodyPr/>
                    <a:lstStyle/>
                    <a:p>
                      <a:endParaRPr kumimoji="1" lang="ja-JP" altLang="en-US"/>
                    </a:p>
                  </a:txBody>
                  <a:tcPr/>
                </a:tc>
                <a:tc>
                  <a:txBody>
                    <a:bodyPr/>
                    <a:lstStyle/>
                    <a:p>
                      <a:pPr algn="ctr"/>
                      <a:r>
                        <a:rPr kumimoji="1" lang="ja-JP" altLang="en-US" dirty="0" smtClean="0"/>
                        <a:t>透過</a:t>
                      </a:r>
                      <a:endParaRPr kumimoji="1" lang="ja-JP" altLang="en-US" dirty="0"/>
                    </a:p>
                  </a:txBody>
                  <a:tcPr/>
                </a:tc>
                <a:tc>
                  <a:txBody>
                    <a:bodyPr/>
                    <a:lstStyle/>
                    <a:p>
                      <a:pPr algn="ctr"/>
                      <a:r>
                        <a:rPr kumimoji="1" lang="ja-JP" altLang="en-US" dirty="0" smtClean="0"/>
                        <a:t>反射</a:t>
                      </a:r>
                      <a:endParaRPr kumimoji="1" lang="ja-JP" altLang="en-US" dirty="0"/>
                    </a:p>
                  </a:txBody>
                  <a:tcPr/>
                </a:tc>
              </a:tr>
            </a:tbl>
          </a:graphicData>
        </a:graphic>
      </p:graphicFrame>
      <p:cxnSp>
        <p:nvCxnSpPr>
          <p:cNvPr id="51" name="直線矢印コネクタ 50"/>
          <p:cNvCxnSpPr/>
          <p:nvPr/>
        </p:nvCxnSpPr>
        <p:spPr>
          <a:xfrm>
            <a:off x="5271700" y="6225554"/>
            <a:ext cx="385218" cy="0"/>
          </a:xfrm>
          <a:prstGeom prst="straightConnector1">
            <a:avLst/>
          </a:prstGeom>
          <a:ln w="19050" cmpd="sng">
            <a:headEnd type="arrow"/>
            <a:tailEnd type="arrow"/>
          </a:ln>
        </p:spPr>
        <p:style>
          <a:lnRef idx="1">
            <a:schemeClr val="dk1"/>
          </a:lnRef>
          <a:fillRef idx="0">
            <a:schemeClr val="dk1"/>
          </a:fillRef>
          <a:effectRef idx="0">
            <a:schemeClr val="dk1"/>
          </a:effectRef>
          <a:fontRef idx="minor">
            <a:schemeClr val="tx1"/>
          </a:fontRef>
        </p:style>
      </p:cxnSp>
      <p:cxnSp>
        <p:nvCxnSpPr>
          <p:cNvPr id="52" name="直線矢印コネクタ 51"/>
          <p:cNvCxnSpPr/>
          <p:nvPr/>
        </p:nvCxnSpPr>
        <p:spPr>
          <a:xfrm>
            <a:off x="5455330" y="6409187"/>
            <a:ext cx="0" cy="399923"/>
          </a:xfrm>
          <a:prstGeom prst="straightConnector1">
            <a:avLst/>
          </a:prstGeom>
          <a:ln w="19050" cmpd="sng">
            <a:headEnd type="arrow"/>
            <a:tailEnd type="arrow"/>
          </a:ln>
        </p:spPr>
        <p:style>
          <a:lnRef idx="1">
            <a:schemeClr val="dk1"/>
          </a:lnRef>
          <a:fillRef idx="0">
            <a:schemeClr val="dk1"/>
          </a:fillRef>
          <a:effectRef idx="0">
            <a:schemeClr val="dk1"/>
          </a:effectRef>
          <a:fontRef idx="minor">
            <a:schemeClr val="tx1"/>
          </a:fontRef>
        </p:style>
      </p:cxnSp>
      <p:graphicFrame>
        <p:nvGraphicFramePr>
          <p:cNvPr id="54" name="表 53"/>
          <p:cNvGraphicFramePr>
            <a:graphicFrameLocks noGrp="1"/>
          </p:cNvGraphicFramePr>
          <p:nvPr>
            <p:extLst>
              <p:ext uri="{D42A27DB-BD31-4B8C-83A1-F6EECF244321}">
                <p14:modId xmlns:p14="http://schemas.microsoft.com/office/powerpoint/2010/main" val="3170917217"/>
              </p:ext>
            </p:extLst>
          </p:nvPr>
        </p:nvGraphicFramePr>
        <p:xfrm>
          <a:off x="82761" y="5490111"/>
          <a:ext cx="4028043" cy="741680"/>
        </p:xfrm>
        <a:graphic>
          <a:graphicData uri="http://schemas.openxmlformats.org/drawingml/2006/table">
            <a:tbl>
              <a:tblPr firstRow="1" bandRow="1">
                <a:tableStyleId>{5C22544A-7EE6-4342-B048-85BDC9FD1C3A}</a:tableStyleId>
              </a:tblPr>
              <a:tblGrid>
                <a:gridCol w="1097280"/>
                <a:gridCol w="1465183"/>
                <a:gridCol w="1465580"/>
              </a:tblGrid>
              <a:tr h="370840">
                <a:tc>
                  <a:txBody>
                    <a:bodyPr/>
                    <a:lstStyle/>
                    <a:p>
                      <a:endParaRPr kumimoji="1" lang="ja-JP" altLang="en-US" dirty="0"/>
                    </a:p>
                  </a:txBody>
                  <a:tcPr/>
                </a:tc>
                <a:tc>
                  <a:txBody>
                    <a:bodyPr/>
                    <a:lstStyle/>
                    <a:p>
                      <a:r>
                        <a:rPr kumimoji="1" lang="en-US" altLang="ja-JP" dirty="0" err="1" smtClean="0"/>
                        <a:t>eo</a:t>
                      </a:r>
                      <a:r>
                        <a:rPr kumimoji="1" lang="ja-JP" altLang="en-US" dirty="0" smtClean="0"/>
                        <a:t>光</a:t>
                      </a:r>
                      <a:endParaRPr kumimoji="1" lang="ja-JP" altLang="en-US" dirty="0"/>
                    </a:p>
                  </a:txBody>
                  <a:tcPr/>
                </a:tc>
                <a:tc>
                  <a:txBody>
                    <a:bodyPr/>
                    <a:lstStyle/>
                    <a:p>
                      <a:r>
                        <a:rPr kumimoji="1" lang="en-US" altLang="ja-JP" dirty="0" err="1" smtClean="0"/>
                        <a:t>oe</a:t>
                      </a:r>
                      <a:r>
                        <a:rPr kumimoji="1" lang="ja-JP" altLang="en-US" dirty="0" smtClean="0"/>
                        <a:t>光</a:t>
                      </a:r>
                      <a:endParaRPr kumimoji="1" lang="ja-JP" altLang="en-US" dirty="0"/>
                    </a:p>
                  </a:txBody>
                  <a:tcPr/>
                </a:tc>
              </a:tr>
              <a:tr h="370840">
                <a:tc>
                  <a:txBody>
                    <a:bodyPr/>
                    <a:lstStyle/>
                    <a:p>
                      <a:r>
                        <a:rPr kumimoji="1" lang="ja-JP" altLang="en-US" dirty="0" smtClean="0"/>
                        <a:t>偏光方向</a:t>
                      </a: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r>
            </a:tbl>
          </a:graphicData>
        </a:graphic>
      </p:graphicFrame>
      <p:sp>
        <p:nvSpPr>
          <p:cNvPr id="55" name="テキスト ボックス 54"/>
          <p:cNvSpPr txBox="1"/>
          <p:nvPr/>
        </p:nvSpPr>
        <p:spPr>
          <a:xfrm>
            <a:off x="2727433" y="3444306"/>
            <a:ext cx="421247" cy="369332"/>
          </a:xfrm>
          <a:prstGeom prst="rect">
            <a:avLst/>
          </a:prstGeom>
          <a:noFill/>
        </p:spPr>
        <p:txBody>
          <a:bodyPr wrap="none" rtlCol="0">
            <a:spAutoFit/>
          </a:bodyPr>
          <a:lstStyle/>
          <a:p>
            <a:r>
              <a:rPr lang="en-US" altLang="ja-JP" dirty="0" err="1" smtClean="0">
                <a:solidFill>
                  <a:prstClr val="black"/>
                </a:solidFill>
              </a:rPr>
              <a:t>eo</a:t>
            </a:r>
            <a:endParaRPr lang="ja-JP" altLang="en-US" dirty="0">
              <a:solidFill>
                <a:prstClr val="black"/>
              </a:solidFill>
            </a:endParaRPr>
          </a:p>
        </p:txBody>
      </p:sp>
      <p:sp>
        <p:nvSpPr>
          <p:cNvPr id="56" name="テキスト ボックス 55"/>
          <p:cNvSpPr txBox="1"/>
          <p:nvPr/>
        </p:nvSpPr>
        <p:spPr>
          <a:xfrm>
            <a:off x="2727433" y="4315467"/>
            <a:ext cx="421247" cy="369332"/>
          </a:xfrm>
          <a:prstGeom prst="rect">
            <a:avLst/>
          </a:prstGeom>
          <a:noFill/>
        </p:spPr>
        <p:txBody>
          <a:bodyPr wrap="none" rtlCol="0">
            <a:spAutoFit/>
          </a:bodyPr>
          <a:lstStyle/>
          <a:p>
            <a:r>
              <a:rPr lang="en-US" altLang="ja-JP" dirty="0" err="1" smtClean="0">
                <a:solidFill>
                  <a:prstClr val="black"/>
                </a:solidFill>
              </a:rPr>
              <a:t>oe</a:t>
            </a:r>
            <a:endParaRPr lang="ja-JP" altLang="en-US" dirty="0">
              <a:solidFill>
                <a:prstClr val="black"/>
              </a:solidFill>
            </a:endParaRPr>
          </a:p>
        </p:txBody>
      </p:sp>
      <p:cxnSp>
        <p:nvCxnSpPr>
          <p:cNvPr id="57" name="直線矢印コネクタ 56"/>
          <p:cNvCxnSpPr/>
          <p:nvPr/>
        </p:nvCxnSpPr>
        <p:spPr>
          <a:xfrm>
            <a:off x="1635474" y="6050308"/>
            <a:ext cx="385218" cy="0"/>
          </a:xfrm>
          <a:prstGeom prst="straightConnector1">
            <a:avLst/>
          </a:prstGeom>
          <a:ln w="19050" cmpd="sng">
            <a:headEnd type="arrow"/>
            <a:tailEnd type="arrow"/>
          </a:ln>
        </p:spPr>
        <p:style>
          <a:lnRef idx="1">
            <a:schemeClr val="dk1"/>
          </a:lnRef>
          <a:fillRef idx="0">
            <a:schemeClr val="dk1"/>
          </a:fillRef>
          <a:effectRef idx="0">
            <a:schemeClr val="dk1"/>
          </a:effectRef>
          <a:fontRef idx="minor">
            <a:schemeClr val="tx1"/>
          </a:fontRef>
        </p:style>
      </p:cxnSp>
      <p:cxnSp>
        <p:nvCxnSpPr>
          <p:cNvPr id="58" name="直線矢印コネクタ 57"/>
          <p:cNvCxnSpPr/>
          <p:nvPr/>
        </p:nvCxnSpPr>
        <p:spPr>
          <a:xfrm>
            <a:off x="3380126" y="5886629"/>
            <a:ext cx="0" cy="399923"/>
          </a:xfrm>
          <a:prstGeom prst="straightConnector1">
            <a:avLst/>
          </a:prstGeom>
          <a:ln w="19050" cmpd="sng">
            <a:headEnd type="arrow"/>
            <a:tailEnd type="arrow"/>
          </a:ln>
        </p:spPr>
        <p:style>
          <a:lnRef idx="1">
            <a:schemeClr val="dk1"/>
          </a:lnRef>
          <a:fillRef idx="0">
            <a:schemeClr val="dk1"/>
          </a:fillRef>
          <a:effectRef idx="0">
            <a:schemeClr val="dk1"/>
          </a:effectRef>
          <a:fontRef idx="minor">
            <a:schemeClr val="tx1"/>
          </a:fontRef>
        </p:style>
      </p:cxnSp>
      <p:pic>
        <p:nvPicPr>
          <p:cNvPr id="59" name="図 58" descr="IMG_740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9771" y="3308205"/>
            <a:ext cx="2792723" cy="2165534"/>
          </a:xfrm>
          <a:prstGeom prst="rect">
            <a:avLst/>
          </a:prstGeom>
        </p:spPr>
      </p:pic>
      <p:sp>
        <p:nvSpPr>
          <p:cNvPr id="6" name="テキスト ボックス 5"/>
          <p:cNvSpPr txBox="1"/>
          <p:nvPr/>
        </p:nvSpPr>
        <p:spPr>
          <a:xfrm>
            <a:off x="717393" y="6378065"/>
            <a:ext cx="1560644" cy="369332"/>
          </a:xfrm>
          <a:prstGeom prst="rect">
            <a:avLst/>
          </a:prstGeom>
          <a:noFill/>
        </p:spPr>
        <p:txBody>
          <a:bodyPr wrap="none" rtlCol="0">
            <a:spAutoFit/>
          </a:bodyPr>
          <a:lstStyle/>
          <a:p>
            <a:r>
              <a:rPr lang="ja-JP" altLang="en-US" dirty="0" smtClean="0">
                <a:solidFill>
                  <a:prstClr val="black"/>
                </a:solidFill>
              </a:rPr>
              <a:t>光路差がない</a:t>
            </a:r>
            <a:endParaRPr lang="ja-JP" altLang="en-US" dirty="0">
              <a:solidFill>
                <a:prstClr val="black"/>
              </a:solidFill>
            </a:endParaRPr>
          </a:p>
        </p:txBody>
      </p:sp>
      <p:sp>
        <p:nvSpPr>
          <p:cNvPr id="50" name="テキスト ボックス 49"/>
          <p:cNvSpPr txBox="1"/>
          <p:nvPr/>
        </p:nvSpPr>
        <p:spPr>
          <a:xfrm>
            <a:off x="8402203" y="0"/>
            <a:ext cx="741797" cy="369332"/>
          </a:xfrm>
          <a:prstGeom prst="rect">
            <a:avLst/>
          </a:prstGeom>
          <a:noFill/>
        </p:spPr>
        <p:txBody>
          <a:bodyPr wrap="none" rtlCol="0">
            <a:spAutoFit/>
          </a:bodyPr>
          <a:lstStyle/>
          <a:p>
            <a:pPr algn="r"/>
            <a:r>
              <a:rPr lang="en-US" altLang="ja-JP" dirty="0" smtClean="0"/>
              <a:t>33/</a:t>
            </a:r>
            <a:r>
              <a:rPr lang="en-US" altLang="ja-JP" dirty="0"/>
              <a:t>50</a:t>
            </a:r>
            <a:endParaRPr lang="ja-JP" altLang="en-US" dirty="0"/>
          </a:p>
        </p:txBody>
      </p:sp>
    </p:spTree>
    <p:extLst>
      <p:ext uri="{BB962C8B-B14F-4D97-AF65-F5344CB8AC3E}">
        <p14:creationId xmlns:p14="http://schemas.microsoft.com/office/powerpoint/2010/main" val="423379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7028727" y="230179"/>
            <a:ext cx="2073578" cy="237172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94947" y="4648948"/>
            <a:ext cx="3360985" cy="203545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 name="直線コネクタ 21"/>
          <p:cNvCxnSpPr/>
          <p:nvPr/>
        </p:nvCxnSpPr>
        <p:spPr>
          <a:xfrm flipV="1">
            <a:off x="2446270" y="901691"/>
            <a:ext cx="2201862" cy="601662"/>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a:off x="2446270" y="901691"/>
            <a:ext cx="2201862" cy="592137"/>
          </a:xfrm>
          <a:prstGeom prst="line">
            <a:avLst/>
          </a:prstGeom>
          <a:ln w="19050" cmpd="sng"/>
        </p:spPr>
        <p:style>
          <a:lnRef idx="1">
            <a:schemeClr val="dk1"/>
          </a:lnRef>
          <a:fillRef idx="0">
            <a:schemeClr val="dk1"/>
          </a:fillRef>
          <a:effectRef idx="0">
            <a:schemeClr val="dk1"/>
          </a:effectRef>
          <a:fontRef idx="minor">
            <a:schemeClr val="tx1"/>
          </a:fontRef>
        </p:style>
      </p:cxnSp>
      <p:pic>
        <p:nvPicPr>
          <p:cNvPr id="21507"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2204970" y="688966"/>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 name="直線コネクタ 5"/>
          <p:cNvCxnSpPr/>
          <p:nvPr/>
        </p:nvCxnSpPr>
        <p:spPr>
          <a:xfrm>
            <a:off x="1462020" y="901691"/>
            <a:ext cx="984250" cy="0"/>
          </a:xfrm>
          <a:prstGeom prst="line">
            <a:avLst/>
          </a:prstGeom>
          <a:ln w="38100" cmpd="sng">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1462020" y="1503353"/>
            <a:ext cx="984250" cy="0"/>
          </a:xfrm>
          <a:prstGeom prst="line">
            <a:avLst/>
          </a:prstGeom>
          <a:ln w="38100" cmpd="sng">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3041582" y="688966"/>
            <a:ext cx="1020763" cy="1023937"/>
          </a:xfrm>
          <a:prstGeom prst="line">
            <a:avLst/>
          </a:prstGeom>
          <a:ln w="381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 name="直線コネクタ 13"/>
          <p:cNvCxnSpPr>
            <a:endCxn id="84" idx="0"/>
          </p:cNvCxnSpPr>
          <p:nvPr/>
        </p:nvCxnSpPr>
        <p:spPr>
          <a:xfrm flipV="1">
            <a:off x="1200556" y="1200141"/>
            <a:ext cx="4094162"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a:off x="2446270" y="901691"/>
            <a:ext cx="1109662" cy="298450"/>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cxnSp>
        <p:nvCxnSpPr>
          <p:cNvPr id="19" name="直線コネクタ 18"/>
          <p:cNvCxnSpPr/>
          <p:nvPr/>
        </p:nvCxnSpPr>
        <p:spPr>
          <a:xfrm flipV="1">
            <a:off x="2446270" y="1200141"/>
            <a:ext cx="1109662" cy="303212"/>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pic>
        <p:nvPicPr>
          <p:cNvPr id="21516" name="図 29"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4408420" y="682616"/>
            <a:ext cx="525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p:cNvCxnSpPr/>
          <p:nvPr/>
        </p:nvCxnSpPr>
        <p:spPr>
          <a:xfrm flipH="1">
            <a:off x="4648132" y="901691"/>
            <a:ext cx="9080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flipH="1" flipV="1">
            <a:off x="4648132" y="1493828"/>
            <a:ext cx="908050" cy="4763"/>
          </a:xfrm>
          <a:prstGeom prst="line">
            <a:avLst/>
          </a:prstGeom>
          <a:ln w="19050" cmpd="sng"/>
        </p:spPr>
        <p:style>
          <a:lnRef idx="1">
            <a:schemeClr val="dk1"/>
          </a:lnRef>
          <a:fillRef idx="0">
            <a:schemeClr val="dk1"/>
          </a:fillRef>
          <a:effectRef idx="0">
            <a:schemeClr val="dk1"/>
          </a:effectRef>
          <a:fontRef idx="minor">
            <a:schemeClr val="tx1"/>
          </a:fontRef>
        </p:style>
      </p:cxnSp>
      <p:sp>
        <p:nvSpPr>
          <p:cNvPr id="21519" name="テキスト ボックス 35"/>
          <p:cNvSpPr txBox="1">
            <a:spLocks noChangeArrowheads="1"/>
          </p:cNvSpPr>
          <p:nvPr/>
        </p:nvSpPr>
        <p:spPr bwMode="auto">
          <a:xfrm>
            <a:off x="2238307" y="401628"/>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L1</a:t>
            </a:r>
            <a:endParaRPr lang="ja-JP" altLang="en-US" sz="1800"/>
          </a:p>
        </p:txBody>
      </p:sp>
      <p:cxnSp>
        <p:nvCxnSpPr>
          <p:cNvPr id="39" name="直線コネクタ 38"/>
          <p:cNvCxnSpPr>
            <a:stCxn id="60" idx="0"/>
          </p:cNvCxnSpPr>
          <p:nvPr/>
        </p:nvCxnSpPr>
        <p:spPr>
          <a:xfrm flipH="1" flipV="1">
            <a:off x="3555932" y="1041378"/>
            <a:ext cx="794" cy="2198738"/>
          </a:xfrm>
          <a:prstGeom prst="line">
            <a:avLst/>
          </a:prstGeom>
          <a:ln w="19050" cmpd="sng"/>
        </p:spPr>
        <p:style>
          <a:lnRef idx="1">
            <a:schemeClr val="dk1"/>
          </a:lnRef>
          <a:fillRef idx="0">
            <a:schemeClr val="dk1"/>
          </a:fillRef>
          <a:effectRef idx="0">
            <a:schemeClr val="dk1"/>
          </a:effectRef>
          <a:fontRef idx="minor">
            <a:schemeClr val="tx1"/>
          </a:fontRef>
        </p:style>
      </p:cxnSp>
      <p:pic>
        <p:nvPicPr>
          <p:cNvPr id="21521" name="図 41"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rot="5400000">
            <a:off x="3293995" y="1824028"/>
            <a:ext cx="5254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線コネクタ 42"/>
          <p:cNvCxnSpPr/>
          <p:nvPr/>
        </p:nvCxnSpPr>
        <p:spPr>
          <a:xfrm>
            <a:off x="3555932" y="1200141"/>
            <a:ext cx="327025" cy="1112837"/>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a:off x="3197157" y="1200141"/>
            <a:ext cx="358775" cy="1112837"/>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50" name="直線コネクタ 49"/>
          <p:cNvCxnSpPr/>
          <p:nvPr/>
        </p:nvCxnSpPr>
        <p:spPr>
          <a:xfrm flipV="1">
            <a:off x="3197157" y="2312979"/>
            <a:ext cx="0" cy="108590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3882957" y="2312979"/>
            <a:ext cx="0" cy="1073200"/>
          </a:xfrm>
          <a:prstGeom prst="line">
            <a:avLst/>
          </a:prstGeom>
          <a:ln w="19050" cmpd="sng"/>
        </p:spPr>
        <p:style>
          <a:lnRef idx="1">
            <a:schemeClr val="dk1"/>
          </a:lnRef>
          <a:fillRef idx="0">
            <a:schemeClr val="dk1"/>
          </a:fillRef>
          <a:effectRef idx="0">
            <a:schemeClr val="dk1"/>
          </a:effectRef>
          <a:fontRef idx="minor">
            <a:schemeClr val="tx1"/>
          </a:fontRef>
        </p:style>
      </p:cxnSp>
      <p:sp>
        <p:nvSpPr>
          <p:cNvPr id="21526" name="テキスト ボックス 55"/>
          <p:cNvSpPr txBox="1">
            <a:spLocks noChangeArrowheads="1"/>
          </p:cNvSpPr>
          <p:nvPr/>
        </p:nvSpPr>
        <p:spPr bwMode="auto">
          <a:xfrm>
            <a:off x="4447496" y="1591946"/>
            <a:ext cx="398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L2</a:t>
            </a:r>
            <a:endParaRPr lang="ja-JP" altLang="en-US" sz="1800" dirty="0"/>
          </a:p>
        </p:txBody>
      </p:sp>
      <p:sp>
        <p:nvSpPr>
          <p:cNvPr id="21527" name="テキスト ボックス 56"/>
          <p:cNvSpPr txBox="1">
            <a:spLocks noChangeArrowheads="1"/>
          </p:cNvSpPr>
          <p:nvPr/>
        </p:nvSpPr>
        <p:spPr bwMode="auto">
          <a:xfrm>
            <a:off x="2671695" y="2076441"/>
            <a:ext cx="398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L3</a:t>
            </a:r>
            <a:endParaRPr lang="ja-JP" altLang="en-US" sz="1800"/>
          </a:p>
        </p:txBody>
      </p:sp>
      <p:sp>
        <p:nvSpPr>
          <p:cNvPr id="54" name="正方形/長方形 53"/>
          <p:cNvSpPr/>
          <p:nvPr/>
        </p:nvSpPr>
        <p:spPr>
          <a:xfrm>
            <a:off x="2870132" y="2771803"/>
            <a:ext cx="1360488" cy="315913"/>
          </a:xfrm>
          <a:prstGeom prst="rect">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60" name="正方形/長方形 59"/>
          <p:cNvSpPr/>
          <p:nvPr/>
        </p:nvSpPr>
        <p:spPr>
          <a:xfrm>
            <a:off x="2465320" y="3240116"/>
            <a:ext cx="2182812" cy="409575"/>
          </a:xfrm>
          <a:prstGeom prst="rect">
            <a:avLst/>
          </a:prstGeom>
          <a:solidFill>
            <a:srgbClr val="BFBFBF"/>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cxnSp>
        <p:nvCxnSpPr>
          <p:cNvPr id="62" name="直線コネクタ 61"/>
          <p:cNvCxnSpPr/>
          <p:nvPr/>
        </p:nvCxnSpPr>
        <p:spPr>
          <a:xfrm flipV="1">
            <a:off x="2732020" y="3233766"/>
            <a:ext cx="465137" cy="41592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flipV="1">
            <a:off x="3417820" y="3233766"/>
            <a:ext cx="465137" cy="41592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flipH="1" flipV="1">
            <a:off x="3197157" y="3233766"/>
            <a:ext cx="465138" cy="41592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flipH="1" flipV="1">
            <a:off x="3875020" y="3227416"/>
            <a:ext cx="465137" cy="41592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flipV="1">
            <a:off x="3417820" y="3630641"/>
            <a:ext cx="0" cy="50165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75" name="直線コネクタ 74"/>
          <p:cNvCxnSpPr/>
          <p:nvPr/>
        </p:nvCxnSpPr>
        <p:spPr>
          <a:xfrm flipV="1">
            <a:off x="2749482" y="3630641"/>
            <a:ext cx="0" cy="50165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flipV="1">
            <a:off x="3662295" y="3657628"/>
            <a:ext cx="0" cy="50165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a:xfrm flipV="1">
            <a:off x="4340157" y="3657628"/>
            <a:ext cx="0" cy="50165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sp>
        <p:nvSpPr>
          <p:cNvPr id="80" name="正方形/長方形 79"/>
          <p:cNvSpPr/>
          <p:nvPr/>
        </p:nvSpPr>
        <p:spPr>
          <a:xfrm>
            <a:off x="2468495" y="4143403"/>
            <a:ext cx="2181225" cy="409575"/>
          </a:xfrm>
          <a:prstGeom prst="rect">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1541" name="テキスト ボックス 80"/>
          <p:cNvSpPr txBox="1">
            <a:spLocks noChangeArrowheads="1"/>
          </p:cNvSpPr>
          <p:nvPr/>
        </p:nvSpPr>
        <p:spPr bwMode="auto">
          <a:xfrm>
            <a:off x="2871720" y="4125941"/>
            <a:ext cx="49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π/2</a:t>
            </a:r>
            <a:endParaRPr lang="ja-JP" altLang="en-US" sz="2000" baseline="-25000" dirty="0"/>
          </a:p>
        </p:txBody>
      </p:sp>
      <p:sp>
        <p:nvSpPr>
          <p:cNvPr id="21542" name="テキスト ボックス 81"/>
          <p:cNvSpPr txBox="1">
            <a:spLocks noChangeArrowheads="1"/>
          </p:cNvSpPr>
          <p:nvPr/>
        </p:nvSpPr>
        <p:spPr bwMode="auto">
          <a:xfrm>
            <a:off x="3738495" y="4159278"/>
            <a:ext cx="547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-π/2</a:t>
            </a:r>
            <a:endParaRPr lang="ja-JP" altLang="en-US" sz="2000" baseline="-25000" dirty="0"/>
          </a:p>
        </p:txBody>
      </p:sp>
      <p:sp>
        <p:nvSpPr>
          <p:cNvPr id="84" name="正方形/長方形 83"/>
          <p:cNvSpPr/>
          <p:nvPr/>
        </p:nvSpPr>
        <p:spPr>
          <a:xfrm rot="16200000">
            <a:off x="4408099" y="996147"/>
            <a:ext cx="2182813" cy="409575"/>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cxnSp>
        <p:nvCxnSpPr>
          <p:cNvPr id="88" name="直線コネクタ 87"/>
          <p:cNvCxnSpPr/>
          <p:nvPr/>
        </p:nvCxnSpPr>
        <p:spPr>
          <a:xfrm flipH="1" flipV="1">
            <a:off x="5294718" y="1503353"/>
            <a:ext cx="409575" cy="5730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1" name="直線コネクタ 90"/>
          <p:cNvCxnSpPr/>
          <p:nvPr/>
        </p:nvCxnSpPr>
        <p:spPr>
          <a:xfrm flipH="1" flipV="1">
            <a:off x="5294718" y="898516"/>
            <a:ext cx="409575" cy="57150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flipV="1">
            <a:off x="5294718" y="931853"/>
            <a:ext cx="409575" cy="57150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6" name="直線コネクタ 95"/>
          <p:cNvCxnSpPr/>
          <p:nvPr/>
        </p:nvCxnSpPr>
        <p:spPr>
          <a:xfrm flipV="1">
            <a:off x="5294718" y="325428"/>
            <a:ext cx="409575" cy="5730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5704293" y="325428"/>
            <a:ext cx="793750" cy="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5704293" y="941378"/>
            <a:ext cx="793750" cy="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5704293" y="1470016"/>
            <a:ext cx="793750" cy="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cxnSp>
        <p:nvCxnSpPr>
          <p:cNvPr id="102" name="直線コネクタ 101"/>
          <p:cNvCxnSpPr/>
          <p:nvPr/>
        </p:nvCxnSpPr>
        <p:spPr>
          <a:xfrm>
            <a:off x="5704293" y="2060566"/>
            <a:ext cx="793750" cy="0"/>
          </a:xfrm>
          <a:prstGeom prst="line">
            <a:avLst/>
          </a:prstGeom>
          <a:ln w="19050" cmpd="sng">
            <a:solidFill>
              <a:srgbClr val="008000"/>
            </a:solidFill>
          </a:ln>
        </p:spPr>
        <p:style>
          <a:lnRef idx="1">
            <a:schemeClr val="dk1"/>
          </a:lnRef>
          <a:fillRef idx="0">
            <a:schemeClr val="dk1"/>
          </a:fillRef>
          <a:effectRef idx="0">
            <a:schemeClr val="dk1"/>
          </a:effectRef>
          <a:fontRef idx="minor">
            <a:schemeClr val="tx1"/>
          </a:fontRef>
        </p:style>
      </p:cxnSp>
      <p:sp>
        <p:nvSpPr>
          <p:cNvPr id="103" name="正方形/長方形 102"/>
          <p:cNvSpPr/>
          <p:nvPr/>
        </p:nvSpPr>
        <p:spPr>
          <a:xfrm rot="16200000">
            <a:off x="5611425" y="1016784"/>
            <a:ext cx="2182812" cy="409575"/>
          </a:xfrm>
          <a:prstGeom prst="rect">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1553" name="テキスト ボックス 103"/>
          <p:cNvSpPr txBox="1">
            <a:spLocks noChangeArrowheads="1"/>
          </p:cNvSpPr>
          <p:nvPr/>
        </p:nvSpPr>
        <p:spPr bwMode="auto">
          <a:xfrm>
            <a:off x="6554930" y="407965"/>
            <a:ext cx="33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2000" dirty="0" smtClean="0"/>
              <a:t>I</a:t>
            </a:r>
            <a:r>
              <a:rPr lang="en-US" altLang="ja-JP" sz="2000" baseline="-25000" dirty="0" smtClean="0"/>
              <a:t>0</a:t>
            </a:r>
          </a:p>
        </p:txBody>
      </p:sp>
      <p:sp>
        <p:nvSpPr>
          <p:cNvPr id="21554" name="テキスト ボックス 104"/>
          <p:cNvSpPr txBox="1">
            <a:spLocks noChangeArrowheads="1"/>
          </p:cNvSpPr>
          <p:nvPr/>
        </p:nvSpPr>
        <p:spPr bwMode="auto">
          <a:xfrm>
            <a:off x="6554138" y="1598070"/>
            <a:ext cx="343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2000" dirty="0" smtClean="0"/>
              <a:t>I</a:t>
            </a:r>
            <a:r>
              <a:rPr lang="en-US" altLang="ja-JP" sz="2000" baseline="-25000" dirty="0" smtClean="0"/>
              <a:t>π</a:t>
            </a:r>
          </a:p>
        </p:txBody>
      </p:sp>
      <p:grpSp>
        <p:nvGrpSpPr>
          <p:cNvPr id="21555" name="図形グループ 19486"/>
          <p:cNvGrpSpPr>
            <a:grpSpLocks/>
          </p:cNvGrpSpPr>
          <p:nvPr/>
        </p:nvGrpSpPr>
        <p:grpSpPr bwMode="auto">
          <a:xfrm>
            <a:off x="5087324" y="2882452"/>
            <a:ext cx="2227262" cy="2170337"/>
            <a:chOff x="4045893" y="4191780"/>
            <a:chExt cx="2382460" cy="2382460"/>
          </a:xfrm>
        </p:grpSpPr>
        <p:sp>
          <p:nvSpPr>
            <p:cNvPr id="99" name="円/楕円 98"/>
            <p:cNvSpPr/>
            <p:nvPr/>
          </p:nvSpPr>
          <p:spPr>
            <a:xfrm>
              <a:off x="4045893" y="4191780"/>
              <a:ext cx="2382460" cy="2382460"/>
            </a:xfrm>
            <a:prstGeom prst="ellipse">
              <a:avLst/>
            </a:prstGeom>
            <a:ln w="38100" cmpd="sng"/>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cxnSp>
          <p:nvCxnSpPr>
            <p:cNvPr id="109" name="直線コネクタ 108"/>
            <p:cNvCxnSpPr/>
            <p:nvPr/>
          </p:nvCxnSpPr>
          <p:spPr>
            <a:xfrm>
              <a:off x="4828928" y="4267968"/>
              <a:ext cx="830685"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1" name="直線コネクタ 110"/>
            <p:cNvCxnSpPr/>
            <p:nvPr/>
          </p:nvCxnSpPr>
          <p:spPr>
            <a:xfrm>
              <a:off x="4546209" y="4420344"/>
              <a:ext cx="1381827"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a:off x="4355612" y="4574306"/>
              <a:ext cx="1769374"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a:off x="4228548" y="4726682"/>
              <a:ext cx="2004443"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4161839" y="4879058"/>
              <a:ext cx="2141037"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4101483" y="5031434"/>
              <a:ext cx="2282397"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4045893" y="5183810"/>
              <a:ext cx="2382460"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a:off x="4045893" y="5336186"/>
              <a:ext cx="2382460"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4045893" y="5488562"/>
              <a:ext cx="2382460"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a:off x="4076070" y="5640938"/>
              <a:ext cx="2307810"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4101483" y="5793314"/>
              <a:ext cx="2236336"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4195194" y="5945689"/>
              <a:ext cx="2079093"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a:off x="4288903" y="6098065"/>
              <a:ext cx="1886908"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4419145" y="6250441"/>
              <a:ext cx="1639132"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cxnSp>
          <p:nvCxnSpPr>
            <p:cNvPr id="150" name="直線コネクタ 149"/>
            <p:cNvCxnSpPr/>
            <p:nvPr/>
          </p:nvCxnSpPr>
          <p:spPr>
            <a:xfrm>
              <a:off x="4622448" y="6402817"/>
              <a:ext cx="1253174" cy="0"/>
            </a:xfrm>
            <a:prstGeom prst="line">
              <a:avLst/>
            </a:prstGeom>
            <a:ln w="28575" cmpd="sng">
              <a:solidFill>
                <a:srgbClr val="0000FF"/>
              </a:solidFill>
            </a:ln>
          </p:spPr>
          <p:style>
            <a:lnRef idx="1">
              <a:schemeClr val="dk1"/>
            </a:lnRef>
            <a:fillRef idx="0">
              <a:schemeClr val="dk1"/>
            </a:fillRef>
            <a:effectRef idx="0">
              <a:schemeClr val="dk1"/>
            </a:effectRef>
            <a:fontRef idx="minor">
              <a:schemeClr val="tx1"/>
            </a:fontRef>
          </p:style>
        </p:cxnSp>
        <p:sp>
          <p:nvSpPr>
            <p:cNvPr id="108" name="円/楕円 107"/>
            <p:cNvSpPr/>
            <p:nvPr/>
          </p:nvSpPr>
          <p:spPr>
            <a:xfrm>
              <a:off x="5076704" y="5213968"/>
              <a:ext cx="330368" cy="331735"/>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cxnSp>
          <p:nvCxnSpPr>
            <p:cNvPr id="155" name="直線コネクタ 154"/>
            <p:cNvCxnSpPr/>
            <p:nvPr/>
          </p:nvCxnSpPr>
          <p:spPr>
            <a:xfrm>
              <a:off x="5167238" y="5218729"/>
              <a:ext cx="0" cy="322212"/>
            </a:xfrm>
            <a:prstGeom prst="line">
              <a:avLst/>
            </a:prstGeom>
            <a:ln w="28575" cmpd="sng">
              <a:solidFill>
                <a:srgbClr val="FF0000"/>
              </a:solidFill>
            </a:ln>
          </p:spPr>
          <p:style>
            <a:lnRef idx="1">
              <a:schemeClr val="dk1"/>
            </a:lnRef>
            <a:fillRef idx="0">
              <a:schemeClr val="dk1"/>
            </a:fillRef>
            <a:effectRef idx="0">
              <a:schemeClr val="dk1"/>
            </a:effectRef>
            <a:fontRef idx="minor">
              <a:schemeClr val="tx1"/>
            </a:fontRef>
          </p:style>
        </p:cxnSp>
        <p:cxnSp>
          <p:nvCxnSpPr>
            <p:cNvPr id="158" name="直線コネクタ 157"/>
            <p:cNvCxnSpPr/>
            <p:nvPr/>
          </p:nvCxnSpPr>
          <p:spPr>
            <a:xfrm>
              <a:off x="5319715" y="5231427"/>
              <a:ext cx="0" cy="320624"/>
            </a:xfrm>
            <a:prstGeom prst="line">
              <a:avLst/>
            </a:prstGeom>
            <a:ln w="28575" cmpd="sng">
              <a:solidFill>
                <a:srgbClr val="FF0000"/>
              </a:solidFill>
            </a:ln>
          </p:spPr>
          <p:style>
            <a:lnRef idx="1">
              <a:schemeClr val="dk1"/>
            </a:lnRef>
            <a:fillRef idx="0">
              <a:schemeClr val="dk1"/>
            </a:fillRef>
            <a:effectRef idx="0">
              <a:schemeClr val="dk1"/>
            </a:effectRef>
            <a:fontRef idx="minor">
              <a:schemeClr val="tx1"/>
            </a:fontRef>
          </p:style>
        </p:cxnSp>
      </p:grpSp>
      <p:cxnSp>
        <p:nvCxnSpPr>
          <p:cNvPr id="19485" name="直線矢印コネクタ 19484"/>
          <p:cNvCxnSpPr/>
          <p:nvPr/>
        </p:nvCxnSpPr>
        <p:spPr>
          <a:xfrm>
            <a:off x="4071870" y="1806566"/>
            <a:ext cx="1222848" cy="1329831"/>
          </a:xfrm>
          <a:prstGeom prst="straightConnector1">
            <a:avLst/>
          </a:prstGeom>
          <a:ln w="12700" cmpd="sng">
            <a:solidFill>
              <a:schemeClr val="tx1"/>
            </a:solidFill>
            <a:tailEnd type="arrow"/>
          </a:ln>
        </p:spPr>
        <p:style>
          <a:lnRef idx="1">
            <a:schemeClr val="accent3"/>
          </a:lnRef>
          <a:fillRef idx="0">
            <a:schemeClr val="accent3"/>
          </a:fillRef>
          <a:effectRef idx="0">
            <a:schemeClr val="accent3"/>
          </a:effectRef>
          <a:fontRef idx="minor">
            <a:schemeClr val="tx1"/>
          </a:fontRef>
        </p:style>
      </p:cxnSp>
      <p:sp>
        <p:nvSpPr>
          <p:cNvPr id="177" name="Freeform 25"/>
          <p:cNvSpPr>
            <a:spLocks/>
          </p:cNvSpPr>
          <p:nvPr/>
        </p:nvSpPr>
        <p:spPr bwMode="auto">
          <a:xfrm rot="16200000">
            <a:off x="1177064" y="1158071"/>
            <a:ext cx="1009650" cy="87313"/>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178" name="Freeform 25"/>
          <p:cNvSpPr>
            <a:spLocks/>
          </p:cNvSpPr>
          <p:nvPr/>
        </p:nvSpPr>
        <p:spPr bwMode="auto">
          <a:xfrm rot="16200000">
            <a:off x="1340576" y="1153310"/>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1565" name="テキスト ボックス 1"/>
          <p:cNvSpPr txBox="1">
            <a:spLocks noChangeArrowheads="1"/>
          </p:cNvSpPr>
          <p:nvPr/>
        </p:nvSpPr>
        <p:spPr bwMode="auto">
          <a:xfrm>
            <a:off x="5756681" y="470976"/>
            <a:ext cx="611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+45</a:t>
            </a:r>
            <a:r>
              <a:rPr lang="en-US" altLang="ja-JP" sz="1800" dirty="0" smtClean="0"/>
              <a:t>°</a:t>
            </a:r>
          </a:p>
        </p:txBody>
      </p:sp>
      <p:sp>
        <p:nvSpPr>
          <p:cNvPr id="21566" name="テキスト ボックス 81"/>
          <p:cNvSpPr txBox="1">
            <a:spLocks noChangeArrowheads="1"/>
          </p:cNvSpPr>
          <p:nvPr/>
        </p:nvSpPr>
        <p:spPr bwMode="auto">
          <a:xfrm>
            <a:off x="5753506" y="1544327"/>
            <a:ext cx="567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-45</a:t>
            </a:r>
            <a:r>
              <a:rPr lang="en-US" altLang="ja-JP" sz="1800" dirty="0" smtClean="0"/>
              <a:t>°</a:t>
            </a:r>
          </a:p>
        </p:txBody>
      </p:sp>
      <p:sp>
        <p:nvSpPr>
          <p:cNvPr id="21567" name="テキスト ボックス 82"/>
          <p:cNvSpPr txBox="1">
            <a:spLocks noChangeArrowheads="1"/>
          </p:cNvSpPr>
          <p:nvPr/>
        </p:nvSpPr>
        <p:spPr bwMode="auto">
          <a:xfrm>
            <a:off x="2800282" y="3743353"/>
            <a:ext cx="56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-45°</a:t>
            </a:r>
            <a:endParaRPr lang="ja-JP" altLang="en-US" sz="1800" dirty="0"/>
          </a:p>
        </p:txBody>
      </p:sp>
      <p:sp>
        <p:nvSpPr>
          <p:cNvPr id="21568" name="テキスト ボックス 84"/>
          <p:cNvSpPr txBox="1">
            <a:spLocks noChangeArrowheads="1"/>
          </p:cNvSpPr>
          <p:nvPr/>
        </p:nvSpPr>
        <p:spPr bwMode="auto">
          <a:xfrm>
            <a:off x="3719107" y="3711603"/>
            <a:ext cx="611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+45°</a:t>
            </a:r>
            <a:endParaRPr lang="ja-JP" altLang="en-US" sz="1800" dirty="0"/>
          </a:p>
        </p:txBody>
      </p:sp>
      <p:sp>
        <p:nvSpPr>
          <p:cNvPr id="4" name="テキスト ボックス 3"/>
          <p:cNvSpPr txBox="1"/>
          <p:nvPr/>
        </p:nvSpPr>
        <p:spPr>
          <a:xfrm>
            <a:off x="91536" y="520498"/>
            <a:ext cx="1204326" cy="461665"/>
          </a:xfrm>
          <a:prstGeom prst="rect">
            <a:avLst/>
          </a:prstGeom>
          <a:noFill/>
          <a:ln>
            <a:solidFill>
              <a:srgbClr val="000000"/>
            </a:solidFill>
          </a:ln>
        </p:spPr>
        <p:txBody>
          <a:bodyPr wrap="none" rtlCol="0">
            <a:spAutoFit/>
          </a:bodyPr>
          <a:lstStyle/>
          <a:p>
            <a:r>
              <a:rPr kumimoji="1" lang="en-US" altLang="ja-JP" sz="2400" dirty="0" smtClean="0"/>
              <a:t>Incident</a:t>
            </a:r>
            <a:endParaRPr kumimoji="1" lang="ja-JP" altLang="en-US" sz="2400" dirty="0"/>
          </a:p>
        </p:txBody>
      </p:sp>
      <p:sp>
        <p:nvSpPr>
          <p:cNvPr id="93" name="Freeform 25"/>
          <p:cNvSpPr>
            <a:spLocks/>
          </p:cNvSpPr>
          <p:nvPr/>
        </p:nvSpPr>
        <p:spPr bwMode="auto">
          <a:xfrm rot="16200000">
            <a:off x="4552950" y="116332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cxnSp>
        <p:nvCxnSpPr>
          <p:cNvPr id="15" name="直線コネクタ 14"/>
          <p:cNvCxnSpPr/>
          <p:nvPr/>
        </p:nvCxnSpPr>
        <p:spPr>
          <a:xfrm>
            <a:off x="4976766" y="682616"/>
            <a:ext cx="0" cy="1035050"/>
          </a:xfrm>
          <a:prstGeom prst="line">
            <a:avLst/>
          </a:prstGeom>
        </p:spPr>
        <p:style>
          <a:lnRef idx="1">
            <a:schemeClr val="dk1"/>
          </a:lnRef>
          <a:fillRef idx="0">
            <a:schemeClr val="dk1"/>
          </a:fillRef>
          <a:effectRef idx="0">
            <a:schemeClr val="dk1"/>
          </a:effectRef>
          <a:fontRef idx="minor">
            <a:schemeClr val="tx1"/>
          </a:fontRef>
        </p:style>
      </p:cxnSp>
      <p:sp>
        <p:nvSpPr>
          <p:cNvPr id="104" name="Freeform 25"/>
          <p:cNvSpPr>
            <a:spLocks/>
          </p:cNvSpPr>
          <p:nvPr/>
        </p:nvSpPr>
        <p:spPr bwMode="auto">
          <a:xfrm>
            <a:off x="3041582" y="2651924"/>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cxnSp>
        <p:nvCxnSpPr>
          <p:cNvPr id="105" name="直線コネクタ 104"/>
          <p:cNvCxnSpPr/>
          <p:nvPr/>
        </p:nvCxnSpPr>
        <p:spPr>
          <a:xfrm rot="5400000">
            <a:off x="3527653" y="2116043"/>
            <a:ext cx="0" cy="1035050"/>
          </a:xfrm>
          <a:prstGeom prst="line">
            <a:avLst/>
          </a:prstGeom>
        </p:spPr>
        <p:style>
          <a:lnRef idx="1">
            <a:schemeClr val="dk1"/>
          </a:lnRef>
          <a:fillRef idx="0">
            <a:schemeClr val="dk1"/>
          </a:fillRef>
          <a:effectRef idx="0">
            <a:schemeClr val="dk1"/>
          </a:effectRef>
          <a:fontRef idx="minor">
            <a:schemeClr val="tx1"/>
          </a:fontRef>
        </p:style>
      </p:cxnSp>
      <p:cxnSp>
        <p:nvCxnSpPr>
          <p:cNvPr id="106" name="直線矢印コネクタ 105"/>
          <p:cNvCxnSpPr/>
          <p:nvPr/>
        </p:nvCxnSpPr>
        <p:spPr>
          <a:xfrm flipH="1">
            <a:off x="7040621" y="1511409"/>
            <a:ext cx="1865312" cy="0"/>
          </a:xfrm>
          <a:prstGeom prst="straightConnector1">
            <a:avLst/>
          </a:prstGeom>
          <a:ln w="38100" cmpd="sng">
            <a:solidFill>
              <a:srgbClr val="FF0000"/>
            </a:solidFill>
            <a:headEnd type="arrow"/>
            <a:tailEnd type="none"/>
          </a:ln>
        </p:spPr>
        <p:style>
          <a:lnRef idx="1">
            <a:schemeClr val="accent2"/>
          </a:lnRef>
          <a:fillRef idx="0">
            <a:schemeClr val="accent2"/>
          </a:fillRef>
          <a:effectRef idx="0">
            <a:schemeClr val="accent2"/>
          </a:effectRef>
          <a:fontRef idx="minor">
            <a:schemeClr val="tx1"/>
          </a:fontRef>
        </p:style>
      </p:cxnSp>
      <p:cxnSp>
        <p:nvCxnSpPr>
          <p:cNvPr id="107" name="直線矢印コネクタ 106"/>
          <p:cNvCxnSpPr/>
          <p:nvPr/>
        </p:nvCxnSpPr>
        <p:spPr>
          <a:xfrm>
            <a:off x="7960826" y="605173"/>
            <a:ext cx="0" cy="1844675"/>
          </a:xfrm>
          <a:prstGeom prst="straightConnector1">
            <a:avLst/>
          </a:prstGeom>
          <a:ln w="38100" cmpd="sng">
            <a:solidFill>
              <a:srgbClr val="0000FF"/>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sp>
        <p:nvSpPr>
          <p:cNvPr id="110" name="テキスト ボックス 109"/>
          <p:cNvSpPr txBox="1"/>
          <p:nvPr/>
        </p:nvSpPr>
        <p:spPr>
          <a:xfrm>
            <a:off x="7094257" y="58833"/>
            <a:ext cx="1107996" cy="461665"/>
          </a:xfrm>
          <a:prstGeom prst="rect">
            <a:avLst/>
          </a:prstGeom>
          <a:solidFill>
            <a:schemeClr val="bg1"/>
          </a:solidFill>
          <a:ln>
            <a:solidFill>
              <a:srgbClr val="000000"/>
            </a:solidFill>
          </a:ln>
        </p:spPr>
        <p:txBody>
          <a:bodyPr wrap="none" rtlCol="0">
            <a:spAutoFit/>
          </a:bodyPr>
          <a:lstStyle/>
          <a:p>
            <a:r>
              <a:rPr kumimoji="1" lang="ja-JP" altLang="en-US" sz="2400" dirty="0" smtClean="0"/>
              <a:t>透過側</a:t>
            </a:r>
            <a:endParaRPr kumimoji="1" lang="ja-JP" altLang="en-US" sz="2400" dirty="0"/>
          </a:p>
        </p:txBody>
      </p:sp>
      <p:sp>
        <p:nvSpPr>
          <p:cNvPr id="125" name="テキスト ボックス 124"/>
          <p:cNvSpPr txBox="1"/>
          <p:nvPr/>
        </p:nvSpPr>
        <p:spPr>
          <a:xfrm>
            <a:off x="252069" y="4143403"/>
            <a:ext cx="1107996" cy="461665"/>
          </a:xfrm>
          <a:prstGeom prst="rect">
            <a:avLst/>
          </a:prstGeom>
          <a:solidFill>
            <a:schemeClr val="bg1"/>
          </a:solidFill>
          <a:ln>
            <a:solidFill>
              <a:srgbClr val="000000"/>
            </a:solidFill>
          </a:ln>
        </p:spPr>
        <p:txBody>
          <a:bodyPr wrap="none" rtlCol="0">
            <a:spAutoFit/>
          </a:bodyPr>
          <a:lstStyle/>
          <a:p>
            <a:r>
              <a:rPr kumimoji="1" lang="ja-JP" altLang="en-US" sz="2400" dirty="0" smtClean="0"/>
              <a:t>反射側</a:t>
            </a:r>
            <a:endParaRPr kumimoji="1" lang="ja-JP" altLang="en-US" sz="2400" dirty="0"/>
          </a:p>
        </p:txBody>
      </p:sp>
      <p:cxnSp>
        <p:nvCxnSpPr>
          <p:cNvPr id="128" name="直線矢印コネクタ 127"/>
          <p:cNvCxnSpPr/>
          <p:nvPr/>
        </p:nvCxnSpPr>
        <p:spPr>
          <a:xfrm flipH="1">
            <a:off x="339658" y="5658176"/>
            <a:ext cx="1865312" cy="0"/>
          </a:xfrm>
          <a:prstGeom prst="straightConnector1">
            <a:avLst/>
          </a:prstGeom>
          <a:ln w="38100" cmpd="sng">
            <a:solidFill>
              <a:srgbClr val="0000FF"/>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cxnSp>
        <p:nvCxnSpPr>
          <p:cNvPr id="129" name="直線矢印コネクタ 128"/>
          <p:cNvCxnSpPr/>
          <p:nvPr/>
        </p:nvCxnSpPr>
        <p:spPr>
          <a:xfrm>
            <a:off x="1291572" y="4735045"/>
            <a:ext cx="0" cy="1846262"/>
          </a:xfrm>
          <a:prstGeom prst="straightConnector1">
            <a:avLst/>
          </a:prstGeom>
          <a:ln w="38100" cmpd="sng">
            <a:solidFill>
              <a:srgbClr val="FF0000"/>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grpSp>
        <p:nvGrpSpPr>
          <p:cNvPr id="131" name="図形グループ 20"/>
          <p:cNvGrpSpPr>
            <a:grpSpLocks/>
          </p:cNvGrpSpPr>
          <p:nvPr/>
        </p:nvGrpSpPr>
        <p:grpSpPr bwMode="auto">
          <a:xfrm rot="2700000">
            <a:off x="354770" y="4805662"/>
            <a:ext cx="1865312" cy="1844675"/>
            <a:chOff x="7227084" y="2105534"/>
            <a:chExt cx="1864620" cy="1845388"/>
          </a:xfrm>
        </p:grpSpPr>
        <p:cxnSp>
          <p:nvCxnSpPr>
            <p:cNvPr id="132" name="直線矢印コネクタ 131"/>
            <p:cNvCxnSpPr/>
            <p:nvPr/>
          </p:nvCxnSpPr>
          <p:spPr>
            <a:xfrm>
              <a:off x="8126292" y="2106095"/>
              <a:ext cx="0" cy="1845388"/>
            </a:xfrm>
            <a:prstGeom prst="straightConnector1">
              <a:avLst/>
            </a:prstGeom>
            <a:ln w="38100" cmpd="sng">
              <a:solidFill>
                <a:schemeClr val="tx1"/>
              </a:solidFill>
              <a:prstDash val="sysDot"/>
              <a:headEnd type="none"/>
              <a:tailEnd type="none"/>
            </a:ln>
          </p:spPr>
          <p:style>
            <a:lnRef idx="1">
              <a:schemeClr val="accent2"/>
            </a:lnRef>
            <a:fillRef idx="0">
              <a:schemeClr val="accent2"/>
            </a:fillRef>
            <a:effectRef idx="0">
              <a:schemeClr val="accent2"/>
            </a:effectRef>
            <a:fontRef idx="minor">
              <a:schemeClr val="tx1"/>
            </a:fontRef>
          </p:style>
        </p:cxnSp>
        <p:cxnSp>
          <p:nvCxnSpPr>
            <p:cNvPr id="133" name="直線矢印コネクタ 132"/>
            <p:cNvCxnSpPr/>
            <p:nvPr/>
          </p:nvCxnSpPr>
          <p:spPr>
            <a:xfrm flipH="1">
              <a:off x="7221473" y="2958605"/>
              <a:ext cx="1864621" cy="0"/>
            </a:xfrm>
            <a:prstGeom prst="straightConnector1">
              <a:avLst/>
            </a:prstGeom>
            <a:ln w="38100" cmpd="sng">
              <a:solidFill>
                <a:schemeClr val="tx1"/>
              </a:solidFill>
              <a:prstDash val="sysDot"/>
              <a:headEnd type="none"/>
              <a:tailEnd type="none"/>
            </a:ln>
          </p:spPr>
          <p:style>
            <a:lnRef idx="1">
              <a:schemeClr val="accent2"/>
            </a:lnRef>
            <a:fillRef idx="0">
              <a:schemeClr val="accent2"/>
            </a:fillRef>
            <a:effectRef idx="0">
              <a:schemeClr val="accent2"/>
            </a:effectRef>
            <a:fontRef idx="minor">
              <a:schemeClr val="tx1"/>
            </a:fontRef>
          </p:style>
        </p:cxnSp>
      </p:grpSp>
      <p:grpSp>
        <p:nvGrpSpPr>
          <p:cNvPr id="135" name="図形グループ 20"/>
          <p:cNvGrpSpPr>
            <a:grpSpLocks/>
          </p:cNvGrpSpPr>
          <p:nvPr/>
        </p:nvGrpSpPr>
        <p:grpSpPr bwMode="auto">
          <a:xfrm rot="2700000">
            <a:off x="7012609" y="672752"/>
            <a:ext cx="1865312" cy="1844675"/>
            <a:chOff x="7227084" y="2105534"/>
            <a:chExt cx="1864620" cy="1845388"/>
          </a:xfrm>
        </p:grpSpPr>
        <p:cxnSp>
          <p:nvCxnSpPr>
            <p:cNvPr id="136" name="直線矢印コネクタ 135"/>
            <p:cNvCxnSpPr/>
            <p:nvPr/>
          </p:nvCxnSpPr>
          <p:spPr>
            <a:xfrm>
              <a:off x="8126292" y="2106095"/>
              <a:ext cx="0" cy="1845388"/>
            </a:xfrm>
            <a:prstGeom prst="straightConnector1">
              <a:avLst/>
            </a:prstGeom>
            <a:ln w="38100" cmpd="sng">
              <a:solidFill>
                <a:schemeClr val="tx1"/>
              </a:solidFill>
              <a:prstDash val="sysDot"/>
              <a:headEnd type="none"/>
              <a:tailEnd type="none"/>
            </a:ln>
          </p:spPr>
          <p:style>
            <a:lnRef idx="1">
              <a:schemeClr val="accent2"/>
            </a:lnRef>
            <a:fillRef idx="0">
              <a:schemeClr val="accent2"/>
            </a:fillRef>
            <a:effectRef idx="0">
              <a:schemeClr val="accent2"/>
            </a:effectRef>
            <a:fontRef idx="minor">
              <a:schemeClr val="tx1"/>
            </a:fontRef>
          </p:style>
        </p:cxnSp>
        <p:cxnSp>
          <p:nvCxnSpPr>
            <p:cNvPr id="137" name="直線矢印コネクタ 136"/>
            <p:cNvCxnSpPr/>
            <p:nvPr/>
          </p:nvCxnSpPr>
          <p:spPr>
            <a:xfrm flipH="1">
              <a:off x="7221473" y="2958605"/>
              <a:ext cx="1864621" cy="0"/>
            </a:xfrm>
            <a:prstGeom prst="straightConnector1">
              <a:avLst/>
            </a:prstGeom>
            <a:ln w="38100" cmpd="sng">
              <a:solidFill>
                <a:schemeClr val="tx1"/>
              </a:solidFill>
              <a:prstDash val="sysDot"/>
              <a:headEnd type="none"/>
              <a:tailEnd type="none"/>
            </a:ln>
          </p:spPr>
          <p:style>
            <a:lnRef idx="1">
              <a:schemeClr val="accent2"/>
            </a:lnRef>
            <a:fillRef idx="0">
              <a:schemeClr val="accent2"/>
            </a:fillRef>
            <a:effectRef idx="0">
              <a:schemeClr val="accent2"/>
            </a:effectRef>
            <a:fontRef idx="minor">
              <a:schemeClr val="tx1"/>
            </a:fontRef>
          </p:style>
        </p:cxnSp>
      </p:grpSp>
      <p:sp>
        <p:nvSpPr>
          <p:cNvPr id="138" name="テキスト ボックス 80"/>
          <p:cNvSpPr txBox="1">
            <a:spLocks noChangeArrowheads="1"/>
          </p:cNvSpPr>
          <p:nvPr/>
        </p:nvSpPr>
        <p:spPr bwMode="auto">
          <a:xfrm>
            <a:off x="1985687" y="4681441"/>
            <a:ext cx="496887" cy="400050"/>
          </a:xfrm>
          <a:prstGeom prst="rect">
            <a:avLst/>
          </a:prstGeom>
          <a:noFill/>
          <a:ln w="28575" cmpd="sng">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π/2</a:t>
            </a:r>
            <a:endParaRPr lang="ja-JP" altLang="en-US" sz="2000" baseline="-25000" dirty="0"/>
          </a:p>
        </p:txBody>
      </p:sp>
      <p:sp>
        <p:nvSpPr>
          <p:cNvPr id="139" name="テキスト ボックス 81"/>
          <p:cNvSpPr txBox="1">
            <a:spLocks noChangeArrowheads="1"/>
          </p:cNvSpPr>
          <p:nvPr/>
        </p:nvSpPr>
        <p:spPr bwMode="auto">
          <a:xfrm>
            <a:off x="2033347" y="6228249"/>
            <a:ext cx="547687" cy="400050"/>
          </a:xfrm>
          <a:prstGeom prst="rect">
            <a:avLst/>
          </a:prstGeom>
          <a:noFill/>
          <a:ln w="28575" cmpd="sng">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-π/2</a:t>
            </a:r>
            <a:endParaRPr lang="ja-JP" altLang="en-US" sz="2000" baseline="-25000" dirty="0"/>
          </a:p>
        </p:txBody>
      </p:sp>
      <p:sp>
        <p:nvSpPr>
          <p:cNvPr id="140" name="テキスト ボックス 103"/>
          <p:cNvSpPr txBox="1">
            <a:spLocks noChangeArrowheads="1"/>
          </p:cNvSpPr>
          <p:nvPr/>
        </p:nvSpPr>
        <p:spPr bwMode="auto">
          <a:xfrm>
            <a:off x="8640832" y="477676"/>
            <a:ext cx="334963" cy="400050"/>
          </a:xfrm>
          <a:prstGeom prst="rect">
            <a:avLst/>
          </a:prstGeom>
          <a:noFill/>
          <a:ln w="28575" cmpd="sng">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0</a:t>
            </a:r>
            <a:endParaRPr lang="ja-JP" altLang="en-US" sz="2000" baseline="-25000" dirty="0"/>
          </a:p>
        </p:txBody>
      </p:sp>
      <p:sp>
        <p:nvSpPr>
          <p:cNvPr id="141" name="テキスト ボックス 104"/>
          <p:cNvSpPr txBox="1">
            <a:spLocks noChangeArrowheads="1"/>
          </p:cNvSpPr>
          <p:nvPr/>
        </p:nvSpPr>
        <p:spPr bwMode="auto">
          <a:xfrm>
            <a:off x="8706986" y="2060566"/>
            <a:ext cx="344487" cy="400050"/>
          </a:xfrm>
          <a:prstGeom prst="rect">
            <a:avLst/>
          </a:prstGeom>
          <a:noFill/>
          <a:ln w="28575" cmpd="sng">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dirty="0"/>
              <a:t>I</a:t>
            </a:r>
            <a:r>
              <a:rPr lang="en-US" altLang="ja-JP" sz="2000" baseline="-25000" dirty="0"/>
              <a:t>π</a:t>
            </a:r>
            <a:endParaRPr lang="ja-JP" altLang="en-US" sz="2000" baseline="-25000" dirty="0"/>
          </a:p>
        </p:txBody>
      </p:sp>
      <p:sp>
        <p:nvSpPr>
          <p:cNvPr id="123" name="テキスト ボックス 81"/>
          <p:cNvSpPr txBox="1">
            <a:spLocks noChangeArrowheads="1"/>
          </p:cNvSpPr>
          <p:nvPr/>
        </p:nvSpPr>
        <p:spPr bwMode="auto">
          <a:xfrm>
            <a:off x="828806" y="4576558"/>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dirty="0" smtClean="0"/>
              <a:t>参</a:t>
            </a:r>
            <a:endParaRPr lang="ja-JP" altLang="en-US" dirty="0"/>
          </a:p>
        </p:txBody>
      </p:sp>
      <p:sp>
        <p:nvSpPr>
          <p:cNvPr id="124" name="テキスト ボックス 81"/>
          <p:cNvSpPr txBox="1">
            <a:spLocks noChangeArrowheads="1"/>
          </p:cNvSpPr>
          <p:nvPr/>
        </p:nvSpPr>
        <p:spPr bwMode="auto">
          <a:xfrm>
            <a:off x="1888465" y="5186742"/>
            <a:ext cx="17396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dirty="0" smtClean="0"/>
              <a:t>検</a:t>
            </a:r>
            <a:r>
              <a:rPr lang="en-US" altLang="ja-JP" dirty="0" smtClean="0"/>
              <a:t>(π/2</a:t>
            </a:r>
            <a:r>
              <a:rPr lang="ja-JP" altLang="en-US" dirty="0" smtClean="0"/>
              <a:t>進行</a:t>
            </a:r>
            <a:r>
              <a:rPr lang="en-US" altLang="ja-JP" dirty="0" smtClean="0"/>
              <a:t>)</a:t>
            </a:r>
            <a:endParaRPr lang="ja-JP" altLang="en-US" baseline="-25000" dirty="0"/>
          </a:p>
        </p:txBody>
      </p:sp>
      <p:sp>
        <p:nvSpPr>
          <p:cNvPr id="143" name="テキスト ボックス 60"/>
          <p:cNvSpPr txBox="1">
            <a:spLocks noChangeArrowheads="1"/>
          </p:cNvSpPr>
          <p:nvPr/>
        </p:nvSpPr>
        <p:spPr bwMode="auto">
          <a:xfrm>
            <a:off x="5134249" y="2308391"/>
            <a:ext cx="787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dirty="0" smtClean="0"/>
              <a:t>(45°)</a:t>
            </a:r>
            <a:endParaRPr lang="ja-JP" altLang="en-US" dirty="0"/>
          </a:p>
        </p:txBody>
      </p:sp>
      <p:sp>
        <p:nvSpPr>
          <p:cNvPr id="122" name="Line 49"/>
          <p:cNvSpPr>
            <a:spLocks noChangeShapeType="1"/>
          </p:cNvSpPr>
          <p:nvPr/>
        </p:nvSpPr>
        <p:spPr bwMode="auto">
          <a:xfrm>
            <a:off x="6217507" y="4111490"/>
            <a:ext cx="1502219" cy="1751"/>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sp>
        <p:nvSpPr>
          <p:cNvPr id="126" name="Line 49"/>
          <p:cNvSpPr>
            <a:spLocks noChangeShapeType="1"/>
          </p:cNvSpPr>
          <p:nvPr/>
        </p:nvSpPr>
        <p:spPr bwMode="auto">
          <a:xfrm flipV="1">
            <a:off x="6217508" y="3786156"/>
            <a:ext cx="1502219" cy="1"/>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cxnSp>
        <p:nvCxnSpPr>
          <p:cNvPr id="127" name="直線矢印コネクタ 126"/>
          <p:cNvCxnSpPr/>
          <p:nvPr/>
        </p:nvCxnSpPr>
        <p:spPr>
          <a:xfrm flipV="1">
            <a:off x="7638274" y="4143403"/>
            <a:ext cx="0" cy="217935"/>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144" name="直線矢印コネクタ 143"/>
          <p:cNvCxnSpPr/>
          <p:nvPr/>
        </p:nvCxnSpPr>
        <p:spPr>
          <a:xfrm>
            <a:off x="7646779" y="3531313"/>
            <a:ext cx="0" cy="254844"/>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7" name="テキスト ボックス 6"/>
          <p:cNvSpPr txBox="1"/>
          <p:nvPr/>
        </p:nvSpPr>
        <p:spPr>
          <a:xfrm>
            <a:off x="7858234" y="3762959"/>
            <a:ext cx="335023" cy="369332"/>
          </a:xfrm>
          <a:prstGeom prst="rect">
            <a:avLst/>
          </a:prstGeom>
          <a:noFill/>
        </p:spPr>
        <p:txBody>
          <a:bodyPr wrap="none" rtlCol="0">
            <a:spAutoFit/>
          </a:bodyPr>
          <a:lstStyle/>
          <a:p>
            <a:r>
              <a:rPr kumimoji="1" lang="en-US" altLang="ja-JP" dirty="0" err="1" smtClean="0"/>
              <a:t>φ</a:t>
            </a:r>
            <a:endParaRPr kumimoji="1" lang="ja-JP" altLang="en-US" dirty="0"/>
          </a:p>
        </p:txBody>
      </p:sp>
      <p:sp>
        <p:nvSpPr>
          <p:cNvPr id="145" name="テキスト ボックス 58"/>
          <p:cNvSpPr txBox="1">
            <a:spLocks noChangeArrowheads="1"/>
          </p:cNvSpPr>
          <p:nvPr/>
        </p:nvSpPr>
        <p:spPr bwMode="auto">
          <a:xfrm>
            <a:off x="1262466" y="2721024"/>
            <a:ext cx="153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dirty="0" smtClean="0"/>
              <a:t>1/4</a:t>
            </a:r>
            <a:r>
              <a:rPr lang="ja-JP" altLang="en-US" dirty="0" smtClean="0"/>
              <a:t>波長板</a:t>
            </a:r>
            <a:r>
              <a:rPr lang="en-US" altLang="ja-JP" dirty="0" smtClean="0"/>
              <a:t> </a:t>
            </a:r>
            <a:endParaRPr lang="ja-JP" altLang="en-US" dirty="0"/>
          </a:p>
        </p:txBody>
      </p:sp>
      <p:sp>
        <p:nvSpPr>
          <p:cNvPr id="146" name="テキスト ボックス 60"/>
          <p:cNvSpPr txBox="1">
            <a:spLocks noChangeArrowheads="1"/>
          </p:cNvSpPr>
          <p:nvPr/>
        </p:nvSpPr>
        <p:spPr bwMode="auto">
          <a:xfrm>
            <a:off x="782470" y="3174316"/>
            <a:ext cx="17115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dirty="0" smtClean="0"/>
              <a:t>サバール板</a:t>
            </a:r>
            <a:endParaRPr lang="en-US" altLang="ja-JP" dirty="0" smtClean="0"/>
          </a:p>
          <a:p>
            <a:pPr algn="ctr"/>
            <a:r>
              <a:rPr lang="en-US" altLang="ja-JP" dirty="0" smtClean="0"/>
              <a:t>(45°)</a:t>
            </a:r>
            <a:endParaRPr lang="ja-JP" altLang="en-US" dirty="0"/>
          </a:p>
        </p:txBody>
      </p:sp>
      <p:sp>
        <p:nvSpPr>
          <p:cNvPr id="151" name="テキスト ボックス 127"/>
          <p:cNvSpPr txBox="1">
            <a:spLocks noChangeArrowheads="1"/>
          </p:cNvSpPr>
          <p:nvPr/>
        </p:nvSpPr>
        <p:spPr bwMode="auto">
          <a:xfrm>
            <a:off x="6932519" y="4477530"/>
            <a:ext cx="2335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2000" dirty="0" smtClean="0"/>
              <a:t>PPBS</a:t>
            </a:r>
            <a:r>
              <a:rPr lang="ja-JP" altLang="en-US" sz="2000" dirty="0" smtClean="0"/>
              <a:t>ピンホール径</a:t>
            </a:r>
            <a:endParaRPr lang="en-US" altLang="ja-JP" sz="2000" dirty="0" smtClean="0"/>
          </a:p>
          <a:p>
            <a:pPr algn="ctr"/>
            <a:r>
              <a:rPr lang="en-US" altLang="ja-JP" sz="2000" dirty="0" err="1" smtClean="0"/>
              <a:t>φ</a:t>
            </a:r>
            <a:r>
              <a:rPr lang="en-US" altLang="ja-JP" sz="2000" dirty="0" smtClean="0"/>
              <a:t>= 0.3λ</a:t>
            </a:r>
            <a:r>
              <a:rPr lang="en-US" altLang="ja-JP" sz="2000" dirty="0"/>
              <a:t>/D     (PDI)  </a:t>
            </a:r>
            <a:endParaRPr lang="ja-JP" altLang="en-US" sz="2000" dirty="0"/>
          </a:p>
        </p:txBody>
      </p:sp>
      <p:cxnSp>
        <p:nvCxnSpPr>
          <p:cNvPr id="147" name="直線矢印コネクタ 146"/>
          <p:cNvCxnSpPr/>
          <p:nvPr/>
        </p:nvCxnSpPr>
        <p:spPr>
          <a:xfrm flipH="1">
            <a:off x="391709" y="1081573"/>
            <a:ext cx="580636" cy="365904"/>
          </a:xfrm>
          <a:prstGeom prst="straightConnector1">
            <a:avLst/>
          </a:prstGeom>
          <a:ln w="38100" cmpd="sng">
            <a:solidFill>
              <a:srgbClr val="0000FF"/>
            </a:solidFill>
            <a:prstDash val="solid"/>
            <a:headEnd type="arrow"/>
            <a:tailEnd type="arrow"/>
          </a:ln>
        </p:spPr>
        <p:style>
          <a:lnRef idx="1">
            <a:schemeClr val="accent2"/>
          </a:lnRef>
          <a:fillRef idx="0">
            <a:schemeClr val="accent2"/>
          </a:fillRef>
          <a:effectRef idx="0">
            <a:schemeClr val="accent2"/>
          </a:effectRef>
          <a:fontRef idx="minor">
            <a:schemeClr val="tx1"/>
          </a:fontRef>
        </p:style>
      </p:cxnSp>
      <p:cxnSp>
        <p:nvCxnSpPr>
          <p:cNvPr id="152" name="直線矢印コネクタ 151"/>
          <p:cNvCxnSpPr/>
          <p:nvPr/>
        </p:nvCxnSpPr>
        <p:spPr>
          <a:xfrm>
            <a:off x="682027" y="998543"/>
            <a:ext cx="0" cy="545784"/>
          </a:xfrm>
          <a:prstGeom prst="straightConnector1">
            <a:avLst/>
          </a:prstGeom>
          <a:ln w="38100" cmpd="sng">
            <a:solidFill>
              <a:srgbClr val="0000FF"/>
            </a:solidFill>
            <a:prstDash val="solid"/>
            <a:headEnd type="arrow"/>
            <a:tailEnd type="arrow"/>
          </a:ln>
        </p:spPr>
        <p:style>
          <a:lnRef idx="1">
            <a:schemeClr val="accent2"/>
          </a:lnRef>
          <a:fillRef idx="0">
            <a:schemeClr val="accent2"/>
          </a:fillRef>
          <a:effectRef idx="0">
            <a:schemeClr val="accent2"/>
          </a:effectRef>
          <a:fontRef idx="minor">
            <a:schemeClr val="tx1"/>
          </a:fontRef>
        </p:style>
      </p:cxnSp>
      <p:sp>
        <p:nvSpPr>
          <p:cNvPr id="5" name="テキスト ボックス 4"/>
          <p:cNvSpPr txBox="1"/>
          <p:nvPr/>
        </p:nvSpPr>
        <p:spPr>
          <a:xfrm>
            <a:off x="97127" y="0"/>
            <a:ext cx="1494720" cy="584776"/>
          </a:xfrm>
          <a:prstGeom prst="rect">
            <a:avLst/>
          </a:prstGeom>
          <a:noFill/>
        </p:spPr>
        <p:txBody>
          <a:bodyPr wrap="none" rtlCol="0">
            <a:spAutoFit/>
          </a:bodyPr>
          <a:lstStyle/>
          <a:p>
            <a:r>
              <a:rPr kumimoji="1" lang="en-US" altLang="ja-JP" sz="3200" dirty="0" smtClean="0"/>
              <a:t>PDIWFS</a:t>
            </a:r>
            <a:endParaRPr kumimoji="1" lang="ja-JP" altLang="en-US" sz="3200" dirty="0"/>
          </a:p>
        </p:txBody>
      </p:sp>
      <p:sp>
        <p:nvSpPr>
          <p:cNvPr id="2" name="テキスト ボックス 1"/>
          <p:cNvSpPr txBox="1"/>
          <p:nvPr/>
        </p:nvSpPr>
        <p:spPr>
          <a:xfrm>
            <a:off x="7229950" y="2580059"/>
            <a:ext cx="1800840" cy="923330"/>
          </a:xfrm>
          <a:prstGeom prst="rect">
            <a:avLst/>
          </a:prstGeom>
          <a:noFill/>
        </p:spPr>
        <p:txBody>
          <a:bodyPr wrap="square" rtlCol="0">
            <a:spAutoFit/>
          </a:bodyPr>
          <a:lstStyle/>
          <a:p>
            <a:r>
              <a:rPr kumimoji="1" lang="ja-JP" altLang="en-US" dirty="0" smtClean="0"/>
              <a:t>グリッドと</a:t>
            </a:r>
            <a:endParaRPr kumimoji="1" lang="en-US" altLang="ja-JP" dirty="0" smtClean="0"/>
          </a:p>
          <a:p>
            <a:r>
              <a:rPr kumimoji="1" lang="ja-JP" altLang="en-US" dirty="0" smtClean="0"/>
              <a:t>直交成分</a:t>
            </a:r>
            <a:r>
              <a:rPr kumimoji="1" lang="en-US" altLang="ja-JP" dirty="0" smtClean="0"/>
              <a:t>→</a:t>
            </a:r>
            <a:r>
              <a:rPr kumimoji="1" lang="ja-JP" altLang="en-US" dirty="0" smtClean="0"/>
              <a:t>透過平行成分</a:t>
            </a:r>
            <a:r>
              <a:rPr kumimoji="1" lang="en-US" altLang="ja-JP" dirty="0" smtClean="0"/>
              <a:t>→</a:t>
            </a:r>
            <a:r>
              <a:rPr kumimoji="1" lang="ja-JP" altLang="en-US" dirty="0" smtClean="0"/>
              <a:t>反射</a:t>
            </a:r>
            <a:endParaRPr kumimoji="1" lang="ja-JP" altLang="en-US" dirty="0"/>
          </a:p>
        </p:txBody>
      </p:sp>
      <p:cxnSp>
        <p:nvCxnSpPr>
          <p:cNvPr id="153" name="直線矢印コネクタ 152"/>
          <p:cNvCxnSpPr/>
          <p:nvPr/>
        </p:nvCxnSpPr>
        <p:spPr bwMode="auto">
          <a:xfrm flipH="1">
            <a:off x="7491153" y="1053556"/>
            <a:ext cx="1080221" cy="1152702"/>
          </a:xfrm>
          <a:prstGeom prst="straightConnector1">
            <a:avLst/>
          </a:prstGeom>
          <a:ln w="38100" cmpd="sng">
            <a:solidFill>
              <a:srgbClr val="FF0000"/>
            </a:solidFill>
            <a:prstDash val="sys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54" name="直線矢印コネクタ 153"/>
          <p:cNvCxnSpPr/>
          <p:nvPr/>
        </p:nvCxnSpPr>
        <p:spPr bwMode="auto">
          <a:xfrm flipH="1">
            <a:off x="7343186" y="939082"/>
            <a:ext cx="1121114" cy="1085580"/>
          </a:xfrm>
          <a:prstGeom prst="straightConnector1">
            <a:avLst/>
          </a:prstGeom>
          <a:ln w="38100" cmpd="sng">
            <a:solidFill>
              <a:srgbClr val="0000FF"/>
            </a:solidFill>
            <a:prstDash val="sys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56" name="直線矢印コネクタ 155"/>
          <p:cNvCxnSpPr/>
          <p:nvPr/>
        </p:nvCxnSpPr>
        <p:spPr bwMode="auto">
          <a:xfrm flipH="1">
            <a:off x="792880" y="5206396"/>
            <a:ext cx="1106588" cy="1129837"/>
          </a:xfrm>
          <a:prstGeom prst="straightConnector1">
            <a:avLst/>
          </a:prstGeom>
          <a:ln w="38100" cmpd="sng">
            <a:solidFill>
              <a:srgbClr val="FF0000"/>
            </a:solidFill>
            <a:prstDash val="sys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57" name="直線矢印コネクタ 156"/>
          <p:cNvCxnSpPr/>
          <p:nvPr/>
        </p:nvCxnSpPr>
        <p:spPr bwMode="auto">
          <a:xfrm flipH="1">
            <a:off x="653023" y="5081511"/>
            <a:ext cx="1121114" cy="1085580"/>
          </a:xfrm>
          <a:prstGeom prst="straightConnector1">
            <a:avLst/>
          </a:prstGeom>
          <a:ln w="38100" cmpd="sng">
            <a:solidFill>
              <a:srgbClr val="0000FF"/>
            </a:solidFill>
            <a:prstDash val="sysDash"/>
            <a:headEnd type="arrow"/>
            <a:tailEnd type="none"/>
          </a:ln>
        </p:spPr>
        <p:style>
          <a:lnRef idx="1">
            <a:schemeClr val="accent2"/>
          </a:lnRef>
          <a:fillRef idx="0">
            <a:schemeClr val="accent2"/>
          </a:fillRef>
          <a:effectRef idx="0">
            <a:schemeClr val="accent2"/>
          </a:effectRef>
          <a:fontRef idx="minor">
            <a:schemeClr val="tx1"/>
          </a:fontRef>
        </p:style>
      </p:cxnSp>
      <p:sp>
        <p:nvSpPr>
          <p:cNvPr id="3" name="テキスト ボックス 2"/>
          <p:cNvSpPr txBox="1"/>
          <p:nvPr/>
        </p:nvSpPr>
        <p:spPr>
          <a:xfrm>
            <a:off x="3761147" y="21800"/>
            <a:ext cx="877163" cy="646331"/>
          </a:xfrm>
          <a:prstGeom prst="rect">
            <a:avLst/>
          </a:prstGeom>
          <a:noFill/>
        </p:spPr>
        <p:txBody>
          <a:bodyPr wrap="none" rtlCol="0">
            <a:spAutoFit/>
          </a:bodyPr>
          <a:lstStyle/>
          <a:p>
            <a:r>
              <a:rPr kumimoji="1" lang="ja-JP" altLang="en-US" dirty="0" smtClean="0"/>
              <a:t>参照光</a:t>
            </a:r>
            <a:endParaRPr kumimoji="1" lang="en-US" altLang="ja-JP" dirty="0" smtClean="0"/>
          </a:p>
          <a:p>
            <a:r>
              <a:rPr lang="ja-JP" altLang="en-US" dirty="0" smtClean="0"/>
              <a:t>被検光</a:t>
            </a:r>
            <a:endParaRPr kumimoji="1" lang="ja-JP" altLang="en-US" dirty="0"/>
          </a:p>
        </p:txBody>
      </p:sp>
      <p:cxnSp>
        <p:nvCxnSpPr>
          <p:cNvPr id="159" name="直線矢印コネクタ 158"/>
          <p:cNvCxnSpPr/>
          <p:nvPr/>
        </p:nvCxnSpPr>
        <p:spPr>
          <a:xfrm flipH="1">
            <a:off x="4574291" y="210641"/>
            <a:ext cx="437318" cy="0"/>
          </a:xfrm>
          <a:prstGeom prst="straightConnector1">
            <a:avLst/>
          </a:prstGeom>
          <a:ln w="12700" cmpd="sng">
            <a:solidFill>
              <a:srgbClr val="FF0000"/>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160" name="直線矢印コネクタ 159"/>
          <p:cNvCxnSpPr/>
          <p:nvPr/>
        </p:nvCxnSpPr>
        <p:spPr>
          <a:xfrm>
            <a:off x="4781912" y="325428"/>
            <a:ext cx="0" cy="323165"/>
          </a:xfrm>
          <a:prstGeom prst="straightConnector1">
            <a:avLst/>
          </a:prstGeom>
          <a:ln w="12700" cmpd="sng">
            <a:solidFill>
              <a:srgbClr val="0000FF"/>
            </a:solidFill>
            <a:prstDash val="solid"/>
            <a:headEnd type="arrow"/>
            <a:tailEnd type="arrow"/>
          </a:ln>
        </p:spPr>
        <p:style>
          <a:lnRef idx="1">
            <a:schemeClr val="accent2"/>
          </a:lnRef>
          <a:fillRef idx="0">
            <a:schemeClr val="accent2"/>
          </a:fillRef>
          <a:effectRef idx="0">
            <a:schemeClr val="accent2"/>
          </a:effectRef>
          <a:fontRef idx="minor">
            <a:schemeClr val="tx1"/>
          </a:fontRef>
        </p:style>
      </p:cxnSp>
      <p:sp>
        <p:nvSpPr>
          <p:cNvPr id="161" name="正方形/長方形 160"/>
          <p:cNvSpPr/>
          <p:nvPr/>
        </p:nvSpPr>
        <p:spPr>
          <a:xfrm>
            <a:off x="3769064" y="27183"/>
            <a:ext cx="1336702" cy="64542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643801" y="5186742"/>
            <a:ext cx="5354501" cy="461665"/>
          </a:xfrm>
          <a:prstGeom prst="rect">
            <a:avLst/>
          </a:prstGeom>
          <a:noFill/>
        </p:spPr>
        <p:txBody>
          <a:bodyPr wrap="none" rtlCol="0">
            <a:spAutoFit/>
          </a:bodyPr>
          <a:lstStyle/>
          <a:p>
            <a:r>
              <a:rPr kumimoji="1" lang="en-US" altLang="ja-JP" sz="2400" dirty="0" smtClean="0"/>
              <a:t>4</a:t>
            </a:r>
            <a:r>
              <a:rPr kumimoji="1" lang="ja-JP" altLang="en-US" sz="2400" dirty="0" smtClean="0"/>
              <a:t>位相</a:t>
            </a:r>
            <a:r>
              <a:rPr kumimoji="1" lang="en-US" altLang="ja-JP" sz="2400" dirty="0" smtClean="0"/>
              <a:t>(0, π, π/2, -π/2)</a:t>
            </a:r>
            <a:r>
              <a:rPr kumimoji="1" lang="ja-JP" altLang="en-US" sz="2400" dirty="0" smtClean="0"/>
              <a:t>の同時取得が可能</a:t>
            </a:r>
            <a:endParaRPr kumimoji="1" lang="ja-JP" altLang="en-US" sz="2400" dirty="0"/>
          </a:p>
        </p:txBody>
      </p:sp>
      <p:sp>
        <p:nvSpPr>
          <p:cNvPr id="162" name="テキスト ボックス 161"/>
          <p:cNvSpPr txBox="1"/>
          <p:nvPr/>
        </p:nvSpPr>
        <p:spPr>
          <a:xfrm>
            <a:off x="1389841" y="2092558"/>
            <a:ext cx="877163" cy="646331"/>
          </a:xfrm>
          <a:prstGeom prst="rect">
            <a:avLst/>
          </a:prstGeom>
          <a:noFill/>
        </p:spPr>
        <p:txBody>
          <a:bodyPr wrap="none" rtlCol="0">
            <a:spAutoFit/>
          </a:bodyPr>
          <a:lstStyle/>
          <a:p>
            <a:r>
              <a:rPr kumimoji="1" lang="ja-JP" altLang="en-US" dirty="0" smtClean="0"/>
              <a:t>参照光</a:t>
            </a:r>
            <a:endParaRPr kumimoji="1" lang="en-US" altLang="ja-JP" dirty="0" smtClean="0"/>
          </a:p>
          <a:p>
            <a:r>
              <a:rPr lang="ja-JP" altLang="en-US" dirty="0" smtClean="0"/>
              <a:t>被検光</a:t>
            </a:r>
            <a:endParaRPr kumimoji="1" lang="ja-JP" altLang="en-US" dirty="0"/>
          </a:p>
        </p:txBody>
      </p:sp>
      <p:cxnSp>
        <p:nvCxnSpPr>
          <p:cNvPr id="163" name="直線矢印コネクタ 162"/>
          <p:cNvCxnSpPr/>
          <p:nvPr/>
        </p:nvCxnSpPr>
        <p:spPr>
          <a:xfrm flipH="1">
            <a:off x="2202985" y="2567140"/>
            <a:ext cx="437318" cy="0"/>
          </a:xfrm>
          <a:prstGeom prst="straightConnector1">
            <a:avLst/>
          </a:prstGeom>
          <a:ln w="12700" cmpd="sng">
            <a:solidFill>
              <a:srgbClr val="0000FF"/>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164" name="直線矢印コネクタ 163"/>
          <p:cNvCxnSpPr/>
          <p:nvPr/>
        </p:nvCxnSpPr>
        <p:spPr>
          <a:xfrm>
            <a:off x="2399865" y="2118137"/>
            <a:ext cx="0" cy="323165"/>
          </a:xfrm>
          <a:prstGeom prst="straightConnector1">
            <a:avLst/>
          </a:prstGeom>
          <a:ln w="12700" cmpd="sng">
            <a:solidFill>
              <a:srgbClr val="FF0000"/>
            </a:solidFill>
            <a:prstDash val="solid"/>
            <a:headEnd type="arrow"/>
            <a:tailEnd type="arrow"/>
          </a:ln>
        </p:spPr>
        <p:style>
          <a:lnRef idx="1">
            <a:schemeClr val="accent2"/>
          </a:lnRef>
          <a:fillRef idx="0">
            <a:schemeClr val="accent2"/>
          </a:fillRef>
          <a:effectRef idx="0">
            <a:schemeClr val="accent2"/>
          </a:effectRef>
          <a:fontRef idx="minor">
            <a:schemeClr val="tx1"/>
          </a:fontRef>
        </p:style>
      </p:cxnSp>
      <p:sp>
        <p:nvSpPr>
          <p:cNvPr id="165" name="正方形/長方形 164"/>
          <p:cNvSpPr/>
          <p:nvPr/>
        </p:nvSpPr>
        <p:spPr>
          <a:xfrm>
            <a:off x="1397758" y="2097941"/>
            <a:ext cx="1336702" cy="64542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6" name="直線矢印コネクタ 165"/>
          <p:cNvCxnSpPr/>
          <p:nvPr/>
        </p:nvCxnSpPr>
        <p:spPr bwMode="auto">
          <a:xfrm flipH="1" flipV="1">
            <a:off x="7268967" y="939419"/>
            <a:ext cx="1244178" cy="1205405"/>
          </a:xfrm>
          <a:prstGeom prst="straightConnector1">
            <a:avLst/>
          </a:prstGeom>
          <a:ln w="38100" cmpd="sng">
            <a:solidFill>
              <a:srgbClr val="FF0000"/>
            </a:solidFill>
            <a:prstDash val="lg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67" name="直線矢印コネクタ 166"/>
          <p:cNvCxnSpPr/>
          <p:nvPr/>
        </p:nvCxnSpPr>
        <p:spPr bwMode="auto">
          <a:xfrm flipH="1" flipV="1">
            <a:off x="7362753" y="837825"/>
            <a:ext cx="1244178" cy="1205405"/>
          </a:xfrm>
          <a:prstGeom prst="straightConnector1">
            <a:avLst/>
          </a:prstGeom>
          <a:ln w="38100" cmpd="sng">
            <a:solidFill>
              <a:srgbClr val="0000FF"/>
            </a:solidFill>
            <a:prstDash val="lgDash"/>
            <a:headEnd type="none"/>
            <a:tailEnd type="arrow"/>
          </a:ln>
        </p:spPr>
        <p:style>
          <a:lnRef idx="1">
            <a:schemeClr val="accent2"/>
          </a:lnRef>
          <a:fillRef idx="0">
            <a:schemeClr val="accent2"/>
          </a:fillRef>
          <a:effectRef idx="0">
            <a:schemeClr val="accent2"/>
          </a:effectRef>
          <a:fontRef idx="minor">
            <a:schemeClr val="tx1"/>
          </a:fontRef>
        </p:style>
      </p:cxnSp>
      <p:cxnSp>
        <p:nvCxnSpPr>
          <p:cNvPr id="168" name="直線矢印コネクタ 167"/>
          <p:cNvCxnSpPr/>
          <p:nvPr/>
        </p:nvCxnSpPr>
        <p:spPr bwMode="auto">
          <a:xfrm flipH="1" flipV="1">
            <a:off x="828807" y="5081511"/>
            <a:ext cx="1086999" cy="1085580"/>
          </a:xfrm>
          <a:prstGeom prst="straightConnector1">
            <a:avLst/>
          </a:prstGeom>
          <a:ln w="38100" cmpd="sng">
            <a:solidFill>
              <a:srgbClr val="0000FF"/>
            </a:solidFill>
            <a:prstDash val="lg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69" name="直線矢印コネクタ 168"/>
          <p:cNvCxnSpPr/>
          <p:nvPr/>
        </p:nvCxnSpPr>
        <p:spPr bwMode="auto">
          <a:xfrm flipH="1" flipV="1">
            <a:off x="718966" y="5175163"/>
            <a:ext cx="1086999" cy="1085580"/>
          </a:xfrm>
          <a:prstGeom prst="straightConnector1">
            <a:avLst/>
          </a:prstGeom>
          <a:ln w="38100" cmpd="sng">
            <a:solidFill>
              <a:srgbClr val="FF0000"/>
            </a:solidFill>
            <a:prstDash val="lgDash"/>
            <a:headEnd type="none"/>
            <a:tailEnd type="arrow"/>
          </a:ln>
        </p:spPr>
        <p:style>
          <a:lnRef idx="1">
            <a:schemeClr val="accent2"/>
          </a:lnRef>
          <a:fillRef idx="0">
            <a:schemeClr val="accent2"/>
          </a:fillRef>
          <a:effectRef idx="0">
            <a:schemeClr val="accent2"/>
          </a:effectRef>
          <a:fontRef idx="minor">
            <a:schemeClr val="tx1"/>
          </a:fontRef>
        </p:style>
      </p:cxnSp>
      <p:sp>
        <p:nvSpPr>
          <p:cNvPr id="134" name="テキスト ボックス 133"/>
          <p:cNvSpPr txBox="1"/>
          <p:nvPr/>
        </p:nvSpPr>
        <p:spPr>
          <a:xfrm>
            <a:off x="8402203" y="0"/>
            <a:ext cx="741797" cy="369332"/>
          </a:xfrm>
          <a:prstGeom prst="rect">
            <a:avLst/>
          </a:prstGeom>
          <a:noFill/>
        </p:spPr>
        <p:txBody>
          <a:bodyPr wrap="none" rtlCol="0">
            <a:spAutoFit/>
          </a:bodyPr>
          <a:lstStyle/>
          <a:p>
            <a:pPr algn="r"/>
            <a:r>
              <a:rPr lang="en-US" altLang="ja-JP" dirty="0" smtClean="0"/>
              <a:t>34/</a:t>
            </a:r>
            <a:r>
              <a:rPr lang="en-US" altLang="ja-JP" dirty="0"/>
              <a:t>50</a:t>
            </a:r>
            <a:endParaRPr lang="ja-JP" altLang="en-US" dirty="0"/>
          </a:p>
        </p:txBody>
      </p:sp>
      <p:graphicFrame>
        <p:nvGraphicFramePr>
          <p:cNvPr id="142" name="オブジェクト 58"/>
          <p:cNvGraphicFramePr>
            <a:graphicFrameLocks noChangeAspect="1"/>
          </p:cNvGraphicFramePr>
          <p:nvPr>
            <p:extLst>
              <p:ext uri="{D42A27DB-BD31-4B8C-83A1-F6EECF244321}">
                <p14:modId xmlns:p14="http://schemas.microsoft.com/office/powerpoint/2010/main" val="2090067151"/>
              </p:ext>
            </p:extLst>
          </p:nvPr>
        </p:nvGraphicFramePr>
        <p:xfrm>
          <a:off x="5591801" y="5648407"/>
          <a:ext cx="2973388" cy="1112837"/>
        </p:xfrm>
        <a:graphic>
          <a:graphicData uri="http://schemas.openxmlformats.org/presentationml/2006/ole">
            <mc:AlternateContent xmlns:mc="http://schemas.openxmlformats.org/markup-compatibility/2006">
              <mc:Choice xmlns:v="urn:schemas-microsoft-com:vml" Requires="v">
                <p:oleObj spid="_x0000_s6272" name="数式" r:id="rId4" imgW="1295400" imgH="482600" progId="Equation.3">
                  <p:embed/>
                </p:oleObj>
              </mc:Choice>
              <mc:Fallback>
                <p:oleObj name="数式" r:id="rId4" imgW="12954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801" y="5648407"/>
                        <a:ext cx="2973388"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テキスト ボックス 9"/>
          <p:cNvSpPr txBox="1"/>
          <p:nvPr/>
        </p:nvSpPr>
        <p:spPr>
          <a:xfrm>
            <a:off x="3847156" y="5892627"/>
            <a:ext cx="1258352" cy="369332"/>
          </a:xfrm>
          <a:prstGeom prst="rect">
            <a:avLst/>
          </a:prstGeom>
          <a:noFill/>
        </p:spPr>
        <p:txBody>
          <a:bodyPr wrap="none" rtlCol="0">
            <a:spAutoFit/>
          </a:bodyPr>
          <a:lstStyle/>
          <a:p>
            <a:r>
              <a:rPr kumimoji="1" lang="ja-JP" altLang="en-US" dirty="0" smtClean="0"/>
              <a:t>波面形状</a:t>
            </a:r>
            <a:r>
              <a:rPr kumimoji="1" lang="en-US" altLang="ja-JP" dirty="0" err="1" smtClean="0"/>
              <a:t>φ</a:t>
            </a:r>
            <a:endParaRPr kumimoji="1" lang="ja-JP" altLang="en-US" dirty="0"/>
          </a:p>
        </p:txBody>
      </p:sp>
      <p:sp>
        <p:nvSpPr>
          <p:cNvPr id="11" name="テキスト ボックス 10"/>
          <p:cNvSpPr txBox="1"/>
          <p:nvPr/>
        </p:nvSpPr>
        <p:spPr>
          <a:xfrm>
            <a:off x="2423218" y="4697757"/>
            <a:ext cx="1035860" cy="369332"/>
          </a:xfrm>
          <a:prstGeom prst="rect">
            <a:avLst/>
          </a:prstGeom>
          <a:noFill/>
        </p:spPr>
        <p:txBody>
          <a:bodyPr wrap="none" rtlCol="0">
            <a:spAutoFit/>
          </a:bodyPr>
          <a:lstStyle/>
          <a:p>
            <a:r>
              <a:rPr kumimoji="1" lang="ja-JP" altLang="en-US" dirty="0" smtClean="0"/>
              <a:t>強め合う</a:t>
            </a:r>
            <a:endParaRPr kumimoji="1" lang="ja-JP" altLang="en-US" dirty="0"/>
          </a:p>
        </p:txBody>
      </p:sp>
      <p:sp>
        <p:nvSpPr>
          <p:cNvPr id="12" name="テキスト ボックス 11"/>
          <p:cNvSpPr txBox="1"/>
          <p:nvPr/>
        </p:nvSpPr>
        <p:spPr>
          <a:xfrm>
            <a:off x="2523652" y="6231354"/>
            <a:ext cx="1035860" cy="369332"/>
          </a:xfrm>
          <a:prstGeom prst="rect">
            <a:avLst/>
          </a:prstGeom>
          <a:noFill/>
        </p:spPr>
        <p:txBody>
          <a:bodyPr wrap="none" rtlCol="0">
            <a:spAutoFit/>
          </a:bodyPr>
          <a:lstStyle/>
          <a:p>
            <a:r>
              <a:rPr kumimoji="1" lang="ja-JP" altLang="en-US" dirty="0" smtClean="0"/>
              <a:t>弱め合う</a:t>
            </a:r>
            <a:endParaRPr kumimoji="1" lang="ja-JP" altLang="en-US" dirty="0"/>
          </a:p>
        </p:txBody>
      </p:sp>
    </p:spTree>
    <p:extLst>
      <p:ext uri="{BB962C8B-B14F-4D97-AF65-F5344CB8AC3E}">
        <p14:creationId xmlns:p14="http://schemas.microsoft.com/office/powerpoint/2010/main" val="30633869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a:t>
            </a:r>
            <a:r>
              <a:rPr kumimoji="1" lang="ja-JP" altLang="en-US" dirty="0" smtClean="0"/>
              <a:t>の光学設計</a:t>
            </a:r>
            <a:r>
              <a:rPr kumimoji="1" lang="en-US" altLang="ja-JP" dirty="0" smtClean="0"/>
              <a:t>: WFS</a:t>
            </a:r>
            <a:r>
              <a:rPr lang="ja-JP" altLang="en-US" dirty="0" smtClean="0"/>
              <a:t>選択</a:t>
            </a:r>
            <a:endParaRPr kumimoji="1" lang="ja-JP" altLang="en-US" dirty="0"/>
          </a:p>
        </p:txBody>
      </p:sp>
      <p:sp>
        <p:nvSpPr>
          <p:cNvPr id="3" name="コンテンツ プレースホルダー 2"/>
          <p:cNvSpPr>
            <a:spLocks noGrp="1"/>
          </p:cNvSpPr>
          <p:nvPr>
            <p:ph idx="1"/>
          </p:nvPr>
        </p:nvSpPr>
        <p:spPr>
          <a:xfrm>
            <a:off x="233027" y="895048"/>
            <a:ext cx="8811607" cy="3273498"/>
          </a:xfrm>
        </p:spPr>
        <p:txBody>
          <a:bodyPr>
            <a:normAutofit/>
          </a:bodyPr>
          <a:lstStyle/>
          <a:p>
            <a:pPr>
              <a:buFont typeface="Wingdings" charset="2"/>
              <a:buChar char="u"/>
            </a:pPr>
            <a:r>
              <a:rPr kumimoji="1" lang="en-US" altLang="ja-JP" dirty="0" smtClean="0"/>
              <a:t>Woofer: </a:t>
            </a:r>
            <a:r>
              <a:rPr kumimoji="1" lang="ja-JP" altLang="en-US" dirty="0" smtClean="0"/>
              <a:t>シャックハルトマン</a:t>
            </a:r>
            <a:r>
              <a:rPr kumimoji="1" lang="en-US" altLang="ja-JP" dirty="0" smtClean="0"/>
              <a:t>WFS</a:t>
            </a:r>
          </a:p>
          <a:p>
            <a:pPr lvl="1"/>
            <a:r>
              <a:rPr lang="en-US" altLang="ja-JP" sz="2400" dirty="0" smtClean="0"/>
              <a:t>8x8 (52</a:t>
            </a:r>
            <a:r>
              <a:rPr lang="ja-JP" altLang="en-US" sz="2400" dirty="0" smtClean="0"/>
              <a:t>点</a:t>
            </a:r>
            <a:r>
              <a:rPr lang="en-US" altLang="ja-JP" sz="2400" dirty="0" smtClean="0"/>
              <a:t>), 1000fps</a:t>
            </a:r>
          </a:p>
          <a:p>
            <a:pPr lvl="1"/>
            <a:r>
              <a:rPr kumimoji="1" lang="ja-JP" altLang="en-US" sz="2400" dirty="0" smtClean="0"/>
              <a:t>測定精度</a:t>
            </a:r>
            <a:r>
              <a:rPr kumimoji="1" lang="en-US" altLang="ja-JP" sz="2400" dirty="0" smtClean="0"/>
              <a:t>±0.1um, </a:t>
            </a:r>
            <a:r>
              <a:rPr kumimoji="1" lang="ja-JP" altLang="en-US" sz="2400" dirty="0" smtClean="0"/>
              <a:t>測定限界</a:t>
            </a:r>
            <a:r>
              <a:rPr lang="en-US" altLang="ja-JP" sz="2400" dirty="0" smtClean="0"/>
              <a:t>12</a:t>
            </a:r>
            <a:r>
              <a:rPr kumimoji="1" lang="ja-JP" altLang="en-US" sz="2400" dirty="0" smtClean="0"/>
              <a:t>等</a:t>
            </a:r>
            <a:r>
              <a:rPr kumimoji="1" lang="en-US" altLang="ja-JP" sz="2400" dirty="0" smtClean="0"/>
              <a:t>@ 0.5—0.7um</a:t>
            </a:r>
          </a:p>
          <a:p>
            <a:pPr>
              <a:buFont typeface="Wingdings" charset="2"/>
              <a:buChar char="u"/>
            </a:pPr>
            <a:r>
              <a:rPr lang="en-US" altLang="ja-JP" dirty="0" smtClean="0"/>
              <a:t>Tweeter: </a:t>
            </a:r>
            <a:r>
              <a:rPr lang="ja-JP" altLang="en-US" dirty="0" smtClean="0"/>
              <a:t>点回折干渉計</a:t>
            </a:r>
            <a:r>
              <a:rPr lang="en-US" altLang="ja-JP" dirty="0" smtClean="0"/>
              <a:t>WFS (</a:t>
            </a:r>
            <a:r>
              <a:rPr lang="ja-JP" altLang="en-US" dirty="0" smtClean="0"/>
              <a:t>位相計測</a:t>
            </a:r>
            <a:r>
              <a:rPr lang="en-US" altLang="ja-JP" dirty="0" smtClean="0"/>
              <a:t>)</a:t>
            </a:r>
          </a:p>
          <a:p>
            <a:pPr lvl="1"/>
            <a:r>
              <a:rPr lang="ja-JP" altLang="en-US" sz="2400" dirty="0" smtClean="0"/>
              <a:t>天体の光自身を用いた参照光と被検光の干渉から波面計測</a:t>
            </a:r>
            <a:r>
              <a:rPr lang="en-US" altLang="ja-JP" sz="2400" dirty="0" smtClean="0"/>
              <a:t> </a:t>
            </a:r>
          </a:p>
          <a:p>
            <a:pPr lvl="1"/>
            <a:r>
              <a:rPr lang="en-US" altLang="ja-JP" sz="2400" dirty="0" smtClean="0"/>
              <a:t>24x24 (492</a:t>
            </a:r>
            <a:r>
              <a:rPr lang="ja-JP" altLang="en-US" sz="2400" dirty="0" smtClean="0"/>
              <a:t>点</a:t>
            </a:r>
            <a:r>
              <a:rPr lang="en-US" altLang="ja-JP" sz="2400" dirty="0" smtClean="0"/>
              <a:t>), 8500fps, </a:t>
            </a:r>
            <a:r>
              <a:rPr lang="en-US" altLang="ja-JP" sz="2400" dirty="0" err="1" smtClean="0"/>
              <a:t>λ</a:t>
            </a:r>
            <a:r>
              <a:rPr lang="en-US" altLang="ja-JP" sz="2400" dirty="0" smtClean="0"/>
              <a:t>/20 </a:t>
            </a:r>
            <a:endParaRPr kumimoji="1" lang="ja-JP" altLang="en-US" sz="2400" dirty="0"/>
          </a:p>
        </p:txBody>
      </p:sp>
      <p:grpSp>
        <p:nvGrpSpPr>
          <p:cNvPr id="6" name="図形グループ 42"/>
          <p:cNvGrpSpPr>
            <a:grpSpLocks/>
          </p:cNvGrpSpPr>
          <p:nvPr/>
        </p:nvGrpSpPr>
        <p:grpSpPr bwMode="auto">
          <a:xfrm rot="16200000">
            <a:off x="7126211" y="70773"/>
            <a:ext cx="512286" cy="3259850"/>
            <a:chOff x="7063833" y="3356329"/>
            <a:chExt cx="410974" cy="3049972"/>
          </a:xfrm>
        </p:grpSpPr>
        <p:pic>
          <p:nvPicPr>
            <p:cNvPr id="7" name="図 22" descr="IMG_122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63833" y="3362891"/>
              <a:ext cx="410974" cy="30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p:cNvCxnSpPr/>
            <p:nvPr/>
          </p:nvCxnSpPr>
          <p:spPr>
            <a:xfrm>
              <a:off x="7179373" y="3480515"/>
              <a:ext cx="0"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7353998" y="3480515"/>
              <a:ext cx="15875"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146036" y="3355091"/>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7409561" y="3348740"/>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146035" y="3486866"/>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366698" y="3483690"/>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a:off x="6791491" y="923480"/>
            <a:ext cx="1620957" cy="369332"/>
          </a:xfrm>
          <a:prstGeom prst="rect">
            <a:avLst/>
          </a:prstGeom>
          <a:noFill/>
        </p:spPr>
        <p:txBody>
          <a:bodyPr wrap="none" rtlCol="0">
            <a:spAutoFit/>
          </a:bodyPr>
          <a:lstStyle/>
          <a:p>
            <a:r>
              <a:rPr kumimoji="1" lang="ja-JP" altLang="en-US" dirty="0" smtClean="0"/>
              <a:t>マイクロレンズ</a:t>
            </a:r>
            <a:endParaRPr kumimoji="1" lang="ja-JP" altLang="en-US" dirty="0"/>
          </a:p>
        </p:txBody>
      </p:sp>
      <p:cxnSp>
        <p:nvCxnSpPr>
          <p:cNvPr id="96" name="直線矢印コネクタ 95"/>
          <p:cNvCxnSpPr/>
          <p:nvPr/>
        </p:nvCxnSpPr>
        <p:spPr>
          <a:xfrm>
            <a:off x="7571027" y="1293387"/>
            <a:ext cx="0" cy="302334"/>
          </a:xfrm>
          <a:prstGeom prst="straightConnector1">
            <a:avLst/>
          </a:prstGeom>
          <a:ln w="28575"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97" name="コンテンツ プレースホルダー 3"/>
          <p:cNvPicPr>
            <a:picLocks noChangeAspect="1"/>
          </p:cNvPicPr>
          <p:nvPr/>
        </p:nvPicPr>
        <p:blipFill rotWithShape="1">
          <a:blip r:embed="rId3" cstate="screen">
            <a:extLst>
              <a:ext uri="{28A0092B-C50C-407E-A947-70E740481C1C}">
                <a14:useLocalDpi xmlns:a14="http://schemas.microsoft.com/office/drawing/2010/main"/>
              </a:ext>
            </a:extLst>
          </a:blip>
          <a:srcRect l="-896" r="30464"/>
          <a:stretch/>
        </p:blipFill>
        <p:spPr>
          <a:xfrm rot="16200000">
            <a:off x="3578336" y="2387620"/>
            <a:ext cx="2119640" cy="6821119"/>
          </a:xfrm>
          <a:prstGeom prst="rect">
            <a:avLst/>
          </a:prstGeom>
          <a:noFill/>
        </p:spPr>
      </p:pic>
      <p:sp>
        <p:nvSpPr>
          <p:cNvPr id="15" name="正方形/長方形 14"/>
          <p:cNvSpPr/>
          <p:nvPr/>
        </p:nvSpPr>
        <p:spPr>
          <a:xfrm>
            <a:off x="4113497" y="4738360"/>
            <a:ext cx="3194121" cy="39832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6126585" y="4767356"/>
            <a:ext cx="1329811"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サバール板</a:t>
            </a:r>
            <a:endParaRPr kumimoji="1" lang="ja-JP" altLang="en-US" dirty="0"/>
          </a:p>
        </p:txBody>
      </p:sp>
      <p:sp>
        <p:nvSpPr>
          <p:cNvPr id="98" name="正方形/長方形 97"/>
          <p:cNvSpPr/>
          <p:nvPr/>
        </p:nvSpPr>
        <p:spPr>
          <a:xfrm>
            <a:off x="2531404" y="4414952"/>
            <a:ext cx="198290" cy="56981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9" name="正方形/長方形 98"/>
          <p:cNvSpPr/>
          <p:nvPr/>
        </p:nvSpPr>
        <p:spPr>
          <a:xfrm>
            <a:off x="3072402" y="4548398"/>
            <a:ext cx="198290" cy="56981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00" name="正方形/長方形 99"/>
          <p:cNvSpPr/>
          <p:nvPr/>
        </p:nvSpPr>
        <p:spPr>
          <a:xfrm>
            <a:off x="4104019" y="4804765"/>
            <a:ext cx="1116169" cy="56981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01" name="正方形/長方形 100"/>
          <p:cNvSpPr/>
          <p:nvPr/>
        </p:nvSpPr>
        <p:spPr>
          <a:xfrm>
            <a:off x="2712607" y="6066008"/>
            <a:ext cx="3969456" cy="7102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02" name="テキスト ボックス 101"/>
          <p:cNvSpPr txBox="1"/>
          <p:nvPr/>
        </p:nvSpPr>
        <p:spPr>
          <a:xfrm>
            <a:off x="4373816" y="6104002"/>
            <a:ext cx="920219"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レンズ</a:t>
            </a:r>
            <a:r>
              <a:rPr kumimoji="1" lang="en-US" altLang="ja-JP" dirty="0" smtClean="0"/>
              <a:t>2</a:t>
            </a:r>
            <a:endParaRPr kumimoji="1" lang="ja-JP" altLang="en-US" dirty="0"/>
          </a:p>
        </p:txBody>
      </p:sp>
      <p:sp>
        <p:nvSpPr>
          <p:cNvPr id="103" name="テキスト ボックス 102"/>
          <p:cNvSpPr txBox="1"/>
          <p:nvPr/>
        </p:nvSpPr>
        <p:spPr>
          <a:xfrm>
            <a:off x="2832110" y="6086903"/>
            <a:ext cx="877163"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平面鏡</a:t>
            </a:r>
            <a:endParaRPr kumimoji="1" lang="ja-JP" altLang="en-US" dirty="0"/>
          </a:p>
        </p:txBody>
      </p:sp>
      <p:sp>
        <p:nvSpPr>
          <p:cNvPr id="104" name="正方形/長方形 103"/>
          <p:cNvSpPr/>
          <p:nvPr/>
        </p:nvSpPr>
        <p:spPr>
          <a:xfrm>
            <a:off x="2735183" y="5591864"/>
            <a:ext cx="163274" cy="51213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105" name="直線矢印コネクタ 104"/>
          <p:cNvCxnSpPr/>
          <p:nvPr/>
        </p:nvCxnSpPr>
        <p:spPr>
          <a:xfrm flipV="1">
            <a:off x="1943011" y="5553872"/>
            <a:ext cx="995951" cy="388385"/>
          </a:xfrm>
          <a:prstGeom prst="straightConnector1">
            <a:avLst/>
          </a:prstGeom>
          <a:ln w="9525" cmpd="sng">
            <a:solidFill>
              <a:schemeClr val="tx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106" name="テキスト ボックス 105"/>
          <p:cNvSpPr txBox="1"/>
          <p:nvPr/>
        </p:nvSpPr>
        <p:spPr>
          <a:xfrm>
            <a:off x="1620663" y="5880408"/>
            <a:ext cx="920219"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レンズ</a:t>
            </a:r>
            <a:r>
              <a:rPr kumimoji="1" lang="en-US" altLang="ja-JP" dirty="0" smtClean="0"/>
              <a:t>1</a:t>
            </a:r>
            <a:endParaRPr kumimoji="1" lang="ja-JP" altLang="en-US" dirty="0"/>
          </a:p>
        </p:txBody>
      </p:sp>
      <p:cxnSp>
        <p:nvCxnSpPr>
          <p:cNvPr id="107" name="直線矢印コネクタ 106"/>
          <p:cNvCxnSpPr/>
          <p:nvPr/>
        </p:nvCxnSpPr>
        <p:spPr>
          <a:xfrm>
            <a:off x="2898457" y="4690316"/>
            <a:ext cx="523138" cy="655831"/>
          </a:xfrm>
          <a:prstGeom prst="straightConnector1">
            <a:avLst/>
          </a:prstGeom>
          <a:ln w="9525" cmpd="sng">
            <a:solidFill>
              <a:schemeClr val="tx1"/>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108" name="直線矢印コネクタ 107"/>
          <p:cNvCxnSpPr/>
          <p:nvPr/>
        </p:nvCxnSpPr>
        <p:spPr>
          <a:xfrm>
            <a:off x="3709273" y="4767356"/>
            <a:ext cx="95532" cy="445934"/>
          </a:xfrm>
          <a:prstGeom prst="straightConnector1">
            <a:avLst/>
          </a:prstGeom>
          <a:ln w="9525" cmpd="sng">
            <a:solidFill>
              <a:schemeClr val="tx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7" name="テキスト ボックス 26"/>
          <p:cNvSpPr txBox="1"/>
          <p:nvPr/>
        </p:nvSpPr>
        <p:spPr>
          <a:xfrm>
            <a:off x="1255621" y="4247695"/>
            <a:ext cx="1996861" cy="584776"/>
          </a:xfrm>
          <a:prstGeom prst="rect">
            <a:avLst/>
          </a:prstGeom>
          <a:solidFill>
            <a:srgbClr val="FFFFFF"/>
          </a:solidFill>
          <a:ln>
            <a:solidFill>
              <a:srgbClr val="000000"/>
            </a:solidFill>
          </a:ln>
        </p:spPr>
        <p:txBody>
          <a:bodyPr wrap="none" rtlCol="0">
            <a:spAutoFit/>
          </a:bodyPr>
          <a:lstStyle/>
          <a:p>
            <a:r>
              <a:rPr kumimoji="1" lang="ja-JP" altLang="en-US" sz="1600" dirty="0" smtClean="0"/>
              <a:t>ピンホール</a:t>
            </a:r>
            <a:endParaRPr kumimoji="1" lang="en-US" altLang="ja-JP" sz="1600" dirty="0" smtClean="0"/>
          </a:p>
          <a:p>
            <a:r>
              <a:rPr lang="ja-JP" altLang="en-US" sz="1600" dirty="0" smtClean="0"/>
              <a:t>偏光ビームスプリッタ</a:t>
            </a:r>
            <a:endParaRPr kumimoji="1" lang="ja-JP" altLang="en-US" sz="1600" dirty="0"/>
          </a:p>
        </p:txBody>
      </p:sp>
      <p:sp>
        <p:nvSpPr>
          <p:cNvPr id="29" name="テキスト ボックス 28"/>
          <p:cNvSpPr txBox="1"/>
          <p:nvPr/>
        </p:nvSpPr>
        <p:spPr>
          <a:xfrm>
            <a:off x="219617" y="3876904"/>
            <a:ext cx="2492990" cy="369332"/>
          </a:xfrm>
          <a:prstGeom prst="rect">
            <a:avLst/>
          </a:prstGeom>
          <a:noFill/>
        </p:spPr>
        <p:txBody>
          <a:bodyPr wrap="none" rtlCol="0">
            <a:spAutoFit/>
          </a:bodyPr>
          <a:lstStyle/>
          <a:p>
            <a:r>
              <a:rPr kumimoji="1" lang="ja-JP" altLang="en-US" dirty="0" smtClean="0"/>
              <a:t>点源回折干渉計設計案</a:t>
            </a:r>
            <a:endParaRPr kumimoji="1" lang="ja-JP" altLang="en-US" dirty="0"/>
          </a:p>
        </p:txBody>
      </p:sp>
      <p:sp>
        <p:nvSpPr>
          <p:cNvPr id="109" name="正方形/長方形 108"/>
          <p:cNvSpPr/>
          <p:nvPr/>
        </p:nvSpPr>
        <p:spPr>
          <a:xfrm>
            <a:off x="3321046" y="5705326"/>
            <a:ext cx="662717" cy="35974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0" name="正方形/長方形 109"/>
          <p:cNvSpPr/>
          <p:nvPr/>
        </p:nvSpPr>
        <p:spPr>
          <a:xfrm>
            <a:off x="1886546" y="5003719"/>
            <a:ext cx="1116169" cy="39970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1" name="テキスト ボックス 110"/>
          <p:cNvSpPr txBox="1"/>
          <p:nvPr/>
        </p:nvSpPr>
        <p:spPr>
          <a:xfrm>
            <a:off x="3421595" y="4493545"/>
            <a:ext cx="902811" cy="307777"/>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1400" dirty="0" smtClean="0"/>
              <a:t>透過光路</a:t>
            </a:r>
            <a:endParaRPr kumimoji="1" lang="ja-JP" altLang="en-US" sz="1400" dirty="0"/>
          </a:p>
        </p:txBody>
      </p:sp>
      <p:sp>
        <p:nvSpPr>
          <p:cNvPr id="112" name="テキスト ボックス 111"/>
          <p:cNvSpPr txBox="1"/>
          <p:nvPr/>
        </p:nvSpPr>
        <p:spPr>
          <a:xfrm>
            <a:off x="852844" y="5189912"/>
            <a:ext cx="877163"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入射光</a:t>
            </a:r>
            <a:endParaRPr kumimoji="1" lang="ja-JP" altLang="en-US" dirty="0"/>
          </a:p>
        </p:txBody>
      </p:sp>
      <p:cxnSp>
        <p:nvCxnSpPr>
          <p:cNvPr id="113" name="直線矢印コネクタ 112"/>
          <p:cNvCxnSpPr>
            <a:endCxn id="110" idx="2"/>
          </p:cNvCxnSpPr>
          <p:nvPr/>
        </p:nvCxnSpPr>
        <p:spPr>
          <a:xfrm flipV="1">
            <a:off x="1620663" y="5403426"/>
            <a:ext cx="823968" cy="150446"/>
          </a:xfrm>
          <a:prstGeom prst="straightConnector1">
            <a:avLst/>
          </a:prstGeom>
          <a:ln w="9525" cmpd="sng">
            <a:solidFill>
              <a:schemeClr val="tx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114" name="正方形/長方形 113"/>
          <p:cNvSpPr/>
          <p:nvPr/>
        </p:nvSpPr>
        <p:spPr>
          <a:xfrm>
            <a:off x="5759443" y="6075571"/>
            <a:ext cx="1116169" cy="56981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5" name="テキスト ボックス 114"/>
          <p:cNvSpPr txBox="1"/>
          <p:nvPr/>
        </p:nvSpPr>
        <p:spPr>
          <a:xfrm>
            <a:off x="6331381" y="6117689"/>
            <a:ext cx="920219"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レンズ</a:t>
            </a:r>
            <a:r>
              <a:rPr lang="en-US" altLang="ja-JP" dirty="0"/>
              <a:t>3</a:t>
            </a:r>
            <a:endParaRPr kumimoji="1" lang="ja-JP" altLang="en-US" dirty="0"/>
          </a:p>
        </p:txBody>
      </p:sp>
      <p:cxnSp>
        <p:nvCxnSpPr>
          <p:cNvPr id="116" name="直線矢印コネクタ 115"/>
          <p:cNvCxnSpPr/>
          <p:nvPr/>
        </p:nvCxnSpPr>
        <p:spPr>
          <a:xfrm flipV="1">
            <a:off x="7051709" y="5677624"/>
            <a:ext cx="274865" cy="440066"/>
          </a:xfrm>
          <a:prstGeom prst="straightConnector1">
            <a:avLst/>
          </a:prstGeom>
          <a:ln w="9525" cmpd="sng">
            <a:solidFill>
              <a:schemeClr val="tx1"/>
            </a:solidFill>
            <a:headEnd type="none"/>
            <a:tailEnd type="triangle"/>
          </a:ln>
        </p:spPr>
        <p:style>
          <a:lnRef idx="1">
            <a:schemeClr val="accent2"/>
          </a:lnRef>
          <a:fillRef idx="0">
            <a:schemeClr val="accent2"/>
          </a:fillRef>
          <a:effectRef idx="0">
            <a:schemeClr val="accent2"/>
          </a:effectRef>
          <a:fontRef idx="minor">
            <a:schemeClr val="tx1"/>
          </a:fontRef>
        </p:style>
      </p:cxnSp>
      <p:pic>
        <p:nvPicPr>
          <p:cNvPr id="118" name="図 117" descr="PDI_si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85625" y="3725999"/>
            <a:ext cx="2660650" cy="521696"/>
          </a:xfrm>
          <a:prstGeom prst="rect">
            <a:avLst/>
          </a:prstGeom>
        </p:spPr>
      </p:pic>
      <p:sp>
        <p:nvSpPr>
          <p:cNvPr id="119" name="テキスト ボックス 118"/>
          <p:cNvSpPr txBox="1"/>
          <p:nvPr/>
        </p:nvSpPr>
        <p:spPr>
          <a:xfrm>
            <a:off x="5461051" y="3435624"/>
            <a:ext cx="3583583" cy="369332"/>
          </a:xfrm>
          <a:prstGeom prst="rect">
            <a:avLst/>
          </a:prstGeom>
          <a:noFill/>
        </p:spPr>
        <p:txBody>
          <a:bodyPr wrap="none" rtlCol="0">
            <a:spAutoFit/>
          </a:bodyPr>
          <a:lstStyle/>
          <a:p>
            <a:r>
              <a:rPr kumimoji="1" lang="en-US" altLang="ja-JP" dirty="0" smtClean="0"/>
              <a:t>4</a:t>
            </a:r>
            <a:r>
              <a:rPr kumimoji="1" lang="ja-JP" altLang="en-US" dirty="0" smtClean="0"/>
              <a:t>位相差を</a:t>
            </a:r>
            <a:r>
              <a:rPr kumimoji="1" lang="en-US" altLang="ja-JP" dirty="0" smtClean="0"/>
              <a:t>1</a:t>
            </a:r>
            <a:r>
              <a:rPr kumimoji="1" lang="ja-JP" altLang="en-US" dirty="0" smtClean="0"/>
              <a:t>つの検出器で同時取得</a:t>
            </a:r>
            <a:endParaRPr kumimoji="1" lang="ja-JP" altLang="en-US" dirty="0"/>
          </a:p>
        </p:txBody>
      </p:sp>
      <p:sp>
        <p:nvSpPr>
          <p:cNvPr id="120" name="テキスト ボックス 119"/>
          <p:cNvSpPr txBox="1"/>
          <p:nvPr/>
        </p:nvSpPr>
        <p:spPr>
          <a:xfrm>
            <a:off x="8402203" y="0"/>
            <a:ext cx="741797" cy="369332"/>
          </a:xfrm>
          <a:prstGeom prst="rect">
            <a:avLst/>
          </a:prstGeom>
          <a:noFill/>
        </p:spPr>
        <p:txBody>
          <a:bodyPr wrap="none" rtlCol="0">
            <a:spAutoFit/>
          </a:bodyPr>
          <a:lstStyle/>
          <a:p>
            <a:pPr algn="r"/>
            <a:r>
              <a:rPr lang="en-US" altLang="ja-JP" dirty="0" smtClean="0"/>
              <a:t>35/</a:t>
            </a:r>
            <a:r>
              <a:rPr lang="en-US" altLang="ja-JP" dirty="0"/>
              <a:t>50</a:t>
            </a:r>
            <a:endParaRPr lang="ja-JP" altLang="en-US" dirty="0"/>
          </a:p>
        </p:txBody>
      </p:sp>
      <p:sp>
        <p:nvSpPr>
          <p:cNvPr id="5" name="テキスト ボックス 4"/>
          <p:cNvSpPr txBox="1"/>
          <p:nvPr/>
        </p:nvSpPr>
        <p:spPr>
          <a:xfrm>
            <a:off x="6234721" y="4215876"/>
            <a:ext cx="301660" cy="369332"/>
          </a:xfrm>
          <a:prstGeom prst="rect">
            <a:avLst/>
          </a:prstGeom>
          <a:noFill/>
        </p:spPr>
        <p:txBody>
          <a:bodyPr wrap="none" rtlCol="0">
            <a:spAutoFit/>
          </a:bodyPr>
          <a:lstStyle/>
          <a:p>
            <a:r>
              <a:rPr lang="en-US" altLang="ja-JP" dirty="0"/>
              <a:t>0</a:t>
            </a:r>
            <a:endParaRPr kumimoji="1" lang="ja-JP" altLang="en-US" dirty="0"/>
          </a:p>
        </p:txBody>
      </p:sp>
      <p:sp>
        <p:nvSpPr>
          <p:cNvPr id="42" name="テキスト ボックス 41"/>
          <p:cNvSpPr txBox="1"/>
          <p:nvPr/>
        </p:nvSpPr>
        <p:spPr>
          <a:xfrm>
            <a:off x="6730509" y="4222011"/>
            <a:ext cx="312255" cy="369332"/>
          </a:xfrm>
          <a:prstGeom prst="rect">
            <a:avLst/>
          </a:prstGeom>
          <a:noFill/>
        </p:spPr>
        <p:txBody>
          <a:bodyPr wrap="none" rtlCol="0">
            <a:spAutoFit/>
          </a:bodyPr>
          <a:lstStyle/>
          <a:p>
            <a:r>
              <a:rPr kumimoji="1" lang="en-US" altLang="ja-JP" dirty="0" smtClean="0"/>
              <a:t>π</a:t>
            </a:r>
            <a:endParaRPr kumimoji="1" lang="ja-JP" altLang="en-US" dirty="0"/>
          </a:p>
        </p:txBody>
      </p:sp>
      <p:sp>
        <p:nvSpPr>
          <p:cNvPr id="43" name="テキスト ボックス 42"/>
          <p:cNvSpPr txBox="1"/>
          <p:nvPr/>
        </p:nvSpPr>
        <p:spPr>
          <a:xfrm>
            <a:off x="7177705" y="4224151"/>
            <a:ext cx="518404" cy="369332"/>
          </a:xfrm>
          <a:prstGeom prst="rect">
            <a:avLst/>
          </a:prstGeom>
          <a:noFill/>
        </p:spPr>
        <p:txBody>
          <a:bodyPr wrap="none" rtlCol="0">
            <a:spAutoFit/>
          </a:bodyPr>
          <a:lstStyle/>
          <a:p>
            <a:r>
              <a:rPr lang="en-US" altLang="ja-JP" dirty="0" smtClean="0"/>
              <a:t>π/2</a:t>
            </a:r>
            <a:endParaRPr kumimoji="1" lang="ja-JP" altLang="en-US" dirty="0"/>
          </a:p>
        </p:txBody>
      </p:sp>
      <p:sp>
        <p:nvSpPr>
          <p:cNvPr id="44" name="テキスト ボックス 43"/>
          <p:cNvSpPr txBox="1"/>
          <p:nvPr/>
        </p:nvSpPr>
        <p:spPr>
          <a:xfrm>
            <a:off x="7625388" y="4230286"/>
            <a:ext cx="635398" cy="369332"/>
          </a:xfrm>
          <a:prstGeom prst="rect">
            <a:avLst/>
          </a:prstGeom>
          <a:noFill/>
        </p:spPr>
        <p:txBody>
          <a:bodyPr wrap="none" rtlCol="0">
            <a:spAutoFit/>
          </a:bodyPr>
          <a:lstStyle/>
          <a:p>
            <a:r>
              <a:rPr kumimoji="1" lang="en-US" altLang="ja-JP" dirty="0" smtClean="0"/>
              <a:t>3π/2</a:t>
            </a:r>
            <a:endParaRPr kumimoji="1" lang="ja-JP" altLang="en-US" dirty="0"/>
          </a:p>
        </p:txBody>
      </p:sp>
    </p:spTree>
    <p:extLst>
      <p:ext uri="{BB962C8B-B14F-4D97-AF65-F5344CB8AC3E}">
        <p14:creationId xmlns:p14="http://schemas.microsoft.com/office/powerpoint/2010/main" val="32548217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補償光学</a:t>
            </a:r>
            <a:r>
              <a:rPr kumimoji="1" lang="en-US" altLang="ja-JP" dirty="0" smtClean="0"/>
              <a:t>: </a:t>
            </a:r>
            <a:r>
              <a:rPr lang="ja-JP" altLang="en-US" dirty="0" smtClean="0"/>
              <a:t>制御系</a:t>
            </a:r>
            <a:endParaRPr kumimoji="1" lang="ja-JP" altLang="en-US" dirty="0"/>
          </a:p>
        </p:txBody>
      </p:sp>
      <p:sp>
        <p:nvSpPr>
          <p:cNvPr id="3" name="コンテンツ プレースホルダー 2"/>
          <p:cNvSpPr>
            <a:spLocks noGrp="1"/>
          </p:cNvSpPr>
          <p:nvPr>
            <p:ph idx="1"/>
          </p:nvPr>
        </p:nvSpPr>
        <p:spPr>
          <a:xfrm>
            <a:off x="-1" y="814497"/>
            <a:ext cx="9144000" cy="1089269"/>
          </a:xfrm>
        </p:spPr>
        <p:txBody>
          <a:bodyPr>
            <a:normAutofit lnSpcReduction="10000"/>
          </a:bodyPr>
          <a:lstStyle/>
          <a:p>
            <a:r>
              <a:rPr kumimoji="1" lang="en-US" altLang="ja-JP" dirty="0" smtClean="0"/>
              <a:t>WFS</a:t>
            </a:r>
            <a:r>
              <a:rPr kumimoji="1" lang="ja-JP" altLang="en-US" dirty="0" smtClean="0"/>
              <a:t>の入力</a:t>
            </a:r>
            <a:r>
              <a:rPr kumimoji="1" lang="en-US" altLang="ja-JP" dirty="0" smtClean="0"/>
              <a:t>(52</a:t>
            </a:r>
            <a:r>
              <a:rPr kumimoji="1" lang="ja-JP" altLang="en-US" dirty="0" smtClean="0"/>
              <a:t>素子</a:t>
            </a:r>
            <a:r>
              <a:rPr kumimoji="1" lang="en-US" altLang="ja-JP" dirty="0" smtClean="0"/>
              <a:t>)</a:t>
            </a:r>
            <a:r>
              <a:rPr kumimoji="1" lang="ja-JP" altLang="en-US" dirty="0" smtClean="0"/>
              <a:t>から</a:t>
            </a:r>
            <a:r>
              <a:rPr kumimoji="1" lang="en-US" altLang="ja-JP" dirty="0" smtClean="0"/>
              <a:t>DM</a:t>
            </a:r>
            <a:r>
              <a:rPr kumimoji="1" lang="ja-JP" altLang="en-US" dirty="0" smtClean="0"/>
              <a:t>への出力</a:t>
            </a:r>
            <a:r>
              <a:rPr kumimoji="1" lang="en-US" altLang="ja-JP" dirty="0" smtClean="0"/>
              <a:t>(88</a:t>
            </a:r>
            <a:r>
              <a:rPr kumimoji="1" lang="ja-JP" altLang="en-US" dirty="0" smtClean="0"/>
              <a:t>素子</a:t>
            </a:r>
            <a:r>
              <a:rPr kumimoji="1" lang="en-US" altLang="ja-JP" dirty="0" smtClean="0"/>
              <a:t>)</a:t>
            </a:r>
          </a:p>
          <a:p>
            <a:pPr lvl="1"/>
            <a:r>
              <a:rPr lang="en-US" altLang="ja-JP" dirty="0" smtClean="0"/>
              <a:t>SH-WFS</a:t>
            </a:r>
            <a:r>
              <a:rPr lang="ja-JP" altLang="en-US" dirty="0" smtClean="0"/>
              <a:t>は</a:t>
            </a:r>
            <a:r>
              <a:rPr lang="en-US" altLang="ja-JP" dirty="0" smtClean="0"/>
              <a:t>x, y</a:t>
            </a:r>
            <a:r>
              <a:rPr lang="ja-JP" altLang="en-US" dirty="0" smtClean="0"/>
              <a:t>の波面傾斜を測定</a:t>
            </a:r>
            <a:r>
              <a:rPr lang="en-US" altLang="ja-JP" dirty="0" smtClean="0"/>
              <a:t>→52×2=104</a:t>
            </a:r>
            <a:r>
              <a:rPr lang="ja-JP" altLang="en-US" dirty="0" smtClean="0"/>
              <a:t>要素</a:t>
            </a:r>
            <a:endParaRPr lang="en-US" altLang="ja-JP" dirty="0" smtClean="0"/>
          </a:p>
        </p:txBody>
      </p:sp>
      <p:pic>
        <p:nvPicPr>
          <p:cNvPr id="4" name="図 3" descr="WFSprox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26" y="1903766"/>
            <a:ext cx="2198415" cy="2333963"/>
          </a:xfrm>
          <a:prstGeom prst="rect">
            <a:avLst/>
          </a:prstGeom>
        </p:spPr>
      </p:pic>
      <p:sp>
        <p:nvSpPr>
          <p:cNvPr id="5" name="テキスト ボックス 4"/>
          <p:cNvSpPr txBox="1"/>
          <p:nvPr/>
        </p:nvSpPr>
        <p:spPr>
          <a:xfrm>
            <a:off x="156126" y="3868397"/>
            <a:ext cx="602148" cy="369332"/>
          </a:xfrm>
          <a:prstGeom prst="rect">
            <a:avLst/>
          </a:prstGeom>
          <a:noFill/>
        </p:spPr>
        <p:txBody>
          <a:bodyPr wrap="none" rtlCol="0">
            <a:spAutoFit/>
          </a:bodyPr>
          <a:lstStyle/>
          <a:p>
            <a:r>
              <a:rPr kumimoji="1" lang="en-US" altLang="ja-JP" dirty="0" smtClean="0">
                <a:solidFill>
                  <a:schemeClr val="bg1"/>
                </a:solidFill>
              </a:rPr>
              <a:t>WFS</a:t>
            </a:r>
            <a:endParaRPr kumimoji="1" lang="ja-JP" altLang="en-US" dirty="0">
              <a:solidFill>
                <a:schemeClr val="bg1"/>
              </a:solidFill>
            </a:endParaRPr>
          </a:p>
        </p:txBody>
      </p:sp>
      <p:pic>
        <p:nvPicPr>
          <p:cNvPr id="6" name="図 5" descr="制御.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654" y="2250158"/>
            <a:ext cx="5776487" cy="1021722"/>
          </a:xfrm>
          <a:prstGeom prst="rect">
            <a:avLst/>
          </a:prstGeom>
        </p:spPr>
      </p:pic>
      <p:pic>
        <p:nvPicPr>
          <p:cNvPr id="7" name="図 6" descr="C:\Users\XENOM\Desktop\作業フォルダ\入部研究室\修士論文\低域可変形鏡のシステム同定\Fig.3-3.bmp"/>
          <p:cNvPicPr/>
          <p:nvPr/>
        </p:nvPicPr>
        <p:blipFill rotWithShape="1">
          <a:blip r:embed="rId4">
            <a:extLst>
              <a:ext uri="{28A0092B-C50C-407E-A947-70E740481C1C}">
                <a14:useLocalDpi xmlns:a14="http://schemas.microsoft.com/office/drawing/2010/main" val="0"/>
              </a:ext>
            </a:extLst>
          </a:blip>
          <a:srcRect l="11423" t="9429" r="19732" b="13278"/>
          <a:stretch/>
        </p:blipFill>
        <p:spPr bwMode="auto">
          <a:xfrm>
            <a:off x="150284" y="4710469"/>
            <a:ext cx="2204257" cy="1962865"/>
          </a:xfrm>
          <a:prstGeom prst="rect">
            <a:avLst/>
          </a:prstGeom>
          <a:noFill/>
          <a:ln>
            <a:noFill/>
          </a:ln>
        </p:spPr>
      </p:pic>
      <p:sp>
        <p:nvSpPr>
          <p:cNvPr id="8" name="テキスト ボックス 7"/>
          <p:cNvSpPr txBox="1"/>
          <p:nvPr/>
        </p:nvSpPr>
        <p:spPr>
          <a:xfrm>
            <a:off x="150284" y="6488668"/>
            <a:ext cx="524039" cy="369332"/>
          </a:xfrm>
          <a:prstGeom prst="rect">
            <a:avLst/>
          </a:prstGeom>
          <a:noFill/>
        </p:spPr>
        <p:txBody>
          <a:bodyPr wrap="none" rtlCol="0">
            <a:spAutoFit/>
          </a:bodyPr>
          <a:lstStyle/>
          <a:p>
            <a:r>
              <a:rPr kumimoji="1" lang="en-US" altLang="ja-JP" dirty="0" smtClean="0"/>
              <a:t>DM</a:t>
            </a:r>
            <a:endParaRPr kumimoji="1" lang="ja-JP" altLang="en-US" dirty="0"/>
          </a:p>
        </p:txBody>
      </p:sp>
      <p:sp>
        <p:nvSpPr>
          <p:cNvPr id="9" name="下矢印 8"/>
          <p:cNvSpPr/>
          <p:nvPr/>
        </p:nvSpPr>
        <p:spPr>
          <a:xfrm>
            <a:off x="923661" y="4237729"/>
            <a:ext cx="663881" cy="472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587542" y="4341137"/>
            <a:ext cx="646331" cy="369332"/>
          </a:xfrm>
          <a:prstGeom prst="rect">
            <a:avLst/>
          </a:prstGeom>
          <a:noFill/>
        </p:spPr>
        <p:txBody>
          <a:bodyPr wrap="none" rtlCol="0">
            <a:spAutoFit/>
          </a:bodyPr>
          <a:lstStyle/>
          <a:p>
            <a:r>
              <a:rPr kumimoji="1" lang="ja-JP" altLang="en-US" dirty="0" smtClean="0"/>
              <a:t>制御</a:t>
            </a:r>
            <a:endParaRPr kumimoji="1" lang="ja-JP" altLang="en-US" dirty="0"/>
          </a:p>
        </p:txBody>
      </p:sp>
      <p:sp>
        <p:nvSpPr>
          <p:cNvPr id="11" name="テキスト ボックス 10"/>
          <p:cNvSpPr txBox="1"/>
          <p:nvPr/>
        </p:nvSpPr>
        <p:spPr>
          <a:xfrm>
            <a:off x="2578553" y="1880826"/>
            <a:ext cx="4119074" cy="369332"/>
          </a:xfrm>
          <a:prstGeom prst="rect">
            <a:avLst/>
          </a:prstGeom>
          <a:noFill/>
        </p:spPr>
        <p:txBody>
          <a:bodyPr wrap="none" rtlCol="0">
            <a:spAutoFit/>
          </a:bodyPr>
          <a:lstStyle/>
          <a:p>
            <a:r>
              <a:rPr kumimoji="1" lang="en-US" altLang="ja-JP" dirty="0" smtClean="0"/>
              <a:t>WFS</a:t>
            </a:r>
            <a:r>
              <a:rPr kumimoji="1" lang="ja-JP" altLang="en-US" dirty="0" smtClean="0"/>
              <a:t>入力値と</a:t>
            </a:r>
            <a:r>
              <a:rPr kumimoji="1" lang="en-US" altLang="ja-JP" dirty="0" smtClean="0"/>
              <a:t>DM</a:t>
            </a:r>
            <a:r>
              <a:rPr kumimoji="1" lang="ja-JP" altLang="en-US" dirty="0" smtClean="0"/>
              <a:t>出力値間の連立方程式</a:t>
            </a:r>
            <a:endParaRPr kumimoji="1" lang="ja-JP" altLang="en-US" dirty="0"/>
          </a:p>
        </p:txBody>
      </p:sp>
      <p:sp>
        <p:nvSpPr>
          <p:cNvPr id="12" name="テキスト ボックス 11"/>
          <p:cNvSpPr txBox="1"/>
          <p:nvPr/>
        </p:nvSpPr>
        <p:spPr>
          <a:xfrm>
            <a:off x="3213569" y="6321580"/>
            <a:ext cx="3185763" cy="523220"/>
          </a:xfrm>
          <a:prstGeom prst="rect">
            <a:avLst/>
          </a:prstGeom>
          <a:noFill/>
        </p:spPr>
        <p:txBody>
          <a:bodyPr wrap="none" rtlCol="0">
            <a:spAutoFit/>
          </a:bodyPr>
          <a:lstStyle/>
          <a:p>
            <a:r>
              <a:rPr kumimoji="1" lang="ja-JP" altLang="en-US" sz="2800" dirty="0" smtClean="0"/>
              <a:t>現状では</a:t>
            </a:r>
            <a:r>
              <a:rPr kumimoji="1" lang="en-US" altLang="ja-JP" sz="2800" dirty="0" smtClean="0"/>
              <a:t>Zonal </a:t>
            </a:r>
            <a:r>
              <a:rPr kumimoji="1" lang="ja-JP" altLang="en-US" sz="2800" dirty="0" smtClean="0"/>
              <a:t>制御</a:t>
            </a:r>
            <a:endParaRPr kumimoji="1" lang="ja-JP" altLang="en-US" sz="2800" dirty="0"/>
          </a:p>
        </p:txBody>
      </p:sp>
      <p:sp>
        <p:nvSpPr>
          <p:cNvPr id="14" name="テキスト ボックス 13"/>
          <p:cNvSpPr txBox="1"/>
          <p:nvPr/>
        </p:nvSpPr>
        <p:spPr>
          <a:xfrm>
            <a:off x="2547171" y="5473002"/>
            <a:ext cx="754872" cy="369332"/>
          </a:xfrm>
          <a:prstGeom prst="rect">
            <a:avLst/>
          </a:prstGeom>
          <a:noFill/>
        </p:spPr>
        <p:txBody>
          <a:bodyPr wrap="none" rtlCol="0">
            <a:spAutoFit/>
          </a:bodyPr>
          <a:lstStyle/>
          <a:p>
            <a:r>
              <a:rPr kumimoji="1" lang="en-US" altLang="ja-JP" dirty="0" smtClean="0"/>
              <a:t>DM</a:t>
            </a:r>
            <a:r>
              <a:rPr kumimoji="1" lang="ja-JP" altLang="en-US" dirty="0" smtClean="0"/>
              <a:t>値</a:t>
            </a:r>
            <a:endParaRPr kumimoji="1" lang="ja-JP" altLang="en-US" dirty="0"/>
          </a:p>
        </p:txBody>
      </p:sp>
      <p:grpSp>
        <p:nvGrpSpPr>
          <p:cNvPr id="16" name="図形グループ 15"/>
          <p:cNvGrpSpPr/>
          <p:nvPr/>
        </p:nvGrpSpPr>
        <p:grpSpPr>
          <a:xfrm>
            <a:off x="2527929" y="3735527"/>
            <a:ext cx="3119876" cy="1539959"/>
            <a:chOff x="2604896" y="3964217"/>
            <a:chExt cx="3406823" cy="1681595"/>
          </a:xfrm>
        </p:grpSpPr>
        <p:pic>
          <p:nvPicPr>
            <p:cNvPr id="13" name="図 12" descr="制御式.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896" y="4166277"/>
              <a:ext cx="3406823" cy="1479535"/>
            </a:xfrm>
            <a:prstGeom prst="rect">
              <a:avLst/>
            </a:prstGeom>
          </p:spPr>
        </p:pic>
        <p:sp>
          <p:nvSpPr>
            <p:cNvPr id="15" name="正方形/長方形 14"/>
            <p:cNvSpPr/>
            <p:nvPr/>
          </p:nvSpPr>
          <p:spPr>
            <a:xfrm>
              <a:off x="3848586" y="3964217"/>
              <a:ext cx="1144954" cy="50996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cxnSp>
        <p:nvCxnSpPr>
          <p:cNvPr id="17" name="直線矢印コネクタ 16"/>
          <p:cNvCxnSpPr/>
          <p:nvPr/>
        </p:nvCxnSpPr>
        <p:spPr>
          <a:xfrm>
            <a:off x="2946470" y="5157327"/>
            <a:ext cx="0" cy="306760"/>
          </a:xfrm>
          <a:prstGeom prst="straightConnector1">
            <a:avLst/>
          </a:prstGeom>
          <a:ln w="38100" cmpd="sng">
            <a:solidFill>
              <a:srgbClr val="FF0000"/>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sp>
        <p:nvSpPr>
          <p:cNvPr id="19" name="下矢印 18"/>
          <p:cNvSpPr/>
          <p:nvPr/>
        </p:nvSpPr>
        <p:spPr>
          <a:xfrm>
            <a:off x="3625749" y="3439511"/>
            <a:ext cx="663881" cy="472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578553" y="1903766"/>
            <a:ext cx="6282815" cy="136811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960616" y="5479084"/>
            <a:ext cx="832980" cy="369332"/>
          </a:xfrm>
          <a:prstGeom prst="rect">
            <a:avLst/>
          </a:prstGeom>
          <a:noFill/>
        </p:spPr>
        <p:txBody>
          <a:bodyPr wrap="none" rtlCol="0">
            <a:spAutoFit/>
          </a:bodyPr>
          <a:lstStyle/>
          <a:p>
            <a:r>
              <a:rPr kumimoji="1" lang="en-US" altLang="ja-JP" dirty="0" smtClean="0"/>
              <a:t>WFS</a:t>
            </a:r>
            <a:r>
              <a:rPr kumimoji="1" lang="ja-JP" altLang="en-US" dirty="0" smtClean="0"/>
              <a:t>値</a:t>
            </a:r>
            <a:endParaRPr kumimoji="1" lang="ja-JP" altLang="en-US" dirty="0"/>
          </a:p>
        </p:txBody>
      </p:sp>
      <p:cxnSp>
        <p:nvCxnSpPr>
          <p:cNvPr id="22" name="直線矢印コネクタ 21"/>
          <p:cNvCxnSpPr/>
          <p:nvPr/>
        </p:nvCxnSpPr>
        <p:spPr>
          <a:xfrm>
            <a:off x="5369536" y="5163409"/>
            <a:ext cx="0" cy="306760"/>
          </a:xfrm>
          <a:prstGeom prst="straightConnector1">
            <a:avLst/>
          </a:prstGeom>
          <a:ln w="38100" cmpd="sng">
            <a:solidFill>
              <a:srgbClr val="FF0000"/>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sp>
        <p:nvSpPr>
          <p:cNvPr id="23" name="テキスト ボックス 22"/>
          <p:cNvSpPr txBox="1"/>
          <p:nvPr/>
        </p:nvSpPr>
        <p:spPr>
          <a:xfrm>
            <a:off x="3559284" y="5450475"/>
            <a:ext cx="1107996" cy="369332"/>
          </a:xfrm>
          <a:prstGeom prst="rect">
            <a:avLst/>
          </a:prstGeom>
          <a:noFill/>
        </p:spPr>
        <p:txBody>
          <a:bodyPr wrap="none" rtlCol="0">
            <a:spAutoFit/>
          </a:bodyPr>
          <a:lstStyle/>
          <a:p>
            <a:r>
              <a:rPr kumimoji="1" lang="ja-JP" altLang="en-US" dirty="0" smtClean="0"/>
              <a:t>作用行列</a:t>
            </a:r>
            <a:endParaRPr kumimoji="1" lang="ja-JP" altLang="en-US" dirty="0"/>
          </a:p>
        </p:txBody>
      </p:sp>
      <p:cxnSp>
        <p:nvCxnSpPr>
          <p:cNvPr id="24" name="直線矢印コネクタ 23"/>
          <p:cNvCxnSpPr/>
          <p:nvPr/>
        </p:nvCxnSpPr>
        <p:spPr>
          <a:xfrm>
            <a:off x="4106104" y="5122228"/>
            <a:ext cx="0" cy="306760"/>
          </a:xfrm>
          <a:prstGeom prst="straightConnector1">
            <a:avLst/>
          </a:prstGeom>
          <a:ln w="38100" cmpd="sng">
            <a:solidFill>
              <a:srgbClr val="FF0000"/>
            </a:solidFill>
            <a:prstDash val="solid"/>
            <a:headEnd type="arrow"/>
            <a:tailEnd type="none"/>
          </a:ln>
        </p:spPr>
        <p:style>
          <a:lnRef idx="1">
            <a:schemeClr val="accent2"/>
          </a:lnRef>
          <a:fillRef idx="0">
            <a:schemeClr val="accent2"/>
          </a:fillRef>
          <a:effectRef idx="0">
            <a:schemeClr val="accent2"/>
          </a:effectRef>
          <a:fontRef idx="minor">
            <a:schemeClr val="tx1"/>
          </a:fontRef>
        </p:style>
      </p:cxnSp>
      <p:sp>
        <p:nvSpPr>
          <p:cNvPr id="25" name="下矢印 24"/>
          <p:cNvSpPr/>
          <p:nvPr/>
        </p:nvSpPr>
        <p:spPr>
          <a:xfrm rot="16200000">
            <a:off x="5441748" y="4369920"/>
            <a:ext cx="1176437" cy="472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399332" y="4202535"/>
            <a:ext cx="1432604" cy="646331"/>
          </a:xfrm>
          <a:prstGeom prst="rect">
            <a:avLst/>
          </a:prstGeom>
          <a:noFill/>
        </p:spPr>
        <p:txBody>
          <a:bodyPr wrap="none" rtlCol="0">
            <a:spAutoFit/>
          </a:bodyPr>
          <a:lstStyle/>
          <a:p>
            <a:r>
              <a:rPr kumimoji="1" lang="en-US" altLang="ja-JP" sz="3600" b="1" dirty="0" smtClean="0"/>
              <a:t>y</a:t>
            </a:r>
            <a:r>
              <a:rPr kumimoji="1" lang="en-US" altLang="ja-JP" sz="3600" dirty="0" smtClean="0"/>
              <a:t>=</a:t>
            </a:r>
            <a:r>
              <a:rPr kumimoji="1" lang="en-US" altLang="ja-JP" sz="3600" b="1" dirty="0" err="1" smtClean="0"/>
              <a:t>M</a:t>
            </a:r>
            <a:r>
              <a:rPr kumimoji="1" lang="en-US" altLang="ja-JP" sz="3600" baseline="30000" dirty="0" err="1" smtClean="0"/>
              <a:t>†</a:t>
            </a:r>
            <a:r>
              <a:rPr kumimoji="1" lang="en-US" altLang="ja-JP" sz="3600" b="1" dirty="0" err="1" smtClean="0"/>
              <a:t>u</a:t>
            </a:r>
            <a:endParaRPr kumimoji="1" lang="ja-JP" altLang="en-US" sz="3600" b="1" dirty="0"/>
          </a:p>
        </p:txBody>
      </p:sp>
      <p:sp>
        <p:nvSpPr>
          <p:cNvPr id="27" name="テキスト ボックス 26"/>
          <p:cNvSpPr txBox="1"/>
          <p:nvPr/>
        </p:nvSpPr>
        <p:spPr>
          <a:xfrm>
            <a:off x="6850107" y="4853028"/>
            <a:ext cx="1909034" cy="1477328"/>
          </a:xfrm>
          <a:prstGeom prst="rect">
            <a:avLst/>
          </a:prstGeom>
          <a:noFill/>
          <a:ln>
            <a:solidFill>
              <a:schemeClr val="tx1"/>
            </a:solidFill>
          </a:ln>
        </p:spPr>
        <p:txBody>
          <a:bodyPr wrap="none" rtlCol="0">
            <a:spAutoFit/>
          </a:bodyPr>
          <a:lstStyle/>
          <a:p>
            <a:r>
              <a:rPr kumimoji="1" lang="en-US" altLang="ja-JP" dirty="0" smtClean="0"/>
              <a:t>M: 	</a:t>
            </a:r>
            <a:r>
              <a:rPr kumimoji="1" lang="ja-JP" altLang="en-US" dirty="0" smtClean="0"/>
              <a:t>作用行列</a:t>
            </a:r>
            <a:endParaRPr kumimoji="1" lang="en-US" altLang="ja-JP" dirty="0" smtClean="0"/>
          </a:p>
          <a:p>
            <a:r>
              <a:rPr lang="en-US" altLang="ja-JP" dirty="0" smtClean="0"/>
              <a:t>M†: 	</a:t>
            </a:r>
            <a:r>
              <a:rPr lang="ja-JP" altLang="en-US" dirty="0" smtClean="0"/>
              <a:t>作用行列の</a:t>
            </a:r>
            <a:endParaRPr lang="en-US" altLang="ja-JP" dirty="0" smtClean="0"/>
          </a:p>
          <a:p>
            <a:r>
              <a:rPr lang="en-US" altLang="ja-JP" dirty="0"/>
              <a:t>	</a:t>
            </a:r>
            <a:r>
              <a:rPr lang="ja-JP" altLang="en-US" dirty="0" smtClean="0"/>
              <a:t>疑似逆行列</a:t>
            </a:r>
            <a:endParaRPr kumimoji="1" lang="en-US" altLang="ja-JP" dirty="0" smtClean="0"/>
          </a:p>
          <a:p>
            <a:r>
              <a:rPr kumimoji="1" lang="en-US" altLang="ja-JP" dirty="0" smtClean="0"/>
              <a:t>y: 	DM</a:t>
            </a:r>
            <a:r>
              <a:rPr kumimoji="1" lang="ja-JP" altLang="en-US" dirty="0" smtClean="0"/>
              <a:t>の司令値</a:t>
            </a:r>
            <a:endParaRPr kumimoji="1" lang="en-US" altLang="ja-JP" dirty="0" smtClean="0"/>
          </a:p>
          <a:p>
            <a:r>
              <a:rPr lang="en-US" altLang="ja-JP" dirty="0" smtClean="0"/>
              <a:t>u: 	WFS</a:t>
            </a:r>
            <a:r>
              <a:rPr lang="ja-JP" altLang="en-US" dirty="0" smtClean="0"/>
              <a:t>測定値</a:t>
            </a:r>
            <a:endParaRPr kumimoji="1" lang="ja-JP" altLang="en-US" dirty="0"/>
          </a:p>
        </p:txBody>
      </p:sp>
      <p:sp>
        <p:nvSpPr>
          <p:cNvPr id="28" name="テキスト ボックス 27"/>
          <p:cNvSpPr txBox="1"/>
          <p:nvPr/>
        </p:nvSpPr>
        <p:spPr>
          <a:xfrm>
            <a:off x="6266337" y="3389139"/>
            <a:ext cx="2856822" cy="369332"/>
          </a:xfrm>
          <a:prstGeom prst="rect">
            <a:avLst/>
          </a:prstGeom>
          <a:noFill/>
        </p:spPr>
        <p:txBody>
          <a:bodyPr wrap="none" rtlCol="0">
            <a:spAutoFit/>
          </a:bodyPr>
          <a:lstStyle/>
          <a:p>
            <a:r>
              <a:rPr kumimoji="1" lang="ja-JP" altLang="en-US" dirty="0" smtClean="0"/>
              <a:t>前もって</a:t>
            </a:r>
            <a:r>
              <a:rPr kumimoji="1" lang="en-US" altLang="ja-JP" b="1" dirty="0" smtClean="0"/>
              <a:t>u</a:t>
            </a:r>
            <a:r>
              <a:rPr kumimoji="1" lang="en-US" altLang="ja-JP" dirty="0" smtClean="0"/>
              <a:t>=</a:t>
            </a:r>
            <a:r>
              <a:rPr kumimoji="1" lang="en-US" altLang="ja-JP" b="1" dirty="0" smtClean="0"/>
              <a:t>M y</a:t>
            </a:r>
            <a:r>
              <a:rPr lang="ja-JP" altLang="en-US" dirty="0" smtClean="0"/>
              <a:t>から</a:t>
            </a:r>
            <a:r>
              <a:rPr lang="en-US" altLang="ja-JP" b="1" dirty="0" smtClean="0"/>
              <a:t>M</a:t>
            </a:r>
            <a:r>
              <a:rPr lang="ja-JP" altLang="en-US" dirty="0" smtClean="0"/>
              <a:t>を</a:t>
            </a:r>
            <a:r>
              <a:rPr kumimoji="1" lang="ja-JP" altLang="en-US" dirty="0" smtClean="0"/>
              <a:t>測定</a:t>
            </a:r>
            <a:endParaRPr kumimoji="1" lang="ja-JP" altLang="en-US" dirty="0"/>
          </a:p>
        </p:txBody>
      </p:sp>
      <p:sp>
        <p:nvSpPr>
          <p:cNvPr id="29" name="テキスト ボックス 28"/>
          <p:cNvSpPr txBox="1"/>
          <p:nvPr/>
        </p:nvSpPr>
        <p:spPr>
          <a:xfrm>
            <a:off x="8402203" y="0"/>
            <a:ext cx="741797" cy="369332"/>
          </a:xfrm>
          <a:prstGeom prst="rect">
            <a:avLst/>
          </a:prstGeom>
          <a:noFill/>
        </p:spPr>
        <p:txBody>
          <a:bodyPr wrap="none" rtlCol="0">
            <a:spAutoFit/>
          </a:bodyPr>
          <a:lstStyle/>
          <a:p>
            <a:pPr algn="r"/>
            <a:r>
              <a:rPr lang="en-US" altLang="ja-JP" dirty="0" smtClean="0"/>
              <a:t>36/</a:t>
            </a:r>
            <a:r>
              <a:rPr lang="en-US" altLang="ja-JP" dirty="0"/>
              <a:t>50</a:t>
            </a:r>
            <a:endParaRPr lang="ja-JP" altLang="en-US" dirty="0"/>
          </a:p>
        </p:txBody>
      </p:sp>
    </p:spTree>
    <p:extLst>
      <p:ext uri="{BB962C8B-B14F-4D97-AF65-F5344CB8AC3E}">
        <p14:creationId xmlns:p14="http://schemas.microsoft.com/office/powerpoint/2010/main" val="3241523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lt"/>
                <a:ea typeface="+mn-ea"/>
              </a:rPr>
              <a:t>補償光学</a:t>
            </a:r>
            <a:r>
              <a:rPr lang="en-US" altLang="ja-JP" dirty="0">
                <a:latin typeface="+mn-lt"/>
                <a:ea typeface="+mn-ea"/>
              </a:rPr>
              <a:t>:</a:t>
            </a:r>
            <a:r>
              <a:rPr kumimoji="1" lang="en-US" altLang="ja-JP" dirty="0" smtClean="0">
                <a:latin typeface="+mn-lt"/>
                <a:ea typeface="+mn-ea"/>
              </a:rPr>
              <a:t> </a:t>
            </a:r>
            <a:r>
              <a:rPr kumimoji="1" lang="ja-JP" altLang="en-US" dirty="0" smtClean="0">
                <a:latin typeface="+mn-lt"/>
                <a:ea typeface="+mn-ea"/>
              </a:rPr>
              <a:t>制御系</a:t>
            </a:r>
            <a:endParaRPr kumimoji="1" lang="ja-JP" altLang="en-US" dirty="0">
              <a:latin typeface="+mn-lt"/>
              <a:ea typeface="+mn-ea"/>
            </a:endParaRPr>
          </a:p>
        </p:txBody>
      </p:sp>
      <p:sp>
        <p:nvSpPr>
          <p:cNvPr id="3" name="コンテンツ プレースホルダー 2"/>
          <p:cNvSpPr>
            <a:spLocks noGrp="1"/>
          </p:cNvSpPr>
          <p:nvPr>
            <p:ph idx="1"/>
          </p:nvPr>
        </p:nvSpPr>
        <p:spPr/>
        <p:txBody>
          <a:bodyPr/>
          <a:lstStyle/>
          <a:p>
            <a:r>
              <a:rPr kumimoji="1" lang="en-US" altLang="ja-JP" dirty="0" smtClean="0">
                <a:latin typeface="+mn-ea"/>
              </a:rPr>
              <a:t>Woofer AO</a:t>
            </a:r>
            <a:r>
              <a:rPr kumimoji="1" lang="ja-JP" altLang="en-US" dirty="0" smtClean="0">
                <a:latin typeface="+mn-ea"/>
              </a:rPr>
              <a:t>では専用</a:t>
            </a:r>
            <a:r>
              <a:rPr kumimoji="1" lang="en-US" altLang="ja-JP" dirty="0" smtClean="0">
                <a:latin typeface="+mn-ea"/>
              </a:rPr>
              <a:t>PC</a:t>
            </a:r>
            <a:r>
              <a:rPr kumimoji="1" lang="ja-JP" altLang="en-US" dirty="0" smtClean="0">
                <a:latin typeface="+mn-ea"/>
              </a:rPr>
              <a:t>制御</a:t>
            </a:r>
            <a:endParaRPr kumimoji="1" lang="en-US" altLang="ja-JP" dirty="0" smtClean="0">
              <a:latin typeface="+mn-ea"/>
            </a:endParaRPr>
          </a:p>
          <a:p>
            <a:pPr lvl="1"/>
            <a:r>
              <a:rPr lang="ja-JP" altLang="en-US" dirty="0" smtClean="0">
                <a:latin typeface="+mn-ea"/>
              </a:rPr>
              <a:t>リアルタイム性確保のため</a:t>
            </a:r>
            <a:r>
              <a:rPr lang="en-US" altLang="ja-JP" dirty="0" smtClean="0">
                <a:latin typeface="+mn-ea"/>
              </a:rPr>
              <a:t>Linux</a:t>
            </a:r>
            <a:endParaRPr kumimoji="1" lang="ja-JP" altLang="en-US" dirty="0">
              <a:latin typeface="+mn-ea"/>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831" y="4518035"/>
            <a:ext cx="1451908" cy="1285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1738" y="4258790"/>
            <a:ext cx="1492770" cy="1601996"/>
          </a:xfrm>
          <a:prstGeom prst="rect">
            <a:avLst/>
          </a:prstGeom>
        </p:spPr>
      </p:pic>
      <p:cxnSp>
        <p:nvCxnSpPr>
          <p:cNvPr id="6" name="直線矢印コネクタ 5"/>
          <p:cNvCxnSpPr>
            <a:stCxn id="4" idx="3"/>
          </p:cNvCxnSpPr>
          <p:nvPr/>
        </p:nvCxnSpPr>
        <p:spPr>
          <a:xfrm>
            <a:off x="1709739" y="5160890"/>
            <a:ext cx="708332"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6765607" y="5632626"/>
            <a:ext cx="703364"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1098" y="4525361"/>
            <a:ext cx="1897326" cy="1357720"/>
          </a:xfrm>
          <a:prstGeom prst="rect">
            <a:avLst/>
          </a:prstGeom>
        </p:spPr>
      </p:pic>
      <p:sp>
        <p:nvSpPr>
          <p:cNvPr id="9" name="タイトル 1"/>
          <p:cNvSpPr txBox="1">
            <a:spLocks/>
          </p:cNvSpPr>
          <p:nvPr/>
        </p:nvSpPr>
        <p:spPr>
          <a:xfrm>
            <a:off x="7390095" y="6049390"/>
            <a:ext cx="1756061" cy="537324"/>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sz="1800" dirty="0" smtClean="0">
                <a:latin typeface="+mn-ea"/>
                <a:ea typeface="+mn-ea"/>
                <a:cs typeface="Times New Roman" panose="02020603050405020304" pitchFamily="18" charset="0"/>
              </a:rPr>
              <a:t>ALPAO</a:t>
            </a:r>
          </a:p>
          <a:p>
            <a:r>
              <a:rPr lang="en-US" altLang="ja-JP" sz="1800" dirty="0" smtClean="0">
                <a:latin typeface="+mn-ea"/>
                <a:ea typeface="+mn-ea"/>
                <a:cs typeface="Times New Roman" panose="02020603050405020304" pitchFamily="18" charset="0"/>
              </a:rPr>
              <a:t>DM 88-25</a:t>
            </a:r>
          </a:p>
        </p:txBody>
      </p:sp>
      <p:sp>
        <p:nvSpPr>
          <p:cNvPr id="10" name="タイトル 1"/>
          <p:cNvSpPr txBox="1">
            <a:spLocks/>
          </p:cNvSpPr>
          <p:nvPr/>
        </p:nvSpPr>
        <p:spPr>
          <a:xfrm>
            <a:off x="2044477" y="6045897"/>
            <a:ext cx="2501161" cy="369927"/>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sz="1600" dirty="0" smtClean="0">
                <a:latin typeface="+mn-ea"/>
                <a:ea typeface="+mn-ea"/>
                <a:cs typeface="Times New Roman" panose="02020603050405020304" pitchFamily="18" charset="0"/>
              </a:rPr>
              <a:t>Camera</a:t>
            </a:r>
            <a:r>
              <a:rPr lang="ja-JP" altLang="en-US" sz="1600" dirty="0" smtClean="0">
                <a:latin typeface="+mn-ea"/>
                <a:ea typeface="+mn-ea"/>
                <a:cs typeface="Times New Roman" panose="02020603050405020304" pitchFamily="18" charset="0"/>
              </a:rPr>
              <a:t> </a:t>
            </a:r>
            <a:r>
              <a:rPr lang="en-US" altLang="ja-JP" sz="1600" dirty="0" smtClean="0">
                <a:latin typeface="+mn-ea"/>
                <a:ea typeface="+mn-ea"/>
                <a:cs typeface="Times New Roman" panose="02020603050405020304" pitchFamily="18" charset="0"/>
              </a:rPr>
              <a:t>Link Board</a:t>
            </a:r>
          </a:p>
          <a:p>
            <a:r>
              <a:rPr lang="en-US" altLang="ja-JP" sz="1600" dirty="0" smtClean="0">
                <a:latin typeface="+mn-ea"/>
                <a:ea typeface="+mn-ea"/>
                <a:cs typeface="Times New Roman" panose="02020603050405020304" pitchFamily="18" charset="0"/>
              </a:rPr>
              <a:t>(</a:t>
            </a:r>
            <a:r>
              <a:rPr lang="ja-JP" altLang="en-US" sz="1600" dirty="0" smtClean="0">
                <a:latin typeface="+mn-ea"/>
                <a:ea typeface="+mn-ea"/>
                <a:cs typeface="Times New Roman" panose="02020603050405020304" pitchFamily="18" charset="0"/>
              </a:rPr>
              <a:t>浜松ホトニクス指定）</a:t>
            </a:r>
            <a:endParaRPr lang="en-US" altLang="ja-JP" sz="1600" dirty="0" smtClean="0">
              <a:latin typeface="+mn-ea"/>
              <a:ea typeface="+mn-ea"/>
              <a:cs typeface="Times New Roman" panose="02020603050405020304" pitchFamily="18" charset="0"/>
            </a:endParaRPr>
          </a:p>
        </p:txBody>
      </p:sp>
      <p:sp>
        <p:nvSpPr>
          <p:cNvPr id="11" name="タイトル 1"/>
          <p:cNvSpPr txBox="1">
            <a:spLocks/>
          </p:cNvSpPr>
          <p:nvPr/>
        </p:nvSpPr>
        <p:spPr>
          <a:xfrm>
            <a:off x="5416837" y="5767315"/>
            <a:ext cx="3156926" cy="1067876"/>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sz="1800" dirty="0" smtClean="0">
                <a:latin typeface="+mn-ea"/>
                <a:ea typeface="+mn-ea"/>
                <a:cs typeface="Times New Roman" panose="02020603050405020304" pitchFamily="18" charset="0"/>
              </a:rPr>
              <a:t>IO</a:t>
            </a:r>
            <a:r>
              <a:rPr lang="ja-JP" altLang="en-US" sz="1800" dirty="0" smtClean="0">
                <a:latin typeface="+mn-ea"/>
                <a:ea typeface="+mn-ea"/>
                <a:cs typeface="Times New Roman" panose="02020603050405020304" pitchFamily="18" charset="0"/>
              </a:rPr>
              <a:t> </a:t>
            </a:r>
            <a:r>
              <a:rPr lang="en-US" altLang="ja-JP" sz="1800" dirty="0" smtClean="0">
                <a:latin typeface="+mn-ea"/>
                <a:ea typeface="+mn-ea"/>
                <a:cs typeface="Times New Roman" panose="02020603050405020304" pitchFamily="18" charset="0"/>
              </a:rPr>
              <a:t>Board</a:t>
            </a:r>
          </a:p>
          <a:p>
            <a:r>
              <a:rPr lang="en-US" altLang="ja-JP" sz="1800" dirty="0" smtClean="0">
                <a:latin typeface="+mn-ea"/>
                <a:ea typeface="+mn-ea"/>
                <a:cs typeface="Times New Roman" panose="02020603050405020304" pitchFamily="18" charset="0"/>
              </a:rPr>
              <a:t>LPC-292144</a:t>
            </a:r>
          </a:p>
          <a:p>
            <a:r>
              <a:rPr lang="en-US" altLang="ja-JP" sz="1400" dirty="0" smtClean="0">
                <a:latin typeface="+mn-ea"/>
                <a:ea typeface="+mn-ea"/>
                <a:cs typeface="Times New Roman" panose="02020603050405020304" pitchFamily="18" charset="0"/>
              </a:rPr>
              <a:t>(</a:t>
            </a:r>
            <a:r>
              <a:rPr lang="ja-JP" altLang="en-US" sz="1400" dirty="0">
                <a:latin typeface="+mn-ea"/>
                <a:ea typeface="+mn-ea"/>
                <a:cs typeface="Times New Roman" panose="02020603050405020304" pitchFamily="18" charset="0"/>
              </a:rPr>
              <a:t>インターフェース社製</a:t>
            </a:r>
            <a:r>
              <a:rPr lang="en-US" altLang="ja-JP" sz="1400" dirty="0" smtClean="0">
                <a:latin typeface="+mn-ea"/>
                <a:ea typeface="+mn-ea"/>
                <a:cs typeface="Times New Roman" panose="02020603050405020304" pitchFamily="18" charset="0"/>
              </a:rPr>
              <a:t>)</a:t>
            </a:r>
            <a:endParaRPr lang="en-US" altLang="ja-JP" sz="1400" dirty="0">
              <a:latin typeface="+mn-ea"/>
              <a:ea typeface="+mn-ea"/>
              <a:cs typeface="Times New Roman" panose="02020603050405020304" pitchFamily="18" charset="0"/>
            </a:endParaRPr>
          </a:p>
        </p:txBody>
      </p:sp>
      <p:pic>
        <p:nvPicPr>
          <p:cNvPr id="12" name="図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01185" y="4406075"/>
            <a:ext cx="1967786" cy="1639822"/>
          </a:xfrm>
          <a:prstGeom prst="rect">
            <a:avLst/>
          </a:prstGeom>
        </p:spPr>
      </p:pic>
      <p:sp>
        <p:nvSpPr>
          <p:cNvPr id="13" name="タイトル 1"/>
          <p:cNvSpPr txBox="1">
            <a:spLocks/>
          </p:cNvSpPr>
          <p:nvPr/>
        </p:nvSpPr>
        <p:spPr>
          <a:xfrm>
            <a:off x="-6968" y="5670359"/>
            <a:ext cx="2148016" cy="116483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pPr algn="ctr"/>
            <a:r>
              <a:rPr lang="ja-JP" altLang="en-US" sz="1800" dirty="0" smtClean="0">
                <a:latin typeface="+mn-ea"/>
                <a:ea typeface="+mn-ea"/>
                <a:cs typeface="Times New Roman" panose="02020603050405020304" pitchFamily="18" charset="0"/>
              </a:rPr>
              <a:t>浜松ホトニクス</a:t>
            </a:r>
            <a:endParaRPr lang="en-US" altLang="ja-JP" sz="1800" dirty="0" smtClean="0">
              <a:latin typeface="+mn-ea"/>
              <a:ea typeface="+mn-ea"/>
              <a:cs typeface="Times New Roman" panose="02020603050405020304" pitchFamily="18" charset="0"/>
            </a:endParaRPr>
          </a:p>
          <a:p>
            <a:pPr algn="ctr"/>
            <a:r>
              <a:rPr lang="en-US" altLang="ja-JP" sz="1800" dirty="0" smtClean="0">
                <a:latin typeface="+mn-ea"/>
                <a:ea typeface="+mn-ea"/>
                <a:cs typeface="Times New Roman" panose="02020603050405020304" pitchFamily="18" charset="0"/>
              </a:rPr>
              <a:t>CMOS</a:t>
            </a:r>
            <a:r>
              <a:rPr lang="ja-JP" altLang="en-US" sz="1800" dirty="0" smtClean="0">
                <a:latin typeface="+mn-ea"/>
                <a:ea typeface="+mn-ea"/>
                <a:cs typeface="Times New Roman" panose="02020603050405020304" pitchFamily="18" charset="0"/>
              </a:rPr>
              <a:t>カメラ</a:t>
            </a:r>
            <a:endParaRPr lang="en-US" altLang="ja-JP" sz="1800" dirty="0" smtClean="0">
              <a:latin typeface="+mn-ea"/>
              <a:ea typeface="+mn-ea"/>
              <a:cs typeface="Times New Roman" panose="02020603050405020304" pitchFamily="18" charset="0"/>
            </a:endParaRPr>
          </a:p>
          <a:p>
            <a:pPr algn="ctr"/>
            <a:r>
              <a:rPr lang="en-US" altLang="ja-JP" sz="1800" dirty="0" smtClean="0">
                <a:latin typeface="+mn-ea"/>
                <a:ea typeface="+mn-ea"/>
                <a:cs typeface="Times New Roman" panose="02020603050405020304" pitchFamily="18" charset="0"/>
              </a:rPr>
              <a:t>ORCA-Flash4.0 </a:t>
            </a:r>
            <a:r>
              <a:rPr lang="en-US" altLang="ja-JP" sz="1800" dirty="0">
                <a:latin typeface="+mn-ea"/>
                <a:ea typeface="+mn-ea"/>
                <a:cs typeface="Times New Roman" panose="02020603050405020304" pitchFamily="18" charset="0"/>
              </a:rPr>
              <a:t>V2 C11440-</a:t>
            </a:r>
            <a:r>
              <a:rPr lang="en-US" altLang="ja-JP" sz="1800" dirty="0" smtClean="0">
                <a:latin typeface="+mn-ea"/>
                <a:ea typeface="+mn-ea"/>
                <a:cs typeface="Times New Roman" panose="02020603050405020304" pitchFamily="18" charset="0"/>
              </a:rPr>
              <a:t>22CU</a:t>
            </a:r>
            <a:endParaRPr lang="en-US" altLang="ja-JP" sz="1800" dirty="0">
              <a:latin typeface="+mn-ea"/>
              <a:ea typeface="+mn-ea"/>
              <a:cs typeface="Times New Roman" panose="02020603050405020304" pitchFamily="18" charset="0"/>
            </a:endParaRPr>
          </a:p>
        </p:txBody>
      </p:sp>
      <p:sp>
        <p:nvSpPr>
          <p:cNvPr id="14" name="角丸四角形 13"/>
          <p:cNvSpPr/>
          <p:nvPr/>
        </p:nvSpPr>
        <p:spPr>
          <a:xfrm>
            <a:off x="1893589" y="2259472"/>
            <a:ext cx="5840136" cy="1563808"/>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mn-ea"/>
              <a:cs typeface="Times New Roman" panose="02020603050405020304" pitchFamily="18" charset="0"/>
            </a:endParaRPr>
          </a:p>
        </p:txBody>
      </p:sp>
      <p:sp>
        <p:nvSpPr>
          <p:cNvPr id="15" name="角丸四角形 14"/>
          <p:cNvSpPr/>
          <p:nvPr/>
        </p:nvSpPr>
        <p:spPr>
          <a:xfrm>
            <a:off x="5560235" y="3597354"/>
            <a:ext cx="2123271" cy="3531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tx1"/>
                </a:solidFill>
                <a:latin typeface="+mn-ea"/>
                <a:cs typeface="Times New Roman" panose="02020603050405020304" pitchFamily="18" charset="0"/>
              </a:rPr>
              <a:t>PCI</a:t>
            </a:r>
            <a:endParaRPr kumimoji="1" lang="ja-JP" altLang="en-US" dirty="0">
              <a:solidFill>
                <a:schemeClr val="tx1"/>
              </a:solidFill>
              <a:latin typeface="+mn-ea"/>
              <a:cs typeface="Times New Roman" panose="02020603050405020304" pitchFamily="18" charset="0"/>
            </a:endParaRPr>
          </a:p>
        </p:txBody>
      </p:sp>
      <p:cxnSp>
        <p:nvCxnSpPr>
          <p:cNvPr id="16" name="直線矢印コネクタ 15"/>
          <p:cNvCxnSpPr>
            <a:stCxn id="15" idx="2"/>
          </p:cNvCxnSpPr>
          <p:nvPr/>
        </p:nvCxnSpPr>
        <p:spPr>
          <a:xfrm>
            <a:off x="6621871" y="3950516"/>
            <a:ext cx="0" cy="574845"/>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412114" y="3269966"/>
            <a:ext cx="894135" cy="156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角丸四角形 17"/>
          <p:cNvSpPr/>
          <p:nvPr/>
        </p:nvSpPr>
        <p:spPr>
          <a:xfrm>
            <a:off x="2522090" y="2061025"/>
            <a:ext cx="4711482" cy="5213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mn-ea"/>
                <a:cs typeface="Times New Roman" panose="02020603050405020304" pitchFamily="18" charset="0"/>
              </a:rPr>
              <a:t>Fedora14 64bit(Linux kernel 2.6.35)</a:t>
            </a:r>
            <a:endParaRPr lang="en-US" altLang="ja-JP" dirty="0">
              <a:latin typeface="+mn-ea"/>
              <a:cs typeface="Times New Roman" panose="02020603050405020304" pitchFamily="18" charset="0"/>
            </a:endParaRPr>
          </a:p>
        </p:txBody>
      </p:sp>
      <p:sp>
        <p:nvSpPr>
          <p:cNvPr id="19" name="角丸四角形 18"/>
          <p:cNvSpPr/>
          <p:nvPr/>
        </p:nvSpPr>
        <p:spPr>
          <a:xfrm>
            <a:off x="1893589" y="3568721"/>
            <a:ext cx="2086799" cy="3625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tx1"/>
                </a:solidFill>
                <a:latin typeface="+mn-ea"/>
                <a:cs typeface="Times New Roman" panose="02020603050405020304" pitchFamily="18" charset="0"/>
              </a:rPr>
              <a:t>PCI </a:t>
            </a:r>
            <a:r>
              <a:rPr lang="en-US" altLang="ja-JP" dirty="0">
                <a:solidFill>
                  <a:schemeClr val="tx1"/>
                </a:solidFill>
                <a:latin typeface="+mn-ea"/>
                <a:cs typeface="Times New Roman" panose="02020603050405020304" pitchFamily="18" charset="0"/>
              </a:rPr>
              <a:t>E</a:t>
            </a:r>
            <a:r>
              <a:rPr lang="en-US" altLang="ja-JP" dirty="0" smtClean="0">
                <a:solidFill>
                  <a:schemeClr val="tx1"/>
                </a:solidFill>
                <a:latin typeface="+mn-ea"/>
                <a:cs typeface="Times New Roman" panose="02020603050405020304" pitchFamily="18" charset="0"/>
              </a:rPr>
              <a:t>xpress</a:t>
            </a:r>
            <a:endParaRPr kumimoji="1" lang="ja-JP" altLang="en-US" dirty="0">
              <a:solidFill>
                <a:schemeClr val="tx1"/>
              </a:solidFill>
              <a:latin typeface="+mn-ea"/>
              <a:cs typeface="Times New Roman" panose="02020603050405020304" pitchFamily="18" charset="0"/>
            </a:endParaRPr>
          </a:p>
        </p:txBody>
      </p:sp>
      <p:cxnSp>
        <p:nvCxnSpPr>
          <p:cNvPr id="20" name="直線矢印コネクタ 19"/>
          <p:cNvCxnSpPr>
            <a:endCxn id="19" idx="2"/>
          </p:cNvCxnSpPr>
          <p:nvPr/>
        </p:nvCxnSpPr>
        <p:spPr>
          <a:xfrm flipV="1">
            <a:off x="2936989" y="3931289"/>
            <a:ext cx="0" cy="59407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621870" y="3107150"/>
            <a:ext cx="0" cy="490205"/>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2936988" y="3107150"/>
            <a:ext cx="0" cy="46157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4955650" y="2530887"/>
            <a:ext cx="2584113" cy="58554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1600" dirty="0" smtClean="0">
                <a:solidFill>
                  <a:sysClr val="windowText" lastClr="000000"/>
                </a:solidFill>
                <a:latin typeface="+mn-ea"/>
                <a:cs typeface="Times New Roman" panose="02020603050405020304" pitchFamily="18" charset="0"/>
              </a:rPr>
              <a:t>DM</a:t>
            </a:r>
            <a:r>
              <a:rPr lang="ja-JP" altLang="en-US" sz="1600" dirty="0" smtClean="0">
                <a:solidFill>
                  <a:sysClr val="windowText" lastClr="000000"/>
                </a:solidFill>
                <a:latin typeface="+mn-ea"/>
                <a:cs typeface="Times New Roman" panose="02020603050405020304" pitchFamily="18" charset="0"/>
              </a:rPr>
              <a:t>用デバイスドライバ</a:t>
            </a:r>
            <a:endParaRPr lang="en-US" altLang="ja-JP" sz="1600" dirty="0">
              <a:solidFill>
                <a:sysClr val="windowText" lastClr="000000"/>
              </a:solidFill>
              <a:latin typeface="+mn-ea"/>
              <a:cs typeface="Times New Roman" panose="02020603050405020304" pitchFamily="18" charset="0"/>
            </a:endParaRPr>
          </a:p>
          <a:p>
            <a:pPr algn="ctr"/>
            <a:r>
              <a:rPr lang="ja-JP" altLang="en-US" sz="1400" dirty="0" smtClean="0">
                <a:solidFill>
                  <a:sysClr val="windowText" lastClr="000000"/>
                </a:solidFill>
                <a:latin typeface="+mn-ea"/>
                <a:cs typeface="Times New Roman" panose="02020603050405020304" pitchFamily="18" charset="0"/>
              </a:rPr>
              <a:t>株式会社ステップワン</a:t>
            </a:r>
            <a:endParaRPr kumimoji="1" lang="en-US" altLang="ja-JP" sz="1600" dirty="0" smtClean="0">
              <a:solidFill>
                <a:sysClr val="windowText" lastClr="000000"/>
              </a:solidFill>
              <a:latin typeface="+mn-ea"/>
              <a:cs typeface="Times New Roman" panose="02020603050405020304" pitchFamily="18" charset="0"/>
            </a:endParaRPr>
          </a:p>
        </p:txBody>
      </p:sp>
      <p:sp>
        <p:nvSpPr>
          <p:cNvPr id="24" name="角丸四角形 23"/>
          <p:cNvSpPr/>
          <p:nvPr/>
        </p:nvSpPr>
        <p:spPr>
          <a:xfrm>
            <a:off x="2063708" y="2526228"/>
            <a:ext cx="2771240" cy="5809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en-US" altLang="ja-JP" sz="1600" dirty="0" smtClean="0">
              <a:latin typeface="+mn-ea"/>
              <a:cs typeface="Times New Roman" panose="02020603050405020304" pitchFamily="18" charset="0"/>
            </a:endParaRPr>
          </a:p>
          <a:p>
            <a:pPr algn="ctr"/>
            <a:r>
              <a:rPr lang="ja-JP" altLang="en-US" sz="1600" dirty="0" smtClean="0">
                <a:solidFill>
                  <a:sysClr val="windowText" lastClr="000000"/>
                </a:solidFill>
                <a:latin typeface="+mn-ea"/>
                <a:cs typeface="Times New Roman" panose="02020603050405020304" pitchFamily="18" charset="0"/>
              </a:rPr>
              <a:t>カメラ用デバイスドライバ</a:t>
            </a:r>
            <a:endParaRPr lang="en-US" altLang="ja-JP" sz="1600" dirty="0">
              <a:solidFill>
                <a:sysClr val="windowText" lastClr="000000"/>
              </a:solidFill>
              <a:latin typeface="+mn-ea"/>
              <a:cs typeface="Times New Roman" panose="02020603050405020304" pitchFamily="18" charset="0"/>
            </a:endParaRPr>
          </a:p>
          <a:p>
            <a:pPr algn="ctr"/>
            <a:r>
              <a:rPr lang="ja-JP" altLang="en-US" sz="1400" dirty="0" smtClean="0">
                <a:solidFill>
                  <a:sysClr val="windowText" lastClr="000000"/>
                </a:solidFill>
                <a:latin typeface="+mn-ea"/>
                <a:cs typeface="Times New Roman" panose="02020603050405020304" pitchFamily="18" charset="0"/>
              </a:rPr>
              <a:t>浜松ホトニクス提供</a:t>
            </a:r>
            <a:endParaRPr kumimoji="1" lang="en-US" altLang="ja-JP" sz="1600" dirty="0" smtClean="0">
              <a:solidFill>
                <a:sysClr val="windowText" lastClr="000000"/>
              </a:solidFill>
              <a:latin typeface="+mn-ea"/>
              <a:cs typeface="Times New Roman" panose="02020603050405020304" pitchFamily="18" charset="0"/>
            </a:endParaRPr>
          </a:p>
          <a:p>
            <a:pPr algn="ctr"/>
            <a:endParaRPr kumimoji="1" lang="ja-JP" altLang="en-US" sz="1600" dirty="0">
              <a:latin typeface="+mn-ea"/>
              <a:cs typeface="Times New Roman" panose="02020603050405020304" pitchFamily="18" charset="0"/>
            </a:endParaRPr>
          </a:p>
        </p:txBody>
      </p:sp>
      <p:sp>
        <p:nvSpPr>
          <p:cNvPr id="25" name="テキスト ボックス 24"/>
          <p:cNvSpPr txBox="1"/>
          <p:nvPr/>
        </p:nvSpPr>
        <p:spPr>
          <a:xfrm>
            <a:off x="457200" y="4148703"/>
            <a:ext cx="602148" cy="369332"/>
          </a:xfrm>
          <a:prstGeom prst="rect">
            <a:avLst/>
          </a:prstGeom>
          <a:noFill/>
        </p:spPr>
        <p:txBody>
          <a:bodyPr wrap="none" rtlCol="0">
            <a:spAutoFit/>
          </a:bodyPr>
          <a:lstStyle/>
          <a:p>
            <a:r>
              <a:rPr kumimoji="1" lang="en-US" altLang="ja-JP" dirty="0" smtClean="0"/>
              <a:t>WFS</a:t>
            </a:r>
            <a:endParaRPr kumimoji="1" lang="ja-JP" altLang="en-US" dirty="0"/>
          </a:p>
        </p:txBody>
      </p:sp>
      <p:sp>
        <p:nvSpPr>
          <p:cNvPr id="26" name="テキスト ボックス 25"/>
          <p:cNvSpPr txBox="1"/>
          <p:nvPr/>
        </p:nvSpPr>
        <p:spPr>
          <a:xfrm>
            <a:off x="8402203" y="0"/>
            <a:ext cx="741797" cy="369332"/>
          </a:xfrm>
          <a:prstGeom prst="rect">
            <a:avLst/>
          </a:prstGeom>
          <a:noFill/>
        </p:spPr>
        <p:txBody>
          <a:bodyPr wrap="none" rtlCol="0">
            <a:spAutoFit/>
          </a:bodyPr>
          <a:lstStyle/>
          <a:p>
            <a:pPr algn="r"/>
            <a:r>
              <a:rPr lang="en-US" altLang="ja-JP" dirty="0" smtClean="0"/>
              <a:t>37/</a:t>
            </a:r>
            <a:r>
              <a:rPr lang="en-US" altLang="ja-JP" dirty="0"/>
              <a:t>50</a:t>
            </a:r>
            <a:endParaRPr lang="ja-JP" altLang="en-US" dirty="0"/>
          </a:p>
        </p:txBody>
      </p:sp>
    </p:spTree>
    <p:extLst>
      <p:ext uri="{BB962C8B-B14F-4D97-AF65-F5344CB8AC3E}">
        <p14:creationId xmlns:p14="http://schemas.microsoft.com/office/powerpoint/2010/main" val="33058957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97890" y="1389115"/>
            <a:ext cx="2965388" cy="3314009"/>
          </a:xfrm>
          <a:prstGeom prst="rect">
            <a:avLst/>
          </a:prstGeom>
          <a:solidFill>
            <a:schemeClr val="accent5">
              <a:lumMod val="40000"/>
              <a:lumOff val="60000"/>
            </a:schemeClr>
          </a:solidFill>
          <a:ln w="38100" cmpd="sng">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solidFill>
                <a:prstClr val="black"/>
              </a:solidFill>
              <a:latin typeface="Calibri"/>
              <a:ea typeface="ＭＳ Ｐゴシック"/>
            </a:endParaRPr>
          </a:p>
          <a:p>
            <a:pPr algn="ctr"/>
            <a:endParaRPr lang="en-US" altLang="ja-JP" dirty="0">
              <a:solidFill>
                <a:prstClr val="black"/>
              </a:solidFill>
              <a:latin typeface="Calibri"/>
              <a:ea typeface="ＭＳ Ｐゴシック"/>
            </a:endParaRPr>
          </a:p>
          <a:p>
            <a:pPr algn="ctr"/>
            <a:r>
              <a:rPr lang="ja-JP" altLang="en-US" sz="2800" dirty="0" smtClean="0">
                <a:solidFill>
                  <a:prstClr val="black"/>
                </a:solidFill>
                <a:latin typeface="Calibri"/>
                <a:ea typeface="ＭＳ Ｐゴシック"/>
              </a:rPr>
              <a:t>視線速度法</a:t>
            </a:r>
            <a:endParaRPr lang="en-US" altLang="ja-JP" sz="2800" dirty="0" smtClean="0">
              <a:solidFill>
                <a:prstClr val="black"/>
              </a:solidFill>
              <a:latin typeface="Calibri"/>
              <a:ea typeface="ＭＳ Ｐゴシック"/>
            </a:endParaRPr>
          </a:p>
          <a:p>
            <a:pPr algn="ctr"/>
            <a:r>
              <a:rPr lang="en-US" altLang="ja-JP" dirty="0" smtClean="0">
                <a:solidFill>
                  <a:prstClr val="black"/>
                </a:solidFill>
                <a:latin typeface="Calibri"/>
                <a:ea typeface="ＭＳ Ｐゴシック"/>
              </a:rPr>
              <a:t>[</a:t>
            </a:r>
            <a:r>
              <a:rPr lang="ja-JP" altLang="en-US" dirty="0">
                <a:solidFill>
                  <a:prstClr val="black"/>
                </a:solidFill>
                <a:latin typeface="Calibri"/>
                <a:ea typeface="ＭＳ Ｐゴシック"/>
              </a:rPr>
              <a:t>質量</a:t>
            </a:r>
            <a:r>
              <a:rPr lang="en-US" altLang="ja-JP" dirty="0" smtClean="0">
                <a:solidFill>
                  <a:prstClr val="black"/>
                </a:solidFill>
                <a:latin typeface="Calibri"/>
                <a:ea typeface="ＭＳ Ｐゴシック"/>
              </a:rPr>
              <a:t>(</a:t>
            </a:r>
            <a:r>
              <a:rPr lang="ja-JP" altLang="en-US" dirty="0" smtClean="0">
                <a:solidFill>
                  <a:prstClr val="black"/>
                </a:solidFill>
                <a:latin typeface="Calibri"/>
                <a:ea typeface="ＭＳ Ｐゴシック"/>
              </a:rPr>
              <a:t>傾斜角とカップル</a:t>
            </a:r>
            <a:r>
              <a:rPr lang="en-US" altLang="ja-JP" dirty="0" smtClean="0">
                <a:solidFill>
                  <a:prstClr val="black"/>
                </a:solidFill>
                <a:latin typeface="Calibri"/>
                <a:ea typeface="ＭＳ Ｐゴシック"/>
              </a:rPr>
              <a:t>),</a:t>
            </a:r>
          </a:p>
          <a:p>
            <a:pPr algn="ctr"/>
            <a:r>
              <a:rPr lang="ja-JP" altLang="en-US" dirty="0" smtClean="0">
                <a:solidFill>
                  <a:prstClr val="black"/>
                </a:solidFill>
                <a:latin typeface="Calibri"/>
                <a:ea typeface="ＭＳ Ｐゴシック"/>
              </a:rPr>
              <a:t>軌道周期</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離心率</a:t>
            </a:r>
            <a:r>
              <a:rPr lang="en-US" altLang="ja-JP" dirty="0" smtClean="0">
                <a:solidFill>
                  <a:prstClr val="black"/>
                </a:solidFill>
                <a:latin typeface="Calibri"/>
                <a:ea typeface="ＭＳ Ｐゴシック"/>
              </a:rPr>
              <a:t>.</a:t>
            </a:r>
            <a:r>
              <a:rPr lang="en-US" altLang="ja-JP" dirty="0">
                <a:solidFill>
                  <a:prstClr val="black"/>
                </a:solidFill>
                <a:latin typeface="Calibri"/>
                <a:ea typeface="ＭＳ Ｐゴシック"/>
              </a:rPr>
              <a:t>..</a:t>
            </a:r>
            <a:r>
              <a:rPr lang="en-US" altLang="ja-JP" dirty="0" smtClean="0">
                <a:solidFill>
                  <a:prstClr val="black"/>
                </a:solidFill>
                <a:latin typeface="Calibri"/>
                <a:ea typeface="ＭＳ Ｐゴシック"/>
              </a:rPr>
              <a:t>]</a:t>
            </a:r>
          </a:p>
          <a:p>
            <a:pPr algn="ctr"/>
            <a:endParaRPr lang="en-US" altLang="ja-JP" dirty="0" smtClean="0">
              <a:solidFill>
                <a:prstClr val="black"/>
              </a:solidFill>
              <a:latin typeface="Calibri"/>
              <a:ea typeface="ＭＳ Ｐゴシック"/>
            </a:endParaRPr>
          </a:p>
          <a:p>
            <a:pPr algn="ctr"/>
            <a:endParaRPr lang="en-US" altLang="ja-JP" dirty="0">
              <a:solidFill>
                <a:prstClr val="black"/>
              </a:solidFill>
              <a:latin typeface="Calibri"/>
              <a:ea typeface="ＭＳ Ｐゴシック"/>
            </a:endParaRPr>
          </a:p>
          <a:p>
            <a:pPr algn="ctr"/>
            <a:endParaRPr lang="en-US" altLang="ja-JP" dirty="0" smtClean="0">
              <a:solidFill>
                <a:prstClr val="black"/>
              </a:solidFill>
              <a:latin typeface="Calibri"/>
              <a:ea typeface="ＭＳ Ｐゴシック"/>
            </a:endParaRPr>
          </a:p>
          <a:p>
            <a:pPr algn="ctr"/>
            <a:endParaRPr lang="ja-JP" altLang="en-US" dirty="0">
              <a:solidFill>
                <a:prstClr val="black"/>
              </a:solidFill>
              <a:latin typeface="Calibri"/>
              <a:ea typeface="ＭＳ Ｐゴシック"/>
            </a:endParaRPr>
          </a:p>
        </p:txBody>
      </p:sp>
      <p:sp>
        <p:nvSpPr>
          <p:cNvPr id="5" name="正方形/長方形 4"/>
          <p:cNvSpPr/>
          <p:nvPr/>
        </p:nvSpPr>
        <p:spPr>
          <a:xfrm>
            <a:off x="484819" y="3272073"/>
            <a:ext cx="2705485" cy="2304745"/>
          </a:xfrm>
          <a:prstGeom prst="rect">
            <a:avLst/>
          </a:prstGeom>
          <a:solidFill>
            <a:srgbClr val="FF8000">
              <a:alpha val="90000"/>
            </a:srgbClr>
          </a:solidFill>
          <a:ln w="38100" cmpd="sng">
            <a:solidFill>
              <a:srgbClr val="FF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solidFill>
                <a:prstClr val="black"/>
              </a:solidFill>
              <a:latin typeface="Calibri"/>
              <a:ea typeface="ＭＳ Ｐゴシック"/>
            </a:endParaRPr>
          </a:p>
          <a:p>
            <a:pPr algn="ctr"/>
            <a:endParaRPr lang="en-US" altLang="ja-JP" dirty="0" smtClean="0">
              <a:solidFill>
                <a:prstClr val="black"/>
              </a:solidFill>
              <a:latin typeface="Calibri"/>
              <a:ea typeface="ＭＳ Ｐゴシック"/>
            </a:endParaRPr>
          </a:p>
          <a:p>
            <a:pPr algn="ctr"/>
            <a:endParaRPr lang="en-US" altLang="ja-JP" dirty="0">
              <a:solidFill>
                <a:prstClr val="black"/>
              </a:solidFill>
              <a:latin typeface="Calibri"/>
              <a:ea typeface="ＭＳ Ｐゴシック"/>
            </a:endParaRPr>
          </a:p>
          <a:p>
            <a:pPr algn="ctr"/>
            <a:endParaRPr lang="en-US" altLang="ja-JP" dirty="0" smtClean="0">
              <a:solidFill>
                <a:prstClr val="black"/>
              </a:solidFill>
              <a:latin typeface="Calibri"/>
              <a:ea typeface="ＭＳ Ｐゴシック"/>
            </a:endParaRPr>
          </a:p>
          <a:p>
            <a:pPr algn="ctr"/>
            <a:r>
              <a:rPr lang="ja-JP" altLang="en-US" sz="2800" dirty="0" smtClean="0">
                <a:solidFill>
                  <a:prstClr val="black"/>
                </a:solidFill>
                <a:latin typeface="Calibri"/>
                <a:ea typeface="ＭＳ Ｐゴシック"/>
              </a:rPr>
              <a:t>マイクロレンズ法</a:t>
            </a:r>
            <a:endParaRPr lang="en-US" altLang="ja-JP" sz="2800" dirty="0">
              <a:solidFill>
                <a:prstClr val="black"/>
              </a:solidFill>
              <a:latin typeface="Calibri"/>
              <a:ea typeface="ＭＳ Ｐゴシック"/>
            </a:endParaRPr>
          </a:p>
          <a:p>
            <a:pPr algn="ctr"/>
            <a:r>
              <a:rPr lang="en-US" altLang="ja-JP" dirty="0">
                <a:solidFill>
                  <a:prstClr val="black"/>
                </a:solidFill>
                <a:latin typeface="Calibri"/>
                <a:ea typeface="ＭＳ Ｐゴシック"/>
              </a:rPr>
              <a:t>[</a:t>
            </a:r>
            <a:r>
              <a:rPr lang="ja-JP" altLang="en-US" dirty="0">
                <a:solidFill>
                  <a:prstClr val="black"/>
                </a:solidFill>
                <a:latin typeface="Calibri"/>
                <a:ea typeface="ＭＳ Ｐゴシック"/>
              </a:rPr>
              <a:t>質量</a:t>
            </a:r>
            <a:r>
              <a:rPr lang="en-US" altLang="ja-JP" dirty="0">
                <a:solidFill>
                  <a:prstClr val="black"/>
                </a:solidFill>
                <a:latin typeface="Calibri"/>
                <a:ea typeface="ＭＳ Ｐゴシック"/>
              </a:rPr>
              <a:t>(</a:t>
            </a:r>
            <a:r>
              <a:rPr lang="ja-JP" altLang="en-US" dirty="0">
                <a:solidFill>
                  <a:prstClr val="black"/>
                </a:solidFill>
                <a:latin typeface="Calibri"/>
                <a:ea typeface="ＭＳ Ｐゴシック"/>
              </a:rPr>
              <a:t>比</a:t>
            </a:r>
            <a:r>
              <a:rPr lang="en-US" altLang="ja-JP" dirty="0">
                <a:solidFill>
                  <a:prstClr val="black"/>
                </a:solidFill>
                <a:latin typeface="Calibri"/>
                <a:ea typeface="ＭＳ Ｐゴシック"/>
              </a:rPr>
              <a:t>), </a:t>
            </a:r>
            <a:endParaRPr lang="en-US" altLang="ja-JP" dirty="0" smtClean="0">
              <a:solidFill>
                <a:prstClr val="black"/>
              </a:solidFill>
              <a:latin typeface="Calibri"/>
              <a:ea typeface="ＭＳ Ｐゴシック"/>
            </a:endParaRPr>
          </a:p>
          <a:p>
            <a:pPr algn="ctr"/>
            <a:r>
              <a:rPr lang="ja-JP" altLang="en-US" dirty="0" smtClean="0">
                <a:solidFill>
                  <a:prstClr val="black"/>
                </a:solidFill>
                <a:latin typeface="Calibri"/>
                <a:ea typeface="ＭＳ Ｐゴシック"/>
              </a:rPr>
              <a:t>軌道</a:t>
            </a:r>
            <a:r>
              <a:rPr lang="ja-JP" altLang="en-US" dirty="0">
                <a:solidFill>
                  <a:prstClr val="black"/>
                </a:solidFill>
                <a:latin typeface="Calibri"/>
                <a:ea typeface="ＭＳ Ｐゴシック"/>
              </a:rPr>
              <a:t>半径</a:t>
            </a:r>
            <a:r>
              <a:rPr lang="en-US" altLang="ja-JP" dirty="0">
                <a:solidFill>
                  <a:prstClr val="black"/>
                </a:solidFill>
                <a:latin typeface="Calibri"/>
                <a:ea typeface="ＭＳ Ｐゴシック"/>
              </a:rPr>
              <a:t>...]</a:t>
            </a:r>
            <a:endParaRPr lang="ja-JP" altLang="en-US" dirty="0">
              <a:solidFill>
                <a:prstClr val="black"/>
              </a:solidFill>
              <a:latin typeface="Calibri"/>
              <a:ea typeface="ＭＳ Ｐゴシック"/>
            </a:endParaRPr>
          </a:p>
        </p:txBody>
      </p:sp>
      <p:sp>
        <p:nvSpPr>
          <p:cNvPr id="6" name="左右矢印 5"/>
          <p:cNvSpPr/>
          <p:nvPr/>
        </p:nvSpPr>
        <p:spPr>
          <a:xfrm>
            <a:off x="0" y="3377562"/>
            <a:ext cx="9144000" cy="505060"/>
          </a:xfrm>
          <a:prstGeom prst="leftRightArrow">
            <a:avLst/>
          </a:prstGeom>
          <a:gradFill flip="none" rotWithShape="1">
            <a:gsLst>
              <a:gs pos="0">
                <a:schemeClr val="accent2">
                  <a:lumMod val="50000"/>
                </a:schemeClr>
              </a:gs>
              <a:gs pos="100000">
                <a:srgbClr val="008000"/>
              </a:gs>
            </a:gsLst>
            <a:lin ang="0" scaled="1"/>
            <a:tileRect/>
          </a:gradFill>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7" name="上下矢印 6"/>
          <p:cNvSpPr/>
          <p:nvPr/>
        </p:nvSpPr>
        <p:spPr>
          <a:xfrm>
            <a:off x="4314943" y="961015"/>
            <a:ext cx="530622" cy="5030873"/>
          </a:xfrm>
          <a:prstGeom prst="upDownArrow">
            <a:avLst/>
          </a:prstGeom>
          <a:gradFill flip="none" rotWithShape="1">
            <a:gsLst>
              <a:gs pos="0">
                <a:srgbClr val="FF0000"/>
              </a:gs>
              <a:gs pos="100000">
                <a:srgbClr val="0000FF"/>
              </a:gs>
            </a:gsLst>
            <a:lin ang="5400000" scaled="0"/>
            <a:tileRect/>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 name="テキスト ボックス 9"/>
          <p:cNvSpPr txBox="1"/>
          <p:nvPr/>
        </p:nvSpPr>
        <p:spPr>
          <a:xfrm>
            <a:off x="328491" y="2792282"/>
            <a:ext cx="415498" cy="1754327"/>
          </a:xfrm>
          <a:prstGeom prst="rect">
            <a:avLst/>
          </a:prstGeom>
          <a:solidFill>
            <a:schemeClr val="bg1"/>
          </a:solidFill>
          <a:ln>
            <a:solidFill>
              <a:schemeClr val="tx1"/>
            </a:solidFill>
          </a:ln>
        </p:spPr>
        <p:txBody>
          <a:bodyPr wrap="none" rtlCol="0">
            <a:spAutoFit/>
          </a:bodyPr>
          <a:lstStyle/>
          <a:p>
            <a:r>
              <a:rPr lang="ja-JP" altLang="en-US" dirty="0" smtClean="0">
                <a:solidFill>
                  <a:prstClr val="black"/>
                </a:solidFill>
              </a:rPr>
              <a:t>天</a:t>
            </a:r>
            <a:endParaRPr lang="en-US" altLang="ja-JP" dirty="0" smtClean="0">
              <a:solidFill>
                <a:prstClr val="black"/>
              </a:solidFill>
            </a:endParaRPr>
          </a:p>
          <a:p>
            <a:r>
              <a:rPr lang="ja-JP" altLang="en-US" dirty="0" smtClean="0">
                <a:solidFill>
                  <a:prstClr val="black"/>
                </a:solidFill>
              </a:rPr>
              <a:t>文</a:t>
            </a:r>
            <a:endParaRPr lang="en-US" altLang="ja-JP" dirty="0" smtClean="0">
              <a:solidFill>
                <a:prstClr val="black"/>
              </a:solidFill>
            </a:endParaRPr>
          </a:p>
          <a:p>
            <a:r>
              <a:rPr lang="ja-JP" altLang="en-US" dirty="0" smtClean="0">
                <a:solidFill>
                  <a:prstClr val="black"/>
                </a:solidFill>
              </a:rPr>
              <a:t>的</a:t>
            </a:r>
            <a:endParaRPr lang="en-US" altLang="ja-JP" dirty="0" smtClean="0">
              <a:solidFill>
                <a:prstClr val="black"/>
              </a:solidFill>
            </a:endParaRPr>
          </a:p>
          <a:p>
            <a:r>
              <a:rPr lang="ja-JP" altLang="en-US" dirty="0" smtClean="0">
                <a:solidFill>
                  <a:prstClr val="black"/>
                </a:solidFill>
              </a:rPr>
              <a:t>物</a:t>
            </a:r>
            <a:endParaRPr lang="en-US" altLang="ja-JP" dirty="0" smtClean="0">
              <a:solidFill>
                <a:prstClr val="black"/>
              </a:solidFill>
            </a:endParaRPr>
          </a:p>
          <a:p>
            <a:r>
              <a:rPr lang="ja-JP" altLang="en-US" dirty="0" smtClean="0">
                <a:solidFill>
                  <a:prstClr val="black"/>
                </a:solidFill>
              </a:rPr>
              <a:t>理</a:t>
            </a:r>
            <a:endParaRPr lang="en-US" altLang="ja-JP" dirty="0" smtClean="0">
              <a:solidFill>
                <a:prstClr val="black"/>
              </a:solidFill>
            </a:endParaRPr>
          </a:p>
          <a:p>
            <a:r>
              <a:rPr lang="ja-JP" altLang="en-US" dirty="0" smtClean="0">
                <a:solidFill>
                  <a:prstClr val="black"/>
                </a:solidFill>
              </a:rPr>
              <a:t>量</a:t>
            </a:r>
            <a:endParaRPr lang="ja-JP" altLang="en-US" dirty="0">
              <a:solidFill>
                <a:prstClr val="black"/>
              </a:solidFill>
            </a:endParaRPr>
          </a:p>
        </p:txBody>
      </p:sp>
      <p:sp>
        <p:nvSpPr>
          <p:cNvPr id="11" name="正方形/長方形 10"/>
          <p:cNvSpPr/>
          <p:nvPr/>
        </p:nvSpPr>
        <p:spPr>
          <a:xfrm>
            <a:off x="948397" y="1262743"/>
            <a:ext cx="7657721" cy="1034853"/>
          </a:xfrm>
          <a:prstGeom prst="rect">
            <a:avLst/>
          </a:prstGeom>
          <a:solidFill>
            <a:schemeClr val="accent4">
              <a:lumMod val="40000"/>
              <a:lumOff val="60000"/>
              <a:alpha val="93000"/>
            </a:schemeClr>
          </a:solidFill>
          <a:ln w="3810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b="1" dirty="0" smtClean="0">
                <a:solidFill>
                  <a:prstClr val="black"/>
                </a:solidFill>
                <a:latin typeface="Calibri"/>
                <a:ea typeface="ＭＳ Ｐゴシック"/>
              </a:rPr>
              <a:t>トランジット法</a:t>
            </a:r>
            <a:endParaRPr lang="en-US" altLang="ja-JP" sz="2800" b="1" dirty="0" smtClean="0">
              <a:solidFill>
                <a:prstClr val="black"/>
              </a:solidFill>
              <a:latin typeface="Calibri"/>
              <a:ea typeface="ＭＳ Ｐゴシック"/>
            </a:endParaRPr>
          </a:p>
          <a:p>
            <a:pPr algn="ctr"/>
            <a:r>
              <a:rPr lang="en-US" altLang="ja-JP" dirty="0" smtClean="0">
                <a:solidFill>
                  <a:prstClr val="black"/>
                </a:solidFill>
                <a:latin typeface="Calibri"/>
                <a:ea typeface="ＭＳ Ｐゴシック"/>
              </a:rPr>
              <a:t>[</a:t>
            </a:r>
            <a:r>
              <a:rPr lang="ja-JP" altLang="en-US" dirty="0" smtClean="0">
                <a:solidFill>
                  <a:prstClr val="black"/>
                </a:solidFill>
                <a:latin typeface="Calibri"/>
                <a:ea typeface="ＭＳ Ｐゴシック"/>
              </a:rPr>
              <a:t>惑星半径</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軌道傾斜</a:t>
            </a:r>
            <a:r>
              <a:rPr lang="en-US" altLang="ja-JP" dirty="0" smtClean="0">
                <a:solidFill>
                  <a:prstClr val="black"/>
                </a:solidFill>
                <a:latin typeface="Calibri"/>
                <a:ea typeface="ＭＳ Ｐゴシック"/>
              </a:rPr>
              <a:t>, </a:t>
            </a:r>
          </a:p>
          <a:p>
            <a:pPr algn="ctr"/>
            <a:r>
              <a:rPr lang="ja-JP" altLang="en-US" dirty="0" smtClean="0">
                <a:solidFill>
                  <a:prstClr val="black"/>
                </a:solidFill>
                <a:latin typeface="Calibri"/>
                <a:ea typeface="ＭＳ Ｐゴシック"/>
              </a:rPr>
              <a:t>軌道周期</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大気組成</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天候</a:t>
            </a:r>
            <a:r>
              <a:rPr lang="en-US" altLang="ja-JP" dirty="0" smtClean="0">
                <a:solidFill>
                  <a:prstClr val="black"/>
                </a:solidFill>
                <a:latin typeface="Calibri"/>
                <a:ea typeface="ＭＳ Ｐゴシック"/>
              </a:rPr>
              <a:t>, .</a:t>
            </a:r>
            <a:r>
              <a:rPr lang="en-US" altLang="ja-JP" dirty="0">
                <a:solidFill>
                  <a:prstClr val="black"/>
                </a:solidFill>
                <a:latin typeface="Calibri"/>
                <a:ea typeface="ＭＳ Ｐゴシック"/>
              </a:rPr>
              <a:t>..</a:t>
            </a:r>
            <a:r>
              <a:rPr lang="en-US" altLang="ja-JP" dirty="0" smtClean="0">
                <a:solidFill>
                  <a:prstClr val="black"/>
                </a:solidFill>
                <a:latin typeface="Calibri"/>
                <a:ea typeface="ＭＳ Ｐゴシック"/>
              </a:rPr>
              <a:t>]</a:t>
            </a:r>
            <a:endParaRPr lang="ja-JP" altLang="en-US" dirty="0">
              <a:solidFill>
                <a:prstClr val="black"/>
              </a:solidFill>
              <a:latin typeface="Calibri"/>
              <a:ea typeface="ＭＳ Ｐゴシック"/>
            </a:endParaRPr>
          </a:p>
        </p:txBody>
      </p:sp>
      <p:sp>
        <p:nvSpPr>
          <p:cNvPr id="12" name="正方形/長方形 11"/>
          <p:cNvSpPr/>
          <p:nvPr/>
        </p:nvSpPr>
        <p:spPr>
          <a:xfrm>
            <a:off x="3279102" y="3725976"/>
            <a:ext cx="5316235" cy="1828798"/>
          </a:xfrm>
          <a:prstGeom prst="rect">
            <a:avLst/>
          </a:prstGeom>
          <a:solidFill>
            <a:schemeClr val="accent2">
              <a:lumMod val="40000"/>
              <a:lumOff val="60000"/>
              <a:alpha val="85000"/>
            </a:schemeClr>
          </a:solidFill>
          <a:ln w="38100" cmpd="sng">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solidFill>
                <a:prstClr val="black"/>
              </a:solidFill>
              <a:latin typeface="Calibri"/>
              <a:ea typeface="ＭＳ Ｐゴシック"/>
            </a:endParaRPr>
          </a:p>
          <a:p>
            <a:pPr algn="ctr"/>
            <a:endParaRPr lang="en-US" altLang="ja-JP" dirty="0">
              <a:solidFill>
                <a:prstClr val="black"/>
              </a:solidFill>
              <a:latin typeface="Calibri"/>
              <a:ea typeface="ＭＳ Ｐゴシック"/>
            </a:endParaRPr>
          </a:p>
          <a:p>
            <a:pPr algn="ctr"/>
            <a:r>
              <a:rPr lang="ja-JP" altLang="en-US" sz="2800" dirty="0" smtClean="0">
                <a:solidFill>
                  <a:prstClr val="black"/>
                </a:solidFill>
                <a:latin typeface="Calibri"/>
                <a:ea typeface="ＭＳ Ｐゴシック"/>
              </a:rPr>
              <a:t>直接撮像法</a:t>
            </a:r>
            <a:endParaRPr lang="en-US" altLang="ja-JP" sz="2800" dirty="0" smtClean="0">
              <a:solidFill>
                <a:prstClr val="black"/>
              </a:solidFill>
              <a:latin typeface="Calibri"/>
              <a:ea typeface="ＭＳ Ｐゴシック"/>
            </a:endParaRPr>
          </a:p>
          <a:p>
            <a:pPr algn="ctr"/>
            <a:r>
              <a:rPr lang="en-US" altLang="ja-JP" dirty="0" smtClean="0">
                <a:solidFill>
                  <a:prstClr val="black"/>
                </a:solidFill>
                <a:latin typeface="Calibri"/>
                <a:ea typeface="ＭＳ Ｐゴシック"/>
              </a:rPr>
              <a:t>[</a:t>
            </a:r>
            <a:r>
              <a:rPr lang="ja-JP" altLang="en-US" dirty="0" smtClean="0">
                <a:solidFill>
                  <a:prstClr val="black"/>
                </a:solidFill>
                <a:latin typeface="Calibri"/>
                <a:ea typeface="ＭＳ Ｐゴシック"/>
              </a:rPr>
              <a:t>光度</a:t>
            </a:r>
            <a:r>
              <a:rPr lang="en-US" altLang="ja-JP" dirty="0" smtClean="0">
                <a:solidFill>
                  <a:prstClr val="black"/>
                </a:solidFill>
                <a:latin typeface="Calibri"/>
                <a:ea typeface="ＭＳ Ｐゴシック"/>
              </a:rPr>
              <a:t>(</a:t>
            </a:r>
            <a:r>
              <a:rPr lang="ja-JP" altLang="en-US" dirty="0" smtClean="0">
                <a:solidFill>
                  <a:prstClr val="black"/>
                </a:solidFill>
                <a:latin typeface="Calibri"/>
                <a:ea typeface="ＭＳ Ｐゴシック"/>
              </a:rPr>
              <a:t>質量</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半径</a:t>
            </a:r>
            <a:r>
              <a:rPr lang="en-US" altLang="ja-JP" dirty="0" smtClean="0">
                <a:solidFill>
                  <a:prstClr val="black"/>
                </a:solidFill>
                <a:latin typeface="Calibri"/>
                <a:ea typeface="ＭＳ Ｐゴシック"/>
              </a:rPr>
              <a:t>::</a:t>
            </a:r>
            <a:r>
              <a:rPr lang="ja-JP" altLang="en-US" dirty="0" smtClean="0">
                <a:solidFill>
                  <a:prstClr val="black"/>
                </a:solidFill>
                <a:latin typeface="Calibri"/>
                <a:ea typeface="ＭＳ Ｐゴシック"/>
              </a:rPr>
              <a:t>年齢モデルに依存</a:t>
            </a:r>
            <a:r>
              <a:rPr lang="en-US" altLang="ja-JP" dirty="0" smtClean="0">
                <a:solidFill>
                  <a:prstClr val="black"/>
                </a:solidFill>
                <a:latin typeface="Calibri"/>
                <a:ea typeface="ＭＳ Ｐゴシック"/>
              </a:rPr>
              <a:t>), </a:t>
            </a:r>
          </a:p>
          <a:p>
            <a:pPr algn="ctr"/>
            <a:r>
              <a:rPr lang="ja-JP" altLang="en-US" dirty="0">
                <a:solidFill>
                  <a:prstClr val="black"/>
                </a:solidFill>
                <a:latin typeface="Calibri"/>
                <a:ea typeface="ＭＳ Ｐゴシック"/>
              </a:rPr>
              <a:t>軌道半径</a:t>
            </a:r>
            <a:r>
              <a:rPr lang="en-US" altLang="ja-JP" dirty="0">
                <a:solidFill>
                  <a:prstClr val="black"/>
                </a:solidFill>
                <a:latin typeface="Calibri"/>
                <a:ea typeface="ＭＳ Ｐゴシック"/>
              </a:rPr>
              <a:t>(</a:t>
            </a:r>
            <a:r>
              <a:rPr lang="ja-JP" altLang="en-US" dirty="0">
                <a:solidFill>
                  <a:prstClr val="black"/>
                </a:solidFill>
                <a:latin typeface="Calibri"/>
                <a:ea typeface="ＭＳ Ｐゴシック"/>
              </a:rPr>
              <a:t>天球面投影</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軌道周期</a:t>
            </a:r>
            <a:r>
              <a:rPr lang="en-US" altLang="ja-JP" dirty="0" smtClean="0">
                <a:solidFill>
                  <a:prstClr val="black"/>
                </a:solidFill>
                <a:latin typeface="Calibri"/>
                <a:ea typeface="ＭＳ Ｐゴシック"/>
              </a:rPr>
              <a:t>, </a:t>
            </a:r>
            <a:endParaRPr lang="en-US" altLang="ja-JP" dirty="0">
              <a:solidFill>
                <a:prstClr val="black"/>
              </a:solidFill>
              <a:latin typeface="Calibri"/>
              <a:ea typeface="ＭＳ Ｐゴシック"/>
            </a:endParaRPr>
          </a:p>
          <a:p>
            <a:pPr algn="ctr"/>
            <a:r>
              <a:rPr lang="ja-JP" altLang="en-US" dirty="0" smtClean="0">
                <a:solidFill>
                  <a:prstClr val="black"/>
                </a:solidFill>
                <a:latin typeface="Calibri"/>
                <a:ea typeface="ＭＳ Ｐゴシック"/>
              </a:rPr>
              <a:t>アルベド</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大気組成</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天候</a:t>
            </a:r>
            <a:r>
              <a:rPr lang="en-US" altLang="ja-JP" dirty="0" smtClean="0">
                <a:solidFill>
                  <a:prstClr val="black"/>
                </a:solidFill>
                <a:latin typeface="Calibri"/>
                <a:ea typeface="ＭＳ Ｐゴシック"/>
              </a:rPr>
              <a:t>,</a:t>
            </a:r>
          </a:p>
          <a:p>
            <a:pPr algn="ctr"/>
            <a:r>
              <a:rPr lang="ja-JP" altLang="en-US" dirty="0" smtClean="0">
                <a:solidFill>
                  <a:prstClr val="black"/>
                </a:solidFill>
                <a:latin typeface="Calibri"/>
                <a:ea typeface="ＭＳ Ｐゴシック"/>
              </a:rPr>
              <a:t>バイオシグネチャー</a:t>
            </a:r>
            <a:r>
              <a:rPr lang="en-US" altLang="ja-JP" dirty="0" smtClean="0">
                <a:solidFill>
                  <a:prstClr val="black"/>
                </a:solidFill>
                <a:latin typeface="Calibri"/>
                <a:ea typeface="ＭＳ Ｐゴシック"/>
              </a:rPr>
              <a:t>etc....]</a:t>
            </a:r>
            <a:endParaRPr lang="en-US" altLang="ja-JP" dirty="0">
              <a:solidFill>
                <a:prstClr val="black"/>
              </a:solidFill>
              <a:latin typeface="Calibri"/>
              <a:ea typeface="ＭＳ Ｐゴシック"/>
            </a:endParaRPr>
          </a:p>
          <a:p>
            <a:pPr algn="ctr"/>
            <a:endParaRPr lang="en-US" altLang="ja-JP" dirty="0" smtClean="0">
              <a:solidFill>
                <a:prstClr val="black"/>
              </a:solidFill>
              <a:latin typeface="Calibri"/>
              <a:ea typeface="ＭＳ Ｐゴシック"/>
            </a:endParaRPr>
          </a:p>
          <a:p>
            <a:pPr algn="ctr"/>
            <a:endParaRPr lang="ja-JP" altLang="en-US" dirty="0">
              <a:solidFill>
                <a:prstClr val="black"/>
              </a:solidFill>
              <a:latin typeface="Calibri"/>
              <a:ea typeface="ＭＳ Ｐゴシック"/>
            </a:endParaRPr>
          </a:p>
        </p:txBody>
      </p:sp>
      <p:sp>
        <p:nvSpPr>
          <p:cNvPr id="13" name="テキスト ボックス 12"/>
          <p:cNvSpPr txBox="1"/>
          <p:nvPr/>
        </p:nvSpPr>
        <p:spPr>
          <a:xfrm>
            <a:off x="8387589" y="2793413"/>
            <a:ext cx="415498" cy="1754327"/>
          </a:xfrm>
          <a:prstGeom prst="rect">
            <a:avLst/>
          </a:prstGeom>
          <a:solidFill>
            <a:schemeClr val="bg1"/>
          </a:solidFill>
          <a:ln>
            <a:solidFill>
              <a:srgbClr val="000000"/>
            </a:solidFill>
          </a:ln>
        </p:spPr>
        <p:txBody>
          <a:bodyPr wrap="none" rtlCol="0">
            <a:spAutoFit/>
          </a:bodyPr>
          <a:lstStyle/>
          <a:p>
            <a:r>
              <a:rPr lang="ja-JP" altLang="en-US" dirty="0" smtClean="0">
                <a:solidFill>
                  <a:prstClr val="black"/>
                </a:solidFill>
              </a:rPr>
              <a:t>環</a:t>
            </a:r>
            <a:endParaRPr lang="en-US" altLang="ja-JP" dirty="0" smtClean="0">
              <a:solidFill>
                <a:prstClr val="black"/>
              </a:solidFill>
            </a:endParaRPr>
          </a:p>
          <a:p>
            <a:r>
              <a:rPr lang="ja-JP" altLang="en-US" dirty="0" smtClean="0">
                <a:solidFill>
                  <a:prstClr val="black"/>
                </a:solidFill>
              </a:rPr>
              <a:t>境</a:t>
            </a:r>
            <a:endParaRPr lang="en-US" altLang="ja-JP" dirty="0" smtClean="0">
              <a:solidFill>
                <a:prstClr val="black"/>
              </a:solidFill>
            </a:endParaRPr>
          </a:p>
          <a:p>
            <a:r>
              <a:rPr lang="ja-JP" altLang="en-US" dirty="0" smtClean="0">
                <a:solidFill>
                  <a:prstClr val="black"/>
                </a:solidFill>
              </a:rPr>
              <a:t>的</a:t>
            </a:r>
            <a:endParaRPr lang="en-US" altLang="ja-JP" dirty="0" smtClean="0">
              <a:solidFill>
                <a:prstClr val="black"/>
              </a:solidFill>
            </a:endParaRPr>
          </a:p>
          <a:p>
            <a:r>
              <a:rPr lang="ja-JP" altLang="en-US" dirty="0" smtClean="0">
                <a:solidFill>
                  <a:prstClr val="black"/>
                </a:solidFill>
              </a:rPr>
              <a:t>物</a:t>
            </a:r>
            <a:endParaRPr lang="en-US" altLang="ja-JP" dirty="0" smtClean="0">
              <a:solidFill>
                <a:prstClr val="black"/>
              </a:solidFill>
            </a:endParaRPr>
          </a:p>
          <a:p>
            <a:r>
              <a:rPr lang="ja-JP" altLang="en-US" dirty="0" smtClean="0">
                <a:solidFill>
                  <a:prstClr val="black"/>
                </a:solidFill>
              </a:rPr>
              <a:t>理</a:t>
            </a:r>
            <a:endParaRPr lang="en-US" altLang="ja-JP" dirty="0" smtClean="0">
              <a:solidFill>
                <a:prstClr val="black"/>
              </a:solidFill>
            </a:endParaRPr>
          </a:p>
          <a:p>
            <a:r>
              <a:rPr lang="ja-JP" altLang="en-US" dirty="0" smtClean="0">
                <a:solidFill>
                  <a:prstClr val="black"/>
                </a:solidFill>
              </a:rPr>
              <a:t>量</a:t>
            </a:r>
            <a:endParaRPr lang="ja-JP" altLang="en-US" dirty="0">
              <a:solidFill>
                <a:prstClr val="black"/>
              </a:solidFill>
            </a:endParaRPr>
          </a:p>
        </p:txBody>
      </p:sp>
      <p:sp>
        <p:nvSpPr>
          <p:cNvPr id="14" name="テキスト ボックス 13"/>
          <p:cNvSpPr txBox="1"/>
          <p:nvPr/>
        </p:nvSpPr>
        <p:spPr>
          <a:xfrm>
            <a:off x="59039" y="900256"/>
            <a:ext cx="3609958" cy="923330"/>
          </a:xfrm>
          <a:prstGeom prst="rect">
            <a:avLst/>
          </a:prstGeom>
          <a:solidFill>
            <a:schemeClr val="bg1"/>
          </a:solidFill>
          <a:ln w="6350" cmpd="sng">
            <a:solidFill>
              <a:schemeClr val="tx1"/>
            </a:solidFill>
            <a:prstDash val="dot"/>
          </a:ln>
        </p:spPr>
        <p:txBody>
          <a:bodyPr wrap="none" rtlCol="0">
            <a:spAutoFit/>
          </a:bodyPr>
          <a:lstStyle/>
          <a:p>
            <a:r>
              <a:rPr lang="ja-JP" altLang="en-US" u="sng" dirty="0" smtClean="0">
                <a:solidFill>
                  <a:prstClr val="black"/>
                </a:solidFill>
              </a:rPr>
              <a:t>天文的物理量</a:t>
            </a:r>
            <a:endParaRPr lang="en-US" altLang="ja-JP" u="sng" dirty="0" smtClean="0">
              <a:solidFill>
                <a:prstClr val="black"/>
              </a:solidFill>
            </a:endParaRPr>
          </a:p>
          <a:p>
            <a:r>
              <a:rPr lang="en-US" altLang="ja-JP" dirty="0" smtClean="0">
                <a:solidFill>
                  <a:prstClr val="black"/>
                </a:solidFill>
              </a:rPr>
              <a:t>[</a:t>
            </a:r>
            <a:r>
              <a:rPr lang="ja-JP" altLang="en-US" dirty="0" smtClean="0">
                <a:solidFill>
                  <a:prstClr val="black"/>
                </a:solidFill>
              </a:rPr>
              <a:t>軌道</a:t>
            </a:r>
            <a:r>
              <a:rPr lang="en-US" altLang="ja-JP" dirty="0" smtClean="0">
                <a:solidFill>
                  <a:prstClr val="black"/>
                </a:solidFill>
              </a:rPr>
              <a:t>(</a:t>
            </a:r>
            <a:r>
              <a:rPr lang="ja-JP" altLang="en-US" dirty="0" smtClean="0">
                <a:solidFill>
                  <a:prstClr val="black"/>
                </a:solidFill>
              </a:rPr>
              <a:t>周期</a:t>
            </a:r>
            <a:r>
              <a:rPr lang="en-US" altLang="ja-JP" dirty="0" smtClean="0">
                <a:solidFill>
                  <a:prstClr val="black"/>
                </a:solidFill>
              </a:rPr>
              <a:t>, </a:t>
            </a:r>
            <a:r>
              <a:rPr lang="ja-JP" altLang="en-US" dirty="0" smtClean="0">
                <a:solidFill>
                  <a:prstClr val="black"/>
                </a:solidFill>
              </a:rPr>
              <a:t>軌道半径</a:t>
            </a:r>
            <a:r>
              <a:rPr lang="en-US" altLang="ja-JP" dirty="0" smtClean="0">
                <a:solidFill>
                  <a:prstClr val="black"/>
                </a:solidFill>
              </a:rPr>
              <a:t>, </a:t>
            </a:r>
            <a:r>
              <a:rPr lang="ja-JP" altLang="en-US" dirty="0" smtClean="0">
                <a:solidFill>
                  <a:prstClr val="black"/>
                </a:solidFill>
              </a:rPr>
              <a:t>離心率</a:t>
            </a:r>
            <a:endParaRPr lang="en-US" altLang="ja-JP" dirty="0" smtClean="0">
              <a:solidFill>
                <a:prstClr val="black"/>
              </a:solidFill>
            </a:endParaRPr>
          </a:p>
          <a:p>
            <a:r>
              <a:rPr lang="ja-JP" altLang="en-US" dirty="0" smtClean="0">
                <a:solidFill>
                  <a:prstClr val="black"/>
                </a:solidFill>
              </a:rPr>
              <a:t>傾斜角</a:t>
            </a:r>
            <a:r>
              <a:rPr lang="en-US" altLang="ja-JP" dirty="0" smtClean="0">
                <a:solidFill>
                  <a:prstClr val="black"/>
                </a:solidFill>
              </a:rPr>
              <a:t>etc...), </a:t>
            </a:r>
            <a:r>
              <a:rPr lang="ja-JP" altLang="en-US" dirty="0" smtClean="0">
                <a:solidFill>
                  <a:prstClr val="black"/>
                </a:solidFill>
              </a:rPr>
              <a:t>質量</a:t>
            </a:r>
            <a:r>
              <a:rPr lang="en-US" altLang="ja-JP" dirty="0" smtClean="0">
                <a:solidFill>
                  <a:prstClr val="black"/>
                </a:solidFill>
              </a:rPr>
              <a:t>, </a:t>
            </a:r>
            <a:r>
              <a:rPr lang="ja-JP" altLang="en-US" dirty="0" smtClean="0">
                <a:solidFill>
                  <a:prstClr val="black"/>
                </a:solidFill>
              </a:rPr>
              <a:t>惑星半径</a:t>
            </a:r>
            <a:r>
              <a:rPr lang="en-US" altLang="ja-JP" dirty="0" smtClean="0">
                <a:solidFill>
                  <a:prstClr val="black"/>
                </a:solidFill>
              </a:rPr>
              <a:t>etc....]</a:t>
            </a:r>
            <a:endParaRPr lang="ja-JP" altLang="en-US" dirty="0">
              <a:solidFill>
                <a:prstClr val="black"/>
              </a:solidFill>
            </a:endParaRPr>
          </a:p>
        </p:txBody>
      </p:sp>
      <p:sp>
        <p:nvSpPr>
          <p:cNvPr id="15" name="テキスト ボックス 14"/>
          <p:cNvSpPr txBox="1"/>
          <p:nvPr/>
        </p:nvSpPr>
        <p:spPr>
          <a:xfrm>
            <a:off x="6282106" y="1858667"/>
            <a:ext cx="2861894" cy="923330"/>
          </a:xfrm>
          <a:prstGeom prst="rect">
            <a:avLst/>
          </a:prstGeom>
          <a:solidFill>
            <a:schemeClr val="bg1"/>
          </a:solidFill>
          <a:ln w="6350" cmpd="sng">
            <a:solidFill>
              <a:srgbClr val="000000"/>
            </a:solidFill>
            <a:prstDash val="dot"/>
          </a:ln>
        </p:spPr>
        <p:txBody>
          <a:bodyPr wrap="none" rtlCol="0">
            <a:spAutoFit/>
          </a:bodyPr>
          <a:lstStyle/>
          <a:p>
            <a:r>
              <a:rPr lang="ja-JP" altLang="en-US" u="sng" dirty="0" smtClean="0">
                <a:solidFill>
                  <a:prstClr val="black"/>
                </a:solidFill>
              </a:rPr>
              <a:t>環境的物理量</a:t>
            </a:r>
            <a:endParaRPr lang="en-US" altLang="ja-JP" u="sng" dirty="0" smtClean="0">
              <a:solidFill>
                <a:prstClr val="black"/>
              </a:solidFill>
            </a:endParaRPr>
          </a:p>
          <a:p>
            <a:r>
              <a:rPr lang="en-US" altLang="ja-JP" dirty="0" smtClean="0">
                <a:solidFill>
                  <a:prstClr val="black"/>
                </a:solidFill>
              </a:rPr>
              <a:t>[</a:t>
            </a:r>
            <a:r>
              <a:rPr lang="ja-JP" altLang="en-US" dirty="0" smtClean="0">
                <a:solidFill>
                  <a:prstClr val="black"/>
                </a:solidFill>
              </a:rPr>
              <a:t>表面温度</a:t>
            </a:r>
            <a:r>
              <a:rPr lang="en-US" altLang="ja-JP" dirty="0" smtClean="0">
                <a:solidFill>
                  <a:prstClr val="black"/>
                </a:solidFill>
              </a:rPr>
              <a:t>, </a:t>
            </a:r>
            <a:r>
              <a:rPr lang="ja-JP" altLang="en-US" dirty="0" smtClean="0">
                <a:solidFill>
                  <a:prstClr val="black"/>
                </a:solidFill>
              </a:rPr>
              <a:t>大気組成</a:t>
            </a:r>
            <a:r>
              <a:rPr lang="en-US" altLang="ja-JP" dirty="0" smtClean="0">
                <a:solidFill>
                  <a:prstClr val="black"/>
                </a:solidFill>
              </a:rPr>
              <a:t>, </a:t>
            </a:r>
          </a:p>
          <a:p>
            <a:r>
              <a:rPr lang="ja-JP" altLang="en-US" dirty="0" smtClean="0">
                <a:solidFill>
                  <a:prstClr val="black"/>
                </a:solidFill>
              </a:rPr>
              <a:t>アルベド</a:t>
            </a:r>
            <a:r>
              <a:rPr lang="en-US" altLang="ja-JP" dirty="0" smtClean="0">
                <a:solidFill>
                  <a:prstClr val="black"/>
                </a:solidFill>
              </a:rPr>
              <a:t>, </a:t>
            </a:r>
            <a:r>
              <a:rPr lang="ja-JP" altLang="en-US" dirty="0" smtClean="0">
                <a:solidFill>
                  <a:prstClr val="black"/>
                </a:solidFill>
              </a:rPr>
              <a:t>周惑星環境</a:t>
            </a:r>
            <a:r>
              <a:rPr lang="en-US" altLang="ja-JP" dirty="0" smtClean="0">
                <a:solidFill>
                  <a:prstClr val="black"/>
                </a:solidFill>
              </a:rPr>
              <a:t>etc....]</a:t>
            </a:r>
            <a:endParaRPr lang="ja-JP" altLang="en-US" dirty="0">
              <a:solidFill>
                <a:prstClr val="black"/>
              </a:solidFill>
            </a:endParaRPr>
          </a:p>
        </p:txBody>
      </p:sp>
      <p:sp>
        <p:nvSpPr>
          <p:cNvPr id="16" name="テキスト ボックス 15"/>
          <p:cNvSpPr txBox="1"/>
          <p:nvPr/>
        </p:nvSpPr>
        <p:spPr>
          <a:xfrm>
            <a:off x="756319" y="3389063"/>
            <a:ext cx="3084160" cy="1077218"/>
          </a:xfrm>
          <a:prstGeom prst="rect">
            <a:avLst/>
          </a:prstGeom>
          <a:solidFill>
            <a:schemeClr val="accent1">
              <a:lumMod val="40000"/>
              <a:lumOff val="60000"/>
              <a:alpha val="90000"/>
            </a:schemeClr>
          </a:solidFill>
          <a:ln w="38100" cmpd="sng">
            <a:solidFill>
              <a:schemeClr val="tx1"/>
            </a:solidFill>
          </a:ln>
        </p:spPr>
        <p:txBody>
          <a:bodyPr wrap="none" rtlCol="0">
            <a:spAutoFit/>
          </a:bodyPr>
          <a:lstStyle/>
          <a:p>
            <a:r>
              <a:rPr lang="ja-JP" altLang="en-US" sz="2800" dirty="0" smtClean="0">
                <a:solidFill>
                  <a:prstClr val="black"/>
                </a:solidFill>
              </a:rPr>
              <a:t>アストロメトリ法</a:t>
            </a:r>
            <a:endParaRPr lang="en-US" altLang="ja-JP" sz="2800" dirty="0" smtClean="0">
              <a:solidFill>
                <a:prstClr val="black"/>
              </a:solidFill>
            </a:endParaRPr>
          </a:p>
          <a:p>
            <a:r>
              <a:rPr lang="en-US" altLang="ja-JP" dirty="0" smtClean="0">
                <a:solidFill>
                  <a:prstClr val="black"/>
                </a:solidFill>
              </a:rPr>
              <a:t>[</a:t>
            </a:r>
            <a:r>
              <a:rPr lang="ja-JP" altLang="en-US" dirty="0" smtClean="0">
                <a:solidFill>
                  <a:prstClr val="black"/>
                </a:solidFill>
              </a:rPr>
              <a:t>軌道</a:t>
            </a:r>
            <a:r>
              <a:rPr lang="en-US" altLang="ja-JP" dirty="0" smtClean="0">
                <a:solidFill>
                  <a:prstClr val="black"/>
                </a:solidFill>
              </a:rPr>
              <a:t>(</a:t>
            </a:r>
            <a:r>
              <a:rPr lang="ja-JP" altLang="en-US" dirty="0" smtClean="0">
                <a:solidFill>
                  <a:prstClr val="black"/>
                </a:solidFill>
              </a:rPr>
              <a:t>周期</a:t>
            </a:r>
            <a:r>
              <a:rPr lang="en-US" altLang="ja-JP" dirty="0" smtClean="0">
                <a:solidFill>
                  <a:prstClr val="black"/>
                </a:solidFill>
              </a:rPr>
              <a:t>, </a:t>
            </a:r>
            <a:r>
              <a:rPr lang="ja-JP" altLang="en-US" dirty="0" smtClean="0">
                <a:solidFill>
                  <a:prstClr val="black"/>
                </a:solidFill>
              </a:rPr>
              <a:t>軌道半径</a:t>
            </a:r>
            <a:r>
              <a:rPr lang="en-US" altLang="ja-JP" dirty="0" smtClean="0">
                <a:solidFill>
                  <a:prstClr val="black"/>
                </a:solidFill>
              </a:rPr>
              <a:t>, </a:t>
            </a:r>
            <a:r>
              <a:rPr lang="ja-JP" altLang="en-US" dirty="0" smtClean="0">
                <a:solidFill>
                  <a:prstClr val="black"/>
                </a:solidFill>
              </a:rPr>
              <a:t>離心率</a:t>
            </a:r>
            <a:endParaRPr lang="en-US" altLang="ja-JP" dirty="0" smtClean="0">
              <a:solidFill>
                <a:prstClr val="black"/>
              </a:solidFill>
            </a:endParaRPr>
          </a:p>
          <a:p>
            <a:r>
              <a:rPr lang="ja-JP" altLang="en-US" dirty="0" smtClean="0">
                <a:solidFill>
                  <a:prstClr val="black"/>
                </a:solidFill>
              </a:rPr>
              <a:t>傾斜角</a:t>
            </a:r>
            <a:r>
              <a:rPr lang="en-US" altLang="ja-JP" dirty="0" smtClean="0">
                <a:solidFill>
                  <a:prstClr val="black"/>
                </a:solidFill>
              </a:rPr>
              <a:t>etc...), </a:t>
            </a:r>
            <a:r>
              <a:rPr lang="ja-JP" altLang="en-US" dirty="0" smtClean="0">
                <a:solidFill>
                  <a:prstClr val="black"/>
                </a:solidFill>
              </a:rPr>
              <a:t>質量</a:t>
            </a:r>
            <a:r>
              <a:rPr lang="en-US" altLang="ja-JP" dirty="0" smtClean="0">
                <a:solidFill>
                  <a:prstClr val="black"/>
                </a:solidFill>
              </a:rPr>
              <a:t>]</a:t>
            </a:r>
            <a:endParaRPr lang="ja-JP" altLang="en-US" dirty="0">
              <a:solidFill>
                <a:prstClr val="black"/>
              </a:solidFill>
            </a:endParaRPr>
          </a:p>
        </p:txBody>
      </p:sp>
      <p:sp>
        <p:nvSpPr>
          <p:cNvPr id="17" name="テキスト ボックス 16"/>
          <p:cNvSpPr txBox="1"/>
          <p:nvPr/>
        </p:nvSpPr>
        <p:spPr>
          <a:xfrm>
            <a:off x="83841" y="5905585"/>
            <a:ext cx="5082296" cy="923330"/>
          </a:xfrm>
          <a:prstGeom prst="rect">
            <a:avLst/>
          </a:prstGeom>
          <a:noFill/>
          <a:ln>
            <a:solidFill>
              <a:schemeClr val="tx1"/>
            </a:solidFill>
            <a:prstDash val="dot"/>
          </a:ln>
        </p:spPr>
        <p:txBody>
          <a:bodyPr wrap="square" rtlCol="0">
            <a:spAutoFit/>
          </a:bodyPr>
          <a:lstStyle/>
          <a:p>
            <a:r>
              <a:rPr lang="en-US" altLang="ja-JP" dirty="0" smtClean="0">
                <a:solidFill>
                  <a:prstClr val="black"/>
                </a:solidFill>
              </a:rPr>
              <a:t>←</a:t>
            </a:r>
            <a:r>
              <a:rPr lang="ja-JP" altLang="en-US" dirty="0" smtClean="0">
                <a:solidFill>
                  <a:prstClr val="black"/>
                </a:solidFill>
              </a:rPr>
              <a:t>サーベイ観測による惑星系の発見に適している</a:t>
            </a:r>
            <a:endParaRPr lang="en-US" altLang="ja-JP" dirty="0" smtClean="0">
              <a:solidFill>
                <a:prstClr val="black"/>
              </a:solidFill>
            </a:endParaRPr>
          </a:p>
          <a:p>
            <a:r>
              <a:rPr lang="en-US" altLang="ja-JP" dirty="0" smtClean="0">
                <a:solidFill>
                  <a:prstClr val="black"/>
                </a:solidFill>
              </a:rPr>
              <a:t>: </a:t>
            </a:r>
            <a:r>
              <a:rPr lang="ja-JP" altLang="en-US" dirty="0" smtClean="0">
                <a:solidFill>
                  <a:prstClr val="black"/>
                </a:solidFill>
              </a:rPr>
              <a:t>惑星存在率</a:t>
            </a:r>
            <a:r>
              <a:rPr lang="en-US" altLang="ja-JP" dirty="0" smtClean="0">
                <a:solidFill>
                  <a:prstClr val="black"/>
                </a:solidFill>
              </a:rPr>
              <a:t>(</a:t>
            </a:r>
            <a:r>
              <a:rPr lang="ja-JP" altLang="en-US" dirty="0" smtClean="0">
                <a:solidFill>
                  <a:prstClr val="black"/>
                </a:solidFill>
              </a:rPr>
              <a:t>質量</a:t>
            </a:r>
            <a:r>
              <a:rPr lang="en-US" altLang="ja-JP" dirty="0" smtClean="0">
                <a:solidFill>
                  <a:prstClr val="black"/>
                </a:solidFill>
              </a:rPr>
              <a:t>/</a:t>
            </a:r>
            <a:r>
              <a:rPr lang="ja-JP" altLang="en-US" dirty="0" smtClean="0">
                <a:solidFill>
                  <a:prstClr val="black"/>
                </a:solidFill>
              </a:rPr>
              <a:t>軌道周期依存性</a:t>
            </a:r>
            <a:r>
              <a:rPr lang="en-US" altLang="ja-JP" dirty="0" smtClean="0">
                <a:solidFill>
                  <a:prstClr val="black"/>
                </a:solidFill>
              </a:rPr>
              <a:t>)</a:t>
            </a:r>
          </a:p>
          <a:p>
            <a:r>
              <a:rPr lang="en-US" altLang="ja-JP" dirty="0" smtClean="0">
                <a:solidFill>
                  <a:prstClr val="black"/>
                </a:solidFill>
              </a:rPr>
              <a:t>(</a:t>
            </a:r>
            <a:r>
              <a:rPr lang="ja-JP" altLang="en-US" dirty="0" smtClean="0">
                <a:solidFill>
                  <a:prstClr val="black"/>
                </a:solidFill>
              </a:rPr>
              <a:t>トランジット法</a:t>
            </a:r>
            <a:r>
              <a:rPr lang="en-US" altLang="ja-JP" dirty="0" smtClean="0">
                <a:solidFill>
                  <a:prstClr val="black"/>
                </a:solidFill>
              </a:rPr>
              <a:t>, </a:t>
            </a:r>
            <a:r>
              <a:rPr lang="ja-JP" altLang="en-US" dirty="0" smtClean="0">
                <a:solidFill>
                  <a:prstClr val="black"/>
                </a:solidFill>
              </a:rPr>
              <a:t>アストロメトリ法</a:t>
            </a:r>
            <a:r>
              <a:rPr lang="en-US" altLang="ja-JP" dirty="0" smtClean="0">
                <a:solidFill>
                  <a:prstClr val="black"/>
                </a:solidFill>
              </a:rPr>
              <a:t>, </a:t>
            </a:r>
            <a:r>
              <a:rPr lang="ja-JP" altLang="en-US" dirty="0" smtClean="0">
                <a:solidFill>
                  <a:prstClr val="black"/>
                </a:solidFill>
              </a:rPr>
              <a:t>マイクロレンズ法</a:t>
            </a:r>
            <a:r>
              <a:rPr lang="en-US" altLang="ja-JP" dirty="0" smtClean="0">
                <a:solidFill>
                  <a:prstClr val="black"/>
                </a:solidFill>
              </a:rPr>
              <a:t>)</a:t>
            </a:r>
          </a:p>
        </p:txBody>
      </p:sp>
      <p:sp>
        <p:nvSpPr>
          <p:cNvPr id="18" name="円/楕円 17"/>
          <p:cNvSpPr/>
          <p:nvPr/>
        </p:nvSpPr>
        <p:spPr>
          <a:xfrm>
            <a:off x="4686231" y="887927"/>
            <a:ext cx="2083717" cy="36248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中心星近傍</a:t>
            </a:r>
            <a:endParaRPr kumimoji="1" lang="ja-JP" altLang="en-US" dirty="0"/>
          </a:p>
        </p:txBody>
      </p:sp>
      <p:sp>
        <p:nvSpPr>
          <p:cNvPr id="19" name="テキスト ボックス 18"/>
          <p:cNvSpPr txBox="1"/>
          <p:nvPr/>
        </p:nvSpPr>
        <p:spPr>
          <a:xfrm>
            <a:off x="5351081" y="5807222"/>
            <a:ext cx="3756351" cy="369332"/>
          </a:xfrm>
          <a:prstGeom prst="rect">
            <a:avLst/>
          </a:prstGeom>
          <a:noFill/>
          <a:ln>
            <a:solidFill>
              <a:schemeClr val="tx1"/>
            </a:solidFill>
            <a:prstDash val="dot"/>
          </a:ln>
        </p:spPr>
        <p:txBody>
          <a:bodyPr wrap="square" rtlCol="0">
            <a:spAutoFit/>
          </a:bodyPr>
          <a:lstStyle/>
          <a:p>
            <a:pPr algn="r"/>
            <a:r>
              <a:rPr lang="ja-JP" altLang="en-US" dirty="0" smtClean="0">
                <a:solidFill>
                  <a:prstClr val="black"/>
                </a:solidFill>
              </a:rPr>
              <a:t>個別の天体の環境を取得出来る</a:t>
            </a:r>
            <a:r>
              <a:rPr lang="en-US" altLang="ja-JP" dirty="0" smtClean="0">
                <a:solidFill>
                  <a:prstClr val="black"/>
                </a:solidFill>
              </a:rPr>
              <a:t>→</a:t>
            </a:r>
          </a:p>
        </p:txBody>
      </p:sp>
      <p:sp>
        <p:nvSpPr>
          <p:cNvPr id="20" name="円/楕円 19"/>
          <p:cNvSpPr/>
          <p:nvPr/>
        </p:nvSpPr>
        <p:spPr>
          <a:xfrm>
            <a:off x="2483661" y="5408784"/>
            <a:ext cx="2083717" cy="362487"/>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中心</a:t>
            </a:r>
            <a:r>
              <a:rPr lang="ja-JP" altLang="en-US" dirty="0" smtClean="0"/>
              <a:t>星遠方</a:t>
            </a:r>
            <a:endParaRPr kumimoji="1" lang="ja-JP" altLang="en-US" dirty="0"/>
          </a:p>
        </p:txBody>
      </p:sp>
      <p:sp>
        <p:nvSpPr>
          <p:cNvPr id="22" name="タイトル 1"/>
          <p:cNvSpPr>
            <a:spLocks noGrp="1"/>
          </p:cNvSpPr>
          <p:nvPr>
            <p:ph type="title"/>
          </p:nvPr>
        </p:nvSpPr>
        <p:spPr>
          <a:xfrm>
            <a:off x="0" y="-3576"/>
            <a:ext cx="9144000" cy="895048"/>
          </a:xfrm>
        </p:spPr>
        <p:txBody>
          <a:bodyPr>
            <a:normAutofit/>
          </a:bodyPr>
          <a:lstStyle/>
          <a:p>
            <a:r>
              <a:rPr lang="ja-JP" altLang="en-US" dirty="0" smtClean="0"/>
              <a:t>導入</a:t>
            </a:r>
            <a:r>
              <a:rPr lang="en-US" altLang="ja-JP" dirty="0"/>
              <a:t>:</a:t>
            </a:r>
            <a:r>
              <a:rPr lang="ja-JP" altLang="en-US" dirty="0" smtClean="0"/>
              <a:t>系外</a:t>
            </a:r>
            <a:r>
              <a:rPr lang="ja-JP" altLang="en-US" dirty="0"/>
              <a:t>惑星</a:t>
            </a:r>
            <a:r>
              <a:rPr lang="ja-JP" altLang="en-US" dirty="0" smtClean="0"/>
              <a:t>検出</a:t>
            </a:r>
            <a:r>
              <a:rPr lang="en-US" altLang="ja-JP" dirty="0" smtClean="0"/>
              <a:t>:: </a:t>
            </a:r>
            <a:r>
              <a:rPr lang="ja-JP" altLang="en-US" dirty="0" smtClean="0"/>
              <a:t>特徴</a:t>
            </a:r>
            <a:endParaRPr lang="ja-JP" altLang="en-US" dirty="0"/>
          </a:p>
        </p:txBody>
      </p:sp>
      <p:sp>
        <p:nvSpPr>
          <p:cNvPr id="23" name="テキスト ボックス 22"/>
          <p:cNvSpPr txBox="1"/>
          <p:nvPr/>
        </p:nvSpPr>
        <p:spPr>
          <a:xfrm>
            <a:off x="8519197" y="0"/>
            <a:ext cx="624803" cy="369332"/>
          </a:xfrm>
          <a:prstGeom prst="rect">
            <a:avLst/>
          </a:prstGeom>
          <a:noFill/>
        </p:spPr>
        <p:txBody>
          <a:bodyPr wrap="none" rtlCol="0">
            <a:spAutoFit/>
          </a:bodyPr>
          <a:lstStyle/>
          <a:p>
            <a:pPr algn="r"/>
            <a:r>
              <a:rPr lang="en-US" altLang="ja-JP" dirty="0"/>
              <a:t>3/50</a:t>
            </a:r>
            <a:endParaRPr lang="ja-JP" altLang="en-US" dirty="0"/>
          </a:p>
        </p:txBody>
      </p:sp>
      <p:sp>
        <p:nvSpPr>
          <p:cNvPr id="24" name="テキスト ボックス 23"/>
          <p:cNvSpPr txBox="1"/>
          <p:nvPr/>
        </p:nvSpPr>
        <p:spPr>
          <a:xfrm>
            <a:off x="5351081" y="6182584"/>
            <a:ext cx="3202620" cy="646331"/>
          </a:xfrm>
          <a:prstGeom prst="rect">
            <a:avLst/>
          </a:prstGeom>
          <a:noFill/>
          <a:ln w="28575" cmpd="sng">
            <a:solidFill>
              <a:srgbClr val="FF0000"/>
            </a:solidFill>
          </a:ln>
        </p:spPr>
        <p:txBody>
          <a:bodyPr wrap="none" rtlCol="0">
            <a:spAutoFit/>
          </a:bodyPr>
          <a:lstStyle/>
          <a:p>
            <a:pPr algn="ctr"/>
            <a:r>
              <a:rPr kumimoji="1" lang="ja-JP" altLang="en-US" dirty="0" smtClean="0"/>
              <a:t>ハビタブルな惑星を調べるには</a:t>
            </a:r>
            <a:endParaRPr kumimoji="1" lang="en-US" altLang="ja-JP" dirty="0" smtClean="0"/>
          </a:p>
          <a:p>
            <a:pPr algn="ctr"/>
            <a:r>
              <a:rPr lang="ja-JP" altLang="en-US" dirty="0" smtClean="0"/>
              <a:t>直接撮像観測しかない</a:t>
            </a:r>
            <a:endParaRPr kumimoji="1" lang="ja-JP" altLang="en-US" dirty="0"/>
          </a:p>
        </p:txBody>
      </p:sp>
      <p:sp>
        <p:nvSpPr>
          <p:cNvPr id="25" name="円/楕円 24"/>
          <p:cNvSpPr/>
          <p:nvPr/>
        </p:nvSpPr>
        <p:spPr>
          <a:xfrm>
            <a:off x="3190304" y="3331171"/>
            <a:ext cx="3003004" cy="610549"/>
          </a:xfrm>
          <a:prstGeom prst="ellipse">
            <a:avLst/>
          </a:prstGeom>
          <a:solidFill>
            <a:srgbClr val="00FF00"/>
          </a:solidFill>
          <a:ln w="76200" cmpd="sng">
            <a:solidFill>
              <a:srgbClr val="00FF00">
                <a:alpha val="57000"/>
              </a:srgbClr>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000" dirty="0" smtClean="0">
                <a:solidFill>
                  <a:schemeClr val="tx1"/>
                </a:solidFill>
                <a:latin typeface="GN-キルゴ"/>
                <a:ea typeface="GN-キルゴ"/>
                <a:cs typeface="GN-キルゴ"/>
              </a:rPr>
              <a:t>ハビタブルゾーン</a:t>
            </a:r>
            <a:endParaRPr kumimoji="1" lang="ja-JP" altLang="en-US" sz="2000" dirty="0">
              <a:solidFill>
                <a:schemeClr val="tx1"/>
              </a:solidFill>
              <a:latin typeface="GN-キルゴ"/>
              <a:ea typeface="GN-キルゴ"/>
              <a:cs typeface="GN-キルゴ"/>
            </a:endParaRPr>
          </a:p>
        </p:txBody>
      </p:sp>
      <p:sp>
        <p:nvSpPr>
          <p:cNvPr id="26" name="テキスト ボックス 25"/>
          <p:cNvSpPr txBox="1"/>
          <p:nvPr/>
        </p:nvSpPr>
        <p:spPr>
          <a:xfrm>
            <a:off x="7933279" y="912585"/>
            <a:ext cx="1240844" cy="276999"/>
          </a:xfrm>
          <a:prstGeom prst="rect">
            <a:avLst/>
          </a:prstGeom>
          <a:noFill/>
        </p:spPr>
        <p:txBody>
          <a:bodyPr wrap="none" rtlCol="0">
            <a:spAutoFit/>
          </a:bodyPr>
          <a:lstStyle/>
          <a:p>
            <a:r>
              <a:rPr kumimoji="1" lang="ja-JP" altLang="en-US" sz="1200" dirty="0" smtClean="0"/>
              <a:t>山本の主観です</a:t>
            </a:r>
            <a:endParaRPr kumimoji="1" lang="ja-JP" altLang="en-US" sz="1200" dirty="0"/>
          </a:p>
        </p:txBody>
      </p:sp>
    </p:spTree>
    <p:extLst>
      <p:ext uri="{BB962C8B-B14F-4D97-AF65-F5344CB8AC3E}">
        <p14:creationId xmlns:p14="http://schemas.microsoft.com/office/powerpoint/2010/main" val="23845070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補償光学</a:t>
            </a:r>
            <a:r>
              <a:rPr kumimoji="1" lang="en-US" altLang="ja-JP" dirty="0" smtClean="0"/>
              <a:t>: </a:t>
            </a:r>
            <a:r>
              <a:rPr kumimoji="1" lang="ja-JP" altLang="en-US" dirty="0" smtClean="0"/>
              <a:t>制御系</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開発した制御装置の性能確認</a:t>
            </a:r>
            <a:endParaRPr kumimoji="1" lang="ja-JP" altLang="en-US" dirty="0"/>
          </a:p>
        </p:txBody>
      </p:sp>
      <p:pic>
        <p:nvPicPr>
          <p:cNvPr id="4" name="図 3"/>
          <p:cNvPicPr>
            <a:picLocks noChangeAspect="1"/>
          </p:cNvPicPr>
          <p:nvPr/>
        </p:nvPicPr>
        <p:blipFill>
          <a:blip r:embed="rId2"/>
          <a:stretch>
            <a:fillRect/>
          </a:stretch>
        </p:blipFill>
        <p:spPr>
          <a:xfrm>
            <a:off x="316268" y="4827760"/>
            <a:ext cx="8511464" cy="1536700"/>
          </a:xfrm>
          <a:prstGeom prst="rect">
            <a:avLst/>
          </a:prstGeom>
        </p:spPr>
      </p:pic>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268" y="1936576"/>
            <a:ext cx="8115804" cy="2781833"/>
          </a:xfrm>
          <a:prstGeom prst="rect">
            <a:avLst/>
          </a:prstGeom>
        </p:spPr>
      </p:pic>
      <p:sp>
        <p:nvSpPr>
          <p:cNvPr id="7" name="テキスト ボックス 6"/>
          <p:cNvSpPr txBox="1"/>
          <p:nvPr/>
        </p:nvSpPr>
        <p:spPr>
          <a:xfrm>
            <a:off x="8402203" y="0"/>
            <a:ext cx="741797" cy="369332"/>
          </a:xfrm>
          <a:prstGeom prst="rect">
            <a:avLst/>
          </a:prstGeom>
          <a:noFill/>
        </p:spPr>
        <p:txBody>
          <a:bodyPr wrap="none" rtlCol="0">
            <a:spAutoFit/>
          </a:bodyPr>
          <a:lstStyle/>
          <a:p>
            <a:pPr algn="r"/>
            <a:r>
              <a:rPr lang="en-US" altLang="ja-JP" dirty="0" smtClean="0"/>
              <a:t>38/</a:t>
            </a:r>
            <a:r>
              <a:rPr lang="en-US" altLang="ja-JP" dirty="0"/>
              <a:t>50</a:t>
            </a:r>
            <a:endParaRPr lang="ja-JP" altLang="en-US" dirty="0"/>
          </a:p>
        </p:txBody>
      </p:sp>
    </p:spTree>
    <p:extLst>
      <p:ext uri="{BB962C8B-B14F-4D97-AF65-F5344CB8AC3E}">
        <p14:creationId xmlns:p14="http://schemas.microsoft.com/office/powerpoint/2010/main" val="138722376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補償光学</a:t>
            </a:r>
            <a:r>
              <a:rPr kumimoji="1" lang="en-US" altLang="ja-JP" dirty="0" smtClean="0"/>
              <a:t>: </a:t>
            </a:r>
            <a:r>
              <a:rPr kumimoji="1" lang="ja-JP" altLang="en-US" dirty="0" smtClean="0"/>
              <a:t>制御系</a:t>
            </a:r>
            <a:r>
              <a:rPr kumimoji="1" lang="en-US" altLang="ja-JP" dirty="0" smtClean="0"/>
              <a:t>:: </a:t>
            </a:r>
            <a:r>
              <a:rPr kumimoji="1" lang="ja-JP" altLang="en-US" dirty="0" smtClean="0"/>
              <a:t>制御速度</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実時間性を確保</a:t>
            </a:r>
            <a:r>
              <a:rPr kumimoji="1" lang="en-US" altLang="ja-JP" dirty="0" smtClean="0"/>
              <a:t>[900—1.1kHz]</a:t>
            </a:r>
          </a:p>
          <a:p>
            <a:pPr marL="0" indent="0">
              <a:buNone/>
            </a:pPr>
            <a:r>
              <a:rPr lang="en-US" altLang="ja-JP" dirty="0" smtClean="0"/>
              <a:t>→Tweeter</a:t>
            </a:r>
            <a:r>
              <a:rPr lang="ja-JP" altLang="en-US" dirty="0" smtClean="0"/>
              <a:t>系では遅い</a:t>
            </a:r>
            <a:r>
              <a:rPr lang="en-US" altLang="ja-JP" dirty="0" smtClean="0"/>
              <a:t>……</a:t>
            </a:r>
            <a:endParaRPr kumimoji="1" lang="ja-JP" altLang="en-US" dirty="0"/>
          </a:p>
        </p:txBody>
      </p:sp>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271" y="2349915"/>
            <a:ext cx="7989191" cy="4200435"/>
          </a:xfrm>
          <a:prstGeom prst="rect">
            <a:avLst/>
          </a:prstGeom>
        </p:spPr>
      </p:pic>
      <p:sp>
        <p:nvSpPr>
          <p:cNvPr id="5" name="コンテンツ プレースホルダー 2"/>
          <p:cNvSpPr txBox="1">
            <a:spLocks/>
          </p:cNvSpPr>
          <p:nvPr/>
        </p:nvSpPr>
        <p:spPr>
          <a:xfrm>
            <a:off x="1389639" y="6457604"/>
            <a:ext cx="5097092" cy="537612"/>
          </a:xfrm>
          <a:prstGeom prst="rect">
            <a:avLst/>
          </a:prstGeom>
          <a:noFill/>
          <a:ln>
            <a:noFill/>
          </a:ln>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Times New Roman" panose="02020603050405020304" pitchFamily="18" charset="0"/>
                <a:ea typeface="+mj-ea"/>
                <a:cs typeface="Times New Roman" panose="02020603050405020304" pitchFamily="18" charset="0"/>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Times New Roman" panose="02020603050405020304" pitchFamily="18" charset="0"/>
                <a:ea typeface="+mj-ea"/>
                <a:cs typeface="Times New Roman" panose="02020603050405020304" pitchFamily="18" charset="0"/>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Times New Roman" panose="02020603050405020304" pitchFamily="18" charset="0"/>
                <a:ea typeface="+mj-ea"/>
                <a:cs typeface="Times New Roman" panose="02020603050405020304" pitchFamily="18" charset="0"/>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Times New Roman" panose="02020603050405020304" pitchFamily="18" charset="0"/>
                <a:ea typeface="+mj-ea"/>
                <a:cs typeface="Times New Roman" panose="02020603050405020304" pitchFamily="18" charset="0"/>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Times New Roman" panose="02020603050405020304" pitchFamily="18" charset="0"/>
                <a:ea typeface="+mj-ea"/>
                <a:cs typeface="Times New Roman" panose="02020603050405020304" pitchFamily="18" charset="0"/>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0" indent="0" algn="ctr">
              <a:buNone/>
              <a:defRPr sz="1800" b="0" i="0" u="none" strike="noStrike" kern="1200" spc="0" baseline="0">
                <a:solidFill>
                  <a:prstClr val="black"/>
                </a:solidFill>
                <a:latin typeface="+mn-lt"/>
                <a:ea typeface="+mn-ea"/>
                <a:cs typeface="+mn-cs"/>
              </a:defRPr>
            </a:pPr>
            <a:r>
              <a:rPr lang="ja-JP" altLang="ja-JP" sz="2400" dirty="0">
                <a:solidFill>
                  <a:prstClr val="black"/>
                </a:solidFill>
                <a:ea typeface="+mn-ea"/>
              </a:rPr>
              <a:t>実時間性</a:t>
            </a:r>
            <a:r>
              <a:rPr lang="ja-JP" altLang="ja-JP" sz="2400" dirty="0" smtClean="0">
                <a:solidFill>
                  <a:prstClr val="black"/>
                </a:solidFill>
                <a:ea typeface="+mn-ea"/>
              </a:rPr>
              <a:t>測定</a:t>
            </a:r>
            <a:r>
              <a:rPr lang="ja-JP" altLang="en-US" sz="2400" dirty="0" smtClean="0">
                <a:solidFill>
                  <a:prstClr val="black"/>
                </a:solidFill>
                <a:ea typeface="+mn-ea"/>
              </a:rPr>
              <a:t>ヒストグラム</a:t>
            </a:r>
            <a:endParaRPr lang="ja-JP" altLang="ja-JP" sz="2400" dirty="0">
              <a:solidFill>
                <a:prstClr val="black"/>
              </a:solidFill>
              <a:ea typeface="+mn-ea"/>
            </a:endParaRPr>
          </a:p>
        </p:txBody>
      </p:sp>
      <p:grpSp>
        <p:nvGrpSpPr>
          <p:cNvPr id="6" name="グループ化 35"/>
          <p:cNvGrpSpPr/>
          <p:nvPr/>
        </p:nvGrpSpPr>
        <p:grpSpPr>
          <a:xfrm>
            <a:off x="2558351" y="2494716"/>
            <a:ext cx="2779451" cy="3968431"/>
            <a:chOff x="2815197" y="2888478"/>
            <a:chExt cx="2779451" cy="3968431"/>
          </a:xfrm>
        </p:grpSpPr>
        <p:cxnSp>
          <p:nvCxnSpPr>
            <p:cNvPr id="7" name="直線コネクタ 6"/>
            <p:cNvCxnSpPr/>
            <p:nvPr/>
          </p:nvCxnSpPr>
          <p:spPr>
            <a:xfrm flipV="1">
              <a:off x="3050615" y="2978951"/>
              <a:ext cx="0" cy="352989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8" name="グループ化 34"/>
            <p:cNvGrpSpPr/>
            <p:nvPr/>
          </p:nvGrpSpPr>
          <p:grpSpPr>
            <a:xfrm>
              <a:off x="2815197" y="2888478"/>
              <a:ext cx="2779451" cy="3968431"/>
              <a:chOff x="2815197" y="2888478"/>
              <a:chExt cx="2779451" cy="3968431"/>
            </a:xfrm>
          </p:grpSpPr>
          <p:cxnSp>
            <p:nvCxnSpPr>
              <p:cNvPr id="9" name="直線コネクタ 8"/>
              <p:cNvCxnSpPr/>
              <p:nvPr/>
            </p:nvCxnSpPr>
            <p:spPr>
              <a:xfrm flipV="1">
                <a:off x="5382090" y="2978953"/>
                <a:ext cx="0" cy="356196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4208215" y="2888478"/>
                <a:ext cx="0" cy="389478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5169532" y="6487577"/>
                <a:ext cx="425116" cy="369332"/>
              </a:xfrm>
              <a:prstGeom prst="rect">
                <a:avLst/>
              </a:prstGeom>
            </p:spPr>
            <p:txBody>
              <a:bodyPr wrap="none">
                <a:spAutoFit/>
              </a:bodyPr>
              <a:lstStyle/>
              <a:p>
                <a:r>
                  <a:rPr lang="en-US" altLang="ja-JP" dirty="0">
                    <a:latin typeface="Times New Roman" panose="02020603050405020304" pitchFamily="18" charset="0"/>
                    <a:cs typeface="Times New Roman" panose="02020603050405020304" pitchFamily="18" charset="0"/>
                  </a:rPr>
                  <a:t>2σ</a:t>
                </a:r>
                <a:endParaRPr lang="ja-JP" altLang="en-US" dirty="0">
                  <a:latin typeface="Times New Roman" panose="02020603050405020304" pitchFamily="18" charset="0"/>
                  <a:cs typeface="Times New Roman" panose="02020603050405020304" pitchFamily="18" charset="0"/>
                </a:endParaRPr>
              </a:p>
            </p:txBody>
          </p:sp>
          <p:sp>
            <p:nvSpPr>
              <p:cNvPr id="12" name="正方形/長方形 11"/>
              <p:cNvSpPr/>
              <p:nvPr/>
            </p:nvSpPr>
            <p:spPr>
              <a:xfrm>
                <a:off x="2815197" y="6440265"/>
                <a:ext cx="502061" cy="369332"/>
              </a:xfrm>
              <a:prstGeom prst="rect">
                <a:avLst/>
              </a:prstGeom>
            </p:spPr>
            <p:txBody>
              <a:bodyPr wrap="none">
                <a:spAutoFit/>
              </a:bodyPr>
              <a:lstStyle/>
              <a:p>
                <a:r>
                  <a:rPr lang="en-US" altLang="ja-JP" dirty="0" smtClean="0">
                    <a:latin typeface="Times New Roman" panose="02020603050405020304" pitchFamily="18" charset="0"/>
                    <a:cs typeface="Times New Roman" panose="02020603050405020304" pitchFamily="18" charset="0"/>
                  </a:rPr>
                  <a:t>-2σ</a:t>
                </a:r>
                <a:endParaRPr lang="ja-JP" altLang="en-US" dirty="0">
                  <a:latin typeface="Times New Roman" panose="02020603050405020304" pitchFamily="18" charset="0"/>
                  <a:cs typeface="Times New Roman" panose="02020603050405020304" pitchFamily="18" charset="0"/>
                </a:endParaRPr>
              </a:p>
            </p:txBody>
          </p:sp>
        </p:grpSp>
      </p:grpSp>
      <p:pic>
        <p:nvPicPr>
          <p:cNvPr id="13" name="図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2982" y="1002498"/>
            <a:ext cx="2835315" cy="1400781"/>
          </a:xfrm>
          <a:prstGeom prst="rect">
            <a:avLst/>
          </a:prstGeom>
        </p:spPr>
      </p:pic>
      <p:sp>
        <p:nvSpPr>
          <p:cNvPr id="14" name="U ターン矢印 13"/>
          <p:cNvSpPr/>
          <p:nvPr/>
        </p:nvSpPr>
        <p:spPr>
          <a:xfrm rot="5400000">
            <a:off x="7159777" y="1278220"/>
            <a:ext cx="513712" cy="1177558"/>
          </a:xfrm>
          <a:prstGeom prst="uturnArrow">
            <a:avLst>
              <a:gd name="adj1" fmla="val 25000"/>
              <a:gd name="adj2" fmla="val 25000"/>
              <a:gd name="adj3" fmla="val 4635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p:cNvSpPr txBox="1"/>
          <p:nvPr/>
        </p:nvSpPr>
        <p:spPr>
          <a:xfrm>
            <a:off x="8402203" y="0"/>
            <a:ext cx="741797" cy="369332"/>
          </a:xfrm>
          <a:prstGeom prst="rect">
            <a:avLst/>
          </a:prstGeom>
          <a:noFill/>
        </p:spPr>
        <p:txBody>
          <a:bodyPr wrap="none" rtlCol="0">
            <a:spAutoFit/>
          </a:bodyPr>
          <a:lstStyle/>
          <a:p>
            <a:pPr algn="r"/>
            <a:r>
              <a:rPr lang="en-US" altLang="ja-JP" dirty="0" smtClean="0"/>
              <a:t>39/</a:t>
            </a:r>
            <a:r>
              <a:rPr lang="en-US" altLang="ja-JP" dirty="0"/>
              <a:t>50</a:t>
            </a:r>
            <a:endParaRPr lang="ja-JP" altLang="en-US" dirty="0"/>
          </a:p>
        </p:txBody>
      </p:sp>
    </p:spTree>
    <p:extLst>
      <p:ext uri="{BB962C8B-B14F-4D97-AF65-F5344CB8AC3E}">
        <p14:creationId xmlns:p14="http://schemas.microsoft.com/office/powerpoint/2010/main" val="1142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kumimoji="1" lang="ja-JP" altLang="en-US" dirty="0" smtClean="0"/>
              <a:t>補償光学</a:t>
            </a:r>
            <a:r>
              <a:rPr kumimoji="1" lang="en-US" altLang="ja-JP" dirty="0" smtClean="0"/>
              <a:t>: </a:t>
            </a:r>
            <a:r>
              <a:rPr kumimoji="1" lang="ja-JP" altLang="en-US" dirty="0" smtClean="0"/>
              <a:t>制御系</a:t>
            </a:r>
            <a:r>
              <a:rPr kumimoji="1" lang="en-US" altLang="ja-JP" dirty="0" smtClean="0"/>
              <a:t>:: </a:t>
            </a:r>
            <a:r>
              <a:rPr kumimoji="1" lang="ja-JP" altLang="en-US" dirty="0" smtClean="0"/>
              <a:t>高精度</a:t>
            </a:r>
            <a:r>
              <a:rPr kumimoji="1" lang="en-US" altLang="ja-JP" dirty="0" smtClean="0"/>
              <a:t>/</a:t>
            </a:r>
            <a:r>
              <a:rPr kumimoji="1" lang="ja-JP" altLang="en-US" dirty="0" smtClean="0"/>
              <a:t>高速化</a:t>
            </a:r>
            <a:endParaRPr kumimoji="1" lang="ja-JP" altLang="en-US" dirty="0"/>
          </a:p>
        </p:txBody>
      </p:sp>
      <p:sp>
        <p:nvSpPr>
          <p:cNvPr id="3" name="コンテンツ プレースホルダー 2"/>
          <p:cNvSpPr>
            <a:spLocks noGrp="1"/>
          </p:cNvSpPr>
          <p:nvPr>
            <p:ph idx="1"/>
          </p:nvPr>
        </p:nvSpPr>
        <p:spPr>
          <a:xfrm>
            <a:off x="457200" y="765761"/>
            <a:ext cx="8686800" cy="5368847"/>
          </a:xfrm>
        </p:spPr>
        <p:txBody>
          <a:bodyPr/>
          <a:lstStyle/>
          <a:p>
            <a:r>
              <a:rPr kumimoji="1" lang="ja-JP" altLang="en-US" dirty="0" smtClean="0"/>
              <a:t>現在は</a:t>
            </a:r>
            <a:r>
              <a:rPr kumimoji="1" lang="en-US" altLang="ja-JP" dirty="0" smtClean="0"/>
              <a:t>P</a:t>
            </a:r>
            <a:r>
              <a:rPr kumimoji="1" lang="ja-JP" altLang="en-US" dirty="0" smtClean="0"/>
              <a:t>制御のみなので、</a:t>
            </a:r>
            <a:r>
              <a:rPr kumimoji="1" lang="en-US" altLang="ja-JP" dirty="0" smtClean="0"/>
              <a:t>PID(PI</a:t>
            </a:r>
            <a:r>
              <a:rPr lang="en-US" altLang="ja-JP" dirty="0"/>
              <a:t>?</a:t>
            </a:r>
            <a:r>
              <a:rPr kumimoji="1" lang="en-US" altLang="ja-JP" dirty="0" smtClean="0"/>
              <a:t>)</a:t>
            </a:r>
            <a:r>
              <a:rPr kumimoji="1" lang="ja-JP" altLang="en-US" dirty="0" smtClean="0"/>
              <a:t>へ移行</a:t>
            </a:r>
            <a:endParaRPr kumimoji="1" lang="en-US" altLang="ja-JP" dirty="0" smtClean="0"/>
          </a:p>
          <a:p>
            <a:r>
              <a:rPr kumimoji="1" lang="en-US" altLang="ja-JP" dirty="0" smtClean="0"/>
              <a:t>Tweeter</a:t>
            </a:r>
            <a:r>
              <a:rPr lang="en-US" altLang="ja-JP" dirty="0" smtClean="0"/>
              <a:t> AO</a:t>
            </a:r>
            <a:r>
              <a:rPr kumimoji="1" lang="ja-JP" altLang="en-US" dirty="0" smtClean="0"/>
              <a:t>用に</a:t>
            </a:r>
            <a:r>
              <a:rPr kumimoji="1" lang="en-US" altLang="ja-JP" dirty="0" smtClean="0"/>
              <a:t>FPGA</a:t>
            </a:r>
            <a:r>
              <a:rPr kumimoji="1" lang="ja-JP" altLang="en-US" dirty="0" smtClean="0"/>
              <a:t>を用いたハードウェア計算</a:t>
            </a:r>
            <a:endParaRPr kumimoji="1" lang="en-US" altLang="ja-JP" dirty="0" smtClean="0"/>
          </a:p>
          <a:p>
            <a:pPr lvl="1"/>
            <a:r>
              <a:rPr lang="ja-JP" altLang="en-US" dirty="0" smtClean="0"/>
              <a:t>多入力多出力</a:t>
            </a:r>
            <a:r>
              <a:rPr lang="en-US" altLang="ja-JP" dirty="0" smtClean="0"/>
              <a:t>(984→492)</a:t>
            </a:r>
            <a:r>
              <a:rPr lang="ja-JP" altLang="en-US" dirty="0" smtClean="0"/>
              <a:t>でも高速</a:t>
            </a:r>
            <a:r>
              <a:rPr lang="en-US" altLang="ja-JP" dirty="0" smtClean="0"/>
              <a:t>(〜10kHz)</a:t>
            </a:r>
            <a:r>
              <a:rPr lang="ja-JP" altLang="en-US" dirty="0" smtClean="0"/>
              <a:t>が可能</a:t>
            </a:r>
            <a:endParaRPr kumimoji="1" lang="ja-JP" altLang="en-US" dirty="0"/>
          </a:p>
        </p:txBody>
      </p:sp>
      <p:pic>
        <p:nvPicPr>
          <p:cNvPr id="4" name="図 3"/>
          <p:cNvPicPr>
            <a:picLocks noChangeAspect="1"/>
          </p:cNvPicPr>
          <p:nvPr/>
        </p:nvPicPr>
        <p:blipFill>
          <a:blip r:embed="rId2"/>
          <a:stretch>
            <a:fillRect/>
          </a:stretch>
        </p:blipFill>
        <p:spPr>
          <a:xfrm>
            <a:off x="1942264" y="2290432"/>
            <a:ext cx="6740081" cy="3407737"/>
          </a:xfrm>
          <a:prstGeom prst="rect">
            <a:avLst/>
          </a:prstGeom>
        </p:spPr>
      </p:pic>
      <p:sp>
        <p:nvSpPr>
          <p:cNvPr id="5" name="テキスト ボックス 4"/>
          <p:cNvSpPr txBox="1"/>
          <p:nvPr/>
        </p:nvSpPr>
        <p:spPr>
          <a:xfrm>
            <a:off x="0" y="3976818"/>
            <a:ext cx="2074156" cy="369332"/>
          </a:xfrm>
          <a:prstGeom prst="rect">
            <a:avLst/>
          </a:prstGeom>
          <a:noFill/>
        </p:spPr>
        <p:txBody>
          <a:bodyPr wrap="none" rtlCol="0">
            <a:spAutoFit/>
          </a:bodyPr>
          <a:lstStyle/>
          <a:p>
            <a:r>
              <a:rPr kumimoji="1" lang="en-US" altLang="ja-JP" dirty="0" smtClean="0"/>
              <a:t>FPGA</a:t>
            </a:r>
            <a:r>
              <a:rPr kumimoji="1" lang="ja-JP" altLang="en-US" dirty="0" smtClean="0"/>
              <a:t>制御系の開発</a:t>
            </a:r>
            <a:endParaRPr kumimoji="1" lang="ja-JP" altLang="en-US" dirty="0"/>
          </a:p>
        </p:txBody>
      </p:sp>
      <p:sp>
        <p:nvSpPr>
          <p:cNvPr id="6" name="テキスト ボックス 5"/>
          <p:cNvSpPr txBox="1"/>
          <p:nvPr/>
        </p:nvSpPr>
        <p:spPr>
          <a:xfrm>
            <a:off x="8402203" y="0"/>
            <a:ext cx="741797" cy="369332"/>
          </a:xfrm>
          <a:prstGeom prst="rect">
            <a:avLst/>
          </a:prstGeom>
          <a:noFill/>
        </p:spPr>
        <p:txBody>
          <a:bodyPr wrap="none" rtlCol="0">
            <a:spAutoFit/>
          </a:bodyPr>
          <a:lstStyle/>
          <a:p>
            <a:pPr algn="r"/>
            <a:r>
              <a:rPr lang="en-US" altLang="ja-JP" dirty="0" smtClean="0"/>
              <a:t>40/</a:t>
            </a:r>
            <a:r>
              <a:rPr lang="en-US" altLang="ja-JP" dirty="0"/>
              <a:t>50</a:t>
            </a:r>
            <a:endParaRPr lang="ja-JP" altLang="en-US" dirty="0"/>
          </a:p>
        </p:txBody>
      </p:sp>
      <p:sp>
        <p:nvSpPr>
          <p:cNvPr id="7" name="コンテンツ プレースホルダー 2"/>
          <p:cNvSpPr txBox="1">
            <a:spLocks/>
          </p:cNvSpPr>
          <p:nvPr/>
        </p:nvSpPr>
        <p:spPr>
          <a:xfrm>
            <a:off x="457200" y="5679491"/>
            <a:ext cx="8686800" cy="1178509"/>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u"/>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u"/>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dirty="0" smtClean="0"/>
              <a:t>入力制御を</a:t>
            </a:r>
            <a:r>
              <a:rPr lang="en-US" altLang="ja-JP" dirty="0" smtClean="0"/>
              <a:t>zonal -&gt; modal</a:t>
            </a:r>
            <a:r>
              <a:rPr lang="ja-JP" altLang="en-US" dirty="0" smtClean="0"/>
              <a:t>へ</a:t>
            </a:r>
            <a:endParaRPr lang="en-US" altLang="ja-JP" dirty="0" smtClean="0"/>
          </a:p>
          <a:p>
            <a:pPr lvl="1"/>
            <a:r>
              <a:rPr lang="ja-JP" altLang="en-US" dirty="0" smtClean="0"/>
              <a:t>測定誤差の抑制　</a:t>
            </a:r>
            <a:r>
              <a:rPr lang="en-US" altLang="ja-JP" dirty="0" smtClean="0"/>
              <a:t>←→ </a:t>
            </a:r>
            <a:r>
              <a:rPr lang="ja-JP" altLang="en-US" dirty="0" smtClean="0"/>
              <a:t>計算時間の増加</a:t>
            </a:r>
            <a:endParaRPr lang="ja-JP" altLang="en-US" dirty="0"/>
          </a:p>
        </p:txBody>
      </p:sp>
    </p:spTree>
    <p:extLst>
      <p:ext uri="{BB962C8B-B14F-4D97-AF65-F5344CB8AC3E}">
        <p14:creationId xmlns:p14="http://schemas.microsoft.com/office/powerpoint/2010/main" val="27200981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補償光学</a:t>
            </a:r>
            <a:r>
              <a:rPr kumimoji="1" lang="en-US" altLang="ja-JP" dirty="0" smtClean="0"/>
              <a:t>: </a:t>
            </a:r>
            <a:r>
              <a:rPr kumimoji="1" lang="ja-JP" altLang="en-US" dirty="0" smtClean="0"/>
              <a:t>制御系</a:t>
            </a:r>
            <a:endParaRPr kumimoji="1" lang="ja-JP" altLang="en-US" dirty="0"/>
          </a:p>
        </p:txBody>
      </p:sp>
      <p:sp>
        <p:nvSpPr>
          <p:cNvPr id="3" name="コンテンツ プレースホルダー 2"/>
          <p:cNvSpPr>
            <a:spLocks noGrp="1"/>
          </p:cNvSpPr>
          <p:nvPr>
            <p:ph idx="1"/>
          </p:nvPr>
        </p:nvSpPr>
        <p:spPr>
          <a:xfrm>
            <a:off x="457200" y="760341"/>
            <a:ext cx="8229600" cy="1866434"/>
          </a:xfrm>
        </p:spPr>
        <p:txBody>
          <a:bodyPr/>
          <a:lstStyle/>
          <a:p>
            <a:r>
              <a:rPr kumimoji="1" lang="ja-JP" altLang="en-US" dirty="0" smtClean="0"/>
              <a:t>測定波面をモード展開して制御値を算出</a:t>
            </a:r>
            <a:endParaRPr kumimoji="1" lang="en-US" altLang="ja-JP" dirty="0" smtClean="0"/>
          </a:p>
          <a:p>
            <a:pPr lvl="1"/>
            <a:r>
              <a:rPr kumimoji="1" lang="ja-JP" altLang="en-US" dirty="0" smtClean="0"/>
              <a:t>各素子でのエラーが平均化される</a:t>
            </a:r>
            <a:endParaRPr kumimoji="1" lang="en-US" altLang="ja-JP" dirty="0" smtClean="0"/>
          </a:p>
          <a:p>
            <a:pPr lvl="1"/>
            <a:r>
              <a:rPr lang="en-US" altLang="ja-JP" dirty="0" smtClean="0"/>
              <a:t>KL</a:t>
            </a:r>
            <a:r>
              <a:rPr lang="ja-JP" altLang="en-US" dirty="0" smtClean="0"/>
              <a:t>展開などで有効なモードから制御できる</a:t>
            </a:r>
            <a:endParaRPr kumimoji="1" lang="ja-JP" altLang="en-US" dirty="0"/>
          </a:p>
        </p:txBody>
      </p:sp>
      <p:pic>
        <p:nvPicPr>
          <p:cNvPr id="4" name="図 3" descr="20150314_12.eps"/>
          <p:cNvPicPr>
            <a:picLocks noChangeAspect="1"/>
          </p:cNvPicPr>
          <p:nvPr/>
        </p:nvPicPr>
        <p:blipFill>
          <a:blip r:embed="rId2" cstate="print"/>
          <a:stretch>
            <a:fillRect/>
          </a:stretch>
        </p:blipFill>
        <p:spPr>
          <a:xfrm>
            <a:off x="4622014" y="2333665"/>
            <a:ext cx="4064786" cy="3929293"/>
          </a:xfrm>
          <a:prstGeom prst="rect">
            <a:avLst/>
          </a:prstGeom>
        </p:spPr>
      </p:pic>
      <p:sp>
        <p:nvSpPr>
          <p:cNvPr id="5" name="円/楕円 4"/>
          <p:cNvSpPr/>
          <p:nvPr/>
        </p:nvSpPr>
        <p:spPr>
          <a:xfrm>
            <a:off x="8211816" y="5639861"/>
            <a:ext cx="405045"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左右矢印 5"/>
          <p:cNvSpPr/>
          <p:nvPr/>
        </p:nvSpPr>
        <p:spPr>
          <a:xfrm rot="5400000">
            <a:off x="7666432" y="5148285"/>
            <a:ext cx="780630" cy="20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187354" y="4236662"/>
            <a:ext cx="1493468" cy="369332"/>
          </a:xfrm>
          <a:prstGeom prst="rect">
            <a:avLst/>
          </a:prstGeom>
          <a:noFill/>
        </p:spPr>
        <p:txBody>
          <a:bodyPr wrap="none" rtlCol="0">
            <a:spAutoFit/>
          </a:bodyPr>
          <a:lstStyle/>
          <a:p>
            <a:r>
              <a:rPr kumimoji="1" lang="en-US" altLang="ja-JP" dirty="0" smtClean="0">
                <a:solidFill>
                  <a:srgbClr val="F1550F"/>
                </a:solidFill>
              </a:rPr>
              <a:t>Zernike</a:t>
            </a:r>
            <a:r>
              <a:rPr kumimoji="1" lang="ja-JP" altLang="en-US" dirty="0" smtClean="0">
                <a:solidFill>
                  <a:srgbClr val="F1550F"/>
                </a:solidFill>
              </a:rPr>
              <a:t>モード</a:t>
            </a:r>
            <a:endParaRPr kumimoji="1" lang="ja-JP" altLang="en-US" dirty="0">
              <a:solidFill>
                <a:srgbClr val="F1550F"/>
              </a:solidFill>
            </a:endParaRPr>
          </a:p>
        </p:txBody>
      </p:sp>
      <p:sp>
        <p:nvSpPr>
          <p:cNvPr id="8" name="テキスト ボックス 7"/>
          <p:cNvSpPr txBox="1"/>
          <p:nvPr/>
        </p:nvSpPr>
        <p:spPr>
          <a:xfrm>
            <a:off x="5444105" y="6379311"/>
            <a:ext cx="2713904" cy="369332"/>
          </a:xfrm>
          <a:prstGeom prst="rect">
            <a:avLst/>
          </a:prstGeom>
          <a:noFill/>
        </p:spPr>
        <p:txBody>
          <a:bodyPr wrap="none" rtlCol="0">
            <a:spAutoFit/>
          </a:bodyPr>
          <a:lstStyle/>
          <a:p>
            <a:r>
              <a:rPr kumimoji="1" lang="ja-JP" altLang="en-US" dirty="0" smtClean="0"/>
              <a:t>山崎さんスライドより</a:t>
            </a:r>
            <a:r>
              <a:rPr kumimoji="1" lang="en-US" altLang="ja-JP" dirty="0" smtClean="0"/>
              <a:t>2015</a:t>
            </a:r>
            <a:endParaRPr kumimoji="1" lang="ja-JP" altLang="en-US" dirty="0"/>
          </a:p>
        </p:txBody>
      </p:sp>
      <p:sp>
        <p:nvSpPr>
          <p:cNvPr id="9" name="テキスト ボックス 8"/>
          <p:cNvSpPr txBox="1"/>
          <p:nvPr/>
        </p:nvSpPr>
        <p:spPr>
          <a:xfrm>
            <a:off x="5330293" y="5270529"/>
            <a:ext cx="1931238" cy="369332"/>
          </a:xfrm>
          <a:prstGeom prst="rect">
            <a:avLst/>
          </a:prstGeom>
          <a:noFill/>
        </p:spPr>
        <p:txBody>
          <a:bodyPr wrap="none" rtlCol="0">
            <a:spAutoFit/>
          </a:bodyPr>
          <a:lstStyle/>
          <a:p>
            <a:r>
              <a:rPr kumimoji="1" lang="ja-JP" altLang="en-US" dirty="0" smtClean="0"/>
              <a:t>経験的モード展開</a:t>
            </a:r>
            <a:endParaRPr kumimoji="1" lang="ja-JP" altLang="en-US" dirty="0"/>
          </a:p>
        </p:txBody>
      </p:sp>
      <p:sp>
        <p:nvSpPr>
          <p:cNvPr id="10" name="テキスト ボックス 9"/>
          <p:cNvSpPr txBox="1"/>
          <p:nvPr/>
        </p:nvSpPr>
        <p:spPr>
          <a:xfrm>
            <a:off x="125079" y="2438037"/>
            <a:ext cx="1493468" cy="369332"/>
          </a:xfrm>
          <a:prstGeom prst="rect">
            <a:avLst/>
          </a:prstGeom>
          <a:noFill/>
        </p:spPr>
        <p:txBody>
          <a:bodyPr wrap="none" rtlCol="0">
            <a:spAutoFit/>
          </a:bodyPr>
          <a:lstStyle/>
          <a:p>
            <a:r>
              <a:rPr kumimoji="1" lang="en-US" altLang="ja-JP" dirty="0" smtClean="0"/>
              <a:t>Zernike</a:t>
            </a:r>
            <a:r>
              <a:rPr kumimoji="1" lang="ja-JP" altLang="en-US" dirty="0" smtClean="0"/>
              <a:t>モード</a:t>
            </a:r>
            <a:endParaRPr kumimoji="1" lang="ja-JP" altLang="en-US" dirty="0"/>
          </a:p>
        </p:txBody>
      </p:sp>
      <p:pic>
        <p:nvPicPr>
          <p:cNvPr id="11" name="図 10" descr="01Pist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7370"/>
            <a:ext cx="635017" cy="632556"/>
          </a:xfrm>
          <a:prstGeom prst="rect">
            <a:avLst/>
          </a:prstGeom>
        </p:spPr>
      </p:pic>
      <p:pic>
        <p:nvPicPr>
          <p:cNvPr id="12" name="図 11" descr="02Tilt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9927"/>
            <a:ext cx="635017" cy="632556"/>
          </a:xfrm>
          <a:prstGeom prst="rect">
            <a:avLst/>
          </a:prstGeom>
        </p:spPr>
      </p:pic>
      <p:pic>
        <p:nvPicPr>
          <p:cNvPr id="13" name="図 12" descr="03Til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72483"/>
            <a:ext cx="635017" cy="632546"/>
          </a:xfrm>
          <a:prstGeom prst="rect">
            <a:avLst/>
          </a:prstGeom>
        </p:spPr>
      </p:pic>
      <p:pic>
        <p:nvPicPr>
          <p:cNvPr id="14" name="図 13" descr="04Defoc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05029"/>
            <a:ext cx="635017" cy="636255"/>
          </a:xfrm>
          <a:prstGeom prst="rect">
            <a:avLst/>
          </a:prstGeom>
        </p:spPr>
      </p:pic>
      <p:pic>
        <p:nvPicPr>
          <p:cNvPr id="15" name="図 14" descr="05Astig4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41284"/>
            <a:ext cx="632388" cy="629932"/>
          </a:xfrm>
          <a:prstGeom prst="rect">
            <a:avLst/>
          </a:prstGeom>
        </p:spPr>
      </p:pic>
      <p:pic>
        <p:nvPicPr>
          <p:cNvPr id="16" name="図 15" descr="06Astig9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71216"/>
            <a:ext cx="632388" cy="629932"/>
          </a:xfrm>
          <a:prstGeom prst="rect">
            <a:avLst/>
          </a:prstGeom>
        </p:spPr>
      </p:pic>
      <p:pic>
        <p:nvPicPr>
          <p:cNvPr id="17" name="図 16" descr="07Coma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580" y="3434679"/>
            <a:ext cx="635028" cy="632557"/>
          </a:xfrm>
          <a:prstGeom prst="rect">
            <a:avLst/>
          </a:prstGeom>
        </p:spPr>
      </p:pic>
      <p:pic>
        <p:nvPicPr>
          <p:cNvPr id="18" name="図 17" descr="08ComaX.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7580" y="4067235"/>
            <a:ext cx="633790" cy="632557"/>
          </a:xfrm>
          <a:prstGeom prst="rect">
            <a:avLst/>
          </a:prstGeom>
        </p:spPr>
      </p:pic>
      <p:pic>
        <p:nvPicPr>
          <p:cNvPr id="19" name="図 18" descr="09TrefoilV.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580" y="4698295"/>
            <a:ext cx="635028" cy="633792"/>
          </a:xfrm>
          <a:prstGeom prst="rect">
            <a:avLst/>
          </a:prstGeom>
        </p:spPr>
      </p:pic>
      <p:pic>
        <p:nvPicPr>
          <p:cNvPr id="20" name="図 19" descr="10Trefoil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7580" y="5332087"/>
            <a:ext cx="633790" cy="630105"/>
          </a:xfrm>
          <a:prstGeom prst="rect">
            <a:avLst/>
          </a:prstGeom>
        </p:spPr>
      </p:pic>
      <p:pic>
        <p:nvPicPr>
          <p:cNvPr id="21" name="図 20" descr="11Spherical.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581" y="5968594"/>
            <a:ext cx="633790" cy="632554"/>
          </a:xfrm>
          <a:prstGeom prst="rect">
            <a:avLst/>
          </a:prstGeom>
        </p:spPr>
      </p:pic>
      <p:sp>
        <p:nvSpPr>
          <p:cNvPr id="22" name="テキスト ボックス 21"/>
          <p:cNvSpPr txBox="1"/>
          <p:nvPr/>
        </p:nvSpPr>
        <p:spPr>
          <a:xfrm>
            <a:off x="817825" y="6498289"/>
            <a:ext cx="662787" cy="369332"/>
          </a:xfrm>
          <a:prstGeom prst="rect">
            <a:avLst/>
          </a:prstGeom>
          <a:noFill/>
        </p:spPr>
        <p:txBody>
          <a:bodyPr wrap="none" rtlCol="0">
            <a:spAutoFit/>
          </a:bodyPr>
          <a:lstStyle/>
          <a:p>
            <a:r>
              <a:rPr kumimoji="1" lang="en-US" altLang="ja-JP" dirty="0" smtClean="0"/>
              <a:t>………</a:t>
            </a:r>
            <a:endParaRPr kumimoji="1" lang="ja-JP" altLang="en-US" dirty="0"/>
          </a:p>
        </p:txBody>
      </p:sp>
      <p:pic>
        <p:nvPicPr>
          <p:cNvPr id="24" name="図 23" descr="経験的モード.png"/>
          <p:cNvPicPr>
            <a:picLocks noChangeAspect="1"/>
          </p:cNvPicPr>
          <p:nvPr/>
        </p:nvPicPr>
        <p:blipFill rotWithShape="1">
          <a:blip r:embed="rId14">
            <a:extLst>
              <a:ext uri="{28A0092B-C50C-407E-A947-70E740481C1C}">
                <a14:useLocalDpi xmlns:a14="http://schemas.microsoft.com/office/drawing/2010/main" val="0"/>
              </a:ext>
            </a:extLst>
          </a:blip>
          <a:srcRect l="40090" r="20308"/>
          <a:stretch/>
        </p:blipFill>
        <p:spPr>
          <a:xfrm>
            <a:off x="1685897" y="4238722"/>
            <a:ext cx="2936117" cy="1431352"/>
          </a:xfrm>
          <a:prstGeom prst="rect">
            <a:avLst/>
          </a:prstGeom>
        </p:spPr>
      </p:pic>
      <p:pic>
        <p:nvPicPr>
          <p:cNvPr id="25" name="図 24" descr="経験的モード.png"/>
          <p:cNvPicPr>
            <a:picLocks noChangeAspect="1"/>
          </p:cNvPicPr>
          <p:nvPr/>
        </p:nvPicPr>
        <p:blipFill rotWithShape="1">
          <a:blip r:embed="rId14">
            <a:extLst>
              <a:ext uri="{28A0092B-C50C-407E-A947-70E740481C1C}">
                <a14:useLocalDpi xmlns:a14="http://schemas.microsoft.com/office/drawing/2010/main" val="0"/>
              </a:ext>
            </a:extLst>
          </a:blip>
          <a:srcRect r="59490"/>
          <a:stretch/>
        </p:blipFill>
        <p:spPr>
          <a:xfrm>
            <a:off x="1618547" y="2807370"/>
            <a:ext cx="3003467" cy="1431352"/>
          </a:xfrm>
          <a:prstGeom prst="rect">
            <a:avLst/>
          </a:prstGeom>
        </p:spPr>
      </p:pic>
      <p:pic>
        <p:nvPicPr>
          <p:cNvPr id="26" name="図 25" descr="経験的モード.png"/>
          <p:cNvPicPr>
            <a:picLocks noChangeAspect="1"/>
          </p:cNvPicPr>
          <p:nvPr/>
        </p:nvPicPr>
        <p:blipFill rotWithShape="1">
          <a:blip r:embed="rId14">
            <a:extLst>
              <a:ext uri="{28A0092B-C50C-407E-A947-70E740481C1C}">
                <a14:useLocalDpi xmlns:a14="http://schemas.microsoft.com/office/drawing/2010/main" val="0"/>
              </a:ext>
            </a:extLst>
          </a:blip>
          <a:srcRect l="79692" b="14223"/>
          <a:stretch/>
        </p:blipFill>
        <p:spPr>
          <a:xfrm>
            <a:off x="1685897" y="5639861"/>
            <a:ext cx="1505700" cy="1227760"/>
          </a:xfrm>
          <a:prstGeom prst="rect">
            <a:avLst/>
          </a:prstGeom>
        </p:spPr>
      </p:pic>
      <p:sp>
        <p:nvSpPr>
          <p:cNvPr id="27" name="テキスト ボックス 26"/>
          <p:cNvSpPr txBox="1"/>
          <p:nvPr/>
        </p:nvSpPr>
        <p:spPr>
          <a:xfrm>
            <a:off x="3540699" y="6167630"/>
            <a:ext cx="503413" cy="369332"/>
          </a:xfrm>
          <a:prstGeom prst="rect">
            <a:avLst/>
          </a:prstGeom>
          <a:noFill/>
        </p:spPr>
        <p:txBody>
          <a:bodyPr wrap="none" rtlCol="0">
            <a:spAutoFit/>
          </a:bodyPr>
          <a:lstStyle/>
          <a:p>
            <a:r>
              <a:rPr kumimoji="1" lang="en-US" altLang="ja-JP" dirty="0" smtClean="0"/>
              <a:t>……</a:t>
            </a:r>
            <a:endParaRPr kumimoji="1" lang="ja-JP" altLang="en-US" dirty="0"/>
          </a:p>
        </p:txBody>
      </p:sp>
      <p:sp>
        <p:nvSpPr>
          <p:cNvPr id="23" name="テキスト ボックス 22"/>
          <p:cNvSpPr txBox="1"/>
          <p:nvPr/>
        </p:nvSpPr>
        <p:spPr>
          <a:xfrm>
            <a:off x="1779971" y="2303609"/>
            <a:ext cx="2623735" cy="646331"/>
          </a:xfrm>
          <a:prstGeom prst="rect">
            <a:avLst/>
          </a:prstGeom>
          <a:noFill/>
        </p:spPr>
        <p:txBody>
          <a:bodyPr wrap="none" rtlCol="0">
            <a:spAutoFit/>
          </a:bodyPr>
          <a:lstStyle/>
          <a:p>
            <a:r>
              <a:rPr kumimoji="1" lang="ja-JP" altLang="en-US" dirty="0" smtClean="0"/>
              <a:t>観測から得られた</a:t>
            </a:r>
            <a:endParaRPr kumimoji="1" lang="en-US" altLang="ja-JP" dirty="0" smtClean="0"/>
          </a:p>
          <a:p>
            <a:r>
              <a:rPr lang="ja-JP" altLang="en-US" dirty="0" smtClean="0"/>
              <a:t>大気乱流の優先的モード</a:t>
            </a:r>
            <a:endParaRPr kumimoji="1" lang="ja-JP" altLang="en-US" dirty="0"/>
          </a:p>
        </p:txBody>
      </p:sp>
      <p:sp>
        <p:nvSpPr>
          <p:cNvPr id="28" name="テキスト ボックス 27"/>
          <p:cNvSpPr txBox="1"/>
          <p:nvPr/>
        </p:nvSpPr>
        <p:spPr>
          <a:xfrm>
            <a:off x="8402203" y="0"/>
            <a:ext cx="741797" cy="369332"/>
          </a:xfrm>
          <a:prstGeom prst="rect">
            <a:avLst/>
          </a:prstGeom>
          <a:noFill/>
        </p:spPr>
        <p:txBody>
          <a:bodyPr wrap="none" rtlCol="0">
            <a:spAutoFit/>
          </a:bodyPr>
          <a:lstStyle/>
          <a:p>
            <a:pPr algn="r"/>
            <a:r>
              <a:rPr lang="en-US" altLang="ja-JP" dirty="0" smtClean="0"/>
              <a:t>41/</a:t>
            </a:r>
            <a:r>
              <a:rPr lang="en-US" altLang="ja-JP" dirty="0"/>
              <a:t>50</a:t>
            </a:r>
            <a:endParaRPr lang="ja-JP" altLang="en-US" dirty="0"/>
          </a:p>
        </p:txBody>
      </p:sp>
    </p:spTree>
    <p:extLst>
      <p:ext uri="{BB962C8B-B14F-4D97-AF65-F5344CB8AC3E}">
        <p14:creationId xmlns:p14="http://schemas.microsoft.com/office/powerpoint/2010/main" val="3275132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17727" y="2807162"/>
            <a:ext cx="2826791" cy="373098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sp>
        <p:nvSpPr>
          <p:cNvPr id="2" name="タイトル 1"/>
          <p:cNvSpPr>
            <a:spLocks noGrp="1"/>
          </p:cNvSpPr>
          <p:nvPr>
            <p:ph type="title"/>
          </p:nvPr>
        </p:nvSpPr>
        <p:spPr>
          <a:xfrm>
            <a:off x="2794000" y="6409"/>
            <a:ext cx="6350000" cy="1143000"/>
          </a:xfrm>
        </p:spPr>
        <p:txBody>
          <a:bodyPr>
            <a:normAutofit/>
          </a:bodyPr>
          <a:lstStyle/>
          <a:p>
            <a:pPr algn="l"/>
            <a:r>
              <a:rPr kumimoji="1" lang="en-US" altLang="ja-JP" dirty="0" smtClean="0"/>
              <a:t>SEICA</a:t>
            </a:r>
            <a:r>
              <a:rPr lang="ja-JP" altLang="en-US" dirty="0" smtClean="0"/>
              <a:t>光学系設計</a:t>
            </a:r>
            <a:r>
              <a:rPr lang="en-US" altLang="ja-JP" dirty="0" smtClean="0"/>
              <a:t>:</a:t>
            </a:r>
            <a:r>
              <a:rPr lang="ja-JP" altLang="en-US" dirty="0" smtClean="0"/>
              <a:t>概観</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66"/>
          <a:stretch/>
        </p:blipFill>
        <p:spPr>
          <a:xfrm>
            <a:off x="2944519" y="1143000"/>
            <a:ext cx="5945482" cy="5728249"/>
          </a:xfrm>
        </p:spPr>
      </p:pic>
      <p:sp>
        <p:nvSpPr>
          <p:cNvPr id="5" name="正方形/長方形 4"/>
          <p:cNvSpPr/>
          <p:nvPr/>
        </p:nvSpPr>
        <p:spPr>
          <a:xfrm>
            <a:off x="117727" y="417507"/>
            <a:ext cx="2676274" cy="3374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天体から</a:t>
            </a:r>
            <a:endParaRPr kumimoji="1" lang="ja-JP" altLang="en-US" sz="2400" dirty="0"/>
          </a:p>
        </p:txBody>
      </p:sp>
      <p:sp>
        <p:nvSpPr>
          <p:cNvPr id="6" name="下矢印 5"/>
          <p:cNvSpPr/>
          <p:nvPr/>
        </p:nvSpPr>
        <p:spPr>
          <a:xfrm>
            <a:off x="1173945" y="154980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7727" y="1154171"/>
            <a:ext cx="2676274" cy="395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地球大気</a:t>
            </a:r>
            <a:endParaRPr kumimoji="1" lang="ja-JP" altLang="en-US" sz="2400" dirty="0"/>
          </a:p>
        </p:txBody>
      </p:sp>
      <p:sp>
        <p:nvSpPr>
          <p:cNvPr id="8" name="正方形/長方形 7"/>
          <p:cNvSpPr/>
          <p:nvPr/>
        </p:nvSpPr>
        <p:spPr>
          <a:xfrm>
            <a:off x="117727" y="1977674"/>
            <a:ext cx="2676274"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望遠鏡</a:t>
            </a:r>
            <a:r>
              <a:rPr kumimoji="1" lang="en-US" altLang="ja-JP" sz="2400" dirty="0" smtClean="0"/>
              <a:t> (</a:t>
            </a:r>
            <a:r>
              <a:rPr kumimoji="1" lang="ja-JP" altLang="en-US" sz="2400" dirty="0" smtClean="0"/>
              <a:t>主</a:t>
            </a:r>
            <a:r>
              <a:rPr kumimoji="1" lang="en-US" altLang="ja-JP" sz="2400" dirty="0" smtClean="0"/>
              <a:t>-</a:t>
            </a:r>
            <a:r>
              <a:rPr kumimoji="1" lang="ja-JP" altLang="en-US" sz="2400" dirty="0" smtClean="0"/>
              <a:t>第三鏡</a:t>
            </a:r>
            <a:r>
              <a:rPr kumimoji="1" lang="en-US" altLang="ja-JP" sz="2400" dirty="0" smtClean="0"/>
              <a:t>)</a:t>
            </a:r>
            <a:endParaRPr kumimoji="1" lang="ja-JP" altLang="en-US" sz="2400" dirty="0"/>
          </a:p>
        </p:txBody>
      </p:sp>
      <p:sp>
        <p:nvSpPr>
          <p:cNvPr id="9" name="下矢印 8"/>
          <p:cNvSpPr/>
          <p:nvPr/>
        </p:nvSpPr>
        <p:spPr>
          <a:xfrm>
            <a:off x="1173945" y="75494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173945" y="240793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173945" y="4488180"/>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1173945" y="280716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79497" y="3224813"/>
            <a:ext cx="1763322"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前置光学系</a:t>
            </a:r>
            <a:endParaRPr kumimoji="1" lang="ja-JP" altLang="en-US" sz="2400" dirty="0"/>
          </a:p>
        </p:txBody>
      </p:sp>
      <p:sp>
        <p:nvSpPr>
          <p:cNvPr id="21" name="テキスト ボックス 20"/>
          <p:cNvSpPr txBox="1"/>
          <p:nvPr/>
        </p:nvSpPr>
        <p:spPr>
          <a:xfrm>
            <a:off x="117728" y="2807162"/>
            <a:ext cx="902811" cy="461665"/>
          </a:xfrm>
          <a:prstGeom prst="rect">
            <a:avLst/>
          </a:prstGeom>
          <a:noFill/>
        </p:spPr>
        <p:txBody>
          <a:bodyPr wrap="none" rtlCol="0">
            <a:spAutoFit/>
          </a:bodyPr>
          <a:lstStyle/>
          <a:p>
            <a:r>
              <a:rPr kumimoji="1" lang="en-US" altLang="ja-JP" sz="2400" dirty="0" smtClean="0"/>
              <a:t>SEICA</a:t>
            </a:r>
            <a:endParaRPr kumimoji="1" lang="ja-JP" altLang="en-US" sz="2400" dirty="0"/>
          </a:p>
        </p:txBody>
      </p:sp>
      <p:sp>
        <p:nvSpPr>
          <p:cNvPr id="22" name="下矢印 21"/>
          <p:cNvSpPr/>
          <p:nvPr/>
        </p:nvSpPr>
        <p:spPr>
          <a:xfrm>
            <a:off x="1173945" y="3653015"/>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79497" y="4052243"/>
            <a:ext cx="1763322" cy="428202"/>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smtClean="0"/>
              <a:t>ExAO</a:t>
            </a:r>
            <a:endParaRPr kumimoji="1" lang="ja-JP" altLang="en-US" sz="2400" dirty="0"/>
          </a:p>
        </p:txBody>
      </p:sp>
      <p:sp>
        <p:nvSpPr>
          <p:cNvPr id="24" name="正方形/長方形 23"/>
          <p:cNvSpPr/>
          <p:nvPr/>
        </p:nvSpPr>
        <p:spPr>
          <a:xfrm>
            <a:off x="579497" y="4901142"/>
            <a:ext cx="1763322" cy="42820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コロナグラフ</a:t>
            </a:r>
            <a:endParaRPr kumimoji="1" lang="ja-JP" altLang="en-US" sz="2400" dirty="0"/>
          </a:p>
        </p:txBody>
      </p:sp>
      <p:sp>
        <p:nvSpPr>
          <p:cNvPr id="25" name="正方形/長方形 24"/>
          <p:cNvSpPr/>
          <p:nvPr/>
        </p:nvSpPr>
        <p:spPr>
          <a:xfrm>
            <a:off x="579497" y="5708662"/>
            <a:ext cx="1763322" cy="428202"/>
          </a:xfrm>
          <a:prstGeom prst="rect">
            <a:avLst/>
          </a:prstGeom>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赤外カメラ</a:t>
            </a:r>
            <a:endParaRPr kumimoji="1" lang="ja-JP" altLang="en-US" sz="2400" dirty="0"/>
          </a:p>
        </p:txBody>
      </p:sp>
      <p:sp>
        <p:nvSpPr>
          <p:cNvPr id="26" name="下矢印 25"/>
          <p:cNvSpPr/>
          <p:nvPr/>
        </p:nvSpPr>
        <p:spPr>
          <a:xfrm>
            <a:off x="1173945" y="532934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597393" y="1025134"/>
            <a:ext cx="3813865" cy="369332"/>
          </a:xfrm>
          <a:prstGeom prst="rect">
            <a:avLst/>
          </a:prstGeom>
          <a:solidFill>
            <a:srgbClr val="FFFFFF"/>
          </a:solidFill>
        </p:spPr>
        <p:txBody>
          <a:bodyPr wrap="none" rtlCol="0">
            <a:spAutoFit/>
          </a:bodyPr>
          <a:lstStyle/>
          <a:p>
            <a:r>
              <a:rPr kumimoji="1" lang="ja-JP" altLang="en-US" dirty="0" smtClean="0"/>
              <a:t>望遠鏡</a:t>
            </a:r>
            <a:r>
              <a:rPr kumimoji="1" lang="en-US" altLang="ja-JP" dirty="0" smtClean="0"/>
              <a:t>→</a:t>
            </a:r>
            <a:r>
              <a:rPr kumimoji="1" lang="ja-JP" altLang="en-US" dirty="0" smtClean="0"/>
              <a:t>前置光学系からの入射光線</a:t>
            </a:r>
            <a:endParaRPr kumimoji="1" lang="ja-JP" altLang="en-US" dirty="0"/>
          </a:p>
        </p:txBody>
      </p:sp>
      <p:sp>
        <p:nvSpPr>
          <p:cNvPr id="28" name="テキスト ボックス 27"/>
          <p:cNvSpPr txBox="1"/>
          <p:nvPr/>
        </p:nvSpPr>
        <p:spPr>
          <a:xfrm>
            <a:off x="6809416" y="1365136"/>
            <a:ext cx="535648" cy="369332"/>
          </a:xfrm>
          <a:prstGeom prst="rect">
            <a:avLst/>
          </a:prstGeom>
          <a:solidFill>
            <a:srgbClr val="FFFFFF"/>
          </a:solidFill>
          <a:ln>
            <a:solidFill>
              <a:srgbClr val="0000FF"/>
            </a:solidFill>
          </a:ln>
        </p:spPr>
        <p:txBody>
          <a:bodyPr wrap="none" rtlCol="0">
            <a:spAutoFit/>
          </a:bodyPr>
          <a:lstStyle/>
          <a:p>
            <a:r>
              <a:rPr kumimoji="1" lang="en-US" altLang="ja-JP" dirty="0" smtClean="0"/>
              <a:t>800</a:t>
            </a:r>
            <a:endParaRPr kumimoji="1" lang="ja-JP" altLang="en-US" dirty="0"/>
          </a:p>
        </p:txBody>
      </p:sp>
      <p:sp>
        <p:nvSpPr>
          <p:cNvPr id="29" name="テキスト ボックス 28"/>
          <p:cNvSpPr txBox="1"/>
          <p:nvPr/>
        </p:nvSpPr>
        <p:spPr>
          <a:xfrm>
            <a:off x="4258185" y="1365136"/>
            <a:ext cx="535648" cy="369332"/>
          </a:xfrm>
          <a:prstGeom prst="rect">
            <a:avLst/>
          </a:prstGeom>
          <a:solidFill>
            <a:srgbClr val="FFFFFF"/>
          </a:solidFill>
          <a:ln>
            <a:solidFill>
              <a:srgbClr val="0000FF"/>
            </a:solidFill>
          </a:ln>
        </p:spPr>
        <p:txBody>
          <a:bodyPr wrap="none" rtlCol="0">
            <a:spAutoFit/>
          </a:bodyPr>
          <a:lstStyle/>
          <a:p>
            <a:r>
              <a:rPr lang="en-US" altLang="ja-JP" dirty="0"/>
              <a:t>4</a:t>
            </a:r>
            <a:r>
              <a:rPr kumimoji="1" lang="en-US" altLang="ja-JP" dirty="0" smtClean="0"/>
              <a:t>00</a:t>
            </a:r>
            <a:endParaRPr kumimoji="1" lang="ja-JP" altLang="en-US" dirty="0"/>
          </a:p>
        </p:txBody>
      </p:sp>
      <p:sp>
        <p:nvSpPr>
          <p:cNvPr id="30" name="テキスト ボックス 29"/>
          <p:cNvSpPr txBox="1"/>
          <p:nvPr/>
        </p:nvSpPr>
        <p:spPr>
          <a:xfrm rot="16200000">
            <a:off x="2833289" y="4193898"/>
            <a:ext cx="652643" cy="369332"/>
          </a:xfrm>
          <a:prstGeom prst="rect">
            <a:avLst/>
          </a:prstGeom>
          <a:solidFill>
            <a:srgbClr val="FFFFFF"/>
          </a:solidFill>
          <a:ln w="3175" cmpd="sng">
            <a:solidFill>
              <a:srgbClr val="000090"/>
            </a:solidFill>
          </a:ln>
        </p:spPr>
        <p:txBody>
          <a:bodyPr wrap="none" rtlCol="0">
            <a:spAutoFit/>
          </a:bodyPr>
          <a:lstStyle/>
          <a:p>
            <a:r>
              <a:rPr lang="en-US" altLang="ja-JP" dirty="0" smtClean="0"/>
              <a:t>11</a:t>
            </a:r>
            <a:r>
              <a:rPr kumimoji="1" lang="en-US" altLang="ja-JP" dirty="0" smtClean="0"/>
              <a:t>00</a:t>
            </a:r>
            <a:endParaRPr kumimoji="1" lang="ja-JP" altLang="en-US" dirty="0"/>
          </a:p>
        </p:txBody>
      </p:sp>
      <p:cxnSp>
        <p:nvCxnSpPr>
          <p:cNvPr id="36" name="直線コネクタ 35"/>
          <p:cNvCxnSpPr>
            <a:stCxn id="25" idx="3"/>
          </p:cNvCxnSpPr>
          <p:nvPr/>
        </p:nvCxnSpPr>
        <p:spPr bwMode="auto">
          <a:xfrm>
            <a:off x="2342819" y="5922763"/>
            <a:ext cx="451182" cy="0"/>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bwMode="auto">
          <a:xfrm>
            <a:off x="2755517" y="4262496"/>
            <a:ext cx="0" cy="1660267"/>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4" name="直線コネクタ 43"/>
          <p:cNvCxnSpPr>
            <a:stCxn id="23" idx="3"/>
          </p:cNvCxnSpPr>
          <p:nvPr/>
        </p:nvCxnSpPr>
        <p:spPr bwMode="auto">
          <a:xfrm flipV="1">
            <a:off x="2342819" y="4262496"/>
            <a:ext cx="451182" cy="3848"/>
          </a:xfrm>
          <a:prstGeom prst="line">
            <a:avLst/>
          </a:prstGeom>
          <a:ln w="76200" cmpd="sng">
            <a:solidFill>
              <a:srgbClr val="008000"/>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1" name="テキスト ボックス 30"/>
          <p:cNvSpPr txBox="1"/>
          <p:nvPr/>
        </p:nvSpPr>
        <p:spPr>
          <a:xfrm>
            <a:off x="8402203" y="0"/>
            <a:ext cx="741797" cy="369332"/>
          </a:xfrm>
          <a:prstGeom prst="rect">
            <a:avLst/>
          </a:prstGeom>
          <a:noFill/>
        </p:spPr>
        <p:txBody>
          <a:bodyPr wrap="none" rtlCol="0">
            <a:spAutoFit/>
          </a:bodyPr>
          <a:lstStyle/>
          <a:p>
            <a:pPr algn="r"/>
            <a:r>
              <a:rPr lang="en-US" altLang="ja-JP" dirty="0" smtClean="0"/>
              <a:t>42/</a:t>
            </a:r>
            <a:r>
              <a:rPr lang="en-US" altLang="ja-JP" dirty="0"/>
              <a:t>50</a:t>
            </a:r>
            <a:endParaRPr lang="ja-JP" altLang="en-US" dirty="0"/>
          </a:p>
        </p:txBody>
      </p:sp>
    </p:spTree>
    <p:extLst>
      <p:ext uri="{BB962C8B-B14F-4D97-AF65-F5344CB8AC3E}">
        <p14:creationId xmlns:p14="http://schemas.microsoft.com/office/powerpoint/2010/main" val="29617054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17727" y="2807162"/>
            <a:ext cx="2826791" cy="373098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sp>
        <p:nvSpPr>
          <p:cNvPr id="2" name="タイトル 1"/>
          <p:cNvSpPr>
            <a:spLocks noGrp="1"/>
          </p:cNvSpPr>
          <p:nvPr>
            <p:ph type="title"/>
          </p:nvPr>
        </p:nvSpPr>
        <p:spPr>
          <a:xfrm>
            <a:off x="2794000" y="6409"/>
            <a:ext cx="6350000" cy="1143000"/>
          </a:xfrm>
        </p:spPr>
        <p:txBody>
          <a:bodyPr>
            <a:normAutofit/>
          </a:bodyPr>
          <a:lstStyle/>
          <a:p>
            <a:pPr algn="l"/>
            <a:r>
              <a:rPr kumimoji="1" lang="en-US" altLang="ja-JP" dirty="0" smtClean="0"/>
              <a:t>SEICA</a:t>
            </a:r>
            <a:r>
              <a:rPr lang="ja-JP" altLang="en-US" dirty="0" smtClean="0"/>
              <a:t>光学系設計</a:t>
            </a:r>
            <a:r>
              <a:rPr lang="en-US" altLang="ja-JP" dirty="0" smtClean="0"/>
              <a:t>:</a:t>
            </a:r>
            <a:r>
              <a:rPr lang="ja-JP" altLang="en-US" dirty="0" smtClean="0"/>
              <a:t>概観</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66"/>
          <a:stretch/>
        </p:blipFill>
        <p:spPr>
          <a:xfrm>
            <a:off x="2944519" y="1143000"/>
            <a:ext cx="5945482" cy="5728249"/>
          </a:xfrm>
        </p:spPr>
      </p:pic>
      <p:sp>
        <p:nvSpPr>
          <p:cNvPr id="5" name="正方形/長方形 4"/>
          <p:cNvSpPr/>
          <p:nvPr/>
        </p:nvSpPr>
        <p:spPr>
          <a:xfrm>
            <a:off x="117727" y="417507"/>
            <a:ext cx="2676274" cy="3374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天体から</a:t>
            </a:r>
            <a:endParaRPr kumimoji="1" lang="ja-JP" altLang="en-US" sz="2400" dirty="0"/>
          </a:p>
        </p:txBody>
      </p:sp>
      <p:sp>
        <p:nvSpPr>
          <p:cNvPr id="6" name="下矢印 5"/>
          <p:cNvSpPr/>
          <p:nvPr/>
        </p:nvSpPr>
        <p:spPr>
          <a:xfrm>
            <a:off x="1173945" y="154980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7727" y="1154171"/>
            <a:ext cx="2676274" cy="395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地球大気</a:t>
            </a:r>
            <a:endParaRPr kumimoji="1" lang="ja-JP" altLang="en-US" sz="2400" dirty="0"/>
          </a:p>
        </p:txBody>
      </p:sp>
      <p:sp>
        <p:nvSpPr>
          <p:cNvPr id="8" name="正方形/長方形 7"/>
          <p:cNvSpPr/>
          <p:nvPr/>
        </p:nvSpPr>
        <p:spPr>
          <a:xfrm>
            <a:off x="117727" y="1977674"/>
            <a:ext cx="2676274"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望遠鏡</a:t>
            </a:r>
            <a:r>
              <a:rPr kumimoji="1" lang="en-US" altLang="ja-JP" sz="2400" dirty="0" smtClean="0"/>
              <a:t> (</a:t>
            </a:r>
            <a:r>
              <a:rPr kumimoji="1" lang="ja-JP" altLang="en-US" sz="2400" dirty="0" smtClean="0"/>
              <a:t>主</a:t>
            </a:r>
            <a:r>
              <a:rPr kumimoji="1" lang="en-US" altLang="ja-JP" sz="2400" dirty="0" smtClean="0"/>
              <a:t>-</a:t>
            </a:r>
            <a:r>
              <a:rPr kumimoji="1" lang="ja-JP" altLang="en-US" sz="2400" dirty="0" smtClean="0"/>
              <a:t>第三鏡</a:t>
            </a:r>
            <a:r>
              <a:rPr kumimoji="1" lang="en-US" altLang="ja-JP" sz="2400" dirty="0" smtClean="0"/>
              <a:t>)</a:t>
            </a:r>
            <a:endParaRPr kumimoji="1" lang="ja-JP" altLang="en-US" sz="2400" dirty="0"/>
          </a:p>
        </p:txBody>
      </p:sp>
      <p:sp>
        <p:nvSpPr>
          <p:cNvPr id="9" name="下矢印 8"/>
          <p:cNvSpPr/>
          <p:nvPr/>
        </p:nvSpPr>
        <p:spPr>
          <a:xfrm>
            <a:off x="1173945" y="75494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173945" y="240793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173945" y="4488180"/>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1173945" y="280716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79497" y="3224813"/>
            <a:ext cx="1763322"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前置光学系</a:t>
            </a:r>
            <a:endParaRPr kumimoji="1" lang="ja-JP" altLang="en-US" sz="2400" dirty="0"/>
          </a:p>
        </p:txBody>
      </p:sp>
      <p:sp>
        <p:nvSpPr>
          <p:cNvPr id="21" name="テキスト ボックス 20"/>
          <p:cNvSpPr txBox="1"/>
          <p:nvPr/>
        </p:nvSpPr>
        <p:spPr>
          <a:xfrm>
            <a:off x="117728" y="2807162"/>
            <a:ext cx="902811" cy="461665"/>
          </a:xfrm>
          <a:prstGeom prst="rect">
            <a:avLst/>
          </a:prstGeom>
          <a:noFill/>
        </p:spPr>
        <p:txBody>
          <a:bodyPr wrap="none" rtlCol="0">
            <a:spAutoFit/>
          </a:bodyPr>
          <a:lstStyle/>
          <a:p>
            <a:r>
              <a:rPr kumimoji="1" lang="en-US" altLang="ja-JP" sz="2400" dirty="0" smtClean="0"/>
              <a:t>SEICA</a:t>
            </a:r>
            <a:endParaRPr kumimoji="1" lang="ja-JP" altLang="en-US" sz="2400" dirty="0"/>
          </a:p>
        </p:txBody>
      </p:sp>
      <p:sp>
        <p:nvSpPr>
          <p:cNvPr id="22" name="下矢印 21"/>
          <p:cNvSpPr/>
          <p:nvPr/>
        </p:nvSpPr>
        <p:spPr>
          <a:xfrm>
            <a:off x="1173945" y="3653015"/>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79497" y="4052243"/>
            <a:ext cx="1763322" cy="428202"/>
          </a:xfrm>
          <a:prstGeom prst="rect">
            <a:avLst/>
          </a:prstGeom>
          <a:solidFill>
            <a:srgbClr val="0000FF"/>
          </a:solid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smtClean="0">
                <a:solidFill>
                  <a:schemeClr val="bg1"/>
                </a:solidFill>
              </a:rPr>
              <a:t>ExAO</a:t>
            </a:r>
            <a:endParaRPr kumimoji="1" lang="ja-JP" altLang="en-US" sz="2400" dirty="0">
              <a:solidFill>
                <a:schemeClr val="bg1"/>
              </a:solidFill>
            </a:endParaRPr>
          </a:p>
        </p:txBody>
      </p:sp>
      <p:sp>
        <p:nvSpPr>
          <p:cNvPr id="24" name="正方形/長方形 23"/>
          <p:cNvSpPr/>
          <p:nvPr/>
        </p:nvSpPr>
        <p:spPr>
          <a:xfrm>
            <a:off x="579497" y="4901142"/>
            <a:ext cx="1763322" cy="42820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コロナグラフ</a:t>
            </a:r>
            <a:endParaRPr kumimoji="1" lang="ja-JP" altLang="en-US" sz="2400" dirty="0"/>
          </a:p>
        </p:txBody>
      </p:sp>
      <p:sp>
        <p:nvSpPr>
          <p:cNvPr id="25" name="正方形/長方形 24"/>
          <p:cNvSpPr/>
          <p:nvPr/>
        </p:nvSpPr>
        <p:spPr>
          <a:xfrm>
            <a:off x="579497" y="5708662"/>
            <a:ext cx="1763322" cy="428202"/>
          </a:xfrm>
          <a:prstGeom prst="rect">
            <a:avLst/>
          </a:prstGeom>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赤外カメラ</a:t>
            </a:r>
            <a:endParaRPr kumimoji="1" lang="ja-JP" altLang="en-US" sz="2400" dirty="0"/>
          </a:p>
        </p:txBody>
      </p:sp>
      <p:sp>
        <p:nvSpPr>
          <p:cNvPr id="26" name="下矢印 25"/>
          <p:cNvSpPr/>
          <p:nvPr/>
        </p:nvSpPr>
        <p:spPr>
          <a:xfrm>
            <a:off x="1173945" y="532934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597393" y="1025134"/>
            <a:ext cx="3813865" cy="369332"/>
          </a:xfrm>
          <a:prstGeom prst="rect">
            <a:avLst/>
          </a:prstGeom>
          <a:solidFill>
            <a:srgbClr val="FFFFFF"/>
          </a:solidFill>
        </p:spPr>
        <p:txBody>
          <a:bodyPr wrap="none" rtlCol="0">
            <a:spAutoFit/>
          </a:bodyPr>
          <a:lstStyle/>
          <a:p>
            <a:r>
              <a:rPr kumimoji="1" lang="ja-JP" altLang="en-US" dirty="0" smtClean="0"/>
              <a:t>望遠鏡</a:t>
            </a:r>
            <a:r>
              <a:rPr kumimoji="1" lang="en-US" altLang="ja-JP" dirty="0" smtClean="0"/>
              <a:t>→</a:t>
            </a:r>
            <a:r>
              <a:rPr kumimoji="1" lang="ja-JP" altLang="en-US" dirty="0" smtClean="0"/>
              <a:t>前置光学系からの入射光線</a:t>
            </a:r>
            <a:endParaRPr kumimoji="1" lang="ja-JP" altLang="en-US" dirty="0"/>
          </a:p>
        </p:txBody>
      </p:sp>
      <p:sp>
        <p:nvSpPr>
          <p:cNvPr id="28" name="テキスト ボックス 27"/>
          <p:cNvSpPr txBox="1"/>
          <p:nvPr/>
        </p:nvSpPr>
        <p:spPr>
          <a:xfrm>
            <a:off x="6809416" y="1365136"/>
            <a:ext cx="535648" cy="369332"/>
          </a:xfrm>
          <a:prstGeom prst="rect">
            <a:avLst/>
          </a:prstGeom>
          <a:solidFill>
            <a:srgbClr val="FFFFFF"/>
          </a:solidFill>
          <a:ln>
            <a:solidFill>
              <a:srgbClr val="0000FF"/>
            </a:solidFill>
          </a:ln>
        </p:spPr>
        <p:txBody>
          <a:bodyPr wrap="none" rtlCol="0">
            <a:spAutoFit/>
          </a:bodyPr>
          <a:lstStyle/>
          <a:p>
            <a:r>
              <a:rPr kumimoji="1" lang="en-US" altLang="ja-JP" dirty="0" smtClean="0"/>
              <a:t>800</a:t>
            </a:r>
            <a:endParaRPr kumimoji="1" lang="ja-JP" altLang="en-US" dirty="0"/>
          </a:p>
        </p:txBody>
      </p:sp>
      <p:sp>
        <p:nvSpPr>
          <p:cNvPr id="29" name="テキスト ボックス 28"/>
          <p:cNvSpPr txBox="1"/>
          <p:nvPr/>
        </p:nvSpPr>
        <p:spPr>
          <a:xfrm>
            <a:off x="4258185" y="1365136"/>
            <a:ext cx="535648" cy="369332"/>
          </a:xfrm>
          <a:prstGeom prst="rect">
            <a:avLst/>
          </a:prstGeom>
          <a:solidFill>
            <a:srgbClr val="FFFFFF"/>
          </a:solidFill>
          <a:ln>
            <a:solidFill>
              <a:srgbClr val="0000FF"/>
            </a:solidFill>
          </a:ln>
        </p:spPr>
        <p:txBody>
          <a:bodyPr wrap="none" rtlCol="0">
            <a:spAutoFit/>
          </a:bodyPr>
          <a:lstStyle/>
          <a:p>
            <a:r>
              <a:rPr lang="en-US" altLang="ja-JP" dirty="0"/>
              <a:t>4</a:t>
            </a:r>
            <a:r>
              <a:rPr kumimoji="1" lang="en-US" altLang="ja-JP" dirty="0" smtClean="0"/>
              <a:t>00</a:t>
            </a:r>
            <a:endParaRPr kumimoji="1" lang="ja-JP" altLang="en-US" dirty="0"/>
          </a:p>
        </p:txBody>
      </p:sp>
      <p:sp>
        <p:nvSpPr>
          <p:cNvPr id="30" name="テキスト ボックス 29"/>
          <p:cNvSpPr txBox="1"/>
          <p:nvPr/>
        </p:nvSpPr>
        <p:spPr>
          <a:xfrm rot="16200000">
            <a:off x="2833289" y="4193898"/>
            <a:ext cx="652643" cy="369332"/>
          </a:xfrm>
          <a:prstGeom prst="rect">
            <a:avLst/>
          </a:prstGeom>
          <a:solidFill>
            <a:srgbClr val="FFFFFF"/>
          </a:solidFill>
          <a:ln w="3175" cmpd="sng">
            <a:solidFill>
              <a:srgbClr val="000090"/>
            </a:solidFill>
          </a:ln>
        </p:spPr>
        <p:txBody>
          <a:bodyPr wrap="none" rtlCol="0">
            <a:spAutoFit/>
          </a:bodyPr>
          <a:lstStyle/>
          <a:p>
            <a:r>
              <a:rPr lang="en-US" altLang="ja-JP" dirty="0" smtClean="0"/>
              <a:t>11</a:t>
            </a:r>
            <a:r>
              <a:rPr kumimoji="1" lang="en-US" altLang="ja-JP" dirty="0" smtClean="0"/>
              <a:t>00</a:t>
            </a:r>
            <a:endParaRPr kumimoji="1" lang="ja-JP" altLang="en-US" dirty="0"/>
          </a:p>
        </p:txBody>
      </p:sp>
      <p:sp>
        <p:nvSpPr>
          <p:cNvPr id="33" name="テキスト ボックス 32"/>
          <p:cNvSpPr txBox="1"/>
          <p:nvPr/>
        </p:nvSpPr>
        <p:spPr>
          <a:xfrm>
            <a:off x="4586268" y="3468349"/>
            <a:ext cx="850113" cy="461665"/>
          </a:xfrm>
          <a:prstGeom prst="rect">
            <a:avLst/>
          </a:prstGeom>
          <a:solidFill>
            <a:srgbClr val="FFFFFF"/>
          </a:solidFill>
          <a:ln w="19050" cmpd="sng">
            <a:solidFill>
              <a:srgbClr val="0000FF"/>
            </a:solidFill>
          </a:ln>
        </p:spPr>
        <p:txBody>
          <a:bodyPr wrap="none" rtlCol="0">
            <a:spAutoFit/>
          </a:bodyPr>
          <a:lstStyle/>
          <a:p>
            <a:r>
              <a:rPr kumimoji="1" lang="en-US" altLang="ja-JP" sz="2400" dirty="0" err="1" smtClean="0"/>
              <a:t>ExAO</a:t>
            </a:r>
            <a:endParaRPr kumimoji="1" lang="ja-JP" altLang="en-US" sz="2400" dirty="0"/>
          </a:p>
        </p:txBody>
      </p:sp>
      <p:cxnSp>
        <p:nvCxnSpPr>
          <p:cNvPr id="36" name="直線コネクタ 35"/>
          <p:cNvCxnSpPr>
            <a:stCxn id="25" idx="3"/>
          </p:cNvCxnSpPr>
          <p:nvPr/>
        </p:nvCxnSpPr>
        <p:spPr bwMode="auto">
          <a:xfrm>
            <a:off x="2342819" y="5922763"/>
            <a:ext cx="451182" cy="0"/>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bwMode="auto">
          <a:xfrm>
            <a:off x="2755517" y="4262496"/>
            <a:ext cx="0" cy="1660267"/>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4" name="直線コネクタ 43"/>
          <p:cNvCxnSpPr>
            <a:stCxn id="23" idx="3"/>
          </p:cNvCxnSpPr>
          <p:nvPr/>
        </p:nvCxnSpPr>
        <p:spPr bwMode="auto">
          <a:xfrm flipV="1">
            <a:off x="2342819" y="4262496"/>
            <a:ext cx="451182" cy="3848"/>
          </a:xfrm>
          <a:prstGeom prst="line">
            <a:avLst/>
          </a:prstGeom>
          <a:ln w="76200" cmpd="sng">
            <a:solidFill>
              <a:srgbClr val="008000"/>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2" name="円/楕円 31"/>
          <p:cNvSpPr/>
          <p:nvPr/>
        </p:nvSpPr>
        <p:spPr>
          <a:xfrm>
            <a:off x="3242435" y="1977674"/>
            <a:ext cx="5444366" cy="3351670"/>
          </a:xfrm>
          <a:prstGeom prst="ellipse">
            <a:avLst/>
          </a:prstGeom>
          <a:noFill/>
          <a:ln w="38100" cmpd="sng">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4" name="テキスト ボックス 33"/>
          <p:cNvSpPr txBox="1"/>
          <p:nvPr/>
        </p:nvSpPr>
        <p:spPr>
          <a:xfrm>
            <a:off x="8402203" y="0"/>
            <a:ext cx="741797" cy="369332"/>
          </a:xfrm>
          <a:prstGeom prst="rect">
            <a:avLst/>
          </a:prstGeom>
          <a:noFill/>
        </p:spPr>
        <p:txBody>
          <a:bodyPr wrap="none" rtlCol="0">
            <a:spAutoFit/>
          </a:bodyPr>
          <a:lstStyle/>
          <a:p>
            <a:pPr algn="r"/>
            <a:r>
              <a:rPr lang="en-US" altLang="ja-JP" dirty="0" smtClean="0"/>
              <a:t>42/</a:t>
            </a:r>
            <a:r>
              <a:rPr lang="en-US" altLang="ja-JP" dirty="0"/>
              <a:t>50</a:t>
            </a:r>
            <a:endParaRPr lang="ja-JP" altLang="en-US" dirty="0"/>
          </a:p>
        </p:txBody>
      </p:sp>
    </p:spTree>
    <p:extLst>
      <p:ext uri="{BB962C8B-B14F-4D97-AF65-F5344CB8AC3E}">
        <p14:creationId xmlns:p14="http://schemas.microsoft.com/office/powerpoint/2010/main" val="22729450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17727" y="2807162"/>
            <a:ext cx="2826791" cy="373098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sp>
        <p:nvSpPr>
          <p:cNvPr id="2" name="タイトル 1"/>
          <p:cNvSpPr>
            <a:spLocks noGrp="1"/>
          </p:cNvSpPr>
          <p:nvPr>
            <p:ph type="title"/>
          </p:nvPr>
        </p:nvSpPr>
        <p:spPr>
          <a:xfrm>
            <a:off x="2794000" y="6409"/>
            <a:ext cx="6350000" cy="1143000"/>
          </a:xfrm>
        </p:spPr>
        <p:txBody>
          <a:bodyPr>
            <a:normAutofit/>
          </a:bodyPr>
          <a:lstStyle/>
          <a:p>
            <a:pPr algn="l"/>
            <a:r>
              <a:rPr kumimoji="1" lang="en-US" altLang="ja-JP" dirty="0" smtClean="0"/>
              <a:t>SEICA</a:t>
            </a:r>
            <a:r>
              <a:rPr lang="ja-JP" altLang="en-US" dirty="0" smtClean="0"/>
              <a:t>光学系設計</a:t>
            </a:r>
            <a:r>
              <a:rPr lang="en-US" altLang="ja-JP" dirty="0" smtClean="0"/>
              <a:t>:</a:t>
            </a:r>
            <a:r>
              <a:rPr lang="ja-JP" altLang="en-US" dirty="0" smtClean="0"/>
              <a:t>概観</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66"/>
          <a:stretch/>
        </p:blipFill>
        <p:spPr>
          <a:xfrm>
            <a:off x="2944519" y="1143000"/>
            <a:ext cx="5945482" cy="5728249"/>
          </a:xfrm>
        </p:spPr>
      </p:pic>
      <p:sp>
        <p:nvSpPr>
          <p:cNvPr id="5" name="正方形/長方形 4"/>
          <p:cNvSpPr/>
          <p:nvPr/>
        </p:nvSpPr>
        <p:spPr>
          <a:xfrm>
            <a:off x="117727" y="417507"/>
            <a:ext cx="2676274" cy="3374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天体から</a:t>
            </a:r>
            <a:endParaRPr kumimoji="1" lang="ja-JP" altLang="en-US" sz="2400" dirty="0"/>
          </a:p>
        </p:txBody>
      </p:sp>
      <p:sp>
        <p:nvSpPr>
          <p:cNvPr id="6" name="下矢印 5"/>
          <p:cNvSpPr/>
          <p:nvPr/>
        </p:nvSpPr>
        <p:spPr>
          <a:xfrm>
            <a:off x="1173945" y="154980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7727" y="1154171"/>
            <a:ext cx="2676274" cy="395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地球大気</a:t>
            </a:r>
            <a:endParaRPr kumimoji="1" lang="ja-JP" altLang="en-US" sz="2400" dirty="0"/>
          </a:p>
        </p:txBody>
      </p:sp>
      <p:sp>
        <p:nvSpPr>
          <p:cNvPr id="8" name="正方形/長方形 7"/>
          <p:cNvSpPr/>
          <p:nvPr/>
        </p:nvSpPr>
        <p:spPr>
          <a:xfrm>
            <a:off x="117727" y="1977674"/>
            <a:ext cx="2676274"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望遠鏡</a:t>
            </a:r>
            <a:r>
              <a:rPr kumimoji="1" lang="en-US" altLang="ja-JP" sz="2400" dirty="0" smtClean="0"/>
              <a:t> (</a:t>
            </a:r>
            <a:r>
              <a:rPr kumimoji="1" lang="ja-JP" altLang="en-US" sz="2400" dirty="0" smtClean="0"/>
              <a:t>主</a:t>
            </a:r>
            <a:r>
              <a:rPr kumimoji="1" lang="en-US" altLang="ja-JP" sz="2400" dirty="0" smtClean="0"/>
              <a:t>-</a:t>
            </a:r>
            <a:r>
              <a:rPr kumimoji="1" lang="ja-JP" altLang="en-US" sz="2400" dirty="0" smtClean="0"/>
              <a:t>第三鏡</a:t>
            </a:r>
            <a:r>
              <a:rPr kumimoji="1" lang="en-US" altLang="ja-JP" sz="2400" dirty="0" smtClean="0"/>
              <a:t>)</a:t>
            </a:r>
            <a:endParaRPr kumimoji="1" lang="ja-JP" altLang="en-US" sz="2400" dirty="0"/>
          </a:p>
        </p:txBody>
      </p:sp>
      <p:sp>
        <p:nvSpPr>
          <p:cNvPr id="9" name="下矢印 8"/>
          <p:cNvSpPr/>
          <p:nvPr/>
        </p:nvSpPr>
        <p:spPr>
          <a:xfrm>
            <a:off x="1173945" y="75494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173945" y="240793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173945" y="4488180"/>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1173945" y="280716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79497" y="3224813"/>
            <a:ext cx="1763322"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前置光学系</a:t>
            </a:r>
            <a:endParaRPr kumimoji="1" lang="ja-JP" altLang="en-US" sz="2400" dirty="0"/>
          </a:p>
        </p:txBody>
      </p:sp>
      <p:sp>
        <p:nvSpPr>
          <p:cNvPr id="21" name="テキスト ボックス 20"/>
          <p:cNvSpPr txBox="1"/>
          <p:nvPr/>
        </p:nvSpPr>
        <p:spPr>
          <a:xfrm>
            <a:off x="117728" y="2807162"/>
            <a:ext cx="902811" cy="461665"/>
          </a:xfrm>
          <a:prstGeom prst="rect">
            <a:avLst/>
          </a:prstGeom>
          <a:noFill/>
        </p:spPr>
        <p:txBody>
          <a:bodyPr wrap="none" rtlCol="0">
            <a:spAutoFit/>
          </a:bodyPr>
          <a:lstStyle/>
          <a:p>
            <a:r>
              <a:rPr kumimoji="1" lang="en-US" altLang="ja-JP" sz="2400" dirty="0" smtClean="0"/>
              <a:t>SEICA</a:t>
            </a:r>
            <a:endParaRPr kumimoji="1" lang="ja-JP" altLang="en-US" sz="2400" dirty="0"/>
          </a:p>
        </p:txBody>
      </p:sp>
      <p:sp>
        <p:nvSpPr>
          <p:cNvPr id="22" name="下矢印 21"/>
          <p:cNvSpPr/>
          <p:nvPr/>
        </p:nvSpPr>
        <p:spPr>
          <a:xfrm>
            <a:off x="1173945" y="3653015"/>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79497" y="4052243"/>
            <a:ext cx="1763322" cy="428202"/>
          </a:xfrm>
          <a:prstGeom prst="rect">
            <a:avLst/>
          </a:prstGeom>
          <a:solidFill>
            <a:srgbClr val="0000FF"/>
          </a:solid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smtClean="0">
                <a:solidFill>
                  <a:srgbClr val="FFFFFF"/>
                </a:solidFill>
              </a:rPr>
              <a:t>ExAO</a:t>
            </a:r>
            <a:endParaRPr kumimoji="1" lang="ja-JP" altLang="en-US" sz="2400" dirty="0">
              <a:solidFill>
                <a:srgbClr val="FFFFFF"/>
              </a:solidFill>
            </a:endParaRPr>
          </a:p>
        </p:txBody>
      </p:sp>
      <p:sp>
        <p:nvSpPr>
          <p:cNvPr id="25" name="正方形/長方形 24"/>
          <p:cNvSpPr/>
          <p:nvPr/>
        </p:nvSpPr>
        <p:spPr>
          <a:xfrm>
            <a:off x="579497" y="5708662"/>
            <a:ext cx="1763322" cy="428202"/>
          </a:xfrm>
          <a:prstGeom prst="rect">
            <a:avLst/>
          </a:prstGeom>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赤外カメラ</a:t>
            </a:r>
            <a:endParaRPr kumimoji="1" lang="ja-JP" altLang="en-US" sz="2400" dirty="0"/>
          </a:p>
        </p:txBody>
      </p:sp>
      <p:sp>
        <p:nvSpPr>
          <p:cNvPr id="26" name="下矢印 25"/>
          <p:cNvSpPr/>
          <p:nvPr/>
        </p:nvSpPr>
        <p:spPr>
          <a:xfrm>
            <a:off x="1173945" y="532934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597393" y="1025134"/>
            <a:ext cx="3813865" cy="369332"/>
          </a:xfrm>
          <a:prstGeom prst="rect">
            <a:avLst/>
          </a:prstGeom>
          <a:solidFill>
            <a:srgbClr val="FFFFFF"/>
          </a:solidFill>
        </p:spPr>
        <p:txBody>
          <a:bodyPr wrap="none" rtlCol="0">
            <a:spAutoFit/>
          </a:bodyPr>
          <a:lstStyle/>
          <a:p>
            <a:r>
              <a:rPr kumimoji="1" lang="ja-JP" altLang="en-US" dirty="0" smtClean="0"/>
              <a:t>望遠鏡</a:t>
            </a:r>
            <a:r>
              <a:rPr kumimoji="1" lang="en-US" altLang="ja-JP" dirty="0" smtClean="0"/>
              <a:t>→</a:t>
            </a:r>
            <a:r>
              <a:rPr kumimoji="1" lang="ja-JP" altLang="en-US" dirty="0" smtClean="0"/>
              <a:t>前置光学系からの入射光線</a:t>
            </a:r>
            <a:endParaRPr kumimoji="1" lang="ja-JP" altLang="en-US" dirty="0"/>
          </a:p>
        </p:txBody>
      </p:sp>
      <p:sp>
        <p:nvSpPr>
          <p:cNvPr id="28" name="テキスト ボックス 27"/>
          <p:cNvSpPr txBox="1"/>
          <p:nvPr/>
        </p:nvSpPr>
        <p:spPr>
          <a:xfrm>
            <a:off x="6809416" y="1365136"/>
            <a:ext cx="535648" cy="369332"/>
          </a:xfrm>
          <a:prstGeom prst="rect">
            <a:avLst/>
          </a:prstGeom>
          <a:solidFill>
            <a:srgbClr val="FFFFFF"/>
          </a:solidFill>
          <a:ln>
            <a:solidFill>
              <a:srgbClr val="0000FF"/>
            </a:solidFill>
          </a:ln>
        </p:spPr>
        <p:txBody>
          <a:bodyPr wrap="none" rtlCol="0">
            <a:spAutoFit/>
          </a:bodyPr>
          <a:lstStyle/>
          <a:p>
            <a:r>
              <a:rPr kumimoji="1" lang="en-US" altLang="ja-JP" dirty="0" smtClean="0"/>
              <a:t>800</a:t>
            </a:r>
            <a:endParaRPr kumimoji="1" lang="ja-JP" altLang="en-US" dirty="0"/>
          </a:p>
        </p:txBody>
      </p:sp>
      <p:sp>
        <p:nvSpPr>
          <p:cNvPr id="29" name="テキスト ボックス 28"/>
          <p:cNvSpPr txBox="1"/>
          <p:nvPr/>
        </p:nvSpPr>
        <p:spPr>
          <a:xfrm>
            <a:off x="4258185" y="1365136"/>
            <a:ext cx="535648" cy="369332"/>
          </a:xfrm>
          <a:prstGeom prst="rect">
            <a:avLst/>
          </a:prstGeom>
          <a:solidFill>
            <a:srgbClr val="FFFFFF"/>
          </a:solidFill>
          <a:ln>
            <a:solidFill>
              <a:srgbClr val="0000FF"/>
            </a:solidFill>
          </a:ln>
        </p:spPr>
        <p:txBody>
          <a:bodyPr wrap="none" rtlCol="0">
            <a:spAutoFit/>
          </a:bodyPr>
          <a:lstStyle/>
          <a:p>
            <a:r>
              <a:rPr lang="en-US" altLang="ja-JP" dirty="0"/>
              <a:t>4</a:t>
            </a:r>
            <a:r>
              <a:rPr kumimoji="1" lang="en-US" altLang="ja-JP" dirty="0" smtClean="0"/>
              <a:t>00</a:t>
            </a:r>
            <a:endParaRPr kumimoji="1" lang="ja-JP" altLang="en-US" dirty="0"/>
          </a:p>
        </p:txBody>
      </p:sp>
      <p:sp>
        <p:nvSpPr>
          <p:cNvPr id="30" name="テキスト ボックス 29"/>
          <p:cNvSpPr txBox="1"/>
          <p:nvPr/>
        </p:nvSpPr>
        <p:spPr>
          <a:xfrm rot="16200000">
            <a:off x="2833289" y="4193898"/>
            <a:ext cx="652643" cy="369332"/>
          </a:xfrm>
          <a:prstGeom prst="rect">
            <a:avLst/>
          </a:prstGeom>
          <a:solidFill>
            <a:srgbClr val="FFFFFF"/>
          </a:solidFill>
          <a:ln w="3175" cmpd="sng">
            <a:solidFill>
              <a:srgbClr val="000090"/>
            </a:solidFill>
          </a:ln>
        </p:spPr>
        <p:txBody>
          <a:bodyPr wrap="none" rtlCol="0">
            <a:spAutoFit/>
          </a:bodyPr>
          <a:lstStyle/>
          <a:p>
            <a:r>
              <a:rPr lang="en-US" altLang="ja-JP" dirty="0" smtClean="0"/>
              <a:t>11</a:t>
            </a:r>
            <a:r>
              <a:rPr kumimoji="1" lang="en-US" altLang="ja-JP" dirty="0" smtClean="0"/>
              <a:t>00</a:t>
            </a:r>
            <a:endParaRPr kumimoji="1" lang="ja-JP" altLang="en-US" dirty="0"/>
          </a:p>
        </p:txBody>
      </p:sp>
      <p:sp>
        <p:nvSpPr>
          <p:cNvPr id="33" name="テキスト ボックス 32"/>
          <p:cNvSpPr txBox="1"/>
          <p:nvPr/>
        </p:nvSpPr>
        <p:spPr>
          <a:xfrm>
            <a:off x="4586268" y="3468349"/>
            <a:ext cx="850113" cy="461665"/>
          </a:xfrm>
          <a:prstGeom prst="rect">
            <a:avLst/>
          </a:prstGeom>
          <a:solidFill>
            <a:srgbClr val="FFFFFF"/>
          </a:solidFill>
          <a:ln w="19050" cmpd="sng">
            <a:solidFill>
              <a:srgbClr val="0000FF"/>
            </a:solidFill>
          </a:ln>
        </p:spPr>
        <p:txBody>
          <a:bodyPr wrap="none" rtlCol="0">
            <a:spAutoFit/>
          </a:bodyPr>
          <a:lstStyle/>
          <a:p>
            <a:r>
              <a:rPr kumimoji="1" lang="en-US" altLang="ja-JP" sz="2400" dirty="0" err="1" smtClean="0"/>
              <a:t>ExAO</a:t>
            </a:r>
            <a:endParaRPr kumimoji="1" lang="ja-JP" altLang="en-US" sz="2400" dirty="0"/>
          </a:p>
        </p:txBody>
      </p:sp>
      <p:sp>
        <p:nvSpPr>
          <p:cNvPr id="34" name="円/楕円 33"/>
          <p:cNvSpPr/>
          <p:nvPr/>
        </p:nvSpPr>
        <p:spPr>
          <a:xfrm rot="531264">
            <a:off x="3990715" y="5148244"/>
            <a:ext cx="3417406" cy="1374517"/>
          </a:xfrm>
          <a:prstGeom prst="ellipse">
            <a:avLst/>
          </a:prstGeom>
          <a:noFill/>
          <a:ln w="3810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5" name="テキスト ボックス 34"/>
          <p:cNvSpPr txBox="1"/>
          <p:nvPr/>
        </p:nvSpPr>
        <p:spPr>
          <a:xfrm>
            <a:off x="4708155" y="5708662"/>
            <a:ext cx="1377300" cy="369332"/>
          </a:xfrm>
          <a:prstGeom prst="rect">
            <a:avLst/>
          </a:prstGeom>
          <a:solidFill>
            <a:srgbClr val="FFFFFF"/>
          </a:solidFill>
          <a:ln w="19050" cmpd="sng">
            <a:solidFill>
              <a:srgbClr val="FF0000"/>
            </a:solidFill>
          </a:ln>
        </p:spPr>
        <p:txBody>
          <a:bodyPr wrap="none" rtlCol="0">
            <a:spAutoFit/>
          </a:bodyPr>
          <a:lstStyle/>
          <a:p>
            <a:r>
              <a:rPr kumimoji="1" lang="ja-JP" altLang="en-US" dirty="0" smtClean="0"/>
              <a:t>コロナグラフ</a:t>
            </a:r>
            <a:endParaRPr kumimoji="1" lang="ja-JP" altLang="en-US" dirty="0"/>
          </a:p>
        </p:txBody>
      </p:sp>
      <p:cxnSp>
        <p:nvCxnSpPr>
          <p:cNvPr id="36" name="直線コネクタ 35"/>
          <p:cNvCxnSpPr>
            <a:stCxn id="25" idx="3"/>
          </p:cNvCxnSpPr>
          <p:nvPr/>
        </p:nvCxnSpPr>
        <p:spPr bwMode="auto">
          <a:xfrm>
            <a:off x="2342819" y="5922763"/>
            <a:ext cx="451182" cy="0"/>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bwMode="auto">
          <a:xfrm>
            <a:off x="2755517" y="4262496"/>
            <a:ext cx="0" cy="1660267"/>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4" name="直線コネクタ 43"/>
          <p:cNvCxnSpPr>
            <a:stCxn id="23" idx="3"/>
          </p:cNvCxnSpPr>
          <p:nvPr/>
        </p:nvCxnSpPr>
        <p:spPr bwMode="auto">
          <a:xfrm flipV="1">
            <a:off x="2342819" y="4262496"/>
            <a:ext cx="451182" cy="3848"/>
          </a:xfrm>
          <a:prstGeom prst="line">
            <a:avLst/>
          </a:prstGeom>
          <a:ln w="76200" cmpd="sng">
            <a:solidFill>
              <a:srgbClr val="008000"/>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2" name="円/楕円 31"/>
          <p:cNvSpPr/>
          <p:nvPr/>
        </p:nvSpPr>
        <p:spPr>
          <a:xfrm>
            <a:off x="3242435" y="1977674"/>
            <a:ext cx="5444366" cy="3351670"/>
          </a:xfrm>
          <a:prstGeom prst="ellipse">
            <a:avLst/>
          </a:prstGeom>
          <a:noFill/>
          <a:ln w="38100" cmpd="sng">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4" name="正方形/長方形 23"/>
          <p:cNvSpPr/>
          <p:nvPr/>
        </p:nvSpPr>
        <p:spPr>
          <a:xfrm>
            <a:off x="579497" y="4901142"/>
            <a:ext cx="1763322" cy="428202"/>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rPr>
              <a:t>コロナグラフ</a:t>
            </a:r>
            <a:endParaRPr kumimoji="1" lang="ja-JP" altLang="en-US" sz="2400" dirty="0">
              <a:solidFill>
                <a:srgbClr val="FFFFFF"/>
              </a:solidFill>
            </a:endParaRPr>
          </a:p>
        </p:txBody>
      </p:sp>
      <p:sp>
        <p:nvSpPr>
          <p:cNvPr id="37" name="テキスト ボックス 36"/>
          <p:cNvSpPr txBox="1"/>
          <p:nvPr/>
        </p:nvSpPr>
        <p:spPr>
          <a:xfrm>
            <a:off x="8402203" y="0"/>
            <a:ext cx="741797" cy="369332"/>
          </a:xfrm>
          <a:prstGeom prst="rect">
            <a:avLst/>
          </a:prstGeom>
          <a:noFill/>
        </p:spPr>
        <p:txBody>
          <a:bodyPr wrap="none" rtlCol="0">
            <a:spAutoFit/>
          </a:bodyPr>
          <a:lstStyle/>
          <a:p>
            <a:pPr algn="r"/>
            <a:r>
              <a:rPr lang="en-US" altLang="ja-JP" dirty="0" smtClean="0"/>
              <a:t>42/</a:t>
            </a:r>
            <a:r>
              <a:rPr lang="en-US" altLang="ja-JP" dirty="0"/>
              <a:t>50</a:t>
            </a:r>
            <a:endParaRPr lang="ja-JP" altLang="en-US" dirty="0"/>
          </a:p>
        </p:txBody>
      </p:sp>
    </p:spTree>
    <p:extLst>
      <p:ext uri="{BB962C8B-B14F-4D97-AF65-F5344CB8AC3E}">
        <p14:creationId xmlns:p14="http://schemas.microsoft.com/office/powerpoint/2010/main" val="22729450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17727" y="2807162"/>
            <a:ext cx="2826791" cy="373098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p>
        </p:txBody>
      </p:sp>
      <p:sp>
        <p:nvSpPr>
          <p:cNvPr id="2" name="タイトル 1"/>
          <p:cNvSpPr>
            <a:spLocks noGrp="1"/>
          </p:cNvSpPr>
          <p:nvPr>
            <p:ph type="title"/>
          </p:nvPr>
        </p:nvSpPr>
        <p:spPr>
          <a:xfrm>
            <a:off x="2794000" y="6409"/>
            <a:ext cx="6350000" cy="1143000"/>
          </a:xfrm>
        </p:spPr>
        <p:txBody>
          <a:bodyPr>
            <a:normAutofit/>
          </a:bodyPr>
          <a:lstStyle/>
          <a:p>
            <a:pPr algn="l"/>
            <a:r>
              <a:rPr kumimoji="1" lang="en-US" altLang="ja-JP" dirty="0" smtClean="0"/>
              <a:t>SEICA</a:t>
            </a:r>
            <a:r>
              <a:rPr lang="ja-JP" altLang="en-US" dirty="0" smtClean="0"/>
              <a:t>光学系設計</a:t>
            </a:r>
            <a:r>
              <a:rPr lang="en-US" altLang="ja-JP" dirty="0" smtClean="0"/>
              <a:t>:</a:t>
            </a:r>
            <a:r>
              <a:rPr lang="ja-JP" altLang="en-US" dirty="0" smtClean="0"/>
              <a:t>概観</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66"/>
          <a:stretch/>
        </p:blipFill>
        <p:spPr>
          <a:xfrm>
            <a:off x="2944519" y="1143000"/>
            <a:ext cx="5945482" cy="5728249"/>
          </a:xfrm>
        </p:spPr>
      </p:pic>
      <p:sp>
        <p:nvSpPr>
          <p:cNvPr id="5" name="正方形/長方形 4"/>
          <p:cNvSpPr/>
          <p:nvPr/>
        </p:nvSpPr>
        <p:spPr>
          <a:xfrm>
            <a:off x="117727" y="417507"/>
            <a:ext cx="2676274" cy="3374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天体から</a:t>
            </a:r>
            <a:endParaRPr kumimoji="1" lang="ja-JP" altLang="en-US" sz="2400" dirty="0"/>
          </a:p>
        </p:txBody>
      </p:sp>
      <p:sp>
        <p:nvSpPr>
          <p:cNvPr id="6" name="下矢印 5"/>
          <p:cNvSpPr/>
          <p:nvPr/>
        </p:nvSpPr>
        <p:spPr>
          <a:xfrm>
            <a:off x="1173945" y="154980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7727" y="1154171"/>
            <a:ext cx="2676274" cy="3956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地球大気</a:t>
            </a:r>
            <a:endParaRPr kumimoji="1" lang="ja-JP" altLang="en-US" sz="2400" dirty="0"/>
          </a:p>
        </p:txBody>
      </p:sp>
      <p:sp>
        <p:nvSpPr>
          <p:cNvPr id="8" name="正方形/長方形 7"/>
          <p:cNvSpPr/>
          <p:nvPr/>
        </p:nvSpPr>
        <p:spPr>
          <a:xfrm>
            <a:off x="117727" y="1977674"/>
            <a:ext cx="2676274"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望遠鏡</a:t>
            </a:r>
            <a:r>
              <a:rPr kumimoji="1" lang="en-US" altLang="ja-JP" sz="2400" dirty="0" smtClean="0"/>
              <a:t> (</a:t>
            </a:r>
            <a:r>
              <a:rPr kumimoji="1" lang="ja-JP" altLang="en-US" sz="2400" dirty="0" smtClean="0"/>
              <a:t>主</a:t>
            </a:r>
            <a:r>
              <a:rPr kumimoji="1" lang="en-US" altLang="ja-JP" sz="2400" dirty="0" smtClean="0"/>
              <a:t>-</a:t>
            </a:r>
            <a:r>
              <a:rPr kumimoji="1" lang="ja-JP" altLang="en-US" sz="2400" dirty="0" smtClean="0"/>
              <a:t>第三鏡</a:t>
            </a:r>
            <a:r>
              <a:rPr kumimoji="1" lang="en-US" altLang="ja-JP" sz="2400" dirty="0" smtClean="0"/>
              <a:t>)</a:t>
            </a:r>
            <a:endParaRPr kumimoji="1" lang="ja-JP" altLang="en-US" sz="2400" dirty="0"/>
          </a:p>
        </p:txBody>
      </p:sp>
      <p:sp>
        <p:nvSpPr>
          <p:cNvPr id="9" name="下矢印 8"/>
          <p:cNvSpPr/>
          <p:nvPr/>
        </p:nvSpPr>
        <p:spPr>
          <a:xfrm>
            <a:off x="1173945" y="75494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173945" y="240793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173945" y="4488180"/>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1173945" y="2807162"/>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79497" y="3224813"/>
            <a:ext cx="1763322" cy="4282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前置光学系</a:t>
            </a:r>
            <a:endParaRPr kumimoji="1" lang="ja-JP" altLang="en-US" sz="2400" dirty="0"/>
          </a:p>
        </p:txBody>
      </p:sp>
      <p:sp>
        <p:nvSpPr>
          <p:cNvPr id="21" name="テキスト ボックス 20"/>
          <p:cNvSpPr txBox="1"/>
          <p:nvPr/>
        </p:nvSpPr>
        <p:spPr>
          <a:xfrm>
            <a:off x="117728" y="2807162"/>
            <a:ext cx="902811" cy="461665"/>
          </a:xfrm>
          <a:prstGeom prst="rect">
            <a:avLst/>
          </a:prstGeom>
          <a:noFill/>
        </p:spPr>
        <p:txBody>
          <a:bodyPr wrap="none" rtlCol="0">
            <a:spAutoFit/>
          </a:bodyPr>
          <a:lstStyle/>
          <a:p>
            <a:r>
              <a:rPr kumimoji="1" lang="en-US" altLang="ja-JP" sz="2400" dirty="0" smtClean="0"/>
              <a:t>SEICA</a:t>
            </a:r>
            <a:endParaRPr kumimoji="1" lang="ja-JP" altLang="en-US" sz="2400" dirty="0"/>
          </a:p>
        </p:txBody>
      </p:sp>
      <p:sp>
        <p:nvSpPr>
          <p:cNvPr id="22" name="下矢印 21"/>
          <p:cNvSpPr/>
          <p:nvPr/>
        </p:nvSpPr>
        <p:spPr>
          <a:xfrm>
            <a:off x="1173945" y="3653015"/>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79497" y="4052243"/>
            <a:ext cx="1763322" cy="428202"/>
          </a:xfrm>
          <a:prstGeom prst="rect">
            <a:avLst/>
          </a:prstGeom>
          <a:solidFill>
            <a:srgbClr val="0000FF"/>
          </a:solid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smtClean="0">
                <a:solidFill>
                  <a:srgbClr val="FFFFFF"/>
                </a:solidFill>
              </a:rPr>
              <a:t>ExAO</a:t>
            </a:r>
            <a:endParaRPr kumimoji="1" lang="ja-JP" altLang="en-US" sz="2400" dirty="0">
              <a:solidFill>
                <a:srgbClr val="FFFFFF"/>
              </a:solidFill>
            </a:endParaRPr>
          </a:p>
        </p:txBody>
      </p:sp>
      <p:sp>
        <p:nvSpPr>
          <p:cNvPr id="24" name="正方形/長方形 23"/>
          <p:cNvSpPr/>
          <p:nvPr/>
        </p:nvSpPr>
        <p:spPr>
          <a:xfrm>
            <a:off x="579497" y="4901142"/>
            <a:ext cx="1763322" cy="428202"/>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rPr>
              <a:t>コロナグラフ</a:t>
            </a:r>
            <a:endParaRPr kumimoji="1" lang="ja-JP" altLang="en-US" sz="2400" dirty="0">
              <a:solidFill>
                <a:srgbClr val="FFFFFF"/>
              </a:solidFill>
            </a:endParaRPr>
          </a:p>
        </p:txBody>
      </p:sp>
      <p:sp>
        <p:nvSpPr>
          <p:cNvPr id="25" name="正方形/長方形 24"/>
          <p:cNvSpPr/>
          <p:nvPr/>
        </p:nvSpPr>
        <p:spPr>
          <a:xfrm>
            <a:off x="579497" y="5708662"/>
            <a:ext cx="1763322" cy="428202"/>
          </a:xfrm>
          <a:prstGeom prst="rect">
            <a:avLst/>
          </a:prstGeom>
          <a:solidFill>
            <a:srgbClr val="008000"/>
          </a:solidFill>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rPr>
              <a:t>赤外カメラ</a:t>
            </a:r>
            <a:endParaRPr kumimoji="1" lang="ja-JP" altLang="en-US" sz="2400" dirty="0">
              <a:solidFill>
                <a:srgbClr val="FFFFFF"/>
              </a:solidFill>
            </a:endParaRPr>
          </a:p>
        </p:txBody>
      </p:sp>
      <p:sp>
        <p:nvSpPr>
          <p:cNvPr id="26" name="下矢印 25"/>
          <p:cNvSpPr/>
          <p:nvPr/>
        </p:nvSpPr>
        <p:spPr>
          <a:xfrm>
            <a:off x="1173945" y="5329344"/>
            <a:ext cx="562819" cy="3992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597393" y="1025134"/>
            <a:ext cx="3813865" cy="369332"/>
          </a:xfrm>
          <a:prstGeom prst="rect">
            <a:avLst/>
          </a:prstGeom>
          <a:solidFill>
            <a:srgbClr val="FFFFFF"/>
          </a:solidFill>
        </p:spPr>
        <p:txBody>
          <a:bodyPr wrap="none" rtlCol="0">
            <a:spAutoFit/>
          </a:bodyPr>
          <a:lstStyle/>
          <a:p>
            <a:r>
              <a:rPr kumimoji="1" lang="ja-JP" altLang="en-US" dirty="0" smtClean="0"/>
              <a:t>望遠鏡</a:t>
            </a:r>
            <a:r>
              <a:rPr kumimoji="1" lang="en-US" altLang="ja-JP" dirty="0" smtClean="0"/>
              <a:t>→</a:t>
            </a:r>
            <a:r>
              <a:rPr kumimoji="1" lang="ja-JP" altLang="en-US" dirty="0" smtClean="0"/>
              <a:t>前置光学系からの入射光線</a:t>
            </a:r>
            <a:endParaRPr kumimoji="1" lang="ja-JP" altLang="en-US" dirty="0"/>
          </a:p>
        </p:txBody>
      </p:sp>
      <p:sp>
        <p:nvSpPr>
          <p:cNvPr id="28" name="テキスト ボックス 27"/>
          <p:cNvSpPr txBox="1"/>
          <p:nvPr/>
        </p:nvSpPr>
        <p:spPr>
          <a:xfrm>
            <a:off x="6809416" y="1365136"/>
            <a:ext cx="535648" cy="369332"/>
          </a:xfrm>
          <a:prstGeom prst="rect">
            <a:avLst/>
          </a:prstGeom>
          <a:solidFill>
            <a:srgbClr val="FFFFFF"/>
          </a:solidFill>
          <a:ln>
            <a:solidFill>
              <a:srgbClr val="0000FF"/>
            </a:solidFill>
          </a:ln>
        </p:spPr>
        <p:txBody>
          <a:bodyPr wrap="none" rtlCol="0">
            <a:spAutoFit/>
          </a:bodyPr>
          <a:lstStyle/>
          <a:p>
            <a:r>
              <a:rPr kumimoji="1" lang="en-US" altLang="ja-JP" dirty="0" smtClean="0"/>
              <a:t>800</a:t>
            </a:r>
            <a:endParaRPr kumimoji="1" lang="ja-JP" altLang="en-US" dirty="0"/>
          </a:p>
        </p:txBody>
      </p:sp>
      <p:sp>
        <p:nvSpPr>
          <p:cNvPr id="29" name="テキスト ボックス 28"/>
          <p:cNvSpPr txBox="1"/>
          <p:nvPr/>
        </p:nvSpPr>
        <p:spPr>
          <a:xfrm>
            <a:off x="4258185" y="1365136"/>
            <a:ext cx="535648" cy="369332"/>
          </a:xfrm>
          <a:prstGeom prst="rect">
            <a:avLst/>
          </a:prstGeom>
          <a:solidFill>
            <a:srgbClr val="FFFFFF"/>
          </a:solidFill>
          <a:ln>
            <a:solidFill>
              <a:srgbClr val="0000FF"/>
            </a:solidFill>
          </a:ln>
        </p:spPr>
        <p:txBody>
          <a:bodyPr wrap="none" rtlCol="0">
            <a:spAutoFit/>
          </a:bodyPr>
          <a:lstStyle/>
          <a:p>
            <a:r>
              <a:rPr lang="en-US" altLang="ja-JP" dirty="0"/>
              <a:t>4</a:t>
            </a:r>
            <a:r>
              <a:rPr kumimoji="1" lang="en-US" altLang="ja-JP" dirty="0" smtClean="0"/>
              <a:t>00</a:t>
            </a:r>
            <a:endParaRPr kumimoji="1" lang="ja-JP" altLang="en-US" dirty="0"/>
          </a:p>
        </p:txBody>
      </p:sp>
      <p:sp>
        <p:nvSpPr>
          <p:cNvPr id="30" name="テキスト ボックス 29"/>
          <p:cNvSpPr txBox="1"/>
          <p:nvPr/>
        </p:nvSpPr>
        <p:spPr>
          <a:xfrm rot="16200000">
            <a:off x="2833289" y="4193898"/>
            <a:ext cx="652643" cy="369332"/>
          </a:xfrm>
          <a:prstGeom prst="rect">
            <a:avLst/>
          </a:prstGeom>
          <a:solidFill>
            <a:srgbClr val="FFFFFF"/>
          </a:solidFill>
          <a:ln w="3175" cmpd="sng">
            <a:solidFill>
              <a:srgbClr val="000090"/>
            </a:solidFill>
          </a:ln>
        </p:spPr>
        <p:txBody>
          <a:bodyPr wrap="none" rtlCol="0">
            <a:spAutoFit/>
          </a:bodyPr>
          <a:lstStyle/>
          <a:p>
            <a:r>
              <a:rPr lang="en-US" altLang="ja-JP" dirty="0" smtClean="0"/>
              <a:t>11</a:t>
            </a:r>
            <a:r>
              <a:rPr kumimoji="1" lang="en-US" altLang="ja-JP" dirty="0" smtClean="0"/>
              <a:t>00</a:t>
            </a:r>
            <a:endParaRPr kumimoji="1" lang="ja-JP" altLang="en-US" dirty="0"/>
          </a:p>
        </p:txBody>
      </p:sp>
      <p:sp>
        <p:nvSpPr>
          <p:cNvPr id="33" name="テキスト ボックス 32"/>
          <p:cNvSpPr txBox="1"/>
          <p:nvPr/>
        </p:nvSpPr>
        <p:spPr>
          <a:xfrm>
            <a:off x="4586268" y="3468349"/>
            <a:ext cx="850113" cy="461665"/>
          </a:xfrm>
          <a:prstGeom prst="rect">
            <a:avLst/>
          </a:prstGeom>
          <a:solidFill>
            <a:srgbClr val="FFFFFF"/>
          </a:solidFill>
          <a:ln w="19050" cmpd="sng">
            <a:solidFill>
              <a:srgbClr val="0000FF"/>
            </a:solidFill>
          </a:ln>
        </p:spPr>
        <p:txBody>
          <a:bodyPr wrap="none" rtlCol="0">
            <a:spAutoFit/>
          </a:bodyPr>
          <a:lstStyle/>
          <a:p>
            <a:r>
              <a:rPr kumimoji="1" lang="en-US" altLang="ja-JP" sz="2400" dirty="0" err="1" smtClean="0"/>
              <a:t>ExAO</a:t>
            </a:r>
            <a:endParaRPr kumimoji="1" lang="ja-JP" altLang="en-US" sz="2400" dirty="0"/>
          </a:p>
        </p:txBody>
      </p:sp>
      <p:sp>
        <p:nvSpPr>
          <p:cNvPr id="34" name="円/楕円 33"/>
          <p:cNvSpPr/>
          <p:nvPr/>
        </p:nvSpPr>
        <p:spPr>
          <a:xfrm rot="531264">
            <a:off x="3990715" y="5148244"/>
            <a:ext cx="3417406" cy="1374517"/>
          </a:xfrm>
          <a:prstGeom prst="ellipse">
            <a:avLst/>
          </a:prstGeom>
          <a:noFill/>
          <a:ln w="3810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5" name="テキスト ボックス 34"/>
          <p:cNvSpPr txBox="1"/>
          <p:nvPr/>
        </p:nvSpPr>
        <p:spPr>
          <a:xfrm>
            <a:off x="4708155" y="5708662"/>
            <a:ext cx="1377300" cy="369332"/>
          </a:xfrm>
          <a:prstGeom prst="rect">
            <a:avLst/>
          </a:prstGeom>
          <a:solidFill>
            <a:srgbClr val="FFFFFF"/>
          </a:solidFill>
          <a:ln w="19050" cmpd="sng">
            <a:solidFill>
              <a:srgbClr val="FF0000"/>
            </a:solidFill>
          </a:ln>
        </p:spPr>
        <p:txBody>
          <a:bodyPr wrap="none" rtlCol="0">
            <a:spAutoFit/>
          </a:bodyPr>
          <a:lstStyle/>
          <a:p>
            <a:r>
              <a:rPr kumimoji="1" lang="ja-JP" altLang="en-US" dirty="0" smtClean="0"/>
              <a:t>コロナグラフ</a:t>
            </a:r>
            <a:endParaRPr kumimoji="1" lang="ja-JP" altLang="en-US" dirty="0"/>
          </a:p>
        </p:txBody>
      </p:sp>
      <p:cxnSp>
        <p:nvCxnSpPr>
          <p:cNvPr id="36" name="直線コネクタ 35"/>
          <p:cNvCxnSpPr>
            <a:stCxn id="25" idx="3"/>
          </p:cNvCxnSpPr>
          <p:nvPr/>
        </p:nvCxnSpPr>
        <p:spPr bwMode="auto">
          <a:xfrm>
            <a:off x="2342819" y="5922763"/>
            <a:ext cx="451182" cy="0"/>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bwMode="auto">
          <a:xfrm>
            <a:off x="2755517" y="4262496"/>
            <a:ext cx="0" cy="1660267"/>
          </a:xfrm>
          <a:prstGeom prst="line">
            <a:avLst/>
          </a:prstGeom>
          <a:ln w="76200" cmpd="sng">
            <a:solidFill>
              <a:srgbClr val="008000"/>
            </a:solidFill>
          </a:ln>
        </p:spPr>
        <p:style>
          <a:lnRef idx="1">
            <a:schemeClr val="accent2"/>
          </a:lnRef>
          <a:fillRef idx="0">
            <a:schemeClr val="accent2"/>
          </a:fillRef>
          <a:effectRef idx="0">
            <a:schemeClr val="accent2"/>
          </a:effectRef>
          <a:fontRef idx="minor">
            <a:schemeClr val="tx1"/>
          </a:fontRef>
        </p:style>
      </p:cxnSp>
      <p:cxnSp>
        <p:nvCxnSpPr>
          <p:cNvPr id="44" name="直線コネクタ 43"/>
          <p:cNvCxnSpPr>
            <a:stCxn id="23" idx="3"/>
          </p:cNvCxnSpPr>
          <p:nvPr/>
        </p:nvCxnSpPr>
        <p:spPr bwMode="auto">
          <a:xfrm flipV="1">
            <a:off x="2342819" y="4262496"/>
            <a:ext cx="451182" cy="3848"/>
          </a:xfrm>
          <a:prstGeom prst="line">
            <a:avLst/>
          </a:prstGeom>
          <a:ln w="76200" cmpd="sng">
            <a:solidFill>
              <a:srgbClr val="008000"/>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1" name="テキスト ボックス 30"/>
          <p:cNvSpPr txBox="1"/>
          <p:nvPr/>
        </p:nvSpPr>
        <p:spPr>
          <a:xfrm>
            <a:off x="8241076" y="5947655"/>
            <a:ext cx="727483" cy="646331"/>
          </a:xfrm>
          <a:prstGeom prst="rect">
            <a:avLst/>
          </a:prstGeom>
          <a:solidFill>
            <a:srgbClr val="FFFFFF"/>
          </a:solidFill>
          <a:ln w="19050" cmpd="sng">
            <a:solidFill>
              <a:srgbClr val="008000"/>
            </a:solidFill>
          </a:ln>
        </p:spPr>
        <p:txBody>
          <a:bodyPr wrap="none" rtlCol="0">
            <a:spAutoFit/>
          </a:bodyPr>
          <a:lstStyle/>
          <a:p>
            <a:r>
              <a:rPr kumimoji="1" lang="ja-JP" altLang="en-US" dirty="0" smtClean="0"/>
              <a:t>赤外</a:t>
            </a:r>
            <a:endParaRPr kumimoji="1" lang="en-US" altLang="ja-JP" dirty="0" smtClean="0"/>
          </a:p>
          <a:p>
            <a:r>
              <a:rPr kumimoji="1" lang="ja-JP" altLang="en-US" dirty="0" smtClean="0"/>
              <a:t>カメラ</a:t>
            </a:r>
            <a:endParaRPr kumimoji="1" lang="ja-JP" altLang="en-US" dirty="0"/>
          </a:p>
        </p:txBody>
      </p:sp>
      <p:sp>
        <p:nvSpPr>
          <p:cNvPr id="37" name="円/楕円 36"/>
          <p:cNvSpPr/>
          <p:nvPr/>
        </p:nvSpPr>
        <p:spPr>
          <a:xfrm>
            <a:off x="7314076" y="5532285"/>
            <a:ext cx="1732792" cy="1374517"/>
          </a:xfrm>
          <a:prstGeom prst="ellipse">
            <a:avLst/>
          </a:prstGeom>
          <a:noFill/>
          <a:ln w="38100" cmpd="sng">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2" name="円/楕円 31"/>
          <p:cNvSpPr/>
          <p:nvPr/>
        </p:nvSpPr>
        <p:spPr>
          <a:xfrm>
            <a:off x="3242435" y="1977674"/>
            <a:ext cx="5444366" cy="3351670"/>
          </a:xfrm>
          <a:prstGeom prst="ellipse">
            <a:avLst/>
          </a:prstGeom>
          <a:noFill/>
          <a:ln w="38100" cmpd="sng">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左矢印 12"/>
          <p:cNvSpPr/>
          <p:nvPr/>
        </p:nvSpPr>
        <p:spPr>
          <a:xfrm>
            <a:off x="3829974" y="6361358"/>
            <a:ext cx="3780835" cy="468867"/>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 name="テキスト ボックス 10"/>
          <p:cNvSpPr txBox="1"/>
          <p:nvPr/>
        </p:nvSpPr>
        <p:spPr>
          <a:xfrm>
            <a:off x="4708155" y="6412464"/>
            <a:ext cx="2046654" cy="369332"/>
          </a:xfrm>
          <a:prstGeom prst="rect">
            <a:avLst/>
          </a:prstGeom>
          <a:noFill/>
        </p:spPr>
        <p:txBody>
          <a:bodyPr wrap="none" rtlCol="0">
            <a:spAutoFit/>
          </a:bodyPr>
          <a:lstStyle/>
          <a:p>
            <a:r>
              <a:rPr kumimoji="1" lang="ja-JP" altLang="en-US" dirty="0" smtClean="0"/>
              <a:t>ポストプロセス情報</a:t>
            </a:r>
            <a:endParaRPr kumimoji="1" lang="ja-JP" altLang="en-US" dirty="0"/>
          </a:p>
        </p:txBody>
      </p:sp>
      <p:sp>
        <p:nvSpPr>
          <p:cNvPr id="50" name="左矢印 49"/>
          <p:cNvSpPr/>
          <p:nvPr/>
        </p:nvSpPr>
        <p:spPr>
          <a:xfrm rot="8342597">
            <a:off x="3288008" y="5385778"/>
            <a:ext cx="866183" cy="288397"/>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1" name="正方形/長方形 50"/>
          <p:cNvSpPr/>
          <p:nvPr/>
        </p:nvSpPr>
        <p:spPr>
          <a:xfrm>
            <a:off x="2508701" y="5625706"/>
            <a:ext cx="1321274" cy="1149568"/>
          </a:xfrm>
          <a:prstGeom prst="rect">
            <a:avLst/>
          </a:prstGeom>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ポスト</a:t>
            </a:r>
            <a:endParaRPr kumimoji="1" lang="en-US" altLang="ja-JP" sz="2400" dirty="0" smtClean="0"/>
          </a:p>
          <a:p>
            <a:pPr algn="ctr"/>
            <a:r>
              <a:rPr lang="ja-JP" altLang="en-US" sz="2400" dirty="0" smtClean="0"/>
              <a:t>プロセス</a:t>
            </a:r>
            <a:endParaRPr lang="en-US" altLang="ja-JP" sz="2400" dirty="0" smtClean="0"/>
          </a:p>
          <a:p>
            <a:pPr algn="ctr"/>
            <a:r>
              <a:rPr kumimoji="1" lang="ja-JP" altLang="en-US" sz="2400" dirty="0" smtClean="0"/>
              <a:t>制御器</a:t>
            </a:r>
            <a:endParaRPr kumimoji="1" lang="ja-JP" altLang="en-US" sz="2400" dirty="0"/>
          </a:p>
        </p:txBody>
      </p:sp>
      <p:sp>
        <p:nvSpPr>
          <p:cNvPr id="39" name="テキスト ボックス 38"/>
          <p:cNvSpPr txBox="1"/>
          <p:nvPr/>
        </p:nvSpPr>
        <p:spPr>
          <a:xfrm>
            <a:off x="8402203" y="0"/>
            <a:ext cx="741797" cy="369332"/>
          </a:xfrm>
          <a:prstGeom prst="rect">
            <a:avLst/>
          </a:prstGeom>
          <a:noFill/>
        </p:spPr>
        <p:txBody>
          <a:bodyPr wrap="none" rtlCol="0">
            <a:spAutoFit/>
          </a:bodyPr>
          <a:lstStyle/>
          <a:p>
            <a:pPr algn="r"/>
            <a:r>
              <a:rPr lang="en-US" altLang="ja-JP" dirty="0" smtClean="0"/>
              <a:t>42/</a:t>
            </a:r>
            <a:r>
              <a:rPr lang="en-US" altLang="ja-JP" dirty="0"/>
              <a:t>50</a:t>
            </a:r>
            <a:endParaRPr lang="ja-JP" altLang="en-US" dirty="0"/>
          </a:p>
        </p:txBody>
      </p:sp>
    </p:spTree>
    <p:extLst>
      <p:ext uri="{BB962C8B-B14F-4D97-AF65-F5344CB8AC3E}">
        <p14:creationId xmlns:p14="http://schemas.microsoft.com/office/powerpoint/2010/main" val="22729450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66"/>
          <a:stretch/>
        </p:blipFill>
        <p:spPr>
          <a:xfrm>
            <a:off x="1899920" y="136568"/>
            <a:ext cx="6990081" cy="6734681"/>
          </a:xfrm>
        </p:spPr>
      </p:pic>
      <p:sp>
        <p:nvSpPr>
          <p:cNvPr id="27" name="テキスト ボックス 26"/>
          <p:cNvSpPr txBox="1"/>
          <p:nvPr/>
        </p:nvSpPr>
        <p:spPr>
          <a:xfrm>
            <a:off x="3679679" y="151374"/>
            <a:ext cx="3813865" cy="369332"/>
          </a:xfrm>
          <a:prstGeom prst="rect">
            <a:avLst/>
          </a:prstGeom>
          <a:solidFill>
            <a:srgbClr val="FFFFFF"/>
          </a:solidFill>
        </p:spPr>
        <p:txBody>
          <a:bodyPr wrap="none" rtlCol="0">
            <a:spAutoFit/>
          </a:bodyPr>
          <a:lstStyle/>
          <a:p>
            <a:r>
              <a:rPr lang="ja-JP" altLang="en-US" sz="1800" dirty="0" smtClean="0">
                <a:solidFill>
                  <a:prstClr val="black"/>
                </a:solidFill>
              </a:rPr>
              <a:t>望遠鏡</a:t>
            </a:r>
            <a:r>
              <a:rPr lang="en-US" altLang="ja-JP" sz="1800" dirty="0" smtClean="0">
                <a:solidFill>
                  <a:prstClr val="black"/>
                </a:solidFill>
              </a:rPr>
              <a:t>→</a:t>
            </a:r>
            <a:r>
              <a:rPr lang="ja-JP" altLang="en-US" sz="1800" dirty="0" smtClean="0">
                <a:solidFill>
                  <a:prstClr val="black"/>
                </a:solidFill>
              </a:rPr>
              <a:t>前置光学系からの入射光線</a:t>
            </a:r>
            <a:endParaRPr lang="ja-JP" altLang="en-US" sz="1800" dirty="0">
              <a:solidFill>
                <a:prstClr val="black"/>
              </a:solidFill>
            </a:endParaRPr>
          </a:p>
        </p:txBody>
      </p:sp>
      <p:sp>
        <p:nvSpPr>
          <p:cNvPr id="28" name="テキスト ボックス 27"/>
          <p:cNvSpPr txBox="1"/>
          <p:nvPr/>
        </p:nvSpPr>
        <p:spPr>
          <a:xfrm>
            <a:off x="6596056" y="633616"/>
            <a:ext cx="535648" cy="369332"/>
          </a:xfrm>
          <a:prstGeom prst="rect">
            <a:avLst/>
          </a:prstGeom>
          <a:solidFill>
            <a:srgbClr val="FFFFFF"/>
          </a:solidFill>
          <a:ln>
            <a:solidFill>
              <a:srgbClr val="0000FF"/>
            </a:solidFill>
          </a:ln>
        </p:spPr>
        <p:txBody>
          <a:bodyPr wrap="none" rtlCol="0">
            <a:spAutoFit/>
          </a:bodyPr>
          <a:lstStyle/>
          <a:p>
            <a:r>
              <a:rPr lang="en-US" altLang="ja-JP" sz="1800" dirty="0" smtClean="0">
                <a:solidFill>
                  <a:prstClr val="black"/>
                </a:solidFill>
              </a:rPr>
              <a:t>800</a:t>
            </a:r>
            <a:endParaRPr lang="ja-JP" altLang="en-US" sz="1800" dirty="0">
              <a:solidFill>
                <a:prstClr val="black"/>
              </a:solidFill>
            </a:endParaRPr>
          </a:p>
        </p:txBody>
      </p:sp>
      <p:sp>
        <p:nvSpPr>
          <p:cNvPr id="29" name="テキスト ボックス 28"/>
          <p:cNvSpPr txBox="1"/>
          <p:nvPr/>
        </p:nvSpPr>
        <p:spPr>
          <a:xfrm>
            <a:off x="3452495" y="609254"/>
            <a:ext cx="535648" cy="369332"/>
          </a:xfrm>
          <a:prstGeom prst="rect">
            <a:avLst/>
          </a:prstGeom>
          <a:solidFill>
            <a:srgbClr val="FFFFFF"/>
          </a:solidFill>
          <a:ln>
            <a:solidFill>
              <a:srgbClr val="0000FF"/>
            </a:solidFill>
          </a:ln>
        </p:spPr>
        <p:txBody>
          <a:bodyPr wrap="none" rtlCol="0">
            <a:spAutoFit/>
          </a:bodyPr>
          <a:lstStyle/>
          <a:p>
            <a:r>
              <a:rPr lang="en-US" altLang="ja-JP" sz="1800" dirty="0">
                <a:solidFill>
                  <a:prstClr val="black"/>
                </a:solidFill>
              </a:rPr>
              <a:t>4</a:t>
            </a:r>
            <a:r>
              <a:rPr lang="en-US" altLang="ja-JP" sz="1800" dirty="0" smtClean="0">
                <a:solidFill>
                  <a:prstClr val="black"/>
                </a:solidFill>
              </a:rPr>
              <a:t>00</a:t>
            </a:r>
            <a:endParaRPr lang="ja-JP" altLang="en-US" sz="1800" dirty="0">
              <a:solidFill>
                <a:prstClr val="black"/>
              </a:solidFill>
            </a:endParaRPr>
          </a:p>
        </p:txBody>
      </p:sp>
      <p:sp>
        <p:nvSpPr>
          <p:cNvPr id="30" name="テキスト ボックス 29"/>
          <p:cNvSpPr txBox="1"/>
          <p:nvPr/>
        </p:nvSpPr>
        <p:spPr>
          <a:xfrm rot="16200000">
            <a:off x="1831022" y="3745347"/>
            <a:ext cx="652643" cy="369332"/>
          </a:xfrm>
          <a:prstGeom prst="rect">
            <a:avLst/>
          </a:prstGeom>
          <a:solidFill>
            <a:srgbClr val="FFFFFF"/>
          </a:solidFill>
          <a:ln w="3175" cmpd="sng">
            <a:solidFill>
              <a:srgbClr val="000090"/>
            </a:solidFill>
          </a:ln>
        </p:spPr>
        <p:txBody>
          <a:bodyPr wrap="none" rtlCol="0">
            <a:spAutoFit/>
          </a:bodyPr>
          <a:lstStyle/>
          <a:p>
            <a:r>
              <a:rPr lang="en-US" altLang="ja-JP" sz="1800" dirty="0" smtClean="0">
                <a:solidFill>
                  <a:prstClr val="black"/>
                </a:solidFill>
              </a:rPr>
              <a:t>1100</a:t>
            </a:r>
            <a:endParaRPr lang="ja-JP" altLang="en-US" sz="1800" dirty="0">
              <a:solidFill>
                <a:prstClr val="black"/>
              </a:solidFill>
            </a:endParaRPr>
          </a:p>
        </p:txBody>
      </p:sp>
      <p:sp>
        <p:nvSpPr>
          <p:cNvPr id="33" name="テキスト ボックス 32"/>
          <p:cNvSpPr txBox="1"/>
          <p:nvPr/>
        </p:nvSpPr>
        <p:spPr>
          <a:xfrm>
            <a:off x="3290486" y="2916414"/>
            <a:ext cx="961020" cy="523220"/>
          </a:xfrm>
          <a:prstGeom prst="rect">
            <a:avLst/>
          </a:prstGeom>
          <a:solidFill>
            <a:srgbClr val="FFFFFF"/>
          </a:solidFill>
          <a:ln w="19050" cmpd="sng">
            <a:solidFill>
              <a:srgbClr val="0000FF"/>
            </a:solidFill>
          </a:ln>
        </p:spPr>
        <p:txBody>
          <a:bodyPr wrap="none" rtlCol="0">
            <a:spAutoFit/>
          </a:bodyPr>
          <a:lstStyle/>
          <a:p>
            <a:r>
              <a:rPr lang="en-US" altLang="ja-JP" sz="2800" dirty="0" err="1" smtClean="0">
                <a:solidFill>
                  <a:prstClr val="black"/>
                </a:solidFill>
              </a:rPr>
              <a:t>ExAO</a:t>
            </a:r>
            <a:endParaRPr lang="en-US" altLang="ja-JP" sz="2800" dirty="0" smtClean="0">
              <a:solidFill>
                <a:prstClr val="black"/>
              </a:solidFill>
            </a:endParaRPr>
          </a:p>
        </p:txBody>
      </p:sp>
      <p:sp>
        <p:nvSpPr>
          <p:cNvPr id="35" name="テキスト ボックス 34"/>
          <p:cNvSpPr txBox="1"/>
          <p:nvPr/>
        </p:nvSpPr>
        <p:spPr>
          <a:xfrm>
            <a:off x="4616447" y="5533756"/>
            <a:ext cx="2036134" cy="523220"/>
          </a:xfrm>
          <a:prstGeom prst="rect">
            <a:avLst/>
          </a:prstGeom>
          <a:solidFill>
            <a:srgbClr val="FFFFFF"/>
          </a:solidFill>
          <a:ln w="19050" cmpd="sng">
            <a:solidFill>
              <a:srgbClr val="FF0000"/>
            </a:solidFill>
          </a:ln>
        </p:spPr>
        <p:txBody>
          <a:bodyPr wrap="none" rtlCol="0">
            <a:spAutoFit/>
          </a:bodyPr>
          <a:lstStyle/>
          <a:p>
            <a:r>
              <a:rPr lang="ja-JP" altLang="en-US" sz="2800" dirty="0" smtClean="0">
                <a:solidFill>
                  <a:prstClr val="black"/>
                </a:solidFill>
              </a:rPr>
              <a:t>コロナグラフ</a:t>
            </a:r>
            <a:endParaRPr lang="ja-JP" altLang="en-US" sz="2800" dirty="0">
              <a:solidFill>
                <a:prstClr val="black"/>
              </a:solidFill>
            </a:endParaRPr>
          </a:p>
        </p:txBody>
      </p:sp>
      <p:sp>
        <p:nvSpPr>
          <p:cNvPr id="31" name="テキスト ボックス 30"/>
          <p:cNvSpPr txBox="1"/>
          <p:nvPr/>
        </p:nvSpPr>
        <p:spPr>
          <a:xfrm>
            <a:off x="8159796" y="5846055"/>
            <a:ext cx="727483" cy="646331"/>
          </a:xfrm>
          <a:prstGeom prst="rect">
            <a:avLst/>
          </a:prstGeom>
          <a:solidFill>
            <a:srgbClr val="FFFFFF"/>
          </a:solidFill>
          <a:ln w="19050" cmpd="sng">
            <a:solidFill>
              <a:srgbClr val="008000"/>
            </a:solidFill>
          </a:ln>
        </p:spPr>
        <p:txBody>
          <a:bodyPr wrap="none" rtlCol="0">
            <a:spAutoFit/>
          </a:bodyPr>
          <a:lstStyle/>
          <a:p>
            <a:r>
              <a:rPr lang="ja-JP" altLang="en-US" sz="1800" dirty="0" smtClean="0">
                <a:solidFill>
                  <a:prstClr val="black"/>
                </a:solidFill>
              </a:rPr>
              <a:t>赤外</a:t>
            </a:r>
            <a:endParaRPr lang="en-US" altLang="ja-JP" sz="1800" dirty="0" smtClean="0">
              <a:solidFill>
                <a:prstClr val="black"/>
              </a:solidFill>
            </a:endParaRPr>
          </a:p>
          <a:p>
            <a:r>
              <a:rPr lang="ja-JP" altLang="en-US" sz="1800" dirty="0" smtClean="0">
                <a:solidFill>
                  <a:prstClr val="black"/>
                </a:solidFill>
              </a:rPr>
              <a:t>カメラ</a:t>
            </a:r>
            <a:endParaRPr lang="ja-JP" altLang="en-US" sz="1800" dirty="0">
              <a:solidFill>
                <a:prstClr val="black"/>
              </a:solidFill>
            </a:endParaRPr>
          </a:p>
        </p:txBody>
      </p:sp>
      <p:sp>
        <p:nvSpPr>
          <p:cNvPr id="3" name="テキスト ボックス 2"/>
          <p:cNvSpPr txBox="1"/>
          <p:nvPr/>
        </p:nvSpPr>
        <p:spPr>
          <a:xfrm>
            <a:off x="7361464" y="1890498"/>
            <a:ext cx="1653630" cy="646331"/>
          </a:xfrm>
          <a:prstGeom prst="rect">
            <a:avLst/>
          </a:prstGeom>
          <a:solidFill>
            <a:srgbClr val="FFFFFF"/>
          </a:solidFill>
          <a:ln>
            <a:solidFill>
              <a:srgbClr val="0000FF"/>
            </a:solidFill>
          </a:ln>
        </p:spPr>
        <p:txBody>
          <a:bodyPr wrap="none" rtlCol="0">
            <a:spAutoFit/>
          </a:bodyPr>
          <a:lstStyle/>
          <a:p>
            <a:r>
              <a:rPr lang="en-US" altLang="ja-JP" sz="1800" dirty="0" smtClean="0">
                <a:solidFill>
                  <a:prstClr val="black"/>
                </a:solidFill>
              </a:rPr>
              <a:t>5</a:t>
            </a:r>
            <a:r>
              <a:rPr lang="ja-JP" altLang="en-US" sz="1800" dirty="0" smtClean="0">
                <a:solidFill>
                  <a:prstClr val="black"/>
                </a:solidFill>
              </a:rPr>
              <a:t>枚の軸外し</a:t>
            </a:r>
            <a:endParaRPr lang="en-US" altLang="ja-JP" sz="1800" dirty="0" smtClean="0">
              <a:solidFill>
                <a:prstClr val="black"/>
              </a:solidFill>
            </a:endParaRPr>
          </a:p>
          <a:p>
            <a:r>
              <a:rPr lang="ja-JP" altLang="en-US" sz="1800" dirty="0" smtClean="0">
                <a:solidFill>
                  <a:prstClr val="black"/>
                </a:solidFill>
              </a:rPr>
              <a:t>放物面鏡</a:t>
            </a:r>
            <a:r>
              <a:rPr lang="en-US" altLang="ja-JP" sz="1800" dirty="0" smtClean="0">
                <a:solidFill>
                  <a:prstClr val="black"/>
                </a:solidFill>
              </a:rPr>
              <a:t>(OAP)</a:t>
            </a:r>
            <a:endParaRPr lang="ja-JP" altLang="en-US" sz="1800" dirty="0">
              <a:solidFill>
                <a:prstClr val="black"/>
              </a:solidFill>
            </a:endParaRPr>
          </a:p>
        </p:txBody>
      </p:sp>
      <p:sp>
        <p:nvSpPr>
          <p:cNvPr id="38" name="テキスト ボックス 37"/>
          <p:cNvSpPr txBox="1"/>
          <p:nvPr/>
        </p:nvSpPr>
        <p:spPr>
          <a:xfrm>
            <a:off x="71120" y="213312"/>
            <a:ext cx="1819428" cy="461665"/>
          </a:xfrm>
          <a:prstGeom prst="rect">
            <a:avLst/>
          </a:prstGeom>
          <a:solidFill>
            <a:schemeClr val="bg1">
              <a:lumMod val="50000"/>
            </a:schemeClr>
          </a:solidFill>
          <a:ln w="38100" cmpd="sng">
            <a:solidFill>
              <a:schemeClr val="bg1">
                <a:lumMod val="50000"/>
              </a:schemeClr>
            </a:solidFill>
          </a:ln>
        </p:spPr>
        <p:txBody>
          <a:bodyPr wrap="none">
            <a:spAutoFit/>
          </a:bodyPr>
          <a:lstStyle/>
          <a:p>
            <a:pPr>
              <a:defRPr/>
            </a:pPr>
            <a:r>
              <a:rPr lang="en-US" altLang="ja-JP" sz="2400" dirty="0" smtClean="0">
                <a:solidFill>
                  <a:schemeClr val="bg1"/>
                </a:solidFill>
              </a:rPr>
              <a:t>SEICA</a:t>
            </a:r>
            <a:r>
              <a:rPr lang="ja-JP" altLang="en-US" sz="2400" dirty="0" smtClean="0">
                <a:solidFill>
                  <a:schemeClr val="bg1"/>
                </a:solidFill>
              </a:rPr>
              <a:t>光学図</a:t>
            </a:r>
            <a:endParaRPr lang="ja-JP" altLang="en-US" sz="2400" dirty="0">
              <a:solidFill>
                <a:schemeClr val="bg1"/>
              </a:solidFill>
            </a:endParaRPr>
          </a:p>
        </p:txBody>
      </p:sp>
      <p:sp>
        <p:nvSpPr>
          <p:cNvPr id="13" name="テキスト ボックス 12"/>
          <p:cNvSpPr txBox="1"/>
          <p:nvPr/>
        </p:nvSpPr>
        <p:spPr>
          <a:xfrm>
            <a:off x="592661" y="4655433"/>
            <a:ext cx="1238741" cy="923330"/>
          </a:xfrm>
          <a:prstGeom prst="rect">
            <a:avLst/>
          </a:prstGeom>
          <a:ln w="38100" cmpd="sng"/>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smtClean="0"/>
              <a:t>恒温部分</a:t>
            </a:r>
            <a:endParaRPr kumimoji="1" lang="en-US" altLang="ja-JP" dirty="0" smtClean="0"/>
          </a:p>
          <a:p>
            <a:r>
              <a:rPr kumimoji="1" lang="en-US" altLang="ja-JP" dirty="0" smtClean="0"/>
              <a:t>(</a:t>
            </a:r>
            <a:r>
              <a:rPr kumimoji="1" lang="ja-JP" altLang="en-US" dirty="0" smtClean="0"/>
              <a:t>中心</a:t>
            </a:r>
            <a:r>
              <a:rPr kumimoji="1" lang="en-US" altLang="ja-JP" dirty="0" smtClean="0"/>
              <a:t>20℃,</a:t>
            </a:r>
          </a:p>
          <a:p>
            <a:r>
              <a:rPr kumimoji="1" lang="en-US" altLang="ja-JP" dirty="0" smtClean="0"/>
              <a:t>0.1℃:p-v)</a:t>
            </a:r>
          </a:p>
        </p:txBody>
      </p:sp>
      <p:sp>
        <p:nvSpPr>
          <p:cNvPr id="15" name="正方形/長方形 14"/>
          <p:cNvSpPr/>
          <p:nvPr/>
        </p:nvSpPr>
        <p:spPr>
          <a:xfrm rot="913366">
            <a:off x="3639039" y="4805680"/>
            <a:ext cx="308464" cy="1493520"/>
          </a:xfrm>
          <a:prstGeom prst="rect">
            <a:avLst/>
          </a:prstGeom>
          <a:solidFill>
            <a:schemeClr val="accent2">
              <a:alpha val="29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9" name="正方形/長方形 38"/>
          <p:cNvSpPr/>
          <p:nvPr/>
        </p:nvSpPr>
        <p:spPr>
          <a:xfrm rot="17017873">
            <a:off x="4531232" y="4554967"/>
            <a:ext cx="308464" cy="1190298"/>
          </a:xfrm>
          <a:prstGeom prst="rect">
            <a:avLst/>
          </a:prstGeom>
          <a:solidFill>
            <a:schemeClr val="accent2">
              <a:alpha val="29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5" name="直線矢印コネクタ 4"/>
          <p:cNvCxnSpPr>
            <a:stCxn id="13" idx="3"/>
            <a:endCxn id="15" idx="1"/>
          </p:cNvCxnSpPr>
          <p:nvPr/>
        </p:nvCxnSpPr>
        <p:spPr>
          <a:xfrm>
            <a:off x="1831402" y="5117098"/>
            <a:ext cx="1813049" cy="39484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 name="テキスト ボックス 5"/>
          <p:cNvSpPr txBox="1"/>
          <p:nvPr/>
        </p:nvSpPr>
        <p:spPr>
          <a:xfrm>
            <a:off x="261742" y="2821245"/>
            <a:ext cx="1569660" cy="646331"/>
          </a:xfrm>
          <a:prstGeom prst="rect">
            <a:avLst/>
          </a:prstGeom>
          <a:noFill/>
          <a:ln w="38100" cmpd="sng">
            <a:solidFill>
              <a:srgbClr val="FF0000"/>
            </a:solidFill>
          </a:ln>
        </p:spPr>
        <p:txBody>
          <a:bodyPr wrap="none" rtlCol="0">
            <a:spAutoFit/>
          </a:bodyPr>
          <a:lstStyle/>
          <a:p>
            <a:r>
              <a:rPr kumimoji="1" lang="ja-JP" altLang="en-US" dirty="0" smtClean="0"/>
              <a:t>光学系全体は</a:t>
            </a:r>
            <a:endParaRPr kumimoji="1" lang="en-US" altLang="ja-JP" dirty="0" smtClean="0"/>
          </a:p>
          <a:p>
            <a:r>
              <a:rPr lang="en-US" altLang="ja-JP" dirty="0" smtClean="0"/>
              <a:t>20℃±1.0℃</a:t>
            </a:r>
            <a:r>
              <a:rPr lang="ja-JP" altLang="en-US" dirty="0" smtClean="0"/>
              <a:t>で</a:t>
            </a:r>
            <a:endParaRPr kumimoji="1" lang="ja-JP" altLang="en-US" dirty="0"/>
          </a:p>
        </p:txBody>
      </p:sp>
      <p:sp>
        <p:nvSpPr>
          <p:cNvPr id="19" name="テキスト ボックス 18"/>
          <p:cNvSpPr txBox="1"/>
          <p:nvPr/>
        </p:nvSpPr>
        <p:spPr>
          <a:xfrm>
            <a:off x="8402203" y="0"/>
            <a:ext cx="741797" cy="369332"/>
          </a:xfrm>
          <a:prstGeom prst="rect">
            <a:avLst/>
          </a:prstGeom>
          <a:noFill/>
        </p:spPr>
        <p:txBody>
          <a:bodyPr wrap="none" rtlCol="0">
            <a:spAutoFit/>
          </a:bodyPr>
          <a:lstStyle/>
          <a:p>
            <a:pPr algn="r"/>
            <a:r>
              <a:rPr lang="en-US" altLang="ja-JP" dirty="0" smtClean="0"/>
              <a:t>43/</a:t>
            </a:r>
            <a:r>
              <a:rPr lang="en-US" altLang="ja-JP" dirty="0"/>
              <a:t>50</a:t>
            </a:r>
            <a:endParaRPr lang="ja-JP" altLang="en-US" dirty="0"/>
          </a:p>
        </p:txBody>
      </p:sp>
    </p:spTree>
    <p:extLst>
      <p:ext uri="{BB962C8B-B14F-4D97-AF65-F5344CB8AC3E}">
        <p14:creationId xmlns:p14="http://schemas.microsoft.com/office/powerpoint/2010/main" val="14099719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576"/>
            <a:ext cx="6282491" cy="895048"/>
          </a:xfrm>
        </p:spPr>
        <p:txBody>
          <a:bodyPr>
            <a:normAutofit/>
          </a:bodyPr>
          <a:lstStyle/>
          <a:p>
            <a:r>
              <a:rPr kumimoji="1" lang="en-US" altLang="ja-JP" dirty="0" smtClean="0"/>
              <a:t>SEICA</a:t>
            </a:r>
            <a:r>
              <a:rPr kumimoji="1" lang="ja-JP" altLang="en-US" dirty="0" smtClean="0"/>
              <a:t>光学系</a:t>
            </a:r>
            <a:r>
              <a:rPr kumimoji="1" lang="en-US" altLang="ja-JP" dirty="0" smtClean="0"/>
              <a:t>: </a:t>
            </a:r>
            <a:endParaRPr kumimoji="1" lang="ja-JP" altLang="en-US" dirty="0"/>
          </a:p>
        </p:txBody>
      </p:sp>
      <p:sp>
        <p:nvSpPr>
          <p:cNvPr id="3" name="コンテンツ プレースホルダー 2"/>
          <p:cNvSpPr>
            <a:spLocks noGrp="1"/>
          </p:cNvSpPr>
          <p:nvPr>
            <p:ph idx="1"/>
          </p:nvPr>
        </p:nvSpPr>
        <p:spPr>
          <a:xfrm>
            <a:off x="14803" y="895048"/>
            <a:ext cx="3039141" cy="5239560"/>
          </a:xfrm>
        </p:spPr>
        <p:txBody>
          <a:bodyPr>
            <a:normAutofit/>
          </a:bodyPr>
          <a:lstStyle/>
          <a:p>
            <a:pPr>
              <a:buFont typeface="Wingdings" charset="2"/>
              <a:buChar char="u"/>
            </a:pPr>
            <a:r>
              <a:rPr lang="ja-JP" altLang="en-US" sz="2400" dirty="0" smtClean="0"/>
              <a:t>ダイクロイックミラー</a:t>
            </a:r>
            <a:r>
              <a:rPr lang="en-US" altLang="ja-JP" sz="2400" dirty="0" smtClean="0"/>
              <a:t>(BS1, BS2, BS3)</a:t>
            </a:r>
            <a:r>
              <a:rPr lang="ja-JP" altLang="en-US" sz="2400" dirty="0" smtClean="0"/>
              <a:t>でのゴースト</a:t>
            </a:r>
            <a:r>
              <a:rPr lang="en-US" altLang="ja-JP" sz="2400" dirty="0" smtClean="0"/>
              <a:t>+</a:t>
            </a:r>
            <a:r>
              <a:rPr lang="ja-JP" altLang="en-US" sz="2400" dirty="0" smtClean="0"/>
              <a:t>色収差</a:t>
            </a:r>
            <a:endParaRPr lang="en-US" altLang="ja-JP" sz="2400" dirty="0" smtClean="0"/>
          </a:p>
          <a:p>
            <a:pPr marL="0" indent="0">
              <a:buNone/>
            </a:pPr>
            <a:r>
              <a:rPr kumimoji="1" lang="en-US" altLang="ja-JP" sz="2400" dirty="0" smtClean="0"/>
              <a:t>→WFS</a:t>
            </a:r>
            <a:r>
              <a:rPr kumimoji="1" lang="ja-JP" altLang="en-US" sz="2400" dirty="0" smtClean="0"/>
              <a:t>では問題なし</a:t>
            </a:r>
            <a:endParaRPr kumimoji="1" lang="ja-JP" altLang="en-US" sz="2400" dirty="0"/>
          </a:p>
        </p:txBody>
      </p:sp>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l="6040" t="3079" b="14898"/>
          <a:stretch/>
        </p:blipFill>
        <p:spPr>
          <a:xfrm rot="5400000">
            <a:off x="2916817" y="580281"/>
            <a:ext cx="6403728" cy="6129478"/>
          </a:xfrm>
          <a:prstGeom prst="rect">
            <a:avLst/>
          </a:prstGeom>
        </p:spPr>
      </p:pic>
      <p:sp>
        <p:nvSpPr>
          <p:cNvPr id="5" name="テキスト ボックス 4"/>
          <p:cNvSpPr txBox="1"/>
          <p:nvPr/>
        </p:nvSpPr>
        <p:spPr>
          <a:xfrm>
            <a:off x="299686" y="2996473"/>
            <a:ext cx="2082621" cy="1477328"/>
          </a:xfrm>
          <a:prstGeom prst="rect">
            <a:avLst/>
          </a:prstGeom>
          <a:noFill/>
        </p:spPr>
        <p:txBody>
          <a:bodyPr wrap="none" rtlCol="0">
            <a:spAutoFit/>
          </a:bodyPr>
          <a:lstStyle/>
          <a:p>
            <a:r>
              <a:rPr kumimoji="1" lang="ja-JP" altLang="en-US" dirty="0" smtClean="0"/>
              <a:t>ダイクロイックミラー</a:t>
            </a:r>
            <a:endParaRPr kumimoji="1" lang="en-US" altLang="ja-JP" dirty="0" smtClean="0"/>
          </a:p>
          <a:p>
            <a:r>
              <a:rPr lang="ja-JP" altLang="en-US" dirty="0" smtClean="0"/>
              <a:t>　　　　のウェッジ角</a:t>
            </a:r>
            <a:endParaRPr kumimoji="1" lang="en-US" altLang="ja-JP" dirty="0" smtClean="0"/>
          </a:p>
          <a:p>
            <a:r>
              <a:rPr lang="en-US" altLang="ja-JP" dirty="0" smtClean="0"/>
              <a:t>DM</a:t>
            </a:r>
            <a:r>
              <a:rPr kumimoji="1" lang="en-US" altLang="ja-JP" dirty="0" smtClean="0"/>
              <a:t>1: 3</a:t>
            </a:r>
            <a:r>
              <a:rPr kumimoji="1" lang="ja-JP" altLang="en-US" dirty="0" smtClean="0"/>
              <a:t>分角</a:t>
            </a:r>
            <a:endParaRPr kumimoji="1" lang="en-US" altLang="ja-JP" dirty="0" smtClean="0"/>
          </a:p>
          <a:p>
            <a:r>
              <a:rPr lang="en-US" altLang="ja-JP" dirty="0" smtClean="0"/>
              <a:t>DM2: 12</a:t>
            </a:r>
            <a:r>
              <a:rPr lang="ja-JP" altLang="en-US" dirty="0" smtClean="0"/>
              <a:t>分角</a:t>
            </a:r>
            <a:endParaRPr lang="en-US" altLang="ja-JP" dirty="0" smtClean="0"/>
          </a:p>
          <a:p>
            <a:r>
              <a:rPr kumimoji="1" lang="en-US" altLang="ja-JP" dirty="0" smtClean="0"/>
              <a:t>DM3: 18.9</a:t>
            </a:r>
            <a:r>
              <a:rPr kumimoji="1" lang="ja-JP" altLang="en-US" dirty="0" smtClean="0"/>
              <a:t>分角</a:t>
            </a:r>
            <a:endParaRPr kumimoji="1" lang="ja-JP" altLang="en-US" dirty="0"/>
          </a:p>
        </p:txBody>
      </p:sp>
      <p:sp>
        <p:nvSpPr>
          <p:cNvPr id="6" name="円/楕円 5"/>
          <p:cNvSpPr/>
          <p:nvPr/>
        </p:nvSpPr>
        <p:spPr>
          <a:xfrm>
            <a:off x="5711660" y="2996993"/>
            <a:ext cx="570831" cy="570831"/>
          </a:xfrm>
          <a:prstGeom prst="ellipse">
            <a:avLst/>
          </a:prstGeom>
          <a:noFill/>
          <a:ln w="38100" cmpd="sng"/>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 name="円/楕円 7"/>
          <p:cNvSpPr/>
          <p:nvPr/>
        </p:nvSpPr>
        <p:spPr>
          <a:xfrm>
            <a:off x="4115096" y="5214013"/>
            <a:ext cx="399049" cy="399049"/>
          </a:xfrm>
          <a:prstGeom prst="ellipse">
            <a:avLst/>
          </a:prstGeom>
          <a:noFill/>
          <a:ln w="3810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 name="右矢印 8"/>
          <p:cNvSpPr/>
          <p:nvPr/>
        </p:nvSpPr>
        <p:spPr>
          <a:xfrm rot="5400000">
            <a:off x="4550361" y="1308123"/>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rot="489998">
            <a:off x="6324276" y="3323934"/>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15300000">
            <a:off x="5460560" y="2602535"/>
            <a:ext cx="624965" cy="260334"/>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4629042" y="4531911"/>
            <a:ext cx="624965" cy="2603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489998">
            <a:off x="5150355" y="3189407"/>
            <a:ext cx="553315" cy="1568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5672992" y="4568413"/>
            <a:ext cx="624965" cy="2603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5400000">
            <a:off x="5336283" y="4838837"/>
            <a:ext cx="290251" cy="260334"/>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5132899" y="4333194"/>
            <a:ext cx="570831" cy="570831"/>
          </a:xfrm>
          <a:prstGeom prst="ellipse">
            <a:avLst/>
          </a:prstGeom>
          <a:noFill/>
          <a:ln w="38100" cmpd="sng">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5565792" y="3510987"/>
            <a:ext cx="533281" cy="369332"/>
          </a:xfrm>
          <a:prstGeom prst="rect">
            <a:avLst/>
          </a:prstGeom>
          <a:noFill/>
          <a:ln>
            <a:solidFill>
              <a:srgbClr val="0000FF"/>
            </a:solidFill>
          </a:ln>
        </p:spPr>
        <p:txBody>
          <a:bodyPr wrap="none" rtlCol="0">
            <a:spAutoFit/>
          </a:bodyPr>
          <a:lstStyle/>
          <a:p>
            <a:r>
              <a:rPr kumimoji="1" lang="en-US" altLang="ja-JP" dirty="0" smtClean="0"/>
              <a:t>BS1</a:t>
            </a:r>
            <a:endParaRPr kumimoji="1" lang="ja-JP" altLang="en-US" dirty="0"/>
          </a:p>
        </p:txBody>
      </p:sp>
      <p:sp>
        <p:nvSpPr>
          <p:cNvPr id="17" name="テキスト ボックス 16"/>
          <p:cNvSpPr txBox="1"/>
          <p:nvPr/>
        </p:nvSpPr>
        <p:spPr>
          <a:xfrm>
            <a:off x="4472747" y="4172901"/>
            <a:ext cx="533281" cy="369332"/>
          </a:xfrm>
          <a:prstGeom prst="rect">
            <a:avLst/>
          </a:prstGeom>
          <a:noFill/>
          <a:ln>
            <a:solidFill>
              <a:srgbClr val="008000"/>
            </a:solidFill>
          </a:ln>
        </p:spPr>
        <p:txBody>
          <a:bodyPr wrap="none" rtlCol="0">
            <a:spAutoFit/>
          </a:bodyPr>
          <a:lstStyle/>
          <a:p>
            <a:r>
              <a:rPr lang="en-US" altLang="ja-JP" dirty="0" smtClean="0"/>
              <a:t>BS</a:t>
            </a:r>
            <a:r>
              <a:rPr kumimoji="1" lang="en-US" altLang="ja-JP" dirty="0" smtClean="0"/>
              <a:t>2</a:t>
            </a:r>
            <a:endParaRPr kumimoji="1" lang="ja-JP" altLang="en-US" dirty="0"/>
          </a:p>
        </p:txBody>
      </p:sp>
      <p:sp>
        <p:nvSpPr>
          <p:cNvPr id="18" name="テキスト ボックス 17"/>
          <p:cNvSpPr txBox="1"/>
          <p:nvPr/>
        </p:nvSpPr>
        <p:spPr>
          <a:xfrm>
            <a:off x="6540564" y="1705978"/>
            <a:ext cx="1541257" cy="646331"/>
          </a:xfrm>
          <a:prstGeom prst="rect">
            <a:avLst/>
          </a:prstGeom>
          <a:solidFill>
            <a:schemeClr val="bg1"/>
          </a:solidFill>
          <a:ln>
            <a:solidFill>
              <a:srgbClr val="0000FF"/>
            </a:solidFill>
          </a:ln>
        </p:spPr>
        <p:txBody>
          <a:bodyPr wrap="none" rtlCol="0">
            <a:spAutoFit/>
          </a:bodyPr>
          <a:lstStyle/>
          <a:p>
            <a:r>
              <a:rPr kumimoji="1" lang="en-US" altLang="ja-JP" dirty="0" smtClean="0"/>
              <a:t>T/T</a:t>
            </a:r>
            <a:r>
              <a:rPr kumimoji="1" lang="ja-JP" altLang="en-US" dirty="0" smtClean="0"/>
              <a:t>センサー</a:t>
            </a:r>
            <a:endParaRPr kumimoji="1" lang="en-US" altLang="ja-JP" dirty="0" smtClean="0"/>
          </a:p>
          <a:p>
            <a:r>
              <a:rPr kumimoji="1" lang="en-US" altLang="ja-JP" dirty="0" smtClean="0"/>
              <a:t>(300—500um)</a:t>
            </a:r>
            <a:endParaRPr kumimoji="1" lang="ja-JP" altLang="en-US" dirty="0"/>
          </a:p>
        </p:txBody>
      </p:sp>
      <p:sp>
        <p:nvSpPr>
          <p:cNvPr id="19" name="テキスト ボックス 18"/>
          <p:cNvSpPr txBox="1"/>
          <p:nvPr/>
        </p:nvSpPr>
        <p:spPr>
          <a:xfrm>
            <a:off x="6732819" y="4942348"/>
            <a:ext cx="1762171" cy="646331"/>
          </a:xfrm>
          <a:prstGeom prst="rect">
            <a:avLst/>
          </a:prstGeom>
          <a:solidFill>
            <a:schemeClr val="bg1"/>
          </a:solidFill>
          <a:ln>
            <a:solidFill>
              <a:srgbClr val="008000"/>
            </a:solidFill>
          </a:ln>
        </p:spPr>
        <p:txBody>
          <a:bodyPr wrap="none" rtlCol="0">
            <a:spAutoFit/>
          </a:bodyPr>
          <a:lstStyle/>
          <a:p>
            <a:r>
              <a:rPr kumimoji="1" lang="en-US" altLang="ja-JP" dirty="0" smtClean="0"/>
              <a:t>Woofer</a:t>
            </a:r>
            <a:r>
              <a:rPr kumimoji="1" lang="ja-JP" altLang="en-US" dirty="0" smtClean="0"/>
              <a:t>センサー</a:t>
            </a:r>
            <a:endParaRPr kumimoji="1" lang="en-US" altLang="ja-JP" dirty="0" smtClean="0"/>
          </a:p>
          <a:p>
            <a:r>
              <a:rPr lang="en-US" altLang="ja-JP" dirty="0" smtClean="0"/>
              <a:t>(500—700um)</a:t>
            </a:r>
            <a:endParaRPr kumimoji="1" lang="ja-JP" altLang="en-US" dirty="0"/>
          </a:p>
        </p:txBody>
      </p:sp>
      <p:sp>
        <p:nvSpPr>
          <p:cNvPr id="20" name="右矢印 19"/>
          <p:cNvSpPr/>
          <p:nvPr/>
        </p:nvSpPr>
        <p:spPr>
          <a:xfrm rot="20576527">
            <a:off x="5812754" y="2084292"/>
            <a:ext cx="624965" cy="260334"/>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382685" y="5499306"/>
            <a:ext cx="533281" cy="369332"/>
          </a:xfrm>
          <a:prstGeom prst="rect">
            <a:avLst/>
          </a:prstGeom>
          <a:noFill/>
          <a:ln>
            <a:solidFill>
              <a:srgbClr val="FF0000"/>
            </a:solidFill>
          </a:ln>
        </p:spPr>
        <p:txBody>
          <a:bodyPr wrap="none" rtlCol="0">
            <a:spAutoFit/>
          </a:bodyPr>
          <a:lstStyle/>
          <a:p>
            <a:r>
              <a:rPr kumimoji="1" lang="en-US" altLang="ja-JP" dirty="0" smtClean="0"/>
              <a:t>BS3</a:t>
            </a:r>
            <a:endParaRPr kumimoji="1" lang="ja-JP" altLang="en-US" dirty="0"/>
          </a:p>
        </p:txBody>
      </p:sp>
      <p:sp>
        <p:nvSpPr>
          <p:cNvPr id="22" name="テキスト ボックス 21"/>
          <p:cNvSpPr txBox="1"/>
          <p:nvPr/>
        </p:nvSpPr>
        <p:spPr>
          <a:xfrm>
            <a:off x="3162493" y="6264800"/>
            <a:ext cx="3184022" cy="369332"/>
          </a:xfrm>
          <a:prstGeom prst="rect">
            <a:avLst/>
          </a:prstGeom>
          <a:solidFill>
            <a:schemeClr val="bg1"/>
          </a:solidFill>
          <a:ln>
            <a:solidFill>
              <a:srgbClr val="FF0000"/>
            </a:solidFill>
          </a:ln>
        </p:spPr>
        <p:txBody>
          <a:bodyPr wrap="none" rtlCol="0">
            <a:spAutoFit/>
          </a:bodyPr>
          <a:lstStyle/>
          <a:p>
            <a:r>
              <a:rPr kumimoji="1" lang="en-US" altLang="ja-JP" dirty="0" smtClean="0"/>
              <a:t>Tweeter</a:t>
            </a:r>
            <a:r>
              <a:rPr kumimoji="1" lang="ja-JP" altLang="en-US" dirty="0" smtClean="0"/>
              <a:t>センサー</a:t>
            </a:r>
            <a:r>
              <a:rPr kumimoji="1" lang="en-US" altLang="ja-JP" dirty="0" smtClean="0"/>
              <a:t>(700—900um)</a:t>
            </a:r>
            <a:endParaRPr kumimoji="1" lang="ja-JP" altLang="en-US" dirty="0"/>
          </a:p>
        </p:txBody>
      </p:sp>
      <p:sp>
        <p:nvSpPr>
          <p:cNvPr id="23" name="右矢印 22"/>
          <p:cNvSpPr/>
          <p:nvPr/>
        </p:nvSpPr>
        <p:spPr>
          <a:xfrm rot="6300000" flipV="1">
            <a:off x="4044968" y="5715112"/>
            <a:ext cx="596892" cy="2084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1131604">
            <a:off x="4700976" y="5507332"/>
            <a:ext cx="624965" cy="2603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370057" y="5765276"/>
            <a:ext cx="2551825" cy="369332"/>
          </a:xfrm>
          <a:prstGeom prst="rect">
            <a:avLst/>
          </a:prstGeom>
          <a:solidFill>
            <a:srgbClr val="FFFF00"/>
          </a:solidFill>
          <a:ln>
            <a:solidFill>
              <a:schemeClr val="tx1"/>
            </a:solidFill>
          </a:ln>
        </p:spPr>
        <p:txBody>
          <a:bodyPr wrap="none" rtlCol="0">
            <a:spAutoFit/>
          </a:bodyPr>
          <a:lstStyle/>
          <a:p>
            <a:r>
              <a:rPr kumimoji="1" lang="ja-JP" altLang="en-US" dirty="0" smtClean="0"/>
              <a:t>サイエンス</a:t>
            </a:r>
            <a:r>
              <a:rPr kumimoji="1" lang="en-US" altLang="ja-JP" dirty="0" smtClean="0"/>
              <a:t>(</a:t>
            </a:r>
            <a:r>
              <a:rPr kumimoji="1" lang="ja-JP" altLang="en-US" dirty="0" smtClean="0"/>
              <a:t>コロナグラフ</a:t>
            </a:r>
            <a:r>
              <a:rPr kumimoji="1" lang="en-US" altLang="ja-JP" dirty="0" smtClean="0"/>
              <a:t>)</a:t>
            </a:r>
            <a:endParaRPr kumimoji="1" lang="ja-JP" altLang="en-US" dirty="0"/>
          </a:p>
        </p:txBody>
      </p:sp>
      <p:sp>
        <p:nvSpPr>
          <p:cNvPr id="26" name="テキスト ボックス 25"/>
          <p:cNvSpPr txBox="1"/>
          <p:nvPr/>
        </p:nvSpPr>
        <p:spPr>
          <a:xfrm>
            <a:off x="3438860" y="904547"/>
            <a:ext cx="1524576" cy="646331"/>
          </a:xfrm>
          <a:prstGeom prst="rect">
            <a:avLst/>
          </a:prstGeom>
          <a:solidFill>
            <a:schemeClr val="bg1"/>
          </a:solidFill>
        </p:spPr>
        <p:txBody>
          <a:bodyPr wrap="none" rtlCol="0">
            <a:spAutoFit/>
          </a:bodyPr>
          <a:lstStyle/>
          <a:p>
            <a:pPr algn="r"/>
            <a:r>
              <a:rPr kumimoji="1" lang="ja-JP" altLang="en-US" dirty="0" smtClean="0"/>
              <a:t>天体からの光</a:t>
            </a:r>
            <a:endParaRPr kumimoji="1" lang="en-US" altLang="ja-JP" dirty="0" smtClean="0"/>
          </a:p>
          <a:p>
            <a:pPr algn="r"/>
            <a:r>
              <a:rPr lang="en-US" altLang="ja-JP" dirty="0" smtClean="0"/>
              <a:t>(</a:t>
            </a:r>
            <a:r>
              <a:rPr lang="ja-JP" altLang="en-US" dirty="0" smtClean="0"/>
              <a:t>白色</a:t>
            </a:r>
            <a:r>
              <a:rPr lang="en-US" altLang="ja-JP" dirty="0" smtClean="0"/>
              <a:t>)</a:t>
            </a:r>
            <a:endParaRPr kumimoji="1" lang="ja-JP" altLang="en-US" dirty="0"/>
          </a:p>
        </p:txBody>
      </p:sp>
      <p:sp>
        <p:nvSpPr>
          <p:cNvPr id="27" name="テキスト ボックス 26"/>
          <p:cNvSpPr txBox="1"/>
          <p:nvPr/>
        </p:nvSpPr>
        <p:spPr>
          <a:xfrm>
            <a:off x="8402203" y="0"/>
            <a:ext cx="741797" cy="369332"/>
          </a:xfrm>
          <a:prstGeom prst="rect">
            <a:avLst/>
          </a:prstGeom>
          <a:noFill/>
        </p:spPr>
        <p:txBody>
          <a:bodyPr wrap="none" rtlCol="0">
            <a:spAutoFit/>
          </a:bodyPr>
          <a:lstStyle/>
          <a:p>
            <a:pPr algn="r"/>
            <a:r>
              <a:rPr lang="en-US" altLang="ja-JP" dirty="0" smtClean="0"/>
              <a:t>44/</a:t>
            </a:r>
            <a:r>
              <a:rPr lang="en-US" altLang="ja-JP" dirty="0"/>
              <a:t>50</a:t>
            </a:r>
            <a:endParaRPr lang="ja-JP" altLang="en-US" dirty="0"/>
          </a:p>
        </p:txBody>
      </p:sp>
    </p:spTree>
    <p:extLst>
      <p:ext uri="{BB962C8B-B14F-4D97-AF65-F5344CB8AC3E}">
        <p14:creationId xmlns:p14="http://schemas.microsoft.com/office/powerpoint/2010/main" val="136208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導入</a:t>
            </a:r>
            <a:r>
              <a:rPr lang="en-US" altLang="ja-JP" dirty="0"/>
              <a:t>:</a:t>
            </a:r>
            <a:r>
              <a:rPr kumimoji="1" lang="ja-JP" altLang="en-US" dirty="0" smtClean="0"/>
              <a:t>系外惑星検出</a:t>
            </a:r>
            <a:r>
              <a:rPr kumimoji="1" lang="en-US" altLang="ja-JP" dirty="0" smtClean="0"/>
              <a:t>:: </a:t>
            </a:r>
            <a:r>
              <a:rPr kumimoji="1" lang="ja-JP" altLang="en-US" dirty="0" smtClean="0"/>
              <a:t>推移</a:t>
            </a:r>
            <a:endParaRPr kumimoji="1" lang="ja-JP" altLang="en-US" dirty="0"/>
          </a:p>
        </p:txBody>
      </p:sp>
      <p:sp>
        <p:nvSpPr>
          <p:cNvPr id="3" name="コンテンツ プレースホルダー 2"/>
          <p:cNvSpPr>
            <a:spLocks noGrp="1"/>
          </p:cNvSpPr>
          <p:nvPr>
            <p:ph idx="1"/>
          </p:nvPr>
        </p:nvSpPr>
        <p:spPr>
          <a:xfrm>
            <a:off x="98636" y="762219"/>
            <a:ext cx="9045363" cy="5239560"/>
          </a:xfrm>
        </p:spPr>
        <p:txBody>
          <a:bodyPr/>
          <a:lstStyle/>
          <a:p>
            <a:pPr>
              <a:buFont typeface="Wingdings" charset="2"/>
              <a:buChar char="u"/>
            </a:pPr>
            <a:r>
              <a:rPr kumimoji="1" lang="en-US" altLang="ja-JP" dirty="0" smtClean="0"/>
              <a:t>1995</a:t>
            </a:r>
            <a:r>
              <a:rPr kumimoji="1" lang="ja-JP" altLang="en-US" dirty="0" smtClean="0"/>
              <a:t>年の</a:t>
            </a:r>
            <a:r>
              <a:rPr kumimoji="1" lang="en-US" altLang="ja-JP" dirty="0" smtClean="0"/>
              <a:t>｢</a:t>
            </a:r>
            <a:r>
              <a:rPr kumimoji="1" lang="ja-JP" altLang="en-US" dirty="0" smtClean="0"/>
              <a:t>惑星</a:t>
            </a:r>
            <a:r>
              <a:rPr kumimoji="1" lang="en-US" altLang="ja-JP" dirty="0" smtClean="0"/>
              <a:t>｣</a:t>
            </a:r>
            <a:r>
              <a:rPr kumimoji="1" lang="ja-JP" altLang="en-US" dirty="0" smtClean="0"/>
              <a:t>発見以来</a:t>
            </a:r>
            <a:r>
              <a:rPr kumimoji="1" lang="en-US" altLang="ja-JP" dirty="0" smtClean="0"/>
              <a:t>3000</a:t>
            </a:r>
            <a:r>
              <a:rPr kumimoji="1" lang="ja-JP" altLang="en-US" dirty="0" smtClean="0"/>
              <a:t>個以上</a:t>
            </a:r>
            <a:r>
              <a:rPr kumimoji="1" lang="en-US" altLang="ja-JP" dirty="0" smtClean="0"/>
              <a:t>(</a:t>
            </a:r>
            <a:r>
              <a:rPr kumimoji="1" lang="ja-JP" altLang="en-US" dirty="0" smtClean="0"/>
              <a:t>候補</a:t>
            </a:r>
            <a:r>
              <a:rPr kumimoji="1" lang="en-US" altLang="ja-JP" dirty="0" smtClean="0"/>
              <a:t>)</a:t>
            </a:r>
            <a:r>
              <a:rPr kumimoji="1" lang="ja-JP" altLang="en-US" dirty="0" smtClean="0"/>
              <a:t>報告</a:t>
            </a:r>
            <a:endParaRPr kumimoji="1" lang="en-US" altLang="ja-JP" dirty="0" smtClean="0"/>
          </a:p>
          <a:p>
            <a:pPr lvl="1">
              <a:buFont typeface="Wingdings" charset="2"/>
              <a:buChar char="u"/>
            </a:pPr>
            <a:r>
              <a:rPr lang="ja-JP" altLang="en-US" dirty="0" smtClean="0"/>
              <a:t>観測例の大半</a:t>
            </a:r>
            <a:r>
              <a:rPr lang="en-US" altLang="ja-JP" dirty="0"/>
              <a:t>(〜9</a:t>
            </a:r>
            <a:r>
              <a:rPr lang="ja-JP" altLang="en-US" dirty="0"/>
              <a:t>割</a:t>
            </a:r>
            <a:r>
              <a:rPr lang="en-US" altLang="ja-JP" dirty="0"/>
              <a:t>)</a:t>
            </a:r>
            <a:r>
              <a:rPr lang="ja-JP" altLang="en-US" dirty="0" smtClean="0"/>
              <a:t>はトランジット法</a:t>
            </a:r>
            <a:endParaRPr lang="en-US" altLang="ja-JP" dirty="0" smtClean="0"/>
          </a:p>
          <a:p>
            <a:pPr lvl="1">
              <a:buFont typeface="Wingdings" charset="2"/>
              <a:buChar char="u"/>
            </a:pPr>
            <a:r>
              <a:rPr lang="ja-JP" altLang="en-US" dirty="0" smtClean="0"/>
              <a:t>直接撮像観測では</a:t>
            </a:r>
            <a:r>
              <a:rPr lang="en-US" altLang="ja-JP" dirty="0" smtClean="0"/>
              <a:t>10—20</a:t>
            </a:r>
            <a:r>
              <a:rPr lang="ja-JP" altLang="en-US" dirty="0" smtClean="0"/>
              <a:t>例程度</a:t>
            </a:r>
            <a:r>
              <a:rPr lang="en-US" altLang="ja-JP" dirty="0" smtClean="0"/>
              <a:t>(</a:t>
            </a:r>
            <a:r>
              <a:rPr lang="ja-JP" altLang="en-US" dirty="0" smtClean="0"/>
              <a:t>下グラフは含候補</a:t>
            </a:r>
            <a:r>
              <a:rPr lang="en-US" altLang="ja-JP" dirty="0" smtClean="0"/>
              <a:t>)</a:t>
            </a:r>
          </a:p>
          <a:p>
            <a:pPr marL="457200" lvl="1" indent="0">
              <a:buNone/>
            </a:pPr>
            <a:endParaRPr kumimoji="1" lang="ja-JP" altLang="en-US" dirty="0"/>
          </a:p>
        </p:txBody>
      </p:sp>
      <p:pic>
        <p:nvPicPr>
          <p:cNvPr id="5" name="図 4"/>
          <p:cNvPicPr>
            <a:picLocks noChangeAspect="1"/>
          </p:cNvPicPr>
          <p:nvPr/>
        </p:nvPicPr>
        <p:blipFill rotWithShape="1">
          <a:blip r:embed="rId2" cstate="screen">
            <a:extLst>
              <a:ext uri="{28A0092B-C50C-407E-A947-70E740481C1C}">
                <a14:useLocalDpi xmlns:a14="http://schemas.microsoft.com/office/drawing/2010/main"/>
              </a:ext>
            </a:extLst>
          </a:blip>
          <a:srcRect l="9318" r="14381"/>
          <a:stretch/>
        </p:blipFill>
        <p:spPr>
          <a:xfrm>
            <a:off x="7333" y="2693368"/>
            <a:ext cx="4350201" cy="3990992"/>
          </a:xfrm>
          <a:prstGeom prst="rect">
            <a:avLst/>
          </a:prstGeom>
        </p:spPr>
      </p:pic>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l="10141" r="12652"/>
          <a:stretch/>
        </p:blipFill>
        <p:spPr>
          <a:xfrm>
            <a:off x="4426689" y="2577382"/>
            <a:ext cx="4656804" cy="4222081"/>
          </a:xfrm>
          <a:prstGeom prst="rect">
            <a:avLst/>
          </a:prstGeom>
        </p:spPr>
      </p:pic>
      <p:cxnSp>
        <p:nvCxnSpPr>
          <p:cNvPr id="8" name="直線矢印コネクタ 7"/>
          <p:cNvCxnSpPr/>
          <p:nvPr/>
        </p:nvCxnSpPr>
        <p:spPr>
          <a:xfrm flipH="1">
            <a:off x="1054844" y="5532458"/>
            <a:ext cx="293086" cy="44507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951525" y="4886127"/>
            <a:ext cx="1194445" cy="646331"/>
          </a:xfrm>
          <a:prstGeom prst="rect">
            <a:avLst/>
          </a:prstGeom>
          <a:noFill/>
        </p:spPr>
        <p:txBody>
          <a:bodyPr wrap="square" rtlCol="0">
            <a:spAutoFit/>
          </a:bodyPr>
          <a:lstStyle/>
          <a:p>
            <a:r>
              <a:rPr kumimoji="1" lang="ja-JP" altLang="en-US" dirty="0" smtClean="0"/>
              <a:t>惑星発見</a:t>
            </a:r>
            <a:endParaRPr kumimoji="1" lang="en-US" altLang="ja-JP" dirty="0" smtClean="0"/>
          </a:p>
          <a:p>
            <a:pPr algn="ctr"/>
            <a:r>
              <a:rPr lang="en-US" altLang="ja-JP" dirty="0" smtClean="0"/>
              <a:t>(RV)</a:t>
            </a:r>
            <a:endParaRPr kumimoji="1" lang="ja-JP" altLang="en-US" dirty="0"/>
          </a:p>
        </p:txBody>
      </p:sp>
      <p:sp>
        <p:nvSpPr>
          <p:cNvPr id="11" name="テキスト ボックス 10"/>
          <p:cNvSpPr txBox="1"/>
          <p:nvPr/>
        </p:nvSpPr>
        <p:spPr>
          <a:xfrm>
            <a:off x="5420161" y="2823867"/>
            <a:ext cx="1391351" cy="369332"/>
          </a:xfrm>
          <a:prstGeom prst="rect">
            <a:avLst/>
          </a:prstGeom>
          <a:noFill/>
        </p:spPr>
        <p:txBody>
          <a:bodyPr wrap="none" rtlCol="0">
            <a:spAutoFit/>
          </a:bodyPr>
          <a:lstStyle/>
          <a:p>
            <a:r>
              <a:rPr kumimoji="1" lang="ja-JP" altLang="en-US" dirty="0" smtClean="0"/>
              <a:t>個数</a:t>
            </a:r>
            <a:r>
              <a:rPr kumimoji="1" lang="en-US" altLang="ja-JP" dirty="0" smtClean="0"/>
              <a:t>log</a:t>
            </a:r>
            <a:r>
              <a:rPr kumimoji="1" lang="ja-JP" altLang="en-US" dirty="0" smtClean="0"/>
              <a:t>表示</a:t>
            </a:r>
            <a:endParaRPr kumimoji="1" lang="ja-JP" altLang="en-US" dirty="0"/>
          </a:p>
        </p:txBody>
      </p:sp>
      <p:cxnSp>
        <p:nvCxnSpPr>
          <p:cNvPr id="12" name="直線矢印コネクタ 11"/>
          <p:cNvCxnSpPr/>
          <p:nvPr/>
        </p:nvCxnSpPr>
        <p:spPr>
          <a:xfrm>
            <a:off x="2916911" y="5164944"/>
            <a:ext cx="0" cy="3675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2280710" y="4582167"/>
            <a:ext cx="1254507" cy="646331"/>
          </a:xfrm>
          <a:prstGeom prst="rect">
            <a:avLst/>
          </a:prstGeom>
          <a:noFill/>
        </p:spPr>
        <p:txBody>
          <a:bodyPr wrap="square" rtlCol="0">
            <a:spAutoFit/>
          </a:bodyPr>
          <a:lstStyle/>
          <a:p>
            <a:pPr algn="ctr"/>
            <a:r>
              <a:rPr lang="ja-JP" altLang="en-US" dirty="0" smtClean="0"/>
              <a:t>惑星発見</a:t>
            </a:r>
            <a:endParaRPr lang="en-US" altLang="ja-JP" dirty="0" smtClean="0"/>
          </a:p>
          <a:p>
            <a:pPr algn="ctr"/>
            <a:r>
              <a:rPr lang="en-US" altLang="ja-JP" dirty="0" smtClean="0"/>
              <a:t>(Imaging)</a:t>
            </a:r>
            <a:endParaRPr kumimoji="1" lang="ja-JP" altLang="en-US" dirty="0"/>
          </a:p>
        </p:txBody>
      </p:sp>
      <p:sp>
        <p:nvSpPr>
          <p:cNvPr id="18" name="テキスト ボックス 17"/>
          <p:cNvSpPr txBox="1"/>
          <p:nvPr/>
        </p:nvSpPr>
        <p:spPr>
          <a:xfrm>
            <a:off x="1347930" y="2425703"/>
            <a:ext cx="7244779" cy="369332"/>
          </a:xfrm>
          <a:prstGeom prst="rect">
            <a:avLst/>
          </a:prstGeom>
          <a:noFill/>
        </p:spPr>
        <p:txBody>
          <a:bodyPr wrap="none" rtlCol="0">
            <a:spAutoFit/>
          </a:bodyPr>
          <a:lstStyle/>
          <a:p>
            <a:r>
              <a:rPr kumimoji="1" lang="ja-JP" altLang="en-US" dirty="0" smtClean="0"/>
              <a:t>過去</a:t>
            </a:r>
            <a:r>
              <a:rPr kumimoji="1" lang="en-US" altLang="ja-JP" dirty="0" smtClean="0"/>
              <a:t>20</a:t>
            </a:r>
            <a:r>
              <a:rPr kumimoji="1" lang="ja-JP" altLang="en-US" dirty="0" smtClean="0"/>
              <a:t>年間の惑星発見数の推移</a:t>
            </a:r>
            <a:r>
              <a:rPr lang="en-US" altLang="ja-JP" dirty="0"/>
              <a:t>(</a:t>
            </a:r>
            <a:r>
              <a:rPr lang="en-US" altLang="ja-JP" dirty="0">
                <a:hlinkClick r:id="rId4"/>
              </a:rPr>
              <a:t>http://exoplanet.eu</a:t>
            </a:r>
            <a:r>
              <a:rPr lang="en-US" altLang="ja-JP" dirty="0" smtClean="0">
                <a:hlinkClick r:id="rId4"/>
              </a:rPr>
              <a:t>/</a:t>
            </a:r>
            <a:r>
              <a:rPr lang="en-US" altLang="ja-JP" dirty="0" smtClean="0"/>
              <a:t> ,2016/12/15</a:t>
            </a:r>
            <a:r>
              <a:rPr lang="ja-JP" altLang="en-US" dirty="0" smtClean="0"/>
              <a:t>現在</a:t>
            </a:r>
            <a:r>
              <a:rPr lang="en-US" altLang="ja-JP" dirty="0" smtClean="0"/>
              <a:t> )</a:t>
            </a:r>
            <a:endParaRPr kumimoji="1" lang="ja-JP" altLang="en-US" dirty="0"/>
          </a:p>
        </p:txBody>
      </p:sp>
      <p:sp>
        <p:nvSpPr>
          <p:cNvPr id="19" name="テキスト ボックス 18"/>
          <p:cNvSpPr txBox="1"/>
          <p:nvPr/>
        </p:nvSpPr>
        <p:spPr>
          <a:xfrm>
            <a:off x="2888592" y="3008533"/>
            <a:ext cx="1254507" cy="1200329"/>
          </a:xfrm>
          <a:prstGeom prst="rect">
            <a:avLst/>
          </a:prstGeom>
          <a:noFill/>
        </p:spPr>
        <p:txBody>
          <a:bodyPr wrap="square" rtlCol="0">
            <a:spAutoFit/>
          </a:bodyPr>
          <a:lstStyle/>
          <a:p>
            <a:pPr algn="ctr"/>
            <a:r>
              <a:rPr lang="en-US" altLang="ja-JP" dirty="0" smtClean="0"/>
              <a:t>Kepler</a:t>
            </a:r>
          </a:p>
          <a:p>
            <a:pPr algn="ctr"/>
            <a:r>
              <a:rPr lang="ja-JP" altLang="en-US" dirty="0" smtClean="0"/>
              <a:t>データ</a:t>
            </a:r>
            <a:endParaRPr lang="en-US" altLang="ja-JP" dirty="0" smtClean="0"/>
          </a:p>
          <a:p>
            <a:pPr algn="ctr"/>
            <a:r>
              <a:rPr lang="ja-JP" altLang="en-US" dirty="0" smtClean="0"/>
              <a:t>リリース</a:t>
            </a:r>
            <a:endParaRPr lang="en-US" altLang="ja-JP" dirty="0" smtClean="0"/>
          </a:p>
          <a:p>
            <a:pPr algn="ctr"/>
            <a:r>
              <a:rPr lang="en-US" altLang="ja-JP" dirty="0" smtClean="0"/>
              <a:t>(Transit)</a:t>
            </a:r>
            <a:endParaRPr kumimoji="1" lang="ja-JP" altLang="en-US" dirty="0"/>
          </a:p>
        </p:txBody>
      </p:sp>
      <p:cxnSp>
        <p:nvCxnSpPr>
          <p:cNvPr id="20" name="直線矢印コネクタ 19"/>
          <p:cNvCxnSpPr/>
          <p:nvPr/>
        </p:nvCxnSpPr>
        <p:spPr>
          <a:xfrm>
            <a:off x="3535217" y="4208862"/>
            <a:ext cx="0" cy="15662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8519197" y="0"/>
            <a:ext cx="624803" cy="369332"/>
          </a:xfrm>
          <a:prstGeom prst="rect">
            <a:avLst/>
          </a:prstGeom>
          <a:noFill/>
        </p:spPr>
        <p:txBody>
          <a:bodyPr wrap="none" rtlCol="0">
            <a:spAutoFit/>
          </a:bodyPr>
          <a:lstStyle/>
          <a:p>
            <a:pPr algn="r"/>
            <a:r>
              <a:rPr lang="en-US" altLang="ja-JP" dirty="0"/>
              <a:t>4/50</a:t>
            </a:r>
            <a:endParaRPr lang="ja-JP" altLang="en-US" dirty="0"/>
          </a:p>
        </p:txBody>
      </p:sp>
    </p:spTree>
    <p:extLst>
      <p:ext uri="{BB962C8B-B14F-4D97-AF65-F5344CB8AC3E}">
        <p14:creationId xmlns:p14="http://schemas.microsoft.com/office/powerpoint/2010/main" val="39749604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900397"/>
            <a:ext cx="6648484" cy="1496204"/>
          </a:xfrm>
        </p:spPr>
        <p:txBody>
          <a:bodyPr/>
          <a:lstStyle/>
          <a:p>
            <a:pPr marL="0" indent="0">
              <a:buNone/>
            </a:pPr>
            <a:r>
              <a:rPr kumimoji="1" lang="ja-JP" altLang="en-US" sz="2800" dirty="0" smtClean="0"/>
              <a:t>補償後の波面</a:t>
            </a:r>
            <a:r>
              <a:rPr kumimoji="1" lang="en-US" altLang="ja-JP" sz="2800" dirty="0" smtClean="0"/>
              <a:t>(</a:t>
            </a:r>
            <a:r>
              <a:rPr kumimoji="1" lang="ja-JP" altLang="en-US" sz="2800" dirty="0" smtClean="0"/>
              <a:t>一様強度</a:t>
            </a:r>
            <a:r>
              <a:rPr kumimoji="1" lang="en-US" altLang="ja-JP" sz="2800" dirty="0" smtClean="0"/>
              <a:t>,</a:t>
            </a:r>
            <a:r>
              <a:rPr kumimoji="1" lang="ja-JP" altLang="en-US" sz="2800" dirty="0" smtClean="0"/>
              <a:t>波面乱れ</a:t>
            </a:r>
            <a:r>
              <a:rPr kumimoji="1" lang="en-US" altLang="ja-JP" sz="2800" dirty="0" smtClean="0"/>
              <a:t>)</a:t>
            </a:r>
            <a:r>
              <a:rPr kumimoji="1" lang="ja-JP" altLang="en-US" sz="2800" dirty="0" smtClean="0"/>
              <a:t>を結像</a:t>
            </a:r>
            <a:endParaRPr kumimoji="1" lang="ja-JP" altLang="en-US" dirty="0"/>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1241" y="1805079"/>
            <a:ext cx="4263794" cy="4258033"/>
          </a:xfrm>
          <a:prstGeom prst="rect">
            <a:avLst/>
          </a:prstGeom>
        </p:spPr>
      </p:pic>
      <p:sp>
        <p:nvSpPr>
          <p:cNvPr id="5" name="テキスト ボックス 4"/>
          <p:cNvSpPr txBox="1"/>
          <p:nvPr/>
        </p:nvSpPr>
        <p:spPr>
          <a:xfrm>
            <a:off x="1430463" y="1435747"/>
            <a:ext cx="1408145" cy="369332"/>
          </a:xfrm>
          <a:prstGeom prst="rect">
            <a:avLst/>
          </a:prstGeom>
          <a:noFill/>
        </p:spPr>
        <p:txBody>
          <a:bodyPr wrap="none" rtlCol="0">
            <a:spAutoFit/>
          </a:bodyPr>
          <a:lstStyle/>
          <a:p>
            <a:r>
              <a:rPr kumimoji="1" lang="ja-JP" altLang="en-US" dirty="0" smtClean="0"/>
              <a:t>無補償</a:t>
            </a:r>
            <a:r>
              <a:rPr kumimoji="1" lang="en-US" altLang="ja-JP" dirty="0" smtClean="0"/>
              <a:t> (±5λ)</a:t>
            </a:r>
            <a:endParaRPr kumimoji="1" lang="ja-JP" altLang="en-US" dirty="0"/>
          </a:p>
        </p:txBody>
      </p:sp>
      <p:sp>
        <p:nvSpPr>
          <p:cNvPr id="6" name="テキスト ボックス 5"/>
          <p:cNvSpPr txBox="1"/>
          <p:nvPr/>
        </p:nvSpPr>
        <p:spPr>
          <a:xfrm>
            <a:off x="91635" y="2396601"/>
            <a:ext cx="1338828" cy="369332"/>
          </a:xfrm>
          <a:prstGeom prst="rect">
            <a:avLst/>
          </a:prstGeom>
          <a:noFill/>
        </p:spPr>
        <p:txBody>
          <a:bodyPr wrap="none" rtlCol="0">
            <a:spAutoFit/>
          </a:bodyPr>
          <a:lstStyle/>
          <a:p>
            <a:r>
              <a:rPr kumimoji="1" lang="ja-JP" altLang="en-US" dirty="0" smtClean="0"/>
              <a:t>波面の乱れ</a:t>
            </a:r>
            <a:endParaRPr kumimoji="1" lang="ja-JP" altLang="en-US" dirty="0"/>
          </a:p>
        </p:txBody>
      </p:sp>
      <p:sp>
        <p:nvSpPr>
          <p:cNvPr id="7" name="テキスト ボックス 6"/>
          <p:cNvSpPr txBox="1"/>
          <p:nvPr/>
        </p:nvSpPr>
        <p:spPr>
          <a:xfrm>
            <a:off x="0" y="3509554"/>
            <a:ext cx="1430463" cy="923330"/>
          </a:xfrm>
          <a:prstGeom prst="rect">
            <a:avLst/>
          </a:prstGeom>
          <a:noFill/>
        </p:spPr>
        <p:txBody>
          <a:bodyPr wrap="square" rtlCol="0">
            <a:spAutoFit/>
          </a:bodyPr>
          <a:lstStyle/>
          <a:p>
            <a:pPr algn="ctr"/>
            <a:r>
              <a:rPr kumimoji="1" lang="ja-JP" altLang="en-US" dirty="0" smtClean="0"/>
              <a:t>点源像</a:t>
            </a:r>
            <a:endParaRPr kumimoji="1" lang="en-US" altLang="ja-JP" dirty="0" smtClean="0"/>
          </a:p>
          <a:p>
            <a:pPr algn="ctr"/>
            <a:r>
              <a:rPr lang="en-US" altLang="ja-JP" dirty="0" smtClean="0"/>
              <a:t>(</a:t>
            </a:r>
            <a:r>
              <a:rPr lang="ja-JP" altLang="en-US" dirty="0" smtClean="0"/>
              <a:t>全体</a:t>
            </a:r>
            <a:r>
              <a:rPr lang="en-US" altLang="ja-JP" dirty="0" smtClean="0"/>
              <a:t>:</a:t>
            </a:r>
          </a:p>
          <a:p>
            <a:pPr algn="ctr"/>
            <a:r>
              <a:rPr lang="ja-JP" altLang="en-US" dirty="0" smtClean="0"/>
              <a:t>半径</a:t>
            </a:r>
            <a:r>
              <a:rPr lang="en-US" altLang="ja-JP" dirty="0" smtClean="0"/>
              <a:t>20</a:t>
            </a:r>
            <a:r>
              <a:rPr lang="ja-JP" altLang="en-US" dirty="0" smtClean="0"/>
              <a:t>秒角</a:t>
            </a:r>
            <a:r>
              <a:rPr lang="en-US" altLang="ja-JP" dirty="0" smtClean="0"/>
              <a:t>)</a:t>
            </a:r>
            <a:endParaRPr kumimoji="1" lang="ja-JP" altLang="en-US" dirty="0"/>
          </a:p>
        </p:txBody>
      </p:sp>
      <p:sp>
        <p:nvSpPr>
          <p:cNvPr id="8" name="テキスト ボックス 7"/>
          <p:cNvSpPr txBox="1"/>
          <p:nvPr/>
        </p:nvSpPr>
        <p:spPr>
          <a:xfrm>
            <a:off x="103859" y="4941414"/>
            <a:ext cx="1326604" cy="923330"/>
          </a:xfrm>
          <a:prstGeom prst="rect">
            <a:avLst/>
          </a:prstGeom>
          <a:noFill/>
        </p:spPr>
        <p:txBody>
          <a:bodyPr wrap="square" rtlCol="0">
            <a:spAutoFit/>
          </a:bodyPr>
          <a:lstStyle/>
          <a:p>
            <a:pPr algn="ctr"/>
            <a:r>
              <a:rPr kumimoji="1" lang="ja-JP" altLang="en-US" dirty="0" smtClean="0"/>
              <a:t>点源像</a:t>
            </a:r>
            <a:endParaRPr kumimoji="1" lang="en-US" altLang="ja-JP" dirty="0" smtClean="0"/>
          </a:p>
          <a:p>
            <a:pPr algn="ctr"/>
            <a:r>
              <a:rPr lang="en-US" altLang="ja-JP" dirty="0" smtClean="0"/>
              <a:t>(</a:t>
            </a:r>
            <a:r>
              <a:rPr lang="ja-JP" altLang="en-US" dirty="0" smtClean="0"/>
              <a:t>中心拡大</a:t>
            </a:r>
            <a:r>
              <a:rPr lang="en-US" altLang="ja-JP" dirty="0" smtClean="0"/>
              <a:t>:</a:t>
            </a:r>
          </a:p>
          <a:p>
            <a:pPr algn="ctr"/>
            <a:r>
              <a:rPr lang="ja-JP" altLang="en-US" dirty="0" smtClean="0"/>
              <a:t>半径</a:t>
            </a:r>
            <a:r>
              <a:rPr lang="en-US" altLang="ja-JP" dirty="0" smtClean="0"/>
              <a:t>1</a:t>
            </a:r>
            <a:r>
              <a:rPr lang="ja-JP" altLang="en-US" dirty="0" smtClean="0"/>
              <a:t>秒角</a:t>
            </a:r>
            <a:r>
              <a:rPr lang="en-US" altLang="ja-JP" dirty="0" smtClean="0"/>
              <a:t>)</a:t>
            </a:r>
            <a:endParaRPr kumimoji="1" lang="ja-JP" altLang="en-US" dirty="0"/>
          </a:p>
        </p:txBody>
      </p:sp>
      <p:sp>
        <p:nvSpPr>
          <p:cNvPr id="10" name="テキスト ボックス 9"/>
          <p:cNvSpPr txBox="1"/>
          <p:nvPr/>
        </p:nvSpPr>
        <p:spPr>
          <a:xfrm>
            <a:off x="2838608" y="1457988"/>
            <a:ext cx="1601783" cy="369332"/>
          </a:xfrm>
          <a:prstGeom prst="rect">
            <a:avLst/>
          </a:prstGeom>
          <a:noFill/>
        </p:spPr>
        <p:txBody>
          <a:bodyPr wrap="none" rtlCol="0">
            <a:spAutoFit/>
          </a:bodyPr>
          <a:lstStyle/>
          <a:p>
            <a:r>
              <a:rPr kumimoji="1" lang="ja-JP" altLang="en-US" dirty="0" smtClean="0"/>
              <a:t>低次</a:t>
            </a:r>
            <a:r>
              <a:rPr kumimoji="1" lang="en-US" altLang="ja-JP" dirty="0" smtClean="0"/>
              <a:t> (</a:t>
            </a:r>
            <a:r>
              <a:rPr lang="en-US" altLang="ja-JP" dirty="0" smtClean="0"/>
              <a:t>PV</a:t>
            </a:r>
            <a:r>
              <a:rPr kumimoji="1" lang="en-US" altLang="ja-JP" dirty="0" smtClean="0"/>
              <a:t>: 2.5λ)</a:t>
            </a:r>
            <a:endParaRPr kumimoji="1" lang="ja-JP" altLang="en-US" dirty="0"/>
          </a:p>
        </p:txBody>
      </p:sp>
      <p:sp>
        <p:nvSpPr>
          <p:cNvPr id="11" name="テキスト ボックス 10"/>
          <p:cNvSpPr txBox="1"/>
          <p:nvPr/>
        </p:nvSpPr>
        <p:spPr>
          <a:xfrm>
            <a:off x="4257475" y="1444818"/>
            <a:ext cx="1309523" cy="369332"/>
          </a:xfrm>
          <a:prstGeom prst="rect">
            <a:avLst/>
          </a:prstGeom>
          <a:noFill/>
        </p:spPr>
        <p:txBody>
          <a:bodyPr wrap="none" rtlCol="0">
            <a:spAutoFit/>
          </a:bodyPr>
          <a:lstStyle/>
          <a:p>
            <a:r>
              <a:rPr lang="ja-JP" altLang="en-US" dirty="0" smtClean="0"/>
              <a:t>高</a:t>
            </a:r>
            <a:r>
              <a:rPr kumimoji="1" lang="ja-JP" altLang="en-US" dirty="0" smtClean="0"/>
              <a:t>次</a:t>
            </a:r>
            <a:r>
              <a:rPr kumimoji="1" lang="en-US" altLang="ja-JP" dirty="0" smtClean="0"/>
              <a:t> (</a:t>
            </a:r>
            <a:r>
              <a:rPr lang="en-US" altLang="ja-JP" dirty="0" smtClean="0"/>
              <a:t>PV</a:t>
            </a:r>
            <a:r>
              <a:rPr kumimoji="1" lang="en-US" altLang="ja-JP" dirty="0" smtClean="0"/>
              <a:t>: </a:t>
            </a:r>
            <a:r>
              <a:rPr kumimoji="1" lang="en-US" altLang="ja-JP" dirty="0" err="1" smtClean="0"/>
              <a:t>λ</a:t>
            </a:r>
            <a:r>
              <a:rPr kumimoji="1" lang="en-US" altLang="ja-JP" dirty="0" smtClean="0"/>
              <a:t>)</a:t>
            </a:r>
            <a:endParaRPr kumimoji="1" lang="ja-JP" altLang="en-US" dirty="0"/>
          </a:p>
        </p:txBody>
      </p:sp>
      <p:sp>
        <p:nvSpPr>
          <p:cNvPr id="13" name="テキスト ボックス 12"/>
          <p:cNvSpPr txBox="1"/>
          <p:nvPr/>
        </p:nvSpPr>
        <p:spPr>
          <a:xfrm>
            <a:off x="5713711" y="6193766"/>
            <a:ext cx="1338828" cy="369332"/>
          </a:xfrm>
          <a:prstGeom prst="rect">
            <a:avLst/>
          </a:prstGeom>
          <a:noFill/>
        </p:spPr>
        <p:txBody>
          <a:bodyPr wrap="none" rtlCol="0">
            <a:spAutoFit/>
          </a:bodyPr>
          <a:lstStyle/>
          <a:p>
            <a:r>
              <a:rPr kumimoji="1" lang="ja-JP" altLang="en-US" dirty="0" smtClean="0"/>
              <a:t>回折限界像</a:t>
            </a:r>
            <a:endParaRPr kumimoji="1" lang="ja-JP" altLang="en-US" dirty="0"/>
          </a:p>
        </p:txBody>
      </p:sp>
      <p:pic>
        <p:nvPicPr>
          <p:cNvPr id="14" name="図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3711" y="4655226"/>
            <a:ext cx="1419426" cy="1407886"/>
          </a:xfrm>
          <a:prstGeom prst="rect">
            <a:avLst/>
          </a:prstGeom>
        </p:spPr>
      </p:pic>
      <p:sp>
        <p:nvSpPr>
          <p:cNvPr id="15" name="テキスト ボックス 14"/>
          <p:cNvSpPr txBox="1"/>
          <p:nvPr/>
        </p:nvSpPr>
        <p:spPr>
          <a:xfrm>
            <a:off x="380787" y="6168141"/>
            <a:ext cx="5032147" cy="369332"/>
          </a:xfrm>
          <a:prstGeom prst="rect">
            <a:avLst/>
          </a:prstGeom>
          <a:noFill/>
        </p:spPr>
        <p:txBody>
          <a:bodyPr wrap="none" rtlCol="0">
            <a:spAutoFit/>
          </a:bodyPr>
          <a:lstStyle/>
          <a:p>
            <a:r>
              <a:rPr kumimoji="1" lang="en-US" altLang="ja-JP" dirty="0" err="1" smtClean="0"/>
              <a:t>Strehl</a:t>
            </a:r>
            <a:r>
              <a:rPr kumimoji="1" lang="ja-JP" altLang="en-US" dirty="0" smtClean="0"/>
              <a:t>比　　　　</a:t>
            </a:r>
            <a:r>
              <a:rPr lang="en-US" altLang="ja-JP" dirty="0" smtClean="0"/>
              <a:t>1.7</a:t>
            </a:r>
            <a:r>
              <a:rPr kumimoji="1" lang="en-US" altLang="ja-JP" dirty="0" smtClean="0"/>
              <a:t>%                   35%                      </a:t>
            </a:r>
            <a:r>
              <a:rPr lang="en-US" altLang="ja-JP" dirty="0" smtClean="0"/>
              <a:t>8</a:t>
            </a:r>
            <a:r>
              <a:rPr lang="en-US" altLang="ja-JP" dirty="0"/>
              <a:t>4</a:t>
            </a:r>
            <a:r>
              <a:rPr kumimoji="1" lang="en-US" altLang="ja-JP" dirty="0" smtClean="0"/>
              <a:t>%</a:t>
            </a:r>
            <a:endParaRPr kumimoji="1" lang="ja-JP" altLang="en-US" dirty="0"/>
          </a:p>
        </p:txBody>
      </p:sp>
      <p:cxnSp>
        <p:nvCxnSpPr>
          <p:cNvPr id="16" name="直線コネクタ 15"/>
          <p:cNvCxnSpPr/>
          <p:nvPr/>
        </p:nvCxnSpPr>
        <p:spPr>
          <a:xfrm>
            <a:off x="2377605" y="4499721"/>
            <a:ext cx="381952" cy="0"/>
          </a:xfrm>
          <a:prstGeom prst="line">
            <a:avLst/>
          </a:prstGeom>
          <a:ln w="38100" cmpd="sng">
            <a:solidFill>
              <a:srgbClr val="FFFFFF"/>
            </a:solidFill>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2428647" y="4187677"/>
            <a:ext cx="416851" cy="369332"/>
          </a:xfrm>
          <a:prstGeom prst="rect">
            <a:avLst/>
          </a:prstGeom>
          <a:noFill/>
        </p:spPr>
        <p:txBody>
          <a:bodyPr wrap="none" rtlCol="0">
            <a:spAutoFit/>
          </a:bodyPr>
          <a:lstStyle/>
          <a:p>
            <a:r>
              <a:rPr kumimoji="1" lang="en-US" altLang="ja-JP" dirty="0" smtClean="0">
                <a:solidFill>
                  <a:schemeClr val="bg1"/>
                </a:solidFill>
              </a:rPr>
              <a:t>5’’</a:t>
            </a:r>
            <a:endParaRPr kumimoji="1" lang="ja-JP" altLang="en-US" dirty="0">
              <a:solidFill>
                <a:schemeClr val="bg1"/>
              </a:solidFill>
            </a:endParaRPr>
          </a:p>
        </p:txBody>
      </p:sp>
      <p:sp>
        <p:nvSpPr>
          <p:cNvPr id="22" name="テキスト ボックス 21"/>
          <p:cNvSpPr txBox="1"/>
          <p:nvPr/>
        </p:nvSpPr>
        <p:spPr>
          <a:xfrm>
            <a:off x="2258033" y="5514508"/>
            <a:ext cx="592117" cy="369332"/>
          </a:xfrm>
          <a:prstGeom prst="rect">
            <a:avLst/>
          </a:prstGeom>
          <a:noFill/>
        </p:spPr>
        <p:txBody>
          <a:bodyPr wrap="none" rtlCol="0">
            <a:spAutoFit/>
          </a:bodyPr>
          <a:lstStyle/>
          <a:p>
            <a:r>
              <a:rPr lang="en-US" altLang="ja-JP" dirty="0"/>
              <a:t>0</a:t>
            </a:r>
            <a:r>
              <a:rPr kumimoji="1" lang="en-US" altLang="ja-JP" dirty="0" smtClean="0"/>
              <a:t>’’.5</a:t>
            </a:r>
            <a:endParaRPr kumimoji="1" lang="ja-JP" altLang="en-US" dirty="0"/>
          </a:p>
        </p:txBody>
      </p:sp>
      <p:cxnSp>
        <p:nvCxnSpPr>
          <p:cNvPr id="23" name="直線コネクタ 22"/>
          <p:cNvCxnSpPr/>
          <p:nvPr/>
        </p:nvCxnSpPr>
        <p:spPr>
          <a:xfrm>
            <a:off x="2396319" y="5883813"/>
            <a:ext cx="381952" cy="0"/>
          </a:xfrm>
          <a:prstGeom prst="line">
            <a:avLst/>
          </a:prstGeom>
          <a:ln w="38100" cmpd="sng">
            <a:solidFill>
              <a:srgbClr val="FFFFFF"/>
            </a:solidFill>
          </a:ln>
        </p:spPr>
        <p:style>
          <a:lnRef idx="1">
            <a:schemeClr val="dk1"/>
          </a:lnRef>
          <a:fillRef idx="0">
            <a:schemeClr val="dk1"/>
          </a:fillRef>
          <a:effectRef idx="0">
            <a:schemeClr val="dk1"/>
          </a:effectRef>
          <a:fontRef idx="minor">
            <a:schemeClr val="tx1"/>
          </a:fontRef>
        </p:style>
      </p:cxnSp>
      <p:sp>
        <p:nvSpPr>
          <p:cNvPr id="20" name="タイトル 1"/>
          <p:cNvSpPr>
            <a:spLocks noGrp="1"/>
          </p:cNvSpPr>
          <p:nvPr>
            <p:ph type="title"/>
          </p:nvPr>
        </p:nvSpPr>
        <p:spPr/>
        <p:txBody>
          <a:bodyPr>
            <a:normAutofit/>
          </a:bodyPr>
          <a:lstStyle/>
          <a:p>
            <a:r>
              <a:rPr kumimoji="1" lang="en-US" altLang="ja-JP" dirty="0" smtClean="0"/>
              <a:t>SEICA</a:t>
            </a:r>
            <a:r>
              <a:rPr kumimoji="1" lang="ja-JP" altLang="en-US" dirty="0" smtClean="0"/>
              <a:t>光学系</a:t>
            </a:r>
            <a:r>
              <a:rPr kumimoji="1" lang="en-US" altLang="ja-JP" dirty="0" smtClean="0"/>
              <a:t>: </a:t>
            </a:r>
            <a:r>
              <a:rPr kumimoji="1" lang="en-US" altLang="ja-JP" dirty="0" err="1" smtClean="0"/>
              <a:t>ExAO</a:t>
            </a:r>
            <a:r>
              <a:rPr kumimoji="1" lang="ja-JP" altLang="en-US" dirty="0" smtClean="0"/>
              <a:t>後</a:t>
            </a:r>
            <a:r>
              <a:rPr lang="ja-JP" altLang="en-US" dirty="0" smtClean="0"/>
              <a:t>コントラスト</a:t>
            </a:r>
            <a:endParaRPr kumimoji="1" lang="ja-JP" altLang="en-US" dirty="0"/>
          </a:p>
        </p:txBody>
      </p:sp>
      <p:pic>
        <p:nvPicPr>
          <p:cNvPr id="2" name="図 1" descr="Lineprofile.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9174" y="1829399"/>
            <a:ext cx="3304826" cy="2212548"/>
          </a:xfrm>
          <a:prstGeom prst="rect">
            <a:avLst/>
          </a:prstGeom>
        </p:spPr>
      </p:pic>
      <p:sp>
        <p:nvSpPr>
          <p:cNvPr id="9" name="テキスト ボックス 8"/>
          <p:cNvSpPr txBox="1"/>
          <p:nvPr/>
        </p:nvSpPr>
        <p:spPr>
          <a:xfrm>
            <a:off x="7535570" y="1839691"/>
            <a:ext cx="1031051" cy="830997"/>
          </a:xfrm>
          <a:prstGeom prst="rect">
            <a:avLst/>
          </a:prstGeom>
          <a:noFill/>
        </p:spPr>
        <p:txBody>
          <a:bodyPr wrap="none" rtlCol="0">
            <a:spAutoFit/>
          </a:bodyPr>
          <a:lstStyle/>
          <a:p>
            <a:r>
              <a:rPr kumimoji="1" lang="ja-JP" altLang="en-US" sz="1200" dirty="0" smtClean="0">
                <a:solidFill>
                  <a:srgbClr val="FF0000"/>
                </a:solidFill>
              </a:rPr>
              <a:t>一</a:t>
            </a:r>
            <a:r>
              <a:rPr kumimoji="1" lang="ja-JP" altLang="en-US" sz="1200" dirty="0" smtClean="0"/>
              <a:t>回折限界</a:t>
            </a:r>
            <a:endParaRPr kumimoji="1" lang="en-US" altLang="ja-JP" sz="1200" dirty="0" smtClean="0"/>
          </a:p>
          <a:p>
            <a:r>
              <a:rPr lang="ja-JP" altLang="en-US" sz="1200" b="1" dirty="0" smtClean="0">
                <a:solidFill>
                  <a:srgbClr val="FF00FF"/>
                </a:solidFill>
              </a:rPr>
              <a:t>一</a:t>
            </a:r>
            <a:r>
              <a:rPr lang="en-US" altLang="ja-JP" sz="1200" dirty="0" smtClean="0"/>
              <a:t>Tweeter</a:t>
            </a:r>
            <a:r>
              <a:rPr lang="ja-JP" altLang="en-US" sz="1200" dirty="0" smtClean="0"/>
              <a:t>後</a:t>
            </a:r>
            <a:endParaRPr lang="en-US" altLang="ja-JP" sz="1200" dirty="0" smtClean="0"/>
          </a:p>
          <a:p>
            <a:r>
              <a:rPr lang="ja-JP" altLang="en-US" sz="1200" b="1" dirty="0" smtClean="0">
                <a:solidFill>
                  <a:srgbClr val="0000FF"/>
                </a:solidFill>
              </a:rPr>
              <a:t>一</a:t>
            </a:r>
            <a:r>
              <a:rPr lang="en-US" altLang="ja-JP" sz="1200" dirty="0" smtClean="0"/>
              <a:t>Woofer</a:t>
            </a:r>
            <a:r>
              <a:rPr lang="ja-JP" altLang="en-US" sz="1200" dirty="0" smtClean="0"/>
              <a:t>後</a:t>
            </a:r>
            <a:endParaRPr lang="en-US" altLang="ja-JP" sz="1200" dirty="0" smtClean="0"/>
          </a:p>
          <a:p>
            <a:r>
              <a:rPr kumimoji="1" lang="ja-JP" altLang="en-US" sz="1200" b="1" dirty="0" smtClean="0">
                <a:solidFill>
                  <a:srgbClr val="008000"/>
                </a:solidFill>
              </a:rPr>
              <a:t>一</a:t>
            </a:r>
            <a:r>
              <a:rPr kumimoji="1" lang="ja-JP" altLang="en-US" sz="1200" dirty="0" smtClean="0"/>
              <a:t>補償なし</a:t>
            </a:r>
            <a:endParaRPr kumimoji="1" lang="ja-JP" altLang="en-US" sz="1200" dirty="0"/>
          </a:p>
        </p:txBody>
      </p:sp>
      <p:sp>
        <p:nvSpPr>
          <p:cNvPr id="17" name="テキスト ボックス 16"/>
          <p:cNvSpPr txBox="1"/>
          <p:nvPr/>
        </p:nvSpPr>
        <p:spPr>
          <a:xfrm>
            <a:off x="5870039" y="4035331"/>
            <a:ext cx="301660"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24" name="テキスト ボックス 23"/>
          <p:cNvSpPr txBox="1"/>
          <p:nvPr/>
        </p:nvSpPr>
        <p:spPr>
          <a:xfrm>
            <a:off x="6410021" y="4035331"/>
            <a:ext cx="476926" cy="369332"/>
          </a:xfrm>
          <a:prstGeom prst="rect">
            <a:avLst/>
          </a:prstGeom>
          <a:noFill/>
        </p:spPr>
        <p:txBody>
          <a:bodyPr wrap="none" rtlCol="0">
            <a:spAutoFit/>
          </a:bodyPr>
          <a:lstStyle/>
          <a:p>
            <a:r>
              <a:rPr kumimoji="1" lang="en-US" altLang="ja-JP" dirty="0" smtClean="0"/>
              <a:t>0.2</a:t>
            </a:r>
            <a:endParaRPr kumimoji="1" lang="ja-JP" altLang="en-US" dirty="0"/>
          </a:p>
        </p:txBody>
      </p:sp>
      <p:sp>
        <p:nvSpPr>
          <p:cNvPr id="25" name="テキスト ボックス 24"/>
          <p:cNvSpPr txBox="1"/>
          <p:nvPr/>
        </p:nvSpPr>
        <p:spPr>
          <a:xfrm>
            <a:off x="7039347" y="4041946"/>
            <a:ext cx="479618" cy="369332"/>
          </a:xfrm>
          <a:prstGeom prst="rect">
            <a:avLst/>
          </a:prstGeom>
          <a:noFill/>
        </p:spPr>
        <p:txBody>
          <a:bodyPr wrap="none" rtlCol="0">
            <a:spAutoFit/>
          </a:bodyPr>
          <a:lstStyle/>
          <a:p>
            <a:r>
              <a:rPr kumimoji="1" lang="en-US" altLang="ja-JP" dirty="0" smtClean="0"/>
              <a:t>0.4</a:t>
            </a:r>
            <a:endParaRPr kumimoji="1" lang="ja-JP" altLang="en-US" dirty="0"/>
          </a:p>
        </p:txBody>
      </p:sp>
      <p:sp>
        <p:nvSpPr>
          <p:cNvPr id="26" name="テキスト ボックス 25"/>
          <p:cNvSpPr txBox="1"/>
          <p:nvPr/>
        </p:nvSpPr>
        <p:spPr>
          <a:xfrm>
            <a:off x="7671365" y="4041946"/>
            <a:ext cx="476926" cy="369332"/>
          </a:xfrm>
          <a:prstGeom prst="rect">
            <a:avLst/>
          </a:prstGeom>
          <a:noFill/>
        </p:spPr>
        <p:txBody>
          <a:bodyPr wrap="none" rtlCol="0">
            <a:spAutoFit/>
          </a:bodyPr>
          <a:lstStyle/>
          <a:p>
            <a:r>
              <a:rPr kumimoji="1" lang="en-US" altLang="ja-JP" dirty="0" smtClean="0"/>
              <a:t>0.6</a:t>
            </a:r>
            <a:endParaRPr kumimoji="1" lang="ja-JP" altLang="en-US" dirty="0"/>
          </a:p>
        </p:txBody>
      </p:sp>
      <p:sp>
        <p:nvSpPr>
          <p:cNvPr id="27" name="テキスト ボックス 26"/>
          <p:cNvSpPr txBox="1"/>
          <p:nvPr/>
        </p:nvSpPr>
        <p:spPr>
          <a:xfrm>
            <a:off x="8237311" y="4041946"/>
            <a:ext cx="479618" cy="369332"/>
          </a:xfrm>
          <a:prstGeom prst="rect">
            <a:avLst/>
          </a:prstGeom>
          <a:noFill/>
        </p:spPr>
        <p:txBody>
          <a:bodyPr wrap="none" rtlCol="0">
            <a:spAutoFit/>
          </a:bodyPr>
          <a:lstStyle/>
          <a:p>
            <a:r>
              <a:rPr kumimoji="1" lang="en-US" altLang="ja-JP" dirty="0" smtClean="0"/>
              <a:t>0.8</a:t>
            </a:r>
            <a:endParaRPr kumimoji="1" lang="ja-JP" altLang="en-US" dirty="0"/>
          </a:p>
        </p:txBody>
      </p:sp>
      <p:sp>
        <p:nvSpPr>
          <p:cNvPr id="18" name="テキスト ボックス 17"/>
          <p:cNvSpPr txBox="1"/>
          <p:nvPr/>
        </p:nvSpPr>
        <p:spPr>
          <a:xfrm>
            <a:off x="5938848" y="4312761"/>
            <a:ext cx="3259651" cy="369332"/>
          </a:xfrm>
          <a:prstGeom prst="rect">
            <a:avLst/>
          </a:prstGeom>
          <a:noFill/>
        </p:spPr>
        <p:txBody>
          <a:bodyPr wrap="none" rtlCol="0">
            <a:spAutoFit/>
          </a:bodyPr>
          <a:lstStyle/>
          <a:p>
            <a:r>
              <a:rPr kumimoji="1" lang="ja-JP" altLang="en-US" dirty="0" smtClean="0"/>
              <a:t>中心星からの距離</a:t>
            </a:r>
            <a:r>
              <a:rPr kumimoji="1" lang="en-US" altLang="ja-JP" dirty="0" smtClean="0"/>
              <a:t>[</a:t>
            </a:r>
            <a:r>
              <a:rPr kumimoji="1" lang="ja-JP" altLang="en-US" dirty="0" smtClean="0"/>
              <a:t>秒角</a:t>
            </a:r>
            <a:r>
              <a:rPr kumimoji="1" lang="en-US" altLang="ja-JP" dirty="0" smtClean="0"/>
              <a:t>; 5μrad]</a:t>
            </a:r>
            <a:endParaRPr kumimoji="1" lang="ja-JP" altLang="en-US" dirty="0"/>
          </a:p>
        </p:txBody>
      </p:sp>
      <p:sp>
        <p:nvSpPr>
          <p:cNvPr id="28" name="テキスト ボックス 27"/>
          <p:cNvSpPr txBox="1"/>
          <p:nvPr/>
        </p:nvSpPr>
        <p:spPr>
          <a:xfrm>
            <a:off x="8402203" y="0"/>
            <a:ext cx="741797" cy="369332"/>
          </a:xfrm>
          <a:prstGeom prst="rect">
            <a:avLst/>
          </a:prstGeom>
          <a:noFill/>
        </p:spPr>
        <p:txBody>
          <a:bodyPr wrap="none" rtlCol="0">
            <a:spAutoFit/>
          </a:bodyPr>
          <a:lstStyle/>
          <a:p>
            <a:pPr algn="r"/>
            <a:r>
              <a:rPr lang="en-US" altLang="ja-JP" dirty="0" smtClean="0"/>
              <a:t>45/</a:t>
            </a:r>
            <a:r>
              <a:rPr lang="en-US" altLang="ja-JP" dirty="0"/>
              <a:t>50</a:t>
            </a:r>
            <a:endParaRPr lang="ja-JP" altLang="en-US" dirty="0"/>
          </a:p>
        </p:txBody>
      </p:sp>
    </p:spTree>
    <p:extLst>
      <p:ext uri="{BB962C8B-B14F-4D97-AF65-F5344CB8AC3E}">
        <p14:creationId xmlns:p14="http://schemas.microsoft.com/office/powerpoint/2010/main" val="8535051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kumimoji="1" lang="en-US" altLang="ja-JP" dirty="0" smtClean="0"/>
              <a:t>SEICA</a:t>
            </a:r>
            <a:r>
              <a:rPr kumimoji="1" lang="ja-JP" altLang="en-US" dirty="0" smtClean="0"/>
              <a:t>光学系</a:t>
            </a:r>
            <a:r>
              <a:rPr kumimoji="1" lang="en-US" altLang="ja-JP" dirty="0" smtClean="0"/>
              <a:t>: </a:t>
            </a:r>
            <a:r>
              <a:rPr kumimoji="1" lang="en-US" altLang="ja-JP" dirty="0" err="1" smtClean="0"/>
              <a:t>ExAO</a:t>
            </a:r>
            <a:r>
              <a:rPr kumimoji="1" lang="ja-JP" altLang="en-US" dirty="0" smtClean="0"/>
              <a:t>後</a:t>
            </a:r>
            <a:r>
              <a:rPr lang="ja-JP" altLang="en-US" dirty="0" smtClean="0"/>
              <a:t>コントラスト</a:t>
            </a:r>
            <a:endParaRPr kumimoji="1" lang="ja-JP" altLang="en-US" dirty="0"/>
          </a:p>
        </p:txBody>
      </p:sp>
      <p:sp>
        <p:nvSpPr>
          <p:cNvPr id="4" name="テキスト ボックス 3"/>
          <p:cNvSpPr txBox="1"/>
          <p:nvPr/>
        </p:nvSpPr>
        <p:spPr>
          <a:xfrm>
            <a:off x="4169897" y="817474"/>
            <a:ext cx="2031325" cy="738664"/>
          </a:xfrm>
          <a:prstGeom prst="rect">
            <a:avLst/>
          </a:prstGeom>
          <a:noFill/>
        </p:spPr>
        <p:txBody>
          <a:bodyPr wrap="none" rtlCol="0">
            <a:spAutoFit/>
          </a:bodyPr>
          <a:lstStyle/>
          <a:p>
            <a:r>
              <a:rPr kumimoji="1" lang="ja-JP" altLang="en-US" sz="2400" dirty="0" smtClean="0"/>
              <a:t>大気乱流のみ</a:t>
            </a:r>
            <a:endParaRPr kumimoji="1" lang="en-US" altLang="ja-JP" sz="2400" dirty="0" smtClean="0"/>
          </a:p>
          <a:p>
            <a:endParaRPr kumimoji="1" lang="ja-JP" altLang="en-US" dirty="0"/>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8555" y="1262709"/>
            <a:ext cx="2296341" cy="2299742"/>
          </a:xfrm>
          <a:prstGeom prst="rect">
            <a:avLst/>
          </a:prstGeom>
        </p:spPr>
      </p:pic>
      <p:sp>
        <p:nvSpPr>
          <p:cNvPr id="11" name="テキスト ボックス 10"/>
          <p:cNvSpPr txBox="1"/>
          <p:nvPr/>
        </p:nvSpPr>
        <p:spPr>
          <a:xfrm>
            <a:off x="68102" y="3515799"/>
            <a:ext cx="3870771" cy="369332"/>
          </a:xfrm>
          <a:prstGeom prst="rect">
            <a:avLst/>
          </a:prstGeom>
          <a:noFill/>
        </p:spPr>
        <p:txBody>
          <a:bodyPr wrap="none" rtlCol="0">
            <a:spAutoFit/>
          </a:bodyPr>
          <a:lstStyle/>
          <a:p>
            <a:r>
              <a:rPr kumimoji="1" lang="ja-JP" altLang="en-US" dirty="0" smtClean="0"/>
              <a:t>大気乱流と補償後のパワースペクトル</a:t>
            </a:r>
            <a:endParaRPr kumimoji="1" lang="ja-JP" altLang="en-US" dirty="0"/>
          </a:p>
        </p:txBody>
      </p:sp>
      <p:sp>
        <p:nvSpPr>
          <p:cNvPr id="12" name="テキスト ボックス 11"/>
          <p:cNvSpPr txBox="1"/>
          <p:nvPr/>
        </p:nvSpPr>
        <p:spPr>
          <a:xfrm>
            <a:off x="6581642" y="817474"/>
            <a:ext cx="2286804" cy="738664"/>
          </a:xfrm>
          <a:prstGeom prst="rect">
            <a:avLst/>
          </a:prstGeom>
          <a:noFill/>
        </p:spPr>
        <p:txBody>
          <a:bodyPr wrap="none" rtlCol="0">
            <a:spAutoFit/>
          </a:bodyPr>
          <a:lstStyle/>
          <a:p>
            <a:r>
              <a:rPr kumimoji="1" lang="en-US" altLang="ja-JP" sz="2400" dirty="0" err="1" smtClean="0"/>
              <a:t>ExAO</a:t>
            </a:r>
            <a:r>
              <a:rPr kumimoji="1" lang="ja-JP" altLang="en-US" sz="2400" dirty="0" smtClean="0"/>
              <a:t>による補償</a:t>
            </a:r>
            <a:endParaRPr kumimoji="1" lang="en-US" altLang="ja-JP" sz="2400" dirty="0" smtClean="0"/>
          </a:p>
          <a:p>
            <a:endParaRPr kumimoji="1" lang="ja-JP" altLang="en-US" dirty="0"/>
          </a:p>
        </p:txBody>
      </p:sp>
      <p:pic>
        <p:nvPicPr>
          <p:cNvPr id="13" name="図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323" y="1188830"/>
            <a:ext cx="2277963" cy="2447501"/>
          </a:xfrm>
          <a:prstGeom prst="rect">
            <a:avLst/>
          </a:prstGeom>
        </p:spPr>
      </p:pic>
      <p:sp>
        <p:nvSpPr>
          <p:cNvPr id="15" name="テキスト ボックス 14"/>
          <p:cNvSpPr txBox="1"/>
          <p:nvPr/>
        </p:nvSpPr>
        <p:spPr>
          <a:xfrm>
            <a:off x="340420" y="891472"/>
            <a:ext cx="3441680" cy="2585323"/>
          </a:xfrm>
          <a:prstGeom prst="rect">
            <a:avLst/>
          </a:prstGeom>
          <a:noFill/>
          <a:ln>
            <a:solidFill>
              <a:srgbClr val="000000"/>
            </a:solidFill>
          </a:ln>
        </p:spPr>
        <p:txBody>
          <a:bodyPr wrap="none" rtlCol="0">
            <a:spAutoFit/>
          </a:bodyPr>
          <a:lstStyle/>
          <a:p>
            <a:r>
              <a:rPr kumimoji="1" lang="ja-JP" altLang="en-US" dirty="0" smtClean="0"/>
              <a:t>乱流層：</a:t>
            </a:r>
            <a:r>
              <a:rPr kumimoji="1" lang="en-US" altLang="ja-JP" dirty="0" smtClean="0"/>
              <a:t> 		</a:t>
            </a:r>
            <a:r>
              <a:rPr kumimoji="1" lang="ja-JP" altLang="en-US" dirty="0" smtClean="0"/>
              <a:t>高度</a:t>
            </a:r>
            <a:r>
              <a:rPr kumimoji="1" lang="en-US" altLang="ja-JP" dirty="0" smtClean="0"/>
              <a:t>10km</a:t>
            </a:r>
          </a:p>
          <a:p>
            <a:r>
              <a:rPr kumimoji="1" lang="ja-JP" altLang="en-US" dirty="0" smtClean="0"/>
              <a:t>フリード長</a:t>
            </a:r>
            <a:r>
              <a:rPr kumimoji="1" lang="en-US" altLang="ja-JP" dirty="0" smtClean="0"/>
              <a:t>: 	10cm</a:t>
            </a:r>
          </a:p>
          <a:p>
            <a:r>
              <a:rPr lang="ja-JP" altLang="en-US" dirty="0" smtClean="0"/>
              <a:t>風速</a:t>
            </a:r>
            <a:r>
              <a:rPr lang="en-US" altLang="ja-JP" dirty="0" smtClean="0"/>
              <a:t>: 		10m/s</a:t>
            </a:r>
            <a:endParaRPr kumimoji="1" lang="en-US" altLang="ja-JP" dirty="0" smtClean="0"/>
          </a:p>
          <a:p>
            <a:r>
              <a:rPr lang="ja-JP" altLang="en-US" dirty="0" smtClean="0"/>
              <a:t>天頂角</a:t>
            </a:r>
            <a:r>
              <a:rPr lang="en-US" altLang="ja-JP" dirty="0" smtClean="0"/>
              <a:t>:		60</a:t>
            </a:r>
            <a:r>
              <a:rPr lang="ja-JP" altLang="en-US" dirty="0" smtClean="0"/>
              <a:t>度</a:t>
            </a:r>
            <a:r>
              <a:rPr lang="en-US" altLang="ja-JP" dirty="0" smtClean="0"/>
              <a:t> (</a:t>
            </a:r>
            <a:r>
              <a:rPr lang="ja-JP" altLang="en-US" dirty="0" smtClean="0"/>
              <a:t>仰角</a:t>
            </a:r>
            <a:r>
              <a:rPr lang="en-US" altLang="ja-JP" dirty="0" smtClean="0"/>
              <a:t>30</a:t>
            </a:r>
            <a:r>
              <a:rPr lang="ja-JP" altLang="en-US" dirty="0" smtClean="0"/>
              <a:t>度</a:t>
            </a:r>
            <a:r>
              <a:rPr lang="en-US" altLang="ja-JP" dirty="0" smtClean="0"/>
              <a:t>)</a:t>
            </a:r>
          </a:p>
          <a:p>
            <a:r>
              <a:rPr lang="ja-JP" altLang="en-US" dirty="0" smtClean="0"/>
              <a:t>センサー波長</a:t>
            </a:r>
            <a:r>
              <a:rPr lang="en-US" altLang="ja-JP" dirty="0" smtClean="0"/>
              <a:t>:0.8um (Tweeter)</a:t>
            </a:r>
          </a:p>
          <a:p>
            <a:r>
              <a:rPr kumimoji="1" lang="ja-JP" altLang="en-US" dirty="0" smtClean="0"/>
              <a:t>観測波長</a:t>
            </a:r>
            <a:r>
              <a:rPr kumimoji="1" lang="en-US" altLang="ja-JP" dirty="0" smtClean="0"/>
              <a:t>: 	1.65um (H</a:t>
            </a:r>
            <a:r>
              <a:rPr kumimoji="1" lang="ja-JP" altLang="en-US" dirty="0" smtClean="0"/>
              <a:t>バンド</a:t>
            </a:r>
            <a:r>
              <a:rPr kumimoji="1" lang="en-US" altLang="ja-JP" dirty="0" smtClean="0"/>
              <a:t>)</a:t>
            </a:r>
          </a:p>
          <a:p>
            <a:r>
              <a:rPr lang="ja-JP" altLang="en-US" dirty="0" smtClean="0"/>
              <a:t>波面測定</a:t>
            </a:r>
            <a:r>
              <a:rPr lang="en-US" altLang="ja-JP" dirty="0" smtClean="0"/>
              <a:t>:	8.5kHz (</a:t>
            </a:r>
            <a:r>
              <a:rPr lang="ja-JP" altLang="en-US" dirty="0" smtClean="0"/>
              <a:t>制御</a:t>
            </a:r>
            <a:r>
              <a:rPr lang="en-US" altLang="ja-JP" dirty="0" smtClean="0"/>
              <a:t>850Hz)</a:t>
            </a:r>
            <a:endParaRPr kumimoji="1" lang="en-US" altLang="ja-JP" dirty="0" smtClean="0"/>
          </a:p>
          <a:p>
            <a:r>
              <a:rPr lang="ja-JP" altLang="en-US" dirty="0" smtClean="0"/>
              <a:t>補償点数</a:t>
            </a:r>
            <a:r>
              <a:rPr lang="en-US" altLang="ja-JP" dirty="0" smtClean="0"/>
              <a:t>:	</a:t>
            </a:r>
            <a:r>
              <a:rPr lang="ja-JP" altLang="en-US" dirty="0" smtClean="0"/>
              <a:t>差し渡し</a:t>
            </a:r>
            <a:r>
              <a:rPr lang="en-US" altLang="ja-JP" dirty="0" smtClean="0"/>
              <a:t>24</a:t>
            </a:r>
            <a:r>
              <a:rPr lang="ja-JP" altLang="en-US" dirty="0" smtClean="0"/>
              <a:t>素子</a:t>
            </a:r>
            <a:endParaRPr lang="en-US" altLang="ja-JP" dirty="0" smtClean="0"/>
          </a:p>
          <a:p>
            <a:r>
              <a:rPr kumimoji="1" lang="en-US" altLang="ja-JP" dirty="0"/>
              <a:t>	</a:t>
            </a:r>
            <a:r>
              <a:rPr kumimoji="1" lang="en-US" altLang="ja-JP" dirty="0" smtClean="0"/>
              <a:t>		</a:t>
            </a:r>
            <a:r>
              <a:rPr kumimoji="1" lang="ja-JP" altLang="en-US" dirty="0" smtClean="0"/>
              <a:t>計</a:t>
            </a:r>
            <a:r>
              <a:rPr kumimoji="1" lang="en-US" altLang="ja-JP" dirty="0" smtClean="0"/>
              <a:t>495</a:t>
            </a:r>
            <a:r>
              <a:rPr kumimoji="1" lang="ja-JP" altLang="en-US" dirty="0" smtClean="0"/>
              <a:t>素子</a:t>
            </a:r>
            <a:endParaRPr kumimoji="1" lang="ja-JP" altLang="en-US" dirty="0"/>
          </a:p>
        </p:txBody>
      </p:sp>
      <p:sp>
        <p:nvSpPr>
          <p:cNvPr id="5" name="テキスト ボックス 4"/>
          <p:cNvSpPr txBox="1"/>
          <p:nvPr/>
        </p:nvSpPr>
        <p:spPr>
          <a:xfrm>
            <a:off x="3975358" y="3111658"/>
            <a:ext cx="596174" cy="369332"/>
          </a:xfrm>
          <a:prstGeom prst="rect">
            <a:avLst/>
          </a:prstGeom>
          <a:solidFill>
            <a:schemeClr val="bg1"/>
          </a:solidFill>
          <a:ln>
            <a:solidFill>
              <a:srgbClr val="000000"/>
            </a:solidFill>
          </a:ln>
        </p:spPr>
        <p:txBody>
          <a:bodyPr wrap="none" rtlCol="0">
            <a:spAutoFit/>
          </a:bodyPr>
          <a:lstStyle/>
          <a:p>
            <a:r>
              <a:rPr kumimoji="1" lang="en-US" altLang="ja-JP" dirty="0" smtClean="0"/>
              <a:t>-10λ</a:t>
            </a:r>
            <a:endParaRPr kumimoji="1" lang="ja-JP" altLang="en-US" dirty="0"/>
          </a:p>
        </p:txBody>
      </p:sp>
      <p:sp>
        <p:nvSpPr>
          <p:cNvPr id="16" name="テキスト ボックス 15"/>
          <p:cNvSpPr txBox="1"/>
          <p:nvPr/>
        </p:nvSpPr>
        <p:spPr>
          <a:xfrm>
            <a:off x="6022329" y="3107868"/>
            <a:ext cx="640470" cy="369332"/>
          </a:xfrm>
          <a:prstGeom prst="rect">
            <a:avLst/>
          </a:prstGeom>
          <a:solidFill>
            <a:schemeClr val="bg1"/>
          </a:solidFill>
          <a:ln>
            <a:solidFill>
              <a:srgbClr val="000000"/>
            </a:solidFill>
          </a:ln>
        </p:spPr>
        <p:txBody>
          <a:bodyPr wrap="none" rtlCol="0">
            <a:spAutoFit/>
          </a:bodyPr>
          <a:lstStyle/>
          <a:p>
            <a:r>
              <a:rPr lang="en-US" altLang="ja-JP" dirty="0" smtClean="0"/>
              <a:t>+</a:t>
            </a:r>
            <a:r>
              <a:rPr kumimoji="1" lang="en-US" altLang="ja-JP" dirty="0" smtClean="0"/>
              <a:t>10λ</a:t>
            </a:r>
            <a:endParaRPr kumimoji="1" lang="ja-JP" altLang="en-US" dirty="0"/>
          </a:p>
        </p:txBody>
      </p:sp>
      <p:sp>
        <p:nvSpPr>
          <p:cNvPr id="17" name="テキスト ボックス 16"/>
          <p:cNvSpPr txBox="1"/>
          <p:nvPr/>
        </p:nvSpPr>
        <p:spPr>
          <a:xfrm>
            <a:off x="6697526" y="3111658"/>
            <a:ext cx="364202" cy="369332"/>
          </a:xfrm>
          <a:prstGeom prst="rect">
            <a:avLst/>
          </a:prstGeom>
          <a:solidFill>
            <a:schemeClr val="bg1"/>
          </a:solidFill>
          <a:ln>
            <a:solidFill>
              <a:srgbClr val="000000"/>
            </a:solidFill>
          </a:ln>
        </p:spPr>
        <p:txBody>
          <a:bodyPr wrap="none" rtlCol="0">
            <a:spAutoFit/>
          </a:bodyPr>
          <a:lstStyle/>
          <a:p>
            <a:r>
              <a:rPr lang="en-US" altLang="ja-JP" dirty="0"/>
              <a:t>-</a:t>
            </a:r>
            <a:r>
              <a:rPr kumimoji="1" lang="en-US" altLang="ja-JP" dirty="0" err="1" smtClean="0"/>
              <a:t>λ</a:t>
            </a:r>
            <a:endParaRPr kumimoji="1" lang="ja-JP" altLang="en-US" dirty="0"/>
          </a:p>
        </p:txBody>
      </p:sp>
      <p:sp>
        <p:nvSpPr>
          <p:cNvPr id="18" name="テキスト ボックス 17"/>
          <p:cNvSpPr txBox="1"/>
          <p:nvPr/>
        </p:nvSpPr>
        <p:spPr>
          <a:xfrm>
            <a:off x="8641984" y="3107868"/>
            <a:ext cx="406481" cy="369332"/>
          </a:xfrm>
          <a:prstGeom prst="rect">
            <a:avLst/>
          </a:prstGeom>
          <a:solidFill>
            <a:schemeClr val="bg1"/>
          </a:solidFill>
          <a:ln>
            <a:solidFill>
              <a:srgbClr val="000000"/>
            </a:solidFill>
          </a:ln>
        </p:spPr>
        <p:txBody>
          <a:bodyPr wrap="none" rtlCol="0">
            <a:spAutoFit/>
          </a:bodyPr>
          <a:lstStyle/>
          <a:p>
            <a:r>
              <a:rPr lang="en-US" altLang="ja-JP" dirty="0" smtClean="0"/>
              <a:t>+</a:t>
            </a:r>
            <a:r>
              <a:rPr kumimoji="1" lang="en-US" altLang="ja-JP" dirty="0" err="1" smtClean="0"/>
              <a:t>λ</a:t>
            </a:r>
            <a:endParaRPr kumimoji="1" lang="ja-JP" altLang="en-US" dirty="0"/>
          </a:p>
        </p:txBody>
      </p:sp>
      <p:sp>
        <p:nvSpPr>
          <p:cNvPr id="10" name="テキスト ボックス 9"/>
          <p:cNvSpPr txBox="1"/>
          <p:nvPr/>
        </p:nvSpPr>
        <p:spPr>
          <a:xfrm>
            <a:off x="1254355" y="4153014"/>
            <a:ext cx="1031352" cy="369332"/>
          </a:xfrm>
          <a:prstGeom prst="rect">
            <a:avLst/>
          </a:prstGeom>
          <a:noFill/>
        </p:spPr>
        <p:txBody>
          <a:bodyPr wrap="none" rtlCol="0">
            <a:spAutoFit/>
          </a:bodyPr>
          <a:lstStyle/>
          <a:p>
            <a:r>
              <a:rPr kumimoji="1" lang="ja-JP" altLang="en-US" dirty="0" smtClean="0"/>
              <a:t>補償なし</a:t>
            </a:r>
            <a:endParaRPr kumimoji="1" lang="ja-JP" altLang="en-US" dirty="0"/>
          </a:p>
        </p:txBody>
      </p:sp>
      <p:sp>
        <p:nvSpPr>
          <p:cNvPr id="19" name="下矢印 18"/>
          <p:cNvSpPr/>
          <p:nvPr/>
        </p:nvSpPr>
        <p:spPr>
          <a:xfrm>
            <a:off x="2079417" y="4900451"/>
            <a:ext cx="353518" cy="59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52150" y="5045752"/>
            <a:ext cx="1035860" cy="369332"/>
          </a:xfrm>
          <a:prstGeom prst="rect">
            <a:avLst/>
          </a:prstGeom>
          <a:noFill/>
        </p:spPr>
        <p:txBody>
          <a:bodyPr wrap="none" rtlCol="0">
            <a:spAutoFit/>
          </a:bodyPr>
          <a:lstStyle/>
          <a:p>
            <a:r>
              <a:rPr kumimoji="1" lang="ja-JP" altLang="en-US" dirty="0" smtClean="0"/>
              <a:t>補償あり</a:t>
            </a:r>
            <a:endParaRPr kumimoji="1" lang="ja-JP" altLang="en-US" dirty="0"/>
          </a:p>
        </p:txBody>
      </p:sp>
      <p:sp>
        <p:nvSpPr>
          <p:cNvPr id="3" name="テキスト ボックス 2"/>
          <p:cNvSpPr txBox="1"/>
          <p:nvPr/>
        </p:nvSpPr>
        <p:spPr>
          <a:xfrm>
            <a:off x="6043132" y="1186806"/>
            <a:ext cx="1107996" cy="369332"/>
          </a:xfrm>
          <a:prstGeom prst="rect">
            <a:avLst/>
          </a:prstGeom>
          <a:solidFill>
            <a:schemeClr val="bg1"/>
          </a:solidFill>
        </p:spPr>
        <p:txBody>
          <a:bodyPr wrap="none" rtlCol="0">
            <a:spAutoFit/>
          </a:bodyPr>
          <a:lstStyle/>
          <a:p>
            <a:r>
              <a:rPr kumimoji="1" lang="ja-JP" altLang="en-US" dirty="0" smtClean="0"/>
              <a:t>望遠鏡瞳</a:t>
            </a:r>
            <a:endParaRPr kumimoji="1"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32" y="3457629"/>
            <a:ext cx="4999245" cy="3499472"/>
          </a:xfrm>
          <a:prstGeom prst="rect">
            <a:avLst/>
          </a:prstGeom>
        </p:spPr>
      </p:pic>
      <p:sp>
        <p:nvSpPr>
          <p:cNvPr id="21" name="テキスト ボックス 20"/>
          <p:cNvSpPr txBox="1"/>
          <p:nvPr/>
        </p:nvSpPr>
        <p:spPr>
          <a:xfrm>
            <a:off x="4581260" y="3924427"/>
            <a:ext cx="2441694" cy="2031325"/>
          </a:xfrm>
          <a:prstGeom prst="rect">
            <a:avLst/>
          </a:prstGeom>
          <a:noFill/>
        </p:spPr>
        <p:txBody>
          <a:bodyPr wrap="none" rtlCol="0">
            <a:spAutoFit/>
          </a:bodyPr>
          <a:lstStyle/>
          <a:p>
            <a:pPr marL="285750" indent="-285750">
              <a:buFont typeface="Wingdings" charset="2"/>
              <a:buChar char="u"/>
            </a:pPr>
            <a:r>
              <a:rPr kumimoji="1" lang="en-US" altLang="ja-JP" dirty="0" smtClean="0">
                <a:solidFill>
                  <a:srgbClr val="FF0000"/>
                </a:solidFill>
              </a:rPr>
              <a:t>:</a:t>
            </a:r>
            <a:r>
              <a:rPr kumimoji="1" lang="en-US" altLang="ja-JP" dirty="0" smtClean="0"/>
              <a:t> </a:t>
            </a:r>
            <a:r>
              <a:rPr kumimoji="1" lang="ja-JP" altLang="en-US" dirty="0" smtClean="0"/>
              <a:t>補償なし</a:t>
            </a:r>
            <a:endParaRPr kumimoji="1" lang="en-US" altLang="ja-JP" dirty="0" smtClean="0"/>
          </a:p>
          <a:p>
            <a:pPr marL="285750" indent="-285750">
              <a:buFont typeface="Wingdings" charset="2"/>
              <a:buChar char="u"/>
            </a:pPr>
            <a:r>
              <a:rPr lang="en-US" altLang="ja-JP" dirty="0" smtClean="0"/>
              <a:t>: </a:t>
            </a:r>
            <a:r>
              <a:rPr lang="ja-JP" altLang="en-US" dirty="0" smtClean="0"/>
              <a:t>補償後合計</a:t>
            </a:r>
            <a:endParaRPr lang="en-US" altLang="ja-JP" dirty="0" smtClean="0"/>
          </a:p>
          <a:p>
            <a:pPr marL="285750" indent="-285750">
              <a:buFont typeface="Wingdings" charset="2"/>
              <a:buChar char="u"/>
            </a:pPr>
            <a:r>
              <a:rPr lang="en-US" altLang="ja-JP" dirty="0">
                <a:solidFill>
                  <a:srgbClr val="FF00FF"/>
                </a:solidFill>
              </a:rPr>
              <a:t>:</a:t>
            </a:r>
            <a:r>
              <a:rPr lang="en-US" altLang="ja-JP" dirty="0"/>
              <a:t> </a:t>
            </a:r>
            <a:r>
              <a:rPr lang="ja-JP" altLang="en-US" dirty="0"/>
              <a:t>制御時間遅延誤差</a:t>
            </a:r>
            <a:endParaRPr lang="en-US" altLang="ja-JP" dirty="0"/>
          </a:p>
          <a:p>
            <a:pPr marL="285750" indent="-285750">
              <a:buFont typeface="Wingdings" charset="2"/>
              <a:buChar char="u"/>
            </a:pPr>
            <a:r>
              <a:rPr kumimoji="1" lang="en-US" altLang="ja-JP" dirty="0" smtClean="0">
                <a:solidFill>
                  <a:srgbClr val="00FF00"/>
                </a:solidFill>
              </a:rPr>
              <a:t>: </a:t>
            </a:r>
            <a:r>
              <a:rPr kumimoji="1" lang="ja-JP" altLang="en-US" dirty="0" smtClean="0"/>
              <a:t>フィッティング誤差</a:t>
            </a:r>
            <a:endParaRPr kumimoji="1" lang="en-US" altLang="ja-JP" dirty="0" smtClean="0"/>
          </a:p>
          <a:p>
            <a:pPr marL="285750" indent="-285750">
              <a:buFont typeface="Wingdings" charset="2"/>
              <a:buChar char="u"/>
            </a:pPr>
            <a:r>
              <a:rPr lang="en-US" altLang="ja-JP" dirty="0" smtClean="0">
                <a:solidFill>
                  <a:srgbClr val="FF8000"/>
                </a:solidFill>
              </a:rPr>
              <a:t>:</a:t>
            </a:r>
            <a:r>
              <a:rPr lang="en-US" altLang="ja-JP" dirty="0" smtClean="0"/>
              <a:t> </a:t>
            </a:r>
            <a:r>
              <a:rPr lang="ja-JP" altLang="en-US" dirty="0" smtClean="0"/>
              <a:t>測定誤差</a:t>
            </a:r>
            <a:endParaRPr lang="en-US" altLang="ja-JP" dirty="0" smtClean="0"/>
          </a:p>
          <a:p>
            <a:pPr marL="285750" indent="-285750">
              <a:buFont typeface="Wingdings" charset="2"/>
              <a:buChar char="u"/>
            </a:pPr>
            <a:r>
              <a:rPr lang="en-US" altLang="ja-JP" dirty="0">
                <a:solidFill>
                  <a:srgbClr val="0000FF"/>
                </a:solidFill>
              </a:rPr>
              <a:t>:</a:t>
            </a:r>
            <a:r>
              <a:rPr lang="en-US" altLang="ja-JP" dirty="0"/>
              <a:t> </a:t>
            </a:r>
            <a:r>
              <a:rPr lang="ja-JP" altLang="en-US" dirty="0"/>
              <a:t>大気分散</a:t>
            </a:r>
            <a:r>
              <a:rPr lang="ja-JP" altLang="en-US" dirty="0" smtClean="0"/>
              <a:t>誤差</a:t>
            </a:r>
            <a:endParaRPr lang="en-US" altLang="ja-JP" dirty="0" smtClean="0"/>
          </a:p>
          <a:p>
            <a:pPr marL="285750" indent="-285750">
              <a:buFont typeface="Wingdings" charset="2"/>
              <a:buChar char="u"/>
            </a:pPr>
            <a:r>
              <a:rPr lang="en-US" altLang="ja-JP" dirty="0">
                <a:solidFill>
                  <a:srgbClr val="00FFFF"/>
                </a:solidFill>
              </a:rPr>
              <a:t>:</a:t>
            </a:r>
            <a:r>
              <a:rPr lang="en-US" altLang="ja-JP" dirty="0"/>
              <a:t> </a:t>
            </a:r>
            <a:r>
              <a:rPr lang="ja-JP" altLang="en-US" dirty="0"/>
              <a:t>エイリアジング</a:t>
            </a:r>
            <a:r>
              <a:rPr lang="ja-JP" altLang="en-US" dirty="0" smtClean="0"/>
              <a:t>誤差</a:t>
            </a:r>
            <a:endParaRPr lang="en-US" altLang="ja-JP" dirty="0"/>
          </a:p>
        </p:txBody>
      </p:sp>
      <p:pic>
        <p:nvPicPr>
          <p:cNvPr id="30" name="図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5024" y="5342055"/>
            <a:ext cx="1521063" cy="1510827"/>
          </a:xfrm>
          <a:prstGeom prst="rect">
            <a:avLst/>
          </a:prstGeom>
        </p:spPr>
      </p:pic>
      <p:sp>
        <p:nvSpPr>
          <p:cNvPr id="31" name="テキスト ボックス 30"/>
          <p:cNvSpPr txBox="1"/>
          <p:nvPr/>
        </p:nvSpPr>
        <p:spPr>
          <a:xfrm>
            <a:off x="5525951" y="6228056"/>
            <a:ext cx="2109073" cy="646331"/>
          </a:xfrm>
          <a:prstGeom prst="rect">
            <a:avLst/>
          </a:prstGeom>
          <a:noFill/>
        </p:spPr>
        <p:txBody>
          <a:bodyPr wrap="square" rtlCol="0">
            <a:spAutoFit/>
          </a:bodyPr>
          <a:lstStyle/>
          <a:p>
            <a:pPr algn="r"/>
            <a:r>
              <a:rPr kumimoji="1" lang="ja-JP" altLang="en-US" dirty="0" smtClean="0"/>
              <a:t>補償光学後の星像</a:t>
            </a:r>
            <a:endParaRPr kumimoji="1" lang="en-US" altLang="ja-JP" dirty="0" smtClean="0"/>
          </a:p>
          <a:p>
            <a:pPr algn="r"/>
            <a:r>
              <a:rPr kumimoji="1" lang="en-US" altLang="ja-JP" dirty="0" smtClean="0"/>
              <a:t>(SR=0.9)</a:t>
            </a:r>
            <a:endParaRPr kumimoji="1" lang="ja-JP" altLang="en-US" dirty="0"/>
          </a:p>
        </p:txBody>
      </p:sp>
      <p:sp>
        <p:nvSpPr>
          <p:cNvPr id="32" name="テキスト ボックス 31"/>
          <p:cNvSpPr txBox="1"/>
          <p:nvPr/>
        </p:nvSpPr>
        <p:spPr>
          <a:xfrm>
            <a:off x="6831406" y="3555095"/>
            <a:ext cx="2165677" cy="369332"/>
          </a:xfrm>
          <a:prstGeom prst="rect">
            <a:avLst/>
          </a:prstGeom>
          <a:noFill/>
        </p:spPr>
        <p:txBody>
          <a:bodyPr wrap="none" rtlCol="0">
            <a:spAutoFit/>
          </a:bodyPr>
          <a:lstStyle/>
          <a:p>
            <a:r>
              <a:rPr kumimoji="1" lang="ja-JP" altLang="en-US" dirty="0" smtClean="0"/>
              <a:t>シミュレーション結果</a:t>
            </a:r>
            <a:endParaRPr kumimoji="1" lang="ja-JP" altLang="en-US" dirty="0"/>
          </a:p>
        </p:txBody>
      </p:sp>
      <p:pic>
        <p:nvPicPr>
          <p:cNvPr id="22" name="図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6990" y="3858625"/>
            <a:ext cx="1485203" cy="1477208"/>
          </a:xfrm>
          <a:prstGeom prst="rect">
            <a:avLst/>
          </a:prstGeom>
        </p:spPr>
      </p:pic>
      <p:sp>
        <p:nvSpPr>
          <p:cNvPr id="23" name="テキスト ボックス 22"/>
          <p:cNvSpPr txBox="1"/>
          <p:nvPr/>
        </p:nvSpPr>
        <p:spPr>
          <a:xfrm>
            <a:off x="6770514" y="3934928"/>
            <a:ext cx="2109073" cy="369332"/>
          </a:xfrm>
          <a:prstGeom prst="rect">
            <a:avLst/>
          </a:prstGeom>
          <a:noFill/>
        </p:spPr>
        <p:txBody>
          <a:bodyPr wrap="square" rtlCol="0">
            <a:spAutoFit/>
          </a:bodyPr>
          <a:lstStyle/>
          <a:p>
            <a:r>
              <a:rPr kumimoji="1" lang="ja-JP" altLang="en-US" dirty="0" smtClean="0"/>
              <a:t>補償前</a:t>
            </a:r>
            <a:endParaRPr kumimoji="1" lang="ja-JP" altLang="en-US" dirty="0"/>
          </a:p>
        </p:txBody>
      </p:sp>
      <p:sp>
        <p:nvSpPr>
          <p:cNvPr id="6" name="下矢印 5"/>
          <p:cNvSpPr/>
          <p:nvPr/>
        </p:nvSpPr>
        <p:spPr>
          <a:xfrm>
            <a:off x="7240256" y="4455506"/>
            <a:ext cx="231727" cy="1705710"/>
          </a:xfrm>
          <a:prstGeom prst="downArrow">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テキスト ボックス 8"/>
          <p:cNvSpPr txBox="1"/>
          <p:nvPr/>
        </p:nvSpPr>
        <p:spPr>
          <a:xfrm>
            <a:off x="868399" y="6535045"/>
            <a:ext cx="1162097" cy="369332"/>
          </a:xfrm>
          <a:prstGeom prst="rect">
            <a:avLst/>
          </a:prstGeom>
          <a:noFill/>
        </p:spPr>
        <p:txBody>
          <a:bodyPr wrap="none" rtlCol="0">
            <a:spAutoFit/>
          </a:bodyPr>
          <a:lstStyle/>
          <a:p>
            <a:r>
              <a:rPr kumimoji="1" lang="en-US" altLang="ja-JP" dirty="0" err="1" smtClean="0"/>
              <a:t>λ</a:t>
            </a:r>
            <a:r>
              <a:rPr kumimoji="1" lang="en-US" altLang="ja-JP" dirty="0" smtClean="0"/>
              <a:t>/D=0’’.09</a:t>
            </a:r>
            <a:endParaRPr kumimoji="1" lang="ja-JP" altLang="en-US" dirty="0"/>
          </a:p>
        </p:txBody>
      </p:sp>
      <p:sp>
        <p:nvSpPr>
          <p:cNvPr id="26" name="テキスト ボックス 25"/>
          <p:cNvSpPr txBox="1"/>
          <p:nvPr/>
        </p:nvSpPr>
        <p:spPr>
          <a:xfrm>
            <a:off x="8402203" y="0"/>
            <a:ext cx="741797" cy="369332"/>
          </a:xfrm>
          <a:prstGeom prst="rect">
            <a:avLst/>
          </a:prstGeom>
          <a:noFill/>
        </p:spPr>
        <p:txBody>
          <a:bodyPr wrap="none" rtlCol="0">
            <a:spAutoFit/>
          </a:bodyPr>
          <a:lstStyle/>
          <a:p>
            <a:pPr algn="r"/>
            <a:r>
              <a:rPr lang="en-US" altLang="ja-JP" dirty="0" smtClean="0"/>
              <a:t>46/</a:t>
            </a:r>
            <a:r>
              <a:rPr lang="en-US" altLang="ja-JP" dirty="0"/>
              <a:t>50</a:t>
            </a:r>
            <a:endParaRPr lang="ja-JP" altLang="en-US" dirty="0"/>
          </a:p>
        </p:txBody>
      </p:sp>
    </p:spTree>
    <p:extLst>
      <p:ext uri="{BB962C8B-B14F-4D97-AF65-F5344CB8AC3E}">
        <p14:creationId xmlns:p14="http://schemas.microsoft.com/office/powerpoint/2010/main" val="33891919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8606" y="0"/>
            <a:ext cx="78816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bwMode="auto">
          <a:xfrm>
            <a:off x="4430713" y="0"/>
            <a:ext cx="1958975" cy="2762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6" name="正方形/長方形 5"/>
          <p:cNvSpPr/>
          <p:nvPr/>
        </p:nvSpPr>
        <p:spPr bwMode="auto">
          <a:xfrm>
            <a:off x="2078038" y="654050"/>
            <a:ext cx="909637" cy="2762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7" name="正方形/長方形 6"/>
          <p:cNvSpPr/>
          <p:nvPr/>
        </p:nvSpPr>
        <p:spPr bwMode="auto">
          <a:xfrm>
            <a:off x="960438" y="1593850"/>
            <a:ext cx="1501775" cy="4143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8" name="正方形/長方形 7"/>
          <p:cNvSpPr/>
          <p:nvPr/>
        </p:nvSpPr>
        <p:spPr bwMode="auto">
          <a:xfrm>
            <a:off x="5995988" y="585788"/>
            <a:ext cx="1500187" cy="41275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9" name="正方形/長方形 8"/>
          <p:cNvSpPr/>
          <p:nvPr/>
        </p:nvSpPr>
        <p:spPr bwMode="auto">
          <a:xfrm>
            <a:off x="288925" y="5832475"/>
            <a:ext cx="1501775" cy="4143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0" name="正方形/長方形 9"/>
          <p:cNvSpPr/>
          <p:nvPr/>
        </p:nvSpPr>
        <p:spPr bwMode="auto">
          <a:xfrm>
            <a:off x="5348288" y="1323975"/>
            <a:ext cx="2468562" cy="8223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1" name="正方形/長方形 10"/>
          <p:cNvSpPr/>
          <p:nvPr/>
        </p:nvSpPr>
        <p:spPr bwMode="auto">
          <a:xfrm>
            <a:off x="5716588" y="3259138"/>
            <a:ext cx="1638300" cy="132873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2" name="正方形/長方形 11"/>
          <p:cNvSpPr/>
          <p:nvPr/>
        </p:nvSpPr>
        <p:spPr bwMode="auto">
          <a:xfrm>
            <a:off x="3611563" y="4838700"/>
            <a:ext cx="1074737" cy="67468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3" name="正方形/長方形 12"/>
          <p:cNvSpPr/>
          <p:nvPr/>
        </p:nvSpPr>
        <p:spPr bwMode="auto">
          <a:xfrm>
            <a:off x="2462213" y="5434013"/>
            <a:ext cx="1427162" cy="89535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4" name="正方形/長方形 13"/>
          <p:cNvSpPr/>
          <p:nvPr/>
        </p:nvSpPr>
        <p:spPr bwMode="auto">
          <a:xfrm>
            <a:off x="2505075" y="5349875"/>
            <a:ext cx="374650" cy="8969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5" name="正方形/長方形 14"/>
          <p:cNvSpPr/>
          <p:nvPr/>
        </p:nvSpPr>
        <p:spPr bwMode="auto">
          <a:xfrm>
            <a:off x="960438" y="4922838"/>
            <a:ext cx="373062" cy="89535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cxnSp>
        <p:nvCxnSpPr>
          <p:cNvPr id="17" name="直線コネクタ 16"/>
          <p:cNvCxnSpPr/>
          <p:nvPr/>
        </p:nvCxnSpPr>
        <p:spPr bwMode="auto">
          <a:xfrm>
            <a:off x="2797175" y="1244600"/>
            <a:ext cx="0" cy="12461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bwMode="auto">
          <a:xfrm>
            <a:off x="2797175" y="2490788"/>
            <a:ext cx="196850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bwMode="auto">
          <a:xfrm>
            <a:off x="4745038" y="1879600"/>
            <a:ext cx="0" cy="6111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bwMode="auto">
          <a:xfrm>
            <a:off x="4745038" y="1879600"/>
            <a:ext cx="522287"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bwMode="auto">
          <a:xfrm>
            <a:off x="5267325" y="1255713"/>
            <a:ext cx="9525" cy="623887"/>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bwMode="auto">
          <a:xfrm>
            <a:off x="2797175" y="1255713"/>
            <a:ext cx="24701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bwMode="auto">
          <a:xfrm>
            <a:off x="2654300" y="2568575"/>
            <a:ext cx="298450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bwMode="auto">
          <a:xfrm>
            <a:off x="5638800" y="2244725"/>
            <a:ext cx="0" cy="32385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bwMode="auto">
          <a:xfrm>
            <a:off x="5638800" y="2244725"/>
            <a:ext cx="2759075"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bwMode="auto">
          <a:xfrm flipV="1">
            <a:off x="8397875" y="2244725"/>
            <a:ext cx="0" cy="1052513"/>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bwMode="auto">
          <a:xfrm>
            <a:off x="3751263" y="3297238"/>
            <a:ext cx="4646612"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bwMode="auto">
          <a:xfrm flipV="1">
            <a:off x="3751263" y="3297238"/>
            <a:ext cx="0" cy="19685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bwMode="auto">
          <a:xfrm>
            <a:off x="2654300" y="3494088"/>
            <a:ext cx="1096963"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bwMode="auto">
          <a:xfrm flipV="1">
            <a:off x="2654300" y="2568575"/>
            <a:ext cx="0" cy="925513"/>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bwMode="auto">
          <a:xfrm flipV="1">
            <a:off x="2078038" y="3032125"/>
            <a:ext cx="0" cy="7381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bwMode="auto">
          <a:xfrm>
            <a:off x="2078038" y="3032125"/>
            <a:ext cx="427037"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bwMode="auto">
          <a:xfrm flipV="1">
            <a:off x="2505075" y="3032125"/>
            <a:ext cx="0" cy="51117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bwMode="auto">
          <a:xfrm>
            <a:off x="2505075" y="3543300"/>
            <a:ext cx="1304925"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bwMode="auto">
          <a:xfrm flipV="1">
            <a:off x="3810000" y="3341688"/>
            <a:ext cx="0" cy="201612"/>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bwMode="auto">
          <a:xfrm>
            <a:off x="3810000" y="3341688"/>
            <a:ext cx="10731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bwMode="auto">
          <a:xfrm flipV="1">
            <a:off x="4883150" y="3341688"/>
            <a:ext cx="0" cy="42862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bwMode="auto">
          <a:xfrm>
            <a:off x="2078038" y="3770313"/>
            <a:ext cx="2805112"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bwMode="auto">
          <a:xfrm>
            <a:off x="2078038" y="3814763"/>
            <a:ext cx="32702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bwMode="auto">
          <a:xfrm flipV="1">
            <a:off x="5348288" y="3814763"/>
            <a:ext cx="0" cy="93980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3" name="直線コネクタ 92"/>
          <p:cNvCxnSpPr/>
          <p:nvPr/>
        </p:nvCxnSpPr>
        <p:spPr bwMode="auto">
          <a:xfrm flipH="1">
            <a:off x="2078038" y="4754563"/>
            <a:ext cx="32702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6" name="直線コネクタ 95"/>
          <p:cNvCxnSpPr/>
          <p:nvPr/>
        </p:nvCxnSpPr>
        <p:spPr bwMode="auto">
          <a:xfrm>
            <a:off x="2097088" y="3814763"/>
            <a:ext cx="0" cy="93980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bwMode="auto">
          <a:xfrm>
            <a:off x="2043113" y="4508500"/>
            <a:ext cx="0" cy="290513"/>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bwMode="auto">
          <a:xfrm flipH="1">
            <a:off x="2043113" y="4799013"/>
            <a:ext cx="836612"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06" name="直線コネクタ 105"/>
          <p:cNvCxnSpPr/>
          <p:nvPr/>
        </p:nvCxnSpPr>
        <p:spPr bwMode="auto">
          <a:xfrm>
            <a:off x="2879725" y="4808538"/>
            <a:ext cx="0" cy="541337"/>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bwMode="auto">
          <a:xfrm flipH="1">
            <a:off x="1398588" y="5349875"/>
            <a:ext cx="1481137"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bwMode="auto">
          <a:xfrm>
            <a:off x="1398588" y="4508500"/>
            <a:ext cx="0" cy="84137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bwMode="auto">
          <a:xfrm>
            <a:off x="1398588" y="4508500"/>
            <a:ext cx="644525" cy="0"/>
          </a:xfrm>
          <a:prstGeom prst="line">
            <a:avLst/>
          </a:prstGeom>
          <a:ln w="19050" cmpd="sng"/>
        </p:spPr>
        <p:style>
          <a:lnRef idx="1">
            <a:schemeClr val="dk1"/>
          </a:lnRef>
          <a:fillRef idx="0">
            <a:schemeClr val="dk1"/>
          </a:fillRef>
          <a:effectRef idx="0">
            <a:schemeClr val="dk1"/>
          </a:effectRef>
          <a:fontRef idx="minor">
            <a:schemeClr val="tx1"/>
          </a:fontRef>
        </p:style>
      </p:cxnSp>
      <p:sp>
        <p:nvSpPr>
          <p:cNvPr id="121" name="正方形/長方形 120"/>
          <p:cNvSpPr/>
          <p:nvPr/>
        </p:nvSpPr>
        <p:spPr bwMode="auto">
          <a:xfrm>
            <a:off x="7124700" y="2008188"/>
            <a:ext cx="1522413" cy="365125"/>
          </a:xfrm>
          <a:prstGeom prst="rect">
            <a:avLst/>
          </a:prstGeom>
          <a:solidFill>
            <a:srgbClr val="D9D9D9"/>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Unit 2: OAP2</a:t>
            </a:r>
            <a:endParaRPr lang="ja-JP" altLang="en-US" sz="1800" dirty="0"/>
          </a:p>
        </p:txBody>
      </p:sp>
      <p:sp>
        <p:nvSpPr>
          <p:cNvPr id="122" name="正方形/長方形 121"/>
          <p:cNvSpPr/>
          <p:nvPr/>
        </p:nvSpPr>
        <p:spPr bwMode="auto">
          <a:xfrm>
            <a:off x="5102225" y="1314450"/>
            <a:ext cx="2182813" cy="339725"/>
          </a:xfrm>
          <a:prstGeom prst="rect">
            <a:avLst/>
          </a:prstGeom>
          <a:solidFill>
            <a:schemeClr val="bg1">
              <a:lumMod val="9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Unit 1: OAP1 (</a:t>
            </a:r>
            <a:r>
              <a:rPr lang="ja-JP" altLang="en-US" sz="1800" dirty="0"/>
              <a:t>完了</a:t>
            </a:r>
            <a:r>
              <a:rPr lang="en-US" altLang="ja-JP" sz="1800" dirty="0"/>
              <a:t>)</a:t>
            </a:r>
            <a:endParaRPr lang="ja-JP" altLang="en-US" sz="1800" dirty="0"/>
          </a:p>
        </p:txBody>
      </p:sp>
      <p:sp>
        <p:nvSpPr>
          <p:cNvPr id="123" name="正方形/長方形 122"/>
          <p:cNvSpPr/>
          <p:nvPr/>
        </p:nvSpPr>
        <p:spPr bwMode="auto">
          <a:xfrm>
            <a:off x="4686300" y="3362325"/>
            <a:ext cx="1522413" cy="363538"/>
          </a:xfrm>
          <a:prstGeom prst="rect">
            <a:avLst/>
          </a:prstGeom>
          <a:solidFill>
            <a:srgbClr val="D9D9D9"/>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Unit 3: OAP3</a:t>
            </a:r>
            <a:endParaRPr lang="ja-JP" altLang="en-US" sz="1800" dirty="0"/>
          </a:p>
        </p:txBody>
      </p:sp>
      <p:sp>
        <p:nvSpPr>
          <p:cNvPr id="124" name="正方形/長方形 123"/>
          <p:cNvSpPr/>
          <p:nvPr/>
        </p:nvSpPr>
        <p:spPr bwMode="auto">
          <a:xfrm>
            <a:off x="5227638" y="3957638"/>
            <a:ext cx="1522412" cy="363537"/>
          </a:xfrm>
          <a:prstGeom prst="rect">
            <a:avLst/>
          </a:prstGeom>
          <a:solidFill>
            <a:srgbClr val="D9D9D9"/>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Unit 4: OAP4</a:t>
            </a:r>
            <a:endParaRPr lang="ja-JP" altLang="en-US" sz="1800" dirty="0"/>
          </a:p>
        </p:txBody>
      </p:sp>
      <p:sp>
        <p:nvSpPr>
          <p:cNvPr id="130" name="正方形/長方形 129"/>
          <p:cNvSpPr/>
          <p:nvPr/>
        </p:nvSpPr>
        <p:spPr bwMode="auto">
          <a:xfrm>
            <a:off x="2879725" y="4818063"/>
            <a:ext cx="1009650" cy="25241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sp>
        <p:nvSpPr>
          <p:cNvPr id="131" name="正方形/長方形 130"/>
          <p:cNvSpPr/>
          <p:nvPr/>
        </p:nvSpPr>
        <p:spPr bwMode="auto">
          <a:xfrm>
            <a:off x="1076325" y="6238875"/>
            <a:ext cx="1428750" cy="536575"/>
          </a:xfrm>
          <a:prstGeom prst="rect">
            <a:avLst/>
          </a:prstGeom>
          <a:solidFill>
            <a:schemeClr val="tx2">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Tweeter</a:t>
            </a:r>
          </a:p>
          <a:p>
            <a:pPr algn="ctr">
              <a:defRPr/>
            </a:pPr>
            <a:r>
              <a:rPr lang="ja-JP" altLang="en-US" sz="1800" dirty="0"/>
              <a:t>波面センサ</a:t>
            </a:r>
          </a:p>
        </p:txBody>
      </p:sp>
      <p:sp>
        <p:nvSpPr>
          <p:cNvPr id="132" name="正方形/長方形 131"/>
          <p:cNvSpPr/>
          <p:nvPr/>
        </p:nvSpPr>
        <p:spPr bwMode="auto">
          <a:xfrm>
            <a:off x="6288088" y="4905375"/>
            <a:ext cx="1887537" cy="536575"/>
          </a:xfrm>
          <a:prstGeom prst="rect">
            <a:avLst/>
          </a:prstGeom>
          <a:solidFill>
            <a:srgbClr val="F2F2F2"/>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Woofer</a:t>
            </a:r>
          </a:p>
          <a:p>
            <a:pPr algn="ctr">
              <a:defRPr/>
            </a:pPr>
            <a:r>
              <a:rPr lang="ja-JP" altLang="en-US" sz="1800" dirty="0"/>
              <a:t>波面センサ</a:t>
            </a:r>
            <a:r>
              <a:rPr lang="en-US" altLang="ja-JP" sz="1800" dirty="0"/>
              <a:t>(</a:t>
            </a:r>
            <a:r>
              <a:rPr lang="ja-JP" altLang="en-US" sz="1800" dirty="0"/>
              <a:t>完了</a:t>
            </a:r>
            <a:r>
              <a:rPr lang="en-US" altLang="ja-JP" sz="1800" dirty="0"/>
              <a:t>)</a:t>
            </a:r>
            <a:endParaRPr lang="ja-JP" altLang="en-US" sz="1800" dirty="0"/>
          </a:p>
        </p:txBody>
      </p:sp>
      <p:sp>
        <p:nvSpPr>
          <p:cNvPr id="133" name="正方形/長方形 132"/>
          <p:cNvSpPr/>
          <p:nvPr/>
        </p:nvSpPr>
        <p:spPr bwMode="auto">
          <a:xfrm>
            <a:off x="3486150" y="5059363"/>
            <a:ext cx="2152650" cy="928687"/>
          </a:xfrm>
          <a:prstGeom prst="rect">
            <a:avLst/>
          </a:prstGeom>
          <a:solidFill>
            <a:schemeClr val="accent2">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800" dirty="0"/>
              <a:t>惑星撮像カメラ</a:t>
            </a:r>
            <a:endParaRPr lang="en-US" altLang="ja-JP" sz="1800" dirty="0"/>
          </a:p>
          <a:p>
            <a:pPr algn="ctr">
              <a:defRPr/>
            </a:pPr>
            <a:r>
              <a:rPr lang="en-US" altLang="ja-JP" sz="1800" dirty="0"/>
              <a:t>(</a:t>
            </a:r>
            <a:r>
              <a:rPr lang="ja-JP" altLang="en-US" sz="1800" dirty="0"/>
              <a:t>コロナグラフ・</a:t>
            </a:r>
            <a:endParaRPr lang="en-US" altLang="ja-JP" sz="1800" dirty="0"/>
          </a:p>
          <a:p>
            <a:pPr algn="ctr">
              <a:defRPr/>
            </a:pPr>
            <a:r>
              <a:rPr lang="ja-JP" altLang="en-US" sz="1800" dirty="0"/>
              <a:t>ポストプロセス部</a:t>
            </a:r>
            <a:r>
              <a:rPr lang="en-US" altLang="ja-JP" sz="1800" dirty="0"/>
              <a:t>)</a:t>
            </a:r>
            <a:r>
              <a:rPr lang="ja-JP" altLang="en-US" sz="1800" dirty="0"/>
              <a:t>へ</a:t>
            </a:r>
          </a:p>
        </p:txBody>
      </p:sp>
      <p:cxnSp>
        <p:nvCxnSpPr>
          <p:cNvPr id="61" name="直線コネクタ 60"/>
          <p:cNvCxnSpPr/>
          <p:nvPr/>
        </p:nvCxnSpPr>
        <p:spPr bwMode="auto">
          <a:xfrm>
            <a:off x="3698875" y="361950"/>
            <a:ext cx="0" cy="8016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bwMode="auto">
          <a:xfrm>
            <a:off x="3689350" y="1168400"/>
            <a:ext cx="18605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bwMode="auto">
          <a:xfrm>
            <a:off x="5549900" y="358775"/>
            <a:ext cx="0" cy="80168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bwMode="auto">
          <a:xfrm>
            <a:off x="3689350" y="344488"/>
            <a:ext cx="1860550" cy="0"/>
          </a:xfrm>
          <a:prstGeom prst="line">
            <a:avLst/>
          </a:prstGeom>
          <a:ln w="19050" cmpd="sng"/>
        </p:spPr>
        <p:style>
          <a:lnRef idx="1">
            <a:schemeClr val="dk1"/>
          </a:lnRef>
          <a:fillRef idx="0">
            <a:schemeClr val="dk1"/>
          </a:fillRef>
          <a:effectRef idx="0">
            <a:schemeClr val="dk1"/>
          </a:effectRef>
          <a:fontRef idx="minor">
            <a:schemeClr val="tx1"/>
          </a:fontRef>
        </p:style>
      </p:cxnSp>
      <p:sp>
        <p:nvSpPr>
          <p:cNvPr id="70" name="正方形/長方形 69"/>
          <p:cNvSpPr/>
          <p:nvPr/>
        </p:nvSpPr>
        <p:spPr bwMode="auto">
          <a:xfrm>
            <a:off x="3825875" y="106363"/>
            <a:ext cx="1522413" cy="338137"/>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T-T Viewer</a:t>
            </a:r>
            <a:endParaRPr lang="ja-JP" altLang="en-US" sz="1800" dirty="0"/>
          </a:p>
        </p:txBody>
      </p:sp>
      <p:cxnSp>
        <p:nvCxnSpPr>
          <p:cNvPr id="20" name="直線矢印コネクタ 19"/>
          <p:cNvCxnSpPr/>
          <p:nvPr/>
        </p:nvCxnSpPr>
        <p:spPr bwMode="auto">
          <a:xfrm>
            <a:off x="2994025" y="1160463"/>
            <a:ext cx="180975" cy="153987"/>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72" name="正方形/長方形 71"/>
          <p:cNvSpPr/>
          <p:nvPr/>
        </p:nvSpPr>
        <p:spPr bwMode="auto">
          <a:xfrm>
            <a:off x="5614988" y="855663"/>
            <a:ext cx="1501775" cy="41433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pic>
        <p:nvPicPr>
          <p:cNvPr id="15425" name="図 72" descr="IMG_842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6470" y="2719050"/>
            <a:ext cx="713836" cy="1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6" name="図 2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075807"/>
            <a:ext cx="994300" cy="160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28" name="図形グループ 42"/>
          <p:cNvGrpSpPr>
            <a:grpSpLocks/>
          </p:cNvGrpSpPr>
          <p:nvPr/>
        </p:nvGrpSpPr>
        <p:grpSpPr bwMode="auto">
          <a:xfrm rot="16200000">
            <a:off x="6841916" y="3135014"/>
            <a:ext cx="410974" cy="3049679"/>
            <a:chOff x="7063833" y="3356329"/>
            <a:chExt cx="410974" cy="3049972"/>
          </a:xfrm>
        </p:grpSpPr>
        <p:pic>
          <p:nvPicPr>
            <p:cNvPr id="15430" name="図 22" descr="IMG_122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3833" y="3362891"/>
              <a:ext cx="410974" cy="30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コネクタ 25"/>
            <p:cNvCxnSpPr/>
            <p:nvPr/>
          </p:nvCxnSpPr>
          <p:spPr>
            <a:xfrm>
              <a:off x="7179373" y="3480515"/>
              <a:ext cx="0"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7353998" y="3480515"/>
              <a:ext cx="15875"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7146036" y="3355091"/>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a:off x="7409561" y="3348740"/>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7146035" y="3486866"/>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7366698" y="3483690"/>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15429" name="図 45" descr="IMG_756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407345" y="1082431"/>
            <a:ext cx="1164384" cy="148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99112" y="115771"/>
            <a:ext cx="1897976" cy="523220"/>
          </a:xfrm>
          <a:prstGeom prst="rect">
            <a:avLst/>
          </a:prstGeom>
          <a:noFill/>
        </p:spPr>
        <p:txBody>
          <a:bodyPr wrap="none" rtlCol="0">
            <a:spAutoFit/>
          </a:bodyPr>
          <a:lstStyle/>
          <a:p>
            <a:r>
              <a:rPr kumimoji="1" lang="en-US" altLang="ja-JP" sz="2800" dirty="0" err="1" smtClean="0"/>
              <a:t>ExAO</a:t>
            </a:r>
            <a:r>
              <a:rPr kumimoji="1" lang="ja-JP" altLang="en-US" sz="2800" dirty="0" smtClean="0"/>
              <a:t>パート</a:t>
            </a:r>
            <a:endParaRPr kumimoji="1" lang="ja-JP" altLang="en-US" sz="2800" dirty="0"/>
          </a:p>
        </p:txBody>
      </p:sp>
      <p:sp>
        <p:nvSpPr>
          <p:cNvPr id="3" name="正方形/長方形 2"/>
          <p:cNvSpPr/>
          <p:nvPr/>
        </p:nvSpPr>
        <p:spPr>
          <a:xfrm>
            <a:off x="1895428" y="106363"/>
            <a:ext cx="7033291" cy="3708400"/>
          </a:xfrm>
          <a:prstGeom prst="rect">
            <a:avLst/>
          </a:prstGeom>
          <a:noFill/>
          <a:ln w="28575" cmpd="sng">
            <a:solidFill>
              <a:schemeClr val="tx2">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7847315" y="106363"/>
            <a:ext cx="1101120" cy="369332"/>
          </a:xfrm>
          <a:prstGeom prst="rect">
            <a:avLst/>
          </a:prstGeom>
          <a:solidFill>
            <a:schemeClr val="accent1">
              <a:lumMod val="50000"/>
            </a:schemeClr>
          </a:solidFill>
        </p:spPr>
        <p:txBody>
          <a:bodyPr wrap="none" rtlCol="0">
            <a:spAutoFit/>
          </a:bodyPr>
          <a:lstStyle/>
          <a:p>
            <a:r>
              <a:rPr kumimoji="1" lang="en-US" altLang="ja-JP" dirty="0" smtClean="0">
                <a:solidFill>
                  <a:schemeClr val="bg1"/>
                </a:solidFill>
              </a:rPr>
              <a:t>T/T</a:t>
            </a:r>
            <a:r>
              <a:rPr kumimoji="1" lang="ja-JP" altLang="en-US" dirty="0" smtClean="0">
                <a:solidFill>
                  <a:schemeClr val="bg1"/>
                </a:solidFill>
              </a:rPr>
              <a:t>パート</a:t>
            </a:r>
            <a:endParaRPr kumimoji="1" lang="ja-JP" altLang="en-US" dirty="0">
              <a:solidFill>
                <a:schemeClr val="bg1"/>
              </a:solidFill>
            </a:endParaRPr>
          </a:p>
        </p:txBody>
      </p:sp>
      <p:sp>
        <p:nvSpPr>
          <p:cNvPr id="82" name="正方形/長方形 81"/>
          <p:cNvSpPr/>
          <p:nvPr/>
        </p:nvSpPr>
        <p:spPr>
          <a:xfrm>
            <a:off x="2047828" y="3725863"/>
            <a:ext cx="7033291" cy="1179512"/>
          </a:xfrm>
          <a:prstGeom prst="rect">
            <a:avLst/>
          </a:prstGeom>
          <a:noFill/>
          <a:ln w="28575" cmpd="sng">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5" name="テキスト ボックス 84"/>
          <p:cNvSpPr txBox="1"/>
          <p:nvPr/>
        </p:nvSpPr>
        <p:spPr>
          <a:xfrm>
            <a:off x="7582104" y="3961584"/>
            <a:ext cx="1501583" cy="369332"/>
          </a:xfrm>
          <a:prstGeom prst="rect">
            <a:avLst/>
          </a:prstGeom>
          <a:solidFill>
            <a:srgbClr val="FF0000"/>
          </a:solidFill>
        </p:spPr>
        <p:txBody>
          <a:bodyPr wrap="none" rtlCol="0">
            <a:spAutoFit/>
          </a:bodyPr>
          <a:lstStyle/>
          <a:p>
            <a:r>
              <a:rPr kumimoji="1" lang="en-US" altLang="ja-JP" dirty="0" smtClean="0">
                <a:solidFill>
                  <a:schemeClr val="bg1"/>
                </a:solidFill>
              </a:rPr>
              <a:t>Woofer</a:t>
            </a:r>
            <a:r>
              <a:rPr kumimoji="1" lang="ja-JP" altLang="en-US" dirty="0" smtClean="0">
                <a:solidFill>
                  <a:schemeClr val="bg1"/>
                </a:solidFill>
              </a:rPr>
              <a:t>パート</a:t>
            </a:r>
            <a:endParaRPr kumimoji="1" lang="ja-JP" altLang="en-US" dirty="0">
              <a:solidFill>
                <a:schemeClr val="bg1"/>
              </a:solidFill>
            </a:endParaRPr>
          </a:p>
        </p:txBody>
      </p:sp>
      <p:sp>
        <p:nvSpPr>
          <p:cNvPr id="88" name="正方形/長方形 87"/>
          <p:cNvSpPr/>
          <p:nvPr/>
        </p:nvSpPr>
        <p:spPr>
          <a:xfrm>
            <a:off x="1031876" y="4454366"/>
            <a:ext cx="2143124" cy="2321083"/>
          </a:xfrm>
          <a:prstGeom prst="rect">
            <a:avLst/>
          </a:prstGeom>
          <a:noFill/>
          <a:ln w="28575" cmpd="sng">
            <a:solidFill>
              <a:srgbClr val="008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1" name="テキスト ボックス 90"/>
          <p:cNvSpPr txBox="1"/>
          <p:nvPr/>
        </p:nvSpPr>
        <p:spPr>
          <a:xfrm>
            <a:off x="2654300" y="6378864"/>
            <a:ext cx="1566843" cy="369332"/>
          </a:xfrm>
          <a:prstGeom prst="rect">
            <a:avLst/>
          </a:prstGeom>
          <a:solidFill>
            <a:srgbClr val="008000"/>
          </a:solidFill>
        </p:spPr>
        <p:txBody>
          <a:bodyPr wrap="none" rtlCol="0">
            <a:spAutoFit/>
          </a:bodyPr>
          <a:lstStyle/>
          <a:p>
            <a:r>
              <a:rPr kumimoji="1" lang="en-US" altLang="ja-JP" dirty="0" smtClean="0">
                <a:solidFill>
                  <a:schemeClr val="bg1"/>
                </a:solidFill>
              </a:rPr>
              <a:t>Tweeter</a:t>
            </a:r>
            <a:r>
              <a:rPr kumimoji="1" lang="ja-JP" altLang="en-US" dirty="0" smtClean="0">
                <a:solidFill>
                  <a:schemeClr val="bg1"/>
                </a:solidFill>
              </a:rPr>
              <a:t>パート</a:t>
            </a:r>
            <a:endParaRPr kumimoji="1" lang="ja-JP" altLang="en-US" dirty="0">
              <a:solidFill>
                <a:schemeClr val="bg1"/>
              </a:solidFill>
            </a:endParaRPr>
          </a:p>
        </p:txBody>
      </p:sp>
      <p:sp>
        <p:nvSpPr>
          <p:cNvPr id="134" name="正方形/長方形 133"/>
          <p:cNvSpPr/>
          <p:nvPr/>
        </p:nvSpPr>
        <p:spPr bwMode="auto">
          <a:xfrm>
            <a:off x="1635125" y="831850"/>
            <a:ext cx="1368425" cy="363538"/>
          </a:xfrm>
          <a:prstGeom prst="rect">
            <a:avLst/>
          </a:prstGeom>
          <a:solidFill>
            <a:srgbClr val="FFFFFF"/>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800" dirty="0"/>
              <a:t>望遠鏡焦点</a:t>
            </a:r>
          </a:p>
        </p:txBody>
      </p:sp>
      <p:sp>
        <p:nvSpPr>
          <p:cNvPr id="129" name="正方形/長方形 128"/>
          <p:cNvSpPr/>
          <p:nvPr/>
        </p:nvSpPr>
        <p:spPr bwMode="auto">
          <a:xfrm>
            <a:off x="1635125" y="2022475"/>
            <a:ext cx="1200150" cy="365125"/>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T/T</a:t>
            </a:r>
            <a:r>
              <a:rPr lang="ja-JP" altLang="en-US" sz="1800" dirty="0"/>
              <a:t>鏡</a:t>
            </a:r>
          </a:p>
        </p:txBody>
      </p:sp>
      <p:sp>
        <p:nvSpPr>
          <p:cNvPr id="126" name="正方形/長方形 125"/>
          <p:cNvSpPr/>
          <p:nvPr/>
        </p:nvSpPr>
        <p:spPr bwMode="auto">
          <a:xfrm>
            <a:off x="1031875" y="3957638"/>
            <a:ext cx="1200150" cy="36353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800" dirty="0"/>
              <a:t>低次</a:t>
            </a:r>
            <a:r>
              <a:rPr lang="en-US" altLang="ja-JP" sz="1800" dirty="0"/>
              <a:t>DM</a:t>
            </a:r>
            <a:endParaRPr lang="ja-JP" altLang="en-US" sz="1800" dirty="0"/>
          </a:p>
        </p:txBody>
      </p:sp>
      <p:sp>
        <p:nvSpPr>
          <p:cNvPr id="127" name="正方形/長方形 126"/>
          <p:cNvSpPr/>
          <p:nvPr/>
        </p:nvSpPr>
        <p:spPr bwMode="auto">
          <a:xfrm>
            <a:off x="280988" y="4695825"/>
            <a:ext cx="1200150" cy="3635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800" dirty="0"/>
              <a:t>高次</a:t>
            </a:r>
            <a:r>
              <a:rPr lang="en-US" altLang="ja-JP" sz="1800" dirty="0"/>
              <a:t>DM</a:t>
            </a:r>
            <a:endParaRPr lang="ja-JP" altLang="en-US" sz="1800" dirty="0"/>
          </a:p>
        </p:txBody>
      </p:sp>
      <p:sp>
        <p:nvSpPr>
          <p:cNvPr id="125" name="正方形/長方形 124"/>
          <p:cNvSpPr/>
          <p:nvPr/>
        </p:nvSpPr>
        <p:spPr bwMode="auto">
          <a:xfrm>
            <a:off x="280988" y="5148263"/>
            <a:ext cx="1522412" cy="365125"/>
          </a:xfrm>
          <a:prstGeom prst="rect">
            <a:avLst/>
          </a:prstGeom>
          <a:solidFill>
            <a:srgbClr val="D9D9D9"/>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800" dirty="0"/>
              <a:t>Unit 5: OAP5</a:t>
            </a:r>
            <a:endParaRPr lang="ja-JP" altLang="en-US" sz="1800" dirty="0"/>
          </a:p>
        </p:txBody>
      </p:sp>
      <p:sp>
        <p:nvSpPr>
          <p:cNvPr id="94" name="テキスト ボックス 93"/>
          <p:cNvSpPr txBox="1"/>
          <p:nvPr/>
        </p:nvSpPr>
        <p:spPr>
          <a:xfrm>
            <a:off x="5059475" y="6129118"/>
            <a:ext cx="3992499" cy="646331"/>
          </a:xfrm>
          <a:prstGeom prst="rect">
            <a:avLst/>
          </a:prstGeom>
          <a:noFill/>
        </p:spPr>
        <p:txBody>
          <a:bodyPr wrap="none" rtlCol="0">
            <a:spAutoFit/>
          </a:bodyPr>
          <a:lstStyle/>
          <a:p>
            <a:r>
              <a:rPr kumimoji="1" lang="en-US" altLang="ja-JP" dirty="0" smtClean="0"/>
              <a:t>OAP1</a:t>
            </a:r>
            <a:r>
              <a:rPr kumimoji="1" lang="ja-JP" altLang="en-US" dirty="0" smtClean="0"/>
              <a:t>つにつきユニット</a:t>
            </a:r>
            <a:r>
              <a:rPr kumimoji="1" lang="en-US" altLang="ja-JP" dirty="0" smtClean="0"/>
              <a:t>1</a:t>
            </a:r>
            <a:r>
              <a:rPr kumimoji="1" lang="ja-JP" altLang="en-US" dirty="0" smtClean="0"/>
              <a:t>つを設定。</a:t>
            </a:r>
            <a:endParaRPr kumimoji="1" lang="en-US" altLang="ja-JP" dirty="0" smtClean="0"/>
          </a:p>
          <a:p>
            <a:r>
              <a:rPr kumimoji="1" lang="ja-JP" altLang="en-US" dirty="0" smtClean="0"/>
              <a:t>ユニット間の並進調整で組み立てていく</a:t>
            </a:r>
            <a:endParaRPr kumimoji="1" lang="ja-JP" altLang="en-US" dirty="0"/>
          </a:p>
        </p:txBody>
      </p:sp>
      <p:sp>
        <p:nvSpPr>
          <p:cNvPr id="95" name="テキスト ボックス 94"/>
          <p:cNvSpPr txBox="1"/>
          <p:nvPr/>
        </p:nvSpPr>
        <p:spPr>
          <a:xfrm>
            <a:off x="5721342" y="91559"/>
            <a:ext cx="1101120" cy="369332"/>
          </a:xfrm>
          <a:prstGeom prst="rect">
            <a:avLst/>
          </a:prstGeom>
          <a:solidFill>
            <a:schemeClr val="accent1">
              <a:lumMod val="50000"/>
            </a:schemeClr>
          </a:solidFill>
        </p:spPr>
        <p:txBody>
          <a:bodyPr wrap="none" rtlCol="0">
            <a:spAutoFit/>
          </a:bodyPr>
          <a:lstStyle/>
          <a:p>
            <a:r>
              <a:rPr kumimoji="1" lang="en-US" altLang="ja-JP" dirty="0" smtClean="0">
                <a:solidFill>
                  <a:schemeClr val="bg1"/>
                </a:solidFill>
              </a:rPr>
              <a:t>T/T</a:t>
            </a:r>
            <a:r>
              <a:rPr kumimoji="1" lang="ja-JP" altLang="en-US" dirty="0" smtClean="0">
                <a:solidFill>
                  <a:schemeClr val="bg1"/>
                </a:solidFill>
              </a:rPr>
              <a:t>パート</a:t>
            </a:r>
            <a:endParaRPr kumimoji="1" lang="ja-JP" altLang="en-US" dirty="0">
              <a:solidFill>
                <a:schemeClr val="bg1"/>
              </a:solidFill>
            </a:endParaRPr>
          </a:p>
        </p:txBody>
      </p:sp>
      <p:sp>
        <p:nvSpPr>
          <p:cNvPr id="97" name="テキスト ボックス 96"/>
          <p:cNvSpPr txBox="1"/>
          <p:nvPr/>
        </p:nvSpPr>
        <p:spPr>
          <a:xfrm>
            <a:off x="6794923" y="53111"/>
            <a:ext cx="2292026" cy="1200329"/>
          </a:xfrm>
          <a:prstGeom prst="rect">
            <a:avLst/>
          </a:prstGeom>
          <a:solidFill>
            <a:srgbClr val="FFFFFF"/>
          </a:solidFill>
          <a:ln>
            <a:solidFill>
              <a:schemeClr val="tx1"/>
            </a:solidFill>
          </a:ln>
        </p:spPr>
        <p:txBody>
          <a:bodyPr wrap="none" rtlCol="0">
            <a:spAutoFit/>
          </a:bodyPr>
          <a:lstStyle/>
          <a:p>
            <a:pPr fontAlgn="auto">
              <a:spcBef>
                <a:spcPts val="0"/>
              </a:spcBef>
              <a:spcAft>
                <a:spcPts val="0"/>
              </a:spcAft>
            </a:pPr>
            <a:r>
              <a:rPr lang="ja-JP" altLang="en-US" dirty="0" smtClean="0">
                <a:solidFill>
                  <a:prstClr val="black"/>
                </a:solidFill>
                <a:latin typeface="Calibri"/>
                <a:ea typeface="ＭＳ Ｐゴシック"/>
              </a:rPr>
              <a:t>軸外し放物面鏡</a:t>
            </a:r>
            <a:r>
              <a:rPr lang="en-US" altLang="ja-JP" dirty="0" smtClean="0">
                <a:solidFill>
                  <a:prstClr val="black"/>
                </a:solidFill>
                <a:latin typeface="Calibri"/>
                <a:ea typeface="ＭＳ Ｐゴシック"/>
              </a:rPr>
              <a:t>(OAP)</a:t>
            </a:r>
          </a:p>
          <a:p>
            <a:pPr fontAlgn="auto">
              <a:spcBef>
                <a:spcPts val="0"/>
              </a:spcBef>
              <a:spcAft>
                <a:spcPts val="0"/>
              </a:spcAft>
            </a:pPr>
            <a:r>
              <a:rPr lang="ja-JP" altLang="en-US" dirty="0" smtClean="0">
                <a:solidFill>
                  <a:prstClr val="black"/>
                </a:solidFill>
                <a:latin typeface="Calibri"/>
                <a:ea typeface="ＭＳ Ｐゴシック"/>
              </a:rPr>
              <a:t>要求設置精度</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位置：</a:t>
            </a:r>
            <a:r>
              <a:rPr lang="en-US" altLang="ja-JP" dirty="0" smtClean="0">
                <a:solidFill>
                  <a:prstClr val="black"/>
                </a:solidFill>
                <a:latin typeface="Calibri"/>
                <a:ea typeface="ＭＳ Ｐゴシック"/>
              </a:rPr>
              <a:t> 100um</a:t>
            </a:r>
          </a:p>
          <a:p>
            <a:pPr fontAlgn="auto">
              <a:spcBef>
                <a:spcPts val="0"/>
              </a:spcBef>
              <a:spcAft>
                <a:spcPts val="0"/>
              </a:spcAft>
            </a:pPr>
            <a:r>
              <a:rPr lang="ja-JP" altLang="en-US" dirty="0" smtClean="0">
                <a:solidFill>
                  <a:prstClr val="black"/>
                </a:solidFill>
                <a:latin typeface="Calibri"/>
                <a:ea typeface="ＭＳ Ｐゴシック"/>
              </a:rPr>
              <a:t>角度：</a:t>
            </a:r>
            <a:r>
              <a:rPr lang="en-US" altLang="ja-JP" dirty="0" smtClean="0">
                <a:solidFill>
                  <a:prstClr val="black"/>
                </a:solidFill>
                <a:latin typeface="Calibri"/>
                <a:ea typeface="ＭＳ Ｐゴシック"/>
              </a:rPr>
              <a:t> 1</a:t>
            </a:r>
            <a:r>
              <a:rPr lang="ja-JP" altLang="en-US" dirty="0" smtClean="0">
                <a:solidFill>
                  <a:prstClr val="black"/>
                </a:solidFill>
                <a:latin typeface="Calibri"/>
                <a:ea typeface="ＭＳ Ｐゴシック"/>
              </a:rPr>
              <a:t>分角</a:t>
            </a:r>
            <a:endParaRPr lang="en-US" altLang="ja-JP" dirty="0" smtClean="0">
              <a:solidFill>
                <a:prstClr val="black"/>
              </a:solidFill>
              <a:latin typeface="Calibri"/>
              <a:ea typeface="ＭＳ Ｐゴシック"/>
            </a:endParaRPr>
          </a:p>
        </p:txBody>
      </p:sp>
      <p:sp>
        <p:nvSpPr>
          <p:cNvPr id="98" name="テキスト ボックス 97"/>
          <p:cNvSpPr txBox="1"/>
          <p:nvPr/>
        </p:nvSpPr>
        <p:spPr>
          <a:xfrm>
            <a:off x="8397875" y="302357"/>
            <a:ext cx="741797" cy="369332"/>
          </a:xfrm>
          <a:prstGeom prst="rect">
            <a:avLst/>
          </a:prstGeom>
          <a:noFill/>
        </p:spPr>
        <p:txBody>
          <a:bodyPr wrap="none" rtlCol="0">
            <a:spAutoFit/>
          </a:bodyPr>
          <a:lstStyle/>
          <a:p>
            <a:pPr algn="r"/>
            <a:r>
              <a:rPr lang="en-US" altLang="ja-JP" dirty="0" smtClean="0"/>
              <a:t>43</a:t>
            </a:r>
            <a:r>
              <a:rPr lang="en-US" altLang="ja-JP" dirty="0"/>
              <a:t>/50</a:t>
            </a:r>
            <a:endParaRPr lang="ja-JP" altLang="en-US" dirty="0"/>
          </a:p>
        </p:txBody>
      </p:sp>
    </p:spTree>
    <p:extLst>
      <p:ext uri="{BB962C8B-B14F-4D97-AF65-F5344CB8AC3E}">
        <p14:creationId xmlns:p14="http://schemas.microsoft.com/office/powerpoint/2010/main" val="34446852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a:t>
            </a:r>
            <a:r>
              <a:rPr kumimoji="1" lang="ja-JP" altLang="en-US" dirty="0" smtClean="0"/>
              <a:t>の実機製作</a:t>
            </a:r>
            <a:r>
              <a:rPr kumimoji="1" lang="en-US" altLang="ja-JP" dirty="0" smtClean="0"/>
              <a:t>: OAP</a:t>
            </a:r>
            <a:r>
              <a:rPr kumimoji="1" lang="ja-JP" altLang="en-US" dirty="0" smtClean="0"/>
              <a:t>調整</a:t>
            </a:r>
            <a:endParaRPr kumimoji="1" lang="ja-JP" altLang="en-US" dirty="0"/>
          </a:p>
        </p:txBody>
      </p:sp>
      <p:sp>
        <p:nvSpPr>
          <p:cNvPr id="3" name="コンテンツ プレースホルダー 2"/>
          <p:cNvSpPr>
            <a:spLocks noGrp="1"/>
          </p:cNvSpPr>
          <p:nvPr>
            <p:ph idx="1"/>
          </p:nvPr>
        </p:nvSpPr>
        <p:spPr>
          <a:xfrm>
            <a:off x="242354" y="739928"/>
            <a:ext cx="8608398" cy="5239560"/>
          </a:xfrm>
        </p:spPr>
        <p:txBody>
          <a:bodyPr>
            <a:normAutofit/>
          </a:bodyPr>
          <a:lstStyle/>
          <a:p>
            <a:pPr>
              <a:buFont typeface="Wingdings" charset="2"/>
              <a:buChar char="u"/>
            </a:pPr>
            <a:r>
              <a:rPr kumimoji="1" lang="en-US" altLang="ja-JP" sz="2800" dirty="0" smtClean="0"/>
              <a:t>OAP</a:t>
            </a:r>
            <a:r>
              <a:rPr kumimoji="1" lang="ja-JP" altLang="en-US" sz="2800" dirty="0" smtClean="0"/>
              <a:t>の</a:t>
            </a:r>
            <a:r>
              <a:rPr lang="en-US" altLang="ja-JP" sz="2800" dirty="0"/>
              <a:t>5</a:t>
            </a:r>
            <a:r>
              <a:rPr kumimoji="1" lang="ja-JP" altLang="en-US" sz="2800" dirty="0" smtClean="0"/>
              <a:t>軸自由度をピンホールで</a:t>
            </a:r>
            <a:r>
              <a:rPr kumimoji="1" lang="en-US" altLang="ja-JP" sz="2800" dirty="0" smtClean="0"/>
              <a:t>X-Y</a:t>
            </a:r>
            <a:r>
              <a:rPr kumimoji="1" lang="ja-JP" altLang="en-US" sz="2800" dirty="0" smtClean="0"/>
              <a:t>平面の</a:t>
            </a:r>
            <a:r>
              <a:rPr kumimoji="1" lang="en-US" altLang="ja-JP" sz="2800" dirty="0" smtClean="0"/>
              <a:t>2</a:t>
            </a:r>
            <a:r>
              <a:rPr kumimoji="1" lang="ja-JP" altLang="en-US" sz="2800" dirty="0" smtClean="0"/>
              <a:t>自由度に</a:t>
            </a:r>
            <a:endParaRPr kumimoji="1" lang="en-US" altLang="ja-JP" sz="2800" dirty="0" smtClean="0"/>
          </a:p>
          <a:p>
            <a:pPr marL="514350" indent="-514350">
              <a:buFont typeface="+mj-lt"/>
              <a:buAutoNum type="arabicPeriod"/>
            </a:pPr>
            <a:r>
              <a:rPr kumimoji="1" lang="ja-JP" altLang="en-US" sz="2800" dirty="0" smtClean="0"/>
              <a:t>干渉計の焦点とピンホールを一致させる</a:t>
            </a:r>
            <a:r>
              <a:rPr kumimoji="1" lang="en-US" altLang="ja-JP" sz="2800" dirty="0" smtClean="0"/>
              <a:t>(±75um)</a:t>
            </a:r>
          </a:p>
          <a:p>
            <a:pPr marL="514350" indent="-514350">
              <a:buFont typeface="+mj-lt"/>
              <a:buAutoNum type="arabicPeriod"/>
            </a:pPr>
            <a:r>
              <a:rPr lang="ja-JP" altLang="en-US" sz="2800" dirty="0" smtClean="0"/>
              <a:t>ピンホールから広がった光を</a:t>
            </a:r>
            <a:r>
              <a:rPr lang="en-US" altLang="ja-JP" sz="2800" dirty="0" smtClean="0"/>
              <a:t>OAP</a:t>
            </a:r>
            <a:r>
              <a:rPr lang="ja-JP" altLang="en-US" sz="2800" dirty="0" smtClean="0"/>
              <a:t>で平行光へ。</a:t>
            </a:r>
            <a:endParaRPr lang="en-US" altLang="ja-JP" sz="2800" dirty="0" smtClean="0"/>
          </a:p>
          <a:p>
            <a:pPr marL="514350" indent="-514350">
              <a:buFont typeface="+mj-lt"/>
              <a:buAutoNum type="arabicPeriod"/>
            </a:pPr>
            <a:r>
              <a:rPr lang="ja-JP" altLang="en-US" sz="2800" dirty="0" smtClean="0"/>
              <a:t>機械精度で設置された平面鏡で折り返し</a:t>
            </a:r>
            <a:r>
              <a:rPr lang="en-US" altLang="ja-JP" sz="2800" dirty="0" smtClean="0"/>
              <a:t>OAP→</a:t>
            </a:r>
            <a:r>
              <a:rPr lang="ja-JP" altLang="en-US" sz="2800" dirty="0" smtClean="0"/>
              <a:t>ピンホールへ</a:t>
            </a:r>
            <a:r>
              <a:rPr lang="en-US" altLang="ja-JP" sz="2800" dirty="0" smtClean="0"/>
              <a:t>(2</a:t>
            </a:r>
            <a:r>
              <a:rPr lang="ja-JP" altLang="en-US" sz="2800" dirty="0" smtClean="0"/>
              <a:t>自由度の調整</a:t>
            </a:r>
            <a:r>
              <a:rPr lang="en-US" altLang="ja-JP" sz="2800" dirty="0" smtClean="0"/>
              <a:t>)</a:t>
            </a:r>
          </a:p>
          <a:p>
            <a:pPr marL="514350" indent="-514350">
              <a:buFont typeface="+mj-lt"/>
              <a:buAutoNum type="arabicPeriod"/>
            </a:pPr>
            <a:r>
              <a:rPr kumimoji="1" lang="ja-JP" altLang="en-US" sz="2800" dirty="0" smtClean="0"/>
              <a:t>干渉計で</a:t>
            </a:r>
            <a:r>
              <a:rPr kumimoji="1" lang="en-US" altLang="ja-JP" sz="2800" dirty="0" smtClean="0"/>
              <a:t>OAP</a:t>
            </a:r>
            <a:r>
              <a:rPr kumimoji="1" lang="ja-JP" altLang="en-US" sz="2800" dirty="0" smtClean="0"/>
              <a:t>の</a:t>
            </a:r>
            <a:r>
              <a:rPr lang="en-US" altLang="ja-JP" sz="2800" dirty="0" smtClean="0"/>
              <a:t>3</a:t>
            </a:r>
            <a:r>
              <a:rPr lang="ja-JP" altLang="en-US" sz="2800" dirty="0" smtClean="0"/>
              <a:t>自由度</a:t>
            </a:r>
            <a:r>
              <a:rPr kumimoji="1" lang="ja-JP" altLang="en-US" sz="2800" dirty="0" smtClean="0"/>
              <a:t>調整を行う</a:t>
            </a:r>
            <a:endParaRPr kumimoji="1" lang="en-US" altLang="ja-JP" sz="2800" dirty="0" smtClean="0"/>
          </a:p>
          <a:p>
            <a:pPr marL="514350" indent="-514350">
              <a:buFont typeface="+mj-lt"/>
              <a:buAutoNum type="arabicPeriod"/>
            </a:pPr>
            <a:endParaRPr kumimoji="1" lang="ja-JP" altLang="en-US" sz="2800" dirty="0"/>
          </a:p>
        </p:txBody>
      </p:sp>
      <p:pic>
        <p:nvPicPr>
          <p:cNvPr id="14"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3729038"/>
            <a:ext cx="89281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二等辺三角形 18"/>
          <p:cNvSpPr/>
          <p:nvPr/>
        </p:nvSpPr>
        <p:spPr>
          <a:xfrm rot="5551518">
            <a:off x="3547269" y="3083719"/>
            <a:ext cx="473075" cy="3490913"/>
          </a:xfrm>
          <a:prstGeom prst="triangle">
            <a:avLst>
              <a:gd name="adj" fmla="val 501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20" name="二等辺三角形 19"/>
          <p:cNvSpPr/>
          <p:nvPr/>
        </p:nvSpPr>
        <p:spPr>
          <a:xfrm rot="16200000">
            <a:off x="6530975" y="3773488"/>
            <a:ext cx="306387" cy="2255838"/>
          </a:xfrm>
          <a:prstGeom prst="triangle">
            <a:avLst>
              <a:gd name="adj" fmla="val 501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21" name="正方形/長方形 20"/>
          <p:cNvSpPr/>
          <p:nvPr/>
        </p:nvSpPr>
        <p:spPr>
          <a:xfrm rot="20615779">
            <a:off x="5573713" y="5045075"/>
            <a:ext cx="2303462" cy="2841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6" name="テキスト ボックス 5"/>
          <p:cNvSpPr txBox="1"/>
          <p:nvPr/>
        </p:nvSpPr>
        <p:spPr>
          <a:xfrm>
            <a:off x="2165653" y="5043552"/>
            <a:ext cx="1710925" cy="461665"/>
          </a:xfrm>
          <a:prstGeom prst="rect">
            <a:avLst/>
          </a:prstGeom>
          <a:noFill/>
        </p:spPr>
        <p:txBody>
          <a:bodyPr wrap="none" rtlCol="0">
            <a:spAutoFit/>
          </a:bodyPr>
          <a:lstStyle/>
          <a:p>
            <a:r>
              <a:rPr kumimoji="1" lang="ja-JP" altLang="en-US" sz="2400" dirty="0" smtClean="0">
                <a:solidFill>
                  <a:srgbClr val="00FFFF"/>
                </a:solidFill>
              </a:rPr>
              <a:t>干渉計</a:t>
            </a:r>
            <a:r>
              <a:rPr kumimoji="1" lang="en-US" altLang="ja-JP" sz="2400" dirty="0" smtClean="0">
                <a:solidFill>
                  <a:srgbClr val="00FFFF"/>
                </a:solidFill>
              </a:rPr>
              <a:t>(F/4)</a:t>
            </a:r>
            <a:endParaRPr kumimoji="1" lang="ja-JP" altLang="en-US" sz="2400" dirty="0">
              <a:solidFill>
                <a:srgbClr val="00FFFF"/>
              </a:solidFill>
            </a:endParaRPr>
          </a:p>
        </p:txBody>
      </p:sp>
      <p:sp>
        <p:nvSpPr>
          <p:cNvPr id="22" name="テキスト ボックス 21"/>
          <p:cNvSpPr txBox="1"/>
          <p:nvPr/>
        </p:nvSpPr>
        <p:spPr>
          <a:xfrm>
            <a:off x="4771317" y="3849613"/>
            <a:ext cx="1603324" cy="830997"/>
          </a:xfrm>
          <a:prstGeom prst="rect">
            <a:avLst/>
          </a:prstGeom>
          <a:noFill/>
        </p:spPr>
        <p:txBody>
          <a:bodyPr wrap="none" rtlCol="0">
            <a:spAutoFit/>
          </a:bodyPr>
          <a:lstStyle/>
          <a:p>
            <a:r>
              <a:rPr kumimoji="1" lang="ja-JP" altLang="en-US" sz="2400" dirty="0" smtClean="0">
                <a:solidFill>
                  <a:srgbClr val="00FFFF"/>
                </a:solidFill>
              </a:rPr>
              <a:t>ピンホール</a:t>
            </a:r>
            <a:endParaRPr kumimoji="1" lang="en-US" altLang="ja-JP" sz="2400" dirty="0" smtClean="0">
              <a:solidFill>
                <a:srgbClr val="00FFFF"/>
              </a:solidFill>
            </a:endParaRPr>
          </a:p>
          <a:p>
            <a:r>
              <a:rPr lang="en-US" altLang="ja-JP" sz="2400" dirty="0" smtClean="0">
                <a:solidFill>
                  <a:srgbClr val="00FFFF"/>
                </a:solidFill>
              </a:rPr>
              <a:t>φ150</a:t>
            </a:r>
            <a:endParaRPr kumimoji="1" lang="ja-JP" altLang="en-US" sz="2400" dirty="0">
              <a:solidFill>
                <a:srgbClr val="00FFFF"/>
              </a:solidFill>
            </a:endParaRPr>
          </a:p>
        </p:txBody>
      </p:sp>
      <p:sp>
        <p:nvSpPr>
          <p:cNvPr id="23" name="テキスト ボックス 22"/>
          <p:cNvSpPr txBox="1"/>
          <p:nvPr/>
        </p:nvSpPr>
        <p:spPr>
          <a:xfrm>
            <a:off x="7327078" y="3729038"/>
            <a:ext cx="1523674" cy="830997"/>
          </a:xfrm>
          <a:prstGeom prst="rect">
            <a:avLst/>
          </a:prstGeom>
          <a:noFill/>
        </p:spPr>
        <p:txBody>
          <a:bodyPr wrap="none" rtlCol="0">
            <a:spAutoFit/>
          </a:bodyPr>
          <a:lstStyle/>
          <a:p>
            <a:r>
              <a:rPr kumimoji="1" lang="en-US" altLang="ja-JP" sz="2400" dirty="0" smtClean="0">
                <a:solidFill>
                  <a:srgbClr val="00FFFF"/>
                </a:solidFill>
              </a:rPr>
              <a:t>OAP1+</a:t>
            </a:r>
          </a:p>
          <a:p>
            <a:r>
              <a:rPr lang="en-US" altLang="ja-JP" sz="2400" dirty="0" smtClean="0">
                <a:solidFill>
                  <a:srgbClr val="00FFFF"/>
                </a:solidFill>
              </a:rPr>
              <a:t>5</a:t>
            </a:r>
            <a:r>
              <a:rPr lang="ja-JP" altLang="en-US" sz="2400" dirty="0" smtClean="0">
                <a:solidFill>
                  <a:srgbClr val="00FFFF"/>
                </a:solidFill>
              </a:rPr>
              <a:t>軸ホルダ</a:t>
            </a:r>
            <a:endParaRPr kumimoji="1" lang="ja-JP" altLang="en-US" sz="2400" dirty="0">
              <a:solidFill>
                <a:srgbClr val="00FFFF"/>
              </a:solidFill>
            </a:endParaRPr>
          </a:p>
        </p:txBody>
      </p:sp>
      <p:sp>
        <p:nvSpPr>
          <p:cNvPr id="24" name="テキスト ボックス 23"/>
          <p:cNvSpPr txBox="1"/>
          <p:nvPr/>
        </p:nvSpPr>
        <p:spPr>
          <a:xfrm>
            <a:off x="4889084" y="5979488"/>
            <a:ext cx="1867969" cy="461665"/>
          </a:xfrm>
          <a:prstGeom prst="rect">
            <a:avLst/>
          </a:prstGeom>
          <a:noFill/>
        </p:spPr>
        <p:txBody>
          <a:bodyPr wrap="none" rtlCol="0">
            <a:spAutoFit/>
          </a:bodyPr>
          <a:lstStyle/>
          <a:p>
            <a:r>
              <a:rPr kumimoji="1" lang="ja-JP" altLang="en-US" sz="2400" dirty="0" smtClean="0">
                <a:solidFill>
                  <a:srgbClr val="00FFFF"/>
                </a:solidFill>
              </a:rPr>
              <a:t>平面鏡</a:t>
            </a:r>
            <a:r>
              <a:rPr kumimoji="1" lang="en-US" altLang="ja-JP" sz="2400" dirty="0" smtClean="0">
                <a:solidFill>
                  <a:srgbClr val="00FFFF"/>
                </a:solidFill>
              </a:rPr>
              <a:t>(</a:t>
            </a:r>
            <a:r>
              <a:rPr kumimoji="1" lang="en-US" altLang="ja-JP" sz="2400" dirty="0" err="1" smtClean="0">
                <a:solidFill>
                  <a:srgbClr val="00FFFF"/>
                </a:solidFill>
              </a:rPr>
              <a:t>λ</a:t>
            </a:r>
            <a:r>
              <a:rPr kumimoji="1" lang="en-US" altLang="ja-JP" sz="2400" dirty="0" smtClean="0">
                <a:solidFill>
                  <a:srgbClr val="00FFFF"/>
                </a:solidFill>
              </a:rPr>
              <a:t>/20)</a:t>
            </a:r>
            <a:endParaRPr kumimoji="1" lang="ja-JP" altLang="en-US" sz="2400" dirty="0">
              <a:solidFill>
                <a:srgbClr val="00FFFF"/>
              </a:solidFill>
            </a:endParaRPr>
          </a:p>
        </p:txBody>
      </p:sp>
      <p:sp>
        <p:nvSpPr>
          <p:cNvPr id="25" name="テキスト ボックス 24"/>
          <p:cNvSpPr txBox="1"/>
          <p:nvPr/>
        </p:nvSpPr>
        <p:spPr>
          <a:xfrm>
            <a:off x="285559" y="6131888"/>
            <a:ext cx="2572940" cy="461665"/>
          </a:xfrm>
          <a:prstGeom prst="rect">
            <a:avLst/>
          </a:prstGeom>
          <a:noFill/>
        </p:spPr>
        <p:txBody>
          <a:bodyPr wrap="none" rtlCol="0">
            <a:spAutoFit/>
          </a:bodyPr>
          <a:lstStyle/>
          <a:p>
            <a:r>
              <a:rPr kumimoji="1" lang="en-US" altLang="ja-JP" sz="2400" dirty="0" smtClean="0">
                <a:solidFill>
                  <a:srgbClr val="00FFFF"/>
                </a:solidFill>
              </a:rPr>
              <a:t>OAP</a:t>
            </a:r>
            <a:r>
              <a:rPr kumimoji="1" lang="ja-JP" altLang="en-US" sz="2400" dirty="0" smtClean="0">
                <a:solidFill>
                  <a:srgbClr val="00FFFF"/>
                </a:solidFill>
              </a:rPr>
              <a:t>調整系</a:t>
            </a:r>
            <a:r>
              <a:rPr kumimoji="1" lang="en-US" altLang="ja-JP" sz="2400" dirty="0" smtClean="0">
                <a:solidFill>
                  <a:srgbClr val="00FFFF"/>
                </a:solidFill>
              </a:rPr>
              <a:t>(H28.2)</a:t>
            </a:r>
            <a:endParaRPr kumimoji="1" lang="ja-JP" altLang="en-US" sz="2400" dirty="0">
              <a:solidFill>
                <a:srgbClr val="00FFFF"/>
              </a:solidFill>
            </a:endParaRPr>
          </a:p>
        </p:txBody>
      </p:sp>
      <p:sp>
        <p:nvSpPr>
          <p:cNvPr id="13" name="テキスト ボックス 12"/>
          <p:cNvSpPr txBox="1"/>
          <p:nvPr/>
        </p:nvSpPr>
        <p:spPr>
          <a:xfrm>
            <a:off x="8402203" y="0"/>
            <a:ext cx="741797" cy="369332"/>
          </a:xfrm>
          <a:prstGeom prst="rect">
            <a:avLst/>
          </a:prstGeom>
          <a:noFill/>
        </p:spPr>
        <p:txBody>
          <a:bodyPr wrap="none" rtlCol="0">
            <a:spAutoFit/>
          </a:bodyPr>
          <a:lstStyle/>
          <a:p>
            <a:pPr algn="r"/>
            <a:r>
              <a:rPr lang="en-US" altLang="ja-JP" dirty="0" smtClean="0"/>
              <a:t>48/</a:t>
            </a:r>
            <a:r>
              <a:rPr lang="en-US" altLang="ja-JP" dirty="0"/>
              <a:t>50</a:t>
            </a:r>
            <a:endParaRPr lang="ja-JP" altLang="en-US" dirty="0"/>
          </a:p>
        </p:txBody>
      </p:sp>
    </p:spTree>
    <p:extLst>
      <p:ext uri="{BB962C8B-B14F-4D97-AF65-F5344CB8AC3E}">
        <p14:creationId xmlns:p14="http://schemas.microsoft.com/office/powerpoint/2010/main" val="42422607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SEICA</a:t>
            </a:r>
            <a:r>
              <a:rPr kumimoji="1" lang="ja-JP" altLang="en-US" dirty="0" smtClean="0"/>
              <a:t>の実機製作</a:t>
            </a:r>
            <a:r>
              <a:rPr kumimoji="1" lang="en-US" altLang="ja-JP" dirty="0" smtClean="0"/>
              <a:t>: </a:t>
            </a:r>
            <a:r>
              <a:rPr kumimoji="1" lang="ja-JP" altLang="en-US" dirty="0" smtClean="0"/>
              <a:t>調整</a:t>
            </a:r>
            <a:r>
              <a:rPr lang="ja-JP" altLang="en-US" dirty="0" smtClean="0"/>
              <a:t>例</a:t>
            </a:r>
            <a:r>
              <a:rPr lang="en-US" altLang="ja-JP" dirty="0" smtClean="0"/>
              <a:t>) </a:t>
            </a:r>
            <a:r>
              <a:rPr kumimoji="1" lang="en-US" altLang="ja-JP" dirty="0" smtClean="0"/>
              <a:t>Unit1</a:t>
            </a:r>
            <a:endParaRPr kumimoji="1" lang="ja-JP" altLang="en-US" dirty="0"/>
          </a:p>
        </p:txBody>
      </p:sp>
      <p:pic>
        <p:nvPicPr>
          <p:cNvPr id="4" name="コンテンツ プレースホルダー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474" t="1988" r="-1572"/>
          <a:stretch/>
        </p:blipFill>
        <p:spPr>
          <a:xfrm rot="5400000">
            <a:off x="284308" y="1625610"/>
            <a:ext cx="4210596" cy="4779212"/>
          </a:xfrm>
        </p:spPr>
      </p:pic>
      <p:sp>
        <p:nvSpPr>
          <p:cNvPr id="5" name="テキスト ボックス 4"/>
          <p:cNvSpPr txBox="1"/>
          <p:nvPr/>
        </p:nvSpPr>
        <p:spPr>
          <a:xfrm>
            <a:off x="2435717" y="1269609"/>
            <a:ext cx="1913592" cy="923330"/>
          </a:xfrm>
          <a:prstGeom prst="rect">
            <a:avLst/>
          </a:prstGeom>
          <a:noFill/>
        </p:spPr>
        <p:txBody>
          <a:bodyPr wrap="none" rtlCol="0">
            <a:spAutoFit/>
          </a:bodyPr>
          <a:lstStyle/>
          <a:p>
            <a:pPr algn="r"/>
            <a:r>
              <a:rPr lang="en-US" altLang="ja-JP" dirty="0" smtClean="0"/>
              <a:t>OAP</a:t>
            </a:r>
            <a:r>
              <a:rPr lang="ja-JP" altLang="en-US" dirty="0" smtClean="0"/>
              <a:t>ホルダ</a:t>
            </a:r>
            <a:endParaRPr lang="en-US" altLang="ja-JP" dirty="0" smtClean="0"/>
          </a:p>
          <a:p>
            <a:r>
              <a:rPr kumimoji="1" lang="en-US" altLang="ja-JP" dirty="0" smtClean="0"/>
              <a:t>(X, Y, Z</a:t>
            </a:r>
            <a:r>
              <a:rPr kumimoji="1" lang="ja-JP" altLang="en-US" dirty="0" smtClean="0"/>
              <a:t>軸並進</a:t>
            </a:r>
            <a:r>
              <a:rPr kumimoji="1" lang="en-US" altLang="ja-JP" dirty="0" smtClean="0"/>
              <a:t>, </a:t>
            </a:r>
          </a:p>
          <a:p>
            <a:r>
              <a:rPr kumimoji="1" lang="en-US" altLang="ja-JP" dirty="0" smtClean="0"/>
              <a:t>2</a:t>
            </a:r>
            <a:r>
              <a:rPr kumimoji="1" lang="ja-JP" altLang="en-US" dirty="0" smtClean="0"/>
              <a:t>軸回転ステージ</a:t>
            </a:r>
            <a:r>
              <a:rPr kumimoji="1" lang="en-US" altLang="ja-JP" dirty="0" smtClean="0"/>
              <a:t>)</a:t>
            </a:r>
            <a:endParaRPr kumimoji="1" lang="ja-JP" altLang="en-US" dirty="0"/>
          </a:p>
        </p:txBody>
      </p:sp>
      <p:sp>
        <p:nvSpPr>
          <p:cNvPr id="6" name="テキスト ボックス 5"/>
          <p:cNvSpPr txBox="1"/>
          <p:nvPr/>
        </p:nvSpPr>
        <p:spPr>
          <a:xfrm>
            <a:off x="537670" y="6149638"/>
            <a:ext cx="972291" cy="369332"/>
          </a:xfrm>
          <a:prstGeom prst="rect">
            <a:avLst/>
          </a:prstGeom>
          <a:noFill/>
        </p:spPr>
        <p:txBody>
          <a:bodyPr wrap="none" rtlCol="0">
            <a:spAutoFit/>
          </a:bodyPr>
          <a:lstStyle/>
          <a:p>
            <a:r>
              <a:rPr lang="en-US" altLang="ja-JP" dirty="0" smtClean="0"/>
              <a:t>TT</a:t>
            </a:r>
            <a:r>
              <a:rPr lang="ja-JP" altLang="en-US" dirty="0" smtClean="0"/>
              <a:t>ミラー</a:t>
            </a:r>
            <a:endParaRPr kumimoji="1" lang="ja-JP" altLang="en-US" dirty="0"/>
          </a:p>
        </p:txBody>
      </p:sp>
      <p:sp>
        <p:nvSpPr>
          <p:cNvPr id="7" name="下矢印 6"/>
          <p:cNvSpPr/>
          <p:nvPr/>
        </p:nvSpPr>
        <p:spPr>
          <a:xfrm rot="11631669">
            <a:off x="1174011" y="4317046"/>
            <a:ext cx="353518" cy="1808681"/>
          </a:xfrm>
          <a:prstGeom prst="downArrow">
            <a:avLst>
              <a:gd name="adj1" fmla="val 167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コンテンツ プレースホルダー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099119" y="4579138"/>
            <a:ext cx="1525745" cy="1541376"/>
          </a:xfrm>
          <a:prstGeom prst="rect">
            <a:avLst/>
          </a:prstGeom>
          <a:noFill/>
        </p:spPr>
      </p:pic>
      <p:pic>
        <p:nvPicPr>
          <p:cNvPr id="11" name="図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1208" y="4603948"/>
            <a:ext cx="1479732" cy="147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85501" y="2974779"/>
            <a:ext cx="2377674" cy="162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4362365" y="943454"/>
            <a:ext cx="4781636" cy="2031325"/>
          </a:xfrm>
          <a:prstGeom prst="rect">
            <a:avLst/>
          </a:prstGeom>
          <a:noFill/>
        </p:spPr>
        <p:txBody>
          <a:bodyPr wrap="square" rtlCol="0">
            <a:spAutoFit/>
          </a:bodyPr>
          <a:lstStyle/>
          <a:p>
            <a:pPr marL="285750" indent="-285750">
              <a:buFont typeface="Wingdings" charset="2"/>
              <a:buChar char="u"/>
            </a:pPr>
            <a:r>
              <a:rPr kumimoji="1" lang="en-US" altLang="ja-JP" dirty="0" smtClean="0"/>
              <a:t>2</a:t>
            </a:r>
            <a:r>
              <a:rPr kumimoji="1" lang="ja-JP" altLang="en-US" dirty="0" smtClean="0"/>
              <a:t>自由度は光線がピンホールに戻る条件で拘束する</a:t>
            </a:r>
            <a:endParaRPr kumimoji="1" lang="en-US" altLang="ja-JP" dirty="0" smtClean="0"/>
          </a:p>
          <a:p>
            <a:pPr marL="285750" indent="-285750">
              <a:buFont typeface="Wingdings" charset="2"/>
              <a:buChar char="u"/>
            </a:pPr>
            <a:r>
              <a:rPr kumimoji="1" lang="en-US" altLang="ja-JP" dirty="0" smtClean="0"/>
              <a:t>3</a:t>
            </a:r>
            <a:r>
              <a:rPr kumimoji="1" lang="ja-JP" altLang="en-US" dirty="0" smtClean="0"/>
              <a:t>自由度を干渉計の波面形状測定で拘束</a:t>
            </a:r>
            <a:endParaRPr kumimoji="1" lang="en-US" altLang="ja-JP" dirty="0" smtClean="0"/>
          </a:p>
          <a:p>
            <a:pPr marL="800100" lvl="1" indent="-342900">
              <a:buFont typeface="+mj-lt"/>
              <a:buAutoNum type="arabicPeriod"/>
            </a:pPr>
            <a:r>
              <a:rPr lang="ja-JP" altLang="en-US" dirty="0" smtClean="0"/>
              <a:t>波面</a:t>
            </a:r>
            <a:r>
              <a:rPr lang="ja-JP" altLang="en-US" dirty="0"/>
              <a:t>形状を直交モードに分解</a:t>
            </a:r>
          </a:p>
          <a:p>
            <a:pPr marL="800100" lvl="1" indent="-342900">
              <a:buFont typeface="+mj-lt"/>
              <a:buAutoNum type="arabicPeriod"/>
            </a:pPr>
            <a:r>
              <a:rPr lang="ja-JP" altLang="en-US" dirty="0"/>
              <a:t>各モードの係数</a:t>
            </a:r>
            <a:r>
              <a:rPr lang="en-US" altLang="ja-JP" dirty="0"/>
              <a:t>×</a:t>
            </a:r>
            <a:r>
              <a:rPr lang="ja-JP" altLang="en-US" dirty="0"/>
              <a:t>変位量の行列を作成</a:t>
            </a:r>
          </a:p>
          <a:p>
            <a:pPr marL="800100" lvl="1" indent="-342900">
              <a:buFont typeface="+mj-lt"/>
              <a:buAutoNum type="arabicPeriod"/>
            </a:pPr>
            <a:r>
              <a:rPr lang="ja-JP" altLang="en-US" dirty="0"/>
              <a:t>逆行列を求めて調整量を推定</a:t>
            </a:r>
          </a:p>
          <a:p>
            <a:endParaRPr kumimoji="1" lang="ja-JP" altLang="en-US" dirty="0"/>
          </a:p>
        </p:txBody>
      </p:sp>
      <p:sp>
        <p:nvSpPr>
          <p:cNvPr id="18" name="テキスト ボックス 17"/>
          <p:cNvSpPr txBox="1"/>
          <p:nvPr/>
        </p:nvSpPr>
        <p:spPr>
          <a:xfrm>
            <a:off x="4876154" y="3423334"/>
            <a:ext cx="1120820" cy="646331"/>
          </a:xfrm>
          <a:prstGeom prst="rect">
            <a:avLst/>
          </a:prstGeom>
          <a:noFill/>
        </p:spPr>
        <p:txBody>
          <a:bodyPr wrap="none" rtlCol="0">
            <a:spAutoFit/>
          </a:bodyPr>
          <a:lstStyle/>
          <a:p>
            <a:r>
              <a:rPr kumimoji="1" lang="ja-JP" altLang="en-US" dirty="0" smtClean="0"/>
              <a:t>光軸方向</a:t>
            </a:r>
            <a:endParaRPr kumimoji="1" lang="en-US" altLang="ja-JP" dirty="0" smtClean="0"/>
          </a:p>
          <a:p>
            <a:r>
              <a:rPr lang="ja-JP" altLang="en-US" dirty="0" smtClean="0"/>
              <a:t>自由度</a:t>
            </a:r>
            <a:endParaRPr kumimoji="1" lang="ja-JP" altLang="en-US" dirty="0"/>
          </a:p>
        </p:txBody>
      </p:sp>
      <p:sp>
        <p:nvSpPr>
          <p:cNvPr id="19" name="テキスト ボックス 18"/>
          <p:cNvSpPr txBox="1"/>
          <p:nvPr/>
        </p:nvSpPr>
        <p:spPr>
          <a:xfrm>
            <a:off x="5117786" y="6454338"/>
            <a:ext cx="3147015" cy="369332"/>
          </a:xfrm>
          <a:prstGeom prst="rect">
            <a:avLst/>
          </a:prstGeom>
          <a:noFill/>
        </p:spPr>
        <p:txBody>
          <a:bodyPr wrap="none" rtlCol="0">
            <a:spAutoFit/>
          </a:bodyPr>
          <a:lstStyle/>
          <a:p>
            <a:r>
              <a:rPr kumimoji="1" lang="en-US" altLang="ja-JP" dirty="0" smtClean="0"/>
              <a:t>OAP3</a:t>
            </a:r>
            <a:r>
              <a:rPr kumimoji="1" lang="ja-JP" altLang="en-US" dirty="0" smtClean="0"/>
              <a:t>自由度測定の直交モード</a:t>
            </a:r>
            <a:endParaRPr kumimoji="1" lang="ja-JP" altLang="en-US" dirty="0"/>
          </a:p>
        </p:txBody>
      </p:sp>
      <p:sp>
        <p:nvSpPr>
          <p:cNvPr id="20" name="テキスト ボックス 19"/>
          <p:cNvSpPr txBox="1"/>
          <p:nvPr/>
        </p:nvSpPr>
        <p:spPr>
          <a:xfrm>
            <a:off x="5091271" y="6082784"/>
            <a:ext cx="1533593" cy="369332"/>
          </a:xfrm>
          <a:prstGeom prst="rect">
            <a:avLst/>
          </a:prstGeom>
          <a:noFill/>
        </p:spPr>
        <p:txBody>
          <a:bodyPr wrap="none" rtlCol="0">
            <a:spAutoFit/>
          </a:bodyPr>
          <a:lstStyle/>
          <a:p>
            <a:r>
              <a:rPr kumimoji="1" lang="ja-JP" altLang="en-US" dirty="0" smtClean="0"/>
              <a:t>垂直方向傾き</a:t>
            </a:r>
            <a:endParaRPr kumimoji="1" lang="ja-JP" altLang="en-US" dirty="0"/>
          </a:p>
        </p:txBody>
      </p:sp>
      <p:sp>
        <p:nvSpPr>
          <p:cNvPr id="21" name="テキスト ボックス 20"/>
          <p:cNvSpPr txBox="1"/>
          <p:nvPr/>
        </p:nvSpPr>
        <p:spPr>
          <a:xfrm>
            <a:off x="6731208" y="6085006"/>
            <a:ext cx="1533593" cy="369332"/>
          </a:xfrm>
          <a:prstGeom prst="rect">
            <a:avLst/>
          </a:prstGeom>
          <a:noFill/>
        </p:spPr>
        <p:txBody>
          <a:bodyPr wrap="none" rtlCol="0">
            <a:spAutoFit/>
          </a:bodyPr>
          <a:lstStyle/>
          <a:p>
            <a:r>
              <a:rPr kumimoji="1" lang="ja-JP" altLang="en-US" dirty="0" smtClean="0"/>
              <a:t>水平方向傾き</a:t>
            </a:r>
            <a:endParaRPr kumimoji="1" lang="ja-JP" altLang="en-US" dirty="0"/>
          </a:p>
        </p:txBody>
      </p:sp>
      <p:sp>
        <p:nvSpPr>
          <p:cNvPr id="22" name="テキスト ボックス 21"/>
          <p:cNvSpPr txBox="1"/>
          <p:nvPr/>
        </p:nvSpPr>
        <p:spPr>
          <a:xfrm>
            <a:off x="-28946" y="2224413"/>
            <a:ext cx="1248659" cy="369332"/>
          </a:xfrm>
          <a:prstGeom prst="rect">
            <a:avLst/>
          </a:prstGeom>
          <a:noFill/>
        </p:spPr>
        <p:txBody>
          <a:bodyPr wrap="none" rtlCol="0">
            <a:spAutoFit/>
          </a:bodyPr>
          <a:lstStyle/>
          <a:p>
            <a:r>
              <a:rPr kumimoji="1" lang="ja-JP" altLang="en-US" dirty="0" smtClean="0"/>
              <a:t>望遠鏡より</a:t>
            </a:r>
            <a:endParaRPr kumimoji="1" lang="ja-JP" altLang="en-US" dirty="0"/>
          </a:p>
        </p:txBody>
      </p:sp>
      <p:sp>
        <p:nvSpPr>
          <p:cNvPr id="23" name="下矢印 22"/>
          <p:cNvSpPr/>
          <p:nvPr/>
        </p:nvSpPr>
        <p:spPr>
          <a:xfrm rot="18767913">
            <a:off x="435811" y="2641898"/>
            <a:ext cx="362943" cy="7720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rot="15300456">
            <a:off x="1848450" y="2959113"/>
            <a:ext cx="362943" cy="7720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3724757">
            <a:off x="2268270" y="3149693"/>
            <a:ext cx="362943" cy="7720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p:cNvSpPr/>
          <p:nvPr/>
        </p:nvSpPr>
        <p:spPr>
          <a:xfrm rot="15401764">
            <a:off x="3179664" y="2720277"/>
            <a:ext cx="362943" cy="18395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57194" y="1269609"/>
            <a:ext cx="1052767" cy="369332"/>
          </a:xfrm>
          <a:prstGeom prst="rect">
            <a:avLst/>
          </a:prstGeom>
          <a:noFill/>
          <a:ln>
            <a:solidFill>
              <a:srgbClr val="008000"/>
            </a:solidFill>
          </a:ln>
        </p:spPr>
        <p:txBody>
          <a:bodyPr wrap="none" rtlCol="0">
            <a:spAutoFit/>
          </a:bodyPr>
          <a:lstStyle/>
          <a:p>
            <a:r>
              <a:rPr kumimoji="1" lang="ja-JP" altLang="en-US" dirty="0" smtClean="0"/>
              <a:t>ユニット</a:t>
            </a:r>
            <a:r>
              <a:rPr kumimoji="1" lang="en-US" altLang="ja-JP" dirty="0" smtClean="0"/>
              <a:t>1</a:t>
            </a:r>
            <a:endParaRPr kumimoji="1" lang="ja-JP" altLang="en-US" dirty="0"/>
          </a:p>
        </p:txBody>
      </p:sp>
      <p:sp>
        <p:nvSpPr>
          <p:cNvPr id="28" name="テキスト ボックス 27"/>
          <p:cNvSpPr txBox="1"/>
          <p:nvPr/>
        </p:nvSpPr>
        <p:spPr>
          <a:xfrm>
            <a:off x="8402203" y="0"/>
            <a:ext cx="741797" cy="369332"/>
          </a:xfrm>
          <a:prstGeom prst="rect">
            <a:avLst/>
          </a:prstGeom>
          <a:noFill/>
        </p:spPr>
        <p:txBody>
          <a:bodyPr wrap="none" rtlCol="0">
            <a:spAutoFit/>
          </a:bodyPr>
          <a:lstStyle/>
          <a:p>
            <a:pPr algn="r"/>
            <a:r>
              <a:rPr lang="en-US" altLang="ja-JP" dirty="0" smtClean="0"/>
              <a:t>49/</a:t>
            </a:r>
            <a:r>
              <a:rPr lang="en-US" altLang="ja-JP" dirty="0"/>
              <a:t>50</a:t>
            </a:r>
            <a:endParaRPr lang="ja-JP" altLang="en-US" dirty="0"/>
          </a:p>
        </p:txBody>
      </p:sp>
    </p:spTree>
    <p:extLst>
      <p:ext uri="{BB962C8B-B14F-4D97-AF65-F5344CB8AC3E}">
        <p14:creationId xmlns:p14="http://schemas.microsoft.com/office/powerpoint/2010/main" val="34659182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タイトル 1"/>
          <p:cNvSpPr>
            <a:spLocks noGrp="1"/>
          </p:cNvSpPr>
          <p:nvPr>
            <p:ph type="title"/>
          </p:nvPr>
        </p:nvSpPr>
        <p:spPr>
          <a:xfrm>
            <a:off x="457200" y="0"/>
            <a:ext cx="8229600" cy="1143000"/>
          </a:xfrm>
        </p:spPr>
        <p:txBody>
          <a:bodyPr>
            <a:normAutofit/>
          </a:bodyPr>
          <a:lstStyle/>
          <a:p>
            <a:r>
              <a:rPr lang="en-US" altLang="ja-JP" dirty="0" smtClean="0">
                <a:latin typeface="Calibri" charset="0"/>
                <a:ea typeface="ＭＳ Ｐゴシック" charset="0"/>
              </a:rPr>
              <a:t>SEICA</a:t>
            </a:r>
            <a:r>
              <a:rPr lang="ja-JP" altLang="en-US" dirty="0" smtClean="0">
                <a:latin typeface="Calibri" charset="0"/>
                <a:ea typeface="ＭＳ Ｐゴシック" charset="0"/>
              </a:rPr>
              <a:t>の実機製作</a:t>
            </a:r>
            <a:r>
              <a:rPr lang="en-US" altLang="ja-JP" dirty="0" smtClean="0">
                <a:latin typeface="Calibri" charset="0"/>
                <a:ea typeface="ＭＳ Ｐゴシック" charset="0"/>
              </a:rPr>
              <a:t>: OAP</a:t>
            </a:r>
            <a:r>
              <a:rPr lang="ja-JP" altLang="en-US" dirty="0" smtClean="0">
                <a:latin typeface="Calibri" charset="0"/>
                <a:ea typeface="ＭＳ Ｐゴシック" charset="0"/>
              </a:rPr>
              <a:t>調整</a:t>
            </a:r>
            <a:r>
              <a:rPr lang="ja-JP" altLang="en-US" dirty="0">
                <a:latin typeface="Calibri" charset="0"/>
                <a:ea typeface="ＭＳ Ｐゴシック" charset="0"/>
              </a:rPr>
              <a:t>結果</a:t>
            </a:r>
          </a:p>
        </p:txBody>
      </p:sp>
      <p:pic>
        <p:nvPicPr>
          <p:cNvPr id="55298" name="コンテンツ プレースホルダー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79388" y="3860800"/>
            <a:ext cx="3849687" cy="2808288"/>
          </a:xfrm>
        </p:spPr>
      </p:pic>
      <p:pic>
        <p:nvPicPr>
          <p:cNvPr id="55299" name="コンテンツ プレースホルダー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79388" y="981075"/>
            <a:ext cx="38496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テキスト ボックス 7"/>
          <p:cNvSpPr txBox="1">
            <a:spLocks noChangeArrowheads="1"/>
          </p:cNvSpPr>
          <p:nvPr/>
        </p:nvSpPr>
        <p:spPr bwMode="auto">
          <a:xfrm>
            <a:off x="3419475" y="3789363"/>
            <a:ext cx="787400" cy="368300"/>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0.1μm</a:t>
            </a:r>
            <a:endParaRPr lang="ja-JP" altLang="en-US" sz="1800"/>
          </a:p>
        </p:txBody>
      </p:sp>
      <p:sp>
        <p:nvSpPr>
          <p:cNvPr id="55302" name="テキスト ボックス 9"/>
          <p:cNvSpPr txBox="1">
            <a:spLocks noChangeArrowheads="1"/>
          </p:cNvSpPr>
          <p:nvPr/>
        </p:nvSpPr>
        <p:spPr bwMode="auto">
          <a:xfrm>
            <a:off x="3419475" y="6381750"/>
            <a:ext cx="787400" cy="368300"/>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0.0μm</a:t>
            </a:r>
            <a:endParaRPr lang="ja-JP" altLang="en-US" sz="1800"/>
          </a:p>
        </p:txBody>
      </p:sp>
      <p:sp>
        <p:nvSpPr>
          <p:cNvPr id="8" name="テキスト ボックス 7"/>
          <p:cNvSpPr txBox="1"/>
          <p:nvPr/>
        </p:nvSpPr>
        <p:spPr>
          <a:xfrm>
            <a:off x="4120853" y="981075"/>
            <a:ext cx="2641923" cy="1323439"/>
          </a:xfrm>
          <a:prstGeom prst="rect">
            <a:avLst/>
          </a:prstGeom>
          <a:noFill/>
        </p:spPr>
        <p:txBody>
          <a:bodyPr wrap="square" rtlCol="0">
            <a:spAutoFit/>
          </a:bodyPr>
          <a:lstStyle/>
          <a:p>
            <a:r>
              <a:rPr kumimoji="1" lang="ja-JP" altLang="en-US" sz="2000" dirty="0" smtClean="0"/>
              <a:t>光源とピンホールの</a:t>
            </a:r>
            <a:endParaRPr kumimoji="1" lang="en-US" altLang="ja-JP" sz="2000" dirty="0" smtClean="0"/>
          </a:p>
          <a:p>
            <a:r>
              <a:rPr kumimoji="1" lang="ja-JP" altLang="en-US" sz="2000" dirty="0" smtClean="0"/>
              <a:t>要求設置精度</a:t>
            </a:r>
            <a:endParaRPr kumimoji="1" lang="en-US" altLang="ja-JP" sz="2000" dirty="0" smtClean="0"/>
          </a:p>
          <a:p>
            <a:r>
              <a:rPr lang="en-US" altLang="ja-JP" sz="2000" dirty="0" smtClean="0"/>
              <a:t>x, y	: 100 um</a:t>
            </a:r>
          </a:p>
          <a:p>
            <a:r>
              <a:rPr lang="en-US" altLang="ja-JP" sz="2000" dirty="0" smtClean="0"/>
              <a:t>z	: 1 mm</a:t>
            </a:r>
          </a:p>
        </p:txBody>
      </p:sp>
      <p:sp>
        <p:nvSpPr>
          <p:cNvPr id="9" name="テキスト ボックス 8"/>
          <p:cNvSpPr txBox="1"/>
          <p:nvPr/>
        </p:nvSpPr>
        <p:spPr>
          <a:xfrm>
            <a:off x="6971643" y="981075"/>
            <a:ext cx="2179850" cy="1323439"/>
          </a:xfrm>
          <a:prstGeom prst="rect">
            <a:avLst/>
          </a:prstGeom>
          <a:noFill/>
        </p:spPr>
        <p:txBody>
          <a:bodyPr wrap="square" rtlCol="0">
            <a:spAutoFit/>
          </a:bodyPr>
          <a:lstStyle/>
          <a:p>
            <a:r>
              <a:rPr lang="ja-JP" altLang="en-US" sz="2000" dirty="0" smtClean="0"/>
              <a:t>現在の設置精度</a:t>
            </a:r>
            <a:endParaRPr lang="en-US" altLang="ja-JP" sz="2000" dirty="0" smtClean="0"/>
          </a:p>
          <a:p>
            <a:endParaRPr lang="en-US" altLang="ja-JP" sz="2000" dirty="0" smtClean="0"/>
          </a:p>
          <a:p>
            <a:r>
              <a:rPr kumimoji="1" lang="en-US" altLang="ja-JP" sz="2000" dirty="0" smtClean="0"/>
              <a:t>x, y	: 75 um</a:t>
            </a:r>
          </a:p>
          <a:p>
            <a:r>
              <a:rPr lang="en-US" altLang="ja-JP" sz="2000" dirty="0" smtClean="0"/>
              <a:t>z	: 0.1 mm</a:t>
            </a:r>
            <a:endParaRPr kumimoji="1" lang="ja-JP" altLang="en-US" sz="2000" dirty="0"/>
          </a:p>
        </p:txBody>
      </p:sp>
      <p:sp>
        <p:nvSpPr>
          <p:cNvPr id="2" name="テキスト ボックス 1"/>
          <p:cNvSpPr txBox="1"/>
          <p:nvPr/>
        </p:nvSpPr>
        <p:spPr>
          <a:xfrm>
            <a:off x="4276694" y="2231914"/>
            <a:ext cx="4493538" cy="4278094"/>
          </a:xfrm>
          <a:prstGeom prst="rect">
            <a:avLst/>
          </a:prstGeom>
          <a:noFill/>
        </p:spPr>
        <p:txBody>
          <a:bodyPr wrap="none" rtlCol="0">
            <a:spAutoFit/>
          </a:bodyPr>
          <a:lstStyle/>
          <a:p>
            <a:pPr marL="457200" indent="-457200">
              <a:buFont typeface="Wingdings" charset="2"/>
              <a:buChar char="u"/>
            </a:pPr>
            <a:r>
              <a:rPr lang="ja-JP" altLang="en-US" sz="2800" dirty="0"/>
              <a:t>要求設置精度</a:t>
            </a:r>
            <a:endParaRPr lang="en-US" altLang="ja-JP" sz="2800" dirty="0"/>
          </a:p>
          <a:p>
            <a:pPr marL="914400" lvl="1" indent="-457200">
              <a:buFont typeface="Wingdings" charset="2"/>
              <a:buChar char="u"/>
            </a:pPr>
            <a:r>
              <a:rPr lang="ja-JP" altLang="en-US" sz="2800" dirty="0"/>
              <a:t>位置精度</a:t>
            </a:r>
            <a:r>
              <a:rPr lang="en-US" altLang="ja-JP" sz="2800" dirty="0"/>
              <a:t>: 100um</a:t>
            </a:r>
          </a:p>
          <a:p>
            <a:pPr marL="914400" lvl="1" indent="-457200">
              <a:buFont typeface="Wingdings" charset="2"/>
              <a:buChar char="u"/>
            </a:pPr>
            <a:r>
              <a:rPr lang="ja-JP" altLang="en-US" sz="2800" dirty="0"/>
              <a:t>角度精度</a:t>
            </a:r>
            <a:r>
              <a:rPr lang="en-US" altLang="ja-JP" sz="2800" dirty="0"/>
              <a:t>: 1</a:t>
            </a:r>
            <a:r>
              <a:rPr lang="ja-JP" altLang="en-US" sz="2800" dirty="0"/>
              <a:t>分</a:t>
            </a:r>
            <a:r>
              <a:rPr lang="ja-JP" altLang="en-US" sz="2800" dirty="0" smtClean="0"/>
              <a:t>角</a:t>
            </a:r>
            <a:endParaRPr lang="en-US" altLang="ja-JP" sz="2800" dirty="0"/>
          </a:p>
          <a:p>
            <a:r>
              <a:rPr lang="en-US" altLang="ja-JP" sz="2800" dirty="0" smtClean="0"/>
              <a:t>→ </a:t>
            </a:r>
            <a:r>
              <a:rPr lang="ja-JP" altLang="en-US" sz="2800" dirty="0" smtClean="0"/>
              <a:t>波面精度で</a:t>
            </a:r>
            <a:r>
              <a:rPr lang="en-US" altLang="ja-JP" sz="2800" dirty="0" smtClean="0"/>
              <a:t>0.3um</a:t>
            </a:r>
            <a:endParaRPr lang="ja-JP" altLang="en-US" sz="2800" dirty="0"/>
          </a:p>
          <a:p>
            <a:pPr marL="457200" indent="-457200">
              <a:buFont typeface="Wingdings" charset="2"/>
              <a:buChar char="u"/>
            </a:pPr>
            <a:endParaRPr kumimoji="1" lang="en-US" altLang="ja-JP" sz="2800" dirty="0" smtClean="0"/>
          </a:p>
          <a:p>
            <a:pPr marL="457200" indent="-457200">
              <a:buFont typeface="Wingdings" charset="2"/>
              <a:buChar char="u"/>
            </a:pPr>
            <a:r>
              <a:rPr kumimoji="1" lang="ja-JP" altLang="en-US" sz="2800" dirty="0" smtClean="0"/>
              <a:t>ユニット</a:t>
            </a:r>
            <a:r>
              <a:rPr kumimoji="1" lang="en-US" altLang="ja-JP" sz="2800" dirty="0" smtClean="0"/>
              <a:t>1</a:t>
            </a:r>
            <a:r>
              <a:rPr kumimoji="1" lang="ja-JP" altLang="en-US" sz="2800" dirty="0" smtClean="0"/>
              <a:t>の波面形状誤差</a:t>
            </a:r>
            <a:endParaRPr kumimoji="1" lang="en-US" altLang="ja-JP" sz="2800" dirty="0" smtClean="0"/>
          </a:p>
          <a:p>
            <a:pPr marL="914400" lvl="1" indent="-457200">
              <a:buFont typeface="Wingdings" charset="2"/>
              <a:buChar char="v"/>
            </a:pPr>
            <a:r>
              <a:rPr lang="en-US" altLang="ja-JP" sz="2400" dirty="0" smtClean="0"/>
              <a:t>OAP1</a:t>
            </a:r>
            <a:r>
              <a:rPr lang="ja-JP" altLang="en-US" sz="2400" dirty="0" smtClean="0"/>
              <a:t>の位置調整制度</a:t>
            </a:r>
            <a:endParaRPr lang="en-US" altLang="ja-JP" sz="2400" dirty="0" smtClean="0"/>
          </a:p>
          <a:p>
            <a:pPr marL="914400" lvl="1" indent="-457200">
              <a:buFont typeface="Wingdings" charset="2"/>
              <a:buChar char="v"/>
            </a:pPr>
            <a:r>
              <a:rPr kumimoji="1" lang="en-US" altLang="ja-JP" sz="2400" dirty="0" smtClean="0"/>
              <a:t>OAP1</a:t>
            </a:r>
            <a:r>
              <a:rPr lang="ja-JP" altLang="en-US" sz="2400" dirty="0" smtClean="0"/>
              <a:t>と平面鏡の鏡面精度</a:t>
            </a:r>
            <a:endParaRPr lang="en-US" altLang="ja-JP" sz="2400" dirty="0" smtClean="0"/>
          </a:p>
          <a:p>
            <a:r>
              <a:rPr kumimoji="1" lang="en-US" altLang="ja-JP" sz="2800" dirty="0" smtClean="0"/>
              <a:t>→ 0.10±0.02um (PV)</a:t>
            </a:r>
          </a:p>
          <a:p>
            <a:r>
              <a:rPr lang="ja-JP" altLang="en-US" sz="2800" dirty="0" smtClean="0"/>
              <a:t>要求を満たす設置調整完了</a:t>
            </a:r>
            <a:endParaRPr lang="en-US" altLang="ja-JP" sz="2800" dirty="0"/>
          </a:p>
        </p:txBody>
      </p:sp>
      <p:sp>
        <p:nvSpPr>
          <p:cNvPr id="10" name="テキスト ボックス 9"/>
          <p:cNvSpPr txBox="1"/>
          <p:nvPr/>
        </p:nvSpPr>
        <p:spPr>
          <a:xfrm>
            <a:off x="8402203" y="0"/>
            <a:ext cx="741797" cy="369332"/>
          </a:xfrm>
          <a:prstGeom prst="rect">
            <a:avLst/>
          </a:prstGeom>
          <a:noFill/>
        </p:spPr>
        <p:txBody>
          <a:bodyPr wrap="none" rtlCol="0">
            <a:spAutoFit/>
          </a:bodyPr>
          <a:lstStyle/>
          <a:p>
            <a:pPr algn="r"/>
            <a:r>
              <a:rPr lang="en-US" altLang="ja-JP" dirty="0" smtClean="0"/>
              <a:t>50/</a:t>
            </a:r>
            <a:r>
              <a:rPr lang="en-US" altLang="ja-JP" dirty="0"/>
              <a:t>50</a:t>
            </a:r>
            <a:endParaRPr lang="ja-JP" altLang="en-US" dirty="0"/>
          </a:p>
        </p:txBody>
      </p:sp>
    </p:spTree>
    <p:extLst>
      <p:ext uri="{BB962C8B-B14F-4D97-AF65-F5344CB8AC3E}">
        <p14:creationId xmlns:p14="http://schemas.microsoft.com/office/powerpoint/2010/main" val="34368055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3982321" y="865422"/>
            <a:ext cx="4917738" cy="2357617"/>
            <a:chOff x="5711368" y="500194"/>
            <a:chExt cx="3087036" cy="1479957"/>
          </a:xfrm>
        </p:grpSpPr>
        <p:grpSp>
          <p:nvGrpSpPr>
            <p:cNvPr id="73" name="グループ化 72"/>
            <p:cNvGrpSpPr/>
            <p:nvPr/>
          </p:nvGrpSpPr>
          <p:grpSpPr>
            <a:xfrm>
              <a:off x="5711368" y="500194"/>
              <a:ext cx="3087036" cy="1313128"/>
              <a:chOff x="5439348" y="151827"/>
              <a:chExt cx="3087036" cy="1313128"/>
            </a:xfrm>
          </p:grpSpPr>
          <p:pic>
            <p:nvPicPr>
              <p:cNvPr id="60" name="図 5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9348" y="151827"/>
                <a:ext cx="1444438" cy="1142115"/>
              </a:xfrm>
              <a:prstGeom prst="rect">
                <a:avLst/>
              </a:prstGeom>
            </p:spPr>
          </p:pic>
          <p:sp>
            <p:nvSpPr>
              <p:cNvPr id="61" name="テキスト ボックス 60"/>
              <p:cNvSpPr txBox="1"/>
              <p:nvPr/>
            </p:nvSpPr>
            <p:spPr>
              <a:xfrm>
                <a:off x="5627594" y="1271753"/>
                <a:ext cx="1138282" cy="193202"/>
              </a:xfrm>
              <a:prstGeom prst="rect">
                <a:avLst/>
              </a:prstGeom>
              <a:noFill/>
            </p:spPr>
            <p:txBody>
              <a:bodyPr wrap="none" rtlCol="0">
                <a:spAutoFit/>
              </a:bodyPr>
              <a:lstStyle/>
              <a:p>
                <a:r>
                  <a:rPr lang="ja-JP" altLang="en-US" sz="1400" dirty="0" smtClean="0">
                    <a:latin typeface="+mn-ea"/>
                    <a:ea typeface="+mn-ea"/>
                    <a:cs typeface="Times New Roman" panose="02020603050405020304" pitchFamily="18" charset="0"/>
                  </a:rPr>
                  <a:t>風速 </a:t>
                </a:r>
                <a:r>
                  <a:rPr lang="en-US" altLang="ja-JP" sz="1400" dirty="0" smtClean="0">
                    <a:latin typeface="+mn-ea"/>
                    <a:ea typeface="+mn-ea"/>
                    <a:cs typeface="Times New Roman" panose="02020603050405020304" pitchFamily="18" charset="0"/>
                  </a:rPr>
                  <a:t>10m/s </a:t>
                </a:r>
                <a:r>
                  <a:rPr lang="ja-JP" altLang="en-US" sz="1400" dirty="0" smtClean="0">
                    <a:latin typeface="+mn-ea"/>
                    <a:ea typeface="+mn-ea"/>
                    <a:cs typeface="Times New Roman" panose="02020603050405020304" pitchFamily="18" charset="0"/>
                  </a:rPr>
                  <a:t>制御無し</a:t>
                </a:r>
                <a:endParaRPr kumimoji="1" lang="ja-JP" altLang="en-US" sz="1400" dirty="0" smtClean="0">
                  <a:latin typeface="+mn-ea"/>
                  <a:ea typeface="+mn-ea"/>
                  <a:cs typeface="Times New Roman" panose="02020603050405020304" pitchFamily="18" charset="0"/>
                </a:endParaRPr>
              </a:p>
            </p:txBody>
          </p:sp>
          <p:pic>
            <p:nvPicPr>
              <p:cNvPr id="62" name="図 6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23113" y="151827"/>
                <a:ext cx="1337728" cy="1137070"/>
              </a:xfrm>
              <a:prstGeom prst="rect">
                <a:avLst/>
              </a:prstGeom>
            </p:spPr>
          </p:pic>
          <p:sp>
            <p:nvSpPr>
              <p:cNvPr id="63" name="テキスト ボックス 62"/>
              <p:cNvSpPr txBox="1"/>
              <p:nvPr/>
            </p:nvSpPr>
            <p:spPr>
              <a:xfrm>
                <a:off x="6921197" y="1263949"/>
                <a:ext cx="1605187" cy="193202"/>
              </a:xfrm>
              <a:prstGeom prst="rect">
                <a:avLst/>
              </a:prstGeom>
              <a:noFill/>
            </p:spPr>
            <p:txBody>
              <a:bodyPr wrap="none" rtlCol="0">
                <a:spAutoFit/>
              </a:bodyPr>
              <a:lstStyle/>
              <a:p>
                <a:r>
                  <a:rPr lang="ja-JP" altLang="en-US" sz="1400" dirty="0" smtClean="0">
                    <a:latin typeface="+mn-ea"/>
                    <a:ea typeface="+mn-ea"/>
                    <a:cs typeface="Times New Roman" panose="02020603050405020304" pitchFamily="18" charset="0"/>
                  </a:rPr>
                  <a:t>風速 </a:t>
                </a:r>
                <a:r>
                  <a:rPr lang="en-US" altLang="ja-JP" sz="1400" dirty="0" smtClean="0">
                    <a:latin typeface="+mn-ea"/>
                    <a:ea typeface="+mn-ea"/>
                    <a:cs typeface="Times New Roman" panose="02020603050405020304" pitchFamily="18" charset="0"/>
                  </a:rPr>
                  <a:t>10m/s  </a:t>
                </a:r>
                <a:r>
                  <a:rPr lang="ja-JP" altLang="en-US" sz="1400" dirty="0" smtClean="0">
                    <a:latin typeface="+mn-ea"/>
                    <a:ea typeface="+mn-ea"/>
                    <a:cs typeface="Times New Roman" panose="02020603050405020304" pitchFamily="18" charset="0"/>
                  </a:rPr>
                  <a:t>制御周波数</a:t>
                </a:r>
                <a:r>
                  <a:rPr lang="en-US" altLang="ja-JP" sz="1400" dirty="0" smtClean="0">
                    <a:latin typeface="+mn-ea"/>
                    <a:ea typeface="+mn-ea"/>
                    <a:cs typeface="Times New Roman" panose="02020603050405020304" pitchFamily="18" charset="0"/>
                  </a:rPr>
                  <a:t>900Hz</a:t>
                </a:r>
                <a:endParaRPr kumimoji="1" lang="ja-JP" altLang="en-US" sz="1400" dirty="0" smtClean="0">
                  <a:latin typeface="+mn-ea"/>
                  <a:ea typeface="+mn-ea"/>
                  <a:cs typeface="Times New Roman" panose="02020603050405020304" pitchFamily="18" charset="0"/>
                </a:endParaRPr>
              </a:p>
            </p:txBody>
          </p:sp>
        </p:grpSp>
        <p:sp>
          <p:nvSpPr>
            <p:cNvPr id="28" name="テキスト ボックス 27"/>
            <p:cNvSpPr txBox="1"/>
            <p:nvPr/>
          </p:nvSpPr>
          <p:spPr>
            <a:xfrm>
              <a:off x="6085223" y="1806269"/>
              <a:ext cx="2298501" cy="173882"/>
            </a:xfrm>
            <a:prstGeom prst="rect">
              <a:avLst/>
            </a:prstGeom>
            <a:noFill/>
          </p:spPr>
          <p:txBody>
            <a:bodyPr wrap="none" rtlCol="0">
              <a:spAutoFit/>
            </a:bodyPr>
            <a:lstStyle/>
            <a:p>
              <a:r>
                <a:rPr lang="en-US" altLang="ja-JP" sz="1200" dirty="0" smtClean="0">
                  <a:latin typeface="+mn-ea"/>
                  <a:ea typeface="+mn-ea"/>
                  <a:cs typeface="Times New Roman" panose="02020603050405020304" pitchFamily="18" charset="0"/>
                </a:rPr>
                <a:t>λ=633nm </a:t>
              </a:r>
              <a:r>
                <a:rPr lang="ja-JP" altLang="en-US" sz="1200" dirty="0" smtClean="0">
                  <a:latin typeface="+mn-ea"/>
                  <a:ea typeface="+mn-ea"/>
                  <a:cs typeface="Times New Roman" panose="02020603050405020304" pitchFamily="18" charset="0"/>
                </a:rPr>
                <a:t>風速</a:t>
              </a:r>
              <a:r>
                <a:rPr lang="en-US" altLang="ja-JP" sz="1200" dirty="0" smtClean="0">
                  <a:latin typeface="+mn-ea"/>
                  <a:ea typeface="+mn-ea"/>
                  <a:cs typeface="Times New Roman" panose="02020603050405020304" pitchFamily="18" charset="0"/>
                </a:rPr>
                <a:t>10m/s  </a:t>
              </a:r>
              <a:r>
                <a:rPr lang="ja-JP" altLang="en-US" sz="1200" dirty="0" smtClean="0">
                  <a:latin typeface="+mn-ea"/>
                  <a:ea typeface="+mn-ea"/>
                  <a:cs typeface="Times New Roman" panose="02020603050405020304" pitchFamily="18" charset="0"/>
                </a:rPr>
                <a:t>星像モニタ</a:t>
              </a:r>
              <a:r>
                <a:rPr lang="en-US" altLang="ja-JP" sz="1200" dirty="0" smtClean="0">
                  <a:latin typeface="+mn-ea"/>
                  <a:ea typeface="+mn-ea"/>
                  <a:cs typeface="Times New Roman" panose="02020603050405020304" pitchFamily="18" charset="0"/>
                </a:rPr>
                <a:t>(16</a:t>
              </a:r>
              <a:r>
                <a:rPr lang="ja-JP" altLang="en-US" sz="1200" dirty="0" smtClean="0">
                  <a:latin typeface="+mn-ea"/>
                  <a:ea typeface="+mn-ea"/>
                  <a:cs typeface="Times New Roman" panose="02020603050405020304" pitchFamily="18" charset="0"/>
                </a:rPr>
                <a:t>秒間平均 </a:t>
              </a:r>
              <a:r>
                <a:rPr lang="en-US" altLang="ja-JP" sz="1200" dirty="0" smtClean="0">
                  <a:latin typeface="+mn-ea"/>
                  <a:ea typeface="+mn-ea"/>
                  <a:cs typeface="Times New Roman" panose="02020603050405020304" pitchFamily="18" charset="0"/>
                </a:rPr>
                <a:t>26fps)</a:t>
              </a:r>
            </a:p>
          </p:txBody>
        </p:sp>
      </p:grpSp>
      <p:graphicFrame>
        <p:nvGraphicFramePr>
          <p:cNvPr id="34" name="グラフ 33"/>
          <p:cNvGraphicFramePr>
            <a:graphicFrameLocks noGrp="1"/>
          </p:cNvGraphicFramePr>
          <p:nvPr>
            <p:extLst>
              <p:ext uri="{D42A27DB-BD31-4B8C-83A1-F6EECF244321}">
                <p14:modId xmlns:p14="http://schemas.microsoft.com/office/powerpoint/2010/main" val="461646651"/>
              </p:ext>
            </p:extLst>
          </p:nvPr>
        </p:nvGraphicFramePr>
        <p:xfrm>
          <a:off x="-62366" y="368660"/>
          <a:ext cx="3933612" cy="3029313"/>
        </p:xfrm>
        <a:graphic>
          <a:graphicData uri="http://schemas.openxmlformats.org/drawingml/2006/chart">
            <c:chart xmlns:c="http://schemas.openxmlformats.org/drawingml/2006/chart" xmlns:r="http://schemas.openxmlformats.org/officeDocument/2006/relationships" r:id="rId6"/>
          </a:graphicData>
        </a:graphic>
      </p:graphicFrame>
      <p:grpSp>
        <p:nvGrpSpPr>
          <p:cNvPr id="11" name="グループ化 10"/>
          <p:cNvGrpSpPr/>
          <p:nvPr/>
        </p:nvGrpSpPr>
        <p:grpSpPr>
          <a:xfrm>
            <a:off x="521550" y="3255361"/>
            <a:ext cx="8190909" cy="3639024"/>
            <a:chOff x="3719083" y="394629"/>
            <a:chExt cx="5205740" cy="2312785"/>
          </a:xfrm>
        </p:grpSpPr>
        <p:pic>
          <p:nvPicPr>
            <p:cNvPr id="9" name="図 8"/>
            <p:cNvPicPr>
              <a:picLocks noChangeAspect="1"/>
            </p:cNvPicPr>
            <p:nvPr/>
          </p:nvPicPr>
          <p:blipFill rotWithShape="1">
            <a:blip r:embed="rId7" cstate="screen">
              <a:extLst>
                <a:ext uri="{28A0092B-C50C-407E-A947-70E740481C1C}">
                  <a14:useLocalDpi xmlns:a14="http://schemas.microsoft.com/office/drawing/2010/main"/>
                </a:ext>
              </a:extLst>
            </a:blip>
            <a:srcRect l="4499" t="7128" r="4812" b="7808"/>
            <a:stretch/>
          </p:blipFill>
          <p:spPr>
            <a:xfrm>
              <a:off x="6464968" y="394629"/>
              <a:ext cx="2459855" cy="2297648"/>
            </a:xfrm>
            <a:prstGeom prst="rect">
              <a:avLst/>
            </a:prstGeom>
          </p:spPr>
        </p:pic>
        <p:pic>
          <p:nvPicPr>
            <p:cNvPr id="10" name="図 9"/>
            <p:cNvPicPr>
              <a:picLocks noChangeAspect="1"/>
            </p:cNvPicPr>
            <p:nvPr/>
          </p:nvPicPr>
          <p:blipFill rotWithShape="1">
            <a:blip r:embed="rId8" cstate="screen">
              <a:extLst>
                <a:ext uri="{28A0092B-C50C-407E-A947-70E740481C1C}">
                  <a14:useLocalDpi xmlns:a14="http://schemas.microsoft.com/office/drawing/2010/main"/>
                </a:ext>
              </a:extLst>
            </a:blip>
            <a:srcRect l="5248" t="7128" r="4064" b="7248"/>
            <a:stretch/>
          </p:blipFill>
          <p:spPr>
            <a:xfrm>
              <a:off x="3719083" y="394629"/>
              <a:ext cx="2459855" cy="2312785"/>
            </a:xfrm>
            <a:prstGeom prst="rect">
              <a:avLst/>
            </a:prstGeom>
          </p:spPr>
        </p:pic>
      </p:grpSp>
      <p:sp>
        <p:nvSpPr>
          <p:cNvPr id="31" name="正方形/長方形 30"/>
          <p:cNvSpPr/>
          <p:nvPr/>
        </p:nvSpPr>
        <p:spPr>
          <a:xfrm>
            <a:off x="7032055" y="856958"/>
            <a:ext cx="979755" cy="369332"/>
          </a:xfrm>
          <a:prstGeom prst="rect">
            <a:avLst/>
          </a:prstGeom>
          <a:noFill/>
        </p:spPr>
        <p:txBody>
          <a:bodyPr wrap="none">
            <a:spAutoFit/>
          </a:bodyPr>
          <a:lstStyle/>
          <a:p>
            <a:r>
              <a:rPr lang="en-US" altLang="ja-JP" dirty="0" smtClean="0">
                <a:solidFill>
                  <a:schemeClr val="bg1"/>
                </a:solidFill>
                <a:latin typeface="+mn-ea"/>
                <a:ea typeface="+mn-ea"/>
                <a:cs typeface="Times New Roman" panose="02020603050405020304" pitchFamily="18" charset="0"/>
              </a:rPr>
              <a:t>SR=3.7%</a:t>
            </a:r>
            <a:endParaRPr lang="ja-JP" altLang="en-US" dirty="0">
              <a:solidFill>
                <a:schemeClr val="bg1"/>
              </a:solidFill>
              <a:latin typeface="+mn-ea"/>
              <a:ea typeface="+mn-ea"/>
              <a:cs typeface="Times New Roman" panose="02020603050405020304" pitchFamily="18" charset="0"/>
            </a:endParaRPr>
          </a:p>
        </p:txBody>
      </p:sp>
      <p:sp>
        <p:nvSpPr>
          <p:cNvPr id="4" name="正方形/長方形 3"/>
          <p:cNvSpPr/>
          <p:nvPr/>
        </p:nvSpPr>
        <p:spPr>
          <a:xfrm>
            <a:off x="4629229" y="856958"/>
            <a:ext cx="979755" cy="369332"/>
          </a:xfrm>
          <a:prstGeom prst="rect">
            <a:avLst/>
          </a:prstGeom>
          <a:noFill/>
        </p:spPr>
        <p:txBody>
          <a:bodyPr wrap="none">
            <a:spAutoFit/>
          </a:bodyPr>
          <a:lstStyle/>
          <a:p>
            <a:r>
              <a:rPr lang="en-US" altLang="ja-JP" dirty="0" smtClean="0">
                <a:solidFill>
                  <a:schemeClr val="bg1"/>
                </a:solidFill>
                <a:latin typeface="+mn-ea"/>
                <a:ea typeface="+mn-ea"/>
                <a:cs typeface="Times New Roman" panose="02020603050405020304" pitchFamily="18" charset="0"/>
              </a:rPr>
              <a:t>SR=0.4%</a:t>
            </a:r>
            <a:endParaRPr lang="ja-JP" altLang="en-US" dirty="0">
              <a:solidFill>
                <a:schemeClr val="bg1"/>
              </a:solidFill>
              <a:latin typeface="+mn-ea"/>
              <a:ea typeface="+mn-ea"/>
              <a:cs typeface="Times New Roman" panose="02020603050405020304" pitchFamily="18" charset="0"/>
            </a:endParaRPr>
          </a:p>
        </p:txBody>
      </p:sp>
      <p:sp>
        <p:nvSpPr>
          <p:cNvPr id="5" name="テキスト ボックス 4"/>
          <p:cNvSpPr txBox="1"/>
          <p:nvPr/>
        </p:nvSpPr>
        <p:spPr>
          <a:xfrm>
            <a:off x="3871246" y="6463820"/>
            <a:ext cx="1633781" cy="369332"/>
          </a:xfrm>
          <a:prstGeom prst="rect">
            <a:avLst/>
          </a:prstGeom>
          <a:noFill/>
        </p:spPr>
        <p:txBody>
          <a:bodyPr wrap="none" rtlCol="0">
            <a:spAutoFit/>
          </a:bodyPr>
          <a:lstStyle/>
          <a:p>
            <a:r>
              <a:rPr kumimoji="1" lang="ja-JP" altLang="en-US" dirty="0" smtClean="0"/>
              <a:t>中村君スライド</a:t>
            </a:r>
            <a:endParaRPr kumimoji="1" lang="ja-JP" altLang="en-US" dirty="0"/>
          </a:p>
        </p:txBody>
      </p:sp>
      <p:sp>
        <p:nvSpPr>
          <p:cNvPr id="17" name="タイトル 1"/>
          <p:cNvSpPr txBox="1">
            <a:spLocks/>
          </p:cNvSpPr>
          <p:nvPr/>
        </p:nvSpPr>
        <p:spPr>
          <a:xfrm>
            <a:off x="0" y="0"/>
            <a:ext cx="9144000" cy="855579"/>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b="1" u="sng" kern="1200">
                <a:solidFill>
                  <a:schemeClr val="tx1"/>
                </a:solidFill>
                <a:latin typeface="+mj-lt"/>
                <a:ea typeface="+mj-ea"/>
                <a:cs typeface="+mj-cs"/>
              </a:defRPr>
            </a:lvl1pPr>
          </a:lstStyle>
          <a:p>
            <a:r>
              <a:rPr lang="en-US" altLang="ja-JP" dirty="0" err="1" smtClean="0"/>
              <a:t>ExAO</a:t>
            </a:r>
            <a:r>
              <a:rPr lang="ja-JP" altLang="en-US" dirty="0" smtClean="0"/>
              <a:t>パート</a:t>
            </a:r>
            <a:r>
              <a:rPr lang="en-US" altLang="ja-JP" dirty="0" smtClean="0"/>
              <a:t>:: </a:t>
            </a:r>
            <a:r>
              <a:rPr lang="ja-JP" altLang="en-US" dirty="0" smtClean="0"/>
              <a:t>評価試験</a:t>
            </a:r>
            <a:r>
              <a:rPr lang="en-US" altLang="ja-JP" dirty="0" smtClean="0"/>
              <a:t> </a:t>
            </a:r>
            <a:r>
              <a:rPr lang="ja-JP" altLang="en-US" dirty="0" smtClean="0"/>
              <a:t>星像モニタ</a:t>
            </a:r>
            <a:endParaRPr lang="ja-JP" altLang="en-US" dirty="0"/>
          </a:p>
        </p:txBody>
      </p:sp>
      <p:sp>
        <p:nvSpPr>
          <p:cNvPr id="18" name="テキスト ボックス 17"/>
          <p:cNvSpPr txBox="1"/>
          <p:nvPr/>
        </p:nvSpPr>
        <p:spPr>
          <a:xfrm>
            <a:off x="8402203" y="0"/>
            <a:ext cx="741797" cy="369332"/>
          </a:xfrm>
          <a:prstGeom prst="rect">
            <a:avLst/>
          </a:prstGeom>
          <a:noFill/>
        </p:spPr>
        <p:txBody>
          <a:bodyPr wrap="none" rtlCol="0">
            <a:spAutoFit/>
          </a:bodyPr>
          <a:lstStyle/>
          <a:p>
            <a:pPr algn="r"/>
            <a:r>
              <a:rPr lang="en-US" altLang="ja-JP" dirty="0" smtClean="0"/>
              <a:t>51/</a:t>
            </a:r>
            <a:r>
              <a:rPr lang="en-US" altLang="ja-JP" dirty="0"/>
              <a:t>50</a:t>
            </a:r>
            <a:endParaRPr lang="ja-JP" altLang="en-US" dirty="0"/>
          </a:p>
        </p:txBody>
      </p:sp>
    </p:spTree>
    <p:custDataLst>
      <p:tags r:id="rId1"/>
    </p:custDataLst>
    <p:extLst>
      <p:ext uri="{BB962C8B-B14F-4D97-AF65-F5344CB8AC3E}">
        <p14:creationId xmlns:p14="http://schemas.microsoft.com/office/powerpoint/2010/main" val="140142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5924099" y="5041648"/>
            <a:ext cx="461665" cy="92333"/>
          </a:xfrm>
          <a:prstGeom prst="rect">
            <a:avLst/>
          </a:prstGeom>
          <a:noFill/>
        </p:spPr>
        <p:txBody>
          <a:bodyPr vert="eaVert" wrap="none" rtlCol="0">
            <a:spAutoFit/>
          </a:bodyPr>
          <a:lstStyle/>
          <a:p>
            <a:endParaRPr kumimoji="1" lang="ja-JP" altLang="en-US" dirty="0" smtClean="0">
              <a:latin typeface="+mn-ea"/>
              <a:ea typeface="+mn-ea"/>
              <a:cs typeface="Times New Roman" panose="02020603050405020304" pitchFamily="18" charset="0"/>
            </a:endParaRPr>
          </a:p>
        </p:txBody>
      </p:sp>
      <p:grpSp>
        <p:nvGrpSpPr>
          <p:cNvPr id="47" name="グループ化 46"/>
          <p:cNvGrpSpPr/>
          <p:nvPr/>
        </p:nvGrpSpPr>
        <p:grpSpPr>
          <a:xfrm>
            <a:off x="4799503" y="3386080"/>
            <a:ext cx="4173418" cy="618117"/>
            <a:chOff x="4339591" y="4573256"/>
            <a:chExt cx="4173418" cy="618117"/>
          </a:xfrm>
        </p:grpSpPr>
        <p:sp>
          <p:nvSpPr>
            <p:cNvPr id="45" name="角丸四角形 44"/>
            <p:cNvSpPr/>
            <p:nvPr/>
          </p:nvSpPr>
          <p:spPr>
            <a:xfrm>
              <a:off x="4339591" y="4573256"/>
              <a:ext cx="4173418" cy="618117"/>
            </a:xfrm>
            <a:prstGeom prst="roundRect">
              <a:avLst/>
            </a:prstGeom>
            <a:ln>
              <a:noFill/>
            </a:ln>
          </p:spPr>
          <p:style>
            <a:lnRef idx="2">
              <a:schemeClr val="accent1"/>
            </a:lnRef>
            <a:fillRef idx="1">
              <a:schemeClr val="lt1"/>
            </a:fillRef>
            <a:effectRef idx="0">
              <a:schemeClr val="accent1"/>
            </a:effectRef>
            <a:fontRef idx="minor">
              <a:schemeClr val="dk1"/>
            </a:fontRef>
          </p:style>
        </p:sp>
        <p:sp>
          <p:nvSpPr>
            <p:cNvPr id="43" name="テキスト ボックス 42"/>
            <p:cNvSpPr txBox="1"/>
            <p:nvPr/>
          </p:nvSpPr>
          <p:spPr>
            <a:xfrm>
              <a:off x="4499650" y="4730935"/>
              <a:ext cx="3877985"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sz="1600" dirty="0" smtClean="0">
                  <a:latin typeface="+mn-ea"/>
                  <a:cs typeface="Times New Roman" panose="02020603050405020304" pitchFamily="18" charset="0"/>
                </a:rPr>
                <a:t>制</a:t>
              </a:r>
              <a:r>
                <a:rPr lang="ja-JP" altLang="en-US" sz="1600" dirty="0">
                  <a:latin typeface="+mn-ea"/>
                  <a:cs typeface="Times New Roman" panose="02020603050405020304" pitchFamily="18" charset="0"/>
                </a:rPr>
                <a:t>御帯域が</a:t>
              </a:r>
              <a:r>
                <a:rPr lang="ja-JP" altLang="en-US" sz="1600" dirty="0" smtClean="0">
                  <a:latin typeface="+mn-ea"/>
                  <a:cs typeface="Times New Roman" panose="02020603050405020304" pitchFamily="18" charset="0"/>
                </a:rPr>
                <a:t>高速化すると補償精度も向上</a:t>
              </a:r>
              <a:endParaRPr lang="en-US" altLang="ja-JP" sz="1600" dirty="0">
                <a:latin typeface="+mn-ea"/>
                <a:cs typeface="Times New Roman" panose="02020603050405020304" pitchFamily="18" charset="0"/>
              </a:endParaRPr>
            </a:p>
          </p:txBody>
        </p:sp>
      </p:grpSp>
      <p:sp>
        <p:nvSpPr>
          <p:cNvPr id="50" name="テキスト ボックス 49"/>
          <p:cNvSpPr txBox="1"/>
          <p:nvPr/>
        </p:nvSpPr>
        <p:spPr>
          <a:xfrm>
            <a:off x="71501" y="3414179"/>
            <a:ext cx="3876675" cy="584775"/>
          </a:xfrm>
          <a:prstGeom prst="rect">
            <a:avLst/>
          </a:prstGeom>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600" dirty="0" smtClean="0">
                <a:latin typeface="+mn-ea"/>
                <a:cs typeface="Times New Roman" panose="02020603050405020304" pitchFamily="18" charset="0"/>
              </a:rPr>
              <a:t>制御</a:t>
            </a:r>
            <a:r>
              <a:rPr lang="ja-JP" altLang="en-US" sz="1600" dirty="0">
                <a:latin typeface="+mn-ea"/>
                <a:cs typeface="Times New Roman" panose="02020603050405020304" pitchFamily="18" charset="0"/>
              </a:rPr>
              <a:t>無</a:t>
            </a:r>
            <a:r>
              <a:rPr lang="ja-JP" altLang="en-US" sz="1600" dirty="0" smtClean="0">
                <a:latin typeface="+mn-ea"/>
                <a:cs typeface="Times New Roman" panose="02020603050405020304" pitchFamily="18" charset="0"/>
              </a:rPr>
              <a:t>しに比べて</a:t>
            </a:r>
            <a:r>
              <a:rPr lang="en-US" altLang="ja-JP" sz="1600" dirty="0" smtClean="0">
                <a:latin typeface="+mn-ea"/>
                <a:cs typeface="Times New Roman" panose="02020603050405020304" pitchFamily="18" charset="0"/>
              </a:rPr>
              <a:t>SR</a:t>
            </a:r>
            <a:r>
              <a:rPr lang="ja-JP" altLang="en-US" sz="1600" dirty="0" smtClean="0">
                <a:latin typeface="+mn-ea"/>
                <a:cs typeface="Times New Roman" panose="02020603050405020304" pitchFamily="18" charset="0"/>
              </a:rPr>
              <a:t>が上昇しているが</a:t>
            </a:r>
            <a:endParaRPr lang="en-US" altLang="ja-JP" sz="1600" dirty="0">
              <a:latin typeface="+mn-ea"/>
              <a:cs typeface="Times New Roman" panose="02020603050405020304" pitchFamily="18" charset="0"/>
            </a:endParaRPr>
          </a:p>
          <a:p>
            <a:pPr algn="ctr"/>
            <a:r>
              <a:rPr lang="ja-JP" altLang="en-US" sz="1600" dirty="0" smtClean="0">
                <a:solidFill>
                  <a:srgbClr val="FF0000"/>
                </a:solidFill>
                <a:latin typeface="+mn-ea"/>
                <a:cs typeface="Times New Roman" panose="02020603050405020304" pitchFamily="18" charset="0"/>
              </a:rPr>
              <a:t>不安定な</a:t>
            </a:r>
            <a:r>
              <a:rPr lang="en-US" altLang="ja-JP" sz="1600" dirty="0" smtClean="0">
                <a:solidFill>
                  <a:srgbClr val="FF0000"/>
                </a:solidFill>
                <a:latin typeface="+mn-ea"/>
                <a:cs typeface="Times New Roman" panose="02020603050405020304" pitchFamily="18" charset="0"/>
              </a:rPr>
              <a:t>SR</a:t>
            </a:r>
            <a:r>
              <a:rPr lang="ja-JP" altLang="en-US" sz="1600" dirty="0" smtClean="0">
                <a:solidFill>
                  <a:srgbClr val="FF0000"/>
                </a:solidFill>
                <a:latin typeface="+mn-ea"/>
                <a:cs typeface="Times New Roman" panose="02020603050405020304" pitchFamily="18" charset="0"/>
              </a:rPr>
              <a:t>変動</a:t>
            </a:r>
            <a:endParaRPr lang="en-US" altLang="ja-JP" sz="1600" dirty="0">
              <a:solidFill>
                <a:srgbClr val="FF0000"/>
              </a:solidFill>
              <a:latin typeface="+mn-ea"/>
              <a:cs typeface="Times New Roman" panose="02020603050405020304" pitchFamily="18" charset="0"/>
            </a:endParaRPr>
          </a:p>
        </p:txBody>
      </p:sp>
      <p:grpSp>
        <p:nvGrpSpPr>
          <p:cNvPr id="76" name="グループ化 75"/>
          <p:cNvGrpSpPr/>
          <p:nvPr/>
        </p:nvGrpSpPr>
        <p:grpSpPr>
          <a:xfrm>
            <a:off x="71501" y="4126642"/>
            <a:ext cx="4097376" cy="2741140"/>
            <a:chOff x="126636" y="603210"/>
            <a:chExt cx="5112592" cy="3436432"/>
          </a:xfrm>
        </p:grpSpPr>
        <p:pic>
          <p:nvPicPr>
            <p:cNvPr id="30" name="図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36" y="603210"/>
              <a:ext cx="5112592" cy="3245855"/>
            </a:xfrm>
            <a:prstGeom prst="rect">
              <a:avLst/>
            </a:prstGeom>
          </p:spPr>
        </p:pic>
        <p:sp>
          <p:nvSpPr>
            <p:cNvPr id="59" name="テキスト ボックス 58"/>
            <p:cNvSpPr txBox="1"/>
            <p:nvPr/>
          </p:nvSpPr>
          <p:spPr>
            <a:xfrm>
              <a:off x="2014202" y="3692382"/>
              <a:ext cx="1938576" cy="347260"/>
            </a:xfrm>
            <a:prstGeom prst="rect">
              <a:avLst/>
            </a:prstGeom>
            <a:noFill/>
          </p:spPr>
          <p:txBody>
            <a:bodyPr wrap="none" rtlCol="0">
              <a:spAutoFit/>
            </a:bodyPr>
            <a:lstStyle/>
            <a:p>
              <a:r>
                <a:rPr lang="ja-JP" altLang="en-US" sz="1200" dirty="0" smtClean="0">
                  <a:latin typeface="+mn-ea"/>
                  <a:ea typeface="+mn-ea"/>
                  <a:cs typeface="Times New Roman" panose="02020603050405020304" pitchFamily="18" charset="0"/>
                </a:rPr>
                <a:t>時間ごとの</a:t>
              </a:r>
              <a:r>
                <a:rPr lang="en-US" altLang="ja-JP" sz="1200" dirty="0" smtClean="0">
                  <a:latin typeface="+mn-ea"/>
                  <a:ea typeface="+mn-ea"/>
                  <a:cs typeface="Times New Roman" panose="02020603050405020304" pitchFamily="18" charset="0"/>
                </a:rPr>
                <a:t>SR</a:t>
              </a:r>
              <a:r>
                <a:rPr lang="ja-JP" altLang="en-US" sz="1200" dirty="0" smtClean="0">
                  <a:latin typeface="+mn-ea"/>
                  <a:ea typeface="+mn-ea"/>
                  <a:cs typeface="Times New Roman" panose="02020603050405020304" pitchFamily="18" charset="0"/>
                </a:rPr>
                <a:t>の変化</a:t>
              </a:r>
              <a:endParaRPr lang="en-US" altLang="ja-JP" sz="1200" dirty="0" smtClean="0">
                <a:latin typeface="+mn-ea"/>
                <a:ea typeface="+mn-ea"/>
                <a:cs typeface="Times New Roman" panose="02020603050405020304" pitchFamily="18" charset="0"/>
              </a:endParaRPr>
            </a:p>
          </p:txBody>
        </p:sp>
      </p:grpSp>
      <p:grpSp>
        <p:nvGrpSpPr>
          <p:cNvPr id="3" name="グループ化 2"/>
          <p:cNvGrpSpPr/>
          <p:nvPr/>
        </p:nvGrpSpPr>
        <p:grpSpPr>
          <a:xfrm>
            <a:off x="3982321" y="865422"/>
            <a:ext cx="4917738" cy="2357617"/>
            <a:chOff x="5711368" y="500194"/>
            <a:chExt cx="3087036" cy="1479957"/>
          </a:xfrm>
        </p:grpSpPr>
        <p:grpSp>
          <p:nvGrpSpPr>
            <p:cNvPr id="73" name="グループ化 72"/>
            <p:cNvGrpSpPr/>
            <p:nvPr/>
          </p:nvGrpSpPr>
          <p:grpSpPr>
            <a:xfrm>
              <a:off x="5711368" y="500194"/>
              <a:ext cx="3087036" cy="1313128"/>
              <a:chOff x="5439348" y="151827"/>
              <a:chExt cx="3087036" cy="1313128"/>
            </a:xfrm>
          </p:grpSpPr>
          <p:pic>
            <p:nvPicPr>
              <p:cNvPr id="60" name="図 5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9348" y="151827"/>
                <a:ext cx="1444438" cy="1142115"/>
              </a:xfrm>
              <a:prstGeom prst="rect">
                <a:avLst/>
              </a:prstGeom>
            </p:spPr>
          </p:pic>
          <p:sp>
            <p:nvSpPr>
              <p:cNvPr id="61" name="テキスト ボックス 60"/>
              <p:cNvSpPr txBox="1"/>
              <p:nvPr/>
            </p:nvSpPr>
            <p:spPr>
              <a:xfrm>
                <a:off x="5627594" y="1271753"/>
                <a:ext cx="1138282" cy="193202"/>
              </a:xfrm>
              <a:prstGeom prst="rect">
                <a:avLst/>
              </a:prstGeom>
              <a:noFill/>
            </p:spPr>
            <p:txBody>
              <a:bodyPr wrap="none" rtlCol="0">
                <a:spAutoFit/>
              </a:bodyPr>
              <a:lstStyle/>
              <a:p>
                <a:r>
                  <a:rPr lang="ja-JP" altLang="en-US" sz="1400" dirty="0" smtClean="0">
                    <a:latin typeface="+mn-ea"/>
                    <a:ea typeface="+mn-ea"/>
                    <a:cs typeface="Times New Roman" panose="02020603050405020304" pitchFamily="18" charset="0"/>
                  </a:rPr>
                  <a:t>風速 </a:t>
                </a:r>
                <a:r>
                  <a:rPr lang="en-US" altLang="ja-JP" sz="1400" dirty="0" smtClean="0">
                    <a:latin typeface="+mn-ea"/>
                    <a:ea typeface="+mn-ea"/>
                    <a:cs typeface="Times New Roman" panose="02020603050405020304" pitchFamily="18" charset="0"/>
                  </a:rPr>
                  <a:t>10m/s </a:t>
                </a:r>
                <a:r>
                  <a:rPr lang="ja-JP" altLang="en-US" sz="1400" dirty="0" smtClean="0">
                    <a:latin typeface="+mn-ea"/>
                    <a:ea typeface="+mn-ea"/>
                    <a:cs typeface="Times New Roman" panose="02020603050405020304" pitchFamily="18" charset="0"/>
                  </a:rPr>
                  <a:t>制御無し</a:t>
                </a:r>
                <a:endParaRPr kumimoji="1" lang="ja-JP" altLang="en-US" sz="1400" dirty="0" smtClean="0">
                  <a:latin typeface="+mn-ea"/>
                  <a:ea typeface="+mn-ea"/>
                  <a:cs typeface="Times New Roman" panose="02020603050405020304" pitchFamily="18" charset="0"/>
                </a:endParaRPr>
              </a:p>
            </p:txBody>
          </p:sp>
          <p:pic>
            <p:nvPicPr>
              <p:cNvPr id="62" name="図 6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23113" y="151827"/>
                <a:ext cx="1337728" cy="1137070"/>
              </a:xfrm>
              <a:prstGeom prst="rect">
                <a:avLst/>
              </a:prstGeom>
            </p:spPr>
          </p:pic>
          <p:sp>
            <p:nvSpPr>
              <p:cNvPr id="63" name="テキスト ボックス 62"/>
              <p:cNvSpPr txBox="1"/>
              <p:nvPr/>
            </p:nvSpPr>
            <p:spPr>
              <a:xfrm>
                <a:off x="6921197" y="1263949"/>
                <a:ext cx="1605187" cy="193202"/>
              </a:xfrm>
              <a:prstGeom prst="rect">
                <a:avLst/>
              </a:prstGeom>
              <a:noFill/>
            </p:spPr>
            <p:txBody>
              <a:bodyPr wrap="none" rtlCol="0">
                <a:spAutoFit/>
              </a:bodyPr>
              <a:lstStyle/>
              <a:p>
                <a:r>
                  <a:rPr lang="ja-JP" altLang="en-US" sz="1400" dirty="0" smtClean="0">
                    <a:latin typeface="+mn-ea"/>
                    <a:ea typeface="+mn-ea"/>
                    <a:cs typeface="Times New Roman" panose="02020603050405020304" pitchFamily="18" charset="0"/>
                  </a:rPr>
                  <a:t>風速 </a:t>
                </a:r>
                <a:r>
                  <a:rPr lang="en-US" altLang="ja-JP" sz="1400" dirty="0" smtClean="0">
                    <a:latin typeface="+mn-ea"/>
                    <a:ea typeface="+mn-ea"/>
                    <a:cs typeface="Times New Roman" panose="02020603050405020304" pitchFamily="18" charset="0"/>
                  </a:rPr>
                  <a:t>10m/s  </a:t>
                </a:r>
                <a:r>
                  <a:rPr lang="ja-JP" altLang="en-US" sz="1400" dirty="0" smtClean="0">
                    <a:latin typeface="+mn-ea"/>
                    <a:ea typeface="+mn-ea"/>
                    <a:cs typeface="Times New Roman" panose="02020603050405020304" pitchFamily="18" charset="0"/>
                  </a:rPr>
                  <a:t>制御周波数</a:t>
                </a:r>
                <a:r>
                  <a:rPr lang="en-US" altLang="ja-JP" sz="1400" dirty="0" smtClean="0">
                    <a:latin typeface="+mn-ea"/>
                    <a:ea typeface="+mn-ea"/>
                    <a:cs typeface="Times New Roman" panose="02020603050405020304" pitchFamily="18" charset="0"/>
                  </a:rPr>
                  <a:t>900Hz</a:t>
                </a:r>
                <a:endParaRPr kumimoji="1" lang="ja-JP" altLang="en-US" sz="1400" dirty="0" smtClean="0">
                  <a:latin typeface="+mn-ea"/>
                  <a:ea typeface="+mn-ea"/>
                  <a:cs typeface="Times New Roman" panose="02020603050405020304" pitchFamily="18" charset="0"/>
                </a:endParaRPr>
              </a:p>
            </p:txBody>
          </p:sp>
        </p:grpSp>
        <p:sp>
          <p:nvSpPr>
            <p:cNvPr id="28" name="テキスト ボックス 27"/>
            <p:cNvSpPr txBox="1"/>
            <p:nvPr/>
          </p:nvSpPr>
          <p:spPr>
            <a:xfrm>
              <a:off x="6085223" y="1806269"/>
              <a:ext cx="2298501" cy="173882"/>
            </a:xfrm>
            <a:prstGeom prst="rect">
              <a:avLst/>
            </a:prstGeom>
            <a:noFill/>
          </p:spPr>
          <p:txBody>
            <a:bodyPr wrap="none" rtlCol="0">
              <a:spAutoFit/>
            </a:bodyPr>
            <a:lstStyle/>
            <a:p>
              <a:r>
                <a:rPr lang="en-US" altLang="ja-JP" sz="1200" dirty="0" smtClean="0">
                  <a:latin typeface="+mn-ea"/>
                  <a:ea typeface="+mn-ea"/>
                  <a:cs typeface="Times New Roman" panose="02020603050405020304" pitchFamily="18" charset="0"/>
                </a:rPr>
                <a:t>λ=633nm </a:t>
              </a:r>
              <a:r>
                <a:rPr lang="ja-JP" altLang="en-US" sz="1200" dirty="0" smtClean="0">
                  <a:latin typeface="+mn-ea"/>
                  <a:ea typeface="+mn-ea"/>
                  <a:cs typeface="Times New Roman" panose="02020603050405020304" pitchFamily="18" charset="0"/>
                </a:rPr>
                <a:t>風速</a:t>
              </a:r>
              <a:r>
                <a:rPr lang="en-US" altLang="ja-JP" sz="1200" dirty="0" smtClean="0">
                  <a:latin typeface="+mn-ea"/>
                  <a:ea typeface="+mn-ea"/>
                  <a:cs typeface="Times New Roman" panose="02020603050405020304" pitchFamily="18" charset="0"/>
                </a:rPr>
                <a:t>10m/s  </a:t>
              </a:r>
              <a:r>
                <a:rPr lang="ja-JP" altLang="en-US" sz="1200" dirty="0" smtClean="0">
                  <a:latin typeface="+mn-ea"/>
                  <a:ea typeface="+mn-ea"/>
                  <a:cs typeface="Times New Roman" panose="02020603050405020304" pitchFamily="18" charset="0"/>
                </a:rPr>
                <a:t>星像モニタ</a:t>
              </a:r>
              <a:r>
                <a:rPr lang="en-US" altLang="ja-JP" sz="1200" dirty="0" smtClean="0">
                  <a:latin typeface="+mn-ea"/>
                  <a:ea typeface="+mn-ea"/>
                  <a:cs typeface="Times New Roman" panose="02020603050405020304" pitchFamily="18" charset="0"/>
                </a:rPr>
                <a:t>(16</a:t>
              </a:r>
              <a:r>
                <a:rPr lang="ja-JP" altLang="en-US" sz="1200" dirty="0" smtClean="0">
                  <a:latin typeface="+mn-ea"/>
                  <a:ea typeface="+mn-ea"/>
                  <a:cs typeface="Times New Roman" panose="02020603050405020304" pitchFamily="18" charset="0"/>
                </a:rPr>
                <a:t>秒間平均 </a:t>
              </a:r>
              <a:r>
                <a:rPr lang="en-US" altLang="ja-JP" sz="1200" dirty="0" smtClean="0">
                  <a:latin typeface="+mn-ea"/>
                  <a:ea typeface="+mn-ea"/>
                  <a:cs typeface="Times New Roman" panose="02020603050405020304" pitchFamily="18" charset="0"/>
                </a:rPr>
                <a:t>26fps)</a:t>
              </a:r>
            </a:p>
          </p:txBody>
        </p:sp>
      </p:grpSp>
      <p:sp>
        <p:nvSpPr>
          <p:cNvPr id="4" name="正方形/長方形 3"/>
          <p:cNvSpPr/>
          <p:nvPr/>
        </p:nvSpPr>
        <p:spPr>
          <a:xfrm>
            <a:off x="3958165" y="859110"/>
            <a:ext cx="979755" cy="369332"/>
          </a:xfrm>
          <a:prstGeom prst="rect">
            <a:avLst/>
          </a:prstGeom>
          <a:noFill/>
        </p:spPr>
        <p:txBody>
          <a:bodyPr wrap="none">
            <a:spAutoFit/>
          </a:bodyPr>
          <a:lstStyle/>
          <a:p>
            <a:r>
              <a:rPr lang="en-US" altLang="ja-JP" dirty="0" smtClean="0">
                <a:solidFill>
                  <a:schemeClr val="bg1"/>
                </a:solidFill>
                <a:latin typeface="+mn-ea"/>
                <a:ea typeface="+mn-ea"/>
                <a:cs typeface="Times New Roman" panose="02020603050405020304" pitchFamily="18" charset="0"/>
              </a:rPr>
              <a:t>SR=0.4%</a:t>
            </a:r>
            <a:endParaRPr lang="ja-JP" altLang="en-US" dirty="0">
              <a:solidFill>
                <a:schemeClr val="bg1"/>
              </a:solidFill>
              <a:latin typeface="+mn-ea"/>
              <a:ea typeface="+mn-ea"/>
              <a:cs typeface="Times New Roman" panose="02020603050405020304" pitchFamily="18" charset="0"/>
            </a:endParaRPr>
          </a:p>
        </p:txBody>
      </p:sp>
      <p:sp>
        <p:nvSpPr>
          <p:cNvPr id="31" name="正方形/長方形 30"/>
          <p:cNvSpPr/>
          <p:nvPr/>
        </p:nvSpPr>
        <p:spPr>
          <a:xfrm>
            <a:off x="6520059" y="859110"/>
            <a:ext cx="979755" cy="369332"/>
          </a:xfrm>
          <a:prstGeom prst="rect">
            <a:avLst/>
          </a:prstGeom>
          <a:noFill/>
        </p:spPr>
        <p:txBody>
          <a:bodyPr wrap="none">
            <a:spAutoFit/>
          </a:bodyPr>
          <a:lstStyle/>
          <a:p>
            <a:r>
              <a:rPr lang="en-US" altLang="ja-JP" dirty="0" smtClean="0">
                <a:solidFill>
                  <a:schemeClr val="bg1"/>
                </a:solidFill>
                <a:latin typeface="+mn-ea"/>
                <a:ea typeface="+mn-ea"/>
                <a:cs typeface="Times New Roman" panose="02020603050405020304" pitchFamily="18" charset="0"/>
              </a:rPr>
              <a:t>SR=3.7%</a:t>
            </a:r>
            <a:endParaRPr lang="ja-JP" altLang="en-US" dirty="0">
              <a:solidFill>
                <a:schemeClr val="bg1"/>
              </a:solidFill>
              <a:latin typeface="+mn-ea"/>
              <a:ea typeface="+mn-ea"/>
              <a:cs typeface="Times New Roman" panose="02020603050405020304" pitchFamily="18" charset="0"/>
            </a:endParaRPr>
          </a:p>
        </p:txBody>
      </p:sp>
      <p:graphicFrame>
        <p:nvGraphicFramePr>
          <p:cNvPr id="34" name="グラフ 33"/>
          <p:cNvGraphicFramePr>
            <a:graphicFrameLocks noGrp="1"/>
          </p:cNvGraphicFramePr>
          <p:nvPr>
            <p:extLst>
              <p:ext uri="{D42A27DB-BD31-4B8C-83A1-F6EECF244321}">
                <p14:modId xmlns:p14="http://schemas.microsoft.com/office/powerpoint/2010/main" val="3257335136"/>
              </p:ext>
            </p:extLst>
          </p:nvPr>
        </p:nvGraphicFramePr>
        <p:xfrm>
          <a:off x="-62366" y="572124"/>
          <a:ext cx="3933612" cy="3029313"/>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グループ化 6"/>
          <p:cNvGrpSpPr/>
          <p:nvPr/>
        </p:nvGrpSpPr>
        <p:grpSpPr>
          <a:xfrm>
            <a:off x="4594716" y="4079768"/>
            <a:ext cx="4306680" cy="2631428"/>
            <a:chOff x="4594716" y="4079768"/>
            <a:chExt cx="4306680" cy="2631428"/>
          </a:xfrm>
        </p:grpSpPr>
        <p:sp>
          <p:nvSpPr>
            <p:cNvPr id="58" name="テキスト ボックス 57"/>
            <p:cNvSpPr txBox="1"/>
            <p:nvPr/>
          </p:nvSpPr>
          <p:spPr>
            <a:xfrm>
              <a:off x="6249495" y="6434197"/>
              <a:ext cx="1415772" cy="276999"/>
            </a:xfrm>
            <a:prstGeom prst="rect">
              <a:avLst/>
            </a:prstGeom>
            <a:noFill/>
          </p:spPr>
          <p:txBody>
            <a:bodyPr wrap="none" rtlCol="0">
              <a:spAutoFit/>
            </a:bodyPr>
            <a:lstStyle/>
            <a:p>
              <a:r>
                <a:rPr lang="ja-JP" altLang="en-US" sz="1200" dirty="0" smtClean="0">
                  <a:latin typeface="+mn-ea"/>
                  <a:ea typeface="+mn-ea"/>
                  <a:cs typeface="Times New Roman" panose="02020603050405020304" pitchFamily="18" charset="0"/>
                </a:rPr>
                <a:t>周波数と</a:t>
              </a:r>
              <a:r>
                <a:rPr lang="en-US" altLang="ja-JP" sz="1200" dirty="0" smtClean="0">
                  <a:latin typeface="+mn-ea"/>
                  <a:ea typeface="+mn-ea"/>
                  <a:cs typeface="Times New Roman" panose="02020603050405020304" pitchFamily="18" charset="0"/>
                </a:rPr>
                <a:t>SR</a:t>
              </a:r>
              <a:r>
                <a:rPr lang="ja-JP" altLang="en-US" sz="1200" dirty="0" smtClean="0">
                  <a:latin typeface="+mn-ea"/>
                  <a:ea typeface="+mn-ea"/>
                  <a:cs typeface="Times New Roman" panose="02020603050405020304" pitchFamily="18" charset="0"/>
                </a:rPr>
                <a:t>の比較</a:t>
              </a:r>
              <a:endParaRPr lang="en-US" altLang="ja-JP" sz="1200" dirty="0" smtClean="0">
                <a:latin typeface="+mn-ea"/>
                <a:ea typeface="+mn-ea"/>
                <a:cs typeface="Times New Roman" panose="02020603050405020304" pitchFamily="18" charset="0"/>
              </a:endParaRPr>
            </a:p>
          </p:txBody>
        </p:sp>
        <p:pic>
          <p:nvPicPr>
            <p:cNvPr id="27" name="図 26"/>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4716" y="4079768"/>
              <a:ext cx="4306680" cy="2458459"/>
            </a:xfrm>
            <a:prstGeom prst="rect">
              <a:avLst/>
            </a:prstGeom>
            <a:noFill/>
            <a:ln>
              <a:noFill/>
            </a:ln>
          </p:spPr>
        </p:pic>
      </p:grpSp>
      <p:sp>
        <p:nvSpPr>
          <p:cNvPr id="5" name="テキスト ボックス 4"/>
          <p:cNvSpPr txBox="1"/>
          <p:nvPr/>
        </p:nvSpPr>
        <p:spPr>
          <a:xfrm>
            <a:off x="3922484" y="6168895"/>
            <a:ext cx="2074156" cy="369332"/>
          </a:xfrm>
          <a:prstGeom prst="rect">
            <a:avLst/>
          </a:prstGeom>
          <a:solidFill>
            <a:srgbClr val="FFFFFF"/>
          </a:solidFill>
          <a:ln>
            <a:solidFill>
              <a:srgbClr val="000000"/>
            </a:solidFill>
          </a:ln>
        </p:spPr>
        <p:txBody>
          <a:bodyPr wrap="none" rtlCol="0">
            <a:spAutoFit/>
          </a:bodyPr>
          <a:lstStyle/>
          <a:p>
            <a:r>
              <a:rPr kumimoji="1" lang="ja-JP" altLang="en-US" dirty="0" smtClean="0">
                <a:latin typeface="+mn-ea"/>
                <a:ea typeface="+mn-ea"/>
              </a:rPr>
              <a:t>目標</a:t>
            </a:r>
            <a:r>
              <a:rPr kumimoji="1" lang="en-US" altLang="ja-JP" dirty="0" smtClean="0">
                <a:latin typeface="+mn-ea"/>
                <a:ea typeface="+mn-ea"/>
              </a:rPr>
              <a:t>30%</a:t>
            </a:r>
            <a:r>
              <a:rPr kumimoji="1" lang="ja-JP" altLang="en-US" dirty="0" smtClean="0">
                <a:latin typeface="+mn-ea"/>
                <a:ea typeface="+mn-ea"/>
              </a:rPr>
              <a:t>に足りない</a:t>
            </a:r>
            <a:endParaRPr kumimoji="1" lang="ja-JP" altLang="en-US" dirty="0">
              <a:latin typeface="+mn-ea"/>
              <a:ea typeface="+mn-ea"/>
            </a:endParaRPr>
          </a:p>
        </p:txBody>
      </p:sp>
      <p:sp>
        <p:nvSpPr>
          <p:cNvPr id="29" name="テキスト ボックス 28"/>
          <p:cNvSpPr txBox="1"/>
          <p:nvPr/>
        </p:nvSpPr>
        <p:spPr>
          <a:xfrm>
            <a:off x="3871246" y="6463820"/>
            <a:ext cx="1633781" cy="369332"/>
          </a:xfrm>
          <a:prstGeom prst="rect">
            <a:avLst/>
          </a:prstGeom>
          <a:noFill/>
        </p:spPr>
        <p:txBody>
          <a:bodyPr wrap="none" rtlCol="0">
            <a:spAutoFit/>
          </a:bodyPr>
          <a:lstStyle/>
          <a:p>
            <a:r>
              <a:rPr kumimoji="1" lang="ja-JP" altLang="en-US" dirty="0" smtClean="0"/>
              <a:t>中村君スライド</a:t>
            </a:r>
            <a:endParaRPr kumimoji="1" lang="ja-JP" altLang="en-US" dirty="0"/>
          </a:p>
        </p:txBody>
      </p:sp>
      <p:sp>
        <p:nvSpPr>
          <p:cNvPr id="32" name="タイトル 1"/>
          <p:cNvSpPr txBox="1">
            <a:spLocks/>
          </p:cNvSpPr>
          <p:nvPr/>
        </p:nvSpPr>
        <p:spPr>
          <a:xfrm>
            <a:off x="0" y="0"/>
            <a:ext cx="9144000" cy="855579"/>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b="1" u="sng" kern="1200">
                <a:solidFill>
                  <a:schemeClr val="tx1"/>
                </a:solidFill>
                <a:latin typeface="+mj-lt"/>
                <a:ea typeface="+mj-ea"/>
                <a:cs typeface="+mj-cs"/>
              </a:defRPr>
            </a:lvl1pPr>
          </a:lstStyle>
          <a:p>
            <a:r>
              <a:rPr lang="en-US" altLang="ja-JP" dirty="0" err="1" smtClean="0"/>
              <a:t>ExAO</a:t>
            </a:r>
            <a:r>
              <a:rPr lang="ja-JP" altLang="en-US" dirty="0" smtClean="0"/>
              <a:t>パート</a:t>
            </a:r>
            <a:r>
              <a:rPr lang="en-US" altLang="ja-JP" dirty="0" smtClean="0"/>
              <a:t>:: </a:t>
            </a:r>
            <a:r>
              <a:rPr lang="ja-JP" altLang="en-US" dirty="0" smtClean="0"/>
              <a:t>評価試験</a:t>
            </a:r>
            <a:r>
              <a:rPr lang="en-US" altLang="ja-JP" dirty="0" smtClean="0"/>
              <a:t> SR</a:t>
            </a:r>
            <a:r>
              <a:rPr lang="ja-JP" altLang="en-US" dirty="0" smtClean="0"/>
              <a:t>測定</a:t>
            </a:r>
            <a:endParaRPr lang="ja-JP" altLang="en-US" dirty="0"/>
          </a:p>
        </p:txBody>
      </p:sp>
      <p:sp>
        <p:nvSpPr>
          <p:cNvPr id="26" name="テキスト ボックス 25"/>
          <p:cNvSpPr txBox="1"/>
          <p:nvPr/>
        </p:nvSpPr>
        <p:spPr>
          <a:xfrm>
            <a:off x="8402203" y="0"/>
            <a:ext cx="741797" cy="369332"/>
          </a:xfrm>
          <a:prstGeom prst="rect">
            <a:avLst/>
          </a:prstGeom>
          <a:noFill/>
        </p:spPr>
        <p:txBody>
          <a:bodyPr wrap="none" rtlCol="0">
            <a:spAutoFit/>
          </a:bodyPr>
          <a:lstStyle/>
          <a:p>
            <a:pPr algn="r"/>
            <a:r>
              <a:rPr lang="en-US" altLang="ja-JP" dirty="0" smtClean="0"/>
              <a:t>52/</a:t>
            </a:r>
            <a:r>
              <a:rPr lang="en-US" altLang="ja-JP" dirty="0"/>
              <a:t>50</a:t>
            </a:r>
            <a:endParaRPr lang="ja-JP" altLang="en-US" dirty="0"/>
          </a:p>
        </p:txBody>
      </p:sp>
    </p:spTree>
    <p:extLst>
      <p:ext uri="{BB962C8B-B14F-4D97-AF65-F5344CB8AC3E}">
        <p14:creationId xmlns:p14="http://schemas.microsoft.com/office/powerpoint/2010/main" val="31683706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 </a:t>
            </a:r>
            <a:r>
              <a:rPr kumimoji="1" lang="ja-JP" altLang="en-US" dirty="0" smtClean="0"/>
              <a:t>開発グループ</a:t>
            </a:r>
            <a:endParaRPr kumimoji="1" lang="ja-JP" altLang="en-US" dirty="0"/>
          </a:p>
        </p:txBody>
      </p:sp>
      <p:sp>
        <p:nvSpPr>
          <p:cNvPr id="3" name="コンテンツ プレースホルダー 2"/>
          <p:cNvSpPr>
            <a:spLocks noGrp="1"/>
          </p:cNvSpPr>
          <p:nvPr>
            <p:ph idx="1"/>
          </p:nvPr>
        </p:nvSpPr>
        <p:spPr>
          <a:xfrm>
            <a:off x="0" y="745622"/>
            <a:ext cx="9144000" cy="5239560"/>
          </a:xfrm>
        </p:spPr>
        <p:txBody>
          <a:bodyPr/>
          <a:lstStyle/>
          <a:p>
            <a:pPr>
              <a:buFont typeface="Wingdings" charset="2"/>
              <a:buChar char="u"/>
            </a:pPr>
            <a:r>
              <a:rPr lang="en-US" altLang="ja-JP" u="sng" dirty="0" smtClean="0"/>
              <a:t>S</a:t>
            </a:r>
            <a:r>
              <a:rPr lang="en-US" altLang="ja-JP" dirty="0" smtClean="0"/>
              <a:t>econd</a:t>
            </a:r>
            <a:r>
              <a:rPr lang="en-US" altLang="ja-JP" dirty="0"/>
              <a:t>-generation </a:t>
            </a:r>
            <a:r>
              <a:rPr lang="en-US" altLang="ja-JP" u="sng" dirty="0" err="1" smtClean="0"/>
              <a:t>E</a:t>
            </a:r>
            <a:r>
              <a:rPr lang="en-US" altLang="ja-JP" dirty="0" err="1" smtClean="0"/>
              <a:t>xoplanet</a:t>
            </a:r>
            <a:r>
              <a:rPr lang="en-US" altLang="ja-JP" dirty="0" smtClean="0"/>
              <a:t> </a:t>
            </a:r>
            <a:r>
              <a:rPr lang="en-US" altLang="ja-JP" u="sng" dirty="0"/>
              <a:t>I</a:t>
            </a:r>
            <a:r>
              <a:rPr lang="en-US" altLang="ja-JP" dirty="0"/>
              <a:t>mager with </a:t>
            </a:r>
            <a:endParaRPr lang="en-US" altLang="ja-JP" dirty="0" smtClean="0"/>
          </a:p>
          <a:p>
            <a:pPr marL="0" indent="0">
              <a:buNone/>
            </a:pPr>
            <a:r>
              <a:rPr lang="en-US" altLang="ja-JP" dirty="0"/>
              <a:t>	</a:t>
            </a:r>
            <a:r>
              <a:rPr lang="en-US" altLang="ja-JP" dirty="0" smtClean="0"/>
              <a:t>										 </a:t>
            </a:r>
            <a:r>
              <a:rPr lang="en-US" altLang="ja-JP" u="sng" dirty="0" err="1" smtClean="0"/>
              <a:t>C</a:t>
            </a:r>
            <a:r>
              <a:rPr lang="en-US" altLang="ja-JP" dirty="0" err="1" smtClean="0"/>
              <a:t>oronagraphic</a:t>
            </a:r>
            <a:r>
              <a:rPr lang="en-US" altLang="ja-JP" dirty="0" smtClean="0"/>
              <a:t> </a:t>
            </a:r>
            <a:r>
              <a:rPr lang="en-US" altLang="ja-JP" u="sng" dirty="0" err="1" smtClean="0"/>
              <a:t>A</a:t>
            </a:r>
            <a:r>
              <a:rPr lang="en-US" altLang="ja-JP" dirty="0" err="1" smtClean="0"/>
              <a:t>o</a:t>
            </a:r>
            <a:endParaRPr lang="en-US" altLang="ja-JP" dirty="0" smtClean="0"/>
          </a:p>
          <a:p>
            <a:pPr lvl="1"/>
            <a:r>
              <a:rPr lang="ja-JP" altLang="en-US" dirty="0" smtClean="0"/>
              <a:t>全体：</a:t>
            </a:r>
            <a:r>
              <a:rPr kumimoji="1" lang="en-US" altLang="ja-JP" dirty="0" smtClean="0"/>
              <a:t> </a:t>
            </a:r>
            <a:r>
              <a:rPr kumimoji="1" lang="ja-JP" altLang="en-US" dirty="0" smtClean="0"/>
              <a:t>山本</a:t>
            </a:r>
            <a:endParaRPr kumimoji="1" lang="en-US" altLang="ja-JP" dirty="0" smtClean="0"/>
          </a:p>
          <a:p>
            <a:pPr lvl="1"/>
            <a:r>
              <a:rPr lang="ja-JP" altLang="en-US" dirty="0" smtClean="0"/>
              <a:t>極限補償光学</a:t>
            </a:r>
            <a:r>
              <a:rPr lang="en-US" altLang="ja-JP" dirty="0" smtClean="0"/>
              <a:t>(ExAO)</a:t>
            </a:r>
            <a:r>
              <a:rPr lang="ja-JP" altLang="en-US" dirty="0" smtClean="0"/>
              <a:t>部：</a:t>
            </a:r>
            <a:r>
              <a:rPr kumimoji="1" lang="ja-JP" altLang="en-US" dirty="0" smtClean="0"/>
              <a:t>木野</a:t>
            </a:r>
            <a:r>
              <a:rPr lang="en-US" altLang="ja-JP" dirty="0" smtClean="0"/>
              <a:t>, </a:t>
            </a:r>
            <a:r>
              <a:rPr kumimoji="1" lang="ja-JP" altLang="en-US" dirty="0" smtClean="0"/>
              <a:t>森本</a:t>
            </a:r>
            <a:r>
              <a:rPr kumimoji="1" lang="en-US" altLang="ja-JP" dirty="0" smtClean="0"/>
              <a:t>(</a:t>
            </a:r>
            <a:r>
              <a:rPr kumimoji="1" lang="ja-JP" altLang="en-US" dirty="0" smtClean="0"/>
              <a:t>京大</a:t>
            </a:r>
            <a:r>
              <a:rPr kumimoji="1" lang="en-US" altLang="ja-JP" dirty="0" smtClean="0"/>
              <a:t>), </a:t>
            </a:r>
            <a:r>
              <a:rPr kumimoji="1" lang="ja-JP" altLang="en-US" dirty="0" smtClean="0"/>
              <a:t>松尾</a:t>
            </a:r>
            <a:r>
              <a:rPr lang="en-US" altLang="ja-JP" dirty="0" smtClean="0"/>
              <a:t>(</a:t>
            </a:r>
            <a:r>
              <a:rPr lang="ja-JP" altLang="en-US" dirty="0" smtClean="0"/>
              <a:t>阪大</a:t>
            </a:r>
            <a:r>
              <a:rPr lang="en-US" altLang="ja-JP" dirty="0" smtClean="0"/>
              <a:t>), </a:t>
            </a:r>
          </a:p>
          <a:p>
            <a:pPr marL="457200" lvl="1" indent="0">
              <a:buNone/>
            </a:pPr>
            <a:r>
              <a:rPr lang="en-US" altLang="ja-JP" dirty="0"/>
              <a:t>	</a:t>
            </a:r>
            <a:r>
              <a:rPr lang="en-US" altLang="ja-JP" dirty="0" smtClean="0"/>
              <a:t>							    </a:t>
            </a:r>
            <a:r>
              <a:rPr lang="ja-JP" altLang="en-US" dirty="0" smtClean="0"/>
              <a:t>入部</a:t>
            </a:r>
            <a:r>
              <a:rPr lang="en-US" altLang="ja-JP" dirty="0" smtClean="0"/>
              <a:t>, </a:t>
            </a:r>
            <a:r>
              <a:rPr lang="ja-JP" altLang="en-US" dirty="0" smtClean="0"/>
              <a:t>中村</a:t>
            </a:r>
            <a:r>
              <a:rPr lang="en-US" altLang="ja-JP" dirty="0" smtClean="0"/>
              <a:t>(</a:t>
            </a:r>
            <a:r>
              <a:rPr lang="ja-JP" altLang="en-US" dirty="0" smtClean="0"/>
              <a:t>大阪電通大</a:t>
            </a:r>
            <a:r>
              <a:rPr lang="en-US" altLang="ja-JP" dirty="0" smtClean="0"/>
              <a:t>)</a:t>
            </a:r>
            <a:endParaRPr kumimoji="1" lang="en-US" altLang="ja-JP" dirty="0" smtClean="0"/>
          </a:p>
          <a:p>
            <a:pPr lvl="1"/>
            <a:r>
              <a:rPr lang="ja-JP" altLang="en-US" dirty="0" smtClean="0"/>
              <a:t>コロナグラフ部</a:t>
            </a:r>
            <a:r>
              <a:rPr lang="en-US" altLang="ja-JP" dirty="0" smtClean="0"/>
              <a:t>: </a:t>
            </a:r>
            <a:r>
              <a:rPr lang="ja-JP" altLang="en-US" dirty="0" smtClean="0"/>
              <a:t>村上</a:t>
            </a:r>
            <a:r>
              <a:rPr lang="en-US" altLang="ja-JP" dirty="0" smtClean="0"/>
              <a:t>, </a:t>
            </a:r>
            <a:r>
              <a:rPr lang="ja-JP" altLang="en-US" dirty="0" smtClean="0"/>
              <a:t>黒田</a:t>
            </a:r>
            <a:r>
              <a:rPr lang="en-US" altLang="ja-JP" dirty="0" smtClean="0"/>
              <a:t>(</a:t>
            </a:r>
            <a:r>
              <a:rPr lang="ja-JP" altLang="en-US" dirty="0" smtClean="0"/>
              <a:t>北大</a:t>
            </a:r>
            <a:r>
              <a:rPr lang="en-US" altLang="ja-JP" dirty="0" smtClean="0"/>
              <a:t>)</a:t>
            </a:r>
          </a:p>
          <a:p>
            <a:pPr lvl="1"/>
            <a:r>
              <a:rPr lang="ja-JP" altLang="en-US" dirty="0" smtClean="0"/>
              <a:t>ポストプロセス部</a:t>
            </a:r>
            <a:r>
              <a:rPr lang="en-US" altLang="ja-JP" dirty="0" smtClean="0"/>
              <a:t>: </a:t>
            </a:r>
            <a:r>
              <a:rPr lang="ja-JP" altLang="en-US" dirty="0" smtClean="0"/>
              <a:t>小谷</a:t>
            </a:r>
            <a:r>
              <a:rPr lang="en-US" altLang="ja-JP" dirty="0" smtClean="0"/>
              <a:t>(</a:t>
            </a:r>
            <a:r>
              <a:rPr lang="ja-JP" altLang="en-US" dirty="0" smtClean="0"/>
              <a:t>国立天文台</a:t>
            </a:r>
            <a:r>
              <a:rPr lang="en-US" altLang="ja-JP" dirty="0" smtClean="0"/>
              <a:t>), </a:t>
            </a:r>
            <a:r>
              <a:rPr lang="ja-JP" altLang="en-US" dirty="0" smtClean="0"/>
              <a:t>河原</a:t>
            </a:r>
            <a:r>
              <a:rPr lang="en-US" altLang="ja-JP" dirty="0" smtClean="0"/>
              <a:t>(</a:t>
            </a:r>
            <a:r>
              <a:rPr lang="ja-JP" altLang="en-US" dirty="0" smtClean="0"/>
              <a:t>東大</a:t>
            </a:r>
            <a:r>
              <a:rPr lang="en-US" altLang="ja-JP" dirty="0" smtClean="0"/>
              <a:t>)</a:t>
            </a:r>
          </a:p>
          <a:p>
            <a:pPr marL="457200" lvl="1" indent="0">
              <a:buNone/>
            </a:pPr>
            <a:r>
              <a:rPr kumimoji="1" lang="en-US" altLang="ja-JP" dirty="0" smtClean="0"/>
              <a:t>6</a:t>
            </a:r>
            <a:r>
              <a:rPr kumimoji="1" lang="ja-JP" altLang="en-US" dirty="0" smtClean="0"/>
              <a:t>拠点</a:t>
            </a:r>
            <a:r>
              <a:rPr kumimoji="1" lang="en-US" altLang="ja-JP" dirty="0" smtClean="0"/>
              <a:t>, 10</a:t>
            </a:r>
            <a:r>
              <a:rPr kumimoji="1" lang="ja-JP" altLang="en-US" dirty="0" smtClean="0"/>
              <a:t>名</a:t>
            </a:r>
            <a:endParaRPr kumimoji="1" lang="en-US" altLang="ja-JP" dirty="0" smtClean="0"/>
          </a:p>
          <a:p>
            <a:pPr marL="457200" lvl="1" indent="0">
              <a:buNone/>
            </a:pPr>
            <a:r>
              <a:rPr lang="ja-JP" altLang="en-US" dirty="0" smtClean="0"/>
              <a:t>隔週程度のビデオミーティング</a:t>
            </a:r>
            <a:endParaRPr kumimoji="1" lang="ja-JP" altLang="en-US" dirty="0"/>
          </a:p>
        </p:txBody>
      </p:sp>
      <p:sp>
        <p:nvSpPr>
          <p:cNvPr id="4" name="テキスト ボックス 3"/>
          <p:cNvSpPr txBox="1"/>
          <p:nvPr/>
        </p:nvSpPr>
        <p:spPr>
          <a:xfrm>
            <a:off x="8402203" y="0"/>
            <a:ext cx="741797" cy="369332"/>
          </a:xfrm>
          <a:prstGeom prst="rect">
            <a:avLst/>
          </a:prstGeom>
          <a:noFill/>
        </p:spPr>
        <p:txBody>
          <a:bodyPr wrap="none" rtlCol="0">
            <a:spAutoFit/>
          </a:bodyPr>
          <a:lstStyle/>
          <a:p>
            <a:pPr algn="r"/>
            <a:r>
              <a:rPr lang="en-US" altLang="ja-JP" dirty="0" smtClean="0"/>
              <a:t>49</a:t>
            </a:r>
            <a:r>
              <a:rPr lang="en-US" altLang="ja-JP" dirty="0"/>
              <a:t>/50</a:t>
            </a:r>
            <a:endParaRPr lang="ja-JP" altLang="en-US" dirty="0"/>
          </a:p>
        </p:txBody>
      </p:sp>
    </p:spTree>
    <p:extLst>
      <p:ext uri="{BB962C8B-B14F-4D97-AF65-F5344CB8AC3E}">
        <p14:creationId xmlns:p14="http://schemas.microsoft.com/office/powerpoint/2010/main" val="85918859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a:t>
            </a:r>
            <a:r>
              <a:rPr kumimoji="1" lang="ja-JP" altLang="en-US" dirty="0" smtClean="0"/>
              <a:t>の目標</a:t>
            </a:r>
            <a:r>
              <a:rPr kumimoji="1" lang="en-US" altLang="ja-JP" dirty="0" smtClean="0"/>
              <a:t>(</a:t>
            </a:r>
            <a:r>
              <a:rPr kumimoji="1" lang="ja-JP" altLang="en-US" dirty="0" smtClean="0"/>
              <a:t>他の動向</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457200" y="722928"/>
            <a:ext cx="8229600" cy="4525963"/>
          </a:xfrm>
        </p:spPr>
        <p:txBody>
          <a:bodyPr/>
          <a:lstStyle/>
          <a:p>
            <a:r>
              <a:rPr lang="en-US" altLang="ja-JP" dirty="0" smtClean="0"/>
              <a:t>Gemini Planet Finder (GPI)</a:t>
            </a:r>
            <a:r>
              <a:rPr lang="ja-JP" altLang="en-US" dirty="0" smtClean="0"/>
              <a:t>は</a:t>
            </a:r>
            <a:r>
              <a:rPr lang="en-US" altLang="ja-JP" dirty="0" smtClean="0"/>
              <a:t>3</a:t>
            </a:r>
            <a:r>
              <a:rPr lang="ja-JP" altLang="en-US" dirty="0" smtClean="0"/>
              <a:t>年間で</a:t>
            </a:r>
            <a:r>
              <a:rPr lang="en-US" altLang="ja-JP" dirty="0" smtClean="0"/>
              <a:t>600</a:t>
            </a:r>
            <a:r>
              <a:rPr lang="ja-JP" altLang="en-US" dirty="0" smtClean="0"/>
              <a:t>個の恒星での</a:t>
            </a:r>
            <a:r>
              <a:rPr lang="en-US" altLang="ja-JP" dirty="0" smtClean="0"/>
              <a:t>[</a:t>
            </a:r>
            <a:r>
              <a:rPr lang="ja-JP" altLang="en-US" dirty="0" smtClean="0"/>
              <a:t>発見</a:t>
            </a:r>
            <a:r>
              <a:rPr lang="en-US" altLang="ja-JP" dirty="0" smtClean="0"/>
              <a:t>]</a:t>
            </a:r>
            <a:r>
              <a:rPr lang="ja-JP" altLang="en-US" dirty="0" smtClean="0"/>
              <a:t>とキャラクタライズをする。</a:t>
            </a:r>
            <a:endParaRPr lang="en-US" altLang="ja-JP" dirty="0" smtClean="0"/>
          </a:p>
          <a:p>
            <a:r>
              <a:rPr kumimoji="1" lang="en-US" altLang="ja-JP" dirty="0"/>
              <a:t> </a:t>
            </a:r>
            <a:r>
              <a:rPr kumimoji="1" lang="ja-JP" altLang="en-US" dirty="0" smtClean="0"/>
              <a:t>新しい木星質量伴星の検出。</a:t>
            </a:r>
            <a:endParaRPr kumimoji="1" lang="en-US" altLang="ja-JP" dirty="0" smtClean="0"/>
          </a:p>
          <a:p>
            <a:pPr marL="0" indent="0">
              <a:buNone/>
            </a:pPr>
            <a:endParaRPr kumimoji="1" lang="ja-JP" altLang="en-US" dirty="0"/>
          </a:p>
        </p:txBody>
      </p:sp>
      <p:pic>
        <p:nvPicPr>
          <p:cNvPr id="4" name="図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444049"/>
            <a:ext cx="914400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5"/>
          <p:cNvSpPr txBox="1">
            <a:spLocks noChangeArrowheads="1"/>
          </p:cNvSpPr>
          <p:nvPr/>
        </p:nvSpPr>
        <p:spPr bwMode="auto">
          <a:xfrm>
            <a:off x="266700" y="3155124"/>
            <a:ext cx="2255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2014</a:t>
            </a:r>
            <a:r>
              <a:rPr lang="ja-JP" altLang="en-US" sz="1800"/>
              <a:t>年</a:t>
            </a:r>
            <a:r>
              <a:rPr lang="en-US" altLang="ja-JP" sz="1800"/>
              <a:t>12</a:t>
            </a:r>
            <a:r>
              <a:rPr lang="ja-JP" altLang="en-US" sz="1800"/>
              <a:t>月</a:t>
            </a:r>
            <a:r>
              <a:rPr lang="en-US" altLang="ja-JP" sz="1800"/>
              <a:t> (1.65um)</a:t>
            </a:r>
            <a:endParaRPr lang="ja-JP" altLang="en-US" sz="1800"/>
          </a:p>
        </p:txBody>
      </p:sp>
      <p:sp>
        <p:nvSpPr>
          <p:cNvPr id="6" name="テキスト ボックス 6"/>
          <p:cNvSpPr txBox="1">
            <a:spLocks noChangeArrowheads="1"/>
          </p:cNvSpPr>
          <p:nvPr/>
        </p:nvSpPr>
        <p:spPr bwMode="auto">
          <a:xfrm>
            <a:off x="3065463" y="3155124"/>
            <a:ext cx="213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2015</a:t>
            </a:r>
            <a:r>
              <a:rPr lang="ja-JP" altLang="en-US" sz="1800"/>
              <a:t>年</a:t>
            </a:r>
            <a:r>
              <a:rPr lang="en-US" altLang="ja-JP" sz="1800"/>
              <a:t>1</a:t>
            </a:r>
            <a:r>
              <a:rPr lang="ja-JP" altLang="en-US" sz="1800"/>
              <a:t>月</a:t>
            </a:r>
            <a:r>
              <a:rPr lang="en-US" altLang="ja-JP" sz="1800"/>
              <a:t> (1.25um)</a:t>
            </a:r>
            <a:endParaRPr lang="ja-JP" altLang="en-US" sz="1800"/>
          </a:p>
        </p:txBody>
      </p:sp>
      <p:sp>
        <p:nvSpPr>
          <p:cNvPr id="7" name="テキスト ボックス 7"/>
          <p:cNvSpPr txBox="1">
            <a:spLocks noChangeArrowheads="1"/>
          </p:cNvSpPr>
          <p:nvPr/>
        </p:nvSpPr>
        <p:spPr bwMode="auto">
          <a:xfrm>
            <a:off x="6035675" y="3140836"/>
            <a:ext cx="256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2015</a:t>
            </a:r>
            <a:r>
              <a:rPr lang="ja-JP" altLang="en-US" sz="1800"/>
              <a:t>年</a:t>
            </a:r>
            <a:r>
              <a:rPr lang="en-US" altLang="ja-JP" sz="1800"/>
              <a:t>1</a:t>
            </a:r>
            <a:r>
              <a:rPr lang="ja-JP" altLang="en-US" sz="1800"/>
              <a:t>月</a:t>
            </a:r>
            <a:r>
              <a:rPr lang="en-US" altLang="ja-JP" sz="1800"/>
              <a:t> (3.8um, Keck)</a:t>
            </a:r>
            <a:endParaRPr lang="ja-JP" altLang="en-US" sz="1800"/>
          </a:p>
        </p:txBody>
      </p:sp>
      <p:sp>
        <p:nvSpPr>
          <p:cNvPr id="8" name="テキスト ボックス 7"/>
          <p:cNvSpPr txBox="1"/>
          <p:nvPr/>
        </p:nvSpPr>
        <p:spPr>
          <a:xfrm>
            <a:off x="220401" y="2803730"/>
            <a:ext cx="4097321" cy="369332"/>
          </a:xfrm>
          <a:prstGeom prst="rect">
            <a:avLst/>
          </a:prstGeom>
          <a:noFill/>
        </p:spPr>
        <p:txBody>
          <a:bodyPr wrap="none" rtlCol="0">
            <a:spAutoFit/>
          </a:bodyPr>
          <a:lstStyle/>
          <a:p>
            <a:r>
              <a:rPr kumimoji="1" lang="en-US" altLang="ja-JP" dirty="0" smtClean="0"/>
              <a:t>GPI</a:t>
            </a:r>
            <a:r>
              <a:rPr kumimoji="1" lang="ja-JP" altLang="en-US" dirty="0" smtClean="0"/>
              <a:t>での木星質量検出</a:t>
            </a:r>
            <a:r>
              <a:rPr kumimoji="1" lang="en-US" altLang="ja-JP" dirty="0" smtClean="0"/>
              <a:t> (Macintosh+2015)</a:t>
            </a:r>
            <a:endParaRPr kumimoji="1" lang="ja-JP" altLang="en-US" dirty="0"/>
          </a:p>
        </p:txBody>
      </p:sp>
      <p:sp>
        <p:nvSpPr>
          <p:cNvPr id="9" name="テキスト ボックス 8"/>
          <p:cNvSpPr txBox="1"/>
          <p:nvPr/>
        </p:nvSpPr>
        <p:spPr>
          <a:xfrm>
            <a:off x="8402203" y="0"/>
            <a:ext cx="741797" cy="369332"/>
          </a:xfrm>
          <a:prstGeom prst="rect">
            <a:avLst/>
          </a:prstGeom>
          <a:noFill/>
        </p:spPr>
        <p:txBody>
          <a:bodyPr wrap="none" rtlCol="0">
            <a:spAutoFit/>
          </a:bodyPr>
          <a:lstStyle/>
          <a:p>
            <a:pPr algn="r"/>
            <a:r>
              <a:rPr lang="en-US" altLang="ja-JP" dirty="0" smtClean="0"/>
              <a:t>50</a:t>
            </a:r>
            <a:r>
              <a:rPr kumimoji="1" lang="en-US" altLang="ja-JP" dirty="0" smtClean="0"/>
              <a:t>/50</a:t>
            </a:r>
            <a:endParaRPr kumimoji="1" lang="ja-JP" altLang="en-US" dirty="0"/>
          </a:p>
        </p:txBody>
      </p:sp>
    </p:spTree>
    <p:extLst>
      <p:ext uri="{BB962C8B-B14F-4D97-AF65-F5344CB8AC3E}">
        <p14:creationId xmlns:p14="http://schemas.microsoft.com/office/powerpoint/2010/main" val="17796856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導入</a:t>
            </a:r>
            <a:r>
              <a:rPr kumimoji="1" lang="en-US" altLang="ja-JP" dirty="0" smtClean="0"/>
              <a:t>: </a:t>
            </a:r>
            <a:r>
              <a:rPr kumimoji="1" lang="ja-JP" altLang="en-US" dirty="0" smtClean="0"/>
              <a:t>系外惑星検出</a:t>
            </a:r>
            <a:r>
              <a:rPr kumimoji="1" lang="en-US" altLang="ja-JP" dirty="0" smtClean="0"/>
              <a:t>:: </a:t>
            </a:r>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457200" y="731887"/>
            <a:ext cx="8686800" cy="5239560"/>
          </a:xfrm>
        </p:spPr>
        <p:txBody>
          <a:bodyPr/>
          <a:lstStyle/>
          <a:p>
            <a:r>
              <a:rPr kumimoji="1" lang="ja-JP" altLang="en-US" dirty="0" smtClean="0"/>
              <a:t>検出数は増加。質量、惑星半径、軌道長半径などの分布、惑星存在率などは明らかに</a:t>
            </a:r>
            <a:endParaRPr kumimoji="1" lang="en-US" altLang="ja-JP" dirty="0" smtClean="0"/>
          </a:p>
          <a:p>
            <a:pPr marL="0" indent="0">
              <a:buNone/>
            </a:pPr>
            <a:r>
              <a:rPr lang="en-US" altLang="ja-JP" dirty="0" smtClean="0"/>
              <a:t>→</a:t>
            </a:r>
            <a:r>
              <a:rPr lang="ja-JP" altLang="en-US" dirty="0" smtClean="0"/>
              <a:t>主に間接法で、今後はほぼ観測衛星へ</a:t>
            </a:r>
            <a:endParaRPr lang="en-US" altLang="ja-JP" dirty="0" smtClean="0"/>
          </a:p>
          <a:p>
            <a:r>
              <a:rPr kumimoji="1" lang="ja-JP" altLang="en-US" dirty="0" smtClean="0"/>
              <a:t>直接撮像は既発見惑星の</a:t>
            </a:r>
            <a:r>
              <a:rPr kumimoji="1" lang="en-US" altLang="ja-JP" dirty="0" smtClean="0"/>
              <a:t>characterization</a:t>
            </a:r>
            <a:r>
              <a:rPr kumimoji="1" lang="ja-JP" altLang="en-US" dirty="0" smtClean="0"/>
              <a:t>へ</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6355" y="3116241"/>
            <a:ext cx="4501185" cy="31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a:spLocks noChangeArrowheads="1"/>
          </p:cNvSpPr>
          <p:nvPr/>
        </p:nvSpPr>
        <p:spPr bwMode="auto">
          <a:xfrm>
            <a:off x="1174926" y="6267583"/>
            <a:ext cx="21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dirty="0"/>
              <a:t>軌道長半径</a:t>
            </a:r>
            <a:r>
              <a:rPr lang="en-US" altLang="ja-JP" sz="2000" dirty="0"/>
              <a:t> (AU)</a:t>
            </a:r>
            <a:endParaRPr lang="ja-JP" altLang="en-US" sz="2000" dirty="0"/>
          </a:p>
        </p:txBody>
      </p:sp>
      <p:sp>
        <p:nvSpPr>
          <p:cNvPr id="6" name="テキスト ボックス 5"/>
          <p:cNvSpPr txBox="1">
            <a:spLocks noChangeArrowheads="1"/>
          </p:cNvSpPr>
          <p:nvPr/>
        </p:nvSpPr>
        <p:spPr bwMode="auto">
          <a:xfrm rot="16200000">
            <a:off x="-1268778" y="4426719"/>
            <a:ext cx="2990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a:t>惑星質量</a:t>
            </a:r>
            <a:r>
              <a:rPr lang="en-US" altLang="ja-JP" sz="1800" dirty="0"/>
              <a:t> (</a:t>
            </a:r>
            <a:r>
              <a:rPr lang="ja-JP" altLang="en-US" sz="1800" dirty="0"/>
              <a:t>木星質量</a:t>
            </a:r>
            <a:r>
              <a:rPr lang="en-US" altLang="ja-JP" sz="1800" dirty="0"/>
              <a:t>)</a:t>
            </a:r>
            <a:endParaRPr lang="ja-JP" altLang="en-US" sz="1800" dirty="0"/>
          </a:p>
        </p:txBody>
      </p:sp>
      <p:sp>
        <p:nvSpPr>
          <p:cNvPr id="8" name="テキスト ボックス 6"/>
          <p:cNvSpPr txBox="1">
            <a:spLocks noChangeArrowheads="1"/>
          </p:cNvSpPr>
          <p:nvPr/>
        </p:nvSpPr>
        <p:spPr bwMode="auto">
          <a:xfrm>
            <a:off x="864007" y="3238100"/>
            <a:ext cx="23197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dirty="0"/>
              <a:t>褐色矮星質量</a:t>
            </a:r>
            <a:r>
              <a:rPr lang="en-US" altLang="ja-JP" sz="1100" dirty="0"/>
              <a:t>(13—75</a:t>
            </a:r>
            <a:r>
              <a:rPr lang="ja-JP" altLang="en-US" sz="1100" dirty="0"/>
              <a:t>木星質量</a:t>
            </a:r>
            <a:r>
              <a:rPr lang="en-US" altLang="ja-JP" sz="1100" dirty="0"/>
              <a:t>)</a:t>
            </a:r>
            <a:endParaRPr lang="ja-JP" altLang="en-US" sz="1100" dirty="0"/>
          </a:p>
        </p:txBody>
      </p:sp>
      <p:sp>
        <p:nvSpPr>
          <p:cNvPr id="9" name="テキスト ボックス 16"/>
          <p:cNvSpPr txBox="1">
            <a:spLocks noChangeArrowheads="1"/>
          </p:cNvSpPr>
          <p:nvPr/>
        </p:nvSpPr>
        <p:spPr bwMode="auto">
          <a:xfrm>
            <a:off x="2343436" y="4220733"/>
            <a:ext cx="48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dirty="0">
                <a:solidFill>
                  <a:srgbClr val="000000"/>
                </a:solidFill>
              </a:rPr>
              <a:t>木星</a:t>
            </a:r>
          </a:p>
        </p:txBody>
      </p:sp>
      <p:sp>
        <p:nvSpPr>
          <p:cNvPr id="10" name="テキスト ボックス 17"/>
          <p:cNvSpPr txBox="1">
            <a:spLocks noChangeArrowheads="1"/>
          </p:cNvSpPr>
          <p:nvPr/>
        </p:nvSpPr>
        <p:spPr bwMode="auto">
          <a:xfrm>
            <a:off x="2737494" y="4938091"/>
            <a:ext cx="5905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050" dirty="0">
                <a:solidFill>
                  <a:srgbClr val="000000"/>
                </a:solidFill>
              </a:rPr>
              <a:t>海王星</a:t>
            </a:r>
          </a:p>
        </p:txBody>
      </p:sp>
      <p:sp>
        <p:nvSpPr>
          <p:cNvPr id="11" name="テキスト ボックス 18"/>
          <p:cNvSpPr txBox="1">
            <a:spLocks noChangeArrowheads="1"/>
          </p:cNvSpPr>
          <p:nvPr/>
        </p:nvSpPr>
        <p:spPr bwMode="auto">
          <a:xfrm>
            <a:off x="2058246" y="5609936"/>
            <a:ext cx="6116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dirty="0" smtClean="0">
                <a:solidFill>
                  <a:srgbClr val="000000"/>
                </a:solidFill>
              </a:rPr>
              <a:t>地球</a:t>
            </a:r>
            <a:endParaRPr lang="en-US" altLang="ja-JP" sz="1100" dirty="0" smtClean="0">
              <a:solidFill>
                <a:srgbClr val="000000"/>
              </a:solidFill>
            </a:endParaRPr>
          </a:p>
          <a:p>
            <a:r>
              <a:rPr lang="en-US" altLang="ja-JP" sz="1100" dirty="0" smtClean="0">
                <a:solidFill>
                  <a:srgbClr val="000000"/>
                </a:solidFill>
              </a:rPr>
              <a:t>&amp;</a:t>
            </a:r>
            <a:r>
              <a:rPr lang="ja-JP" altLang="en-US" sz="1100" dirty="0" smtClean="0">
                <a:solidFill>
                  <a:srgbClr val="000000"/>
                </a:solidFill>
              </a:rPr>
              <a:t>火星</a:t>
            </a:r>
            <a:endParaRPr lang="ja-JP" altLang="en-US" sz="1100" dirty="0">
              <a:solidFill>
                <a:srgbClr val="000000"/>
              </a:solidFill>
            </a:endParaRPr>
          </a:p>
        </p:txBody>
      </p:sp>
      <p:sp>
        <p:nvSpPr>
          <p:cNvPr id="12" name="円/楕円 11"/>
          <p:cNvSpPr/>
          <p:nvPr/>
        </p:nvSpPr>
        <p:spPr bwMode="auto">
          <a:xfrm>
            <a:off x="2364074" y="3725324"/>
            <a:ext cx="1285512" cy="321262"/>
          </a:xfrm>
          <a:prstGeom prst="ellipse">
            <a:avLst/>
          </a:prstGeom>
          <a:noFill/>
          <a:ln w="57150" cmpd="sng">
            <a:solidFill>
              <a:srgbClr val="FF0000"/>
            </a:solidFill>
            <a:prstDash val="sys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3" name="テキスト ボックス 2"/>
          <p:cNvSpPr txBox="1">
            <a:spLocks noChangeArrowheads="1"/>
          </p:cNvSpPr>
          <p:nvPr/>
        </p:nvSpPr>
        <p:spPr bwMode="auto">
          <a:xfrm>
            <a:off x="3199224" y="4057745"/>
            <a:ext cx="999335" cy="461665"/>
          </a:xfrm>
          <a:prstGeom prst="rect">
            <a:avLst/>
          </a:prstGeom>
          <a:solidFill>
            <a:schemeClr val="bg1"/>
          </a:solidFill>
          <a:ln w="9525">
            <a:solidFill>
              <a:srgbClr val="000000"/>
            </a:solidFill>
            <a:miter lim="800000"/>
            <a:headEnd/>
            <a:tailEnd/>
          </a:ln>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smtClean="0"/>
              <a:t>直接撮像の</a:t>
            </a:r>
            <a:endParaRPr lang="en-US" altLang="ja-JP" sz="1200" dirty="0"/>
          </a:p>
          <a:p>
            <a:r>
              <a:rPr lang="ja-JP" altLang="en-US" sz="1200" dirty="0"/>
              <a:t>観測領域</a:t>
            </a:r>
          </a:p>
        </p:txBody>
      </p:sp>
      <p:sp>
        <p:nvSpPr>
          <p:cNvPr id="14" name="テキスト ボックス 14"/>
          <p:cNvSpPr txBox="1">
            <a:spLocks noChangeArrowheads="1"/>
          </p:cNvSpPr>
          <p:nvPr/>
        </p:nvSpPr>
        <p:spPr bwMode="auto">
          <a:xfrm>
            <a:off x="197581" y="3460116"/>
            <a:ext cx="1187773" cy="276999"/>
          </a:xfrm>
          <a:prstGeom prst="rect">
            <a:avLst/>
          </a:prstGeom>
          <a:solidFill>
            <a:schemeClr val="bg1"/>
          </a:solidFill>
          <a:ln w="9525">
            <a:solidFill>
              <a:srgbClr val="0000FF"/>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200" dirty="0" smtClean="0">
                <a:solidFill>
                  <a:srgbClr val="0000FF"/>
                </a:solidFill>
              </a:rPr>
              <a:t>△</a:t>
            </a:r>
            <a:r>
              <a:rPr lang="ja-JP" altLang="en-US" sz="1200" dirty="0" smtClean="0"/>
              <a:t>トランジット法</a:t>
            </a:r>
            <a:endParaRPr lang="ja-JP" altLang="en-US" sz="1200" dirty="0"/>
          </a:p>
        </p:txBody>
      </p:sp>
      <p:sp>
        <p:nvSpPr>
          <p:cNvPr id="15" name="円/楕円 14"/>
          <p:cNvSpPr/>
          <p:nvPr/>
        </p:nvSpPr>
        <p:spPr bwMode="auto">
          <a:xfrm>
            <a:off x="791468" y="3782146"/>
            <a:ext cx="758023" cy="989329"/>
          </a:xfrm>
          <a:prstGeom prst="ellipse">
            <a:avLst/>
          </a:prstGeom>
          <a:noFill/>
          <a:ln w="57150" cmpd="sng">
            <a:prstDash val="sys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dirty="0"/>
          </a:p>
        </p:txBody>
      </p:sp>
      <p:sp>
        <p:nvSpPr>
          <p:cNvPr id="16" name="テキスト ボックス 16"/>
          <p:cNvSpPr txBox="1">
            <a:spLocks noChangeArrowheads="1"/>
          </p:cNvSpPr>
          <p:nvPr/>
        </p:nvSpPr>
        <p:spPr bwMode="auto">
          <a:xfrm>
            <a:off x="2507844" y="4482343"/>
            <a:ext cx="48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dirty="0">
                <a:solidFill>
                  <a:srgbClr val="000000"/>
                </a:solidFill>
              </a:rPr>
              <a:t>土星</a:t>
            </a:r>
          </a:p>
        </p:txBody>
      </p:sp>
      <p:sp>
        <p:nvSpPr>
          <p:cNvPr id="17" name="テキスト ボックス 18"/>
          <p:cNvSpPr txBox="1">
            <a:spLocks noChangeArrowheads="1"/>
          </p:cNvSpPr>
          <p:nvPr/>
        </p:nvSpPr>
        <p:spPr bwMode="auto">
          <a:xfrm>
            <a:off x="2496633" y="4881416"/>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18" name="テキスト ボックス 19"/>
          <p:cNvSpPr txBox="1">
            <a:spLocks noChangeArrowheads="1"/>
          </p:cNvSpPr>
          <p:nvPr/>
        </p:nvSpPr>
        <p:spPr bwMode="auto">
          <a:xfrm>
            <a:off x="2380483" y="4962749"/>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19" name="テキスト ボックス 20"/>
          <p:cNvSpPr txBox="1">
            <a:spLocks noChangeArrowheads="1"/>
          </p:cNvSpPr>
          <p:nvPr/>
        </p:nvSpPr>
        <p:spPr bwMode="auto">
          <a:xfrm>
            <a:off x="2217663" y="4471452"/>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20" name="テキスト ボックス 21"/>
          <p:cNvSpPr txBox="1">
            <a:spLocks noChangeArrowheads="1"/>
          </p:cNvSpPr>
          <p:nvPr/>
        </p:nvSpPr>
        <p:spPr bwMode="auto">
          <a:xfrm>
            <a:off x="2073893" y="4150078"/>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21" name="正方形/長方形 20"/>
          <p:cNvSpPr/>
          <p:nvPr/>
        </p:nvSpPr>
        <p:spPr bwMode="auto">
          <a:xfrm>
            <a:off x="1825346" y="3737115"/>
            <a:ext cx="198811" cy="2393918"/>
          </a:xfrm>
          <a:prstGeom prst="rect">
            <a:avLst/>
          </a:prstGeom>
          <a:solidFill>
            <a:schemeClr val="bg1">
              <a:lumMod val="65000"/>
              <a:alpha val="17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テキスト ボックス 3"/>
          <p:cNvSpPr txBox="1">
            <a:spLocks noChangeArrowheads="1"/>
          </p:cNvSpPr>
          <p:nvPr/>
        </p:nvSpPr>
        <p:spPr bwMode="auto">
          <a:xfrm>
            <a:off x="1733703" y="5614815"/>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23" name="テキスト ボックス 17"/>
          <p:cNvSpPr txBox="1">
            <a:spLocks noChangeArrowheads="1"/>
          </p:cNvSpPr>
          <p:nvPr/>
        </p:nvSpPr>
        <p:spPr bwMode="auto">
          <a:xfrm>
            <a:off x="1611203" y="5671491"/>
            <a:ext cx="29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a:t>
            </a:r>
            <a:endParaRPr lang="ja-JP" altLang="en-US" sz="1800" dirty="0"/>
          </a:p>
        </p:txBody>
      </p:sp>
      <p:sp>
        <p:nvSpPr>
          <p:cNvPr id="28" name="テキスト ボックス 27"/>
          <p:cNvSpPr txBox="1"/>
          <p:nvPr/>
        </p:nvSpPr>
        <p:spPr>
          <a:xfrm>
            <a:off x="46526" y="6483027"/>
            <a:ext cx="1069524" cy="307777"/>
          </a:xfrm>
          <a:prstGeom prst="rect">
            <a:avLst/>
          </a:prstGeom>
          <a:noFill/>
        </p:spPr>
        <p:txBody>
          <a:bodyPr wrap="none" rtlCol="0">
            <a:spAutoFit/>
          </a:bodyPr>
          <a:lstStyle/>
          <a:p>
            <a:r>
              <a:rPr lang="en-US" altLang="en-US" sz="1400" dirty="0" smtClean="0"/>
              <a:t>←</a:t>
            </a:r>
            <a:r>
              <a:rPr kumimoji="1" lang="ja-JP" altLang="en-US" sz="1400" dirty="0" smtClean="0"/>
              <a:t>主星近傍</a:t>
            </a:r>
            <a:endParaRPr kumimoji="1" lang="ja-JP" altLang="en-US" sz="1400" dirty="0"/>
          </a:p>
        </p:txBody>
      </p:sp>
      <p:pic>
        <p:nvPicPr>
          <p:cNvPr id="29" name="図 3"/>
          <p:cNvPicPr>
            <a:picLocks noChangeAspect="1"/>
          </p:cNvPicPr>
          <p:nvPr/>
        </p:nvPicPr>
        <p:blipFill>
          <a:blip r:embed="rId3" cstate="screen">
            <a:extLst>
              <a:ext uri="{28A0092B-C50C-407E-A947-70E740481C1C}">
                <a14:useLocalDpi xmlns:a14="http://schemas.microsoft.com/office/drawing/2010/main"/>
              </a:ext>
            </a:extLst>
          </a:blip>
          <a:srcRect l="19919" b="4948"/>
          <a:stretch>
            <a:fillRect/>
          </a:stretch>
        </p:blipFill>
        <p:spPr bwMode="auto">
          <a:xfrm>
            <a:off x="5164790" y="3116241"/>
            <a:ext cx="3630491" cy="30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4"/>
          <p:cNvSpPr txBox="1">
            <a:spLocks noChangeArrowheads="1"/>
          </p:cNvSpPr>
          <p:nvPr/>
        </p:nvSpPr>
        <p:spPr bwMode="auto">
          <a:xfrm>
            <a:off x="5622643" y="6338182"/>
            <a:ext cx="2340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dirty="0"/>
              <a:t>離角</a:t>
            </a:r>
            <a:r>
              <a:rPr lang="en-US" altLang="ja-JP" sz="2000" dirty="0"/>
              <a:t> (</a:t>
            </a:r>
            <a:r>
              <a:rPr lang="ja-JP" altLang="en-US" sz="2000" dirty="0"/>
              <a:t>秒</a:t>
            </a:r>
            <a:r>
              <a:rPr lang="ja-JP" altLang="en-US" sz="2000" dirty="0" smtClean="0"/>
              <a:t>角</a:t>
            </a:r>
            <a:r>
              <a:rPr lang="en-US" altLang="ja-JP" sz="2000" dirty="0" smtClean="0"/>
              <a:t>: 5μrad)</a:t>
            </a:r>
            <a:endParaRPr lang="ja-JP" altLang="en-US" sz="2000" dirty="0"/>
          </a:p>
        </p:txBody>
      </p:sp>
      <p:sp>
        <p:nvSpPr>
          <p:cNvPr id="31" name="テキスト ボックス 5"/>
          <p:cNvSpPr txBox="1">
            <a:spLocks noChangeArrowheads="1"/>
          </p:cNvSpPr>
          <p:nvPr/>
        </p:nvSpPr>
        <p:spPr bwMode="auto">
          <a:xfrm rot="16200000">
            <a:off x="3237631" y="4521453"/>
            <a:ext cx="2556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a:t>惑星質量</a:t>
            </a:r>
            <a:r>
              <a:rPr lang="en-US" altLang="ja-JP" sz="1800" dirty="0"/>
              <a:t> (</a:t>
            </a:r>
            <a:r>
              <a:rPr lang="ja-JP" altLang="en-US" sz="1800" dirty="0"/>
              <a:t>木星質量</a:t>
            </a:r>
            <a:r>
              <a:rPr lang="en-US" altLang="ja-JP" sz="1800" dirty="0"/>
              <a:t>)</a:t>
            </a:r>
            <a:endParaRPr lang="ja-JP" altLang="en-US" sz="1800" dirty="0"/>
          </a:p>
        </p:txBody>
      </p:sp>
      <p:sp>
        <p:nvSpPr>
          <p:cNvPr id="32" name="テキスト ボックス 16"/>
          <p:cNvSpPr txBox="1">
            <a:spLocks noChangeArrowheads="1"/>
          </p:cNvSpPr>
          <p:nvPr/>
        </p:nvSpPr>
        <p:spPr bwMode="auto">
          <a:xfrm>
            <a:off x="6872214" y="4008486"/>
            <a:ext cx="6264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dirty="0">
                <a:solidFill>
                  <a:srgbClr val="000000"/>
                </a:solidFill>
              </a:rPr>
              <a:t>木星</a:t>
            </a:r>
          </a:p>
        </p:txBody>
      </p:sp>
      <p:sp>
        <p:nvSpPr>
          <p:cNvPr id="33" name="テキスト ボックス 17"/>
          <p:cNvSpPr txBox="1">
            <a:spLocks noChangeArrowheads="1"/>
          </p:cNvSpPr>
          <p:nvPr/>
        </p:nvSpPr>
        <p:spPr bwMode="auto">
          <a:xfrm>
            <a:off x="7770665" y="4765512"/>
            <a:ext cx="7411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a:solidFill>
                  <a:srgbClr val="000000"/>
                </a:solidFill>
              </a:rPr>
              <a:t>海王星</a:t>
            </a:r>
          </a:p>
        </p:txBody>
      </p:sp>
      <p:sp>
        <p:nvSpPr>
          <p:cNvPr id="34" name="テキスト ボックス 18"/>
          <p:cNvSpPr txBox="1">
            <a:spLocks noChangeArrowheads="1"/>
          </p:cNvSpPr>
          <p:nvPr/>
        </p:nvSpPr>
        <p:spPr bwMode="auto">
          <a:xfrm>
            <a:off x="6672910" y="5614815"/>
            <a:ext cx="726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dirty="0">
                <a:solidFill>
                  <a:srgbClr val="000000"/>
                </a:solidFill>
              </a:rPr>
              <a:t>地球</a:t>
            </a:r>
          </a:p>
        </p:txBody>
      </p:sp>
      <p:sp>
        <p:nvSpPr>
          <p:cNvPr id="35" name="テキスト ボックス 2"/>
          <p:cNvSpPr txBox="1">
            <a:spLocks noChangeArrowheads="1"/>
          </p:cNvSpPr>
          <p:nvPr/>
        </p:nvSpPr>
        <p:spPr bwMode="auto">
          <a:xfrm>
            <a:off x="7492841" y="3863276"/>
            <a:ext cx="1193959" cy="646331"/>
          </a:xfrm>
          <a:prstGeom prst="rect">
            <a:avLst/>
          </a:prstGeom>
          <a:solidFill>
            <a:srgbClr val="FFFFFF"/>
          </a:solidFill>
          <a:ln w="28575">
            <a:solidFill>
              <a:srgbClr val="FF0000"/>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200" dirty="0" smtClean="0"/>
              <a:t>今後直接撮像が狙う領域</a:t>
            </a:r>
            <a:endParaRPr lang="en-US" altLang="ja-JP" sz="1200" dirty="0" smtClean="0"/>
          </a:p>
          <a:p>
            <a:pPr algn="ctr"/>
            <a:r>
              <a:rPr lang="en-US" altLang="ja-JP" sz="1200" dirty="0" smtClean="0"/>
              <a:t>0.1</a:t>
            </a:r>
            <a:r>
              <a:rPr lang="en-US" altLang="ja-JP" sz="1200" dirty="0"/>
              <a:t>—1.7</a:t>
            </a:r>
            <a:endParaRPr lang="ja-JP" altLang="en-US" sz="1200" dirty="0"/>
          </a:p>
        </p:txBody>
      </p:sp>
      <p:sp>
        <p:nvSpPr>
          <p:cNvPr id="36" name="テキスト ボックス 14"/>
          <p:cNvSpPr txBox="1">
            <a:spLocks noChangeArrowheads="1"/>
          </p:cNvSpPr>
          <p:nvPr/>
        </p:nvSpPr>
        <p:spPr bwMode="auto">
          <a:xfrm>
            <a:off x="5750180" y="4692410"/>
            <a:ext cx="679576" cy="338554"/>
          </a:xfrm>
          <a:prstGeom prst="rect">
            <a:avLst/>
          </a:prstGeom>
          <a:solidFill>
            <a:schemeClr val="bg1"/>
          </a:solidFill>
          <a:ln w="9525">
            <a:solidFill>
              <a:srgbClr val="008000"/>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600" dirty="0" smtClean="0">
                <a:solidFill>
                  <a:srgbClr val="008000"/>
                </a:solidFill>
              </a:rPr>
              <a:t>○</a:t>
            </a:r>
            <a:r>
              <a:rPr lang="en-US" altLang="ja-JP" sz="1200" dirty="0" smtClean="0"/>
              <a:t>RV</a:t>
            </a:r>
            <a:r>
              <a:rPr lang="ja-JP" altLang="en-US" sz="1200" dirty="0"/>
              <a:t>法</a:t>
            </a:r>
          </a:p>
        </p:txBody>
      </p:sp>
      <p:sp>
        <p:nvSpPr>
          <p:cNvPr id="37" name="テキスト ボックス 16"/>
          <p:cNvSpPr txBox="1">
            <a:spLocks noChangeArrowheads="1"/>
          </p:cNvSpPr>
          <p:nvPr/>
        </p:nvSpPr>
        <p:spPr bwMode="auto">
          <a:xfrm>
            <a:off x="7049803" y="4389724"/>
            <a:ext cx="6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400" dirty="0">
                <a:solidFill>
                  <a:srgbClr val="000000"/>
                </a:solidFill>
              </a:rPr>
              <a:t>土星</a:t>
            </a:r>
          </a:p>
        </p:txBody>
      </p:sp>
      <p:sp>
        <p:nvSpPr>
          <p:cNvPr id="38" name="テキスト ボックス 18"/>
          <p:cNvSpPr txBox="1">
            <a:spLocks noChangeArrowheads="1"/>
          </p:cNvSpPr>
          <p:nvPr/>
        </p:nvSpPr>
        <p:spPr bwMode="auto">
          <a:xfrm>
            <a:off x="7518440" y="4734734"/>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sp>
        <p:nvSpPr>
          <p:cNvPr id="39" name="テキスト ボックス 19"/>
          <p:cNvSpPr txBox="1">
            <a:spLocks noChangeArrowheads="1"/>
          </p:cNvSpPr>
          <p:nvPr/>
        </p:nvSpPr>
        <p:spPr bwMode="auto">
          <a:xfrm>
            <a:off x="7376956" y="4784202"/>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sp>
        <p:nvSpPr>
          <p:cNvPr id="40" name="テキスト ボックス 20"/>
          <p:cNvSpPr txBox="1">
            <a:spLocks noChangeArrowheads="1"/>
          </p:cNvSpPr>
          <p:nvPr/>
        </p:nvSpPr>
        <p:spPr bwMode="auto">
          <a:xfrm>
            <a:off x="7157275" y="4201830"/>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sp>
        <p:nvSpPr>
          <p:cNvPr id="41" name="テキスト ボックス 21"/>
          <p:cNvSpPr txBox="1">
            <a:spLocks noChangeArrowheads="1"/>
          </p:cNvSpPr>
          <p:nvPr/>
        </p:nvSpPr>
        <p:spPr bwMode="auto">
          <a:xfrm>
            <a:off x="6949449" y="3842301"/>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sp>
        <p:nvSpPr>
          <p:cNvPr id="42" name="正方形/長方形 41"/>
          <p:cNvSpPr/>
          <p:nvPr/>
        </p:nvSpPr>
        <p:spPr bwMode="auto">
          <a:xfrm>
            <a:off x="6537978" y="3756603"/>
            <a:ext cx="202936" cy="2349927"/>
          </a:xfrm>
          <a:prstGeom prst="rect">
            <a:avLst/>
          </a:prstGeom>
          <a:solidFill>
            <a:schemeClr val="bg1">
              <a:lumMod val="65000"/>
              <a:alpha val="17000"/>
            </a:schemeClr>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sz="1050"/>
          </a:p>
        </p:txBody>
      </p:sp>
      <p:sp>
        <p:nvSpPr>
          <p:cNvPr id="43" name="テキスト ボックス 3"/>
          <p:cNvSpPr txBox="1">
            <a:spLocks noChangeArrowheads="1"/>
          </p:cNvSpPr>
          <p:nvPr/>
        </p:nvSpPr>
        <p:spPr bwMode="auto">
          <a:xfrm>
            <a:off x="6449237" y="5602115"/>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sp>
        <p:nvSpPr>
          <p:cNvPr id="44" name="テキスト ボックス 17"/>
          <p:cNvSpPr txBox="1">
            <a:spLocks noChangeArrowheads="1"/>
          </p:cNvSpPr>
          <p:nvPr/>
        </p:nvSpPr>
        <p:spPr bwMode="auto">
          <a:xfrm>
            <a:off x="6336408" y="5663670"/>
            <a:ext cx="29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a:t>
            </a:r>
            <a:endParaRPr lang="ja-JP" altLang="en-US" sz="1400" dirty="0"/>
          </a:p>
        </p:txBody>
      </p:sp>
      <p:cxnSp>
        <p:nvCxnSpPr>
          <p:cNvPr id="45" name="直線コネクタ 44"/>
          <p:cNvCxnSpPr/>
          <p:nvPr/>
        </p:nvCxnSpPr>
        <p:spPr>
          <a:xfrm>
            <a:off x="5185429" y="3294915"/>
            <a:ext cx="1421131" cy="1545869"/>
          </a:xfrm>
          <a:prstGeom prst="line">
            <a:avLst/>
          </a:prstGeom>
          <a:ln w="76200" cmpd="sng">
            <a:solidFill>
              <a:srgbClr val="FF6600"/>
            </a:solidFill>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a:off x="6601722" y="3294915"/>
            <a:ext cx="583690" cy="1545869"/>
          </a:xfrm>
          <a:prstGeom prst="line">
            <a:avLst/>
          </a:prstGeom>
          <a:ln w="76200" cmpd="sng">
            <a:solidFill>
              <a:srgbClr val="FF6600"/>
            </a:solidFill>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6399207" y="3206178"/>
            <a:ext cx="235603" cy="679906"/>
          </a:xfrm>
          <a:prstGeom prst="line">
            <a:avLst/>
          </a:prstGeom>
          <a:ln w="76200" cmpd="sng">
            <a:solidFill>
              <a:srgbClr val="FF0000"/>
            </a:solidFill>
          </a:ln>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6614825" y="3856827"/>
            <a:ext cx="982004" cy="2225"/>
          </a:xfrm>
          <a:prstGeom prst="line">
            <a:avLst/>
          </a:prstGeom>
          <a:ln w="76200" cmpd="sng">
            <a:solidFill>
              <a:srgbClr val="FF0000"/>
            </a:solidFill>
          </a:ln>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a:xfrm flipV="1">
            <a:off x="7597638" y="3238100"/>
            <a:ext cx="173027" cy="647985"/>
          </a:xfrm>
          <a:prstGeom prst="line">
            <a:avLst/>
          </a:prstGeom>
          <a:ln w="76200" cmpd="sng">
            <a:solidFill>
              <a:srgbClr val="FF0000"/>
            </a:solidFill>
          </a:ln>
        </p:spPr>
        <p:style>
          <a:lnRef idx="1">
            <a:schemeClr val="dk1"/>
          </a:lnRef>
          <a:fillRef idx="0">
            <a:schemeClr val="dk1"/>
          </a:fillRef>
          <a:effectRef idx="0">
            <a:schemeClr val="dk1"/>
          </a:effectRef>
          <a:fontRef idx="minor">
            <a:schemeClr val="tx1"/>
          </a:fontRef>
        </p:style>
      </p:cxnSp>
      <p:sp>
        <p:nvSpPr>
          <p:cNvPr id="50" name="テキスト ボックス 2"/>
          <p:cNvSpPr txBox="1">
            <a:spLocks noChangeArrowheads="1"/>
          </p:cNvSpPr>
          <p:nvPr/>
        </p:nvSpPr>
        <p:spPr bwMode="auto">
          <a:xfrm>
            <a:off x="5185429" y="3064082"/>
            <a:ext cx="1081549" cy="461665"/>
          </a:xfrm>
          <a:prstGeom prst="rect">
            <a:avLst/>
          </a:prstGeom>
          <a:solidFill>
            <a:srgbClr val="FFFFFF"/>
          </a:solidFill>
          <a:ln w="19050">
            <a:solidFill>
              <a:srgbClr val="FF6600"/>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200" dirty="0" smtClean="0"/>
              <a:t>Gaia(</a:t>
            </a:r>
            <a:r>
              <a:rPr lang="ja-JP" altLang="en-US" sz="1200" dirty="0" smtClean="0"/>
              <a:t>衛星</a:t>
            </a:r>
            <a:r>
              <a:rPr lang="en-US" altLang="ja-JP" sz="1200" dirty="0" smtClean="0"/>
              <a:t>)</a:t>
            </a:r>
            <a:r>
              <a:rPr lang="ja-JP" altLang="en-US" sz="1200" dirty="0" smtClean="0"/>
              <a:t>の</a:t>
            </a:r>
            <a:endParaRPr lang="en-US" altLang="ja-JP" sz="1200" dirty="0"/>
          </a:p>
          <a:p>
            <a:pPr algn="ctr"/>
            <a:r>
              <a:rPr lang="ja-JP" altLang="en-US" sz="1200" dirty="0"/>
              <a:t>観測領域</a:t>
            </a:r>
          </a:p>
        </p:txBody>
      </p:sp>
      <p:sp>
        <p:nvSpPr>
          <p:cNvPr id="51" name="テキスト ボックス 29"/>
          <p:cNvSpPr txBox="1">
            <a:spLocks noChangeArrowheads="1"/>
          </p:cNvSpPr>
          <p:nvPr/>
        </p:nvSpPr>
        <p:spPr bwMode="auto">
          <a:xfrm>
            <a:off x="4879376" y="6106530"/>
            <a:ext cx="612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200" dirty="0"/>
              <a:t>0.01</a:t>
            </a:r>
            <a:endParaRPr lang="ja-JP" altLang="en-US" sz="1200" dirty="0"/>
          </a:p>
        </p:txBody>
      </p:sp>
      <p:sp>
        <p:nvSpPr>
          <p:cNvPr id="52" name="テキスト ボックス 51"/>
          <p:cNvSpPr txBox="1">
            <a:spLocks noChangeArrowheads="1"/>
          </p:cNvSpPr>
          <p:nvPr/>
        </p:nvSpPr>
        <p:spPr bwMode="auto">
          <a:xfrm>
            <a:off x="5660743" y="6106530"/>
            <a:ext cx="524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200" dirty="0"/>
              <a:t>0.1</a:t>
            </a:r>
            <a:endParaRPr lang="ja-JP" altLang="en-US" sz="1200" dirty="0"/>
          </a:p>
        </p:txBody>
      </p:sp>
      <p:sp>
        <p:nvSpPr>
          <p:cNvPr id="53" name="テキスト ボックス 52"/>
          <p:cNvSpPr txBox="1">
            <a:spLocks noChangeArrowheads="1"/>
          </p:cNvSpPr>
          <p:nvPr/>
        </p:nvSpPr>
        <p:spPr bwMode="auto">
          <a:xfrm>
            <a:off x="6399207" y="6132765"/>
            <a:ext cx="485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200" dirty="0"/>
              <a:t>1.0</a:t>
            </a:r>
            <a:endParaRPr lang="ja-JP" altLang="en-US" sz="1200" dirty="0"/>
          </a:p>
        </p:txBody>
      </p:sp>
      <p:sp>
        <p:nvSpPr>
          <p:cNvPr id="54" name="テキスト ボックス 53"/>
          <p:cNvSpPr txBox="1">
            <a:spLocks noChangeArrowheads="1"/>
          </p:cNvSpPr>
          <p:nvPr/>
        </p:nvSpPr>
        <p:spPr bwMode="auto">
          <a:xfrm>
            <a:off x="7135022" y="6152696"/>
            <a:ext cx="462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200"/>
              <a:t>10</a:t>
            </a:r>
            <a:endParaRPr lang="ja-JP" altLang="en-US" sz="1200"/>
          </a:p>
        </p:txBody>
      </p:sp>
      <p:sp>
        <p:nvSpPr>
          <p:cNvPr id="55" name="テキスト ボックス 54"/>
          <p:cNvSpPr txBox="1">
            <a:spLocks noChangeArrowheads="1"/>
          </p:cNvSpPr>
          <p:nvPr/>
        </p:nvSpPr>
        <p:spPr bwMode="auto">
          <a:xfrm>
            <a:off x="4554506" y="5875697"/>
            <a:ext cx="6309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r>
              <a:rPr lang="en-US" altLang="ja-JP" sz="1200" dirty="0"/>
              <a:t>0.001</a:t>
            </a:r>
            <a:endParaRPr lang="ja-JP" altLang="en-US" sz="1200" dirty="0"/>
          </a:p>
        </p:txBody>
      </p:sp>
      <p:sp>
        <p:nvSpPr>
          <p:cNvPr id="56" name="テキスト ボックス 55"/>
          <p:cNvSpPr txBox="1">
            <a:spLocks noChangeArrowheads="1"/>
          </p:cNvSpPr>
          <p:nvPr/>
        </p:nvSpPr>
        <p:spPr bwMode="auto">
          <a:xfrm>
            <a:off x="4700323" y="5320941"/>
            <a:ext cx="485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r>
              <a:rPr lang="en-US" altLang="ja-JP" sz="1200" dirty="0"/>
              <a:t>0.01</a:t>
            </a:r>
            <a:endParaRPr lang="ja-JP" altLang="en-US" sz="1200" dirty="0"/>
          </a:p>
        </p:txBody>
      </p:sp>
      <p:sp>
        <p:nvSpPr>
          <p:cNvPr id="57" name="テキスト ボックス 56"/>
          <p:cNvSpPr txBox="1">
            <a:spLocks noChangeArrowheads="1"/>
          </p:cNvSpPr>
          <p:nvPr/>
        </p:nvSpPr>
        <p:spPr bwMode="auto">
          <a:xfrm>
            <a:off x="4702903" y="4565410"/>
            <a:ext cx="482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r>
              <a:rPr lang="en-US" altLang="ja-JP" sz="1200" dirty="0"/>
              <a:t>0.1</a:t>
            </a:r>
            <a:endParaRPr lang="ja-JP" altLang="en-US" sz="1200" dirty="0"/>
          </a:p>
        </p:txBody>
      </p:sp>
      <p:sp>
        <p:nvSpPr>
          <p:cNvPr id="58" name="テキスト ボックス 57"/>
          <p:cNvSpPr txBox="1">
            <a:spLocks noChangeArrowheads="1"/>
          </p:cNvSpPr>
          <p:nvPr/>
        </p:nvSpPr>
        <p:spPr bwMode="auto">
          <a:xfrm>
            <a:off x="4776656" y="3855848"/>
            <a:ext cx="408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r>
              <a:rPr lang="en-US" altLang="ja-JP" sz="1200"/>
              <a:t>1.0</a:t>
            </a:r>
            <a:endParaRPr lang="ja-JP" altLang="en-US" sz="1200"/>
          </a:p>
        </p:txBody>
      </p:sp>
      <p:sp>
        <p:nvSpPr>
          <p:cNvPr id="59" name="テキスト ボックス 58"/>
          <p:cNvSpPr txBox="1">
            <a:spLocks noChangeArrowheads="1"/>
          </p:cNvSpPr>
          <p:nvPr/>
        </p:nvSpPr>
        <p:spPr bwMode="auto">
          <a:xfrm>
            <a:off x="4709180" y="3206178"/>
            <a:ext cx="47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r"/>
            <a:r>
              <a:rPr lang="en-US" altLang="ja-JP" sz="1200" dirty="0"/>
              <a:t>10</a:t>
            </a:r>
            <a:endParaRPr lang="ja-JP" altLang="en-US" sz="1200" dirty="0"/>
          </a:p>
        </p:txBody>
      </p:sp>
      <p:sp>
        <p:nvSpPr>
          <p:cNvPr id="62" name="円/楕円 61"/>
          <p:cNvSpPr/>
          <p:nvPr/>
        </p:nvSpPr>
        <p:spPr>
          <a:xfrm>
            <a:off x="6454362" y="3304875"/>
            <a:ext cx="731050" cy="596363"/>
          </a:xfrm>
          <a:prstGeom prst="ellipse">
            <a:avLst/>
          </a:prstGeom>
          <a:noFill/>
          <a:ln w="57150" cmpd="sng">
            <a:solidFill>
              <a:srgbClr val="0012FF"/>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79" name="テキスト ボックス 78"/>
          <p:cNvSpPr txBox="1"/>
          <p:nvPr/>
        </p:nvSpPr>
        <p:spPr>
          <a:xfrm>
            <a:off x="4421958" y="6409764"/>
            <a:ext cx="1069524" cy="307777"/>
          </a:xfrm>
          <a:prstGeom prst="rect">
            <a:avLst/>
          </a:prstGeom>
          <a:noFill/>
        </p:spPr>
        <p:txBody>
          <a:bodyPr wrap="none" rtlCol="0">
            <a:spAutoFit/>
          </a:bodyPr>
          <a:lstStyle/>
          <a:p>
            <a:r>
              <a:rPr lang="en-US" altLang="en-US" sz="1400" dirty="0" smtClean="0"/>
              <a:t>←</a:t>
            </a:r>
            <a:r>
              <a:rPr kumimoji="1" lang="ja-JP" altLang="en-US" sz="1400" dirty="0" smtClean="0"/>
              <a:t>主星近傍</a:t>
            </a:r>
            <a:endParaRPr kumimoji="1" lang="ja-JP" altLang="en-US" sz="1400" dirty="0"/>
          </a:p>
        </p:txBody>
      </p:sp>
      <p:sp>
        <p:nvSpPr>
          <p:cNvPr id="80" name="テキスト ボックス 79"/>
          <p:cNvSpPr txBox="1"/>
          <p:nvPr/>
        </p:nvSpPr>
        <p:spPr>
          <a:xfrm>
            <a:off x="8519197" y="0"/>
            <a:ext cx="624803" cy="369332"/>
          </a:xfrm>
          <a:prstGeom prst="rect">
            <a:avLst/>
          </a:prstGeom>
          <a:noFill/>
        </p:spPr>
        <p:txBody>
          <a:bodyPr wrap="none" rtlCol="0">
            <a:spAutoFit/>
          </a:bodyPr>
          <a:lstStyle/>
          <a:p>
            <a:pPr algn="r"/>
            <a:r>
              <a:rPr lang="en-US" altLang="ja-JP" dirty="0"/>
              <a:t>5/50</a:t>
            </a:r>
            <a:endParaRPr lang="ja-JP" altLang="en-US" dirty="0"/>
          </a:p>
        </p:txBody>
      </p:sp>
    </p:spTree>
    <p:extLst>
      <p:ext uri="{BB962C8B-B14F-4D97-AF65-F5344CB8AC3E}">
        <p14:creationId xmlns:p14="http://schemas.microsoft.com/office/powerpoint/2010/main" val="24903469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バックアップ</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4132077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二等辺三角形 79"/>
          <p:cNvSpPr/>
          <p:nvPr/>
        </p:nvSpPr>
        <p:spPr>
          <a:xfrm rot="16200000">
            <a:off x="6283325" y="1782763"/>
            <a:ext cx="1268413" cy="2776537"/>
          </a:xfrm>
          <a:prstGeom prst="triangle">
            <a:avLst/>
          </a:prstGeom>
          <a:gradFill flip="none" rotWithShape="1">
            <a:gsLst>
              <a:gs pos="35000">
                <a:schemeClr val="accent6">
                  <a:lumMod val="75000"/>
                </a:schemeClr>
              </a:gs>
              <a:gs pos="100000">
                <a:schemeClr val="accent6">
                  <a:lumMod val="60000"/>
                  <a:lumOff val="40000"/>
                </a:schemeClr>
              </a:gs>
              <a:gs pos="1000">
                <a:schemeClr val="accent6">
                  <a:lumMod val="60000"/>
                  <a:lumOff val="40000"/>
                </a:schemeClr>
              </a:gs>
              <a:gs pos="66000">
                <a:schemeClr val="accent6">
                  <a:lumMod val="75000"/>
                </a:schemeClr>
              </a:gs>
              <a:gs pos="53000">
                <a:schemeClr val="accent6">
                  <a:lumMod val="60000"/>
                  <a:lumOff val="40000"/>
                </a:schemeClr>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6" name="下矢印 75"/>
          <p:cNvSpPr/>
          <p:nvPr/>
        </p:nvSpPr>
        <p:spPr>
          <a:xfrm>
            <a:off x="4637088" y="2536825"/>
            <a:ext cx="403225" cy="4321175"/>
          </a:xfrm>
          <a:prstGeom prst="downArrow">
            <a:avLst>
              <a:gd name="adj1" fmla="val 24599"/>
              <a:gd name="adj2" fmla="val 68105"/>
            </a:avLst>
          </a:prstGeom>
          <a:gradFill>
            <a:gsLst>
              <a:gs pos="0">
                <a:srgbClr val="FFFF00"/>
              </a:gs>
              <a:gs pos="100000">
                <a:schemeClr val="bg1"/>
              </a:gs>
              <a:gs pos="35000">
                <a:srgbClr val="FFFFA7"/>
              </a:gs>
            </a:gsLs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2" name="円/楕円 61"/>
          <p:cNvSpPr/>
          <p:nvPr/>
        </p:nvSpPr>
        <p:spPr>
          <a:xfrm>
            <a:off x="2808288" y="5895975"/>
            <a:ext cx="531812" cy="53181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3" name="円/楕円 62"/>
          <p:cNvSpPr/>
          <p:nvPr/>
        </p:nvSpPr>
        <p:spPr>
          <a:xfrm>
            <a:off x="2139950" y="5861050"/>
            <a:ext cx="584200" cy="58261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円/楕円 4"/>
          <p:cNvSpPr/>
          <p:nvPr/>
        </p:nvSpPr>
        <p:spPr>
          <a:xfrm>
            <a:off x="4545013" y="2894013"/>
            <a:ext cx="557212" cy="5715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円/楕円 8"/>
          <p:cNvSpPr/>
          <p:nvPr/>
        </p:nvSpPr>
        <p:spPr>
          <a:xfrm>
            <a:off x="4556125" y="4692650"/>
            <a:ext cx="557213" cy="56991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円/楕円 12"/>
          <p:cNvSpPr/>
          <p:nvPr/>
        </p:nvSpPr>
        <p:spPr>
          <a:xfrm>
            <a:off x="4545013" y="5915025"/>
            <a:ext cx="557212" cy="5715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17416" name="図形グループ 17"/>
          <p:cNvGrpSpPr>
            <a:grpSpLocks/>
          </p:cNvGrpSpPr>
          <p:nvPr/>
        </p:nvGrpSpPr>
        <p:grpSpPr bwMode="auto">
          <a:xfrm rot="10800000">
            <a:off x="1543050" y="2471738"/>
            <a:ext cx="2817813" cy="1503362"/>
            <a:chOff x="1457924" y="493915"/>
            <a:chExt cx="2818455" cy="1503277"/>
          </a:xfrm>
        </p:grpSpPr>
        <p:sp>
          <p:nvSpPr>
            <p:cNvPr id="15" name="直角三角形 14"/>
            <p:cNvSpPr/>
            <p:nvPr/>
          </p:nvSpPr>
          <p:spPr>
            <a:xfrm rot="16200000">
              <a:off x="2498081" y="-533541"/>
              <a:ext cx="750845" cy="2818455"/>
            </a:xfrm>
            <a:prstGeom prst="rtTriangle">
              <a:avLst/>
            </a:prstGeom>
            <a:gradFill flip="none" rotWithShape="1">
              <a:gsLst>
                <a:gs pos="21000">
                  <a:srgbClr val="FDD5B5"/>
                </a:gs>
                <a:gs pos="63000">
                  <a:srgbClr val="FFFFFF"/>
                </a:gs>
              </a:gsLst>
              <a:lin ang="211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直角三角形 16"/>
            <p:cNvSpPr/>
            <p:nvPr/>
          </p:nvSpPr>
          <p:spPr>
            <a:xfrm rot="5400000" flipV="1">
              <a:off x="2498081" y="218892"/>
              <a:ext cx="750845" cy="2818455"/>
            </a:xfrm>
            <a:prstGeom prst="rtTriangle">
              <a:avLst/>
            </a:prstGeom>
            <a:gradFill flip="none" rotWithShape="1">
              <a:gsLst>
                <a:gs pos="32000">
                  <a:srgbClr val="FDD5B5"/>
                </a:gs>
                <a:gs pos="63000">
                  <a:srgbClr val="FFFFFF"/>
                </a:gs>
              </a:gsLst>
              <a:lin ang="2112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7417" name="テキスト ボックス 21"/>
          <p:cNvSpPr txBox="1">
            <a:spLocks noChangeArrowheads="1"/>
          </p:cNvSpPr>
          <p:nvPr/>
        </p:nvSpPr>
        <p:spPr bwMode="auto">
          <a:xfrm>
            <a:off x="4510088" y="2973388"/>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主星</a:t>
            </a:r>
          </a:p>
        </p:txBody>
      </p:sp>
      <p:sp>
        <p:nvSpPr>
          <p:cNvPr id="23" name="テキスト ボックス 22"/>
          <p:cNvSpPr txBox="1"/>
          <p:nvPr/>
        </p:nvSpPr>
        <p:spPr>
          <a:xfrm>
            <a:off x="1200150" y="2346325"/>
            <a:ext cx="2940050" cy="1016000"/>
          </a:xfrm>
          <a:prstGeom prst="rect">
            <a:avLst/>
          </a:prstGeom>
          <a:noFill/>
        </p:spPr>
        <p:txBody>
          <a:bodyPr>
            <a:spAutoFit/>
          </a:bodyPr>
          <a:lstStyle/>
          <a:p>
            <a:pPr marL="342900" indent="-342900" fontAlgn="auto">
              <a:spcBef>
                <a:spcPts val="0"/>
              </a:spcBef>
              <a:spcAft>
                <a:spcPts val="0"/>
              </a:spcAft>
              <a:buFont typeface="+mj-lt"/>
              <a:buAutoNum type="arabicPeriod"/>
              <a:defRPr/>
            </a:pPr>
            <a:r>
              <a:rPr lang="ja-JP" altLang="en-US" sz="2000" dirty="0">
                <a:latin typeface="+mn-lt"/>
                <a:ea typeface="+mn-ea"/>
                <a:cs typeface="+mn-cs"/>
              </a:rPr>
              <a:t>ダストが円盤赤道面に沈殿し微惑星を形成</a:t>
            </a:r>
            <a:endParaRPr lang="en-US" altLang="ja-JP" sz="2000" dirty="0">
              <a:latin typeface="+mn-lt"/>
              <a:ea typeface="+mn-ea"/>
              <a:cs typeface="+mn-cs"/>
            </a:endParaRPr>
          </a:p>
          <a:p>
            <a:pPr fontAlgn="auto">
              <a:spcBef>
                <a:spcPts val="0"/>
              </a:spcBef>
              <a:spcAft>
                <a:spcPts val="0"/>
              </a:spcAft>
              <a:defRPr/>
            </a:pPr>
            <a:endParaRPr lang="ja-JP" altLang="en-US" sz="2000" dirty="0">
              <a:latin typeface="+mn-lt"/>
              <a:ea typeface="+mn-ea"/>
              <a:cs typeface="+mn-cs"/>
            </a:endParaRPr>
          </a:p>
        </p:txBody>
      </p:sp>
      <p:sp>
        <p:nvSpPr>
          <p:cNvPr id="17419" name="テキスト ボックス 23"/>
          <p:cNvSpPr txBox="1">
            <a:spLocks noChangeArrowheads="1"/>
          </p:cNvSpPr>
          <p:nvPr/>
        </p:nvSpPr>
        <p:spPr bwMode="auto">
          <a:xfrm>
            <a:off x="5180013" y="2284413"/>
            <a:ext cx="3108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buFont typeface="Calibri" charset="0"/>
              <a:buAutoNum type="arabicPeriod"/>
            </a:pPr>
            <a:r>
              <a:rPr lang="ja-JP" altLang="en-US" sz="2000"/>
              <a:t>質量の大きな円盤で密度の不安定性が発生</a:t>
            </a:r>
          </a:p>
        </p:txBody>
      </p:sp>
      <p:sp>
        <p:nvSpPr>
          <p:cNvPr id="25" name="円/楕円 24"/>
          <p:cNvSpPr/>
          <p:nvPr/>
        </p:nvSpPr>
        <p:spPr>
          <a:xfrm>
            <a:off x="1978025" y="3179763"/>
            <a:ext cx="90488" cy="90487"/>
          </a:xfrm>
          <a:prstGeom prst="ellipse">
            <a:avLst/>
          </a:prstGeom>
          <a:solidFill>
            <a:srgbClr val="D99694"/>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円/楕円 25"/>
          <p:cNvSpPr/>
          <p:nvPr/>
        </p:nvSpPr>
        <p:spPr>
          <a:xfrm>
            <a:off x="2130425" y="3201988"/>
            <a:ext cx="90488"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円/楕円 26"/>
          <p:cNvSpPr/>
          <p:nvPr/>
        </p:nvSpPr>
        <p:spPr>
          <a:xfrm>
            <a:off x="2282825" y="3186113"/>
            <a:ext cx="90488"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円/楕円 27"/>
          <p:cNvSpPr/>
          <p:nvPr/>
        </p:nvSpPr>
        <p:spPr>
          <a:xfrm>
            <a:off x="2435225" y="3222625"/>
            <a:ext cx="90488" cy="90488"/>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円/楕円 28"/>
          <p:cNvSpPr/>
          <p:nvPr/>
        </p:nvSpPr>
        <p:spPr>
          <a:xfrm>
            <a:off x="1835150" y="3154363"/>
            <a:ext cx="92075"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円/楕円 29"/>
          <p:cNvSpPr/>
          <p:nvPr/>
        </p:nvSpPr>
        <p:spPr>
          <a:xfrm>
            <a:off x="2622550" y="3151188"/>
            <a:ext cx="90488" cy="90487"/>
          </a:xfrm>
          <a:prstGeom prst="ellipse">
            <a:avLst/>
          </a:prstGeom>
          <a:solidFill>
            <a:srgbClr val="D99694"/>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円/楕円 30"/>
          <p:cNvSpPr/>
          <p:nvPr/>
        </p:nvSpPr>
        <p:spPr>
          <a:xfrm>
            <a:off x="2774950" y="3211513"/>
            <a:ext cx="90488" cy="92075"/>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円/楕円 31"/>
          <p:cNvSpPr/>
          <p:nvPr/>
        </p:nvSpPr>
        <p:spPr>
          <a:xfrm>
            <a:off x="2927350" y="3157538"/>
            <a:ext cx="90488"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3" name="円/楕円 32"/>
          <p:cNvSpPr/>
          <p:nvPr/>
        </p:nvSpPr>
        <p:spPr>
          <a:xfrm>
            <a:off x="3041650" y="3192463"/>
            <a:ext cx="90488"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円/楕円 33"/>
          <p:cNvSpPr/>
          <p:nvPr/>
        </p:nvSpPr>
        <p:spPr>
          <a:xfrm>
            <a:off x="2481263" y="3125788"/>
            <a:ext cx="90487"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円/楕円 34"/>
          <p:cNvSpPr/>
          <p:nvPr/>
        </p:nvSpPr>
        <p:spPr>
          <a:xfrm>
            <a:off x="3375025" y="3136900"/>
            <a:ext cx="90488" cy="92075"/>
          </a:xfrm>
          <a:prstGeom prst="ellipse">
            <a:avLst/>
          </a:prstGeom>
          <a:solidFill>
            <a:srgbClr val="D99694"/>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円/楕円 35"/>
          <p:cNvSpPr/>
          <p:nvPr/>
        </p:nvSpPr>
        <p:spPr>
          <a:xfrm>
            <a:off x="3617913" y="3198813"/>
            <a:ext cx="90487" cy="90487"/>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7" name="円/楕円 36"/>
          <p:cNvSpPr/>
          <p:nvPr/>
        </p:nvSpPr>
        <p:spPr>
          <a:xfrm>
            <a:off x="3194050" y="3111500"/>
            <a:ext cx="90488" cy="92075"/>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2" name="二等辺三角形 41"/>
          <p:cNvSpPr/>
          <p:nvPr/>
        </p:nvSpPr>
        <p:spPr>
          <a:xfrm rot="5400000">
            <a:off x="2160587" y="3608388"/>
            <a:ext cx="1503363" cy="2776538"/>
          </a:xfrm>
          <a:prstGeom prst="triangle">
            <a:avLst/>
          </a:prstGeom>
          <a:solidFill>
            <a:srgbClr val="FCD5B5"/>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3" name="円/楕円 42"/>
          <p:cNvSpPr/>
          <p:nvPr/>
        </p:nvSpPr>
        <p:spPr>
          <a:xfrm>
            <a:off x="1851025" y="4921250"/>
            <a:ext cx="142875" cy="14287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4" name="円/楕円 43"/>
          <p:cNvSpPr/>
          <p:nvPr/>
        </p:nvSpPr>
        <p:spPr>
          <a:xfrm>
            <a:off x="1576388" y="4946650"/>
            <a:ext cx="142875" cy="14128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5" name="円/楕円 44"/>
          <p:cNvSpPr/>
          <p:nvPr/>
        </p:nvSpPr>
        <p:spPr>
          <a:xfrm>
            <a:off x="2308225" y="4900613"/>
            <a:ext cx="236538" cy="236537"/>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6" name="円/楕円 45"/>
          <p:cNvSpPr/>
          <p:nvPr/>
        </p:nvSpPr>
        <p:spPr>
          <a:xfrm>
            <a:off x="3516313" y="4979988"/>
            <a:ext cx="141287" cy="14287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7" name="円/楕円 46"/>
          <p:cNvSpPr/>
          <p:nvPr/>
        </p:nvSpPr>
        <p:spPr>
          <a:xfrm>
            <a:off x="3895725" y="4946650"/>
            <a:ext cx="141288" cy="14128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 name="円/楕円 47"/>
          <p:cNvSpPr/>
          <p:nvPr/>
        </p:nvSpPr>
        <p:spPr>
          <a:xfrm>
            <a:off x="2032000" y="5057775"/>
            <a:ext cx="68263" cy="68263"/>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9" name="円/楕円 48"/>
          <p:cNvSpPr/>
          <p:nvPr/>
        </p:nvSpPr>
        <p:spPr>
          <a:xfrm>
            <a:off x="1525588" y="4889500"/>
            <a:ext cx="92075" cy="90488"/>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0" name="円/楕円 49"/>
          <p:cNvSpPr/>
          <p:nvPr/>
        </p:nvSpPr>
        <p:spPr>
          <a:xfrm>
            <a:off x="1747838" y="5080000"/>
            <a:ext cx="90487" cy="90488"/>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1" name="円/楕円 50"/>
          <p:cNvSpPr/>
          <p:nvPr/>
        </p:nvSpPr>
        <p:spPr>
          <a:xfrm>
            <a:off x="1719263" y="4943475"/>
            <a:ext cx="68262" cy="68263"/>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2" name="円/楕円 51"/>
          <p:cNvSpPr/>
          <p:nvPr/>
        </p:nvSpPr>
        <p:spPr>
          <a:xfrm>
            <a:off x="2922588" y="4889500"/>
            <a:ext cx="258762" cy="26035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4" name="二等辺三角形 53"/>
          <p:cNvSpPr/>
          <p:nvPr/>
        </p:nvSpPr>
        <p:spPr>
          <a:xfrm rot="16200000">
            <a:off x="6265862" y="3500438"/>
            <a:ext cx="1268413" cy="2776538"/>
          </a:xfrm>
          <a:prstGeom prst="triangle">
            <a:avLst/>
          </a:prstGeom>
          <a:gradFill flip="none" rotWithShape="1">
            <a:gsLst>
              <a:gs pos="35000">
                <a:schemeClr val="accent6">
                  <a:lumMod val="50000"/>
                </a:schemeClr>
              </a:gs>
              <a:gs pos="100000">
                <a:schemeClr val="accent6">
                  <a:lumMod val="20000"/>
                  <a:lumOff val="80000"/>
                </a:schemeClr>
              </a:gs>
              <a:gs pos="1000">
                <a:schemeClr val="accent6">
                  <a:lumMod val="20000"/>
                  <a:lumOff val="80000"/>
                </a:schemeClr>
              </a:gs>
              <a:gs pos="66000">
                <a:schemeClr val="accent6">
                  <a:lumMod val="50000"/>
                </a:schemeClr>
              </a:gs>
              <a:gs pos="53000">
                <a:schemeClr val="accent6">
                  <a:lumMod val="20000"/>
                  <a:lumOff val="80000"/>
                </a:schemeClr>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6" name="円/楕円 55"/>
          <p:cNvSpPr/>
          <p:nvPr/>
        </p:nvSpPr>
        <p:spPr>
          <a:xfrm>
            <a:off x="3516313" y="6103938"/>
            <a:ext cx="141287" cy="141287"/>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7" name="円/楕円 56"/>
          <p:cNvSpPr/>
          <p:nvPr/>
        </p:nvSpPr>
        <p:spPr>
          <a:xfrm>
            <a:off x="3903663" y="6072188"/>
            <a:ext cx="141287" cy="141287"/>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8" name="円/楕円 57"/>
          <p:cNvSpPr/>
          <p:nvPr/>
        </p:nvSpPr>
        <p:spPr>
          <a:xfrm>
            <a:off x="2889250" y="6000750"/>
            <a:ext cx="328613" cy="327025"/>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円/楕円 58"/>
          <p:cNvSpPr/>
          <p:nvPr/>
        </p:nvSpPr>
        <p:spPr>
          <a:xfrm>
            <a:off x="1865313" y="6065838"/>
            <a:ext cx="207962" cy="20637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0" name="円/楕円 59"/>
          <p:cNvSpPr/>
          <p:nvPr/>
        </p:nvSpPr>
        <p:spPr>
          <a:xfrm>
            <a:off x="1525588" y="6094413"/>
            <a:ext cx="141287" cy="14287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1" name="円/楕円 60"/>
          <p:cNvSpPr/>
          <p:nvPr/>
        </p:nvSpPr>
        <p:spPr>
          <a:xfrm>
            <a:off x="2247900" y="5959475"/>
            <a:ext cx="373063" cy="37306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451" name="テキスト ボックス 63"/>
          <p:cNvSpPr txBox="1">
            <a:spLocks noChangeArrowheads="1"/>
          </p:cNvSpPr>
          <p:nvPr/>
        </p:nvSpPr>
        <p:spPr bwMode="auto">
          <a:xfrm>
            <a:off x="1130300" y="5434013"/>
            <a:ext cx="382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buFont typeface="Calibri" charset="0"/>
              <a:buAutoNum type="arabicPeriod" startAt="3"/>
            </a:pPr>
            <a:r>
              <a:rPr lang="ja-JP" altLang="en-US" sz="2000"/>
              <a:t>円盤ガスが散逸</a:t>
            </a:r>
          </a:p>
        </p:txBody>
      </p:sp>
      <p:sp>
        <p:nvSpPr>
          <p:cNvPr id="17452" name="テキスト ボックス 65"/>
          <p:cNvSpPr txBox="1">
            <a:spLocks noChangeArrowheads="1"/>
          </p:cNvSpPr>
          <p:nvPr/>
        </p:nvSpPr>
        <p:spPr bwMode="auto">
          <a:xfrm>
            <a:off x="2438400" y="6475413"/>
            <a:ext cx="1528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巨大ガス惑星</a:t>
            </a:r>
          </a:p>
        </p:txBody>
      </p:sp>
      <p:sp>
        <p:nvSpPr>
          <p:cNvPr id="17453" name="テキスト ボックス 66"/>
          <p:cNvSpPr txBox="1">
            <a:spLocks noChangeArrowheads="1"/>
          </p:cNvSpPr>
          <p:nvPr/>
        </p:nvSpPr>
        <p:spPr bwMode="auto">
          <a:xfrm>
            <a:off x="5180013" y="5435600"/>
            <a:ext cx="3881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buFont typeface="Calibri" charset="0"/>
              <a:buAutoNum type="arabicPeriod" startAt="3"/>
            </a:pPr>
            <a:r>
              <a:rPr lang="ja-JP" altLang="en-US" sz="2000"/>
              <a:t>断片が収縮し巨大ガス惑星が形成</a:t>
            </a:r>
          </a:p>
        </p:txBody>
      </p:sp>
      <p:sp>
        <p:nvSpPr>
          <p:cNvPr id="68" name="円/楕円 67"/>
          <p:cNvSpPr/>
          <p:nvPr/>
        </p:nvSpPr>
        <p:spPr>
          <a:xfrm>
            <a:off x="7161213" y="5997575"/>
            <a:ext cx="531812" cy="53181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9" name="円/楕円 68"/>
          <p:cNvSpPr/>
          <p:nvPr/>
        </p:nvSpPr>
        <p:spPr>
          <a:xfrm>
            <a:off x="6202363" y="5953125"/>
            <a:ext cx="582612" cy="58261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0" name="円/楕円 69"/>
          <p:cNvSpPr/>
          <p:nvPr/>
        </p:nvSpPr>
        <p:spPr>
          <a:xfrm flipH="1">
            <a:off x="7335838" y="6176963"/>
            <a:ext cx="174625" cy="174625"/>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 name="円/楕円 70"/>
          <p:cNvSpPr/>
          <p:nvPr/>
        </p:nvSpPr>
        <p:spPr>
          <a:xfrm>
            <a:off x="6310313" y="6067425"/>
            <a:ext cx="373062" cy="379413"/>
          </a:xfrm>
          <a:prstGeom prst="ellipse">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458" name="テキスト ボックス 71"/>
          <p:cNvSpPr txBox="1">
            <a:spLocks noChangeArrowheads="1"/>
          </p:cNvSpPr>
          <p:nvPr/>
        </p:nvSpPr>
        <p:spPr bwMode="auto">
          <a:xfrm>
            <a:off x="6654800" y="6442075"/>
            <a:ext cx="1528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巨大ガス惑星</a:t>
            </a:r>
          </a:p>
        </p:txBody>
      </p:sp>
      <p:sp>
        <p:nvSpPr>
          <p:cNvPr id="17460" name="テキスト ボックス 73"/>
          <p:cNvSpPr txBox="1">
            <a:spLocks noChangeArrowheads="1"/>
          </p:cNvSpPr>
          <p:nvPr/>
        </p:nvSpPr>
        <p:spPr bwMode="auto">
          <a:xfrm>
            <a:off x="-9525" y="6086475"/>
            <a:ext cx="1474788" cy="400050"/>
          </a:xfrm>
          <a:prstGeom prst="rect">
            <a:avLst/>
          </a:prstGeom>
          <a:solidFill>
            <a:srgbClr val="FFFFFF"/>
          </a:solidFill>
          <a:ln w="9525">
            <a:solidFill>
              <a:schemeClr val="tx1"/>
            </a:solidFill>
            <a:miter lim="800000"/>
            <a:headEnd/>
            <a:tailEnd/>
          </a:ln>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a:t>〜1000</a:t>
            </a:r>
            <a:r>
              <a:rPr lang="ja-JP" altLang="en-US" sz="2000"/>
              <a:t>万年</a:t>
            </a:r>
          </a:p>
        </p:txBody>
      </p:sp>
      <p:sp>
        <p:nvSpPr>
          <p:cNvPr id="17461" name="テキスト ボックス 74"/>
          <p:cNvSpPr txBox="1">
            <a:spLocks noChangeArrowheads="1"/>
          </p:cNvSpPr>
          <p:nvPr/>
        </p:nvSpPr>
        <p:spPr bwMode="auto">
          <a:xfrm>
            <a:off x="7921625" y="6075363"/>
            <a:ext cx="1217613" cy="400050"/>
          </a:xfrm>
          <a:prstGeom prst="rect">
            <a:avLst/>
          </a:prstGeom>
          <a:solidFill>
            <a:srgbClr val="FFFFFF"/>
          </a:solidFill>
          <a:ln w="9525">
            <a:solidFill>
              <a:schemeClr val="tx1"/>
            </a:solidFill>
            <a:miter lim="800000"/>
            <a:headEnd/>
            <a:tailEnd/>
          </a:ln>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a:t>〜1000</a:t>
            </a:r>
            <a:r>
              <a:rPr lang="ja-JP" altLang="en-US" sz="2000"/>
              <a:t>年</a:t>
            </a:r>
          </a:p>
        </p:txBody>
      </p:sp>
      <p:sp>
        <p:nvSpPr>
          <p:cNvPr id="17462" name="テキスト ボックス 91"/>
          <p:cNvSpPr txBox="1">
            <a:spLocks noChangeArrowheads="1"/>
          </p:cNvSpPr>
          <p:nvPr/>
        </p:nvSpPr>
        <p:spPr bwMode="auto">
          <a:xfrm>
            <a:off x="120650" y="1589387"/>
            <a:ext cx="4516438"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dirty="0"/>
              <a:t>コア集積（</a:t>
            </a:r>
            <a:r>
              <a:rPr lang="en-US" altLang="ja-JP" dirty="0"/>
              <a:t>CA</a:t>
            </a:r>
            <a:r>
              <a:rPr lang="ja-JP" altLang="en-US" dirty="0" smtClean="0"/>
              <a:t>）</a:t>
            </a:r>
            <a:r>
              <a:rPr lang="en-US" altLang="ja-JP" dirty="0" smtClean="0"/>
              <a:t> (Pollack+1996,</a:t>
            </a:r>
          </a:p>
          <a:p>
            <a:pPr algn="r"/>
            <a:r>
              <a:rPr lang="en-US" altLang="ja-JP" dirty="0" smtClean="0"/>
              <a:t> Alibert+2004)</a:t>
            </a:r>
            <a:endParaRPr lang="ja-JP" altLang="en-US" dirty="0"/>
          </a:p>
        </p:txBody>
      </p:sp>
      <p:sp>
        <p:nvSpPr>
          <p:cNvPr id="17463" name="テキスト ボックス 92"/>
          <p:cNvSpPr txBox="1">
            <a:spLocks noChangeArrowheads="1"/>
          </p:cNvSpPr>
          <p:nvPr/>
        </p:nvSpPr>
        <p:spPr bwMode="auto">
          <a:xfrm>
            <a:off x="5180013" y="1544999"/>
            <a:ext cx="352933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dirty="0"/>
              <a:t>円盤自己重力不安定（</a:t>
            </a:r>
            <a:r>
              <a:rPr lang="en-US" altLang="ja-JP" dirty="0"/>
              <a:t>DI</a:t>
            </a:r>
            <a:r>
              <a:rPr lang="ja-JP" altLang="en-US" dirty="0" smtClean="0"/>
              <a:t>）</a:t>
            </a:r>
            <a:r>
              <a:rPr lang="en-US" altLang="ja-JP" dirty="0" smtClean="0"/>
              <a:t> </a:t>
            </a:r>
          </a:p>
          <a:p>
            <a:pPr algn="r"/>
            <a:r>
              <a:rPr lang="en-US" altLang="ja-JP" dirty="0" smtClean="0"/>
              <a:t>(Boss1997, Vorobyov2013)</a:t>
            </a:r>
            <a:endParaRPr lang="ja-JP" altLang="en-US" dirty="0"/>
          </a:p>
        </p:txBody>
      </p:sp>
      <p:sp>
        <p:nvSpPr>
          <p:cNvPr id="17464" name="テキスト ボックス 1"/>
          <p:cNvSpPr txBox="1">
            <a:spLocks noChangeArrowheads="1"/>
          </p:cNvSpPr>
          <p:nvPr/>
        </p:nvSpPr>
        <p:spPr bwMode="auto">
          <a:xfrm>
            <a:off x="1319213" y="953745"/>
            <a:ext cx="6910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分子雲　</a:t>
            </a:r>
            <a:r>
              <a:rPr lang="en-US" altLang="ja-JP"/>
              <a:t>→</a:t>
            </a:r>
            <a:r>
              <a:rPr lang="ja-JP" altLang="en-US"/>
              <a:t>　</a:t>
            </a:r>
            <a:r>
              <a:rPr lang="ja-JP" altLang="en-US" u="sng"/>
              <a:t>原始星</a:t>
            </a:r>
            <a:r>
              <a:rPr lang="en-US" altLang="ja-JP" u="sng"/>
              <a:t>/</a:t>
            </a:r>
            <a:r>
              <a:rPr lang="ja-JP" altLang="en-US" u="sng"/>
              <a:t>原始惑星系円盤</a:t>
            </a:r>
            <a:r>
              <a:rPr lang="ja-JP" altLang="en-US"/>
              <a:t>　</a:t>
            </a:r>
            <a:r>
              <a:rPr lang="en-US" altLang="ja-JP"/>
              <a:t>→</a:t>
            </a:r>
            <a:r>
              <a:rPr lang="ja-JP" altLang="en-US"/>
              <a:t>　主系列星</a:t>
            </a:r>
          </a:p>
        </p:txBody>
      </p:sp>
      <p:sp>
        <p:nvSpPr>
          <p:cNvPr id="3" name="円/楕円 2"/>
          <p:cNvSpPr/>
          <p:nvPr/>
        </p:nvSpPr>
        <p:spPr>
          <a:xfrm>
            <a:off x="2846388" y="779687"/>
            <a:ext cx="3536950" cy="823912"/>
          </a:xfrm>
          <a:prstGeom prst="ellipse">
            <a:avLst/>
          </a:prstGeom>
          <a:noFill/>
          <a:ln w="38100" cmpd="sng"/>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17466" name="テキスト ボックス 52"/>
          <p:cNvSpPr txBox="1">
            <a:spLocks noChangeArrowheads="1"/>
          </p:cNvSpPr>
          <p:nvPr/>
        </p:nvSpPr>
        <p:spPr bwMode="auto">
          <a:xfrm>
            <a:off x="5180013" y="3787775"/>
            <a:ext cx="377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buFont typeface="Calibri" charset="0"/>
              <a:buAutoNum type="arabicPeriod" startAt="2"/>
            </a:pPr>
            <a:r>
              <a:rPr lang="ja-JP" altLang="en-US" sz="2000"/>
              <a:t>円盤全体で不安定性が成長し、局所的な断片が形成される</a:t>
            </a:r>
          </a:p>
        </p:txBody>
      </p:sp>
      <p:sp>
        <p:nvSpPr>
          <p:cNvPr id="17467" name="テキスト ボックス 37"/>
          <p:cNvSpPr txBox="1">
            <a:spLocks noChangeArrowheads="1"/>
          </p:cNvSpPr>
          <p:nvPr/>
        </p:nvSpPr>
        <p:spPr bwMode="auto">
          <a:xfrm>
            <a:off x="1200150" y="3784600"/>
            <a:ext cx="3635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buFont typeface="Calibri" charset="0"/>
              <a:buAutoNum type="arabicPeriod" startAt="2"/>
            </a:pPr>
            <a:r>
              <a:rPr lang="ja-JP" altLang="en-US" sz="2000"/>
              <a:t>微惑星が成長して原始惑星になり、更に成長して巨大ガス惑星のコアを形成</a:t>
            </a:r>
          </a:p>
        </p:txBody>
      </p:sp>
      <p:sp>
        <p:nvSpPr>
          <p:cNvPr id="64" name="タイトル 1"/>
          <p:cNvSpPr txBox="1">
            <a:spLocks/>
          </p:cNvSpPr>
          <p:nvPr/>
        </p:nvSpPr>
        <p:spPr bwMode="auto">
          <a:xfrm>
            <a:off x="457200" y="-7938"/>
            <a:ext cx="82296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r>
              <a:rPr lang="ja-JP" altLang="en-US" u="sng" dirty="0" smtClean="0">
                <a:latin typeface="Calibri" charset="0"/>
                <a:ea typeface="ＭＳ Ｐゴシック" charset="0"/>
              </a:rPr>
              <a:t>惑星形成</a:t>
            </a:r>
            <a:endParaRPr lang="ja-JP" altLang="en-US" u="sng" dirty="0">
              <a:latin typeface="Calibri" charset="0"/>
              <a:ea typeface="ＭＳ Ｐゴシック" charset="0"/>
            </a:endParaRPr>
          </a:p>
        </p:txBody>
      </p:sp>
    </p:spTree>
    <p:extLst>
      <p:ext uri="{BB962C8B-B14F-4D97-AF65-F5344CB8AC3E}">
        <p14:creationId xmlns:p14="http://schemas.microsoft.com/office/powerpoint/2010/main" val="3899936439"/>
      </p:ext>
    </p:extLst>
  </p:cSld>
  <p:clrMapOvr>
    <a:masterClrMapping/>
  </p:clrMapOvr>
  <p:transition xmlns:p14="http://schemas.microsoft.com/office/powerpoint/2010/main" advTm="114000"/>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12725" y="814388"/>
            <a:ext cx="8705850" cy="4525962"/>
          </a:xfrm>
        </p:spPr>
        <p:txBody>
          <a:bodyPr>
            <a:normAutofit fontScale="85000" lnSpcReduction="20000"/>
          </a:bodyPr>
          <a:lstStyle/>
          <a:p>
            <a:pPr marL="0" indent="0">
              <a:buFont typeface="Arial" charset="0"/>
              <a:buNone/>
              <a:defRPr/>
            </a:pPr>
            <a:r>
              <a:rPr lang="ja-JP" altLang="en-US" dirty="0" smtClean="0"/>
              <a:t>他観測で存在と</a:t>
            </a:r>
            <a:r>
              <a:rPr lang="ja-JP" altLang="en-US" dirty="0" smtClean="0">
                <a:solidFill>
                  <a:srgbClr val="FF0000"/>
                </a:solidFill>
              </a:rPr>
              <a:t>質量</a:t>
            </a:r>
            <a:r>
              <a:rPr lang="ja-JP" altLang="en-US" dirty="0" smtClean="0"/>
              <a:t>が分かっている惑星</a:t>
            </a:r>
            <a:endParaRPr lang="en-US" altLang="ja-JP" dirty="0" smtClean="0"/>
          </a:p>
          <a:p>
            <a:pPr>
              <a:defRPr/>
            </a:pPr>
            <a:r>
              <a:rPr lang="ja-JP" altLang="en-US" dirty="0" smtClean="0"/>
              <a:t>惑星</a:t>
            </a:r>
            <a:r>
              <a:rPr lang="ja-JP" altLang="en-US" dirty="0" smtClean="0">
                <a:solidFill>
                  <a:srgbClr val="FF0000"/>
                </a:solidFill>
              </a:rPr>
              <a:t>熱放射　</a:t>
            </a:r>
            <a:r>
              <a:rPr lang="en-US" altLang="ja-JP" dirty="0" smtClean="0">
                <a:solidFill>
                  <a:srgbClr val="FF0000"/>
                </a:solidFill>
              </a:rPr>
              <a:t>(30—35</a:t>
            </a:r>
            <a:r>
              <a:rPr lang="ja-JP" altLang="en-US" dirty="0" smtClean="0">
                <a:solidFill>
                  <a:srgbClr val="FF0000"/>
                </a:solidFill>
              </a:rPr>
              <a:t>個</a:t>
            </a:r>
            <a:r>
              <a:rPr lang="en-US" altLang="ja-JP" dirty="0" smtClean="0">
                <a:solidFill>
                  <a:srgbClr val="FF0000"/>
                </a:solidFill>
              </a:rPr>
              <a:t>)</a:t>
            </a:r>
          </a:p>
          <a:p>
            <a:pPr lvl="1">
              <a:defRPr/>
            </a:pPr>
            <a:r>
              <a:rPr lang="ja-JP" altLang="en-US" dirty="0" smtClean="0"/>
              <a:t>従来：</a:t>
            </a:r>
            <a:r>
              <a:rPr lang="en-US" altLang="ja-JP" dirty="0" smtClean="0"/>
              <a:t> </a:t>
            </a:r>
            <a:r>
              <a:rPr lang="ja-JP" altLang="en-US" dirty="0" smtClean="0"/>
              <a:t>光度</a:t>
            </a:r>
            <a:r>
              <a:rPr lang="en-US" altLang="ja-JP" dirty="0" smtClean="0"/>
              <a:t>→[</a:t>
            </a:r>
            <a:r>
              <a:rPr lang="ja-JP" altLang="en-US" dirty="0" smtClean="0"/>
              <a:t>モデル</a:t>
            </a:r>
            <a:r>
              <a:rPr lang="en-US" altLang="ja-JP" dirty="0" smtClean="0"/>
              <a:t>]→</a:t>
            </a:r>
            <a:r>
              <a:rPr lang="ja-JP" altLang="en-US" dirty="0" smtClean="0"/>
              <a:t>質量</a:t>
            </a:r>
            <a:endParaRPr lang="en-US" altLang="ja-JP" dirty="0" smtClean="0"/>
          </a:p>
          <a:p>
            <a:pPr lvl="1">
              <a:defRPr/>
            </a:pPr>
            <a:r>
              <a:rPr lang="ja-JP" altLang="en-US" dirty="0" smtClean="0"/>
              <a:t>我々：</a:t>
            </a:r>
            <a:r>
              <a:rPr lang="en-US" altLang="ja-JP" dirty="0" smtClean="0"/>
              <a:t> </a:t>
            </a:r>
            <a:r>
              <a:rPr lang="ja-JP" altLang="en-US" dirty="0" smtClean="0"/>
              <a:t>質量、光度が別々に測定出来る</a:t>
            </a:r>
            <a:endParaRPr lang="en-US" altLang="ja-JP" dirty="0"/>
          </a:p>
          <a:p>
            <a:pPr marL="457200" lvl="1" indent="0">
              <a:buFont typeface="Arial" charset="0"/>
              <a:buNone/>
              <a:defRPr/>
            </a:pPr>
            <a:r>
              <a:rPr lang="en-US" altLang="ja-JP" dirty="0" smtClean="0"/>
              <a:t>							→</a:t>
            </a:r>
            <a:r>
              <a:rPr lang="ja-JP" altLang="en-US" dirty="0" smtClean="0">
                <a:solidFill>
                  <a:srgbClr val="FF0000"/>
                </a:solidFill>
              </a:rPr>
              <a:t>モデルの検証</a:t>
            </a:r>
            <a:endParaRPr lang="en-US" altLang="ja-JP" dirty="0">
              <a:solidFill>
                <a:srgbClr val="FF0000"/>
              </a:solidFill>
            </a:endParaRPr>
          </a:p>
          <a:p>
            <a:pPr>
              <a:defRPr/>
            </a:pPr>
            <a:r>
              <a:rPr lang="ja-JP" altLang="en-US" dirty="0" smtClean="0"/>
              <a:t>惑星</a:t>
            </a:r>
            <a:r>
              <a:rPr lang="en-US" altLang="ja-JP" dirty="0" smtClean="0"/>
              <a:t>(</a:t>
            </a:r>
            <a:r>
              <a:rPr lang="ja-JP" altLang="en-US" dirty="0" smtClean="0"/>
              <a:t>大気</a:t>
            </a:r>
            <a:r>
              <a:rPr lang="en-US" altLang="ja-JP" dirty="0" smtClean="0"/>
              <a:t>)</a:t>
            </a:r>
            <a:r>
              <a:rPr lang="ja-JP" altLang="en-US" dirty="0" smtClean="0">
                <a:solidFill>
                  <a:srgbClr val="FF0000"/>
                </a:solidFill>
              </a:rPr>
              <a:t>反射光</a:t>
            </a:r>
            <a:r>
              <a:rPr lang="en-US" altLang="ja-JP" dirty="0" smtClean="0">
                <a:solidFill>
                  <a:srgbClr val="FF0000"/>
                </a:solidFill>
              </a:rPr>
              <a:t> (〜5</a:t>
            </a:r>
            <a:r>
              <a:rPr lang="ja-JP" altLang="en-US" dirty="0" smtClean="0">
                <a:solidFill>
                  <a:srgbClr val="FF0000"/>
                </a:solidFill>
              </a:rPr>
              <a:t>個</a:t>
            </a:r>
            <a:r>
              <a:rPr lang="en-US" altLang="ja-JP" dirty="0" smtClean="0">
                <a:solidFill>
                  <a:srgbClr val="FF0000"/>
                </a:solidFill>
              </a:rPr>
              <a:t>)</a:t>
            </a:r>
          </a:p>
          <a:p>
            <a:pPr lvl="1">
              <a:defRPr/>
            </a:pPr>
            <a:r>
              <a:rPr lang="en-US" altLang="ja-JP" dirty="0" smtClean="0"/>
              <a:t>(</a:t>
            </a:r>
            <a:r>
              <a:rPr lang="ja-JP" altLang="en-US" dirty="0" smtClean="0"/>
              <a:t>直接撮像では</a:t>
            </a:r>
            <a:r>
              <a:rPr lang="en-US" altLang="ja-JP" dirty="0" smtClean="0"/>
              <a:t>)</a:t>
            </a:r>
            <a:r>
              <a:rPr lang="ja-JP" altLang="en-US" dirty="0" smtClean="0"/>
              <a:t>検出されていない</a:t>
            </a:r>
            <a:endParaRPr lang="en-US" altLang="ja-JP" dirty="0" smtClean="0"/>
          </a:p>
          <a:p>
            <a:pPr lvl="1">
              <a:defRPr/>
            </a:pPr>
            <a:r>
              <a:rPr lang="ja-JP" altLang="en-US" dirty="0" smtClean="0"/>
              <a:t>熱放射と違い惑星の温度に依存しない。</a:t>
            </a:r>
            <a:endParaRPr lang="en-US" altLang="ja-JP" dirty="0" smtClean="0"/>
          </a:p>
          <a:p>
            <a:pPr marL="0" indent="0">
              <a:buFont typeface="Arial" charset="0"/>
              <a:buNone/>
              <a:defRPr/>
            </a:pPr>
            <a:r>
              <a:rPr lang="ja-JP" altLang="en-US" dirty="0" smtClean="0"/>
              <a:t>さらに</a:t>
            </a:r>
            <a:r>
              <a:rPr lang="en-US" altLang="ja-JP" dirty="0" smtClean="0"/>
              <a:t>……</a:t>
            </a:r>
          </a:p>
          <a:p>
            <a:pPr>
              <a:defRPr/>
            </a:pPr>
            <a:r>
              <a:rPr lang="ja-JP" altLang="en-US" dirty="0" smtClean="0"/>
              <a:t>惑星の</a:t>
            </a:r>
            <a:r>
              <a:rPr lang="ja-JP" altLang="en-US" dirty="0" smtClean="0">
                <a:solidFill>
                  <a:srgbClr val="FF0000"/>
                </a:solidFill>
              </a:rPr>
              <a:t>光度変動</a:t>
            </a:r>
            <a:endParaRPr lang="en-US" altLang="ja-JP" dirty="0" smtClean="0">
              <a:solidFill>
                <a:srgbClr val="FF0000"/>
              </a:solidFill>
            </a:endParaRPr>
          </a:p>
          <a:p>
            <a:pPr lvl="1">
              <a:defRPr/>
            </a:pPr>
            <a:r>
              <a:rPr lang="ja-JP" altLang="en-US" dirty="0" smtClean="0"/>
              <a:t>雲の有無、自転周期</a:t>
            </a:r>
            <a:r>
              <a:rPr lang="en-US" altLang="ja-JP" dirty="0" smtClean="0"/>
              <a:t> etc...</a:t>
            </a:r>
            <a:endParaRPr lang="en-US" altLang="ja-JP" dirty="0"/>
          </a:p>
        </p:txBody>
      </p:sp>
      <p:sp>
        <p:nvSpPr>
          <p:cNvPr id="19458" name="タイトル 1"/>
          <p:cNvSpPr txBox="1">
            <a:spLocks/>
          </p:cNvSpPr>
          <p:nvPr/>
        </p:nvSpPr>
        <p:spPr bwMode="auto">
          <a:xfrm>
            <a:off x="0" y="-7938"/>
            <a:ext cx="91440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4400" u="sng" dirty="0" smtClean="0"/>
              <a:t>今後の直接撮像でなに</a:t>
            </a:r>
            <a:r>
              <a:rPr lang="ja-JP" altLang="en-US" sz="4400" u="sng" dirty="0"/>
              <a:t>を狙うのか？</a:t>
            </a:r>
          </a:p>
        </p:txBody>
      </p:sp>
      <p:pic>
        <p:nvPicPr>
          <p:cNvPr id="19459" name="図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016750" y="1792288"/>
            <a:ext cx="197008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左矢印 6"/>
          <p:cNvSpPr/>
          <p:nvPr/>
        </p:nvSpPr>
        <p:spPr>
          <a:xfrm rot="2700000">
            <a:off x="6736556" y="1643857"/>
            <a:ext cx="560387" cy="298450"/>
          </a:xfrm>
          <a:prstGeom prst="leftArrow">
            <a:avLst>
              <a:gd name="adj1" fmla="val 40886"/>
              <a:gd name="adj2" fmla="val 50000"/>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8" name="左矢印 7"/>
          <p:cNvSpPr/>
          <p:nvPr/>
        </p:nvSpPr>
        <p:spPr>
          <a:xfrm rot="8100000">
            <a:off x="8550275" y="1644650"/>
            <a:ext cx="560388" cy="296863"/>
          </a:xfrm>
          <a:prstGeom prst="leftArrow">
            <a:avLst>
              <a:gd name="adj1" fmla="val 40886"/>
              <a:gd name="adj2" fmla="val 50000"/>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9" name="左矢印 8"/>
          <p:cNvSpPr/>
          <p:nvPr/>
        </p:nvSpPr>
        <p:spPr>
          <a:xfrm rot="13500000">
            <a:off x="8591550" y="3538538"/>
            <a:ext cx="558800" cy="298450"/>
          </a:xfrm>
          <a:prstGeom prst="leftArrow">
            <a:avLst>
              <a:gd name="adj1" fmla="val 40886"/>
              <a:gd name="adj2" fmla="val 50000"/>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0" name="左矢印 9"/>
          <p:cNvSpPr/>
          <p:nvPr/>
        </p:nvSpPr>
        <p:spPr>
          <a:xfrm rot="18900000">
            <a:off x="6832600" y="3538538"/>
            <a:ext cx="560388" cy="298450"/>
          </a:xfrm>
          <a:prstGeom prst="leftArrow">
            <a:avLst>
              <a:gd name="adj1" fmla="val 40886"/>
              <a:gd name="adj2" fmla="val 50000"/>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9464" name="テキスト ボックス 14"/>
          <p:cNvSpPr txBox="1">
            <a:spLocks noChangeArrowheads="1"/>
          </p:cNvSpPr>
          <p:nvPr/>
        </p:nvSpPr>
        <p:spPr bwMode="auto">
          <a:xfrm>
            <a:off x="5678566" y="5202574"/>
            <a:ext cx="3008155" cy="1384995"/>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00" dirty="0"/>
              <a:t>どれくらい惑星を</a:t>
            </a:r>
            <a:endParaRPr lang="en-US" altLang="ja-JP" sz="2800" dirty="0"/>
          </a:p>
          <a:p>
            <a:pPr algn="ctr"/>
            <a:r>
              <a:rPr lang="ja-JP" altLang="en-US" sz="2800" dirty="0"/>
              <a:t>検出出来るのか</a:t>
            </a:r>
            <a:r>
              <a:rPr lang="ja-JP" altLang="en-US" sz="2800" dirty="0" smtClean="0"/>
              <a:t>？</a:t>
            </a:r>
            <a:endParaRPr lang="en-US" altLang="ja-JP" sz="2800" dirty="0" smtClean="0"/>
          </a:p>
          <a:p>
            <a:pPr algn="ctr"/>
            <a:r>
              <a:rPr lang="en-US" altLang="ja-JP" sz="2800" dirty="0" smtClean="0"/>
              <a:t>→40</a:t>
            </a:r>
            <a:r>
              <a:rPr lang="ja-JP" altLang="en-US" sz="2800" dirty="0" smtClean="0"/>
              <a:t>個くらい</a:t>
            </a:r>
            <a:endParaRPr lang="en-US" altLang="ja-JP" sz="2800" dirty="0" smtClean="0"/>
          </a:p>
        </p:txBody>
      </p:sp>
      <p:sp>
        <p:nvSpPr>
          <p:cNvPr id="16" name="正方形/長方形 15"/>
          <p:cNvSpPr/>
          <p:nvPr/>
        </p:nvSpPr>
        <p:spPr>
          <a:xfrm>
            <a:off x="5355215" y="5140130"/>
            <a:ext cx="3533198" cy="152419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1" name="テキスト ボックス 10"/>
          <p:cNvSpPr txBox="1"/>
          <p:nvPr/>
        </p:nvSpPr>
        <p:spPr>
          <a:xfrm>
            <a:off x="8519197" y="0"/>
            <a:ext cx="624803" cy="369332"/>
          </a:xfrm>
          <a:prstGeom prst="rect">
            <a:avLst/>
          </a:prstGeom>
          <a:noFill/>
        </p:spPr>
        <p:txBody>
          <a:bodyPr wrap="none" rtlCol="0">
            <a:spAutoFit/>
          </a:bodyPr>
          <a:lstStyle/>
          <a:p>
            <a:pPr algn="r"/>
            <a:r>
              <a:rPr lang="en-US" altLang="ja-JP" dirty="0"/>
              <a:t>9</a:t>
            </a:r>
            <a:r>
              <a:rPr kumimoji="1" lang="en-US" altLang="ja-JP" dirty="0" smtClean="0"/>
              <a:t>/20</a:t>
            </a:r>
            <a:endParaRPr kumimoji="1" lang="ja-JP" altLang="en-US" dirty="0"/>
          </a:p>
        </p:txBody>
      </p:sp>
    </p:spTree>
    <p:extLst>
      <p:ext uri="{BB962C8B-B14F-4D97-AF65-F5344CB8AC3E}">
        <p14:creationId xmlns:p14="http://schemas.microsoft.com/office/powerpoint/2010/main" val="417833577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401763" y="1944688"/>
            <a:ext cx="284162"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pic>
        <p:nvPicPr>
          <p:cNvPr id="26626"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73788" y="3551238"/>
            <a:ext cx="296227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テキスト ボックス 6"/>
          <p:cNvSpPr txBox="1">
            <a:spLocks noChangeArrowheads="1"/>
          </p:cNvSpPr>
          <p:nvPr/>
        </p:nvSpPr>
        <p:spPr bwMode="auto">
          <a:xfrm>
            <a:off x="236538" y="79375"/>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ナスミス台ポート</a:t>
            </a:r>
            <a:r>
              <a:rPr lang="en-US" altLang="ja-JP"/>
              <a:t>(1/2)</a:t>
            </a:r>
            <a:endParaRPr lang="ja-JP" altLang="en-US"/>
          </a:p>
        </p:txBody>
      </p:sp>
      <p:sp>
        <p:nvSpPr>
          <p:cNvPr id="8" name="正方形/長方形 7"/>
          <p:cNvSpPr/>
          <p:nvPr/>
        </p:nvSpPr>
        <p:spPr bwMode="auto">
          <a:xfrm>
            <a:off x="1401763" y="3751263"/>
            <a:ext cx="284162"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9" name="正方形/長方形 8"/>
          <p:cNvSpPr/>
          <p:nvPr/>
        </p:nvSpPr>
        <p:spPr bwMode="auto">
          <a:xfrm>
            <a:off x="4283075" y="3751263"/>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10" name="正方形/長方形 9"/>
          <p:cNvSpPr/>
          <p:nvPr/>
        </p:nvSpPr>
        <p:spPr bwMode="auto">
          <a:xfrm>
            <a:off x="4283075" y="1944688"/>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11" name="正方形/長方形 10"/>
          <p:cNvSpPr/>
          <p:nvPr/>
        </p:nvSpPr>
        <p:spPr bwMode="auto">
          <a:xfrm>
            <a:off x="2846388" y="1944688"/>
            <a:ext cx="284162"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cxnSp>
        <p:nvCxnSpPr>
          <p:cNvPr id="12" name="直線コネクタ 11"/>
          <p:cNvCxnSpPr/>
          <p:nvPr/>
        </p:nvCxnSpPr>
        <p:spPr bwMode="auto">
          <a:xfrm flipH="1">
            <a:off x="1544638" y="4262438"/>
            <a:ext cx="2879725"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16" name="直線コネクタ 15"/>
          <p:cNvCxnSpPr/>
          <p:nvPr/>
        </p:nvCxnSpPr>
        <p:spPr bwMode="auto">
          <a:xfrm flipV="1">
            <a:off x="3435350" y="2047875"/>
            <a:ext cx="0" cy="89535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6634" name="テキスト ボックス 16"/>
          <p:cNvSpPr txBox="1">
            <a:spLocks noChangeArrowheads="1"/>
          </p:cNvSpPr>
          <p:nvPr/>
        </p:nvSpPr>
        <p:spPr bwMode="auto">
          <a:xfrm>
            <a:off x="2135188" y="3957638"/>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2000</a:t>
            </a:r>
            <a:endParaRPr lang="ja-JP" altLang="en-US" sz="1400"/>
          </a:p>
        </p:txBody>
      </p:sp>
      <p:cxnSp>
        <p:nvCxnSpPr>
          <p:cNvPr id="18" name="直線コネクタ 17"/>
          <p:cNvCxnSpPr/>
          <p:nvPr/>
        </p:nvCxnSpPr>
        <p:spPr bwMode="auto">
          <a:xfrm flipV="1">
            <a:off x="1103313" y="2047875"/>
            <a:ext cx="0" cy="1806575"/>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6636" name="テキスト ボックス 21"/>
          <p:cNvSpPr txBox="1">
            <a:spLocks noChangeArrowheads="1"/>
          </p:cNvSpPr>
          <p:nvPr/>
        </p:nvSpPr>
        <p:spPr bwMode="auto">
          <a:xfrm>
            <a:off x="539750" y="3243263"/>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1255</a:t>
            </a:r>
            <a:endParaRPr lang="ja-JP" altLang="en-US" sz="1400"/>
          </a:p>
        </p:txBody>
      </p:sp>
      <p:sp>
        <p:nvSpPr>
          <p:cNvPr id="29" name="正方形/長方形 28"/>
          <p:cNvSpPr/>
          <p:nvPr/>
        </p:nvSpPr>
        <p:spPr bwMode="auto">
          <a:xfrm>
            <a:off x="1544638" y="2047875"/>
            <a:ext cx="2879725" cy="1806575"/>
          </a:xfrm>
          <a:prstGeom prst="rect">
            <a:avLst/>
          </a:prstGeom>
          <a:noFill/>
          <a:ln w="9525" cmpd="sng">
            <a:solidFill>
              <a:srgbClr val="000000"/>
            </a:solidFill>
            <a:prstDash val="sysDash"/>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30" name="正方形/長方形 29"/>
          <p:cNvSpPr/>
          <p:nvPr/>
        </p:nvSpPr>
        <p:spPr bwMode="auto">
          <a:xfrm>
            <a:off x="265113" y="5011738"/>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26639" name="テキスト ボックス 30"/>
          <p:cNvSpPr txBox="1">
            <a:spLocks noChangeArrowheads="1"/>
          </p:cNvSpPr>
          <p:nvPr/>
        </p:nvSpPr>
        <p:spPr bwMode="auto">
          <a:xfrm>
            <a:off x="539750" y="4879975"/>
            <a:ext cx="180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a:t>HP</a:t>
            </a:r>
            <a:r>
              <a:rPr lang="ja-JP" altLang="en-US" sz="1600"/>
              <a:t>サイズ</a:t>
            </a:r>
            <a:r>
              <a:rPr lang="en-US" altLang="ja-JP" sz="1600"/>
              <a:t>: 250x200</a:t>
            </a:r>
            <a:endParaRPr lang="ja-JP" altLang="en-US" sz="1600"/>
          </a:p>
        </p:txBody>
      </p:sp>
      <p:sp>
        <p:nvSpPr>
          <p:cNvPr id="32" name="乗算記号 31"/>
          <p:cNvSpPr/>
          <p:nvPr/>
        </p:nvSpPr>
        <p:spPr>
          <a:xfrm>
            <a:off x="2865438" y="2809875"/>
            <a:ext cx="258762" cy="258763"/>
          </a:xfrm>
          <a:prstGeom prst="mathMultiply">
            <a:avLst>
              <a:gd name="adj1" fmla="val 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26641" name="テキスト ボックス 32"/>
          <p:cNvSpPr txBox="1">
            <a:spLocks noChangeArrowheads="1"/>
          </p:cNvSpPr>
          <p:nvPr/>
        </p:nvSpPr>
        <p:spPr bwMode="auto">
          <a:xfrm>
            <a:off x="3444875" y="2371725"/>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622.85</a:t>
            </a:r>
            <a:endParaRPr lang="ja-JP" altLang="en-US" sz="1400"/>
          </a:p>
        </p:txBody>
      </p:sp>
      <p:sp>
        <p:nvSpPr>
          <p:cNvPr id="26642" name="テキスト ボックス 33"/>
          <p:cNvSpPr txBox="1">
            <a:spLocks noChangeArrowheads="1"/>
          </p:cNvSpPr>
          <p:nvPr/>
        </p:nvSpPr>
        <p:spPr bwMode="auto">
          <a:xfrm>
            <a:off x="2976563" y="3033713"/>
            <a:ext cx="1082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望遠鏡焦点</a:t>
            </a:r>
          </a:p>
        </p:txBody>
      </p:sp>
      <p:sp>
        <p:nvSpPr>
          <p:cNvPr id="26643" name="テキスト ボックス 35"/>
          <p:cNvSpPr txBox="1">
            <a:spLocks noChangeArrowheads="1"/>
          </p:cNvSpPr>
          <p:nvPr/>
        </p:nvSpPr>
        <p:spPr bwMode="auto">
          <a:xfrm>
            <a:off x="265113" y="546100"/>
            <a:ext cx="1108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平面図</a:t>
            </a:r>
          </a:p>
        </p:txBody>
      </p:sp>
      <p:sp>
        <p:nvSpPr>
          <p:cNvPr id="26644" name="テキスト ボックス 36"/>
          <p:cNvSpPr txBox="1">
            <a:spLocks noChangeArrowheads="1"/>
          </p:cNvSpPr>
          <p:nvPr/>
        </p:nvSpPr>
        <p:spPr bwMode="auto">
          <a:xfrm>
            <a:off x="4676775" y="7461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側面図</a:t>
            </a:r>
          </a:p>
        </p:txBody>
      </p:sp>
      <p:sp>
        <p:nvSpPr>
          <p:cNvPr id="38" name="正方形/長方形 37"/>
          <p:cNvSpPr/>
          <p:nvPr/>
        </p:nvSpPr>
        <p:spPr bwMode="auto">
          <a:xfrm>
            <a:off x="6043613" y="2427288"/>
            <a:ext cx="282575" cy="5080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39" name="正方形/長方形 38"/>
          <p:cNvSpPr/>
          <p:nvPr/>
        </p:nvSpPr>
        <p:spPr bwMode="auto">
          <a:xfrm>
            <a:off x="7839075" y="2427288"/>
            <a:ext cx="284163" cy="5080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cxnSp>
        <p:nvCxnSpPr>
          <p:cNvPr id="40" name="直線コネクタ 39"/>
          <p:cNvCxnSpPr/>
          <p:nvPr/>
        </p:nvCxnSpPr>
        <p:spPr bwMode="auto">
          <a:xfrm flipH="1">
            <a:off x="6173788" y="2698750"/>
            <a:ext cx="1806575"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6648" name="テキスト ボックス 40"/>
          <p:cNvSpPr txBox="1">
            <a:spLocks noChangeArrowheads="1"/>
          </p:cNvSpPr>
          <p:nvPr/>
        </p:nvSpPr>
        <p:spPr bwMode="auto">
          <a:xfrm>
            <a:off x="5716588" y="2387600"/>
            <a:ext cx="3889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HP</a:t>
            </a:r>
            <a:endParaRPr lang="ja-JP" altLang="en-US" sz="1400"/>
          </a:p>
        </p:txBody>
      </p:sp>
      <p:sp>
        <p:nvSpPr>
          <p:cNvPr id="26649" name="テキスト ボックス 41"/>
          <p:cNvSpPr txBox="1">
            <a:spLocks noChangeArrowheads="1"/>
          </p:cNvSpPr>
          <p:nvPr/>
        </p:nvSpPr>
        <p:spPr bwMode="auto">
          <a:xfrm>
            <a:off x="8069263" y="2395538"/>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HP</a:t>
            </a:r>
            <a:endParaRPr lang="ja-JP" altLang="en-US" sz="1400"/>
          </a:p>
        </p:txBody>
      </p:sp>
      <p:cxnSp>
        <p:nvCxnSpPr>
          <p:cNvPr id="43" name="直線コネクタ 42"/>
          <p:cNvCxnSpPr/>
          <p:nvPr/>
        </p:nvCxnSpPr>
        <p:spPr bwMode="auto">
          <a:xfrm flipH="1" flipV="1">
            <a:off x="5143500" y="2417763"/>
            <a:ext cx="3590925" cy="0"/>
          </a:xfrm>
          <a:prstGeom prst="line">
            <a:avLst/>
          </a:prstGeom>
          <a:ln w="9525"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26651" name="テキスト ボックス 49"/>
          <p:cNvSpPr txBox="1">
            <a:spLocks noChangeArrowheads="1"/>
          </p:cNvSpPr>
          <p:nvPr/>
        </p:nvSpPr>
        <p:spPr bwMode="auto">
          <a:xfrm>
            <a:off x="5283200" y="183038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1284</a:t>
            </a:r>
            <a:endParaRPr lang="ja-JP" altLang="en-US" sz="1400"/>
          </a:p>
        </p:txBody>
      </p:sp>
      <p:sp>
        <p:nvSpPr>
          <p:cNvPr id="51" name="二等辺三角形 50"/>
          <p:cNvSpPr/>
          <p:nvPr/>
        </p:nvSpPr>
        <p:spPr>
          <a:xfrm rot="16200000">
            <a:off x="7862887" y="-369887"/>
            <a:ext cx="576263" cy="1874838"/>
          </a:xfrm>
          <a:prstGeom prst="triangle">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cxnSp>
        <p:nvCxnSpPr>
          <p:cNvPr id="52" name="直線コネクタ 51"/>
          <p:cNvCxnSpPr/>
          <p:nvPr/>
        </p:nvCxnSpPr>
        <p:spPr bwMode="auto">
          <a:xfrm flipH="1">
            <a:off x="7085013" y="2978150"/>
            <a:ext cx="895350"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53" name="乗算記号 52"/>
          <p:cNvSpPr/>
          <p:nvPr/>
        </p:nvSpPr>
        <p:spPr>
          <a:xfrm>
            <a:off x="6954838" y="438150"/>
            <a:ext cx="258762" cy="258763"/>
          </a:xfrm>
          <a:prstGeom prst="mathMultiply">
            <a:avLst>
              <a:gd name="adj1" fmla="val 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cxnSp>
        <p:nvCxnSpPr>
          <p:cNvPr id="54" name="直線コネクタ 53"/>
          <p:cNvCxnSpPr/>
          <p:nvPr/>
        </p:nvCxnSpPr>
        <p:spPr bwMode="auto">
          <a:xfrm flipV="1">
            <a:off x="5749925" y="568325"/>
            <a:ext cx="0" cy="1849438"/>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55" name="直線コネクタ 54"/>
          <p:cNvCxnSpPr/>
          <p:nvPr/>
        </p:nvCxnSpPr>
        <p:spPr bwMode="auto">
          <a:xfrm flipH="1" flipV="1">
            <a:off x="5159375" y="568325"/>
            <a:ext cx="3590925" cy="0"/>
          </a:xfrm>
          <a:prstGeom prst="line">
            <a:avLst/>
          </a:prstGeom>
          <a:ln w="9525" cmpd="sng">
            <a:solidFill>
              <a:srgbClr val="000000"/>
            </a:solidFill>
            <a:prstDash val="lgDashDot"/>
            <a:headEnd type="none"/>
            <a:tailEnd type="none"/>
          </a:ln>
        </p:spPr>
        <p:style>
          <a:lnRef idx="1">
            <a:schemeClr val="accent2"/>
          </a:lnRef>
          <a:fillRef idx="0">
            <a:schemeClr val="accent2"/>
          </a:fillRef>
          <a:effectRef idx="0">
            <a:schemeClr val="accent2"/>
          </a:effectRef>
          <a:fontRef idx="minor">
            <a:schemeClr val="tx1"/>
          </a:fontRef>
        </p:style>
      </p:cxnSp>
      <p:sp>
        <p:nvSpPr>
          <p:cNvPr id="26657" name="テキスト ボックス 55"/>
          <p:cNvSpPr txBox="1">
            <a:spLocks noChangeArrowheads="1"/>
          </p:cNvSpPr>
          <p:nvPr/>
        </p:nvSpPr>
        <p:spPr bwMode="auto">
          <a:xfrm>
            <a:off x="6407150" y="2438400"/>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1255</a:t>
            </a:r>
            <a:endParaRPr lang="ja-JP" altLang="en-US" sz="1400"/>
          </a:p>
        </p:txBody>
      </p:sp>
      <p:sp>
        <p:nvSpPr>
          <p:cNvPr id="26658" name="テキスト ボックス 56"/>
          <p:cNvSpPr txBox="1">
            <a:spLocks noChangeArrowheads="1"/>
          </p:cNvSpPr>
          <p:nvPr/>
        </p:nvSpPr>
        <p:spPr bwMode="auto">
          <a:xfrm>
            <a:off x="7156450" y="2724150"/>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622.85</a:t>
            </a:r>
            <a:endParaRPr lang="ja-JP" altLang="en-US" sz="1400"/>
          </a:p>
        </p:txBody>
      </p:sp>
      <p:cxnSp>
        <p:nvCxnSpPr>
          <p:cNvPr id="58" name="直線コネクタ 57"/>
          <p:cNvCxnSpPr/>
          <p:nvPr/>
        </p:nvCxnSpPr>
        <p:spPr bwMode="auto">
          <a:xfrm flipH="1" flipV="1">
            <a:off x="7085013" y="279400"/>
            <a:ext cx="0" cy="3060700"/>
          </a:xfrm>
          <a:prstGeom prst="line">
            <a:avLst/>
          </a:prstGeom>
          <a:ln w="9525"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cxnSp>
        <p:nvCxnSpPr>
          <p:cNvPr id="61" name="直線コネクタ 60"/>
          <p:cNvCxnSpPr/>
          <p:nvPr/>
        </p:nvCxnSpPr>
        <p:spPr bwMode="auto">
          <a:xfrm flipH="1" flipV="1">
            <a:off x="7980363" y="2151063"/>
            <a:ext cx="0" cy="1062037"/>
          </a:xfrm>
          <a:prstGeom prst="line">
            <a:avLst/>
          </a:prstGeom>
          <a:ln w="9525"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cxnSp>
        <p:nvCxnSpPr>
          <p:cNvPr id="65" name="直線コネクタ 64"/>
          <p:cNvCxnSpPr/>
          <p:nvPr/>
        </p:nvCxnSpPr>
        <p:spPr bwMode="auto">
          <a:xfrm flipH="1" flipV="1">
            <a:off x="6172200" y="2151063"/>
            <a:ext cx="0" cy="1062037"/>
          </a:xfrm>
          <a:prstGeom prst="line">
            <a:avLst/>
          </a:prstGeom>
          <a:ln w="9525"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sp>
        <p:nvSpPr>
          <p:cNvPr id="35" name="二等辺三角形 34"/>
          <p:cNvSpPr/>
          <p:nvPr/>
        </p:nvSpPr>
        <p:spPr>
          <a:xfrm rot="10800000">
            <a:off x="2706688" y="1006475"/>
            <a:ext cx="576262" cy="1874838"/>
          </a:xfrm>
          <a:prstGeom prst="triangle">
            <a:avLst/>
          </a:prstGeom>
          <a:solidFill>
            <a:srgbClr val="FFFF00">
              <a:alpha val="35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sp>
        <p:nvSpPr>
          <p:cNvPr id="26663" name="テキスト ボックス 65"/>
          <p:cNvSpPr txBox="1">
            <a:spLocks noChangeArrowheads="1"/>
          </p:cNvSpPr>
          <p:nvPr/>
        </p:nvSpPr>
        <p:spPr bwMode="auto">
          <a:xfrm>
            <a:off x="201613" y="5500688"/>
            <a:ext cx="4156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ナスミス台振動特性</a:t>
            </a:r>
            <a:endParaRPr lang="en-US" altLang="ja-JP"/>
          </a:p>
          <a:p>
            <a:r>
              <a:rPr lang="ja-JP" altLang="en-US"/>
              <a:t>観測中での加速度測定が必要</a:t>
            </a:r>
            <a:endParaRPr lang="en-US" altLang="ja-JP"/>
          </a:p>
          <a:p>
            <a:r>
              <a:rPr lang="ja-JP" altLang="en-US"/>
              <a:t>モデル解析？</a:t>
            </a:r>
            <a:r>
              <a:rPr lang="en-US" altLang="ja-JP"/>
              <a:t> </a:t>
            </a:r>
            <a:endParaRPr lang="ja-JP" altLang="en-US"/>
          </a:p>
        </p:txBody>
      </p:sp>
      <p:sp>
        <p:nvSpPr>
          <p:cNvPr id="26664" name="テキスト ボックス 33"/>
          <p:cNvSpPr txBox="1">
            <a:spLocks noChangeArrowheads="1"/>
          </p:cNvSpPr>
          <p:nvPr/>
        </p:nvSpPr>
        <p:spPr bwMode="auto">
          <a:xfrm>
            <a:off x="6105525" y="142875"/>
            <a:ext cx="1082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望遠鏡焦点</a:t>
            </a:r>
          </a:p>
        </p:txBody>
      </p:sp>
    </p:spTree>
    <p:extLst>
      <p:ext uri="{BB962C8B-B14F-4D97-AF65-F5344CB8AC3E}">
        <p14:creationId xmlns:p14="http://schemas.microsoft.com/office/powerpoint/2010/main" val="3368390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線コネクタ 77"/>
          <p:cNvCxnSpPr/>
          <p:nvPr/>
        </p:nvCxnSpPr>
        <p:spPr bwMode="auto">
          <a:xfrm>
            <a:off x="3424238" y="431800"/>
            <a:ext cx="5102225" cy="15875"/>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5" name="正方形/長方形 4"/>
          <p:cNvSpPr/>
          <p:nvPr/>
        </p:nvSpPr>
        <p:spPr bwMode="auto">
          <a:xfrm>
            <a:off x="3140075" y="1158875"/>
            <a:ext cx="284163"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27651" name="テキスト ボックス 6"/>
          <p:cNvSpPr txBox="1">
            <a:spLocks noChangeArrowheads="1"/>
          </p:cNvSpPr>
          <p:nvPr/>
        </p:nvSpPr>
        <p:spPr bwMode="auto">
          <a:xfrm>
            <a:off x="236538" y="79375"/>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ナスミス台ポート</a:t>
            </a:r>
            <a:r>
              <a:rPr lang="en-US" altLang="ja-JP"/>
              <a:t>(2/2)</a:t>
            </a:r>
            <a:endParaRPr lang="ja-JP" altLang="en-US"/>
          </a:p>
        </p:txBody>
      </p:sp>
      <p:sp>
        <p:nvSpPr>
          <p:cNvPr id="8" name="正方形/長方形 7"/>
          <p:cNvSpPr/>
          <p:nvPr/>
        </p:nvSpPr>
        <p:spPr bwMode="auto">
          <a:xfrm>
            <a:off x="3140075" y="2965450"/>
            <a:ext cx="284163"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9" name="正方形/長方形 8"/>
          <p:cNvSpPr/>
          <p:nvPr/>
        </p:nvSpPr>
        <p:spPr bwMode="auto">
          <a:xfrm>
            <a:off x="6021388" y="2965450"/>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10" name="正方形/長方形 9"/>
          <p:cNvSpPr/>
          <p:nvPr/>
        </p:nvSpPr>
        <p:spPr bwMode="auto">
          <a:xfrm>
            <a:off x="6021388" y="1158875"/>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11" name="正方形/長方形 10"/>
          <p:cNvSpPr/>
          <p:nvPr/>
        </p:nvSpPr>
        <p:spPr bwMode="auto">
          <a:xfrm>
            <a:off x="4584700" y="1158875"/>
            <a:ext cx="284163"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cxnSp>
        <p:nvCxnSpPr>
          <p:cNvPr id="12" name="直線コネクタ 11"/>
          <p:cNvCxnSpPr/>
          <p:nvPr/>
        </p:nvCxnSpPr>
        <p:spPr bwMode="auto">
          <a:xfrm flipH="1">
            <a:off x="3282950" y="3476625"/>
            <a:ext cx="2879725"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16" name="直線コネクタ 15"/>
          <p:cNvCxnSpPr/>
          <p:nvPr/>
        </p:nvCxnSpPr>
        <p:spPr bwMode="auto">
          <a:xfrm flipV="1">
            <a:off x="5173663" y="1262063"/>
            <a:ext cx="0" cy="89535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7658" name="テキスト ボックス 16"/>
          <p:cNvSpPr txBox="1">
            <a:spLocks noChangeArrowheads="1"/>
          </p:cNvSpPr>
          <p:nvPr/>
        </p:nvSpPr>
        <p:spPr bwMode="auto">
          <a:xfrm>
            <a:off x="3873500" y="3171825"/>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2000</a:t>
            </a:r>
            <a:endParaRPr lang="ja-JP" altLang="en-US" sz="1400"/>
          </a:p>
        </p:txBody>
      </p:sp>
      <p:cxnSp>
        <p:nvCxnSpPr>
          <p:cNvPr id="18" name="直線コネクタ 17"/>
          <p:cNvCxnSpPr/>
          <p:nvPr/>
        </p:nvCxnSpPr>
        <p:spPr bwMode="auto">
          <a:xfrm flipV="1">
            <a:off x="2841625" y="1262063"/>
            <a:ext cx="0" cy="1806575"/>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7660" name="テキスト ボックス 21"/>
          <p:cNvSpPr txBox="1">
            <a:spLocks noChangeArrowheads="1"/>
          </p:cNvSpPr>
          <p:nvPr/>
        </p:nvSpPr>
        <p:spPr bwMode="auto">
          <a:xfrm>
            <a:off x="2278063" y="2457450"/>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1255</a:t>
            </a:r>
            <a:endParaRPr lang="ja-JP" altLang="en-US" sz="1400"/>
          </a:p>
        </p:txBody>
      </p:sp>
      <p:sp>
        <p:nvSpPr>
          <p:cNvPr id="29" name="正方形/長方形 28"/>
          <p:cNvSpPr/>
          <p:nvPr/>
        </p:nvSpPr>
        <p:spPr bwMode="auto">
          <a:xfrm>
            <a:off x="3282950" y="1262063"/>
            <a:ext cx="2879725" cy="1806575"/>
          </a:xfrm>
          <a:prstGeom prst="rect">
            <a:avLst/>
          </a:prstGeom>
          <a:noFill/>
          <a:ln w="9525" cmpd="sng">
            <a:solidFill>
              <a:srgbClr val="000000"/>
            </a:solidFill>
            <a:prstDash val="sysDash"/>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30" name="正方形/長方形 29"/>
          <p:cNvSpPr/>
          <p:nvPr/>
        </p:nvSpPr>
        <p:spPr bwMode="auto">
          <a:xfrm>
            <a:off x="265113" y="6272213"/>
            <a:ext cx="282575" cy="20637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ja-JP" sz="1400" dirty="0"/>
          </a:p>
        </p:txBody>
      </p:sp>
      <p:sp>
        <p:nvSpPr>
          <p:cNvPr id="27663" name="テキスト ボックス 30"/>
          <p:cNvSpPr txBox="1">
            <a:spLocks noChangeArrowheads="1"/>
          </p:cNvSpPr>
          <p:nvPr/>
        </p:nvSpPr>
        <p:spPr bwMode="auto">
          <a:xfrm>
            <a:off x="508000" y="6188075"/>
            <a:ext cx="180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a:t>HP</a:t>
            </a:r>
            <a:r>
              <a:rPr lang="ja-JP" altLang="en-US" sz="1600"/>
              <a:t>サイズ</a:t>
            </a:r>
            <a:r>
              <a:rPr lang="en-US" altLang="ja-JP" sz="1600"/>
              <a:t>: 250x200</a:t>
            </a:r>
            <a:endParaRPr lang="ja-JP" altLang="en-US" sz="1600"/>
          </a:p>
        </p:txBody>
      </p:sp>
      <p:sp>
        <p:nvSpPr>
          <p:cNvPr id="32" name="乗算記号 31"/>
          <p:cNvSpPr/>
          <p:nvPr/>
        </p:nvSpPr>
        <p:spPr>
          <a:xfrm>
            <a:off x="4603750" y="2024063"/>
            <a:ext cx="258763" cy="258762"/>
          </a:xfrm>
          <a:prstGeom prst="mathMultiply">
            <a:avLst>
              <a:gd name="adj1" fmla="val 0"/>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27665" name="テキスト ボックス 32"/>
          <p:cNvSpPr txBox="1">
            <a:spLocks noChangeArrowheads="1"/>
          </p:cNvSpPr>
          <p:nvPr/>
        </p:nvSpPr>
        <p:spPr bwMode="auto">
          <a:xfrm>
            <a:off x="5183188" y="1585913"/>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622.85</a:t>
            </a:r>
            <a:endParaRPr lang="ja-JP" altLang="en-US" sz="1400"/>
          </a:p>
        </p:txBody>
      </p:sp>
      <p:sp>
        <p:nvSpPr>
          <p:cNvPr id="27666" name="テキスト ボックス 33"/>
          <p:cNvSpPr txBox="1">
            <a:spLocks noChangeArrowheads="1"/>
          </p:cNvSpPr>
          <p:nvPr/>
        </p:nvSpPr>
        <p:spPr bwMode="auto">
          <a:xfrm>
            <a:off x="4714875" y="2247900"/>
            <a:ext cx="1082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望遠鏡焦点</a:t>
            </a:r>
          </a:p>
        </p:txBody>
      </p:sp>
      <p:sp>
        <p:nvSpPr>
          <p:cNvPr id="27667" name="テキスト ボックス 35"/>
          <p:cNvSpPr txBox="1">
            <a:spLocks noChangeArrowheads="1"/>
          </p:cNvSpPr>
          <p:nvPr/>
        </p:nvSpPr>
        <p:spPr bwMode="auto">
          <a:xfrm>
            <a:off x="265113" y="546100"/>
            <a:ext cx="1108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平面図</a:t>
            </a:r>
          </a:p>
        </p:txBody>
      </p:sp>
      <p:sp>
        <p:nvSpPr>
          <p:cNvPr id="35" name="二等辺三角形 34"/>
          <p:cNvSpPr/>
          <p:nvPr/>
        </p:nvSpPr>
        <p:spPr>
          <a:xfrm rot="10800000">
            <a:off x="4445000" y="220663"/>
            <a:ext cx="576263" cy="1874837"/>
          </a:xfrm>
          <a:prstGeom prst="triangle">
            <a:avLst/>
          </a:prstGeom>
          <a:solidFill>
            <a:srgbClr val="FFFF00">
              <a:alpha val="35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cxnSp>
        <p:nvCxnSpPr>
          <p:cNvPr id="42" name="直線コネクタ 41"/>
          <p:cNvCxnSpPr/>
          <p:nvPr/>
        </p:nvCxnSpPr>
        <p:spPr bwMode="auto">
          <a:xfrm flipH="1">
            <a:off x="1843088" y="5189538"/>
            <a:ext cx="2879725" cy="0"/>
          </a:xfrm>
          <a:prstGeom prst="line">
            <a:avLst/>
          </a:prstGeom>
          <a:ln w="127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44" name="直線コネクタ 43"/>
          <p:cNvCxnSpPr/>
          <p:nvPr/>
        </p:nvCxnSpPr>
        <p:spPr bwMode="auto">
          <a:xfrm flipV="1">
            <a:off x="4733925" y="1271588"/>
            <a:ext cx="0" cy="4083050"/>
          </a:xfrm>
          <a:prstGeom prst="line">
            <a:avLst/>
          </a:prstGeom>
          <a:ln w="6350"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pic>
        <p:nvPicPr>
          <p:cNvPr id="27671" name="図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7550" y="3606800"/>
            <a:ext cx="3151188"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直線コネクタ 55"/>
          <p:cNvCxnSpPr/>
          <p:nvPr/>
        </p:nvCxnSpPr>
        <p:spPr bwMode="auto">
          <a:xfrm flipV="1">
            <a:off x="1220788" y="1158875"/>
            <a:ext cx="0" cy="3095625"/>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grpSp>
        <p:nvGrpSpPr>
          <p:cNvPr id="27673" name="図形グループ 20"/>
          <p:cNvGrpSpPr>
            <a:grpSpLocks/>
          </p:cNvGrpSpPr>
          <p:nvPr/>
        </p:nvGrpSpPr>
        <p:grpSpPr bwMode="auto">
          <a:xfrm>
            <a:off x="1835150" y="1158875"/>
            <a:ext cx="5759450" cy="3095625"/>
            <a:chOff x="1834874" y="1158875"/>
            <a:chExt cx="5760000" cy="3096000"/>
          </a:xfrm>
        </p:grpSpPr>
        <p:cxnSp>
          <p:nvCxnSpPr>
            <p:cNvPr id="41" name="直線コネクタ 40"/>
            <p:cNvCxnSpPr/>
            <p:nvPr/>
          </p:nvCxnSpPr>
          <p:spPr bwMode="auto">
            <a:xfrm flipH="1">
              <a:off x="1834874" y="1158875"/>
              <a:ext cx="5760000" cy="0"/>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45" name="直線コネクタ 44"/>
            <p:cNvCxnSpPr/>
            <p:nvPr/>
          </p:nvCxnSpPr>
          <p:spPr bwMode="auto">
            <a:xfrm flipH="1" flipV="1">
              <a:off x="1834874" y="1158875"/>
              <a:ext cx="7939" cy="1909994"/>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57" name="直線コネクタ 56"/>
            <p:cNvCxnSpPr/>
            <p:nvPr/>
          </p:nvCxnSpPr>
          <p:spPr bwMode="auto">
            <a:xfrm flipH="1">
              <a:off x="3725768" y="4254875"/>
              <a:ext cx="2014729" cy="0"/>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p:nvPr/>
          </p:nvCxnSpPr>
          <p:spPr bwMode="auto">
            <a:xfrm flipH="1" flipV="1">
              <a:off x="1842813" y="3068869"/>
              <a:ext cx="1882955" cy="1186006"/>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60" name="直線コネクタ 59"/>
            <p:cNvCxnSpPr/>
            <p:nvPr/>
          </p:nvCxnSpPr>
          <p:spPr bwMode="auto">
            <a:xfrm flipH="1" flipV="1">
              <a:off x="7586936" y="1158875"/>
              <a:ext cx="7938" cy="1909994"/>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62" name="直線コネクタ 61"/>
            <p:cNvCxnSpPr/>
            <p:nvPr/>
          </p:nvCxnSpPr>
          <p:spPr bwMode="auto">
            <a:xfrm flipV="1">
              <a:off x="5740497" y="3068869"/>
              <a:ext cx="1854377" cy="1186006"/>
            </a:xfrm>
            <a:prstGeom prst="line">
              <a:avLst/>
            </a:prstGeom>
            <a:ln w="38100" cmpd="sng">
              <a:solidFill>
                <a:srgbClr val="000000"/>
              </a:solidFill>
              <a:headEnd type="none"/>
              <a:tailEnd type="none"/>
            </a:ln>
          </p:spPr>
          <p:style>
            <a:lnRef idx="1">
              <a:schemeClr val="accent2"/>
            </a:lnRef>
            <a:fillRef idx="0">
              <a:schemeClr val="accent2"/>
            </a:fillRef>
            <a:effectRef idx="0">
              <a:schemeClr val="accent2"/>
            </a:effectRef>
            <a:fontRef idx="minor">
              <a:schemeClr val="tx1"/>
            </a:fontRef>
          </p:style>
        </p:cxnSp>
      </p:grpSp>
      <p:cxnSp>
        <p:nvCxnSpPr>
          <p:cNvPr id="63" name="直線コネクタ 62"/>
          <p:cNvCxnSpPr/>
          <p:nvPr/>
        </p:nvCxnSpPr>
        <p:spPr bwMode="auto">
          <a:xfrm flipH="1">
            <a:off x="3725863" y="4570413"/>
            <a:ext cx="2016125"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7675" name="テキスト ボックス 16"/>
          <p:cNvSpPr txBox="1">
            <a:spLocks noChangeArrowheads="1"/>
          </p:cNvSpPr>
          <p:nvPr/>
        </p:nvSpPr>
        <p:spPr bwMode="auto">
          <a:xfrm>
            <a:off x="4016375" y="4254500"/>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1400</a:t>
            </a:r>
            <a:endParaRPr lang="ja-JP" altLang="en-US" sz="1400"/>
          </a:p>
        </p:txBody>
      </p:sp>
      <p:sp>
        <p:nvSpPr>
          <p:cNvPr id="27676" name="テキスト ボックス 21"/>
          <p:cNvSpPr txBox="1">
            <a:spLocks noChangeArrowheads="1"/>
          </p:cNvSpPr>
          <p:nvPr/>
        </p:nvSpPr>
        <p:spPr bwMode="auto">
          <a:xfrm>
            <a:off x="673100" y="3590925"/>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2150</a:t>
            </a:r>
            <a:endParaRPr lang="ja-JP" altLang="en-US" sz="1400"/>
          </a:p>
        </p:txBody>
      </p:sp>
      <p:cxnSp>
        <p:nvCxnSpPr>
          <p:cNvPr id="67" name="直線コネクタ 66"/>
          <p:cNvCxnSpPr/>
          <p:nvPr/>
        </p:nvCxnSpPr>
        <p:spPr bwMode="auto">
          <a:xfrm flipV="1">
            <a:off x="958850" y="4254500"/>
            <a:ext cx="7804150" cy="0"/>
          </a:xfrm>
          <a:prstGeom prst="line">
            <a:avLst/>
          </a:prstGeom>
          <a:ln w="6350"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cxnSp>
        <p:nvCxnSpPr>
          <p:cNvPr id="69" name="直線コネクタ 68"/>
          <p:cNvCxnSpPr/>
          <p:nvPr/>
        </p:nvCxnSpPr>
        <p:spPr bwMode="auto">
          <a:xfrm flipV="1">
            <a:off x="663575" y="1158875"/>
            <a:ext cx="7916863" cy="0"/>
          </a:xfrm>
          <a:prstGeom prst="line">
            <a:avLst/>
          </a:prstGeom>
          <a:ln w="6350" cmpd="sng">
            <a:solidFill>
              <a:srgbClr val="00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cxnSp>
        <p:nvCxnSpPr>
          <p:cNvPr id="71" name="直線コネクタ 70"/>
          <p:cNvCxnSpPr/>
          <p:nvPr/>
        </p:nvCxnSpPr>
        <p:spPr bwMode="auto">
          <a:xfrm flipH="1">
            <a:off x="1843088" y="1006475"/>
            <a:ext cx="5743575" cy="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7680" name="テキスト ボックス 16"/>
          <p:cNvSpPr txBox="1">
            <a:spLocks noChangeArrowheads="1"/>
          </p:cNvSpPr>
          <p:nvPr/>
        </p:nvSpPr>
        <p:spPr bwMode="auto">
          <a:xfrm>
            <a:off x="2041525" y="698500"/>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4000</a:t>
            </a:r>
            <a:endParaRPr lang="ja-JP" altLang="en-US" sz="1400"/>
          </a:p>
        </p:txBody>
      </p:sp>
      <p:cxnSp>
        <p:nvCxnSpPr>
          <p:cNvPr id="74" name="直線コネクタ 73"/>
          <p:cNvCxnSpPr/>
          <p:nvPr/>
        </p:nvCxnSpPr>
        <p:spPr bwMode="auto">
          <a:xfrm flipV="1">
            <a:off x="7997825" y="447675"/>
            <a:ext cx="9525" cy="711200"/>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7682" name="テキスト ボックス 32"/>
          <p:cNvSpPr txBox="1">
            <a:spLocks noChangeArrowheads="1"/>
          </p:cNvSpPr>
          <p:nvPr/>
        </p:nvSpPr>
        <p:spPr bwMode="auto">
          <a:xfrm>
            <a:off x="7986713" y="698500"/>
            <a:ext cx="1185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ほとんど無い</a:t>
            </a:r>
            <a:endParaRPr lang="en-US" altLang="ja-JP" sz="1400"/>
          </a:p>
          <a:p>
            <a:r>
              <a:rPr lang="en-US" altLang="ja-JP" sz="1400"/>
              <a:t>〜10</a:t>
            </a:r>
            <a:endParaRPr lang="ja-JP" altLang="en-US" sz="1400"/>
          </a:p>
        </p:txBody>
      </p:sp>
      <p:sp>
        <p:nvSpPr>
          <p:cNvPr id="27683" name="テキスト ボックス 19487"/>
          <p:cNvSpPr txBox="1">
            <a:spLocks noChangeArrowheads="1"/>
          </p:cNvSpPr>
          <p:nvPr/>
        </p:nvSpPr>
        <p:spPr bwMode="auto">
          <a:xfrm>
            <a:off x="6646863" y="-30163"/>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鏡筒回転部</a:t>
            </a:r>
          </a:p>
        </p:txBody>
      </p:sp>
      <p:sp>
        <p:nvSpPr>
          <p:cNvPr id="2" name="テキスト ボックス 1"/>
          <p:cNvSpPr txBox="1"/>
          <p:nvPr/>
        </p:nvSpPr>
        <p:spPr>
          <a:xfrm>
            <a:off x="551737" y="5496811"/>
            <a:ext cx="4116481" cy="461665"/>
          </a:xfrm>
          <a:prstGeom prst="rect">
            <a:avLst/>
          </a:prstGeom>
          <a:noFill/>
        </p:spPr>
        <p:txBody>
          <a:bodyPr wrap="none" rtlCol="0">
            <a:spAutoFit/>
          </a:bodyPr>
          <a:lstStyle/>
          <a:p>
            <a:r>
              <a:rPr kumimoji="1" lang="ja-JP" altLang="en-US" dirty="0" smtClean="0"/>
              <a:t>最大筐体サイズは</a:t>
            </a:r>
            <a:r>
              <a:rPr kumimoji="1" lang="en-US" altLang="ja-JP" dirty="0" smtClean="0"/>
              <a:t>~2000x2000</a:t>
            </a:r>
            <a:endParaRPr kumimoji="1" lang="ja-JP" altLang="en-US" dirty="0"/>
          </a:p>
        </p:txBody>
      </p:sp>
    </p:spTree>
    <p:extLst>
      <p:ext uri="{BB962C8B-B14F-4D97-AF65-F5344CB8AC3E}">
        <p14:creationId xmlns:p14="http://schemas.microsoft.com/office/powerpoint/2010/main" val="2583384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92088" y="6013451"/>
            <a:ext cx="8850312" cy="54133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800" dirty="0">
                <a:solidFill>
                  <a:srgbClr val="FFFFFF"/>
                </a:solidFill>
              </a:rPr>
              <a:t>望遠鏡ナスミス台</a:t>
            </a:r>
          </a:p>
        </p:txBody>
      </p:sp>
      <p:sp>
        <p:nvSpPr>
          <p:cNvPr id="28683" name="テキスト ボックス 14"/>
          <p:cNvSpPr txBox="1">
            <a:spLocks noChangeArrowheads="1"/>
          </p:cNvSpPr>
          <p:nvPr/>
        </p:nvSpPr>
        <p:spPr bwMode="auto">
          <a:xfrm>
            <a:off x="5510213" y="0"/>
            <a:ext cx="363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a:t>※</a:t>
            </a:r>
            <a:r>
              <a:rPr lang="ja-JP" altLang="en-US" sz="1600"/>
              <a:t>実際の高さを表しているわけではない</a:t>
            </a:r>
            <a:endParaRPr lang="en-US" altLang="ja-JP" sz="1600"/>
          </a:p>
          <a:p>
            <a:r>
              <a:rPr lang="ja-JP" altLang="en-US" sz="1600"/>
              <a:t>各ユニット上の光学系は省略</a:t>
            </a:r>
          </a:p>
        </p:txBody>
      </p:sp>
      <p:sp>
        <p:nvSpPr>
          <p:cNvPr id="28684" name="テキスト ボックス 15"/>
          <p:cNvSpPr txBox="1">
            <a:spLocks noChangeArrowheads="1"/>
          </p:cNvSpPr>
          <p:nvPr/>
        </p:nvSpPr>
        <p:spPr bwMode="auto">
          <a:xfrm>
            <a:off x="168275" y="107950"/>
            <a:ext cx="314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各パートの接触関係案</a:t>
            </a:r>
          </a:p>
        </p:txBody>
      </p:sp>
      <p:sp>
        <p:nvSpPr>
          <p:cNvPr id="23" name="正方形/長方形 22"/>
          <p:cNvSpPr/>
          <p:nvPr/>
        </p:nvSpPr>
        <p:spPr bwMode="auto">
          <a:xfrm>
            <a:off x="7836535" y="2433796"/>
            <a:ext cx="1119188" cy="325438"/>
          </a:xfrm>
          <a:prstGeom prst="rect">
            <a:avLst/>
          </a:prstGeom>
          <a:solidFill>
            <a:schemeClr val="accent1">
              <a:lumMod val="20000"/>
              <a:lumOff val="8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a:t>基盤</a:t>
            </a:r>
            <a:r>
              <a:rPr lang="en-US" altLang="ja-JP" sz="1600" dirty="0"/>
              <a:t>(</a:t>
            </a:r>
            <a:r>
              <a:rPr lang="ja-JP" altLang="en-US" sz="1600" dirty="0"/>
              <a:t>板</a:t>
            </a:r>
            <a:r>
              <a:rPr lang="en-US" altLang="ja-JP" sz="1600" dirty="0"/>
              <a:t>)</a:t>
            </a:r>
            <a:endParaRPr lang="ja-JP" altLang="en-US" sz="1600" dirty="0"/>
          </a:p>
        </p:txBody>
      </p:sp>
      <p:sp>
        <p:nvSpPr>
          <p:cNvPr id="27" name="正方形/長方形 26"/>
          <p:cNvSpPr/>
          <p:nvPr/>
        </p:nvSpPr>
        <p:spPr bwMode="auto">
          <a:xfrm>
            <a:off x="7836535" y="3055144"/>
            <a:ext cx="733425" cy="325438"/>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200" dirty="0"/>
              <a:t>ユニット</a:t>
            </a:r>
          </a:p>
        </p:txBody>
      </p:sp>
      <p:sp>
        <p:nvSpPr>
          <p:cNvPr id="28" name="正方形/長方形 27"/>
          <p:cNvSpPr/>
          <p:nvPr/>
        </p:nvSpPr>
        <p:spPr bwMode="auto">
          <a:xfrm flipH="1">
            <a:off x="8580368" y="5176838"/>
            <a:ext cx="455612" cy="838200"/>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200" dirty="0"/>
              <a:t>各</a:t>
            </a:r>
            <a:r>
              <a:rPr lang="en-US" altLang="ja-JP" sz="1200" dirty="0"/>
              <a:t>PC</a:t>
            </a:r>
          </a:p>
          <a:p>
            <a:pPr algn="ctr">
              <a:defRPr/>
            </a:pPr>
            <a:r>
              <a:rPr lang="en-US" altLang="ja-JP" sz="1200" dirty="0"/>
              <a:t>x6</a:t>
            </a:r>
            <a:endParaRPr lang="ja-JP" altLang="en-US" sz="1200" dirty="0"/>
          </a:p>
        </p:txBody>
      </p:sp>
      <p:sp>
        <p:nvSpPr>
          <p:cNvPr id="42" name="正方形/長方形 41"/>
          <p:cNvSpPr/>
          <p:nvPr/>
        </p:nvSpPr>
        <p:spPr bwMode="auto">
          <a:xfrm flipH="1">
            <a:off x="7835442" y="5175251"/>
            <a:ext cx="646113" cy="838200"/>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200" dirty="0"/>
              <a:t>各</a:t>
            </a:r>
            <a:endParaRPr lang="en-US" altLang="ja-JP" sz="1200" dirty="0"/>
          </a:p>
          <a:p>
            <a:pPr algn="ctr">
              <a:defRPr/>
            </a:pPr>
            <a:r>
              <a:rPr lang="ja-JP" altLang="en-US" sz="1200" dirty="0"/>
              <a:t>アンプ</a:t>
            </a:r>
            <a:endParaRPr lang="en-US" altLang="ja-JP" sz="1200" dirty="0"/>
          </a:p>
          <a:p>
            <a:pPr algn="ctr">
              <a:defRPr/>
            </a:pPr>
            <a:r>
              <a:rPr lang="en-US" altLang="ja-JP" sz="1200" dirty="0"/>
              <a:t>x3</a:t>
            </a:r>
            <a:endParaRPr lang="ja-JP" altLang="en-US" sz="1200" dirty="0"/>
          </a:p>
        </p:txBody>
      </p:sp>
      <p:sp>
        <p:nvSpPr>
          <p:cNvPr id="75" name="正方形/長方形 74"/>
          <p:cNvSpPr/>
          <p:nvPr/>
        </p:nvSpPr>
        <p:spPr bwMode="auto">
          <a:xfrm>
            <a:off x="628650" y="5708651"/>
            <a:ext cx="736600" cy="304800"/>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HP</a:t>
            </a:r>
            <a:endParaRPr lang="ja-JP" altLang="en-US" sz="1600" dirty="0"/>
          </a:p>
        </p:txBody>
      </p:sp>
      <p:sp>
        <p:nvSpPr>
          <p:cNvPr id="76" name="正方形/長方形 75"/>
          <p:cNvSpPr/>
          <p:nvPr/>
        </p:nvSpPr>
        <p:spPr bwMode="auto">
          <a:xfrm>
            <a:off x="2166938" y="5711826"/>
            <a:ext cx="736600" cy="303212"/>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HP</a:t>
            </a:r>
            <a:endParaRPr lang="ja-JP" altLang="en-US" sz="1600" dirty="0"/>
          </a:p>
        </p:txBody>
      </p:sp>
      <p:sp>
        <p:nvSpPr>
          <p:cNvPr id="77" name="正方形/長方形 76"/>
          <p:cNvSpPr/>
          <p:nvPr/>
        </p:nvSpPr>
        <p:spPr bwMode="auto">
          <a:xfrm>
            <a:off x="3647440" y="5708651"/>
            <a:ext cx="736600" cy="304800"/>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HP</a:t>
            </a:r>
            <a:endParaRPr lang="ja-JP" altLang="en-US" sz="1600" dirty="0"/>
          </a:p>
        </p:txBody>
      </p:sp>
      <p:sp>
        <p:nvSpPr>
          <p:cNvPr id="78" name="正方形/長方形 77"/>
          <p:cNvSpPr/>
          <p:nvPr/>
        </p:nvSpPr>
        <p:spPr bwMode="auto">
          <a:xfrm>
            <a:off x="6628765" y="5711826"/>
            <a:ext cx="736600" cy="303212"/>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HP</a:t>
            </a:r>
            <a:endParaRPr lang="ja-JP" altLang="en-US" sz="1600" dirty="0"/>
          </a:p>
        </p:txBody>
      </p:sp>
      <p:sp>
        <p:nvSpPr>
          <p:cNvPr id="79" name="正方形/長方形 78"/>
          <p:cNvSpPr/>
          <p:nvPr/>
        </p:nvSpPr>
        <p:spPr bwMode="auto">
          <a:xfrm>
            <a:off x="5248910" y="5711826"/>
            <a:ext cx="736600" cy="304800"/>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HP</a:t>
            </a:r>
            <a:endParaRPr lang="ja-JP" altLang="en-US" sz="1600" dirty="0"/>
          </a:p>
        </p:txBody>
      </p:sp>
      <p:sp>
        <p:nvSpPr>
          <p:cNvPr id="5" name="正方形/長方形 4"/>
          <p:cNvSpPr/>
          <p:nvPr/>
        </p:nvSpPr>
        <p:spPr bwMode="auto">
          <a:xfrm>
            <a:off x="206375" y="703263"/>
            <a:ext cx="7403465" cy="5005388"/>
          </a:xfrm>
          <a:prstGeom prst="rect">
            <a:avLst/>
          </a:prstGeom>
          <a:solidFill>
            <a:schemeClr val="accent6">
              <a:lumMod val="40000"/>
              <a:lumOff val="60000"/>
            </a:schemeClr>
          </a:solidFill>
          <a:ln w="28575"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72" name="正方形/長方形 71"/>
          <p:cNvSpPr/>
          <p:nvPr/>
        </p:nvSpPr>
        <p:spPr bwMode="auto">
          <a:xfrm>
            <a:off x="277495" y="784543"/>
            <a:ext cx="7261225" cy="4803457"/>
          </a:xfrm>
          <a:prstGeom prst="rect">
            <a:avLst/>
          </a:prstGeom>
          <a:solidFill>
            <a:schemeClr val="bg1"/>
          </a:solidFill>
          <a:ln w="28575"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 name="テキスト ボックス 1"/>
          <p:cNvSpPr txBox="1"/>
          <p:nvPr/>
        </p:nvSpPr>
        <p:spPr>
          <a:xfrm>
            <a:off x="1786573" y="752168"/>
            <a:ext cx="1086130" cy="369332"/>
          </a:xfrm>
          <a:prstGeom prst="rect">
            <a:avLst/>
          </a:prstGeom>
          <a:noFill/>
        </p:spPr>
        <p:txBody>
          <a:bodyPr wrap="none" rtlCol="0">
            <a:spAutoFit/>
          </a:bodyPr>
          <a:lstStyle/>
          <a:p>
            <a:r>
              <a:rPr lang="en-US" altLang="ja-JP" sz="1800" dirty="0" smtClean="0"/>
              <a:t>↑</a:t>
            </a:r>
            <a:r>
              <a:rPr kumimoji="1" lang="ja-JP" altLang="en-US" sz="1800" dirty="0" smtClean="0"/>
              <a:t>断熱材</a:t>
            </a:r>
            <a:endParaRPr kumimoji="1" lang="ja-JP" altLang="en-US" sz="1800" dirty="0"/>
          </a:p>
        </p:txBody>
      </p:sp>
      <p:sp>
        <p:nvSpPr>
          <p:cNvPr id="7" name="正方形/長方形 6"/>
          <p:cNvSpPr/>
          <p:nvPr/>
        </p:nvSpPr>
        <p:spPr bwMode="auto">
          <a:xfrm>
            <a:off x="360680" y="1320800"/>
            <a:ext cx="7085965" cy="3856038"/>
          </a:xfrm>
          <a:prstGeom prst="rect">
            <a:avLst/>
          </a:prstGeom>
          <a:solidFill>
            <a:schemeClr val="accent6">
              <a:lumMod val="75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600" dirty="0"/>
          </a:p>
        </p:txBody>
      </p:sp>
      <p:sp>
        <p:nvSpPr>
          <p:cNvPr id="70" name="正方形/長方形 69"/>
          <p:cNvSpPr/>
          <p:nvPr/>
        </p:nvSpPr>
        <p:spPr bwMode="auto">
          <a:xfrm>
            <a:off x="1534160" y="5176839"/>
            <a:ext cx="386080" cy="411162"/>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smtClean="0"/>
              <a:t>脚</a:t>
            </a:r>
            <a:endParaRPr lang="ja-JP" altLang="en-US" sz="1600" dirty="0"/>
          </a:p>
        </p:txBody>
      </p:sp>
      <p:sp>
        <p:nvSpPr>
          <p:cNvPr id="71" name="正方形/長方形 70"/>
          <p:cNvSpPr/>
          <p:nvPr/>
        </p:nvSpPr>
        <p:spPr bwMode="auto">
          <a:xfrm>
            <a:off x="5907723" y="5165726"/>
            <a:ext cx="386080" cy="422275"/>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smtClean="0"/>
              <a:t>脚</a:t>
            </a:r>
            <a:endParaRPr lang="ja-JP" altLang="en-US" sz="1600" dirty="0"/>
          </a:p>
        </p:txBody>
      </p:sp>
      <p:sp>
        <p:nvSpPr>
          <p:cNvPr id="28724" name="テキスト ボックス 28"/>
          <p:cNvSpPr txBox="1">
            <a:spLocks noChangeArrowheads="1"/>
          </p:cNvSpPr>
          <p:nvPr/>
        </p:nvSpPr>
        <p:spPr bwMode="auto">
          <a:xfrm>
            <a:off x="4160203" y="722313"/>
            <a:ext cx="31650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dirty="0"/>
              <a:t>SEICA</a:t>
            </a:r>
            <a:r>
              <a:rPr lang="ja-JP" altLang="en-US" dirty="0" smtClean="0"/>
              <a:t>筐体</a:t>
            </a:r>
            <a:r>
              <a:rPr lang="en-US" altLang="ja-JP" dirty="0" smtClean="0"/>
              <a:t>(</a:t>
            </a:r>
            <a:r>
              <a:rPr lang="ja-JP" altLang="en-US" dirty="0" smtClean="0"/>
              <a:t>外気と断熱</a:t>
            </a:r>
            <a:r>
              <a:rPr lang="en-US" altLang="ja-JP" dirty="0" smtClean="0"/>
              <a:t>)</a:t>
            </a:r>
            <a:endParaRPr lang="ja-JP" altLang="en-US" dirty="0"/>
          </a:p>
        </p:txBody>
      </p:sp>
      <p:sp>
        <p:nvSpPr>
          <p:cNvPr id="73" name="正方形/長方形 72"/>
          <p:cNvSpPr/>
          <p:nvPr/>
        </p:nvSpPr>
        <p:spPr bwMode="auto">
          <a:xfrm>
            <a:off x="458788" y="1404650"/>
            <a:ext cx="6866464" cy="3614390"/>
          </a:xfrm>
          <a:prstGeom prst="rect">
            <a:avLst/>
          </a:prstGeom>
          <a:solidFill>
            <a:srgbClr val="FFFFFF"/>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600" dirty="0"/>
          </a:p>
        </p:txBody>
      </p:sp>
      <p:sp>
        <p:nvSpPr>
          <p:cNvPr id="8" name="正方形/長方形 7"/>
          <p:cNvSpPr/>
          <p:nvPr/>
        </p:nvSpPr>
        <p:spPr bwMode="auto">
          <a:xfrm>
            <a:off x="4931410" y="3989705"/>
            <a:ext cx="996950" cy="4667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a:t>カメラ</a:t>
            </a:r>
            <a:endParaRPr lang="en-US" altLang="ja-JP" sz="1600" dirty="0"/>
          </a:p>
          <a:p>
            <a:pPr algn="ctr">
              <a:defRPr/>
            </a:pPr>
            <a:r>
              <a:rPr lang="ja-JP" altLang="en-US" sz="1600" dirty="0"/>
              <a:t>基盤</a:t>
            </a:r>
          </a:p>
        </p:txBody>
      </p:sp>
      <p:sp>
        <p:nvSpPr>
          <p:cNvPr id="9" name="正方形/長方形 8"/>
          <p:cNvSpPr/>
          <p:nvPr/>
        </p:nvSpPr>
        <p:spPr bwMode="auto">
          <a:xfrm>
            <a:off x="6012498" y="3697605"/>
            <a:ext cx="1139825" cy="7588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ImgRot</a:t>
            </a:r>
          </a:p>
          <a:p>
            <a:pPr algn="ctr">
              <a:defRPr/>
            </a:pPr>
            <a:r>
              <a:rPr lang="en-US" altLang="ja-JP" sz="1600" dirty="0"/>
              <a:t>/ADC</a:t>
            </a:r>
          </a:p>
          <a:p>
            <a:pPr algn="ctr">
              <a:defRPr/>
            </a:pPr>
            <a:r>
              <a:rPr lang="ja-JP" altLang="en-US" sz="1600" dirty="0"/>
              <a:t>基盤</a:t>
            </a:r>
          </a:p>
        </p:txBody>
      </p:sp>
      <p:sp>
        <p:nvSpPr>
          <p:cNvPr id="10" name="正方形/長方形 9"/>
          <p:cNvSpPr/>
          <p:nvPr/>
        </p:nvSpPr>
        <p:spPr bwMode="auto">
          <a:xfrm>
            <a:off x="5252720" y="3440430"/>
            <a:ext cx="736600" cy="538163"/>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a:t>カメラデュア</a:t>
            </a:r>
          </a:p>
        </p:txBody>
      </p:sp>
      <p:sp>
        <p:nvSpPr>
          <p:cNvPr id="11" name="正方形/長方形 10"/>
          <p:cNvSpPr/>
          <p:nvPr/>
        </p:nvSpPr>
        <p:spPr bwMode="auto">
          <a:xfrm>
            <a:off x="4958398" y="3442970"/>
            <a:ext cx="252412" cy="536575"/>
          </a:xfrm>
          <a:prstGeom prst="rect">
            <a:avLst/>
          </a:prstGeom>
          <a:no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cxnSp>
        <p:nvCxnSpPr>
          <p:cNvPr id="13" name="直線コネクタ 12"/>
          <p:cNvCxnSpPr/>
          <p:nvPr/>
        </p:nvCxnSpPr>
        <p:spPr bwMode="auto">
          <a:xfrm>
            <a:off x="5012690" y="2646680"/>
            <a:ext cx="0" cy="885825"/>
          </a:xfrm>
          <a:prstGeom prst="line">
            <a:avLst/>
          </a:prstGeom>
          <a:ln w="9525" cmpd="sng">
            <a:solidFill>
              <a:schemeClr val="tx1"/>
            </a:solidFill>
          </a:ln>
        </p:spPr>
        <p:style>
          <a:lnRef idx="1">
            <a:schemeClr val="accent2"/>
          </a:lnRef>
          <a:fillRef idx="0">
            <a:schemeClr val="accent2"/>
          </a:fillRef>
          <a:effectRef idx="0">
            <a:schemeClr val="accent2"/>
          </a:effectRef>
          <a:fontRef idx="minor">
            <a:schemeClr val="tx1"/>
          </a:fontRef>
        </p:style>
      </p:cxnSp>
      <p:sp>
        <p:nvSpPr>
          <p:cNvPr id="14" name="正方形/長方形 13"/>
          <p:cNvSpPr/>
          <p:nvPr/>
        </p:nvSpPr>
        <p:spPr bwMode="auto">
          <a:xfrm>
            <a:off x="556578" y="3991928"/>
            <a:ext cx="4277995" cy="465137"/>
          </a:xfrm>
          <a:prstGeom prst="rect">
            <a:avLst/>
          </a:prstGeom>
          <a:solidFill>
            <a:schemeClr val="bg1">
              <a:lumMod val="75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a:t>除振</a:t>
            </a:r>
            <a:r>
              <a:rPr lang="ja-JP" altLang="en-US" sz="1600" dirty="0" smtClean="0"/>
              <a:t>台</a:t>
            </a:r>
            <a:r>
              <a:rPr lang="en-US" altLang="ja-JP" sz="1600" dirty="0" smtClean="0"/>
              <a:t>?</a:t>
            </a:r>
            <a:endParaRPr lang="ja-JP" altLang="en-US" sz="1600" dirty="0"/>
          </a:p>
        </p:txBody>
      </p:sp>
      <p:sp>
        <p:nvSpPr>
          <p:cNvPr id="17" name="正方形/長方形 16"/>
          <p:cNvSpPr/>
          <p:nvPr/>
        </p:nvSpPr>
        <p:spPr bwMode="auto">
          <a:xfrm>
            <a:off x="6012498" y="3159443"/>
            <a:ext cx="550862" cy="538162"/>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err="1"/>
              <a:t>Img</a:t>
            </a:r>
            <a:endParaRPr lang="en-US" altLang="ja-JP" sz="1600" dirty="0"/>
          </a:p>
          <a:p>
            <a:pPr algn="ctr">
              <a:defRPr/>
            </a:pPr>
            <a:r>
              <a:rPr lang="en-US" altLang="ja-JP" sz="1600" dirty="0"/>
              <a:t>Rot</a:t>
            </a:r>
            <a:endParaRPr lang="ja-JP" altLang="en-US" sz="1600" dirty="0"/>
          </a:p>
        </p:txBody>
      </p:sp>
      <p:sp>
        <p:nvSpPr>
          <p:cNvPr id="18" name="正方形/長方形 17"/>
          <p:cNvSpPr/>
          <p:nvPr/>
        </p:nvSpPr>
        <p:spPr bwMode="auto">
          <a:xfrm>
            <a:off x="6610985" y="3159443"/>
            <a:ext cx="541338" cy="538162"/>
          </a:xfrm>
          <a:prstGeom prst="rect">
            <a:avLst/>
          </a:prstGeom>
          <a:no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ADC</a:t>
            </a:r>
            <a:endParaRPr lang="ja-JP" altLang="en-US" sz="1600" dirty="0"/>
          </a:p>
        </p:txBody>
      </p:sp>
      <p:sp>
        <p:nvSpPr>
          <p:cNvPr id="19" name="正方形/長方形 18"/>
          <p:cNvSpPr/>
          <p:nvPr/>
        </p:nvSpPr>
        <p:spPr bwMode="auto">
          <a:xfrm>
            <a:off x="556578" y="3525203"/>
            <a:ext cx="1273175" cy="4667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TT</a:t>
            </a:r>
            <a:r>
              <a:rPr lang="ja-JP" altLang="en-US" sz="1600" dirty="0"/>
              <a:t>基盤</a:t>
            </a:r>
          </a:p>
        </p:txBody>
      </p:sp>
      <p:sp>
        <p:nvSpPr>
          <p:cNvPr id="20" name="正方形/長方形 19"/>
          <p:cNvSpPr/>
          <p:nvPr/>
        </p:nvSpPr>
        <p:spPr bwMode="auto">
          <a:xfrm>
            <a:off x="1918653" y="3525203"/>
            <a:ext cx="925512" cy="4667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Woofer</a:t>
            </a:r>
            <a:endParaRPr lang="ja-JP" altLang="en-US" sz="1600" dirty="0"/>
          </a:p>
        </p:txBody>
      </p:sp>
      <p:sp>
        <p:nvSpPr>
          <p:cNvPr id="21" name="正方形/長方形 20"/>
          <p:cNvSpPr/>
          <p:nvPr/>
        </p:nvSpPr>
        <p:spPr bwMode="auto">
          <a:xfrm>
            <a:off x="2939416" y="3525203"/>
            <a:ext cx="592138" cy="4667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Tweeter</a:t>
            </a:r>
            <a:endParaRPr lang="ja-JP" altLang="en-US" sz="1600" dirty="0"/>
          </a:p>
        </p:txBody>
      </p:sp>
      <p:sp>
        <p:nvSpPr>
          <p:cNvPr id="22" name="正方形/長方形 21"/>
          <p:cNvSpPr/>
          <p:nvPr/>
        </p:nvSpPr>
        <p:spPr bwMode="auto">
          <a:xfrm>
            <a:off x="4365626" y="3525203"/>
            <a:ext cx="466407" cy="466725"/>
          </a:xfrm>
          <a:prstGeom prst="rect">
            <a:avLst/>
          </a:prstGeom>
          <a:solidFill>
            <a:srgbClr val="DCE6F2"/>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600" dirty="0"/>
              <a:t>SPLINE</a:t>
            </a:r>
            <a:endParaRPr lang="ja-JP" altLang="en-US" sz="1600" dirty="0"/>
          </a:p>
        </p:txBody>
      </p:sp>
      <p:sp>
        <p:nvSpPr>
          <p:cNvPr id="24" name="正方形/長方形 23"/>
          <p:cNvSpPr/>
          <p:nvPr/>
        </p:nvSpPr>
        <p:spPr bwMode="auto">
          <a:xfrm>
            <a:off x="850265" y="2987040"/>
            <a:ext cx="177800"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100" dirty="0"/>
          </a:p>
        </p:txBody>
      </p:sp>
      <p:sp>
        <p:nvSpPr>
          <p:cNvPr id="25" name="正方形/長方形 24"/>
          <p:cNvSpPr/>
          <p:nvPr/>
        </p:nvSpPr>
        <p:spPr bwMode="auto">
          <a:xfrm>
            <a:off x="1266190" y="2987040"/>
            <a:ext cx="252413" cy="538163"/>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696" name="テキスト ボックス 29"/>
          <p:cNvSpPr txBox="1">
            <a:spLocks noChangeArrowheads="1"/>
          </p:cNvSpPr>
          <p:nvPr/>
        </p:nvSpPr>
        <p:spPr bwMode="auto">
          <a:xfrm>
            <a:off x="1236028" y="3039428"/>
            <a:ext cx="325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光</a:t>
            </a:r>
            <a:endParaRPr lang="en-US" altLang="ja-JP" sz="1100"/>
          </a:p>
          <a:p>
            <a:r>
              <a:rPr lang="ja-JP" altLang="en-US" sz="1100"/>
              <a:t>源</a:t>
            </a:r>
          </a:p>
        </p:txBody>
      </p:sp>
      <p:sp>
        <p:nvSpPr>
          <p:cNvPr id="26" name="正方形/長方形 25"/>
          <p:cNvSpPr/>
          <p:nvPr/>
        </p:nvSpPr>
        <p:spPr bwMode="auto">
          <a:xfrm>
            <a:off x="1564640" y="2987040"/>
            <a:ext cx="252413"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698" name="テキスト ボックス 30"/>
          <p:cNvSpPr txBox="1">
            <a:spLocks noChangeArrowheads="1"/>
          </p:cNvSpPr>
          <p:nvPr/>
        </p:nvSpPr>
        <p:spPr bwMode="auto">
          <a:xfrm rot="-5400000">
            <a:off x="1346359" y="3106897"/>
            <a:ext cx="6064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Viewer</a:t>
            </a:r>
            <a:endParaRPr lang="ja-JP" altLang="en-US" sz="1100"/>
          </a:p>
        </p:txBody>
      </p:sp>
      <p:sp>
        <p:nvSpPr>
          <p:cNvPr id="35" name="正方形/長方形 34"/>
          <p:cNvSpPr/>
          <p:nvPr/>
        </p:nvSpPr>
        <p:spPr bwMode="auto">
          <a:xfrm>
            <a:off x="561340" y="2987040"/>
            <a:ext cx="252413"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100" dirty="0"/>
              <a:t>1</a:t>
            </a:r>
            <a:endParaRPr lang="ja-JP" altLang="en-US" sz="1100" dirty="0"/>
          </a:p>
        </p:txBody>
      </p:sp>
      <p:sp>
        <p:nvSpPr>
          <p:cNvPr id="36" name="正方形/長方形 35"/>
          <p:cNvSpPr/>
          <p:nvPr/>
        </p:nvSpPr>
        <p:spPr bwMode="auto">
          <a:xfrm>
            <a:off x="1055053" y="2983865"/>
            <a:ext cx="177800"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100" dirty="0"/>
          </a:p>
        </p:txBody>
      </p:sp>
      <p:sp>
        <p:nvSpPr>
          <p:cNvPr id="28704" name="テキスト ボックス 29"/>
          <p:cNvSpPr txBox="1">
            <a:spLocks noChangeArrowheads="1"/>
          </p:cNvSpPr>
          <p:nvPr/>
        </p:nvSpPr>
        <p:spPr bwMode="auto">
          <a:xfrm>
            <a:off x="823278" y="3110865"/>
            <a:ext cx="296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2</a:t>
            </a:r>
            <a:endParaRPr lang="ja-JP" altLang="en-US" sz="1100"/>
          </a:p>
        </p:txBody>
      </p:sp>
      <p:sp>
        <p:nvSpPr>
          <p:cNvPr id="28705" name="テキスト ボックス 29"/>
          <p:cNvSpPr txBox="1">
            <a:spLocks noChangeArrowheads="1"/>
          </p:cNvSpPr>
          <p:nvPr/>
        </p:nvSpPr>
        <p:spPr bwMode="auto">
          <a:xfrm>
            <a:off x="1023303" y="3114040"/>
            <a:ext cx="296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3</a:t>
            </a:r>
            <a:endParaRPr lang="ja-JP" altLang="en-US" sz="1100"/>
          </a:p>
        </p:txBody>
      </p:sp>
      <p:sp>
        <p:nvSpPr>
          <p:cNvPr id="28706" name="テキスト ボックス 31"/>
          <p:cNvSpPr txBox="1">
            <a:spLocks noChangeArrowheads="1"/>
          </p:cNvSpPr>
          <p:nvPr/>
        </p:nvSpPr>
        <p:spPr bwMode="auto">
          <a:xfrm rot="-5400000">
            <a:off x="5446554" y="3050699"/>
            <a:ext cx="517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カメラ</a:t>
            </a:r>
          </a:p>
        </p:txBody>
      </p:sp>
      <p:sp>
        <p:nvSpPr>
          <p:cNvPr id="41" name="正方形/長方形 40"/>
          <p:cNvSpPr/>
          <p:nvPr/>
        </p:nvSpPr>
        <p:spPr bwMode="auto">
          <a:xfrm>
            <a:off x="5606098" y="2891155"/>
            <a:ext cx="198437" cy="536575"/>
          </a:xfrm>
          <a:prstGeom prst="rect">
            <a:avLst/>
          </a:prstGeom>
          <a:no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43" name="正方形/長方形 42"/>
          <p:cNvSpPr/>
          <p:nvPr/>
        </p:nvSpPr>
        <p:spPr bwMode="auto">
          <a:xfrm>
            <a:off x="1918653" y="2983865"/>
            <a:ext cx="252412" cy="538163"/>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10" name="テキスト ボックス 29"/>
          <p:cNvSpPr txBox="1">
            <a:spLocks noChangeArrowheads="1"/>
          </p:cNvSpPr>
          <p:nvPr/>
        </p:nvSpPr>
        <p:spPr bwMode="auto">
          <a:xfrm>
            <a:off x="1882140" y="3039428"/>
            <a:ext cx="3254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光</a:t>
            </a:r>
            <a:endParaRPr lang="en-US" altLang="ja-JP" sz="1100"/>
          </a:p>
          <a:p>
            <a:r>
              <a:rPr lang="ja-JP" altLang="en-US" sz="1100"/>
              <a:t>源</a:t>
            </a:r>
          </a:p>
        </p:txBody>
      </p:sp>
      <p:sp>
        <p:nvSpPr>
          <p:cNvPr id="47" name="正方形/長方形 46"/>
          <p:cNvSpPr/>
          <p:nvPr/>
        </p:nvSpPr>
        <p:spPr bwMode="auto">
          <a:xfrm>
            <a:off x="2971165" y="2974340"/>
            <a:ext cx="252413" cy="538163"/>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12" name="テキスト ボックス 29"/>
          <p:cNvSpPr txBox="1">
            <a:spLocks noChangeArrowheads="1"/>
          </p:cNvSpPr>
          <p:nvPr/>
        </p:nvSpPr>
        <p:spPr bwMode="auto">
          <a:xfrm>
            <a:off x="2934653" y="3029903"/>
            <a:ext cx="325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光</a:t>
            </a:r>
            <a:endParaRPr lang="en-US" altLang="ja-JP" sz="1100"/>
          </a:p>
          <a:p>
            <a:r>
              <a:rPr lang="ja-JP" altLang="en-US" sz="1100"/>
              <a:t>源</a:t>
            </a:r>
          </a:p>
        </p:txBody>
      </p:sp>
      <p:sp>
        <p:nvSpPr>
          <p:cNvPr id="49" name="正方形/長方形 48"/>
          <p:cNvSpPr/>
          <p:nvPr/>
        </p:nvSpPr>
        <p:spPr bwMode="auto">
          <a:xfrm>
            <a:off x="2223453" y="2990215"/>
            <a:ext cx="252412"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100" dirty="0"/>
              <a:t>4</a:t>
            </a:r>
            <a:endParaRPr lang="ja-JP" altLang="en-US" sz="1100" dirty="0"/>
          </a:p>
        </p:txBody>
      </p:sp>
      <p:sp>
        <p:nvSpPr>
          <p:cNvPr id="55" name="正方形/長方形 54"/>
          <p:cNvSpPr/>
          <p:nvPr/>
        </p:nvSpPr>
        <p:spPr bwMode="auto">
          <a:xfrm>
            <a:off x="2553653" y="2990215"/>
            <a:ext cx="252412"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17" name="テキスト ボックス 30"/>
          <p:cNvSpPr txBox="1">
            <a:spLocks noChangeArrowheads="1"/>
          </p:cNvSpPr>
          <p:nvPr/>
        </p:nvSpPr>
        <p:spPr bwMode="auto">
          <a:xfrm rot="-5400000">
            <a:off x="2341722" y="3110071"/>
            <a:ext cx="596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woofer</a:t>
            </a:r>
            <a:endParaRPr lang="ja-JP" altLang="en-US" sz="1100"/>
          </a:p>
        </p:txBody>
      </p:sp>
      <p:sp>
        <p:nvSpPr>
          <p:cNvPr id="59" name="正方形/長方形 58"/>
          <p:cNvSpPr/>
          <p:nvPr/>
        </p:nvSpPr>
        <p:spPr bwMode="auto">
          <a:xfrm>
            <a:off x="3279140" y="2980690"/>
            <a:ext cx="252413"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100" dirty="0"/>
              <a:t>5</a:t>
            </a:r>
            <a:endParaRPr lang="ja-JP" altLang="en-US" sz="1100" dirty="0"/>
          </a:p>
        </p:txBody>
      </p:sp>
      <p:sp>
        <p:nvSpPr>
          <p:cNvPr id="69" name="正方形/長方形 68"/>
          <p:cNvSpPr/>
          <p:nvPr/>
        </p:nvSpPr>
        <p:spPr bwMode="auto">
          <a:xfrm>
            <a:off x="4486593" y="2991803"/>
            <a:ext cx="295275"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74" name="正方形/長方形 73"/>
          <p:cNvSpPr/>
          <p:nvPr/>
        </p:nvSpPr>
        <p:spPr bwMode="auto">
          <a:xfrm>
            <a:off x="5242560" y="2794318"/>
            <a:ext cx="736600" cy="1184275"/>
          </a:xfrm>
          <a:prstGeom prst="rect">
            <a:avLst/>
          </a:prstGeom>
          <a:no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6" name="正方形/長方形 5"/>
          <p:cNvSpPr/>
          <p:nvPr/>
        </p:nvSpPr>
        <p:spPr bwMode="auto">
          <a:xfrm>
            <a:off x="502920" y="4470241"/>
            <a:ext cx="6761163" cy="538163"/>
          </a:xfrm>
          <a:prstGeom prst="rect">
            <a:avLst/>
          </a:prstGeom>
          <a:solidFill>
            <a:schemeClr val="accent5">
              <a:lumMod val="50000"/>
            </a:schemeClr>
          </a:solidFill>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ja-JP" sz="1800" dirty="0">
                <a:solidFill>
                  <a:srgbClr val="FFFFFF"/>
                </a:solidFill>
              </a:rPr>
              <a:t>SEICA </a:t>
            </a:r>
            <a:r>
              <a:rPr lang="ja-JP" altLang="en-US" sz="1800" dirty="0">
                <a:solidFill>
                  <a:srgbClr val="FFFFFF"/>
                </a:solidFill>
              </a:rPr>
              <a:t>ベンチ</a:t>
            </a:r>
            <a:r>
              <a:rPr lang="en-US" altLang="ja-JP" sz="1800" dirty="0">
                <a:solidFill>
                  <a:srgbClr val="FFFFFF"/>
                </a:solidFill>
              </a:rPr>
              <a:t>+</a:t>
            </a:r>
            <a:r>
              <a:rPr lang="ja-JP" altLang="en-US" sz="1800" dirty="0">
                <a:solidFill>
                  <a:srgbClr val="FFFFFF"/>
                </a:solidFill>
              </a:rPr>
              <a:t>高さ調整</a:t>
            </a:r>
          </a:p>
        </p:txBody>
      </p:sp>
      <p:sp>
        <p:nvSpPr>
          <p:cNvPr id="28727" name="テキスト ボックス 71"/>
          <p:cNvSpPr txBox="1">
            <a:spLocks noChangeArrowheads="1"/>
          </p:cNvSpPr>
          <p:nvPr/>
        </p:nvSpPr>
        <p:spPr bwMode="auto">
          <a:xfrm>
            <a:off x="5263198" y="1449437"/>
            <a:ext cx="17491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600" dirty="0" smtClean="0"/>
              <a:t>恒温槽</a:t>
            </a:r>
            <a:r>
              <a:rPr lang="en-US" altLang="ja-JP" sz="1600" dirty="0" smtClean="0"/>
              <a:t>(20℃±1℃)</a:t>
            </a:r>
            <a:endParaRPr lang="ja-JP" altLang="en-US" sz="1600" dirty="0"/>
          </a:p>
        </p:txBody>
      </p:sp>
      <p:sp>
        <p:nvSpPr>
          <p:cNvPr id="28680" name="テキスト ボックス 11"/>
          <p:cNvSpPr txBox="1">
            <a:spLocks noChangeArrowheads="1"/>
          </p:cNvSpPr>
          <p:nvPr/>
        </p:nvSpPr>
        <p:spPr bwMode="auto">
          <a:xfrm>
            <a:off x="4834573" y="2403793"/>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u="sng"/>
              <a:t>フィルタホイル</a:t>
            </a:r>
          </a:p>
        </p:txBody>
      </p:sp>
      <p:sp>
        <p:nvSpPr>
          <p:cNvPr id="33" name="正方形/長方形 32"/>
          <p:cNvSpPr/>
          <p:nvPr/>
        </p:nvSpPr>
        <p:spPr bwMode="auto">
          <a:xfrm>
            <a:off x="1564640" y="2450465"/>
            <a:ext cx="198438"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34" name="正方形/長方形 33"/>
          <p:cNvSpPr/>
          <p:nvPr/>
        </p:nvSpPr>
        <p:spPr bwMode="auto">
          <a:xfrm>
            <a:off x="669290" y="2447290"/>
            <a:ext cx="144463"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02" name="テキスト ボックス 35"/>
          <p:cNvSpPr txBox="1">
            <a:spLocks noChangeArrowheads="1"/>
          </p:cNvSpPr>
          <p:nvPr/>
        </p:nvSpPr>
        <p:spPr bwMode="auto">
          <a:xfrm rot="-5400000">
            <a:off x="535940" y="2607628"/>
            <a:ext cx="3921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DM</a:t>
            </a:r>
            <a:endParaRPr lang="ja-JP" altLang="en-US" sz="1100"/>
          </a:p>
        </p:txBody>
      </p:sp>
      <p:sp>
        <p:nvSpPr>
          <p:cNvPr id="50" name="正方形/長方形 49"/>
          <p:cNvSpPr/>
          <p:nvPr/>
        </p:nvSpPr>
        <p:spPr bwMode="auto">
          <a:xfrm>
            <a:off x="2226628" y="2447290"/>
            <a:ext cx="144462"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15" name="テキスト ボックス 35"/>
          <p:cNvSpPr txBox="1">
            <a:spLocks noChangeArrowheads="1"/>
          </p:cNvSpPr>
          <p:nvPr/>
        </p:nvSpPr>
        <p:spPr bwMode="auto">
          <a:xfrm rot="-5400000">
            <a:off x="2091690" y="2607628"/>
            <a:ext cx="3921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DM</a:t>
            </a:r>
            <a:endParaRPr lang="ja-JP" altLang="en-US" sz="1100"/>
          </a:p>
        </p:txBody>
      </p:sp>
      <p:sp>
        <p:nvSpPr>
          <p:cNvPr id="58" name="正方形/長方形 57"/>
          <p:cNvSpPr/>
          <p:nvPr/>
        </p:nvSpPr>
        <p:spPr bwMode="auto">
          <a:xfrm>
            <a:off x="2553653" y="2453640"/>
            <a:ext cx="198437"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61" name="正方形/長方形 60"/>
          <p:cNvSpPr/>
          <p:nvPr/>
        </p:nvSpPr>
        <p:spPr bwMode="auto">
          <a:xfrm>
            <a:off x="3282315" y="2439353"/>
            <a:ext cx="144463" cy="536575"/>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21" name="テキスト ボックス 35"/>
          <p:cNvSpPr txBox="1">
            <a:spLocks noChangeArrowheads="1"/>
          </p:cNvSpPr>
          <p:nvPr/>
        </p:nvSpPr>
        <p:spPr bwMode="auto">
          <a:xfrm rot="-5400000">
            <a:off x="3147378" y="2599690"/>
            <a:ext cx="392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a:t>DM</a:t>
            </a:r>
            <a:endParaRPr lang="ja-JP" altLang="en-US" sz="1100"/>
          </a:p>
        </p:txBody>
      </p:sp>
      <p:sp>
        <p:nvSpPr>
          <p:cNvPr id="28730" name="テキスト ボックス 31"/>
          <p:cNvSpPr txBox="1">
            <a:spLocks noChangeArrowheads="1"/>
          </p:cNvSpPr>
          <p:nvPr/>
        </p:nvSpPr>
        <p:spPr bwMode="auto">
          <a:xfrm rot="-5400000">
            <a:off x="2381409" y="2578259"/>
            <a:ext cx="517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カメラ</a:t>
            </a:r>
          </a:p>
        </p:txBody>
      </p:sp>
      <p:sp>
        <p:nvSpPr>
          <p:cNvPr id="28731" name="テキスト ボックス 31"/>
          <p:cNvSpPr txBox="1">
            <a:spLocks noChangeArrowheads="1"/>
          </p:cNvSpPr>
          <p:nvPr/>
        </p:nvSpPr>
        <p:spPr bwMode="auto">
          <a:xfrm rot="-5400000">
            <a:off x="1390809" y="2575084"/>
            <a:ext cx="517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a:t>カメラ</a:t>
            </a:r>
          </a:p>
        </p:txBody>
      </p:sp>
      <p:sp>
        <p:nvSpPr>
          <p:cNvPr id="28726" name="テキスト ボックス 35"/>
          <p:cNvSpPr txBox="1">
            <a:spLocks noChangeArrowheads="1"/>
          </p:cNvSpPr>
          <p:nvPr/>
        </p:nvSpPr>
        <p:spPr bwMode="auto">
          <a:xfrm rot="-5400000">
            <a:off x="4321176" y="3121660"/>
            <a:ext cx="608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100" dirty="0"/>
              <a:t>光学系</a:t>
            </a:r>
          </a:p>
        </p:txBody>
      </p:sp>
      <p:sp>
        <p:nvSpPr>
          <p:cNvPr id="3" name="テキスト ボックス 2"/>
          <p:cNvSpPr txBox="1"/>
          <p:nvPr/>
        </p:nvSpPr>
        <p:spPr>
          <a:xfrm>
            <a:off x="7904480" y="690880"/>
            <a:ext cx="1112204" cy="1200328"/>
          </a:xfrm>
          <a:prstGeom prst="rect">
            <a:avLst/>
          </a:prstGeom>
          <a:noFill/>
        </p:spPr>
        <p:txBody>
          <a:bodyPr wrap="none" rtlCol="0">
            <a:spAutoFit/>
          </a:bodyPr>
          <a:lstStyle/>
          <a:p>
            <a:r>
              <a:rPr kumimoji="1" lang="ja-JP" altLang="en-US" dirty="0" smtClean="0"/>
              <a:t>外気</a:t>
            </a:r>
            <a:endParaRPr kumimoji="1" lang="en-US" altLang="ja-JP" dirty="0" smtClean="0"/>
          </a:p>
          <a:p>
            <a:r>
              <a:rPr lang="ja-JP" altLang="en-US" dirty="0" smtClean="0"/>
              <a:t>夏</a:t>
            </a:r>
            <a:r>
              <a:rPr lang="en-US" altLang="ja-JP" dirty="0" smtClean="0"/>
              <a:t>30℃</a:t>
            </a:r>
          </a:p>
          <a:p>
            <a:r>
              <a:rPr kumimoji="1" lang="ja-JP" altLang="en-US" dirty="0" smtClean="0"/>
              <a:t>冬</a:t>
            </a:r>
            <a:r>
              <a:rPr kumimoji="1" lang="en-US" altLang="ja-JP" dirty="0" smtClean="0"/>
              <a:t>0℃</a:t>
            </a:r>
            <a:endParaRPr kumimoji="1" lang="ja-JP" altLang="en-US" dirty="0"/>
          </a:p>
        </p:txBody>
      </p:sp>
      <p:sp>
        <p:nvSpPr>
          <p:cNvPr id="82" name="正方形/長方形 81"/>
          <p:cNvSpPr/>
          <p:nvPr/>
        </p:nvSpPr>
        <p:spPr bwMode="auto">
          <a:xfrm>
            <a:off x="3587748" y="2204721"/>
            <a:ext cx="777877" cy="1774508"/>
          </a:xfrm>
          <a:prstGeom prst="rect">
            <a:avLst/>
          </a:prstGeom>
          <a:solidFill>
            <a:schemeClr val="accent6">
              <a:lumMod val="5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600" dirty="0"/>
          </a:p>
        </p:txBody>
      </p:sp>
      <p:sp>
        <p:nvSpPr>
          <p:cNvPr id="64" name="正方形/長方形 63"/>
          <p:cNvSpPr/>
          <p:nvPr/>
        </p:nvSpPr>
        <p:spPr bwMode="auto">
          <a:xfrm>
            <a:off x="3679190" y="2963545"/>
            <a:ext cx="252413" cy="538163"/>
          </a:xfrm>
          <a:prstGeom prst="rect">
            <a:avLst/>
          </a:prstGeom>
          <a:solidFill>
            <a:schemeClr val="accent3">
              <a:lumMod val="60000"/>
              <a:lumOff val="40000"/>
            </a:schemeClr>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23" name="テキスト ボックス 30"/>
          <p:cNvSpPr txBox="1">
            <a:spLocks noChangeArrowheads="1"/>
          </p:cNvSpPr>
          <p:nvPr/>
        </p:nvSpPr>
        <p:spPr bwMode="auto">
          <a:xfrm rot="-5400000">
            <a:off x="3466944" y="3083564"/>
            <a:ext cx="6349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dirty="0" smtClean="0"/>
              <a:t>PDIWFS</a:t>
            </a:r>
            <a:endParaRPr lang="ja-JP" altLang="en-US" sz="1100" dirty="0"/>
          </a:p>
        </p:txBody>
      </p:sp>
      <p:sp>
        <p:nvSpPr>
          <p:cNvPr id="67" name="正方形/長方形 66"/>
          <p:cNvSpPr/>
          <p:nvPr/>
        </p:nvSpPr>
        <p:spPr bwMode="auto">
          <a:xfrm>
            <a:off x="3679190" y="2426970"/>
            <a:ext cx="198438" cy="536575"/>
          </a:xfrm>
          <a:prstGeom prst="rect">
            <a:avLst/>
          </a:prstGeom>
          <a:solidFill>
            <a:srgbClr val="FFFFFF"/>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28729" name="テキスト ボックス 31"/>
          <p:cNvSpPr txBox="1">
            <a:spLocks noChangeArrowheads="1"/>
          </p:cNvSpPr>
          <p:nvPr/>
        </p:nvSpPr>
        <p:spPr bwMode="auto">
          <a:xfrm rot="-5400000">
            <a:off x="3544224" y="2551752"/>
            <a:ext cx="4397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dirty="0" smtClean="0"/>
              <a:t>WFS</a:t>
            </a:r>
            <a:endParaRPr lang="ja-JP" altLang="en-US" sz="1100" dirty="0"/>
          </a:p>
        </p:txBody>
      </p:sp>
      <p:sp>
        <p:nvSpPr>
          <p:cNvPr id="81" name="正方形/長方形 80"/>
          <p:cNvSpPr/>
          <p:nvPr/>
        </p:nvSpPr>
        <p:spPr bwMode="auto">
          <a:xfrm>
            <a:off x="3994469" y="2333662"/>
            <a:ext cx="279718" cy="1164871"/>
          </a:xfrm>
          <a:prstGeom prst="rect">
            <a:avLst/>
          </a:prstGeom>
          <a:solidFill>
            <a:schemeClr val="bg1"/>
          </a:solidFill>
          <a:ln w="12700" cmpd="sng">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dirty="0"/>
          </a:p>
        </p:txBody>
      </p:sp>
      <p:sp>
        <p:nvSpPr>
          <p:cNvPr id="80" name="テキスト ボックス 35"/>
          <p:cNvSpPr txBox="1">
            <a:spLocks noChangeArrowheads="1"/>
          </p:cNvSpPr>
          <p:nvPr/>
        </p:nvSpPr>
        <p:spPr bwMode="auto">
          <a:xfrm rot="16200000">
            <a:off x="3589222" y="2756856"/>
            <a:ext cx="11079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100" dirty="0" smtClean="0"/>
              <a:t>SPLINE</a:t>
            </a:r>
            <a:r>
              <a:rPr lang="ja-JP" altLang="en-US" sz="1100" dirty="0" smtClean="0"/>
              <a:t>プリズム</a:t>
            </a:r>
            <a:endParaRPr lang="ja-JP" altLang="en-US" sz="1100" dirty="0"/>
          </a:p>
        </p:txBody>
      </p:sp>
      <p:sp>
        <p:nvSpPr>
          <p:cNvPr id="12" name="テキスト ボックス 11"/>
          <p:cNvSpPr txBox="1"/>
          <p:nvPr/>
        </p:nvSpPr>
        <p:spPr>
          <a:xfrm>
            <a:off x="3513872" y="1865869"/>
            <a:ext cx="1328421" cy="307777"/>
          </a:xfrm>
          <a:prstGeom prst="rect">
            <a:avLst/>
          </a:prstGeom>
          <a:noFill/>
        </p:spPr>
        <p:txBody>
          <a:bodyPr wrap="none" rtlCol="0">
            <a:spAutoFit/>
          </a:bodyPr>
          <a:lstStyle/>
          <a:p>
            <a:r>
              <a:rPr kumimoji="1" lang="ja-JP" altLang="en-US" sz="1400" dirty="0" smtClean="0"/>
              <a:t>恒温室</a:t>
            </a:r>
            <a:r>
              <a:rPr kumimoji="1" lang="en-US" altLang="ja-JP" sz="1400" dirty="0" smtClean="0"/>
              <a:t>(±0.1℃)</a:t>
            </a:r>
            <a:endParaRPr kumimoji="1" lang="ja-JP" altLang="en-US" sz="1400" dirty="0"/>
          </a:p>
        </p:txBody>
      </p:sp>
      <p:sp>
        <p:nvSpPr>
          <p:cNvPr id="83" name="正方形/長方形 82"/>
          <p:cNvSpPr/>
          <p:nvPr/>
        </p:nvSpPr>
        <p:spPr bwMode="auto">
          <a:xfrm>
            <a:off x="3666972" y="3498533"/>
            <a:ext cx="592138" cy="466725"/>
          </a:xfrm>
          <a:prstGeom prst="rect">
            <a:avLst/>
          </a:prstGeom>
          <a:solidFill>
            <a:schemeClr val="accent1">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dirty="0" smtClean="0"/>
              <a:t>高精度部</a:t>
            </a:r>
            <a:endParaRPr lang="ja-JP" altLang="en-US" sz="1600" dirty="0"/>
          </a:p>
        </p:txBody>
      </p:sp>
      <p:sp>
        <p:nvSpPr>
          <p:cNvPr id="15" name="テキスト ボックス 14"/>
          <p:cNvSpPr txBox="1"/>
          <p:nvPr/>
        </p:nvSpPr>
        <p:spPr>
          <a:xfrm>
            <a:off x="7744072" y="3697605"/>
            <a:ext cx="1053894" cy="646331"/>
          </a:xfrm>
          <a:prstGeom prst="rect">
            <a:avLst/>
          </a:prstGeom>
          <a:noFill/>
        </p:spPr>
        <p:txBody>
          <a:bodyPr wrap="none" rtlCol="0">
            <a:spAutoFit/>
          </a:bodyPr>
          <a:lstStyle/>
          <a:p>
            <a:r>
              <a:rPr kumimoji="1" lang="ja-JP" altLang="en-US" dirty="0" smtClean="0"/>
              <a:t>光軸高さ</a:t>
            </a:r>
            <a:endParaRPr kumimoji="1" lang="en-US" altLang="ja-JP" dirty="0" smtClean="0"/>
          </a:p>
          <a:p>
            <a:r>
              <a:rPr lang="en-US" altLang="ja-JP" dirty="0" smtClean="0"/>
              <a:t>1084mm</a:t>
            </a:r>
            <a:endParaRPr kumimoji="1" lang="ja-JP" altLang="en-US" dirty="0"/>
          </a:p>
        </p:txBody>
      </p:sp>
      <p:cxnSp>
        <p:nvCxnSpPr>
          <p:cNvPr id="84" name="直線コネクタ 83"/>
          <p:cNvCxnSpPr/>
          <p:nvPr/>
        </p:nvCxnSpPr>
        <p:spPr bwMode="auto">
          <a:xfrm>
            <a:off x="4429795" y="3525203"/>
            <a:ext cx="4207442" cy="9525"/>
          </a:xfrm>
          <a:prstGeom prst="line">
            <a:avLst/>
          </a:prstGeom>
          <a:ln w="9525" cmpd="sng">
            <a:solidFill>
              <a:schemeClr val="tx1"/>
            </a:solidFill>
            <a:prstDash val="dot"/>
          </a:ln>
        </p:spPr>
        <p:style>
          <a:lnRef idx="1">
            <a:schemeClr val="accent2"/>
          </a:lnRef>
          <a:fillRef idx="0">
            <a:schemeClr val="accent2"/>
          </a:fillRef>
          <a:effectRef idx="0">
            <a:schemeClr val="accent2"/>
          </a:effectRef>
          <a:fontRef idx="minor">
            <a:schemeClr val="tx1"/>
          </a:fontRef>
        </p:style>
      </p:cxnSp>
      <p:cxnSp>
        <p:nvCxnSpPr>
          <p:cNvPr id="85" name="直線コネクタ 84"/>
          <p:cNvCxnSpPr/>
          <p:nvPr/>
        </p:nvCxnSpPr>
        <p:spPr bwMode="auto">
          <a:xfrm>
            <a:off x="4434557" y="5714415"/>
            <a:ext cx="4207442" cy="9525"/>
          </a:xfrm>
          <a:prstGeom prst="line">
            <a:avLst/>
          </a:prstGeom>
          <a:ln w="9525" cmpd="sng">
            <a:solidFill>
              <a:schemeClr val="tx1"/>
            </a:solidFill>
            <a:prstDash val="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bwMode="auto">
          <a:xfrm flipV="1">
            <a:off x="7725798" y="3556635"/>
            <a:ext cx="12714" cy="2167305"/>
          </a:xfrm>
          <a:prstGeom prst="line">
            <a:avLst/>
          </a:prstGeom>
          <a:ln w="12700" cmpd="sng">
            <a:solidFill>
              <a:srgbClr val="0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87" name="テキスト ボックス 86"/>
          <p:cNvSpPr txBox="1"/>
          <p:nvPr/>
        </p:nvSpPr>
        <p:spPr>
          <a:xfrm>
            <a:off x="4049998" y="6525307"/>
            <a:ext cx="3701479" cy="369332"/>
          </a:xfrm>
          <a:prstGeom prst="rect">
            <a:avLst/>
          </a:prstGeom>
          <a:noFill/>
        </p:spPr>
        <p:txBody>
          <a:bodyPr wrap="none" rtlCol="0">
            <a:spAutoFit/>
          </a:bodyPr>
          <a:lstStyle/>
          <a:p>
            <a:r>
              <a:rPr kumimoji="1" lang="ja-JP" altLang="en-US" dirty="0" smtClean="0"/>
              <a:t>最大筐体サイズは</a:t>
            </a:r>
            <a:r>
              <a:rPr kumimoji="1" lang="en-US" altLang="ja-JP" dirty="0" smtClean="0"/>
              <a:t>~2000x2000x1500</a:t>
            </a:r>
            <a:endParaRPr kumimoji="1" lang="ja-JP" altLang="en-US" dirty="0"/>
          </a:p>
        </p:txBody>
      </p:sp>
    </p:spTree>
    <p:extLst>
      <p:ext uri="{BB962C8B-B14F-4D97-AF65-F5344CB8AC3E}">
        <p14:creationId xmlns:p14="http://schemas.microsoft.com/office/powerpoint/2010/main" val="30375471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SEICA140522_v2（ドラッグされました）.pdf"/>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9" r="-13"/>
          <a:stretch/>
        </p:blipFill>
        <p:spPr>
          <a:xfrm>
            <a:off x="1" y="109169"/>
            <a:ext cx="9144000" cy="6456901"/>
          </a:xfrm>
        </p:spPr>
      </p:pic>
    </p:spTree>
    <p:extLst>
      <p:ext uri="{BB962C8B-B14F-4D97-AF65-F5344CB8AC3E}">
        <p14:creationId xmlns:p14="http://schemas.microsoft.com/office/powerpoint/2010/main" val="198408970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a:t>
            </a:r>
            <a:r>
              <a:rPr kumimoji="1" lang="ja-JP" altLang="en-US" dirty="0" smtClean="0"/>
              <a:t>の光学設計</a:t>
            </a:r>
            <a:r>
              <a:rPr kumimoji="1" lang="en-US" altLang="ja-JP" dirty="0" smtClean="0"/>
              <a:t>: WFS</a:t>
            </a:r>
            <a:r>
              <a:rPr lang="ja-JP" altLang="en-US" dirty="0" smtClean="0"/>
              <a:t>選択</a:t>
            </a:r>
            <a:endParaRPr kumimoji="1" lang="ja-JP" altLang="en-US" dirty="0"/>
          </a:p>
        </p:txBody>
      </p:sp>
      <p:sp>
        <p:nvSpPr>
          <p:cNvPr id="3" name="コンテンツ プレースホルダー 2"/>
          <p:cNvSpPr>
            <a:spLocks noGrp="1"/>
          </p:cNvSpPr>
          <p:nvPr>
            <p:ph idx="1"/>
          </p:nvPr>
        </p:nvSpPr>
        <p:spPr>
          <a:xfrm>
            <a:off x="457199" y="895048"/>
            <a:ext cx="8587435" cy="2866612"/>
          </a:xfrm>
        </p:spPr>
        <p:txBody>
          <a:bodyPr>
            <a:normAutofit/>
          </a:bodyPr>
          <a:lstStyle/>
          <a:p>
            <a:pPr>
              <a:buFont typeface="Wingdings" charset="2"/>
              <a:buChar char="u"/>
            </a:pPr>
            <a:r>
              <a:rPr kumimoji="1" lang="en-US" altLang="ja-JP" dirty="0" smtClean="0"/>
              <a:t>Woofer: </a:t>
            </a:r>
            <a:r>
              <a:rPr kumimoji="1" lang="ja-JP" altLang="en-US" dirty="0" smtClean="0"/>
              <a:t>シャックハルトマン</a:t>
            </a:r>
            <a:r>
              <a:rPr kumimoji="1" lang="en-US" altLang="ja-JP" dirty="0" smtClean="0"/>
              <a:t>WFS</a:t>
            </a:r>
          </a:p>
          <a:p>
            <a:pPr lvl="1"/>
            <a:r>
              <a:rPr lang="en-US" altLang="ja-JP" dirty="0" smtClean="0"/>
              <a:t>8x8 (52</a:t>
            </a:r>
            <a:r>
              <a:rPr lang="ja-JP" altLang="en-US" dirty="0" smtClean="0"/>
              <a:t>点</a:t>
            </a:r>
            <a:r>
              <a:rPr lang="en-US" altLang="ja-JP" dirty="0" smtClean="0"/>
              <a:t>), 1000fps</a:t>
            </a:r>
          </a:p>
          <a:p>
            <a:pPr lvl="1"/>
            <a:r>
              <a:rPr kumimoji="1" lang="ja-JP" altLang="en-US" dirty="0" smtClean="0"/>
              <a:t>測定精度</a:t>
            </a:r>
            <a:r>
              <a:rPr kumimoji="1" lang="en-US" altLang="ja-JP" dirty="0" smtClean="0"/>
              <a:t>±0.1um, </a:t>
            </a:r>
            <a:r>
              <a:rPr kumimoji="1" lang="ja-JP" altLang="en-US" dirty="0" smtClean="0"/>
              <a:t>測定限界</a:t>
            </a:r>
            <a:r>
              <a:rPr lang="en-US" altLang="ja-JP" dirty="0" smtClean="0"/>
              <a:t>12</a:t>
            </a:r>
            <a:r>
              <a:rPr kumimoji="1" lang="ja-JP" altLang="en-US" dirty="0" smtClean="0"/>
              <a:t>等</a:t>
            </a:r>
            <a:r>
              <a:rPr kumimoji="1" lang="en-US" altLang="ja-JP" dirty="0" smtClean="0"/>
              <a:t>@ 0.5—0.7um</a:t>
            </a:r>
          </a:p>
          <a:p>
            <a:pPr>
              <a:buFont typeface="Wingdings" charset="2"/>
              <a:buChar char="u"/>
            </a:pPr>
            <a:r>
              <a:rPr lang="en-US" altLang="ja-JP" dirty="0" smtClean="0"/>
              <a:t>Tweeter: </a:t>
            </a:r>
            <a:r>
              <a:rPr lang="ja-JP" altLang="en-US" dirty="0" smtClean="0"/>
              <a:t>点源回折干渉計</a:t>
            </a:r>
            <a:r>
              <a:rPr lang="en-US" altLang="ja-JP" dirty="0" smtClean="0"/>
              <a:t>WFS (</a:t>
            </a:r>
            <a:r>
              <a:rPr lang="ja-JP" altLang="en-US" dirty="0" smtClean="0"/>
              <a:t>位相計測</a:t>
            </a:r>
            <a:r>
              <a:rPr lang="en-US" altLang="ja-JP" dirty="0" smtClean="0"/>
              <a:t>)</a:t>
            </a:r>
          </a:p>
          <a:p>
            <a:pPr lvl="1"/>
            <a:r>
              <a:rPr lang="en-US" altLang="ja-JP" dirty="0" smtClean="0"/>
              <a:t> 24x24 (492</a:t>
            </a:r>
            <a:r>
              <a:rPr lang="ja-JP" altLang="en-US" dirty="0" smtClean="0"/>
              <a:t>点</a:t>
            </a:r>
            <a:r>
              <a:rPr lang="en-US" altLang="ja-JP" dirty="0" smtClean="0"/>
              <a:t>), 8500fps, </a:t>
            </a:r>
            <a:r>
              <a:rPr lang="en-US" altLang="ja-JP" dirty="0" err="1" smtClean="0"/>
              <a:t>λ</a:t>
            </a:r>
            <a:r>
              <a:rPr lang="en-US" altLang="ja-JP" dirty="0" smtClean="0"/>
              <a:t>/20 </a:t>
            </a:r>
            <a:endParaRPr kumimoji="1" lang="ja-JP" altLang="en-US" dirty="0"/>
          </a:p>
        </p:txBody>
      </p:sp>
      <p:pic>
        <p:nvPicPr>
          <p:cNvPr id="4" name="図 3" descr="eps_photons.eps"/>
          <p:cNvPicPr>
            <a:picLocks noChangeAspect="1"/>
          </p:cNvPicPr>
          <p:nvPr/>
        </p:nvPicPr>
        <p:blipFill rotWithShape="1">
          <a:blip r:embed="rId2" cstate="screen">
            <a:extLst>
              <a:ext uri="{28A0092B-C50C-407E-A947-70E740481C1C}">
                <a14:useLocalDpi xmlns:a14="http://schemas.microsoft.com/office/drawing/2010/main"/>
              </a:ext>
            </a:extLst>
          </a:blip>
          <a:srcRect l="12298" b="8293"/>
          <a:stretch/>
        </p:blipFill>
        <p:spPr>
          <a:xfrm>
            <a:off x="717366" y="3657600"/>
            <a:ext cx="4009737" cy="2934999"/>
          </a:xfrm>
          <a:prstGeom prst="rect">
            <a:avLst/>
          </a:prstGeom>
        </p:spPr>
      </p:pic>
      <p:pic>
        <p:nvPicPr>
          <p:cNvPr id="5" name="図 4" descr="eps_snrs.eps"/>
          <p:cNvPicPr>
            <a:picLocks noChangeAspect="1"/>
          </p:cNvPicPr>
          <p:nvPr/>
        </p:nvPicPr>
        <p:blipFill rotWithShape="1">
          <a:blip r:embed="rId3" cstate="screen">
            <a:extLst>
              <a:ext uri="{28A0092B-C50C-407E-A947-70E740481C1C}">
                <a14:useLocalDpi xmlns:a14="http://schemas.microsoft.com/office/drawing/2010/main"/>
              </a:ext>
            </a:extLst>
          </a:blip>
          <a:srcRect l="13710" b="10146"/>
          <a:stretch/>
        </p:blipFill>
        <p:spPr>
          <a:xfrm>
            <a:off x="5272134" y="3648789"/>
            <a:ext cx="3945178" cy="2875682"/>
          </a:xfrm>
          <a:prstGeom prst="rect">
            <a:avLst/>
          </a:prstGeom>
        </p:spPr>
      </p:pic>
      <p:grpSp>
        <p:nvGrpSpPr>
          <p:cNvPr id="6" name="図形グループ 42"/>
          <p:cNvGrpSpPr>
            <a:grpSpLocks/>
          </p:cNvGrpSpPr>
          <p:nvPr/>
        </p:nvGrpSpPr>
        <p:grpSpPr bwMode="auto">
          <a:xfrm rot="16200000">
            <a:off x="7126211" y="70773"/>
            <a:ext cx="512286" cy="3259850"/>
            <a:chOff x="7063833" y="3356329"/>
            <a:chExt cx="410974" cy="3049972"/>
          </a:xfrm>
        </p:grpSpPr>
        <p:pic>
          <p:nvPicPr>
            <p:cNvPr id="7" name="図 22" descr="IMG_122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3833" y="3362891"/>
              <a:ext cx="410974" cy="30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p:cNvCxnSpPr/>
            <p:nvPr/>
          </p:nvCxnSpPr>
          <p:spPr>
            <a:xfrm>
              <a:off x="7179373" y="3480515"/>
              <a:ext cx="0"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7353998" y="3480515"/>
              <a:ext cx="15875" cy="202425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146036" y="3355091"/>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7409561" y="3348740"/>
              <a:ext cx="0" cy="131776"/>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146035" y="3486866"/>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366698" y="3483690"/>
              <a:ext cx="41275" cy="0"/>
            </a:xfrm>
            <a:prstGeom prst="line">
              <a:avLst/>
            </a:prstGeom>
            <a:ln w="3175" cmpd="sng">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rot="16200000">
            <a:off x="-1417038" y="5062819"/>
            <a:ext cx="3203408" cy="369332"/>
          </a:xfrm>
          <a:prstGeom prst="rect">
            <a:avLst/>
          </a:prstGeom>
          <a:noFill/>
        </p:spPr>
        <p:txBody>
          <a:bodyPr wrap="none" rtlCol="0">
            <a:spAutoFit/>
          </a:bodyPr>
          <a:lstStyle/>
          <a:p>
            <a:r>
              <a:rPr kumimoji="1" lang="en-US" altLang="ja-JP" dirty="0" smtClean="0"/>
              <a:t>WFS</a:t>
            </a:r>
            <a:r>
              <a:rPr lang="ja-JP" altLang="en-US" dirty="0" smtClean="0"/>
              <a:t>のサブ開口毎の光子数</a:t>
            </a:r>
            <a:r>
              <a:rPr lang="en-US" altLang="ja-JP" dirty="0" smtClean="0"/>
              <a:t>/</a:t>
            </a:r>
            <a:r>
              <a:rPr lang="ja-JP" altLang="en-US" dirty="0" smtClean="0"/>
              <a:t>秒</a:t>
            </a:r>
            <a:endParaRPr kumimoji="1" lang="ja-JP" altLang="en-US" dirty="0"/>
          </a:p>
        </p:txBody>
      </p:sp>
      <p:sp>
        <p:nvSpPr>
          <p:cNvPr id="15" name="テキスト ボックス 14"/>
          <p:cNvSpPr txBox="1"/>
          <p:nvPr/>
        </p:nvSpPr>
        <p:spPr>
          <a:xfrm>
            <a:off x="247428" y="4634210"/>
            <a:ext cx="574647" cy="369332"/>
          </a:xfrm>
          <a:prstGeom prst="rect">
            <a:avLst/>
          </a:prstGeom>
          <a:noFill/>
        </p:spPr>
        <p:txBody>
          <a:bodyPr wrap="none" rtlCol="0">
            <a:spAutoFit/>
          </a:bodyPr>
          <a:lstStyle/>
          <a:p>
            <a:r>
              <a:rPr kumimoji="1" lang="en-US" altLang="ja-JP" dirty="0" smtClean="0"/>
              <a:t>10</a:t>
            </a:r>
            <a:r>
              <a:rPr kumimoji="1" lang="en-US" altLang="ja-JP" baseline="30000" dirty="0" smtClean="0"/>
              <a:t>10</a:t>
            </a:r>
            <a:endParaRPr kumimoji="1" lang="ja-JP" altLang="en-US" baseline="30000" dirty="0"/>
          </a:p>
        </p:txBody>
      </p:sp>
      <p:sp>
        <p:nvSpPr>
          <p:cNvPr id="16" name="テキスト ボックス 15"/>
          <p:cNvSpPr txBox="1"/>
          <p:nvPr/>
        </p:nvSpPr>
        <p:spPr>
          <a:xfrm>
            <a:off x="295898" y="5494344"/>
            <a:ext cx="496650" cy="369332"/>
          </a:xfrm>
          <a:prstGeom prst="rect">
            <a:avLst/>
          </a:prstGeom>
          <a:noFill/>
        </p:spPr>
        <p:txBody>
          <a:bodyPr wrap="none" rtlCol="0">
            <a:spAutoFit/>
          </a:bodyPr>
          <a:lstStyle/>
          <a:p>
            <a:r>
              <a:rPr kumimoji="1" lang="en-US" altLang="ja-JP" dirty="0" smtClean="0"/>
              <a:t>10</a:t>
            </a:r>
            <a:r>
              <a:rPr kumimoji="1" lang="en-US" altLang="ja-JP" baseline="30000" dirty="0" smtClean="0"/>
              <a:t>9</a:t>
            </a:r>
            <a:endParaRPr kumimoji="1" lang="ja-JP" altLang="en-US" baseline="30000" dirty="0"/>
          </a:p>
        </p:txBody>
      </p:sp>
      <p:sp>
        <p:nvSpPr>
          <p:cNvPr id="17" name="テキスト ボックス 16"/>
          <p:cNvSpPr txBox="1"/>
          <p:nvPr/>
        </p:nvSpPr>
        <p:spPr>
          <a:xfrm>
            <a:off x="325425" y="6344784"/>
            <a:ext cx="496650" cy="369332"/>
          </a:xfrm>
          <a:prstGeom prst="rect">
            <a:avLst/>
          </a:prstGeom>
          <a:noFill/>
        </p:spPr>
        <p:txBody>
          <a:bodyPr wrap="none" rtlCol="0">
            <a:spAutoFit/>
          </a:bodyPr>
          <a:lstStyle/>
          <a:p>
            <a:r>
              <a:rPr kumimoji="1" lang="en-US" altLang="ja-JP" dirty="0" smtClean="0"/>
              <a:t>10</a:t>
            </a:r>
            <a:r>
              <a:rPr kumimoji="1" lang="en-US" altLang="ja-JP" baseline="30000" dirty="0" smtClean="0"/>
              <a:t>8</a:t>
            </a:r>
            <a:endParaRPr kumimoji="1" lang="ja-JP" altLang="en-US" baseline="30000" dirty="0"/>
          </a:p>
        </p:txBody>
      </p:sp>
      <p:sp>
        <p:nvSpPr>
          <p:cNvPr id="18" name="テキスト ボックス 17"/>
          <p:cNvSpPr txBox="1"/>
          <p:nvPr/>
        </p:nvSpPr>
        <p:spPr>
          <a:xfrm>
            <a:off x="1151234" y="6487927"/>
            <a:ext cx="880319" cy="369332"/>
          </a:xfrm>
          <a:prstGeom prst="rect">
            <a:avLst/>
          </a:prstGeom>
          <a:noFill/>
        </p:spPr>
        <p:txBody>
          <a:bodyPr wrap="none" rtlCol="0">
            <a:spAutoFit/>
          </a:bodyPr>
          <a:lstStyle/>
          <a:p>
            <a:r>
              <a:rPr kumimoji="1" lang="en-US" altLang="ja-JP" dirty="0" smtClean="0"/>
              <a:t>16</a:t>
            </a:r>
            <a:r>
              <a:rPr kumimoji="1" lang="ja-JP" altLang="en-US" dirty="0" smtClean="0"/>
              <a:t>分割</a:t>
            </a:r>
            <a:endParaRPr kumimoji="1" lang="ja-JP" altLang="en-US" baseline="30000" dirty="0"/>
          </a:p>
        </p:txBody>
      </p:sp>
      <p:sp>
        <p:nvSpPr>
          <p:cNvPr id="19" name="テキスト ボックス 18"/>
          <p:cNvSpPr txBox="1"/>
          <p:nvPr/>
        </p:nvSpPr>
        <p:spPr>
          <a:xfrm>
            <a:off x="1903631" y="6479857"/>
            <a:ext cx="763325" cy="369332"/>
          </a:xfrm>
          <a:prstGeom prst="rect">
            <a:avLst/>
          </a:prstGeom>
          <a:noFill/>
        </p:spPr>
        <p:txBody>
          <a:bodyPr wrap="none" rtlCol="0">
            <a:spAutoFit/>
          </a:bodyPr>
          <a:lstStyle/>
          <a:p>
            <a:r>
              <a:rPr kumimoji="1" lang="en-US" altLang="ja-JP" dirty="0" smtClean="0"/>
              <a:t>8</a:t>
            </a:r>
            <a:r>
              <a:rPr kumimoji="1" lang="ja-JP" altLang="en-US" dirty="0" smtClean="0"/>
              <a:t>分割</a:t>
            </a:r>
            <a:endParaRPr kumimoji="1" lang="ja-JP" altLang="en-US" baseline="30000" dirty="0"/>
          </a:p>
        </p:txBody>
      </p:sp>
      <p:sp>
        <p:nvSpPr>
          <p:cNvPr id="20" name="テキスト ボックス 19"/>
          <p:cNvSpPr txBox="1"/>
          <p:nvPr/>
        </p:nvSpPr>
        <p:spPr>
          <a:xfrm>
            <a:off x="3603977" y="6524471"/>
            <a:ext cx="1338828" cy="369332"/>
          </a:xfrm>
          <a:prstGeom prst="rect">
            <a:avLst/>
          </a:prstGeom>
          <a:noFill/>
        </p:spPr>
        <p:txBody>
          <a:bodyPr wrap="none" rtlCol="0">
            <a:spAutoFit/>
          </a:bodyPr>
          <a:lstStyle/>
          <a:p>
            <a:r>
              <a:rPr kumimoji="1" lang="ja-JP" altLang="en-US" dirty="0" smtClean="0"/>
              <a:t>望遠鏡開口</a:t>
            </a:r>
            <a:endParaRPr kumimoji="1" lang="ja-JP" altLang="en-US" dirty="0"/>
          </a:p>
        </p:txBody>
      </p:sp>
      <p:sp>
        <p:nvSpPr>
          <p:cNvPr id="21" name="テキスト ボックス 20"/>
          <p:cNvSpPr txBox="1"/>
          <p:nvPr/>
        </p:nvSpPr>
        <p:spPr>
          <a:xfrm rot="16200000">
            <a:off x="3650464" y="4818876"/>
            <a:ext cx="2153279" cy="369332"/>
          </a:xfrm>
          <a:prstGeom prst="rect">
            <a:avLst/>
          </a:prstGeom>
          <a:noFill/>
        </p:spPr>
        <p:txBody>
          <a:bodyPr wrap="none" rtlCol="0">
            <a:spAutoFit/>
          </a:bodyPr>
          <a:lstStyle/>
          <a:p>
            <a:r>
              <a:rPr kumimoji="1" lang="ja-JP" altLang="en-US" dirty="0" smtClean="0"/>
              <a:t>重心検出精度</a:t>
            </a:r>
            <a:r>
              <a:rPr kumimoji="1" lang="en-US" altLang="ja-JP" dirty="0" smtClean="0"/>
              <a:t>[pixel]</a:t>
            </a:r>
            <a:endParaRPr kumimoji="1" lang="ja-JP" altLang="en-US" dirty="0"/>
          </a:p>
        </p:txBody>
      </p:sp>
      <p:sp>
        <p:nvSpPr>
          <p:cNvPr id="22" name="テキスト ボックス 21"/>
          <p:cNvSpPr txBox="1"/>
          <p:nvPr/>
        </p:nvSpPr>
        <p:spPr>
          <a:xfrm>
            <a:off x="6008596" y="3472934"/>
            <a:ext cx="2729233" cy="369332"/>
          </a:xfrm>
          <a:prstGeom prst="rect">
            <a:avLst/>
          </a:prstGeom>
          <a:noFill/>
        </p:spPr>
        <p:txBody>
          <a:bodyPr wrap="none" rtlCol="0">
            <a:spAutoFit/>
          </a:bodyPr>
          <a:lstStyle/>
          <a:p>
            <a:r>
              <a:rPr kumimoji="1" lang="ja-JP" altLang="en-US" dirty="0" smtClean="0"/>
              <a:t>重心検出シミュレーション</a:t>
            </a:r>
            <a:endParaRPr kumimoji="1" lang="ja-JP" altLang="en-US" dirty="0"/>
          </a:p>
        </p:txBody>
      </p:sp>
      <p:sp>
        <p:nvSpPr>
          <p:cNvPr id="23" name="テキスト ボックス 22"/>
          <p:cNvSpPr txBox="1"/>
          <p:nvPr/>
        </p:nvSpPr>
        <p:spPr>
          <a:xfrm>
            <a:off x="5047129" y="6400896"/>
            <a:ext cx="645880" cy="369332"/>
          </a:xfrm>
          <a:prstGeom prst="rect">
            <a:avLst/>
          </a:prstGeom>
          <a:noFill/>
        </p:spPr>
        <p:txBody>
          <a:bodyPr wrap="none" rtlCol="0">
            <a:spAutoFit/>
          </a:bodyPr>
          <a:lstStyle/>
          <a:p>
            <a:r>
              <a:rPr kumimoji="1" lang="en-US" altLang="ja-JP" dirty="0" smtClean="0"/>
              <a:t>S/N1</a:t>
            </a:r>
            <a:endParaRPr kumimoji="1" lang="ja-JP" altLang="en-US" baseline="30000" dirty="0"/>
          </a:p>
        </p:txBody>
      </p:sp>
      <p:sp>
        <p:nvSpPr>
          <p:cNvPr id="24" name="テキスト ボックス 23"/>
          <p:cNvSpPr txBox="1"/>
          <p:nvPr/>
        </p:nvSpPr>
        <p:spPr>
          <a:xfrm>
            <a:off x="6058158" y="6400896"/>
            <a:ext cx="418654" cy="369332"/>
          </a:xfrm>
          <a:prstGeom prst="rect">
            <a:avLst/>
          </a:prstGeom>
          <a:noFill/>
        </p:spPr>
        <p:txBody>
          <a:bodyPr wrap="none" rtlCol="0">
            <a:spAutoFit/>
          </a:bodyPr>
          <a:lstStyle/>
          <a:p>
            <a:r>
              <a:rPr kumimoji="1" lang="en-US" altLang="ja-JP" dirty="0" smtClean="0"/>
              <a:t>10</a:t>
            </a:r>
            <a:endParaRPr kumimoji="1" lang="ja-JP" altLang="en-US" baseline="30000" dirty="0"/>
          </a:p>
        </p:txBody>
      </p:sp>
      <p:sp>
        <p:nvSpPr>
          <p:cNvPr id="25" name="テキスト ボックス 24"/>
          <p:cNvSpPr txBox="1"/>
          <p:nvPr/>
        </p:nvSpPr>
        <p:spPr>
          <a:xfrm>
            <a:off x="6904982" y="6407933"/>
            <a:ext cx="535648" cy="369332"/>
          </a:xfrm>
          <a:prstGeom prst="rect">
            <a:avLst/>
          </a:prstGeom>
          <a:noFill/>
        </p:spPr>
        <p:txBody>
          <a:bodyPr wrap="none" rtlCol="0">
            <a:spAutoFit/>
          </a:bodyPr>
          <a:lstStyle/>
          <a:p>
            <a:r>
              <a:rPr kumimoji="1" lang="en-US" altLang="ja-JP" dirty="0" smtClean="0"/>
              <a:t>100</a:t>
            </a:r>
            <a:endParaRPr kumimoji="1" lang="ja-JP" altLang="en-US" baseline="30000" dirty="0"/>
          </a:p>
        </p:txBody>
      </p:sp>
      <p:sp>
        <p:nvSpPr>
          <p:cNvPr id="26" name="テキスト ボックス 25"/>
          <p:cNvSpPr txBox="1"/>
          <p:nvPr/>
        </p:nvSpPr>
        <p:spPr>
          <a:xfrm>
            <a:off x="7753477" y="6412211"/>
            <a:ext cx="652643" cy="369332"/>
          </a:xfrm>
          <a:prstGeom prst="rect">
            <a:avLst/>
          </a:prstGeom>
          <a:noFill/>
        </p:spPr>
        <p:txBody>
          <a:bodyPr wrap="none" rtlCol="0">
            <a:spAutoFit/>
          </a:bodyPr>
          <a:lstStyle/>
          <a:p>
            <a:r>
              <a:rPr kumimoji="1" lang="en-US" altLang="ja-JP" dirty="0" smtClean="0"/>
              <a:t>1000</a:t>
            </a:r>
            <a:endParaRPr kumimoji="1" lang="ja-JP" altLang="en-US" baseline="30000" dirty="0"/>
          </a:p>
        </p:txBody>
      </p:sp>
      <p:sp>
        <p:nvSpPr>
          <p:cNvPr id="27" name="テキスト ボックス 26"/>
          <p:cNvSpPr txBox="1"/>
          <p:nvPr/>
        </p:nvSpPr>
        <p:spPr>
          <a:xfrm>
            <a:off x="4846001" y="4939587"/>
            <a:ext cx="548447" cy="338554"/>
          </a:xfrm>
          <a:prstGeom prst="rect">
            <a:avLst/>
          </a:prstGeom>
          <a:noFill/>
        </p:spPr>
        <p:txBody>
          <a:bodyPr wrap="none" rtlCol="0">
            <a:spAutoFit/>
          </a:bodyPr>
          <a:lstStyle/>
          <a:p>
            <a:r>
              <a:rPr lang="en-US" altLang="ja-JP" sz="1600" dirty="0" smtClean="0"/>
              <a:t>0.01</a:t>
            </a:r>
            <a:endParaRPr kumimoji="1" lang="ja-JP" altLang="en-US" sz="1600" baseline="30000" dirty="0"/>
          </a:p>
        </p:txBody>
      </p:sp>
      <p:sp>
        <p:nvSpPr>
          <p:cNvPr id="28" name="テキスト ボックス 27"/>
          <p:cNvSpPr txBox="1"/>
          <p:nvPr/>
        </p:nvSpPr>
        <p:spPr>
          <a:xfrm>
            <a:off x="4942805" y="4615414"/>
            <a:ext cx="444453" cy="338554"/>
          </a:xfrm>
          <a:prstGeom prst="rect">
            <a:avLst/>
          </a:prstGeom>
          <a:noFill/>
        </p:spPr>
        <p:txBody>
          <a:bodyPr wrap="none" rtlCol="0">
            <a:spAutoFit/>
          </a:bodyPr>
          <a:lstStyle/>
          <a:p>
            <a:r>
              <a:rPr lang="en-US" altLang="ja-JP" sz="1600" dirty="0" smtClean="0"/>
              <a:t>0.1</a:t>
            </a:r>
            <a:endParaRPr kumimoji="1" lang="ja-JP" altLang="en-US" sz="1600" baseline="30000" dirty="0"/>
          </a:p>
        </p:txBody>
      </p:sp>
      <p:sp>
        <p:nvSpPr>
          <p:cNvPr id="29" name="テキスト ボックス 28"/>
          <p:cNvSpPr txBox="1"/>
          <p:nvPr/>
        </p:nvSpPr>
        <p:spPr>
          <a:xfrm>
            <a:off x="5056266" y="4277384"/>
            <a:ext cx="288661" cy="338554"/>
          </a:xfrm>
          <a:prstGeom prst="rect">
            <a:avLst/>
          </a:prstGeom>
          <a:noFill/>
        </p:spPr>
        <p:txBody>
          <a:bodyPr wrap="none" rtlCol="0">
            <a:spAutoFit/>
          </a:bodyPr>
          <a:lstStyle/>
          <a:p>
            <a:r>
              <a:rPr lang="en-US" altLang="ja-JP" sz="1600" dirty="0" smtClean="0"/>
              <a:t>1</a:t>
            </a:r>
            <a:endParaRPr kumimoji="1" lang="ja-JP" altLang="en-US" sz="1600" baseline="30000" dirty="0"/>
          </a:p>
        </p:txBody>
      </p:sp>
      <p:sp>
        <p:nvSpPr>
          <p:cNvPr id="30" name="テキスト ボックス 29"/>
          <p:cNvSpPr txBox="1"/>
          <p:nvPr/>
        </p:nvSpPr>
        <p:spPr>
          <a:xfrm>
            <a:off x="4975981" y="3957102"/>
            <a:ext cx="392656" cy="338554"/>
          </a:xfrm>
          <a:prstGeom prst="rect">
            <a:avLst/>
          </a:prstGeom>
          <a:noFill/>
        </p:spPr>
        <p:txBody>
          <a:bodyPr wrap="none" rtlCol="0">
            <a:spAutoFit/>
          </a:bodyPr>
          <a:lstStyle/>
          <a:p>
            <a:r>
              <a:rPr lang="en-US" altLang="ja-JP" sz="1600" dirty="0" smtClean="0"/>
              <a:t>10</a:t>
            </a:r>
            <a:endParaRPr kumimoji="1" lang="ja-JP" altLang="en-US" sz="1600" baseline="30000" dirty="0"/>
          </a:p>
        </p:txBody>
      </p:sp>
      <p:sp>
        <p:nvSpPr>
          <p:cNvPr id="31" name="テキスト ボックス 30"/>
          <p:cNvSpPr txBox="1"/>
          <p:nvPr/>
        </p:nvSpPr>
        <p:spPr>
          <a:xfrm>
            <a:off x="8226387" y="4554141"/>
            <a:ext cx="818353" cy="584776"/>
          </a:xfrm>
          <a:prstGeom prst="rect">
            <a:avLst/>
          </a:prstGeom>
          <a:noFill/>
        </p:spPr>
        <p:txBody>
          <a:bodyPr wrap="none" rtlCol="0">
            <a:spAutoFit/>
          </a:bodyPr>
          <a:lstStyle/>
          <a:p>
            <a:r>
              <a:rPr lang="en-US" altLang="ja-JP" sz="1600" dirty="0" smtClean="0"/>
              <a:t>0.3pix</a:t>
            </a:r>
          </a:p>
          <a:p>
            <a:r>
              <a:rPr lang="en-US" altLang="ja-JP" sz="1600" dirty="0" smtClean="0"/>
              <a:t>=0.1um</a:t>
            </a:r>
            <a:endParaRPr kumimoji="1" lang="ja-JP" altLang="en-US" sz="1600" dirty="0"/>
          </a:p>
        </p:txBody>
      </p:sp>
      <p:cxnSp>
        <p:nvCxnSpPr>
          <p:cNvPr id="32" name="直線矢印コネクタ 31"/>
          <p:cNvCxnSpPr/>
          <p:nvPr/>
        </p:nvCxnSpPr>
        <p:spPr>
          <a:xfrm>
            <a:off x="5368637" y="4634210"/>
            <a:ext cx="3540389" cy="0"/>
          </a:xfrm>
          <a:prstGeom prst="straightConnector1">
            <a:avLst/>
          </a:prstGeom>
          <a:ln>
            <a:solidFill>
              <a:srgbClr val="0000FF"/>
            </a:solidFill>
            <a:prstDash val="dash"/>
            <a:headEnd type="none"/>
            <a:tailEnd type="none"/>
          </a:ln>
        </p:spPr>
        <p:style>
          <a:lnRef idx="1">
            <a:schemeClr val="accent2"/>
          </a:lnRef>
          <a:fillRef idx="0">
            <a:schemeClr val="accent2"/>
          </a:fillRef>
          <a:effectRef idx="0">
            <a:schemeClr val="accent2"/>
          </a:effectRef>
          <a:fontRef idx="minor">
            <a:schemeClr val="tx1"/>
          </a:fontRef>
        </p:style>
      </p:cxnSp>
      <p:sp>
        <p:nvSpPr>
          <p:cNvPr id="34" name="テキスト ボックス 33"/>
          <p:cNvSpPr txBox="1"/>
          <p:nvPr/>
        </p:nvSpPr>
        <p:spPr>
          <a:xfrm>
            <a:off x="6788742" y="3957102"/>
            <a:ext cx="1738389" cy="646331"/>
          </a:xfrm>
          <a:prstGeom prst="rect">
            <a:avLst/>
          </a:prstGeom>
          <a:noFill/>
        </p:spPr>
        <p:txBody>
          <a:bodyPr wrap="none" rtlCol="0">
            <a:spAutoFit/>
          </a:bodyPr>
          <a:lstStyle/>
          <a:p>
            <a:r>
              <a:rPr kumimoji="1" lang="en-US" altLang="ja-JP" dirty="0" smtClean="0"/>
              <a:t>0.3</a:t>
            </a:r>
            <a:r>
              <a:rPr lang="en-US" altLang="ja-JP" dirty="0" smtClean="0"/>
              <a:t>pix</a:t>
            </a:r>
            <a:r>
              <a:rPr lang="ja-JP" altLang="en-US" dirty="0" smtClean="0"/>
              <a:t>精度には</a:t>
            </a:r>
            <a:endParaRPr lang="en-US" altLang="ja-JP" dirty="0" smtClean="0"/>
          </a:p>
          <a:p>
            <a:r>
              <a:rPr kumimoji="1" lang="en-US" altLang="ja-JP" dirty="0" smtClean="0"/>
              <a:t>S/N 40</a:t>
            </a:r>
            <a:r>
              <a:rPr kumimoji="1" lang="ja-JP" altLang="en-US" dirty="0" smtClean="0"/>
              <a:t>以上必要</a:t>
            </a:r>
            <a:endParaRPr kumimoji="1" lang="ja-JP" altLang="en-US" dirty="0"/>
          </a:p>
        </p:txBody>
      </p:sp>
      <p:cxnSp>
        <p:nvCxnSpPr>
          <p:cNvPr id="35" name="直線矢印コネクタ 34"/>
          <p:cNvCxnSpPr/>
          <p:nvPr/>
        </p:nvCxnSpPr>
        <p:spPr>
          <a:xfrm>
            <a:off x="6788742" y="3842266"/>
            <a:ext cx="0" cy="2569945"/>
          </a:xfrm>
          <a:prstGeom prst="straightConnector1">
            <a:avLst/>
          </a:prstGeom>
          <a:ln>
            <a:solidFill>
              <a:srgbClr val="0000FF"/>
            </a:solidFill>
            <a:prstDash val="dash"/>
            <a:headEnd type="none"/>
            <a:tailEnd type="none"/>
          </a:ln>
        </p:spPr>
        <p:style>
          <a:lnRef idx="1">
            <a:schemeClr val="accent2"/>
          </a:lnRef>
          <a:fillRef idx="0">
            <a:schemeClr val="accent2"/>
          </a:fillRef>
          <a:effectRef idx="0">
            <a:schemeClr val="accent2"/>
          </a:effectRef>
          <a:fontRef idx="minor">
            <a:schemeClr val="tx1"/>
          </a:fontRef>
        </p:style>
      </p:cxnSp>
      <p:cxnSp>
        <p:nvCxnSpPr>
          <p:cNvPr id="38" name="直線矢印コネクタ 37"/>
          <p:cNvCxnSpPr/>
          <p:nvPr/>
        </p:nvCxnSpPr>
        <p:spPr>
          <a:xfrm>
            <a:off x="6788742" y="3979860"/>
            <a:ext cx="651888" cy="0"/>
          </a:xfrm>
          <a:prstGeom prst="straightConnector1">
            <a:avLst/>
          </a:prstGeom>
          <a:ln w="381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382198" y="6043664"/>
            <a:ext cx="698629" cy="338554"/>
          </a:xfrm>
          <a:prstGeom prst="rect">
            <a:avLst/>
          </a:prstGeom>
          <a:noFill/>
        </p:spPr>
        <p:txBody>
          <a:bodyPr wrap="none" rtlCol="0">
            <a:spAutoFit/>
          </a:bodyPr>
          <a:lstStyle/>
          <a:p>
            <a:r>
              <a:rPr lang="en-US" altLang="ja-JP" sz="1600" dirty="0" smtClean="0"/>
              <a:t>S/N40</a:t>
            </a:r>
            <a:endParaRPr kumimoji="1" lang="ja-JP" altLang="en-US" sz="1600" baseline="30000" dirty="0"/>
          </a:p>
        </p:txBody>
      </p:sp>
    </p:spTree>
    <p:extLst>
      <p:ext uri="{BB962C8B-B14F-4D97-AF65-F5344CB8AC3E}">
        <p14:creationId xmlns:p14="http://schemas.microsoft.com/office/powerpoint/2010/main" val="2553094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直接位相測定</a:t>
            </a:r>
            <a:r>
              <a:rPr kumimoji="1" lang="en-US" altLang="ja-JP" dirty="0" smtClean="0"/>
              <a:t>: </a:t>
            </a:r>
            <a:r>
              <a:rPr kumimoji="1" lang="ja-JP" altLang="en-US" dirty="0" smtClean="0"/>
              <a:t>点源回折干渉計</a:t>
            </a:r>
            <a:endParaRPr kumimoji="1" lang="ja-JP" altLang="en-US" dirty="0"/>
          </a:p>
        </p:txBody>
      </p:sp>
      <p:sp>
        <p:nvSpPr>
          <p:cNvPr id="3" name="コンテンツ プレースホルダー 2"/>
          <p:cNvSpPr>
            <a:spLocks noGrp="1"/>
          </p:cNvSpPr>
          <p:nvPr>
            <p:ph idx="1"/>
          </p:nvPr>
        </p:nvSpPr>
        <p:spPr>
          <a:xfrm>
            <a:off x="0" y="822827"/>
            <a:ext cx="9144000" cy="1564773"/>
          </a:xfrm>
        </p:spPr>
        <p:txBody>
          <a:bodyPr/>
          <a:lstStyle/>
          <a:p>
            <a:r>
              <a:rPr kumimoji="1" lang="ja-JP" altLang="en-US" dirty="0" smtClean="0"/>
              <a:t>点源回折干渉計</a:t>
            </a:r>
            <a:r>
              <a:rPr kumimoji="1" lang="en-US" altLang="ja-JP" dirty="0" smtClean="0"/>
              <a:t>(PDI)</a:t>
            </a:r>
          </a:p>
          <a:p>
            <a:pPr lvl="1"/>
            <a:r>
              <a:rPr lang="ja-JP" altLang="en-US" dirty="0" smtClean="0"/>
              <a:t>ピンホール内透過</a:t>
            </a:r>
            <a:r>
              <a:rPr lang="en-US" altLang="ja-JP" dirty="0" smtClean="0"/>
              <a:t>(</a:t>
            </a:r>
            <a:r>
              <a:rPr lang="ja-JP" altLang="en-US" dirty="0" smtClean="0"/>
              <a:t>参照光</a:t>
            </a:r>
            <a:r>
              <a:rPr lang="en-US" altLang="ja-JP" dirty="0" smtClean="0"/>
              <a:t>)</a:t>
            </a:r>
            <a:r>
              <a:rPr lang="ja-JP" altLang="en-US" dirty="0" smtClean="0"/>
              <a:t>とピンホール外透過</a:t>
            </a:r>
            <a:r>
              <a:rPr lang="en-US" altLang="ja-JP" dirty="0" smtClean="0"/>
              <a:t>(</a:t>
            </a:r>
            <a:r>
              <a:rPr lang="ja-JP" altLang="en-US" dirty="0" smtClean="0">
                <a:solidFill>
                  <a:srgbClr val="FF0000"/>
                </a:solidFill>
              </a:rPr>
              <a:t>被検光</a:t>
            </a:r>
            <a:r>
              <a:rPr lang="en-US" altLang="ja-JP" dirty="0" smtClean="0"/>
              <a:t>)</a:t>
            </a:r>
            <a:r>
              <a:rPr lang="ja-JP" altLang="en-US" dirty="0" smtClean="0"/>
              <a:t>の干渉を測定。</a:t>
            </a:r>
            <a:endParaRPr kumimoji="1" lang="ja-JP" altLang="en-US" dirty="0"/>
          </a:p>
        </p:txBody>
      </p:sp>
      <p:cxnSp>
        <p:nvCxnSpPr>
          <p:cNvPr id="5" name="直線コネクタ 4"/>
          <p:cNvCxnSpPr/>
          <p:nvPr/>
        </p:nvCxnSpPr>
        <p:spPr>
          <a:xfrm>
            <a:off x="2057364" y="2938026"/>
            <a:ext cx="0" cy="1239520"/>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1960844" y="3453646"/>
            <a:ext cx="193040" cy="1422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7" name="テキスト ボックス 6"/>
          <p:cNvSpPr txBox="1"/>
          <p:nvPr/>
        </p:nvSpPr>
        <p:spPr>
          <a:xfrm>
            <a:off x="1272534" y="2580640"/>
            <a:ext cx="1569660" cy="369332"/>
          </a:xfrm>
          <a:prstGeom prst="rect">
            <a:avLst/>
          </a:prstGeom>
          <a:noFill/>
        </p:spPr>
        <p:txBody>
          <a:bodyPr wrap="none" rtlCol="0">
            <a:spAutoFit/>
          </a:bodyPr>
          <a:lstStyle/>
          <a:p>
            <a:r>
              <a:rPr lang="ja-JP" altLang="en-US" dirty="0" smtClean="0">
                <a:solidFill>
                  <a:prstClr val="black"/>
                </a:solidFill>
              </a:rPr>
              <a:t>点源回折素子</a:t>
            </a:r>
            <a:endParaRPr lang="ja-JP" altLang="en-US" dirty="0">
              <a:solidFill>
                <a:prstClr val="black"/>
              </a:solidFill>
            </a:endParaRPr>
          </a:p>
        </p:txBody>
      </p:sp>
      <p:pic>
        <p:nvPicPr>
          <p:cNvPr id="8"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883567" y="3016449"/>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 name="Freeform 25"/>
          <p:cNvSpPr>
            <a:spLocks/>
          </p:cNvSpPr>
          <p:nvPr/>
        </p:nvSpPr>
        <p:spPr bwMode="auto">
          <a:xfrm rot="16200000">
            <a:off x="-224667" y="347063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10" name="Freeform 25"/>
          <p:cNvSpPr>
            <a:spLocks/>
          </p:cNvSpPr>
          <p:nvPr/>
        </p:nvSpPr>
        <p:spPr bwMode="auto">
          <a:xfrm rot="16200000">
            <a:off x="-72267" y="345031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12" name="直線コネクタ 11"/>
          <p:cNvCxnSpPr/>
          <p:nvPr/>
        </p:nvCxnSpPr>
        <p:spPr>
          <a:xfrm>
            <a:off x="157444" y="3517146"/>
            <a:ext cx="4246880"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187924" y="314122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187924" y="390322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1112484" y="3517146"/>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p:cNvCxnSpPr/>
          <p:nvPr/>
        </p:nvCxnSpPr>
        <p:spPr>
          <a:xfrm>
            <a:off x="1112484" y="3141226"/>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a:off x="2057364" y="3517146"/>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flipV="1">
            <a:off x="2057364" y="3139956"/>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29"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2765677" y="2998034"/>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30" name="直線コネクタ 29"/>
          <p:cNvCxnSpPr/>
          <p:nvPr/>
        </p:nvCxnSpPr>
        <p:spPr>
          <a:xfrm>
            <a:off x="3002244" y="314122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3002244" y="3893066"/>
            <a:ext cx="924560" cy="0"/>
          </a:xfrm>
          <a:prstGeom prst="line">
            <a:avLst/>
          </a:prstGeom>
        </p:spPr>
        <p:style>
          <a:lnRef idx="1">
            <a:schemeClr val="dk1"/>
          </a:lnRef>
          <a:fillRef idx="0">
            <a:schemeClr val="dk1"/>
          </a:fillRef>
          <a:effectRef idx="0">
            <a:schemeClr val="dk1"/>
          </a:effectRef>
          <a:fontRef idx="minor">
            <a:schemeClr val="tx1"/>
          </a:fontRef>
        </p:style>
      </p:cxnSp>
      <p:pic>
        <p:nvPicPr>
          <p:cNvPr id="32" name="図 22" descr="eps_sinc_2.eps"/>
          <p:cNvPicPr>
            <a:picLocks noChangeAspect="1"/>
          </p:cNvPicPr>
          <p:nvPr/>
        </p:nvPicPr>
        <p:blipFill rotWithShape="1">
          <a:blip r:embed="rId3" cstate="screen">
            <a:extLst>
              <a:ext uri="{28A0092B-C50C-407E-A947-70E740481C1C}">
                <a14:useLocalDpi xmlns:a14="http://schemas.microsoft.com/office/drawing/2010/main"/>
              </a:ext>
            </a:extLst>
          </a:blip>
          <a:srcRect l="37914" r="38304"/>
          <a:stretch/>
        </p:blipFill>
        <p:spPr bwMode="auto">
          <a:xfrm>
            <a:off x="1529044" y="4216916"/>
            <a:ext cx="108719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49"/>
          <p:cNvSpPr>
            <a:spLocks noChangeShapeType="1"/>
          </p:cNvSpPr>
          <p:nvPr/>
        </p:nvSpPr>
        <p:spPr bwMode="auto">
          <a:xfrm>
            <a:off x="1982117" y="4224854"/>
            <a:ext cx="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34" name="Line 49"/>
          <p:cNvSpPr>
            <a:spLocks noChangeShapeType="1"/>
          </p:cNvSpPr>
          <p:nvPr/>
        </p:nvSpPr>
        <p:spPr bwMode="auto">
          <a:xfrm>
            <a:off x="2148804" y="4224854"/>
            <a:ext cx="508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35" name="直線矢印コネクタ 34"/>
          <p:cNvCxnSpPr/>
          <p:nvPr/>
        </p:nvCxnSpPr>
        <p:spPr>
          <a:xfrm>
            <a:off x="1666204" y="5046226"/>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36" name="直線矢印コネクタ 35"/>
          <p:cNvCxnSpPr/>
          <p:nvPr/>
        </p:nvCxnSpPr>
        <p:spPr>
          <a:xfrm flipH="1">
            <a:off x="2148804" y="5047814"/>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37" name="Freeform 25"/>
          <p:cNvSpPr>
            <a:spLocks/>
          </p:cNvSpPr>
          <p:nvPr/>
        </p:nvSpPr>
        <p:spPr bwMode="auto">
          <a:xfrm rot="16200000">
            <a:off x="3199253" y="347063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38" name="テキスト ボックス 37"/>
          <p:cNvSpPr txBox="1"/>
          <p:nvPr/>
        </p:nvSpPr>
        <p:spPr>
          <a:xfrm>
            <a:off x="3388324" y="4096266"/>
            <a:ext cx="877163" cy="369332"/>
          </a:xfrm>
          <a:prstGeom prst="rect">
            <a:avLst/>
          </a:prstGeom>
          <a:noFill/>
        </p:spPr>
        <p:txBody>
          <a:bodyPr wrap="none" rtlCol="0">
            <a:spAutoFit/>
          </a:bodyPr>
          <a:lstStyle/>
          <a:p>
            <a:r>
              <a:rPr lang="ja-JP" altLang="en-US" dirty="0" smtClean="0">
                <a:solidFill>
                  <a:srgbClr val="FF0000"/>
                </a:solidFill>
              </a:rPr>
              <a:t>被検光</a:t>
            </a:r>
            <a:endParaRPr lang="ja-JP" altLang="en-US" dirty="0">
              <a:solidFill>
                <a:srgbClr val="FF0000"/>
              </a:solidFill>
            </a:endParaRPr>
          </a:p>
        </p:txBody>
      </p:sp>
      <p:cxnSp>
        <p:nvCxnSpPr>
          <p:cNvPr id="39" name="直線コネクタ 38"/>
          <p:cNvCxnSpPr/>
          <p:nvPr/>
        </p:nvCxnSpPr>
        <p:spPr>
          <a:xfrm flipV="1">
            <a:off x="3784564" y="2998034"/>
            <a:ext cx="0" cy="1028700"/>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a:off x="3388324" y="2630369"/>
            <a:ext cx="877163" cy="369332"/>
          </a:xfrm>
          <a:prstGeom prst="rect">
            <a:avLst/>
          </a:prstGeom>
          <a:noFill/>
        </p:spPr>
        <p:txBody>
          <a:bodyPr wrap="none" rtlCol="0">
            <a:spAutoFit/>
          </a:bodyPr>
          <a:lstStyle/>
          <a:p>
            <a:r>
              <a:rPr lang="ja-JP" altLang="en-US" dirty="0" smtClean="0">
                <a:solidFill>
                  <a:prstClr val="black"/>
                </a:solidFill>
              </a:rPr>
              <a:t>参照光</a:t>
            </a:r>
            <a:endParaRPr lang="ja-JP" altLang="en-US" dirty="0">
              <a:solidFill>
                <a:prstClr val="black"/>
              </a:solidFill>
            </a:endParaRPr>
          </a:p>
        </p:txBody>
      </p:sp>
      <p:sp>
        <p:nvSpPr>
          <p:cNvPr id="45" name="テキスト ボックス 44"/>
          <p:cNvSpPr txBox="1"/>
          <p:nvPr/>
        </p:nvSpPr>
        <p:spPr>
          <a:xfrm>
            <a:off x="1286185" y="5145465"/>
            <a:ext cx="3136683" cy="1477328"/>
          </a:xfrm>
          <a:prstGeom prst="rect">
            <a:avLst/>
          </a:prstGeom>
          <a:noFill/>
        </p:spPr>
        <p:txBody>
          <a:bodyPr wrap="none" rtlCol="0">
            <a:spAutoFit/>
          </a:bodyPr>
          <a:lstStyle/>
          <a:p>
            <a:r>
              <a:rPr lang="ja-JP" altLang="en-US" dirty="0" smtClean="0">
                <a:solidFill>
                  <a:prstClr val="black"/>
                </a:solidFill>
              </a:rPr>
              <a:t>ピンホール径</a:t>
            </a:r>
            <a:endParaRPr lang="en-US" altLang="ja-JP" dirty="0" smtClean="0">
              <a:solidFill>
                <a:prstClr val="black"/>
              </a:solidFill>
            </a:endParaRPr>
          </a:p>
          <a:p>
            <a:r>
              <a:rPr lang="ja-JP" altLang="en-US" dirty="0" smtClean="0">
                <a:solidFill>
                  <a:prstClr val="black"/>
                </a:solidFill>
              </a:rPr>
              <a:t>エアリー像の中心</a:t>
            </a:r>
            <a:r>
              <a:rPr lang="en-US" altLang="ja-JP" dirty="0" smtClean="0">
                <a:solidFill>
                  <a:prstClr val="black"/>
                </a:solidFill>
              </a:rPr>
              <a:t>/</a:t>
            </a:r>
            <a:r>
              <a:rPr lang="ja-JP" altLang="en-US" dirty="0" smtClean="0">
                <a:solidFill>
                  <a:prstClr val="black"/>
                </a:solidFill>
              </a:rPr>
              <a:t>外周で分離</a:t>
            </a:r>
            <a:endParaRPr lang="en-US" altLang="ja-JP" dirty="0" smtClean="0">
              <a:solidFill>
                <a:prstClr val="black"/>
              </a:solidFill>
            </a:endParaRPr>
          </a:p>
          <a:p>
            <a:r>
              <a:rPr lang="ja-JP" altLang="en-US" dirty="0" smtClean="0">
                <a:solidFill>
                  <a:prstClr val="black"/>
                </a:solidFill>
              </a:rPr>
              <a:t>・強度差</a:t>
            </a:r>
            <a:endParaRPr lang="en-US" altLang="ja-JP" dirty="0" smtClean="0">
              <a:solidFill>
                <a:prstClr val="black"/>
              </a:solidFill>
            </a:endParaRPr>
          </a:p>
          <a:p>
            <a:r>
              <a:rPr lang="ja-JP" altLang="en-US" dirty="0" smtClean="0">
                <a:solidFill>
                  <a:prstClr val="black"/>
                </a:solidFill>
              </a:rPr>
              <a:t>・機械的ピストン</a:t>
            </a:r>
            <a:endParaRPr lang="en-US" altLang="ja-JP" dirty="0" smtClean="0">
              <a:solidFill>
                <a:prstClr val="black"/>
              </a:solidFill>
            </a:endParaRPr>
          </a:p>
          <a:p>
            <a:r>
              <a:rPr lang="en-US" altLang="ja-JP" dirty="0" smtClean="0">
                <a:solidFill>
                  <a:prstClr val="black"/>
                </a:solidFill>
              </a:rPr>
              <a:t>･</a:t>
            </a:r>
            <a:r>
              <a:rPr lang="ja-JP" altLang="en-US" dirty="0" smtClean="0">
                <a:solidFill>
                  <a:prstClr val="black"/>
                </a:solidFill>
              </a:rPr>
              <a:t>偏光</a:t>
            </a:r>
            <a:endParaRPr lang="ja-JP" altLang="en-US" dirty="0">
              <a:solidFill>
                <a:prstClr val="black"/>
              </a:solidFill>
            </a:endParaRPr>
          </a:p>
        </p:txBody>
      </p:sp>
      <p:sp>
        <p:nvSpPr>
          <p:cNvPr id="46" name="テキスト ボックス 45"/>
          <p:cNvSpPr txBox="1"/>
          <p:nvPr/>
        </p:nvSpPr>
        <p:spPr>
          <a:xfrm>
            <a:off x="4988560" y="1889760"/>
            <a:ext cx="3334604" cy="369332"/>
          </a:xfrm>
          <a:prstGeom prst="rect">
            <a:avLst/>
          </a:prstGeom>
          <a:noFill/>
        </p:spPr>
        <p:txBody>
          <a:bodyPr wrap="none" rtlCol="0">
            <a:spAutoFit/>
          </a:bodyPr>
          <a:lstStyle/>
          <a:p>
            <a:r>
              <a:rPr lang="ja-JP" altLang="en-US" dirty="0" smtClean="0">
                <a:solidFill>
                  <a:prstClr val="black"/>
                </a:solidFill>
              </a:rPr>
              <a:t>参照光</a:t>
            </a:r>
            <a:r>
              <a:rPr lang="en-US" altLang="ja-JP" dirty="0" smtClean="0">
                <a:solidFill>
                  <a:prstClr val="black"/>
                </a:solidFill>
              </a:rPr>
              <a:t>: </a:t>
            </a:r>
            <a:r>
              <a:rPr lang="ja-JP" altLang="en-US" dirty="0" smtClean="0">
                <a:solidFill>
                  <a:prstClr val="black"/>
                </a:solidFill>
              </a:rPr>
              <a:t>ピンホールを透過した光</a:t>
            </a:r>
            <a:endParaRPr lang="ja-JP" altLang="en-US" dirty="0">
              <a:solidFill>
                <a:prstClr val="black"/>
              </a:solidFill>
            </a:endParaRPr>
          </a:p>
        </p:txBody>
      </p:sp>
      <p:cxnSp>
        <p:nvCxnSpPr>
          <p:cNvPr id="47" name="直線コネクタ 46"/>
          <p:cNvCxnSpPr/>
          <p:nvPr/>
        </p:nvCxnSpPr>
        <p:spPr>
          <a:xfrm>
            <a:off x="6811579" y="2319536"/>
            <a:ext cx="0" cy="1239520"/>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48" name="正方形/長方形 47"/>
          <p:cNvSpPr/>
          <p:nvPr/>
        </p:nvSpPr>
        <p:spPr>
          <a:xfrm>
            <a:off x="6715059" y="2835156"/>
            <a:ext cx="193040" cy="1422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pic>
        <p:nvPicPr>
          <p:cNvPr id="49"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5637782" y="2397959"/>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 name="Freeform 25"/>
          <p:cNvSpPr>
            <a:spLocks/>
          </p:cNvSpPr>
          <p:nvPr/>
        </p:nvSpPr>
        <p:spPr bwMode="auto">
          <a:xfrm rot="16200000">
            <a:off x="4529548" y="285214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51" name="Freeform 25"/>
          <p:cNvSpPr>
            <a:spLocks/>
          </p:cNvSpPr>
          <p:nvPr/>
        </p:nvSpPr>
        <p:spPr bwMode="auto">
          <a:xfrm rot="16200000">
            <a:off x="4681948" y="283182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52" name="直線コネクタ 51"/>
          <p:cNvCxnSpPr/>
          <p:nvPr/>
        </p:nvCxnSpPr>
        <p:spPr>
          <a:xfrm>
            <a:off x="4911659" y="2898656"/>
            <a:ext cx="3968184"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4942139" y="252273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4942139" y="328473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V="1">
            <a:off x="5866699" y="2898656"/>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5866699" y="2522736"/>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6811579" y="2898656"/>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flipV="1">
            <a:off x="6811579" y="2521466"/>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59"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7519892" y="2379544"/>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0" name="直線コネクタ 59"/>
          <p:cNvCxnSpPr/>
          <p:nvPr/>
        </p:nvCxnSpPr>
        <p:spPr>
          <a:xfrm>
            <a:off x="7756459" y="2522736"/>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7756459" y="3274576"/>
            <a:ext cx="924560" cy="0"/>
          </a:xfrm>
          <a:prstGeom prst="line">
            <a:avLst/>
          </a:prstGeom>
        </p:spPr>
        <p:style>
          <a:lnRef idx="1">
            <a:schemeClr val="dk1"/>
          </a:lnRef>
          <a:fillRef idx="0">
            <a:schemeClr val="dk1"/>
          </a:fillRef>
          <a:effectRef idx="0">
            <a:schemeClr val="dk1"/>
          </a:effectRef>
          <a:fontRef idx="minor">
            <a:schemeClr val="tx1"/>
          </a:fontRef>
        </p:style>
      </p:cxnSp>
      <p:pic>
        <p:nvPicPr>
          <p:cNvPr id="62" name="図 22" descr="eps_sinc_2.eps"/>
          <p:cNvPicPr>
            <a:picLocks noChangeAspect="1"/>
          </p:cNvPicPr>
          <p:nvPr/>
        </p:nvPicPr>
        <p:blipFill rotWithShape="1">
          <a:blip r:embed="rId4"/>
          <a:srcRect/>
          <a:stretch/>
        </p:blipFill>
        <p:spPr bwMode="auto">
          <a:xfrm>
            <a:off x="6684579" y="3567946"/>
            <a:ext cx="19304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Line 49"/>
          <p:cNvSpPr>
            <a:spLocks noChangeShapeType="1"/>
          </p:cNvSpPr>
          <p:nvPr/>
        </p:nvSpPr>
        <p:spPr bwMode="auto">
          <a:xfrm flipH="1">
            <a:off x="6684579" y="3903226"/>
            <a:ext cx="1" cy="394970"/>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64" name="Line 49"/>
          <p:cNvSpPr>
            <a:spLocks noChangeShapeType="1"/>
          </p:cNvSpPr>
          <p:nvPr/>
        </p:nvSpPr>
        <p:spPr bwMode="auto">
          <a:xfrm flipH="1">
            <a:off x="6882949" y="3882655"/>
            <a:ext cx="10410" cy="415541"/>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65" name="直線矢印コネクタ 64"/>
          <p:cNvCxnSpPr/>
          <p:nvPr/>
        </p:nvCxnSpPr>
        <p:spPr>
          <a:xfrm>
            <a:off x="6389939" y="4099151"/>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6" name="直線矢印コネクタ 65"/>
          <p:cNvCxnSpPr/>
          <p:nvPr/>
        </p:nvCxnSpPr>
        <p:spPr>
          <a:xfrm flipH="1">
            <a:off x="6882949" y="4096266"/>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9" name="直線コネクタ 68"/>
          <p:cNvCxnSpPr/>
          <p:nvPr/>
        </p:nvCxnSpPr>
        <p:spPr>
          <a:xfrm flipV="1">
            <a:off x="8538779" y="2379544"/>
            <a:ext cx="0" cy="1028700"/>
          </a:xfrm>
          <a:prstGeom prst="line">
            <a:avLst/>
          </a:prstGeom>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flipV="1">
            <a:off x="8380598" y="2379544"/>
            <a:ext cx="0" cy="1028700"/>
          </a:xfrm>
          <a:prstGeom prst="line">
            <a:avLst/>
          </a:prstGeom>
        </p:spPr>
        <p:style>
          <a:lnRef idx="1">
            <a:schemeClr val="dk1"/>
          </a:lnRef>
          <a:fillRef idx="0">
            <a:schemeClr val="dk1"/>
          </a:fillRef>
          <a:effectRef idx="0">
            <a:schemeClr val="dk1"/>
          </a:effectRef>
          <a:fontRef idx="minor">
            <a:schemeClr val="tx1"/>
          </a:fontRef>
        </p:style>
      </p:cxnSp>
      <p:sp>
        <p:nvSpPr>
          <p:cNvPr id="72" name="Freeform 25"/>
          <p:cNvSpPr>
            <a:spLocks/>
          </p:cNvSpPr>
          <p:nvPr/>
        </p:nvSpPr>
        <p:spPr bwMode="auto">
          <a:xfrm rot="16200000">
            <a:off x="2975733" y="3470633"/>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73" name="直線コネクタ 72"/>
          <p:cNvCxnSpPr/>
          <p:nvPr/>
        </p:nvCxnSpPr>
        <p:spPr>
          <a:xfrm flipV="1">
            <a:off x="3561044" y="2998034"/>
            <a:ext cx="0" cy="1028700"/>
          </a:xfrm>
          <a:prstGeom prst="line">
            <a:avLst/>
          </a:prstGeom>
        </p:spPr>
        <p:style>
          <a:lnRef idx="1">
            <a:schemeClr val="dk1"/>
          </a:lnRef>
          <a:fillRef idx="0">
            <a:schemeClr val="dk1"/>
          </a:fillRef>
          <a:effectRef idx="0">
            <a:schemeClr val="dk1"/>
          </a:effectRef>
          <a:fontRef idx="minor">
            <a:schemeClr val="tx1"/>
          </a:fontRef>
        </p:style>
      </p:cxnSp>
      <p:sp>
        <p:nvSpPr>
          <p:cNvPr id="74" name="テキスト ボックス 73"/>
          <p:cNvSpPr txBox="1"/>
          <p:nvPr/>
        </p:nvSpPr>
        <p:spPr>
          <a:xfrm>
            <a:off x="4441721" y="5757974"/>
            <a:ext cx="1676961" cy="923330"/>
          </a:xfrm>
          <a:prstGeom prst="rect">
            <a:avLst/>
          </a:prstGeom>
          <a:noFill/>
        </p:spPr>
        <p:txBody>
          <a:bodyPr wrap="none" rtlCol="0">
            <a:spAutoFit/>
          </a:bodyPr>
          <a:lstStyle/>
          <a:p>
            <a:r>
              <a:rPr lang="ja-JP" altLang="en-US" dirty="0" smtClean="0">
                <a:solidFill>
                  <a:srgbClr val="FF0000"/>
                </a:solidFill>
              </a:rPr>
              <a:t>被検光</a:t>
            </a:r>
            <a:r>
              <a:rPr lang="en-US" altLang="ja-JP" dirty="0" smtClean="0">
                <a:solidFill>
                  <a:prstClr val="black"/>
                </a:solidFill>
              </a:rPr>
              <a:t>: </a:t>
            </a:r>
          </a:p>
          <a:p>
            <a:r>
              <a:rPr lang="ja-JP" altLang="en-US" dirty="0" smtClean="0">
                <a:solidFill>
                  <a:prstClr val="black"/>
                </a:solidFill>
              </a:rPr>
              <a:t>ピンホール外を</a:t>
            </a:r>
            <a:endParaRPr lang="en-US" altLang="ja-JP" dirty="0" smtClean="0">
              <a:solidFill>
                <a:prstClr val="black"/>
              </a:solidFill>
            </a:endParaRPr>
          </a:p>
          <a:p>
            <a:r>
              <a:rPr lang="ja-JP" altLang="en-US" dirty="0" smtClean="0">
                <a:solidFill>
                  <a:prstClr val="black"/>
                </a:solidFill>
              </a:rPr>
              <a:t>透過した光</a:t>
            </a:r>
            <a:endParaRPr lang="ja-JP" altLang="en-US" dirty="0">
              <a:solidFill>
                <a:prstClr val="black"/>
              </a:solidFill>
            </a:endParaRPr>
          </a:p>
        </p:txBody>
      </p:sp>
      <p:cxnSp>
        <p:nvCxnSpPr>
          <p:cNvPr id="75" name="直線コネクタ 74"/>
          <p:cNvCxnSpPr/>
          <p:nvPr/>
        </p:nvCxnSpPr>
        <p:spPr>
          <a:xfrm>
            <a:off x="6845639" y="5046226"/>
            <a:ext cx="0" cy="137676"/>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pic>
        <p:nvPicPr>
          <p:cNvPr id="77"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5637782" y="4604465"/>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8" name="Freeform 25"/>
          <p:cNvSpPr>
            <a:spLocks/>
          </p:cNvSpPr>
          <p:nvPr/>
        </p:nvSpPr>
        <p:spPr bwMode="auto">
          <a:xfrm rot="16200000">
            <a:off x="4529548" y="505864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79" name="Freeform 25"/>
          <p:cNvSpPr>
            <a:spLocks/>
          </p:cNvSpPr>
          <p:nvPr/>
        </p:nvSpPr>
        <p:spPr bwMode="auto">
          <a:xfrm rot="16200000">
            <a:off x="4681948" y="503832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80" name="直線コネクタ 79"/>
          <p:cNvCxnSpPr/>
          <p:nvPr/>
        </p:nvCxnSpPr>
        <p:spPr>
          <a:xfrm>
            <a:off x="4911659" y="5105162"/>
            <a:ext cx="3968183"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4942139" y="472924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4942139" y="549124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flipV="1">
            <a:off x="5866699" y="5105162"/>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5866699" y="472924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6811579" y="510516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flipV="1">
            <a:off x="6811579" y="4727972"/>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87" name="図 4" descr="eps_lens.eps"/>
          <p:cNvPicPr>
            <a:picLocks noChangeAspect="1"/>
          </p:cNvPicPr>
          <p:nvPr/>
        </p:nvPicPr>
        <p:blipFill>
          <a:blip r:embed="rId2" cstate="screen">
            <a:extLst>
              <a:ext uri="{28A0092B-C50C-407E-A947-70E740481C1C}">
                <a14:useLocalDpi xmlns:a14="http://schemas.microsoft.com/office/drawing/2010/main"/>
              </a:ext>
            </a:extLst>
          </a:blip>
          <a:srcRect l="41093" t="18352" r="43159" b="18886"/>
          <a:stretch>
            <a:fillRect/>
          </a:stretch>
        </p:blipFill>
        <p:spPr bwMode="auto">
          <a:xfrm>
            <a:off x="7519892" y="4586050"/>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88" name="直線コネクタ 87"/>
          <p:cNvCxnSpPr/>
          <p:nvPr/>
        </p:nvCxnSpPr>
        <p:spPr>
          <a:xfrm>
            <a:off x="7756459" y="472924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7756459" y="5481082"/>
            <a:ext cx="924560" cy="0"/>
          </a:xfrm>
          <a:prstGeom prst="line">
            <a:avLst/>
          </a:prstGeom>
        </p:spPr>
        <p:style>
          <a:lnRef idx="1">
            <a:schemeClr val="dk1"/>
          </a:lnRef>
          <a:fillRef idx="0">
            <a:schemeClr val="dk1"/>
          </a:fillRef>
          <a:effectRef idx="0">
            <a:schemeClr val="dk1"/>
          </a:effectRef>
          <a:fontRef idx="minor">
            <a:schemeClr val="tx1"/>
          </a:fontRef>
        </p:style>
      </p:cxnSp>
      <p:pic>
        <p:nvPicPr>
          <p:cNvPr id="90" name="図 22" descr="eps_sinc_2.eps"/>
          <p:cNvPicPr>
            <a:picLocks noChangeAspect="1"/>
          </p:cNvPicPr>
          <p:nvPr/>
        </p:nvPicPr>
        <p:blipFill rotWithShape="1">
          <a:blip r:embed="rId3" cstate="screen">
            <a:extLst>
              <a:ext uri="{28A0092B-C50C-407E-A947-70E740481C1C}">
                <a14:useLocalDpi xmlns:a14="http://schemas.microsoft.com/office/drawing/2010/main"/>
              </a:ext>
            </a:extLst>
          </a:blip>
          <a:srcRect l="38450" r="38321"/>
          <a:stretch/>
        </p:blipFill>
        <p:spPr bwMode="auto">
          <a:xfrm>
            <a:off x="6277310" y="5774452"/>
            <a:ext cx="106183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Line 49"/>
          <p:cNvSpPr>
            <a:spLocks noChangeShapeType="1"/>
          </p:cNvSpPr>
          <p:nvPr/>
        </p:nvSpPr>
        <p:spPr bwMode="auto">
          <a:xfrm>
            <a:off x="6705852" y="5782390"/>
            <a:ext cx="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2" name="Line 49"/>
          <p:cNvSpPr>
            <a:spLocks noChangeShapeType="1"/>
          </p:cNvSpPr>
          <p:nvPr/>
        </p:nvSpPr>
        <p:spPr bwMode="auto">
          <a:xfrm>
            <a:off x="6872539" y="5782390"/>
            <a:ext cx="508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93" name="直線矢印コネクタ 92"/>
          <p:cNvCxnSpPr/>
          <p:nvPr/>
        </p:nvCxnSpPr>
        <p:spPr>
          <a:xfrm>
            <a:off x="6389939" y="6645406"/>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94" name="直線矢印コネクタ 93"/>
          <p:cNvCxnSpPr/>
          <p:nvPr/>
        </p:nvCxnSpPr>
        <p:spPr>
          <a:xfrm flipH="1">
            <a:off x="6872539" y="6646994"/>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97" name="Freeform 25"/>
          <p:cNvSpPr>
            <a:spLocks/>
          </p:cNvSpPr>
          <p:nvPr/>
        </p:nvSpPr>
        <p:spPr bwMode="auto">
          <a:xfrm rot="16200000">
            <a:off x="8057028" y="503832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8" name="Freeform 25"/>
          <p:cNvSpPr>
            <a:spLocks/>
          </p:cNvSpPr>
          <p:nvPr/>
        </p:nvSpPr>
        <p:spPr bwMode="auto">
          <a:xfrm rot="16200000">
            <a:off x="7833508" y="503832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99" name="直線コネクタ 98"/>
          <p:cNvCxnSpPr/>
          <p:nvPr/>
        </p:nvCxnSpPr>
        <p:spPr>
          <a:xfrm>
            <a:off x="1529044" y="4959457"/>
            <a:ext cx="1087192" cy="0"/>
          </a:xfrm>
          <a:prstGeom prst="line">
            <a:avLst/>
          </a:prstGeom>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6251951" y="4224854"/>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2" name="正方形/長方形 101"/>
          <p:cNvSpPr/>
          <p:nvPr/>
        </p:nvSpPr>
        <p:spPr>
          <a:xfrm>
            <a:off x="4404324" y="1889760"/>
            <a:ext cx="4621261" cy="24931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4" name="正方形/長方形 103"/>
          <p:cNvSpPr/>
          <p:nvPr/>
        </p:nvSpPr>
        <p:spPr>
          <a:xfrm>
            <a:off x="4404324" y="4465597"/>
            <a:ext cx="4610848" cy="2367769"/>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6" name="正方形/長方形 105"/>
          <p:cNvSpPr/>
          <p:nvPr/>
        </p:nvSpPr>
        <p:spPr>
          <a:xfrm>
            <a:off x="6715059" y="5757974"/>
            <a:ext cx="157480" cy="8473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cxnSp>
        <p:nvCxnSpPr>
          <p:cNvPr id="107" name="直線コネクタ 106"/>
          <p:cNvCxnSpPr/>
          <p:nvPr/>
        </p:nvCxnSpPr>
        <p:spPr>
          <a:xfrm>
            <a:off x="6251951" y="6525524"/>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8" name="テキスト ボックス 107"/>
          <p:cNvSpPr txBox="1"/>
          <p:nvPr/>
        </p:nvSpPr>
        <p:spPr>
          <a:xfrm>
            <a:off x="6164832" y="3508381"/>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09" name="テキスト ボックス 108"/>
          <p:cNvSpPr txBox="1"/>
          <p:nvPr/>
        </p:nvSpPr>
        <p:spPr>
          <a:xfrm>
            <a:off x="6099958" y="5757974"/>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10" name="テキスト ボックス 109"/>
          <p:cNvSpPr txBox="1"/>
          <p:nvPr/>
        </p:nvSpPr>
        <p:spPr>
          <a:xfrm>
            <a:off x="7756459" y="5650915"/>
            <a:ext cx="646331" cy="369332"/>
          </a:xfrm>
          <a:prstGeom prst="rect">
            <a:avLst/>
          </a:prstGeom>
          <a:noFill/>
        </p:spPr>
        <p:txBody>
          <a:bodyPr wrap="none" rtlCol="0">
            <a:spAutoFit/>
          </a:bodyPr>
          <a:lstStyle/>
          <a:p>
            <a:r>
              <a:rPr lang="ja-JP" altLang="en-US" dirty="0" smtClean="0">
                <a:solidFill>
                  <a:prstClr val="black"/>
                </a:solidFill>
              </a:rPr>
              <a:t>瞳面</a:t>
            </a:r>
            <a:endParaRPr lang="ja-JP" altLang="en-US" dirty="0">
              <a:solidFill>
                <a:prstClr val="black"/>
              </a:solidFill>
            </a:endParaRPr>
          </a:p>
        </p:txBody>
      </p:sp>
      <p:sp>
        <p:nvSpPr>
          <p:cNvPr id="111" name="テキスト ボックス 110"/>
          <p:cNvSpPr txBox="1"/>
          <p:nvPr/>
        </p:nvSpPr>
        <p:spPr>
          <a:xfrm>
            <a:off x="7735658" y="3426659"/>
            <a:ext cx="646331" cy="369332"/>
          </a:xfrm>
          <a:prstGeom prst="rect">
            <a:avLst/>
          </a:prstGeom>
          <a:noFill/>
        </p:spPr>
        <p:txBody>
          <a:bodyPr wrap="none" rtlCol="0">
            <a:spAutoFit/>
          </a:bodyPr>
          <a:lstStyle/>
          <a:p>
            <a:r>
              <a:rPr lang="ja-JP" altLang="en-US" dirty="0" smtClean="0">
                <a:solidFill>
                  <a:prstClr val="black"/>
                </a:solidFill>
              </a:rPr>
              <a:t>瞳面</a:t>
            </a:r>
            <a:endParaRPr lang="ja-JP" altLang="en-US" dirty="0">
              <a:solidFill>
                <a:prstClr val="black"/>
              </a:solidFill>
            </a:endParaRPr>
          </a:p>
        </p:txBody>
      </p:sp>
      <p:sp>
        <p:nvSpPr>
          <p:cNvPr id="112" name="テキスト ボックス 111"/>
          <p:cNvSpPr txBox="1"/>
          <p:nvPr/>
        </p:nvSpPr>
        <p:spPr>
          <a:xfrm>
            <a:off x="135332" y="3966441"/>
            <a:ext cx="877163" cy="646331"/>
          </a:xfrm>
          <a:prstGeom prst="rect">
            <a:avLst/>
          </a:prstGeom>
          <a:noFill/>
        </p:spPr>
        <p:txBody>
          <a:bodyPr wrap="none" rtlCol="0">
            <a:spAutoFit/>
          </a:bodyPr>
          <a:lstStyle/>
          <a:p>
            <a:r>
              <a:rPr lang="en-US" altLang="ja-JP" dirty="0" smtClean="0">
                <a:solidFill>
                  <a:prstClr val="black"/>
                </a:solidFill>
              </a:rPr>
              <a:t>→</a:t>
            </a:r>
          </a:p>
          <a:p>
            <a:r>
              <a:rPr lang="ja-JP" altLang="en-US" dirty="0" smtClean="0">
                <a:solidFill>
                  <a:prstClr val="black"/>
                </a:solidFill>
              </a:rPr>
              <a:t>入射光</a:t>
            </a:r>
            <a:endParaRPr lang="ja-JP" altLang="en-US" dirty="0">
              <a:solidFill>
                <a:prstClr val="black"/>
              </a:solidFill>
            </a:endParaRPr>
          </a:p>
        </p:txBody>
      </p:sp>
      <p:sp>
        <p:nvSpPr>
          <p:cNvPr id="116" name="屈折矢印 115"/>
          <p:cNvSpPr/>
          <p:nvPr/>
        </p:nvSpPr>
        <p:spPr>
          <a:xfrm>
            <a:off x="7516716" y="5902825"/>
            <a:ext cx="1170084" cy="601877"/>
          </a:xfrm>
          <a:prstGeom prst="bentUpArrow">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7" name="屈折矢印 116"/>
          <p:cNvSpPr/>
          <p:nvPr/>
        </p:nvSpPr>
        <p:spPr>
          <a:xfrm>
            <a:off x="7461900" y="3622977"/>
            <a:ext cx="1170084" cy="601877"/>
          </a:xfrm>
          <a:prstGeom prst="ben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1980461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直接位相測定</a:t>
            </a:r>
            <a:r>
              <a:rPr kumimoji="1" lang="en-US" altLang="ja-JP" dirty="0" smtClean="0"/>
              <a:t>: </a:t>
            </a:r>
            <a:r>
              <a:rPr kumimoji="1" lang="ja-JP" altLang="en-US" dirty="0" smtClean="0"/>
              <a:t>点源回折干渉計</a:t>
            </a:r>
            <a:endParaRPr kumimoji="1" lang="ja-JP" altLang="en-US" dirty="0"/>
          </a:p>
        </p:txBody>
      </p:sp>
      <p:sp>
        <p:nvSpPr>
          <p:cNvPr id="3" name="コンテンツ プレースホルダー 2"/>
          <p:cNvSpPr>
            <a:spLocks noGrp="1"/>
          </p:cNvSpPr>
          <p:nvPr>
            <p:ph idx="1"/>
          </p:nvPr>
        </p:nvSpPr>
        <p:spPr>
          <a:xfrm>
            <a:off x="0" y="822827"/>
            <a:ext cx="9144000" cy="1564773"/>
          </a:xfrm>
        </p:spPr>
        <p:txBody>
          <a:bodyPr/>
          <a:lstStyle/>
          <a:p>
            <a:r>
              <a:rPr kumimoji="1" lang="ja-JP" altLang="en-US" dirty="0" smtClean="0"/>
              <a:t>点源回折干渉計</a:t>
            </a:r>
            <a:r>
              <a:rPr kumimoji="1" lang="en-US" altLang="ja-JP" dirty="0" smtClean="0"/>
              <a:t>(PDI): </a:t>
            </a:r>
            <a:r>
              <a:rPr lang="ja-JP" altLang="en-US" dirty="0" smtClean="0"/>
              <a:t>理想的</a:t>
            </a:r>
            <a:r>
              <a:rPr lang="en-US" altLang="ja-JP" dirty="0" smtClean="0"/>
              <a:t>(</a:t>
            </a:r>
            <a:r>
              <a:rPr lang="ja-JP" altLang="en-US" dirty="0" smtClean="0"/>
              <a:t>非物理的</a:t>
            </a:r>
            <a:r>
              <a:rPr lang="en-US" altLang="ja-JP" dirty="0" smtClean="0"/>
              <a:t>)</a:t>
            </a:r>
            <a:endParaRPr kumimoji="1" lang="en-US" altLang="ja-JP" dirty="0" smtClean="0"/>
          </a:p>
        </p:txBody>
      </p:sp>
      <p:sp>
        <p:nvSpPr>
          <p:cNvPr id="46" name="テキスト ボックス 45"/>
          <p:cNvSpPr txBox="1"/>
          <p:nvPr/>
        </p:nvSpPr>
        <p:spPr>
          <a:xfrm>
            <a:off x="397383" y="1960046"/>
            <a:ext cx="3334604" cy="369332"/>
          </a:xfrm>
          <a:prstGeom prst="rect">
            <a:avLst/>
          </a:prstGeom>
          <a:noFill/>
        </p:spPr>
        <p:txBody>
          <a:bodyPr wrap="none" rtlCol="0">
            <a:spAutoFit/>
          </a:bodyPr>
          <a:lstStyle/>
          <a:p>
            <a:r>
              <a:rPr lang="ja-JP" altLang="en-US" dirty="0" smtClean="0">
                <a:solidFill>
                  <a:prstClr val="black"/>
                </a:solidFill>
              </a:rPr>
              <a:t>参照光</a:t>
            </a:r>
            <a:r>
              <a:rPr lang="en-US" altLang="ja-JP" dirty="0" smtClean="0">
                <a:solidFill>
                  <a:prstClr val="black"/>
                </a:solidFill>
              </a:rPr>
              <a:t>: </a:t>
            </a:r>
            <a:r>
              <a:rPr lang="ja-JP" altLang="en-US" dirty="0" smtClean="0">
                <a:solidFill>
                  <a:prstClr val="black"/>
                </a:solidFill>
              </a:rPr>
              <a:t>ピンホールを透過した光</a:t>
            </a:r>
            <a:endParaRPr lang="ja-JP" altLang="en-US" dirty="0">
              <a:solidFill>
                <a:prstClr val="black"/>
              </a:solidFill>
            </a:endParaRPr>
          </a:p>
        </p:txBody>
      </p:sp>
      <p:cxnSp>
        <p:nvCxnSpPr>
          <p:cNvPr id="47" name="直線コネクタ 46"/>
          <p:cNvCxnSpPr/>
          <p:nvPr/>
        </p:nvCxnSpPr>
        <p:spPr>
          <a:xfrm>
            <a:off x="2220402" y="2389822"/>
            <a:ext cx="0" cy="1239520"/>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48" name="正方形/長方形 47"/>
          <p:cNvSpPr/>
          <p:nvPr/>
        </p:nvSpPr>
        <p:spPr>
          <a:xfrm>
            <a:off x="2123882" y="2905442"/>
            <a:ext cx="193040" cy="1422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pic>
        <p:nvPicPr>
          <p:cNvPr id="49"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1046605" y="2468245"/>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 name="Freeform 25"/>
          <p:cNvSpPr>
            <a:spLocks/>
          </p:cNvSpPr>
          <p:nvPr/>
        </p:nvSpPr>
        <p:spPr bwMode="auto">
          <a:xfrm rot="16200000">
            <a:off x="-61629" y="292242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51" name="Freeform 25"/>
          <p:cNvSpPr>
            <a:spLocks/>
          </p:cNvSpPr>
          <p:nvPr/>
        </p:nvSpPr>
        <p:spPr bwMode="auto">
          <a:xfrm rot="16200000">
            <a:off x="90771" y="290210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52" name="直線コネクタ 51"/>
          <p:cNvCxnSpPr/>
          <p:nvPr/>
        </p:nvCxnSpPr>
        <p:spPr>
          <a:xfrm>
            <a:off x="320482" y="2968942"/>
            <a:ext cx="3968184"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350962" y="2593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350962" y="3355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V="1">
            <a:off x="1275522" y="2968942"/>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1275522" y="259302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2220402" y="296894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flipV="1">
            <a:off x="2220402" y="2591752"/>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59"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2928715" y="2449830"/>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0" name="直線コネクタ 59"/>
          <p:cNvCxnSpPr/>
          <p:nvPr/>
        </p:nvCxnSpPr>
        <p:spPr>
          <a:xfrm>
            <a:off x="3165282" y="2593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3165282" y="3344862"/>
            <a:ext cx="924560" cy="0"/>
          </a:xfrm>
          <a:prstGeom prst="line">
            <a:avLst/>
          </a:prstGeom>
        </p:spPr>
        <p:style>
          <a:lnRef idx="1">
            <a:schemeClr val="dk1"/>
          </a:lnRef>
          <a:fillRef idx="0">
            <a:schemeClr val="dk1"/>
          </a:fillRef>
          <a:effectRef idx="0">
            <a:schemeClr val="dk1"/>
          </a:effectRef>
          <a:fontRef idx="minor">
            <a:schemeClr val="tx1"/>
          </a:fontRef>
        </p:style>
      </p:cxnSp>
      <p:pic>
        <p:nvPicPr>
          <p:cNvPr id="62" name="図 22" descr="eps_sinc_2.eps"/>
          <p:cNvPicPr>
            <a:picLocks noChangeAspect="1"/>
          </p:cNvPicPr>
          <p:nvPr/>
        </p:nvPicPr>
        <p:blipFill rotWithShape="1">
          <a:blip r:embed="rId4"/>
          <a:srcRect/>
          <a:stretch/>
        </p:blipFill>
        <p:spPr bwMode="auto">
          <a:xfrm>
            <a:off x="2093402" y="3638232"/>
            <a:ext cx="19304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Line 49"/>
          <p:cNvSpPr>
            <a:spLocks noChangeShapeType="1"/>
          </p:cNvSpPr>
          <p:nvPr/>
        </p:nvSpPr>
        <p:spPr bwMode="auto">
          <a:xfrm flipH="1">
            <a:off x="2093402" y="3973512"/>
            <a:ext cx="1" cy="394970"/>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64" name="Line 49"/>
          <p:cNvSpPr>
            <a:spLocks noChangeShapeType="1"/>
          </p:cNvSpPr>
          <p:nvPr/>
        </p:nvSpPr>
        <p:spPr bwMode="auto">
          <a:xfrm flipH="1">
            <a:off x="2291772" y="3952941"/>
            <a:ext cx="10410" cy="415541"/>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65" name="直線矢印コネクタ 64"/>
          <p:cNvCxnSpPr/>
          <p:nvPr/>
        </p:nvCxnSpPr>
        <p:spPr>
          <a:xfrm>
            <a:off x="1798762" y="4169437"/>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6" name="直線矢印コネクタ 65"/>
          <p:cNvCxnSpPr/>
          <p:nvPr/>
        </p:nvCxnSpPr>
        <p:spPr>
          <a:xfrm flipH="1">
            <a:off x="2291772" y="4166552"/>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9" name="直線コネクタ 68"/>
          <p:cNvCxnSpPr/>
          <p:nvPr/>
        </p:nvCxnSpPr>
        <p:spPr>
          <a:xfrm flipV="1">
            <a:off x="3947602" y="2449830"/>
            <a:ext cx="0" cy="1028700"/>
          </a:xfrm>
          <a:prstGeom prst="line">
            <a:avLst/>
          </a:prstGeom>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flipV="1">
            <a:off x="3789421" y="2449830"/>
            <a:ext cx="0" cy="1028700"/>
          </a:xfrm>
          <a:prstGeom prst="line">
            <a:avLst/>
          </a:prstGeom>
        </p:spPr>
        <p:style>
          <a:lnRef idx="1">
            <a:schemeClr val="dk1"/>
          </a:lnRef>
          <a:fillRef idx="0">
            <a:schemeClr val="dk1"/>
          </a:fillRef>
          <a:effectRef idx="0">
            <a:schemeClr val="dk1"/>
          </a:effectRef>
          <a:fontRef idx="minor">
            <a:schemeClr val="tx1"/>
          </a:fontRef>
        </p:style>
      </p:cxnSp>
      <p:sp>
        <p:nvSpPr>
          <p:cNvPr id="74" name="テキスト ボックス 73"/>
          <p:cNvSpPr txBox="1"/>
          <p:nvPr/>
        </p:nvSpPr>
        <p:spPr>
          <a:xfrm>
            <a:off x="4538177" y="3252423"/>
            <a:ext cx="1676961" cy="923330"/>
          </a:xfrm>
          <a:prstGeom prst="rect">
            <a:avLst/>
          </a:prstGeom>
          <a:noFill/>
        </p:spPr>
        <p:txBody>
          <a:bodyPr wrap="none" rtlCol="0">
            <a:spAutoFit/>
          </a:bodyPr>
          <a:lstStyle/>
          <a:p>
            <a:r>
              <a:rPr lang="ja-JP" altLang="en-US" dirty="0" smtClean="0">
                <a:solidFill>
                  <a:srgbClr val="FF0000"/>
                </a:solidFill>
              </a:rPr>
              <a:t>被検光</a:t>
            </a:r>
            <a:r>
              <a:rPr lang="en-US" altLang="ja-JP" dirty="0" smtClean="0">
                <a:solidFill>
                  <a:prstClr val="black"/>
                </a:solidFill>
              </a:rPr>
              <a:t>: </a:t>
            </a:r>
          </a:p>
          <a:p>
            <a:r>
              <a:rPr lang="ja-JP" altLang="en-US" dirty="0" smtClean="0">
                <a:solidFill>
                  <a:prstClr val="black"/>
                </a:solidFill>
              </a:rPr>
              <a:t>ピンホール外を</a:t>
            </a:r>
            <a:endParaRPr lang="en-US" altLang="ja-JP" dirty="0" smtClean="0">
              <a:solidFill>
                <a:prstClr val="black"/>
              </a:solidFill>
            </a:endParaRPr>
          </a:p>
          <a:p>
            <a:r>
              <a:rPr lang="ja-JP" altLang="en-US" dirty="0" smtClean="0">
                <a:solidFill>
                  <a:prstClr val="black"/>
                </a:solidFill>
              </a:rPr>
              <a:t>透過した光</a:t>
            </a:r>
            <a:endParaRPr lang="ja-JP" altLang="en-US" dirty="0">
              <a:solidFill>
                <a:prstClr val="black"/>
              </a:solidFill>
            </a:endParaRPr>
          </a:p>
        </p:txBody>
      </p:sp>
      <p:cxnSp>
        <p:nvCxnSpPr>
          <p:cNvPr id="75" name="直線コネクタ 74"/>
          <p:cNvCxnSpPr/>
          <p:nvPr/>
        </p:nvCxnSpPr>
        <p:spPr>
          <a:xfrm>
            <a:off x="6942095" y="2540675"/>
            <a:ext cx="0" cy="137676"/>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pic>
        <p:nvPicPr>
          <p:cNvPr id="77"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5734238" y="2098914"/>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8" name="Freeform 25"/>
          <p:cNvSpPr>
            <a:spLocks/>
          </p:cNvSpPr>
          <p:nvPr/>
        </p:nvSpPr>
        <p:spPr bwMode="auto">
          <a:xfrm rot="16200000">
            <a:off x="4626004" y="255309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79" name="Freeform 25"/>
          <p:cNvSpPr>
            <a:spLocks/>
          </p:cNvSpPr>
          <p:nvPr/>
        </p:nvSpPr>
        <p:spPr bwMode="auto">
          <a:xfrm rot="16200000">
            <a:off x="4778404" y="253277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80" name="直線コネクタ 79"/>
          <p:cNvCxnSpPr/>
          <p:nvPr/>
        </p:nvCxnSpPr>
        <p:spPr>
          <a:xfrm>
            <a:off x="5008115" y="2599611"/>
            <a:ext cx="3968183"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5038595" y="2223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5038595" y="2985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flipV="1">
            <a:off x="5963155" y="2599611"/>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5963155" y="2223691"/>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6908035" y="2599611"/>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flipV="1">
            <a:off x="6908035" y="2222421"/>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87"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7616348" y="2080499"/>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88" name="直線コネクタ 87"/>
          <p:cNvCxnSpPr/>
          <p:nvPr/>
        </p:nvCxnSpPr>
        <p:spPr>
          <a:xfrm>
            <a:off x="7852915" y="2223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7852915" y="2975531"/>
            <a:ext cx="924560" cy="0"/>
          </a:xfrm>
          <a:prstGeom prst="line">
            <a:avLst/>
          </a:prstGeom>
        </p:spPr>
        <p:style>
          <a:lnRef idx="1">
            <a:schemeClr val="dk1"/>
          </a:lnRef>
          <a:fillRef idx="0">
            <a:schemeClr val="dk1"/>
          </a:fillRef>
          <a:effectRef idx="0">
            <a:schemeClr val="dk1"/>
          </a:effectRef>
          <a:fontRef idx="minor">
            <a:schemeClr val="tx1"/>
          </a:fontRef>
        </p:style>
      </p:cxnSp>
      <p:pic>
        <p:nvPicPr>
          <p:cNvPr id="90" name="図 22" descr="eps_sinc_2.eps"/>
          <p:cNvPicPr>
            <a:picLocks noChangeAspect="1"/>
          </p:cNvPicPr>
          <p:nvPr/>
        </p:nvPicPr>
        <p:blipFill rotWithShape="1">
          <a:blip r:embed="rId5" cstate="screen">
            <a:extLst>
              <a:ext uri="{28A0092B-C50C-407E-A947-70E740481C1C}">
                <a14:useLocalDpi xmlns:a14="http://schemas.microsoft.com/office/drawing/2010/main"/>
              </a:ext>
            </a:extLst>
          </a:blip>
          <a:srcRect l="38450" r="38321"/>
          <a:stretch/>
        </p:blipFill>
        <p:spPr bwMode="auto">
          <a:xfrm>
            <a:off x="6373766" y="3268901"/>
            <a:ext cx="106183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Line 49"/>
          <p:cNvSpPr>
            <a:spLocks noChangeShapeType="1"/>
          </p:cNvSpPr>
          <p:nvPr/>
        </p:nvSpPr>
        <p:spPr bwMode="auto">
          <a:xfrm>
            <a:off x="6802308" y="3276839"/>
            <a:ext cx="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2" name="Line 49"/>
          <p:cNvSpPr>
            <a:spLocks noChangeShapeType="1"/>
          </p:cNvSpPr>
          <p:nvPr/>
        </p:nvSpPr>
        <p:spPr bwMode="auto">
          <a:xfrm>
            <a:off x="6968995" y="3276839"/>
            <a:ext cx="508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93" name="直線矢印コネクタ 92"/>
          <p:cNvCxnSpPr/>
          <p:nvPr/>
        </p:nvCxnSpPr>
        <p:spPr>
          <a:xfrm>
            <a:off x="6486395" y="4139855"/>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94" name="直線矢印コネクタ 93"/>
          <p:cNvCxnSpPr/>
          <p:nvPr/>
        </p:nvCxnSpPr>
        <p:spPr>
          <a:xfrm flipH="1">
            <a:off x="6968995" y="4141443"/>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97" name="Freeform 25"/>
          <p:cNvSpPr>
            <a:spLocks/>
          </p:cNvSpPr>
          <p:nvPr/>
        </p:nvSpPr>
        <p:spPr bwMode="auto">
          <a:xfrm rot="16200000">
            <a:off x="8153484" y="2532777"/>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8" name="Freeform 25"/>
          <p:cNvSpPr>
            <a:spLocks/>
          </p:cNvSpPr>
          <p:nvPr/>
        </p:nvSpPr>
        <p:spPr bwMode="auto">
          <a:xfrm rot="16200000">
            <a:off x="7929964" y="2532777"/>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101" name="直線コネクタ 100"/>
          <p:cNvCxnSpPr/>
          <p:nvPr/>
        </p:nvCxnSpPr>
        <p:spPr>
          <a:xfrm>
            <a:off x="1660774" y="4295140"/>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2" name="正方形/長方形 101"/>
          <p:cNvSpPr/>
          <p:nvPr/>
        </p:nvSpPr>
        <p:spPr>
          <a:xfrm>
            <a:off x="218304" y="1960046"/>
            <a:ext cx="4201186" cy="24931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4" name="正方形/長方形 103"/>
          <p:cNvSpPr/>
          <p:nvPr/>
        </p:nvSpPr>
        <p:spPr>
          <a:xfrm>
            <a:off x="4500780" y="1960046"/>
            <a:ext cx="4475518" cy="249311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6" name="正方形/長方形 105"/>
          <p:cNvSpPr/>
          <p:nvPr/>
        </p:nvSpPr>
        <p:spPr>
          <a:xfrm>
            <a:off x="6811515" y="3252423"/>
            <a:ext cx="157480" cy="8473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cxnSp>
        <p:nvCxnSpPr>
          <p:cNvPr id="107" name="直線コネクタ 106"/>
          <p:cNvCxnSpPr/>
          <p:nvPr/>
        </p:nvCxnSpPr>
        <p:spPr>
          <a:xfrm>
            <a:off x="6348407" y="4019973"/>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8" name="テキスト ボックス 107"/>
          <p:cNvSpPr txBox="1"/>
          <p:nvPr/>
        </p:nvSpPr>
        <p:spPr>
          <a:xfrm>
            <a:off x="1573655" y="3578667"/>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09" name="テキスト ボックス 108"/>
          <p:cNvSpPr txBox="1"/>
          <p:nvPr/>
        </p:nvSpPr>
        <p:spPr>
          <a:xfrm>
            <a:off x="6196414" y="3252423"/>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10" name="テキスト ボックス 109"/>
          <p:cNvSpPr txBox="1"/>
          <p:nvPr/>
        </p:nvSpPr>
        <p:spPr>
          <a:xfrm>
            <a:off x="7852915" y="3145364"/>
            <a:ext cx="646331" cy="369332"/>
          </a:xfrm>
          <a:prstGeom prst="rect">
            <a:avLst/>
          </a:prstGeom>
          <a:noFill/>
        </p:spPr>
        <p:txBody>
          <a:bodyPr wrap="none" rtlCol="0">
            <a:spAutoFit/>
          </a:bodyPr>
          <a:lstStyle/>
          <a:p>
            <a:r>
              <a:rPr lang="ja-JP" altLang="en-US" dirty="0" smtClean="0">
                <a:solidFill>
                  <a:prstClr val="black"/>
                </a:solidFill>
              </a:rPr>
              <a:t>瞳面</a:t>
            </a:r>
            <a:endParaRPr lang="ja-JP" altLang="en-US" dirty="0">
              <a:solidFill>
                <a:prstClr val="black"/>
              </a:solidFill>
            </a:endParaRPr>
          </a:p>
        </p:txBody>
      </p:sp>
      <p:sp>
        <p:nvSpPr>
          <p:cNvPr id="111" name="テキスト ボックス 110"/>
          <p:cNvSpPr txBox="1"/>
          <p:nvPr/>
        </p:nvSpPr>
        <p:spPr>
          <a:xfrm>
            <a:off x="3144481" y="3496945"/>
            <a:ext cx="1100557" cy="369332"/>
          </a:xfrm>
          <a:prstGeom prst="rect">
            <a:avLst/>
          </a:prstGeom>
          <a:noFill/>
        </p:spPr>
        <p:txBody>
          <a:bodyPr wrap="none" rtlCol="0">
            <a:spAutoFit/>
          </a:bodyPr>
          <a:lstStyle/>
          <a:p>
            <a:r>
              <a:rPr lang="ja-JP" altLang="en-US" dirty="0" smtClean="0">
                <a:solidFill>
                  <a:prstClr val="black"/>
                </a:solidFill>
              </a:rPr>
              <a:t>瞳面</a:t>
            </a:r>
            <a:r>
              <a:rPr lang="en-US" altLang="ja-JP" dirty="0" smtClean="0">
                <a:solidFill>
                  <a:prstClr val="black"/>
                </a:solidFill>
              </a:rPr>
              <a:t>(x, y)</a:t>
            </a:r>
            <a:endParaRPr lang="ja-JP" altLang="en-US" dirty="0">
              <a:solidFill>
                <a:prstClr val="black"/>
              </a:solidFill>
            </a:endParaRPr>
          </a:p>
        </p:txBody>
      </p:sp>
      <p:sp>
        <p:nvSpPr>
          <p:cNvPr id="116" name="屈折矢印 115"/>
          <p:cNvSpPr/>
          <p:nvPr/>
        </p:nvSpPr>
        <p:spPr>
          <a:xfrm>
            <a:off x="7613172" y="3397274"/>
            <a:ext cx="1170084" cy="601877"/>
          </a:xfrm>
          <a:prstGeom prst="bentUpArrow">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7" name="屈折矢印 116"/>
          <p:cNvSpPr/>
          <p:nvPr/>
        </p:nvSpPr>
        <p:spPr>
          <a:xfrm>
            <a:off x="2870723" y="3866277"/>
            <a:ext cx="1170084" cy="428863"/>
          </a:xfrm>
          <a:prstGeom prst="ben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 name="テキスト ボックス 3"/>
          <p:cNvSpPr txBox="1"/>
          <p:nvPr/>
        </p:nvSpPr>
        <p:spPr>
          <a:xfrm>
            <a:off x="1573655" y="4500247"/>
            <a:ext cx="2402483" cy="369332"/>
          </a:xfrm>
          <a:prstGeom prst="rect">
            <a:avLst/>
          </a:prstGeom>
          <a:noFill/>
        </p:spPr>
        <p:txBody>
          <a:bodyPr wrap="none" rtlCol="0">
            <a:spAutoFit/>
          </a:bodyPr>
          <a:lstStyle/>
          <a:p>
            <a:r>
              <a:rPr kumimoji="1" lang="en-US" altLang="ja-JP" dirty="0" err="1" smtClean="0"/>
              <a:t>E</a:t>
            </a:r>
            <a:r>
              <a:rPr kumimoji="1" lang="en-US" altLang="ja-JP" baseline="-25000" dirty="0" err="1" smtClean="0"/>
              <a:t>ref</a:t>
            </a:r>
            <a:r>
              <a:rPr kumimoji="1" lang="en-US" altLang="ja-JP" dirty="0" smtClean="0"/>
              <a:t> = E</a:t>
            </a:r>
            <a:r>
              <a:rPr kumimoji="1" lang="en-US" altLang="ja-JP" baseline="-25000" dirty="0" smtClean="0"/>
              <a:t>0</a:t>
            </a:r>
            <a:r>
              <a:rPr kumimoji="1" lang="en-US" altLang="ja-JP" dirty="0" smtClean="0"/>
              <a:t> </a:t>
            </a:r>
            <a:r>
              <a:rPr kumimoji="1" lang="en-US" altLang="ja-JP" dirty="0" err="1" smtClean="0"/>
              <a:t>exp</a:t>
            </a:r>
            <a:r>
              <a:rPr kumimoji="1" lang="en-US" altLang="ja-JP" dirty="0" smtClean="0"/>
              <a:t> [</a:t>
            </a:r>
            <a:r>
              <a:rPr kumimoji="1" lang="en-US" altLang="ja-JP" dirty="0" err="1" smtClean="0"/>
              <a:t>iφ</a:t>
            </a:r>
            <a:r>
              <a:rPr kumimoji="1" lang="en-US" altLang="ja-JP" baseline="-25000" dirty="0" err="1" smtClean="0"/>
              <a:t>ave</a:t>
            </a:r>
            <a:r>
              <a:rPr kumimoji="1" lang="en-US" altLang="ja-JP" dirty="0" smtClean="0"/>
              <a:t>]〜 E</a:t>
            </a:r>
            <a:r>
              <a:rPr kumimoji="1" lang="en-US" altLang="ja-JP" baseline="-25000" dirty="0" smtClean="0"/>
              <a:t>0</a:t>
            </a:r>
            <a:endParaRPr kumimoji="1" lang="ja-JP" altLang="en-US" baseline="-25000" dirty="0"/>
          </a:p>
        </p:txBody>
      </p:sp>
      <p:sp>
        <p:nvSpPr>
          <p:cNvPr id="11" name="テキスト ボックス 10"/>
          <p:cNvSpPr txBox="1"/>
          <p:nvPr/>
        </p:nvSpPr>
        <p:spPr>
          <a:xfrm>
            <a:off x="352741" y="1325167"/>
            <a:ext cx="4997770" cy="369332"/>
          </a:xfrm>
          <a:prstGeom prst="rect">
            <a:avLst/>
          </a:prstGeom>
          <a:noFill/>
        </p:spPr>
        <p:txBody>
          <a:bodyPr wrap="none" rtlCol="0">
            <a:spAutoFit/>
          </a:bodyPr>
          <a:lstStyle/>
          <a:p>
            <a:r>
              <a:rPr kumimoji="1" lang="ja-JP" altLang="en-US" dirty="0" smtClean="0"/>
              <a:t>入射光の電場</a:t>
            </a:r>
            <a:r>
              <a:rPr kumimoji="1" lang="en-US" altLang="ja-JP" dirty="0" smtClean="0"/>
              <a:t> </a:t>
            </a:r>
            <a:r>
              <a:rPr kumimoji="1" lang="en-US" altLang="ja-JP" dirty="0" err="1" smtClean="0"/>
              <a:t>E</a:t>
            </a:r>
            <a:r>
              <a:rPr kumimoji="1" lang="en-US" altLang="ja-JP" baseline="-25000" dirty="0" err="1" smtClean="0"/>
              <a:t>in</a:t>
            </a:r>
            <a:r>
              <a:rPr kumimoji="1" lang="en-US" altLang="ja-JP" dirty="0" smtClean="0"/>
              <a:t>(x, y)  = E</a:t>
            </a:r>
            <a:r>
              <a:rPr kumimoji="1" lang="en-US" altLang="ja-JP" baseline="-25000" dirty="0" smtClean="0"/>
              <a:t>0</a:t>
            </a:r>
            <a:r>
              <a:rPr kumimoji="1" lang="en-US" altLang="ja-JP" dirty="0" smtClean="0"/>
              <a:t>[1+ε(x, y)] </a:t>
            </a:r>
            <a:r>
              <a:rPr kumimoji="1" lang="en-US" altLang="ja-JP" dirty="0" err="1" smtClean="0"/>
              <a:t>exp</a:t>
            </a:r>
            <a:r>
              <a:rPr kumimoji="1" lang="en-US" altLang="ja-JP" dirty="0" smtClean="0"/>
              <a:t> [</a:t>
            </a:r>
            <a:r>
              <a:rPr kumimoji="1" lang="en-US" altLang="ja-JP" dirty="0" err="1" smtClean="0"/>
              <a:t>iφ</a:t>
            </a:r>
            <a:r>
              <a:rPr kumimoji="1" lang="en-US" altLang="ja-JP" dirty="0" smtClean="0"/>
              <a:t>(x, y)]</a:t>
            </a:r>
            <a:endParaRPr kumimoji="1" lang="ja-JP" altLang="en-US" dirty="0"/>
          </a:p>
        </p:txBody>
      </p:sp>
      <p:sp>
        <p:nvSpPr>
          <p:cNvPr id="13" name="テキスト ボックス 12"/>
          <p:cNvSpPr txBox="1"/>
          <p:nvPr/>
        </p:nvSpPr>
        <p:spPr>
          <a:xfrm>
            <a:off x="5751159" y="1325167"/>
            <a:ext cx="2994217" cy="646331"/>
          </a:xfrm>
          <a:prstGeom prst="rect">
            <a:avLst/>
          </a:prstGeom>
          <a:noFill/>
        </p:spPr>
        <p:txBody>
          <a:bodyPr wrap="none" rtlCol="0">
            <a:spAutoFit/>
          </a:bodyPr>
          <a:lstStyle/>
          <a:p>
            <a:r>
              <a:rPr kumimoji="1" lang="en-US" altLang="ja-JP" dirty="0" err="1" smtClean="0"/>
              <a:t>ε</a:t>
            </a:r>
            <a:r>
              <a:rPr kumimoji="1" lang="en-US" altLang="ja-JP" dirty="0" smtClean="0"/>
              <a:t>(x, y) : </a:t>
            </a:r>
            <a:r>
              <a:rPr kumimoji="1" lang="ja-JP" altLang="en-US" dirty="0" smtClean="0"/>
              <a:t>強度分布</a:t>
            </a:r>
            <a:endParaRPr kumimoji="1" lang="en-US" altLang="ja-JP" dirty="0" smtClean="0"/>
          </a:p>
          <a:p>
            <a:r>
              <a:rPr lang="en-US" altLang="ja-JP" dirty="0" err="1" smtClean="0"/>
              <a:t>φ</a:t>
            </a:r>
            <a:r>
              <a:rPr lang="en-US" altLang="ja-JP" dirty="0" smtClean="0"/>
              <a:t>(x, y) : </a:t>
            </a:r>
            <a:r>
              <a:rPr lang="ja-JP" altLang="en-US" dirty="0" smtClean="0"/>
              <a:t>位相分布</a:t>
            </a:r>
            <a:r>
              <a:rPr lang="en-US" altLang="ja-JP" dirty="0" smtClean="0"/>
              <a:t> (</a:t>
            </a:r>
            <a:r>
              <a:rPr lang="ja-JP" altLang="en-US" dirty="0" smtClean="0"/>
              <a:t>波面形状</a:t>
            </a:r>
            <a:r>
              <a:rPr lang="en-US" altLang="ja-JP" dirty="0" smtClean="0"/>
              <a:t>)</a:t>
            </a:r>
            <a:endParaRPr kumimoji="1" lang="ja-JP" altLang="en-US" dirty="0"/>
          </a:p>
        </p:txBody>
      </p:sp>
      <p:sp>
        <p:nvSpPr>
          <p:cNvPr id="17" name="テキスト ボックス 16"/>
          <p:cNvSpPr txBox="1"/>
          <p:nvPr/>
        </p:nvSpPr>
        <p:spPr>
          <a:xfrm>
            <a:off x="171875" y="4463585"/>
            <a:ext cx="1338828" cy="369332"/>
          </a:xfrm>
          <a:prstGeom prst="rect">
            <a:avLst/>
          </a:prstGeom>
          <a:noFill/>
        </p:spPr>
        <p:txBody>
          <a:bodyPr wrap="none" rtlCol="0">
            <a:spAutoFit/>
          </a:bodyPr>
          <a:lstStyle/>
          <a:p>
            <a:r>
              <a:rPr kumimoji="1" lang="ja-JP" altLang="en-US" dirty="0" smtClean="0"/>
              <a:t>参照光振幅</a:t>
            </a:r>
            <a:endParaRPr kumimoji="1" lang="ja-JP" altLang="en-US" dirty="0"/>
          </a:p>
        </p:txBody>
      </p:sp>
      <p:sp>
        <p:nvSpPr>
          <p:cNvPr id="95" name="テキスト ボックス 94"/>
          <p:cNvSpPr txBox="1"/>
          <p:nvPr/>
        </p:nvSpPr>
        <p:spPr>
          <a:xfrm>
            <a:off x="5784441" y="4509782"/>
            <a:ext cx="3067591" cy="369332"/>
          </a:xfrm>
          <a:prstGeom prst="rect">
            <a:avLst/>
          </a:prstGeom>
          <a:noFill/>
        </p:spPr>
        <p:txBody>
          <a:bodyPr wrap="none" rtlCol="0">
            <a:spAutoFit/>
          </a:bodyPr>
          <a:lstStyle/>
          <a:p>
            <a:r>
              <a:rPr kumimoji="1" lang="en-US" altLang="ja-JP" dirty="0" err="1" smtClean="0"/>
              <a:t>E</a:t>
            </a:r>
            <a:r>
              <a:rPr lang="en-US" altLang="ja-JP" baseline="-25000" dirty="0" err="1" smtClean="0"/>
              <a:t>test</a:t>
            </a:r>
            <a:r>
              <a:rPr kumimoji="1" lang="en-US" altLang="ja-JP" dirty="0" smtClean="0"/>
              <a:t> =E</a:t>
            </a:r>
            <a:r>
              <a:rPr kumimoji="1" lang="en-US" altLang="ja-JP" baseline="-25000" dirty="0" smtClean="0"/>
              <a:t>0</a:t>
            </a:r>
            <a:r>
              <a:rPr kumimoji="1" lang="en-US" altLang="ja-JP" dirty="0" smtClean="0"/>
              <a:t> [1+ε(x, y)]</a:t>
            </a:r>
            <a:r>
              <a:rPr kumimoji="1" lang="en-US" altLang="ja-JP" dirty="0" err="1" smtClean="0"/>
              <a:t>exp</a:t>
            </a:r>
            <a:r>
              <a:rPr kumimoji="1" lang="en-US" altLang="ja-JP" dirty="0" smtClean="0"/>
              <a:t> [</a:t>
            </a:r>
            <a:r>
              <a:rPr kumimoji="1" lang="en-US" altLang="ja-JP" dirty="0" err="1" smtClean="0"/>
              <a:t>iφ</a:t>
            </a:r>
            <a:r>
              <a:rPr kumimoji="1" lang="en-US" altLang="ja-JP" dirty="0" smtClean="0"/>
              <a:t>(x, </a:t>
            </a:r>
            <a:r>
              <a:rPr lang="en-US" altLang="ja-JP" dirty="0"/>
              <a:t>y</a:t>
            </a:r>
            <a:r>
              <a:rPr kumimoji="1" lang="en-US" altLang="ja-JP" dirty="0" smtClean="0"/>
              <a:t>)] </a:t>
            </a:r>
            <a:endParaRPr kumimoji="1" lang="ja-JP" altLang="en-US" dirty="0"/>
          </a:p>
        </p:txBody>
      </p:sp>
      <p:sp>
        <p:nvSpPr>
          <p:cNvPr id="18" name="テキスト ボックス 17"/>
          <p:cNvSpPr txBox="1"/>
          <p:nvPr/>
        </p:nvSpPr>
        <p:spPr>
          <a:xfrm>
            <a:off x="4419490" y="4509782"/>
            <a:ext cx="1338828" cy="369332"/>
          </a:xfrm>
          <a:prstGeom prst="rect">
            <a:avLst/>
          </a:prstGeom>
          <a:noFill/>
        </p:spPr>
        <p:txBody>
          <a:bodyPr wrap="none" rtlCol="0">
            <a:spAutoFit/>
          </a:bodyPr>
          <a:lstStyle/>
          <a:p>
            <a:r>
              <a:rPr kumimoji="1" lang="ja-JP" altLang="en-US" dirty="0" smtClean="0"/>
              <a:t>被検光振幅</a:t>
            </a:r>
            <a:endParaRPr kumimoji="1" lang="ja-JP" altLang="en-US" dirty="0"/>
          </a:p>
        </p:txBody>
      </p:sp>
      <p:sp>
        <p:nvSpPr>
          <p:cNvPr id="19" name="テキスト ボックス 18"/>
          <p:cNvSpPr txBox="1"/>
          <p:nvPr/>
        </p:nvSpPr>
        <p:spPr>
          <a:xfrm>
            <a:off x="419670" y="4904999"/>
            <a:ext cx="8363586" cy="1200329"/>
          </a:xfrm>
          <a:prstGeom prst="rect">
            <a:avLst/>
          </a:prstGeom>
          <a:noFill/>
          <a:ln>
            <a:solidFill>
              <a:srgbClr val="660066"/>
            </a:solidFill>
          </a:ln>
        </p:spPr>
        <p:txBody>
          <a:bodyPr wrap="square" rtlCol="0">
            <a:spAutoFit/>
          </a:bodyPr>
          <a:lstStyle/>
          <a:p>
            <a:r>
              <a:rPr kumimoji="1" lang="ja-JP" altLang="en-US" dirty="0" smtClean="0"/>
              <a:t>位相差</a:t>
            </a:r>
            <a:r>
              <a:rPr kumimoji="1" lang="en-US" altLang="ja-JP" dirty="0" smtClean="0"/>
              <a:t>0		I</a:t>
            </a:r>
            <a:r>
              <a:rPr kumimoji="1" lang="en-US" altLang="ja-JP" baseline="-25000" dirty="0" smtClean="0"/>
              <a:t>0</a:t>
            </a:r>
            <a:r>
              <a:rPr kumimoji="1" lang="en-US" altLang="ja-JP" dirty="0" smtClean="0"/>
              <a:t> (x, y)	= 1/2 |</a:t>
            </a:r>
            <a:r>
              <a:rPr kumimoji="1" lang="en-US" altLang="ja-JP" dirty="0" err="1" smtClean="0"/>
              <a:t>E</a:t>
            </a:r>
            <a:r>
              <a:rPr kumimoji="1" lang="en-US" altLang="ja-JP" baseline="-25000" dirty="0" err="1" smtClean="0"/>
              <a:t>ref</a:t>
            </a:r>
            <a:r>
              <a:rPr kumimoji="1" lang="en-US" altLang="ja-JP" baseline="-25000" dirty="0" smtClean="0"/>
              <a:t> </a:t>
            </a:r>
            <a:r>
              <a:rPr kumimoji="1" lang="en-US" altLang="ja-JP" dirty="0" smtClean="0"/>
              <a:t>+ E</a:t>
            </a:r>
            <a:r>
              <a:rPr kumimoji="1" lang="en-US" altLang="ja-JP" baseline="-25000" dirty="0" smtClean="0"/>
              <a:t>test</a:t>
            </a:r>
            <a:r>
              <a:rPr kumimoji="1" lang="en-US" altLang="ja-JP" dirty="0" smtClean="0"/>
              <a:t>|</a:t>
            </a:r>
            <a:r>
              <a:rPr kumimoji="1" lang="en-US" altLang="ja-JP" baseline="30000" dirty="0" smtClean="0"/>
              <a:t>2</a:t>
            </a:r>
            <a:r>
              <a:rPr kumimoji="1" lang="en-US" altLang="ja-JP" dirty="0" smtClean="0"/>
              <a:t>	= 1/2(</a:t>
            </a:r>
            <a:r>
              <a:rPr kumimoji="1" lang="en-US" altLang="ja-JP" dirty="0" err="1" smtClean="0"/>
              <a:t>I</a:t>
            </a:r>
            <a:r>
              <a:rPr kumimoji="1" lang="en-US" altLang="ja-JP" baseline="-25000" dirty="0" err="1" smtClean="0"/>
              <a:t>ref</a:t>
            </a:r>
            <a:r>
              <a:rPr kumimoji="1" lang="en-US" altLang="ja-JP" baseline="-25000" dirty="0" smtClean="0"/>
              <a:t> </a:t>
            </a:r>
            <a:r>
              <a:rPr kumimoji="1" lang="en-US" altLang="ja-JP" dirty="0" smtClean="0"/>
              <a:t>+ </a:t>
            </a:r>
            <a:r>
              <a:rPr kumimoji="1" lang="en-US" altLang="ja-JP" dirty="0" err="1" smtClean="0"/>
              <a:t>I</a:t>
            </a:r>
            <a:r>
              <a:rPr kumimoji="1" lang="en-US" altLang="ja-JP" baseline="-25000" dirty="0" err="1" smtClean="0"/>
              <a:t>test</a:t>
            </a:r>
            <a:r>
              <a:rPr kumimoji="1" lang="en-US" altLang="ja-JP" baseline="-25000" dirty="0" smtClean="0"/>
              <a:t>    </a:t>
            </a:r>
            <a:r>
              <a:rPr kumimoji="1" lang="en-US" altLang="ja-JP" dirty="0" smtClean="0"/>
              <a:t>+	2|E</a:t>
            </a:r>
            <a:r>
              <a:rPr kumimoji="1" lang="en-US" altLang="ja-JP" baseline="-25000" dirty="0" smtClean="0"/>
              <a:t>ref</a:t>
            </a:r>
            <a:r>
              <a:rPr kumimoji="1" lang="en-US" altLang="ja-JP" dirty="0" smtClean="0"/>
              <a:t>||</a:t>
            </a:r>
            <a:r>
              <a:rPr kumimoji="1" lang="en-US" altLang="ja-JP" dirty="0" err="1" smtClean="0"/>
              <a:t>E</a:t>
            </a:r>
            <a:r>
              <a:rPr kumimoji="1" lang="en-US" altLang="ja-JP" baseline="-25000" dirty="0" err="1" smtClean="0"/>
              <a:t>test</a:t>
            </a:r>
            <a:r>
              <a:rPr kumimoji="1" lang="en-US" altLang="ja-JP" dirty="0" err="1" smtClean="0"/>
              <a:t>|cosφ</a:t>
            </a:r>
            <a:r>
              <a:rPr kumimoji="1" lang="en-US" altLang="ja-JP" dirty="0" smtClean="0"/>
              <a:t>(x, y))</a:t>
            </a:r>
            <a:endParaRPr kumimoji="1" lang="en-US" altLang="ja-JP" baseline="30000" dirty="0" smtClean="0"/>
          </a:p>
          <a:p>
            <a:r>
              <a:rPr lang="ja-JP" altLang="en-US" dirty="0" smtClean="0"/>
              <a:t>位相差</a:t>
            </a:r>
            <a:r>
              <a:rPr lang="en-US" altLang="ja-JP" dirty="0" smtClean="0"/>
              <a:t>π		I</a:t>
            </a:r>
            <a:r>
              <a:rPr lang="en-US" altLang="ja-JP" baseline="-25000" dirty="0" smtClean="0"/>
              <a:t>π</a:t>
            </a:r>
            <a:r>
              <a:rPr lang="en-US" altLang="ja-JP" dirty="0" smtClean="0"/>
              <a:t> (x, y)	= 1/2 |</a:t>
            </a:r>
            <a:r>
              <a:rPr lang="en-US" altLang="ja-JP" dirty="0" err="1" smtClean="0"/>
              <a:t>E</a:t>
            </a:r>
            <a:r>
              <a:rPr lang="en-US" altLang="ja-JP" baseline="-25000" dirty="0" err="1" smtClean="0"/>
              <a:t>ref</a:t>
            </a:r>
            <a:r>
              <a:rPr lang="en-US" altLang="ja-JP" baseline="-25000" dirty="0" smtClean="0"/>
              <a:t> </a:t>
            </a:r>
            <a:r>
              <a:rPr lang="en-US" altLang="ja-JP" dirty="0" smtClean="0"/>
              <a:t>- E</a:t>
            </a:r>
            <a:r>
              <a:rPr lang="en-US" altLang="ja-JP" baseline="-25000" dirty="0" smtClean="0"/>
              <a:t>test</a:t>
            </a:r>
            <a:r>
              <a:rPr lang="en-US" altLang="ja-JP" dirty="0" smtClean="0"/>
              <a:t>|</a:t>
            </a:r>
            <a:r>
              <a:rPr lang="en-US" altLang="ja-JP" baseline="30000" dirty="0" smtClean="0"/>
              <a:t>2</a:t>
            </a:r>
            <a:r>
              <a:rPr lang="en-US" altLang="ja-JP" dirty="0" smtClean="0"/>
              <a:t>	= 1</a:t>
            </a:r>
            <a:r>
              <a:rPr lang="en-US" altLang="ja-JP" dirty="0"/>
              <a:t>/2(</a:t>
            </a:r>
            <a:r>
              <a:rPr lang="en-US" altLang="ja-JP" dirty="0" err="1" smtClean="0"/>
              <a:t>I</a:t>
            </a:r>
            <a:r>
              <a:rPr lang="en-US" altLang="ja-JP" baseline="-25000" dirty="0" err="1" smtClean="0"/>
              <a:t>ref</a:t>
            </a:r>
            <a:r>
              <a:rPr lang="en-US" altLang="ja-JP" baseline="-25000" dirty="0" smtClean="0"/>
              <a:t> </a:t>
            </a:r>
            <a:r>
              <a:rPr lang="en-US" altLang="ja-JP" dirty="0" smtClean="0"/>
              <a:t>+ </a:t>
            </a:r>
            <a:r>
              <a:rPr lang="en-US" altLang="ja-JP" dirty="0" err="1" smtClean="0"/>
              <a:t>I</a:t>
            </a:r>
            <a:r>
              <a:rPr lang="en-US" altLang="ja-JP" baseline="-25000" dirty="0" err="1" smtClean="0"/>
              <a:t>test</a:t>
            </a:r>
            <a:r>
              <a:rPr lang="en-US" altLang="ja-JP" baseline="-25000" dirty="0" smtClean="0"/>
              <a:t>     </a:t>
            </a:r>
            <a:r>
              <a:rPr lang="en-US" altLang="ja-JP" dirty="0" smtClean="0"/>
              <a:t>- 	2</a:t>
            </a:r>
            <a:r>
              <a:rPr lang="en-US" altLang="ja-JP" dirty="0"/>
              <a:t>|E</a:t>
            </a:r>
            <a:r>
              <a:rPr lang="en-US" altLang="ja-JP" baseline="-25000" dirty="0"/>
              <a:t>ref</a:t>
            </a:r>
            <a:r>
              <a:rPr lang="en-US" altLang="ja-JP" dirty="0"/>
              <a:t>||</a:t>
            </a:r>
            <a:r>
              <a:rPr lang="en-US" altLang="ja-JP" dirty="0" err="1"/>
              <a:t>E</a:t>
            </a:r>
            <a:r>
              <a:rPr lang="en-US" altLang="ja-JP" baseline="-25000" dirty="0" err="1"/>
              <a:t>test</a:t>
            </a:r>
            <a:r>
              <a:rPr lang="en-US" altLang="ja-JP" dirty="0" err="1"/>
              <a:t>|</a:t>
            </a:r>
            <a:r>
              <a:rPr lang="en-US" altLang="ja-JP" dirty="0" err="1" smtClean="0"/>
              <a:t>cosφ</a:t>
            </a:r>
            <a:r>
              <a:rPr lang="en-US" altLang="ja-JP" dirty="0" smtClean="0"/>
              <a:t>(x, y))</a:t>
            </a:r>
          </a:p>
          <a:p>
            <a:r>
              <a:rPr kumimoji="1" lang="ja-JP" altLang="en-US" dirty="0" smtClean="0"/>
              <a:t>位相差</a:t>
            </a:r>
            <a:r>
              <a:rPr kumimoji="1" lang="en-US" altLang="ja-JP" dirty="0" smtClean="0"/>
              <a:t>π/2	I</a:t>
            </a:r>
            <a:r>
              <a:rPr kumimoji="1" lang="en-US" altLang="ja-JP" baseline="-25000" dirty="0" smtClean="0"/>
              <a:t>π/2</a:t>
            </a:r>
            <a:r>
              <a:rPr kumimoji="1" lang="en-US" altLang="ja-JP" dirty="0" smtClean="0"/>
              <a:t>  (x, y)	= 1/2 |</a:t>
            </a:r>
            <a:r>
              <a:rPr kumimoji="1" lang="en-US" altLang="ja-JP" i="1" dirty="0" err="1" smtClean="0"/>
              <a:t>i</a:t>
            </a:r>
            <a:r>
              <a:rPr kumimoji="1" lang="en-US" altLang="ja-JP" dirty="0" err="1" smtClean="0"/>
              <a:t>E</a:t>
            </a:r>
            <a:r>
              <a:rPr kumimoji="1" lang="en-US" altLang="ja-JP" baseline="-25000" dirty="0" err="1" smtClean="0"/>
              <a:t>ref</a:t>
            </a:r>
            <a:r>
              <a:rPr kumimoji="1" lang="en-US" altLang="ja-JP" baseline="-25000" dirty="0" smtClean="0"/>
              <a:t> </a:t>
            </a:r>
            <a:r>
              <a:rPr kumimoji="1" lang="en-US" altLang="ja-JP" dirty="0" smtClean="0"/>
              <a:t>+ E</a:t>
            </a:r>
            <a:r>
              <a:rPr kumimoji="1" lang="en-US" altLang="ja-JP" baseline="-25000" dirty="0" smtClean="0"/>
              <a:t>test</a:t>
            </a:r>
            <a:r>
              <a:rPr kumimoji="1" lang="en-US" altLang="ja-JP" dirty="0" smtClean="0"/>
              <a:t>|</a:t>
            </a:r>
            <a:r>
              <a:rPr kumimoji="1" lang="en-US" altLang="ja-JP" baseline="30000" dirty="0" smtClean="0"/>
              <a:t>2</a:t>
            </a:r>
            <a:r>
              <a:rPr kumimoji="1" lang="en-US" altLang="ja-JP" dirty="0" smtClean="0"/>
              <a:t>	= </a:t>
            </a:r>
            <a:r>
              <a:rPr lang="en-US" altLang="ja-JP" dirty="0" smtClean="0"/>
              <a:t>1</a:t>
            </a:r>
            <a:r>
              <a:rPr lang="en-US" altLang="ja-JP" dirty="0"/>
              <a:t>/2(</a:t>
            </a:r>
            <a:r>
              <a:rPr lang="en-US" altLang="ja-JP" dirty="0" err="1" smtClean="0"/>
              <a:t>I</a:t>
            </a:r>
            <a:r>
              <a:rPr lang="en-US" altLang="ja-JP" baseline="-25000" dirty="0" err="1" smtClean="0"/>
              <a:t>ref</a:t>
            </a:r>
            <a:r>
              <a:rPr lang="en-US" altLang="ja-JP" baseline="-25000" dirty="0" smtClean="0"/>
              <a:t> </a:t>
            </a:r>
            <a:r>
              <a:rPr lang="en-US" altLang="ja-JP" dirty="0" smtClean="0"/>
              <a:t>+ </a:t>
            </a:r>
            <a:r>
              <a:rPr lang="en-US" altLang="ja-JP" dirty="0" err="1" smtClean="0"/>
              <a:t>I</a:t>
            </a:r>
            <a:r>
              <a:rPr lang="en-US" altLang="ja-JP" baseline="-25000" dirty="0" err="1" smtClean="0"/>
              <a:t>test</a:t>
            </a:r>
            <a:r>
              <a:rPr lang="en-US" altLang="ja-JP" baseline="-25000" dirty="0" smtClean="0"/>
              <a:t>    </a:t>
            </a:r>
            <a:r>
              <a:rPr lang="en-US" altLang="ja-JP" dirty="0" smtClean="0"/>
              <a:t>+	2</a:t>
            </a:r>
            <a:r>
              <a:rPr lang="en-US" altLang="ja-JP" dirty="0"/>
              <a:t>|E</a:t>
            </a:r>
            <a:r>
              <a:rPr lang="en-US" altLang="ja-JP" baseline="-25000" dirty="0"/>
              <a:t>ref</a:t>
            </a:r>
            <a:r>
              <a:rPr lang="en-US" altLang="ja-JP" dirty="0"/>
              <a:t>||</a:t>
            </a:r>
            <a:r>
              <a:rPr lang="en-US" altLang="ja-JP" dirty="0" err="1"/>
              <a:t>E</a:t>
            </a:r>
            <a:r>
              <a:rPr lang="en-US" altLang="ja-JP" baseline="-25000" dirty="0" err="1"/>
              <a:t>test</a:t>
            </a:r>
            <a:r>
              <a:rPr lang="en-US" altLang="ja-JP" dirty="0" err="1" smtClean="0"/>
              <a:t>|sinφ</a:t>
            </a:r>
            <a:r>
              <a:rPr lang="en-US" altLang="ja-JP" dirty="0" smtClean="0"/>
              <a:t>(x, y))</a:t>
            </a:r>
            <a:endParaRPr kumimoji="1" lang="en-US" altLang="ja-JP" baseline="30000" dirty="0" smtClean="0"/>
          </a:p>
          <a:p>
            <a:r>
              <a:rPr lang="ja-JP" altLang="en-US" dirty="0" smtClean="0"/>
              <a:t>位相差</a:t>
            </a:r>
            <a:r>
              <a:rPr lang="en-US" altLang="ja-JP" dirty="0" smtClean="0"/>
              <a:t>-π/2	I</a:t>
            </a:r>
            <a:r>
              <a:rPr lang="en-US" altLang="ja-JP" baseline="-25000" dirty="0" smtClean="0"/>
              <a:t>-π/2</a:t>
            </a:r>
            <a:r>
              <a:rPr lang="en-US" altLang="ja-JP" dirty="0" smtClean="0"/>
              <a:t> (x, y)	= 1/2 |</a:t>
            </a:r>
            <a:r>
              <a:rPr lang="en-US" altLang="ja-JP" i="1" dirty="0" err="1" smtClean="0"/>
              <a:t>i</a:t>
            </a:r>
            <a:r>
              <a:rPr lang="en-US" altLang="ja-JP" dirty="0" err="1" smtClean="0"/>
              <a:t>E</a:t>
            </a:r>
            <a:r>
              <a:rPr lang="en-US" altLang="ja-JP" baseline="-25000" dirty="0" err="1" smtClean="0"/>
              <a:t>ref</a:t>
            </a:r>
            <a:r>
              <a:rPr lang="en-US" altLang="ja-JP" baseline="-25000" dirty="0" smtClean="0"/>
              <a:t> </a:t>
            </a:r>
            <a:r>
              <a:rPr lang="en-US" altLang="ja-JP" dirty="0" smtClean="0"/>
              <a:t>- E</a:t>
            </a:r>
            <a:r>
              <a:rPr lang="en-US" altLang="ja-JP" baseline="-25000" dirty="0" smtClean="0"/>
              <a:t>test</a:t>
            </a:r>
            <a:r>
              <a:rPr lang="en-US" altLang="ja-JP" dirty="0" smtClean="0"/>
              <a:t>|</a:t>
            </a:r>
            <a:r>
              <a:rPr lang="en-US" altLang="ja-JP" baseline="30000" dirty="0" smtClean="0"/>
              <a:t>2</a:t>
            </a:r>
            <a:r>
              <a:rPr lang="en-US" altLang="ja-JP" dirty="0" smtClean="0"/>
              <a:t>	= 1</a:t>
            </a:r>
            <a:r>
              <a:rPr lang="en-US" altLang="ja-JP" dirty="0"/>
              <a:t>/2(</a:t>
            </a:r>
            <a:r>
              <a:rPr lang="en-US" altLang="ja-JP" dirty="0" err="1" smtClean="0"/>
              <a:t>I</a:t>
            </a:r>
            <a:r>
              <a:rPr lang="en-US" altLang="ja-JP" baseline="-25000" dirty="0" err="1" smtClean="0"/>
              <a:t>ref</a:t>
            </a:r>
            <a:r>
              <a:rPr lang="en-US" altLang="ja-JP" baseline="-25000" dirty="0" smtClean="0"/>
              <a:t> </a:t>
            </a:r>
            <a:r>
              <a:rPr lang="en-US" altLang="ja-JP" dirty="0" smtClean="0"/>
              <a:t>+ </a:t>
            </a:r>
            <a:r>
              <a:rPr lang="en-US" altLang="ja-JP" dirty="0" err="1" smtClean="0"/>
              <a:t>I</a:t>
            </a:r>
            <a:r>
              <a:rPr lang="en-US" altLang="ja-JP" baseline="-25000" dirty="0" err="1" smtClean="0"/>
              <a:t>test</a:t>
            </a:r>
            <a:r>
              <a:rPr lang="en-US" altLang="ja-JP" dirty="0" smtClean="0"/>
              <a:t>   -	2</a:t>
            </a:r>
            <a:r>
              <a:rPr lang="en-US" altLang="ja-JP" dirty="0"/>
              <a:t>|E</a:t>
            </a:r>
            <a:r>
              <a:rPr lang="en-US" altLang="ja-JP" baseline="-25000" dirty="0"/>
              <a:t>ref</a:t>
            </a:r>
            <a:r>
              <a:rPr lang="en-US" altLang="ja-JP" dirty="0"/>
              <a:t>||</a:t>
            </a:r>
            <a:r>
              <a:rPr lang="en-US" altLang="ja-JP" dirty="0" err="1"/>
              <a:t>E</a:t>
            </a:r>
            <a:r>
              <a:rPr lang="en-US" altLang="ja-JP" baseline="-25000" dirty="0" err="1"/>
              <a:t>test</a:t>
            </a:r>
            <a:r>
              <a:rPr lang="en-US" altLang="ja-JP" dirty="0" err="1" smtClean="0"/>
              <a:t>|sinφ</a:t>
            </a:r>
            <a:r>
              <a:rPr lang="en-US" altLang="ja-JP" dirty="0" smtClean="0"/>
              <a:t>(x, y))</a:t>
            </a:r>
            <a:endParaRPr kumimoji="1" lang="ja-JP" altLang="en-US" baseline="30000" dirty="0"/>
          </a:p>
        </p:txBody>
      </p:sp>
      <p:graphicFrame>
        <p:nvGraphicFramePr>
          <p:cNvPr id="20" name="オブジェクト 19"/>
          <p:cNvGraphicFramePr>
            <a:graphicFrameLocks noChangeAspect="1"/>
          </p:cNvGraphicFramePr>
          <p:nvPr>
            <p:extLst>
              <p:ext uri="{D42A27DB-BD31-4B8C-83A1-F6EECF244321}">
                <p14:modId xmlns:p14="http://schemas.microsoft.com/office/powerpoint/2010/main" val="4012112016"/>
              </p:ext>
            </p:extLst>
          </p:nvPr>
        </p:nvGraphicFramePr>
        <p:xfrm>
          <a:off x="4514850" y="3088654"/>
          <a:ext cx="114300" cy="165100"/>
        </p:xfrm>
        <a:graphic>
          <a:graphicData uri="http://schemas.openxmlformats.org/presentationml/2006/ole">
            <mc:AlternateContent xmlns:mc="http://schemas.openxmlformats.org/markup-compatibility/2006">
              <mc:Choice xmlns:v="urn:schemas-microsoft-com:vml" Requires="v">
                <p:oleObj spid="_x0000_s1498" name="数式" r:id="rId6" imgW="114300" imgH="165100" progId="Equation.3">
                  <p:embed/>
                </p:oleObj>
              </mc:Choice>
              <mc:Fallback>
                <p:oleObj name="数式" r:id="rId6" imgW="114300" imgH="165100" progId="Equation.3">
                  <p:embed/>
                  <p:pic>
                    <p:nvPicPr>
                      <p:cNvPr id="0" name=""/>
                      <p:cNvPicPr/>
                      <p:nvPr/>
                    </p:nvPicPr>
                    <p:blipFill>
                      <a:blip r:embed="rId7"/>
                      <a:stretch>
                        <a:fillRect/>
                      </a:stretch>
                    </p:blipFill>
                    <p:spPr>
                      <a:xfrm>
                        <a:off x="4514850" y="3088654"/>
                        <a:ext cx="114300" cy="165100"/>
                      </a:xfrm>
                      <a:prstGeom prst="rect">
                        <a:avLst/>
                      </a:prstGeom>
                    </p:spPr>
                  </p:pic>
                </p:oleObj>
              </mc:Fallback>
            </mc:AlternateContent>
          </a:graphicData>
        </a:graphic>
      </p:graphicFrame>
      <p:pic>
        <p:nvPicPr>
          <p:cNvPr id="22" name="図 21"/>
          <p:cNvPicPr>
            <a:picLocks noChangeAspect="1"/>
          </p:cNvPicPr>
          <p:nvPr/>
        </p:nvPicPr>
        <p:blipFill>
          <a:blip r:embed="rId8"/>
          <a:stretch>
            <a:fillRect/>
          </a:stretch>
        </p:blipFill>
        <p:spPr>
          <a:xfrm>
            <a:off x="2429696" y="6052068"/>
            <a:ext cx="4448265" cy="889653"/>
          </a:xfrm>
          <a:prstGeom prst="rect">
            <a:avLst/>
          </a:prstGeom>
        </p:spPr>
      </p:pic>
    </p:spTree>
    <p:extLst>
      <p:ext uri="{BB962C8B-B14F-4D97-AF65-F5344CB8AC3E}">
        <p14:creationId xmlns:p14="http://schemas.microsoft.com/office/powerpoint/2010/main" val="151665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ssys020420.pdf                                                 00013BA0Macintosh HD                   B7C7AF91:"/>
          <p:cNvPicPr>
            <a:picLocks noChangeAspect="1" noChangeArrowheads="1"/>
          </p:cNvPicPr>
          <p:nvPr/>
        </p:nvPicPr>
        <p:blipFill>
          <a:blip r:embed="rId2">
            <a:lum bright="-74000" contrast="86000"/>
            <a:extLst>
              <a:ext uri="{28A0092B-C50C-407E-A947-70E740481C1C}">
                <a14:useLocalDpi xmlns:a14="http://schemas.microsoft.com/office/drawing/2010/main" val="0"/>
              </a:ext>
            </a:extLst>
          </a:blip>
          <a:srcRect l="4477" t="10785" r="4776" b="18518"/>
          <a:stretch>
            <a:fillRect/>
          </a:stretch>
        </p:blipFill>
        <p:spPr>
          <a:xfrm>
            <a:off x="4713425" y="1064595"/>
            <a:ext cx="4430575" cy="4430575"/>
          </a:xfrm>
          <a:prstGeom prst="rect">
            <a:avLst/>
          </a:prstGeom>
        </p:spPr>
      </p:pic>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a:t>
            </a:r>
            <a:r>
              <a:rPr kumimoji="1" lang="ja-JP" altLang="en-US" dirty="0" smtClean="0"/>
              <a:t>困難さ</a:t>
            </a:r>
            <a:r>
              <a:rPr kumimoji="1" lang="en-US" altLang="ja-JP" dirty="0" smtClean="0"/>
              <a:t>1</a:t>
            </a:r>
            <a:endParaRPr kumimoji="1" lang="ja-JP" altLang="en-US" dirty="0"/>
          </a:p>
        </p:txBody>
      </p:sp>
      <p:sp>
        <p:nvSpPr>
          <p:cNvPr id="5" name="Line 5"/>
          <p:cNvSpPr>
            <a:spLocks noChangeShapeType="1"/>
          </p:cNvSpPr>
          <p:nvPr/>
        </p:nvSpPr>
        <p:spPr bwMode="auto">
          <a:xfrm>
            <a:off x="6250840" y="1306872"/>
            <a:ext cx="0" cy="2428981"/>
          </a:xfrm>
          <a:prstGeom prst="line">
            <a:avLst/>
          </a:prstGeom>
          <a:noFill/>
          <a:ln w="38100" cmpd="sng">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6" name="テキスト ボックス 5"/>
          <p:cNvSpPr txBox="1"/>
          <p:nvPr/>
        </p:nvSpPr>
        <p:spPr>
          <a:xfrm>
            <a:off x="5716182" y="822816"/>
            <a:ext cx="2970618" cy="369332"/>
          </a:xfrm>
          <a:prstGeom prst="rect">
            <a:avLst/>
          </a:prstGeom>
          <a:solidFill>
            <a:schemeClr val="bg1"/>
          </a:solidFill>
        </p:spPr>
        <p:txBody>
          <a:bodyPr wrap="square" rtlCol="0">
            <a:spAutoFit/>
          </a:bodyPr>
          <a:lstStyle/>
          <a:p>
            <a:r>
              <a:rPr kumimoji="1" lang="ja-JP" altLang="en-US" dirty="0" smtClean="0"/>
              <a:t>太陽系を</a:t>
            </a:r>
            <a:r>
              <a:rPr kumimoji="1" lang="en-US" altLang="ja-JP" dirty="0" smtClean="0"/>
              <a:t>10pc</a:t>
            </a:r>
            <a:r>
              <a:rPr kumimoji="1" lang="ja-JP" altLang="en-US" dirty="0" smtClean="0"/>
              <a:t>からみたとき</a:t>
            </a:r>
            <a:endParaRPr kumimoji="1" lang="ja-JP" altLang="en-US" dirty="0"/>
          </a:p>
        </p:txBody>
      </p:sp>
      <p:sp>
        <p:nvSpPr>
          <p:cNvPr id="7" name="テキスト ボックス 6"/>
          <p:cNvSpPr txBox="1"/>
          <p:nvPr/>
        </p:nvSpPr>
        <p:spPr>
          <a:xfrm>
            <a:off x="5678082" y="5278786"/>
            <a:ext cx="2970618" cy="369332"/>
          </a:xfrm>
          <a:prstGeom prst="rect">
            <a:avLst/>
          </a:prstGeom>
          <a:solidFill>
            <a:schemeClr val="bg1"/>
          </a:solidFill>
        </p:spPr>
        <p:txBody>
          <a:bodyPr wrap="square" rtlCol="0">
            <a:spAutoFit/>
          </a:bodyPr>
          <a:lstStyle/>
          <a:p>
            <a:pPr algn="ctr"/>
            <a:r>
              <a:rPr kumimoji="1" lang="ja-JP" altLang="en-US" dirty="0" smtClean="0"/>
              <a:t>波長</a:t>
            </a:r>
            <a:r>
              <a:rPr kumimoji="1" lang="en-US" altLang="ja-JP" dirty="0" err="1" smtClean="0"/>
              <a:t>λ</a:t>
            </a:r>
            <a:r>
              <a:rPr kumimoji="1" lang="en-US" altLang="ja-JP" dirty="0" smtClean="0"/>
              <a:t> (</a:t>
            </a:r>
            <a:r>
              <a:rPr kumimoji="1" lang="en-US" altLang="ja-JP" dirty="0" err="1" smtClean="0"/>
              <a:t>μm</a:t>
            </a:r>
            <a:r>
              <a:rPr kumimoji="1" lang="en-US" altLang="ja-JP" dirty="0" smtClean="0"/>
              <a:t>)</a:t>
            </a:r>
            <a:endParaRPr kumimoji="1" lang="ja-JP" altLang="en-US" dirty="0"/>
          </a:p>
        </p:txBody>
      </p:sp>
      <p:sp>
        <p:nvSpPr>
          <p:cNvPr id="8" name="テキスト ボックス 7"/>
          <p:cNvSpPr txBox="1"/>
          <p:nvPr/>
        </p:nvSpPr>
        <p:spPr>
          <a:xfrm>
            <a:off x="8236324" y="2379898"/>
            <a:ext cx="646331" cy="369332"/>
          </a:xfrm>
          <a:prstGeom prst="rect">
            <a:avLst/>
          </a:prstGeom>
          <a:solidFill>
            <a:srgbClr val="FFFFFF"/>
          </a:solidFill>
        </p:spPr>
        <p:txBody>
          <a:bodyPr wrap="none" rtlCol="0">
            <a:spAutoFit/>
          </a:bodyPr>
          <a:lstStyle/>
          <a:p>
            <a:r>
              <a:rPr kumimoji="1" lang="ja-JP" altLang="en-US" dirty="0" smtClean="0">
                <a:solidFill>
                  <a:srgbClr val="FF0000"/>
                </a:solidFill>
              </a:rPr>
              <a:t>太陽</a:t>
            </a:r>
            <a:endParaRPr kumimoji="1" lang="ja-JP" altLang="en-US" dirty="0">
              <a:solidFill>
                <a:srgbClr val="FF0000"/>
              </a:solidFill>
            </a:endParaRPr>
          </a:p>
        </p:txBody>
      </p:sp>
      <p:sp>
        <p:nvSpPr>
          <p:cNvPr id="9" name="テキスト ボックス 8"/>
          <p:cNvSpPr txBox="1"/>
          <p:nvPr/>
        </p:nvSpPr>
        <p:spPr>
          <a:xfrm>
            <a:off x="8040469" y="3735853"/>
            <a:ext cx="646331" cy="369332"/>
          </a:xfrm>
          <a:prstGeom prst="rect">
            <a:avLst/>
          </a:prstGeom>
          <a:solidFill>
            <a:srgbClr val="FFFFFF"/>
          </a:solidFill>
        </p:spPr>
        <p:txBody>
          <a:bodyPr wrap="none" rtlCol="0">
            <a:spAutoFit/>
          </a:bodyPr>
          <a:lstStyle/>
          <a:p>
            <a:r>
              <a:rPr kumimoji="1" lang="ja-JP" altLang="en-US" dirty="0" smtClean="0"/>
              <a:t>木星</a:t>
            </a:r>
            <a:endParaRPr kumimoji="1" lang="ja-JP" altLang="en-US" dirty="0"/>
          </a:p>
        </p:txBody>
      </p:sp>
      <p:sp>
        <p:nvSpPr>
          <p:cNvPr id="10" name="テキスト ボックス 9"/>
          <p:cNvSpPr txBox="1"/>
          <p:nvPr/>
        </p:nvSpPr>
        <p:spPr>
          <a:xfrm>
            <a:off x="5953074" y="3658621"/>
            <a:ext cx="646331" cy="369332"/>
          </a:xfrm>
          <a:prstGeom prst="rect">
            <a:avLst/>
          </a:prstGeom>
          <a:noFill/>
        </p:spPr>
        <p:txBody>
          <a:bodyPr wrap="none" rtlCol="0">
            <a:spAutoFit/>
          </a:bodyPr>
          <a:lstStyle/>
          <a:p>
            <a:r>
              <a:rPr kumimoji="1" lang="ja-JP" altLang="en-US" dirty="0" smtClean="0">
                <a:solidFill>
                  <a:srgbClr val="0000FF"/>
                </a:solidFill>
              </a:rPr>
              <a:t>地球</a:t>
            </a:r>
            <a:endParaRPr kumimoji="1" lang="ja-JP" altLang="en-US" dirty="0">
              <a:solidFill>
                <a:srgbClr val="0000FF"/>
              </a:solidFill>
            </a:endParaRPr>
          </a:p>
        </p:txBody>
      </p:sp>
      <p:sp>
        <p:nvSpPr>
          <p:cNvPr id="3" name="コンテンツ プレースホルダー 2"/>
          <p:cNvSpPr>
            <a:spLocks noGrp="1"/>
          </p:cNvSpPr>
          <p:nvPr>
            <p:ph idx="1"/>
          </p:nvPr>
        </p:nvSpPr>
        <p:spPr>
          <a:xfrm>
            <a:off x="21498" y="895047"/>
            <a:ext cx="4965700" cy="5899667"/>
          </a:xfrm>
        </p:spPr>
        <p:txBody>
          <a:bodyPr>
            <a:normAutofit/>
          </a:bodyPr>
          <a:lstStyle/>
          <a:p>
            <a:pPr marL="514350" indent="-514350">
              <a:buFont typeface="+mj-lt"/>
              <a:buAutoNum type="arabicPeriod"/>
            </a:pPr>
            <a:r>
              <a:rPr kumimoji="1" lang="ja-JP" altLang="en-US" sz="2800" dirty="0" smtClean="0"/>
              <a:t>惑星</a:t>
            </a:r>
            <a:r>
              <a:rPr lang="ja-JP" altLang="en-US" sz="2800" dirty="0" smtClean="0"/>
              <a:t>が</a:t>
            </a:r>
            <a:r>
              <a:rPr kumimoji="1" lang="ja-JP" altLang="en-US" sz="2800" dirty="0" smtClean="0"/>
              <a:t>暗い</a:t>
            </a:r>
            <a:r>
              <a:rPr kumimoji="1" lang="en-US" altLang="ja-JP" sz="2800" dirty="0" smtClean="0"/>
              <a:t>:</a:t>
            </a:r>
          </a:p>
          <a:p>
            <a:pPr marL="914400" lvl="1" indent="-514350"/>
            <a:r>
              <a:rPr kumimoji="1" lang="ja-JP" altLang="en-US" sz="2400" dirty="0" smtClean="0"/>
              <a:t>木星</a:t>
            </a:r>
            <a:r>
              <a:rPr kumimoji="1" lang="en-US" altLang="ja-JP" sz="2400" dirty="0" smtClean="0"/>
              <a:t>〜22mag</a:t>
            </a:r>
          </a:p>
          <a:p>
            <a:pPr marL="914400" lvl="1" indent="-514350"/>
            <a:r>
              <a:rPr kumimoji="1" lang="ja-JP" altLang="en-US" sz="2400" dirty="0" smtClean="0"/>
              <a:t>地球</a:t>
            </a:r>
            <a:r>
              <a:rPr kumimoji="1" lang="en-US" altLang="ja-JP" sz="2400" dirty="0" smtClean="0"/>
              <a:t>〜27mag</a:t>
            </a:r>
          </a:p>
          <a:p>
            <a:pPr marL="514350" indent="-514350">
              <a:buFont typeface="+mj-lt"/>
              <a:buAutoNum type="arabicPeriod"/>
            </a:pPr>
            <a:r>
              <a:rPr lang="ja-JP" altLang="en-US" sz="2800" dirty="0" smtClean="0"/>
              <a:t>恒星と惑星が近い</a:t>
            </a:r>
            <a:r>
              <a:rPr lang="en-US" altLang="ja-JP" sz="2800" dirty="0" smtClean="0"/>
              <a:t>:</a:t>
            </a:r>
          </a:p>
          <a:p>
            <a:pPr marL="914400" lvl="1" indent="-514350"/>
            <a:r>
              <a:rPr kumimoji="1" lang="ja-JP" altLang="en-US" sz="2400" dirty="0" smtClean="0"/>
              <a:t>太陽</a:t>
            </a:r>
            <a:r>
              <a:rPr kumimoji="1" lang="en-US" altLang="ja-JP" sz="2400" dirty="0" smtClean="0"/>
              <a:t>-</a:t>
            </a:r>
            <a:r>
              <a:rPr kumimoji="1" lang="ja-JP" altLang="en-US" sz="2400" dirty="0" smtClean="0"/>
              <a:t>木星</a:t>
            </a:r>
            <a:r>
              <a:rPr kumimoji="1" lang="en-US" altLang="ja-JP" sz="2400" dirty="0" smtClean="0"/>
              <a:t> 〜0.5</a:t>
            </a:r>
            <a:r>
              <a:rPr kumimoji="1" lang="ja-JP" altLang="en-US" sz="2400" dirty="0" smtClean="0"/>
              <a:t>秒角</a:t>
            </a:r>
            <a:r>
              <a:rPr kumimoji="1" lang="en-US" altLang="ja-JP" sz="2400" dirty="0" smtClean="0"/>
              <a:t>(3μrad)</a:t>
            </a:r>
          </a:p>
          <a:p>
            <a:pPr marL="914400" lvl="1" indent="-514350"/>
            <a:r>
              <a:rPr lang="ja-JP" altLang="en-US" sz="2400" dirty="0" smtClean="0"/>
              <a:t>太陽</a:t>
            </a:r>
            <a:r>
              <a:rPr lang="en-US" altLang="ja-JP" sz="2400" dirty="0" smtClean="0"/>
              <a:t>-</a:t>
            </a:r>
            <a:r>
              <a:rPr lang="ja-JP" altLang="en-US" sz="2400" dirty="0" smtClean="0"/>
              <a:t>地球</a:t>
            </a:r>
            <a:r>
              <a:rPr lang="en-US" altLang="ja-JP" sz="2400" dirty="0" smtClean="0"/>
              <a:t> 〜0.1</a:t>
            </a:r>
            <a:r>
              <a:rPr lang="ja-JP" altLang="en-US" sz="2400" dirty="0" smtClean="0"/>
              <a:t>秒角</a:t>
            </a:r>
            <a:r>
              <a:rPr lang="en-US" altLang="ja-JP" sz="2400" dirty="0" smtClean="0"/>
              <a:t>(0.5rad)</a:t>
            </a:r>
          </a:p>
          <a:p>
            <a:pPr marL="514350" indent="-514350">
              <a:buFont typeface="+mj-lt"/>
              <a:buAutoNum type="arabicPeriod"/>
            </a:pPr>
            <a:r>
              <a:rPr kumimoji="1" lang="ja-JP" altLang="en-US" sz="2800" dirty="0" smtClean="0"/>
              <a:t>恒星と惑星の明るさの比が大きい</a:t>
            </a:r>
            <a:r>
              <a:rPr kumimoji="1" lang="en-US" altLang="ja-JP" sz="2800" dirty="0" smtClean="0"/>
              <a:t>:</a:t>
            </a:r>
          </a:p>
          <a:p>
            <a:pPr marL="914400" lvl="1" indent="-514350"/>
            <a:r>
              <a:rPr lang="ja-JP" altLang="en-US" sz="2400" dirty="0" smtClean="0"/>
              <a:t>木星</a:t>
            </a:r>
            <a:r>
              <a:rPr lang="en-US" altLang="ja-JP" sz="2400" dirty="0"/>
              <a:t>/</a:t>
            </a:r>
            <a:r>
              <a:rPr lang="ja-JP" altLang="en-US" sz="2400" dirty="0" smtClean="0"/>
              <a:t>太陽</a:t>
            </a:r>
            <a:r>
              <a:rPr lang="en-US" altLang="ja-JP" sz="2400" dirty="0" smtClean="0"/>
              <a:t> 	10</a:t>
            </a:r>
            <a:r>
              <a:rPr lang="en-US" altLang="ja-JP" baseline="30000" dirty="0" smtClean="0"/>
              <a:t>-7</a:t>
            </a:r>
            <a:endParaRPr lang="en-US" altLang="ja-JP" sz="2400" baseline="30000" dirty="0" smtClean="0"/>
          </a:p>
          <a:p>
            <a:pPr marL="914400" lvl="1" indent="-514350"/>
            <a:r>
              <a:rPr kumimoji="1" lang="ja-JP" altLang="en-US" sz="2400" dirty="0" smtClean="0"/>
              <a:t>地球</a:t>
            </a:r>
            <a:r>
              <a:rPr kumimoji="1" lang="en-US" altLang="ja-JP" sz="2400" dirty="0" smtClean="0"/>
              <a:t>/</a:t>
            </a:r>
            <a:r>
              <a:rPr kumimoji="1" lang="ja-JP" altLang="en-US" sz="2400" dirty="0" smtClean="0"/>
              <a:t>太陽</a:t>
            </a:r>
            <a:r>
              <a:rPr kumimoji="1" lang="en-US" altLang="ja-JP" sz="2400" dirty="0" smtClean="0"/>
              <a:t> 	10</a:t>
            </a:r>
            <a:r>
              <a:rPr kumimoji="1" lang="en-US" altLang="ja-JP" baseline="30000" dirty="0" smtClean="0"/>
              <a:t>-9</a:t>
            </a:r>
            <a:endParaRPr kumimoji="1" lang="ja-JP" altLang="en-US" sz="2400" baseline="30000" dirty="0"/>
          </a:p>
        </p:txBody>
      </p:sp>
      <p:sp>
        <p:nvSpPr>
          <p:cNvPr id="11" name="Line 5"/>
          <p:cNvSpPr>
            <a:spLocks noChangeShapeType="1"/>
          </p:cNvSpPr>
          <p:nvPr/>
        </p:nvSpPr>
        <p:spPr bwMode="auto">
          <a:xfrm>
            <a:off x="6828005" y="1598973"/>
            <a:ext cx="0" cy="2333974"/>
          </a:xfrm>
          <a:prstGeom prst="line">
            <a:avLst/>
          </a:prstGeom>
          <a:noFill/>
          <a:ln w="38100" cmpd="sng">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2" name="テキスト ボックス 11"/>
          <p:cNvSpPr txBox="1"/>
          <p:nvPr/>
        </p:nvSpPr>
        <p:spPr>
          <a:xfrm>
            <a:off x="5447347" y="2323899"/>
            <a:ext cx="877163" cy="646331"/>
          </a:xfrm>
          <a:prstGeom prst="rect">
            <a:avLst/>
          </a:prstGeom>
          <a:noFill/>
        </p:spPr>
        <p:txBody>
          <a:bodyPr wrap="none" rtlCol="0">
            <a:spAutoFit/>
          </a:bodyPr>
          <a:lstStyle/>
          <a:p>
            <a:pPr algn="ctr"/>
            <a:r>
              <a:rPr kumimoji="1" lang="ja-JP" altLang="en-US" dirty="0" smtClean="0"/>
              <a:t>可視光</a:t>
            </a:r>
            <a:endParaRPr kumimoji="1" lang="en-US" altLang="ja-JP" dirty="0" smtClean="0"/>
          </a:p>
          <a:p>
            <a:pPr algn="ctr"/>
            <a:r>
              <a:rPr lang="en-US" altLang="ja-JP" dirty="0" smtClean="0"/>
              <a:t>〜10</a:t>
            </a:r>
            <a:r>
              <a:rPr lang="en-US" altLang="ja-JP" baseline="30000" dirty="0" smtClean="0"/>
              <a:t>8</a:t>
            </a:r>
            <a:endParaRPr kumimoji="1" lang="ja-JP" altLang="en-US" baseline="30000" dirty="0"/>
          </a:p>
        </p:txBody>
      </p:sp>
      <p:sp>
        <p:nvSpPr>
          <p:cNvPr id="13" name="テキスト ボックス 12"/>
          <p:cNvSpPr txBox="1"/>
          <p:nvPr/>
        </p:nvSpPr>
        <p:spPr>
          <a:xfrm>
            <a:off x="6734078" y="2831475"/>
            <a:ext cx="877163" cy="646331"/>
          </a:xfrm>
          <a:prstGeom prst="rect">
            <a:avLst/>
          </a:prstGeom>
          <a:noFill/>
        </p:spPr>
        <p:txBody>
          <a:bodyPr wrap="none" rtlCol="0">
            <a:spAutoFit/>
          </a:bodyPr>
          <a:lstStyle/>
          <a:p>
            <a:pPr algn="ctr"/>
            <a:r>
              <a:rPr kumimoji="1" lang="ja-JP" altLang="en-US" dirty="0" smtClean="0"/>
              <a:t>赤外線</a:t>
            </a:r>
            <a:endParaRPr kumimoji="1" lang="en-US" altLang="ja-JP" dirty="0" smtClean="0"/>
          </a:p>
          <a:p>
            <a:pPr algn="ctr"/>
            <a:r>
              <a:rPr lang="en-US" altLang="ja-JP" dirty="0" smtClean="0"/>
              <a:t>〜10</a:t>
            </a:r>
            <a:r>
              <a:rPr lang="en-US" altLang="ja-JP" baseline="30000" dirty="0" smtClean="0"/>
              <a:t>7</a:t>
            </a:r>
            <a:endParaRPr kumimoji="1" lang="ja-JP" altLang="en-US" baseline="30000" dirty="0"/>
          </a:p>
        </p:txBody>
      </p:sp>
      <p:sp>
        <p:nvSpPr>
          <p:cNvPr id="14" name="テキスト ボックス 13"/>
          <p:cNvSpPr txBox="1"/>
          <p:nvPr/>
        </p:nvSpPr>
        <p:spPr>
          <a:xfrm>
            <a:off x="712269" y="5605181"/>
            <a:ext cx="7537941" cy="1200328"/>
          </a:xfrm>
          <a:prstGeom prst="rect">
            <a:avLst/>
          </a:prstGeom>
          <a:noFill/>
          <a:ln w="28575" cmpd="sng">
            <a:solidFill>
              <a:srgbClr val="FF6600"/>
            </a:solidFill>
          </a:ln>
        </p:spPr>
        <p:txBody>
          <a:bodyPr wrap="none" rtlCol="0">
            <a:spAutoFit/>
          </a:bodyPr>
          <a:lstStyle/>
          <a:p>
            <a:r>
              <a:rPr kumimoji="1" lang="en-US" altLang="ja-JP" sz="2400" dirty="0" smtClean="0"/>
              <a:t>1, 2→</a:t>
            </a:r>
            <a:r>
              <a:rPr kumimoji="1" lang="ja-JP" altLang="en-US" sz="2400" dirty="0" smtClean="0"/>
              <a:t>大口径</a:t>
            </a:r>
            <a:r>
              <a:rPr kumimoji="1" lang="en-US" altLang="ja-JP" sz="2400" dirty="0" smtClean="0"/>
              <a:t>(</a:t>
            </a:r>
            <a:r>
              <a:rPr kumimoji="1" lang="ja-JP" altLang="en-US" sz="2400" dirty="0" smtClean="0"/>
              <a:t>分解能は口径</a:t>
            </a:r>
            <a:r>
              <a:rPr kumimoji="1" lang="en-US" altLang="ja-JP" sz="2400" dirty="0" smtClean="0"/>
              <a:t>(D)</a:t>
            </a:r>
            <a:r>
              <a:rPr kumimoji="1" lang="ja-JP" altLang="en-US" sz="2400" dirty="0" smtClean="0"/>
              <a:t>に比例、感度は</a:t>
            </a:r>
            <a:r>
              <a:rPr kumimoji="1" lang="en-US" altLang="ja-JP" sz="2400" dirty="0" smtClean="0"/>
              <a:t>D</a:t>
            </a:r>
            <a:r>
              <a:rPr lang="en-US" altLang="ja-JP" sz="2400" baseline="30000" dirty="0"/>
              <a:t>4</a:t>
            </a:r>
            <a:r>
              <a:rPr kumimoji="1" lang="ja-JP" altLang="en-US" sz="2400" dirty="0" smtClean="0"/>
              <a:t>に比例</a:t>
            </a:r>
            <a:r>
              <a:rPr kumimoji="1" lang="en-US" altLang="ja-JP" sz="2400" dirty="0" smtClean="0"/>
              <a:t>)</a:t>
            </a:r>
          </a:p>
          <a:p>
            <a:r>
              <a:rPr lang="en-US" altLang="ja-JP" sz="2400" dirty="0" smtClean="0"/>
              <a:t>3	→</a:t>
            </a:r>
            <a:r>
              <a:rPr lang="ja-JP" altLang="en-US" sz="2400" dirty="0" smtClean="0"/>
              <a:t>高コントラスト装置</a:t>
            </a:r>
            <a:r>
              <a:rPr lang="en-US" altLang="ja-JP" sz="2400" dirty="0" smtClean="0"/>
              <a:t>/</a:t>
            </a:r>
            <a:r>
              <a:rPr lang="ja-JP" altLang="en-US" sz="2400" dirty="0" smtClean="0"/>
              <a:t>技術</a:t>
            </a:r>
            <a:r>
              <a:rPr lang="en-US" altLang="ja-JP" sz="2400" dirty="0" smtClean="0"/>
              <a:t>(</a:t>
            </a:r>
            <a:r>
              <a:rPr lang="ja-JP" altLang="en-US" sz="2400" dirty="0" smtClean="0"/>
              <a:t>コロナグラフ等</a:t>
            </a:r>
            <a:r>
              <a:rPr lang="en-US" altLang="ja-JP" sz="2400" dirty="0" smtClean="0"/>
              <a:t>:</a:t>
            </a:r>
            <a:r>
              <a:rPr lang="ja-JP" altLang="en-US" sz="2400" dirty="0" smtClean="0"/>
              <a:t>後述</a:t>
            </a:r>
            <a:r>
              <a:rPr lang="en-US" altLang="ja-JP" sz="2400" dirty="0" smtClean="0"/>
              <a:t>)</a:t>
            </a:r>
          </a:p>
          <a:p>
            <a:r>
              <a:rPr kumimoji="1" lang="ja-JP" altLang="en-US" sz="2400" dirty="0" smtClean="0"/>
              <a:t>が必要</a:t>
            </a:r>
            <a:endParaRPr kumimoji="1" lang="ja-JP" altLang="en-US" sz="2400" dirty="0"/>
          </a:p>
        </p:txBody>
      </p:sp>
      <p:sp>
        <p:nvSpPr>
          <p:cNvPr id="15" name="テキスト ボックス 14"/>
          <p:cNvSpPr txBox="1"/>
          <p:nvPr/>
        </p:nvSpPr>
        <p:spPr>
          <a:xfrm>
            <a:off x="8519197" y="0"/>
            <a:ext cx="624803" cy="369332"/>
          </a:xfrm>
          <a:prstGeom prst="rect">
            <a:avLst/>
          </a:prstGeom>
          <a:noFill/>
        </p:spPr>
        <p:txBody>
          <a:bodyPr wrap="none" rtlCol="0">
            <a:spAutoFit/>
          </a:bodyPr>
          <a:lstStyle/>
          <a:p>
            <a:pPr algn="r"/>
            <a:r>
              <a:rPr lang="en-US" altLang="ja-JP" dirty="0"/>
              <a:t>6/50</a:t>
            </a:r>
            <a:endParaRPr lang="ja-JP" altLang="en-US" dirty="0"/>
          </a:p>
        </p:txBody>
      </p:sp>
    </p:spTree>
    <p:extLst>
      <p:ext uri="{BB962C8B-B14F-4D97-AF65-F5344CB8AC3E}">
        <p14:creationId xmlns:p14="http://schemas.microsoft.com/office/powerpoint/2010/main" val="33283552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直接位相測定</a:t>
            </a:r>
            <a:r>
              <a:rPr kumimoji="1" lang="en-US" altLang="ja-JP" dirty="0" smtClean="0"/>
              <a:t>: </a:t>
            </a:r>
            <a:r>
              <a:rPr kumimoji="1" lang="ja-JP" altLang="en-US" dirty="0" smtClean="0"/>
              <a:t>点源回折干渉計</a:t>
            </a:r>
            <a:endParaRPr kumimoji="1" lang="ja-JP" altLang="en-US" dirty="0"/>
          </a:p>
        </p:txBody>
      </p:sp>
      <p:sp>
        <p:nvSpPr>
          <p:cNvPr id="3" name="コンテンツ プレースホルダー 2"/>
          <p:cNvSpPr>
            <a:spLocks noGrp="1"/>
          </p:cNvSpPr>
          <p:nvPr>
            <p:ph idx="1"/>
          </p:nvPr>
        </p:nvSpPr>
        <p:spPr>
          <a:xfrm>
            <a:off x="0" y="822827"/>
            <a:ext cx="9144000" cy="1564773"/>
          </a:xfrm>
        </p:spPr>
        <p:txBody>
          <a:bodyPr/>
          <a:lstStyle/>
          <a:p>
            <a:r>
              <a:rPr kumimoji="1" lang="ja-JP" altLang="en-US" dirty="0" smtClean="0"/>
              <a:t>点源回折干渉計</a:t>
            </a:r>
            <a:r>
              <a:rPr kumimoji="1" lang="en-US" altLang="ja-JP" dirty="0" smtClean="0"/>
              <a:t>(PDI): </a:t>
            </a:r>
            <a:r>
              <a:rPr kumimoji="1" lang="ja-JP" altLang="en-US" dirty="0" smtClean="0"/>
              <a:t>現実的</a:t>
            </a:r>
            <a:endParaRPr kumimoji="1" lang="en-US" altLang="ja-JP" dirty="0" smtClean="0"/>
          </a:p>
        </p:txBody>
      </p:sp>
      <p:sp>
        <p:nvSpPr>
          <p:cNvPr id="46" name="テキスト ボックス 45"/>
          <p:cNvSpPr txBox="1"/>
          <p:nvPr/>
        </p:nvSpPr>
        <p:spPr>
          <a:xfrm>
            <a:off x="397383" y="1960046"/>
            <a:ext cx="3334604" cy="369332"/>
          </a:xfrm>
          <a:prstGeom prst="rect">
            <a:avLst/>
          </a:prstGeom>
          <a:noFill/>
        </p:spPr>
        <p:txBody>
          <a:bodyPr wrap="none" rtlCol="0">
            <a:spAutoFit/>
          </a:bodyPr>
          <a:lstStyle/>
          <a:p>
            <a:r>
              <a:rPr lang="ja-JP" altLang="en-US" dirty="0" smtClean="0">
                <a:solidFill>
                  <a:prstClr val="black"/>
                </a:solidFill>
              </a:rPr>
              <a:t>参照光</a:t>
            </a:r>
            <a:r>
              <a:rPr lang="en-US" altLang="ja-JP" dirty="0" smtClean="0">
                <a:solidFill>
                  <a:prstClr val="black"/>
                </a:solidFill>
              </a:rPr>
              <a:t>: </a:t>
            </a:r>
            <a:r>
              <a:rPr lang="ja-JP" altLang="en-US" dirty="0" smtClean="0">
                <a:solidFill>
                  <a:prstClr val="black"/>
                </a:solidFill>
              </a:rPr>
              <a:t>ピンホールを透過した光</a:t>
            </a:r>
            <a:endParaRPr lang="ja-JP" altLang="en-US" dirty="0">
              <a:solidFill>
                <a:prstClr val="black"/>
              </a:solidFill>
            </a:endParaRPr>
          </a:p>
        </p:txBody>
      </p:sp>
      <p:cxnSp>
        <p:nvCxnSpPr>
          <p:cNvPr id="47" name="直線コネクタ 46"/>
          <p:cNvCxnSpPr/>
          <p:nvPr/>
        </p:nvCxnSpPr>
        <p:spPr>
          <a:xfrm>
            <a:off x="2220402" y="2389822"/>
            <a:ext cx="0" cy="1239520"/>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48" name="正方形/長方形 47"/>
          <p:cNvSpPr/>
          <p:nvPr/>
        </p:nvSpPr>
        <p:spPr>
          <a:xfrm>
            <a:off x="2123882" y="2905442"/>
            <a:ext cx="193040" cy="1422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pic>
        <p:nvPicPr>
          <p:cNvPr id="49"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1046605" y="2468245"/>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 name="Freeform 25"/>
          <p:cNvSpPr>
            <a:spLocks/>
          </p:cNvSpPr>
          <p:nvPr/>
        </p:nvSpPr>
        <p:spPr bwMode="auto">
          <a:xfrm rot="16200000">
            <a:off x="-61629" y="292242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51" name="Freeform 25"/>
          <p:cNvSpPr>
            <a:spLocks/>
          </p:cNvSpPr>
          <p:nvPr/>
        </p:nvSpPr>
        <p:spPr bwMode="auto">
          <a:xfrm rot="16200000">
            <a:off x="90771" y="2902109"/>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52" name="直線コネクタ 51"/>
          <p:cNvCxnSpPr/>
          <p:nvPr/>
        </p:nvCxnSpPr>
        <p:spPr>
          <a:xfrm>
            <a:off x="320482" y="2968942"/>
            <a:ext cx="3968184"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350962" y="2593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350962" y="3355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V="1">
            <a:off x="1275522" y="2968942"/>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1275522" y="259302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2220402" y="2968942"/>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flipV="1">
            <a:off x="2220402" y="2591752"/>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59"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2928715" y="2449830"/>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0" name="直線コネクタ 59"/>
          <p:cNvCxnSpPr/>
          <p:nvPr/>
        </p:nvCxnSpPr>
        <p:spPr>
          <a:xfrm>
            <a:off x="3165282" y="2593022"/>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3165282" y="3344862"/>
            <a:ext cx="924560" cy="0"/>
          </a:xfrm>
          <a:prstGeom prst="line">
            <a:avLst/>
          </a:prstGeom>
        </p:spPr>
        <p:style>
          <a:lnRef idx="1">
            <a:schemeClr val="dk1"/>
          </a:lnRef>
          <a:fillRef idx="0">
            <a:schemeClr val="dk1"/>
          </a:fillRef>
          <a:effectRef idx="0">
            <a:schemeClr val="dk1"/>
          </a:effectRef>
          <a:fontRef idx="minor">
            <a:schemeClr val="tx1"/>
          </a:fontRef>
        </p:style>
      </p:cxnSp>
      <p:pic>
        <p:nvPicPr>
          <p:cNvPr id="62" name="図 22" descr="eps_sinc_2.eps"/>
          <p:cNvPicPr>
            <a:picLocks noChangeAspect="1"/>
          </p:cNvPicPr>
          <p:nvPr/>
        </p:nvPicPr>
        <p:blipFill rotWithShape="1">
          <a:blip r:embed="rId4"/>
          <a:srcRect/>
          <a:stretch/>
        </p:blipFill>
        <p:spPr bwMode="auto">
          <a:xfrm>
            <a:off x="2093402" y="3638232"/>
            <a:ext cx="19304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Line 49"/>
          <p:cNvSpPr>
            <a:spLocks noChangeShapeType="1"/>
          </p:cNvSpPr>
          <p:nvPr/>
        </p:nvSpPr>
        <p:spPr bwMode="auto">
          <a:xfrm flipH="1">
            <a:off x="2093402" y="3973512"/>
            <a:ext cx="1" cy="394970"/>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64" name="Line 49"/>
          <p:cNvSpPr>
            <a:spLocks noChangeShapeType="1"/>
          </p:cNvSpPr>
          <p:nvPr/>
        </p:nvSpPr>
        <p:spPr bwMode="auto">
          <a:xfrm flipH="1">
            <a:off x="2291772" y="3952941"/>
            <a:ext cx="10410" cy="415541"/>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65" name="直線矢印コネクタ 64"/>
          <p:cNvCxnSpPr/>
          <p:nvPr/>
        </p:nvCxnSpPr>
        <p:spPr>
          <a:xfrm>
            <a:off x="1798762" y="4169437"/>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6" name="直線矢印コネクタ 65"/>
          <p:cNvCxnSpPr/>
          <p:nvPr/>
        </p:nvCxnSpPr>
        <p:spPr>
          <a:xfrm flipH="1">
            <a:off x="2291772" y="4166552"/>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69" name="直線コネクタ 68"/>
          <p:cNvCxnSpPr/>
          <p:nvPr/>
        </p:nvCxnSpPr>
        <p:spPr>
          <a:xfrm flipV="1">
            <a:off x="3947602" y="2449830"/>
            <a:ext cx="0" cy="1028700"/>
          </a:xfrm>
          <a:prstGeom prst="line">
            <a:avLst/>
          </a:prstGeom>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flipV="1">
            <a:off x="3789421" y="2449830"/>
            <a:ext cx="0" cy="1028700"/>
          </a:xfrm>
          <a:prstGeom prst="line">
            <a:avLst/>
          </a:prstGeom>
        </p:spPr>
        <p:style>
          <a:lnRef idx="1">
            <a:schemeClr val="dk1"/>
          </a:lnRef>
          <a:fillRef idx="0">
            <a:schemeClr val="dk1"/>
          </a:fillRef>
          <a:effectRef idx="0">
            <a:schemeClr val="dk1"/>
          </a:effectRef>
          <a:fontRef idx="minor">
            <a:schemeClr val="tx1"/>
          </a:fontRef>
        </p:style>
      </p:cxnSp>
      <p:sp>
        <p:nvSpPr>
          <p:cNvPr id="74" name="テキスト ボックス 73"/>
          <p:cNvSpPr txBox="1"/>
          <p:nvPr/>
        </p:nvSpPr>
        <p:spPr>
          <a:xfrm>
            <a:off x="4538177" y="3252423"/>
            <a:ext cx="1676961" cy="923330"/>
          </a:xfrm>
          <a:prstGeom prst="rect">
            <a:avLst/>
          </a:prstGeom>
          <a:noFill/>
        </p:spPr>
        <p:txBody>
          <a:bodyPr wrap="none" rtlCol="0">
            <a:spAutoFit/>
          </a:bodyPr>
          <a:lstStyle/>
          <a:p>
            <a:r>
              <a:rPr lang="ja-JP" altLang="en-US" dirty="0" smtClean="0">
                <a:solidFill>
                  <a:srgbClr val="FF0000"/>
                </a:solidFill>
              </a:rPr>
              <a:t>被検光</a:t>
            </a:r>
            <a:r>
              <a:rPr lang="en-US" altLang="ja-JP" dirty="0" smtClean="0">
                <a:solidFill>
                  <a:prstClr val="black"/>
                </a:solidFill>
              </a:rPr>
              <a:t>: </a:t>
            </a:r>
          </a:p>
          <a:p>
            <a:r>
              <a:rPr lang="ja-JP" altLang="en-US" dirty="0" smtClean="0">
                <a:solidFill>
                  <a:prstClr val="black"/>
                </a:solidFill>
              </a:rPr>
              <a:t>ピンホール外を</a:t>
            </a:r>
            <a:endParaRPr lang="en-US" altLang="ja-JP" dirty="0" smtClean="0">
              <a:solidFill>
                <a:prstClr val="black"/>
              </a:solidFill>
            </a:endParaRPr>
          </a:p>
          <a:p>
            <a:r>
              <a:rPr lang="ja-JP" altLang="en-US" dirty="0" smtClean="0">
                <a:solidFill>
                  <a:prstClr val="black"/>
                </a:solidFill>
              </a:rPr>
              <a:t>透過した光</a:t>
            </a:r>
            <a:endParaRPr lang="ja-JP" altLang="en-US" dirty="0">
              <a:solidFill>
                <a:prstClr val="black"/>
              </a:solidFill>
            </a:endParaRPr>
          </a:p>
        </p:txBody>
      </p:sp>
      <p:cxnSp>
        <p:nvCxnSpPr>
          <p:cNvPr id="75" name="直線コネクタ 74"/>
          <p:cNvCxnSpPr/>
          <p:nvPr/>
        </p:nvCxnSpPr>
        <p:spPr>
          <a:xfrm>
            <a:off x="6942095" y="2540675"/>
            <a:ext cx="0" cy="137676"/>
          </a:xfrm>
          <a:prstGeom prst="line">
            <a:avLst/>
          </a:prstGeom>
          <a:ln w="762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pic>
        <p:nvPicPr>
          <p:cNvPr id="77"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5734238" y="2098914"/>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8" name="Freeform 25"/>
          <p:cNvSpPr>
            <a:spLocks/>
          </p:cNvSpPr>
          <p:nvPr/>
        </p:nvSpPr>
        <p:spPr bwMode="auto">
          <a:xfrm rot="16200000">
            <a:off x="4626004" y="255309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79" name="Freeform 25"/>
          <p:cNvSpPr>
            <a:spLocks/>
          </p:cNvSpPr>
          <p:nvPr/>
        </p:nvSpPr>
        <p:spPr bwMode="auto">
          <a:xfrm rot="16200000">
            <a:off x="4778404" y="2532778"/>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80" name="直線コネクタ 79"/>
          <p:cNvCxnSpPr/>
          <p:nvPr/>
        </p:nvCxnSpPr>
        <p:spPr>
          <a:xfrm>
            <a:off x="5008115" y="2599611"/>
            <a:ext cx="3968183" cy="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5038595" y="2223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5038595" y="2985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flipV="1">
            <a:off x="5963155" y="2599611"/>
            <a:ext cx="944880" cy="386080"/>
          </a:xfrm>
          <a:prstGeom prst="line">
            <a:avLst/>
          </a:prstGeom>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5963155" y="2223691"/>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6908035" y="2599611"/>
            <a:ext cx="944880" cy="375920"/>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flipV="1">
            <a:off x="6908035" y="2222421"/>
            <a:ext cx="944880" cy="386080"/>
          </a:xfrm>
          <a:prstGeom prst="line">
            <a:avLst/>
          </a:prstGeom>
        </p:spPr>
        <p:style>
          <a:lnRef idx="1">
            <a:schemeClr val="dk1"/>
          </a:lnRef>
          <a:fillRef idx="0">
            <a:schemeClr val="dk1"/>
          </a:fillRef>
          <a:effectRef idx="0">
            <a:schemeClr val="dk1"/>
          </a:effectRef>
          <a:fontRef idx="minor">
            <a:schemeClr val="tx1"/>
          </a:fontRef>
        </p:style>
      </p:cxnSp>
      <p:pic>
        <p:nvPicPr>
          <p:cNvPr id="87"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7616348" y="2080499"/>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88" name="直線コネクタ 87"/>
          <p:cNvCxnSpPr/>
          <p:nvPr/>
        </p:nvCxnSpPr>
        <p:spPr>
          <a:xfrm>
            <a:off x="7852915" y="2223691"/>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7852915" y="2975531"/>
            <a:ext cx="924560" cy="0"/>
          </a:xfrm>
          <a:prstGeom prst="line">
            <a:avLst/>
          </a:prstGeom>
        </p:spPr>
        <p:style>
          <a:lnRef idx="1">
            <a:schemeClr val="dk1"/>
          </a:lnRef>
          <a:fillRef idx="0">
            <a:schemeClr val="dk1"/>
          </a:fillRef>
          <a:effectRef idx="0">
            <a:schemeClr val="dk1"/>
          </a:effectRef>
          <a:fontRef idx="minor">
            <a:schemeClr val="tx1"/>
          </a:fontRef>
        </p:style>
      </p:cxnSp>
      <p:pic>
        <p:nvPicPr>
          <p:cNvPr id="90" name="図 22" descr="eps_sinc_2.eps"/>
          <p:cNvPicPr>
            <a:picLocks noChangeAspect="1"/>
          </p:cNvPicPr>
          <p:nvPr/>
        </p:nvPicPr>
        <p:blipFill rotWithShape="1">
          <a:blip r:embed="rId5" cstate="screen">
            <a:extLst>
              <a:ext uri="{28A0092B-C50C-407E-A947-70E740481C1C}">
                <a14:useLocalDpi xmlns:a14="http://schemas.microsoft.com/office/drawing/2010/main"/>
              </a:ext>
            </a:extLst>
          </a:blip>
          <a:srcRect l="38450" r="38321"/>
          <a:stretch/>
        </p:blipFill>
        <p:spPr bwMode="auto">
          <a:xfrm>
            <a:off x="6373766" y="3268901"/>
            <a:ext cx="106183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Line 49"/>
          <p:cNvSpPr>
            <a:spLocks noChangeShapeType="1"/>
          </p:cNvSpPr>
          <p:nvPr/>
        </p:nvSpPr>
        <p:spPr bwMode="auto">
          <a:xfrm>
            <a:off x="6802308" y="3276839"/>
            <a:ext cx="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2" name="Line 49"/>
          <p:cNvSpPr>
            <a:spLocks noChangeShapeType="1"/>
          </p:cNvSpPr>
          <p:nvPr/>
        </p:nvSpPr>
        <p:spPr bwMode="auto">
          <a:xfrm>
            <a:off x="6968995" y="3276839"/>
            <a:ext cx="5080" cy="958532"/>
          </a:xfrm>
          <a:prstGeom prst="line">
            <a:avLst/>
          </a:prstGeom>
          <a:noFill/>
          <a:ln w="19050" cmpd="sng">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93" name="直線矢印コネクタ 92"/>
          <p:cNvCxnSpPr/>
          <p:nvPr/>
        </p:nvCxnSpPr>
        <p:spPr>
          <a:xfrm>
            <a:off x="6486395" y="4139855"/>
            <a:ext cx="315913"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94" name="直線矢印コネクタ 93"/>
          <p:cNvCxnSpPr/>
          <p:nvPr/>
        </p:nvCxnSpPr>
        <p:spPr>
          <a:xfrm flipH="1">
            <a:off x="6968995" y="4141443"/>
            <a:ext cx="257175" cy="0"/>
          </a:xfrm>
          <a:prstGeom prst="straightConnector1">
            <a:avLst/>
          </a:prstGeom>
          <a:ln w="28575" cmpd="sng">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97" name="Freeform 25"/>
          <p:cNvSpPr>
            <a:spLocks/>
          </p:cNvSpPr>
          <p:nvPr/>
        </p:nvSpPr>
        <p:spPr bwMode="auto">
          <a:xfrm rot="16200000">
            <a:off x="8153484" y="2532777"/>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sp>
        <p:nvSpPr>
          <p:cNvPr id="98" name="Freeform 25"/>
          <p:cNvSpPr>
            <a:spLocks/>
          </p:cNvSpPr>
          <p:nvPr/>
        </p:nvSpPr>
        <p:spPr bwMode="auto">
          <a:xfrm rot="16200000">
            <a:off x="7929964" y="2532777"/>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prstClr val="black"/>
              </a:solidFill>
            </a:endParaRPr>
          </a:p>
        </p:txBody>
      </p:sp>
      <p:cxnSp>
        <p:nvCxnSpPr>
          <p:cNvPr id="101" name="直線コネクタ 100"/>
          <p:cNvCxnSpPr/>
          <p:nvPr/>
        </p:nvCxnSpPr>
        <p:spPr>
          <a:xfrm>
            <a:off x="1660774" y="4295140"/>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2" name="正方形/長方形 101"/>
          <p:cNvSpPr/>
          <p:nvPr/>
        </p:nvSpPr>
        <p:spPr>
          <a:xfrm>
            <a:off x="218304" y="1960046"/>
            <a:ext cx="4201186" cy="249311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4" name="正方形/長方形 103"/>
          <p:cNvSpPr/>
          <p:nvPr/>
        </p:nvSpPr>
        <p:spPr>
          <a:xfrm>
            <a:off x="4500780" y="1960046"/>
            <a:ext cx="4475518" cy="249311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06" name="正方形/長方形 105"/>
          <p:cNvSpPr/>
          <p:nvPr/>
        </p:nvSpPr>
        <p:spPr>
          <a:xfrm>
            <a:off x="6811515" y="3252423"/>
            <a:ext cx="157480" cy="8473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cxnSp>
        <p:nvCxnSpPr>
          <p:cNvPr id="107" name="直線コネクタ 106"/>
          <p:cNvCxnSpPr/>
          <p:nvPr/>
        </p:nvCxnSpPr>
        <p:spPr>
          <a:xfrm>
            <a:off x="6348407" y="4019973"/>
            <a:ext cx="1087192" cy="0"/>
          </a:xfrm>
          <a:prstGeom prst="line">
            <a:avLst/>
          </a:prstGeom>
        </p:spPr>
        <p:style>
          <a:lnRef idx="1">
            <a:schemeClr val="dk1"/>
          </a:lnRef>
          <a:fillRef idx="0">
            <a:schemeClr val="dk1"/>
          </a:fillRef>
          <a:effectRef idx="0">
            <a:schemeClr val="dk1"/>
          </a:effectRef>
          <a:fontRef idx="minor">
            <a:schemeClr val="tx1"/>
          </a:fontRef>
        </p:style>
      </p:cxnSp>
      <p:sp>
        <p:nvSpPr>
          <p:cNvPr id="108" name="テキスト ボックス 107"/>
          <p:cNvSpPr txBox="1"/>
          <p:nvPr/>
        </p:nvSpPr>
        <p:spPr>
          <a:xfrm>
            <a:off x="1573655" y="3578667"/>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09" name="テキスト ボックス 108"/>
          <p:cNvSpPr txBox="1"/>
          <p:nvPr/>
        </p:nvSpPr>
        <p:spPr>
          <a:xfrm>
            <a:off x="6196414" y="3252423"/>
            <a:ext cx="646331" cy="369332"/>
          </a:xfrm>
          <a:prstGeom prst="rect">
            <a:avLst/>
          </a:prstGeom>
          <a:noFill/>
        </p:spPr>
        <p:txBody>
          <a:bodyPr wrap="none" rtlCol="0">
            <a:spAutoFit/>
          </a:bodyPr>
          <a:lstStyle/>
          <a:p>
            <a:r>
              <a:rPr lang="ja-JP" altLang="en-US" dirty="0" smtClean="0">
                <a:solidFill>
                  <a:prstClr val="black"/>
                </a:solidFill>
              </a:rPr>
              <a:t>像面</a:t>
            </a:r>
            <a:endParaRPr lang="ja-JP" altLang="en-US" dirty="0">
              <a:solidFill>
                <a:prstClr val="black"/>
              </a:solidFill>
            </a:endParaRPr>
          </a:p>
        </p:txBody>
      </p:sp>
      <p:sp>
        <p:nvSpPr>
          <p:cNvPr id="110" name="テキスト ボックス 109"/>
          <p:cNvSpPr txBox="1"/>
          <p:nvPr/>
        </p:nvSpPr>
        <p:spPr>
          <a:xfrm>
            <a:off x="7852915" y="3145364"/>
            <a:ext cx="646331" cy="369332"/>
          </a:xfrm>
          <a:prstGeom prst="rect">
            <a:avLst/>
          </a:prstGeom>
          <a:noFill/>
        </p:spPr>
        <p:txBody>
          <a:bodyPr wrap="none" rtlCol="0">
            <a:spAutoFit/>
          </a:bodyPr>
          <a:lstStyle/>
          <a:p>
            <a:r>
              <a:rPr lang="ja-JP" altLang="en-US" dirty="0" smtClean="0">
                <a:solidFill>
                  <a:prstClr val="black"/>
                </a:solidFill>
              </a:rPr>
              <a:t>瞳面</a:t>
            </a:r>
            <a:endParaRPr lang="ja-JP" altLang="en-US" dirty="0">
              <a:solidFill>
                <a:prstClr val="black"/>
              </a:solidFill>
            </a:endParaRPr>
          </a:p>
        </p:txBody>
      </p:sp>
      <p:sp>
        <p:nvSpPr>
          <p:cNvPr id="111" name="テキスト ボックス 110"/>
          <p:cNvSpPr txBox="1"/>
          <p:nvPr/>
        </p:nvSpPr>
        <p:spPr>
          <a:xfrm>
            <a:off x="3144481" y="3496945"/>
            <a:ext cx="1100557" cy="369332"/>
          </a:xfrm>
          <a:prstGeom prst="rect">
            <a:avLst/>
          </a:prstGeom>
          <a:noFill/>
        </p:spPr>
        <p:txBody>
          <a:bodyPr wrap="none" rtlCol="0">
            <a:spAutoFit/>
          </a:bodyPr>
          <a:lstStyle/>
          <a:p>
            <a:r>
              <a:rPr lang="ja-JP" altLang="en-US" dirty="0" smtClean="0">
                <a:solidFill>
                  <a:prstClr val="black"/>
                </a:solidFill>
              </a:rPr>
              <a:t>瞳面</a:t>
            </a:r>
            <a:r>
              <a:rPr lang="en-US" altLang="ja-JP" dirty="0" smtClean="0">
                <a:solidFill>
                  <a:prstClr val="black"/>
                </a:solidFill>
              </a:rPr>
              <a:t>(x, y)</a:t>
            </a:r>
            <a:endParaRPr lang="ja-JP" altLang="en-US" dirty="0">
              <a:solidFill>
                <a:prstClr val="black"/>
              </a:solidFill>
            </a:endParaRPr>
          </a:p>
        </p:txBody>
      </p:sp>
      <p:sp>
        <p:nvSpPr>
          <p:cNvPr id="116" name="屈折矢印 115"/>
          <p:cNvSpPr/>
          <p:nvPr/>
        </p:nvSpPr>
        <p:spPr>
          <a:xfrm>
            <a:off x="7613172" y="3397274"/>
            <a:ext cx="1170084" cy="601877"/>
          </a:xfrm>
          <a:prstGeom prst="bentUpArrow">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7" name="屈折矢印 116"/>
          <p:cNvSpPr/>
          <p:nvPr/>
        </p:nvSpPr>
        <p:spPr>
          <a:xfrm>
            <a:off x="2870723" y="3866277"/>
            <a:ext cx="1170084" cy="428863"/>
          </a:xfrm>
          <a:prstGeom prst="ben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 name="テキスト ボックス 3"/>
          <p:cNvSpPr txBox="1"/>
          <p:nvPr/>
        </p:nvSpPr>
        <p:spPr>
          <a:xfrm>
            <a:off x="1578024" y="4500234"/>
            <a:ext cx="2777774" cy="923330"/>
          </a:xfrm>
          <a:prstGeom prst="rect">
            <a:avLst/>
          </a:prstGeom>
          <a:noFill/>
        </p:spPr>
        <p:txBody>
          <a:bodyPr wrap="none" rtlCol="0">
            <a:spAutoFit/>
          </a:bodyPr>
          <a:lstStyle/>
          <a:p>
            <a:r>
              <a:rPr kumimoji="1" lang="en-US" altLang="ja-JP" dirty="0" err="1" smtClean="0"/>
              <a:t>E</a:t>
            </a:r>
            <a:r>
              <a:rPr kumimoji="1" lang="en-US" altLang="ja-JP" baseline="-25000" dirty="0" err="1" smtClean="0"/>
              <a:t>ref</a:t>
            </a:r>
            <a:r>
              <a:rPr kumimoji="1" lang="en-US" altLang="ja-JP" dirty="0" smtClean="0"/>
              <a:t> = </a:t>
            </a:r>
            <a:r>
              <a:rPr kumimoji="1" lang="en-US" altLang="ja-JP" strike="sngStrike" dirty="0" smtClean="0"/>
              <a:t>E</a:t>
            </a:r>
            <a:r>
              <a:rPr kumimoji="1" lang="en-US" altLang="ja-JP" strike="sngStrike" baseline="-25000" dirty="0" smtClean="0"/>
              <a:t>0</a:t>
            </a:r>
            <a:r>
              <a:rPr kumimoji="1" lang="en-US" altLang="ja-JP" strike="sngStrike" dirty="0" smtClean="0"/>
              <a:t> </a:t>
            </a:r>
            <a:r>
              <a:rPr kumimoji="1" lang="en-US" altLang="ja-JP" strike="sngStrike" dirty="0" err="1" smtClean="0"/>
              <a:t>exp</a:t>
            </a:r>
            <a:r>
              <a:rPr kumimoji="1" lang="en-US" altLang="ja-JP" strike="sngStrike" dirty="0" smtClean="0"/>
              <a:t> [</a:t>
            </a:r>
            <a:r>
              <a:rPr kumimoji="1" lang="en-US" altLang="ja-JP" strike="sngStrike" dirty="0" err="1" smtClean="0"/>
              <a:t>iφ</a:t>
            </a:r>
            <a:r>
              <a:rPr kumimoji="1" lang="en-US" altLang="ja-JP" strike="sngStrike" baseline="-25000" dirty="0" err="1" smtClean="0"/>
              <a:t>ave</a:t>
            </a:r>
            <a:r>
              <a:rPr kumimoji="1" lang="en-US" altLang="ja-JP" strike="sngStrike" dirty="0" smtClean="0"/>
              <a:t>]〜 E</a:t>
            </a:r>
            <a:r>
              <a:rPr kumimoji="1" lang="en-US" altLang="ja-JP" strike="sngStrike" baseline="-25000" dirty="0" smtClean="0"/>
              <a:t>0</a:t>
            </a:r>
          </a:p>
          <a:p>
            <a:r>
              <a:rPr lang="en-US" altLang="ja-JP" dirty="0" smtClean="0"/>
              <a:t>→</a:t>
            </a:r>
            <a:r>
              <a:rPr lang="ja-JP" altLang="en-US" dirty="0" smtClean="0">
                <a:solidFill>
                  <a:srgbClr val="FF0000"/>
                </a:solidFill>
              </a:rPr>
              <a:t>ピンホール回折による</a:t>
            </a:r>
            <a:endParaRPr lang="en-US" altLang="ja-JP" dirty="0" smtClean="0">
              <a:solidFill>
                <a:srgbClr val="FF0000"/>
              </a:solidFill>
            </a:endParaRPr>
          </a:p>
          <a:p>
            <a:r>
              <a:rPr kumimoji="1" lang="ja-JP" altLang="en-US" dirty="0" smtClean="0">
                <a:solidFill>
                  <a:srgbClr val="FF0000"/>
                </a:solidFill>
              </a:rPr>
              <a:t>　</a:t>
            </a:r>
            <a:r>
              <a:rPr kumimoji="1" lang="en-US" altLang="ja-JP" dirty="0" smtClean="0">
                <a:solidFill>
                  <a:srgbClr val="FF0000"/>
                </a:solidFill>
              </a:rPr>
              <a:t> </a:t>
            </a:r>
            <a:r>
              <a:rPr kumimoji="1" lang="ja-JP" altLang="en-US" dirty="0" smtClean="0">
                <a:solidFill>
                  <a:srgbClr val="FF0000"/>
                </a:solidFill>
              </a:rPr>
              <a:t>強度・位相分布</a:t>
            </a:r>
            <a:r>
              <a:rPr kumimoji="1" lang="en-US" altLang="ja-JP" dirty="0" smtClean="0">
                <a:solidFill>
                  <a:srgbClr val="FF0000"/>
                </a:solidFill>
              </a:rPr>
              <a:t> </a:t>
            </a:r>
            <a:r>
              <a:rPr kumimoji="1" lang="en-US" altLang="ja-JP" dirty="0" err="1" smtClean="0">
                <a:solidFill>
                  <a:srgbClr val="FF0000"/>
                </a:solidFill>
              </a:rPr>
              <a:t>E</a:t>
            </a:r>
            <a:r>
              <a:rPr kumimoji="1" lang="en-US" altLang="ja-JP" baseline="-25000" dirty="0" err="1" smtClean="0">
                <a:solidFill>
                  <a:srgbClr val="FF0000"/>
                </a:solidFill>
              </a:rPr>
              <a:t>pin</a:t>
            </a:r>
            <a:r>
              <a:rPr kumimoji="1" lang="en-US" altLang="ja-JP" baseline="-25000" dirty="0" smtClean="0">
                <a:solidFill>
                  <a:srgbClr val="FF0000"/>
                </a:solidFill>
              </a:rPr>
              <a:t> </a:t>
            </a:r>
            <a:r>
              <a:rPr lang="en-US" altLang="ja-JP" dirty="0" smtClean="0">
                <a:solidFill>
                  <a:srgbClr val="FF0000"/>
                </a:solidFill>
              </a:rPr>
              <a:t>(x, y)</a:t>
            </a:r>
            <a:endParaRPr kumimoji="1" lang="ja-JP" altLang="en-US" dirty="0">
              <a:solidFill>
                <a:srgbClr val="FF0000"/>
              </a:solidFill>
            </a:endParaRPr>
          </a:p>
        </p:txBody>
      </p:sp>
      <p:sp>
        <p:nvSpPr>
          <p:cNvPr id="11" name="テキスト ボックス 10"/>
          <p:cNvSpPr txBox="1"/>
          <p:nvPr/>
        </p:nvSpPr>
        <p:spPr>
          <a:xfrm>
            <a:off x="352741" y="1325167"/>
            <a:ext cx="4997770" cy="369332"/>
          </a:xfrm>
          <a:prstGeom prst="rect">
            <a:avLst/>
          </a:prstGeom>
          <a:noFill/>
        </p:spPr>
        <p:txBody>
          <a:bodyPr wrap="none" rtlCol="0">
            <a:spAutoFit/>
          </a:bodyPr>
          <a:lstStyle/>
          <a:p>
            <a:r>
              <a:rPr kumimoji="1" lang="ja-JP" altLang="en-US" dirty="0" smtClean="0"/>
              <a:t>入射光の電場</a:t>
            </a:r>
            <a:r>
              <a:rPr kumimoji="1" lang="en-US" altLang="ja-JP" dirty="0" smtClean="0"/>
              <a:t> </a:t>
            </a:r>
            <a:r>
              <a:rPr kumimoji="1" lang="en-US" altLang="ja-JP" dirty="0" err="1" smtClean="0"/>
              <a:t>E</a:t>
            </a:r>
            <a:r>
              <a:rPr kumimoji="1" lang="en-US" altLang="ja-JP" baseline="-25000" dirty="0" err="1" smtClean="0"/>
              <a:t>in</a:t>
            </a:r>
            <a:r>
              <a:rPr kumimoji="1" lang="en-US" altLang="ja-JP" dirty="0" smtClean="0"/>
              <a:t>(x, y)  = E</a:t>
            </a:r>
            <a:r>
              <a:rPr kumimoji="1" lang="en-US" altLang="ja-JP" baseline="-25000" dirty="0" smtClean="0"/>
              <a:t>0</a:t>
            </a:r>
            <a:r>
              <a:rPr kumimoji="1" lang="en-US" altLang="ja-JP" dirty="0" smtClean="0"/>
              <a:t>[1+ε(x, y)] </a:t>
            </a:r>
            <a:r>
              <a:rPr kumimoji="1" lang="en-US" altLang="ja-JP" dirty="0" err="1" smtClean="0"/>
              <a:t>exp</a:t>
            </a:r>
            <a:r>
              <a:rPr kumimoji="1" lang="en-US" altLang="ja-JP" dirty="0" smtClean="0"/>
              <a:t> [</a:t>
            </a:r>
            <a:r>
              <a:rPr kumimoji="1" lang="en-US" altLang="ja-JP" dirty="0" err="1" smtClean="0"/>
              <a:t>iφ</a:t>
            </a:r>
            <a:r>
              <a:rPr kumimoji="1" lang="en-US" altLang="ja-JP" dirty="0" smtClean="0"/>
              <a:t>(x, y)]</a:t>
            </a:r>
            <a:endParaRPr kumimoji="1" lang="ja-JP" altLang="en-US" dirty="0"/>
          </a:p>
        </p:txBody>
      </p:sp>
      <p:sp>
        <p:nvSpPr>
          <p:cNvPr id="13" name="テキスト ボックス 12"/>
          <p:cNvSpPr txBox="1"/>
          <p:nvPr/>
        </p:nvSpPr>
        <p:spPr>
          <a:xfrm>
            <a:off x="5751159" y="1325167"/>
            <a:ext cx="2994217" cy="646331"/>
          </a:xfrm>
          <a:prstGeom prst="rect">
            <a:avLst/>
          </a:prstGeom>
          <a:noFill/>
        </p:spPr>
        <p:txBody>
          <a:bodyPr wrap="none" rtlCol="0">
            <a:spAutoFit/>
          </a:bodyPr>
          <a:lstStyle/>
          <a:p>
            <a:r>
              <a:rPr kumimoji="1" lang="en-US" altLang="ja-JP" dirty="0" err="1" smtClean="0"/>
              <a:t>ε</a:t>
            </a:r>
            <a:r>
              <a:rPr kumimoji="1" lang="en-US" altLang="ja-JP" dirty="0" smtClean="0"/>
              <a:t>(x, y) : </a:t>
            </a:r>
            <a:r>
              <a:rPr kumimoji="1" lang="ja-JP" altLang="en-US" dirty="0" smtClean="0"/>
              <a:t>強度分布</a:t>
            </a:r>
            <a:endParaRPr kumimoji="1" lang="en-US" altLang="ja-JP" dirty="0" smtClean="0"/>
          </a:p>
          <a:p>
            <a:r>
              <a:rPr lang="en-US" altLang="ja-JP" dirty="0" err="1" smtClean="0"/>
              <a:t>φ</a:t>
            </a:r>
            <a:r>
              <a:rPr lang="en-US" altLang="ja-JP" dirty="0" smtClean="0"/>
              <a:t>(x, y) : </a:t>
            </a:r>
            <a:r>
              <a:rPr lang="ja-JP" altLang="en-US" dirty="0" smtClean="0"/>
              <a:t>位相分布</a:t>
            </a:r>
            <a:r>
              <a:rPr lang="en-US" altLang="ja-JP" dirty="0" smtClean="0"/>
              <a:t> (</a:t>
            </a:r>
            <a:r>
              <a:rPr lang="ja-JP" altLang="en-US" dirty="0" smtClean="0"/>
              <a:t>波面形状</a:t>
            </a:r>
            <a:r>
              <a:rPr lang="en-US" altLang="ja-JP" dirty="0" smtClean="0"/>
              <a:t>)</a:t>
            </a:r>
            <a:endParaRPr kumimoji="1" lang="ja-JP" altLang="en-US" dirty="0"/>
          </a:p>
        </p:txBody>
      </p:sp>
      <p:sp>
        <p:nvSpPr>
          <p:cNvPr id="17" name="テキスト ボックス 16"/>
          <p:cNvSpPr txBox="1"/>
          <p:nvPr/>
        </p:nvSpPr>
        <p:spPr>
          <a:xfrm>
            <a:off x="171875" y="4463585"/>
            <a:ext cx="1338828" cy="369332"/>
          </a:xfrm>
          <a:prstGeom prst="rect">
            <a:avLst/>
          </a:prstGeom>
          <a:noFill/>
        </p:spPr>
        <p:txBody>
          <a:bodyPr wrap="none" rtlCol="0">
            <a:spAutoFit/>
          </a:bodyPr>
          <a:lstStyle/>
          <a:p>
            <a:r>
              <a:rPr kumimoji="1" lang="ja-JP" altLang="en-US" dirty="0" smtClean="0"/>
              <a:t>参照光振幅</a:t>
            </a:r>
            <a:endParaRPr kumimoji="1" lang="ja-JP" altLang="en-US" dirty="0"/>
          </a:p>
        </p:txBody>
      </p:sp>
      <p:sp>
        <p:nvSpPr>
          <p:cNvPr id="95" name="テキスト ボックス 94"/>
          <p:cNvSpPr txBox="1"/>
          <p:nvPr/>
        </p:nvSpPr>
        <p:spPr>
          <a:xfrm>
            <a:off x="5784441" y="4509782"/>
            <a:ext cx="3067591" cy="646331"/>
          </a:xfrm>
          <a:prstGeom prst="rect">
            <a:avLst/>
          </a:prstGeom>
          <a:noFill/>
        </p:spPr>
        <p:txBody>
          <a:bodyPr wrap="none" rtlCol="0">
            <a:spAutoFit/>
          </a:bodyPr>
          <a:lstStyle/>
          <a:p>
            <a:r>
              <a:rPr kumimoji="1" lang="en-US" altLang="ja-JP" dirty="0" err="1" smtClean="0"/>
              <a:t>E</a:t>
            </a:r>
            <a:r>
              <a:rPr lang="en-US" altLang="ja-JP" baseline="-25000" dirty="0" err="1" smtClean="0"/>
              <a:t>test</a:t>
            </a:r>
            <a:r>
              <a:rPr kumimoji="1" lang="en-US" altLang="ja-JP" dirty="0" smtClean="0"/>
              <a:t> =E</a:t>
            </a:r>
            <a:r>
              <a:rPr kumimoji="1" lang="en-US" altLang="ja-JP" baseline="-25000" dirty="0" smtClean="0"/>
              <a:t>0</a:t>
            </a:r>
            <a:r>
              <a:rPr kumimoji="1" lang="en-US" altLang="ja-JP" dirty="0" smtClean="0"/>
              <a:t> [1+ε(x, y)]</a:t>
            </a:r>
            <a:r>
              <a:rPr kumimoji="1" lang="en-US" altLang="ja-JP" dirty="0" err="1" smtClean="0"/>
              <a:t>exp</a:t>
            </a:r>
            <a:r>
              <a:rPr kumimoji="1" lang="en-US" altLang="ja-JP" dirty="0" smtClean="0"/>
              <a:t> [</a:t>
            </a:r>
            <a:r>
              <a:rPr kumimoji="1" lang="en-US" altLang="ja-JP" dirty="0" err="1" smtClean="0"/>
              <a:t>iφ</a:t>
            </a:r>
            <a:r>
              <a:rPr kumimoji="1" lang="en-US" altLang="ja-JP" dirty="0" smtClean="0"/>
              <a:t>(x, </a:t>
            </a:r>
            <a:r>
              <a:rPr lang="en-US" altLang="ja-JP" dirty="0"/>
              <a:t>y</a:t>
            </a:r>
            <a:r>
              <a:rPr kumimoji="1" lang="en-US" altLang="ja-JP" dirty="0" smtClean="0"/>
              <a:t>)]</a:t>
            </a:r>
          </a:p>
          <a:p>
            <a:r>
              <a:rPr lang="en-US" altLang="ja-JP" dirty="0"/>
              <a:t>	</a:t>
            </a:r>
            <a:r>
              <a:rPr lang="en-US" altLang="ja-JP" dirty="0" smtClean="0"/>
              <a:t>=</a:t>
            </a:r>
            <a:r>
              <a:rPr kumimoji="1" lang="en-US" altLang="ja-JP" dirty="0" smtClean="0"/>
              <a:t> </a:t>
            </a:r>
            <a:r>
              <a:rPr kumimoji="1" lang="en-US" altLang="ja-JP" dirty="0" err="1" smtClean="0"/>
              <a:t>E</a:t>
            </a:r>
            <a:r>
              <a:rPr lang="en-US" altLang="ja-JP" baseline="-25000" dirty="0" err="1" smtClean="0"/>
              <a:t>in</a:t>
            </a:r>
            <a:r>
              <a:rPr kumimoji="1" lang="en-US" altLang="ja-JP" dirty="0" smtClean="0"/>
              <a:t>(x, y) - </a:t>
            </a:r>
            <a:r>
              <a:rPr kumimoji="1" lang="en-US" altLang="ja-JP" dirty="0" err="1" smtClean="0"/>
              <a:t>E</a:t>
            </a:r>
            <a:r>
              <a:rPr kumimoji="1" lang="en-US" altLang="ja-JP" baseline="-25000" dirty="0" err="1" smtClean="0"/>
              <a:t>pin</a:t>
            </a:r>
            <a:r>
              <a:rPr kumimoji="1" lang="en-US" altLang="ja-JP" dirty="0" smtClean="0"/>
              <a:t>(x, y)</a:t>
            </a:r>
          </a:p>
        </p:txBody>
      </p:sp>
      <p:sp>
        <p:nvSpPr>
          <p:cNvPr id="18" name="テキスト ボックス 17"/>
          <p:cNvSpPr txBox="1"/>
          <p:nvPr/>
        </p:nvSpPr>
        <p:spPr>
          <a:xfrm>
            <a:off x="4419490" y="4509782"/>
            <a:ext cx="1338828" cy="369332"/>
          </a:xfrm>
          <a:prstGeom prst="rect">
            <a:avLst/>
          </a:prstGeom>
          <a:noFill/>
        </p:spPr>
        <p:txBody>
          <a:bodyPr wrap="none" rtlCol="0">
            <a:spAutoFit/>
          </a:bodyPr>
          <a:lstStyle/>
          <a:p>
            <a:r>
              <a:rPr kumimoji="1" lang="ja-JP" altLang="en-US" dirty="0" smtClean="0"/>
              <a:t>被検光振幅</a:t>
            </a:r>
            <a:endParaRPr kumimoji="1" lang="ja-JP" altLang="en-US" dirty="0"/>
          </a:p>
        </p:txBody>
      </p:sp>
      <p:graphicFrame>
        <p:nvGraphicFramePr>
          <p:cNvPr id="20" name="オブジェクト 19"/>
          <p:cNvGraphicFramePr>
            <a:graphicFrameLocks noChangeAspect="1"/>
          </p:cNvGraphicFramePr>
          <p:nvPr>
            <p:extLst>
              <p:ext uri="{D42A27DB-BD31-4B8C-83A1-F6EECF244321}">
                <p14:modId xmlns:p14="http://schemas.microsoft.com/office/powerpoint/2010/main" val="3511962304"/>
              </p:ext>
            </p:extLst>
          </p:nvPr>
        </p:nvGraphicFramePr>
        <p:xfrm>
          <a:off x="4514850" y="3088654"/>
          <a:ext cx="114300" cy="165100"/>
        </p:xfrm>
        <a:graphic>
          <a:graphicData uri="http://schemas.openxmlformats.org/presentationml/2006/ole">
            <mc:AlternateContent xmlns:mc="http://schemas.openxmlformats.org/markup-compatibility/2006">
              <mc:Choice xmlns:v="urn:schemas-microsoft-com:vml" Requires="v">
                <p:oleObj spid="_x0000_s2522" name="数式" r:id="rId6" imgW="114300" imgH="165100" progId="Equation.3">
                  <p:embed/>
                </p:oleObj>
              </mc:Choice>
              <mc:Fallback>
                <p:oleObj name="数式" r:id="rId6" imgW="114300" imgH="165100" progId="Equation.3">
                  <p:embed/>
                  <p:pic>
                    <p:nvPicPr>
                      <p:cNvPr id="0" name=""/>
                      <p:cNvPicPr/>
                      <p:nvPr/>
                    </p:nvPicPr>
                    <p:blipFill>
                      <a:blip r:embed="rId7"/>
                      <a:stretch>
                        <a:fillRect/>
                      </a:stretch>
                    </p:blipFill>
                    <p:spPr>
                      <a:xfrm>
                        <a:off x="4514850" y="3088654"/>
                        <a:ext cx="114300" cy="165100"/>
                      </a:xfrm>
                      <a:prstGeom prst="rect">
                        <a:avLst/>
                      </a:prstGeom>
                    </p:spPr>
                  </p:pic>
                </p:oleObj>
              </mc:Fallback>
            </mc:AlternateContent>
          </a:graphicData>
        </a:graphic>
      </p:graphicFrame>
      <p:sp>
        <p:nvSpPr>
          <p:cNvPr id="6" name="テキスト ボックス 5"/>
          <p:cNvSpPr txBox="1"/>
          <p:nvPr/>
        </p:nvSpPr>
        <p:spPr>
          <a:xfrm>
            <a:off x="4964516" y="5086228"/>
            <a:ext cx="3511899" cy="369332"/>
          </a:xfrm>
          <a:prstGeom prst="rect">
            <a:avLst/>
          </a:prstGeom>
          <a:noFill/>
        </p:spPr>
        <p:txBody>
          <a:bodyPr wrap="none" rtlCol="0">
            <a:spAutoFit/>
          </a:bodyPr>
          <a:lstStyle/>
          <a:p>
            <a:r>
              <a:rPr lang="ja-JP" altLang="en-US" dirty="0">
                <a:solidFill>
                  <a:srgbClr val="FF0000"/>
                </a:solidFill>
              </a:rPr>
              <a:t>ピンホール部分欠損の影響が</a:t>
            </a:r>
            <a:r>
              <a:rPr lang="ja-JP" altLang="en-US" dirty="0" smtClean="0">
                <a:solidFill>
                  <a:srgbClr val="FF0000"/>
                </a:solidFill>
              </a:rPr>
              <a:t>ある</a:t>
            </a:r>
            <a:endParaRPr lang="ja-JP" altLang="en-US" dirty="0">
              <a:solidFill>
                <a:srgbClr val="FF0000"/>
              </a:solidFill>
            </a:endParaRPr>
          </a:p>
        </p:txBody>
      </p:sp>
      <p:sp>
        <p:nvSpPr>
          <p:cNvPr id="72" name="テキスト ボックス 71"/>
          <p:cNvSpPr txBox="1"/>
          <p:nvPr/>
        </p:nvSpPr>
        <p:spPr>
          <a:xfrm>
            <a:off x="425825" y="5455560"/>
            <a:ext cx="8363586" cy="646331"/>
          </a:xfrm>
          <a:prstGeom prst="rect">
            <a:avLst/>
          </a:prstGeom>
          <a:noFill/>
          <a:ln>
            <a:solidFill>
              <a:srgbClr val="660066"/>
            </a:solidFill>
          </a:ln>
        </p:spPr>
        <p:txBody>
          <a:bodyPr wrap="square" rtlCol="0">
            <a:spAutoFit/>
          </a:bodyPr>
          <a:lstStyle/>
          <a:p>
            <a:r>
              <a:rPr kumimoji="1" lang="ja-JP" altLang="en-US" dirty="0" smtClean="0"/>
              <a:t>位相差</a:t>
            </a:r>
            <a:r>
              <a:rPr kumimoji="1" lang="en-US" altLang="ja-JP" dirty="0" smtClean="0"/>
              <a:t>0		I</a:t>
            </a:r>
            <a:r>
              <a:rPr kumimoji="1" lang="en-US" altLang="ja-JP" baseline="-25000" dirty="0" smtClean="0"/>
              <a:t>0</a:t>
            </a:r>
            <a:r>
              <a:rPr kumimoji="1" lang="en-US" altLang="ja-JP" dirty="0" smtClean="0"/>
              <a:t> (x, y)	= 1/2 |</a:t>
            </a:r>
            <a:r>
              <a:rPr kumimoji="1" lang="en-US" altLang="ja-JP" dirty="0" err="1" smtClean="0"/>
              <a:t>E</a:t>
            </a:r>
            <a:r>
              <a:rPr kumimoji="1" lang="en-US" altLang="ja-JP" baseline="-25000" dirty="0" err="1" smtClean="0"/>
              <a:t>ref</a:t>
            </a:r>
            <a:r>
              <a:rPr kumimoji="1" lang="en-US" altLang="ja-JP" baseline="-25000" dirty="0" smtClean="0"/>
              <a:t> </a:t>
            </a:r>
            <a:r>
              <a:rPr kumimoji="1" lang="en-US" altLang="ja-JP" dirty="0" smtClean="0"/>
              <a:t>+ E</a:t>
            </a:r>
            <a:r>
              <a:rPr kumimoji="1" lang="en-US" altLang="ja-JP" baseline="-25000" dirty="0" smtClean="0"/>
              <a:t>test</a:t>
            </a:r>
            <a:r>
              <a:rPr kumimoji="1" lang="en-US" altLang="ja-JP" dirty="0" smtClean="0"/>
              <a:t>|</a:t>
            </a:r>
            <a:r>
              <a:rPr kumimoji="1" lang="en-US" altLang="ja-JP" baseline="30000" dirty="0" smtClean="0"/>
              <a:t>2</a:t>
            </a:r>
            <a:r>
              <a:rPr kumimoji="1" lang="en-US" altLang="ja-JP" dirty="0" smtClean="0"/>
              <a:t>	= 1/2 </a:t>
            </a:r>
            <a:r>
              <a:rPr kumimoji="1" lang="en-US" altLang="ja-JP" dirty="0" err="1" smtClean="0"/>
              <a:t>I</a:t>
            </a:r>
            <a:r>
              <a:rPr lang="en-US" altLang="ja-JP" baseline="-25000" dirty="0" err="1" smtClean="0"/>
              <a:t>pin</a:t>
            </a:r>
            <a:endParaRPr kumimoji="1" lang="en-US" altLang="ja-JP" dirty="0" smtClean="0"/>
          </a:p>
          <a:p>
            <a:r>
              <a:rPr lang="ja-JP" altLang="en-US" dirty="0" smtClean="0"/>
              <a:t>位相差</a:t>
            </a:r>
            <a:r>
              <a:rPr lang="en-US" altLang="ja-JP" dirty="0" smtClean="0"/>
              <a:t>π		I</a:t>
            </a:r>
            <a:r>
              <a:rPr lang="en-US" altLang="ja-JP" baseline="-25000" dirty="0" smtClean="0"/>
              <a:t>π</a:t>
            </a:r>
            <a:r>
              <a:rPr lang="en-US" altLang="ja-JP" dirty="0" smtClean="0"/>
              <a:t> (x, y)	= 1/2 |</a:t>
            </a:r>
            <a:r>
              <a:rPr lang="en-US" altLang="ja-JP" dirty="0" err="1" smtClean="0"/>
              <a:t>E</a:t>
            </a:r>
            <a:r>
              <a:rPr lang="en-US" altLang="ja-JP" baseline="-25000" dirty="0" err="1" smtClean="0"/>
              <a:t>ref</a:t>
            </a:r>
            <a:r>
              <a:rPr lang="en-US" altLang="ja-JP" baseline="-25000" dirty="0" smtClean="0"/>
              <a:t> </a:t>
            </a:r>
            <a:r>
              <a:rPr lang="en-US" altLang="ja-JP" dirty="0" smtClean="0"/>
              <a:t>- E</a:t>
            </a:r>
            <a:r>
              <a:rPr lang="en-US" altLang="ja-JP" baseline="-25000" dirty="0" smtClean="0"/>
              <a:t>test</a:t>
            </a:r>
            <a:r>
              <a:rPr lang="en-US" altLang="ja-JP" dirty="0" smtClean="0"/>
              <a:t>|</a:t>
            </a:r>
            <a:r>
              <a:rPr lang="en-US" altLang="ja-JP" baseline="30000" dirty="0" smtClean="0"/>
              <a:t>2</a:t>
            </a:r>
            <a:r>
              <a:rPr lang="en-US" altLang="ja-JP" dirty="0" smtClean="0"/>
              <a:t>	= 1/2 |2E</a:t>
            </a:r>
            <a:r>
              <a:rPr lang="en-US" altLang="ja-JP" baseline="-25000" dirty="0" smtClean="0"/>
              <a:t>pin</a:t>
            </a:r>
            <a:r>
              <a:rPr lang="en-US" altLang="ja-JP" dirty="0" smtClean="0"/>
              <a:t> - E</a:t>
            </a:r>
            <a:r>
              <a:rPr lang="en-US" altLang="ja-JP" baseline="-25000" dirty="0" smtClean="0"/>
              <a:t>in</a:t>
            </a:r>
            <a:r>
              <a:rPr lang="en-US" altLang="ja-JP" dirty="0" smtClean="0"/>
              <a:t>|</a:t>
            </a:r>
            <a:r>
              <a:rPr lang="en-US" altLang="ja-JP" baseline="30000" dirty="0" smtClean="0"/>
              <a:t>2</a:t>
            </a:r>
          </a:p>
        </p:txBody>
      </p:sp>
      <p:sp>
        <p:nvSpPr>
          <p:cNvPr id="7" name="テキスト ボックス 6"/>
          <p:cNvSpPr txBox="1"/>
          <p:nvPr/>
        </p:nvSpPr>
        <p:spPr>
          <a:xfrm>
            <a:off x="2890046" y="6124237"/>
            <a:ext cx="5987261" cy="369332"/>
          </a:xfrm>
          <a:prstGeom prst="rect">
            <a:avLst/>
          </a:prstGeom>
          <a:noFill/>
        </p:spPr>
        <p:txBody>
          <a:bodyPr wrap="none" rtlCol="0">
            <a:spAutoFit/>
          </a:bodyPr>
          <a:lstStyle/>
          <a:p>
            <a:r>
              <a:rPr kumimoji="1" lang="ja-JP" altLang="en-US" dirty="0" smtClean="0"/>
              <a:t>従来通りの差し引きでは不十分で補正が必要になる</a:t>
            </a:r>
            <a:r>
              <a:rPr kumimoji="1" lang="en-US" altLang="ja-JP" dirty="0" smtClean="0"/>
              <a:t>(</a:t>
            </a:r>
            <a:r>
              <a:rPr kumimoji="1" lang="ja-JP" altLang="en-US" dirty="0" smtClean="0"/>
              <a:t>後述</a:t>
            </a:r>
            <a:r>
              <a:rPr kumimoji="1" lang="en-US" altLang="ja-JP" dirty="0" smtClean="0"/>
              <a:t>)</a:t>
            </a:r>
            <a:r>
              <a:rPr kumimoji="1" lang="ja-JP" altLang="en-US" dirty="0" smtClean="0"/>
              <a:t>。</a:t>
            </a:r>
            <a:endParaRPr kumimoji="1" lang="ja-JP" altLang="en-US" dirty="0"/>
          </a:p>
        </p:txBody>
      </p:sp>
    </p:spTree>
    <p:extLst>
      <p:ext uri="{BB962C8B-B14F-4D97-AF65-F5344CB8AC3E}">
        <p14:creationId xmlns:p14="http://schemas.microsoft.com/office/powerpoint/2010/main" val="36232552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457200" y="-6350"/>
            <a:ext cx="8229600" cy="877888"/>
          </a:xfrm>
        </p:spPr>
        <p:txBody>
          <a:bodyPr/>
          <a:lstStyle/>
          <a:p>
            <a:r>
              <a:rPr lang="en-US" altLang="ja-JP" u="sng" dirty="0" smtClean="0">
                <a:latin typeface="Calibri" charset="0"/>
                <a:ea typeface="ＭＳ Ｐゴシック" charset="0"/>
              </a:rPr>
              <a:t>WFS</a:t>
            </a:r>
            <a:r>
              <a:rPr lang="ja-JP" altLang="en-US" u="sng" dirty="0" smtClean="0">
                <a:latin typeface="Calibri" charset="0"/>
                <a:ea typeface="ＭＳ Ｐゴシック" charset="0"/>
              </a:rPr>
              <a:t>の性能評価シミュレーション</a:t>
            </a:r>
            <a:endParaRPr lang="ja-JP" altLang="en-US" u="sng" dirty="0">
              <a:latin typeface="Calibri" charset="0"/>
              <a:ea typeface="ＭＳ Ｐゴシック" charset="0"/>
            </a:endParaRPr>
          </a:p>
        </p:txBody>
      </p:sp>
      <p:sp>
        <p:nvSpPr>
          <p:cNvPr id="9218" name="コンテンツ プレースホルダー 2"/>
          <p:cNvSpPr>
            <a:spLocks noGrp="1"/>
          </p:cNvSpPr>
          <p:nvPr>
            <p:ph idx="1"/>
          </p:nvPr>
        </p:nvSpPr>
        <p:spPr>
          <a:xfrm>
            <a:off x="0" y="762001"/>
            <a:ext cx="9144000" cy="692250"/>
          </a:xfrm>
        </p:spPr>
        <p:txBody>
          <a:bodyPr/>
          <a:lstStyle/>
          <a:p>
            <a:pPr>
              <a:defRPr/>
            </a:pPr>
            <a:r>
              <a:rPr lang="ja-JP" altLang="en-US" dirty="0" smtClean="0">
                <a:latin typeface="Calibri" charset="0"/>
                <a:ea typeface="ＭＳ Ｐゴシック" charset="0"/>
              </a:rPr>
              <a:t>入力した波面の情報をどれだけ測定出来るか。</a:t>
            </a:r>
            <a:endParaRPr lang="ja-JP" altLang="en-US" dirty="0">
              <a:latin typeface="Calibri" charset="0"/>
              <a:ea typeface="ＭＳ Ｐゴシック" charset="0"/>
            </a:endParaRPr>
          </a:p>
        </p:txBody>
      </p:sp>
      <p:cxnSp>
        <p:nvCxnSpPr>
          <p:cNvPr id="80" name="直線コネクタ 79"/>
          <p:cNvCxnSpPr/>
          <p:nvPr/>
        </p:nvCxnSpPr>
        <p:spPr>
          <a:xfrm flipV="1">
            <a:off x="2574097" y="3183426"/>
            <a:ext cx="2201862" cy="601662"/>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2574097" y="3183426"/>
            <a:ext cx="2201862" cy="592137"/>
          </a:xfrm>
          <a:prstGeom prst="line">
            <a:avLst/>
          </a:prstGeom>
          <a:ln w="19050" cmpd="sng"/>
        </p:spPr>
        <p:style>
          <a:lnRef idx="1">
            <a:schemeClr val="dk1"/>
          </a:lnRef>
          <a:fillRef idx="0">
            <a:schemeClr val="dk1"/>
          </a:fillRef>
          <a:effectRef idx="0">
            <a:schemeClr val="dk1"/>
          </a:effectRef>
          <a:fontRef idx="minor">
            <a:schemeClr val="tx1"/>
          </a:fontRef>
        </p:style>
      </p:cxnSp>
      <p:pic>
        <p:nvPicPr>
          <p:cNvPr id="24582" name="図 4"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2332797" y="2970701"/>
            <a:ext cx="527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83" name="直線コネクタ 82"/>
          <p:cNvCxnSpPr/>
          <p:nvPr/>
        </p:nvCxnSpPr>
        <p:spPr>
          <a:xfrm>
            <a:off x="1589847" y="3183426"/>
            <a:ext cx="984250" cy="0"/>
          </a:xfrm>
          <a:prstGeom prst="line">
            <a:avLst/>
          </a:prstGeom>
          <a:ln w="38100" cmpd="sng">
            <a:solidFill>
              <a:srgbClr val="FF0000"/>
            </a:solidFill>
          </a:ln>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1589847" y="3785088"/>
            <a:ext cx="984250" cy="0"/>
          </a:xfrm>
          <a:prstGeom prst="line">
            <a:avLst/>
          </a:prstGeom>
          <a:ln w="38100" cmpd="sng">
            <a:solidFill>
              <a:srgbClr val="FF0000"/>
            </a:solidFill>
          </a:ln>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3169409" y="2970701"/>
            <a:ext cx="1020763" cy="1023937"/>
          </a:xfrm>
          <a:prstGeom prst="line">
            <a:avLst/>
          </a:prstGeom>
          <a:ln w="381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86" name="直線コネクタ 85"/>
          <p:cNvCxnSpPr>
            <a:endCxn id="116" idx="0"/>
          </p:cNvCxnSpPr>
          <p:nvPr/>
        </p:nvCxnSpPr>
        <p:spPr>
          <a:xfrm>
            <a:off x="1589847" y="3472351"/>
            <a:ext cx="3663950" cy="3175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2574097" y="3183426"/>
            <a:ext cx="1109662" cy="298450"/>
          </a:xfrm>
          <a:prstGeom prst="line">
            <a:avLst/>
          </a:prstGeom>
          <a:ln w="38100" cmpd="sng">
            <a:solidFill>
              <a:srgbClr val="FF0000"/>
            </a:solidFill>
          </a:ln>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flipV="1">
            <a:off x="2574097" y="3481876"/>
            <a:ext cx="1109662" cy="303212"/>
          </a:xfrm>
          <a:prstGeom prst="line">
            <a:avLst/>
          </a:prstGeom>
          <a:ln w="38100" cmpd="sng">
            <a:solidFill>
              <a:srgbClr val="FF0000"/>
            </a:solidFill>
          </a:ln>
        </p:spPr>
        <p:style>
          <a:lnRef idx="1">
            <a:schemeClr val="dk1"/>
          </a:lnRef>
          <a:fillRef idx="0">
            <a:schemeClr val="dk1"/>
          </a:fillRef>
          <a:effectRef idx="0">
            <a:schemeClr val="dk1"/>
          </a:effectRef>
          <a:fontRef idx="minor">
            <a:schemeClr val="tx1"/>
          </a:fontRef>
        </p:style>
      </p:cxnSp>
      <p:pic>
        <p:nvPicPr>
          <p:cNvPr id="24589" name="図 29" descr="eps_lens.eps"/>
          <p:cNvPicPr>
            <a:picLocks noChangeAspect="1"/>
          </p:cNvPicPr>
          <p:nvPr/>
        </p:nvPicPr>
        <p:blipFill>
          <a:blip r:embed="rId3" cstate="screen">
            <a:extLst>
              <a:ext uri="{28A0092B-C50C-407E-A947-70E740481C1C}">
                <a14:useLocalDpi xmlns:a14="http://schemas.microsoft.com/office/drawing/2010/main"/>
              </a:ext>
            </a:extLst>
          </a:blip>
          <a:srcRect l="41093" t="18352" r="43159" b="18886"/>
          <a:stretch>
            <a:fillRect/>
          </a:stretch>
        </p:blipFill>
        <p:spPr bwMode="auto">
          <a:xfrm>
            <a:off x="4536247" y="2964351"/>
            <a:ext cx="525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0" name="直線コネクタ 89"/>
          <p:cNvCxnSpPr/>
          <p:nvPr/>
        </p:nvCxnSpPr>
        <p:spPr>
          <a:xfrm flipH="1">
            <a:off x="4775959" y="3180251"/>
            <a:ext cx="479425" cy="3175"/>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91" name="直線コネクタ 90"/>
          <p:cNvCxnSpPr/>
          <p:nvPr/>
        </p:nvCxnSpPr>
        <p:spPr>
          <a:xfrm flipH="1" flipV="1">
            <a:off x="4775959" y="3775563"/>
            <a:ext cx="479425" cy="9525"/>
          </a:xfrm>
          <a:prstGeom prst="line">
            <a:avLst/>
          </a:prstGeom>
          <a:ln w="19050" cmpd="sng"/>
        </p:spPr>
        <p:style>
          <a:lnRef idx="1">
            <a:schemeClr val="dk1"/>
          </a:lnRef>
          <a:fillRef idx="0">
            <a:schemeClr val="dk1"/>
          </a:fillRef>
          <a:effectRef idx="0">
            <a:schemeClr val="dk1"/>
          </a:effectRef>
          <a:fontRef idx="minor">
            <a:schemeClr val="tx1"/>
          </a:fontRef>
        </p:style>
      </p:cxnSp>
      <p:sp>
        <p:nvSpPr>
          <p:cNvPr id="116" name="正方形/長方形 115"/>
          <p:cNvSpPr/>
          <p:nvPr/>
        </p:nvSpPr>
        <p:spPr>
          <a:xfrm rot="16200000">
            <a:off x="4630703" y="3300107"/>
            <a:ext cx="1655763" cy="409575"/>
          </a:xfrm>
          <a:prstGeom prst="rect">
            <a:avLst/>
          </a:prstGeom>
          <a:solidFill>
            <a:srgbClr val="DBEEF4"/>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800"/>
          </a:p>
        </p:txBody>
      </p:sp>
      <p:cxnSp>
        <p:nvCxnSpPr>
          <p:cNvPr id="118" name="直線コネクタ 117"/>
          <p:cNvCxnSpPr/>
          <p:nvPr/>
        </p:nvCxnSpPr>
        <p:spPr>
          <a:xfrm flipH="1" flipV="1">
            <a:off x="5253797" y="3170726"/>
            <a:ext cx="409575" cy="376237"/>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V="1">
            <a:off x="5253797" y="3362813"/>
            <a:ext cx="409575" cy="41275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5663372" y="2770676"/>
            <a:ext cx="7937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5663372" y="3362813"/>
            <a:ext cx="7937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5663372" y="3546963"/>
            <a:ext cx="7937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5663372" y="4132751"/>
            <a:ext cx="793750" cy="0"/>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48" name="直線矢印コネクタ 147"/>
          <p:cNvCxnSpPr/>
          <p:nvPr/>
        </p:nvCxnSpPr>
        <p:spPr>
          <a:xfrm>
            <a:off x="1282493" y="2410832"/>
            <a:ext cx="1237140" cy="0"/>
          </a:xfrm>
          <a:prstGeom prst="straightConnector1">
            <a:avLst/>
          </a:prstGeom>
          <a:ln w="38100" cmpd="sng">
            <a:solidFill>
              <a:srgbClr val="FF6600"/>
            </a:solidFill>
            <a:tailEnd type="arrow"/>
          </a:ln>
        </p:spPr>
        <p:style>
          <a:lnRef idx="1">
            <a:schemeClr val="accent3"/>
          </a:lnRef>
          <a:fillRef idx="0">
            <a:schemeClr val="accent3"/>
          </a:fillRef>
          <a:effectRef idx="0">
            <a:schemeClr val="accent3"/>
          </a:effectRef>
          <a:fontRef idx="minor">
            <a:schemeClr val="tx1"/>
          </a:fontRef>
        </p:style>
      </p:cxnSp>
      <p:sp>
        <p:nvSpPr>
          <p:cNvPr id="24624" name="テキスト ボックス 127"/>
          <p:cNvSpPr txBox="1">
            <a:spLocks noChangeArrowheads="1"/>
          </p:cNvSpPr>
          <p:nvPr/>
        </p:nvSpPr>
        <p:spPr bwMode="auto">
          <a:xfrm>
            <a:off x="2519633" y="1328437"/>
            <a:ext cx="20277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t>ピンホール面での</a:t>
            </a:r>
            <a:endParaRPr lang="en-US" altLang="ja-JP" sz="1800" dirty="0" smtClean="0"/>
          </a:p>
          <a:p>
            <a:r>
              <a:rPr lang="ja-JP" altLang="en-US" sz="1800" dirty="0" smtClean="0"/>
              <a:t>　　強度　　　　位相</a:t>
            </a:r>
            <a:endParaRPr lang="ja-JP" altLang="en-US" sz="1800" dirty="0"/>
          </a:p>
        </p:txBody>
      </p:sp>
      <p:sp>
        <p:nvSpPr>
          <p:cNvPr id="150" name="Freeform 25"/>
          <p:cNvSpPr>
            <a:spLocks/>
          </p:cNvSpPr>
          <p:nvPr/>
        </p:nvSpPr>
        <p:spPr bwMode="auto">
          <a:xfrm rot="16200000">
            <a:off x="1304891" y="3439806"/>
            <a:ext cx="1009650" cy="87313"/>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sp>
        <p:nvSpPr>
          <p:cNvPr id="151" name="Freeform 25"/>
          <p:cNvSpPr>
            <a:spLocks/>
          </p:cNvSpPr>
          <p:nvPr/>
        </p:nvSpPr>
        <p:spPr bwMode="auto">
          <a:xfrm rot="16200000">
            <a:off x="1468403" y="3435045"/>
            <a:ext cx="1009650" cy="87312"/>
          </a:xfrm>
          <a:custGeom>
            <a:avLst/>
            <a:gdLst>
              <a:gd name="T0" fmla="*/ 0 w 816"/>
              <a:gd name="T1" fmla="*/ 136 h 182"/>
              <a:gd name="T2" fmla="*/ 181 w 816"/>
              <a:gd name="T3" fmla="*/ 0 h 182"/>
              <a:gd name="T4" fmla="*/ 363 w 816"/>
              <a:gd name="T5" fmla="*/ 136 h 182"/>
              <a:gd name="T6" fmla="*/ 589 w 816"/>
              <a:gd name="T7" fmla="*/ 91 h 182"/>
              <a:gd name="T8" fmla="*/ 816 w 816"/>
              <a:gd name="T9" fmla="*/ 182 h 182"/>
            </a:gdLst>
            <a:ahLst/>
            <a:cxnLst>
              <a:cxn ang="0">
                <a:pos x="T0" y="T1"/>
              </a:cxn>
              <a:cxn ang="0">
                <a:pos x="T2" y="T3"/>
              </a:cxn>
              <a:cxn ang="0">
                <a:pos x="T4" y="T5"/>
              </a:cxn>
              <a:cxn ang="0">
                <a:pos x="T6" y="T7"/>
              </a:cxn>
              <a:cxn ang="0">
                <a:pos x="T8" y="T9"/>
              </a:cxn>
            </a:cxnLst>
            <a:rect l="0" t="0" r="r" b="b"/>
            <a:pathLst>
              <a:path w="816" h="182">
                <a:moveTo>
                  <a:pt x="0" y="136"/>
                </a:moveTo>
                <a:cubicBezTo>
                  <a:pt x="60" y="68"/>
                  <a:pt x="121" y="0"/>
                  <a:pt x="181" y="0"/>
                </a:cubicBezTo>
                <a:cubicBezTo>
                  <a:pt x="241" y="0"/>
                  <a:pt x="295" y="121"/>
                  <a:pt x="363" y="136"/>
                </a:cubicBezTo>
                <a:cubicBezTo>
                  <a:pt x="431" y="151"/>
                  <a:pt x="514" y="83"/>
                  <a:pt x="589" y="91"/>
                </a:cubicBezTo>
                <a:cubicBezTo>
                  <a:pt x="664" y="99"/>
                  <a:pt x="778" y="167"/>
                  <a:pt x="816" y="182"/>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800"/>
          </a:p>
        </p:txBody>
      </p:sp>
      <p:cxnSp>
        <p:nvCxnSpPr>
          <p:cNvPr id="170" name="直線コネクタ 169"/>
          <p:cNvCxnSpPr/>
          <p:nvPr/>
        </p:nvCxnSpPr>
        <p:spPr>
          <a:xfrm flipH="1" flipV="1">
            <a:off x="5255384" y="3766038"/>
            <a:ext cx="409575" cy="376238"/>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71" name="直線コネクタ 170"/>
          <p:cNvCxnSpPr/>
          <p:nvPr/>
        </p:nvCxnSpPr>
        <p:spPr>
          <a:xfrm flipV="1">
            <a:off x="5255384" y="2767501"/>
            <a:ext cx="409575" cy="411162"/>
          </a:xfrm>
          <a:prstGeom prst="line">
            <a:avLst/>
          </a:prstGeom>
          <a:ln w="19050" cmpd="sng"/>
        </p:spPr>
        <p:style>
          <a:lnRef idx="1">
            <a:schemeClr val="dk1"/>
          </a:lnRef>
          <a:fillRef idx="0">
            <a:schemeClr val="dk1"/>
          </a:fillRef>
          <a:effectRef idx="0">
            <a:schemeClr val="dk1"/>
          </a:effectRef>
          <a:fontRef idx="minor">
            <a:schemeClr val="tx1"/>
          </a:fontRef>
        </p:style>
      </p:cxnSp>
      <p:sp>
        <p:nvSpPr>
          <p:cNvPr id="9243" name="テキスト ボックス 9242"/>
          <p:cNvSpPr txBox="1"/>
          <p:nvPr/>
        </p:nvSpPr>
        <p:spPr>
          <a:xfrm>
            <a:off x="5086656" y="1523353"/>
            <a:ext cx="119776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ja-JP" altLang="en-US" dirty="0" smtClean="0"/>
              <a:t>透過</a:t>
            </a:r>
            <a:r>
              <a:rPr lang="en-US" altLang="ja-JP" dirty="0" smtClean="0"/>
              <a:t>/</a:t>
            </a:r>
            <a:r>
              <a:rPr lang="ja-JP" altLang="en-US" dirty="0" smtClean="0"/>
              <a:t>反射</a:t>
            </a:r>
            <a:endParaRPr lang="ja-JP" altLang="en-US" dirty="0"/>
          </a:p>
        </p:txBody>
      </p:sp>
      <p:sp>
        <p:nvSpPr>
          <p:cNvPr id="24642" name="テキスト ボックス 37"/>
          <p:cNvSpPr txBox="1">
            <a:spLocks noChangeArrowheads="1"/>
          </p:cNvSpPr>
          <p:nvPr/>
        </p:nvSpPr>
        <p:spPr bwMode="auto">
          <a:xfrm>
            <a:off x="2702480" y="3929674"/>
            <a:ext cx="2073479"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a:t>ピンホール径</a:t>
            </a:r>
            <a:endParaRPr lang="en-US" altLang="ja-JP" sz="1800" dirty="0"/>
          </a:p>
          <a:p>
            <a:r>
              <a:rPr lang="en-US" altLang="ja-JP" sz="1800" dirty="0" smtClean="0"/>
              <a:t>(</a:t>
            </a:r>
            <a:r>
              <a:rPr lang="en-US" altLang="ja-JP" sz="1800" dirty="0" err="1"/>
              <a:t>c</a:t>
            </a:r>
            <a:r>
              <a:rPr lang="en-US" altLang="ja-JP" sz="1800" dirty="0" err="1" smtClean="0"/>
              <a:t>a</a:t>
            </a:r>
            <a:r>
              <a:rPr lang="en-US" altLang="ja-JP" sz="1800" dirty="0" smtClean="0"/>
              <a:t>)PDI</a:t>
            </a:r>
            <a:r>
              <a:rPr lang="en-US" altLang="ja-JP" sz="1800" dirty="0"/>
              <a:t>:	</a:t>
            </a:r>
            <a:r>
              <a:rPr lang="en-US" altLang="ja-JP" sz="1800" dirty="0" smtClean="0"/>
              <a:t>  〜0.3λ</a:t>
            </a:r>
            <a:r>
              <a:rPr lang="en-US" altLang="ja-JP" sz="1800" dirty="0"/>
              <a:t>/D</a:t>
            </a:r>
            <a:endParaRPr lang="ja-JP" altLang="en-US" sz="1800" dirty="0"/>
          </a:p>
        </p:txBody>
      </p:sp>
      <p:sp>
        <p:nvSpPr>
          <p:cNvPr id="3" name="テキスト ボックス 2"/>
          <p:cNvSpPr txBox="1"/>
          <p:nvPr/>
        </p:nvSpPr>
        <p:spPr>
          <a:xfrm>
            <a:off x="1599541" y="1999330"/>
            <a:ext cx="403213" cy="369332"/>
          </a:xfrm>
          <a:prstGeom prst="rect">
            <a:avLst/>
          </a:prstGeom>
          <a:noFill/>
        </p:spPr>
        <p:txBody>
          <a:bodyPr wrap="none" rtlCol="0">
            <a:spAutoFit/>
          </a:bodyPr>
          <a:lstStyle/>
          <a:p>
            <a:r>
              <a:rPr kumimoji="1" lang="en-US" altLang="ja-JP" dirty="0" smtClean="0"/>
              <a:t>FT</a:t>
            </a:r>
            <a:endParaRPr kumimoji="1" lang="ja-JP" altLang="en-US" dirty="0"/>
          </a:p>
        </p:txBody>
      </p:sp>
      <p:pic>
        <p:nvPicPr>
          <p:cNvPr id="4" name="図 3" descr="1_input_am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485" y="2016504"/>
            <a:ext cx="968204" cy="968204"/>
          </a:xfrm>
          <a:prstGeom prst="rect">
            <a:avLst/>
          </a:prstGeom>
        </p:spPr>
      </p:pic>
      <p:sp>
        <p:nvSpPr>
          <p:cNvPr id="5" name="テキスト ボックス 4"/>
          <p:cNvSpPr txBox="1"/>
          <p:nvPr/>
        </p:nvSpPr>
        <p:spPr>
          <a:xfrm>
            <a:off x="174497" y="1415009"/>
            <a:ext cx="1107996" cy="646331"/>
          </a:xfrm>
          <a:prstGeom prst="rect">
            <a:avLst/>
          </a:prstGeom>
          <a:noFill/>
        </p:spPr>
        <p:txBody>
          <a:bodyPr wrap="none" rtlCol="0">
            <a:spAutoFit/>
          </a:bodyPr>
          <a:lstStyle/>
          <a:p>
            <a:r>
              <a:rPr kumimoji="1" lang="ja-JP" altLang="en-US" dirty="0" smtClean="0"/>
              <a:t>入力波面</a:t>
            </a:r>
            <a:endParaRPr kumimoji="1" lang="en-US" altLang="ja-JP" dirty="0" smtClean="0"/>
          </a:p>
          <a:p>
            <a:r>
              <a:rPr lang="ja-JP" altLang="en-US" dirty="0" smtClean="0"/>
              <a:t>強度分布</a:t>
            </a:r>
            <a:endParaRPr kumimoji="1" lang="ja-JP" altLang="en-US" dirty="0"/>
          </a:p>
        </p:txBody>
      </p:sp>
      <p:pic>
        <p:nvPicPr>
          <p:cNvPr id="6" name="図 5" descr="2_input_phas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910" y="3379465"/>
            <a:ext cx="1011780" cy="1009823"/>
          </a:xfrm>
          <a:prstGeom prst="rect">
            <a:avLst/>
          </a:prstGeom>
        </p:spPr>
      </p:pic>
      <p:sp>
        <p:nvSpPr>
          <p:cNvPr id="114" name="テキスト ボックス 113"/>
          <p:cNvSpPr txBox="1"/>
          <p:nvPr/>
        </p:nvSpPr>
        <p:spPr>
          <a:xfrm>
            <a:off x="170909" y="3013009"/>
            <a:ext cx="1107996" cy="369332"/>
          </a:xfrm>
          <a:prstGeom prst="rect">
            <a:avLst/>
          </a:prstGeom>
          <a:noFill/>
        </p:spPr>
        <p:txBody>
          <a:bodyPr wrap="none" rtlCol="0">
            <a:spAutoFit/>
          </a:bodyPr>
          <a:lstStyle/>
          <a:p>
            <a:r>
              <a:rPr lang="ja-JP" altLang="en-US" dirty="0" smtClean="0"/>
              <a:t>位相分布</a:t>
            </a:r>
            <a:endParaRPr kumimoji="1" lang="ja-JP" altLang="en-US" dirty="0"/>
          </a:p>
        </p:txBody>
      </p:sp>
      <p:sp>
        <p:nvSpPr>
          <p:cNvPr id="117" name="正方形/長方形 116"/>
          <p:cNvSpPr/>
          <p:nvPr/>
        </p:nvSpPr>
        <p:spPr>
          <a:xfrm>
            <a:off x="96944" y="1415009"/>
            <a:ext cx="1185549" cy="306408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図 6" descr="3_pinhole_am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0808" y="1928810"/>
            <a:ext cx="958459" cy="964043"/>
          </a:xfrm>
          <a:prstGeom prst="rect">
            <a:avLst/>
          </a:prstGeom>
        </p:spPr>
      </p:pic>
      <p:sp>
        <p:nvSpPr>
          <p:cNvPr id="120" name="正方形/長方形 119"/>
          <p:cNvSpPr/>
          <p:nvPr/>
        </p:nvSpPr>
        <p:spPr>
          <a:xfrm>
            <a:off x="2525627" y="1399384"/>
            <a:ext cx="2166338" cy="156496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 name="図 7" descr="4_pinhole_phas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4392" y="1928810"/>
            <a:ext cx="959357" cy="959357"/>
          </a:xfrm>
          <a:prstGeom prst="rect">
            <a:avLst/>
          </a:prstGeom>
        </p:spPr>
      </p:pic>
      <p:cxnSp>
        <p:nvCxnSpPr>
          <p:cNvPr id="126" name="直線コネクタ 125"/>
          <p:cNvCxnSpPr/>
          <p:nvPr/>
        </p:nvCxnSpPr>
        <p:spPr>
          <a:xfrm flipV="1">
            <a:off x="6457122" y="2767501"/>
            <a:ext cx="0" cy="595312"/>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55" name="直線コネクタ 154"/>
          <p:cNvCxnSpPr/>
          <p:nvPr/>
        </p:nvCxnSpPr>
        <p:spPr>
          <a:xfrm flipV="1">
            <a:off x="6457122" y="3528862"/>
            <a:ext cx="0" cy="620564"/>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58" name="直線矢印コネクタ 157"/>
          <p:cNvCxnSpPr/>
          <p:nvPr/>
        </p:nvCxnSpPr>
        <p:spPr>
          <a:xfrm>
            <a:off x="4691965" y="2410832"/>
            <a:ext cx="1765157" cy="0"/>
          </a:xfrm>
          <a:prstGeom prst="straightConnector1">
            <a:avLst/>
          </a:prstGeom>
          <a:ln w="38100" cmpd="sng">
            <a:solidFill>
              <a:srgbClr val="FF6600"/>
            </a:solidFill>
            <a:tailEnd type="arrow"/>
          </a:ln>
        </p:spPr>
        <p:style>
          <a:lnRef idx="1">
            <a:schemeClr val="accent3"/>
          </a:lnRef>
          <a:fillRef idx="0">
            <a:schemeClr val="accent3"/>
          </a:fillRef>
          <a:effectRef idx="0">
            <a:schemeClr val="accent3"/>
          </a:effectRef>
          <a:fontRef idx="minor">
            <a:schemeClr val="tx1"/>
          </a:fontRef>
        </p:style>
      </p:cxnSp>
      <p:sp>
        <p:nvSpPr>
          <p:cNvPr id="159" name="テキスト ボックス 158"/>
          <p:cNvSpPr txBox="1"/>
          <p:nvPr/>
        </p:nvSpPr>
        <p:spPr>
          <a:xfrm>
            <a:off x="5288015" y="1999330"/>
            <a:ext cx="530915" cy="369332"/>
          </a:xfrm>
          <a:prstGeom prst="rect">
            <a:avLst/>
          </a:prstGeom>
          <a:noFill/>
        </p:spPr>
        <p:txBody>
          <a:bodyPr wrap="none" rtlCol="0">
            <a:spAutoFit/>
          </a:bodyPr>
          <a:lstStyle/>
          <a:p>
            <a:r>
              <a:rPr kumimoji="1" lang="en-US" altLang="ja-JP" dirty="0" smtClean="0"/>
              <a:t>FT</a:t>
            </a:r>
            <a:r>
              <a:rPr kumimoji="1" lang="en-US" altLang="ja-JP" baseline="30000" dirty="0" smtClean="0"/>
              <a:t>-1</a:t>
            </a:r>
            <a:endParaRPr kumimoji="1" lang="ja-JP" altLang="en-US" baseline="30000" dirty="0"/>
          </a:p>
        </p:txBody>
      </p:sp>
      <p:pic>
        <p:nvPicPr>
          <p:cNvPr id="16" name="図 15" descr="5_pdi_pinhole_amp.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0487" y="2145159"/>
            <a:ext cx="959722" cy="963449"/>
          </a:xfrm>
          <a:prstGeom prst="rect">
            <a:avLst/>
          </a:prstGeom>
        </p:spPr>
      </p:pic>
      <p:sp>
        <p:nvSpPr>
          <p:cNvPr id="160" name="テキスト ボックス 127"/>
          <p:cNvSpPr txBox="1">
            <a:spLocks noChangeArrowheads="1"/>
          </p:cNvSpPr>
          <p:nvPr/>
        </p:nvSpPr>
        <p:spPr bwMode="auto">
          <a:xfrm>
            <a:off x="6604690" y="1221829"/>
            <a:ext cx="21685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800" dirty="0" smtClean="0"/>
              <a:t>(</a:t>
            </a:r>
            <a:r>
              <a:rPr lang="en-US" altLang="ja-JP" sz="1800" dirty="0" err="1" smtClean="0"/>
              <a:t>ca</a:t>
            </a:r>
            <a:r>
              <a:rPr lang="en-US" altLang="ja-JP" sz="1800" dirty="0" smtClean="0"/>
              <a:t>)PDI</a:t>
            </a:r>
          </a:p>
          <a:p>
            <a:r>
              <a:rPr lang="ja-JP" altLang="en-US" sz="1800" dirty="0" smtClean="0"/>
              <a:t>ピンホール透過後</a:t>
            </a:r>
            <a:r>
              <a:rPr lang="en-US" altLang="ja-JP" sz="1800" dirty="0">
                <a:solidFill>
                  <a:srgbClr val="0000FF"/>
                </a:solidFill>
              </a:rPr>
              <a:t>R</a:t>
            </a:r>
          </a:p>
          <a:p>
            <a:pPr algn="ctr"/>
            <a:r>
              <a:rPr lang="ja-JP" altLang="en-US" sz="1800" dirty="0" smtClean="0"/>
              <a:t>強度　　位相</a:t>
            </a:r>
            <a:endParaRPr lang="ja-JP" altLang="en-US" sz="1800" dirty="0"/>
          </a:p>
        </p:txBody>
      </p:sp>
      <p:pic>
        <p:nvPicPr>
          <p:cNvPr id="17" name="図 16" descr="6_pdi_pinhole_phas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08715" y="2117807"/>
            <a:ext cx="978085" cy="976197"/>
          </a:xfrm>
          <a:prstGeom prst="rect">
            <a:avLst/>
          </a:prstGeom>
        </p:spPr>
      </p:pic>
      <p:sp>
        <p:nvSpPr>
          <p:cNvPr id="161" name="正方形/長方形 160"/>
          <p:cNvSpPr/>
          <p:nvPr/>
        </p:nvSpPr>
        <p:spPr>
          <a:xfrm>
            <a:off x="6596577" y="1553773"/>
            <a:ext cx="2448057" cy="15843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2" name="テキスト ボックス 127"/>
          <p:cNvSpPr txBox="1">
            <a:spLocks noChangeArrowheads="1"/>
          </p:cNvSpPr>
          <p:nvPr/>
        </p:nvSpPr>
        <p:spPr bwMode="auto">
          <a:xfrm>
            <a:off x="6622720" y="3099012"/>
            <a:ext cx="24219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t>ピンホール</a:t>
            </a:r>
            <a:r>
              <a:rPr lang="ja-JP" altLang="en-US" sz="1800" dirty="0" smtClean="0">
                <a:solidFill>
                  <a:srgbClr val="FF0000"/>
                </a:solidFill>
              </a:rPr>
              <a:t>外</a:t>
            </a:r>
            <a:r>
              <a:rPr lang="ja-JP" altLang="en-US" sz="1800" dirty="0" smtClean="0"/>
              <a:t>透過後</a:t>
            </a:r>
            <a:r>
              <a:rPr lang="en-US" altLang="ja-JP" sz="1800" dirty="0" smtClean="0">
                <a:solidFill>
                  <a:srgbClr val="008000"/>
                </a:solidFill>
              </a:rPr>
              <a:t>T</a:t>
            </a:r>
            <a:endParaRPr lang="en-US" altLang="ja-JP" sz="1800" dirty="0">
              <a:solidFill>
                <a:srgbClr val="008000"/>
              </a:solidFill>
            </a:endParaRPr>
          </a:p>
          <a:p>
            <a:pPr algn="ctr"/>
            <a:r>
              <a:rPr lang="ja-JP" altLang="en-US" sz="1800" dirty="0" smtClean="0"/>
              <a:t>強度　　位相</a:t>
            </a:r>
            <a:endParaRPr lang="ja-JP" altLang="en-US" sz="1800" dirty="0"/>
          </a:p>
        </p:txBody>
      </p:sp>
      <p:pic>
        <p:nvPicPr>
          <p:cNvPr id="18" name="図 17" descr="7_pdi_out_amp.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4861" y="3750992"/>
            <a:ext cx="955348" cy="955348"/>
          </a:xfrm>
          <a:prstGeom prst="rect">
            <a:avLst/>
          </a:prstGeom>
        </p:spPr>
      </p:pic>
      <p:sp>
        <p:nvSpPr>
          <p:cNvPr id="163" name="正方形/長方形 162"/>
          <p:cNvSpPr/>
          <p:nvPr/>
        </p:nvSpPr>
        <p:spPr>
          <a:xfrm>
            <a:off x="6596578" y="3167678"/>
            <a:ext cx="2448056" cy="15843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descr="8_pdi_out_phas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8715" y="3750992"/>
            <a:ext cx="978085" cy="978085"/>
          </a:xfrm>
          <a:prstGeom prst="rect">
            <a:avLst/>
          </a:prstGeom>
        </p:spPr>
      </p:pic>
      <p:pic>
        <p:nvPicPr>
          <p:cNvPr id="20" name="図 19" descr="9_pdi_zero.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37091" y="5718225"/>
            <a:ext cx="955348" cy="953493"/>
          </a:xfrm>
          <a:prstGeom prst="rect">
            <a:avLst/>
          </a:prstGeom>
        </p:spPr>
      </p:pic>
      <p:sp>
        <p:nvSpPr>
          <p:cNvPr id="164" name="テキスト ボックス 127"/>
          <p:cNvSpPr txBox="1">
            <a:spLocks noChangeArrowheads="1"/>
          </p:cNvSpPr>
          <p:nvPr/>
        </p:nvSpPr>
        <p:spPr bwMode="auto">
          <a:xfrm>
            <a:off x="4598317" y="5071894"/>
            <a:ext cx="4461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en-US" altLang="ja-JP" sz="1800" dirty="0" smtClean="0"/>
              <a:t>R</a:t>
            </a:r>
            <a:r>
              <a:rPr lang="ja-JP" altLang="en-US" sz="1800" dirty="0" smtClean="0"/>
              <a:t>と</a:t>
            </a:r>
            <a:r>
              <a:rPr lang="en-US" altLang="ja-JP" sz="1800" dirty="0" smtClean="0"/>
              <a:t>T</a:t>
            </a:r>
            <a:r>
              <a:rPr lang="ja-JP" altLang="en-US" sz="1800" dirty="0" smtClean="0"/>
              <a:t>の干渉光強度</a:t>
            </a:r>
            <a:endParaRPr lang="en-US" altLang="ja-JP" sz="1800" dirty="0" smtClean="0"/>
          </a:p>
          <a:p>
            <a:pPr algn="ctr"/>
            <a:r>
              <a:rPr lang="ja-JP" altLang="en-US" sz="1800" dirty="0" smtClean="0"/>
              <a:t>位相差</a:t>
            </a:r>
            <a:r>
              <a:rPr lang="en-US" altLang="ja-JP" sz="1800" dirty="0" smtClean="0"/>
              <a:t>0</a:t>
            </a:r>
            <a:r>
              <a:rPr lang="ja-JP" altLang="en-US" sz="1800" dirty="0" smtClean="0"/>
              <a:t>　位相差</a:t>
            </a:r>
            <a:r>
              <a:rPr lang="en-US" altLang="ja-JP" sz="1800" dirty="0" smtClean="0"/>
              <a:t>π</a:t>
            </a:r>
            <a:r>
              <a:rPr lang="ja-JP" altLang="en-US" sz="1800" dirty="0" smtClean="0"/>
              <a:t>　位相差</a:t>
            </a:r>
            <a:r>
              <a:rPr lang="en-US" altLang="ja-JP" sz="1800" dirty="0" smtClean="0"/>
              <a:t>π/2</a:t>
            </a:r>
            <a:r>
              <a:rPr lang="ja-JP" altLang="en-US" sz="1800" dirty="0" smtClean="0"/>
              <a:t>　位相差</a:t>
            </a:r>
            <a:r>
              <a:rPr lang="en-US" altLang="ja-JP" sz="1800" dirty="0" smtClean="0"/>
              <a:t>-π/2</a:t>
            </a:r>
            <a:endParaRPr lang="ja-JP" altLang="en-US" sz="1800" dirty="0"/>
          </a:p>
        </p:txBody>
      </p:sp>
      <p:pic>
        <p:nvPicPr>
          <p:cNvPr id="21" name="図 20" descr="10_pdi_p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61131" y="5718225"/>
            <a:ext cx="955344" cy="953493"/>
          </a:xfrm>
          <a:prstGeom prst="rect">
            <a:avLst/>
          </a:prstGeom>
        </p:spPr>
      </p:pic>
      <p:pic>
        <p:nvPicPr>
          <p:cNvPr id="22" name="図 21" descr="11_pdi_hpi.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94912" y="5718225"/>
            <a:ext cx="955344" cy="953493"/>
          </a:xfrm>
          <a:prstGeom prst="rect">
            <a:avLst/>
          </a:prstGeom>
        </p:spPr>
      </p:pic>
      <p:pic>
        <p:nvPicPr>
          <p:cNvPr id="23" name="図 22" descr="12_pdi_mhpi.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96053" y="5718225"/>
            <a:ext cx="959058" cy="953493"/>
          </a:xfrm>
          <a:prstGeom prst="rect">
            <a:avLst/>
          </a:prstGeom>
        </p:spPr>
      </p:pic>
      <p:sp>
        <p:nvSpPr>
          <p:cNvPr id="165" name="正方形/長方形 164"/>
          <p:cNvSpPr/>
          <p:nvPr/>
        </p:nvSpPr>
        <p:spPr>
          <a:xfrm>
            <a:off x="4547352" y="5063960"/>
            <a:ext cx="4512923" cy="172071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6" name="直線矢印コネクタ 165"/>
          <p:cNvCxnSpPr/>
          <p:nvPr/>
        </p:nvCxnSpPr>
        <p:spPr>
          <a:xfrm flipH="1">
            <a:off x="7680234" y="4762459"/>
            <a:ext cx="2" cy="301501"/>
          </a:xfrm>
          <a:prstGeom prst="straightConnector1">
            <a:avLst/>
          </a:prstGeom>
          <a:ln w="38100" cmpd="sng">
            <a:solidFill>
              <a:srgbClr val="FF0000"/>
            </a:solidFill>
            <a:tailEnd type="arrow"/>
          </a:ln>
        </p:spPr>
        <p:style>
          <a:lnRef idx="1">
            <a:schemeClr val="accent3"/>
          </a:lnRef>
          <a:fillRef idx="0">
            <a:schemeClr val="accent3"/>
          </a:fillRef>
          <a:effectRef idx="0">
            <a:schemeClr val="accent3"/>
          </a:effectRef>
          <a:fontRef idx="minor">
            <a:schemeClr val="tx1"/>
          </a:fontRef>
        </p:style>
      </p:cxnSp>
      <p:sp>
        <p:nvSpPr>
          <p:cNvPr id="26" name="テキスト ボックス 25"/>
          <p:cNvSpPr txBox="1"/>
          <p:nvPr/>
        </p:nvSpPr>
        <p:spPr>
          <a:xfrm>
            <a:off x="5664959" y="4400481"/>
            <a:ext cx="646331" cy="369332"/>
          </a:xfrm>
          <a:prstGeom prst="rect">
            <a:avLst/>
          </a:prstGeom>
          <a:noFill/>
        </p:spPr>
        <p:txBody>
          <a:bodyPr wrap="none" rtlCol="0">
            <a:spAutoFit/>
          </a:bodyPr>
          <a:lstStyle/>
          <a:p>
            <a:r>
              <a:rPr kumimoji="1" lang="ja-JP" altLang="en-US" dirty="0" smtClean="0"/>
              <a:t>干渉</a:t>
            </a:r>
            <a:endParaRPr kumimoji="1" lang="ja-JP" altLang="en-US" dirty="0"/>
          </a:p>
        </p:txBody>
      </p:sp>
      <p:pic>
        <p:nvPicPr>
          <p:cNvPr id="10" name="図 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70909" y="4535444"/>
            <a:ext cx="3228784" cy="2196324"/>
          </a:xfrm>
          <a:prstGeom prst="rect">
            <a:avLst/>
          </a:prstGeom>
        </p:spPr>
      </p:pic>
      <p:sp>
        <p:nvSpPr>
          <p:cNvPr id="11" name="正方形/長方形 10"/>
          <p:cNvSpPr/>
          <p:nvPr/>
        </p:nvSpPr>
        <p:spPr>
          <a:xfrm>
            <a:off x="657762" y="5737250"/>
            <a:ext cx="2644173" cy="83285"/>
          </a:xfrm>
          <a:prstGeom prst="rect">
            <a:avLst/>
          </a:prstGeom>
          <a:solidFill>
            <a:schemeClr val="tx1">
              <a:lumMod val="50000"/>
              <a:lumOff val="50000"/>
              <a:alpha val="34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732227" y="4634619"/>
            <a:ext cx="2579552" cy="369332"/>
          </a:xfrm>
          <a:prstGeom prst="rect">
            <a:avLst/>
          </a:prstGeom>
          <a:noFill/>
        </p:spPr>
        <p:txBody>
          <a:bodyPr wrap="none" rtlCol="0">
            <a:spAutoFit/>
          </a:bodyPr>
          <a:lstStyle/>
          <a:p>
            <a:r>
              <a:rPr kumimoji="1" lang="ja-JP" altLang="en-US" dirty="0" smtClean="0"/>
              <a:t>ピンホール径と</a:t>
            </a:r>
            <a:r>
              <a:rPr lang="ja-JP" altLang="en-US" dirty="0" smtClean="0"/>
              <a:t>測定精度</a:t>
            </a:r>
            <a:endParaRPr kumimoji="1" lang="en-US" altLang="ja-JP" dirty="0" smtClean="0"/>
          </a:p>
        </p:txBody>
      </p:sp>
      <p:cxnSp>
        <p:nvCxnSpPr>
          <p:cNvPr id="9" name="直線コネクタ 8"/>
          <p:cNvCxnSpPr/>
          <p:nvPr/>
        </p:nvCxnSpPr>
        <p:spPr>
          <a:xfrm flipV="1">
            <a:off x="1045309" y="5718225"/>
            <a:ext cx="0" cy="797852"/>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806846" y="5247025"/>
            <a:ext cx="476926" cy="369332"/>
          </a:xfrm>
          <a:prstGeom prst="rect">
            <a:avLst/>
          </a:prstGeom>
          <a:noFill/>
        </p:spPr>
        <p:txBody>
          <a:bodyPr wrap="none" rtlCol="0">
            <a:spAutoFit/>
          </a:bodyPr>
          <a:lstStyle/>
          <a:p>
            <a:r>
              <a:rPr kumimoji="1" lang="en-US" altLang="ja-JP" dirty="0" smtClean="0"/>
              <a:t>0.3</a:t>
            </a:r>
            <a:endParaRPr kumimoji="1" lang="ja-JP" altLang="en-US" dirty="0"/>
          </a:p>
        </p:txBody>
      </p:sp>
      <p:sp>
        <p:nvSpPr>
          <p:cNvPr id="14" name="テキスト ボックス 13"/>
          <p:cNvSpPr txBox="1"/>
          <p:nvPr/>
        </p:nvSpPr>
        <p:spPr>
          <a:xfrm>
            <a:off x="3399696" y="5568467"/>
            <a:ext cx="698629"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15" name="テキスト ボックス 14"/>
          <p:cNvSpPr txBox="1"/>
          <p:nvPr/>
        </p:nvSpPr>
        <p:spPr>
          <a:xfrm>
            <a:off x="3204320" y="5431691"/>
            <a:ext cx="393632" cy="646331"/>
          </a:xfrm>
          <a:prstGeom prst="rect">
            <a:avLst/>
          </a:prstGeom>
          <a:noFill/>
        </p:spPr>
        <p:txBody>
          <a:bodyPr wrap="none" rtlCol="0">
            <a:spAutoFit/>
          </a:bodyPr>
          <a:lstStyle/>
          <a:p>
            <a:r>
              <a:rPr kumimoji="1" lang="en-US" altLang="ja-JP" dirty="0" smtClean="0"/>
              <a:t>↓</a:t>
            </a:r>
          </a:p>
          <a:p>
            <a:r>
              <a:rPr lang="en-US" altLang="ja-JP" dirty="0" smtClean="0"/>
              <a:t>↑</a:t>
            </a:r>
            <a:endParaRPr kumimoji="1" lang="ja-JP" altLang="en-US" dirty="0"/>
          </a:p>
        </p:txBody>
      </p:sp>
      <p:sp>
        <p:nvSpPr>
          <p:cNvPr id="24" name="テキスト ボックス 23"/>
          <p:cNvSpPr txBox="1"/>
          <p:nvPr/>
        </p:nvSpPr>
        <p:spPr>
          <a:xfrm>
            <a:off x="457200" y="6525846"/>
            <a:ext cx="3411135" cy="369332"/>
          </a:xfrm>
          <a:prstGeom prst="rect">
            <a:avLst/>
          </a:prstGeom>
          <a:solidFill>
            <a:schemeClr val="bg1"/>
          </a:solidFill>
        </p:spPr>
        <p:txBody>
          <a:bodyPr wrap="none" rtlCol="0">
            <a:spAutoFit/>
          </a:bodyPr>
          <a:lstStyle/>
          <a:p>
            <a:r>
              <a:rPr kumimoji="1" lang="ja-JP" altLang="en-US" dirty="0" smtClean="0"/>
              <a:t>ピンホール直径</a:t>
            </a:r>
            <a:r>
              <a:rPr kumimoji="1" lang="en-US" altLang="ja-JP" dirty="0" smtClean="0"/>
              <a:t>(</a:t>
            </a:r>
            <a:r>
              <a:rPr kumimoji="1" lang="ja-JP" altLang="en-US" dirty="0" smtClean="0"/>
              <a:t>エアリーディスク</a:t>
            </a:r>
            <a:r>
              <a:rPr kumimoji="1" lang="en-US" altLang="ja-JP" dirty="0" smtClean="0"/>
              <a:t>)</a:t>
            </a:r>
            <a:endParaRPr kumimoji="1" lang="ja-JP" altLang="en-US" dirty="0"/>
          </a:p>
        </p:txBody>
      </p:sp>
      <p:sp>
        <p:nvSpPr>
          <p:cNvPr id="25" name="テキスト ボックス 24"/>
          <p:cNvSpPr txBox="1"/>
          <p:nvPr/>
        </p:nvSpPr>
        <p:spPr>
          <a:xfrm rot="16200000">
            <a:off x="-538573" y="5521427"/>
            <a:ext cx="1418966" cy="369332"/>
          </a:xfrm>
          <a:prstGeom prst="rect">
            <a:avLst/>
          </a:prstGeom>
          <a:solidFill>
            <a:srgbClr val="FFFFFF"/>
          </a:solidFill>
        </p:spPr>
        <p:txBody>
          <a:bodyPr wrap="none" rtlCol="0">
            <a:spAutoFit/>
          </a:bodyPr>
          <a:lstStyle/>
          <a:p>
            <a:r>
              <a:rPr kumimoji="1" lang="ja-JP" altLang="en-US" dirty="0" smtClean="0"/>
              <a:t>測定</a:t>
            </a:r>
            <a:r>
              <a:rPr kumimoji="1" lang="en-US" altLang="ja-JP" dirty="0" smtClean="0"/>
              <a:t>/</a:t>
            </a:r>
            <a:r>
              <a:rPr kumimoji="1" lang="ja-JP" altLang="en-US" dirty="0" smtClean="0"/>
              <a:t>入力比</a:t>
            </a:r>
            <a:endParaRPr kumimoji="1" lang="ja-JP" altLang="en-US" dirty="0"/>
          </a:p>
        </p:txBody>
      </p:sp>
    </p:spTree>
    <p:extLst>
      <p:ext uri="{BB962C8B-B14F-4D97-AF65-F5344CB8AC3E}">
        <p14:creationId xmlns:p14="http://schemas.microsoft.com/office/powerpoint/2010/main" val="375677350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0" y="-6350"/>
            <a:ext cx="9144000" cy="877888"/>
          </a:xfrm>
        </p:spPr>
        <p:txBody>
          <a:bodyPr>
            <a:normAutofit/>
          </a:bodyPr>
          <a:lstStyle/>
          <a:p>
            <a:r>
              <a:rPr lang="ja-JP" altLang="en-US" u="sng" dirty="0" smtClean="0">
                <a:latin typeface="Calibri" charset="0"/>
                <a:ea typeface="ＭＳ Ｐゴシック" charset="0"/>
              </a:rPr>
              <a:t>性能評価シミュレーション</a:t>
            </a:r>
            <a:r>
              <a:rPr lang="en-US" altLang="ja-JP" u="sng" dirty="0" smtClean="0">
                <a:latin typeface="Calibri" charset="0"/>
                <a:ea typeface="ＭＳ Ｐゴシック" charset="0"/>
              </a:rPr>
              <a:t>. </a:t>
            </a:r>
            <a:r>
              <a:rPr lang="ja-JP" altLang="en-US" u="sng" dirty="0" smtClean="0">
                <a:latin typeface="Calibri" charset="0"/>
                <a:ea typeface="ＭＳ Ｐゴシック" charset="0"/>
              </a:rPr>
              <a:t>位相測定</a:t>
            </a:r>
            <a:endParaRPr lang="ja-JP" altLang="en-US" u="sng" dirty="0">
              <a:latin typeface="Calibri" charset="0"/>
              <a:ea typeface="ＭＳ Ｐゴシック" charset="0"/>
            </a:endParaRPr>
          </a:p>
        </p:txBody>
      </p:sp>
      <p:sp>
        <p:nvSpPr>
          <p:cNvPr id="9218" name="コンテンツ プレースホルダー 2"/>
          <p:cNvSpPr>
            <a:spLocks noGrp="1"/>
          </p:cNvSpPr>
          <p:nvPr>
            <p:ph idx="1"/>
          </p:nvPr>
        </p:nvSpPr>
        <p:spPr>
          <a:xfrm>
            <a:off x="0" y="762001"/>
            <a:ext cx="9144000" cy="692250"/>
          </a:xfrm>
        </p:spPr>
        <p:txBody>
          <a:bodyPr/>
          <a:lstStyle/>
          <a:p>
            <a:pPr>
              <a:defRPr/>
            </a:pPr>
            <a:r>
              <a:rPr lang="ja-JP" altLang="en-US" dirty="0" smtClean="0">
                <a:latin typeface="Calibri" charset="0"/>
                <a:ea typeface="ＭＳ Ｐゴシック" charset="0"/>
              </a:rPr>
              <a:t>入力した波面の位相を測定。</a:t>
            </a:r>
            <a:endParaRPr lang="ja-JP" altLang="en-US" dirty="0">
              <a:latin typeface="Calibri" charset="0"/>
              <a:ea typeface="ＭＳ Ｐゴシック" charset="0"/>
            </a:endParaRPr>
          </a:p>
        </p:txBody>
      </p:sp>
      <p:pic>
        <p:nvPicPr>
          <p:cNvPr id="16" name="図 15" descr="5_pdi_pinhole_am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2636" y="1509363"/>
            <a:ext cx="959722" cy="963449"/>
          </a:xfrm>
          <a:prstGeom prst="rect">
            <a:avLst/>
          </a:prstGeom>
        </p:spPr>
      </p:pic>
      <p:sp>
        <p:nvSpPr>
          <p:cNvPr id="160" name="テキスト ボックス 127"/>
          <p:cNvSpPr txBox="1">
            <a:spLocks noChangeArrowheads="1"/>
          </p:cNvSpPr>
          <p:nvPr/>
        </p:nvSpPr>
        <p:spPr bwMode="auto">
          <a:xfrm>
            <a:off x="5419189" y="871538"/>
            <a:ext cx="12893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t>ピンホール</a:t>
            </a:r>
            <a:endParaRPr lang="en-US" altLang="ja-JP" sz="1800" dirty="0" smtClean="0">
              <a:solidFill>
                <a:srgbClr val="0000FF"/>
              </a:solidFill>
            </a:endParaRPr>
          </a:p>
          <a:p>
            <a:pPr algn="ctr"/>
            <a:r>
              <a:rPr lang="en-US" altLang="ja-JP" sz="1800" dirty="0" smtClean="0">
                <a:solidFill>
                  <a:srgbClr val="0000FF"/>
                </a:solidFill>
                <a:latin typeface="Futura"/>
                <a:ea typeface="ＭＳ Ｐ明朝"/>
                <a:cs typeface="Futura"/>
              </a:rPr>
              <a:t>I</a:t>
            </a:r>
            <a:r>
              <a:rPr lang="en-US" altLang="ja-JP" sz="1800" baseline="-25000" dirty="0" smtClean="0">
                <a:solidFill>
                  <a:srgbClr val="0000FF"/>
                </a:solidFill>
                <a:latin typeface="Futura"/>
                <a:ea typeface="ＭＳ Ｐ明朝"/>
                <a:cs typeface="Futura"/>
              </a:rPr>
              <a:t>R</a:t>
            </a:r>
            <a:endParaRPr lang="ja-JP" altLang="en-US" sz="1800" baseline="-25000" dirty="0">
              <a:latin typeface="Futura"/>
              <a:ea typeface="ＭＳ Ｐ明朝"/>
              <a:cs typeface="Futura"/>
            </a:endParaRPr>
          </a:p>
        </p:txBody>
      </p:sp>
      <p:sp>
        <p:nvSpPr>
          <p:cNvPr id="162" name="テキスト ボックス 127"/>
          <p:cNvSpPr txBox="1">
            <a:spLocks noChangeArrowheads="1"/>
          </p:cNvSpPr>
          <p:nvPr/>
        </p:nvSpPr>
        <p:spPr bwMode="auto">
          <a:xfrm>
            <a:off x="6514450" y="871538"/>
            <a:ext cx="15166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smtClean="0"/>
              <a:t>ピンホール</a:t>
            </a:r>
            <a:r>
              <a:rPr lang="ja-JP" altLang="en-US" sz="1800" dirty="0" smtClean="0">
                <a:solidFill>
                  <a:srgbClr val="FF0000"/>
                </a:solidFill>
              </a:rPr>
              <a:t>外</a:t>
            </a:r>
            <a:endParaRPr lang="en-US" altLang="ja-JP" sz="1800" dirty="0" smtClean="0">
              <a:solidFill>
                <a:srgbClr val="008000"/>
              </a:solidFill>
            </a:endParaRPr>
          </a:p>
          <a:p>
            <a:pPr algn="ctr"/>
            <a:r>
              <a:rPr lang="en-US" altLang="ja-JP" sz="1800" dirty="0" smtClean="0">
                <a:solidFill>
                  <a:srgbClr val="0000FF"/>
                </a:solidFill>
                <a:latin typeface="Futura"/>
                <a:ea typeface="ＭＳ Ｐ明朝"/>
                <a:cs typeface="Futura"/>
              </a:rPr>
              <a:t>I</a:t>
            </a:r>
            <a:r>
              <a:rPr lang="en-US" altLang="ja-JP" sz="1800" baseline="-25000" dirty="0">
                <a:solidFill>
                  <a:srgbClr val="0000FF"/>
                </a:solidFill>
                <a:latin typeface="Futura"/>
                <a:ea typeface="ＭＳ Ｐ明朝"/>
                <a:cs typeface="Futura"/>
              </a:rPr>
              <a:t>T</a:t>
            </a:r>
            <a:endParaRPr lang="ja-JP" altLang="en-US" sz="1800" baseline="-25000" dirty="0">
              <a:latin typeface="Futura"/>
              <a:ea typeface="ＭＳ Ｐ明朝"/>
              <a:cs typeface="Futura"/>
            </a:endParaRPr>
          </a:p>
        </p:txBody>
      </p:sp>
      <p:pic>
        <p:nvPicPr>
          <p:cNvPr id="18" name="図 17" descr="7_pdi_out_amp.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9867" y="1509363"/>
            <a:ext cx="963449" cy="963449"/>
          </a:xfrm>
          <a:prstGeom prst="rect">
            <a:avLst/>
          </a:prstGeom>
        </p:spPr>
      </p:pic>
      <p:pic>
        <p:nvPicPr>
          <p:cNvPr id="20" name="図 19" descr="9_pdi_zer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4066" y="1509363"/>
            <a:ext cx="955348" cy="953493"/>
          </a:xfrm>
          <a:prstGeom prst="rect">
            <a:avLst/>
          </a:prstGeom>
        </p:spPr>
      </p:pic>
      <p:pic>
        <p:nvPicPr>
          <p:cNvPr id="21" name="図 20" descr="10_pdi_pi.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2636" y="3201459"/>
            <a:ext cx="959722" cy="957862"/>
          </a:xfrm>
          <a:prstGeom prst="rect">
            <a:avLst/>
          </a:prstGeom>
        </p:spPr>
      </p:pic>
      <p:pic>
        <p:nvPicPr>
          <p:cNvPr id="22" name="図 21" descr="11_pdi_hpi.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9867" y="3201458"/>
            <a:ext cx="963449" cy="961582"/>
          </a:xfrm>
          <a:prstGeom prst="rect">
            <a:avLst/>
          </a:prstGeom>
        </p:spPr>
      </p:pic>
      <p:pic>
        <p:nvPicPr>
          <p:cNvPr id="23" name="図 22" descr="12_pdi_mhpi.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34066" y="3201459"/>
            <a:ext cx="959058" cy="953493"/>
          </a:xfrm>
          <a:prstGeom prst="rect">
            <a:avLst/>
          </a:prstGeom>
        </p:spPr>
      </p:pic>
      <p:sp>
        <p:nvSpPr>
          <p:cNvPr id="165" name="正方形/長方形 164"/>
          <p:cNvSpPr/>
          <p:nvPr/>
        </p:nvSpPr>
        <p:spPr>
          <a:xfrm>
            <a:off x="5402555" y="871538"/>
            <a:ext cx="3655297" cy="330856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10" cstate="screen">
            <a:extLst>
              <a:ext uri="{28A0092B-C50C-407E-A947-70E740481C1C}">
                <a14:useLocalDpi xmlns:a14="http://schemas.microsoft.com/office/drawing/2010/main"/>
              </a:ext>
            </a:extLst>
          </a:blip>
          <a:srcRect l="6337" b="10837"/>
          <a:stretch/>
        </p:blipFill>
        <p:spPr>
          <a:xfrm>
            <a:off x="4887232" y="4445000"/>
            <a:ext cx="4010218" cy="2084383"/>
          </a:xfrm>
          <a:prstGeom prst="rect">
            <a:avLst/>
          </a:prstGeom>
          <a:ln>
            <a:noFill/>
          </a:ln>
        </p:spPr>
      </p:pic>
      <p:sp>
        <p:nvSpPr>
          <p:cNvPr id="10" name="テキスト ボックス 9"/>
          <p:cNvSpPr txBox="1"/>
          <p:nvPr/>
        </p:nvSpPr>
        <p:spPr>
          <a:xfrm>
            <a:off x="399143" y="1374735"/>
            <a:ext cx="4717143" cy="923330"/>
          </a:xfrm>
          <a:prstGeom prst="rect">
            <a:avLst/>
          </a:prstGeom>
          <a:noFill/>
        </p:spPr>
        <p:txBody>
          <a:bodyPr wrap="square" rtlCol="0">
            <a:spAutoFit/>
          </a:bodyPr>
          <a:lstStyle/>
          <a:p>
            <a:r>
              <a:rPr kumimoji="1" lang="ja-JP" altLang="en-US" dirty="0" smtClean="0"/>
              <a:t>入力：</a:t>
            </a:r>
            <a:r>
              <a:rPr kumimoji="1" lang="en-US" altLang="ja-JP" dirty="0" smtClean="0"/>
              <a:t> Zernike </a:t>
            </a:r>
            <a:r>
              <a:rPr kumimoji="1" lang="ja-JP" altLang="en-US" dirty="0" smtClean="0"/>
              <a:t>収差の</a:t>
            </a:r>
            <a:r>
              <a:rPr lang="en-US" altLang="ja-JP" dirty="0"/>
              <a:t>8</a:t>
            </a:r>
            <a:r>
              <a:rPr kumimoji="1" lang="ja-JP" altLang="en-US" dirty="0" smtClean="0"/>
              <a:t>モード</a:t>
            </a:r>
            <a:endParaRPr kumimoji="1" lang="en-US" altLang="ja-JP" dirty="0" smtClean="0"/>
          </a:p>
          <a:p>
            <a:r>
              <a:rPr kumimoji="1" lang="en-US" altLang="ja-JP" dirty="0" smtClean="0"/>
              <a:t> (tip/tilt, </a:t>
            </a:r>
            <a:r>
              <a:rPr kumimoji="1" lang="ja-JP" altLang="en-US" dirty="0" smtClean="0"/>
              <a:t>非点</a:t>
            </a:r>
            <a:r>
              <a:rPr kumimoji="1" lang="en-US" altLang="ja-JP" dirty="0" smtClean="0"/>
              <a:t>x-y, </a:t>
            </a:r>
            <a:r>
              <a:rPr lang="en-US" altLang="ja-JP" dirty="0" smtClean="0"/>
              <a:t>defocus</a:t>
            </a:r>
            <a:r>
              <a:rPr kumimoji="1" lang="en-US" altLang="ja-JP" dirty="0" smtClean="0"/>
              <a:t>, </a:t>
            </a:r>
            <a:r>
              <a:rPr kumimoji="1" lang="ja-JP" altLang="en-US" dirty="0" smtClean="0"/>
              <a:t>コマ</a:t>
            </a:r>
            <a:r>
              <a:rPr kumimoji="1" lang="en-US" altLang="ja-JP" dirty="0" smtClean="0"/>
              <a:t>, </a:t>
            </a:r>
            <a:r>
              <a:rPr kumimoji="1" lang="ja-JP" altLang="en-US" dirty="0" smtClean="0"/>
              <a:t>球面</a:t>
            </a:r>
            <a:r>
              <a:rPr kumimoji="1" lang="en-US" altLang="ja-JP" dirty="0" smtClean="0"/>
              <a:t>)</a:t>
            </a:r>
          </a:p>
          <a:p>
            <a:r>
              <a:rPr lang="en-US" altLang="ja-JP" dirty="0" smtClean="0"/>
              <a:t>0—1.0</a:t>
            </a:r>
            <a:r>
              <a:rPr kumimoji="1" lang="en-US" altLang="ja-JP" dirty="0" smtClean="0"/>
              <a:t> </a:t>
            </a:r>
            <a:r>
              <a:rPr kumimoji="1" lang="en-US" altLang="ja-JP" dirty="0" err="1" smtClean="0"/>
              <a:t>λ</a:t>
            </a:r>
            <a:r>
              <a:rPr kumimoji="1" lang="en-US" altLang="ja-JP" dirty="0" smtClean="0"/>
              <a:t>(P-V)</a:t>
            </a:r>
            <a:r>
              <a:rPr kumimoji="1" lang="ja-JP" altLang="en-US" dirty="0" smtClean="0"/>
              <a:t>まで</a:t>
            </a:r>
            <a:endParaRPr kumimoji="1" lang="ja-JP" altLang="en-US" dirty="0"/>
          </a:p>
        </p:txBody>
      </p:sp>
      <p:sp>
        <p:nvSpPr>
          <p:cNvPr id="68" name="テキスト ボックス 67"/>
          <p:cNvSpPr txBox="1"/>
          <p:nvPr/>
        </p:nvSpPr>
        <p:spPr>
          <a:xfrm>
            <a:off x="40171" y="2355805"/>
            <a:ext cx="1569660" cy="369332"/>
          </a:xfrm>
          <a:prstGeom prst="rect">
            <a:avLst/>
          </a:prstGeom>
          <a:noFill/>
        </p:spPr>
        <p:txBody>
          <a:bodyPr wrap="none" rtlCol="0">
            <a:spAutoFit/>
          </a:bodyPr>
          <a:lstStyle/>
          <a:p>
            <a:r>
              <a:rPr lang="ja-JP" altLang="en-US" dirty="0" smtClean="0"/>
              <a:t>測定</a:t>
            </a:r>
            <a:r>
              <a:rPr kumimoji="1" lang="ja-JP" altLang="en-US" dirty="0" smtClean="0"/>
              <a:t>：</a:t>
            </a:r>
            <a:r>
              <a:rPr kumimoji="1" lang="en-US" altLang="ja-JP" dirty="0" smtClean="0"/>
              <a:t> </a:t>
            </a:r>
            <a:r>
              <a:rPr kumimoji="1" lang="en-US" altLang="ja-JP" dirty="0" smtClean="0">
                <a:solidFill>
                  <a:srgbClr val="0000FF"/>
                </a:solidFill>
              </a:rPr>
              <a:t>PDIWFS</a:t>
            </a:r>
            <a:endParaRPr kumimoji="1" lang="ja-JP" altLang="en-US" dirty="0">
              <a:solidFill>
                <a:srgbClr val="0000FF"/>
              </a:solidFill>
            </a:endParaRPr>
          </a:p>
        </p:txBody>
      </p:sp>
      <p:sp>
        <p:nvSpPr>
          <p:cNvPr id="70" name="テキスト ボックス 127"/>
          <p:cNvSpPr txBox="1">
            <a:spLocks noChangeArrowheads="1"/>
          </p:cNvSpPr>
          <p:nvPr/>
        </p:nvSpPr>
        <p:spPr bwMode="auto">
          <a:xfrm>
            <a:off x="7689329" y="900253"/>
            <a:ext cx="1368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dirty="0" smtClean="0"/>
              <a:t>位相差</a:t>
            </a:r>
            <a:r>
              <a:rPr lang="en-US" altLang="ja-JP" sz="1800" dirty="0"/>
              <a:t>0</a:t>
            </a:r>
            <a:endParaRPr lang="en-US" altLang="ja-JP" sz="1800" dirty="0">
              <a:solidFill>
                <a:srgbClr val="0000FF"/>
              </a:solidFill>
              <a:latin typeface="ＭＳ Ｐ明朝"/>
              <a:ea typeface="ＭＳ Ｐ明朝"/>
              <a:cs typeface="ＭＳ Ｐ明朝"/>
            </a:endParaRPr>
          </a:p>
          <a:p>
            <a:pPr algn="ctr"/>
            <a:r>
              <a:rPr lang="en-US" altLang="ja-JP" sz="1800" dirty="0" smtClean="0">
                <a:solidFill>
                  <a:srgbClr val="0000FF"/>
                </a:solidFill>
                <a:latin typeface="Futura"/>
                <a:ea typeface="ＭＳ Ｐ明朝"/>
                <a:cs typeface="Futura"/>
              </a:rPr>
              <a:t>I</a:t>
            </a:r>
            <a:r>
              <a:rPr lang="en-US" altLang="ja-JP" sz="1800" baseline="-25000" dirty="0" smtClean="0">
                <a:solidFill>
                  <a:srgbClr val="0000FF"/>
                </a:solidFill>
                <a:latin typeface="Futura"/>
                <a:ea typeface="ＭＳ Ｐ明朝"/>
                <a:cs typeface="Futura"/>
              </a:rPr>
              <a:t>0</a:t>
            </a:r>
            <a:endParaRPr lang="ja-JP" altLang="en-US" sz="1800" baseline="-25000" dirty="0">
              <a:latin typeface="Futura"/>
              <a:ea typeface="ＭＳ Ｐ明朝"/>
              <a:cs typeface="Futura"/>
            </a:endParaRPr>
          </a:p>
        </p:txBody>
      </p:sp>
      <p:sp>
        <p:nvSpPr>
          <p:cNvPr id="71" name="テキスト ボックス 127"/>
          <p:cNvSpPr txBox="1">
            <a:spLocks noChangeArrowheads="1"/>
          </p:cNvSpPr>
          <p:nvPr/>
        </p:nvSpPr>
        <p:spPr bwMode="auto">
          <a:xfrm>
            <a:off x="5419189" y="2555127"/>
            <a:ext cx="1368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dirty="0" smtClean="0"/>
              <a:t>位相差</a:t>
            </a:r>
            <a:r>
              <a:rPr lang="en-US" altLang="ja-JP" sz="1800" dirty="0" smtClean="0"/>
              <a:t>π</a:t>
            </a:r>
            <a:endParaRPr lang="en-US" altLang="ja-JP" sz="1800" dirty="0">
              <a:solidFill>
                <a:srgbClr val="0000FF"/>
              </a:solidFill>
              <a:latin typeface="ＭＳ Ｐ明朝"/>
              <a:ea typeface="ＭＳ Ｐ明朝"/>
              <a:cs typeface="ＭＳ Ｐ明朝"/>
            </a:endParaRPr>
          </a:p>
          <a:p>
            <a:pPr algn="ctr"/>
            <a:r>
              <a:rPr lang="en-US" altLang="ja-JP" sz="1800" dirty="0" smtClean="0">
                <a:solidFill>
                  <a:srgbClr val="0000FF"/>
                </a:solidFill>
                <a:latin typeface="Futura"/>
                <a:ea typeface="ＭＳ Ｐ明朝"/>
                <a:cs typeface="Futura"/>
              </a:rPr>
              <a:t>I</a:t>
            </a:r>
            <a:r>
              <a:rPr lang="en-US" altLang="ja-JP" sz="1800" baseline="-25000" dirty="0" smtClean="0">
                <a:solidFill>
                  <a:srgbClr val="0000FF"/>
                </a:solidFill>
                <a:latin typeface="Futura"/>
                <a:ea typeface="ＭＳ Ｐ明朝"/>
                <a:cs typeface="Futura"/>
              </a:rPr>
              <a:t>π</a:t>
            </a:r>
            <a:endParaRPr lang="ja-JP" altLang="en-US" sz="1800" baseline="-25000" dirty="0">
              <a:latin typeface="Futura"/>
              <a:ea typeface="ＭＳ Ｐ明朝"/>
              <a:cs typeface="Futura"/>
            </a:endParaRPr>
          </a:p>
        </p:txBody>
      </p:sp>
      <p:sp>
        <p:nvSpPr>
          <p:cNvPr id="72" name="テキスト ボックス 127"/>
          <p:cNvSpPr txBox="1">
            <a:spLocks noChangeArrowheads="1"/>
          </p:cNvSpPr>
          <p:nvPr/>
        </p:nvSpPr>
        <p:spPr bwMode="auto">
          <a:xfrm>
            <a:off x="6662556" y="2555127"/>
            <a:ext cx="1368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dirty="0" smtClean="0"/>
              <a:t>位相差</a:t>
            </a:r>
            <a:r>
              <a:rPr lang="en-US" altLang="ja-JP" sz="1800" dirty="0" smtClean="0"/>
              <a:t>π/2</a:t>
            </a:r>
            <a:endParaRPr lang="en-US" altLang="ja-JP" sz="1800" dirty="0">
              <a:solidFill>
                <a:srgbClr val="0000FF"/>
              </a:solidFill>
              <a:latin typeface="ＭＳ Ｐ明朝"/>
              <a:ea typeface="ＭＳ Ｐ明朝"/>
              <a:cs typeface="ＭＳ Ｐ明朝"/>
            </a:endParaRPr>
          </a:p>
          <a:p>
            <a:pPr algn="ctr"/>
            <a:r>
              <a:rPr lang="en-US" altLang="ja-JP" sz="1800" b="1" dirty="0" smtClean="0">
                <a:solidFill>
                  <a:srgbClr val="0000FF"/>
                </a:solidFill>
                <a:latin typeface="Futura"/>
                <a:ea typeface="ＭＳ Ｐ明朝"/>
                <a:cs typeface="Futura"/>
              </a:rPr>
              <a:t>I</a:t>
            </a:r>
            <a:r>
              <a:rPr lang="en-US" altLang="ja-JP" sz="1800" b="1" baseline="-25000" dirty="0" smtClean="0">
                <a:solidFill>
                  <a:srgbClr val="0000FF"/>
                </a:solidFill>
                <a:latin typeface="Futura"/>
                <a:ea typeface="ＭＳ Ｐ明朝"/>
                <a:cs typeface="Futura"/>
              </a:rPr>
              <a:t>π/2</a:t>
            </a:r>
            <a:endParaRPr lang="ja-JP" altLang="en-US" sz="1800" b="1" baseline="-25000" dirty="0">
              <a:latin typeface="Futura"/>
              <a:ea typeface="ＭＳ Ｐ明朝"/>
              <a:cs typeface="Futura"/>
            </a:endParaRPr>
          </a:p>
        </p:txBody>
      </p:sp>
      <p:sp>
        <p:nvSpPr>
          <p:cNvPr id="73" name="テキスト ボックス 127"/>
          <p:cNvSpPr txBox="1">
            <a:spLocks noChangeArrowheads="1"/>
          </p:cNvSpPr>
          <p:nvPr/>
        </p:nvSpPr>
        <p:spPr bwMode="auto">
          <a:xfrm>
            <a:off x="7766690" y="2561187"/>
            <a:ext cx="1368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1800" dirty="0" smtClean="0"/>
              <a:t>位相差</a:t>
            </a:r>
            <a:r>
              <a:rPr lang="en-US" altLang="ja-JP" sz="1800" dirty="0" smtClean="0"/>
              <a:t> -π/2</a:t>
            </a:r>
            <a:endParaRPr lang="en-US" altLang="ja-JP" sz="1800" dirty="0">
              <a:solidFill>
                <a:srgbClr val="0000FF"/>
              </a:solidFill>
              <a:latin typeface="ＭＳ Ｐ明朝"/>
              <a:ea typeface="ＭＳ Ｐ明朝"/>
              <a:cs typeface="ＭＳ Ｐ明朝"/>
            </a:endParaRPr>
          </a:p>
          <a:p>
            <a:pPr algn="ctr"/>
            <a:r>
              <a:rPr lang="en-US" altLang="ja-JP" sz="1800" b="1" dirty="0" smtClean="0">
                <a:solidFill>
                  <a:srgbClr val="0000FF"/>
                </a:solidFill>
                <a:latin typeface="Futura"/>
                <a:ea typeface="ＭＳ Ｐ明朝"/>
                <a:cs typeface="Futura"/>
              </a:rPr>
              <a:t>I</a:t>
            </a:r>
            <a:r>
              <a:rPr lang="en-US" altLang="ja-JP" sz="1800" b="1" baseline="-25000" dirty="0" smtClean="0">
                <a:solidFill>
                  <a:srgbClr val="0000FF"/>
                </a:solidFill>
                <a:latin typeface="Futura"/>
                <a:ea typeface="ＭＳ Ｐ明朝"/>
                <a:cs typeface="Futura"/>
              </a:rPr>
              <a:t>-π/2</a:t>
            </a:r>
            <a:endParaRPr lang="ja-JP" altLang="en-US" sz="1800" b="1" baseline="-25000" dirty="0">
              <a:latin typeface="Futura"/>
              <a:ea typeface="ＭＳ Ｐ明朝"/>
              <a:cs typeface="Futura"/>
            </a:endParaRPr>
          </a:p>
        </p:txBody>
      </p:sp>
      <p:sp>
        <p:nvSpPr>
          <p:cNvPr id="74" name="テキスト ボックス 73"/>
          <p:cNvSpPr txBox="1"/>
          <p:nvPr/>
        </p:nvSpPr>
        <p:spPr>
          <a:xfrm>
            <a:off x="535132" y="3329725"/>
            <a:ext cx="1315497" cy="369332"/>
          </a:xfrm>
          <a:prstGeom prst="rect">
            <a:avLst/>
          </a:prstGeom>
          <a:noFill/>
        </p:spPr>
        <p:txBody>
          <a:bodyPr wrap="none" rtlCol="0">
            <a:spAutoFit/>
          </a:bodyPr>
          <a:lstStyle/>
          <a:p>
            <a:r>
              <a:rPr kumimoji="1" lang="ja-JP" altLang="en-US" dirty="0" smtClean="0"/>
              <a:t>：</a:t>
            </a:r>
            <a:r>
              <a:rPr kumimoji="1" lang="en-US" altLang="ja-JP" dirty="0" smtClean="0"/>
              <a:t> </a:t>
            </a:r>
            <a:r>
              <a:rPr lang="en-US" altLang="ja-JP" dirty="0" err="1">
                <a:solidFill>
                  <a:srgbClr val="FF0000"/>
                </a:solidFill>
              </a:rPr>
              <a:t>c</a:t>
            </a:r>
            <a:r>
              <a:rPr lang="en-US" altLang="ja-JP" dirty="0" err="1" smtClean="0">
                <a:solidFill>
                  <a:srgbClr val="FF0000"/>
                </a:solidFill>
              </a:rPr>
              <a:t>aPDI</a:t>
            </a:r>
            <a:r>
              <a:rPr kumimoji="1" lang="en-US" altLang="ja-JP" dirty="0" err="1" smtClean="0">
                <a:solidFill>
                  <a:srgbClr val="FF0000"/>
                </a:solidFill>
              </a:rPr>
              <a:t>WFS</a:t>
            </a:r>
            <a:endParaRPr kumimoji="1" lang="ja-JP" altLang="en-US" dirty="0">
              <a:solidFill>
                <a:srgbClr val="FF0000"/>
              </a:solidFill>
            </a:endParaRPr>
          </a:p>
        </p:txBody>
      </p:sp>
      <p:sp>
        <p:nvSpPr>
          <p:cNvPr id="15" name="テキスト ボックス 14"/>
          <p:cNvSpPr txBox="1"/>
          <p:nvPr/>
        </p:nvSpPr>
        <p:spPr>
          <a:xfrm>
            <a:off x="119149" y="4602500"/>
            <a:ext cx="4115002" cy="1754327"/>
          </a:xfrm>
          <a:prstGeom prst="rect">
            <a:avLst/>
          </a:prstGeom>
          <a:noFill/>
          <a:ln>
            <a:solidFill>
              <a:srgbClr val="000000"/>
            </a:solidFill>
          </a:ln>
        </p:spPr>
        <p:txBody>
          <a:bodyPr wrap="square" rtlCol="0">
            <a:spAutoFit/>
          </a:bodyPr>
          <a:lstStyle/>
          <a:p>
            <a:r>
              <a:rPr lang="ja-JP" altLang="en-US" dirty="0" smtClean="0"/>
              <a:t>・各</a:t>
            </a:r>
            <a:r>
              <a:rPr lang="en-US" altLang="ja-JP" dirty="0" smtClean="0"/>
              <a:t>WFS</a:t>
            </a:r>
            <a:r>
              <a:rPr lang="ja-JP" altLang="en-US" dirty="0" smtClean="0"/>
              <a:t>の、各モードでの振る舞いは同じ</a:t>
            </a:r>
            <a:endParaRPr lang="en-US" altLang="ja-JP" dirty="0" smtClean="0"/>
          </a:p>
          <a:p>
            <a:r>
              <a:rPr kumimoji="1" lang="ja-JP" altLang="en-US" dirty="0" smtClean="0"/>
              <a:t>・</a:t>
            </a:r>
            <a:r>
              <a:rPr lang="en-US" altLang="ja-JP" dirty="0" err="1"/>
              <a:t>c</a:t>
            </a:r>
            <a:r>
              <a:rPr lang="en-US" altLang="ja-JP" dirty="0" err="1" smtClean="0"/>
              <a:t>aPDI</a:t>
            </a:r>
            <a:r>
              <a:rPr lang="ja-JP" altLang="en-US" dirty="0" smtClean="0"/>
              <a:t>は</a:t>
            </a:r>
            <a:r>
              <a:rPr lang="en-US" altLang="ja-JP" dirty="0" smtClean="0"/>
              <a:t> –</a:t>
            </a:r>
            <a:r>
              <a:rPr lang="en-US" altLang="ja-JP" dirty="0" err="1" smtClean="0"/>
              <a:t>λ</a:t>
            </a:r>
            <a:r>
              <a:rPr lang="en-US" altLang="ja-JP" dirty="0" smtClean="0"/>
              <a:t>/4 : +</a:t>
            </a:r>
            <a:r>
              <a:rPr lang="en-US" altLang="ja-JP" dirty="0" err="1" smtClean="0"/>
              <a:t>λ</a:t>
            </a:r>
            <a:r>
              <a:rPr lang="en-US" altLang="ja-JP" dirty="0" smtClean="0"/>
              <a:t>/4</a:t>
            </a:r>
            <a:r>
              <a:rPr lang="ja-JP" altLang="en-US" dirty="0" smtClean="0"/>
              <a:t>で高精度測定可能</a:t>
            </a:r>
            <a:endParaRPr lang="en-US" altLang="ja-JP" dirty="0" smtClean="0"/>
          </a:p>
          <a:p>
            <a:r>
              <a:rPr lang="ja-JP" altLang="en-US" dirty="0" smtClean="0"/>
              <a:t>・</a:t>
            </a:r>
            <a:r>
              <a:rPr lang="en-US" altLang="ja-JP" dirty="0" smtClean="0"/>
              <a:t>PDI</a:t>
            </a:r>
            <a:r>
              <a:rPr lang="ja-JP" altLang="en-US" dirty="0" smtClean="0"/>
              <a:t>は</a:t>
            </a:r>
            <a:r>
              <a:rPr lang="en-US" altLang="ja-JP" dirty="0" smtClean="0"/>
              <a:t>-</a:t>
            </a:r>
            <a:r>
              <a:rPr lang="en-US" altLang="ja-JP" dirty="0" err="1" smtClean="0"/>
              <a:t>λ</a:t>
            </a:r>
            <a:r>
              <a:rPr lang="en-US" altLang="ja-JP" dirty="0" smtClean="0"/>
              <a:t>/2: +</a:t>
            </a:r>
            <a:r>
              <a:rPr lang="en-US" altLang="ja-JP" dirty="0" err="1" smtClean="0"/>
              <a:t>λ</a:t>
            </a:r>
            <a:r>
              <a:rPr lang="en-US" altLang="ja-JP" dirty="0" smtClean="0"/>
              <a:t>/2</a:t>
            </a:r>
            <a:r>
              <a:rPr lang="ja-JP" altLang="en-US" dirty="0" smtClean="0"/>
              <a:t>で測定可能</a:t>
            </a:r>
            <a:endParaRPr lang="en-US" altLang="ja-JP" dirty="0" smtClean="0"/>
          </a:p>
          <a:p>
            <a:r>
              <a:rPr kumimoji="1" lang="ja-JP" altLang="en-US" dirty="0" smtClean="0"/>
              <a:t>両センサとも</a:t>
            </a:r>
            <a:r>
              <a:rPr kumimoji="1" lang="en-US" altLang="ja-JP" dirty="0" smtClean="0"/>
              <a:t>10%</a:t>
            </a:r>
            <a:r>
              <a:rPr kumimoji="1" lang="ja-JP" altLang="en-US" dirty="0" smtClean="0"/>
              <a:t>程度のずれがあるが、</a:t>
            </a:r>
            <a:r>
              <a:rPr kumimoji="1" lang="en-US" altLang="ja-JP" dirty="0" smtClean="0"/>
              <a:t>&lt;</a:t>
            </a:r>
            <a:r>
              <a:rPr lang="en-US" altLang="ja-JP" dirty="0" err="1" smtClean="0"/>
              <a:t>λ</a:t>
            </a:r>
            <a:r>
              <a:rPr lang="en-US" altLang="ja-JP" dirty="0" smtClean="0"/>
              <a:t>/4</a:t>
            </a:r>
            <a:r>
              <a:rPr lang="ja-JP" altLang="en-US" dirty="0" smtClean="0"/>
              <a:t>の範囲で</a:t>
            </a:r>
            <a:r>
              <a:rPr lang="ja-JP" altLang="en-US" dirty="0" smtClean="0">
                <a:solidFill>
                  <a:srgbClr val="FF0000"/>
                </a:solidFill>
              </a:rPr>
              <a:t>線形性が高い</a:t>
            </a:r>
            <a:r>
              <a:rPr lang="ja-JP" altLang="en-US" dirty="0" smtClean="0"/>
              <a:t>ため、キャリブレーションが可能である。</a:t>
            </a:r>
            <a:endParaRPr kumimoji="1" lang="ja-JP" altLang="en-US" dirty="0"/>
          </a:p>
        </p:txBody>
      </p:sp>
      <p:sp>
        <p:nvSpPr>
          <p:cNvPr id="82" name="テキスト ボックス 81"/>
          <p:cNvSpPr txBox="1"/>
          <p:nvPr/>
        </p:nvSpPr>
        <p:spPr>
          <a:xfrm>
            <a:off x="5190305" y="4531792"/>
            <a:ext cx="671979" cy="369332"/>
          </a:xfrm>
          <a:prstGeom prst="rect">
            <a:avLst/>
          </a:prstGeom>
          <a:noFill/>
        </p:spPr>
        <p:txBody>
          <a:bodyPr wrap="none" rtlCol="0">
            <a:spAutoFit/>
          </a:bodyPr>
          <a:lstStyle/>
          <a:p>
            <a:r>
              <a:rPr kumimoji="1" lang="en-US" altLang="ja-JP" dirty="0" smtClean="0"/>
              <a:t>Tilt-X </a:t>
            </a:r>
            <a:endParaRPr kumimoji="1" lang="ja-JP" altLang="en-US" dirty="0"/>
          </a:p>
        </p:txBody>
      </p:sp>
      <p:sp>
        <p:nvSpPr>
          <p:cNvPr id="31" name="テキスト ボックス 30"/>
          <p:cNvSpPr txBox="1"/>
          <p:nvPr/>
        </p:nvSpPr>
        <p:spPr>
          <a:xfrm>
            <a:off x="7289828" y="5640046"/>
            <a:ext cx="1129749" cy="369332"/>
          </a:xfrm>
          <a:prstGeom prst="rect">
            <a:avLst/>
          </a:prstGeom>
          <a:noFill/>
        </p:spPr>
        <p:txBody>
          <a:bodyPr wrap="none" rtlCol="0">
            <a:spAutoFit/>
          </a:bodyPr>
          <a:lstStyle/>
          <a:p>
            <a:r>
              <a:rPr lang="en-US" altLang="ja-JP" dirty="0" err="1">
                <a:solidFill>
                  <a:srgbClr val="FF0000"/>
                </a:solidFill>
              </a:rPr>
              <a:t>c</a:t>
            </a:r>
            <a:r>
              <a:rPr lang="en-US" altLang="ja-JP" dirty="0" err="1" smtClean="0">
                <a:solidFill>
                  <a:srgbClr val="FF0000"/>
                </a:solidFill>
              </a:rPr>
              <a:t>aPDI</a:t>
            </a:r>
            <a:r>
              <a:rPr kumimoji="1" lang="en-US" altLang="ja-JP" dirty="0" err="1" smtClean="0">
                <a:solidFill>
                  <a:srgbClr val="FF0000"/>
                </a:solidFill>
              </a:rPr>
              <a:t>WFS</a:t>
            </a:r>
            <a:endParaRPr kumimoji="1" lang="ja-JP" altLang="en-US" dirty="0">
              <a:solidFill>
                <a:srgbClr val="FF0000"/>
              </a:solidFill>
            </a:endParaRPr>
          </a:p>
        </p:txBody>
      </p:sp>
      <p:sp>
        <p:nvSpPr>
          <p:cNvPr id="32" name="テキスト ボックス 31"/>
          <p:cNvSpPr txBox="1"/>
          <p:nvPr/>
        </p:nvSpPr>
        <p:spPr>
          <a:xfrm>
            <a:off x="7796788" y="4878073"/>
            <a:ext cx="921571" cy="369332"/>
          </a:xfrm>
          <a:prstGeom prst="rect">
            <a:avLst/>
          </a:prstGeom>
          <a:noFill/>
        </p:spPr>
        <p:txBody>
          <a:bodyPr wrap="none" rtlCol="0">
            <a:spAutoFit/>
          </a:bodyPr>
          <a:lstStyle/>
          <a:p>
            <a:r>
              <a:rPr kumimoji="1" lang="en-US" altLang="ja-JP" dirty="0" smtClean="0">
                <a:solidFill>
                  <a:srgbClr val="0000FF"/>
                </a:solidFill>
              </a:rPr>
              <a:t>PDIWFS</a:t>
            </a:r>
            <a:endParaRPr kumimoji="1" lang="ja-JP" altLang="en-US" dirty="0">
              <a:solidFill>
                <a:srgbClr val="0000FF"/>
              </a:solidFill>
            </a:endParaRPr>
          </a:p>
        </p:txBody>
      </p:sp>
      <p:sp>
        <p:nvSpPr>
          <p:cNvPr id="3" name="テキスト ボックス 2"/>
          <p:cNvSpPr txBox="1"/>
          <p:nvPr/>
        </p:nvSpPr>
        <p:spPr>
          <a:xfrm>
            <a:off x="4920126" y="4179557"/>
            <a:ext cx="2201745" cy="369332"/>
          </a:xfrm>
          <a:prstGeom prst="rect">
            <a:avLst/>
          </a:prstGeom>
          <a:noFill/>
        </p:spPr>
        <p:txBody>
          <a:bodyPr wrap="none" rtlCol="0">
            <a:spAutoFit/>
          </a:bodyPr>
          <a:lstStyle/>
          <a:p>
            <a:r>
              <a:rPr kumimoji="1" lang="ja-JP" altLang="en-US" dirty="0" smtClean="0"/>
              <a:t>各センサーの線形性</a:t>
            </a:r>
            <a:endParaRPr kumimoji="1" lang="ja-JP" altLang="en-US" dirty="0"/>
          </a:p>
        </p:txBody>
      </p:sp>
      <p:graphicFrame>
        <p:nvGraphicFramePr>
          <p:cNvPr id="28" name="オブジェクト 58"/>
          <p:cNvGraphicFramePr>
            <a:graphicFrameLocks noChangeAspect="1"/>
          </p:cNvGraphicFramePr>
          <p:nvPr>
            <p:extLst>
              <p:ext uri="{D42A27DB-BD31-4B8C-83A1-F6EECF244321}">
                <p14:modId xmlns:p14="http://schemas.microsoft.com/office/powerpoint/2010/main" val="3337255518"/>
              </p:ext>
            </p:extLst>
          </p:nvPr>
        </p:nvGraphicFramePr>
        <p:xfrm>
          <a:off x="805840" y="3343613"/>
          <a:ext cx="2944812" cy="1258887"/>
        </p:xfrm>
        <a:graphic>
          <a:graphicData uri="http://schemas.openxmlformats.org/presentationml/2006/ole">
            <mc:AlternateContent xmlns:mc="http://schemas.openxmlformats.org/markup-compatibility/2006">
              <mc:Choice xmlns:v="urn:schemas-microsoft-com:vml" Requires="v">
                <p:oleObj spid="_x0000_s5822" name="数式" r:id="rId11" imgW="1282700" imgH="546100" progId="Equation.3">
                  <p:embed/>
                </p:oleObj>
              </mc:Choice>
              <mc:Fallback>
                <p:oleObj name="数式" r:id="rId11" imgW="1282700" imgH="546100" progId="Equation.3">
                  <p:embed/>
                  <p:pic>
                    <p:nvPicPr>
                      <p:cNvPr id="0" name=""/>
                      <p:cNvPicPr>
                        <a:picLocks noChangeAspect="1" noChangeArrowheads="1"/>
                      </p:cNvPicPr>
                      <p:nvPr/>
                    </p:nvPicPr>
                    <p:blipFill>
                      <a:blip r:embed="rId12"/>
                      <a:srcRect/>
                      <a:stretch>
                        <a:fillRect/>
                      </a:stretch>
                    </p:blipFill>
                    <p:spPr bwMode="auto">
                      <a:xfrm>
                        <a:off x="805840" y="3343613"/>
                        <a:ext cx="2944812" cy="1258887"/>
                      </a:xfrm>
                      <a:prstGeom prst="rect">
                        <a:avLst/>
                      </a:prstGeom>
                      <a:noFill/>
                      <a:ln>
                        <a:noFill/>
                      </a:ln>
                      <a:extLst/>
                    </p:spPr>
                  </p:pic>
                </p:oleObj>
              </mc:Fallback>
            </mc:AlternateContent>
          </a:graphicData>
        </a:graphic>
      </p:graphicFrame>
      <p:sp>
        <p:nvSpPr>
          <p:cNvPr id="29" name="テキスト ボックス 28"/>
          <p:cNvSpPr txBox="1"/>
          <p:nvPr/>
        </p:nvSpPr>
        <p:spPr>
          <a:xfrm>
            <a:off x="5618910" y="6470769"/>
            <a:ext cx="2179202" cy="369332"/>
          </a:xfrm>
          <a:prstGeom prst="rect">
            <a:avLst/>
          </a:prstGeom>
          <a:noFill/>
        </p:spPr>
        <p:txBody>
          <a:bodyPr wrap="none" rtlCol="0">
            <a:spAutoFit/>
          </a:bodyPr>
          <a:lstStyle/>
          <a:p>
            <a:r>
              <a:rPr kumimoji="1" lang="ja-JP" altLang="en-US" dirty="0" smtClean="0"/>
              <a:t>入力した収差</a:t>
            </a:r>
            <a:r>
              <a:rPr kumimoji="1" lang="en-US" altLang="ja-JP" dirty="0" smtClean="0"/>
              <a:t>(</a:t>
            </a:r>
            <a:r>
              <a:rPr kumimoji="1" lang="en-US" altLang="ja-JP" dirty="0" err="1" smtClean="0"/>
              <a:t>λ</a:t>
            </a:r>
            <a:r>
              <a:rPr kumimoji="1" lang="en-US" altLang="ja-JP" dirty="0" smtClean="0"/>
              <a:t>: P-V)</a:t>
            </a:r>
            <a:endParaRPr kumimoji="1" lang="ja-JP" altLang="en-US" dirty="0"/>
          </a:p>
        </p:txBody>
      </p:sp>
      <p:sp>
        <p:nvSpPr>
          <p:cNvPr id="30" name="テキスト ボックス 29"/>
          <p:cNvSpPr txBox="1"/>
          <p:nvPr/>
        </p:nvSpPr>
        <p:spPr>
          <a:xfrm rot="16200000">
            <a:off x="3909642" y="5456695"/>
            <a:ext cx="1658815" cy="369332"/>
          </a:xfrm>
          <a:prstGeom prst="rect">
            <a:avLst/>
          </a:prstGeom>
          <a:noFill/>
        </p:spPr>
        <p:txBody>
          <a:bodyPr wrap="none" rtlCol="0">
            <a:spAutoFit/>
          </a:bodyPr>
          <a:lstStyle/>
          <a:p>
            <a:r>
              <a:rPr kumimoji="1" lang="ja-JP" altLang="en-US" dirty="0" smtClean="0"/>
              <a:t>測定値</a:t>
            </a:r>
            <a:r>
              <a:rPr kumimoji="1" lang="en-US" altLang="ja-JP" dirty="0" smtClean="0"/>
              <a:t>/</a:t>
            </a:r>
            <a:r>
              <a:rPr kumimoji="1" lang="ja-JP" altLang="en-US" dirty="0" smtClean="0"/>
              <a:t>入力値</a:t>
            </a:r>
            <a:endParaRPr kumimoji="1" lang="ja-JP" altLang="en-US" dirty="0"/>
          </a:p>
        </p:txBody>
      </p:sp>
      <p:sp>
        <p:nvSpPr>
          <p:cNvPr id="33" name="テキスト ボックス 32"/>
          <p:cNvSpPr txBox="1"/>
          <p:nvPr/>
        </p:nvSpPr>
        <p:spPr>
          <a:xfrm>
            <a:off x="7846957" y="6488668"/>
            <a:ext cx="497665" cy="369332"/>
          </a:xfrm>
          <a:prstGeom prst="rect">
            <a:avLst/>
          </a:prstGeom>
          <a:noFill/>
        </p:spPr>
        <p:txBody>
          <a:bodyPr wrap="none" rtlCol="0">
            <a:spAutoFit/>
          </a:bodyPr>
          <a:lstStyle/>
          <a:p>
            <a:r>
              <a:rPr kumimoji="1" lang="en-US" altLang="ja-JP" dirty="0" err="1" smtClean="0"/>
              <a:t>λ</a:t>
            </a:r>
            <a:r>
              <a:rPr kumimoji="1" lang="en-US" altLang="ja-JP" dirty="0" smtClean="0"/>
              <a:t>/4</a:t>
            </a:r>
            <a:endParaRPr kumimoji="1" lang="ja-JP" altLang="en-US" dirty="0"/>
          </a:p>
        </p:txBody>
      </p:sp>
      <p:graphicFrame>
        <p:nvGraphicFramePr>
          <p:cNvPr id="34" name="オブジェクト 58"/>
          <p:cNvGraphicFramePr>
            <a:graphicFrameLocks noChangeAspect="1"/>
          </p:cNvGraphicFramePr>
          <p:nvPr>
            <p:extLst>
              <p:ext uri="{D42A27DB-BD31-4B8C-83A1-F6EECF244321}">
                <p14:modId xmlns:p14="http://schemas.microsoft.com/office/powerpoint/2010/main" val="3090122047"/>
              </p:ext>
            </p:extLst>
          </p:nvPr>
        </p:nvGraphicFramePr>
        <p:xfrm>
          <a:off x="805840" y="2299429"/>
          <a:ext cx="2973388" cy="1112837"/>
        </p:xfrm>
        <a:graphic>
          <a:graphicData uri="http://schemas.openxmlformats.org/presentationml/2006/ole">
            <mc:AlternateContent xmlns:mc="http://schemas.openxmlformats.org/markup-compatibility/2006">
              <mc:Choice xmlns:v="urn:schemas-microsoft-com:vml" Requires="v">
                <p:oleObj spid="_x0000_s5823" name="数式" r:id="rId13" imgW="1295400" imgH="482600" progId="Equation.3">
                  <p:embed/>
                </p:oleObj>
              </mc:Choice>
              <mc:Fallback>
                <p:oleObj name="数式" r:id="rId13" imgW="1295400" imgH="482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840" y="2299429"/>
                        <a:ext cx="2973388"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テキスト ボックス 34"/>
          <p:cNvSpPr txBox="1"/>
          <p:nvPr/>
        </p:nvSpPr>
        <p:spPr>
          <a:xfrm>
            <a:off x="8364160" y="6478529"/>
            <a:ext cx="497665" cy="369332"/>
          </a:xfrm>
          <a:prstGeom prst="rect">
            <a:avLst/>
          </a:prstGeom>
          <a:noFill/>
        </p:spPr>
        <p:txBody>
          <a:bodyPr wrap="none" rtlCol="0">
            <a:spAutoFit/>
          </a:bodyPr>
          <a:lstStyle/>
          <a:p>
            <a:r>
              <a:rPr kumimoji="1" lang="en-US" altLang="ja-JP" dirty="0" err="1" smtClean="0"/>
              <a:t>λ</a:t>
            </a:r>
            <a:r>
              <a:rPr kumimoji="1" lang="en-US" altLang="ja-JP" dirty="0" smtClean="0"/>
              <a:t>/2</a:t>
            </a:r>
            <a:endParaRPr kumimoji="1" lang="ja-JP" altLang="en-US" dirty="0"/>
          </a:p>
        </p:txBody>
      </p:sp>
    </p:spTree>
    <p:extLst>
      <p:ext uri="{BB962C8B-B14F-4D97-AF65-F5344CB8AC3E}">
        <p14:creationId xmlns:p14="http://schemas.microsoft.com/office/powerpoint/2010/main" val="24937632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294967295"/>
          </p:nvPr>
        </p:nvSpPr>
        <p:spPr>
          <a:xfrm>
            <a:off x="7214947" y="6488651"/>
            <a:ext cx="1981200" cy="365760"/>
          </a:xfrm>
          <a:prstGeom prst="rect">
            <a:avLst/>
          </a:prstGeom>
        </p:spPr>
        <p:txBody>
          <a:bodyPr/>
          <a:lstStyle/>
          <a:p>
            <a:fld id="{D2D8002D-B5B0-4BAC-B1F6-782DDCCE6D9C}" type="slidenum">
              <a:rPr kumimoji="1" lang="ja-JP" altLang="en-US" smtClean="0">
                <a:latin typeface="Times New Roman" panose="02020603050405020304" pitchFamily="18" charset="0"/>
                <a:cs typeface="Times New Roman" panose="02020603050405020304" pitchFamily="18" charset="0"/>
              </a:rPr>
              <a:pPr/>
              <a:t>73</a:t>
            </a:fld>
            <a:endParaRPr kumimoji="1" lang="ja-JP" altLang="en-US" dirty="0">
              <a:latin typeface="Times New Roman" panose="02020603050405020304" pitchFamily="18" charset="0"/>
              <a:cs typeface="Times New Roman" panose="02020603050405020304" pitchFamily="18" charset="0"/>
            </a:endParaRPr>
          </a:p>
        </p:txBody>
      </p:sp>
      <p:graphicFrame>
        <p:nvGraphicFramePr>
          <p:cNvPr id="7" name="図表 6"/>
          <p:cNvGraphicFramePr/>
          <p:nvPr>
            <p:extLst>
              <p:ext uri="{D42A27DB-BD31-4B8C-83A1-F6EECF244321}">
                <p14:modId xmlns:p14="http://schemas.microsoft.com/office/powerpoint/2010/main" val="453240899"/>
              </p:ext>
            </p:extLst>
          </p:nvPr>
        </p:nvGraphicFramePr>
        <p:xfrm>
          <a:off x="352558" y="1694606"/>
          <a:ext cx="8686801" cy="4849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図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4769" y="1918819"/>
            <a:ext cx="1470124" cy="1358751"/>
          </a:xfrm>
          <a:prstGeom prst="rect">
            <a:avLst/>
          </a:prstGeom>
        </p:spPr>
      </p:pic>
      <p:pic>
        <p:nvPicPr>
          <p:cNvPr id="11" name="図 10" descr="C:\Users\XENOM\Desktop\作業フォルダ\入部研究室\修士論文\低域可変形鏡のシステム同定\Table3-1.bmp"/>
          <p:cNvPicPr/>
          <p:nvPr/>
        </p:nvPicPr>
        <p:blipFill rotWithShape="1">
          <a:blip r:embed="rId9" cstate="screen">
            <a:extLst>
              <a:ext uri="{28A0092B-C50C-407E-A947-70E740481C1C}">
                <a14:useLocalDpi xmlns:a14="http://schemas.microsoft.com/office/drawing/2010/main"/>
              </a:ext>
            </a:extLst>
          </a:blip>
          <a:srcRect/>
          <a:stretch/>
        </p:blipFill>
        <p:spPr bwMode="auto">
          <a:xfrm>
            <a:off x="460680" y="3340716"/>
            <a:ext cx="3706556" cy="945105"/>
          </a:xfrm>
          <a:prstGeom prst="rect">
            <a:avLst/>
          </a:prstGeom>
          <a:noFill/>
          <a:ln>
            <a:noFill/>
          </a:ln>
        </p:spPr>
      </p:pic>
      <p:pic>
        <p:nvPicPr>
          <p:cNvPr id="12" name="図 11" descr="C:\Users\XENOM\Desktop\作業フォルダ\入部研究室\修士論文\低域可変形鏡のシステム同定\Fig.3-3.bmp"/>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60834" y="1963649"/>
            <a:ext cx="4384927" cy="3477986"/>
          </a:xfrm>
          <a:prstGeom prst="rect">
            <a:avLst/>
          </a:prstGeom>
          <a:noFill/>
          <a:ln>
            <a:noFill/>
          </a:ln>
        </p:spPr>
      </p:pic>
      <p:sp>
        <p:nvSpPr>
          <p:cNvPr id="5" name="Rectangle 41"/>
          <p:cNvSpPr>
            <a:spLocks noChangeArrowheads="1"/>
          </p:cNvSpPr>
          <p:nvPr/>
        </p:nvSpPr>
        <p:spPr bwMode="auto">
          <a:xfrm>
            <a:off x="2515660" y="33011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latin typeface="Times New Roman" panose="02020603050405020304" pitchFamily="18" charset="0"/>
              <a:cs typeface="Times New Roman" panose="02020603050405020304" pitchFamily="18" charset="0"/>
            </a:endParaRPr>
          </a:p>
        </p:txBody>
      </p:sp>
      <p:grpSp>
        <p:nvGrpSpPr>
          <p:cNvPr id="17" name="グループ化 16"/>
          <p:cNvGrpSpPr/>
          <p:nvPr/>
        </p:nvGrpSpPr>
        <p:grpSpPr>
          <a:xfrm>
            <a:off x="206515" y="4488555"/>
            <a:ext cx="5202248" cy="1955780"/>
            <a:chOff x="0" y="69994"/>
            <a:chExt cx="2402349" cy="858140"/>
          </a:xfrm>
        </p:grpSpPr>
        <p:grpSp>
          <p:nvGrpSpPr>
            <p:cNvPr id="18" name="グループ化 17"/>
            <p:cNvGrpSpPr/>
            <p:nvPr/>
          </p:nvGrpSpPr>
          <p:grpSpPr>
            <a:xfrm>
              <a:off x="0" y="69994"/>
              <a:ext cx="2402349" cy="858140"/>
              <a:chOff x="0" y="52029"/>
              <a:chExt cx="2402740" cy="859525"/>
            </a:xfrm>
          </p:grpSpPr>
          <p:sp>
            <p:nvSpPr>
              <p:cNvPr id="20" name="フリーフォーム 19"/>
              <p:cNvSpPr/>
              <p:nvPr/>
            </p:nvSpPr>
            <p:spPr>
              <a:xfrm>
                <a:off x="1305701" y="442312"/>
                <a:ext cx="316580" cy="140524"/>
              </a:xfrm>
              <a:custGeom>
                <a:avLst/>
                <a:gdLst>
                  <a:gd name="connsiteX0" fmla="*/ 0 w 309562"/>
                  <a:gd name="connsiteY0" fmla="*/ 130970 h 130970"/>
                  <a:gd name="connsiteX1" fmla="*/ 152400 w 309562"/>
                  <a:gd name="connsiteY1" fmla="*/ 1 h 130970"/>
                  <a:gd name="connsiteX2" fmla="*/ 309562 w 309562"/>
                  <a:gd name="connsiteY2" fmla="*/ 128588 h 130970"/>
                </a:gdLst>
                <a:ahLst/>
                <a:cxnLst>
                  <a:cxn ang="0">
                    <a:pos x="connsiteX0" y="connsiteY0"/>
                  </a:cxn>
                  <a:cxn ang="0">
                    <a:pos x="connsiteX1" y="connsiteY1"/>
                  </a:cxn>
                  <a:cxn ang="0">
                    <a:pos x="connsiteX2" y="connsiteY2"/>
                  </a:cxn>
                </a:cxnLst>
                <a:rect l="l" t="t" r="r" b="b"/>
                <a:pathLst>
                  <a:path w="309562" h="130970">
                    <a:moveTo>
                      <a:pt x="0" y="130970"/>
                    </a:moveTo>
                    <a:cubicBezTo>
                      <a:pt x="50403" y="65684"/>
                      <a:pt x="100806" y="398"/>
                      <a:pt x="152400" y="1"/>
                    </a:cubicBezTo>
                    <a:cubicBezTo>
                      <a:pt x="203994" y="-396"/>
                      <a:pt x="256778" y="64096"/>
                      <a:pt x="309562" y="128588"/>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21" name="フリーフォーム 20"/>
              <p:cNvSpPr/>
              <p:nvPr/>
            </p:nvSpPr>
            <p:spPr>
              <a:xfrm>
                <a:off x="967563" y="568519"/>
                <a:ext cx="340519" cy="31034"/>
              </a:xfrm>
              <a:custGeom>
                <a:avLst/>
                <a:gdLst>
                  <a:gd name="connsiteX0" fmla="*/ 0 w 340519"/>
                  <a:gd name="connsiteY0" fmla="*/ 0 h 31034"/>
                  <a:gd name="connsiteX1" fmla="*/ 164307 w 340519"/>
                  <a:gd name="connsiteY1" fmla="*/ 30956 h 31034"/>
                  <a:gd name="connsiteX2" fmla="*/ 340519 w 340519"/>
                  <a:gd name="connsiteY2" fmla="*/ 7144 h 31034"/>
                </a:gdLst>
                <a:ahLst/>
                <a:cxnLst>
                  <a:cxn ang="0">
                    <a:pos x="connsiteX0" y="connsiteY0"/>
                  </a:cxn>
                  <a:cxn ang="0">
                    <a:pos x="connsiteX1" y="connsiteY1"/>
                  </a:cxn>
                  <a:cxn ang="0">
                    <a:pos x="connsiteX2" y="connsiteY2"/>
                  </a:cxn>
                </a:cxnLst>
                <a:rect l="l" t="t" r="r" b="b"/>
                <a:pathLst>
                  <a:path w="340519" h="31034">
                    <a:moveTo>
                      <a:pt x="0" y="0"/>
                    </a:moveTo>
                    <a:cubicBezTo>
                      <a:pt x="53777" y="14882"/>
                      <a:pt x="107554" y="29765"/>
                      <a:pt x="164307" y="30956"/>
                    </a:cubicBezTo>
                    <a:cubicBezTo>
                      <a:pt x="221060" y="32147"/>
                      <a:pt x="280789" y="19645"/>
                      <a:pt x="340519" y="7144"/>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22" name="フリーフォーム 21"/>
              <p:cNvSpPr/>
              <p:nvPr/>
            </p:nvSpPr>
            <p:spPr>
              <a:xfrm>
                <a:off x="648476" y="568519"/>
                <a:ext cx="319087" cy="142876"/>
              </a:xfrm>
              <a:custGeom>
                <a:avLst/>
                <a:gdLst>
                  <a:gd name="connsiteX0" fmla="*/ 0 w 319087"/>
                  <a:gd name="connsiteY0" fmla="*/ 2381 h 142876"/>
                  <a:gd name="connsiteX1" fmla="*/ 159544 w 319087"/>
                  <a:gd name="connsiteY1" fmla="*/ 142875 h 142876"/>
                  <a:gd name="connsiteX2" fmla="*/ 319087 w 319087"/>
                  <a:gd name="connsiteY2" fmla="*/ 0 h 142876"/>
                </a:gdLst>
                <a:ahLst/>
                <a:cxnLst>
                  <a:cxn ang="0">
                    <a:pos x="connsiteX0" y="connsiteY0"/>
                  </a:cxn>
                  <a:cxn ang="0">
                    <a:pos x="connsiteX1" y="connsiteY1"/>
                  </a:cxn>
                  <a:cxn ang="0">
                    <a:pos x="connsiteX2" y="connsiteY2"/>
                  </a:cxn>
                </a:cxnLst>
                <a:rect l="l" t="t" r="r" b="b"/>
                <a:pathLst>
                  <a:path w="319087" h="142876">
                    <a:moveTo>
                      <a:pt x="0" y="2381"/>
                    </a:moveTo>
                    <a:cubicBezTo>
                      <a:pt x="53181" y="72826"/>
                      <a:pt x="106363" y="143272"/>
                      <a:pt x="159544" y="142875"/>
                    </a:cubicBezTo>
                    <a:cubicBezTo>
                      <a:pt x="212725" y="142478"/>
                      <a:pt x="265906" y="71239"/>
                      <a:pt x="319087"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23" name="フリーフォーム 22"/>
              <p:cNvSpPr/>
              <p:nvPr/>
            </p:nvSpPr>
            <p:spPr>
              <a:xfrm>
                <a:off x="303195" y="568519"/>
                <a:ext cx="347662" cy="64309"/>
              </a:xfrm>
              <a:custGeom>
                <a:avLst/>
                <a:gdLst>
                  <a:gd name="connsiteX0" fmla="*/ 0 w 347662"/>
                  <a:gd name="connsiteY0" fmla="*/ 0 h 64309"/>
                  <a:gd name="connsiteX1" fmla="*/ 180975 w 347662"/>
                  <a:gd name="connsiteY1" fmla="*/ 64294 h 64309"/>
                  <a:gd name="connsiteX2" fmla="*/ 347662 w 347662"/>
                  <a:gd name="connsiteY2" fmla="*/ 4763 h 64309"/>
                </a:gdLst>
                <a:ahLst/>
                <a:cxnLst>
                  <a:cxn ang="0">
                    <a:pos x="connsiteX0" y="connsiteY0"/>
                  </a:cxn>
                  <a:cxn ang="0">
                    <a:pos x="connsiteX1" y="connsiteY1"/>
                  </a:cxn>
                  <a:cxn ang="0">
                    <a:pos x="connsiteX2" y="connsiteY2"/>
                  </a:cxn>
                </a:cxnLst>
                <a:rect l="l" t="t" r="r" b="b"/>
                <a:pathLst>
                  <a:path w="347662" h="64309">
                    <a:moveTo>
                      <a:pt x="0" y="0"/>
                    </a:moveTo>
                    <a:cubicBezTo>
                      <a:pt x="61515" y="31750"/>
                      <a:pt x="123031" y="63500"/>
                      <a:pt x="180975" y="64294"/>
                    </a:cubicBezTo>
                    <a:cubicBezTo>
                      <a:pt x="238919" y="65088"/>
                      <a:pt x="293290" y="34925"/>
                      <a:pt x="347662" y="4763"/>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24" name="フリーフォーム 23"/>
              <p:cNvSpPr/>
              <p:nvPr/>
            </p:nvSpPr>
            <p:spPr>
              <a:xfrm>
                <a:off x="3157" y="470888"/>
                <a:ext cx="302419" cy="97631"/>
              </a:xfrm>
              <a:custGeom>
                <a:avLst/>
                <a:gdLst>
                  <a:gd name="connsiteX0" fmla="*/ 0 w 302419"/>
                  <a:gd name="connsiteY0" fmla="*/ 97631 h 97631"/>
                  <a:gd name="connsiteX1" fmla="*/ 159544 w 302419"/>
                  <a:gd name="connsiteY1" fmla="*/ 0 h 97631"/>
                  <a:gd name="connsiteX2" fmla="*/ 302419 w 302419"/>
                  <a:gd name="connsiteY2" fmla="*/ 97631 h 97631"/>
                </a:gdLst>
                <a:ahLst/>
                <a:cxnLst>
                  <a:cxn ang="0">
                    <a:pos x="connsiteX0" y="connsiteY0"/>
                  </a:cxn>
                  <a:cxn ang="0">
                    <a:pos x="connsiteX1" y="connsiteY1"/>
                  </a:cxn>
                  <a:cxn ang="0">
                    <a:pos x="connsiteX2" y="connsiteY2"/>
                  </a:cxn>
                </a:cxnLst>
                <a:rect l="l" t="t" r="r" b="b"/>
                <a:pathLst>
                  <a:path w="302419" h="97631">
                    <a:moveTo>
                      <a:pt x="0" y="97631"/>
                    </a:moveTo>
                    <a:cubicBezTo>
                      <a:pt x="54570" y="48815"/>
                      <a:pt x="109141" y="0"/>
                      <a:pt x="159544" y="0"/>
                    </a:cubicBezTo>
                    <a:cubicBezTo>
                      <a:pt x="209947" y="0"/>
                      <a:pt x="256183" y="48815"/>
                      <a:pt x="302419" y="97631"/>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25" name="テキスト ボックス 99"/>
              <p:cNvSpPr txBox="1"/>
              <p:nvPr/>
            </p:nvSpPr>
            <p:spPr>
              <a:xfrm>
                <a:off x="1682316" y="676414"/>
                <a:ext cx="720424" cy="235140"/>
              </a:xfrm>
              <a:prstGeom prst="rect">
                <a:avLst/>
              </a:prstGeom>
              <a:noFill/>
            </p:spPr>
            <p:txBody>
              <a:bodyPr wrap="none" rtlCol="0">
                <a:noAutofit/>
              </a:bodyPr>
              <a:lstStyle/>
              <a:p>
                <a:pPr>
                  <a:lnSpc>
                    <a:spcPts val="1200"/>
                  </a:lnSpc>
                  <a:spcAft>
                    <a:spcPts val="0"/>
                  </a:spcAft>
                </a:pPr>
                <a:r>
                  <a:rPr lang="en-US" sz="1000" kern="1200" dirty="0">
                    <a:solidFill>
                      <a:srgbClr val="000000"/>
                    </a:solidFill>
                    <a:effectLst/>
                    <a:latin typeface="Times New Roman" panose="02020603050405020304" pitchFamily="18" charset="0"/>
                    <a:cs typeface="Times New Roman" panose="02020603050405020304" pitchFamily="18" charset="0"/>
                  </a:rPr>
                  <a:t>Electrodes</a:t>
                </a:r>
                <a:endParaRPr lang="ja-JP" sz="1200" dirty="0">
                  <a:effectLst/>
                  <a:latin typeface="Times New Roman" panose="02020603050405020304" pitchFamily="18" charset="0"/>
                  <a:cs typeface="Times New Roman" panose="02020603050405020304" pitchFamily="18" charset="0"/>
                </a:endParaRPr>
              </a:p>
            </p:txBody>
          </p:sp>
          <p:sp>
            <p:nvSpPr>
              <p:cNvPr id="26" name="フリーフォーム 25"/>
              <p:cNvSpPr/>
              <p:nvPr/>
            </p:nvSpPr>
            <p:spPr>
              <a:xfrm>
                <a:off x="54592" y="59884"/>
                <a:ext cx="1760220" cy="304912"/>
              </a:xfrm>
              <a:custGeom>
                <a:avLst/>
                <a:gdLst>
                  <a:gd name="connsiteX0" fmla="*/ 0 w 1760220"/>
                  <a:gd name="connsiteY0" fmla="*/ 0 h 304912"/>
                  <a:gd name="connsiteX1" fmla="*/ 746760 w 1760220"/>
                  <a:gd name="connsiteY1" fmla="*/ 304800 h 304912"/>
                  <a:gd name="connsiteX2" fmla="*/ 1371600 w 1760220"/>
                  <a:gd name="connsiteY2" fmla="*/ 38100 h 304912"/>
                  <a:gd name="connsiteX3" fmla="*/ 1760220 w 1760220"/>
                  <a:gd name="connsiteY3" fmla="*/ 251460 h 304912"/>
                </a:gdLst>
                <a:ahLst/>
                <a:cxnLst>
                  <a:cxn ang="0">
                    <a:pos x="connsiteX0" y="connsiteY0"/>
                  </a:cxn>
                  <a:cxn ang="0">
                    <a:pos x="connsiteX1" y="connsiteY1"/>
                  </a:cxn>
                  <a:cxn ang="0">
                    <a:pos x="connsiteX2" y="connsiteY2"/>
                  </a:cxn>
                  <a:cxn ang="0">
                    <a:pos x="connsiteX3" y="connsiteY3"/>
                  </a:cxn>
                </a:cxnLst>
                <a:rect l="l" t="t" r="r" b="b"/>
                <a:pathLst>
                  <a:path w="1760220" h="304912">
                    <a:moveTo>
                      <a:pt x="0" y="0"/>
                    </a:moveTo>
                    <a:cubicBezTo>
                      <a:pt x="259080" y="149225"/>
                      <a:pt x="518160" y="298450"/>
                      <a:pt x="746760" y="304800"/>
                    </a:cubicBezTo>
                    <a:cubicBezTo>
                      <a:pt x="975360" y="311150"/>
                      <a:pt x="1202690" y="46990"/>
                      <a:pt x="1371600" y="38100"/>
                    </a:cubicBezTo>
                    <a:cubicBezTo>
                      <a:pt x="1540510" y="29210"/>
                      <a:pt x="1650365" y="140335"/>
                      <a:pt x="1760220" y="2514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cxnSp>
            <p:nvCxnSpPr>
              <p:cNvPr id="27" name="直線コネクタ 26"/>
              <p:cNvCxnSpPr>
                <a:endCxn id="47" idx="2"/>
              </p:cNvCxnSpPr>
              <p:nvPr/>
            </p:nvCxnSpPr>
            <p:spPr>
              <a:xfrm>
                <a:off x="480118" y="281988"/>
                <a:ext cx="3452" cy="42469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endCxn id="48" idx="2"/>
              </p:cNvCxnSpPr>
              <p:nvPr/>
            </p:nvCxnSpPr>
            <p:spPr>
              <a:xfrm>
                <a:off x="803256" y="364796"/>
                <a:ext cx="4643" cy="41440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endCxn id="49" idx="2"/>
              </p:cNvCxnSpPr>
              <p:nvPr/>
            </p:nvCxnSpPr>
            <p:spPr>
              <a:xfrm>
                <a:off x="1126389" y="250256"/>
                <a:ext cx="2382" cy="42646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endCxn id="50" idx="2"/>
              </p:cNvCxnSpPr>
              <p:nvPr/>
            </p:nvCxnSpPr>
            <p:spPr>
              <a:xfrm>
                <a:off x="1454289" y="93276"/>
                <a:ext cx="527" cy="43701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endCxn id="46" idx="0"/>
              </p:cNvCxnSpPr>
              <p:nvPr/>
            </p:nvCxnSpPr>
            <p:spPr>
              <a:xfrm flipH="1">
                <a:off x="150796" y="114649"/>
                <a:ext cx="4164" cy="40725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0" y="424680"/>
                <a:ext cx="16222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309033" y="424680"/>
                <a:ext cx="1" cy="4226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968155" y="424682"/>
                <a:ext cx="0" cy="4143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48893" y="424682"/>
                <a:ext cx="0" cy="4226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305573" y="424681"/>
                <a:ext cx="1" cy="4226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623232" y="424680"/>
                <a:ext cx="0" cy="4261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2383" y="428381"/>
                <a:ext cx="1" cy="41065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角丸四角形 38"/>
              <p:cNvSpPr/>
              <p:nvPr/>
            </p:nvSpPr>
            <p:spPr>
              <a:xfrm>
                <a:off x="87102" y="793314"/>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0" name="角丸四角形 39"/>
              <p:cNvSpPr/>
              <p:nvPr/>
            </p:nvSpPr>
            <p:spPr>
              <a:xfrm>
                <a:off x="412252" y="794741"/>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1" name="角丸四角形 40"/>
              <p:cNvSpPr/>
              <p:nvPr/>
            </p:nvSpPr>
            <p:spPr>
              <a:xfrm>
                <a:off x="735925" y="794493"/>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2" name="角丸四角形 41"/>
              <p:cNvSpPr/>
              <p:nvPr/>
            </p:nvSpPr>
            <p:spPr>
              <a:xfrm>
                <a:off x="1075077" y="793905"/>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3" name="角丸四角形 42"/>
              <p:cNvSpPr/>
              <p:nvPr/>
            </p:nvSpPr>
            <p:spPr>
              <a:xfrm>
                <a:off x="1396538" y="793904"/>
                <a:ext cx="135731" cy="457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cxnSp>
            <p:nvCxnSpPr>
              <p:cNvPr id="44" name="直線コネクタ 43"/>
              <p:cNvCxnSpPr/>
              <p:nvPr/>
            </p:nvCxnSpPr>
            <p:spPr>
              <a:xfrm>
                <a:off x="0" y="847359"/>
                <a:ext cx="16222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25" idx="1"/>
                <a:endCxn id="43" idx="3"/>
              </p:cNvCxnSpPr>
              <p:nvPr/>
            </p:nvCxnSpPr>
            <p:spPr>
              <a:xfrm flipH="1">
                <a:off x="1532268" y="793619"/>
                <a:ext cx="150249" cy="2314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113408" y="521902"/>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7" name="角丸四角形 46"/>
              <p:cNvSpPr/>
              <p:nvPr/>
            </p:nvSpPr>
            <p:spPr>
              <a:xfrm>
                <a:off x="446182" y="660963"/>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8" name="角丸四角形 47"/>
              <p:cNvSpPr/>
              <p:nvPr/>
            </p:nvSpPr>
            <p:spPr>
              <a:xfrm>
                <a:off x="770511" y="733478"/>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49" name="角丸四角形 48"/>
              <p:cNvSpPr/>
              <p:nvPr/>
            </p:nvSpPr>
            <p:spPr>
              <a:xfrm>
                <a:off x="1091383" y="630999"/>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50" name="角丸四角形 49"/>
              <p:cNvSpPr/>
              <p:nvPr/>
            </p:nvSpPr>
            <p:spPr>
              <a:xfrm>
                <a:off x="1417428" y="484569"/>
                <a:ext cx="74776" cy="45719"/>
              </a:xfrm>
              <a:prstGeom prst="roundRect">
                <a:avLst/>
              </a:prstGeom>
              <a:solidFill>
                <a:schemeClr val="bg1">
                  <a:lumMod val="8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sp>
            <p:nvSpPr>
              <p:cNvPr id="51" name="テキスト ボックス 83"/>
              <p:cNvSpPr txBox="1"/>
              <p:nvPr/>
            </p:nvSpPr>
            <p:spPr>
              <a:xfrm>
                <a:off x="1703748" y="527335"/>
                <a:ext cx="449192" cy="230425"/>
              </a:xfrm>
              <a:prstGeom prst="rect">
                <a:avLst/>
              </a:prstGeom>
              <a:noFill/>
            </p:spPr>
            <p:txBody>
              <a:bodyPr wrap="none" rtlCol="0">
                <a:noAutofit/>
              </a:bodyPr>
              <a:lstStyle/>
              <a:p>
                <a:pPr>
                  <a:lnSpc>
                    <a:spcPts val="1200"/>
                  </a:lnSpc>
                  <a:spcAft>
                    <a:spcPts val="0"/>
                  </a:spcAft>
                </a:pPr>
                <a:r>
                  <a:rPr lang="en-US" sz="1000" kern="1200" dirty="0">
                    <a:solidFill>
                      <a:srgbClr val="984806"/>
                    </a:solidFill>
                    <a:effectLst/>
                    <a:latin typeface="Times New Roman" panose="02020603050405020304" pitchFamily="18" charset="0"/>
                    <a:cs typeface="Times New Roman" panose="02020603050405020304" pitchFamily="18" charset="0"/>
                  </a:rPr>
                  <a:t>Posts</a:t>
                </a:r>
                <a:endParaRPr lang="ja-JP" sz="1200" dirty="0">
                  <a:effectLst/>
                  <a:latin typeface="Times New Roman" panose="02020603050405020304" pitchFamily="18" charset="0"/>
                  <a:cs typeface="Times New Roman" panose="02020603050405020304" pitchFamily="18" charset="0"/>
                </a:endParaRPr>
              </a:p>
            </p:txBody>
          </p:sp>
          <p:cxnSp>
            <p:nvCxnSpPr>
              <p:cNvPr id="52" name="直線矢印コネクタ 51"/>
              <p:cNvCxnSpPr>
                <a:stCxn id="51" idx="1"/>
                <a:endCxn id="49" idx="3"/>
              </p:cNvCxnSpPr>
              <p:nvPr/>
            </p:nvCxnSpPr>
            <p:spPr>
              <a:xfrm flipH="1">
                <a:off x="1166159" y="646355"/>
                <a:ext cx="543127" cy="7504"/>
              </a:xfrm>
              <a:prstGeom prst="straightConnector1">
                <a:avLst/>
              </a:prstGeom>
              <a:ln>
                <a:solidFill>
                  <a:schemeClr val="accent6">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53" name="テキスト ボックス 86"/>
              <p:cNvSpPr txBox="1"/>
              <p:nvPr/>
            </p:nvSpPr>
            <p:spPr>
              <a:xfrm>
                <a:off x="1711568" y="52029"/>
                <a:ext cx="576034" cy="244087"/>
              </a:xfrm>
              <a:prstGeom prst="rect">
                <a:avLst/>
              </a:prstGeom>
              <a:noFill/>
            </p:spPr>
            <p:txBody>
              <a:bodyPr wrap="square" rtlCol="0">
                <a:noAutofit/>
              </a:bodyPr>
              <a:lstStyle/>
              <a:p>
                <a:pPr>
                  <a:lnSpc>
                    <a:spcPts val="1200"/>
                  </a:lnSpc>
                  <a:spcAft>
                    <a:spcPts val="0"/>
                  </a:spcAft>
                </a:pPr>
                <a:r>
                  <a:rPr lang="en-US" sz="1000" kern="1200" dirty="0">
                    <a:solidFill>
                      <a:srgbClr val="403152"/>
                    </a:solidFill>
                    <a:effectLst/>
                    <a:latin typeface="Times New Roman" panose="02020603050405020304" pitchFamily="18" charset="0"/>
                    <a:cs typeface="Times New Roman" panose="02020603050405020304" pitchFamily="18" charset="0"/>
                  </a:rPr>
                  <a:t>Mirror</a:t>
                </a:r>
                <a:endParaRPr lang="ja-JP" sz="1200" dirty="0">
                  <a:effectLst/>
                  <a:latin typeface="Times New Roman" panose="02020603050405020304" pitchFamily="18" charset="0"/>
                  <a:cs typeface="Times New Roman" panose="02020603050405020304" pitchFamily="18" charset="0"/>
                </a:endParaRPr>
              </a:p>
            </p:txBody>
          </p:sp>
          <p:cxnSp>
            <p:nvCxnSpPr>
              <p:cNvPr id="54" name="直線矢印コネクタ 53"/>
              <p:cNvCxnSpPr>
                <a:stCxn id="55" idx="1"/>
              </p:cNvCxnSpPr>
              <p:nvPr/>
            </p:nvCxnSpPr>
            <p:spPr>
              <a:xfrm flipH="1">
                <a:off x="1555064" y="490235"/>
                <a:ext cx="154222" cy="3655"/>
              </a:xfrm>
              <a:prstGeom prst="straightConnector1">
                <a:avLst/>
              </a:prstGeom>
              <a:ln>
                <a:solidFill>
                  <a:schemeClr val="accent4">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55" name="テキスト ボックス 98"/>
              <p:cNvSpPr txBox="1"/>
              <p:nvPr/>
            </p:nvSpPr>
            <p:spPr>
              <a:xfrm>
                <a:off x="1709023" y="367022"/>
                <a:ext cx="578579" cy="244234"/>
              </a:xfrm>
              <a:prstGeom prst="rect">
                <a:avLst/>
              </a:prstGeom>
              <a:noFill/>
            </p:spPr>
            <p:txBody>
              <a:bodyPr wrap="square" rtlCol="0">
                <a:noAutofit/>
              </a:bodyPr>
              <a:lstStyle/>
              <a:p>
                <a:pPr>
                  <a:lnSpc>
                    <a:spcPts val="1200"/>
                  </a:lnSpc>
                  <a:spcAft>
                    <a:spcPts val="0"/>
                  </a:spcAft>
                </a:pPr>
                <a:r>
                  <a:rPr lang="en-US" sz="1000" kern="1200" dirty="0">
                    <a:solidFill>
                      <a:srgbClr val="403152"/>
                    </a:solidFill>
                    <a:effectLst/>
                    <a:latin typeface="Times New Roman" panose="02020603050405020304" pitchFamily="18" charset="0"/>
                    <a:cs typeface="Times New Roman" panose="02020603050405020304" pitchFamily="18" charset="0"/>
                  </a:rPr>
                  <a:t>Spring</a:t>
                </a:r>
                <a:endParaRPr lang="ja-JP" sz="1200" dirty="0">
                  <a:effectLst/>
                  <a:latin typeface="Times New Roman" panose="02020603050405020304" pitchFamily="18" charset="0"/>
                  <a:cs typeface="Times New Roman" panose="02020603050405020304" pitchFamily="18" charset="0"/>
                </a:endParaRPr>
              </a:p>
            </p:txBody>
          </p:sp>
          <p:sp>
            <p:nvSpPr>
              <p:cNvPr id="56" name="角丸四角形 55"/>
              <p:cNvSpPr/>
              <p:nvPr/>
            </p:nvSpPr>
            <p:spPr>
              <a:xfrm>
                <a:off x="1633877" y="169237"/>
                <a:ext cx="249390" cy="2027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latin typeface="Times New Roman" panose="02020603050405020304" pitchFamily="18" charset="0"/>
                  <a:cs typeface="Times New Roman" panose="02020603050405020304" pitchFamily="18" charset="0"/>
                </a:endParaRPr>
              </a:p>
            </p:txBody>
          </p:sp>
        </p:grpSp>
        <p:cxnSp>
          <p:nvCxnSpPr>
            <p:cNvPr id="19" name="直線矢印コネクタ 18"/>
            <p:cNvCxnSpPr/>
            <p:nvPr/>
          </p:nvCxnSpPr>
          <p:spPr>
            <a:xfrm flipH="1">
              <a:off x="1591962" y="119449"/>
              <a:ext cx="154197" cy="3649"/>
            </a:xfrm>
            <a:prstGeom prst="straightConnector1">
              <a:avLst/>
            </a:prstGeom>
            <a:ln>
              <a:solidFill>
                <a:schemeClr val="accent4">
                  <a:lumMod val="50000"/>
                </a:schemeClr>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8" name="Rectangle 46"/>
          <p:cNvSpPr>
            <a:spLocks noChangeArrowheads="1"/>
          </p:cNvSpPr>
          <p:nvPr/>
        </p:nvSpPr>
        <p:spPr bwMode="auto">
          <a:xfrm>
            <a:off x="518364" y="6114183"/>
            <a:ext cx="2647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Actuation principle of DM</a:t>
            </a:r>
            <a:endParaRPr kumimoji="0" lang="en-US" altLang="ja-JP"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正方形/長方形 1"/>
          <p:cNvSpPr/>
          <p:nvPr/>
        </p:nvSpPr>
        <p:spPr>
          <a:xfrm>
            <a:off x="7604059" y="2254536"/>
            <a:ext cx="1736638" cy="5155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l-GR" altLang="ja-JP" sz="2000" dirty="0" smtClean="0">
                <a:solidFill>
                  <a:srgbClr val="FF1717"/>
                </a:solidFill>
                <a:latin typeface="Times New Roman" panose="02020603050405020304" pitchFamily="18" charset="0"/>
                <a:cs typeface="Times New Roman" panose="02020603050405020304" pitchFamily="18" charset="0"/>
              </a:rPr>
              <a:t>Φ</a:t>
            </a:r>
            <a:r>
              <a:rPr kumimoji="1" lang="en-US" altLang="ja-JP" sz="2000" dirty="0" smtClean="0">
                <a:solidFill>
                  <a:srgbClr val="FF1717"/>
                </a:solidFill>
                <a:latin typeface="Times New Roman" panose="02020603050405020304" pitchFamily="18" charset="0"/>
                <a:cs typeface="Times New Roman" panose="02020603050405020304" pitchFamily="18" charset="0"/>
              </a:rPr>
              <a:t>20(</a:t>
            </a:r>
            <a:r>
              <a:rPr kumimoji="1" lang="ja-JP" altLang="en-US" sz="2000" dirty="0" smtClean="0">
                <a:solidFill>
                  <a:srgbClr val="FF1717"/>
                </a:solidFill>
                <a:latin typeface="Times New Roman" panose="02020603050405020304" pitchFamily="18" charset="0"/>
                <a:cs typeface="Times New Roman" panose="02020603050405020304" pitchFamily="18" charset="0"/>
              </a:rPr>
              <a:t>有効径</a:t>
            </a:r>
            <a:r>
              <a:rPr kumimoji="1" lang="en-US" altLang="ja-JP" sz="2000" dirty="0" smtClean="0">
                <a:solidFill>
                  <a:srgbClr val="FF1717"/>
                </a:solidFill>
                <a:latin typeface="Times New Roman" panose="02020603050405020304" pitchFamily="18" charset="0"/>
                <a:cs typeface="Times New Roman" panose="02020603050405020304" pitchFamily="18" charset="0"/>
              </a:rPr>
              <a:t>)</a:t>
            </a:r>
            <a:endParaRPr kumimoji="1" lang="ja-JP" altLang="en-US" sz="1400" dirty="0">
              <a:solidFill>
                <a:srgbClr val="FF1717"/>
              </a:solidFill>
              <a:latin typeface="Times New Roman" panose="02020603050405020304" pitchFamily="18" charset="0"/>
              <a:cs typeface="Times New Roman" panose="02020603050405020304" pitchFamily="18" charset="0"/>
            </a:endParaRPr>
          </a:p>
        </p:txBody>
      </p:sp>
      <p:sp>
        <p:nvSpPr>
          <p:cNvPr id="58" name="正方形/長方形 57"/>
          <p:cNvSpPr/>
          <p:nvPr/>
        </p:nvSpPr>
        <p:spPr>
          <a:xfrm>
            <a:off x="4228326" y="1831931"/>
            <a:ext cx="1951618" cy="5155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smtClean="0">
                <a:solidFill>
                  <a:srgbClr val="FF1717"/>
                </a:solidFill>
                <a:latin typeface="Times New Roman" panose="02020603050405020304" pitchFamily="18" charset="0"/>
                <a:cs typeface="Times New Roman" panose="02020603050405020304" pitchFamily="18" charset="0"/>
              </a:rPr>
              <a:t>ピッチ</a:t>
            </a:r>
            <a:r>
              <a:rPr kumimoji="1" lang="en-US" altLang="ja-JP" sz="2000" dirty="0" smtClean="0">
                <a:solidFill>
                  <a:srgbClr val="FF1717"/>
                </a:solidFill>
                <a:latin typeface="Times New Roman" panose="02020603050405020304" pitchFamily="18" charset="0"/>
                <a:cs typeface="Times New Roman" panose="02020603050405020304" pitchFamily="18" charset="0"/>
              </a:rPr>
              <a:t>2.5mm</a:t>
            </a:r>
            <a:endParaRPr kumimoji="1" lang="ja-JP" altLang="en-US" sz="2000" dirty="0">
              <a:solidFill>
                <a:srgbClr val="FF1717"/>
              </a:solidFill>
              <a:latin typeface="Times New Roman" panose="02020603050405020304" pitchFamily="18" charset="0"/>
              <a:cs typeface="Times New Roman" panose="02020603050405020304" pitchFamily="18" charset="0"/>
            </a:endParaRPr>
          </a:p>
        </p:txBody>
      </p:sp>
      <p:cxnSp>
        <p:nvCxnSpPr>
          <p:cNvPr id="10" name="直線コネクタ 9"/>
          <p:cNvCxnSpPr/>
          <p:nvPr/>
        </p:nvCxnSpPr>
        <p:spPr>
          <a:xfrm flipH="1">
            <a:off x="5201535" y="2228778"/>
            <a:ext cx="969022"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角丸四角形吹き出し 58"/>
          <p:cNvSpPr/>
          <p:nvPr/>
        </p:nvSpPr>
        <p:spPr>
          <a:xfrm>
            <a:off x="4665946" y="5577666"/>
            <a:ext cx="4409501" cy="659920"/>
          </a:xfrm>
          <a:prstGeom prst="wedgeRoundRectCallout">
            <a:avLst>
              <a:gd name="adj1" fmla="val -24407"/>
              <a:gd name="adj2" fmla="val 40652"/>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正規化された制御信号</a:t>
            </a:r>
            <a:r>
              <a:rPr kumimoji="1" lang="en-US" altLang="ja-JP"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kumimoji="1" lang="ja-JP"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kumimoji="1" lang="en-US" altLang="ja-JP"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ja-JP"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を</a:t>
            </a:r>
            <a:endParaRPr lang="en-US" altLang="ja-JP"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kumimoji="1" lang="ja-JP"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コンピュータから入力することで制御</a:t>
            </a:r>
            <a:endParaRPr kumimoji="1" lang="ja-JP"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7" name="タイトル 1"/>
          <p:cNvSpPr txBox="1">
            <a:spLocks/>
          </p:cNvSpPr>
          <p:nvPr/>
        </p:nvSpPr>
        <p:spPr>
          <a:xfrm>
            <a:off x="457200" y="233645"/>
            <a:ext cx="8229600" cy="9906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1"/>
                </a:solidFill>
                <a:effectLst>
                  <a:outerShdw blurRad="38100" dist="38100" dir="2700000" algn="tl">
                    <a:srgbClr val="000000">
                      <a:alpha val="43137"/>
                    </a:srgbClr>
                  </a:outerShdw>
                </a:effectLst>
                <a:latin typeface="+mj-lt"/>
                <a:ea typeface="+mj-ea"/>
                <a:cs typeface="+mj-cs"/>
              </a:defRPr>
            </a:lvl1pPr>
          </a:lstStyle>
          <a:p>
            <a:r>
              <a:rPr lang="ja-JP" altLang="en-US" sz="4000" dirty="0" smtClean="0">
                <a:latin typeface="+mn-lt"/>
              </a:rPr>
              <a:t>補償光学系の各素子</a:t>
            </a:r>
            <a:r>
              <a:rPr lang="en-US" altLang="ja-JP" sz="4000" dirty="0" smtClean="0">
                <a:latin typeface="+mn-lt"/>
              </a:rPr>
              <a:t/>
            </a:r>
            <a:br>
              <a:rPr lang="en-US" altLang="ja-JP" sz="4000" dirty="0" smtClean="0">
                <a:latin typeface="+mn-lt"/>
              </a:rPr>
            </a:br>
            <a:r>
              <a:rPr lang="ja-JP" altLang="en-US" sz="2800" dirty="0">
                <a:latin typeface="+mn-lt"/>
              </a:rPr>
              <a:t>可変形鏡</a:t>
            </a:r>
            <a:r>
              <a:rPr lang="ja-JP" altLang="en-US" sz="2800" dirty="0" smtClean="0">
                <a:latin typeface="+mn-lt"/>
              </a:rPr>
              <a:t>（</a:t>
            </a:r>
            <a:r>
              <a:rPr lang="en-US" altLang="ja-JP" sz="2800" dirty="0" smtClean="0">
                <a:latin typeface="+mn-lt"/>
              </a:rPr>
              <a:t>DM: Deformable Mirror</a:t>
            </a:r>
            <a:r>
              <a:rPr lang="ja-JP" altLang="en-US" sz="2800" dirty="0" smtClean="0">
                <a:latin typeface="+mn-lt"/>
              </a:rPr>
              <a:t>）</a:t>
            </a:r>
            <a:endParaRPr lang="en-US" altLang="ja-JP" sz="2800" dirty="0">
              <a:latin typeface="+mn-lt"/>
            </a:endParaRPr>
          </a:p>
        </p:txBody>
      </p:sp>
      <p:sp>
        <p:nvSpPr>
          <p:cNvPr id="61" name="コンテンツ プレースホルダー 3"/>
          <p:cNvSpPr>
            <a:spLocks noGrp="1"/>
          </p:cNvSpPr>
          <p:nvPr>
            <p:ph sz="quarter" idx="1"/>
          </p:nvPr>
        </p:nvSpPr>
        <p:spPr>
          <a:xfrm>
            <a:off x="430715" y="1304527"/>
            <a:ext cx="8608644" cy="482889"/>
          </a:xfrm>
        </p:spPr>
        <p:txBody>
          <a:bodyPr>
            <a:noAutofit/>
          </a:bodyPr>
          <a:lstStyle/>
          <a:p>
            <a:r>
              <a:rPr lang="ja-JP" altLang="en-US" sz="2800" dirty="0"/>
              <a:t>（</a:t>
            </a:r>
            <a:r>
              <a:rPr lang="en-US" altLang="ja-JP" sz="2800" dirty="0"/>
              <a:t>ALPAO</a:t>
            </a:r>
            <a:r>
              <a:rPr lang="ja-JP" altLang="en-US" sz="2800" dirty="0"/>
              <a:t>社製 </a:t>
            </a:r>
            <a:r>
              <a:rPr lang="en-US" altLang="ja-JP" sz="2800" dirty="0"/>
              <a:t>ALPAO DM 88-25</a:t>
            </a:r>
            <a:r>
              <a:rPr lang="ja-JP" altLang="en-US" sz="2800" dirty="0" smtClean="0"/>
              <a:t>）</a:t>
            </a:r>
            <a:r>
              <a:rPr lang="en-US" altLang="ja-JP" sz="2800" dirty="0" smtClean="0">
                <a:ea typeface="+mn-ea"/>
              </a:rPr>
              <a:t> </a:t>
            </a:r>
            <a:endParaRPr kumimoji="1" lang="ja-JP" altLang="en-US" sz="2000" dirty="0">
              <a:ea typeface="+mn-ea"/>
            </a:endParaRPr>
          </a:p>
        </p:txBody>
      </p:sp>
    </p:spTree>
    <p:extLst>
      <p:ext uri="{BB962C8B-B14F-4D97-AF65-F5344CB8AC3E}">
        <p14:creationId xmlns:p14="http://schemas.microsoft.com/office/powerpoint/2010/main" val="3980401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noGrp="1"/>
          </p:cNvGraphicFramePr>
          <p:nvPr>
            <p:extLst>
              <p:ext uri="{D42A27DB-BD31-4B8C-83A1-F6EECF244321}">
                <p14:modId xmlns:p14="http://schemas.microsoft.com/office/powerpoint/2010/main" val="832792596"/>
              </p:ext>
            </p:extLst>
          </p:nvPr>
        </p:nvGraphicFramePr>
        <p:xfrm>
          <a:off x="-52171" y="2353936"/>
          <a:ext cx="5723549" cy="3306768"/>
        </p:xfrm>
        <a:graphic>
          <a:graphicData uri="http://schemas.openxmlformats.org/drawingml/2006/chart">
            <c:chart xmlns:c="http://schemas.openxmlformats.org/drawingml/2006/chart" xmlns:r="http://schemas.openxmlformats.org/officeDocument/2006/relationships" r:id="rId3"/>
          </a:graphicData>
        </a:graphic>
      </p:graphicFrame>
      <p:sp>
        <p:nvSpPr>
          <p:cNvPr id="5" name="コンテンツ プレースホルダー 3"/>
          <p:cNvSpPr>
            <a:spLocks noGrp="1"/>
          </p:cNvSpPr>
          <p:nvPr>
            <p:ph sz="quarter" idx="1"/>
          </p:nvPr>
        </p:nvSpPr>
        <p:spPr>
          <a:xfrm>
            <a:off x="430715" y="1304527"/>
            <a:ext cx="8608644" cy="482889"/>
          </a:xfrm>
        </p:spPr>
        <p:txBody>
          <a:bodyPr>
            <a:noAutofit/>
          </a:bodyPr>
          <a:lstStyle/>
          <a:p>
            <a:r>
              <a:rPr lang="ja-JP" altLang="en-US" sz="2800" dirty="0"/>
              <a:t>（</a:t>
            </a:r>
            <a:r>
              <a:rPr lang="en-US" altLang="ja-JP" sz="2800" dirty="0"/>
              <a:t>ALPAO</a:t>
            </a:r>
            <a:r>
              <a:rPr lang="ja-JP" altLang="en-US" sz="2800" dirty="0"/>
              <a:t>社製 </a:t>
            </a:r>
            <a:r>
              <a:rPr lang="en-US" altLang="ja-JP" sz="2800" dirty="0"/>
              <a:t>ALPAO DM 88-25</a:t>
            </a:r>
            <a:r>
              <a:rPr lang="ja-JP" altLang="en-US" sz="2800" dirty="0" smtClean="0"/>
              <a:t>）</a:t>
            </a:r>
            <a:endParaRPr lang="en-US" altLang="ja-JP" sz="2800" dirty="0">
              <a:ea typeface="+mn-ea"/>
            </a:endParaRPr>
          </a:p>
          <a:p>
            <a:r>
              <a:rPr lang="en-US" altLang="ja-JP" sz="2500" dirty="0" smtClean="0">
                <a:solidFill>
                  <a:schemeClr val="tx1"/>
                </a:solidFill>
                <a:ea typeface="+mn-ea"/>
              </a:rPr>
              <a:t>DM</a:t>
            </a:r>
            <a:r>
              <a:rPr lang="ja-JP" altLang="en-US" sz="2500" dirty="0" smtClean="0">
                <a:solidFill>
                  <a:schemeClr val="tx1"/>
                </a:solidFill>
                <a:ea typeface="+mn-ea"/>
              </a:rPr>
              <a:t>素子を複数同時に動作させた際の関係</a:t>
            </a:r>
            <a:endParaRPr kumimoji="1" lang="ja-JP" altLang="en-US" sz="2000" dirty="0">
              <a:ea typeface="+mn-ea"/>
            </a:endParaRPr>
          </a:p>
        </p:txBody>
      </p:sp>
      <p:pic>
        <p:nvPicPr>
          <p:cNvPr id="7" name="図 6" descr="C:\Users\XENOM\Desktop\作業フォルダ\入部研究室\修士論文\低域可変形鏡のシステム同定\Fig.3-3.bmp"/>
          <p:cNvPicPr/>
          <p:nvPr/>
        </p:nvPicPr>
        <p:blipFill rotWithShape="1">
          <a:blip r:embed="rId4" cstate="screen">
            <a:extLst>
              <a:ext uri="{28A0092B-C50C-407E-A947-70E740481C1C}">
                <a14:useLocalDpi xmlns:a14="http://schemas.microsoft.com/office/drawing/2010/main"/>
              </a:ext>
            </a:extLst>
          </a:blip>
          <a:srcRect l="8853" t="2999" r="3058"/>
          <a:stretch/>
        </p:blipFill>
        <p:spPr bwMode="auto">
          <a:xfrm>
            <a:off x="5680530" y="2340124"/>
            <a:ext cx="3436976" cy="3001848"/>
          </a:xfrm>
          <a:prstGeom prst="rect">
            <a:avLst/>
          </a:prstGeom>
          <a:noFill/>
          <a:ln>
            <a:noFill/>
          </a:ln>
        </p:spPr>
      </p:pic>
      <p:graphicFrame>
        <p:nvGraphicFramePr>
          <p:cNvPr id="17" name="グラフ 16"/>
          <p:cNvGraphicFramePr>
            <a:graphicFrameLocks noGrp="1"/>
          </p:cNvGraphicFramePr>
          <p:nvPr>
            <p:extLst>
              <p:ext uri="{D42A27DB-BD31-4B8C-83A1-F6EECF244321}">
                <p14:modId xmlns:p14="http://schemas.microsoft.com/office/powerpoint/2010/main" val="2606792497"/>
              </p:ext>
            </p:extLst>
          </p:nvPr>
        </p:nvGraphicFramePr>
        <p:xfrm>
          <a:off x="-36461" y="2353936"/>
          <a:ext cx="5723549" cy="33067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グラフ 18"/>
          <p:cNvGraphicFramePr>
            <a:graphicFrameLocks noGrp="1"/>
          </p:cNvGraphicFramePr>
          <p:nvPr>
            <p:extLst>
              <p:ext uri="{D42A27DB-BD31-4B8C-83A1-F6EECF244321}">
                <p14:modId xmlns:p14="http://schemas.microsoft.com/office/powerpoint/2010/main" val="3523798762"/>
              </p:ext>
            </p:extLst>
          </p:nvPr>
        </p:nvGraphicFramePr>
        <p:xfrm>
          <a:off x="-39740" y="2359263"/>
          <a:ext cx="5723549" cy="33067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グラフ 15"/>
          <p:cNvGraphicFramePr>
            <a:graphicFrameLocks noGrp="1"/>
          </p:cNvGraphicFramePr>
          <p:nvPr>
            <p:extLst>
              <p:ext uri="{D42A27DB-BD31-4B8C-83A1-F6EECF244321}">
                <p14:modId xmlns:p14="http://schemas.microsoft.com/office/powerpoint/2010/main" val="921350582"/>
              </p:ext>
            </p:extLst>
          </p:nvPr>
        </p:nvGraphicFramePr>
        <p:xfrm>
          <a:off x="-44659" y="2353936"/>
          <a:ext cx="5723549" cy="33067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グラフ 20"/>
          <p:cNvGraphicFramePr>
            <a:graphicFrameLocks noGrp="1"/>
          </p:cNvGraphicFramePr>
          <p:nvPr>
            <p:extLst>
              <p:ext uri="{D42A27DB-BD31-4B8C-83A1-F6EECF244321}">
                <p14:modId xmlns:p14="http://schemas.microsoft.com/office/powerpoint/2010/main" val="2418688484"/>
              </p:ext>
            </p:extLst>
          </p:nvPr>
        </p:nvGraphicFramePr>
        <p:xfrm>
          <a:off x="-43019" y="2365164"/>
          <a:ext cx="5723549" cy="3306768"/>
        </p:xfrm>
        <a:graphic>
          <a:graphicData uri="http://schemas.openxmlformats.org/drawingml/2006/chart">
            <c:chart xmlns:c="http://schemas.openxmlformats.org/drawingml/2006/chart" xmlns:r="http://schemas.openxmlformats.org/officeDocument/2006/relationships" r:id="rId8"/>
          </a:graphicData>
        </a:graphic>
      </p:graphicFrame>
      <p:cxnSp>
        <p:nvCxnSpPr>
          <p:cNvPr id="23" name="直線コネクタ 22"/>
          <p:cNvCxnSpPr/>
          <p:nvPr/>
        </p:nvCxnSpPr>
        <p:spPr>
          <a:xfrm flipH="1">
            <a:off x="6192180" y="3905242"/>
            <a:ext cx="1845205" cy="0"/>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6935711" y="3839998"/>
            <a:ext cx="349464" cy="119633"/>
            <a:chOff x="6935711" y="3839998"/>
            <a:chExt cx="349464" cy="119633"/>
          </a:xfrm>
        </p:grpSpPr>
        <p:sp>
          <p:nvSpPr>
            <p:cNvPr id="29" name="円/楕円 28"/>
            <p:cNvSpPr/>
            <p:nvPr/>
          </p:nvSpPr>
          <p:spPr>
            <a:xfrm>
              <a:off x="7159653" y="3839998"/>
              <a:ext cx="125522" cy="11620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0" name="円/楕円 29"/>
            <p:cNvSpPr/>
            <p:nvPr/>
          </p:nvSpPr>
          <p:spPr>
            <a:xfrm>
              <a:off x="6935711" y="3843429"/>
              <a:ext cx="125522" cy="11620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grpSp>
      <p:sp>
        <p:nvSpPr>
          <p:cNvPr id="9" name="円/楕円 8"/>
          <p:cNvSpPr/>
          <p:nvPr/>
        </p:nvSpPr>
        <p:spPr>
          <a:xfrm>
            <a:off x="7111988" y="3797837"/>
            <a:ext cx="214810" cy="21481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8" name="円/楕円 7"/>
          <p:cNvSpPr/>
          <p:nvPr/>
        </p:nvSpPr>
        <p:spPr>
          <a:xfrm>
            <a:off x="6886305" y="3797837"/>
            <a:ext cx="214810" cy="214810"/>
          </a:xfrm>
          <a:prstGeom prst="ellipse">
            <a:avLst/>
          </a:prstGeom>
          <a:solidFill>
            <a:srgbClr val="0000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2" name="角丸四角形吹き出し 21"/>
          <p:cNvSpPr/>
          <p:nvPr/>
        </p:nvSpPr>
        <p:spPr>
          <a:xfrm>
            <a:off x="1004008" y="5768109"/>
            <a:ext cx="7033365" cy="659920"/>
          </a:xfrm>
          <a:prstGeom prst="wedgeRoundRectCallout">
            <a:avLst>
              <a:gd name="adj1" fmla="val -24407"/>
              <a:gd name="adj2" fmla="val 40652"/>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4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複数素子の変形の重ね合わせによって形状が決定</a:t>
            </a:r>
            <a:endParaRPr kumimoji="1" lang="ja-JP"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タイトル 1"/>
          <p:cNvSpPr txBox="1">
            <a:spLocks/>
          </p:cNvSpPr>
          <p:nvPr/>
        </p:nvSpPr>
        <p:spPr>
          <a:xfrm>
            <a:off x="457200" y="233645"/>
            <a:ext cx="8229600" cy="9906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1"/>
                </a:solidFill>
                <a:effectLst>
                  <a:outerShdw blurRad="38100" dist="38100" dir="2700000" algn="tl">
                    <a:srgbClr val="000000">
                      <a:alpha val="43137"/>
                    </a:srgbClr>
                  </a:outerShdw>
                </a:effectLst>
                <a:latin typeface="+mj-lt"/>
                <a:ea typeface="+mj-ea"/>
                <a:cs typeface="+mj-cs"/>
              </a:defRPr>
            </a:lvl1pPr>
          </a:lstStyle>
          <a:p>
            <a:r>
              <a:rPr lang="ja-JP" altLang="en-US" sz="4000" dirty="0" smtClean="0">
                <a:ea typeface="HGPｺﾞｼｯｸM" panose="020B0600000000000000" pitchFamily="50" charset="-128"/>
              </a:rPr>
              <a:t>補償光学系の各素子</a:t>
            </a:r>
            <a:r>
              <a:rPr lang="en-US" altLang="ja-JP" sz="4000" dirty="0" smtClean="0">
                <a:ea typeface="HGPｺﾞｼｯｸM" panose="020B0600000000000000" pitchFamily="50" charset="-128"/>
              </a:rPr>
              <a:t/>
            </a:r>
            <a:br>
              <a:rPr lang="en-US" altLang="ja-JP" sz="4000" dirty="0" smtClean="0">
                <a:ea typeface="HGPｺﾞｼｯｸM" panose="020B0600000000000000" pitchFamily="50" charset="-128"/>
              </a:rPr>
            </a:br>
            <a:r>
              <a:rPr lang="ja-JP" altLang="en-US" sz="2800" dirty="0"/>
              <a:t>可変形鏡</a:t>
            </a:r>
            <a:r>
              <a:rPr lang="ja-JP" altLang="en-US" sz="2800" dirty="0" smtClean="0"/>
              <a:t>（</a:t>
            </a:r>
            <a:r>
              <a:rPr lang="en-US" altLang="ja-JP" sz="2800" dirty="0" smtClean="0"/>
              <a:t>DM: Deformable Mirror</a:t>
            </a:r>
            <a:r>
              <a:rPr lang="ja-JP" altLang="en-US" sz="2800" dirty="0" smtClean="0"/>
              <a:t>）</a:t>
            </a:r>
            <a:endParaRPr lang="en-US" altLang="ja-JP" sz="2800" dirty="0"/>
          </a:p>
        </p:txBody>
      </p:sp>
    </p:spTree>
    <p:extLst>
      <p:ext uri="{BB962C8B-B14F-4D97-AF65-F5344CB8AC3E}">
        <p14:creationId xmlns:p14="http://schemas.microsoft.com/office/powerpoint/2010/main" val="197247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9" presetClass="emph" presetSubtype="0" grpId="1" nodeType="withEffect">
                                  <p:stCondLst>
                                    <p:cond delay="0"/>
                                  </p:stCondLst>
                                  <p:endCondLst>
                                    <p:cond evt="onNext" delay="0">
                                      <p:tgtEl>
                                        <p:sldTgt/>
                                      </p:tgtEl>
                                    </p:cond>
                                  </p:endCondLst>
                                  <p:childTnLst>
                                    <p:set>
                                      <p:cBhvr rctx="PPT">
                                        <p:cTn id="23" dur="indefinite"/>
                                        <p:tgtEl>
                                          <p:spTgt spid="8"/>
                                        </p:tgtEl>
                                        <p:attrNameLst>
                                          <p:attrName>style.opacity</p:attrName>
                                        </p:attrNameLst>
                                      </p:cBhvr>
                                      <p:to>
                                        <p:strVal val="0.25"/>
                                      </p:to>
                                    </p:set>
                                    <p:animEffect filter="image" prLst="opacity: 0.25">
                                      <p:cBhvr rctx="IE">
                                        <p:cTn id="24" dur="indefinite"/>
                                        <p:tgtEl>
                                          <p:spTgt spid="8"/>
                                        </p:tgtEl>
                                      </p:cBhvr>
                                    </p:animEffect>
                                  </p:childTnLst>
                                </p:cTn>
                              </p:par>
                              <p:par>
                                <p:cTn id="25" presetID="9" presetClass="emph" presetSubtype="0" grpId="1" nodeType="withEffect">
                                  <p:stCondLst>
                                    <p:cond delay="0"/>
                                  </p:stCondLst>
                                  <p:childTnLst>
                                    <p:set>
                                      <p:cBhvr rctx="PPT">
                                        <p:cTn id="26" dur="indefinite"/>
                                        <p:tgtEl>
                                          <p:spTgt spid="21"/>
                                        </p:tgtEl>
                                        <p:attrNameLst>
                                          <p:attrName>style.opacity</p:attrName>
                                        </p:attrNameLst>
                                      </p:cBhvr>
                                      <p:to>
                                        <p:strVal val="0.25"/>
                                      </p:to>
                                    </p:set>
                                    <p:animEffect filter="image" prLst="opacity: 0.25">
                                      <p:cBhvr rctx="IE">
                                        <p:cTn id="27" dur="indefinite"/>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0"/>
                            </p:stCondLst>
                            <p:childTnLst>
                              <p:par>
                                <p:cTn id="33" presetID="9" presetClass="emph" presetSubtype="0" grpId="1" nodeType="afterEffect">
                                  <p:stCondLst>
                                    <p:cond delay="0"/>
                                  </p:stCondLst>
                                  <p:childTnLst>
                                    <p:set>
                                      <p:cBhvr rctx="PPT">
                                        <p:cTn id="34" dur="indefinite"/>
                                        <p:tgtEl>
                                          <p:spTgt spid="17"/>
                                        </p:tgtEl>
                                        <p:attrNameLst>
                                          <p:attrName>style.opacity</p:attrName>
                                        </p:attrNameLst>
                                      </p:cBhvr>
                                      <p:to>
                                        <p:strVal val="0.5"/>
                                      </p:to>
                                    </p:set>
                                    <p:animEffect filter="image" prLst="opacity: 0.5">
                                      <p:cBhvr rctx="IE">
                                        <p:cTn id="35" dur="indefinite"/>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17" grpId="0">
        <p:bldAsOne/>
      </p:bldGraphic>
      <p:bldGraphic spid="17" grpId="1">
        <p:bldAsOne/>
      </p:bldGraphic>
      <p:bldGraphic spid="19" grpId="0">
        <p:bldAsOne/>
      </p:bldGraphic>
      <p:bldGraphic spid="16" grpId="0">
        <p:bldAsOne/>
      </p:bldGraphic>
      <p:bldGraphic spid="21" grpId="0">
        <p:bldAsOne/>
      </p:bldGraphic>
      <p:bldGraphic spid="21" grpId="1">
        <p:bldAsOne/>
      </p:bldGraphic>
      <p:bldP spid="9" grpId="0" animBg="1"/>
      <p:bldP spid="8" grpId="0" animBg="1"/>
      <p:bldP spid="8" grpId="1" animBg="1"/>
      <p:bldP spid="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正方形/長方形 27"/>
              <p:cNvSpPr/>
              <p:nvPr/>
            </p:nvSpPr>
            <p:spPr>
              <a:xfrm>
                <a:off x="1556664" y="1942624"/>
                <a:ext cx="4228529" cy="1060483"/>
              </a:xfrm>
              <a:prstGeom prst="rect">
                <a:avLst/>
              </a:prstGeom>
            </p:spPr>
            <p:txBody>
              <a:bodyPr wrap="none">
                <a:spAutoFit/>
              </a:bodyPr>
              <a:lstStyle/>
              <a:p>
                <a14:m>
                  <m:oMathPara xmlns:m="http://schemas.openxmlformats.org/officeDocument/2006/math" xmlns="">
                    <m:oMathParaPr>
                      <m:jc m:val="centerGroup"/>
                    </m:oMathParaPr>
                    <m:oMath xmlns:m="http://schemas.openxmlformats.org/officeDocument/2006/math">
                      <m:r>
                        <a:rPr lang="en-US" altLang="ja-JP" sz="2800" i="1">
                          <a:latin typeface="Cambria Math" panose="02040503050406030204" pitchFamily="18" charset="0"/>
                        </a:rPr>
                        <m:t>𝐺𝑎𝑖𝑛</m:t>
                      </m:r>
                      <m:r>
                        <a:rPr lang="en-US" altLang="ja-JP" sz="2800" b="0" i="0" smtClean="0">
                          <a:latin typeface="Cambria Math" panose="02040503050406030204" pitchFamily="18" charset="0"/>
                        </a:rPr>
                        <m:t>=20 </m:t>
                      </m:r>
                      <m:r>
                        <m:rPr>
                          <m:sty m:val="p"/>
                        </m:rPr>
                        <a:rPr lang="en-US" altLang="ja-JP" sz="2800" b="0" i="0" smtClean="0">
                          <a:latin typeface="Cambria Math" panose="02040503050406030204" pitchFamily="18" charset="0"/>
                        </a:rPr>
                        <m:t>log</m:t>
                      </m:r>
                      <m:r>
                        <a:rPr lang="en-US" altLang="ja-JP" sz="2800" b="0" i="1" smtClean="0">
                          <a:latin typeface="Cambria Math" panose="02040503050406030204" pitchFamily="18" charset="0"/>
                        </a:rPr>
                        <m:t>⁡</m:t>
                      </m:r>
                      <m:d>
                        <m:dPr>
                          <m:ctrlPr>
                            <a:rPr lang="en-US" altLang="ja-JP" sz="2800" b="0" i="1" smtClean="0">
                              <a:latin typeface="Cambria Math" panose="02040503050406030204" pitchFamily="18" charset="0"/>
                            </a:rPr>
                          </m:ctrlPr>
                        </m:dPr>
                        <m:e>
                          <m:f>
                            <m:fPr>
                              <m:ctrlPr>
                                <a:rPr lang="en-US" altLang="ja-JP" sz="2800" i="1">
                                  <a:latin typeface="Cambria Math" panose="02040503050406030204" pitchFamily="18" charset="0"/>
                                </a:rPr>
                              </m:ctrlPr>
                            </m:fPr>
                            <m:num>
                              <m:acc>
                                <m:accPr>
                                  <m:chr m:val="̂"/>
                                  <m:ctrlPr>
                                    <a:rPr lang="en-US" altLang="ja-JP" sz="2800" b="1" i="1">
                                      <a:latin typeface="Cambria Math" panose="02040503050406030204" pitchFamily="18" charset="0"/>
                                    </a:rPr>
                                  </m:ctrlPr>
                                </m:accPr>
                                <m:e>
                                  <m:r>
                                    <a:rPr lang="en-US" altLang="ja-JP" sz="2800" b="1" i="1">
                                      <a:latin typeface="Cambria Math" panose="02040503050406030204" pitchFamily="18" charset="0"/>
                                    </a:rPr>
                                    <m:t>𝒖</m:t>
                                  </m:r>
                                </m:e>
                              </m:acc>
                            </m:num>
                            <m:den>
                              <m:r>
                                <a:rPr lang="en-US" altLang="ja-JP" sz="2800" b="1" i="1">
                                  <a:latin typeface="Cambria Math" panose="02040503050406030204" pitchFamily="18" charset="0"/>
                                </a:rPr>
                                <m:t>𝒖</m:t>
                              </m:r>
                              <m:r>
                                <m:rPr>
                                  <m:nor/>
                                </m:rPr>
                                <a:rPr lang="ja-JP" altLang="en-US" sz="2800" b="1" dirty="0"/>
                                <m:t> </m:t>
                              </m:r>
                            </m:den>
                          </m:f>
                        </m:e>
                      </m:d>
                      <m:r>
                        <m:rPr>
                          <m:nor/>
                        </m:rPr>
                        <a:rPr lang="en-US" altLang="ja-JP" sz="2800" b="0" i="0" smtClean="0">
                          <a:latin typeface="Cambria Math" panose="02040503050406030204" pitchFamily="18" charset="0"/>
                        </a:rPr>
                        <m:t>   </m:t>
                      </m:r>
                      <m:r>
                        <m:rPr>
                          <m:nor/>
                        </m:rPr>
                        <a:rPr lang="en-US" altLang="ja-JP" sz="2800" dirty="0"/>
                        <m:t>(</m:t>
                      </m:r>
                      <m:r>
                        <m:rPr>
                          <m:nor/>
                        </m:rPr>
                        <a:rPr lang="en-US" altLang="ja-JP" sz="2800" dirty="0"/>
                        <m:t>db</m:t>
                      </m:r>
                      <m:r>
                        <m:rPr>
                          <m:nor/>
                        </m:rPr>
                        <a:rPr lang="en-US" altLang="ja-JP" sz="2800" dirty="0"/>
                        <m:t>)</m:t>
                      </m:r>
                    </m:oMath>
                  </m:oMathPara>
                </a14:m>
                <a:endParaRPr lang="ja-JP" altLang="en-US" sz="2800" dirty="0"/>
              </a:p>
            </p:txBody>
          </p:sp>
        </mc:Choice>
        <mc:Fallback xmlns="">
          <p:sp>
            <p:nvSpPr>
              <p:cNvPr id="28" name="正方形/長方形 27"/>
              <p:cNvSpPr>
                <a:spLocks noRot="1" noChangeAspect="1" noMove="1" noResize="1" noEditPoints="1" noAdjustHandles="1" noChangeArrowheads="1" noChangeShapeType="1" noTextEdit="1"/>
              </p:cNvSpPr>
              <p:nvPr/>
            </p:nvSpPr>
            <p:spPr>
              <a:xfrm>
                <a:off x="1556664" y="1942624"/>
                <a:ext cx="4228529" cy="1060483"/>
              </a:xfrm>
              <a:prstGeom prst="rect">
                <a:avLst/>
              </a:prstGeom>
              <a:blipFill rotWithShape="0">
                <a:blip r:embed="rId2"/>
                <a:stretch>
                  <a:fillRect/>
                </a:stretch>
              </a:blipFill>
            </p:spPr>
            <p:txBody>
              <a:bodyPr/>
              <a:lstStyle/>
              <a:p>
                <a:r>
                  <a:rPr lang="ja-JP" altLang="en-US">
                    <a:noFill/>
                  </a:rPr>
                  <a:t> </a:t>
                </a:r>
              </a:p>
            </p:txBody>
          </p:sp>
        </mc:Fallback>
      </mc:AlternateContent>
      <p:pic>
        <p:nvPicPr>
          <p:cNvPr id="30" name="図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13" y="1009656"/>
            <a:ext cx="6443051" cy="1169380"/>
          </a:xfrm>
          <a:prstGeom prst="rect">
            <a:avLst/>
          </a:prstGeom>
        </p:spPr>
      </p:pic>
      <p:sp>
        <p:nvSpPr>
          <p:cNvPr id="31" name="タイトル 1"/>
          <p:cNvSpPr>
            <a:spLocks noGrp="1"/>
          </p:cNvSpPr>
          <p:nvPr>
            <p:ph type="title"/>
          </p:nvPr>
        </p:nvSpPr>
        <p:spPr>
          <a:xfrm>
            <a:off x="399616" y="-213451"/>
            <a:ext cx="8229600" cy="990600"/>
          </a:xfrm>
        </p:spPr>
        <p:txBody>
          <a:bodyPr/>
          <a:lstStyle/>
          <a:p>
            <a:r>
              <a:rPr kumimoji="1" lang="en-US" altLang="ja-JP" dirty="0" smtClean="0"/>
              <a:t>DM</a:t>
            </a:r>
            <a:r>
              <a:rPr kumimoji="1" lang="ja-JP" altLang="en-US" dirty="0" smtClean="0"/>
              <a:t>の周波数応答実験</a:t>
            </a:r>
            <a:endParaRPr kumimoji="1" lang="ja-JP" altLang="en-US" dirty="0"/>
          </a:p>
        </p:txBody>
      </p:sp>
      <p:graphicFrame>
        <p:nvGraphicFramePr>
          <p:cNvPr id="32" name="グラフ 31"/>
          <p:cNvGraphicFramePr>
            <a:graphicFrameLocks noGrp="1"/>
          </p:cNvGraphicFramePr>
          <p:nvPr>
            <p:extLst>
              <p:ext uri="{D42A27DB-BD31-4B8C-83A1-F6EECF244321}">
                <p14:modId xmlns:p14="http://schemas.microsoft.com/office/powerpoint/2010/main" val="859595380"/>
              </p:ext>
            </p:extLst>
          </p:nvPr>
        </p:nvGraphicFramePr>
        <p:xfrm>
          <a:off x="251520" y="2798930"/>
          <a:ext cx="8892480" cy="3972654"/>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グループ化 32"/>
          <p:cNvGrpSpPr/>
          <p:nvPr/>
        </p:nvGrpSpPr>
        <p:grpSpPr>
          <a:xfrm>
            <a:off x="5174110" y="3123415"/>
            <a:ext cx="3286785" cy="3186070"/>
            <a:chOff x="5194450" y="2101064"/>
            <a:chExt cx="3286785" cy="3186070"/>
          </a:xfrm>
        </p:grpSpPr>
        <p:cxnSp>
          <p:nvCxnSpPr>
            <p:cNvPr id="34" name="直線矢印コネクタ 33"/>
            <p:cNvCxnSpPr/>
            <p:nvPr/>
          </p:nvCxnSpPr>
          <p:spPr>
            <a:xfrm>
              <a:off x="5204890" y="2351819"/>
              <a:ext cx="1672805" cy="5850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5194450" y="2226079"/>
              <a:ext cx="0" cy="306105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920919" y="2101064"/>
              <a:ext cx="2560316" cy="369332"/>
            </a:xfrm>
            <a:prstGeom prst="rect">
              <a:avLst/>
            </a:prstGeom>
            <a:solidFill>
              <a:schemeClr val="bg1"/>
            </a:solidFill>
            <a:ln>
              <a:solidFill>
                <a:schemeClr val="bg1"/>
              </a:solidFill>
            </a:ln>
          </p:spPr>
          <p:txBody>
            <a:bodyPr wrap="none" rtlCol="0">
              <a:spAutoFit/>
            </a:bodyPr>
            <a:lstStyle/>
            <a:p>
              <a:r>
                <a:rPr kumimoji="1" lang="en-US" altLang="ja-JP" dirty="0" smtClean="0">
                  <a:latin typeface="Times New Roman" panose="02020603050405020304" pitchFamily="18" charset="0"/>
                  <a:cs typeface="Times New Roman" panose="02020603050405020304" pitchFamily="18" charset="0"/>
                </a:rPr>
                <a:t>100Hz</a:t>
              </a:r>
              <a:r>
                <a:rPr kumimoji="1" lang="ja-JP" altLang="en-US" dirty="0" smtClean="0">
                  <a:latin typeface="Times New Roman" panose="02020603050405020304" pitchFamily="18" charset="0"/>
                  <a:cs typeface="Times New Roman" panose="02020603050405020304" pitchFamily="18" charset="0"/>
                </a:rPr>
                <a:t>以降ゲインが低下</a:t>
              </a:r>
            </a:p>
          </p:txBody>
        </p:sp>
      </p:grpSp>
      <p:grpSp>
        <p:nvGrpSpPr>
          <p:cNvPr id="37" name="グループ化 36"/>
          <p:cNvGrpSpPr/>
          <p:nvPr/>
        </p:nvGrpSpPr>
        <p:grpSpPr>
          <a:xfrm>
            <a:off x="930981" y="4419110"/>
            <a:ext cx="3365627" cy="1203993"/>
            <a:chOff x="1476403" y="3351206"/>
            <a:chExt cx="3365627" cy="1203993"/>
          </a:xfrm>
        </p:grpSpPr>
        <p:cxnSp>
          <p:nvCxnSpPr>
            <p:cNvPr id="38" name="直線矢印コネクタ 37"/>
            <p:cNvCxnSpPr/>
            <p:nvPr/>
          </p:nvCxnSpPr>
          <p:spPr>
            <a:xfrm flipV="1">
              <a:off x="2938502" y="3351206"/>
              <a:ext cx="1903528" cy="8346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40" idx="0"/>
            </p:cNvCxnSpPr>
            <p:nvPr/>
          </p:nvCxnSpPr>
          <p:spPr>
            <a:xfrm flipV="1">
              <a:off x="2960945" y="3523333"/>
              <a:ext cx="1881085" cy="6625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476403" y="4185867"/>
              <a:ext cx="2969083" cy="369332"/>
            </a:xfrm>
            <a:prstGeom prst="rect">
              <a:avLst/>
            </a:prstGeom>
            <a:solidFill>
              <a:schemeClr val="bg1"/>
            </a:solidFill>
          </p:spPr>
          <p:txBody>
            <a:bodyPr wrap="none" rtlCol="0">
              <a:spAutoFit/>
            </a:bodyPr>
            <a:lstStyle/>
            <a:p>
              <a:r>
                <a:rPr kumimoji="1" lang="en-US" altLang="ja-JP" dirty="0" smtClean="0">
                  <a:latin typeface="Times New Roman" panose="02020603050405020304" pitchFamily="18" charset="0"/>
                  <a:cs typeface="Times New Roman" panose="02020603050405020304" pitchFamily="18" charset="0"/>
                </a:rPr>
                <a:t>DM22,DM23</a:t>
              </a:r>
              <a:r>
                <a:rPr kumimoji="1" lang="ja-JP" altLang="en-US" dirty="0" smtClean="0">
                  <a:latin typeface="Times New Roman" panose="02020603050405020304" pitchFamily="18" charset="0"/>
                  <a:cs typeface="Times New Roman" panose="02020603050405020304" pitchFamily="18" charset="0"/>
                </a:rPr>
                <a:t>のゲインが低い</a:t>
              </a:r>
            </a:p>
          </p:txBody>
        </p:sp>
      </p:grpSp>
      <p:grpSp>
        <p:nvGrpSpPr>
          <p:cNvPr id="41" name="グループ化 40"/>
          <p:cNvGrpSpPr/>
          <p:nvPr/>
        </p:nvGrpSpPr>
        <p:grpSpPr>
          <a:xfrm>
            <a:off x="1556019" y="5918207"/>
            <a:ext cx="5418587" cy="618117"/>
            <a:chOff x="4339591" y="4573256"/>
            <a:chExt cx="4600101" cy="618117"/>
          </a:xfrm>
        </p:grpSpPr>
        <p:sp>
          <p:nvSpPr>
            <p:cNvPr id="42" name="角丸四角形 41"/>
            <p:cNvSpPr/>
            <p:nvPr/>
          </p:nvSpPr>
          <p:spPr>
            <a:xfrm>
              <a:off x="4339591" y="4573256"/>
              <a:ext cx="4600101" cy="618117"/>
            </a:xfrm>
            <a:prstGeom prst="roundRect">
              <a:avLst/>
            </a:prstGeom>
            <a:gradFill flip="none" rotWithShape="1">
              <a:gsLst>
                <a:gs pos="4763">
                  <a:srgbClr val="F4F400"/>
                </a:gs>
                <a:gs pos="0">
                  <a:srgbClr val="FFFF00"/>
                </a:gs>
                <a:gs pos="100000">
                  <a:srgbClr val="FFFF00">
                    <a:shade val="67500"/>
                    <a:satMod val="115000"/>
                  </a:srgbClr>
                </a:gs>
                <a:gs pos="100000">
                  <a:srgbClr val="FFFF00">
                    <a:shade val="100000"/>
                    <a:satMod val="115000"/>
                  </a:srgbClr>
                </a:gs>
              </a:gsLst>
              <a:lin ang="10800000" scaled="1"/>
              <a:tileRec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テキスト ボックス 42"/>
            <p:cNvSpPr txBox="1"/>
            <p:nvPr/>
          </p:nvSpPr>
          <p:spPr>
            <a:xfrm>
              <a:off x="4419981" y="4682259"/>
              <a:ext cx="4519711" cy="400110"/>
            </a:xfrm>
            <a:prstGeom prst="rect">
              <a:avLst/>
            </a:prstGeom>
            <a:noFill/>
          </p:spPr>
          <p:txBody>
            <a:bodyPr wrap="none" rtlCol="0">
              <a:spAutoFit/>
            </a:bodyPr>
            <a:lstStyle/>
            <a:p>
              <a:r>
                <a:rPr lang="ja-JP" altLang="en-US" sz="2000" dirty="0" smtClean="0">
                  <a:solidFill>
                    <a:srgbClr val="FF0000"/>
                  </a:solidFill>
                </a:rPr>
                <a:t>制御する</a:t>
              </a:r>
              <a:r>
                <a:rPr lang="en-US" altLang="ja-JP" sz="2000" dirty="0" smtClean="0">
                  <a:solidFill>
                    <a:srgbClr val="FF0000"/>
                  </a:solidFill>
                </a:rPr>
                <a:t>DM</a:t>
              </a:r>
              <a:r>
                <a:rPr lang="ja-JP" altLang="en-US" sz="2000" dirty="0" smtClean="0">
                  <a:solidFill>
                    <a:srgbClr val="FF0000"/>
                  </a:solidFill>
                </a:rPr>
                <a:t>を決定する判定方法の検討が必要</a:t>
              </a:r>
              <a:endParaRPr lang="ja-JP" altLang="en-US" sz="2000" dirty="0">
                <a:solidFill>
                  <a:srgbClr val="FF0000"/>
                </a:solidFill>
              </a:endParaRPr>
            </a:p>
          </p:txBody>
        </p:sp>
      </p:grpSp>
      <p:pic>
        <p:nvPicPr>
          <p:cNvPr id="44" name="図 43" descr="C:\Users\XENOM\Desktop\作業フォルダ\入部研究室\修士論文\低域可変形鏡のシステム同定\Fig.3-3.bmp"/>
          <p:cNvPicPr/>
          <p:nvPr/>
        </p:nvPicPr>
        <p:blipFill rotWithShape="1">
          <a:blip r:embed="rId5" cstate="screen">
            <a:extLst>
              <a:ext uri="{28A0092B-C50C-407E-A947-70E740481C1C}">
                <a14:useLocalDpi xmlns:a14="http://schemas.microsoft.com/office/drawing/2010/main"/>
              </a:ext>
            </a:extLst>
          </a:blip>
          <a:srcRect/>
          <a:stretch/>
        </p:blipFill>
        <p:spPr bwMode="auto">
          <a:xfrm>
            <a:off x="6655016" y="7549"/>
            <a:ext cx="2480119" cy="2187218"/>
          </a:xfrm>
          <a:prstGeom prst="rect">
            <a:avLst/>
          </a:prstGeom>
          <a:noFill/>
          <a:ln>
            <a:noFill/>
          </a:ln>
        </p:spPr>
      </p:pic>
      <p:grpSp>
        <p:nvGrpSpPr>
          <p:cNvPr id="45" name="グループ化 44"/>
          <p:cNvGrpSpPr/>
          <p:nvPr/>
        </p:nvGrpSpPr>
        <p:grpSpPr>
          <a:xfrm>
            <a:off x="8605830" y="560748"/>
            <a:ext cx="299090" cy="119736"/>
            <a:chOff x="8529630" y="497248"/>
            <a:chExt cx="299090" cy="119736"/>
          </a:xfrm>
        </p:grpSpPr>
        <p:sp>
          <p:nvSpPr>
            <p:cNvPr id="46" name="円/楕円 45"/>
            <p:cNvSpPr/>
            <p:nvPr/>
          </p:nvSpPr>
          <p:spPr>
            <a:xfrm>
              <a:off x="8529630" y="497249"/>
              <a:ext cx="130070" cy="11973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8698650" y="497248"/>
              <a:ext cx="130070" cy="11973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18407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Graphic spid="32"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SEICA</a:t>
            </a:r>
            <a:r>
              <a:rPr kumimoji="1" lang="ja-JP" altLang="en-US" dirty="0" smtClean="0"/>
              <a:t>の光学系設計</a:t>
            </a:r>
            <a:r>
              <a:rPr kumimoji="1" lang="en-US" altLang="ja-JP" dirty="0" smtClean="0"/>
              <a:t>: OAP</a:t>
            </a:r>
            <a:r>
              <a:rPr kumimoji="1" lang="ja-JP" altLang="en-US" dirty="0" smtClean="0"/>
              <a:t>調整</a:t>
            </a:r>
            <a:endParaRPr kumimoji="1" lang="ja-JP" altLang="en-US" dirty="0"/>
          </a:p>
        </p:txBody>
      </p:sp>
      <p:sp>
        <p:nvSpPr>
          <p:cNvPr id="3" name="コンテンツ プレースホルダー 2"/>
          <p:cNvSpPr>
            <a:spLocks noGrp="1"/>
          </p:cNvSpPr>
          <p:nvPr>
            <p:ph idx="1"/>
          </p:nvPr>
        </p:nvSpPr>
        <p:spPr>
          <a:xfrm>
            <a:off x="242354" y="739928"/>
            <a:ext cx="8608398" cy="5239560"/>
          </a:xfrm>
        </p:spPr>
        <p:txBody>
          <a:bodyPr>
            <a:normAutofit/>
          </a:bodyPr>
          <a:lstStyle/>
          <a:p>
            <a:pPr>
              <a:buFont typeface="Wingdings" charset="2"/>
              <a:buChar char="u"/>
            </a:pPr>
            <a:r>
              <a:rPr kumimoji="1" lang="en-US" altLang="ja-JP" sz="2800" dirty="0" smtClean="0"/>
              <a:t>OAP</a:t>
            </a:r>
            <a:r>
              <a:rPr kumimoji="1" lang="ja-JP" altLang="en-US" sz="2800" dirty="0" smtClean="0"/>
              <a:t>の</a:t>
            </a:r>
            <a:r>
              <a:rPr lang="en-US" altLang="ja-JP" sz="2800" dirty="0"/>
              <a:t>5</a:t>
            </a:r>
            <a:r>
              <a:rPr kumimoji="1" lang="ja-JP" altLang="en-US" sz="2800" dirty="0" smtClean="0"/>
              <a:t>軸自由度をピンホールで</a:t>
            </a:r>
            <a:r>
              <a:rPr kumimoji="1" lang="en-US" altLang="ja-JP" sz="2800" dirty="0" smtClean="0"/>
              <a:t>X-Y</a:t>
            </a:r>
            <a:r>
              <a:rPr kumimoji="1" lang="ja-JP" altLang="en-US" sz="2800" dirty="0" smtClean="0"/>
              <a:t>平面の</a:t>
            </a:r>
            <a:r>
              <a:rPr kumimoji="1" lang="en-US" altLang="ja-JP" sz="2800" dirty="0" smtClean="0"/>
              <a:t>2</a:t>
            </a:r>
            <a:r>
              <a:rPr kumimoji="1" lang="ja-JP" altLang="en-US" sz="2800" dirty="0" smtClean="0"/>
              <a:t>自由度に</a:t>
            </a:r>
            <a:endParaRPr kumimoji="1" lang="en-US" altLang="ja-JP" sz="2800" dirty="0" smtClean="0"/>
          </a:p>
          <a:p>
            <a:pPr>
              <a:buFont typeface="Wingdings" charset="2"/>
              <a:buChar char="u"/>
            </a:pPr>
            <a:r>
              <a:rPr lang="ja-JP" altLang="en-US" sz="2800" dirty="0" smtClean="0"/>
              <a:t>ピンホールは機械精度＋干渉計で</a:t>
            </a:r>
            <a:r>
              <a:rPr lang="en-US" altLang="ja-JP" sz="2800" dirty="0" smtClean="0"/>
              <a:t>100um</a:t>
            </a:r>
            <a:r>
              <a:rPr lang="ja-JP" altLang="en-US" sz="2800" dirty="0" smtClean="0"/>
              <a:t>精度で設置</a:t>
            </a:r>
            <a:endParaRPr lang="en-US" altLang="ja-JP" sz="2800" dirty="0" smtClean="0"/>
          </a:p>
          <a:p>
            <a:pPr marL="514350" indent="-514350">
              <a:buFont typeface="+mj-lt"/>
              <a:buAutoNum type="arabicPeriod"/>
            </a:pPr>
            <a:r>
              <a:rPr kumimoji="1" lang="ja-JP" altLang="en-US" sz="2800" dirty="0" smtClean="0"/>
              <a:t>干渉計の焦点とピンホールを一致させる</a:t>
            </a:r>
            <a:r>
              <a:rPr kumimoji="1" lang="en-US" altLang="ja-JP" sz="2800" dirty="0" smtClean="0"/>
              <a:t>(±50um)</a:t>
            </a:r>
          </a:p>
          <a:p>
            <a:pPr marL="514350" indent="-514350">
              <a:buFont typeface="+mj-lt"/>
              <a:buAutoNum type="arabicPeriod"/>
            </a:pPr>
            <a:r>
              <a:rPr lang="ja-JP" altLang="en-US" sz="2800" dirty="0" smtClean="0"/>
              <a:t>ピンホールから広がった光を</a:t>
            </a:r>
            <a:r>
              <a:rPr lang="en-US" altLang="ja-JP" sz="2800" dirty="0" smtClean="0"/>
              <a:t>OAP</a:t>
            </a:r>
            <a:r>
              <a:rPr lang="ja-JP" altLang="en-US" sz="2800" dirty="0" smtClean="0"/>
              <a:t>で平行光へ。</a:t>
            </a:r>
            <a:endParaRPr lang="en-US" altLang="ja-JP" sz="2800" dirty="0" smtClean="0"/>
          </a:p>
          <a:p>
            <a:pPr marL="514350" indent="-514350">
              <a:buFont typeface="+mj-lt"/>
              <a:buAutoNum type="arabicPeriod"/>
            </a:pPr>
            <a:r>
              <a:rPr lang="ja-JP" altLang="en-US" sz="2800" dirty="0" smtClean="0"/>
              <a:t>機械精度で設置された平面鏡で折り返し</a:t>
            </a:r>
            <a:r>
              <a:rPr lang="en-US" altLang="ja-JP" sz="2800" dirty="0" smtClean="0"/>
              <a:t>OAP→</a:t>
            </a:r>
            <a:r>
              <a:rPr lang="ja-JP" altLang="en-US" sz="2800" dirty="0" smtClean="0"/>
              <a:t>ピンホールへ</a:t>
            </a:r>
            <a:r>
              <a:rPr lang="en-US" altLang="ja-JP" sz="2800" dirty="0" smtClean="0"/>
              <a:t>(2</a:t>
            </a:r>
            <a:r>
              <a:rPr lang="ja-JP" altLang="en-US" sz="2800" dirty="0" smtClean="0"/>
              <a:t>自由度の調整</a:t>
            </a:r>
            <a:r>
              <a:rPr lang="en-US" altLang="ja-JP" sz="2800" dirty="0" smtClean="0"/>
              <a:t>)</a:t>
            </a:r>
          </a:p>
          <a:p>
            <a:pPr marL="514350" indent="-514350">
              <a:buFont typeface="+mj-lt"/>
              <a:buAutoNum type="arabicPeriod"/>
            </a:pPr>
            <a:r>
              <a:rPr kumimoji="1" lang="ja-JP" altLang="en-US" sz="2800" dirty="0" smtClean="0"/>
              <a:t>干渉計で</a:t>
            </a:r>
            <a:r>
              <a:rPr kumimoji="1" lang="en-US" altLang="ja-JP" sz="2800" dirty="0" smtClean="0"/>
              <a:t>OAP</a:t>
            </a:r>
            <a:r>
              <a:rPr kumimoji="1" lang="ja-JP" altLang="en-US" sz="2800" dirty="0" smtClean="0"/>
              <a:t>の</a:t>
            </a:r>
            <a:r>
              <a:rPr lang="en-US" altLang="ja-JP" sz="2800" dirty="0" smtClean="0"/>
              <a:t>3</a:t>
            </a:r>
            <a:r>
              <a:rPr lang="ja-JP" altLang="en-US" sz="2800" dirty="0" smtClean="0"/>
              <a:t>自由度</a:t>
            </a:r>
            <a:r>
              <a:rPr kumimoji="1" lang="ja-JP" altLang="en-US" sz="2800" dirty="0" smtClean="0"/>
              <a:t>調整を行う</a:t>
            </a:r>
            <a:endParaRPr kumimoji="1" lang="en-US" altLang="ja-JP" sz="2800" dirty="0" smtClean="0"/>
          </a:p>
          <a:p>
            <a:pPr marL="514350" indent="-514350">
              <a:buFont typeface="+mj-lt"/>
              <a:buAutoNum type="arabicPeriod"/>
            </a:pPr>
            <a:endParaRPr kumimoji="1" lang="ja-JP" altLang="en-US" sz="2800" dirty="0"/>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274" y="4005064"/>
            <a:ext cx="8182166" cy="3240360"/>
          </a:xfrm>
          <a:prstGeom prst="rect">
            <a:avLst/>
          </a:prstGeom>
        </p:spPr>
      </p:pic>
      <p:sp>
        <p:nvSpPr>
          <p:cNvPr id="8" name="テキスト ボックス 7"/>
          <p:cNvSpPr txBox="1"/>
          <p:nvPr/>
        </p:nvSpPr>
        <p:spPr>
          <a:xfrm>
            <a:off x="4644008" y="6237312"/>
            <a:ext cx="1107996" cy="461665"/>
          </a:xfrm>
          <a:prstGeom prst="rect">
            <a:avLst/>
          </a:prstGeom>
          <a:noFill/>
        </p:spPr>
        <p:txBody>
          <a:bodyPr wrap="none" rtlCol="0">
            <a:spAutoFit/>
          </a:bodyPr>
          <a:lstStyle/>
          <a:p>
            <a:pPr defTabSz="914400" fontAlgn="auto">
              <a:spcBef>
                <a:spcPts val="0"/>
              </a:spcBef>
              <a:spcAft>
                <a:spcPts val="0"/>
              </a:spcAft>
            </a:pPr>
            <a:r>
              <a:rPr lang="ja-JP" altLang="en-US" sz="2400" dirty="0">
                <a:solidFill>
                  <a:prstClr val="black"/>
                </a:solidFill>
                <a:latin typeface="游ゴシック" panose="020B0400000000000000" pitchFamily="50" charset="-128"/>
                <a:ea typeface="游ゴシック" panose="020B0400000000000000" pitchFamily="50" charset="-128"/>
                <a:cs typeface="+mn-cs"/>
              </a:rPr>
              <a:t>平面鏡</a:t>
            </a:r>
          </a:p>
        </p:txBody>
      </p:sp>
      <p:sp>
        <p:nvSpPr>
          <p:cNvPr id="10" name="テキスト ボックス 9"/>
          <p:cNvSpPr txBox="1"/>
          <p:nvPr/>
        </p:nvSpPr>
        <p:spPr>
          <a:xfrm>
            <a:off x="630118" y="5129578"/>
            <a:ext cx="1320118" cy="369332"/>
          </a:xfrm>
          <a:prstGeom prst="rect">
            <a:avLst/>
          </a:prstGeom>
          <a:noFill/>
        </p:spPr>
        <p:txBody>
          <a:bodyPr wrap="none" rtlCol="0">
            <a:spAutoFit/>
          </a:bodyPr>
          <a:lstStyle/>
          <a:p>
            <a:r>
              <a:rPr kumimoji="1" lang="en-US" altLang="ja-JP" dirty="0" err="1" smtClean="0"/>
              <a:t>Zygo</a:t>
            </a:r>
            <a:r>
              <a:rPr kumimoji="1" lang="ja-JP" altLang="en-US" dirty="0" smtClean="0"/>
              <a:t>干渉計</a:t>
            </a:r>
            <a:endParaRPr kumimoji="1" lang="ja-JP" altLang="en-US" dirty="0"/>
          </a:p>
        </p:txBody>
      </p:sp>
      <p:sp>
        <p:nvSpPr>
          <p:cNvPr id="11" name="テキスト ボックス 10"/>
          <p:cNvSpPr txBox="1"/>
          <p:nvPr/>
        </p:nvSpPr>
        <p:spPr>
          <a:xfrm>
            <a:off x="3771020" y="4392296"/>
            <a:ext cx="1249060" cy="646331"/>
          </a:xfrm>
          <a:prstGeom prst="rect">
            <a:avLst/>
          </a:prstGeom>
          <a:noFill/>
        </p:spPr>
        <p:txBody>
          <a:bodyPr wrap="none" rtlCol="0">
            <a:spAutoFit/>
          </a:bodyPr>
          <a:lstStyle/>
          <a:p>
            <a:r>
              <a:rPr kumimoji="1" lang="ja-JP" altLang="en-US" dirty="0" smtClean="0"/>
              <a:t>ピンホール</a:t>
            </a:r>
            <a:endParaRPr kumimoji="1" lang="en-US" altLang="ja-JP" dirty="0" smtClean="0"/>
          </a:p>
          <a:p>
            <a:r>
              <a:rPr lang="en-US" altLang="ja-JP" dirty="0" smtClean="0"/>
              <a:t>φ150um</a:t>
            </a:r>
            <a:endParaRPr kumimoji="1" lang="ja-JP" altLang="en-US" dirty="0"/>
          </a:p>
        </p:txBody>
      </p:sp>
      <p:sp>
        <p:nvSpPr>
          <p:cNvPr id="12" name="テキスト ボックス 11"/>
          <p:cNvSpPr txBox="1"/>
          <p:nvPr/>
        </p:nvSpPr>
        <p:spPr>
          <a:xfrm>
            <a:off x="2429600" y="6340262"/>
            <a:ext cx="1341420" cy="369332"/>
          </a:xfrm>
          <a:prstGeom prst="rect">
            <a:avLst/>
          </a:prstGeom>
          <a:noFill/>
        </p:spPr>
        <p:txBody>
          <a:bodyPr wrap="none" rtlCol="0">
            <a:spAutoFit/>
          </a:bodyPr>
          <a:lstStyle/>
          <a:p>
            <a:r>
              <a:rPr kumimoji="1" lang="en-US" altLang="ja-JP" dirty="0" smtClean="0"/>
              <a:t>OAP</a:t>
            </a:r>
            <a:r>
              <a:rPr kumimoji="1" lang="ja-JP" altLang="en-US" dirty="0" smtClean="0"/>
              <a:t>ユニット</a:t>
            </a:r>
            <a:endParaRPr kumimoji="1" lang="ja-JP" altLang="en-US" dirty="0"/>
          </a:p>
        </p:txBody>
      </p:sp>
      <p:sp>
        <p:nvSpPr>
          <p:cNvPr id="13" name="テキスト ボックス 12"/>
          <p:cNvSpPr txBox="1"/>
          <p:nvPr/>
        </p:nvSpPr>
        <p:spPr>
          <a:xfrm>
            <a:off x="7105807" y="5390420"/>
            <a:ext cx="590313" cy="369332"/>
          </a:xfrm>
          <a:prstGeom prst="rect">
            <a:avLst/>
          </a:prstGeom>
          <a:noFill/>
        </p:spPr>
        <p:txBody>
          <a:bodyPr wrap="none" rtlCol="0">
            <a:spAutoFit/>
          </a:bodyPr>
          <a:lstStyle/>
          <a:p>
            <a:r>
              <a:rPr kumimoji="1" lang="en-US" altLang="ja-JP" dirty="0" smtClean="0"/>
              <a:t>OAP</a:t>
            </a:r>
            <a:endParaRPr kumimoji="1" lang="ja-JP" altLang="en-US" dirty="0"/>
          </a:p>
        </p:txBody>
      </p:sp>
    </p:spTree>
    <p:extLst>
      <p:ext uri="{BB962C8B-B14F-4D97-AF65-F5344CB8AC3E}">
        <p14:creationId xmlns:p14="http://schemas.microsoft.com/office/powerpoint/2010/main" val="585472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タイトル 1"/>
          <p:cNvSpPr>
            <a:spLocks noGrp="1"/>
          </p:cNvSpPr>
          <p:nvPr>
            <p:ph type="title"/>
          </p:nvPr>
        </p:nvSpPr>
        <p:spPr>
          <a:xfrm>
            <a:off x="0" y="274638"/>
            <a:ext cx="9144000" cy="1143000"/>
          </a:xfrm>
        </p:spPr>
        <p:txBody>
          <a:bodyPr/>
          <a:lstStyle/>
          <a:p>
            <a:r>
              <a:rPr lang="ja-JP" altLang="en-US">
                <a:latin typeface="Calibri" charset="0"/>
                <a:ea typeface="ＭＳ Ｐゴシック" charset="0"/>
              </a:rPr>
              <a:t>調整値と各</a:t>
            </a:r>
            <a:r>
              <a:rPr lang="en-US" altLang="ja-JP">
                <a:latin typeface="Calibri" charset="0"/>
                <a:ea typeface="ＭＳ Ｐゴシック" charset="0"/>
              </a:rPr>
              <a:t>Zernike</a:t>
            </a:r>
            <a:r>
              <a:rPr lang="ja-JP" altLang="en-US">
                <a:latin typeface="Calibri" charset="0"/>
                <a:ea typeface="ＭＳ Ｐゴシック" charset="0"/>
              </a:rPr>
              <a:t>係数の線形性</a:t>
            </a:r>
            <a:r>
              <a:rPr lang="en-US" altLang="ja-JP">
                <a:latin typeface="Calibri" charset="0"/>
                <a:ea typeface="ＭＳ Ｐゴシック" charset="0"/>
              </a:rPr>
              <a:t>1/2</a:t>
            </a:r>
            <a:endParaRPr lang="ja-JP" altLang="en-US">
              <a:latin typeface="Calibri" charset="0"/>
              <a:ea typeface="ＭＳ Ｐゴシック" charset="0"/>
            </a:endParaRP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1484313"/>
            <a:ext cx="7367587"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テキスト ボックス 8"/>
          <p:cNvSpPr txBox="1">
            <a:spLocks noChangeArrowheads="1"/>
          </p:cNvSpPr>
          <p:nvPr/>
        </p:nvSpPr>
        <p:spPr bwMode="auto">
          <a:xfrm>
            <a:off x="468313" y="1125538"/>
            <a:ext cx="2443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游ゴシック Medium" charset="0"/>
                <a:ea typeface="游ゴシック Medium" charset="0"/>
                <a:cs typeface="游ゴシック Medium" charset="0"/>
              </a:rPr>
              <a:t>Zernike</a:t>
            </a:r>
            <a:r>
              <a:rPr lang="ja-JP" altLang="en-US" sz="1800">
                <a:latin typeface="游ゴシック Medium" charset="0"/>
                <a:ea typeface="游ゴシック Medium" charset="0"/>
                <a:cs typeface="游ゴシック Medium" charset="0"/>
              </a:rPr>
              <a:t>係数</a:t>
            </a:r>
            <a:endParaRPr lang="en-US" altLang="ja-JP" sz="1800">
              <a:latin typeface="游ゴシック Medium" charset="0"/>
              <a:ea typeface="游ゴシック Medium" charset="0"/>
              <a:cs typeface="游ゴシック Medium" charset="0"/>
            </a:endParaRPr>
          </a:p>
          <a:p>
            <a:r>
              <a:rPr lang="en-US" altLang="ja-JP" sz="1800">
                <a:latin typeface="游ゴシック Medium" charset="0"/>
                <a:ea typeface="游ゴシック Medium" charset="0"/>
                <a:cs typeface="游ゴシック Medium" charset="0"/>
              </a:rPr>
              <a:t>Defocus</a:t>
            </a:r>
            <a:r>
              <a:rPr lang="ja-JP" altLang="en-US" sz="1800">
                <a:latin typeface="游ゴシック Medium" charset="0"/>
                <a:ea typeface="游ゴシック Medium" charset="0"/>
                <a:cs typeface="游ゴシック Medium" charset="0"/>
              </a:rPr>
              <a:t>の変位量</a:t>
            </a:r>
            <a:r>
              <a:rPr lang="en-US" altLang="ja-JP" sz="1800">
                <a:latin typeface="游ゴシック Medium" charset="0"/>
                <a:ea typeface="游ゴシック Medium" charset="0"/>
                <a:cs typeface="游ゴシック Medium" charset="0"/>
              </a:rPr>
              <a:t>(A4)</a:t>
            </a:r>
          </a:p>
        </p:txBody>
      </p:sp>
      <p:sp>
        <p:nvSpPr>
          <p:cNvPr id="52228" name="テキスト ボックス 9"/>
          <p:cNvSpPr txBox="1">
            <a:spLocks noChangeArrowheads="1"/>
          </p:cNvSpPr>
          <p:nvPr/>
        </p:nvSpPr>
        <p:spPr bwMode="auto">
          <a:xfrm>
            <a:off x="3868738" y="6453188"/>
            <a:ext cx="128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latin typeface="游ゴシック Medium" charset="0"/>
                <a:ea typeface="游ゴシック Medium" charset="0"/>
                <a:cs typeface="游ゴシック Medium" charset="0"/>
              </a:rPr>
              <a:t>変位量</a:t>
            </a:r>
            <a:r>
              <a:rPr lang="en-US" altLang="ja-JP" sz="1800">
                <a:latin typeface="游ゴシック Medium" charset="0"/>
                <a:ea typeface="游ゴシック Medium" charset="0"/>
                <a:cs typeface="游ゴシック Medium" charset="0"/>
              </a:rPr>
              <a:t>(</a:t>
            </a:r>
            <a:r>
              <a:rPr lang="ja-JP" altLang="en-US" sz="1800">
                <a:latin typeface="游ゴシック Medium" charset="0"/>
                <a:ea typeface="游ゴシック Medium" charset="0"/>
                <a:cs typeface="游ゴシック Medium" charset="0"/>
              </a:rPr>
              <a:t>㎜</a:t>
            </a:r>
            <a:r>
              <a:rPr lang="en-US" altLang="ja-JP" sz="1800">
                <a:latin typeface="游ゴシック Medium" charset="0"/>
                <a:ea typeface="游ゴシック Medium" charset="0"/>
                <a:cs typeface="游ゴシック Medium" charset="0"/>
              </a:rPr>
              <a:t>)</a:t>
            </a:r>
          </a:p>
        </p:txBody>
      </p:sp>
      <p:sp>
        <p:nvSpPr>
          <p:cNvPr id="52229" name="テキスト ボックス 10"/>
          <p:cNvSpPr txBox="1">
            <a:spLocks noChangeArrowheads="1"/>
          </p:cNvSpPr>
          <p:nvPr/>
        </p:nvSpPr>
        <p:spPr bwMode="auto">
          <a:xfrm>
            <a:off x="2843213" y="3357563"/>
            <a:ext cx="208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latin typeface="游ゴシック Medium" charset="0"/>
                <a:ea typeface="游ゴシック Medium" charset="0"/>
                <a:cs typeface="游ゴシック Medium" charset="0"/>
              </a:rPr>
              <a:t>光軸方向の変位</a:t>
            </a:r>
            <a:r>
              <a:rPr lang="en-US" altLang="ja-JP" sz="1800">
                <a:latin typeface="游ゴシック Medium" charset="0"/>
                <a:ea typeface="游ゴシック Medium" charset="0"/>
                <a:cs typeface="游ゴシック Medium" charset="0"/>
              </a:rPr>
              <a:t>(x)</a:t>
            </a:r>
          </a:p>
        </p:txBody>
      </p:sp>
      <p:sp>
        <p:nvSpPr>
          <p:cNvPr id="52230" name="テキスト ボックス 11"/>
          <p:cNvSpPr txBox="1">
            <a:spLocks noChangeArrowheads="1"/>
          </p:cNvSpPr>
          <p:nvPr/>
        </p:nvSpPr>
        <p:spPr bwMode="auto">
          <a:xfrm>
            <a:off x="2843213" y="5754688"/>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latin typeface="游ゴシック Medium" charset="0"/>
                <a:ea typeface="游ゴシック Medium" charset="0"/>
                <a:cs typeface="游ゴシック Medium" charset="0"/>
              </a:rPr>
              <a:t>水平方向傾きの変位</a:t>
            </a:r>
            <a:r>
              <a:rPr lang="en-US" altLang="ja-JP" sz="1800">
                <a:latin typeface="游ゴシック Medium" charset="0"/>
                <a:ea typeface="游ゴシック Medium" charset="0"/>
                <a:cs typeface="游ゴシック Medium" charset="0"/>
              </a:rPr>
              <a:t>(θz)</a:t>
            </a:r>
          </a:p>
        </p:txBody>
      </p:sp>
      <p:sp>
        <p:nvSpPr>
          <p:cNvPr id="52231" name="テキスト ボックス 12"/>
          <p:cNvSpPr txBox="1">
            <a:spLocks noChangeArrowheads="1"/>
          </p:cNvSpPr>
          <p:nvPr/>
        </p:nvSpPr>
        <p:spPr bwMode="auto">
          <a:xfrm>
            <a:off x="5153025" y="4900613"/>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latin typeface="游ゴシック Medium" charset="0"/>
                <a:ea typeface="游ゴシック Medium" charset="0"/>
                <a:cs typeface="游ゴシック Medium" charset="0"/>
              </a:rPr>
              <a:t>垂直方向傾きの変位</a:t>
            </a:r>
            <a:r>
              <a:rPr lang="en-US" altLang="ja-JP" sz="1800">
                <a:latin typeface="游ゴシック Medium" charset="0"/>
                <a:ea typeface="游ゴシック Medium" charset="0"/>
                <a:cs typeface="游ゴシック Medium" charset="0"/>
              </a:rPr>
              <a:t>(θy)</a:t>
            </a:r>
          </a:p>
        </p:txBody>
      </p:sp>
    </p:spTree>
    <p:extLst>
      <p:ext uri="{BB962C8B-B14F-4D97-AF65-F5344CB8AC3E}">
        <p14:creationId xmlns:p14="http://schemas.microsoft.com/office/powerpoint/2010/main" val="17787936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a:spLocks noGrp="1"/>
          </p:cNvSpPr>
          <p:nvPr>
            <p:ph type="title"/>
          </p:nvPr>
        </p:nvSpPr>
        <p:spPr>
          <a:xfrm>
            <a:off x="0" y="274638"/>
            <a:ext cx="9144000" cy="1143000"/>
          </a:xfrm>
        </p:spPr>
        <p:txBody>
          <a:bodyPr/>
          <a:lstStyle/>
          <a:p>
            <a:r>
              <a:rPr lang="ja-JP" altLang="en-US">
                <a:latin typeface="Calibri" charset="0"/>
                <a:ea typeface="ＭＳ Ｐゴシック" charset="0"/>
              </a:rPr>
              <a:t>調整値と各</a:t>
            </a:r>
            <a:r>
              <a:rPr lang="en-US" altLang="ja-JP">
                <a:latin typeface="Calibri" charset="0"/>
                <a:ea typeface="ＭＳ Ｐゴシック" charset="0"/>
              </a:rPr>
              <a:t>Zernike</a:t>
            </a:r>
            <a:r>
              <a:rPr lang="ja-JP" altLang="en-US">
                <a:latin typeface="Calibri" charset="0"/>
                <a:ea typeface="ＭＳ Ｐゴシック" charset="0"/>
              </a:rPr>
              <a:t>係数の線形性</a:t>
            </a:r>
            <a:r>
              <a:rPr lang="en-US" altLang="ja-JP">
                <a:latin typeface="Calibri" charset="0"/>
                <a:ea typeface="ＭＳ Ｐゴシック" charset="0"/>
              </a:rPr>
              <a:t>2/2</a:t>
            </a:r>
            <a:endParaRPr lang="ja-JP" altLang="en-US">
              <a:latin typeface="Calibri" charset="0"/>
              <a:ea typeface="ＭＳ Ｐゴシック" charset="0"/>
            </a:endParaRPr>
          </a:p>
        </p:txBody>
      </p:sp>
      <p:pic>
        <p:nvPicPr>
          <p:cNvPr id="5325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650" y="1776413"/>
            <a:ext cx="40862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7113" y="1758950"/>
            <a:ext cx="40862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テキスト ボックス 6"/>
          <p:cNvSpPr txBox="1">
            <a:spLocks noChangeArrowheads="1"/>
          </p:cNvSpPr>
          <p:nvPr/>
        </p:nvSpPr>
        <p:spPr bwMode="auto">
          <a:xfrm>
            <a:off x="468313" y="1125538"/>
            <a:ext cx="3692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游ゴシック Medium" charset="0"/>
                <a:ea typeface="游ゴシック Medium" charset="0"/>
                <a:cs typeface="游ゴシック Medium" charset="0"/>
              </a:rPr>
              <a:t>Zernike</a:t>
            </a:r>
            <a:r>
              <a:rPr lang="ja-JP" altLang="en-US" sz="1800">
                <a:latin typeface="游ゴシック Medium" charset="0"/>
                <a:ea typeface="游ゴシック Medium" charset="0"/>
                <a:cs typeface="游ゴシック Medium" charset="0"/>
              </a:rPr>
              <a:t>係数</a:t>
            </a:r>
            <a:endParaRPr lang="en-US" altLang="ja-JP" sz="1800">
              <a:latin typeface="游ゴシック Medium" charset="0"/>
              <a:ea typeface="游ゴシック Medium" charset="0"/>
              <a:cs typeface="游ゴシック Medium" charset="0"/>
            </a:endParaRPr>
          </a:p>
          <a:p>
            <a:r>
              <a:rPr lang="ja-JP" altLang="en-US" sz="1800">
                <a:latin typeface="游ゴシック Medium" charset="0"/>
                <a:ea typeface="游ゴシック Medium" charset="0"/>
                <a:cs typeface="游ゴシック Medium" charset="0"/>
              </a:rPr>
              <a:t>横向き</a:t>
            </a:r>
            <a:r>
              <a:rPr lang="en-US" altLang="ja-JP" sz="1800">
                <a:latin typeface="游ゴシック Medium" charset="0"/>
                <a:ea typeface="游ゴシック Medium" charset="0"/>
                <a:cs typeface="游ゴシック Medium" charset="0"/>
              </a:rPr>
              <a:t>Asitigmatizm</a:t>
            </a:r>
            <a:r>
              <a:rPr lang="ja-JP" altLang="en-US" sz="1800">
                <a:latin typeface="游ゴシック Medium" charset="0"/>
                <a:ea typeface="游ゴシック Medium" charset="0"/>
                <a:cs typeface="游ゴシック Medium" charset="0"/>
              </a:rPr>
              <a:t> の変位量</a:t>
            </a:r>
            <a:r>
              <a:rPr lang="en-US" altLang="ja-JP" sz="1800">
                <a:latin typeface="游ゴシック Medium" charset="0"/>
                <a:ea typeface="游ゴシック Medium" charset="0"/>
                <a:cs typeface="游ゴシック Medium" charset="0"/>
              </a:rPr>
              <a:t>(A5)</a:t>
            </a:r>
          </a:p>
        </p:txBody>
      </p:sp>
      <p:sp>
        <p:nvSpPr>
          <p:cNvPr id="53253" name="テキスト ボックス 7"/>
          <p:cNvSpPr txBox="1">
            <a:spLocks noChangeArrowheads="1"/>
          </p:cNvSpPr>
          <p:nvPr/>
        </p:nvSpPr>
        <p:spPr bwMode="auto">
          <a:xfrm>
            <a:off x="4716463" y="1125538"/>
            <a:ext cx="4000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游ゴシック Medium" charset="0"/>
                <a:ea typeface="游ゴシック Medium" charset="0"/>
                <a:cs typeface="游ゴシック Medium" charset="0"/>
              </a:rPr>
              <a:t>Zernike</a:t>
            </a:r>
            <a:r>
              <a:rPr lang="ja-JP" altLang="en-US" sz="1800">
                <a:latin typeface="游ゴシック Medium" charset="0"/>
                <a:ea typeface="游ゴシック Medium" charset="0"/>
                <a:cs typeface="游ゴシック Medium" charset="0"/>
              </a:rPr>
              <a:t>係数</a:t>
            </a:r>
            <a:endParaRPr lang="en-US" altLang="ja-JP" sz="1800">
              <a:latin typeface="游ゴシック Medium" charset="0"/>
              <a:ea typeface="游ゴシック Medium" charset="0"/>
              <a:cs typeface="游ゴシック Medium" charset="0"/>
            </a:endParaRPr>
          </a:p>
          <a:p>
            <a:r>
              <a:rPr lang="ja-JP" altLang="en-US" sz="1800">
                <a:latin typeface="游ゴシック Medium" charset="0"/>
                <a:ea typeface="游ゴシック Medium" charset="0"/>
                <a:cs typeface="游ゴシック Medium" charset="0"/>
              </a:rPr>
              <a:t>斜め向き</a:t>
            </a:r>
            <a:r>
              <a:rPr lang="en-US" altLang="ja-JP" sz="1800">
                <a:latin typeface="游ゴシック Medium" charset="0"/>
                <a:ea typeface="游ゴシック Medium" charset="0"/>
                <a:cs typeface="游ゴシック Medium" charset="0"/>
              </a:rPr>
              <a:t>Asitigmatism</a:t>
            </a:r>
            <a:r>
              <a:rPr lang="ja-JP" altLang="en-US" sz="1800">
                <a:latin typeface="游ゴシック Medium" charset="0"/>
                <a:ea typeface="游ゴシック Medium" charset="0"/>
                <a:cs typeface="游ゴシック Medium" charset="0"/>
              </a:rPr>
              <a:t> の変位量</a:t>
            </a:r>
            <a:r>
              <a:rPr lang="en-US" altLang="ja-JP" sz="1800">
                <a:latin typeface="游ゴシック Medium" charset="0"/>
                <a:ea typeface="游ゴシック Medium" charset="0"/>
                <a:cs typeface="游ゴシック Medium" charset="0"/>
              </a:rPr>
              <a:t>(A6)</a:t>
            </a:r>
          </a:p>
        </p:txBody>
      </p:sp>
      <p:sp>
        <p:nvSpPr>
          <p:cNvPr id="53254" name="テキスト ボックス 8"/>
          <p:cNvSpPr txBox="1">
            <a:spLocks noChangeArrowheads="1"/>
          </p:cNvSpPr>
          <p:nvPr/>
        </p:nvSpPr>
        <p:spPr bwMode="auto">
          <a:xfrm>
            <a:off x="461963" y="4745038"/>
            <a:ext cx="807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latin typeface="游ゴシック Medium" charset="0"/>
                <a:ea typeface="游ゴシック Medium" charset="0"/>
                <a:cs typeface="游ゴシック Medium" charset="0"/>
              </a:rPr>
              <a:t>とりあえず、</a:t>
            </a:r>
            <a:r>
              <a:rPr lang="en-US" altLang="ja-JP" sz="1800">
                <a:latin typeface="游ゴシック Medium" charset="0"/>
                <a:ea typeface="游ゴシック Medium" charset="0"/>
                <a:cs typeface="游ゴシック Medium" charset="0"/>
              </a:rPr>
              <a:t>(A4,A5,A6)</a:t>
            </a:r>
            <a:r>
              <a:rPr lang="ja-JP" altLang="en-US" sz="1800">
                <a:latin typeface="游ゴシック Medium" charset="0"/>
                <a:ea typeface="游ゴシック Medium" charset="0"/>
                <a:cs typeface="游ゴシック Medium" charset="0"/>
              </a:rPr>
              <a:t>↔</a:t>
            </a:r>
            <a:r>
              <a:rPr lang="en-US" altLang="ja-JP" sz="1800">
                <a:latin typeface="游ゴシック Medium" charset="0"/>
                <a:ea typeface="游ゴシック Medium" charset="0"/>
                <a:cs typeface="游ゴシック Medium" charset="0"/>
              </a:rPr>
              <a:t>(x,θz,θy)</a:t>
            </a:r>
            <a:r>
              <a:rPr lang="ja-JP" altLang="en-US" sz="1800">
                <a:latin typeface="游ゴシック Medium" charset="0"/>
                <a:ea typeface="游ゴシック Medium" charset="0"/>
                <a:cs typeface="游ゴシック Medium" charset="0"/>
              </a:rPr>
              <a:t>の</a:t>
            </a:r>
            <a:r>
              <a:rPr lang="en-US" altLang="ja-JP" sz="1800">
                <a:latin typeface="游ゴシック Medium" charset="0"/>
                <a:ea typeface="游ゴシック Medium" charset="0"/>
                <a:cs typeface="游ゴシック Medium" charset="0"/>
              </a:rPr>
              <a:t>3</a:t>
            </a:r>
            <a:r>
              <a:rPr lang="ja-JP" altLang="en-US" sz="1800">
                <a:latin typeface="游ゴシック Medium" charset="0"/>
                <a:ea typeface="游ゴシック Medium" charset="0"/>
                <a:cs typeface="游ゴシック Medium" charset="0"/>
              </a:rPr>
              <a:t>成分で線形性が成り立つとみなす。</a:t>
            </a:r>
            <a:endParaRPr lang="en-US" altLang="ja-JP" sz="1800">
              <a:latin typeface="游ゴシック Medium" charset="0"/>
              <a:ea typeface="游ゴシック Medium" charset="0"/>
              <a:cs typeface="游ゴシック Medium" charset="0"/>
            </a:endParaRPr>
          </a:p>
        </p:txBody>
      </p:sp>
    </p:spTree>
    <p:extLst>
      <p:ext uri="{BB962C8B-B14F-4D97-AF65-F5344CB8AC3E}">
        <p14:creationId xmlns:p14="http://schemas.microsoft.com/office/powerpoint/2010/main" val="19308641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SEICA</a:t>
            </a:r>
            <a:r>
              <a:rPr kumimoji="1" lang="ja-JP" altLang="en-US" dirty="0" smtClean="0"/>
              <a:t>の光学系設計</a:t>
            </a:r>
            <a:r>
              <a:rPr kumimoji="1" lang="en-US" altLang="ja-JP" dirty="0" smtClean="0"/>
              <a:t>: Unit1</a:t>
            </a:r>
            <a:r>
              <a:rPr kumimoji="1" lang="ja-JP" altLang="en-US" dirty="0" smtClean="0"/>
              <a:t>調整</a:t>
            </a:r>
            <a:endParaRPr kumimoji="1" lang="ja-JP" altLang="en-US" dirty="0"/>
          </a:p>
        </p:txBody>
      </p:sp>
      <p:pic>
        <p:nvPicPr>
          <p:cNvPr id="4" name="図 3" descr="IMG_965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9485" y="1290295"/>
            <a:ext cx="6555619" cy="3478864"/>
          </a:xfrm>
          <a:prstGeom prst="rect">
            <a:avLst/>
          </a:prstGeom>
        </p:spPr>
      </p:pic>
      <p:sp>
        <p:nvSpPr>
          <p:cNvPr id="5" name="テキスト ボックス 4"/>
          <p:cNvSpPr txBox="1"/>
          <p:nvPr/>
        </p:nvSpPr>
        <p:spPr>
          <a:xfrm>
            <a:off x="6834162" y="887755"/>
            <a:ext cx="2285998" cy="2031325"/>
          </a:xfrm>
          <a:prstGeom prst="rect">
            <a:avLst/>
          </a:prstGeom>
          <a:noFill/>
        </p:spPr>
        <p:txBody>
          <a:bodyPr wrap="square" rtlCol="0">
            <a:spAutoFit/>
          </a:bodyPr>
          <a:lstStyle/>
          <a:p>
            <a:r>
              <a:rPr kumimoji="1" lang="ja-JP" altLang="en-US" dirty="0" smtClean="0"/>
              <a:t>光源の要求設置精度</a:t>
            </a:r>
            <a:endParaRPr kumimoji="1" lang="en-US" altLang="ja-JP" dirty="0" smtClean="0"/>
          </a:p>
          <a:p>
            <a:r>
              <a:rPr lang="en-US" altLang="ja-JP" dirty="0" smtClean="0"/>
              <a:t>x, y	: 100 um</a:t>
            </a:r>
          </a:p>
          <a:p>
            <a:r>
              <a:rPr lang="en-US" altLang="ja-JP" dirty="0" smtClean="0"/>
              <a:t>z	: 1 mm</a:t>
            </a:r>
          </a:p>
          <a:p>
            <a:pPr algn="ctr"/>
            <a:r>
              <a:rPr kumimoji="1" lang="en-US" altLang="ja-JP" dirty="0" smtClean="0"/>
              <a:t>↓</a:t>
            </a:r>
            <a:r>
              <a:rPr kumimoji="1" lang="ja-JP" altLang="en-US" dirty="0" smtClean="0"/>
              <a:t>　</a:t>
            </a:r>
            <a:endParaRPr kumimoji="1" lang="en-US" altLang="ja-JP" dirty="0" smtClean="0"/>
          </a:p>
          <a:p>
            <a:r>
              <a:rPr lang="ja-JP" altLang="en-US" dirty="0" smtClean="0"/>
              <a:t>現在の設置精度</a:t>
            </a:r>
            <a:endParaRPr lang="en-US" altLang="ja-JP" dirty="0" smtClean="0"/>
          </a:p>
          <a:p>
            <a:r>
              <a:rPr kumimoji="1" lang="en-US" altLang="ja-JP" dirty="0" smtClean="0"/>
              <a:t>x, y	: 75 um</a:t>
            </a:r>
          </a:p>
          <a:p>
            <a:r>
              <a:rPr lang="en-US" altLang="ja-JP" dirty="0" smtClean="0"/>
              <a:t>z	: 0.1 mm</a:t>
            </a:r>
            <a:endParaRPr kumimoji="1" lang="ja-JP" altLang="en-US" dirty="0"/>
          </a:p>
        </p:txBody>
      </p:sp>
      <p:sp>
        <p:nvSpPr>
          <p:cNvPr id="6" name="テキスト ボックス 5"/>
          <p:cNvSpPr txBox="1"/>
          <p:nvPr/>
        </p:nvSpPr>
        <p:spPr>
          <a:xfrm>
            <a:off x="5169500" y="4277864"/>
            <a:ext cx="1478815" cy="646331"/>
          </a:xfrm>
          <a:prstGeom prst="rect">
            <a:avLst/>
          </a:prstGeom>
          <a:solidFill>
            <a:schemeClr val="bg1"/>
          </a:solidFill>
          <a:ln>
            <a:solidFill>
              <a:schemeClr val="tx1"/>
            </a:solidFill>
          </a:ln>
        </p:spPr>
        <p:txBody>
          <a:bodyPr wrap="none" rtlCol="0">
            <a:spAutoFit/>
          </a:bodyPr>
          <a:lstStyle/>
          <a:p>
            <a:r>
              <a:rPr kumimoji="1" lang="ja-JP" altLang="en-US" dirty="0" smtClean="0"/>
              <a:t>干渉計</a:t>
            </a:r>
            <a:r>
              <a:rPr kumimoji="1" lang="en-US" altLang="ja-JP" dirty="0" smtClean="0"/>
              <a:t>(</a:t>
            </a:r>
            <a:r>
              <a:rPr kumimoji="1" lang="ja-JP" altLang="en-US" dirty="0" smtClean="0"/>
              <a:t>光源</a:t>
            </a:r>
            <a:r>
              <a:rPr kumimoji="1" lang="en-US" altLang="ja-JP" dirty="0" smtClean="0"/>
              <a:t>)</a:t>
            </a:r>
          </a:p>
          <a:p>
            <a:r>
              <a:rPr lang="en-US" altLang="ja-JP" dirty="0" smtClean="0"/>
              <a:t>633 nm</a:t>
            </a:r>
            <a:endParaRPr kumimoji="1" lang="ja-JP" altLang="en-US" dirty="0"/>
          </a:p>
        </p:txBody>
      </p:sp>
      <p:cxnSp>
        <p:nvCxnSpPr>
          <p:cNvPr id="7" name="直線矢印コネクタ 6"/>
          <p:cNvCxnSpPr/>
          <p:nvPr/>
        </p:nvCxnSpPr>
        <p:spPr>
          <a:xfrm flipH="1">
            <a:off x="2769814" y="2600474"/>
            <a:ext cx="181423" cy="1390952"/>
          </a:xfrm>
          <a:prstGeom prst="straightConnector1">
            <a:avLst/>
          </a:prstGeom>
          <a:ln>
            <a:solidFill>
              <a:schemeClr val="bg1"/>
            </a:solidFill>
            <a:headEnd type="arrow"/>
            <a:tailEnd type="none"/>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1906210" y="3874496"/>
            <a:ext cx="1941557" cy="646331"/>
          </a:xfrm>
          <a:prstGeom prst="rect">
            <a:avLst/>
          </a:prstGeom>
          <a:solidFill>
            <a:schemeClr val="bg1"/>
          </a:solidFill>
          <a:ln>
            <a:solidFill>
              <a:schemeClr val="tx1"/>
            </a:solidFill>
          </a:ln>
        </p:spPr>
        <p:txBody>
          <a:bodyPr wrap="none" rtlCol="0">
            <a:spAutoFit/>
          </a:bodyPr>
          <a:lstStyle/>
          <a:p>
            <a:pPr algn="ctr"/>
            <a:r>
              <a:rPr kumimoji="1" lang="ja-JP" altLang="en-US" dirty="0" smtClean="0"/>
              <a:t>基準用ピンホール</a:t>
            </a:r>
            <a:endParaRPr kumimoji="1" lang="en-US" altLang="ja-JP" dirty="0" smtClean="0"/>
          </a:p>
          <a:p>
            <a:pPr algn="ctr"/>
            <a:r>
              <a:rPr lang="en-US" altLang="ja-JP" dirty="0" smtClean="0"/>
              <a:t>(</a:t>
            </a:r>
            <a:r>
              <a:rPr lang="ja-JP" altLang="en-US" dirty="0" smtClean="0"/>
              <a:t>開口</a:t>
            </a:r>
            <a:r>
              <a:rPr lang="en-US" altLang="ja-JP" dirty="0" smtClean="0"/>
              <a:t>150um)</a:t>
            </a:r>
            <a:endParaRPr kumimoji="1" lang="ja-JP" altLang="en-US" dirty="0"/>
          </a:p>
        </p:txBody>
      </p:sp>
      <p:cxnSp>
        <p:nvCxnSpPr>
          <p:cNvPr id="9" name="直線矢印コネクタ 8"/>
          <p:cNvCxnSpPr/>
          <p:nvPr/>
        </p:nvCxnSpPr>
        <p:spPr>
          <a:xfrm flipH="1">
            <a:off x="5571065" y="1748969"/>
            <a:ext cx="1" cy="1770745"/>
          </a:xfrm>
          <a:prstGeom prst="straightConnector1">
            <a:avLst/>
          </a:prstGeom>
          <a:ln>
            <a:solidFill>
              <a:schemeClr val="bg1"/>
            </a:solidFill>
            <a:headEnd type="arrow"/>
            <a:tailEnd type="none"/>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flipV="1">
            <a:off x="4625219" y="3528573"/>
            <a:ext cx="933752" cy="1072457"/>
          </a:xfrm>
          <a:prstGeom prst="straightConnector1">
            <a:avLst/>
          </a:prstGeom>
          <a:ln>
            <a:solidFill>
              <a:schemeClr val="bg1"/>
            </a:solidFill>
            <a:headEnd type="arrow"/>
            <a:tailEnd type="non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a:off x="4780943" y="3217333"/>
            <a:ext cx="790123" cy="302381"/>
          </a:xfrm>
          <a:prstGeom prst="straightConnector1">
            <a:avLst/>
          </a:prstGeom>
          <a:ln>
            <a:solidFill>
              <a:schemeClr val="bg1"/>
            </a:solidFill>
            <a:headEnd type="arrow"/>
            <a:tailEnd type="none"/>
          </a:ln>
        </p:spPr>
        <p:style>
          <a:lnRef idx="1">
            <a:schemeClr val="dk1"/>
          </a:lnRef>
          <a:fillRef idx="0">
            <a:schemeClr val="dk1"/>
          </a:fillRef>
          <a:effectRef idx="0">
            <a:schemeClr val="dk1"/>
          </a:effectRef>
          <a:fontRef idx="minor">
            <a:schemeClr val="tx1"/>
          </a:fontRef>
        </p:style>
      </p:cxnSp>
      <p:sp>
        <p:nvSpPr>
          <p:cNvPr id="12" name="テキスト ボックス 11"/>
          <p:cNvSpPr txBox="1"/>
          <p:nvPr/>
        </p:nvSpPr>
        <p:spPr>
          <a:xfrm>
            <a:off x="4493685" y="4151495"/>
            <a:ext cx="287258" cy="369332"/>
          </a:xfrm>
          <a:prstGeom prst="rect">
            <a:avLst/>
          </a:prstGeom>
          <a:noFill/>
        </p:spPr>
        <p:txBody>
          <a:bodyPr wrap="none" rtlCol="0">
            <a:spAutoFit/>
          </a:bodyPr>
          <a:lstStyle/>
          <a:p>
            <a:r>
              <a:rPr kumimoji="1" lang="en-US" altLang="ja-JP" dirty="0" smtClean="0">
                <a:solidFill>
                  <a:srgbClr val="FFFFFF"/>
                </a:solidFill>
              </a:rPr>
              <a:t>x</a:t>
            </a:r>
            <a:endParaRPr kumimoji="1" lang="ja-JP" altLang="en-US" dirty="0">
              <a:solidFill>
                <a:srgbClr val="FFFFFF"/>
              </a:solidFill>
            </a:endParaRPr>
          </a:p>
        </p:txBody>
      </p:sp>
      <p:sp>
        <p:nvSpPr>
          <p:cNvPr id="13" name="テキスト ボックス 12"/>
          <p:cNvSpPr txBox="1"/>
          <p:nvPr/>
        </p:nvSpPr>
        <p:spPr>
          <a:xfrm>
            <a:off x="5571066" y="1903418"/>
            <a:ext cx="289149" cy="369332"/>
          </a:xfrm>
          <a:prstGeom prst="rect">
            <a:avLst/>
          </a:prstGeom>
          <a:noFill/>
        </p:spPr>
        <p:txBody>
          <a:bodyPr wrap="none" rtlCol="0">
            <a:spAutoFit/>
          </a:bodyPr>
          <a:lstStyle/>
          <a:p>
            <a:r>
              <a:rPr lang="en-US" altLang="ja-JP" dirty="0">
                <a:solidFill>
                  <a:srgbClr val="FFFFFF"/>
                </a:solidFill>
              </a:rPr>
              <a:t>y</a:t>
            </a:r>
            <a:endParaRPr kumimoji="1" lang="ja-JP" altLang="en-US" dirty="0">
              <a:solidFill>
                <a:srgbClr val="FFFFFF"/>
              </a:solidFill>
            </a:endParaRPr>
          </a:p>
        </p:txBody>
      </p:sp>
      <p:sp>
        <p:nvSpPr>
          <p:cNvPr id="14" name="テキスト ボックス 13"/>
          <p:cNvSpPr txBox="1"/>
          <p:nvPr/>
        </p:nvSpPr>
        <p:spPr>
          <a:xfrm>
            <a:off x="5169500" y="3017333"/>
            <a:ext cx="275849" cy="369332"/>
          </a:xfrm>
          <a:prstGeom prst="rect">
            <a:avLst/>
          </a:prstGeom>
          <a:noFill/>
        </p:spPr>
        <p:txBody>
          <a:bodyPr wrap="none" rtlCol="0">
            <a:spAutoFit/>
          </a:bodyPr>
          <a:lstStyle/>
          <a:p>
            <a:r>
              <a:rPr lang="en-US" altLang="ja-JP" dirty="0" smtClean="0">
                <a:solidFill>
                  <a:srgbClr val="FFFFFF"/>
                </a:solidFill>
              </a:rPr>
              <a:t>z</a:t>
            </a:r>
            <a:endParaRPr kumimoji="1" lang="ja-JP" altLang="en-US" dirty="0">
              <a:solidFill>
                <a:srgbClr val="FFFFFF"/>
              </a:solidFill>
            </a:endParaRPr>
          </a:p>
        </p:txBody>
      </p:sp>
      <p:sp>
        <p:nvSpPr>
          <p:cNvPr id="15" name="テキスト ボックス 14"/>
          <p:cNvSpPr txBox="1"/>
          <p:nvPr/>
        </p:nvSpPr>
        <p:spPr>
          <a:xfrm>
            <a:off x="1542382" y="1293712"/>
            <a:ext cx="1546780" cy="369332"/>
          </a:xfrm>
          <a:prstGeom prst="rect">
            <a:avLst/>
          </a:prstGeom>
          <a:solidFill>
            <a:schemeClr val="bg1"/>
          </a:solidFill>
          <a:ln>
            <a:solidFill>
              <a:schemeClr val="tx1"/>
            </a:solidFill>
          </a:ln>
        </p:spPr>
        <p:txBody>
          <a:bodyPr wrap="none" rtlCol="0">
            <a:spAutoFit/>
          </a:bodyPr>
          <a:lstStyle/>
          <a:p>
            <a:pPr algn="ctr"/>
            <a:r>
              <a:rPr kumimoji="1" lang="ja-JP" altLang="en-US" dirty="0" smtClean="0"/>
              <a:t>評価用</a:t>
            </a:r>
            <a:r>
              <a:rPr lang="en-US" altLang="ja-JP" dirty="0" err="1" smtClean="0"/>
              <a:t>sCMOS</a:t>
            </a:r>
            <a:endParaRPr kumimoji="1" lang="ja-JP" altLang="en-US" dirty="0"/>
          </a:p>
        </p:txBody>
      </p:sp>
      <p:cxnSp>
        <p:nvCxnSpPr>
          <p:cNvPr id="16" name="直線矢印コネクタ 15"/>
          <p:cNvCxnSpPr/>
          <p:nvPr/>
        </p:nvCxnSpPr>
        <p:spPr>
          <a:xfrm>
            <a:off x="2431143" y="2358571"/>
            <a:ext cx="3292323" cy="1313543"/>
          </a:xfrm>
          <a:prstGeom prst="straightConnector1">
            <a:avLst/>
          </a:prstGeom>
          <a:ln w="38100" cmpd="sng">
            <a:solidFill>
              <a:srgbClr val="FF0000"/>
            </a:solidFill>
            <a:headEnd type="arrow"/>
            <a:tailEnd type="none"/>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239485" y="2558906"/>
            <a:ext cx="1107996" cy="923330"/>
          </a:xfrm>
          <a:prstGeom prst="rect">
            <a:avLst/>
          </a:prstGeom>
          <a:solidFill>
            <a:schemeClr val="bg1"/>
          </a:solidFill>
          <a:ln>
            <a:solidFill>
              <a:schemeClr val="tx1"/>
            </a:solidFill>
          </a:ln>
        </p:spPr>
        <p:txBody>
          <a:bodyPr wrap="none" rtlCol="0">
            <a:spAutoFit/>
          </a:bodyPr>
          <a:lstStyle/>
          <a:p>
            <a:pPr algn="ctr"/>
            <a:r>
              <a:rPr kumimoji="1" lang="ja-JP" altLang="en-US" dirty="0" smtClean="0"/>
              <a:t>軸外し</a:t>
            </a:r>
            <a:endParaRPr kumimoji="1" lang="en-US" altLang="ja-JP" dirty="0" smtClean="0"/>
          </a:p>
          <a:p>
            <a:pPr algn="ctr"/>
            <a:r>
              <a:rPr kumimoji="1" lang="ja-JP" altLang="en-US" dirty="0" smtClean="0"/>
              <a:t>放物面鏡</a:t>
            </a:r>
            <a:endParaRPr kumimoji="1" lang="en-US" altLang="ja-JP" dirty="0" smtClean="0"/>
          </a:p>
          <a:p>
            <a:pPr algn="ctr"/>
            <a:r>
              <a:rPr lang="en-US" altLang="ja-JP" dirty="0" smtClean="0"/>
              <a:t>(OAP1)</a:t>
            </a:r>
            <a:endParaRPr kumimoji="1" lang="ja-JP" altLang="en-US" dirty="0"/>
          </a:p>
        </p:txBody>
      </p:sp>
      <p:cxnSp>
        <p:nvCxnSpPr>
          <p:cNvPr id="18" name="直線矢印コネクタ 17"/>
          <p:cNvCxnSpPr>
            <a:endCxn id="17" idx="0"/>
          </p:cNvCxnSpPr>
          <p:nvPr/>
        </p:nvCxnSpPr>
        <p:spPr>
          <a:xfrm flipH="1">
            <a:off x="793483" y="2116667"/>
            <a:ext cx="120916" cy="442239"/>
          </a:xfrm>
          <a:prstGeom prst="straightConnector1">
            <a:avLst/>
          </a:prstGeom>
          <a:ln>
            <a:solidFill>
              <a:schemeClr val="bg1"/>
            </a:solidFill>
            <a:headEnd type="arrow"/>
            <a:tailEnd type="none"/>
          </a:ln>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6715158" y="2974165"/>
            <a:ext cx="2448005" cy="3139321"/>
          </a:xfrm>
          <a:prstGeom prst="rect">
            <a:avLst/>
          </a:prstGeom>
          <a:noFill/>
        </p:spPr>
        <p:txBody>
          <a:bodyPr wrap="square" rtlCol="0">
            <a:spAutoFit/>
          </a:bodyPr>
          <a:lstStyle/>
          <a:p>
            <a:r>
              <a:rPr lang="ja-JP" altLang="en-US" dirty="0" smtClean="0"/>
              <a:t>光源と調整の基準ピンホールの位置調整が</a:t>
            </a:r>
            <a:endParaRPr lang="en-US" altLang="ja-JP" dirty="0" smtClean="0"/>
          </a:p>
          <a:p>
            <a:r>
              <a:rPr lang="ja-JP" altLang="en-US" dirty="0" smtClean="0"/>
              <a:t>完了した。</a:t>
            </a:r>
            <a:endParaRPr lang="en-US" altLang="ja-JP" dirty="0" smtClean="0"/>
          </a:p>
          <a:p>
            <a:r>
              <a:rPr kumimoji="1" lang="en-US" altLang="ja-JP" dirty="0" smtClean="0"/>
              <a:t>[</a:t>
            </a:r>
            <a:r>
              <a:rPr kumimoji="1" lang="ja-JP" altLang="en-US" dirty="0" smtClean="0"/>
              <a:t>前回まで</a:t>
            </a:r>
            <a:r>
              <a:rPr kumimoji="1" lang="en-US" altLang="ja-JP" dirty="0" smtClean="0"/>
              <a:t>]</a:t>
            </a:r>
          </a:p>
          <a:p>
            <a:endParaRPr lang="en-US" altLang="ja-JP" dirty="0"/>
          </a:p>
          <a:p>
            <a:r>
              <a:rPr kumimoji="1" lang="en-US" altLang="ja-JP" dirty="0" smtClean="0"/>
              <a:t>[</a:t>
            </a:r>
            <a:r>
              <a:rPr kumimoji="1" lang="ja-JP" altLang="en-US" dirty="0" smtClean="0"/>
              <a:t>今回</a:t>
            </a:r>
            <a:r>
              <a:rPr kumimoji="1" lang="en-US" altLang="ja-JP" dirty="0" smtClean="0"/>
              <a:t>]</a:t>
            </a:r>
          </a:p>
          <a:p>
            <a:r>
              <a:rPr lang="ja-JP" altLang="en-US" dirty="0" smtClean="0"/>
              <a:t>放物面鏡</a:t>
            </a:r>
            <a:r>
              <a:rPr lang="en-US" altLang="ja-JP" dirty="0" smtClean="0"/>
              <a:t>(OAP1)</a:t>
            </a:r>
            <a:r>
              <a:rPr lang="ja-JP" altLang="en-US" dirty="0" smtClean="0"/>
              <a:t>の位置調整完了</a:t>
            </a:r>
            <a:endParaRPr lang="en-US" altLang="ja-JP" dirty="0" smtClean="0"/>
          </a:p>
          <a:p>
            <a:r>
              <a:rPr kumimoji="1" lang="ja-JP" altLang="en-US" dirty="0" smtClean="0"/>
              <a:t>位置精度：</a:t>
            </a:r>
            <a:r>
              <a:rPr kumimoji="1" lang="en-US" altLang="ja-JP" dirty="0" smtClean="0"/>
              <a:t> 100um</a:t>
            </a:r>
          </a:p>
          <a:p>
            <a:r>
              <a:rPr lang="ja-JP" altLang="en-US" dirty="0" smtClean="0"/>
              <a:t>角度</a:t>
            </a:r>
            <a:r>
              <a:rPr kumimoji="1" lang="ja-JP" altLang="en-US" dirty="0" smtClean="0"/>
              <a:t>精度：</a:t>
            </a:r>
            <a:r>
              <a:rPr kumimoji="1" lang="en-US" altLang="ja-JP" dirty="0" smtClean="0"/>
              <a:t> 1</a:t>
            </a:r>
            <a:r>
              <a:rPr kumimoji="1" lang="ja-JP" altLang="en-US" dirty="0" smtClean="0"/>
              <a:t>分角</a:t>
            </a:r>
            <a:endParaRPr kumimoji="1" lang="en-US" altLang="ja-JP" dirty="0" smtClean="0"/>
          </a:p>
          <a:p>
            <a:r>
              <a:rPr lang="ja-JP" altLang="en-US" dirty="0" smtClean="0"/>
              <a:t>要求精度を満たす。</a:t>
            </a:r>
            <a:endParaRPr kumimoji="1" lang="ja-JP" altLang="en-US" dirty="0"/>
          </a:p>
        </p:txBody>
      </p:sp>
      <p:sp>
        <p:nvSpPr>
          <p:cNvPr id="20" name="テキスト ボックス 19"/>
          <p:cNvSpPr txBox="1"/>
          <p:nvPr/>
        </p:nvSpPr>
        <p:spPr>
          <a:xfrm>
            <a:off x="339093" y="5254789"/>
            <a:ext cx="3147015" cy="1477328"/>
          </a:xfrm>
          <a:prstGeom prst="rect">
            <a:avLst/>
          </a:prstGeom>
          <a:noFill/>
        </p:spPr>
        <p:txBody>
          <a:bodyPr wrap="none" rtlCol="0">
            <a:spAutoFit/>
          </a:bodyPr>
          <a:lstStyle/>
          <a:p>
            <a:r>
              <a:rPr kumimoji="1" lang="ja-JP" altLang="en-US" dirty="0" smtClean="0"/>
              <a:t>望遠鏡</a:t>
            </a:r>
            <a:r>
              <a:rPr kumimoji="1" lang="en-US" altLang="ja-JP" dirty="0" smtClean="0"/>
              <a:t>	→SEICA (OAP1) →T/T</a:t>
            </a:r>
          </a:p>
          <a:p>
            <a:r>
              <a:rPr lang="en-US" altLang="ja-JP" dirty="0"/>
              <a:t>	</a:t>
            </a:r>
            <a:r>
              <a:rPr lang="en-US" altLang="ja-JP" dirty="0" smtClean="0"/>
              <a:t>	→</a:t>
            </a:r>
            <a:r>
              <a:rPr lang="ja-JP" altLang="en-US" dirty="0" smtClean="0"/>
              <a:t>リレー</a:t>
            </a:r>
            <a:r>
              <a:rPr lang="en-US" altLang="ja-JP" dirty="0" smtClean="0"/>
              <a:t>(OAP2)</a:t>
            </a:r>
          </a:p>
          <a:p>
            <a:r>
              <a:rPr kumimoji="1" lang="en-US" altLang="ja-JP" dirty="0"/>
              <a:t>	</a:t>
            </a:r>
            <a:r>
              <a:rPr kumimoji="1" lang="en-US" altLang="ja-JP" dirty="0" smtClean="0"/>
              <a:t>	→Woofer(OAP3)</a:t>
            </a:r>
          </a:p>
          <a:p>
            <a:r>
              <a:rPr lang="en-US" altLang="ja-JP" dirty="0"/>
              <a:t>	</a:t>
            </a:r>
            <a:r>
              <a:rPr lang="en-US" altLang="ja-JP" dirty="0" smtClean="0"/>
              <a:t>	→</a:t>
            </a:r>
            <a:r>
              <a:rPr lang="ja-JP" altLang="en-US" dirty="0" smtClean="0"/>
              <a:t>リレー</a:t>
            </a:r>
            <a:r>
              <a:rPr lang="en-US" altLang="ja-JP" dirty="0" smtClean="0"/>
              <a:t>(OAP4)</a:t>
            </a:r>
          </a:p>
          <a:p>
            <a:r>
              <a:rPr kumimoji="1" lang="en-US" altLang="ja-JP" dirty="0"/>
              <a:t>	</a:t>
            </a:r>
            <a:r>
              <a:rPr kumimoji="1" lang="en-US" altLang="ja-JP" dirty="0" smtClean="0"/>
              <a:t>	→Tweeter(OAP5)</a:t>
            </a:r>
            <a:endParaRPr kumimoji="1" lang="ja-JP" altLang="en-US" dirty="0"/>
          </a:p>
        </p:txBody>
      </p:sp>
      <p:sp>
        <p:nvSpPr>
          <p:cNvPr id="21" name="円/楕円 20"/>
          <p:cNvSpPr/>
          <p:nvPr/>
        </p:nvSpPr>
        <p:spPr>
          <a:xfrm>
            <a:off x="1257589" y="5254789"/>
            <a:ext cx="1611833" cy="38601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テキスト ボックス 21"/>
          <p:cNvSpPr txBox="1"/>
          <p:nvPr/>
        </p:nvSpPr>
        <p:spPr>
          <a:xfrm>
            <a:off x="2291054" y="4955940"/>
            <a:ext cx="646331" cy="369332"/>
          </a:xfrm>
          <a:prstGeom prst="rect">
            <a:avLst/>
          </a:prstGeom>
          <a:noFill/>
        </p:spPr>
        <p:txBody>
          <a:bodyPr wrap="none" rtlCol="0">
            <a:spAutoFit/>
          </a:bodyPr>
          <a:lstStyle/>
          <a:p>
            <a:r>
              <a:rPr kumimoji="1" lang="ja-JP" altLang="en-US" dirty="0" smtClean="0"/>
              <a:t>現在</a:t>
            </a:r>
            <a:endParaRPr kumimoji="1" lang="ja-JP" altLang="en-US" dirty="0"/>
          </a:p>
        </p:txBody>
      </p:sp>
      <p:sp>
        <p:nvSpPr>
          <p:cNvPr id="23" name="テキスト ボックス 22"/>
          <p:cNvSpPr txBox="1"/>
          <p:nvPr/>
        </p:nvSpPr>
        <p:spPr>
          <a:xfrm>
            <a:off x="3673684" y="5516284"/>
            <a:ext cx="2413734" cy="923330"/>
          </a:xfrm>
          <a:prstGeom prst="rect">
            <a:avLst/>
          </a:prstGeom>
          <a:noFill/>
        </p:spPr>
        <p:txBody>
          <a:bodyPr wrap="square" rtlCol="0">
            <a:spAutoFit/>
          </a:bodyPr>
          <a:lstStyle/>
          <a:p>
            <a:r>
              <a:rPr kumimoji="1" lang="en-US" altLang="ja-JP" dirty="0" smtClean="0"/>
              <a:t>OAP1</a:t>
            </a:r>
            <a:r>
              <a:rPr kumimoji="1" lang="ja-JP" altLang="en-US" dirty="0" smtClean="0"/>
              <a:t>の調整によって、</a:t>
            </a:r>
            <a:r>
              <a:rPr lang="ja-JP" altLang="en-US" dirty="0" smtClean="0"/>
              <a:t>以降の</a:t>
            </a:r>
            <a:r>
              <a:rPr lang="en-US" altLang="ja-JP" dirty="0" smtClean="0"/>
              <a:t>OAP2〜5</a:t>
            </a:r>
            <a:r>
              <a:rPr lang="ja-JP" altLang="en-US" dirty="0" smtClean="0"/>
              <a:t>の調整手順を確立させる。</a:t>
            </a:r>
            <a:endParaRPr kumimoji="1" lang="ja-JP" altLang="en-US" dirty="0"/>
          </a:p>
        </p:txBody>
      </p:sp>
    </p:spTree>
    <p:extLst>
      <p:ext uri="{BB962C8B-B14F-4D97-AF65-F5344CB8AC3E}">
        <p14:creationId xmlns:p14="http://schemas.microsoft.com/office/powerpoint/2010/main" val="32489619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a:t>
            </a:r>
            <a:r>
              <a:rPr kumimoji="1" lang="ja-JP" altLang="en-US" dirty="0" smtClean="0"/>
              <a:t>宇宙望遠鏡</a:t>
            </a:r>
            <a:endParaRPr kumimoji="1" lang="ja-JP" altLang="en-US" dirty="0"/>
          </a:p>
        </p:txBody>
      </p:sp>
      <p:sp>
        <p:nvSpPr>
          <p:cNvPr id="3" name="コンテンツ プレースホルダー 2"/>
          <p:cNvSpPr>
            <a:spLocks noGrp="1"/>
          </p:cNvSpPr>
          <p:nvPr>
            <p:ph idx="1"/>
          </p:nvPr>
        </p:nvSpPr>
        <p:spPr>
          <a:xfrm>
            <a:off x="1" y="913558"/>
            <a:ext cx="5083922" cy="5944441"/>
          </a:xfrm>
        </p:spPr>
        <p:txBody>
          <a:bodyPr>
            <a:normAutofit/>
          </a:bodyPr>
          <a:lstStyle/>
          <a:p>
            <a:r>
              <a:rPr kumimoji="1" lang="ja-JP" altLang="en-US" dirty="0" smtClean="0">
                <a:solidFill>
                  <a:srgbClr val="FF0000"/>
                </a:solidFill>
              </a:rPr>
              <a:t>メリット</a:t>
            </a:r>
            <a:r>
              <a:rPr kumimoji="1" lang="en-US" altLang="ja-JP" dirty="0" smtClean="0"/>
              <a:t>: </a:t>
            </a:r>
          </a:p>
          <a:p>
            <a:pPr lvl="1"/>
            <a:r>
              <a:rPr kumimoji="1" lang="ja-JP" altLang="en-US" dirty="0" smtClean="0"/>
              <a:t>大気がないので天候などによらない高精度な観測が可能</a:t>
            </a:r>
            <a:r>
              <a:rPr kumimoji="1" lang="en-US" altLang="ja-JP" dirty="0" smtClean="0"/>
              <a:t>(</a:t>
            </a:r>
            <a:r>
              <a:rPr kumimoji="1" lang="ja-JP" altLang="en-US" dirty="0" smtClean="0"/>
              <a:t>後述</a:t>
            </a:r>
            <a:r>
              <a:rPr kumimoji="1" lang="en-US" altLang="ja-JP" dirty="0" smtClean="0"/>
              <a:t>)</a:t>
            </a:r>
          </a:p>
          <a:p>
            <a:r>
              <a:rPr lang="ja-JP" altLang="en-US" dirty="0" smtClean="0">
                <a:solidFill>
                  <a:srgbClr val="0000FF"/>
                </a:solidFill>
              </a:rPr>
              <a:t>デメリット</a:t>
            </a:r>
            <a:r>
              <a:rPr lang="en-US" altLang="ja-JP" dirty="0" smtClean="0"/>
              <a:t>: </a:t>
            </a:r>
          </a:p>
          <a:p>
            <a:pPr lvl="1"/>
            <a:r>
              <a:rPr lang="ja-JP" altLang="en-US" dirty="0" smtClean="0"/>
              <a:t>高コスト</a:t>
            </a:r>
            <a:r>
              <a:rPr lang="en-US" altLang="ja-JP" dirty="0" smtClean="0"/>
              <a:t>(&gt;&gt;100</a:t>
            </a:r>
            <a:r>
              <a:rPr lang="ja-JP" altLang="en-US" dirty="0" smtClean="0"/>
              <a:t>億</a:t>
            </a:r>
            <a:r>
              <a:rPr lang="en-US" altLang="ja-JP" dirty="0" smtClean="0"/>
              <a:t>)</a:t>
            </a:r>
          </a:p>
          <a:p>
            <a:pPr lvl="1"/>
            <a:r>
              <a:rPr lang="ja-JP" altLang="en-US" dirty="0"/>
              <a:t>長開発期間</a:t>
            </a:r>
            <a:r>
              <a:rPr lang="en-US" altLang="ja-JP" dirty="0"/>
              <a:t>(&gt;10</a:t>
            </a:r>
            <a:r>
              <a:rPr lang="ja-JP" altLang="en-US" dirty="0"/>
              <a:t>年</a:t>
            </a:r>
            <a:r>
              <a:rPr lang="en-US" altLang="ja-JP" dirty="0"/>
              <a:t>)</a:t>
            </a:r>
          </a:p>
          <a:p>
            <a:pPr lvl="1"/>
            <a:r>
              <a:rPr lang="ja-JP" altLang="en-US" dirty="0" smtClean="0"/>
              <a:t>大口径化が困難</a:t>
            </a:r>
            <a:endParaRPr lang="en-US" altLang="ja-JP" dirty="0" smtClean="0"/>
          </a:p>
          <a:p>
            <a:pPr lvl="1"/>
            <a:r>
              <a:rPr lang="en-US" altLang="ja-JP" dirty="0" smtClean="0"/>
              <a:t>(</a:t>
            </a:r>
            <a:r>
              <a:rPr lang="ja-JP" altLang="en-US" dirty="0" smtClean="0"/>
              <a:t>専用望遠鏡でなければ</a:t>
            </a:r>
            <a:r>
              <a:rPr lang="en-US" altLang="ja-JP" dirty="0" smtClean="0"/>
              <a:t>)</a:t>
            </a:r>
            <a:r>
              <a:rPr lang="ja-JP" altLang="en-US" dirty="0" smtClean="0"/>
              <a:t>観測時間が短い</a:t>
            </a:r>
            <a:r>
              <a:rPr lang="en-US" altLang="ja-JP" dirty="0" smtClean="0"/>
              <a:t>/</a:t>
            </a:r>
            <a:r>
              <a:rPr lang="ja-JP" altLang="en-US" dirty="0" smtClean="0"/>
              <a:t>少ない</a:t>
            </a:r>
            <a:endParaRPr lang="en-US" altLang="ja-JP" dirty="0" smtClean="0"/>
          </a:p>
          <a:p>
            <a:pPr lvl="1"/>
            <a:r>
              <a:rPr kumimoji="1" lang="ja-JP" altLang="en-US" dirty="0" smtClean="0"/>
              <a:t>最先端技術の適応も困難</a:t>
            </a:r>
            <a:endParaRPr kumimoji="1" lang="ja-JP" altLang="en-US" dirty="0"/>
          </a:p>
        </p:txBody>
      </p:sp>
      <p:pic>
        <p:nvPicPr>
          <p:cNvPr id="4" name="図 3" descr="James_Webb_Space_Telescop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3922" y="2847996"/>
            <a:ext cx="3945891" cy="2709773"/>
          </a:xfrm>
          <a:prstGeom prst="rect">
            <a:avLst/>
          </a:prstGeom>
        </p:spPr>
      </p:pic>
      <p:sp>
        <p:nvSpPr>
          <p:cNvPr id="5" name="テキスト ボックス 4"/>
          <p:cNvSpPr txBox="1"/>
          <p:nvPr/>
        </p:nvSpPr>
        <p:spPr>
          <a:xfrm>
            <a:off x="5808282" y="5032100"/>
            <a:ext cx="2759928" cy="369332"/>
          </a:xfrm>
          <a:prstGeom prst="rect">
            <a:avLst/>
          </a:prstGeom>
          <a:noFill/>
        </p:spPr>
        <p:txBody>
          <a:bodyPr wrap="none" rtlCol="0">
            <a:spAutoFit/>
          </a:bodyPr>
          <a:lstStyle/>
          <a:p>
            <a:r>
              <a:rPr kumimoji="1" lang="en-US" altLang="ja-JP" dirty="0" smtClean="0">
                <a:solidFill>
                  <a:schemeClr val="bg1"/>
                </a:solidFill>
              </a:rPr>
              <a:t>JWST(</a:t>
            </a:r>
            <a:r>
              <a:rPr kumimoji="1" lang="ja-JP" altLang="en-US" dirty="0" smtClean="0">
                <a:solidFill>
                  <a:schemeClr val="bg1"/>
                </a:solidFill>
              </a:rPr>
              <a:t>口径</a:t>
            </a:r>
            <a:r>
              <a:rPr kumimoji="1" lang="en-US" altLang="ja-JP" dirty="0" smtClean="0">
                <a:solidFill>
                  <a:schemeClr val="bg1"/>
                </a:solidFill>
              </a:rPr>
              <a:t>6.5m)</a:t>
            </a:r>
            <a:r>
              <a:rPr kumimoji="1" lang="en-US" altLang="ja-JP" sz="1200" dirty="0" smtClean="0">
                <a:solidFill>
                  <a:schemeClr val="bg1"/>
                </a:solidFill>
              </a:rPr>
              <a:t>※</a:t>
            </a:r>
            <a:r>
              <a:rPr kumimoji="1" lang="en-US" altLang="ja-JP" sz="1200" dirty="0" err="1" smtClean="0">
                <a:solidFill>
                  <a:schemeClr val="bg1"/>
                </a:solidFill>
              </a:rPr>
              <a:t>wikipedia</a:t>
            </a:r>
            <a:r>
              <a:rPr kumimoji="1" lang="ja-JP" altLang="en-US" sz="1200" dirty="0" smtClean="0">
                <a:solidFill>
                  <a:schemeClr val="bg1"/>
                </a:solidFill>
              </a:rPr>
              <a:t>より</a:t>
            </a:r>
            <a:endParaRPr kumimoji="1" lang="ja-JP" altLang="en-US" dirty="0">
              <a:solidFill>
                <a:schemeClr val="bg1"/>
              </a:solidFill>
            </a:endParaRPr>
          </a:p>
        </p:txBody>
      </p:sp>
      <p:pic>
        <p:nvPicPr>
          <p:cNvPr id="6" name="図 5" descr="570px-Hubble_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3922" y="900555"/>
            <a:ext cx="3951929" cy="1849348"/>
          </a:xfrm>
          <a:prstGeom prst="rect">
            <a:avLst/>
          </a:prstGeom>
        </p:spPr>
      </p:pic>
      <p:sp>
        <p:nvSpPr>
          <p:cNvPr id="7" name="テキスト ボックス 6"/>
          <p:cNvSpPr txBox="1"/>
          <p:nvPr/>
        </p:nvSpPr>
        <p:spPr>
          <a:xfrm>
            <a:off x="5819610" y="2380571"/>
            <a:ext cx="2624787" cy="369332"/>
          </a:xfrm>
          <a:prstGeom prst="rect">
            <a:avLst/>
          </a:prstGeom>
          <a:noFill/>
        </p:spPr>
        <p:txBody>
          <a:bodyPr wrap="none" rtlCol="0">
            <a:spAutoFit/>
          </a:bodyPr>
          <a:lstStyle/>
          <a:p>
            <a:r>
              <a:rPr kumimoji="1" lang="en-US" altLang="ja-JP" dirty="0" smtClean="0">
                <a:solidFill>
                  <a:schemeClr val="bg1"/>
                </a:solidFill>
              </a:rPr>
              <a:t>HST(</a:t>
            </a:r>
            <a:r>
              <a:rPr kumimoji="1" lang="ja-JP" altLang="en-US" dirty="0" smtClean="0">
                <a:solidFill>
                  <a:schemeClr val="bg1"/>
                </a:solidFill>
              </a:rPr>
              <a:t>口径</a:t>
            </a:r>
            <a:r>
              <a:rPr lang="en-US" altLang="ja-JP" dirty="0" smtClean="0">
                <a:solidFill>
                  <a:schemeClr val="bg1"/>
                </a:solidFill>
              </a:rPr>
              <a:t>2.4</a:t>
            </a:r>
            <a:r>
              <a:rPr kumimoji="1" lang="en-US" altLang="ja-JP" dirty="0" smtClean="0">
                <a:solidFill>
                  <a:schemeClr val="bg1"/>
                </a:solidFill>
              </a:rPr>
              <a:t>m)</a:t>
            </a:r>
            <a:r>
              <a:rPr kumimoji="1" lang="en-US" altLang="ja-JP" sz="1200" dirty="0" smtClean="0">
                <a:solidFill>
                  <a:schemeClr val="bg1"/>
                </a:solidFill>
              </a:rPr>
              <a:t>※</a:t>
            </a:r>
            <a:r>
              <a:rPr kumimoji="1" lang="en-US" altLang="ja-JP" sz="1200" dirty="0" err="1" smtClean="0">
                <a:solidFill>
                  <a:schemeClr val="bg1"/>
                </a:solidFill>
              </a:rPr>
              <a:t>wikipedia</a:t>
            </a:r>
            <a:r>
              <a:rPr kumimoji="1" lang="ja-JP" altLang="en-US" sz="1200" dirty="0" smtClean="0">
                <a:solidFill>
                  <a:schemeClr val="bg1"/>
                </a:solidFill>
              </a:rPr>
              <a:t>より</a:t>
            </a:r>
            <a:endParaRPr kumimoji="1" lang="ja-JP" altLang="en-US" dirty="0">
              <a:solidFill>
                <a:schemeClr val="bg1"/>
              </a:solidFill>
            </a:endParaRPr>
          </a:p>
        </p:txBody>
      </p:sp>
      <p:sp>
        <p:nvSpPr>
          <p:cNvPr id="8" name="テキスト ボックス 7"/>
          <p:cNvSpPr txBox="1"/>
          <p:nvPr/>
        </p:nvSpPr>
        <p:spPr>
          <a:xfrm>
            <a:off x="5101962" y="5856270"/>
            <a:ext cx="3933889" cy="369332"/>
          </a:xfrm>
          <a:prstGeom prst="rect">
            <a:avLst/>
          </a:prstGeom>
          <a:noFill/>
        </p:spPr>
        <p:txBody>
          <a:bodyPr wrap="none" rtlCol="0">
            <a:spAutoFit/>
          </a:bodyPr>
          <a:lstStyle/>
          <a:p>
            <a:r>
              <a:rPr kumimoji="1" lang="ja-JP" altLang="en-US" dirty="0" smtClean="0"/>
              <a:t>専用望遠鏡開発はほぼ動いていない</a:t>
            </a:r>
            <a:endParaRPr kumimoji="1" lang="ja-JP" altLang="en-US" dirty="0"/>
          </a:p>
        </p:txBody>
      </p:sp>
      <p:sp>
        <p:nvSpPr>
          <p:cNvPr id="9" name="テキスト ボックス 8"/>
          <p:cNvSpPr txBox="1"/>
          <p:nvPr/>
        </p:nvSpPr>
        <p:spPr>
          <a:xfrm>
            <a:off x="8519197" y="0"/>
            <a:ext cx="624803" cy="369332"/>
          </a:xfrm>
          <a:prstGeom prst="rect">
            <a:avLst/>
          </a:prstGeom>
          <a:noFill/>
        </p:spPr>
        <p:txBody>
          <a:bodyPr wrap="none" rtlCol="0">
            <a:spAutoFit/>
          </a:bodyPr>
          <a:lstStyle/>
          <a:p>
            <a:pPr algn="r"/>
            <a:r>
              <a:rPr lang="en-US" altLang="ja-JP" dirty="0"/>
              <a:t>7/50</a:t>
            </a:r>
            <a:endParaRPr lang="ja-JP" altLang="en-US" dirty="0"/>
          </a:p>
        </p:txBody>
      </p:sp>
    </p:spTree>
    <p:extLst>
      <p:ext uri="{BB962C8B-B14F-4D97-AF65-F5344CB8AC3E}">
        <p14:creationId xmlns:p14="http://schemas.microsoft.com/office/powerpoint/2010/main" val="296387772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lang="en-US" altLang="ja-JP" dirty="0"/>
              <a:t>SEICA: </a:t>
            </a:r>
            <a:r>
              <a:rPr lang="en-US" altLang="ja-JP" dirty="0" err="1"/>
              <a:t>ExAO</a:t>
            </a:r>
            <a:r>
              <a:rPr lang="ja-JP" altLang="en-US" dirty="0" smtClean="0"/>
              <a:t>パート</a:t>
            </a:r>
            <a:r>
              <a:rPr lang="en-US" altLang="ja-JP" dirty="0" smtClean="0"/>
              <a:t>:: </a:t>
            </a:r>
            <a:r>
              <a:rPr lang="ja-JP" altLang="en-US" dirty="0" smtClean="0"/>
              <a:t>現在の性能</a:t>
            </a:r>
            <a:r>
              <a:rPr lang="en-US" altLang="ja-JP" dirty="0" smtClean="0"/>
              <a:t> (1/2)</a:t>
            </a:r>
            <a:endParaRPr kumimoji="1" lang="ja-JP" altLang="en-US" dirty="0"/>
          </a:p>
        </p:txBody>
      </p:sp>
      <p:sp>
        <p:nvSpPr>
          <p:cNvPr id="3" name="コンテンツ プレースホルダー 2"/>
          <p:cNvSpPr>
            <a:spLocks noGrp="1"/>
          </p:cNvSpPr>
          <p:nvPr>
            <p:ph idx="1"/>
          </p:nvPr>
        </p:nvSpPr>
        <p:spPr>
          <a:xfrm>
            <a:off x="457200" y="895048"/>
            <a:ext cx="8537864" cy="3312768"/>
          </a:xfrm>
        </p:spPr>
        <p:txBody>
          <a:bodyPr/>
          <a:lstStyle/>
          <a:p>
            <a:r>
              <a:rPr lang="en-US" altLang="ja-JP" dirty="0" smtClean="0"/>
              <a:t>Woofer AO</a:t>
            </a:r>
            <a:r>
              <a:rPr lang="ja-JP" altLang="en-US" dirty="0" smtClean="0"/>
              <a:t>は</a:t>
            </a:r>
            <a:r>
              <a:rPr lang="en-US" altLang="ja-JP" dirty="0" err="1" smtClean="0"/>
              <a:t>λ</a:t>
            </a:r>
            <a:r>
              <a:rPr lang="en-US" altLang="ja-JP" dirty="0" smtClean="0"/>
              <a:t>/4 (</a:t>
            </a:r>
            <a:r>
              <a:rPr lang="en-US" altLang="ja-JP" dirty="0" err="1" smtClean="0"/>
              <a:t>rms</a:t>
            </a:r>
            <a:r>
              <a:rPr lang="en-US" altLang="ja-JP" dirty="0" smtClean="0"/>
              <a:t>): P-V: 1λ</a:t>
            </a:r>
            <a:r>
              <a:rPr lang="ja-JP" altLang="en-US" dirty="0" smtClean="0"/>
              <a:t>を目標</a:t>
            </a:r>
            <a:r>
              <a:rPr lang="en-US" altLang="ja-JP" dirty="0" smtClean="0"/>
              <a:t>→SR 10%</a:t>
            </a:r>
            <a:endParaRPr kumimoji="1" lang="ja-JP" altLang="en-US" dirty="0"/>
          </a:p>
        </p:txBody>
      </p:sp>
      <p:pic>
        <p:nvPicPr>
          <p:cNvPr id="12" name="図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4165" y="1427251"/>
            <a:ext cx="4551570" cy="3186098"/>
          </a:xfrm>
          <a:prstGeom prst="rect">
            <a:avLst/>
          </a:prstGeom>
        </p:spPr>
      </p:pic>
      <p:sp>
        <p:nvSpPr>
          <p:cNvPr id="13" name="テキスト ボックス 12"/>
          <p:cNvSpPr txBox="1"/>
          <p:nvPr/>
        </p:nvSpPr>
        <p:spPr>
          <a:xfrm>
            <a:off x="6260549" y="4585321"/>
            <a:ext cx="1017150" cy="369332"/>
          </a:xfrm>
          <a:prstGeom prst="rect">
            <a:avLst/>
          </a:prstGeom>
          <a:noFill/>
        </p:spPr>
        <p:txBody>
          <a:bodyPr wrap="none" rtlCol="0">
            <a:spAutoFit/>
          </a:bodyPr>
          <a:lstStyle/>
          <a:p>
            <a:r>
              <a:rPr kumimoji="1" lang="ja-JP" altLang="en-US" dirty="0" smtClean="0"/>
              <a:t>時間</a:t>
            </a:r>
            <a:r>
              <a:rPr kumimoji="1" lang="en-US" altLang="ja-JP" dirty="0" smtClean="0"/>
              <a:t>(</a:t>
            </a:r>
            <a:r>
              <a:rPr kumimoji="1" lang="ja-JP" altLang="en-US" dirty="0" smtClean="0"/>
              <a:t>秒</a:t>
            </a:r>
            <a:r>
              <a:rPr kumimoji="1" lang="en-US" altLang="ja-JP" dirty="0" smtClean="0"/>
              <a:t>)</a:t>
            </a:r>
            <a:endParaRPr kumimoji="1" lang="ja-JP" altLang="en-US" dirty="0"/>
          </a:p>
        </p:txBody>
      </p:sp>
      <p:sp>
        <p:nvSpPr>
          <p:cNvPr id="15" name="テキスト ボックス 14"/>
          <p:cNvSpPr txBox="1"/>
          <p:nvPr/>
        </p:nvSpPr>
        <p:spPr>
          <a:xfrm rot="16200000">
            <a:off x="7748792" y="2797425"/>
            <a:ext cx="2443172" cy="369332"/>
          </a:xfrm>
          <a:prstGeom prst="rect">
            <a:avLst/>
          </a:prstGeom>
          <a:noFill/>
        </p:spPr>
        <p:txBody>
          <a:bodyPr wrap="none" rtlCol="0">
            <a:spAutoFit/>
          </a:bodyPr>
          <a:lstStyle/>
          <a:p>
            <a:r>
              <a:rPr lang="en-US" altLang="ja-JP" dirty="0" err="1" smtClean="0"/>
              <a:t>Strehl</a:t>
            </a:r>
            <a:r>
              <a:rPr lang="en-US" altLang="ja-JP" dirty="0" smtClean="0"/>
              <a:t> Ratio @1.6μm(%)</a:t>
            </a:r>
            <a:endParaRPr kumimoji="1" lang="ja-JP" altLang="en-US" dirty="0"/>
          </a:p>
        </p:txBody>
      </p:sp>
      <p:graphicFrame>
        <p:nvGraphicFramePr>
          <p:cNvPr id="16" name="表 15"/>
          <p:cNvGraphicFramePr>
            <a:graphicFrameLocks noGrp="1"/>
          </p:cNvGraphicFramePr>
          <p:nvPr>
            <p:extLst>
              <p:ext uri="{D42A27DB-BD31-4B8C-83A1-F6EECF244321}">
                <p14:modId xmlns:p14="http://schemas.microsoft.com/office/powerpoint/2010/main" val="4116359559"/>
              </p:ext>
            </p:extLst>
          </p:nvPr>
        </p:nvGraphicFramePr>
        <p:xfrm>
          <a:off x="5401862" y="4954653"/>
          <a:ext cx="3355340" cy="1828800"/>
        </p:xfrm>
        <a:graphic>
          <a:graphicData uri="http://schemas.openxmlformats.org/drawingml/2006/table">
            <a:tbl>
              <a:tblPr firstRow="1" bandRow="1">
                <a:tableStyleId>{3B4B98B0-60AC-42C2-AFA5-B58CD77FA1E5}</a:tableStyleId>
              </a:tblPr>
              <a:tblGrid>
                <a:gridCol w="1986280"/>
                <a:gridCol w="894080"/>
                <a:gridCol w="474980"/>
              </a:tblGrid>
              <a:tr h="307213">
                <a:tc>
                  <a:txBody>
                    <a:bodyPr/>
                    <a:lstStyle/>
                    <a:p>
                      <a:r>
                        <a:rPr kumimoji="1" lang="ja-JP" altLang="en-US" dirty="0" smtClean="0"/>
                        <a:t>サンプルレート</a:t>
                      </a:r>
                      <a:r>
                        <a:rPr kumimoji="1" lang="en-US" altLang="ja-JP" dirty="0" smtClean="0"/>
                        <a:t>(Hz)</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dirty="0" smtClean="0"/>
                        <a:t>平均</a:t>
                      </a:r>
                      <a:r>
                        <a:rPr kumimoji="1" lang="en-US" altLang="ja-JP" dirty="0" smtClean="0"/>
                        <a:t>SR</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1σ</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7213">
                <a:tc>
                  <a:txBody>
                    <a:bodyPr/>
                    <a:lstStyle/>
                    <a:p>
                      <a:pPr algn="r"/>
                      <a:r>
                        <a:rPr kumimoji="1" lang="en-US" altLang="ja-JP" dirty="0" smtClean="0"/>
                        <a:t>900</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3.5</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1.4</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7213">
                <a:tc>
                  <a:txBody>
                    <a:bodyPr/>
                    <a:lstStyle/>
                    <a:p>
                      <a:pPr algn="r"/>
                      <a:r>
                        <a:rPr kumimoji="1" lang="en-US" altLang="ja-JP" dirty="0" smtClean="0"/>
                        <a:t>90</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3.3</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1.3</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7213">
                <a:tc>
                  <a:txBody>
                    <a:bodyPr/>
                    <a:lstStyle/>
                    <a:p>
                      <a:pPr algn="r"/>
                      <a:r>
                        <a:rPr kumimoji="1" lang="en-US" altLang="ja-JP" dirty="0" smtClean="0"/>
                        <a:t>9</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2.6</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0.7</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7213">
                <a:tc>
                  <a:txBody>
                    <a:bodyPr/>
                    <a:lstStyle/>
                    <a:p>
                      <a:pPr algn="r"/>
                      <a:r>
                        <a:rPr kumimoji="1" lang="en-US" altLang="ja-JP" dirty="0" smtClean="0"/>
                        <a:t>0(</a:t>
                      </a:r>
                      <a:r>
                        <a:rPr kumimoji="1" lang="ja-JP" altLang="en-US" dirty="0" smtClean="0"/>
                        <a:t>制御なし</a:t>
                      </a:r>
                      <a:r>
                        <a:rPr kumimoji="1" lang="en-US" altLang="ja-JP" dirty="0" smtClean="0"/>
                        <a:t>)</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1.4</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0.3</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7" name="テキスト ボックス 16"/>
          <p:cNvSpPr txBox="1"/>
          <p:nvPr/>
        </p:nvSpPr>
        <p:spPr>
          <a:xfrm>
            <a:off x="8524013" y="2906875"/>
            <a:ext cx="418654"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18" name="テキスト ボックス 17"/>
          <p:cNvSpPr txBox="1"/>
          <p:nvPr/>
        </p:nvSpPr>
        <p:spPr>
          <a:xfrm>
            <a:off x="8524013" y="1869742"/>
            <a:ext cx="418654" cy="369332"/>
          </a:xfrm>
          <a:prstGeom prst="rect">
            <a:avLst/>
          </a:prstGeom>
          <a:noFill/>
        </p:spPr>
        <p:txBody>
          <a:bodyPr wrap="none" rtlCol="0">
            <a:spAutoFit/>
          </a:bodyPr>
          <a:lstStyle/>
          <a:p>
            <a:r>
              <a:rPr kumimoji="1" lang="en-US" altLang="ja-JP" dirty="0" smtClean="0"/>
              <a:t>40</a:t>
            </a:r>
            <a:endParaRPr kumimoji="1" lang="ja-JP" altLang="en-US" dirty="0"/>
          </a:p>
        </p:txBody>
      </p:sp>
      <p:pic>
        <p:nvPicPr>
          <p:cNvPr id="19" name="図 18" descr="スクリーンショット 2016-09-06 17.33.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46" y="1724184"/>
            <a:ext cx="4006535" cy="2798367"/>
          </a:xfrm>
          <a:prstGeom prst="rect">
            <a:avLst/>
          </a:prstGeom>
        </p:spPr>
      </p:pic>
      <p:sp>
        <p:nvSpPr>
          <p:cNvPr id="21" name="正方形/長方形 20"/>
          <p:cNvSpPr/>
          <p:nvPr/>
        </p:nvSpPr>
        <p:spPr>
          <a:xfrm>
            <a:off x="4792130" y="1990293"/>
            <a:ext cx="3758069" cy="248781"/>
          </a:xfrm>
          <a:prstGeom prst="rect">
            <a:avLst/>
          </a:prstGeom>
          <a:solidFill>
            <a:schemeClr val="accent2">
              <a:alpha val="4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rot="16200000">
            <a:off x="-990734" y="2846952"/>
            <a:ext cx="2321895" cy="369332"/>
          </a:xfrm>
          <a:prstGeom prst="rect">
            <a:avLst/>
          </a:prstGeom>
          <a:noFill/>
        </p:spPr>
        <p:txBody>
          <a:bodyPr wrap="none" rtlCol="0">
            <a:spAutoFit/>
          </a:bodyPr>
          <a:lstStyle/>
          <a:p>
            <a:r>
              <a:rPr kumimoji="1" lang="ja-JP" altLang="en-US" dirty="0" smtClean="0"/>
              <a:t>スポットの移動量</a:t>
            </a:r>
            <a:r>
              <a:rPr kumimoji="1" lang="en-US" altLang="ja-JP" dirty="0" smtClean="0"/>
              <a:t> (pix)</a:t>
            </a:r>
            <a:endParaRPr kumimoji="1" lang="ja-JP" altLang="en-US" dirty="0"/>
          </a:p>
        </p:txBody>
      </p:sp>
      <p:sp>
        <p:nvSpPr>
          <p:cNvPr id="14" name="テキスト ボックス 13"/>
          <p:cNvSpPr txBox="1"/>
          <p:nvPr/>
        </p:nvSpPr>
        <p:spPr>
          <a:xfrm rot="16200000">
            <a:off x="3060858" y="2797425"/>
            <a:ext cx="2496259" cy="369332"/>
          </a:xfrm>
          <a:prstGeom prst="rect">
            <a:avLst/>
          </a:prstGeom>
          <a:noFill/>
        </p:spPr>
        <p:txBody>
          <a:bodyPr wrap="none" rtlCol="0">
            <a:spAutoFit/>
          </a:bodyPr>
          <a:lstStyle/>
          <a:p>
            <a:r>
              <a:rPr lang="en-US" altLang="ja-JP" dirty="0" err="1" smtClean="0"/>
              <a:t>Strehl</a:t>
            </a:r>
            <a:r>
              <a:rPr lang="en-US" altLang="ja-JP" dirty="0" smtClean="0"/>
              <a:t> Ratio @600nm(%)</a:t>
            </a:r>
            <a:endParaRPr kumimoji="1" lang="ja-JP" altLang="en-US" dirty="0"/>
          </a:p>
        </p:txBody>
      </p:sp>
      <p:graphicFrame>
        <p:nvGraphicFramePr>
          <p:cNvPr id="25" name="表 24"/>
          <p:cNvGraphicFramePr>
            <a:graphicFrameLocks noGrp="1"/>
          </p:cNvGraphicFramePr>
          <p:nvPr>
            <p:extLst>
              <p:ext uri="{D42A27DB-BD31-4B8C-83A1-F6EECF244321}">
                <p14:modId xmlns:p14="http://schemas.microsoft.com/office/powerpoint/2010/main" val="2957631780"/>
              </p:ext>
            </p:extLst>
          </p:nvPr>
        </p:nvGraphicFramePr>
        <p:xfrm>
          <a:off x="2170622" y="4640892"/>
          <a:ext cx="2845713" cy="2123440"/>
        </p:xfrm>
        <a:graphic>
          <a:graphicData uri="http://schemas.openxmlformats.org/drawingml/2006/table">
            <a:tbl>
              <a:tblPr firstRow="1" bandRow="1">
                <a:tableStyleId>{69012ECD-51FC-41F1-AA8D-1B2483CD663E}</a:tableStyleId>
              </a:tblPr>
              <a:tblGrid>
                <a:gridCol w="924290"/>
                <a:gridCol w="958870"/>
                <a:gridCol w="962553"/>
              </a:tblGrid>
              <a:tr h="370840">
                <a:tc gridSpan="3">
                  <a:txBody>
                    <a:bodyPr/>
                    <a:lstStyle/>
                    <a:p>
                      <a:pPr algn="ctr"/>
                      <a:r>
                        <a:rPr kumimoji="1" lang="ja-JP" altLang="en-US" dirty="0" smtClean="0"/>
                        <a:t>波面の傾斜</a:t>
                      </a:r>
                      <a:r>
                        <a:rPr kumimoji="1" lang="en-US" altLang="ja-JP" dirty="0" smtClean="0"/>
                        <a:t>@</a:t>
                      </a:r>
                      <a:r>
                        <a:rPr kumimoji="1" lang="ja-JP" altLang="en-US" dirty="0" smtClean="0"/>
                        <a:t>サブ開口</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err="1" smtClean="0"/>
                        <a:t>rms</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en-US" altLang="ja-JP" dirty="0" err="1" smtClean="0"/>
                        <a:t>arcsec</a:t>
                      </a:r>
                      <a:r>
                        <a:rPr kumimoji="1" lang="en-US" altLang="ja-JP" dirty="0" smtClean="0"/>
                        <a:t>)</a:t>
                      </a:r>
                      <a:endParaRPr kumimoji="1" lang="ja-JP" alt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en-US" altLang="ja-JP" dirty="0" smtClean="0"/>
                        <a:t>P-V</a:t>
                      </a:r>
                    </a:p>
                    <a:p>
                      <a:r>
                        <a:rPr kumimoji="1" lang="en-US" altLang="ja-JP" dirty="0" smtClean="0"/>
                        <a:t>(</a:t>
                      </a:r>
                      <a:r>
                        <a:rPr kumimoji="1" lang="en-US" altLang="ja-JP" dirty="0" err="1" smtClean="0"/>
                        <a:t>arcmin</a:t>
                      </a:r>
                      <a:r>
                        <a:rPr kumimoji="1" lang="en-US" altLang="ja-JP" dirty="0" smtClean="0"/>
                        <a:t>)</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kumimoji="1" lang="ja-JP" altLang="en-US" dirty="0" smtClean="0"/>
                        <a:t>最大</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39.5</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fi-FI" sz="1800" b="0" i="0" u="none" strike="noStrike" dirty="0" smtClean="0">
                          <a:solidFill>
                            <a:srgbClr val="000000"/>
                          </a:solidFill>
                          <a:effectLst/>
                          <a:latin typeface="+mn-lt"/>
                        </a:rPr>
                        <a:t>4.2 </a:t>
                      </a:r>
                      <a:endParaRPr lang="fi-FI" sz="1800" b="0" i="0" u="none" strike="noStrike" dirty="0">
                        <a:solidFill>
                          <a:srgbClr val="000000"/>
                        </a:solidFill>
                        <a:effectLst/>
                        <a:latin typeface="+mn-lt"/>
                      </a:endParaRPr>
                    </a:p>
                  </a:txBody>
                  <a:tcPr marL="0" marR="72000" marT="1270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kumimoji="1" lang="ja-JP" altLang="en-US" dirty="0" smtClean="0"/>
                        <a:t>最小</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dirty="0" smtClean="0"/>
                        <a:t>4.8</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is-IS" sz="1800" b="0" i="0" u="none" strike="noStrike" dirty="0" smtClean="0">
                          <a:solidFill>
                            <a:srgbClr val="000000"/>
                          </a:solidFill>
                          <a:effectLst/>
                          <a:latin typeface="+mn-lt"/>
                        </a:rPr>
                        <a:t>0.5</a:t>
                      </a:r>
                      <a:endParaRPr lang="is-IS" sz="1800" b="0" i="0" u="none" strike="noStrike" dirty="0">
                        <a:solidFill>
                          <a:srgbClr val="000000"/>
                        </a:solidFill>
                        <a:effectLst/>
                        <a:latin typeface="+mn-lt"/>
                      </a:endParaRPr>
                    </a:p>
                  </a:txBody>
                  <a:tcPr marL="0" marR="72000" marT="1270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kumimoji="1" lang="ja-JP" altLang="en-US" dirty="0" smtClean="0"/>
                        <a:t>中央値</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kumimoji="1" lang="en-US" altLang="ja-JP" baseline="0" dirty="0" smtClean="0"/>
                        <a:t>8.4</a:t>
                      </a:r>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hr-HR" sz="1800" b="0" i="0" u="none" strike="noStrike" dirty="0" smtClean="0">
                          <a:solidFill>
                            <a:srgbClr val="000000"/>
                          </a:solidFill>
                          <a:effectLst/>
                          <a:latin typeface="+mn-lt"/>
                        </a:rPr>
                        <a:t>1.4</a:t>
                      </a:r>
                      <a:endParaRPr lang="hr-HR" sz="1800" b="0" i="0" u="none" strike="noStrike" dirty="0">
                        <a:solidFill>
                          <a:srgbClr val="000000"/>
                        </a:solidFill>
                        <a:effectLst/>
                        <a:latin typeface="+mn-lt"/>
                      </a:endParaRPr>
                    </a:p>
                  </a:txBody>
                  <a:tcPr marL="0" marR="72000" marT="1270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6" name="テキスト ボックス 25"/>
          <p:cNvSpPr txBox="1"/>
          <p:nvPr/>
        </p:nvSpPr>
        <p:spPr>
          <a:xfrm>
            <a:off x="138626" y="4506843"/>
            <a:ext cx="2077537" cy="369332"/>
          </a:xfrm>
          <a:prstGeom prst="rect">
            <a:avLst/>
          </a:prstGeom>
          <a:noFill/>
        </p:spPr>
        <p:txBody>
          <a:bodyPr wrap="none" rtlCol="0">
            <a:spAutoFit/>
          </a:bodyPr>
          <a:lstStyle/>
          <a:p>
            <a:r>
              <a:rPr kumimoji="1" lang="ja-JP" altLang="en-US" dirty="0" smtClean="0"/>
              <a:t>時系列</a:t>
            </a:r>
            <a:r>
              <a:rPr kumimoji="1" lang="en-US" altLang="ja-JP" dirty="0" smtClean="0"/>
              <a:t>(</a:t>
            </a:r>
            <a:r>
              <a:rPr kumimoji="1" lang="ja-JP" altLang="en-US" dirty="0" smtClean="0"/>
              <a:t>フレーム数</a:t>
            </a:r>
            <a:r>
              <a:rPr kumimoji="1" lang="en-US" altLang="ja-JP" dirty="0" smtClean="0"/>
              <a:t>)</a:t>
            </a:r>
            <a:endParaRPr kumimoji="1" lang="ja-JP" altLang="en-US" dirty="0"/>
          </a:p>
        </p:txBody>
      </p:sp>
      <p:sp>
        <p:nvSpPr>
          <p:cNvPr id="7" name="テキスト ボックス 6"/>
          <p:cNvSpPr txBox="1"/>
          <p:nvPr/>
        </p:nvSpPr>
        <p:spPr>
          <a:xfrm>
            <a:off x="-5971" y="1406277"/>
            <a:ext cx="4549179" cy="369332"/>
          </a:xfrm>
          <a:prstGeom prst="rect">
            <a:avLst/>
          </a:prstGeom>
          <a:noFill/>
        </p:spPr>
        <p:txBody>
          <a:bodyPr wrap="none" rtlCol="0">
            <a:spAutoFit/>
          </a:bodyPr>
          <a:lstStyle/>
          <a:p>
            <a:r>
              <a:rPr kumimoji="1" lang="en-US" altLang="ja-JP" dirty="0" smtClean="0"/>
              <a:t>AO</a:t>
            </a:r>
            <a:r>
              <a:rPr kumimoji="1" lang="ja-JP" altLang="en-US" dirty="0" smtClean="0"/>
              <a:t>制御中の</a:t>
            </a:r>
            <a:r>
              <a:rPr kumimoji="1" lang="en-US" altLang="ja-JP" dirty="0" smtClean="0"/>
              <a:t>WFS</a:t>
            </a:r>
            <a:r>
              <a:rPr kumimoji="1" lang="ja-JP" altLang="en-US" dirty="0" smtClean="0"/>
              <a:t>のスポットの重心移動</a:t>
            </a:r>
            <a:r>
              <a:rPr kumimoji="1" lang="en-US" altLang="ja-JP" dirty="0" smtClean="0"/>
              <a:t>(52</a:t>
            </a:r>
            <a:r>
              <a:rPr kumimoji="1" lang="ja-JP" altLang="en-US" dirty="0" smtClean="0"/>
              <a:t>点</a:t>
            </a:r>
            <a:r>
              <a:rPr kumimoji="1" lang="en-US" altLang="ja-JP" dirty="0" smtClean="0"/>
              <a:t>)</a:t>
            </a:r>
            <a:endParaRPr kumimoji="1" lang="ja-JP" altLang="en-US" dirty="0"/>
          </a:p>
        </p:txBody>
      </p:sp>
      <p:cxnSp>
        <p:nvCxnSpPr>
          <p:cNvPr id="23" name="直線コネクタ 22"/>
          <p:cNvCxnSpPr/>
          <p:nvPr/>
        </p:nvCxnSpPr>
        <p:spPr>
          <a:xfrm>
            <a:off x="468161" y="3009328"/>
            <a:ext cx="3656160" cy="0"/>
          </a:xfrm>
          <a:prstGeom prst="line">
            <a:avLst/>
          </a:prstGeom>
          <a:ln w="28575" cmpd="sng">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71151" y="3744427"/>
            <a:ext cx="3656160" cy="0"/>
          </a:xfrm>
          <a:prstGeom prst="line">
            <a:avLst/>
          </a:prstGeom>
          <a:ln w="28575" cmpd="sng">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38626" y="4954653"/>
            <a:ext cx="1946341" cy="1754327"/>
          </a:xfrm>
          <a:prstGeom prst="rect">
            <a:avLst/>
          </a:prstGeom>
          <a:noFill/>
        </p:spPr>
        <p:txBody>
          <a:bodyPr wrap="none" rtlCol="0">
            <a:spAutoFit/>
          </a:bodyPr>
          <a:lstStyle/>
          <a:p>
            <a:r>
              <a:rPr kumimoji="1" lang="ja-JP" altLang="en-US" dirty="0" smtClean="0"/>
              <a:t>風速</a:t>
            </a:r>
            <a:r>
              <a:rPr kumimoji="1" lang="en-US" altLang="ja-JP" dirty="0" smtClean="0"/>
              <a:t>: 10m/s</a:t>
            </a:r>
          </a:p>
          <a:p>
            <a:r>
              <a:rPr lang="ja-JP" altLang="en-US" dirty="0" smtClean="0"/>
              <a:t>制御</a:t>
            </a:r>
            <a:r>
              <a:rPr lang="en-US" altLang="ja-JP" dirty="0" smtClean="0"/>
              <a:t>: 900Hz</a:t>
            </a:r>
          </a:p>
          <a:p>
            <a:endParaRPr lang="en-US" altLang="ja-JP" dirty="0" smtClean="0"/>
          </a:p>
          <a:p>
            <a:r>
              <a:rPr kumimoji="1" lang="ja-JP" altLang="en-US" dirty="0" smtClean="0"/>
              <a:t>補償なしの場合</a:t>
            </a:r>
            <a:endParaRPr kumimoji="1" lang="en-US" altLang="ja-JP" dirty="0" smtClean="0"/>
          </a:p>
          <a:p>
            <a:r>
              <a:rPr lang="en-US" altLang="ja-JP" dirty="0" smtClean="0"/>
              <a:t>P-V</a:t>
            </a:r>
            <a:r>
              <a:rPr lang="ja-JP" altLang="en-US" dirty="0" smtClean="0"/>
              <a:t>の中央値：</a:t>
            </a:r>
            <a:r>
              <a:rPr lang="en-US" altLang="ja-JP" dirty="0" smtClean="0"/>
              <a:t> 3’.4</a:t>
            </a:r>
          </a:p>
          <a:p>
            <a:endParaRPr kumimoji="1" lang="ja-JP" altLang="en-US" dirty="0"/>
          </a:p>
        </p:txBody>
      </p:sp>
    </p:spTree>
    <p:extLst>
      <p:ext uri="{BB962C8B-B14F-4D97-AF65-F5344CB8AC3E}">
        <p14:creationId xmlns:p14="http://schemas.microsoft.com/office/powerpoint/2010/main" val="69480379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576"/>
            <a:ext cx="9144000" cy="895048"/>
          </a:xfrm>
        </p:spPr>
        <p:txBody>
          <a:bodyPr>
            <a:normAutofit/>
          </a:bodyPr>
          <a:lstStyle/>
          <a:p>
            <a:r>
              <a:rPr lang="en-US" altLang="ja-JP" dirty="0"/>
              <a:t>SEICA: </a:t>
            </a:r>
            <a:r>
              <a:rPr lang="en-US" altLang="ja-JP" dirty="0" err="1"/>
              <a:t>ExAO</a:t>
            </a:r>
            <a:r>
              <a:rPr lang="ja-JP" altLang="en-US" dirty="0" smtClean="0"/>
              <a:t>パート</a:t>
            </a:r>
            <a:r>
              <a:rPr lang="en-US" altLang="ja-JP" dirty="0" smtClean="0"/>
              <a:t>:: </a:t>
            </a:r>
            <a:r>
              <a:rPr lang="ja-JP" altLang="en-US" dirty="0" smtClean="0"/>
              <a:t>現在の性能</a:t>
            </a:r>
            <a:r>
              <a:rPr lang="en-US" altLang="ja-JP" dirty="0" smtClean="0"/>
              <a:t> (2/2)</a:t>
            </a:r>
            <a:endParaRPr kumimoji="1" lang="ja-JP" altLang="en-US" dirty="0"/>
          </a:p>
        </p:txBody>
      </p:sp>
      <p:sp>
        <p:nvSpPr>
          <p:cNvPr id="3" name="コンテンツ プレースホルダー 2"/>
          <p:cNvSpPr>
            <a:spLocks noGrp="1"/>
          </p:cNvSpPr>
          <p:nvPr>
            <p:ph idx="1"/>
          </p:nvPr>
        </p:nvSpPr>
        <p:spPr>
          <a:xfrm>
            <a:off x="457200" y="895048"/>
            <a:ext cx="8537864" cy="3312768"/>
          </a:xfrm>
        </p:spPr>
        <p:txBody>
          <a:bodyPr/>
          <a:lstStyle/>
          <a:p>
            <a:r>
              <a:rPr lang="en-US" altLang="ja-JP" dirty="0" smtClean="0"/>
              <a:t>Woofer AO</a:t>
            </a:r>
            <a:r>
              <a:rPr lang="ja-JP" altLang="en-US" dirty="0" smtClean="0"/>
              <a:t>の目標</a:t>
            </a:r>
            <a:r>
              <a:rPr lang="en-US" altLang="ja-JP" dirty="0" smtClean="0"/>
              <a:t>: </a:t>
            </a:r>
            <a:r>
              <a:rPr lang="en-US" altLang="ja-JP" dirty="0" err="1" smtClean="0"/>
              <a:t>λ</a:t>
            </a:r>
            <a:r>
              <a:rPr lang="en-US" altLang="ja-JP" dirty="0" smtClean="0"/>
              <a:t>/4 (</a:t>
            </a:r>
            <a:r>
              <a:rPr lang="en-US" altLang="ja-JP" dirty="0" err="1" smtClean="0"/>
              <a:t>rms</a:t>
            </a:r>
            <a:r>
              <a:rPr lang="en-US" altLang="ja-JP" dirty="0" smtClean="0"/>
              <a:t>): P-V: 1λ→SR 10%</a:t>
            </a:r>
            <a:endParaRPr kumimoji="1" lang="ja-JP" altLang="en-US" dirty="0"/>
          </a:p>
        </p:txBody>
      </p:sp>
      <p:sp>
        <p:nvSpPr>
          <p:cNvPr id="7" name="テキスト ボックス 6"/>
          <p:cNvSpPr txBox="1"/>
          <p:nvPr/>
        </p:nvSpPr>
        <p:spPr>
          <a:xfrm>
            <a:off x="457200" y="1460504"/>
            <a:ext cx="3412938" cy="646331"/>
          </a:xfrm>
          <a:prstGeom prst="rect">
            <a:avLst/>
          </a:prstGeom>
          <a:noFill/>
        </p:spPr>
        <p:txBody>
          <a:bodyPr wrap="none" rtlCol="0">
            <a:spAutoFit/>
          </a:bodyPr>
          <a:lstStyle/>
          <a:p>
            <a:r>
              <a:rPr kumimoji="1" lang="ja-JP" altLang="en-US" dirty="0" smtClean="0"/>
              <a:t>風速</a:t>
            </a:r>
            <a:r>
              <a:rPr kumimoji="1" lang="en-US" altLang="ja-JP" dirty="0" smtClean="0"/>
              <a:t>::	10—20m/s</a:t>
            </a:r>
          </a:p>
          <a:p>
            <a:r>
              <a:rPr kumimoji="1" lang="ja-JP" altLang="en-US" dirty="0" smtClean="0"/>
              <a:t>観測天体</a:t>
            </a:r>
            <a:r>
              <a:rPr kumimoji="1" lang="en-US" altLang="ja-JP" dirty="0" smtClean="0"/>
              <a:t>: 4-8</a:t>
            </a:r>
            <a:r>
              <a:rPr kumimoji="1" lang="ja-JP" altLang="en-US" dirty="0" smtClean="0"/>
              <a:t>等級</a:t>
            </a:r>
            <a:r>
              <a:rPr kumimoji="1" lang="en-US" altLang="ja-JP" dirty="0" smtClean="0"/>
              <a:t>(@500-700nm</a:t>
            </a:r>
            <a:r>
              <a:rPr lang="en-US" altLang="ja-JP" dirty="0"/>
              <a:t>)</a:t>
            </a:r>
            <a:r>
              <a:rPr kumimoji="1" lang="en-US" altLang="ja-JP" dirty="0" smtClean="0"/>
              <a:t> </a:t>
            </a:r>
            <a:endParaRPr kumimoji="1" lang="ja-JP" altLang="en-US" dirty="0"/>
          </a:p>
        </p:txBody>
      </p:sp>
      <p:sp>
        <p:nvSpPr>
          <p:cNvPr id="8" name="テキスト ボックス 7"/>
          <p:cNvSpPr txBox="1"/>
          <p:nvPr/>
        </p:nvSpPr>
        <p:spPr>
          <a:xfrm>
            <a:off x="1338532" y="5802256"/>
            <a:ext cx="2806628" cy="830997"/>
          </a:xfrm>
          <a:prstGeom prst="rect">
            <a:avLst/>
          </a:prstGeom>
          <a:noFill/>
        </p:spPr>
        <p:txBody>
          <a:bodyPr wrap="none" rtlCol="0">
            <a:spAutoFit/>
          </a:bodyPr>
          <a:lstStyle/>
          <a:p>
            <a:r>
              <a:rPr kumimoji="1" lang="ja-JP" altLang="en-US" sz="2400" dirty="0" smtClean="0"/>
              <a:t>風速</a:t>
            </a:r>
            <a:r>
              <a:rPr kumimoji="1" lang="en-US" altLang="ja-JP" sz="2400" dirty="0" smtClean="0"/>
              <a:t>10-20m/s</a:t>
            </a:r>
            <a:r>
              <a:rPr lang="ja-JP" altLang="en-US" sz="2400" dirty="0" smtClean="0"/>
              <a:t>のとき</a:t>
            </a:r>
            <a:endParaRPr kumimoji="1" lang="en-US" altLang="ja-JP" sz="2400" dirty="0" smtClean="0"/>
          </a:p>
          <a:p>
            <a:r>
              <a:rPr lang="en-US" altLang="ja-JP" sz="2400" dirty="0" smtClean="0"/>
              <a:t>1</a:t>
            </a:r>
            <a:r>
              <a:rPr kumimoji="1" lang="en-US" altLang="ja-JP" sz="2400" dirty="0" smtClean="0"/>
              <a:t>00Hz</a:t>
            </a:r>
            <a:r>
              <a:rPr kumimoji="1" lang="ja-JP" altLang="en-US" sz="2400" dirty="0" smtClean="0"/>
              <a:t>で性能が飽和</a:t>
            </a:r>
            <a:endParaRPr kumimoji="1" lang="en-US" altLang="ja-JP" sz="2400" dirty="0" smtClean="0"/>
          </a:p>
        </p:txBody>
      </p:sp>
      <p:pic>
        <p:nvPicPr>
          <p:cNvPr id="9" name="図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163" y="2106835"/>
            <a:ext cx="5023485" cy="3516439"/>
          </a:xfrm>
          <a:prstGeom prst="rect">
            <a:avLst/>
          </a:prstGeom>
        </p:spPr>
      </p:pic>
      <p:sp>
        <p:nvSpPr>
          <p:cNvPr id="10" name="テキスト ボックス 9"/>
          <p:cNvSpPr txBox="1"/>
          <p:nvPr/>
        </p:nvSpPr>
        <p:spPr>
          <a:xfrm>
            <a:off x="1909372" y="2371370"/>
            <a:ext cx="1588934" cy="369332"/>
          </a:xfrm>
          <a:prstGeom prst="rect">
            <a:avLst/>
          </a:prstGeom>
          <a:noFill/>
        </p:spPr>
        <p:txBody>
          <a:bodyPr wrap="none" rtlCol="0">
            <a:spAutoFit/>
          </a:bodyPr>
          <a:lstStyle/>
          <a:p>
            <a:r>
              <a:rPr lang="en-US" altLang="en-US" dirty="0" smtClean="0"/>
              <a:t>青</a:t>
            </a:r>
            <a:r>
              <a:rPr kumimoji="1" lang="en-US" altLang="ja-JP" dirty="0" smtClean="0"/>
              <a:t>: </a:t>
            </a:r>
            <a:r>
              <a:rPr kumimoji="1" lang="ja-JP" altLang="en-US" dirty="0" smtClean="0"/>
              <a:t>風速</a:t>
            </a:r>
            <a:r>
              <a:rPr kumimoji="1" lang="en-US" altLang="ja-JP" dirty="0" smtClean="0"/>
              <a:t>20m/s</a:t>
            </a:r>
            <a:endParaRPr kumimoji="1" lang="ja-JP" altLang="en-US" dirty="0"/>
          </a:p>
        </p:txBody>
      </p:sp>
      <p:sp>
        <p:nvSpPr>
          <p:cNvPr id="11" name="テキスト ボックス 10"/>
          <p:cNvSpPr txBox="1"/>
          <p:nvPr/>
        </p:nvSpPr>
        <p:spPr>
          <a:xfrm>
            <a:off x="3444304" y="3856413"/>
            <a:ext cx="1588934" cy="369332"/>
          </a:xfrm>
          <a:prstGeom prst="rect">
            <a:avLst/>
          </a:prstGeom>
          <a:noFill/>
        </p:spPr>
        <p:txBody>
          <a:bodyPr wrap="none" rtlCol="0">
            <a:spAutoFit/>
          </a:bodyPr>
          <a:lstStyle/>
          <a:p>
            <a:r>
              <a:rPr kumimoji="1" lang="ja-JP" altLang="en-US" dirty="0" smtClean="0"/>
              <a:t>赤</a:t>
            </a:r>
            <a:r>
              <a:rPr kumimoji="1" lang="en-US" altLang="ja-JP" dirty="0" smtClean="0"/>
              <a:t>: </a:t>
            </a:r>
            <a:r>
              <a:rPr kumimoji="1" lang="ja-JP" altLang="en-US" dirty="0" smtClean="0"/>
              <a:t>風速</a:t>
            </a:r>
            <a:r>
              <a:rPr lang="en-US" altLang="ja-JP" dirty="0"/>
              <a:t>1</a:t>
            </a:r>
            <a:r>
              <a:rPr kumimoji="1" lang="en-US" altLang="ja-JP" dirty="0" smtClean="0"/>
              <a:t>0m/s</a:t>
            </a:r>
            <a:endParaRPr kumimoji="1" lang="ja-JP" altLang="en-US" dirty="0"/>
          </a:p>
        </p:txBody>
      </p:sp>
      <p:sp>
        <p:nvSpPr>
          <p:cNvPr id="4" name="テキスト ボックス 3"/>
          <p:cNvSpPr txBox="1"/>
          <p:nvPr/>
        </p:nvSpPr>
        <p:spPr>
          <a:xfrm>
            <a:off x="1670316" y="5490985"/>
            <a:ext cx="2350410" cy="369332"/>
          </a:xfrm>
          <a:prstGeom prst="rect">
            <a:avLst/>
          </a:prstGeom>
          <a:noFill/>
        </p:spPr>
        <p:txBody>
          <a:bodyPr wrap="none" rtlCol="0">
            <a:spAutoFit/>
          </a:bodyPr>
          <a:lstStyle/>
          <a:p>
            <a:r>
              <a:rPr lang="ja-JP" altLang="en-US" dirty="0" smtClean="0"/>
              <a:t>サンプリングレート</a:t>
            </a:r>
            <a:r>
              <a:rPr lang="en-US" altLang="ja-JP" dirty="0" smtClean="0"/>
              <a:t>(Hz)</a:t>
            </a:r>
            <a:endParaRPr kumimoji="1" lang="ja-JP" altLang="en-US" dirty="0"/>
          </a:p>
        </p:txBody>
      </p:sp>
      <p:sp>
        <p:nvSpPr>
          <p:cNvPr id="15" name="テキスト ボックス 14"/>
          <p:cNvSpPr txBox="1"/>
          <p:nvPr/>
        </p:nvSpPr>
        <p:spPr>
          <a:xfrm>
            <a:off x="4970182" y="4616487"/>
            <a:ext cx="418654"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16" name="テキスト ボックス 15"/>
          <p:cNvSpPr txBox="1"/>
          <p:nvPr/>
        </p:nvSpPr>
        <p:spPr>
          <a:xfrm rot="16200000">
            <a:off x="-768526" y="3609255"/>
            <a:ext cx="2496259" cy="369332"/>
          </a:xfrm>
          <a:prstGeom prst="rect">
            <a:avLst/>
          </a:prstGeom>
          <a:noFill/>
        </p:spPr>
        <p:txBody>
          <a:bodyPr wrap="none" rtlCol="0">
            <a:spAutoFit/>
          </a:bodyPr>
          <a:lstStyle/>
          <a:p>
            <a:r>
              <a:rPr lang="en-US" altLang="ja-JP" dirty="0" err="1" smtClean="0"/>
              <a:t>Strehl</a:t>
            </a:r>
            <a:r>
              <a:rPr lang="en-US" altLang="ja-JP" dirty="0" smtClean="0"/>
              <a:t> Ratio @600nm(%)</a:t>
            </a:r>
            <a:endParaRPr kumimoji="1" lang="ja-JP" altLang="en-US" dirty="0"/>
          </a:p>
        </p:txBody>
      </p:sp>
      <p:sp>
        <p:nvSpPr>
          <p:cNvPr id="17" name="テキスト ボックス 16"/>
          <p:cNvSpPr txBox="1"/>
          <p:nvPr/>
        </p:nvSpPr>
        <p:spPr>
          <a:xfrm rot="16200000">
            <a:off x="4232974" y="3666824"/>
            <a:ext cx="2443172" cy="369332"/>
          </a:xfrm>
          <a:prstGeom prst="rect">
            <a:avLst/>
          </a:prstGeom>
          <a:noFill/>
        </p:spPr>
        <p:txBody>
          <a:bodyPr wrap="none" rtlCol="0">
            <a:spAutoFit/>
          </a:bodyPr>
          <a:lstStyle/>
          <a:p>
            <a:r>
              <a:rPr lang="en-US" altLang="ja-JP" dirty="0" err="1" smtClean="0"/>
              <a:t>Strehl</a:t>
            </a:r>
            <a:r>
              <a:rPr lang="en-US" altLang="ja-JP" dirty="0" smtClean="0"/>
              <a:t> Ratio @1.6μm(%)</a:t>
            </a:r>
            <a:endParaRPr kumimoji="1" lang="ja-JP" altLang="en-US" dirty="0"/>
          </a:p>
        </p:txBody>
      </p:sp>
      <p:sp>
        <p:nvSpPr>
          <p:cNvPr id="18" name="テキスト ボックス 17"/>
          <p:cNvSpPr txBox="1"/>
          <p:nvPr/>
        </p:nvSpPr>
        <p:spPr>
          <a:xfrm>
            <a:off x="4943592" y="2893468"/>
            <a:ext cx="418654" cy="369332"/>
          </a:xfrm>
          <a:prstGeom prst="rect">
            <a:avLst/>
          </a:prstGeom>
          <a:noFill/>
        </p:spPr>
        <p:txBody>
          <a:bodyPr wrap="none" rtlCol="0">
            <a:spAutoFit/>
          </a:bodyPr>
          <a:lstStyle/>
          <a:p>
            <a:r>
              <a:rPr lang="en-US" altLang="ja-JP" dirty="0"/>
              <a:t>4</a:t>
            </a:r>
            <a:r>
              <a:rPr kumimoji="1" lang="en-US" altLang="ja-JP" dirty="0" smtClean="0"/>
              <a:t>0</a:t>
            </a:r>
            <a:endParaRPr kumimoji="1" lang="ja-JP" altLang="en-US" dirty="0"/>
          </a:p>
        </p:txBody>
      </p:sp>
      <p:sp>
        <p:nvSpPr>
          <p:cNvPr id="14" name="正方形/長方形 13"/>
          <p:cNvSpPr/>
          <p:nvPr/>
        </p:nvSpPr>
        <p:spPr>
          <a:xfrm>
            <a:off x="984631" y="2752704"/>
            <a:ext cx="3758069" cy="922825"/>
          </a:xfrm>
          <a:prstGeom prst="rect">
            <a:avLst/>
          </a:prstGeom>
          <a:solidFill>
            <a:schemeClr val="accent2">
              <a:alpha val="2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9580" y="1780770"/>
            <a:ext cx="2723398" cy="2723398"/>
          </a:xfrm>
          <a:prstGeom prst="rect">
            <a:avLst/>
          </a:prstGeom>
        </p:spPr>
      </p:pic>
      <p:sp>
        <p:nvSpPr>
          <p:cNvPr id="5" name="テキスト ボックス 4"/>
          <p:cNvSpPr txBox="1"/>
          <p:nvPr/>
        </p:nvSpPr>
        <p:spPr>
          <a:xfrm>
            <a:off x="5886823" y="4638674"/>
            <a:ext cx="3108241" cy="1938992"/>
          </a:xfrm>
          <a:prstGeom prst="rect">
            <a:avLst/>
          </a:prstGeom>
          <a:noFill/>
          <a:ln>
            <a:solidFill>
              <a:srgbClr val="000000"/>
            </a:solidFill>
          </a:ln>
        </p:spPr>
        <p:txBody>
          <a:bodyPr wrap="square" rtlCol="0">
            <a:spAutoFit/>
          </a:bodyPr>
          <a:lstStyle/>
          <a:p>
            <a:r>
              <a:rPr lang="ja-JP" altLang="en-US" sz="2400" dirty="0" smtClean="0"/>
              <a:t>今後の改善</a:t>
            </a:r>
            <a:endParaRPr lang="en-US" altLang="ja-JP" sz="2400" dirty="0" smtClean="0"/>
          </a:p>
          <a:p>
            <a:pPr marL="342900" indent="-342900">
              <a:buFont typeface="Arial"/>
              <a:buChar char="•"/>
            </a:pPr>
            <a:r>
              <a:rPr lang="ja-JP" altLang="en-US" sz="2400" dirty="0" smtClean="0"/>
              <a:t>測定点数を増やす</a:t>
            </a:r>
            <a:endParaRPr lang="en-US" altLang="ja-JP" sz="2400" dirty="0" smtClean="0"/>
          </a:p>
          <a:p>
            <a:pPr marL="342900" indent="-342900">
              <a:buFont typeface="Arial"/>
              <a:buChar char="•"/>
            </a:pPr>
            <a:r>
              <a:rPr lang="ja-JP" altLang="en-US" sz="2400" dirty="0" smtClean="0"/>
              <a:t>制御アルゴリズムの最適化</a:t>
            </a:r>
            <a:endParaRPr lang="en-US" altLang="ja-JP" sz="2400" dirty="0" smtClean="0"/>
          </a:p>
          <a:p>
            <a:r>
              <a:rPr lang="ja-JP" altLang="en-US" sz="2400" dirty="0" smtClean="0"/>
              <a:t>　</a:t>
            </a:r>
            <a:r>
              <a:rPr lang="en-US" altLang="ja-JP" sz="2400" dirty="0" smtClean="0"/>
              <a:t>→</a:t>
            </a:r>
            <a:r>
              <a:rPr lang="ja-JP" altLang="en-US" sz="2400" dirty="0" smtClean="0"/>
              <a:t>高精度化</a:t>
            </a:r>
            <a:endParaRPr lang="en-US" altLang="ja-JP" sz="2400" dirty="0" smtClean="0"/>
          </a:p>
        </p:txBody>
      </p:sp>
    </p:spTree>
    <p:extLst>
      <p:ext uri="{BB962C8B-B14F-4D97-AF65-F5344CB8AC3E}">
        <p14:creationId xmlns:p14="http://schemas.microsoft.com/office/powerpoint/2010/main" val="294238744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855579"/>
          </a:xfrm>
        </p:spPr>
        <p:txBody>
          <a:bodyPr>
            <a:noAutofit/>
          </a:bodyPr>
          <a:lstStyle/>
          <a:p>
            <a:r>
              <a:rPr lang="en-US" altLang="ja-JP" dirty="0"/>
              <a:t>SEICA: </a:t>
            </a:r>
            <a:r>
              <a:rPr lang="en-US" altLang="ja-JP" dirty="0" err="1"/>
              <a:t>ExAO</a:t>
            </a:r>
            <a:r>
              <a:rPr lang="ja-JP" altLang="en-US" dirty="0"/>
              <a:t>パート</a:t>
            </a:r>
            <a:r>
              <a:rPr kumimoji="1" lang="en-US" altLang="ja-JP" u="sng" dirty="0" smtClean="0"/>
              <a:t>:</a:t>
            </a:r>
            <a:r>
              <a:rPr lang="en-US" altLang="ja-JP" dirty="0" smtClean="0"/>
              <a:t>: </a:t>
            </a:r>
            <a:r>
              <a:rPr lang="ja-JP" altLang="en-US" dirty="0" smtClean="0"/>
              <a:t>性能評価試験</a:t>
            </a:r>
            <a:endParaRPr kumimoji="1" lang="ja-JP" altLang="en-US" u="sng" dirty="0"/>
          </a:p>
        </p:txBody>
      </p:sp>
      <p:cxnSp>
        <p:nvCxnSpPr>
          <p:cNvPr id="5" name="直線コネクタ 4"/>
          <p:cNvCxnSpPr/>
          <p:nvPr/>
        </p:nvCxnSpPr>
        <p:spPr>
          <a:xfrm>
            <a:off x="1750866" y="2040649"/>
            <a:ext cx="1259450" cy="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9" name="直線コネクタ 8"/>
          <p:cNvCxnSpPr>
            <a:endCxn id="126" idx="1"/>
          </p:cNvCxnSpPr>
          <p:nvPr/>
        </p:nvCxnSpPr>
        <p:spPr>
          <a:xfrm flipH="1">
            <a:off x="2901068" y="1940366"/>
            <a:ext cx="4578" cy="592040"/>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351347" y="1457945"/>
            <a:ext cx="1089962" cy="584776"/>
          </a:xfrm>
          <a:prstGeom prst="rect">
            <a:avLst/>
          </a:prstGeom>
          <a:noFill/>
        </p:spPr>
        <p:txBody>
          <a:bodyPr wrap="none" rtlCol="0">
            <a:spAutoFit/>
          </a:bodyPr>
          <a:lstStyle/>
          <a:p>
            <a:r>
              <a:rPr kumimoji="1" lang="ja-JP" altLang="en-US" sz="1600" dirty="0" smtClean="0"/>
              <a:t>点光源</a:t>
            </a:r>
            <a:endParaRPr kumimoji="1" lang="en-US" altLang="ja-JP" sz="1600" dirty="0" smtClean="0"/>
          </a:p>
          <a:p>
            <a:r>
              <a:rPr lang="en-US" altLang="ja-JP" sz="1600" dirty="0" smtClean="0"/>
              <a:t>(</a:t>
            </a:r>
            <a:r>
              <a:rPr lang="en-US" altLang="ja-JP" sz="1600" dirty="0" err="1" smtClean="0"/>
              <a:t>λ</a:t>
            </a:r>
            <a:r>
              <a:rPr lang="en-US" altLang="ja-JP" sz="1600" dirty="0" smtClean="0"/>
              <a:t>=633nm)</a:t>
            </a:r>
            <a:endParaRPr kumimoji="1" lang="ja-JP" altLang="en-US" sz="1600" dirty="0"/>
          </a:p>
        </p:txBody>
      </p:sp>
      <p:cxnSp>
        <p:nvCxnSpPr>
          <p:cNvPr id="17" name="直線コネクタ 16"/>
          <p:cNvCxnSpPr>
            <a:endCxn id="16" idx="1"/>
          </p:cNvCxnSpPr>
          <p:nvPr/>
        </p:nvCxnSpPr>
        <p:spPr>
          <a:xfrm>
            <a:off x="1030316" y="2040649"/>
            <a:ext cx="672307" cy="10336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20" name="直線コネクタ 19"/>
          <p:cNvCxnSpPr>
            <a:endCxn id="16" idx="7"/>
          </p:cNvCxnSpPr>
          <p:nvPr/>
        </p:nvCxnSpPr>
        <p:spPr>
          <a:xfrm flipV="1">
            <a:off x="1030316" y="1940364"/>
            <a:ext cx="672307" cy="100285"/>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26" name="直線コネクタ 25"/>
          <p:cNvCxnSpPr>
            <a:endCxn id="16" idx="7"/>
          </p:cNvCxnSpPr>
          <p:nvPr/>
        </p:nvCxnSpPr>
        <p:spPr>
          <a:xfrm flipH="1">
            <a:off x="1702623" y="1940364"/>
            <a:ext cx="1185906"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29" name="直線コネクタ 28"/>
          <p:cNvCxnSpPr>
            <a:endCxn id="16" idx="1"/>
          </p:cNvCxnSpPr>
          <p:nvPr/>
        </p:nvCxnSpPr>
        <p:spPr>
          <a:xfrm flipH="1">
            <a:off x="1702623" y="2144010"/>
            <a:ext cx="1400675"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32" name="直線コネクタ 31"/>
          <p:cNvCxnSpPr>
            <a:stCxn id="126" idx="7"/>
          </p:cNvCxnSpPr>
          <p:nvPr/>
        </p:nvCxnSpPr>
        <p:spPr>
          <a:xfrm flipH="1" flipV="1">
            <a:off x="3103299" y="2144013"/>
            <a:ext cx="1415" cy="388393"/>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33" name="直線コネクタ 32"/>
          <p:cNvCxnSpPr>
            <a:endCxn id="126" idx="3"/>
          </p:cNvCxnSpPr>
          <p:nvPr/>
        </p:nvCxnSpPr>
        <p:spPr>
          <a:xfrm flipV="1">
            <a:off x="2470866" y="2628892"/>
            <a:ext cx="430202" cy="63127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239598" y="1486003"/>
            <a:ext cx="1022535" cy="338554"/>
          </a:xfrm>
          <a:prstGeom prst="rect">
            <a:avLst/>
          </a:prstGeom>
          <a:noFill/>
        </p:spPr>
        <p:txBody>
          <a:bodyPr wrap="none" rtlCol="0">
            <a:spAutoFit/>
          </a:bodyPr>
          <a:lstStyle/>
          <a:p>
            <a:r>
              <a:rPr kumimoji="1" lang="en-US" altLang="ja-JP" sz="1600" dirty="0" smtClean="0"/>
              <a:t>L1 (f=200)</a:t>
            </a:r>
            <a:endParaRPr kumimoji="1" lang="ja-JP" altLang="en-US" sz="1600" dirty="0"/>
          </a:p>
        </p:txBody>
      </p:sp>
      <p:sp>
        <p:nvSpPr>
          <p:cNvPr id="39" name="正方形/長方形 38"/>
          <p:cNvSpPr/>
          <p:nvPr/>
        </p:nvSpPr>
        <p:spPr>
          <a:xfrm rot="16200000">
            <a:off x="1903459" y="2308501"/>
            <a:ext cx="1133712" cy="143475"/>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40" name="直線矢印コネクタ 39"/>
          <p:cNvCxnSpPr/>
          <p:nvPr/>
        </p:nvCxnSpPr>
        <p:spPr>
          <a:xfrm flipH="1">
            <a:off x="1030316" y="1344407"/>
            <a:ext cx="72055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rot="16200000">
            <a:off x="174132" y="2172345"/>
            <a:ext cx="496650" cy="338554"/>
          </a:xfrm>
          <a:prstGeom prst="rect">
            <a:avLst/>
          </a:prstGeom>
          <a:noFill/>
        </p:spPr>
        <p:txBody>
          <a:bodyPr wrap="none" rtlCol="0">
            <a:spAutoFit/>
          </a:bodyPr>
          <a:lstStyle/>
          <a:p>
            <a:r>
              <a:rPr kumimoji="1" lang="en-US" altLang="ja-JP" sz="1600" dirty="0" smtClean="0"/>
              <a:t>150</a:t>
            </a:r>
            <a:endParaRPr kumimoji="1" lang="ja-JP" altLang="en-US" sz="1600" dirty="0"/>
          </a:p>
        </p:txBody>
      </p:sp>
      <p:cxnSp>
        <p:nvCxnSpPr>
          <p:cNvPr id="44" name="直線矢印コネクタ 43"/>
          <p:cNvCxnSpPr/>
          <p:nvPr/>
        </p:nvCxnSpPr>
        <p:spPr>
          <a:xfrm flipV="1">
            <a:off x="591734" y="2040649"/>
            <a:ext cx="0" cy="5400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47" name="直線矢印コネクタ 46"/>
          <p:cNvCxnSpPr/>
          <p:nvPr/>
        </p:nvCxnSpPr>
        <p:spPr>
          <a:xfrm flipH="1" flipV="1">
            <a:off x="591734" y="4542023"/>
            <a:ext cx="0" cy="5400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7" name="直線コネクタ 66"/>
          <p:cNvCxnSpPr>
            <a:stCxn id="94" idx="1"/>
            <a:endCxn id="208" idx="7"/>
          </p:cNvCxnSpPr>
          <p:nvPr/>
        </p:nvCxnSpPr>
        <p:spPr>
          <a:xfrm flipH="1" flipV="1">
            <a:off x="4123095" y="5054492"/>
            <a:ext cx="2684263" cy="98774"/>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70" name="直線コネクタ 69"/>
          <p:cNvCxnSpPr>
            <a:stCxn id="94" idx="1"/>
            <a:endCxn id="208" idx="1"/>
          </p:cNvCxnSpPr>
          <p:nvPr/>
        </p:nvCxnSpPr>
        <p:spPr>
          <a:xfrm flipH="1">
            <a:off x="4123095" y="5153266"/>
            <a:ext cx="2684263" cy="104872"/>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85" name="テキスト ボックス 84"/>
          <p:cNvSpPr txBox="1"/>
          <p:nvPr/>
        </p:nvSpPr>
        <p:spPr>
          <a:xfrm rot="16200000">
            <a:off x="3178868" y="3514360"/>
            <a:ext cx="1313693" cy="369332"/>
          </a:xfrm>
          <a:prstGeom prst="rect">
            <a:avLst/>
          </a:prstGeom>
          <a:noFill/>
        </p:spPr>
        <p:txBody>
          <a:bodyPr wrap="none" rtlCol="0">
            <a:spAutoFit/>
          </a:bodyPr>
          <a:lstStyle/>
          <a:p>
            <a:r>
              <a:rPr kumimoji="1" lang="en-US" altLang="ja-JP" dirty="0" smtClean="0"/>
              <a:t>SHWFS</a:t>
            </a:r>
            <a:r>
              <a:rPr kumimoji="1" lang="ja-JP" altLang="en-US" dirty="0" smtClean="0"/>
              <a:t>鏡筒</a:t>
            </a:r>
            <a:endParaRPr kumimoji="1" lang="ja-JP" altLang="en-US" dirty="0"/>
          </a:p>
        </p:txBody>
      </p:sp>
      <p:cxnSp>
        <p:nvCxnSpPr>
          <p:cNvPr id="88" name="直線矢印コネクタ 87"/>
          <p:cNvCxnSpPr/>
          <p:nvPr/>
        </p:nvCxnSpPr>
        <p:spPr>
          <a:xfrm flipV="1">
            <a:off x="3046148" y="5846106"/>
            <a:ext cx="525122" cy="2"/>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1" name="直線矢印コネクタ 90"/>
          <p:cNvCxnSpPr/>
          <p:nvPr/>
        </p:nvCxnSpPr>
        <p:spPr>
          <a:xfrm flipV="1">
            <a:off x="4149576" y="5830687"/>
            <a:ext cx="2700000" cy="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3002891" y="2587134"/>
            <a:ext cx="0" cy="108000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3054364" y="5112306"/>
            <a:ext cx="516906" cy="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1030316" y="2040649"/>
            <a:ext cx="720550" cy="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sp>
        <p:nvSpPr>
          <p:cNvPr id="16" name="円/楕円 15"/>
          <p:cNvSpPr/>
          <p:nvPr/>
        </p:nvSpPr>
        <p:spPr>
          <a:xfrm rot="16200000">
            <a:off x="1606866" y="1973961"/>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973166" y="5079655"/>
            <a:ext cx="1976949" cy="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a:off x="952931" y="5077928"/>
            <a:ext cx="672307" cy="10336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flipV="1">
            <a:off x="952931" y="4977643"/>
            <a:ext cx="672307" cy="100285"/>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flipH="1">
            <a:off x="1625238" y="4977643"/>
            <a:ext cx="142091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93" name="直線コネクタ 92"/>
          <p:cNvCxnSpPr/>
          <p:nvPr/>
        </p:nvCxnSpPr>
        <p:spPr>
          <a:xfrm flipH="1">
            <a:off x="1625239" y="5181289"/>
            <a:ext cx="1251271"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82" name="円/楕円 81"/>
          <p:cNvSpPr/>
          <p:nvPr/>
        </p:nvSpPr>
        <p:spPr>
          <a:xfrm rot="16200000">
            <a:off x="1481490" y="5005211"/>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6" name="直線コネクタ 95"/>
          <p:cNvCxnSpPr>
            <a:endCxn id="126" idx="3"/>
          </p:cNvCxnSpPr>
          <p:nvPr/>
        </p:nvCxnSpPr>
        <p:spPr>
          <a:xfrm flipH="1" flipV="1">
            <a:off x="2901068" y="2628892"/>
            <a:ext cx="203646" cy="209779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98" name="直線コネクタ 97"/>
          <p:cNvCxnSpPr>
            <a:endCxn id="126" idx="5"/>
          </p:cNvCxnSpPr>
          <p:nvPr/>
        </p:nvCxnSpPr>
        <p:spPr>
          <a:xfrm flipV="1">
            <a:off x="2905646" y="2628892"/>
            <a:ext cx="199068" cy="209779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3054364" y="5112306"/>
            <a:ext cx="0" cy="322314"/>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sp>
        <p:nvSpPr>
          <p:cNvPr id="104" name="テキスト ボックス 103"/>
          <p:cNvSpPr txBox="1"/>
          <p:nvPr/>
        </p:nvSpPr>
        <p:spPr>
          <a:xfrm>
            <a:off x="1149128" y="1036878"/>
            <a:ext cx="496650" cy="338554"/>
          </a:xfrm>
          <a:prstGeom prst="rect">
            <a:avLst/>
          </a:prstGeom>
          <a:noFill/>
        </p:spPr>
        <p:txBody>
          <a:bodyPr wrap="none" rtlCol="0">
            <a:spAutoFit/>
          </a:bodyPr>
          <a:lstStyle/>
          <a:p>
            <a:r>
              <a:rPr kumimoji="1" lang="en-US" altLang="ja-JP" sz="1600" dirty="0" smtClean="0"/>
              <a:t>200</a:t>
            </a:r>
            <a:endParaRPr kumimoji="1" lang="ja-JP" altLang="en-US" sz="1600" dirty="0"/>
          </a:p>
        </p:txBody>
      </p:sp>
      <p:cxnSp>
        <p:nvCxnSpPr>
          <p:cNvPr id="105" name="直線コネクタ 104"/>
          <p:cNvCxnSpPr/>
          <p:nvPr/>
        </p:nvCxnSpPr>
        <p:spPr>
          <a:xfrm flipH="1">
            <a:off x="3111514" y="5026742"/>
            <a:ext cx="54019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06" name="直線コネクタ 105"/>
          <p:cNvCxnSpPr/>
          <p:nvPr/>
        </p:nvCxnSpPr>
        <p:spPr>
          <a:xfrm flipH="1">
            <a:off x="2950115" y="5209277"/>
            <a:ext cx="511089"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rot="18900000">
            <a:off x="3325484" y="5094726"/>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127" name="直線矢印コネクタ 126"/>
          <p:cNvCxnSpPr/>
          <p:nvPr/>
        </p:nvCxnSpPr>
        <p:spPr>
          <a:xfrm flipH="1">
            <a:off x="1750866" y="1344407"/>
            <a:ext cx="72000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28" name="テキスト ボックス 127"/>
          <p:cNvSpPr txBox="1"/>
          <p:nvPr/>
        </p:nvSpPr>
        <p:spPr>
          <a:xfrm>
            <a:off x="1870337" y="1036878"/>
            <a:ext cx="496650" cy="338554"/>
          </a:xfrm>
          <a:prstGeom prst="rect">
            <a:avLst/>
          </a:prstGeom>
          <a:noFill/>
        </p:spPr>
        <p:txBody>
          <a:bodyPr wrap="none" rtlCol="0">
            <a:spAutoFit/>
          </a:bodyPr>
          <a:lstStyle/>
          <a:p>
            <a:r>
              <a:rPr kumimoji="1" lang="en-US" altLang="ja-JP" sz="1600" dirty="0" smtClean="0"/>
              <a:t>200</a:t>
            </a:r>
            <a:endParaRPr kumimoji="1" lang="ja-JP" altLang="en-US" sz="1600" dirty="0"/>
          </a:p>
        </p:txBody>
      </p:sp>
      <p:cxnSp>
        <p:nvCxnSpPr>
          <p:cNvPr id="129" name="直線矢印コネクタ 128"/>
          <p:cNvCxnSpPr/>
          <p:nvPr/>
        </p:nvCxnSpPr>
        <p:spPr>
          <a:xfrm flipH="1">
            <a:off x="2470316" y="1346038"/>
            <a:ext cx="54000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30" name="テキスト ボックス 129"/>
          <p:cNvSpPr txBox="1"/>
          <p:nvPr/>
        </p:nvSpPr>
        <p:spPr>
          <a:xfrm>
            <a:off x="2508358" y="1058477"/>
            <a:ext cx="496650" cy="338554"/>
          </a:xfrm>
          <a:prstGeom prst="rect">
            <a:avLst/>
          </a:prstGeom>
          <a:noFill/>
        </p:spPr>
        <p:txBody>
          <a:bodyPr wrap="none" rtlCol="0">
            <a:spAutoFit/>
          </a:bodyPr>
          <a:lstStyle/>
          <a:p>
            <a:r>
              <a:rPr lang="en-US" altLang="ja-JP" sz="1600" dirty="0" smtClean="0"/>
              <a:t>15</a:t>
            </a:r>
            <a:r>
              <a:rPr kumimoji="1" lang="en-US" altLang="ja-JP" sz="1600" dirty="0" smtClean="0"/>
              <a:t>0</a:t>
            </a:r>
            <a:endParaRPr kumimoji="1" lang="ja-JP" altLang="en-US" sz="1600" dirty="0"/>
          </a:p>
        </p:txBody>
      </p:sp>
      <p:sp>
        <p:nvSpPr>
          <p:cNvPr id="131" name="正方形/長方形 130"/>
          <p:cNvSpPr/>
          <p:nvPr/>
        </p:nvSpPr>
        <p:spPr>
          <a:xfrm rot="13500000">
            <a:off x="2771873" y="1963196"/>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32" name="テキスト ボックス 131"/>
          <p:cNvSpPr txBox="1"/>
          <p:nvPr/>
        </p:nvSpPr>
        <p:spPr>
          <a:xfrm>
            <a:off x="2033042" y="2975827"/>
            <a:ext cx="785892" cy="584776"/>
          </a:xfrm>
          <a:prstGeom prst="rect">
            <a:avLst/>
          </a:prstGeom>
          <a:noFill/>
        </p:spPr>
        <p:txBody>
          <a:bodyPr wrap="none" rtlCol="0">
            <a:spAutoFit/>
          </a:bodyPr>
          <a:lstStyle/>
          <a:p>
            <a:r>
              <a:rPr kumimoji="1" lang="en-US" altLang="ja-JP" sz="1600" dirty="0" smtClean="0"/>
              <a:t>L2</a:t>
            </a:r>
          </a:p>
          <a:p>
            <a:r>
              <a:rPr kumimoji="1" lang="en-US" altLang="ja-JP" sz="1600" dirty="0" smtClean="0"/>
              <a:t>(f=300)</a:t>
            </a:r>
            <a:endParaRPr kumimoji="1" lang="ja-JP" altLang="en-US" sz="1600" dirty="0"/>
          </a:p>
        </p:txBody>
      </p:sp>
      <p:cxnSp>
        <p:nvCxnSpPr>
          <p:cNvPr id="133" name="直線コネクタ 132"/>
          <p:cNvCxnSpPr/>
          <p:nvPr/>
        </p:nvCxnSpPr>
        <p:spPr>
          <a:xfrm flipH="1">
            <a:off x="3005008" y="2040649"/>
            <a:ext cx="0" cy="54000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sp>
        <p:nvSpPr>
          <p:cNvPr id="126" name="円/楕円 125"/>
          <p:cNvSpPr/>
          <p:nvPr/>
        </p:nvSpPr>
        <p:spPr>
          <a:xfrm>
            <a:off x="2858891" y="2512423"/>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テキスト ボックス 143"/>
          <p:cNvSpPr txBox="1"/>
          <p:nvPr/>
        </p:nvSpPr>
        <p:spPr>
          <a:xfrm>
            <a:off x="1680061" y="2432295"/>
            <a:ext cx="800219" cy="338554"/>
          </a:xfrm>
          <a:prstGeom prst="rect">
            <a:avLst/>
          </a:prstGeom>
          <a:noFill/>
        </p:spPr>
        <p:txBody>
          <a:bodyPr wrap="none" rtlCol="0">
            <a:spAutoFit/>
          </a:bodyPr>
          <a:lstStyle/>
          <a:p>
            <a:r>
              <a:rPr lang="en-US" altLang="en-US" sz="1600" dirty="0" smtClean="0"/>
              <a:t>位相板</a:t>
            </a:r>
            <a:endParaRPr kumimoji="1" lang="ja-JP" altLang="en-US" sz="1600" dirty="0"/>
          </a:p>
        </p:txBody>
      </p:sp>
      <p:cxnSp>
        <p:nvCxnSpPr>
          <p:cNvPr id="147" name="直線矢印コネクタ 146"/>
          <p:cNvCxnSpPr/>
          <p:nvPr/>
        </p:nvCxnSpPr>
        <p:spPr>
          <a:xfrm flipV="1">
            <a:off x="591734" y="2580649"/>
            <a:ext cx="0" cy="19800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48" name="テキスト ボックス 147"/>
          <p:cNvSpPr txBox="1"/>
          <p:nvPr/>
        </p:nvSpPr>
        <p:spPr>
          <a:xfrm rot="16200000">
            <a:off x="174132" y="3455278"/>
            <a:ext cx="496650" cy="338554"/>
          </a:xfrm>
          <a:prstGeom prst="rect">
            <a:avLst/>
          </a:prstGeom>
          <a:noFill/>
        </p:spPr>
        <p:txBody>
          <a:bodyPr wrap="none" rtlCol="0">
            <a:spAutoFit/>
          </a:bodyPr>
          <a:lstStyle/>
          <a:p>
            <a:r>
              <a:rPr kumimoji="1" lang="en-US" altLang="ja-JP" sz="1600" dirty="0" smtClean="0"/>
              <a:t>550</a:t>
            </a:r>
            <a:endParaRPr kumimoji="1" lang="ja-JP" altLang="en-US" sz="1600" dirty="0"/>
          </a:p>
        </p:txBody>
      </p:sp>
      <p:sp>
        <p:nvSpPr>
          <p:cNvPr id="187" name="正方形/長方形 186"/>
          <p:cNvSpPr/>
          <p:nvPr/>
        </p:nvSpPr>
        <p:spPr>
          <a:xfrm rot="16200000">
            <a:off x="2881695" y="4201528"/>
            <a:ext cx="248325" cy="9622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179" name="直線コネクタ 178"/>
          <p:cNvCxnSpPr/>
          <p:nvPr/>
        </p:nvCxnSpPr>
        <p:spPr>
          <a:xfrm flipH="1">
            <a:off x="3003213" y="3667134"/>
            <a:ext cx="0" cy="1384884"/>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182" name="直線コネクタ 181"/>
          <p:cNvCxnSpPr/>
          <p:nvPr/>
        </p:nvCxnSpPr>
        <p:spPr>
          <a:xfrm flipH="1" flipV="1">
            <a:off x="2921459" y="4512407"/>
            <a:ext cx="10482" cy="640859"/>
          </a:xfrm>
          <a:prstGeom prst="line">
            <a:avLst/>
          </a:prstGeom>
        </p:spPr>
        <p:style>
          <a:lnRef idx="1">
            <a:schemeClr val="dk1"/>
          </a:lnRef>
          <a:fillRef idx="0">
            <a:schemeClr val="dk1"/>
          </a:fillRef>
          <a:effectRef idx="0">
            <a:schemeClr val="dk1"/>
          </a:effectRef>
          <a:fontRef idx="minor">
            <a:schemeClr val="tx1"/>
          </a:fontRef>
        </p:style>
      </p:cxnSp>
      <p:cxnSp>
        <p:nvCxnSpPr>
          <p:cNvPr id="190" name="直線コネクタ 189"/>
          <p:cNvCxnSpPr/>
          <p:nvPr/>
        </p:nvCxnSpPr>
        <p:spPr>
          <a:xfrm flipV="1">
            <a:off x="3092133" y="4527768"/>
            <a:ext cx="0" cy="449875"/>
          </a:xfrm>
          <a:prstGeom prst="line">
            <a:avLst/>
          </a:prstGeom>
        </p:spPr>
        <p:style>
          <a:lnRef idx="1">
            <a:schemeClr val="dk1"/>
          </a:lnRef>
          <a:fillRef idx="0">
            <a:schemeClr val="dk1"/>
          </a:fillRef>
          <a:effectRef idx="0">
            <a:schemeClr val="dk1"/>
          </a:effectRef>
          <a:fontRef idx="minor">
            <a:schemeClr val="tx1"/>
          </a:fontRef>
        </p:style>
      </p:cxnSp>
      <p:sp>
        <p:nvSpPr>
          <p:cNvPr id="192" name="テキスト ボックス 191"/>
          <p:cNvSpPr txBox="1"/>
          <p:nvPr/>
        </p:nvSpPr>
        <p:spPr>
          <a:xfrm>
            <a:off x="2102637" y="4123424"/>
            <a:ext cx="785892" cy="584776"/>
          </a:xfrm>
          <a:prstGeom prst="rect">
            <a:avLst/>
          </a:prstGeom>
          <a:noFill/>
        </p:spPr>
        <p:txBody>
          <a:bodyPr wrap="none" rtlCol="0">
            <a:spAutoFit/>
          </a:bodyPr>
          <a:lstStyle/>
          <a:p>
            <a:r>
              <a:rPr kumimoji="1" lang="en-US" altLang="ja-JP" sz="1600" dirty="0" smtClean="0"/>
              <a:t>L3</a:t>
            </a:r>
          </a:p>
          <a:p>
            <a:r>
              <a:rPr kumimoji="1" lang="en-US" altLang="ja-JP" sz="1600" dirty="0" smtClean="0"/>
              <a:t>(f=250)</a:t>
            </a:r>
            <a:endParaRPr kumimoji="1" lang="ja-JP" altLang="en-US" sz="1600" dirty="0"/>
          </a:p>
        </p:txBody>
      </p:sp>
      <p:sp>
        <p:nvSpPr>
          <p:cNvPr id="196" name="テキスト ボックス 195"/>
          <p:cNvSpPr txBox="1"/>
          <p:nvPr/>
        </p:nvSpPr>
        <p:spPr>
          <a:xfrm rot="16200000">
            <a:off x="174132" y="4627999"/>
            <a:ext cx="496650" cy="338554"/>
          </a:xfrm>
          <a:prstGeom prst="rect">
            <a:avLst/>
          </a:prstGeom>
          <a:noFill/>
        </p:spPr>
        <p:txBody>
          <a:bodyPr wrap="none" rtlCol="0">
            <a:spAutoFit/>
          </a:bodyPr>
          <a:lstStyle/>
          <a:p>
            <a:r>
              <a:rPr kumimoji="1" lang="en-US" altLang="ja-JP" sz="1600" dirty="0" smtClean="0"/>
              <a:t>150</a:t>
            </a:r>
            <a:endParaRPr kumimoji="1" lang="ja-JP" altLang="en-US" sz="1600" dirty="0"/>
          </a:p>
        </p:txBody>
      </p:sp>
      <p:cxnSp>
        <p:nvCxnSpPr>
          <p:cNvPr id="197" name="直線矢印コネクタ 196"/>
          <p:cNvCxnSpPr/>
          <p:nvPr/>
        </p:nvCxnSpPr>
        <p:spPr>
          <a:xfrm flipV="1">
            <a:off x="591734" y="5074620"/>
            <a:ext cx="0" cy="3600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99" name="テキスト ボックス 198"/>
          <p:cNvSpPr txBox="1"/>
          <p:nvPr/>
        </p:nvSpPr>
        <p:spPr>
          <a:xfrm>
            <a:off x="2340669" y="5438046"/>
            <a:ext cx="486331" cy="338554"/>
          </a:xfrm>
          <a:prstGeom prst="rect">
            <a:avLst/>
          </a:prstGeom>
          <a:noFill/>
        </p:spPr>
        <p:txBody>
          <a:bodyPr wrap="none" rtlCol="0">
            <a:spAutoFit/>
          </a:bodyPr>
          <a:lstStyle/>
          <a:p>
            <a:r>
              <a:rPr kumimoji="1" lang="en-US" altLang="ja-JP" sz="1600" dirty="0" smtClean="0"/>
              <a:t>DM</a:t>
            </a:r>
            <a:endParaRPr kumimoji="1" lang="ja-JP" altLang="en-US" sz="1600" dirty="0"/>
          </a:p>
        </p:txBody>
      </p:sp>
      <p:sp>
        <p:nvSpPr>
          <p:cNvPr id="200" name="テキスト ボックス 199"/>
          <p:cNvSpPr txBox="1"/>
          <p:nvPr/>
        </p:nvSpPr>
        <p:spPr>
          <a:xfrm rot="16200000">
            <a:off x="174132" y="5056988"/>
            <a:ext cx="496650" cy="338554"/>
          </a:xfrm>
          <a:prstGeom prst="rect">
            <a:avLst/>
          </a:prstGeom>
          <a:noFill/>
        </p:spPr>
        <p:txBody>
          <a:bodyPr wrap="none" rtlCol="0">
            <a:spAutoFit/>
          </a:bodyPr>
          <a:lstStyle/>
          <a:p>
            <a:r>
              <a:rPr kumimoji="1" lang="en-US" altLang="ja-JP" sz="1600" dirty="0" smtClean="0"/>
              <a:t>100</a:t>
            </a:r>
            <a:endParaRPr kumimoji="1" lang="ja-JP" altLang="en-US" sz="1600" dirty="0"/>
          </a:p>
        </p:txBody>
      </p:sp>
      <p:sp>
        <p:nvSpPr>
          <p:cNvPr id="201" name="テキスト ボックス 200"/>
          <p:cNvSpPr txBox="1"/>
          <p:nvPr/>
        </p:nvSpPr>
        <p:spPr>
          <a:xfrm>
            <a:off x="73437" y="5669908"/>
            <a:ext cx="2018501" cy="584776"/>
          </a:xfrm>
          <a:prstGeom prst="rect">
            <a:avLst/>
          </a:prstGeom>
          <a:noFill/>
        </p:spPr>
        <p:txBody>
          <a:bodyPr wrap="none" rtlCol="0">
            <a:spAutoFit/>
          </a:bodyPr>
          <a:lstStyle/>
          <a:p>
            <a:r>
              <a:rPr kumimoji="1" lang="ja-JP" altLang="en-US" sz="1600" dirty="0" smtClean="0"/>
              <a:t>リファレンス用点光源</a:t>
            </a:r>
            <a:endParaRPr kumimoji="1" lang="en-US" altLang="ja-JP" sz="1600" dirty="0" smtClean="0"/>
          </a:p>
          <a:p>
            <a:r>
              <a:rPr lang="en-US" altLang="ja-JP" sz="1600" dirty="0" smtClean="0"/>
              <a:t>(</a:t>
            </a:r>
            <a:r>
              <a:rPr lang="en-US" altLang="ja-JP" sz="1600" dirty="0" err="1" smtClean="0"/>
              <a:t>λ</a:t>
            </a:r>
            <a:r>
              <a:rPr lang="en-US" altLang="ja-JP" sz="1600" dirty="0" smtClean="0"/>
              <a:t>=633nm)</a:t>
            </a:r>
            <a:endParaRPr kumimoji="1" lang="ja-JP" altLang="en-US" sz="1600" dirty="0"/>
          </a:p>
        </p:txBody>
      </p:sp>
      <p:cxnSp>
        <p:nvCxnSpPr>
          <p:cNvPr id="202" name="直線コネクタ 201"/>
          <p:cNvCxnSpPr/>
          <p:nvPr/>
        </p:nvCxnSpPr>
        <p:spPr>
          <a:xfrm flipV="1">
            <a:off x="951307" y="5181289"/>
            <a:ext cx="0" cy="63127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207" name="正方形/長方形 206"/>
          <p:cNvSpPr/>
          <p:nvPr/>
        </p:nvSpPr>
        <p:spPr>
          <a:xfrm rot="16200000">
            <a:off x="3280824" y="2269505"/>
            <a:ext cx="580892" cy="61840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06" name="正方形/長方形 205"/>
          <p:cNvSpPr/>
          <p:nvPr/>
        </p:nvSpPr>
        <p:spPr>
          <a:xfrm rot="16200000">
            <a:off x="2666164" y="3529306"/>
            <a:ext cx="1825200" cy="2309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209" name="直線コネクタ 208"/>
          <p:cNvCxnSpPr/>
          <p:nvPr/>
        </p:nvCxnSpPr>
        <p:spPr>
          <a:xfrm>
            <a:off x="3622019" y="5153266"/>
            <a:ext cx="540000" cy="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211" name="直線コネクタ 210"/>
          <p:cNvCxnSpPr/>
          <p:nvPr/>
        </p:nvCxnSpPr>
        <p:spPr>
          <a:xfrm flipH="1">
            <a:off x="3702878" y="5060374"/>
            <a:ext cx="50400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212" name="直線コネクタ 211"/>
          <p:cNvCxnSpPr/>
          <p:nvPr/>
        </p:nvCxnSpPr>
        <p:spPr>
          <a:xfrm flipH="1">
            <a:off x="3522819" y="5242910"/>
            <a:ext cx="61200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223" name="テキスト ボックス 222"/>
          <p:cNvSpPr txBox="1"/>
          <p:nvPr/>
        </p:nvSpPr>
        <p:spPr>
          <a:xfrm>
            <a:off x="3964730" y="1493132"/>
            <a:ext cx="1928733" cy="1200329"/>
          </a:xfrm>
          <a:prstGeom prst="rect">
            <a:avLst/>
          </a:prstGeom>
          <a:noFill/>
          <a:ln>
            <a:solidFill>
              <a:srgbClr val="000000"/>
            </a:solidFill>
          </a:ln>
        </p:spPr>
        <p:txBody>
          <a:bodyPr wrap="none" rtlCol="0">
            <a:spAutoFit/>
          </a:bodyPr>
          <a:lstStyle/>
          <a:p>
            <a:r>
              <a:rPr lang="en-US" altLang="ja-JP" dirty="0" smtClean="0"/>
              <a:t>SHWFS</a:t>
            </a:r>
            <a:r>
              <a:rPr lang="ja-JP" altLang="en-US" dirty="0" smtClean="0"/>
              <a:t>用カメラ</a:t>
            </a:r>
            <a:endParaRPr lang="en-US" altLang="ja-JP" dirty="0" smtClean="0"/>
          </a:p>
          <a:p>
            <a:r>
              <a:rPr lang="ja-JP" altLang="en-US" dirty="0" smtClean="0"/>
              <a:t>浜ホト</a:t>
            </a:r>
            <a:endParaRPr lang="en-US" altLang="ja-JP" dirty="0" smtClean="0"/>
          </a:p>
          <a:p>
            <a:r>
              <a:rPr kumimoji="1" lang="en-US" altLang="ja-JP" dirty="0" smtClean="0"/>
              <a:t>ORCA flash4.0</a:t>
            </a:r>
          </a:p>
          <a:p>
            <a:r>
              <a:rPr lang="en-US" altLang="ja-JP" dirty="0" smtClean="0"/>
              <a:t>6.5um, 2048x2048</a:t>
            </a:r>
            <a:endParaRPr kumimoji="1" lang="ja-JP" altLang="en-US" dirty="0"/>
          </a:p>
        </p:txBody>
      </p:sp>
      <p:sp>
        <p:nvSpPr>
          <p:cNvPr id="225" name="テキスト ボックス 224"/>
          <p:cNvSpPr txBox="1"/>
          <p:nvPr/>
        </p:nvSpPr>
        <p:spPr>
          <a:xfrm>
            <a:off x="3066747" y="5788296"/>
            <a:ext cx="496650" cy="338554"/>
          </a:xfrm>
          <a:prstGeom prst="rect">
            <a:avLst/>
          </a:prstGeom>
          <a:noFill/>
        </p:spPr>
        <p:txBody>
          <a:bodyPr wrap="none" rtlCol="0">
            <a:spAutoFit/>
          </a:bodyPr>
          <a:lstStyle/>
          <a:p>
            <a:r>
              <a:rPr lang="en-US" altLang="ja-JP" sz="1600" dirty="0" smtClean="0"/>
              <a:t>15</a:t>
            </a:r>
            <a:r>
              <a:rPr kumimoji="1" lang="en-US" altLang="ja-JP" sz="1600" dirty="0" smtClean="0"/>
              <a:t>0</a:t>
            </a:r>
            <a:endParaRPr kumimoji="1" lang="ja-JP" altLang="en-US" sz="1600" dirty="0"/>
          </a:p>
        </p:txBody>
      </p:sp>
      <p:cxnSp>
        <p:nvCxnSpPr>
          <p:cNvPr id="226" name="直線矢印コネクタ 225"/>
          <p:cNvCxnSpPr/>
          <p:nvPr/>
        </p:nvCxnSpPr>
        <p:spPr>
          <a:xfrm flipH="1">
            <a:off x="3571270" y="5830691"/>
            <a:ext cx="54000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27" name="テキスト ボックス 226"/>
          <p:cNvSpPr txBox="1"/>
          <p:nvPr/>
        </p:nvSpPr>
        <p:spPr>
          <a:xfrm>
            <a:off x="3588893" y="5788296"/>
            <a:ext cx="496650" cy="338554"/>
          </a:xfrm>
          <a:prstGeom prst="rect">
            <a:avLst/>
          </a:prstGeom>
          <a:noFill/>
        </p:spPr>
        <p:txBody>
          <a:bodyPr wrap="none" rtlCol="0">
            <a:spAutoFit/>
          </a:bodyPr>
          <a:lstStyle/>
          <a:p>
            <a:r>
              <a:rPr lang="en-US" altLang="ja-JP" sz="1600" dirty="0" smtClean="0"/>
              <a:t>15</a:t>
            </a:r>
            <a:r>
              <a:rPr kumimoji="1" lang="en-US" altLang="ja-JP" sz="1600" dirty="0" smtClean="0"/>
              <a:t>0</a:t>
            </a:r>
            <a:endParaRPr kumimoji="1" lang="ja-JP" altLang="en-US" sz="1600" dirty="0"/>
          </a:p>
        </p:txBody>
      </p:sp>
      <p:sp>
        <p:nvSpPr>
          <p:cNvPr id="228" name="テキスト ボックス 227"/>
          <p:cNvSpPr txBox="1"/>
          <p:nvPr/>
        </p:nvSpPr>
        <p:spPr>
          <a:xfrm>
            <a:off x="5080707" y="5788296"/>
            <a:ext cx="496650" cy="338554"/>
          </a:xfrm>
          <a:prstGeom prst="rect">
            <a:avLst/>
          </a:prstGeom>
          <a:noFill/>
        </p:spPr>
        <p:txBody>
          <a:bodyPr wrap="none" rtlCol="0">
            <a:spAutoFit/>
          </a:bodyPr>
          <a:lstStyle/>
          <a:p>
            <a:r>
              <a:rPr lang="en-US" altLang="ja-JP" sz="1600" dirty="0" smtClean="0"/>
              <a:t>75</a:t>
            </a:r>
            <a:r>
              <a:rPr kumimoji="1" lang="en-US" altLang="ja-JP" sz="1600" dirty="0" smtClean="0"/>
              <a:t>0</a:t>
            </a:r>
            <a:endParaRPr kumimoji="1" lang="ja-JP" altLang="en-US" sz="1600" dirty="0"/>
          </a:p>
        </p:txBody>
      </p:sp>
      <p:sp>
        <p:nvSpPr>
          <p:cNvPr id="229" name="テキスト ボックス 228"/>
          <p:cNvSpPr txBox="1"/>
          <p:nvPr/>
        </p:nvSpPr>
        <p:spPr>
          <a:xfrm>
            <a:off x="6136129" y="5910865"/>
            <a:ext cx="2153730" cy="923330"/>
          </a:xfrm>
          <a:prstGeom prst="rect">
            <a:avLst/>
          </a:prstGeom>
          <a:solidFill>
            <a:srgbClr val="FFFFFF"/>
          </a:solidFill>
          <a:ln>
            <a:solidFill>
              <a:srgbClr val="000000"/>
            </a:solidFill>
          </a:ln>
        </p:spPr>
        <p:txBody>
          <a:bodyPr wrap="none" rtlCol="0">
            <a:spAutoFit/>
          </a:bodyPr>
          <a:lstStyle/>
          <a:p>
            <a:r>
              <a:rPr lang="ja-JP" altLang="en-US" dirty="0" smtClean="0"/>
              <a:t>星像モニタ</a:t>
            </a:r>
            <a:endParaRPr lang="en-US" altLang="ja-JP" dirty="0" smtClean="0"/>
          </a:p>
          <a:p>
            <a:r>
              <a:rPr lang="ja-JP" altLang="en-US" dirty="0" smtClean="0"/>
              <a:t>浜ホト</a:t>
            </a:r>
            <a:r>
              <a:rPr lang="en-US" altLang="ja-JP" dirty="0" smtClean="0"/>
              <a:t> ORCA flash4.0</a:t>
            </a:r>
          </a:p>
          <a:p>
            <a:r>
              <a:rPr kumimoji="1" lang="en-US" altLang="ja-JP" dirty="0" smtClean="0"/>
              <a:t>6.5um, 2048x2048</a:t>
            </a:r>
            <a:endParaRPr kumimoji="1" lang="ja-JP" altLang="en-US" dirty="0"/>
          </a:p>
        </p:txBody>
      </p:sp>
      <p:sp>
        <p:nvSpPr>
          <p:cNvPr id="230" name="テキスト ボックス 229"/>
          <p:cNvSpPr txBox="1"/>
          <p:nvPr/>
        </p:nvSpPr>
        <p:spPr>
          <a:xfrm>
            <a:off x="6345617" y="775341"/>
            <a:ext cx="2721191" cy="1477328"/>
          </a:xfrm>
          <a:prstGeom prst="rect">
            <a:avLst/>
          </a:prstGeom>
          <a:solidFill>
            <a:schemeClr val="accent6">
              <a:lumMod val="20000"/>
              <a:lumOff val="80000"/>
            </a:schemeClr>
          </a:solidFill>
          <a:ln w="28575" cmpd="sng">
            <a:solidFill>
              <a:schemeClr val="tx1"/>
            </a:solidFill>
          </a:ln>
        </p:spPr>
        <p:txBody>
          <a:bodyPr wrap="square" rtlCol="0">
            <a:spAutoFit/>
          </a:bodyPr>
          <a:lstStyle/>
          <a:p>
            <a:r>
              <a:rPr kumimoji="1" lang="en-US" altLang="ja-JP" dirty="0" smtClean="0"/>
              <a:t>SHWFS</a:t>
            </a:r>
            <a:r>
              <a:rPr kumimoji="1" lang="ja-JP" altLang="en-US" dirty="0" smtClean="0"/>
              <a:t>用マイクロレンズ</a:t>
            </a:r>
            <a:endParaRPr kumimoji="1" lang="en-US" altLang="ja-JP" dirty="0" smtClean="0"/>
          </a:p>
          <a:p>
            <a:r>
              <a:rPr lang="ja-JP" altLang="en-US" dirty="0" smtClean="0"/>
              <a:t>焦点距離</a:t>
            </a:r>
            <a:r>
              <a:rPr lang="en-US" altLang="ja-JP" dirty="0" smtClean="0"/>
              <a:t>2.06mm</a:t>
            </a:r>
          </a:p>
          <a:p>
            <a:r>
              <a:rPr kumimoji="1" lang="ja-JP" altLang="en-US" dirty="0" smtClean="0"/>
              <a:t>ピッチ</a:t>
            </a:r>
            <a:r>
              <a:rPr kumimoji="1" lang="en-US" altLang="ja-JP" dirty="0" smtClean="0"/>
              <a:t>136um</a:t>
            </a:r>
          </a:p>
          <a:p>
            <a:r>
              <a:rPr lang="ja-JP" altLang="en-US" dirty="0" smtClean="0"/>
              <a:t>差し渡し</a:t>
            </a:r>
            <a:r>
              <a:rPr lang="en-US" altLang="ja-JP" dirty="0" smtClean="0"/>
              <a:t>8</a:t>
            </a:r>
            <a:r>
              <a:rPr lang="ja-JP" altLang="en-US" dirty="0" smtClean="0"/>
              <a:t>点</a:t>
            </a:r>
            <a:r>
              <a:rPr lang="en-US" altLang="ja-JP" dirty="0" smtClean="0"/>
              <a:t>, </a:t>
            </a:r>
            <a:r>
              <a:rPr lang="ja-JP" altLang="en-US" dirty="0" smtClean="0"/>
              <a:t>全</a:t>
            </a:r>
            <a:r>
              <a:rPr lang="en-US" altLang="ja-JP" dirty="0" smtClean="0"/>
              <a:t>52</a:t>
            </a:r>
            <a:r>
              <a:rPr lang="ja-JP" altLang="en-US" dirty="0" smtClean="0"/>
              <a:t>点</a:t>
            </a:r>
            <a:endParaRPr lang="en-US" altLang="ja-JP" dirty="0" smtClean="0"/>
          </a:p>
          <a:p>
            <a:r>
              <a:rPr lang="ja-JP" altLang="en-US" dirty="0" smtClean="0"/>
              <a:t>焦点マスクなし</a:t>
            </a:r>
            <a:endParaRPr lang="en-US" altLang="ja-JP" dirty="0"/>
          </a:p>
        </p:txBody>
      </p:sp>
      <p:sp>
        <p:nvSpPr>
          <p:cNvPr id="231" name="右矢印 230"/>
          <p:cNvSpPr/>
          <p:nvPr/>
        </p:nvSpPr>
        <p:spPr>
          <a:xfrm>
            <a:off x="1005059" y="4671949"/>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テキスト ボックス 231"/>
          <p:cNvSpPr txBox="1"/>
          <p:nvPr/>
        </p:nvSpPr>
        <p:spPr>
          <a:xfrm>
            <a:off x="741037" y="4407130"/>
            <a:ext cx="1400544" cy="338554"/>
          </a:xfrm>
          <a:prstGeom prst="rect">
            <a:avLst/>
          </a:prstGeom>
          <a:noFill/>
        </p:spPr>
        <p:txBody>
          <a:bodyPr wrap="none" rtlCol="0">
            <a:spAutoFit/>
          </a:bodyPr>
          <a:lstStyle/>
          <a:p>
            <a:r>
              <a:rPr kumimoji="1" lang="ja-JP" altLang="en-US" sz="1600" dirty="0" smtClean="0"/>
              <a:t>リファレンス光</a:t>
            </a:r>
            <a:endParaRPr kumimoji="1" lang="ja-JP" altLang="en-US" sz="1600" dirty="0"/>
          </a:p>
        </p:txBody>
      </p:sp>
      <p:sp>
        <p:nvSpPr>
          <p:cNvPr id="233" name="テキスト ボックス 232"/>
          <p:cNvSpPr txBox="1"/>
          <p:nvPr/>
        </p:nvSpPr>
        <p:spPr>
          <a:xfrm>
            <a:off x="4087246" y="4460820"/>
            <a:ext cx="785892" cy="584776"/>
          </a:xfrm>
          <a:prstGeom prst="rect">
            <a:avLst/>
          </a:prstGeom>
          <a:noFill/>
        </p:spPr>
        <p:txBody>
          <a:bodyPr wrap="none" rtlCol="0">
            <a:spAutoFit/>
          </a:bodyPr>
          <a:lstStyle/>
          <a:p>
            <a:r>
              <a:rPr kumimoji="1" lang="en-US" altLang="ja-JP" sz="1600" dirty="0" smtClean="0"/>
              <a:t>L4</a:t>
            </a:r>
          </a:p>
          <a:p>
            <a:r>
              <a:rPr kumimoji="1" lang="en-US" altLang="ja-JP" sz="1600" dirty="0" smtClean="0"/>
              <a:t>(f=400)</a:t>
            </a:r>
            <a:endParaRPr kumimoji="1" lang="ja-JP" altLang="en-US" sz="1600" dirty="0"/>
          </a:p>
        </p:txBody>
      </p:sp>
      <p:sp>
        <p:nvSpPr>
          <p:cNvPr id="208" name="円/楕円 207"/>
          <p:cNvSpPr/>
          <p:nvPr/>
        </p:nvSpPr>
        <p:spPr>
          <a:xfrm rot="16200000">
            <a:off x="4027338" y="5088089"/>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4" name="直線コネクタ 233"/>
          <p:cNvCxnSpPr/>
          <p:nvPr/>
        </p:nvCxnSpPr>
        <p:spPr>
          <a:xfrm flipH="1" flipV="1">
            <a:off x="2973352" y="5011975"/>
            <a:ext cx="0" cy="640859"/>
          </a:xfrm>
          <a:prstGeom prst="line">
            <a:avLst/>
          </a:prstGeom>
        </p:spPr>
        <p:style>
          <a:lnRef idx="1">
            <a:schemeClr val="dk1"/>
          </a:lnRef>
          <a:fillRef idx="0">
            <a:schemeClr val="dk1"/>
          </a:fillRef>
          <a:effectRef idx="0">
            <a:schemeClr val="dk1"/>
          </a:effectRef>
          <a:fontRef idx="minor">
            <a:schemeClr val="tx1"/>
          </a:fontRef>
        </p:style>
      </p:cxnSp>
      <p:cxnSp>
        <p:nvCxnSpPr>
          <p:cNvPr id="235" name="直線コネクタ 234"/>
          <p:cNvCxnSpPr/>
          <p:nvPr/>
        </p:nvCxnSpPr>
        <p:spPr>
          <a:xfrm flipV="1">
            <a:off x="3144026" y="5027336"/>
            <a:ext cx="0" cy="449875"/>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p:cNvSpPr/>
          <p:nvPr/>
        </p:nvSpPr>
        <p:spPr>
          <a:xfrm>
            <a:off x="2765744" y="5435387"/>
            <a:ext cx="577240" cy="2309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36" name="右矢印 235"/>
          <p:cNvSpPr/>
          <p:nvPr/>
        </p:nvSpPr>
        <p:spPr>
          <a:xfrm rot="5400000">
            <a:off x="2279156" y="3479689"/>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テキスト ボックス 236"/>
          <p:cNvSpPr txBox="1"/>
          <p:nvPr/>
        </p:nvSpPr>
        <p:spPr>
          <a:xfrm>
            <a:off x="1726877" y="3667134"/>
            <a:ext cx="1095172" cy="338554"/>
          </a:xfrm>
          <a:prstGeom prst="rect">
            <a:avLst/>
          </a:prstGeom>
          <a:noFill/>
        </p:spPr>
        <p:txBody>
          <a:bodyPr wrap="none" rtlCol="0">
            <a:spAutoFit/>
          </a:bodyPr>
          <a:lstStyle/>
          <a:p>
            <a:r>
              <a:rPr kumimoji="1" lang="ja-JP" altLang="en-US" sz="1600" dirty="0" smtClean="0"/>
              <a:t>テスト光路</a:t>
            </a:r>
            <a:endParaRPr kumimoji="1" lang="ja-JP" altLang="en-US" sz="1600" dirty="0"/>
          </a:p>
        </p:txBody>
      </p:sp>
      <p:sp>
        <p:nvSpPr>
          <p:cNvPr id="239" name="右矢印 238"/>
          <p:cNvSpPr/>
          <p:nvPr/>
        </p:nvSpPr>
        <p:spPr>
          <a:xfrm>
            <a:off x="1157555" y="2165174"/>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テキスト ボックス 239"/>
          <p:cNvSpPr txBox="1"/>
          <p:nvPr/>
        </p:nvSpPr>
        <p:spPr>
          <a:xfrm>
            <a:off x="3586384" y="6404607"/>
            <a:ext cx="2004500" cy="369332"/>
          </a:xfrm>
          <a:prstGeom prst="rect">
            <a:avLst/>
          </a:prstGeom>
          <a:noFill/>
        </p:spPr>
        <p:txBody>
          <a:bodyPr wrap="none" rtlCol="0">
            <a:spAutoFit/>
          </a:bodyPr>
          <a:lstStyle/>
          <a:p>
            <a:r>
              <a:rPr kumimoji="1" lang="ja-JP" altLang="en-US" dirty="0" smtClean="0"/>
              <a:t>光軸高さは</a:t>
            </a:r>
            <a:r>
              <a:rPr kumimoji="1" lang="en-US" altLang="ja-JP" dirty="0" smtClean="0"/>
              <a:t>200mm</a:t>
            </a:r>
            <a:endParaRPr kumimoji="1" lang="ja-JP" altLang="en-US" dirty="0"/>
          </a:p>
        </p:txBody>
      </p:sp>
      <p:sp>
        <p:nvSpPr>
          <p:cNvPr id="149" name="円/楕円 148"/>
          <p:cNvSpPr/>
          <p:nvPr/>
        </p:nvSpPr>
        <p:spPr>
          <a:xfrm>
            <a:off x="2861008" y="4492423"/>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rot="18900000">
            <a:off x="2755051" y="5041285"/>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41" name="テキスト ボックス 240"/>
          <p:cNvSpPr txBox="1"/>
          <p:nvPr/>
        </p:nvSpPr>
        <p:spPr>
          <a:xfrm>
            <a:off x="38358" y="6207842"/>
            <a:ext cx="3327954" cy="646331"/>
          </a:xfrm>
          <a:prstGeom prst="rect">
            <a:avLst/>
          </a:prstGeom>
          <a:noFill/>
        </p:spPr>
        <p:txBody>
          <a:bodyPr wrap="none" rtlCol="0">
            <a:spAutoFit/>
          </a:bodyPr>
          <a:lstStyle/>
          <a:p>
            <a:r>
              <a:rPr kumimoji="1" lang="ja-JP" altLang="en-US" dirty="0" smtClean="0"/>
              <a:t>光源は</a:t>
            </a:r>
            <a:r>
              <a:rPr lang="ja-JP" altLang="en-US" dirty="0" smtClean="0"/>
              <a:t>シングルモードファイバー</a:t>
            </a:r>
            <a:endParaRPr lang="en-US" altLang="ja-JP" dirty="0" smtClean="0"/>
          </a:p>
          <a:p>
            <a:r>
              <a:rPr kumimoji="1" lang="en-US" altLang="ja-JP" dirty="0" smtClean="0"/>
              <a:t>NA=0.1-0.14</a:t>
            </a:r>
            <a:endParaRPr kumimoji="1" lang="ja-JP" altLang="en-US" dirty="0"/>
          </a:p>
        </p:txBody>
      </p:sp>
      <p:sp>
        <p:nvSpPr>
          <p:cNvPr id="242" name="テキスト ボックス 241"/>
          <p:cNvSpPr txBox="1"/>
          <p:nvPr/>
        </p:nvSpPr>
        <p:spPr>
          <a:xfrm>
            <a:off x="7464333" y="4513233"/>
            <a:ext cx="1679667" cy="1477328"/>
          </a:xfrm>
          <a:prstGeom prst="rect">
            <a:avLst/>
          </a:prstGeom>
          <a:noFill/>
        </p:spPr>
        <p:txBody>
          <a:bodyPr wrap="none" rtlCol="0">
            <a:spAutoFit/>
          </a:bodyPr>
          <a:lstStyle/>
          <a:p>
            <a:r>
              <a:rPr kumimoji="1" lang="ja-JP" altLang="en-US" dirty="0" smtClean="0"/>
              <a:t>星像モニタでの</a:t>
            </a:r>
            <a:endParaRPr kumimoji="1" lang="en-US" altLang="ja-JP" dirty="0" smtClean="0"/>
          </a:p>
          <a:p>
            <a:r>
              <a:rPr lang="ja-JP" altLang="en-US" dirty="0" smtClean="0"/>
              <a:t>回折像サイズ</a:t>
            </a:r>
            <a:endParaRPr lang="en-US" altLang="ja-JP" dirty="0"/>
          </a:p>
          <a:p>
            <a:r>
              <a:rPr kumimoji="1" lang="ja-JP" altLang="en-US" dirty="0" smtClean="0"/>
              <a:t>半径</a:t>
            </a:r>
            <a:r>
              <a:rPr kumimoji="1" lang="en-US" altLang="ja-JP" dirty="0" smtClean="0"/>
              <a:t>=1.22fλ/D</a:t>
            </a:r>
          </a:p>
          <a:p>
            <a:r>
              <a:rPr kumimoji="1" lang="en-US" altLang="ja-JP" dirty="0" smtClean="0"/>
              <a:t>=</a:t>
            </a:r>
            <a:r>
              <a:rPr lang="en-US" altLang="ja-JP" dirty="0" smtClean="0"/>
              <a:t>28.9</a:t>
            </a:r>
            <a:r>
              <a:rPr kumimoji="1" lang="en-US" altLang="ja-JP" dirty="0" smtClean="0"/>
              <a:t>um</a:t>
            </a:r>
          </a:p>
          <a:p>
            <a:r>
              <a:rPr kumimoji="1" lang="en-US" altLang="ja-JP" dirty="0" smtClean="0"/>
              <a:t>=</a:t>
            </a:r>
            <a:r>
              <a:rPr lang="en-US" altLang="ja-JP" dirty="0" smtClean="0"/>
              <a:t>4.4</a:t>
            </a:r>
            <a:r>
              <a:rPr kumimoji="1" lang="en-US" altLang="ja-JP" dirty="0" smtClean="0"/>
              <a:t>pix</a:t>
            </a:r>
            <a:endParaRPr kumimoji="1" lang="ja-JP" altLang="en-US" dirty="0"/>
          </a:p>
        </p:txBody>
      </p:sp>
      <p:sp>
        <p:nvSpPr>
          <p:cNvPr id="94" name="正方形/長方形 93"/>
          <p:cNvSpPr/>
          <p:nvPr/>
        </p:nvSpPr>
        <p:spPr>
          <a:xfrm>
            <a:off x="6807358" y="4844064"/>
            <a:ext cx="580892" cy="61840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218" name="直線コネクタ 217"/>
          <p:cNvCxnSpPr/>
          <p:nvPr/>
        </p:nvCxnSpPr>
        <p:spPr>
          <a:xfrm flipH="1">
            <a:off x="4177816" y="5153266"/>
            <a:ext cx="270000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95" name="テキスト ボックス 94"/>
          <p:cNvSpPr txBox="1"/>
          <p:nvPr/>
        </p:nvSpPr>
        <p:spPr>
          <a:xfrm>
            <a:off x="6345617" y="2305351"/>
            <a:ext cx="2721191" cy="646331"/>
          </a:xfrm>
          <a:prstGeom prst="rect">
            <a:avLst/>
          </a:prstGeom>
          <a:solidFill>
            <a:srgbClr val="FDEADA"/>
          </a:solidFill>
          <a:ln w="28575" cmpd="sng">
            <a:solidFill>
              <a:schemeClr val="tx1"/>
            </a:solidFill>
          </a:ln>
        </p:spPr>
        <p:txBody>
          <a:bodyPr wrap="square" rtlCol="0">
            <a:spAutoFit/>
          </a:bodyPr>
          <a:lstStyle/>
          <a:p>
            <a:r>
              <a:rPr kumimoji="1" lang="ja-JP" altLang="en-US" dirty="0" smtClean="0"/>
              <a:t>位相板</a:t>
            </a:r>
            <a:endParaRPr kumimoji="1" lang="en-US" altLang="ja-JP" dirty="0" smtClean="0"/>
          </a:p>
          <a:p>
            <a:r>
              <a:rPr kumimoji="1" lang="en-US" altLang="ja-JP" dirty="0" smtClean="0"/>
              <a:t>φ24mm</a:t>
            </a:r>
            <a:r>
              <a:rPr kumimoji="1" lang="ja-JP" altLang="en-US" dirty="0" smtClean="0"/>
              <a:t>で</a:t>
            </a:r>
            <a:r>
              <a:rPr kumimoji="1" lang="en-US" altLang="ja-JP" dirty="0" smtClean="0"/>
              <a:t>r0=10cm</a:t>
            </a:r>
          </a:p>
        </p:txBody>
      </p:sp>
      <p:sp>
        <p:nvSpPr>
          <p:cNvPr id="97" name="テキスト ボックス 96"/>
          <p:cNvSpPr txBox="1"/>
          <p:nvPr/>
        </p:nvSpPr>
        <p:spPr>
          <a:xfrm>
            <a:off x="6345617" y="3005322"/>
            <a:ext cx="2721191" cy="646331"/>
          </a:xfrm>
          <a:prstGeom prst="rect">
            <a:avLst/>
          </a:prstGeom>
          <a:solidFill>
            <a:srgbClr val="FDEADA"/>
          </a:solidFill>
          <a:ln w="28575" cmpd="sng">
            <a:solidFill>
              <a:schemeClr val="tx1"/>
            </a:solidFill>
          </a:ln>
        </p:spPr>
        <p:txBody>
          <a:bodyPr wrap="square" rtlCol="0">
            <a:spAutoFit/>
          </a:bodyPr>
          <a:lstStyle/>
          <a:p>
            <a:r>
              <a:rPr kumimoji="1" lang="en-US" altLang="ja-JP" dirty="0" smtClean="0"/>
              <a:t>DM</a:t>
            </a:r>
          </a:p>
          <a:p>
            <a:r>
              <a:rPr lang="en-US" altLang="ja-JP" dirty="0" smtClean="0"/>
              <a:t>φ20mm</a:t>
            </a:r>
            <a:r>
              <a:rPr lang="ja-JP" altLang="en-US" dirty="0" smtClean="0"/>
              <a:t>で差し渡し</a:t>
            </a:r>
            <a:r>
              <a:rPr lang="en-US" altLang="ja-JP" dirty="0" smtClean="0"/>
              <a:t>8</a:t>
            </a:r>
            <a:r>
              <a:rPr lang="ja-JP" altLang="en-US" dirty="0" smtClean="0"/>
              <a:t>素子</a:t>
            </a:r>
            <a:endParaRPr kumimoji="1" lang="ja-JP" altLang="en-US" dirty="0"/>
          </a:p>
        </p:txBody>
      </p:sp>
      <p:sp>
        <p:nvSpPr>
          <p:cNvPr id="100" name="正方形/長方形 99"/>
          <p:cNvSpPr/>
          <p:nvPr/>
        </p:nvSpPr>
        <p:spPr>
          <a:xfrm>
            <a:off x="3316798" y="4745684"/>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1" name="正方形/長方形 100"/>
          <p:cNvSpPr/>
          <p:nvPr/>
        </p:nvSpPr>
        <p:spPr>
          <a:xfrm>
            <a:off x="3312082" y="4675486"/>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102" name="直線コネクタ 101"/>
          <p:cNvCxnSpPr/>
          <p:nvPr/>
        </p:nvCxnSpPr>
        <p:spPr>
          <a:xfrm flipH="1">
            <a:off x="3880472" y="3667134"/>
            <a:ext cx="518862" cy="1008352"/>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103" name="テキスト ボックス 102"/>
          <p:cNvSpPr txBox="1"/>
          <p:nvPr/>
        </p:nvSpPr>
        <p:spPr>
          <a:xfrm>
            <a:off x="4399333" y="3260162"/>
            <a:ext cx="1210588" cy="584776"/>
          </a:xfrm>
          <a:prstGeom prst="rect">
            <a:avLst/>
          </a:prstGeom>
          <a:noFill/>
        </p:spPr>
        <p:txBody>
          <a:bodyPr wrap="none" rtlCol="0">
            <a:spAutoFit/>
          </a:bodyPr>
          <a:lstStyle/>
          <a:p>
            <a:r>
              <a:rPr kumimoji="1" lang="ja-JP" altLang="en-US" sz="1600" dirty="0" smtClean="0"/>
              <a:t>強度変化用</a:t>
            </a:r>
            <a:endParaRPr kumimoji="1" lang="en-US" altLang="ja-JP" sz="1600" dirty="0" smtClean="0"/>
          </a:p>
          <a:p>
            <a:r>
              <a:rPr lang="ja-JP" altLang="en-US" sz="1600" dirty="0" smtClean="0"/>
              <a:t>偏光板</a:t>
            </a:r>
            <a:r>
              <a:rPr lang="en-US" altLang="ja-JP" sz="1600" dirty="0" smtClean="0"/>
              <a:t>x2</a:t>
            </a:r>
            <a:endParaRPr kumimoji="1" lang="ja-JP" altLang="en-US" sz="1600" dirty="0"/>
          </a:p>
        </p:txBody>
      </p:sp>
      <p:cxnSp>
        <p:nvCxnSpPr>
          <p:cNvPr id="56" name="直線コネクタ 55"/>
          <p:cNvCxnSpPr/>
          <p:nvPr/>
        </p:nvCxnSpPr>
        <p:spPr>
          <a:xfrm>
            <a:off x="3571270" y="4542023"/>
            <a:ext cx="0" cy="54000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107" name="右矢印 106"/>
          <p:cNvSpPr/>
          <p:nvPr/>
        </p:nvSpPr>
        <p:spPr>
          <a:xfrm>
            <a:off x="3643701" y="5300315"/>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右矢印 107"/>
          <p:cNvSpPr/>
          <p:nvPr/>
        </p:nvSpPr>
        <p:spPr>
          <a:xfrm rot="16200000">
            <a:off x="2836984" y="4230535"/>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554076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正方形/長方形 175"/>
          <p:cNvSpPr/>
          <p:nvPr/>
        </p:nvSpPr>
        <p:spPr>
          <a:xfrm rot="16200000">
            <a:off x="4091" y="1840509"/>
            <a:ext cx="2669333" cy="773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72" name="正方形/長方形 171"/>
          <p:cNvSpPr/>
          <p:nvPr/>
        </p:nvSpPr>
        <p:spPr>
          <a:xfrm rot="16200000">
            <a:off x="802121" y="5015231"/>
            <a:ext cx="1075923" cy="2609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65" name="正方形/長方形 164"/>
          <p:cNvSpPr/>
          <p:nvPr/>
        </p:nvSpPr>
        <p:spPr>
          <a:xfrm rot="16200000">
            <a:off x="4091" y="4333548"/>
            <a:ext cx="2669333" cy="6211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 name="タイトル 1"/>
          <p:cNvSpPr>
            <a:spLocks noGrp="1"/>
          </p:cNvSpPr>
          <p:nvPr>
            <p:ph type="title"/>
          </p:nvPr>
        </p:nvSpPr>
        <p:spPr>
          <a:xfrm>
            <a:off x="0" y="0"/>
            <a:ext cx="9144000" cy="855579"/>
          </a:xfrm>
        </p:spPr>
        <p:txBody>
          <a:bodyPr/>
          <a:lstStyle/>
          <a:p>
            <a:r>
              <a:rPr kumimoji="1" lang="en-US" altLang="ja-JP" u="sng" dirty="0" smtClean="0"/>
              <a:t>SEICA</a:t>
            </a:r>
            <a:r>
              <a:rPr kumimoji="1" lang="ja-JP" altLang="en-US" u="sng" dirty="0" smtClean="0"/>
              <a:t>実機設計</a:t>
            </a:r>
            <a:r>
              <a:rPr kumimoji="1" lang="en-US" altLang="ja-JP" u="sng" dirty="0" smtClean="0"/>
              <a:t>: 1.SHWFS</a:t>
            </a:r>
            <a:r>
              <a:rPr kumimoji="1" lang="ja-JP" altLang="en-US" u="sng" dirty="0" smtClean="0"/>
              <a:t>構造体</a:t>
            </a:r>
            <a:endParaRPr kumimoji="1" lang="ja-JP" altLang="en-US" u="sng" dirty="0"/>
          </a:p>
        </p:txBody>
      </p:sp>
      <p:cxnSp>
        <p:nvCxnSpPr>
          <p:cNvPr id="9" name="直線コネクタ 8"/>
          <p:cNvCxnSpPr>
            <a:endCxn id="126" idx="1"/>
          </p:cNvCxnSpPr>
          <p:nvPr/>
        </p:nvCxnSpPr>
        <p:spPr>
          <a:xfrm>
            <a:off x="1223360" y="707149"/>
            <a:ext cx="0" cy="491757"/>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p:cNvCxnSpPr>
            <a:stCxn id="126" idx="7"/>
          </p:cNvCxnSpPr>
          <p:nvPr/>
        </p:nvCxnSpPr>
        <p:spPr>
          <a:xfrm flipH="1" flipV="1">
            <a:off x="1438130" y="707149"/>
            <a:ext cx="1415" cy="491757"/>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rot="16200000">
            <a:off x="446099" y="1699648"/>
            <a:ext cx="496650" cy="338554"/>
          </a:xfrm>
          <a:prstGeom prst="rect">
            <a:avLst/>
          </a:prstGeom>
          <a:noFill/>
        </p:spPr>
        <p:txBody>
          <a:bodyPr wrap="none" rtlCol="0">
            <a:spAutoFit/>
          </a:bodyPr>
          <a:lstStyle/>
          <a:p>
            <a:r>
              <a:rPr lang="en-US" altLang="ja-JP" sz="1600" dirty="0" smtClean="0"/>
              <a:t>40</a:t>
            </a:r>
            <a:r>
              <a:rPr kumimoji="1" lang="en-US" altLang="ja-JP" sz="1600" dirty="0" smtClean="0"/>
              <a:t>0</a:t>
            </a:r>
            <a:endParaRPr kumimoji="1" lang="ja-JP" altLang="en-US" sz="1600" dirty="0"/>
          </a:p>
        </p:txBody>
      </p:sp>
      <p:cxnSp>
        <p:nvCxnSpPr>
          <p:cNvPr id="44" name="直線矢印コネクタ 43"/>
          <p:cNvCxnSpPr/>
          <p:nvPr/>
        </p:nvCxnSpPr>
        <p:spPr>
          <a:xfrm flipV="1">
            <a:off x="869266" y="1247149"/>
            <a:ext cx="1451" cy="14506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5" name="テキスト ボックス 84"/>
          <p:cNvSpPr txBox="1"/>
          <p:nvPr/>
        </p:nvSpPr>
        <p:spPr>
          <a:xfrm rot="16200000">
            <a:off x="-558164" y="3330045"/>
            <a:ext cx="1690036" cy="461665"/>
          </a:xfrm>
          <a:prstGeom prst="rect">
            <a:avLst/>
          </a:prstGeom>
          <a:noFill/>
        </p:spPr>
        <p:txBody>
          <a:bodyPr wrap="none" rtlCol="0">
            <a:spAutoFit/>
          </a:bodyPr>
          <a:lstStyle/>
          <a:p>
            <a:r>
              <a:rPr kumimoji="1" lang="en-US" altLang="ja-JP" sz="2400" dirty="0" smtClean="0"/>
              <a:t>SHWFS</a:t>
            </a:r>
            <a:r>
              <a:rPr kumimoji="1" lang="ja-JP" altLang="en-US" sz="2400" dirty="0" smtClean="0"/>
              <a:t>鏡筒</a:t>
            </a:r>
            <a:endParaRPr kumimoji="1" lang="ja-JP" altLang="en-US" sz="2400" dirty="0"/>
          </a:p>
        </p:txBody>
      </p:sp>
      <p:cxnSp>
        <p:nvCxnSpPr>
          <p:cNvPr id="52" name="直線コネクタ 51"/>
          <p:cNvCxnSpPr/>
          <p:nvPr/>
        </p:nvCxnSpPr>
        <p:spPr>
          <a:xfrm>
            <a:off x="1337722" y="1253634"/>
            <a:ext cx="0" cy="144000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96" name="直線コネクタ 95"/>
          <p:cNvCxnSpPr>
            <a:endCxn id="126" idx="3"/>
          </p:cNvCxnSpPr>
          <p:nvPr/>
        </p:nvCxnSpPr>
        <p:spPr>
          <a:xfrm flipH="1" flipV="1">
            <a:off x="1235899" y="1295392"/>
            <a:ext cx="148401" cy="216324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98" name="直線コネクタ 97"/>
          <p:cNvCxnSpPr>
            <a:endCxn id="126" idx="5"/>
          </p:cNvCxnSpPr>
          <p:nvPr/>
        </p:nvCxnSpPr>
        <p:spPr>
          <a:xfrm flipV="1">
            <a:off x="1282700" y="1295392"/>
            <a:ext cx="156845" cy="216324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132" name="テキスト ボックス 131"/>
          <p:cNvSpPr txBox="1"/>
          <p:nvPr/>
        </p:nvSpPr>
        <p:spPr>
          <a:xfrm>
            <a:off x="1687435" y="1028404"/>
            <a:ext cx="1319893" cy="584776"/>
          </a:xfrm>
          <a:prstGeom prst="rect">
            <a:avLst/>
          </a:prstGeom>
          <a:noFill/>
        </p:spPr>
        <p:txBody>
          <a:bodyPr wrap="none" rtlCol="0">
            <a:spAutoFit/>
          </a:bodyPr>
          <a:lstStyle/>
          <a:p>
            <a:r>
              <a:rPr kumimoji="1" lang="en-US" altLang="ja-JP" sz="1600" dirty="0" smtClean="0"/>
              <a:t>L1</a:t>
            </a:r>
          </a:p>
          <a:p>
            <a:r>
              <a:rPr kumimoji="1" lang="en-US" altLang="ja-JP" sz="1600" dirty="0" smtClean="0"/>
              <a:t>(f=400, D=40)</a:t>
            </a:r>
            <a:endParaRPr kumimoji="1" lang="ja-JP" altLang="en-US" sz="1600" dirty="0"/>
          </a:p>
        </p:txBody>
      </p:sp>
      <p:cxnSp>
        <p:nvCxnSpPr>
          <p:cNvPr id="133" name="直線コネクタ 132"/>
          <p:cNvCxnSpPr/>
          <p:nvPr/>
        </p:nvCxnSpPr>
        <p:spPr>
          <a:xfrm flipH="1">
            <a:off x="1339839" y="707149"/>
            <a:ext cx="0" cy="54000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sp>
        <p:nvSpPr>
          <p:cNvPr id="126" name="円/楕円 125"/>
          <p:cNvSpPr/>
          <p:nvPr/>
        </p:nvSpPr>
        <p:spPr>
          <a:xfrm>
            <a:off x="1193722" y="1178923"/>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7" name="直線矢印コネクタ 146"/>
          <p:cNvCxnSpPr/>
          <p:nvPr/>
        </p:nvCxnSpPr>
        <p:spPr>
          <a:xfrm flipV="1">
            <a:off x="863701" y="3722726"/>
            <a:ext cx="5565" cy="2650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48" name="テキスト ボックス 147"/>
          <p:cNvSpPr txBox="1"/>
          <p:nvPr/>
        </p:nvSpPr>
        <p:spPr>
          <a:xfrm rot="16200000">
            <a:off x="383451" y="2776825"/>
            <a:ext cx="548447" cy="338554"/>
          </a:xfrm>
          <a:prstGeom prst="rect">
            <a:avLst/>
          </a:prstGeom>
          <a:noFill/>
        </p:spPr>
        <p:txBody>
          <a:bodyPr wrap="none" rtlCol="0">
            <a:spAutoFit/>
          </a:bodyPr>
          <a:lstStyle/>
          <a:p>
            <a:r>
              <a:rPr lang="en-US" altLang="ja-JP" sz="1600" dirty="0" smtClean="0"/>
              <a:t>22.5</a:t>
            </a:r>
            <a:endParaRPr kumimoji="1" lang="ja-JP" altLang="en-US" sz="1600" dirty="0"/>
          </a:p>
        </p:txBody>
      </p:sp>
      <p:sp>
        <p:nvSpPr>
          <p:cNvPr id="187" name="正方形/長方形 186"/>
          <p:cNvSpPr/>
          <p:nvPr/>
        </p:nvSpPr>
        <p:spPr>
          <a:xfrm rot="16200000">
            <a:off x="2881695" y="4201528"/>
            <a:ext cx="248325" cy="9622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234" name="直線コネクタ 233"/>
          <p:cNvCxnSpPr/>
          <p:nvPr/>
        </p:nvCxnSpPr>
        <p:spPr>
          <a:xfrm flipH="1" flipV="1">
            <a:off x="1282700" y="3722724"/>
            <a:ext cx="55022" cy="265076"/>
          </a:xfrm>
          <a:prstGeom prst="line">
            <a:avLst/>
          </a:prstGeom>
        </p:spPr>
        <p:style>
          <a:lnRef idx="1">
            <a:schemeClr val="dk1"/>
          </a:lnRef>
          <a:fillRef idx="0">
            <a:schemeClr val="dk1"/>
          </a:fillRef>
          <a:effectRef idx="0">
            <a:schemeClr val="dk1"/>
          </a:effectRef>
          <a:fontRef idx="minor">
            <a:schemeClr val="tx1"/>
          </a:fontRef>
        </p:style>
      </p:cxnSp>
      <p:cxnSp>
        <p:nvCxnSpPr>
          <p:cNvPr id="235" name="直線コネクタ 234"/>
          <p:cNvCxnSpPr/>
          <p:nvPr/>
        </p:nvCxnSpPr>
        <p:spPr>
          <a:xfrm flipV="1">
            <a:off x="1339839" y="3743149"/>
            <a:ext cx="44461" cy="244651"/>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p:cNvSpPr/>
          <p:nvPr/>
        </p:nvSpPr>
        <p:spPr>
          <a:xfrm>
            <a:off x="1049102" y="6003298"/>
            <a:ext cx="577240" cy="2309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36" name="右矢印 235"/>
          <p:cNvSpPr/>
          <p:nvPr/>
        </p:nvSpPr>
        <p:spPr>
          <a:xfrm rot="5400000">
            <a:off x="-81365" y="1839119"/>
            <a:ext cx="1072321" cy="2461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148"/>
          <p:cNvSpPr/>
          <p:nvPr/>
        </p:nvSpPr>
        <p:spPr>
          <a:xfrm>
            <a:off x="1195839" y="3158923"/>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8" name="直線矢印コネクタ 107"/>
          <p:cNvCxnSpPr/>
          <p:nvPr/>
        </p:nvCxnSpPr>
        <p:spPr>
          <a:xfrm flipV="1">
            <a:off x="869266" y="2697841"/>
            <a:ext cx="2902" cy="52795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8" name="直線矢印コネクタ 117"/>
          <p:cNvCxnSpPr/>
          <p:nvPr/>
        </p:nvCxnSpPr>
        <p:spPr>
          <a:xfrm flipV="1">
            <a:off x="869266" y="3219620"/>
            <a:ext cx="2902" cy="52795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19" name="テキスト ボックス 118"/>
          <p:cNvSpPr txBox="1"/>
          <p:nvPr/>
        </p:nvSpPr>
        <p:spPr>
          <a:xfrm rot="16200000">
            <a:off x="366574" y="3279224"/>
            <a:ext cx="548447" cy="338554"/>
          </a:xfrm>
          <a:prstGeom prst="rect">
            <a:avLst/>
          </a:prstGeom>
          <a:noFill/>
        </p:spPr>
        <p:txBody>
          <a:bodyPr wrap="none" rtlCol="0">
            <a:spAutoFit/>
          </a:bodyPr>
          <a:lstStyle/>
          <a:p>
            <a:r>
              <a:rPr lang="en-US" altLang="ja-JP" sz="1600" dirty="0" smtClean="0"/>
              <a:t>22.5</a:t>
            </a:r>
            <a:endParaRPr kumimoji="1" lang="ja-JP" altLang="en-US" sz="1600" dirty="0"/>
          </a:p>
        </p:txBody>
      </p:sp>
      <p:sp>
        <p:nvSpPr>
          <p:cNvPr id="15" name="正方形/長方形 14"/>
          <p:cNvSpPr/>
          <p:nvPr/>
        </p:nvSpPr>
        <p:spPr>
          <a:xfrm>
            <a:off x="1074903" y="3722726"/>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21" name="正方形/長方形 120"/>
          <p:cNvSpPr/>
          <p:nvPr/>
        </p:nvSpPr>
        <p:spPr>
          <a:xfrm>
            <a:off x="1120507" y="3309461"/>
            <a:ext cx="505835" cy="18713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179" name="直線コネクタ 178"/>
          <p:cNvCxnSpPr/>
          <p:nvPr/>
        </p:nvCxnSpPr>
        <p:spPr>
          <a:xfrm>
            <a:off x="1337722" y="2697840"/>
            <a:ext cx="0" cy="3305458"/>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cxnSp>
        <p:nvCxnSpPr>
          <p:cNvPr id="182" name="直線コネクタ 181"/>
          <p:cNvCxnSpPr/>
          <p:nvPr/>
        </p:nvCxnSpPr>
        <p:spPr>
          <a:xfrm flipH="1" flipV="1">
            <a:off x="1287275" y="3295376"/>
            <a:ext cx="0" cy="427349"/>
          </a:xfrm>
          <a:prstGeom prst="line">
            <a:avLst/>
          </a:prstGeom>
        </p:spPr>
        <p:style>
          <a:lnRef idx="1">
            <a:schemeClr val="dk1"/>
          </a:lnRef>
          <a:fillRef idx="0">
            <a:schemeClr val="dk1"/>
          </a:fillRef>
          <a:effectRef idx="0">
            <a:schemeClr val="dk1"/>
          </a:effectRef>
          <a:fontRef idx="minor">
            <a:schemeClr val="tx1"/>
          </a:fontRef>
        </p:style>
      </p:cxnSp>
      <p:cxnSp>
        <p:nvCxnSpPr>
          <p:cNvPr id="190" name="直線コネクタ 189"/>
          <p:cNvCxnSpPr/>
          <p:nvPr/>
        </p:nvCxnSpPr>
        <p:spPr>
          <a:xfrm flipV="1">
            <a:off x="1384300" y="3295375"/>
            <a:ext cx="0" cy="449875"/>
          </a:xfrm>
          <a:prstGeom prst="line">
            <a:avLst/>
          </a:prstGeom>
        </p:spPr>
        <p:style>
          <a:lnRef idx="1">
            <a:schemeClr val="dk1"/>
          </a:lnRef>
          <a:fillRef idx="0">
            <a:schemeClr val="dk1"/>
          </a:fillRef>
          <a:effectRef idx="0">
            <a:schemeClr val="dk1"/>
          </a:effectRef>
          <a:fontRef idx="minor">
            <a:schemeClr val="tx1"/>
          </a:fontRef>
        </p:style>
      </p:cxnSp>
      <p:sp>
        <p:nvSpPr>
          <p:cNvPr id="134" name="テキスト ボックス 133"/>
          <p:cNvSpPr txBox="1"/>
          <p:nvPr/>
        </p:nvSpPr>
        <p:spPr>
          <a:xfrm rot="16200000">
            <a:off x="372318" y="3665825"/>
            <a:ext cx="548447" cy="338554"/>
          </a:xfrm>
          <a:prstGeom prst="rect">
            <a:avLst/>
          </a:prstGeom>
          <a:noFill/>
        </p:spPr>
        <p:txBody>
          <a:bodyPr wrap="none" rtlCol="0">
            <a:spAutoFit/>
          </a:bodyPr>
          <a:lstStyle/>
          <a:p>
            <a:r>
              <a:rPr lang="en-US" altLang="ja-JP" sz="1600" dirty="0" smtClean="0"/>
              <a:t>2.06</a:t>
            </a:r>
            <a:endParaRPr kumimoji="1" lang="ja-JP" altLang="en-US" sz="1600" dirty="0"/>
          </a:p>
        </p:txBody>
      </p:sp>
      <p:cxnSp>
        <p:nvCxnSpPr>
          <p:cNvPr id="137" name="直線コネクタ 136"/>
          <p:cNvCxnSpPr/>
          <p:nvPr/>
        </p:nvCxnSpPr>
        <p:spPr>
          <a:xfrm flipV="1">
            <a:off x="1259094" y="3978656"/>
            <a:ext cx="78628" cy="432659"/>
          </a:xfrm>
          <a:prstGeom prst="line">
            <a:avLst/>
          </a:prstGeom>
        </p:spPr>
        <p:style>
          <a:lnRef idx="1">
            <a:schemeClr val="dk1"/>
          </a:lnRef>
          <a:fillRef idx="0">
            <a:schemeClr val="dk1"/>
          </a:fillRef>
          <a:effectRef idx="0">
            <a:schemeClr val="dk1"/>
          </a:effectRef>
          <a:fontRef idx="minor">
            <a:schemeClr val="tx1"/>
          </a:fontRef>
        </p:style>
      </p:cxnSp>
      <p:cxnSp>
        <p:nvCxnSpPr>
          <p:cNvPr id="139" name="直線コネクタ 138"/>
          <p:cNvCxnSpPr/>
          <p:nvPr/>
        </p:nvCxnSpPr>
        <p:spPr>
          <a:xfrm flipH="1" flipV="1">
            <a:off x="1339839" y="3976788"/>
            <a:ext cx="90195" cy="434527"/>
          </a:xfrm>
          <a:prstGeom prst="line">
            <a:avLst/>
          </a:prstGeom>
        </p:spPr>
        <p:style>
          <a:lnRef idx="1">
            <a:schemeClr val="dk1"/>
          </a:lnRef>
          <a:fillRef idx="0">
            <a:schemeClr val="dk1"/>
          </a:fillRef>
          <a:effectRef idx="0">
            <a:schemeClr val="dk1"/>
          </a:effectRef>
          <a:fontRef idx="minor">
            <a:schemeClr val="tx1"/>
          </a:fontRef>
        </p:style>
      </p:cxnSp>
      <p:cxnSp>
        <p:nvCxnSpPr>
          <p:cNvPr id="142" name="直線矢印コネクタ 141"/>
          <p:cNvCxnSpPr/>
          <p:nvPr/>
        </p:nvCxnSpPr>
        <p:spPr>
          <a:xfrm flipV="1">
            <a:off x="863017" y="3983317"/>
            <a:ext cx="0" cy="51248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45" name="円/楕円 144"/>
          <p:cNvSpPr/>
          <p:nvPr/>
        </p:nvSpPr>
        <p:spPr>
          <a:xfrm>
            <a:off x="1193722" y="4427574"/>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テキスト ボックス 145"/>
          <p:cNvSpPr txBox="1"/>
          <p:nvPr/>
        </p:nvSpPr>
        <p:spPr>
          <a:xfrm>
            <a:off x="1707442" y="2908940"/>
            <a:ext cx="1267695" cy="584776"/>
          </a:xfrm>
          <a:prstGeom prst="rect">
            <a:avLst/>
          </a:prstGeom>
          <a:noFill/>
        </p:spPr>
        <p:txBody>
          <a:bodyPr wrap="none" rtlCol="0">
            <a:spAutoFit/>
          </a:bodyPr>
          <a:lstStyle/>
          <a:p>
            <a:r>
              <a:rPr kumimoji="1" lang="en-US" altLang="ja-JP" sz="1600" dirty="0" smtClean="0"/>
              <a:t>L2</a:t>
            </a:r>
          </a:p>
          <a:p>
            <a:r>
              <a:rPr kumimoji="1" lang="en-US" altLang="ja-JP" sz="1600" dirty="0" smtClean="0"/>
              <a:t>(f=22.5, D=9)</a:t>
            </a:r>
            <a:endParaRPr kumimoji="1" lang="ja-JP" altLang="en-US" sz="1600" dirty="0"/>
          </a:p>
        </p:txBody>
      </p:sp>
      <p:sp>
        <p:nvSpPr>
          <p:cNvPr id="150" name="テキスト ボックス 149"/>
          <p:cNvSpPr txBox="1"/>
          <p:nvPr/>
        </p:nvSpPr>
        <p:spPr>
          <a:xfrm>
            <a:off x="1665017" y="3392012"/>
            <a:ext cx="1282923" cy="830997"/>
          </a:xfrm>
          <a:prstGeom prst="rect">
            <a:avLst/>
          </a:prstGeom>
          <a:noFill/>
        </p:spPr>
        <p:txBody>
          <a:bodyPr wrap="none" rtlCol="0">
            <a:spAutoFit/>
          </a:bodyPr>
          <a:lstStyle/>
          <a:p>
            <a:r>
              <a:rPr kumimoji="1" lang="en-US" altLang="ja-JP" sz="1600" dirty="0" smtClean="0"/>
              <a:t>MLA</a:t>
            </a:r>
          </a:p>
          <a:p>
            <a:r>
              <a:rPr lang="ja-JP" altLang="en-US" sz="1600" dirty="0" smtClean="0"/>
              <a:t>ピッチ</a:t>
            </a:r>
            <a:r>
              <a:rPr lang="en-US" altLang="ja-JP" sz="1600" dirty="0" smtClean="0"/>
              <a:t>136um</a:t>
            </a:r>
            <a:endParaRPr kumimoji="1" lang="en-US" altLang="ja-JP" sz="1600" dirty="0" smtClean="0"/>
          </a:p>
          <a:p>
            <a:r>
              <a:rPr kumimoji="1" lang="en-US" altLang="ja-JP" sz="1600" dirty="0" smtClean="0"/>
              <a:t>(f=2.06)</a:t>
            </a:r>
            <a:endParaRPr kumimoji="1" lang="ja-JP" altLang="en-US" sz="1600" dirty="0"/>
          </a:p>
        </p:txBody>
      </p:sp>
      <p:sp>
        <p:nvSpPr>
          <p:cNvPr id="151" name="テキスト ボックス 150"/>
          <p:cNvSpPr txBox="1"/>
          <p:nvPr/>
        </p:nvSpPr>
        <p:spPr>
          <a:xfrm rot="16200000">
            <a:off x="450214" y="4094984"/>
            <a:ext cx="392656" cy="338554"/>
          </a:xfrm>
          <a:prstGeom prst="rect">
            <a:avLst/>
          </a:prstGeom>
          <a:noFill/>
        </p:spPr>
        <p:txBody>
          <a:bodyPr wrap="none" rtlCol="0">
            <a:spAutoFit/>
          </a:bodyPr>
          <a:lstStyle/>
          <a:p>
            <a:r>
              <a:rPr lang="en-US" altLang="ja-JP" sz="1600" dirty="0" smtClean="0"/>
              <a:t>30</a:t>
            </a:r>
            <a:endParaRPr kumimoji="1" lang="ja-JP" altLang="en-US" sz="1600" dirty="0"/>
          </a:p>
        </p:txBody>
      </p:sp>
      <p:cxnSp>
        <p:nvCxnSpPr>
          <p:cNvPr id="152" name="直線矢印コネクタ 151"/>
          <p:cNvCxnSpPr/>
          <p:nvPr/>
        </p:nvCxnSpPr>
        <p:spPr>
          <a:xfrm flipV="1">
            <a:off x="862434" y="4492754"/>
            <a:ext cx="0" cy="99806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53" name="テキスト ボックス 152"/>
          <p:cNvSpPr txBox="1"/>
          <p:nvPr/>
        </p:nvSpPr>
        <p:spPr>
          <a:xfrm rot="16200000">
            <a:off x="496829" y="4743015"/>
            <a:ext cx="392656" cy="338554"/>
          </a:xfrm>
          <a:prstGeom prst="rect">
            <a:avLst/>
          </a:prstGeom>
          <a:noFill/>
        </p:spPr>
        <p:txBody>
          <a:bodyPr wrap="none" rtlCol="0">
            <a:spAutoFit/>
          </a:bodyPr>
          <a:lstStyle/>
          <a:p>
            <a:r>
              <a:rPr lang="en-US" altLang="ja-JP" sz="1600" dirty="0" smtClean="0"/>
              <a:t>60</a:t>
            </a:r>
            <a:endParaRPr kumimoji="1" lang="ja-JP" altLang="en-US" sz="1600" dirty="0"/>
          </a:p>
        </p:txBody>
      </p:sp>
      <p:sp>
        <p:nvSpPr>
          <p:cNvPr id="154" name="円/楕円 153"/>
          <p:cNvSpPr/>
          <p:nvPr/>
        </p:nvSpPr>
        <p:spPr>
          <a:xfrm>
            <a:off x="1193722" y="5416741"/>
            <a:ext cx="288000" cy="136452"/>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55" name="直線コネクタ 154"/>
          <p:cNvCxnSpPr/>
          <p:nvPr/>
        </p:nvCxnSpPr>
        <p:spPr>
          <a:xfrm flipV="1">
            <a:off x="1240132" y="4564028"/>
            <a:ext cx="0" cy="872696"/>
          </a:xfrm>
          <a:prstGeom prst="line">
            <a:avLst/>
          </a:prstGeom>
        </p:spPr>
        <p:style>
          <a:lnRef idx="1">
            <a:schemeClr val="dk1"/>
          </a:lnRef>
          <a:fillRef idx="0">
            <a:schemeClr val="dk1"/>
          </a:fillRef>
          <a:effectRef idx="0">
            <a:schemeClr val="dk1"/>
          </a:effectRef>
          <a:fontRef idx="minor">
            <a:schemeClr val="tx1"/>
          </a:fontRef>
        </p:style>
      </p:cxnSp>
      <p:cxnSp>
        <p:nvCxnSpPr>
          <p:cNvPr id="156" name="直線コネクタ 155"/>
          <p:cNvCxnSpPr>
            <a:stCxn id="154" idx="7"/>
          </p:cNvCxnSpPr>
          <p:nvPr/>
        </p:nvCxnSpPr>
        <p:spPr>
          <a:xfrm flipH="1" flipV="1">
            <a:off x="1430034" y="4564027"/>
            <a:ext cx="0" cy="872697"/>
          </a:xfrm>
          <a:prstGeom prst="line">
            <a:avLst/>
          </a:prstGeom>
        </p:spPr>
        <p:style>
          <a:lnRef idx="1">
            <a:schemeClr val="dk1"/>
          </a:lnRef>
          <a:fillRef idx="0">
            <a:schemeClr val="dk1"/>
          </a:fillRef>
          <a:effectRef idx="0">
            <a:schemeClr val="dk1"/>
          </a:effectRef>
          <a:fontRef idx="minor">
            <a:schemeClr val="tx1"/>
          </a:fontRef>
        </p:style>
      </p:cxnSp>
      <p:cxnSp>
        <p:nvCxnSpPr>
          <p:cNvPr id="157" name="直線矢印コネクタ 156"/>
          <p:cNvCxnSpPr/>
          <p:nvPr/>
        </p:nvCxnSpPr>
        <p:spPr>
          <a:xfrm flipV="1">
            <a:off x="862434" y="5490815"/>
            <a:ext cx="0" cy="51248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59" name="テキスト ボックス 158"/>
          <p:cNvSpPr txBox="1"/>
          <p:nvPr/>
        </p:nvSpPr>
        <p:spPr>
          <a:xfrm rot="16200000">
            <a:off x="461347" y="5613191"/>
            <a:ext cx="392656" cy="338554"/>
          </a:xfrm>
          <a:prstGeom prst="rect">
            <a:avLst/>
          </a:prstGeom>
          <a:noFill/>
        </p:spPr>
        <p:txBody>
          <a:bodyPr wrap="none" rtlCol="0">
            <a:spAutoFit/>
          </a:bodyPr>
          <a:lstStyle/>
          <a:p>
            <a:r>
              <a:rPr lang="en-US" altLang="ja-JP" sz="1600" dirty="0" smtClean="0"/>
              <a:t>30</a:t>
            </a:r>
            <a:endParaRPr kumimoji="1" lang="ja-JP" altLang="en-US" sz="1600" dirty="0"/>
          </a:p>
        </p:txBody>
      </p:sp>
      <p:cxnSp>
        <p:nvCxnSpPr>
          <p:cNvPr id="160" name="直線コネクタ 159"/>
          <p:cNvCxnSpPr/>
          <p:nvPr/>
        </p:nvCxnSpPr>
        <p:spPr>
          <a:xfrm flipV="1">
            <a:off x="1344986" y="5577097"/>
            <a:ext cx="78628" cy="432659"/>
          </a:xfrm>
          <a:prstGeom prst="line">
            <a:avLst/>
          </a:prstGeom>
        </p:spPr>
        <p:style>
          <a:lnRef idx="1">
            <a:schemeClr val="dk1"/>
          </a:lnRef>
          <a:fillRef idx="0">
            <a:schemeClr val="dk1"/>
          </a:fillRef>
          <a:effectRef idx="0">
            <a:schemeClr val="dk1"/>
          </a:effectRef>
          <a:fontRef idx="minor">
            <a:schemeClr val="tx1"/>
          </a:fontRef>
        </p:style>
      </p:cxnSp>
      <p:cxnSp>
        <p:nvCxnSpPr>
          <p:cNvPr id="161" name="直線コネクタ 160"/>
          <p:cNvCxnSpPr/>
          <p:nvPr/>
        </p:nvCxnSpPr>
        <p:spPr>
          <a:xfrm flipH="1" flipV="1">
            <a:off x="1237602" y="5577097"/>
            <a:ext cx="90195" cy="434527"/>
          </a:xfrm>
          <a:prstGeom prst="line">
            <a:avLst/>
          </a:prstGeom>
        </p:spPr>
        <p:style>
          <a:lnRef idx="1">
            <a:schemeClr val="dk1"/>
          </a:lnRef>
          <a:fillRef idx="0">
            <a:schemeClr val="dk1"/>
          </a:fillRef>
          <a:effectRef idx="0">
            <a:schemeClr val="dk1"/>
          </a:effectRef>
          <a:fontRef idx="minor">
            <a:schemeClr val="tx1"/>
          </a:fontRef>
        </p:style>
      </p:cxnSp>
      <p:sp>
        <p:nvSpPr>
          <p:cNvPr id="162" name="テキスト ボックス 161"/>
          <p:cNvSpPr txBox="1"/>
          <p:nvPr/>
        </p:nvSpPr>
        <p:spPr>
          <a:xfrm>
            <a:off x="1669342" y="4223009"/>
            <a:ext cx="1111903" cy="584776"/>
          </a:xfrm>
          <a:prstGeom prst="rect">
            <a:avLst/>
          </a:prstGeom>
          <a:noFill/>
        </p:spPr>
        <p:txBody>
          <a:bodyPr wrap="none" rtlCol="0">
            <a:spAutoFit/>
          </a:bodyPr>
          <a:lstStyle/>
          <a:p>
            <a:r>
              <a:rPr kumimoji="1" lang="en-US" altLang="ja-JP" sz="1600" dirty="0" smtClean="0"/>
              <a:t>L3</a:t>
            </a:r>
          </a:p>
          <a:p>
            <a:r>
              <a:rPr kumimoji="1" lang="en-US" altLang="ja-JP" sz="1600" dirty="0" smtClean="0"/>
              <a:t>(f=30, D=9)</a:t>
            </a:r>
            <a:endParaRPr kumimoji="1" lang="ja-JP" altLang="en-US" sz="1600" dirty="0"/>
          </a:p>
        </p:txBody>
      </p:sp>
      <p:sp>
        <p:nvSpPr>
          <p:cNvPr id="163" name="テキスト ボックス 162"/>
          <p:cNvSpPr txBox="1"/>
          <p:nvPr/>
        </p:nvSpPr>
        <p:spPr>
          <a:xfrm>
            <a:off x="1694742" y="5197299"/>
            <a:ext cx="1111903" cy="584776"/>
          </a:xfrm>
          <a:prstGeom prst="rect">
            <a:avLst/>
          </a:prstGeom>
          <a:noFill/>
        </p:spPr>
        <p:txBody>
          <a:bodyPr wrap="none" rtlCol="0">
            <a:spAutoFit/>
          </a:bodyPr>
          <a:lstStyle/>
          <a:p>
            <a:r>
              <a:rPr kumimoji="1" lang="en-US" altLang="ja-JP" sz="1600" dirty="0" smtClean="0"/>
              <a:t>L4</a:t>
            </a:r>
          </a:p>
          <a:p>
            <a:r>
              <a:rPr kumimoji="1" lang="en-US" altLang="ja-JP" sz="1600" dirty="0" smtClean="0"/>
              <a:t>(f=30, D=9)</a:t>
            </a:r>
            <a:endParaRPr kumimoji="1" lang="ja-JP" altLang="en-US" sz="1600" dirty="0"/>
          </a:p>
        </p:txBody>
      </p:sp>
      <p:sp>
        <p:nvSpPr>
          <p:cNvPr id="164" name="テキスト ボックス 163"/>
          <p:cNvSpPr txBox="1"/>
          <p:nvPr/>
        </p:nvSpPr>
        <p:spPr>
          <a:xfrm>
            <a:off x="86079" y="6241191"/>
            <a:ext cx="2609608" cy="584776"/>
          </a:xfrm>
          <a:prstGeom prst="rect">
            <a:avLst/>
          </a:prstGeom>
          <a:noFill/>
        </p:spPr>
        <p:txBody>
          <a:bodyPr wrap="none" rtlCol="0">
            <a:spAutoFit/>
          </a:bodyPr>
          <a:lstStyle/>
          <a:p>
            <a:r>
              <a:rPr lang="en-US" altLang="ja-JP" sz="1600" dirty="0" err="1" smtClean="0"/>
              <a:t>sCMOS</a:t>
            </a:r>
            <a:r>
              <a:rPr lang="en-US" altLang="ja-JP" sz="1600" dirty="0" smtClean="0"/>
              <a:t>[</a:t>
            </a:r>
            <a:r>
              <a:rPr kumimoji="1" lang="ja-JP" altLang="en-US" sz="1600" dirty="0" smtClean="0"/>
              <a:t>浜ホト</a:t>
            </a:r>
            <a:r>
              <a:rPr kumimoji="1" lang="en-US" altLang="ja-JP" sz="1600" dirty="0" smtClean="0"/>
              <a:t>ORCA flash4.0]</a:t>
            </a:r>
          </a:p>
          <a:p>
            <a:r>
              <a:rPr lang="en-US" altLang="ja-JP" sz="1600" dirty="0" smtClean="0"/>
              <a:t>6.5um, 2048x2048</a:t>
            </a:r>
            <a:endParaRPr kumimoji="1" lang="ja-JP" altLang="en-US" sz="1600" dirty="0"/>
          </a:p>
        </p:txBody>
      </p:sp>
      <p:sp>
        <p:nvSpPr>
          <p:cNvPr id="169" name="テキスト ボックス 168"/>
          <p:cNvSpPr txBox="1"/>
          <p:nvPr/>
        </p:nvSpPr>
        <p:spPr>
          <a:xfrm>
            <a:off x="86078" y="662077"/>
            <a:ext cx="800219" cy="584776"/>
          </a:xfrm>
          <a:prstGeom prst="rect">
            <a:avLst/>
          </a:prstGeom>
          <a:noFill/>
        </p:spPr>
        <p:txBody>
          <a:bodyPr wrap="none" rtlCol="0">
            <a:spAutoFit/>
          </a:bodyPr>
          <a:lstStyle/>
          <a:p>
            <a:r>
              <a:rPr kumimoji="1" lang="ja-JP" altLang="en-US" sz="1600" dirty="0" smtClean="0"/>
              <a:t>入射光</a:t>
            </a:r>
            <a:endParaRPr kumimoji="1" lang="en-US" altLang="ja-JP" sz="1600" dirty="0" smtClean="0"/>
          </a:p>
          <a:p>
            <a:r>
              <a:rPr lang="en-US" altLang="ja-JP" sz="1600" dirty="0" smtClean="0"/>
              <a:t>φ20</a:t>
            </a:r>
            <a:endParaRPr kumimoji="1" lang="ja-JP" altLang="en-US" sz="1600" dirty="0"/>
          </a:p>
        </p:txBody>
      </p:sp>
      <p:sp>
        <p:nvSpPr>
          <p:cNvPr id="60" name="テキスト ボックス 59"/>
          <p:cNvSpPr txBox="1"/>
          <p:nvPr/>
        </p:nvSpPr>
        <p:spPr>
          <a:xfrm>
            <a:off x="3169487" y="845013"/>
            <a:ext cx="5854700" cy="5816978"/>
          </a:xfrm>
          <a:prstGeom prst="rect">
            <a:avLst/>
          </a:prstGeom>
          <a:noFill/>
        </p:spPr>
        <p:txBody>
          <a:bodyPr wrap="square" rtlCol="0">
            <a:spAutoFit/>
          </a:bodyPr>
          <a:lstStyle/>
          <a:p>
            <a:pPr marL="342900" indent="-342900">
              <a:buFont typeface="+mj-lt"/>
              <a:buAutoNum type="arabicPeriod"/>
            </a:pPr>
            <a:r>
              <a:rPr lang="en-US" altLang="ja-JP" sz="2400" dirty="0" smtClean="0"/>
              <a:t>WFS</a:t>
            </a:r>
            <a:r>
              <a:rPr lang="ja-JP" altLang="en-US" sz="2400" dirty="0" smtClean="0"/>
              <a:t>スポット点数の変更</a:t>
            </a:r>
            <a:r>
              <a:rPr lang="en-US" altLang="ja-JP" sz="2000" dirty="0" smtClean="0"/>
              <a:t>: </a:t>
            </a:r>
          </a:p>
          <a:p>
            <a:pPr marL="800100" lvl="1" indent="-342900">
              <a:buFont typeface="Arial"/>
              <a:buChar char="•"/>
            </a:pPr>
            <a:r>
              <a:rPr lang="ja-JP" altLang="en-US" sz="2000" dirty="0" smtClean="0"/>
              <a:t>鏡筒先端部</a:t>
            </a:r>
            <a:r>
              <a:rPr lang="en-US" altLang="ja-JP" sz="2000" dirty="0" smtClean="0"/>
              <a:t>(L1</a:t>
            </a:r>
            <a:r>
              <a:rPr lang="ja-JP" altLang="en-US" sz="2000" dirty="0" smtClean="0"/>
              <a:t>と</a:t>
            </a:r>
            <a:r>
              <a:rPr lang="en-US" altLang="ja-JP" sz="2000" dirty="0" smtClean="0"/>
              <a:t>L2)</a:t>
            </a:r>
            <a:r>
              <a:rPr lang="ja-JP" altLang="en-US" sz="2000" dirty="0" smtClean="0"/>
              <a:t>の取り替えで対応する。</a:t>
            </a:r>
            <a:endParaRPr lang="en-US" altLang="ja-JP" sz="2000" dirty="0" smtClean="0"/>
          </a:p>
          <a:p>
            <a:pPr marL="800100" lvl="1" indent="-342900">
              <a:buFont typeface="Arial"/>
              <a:buChar char="•"/>
            </a:pPr>
            <a:r>
              <a:rPr lang="en-US" altLang="ja-JP" sz="2000" dirty="0" smtClean="0"/>
              <a:t>MLA</a:t>
            </a:r>
            <a:r>
              <a:rPr lang="ja-JP" altLang="en-US" sz="2000" dirty="0" smtClean="0"/>
              <a:t>を鏡筒をいじらずに変更、設置する。</a:t>
            </a:r>
            <a:endParaRPr lang="en-US" altLang="ja-JP" sz="2000" dirty="0" smtClean="0"/>
          </a:p>
          <a:p>
            <a:pPr marL="342900" indent="-342900">
              <a:buFont typeface="+mj-lt"/>
              <a:buAutoNum type="arabicPeriod"/>
            </a:pPr>
            <a:r>
              <a:rPr lang="en-US" altLang="ja-JP" sz="2400" dirty="0" smtClean="0"/>
              <a:t>ML</a:t>
            </a:r>
            <a:r>
              <a:rPr lang="ja-JP" altLang="en-US" sz="2400" dirty="0" smtClean="0"/>
              <a:t>の視野</a:t>
            </a:r>
            <a:r>
              <a:rPr lang="en-US" altLang="ja-JP" sz="2000" dirty="0" smtClean="0"/>
              <a:t>: 1</a:t>
            </a:r>
            <a:r>
              <a:rPr lang="ja-JP" altLang="en-US" sz="2000" dirty="0" smtClean="0"/>
              <a:t>スポットは</a:t>
            </a:r>
            <a:r>
              <a:rPr lang="en-US" altLang="ja-JP" sz="2000" dirty="0" smtClean="0"/>
              <a:t>21pix</a:t>
            </a:r>
            <a:r>
              <a:rPr lang="ja-JP" altLang="en-US" sz="2000" dirty="0" smtClean="0"/>
              <a:t>幅</a:t>
            </a:r>
            <a:r>
              <a:rPr lang="en-US" altLang="ja-JP" sz="2000" dirty="0" smtClean="0"/>
              <a:t>=</a:t>
            </a:r>
            <a:r>
              <a:rPr lang="ja-JP" altLang="en-US" sz="2000" dirty="0" smtClean="0"/>
              <a:t>片側</a:t>
            </a:r>
            <a:r>
              <a:rPr lang="en-US" altLang="ja-JP" sz="2000" dirty="0" smtClean="0"/>
              <a:t>10.5pix. </a:t>
            </a:r>
            <a:r>
              <a:rPr lang="en-US" altLang="ja-JP" sz="2000" dirty="0" err="1" smtClean="0"/>
              <a:t>f</a:t>
            </a:r>
            <a:r>
              <a:rPr lang="en-US" altLang="ja-JP" sz="2000" baseline="-25000" dirty="0" err="1" smtClean="0"/>
              <a:t>ML</a:t>
            </a:r>
            <a:r>
              <a:rPr lang="en-US" altLang="ja-JP" sz="2000" dirty="0" smtClean="0"/>
              <a:t>=2.06mm, x=68.25um→θ</a:t>
            </a:r>
            <a:r>
              <a:rPr lang="en-US" altLang="ja-JP" sz="2000" baseline="-25000" dirty="0" smtClean="0"/>
              <a:t>ML</a:t>
            </a:r>
            <a:r>
              <a:rPr lang="en-US" altLang="ja-JP" sz="2000" dirty="0" smtClean="0"/>
              <a:t>=x/</a:t>
            </a:r>
            <a:r>
              <a:rPr lang="en-US" altLang="ja-JP" sz="2000" dirty="0" err="1" smtClean="0"/>
              <a:t>f</a:t>
            </a:r>
            <a:r>
              <a:rPr lang="en-US" altLang="ja-JP" sz="2000" baseline="-25000" dirty="0" err="1" smtClean="0"/>
              <a:t>ML</a:t>
            </a:r>
            <a:r>
              <a:rPr lang="en-US" altLang="ja-JP" sz="2000" dirty="0" smtClean="0"/>
              <a:t>=1.898deg.</a:t>
            </a:r>
            <a:r>
              <a:rPr lang="ja-JP" altLang="en-US" sz="2000" dirty="0" smtClean="0"/>
              <a:t>　　　　</a:t>
            </a:r>
            <a:r>
              <a:rPr lang="en-US" altLang="ja-JP" sz="2000" dirty="0" smtClean="0"/>
              <a:t>SHWFS</a:t>
            </a:r>
            <a:r>
              <a:rPr lang="ja-JP" altLang="en-US" sz="2000" dirty="0" smtClean="0"/>
              <a:t>入射波面</a:t>
            </a:r>
            <a:r>
              <a:rPr lang="en-US" altLang="ja-JP" sz="2000" dirty="0" smtClean="0"/>
              <a:t>(DM)</a:t>
            </a:r>
            <a:r>
              <a:rPr lang="ja-JP" altLang="en-US" sz="2000" dirty="0" smtClean="0"/>
              <a:t>では</a:t>
            </a:r>
            <a:r>
              <a:rPr lang="en-US" altLang="ja-JP" sz="2000" dirty="0" err="1" smtClean="0"/>
              <a:t>θ</a:t>
            </a:r>
            <a:r>
              <a:rPr lang="en-US" altLang="ja-JP" sz="2000" baseline="-25000" dirty="0" err="1" smtClean="0"/>
              <a:t>ML</a:t>
            </a:r>
            <a:r>
              <a:rPr lang="en-US" altLang="ja-JP" sz="2000" dirty="0" smtClean="0"/>
              <a:t>*f</a:t>
            </a:r>
            <a:r>
              <a:rPr lang="en-US" altLang="ja-JP" sz="2000" baseline="-25000" dirty="0" smtClean="0"/>
              <a:t>L2</a:t>
            </a:r>
            <a:r>
              <a:rPr lang="en-US" altLang="ja-JP" sz="2000" dirty="0" smtClean="0"/>
              <a:t>/f</a:t>
            </a:r>
            <a:r>
              <a:rPr lang="en-US" altLang="ja-JP" sz="2000" baseline="-25000" dirty="0" smtClean="0"/>
              <a:t>L1</a:t>
            </a:r>
            <a:r>
              <a:rPr lang="en-US" altLang="ja-JP" sz="2000" dirty="0" smtClean="0"/>
              <a:t>=6’.4</a:t>
            </a:r>
          </a:p>
          <a:p>
            <a:pPr marL="800100" lvl="1" indent="-342900">
              <a:buFont typeface="Arial"/>
              <a:buChar char="•"/>
            </a:pPr>
            <a:r>
              <a:rPr lang="en-US" altLang="ja-JP" sz="2000" dirty="0" smtClean="0"/>
              <a:t>WFS</a:t>
            </a:r>
            <a:r>
              <a:rPr lang="ja-JP" altLang="en-US" sz="2000" dirty="0" smtClean="0"/>
              <a:t>スポットを差し渡し</a:t>
            </a:r>
            <a:r>
              <a:rPr lang="en-US" altLang="ja-JP" sz="2000" dirty="0" smtClean="0"/>
              <a:t>16</a:t>
            </a:r>
            <a:r>
              <a:rPr lang="ja-JP" altLang="en-US" sz="2000" dirty="0" smtClean="0"/>
              <a:t>点にする場合、ビーム径を変更しない場合</a:t>
            </a:r>
            <a:r>
              <a:rPr lang="en-US" altLang="ja-JP" sz="2000" dirty="0" smtClean="0"/>
              <a:t>1</a:t>
            </a:r>
            <a:r>
              <a:rPr lang="ja-JP" altLang="en-US" sz="2000" dirty="0" smtClean="0"/>
              <a:t>つの</a:t>
            </a:r>
            <a:r>
              <a:rPr lang="en-US" altLang="ja-JP" sz="2000" dirty="0" smtClean="0"/>
              <a:t>ML</a:t>
            </a:r>
            <a:r>
              <a:rPr lang="ja-JP" altLang="en-US" sz="2000" dirty="0" smtClean="0"/>
              <a:t>視野は</a:t>
            </a:r>
            <a:r>
              <a:rPr lang="en-US" altLang="ja-JP" sz="2000" dirty="0" smtClean="0"/>
              <a:t>3’.4</a:t>
            </a:r>
            <a:r>
              <a:rPr lang="ja-JP" altLang="en-US" sz="2000" dirty="0" smtClean="0"/>
              <a:t>。</a:t>
            </a:r>
            <a:endParaRPr lang="en-US" altLang="ja-JP" sz="2000" dirty="0" smtClean="0"/>
          </a:p>
          <a:p>
            <a:pPr marL="342900" indent="-342900">
              <a:buFont typeface="+mj-lt"/>
              <a:buAutoNum type="arabicPeriod"/>
            </a:pPr>
            <a:r>
              <a:rPr kumimoji="1" lang="en-US" altLang="ja-JP" sz="2400" dirty="0" smtClean="0"/>
              <a:t>SHWFS</a:t>
            </a:r>
            <a:r>
              <a:rPr lang="ja-JP" altLang="en-US" sz="2400" dirty="0" smtClean="0"/>
              <a:t>鏡筒に空間フィルタを入れるか</a:t>
            </a:r>
            <a:r>
              <a:rPr lang="en-US" altLang="ja-JP" sz="2400" dirty="0" smtClean="0"/>
              <a:t>? </a:t>
            </a:r>
            <a:r>
              <a:rPr lang="en-US" altLang="ja-JP" sz="2000" dirty="0" smtClean="0"/>
              <a:t>: </a:t>
            </a:r>
            <a:r>
              <a:rPr lang="en-US" altLang="ja-JP" sz="2000" dirty="0" err="1" smtClean="0"/>
              <a:t>WooferDM</a:t>
            </a:r>
            <a:r>
              <a:rPr lang="ja-JP" altLang="en-US" sz="2000" dirty="0" smtClean="0"/>
              <a:t>では制御できない高空間周波数成分をマスクするための空間フィルタを検討。</a:t>
            </a:r>
            <a:endParaRPr lang="en-US" altLang="ja-JP" sz="2000" dirty="0" smtClean="0"/>
          </a:p>
          <a:p>
            <a:pPr marL="800100" lvl="1" indent="-342900">
              <a:buFont typeface="+mj-lt"/>
              <a:buAutoNum type="arabicPeriod"/>
            </a:pPr>
            <a:r>
              <a:rPr lang="ja-JP" altLang="en-US" sz="2000" dirty="0" smtClean="0"/>
              <a:t>差し渡し</a:t>
            </a:r>
            <a:r>
              <a:rPr lang="en-US" altLang="ja-JP" sz="2000" dirty="0" smtClean="0"/>
              <a:t>8</a:t>
            </a:r>
            <a:r>
              <a:rPr lang="ja-JP" altLang="en-US" sz="2000" dirty="0" smtClean="0"/>
              <a:t>素子の</a:t>
            </a:r>
            <a:r>
              <a:rPr lang="en-US" altLang="ja-JP" sz="2000" dirty="0" smtClean="0"/>
              <a:t>DM</a:t>
            </a:r>
            <a:r>
              <a:rPr lang="ja-JP" altLang="en-US" sz="2000" dirty="0" smtClean="0"/>
              <a:t>の場合、最大で</a:t>
            </a:r>
            <a:r>
              <a:rPr lang="en-US" altLang="ja-JP" sz="2000" dirty="0" smtClean="0"/>
              <a:t>4</a:t>
            </a:r>
            <a:r>
              <a:rPr lang="ja-JP" altLang="en-US" sz="2000" dirty="0" smtClean="0"/>
              <a:t>空間周波数まで制御。</a:t>
            </a:r>
            <a:r>
              <a:rPr lang="en-US" altLang="ja-JP" sz="2000" dirty="0" smtClean="0"/>
              <a:t>1λ/D=15.4um(@f</a:t>
            </a:r>
            <a:r>
              <a:rPr lang="en-US" altLang="ja-JP" sz="2000" baseline="-25000" dirty="0" smtClean="0"/>
              <a:t>L1</a:t>
            </a:r>
            <a:r>
              <a:rPr lang="en-US" altLang="ja-JP" sz="2000" dirty="0" smtClean="0"/>
              <a:t>=400mm)</a:t>
            </a:r>
            <a:r>
              <a:rPr lang="ja-JP" altLang="en-US" sz="2000" dirty="0" smtClean="0"/>
              <a:t>なので、</a:t>
            </a:r>
            <a:r>
              <a:rPr lang="en-US" altLang="ja-JP" sz="2000" dirty="0" smtClean="0"/>
              <a:t>4</a:t>
            </a:r>
            <a:r>
              <a:rPr lang="ja-JP" altLang="en-US" sz="2000" dirty="0" smtClean="0"/>
              <a:t>空間周波数のときは、</a:t>
            </a:r>
            <a:r>
              <a:rPr lang="en-US" altLang="ja-JP" sz="2000" dirty="0" smtClean="0"/>
              <a:t>Φ123um</a:t>
            </a:r>
            <a:r>
              <a:rPr lang="ja-JP" altLang="en-US" sz="2000" dirty="0" smtClean="0"/>
              <a:t>程度。</a:t>
            </a:r>
            <a:endParaRPr lang="en-US" altLang="ja-JP" sz="2000" dirty="0" smtClean="0"/>
          </a:p>
          <a:p>
            <a:pPr marL="800100" lvl="1" indent="-342900">
              <a:buFont typeface="+mj-lt"/>
              <a:buAutoNum type="arabicPeriod"/>
            </a:pPr>
            <a:r>
              <a:rPr kumimoji="1" lang="en-US" altLang="ja-JP" sz="2000" dirty="0" smtClean="0"/>
              <a:t>1’’</a:t>
            </a:r>
            <a:r>
              <a:rPr kumimoji="1" lang="ja-JP" altLang="en-US" sz="2000" dirty="0" smtClean="0"/>
              <a:t>の</a:t>
            </a:r>
            <a:r>
              <a:rPr kumimoji="1" lang="en-US" altLang="ja-JP" sz="2000" dirty="0" smtClean="0"/>
              <a:t>ti</a:t>
            </a:r>
            <a:r>
              <a:rPr lang="en-US" altLang="ja-JP" sz="2000" dirty="0" smtClean="0"/>
              <a:t>p/tilt</a:t>
            </a:r>
            <a:r>
              <a:rPr lang="ja-JP" altLang="en-US" sz="2000" dirty="0" smtClean="0"/>
              <a:t>成分が乗る場合、空間フィルタ面では</a:t>
            </a:r>
            <a:r>
              <a:rPr lang="en-US" altLang="ja-JP" sz="2000" dirty="0" smtClean="0"/>
              <a:t>2mm</a:t>
            </a:r>
            <a:r>
              <a:rPr lang="ja-JP" altLang="en-US" sz="2000" dirty="0" smtClean="0"/>
              <a:t>のズレになる。空間フィルタを機能させるためには　</a:t>
            </a:r>
            <a:r>
              <a:rPr lang="en-US" altLang="ja-JP" sz="2000" dirty="0" smtClean="0"/>
              <a:t>0’’.01</a:t>
            </a:r>
            <a:r>
              <a:rPr lang="ja-JP" altLang="en-US" sz="2000" dirty="0" smtClean="0"/>
              <a:t>精度の</a:t>
            </a:r>
            <a:r>
              <a:rPr lang="en-US" altLang="ja-JP" sz="2000" dirty="0" smtClean="0"/>
              <a:t>tip/tilt</a:t>
            </a:r>
            <a:r>
              <a:rPr lang="ja-JP" altLang="en-US" sz="2000" dirty="0" smtClean="0"/>
              <a:t>制御が必要である。</a:t>
            </a:r>
            <a:endParaRPr kumimoji="1" lang="ja-JP" altLang="en-US" sz="2000" dirty="0"/>
          </a:p>
        </p:txBody>
      </p:sp>
      <p:cxnSp>
        <p:nvCxnSpPr>
          <p:cNvPr id="173" name="直線コネクタ 172"/>
          <p:cNvCxnSpPr/>
          <p:nvPr/>
        </p:nvCxnSpPr>
        <p:spPr>
          <a:xfrm flipH="1">
            <a:off x="1438130" y="2386503"/>
            <a:ext cx="675160" cy="311338"/>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175" name="テキスト ボックス 174"/>
          <p:cNvSpPr txBox="1"/>
          <p:nvPr/>
        </p:nvSpPr>
        <p:spPr>
          <a:xfrm>
            <a:off x="1707442" y="2074735"/>
            <a:ext cx="1351652" cy="338554"/>
          </a:xfrm>
          <a:prstGeom prst="rect">
            <a:avLst/>
          </a:prstGeom>
          <a:noFill/>
        </p:spPr>
        <p:txBody>
          <a:bodyPr wrap="none" rtlCol="0">
            <a:spAutoFit/>
          </a:bodyPr>
          <a:lstStyle/>
          <a:p>
            <a:r>
              <a:rPr kumimoji="1" lang="ja-JP" altLang="en-US" sz="1600" dirty="0" smtClean="0"/>
              <a:t>空間フィルタ</a:t>
            </a:r>
            <a:r>
              <a:rPr kumimoji="1" lang="en-US" altLang="ja-JP" sz="1600" dirty="0" smtClean="0"/>
              <a:t>?</a:t>
            </a:r>
            <a:endParaRPr kumimoji="1" lang="ja-JP" altLang="en-US" sz="1600" dirty="0"/>
          </a:p>
        </p:txBody>
      </p:sp>
    </p:spTree>
    <p:extLst>
      <p:ext uri="{BB962C8B-B14F-4D97-AF65-F5344CB8AC3E}">
        <p14:creationId xmlns:p14="http://schemas.microsoft.com/office/powerpoint/2010/main" val="349515018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219145" y="5186898"/>
            <a:ext cx="1088955" cy="3285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 name="タイトル 1"/>
          <p:cNvSpPr>
            <a:spLocks noGrp="1"/>
          </p:cNvSpPr>
          <p:nvPr>
            <p:ph type="title"/>
          </p:nvPr>
        </p:nvSpPr>
        <p:spPr>
          <a:xfrm>
            <a:off x="0" y="0"/>
            <a:ext cx="9144000" cy="855579"/>
          </a:xfrm>
        </p:spPr>
        <p:txBody>
          <a:bodyPr/>
          <a:lstStyle/>
          <a:p>
            <a:r>
              <a:rPr kumimoji="1" lang="en-US" altLang="ja-JP" u="sng" dirty="0" smtClean="0"/>
              <a:t>SEICA</a:t>
            </a:r>
            <a:r>
              <a:rPr kumimoji="1" lang="ja-JP" altLang="en-US" u="sng" dirty="0" smtClean="0"/>
              <a:t>実機設計</a:t>
            </a:r>
            <a:r>
              <a:rPr kumimoji="1" lang="en-US" altLang="ja-JP" u="sng" dirty="0" smtClean="0"/>
              <a:t>: 2. Woofer</a:t>
            </a:r>
            <a:r>
              <a:rPr kumimoji="1" lang="ja-JP" altLang="en-US" u="sng" dirty="0" smtClean="0"/>
              <a:t>構造体</a:t>
            </a:r>
            <a:endParaRPr kumimoji="1" lang="ja-JP" altLang="en-US" u="sng" dirty="0"/>
          </a:p>
        </p:txBody>
      </p:sp>
      <p:sp>
        <p:nvSpPr>
          <p:cNvPr id="187" name="正方形/長方形 186"/>
          <p:cNvSpPr/>
          <p:nvPr/>
        </p:nvSpPr>
        <p:spPr>
          <a:xfrm rot="16200000">
            <a:off x="2881695" y="5230228"/>
            <a:ext cx="248325" cy="9622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0" name="テキスト ボックス 59"/>
          <p:cNvSpPr txBox="1"/>
          <p:nvPr/>
        </p:nvSpPr>
        <p:spPr>
          <a:xfrm>
            <a:off x="3987801" y="1027993"/>
            <a:ext cx="5156200" cy="4247317"/>
          </a:xfrm>
          <a:prstGeom prst="rect">
            <a:avLst/>
          </a:prstGeom>
          <a:noFill/>
        </p:spPr>
        <p:txBody>
          <a:bodyPr wrap="square" rtlCol="0">
            <a:spAutoFit/>
          </a:bodyPr>
          <a:lstStyle/>
          <a:p>
            <a:pPr marL="342900" indent="-342900">
              <a:buFont typeface="+mj-lt"/>
              <a:buAutoNum type="arabicPeriod"/>
            </a:pPr>
            <a:r>
              <a:rPr lang="en-US" altLang="ja-JP" dirty="0" smtClean="0"/>
              <a:t>SHWFS</a:t>
            </a:r>
            <a:r>
              <a:rPr lang="ja-JP" altLang="en-US" dirty="0" smtClean="0"/>
              <a:t>は全長</a:t>
            </a:r>
            <a:r>
              <a:rPr lang="en-US" altLang="ja-JP" dirty="0" smtClean="0"/>
              <a:t>620mm</a:t>
            </a:r>
            <a:r>
              <a:rPr lang="ja-JP" altLang="en-US" dirty="0" smtClean="0"/>
              <a:t>程度。</a:t>
            </a:r>
            <a:r>
              <a:rPr lang="en-US" altLang="ja-JP" dirty="0" smtClean="0"/>
              <a:t>1arcmin</a:t>
            </a:r>
            <a:r>
              <a:rPr lang="ja-JP" altLang="en-US" dirty="0" smtClean="0"/>
              <a:t>の設置精度は</a:t>
            </a:r>
            <a:r>
              <a:rPr lang="en-US" altLang="ja-JP" dirty="0" smtClean="0"/>
              <a:t>0.2mm</a:t>
            </a:r>
            <a:r>
              <a:rPr lang="ja-JP" altLang="en-US" dirty="0" smtClean="0"/>
              <a:t>程度</a:t>
            </a:r>
            <a:endParaRPr lang="en-US" altLang="ja-JP" dirty="0" smtClean="0"/>
          </a:p>
          <a:p>
            <a:pPr marL="342900" indent="-342900">
              <a:buFont typeface="+mj-lt"/>
              <a:buAutoNum type="arabicPeriod"/>
            </a:pPr>
            <a:r>
              <a:rPr kumimoji="1" lang="en-US" altLang="ja-JP" dirty="0" err="1" smtClean="0"/>
              <a:t>WooferDM</a:t>
            </a:r>
            <a:r>
              <a:rPr lang="ja-JP" altLang="en-US" dirty="0" smtClean="0"/>
              <a:t>でのビーム径は</a:t>
            </a:r>
            <a:r>
              <a:rPr lang="en-US" altLang="ja-JP" dirty="0" smtClean="0"/>
              <a:t>20mm</a:t>
            </a:r>
          </a:p>
          <a:p>
            <a:pPr marL="342900" indent="-342900">
              <a:buFont typeface="+mj-lt"/>
              <a:buAutoNum type="arabicPeriod"/>
            </a:pPr>
            <a:r>
              <a:rPr lang="ja-JP" altLang="en-US" dirty="0" smtClean="0"/>
              <a:t>リファレンス光源はシングルモードファイバー端をレンズで平行光に。光軸の精度</a:t>
            </a:r>
            <a:r>
              <a:rPr lang="en-US" altLang="ja-JP" dirty="0" smtClean="0"/>
              <a:t>1arcmin</a:t>
            </a:r>
            <a:r>
              <a:rPr lang="ja-JP" altLang="en-US" dirty="0" smtClean="0"/>
              <a:t>の時ファイバー端の設置精度は</a:t>
            </a:r>
            <a:r>
              <a:rPr lang="en-US" altLang="ja-JP" dirty="0" smtClean="0"/>
              <a:t>58um(f200mm)</a:t>
            </a:r>
            <a:r>
              <a:rPr lang="ja-JP" altLang="en-US" dirty="0" smtClean="0"/>
              <a:t>。</a:t>
            </a:r>
            <a:endParaRPr lang="en-US" altLang="ja-JP" dirty="0" smtClean="0"/>
          </a:p>
          <a:p>
            <a:pPr marL="342900" indent="-342900">
              <a:buFont typeface="+mj-lt"/>
              <a:buAutoNum type="arabicPeriod"/>
            </a:pPr>
            <a:r>
              <a:rPr kumimoji="1" lang="en-US" altLang="ja-JP" dirty="0" err="1" smtClean="0"/>
              <a:t>TweeterDM</a:t>
            </a:r>
            <a:r>
              <a:rPr kumimoji="1" lang="ja-JP" altLang="en-US" dirty="0" smtClean="0"/>
              <a:t>でのビーム径は</a:t>
            </a:r>
            <a:r>
              <a:rPr kumimoji="1" lang="en-US" altLang="ja-JP" dirty="0" smtClean="0"/>
              <a:t>6.5mm, </a:t>
            </a:r>
            <a:r>
              <a:rPr kumimoji="1" lang="ja-JP" altLang="en-US" dirty="0" smtClean="0"/>
              <a:t>ストロークは</a:t>
            </a:r>
            <a:r>
              <a:rPr kumimoji="1" lang="en-US" altLang="ja-JP" dirty="0" smtClean="0"/>
              <a:t>1.5um</a:t>
            </a:r>
            <a:r>
              <a:rPr kumimoji="1" lang="ja-JP" altLang="en-US" dirty="0" smtClean="0"/>
              <a:t>程度なので、最大許容誤差が</a:t>
            </a:r>
            <a:r>
              <a:rPr kumimoji="1" lang="en-US" altLang="ja-JP" dirty="0" smtClean="0"/>
              <a:t>47.6arcsec</a:t>
            </a:r>
            <a:r>
              <a:rPr kumimoji="1" lang="ja-JP" altLang="en-US" dirty="0" smtClean="0"/>
              <a:t>。</a:t>
            </a:r>
            <a:r>
              <a:rPr kumimoji="1" lang="en-US" altLang="ja-JP" dirty="0" smtClean="0"/>
              <a:t>1/5</a:t>
            </a:r>
            <a:r>
              <a:rPr kumimoji="1" lang="ja-JP" altLang="en-US" dirty="0" smtClean="0"/>
              <a:t>程度の安全率をとると</a:t>
            </a:r>
            <a:r>
              <a:rPr kumimoji="1" lang="en-US" altLang="ja-JP" dirty="0" smtClean="0"/>
              <a:t>10arcsec</a:t>
            </a:r>
          </a:p>
          <a:p>
            <a:pPr marL="342900" indent="-342900">
              <a:buFont typeface="+mj-lt"/>
              <a:buAutoNum type="arabicPeriod"/>
            </a:pPr>
            <a:r>
              <a:rPr lang="en-US" altLang="ja-JP" dirty="0" smtClean="0"/>
              <a:t>SHWFS</a:t>
            </a:r>
            <a:r>
              <a:rPr lang="ja-JP" altLang="en-US" dirty="0" smtClean="0"/>
              <a:t>のリファレンス光源光軸と</a:t>
            </a:r>
            <a:r>
              <a:rPr lang="en-US" altLang="ja-JP" dirty="0" smtClean="0"/>
              <a:t>SEICA</a:t>
            </a:r>
            <a:r>
              <a:rPr lang="ja-JP" altLang="en-US" dirty="0" smtClean="0"/>
              <a:t>系の光軸</a:t>
            </a:r>
            <a:r>
              <a:rPr lang="en-US" altLang="ja-JP" dirty="0" smtClean="0"/>
              <a:t>(</a:t>
            </a:r>
            <a:r>
              <a:rPr lang="ja-JP" altLang="en-US" dirty="0" smtClean="0"/>
              <a:t>入射ピンホール</a:t>
            </a:r>
            <a:r>
              <a:rPr lang="en-US" altLang="ja-JP" dirty="0" smtClean="0"/>
              <a:t>)</a:t>
            </a:r>
            <a:r>
              <a:rPr lang="ja-JP" altLang="en-US" dirty="0" smtClean="0"/>
              <a:t>が一致させる。　　　　　　　　　</a:t>
            </a:r>
            <a:r>
              <a:rPr lang="en-US" altLang="ja-JP" dirty="0" smtClean="0"/>
              <a:t>→</a:t>
            </a:r>
            <a:r>
              <a:rPr lang="ja-JP" altLang="en-US" dirty="0" smtClean="0"/>
              <a:t>リファレンスの重心にオフセットで</a:t>
            </a:r>
            <a:r>
              <a:rPr lang="en-US" altLang="ja-JP" dirty="0" smtClean="0"/>
              <a:t>SEICA</a:t>
            </a:r>
            <a:r>
              <a:rPr lang="ja-JP" altLang="en-US" dirty="0" smtClean="0"/>
              <a:t>光軸と一致可能。リファレンス光軸の再現性が</a:t>
            </a:r>
            <a:r>
              <a:rPr lang="en-US" altLang="ja-JP" dirty="0" smtClean="0"/>
              <a:t>Woofer</a:t>
            </a:r>
            <a:r>
              <a:rPr lang="ja-JP" altLang="en-US" dirty="0" smtClean="0"/>
              <a:t>光軸の精度</a:t>
            </a:r>
            <a:r>
              <a:rPr lang="en-US" altLang="ja-JP" dirty="0" err="1" smtClean="0"/>
              <a:t>σ</a:t>
            </a:r>
            <a:r>
              <a:rPr lang="en-US" altLang="ja-JP" baseline="-25000" dirty="0" err="1" smtClean="0"/>
              <a:t>W</a:t>
            </a:r>
            <a:r>
              <a:rPr lang="ja-JP" altLang="en-US" dirty="0" smtClean="0"/>
              <a:t>となる。</a:t>
            </a:r>
            <a:endParaRPr lang="en-US" altLang="ja-JP" dirty="0" smtClean="0"/>
          </a:p>
          <a:p>
            <a:pPr marL="342900" indent="-342900">
              <a:buFont typeface="+mj-lt"/>
              <a:buAutoNum type="arabicPeriod"/>
            </a:pPr>
            <a:r>
              <a:rPr kumimoji="1" lang="en-US" altLang="ja-JP" dirty="0" smtClean="0"/>
              <a:t>Tweeter</a:t>
            </a:r>
            <a:r>
              <a:rPr kumimoji="1" lang="ja-JP" altLang="en-US" dirty="0" smtClean="0"/>
              <a:t>後の有効視野が</a:t>
            </a:r>
            <a:r>
              <a:rPr kumimoji="1" lang="en-US" altLang="ja-JP" dirty="0" smtClean="0"/>
              <a:t>4arcsec</a:t>
            </a:r>
            <a:r>
              <a:rPr kumimoji="1" lang="ja-JP" altLang="en-US" dirty="0" smtClean="0"/>
              <a:t>となる設計。</a:t>
            </a:r>
            <a:endParaRPr kumimoji="1" lang="ja-JP" altLang="en-US" dirty="0"/>
          </a:p>
        </p:txBody>
      </p:sp>
      <p:sp>
        <p:nvSpPr>
          <p:cNvPr id="56" name="正方形/長方形 55"/>
          <p:cNvSpPr/>
          <p:nvPr/>
        </p:nvSpPr>
        <p:spPr>
          <a:xfrm>
            <a:off x="1714194" y="1425652"/>
            <a:ext cx="1333806" cy="3285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 name="テキスト ボックス 2"/>
          <p:cNvSpPr txBox="1"/>
          <p:nvPr/>
        </p:nvSpPr>
        <p:spPr>
          <a:xfrm>
            <a:off x="1771272" y="1394667"/>
            <a:ext cx="1238628" cy="369332"/>
          </a:xfrm>
          <a:prstGeom prst="rect">
            <a:avLst/>
          </a:prstGeom>
          <a:noFill/>
        </p:spPr>
        <p:txBody>
          <a:bodyPr wrap="none" rtlCol="0">
            <a:spAutoFit/>
          </a:bodyPr>
          <a:lstStyle/>
          <a:p>
            <a:r>
              <a:rPr kumimoji="1" lang="en-US" altLang="ja-JP" dirty="0" err="1" smtClean="0"/>
              <a:t>WooferDM</a:t>
            </a:r>
            <a:endParaRPr kumimoji="1" lang="ja-JP" altLang="en-US" dirty="0"/>
          </a:p>
        </p:txBody>
      </p:sp>
      <p:sp>
        <p:nvSpPr>
          <p:cNvPr id="62" name="正方形/長方形 61"/>
          <p:cNvSpPr/>
          <p:nvPr/>
        </p:nvSpPr>
        <p:spPr>
          <a:xfrm rot="18900000">
            <a:off x="2129611" y="2822982"/>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59" name="直線コネクタ 58"/>
          <p:cNvCxnSpPr>
            <a:stCxn id="56" idx="2"/>
          </p:cNvCxnSpPr>
          <p:nvPr/>
        </p:nvCxnSpPr>
        <p:spPr>
          <a:xfrm>
            <a:off x="2381097" y="1754226"/>
            <a:ext cx="0" cy="4290974"/>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cxnSp>
        <p:nvCxnSpPr>
          <p:cNvPr id="63" name="直線コネクタ 62"/>
          <p:cNvCxnSpPr>
            <a:stCxn id="62" idx="0"/>
          </p:cNvCxnSpPr>
          <p:nvPr/>
        </p:nvCxnSpPr>
        <p:spPr>
          <a:xfrm flipH="1">
            <a:off x="1308100" y="2833715"/>
            <a:ext cx="1060536" cy="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66" name="正方形/長方形 65"/>
          <p:cNvSpPr/>
          <p:nvPr/>
        </p:nvSpPr>
        <p:spPr>
          <a:xfrm>
            <a:off x="215900" y="2646376"/>
            <a:ext cx="1088955" cy="3285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 name="テキスト ボックス 7"/>
          <p:cNvSpPr txBox="1"/>
          <p:nvPr/>
        </p:nvSpPr>
        <p:spPr>
          <a:xfrm>
            <a:off x="334998" y="2624160"/>
            <a:ext cx="852029" cy="369332"/>
          </a:xfrm>
          <a:prstGeom prst="rect">
            <a:avLst/>
          </a:prstGeom>
          <a:noFill/>
        </p:spPr>
        <p:txBody>
          <a:bodyPr wrap="none" rtlCol="0">
            <a:spAutoFit/>
          </a:bodyPr>
          <a:lstStyle/>
          <a:p>
            <a:r>
              <a:rPr kumimoji="1" lang="en-US" altLang="ja-JP" dirty="0" smtClean="0"/>
              <a:t>SHWFS</a:t>
            </a:r>
          </a:p>
        </p:txBody>
      </p:sp>
      <p:cxnSp>
        <p:nvCxnSpPr>
          <p:cNvPr id="68" name="直線コネクタ 67"/>
          <p:cNvCxnSpPr>
            <a:stCxn id="71" idx="0"/>
          </p:cNvCxnSpPr>
          <p:nvPr/>
        </p:nvCxnSpPr>
        <p:spPr>
          <a:xfrm flipH="1">
            <a:off x="1308100" y="5351185"/>
            <a:ext cx="1035138" cy="0"/>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2616200" y="2590800"/>
            <a:ext cx="972742" cy="646331"/>
          </a:xfrm>
          <a:prstGeom prst="rect">
            <a:avLst/>
          </a:prstGeom>
          <a:noFill/>
        </p:spPr>
        <p:txBody>
          <a:bodyPr wrap="none" rtlCol="0">
            <a:spAutoFit/>
          </a:bodyPr>
          <a:lstStyle/>
          <a:p>
            <a:r>
              <a:rPr lang="ja-JP" altLang="en-US" dirty="0" smtClean="0"/>
              <a:t>ダイクロ</a:t>
            </a:r>
            <a:endParaRPr lang="en-US" altLang="ja-JP" dirty="0" smtClean="0"/>
          </a:p>
          <a:p>
            <a:r>
              <a:rPr kumimoji="1" lang="en-US" altLang="ja-JP" dirty="0" smtClean="0"/>
              <a:t>700um</a:t>
            </a:r>
            <a:endParaRPr kumimoji="1" lang="ja-JP" altLang="en-US" dirty="0"/>
          </a:p>
        </p:txBody>
      </p:sp>
      <p:sp>
        <p:nvSpPr>
          <p:cNvPr id="71" name="正方形/長方形 70"/>
          <p:cNvSpPr/>
          <p:nvPr/>
        </p:nvSpPr>
        <p:spPr>
          <a:xfrm rot="18900000">
            <a:off x="2104213" y="5340452"/>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6" name="テキスト ボックス 75"/>
          <p:cNvSpPr txBox="1"/>
          <p:nvPr/>
        </p:nvSpPr>
        <p:spPr>
          <a:xfrm>
            <a:off x="244287" y="5163846"/>
            <a:ext cx="1063813" cy="369332"/>
          </a:xfrm>
          <a:prstGeom prst="rect">
            <a:avLst/>
          </a:prstGeom>
          <a:noFill/>
        </p:spPr>
        <p:txBody>
          <a:bodyPr wrap="none" rtlCol="0">
            <a:spAutoFit/>
          </a:bodyPr>
          <a:lstStyle/>
          <a:p>
            <a:r>
              <a:rPr kumimoji="1" lang="ja-JP" altLang="en-US" dirty="0" smtClean="0"/>
              <a:t>位相</a:t>
            </a:r>
            <a:r>
              <a:rPr kumimoji="1" lang="en-US" altLang="ja-JP" dirty="0" smtClean="0"/>
              <a:t>WFS</a:t>
            </a:r>
          </a:p>
        </p:txBody>
      </p:sp>
      <p:sp>
        <p:nvSpPr>
          <p:cNvPr id="78" name="テキスト ボックス 77"/>
          <p:cNvSpPr txBox="1"/>
          <p:nvPr/>
        </p:nvSpPr>
        <p:spPr>
          <a:xfrm>
            <a:off x="2616200" y="5028019"/>
            <a:ext cx="972742" cy="646331"/>
          </a:xfrm>
          <a:prstGeom prst="rect">
            <a:avLst/>
          </a:prstGeom>
          <a:noFill/>
        </p:spPr>
        <p:txBody>
          <a:bodyPr wrap="none" rtlCol="0">
            <a:spAutoFit/>
          </a:bodyPr>
          <a:lstStyle/>
          <a:p>
            <a:r>
              <a:rPr lang="ja-JP" altLang="en-US" dirty="0" smtClean="0"/>
              <a:t>ダイクロ</a:t>
            </a:r>
            <a:endParaRPr lang="en-US" altLang="ja-JP" dirty="0" smtClean="0"/>
          </a:p>
          <a:p>
            <a:r>
              <a:rPr lang="en-US" altLang="ja-JP" dirty="0"/>
              <a:t>9</a:t>
            </a:r>
            <a:r>
              <a:rPr kumimoji="1" lang="en-US" altLang="ja-JP" dirty="0" smtClean="0"/>
              <a:t>00um</a:t>
            </a:r>
            <a:endParaRPr kumimoji="1" lang="ja-JP" altLang="en-US" dirty="0"/>
          </a:p>
        </p:txBody>
      </p:sp>
      <p:sp>
        <p:nvSpPr>
          <p:cNvPr id="84" name="正方形/長方形 83"/>
          <p:cNvSpPr/>
          <p:nvPr/>
        </p:nvSpPr>
        <p:spPr>
          <a:xfrm>
            <a:off x="114300" y="1219200"/>
            <a:ext cx="3474642" cy="3238500"/>
          </a:xfrm>
          <a:prstGeom prst="rect">
            <a:avLst/>
          </a:prstGeom>
          <a:noFill/>
          <a:ln>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6" name="テキスト ボックス 85"/>
          <p:cNvSpPr txBox="1"/>
          <p:nvPr/>
        </p:nvSpPr>
        <p:spPr>
          <a:xfrm>
            <a:off x="335840" y="3956754"/>
            <a:ext cx="912104" cy="369332"/>
          </a:xfrm>
          <a:prstGeom prst="rect">
            <a:avLst/>
          </a:prstGeom>
          <a:noFill/>
        </p:spPr>
        <p:txBody>
          <a:bodyPr wrap="none" rtlCol="0">
            <a:spAutoFit/>
          </a:bodyPr>
          <a:lstStyle/>
          <a:p>
            <a:r>
              <a:rPr kumimoji="1" lang="en-US" altLang="ja-JP" dirty="0" smtClean="0"/>
              <a:t>ref</a:t>
            </a:r>
            <a:r>
              <a:rPr kumimoji="1" lang="ja-JP" altLang="en-US" dirty="0" smtClean="0"/>
              <a:t>光源</a:t>
            </a:r>
            <a:endParaRPr kumimoji="1" lang="en-US" altLang="ja-JP" dirty="0" smtClean="0"/>
          </a:p>
        </p:txBody>
      </p:sp>
      <p:sp>
        <p:nvSpPr>
          <p:cNvPr id="87" name="正方形/長方形 86"/>
          <p:cNvSpPr/>
          <p:nvPr/>
        </p:nvSpPr>
        <p:spPr>
          <a:xfrm rot="16200000">
            <a:off x="1656999" y="3078732"/>
            <a:ext cx="277000" cy="87319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0" name="正方形/長方形 89"/>
          <p:cNvSpPr/>
          <p:nvPr/>
        </p:nvSpPr>
        <p:spPr>
          <a:xfrm>
            <a:off x="1749322" y="4673013"/>
            <a:ext cx="1333806" cy="3285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8" name="テキスト ボックス 87"/>
          <p:cNvSpPr txBox="1"/>
          <p:nvPr/>
        </p:nvSpPr>
        <p:spPr>
          <a:xfrm>
            <a:off x="1769840" y="4658687"/>
            <a:ext cx="1303888" cy="369332"/>
          </a:xfrm>
          <a:prstGeom prst="rect">
            <a:avLst/>
          </a:prstGeom>
          <a:noFill/>
        </p:spPr>
        <p:txBody>
          <a:bodyPr wrap="none" rtlCol="0">
            <a:spAutoFit/>
          </a:bodyPr>
          <a:lstStyle/>
          <a:p>
            <a:r>
              <a:rPr kumimoji="1" lang="en-US" altLang="ja-JP" dirty="0" err="1" smtClean="0"/>
              <a:t>TweeterDM</a:t>
            </a:r>
            <a:endParaRPr kumimoji="1" lang="ja-JP" altLang="en-US" dirty="0"/>
          </a:p>
        </p:txBody>
      </p:sp>
      <p:sp>
        <p:nvSpPr>
          <p:cNvPr id="23" name="テキスト ボックス 22"/>
          <p:cNvSpPr txBox="1"/>
          <p:nvPr/>
        </p:nvSpPr>
        <p:spPr>
          <a:xfrm>
            <a:off x="2451100" y="1765300"/>
            <a:ext cx="937802" cy="369332"/>
          </a:xfrm>
          <a:prstGeom prst="rect">
            <a:avLst/>
          </a:prstGeom>
          <a:noFill/>
        </p:spPr>
        <p:txBody>
          <a:bodyPr wrap="none" rtlCol="0">
            <a:spAutoFit/>
          </a:bodyPr>
          <a:lstStyle/>
          <a:p>
            <a:r>
              <a:rPr kumimoji="1" lang="en-US" altLang="ja-JP" dirty="0" smtClean="0"/>
              <a:t>φ20mm</a:t>
            </a:r>
            <a:endParaRPr kumimoji="1" lang="ja-JP" altLang="en-US" dirty="0"/>
          </a:p>
        </p:txBody>
      </p:sp>
      <p:sp>
        <p:nvSpPr>
          <p:cNvPr id="58" name="右矢印 57"/>
          <p:cNvSpPr/>
          <p:nvPr/>
        </p:nvSpPr>
        <p:spPr>
          <a:xfrm rot="5400000">
            <a:off x="2017791" y="803605"/>
            <a:ext cx="701688" cy="5424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4300" y="1240987"/>
            <a:ext cx="1133644" cy="369332"/>
          </a:xfrm>
          <a:prstGeom prst="rect">
            <a:avLst/>
          </a:prstGeom>
          <a:noFill/>
        </p:spPr>
        <p:txBody>
          <a:bodyPr wrap="none" rtlCol="0">
            <a:spAutoFit/>
          </a:bodyPr>
          <a:lstStyle/>
          <a:p>
            <a:r>
              <a:rPr kumimoji="1" lang="en-US" altLang="ja-JP" dirty="0" smtClean="0"/>
              <a:t>Woofer</a:t>
            </a:r>
            <a:r>
              <a:rPr kumimoji="1" lang="ja-JP" altLang="en-US" dirty="0" smtClean="0"/>
              <a:t>部</a:t>
            </a:r>
            <a:endParaRPr kumimoji="1" lang="ja-JP" altLang="en-US" dirty="0"/>
          </a:p>
        </p:txBody>
      </p:sp>
      <p:cxnSp>
        <p:nvCxnSpPr>
          <p:cNvPr id="92" name="直線コネクタ 91"/>
          <p:cNvCxnSpPr/>
          <p:nvPr/>
        </p:nvCxnSpPr>
        <p:spPr>
          <a:xfrm flipV="1">
            <a:off x="1769840" y="2833715"/>
            <a:ext cx="1432" cy="543116"/>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1304855" y="3376833"/>
            <a:ext cx="1007608" cy="276999"/>
          </a:xfrm>
          <a:prstGeom prst="rect">
            <a:avLst/>
          </a:prstGeom>
          <a:noFill/>
        </p:spPr>
        <p:txBody>
          <a:bodyPr wrap="none" rtlCol="0">
            <a:spAutoFit/>
          </a:bodyPr>
          <a:lstStyle/>
          <a:p>
            <a:r>
              <a:rPr kumimoji="1" lang="ja-JP" altLang="en-US" sz="1200" dirty="0" smtClean="0"/>
              <a:t>ファイバー端</a:t>
            </a:r>
            <a:endParaRPr kumimoji="1" lang="ja-JP" altLang="en-US" sz="1200" dirty="0"/>
          </a:p>
        </p:txBody>
      </p:sp>
      <p:cxnSp>
        <p:nvCxnSpPr>
          <p:cNvPr id="97" name="直線コネクタ 96"/>
          <p:cNvCxnSpPr>
            <a:stCxn id="86" idx="3"/>
            <a:endCxn id="87" idx="1"/>
          </p:cNvCxnSpPr>
          <p:nvPr/>
        </p:nvCxnSpPr>
        <p:spPr>
          <a:xfrm flipV="1">
            <a:off x="1247944" y="3653831"/>
            <a:ext cx="547556" cy="487589"/>
          </a:xfrm>
          <a:prstGeom prst="line">
            <a:avLst/>
          </a:prstGeom>
          <a:ln>
            <a:headEnd type="none"/>
            <a:tailEnd type="arrow"/>
          </a:ln>
        </p:spPr>
        <p:style>
          <a:lnRef idx="1">
            <a:schemeClr val="dk1"/>
          </a:lnRef>
          <a:fillRef idx="0">
            <a:schemeClr val="dk1"/>
          </a:fillRef>
          <a:effectRef idx="0">
            <a:schemeClr val="dk1"/>
          </a:effectRef>
          <a:fontRef idx="minor">
            <a:schemeClr val="tx1"/>
          </a:fontRef>
        </p:style>
      </p:cxnSp>
      <p:sp>
        <p:nvSpPr>
          <p:cNvPr id="99" name="テキスト ボックス 98"/>
          <p:cNvSpPr txBox="1"/>
          <p:nvPr/>
        </p:nvSpPr>
        <p:spPr>
          <a:xfrm>
            <a:off x="2997200" y="4632255"/>
            <a:ext cx="996073" cy="369332"/>
          </a:xfrm>
          <a:prstGeom prst="rect">
            <a:avLst/>
          </a:prstGeom>
          <a:noFill/>
        </p:spPr>
        <p:txBody>
          <a:bodyPr wrap="none" rtlCol="0">
            <a:spAutoFit/>
          </a:bodyPr>
          <a:lstStyle/>
          <a:p>
            <a:r>
              <a:rPr kumimoji="1" lang="en-US" altLang="ja-JP" dirty="0" smtClean="0"/>
              <a:t>φ6.4mm</a:t>
            </a:r>
            <a:endParaRPr kumimoji="1" lang="ja-JP" altLang="en-US" dirty="0"/>
          </a:p>
        </p:txBody>
      </p:sp>
      <p:sp>
        <p:nvSpPr>
          <p:cNvPr id="100" name="正方形/長方形 99"/>
          <p:cNvSpPr/>
          <p:nvPr/>
        </p:nvSpPr>
        <p:spPr>
          <a:xfrm rot="13500000">
            <a:off x="1530564" y="2800765"/>
            <a:ext cx="529872" cy="73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0" name="テキスト ボックス 29"/>
          <p:cNvSpPr txBox="1"/>
          <p:nvPr/>
        </p:nvSpPr>
        <p:spPr>
          <a:xfrm>
            <a:off x="1370878" y="2134632"/>
            <a:ext cx="1197764" cy="523220"/>
          </a:xfrm>
          <a:prstGeom prst="rect">
            <a:avLst/>
          </a:prstGeom>
          <a:noFill/>
        </p:spPr>
        <p:txBody>
          <a:bodyPr wrap="none" rtlCol="0">
            <a:spAutoFit/>
          </a:bodyPr>
          <a:lstStyle/>
          <a:p>
            <a:r>
              <a:rPr kumimoji="1" lang="ja-JP" altLang="en-US" sz="1400" dirty="0" smtClean="0"/>
              <a:t>反射鏡</a:t>
            </a:r>
            <a:r>
              <a:rPr kumimoji="1" lang="en-US" altLang="ja-JP" sz="1400" dirty="0" smtClean="0"/>
              <a:t>+</a:t>
            </a:r>
          </a:p>
          <a:p>
            <a:r>
              <a:rPr lang="ja-JP" altLang="en-US" sz="1400" dirty="0" smtClean="0"/>
              <a:t>電動ステージ</a:t>
            </a:r>
            <a:endParaRPr kumimoji="1" lang="ja-JP" altLang="en-US" sz="1400" dirty="0"/>
          </a:p>
        </p:txBody>
      </p:sp>
    </p:spTree>
    <p:extLst>
      <p:ext uri="{BB962C8B-B14F-4D97-AF65-F5344CB8AC3E}">
        <p14:creationId xmlns:p14="http://schemas.microsoft.com/office/powerpoint/2010/main" val="115539760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AO</a:t>
            </a:r>
            <a:r>
              <a:rPr kumimoji="1" lang="ja-JP" altLang="en-US" dirty="0" smtClean="0"/>
              <a:t>設計：ゴースト像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ゴースト像</a:t>
            </a:r>
            <a:endParaRPr kumimoji="1" lang="ja-JP" altLang="en-US" dirty="0"/>
          </a:p>
        </p:txBody>
      </p:sp>
      <p:pic>
        <p:nvPicPr>
          <p:cNvPr id="5" name="図 4"/>
          <p:cNvPicPr>
            <a:picLocks noChangeAspect="1"/>
          </p:cNvPicPr>
          <p:nvPr/>
        </p:nvPicPr>
        <p:blipFill>
          <a:blip r:embed="rId2"/>
          <a:stretch>
            <a:fillRect/>
          </a:stretch>
        </p:blipFill>
        <p:spPr>
          <a:xfrm rot="5400000">
            <a:off x="2022240" y="-541439"/>
            <a:ext cx="5102513" cy="8936551"/>
          </a:xfrm>
          <a:prstGeom prst="rect">
            <a:avLst/>
          </a:prstGeom>
        </p:spPr>
      </p:pic>
      <p:sp>
        <p:nvSpPr>
          <p:cNvPr id="7" name="円/楕円 6"/>
          <p:cNvSpPr/>
          <p:nvPr/>
        </p:nvSpPr>
        <p:spPr>
          <a:xfrm>
            <a:off x="2488202" y="3610037"/>
            <a:ext cx="808348" cy="756253"/>
          </a:xfrm>
          <a:prstGeom prst="ellipse">
            <a:avLst/>
          </a:prstGeom>
          <a:noFill/>
          <a:ln w="38100" cmpd="sng">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1840470" y="4116131"/>
            <a:ext cx="641033" cy="369332"/>
          </a:xfrm>
          <a:prstGeom prst="rect">
            <a:avLst/>
          </a:prstGeom>
          <a:noFill/>
          <a:ln>
            <a:solidFill>
              <a:srgbClr val="008000"/>
            </a:solidFill>
          </a:ln>
        </p:spPr>
        <p:txBody>
          <a:bodyPr wrap="none" rtlCol="0">
            <a:spAutoFit/>
          </a:bodyPr>
          <a:lstStyle/>
          <a:p>
            <a:r>
              <a:rPr kumimoji="1" lang="en-US" altLang="ja-JP" dirty="0" smtClean="0"/>
              <a:t>DM3</a:t>
            </a:r>
            <a:endParaRPr kumimoji="1" lang="ja-JP" altLang="en-US" dirty="0"/>
          </a:p>
        </p:txBody>
      </p:sp>
      <p:sp>
        <p:nvSpPr>
          <p:cNvPr id="9" name="右矢印 8"/>
          <p:cNvSpPr/>
          <p:nvPr/>
        </p:nvSpPr>
        <p:spPr>
          <a:xfrm rot="6300000" flipV="1">
            <a:off x="2538924" y="5117153"/>
            <a:ext cx="596892" cy="208481"/>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rot="772347">
            <a:off x="3487932" y="3761774"/>
            <a:ext cx="624965" cy="2603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335062" y="6293428"/>
            <a:ext cx="1827431" cy="369332"/>
          </a:xfrm>
          <a:prstGeom prst="rect">
            <a:avLst/>
          </a:prstGeom>
          <a:solidFill>
            <a:schemeClr val="bg1"/>
          </a:solidFill>
          <a:ln>
            <a:solidFill>
              <a:srgbClr val="008000"/>
            </a:solidFill>
          </a:ln>
        </p:spPr>
        <p:txBody>
          <a:bodyPr wrap="none" rtlCol="0">
            <a:spAutoFit/>
          </a:bodyPr>
          <a:lstStyle/>
          <a:p>
            <a:r>
              <a:rPr kumimoji="1" lang="en-US" altLang="ja-JP" dirty="0" smtClean="0"/>
              <a:t>Tweeter</a:t>
            </a:r>
            <a:r>
              <a:rPr kumimoji="1" lang="ja-JP" altLang="en-US" dirty="0" smtClean="0"/>
              <a:t>センサー</a:t>
            </a:r>
            <a:endParaRPr kumimoji="1" lang="ja-JP" altLang="en-US" dirty="0"/>
          </a:p>
        </p:txBody>
      </p:sp>
      <p:sp>
        <p:nvSpPr>
          <p:cNvPr id="12" name="テキスト ボックス 11"/>
          <p:cNvSpPr txBox="1"/>
          <p:nvPr/>
        </p:nvSpPr>
        <p:spPr>
          <a:xfrm>
            <a:off x="103609" y="2756026"/>
            <a:ext cx="1890261" cy="369332"/>
          </a:xfrm>
          <a:prstGeom prst="rect">
            <a:avLst/>
          </a:prstGeom>
          <a:noFill/>
          <a:ln>
            <a:solidFill>
              <a:srgbClr val="008000"/>
            </a:solidFill>
          </a:ln>
        </p:spPr>
        <p:txBody>
          <a:bodyPr wrap="none" rtlCol="0">
            <a:spAutoFit/>
          </a:bodyPr>
          <a:lstStyle/>
          <a:p>
            <a:r>
              <a:rPr kumimoji="1" lang="en-US" altLang="ja-JP" dirty="0" smtClean="0"/>
              <a:t>Tweeter</a:t>
            </a:r>
            <a:r>
              <a:rPr kumimoji="1" lang="ja-JP" altLang="en-US" dirty="0" smtClean="0"/>
              <a:t>可変形鏡</a:t>
            </a:r>
            <a:endParaRPr kumimoji="1" lang="ja-JP" altLang="en-US" dirty="0"/>
          </a:p>
        </p:txBody>
      </p:sp>
      <p:sp>
        <p:nvSpPr>
          <p:cNvPr id="13" name="テキスト ボックス 12"/>
          <p:cNvSpPr txBox="1"/>
          <p:nvPr/>
        </p:nvSpPr>
        <p:spPr>
          <a:xfrm>
            <a:off x="5748601" y="895048"/>
            <a:ext cx="2938199" cy="1200329"/>
          </a:xfrm>
          <a:prstGeom prst="rect">
            <a:avLst/>
          </a:prstGeom>
          <a:solidFill>
            <a:schemeClr val="bg1"/>
          </a:solidFill>
        </p:spPr>
        <p:txBody>
          <a:bodyPr wrap="none" rtlCol="0">
            <a:spAutoFit/>
          </a:bodyPr>
          <a:lstStyle/>
          <a:p>
            <a:r>
              <a:rPr kumimoji="1" lang="ja-JP" altLang="en-US" dirty="0" smtClean="0"/>
              <a:t>ゴースト像は結像面で</a:t>
            </a:r>
            <a:endParaRPr kumimoji="1" lang="en-US" altLang="ja-JP" dirty="0" smtClean="0"/>
          </a:p>
          <a:p>
            <a:r>
              <a:rPr lang="en-US" altLang="ja-JP" dirty="0" smtClean="0"/>
              <a:t>6’’.8, 13’’</a:t>
            </a:r>
            <a:r>
              <a:rPr lang="ja-JP" altLang="en-US" dirty="0" smtClean="0"/>
              <a:t>ずれる位置へ</a:t>
            </a:r>
            <a:endParaRPr lang="en-US" altLang="ja-JP" dirty="0" smtClean="0"/>
          </a:p>
          <a:p>
            <a:r>
              <a:rPr kumimoji="1" lang="en-US" altLang="ja-JP" dirty="0" smtClean="0"/>
              <a:t>→AO</a:t>
            </a:r>
            <a:r>
              <a:rPr kumimoji="1" lang="ja-JP" altLang="en-US" dirty="0" smtClean="0"/>
              <a:t>の視野は半径</a:t>
            </a:r>
            <a:r>
              <a:rPr kumimoji="1" lang="en-US" altLang="ja-JP" dirty="0" smtClean="0"/>
              <a:t>2</a:t>
            </a:r>
            <a:r>
              <a:rPr kumimoji="1" lang="ja-JP" altLang="en-US" dirty="0" smtClean="0"/>
              <a:t>秒、</a:t>
            </a:r>
            <a:endParaRPr kumimoji="1" lang="en-US" altLang="ja-JP" dirty="0" smtClean="0"/>
          </a:p>
          <a:p>
            <a:r>
              <a:rPr lang="ja-JP" altLang="en-US" dirty="0" smtClean="0"/>
              <a:t>　検出面を半径</a:t>
            </a:r>
            <a:r>
              <a:rPr lang="en-US" altLang="ja-JP" dirty="0" smtClean="0"/>
              <a:t>5</a:t>
            </a:r>
            <a:r>
              <a:rPr lang="ja-JP" altLang="en-US" dirty="0" smtClean="0"/>
              <a:t>秒で設計中</a:t>
            </a:r>
            <a:endParaRPr kumimoji="1" lang="ja-JP" altLang="en-US" dirty="0"/>
          </a:p>
        </p:txBody>
      </p:sp>
      <p:pic>
        <p:nvPicPr>
          <p:cNvPr id="14" name="図 13"/>
          <p:cNvPicPr>
            <a:picLocks noChangeAspect="1"/>
          </p:cNvPicPr>
          <p:nvPr/>
        </p:nvPicPr>
        <p:blipFill rotWithShape="1">
          <a:blip r:embed="rId3" cstate="screen">
            <a:extLst>
              <a:ext uri="{28A0092B-C50C-407E-A947-70E740481C1C}">
                <a14:useLocalDpi xmlns:a14="http://schemas.microsoft.com/office/drawing/2010/main"/>
              </a:ext>
            </a:extLst>
          </a:blip>
          <a:srcRect l="25454" b="14512"/>
          <a:stretch/>
        </p:blipFill>
        <p:spPr>
          <a:xfrm rot="5400000">
            <a:off x="6369407" y="1701128"/>
            <a:ext cx="1933505" cy="3411225"/>
          </a:xfrm>
          <a:prstGeom prst="rect">
            <a:avLst/>
          </a:prstGeom>
          <a:ln>
            <a:solidFill>
              <a:srgbClr val="000000"/>
            </a:solidFill>
          </a:ln>
        </p:spPr>
      </p:pic>
      <p:sp>
        <p:nvSpPr>
          <p:cNvPr id="15" name="正方形/長方形 14"/>
          <p:cNvSpPr/>
          <p:nvPr/>
        </p:nvSpPr>
        <p:spPr>
          <a:xfrm>
            <a:off x="6778619" y="4608861"/>
            <a:ext cx="870517" cy="79906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7" name="直線コネクタ 16"/>
          <p:cNvCxnSpPr/>
          <p:nvPr/>
        </p:nvCxnSpPr>
        <p:spPr>
          <a:xfrm flipH="1" flipV="1">
            <a:off x="5630547" y="4366290"/>
            <a:ext cx="1148072" cy="242571"/>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a:xfrm flipH="1">
            <a:off x="7649136" y="4373493"/>
            <a:ext cx="1392637" cy="23536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25009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パワースペクトル</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5764371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392"/>
            <a:ext cx="8363272" cy="1143000"/>
          </a:xfrm>
        </p:spPr>
        <p:txBody>
          <a:bodyPr>
            <a:normAutofit/>
          </a:bodyPr>
          <a:lstStyle/>
          <a:p>
            <a:r>
              <a:rPr lang="ja-JP" altLang="en-US" sz="4000" dirty="0" smtClean="0"/>
              <a:t>評価方法</a:t>
            </a:r>
            <a:endParaRPr kumimoji="1" lang="ja-JP" altLang="en-US" sz="40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 y="2485137"/>
                <a:ext cx="4860033" cy="4741987"/>
              </a:xfrm>
            </p:spPr>
            <p:txBody>
              <a:bodyPr/>
              <a:lstStyle/>
              <a:p>
                <a:pPr marL="0" indent="0">
                  <a:buNone/>
                </a:pPr>
                <a:r>
                  <a:rPr lang="ja-JP" altLang="en-US" sz="2800" dirty="0" smtClean="0"/>
                  <a:t>瞳面での</a:t>
                </a:r>
                <a:r>
                  <a:rPr kumimoji="1" lang="ja-JP" altLang="en-US" sz="2800" dirty="0" smtClean="0"/>
                  <a:t>波面歪み</a:t>
                </a:r>
                <a:endParaRPr kumimoji="1" lang="en-US" altLang="ja-JP" sz="2800" dirty="0" smtClean="0"/>
              </a:p>
              <a:p>
                <a:pPr marL="0" indent="0">
                  <a:buNone/>
                </a:pPr>
                <a:r>
                  <a:rPr lang="en-US" altLang="ja-JP" sz="2800" dirty="0" smtClean="0"/>
                  <a:t>(Kolmogorov</a:t>
                </a:r>
                <a:r>
                  <a:rPr lang="ja-JP" altLang="en-US" sz="2800" dirty="0" smtClean="0"/>
                  <a:t>モデルを仮定</a:t>
                </a:r>
                <a:r>
                  <a:rPr lang="en-US" altLang="ja-JP" sz="2800" dirty="0" smtClean="0"/>
                  <a:t>)</a:t>
                </a:r>
                <a:r>
                  <a:rPr kumimoji="1" lang="ja-JP" altLang="en-US" sz="2800" dirty="0" smtClean="0"/>
                  <a:t>      </a:t>
                </a:r>
                <a:endParaRPr kumimoji="1" lang="en-US" altLang="ja-JP" sz="2800" dirty="0" smtClean="0"/>
              </a:p>
              <a:p>
                <a:pPr marL="0" indent="0">
                  <a:buNone/>
                </a:pPr>
                <a14:m>
                  <m:oMathPara xmlns:m="http://schemas.openxmlformats.org/officeDocument/2006/math" xmlns="">
                    <m:oMathParaPr>
                      <m:jc m:val="centerGroup"/>
                    </m:oMathParaPr>
                    <m:oMath xmlns:m="http://schemas.openxmlformats.org/officeDocument/2006/math">
                      <m:d>
                        <m:dPr>
                          <m:begChr m:val="⟨"/>
                          <m:endChr m:val="⟩"/>
                          <m:ctrlPr>
                            <a:rPr lang="en-US" altLang="ja-JP" sz="2800" i="1" dirty="0" smtClean="0">
                              <a:latin typeface="Cambria Math"/>
                              <a:ea typeface="Cambria Math"/>
                            </a:rPr>
                          </m:ctrlPr>
                        </m:dPr>
                        <m:e>
                          <m:sSup>
                            <m:sSupPr>
                              <m:ctrlPr>
                                <a:rPr lang="en-US" altLang="ja-JP" sz="2800" i="1" dirty="0">
                                  <a:latin typeface="Cambria Math"/>
                                  <a:ea typeface="Cambria Math"/>
                                </a:rPr>
                              </m:ctrlPr>
                            </m:sSupPr>
                            <m:e>
                              <m:d>
                                <m:dPr>
                                  <m:begChr m:val="|"/>
                                  <m:endChr m:val="|"/>
                                  <m:ctrlPr>
                                    <a:rPr lang="en-US" altLang="ja-JP" sz="2800" i="1" dirty="0">
                                      <a:latin typeface="Cambria Math"/>
                                      <a:ea typeface="Cambria Math"/>
                                    </a:rPr>
                                  </m:ctrlPr>
                                </m:dPr>
                                <m:e>
                                  <m:r>
                                    <a:rPr lang="en-US" altLang="ja-JP" sz="2800" i="1" dirty="0">
                                      <a:latin typeface="Cambria Math"/>
                                      <a:ea typeface="Cambria Math"/>
                                    </a:rPr>
                                    <m:t>∅</m:t>
                                  </m:r>
                                  <m:d>
                                    <m:dPr>
                                      <m:ctrlPr>
                                        <a:rPr lang="en-US" altLang="ja-JP" sz="2800" i="1" dirty="0">
                                          <a:latin typeface="Cambria Math"/>
                                          <a:ea typeface="Cambria Math"/>
                                        </a:rPr>
                                      </m:ctrlPr>
                                    </m:dPr>
                                    <m:e>
                                      <m:r>
                                        <a:rPr lang="en-US" altLang="ja-JP" sz="2800" i="1" dirty="0">
                                          <a:latin typeface="Cambria Math"/>
                                          <a:ea typeface="Cambria Math"/>
                                        </a:rPr>
                                        <m:t>𝑥</m:t>
                                      </m:r>
                                      <m:r>
                                        <a:rPr lang="en-US" altLang="ja-JP" sz="2800" i="1" dirty="0">
                                          <a:latin typeface="Cambria Math"/>
                                          <a:ea typeface="Cambria Math"/>
                                        </a:rPr>
                                        <m:t>+</m:t>
                                      </m:r>
                                      <m:r>
                                        <a:rPr lang="en-US" altLang="ja-JP" sz="2800" i="1" dirty="0">
                                          <a:latin typeface="Cambria Math"/>
                                          <a:ea typeface="Cambria Math"/>
                                        </a:rPr>
                                        <m:t>𝑟</m:t>
                                      </m:r>
                                    </m:e>
                                  </m:d>
                                  <m:r>
                                    <a:rPr lang="en-US" altLang="ja-JP" sz="2800" i="1" dirty="0">
                                      <a:latin typeface="Cambria Math"/>
                                      <a:ea typeface="Cambria Math"/>
                                    </a:rPr>
                                    <m:t>−∅</m:t>
                                  </m:r>
                                  <m:d>
                                    <m:dPr>
                                      <m:ctrlPr>
                                        <a:rPr lang="en-US" altLang="ja-JP" sz="2800" i="1" dirty="0">
                                          <a:latin typeface="Cambria Math"/>
                                          <a:ea typeface="Cambria Math"/>
                                        </a:rPr>
                                      </m:ctrlPr>
                                    </m:dPr>
                                    <m:e>
                                      <m:r>
                                        <a:rPr lang="en-US" altLang="ja-JP" sz="2800" i="1" dirty="0">
                                          <a:latin typeface="Cambria Math"/>
                                          <a:ea typeface="Cambria Math"/>
                                        </a:rPr>
                                        <m:t>𝑥</m:t>
                                      </m:r>
                                    </m:e>
                                  </m:d>
                                </m:e>
                              </m:d>
                            </m:e>
                            <m:sup>
                              <m:r>
                                <a:rPr lang="en-US" altLang="ja-JP" sz="2800" i="1" dirty="0">
                                  <a:latin typeface="Cambria Math"/>
                                  <a:ea typeface="Cambria Math"/>
                                </a:rPr>
                                <m:t>2</m:t>
                              </m:r>
                            </m:sup>
                          </m:sSup>
                        </m:e>
                      </m:d>
                      <m:r>
                        <a:rPr lang="en-US" altLang="ja-JP" sz="2800" dirty="0">
                          <a:latin typeface="Cambria Math"/>
                        </a:rPr>
                        <m:t>=</m:t>
                      </m:r>
                      <m:r>
                        <a:rPr lang="en-US" altLang="ja-JP" sz="2800" b="0" i="0" dirty="0" smtClean="0">
                          <a:latin typeface="Cambria Math"/>
                        </a:rPr>
                        <m:t>6.88</m:t>
                      </m:r>
                      <m:sSup>
                        <m:sSupPr>
                          <m:ctrlPr>
                            <a:rPr lang="en-US" altLang="ja-JP" sz="2800" b="0" i="1" dirty="0" smtClean="0">
                              <a:latin typeface="Cambria Math"/>
                            </a:rPr>
                          </m:ctrlPr>
                        </m:sSupPr>
                        <m:e>
                          <m:d>
                            <m:dPr>
                              <m:ctrlPr>
                                <a:rPr lang="en-US" altLang="ja-JP" sz="2800" i="1" dirty="0">
                                  <a:latin typeface="Cambria Math"/>
                                </a:rPr>
                              </m:ctrlPr>
                            </m:dPr>
                            <m:e>
                              <m:f>
                                <m:fPr>
                                  <m:ctrlPr>
                                    <a:rPr lang="en-US" altLang="ja-JP" sz="2800" i="1" dirty="0">
                                      <a:latin typeface="Cambria Math"/>
                                    </a:rPr>
                                  </m:ctrlPr>
                                </m:fPr>
                                <m:num>
                                  <m:r>
                                    <a:rPr lang="en-US" altLang="ja-JP" sz="2800" i="1" dirty="0">
                                      <a:latin typeface="Cambria Math"/>
                                    </a:rPr>
                                    <m:t>𝑟</m:t>
                                  </m:r>
                                </m:num>
                                <m:den>
                                  <m:sSub>
                                    <m:sSubPr>
                                      <m:ctrlPr>
                                        <a:rPr lang="en-US" altLang="ja-JP" sz="2800" i="1" dirty="0">
                                          <a:latin typeface="Cambria Math"/>
                                        </a:rPr>
                                      </m:ctrlPr>
                                    </m:sSubPr>
                                    <m:e>
                                      <m:r>
                                        <a:rPr lang="en-US" altLang="ja-JP" sz="2800" i="1" dirty="0">
                                          <a:latin typeface="Cambria Math"/>
                                        </a:rPr>
                                        <m:t>𝑟</m:t>
                                      </m:r>
                                    </m:e>
                                    <m:sub>
                                      <m:r>
                                        <a:rPr lang="en-US" altLang="ja-JP" sz="2800" i="1" dirty="0">
                                          <a:latin typeface="Cambria Math"/>
                                        </a:rPr>
                                        <m:t>0</m:t>
                                      </m:r>
                                    </m:sub>
                                  </m:sSub>
                                </m:den>
                              </m:f>
                            </m:e>
                          </m:d>
                        </m:e>
                        <m:sup>
                          <m:r>
                            <a:rPr lang="en-US" altLang="ja-JP" sz="2800" b="0" i="1" dirty="0" smtClean="0">
                              <a:latin typeface="Cambria Math"/>
                            </a:rPr>
                            <m:t>5/3</m:t>
                          </m:r>
                        </m:sup>
                      </m:sSup>
                    </m:oMath>
                  </m:oMathPara>
                </a14:m>
                <a:endParaRPr lang="en-US" altLang="ja-JP" sz="2800" b="0" dirty="0" smtClean="0"/>
              </a:p>
              <a:p>
                <a:pPr marL="0" indent="0">
                  <a:buNone/>
                </a:pPr>
                <a:r>
                  <a:rPr lang="ja-JP" altLang="en-US" sz="2800" dirty="0" smtClean="0"/>
                  <a:t>   </a:t>
                </a:r>
                <a14:m>
                  <m:oMath xmlns:m="http://schemas.openxmlformats.org/officeDocument/2006/math" xmlns="">
                    <m:sSub>
                      <m:sSubPr>
                        <m:ctrlPr>
                          <a:rPr lang="en-US" altLang="ja-JP" sz="2800" i="1" smtClean="0">
                            <a:latin typeface="Cambria Math"/>
                          </a:rPr>
                        </m:ctrlPr>
                      </m:sSubPr>
                      <m:e>
                        <m:r>
                          <a:rPr lang="en-US" altLang="ja-JP" sz="2800" b="0" i="1" smtClean="0">
                            <a:latin typeface="Cambria Math"/>
                          </a:rPr>
                          <m:t>𝑟</m:t>
                        </m:r>
                      </m:e>
                      <m:sub>
                        <m:r>
                          <a:rPr lang="en-US" altLang="ja-JP" sz="2800" b="0" i="1" smtClean="0">
                            <a:latin typeface="Cambria Math"/>
                          </a:rPr>
                          <m:t>0</m:t>
                        </m:r>
                      </m:sub>
                    </m:sSub>
                  </m:oMath>
                </a14:m>
                <a:r>
                  <a:rPr lang="en-US" altLang="ja-JP" sz="2800" dirty="0" smtClean="0"/>
                  <a:t>: </a:t>
                </a:r>
                <a:r>
                  <a:rPr lang="ja-JP" altLang="en-US" sz="2800" dirty="0" smtClean="0"/>
                  <a:t>フリード長</a:t>
                </a:r>
                <a:endParaRPr lang="en-US" altLang="ja-JP" sz="2800" dirty="0" smtClean="0"/>
              </a:p>
              <a:p>
                <a:pPr marL="0" indent="0">
                  <a:buNone/>
                </a:pPr>
                <a:r>
                  <a:rPr lang="ja-JP" altLang="en-US" sz="2800" dirty="0" smtClean="0"/>
                  <a:t>    波面が一定とみなせる長さ</a:t>
                </a:r>
                <a:endParaRPr lang="en-US" altLang="ja-JP" sz="2800" dirty="0"/>
              </a:p>
              <a:p>
                <a:pPr marL="0" indent="0">
                  <a:buNone/>
                </a:pPr>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 y="2485137"/>
                <a:ext cx="4860033" cy="4741987"/>
              </a:xfrm>
              <a:blipFill rotWithShape="1">
                <a:blip r:embed="rId3"/>
                <a:stretch>
                  <a:fillRect/>
                </a:stretch>
              </a:blipFill>
            </p:spPr>
            <p:txBody>
              <a:bodyPr/>
              <a:lstStyle/>
              <a:p>
                <a:r>
                  <a:rPr lang="ja-JP" altLang="en-US">
                    <a:noFill/>
                  </a:rPr>
                  <a:t> </a:t>
                </a:r>
              </a:p>
            </p:txBody>
          </p:sp>
        </mc:Fallback>
      </mc:AlternateContent>
      <p:pic>
        <p:nvPicPr>
          <p:cNvPr id="1028" name="Picture 4" descr="C:\Users\Yusuke\Downloads\texclip201602021500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53391" y="6118792"/>
            <a:ext cx="9524" cy="952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Yusuke\Downloads\texclip201602021500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53391" y="6118792"/>
            <a:ext cx="9524" cy="95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9592" y="1783357"/>
            <a:ext cx="176847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86791" y="1412776"/>
            <a:ext cx="3173641" cy="1147245"/>
          </a:xfrm>
          <a:prstGeom prst="rect">
            <a:avLst/>
          </a:prstGeom>
          <a:ln>
            <a:solidFill>
              <a:schemeClr val="bg1"/>
            </a:solidFill>
          </a:ln>
        </p:spPr>
      </p:pic>
      <p:cxnSp>
        <p:nvCxnSpPr>
          <p:cNvPr id="5" name="直線矢印コネクタ 4"/>
          <p:cNvCxnSpPr/>
          <p:nvPr/>
        </p:nvCxnSpPr>
        <p:spPr>
          <a:xfrm>
            <a:off x="3415174" y="2225277"/>
            <a:ext cx="1732890"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5" name="テキスト ボックス 14"/>
          <p:cNvSpPr txBox="1"/>
          <p:nvPr/>
        </p:nvSpPr>
        <p:spPr>
          <a:xfrm>
            <a:off x="3424515" y="1743287"/>
            <a:ext cx="1723549" cy="400110"/>
          </a:xfrm>
          <a:prstGeom prst="rect">
            <a:avLst/>
          </a:prstGeom>
          <a:noFill/>
        </p:spPr>
        <p:txBody>
          <a:bodyPr wrap="none" rtlCol="0">
            <a:spAutoFit/>
          </a:bodyPr>
          <a:lstStyle/>
          <a:p>
            <a:pPr defTabSz="914400" fontAlgn="auto">
              <a:spcBef>
                <a:spcPts val="0"/>
              </a:spcBef>
              <a:spcAft>
                <a:spcPts val="0"/>
              </a:spcAft>
            </a:pPr>
            <a:r>
              <a:rPr lang="ja-JP" altLang="en-US" sz="2000" b="1" dirty="0" smtClean="0">
                <a:solidFill>
                  <a:prstClr val="black"/>
                </a:solidFill>
                <a:latin typeface="游ゴシック" panose="020B0400000000000000" pitchFamily="50" charset="-128"/>
                <a:ea typeface="游ゴシック" panose="020B0400000000000000" pitchFamily="50" charset="-128"/>
                <a:cs typeface="+mn-cs"/>
              </a:rPr>
              <a:t>フーリエ変換</a:t>
            </a:r>
            <a:endParaRPr lang="ja-JP" altLang="en-US" sz="2000" b="1" dirty="0">
              <a:solidFill>
                <a:prstClr val="black"/>
              </a:solidFill>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467544" y="2031319"/>
            <a:ext cx="2646878" cy="461665"/>
          </a:xfrm>
          <a:prstGeom prst="rect">
            <a:avLst/>
          </a:prstGeom>
          <a:noFill/>
        </p:spPr>
        <p:txBody>
          <a:bodyPr wrap="none" rtlCol="0">
            <a:spAutoFit/>
          </a:bodyPr>
          <a:lstStyle/>
          <a:p>
            <a:pPr defTabSz="914400" fontAlgn="auto">
              <a:spcBef>
                <a:spcPts val="0"/>
              </a:spcBef>
              <a:spcAft>
                <a:spcPts val="0"/>
              </a:spcAft>
            </a:pPr>
            <a:r>
              <a:rPr lang="ja-JP" altLang="en-US" sz="2400" dirty="0">
                <a:solidFill>
                  <a:prstClr val="black"/>
                </a:solidFill>
                <a:latin typeface="游ゴシック" panose="020B0400000000000000" pitchFamily="50" charset="-128"/>
                <a:ea typeface="游ゴシック" panose="020B0400000000000000" pitchFamily="50" charset="-128"/>
                <a:cs typeface="+mn-cs"/>
              </a:rPr>
              <a:t>波面</a:t>
            </a:r>
            <a:r>
              <a:rPr lang="ja-JP" altLang="en-US" sz="2400" dirty="0" smtClean="0">
                <a:solidFill>
                  <a:prstClr val="black"/>
                </a:solidFill>
                <a:latin typeface="游ゴシック" panose="020B0400000000000000" pitchFamily="50" charset="-128"/>
                <a:ea typeface="游ゴシック" panose="020B0400000000000000" pitchFamily="50" charset="-128"/>
                <a:cs typeface="+mn-cs"/>
              </a:rPr>
              <a:t>の長時間撮像</a:t>
            </a:r>
            <a:endParaRPr lang="ja-JP" altLang="en-US" sz="2400" dirty="0">
              <a:solidFill>
                <a:prstClr val="black"/>
              </a:solidFill>
              <a:latin typeface="游ゴシック" panose="020B0400000000000000" pitchFamily="50" charset="-128"/>
              <a:ea typeface="游ゴシック" panose="020B0400000000000000" pitchFamily="50" charset="-128"/>
              <a:cs typeface="+mn-cs"/>
            </a:endParaRPr>
          </a:p>
        </p:txBody>
      </p:sp>
      <p:sp>
        <p:nvSpPr>
          <p:cNvPr id="17" name="コンテンツ プレースホルダー 2"/>
          <p:cNvSpPr txBox="1">
            <a:spLocks/>
          </p:cNvSpPr>
          <p:nvPr/>
        </p:nvSpPr>
        <p:spPr>
          <a:xfrm>
            <a:off x="5004048" y="2647453"/>
            <a:ext cx="4114838" cy="47419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Medium" panose="020B0500000000000000" pitchFamily="50" charset="-128"/>
                <a:ea typeface="游ゴシック Medium" panose="020B05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ja-JP" altLang="en-US" sz="2800" dirty="0" smtClean="0">
                <a:solidFill>
                  <a:prstClr val="black"/>
                </a:solidFill>
              </a:rPr>
              <a:t>         </a:t>
            </a:r>
            <a:r>
              <a:rPr lang="en-US" altLang="ja-JP" sz="2800" dirty="0" smtClean="0">
                <a:solidFill>
                  <a:prstClr val="black"/>
                </a:solidFill>
              </a:rPr>
              <a:t>&lt;&lt;</a:t>
            </a:r>
            <a:r>
              <a:rPr lang="ja-JP" altLang="en-US" sz="2800" dirty="0" smtClean="0">
                <a:solidFill>
                  <a:prstClr val="black"/>
                </a:solidFill>
              </a:rPr>
              <a:t>１</a:t>
            </a:r>
            <a:r>
              <a:rPr lang="en-US" altLang="ja-JP" sz="2800" dirty="0" smtClean="0">
                <a:solidFill>
                  <a:prstClr val="black"/>
                </a:solidFill>
              </a:rPr>
              <a:t>rad</a:t>
            </a:r>
            <a:r>
              <a:rPr lang="ja-JP" altLang="en-US" sz="2800" dirty="0" smtClean="0">
                <a:solidFill>
                  <a:prstClr val="black"/>
                </a:solidFill>
              </a:rPr>
              <a:t>のとき</a:t>
            </a:r>
            <a:r>
              <a:rPr lang="en-US" altLang="ja-JP" sz="2800" dirty="0" smtClean="0">
                <a:solidFill>
                  <a:prstClr val="black"/>
                </a:solidFill>
              </a:rPr>
              <a:t/>
            </a:r>
            <a:br>
              <a:rPr lang="en-US" altLang="ja-JP" sz="2800" dirty="0" smtClean="0">
                <a:solidFill>
                  <a:prstClr val="black"/>
                </a:solidFill>
              </a:rPr>
            </a:br>
            <a:r>
              <a:rPr lang="ja-JP" altLang="en-US" sz="2800" dirty="0" smtClean="0">
                <a:solidFill>
                  <a:prstClr val="black"/>
                </a:solidFill>
              </a:rPr>
              <a:t>星像は近似的にパワー</a:t>
            </a:r>
            <a:r>
              <a:rPr lang="en-US" altLang="ja-JP" sz="2800" dirty="0" smtClean="0">
                <a:solidFill>
                  <a:prstClr val="black"/>
                </a:solidFill>
              </a:rPr>
              <a:t/>
            </a:r>
            <a:br>
              <a:rPr lang="en-US" altLang="ja-JP" sz="2800" dirty="0" smtClean="0">
                <a:solidFill>
                  <a:prstClr val="black"/>
                </a:solidFill>
              </a:rPr>
            </a:br>
            <a:r>
              <a:rPr lang="ja-JP" altLang="en-US" sz="2800" dirty="0" smtClean="0">
                <a:solidFill>
                  <a:prstClr val="black"/>
                </a:solidFill>
              </a:rPr>
              <a:t>スペクトル</a:t>
            </a:r>
            <a:r>
              <a:rPr lang="ja-JP" altLang="en-US" sz="2800" dirty="0">
                <a:solidFill>
                  <a:prstClr val="black"/>
                </a:solidFill>
              </a:rPr>
              <a:t>密度</a:t>
            </a:r>
            <a:r>
              <a:rPr lang="en-US" altLang="ja-JP" sz="2800" dirty="0">
                <a:solidFill>
                  <a:prstClr val="black"/>
                </a:solidFill>
              </a:rPr>
              <a:t>(PSD</a:t>
            </a:r>
            <a:r>
              <a:rPr lang="en-US" altLang="ja-JP" sz="2800" dirty="0" smtClean="0">
                <a:solidFill>
                  <a:prstClr val="black"/>
                </a:solidFill>
              </a:rPr>
              <a:t>)</a:t>
            </a:r>
          </a:p>
          <a:p>
            <a:pPr marL="0" indent="0" fontAlgn="auto">
              <a:spcAft>
                <a:spcPts val="0"/>
              </a:spcAft>
              <a:buFont typeface="Arial" panose="020B0604020202020204" pitchFamily="34" charset="0"/>
              <a:buNone/>
            </a:pPr>
            <a:endParaRPr lang="en-US" altLang="ja-JP" dirty="0" smtClean="0">
              <a:solidFill>
                <a:prstClr val="black"/>
              </a:solidFill>
            </a:endParaRPr>
          </a:p>
          <a:p>
            <a:pPr marL="0" indent="0" fontAlgn="auto">
              <a:spcAft>
                <a:spcPts val="0"/>
              </a:spcAft>
              <a:buFont typeface="Arial" panose="020B0604020202020204" pitchFamily="34" charset="0"/>
              <a:buNone/>
            </a:pPr>
            <a:endParaRPr lang="en-US" altLang="ja-JP" sz="1800" dirty="0" smtClean="0">
              <a:solidFill>
                <a:prstClr val="black"/>
              </a:solidFill>
            </a:endParaRPr>
          </a:p>
          <a:p>
            <a:pPr marL="0" indent="0" fontAlgn="auto">
              <a:spcAft>
                <a:spcPts val="0"/>
              </a:spcAft>
              <a:buFont typeface="Arial" panose="020B0604020202020204" pitchFamily="34" charset="0"/>
              <a:buNone/>
            </a:pPr>
            <a:r>
              <a:rPr lang="ja-JP" altLang="en-US" sz="2800" dirty="0" smtClean="0">
                <a:solidFill>
                  <a:prstClr val="black"/>
                </a:solidFill>
              </a:rPr>
              <a:t>回折</a:t>
            </a:r>
            <a:r>
              <a:rPr lang="ja-JP" altLang="en-US" sz="2800" dirty="0">
                <a:solidFill>
                  <a:prstClr val="black"/>
                </a:solidFill>
              </a:rPr>
              <a:t>限界像</a:t>
            </a:r>
            <a:r>
              <a:rPr lang="ja-JP" altLang="en-US" sz="2800" dirty="0" smtClean="0">
                <a:solidFill>
                  <a:prstClr val="black"/>
                </a:solidFill>
              </a:rPr>
              <a:t>のピーク</a:t>
            </a:r>
            <a:r>
              <a:rPr lang="en-US" altLang="ja-JP" sz="2800" dirty="0">
                <a:solidFill>
                  <a:prstClr val="black"/>
                </a:solidFill>
              </a:rPr>
              <a:t/>
            </a:r>
            <a:br>
              <a:rPr lang="en-US" altLang="ja-JP" sz="2800" dirty="0">
                <a:solidFill>
                  <a:prstClr val="black"/>
                </a:solidFill>
              </a:rPr>
            </a:br>
            <a:r>
              <a:rPr lang="ja-JP" altLang="en-US" sz="2800" dirty="0" smtClean="0">
                <a:solidFill>
                  <a:prstClr val="black"/>
                </a:solidFill>
              </a:rPr>
              <a:t>強度を</a:t>
            </a:r>
            <a:r>
              <a:rPr lang="en-US" altLang="ja-JP" sz="2800" dirty="0" smtClean="0">
                <a:solidFill>
                  <a:prstClr val="black"/>
                </a:solidFill>
              </a:rPr>
              <a:t>1</a:t>
            </a:r>
            <a:r>
              <a:rPr lang="ja-JP" altLang="en-US" sz="2800" dirty="0" smtClean="0">
                <a:solidFill>
                  <a:prstClr val="black"/>
                </a:solidFill>
              </a:rPr>
              <a:t>と規格化</a:t>
            </a:r>
            <a:endParaRPr lang="en-US" altLang="ja-JP" sz="2800" dirty="0" smtClean="0">
              <a:solidFill>
                <a:prstClr val="black"/>
              </a:solidFill>
            </a:endParaRPr>
          </a:p>
          <a:p>
            <a:pPr marL="0" indent="0" fontAlgn="auto">
              <a:spcAft>
                <a:spcPts val="0"/>
              </a:spcAft>
              <a:buFont typeface="Arial" panose="020B0604020202020204" pitchFamily="34" charset="0"/>
              <a:buNone/>
            </a:pPr>
            <a:endParaRPr lang="en-US" altLang="ja-JP" sz="2800" dirty="0">
              <a:solidFill>
                <a:prstClr val="black"/>
              </a:solidFill>
            </a:endParaRPr>
          </a:p>
          <a:p>
            <a:pPr marL="0" indent="0" fontAlgn="auto">
              <a:spcAft>
                <a:spcPts val="0"/>
              </a:spcAft>
              <a:buFont typeface="Arial" panose="020B0604020202020204" pitchFamily="34" charset="0"/>
              <a:buNone/>
            </a:pPr>
            <a:endParaRPr lang="en-US" altLang="ja-JP" sz="2800" dirty="0" smtClean="0">
              <a:solidFill>
                <a:prstClr val="black"/>
              </a:solidFill>
            </a:endParaRPr>
          </a:p>
          <a:p>
            <a:pPr marL="0" indent="0" fontAlgn="auto">
              <a:spcAft>
                <a:spcPts val="0"/>
              </a:spcAft>
              <a:buFont typeface="Arial" panose="020B0604020202020204" pitchFamily="34" charset="0"/>
              <a:buNone/>
            </a:pPr>
            <a:endParaRPr lang="en-US" altLang="ja-JP" dirty="0" smtClean="0">
              <a:solidFill>
                <a:prstClr val="black"/>
              </a:solidFill>
            </a:endParaRPr>
          </a:p>
          <a:p>
            <a:pPr marL="0" indent="0" fontAlgn="auto">
              <a:spcAft>
                <a:spcPts val="0"/>
              </a:spcAft>
              <a:buFont typeface="Arial" panose="020B0604020202020204" pitchFamily="34" charset="0"/>
              <a:buNone/>
            </a:pPr>
            <a:endParaRPr lang="en-US" altLang="ja-JP" dirty="0" smtClean="0">
              <a:solidFill>
                <a:prstClr val="black"/>
              </a:solidFill>
            </a:endParaRPr>
          </a:p>
        </p:txBody>
      </p:sp>
      <p:sp>
        <p:nvSpPr>
          <p:cNvPr id="19" name="テキスト ボックス 18"/>
          <p:cNvSpPr txBox="1"/>
          <p:nvPr/>
        </p:nvSpPr>
        <p:spPr>
          <a:xfrm>
            <a:off x="7956376" y="1876762"/>
            <a:ext cx="1284326" cy="400110"/>
          </a:xfrm>
          <a:prstGeom prst="rect">
            <a:avLst/>
          </a:prstGeom>
          <a:noFill/>
        </p:spPr>
        <p:txBody>
          <a:bodyPr wrap="none" rtlCol="0">
            <a:spAutoFit/>
          </a:bodyPr>
          <a:lstStyle/>
          <a:p>
            <a:pPr defTabSz="914400" fontAlgn="auto">
              <a:spcBef>
                <a:spcPts val="0"/>
              </a:spcBef>
              <a:spcAft>
                <a:spcPts val="0"/>
              </a:spcAft>
            </a:pPr>
            <a:r>
              <a:rPr lang="ja-JP" altLang="en-US" sz="2000" b="1" dirty="0" smtClean="0">
                <a:solidFill>
                  <a:prstClr val="black"/>
                </a:solidFill>
                <a:latin typeface="游ゴシック" panose="020B0400000000000000" pitchFamily="50" charset="-128"/>
                <a:ea typeface="游ゴシック" panose="020B0400000000000000" pitchFamily="50" charset="-128"/>
                <a:cs typeface="+mn-cs"/>
              </a:rPr>
              <a:t>像面座標 </a:t>
            </a:r>
            <a:endParaRPr lang="ja-JP" altLang="en-US" sz="2000" b="1" dirty="0">
              <a:solidFill>
                <a:prstClr val="black"/>
              </a:solidFill>
              <a:latin typeface="游ゴシック" panose="020B0400000000000000" pitchFamily="50" charset="-128"/>
              <a:ea typeface="游ゴシック" panose="020B0400000000000000" pitchFamily="50" charset="-128"/>
              <a:cs typeface="+mn-cs"/>
            </a:endParaRPr>
          </a:p>
        </p:txBody>
      </p:sp>
      <p:pic>
        <p:nvPicPr>
          <p:cNvPr id="1034" name="Picture 10" descr="C:\Users\Yusuke\Downloads\texclip20160204025842.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50329" y="4077072"/>
            <a:ext cx="3238095" cy="714286"/>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6397661" y="5967044"/>
            <a:ext cx="621957" cy="1446550"/>
          </a:xfrm>
          <a:prstGeom prst="rect">
            <a:avLst/>
          </a:prstGeom>
          <a:noFill/>
        </p:spPr>
        <p:txBody>
          <a:bodyPr wrap="square" rtlCol="0">
            <a:spAutoFit/>
          </a:bodyPr>
          <a:lstStyle/>
          <a:p>
            <a:pPr defTabSz="914400" fontAlgn="auto">
              <a:spcBef>
                <a:spcPts val="0"/>
              </a:spcBef>
              <a:spcAft>
                <a:spcPts val="0"/>
              </a:spcAft>
            </a:pPr>
            <a:endParaRPr lang="en-US" altLang="ja-JP" sz="4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endParaRPr lang="ja-JP" altLang="en-US" sz="4400" b="1" dirty="0">
              <a:solidFill>
                <a:srgbClr val="FF0000"/>
              </a:solidFill>
              <a:latin typeface="游ゴシック" panose="020B0400000000000000" pitchFamily="50" charset="-128"/>
              <a:ea typeface="游ゴシック" panose="020B0400000000000000" pitchFamily="50" charset="-128"/>
              <a:cs typeface="+mn-cs"/>
            </a:endParaRPr>
          </a:p>
        </p:txBody>
      </p:sp>
      <p:pic>
        <p:nvPicPr>
          <p:cNvPr id="37" name="Picture 10" descr="C:\Users\Yusuke\Downloads\texclip20160204025842.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148064" y="2570698"/>
            <a:ext cx="761334" cy="714286"/>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07504" y="1044113"/>
            <a:ext cx="8640960" cy="584775"/>
          </a:xfrm>
          <a:prstGeom prst="rect">
            <a:avLst/>
          </a:prstGeom>
          <a:noFill/>
        </p:spPr>
        <p:txBody>
          <a:bodyPr wrap="square" rtlCol="0">
            <a:spAutoFit/>
          </a:bodyPr>
          <a:lstStyle/>
          <a:p>
            <a:pPr defTabSz="914400" fontAlgn="auto">
              <a:spcBef>
                <a:spcPts val="0"/>
              </a:spcBef>
              <a:spcAft>
                <a:spcPts val="0"/>
              </a:spcAft>
            </a:pPr>
            <a:r>
              <a:rPr lang="ja-JP" altLang="en-US" sz="3200" dirty="0" smtClean="0">
                <a:solidFill>
                  <a:prstClr val="black"/>
                </a:solidFill>
                <a:latin typeface="游ゴシック" panose="020B0400000000000000" pitchFamily="50" charset="-128"/>
                <a:ea typeface="游ゴシック" panose="020B0400000000000000" pitchFamily="50" charset="-128"/>
                <a:cs typeface="+mn-cs"/>
              </a:rPr>
              <a:t>波面形状から星像への変換</a:t>
            </a:r>
            <a:endParaRPr lang="ja-JP" altLang="en-US" sz="3200" dirty="0">
              <a:solidFill>
                <a:prstClr val="black"/>
              </a:solidFill>
              <a:latin typeface="游ゴシック" panose="020B0400000000000000" pitchFamily="50" charset="-128"/>
              <a:ea typeface="游ゴシック" panose="020B0400000000000000" pitchFamily="50" charset="-128"/>
              <a:cs typeface="+mn-cs"/>
            </a:endParaRPr>
          </a:p>
        </p:txBody>
      </p:sp>
      <p:pic>
        <p:nvPicPr>
          <p:cNvPr id="41" name="Picture 10" descr="C:\Users\Yusuke\Downloads\texclip20160204025842.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460432" y="2066642"/>
            <a:ext cx="190333" cy="71428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763688" y="6218148"/>
            <a:ext cx="5929828" cy="523220"/>
          </a:xfrm>
          <a:prstGeom prst="rect">
            <a:avLst/>
          </a:prstGeom>
          <a:noFill/>
        </p:spPr>
        <p:txBody>
          <a:bodyPr wrap="none" rtlCol="0">
            <a:spAutoFit/>
          </a:bodyPr>
          <a:lstStyle/>
          <a:p>
            <a:pPr defTabSz="914400" fontAlgn="auto">
              <a:spcBef>
                <a:spcPts val="0"/>
              </a:spcBef>
              <a:spcAft>
                <a:spcPts val="0"/>
              </a:spcAft>
            </a:pPr>
            <a:r>
              <a:rPr lang="ja-JP" altLang="en-US" sz="2800" dirty="0" smtClean="0">
                <a:solidFill>
                  <a:prstClr val="black"/>
                </a:solidFill>
                <a:latin typeface="游ゴシック" panose="020B0400000000000000" pitchFamily="50" charset="-128"/>
                <a:ea typeface="游ゴシック" panose="020B0400000000000000" pitchFamily="50" charset="-128"/>
                <a:cs typeface="+mn-cs"/>
              </a:rPr>
              <a:t>波面歪みの要因にわけて星像を導出</a:t>
            </a:r>
            <a:endParaRPr lang="ja-JP" altLang="en-US" sz="2800" dirty="0">
              <a:solidFill>
                <a:prstClr val="black"/>
              </a:solidFill>
              <a:latin typeface="游ゴシック" panose="020B0400000000000000" pitchFamily="50" charset="-128"/>
              <a:ea typeface="游ゴシック" panose="020B0400000000000000" pitchFamily="50" charset="-128"/>
              <a:cs typeface="+mn-cs"/>
            </a:endParaRPr>
          </a:p>
        </p:txBody>
      </p:sp>
      <p:sp>
        <p:nvSpPr>
          <p:cNvPr id="14" name="正方形/長方形 13"/>
          <p:cNvSpPr/>
          <p:nvPr/>
        </p:nvSpPr>
        <p:spPr>
          <a:xfrm>
            <a:off x="5614837" y="4221088"/>
            <a:ext cx="32928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pic>
        <p:nvPicPr>
          <p:cNvPr id="46" name="Picture 10" descr="C:\Users\Yusuke\Downloads\texclip20160204025842.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677811" y="4100222"/>
            <a:ext cx="190333" cy="714286"/>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9468543" y="861099"/>
            <a:ext cx="5197257" cy="2308324"/>
          </a:xfrm>
          <a:prstGeom prst="rect">
            <a:avLst/>
          </a:prstGeom>
          <a:noFill/>
        </p:spPr>
        <p:txBody>
          <a:bodyPr wrap="none" rtlCol="0">
            <a:spAutoFit/>
          </a:bodyPr>
          <a:lstStyle/>
          <a:p>
            <a:pPr defTabSz="914400" fontAlgn="auto">
              <a:spcBef>
                <a:spcPts val="0"/>
              </a:spcBef>
              <a:spcAft>
                <a:spcPts val="0"/>
              </a:spcAft>
            </a:pPr>
            <a:r>
              <a:rPr lang="ja-JP" altLang="en-US" dirty="0" smtClean="0">
                <a:solidFill>
                  <a:prstClr val="black"/>
                </a:solidFill>
                <a:latin typeface="Calibri"/>
                <a:ea typeface="ＭＳ Ｐゴシック"/>
                <a:cs typeface="+mn-cs"/>
              </a:rPr>
              <a:t>フーリエ変換と大気モデルを用いる</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瞳面での波面歪み⇒スペクトル</a:t>
            </a:r>
            <a:r>
              <a:rPr lang="en-US" altLang="ja-JP" dirty="0" smtClean="0">
                <a:solidFill>
                  <a:prstClr val="black"/>
                </a:solidFill>
                <a:latin typeface="Calibri"/>
                <a:ea typeface="ＭＳ Ｐゴシック"/>
                <a:cs typeface="+mn-cs"/>
              </a:rPr>
              <a:t>(</a:t>
            </a:r>
            <a:r>
              <a:rPr lang="ja-JP" altLang="en-US" dirty="0" smtClean="0">
                <a:solidFill>
                  <a:prstClr val="black"/>
                </a:solidFill>
                <a:latin typeface="Calibri"/>
                <a:ea typeface="ＭＳ Ｐゴシック"/>
                <a:cs typeface="+mn-cs"/>
              </a:rPr>
              <a:t>像面での強度分布</a:t>
            </a:r>
            <a:r>
              <a:rPr lang="en-US" altLang="ja-JP" dirty="0" smtClean="0">
                <a:solidFill>
                  <a:prstClr val="black"/>
                </a:solidFill>
                <a:latin typeface="Calibri"/>
                <a:ea typeface="ＭＳ Ｐゴシック"/>
                <a:cs typeface="+mn-cs"/>
              </a:rPr>
              <a:t>)</a:t>
            </a:r>
          </a:p>
          <a:p>
            <a:pPr defTabSz="914400" fontAlgn="auto">
              <a:spcBef>
                <a:spcPts val="0"/>
              </a:spcBef>
              <a:spcAft>
                <a:spcPts val="0"/>
              </a:spcAft>
            </a:pPr>
            <a:r>
              <a:rPr lang="ja-JP" altLang="en-US" dirty="0">
                <a:solidFill>
                  <a:prstClr val="black"/>
                </a:solidFill>
                <a:latin typeface="Calibri"/>
                <a:ea typeface="ＭＳ Ｐゴシック"/>
                <a:cs typeface="+mn-cs"/>
              </a:rPr>
              <a:t>モデル</a:t>
            </a:r>
            <a:r>
              <a:rPr lang="ja-JP" altLang="en-US" dirty="0" smtClean="0">
                <a:solidFill>
                  <a:prstClr val="black"/>
                </a:solidFill>
                <a:latin typeface="Calibri"/>
                <a:ea typeface="ＭＳ Ｐゴシック"/>
                <a:cs typeface="+mn-cs"/>
              </a:rPr>
              <a:t>に従うとすると構造関数は</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a:solidFill>
                  <a:prstClr val="black"/>
                </a:solidFill>
                <a:latin typeface="Calibri"/>
                <a:ea typeface="ＭＳ Ｐゴシック"/>
                <a:cs typeface="+mn-cs"/>
              </a:rPr>
              <a:t>構造</a:t>
            </a:r>
            <a:r>
              <a:rPr lang="ja-JP" altLang="en-US" dirty="0" smtClean="0">
                <a:solidFill>
                  <a:prstClr val="black"/>
                </a:solidFill>
                <a:latin typeface="Calibri"/>
                <a:ea typeface="ＭＳ Ｐゴシック"/>
                <a:cs typeface="+mn-cs"/>
              </a:rPr>
              <a:t>関数のフーリエ変換が</a:t>
            </a:r>
            <a:r>
              <a:rPr lang="en-US" altLang="ja-JP" dirty="0" smtClean="0">
                <a:solidFill>
                  <a:prstClr val="black"/>
                </a:solidFill>
                <a:latin typeface="Calibri"/>
                <a:ea typeface="ＭＳ Ｐゴシック"/>
                <a:cs typeface="+mn-cs"/>
              </a:rPr>
              <a:t>PSD</a:t>
            </a:r>
          </a:p>
          <a:p>
            <a:pPr defTabSz="914400" fontAlgn="auto">
              <a:spcBef>
                <a:spcPts val="0"/>
              </a:spcBef>
              <a:spcAft>
                <a:spcPts val="0"/>
              </a:spcAft>
            </a:pPr>
            <a:r>
              <a:rPr lang="ja-JP" altLang="en-US" dirty="0">
                <a:solidFill>
                  <a:prstClr val="black"/>
                </a:solidFill>
                <a:latin typeface="Calibri"/>
                <a:ea typeface="ＭＳ Ｐゴシック"/>
                <a:cs typeface="+mn-cs"/>
              </a:rPr>
              <a:t>補償後</a:t>
            </a:r>
            <a:r>
              <a:rPr lang="ja-JP" altLang="en-US" dirty="0" smtClean="0">
                <a:solidFill>
                  <a:prstClr val="black"/>
                </a:solidFill>
                <a:latin typeface="Calibri"/>
                <a:ea typeface="ＭＳ Ｐゴシック"/>
                <a:cs typeface="+mn-cs"/>
              </a:rPr>
              <a:t>の波面のように</a:t>
            </a:r>
            <a:r>
              <a:rPr lang="en-US" altLang="ja-JP" dirty="0" smtClean="0">
                <a:solidFill>
                  <a:prstClr val="black"/>
                </a:solidFill>
                <a:latin typeface="Calibri"/>
                <a:ea typeface="ＭＳ Ｐゴシック"/>
                <a:cs typeface="+mn-cs"/>
              </a:rPr>
              <a:t>PSD</a:t>
            </a:r>
            <a:r>
              <a:rPr lang="ja-JP" altLang="en-US" dirty="0" smtClean="0">
                <a:solidFill>
                  <a:prstClr val="black"/>
                </a:solidFill>
                <a:latin typeface="Calibri"/>
                <a:ea typeface="ＭＳ Ｐゴシック"/>
                <a:cs typeface="+mn-cs"/>
              </a:rPr>
              <a:t>が十分小さく</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a:solidFill>
                  <a:prstClr val="black"/>
                </a:solidFill>
                <a:latin typeface="Calibri"/>
                <a:ea typeface="ＭＳ Ｐゴシック"/>
                <a:cs typeface="+mn-cs"/>
              </a:rPr>
              <a:t>平均</a:t>
            </a:r>
            <a:r>
              <a:rPr lang="ja-JP" altLang="en-US" dirty="0" smtClean="0">
                <a:solidFill>
                  <a:prstClr val="black"/>
                </a:solidFill>
                <a:latin typeface="Calibri"/>
                <a:ea typeface="ＭＳ Ｐゴシック"/>
                <a:cs typeface="+mn-cs"/>
              </a:rPr>
              <a:t>強度＝</a:t>
            </a:r>
            <a:r>
              <a:rPr lang="en-US" altLang="ja-JP" dirty="0" smtClean="0">
                <a:solidFill>
                  <a:prstClr val="black"/>
                </a:solidFill>
                <a:latin typeface="Calibri"/>
                <a:ea typeface="ＭＳ Ｐゴシック"/>
                <a:cs typeface="+mn-cs"/>
              </a:rPr>
              <a:t>PSD</a:t>
            </a:r>
          </a:p>
          <a:p>
            <a:pPr defTabSz="914400" fontAlgn="auto">
              <a:spcBef>
                <a:spcPts val="0"/>
              </a:spcBef>
              <a:spcAft>
                <a:spcPts val="0"/>
              </a:spcAft>
            </a:pPr>
            <a:r>
              <a:rPr lang="ja-JP" altLang="en-US" dirty="0" smtClean="0">
                <a:solidFill>
                  <a:prstClr val="black"/>
                </a:solidFill>
                <a:latin typeface="Calibri"/>
                <a:ea typeface="ＭＳ Ｐゴシック"/>
                <a:cs typeface="+mn-cs"/>
              </a:rPr>
              <a:t>星像の形がわかる</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補償後に残る波面歪みの要因を見る</a:t>
            </a:r>
            <a:endParaRPr lang="en-US" altLang="ja-JP" dirty="0" smtClean="0">
              <a:solidFill>
                <a:prstClr val="black"/>
              </a:solidFill>
              <a:latin typeface="Calibri"/>
              <a:ea typeface="ＭＳ Ｐゴシック"/>
              <a:cs typeface="+mn-cs"/>
            </a:endParaRPr>
          </a:p>
        </p:txBody>
      </p:sp>
      <p:sp>
        <p:nvSpPr>
          <p:cNvPr id="20" name="正方形/長方形 19"/>
          <p:cNvSpPr/>
          <p:nvPr/>
        </p:nvSpPr>
        <p:spPr>
          <a:xfrm>
            <a:off x="7076386" y="1350282"/>
            <a:ext cx="936758" cy="54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49" name="正方形/長方形 48"/>
          <p:cNvSpPr/>
          <p:nvPr/>
        </p:nvSpPr>
        <p:spPr>
          <a:xfrm>
            <a:off x="7050752" y="1319802"/>
            <a:ext cx="936758" cy="54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50" name="正方形/長方形 49"/>
          <p:cNvSpPr/>
          <p:nvPr/>
        </p:nvSpPr>
        <p:spPr>
          <a:xfrm>
            <a:off x="6989138" y="1242472"/>
            <a:ext cx="936758" cy="54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401919994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誤差要因</a:t>
            </a:r>
            <a:endParaRPr kumimoji="1" lang="ja-JP" altLang="en-US" dirty="0"/>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908720"/>
            <a:ext cx="6598552" cy="5184576"/>
          </a:xfrm>
          <a:prstGeom prst="rect">
            <a:avLst/>
          </a:prstGeom>
        </p:spPr>
      </p:pic>
      <p:sp>
        <p:nvSpPr>
          <p:cNvPr id="6" name="正方形/長方形 5"/>
          <p:cNvSpPr/>
          <p:nvPr/>
        </p:nvSpPr>
        <p:spPr>
          <a:xfrm>
            <a:off x="3170163" y="1953126"/>
            <a:ext cx="576064" cy="467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7" name="正方形/長方形 6"/>
          <p:cNvSpPr/>
          <p:nvPr/>
        </p:nvSpPr>
        <p:spPr>
          <a:xfrm>
            <a:off x="3745731" y="5445223"/>
            <a:ext cx="720080" cy="467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dirty="0">
              <a:solidFill>
                <a:prstClr val="white"/>
              </a:solidFill>
              <a:latin typeface="Calibri"/>
              <a:ea typeface="ＭＳ Ｐゴシック"/>
            </a:endParaRPr>
          </a:p>
        </p:txBody>
      </p:sp>
      <p:sp>
        <p:nvSpPr>
          <p:cNvPr id="8" name="正方形/長方形 7"/>
          <p:cNvSpPr/>
          <p:nvPr/>
        </p:nvSpPr>
        <p:spPr>
          <a:xfrm>
            <a:off x="1081931" y="5445223"/>
            <a:ext cx="1152128" cy="467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9" name="正方形/長方形 8"/>
          <p:cNvSpPr/>
          <p:nvPr/>
        </p:nvSpPr>
        <p:spPr>
          <a:xfrm>
            <a:off x="1115839" y="3526407"/>
            <a:ext cx="504056" cy="231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11" name="テキスト ボックス 10"/>
          <p:cNvSpPr txBox="1"/>
          <p:nvPr/>
        </p:nvSpPr>
        <p:spPr>
          <a:xfrm>
            <a:off x="519415" y="3532945"/>
            <a:ext cx="1210588" cy="400110"/>
          </a:xfrm>
          <a:prstGeom prst="rect">
            <a:avLst/>
          </a:prstGeom>
          <a:noFill/>
        </p:spPr>
        <p:txBody>
          <a:bodyPr wrap="none" rtlCol="0">
            <a:spAutoFit/>
          </a:bodyPr>
          <a:lstStyle/>
          <a:p>
            <a:pPr defTabSz="914400" fontAlgn="auto">
              <a:spcBef>
                <a:spcPts val="0"/>
              </a:spcBef>
              <a:spcAft>
                <a:spcPts val="0"/>
              </a:spcAft>
            </a:pPr>
            <a:r>
              <a:rPr lang="ja-JP" altLang="en-US" sz="2000" b="1" dirty="0">
                <a:solidFill>
                  <a:prstClr val="black"/>
                </a:solidFill>
                <a:latin typeface="游ゴシック" panose="020B0400000000000000" pitchFamily="50" charset="-128"/>
                <a:ea typeface="游ゴシック" panose="020B0400000000000000" pitchFamily="50" charset="-128"/>
                <a:cs typeface="+mn-cs"/>
              </a:rPr>
              <a:t>可変形鏡</a:t>
            </a:r>
          </a:p>
        </p:txBody>
      </p:sp>
      <p:sp>
        <p:nvSpPr>
          <p:cNvPr id="12" name="テキスト ボックス 11"/>
          <p:cNvSpPr txBox="1"/>
          <p:nvPr/>
        </p:nvSpPr>
        <p:spPr>
          <a:xfrm>
            <a:off x="1095479" y="5477161"/>
            <a:ext cx="1210588" cy="400110"/>
          </a:xfrm>
          <a:prstGeom prst="rect">
            <a:avLst/>
          </a:prstGeom>
          <a:noFill/>
        </p:spPr>
        <p:txBody>
          <a:bodyPr wrap="none" rtlCol="0">
            <a:spAutoFit/>
          </a:bodyPr>
          <a:lstStyle/>
          <a:p>
            <a:pPr defTabSz="914400" fontAlgn="auto">
              <a:spcBef>
                <a:spcPts val="0"/>
              </a:spcBef>
              <a:spcAft>
                <a:spcPts val="0"/>
              </a:spcAft>
            </a:pPr>
            <a:r>
              <a:rPr lang="ja-JP" altLang="en-US" sz="2000" b="1" dirty="0">
                <a:solidFill>
                  <a:prstClr val="black"/>
                </a:solidFill>
                <a:latin typeface="游ゴシック" panose="020B0400000000000000" pitchFamily="50" charset="-128"/>
                <a:ea typeface="游ゴシック" panose="020B0400000000000000" pitchFamily="50" charset="-128"/>
                <a:cs typeface="+mn-cs"/>
              </a:rPr>
              <a:t>制御装置</a:t>
            </a:r>
          </a:p>
        </p:txBody>
      </p:sp>
      <p:sp>
        <p:nvSpPr>
          <p:cNvPr id="13" name="テキスト ボックス 12"/>
          <p:cNvSpPr txBox="1"/>
          <p:nvPr/>
        </p:nvSpPr>
        <p:spPr>
          <a:xfrm>
            <a:off x="3359279" y="5477161"/>
            <a:ext cx="1467068" cy="400110"/>
          </a:xfrm>
          <a:prstGeom prst="rect">
            <a:avLst/>
          </a:prstGeom>
          <a:noFill/>
        </p:spPr>
        <p:txBody>
          <a:bodyPr wrap="none" rtlCol="0">
            <a:spAutoFit/>
          </a:bodyPr>
          <a:lstStyle/>
          <a:p>
            <a:pPr defTabSz="914400" fontAlgn="auto">
              <a:spcBef>
                <a:spcPts val="0"/>
              </a:spcBef>
              <a:spcAft>
                <a:spcPts val="0"/>
              </a:spcAft>
            </a:pPr>
            <a:r>
              <a:rPr lang="ja-JP" altLang="en-US" sz="2000" b="1" dirty="0" smtClean="0">
                <a:solidFill>
                  <a:prstClr val="black"/>
                </a:solidFill>
                <a:latin typeface="游ゴシック" panose="020B0400000000000000" pitchFamily="50" charset="-128"/>
                <a:ea typeface="游ゴシック" panose="020B0400000000000000" pitchFamily="50" charset="-128"/>
                <a:cs typeface="+mn-cs"/>
              </a:rPr>
              <a:t>波面センサ</a:t>
            </a:r>
            <a:endParaRPr lang="ja-JP" altLang="en-US" sz="2000" b="1" dirty="0">
              <a:solidFill>
                <a:prstClr val="black"/>
              </a:solidFill>
              <a:latin typeface="游ゴシック" panose="020B0400000000000000" pitchFamily="50" charset="-128"/>
              <a:ea typeface="游ゴシック" panose="020B0400000000000000" pitchFamily="50" charset="-128"/>
              <a:cs typeface="+mn-cs"/>
            </a:endParaRPr>
          </a:p>
        </p:txBody>
      </p:sp>
      <p:pic>
        <p:nvPicPr>
          <p:cNvPr id="14" name="図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921336" y="1866154"/>
            <a:ext cx="1763216" cy="266700"/>
          </a:xfrm>
          <a:prstGeom prst="rect">
            <a:avLst/>
          </a:prstGeom>
          <a:solidFill>
            <a:schemeClr val="bg1"/>
          </a:solidFill>
        </p:spPr>
      </p:pic>
      <p:sp>
        <p:nvSpPr>
          <p:cNvPr id="15" name="テキスト ボックス 14"/>
          <p:cNvSpPr txBox="1"/>
          <p:nvPr/>
        </p:nvSpPr>
        <p:spPr>
          <a:xfrm>
            <a:off x="2513960" y="1157843"/>
            <a:ext cx="3570208" cy="830997"/>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入力波面は時間変化する</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r>
              <a:rPr lang="en-US" altLang="ja-JP" sz="2400" b="1" dirty="0" smtClean="0">
                <a:solidFill>
                  <a:srgbClr val="FF0000"/>
                </a:solidFill>
                <a:latin typeface="游ゴシック" panose="020B0400000000000000" pitchFamily="50" charset="-128"/>
                <a:ea typeface="游ゴシック" panose="020B0400000000000000" pitchFamily="50" charset="-128"/>
                <a:cs typeface="+mn-cs"/>
              </a:rPr>
              <a:t>4.</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大気分散誤差</a:t>
            </a:r>
            <a:endParaRPr lang="ja-JP" altLang="en-US" sz="2400" b="1" dirty="0">
              <a:solidFill>
                <a:srgbClr val="FF0000"/>
              </a:solidFill>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5048695" y="4523054"/>
            <a:ext cx="4059809" cy="2308324"/>
          </a:xfrm>
          <a:prstGeom prst="rect">
            <a:avLst/>
          </a:prstGeom>
          <a:noFill/>
        </p:spPr>
        <p:txBody>
          <a:bodyPr wrap="square" rtlCol="0">
            <a:spAutoFit/>
          </a:bodyPr>
          <a:lstStyle/>
          <a:p>
            <a:pPr defTabSz="914400" fontAlgn="auto">
              <a:spcBef>
                <a:spcPts val="0"/>
              </a:spcBef>
              <a:spcAft>
                <a:spcPts val="0"/>
              </a:spcAft>
            </a:pPr>
            <a:r>
              <a:rPr lang="en-US" altLang="ja-JP" sz="2400" b="1" dirty="0" smtClean="0">
                <a:solidFill>
                  <a:srgbClr val="FF0000"/>
                </a:solidFill>
                <a:latin typeface="游ゴシック" panose="020B0400000000000000" pitchFamily="50" charset="-128"/>
                <a:ea typeface="游ゴシック" panose="020B0400000000000000" pitchFamily="50" charset="-128"/>
                <a:cs typeface="+mn-cs"/>
              </a:rPr>
              <a:t>1.</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離散化誤差</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r>
              <a:rPr lang="en-US" altLang="ja-JP" sz="2400" b="1" dirty="0">
                <a:solidFill>
                  <a:srgbClr val="FF0000"/>
                </a:solidFill>
                <a:latin typeface="游ゴシック" panose="020B0400000000000000" pitchFamily="50" charset="-128"/>
                <a:ea typeface="游ゴシック" panose="020B0400000000000000" pitchFamily="50" charset="-128"/>
                <a:cs typeface="+mn-cs"/>
              </a:rPr>
              <a:t>	</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エイリアシング  </a:t>
            </a:r>
            <a:r>
              <a:rPr lang="en-US" altLang="ja-JP" sz="2400" b="1" dirty="0" smtClean="0">
                <a:solidFill>
                  <a:srgbClr val="FF0000"/>
                </a:solidFill>
                <a:latin typeface="游ゴシック" panose="020B0400000000000000" pitchFamily="50" charset="-128"/>
                <a:ea typeface="游ゴシック" panose="020B0400000000000000" pitchFamily="50" charset="-128"/>
                <a:cs typeface="+mn-cs"/>
              </a:rPr>
              <a:t>	</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フィッティング</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r>
              <a:rPr lang="en-US" altLang="ja-JP" sz="2400" b="1" dirty="0">
                <a:solidFill>
                  <a:srgbClr val="FF0000"/>
                </a:solidFill>
                <a:latin typeface="游ゴシック" panose="020B0400000000000000" pitchFamily="50" charset="-128"/>
                <a:ea typeface="游ゴシック" panose="020B0400000000000000" pitchFamily="50" charset="-128"/>
                <a:cs typeface="+mn-cs"/>
              </a:rPr>
              <a:t>2</a:t>
            </a:r>
            <a:r>
              <a:rPr lang="en-US" altLang="ja-JP" sz="2400" b="1" dirty="0" smtClean="0">
                <a:solidFill>
                  <a:srgbClr val="FF0000"/>
                </a:solidFill>
                <a:latin typeface="游ゴシック" panose="020B0400000000000000" pitchFamily="50" charset="-128"/>
                <a:ea typeface="游ゴシック" panose="020B0400000000000000" pitchFamily="50" charset="-128"/>
                <a:cs typeface="+mn-cs"/>
              </a:rPr>
              <a:t>.</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測定誤差</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r>
              <a:rPr lang="en-US" altLang="ja-JP" sz="2400" b="1" dirty="0">
                <a:solidFill>
                  <a:srgbClr val="FF0000"/>
                </a:solidFill>
                <a:latin typeface="游ゴシック" panose="020B0400000000000000" pitchFamily="50" charset="-128"/>
                <a:ea typeface="游ゴシック" panose="020B0400000000000000" pitchFamily="50" charset="-128"/>
                <a:cs typeface="+mn-cs"/>
              </a:rPr>
              <a:t>	</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光子ノイズ</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a:p>
            <a:pPr defTabSz="914400" fontAlgn="auto">
              <a:spcBef>
                <a:spcPts val="0"/>
              </a:spcBef>
              <a:spcAft>
                <a:spcPts val="0"/>
              </a:spcAft>
            </a:pPr>
            <a:r>
              <a:rPr lang="en-US" altLang="ja-JP" sz="2400" b="1" dirty="0">
                <a:solidFill>
                  <a:srgbClr val="FF0000"/>
                </a:solidFill>
                <a:latin typeface="游ゴシック" panose="020B0400000000000000" pitchFamily="50" charset="-128"/>
                <a:ea typeface="游ゴシック" panose="020B0400000000000000" pitchFamily="50" charset="-128"/>
                <a:cs typeface="+mn-cs"/>
              </a:rPr>
              <a:t>	</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読出ノイズ</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p:txBody>
      </p:sp>
      <p:sp>
        <p:nvSpPr>
          <p:cNvPr id="17" name="テキスト ボックス 16"/>
          <p:cNvSpPr txBox="1"/>
          <p:nvPr/>
        </p:nvSpPr>
        <p:spPr>
          <a:xfrm>
            <a:off x="641752" y="6063678"/>
            <a:ext cx="2706112" cy="461665"/>
          </a:xfrm>
          <a:prstGeom prst="rect">
            <a:avLst/>
          </a:prstGeom>
          <a:noFill/>
        </p:spPr>
        <p:txBody>
          <a:bodyPr wrap="square" rtlCol="0">
            <a:spAutoFit/>
          </a:bodyPr>
          <a:lstStyle/>
          <a:p>
            <a:pPr defTabSz="914400" fontAlgn="auto">
              <a:spcBef>
                <a:spcPts val="0"/>
              </a:spcBef>
              <a:spcAft>
                <a:spcPts val="0"/>
              </a:spcAft>
            </a:pPr>
            <a:r>
              <a:rPr lang="en-US" altLang="ja-JP" sz="2400" b="1" dirty="0">
                <a:solidFill>
                  <a:srgbClr val="FF0000"/>
                </a:solidFill>
                <a:latin typeface="游ゴシック" panose="020B0400000000000000" pitchFamily="50" charset="-128"/>
                <a:ea typeface="游ゴシック" panose="020B0400000000000000" pitchFamily="50" charset="-128"/>
                <a:cs typeface="+mn-cs"/>
              </a:rPr>
              <a:t>3</a:t>
            </a:r>
            <a:r>
              <a:rPr lang="en-US" altLang="ja-JP" sz="2400" b="1" dirty="0" smtClean="0">
                <a:solidFill>
                  <a:srgbClr val="FF0000"/>
                </a:solidFill>
                <a:latin typeface="游ゴシック" panose="020B0400000000000000" pitchFamily="50" charset="-128"/>
                <a:ea typeface="游ゴシック" panose="020B0400000000000000" pitchFamily="50" charset="-128"/>
                <a:cs typeface="+mn-cs"/>
              </a:rPr>
              <a:t>.</a:t>
            </a:r>
            <a:r>
              <a:rPr lang="ja-JP" altLang="en-US" sz="2400" b="1" dirty="0" smtClean="0">
                <a:solidFill>
                  <a:srgbClr val="FF0000"/>
                </a:solidFill>
                <a:latin typeface="游ゴシック" panose="020B0400000000000000" pitchFamily="50" charset="-128"/>
                <a:ea typeface="游ゴシック" panose="020B0400000000000000" pitchFamily="50" charset="-128"/>
                <a:cs typeface="+mn-cs"/>
              </a:rPr>
              <a:t>制御遅延誤差</a:t>
            </a:r>
            <a:endParaRPr lang="en-US" altLang="ja-JP" sz="2400" b="1" dirty="0" smtClean="0">
              <a:solidFill>
                <a:srgbClr val="FF0000"/>
              </a:solidFill>
              <a:latin typeface="游ゴシック" panose="020B0400000000000000" pitchFamily="50" charset="-128"/>
              <a:ea typeface="游ゴシック" panose="020B0400000000000000" pitchFamily="50" charset="-128"/>
              <a:cs typeface="+mn-cs"/>
            </a:endParaRPr>
          </a:p>
        </p:txBody>
      </p:sp>
      <p:sp>
        <p:nvSpPr>
          <p:cNvPr id="18" name="テキスト ボックス 17"/>
          <p:cNvSpPr txBox="1"/>
          <p:nvPr/>
        </p:nvSpPr>
        <p:spPr>
          <a:xfrm>
            <a:off x="9468543" y="861099"/>
            <a:ext cx="4046301" cy="1754326"/>
          </a:xfrm>
          <a:prstGeom prst="rect">
            <a:avLst/>
          </a:prstGeom>
          <a:noFill/>
        </p:spPr>
        <p:txBody>
          <a:bodyPr wrap="none" rtlCol="0">
            <a:spAutoFit/>
          </a:bodyPr>
          <a:lstStyle/>
          <a:p>
            <a:pPr defTabSz="914400" fontAlgn="auto">
              <a:spcBef>
                <a:spcPts val="0"/>
              </a:spcBef>
              <a:spcAft>
                <a:spcPts val="0"/>
              </a:spcAft>
            </a:pPr>
            <a:r>
              <a:rPr lang="ja-JP" altLang="en-US" dirty="0" smtClean="0">
                <a:solidFill>
                  <a:prstClr val="black"/>
                </a:solidFill>
                <a:latin typeface="Calibri"/>
                <a:ea typeface="ＭＳ Ｐゴシック"/>
                <a:cs typeface="+mn-cs"/>
              </a:rPr>
              <a:t>補償後に残る波面歪みの要因を見る</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１</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２</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３入力波面とも関係がある 遅い＝ノイズ</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４</a:t>
            </a:r>
            <a:endParaRPr lang="en-US" altLang="ja-JP" dirty="0" smtClean="0">
              <a:solidFill>
                <a:prstClr val="black"/>
              </a:solidFill>
              <a:latin typeface="Calibri"/>
              <a:ea typeface="ＭＳ Ｐゴシック"/>
              <a:cs typeface="+mn-cs"/>
            </a:endParaRPr>
          </a:p>
          <a:p>
            <a:pPr defTabSz="914400" fontAlgn="auto">
              <a:spcBef>
                <a:spcPts val="0"/>
              </a:spcBef>
              <a:spcAft>
                <a:spcPts val="0"/>
              </a:spcAft>
            </a:pPr>
            <a:r>
              <a:rPr lang="ja-JP" altLang="en-US" dirty="0" smtClean="0">
                <a:solidFill>
                  <a:prstClr val="black"/>
                </a:solidFill>
                <a:latin typeface="Calibri"/>
                <a:ea typeface="ＭＳ Ｐゴシック"/>
                <a:cs typeface="+mn-cs"/>
              </a:rPr>
              <a:t>つぎから詳しく</a:t>
            </a:r>
            <a:endParaRPr lang="en-US" altLang="ja-JP" dirty="0" smtClean="0">
              <a:solidFill>
                <a:prstClr val="black"/>
              </a:solidFill>
              <a:latin typeface="Calibri"/>
              <a:ea typeface="ＭＳ Ｐゴシック"/>
              <a:cs typeface="+mn-cs"/>
            </a:endParaRPr>
          </a:p>
        </p:txBody>
      </p:sp>
    </p:spTree>
    <p:extLst>
      <p:ext uri="{BB962C8B-B14F-4D97-AF65-F5344CB8AC3E}">
        <p14:creationId xmlns:p14="http://schemas.microsoft.com/office/powerpoint/2010/main" val="213793714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5856" y="1941964"/>
            <a:ext cx="5796136" cy="4079324"/>
          </a:xfrm>
          <a:prstGeom prst="rect">
            <a:avLst/>
          </a:prstGeom>
        </p:spPr>
      </p:pic>
      <p:sp>
        <p:nvSpPr>
          <p:cNvPr id="2" name="タイトル 1"/>
          <p:cNvSpPr>
            <a:spLocks noGrp="1"/>
          </p:cNvSpPr>
          <p:nvPr>
            <p:ph type="title"/>
          </p:nvPr>
        </p:nvSpPr>
        <p:spPr/>
        <p:txBody>
          <a:bodyPr>
            <a:normAutofit/>
          </a:bodyPr>
          <a:lstStyle/>
          <a:p>
            <a:r>
              <a:rPr lang="ja-JP" altLang="en-US" dirty="0" smtClean="0"/>
              <a:t>離散化誤差</a:t>
            </a:r>
            <a:endParaRPr kumimoji="1" lang="ja-JP" altLang="en-US" dirty="0"/>
          </a:p>
        </p:txBody>
      </p:sp>
      <p:sp>
        <p:nvSpPr>
          <p:cNvPr id="3" name="コンテンツ プレースホルダー 2"/>
          <p:cNvSpPr>
            <a:spLocks noGrp="1"/>
          </p:cNvSpPr>
          <p:nvPr>
            <p:ph idx="1"/>
          </p:nvPr>
        </p:nvSpPr>
        <p:spPr>
          <a:xfrm>
            <a:off x="-36512" y="998606"/>
            <a:ext cx="4720738" cy="2790434"/>
          </a:xfrm>
        </p:spPr>
        <p:txBody>
          <a:bodyPr>
            <a:normAutofit fontScale="55000" lnSpcReduction="20000"/>
          </a:bodyPr>
          <a:lstStyle/>
          <a:p>
            <a:r>
              <a:rPr lang="ja-JP" altLang="en-US" sz="2800" dirty="0"/>
              <a:t>フィッティング</a:t>
            </a:r>
            <a:r>
              <a:rPr lang="ja-JP" altLang="en-US" sz="2800" dirty="0" smtClean="0"/>
              <a:t>誤差</a:t>
            </a:r>
            <a:endParaRPr lang="en-US" altLang="ja-JP" sz="2800" dirty="0" smtClean="0"/>
          </a:p>
          <a:p>
            <a:pPr marL="457200" lvl="1" indent="0">
              <a:buNone/>
            </a:pPr>
            <a:r>
              <a:rPr lang="en-US" altLang="ja-JP" sz="2400" dirty="0"/>
              <a:t>DM</a:t>
            </a:r>
            <a:r>
              <a:rPr lang="ja-JP" altLang="en-US" sz="2400" dirty="0" smtClean="0"/>
              <a:t>の素子間隔</a:t>
            </a:r>
            <a:r>
              <a:rPr lang="en-US" altLang="ja-JP" sz="2400" dirty="0" smtClean="0"/>
              <a:t>×2</a:t>
            </a:r>
            <a:r>
              <a:rPr lang="ja-JP" altLang="en-US" sz="2400" dirty="0" smtClean="0"/>
              <a:t>よりも</a:t>
            </a:r>
            <a:endParaRPr lang="en-US" altLang="ja-JP" sz="2400" dirty="0" smtClean="0"/>
          </a:p>
          <a:p>
            <a:pPr marL="457200" lvl="1" indent="0">
              <a:buNone/>
            </a:pPr>
            <a:r>
              <a:rPr lang="ja-JP" altLang="en-US" sz="2400" dirty="0" smtClean="0"/>
              <a:t>高周波は補正不可</a:t>
            </a:r>
            <a:endParaRPr lang="en-US" altLang="ja-JP" sz="2400" dirty="0" smtClean="0"/>
          </a:p>
          <a:p>
            <a:pPr marL="457200" lvl="1" indent="0">
              <a:buNone/>
            </a:pPr>
            <a:endParaRPr lang="en-US" altLang="ja-JP" sz="2400" dirty="0" smtClean="0"/>
          </a:p>
          <a:p>
            <a:pPr marL="457200" lvl="1" indent="0">
              <a:buNone/>
            </a:pPr>
            <a:endParaRPr lang="en-US" altLang="ja-JP" sz="2400" dirty="0"/>
          </a:p>
          <a:p>
            <a:pPr marL="457200" lvl="1" indent="0">
              <a:buNone/>
            </a:pPr>
            <a:endParaRPr lang="en-US" altLang="ja-JP" sz="2400" dirty="0" smtClean="0"/>
          </a:p>
          <a:p>
            <a:pPr marL="457200" lvl="1" indent="0">
              <a:buNone/>
            </a:pPr>
            <a:endParaRPr lang="en-US" altLang="ja-JP" sz="2400" dirty="0" smtClean="0"/>
          </a:p>
          <a:p>
            <a:pPr marL="457200" lvl="1" indent="0">
              <a:buNone/>
            </a:pPr>
            <a:endParaRPr lang="en-US" altLang="ja-JP" sz="2400" dirty="0"/>
          </a:p>
          <a:p>
            <a:pPr marL="457200" lvl="1" indent="0">
              <a:buNone/>
            </a:pPr>
            <a:endParaRPr lang="en-US" altLang="ja-JP" sz="2400" dirty="0"/>
          </a:p>
          <a:p>
            <a:pPr lvl="1"/>
            <a:endParaRPr lang="en-US" altLang="ja-JP" sz="2400" dirty="0"/>
          </a:p>
          <a:p>
            <a:r>
              <a:rPr lang="ja-JP" altLang="en-US" sz="2800" dirty="0" smtClean="0"/>
              <a:t>エイリアシング誤差</a:t>
            </a:r>
            <a:endParaRPr lang="en-US" altLang="ja-JP" sz="2800" dirty="0" smtClean="0"/>
          </a:p>
          <a:p>
            <a:pPr marL="0" indent="0">
              <a:buNone/>
            </a:pPr>
            <a:r>
              <a:rPr lang="ja-JP" altLang="en-US" sz="2400" dirty="0" smtClean="0"/>
              <a:t>高周波を低周波として誤検出</a:t>
            </a:r>
            <a:endParaRPr lang="en-US" altLang="ja-JP" sz="2400" dirty="0" smtClean="0"/>
          </a:p>
          <a:p>
            <a:pPr marL="457200" lvl="1" indent="0">
              <a:buNone/>
            </a:pPr>
            <a:endParaRPr lang="ja-JP" altLang="en-US" sz="2400" dirty="0"/>
          </a:p>
          <a:p>
            <a:pPr marL="0" indent="0">
              <a:buNone/>
            </a:pPr>
            <a:endParaRPr kumimoji="1" lang="ja-JP" altLang="en-US" dirty="0"/>
          </a:p>
        </p:txBody>
      </p:sp>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576" y="2036876"/>
            <a:ext cx="2448272" cy="1764643"/>
          </a:xfrm>
          <a:prstGeom prst="rect">
            <a:avLst/>
          </a:prstGeom>
        </p:spPr>
      </p:pic>
      <p:pic>
        <p:nvPicPr>
          <p:cNvPr id="7" name="図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576" y="3483711"/>
            <a:ext cx="2448272" cy="1764643"/>
          </a:xfrm>
          <a:prstGeom prst="rect">
            <a:avLst/>
          </a:prstGeom>
        </p:spPr>
      </p:pic>
      <p:sp>
        <p:nvSpPr>
          <p:cNvPr id="4" name="テキスト ボックス 3"/>
          <p:cNvSpPr txBox="1"/>
          <p:nvPr/>
        </p:nvSpPr>
        <p:spPr>
          <a:xfrm>
            <a:off x="4346628" y="3471391"/>
            <a:ext cx="2669320" cy="461665"/>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prstClr val="black"/>
                </a:solidFill>
                <a:latin typeface="ＭＳ Ｐゴシック"/>
                <a:ea typeface="ＭＳ Ｐゴシック"/>
                <a:cs typeface="+mn-cs"/>
              </a:rPr>
              <a:t>エイリアシング誤差</a:t>
            </a:r>
            <a:endParaRPr lang="ja-JP" altLang="en-US" sz="2400" b="1" dirty="0">
              <a:solidFill>
                <a:prstClr val="black"/>
              </a:solidFill>
              <a:latin typeface="ＭＳ Ｐゴシック"/>
              <a:ea typeface="ＭＳ Ｐゴシック"/>
              <a:cs typeface="+mn-cs"/>
            </a:endParaRPr>
          </a:p>
        </p:txBody>
      </p:sp>
      <p:sp>
        <p:nvSpPr>
          <p:cNvPr id="6" name="テキスト ボックス 5"/>
          <p:cNvSpPr txBox="1"/>
          <p:nvPr/>
        </p:nvSpPr>
        <p:spPr>
          <a:xfrm>
            <a:off x="4697200" y="4695527"/>
            <a:ext cx="2323072" cy="461665"/>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prstClr val="black"/>
                </a:solidFill>
                <a:latin typeface="ＭＳ Ｐゴシック"/>
                <a:ea typeface="ＭＳ Ｐゴシック"/>
                <a:cs typeface="+mn-cs"/>
              </a:rPr>
              <a:t>カットオフ周波数</a:t>
            </a:r>
            <a:endParaRPr lang="en-US" altLang="ja-JP" sz="2400" b="1" dirty="0" smtClean="0">
              <a:solidFill>
                <a:prstClr val="black"/>
              </a:solidFill>
              <a:latin typeface="ＭＳ Ｐゴシック"/>
              <a:ea typeface="ＭＳ Ｐゴシック"/>
              <a:cs typeface="+mn-cs"/>
            </a:endParaRPr>
          </a:p>
        </p:txBody>
      </p:sp>
      <p:sp>
        <p:nvSpPr>
          <p:cNvPr id="14" name="テキスト ボックス 13"/>
          <p:cNvSpPr txBox="1"/>
          <p:nvPr/>
        </p:nvSpPr>
        <p:spPr>
          <a:xfrm>
            <a:off x="4211960" y="6309320"/>
            <a:ext cx="2031325" cy="461665"/>
          </a:xfrm>
          <a:prstGeom prst="rect">
            <a:avLst/>
          </a:prstGeom>
          <a:noFill/>
        </p:spPr>
        <p:txBody>
          <a:bodyPr wrap="none" rtlCol="0">
            <a:spAutoFit/>
          </a:bodyPr>
          <a:lstStyle/>
          <a:p>
            <a:pPr defTabSz="914400" fontAlgn="auto">
              <a:spcBef>
                <a:spcPts val="0"/>
              </a:spcBef>
              <a:spcAft>
                <a:spcPts val="0"/>
              </a:spcAft>
            </a:pPr>
            <a:r>
              <a:rPr lang="ja-JP" altLang="en-US" sz="2400" dirty="0" smtClean="0">
                <a:solidFill>
                  <a:prstClr val="black"/>
                </a:solidFill>
                <a:latin typeface="游ゴシック" panose="020B0400000000000000" pitchFamily="50" charset="-128"/>
                <a:ea typeface="游ゴシック" panose="020B0400000000000000" pitchFamily="50" charset="-128"/>
                <a:cs typeface="+mn-cs"/>
              </a:rPr>
              <a:t>主星から近い</a:t>
            </a:r>
            <a:endParaRPr lang="ja-JP" altLang="en-US" sz="2400" dirty="0">
              <a:solidFill>
                <a:prstClr val="black"/>
              </a:solidFill>
              <a:latin typeface="游ゴシック" panose="020B0400000000000000" pitchFamily="50" charset="-128"/>
              <a:ea typeface="游ゴシック" panose="020B0400000000000000" pitchFamily="50" charset="-128"/>
              <a:cs typeface="+mn-cs"/>
            </a:endParaRPr>
          </a:p>
        </p:txBody>
      </p:sp>
      <p:sp>
        <p:nvSpPr>
          <p:cNvPr id="15" name="テキスト ボックス 14"/>
          <p:cNvSpPr txBox="1"/>
          <p:nvPr/>
        </p:nvSpPr>
        <p:spPr>
          <a:xfrm>
            <a:off x="7516197" y="6279703"/>
            <a:ext cx="800219" cy="461665"/>
          </a:xfrm>
          <a:prstGeom prst="rect">
            <a:avLst/>
          </a:prstGeom>
          <a:noFill/>
        </p:spPr>
        <p:txBody>
          <a:bodyPr wrap="none" rtlCol="0">
            <a:spAutoFit/>
          </a:bodyPr>
          <a:lstStyle/>
          <a:p>
            <a:pPr defTabSz="914400" fontAlgn="auto">
              <a:spcBef>
                <a:spcPts val="0"/>
              </a:spcBef>
              <a:spcAft>
                <a:spcPts val="0"/>
              </a:spcAft>
            </a:pPr>
            <a:r>
              <a:rPr lang="ja-JP" altLang="en-US" sz="2400" dirty="0" smtClean="0">
                <a:solidFill>
                  <a:prstClr val="black"/>
                </a:solidFill>
                <a:latin typeface="游ゴシック" panose="020B0400000000000000" pitchFamily="50" charset="-128"/>
                <a:ea typeface="游ゴシック" panose="020B0400000000000000" pitchFamily="50" charset="-128"/>
                <a:cs typeface="+mn-cs"/>
              </a:rPr>
              <a:t>遠い</a:t>
            </a:r>
            <a:endParaRPr lang="ja-JP" altLang="en-US" sz="2400" dirty="0">
              <a:solidFill>
                <a:prstClr val="black"/>
              </a:solidFill>
              <a:latin typeface="游ゴシック" panose="020B0400000000000000" pitchFamily="50" charset="-128"/>
              <a:ea typeface="游ゴシック" panose="020B0400000000000000" pitchFamily="50" charset="-128"/>
              <a:cs typeface="+mn-cs"/>
            </a:endParaRPr>
          </a:p>
        </p:txBody>
      </p:sp>
      <p:sp>
        <p:nvSpPr>
          <p:cNvPr id="22" name="左右矢印 21"/>
          <p:cNvSpPr/>
          <p:nvPr/>
        </p:nvSpPr>
        <p:spPr>
          <a:xfrm>
            <a:off x="6227968" y="6156012"/>
            <a:ext cx="1224352" cy="36933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latin typeface="Calibri"/>
              <a:ea typeface="ＭＳ Ｐゴシック"/>
            </a:endParaRPr>
          </a:p>
        </p:txBody>
      </p:sp>
      <p:sp>
        <p:nvSpPr>
          <p:cNvPr id="23" name="テキスト ボックス 22"/>
          <p:cNvSpPr txBox="1"/>
          <p:nvPr/>
        </p:nvSpPr>
        <p:spPr>
          <a:xfrm>
            <a:off x="4211960" y="5949280"/>
            <a:ext cx="1723549" cy="461665"/>
          </a:xfrm>
          <a:prstGeom prst="rect">
            <a:avLst/>
          </a:prstGeom>
          <a:noFill/>
        </p:spPr>
        <p:txBody>
          <a:bodyPr wrap="none" rtlCol="0">
            <a:spAutoFit/>
          </a:bodyPr>
          <a:lstStyle/>
          <a:p>
            <a:pPr defTabSz="914400" fontAlgn="auto">
              <a:spcBef>
                <a:spcPts val="0"/>
              </a:spcBef>
              <a:spcAft>
                <a:spcPts val="0"/>
              </a:spcAft>
            </a:pPr>
            <a:r>
              <a:rPr lang="ja-JP" altLang="en-US" sz="2400" dirty="0" smtClean="0">
                <a:solidFill>
                  <a:prstClr val="black"/>
                </a:solidFill>
                <a:latin typeface="游ゴシック" panose="020B0400000000000000" pitchFamily="50" charset="-128"/>
                <a:ea typeface="游ゴシック" panose="020B0400000000000000" pitchFamily="50" charset="-128"/>
                <a:cs typeface="+mn-cs"/>
              </a:rPr>
              <a:t>低周波成分</a:t>
            </a:r>
            <a:endParaRPr lang="ja-JP" altLang="en-US" sz="2400" dirty="0">
              <a:solidFill>
                <a:prstClr val="black"/>
              </a:solidFill>
              <a:latin typeface="游ゴシック" panose="020B0400000000000000" pitchFamily="50" charset="-128"/>
              <a:ea typeface="游ゴシック" panose="020B0400000000000000" pitchFamily="50" charset="-128"/>
              <a:cs typeface="+mn-cs"/>
            </a:endParaRPr>
          </a:p>
        </p:txBody>
      </p:sp>
      <p:sp>
        <p:nvSpPr>
          <p:cNvPr id="24" name="テキスト ボックス 23"/>
          <p:cNvSpPr txBox="1"/>
          <p:nvPr/>
        </p:nvSpPr>
        <p:spPr>
          <a:xfrm>
            <a:off x="7528971" y="5949280"/>
            <a:ext cx="1723549" cy="461665"/>
          </a:xfrm>
          <a:prstGeom prst="rect">
            <a:avLst/>
          </a:prstGeom>
          <a:noFill/>
        </p:spPr>
        <p:txBody>
          <a:bodyPr wrap="none" rtlCol="0">
            <a:spAutoFit/>
          </a:bodyPr>
          <a:lstStyle/>
          <a:p>
            <a:pPr defTabSz="914400" fontAlgn="auto">
              <a:spcBef>
                <a:spcPts val="0"/>
              </a:spcBef>
              <a:spcAft>
                <a:spcPts val="0"/>
              </a:spcAft>
            </a:pPr>
            <a:r>
              <a:rPr lang="ja-JP" altLang="en-US" sz="2400" dirty="0">
                <a:solidFill>
                  <a:prstClr val="black"/>
                </a:solidFill>
                <a:latin typeface="游ゴシック" panose="020B0400000000000000" pitchFamily="50" charset="-128"/>
                <a:ea typeface="游ゴシック" panose="020B0400000000000000" pitchFamily="50" charset="-128"/>
                <a:cs typeface="+mn-cs"/>
              </a:rPr>
              <a:t>高</a:t>
            </a:r>
            <a:r>
              <a:rPr lang="ja-JP" altLang="en-US" sz="2400" dirty="0" smtClean="0">
                <a:solidFill>
                  <a:prstClr val="black"/>
                </a:solidFill>
                <a:latin typeface="游ゴシック" panose="020B0400000000000000" pitchFamily="50" charset="-128"/>
                <a:ea typeface="游ゴシック" panose="020B0400000000000000" pitchFamily="50" charset="-128"/>
                <a:cs typeface="+mn-cs"/>
              </a:rPr>
              <a:t>周波成分</a:t>
            </a:r>
            <a:endParaRPr lang="ja-JP" altLang="en-US" sz="2400" dirty="0">
              <a:solidFill>
                <a:prstClr val="black"/>
              </a:solidFill>
              <a:latin typeface="游ゴシック" panose="020B0400000000000000" pitchFamily="50" charset="-128"/>
              <a:ea typeface="游ゴシック" panose="020B0400000000000000" pitchFamily="50" charset="-128"/>
              <a:cs typeface="+mn-cs"/>
            </a:endParaRPr>
          </a:p>
        </p:txBody>
      </p:sp>
      <p:sp>
        <p:nvSpPr>
          <p:cNvPr id="25" name="テキスト ボックス 24"/>
          <p:cNvSpPr txBox="1"/>
          <p:nvPr/>
        </p:nvSpPr>
        <p:spPr>
          <a:xfrm>
            <a:off x="6444208" y="4089425"/>
            <a:ext cx="2517036" cy="461665"/>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prstClr val="black"/>
                </a:solidFill>
                <a:latin typeface="ＭＳ Ｐゴシック"/>
                <a:ea typeface="ＭＳ Ｐゴシック"/>
                <a:cs typeface="+mn-cs"/>
              </a:rPr>
              <a:t>フィッティング誤差</a:t>
            </a:r>
            <a:endParaRPr lang="ja-JP" altLang="en-US" sz="2400" b="1" dirty="0">
              <a:solidFill>
                <a:prstClr val="black"/>
              </a:solidFill>
              <a:latin typeface="ＭＳ Ｐゴシック"/>
              <a:ea typeface="ＭＳ Ｐゴシック"/>
              <a:cs typeface="+mn-cs"/>
            </a:endParaRPr>
          </a:p>
        </p:txBody>
      </p:sp>
    </p:spTree>
    <p:extLst>
      <p:ext uri="{BB962C8B-B14F-4D97-AF65-F5344CB8AC3E}">
        <p14:creationId xmlns:p14="http://schemas.microsoft.com/office/powerpoint/2010/main" val="9641057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直接撮像</a:t>
            </a:r>
            <a:r>
              <a:rPr kumimoji="1" lang="en-US" altLang="ja-JP" dirty="0" smtClean="0"/>
              <a:t>: </a:t>
            </a:r>
            <a:r>
              <a:rPr kumimoji="1" lang="ja-JP" altLang="en-US" dirty="0" smtClean="0"/>
              <a:t>地上望遠鏡</a:t>
            </a:r>
            <a:r>
              <a:rPr kumimoji="1" lang="en-US" altLang="ja-JP" dirty="0" smtClean="0"/>
              <a:t>1</a:t>
            </a:r>
            <a:endParaRPr kumimoji="1" lang="ja-JP" altLang="en-US" dirty="0"/>
          </a:p>
        </p:txBody>
      </p:sp>
      <p:sp>
        <p:nvSpPr>
          <p:cNvPr id="3" name="コンテンツ プレースホルダー 2"/>
          <p:cNvSpPr>
            <a:spLocks noGrp="1"/>
          </p:cNvSpPr>
          <p:nvPr>
            <p:ph idx="1"/>
          </p:nvPr>
        </p:nvSpPr>
        <p:spPr>
          <a:xfrm>
            <a:off x="457200" y="895048"/>
            <a:ext cx="4092452" cy="5802676"/>
          </a:xfrm>
        </p:spPr>
        <p:txBody>
          <a:bodyPr>
            <a:normAutofit lnSpcReduction="10000"/>
          </a:bodyPr>
          <a:lstStyle/>
          <a:p>
            <a:r>
              <a:rPr kumimoji="1" lang="ja-JP" altLang="en-US" dirty="0" smtClean="0"/>
              <a:t>メリットデメリットは宇宙望遠鏡と反転</a:t>
            </a:r>
            <a:endParaRPr kumimoji="1" lang="en-US" altLang="ja-JP" dirty="0" smtClean="0"/>
          </a:p>
          <a:p>
            <a:r>
              <a:rPr lang="en-US" altLang="ja-JP" dirty="0" smtClean="0"/>
              <a:t>but </a:t>
            </a:r>
            <a:r>
              <a:rPr lang="ja-JP" altLang="en-US" dirty="0" smtClean="0"/>
              <a:t>コスト</a:t>
            </a:r>
            <a:r>
              <a:rPr lang="en-US" altLang="ja-JP" dirty="0" smtClean="0"/>
              <a:t>∝D</a:t>
            </a:r>
            <a:r>
              <a:rPr lang="en-US" altLang="ja-JP" baseline="30000" dirty="0" smtClean="0"/>
              <a:t>2.45</a:t>
            </a:r>
          </a:p>
          <a:p>
            <a:pPr lvl="1"/>
            <a:r>
              <a:rPr lang="en-US" altLang="ja-JP" dirty="0" smtClean="0"/>
              <a:t>8m→30m</a:t>
            </a:r>
            <a:r>
              <a:rPr lang="ja-JP" altLang="en-US" dirty="0" smtClean="0"/>
              <a:t>で</a:t>
            </a:r>
            <a:r>
              <a:rPr lang="en-US" altLang="ja-JP" dirty="0" smtClean="0"/>
              <a:t>25</a:t>
            </a:r>
            <a:r>
              <a:rPr lang="ja-JP" altLang="en-US" dirty="0" smtClean="0"/>
              <a:t>倍に</a:t>
            </a:r>
            <a:endParaRPr lang="en-US" altLang="ja-JP" dirty="0" smtClean="0"/>
          </a:p>
          <a:p>
            <a:r>
              <a:rPr lang="ja-JP" altLang="en-US" dirty="0" smtClean="0"/>
              <a:t>各種問題で遅延</a:t>
            </a:r>
            <a:r>
              <a:rPr lang="en-US" altLang="ja-JP" dirty="0" smtClean="0"/>
              <a:t>……</a:t>
            </a:r>
          </a:p>
          <a:p>
            <a:r>
              <a:rPr kumimoji="1" lang="ja-JP" altLang="en-US" dirty="0" smtClean="0"/>
              <a:t>惑星撮像専用運用も困難</a:t>
            </a:r>
            <a:r>
              <a:rPr kumimoji="1" lang="en-US" altLang="ja-JP" dirty="0" smtClean="0"/>
              <a:t>…</a:t>
            </a:r>
          </a:p>
          <a:p>
            <a:endParaRPr lang="en-US" altLang="ja-JP" dirty="0"/>
          </a:p>
          <a:p>
            <a:r>
              <a:rPr lang="ja-JP" altLang="en-US" dirty="0" smtClean="0"/>
              <a:t>第</a:t>
            </a:r>
            <a:r>
              <a:rPr lang="en-US" altLang="ja-JP" dirty="0" smtClean="0"/>
              <a:t>2</a:t>
            </a:r>
            <a:r>
              <a:rPr lang="ja-JP" altLang="en-US" dirty="0" smtClean="0"/>
              <a:t>の地球観測には</a:t>
            </a:r>
            <a:r>
              <a:rPr lang="en-US" altLang="ja-JP" dirty="0" smtClean="0"/>
              <a:t>30m</a:t>
            </a:r>
            <a:r>
              <a:rPr lang="ja-JP" altLang="en-US" dirty="0" smtClean="0"/>
              <a:t>級以上が必要だが</a:t>
            </a:r>
            <a:r>
              <a:rPr lang="en-US" altLang="ja-JP" dirty="0" smtClean="0"/>
              <a:t>…</a:t>
            </a:r>
            <a:endParaRPr kumimoji="1" lang="ja-JP" altLang="en-US" dirty="0"/>
          </a:p>
        </p:txBody>
      </p:sp>
      <p:pic>
        <p:nvPicPr>
          <p:cNvPr id="5" name="図 4" descr="500px-Top_view_of_tmt_complex.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1570" y="895048"/>
            <a:ext cx="4308630" cy="2421450"/>
          </a:xfrm>
          <a:prstGeom prst="rect">
            <a:avLst/>
          </a:prstGeom>
        </p:spPr>
      </p:pic>
      <p:sp>
        <p:nvSpPr>
          <p:cNvPr id="6" name="テキスト ボックス 5"/>
          <p:cNvSpPr txBox="1"/>
          <p:nvPr/>
        </p:nvSpPr>
        <p:spPr>
          <a:xfrm>
            <a:off x="7182702" y="1022768"/>
            <a:ext cx="1780976" cy="646331"/>
          </a:xfrm>
          <a:prstGeom prst="rect">
            <a:avLst/>
          </a:prstGeom>
          <a:solidFill>
            <a:srgbClr val="FFFFFF"/>
          </a:solidFill>
        </p:spPr>
        <p:txBody>
          <a:bodyPr wrap="square" rtlCol="0">
            <a:spAutoFit/>
          </a:bodyPr>
          <a:lstStyle/>
          <a:p>
            <a:r>
              <a:rPr kumimoji="1" lang="en-US" altLang="ja-JP" dirty="0" smtClean="0"/>
              <a:t>TMT (</a:t>
            </a:r>
            <a:r>
              <a:rPr kumimoji="1" lang="ja-JP" altLang="en-US" dirty="0" smtClean="0"/>
              <a:t>口径</a:t>
            </a:r>
            <a:r>
              <a:rPr kumimoji="1" lang="en-US" altLang="ja-JP" dirty="0" smtClean="0"/>
              <a:t>30m)</a:t>
            </a:r>
          </a:p>
          <a:p>
            <a:pPr algn="r"/>
            <a:r>
              <a:rPr lang="en-US" altLang="ja-JP" dirty="0" smtClean="0"/>
              <a:t>&gt;1000</a:t>
            </a:r>
            <a:r>
              <a:rPr lang="ja-JP" altLang="en-US" dirty="0" smtClean="0"/>
              <a:t>億</a:t>
            </a:r>
            <a:r>
              <a:rPr lang="en-US" altLang="ja-JP" dirty="0" smtClean="0"/>
              <a:t>……</a:t>
            </a:r>
            <a:endParaRPr kumimoji="1" lang="ja-JP" altLang="en-US" dirty="0"/>
          </a:p>
        </p:txBody>
      </p:sp>
      <p:pic>
        <p:nvPicPr>
          <p:cNvPr id="7" name="図 6" descr="The_European_Extremely_Large_Telescop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1570" y="3612394"/>
            <a:ext cx="4295123" cy="3085330"/>
          </a:xfrm>
          <a:prstGeom prst="rect">
            <a:avLst/>
          </a:prstGeom>
        </p:spPr>
      </p:pic>
      <p:sp>
        <p:nvSpPr>
          <p:cNvPr id="8" name="テキスト ボックス 7"/>
          <p:cNvSpPr txBox="1"/>
          <p:nvPr/>
        </p:nvSpPr>
        <p:spPr>
          <a:xfrm>
            <a:off x="7182702" y="5921829"/>
            <a:ext cx="1780976" cy="646331"/>
          </a:xfrm>
          <a:prstGeom prst="rect">
            <a:avLst/>
          </a:prstGeom>
          <a:solidFill>
            <a:srgbClr val="FFFFFF"/>
          </a:solidFill>
        </p:spPr>
        <p:txBody>
          <a:bodyPr wrap="square" rtlCol="0">
            <a:spAutoFit/>
          </a:bodyPr>
          <a:lstStyle/>
          <a:p>
            <a:r>
              <a:rPr kumimoji="1" lang="en-US" altLang="ja-JP" dirty="0" smtClean="0"/>
              <a:t>E-ELT (</a:t>
            </a:r>
            <a:r>
              <a:rPr kumimoji="1" lang="ja-JP" altLang="en-US" dirty="0" smtClean="0"/>
              <a:t>口径</a:t>
            </a:r>
            <a:r>
              <a:rPr lang="en-US" altLang="ja-JP" dirty="0" smtClean="0"/>
              <a:t>40</a:t>
            </a:r>
            <a:r>
              <a:rPr kumimoji="1" lang="en-US" altLang="ja-JP" dirty="0" smtClean="0"/>
              <a:t>m)</a:t>
            </a:r>
          </a:p>
          <a:p>
            <a:pPr algn="r"/>
            <a:r>
              <a:rPr lang="en-US" altLang="ja-JP" dirty="0" smtClean="0"/>
              <a:t>&gt;1500</a:t>
            </a:r>
            <a:r>
              <a:rPr lang="ja-JP" altLang="en-US" dirty="0" smtClean="0"/>
              <a:t>億</a:t>
            </a:r>
            <a:r>
              <a:rPr lang="en-US" altLang="ja-JP" dirty="0" smtClean="0"/>
              <a:t>……</a:t>
            </a:r>
            <a:endParaRPr kumimoji="1" lang="ja-JP" altLang="en-US" dirty="0"/>
          </a:p>
        </p:txBody>
      </p:sp>
      <p:sp>
        <p:nvSpPr>
          <p:cNvPr id="9" name="テキスト ボックス 8"/>
          <p:cNvSpPr txBox="1"/>
          <p:nvPr/>
        </p:nvSpPr>
        <p:spPr>
          <a:xfrm>
            <a:off x="8519197" y="0"/>
            <a:ext cx="624803" cy="369332"/>
          </a:xfrm>
          <a:prstGeom prst="rect">
            <a:avLst/>
          </a:prstGeom>
          <a:noFill/>
        </p:spPr>
        <p:txBody>
          <a:bodyPr wrap="none" rtlCol="0">
            <a:spAutoFit/>
          </a:bodyPr>
          <a:lstStyle/>
          <a:p>
            <a:pPr algn="r"/>
            <a:r>
              <a:rPr lang="en-US" altLang="ja-JP" dirty="0"/>
              <a:t>8/50</a:t>
            </a:r>
            <a:endParaRPr lang="ja-JP" altLang="en-US" dirty="0"/>
          </a:p>
        </p:txBody>
      </p:sp>
      <p:sp>
        <p:nvSpPr>
          <p:cNvPr id="10" name="テキスト ボックス 9"/>
          <p:cNvSpPr txBox="1"/>
          <p:nvPr/>
        </p:nvSpPr>
        <p:spPr>
          <a:xfrm>
            <a:off x="7952237" y="2947166"/>
            <a:ext cx="1133919" cy="369332"/>
          </a:xfrm>
          <a:prstGeom prst="rect">
            <a:avLst/>
          </a:prstGeom>
          <a:noFill/>
        </p:spPr>
        <p:txBody>
          <a:bodyPr wrap="none" rtlCol="0">
            <a:spAutoFit/>
          </a:bodyPr>
          <a:lstStyle/>
          <a:p>
            <a:r>
              <a:rPr lang="en-US" altLang="ja-JP" dirty="0">
                <a:solidFill>
                  <a:schemeClr val="bg1"/>
                </a:solidFill>
              </a:rPr>
              <a:t>@</a:t>
            </a:r>
            <a:r>
              <a:rPr lang="en-US" altLang="ja-JP" dirty="0" smtClean="0">
                <a:solidFill>
                  <a:schemeClr val="bg1"/>
                </a:solidFill>
              </a:rPr>
              <a:t>H</a:t>
            </a:r>
            <a:r>
              <a:rPr kumimoji="1" lang="en-US" altLang="ja-JP" dirty="0" smtClean="0">
                <a:solidFill>
                  <a:schemeClr val="bg1"/>
                </a:solidFill>
              </a:rPr>
              <a:t>awaii?</a:t>
            </a:r>
            <a:endParaRPr kumimoji="1" lang="ja-JP" altLang="en-US" dirty="0">
              <a:solidFill>
                <a:schemeClr val="bg1"/>
              </a:solidFill>
            </a:endParaRPr>
          </a:p>
        </p:txBody>
      </p:sp>
    </p:spTree>
    <p:extLst>
      <p:ext uri="{BB962C8B-B14F-4D97-AF65-F5344CB8AC3E}">
        <p14:creationId xmlns:p14="http://schemas.microsoft.com/office/powerpoint/2010/main" val="266808396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7864" y="2548616"/>
            <a:ext cx="5796136" cy="3760704"/>
          </a:xfrm>
          <a:prstGeom prst="rect">
            <a:avLst/>
          </a:prstGeom>
        </p:spPr>
      </p:pic>
      <p:sp>
        <p:nvSpPr>
          <p:cNvPr id="2" name="タイトル 1"/>
          <p:cNvSpPr>
            <a:spLocks noGrp="1"/>
          </p:cNvSpPr>
          <p:nvPr>
            <p:ph type="title"/>
          </p:nvPr>
        </p:nvSpPr>
        <p:spPr/>
        <p:txBody>
          <a:bodyPr>
            <a:normAutofit/>
          </a:bodyPr>
          <a:lstStyle/>
          <a:p>
            <a:r>
              <a:rPr lang="ja-JP" altLang="en-US" dirty="0" smtClean="0"/>
              <a:t>測定誤差・制御遅延誤差</a:t>
            </a:r>
            <a:endParaRPr kumimoji="1" lang="ja-JP" altLang="en-US" dirty="0"/>
          </a:p>
        </p:txBody>
      </p:sp>
      <p:pic>
        <p:nvPicPr>
          <p:cNvPr id="8" name="図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04" y="5229200"/>
            <a:ext cx="4765350" cy="1078104"/>
          </a:xfrm>
          <a:prstGeom prst="rect">
            <a:avLst/>
          </a:prstGeom>
        </p:spPr>
      </p:pic>
      <p:sp>
        <p:nvSpPr>
          <p:cNvPr id="10" name="コンテンツ プレースホルダー 2"/>
          <p:cNvSpPr txBox="1">
            <a:spLocks/>
          </p:cNvSpPr>
          <p:nvPr/>
        </p:nvSpPr>
        <p:spPr>
          <a:xfrm>
            <a:off x="14428" y="2637467"/>
            <a:ext cx="4720738" cy="27904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Medium" panose="020B0500000000000000" pitchFamily="50" charset="-128"/>
                <a:ea typeface="游ゴシック Medium" panose="020B05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fontAlgn="auto">
              <a:spcAft>
                <a:spcPts val="0"/>
              </a:spcAft>
            </a:pPr>
            <a:r>
              <a:rPr lang="ja-JP" altLang="en-US" sz="2800" dirty="0" smtClean="0">
                <a:solidFill>
                  <a:prstClr val="black"/>
                </a:solidFill>
              </a:rPr>
              <a:t>制御遅延誤差</a:t>
            </a:r>
            <a:endParaRPr lang="en-US" altLang="ja-JP" sz="2800" dirty="0" smtClean="0">
              <a:solidFill>
                <a:prstClr val="black"/>
              </a:solidFill>
            </a:endParaRPr>
          </a:p>
          <a:p>
            <a:pPr marL="457200" lvl="1" indent="0" fontAlgn="auto">
              <a:spcAft>
                <a:spcPts val="0"/>
              </a:spcAft>
              <a:buFont typeface="Arial" panose="020B0604020202020204" pitchFamily="34" charset="0"/>
              <a:buNone/>
            </a:pPr>
            <a:r>
              <a:rPr lang="ja-JP" altLang="en-US" dirty="0" smtClean="0">
                <a:solidFill>
                  <a:prstClr val="black"/>
                </a:solidFill>
              </a:rPr>
              <a:t>乱流層が風で移動</a:t>
            </a:r>
            <a:endParaRPr lang="en-US" altLang="ja-JP" dirty="0" smtClean="0">
              <a:solidFill>
                <a:prstClr val="black"/>
              </a:solidFill>
            </a:endParaRPr>
          </a:p>
          <a:p>
            <a:pPr lvl="1" fontAlgn="auto">
              <a:spcAft>
                <a:spcPts val="0"/>
              </a:spcAft>
            </a:pPr>
            <a:r>
              <a:rPr lang="ja-JP" altLang="en-US" dirty="0" smtClean="0">
                <a:solidFill>
                  <a:prstClr val="black"/>
                </a:solidFill>
              </a:rPr>
              <a:t>測定時間</a:t>
            </a:r>
            <a:endParaRPr lang="en-US" altLang="ja-JP" dirty="0" smtClean="0">
              <a:solidFill>
                <a:prstClr val="black"/>
              </a:solidFill>
            </a:endParaRPr>
          </a:p>
          <a:p>
            <a:pPr lvl="1" fontAlgn="auto">
              <a:spcAft>
                <a:spcPts val="0"/>
              </a:spcAft>
            </a:pPr>
            <a:r>
              <a:rPr lang="ja-JP" altLang="en-US" dirty="0" smtClean="0">
                <a:solidFill>
                  <a:prstClr val="black"/>
                </a:solidFill>
              </a:rPr>
              <a:t>計算時間</a:t>
            </a:r>
            <a:endParaRPr lang="en-US" altLang="ja-JP" dirty="0" smtClean="0">
              <a:solidFill>
                <a:prstClr val="black"/>
              </a:solidFill>
            </a:endParaRPr>
          </a:p>
          <a:p>
            <a:pPr lvl="1" fontAlgn="auto">
              <a:spcAft>
                <a:spcPts val="0"/>
              </a:spcAft>
            </a:pPr>
            <a:r>
              <a:rPr lang="ja-JP" altLang="en-US" dirty="0">
                <a:solidFill>
                  <a:prstClr val="black"/>
                </a:solidFill>
              </a:rPr>
              <a:t>駆動</a:t>
            </a:r>
            <a:r>
              <a:rPr lang="ja-JP" altLang="en-US" dirty="0" smtClean="0">
                <a:solidFill>
                  <a:prstClr val="black"/>
                </a:solidFill>
              </a:rPr>
              <a:t>時間</a:t>
            </a:r>
            <a:endParaRPr lang="en-US" altLang="ja-JP" dirty="0" smtClean="0">
              <a:solidFill>
                <a:prstClr val="black"/>
              </a:solidFill>
            </a:endParaRPr>
          </a:p>
        </p:txBody>
      </p:sp>
      <p:sp>
        <p:nvSpPr>
          <p:cNvPr id="11" name="コンテンツ プレースホルダー 2"/>
          <p:cNvSpPr txBox="1">
            <a:spLocks/>
          </p:cNvSpPr>
          <p:nvPr/>
        </p:nvSpPr>
        <p:spPr>
          <a:xfrm>
            <a:off x="14428" y="980728"/>
            <a:ext cx="4845604" cy="27904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Medium" panose="020B0500000000000000" pitchFamily="50" charset="-128"/>
                <a:ea typeface="游ゴシック Medium" panose="020B05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fontAlgn="auto">
              <a:spcAft>
                <a:spcPts val="0"/>
              </a:spcAft>
            </a:pPr>
            <a:r>
              <a:rPr lang="ja-JP" altLang="en-US" sz="2800" dirty="0">
                <a:solidFill>
                  <a:prstClr val="black"/>
                </a:solidFill>
              </a:rPr>
              <a:t>測定</a:t>
            </a:r>
            <a:r>
              <a:rPr lang="ja-JP" altLang="en-US" sz="2800" dirty="0" smtClean="0">
                <a:solidFill>
                  <a:prstClr val="black"/>
                </a:solidFill>
              </a:rPr>
              <a:t>誤差</a:t>
            </a:r>
            <a:endParaRPr lang="en-US" altLang="ja-JP" sz="2800" dirty="0" smtClean="0">
              <a:solidFill>
                <a:prstClr val="black"/>
              </a:solidFill>
            </a:endParaRPr>
          </a:p>
          <a:p>
            <a:pPr lvl="1" fontAlgn="auto">
              <a:spcAft>
                <a:spcPts val="0"/>
              </a:spcAft>
            </a:pPr>
            <a:r>
              <a:rPr lang="ja-JP" altLang="en-US" dirty="0" smtClean="0">
                <a:solidFill>
                  <a:prstClr val="black"/>
                </a:solidFill>
              </a:rPr>
              <a:t>光子数の統計的揺らぎ</a:t>
            </a:r>
            <a:endParaRPr lang="en-US" altLang="ja-JP" dirty="0" smtClean="0">
              <a:solidFill>
                <a:prstClr val="black"/>
              </a:solidFill>
            </a:endParaRPr>
          </a:p>
          <a:p>
            <a:pPr lvl="1" fontAlgn="auto">
              <a:spcAft>
                <a:spcPts val="0"/>
              </a:spcAft>
            </a:pPr>
            <a:r>
              <a:rPr lang="ja-JP" altLang="en-US" dirty="0" smtClean="0">
                <a:solidFill>
                  <a:prstClr val="black"/>
                </a:solidFill>
              </a:rPr>
              <a:t>電気的な読み出しノイズ</a:t>
            </a:r>
            <a:endParaRPr lang="en-US" altLang="ja-JP" dirty="0" smtClean="0">
              <a:solidFill>
                <a:prstClr val="black"/>
              </a:solidFill>
            </a:endParaRPr>
          </a:p>
        </p:txBody>
      </p:sp>
      <p:sp>
        <p:nvSpPr>
          <p:cNvPr id="19" name="テキスト ボックス 18"/>
          <p:cNvSpPr txBox="1"/>
          <p:nvPr/>
        </p:nvSpPr>
        <p:spPr>
          <a:xfrm>
            <a:off x="5796136" y="2780928"/>
            <a:ext cx="2385589" cy="1200329"/>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srgbClr val="00B050"/>
                </a:solidFill>
                <a:latin typeface="Calibri"/>
                <a:ea typeface="ＭＳ Ｐゴシック"/>
                <a:cs typeface="+mn-cs"/>
              </a:rPr>
              <a:t>測定誤差</a:t>
            </a:r>
            <a:endParaRPr lang="en-US" altLang="ja-JP" sz="2400" b="1" dirty="0" smtClean="0">
              <a:solidFill>
                <a:srgbClr val="00B050"/>
              </a:solidFill>
              <a:latin typeface="Calibri"/>
              <a:ea typeface="ＭＳ Ｐゴシック"/>
              <a:cs typeface="+mn-cs"/>
            </a:endParaRPr>
          </a:p>
          <a:p>
            <a:pPr defTabSz="914400" fontAlgn="auto">
              <a:spcBef>
                <a:spcPts val="0"/>
              </a:spcBef>
              <a:spcAft>
                <a:spcPts val="0"/>
              </a:spcAft>
            </a:pPr>
            <a:r>
              <a:rPr lang="ja-JP" altLang="en-US" sz="2400" b="1" dirty="0" smtClean="0">
                <a:solidFill>
                  <a:srgbClr val="00B050"/>
                </a:solidFill>
                <a:latin typeface="Calibri"/>
                <a:ea typeface="ＭＳ Ｐゴシック"/>
                <a:cs typeface="+mn-cs"/>
              </a:rPr>
              <a:t>     明るい星</a:t>
            </a:r>
            <a:endParaRPr lang="en-US" altLang="ja-JP" sz="2400" b="1" dirty="0" smtClean="0">
              <a:solidFill>
                <a:srgbClr val="00B050"/>
              </a:solidFill>
              <a:latin typeface="Calibri"/>
              <a:ea typeface="ＭＳ Ｐゴシック"/>
              <a:cs typeface="+mn-cs"/>
            </a:endParaRPr>
          </a:p>
          <a:p>
            <a:pPr defTabSz="914400" fontAlgn="auto">
              <a:spcBef>
                <a:spcPts val="0"/>
              </a:spcBef>
              <a:spcAft>
                <a:spcPts val="0"/>
              </a:spcAft>
            </a:pPr>
            <a:r>
              <a:rPr lang="ja-JP" altLang="en-US" sz="2400" b="1" dirty="0" smtClean="0">
                <a:solidFill>
                  <a:srgbClr val="00B050"/>
                </a:solidFill>
                <a:latin typeface="Calibri"/>
                <a:ea typeface="ＭＳ Ｐゴシック"/>
                <a:cs typeface="+mn-cs"/>
              </a:rPr>
              <a:t>     測定</a:t>
            </a:r>
            <a:r>
              <a:rPr lang="ja-JP" altLang="en-US" sz="2400" b="1" dirty="0">
                <a:solidFill>
                  <a:srgbClr val="00B050"/>
                </a:solidFill>
                <a:latin typeface="Calibri"/>
                <a:ea typeface="ＭＳ Ｐゴシック"/>
                <a:cs typeface="+mn-cs"/>
              </a:rPr>
              <a:t>時間増加</a:t>
            </a:r>
          </a:p>
        </p:txBody>
      </p:sp>
      <p:sp>
        <p:nvSpPr>
          <p:cNvPr id="20" name="テキスト ボックス 19"/>
          <p:cNvSpPr txBox="1"/>
          <p:nvPr/>
        </p:nvSpPr>
        <p:spPr>
          <a:xfrm>
            <a:off x="4556899" y="4407495"/>
            <a:ext cx="2385589" cy="830997"/>
          </a:xfrm>
          <a:prstGeom prst="rect">
            <a:avLst/>
          </a:prstGeom>
          <a:noFill/>
        </p:spPr>
        <p:txBody>
          <a:bodyPr wrap="none" rtlCol="0">
            <a:spAutoFit/>
          </a:bodyPr>
          <a:lstStyle/>
          <a:p>
            <a:pPr defTabSz="914400" fontAlgn="auto">
              <a:spcBef>
                <a:spcPts val="0"/>
              </a:spcBef>
              <a:spcAft>
                <a:spcPts val="0"/>
              </a:spcAft>
            </a:pPr>
            <a:r>
              <a:rPr lang="ja-JP" altLang="en-US" sz="2400" b="1" dirty="0" smtClean="0">
                <a:solidFill>
                  <a:srgbClr val="7F7B31"/>
                </a:solidFill>
                <a:latin typeface="Calibri"/>
                <a:ea typeface="ＭＳ Ｐゴシック"/>
                <a:cs typeface="+mn-cs"/>
              </a:rPr>
              <a:t>制御遅延誤差</a:t>
            </a:r>
            <a:endParaRPr lang="en-US" altLang="ja-JP" sz="2400" b="1" dirty="0" smtClean="0">
              <a:solidFill>
                <a:srgbClr val="7F7B31"/>
              </a:solidFill>
              <a:latin typeface="Calibri"/>
              <a:ea typeface="ＭＳ Ｐゴシック"/>
              <a:cs typeface="+mn-cs"/>
            </a:endParaRPr>
          </a:p>
          <a:p>
            <a:pPr defTabSz="914400" fontAlgn="auto">
              <a:spcBef>
                <a:spcPts val="0"/>
              </a:spcBef>
              <a:spcAft>
                <a:spcPts val="0"/>
              </a:spcAft>
            </a:pPr>
            <a:r>
              <a:rPr lang="ja-JP" altLang="en-US" sz="2400" b="1" dirty="0" smtClean="0">
                <a:solidFill>
                  <a:srgbClr val="7F7B31"/>
                </a:solidFill>
                <a:latin typeface="Calibri"/>
                <a:ea typeface="ＭＳ Ｐゴシック"/>
                <a:cs typeface="+mn-cs"/>
              </a:rPr>
              <a:t>     測定時間増加</a:t>
            </a:r>
            <a:endParaRPr lang="ja-JP" altLang="en-US" sz="2400" b="1" dirty="0">
              <a:solidFill>
                <a:srgbClr val="7F7B31"/>
              </a:solidFill>
              <a:latin typeface="Calibri"/>
              <a:ea typeface="ＭＳ Ｐゴシック"/>
              <a:cs typeface="+mn-cs"/>
            </a:endParaRPr>
          </a:p>
        </p:txBody>
      </p:sp>
      <p:sp>
        <p:nvSpPr>
          <p:cNvPr id="22" name="テキスト ボックス 21"/>
          <p:cNvSpPr txBox="1"/>
          <p:nvPr/>
        </p:nvSpPr>
        <p:spPr>
          <a:xfrm>
            <a:off x="3874749" y="4001951"/>
            <a:ext cx="242374" cy="369332"/>
          </a:xfrm>
          <a:prstGeom prst="rect">
            <a:avLst/>
          </a:prstGeom>
          <a:noFill/>
        </p:spPr>
        <p:txBody>
          <a:bodyPr wrap="none" rtlCol="0">
            <a:spAutoFit/>
          </a:bodyPr>
          <a:lstStyle/>
          <a:p>
            <a:pPr defTabSz="914400" fontAlgn="auto">
              <a:spcBef>
                <a:spcPts val="0"/>
              </a:spcBef>
              <a:spcAft>
                <a:spcPts val="0"/>
              </a:spcAft>
            </a:pPr>
            <a:r>
              <a:rPr lang="en-US" altLang="ja-JP" dirty="0" smtClean="0">
                <a:solidFill>
                  <a:prstClr val="black"/>
                </a:solidFill>
                <a:latin typeface="Calibri"/>
                <a:ea typeface="ＭＳ Ｐゴシック"/>
                <a:cs typeface="+mn-cs"/>
              </a:rPr>
              <a:t>I</a:t>
            </a:r>
            <a:endParaRPr lang="ja-JP" altLang="en-US" dirty="0">
              <a:solidFill>
                <a:prstClr val="black"/>
              </a:solidFill>
              <a:latin typeface="Calibri"/>
              <a:ea typeface="ＭＳ Ｐゴシック"/>
              <a:cs typeface="+mn-cs"/>
            </a:endParaRPr>
          </a:p>
        </p:txBody>
      </p:sp>
      <p:sp>
        <p:nvSpPr>
          <p:cNvPr id="26" name="下矢印 25"/>
          <p:cNvSpPr/>
          <p:nvPr/>
        </p:nvSpPr>
        <p:spPr>
          <a:xfrm>
            <a:off x="6161510" y="4073627"/>
            <a:ext cx="92042" cy="25386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srgbClr val="00B050"/>
              </a:solidFill>
              <a:latin typeface="Calibri"/>
              <a:ea typeface="ＭＳ Ｐゴシック"/>
            </a:endParaRPr>
          </a:p>
        </p:txBody>
      </p:sp>
      <p:sp>
        <p:nvSpPr>
          <p:cNvPr id="28" name="下矢印 27"/>
          <p:cNvSpPr/>
          <p:nvPr/>
        </p:nvSpPr>
        <p:spPr>
          <a:xfrm flipH="1" flipV="1">
            <a:off x="5436096" y="3789040"/>
            <a:ext cx="92085" cy="287534"/>
          </a:xfrm>
          <a:prstGeom prst="downArrow">
            <a:avLst/>
          </a:prstGeom>
          <a:solidFill>
            <a:srgbClr val="7F7B31"/>
          </a:solidFill>
          <a:ln>
            <a:solidFill>
              <a:srgbClr val="7F7B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srgbClr val="00B050"/>
              </a:solidFill>
              <a:latin typeface="Calibri"/>
              <a:ea typeface="ＭＳ Ｐゴシック"/>
            </a:endParaRPr>
          </a:p>
        </p:txBody>
      </p:sp>
    </p:spTree>
    <p:extLst>
      <p:ext uri="{BB962C8B-B14F-4D97-AF65-F5344CB8AC3E}">
        <p14:creationId xmlns:p14="http://schemas.microsoft.com/office/powerpoint/2010/main" val="386019510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最適</a:t>
            </a:r>
            <a:r>
              <a:rPr lang="ja-JP" altLang="en-US" dirty="0" smtClean="0"/>
              <a:t>な測定時間</a:t>
            </a:r>
            <a:endParaRPr kumimoji="1" lang="ja-JP" altLang="en-US" dirty="0"/>
          </a:p>
        </p:txBody>
      </p:sp>
      <p:sp>
        <p:nvSpPr>
          <p:cNvPr id="13" name="コンテンツ プレースホルダー 2"/>
          <p:cNvSpPr txBox="1">
            <a:spLocks/>
          </p:cNvSpPr>
          <p:nvPr/>
        </p:nvSpPr>
        <p:spPr>
          <a:xfrm>
            <a:off x="179512" y="2708920"/>
            <a:ext cx="3456384"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Medium" panose="020B0500000000000000" pitchFamily="50" charset="-128"/>
                <a:ea typeface="游ゴシック Medium" panose="020B05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dirty="0" smtClean="0">
                <a:solidFill>
                  <a:prstClr val="black"/>
                </a:solidFill>
              </a:rPr>
              <a:t>6</a:t>
            </a:r>
            <a:r>
              <a:rPr lang="ja-JP" altLang="en-US" dirty="0" smtClean="0">
                <a:solidFill>
                  <a:prstClr val="black"/>
                </a:solidFill>
              </a:rPr>
              <a:t>等星の場合</a:t>
            </a:r>
            <a:endParaRPr lang="en-US" altLang="ja-JP" dirty="0" smtClean="0">
              <a:solidFill>
                <a:prstClr val="black"/>
              </a:solidFill>
            </a:endParaRPr>
          </a:p>
          <a:p>
            <a:pPr marL="0" indent="0" fontAlgn="auto">
              <a:spcAft>
                <a:spcPts val="0"/>
              </a:spcAft>
              <a:buFont typeface="Arial" panose="020B0604020202020204" pitchFamily="34" charset="0"/>
              <a:buNone/>
            </a:pPr>
            <a:r>
              <a:rPr lang="ja-JP" altLang="en-US" dirty="0" smtClean="0">
                <a:solidFill>
                  <a:prstClr val="black"/>
                </a:solidFill>
              </a:rPr>
              <a:t>最適な測定時間</a:t>
            </a:r>
            <a:r>
              <a:rPr lang="en-US" altLang="ja-JP" dirty="0" smtClean="0">
                <a:solidFill>
                  <a:prstClr val="black"/>
                </a:solidFill>
              </a:rPr>
              <a:t>1.4ms</a:t>
            </a:r>
          </a:p>
          <a:p>
            <a:pPr marL="0" indent="0" fontAlgn="auto">
              <a:spcAft>
                <a:spcPts val="0"/>
              </a:spcAft>
              <a:buFont typeface="Arial" panose="020B0604020202020204" pitchFamily="34" charset="0"/>
              <a:buNone/>
            </a:pPr>
            <a:endParaRPr lang="en-US" altLang="ja-JP" dirty="0">
              <a:solidFill>
                <a:prstClr val="black"/>
              </a:solidFill>
            </a:endParaRPr>
          </a:p>
          <a:p>
            <a:pPr marL="0" indent="0" fontAlgn="auto">
              <a:spcAft>
                <a:spcPts val="0"/>
              </a:spcAft>
              <a:buFont typeface="Arial" panose="020B0604020202020204" pitchFamily="34" charset="0"/>
              <a:buNone/>
            </a:pPr>
            <a:r>
              <a:rPr lang="ja-JP" altLang="en-US" dirty="0" smtClean="0">
                <a:solidFill>
                  <a:prstClr val="black"/>
                </a:solidFill>
              </a:rPr>
              <a:t>星の等級に合わせて測定時間を変えるべき</a:t>
            </a:r>
            <a:endParaRPr lang="en-US" altLang="ja-JP" dirty="0" smtClean="0">
              <a:solidFill>
                <a:prstClr val="black"/>
              </a:solidFill>
            </a:endParaRPr>
          </a:p>
        </p:txBody>
      </p:sp>
      <p:pic>
        <p:nvPicPr>
          <p:cNvPr id="12" name="コンテンツ プレースホルダー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63888" y="2336230"/>
            <a:ext cx="5571832" cy="3643530"/>
          </a:xfrm>
        </p:spPr>
      </p:pic>
      <p:sp>
        <p:nvSpPr>
          <p:cNvPr id="15" name="コンテンツ プレースホルダー 2"/>
          <p:cNvSpPr txBox="1">
            <a:spLocks/>
          </p:cNvSpPr>
          <p:nvPr/>
        </p:nvSpPr>
        <p:spPr>
          <a:xfrm>
            <a:off x="179512" y="1063277"/>
            <a:ext cx="6768752" cy="178965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Medium" panose="020B0500000000000000" pitchFamily="50" charset="-128"/>
                <a:ea typeface="游ゴシック Medium" panose="020B05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ja-JP" altLang="en-US" dirty="0" smtClean="0">
                <a:solidFill>
                  <a:prstClr val="black"/>
                </a:solidFill>
              </a:rPr>
              <a:t>安定した制御のためには</a:t>
            </a:r>
            <a:endParaRPr lang="en-US" altLang="ja-JP" dirty="0" smtClean="0">
              <a:solidFill>
                <a:prstClr val="black"/>
              </a:solidFill>
            </a:endParaRPr>
          </a:p>
          <a:p>
            <a:pPr marL="0" indent="0" fontAlgn="auto">
              <a:spcAft>
                <a:spcPts val="0"/>
              </a:spcAft>
              <a:buFont typeface="Arial" panose="020B0604020202020204" pitchFamily="34" charset="0"/>
              <a:buNone/>
            </a:pPr>
            <a:r>
              <a:rPr lang="ja-JP" altLang="en-US" dirty="0" smtClean="0">
                <a:solidFill>
                  <a:prstClr val="black"/>
                </a:solidFill>
              </a:rPr>
              <a:t>制御遅延時間⋍</a:t>
            </a:r>
            <a:r>
              <a:rPr lang="en-US" altLang="ja-JP" dirty="0" smtClean="0">
                <a:solidFill>
                  <a:prstClr val="black"/>
                </a:solidFill>
              </a:rPr>
              <a:t>10×</a:t>
            </a:r>
            <a:r>
              <a:rPr lang="ja-JP" altLang="en-US" dirty="0" smtClean="0">
                <a:solidFill>
                  <a:prstClr val="black"/>
                </a:solidFill>
              </a:rPr>
              <a:t>測定時間</a:t>
            </a:r>
            <a:endParaRPr lang="en-US" altLang="ja-JP" dirty="0" smtClean="0">
              <a:solidFill>
                <a:prstClr val="black"/>
              </a:solidFill>
            </a:endParaRPr>
          </a:p>
        </p:txBody>
      </p:sp>
    </p:spTree>
    <p:extLst>
      <p:ext uri="{BB962C8B-B14F-4D97-AF65-F5344CB8AC3E}">
        <p14:creationId xmlns:p14="http://schemas.microsoft.com/office/powerpoint/2010/main" val="32506129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大気分散</a:t>
            </a:r>
            <a:r>
              <a:rPr kumimoji="1" lang="ja-JP" altLang="en-US" dirty="0" smtClean="0"/>
              <a:t>誤差</a:t>
            </a:r>
            <a:endParaRPr kumimoji="1" lang="ja-JP" altLang="en-US" dirty="0"/>
          </a:p>
        </p:txBody>
      </p:sp>
      <p:sp>
        <p:nvSpPr>
          <p:cNvPr id="3" name="コンテンツ プレースホルダー 2"/>
          <p:cNvSpPr>
            <a:spLocks noGrp="1"/>
          </p:cNvSpPr>
          <p:nvPr>
            <p:ph idx="1"/>
          </p:nvPr>
        </p:nvSpPr>
        <p:spPr>
          <a:xfrm>
            <a:off x="467544" y="1124744"/>
            <a:ext cx="8424936" cy="4525963"/>
          </a:xfrm>
        </p:spPr>
        <p:txBody>
          <a:bodyPr/>
          <a:lstStyle/>
          <a:p>
            <a:r>
              <a:rPr lang="ja-JP" altLang="en-US" dirty="0"/>
              <a:t>波長によって大気の屈折率が</a:t>
            </a:r>
            <a:r>
              <a:rPr lang="ja-JP" altLang="en-US" dirty="0" smtClean="0"/>
              <a:t>異なる</a:t>
            </a:r>
            <a:endParaRPr lang="en-US" altLang="ja-JP" dirty="0" smtClean="0"/>
          </a:p>
          <a:p>
            <a:r>
              <a:rPr lang="ja-JP" altLang="en-US" dirty="0" smtClean="0"/>
              <a:t>測定波長と観測波長で光</a:t>
            </a:r>
            <a:r>
              <a:rPr lang="ja-JP" altLang="en-US" dirty="0"/>
              <a:t>路</a:t>
            </a:r>
            <a:r>
              <a:rPr lang="ja-JP" altLang="en-US" dirty="0" smtClean="0"/>
              <a:t>がずれる</a:t>
            </a:r>
            <a:endParaRPr lang="en-US" altLang="ja-JP" dirty="0" smtClean="0"/>
          </a:p>
          <a:p>
            <a:r>
              <a:rPr lang="ja-JP" altLang="en-US" dirty="0"/>
              <a:t>天</a:t>
            </a:r>
            <a:r>
              <a:rPr lang="ja-JP" altLang="en-US" dirty="0" smtClean="0"/>
              <a:t>頂角が大きいほど影響大</a:t>
            </a:r>
            <a:endParaRPr lang="en-US" altLang="ja-JP" dirty="0" smtClean="0"/>
          </a:p>
          <a:p>
            <a:endParaRPr kumimoji="1" lang="ja-JP" altLang="en-US" dirty="0"/>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5045" y="2996952"/>
            <a:ext cx="5443459" cy="3515183"/>
          </a:xfrm>
          <a:prstGeom prst="rect">
            <a:avLst/>
          </a:prstGeom>
        </p:spPr>
      </p:pic>
      <p:pic>
        <p:nvPicPr>
          <p:cNvPr id="8" name="図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18" y="2996952"/>
            <a:ext cx="4768382" cy="3576285"/>
          </a:xfrm>
          <a:prstGeom prst="rect">
            <a:avLst/>
          </a:prstGeom>
        </p:spPr>
      </p:pic>
      <p:sp>
        <p:nvSpPr>
          <p:cNvPr id="9" name="テキスト ボックス 8"/>
          <p:cNvSpPr txBox="1"/>
          <p:nvPr/>
        </p:nvSpPr>
        <p:spPr>
          <a:xfrm>
            <a:off x="1907704" y="3486199"/>
            <a:ext cx="1415772" cy="461665"/>
          </a:xfrm>
          <a:prstGeom prst="rect">
            <a:avLst/>
          </a:prstGeom>
          <a:noFill/>
        </p:spPr>
        <p:txBody>
          <a:bodyPr wrap="none" rtlCol="0">
            <a:spAutoFit/>
          </a:bodyPr>
          <a:lstStyle/>
          <a:p>
            <a:pPr defTabSz="914400" fontAlgn="auto">
              <a:spcBef>
                <a:spcPts val="0"/>
              </a:spcBef>
              <a:spcAft>
                <a:spcPts val="0"/>
              </a:spcAft>
            </a:pPr>
            <a:r>
              <a:rPr lang="ja-JP" altLang="en-US" sz="2400" b="1" dirty="0">
                <a:solidFill>
                  <a:srgbClr val="4F81BD">
                    <a:lumMod val="75000"/>
                  </a:srgbClr>
                </a:solidFill>
                <a:latin typeface="Calibri"/>
                <a:ea typeface="ＭＳ Ｐゴシック"/>
                <a:cs typeface="+mn-cs"/>
              </a:rPr>
              <a:t>測定</a:t>
            </a:r>
            <a:r>
              <a:rPr lang="ja-JP" altLang="en-US" sz="2400" b="1" dirty="0" smtClean="0">
                <a:solidFill>
                  <a:srgbClr val="4F81BD">
                    <a:lumMod val="75000"/>
                  </a:srgbClr>
                </a:solidFill>
                <a:latin typeface="Calibri"/>
                <a:ea typeface="ＭＳ Ｐゴシック"/>
                <a:cs typeface="+mn-cs"/>
              </a:rPr>
              <a:t>波長</a:t>
            </a:r>
            <a:endParaRPr lang="ja-JP" altLang="en-US" sz="2400" b="1" dirty="0">
              <a:solidFill>
                <a:srgbClr val="4F81BD">
                  <a:lumMod val="75000"/>
                </a:srgbClr>
              </a:solidFill>
              <a:latin typeface="Calibri"/>
              <a:ea typeface="ＭＳ Ｐゴシック"/>
              <a:cs typeface="+mn-cs"/>
            </a:endParaRPr>
          </a:p>
        </p:txBody>
      </p:sp>
      <p:sp>
        <p:nvSpPr>
          <p:cNvPr id="11" name="テキスト ボックス 10"/>
          <p:cNvSpPr txBox="1"/>
          <p:nvPr/>
        </p:nvSpPr>
        <p:spPr>
          <a:xfrm>
            <a:off x="467544" y="4983559"/>
            <a:ext cx="1415772" cy="461665"/>
          </a:xfrm>
          <a:prstGeom prst="rect">
            <a:avLst/>
          </a:prstGeom>
          <a:noFill/>
        </p:spPr>
        <p:txBody>
          <a:bodyPr wrap="none" rtlCol="0">
            <a:spAutoFit/>
          </a:bodyPr>
          <a:lstStyle/>
          <a:p>
            <a:pPr defTabSz="914400" fontAlgn="auto">
              <a:spcBef>
                <a:spcPts val="0"/>
              </a:spcBef>
              <a:spcAft>
                <a:spcPts val="0"/>
              </a:spcAft>
            </a:pPr>
            <a:r>
              <a:rPr lang="ja-JP" altLang="en-US" sz="2400" b="1" dirty="0">
                <a:solidFill>
                  <a:srgbClr val="FF0000"/>
                </a:solidFill>
                <a:latin typeface="Calibri"/>
                <a:ea typeface="ＭＳ Ｐゴシック"/>
                <a:cs typeface="+mn-cs"/>
              </a:rPr>
              <a:t>観測</a:t>
            </a:r>
            <a:r>
              <a:rPr lang="ja-JP" altLang="en-US" sz="2400" b="1" dirty="0" smtClean="0">
                <a:solidFill>
                  <a:srgbClr val="FF0000"/>
                </a:solidFill>
                <a:latin typeface="Calibri"/>
                <a:ea typeface="ＭＳ Ｐゴシック"/>
                <a:cs typeface="+mn-cs"/>
              </a:rPr>
              <a:t>波長</a:t>
            </a:r>
            <a:endParaRPr lang="ja-JP" altLang="en-US" sz="2400" b="1" dirty="0">
              <a:solidFill>
                <a:srgbClr val="FF0000"/>
              </a:solidFill>
              <a:latin typeface="Calibri"/>
              <a:ea typeface="ＭＳ Ｐゴシック"/>
              <a:cs typeface="+mn-cs"/>
            </a:endParaRPr>
          </a:p>
        </p:txBody>
      </p:sp>
      <p:sp>
        <p:nvSpPr>
          <p:cNvPr id="17" name="テキスト ボックス 16"/>
          <p:cNvSpPr txBox="1"/>
          <p:nvPr/>
        </p:nvSpPr>
        <p:spPr>
          <a:xfrm>
            <a:off x="5343632" y="4897238"/>
            <a:ext cx="805029" cy="461665"/>
          </a:xfrm>
          <a:prstGeom prst="rect">
            <a:avLst/>
          </a:prstGeom>
          <a:noFill/>
        </p:spPr>
        <p:txBody>
          <a:bodyPr wrap="none" rtlCol="0">
            <a:spAutoFit/>
          </a:bodyPr>
          <a:lstStyle/>
          <a:p>
            <a:pPr defTabSz="914400" fontAlgn="auto">
              <a:spcBef>
                <a:spcPts val="0"/>
              </a:spcBef>
              <a:spcAft>
                <a:spcPts val="0"/>
              </a:spcAft>
            </a:pPr>
            <a:r>
              <a:rPr lang="en-US" altLang="ja-JP" sz="2400" b="1" dirty="0" smtClean="0">
                <a:solidFill>
                  <a:srgbClr val="FF0000"/>
                </a:solidFill>
                <a:latin typeface="Calibri"/>
                <a:ea typeface="ＭＳ Ｐゴシック"/>
                <a:cs typeface="+mn-cs"/>
              </a:rPr>
              <a:t>30°</a:t>
            </a:r>
            <a:endParaRPr lang="ja-JP" altLang="en-US" sz="2400" b="1" dirty="0">
              <a:solidFill>
                <a:srgbClr val="FF0000"/>
              </a:solidFill>
              <a:latin typeface="Calibri"/>
              <a:ea typeface="ＭＳ Ｐゴシック"/>
              <a:cs typeface="+mn-cs"/>
            </a:endParaRPr>
          </a:p>
        </p:txBody>
      </p:sp>
      <p:sp>
        <p:nvSpPr>
          <p:cNvPr id="18" name="テキスト ボックス 17"/>
          <p:cNvSpPr txBox="1"/>
          <p:nvPr/>
        </p:nvSpPr>
        <p:spPr>
          <a:xfrm>
            <a:off x="5639179" y="3933056"/>
            <a:ext cx="805029" cy="461665"/>
          </a:xfrm>
          <a:prstGeom prst="rect">
            <a:avLst/>
          </a:prstGeom>
          <a:noFill/>
        </p:spPr>
        <p:txBody>
          <a:bodyPr wrap="none" rtlCol="0">
            <a:spAutoFit/>
          </a:bodyPr>
          <a:lstStyle/>
          <a:p>
            <a:pPr defTabSz="914400" fontAlgn="auto">
              <a:spcBef>
                <a:spcPts val="0"/>
              </a:spcBef>
              <a:spcAft>
                <a:spcPts val="0"/>
              </a:spcAft>
            </a:pPr>
            <a:r>
              <a:rPr lang="en-US" altLang="ja-JP" sz="2400" b="1" dirty="0">
                <a:solidFill>
                  <a:srgbClr val="4F81BD">
                    <a:lumMod val="75000"/>
                  </a:srgbClr>
                </a:solidFill>
                <a:latin typeface="Calibri"/>
                <a:ea typeface="ＭＳ Ｐゴシック"/>
                <a:cs typeface="+mn-cs"/>
              </a:rPr>
              <a:t>6</a:t>
            </a:r>
            <a:r>
              <a:rPr lang="en-US" altLang="ja-JP" sz="2400" b="1" dirty="0" smtClean="0">
                <a:solidFill>
                  <a:srgbClr val="4F81BD">
                    <a:lumMod val="75000"/>
                  </a:srgbClr>
                </a:solidFill>
                <a:latin typeface="Calibri"/>
                <a:ea typeface="ＭＳ Ｐゴシック"/>
                <a:cs typeface="+mn-cs"/>
              </a:rPr>
              <a:t>0°</a:t>
            </a:r>
            <a:endParaRPr lang="ja-JP" altLang="en-US" sz="2400" b="1" dirty="0">
              <a:solidFill>
                <a:srgbClr val="4F81BD">
                  <a:lumMod val="75000"/>
                </a:srgbClr>
              </a:solidFill>
              <a:latin typeface="Calibri"/>
              <a:ea typeface="ＭＳ Ｐゴシック"/>
              <a:cs typeface="+mn-cs"/>
            </a:endParaRPr>
          </a:p>
        </p:txBody>
      </p:sp>
    </p:spTree>
    <p:extLst>
      <p:ext uri="{BB962C8B-B14F-4D97-AF65-F5344CB8AC3E}">
        <p14:creationId xmlns:p14="http://schemas.microsoft.com/office/powerpoint/2010/main" val="303023964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Vortex_coronagrap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46567"/>
            <a:ext cx="9144000" cy="6111433"/>
          </a:xfrm>
          <a:prstGeom prst="rect">
            <a:avLst/>
          </a:prstGeom>
        </p:spPr>
      </p:pic>
    </p:spTree>
    <p:extLst>
      <p:ext uri="{BB962C8B-B14F-4D97-AF65-F5344CB8AC3E}">
        <p14:creationId xmlns:p14="http://schemas.microsoft.com/office/powerpoint/2010/main" val="1827649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18.8|14.8|1.1|69.1|0.8|21.8|5.1|10.6"/>
</p:tagLst>
</file>

<file path=ppt/theme/theme1.xml><?xml version="1.0" encoding="utf-8"?>
<a:theme xmlns:a="http://schemas.openxmlformats.org/drawingml/2006/main" name="16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26932</TotalTime>
  <Words>7765</Words>
  <Application>Microsoft Macintosh PowerPoint</Application>
  <PresentationFormat>画面に合わせる (4:3)</PresentationFormat>
  <Paragraphs>1880</Paragraphs>
  <Slides>93</Slides>
  <Notes>14</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93</vt:i4>
      </vt:variant>
    </vt:vector>
  </HeadingPairs>
  <TitlesOfParts>
    <vt:vector size="95" baseType="lpstr">
      <vt:lpstr>1609</vt:lpstr>
      <vt:lpstr>数式</vt:lpstr>
      <vt:lpstr>地上望遠鏡による太陽系外惑星の 撮像観測のための 極限補償光学系開発</vt:lpstr>
      <vt:lpstr>なぜ(太陽)系外惑星？＋今回の発表</vt:lpstr>
      <vt:lpstr>導入:系外惑星検出:: 手法</vt:lpstr>
      <vt:lpstr>導入:系外惑星検出:: 特徴</vt:lpstr>
      <vt:lpstr>導入:系外惑星検出:: 推移</vt:lpstr>
      <vt:lpstr>導入: 系外惑星検出:: まとめ</vt:lpstr>
      <vt:lpstr>直接撮像: 困難さ1</vt:lpstr>
      <vt:lpstr>直接撮像: 宇宙望遠鏡</vt:lpstr>
      <vt:lpstr>直接撮像: 地上望遠鏡1</vt:lpstr>
      <vt:lpstr>直接撮像: 地上望遠鏡2</vt:lpstr>
      <vt:lpstr>直接撮像: 地上望遠鏡3</vt:lpstr>
      <vt:lpstr>直接撮像: 困難さ2</vt:lpstr>
      <vt:lpstr>直接撮像: 大気による波面乱れ</vt:lpstr>
      <vt:lpstr>直接撮像: 大気による波面乱れ</vt:lpstr>
      <vt:lpstr>直接撮像: 補償光学(Adaptive Optics)</vt:lpstr>
      <vt:lpstr>直接撮像: SEICAの開発</vt:lpstr>
      <vt:lpstr>高コントラスト装置: コロナグラフ1 </vt:lpstr>
      <vt:lpstr>高コントラスト装置: コロナグラフ2</vt:lpstr>
      <vt:lpstr>高コントラスト装置: コロナグラフ3</vt:lpstr>
      <vt:lpstr>高コントラスト装置: コロナグラフ4</vt:lpstr>
      <vt:lpstr>高コントラスト装置: SPLINE1</vt:lpstr>
      <vt:lpstr>高コントラスト装置: SPLINE2</vt:lpstr>
      <vt:lpstr>高コントラスト装置: SPLINE3</vt:lpstr>
      <vt:lpstr>補償光学: AOパラメータ1</vt:lpstr>
      <vt:lpstr>補償光学: AOパラメータ2</vt:lpstr>
      <vt:lpstr>補償光学: AOパラメータ3</vt:lpstr>
      <vt:lpstr>補償光学: AOパラメータ4</vt:lpstr>
      <vt:lpstr>PowerPoint プレゼンテーション</vt:lpstr>
      <vt:lpstr>補償光学: 可変形鏡(DM)</vt:lpstr>
      <vt:lpstr>補償光学: 可変形鏡(DM)</vt:lpstr>
      <vt:lpstr>補償光学:可変形鏡(DM) </vt:lpstr>
      <vt:lpstr>補償光学: WFS方式 </vt:lpstr>
      <vt:lpstr>PowerPoint プレゼンテーション</vt:lpstr>
      <vt:lpstr>補償光学: WFS方式:: 直接位相計測</vt:lpstr>
      <vt:lpstr>補償光学: 4位相同時測定用の素子</vt:lpstr>
      <vt:lpstr>PowerPoint プレゼンテーション</vt:lpstr>
      <vt:lpstr>SEICAの光学設計: WFS選択</vt:lpstr>
      <vt:lpstr>補償光学: 制御系</vt:lpstr>
      <vt:lpstr>補償光学: 制御系</vt:lpstr>
      <vt:lpstr>補償光学: 制御系</vt:lpstr>
      <vt:lpstr>補償光学: 制御系:: 制御速度</vt:lpstr>
      <vt:lpstr>補償光学: 制御系:: 高精度/高速化</vt:lpstr>
      <vt:lpstr>補償光学: 制御系</vt:lpstr>
      <vt:lpstr>SEICA光学系設計:概観</vt:lpstr>
      <vt:lpstr>SEICA光学系設計:概観</vt:lpstr>
      <vt:lpstr>SEICA光学系設計:概観</vt:lpstr>
      <vt:lpstr>SEICA光学系設計:概観</vt:lpstr>
      <vt:lpstr>PowerPoint プレゼンテーション</vt:lpstr>
      <vt:lpstr>SEICA光学系: </vt:lpstr>
      <vt:lpstr>SEICA光学系: ExAO後コントラスト</vt:lpstr>
      <vt:lpstr>SEICA光学系: ExAO後コントラスト</vt:lpstr>
      <vt:lpstr>PowerPoint プレゼンテーション</vt:lpstr>
      <vt:lpstr>SEICAの実機製作: OAP調整</vt:lpstr>
      <vt:lpstr>SEICAの実機製作: 調整例) Unit1</vt:lpstr>
      <vt:lpstr>SEICAの実機製作: OAP調整結果</vt:lpstr>
      <vt:lpstr>PowerPoint プレゼンテーション</vt:lpstr>
      <vt:lpstr>PowerPoint プレゼンテーション</vt:lpstr>
      <vt:lpstr>SEICA: 開発グループ</vt:lpstr>
      <vt:lpstr>SEICAの目標(他の動向)</vt:lpstr>
      <vt:lpstr>バックアップ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SEICAの光学設計: WFS選択</vt:lpstr>
      <vt:lpstr>直接位相測定: 点源回折干渉計</vt:lpstr>
      <vt:lpstr>直接位相測定: 点源回折干渉計</vt:lpstr>
      <vt:lpstr>直接位相測定: 点源回折干渉計</vt:lpstr>
      <vt:lpstr>WFSの性能評価シミュレーション</vt:lpstr>
      <vt:lpstr>性能評価シミュレーション. 位相測定</vt:lpstr>
      <vt:lpstr>PowerPoint プレゼンテーション</vt:lpstr>
      <vt:lpstr>PowerPoint プレゼンテーション</vt:lpstr>
      <vt:lpstr>DMの周波数応答実験</vt:lpstr>
      <vt:lpstr>SEICAの光学系設計: OAP調整</vt:lpstr>
      <vt:lpstr>調整値と各Zernike係数の線形性1/2</vt:lpstr>
      <vt:lpstr>調整値と各Zernike係数の線形性2/2</vt:lpstr>
      <vt:lpstr>SEICAの光学系設計: Unit1調整</vt:lpstr>
      <vt:lpstr>SEICA: ExAOパート:: 現在の性能 (1/2)</vt:lpstr>
      <vt:lpstr>SEICA: ExAOパート:: 現在の性能 (2/2)</vt:lpstr>
      <vt:lpstr>SEICA: ExAOパート:: 性能評価試験</vt:lpstr>
      <vt:lpstr>SEICA実機設計: 1.SHWFS構造体</vt:lpstr>
      <vt:lpstr>SEICA実機設計: 2. Woofer構造体</vt:lpstr>
      <vt:lpstr>AO設計：ゴースト像</vt:lpstr>
      <vt:lpstr>パワースペクトル</vt:lpstr>
      <vt:lpstr>評価方法</vt:lpstr>
      <vt:lpstr>誤差要因</vt:lpstr>
      <vt:lpstr>離散化誤差</vt:lpstr>
      <vt:lpstr>測定誤差・制御遅延誤差</vt:lpstr>
      <vt:lpstr>最適な測定時間</vt:lpstr>
      <vt:lpstr>大気分散誤差</vt:lpstr>
      <vt:lpstr>PowerPoint プレゼンテーション</vt:lpstr>
    </vt:vector>
  </TitlesOfParts>
  <Company>大阪大学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位相･振幅同時測定器</dc:title>
  <dc:creator>山本 広大</dc:creator>
  <cp:lastModifiedBy>山本 広大</cp:lastModifiedBy>
  <cp:revision>981</cp:revision>
  <cp:lastPrinted>2014-12-04T05:45:06Z</cp:lastPrinted>
  <dcterms:created xsi:type="dcterms:W3CDTF">2014-12-03T01:05:19Z</dcterms:created>
  <dcterms:modified xsi:type="dcterms:W3CDTF">2017-02-16T11:15:54Z</dcterms:modified>
</cp:coreProperties>
</file>