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8" r:id="rId3"/>
    <p:sldId id="259" r:id="rId4"/>
    <p:sldId id="294" r:id="rId5"/>
    <p:sldId id="260" r:id="rId6"/>
    <p:sldId id="291" r:id="rId7"/>
    <p:sldId id="290" r:id="rId8"/>
    <p:sldId id="261" r:id="rId9"/>
    <p:sldId id="275" r:id="rId10"/>
    <p:sldId id="276" r:id="rId11"/>
    <p:sldId id="262" r:id="rId12"/>
    <p:sldId id="263" r:id="rId13"/>
    <p:sldId id="286" r:id="rId14"/>
    <p:sldId id="264" r:id="rId15"/>
    <p:sldId id="287" r:id="rId16"/>
    <p:sldId id="288" r:id="rId17"/>
    <p:sldId id="289" r:id="rId18"/>
    <p:sldId id="268" r:id="rId19"/>
    <p:sldId id="269" r:id="rId20"/>
    <p:sldId id="270" r:id="rId21"/>
    <p:sldId id="271" r:id="rId22"/>
    <p:sldId id="265" r:id="rId23"/>
    <p:sldId id="266" r:id="rId24"/>
    <p:sldId id="267" r:id="rId25"/>
    <p:sldId id="272" r:id="rId26"/>
    <p:sldId id="273" r:id="rId27"/>
    <p:sldId id="274" r:id="rId28"/>
    <p:sldId id="292" r:id="rId29"/>
    <p:sldId id="293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3" d="100"/>
          <a:sy n="73" d="100"/>
        </p:scale>
        <p:origin x="-384" y="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5BDF6-E3CB-E64D-8D66-64AD564844FB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8E3BB-5472-F644-B79E-B802D96C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40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16BA4-ADFF-4E07-B3F4-2DC37C3A5D66}" type="slidenum">
              <a:rPr lang="ja-JP" altLang="en-US" smtClean="0">
                <a:solidFill>
                  <a:prstClr val="black"/>
                </a:solidFill>
              </a:rPr>
              <a:pPr/>
              <a:t>35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9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0433-21D1-C143-8D8E-66BA5565EC04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E6AEC-4063-564A-AC80-0FF63BCB5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59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0433-21D1-C143-8D8E-66BA5565EC04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E6AEC-4063-564A-AC80-0FF63BCB5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10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0433-21D1-C143-8D8E-66BA5565EC04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E6AEC-4063-564A-AC80-0FF63BCB5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02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0433-21D1-C143-8D8E-66BA5565EC04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E6AEC-4063-564A-AC80-0FF63BCB5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91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0433-21D1-C143-8D8E-66BA5565EC04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E6AEC-4063-564A-AC80-0FF63BCB5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09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0433-21D1-C143-8D8E-66BA5565EC04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E6AEC-4063-564A-AC80-0FF63BCB5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77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0433-21D1-C143-8D8E-66BA5565EC04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E6AEC-4063-564A-AC80-0FF63BCB5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43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0433-21D1-C143-8D8E-66BA5565EC04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E6AEC-4063-564A-AC80-0FF63BCB5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6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0433-21D1-C143-8D8E-66BA5565EC04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E6AEC-4063-564A-AC80-0FF63BCB5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11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0433-21D1-C143-8D8E-66BA5565EC04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E6AEC-4063-564A-AC80-0FF63BCB5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4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0433-21D1-C143-8D8E-66BA5565EC04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E6AEC-4063-564A-AC80-0FF63BCB5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06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D0433-21D1-C143-8D8E-66BA5565EC04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E6AEC-4063-564A-AC80-0FF63BCB5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o.ac.jp/en/project/atc.html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Assembly of the KAGRA 4-fiber sapphire prototype suspension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Kieran </a:t>
            </a:r>
            <a:r>
              <a:rPr lang="en-US" sz="2000" dirty="0" err="1" smtClean="0"/>
              <a:t>Craig</a:t>
            </a:r>
            <a:r>
              <a:rPr lang="en-US" sz="2000" baseline="30000" dirty="0" err="1" smtClean="0"/>
              <a:t>A</a:t>
            </a:r>
            <a:r>
              <a:rPr lang="en-US" sz="2000" dirty="0" err="1" smtClean="0"/>
              <a:t>，Rahul</a:t>
            </a:r>
            <a:r>
              <a:rPr lang="en-US" sz="2000" dirty="0" smtClean="0"/>
              <a:t> </a:t>
            </a:r>
            <a:r>
              <a:rPr lang="en-US" sz="2000" dirty="0" err="1" smtClean="0"/>
              <a:t>Kumar</a:t>
            </a:r>
            <a:r>
              <a:rPr lang="en-US" sz="2000" baseline="30000" dirty="0" err="1" smtClean="0"/>
              <a:t>B</a:t>
            </a:r>
            <a:r>
              <a:rPr lang="en-US" sz="2000" dirty="0" err="1" smtClean="0"/>
              <a:t>，Ayako</a:t>
            </a:r>
            <a:r>
              <a:rPr lang="en-US" sz="2000" dirty="0" smtClean="0"/>
              <a:t> </a:t>
            </a:r>
            <a:r>
              <a:rPr lang="en-US" sz="2000" dirty="0" err="1" smtClean="0"/>
              <a:t>Hagiwara</a:t>
            </a:r>
            <a:r>
              <a:rPr lang="en-US" sz="2000" baseline="30000" dirty="0" err="1" smtClean="0"/>
              <a:t>B</a:t>
            </a:r>
            <a:r>
              <a:rPr lang="en-US" sz="2000" dirty="0" err="1" smtClean="0"/>
              <a:t>，Takahiro</a:t>
            </a:r>
            <a:r>
              <a:rPr lang="en-US" sz="2000" dirty="0" smtClean="0"/>
              <a:t> </a:t>
            </a:r>
            <a:r>
              <a:rPr lang="en-US" sz="2000" dirty="0" err="1" smtClean="0"/>
              <a:t>Miyamoto</a:t>
            </a:r>
            <a:r>
              <a:rPr lang="en-US" sz="2000" baseline="30000" dirty="0" err="1" smtClean="0"/>
              <a:t>A</a:t>
            </a:r>
            <a:r>
              <a:rPr lang="en-US" sz="2000" dirty="0" err="1" smtClean="0"/>
              <a:t>，Toshikazu</a:t>
            </a:r>
            <a:r>
              <a:rPr lang="en-US" sz="2000" dirty="0" smtClean="0"/>
              <a:t> </a:t>
            </a:r>
            <a:r>
              <a:rPr lang="en-US" sz="2000" dirty="0" err="1" smtClean="0"/>
              <a:t>Suzuki</a:t>
            </a:r>
            <a:r>
              <a:rPr lang="en-US" sz="2000" baseline="30000" dirty="0" err="1" smtClean="0"/>
              <a:t>B</a:t>
            </a:r>
            <a:r>
              <a:rPr lang="en-US" sz="2000" dirty="0" err="1" smtClean="0"/>
              <a:t>，Takayuki</a:t>
            </a:r>
            <a:r>
              <a:rPr lang="en-US" sz="2000" dirty="0" smtClean="0"/>
              <a:t> </a:t>
            </a:r>
            <a:r>
              <a:rPr lang="en-US" sz="2000" dirty="0" err="1" smtClean="0"/>
              <a:t>Tomaru</a:t>
            </a:r>
            <a:r>
              <a:rPr lang="en-US" sz="2000" baseline="30000" dirty="0" err="1" smtClean="0"/>
              <a:t>B</a:t>
            </a:r>
            <a:r>
              <a:rPr lang="en-US" sz="2000" dirty="0" err="1" smtClean="0"/>
              <a:t>，Kazuhiro</a:t>
            </a:r>
            <a:r>
              <a:rPr lang="en-US" sz="2000" dirty="0" smtClean="0"/>
              <a:t> </a:t>
            </a:r>
            <a:r>
              <a:rPr lang="en-US" sz="2000" dirty="0" err="1" smtClean="0"/>
              <a:t>Yamamoto</a:t>
            </a:r>
            <a:r>
              <a:rPr lang="en-US" sz="2000" baseline="30000" dirty="0" err="1" smtClean="0"/>
              <a:t>A</a:t>
            </a:r>
            <a:endParaRPr lang="en-US" sz="2000" baseline="30000" dirty="0" smtClean="0"/>
          </a:p>
          <a:p>
            <a:pPr algn="l"/>
            <a:endParaRPr lang="en-US" sz="2000" baseline="30000" dirty="0"/>
          </a:p>
          <a:p>
            <a:pPr algn="l"/>
            <a:r>
              <a:rPr lang="en-US" sz="2000" dirty="0" smtClean="0"/>
              <a:t>A – ICRR</a:t>
            </a:r>
          </a:p>
          <a:p>
            <a:pPr algn="l"/>
            <a:r>
              <a:rPr lang="en-US" sz="2000" dirty="0" smtClean="0"/>
              <a:t>B - KEK</a:t>
            </a:r>
            <a:endParaRPr lang="en-US" sz="2000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-3175" y="5646738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ja-JP" sz="2400" dirty="0">
                <a:latin typeface="+mj-lt"/>
                <a:ea typeface="ＭＳ Ｐゴシック" charset="-128"/>
              </a:rPr>
              <a:t>2016 September 22</a:t>
            </a:r>
            <a:endParaRPr lang="de-DE" altLang="ja-JP" sz="2400" dirty="0">
              <a:latin typeface="+mj-lt"/>
              <a:ea typeface="ＭＳ Ｐゴシック" charset="-128"/>
            </a:endParaRPr>
          </a:p>
          <a:p>
            <a:pPr algn="ctr" eaLnBrk="1" hangingPunct="1"/>
            <a:r>
              <a:rPr lang="en-US" altLang="ja-JP" sz="2400" dirty="0">
                <a:latin typeface="+mj-lt"/>
                <a:ea typeface="ＭＳ Ｐゴシック" charset="-128"/>
              </a:rPr>
              <a:t>The meeting of Physical Society of Japan</a:t>
            </a:r>
          </a:p>
          <a:p>
            <a:pPr algn="ctr" eaLnBrk="1" hangingPunct="1"/>
            <a:r>
              <a:rPr lang="en-US" altLang="ja-JP" sz="2400" dirty="0">
                <a:latin typeface="+mj-lt"/>
                <a:ea typeface="ＭＳ Ｐゴシック" charset="-128"/>
              </a:rPr>
              <a:t>@</a:t>
            </a:r>
            <a:r>
              <a:rPr lang="en-US" altLang="ja-JP" sz="2400" dirty="0" err="1">
                <a:latin typeface="+mj-lt"/>
                <a:ea typeface="ＭＳ Ｐゴシック" charset="-128"/>
              </a:rPr>
              <a:t>Kihana</a:t>
            </a:r>
            <a:r>
              <a:rPr lang="en-US" altLang="ja-JP" sz="2400" dirty="0">
                <a:latin typeface="+mj-lt"/>
                <a:ea typeface="ＭＳ Ｐゴシック" charset="-128"/>
              </a:rPr>
              <a:t> campus, University</a:t>
            </a:r>
            <a:r>
              <a:rPr lang="ja-JP" altLang="en-US" sz="2400" dirty="0">
                <a:latin typeface="+mj-lt"/>
                <a:ea typeface="ＭＳ Ｐゴシック" charset="-128"/>
              </a:rPr>
              <a:t> </a:t>
            </a:r>
            <a:r>
              <a:rPr lang="en-US" altLang="ja-JP" sz="2400" dirty="0">
                <a:latin typeface="+mj-lt"/>
                <a:ea typeface="ＭＳ Ｐゴシック" charset="-128"/>
              </a:rPr>
              <a:t>of Miyazaki, Miyazaki, Miyazaki</a:t>
            </a:r>
          </a:p>
        </p:txBody>
      </p:sp>
    </p:spTree>
    <p:extLst>
      <p:ext uri="{BB962C8B-B14F-4D97-AF65-F5344CB8AC3E}">
        <p14:creationId xmlns:p14="http://schemas.microsoft.com/office/powerpoint/2010/main" val="280987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Bonding Jigs for KAGRA mirrors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60041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Mirror is pressed on all sides by </a:t>
            </a:r>
            <a:r>
              <a:rPr lang="en-US" dirty="0" err="1" smtClean="0"/>
              <a:t>teflon</a:t>
            </a:r>
            <a:endParaRPr lang="en-US" dirty="0" smtClean="0"/>
          </a:p>
          <a:p>
            <a:r>
              <a:rPr lang="en-US" dirty="0" smtClean="0"/>
              <a:t>The box is </a:t>
            </a:r>
            <a:r>
              <a:rPr lang="en-US" dirty="0" smtClean="0">
                <a:solidFill>
                  <a:srgbClr val="0000FF"/>
                </a:solidFill>
              </a:rPr>
              <a:t>rotated</a:t>
            </a:r>
            <a:r>
              <a:rPr lang="en-US" dirty="0" smtClean="0"/>
              <a:t> to rest on the handles </a:t>
            </a:r>
            <a:r>
              <a:rPr lang="en-US" dirty="0" smtClean="0">
                <a:solidFill>
                  <a:srgbClr val="0000FF"/>
                </a:solidFill>
              </a:rPr>
              <a:t>during bonding</a:t>
            </a:r>
          </a:p>
          <a:p>
            <a:r>
              <a:rPr lang="en-US" dirty="0" smtClean="0"/>
              <a:t>Handles </a:t>
            </a:r>
            <a:r>
              <a:rPr lang="en-US" dirty="0" smtClean="0">
                <a:solidFill>
                  <a:srgbClr val="0000FF"/>
                </a:solidFill>
              </a:rPr>
              <a:t>parallel</a:t>
            </a:r>
            <a:r>
              <a:rPr lang="en-US" dirty="0" smtClean="0"/>
              <a:t> to mirror flats</a:t>
            </a:r>
          </a:p>
          <a:p>
            <a:r>
              <a:rPr lang="en-US" dirty="0" smtClean="0"/>
              <a:t>Ear fixed in all degrees of freedom during bonding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9CF-7A04-EA43-8925-40659680F76B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24" y="3096952"/>
            <a:ext cx="5745853" cy="3548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328" y="3096952"/>
            <a:ext cx="2002049" cy="355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3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08456"/>
            <a:ext cx="8229600" cy="1235413"/>
          </a:xfrm>
        </p:spPr>
        <p:txBody>
          <a:bodyPr>
            <a:normAutofit/>
          </a:bodyPr>
          <a:lstStyle/>
          <a:p>
            <a:r>
              <a:rPr lang="en-US" dirty="0" smtClean="0"/>
              <a:t>Photo: bonding solution being applied, while the ear is prepared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580" y="1251318"/>
            <a:ext cx="5459758" cy="416579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1D9B-2E6C-844C-BA73-B863ABB6A0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8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Checking ear position – 2hrs after bonding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49195"/>
            <a:ext cx="8229600" cy="74456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Faro arm system used to check the position of the ear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838" y="1417638"/>
            <a:ext cx="5955842" cy="446688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1D9B-2E6C-844C-BA73-B863ABB6A0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2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Degrees of freedom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737" y="1600200"/>
            <a:ext cx="8229600" cy="4525963"/>
          </a:xfrm>
        </p:spPr>
        <p:txBody>
          <a:bodyPr/>
          <a:lstStyle/>
          <a:p>
            <a:r>
              <a:rPr lang="en-US" dirty="0" smtClean="0"/>
              <a:t>The position of each ear with respect to three degrees of freedom was measured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25" y="2837793"/>
            <a:ext cx="2453453" cy="215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349" y="2837793"/>
            <a:ext cx="2810545" cy="2146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701" y="2821366"/>
            <a:ext cx="2293099" cy="216280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762387" y="4607475"/>
            <a:ext cx="583142" cy="34802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ircular Arrow 15"/>
          <p:cNvSpPr/>
          <p:nvPr/>
        </p:nvSpPr>
        <p:spPr>
          <a:xfrm>
            <a:off x="6508234" y="3511608"/>
            <a:ext cx="2178566" cy="1269880"/>
          </a:xfrm>
          <a:prstGeom prst="circularArrow">
            <a:avLst>
              <a:gd name="adj1" fmla="val 0"/>
              <a:gd name="adj2" fmla="val 984325"/>
              <a:gd name="adj3" fmla="val 12430986"/>
              <a:gd name="adj4" fmla="val 10119636"/>
              <a:gd name="adj5" fmla="val 854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ircular Arrow 16"/>
          <p:cNvSpPr/>
          <p:nvPr/>
        </p:nvSpPr>
        <p:spPr>
          <a:xfrm flipH="1" flipV="1">
            <a:off x="6372238" y="3327101"/>
            <a:ext cx="2178566" cy="1269880"/>
          </a:xfrm>
          <a:prstGeom prst="circularArrow">
            <a:avLst>
              <a:gd name="adj1" fmla="val 0"/>
              <a:gd name="adj2" fmla="val 984325"/>
              <a:gd name="adj3" fmla="val 12430986"/>
              <a:gd name="adj4" fmla="val 10119636"/>
              <a:gd name="adj5" fmla="val 854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85953" y="4830226"/>
            <a:ext cx="2552868" cy="15291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Optical axis</a:t>
            </a:r>
          </a:p>
          <a:p>
            <a:pPr marL="0" indent="0">
              <a:buNone/>
            </a:pPr>
            <a:r>
              <a:rPr lang="en-US" dirty="0" smtClean="0"/>
              <a:t>longitudinal</a:t>
            </a:r>
          </a:p>
          <a:p>
            <a:pPr marL="0" indent="0">
              <a:buNone/>
            </a:pPr>
            <a:r>
              <a:rPr lang="en-US" dirty="0" smtClean="0"/>
              <a:t>position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356305" y="4984175"/>
            <a:ext cx="2552868" cy="1529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Vertical position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6893432" y="5004615"/>
            <a:ext cx="1657372" cy="1529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tilt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05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all degrees of freedom, the position of the ears met requirements imposed by fiber thickness the differences in fiber lengths</a:t>
            </a:r>
          </a:p>
          <a:p>
            <a:r>
              <a:rPr lang="en-US" dirty="0" smtClean="0"/>
              <a:t>However, it is important to test the strength of the bond</a:t>
            </a:r>
          </a:p>
          <a:p>
            <a:r>
              <a:rPr lang="en-US" dirty="0" smtClean="0"/>
              <a:t>Strength testing began on 16/09</a:t>
            </a:r>
          </a:p>
          <a:p>
            <a:r>
              <a:rPr lang="en-US" dirty="0" smtClean="0"/>
              <a:t>Entire mass is supported by ears alone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4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Strength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54673"/>
            <a:ext cx="8229600" cy="94297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Ear supported by </a:t>
            </a:r>
            <a:r>
              <a:rPr lang="en-US" dirty="0"/>
              <a:t>T</a:t>
            </a:r>
            <a:r>
              <a:rPr lang="en-US" dirty="0" smtClean="0"/>
              <a:t>eflon covered jig</a:t>
            </a:r>
          </a:p>
          <a:p>
            <a:r>
              <a:rPr lang="en-US" dirty="0" smtClean="0"/>
              <a:t>Testing lasts for 2 weeks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32" y="1266550"/>
            <a:ext cx="7277944" cy="409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4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8441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KAGRA mirrors will feature HCB bonding as part of the suspension</a:t>
            </a:r>
          </a:p>
          <a:p>
            <a:r>
              <a:rPr lang="en-US" dirty="0" smtClean="0"/>
              <a:t>Sapphire ears have been successfully bonded onto a prototype sapphire mass</a:t>
            </a:r>
          </a:p>
          <a:p>
            <a:r>
              <a:rPr lang="en-US" dirty="0" smtClean="0"/>
              <a:t>The positioning met requirements</a:t>
            </a:r>
          </a:p>
          <a:p>
            <a:r>
              <a:rPr lang="en-US" dirty="0" smtClean="0"/>
              <a:t>Bond strength is currently under verification</a:t>
            </a:r>
          </a:p>
          <a:p>
            <a:r>
              <a:rPr lang="en-US" dirty="0" smtClean="0"/>
              <a:t>The thermal conduction through these bonds will be tested in an all-sapphire suspension at KEK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42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1D9B-2E6C-844C-BA73-B863ABB6A03F}" type="slidenum">
              <a:rPr lang="en-US" smtClean="0"/>
              <a:t>17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NAOJ/ATC: </a:t>
            </a:r>
            <a:r>
              <a:rPr lang="en-US" dirty="0" err="1" smtClean="0"/>
              <a:t>Akutsu</a:t>
            </a:r>
            <a:r>
              <a:rPr lang="en-US" dirty="0" smtClean="0"/>
              <a:t>-san, Hirata-san, Mitsui-san</a:t>
            </a:r>
          </a:p>
          <a:p>
            <a:r>
              <a:rPr lang="en-US" dirty="0" smtClean="0"/>
              <a:t>KEK: </a:t>
            </a:r>
            <a:r>
              <a:rPr lang="en-US" dirty="0" err="1" smtClean="0"/>
              <a:t>Enami</a:t>
            </a:r>
            <a:r>
              <a:rPr lang="en-US" dirty="0" smtClean="0"/>
              <a:t>-san, Araki-san</a:t>
            </a:r>
          </a:p>
          <a:p>
            <a:r>
              <a:rPr lang="en-US" dirty="0" smtClean="0"/>
              <a:t>SK Service Co: Shimizu-san</a:t>
            </a:r>
          </a:p>
          <a:p>
            <a:r>
              <a:rPr lang="en-US" dirty="0" smtClean="0"/>
              <a:t>University of Tokyo ISSP Workshop</a:t>
            </a:r>
          </a:p>
          <a:p>
            <a:r>
              <a:rPr lang="en-US" dirty="0" smtClean="0"/>
              <a:t>University of Perugia Workshop</a:t>
            </a:r>
          </a:p>
          <a:p>
            <a:r>
              <a:rPr lang="en-US" dirty="0" smtClean="0"/>
              <a:t>Glasgow: </a:t>
            </a:r>
            <a:r>
              <a:rPr lang="en-US" dirty="0" err="1" smtClean="0"/>
              <a:t>Marielle</a:t>
            </a:r>
            <a:r>
              <a:rPr lang="en-US" dirty="0" smtClean="0"/>
              <a:t> van </a:t>
            </a:r>
            <a:r>
              <a:rPr lang="en-US" dirty="0" err="1" smtClean="0"/>
              <a:t>Veggel</a:t>
            </a:r>
            <a:endParaRPr lang="en-US" dirty="0" smtClean="0"/>
          </a:p>
          <a:p>
            <a:r>
              <a:rPr lang="en-US" dirty="0" smtClean="0"/>
              <a:t>Other members of </a:t>
            </a:r>
            <a:r>
              <a:rPr lang="en-US" dirty="0" err="1" smtClean="0"/>
              <a:t>Cryo</a:t>
            </a:r>
            <a:r>
              <a:rPr lang="en-US" dirty="0" smtClean="0"/>
              <a:t>-payload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48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183" y="2578574"/>
            <a:ext cx="8229600" cy="1143000"/>
          </a:xfrm>
        </p:spPr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382866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Thanks for your attention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1D9B-2E6C-844C-BA73-B863ABB6A0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9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012" y="3252886"/>
            <a:ext cx="8229600" cy="1143000"/>
          </a:xfrm>
        </p:spPr>
        <p:txBody>
          <a:bodyPr/>
          <a:lstStyle/>
          <a:p>
            <a:r>
              <a:rPr lang="en-US" dirty="0" smtClean="0"/>
              <a:t>Supplemental slides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1D9B-2E6C-844C-BA73-B863ABB6A0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KAGRA Cryogenic Payload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55877" cy="4756150"/>
          </a:xfrm>
        </p:spPr>
        <p:txBody>
          <a:bodyPr>
            <a:normAutofit/>
          </a:bodyPr>
          <a:lstStyle/>
          <a:p>
            <a:r>
              <a:rPr lang="en-US" dirty="0" smtClean="0"/>
              <a:t>Here, only sapphire parts of suspension shown</a:t>
            </a:r>
          </a:p>
          <a:p>
            <a:r>
              <a:rPr lang="en-US" dirty="0" smtClean="0"/>
              <a:t>Sapphire parts:</a:t>
            </a:r>
          </a:p>
          <a:p>
            <a:r>
              <a:rPr lang="en-US" dirty="0" smtClean="0"/>
              <a:t>Top: blade springs</a:t>
            </a:r>
          </a:p>
          <a:p>
            <a:pPr lvl="1"/>
            <a:r>
              <a:rPr lang="en-US" dirty="0" smtClean="0"/>
              <a:t>Clamped to intermediate mass</a:t>
            </a:r>
          </a:p>
          <a:p>
            <a:r>
              <a:rPr lang="en-US" dirty="0" smtClean="0"/>
              <a:t>Middle: fibers</a:t>
            </a:r>
          </a:p>
          <a:p>
            <a:r>
              <a:rPr lang="en-US" dirty="0" smtClean="0"/>
              <a:t>Bottom: Ears and mass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9CF-7A04-EA43-8925-40659680F76B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325" y="1252538"/>
            <a:ext cx="3185475" cy="530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5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do HCB?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530383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HCB must be done in clean room (Virgo: ISO3)</a:t>
            </a:r>
          </a:p>
          <a:p>
            <a:r>
              <a:rPr lang="en-US" dirty="0" smtClean="0"/>
              <a:t>Simplified “LIGO style” HCB procedure is as follows:</a:t>
            </a:r>
          </a:p>
          <a:p>
            <a:pPr lvl="1"/>
            <a:r>
              <a:rPr lang="en-US" dirty="0" smtClean="0"/>
              <a:t>Rub bonding surfaces with </a:t>
            </a:r>
            <a:r>
              <a:rPr lang="en-US" dirty="0" smtClean="0">
                <a:solidFill>
                  <a:srgbClr val="0000FF"/>
                </a:solidFill>
              </a:rPr>
              <a:t>cerium oxide </a:t>
            </a:r>
            <a:r>
              <a:rPr lang="en-US" dirty="0" smtClean="0"/>
              <a:t>paste and rinse with De-</a:t>
            </a:r>
            <a:r>
              <a:rPr lang="en-US" dirty="0" err="1" smtClean="0"/>
              <a:t>Ionised</a:t>
            </a:r>
            <a:r>
              <a:rPr lang="en-US" dirty="0" smtClean="0"/>
              <a:t> water (twice)</a:t>
            </a:r>
          </a:p>
          <a:p>
            <a:pPr lvl="1"/>
            <a:r>
              <a:rPr lang="en-US" dirty="0" smtClean="0"/>
              <a:t>Rub bonding surfaces with </a:t>
            </a:r>
            <a:r>
              <a:rPr lang="en-US" dirty="0" smtClean="0">
                <a:solidFill>
                  <a:srgbClr val="0000FF"/>
                </a:solidFill>
              </a:rPr>
              <a:t>sodium bicarbonate </a:t>
            </a:r>
            <a:r>
              <a:rPr lang="en-US" dirty="0" smtClean="0"/>
              <a:t>and rinse with DI water (twice)</a:t>
            </a:r>
          </a:p>
          <a:p>
            <a:pPr lvl="1"/>
            <a:r>
              <a:rPr lang="en-US" dirty="0" smtClean="0"/>
              <a:t>Rinse surfaces with DI water followed by methanol</a:t>
            </a:r>
          </a:p>
          <a:p>
            <a:pPr lvl="1"/>
            <a:r>
              <a:rPr lang="en-US" dirty="0" smtClean="0"/>
              <a:t>Apply bonding solution (1:6 </a:t>
            </a:r>
            <a:r>
              <a:rPr lang="en-US" dirty="0" smtClean="0">
                <a:solidFill>
                  <a:srgbClr val="0000FF"/>
                </a:solidFill>
              </a:rPr>
              <a:t>sodium silicate </a:t>
            </a:r>
            <a:r>
              <a:rPr lang="en-US" dirty="0" smtClean="0"/>
              <a:t>to DI water)</a:t>
            </a:r>
          </a:p>
          <a:p>
            <a:pPr lvl="1"/>
            <a:r>
              <a:rPr lang="en-US" dirty="0" smtClean="0"/>
              <a:t>Place pieces together for bonding</a:t>
            </a:r>
          </a:p>
          <a:p>
            <a:r>
              <a:rPr lang="en-US" dirty="0" smtClean="0"/>
              <a:t>Position </a:t>
            </a:r>
            <a:r>
              <a:rPr lang="en-US" dirty="0" smtClean="0">
                <a:solidFill>
                  <a:srgbClr val="FF0000"/>
                </a:solidFill>
              </a:rPr>
              <a:t>must</a:t>
            </a:r>
            <a:r>
              <a:rPr lang="en-US" dirty="0" smtClean="0"/>
              <a:t> be checked </a:t>
            </a:r>
            <a:r>
              <a:rPr lang="en-US" dirty="0" smtClean="0">
                <a:solidFill>
                  <a:srgbClr val="FF0000"/>
                </a:solidFill>
              </a:rPr>
              <a:t>before</a:t>
            </a:r>
            <a:r>
              <a:rPr lang="en-US" dirty="0" smtClean="0"/>
              <a:t> bond sets</a:t>
            </a:r>
          </a:p>
          <a:p>
            <a:r>
              <a:rPr lang="en-US" dirty="0" smtClean="0"/>
              <a:t>Virgo uses different procedure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9CF-7A04-EA43-8925-40659680F76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0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HCB?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6145"/>
            <a:ext cx="8229600" cy="236349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HCB uses </a:t>
            </a:r>
            <a:r>
              <a:rPr lang="en-US" dirty="0" err="1" smtClean="0"/>
              <a:t>NaOH</a:t>
            </a:r>
            <a:r>
              <a:rPr lang="en-US" dirty="0" smtClean="0"/>
              <a:t>, KOH or Na</a:t>
            </a:r>
            <a:r>
              <a:rPr lang="en-US" baseline="-25000" dirty="0" smtClean="0"/>
              <a:t>2</a:t>
            </a:r>
            <a:r>
              <a:rPr lang="en-US" dirty="0" smtClean="0"/>
              <a:t>SiO</a:t>
            </a:r>
            <a:r>
              <a:rPr lang="en-US" baseline="-25000" dirty="0" smtClean="0"/>
              <a:t>3</a:t>
            </a:r>
            <a:r>
              <a:rPr lang="en-US" dirty="0" smtClean="0"/>
              <a:t> solution to bond</a:t>
            </a:r>
          </a:p>
          <a:p>
            <a:r>
              <a:rPr lang="en-US" dirty="0" smtClean="0"/>
              <a:t>Can bond silica based material as well as </a:t>
            </a:r>
            <a:r>
              <a:rPr lang="en-US" dirty="0" smtClean="0">
                <a:solidFill>
                  <a:srgbClr val="0000FF"/>
                </a:solidFill>
              </a:rPr>
              <a:t>metal oxides</a:t>
            </a:r>
          </a:p>
          <a:p>
            <a:r>
              <a:rPr lang="en-US" dirty="0" smtClean="0"/>
              <a:t>Hydroxide catalysis bonding (HCB) was first used by the gravity probe B experiment</a:t>
            </a:r>
          </a:p>
          <a:p>
            <a:pPr lvl="1"/>
            <a:r>
              <a:rPr lang="en-US" dirty="0" smtClean="0"/>
              <a:t>Operation at </a:t>
            </a:r>
            <a:r>
              <a:rPr lang="en-US" dirty="0" smtClean="0">
                <a:solidFill>
                  <a:srgbClr val="FF0000"/>
                </a:solidFill>
              </a:rPr>
              <a:t>2.5K in UHV</a:t>
            </a:r>
          </a:p>
          <a:p>
            <a:r>
              <a:rPr lang="en-US" dirty="0" smtClean="0"/>
              <a:t>HCB also used by </a:t>
            </a:r>
            <a:r>
              <a:rPr lang="en-US" dirty="0" smtClean="0">
                <a:solidFill>
                  <a:srgbClr val="0000FF"/>
                </a:solidFill>
              </a:rPr>
              <a:t>Adv. LIGO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0000FF"/>
                </a:solidFill>
              </a:rPr>
              <a:t>Adv. Virgo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09" y="3649636"/>
            <a:ext cx="8807735" cy="302073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9CF-7A04-EA43-8925-40659680F76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9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044" y="3216162"/>
            <a:ext cx="3702216" cy="3257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655" y="1606571"/>
            <a:ext cx="8229600" cy="4866732"/>
          </a:xfrm>
        </p:spPr>
        <p:txBody>
          <a:bodyPr>
            <a:normAutofit/>
          </a:bodyPr>
          <a:lstStyle/>
          <a:p>
            <a:r>
              <a:rPr lang="en-US" dirty="0" smtClean="0"/>
              <a:t>Optical axis position (AR to triangle surface):</a:t>
            </a:r>
          </a:p>
          <a:p>
            <a:pPr lvl="1"/>
            <a:r>
              <a:rPr lang="en-US" dirty="0" smtClean="0"/>
              <a:t>Ear 1 (bonded on 5/8): (41.9±0.1)mm</a:t>
            </a:r>
          </a:p>
          <a:p>
            <a:pPr lvl="1"/>
            <a:r>
              <a:rPr lang="en-US" dirty="0" smtClean="0"/>
              <a:t>Ear 2 (bonded on 12/8): (42.27±0.05)mm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Design value: (42±0.1)mm</a:t>
            </a:r>
          </a:p>
          <a:p>
            <a:pPr marL="457200" lvl="1" indent="0">
              <a:buNone/>
            </a:pPr>
            <a:r>
              <a:rPr lang="en-US" dirty="0" smtClean="0"/>
              <a:t>Ideal value: 42.2mm</a:t>
            </a:r>
          </a:p>
          <a:p>
            <a:pPr marL="457200" lvl="1" indent="0">
              <a:buNone/>
            </a:pPr>
            <a:r>
              <a:rPr lang="en-US" dirty="0" smtClean="0"/>
              <a:t>(Mass design thickness: 164mm</a:t>
            </a:r>
          </a:p>
          <a:p>
            <a:pPr marL="457200" lvl="1" indent="0">
              <a:buNone/>
            </a:pPr>
            <a:r>
              <a:rPr lang="en-US" dirty="0" smtClean="0"/>
              <a:t>Mass actual thickness: 164.4mm)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1D9B-2E6C-844C-BA73-B863ABB6A0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2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123" y="3032397"/>
            <a:ext cx="4524776" cy="3455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6519"/>
            <a:ext cx="8229600" cy="483807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Ear height:</a:t>
            </a:r>
          </a:p>
          <a:p>
            <a:pPr lvl="1"/>
            <a:r>
              <a:rPr lang="en-US" dirty="0" smtClean="0"/>
              <a:t>Ear 1 (5/8):47.5-47.6mm</a:t>
            </a:r>
          </a:p>
          <a:p>
            <a:pPr lvl="1"/>
            <a:r>
              <a:rPr lang="en-US" dirty="0" smtClean="0"/>
              <a:t>Ear 2 (12/8): 47.3-47.8mm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The acceptable variation</a:t>
            </a:r>
          </a:p>
          <a:p>
            <a:pPr marL="457200" lvl="1" indent="0">
              <a:buNone/>
            </a:pPr>
            <a:r>
              <a:rPr lang="en-US" dirty="0" smtClean="0"/>
              <a:t>is determined by the </a:t>
            </a:r>
          </a:p>
          <a:p>
            <a:pPr marL="457200" lvl="1" indent="0">
              <a:buNone/>
            </a:pPr>
            <a:r>
              <a:rPr lang="en-US" dirty="0"/>
              <a:t>v</a:t>
            </a:r>
            <a:r>
              <a:rPr lang="en-US" dirty="0" smtClean="0"/>
              <a:t>ariation in fiber length:</a:t>
            </a:r>
          </a:p>
          <a:p>
            <a:pPr marL="457200" lvl="1" indent="0">
              <a:buNone/>
            </a:pPr>
            <a:r>
              <a:rPr lang="en-US" dirty="0" smtClean="0"/>
              <a:t>1mm! However, we aim</a:t>
            </a:r>
          </a:p>
          <a:p>
            <a:pPr marL="457200" lvl="1" indent="0">
              <a:buNone/>
            </a:pPr>
            <a:r>
              <a:rPr lang="en-US" dirty="0" smtClean="0"/>
              <a:t>To </a:t>
            </a:r>
            <a:r>
              <a:rPr lang="en-US" dirty="0" err="1" smtClean="0"/>
              <a:t>minimise</a:t>
            </a:r>
            <a:r>
              <a:rPr lang="en-US" dirty="0" smtClean="0"/>
              <a:t> this for the ETM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1D9B-2E6C-844C-BA73-B863ABB6A03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5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 tilt</a:t>
            </a:r>
          </a:p>
          <a:p>
            <a:pPr lvl="1"/>
            <a:r>
              <a:rPr lang="en-US" dirty="0" smtClean="0"/>
              <a:t>Ear 1 (5/8):0.3mrad</a:t>
            </a:r>
          </a:p>
          <a:p>
            <a:pPr lvl="1"/>
            <a:r>
              <a:rPr lang="en-US" dirty="0" smtClean="0"/>
              <a:t>Ear 2(12/8): 6.6mrad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Both flat cuts have tilt, which</a:t>
            </a:r>
          </a:p>
          <a:p>
            <a:pPr marL="457200" lvl="1" indent="0">
              <a:buNone/>
            </a:pPr>
            <a:r>
              <a:rPr lang="en-US" dirty="0" smtClean="0"/>
              <a:t>propagated as an error onto</a:t>
            </a:r>
          </a:p>
          <a:p>
            <a:pPr marL="457200" lvl="1" indent="0">
              <a:buNone/>
            </a:pPr>
            <a:r>
              <a:rPr lang="en-US" dirty="0"/>
              <a:t>o</a:t>
            </a:r>
            <a:r>
              <a:rPr lang="en-US" dirty="0" smtClean="0"/>
              <a:t>nly </a:t>
            </a:r>
            <a:r>
              <a:rPr lang="en-US" dirty="0" smtClean="0">
                <a:solidFill>
                  <a:srgbClr val="FF0000"/>
                </a:solidFill>
              </a:rPr>
              <a:t>one</a:t>
            </a:r>
            <a:r>
              <a:rPr lang="en-US" dirty="0" smtClean="0"/>
              <a:t> side. This must be </a:t>
            </a:r>
          </a:p>
          <a:p>
            <a:pPr marL="457200" lvl="1" indent="0">
              <a:buNone/>
            </a:pPr>
            <a:r>
              <a:rPr lang="en-US" dirty="0"/>
              <a:t>c</a:t>
            </a:r>
            <a:r>
              <a:rPr lang="en-US" dirty="0" smtClean="0"/>
              <a:t>onsidered for the ETM.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333" y="3181602"/>
            <a:ext cx="3645898" cy="343874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1D9B-2E6C-844C-BA73-B863ABB6A03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3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Ear - bubbles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55295"/>
            <a:ext cx="8229600" cy="196622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Ear bonded on 5/8 developed bubbles during </a:t>
            </a:r>
            <a:r>
              <a:rPr lang="en-US" dirty="0" smtClean="0">
                <a:solidFill>
                  <a:srgbClr val="FF0000"/>
                </a:solidFill>
              </a:rPr>
              <a:t>curing</a:t>
            </a:r>
          </a:p>
          <a:p>
            <a:r>
              <a:rPr lang="en-US" dirty="0" smtClean="0"/>
              <a:t>Ear was checked on 5/8 and 12/8 and no bubbles were found</a:t>
            </a:r>
          </a:p>
          <a:p>
            <a:r>
              <a:rPr lang="en-US" dirty="0" smtClean="0"/>
              <a:t>Bubbles first observed 1.5 weeks after bonding</a:t>
            </a:r>
          </a:p>
          <a:p>
            <a:r>
              <a:rPr lang="en-US" dirty="0" smtClean="0"/>
              <a:t>Cause to be investigated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057" y="1365806"/>
            <a:ext cx="5709936" cy="321469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1D9B-2E6C-844C-BA73-B863ABB6A0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1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HCB Curing will finish mid-September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Strength testing </a:t>
            </a:r>
            <a:r>
              <a:rPr lang="en-US" dirty="0" smtClean="0"/>
              <a:t>of the bonds will finish in late September</a:t>
            </a:r>
          </a:p>
          <a:p>
            <a:r>
              <a:rPr lang="en-US" dirty="0" smtClean="0"/>
              <a:t>High resolution 3D position measurements should be made</a:t>
            </a:r>
          </a:p>
          <a:p>
            <a:r>
              <a:rPr lang="en-US" dirty="0" smtClean="0"/>
              <a:t>The mass will be suspended for thermal conductivity/fiber Q measurements</a:t>
            </a:r>
          </a:p>
          <a:p>
            <a:r>
              <a:rPr lang="en-US" dirty="0" smtClean="0"/>
              <a:t>New jigs for ETM under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1D9B-2E6C-844C-BA73-B863ABB6A03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7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many differences between the mass used and the ETMs</a:t>
            </a:r>
          </a:p>
          <a:p>
            <a:r>
              <a:rPr lang="en-US" dirty="0" smtClean="0"/>
              <a:t>A bulk will be prepared for a final bonding test to be carried out before the first ETM bonding</a:t>
            </a:r>
          </a:p>
          <a:p>
            <a:r>
              <a:rPr lang="en-US" dirty="0" smtClean="0"/>
              <a:t>An array of bonding and suspension tests are planned between now and bonding and suspending ETMY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1D9B-2E6C-844C-BA73-B863ABB6A03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0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Bonding Jigs for KAGRA mirrors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201454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Ear position very important for suspensions</a:t>
            </a:r>
          </a:p>
          <a:p>
            <a:r>
              <a:rPr lang="en-US" dirty="0" smtClean="0"/>
              <a:t>KAGRA will use similar jig to Adv. Virgo</a:t>
            </a:r>
          </a:p>
          <a:p>
            <a:r>
              <a:rPr lang="en-US" dirty="0" smtClean="0"/>
              <a:t>KAGRA bonding jigs developed in collaboration with U. Perugia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9CF-7A04-EA43-8925-40659680F76B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43" y="3522889"/>
            <a:ext cx="4221171" cy="2833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732" r="10150"/>
          <a:stretch/>
        </p:blipFill>
        <p:spPr>
          <a:xfrm>
            <a:off x="4561181" y="3224855"/>
            <a:ext cx="4125619" cy="313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0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Bonding Jigs for KAGRA mirrors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60041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Mirror is pressed on all sides by </a:t>
            </a:r>
            <a:r>
              <a:rPr lang="en-US" dirty="0" err="1" smtClean="0"/>
              <a:t>teflon</a:t>
            </a:r>
            <a:endParaRPr lang="en-US" dirty="0" smtClean="0"/>
          </a:p>
          <a:p>
            <a:r>
              <a:rPr lang="en-US" dirty="0" smtClean="0"/>
              <a:t>The box is </a:t>
            </a:r>
            <a:r>
              <a:rPr lang="en-US" dirty="0" smtClean="0">
                <a:solidFill>
                  <a:srgbClr val="0000FF"/>
                </a:solidFill>
              </a:rPr>
              <a:t>rotated</a:t>
            </a:r>
            <a:r>
              <a:rPr lang="en-US" dirty="0" smtClean="0"/>
              <a:t> to rest on the handles </a:t>
            </a:r>
            <a:r>
              <a:rPr lang="en-US" dirty="0" smtClean="0">
                <a:solidFill>
                  <a:srgbClr val="0000FF"/>
                </a:solidFill>
              </a:rPr>
              <a:t>during bonding</a:t>
            </a:r>
          </a:p>
          <a:p>
            <a:r>
              <a:rPr lang="en-US" dirty="0" smtClean="0"/>
              <a:t>Handles </a:t>
            </a:r>
            <a:r>
              <a:rPr lang="en-US" dirty="0" smtClean="0">
                <a:solidFill>
                  <a:srgbClr val="0000FF"/>
                </a:solidFill>
              </a:rPr>
              <a:t>parallel</a:t>
            </a:r>
            <a:r>
              <a:rPr lang="en-US" dirty="0" smtClean="0"/>
              <a:t> to mirror flats</a:t>
            </a:r>
          </a:p>
          <a:p>
            <a:r>
              <a:rPr lang="en-US" dirty="0" smtClean="0"/>
              <a:t>Ear fixed in all degrees of freedom during bonding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9CF-7A04-EA43-8925-40659680F76B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24" y="3096952"/>
            <a:ext cx="5745853" cy="3548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328" y="3096952"/>
            <a:ext cx="2002049" cy="355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3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KAGRA Cryogenic Payload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22191" cy="466724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Joints need </a:t>
            </a:r>
            <a:r>
              <a:rPr lang="en-US" dirty="0" smtClean="0">
                <a:solidFill>
                  <a:srgbClr val="0000FF"/>
                </a:solidFill>
              </a:rPr>
              <a:t>high strength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high thermal conductivity</a:t>
            </a:r>
            <a:r>
              <a:rPr lang="en-US" dirty="0" smtClean="0"/>
              <a:t>, low thermal noise</a:t>
            </a:r>
          </a:p>
          <a:p>
            <a:r>
              <a:rPr lang="en-US" dirty="0" smtClean="0"/>
              <a:t>Indium will be used at fiber nail heads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Not</a:t>
            </a:r>
            <a:r>
              <a:rPr lang="en-US" dirty="0" smtClean="0"/>
              <a:t> load bearing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HCB</a:t>
            </a:r>
            <a:r>
              <a:rPr lang="en-US" dirty="0" smtClean="0"/>
              <a:t> will be used for joining ears to mass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325" y="1252538"/>
            <a:ext cx="3185475" cy="530381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9CF-7A04-EA43-8925-40659680F7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3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Metal Mass Jig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6727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Optical Axis positioning:</a:t>
            </a:r>
          </a:p>
          <a:p>
            <a:pPr marL="0" indent="0">
              <a:buNone/>
            </a:pPr>
            <a:r>
              <a:rPr lang="en-US" dirty="0" smtClean="0"/>
              <a:t>First   43.0183+/-0.06         43.0154+/-0.01      </a:t>
            </a:r>
          </a:p>
          <a:p>
            <a:pPr marL="0" indent="0">
              <a:buNone/>
            </a:pPr>
            <a:r>
              <a:rPr lang="en-US" dirty="0" smtClean="0"/>
              <a:t>Second  42.9346+/-0.04     43.0176+/-0.02</a:t>
            </a:r>
          </a:p>
          <a:p>
            <a:pPr marL="0" indent="0">
              <a:buNone/>
            </a:pPr>
            <a:r>
              <a:rPr lang="en-US" dirty="0" smtClean="0"/>
              <a:t>Third   42.9227+/-0.06        42.9996+/-0.03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Design value 42mm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Spacers were trimmed by 1mm after this!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1D9B-2E6C-844C-BA73-B863ABB6A03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1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Metal Mass Jig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2103" y="1417638"/>
            <a:ext cx="8145842" cy="50644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Ear height tests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First  46.78+/-0.01     46.82+/-0.05</a:t>
            </a:r>
          </a:p>
          <a:p>
            <a:pPr marL="0" indent="0">
              <a:buNone/>
            </a:pPr>
            <a:r>
              <a:rPr lang="en-US" dirty="0" smtClean="0"/>
              <a:t>Second 46.88+/-0.03   46.88+/-0.07</a:t>
            </a:r>
          </a:p>
          <a:p>
            <a:pPr marL="0" indent="0">
              <a:buNone/>
            </a:pPr>
            <a:r>
              <a:rPr lang="en-US" dirty="0" smtClean="0"/>
              <a:t>Third  46.97+/-0.06       46.98+/-0.1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Positions are reproducible to 0.1mm. However, offset from design value of 48mm.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1D9B-2E6C-844C-BA73-B863ABB6A03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4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16632"/>
            <a:ext cx="2173605" cy="874395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043608" y="1772816"/>
            <a:ext cx="4148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hlinkClick r:id="rId3"/>
              </a:rPr>
              <a:t>http://www.nao.ac.jp/en/project/atc.html</a:t>
            </a:r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44784" y="764704"/>
            <a:ext cx="4406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Surface figure measurements were done at </a:t>
            </a:r>
          </a:p>
          <a:p>
            <a:r>
              <a:rPr lang="en-US" altLang="ja-JP" b="1" dirty="0"/>
              <a:t>Advanced Technology </a:t>
            </a:r>
            <a:r>
              <a:rPr lang="en-US" altLang="ja-JP" b="1" dirty="0" smtClean="0"/>
              <a:t>Center in</a:t>
            </a:r>
            <a:endParaRPr lang="ja-JP" altLang="en-US" dirty="0"/>
          </a:p>
          <a:p>
            <a:r>
              <a:rPr lang="en-US" altLang="ja-JP" b="1" dirty="0" smtClean="0"/>
              <a:t>National Astronomical Observatory of Japan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457200" y="3131661"/>
          <a:ext cx="8229600" cy="365760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ja-JP" alt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ja-JP" alt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251520" y="3217560"/>
            <a:ext cx="3788794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Zygo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 GPI Laser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Interferometers</a:t>
            </a:r>
          </a:p>
          <a:p>
            <a:pPr>
              <a:lnSpc>
                <a:spcPct val="150000"/>
              </a:lnSpc>
            </a:pP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Light source: 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He-Ne(632.8nm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Object size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： 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&lt;100 mm in diameter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29" y="3212976"/>
            <a:ext cx="4716016" cy="353701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1D9B-2E6C-844C-BA73-B863ABB6A03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b="15949"/>
          <a:stretch/>
        </p:blipFill>
        <p:spPr>
          <a:xfrm>
            <a:off x="357341" y="698049"/>
            <a:ext cx="8455781" cy="6159951"/>
          </a:xfrm>
        </p:spPr>
      </p:pic>
      <p:sp>
        <p:nvSpPr>
          <p:cNvPr id="7" name="テキスト ボックス 6"/>
          <p:cNvSpPr txBox="1"/>
          <p:nvPr/>
        </p:nvSpPr>
        <p:spPr>
          <a:xfrm>
            <a:off x="3995936" y="188640"/>
            <a:ext cx="1121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Surface  A</a:t>
            </a:r>
            <a:endParaRPr kumimoji="1" lang="ja-JP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1D9B-2E6C-844C-BA73-B863ABB6A03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3" b="15690"/>
          <a:stretch/>
        </p:blipFill>
        <p:spPr>
          <a:xfrm>
            <a:off x="0" y="629979"/>
            <a:ext cx="8532440" cy="6194377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3851920" y="188640"/>
            <a:ext cx="106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Surface B</a:t>
            </a:r>
            <a:endParaRPr kumimoji="1" lang="ja-JP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1D9B-2E6C-844C-BA73-B863ABB6A03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5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2" b="16207"/>
          <a:stretch/>
        </p:blipFill>
        <p:spPr>
          <a:xfrm>
            <a:off x="251520" y="800690"/>
            <a:ext cx="8376498" cy="6057310"/>
          </a:xfrm>
        </p:spPr>
      </p:pic>
      <p:sp>
        <p:nvSpPr>
          <p:cNvPr id="3" name="テキスト ボックス 2"/>
          <p:cNvSpPr txBox="1"/>
          <p:nvPr/>
        </p:nvSpPr>
        <p:spPr>
          <a:xfrm>
            <a:off x="4067944" y="116179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Prism: N1</a:t>
            </a:r>
            <a:endParaRPr kumimoji="1" lang="ja-JP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1D9B-2E6C-844C-BA73-B863ABB6A03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0" b="17040"/>
          <a:stretch/>
        </p:blipFill>
        <p:spPr>
          <a:xfrm>
            <a:off x="621989" y="860798"/>
            <a:ext cx="8208912" cy="590893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275681" y="188640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Prism: N2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38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work/Schedule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469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ETM Box under design – will be fabricated during September</a:t>
            </a:r>
          </a:p>
          <a:p>
            <a:r>
              <a:rPr lang="en-US" dirty="0" smtClean="0"/>
              <a:t>ETM sized metal mass for glue tests 16/10</a:t>
            </a:r>
          </a:p>
          <a:p>
            <a:r>
              <a:rPr lang="en-US" dirty="0" smtClean="0"/>
              <a:t>Prototype mirror suspension tests up to 16/12</a:t>
            </a:r>
          </a:p>
          <a:p>
            <a:r>
              <a:rPr lang="en-US" dirty="0" smtClean="0"/>
              <a:t>HCB using glass plates/prisms 17/1</a:t>
            </a:r>
          </a:p>
          <a:p>
            <a:r>
              <a:rPr lang="en-US" dirty="0" smtClean="0"/>
              <a:t>HCB using sapphire plates/prisms 17/2</a:t>
            </a:r>
          </a:p>
          <a:p>
            <a:r>
              <a:rPr lang="en-US" dirty="0" smtClean="0"/>
              <a:t>Suspension tests 17/2 17/3</a:t>
            </a:r>
          </a:p>
          <a:p>
            <a:r>
              <a:rPr lang="en-US" dirty="0" smtClean="0"/>
              <a:t>Dummy bulk bonding 17/4</a:t>
            </a:r>
          </a:p>
          <a:p>
            <a:r>
              <a:rPr lang="en-US" dirty="0" smtClean="0"/>
              <a:t>Dummy mirror suspension 17/5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1D9B-2E6C-844C-BA73-B863ABB6A03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work/Schedule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Clean room preparation (Toyama) 17/4</a:t>
            </a:r>
          </a:p>
          <a:p>
            <a:r>
              <a:rPr lang="en-US" dirty="0" smtClean="0"/>
              <a:t>HCB –ETMY 17/6</a:t>
            </a:r>
          </a:p>
          <a:p>
            <a:r>
              <a:rPr lang="en-US" dirty="0" smtClean="0"/>
              <a:t>Curing 17/7</a:t>
            </a:r>
          </a:p>
          <a:p>
            <a:r>
              <a:rPr lang="en-US" dirty="0" smtClean="0"/>
              <a:t>Strength testing 17/7</a:t>
            </a:r>
          </a:p>
          <a:p>
            <a:r>
              <a:rPr lang="en-US" dirty="0" smtClean="0"/>
              <a:t>Suspension 17/8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1D9B-2E6C-844C-BA73-B863ABB6A03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1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Prototype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67543"/>
            <a:ext cx="4322191" cy="4667241"/>
          </a:xfrm>
        </p:spPr>
        <p:txBody>
          <a:bodyPr>
            <a:normAutofit/>
          </a:bodyPr>
          <a:lstStyle/>
          <a:p>
            <a:r>
              <a:rPr lang="en-US" dirty="0" smtClean="0"/>
              <a:t>In this time, we apply HCB between sapphire cylindrical bulk as </a:t>
            </a:r>
            <a:r>
              <a:rPr lang="en-US" dirty="0" smtClean="0">
                <a:solidFill>
                  <a:srgbClr val="FF0000"/>
                </a:solidFill>
              </a:rPr>
              <a:t>dummy</a:t>
            </a:r>
            <a:r>
              <a:rPr lang="en-US" dirty="0" smtClean="0"/>
              <a:t> of mirror and sapphire ears.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9CF-7A04-EA43-8925-40659680F76B}" type="slidenum">
              <a:rPr lang="en-US" smtClean="0"/>
              <a:t>4</a:t>
            </a:fld>
            <a:endParaRPr lang="en-US"/>
          </a:p>
        </p:txBody>
      </p:sp>
      <p:sp>
        <p:nvSpPr>
          <p:cNvPr id="6" name="スライド番号プレースホルダー 1"/>
          <p:cNvSpPr txBox="1">
            <a:spLocks/>
          </p:cNvSpPr>
          <p:nvPr/>
        </p:nvSpPr>
        <p:spPr>
          <a:xfrm>
            <a:off x="7010400" y="6672263"/>
            <a:ext cx="2133600" cy="323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0" latinLnBrk="0" hangingPunct="0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fld id="{3CD77B2B-5893-4E13-A617-FC53A72B92B6}" type="slidenum">
              <a:rPr lang="de-DE" altLang="ja-JP" smtClean="0"/>
              <a:pPr eaLnBrk="1" hangingPunct="1"/>
              <a:t>4</a:t>
            </a:fld>
            <a:endParaRPr lang="de-DE" altLang="ja-JP" smtClean="0"/>
          </a:p>
        </p:txBody>
      </p:sp>
      <p:sp>
        <p:nvSpPr>
          <p:cNvPr id="7" name="スライド番号プレースホルダ 1"/>
          <p:cNvSpPr txBox="1">
            <a:spLocks/>
          </p:cNvSpPr>
          <p:nvPr/>
        </p:nvSpPr>
        <p:spPr bwMode="auto">
          <a:xfrm>
            <a:off x="7010400" y="6672263"/>
            <a:ext cx="21336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2395F6A-9407-4D99-AAF2-6C9B1B744291}" type="slidenum">
              <a:rPr lang="de-DE" altLang="ja-JP" sz="1400">
                <a:ea typeface="ＭＳ Ｐゴシック" charset="-128"/>
              </a:rPr>
              <a:pPr algn="r" eaLnBrk="1" hangingPunct="1"/>
              <a:t>4</a:t>
            </a:fld>
            <a:endParaRPr lang="de-DE" altLang="ja-JP" sz="1400">
              <a:ea typeface="ＭＳ Ｐゴシック" charset="-128"/>
            </a:endParaRPr>
          </a:p>
        </p:txBody>
      </p:sp>
      <p:sp>
        <p:nvSpPr>
          <p:cNvPr id="8" name="スライド番号プレースホルダー 1"/>
          <p:cNvSpPr txBox="1">
            <a:spLocks/>
          </p:cNvSpPr>
          <p:nvPr/>
        </p:nvSpPr>
        <p:spPr bwMode="auto">
          <a:xfrm>
            <a:off x="7010400" y="6672263"/>
            <a:ext cx="21336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5222D0E-0557-4CD6-A118-CD73858EF9C4}" type="slidenum">
              <a:rPr lang="de-DE" altLang="ja-JP" sz="1400">
                <a:ea typeface="ＭＳ Ｐゴシック" charset="-128"/>
              </a:rPr>
              <a:pPr algn="r" eaLnBrk="1" hangingPunct="1"/>
              <a:t>4</a:t>
            </a:fld>
            <a:endParaRPr lang="de-DE" altLang="ja-JP" sz="1400">
              <a:ea typeface="ＭＳ Ｐゴシック" charset="-128"/>
            </a:endParaRPr>
          </a:p>
        </p:txBody>
      </p:sp>
      <p:sp>
        <p:nvSpPr>
          <p:cNvPr id="9" name="スライド番号プレースホルダー 1"/>
          <p:cNvSpPr txBox="1">
            <a:spLocks/>
          </p:cNvSpPr>
          <p:nvPr/>
        </p:nvSpPr>
        <p:spPr bwMode="auto">
          <a:xfrm>
            <a:off x="7010400" y="6672263"/>
            <a:ext cx="21336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D98E10C4-8EBD-4E7C-9474-60E33AC5713A}" type="slidenum">
              <a:rPr lang="de-DE" altLang="ja-JP" sz="1400">
                <a:ea typeface="ＭＳ Ｐゴシック" charset="-128"/>
              </a:rPr>
              <a:pPr algn="r" eaLnBrk="1" hangingPunct="1"/>
              <a:t>4</a:t>
            </a:fld>
            <a:endParaRPr lang="de-DE" altLang="ja-JP" sz="1400">
              <a:ea typeface="ＭＳ Ｐゴシック" charset="-128"/>
            </a:endParaRPr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 bwMode="auto">
          <a:xfrm>
            <a:off x="7010400" y="6672263"/>
            <a:ext cx="21336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D8E5473-959E-4078-B0F0-F8FA1D2F7FCE}" type="slidenum">
              <a:rPr lang="de-DE" altLang="ja-JP" sz="1400">
                <a:ea typeface="ＭＳ Ｐゴシック" charset="-128"/>
              </a:rPr>
              <a:pPr algn="r" eaLnBrk="1" hangingPunct="1"/>
              <a:t>4</a:t>
            </a:fld>
            <a:endParaRPr lang="de-DE" altLang="ja-JP" sz="1400">
              <a:ea typeface="ＭＳ Ｐゴシック" charset="-128"/>
            </a:endParaRPr>
          </a:p>
        </p:txBody>
      </p:sp>
      <p:sp>
        <p:nvSpPr>
          <p:cNvPr id="11" name="スライド番号プレースホルダ 1"/>
          <p:cNvSpPr txBox="1">
            <a:spLocks/>
          </p:cNvSpPr>
          <p:nvPr/>
        </p:nvSpPr>
        <p:spPr bwMode="auto">
          <a:xfrm>
            <a:off x="7010400" y="6672263"/>
            <a:ext cx="21336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C56AFF8-AF09-4CC7-83E4-435E92762359}" type="slidenum">
              <a:rPr lang="de-DE" altLang="ja-JP" sz="1400">
                <a:ea typeface="ＭＳ Ｐゴシック" charset="-128"/>
              </a:rPr>
              <a:pPr algn="r" eaLnBrk="1" hangingPunct="1"/>
              <a:t>4</a:t>
            </a:fld>
            <a:endParaRPr lang="de-DE" altLang="ja-JP" sz="1400">
              <a:ea typeface="ＭＳ Ｐゴシック" charset="-128"/>
            </a:endParaRPr>
          </a:p>
        </p:txBody>
      </p:sp>
      <p:sp>
        <p:nvSpPr>
          <p:cNvPr id="12" name="スライド番号プレースホルダー 1"/>
          <p:cNvSpPr txBox="1">
            <a:spLocks/>
          </p:cNvSpPr>
          <p:nvPr/>
        </p:nvSpPr>
        <p:spPr bwMode="auto">
          <a:xfrm>
            <a:off x="7010400" y="6672263"/>
            <a:ext cx="21336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B530373-502B-43F9-B6CA-15C3DC4272C0}" type="slidenum">
              <a:rPr lang="de-DE" altLang="ja-JP" sz="1400">
                <a:ea typeface="ＭＳ Ｐゴシック" charset="-128"/>
              </a:rPr>
              <a:pPr algn="r" eaLnBrk="1" hangingPunct="1"/>
              <a:t>4</a:t>
            </a:fld>
            <a:endParaRPr lang="de-DE" altLang="ja-JP" sz="1400">
              <a:ea typeface="ＭＳ Ｐゴシック" charset="-128"/>
            </a:endParaRPr>
          </a:p>
        </p:txBody>
      </p:sp>
      <p:sp>
        <p:nvSpPr>
          <p:cNvPr id="13" name="スライド番号プレースホルダ 1"/>
          <p:cNvSpPr txBox="1">
            <a:spLocks/>
          </p:cNvSpPr>
          <p:nvPr/>
        </p:nvSpPr>
        <p:spPr bwMode="auto">
          <a:xfrm>
            <a:off x="7010400" y="6672263"/>
            <a:ext cx="21336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D5A8E72-D6D4-447F-8FBD-A294145F21B7}" type="slidenum">
              <a:rPr lang="de-DE" altLang="ja-JP" sz="1400">
                <a:ea typeface="ＭＳ Ｐゴシック" charset="-128"/>
              </a:rPr>
              <a:pPr algn="r" eaLnBrk="1" hangingPunct="1"/>
              <a:t>4</a:t>
            </a:fld>
            <a:endParaRPr lang="de-DE" altLang="ja-JP" sz="1400">
              <a:ea typeface="ＭＳ Ｐゴシック" charset="-128"/>
            </a:endParaRPr>
          </a:p>
        </p:txBody>
      </p:sp>
      <p:sp>
        <p:nvSpPr>
          <p:cNvPr id="14" name="スライド番号プレースホルダー 1"/>
          <p:cNvSpPr txBox="1">
            <a:spLocks/>
          </p:cNvSpPr>
          <p:nvPr/>
        </p:nvSpPr>
        <p:spPr bwMode="auto">
          <a:xfrm>
            <a:off x="7010400" y="6672263"/>
            <a:ext cx="21336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D25E00F5-AD4D-41C0-B89A-33D53E2816E5}" type="slidenum">
              <a:rPr lang="de-DE" altLang="ja-JP" sz="1400">
                <a:ea typeface="ＭＳ Ｐゴシック" charset="-128"/>
              </a:rPr>
              <a:pPr algn="r" eaLnBrk="1" hangingPunct="1"/>
              <a:t>4</a:t>
            </a:fld>
            <a:endParaRPr lang="de-DE" altLang="ja-JP" sz="1400">
              <a:ea typeface="ＭＳ Ｐゴシック" charset="-128"/>
            </a:endParaRPr>
          </a:p>
        </p:txBody>
      </p:sp>
      <p:pic>
        <p:nvPicPr>
          <p:cNvPr id="1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482" y="3609021"/>
            <a:ext cx="3664456" cy="324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正方形/長方形 1"/>
          <p:cNvSpPr>
            <a:spLocks noChangeArrowheads="1"/>
          </p:cNvSpPr>
          <p:nvPr/>
        </p:nvSpPr>
        <p:spPr bwMode="auto">
          <a:xfrm>
            <a:off x="5487482" y="3631994"/>
            <a:ext cx="20018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kumimoji="1"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kumimoji="1"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kumimoji="1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kumimoji="1"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kumimoji="1"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kumimoji="1"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kumimoji="1"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kumimoji="1"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kumimoji="1"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ja-JP" sz="20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Sapphire bulk as dummy mirror</a:t>
            </a:r>
          </a:p>
        </p:txBody>
      </p:sp>
      <p:pic>
        <p:nvPicPr>
          <p:cNvPr id="17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925" y="1417638"/>
            <a:ext cx="3287075" cy="219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正方形/長方形 1"/>
          <p:cNvSpPr>
            <a:spLocks noChangeArrowheads="1"/>
          </p:cNvSpPr>
          <p:nvPr/>
        </p:nvSpPr>
        <p:spPr bwMode="auto">
          <a:xfrm>
            <a:off x="5856925" y="1430641"/>
            <a:ext cx="1990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kumimoji="1"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kumimoji="1"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kumimoji="1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kumimoji="1"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kumimoji="1"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kumimoji="1"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kumimoji="1"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kumimoji="1"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kumimoji="1"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ja-JP" sz="20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Sapphire ear</a:t>
            </a:r>
          </a:p>
        </p:txBody>
      </p:sp>
      <p:pic>
        <p:nvPicPr>
          <p:cNvPr id="19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1" y="4066432"/>
            <a:ext cx="3722914" cy="279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75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HCB?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8432468" cy="231005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Important point: after bonding, parts essentially become </a:t>
            </a:r>
            <a:r>
              <a:rPr lang="en-US" dirty="0" smtClean="0">
                <a:solidFill>
                  <a:srgbClr val="FF0000"/>
                </a:solidFill>
              </a:rPr>
              <a:t>one piece</a:t>
            </a:r>
            <a:r>
              <a:rPr lang="en-US" dirty="0" smtClean="0"/>
              <a:t>.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Cannot</a:t>
            </a:r>
            <a:r>
              <a:rPr lang="en-US" dirty="0" smtClean="0"/>
              <a:t> separate after bond has set</a:t>
            </a:r>
          </a:p>
          <a:p>
            <a:r>
              <a:rPr lang="en-US" dirty="0">
                <a:solidFill>
                  <a:srgbClr val="0000FF"/>
                </a:solidFill>
              </a:rPr>
              <a:t>E</a:t>
            </a:r>
            <a:r>
              <a:rPr lang="en-US" dirty="0" smtClean="0">
                <a:solidFill>
                  <a:srgbClr val="0000FF"/>
                </a:solidFill>
              </a:rPr>
              <a:t>ar positioning </a:t>
            </a:r>
            <a:r>
              <a:rPr lang="en-US" dirty="0" smtClean="0"/>
              <a:t>during bonding very important!</a:t>
            </a:r>
          </a:p>
          <a:p>
            <a:r>
              <a:rPr lang="en-US" dirty="0" smtClean="0"/>
              <a:t>Bonding surfaces must be </a:t>
            </a:r>
            <a:r>
              <a:rPr lang="en-US" dirty="0" smtClean="0">
                <a:solidFill>
                  <a:srgbClr val="0000FF"/>
                </a:solidFill>
              </a:rPr>
              <a:t>very flat </a:t>
            </a:r>
            <a:r>
              <a:rPr lang="en-US" dirty="0" smtClean="0"/>
              <a:t>in order to achieve strong bond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727692"/>
            <a:ext cx="7454304" cy="313030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9CF-7A04-EA43-8925-40659680F7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0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HCB?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6145"/>
            <a:ext cx="8229600" cy="236349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HCB uses </a:t>
            </a:r>
            <a:r>
              <a:rPr lang="en-US" dirty="0" err="1" smtClean="0"/>
              <a:t>NaOH</a:t>
            </a:r>
            <a:r>
              <a:rPr lang="en-US" dirty="0" smtClean="0"/>
              <a:t>, KOH or Na</a:t>
            </a:r>
            <a:r>
              <a:rPr lang="en-US" baseline="-25000" dirty="0" smtClean="0"/>
              <a:t>2</a:t>
            </a:r>
            <a:r>
              <a:rPr lang="en-US" dirty="0" smtClean="0"/>
              <a:t>SiO</a:t>
            </a:r>
            <a:r>
              <a:rPr lang="en-US" baseline="-25000" dirty="0" smtClean="0"/>
              <a:t>3</a:t>
            </a:r>
            <a:r>
              <a:rPr lang="en-US" dirty="0" smtClean="0"/>
              <a:t> solution to bond</a:t>
            </a:r>
          </a:p>
          <a:p>
            <a:r>
              <a:rPr lang="en-US" dirty="0" smtClean="0"/>
              <a:t>Can bond silica based material as well as </a:t>
            </a:r>
            <a:r>
              <a:rPr lang="en-US" dirty="0" smtClean="0">
                <a:solidFill>
                  <a:srgbClr val="0000FF"/>
                </a:solidFill>
              </a:rPr>
              <a:t>metal oxides</a:t>
            </a:r>
          </a:p>
          <a:p>
            <a:r>
              <a:rPr lang="en-US" dirty="0" smtClean="0"/>
              <a:t>Hydroxide catalysis bonding (HCB) was first used by the gravity probe B experiment</a:t>
            </a:r>
          </a:p>
          <a:p>
            <a:pPr lvl="1"/>
            <a:r>
              <a:rPr lang="en-US" dirty="0" smtClean="0"/>
              <a:t>Operation at </a:t>
            </a:r>
            <a:r>
              <a:rPr lang="en-US" dirty="0" smtClean="0">
                <a:solidFill>
                  <a:srgbClr val="FF0000"/>
                </a:solidFill>
              </a:rPr>
              <a:t>2.5K in UHV</a:t>
            </a:r>
          </a:p>
          <a:p>
            <a:r>
              <a:rPr lang="en-US" dirty="0" smtClean="0"/>
              <a:t>HCB also used by </a:t>
            </a:r>
            <a:r>
              <a:rPr lang="en-US" dirty="0" smtClean="0">
                <a:solidFill>
                  <a:srgbClr val="0000FF"/>
                </a:solidFill>
              </a:rPr>
              <a:t>Adv. LIGO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0000FF"/>
                </a:solidFill>
              </a:rPr>
              <a:t>Adv. Virgo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09" y="3649636"/>
            <a:ext cx="8807735" cy="302073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9CF-7A04-EA43-8925-40659680F7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4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do HCB?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530383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HCB must be done in clean room (Virgo: ISO3)</a:t>
            </a:r>
          </a:p>
          <a:p>
            <a:r>
              <a:rPr lang="en-US" dirty="0" smtClean="0"/>
              <a:t>Simplified “LIGO style” HCB procedure is as follows:</a:t>
            </a:r>
          </a:p>
          <a:p>
            <a:pPr lvl="1"/>
            <a:r>
              <a:rPr lang="en-US" dirty="0" smtClean="0"/>
              <a:t>Rub bonding surfaces with </a:t>
            </a:r>
            <a:r>
              <a:rPr lang="en-US" dirty="0" smtClean="0">
                <a:solidFill>
                  <a:srgbClr val="0000FF"/>
                </a:solidFill>
              </a:rPr>
              <a:t>cerium oxide </a:t>
            </a:r>
            <a:r>
              <a:rPr lang="en-US" dirty="0" smtClean="0"/>
              <a:t>paste and rinse with De-</a:t>
            </a:r>
            <a:r>
              <a:rPr lang="en-US" dirty="0" err="1" smtClean="0"/>
              <a:t>Ionised</a:t>
            </a:r>
            <a:r>
              <a:rPr lang="en-US" dirty="0" smtClean="0"/>
              <a:t> water (twice)</a:t>
            </a:r>
          </a:p>
          <a:p>
            <a:pPr lvl="1"/>
            <a:r>
              <a:rPr lang="en-US" dirty="0" smtClean="0"/>
              <a:t>Rub bonding surfaces with </a:t>
            </a:r>
            <a:r>
              <a:rPr lang="en-US" dirty="0" smtClean="0">
                <a:solidFill>
                  <a:srgbClr val="0000FF"/>
                </a:solidFill>
              </a:rPr>
              <a:t>sodium bicarbonate </a:t>
            </a:r>
            <a:r>
              <a:rPr lang="en-US" dirty="0" smtClean="0"/>
              <a:t>and rinse with DI water (twice)</a:t>
            </a:r>
          </a:p>
          <a:p>
            <a:pPr lvl="1"/>
            <a:r>
              <a:rPr lang="en-US" dirty="0" smtClean="0"/>
              <a:t>Rinse surfaces with DI water followed by methanol</a:t>
            </a:r>
          </a:p>
          <a:p>
            <a:pPr lvl="1"/>
            <a:r>
              <a:rPr lang="en-US" dirty="0" smtClean="0"/>
              <a:t>Apply bonding solution (1:6 </a:t>
            </a:r>
            <a:r>
              <a:rPr lang="en-US" dirty="0" smtClean="0">
                <a:solidFill>
                  <a:srgbClr val="0000FF"/>
                </a:solidFill>
              </a:rPr>
              <a:t>sodium silicate </a:t>
            </a:r>
            <a:r>
              <a:rPr lang="en-US" dirty="0" smtClean="0"/>
              <a:t>to DI water)</a:t>
            </a:r>
          </a:p>
          <a:p>
            <a:pPr lvl="1"/>
            <a:r>
              <a:rPr lang="en-US" dirty="0" smtClean="0"/>
              <a:t>Place pieces together for bonding</a:t>
            </a:r>
          </a:p>
          <a:p>
            <a:r>
              <a:rPr lang="en-US" dirty="0" smtClean="0"/>
              <a:t>Position </a:t>
            </a:r>
            <a:r>
              <a:rPr lang="en-US" dirty="0" smtClean="0">
                <a:solidFill>
                  <a:srgbClr val="FF0000"/>
                </a:solidFill>
              </a:rPr>
              <a:t>must</a:t>
            </a:r>
            <a:r>
              <a:rPr lang="en-US" dirty="0" smtClean="0"/>
              <a:t> be checked </a:t>
            </a:r>
            <a:r>
              <a:rPr lang="en-US" dirty="0" smtClean="0">
                <a:solidFill>
                  <a:srgbClr val="FF0000"/>
                </a:solidFill>
              </a:rPr>
              <a:t>before</a:t>
            </a:r>
            <a:r>
              <a:rPr lang="en-US" dirty="0" smtClean="0"/>
              <a:t> bond sets</a:t>
            </a:r>
          </a:p>
          <a:p>
            <a:r>
              <a:rPr lang="en-US" dirty="0" smtClean="0"/>
              <a:t>Virgo uses different procedure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9CF-7A04-EA43-8925-40659680F7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9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Cleaning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20495"/>
            <a:ext cx="8229600" cy="131997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Flat cuts are cleaned to give a </a:t>
            </a:r>
            <a:r>
              <a:rPr lang="en-US" dirty="0" smtClean="0">
                <a:solidFill>
                  <a:srgbClr val="3366FF"/>
                </a:solidFill>
              </a:rPr>
              <a:t>hydrophilic</a:t>
            </a:r>
            <a:r>
              <a:rPr lang="en-US" dirty="0" smtClean="0"/>
              <a:t> surface before the bonding</a:t>
            </a:r>
          </a:p>
          <a:p>
            <a:r>
              <a:rPr lang="en-US" dirty="0" smtClean="0"/>
              <a:t>Cleaning should be carried out under </a:t>
            </a:r>
            <a:r>
              <a:rPr lang="en-US" dirty="0" smtClean="0">
                <a:solidFill>
                  <a:srgbClr val="FF0000"/>
                </a:solidFill>
              </a:rPr>
              <a:t>ISO 3</a:t>
            </a:r>
            <a:r>
              <a:rPr lang="en-US" dirty="0" smtClean="0"/>
              <a:t> or better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38" y="1417638"/>
            <a:ext cx="4346133" cy="358990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1D9B-2E6C-844C-BA73-B863ABB6A0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3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Bonding Jigs for KAGRA mirrors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201454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Ear position very important for suspensions</a:t>
            </a:r>
          </a:p>
          <a:p>
            <a:r>
              <a:rPr lang="en-US" dirty="0" smtClean="0"/>
              <a:t>KAGRA will use similar jig to Adv. Virgo</a:t>
            </a:r>
          </a:p>
          <a:p>
            <a:r>
              <a:rPr lang="en-US" dirty="0" smtClean="0"/>
              <a:t>KAGRA bonding jigs developed in collaboration with U. Perugia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29CF-7A04-EA43-8925-40659680F76B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43" y="3522889"/>
            <a:ext cx="4221171" cy="2833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732" r="10150"/>
          <a:stretch/>
        </p:blipFill>
        <p:spPr>
          <a:xfrm>
            <a:off x="4561181" y="3224855"/>
            <a:ext cx="4125619" cy="313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2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1332</Words>
  <Application>Microsoft Office PowerPoint</Application>
  <PresentationFormat>画面に合わせる (4:3)</PresentationFormat>
  <Paragraphs>257</Paragraphs>
  <Slides>38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38</vt:i4>
      </vt:variant>
    </vt:vector>
  </HeadingPairs>
  <TitlesOfParts>
    <vt:vector size="39" baseType="lpstr">
      <vt:lpstr>Office Theme</vt:lpstr>
      <vt:lpstr>Assembly of the KAGRA 4-fiber sapphire prototype suspension</vt:lpstr>
      <vt:lpstr>The KAGRA Cryogenic Payload</vt:lpstr>
      <vt:lpstr>The KAGRA Cryogenic Payload</vt:lpstr>
      <vt:lpstr>Prototype </vt:lpstr>
      <vt:lpstr>What is HCB?</vt:lpstr>
      <vt:lpstr>What is HCB?</vt:lpstr>
      <vt:lpstr>How do we do HCB?</vt:lpstr>
      <vt:lpstr>Mass Cleaning</vt:lpstr>
      <vt:lpstr>Bonding Jigs for KAGRA mirrors</vt:lpstr>
      <vt:lpstr>Bonding Jigs for KAGRA mirrors</vt:lpstr>
      <vt:lpstr>Bonding</vt:lpstr>
      <vt:lpstr>Checking ear position – 2hrs after bonding</vt:lpstr>
      <vt:lpstr>Degrees of freedom</vt:lpstr>
      <vt:lpstr>Results</vt:lpstr>
      <vt:lpstr>Strength testing</vt:lpstr>
      <vt:lpstr>Conclusions</vt:lpstr>
      <vt:lpstr>Acknowledgements</vt:lpstr>
      <vt:lpstr>Any questions?</vt:lpstr>
      <vt:lpstr>Supplemental slides</vt:lpstr>
      <vt:lpstr>How do we do HCB?</vt:lpstr>
      <vt:lpstr>What is HCB?</vt:lpstr>
      <vt:lpstr>Results</vt:lpstr>
      <vt:lpstr>Results</vt:lpstr>
      <vt:lpstr>Results</vt:lpstr>
      <vt:lpstr>First Ear - bubbles</vt:lpstr>
      <vt:lpstr>Future work</vt:lpstr>
      <vt:lpstr>Future work</vt:lpstr>
      <vt:lpstr>Bonding Jigs for KAGRA mirrors</vt:lpstr>
      <vt:lpstr>Bonding Jigs for KAGRA mirrors</vt:lpstr>
      <vt:lpstr>Metal Mass Jig Testing</vt:lpstr>
      <vt:lpstr>Metal Mass Jig Testing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Future work/Schedule</vt:lpstr>
      <vt:lpstr>Future work/Schedule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Assembly of the KAGRA 4-fiber sapphire prototype suspension</dc:title>
  <dc:creator>Kieran</dc:creator>
  <cp:lastModifiedBy>Kazuhiro Yamamoto</cp:lastModifiedBy>
  <cp:revision>10</cp:revision>
  <dcterms:created xsi:type="dcterms:W3CDTF">2016-09-16T06:57:08Z</dcterms:created>
  <dcterms:modified xsi:type="dcterms:W3CDTF">2016-09-21T13:34:26Z</dcterms:modified>
</cp:coreProperties>
</file>