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4" r:id="rId2"/>
    <p:sldId id="263" r:id="rId3"/>
    <p:sldId id="265" r:id="rId4"/>
    <p:sldId id="262" r:id="rId5"/>
    <p:sldId id="257" r:id="rId6"/>
    <p:sldId id="261" r:id="rId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7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AFCAE9-FD93-4C28-9FD5-D858D7230325}" type="datetimeFigureOut">
              <a:rPr kumimoji="1" lang="ja-JP" altLang="en-US" smtClean="0"/>
              <a:t>2016/7/27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F5340-C1AF-480B-99A3-49A5C4E17761}" type="slidenum">
              <a:rPr kumimoji="1" lang="ja-JP" altLang="en-US" smtClean="0"/>
              <a:t>‹#›</a:t>
            </a:fld>
            <a:endParaRPr kumimoji="1" lang="ja-JP" altLang="en-US"/>
          </a:p>
        </p:txBody>
      </p:sp>
    </p:spTree>
    <p:extLst>
      <p:ext uri="{BB962C8B-B14F-4D97-AF65-F5344CB8AC3E}">
        <p14:creationId xmlns:p14="http://schemas.microsoft.com/office/powerpoint/2010/main" val="38526912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38F5340-C1AF-480B-99A3-49A5C4E17761}" type="slidenum">
              <a:rPr kumimoji="1" lang="ja-JP" altLang="en-US" smtClean="0"/>
              <a:t>4</a:t>
            </a:fld>
            <a:endParaRPr kumimoji="1" lang="ja-JP" altLang="en-US"/>
          </a:p>
        </p:txBody>
      </p:sp>
    </p:spTree>
    <p:extLst>
      <p:ext uri="{BB962C8B-B14F-4D97-AF65-F5344CB8AC3E}">
        <p14:creationId xmlns:p14="http://schemas.microsoft.com/office/powerpoint/2010/main" val="3182560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E6DCA1D-DA41-4658-B40C-1BDBB2EF2CCC}" type="datetime1">
              <a:rPr kumimoji="1" lang="ja-JP" altLang="en-US" smtClean="0"/>
              <a:t>2016/7/27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88D03A-3DEE-492C-8D9C-3251C1740E99}" type="slidenum">
              <a:rPr kumimoji="1" lang="ja-JP" altLang="en-US" smtClean="0"/>
              <a:t>‹#›</a:t>
            </a:fld>
            <a:endParaRPr kumimoji="1" lang="ja-JP" altLang="en-US"/>
          </a:p>
        </p:txBody>
      </p:sp>
    </p:spTree>
    <p:extLst>
      <p:ext uri="{BB962C8B-B14F-4D97-AF65-F5344CB8AC3E}">
        <p14:creationId xmlns:p14="http://schemas.microsoft.com/office/powerpoint/2010/main" val="205997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1502759-4C1A-447C-AD1B-77170728EA8D}" type="datetime1">
              <a:rPr kumimoji="1" lang="ja-JP" altLang="en-US" smtClean="0"/>
              <a:t>2016/7/27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88D03A-3DEE-492C-8D9C-3251C1740E99}" type="slidenum">
              <a:rPr kumimoji="1" lang="ja-JP" altLang="en-US" smtClean="0"/>
              <a:t>‹#›</a:t>
            </a:fld>
            <a:endParaRPr kumimoji="1" lang="ja-JP" altLang="en-US"/>
          </a:p>
        </p:txBody>
      </p:sp>
    </p:spTree>
    <p:extLst>
      <p:ext uri="{BB962C8B-B14F-4D97-AF65-F5344CB8AC3E}">
        <p14:creationId xmlns:p14="http://schemas.microsoft.com/office/powerpoint/2010/main" val="99007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C06C6A8-E416-4E79-A053-A2B523B536A1}" type="datetime1">
              <a:rPr kumimoji="1" lang="ja-JP" altLang="en-US" smtClean="0"/>
              <a:t>2016/7/27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88D03A-3DEE-492C-8D9C-3251C1740E99}" type="slidenum">
              <a:rPr kumimoji="1" lang="ja-JP" altLang="en-US" smtClean="0"/>
              <a:t>‹#›</a:t>
            </a:fld>
            <a:endParaRPr kumimoji="1" lang="ja-JP" altLang="en-US"/>
          </a:p>
        </p:txBody>
      </p:sp>
    </p:spTree>
    <p:extLst>
      <p:ext uri="{BB962C8B-B14F-4D97-AF65-F5344CB8AC3E}">
        <p14:creationId xmlns:p14="http://schemas.microsoft.com/office/powerpoint/2010/main" val="426441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6F413B-1C31-4343-8325-4DE85744B275}" type="datetime1">
              <a:rPr kumimoji="1" lang="ja-JP" altLang="en-US" smtClean="0"/>
              <a:t>2016/7/27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88D03A-3DEE-492C-8D9C-3251C1740E99}" type="slidenum">
              <a:rPr kumimoji="1" lang="ja-JP" altLang="en-US" smtClean="0"/>
              <a:t>‹#›</a:t>
            </a:fld>
            <a:endParaRPr kumimoji="1" lang="ja-JP" altLang="en-US"/>
          </a:p>
        </p:txBody>
      </p:sp>
    </p:spTree>
    <p:extLst>
      <p:ext uri="{BB962C8B-B14F-4D97-AF65-F5344CB8AC3E}">
        <p14:creationId xmlns:p14="http://schemas.microsoft.com/office/powerpoint/2010/main" val="37788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0CEDDF2-F871-4CE8-91F4-905693230559}" type="datetime1">
              <a:rPr kumimoji="1" lang="ja-JP" altLang="en-US" smtClean="0"/>
              <a:t>2016/7/27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88D03A-3DEE-492C-8D9C-3251C1740E99}" type="slidenum">
              <a:rPr kumimoji="1" lang="ja-JP" altLang="en-US" smtClean="0"/>
              <a:t>‹#›</a:t>
            </a:fld>
            <a:endParaRPr kumimoji="1" lang="ja-JP" altLang="en-US"/>
          </a:p>
        </p:txBody>
      </p:sp>
    </p:spTree>
    <p:extLst>
      <p:ext uri="{BB962C8B-B14F-4D97-AF65-F5344CB8AC3E}">
        <p14:creationId xmlns:p14="http://schemas.microsoft.com/office/powerpoint/2010/main" val="327799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CC16648-7453-4BE4-8B61-07C873B62A34}" type="datetime1">
              <a:rPr kumimoji="1" lang="ja-JP" altLang="en-US" smtClean="0"/>
              <a:t>2016/7/27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88D03A-3DEE-492C-8D9C-3251C1740E99}" type="slidenum">
              <a:rPr kumimoji="1" lang="ja-JP" altLang="en-US" smtClean="0"/>
              <a:t>‹#›</a:t>
            </a:fld>
            <a:endParaRPr kumimoji="1" lang="ja-JP" altLang="en-US"/>
          </a:p>
        </p:txBody>
      </p:sp>
    </p:spTree>
    <p:extLst>
      <p:ext uri="{BB962C8B-B14F-4D97-AF65-F5344CB8AC3E}">
        <p14:creationId xmlns:p14="http://schemas.microsoft.com/office/powerpoint/2010/main" val="379226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9764BAB-9A11-4898-BBF8-B6ED5F7F0CD2}" type="datetime1">
              <a:rPr kumimoji="1" lang="ja-JP" altLang="en-US" smtClean="0"/>
              <a:t>2016/7/27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288D03A-3DEE-492C-8D9C-3251C1740E99}" type="slidenum">
              <a:rPr kumimoji="1" lang="ja-JP" altLang="en-US" smtClean="0"/>
              <a:t>‹#›</a:t>
            </a:fld>
            <a:endParaRPr kumimoji="1" lang="ja-JP" altLang="en-US"/>
          </a:p>
        </p:txBody>
      </p:sp>
    </p:spTree>
    <p:extLst>
      <p:ext uri="{BB962C8B-B14F-4D97-AF65-F5344CB8AC3E}">
        <p14:creationId xmlns:p14="http://schemas.microsoft.com/office/powerpoint/2010/main" val="275496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075D153-993C-492E-9BB0-EF1860754C23}" type="datetime1">
              <a:rPr kumimoji="1" lang="ja-JP" altLang="en-US" smtClean="0"/>
              <a:t>2016/7/27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288D03A-3DEE-492C-8D9C-3251C1740E99}" type="slidenum">
              <a:rPr kumimoji="1" lang="ja-JP" altLang="en-US" smtClean="0"/>
              <a:t>‹#›</a:t>
            </a:fld>
            <a:endParaRPr kumimoji="1" lang="ja-JP" altLang="en-US"/>
          </a:p>
        </p:txBody>
      </p:sp>
    </p:spTree>
    <p:extLst>
      <p:ext uri="{BB962C8B-B14F-4D97-AF65-F5344CB8AC3E}">
        <p14:creationId xmlns:p14="http://schemas.microsoft.com/office/powerpoint/2010/main" val="464640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A6DBB2C-0998-4FCF-A294-4216CED4AE72}" type="datetime1">
              <a:rPr kumimoji="1" lang="ja-JP" altLang="en-US" smtClean="0"/>
              <a:t>2016/7/27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288D03A-3DEE-492C-8D9C-3251C1740E99}" type="slidenum">
              <a:rPr kumimoji="1" lang="ja-JP" altLang="en-US" smtClean="0"/>
              <a:t>‹#›</a:t>
            </a:fld>
            <a:endParaRPr kumimoji="1" lang="ja-JP" altLang="en-US"/>
          </a:p>
        </p:txBody>
      </p:sp>
    </p:spTree>
    <p:extLst>
      <p:ext uri="{BB962C8B-B14F-4D97-AF65-F5344CB8AC3E}">
        <p14:creationId xmlns:p14="http://schemas.microsoft.com/office/powerpoint/2010/main" val="287817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FCAEF63-936F-4F96-B699-B0D4DE32EFE5}" type="datetime1">
              <a:rPr kumimoji="1" lang="ja-JP" altLang="en-US" smtClean="0"/>
              <a:t>2016/7/27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88D03A-3DEE-492C-8D9C-3251C1740E99}" type="slidenum">
              <a:rPr kumimoji="1" lang="ja-JP" altLang="en-US" smtClean="0"/>
              <a:t>‹#›</a:t>
            </a:fld>
            <a:endParaRPr kumimoji="1" lang="ja-JP" altLang="en-US"/>
          </a:p>
        </p:txBody>
      </p:sp>
    </p:spTree>
    <p:extLst>
      <p:ext uri="{BB962C8B-B14F-4D97-AF65-F5344CB8AC3E}">
        <p14:creationId xmlns:p14="http://schemas.microsoft.com/office/powerpoint/2010/main" val="80832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EFC91B5-DFDE-4ED9-9E21-D2F28668BA62}" type="datetime1">
              <a:rPr kumimoji="1" lang="ja-JP" altLang="en-US" smtClean="0"/>
              <a:t>2016/7/27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88D03A-3DEE-492C-8D9C-3251C1740E99}" type="slidenum">
              <a:rPr kumimoji="1" lang="ja-JP" altLang="en-US" smtClean="0"/>
              <a:t>‹#›</a:t>
            </a:fld>
            <a:endParaRPr kumimoji="1" lang="ja-JP" altLang="en-US"/>
          </a:p>
        </p:txBody>
      </p:sp>
    </p:spTree>
    <p:extLst>
      <p:ext uri="{BB962C8B-B14F-4D97-AF65-F5344CB8AC3E}">
        <p14:creationId xmlns:p14="http://schemas.microsoft.com/office/powerpoint/2010/main" val="1747175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79E0F-83C9-40DB-B097-125261A7B086}" type="datetime1">
              <a:rPr kumimoji="1" lang="ja-JP" altLang="en-US" smtClean="0"/>
              <a:t>2016/7/27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8D03A-3DEE-492C-8D9C-3251C1740E99}" type="slidenum">
              <a:rPr kumimoji="1" lang="ja-JP" altLang="en-US" smtClean="0"/>
              <a:t>‹#›</a:t>
            </a:fld>
            <a:endParaRPr kumimoji="1" lang="ja-JP" altLang="en-US"/>
          </a:p>
        </p:txBody>
      </p:sp>
    </p:spTree>
    <p:extLst>
      <p:ext uri="{BB962C8B-B14F-4D97-AF65-F5344CB8AC3E}">
        <p14:creationId xmlns:p14="http://schemas.microsoft.com/office/powerpoint/2010/main" val="303360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スライド番号プレースホルダ 4"/>
          <p:cNvSpPr>
            <a:spLocks noGrp="1"/>
          </p:cNvSpPr>
          <p:nvPr>
            <p:ph type="sldNum" sz="quarter" idx="11"/>
          </p:nvPr>
        </p:nvSpPr>
        <p:spPr>
          <a:noFill/>
        </p:spPr>
        <p:txBody>
          <a:bodyPr/>
          <a:lstStyle/>
          <a:p>
            <a:fld id="{A29FB99F-0839-4F73-9C3A-DD57729BE3CD}" type="slidenum">
              <a:rPr lang="en-US" altLang="ja-JP" smtClean="0">
                <a:ea typeface="ＭＳ Ｐゴシック" charset="-128"/>
              </a:rPr>
              <a:pPr/>
              <a:t>1</a:t>
            </a:fld>
            <a:endParaRPr lang="en-US" altLang="ja-JP" smtClean="0">
              <a:ea typeface="ＭＳ Ｐゴシック" charset="-128"/>
            </a:endParaRPr>
          </a:p>
        </p:txBody>
      </p:sp>
      <p:pic>
        <p:nvPicPr>
          <p:cNvPr id="5" name="コンテンツ プレースホルダー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642"/>
          <a:stretch/>
        </p:blipFill>
        <p:spPr>
          <a:xfrm>
            <a:off x="108111" y="1552647"/>
            <a:ext cx="9029511" cy="3676553"/>
          </a:xfrm>
        </p:spPr>
      </p:pic>
      <p:sp>
        <p:nvSpPr>
          <p:cNvPr id="3" name="テキスト ボックス 2"/>
          <p:cNvSpPr txBox="1"/>
          <p:nvPr/>
        </p:nvSpPr>
        <p:spPr>
          <a:xfrm>
            <a:off x="683568" y="908720"/>
            <a:ext cx="4560864" cy="523220"/>
          </a:xfrm>
          <a:prstGeom prst="rect">
            <a:avLst/>
          </a:prstGeom>
          <a:noFill/>
        </p:spPr>
        <p:txBody>
          <a:bodyPr wrap="none" rtlCol="0">
            <a:spAutoFit/>
          </a:bodyPr>
          <a:lstStyle/>
          <a:p>
            <a:r>
              <a:rPr lang="en-US" altLang="ja-JP" sz="2800" dirty="0" smtClean="0">
                <a:latin typeface="Arial Unicode MS" panose="020B0604020202020204" pitchFamily="50" charset="-128"/>
                <a:ea typeface="Arial Unicode MS" panose="020B0604020202020204" pitchFamily="50" charset="-128"/>
                <a:cs typeface="Arial Unicode MS" panose="020B0604020202020204" pitchFamily="50" charset="-128"/>
              </a:rPr>
              <a:t>Optical configuration of GIF</a:t>
            </a:r>
          </a:p>
        </p:txBody>
      </p:sp>
      <p:pic>
        <p:nvPicPr>
          <p:cNvPr id="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0563" r="9568" b="7162"/>
          <a:stretch/>
        </p:blipFill>
        <p:spPr bwMode="auto">
          <a:xfrm rot="-5400000">
            <a:off x="4913758" y="3951339"/>
            <a:ext cx="1269811" cy="382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 3"/>
          <p:cNvSpPr/>
          <p:nvPr/>
        </p:nvSpPr>
        <p:spPr>
          <a:xfrm>
            <a:off x="7521899" y="2564904"/>
            <a:ext cx="673694" cy="936104"/>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7482014" y="3653408"/>
            <a:ext cx="1266449" cy="936104"/>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427984" y="2564904"/>
            <a:ext cx="792088" cy="936104"/>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930470" y="2492896"/>
            <a:ext cx="1353498" cy="1944216"/>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11560" y="2492896"/>
            <a:ext cx="1368152" cy="1872208"/>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5220072" y="2717304"/>
            <a:ext cx="2301827" cy="468052"/>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Rectangle 5"/>
          <p:cNvSpPr txBox="1">
            <a:spLocks noChangeArrowheads="1"/>
          </p:cNvSpPr>
          <p:nvPr/>
        </p:nvSpPr>
        <p:spPr bwMode="auto">
          <a:xfrm>
            <a:off x="251520" y="5877272"/>
            <a:ext cx="3219168" cy="412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pitchFamily="18" charset="0"/>
                <a:ea typeface="Osaka" charset="-128"/>
              </a:defRPr>
            </a:lvl1pPr>
            <a:lvl2pPr marL="742950" indent="-285750" eaLnBrk="0" hangingPunct="0">
              <a:spcBef>
                <a:spcPct val="20000"/>
              </a:spcBef>
              <a:buChar char="–"/>
              <a:defRPr kumimoji="1" sz="2800">
                <a:solidFill>
                  <a:schemeClr val="tx1"/>
                </a:solidFill>
                <a:latin typeface="Times" pitchFamily="18" charset="0"/>
                <a:ea typeface="Osaka" charset="-128"/>
              </a:defRPr>
            </a:lvl2pPr>
            <a:lvl3pPr marL="1143000" indent="-228600" eaLnBrk="0" hangingPunct="0">
              <a:spcBef>
                <a:spcPct val="20000"/>
              </a:spcBef>
              <a:buChar char="•"/>
              <a:defRPr kumimoji="1" sz="2400">
                <a:solidFill>
                  <a:schemeClr val="tx1"/>
                </a:solidFill>
                <a:latin typeface="Times" pitchFamily="18" charset="0"/>
                <a:ea typeface="Osaka" charset="-128"/>
              </a:defRPr>
            </a:lvl3pPr>
            <a:lvl4pPr marL="1600200" indent="-228600" eaLnBrk="0" hangingPunct="0">
              <a:spcBef>
                <a:spcPct val="20000"/>
              </a:spcBef>
              <a:buChar char="–"/>
              <a:defRPr kumimoji="1" sz="2000">
                <a:solidFill>
                  <a:schemeClr val="tx1"/>
                </a:solidFill>
                <a:latin typeface="Times" pitchFamily="18" charset="0"/>
                <a:ea typeface="Osaka" charset="-128"/>
              </a:defRPr>
            </a:lvl4pPr>
            <a:lvl5pPr marL="2057400" indent="-228600" eaLnBrk="0" hangingPunct="0">
              <a:spcBef>
                <a:spcPct val="20000"/>
              </a:spcBef>
              <a:buChar char="»"/>
              <a:defRPr kumimoji="1" sz="2000">
                <a:solidFill>
                  <a:schemeClr val="tx1"/>
                </a:solidFill>
                <a:latin typeface="Times"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Osaka" charset="-128"/>
              </a:defRPr>
            </a:lvl9pPr>
          </a:lstStyle>
          <a:p>
            <a:pPr>
              <a:lnSpc>
                <a:spcPct val="90000"/>
              </a:lnSpc>
              <a:buFontTx/>
              <a:buNone/>
            </a:pPr>
            <a:r>
              <a:rPr lang="en-US" altLang="ja-JP" sz="1800" dirty="0" smtClean="0">
                <a:latin typeface="Arial" pitchFamily="34" charset="0"/>
                <a:cs typeface="Arial" pitchFamily="34" charset="0"/>
              </a:rPr>
              <a:t>Chambers and optics are located</a:t>
            </a:r>
            <a:r>
              <a:rPr lang="en-US" altLang="ja-JP" sz="1800" dirty="0">
                <a:latin typeface="Arial" pitchFamily="34" charset="0"/>
                <a:cs typeface="Arial" pitchFamily="34" charset="0"/>
              </a:rPr>
              <a:t> </a:t>
            </a:r>
            <a:r>
              <a:rPr lang="en-US" altLang="ja-JP" sz="1800" dirty="0" smtClean="0">
                <a:latin typeface="Arial" pitchFamily="34" charset="0"/>
                <a:cs typeface="Arial" pitchFamily="34" charset="0"/>
              </a:rPr>
              <a:t>in expanded areas.</a:t>
            </a:r>
          </a:p>
        </p:txBody>
      </p:sp>
      <p:sp>
        <p:nvSpPr>
          <p:cNvPr id="18" name="角丸四角形 17"/>
          <p:cNvSpPr/>
          <p:nvPr/>
        </p:nvSpPr>
        <p:spPr>
          <a:xfrm>
            <a:off x="4919485" y="5776394"/>
            <a:ext cx="348158" cy="60493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6191045" y="6083603"/>
            <a:ext cx="348158" cy="302467"/>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5285491" y="5797865"/>
            <a:ext cx="348158" cy="302467"/>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6146270" y="5781221"/>
            <a:ext cx="348158" cy="302467"/>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5633648" y="5864106"/>
            <a:ext cx="512621" cy="151233"/>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130" b="1980"/>
          <a:stretch/>
        </p:blipFill>
        <p:spPr bwMode="auto">
          <a:xfrm>
            <a:off x="5217196" y="3709622"/>
            <a:ext cx="2154384" cy="133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スライド番号プレースホルダー 2"/>
          <p:cNvSpPr>
            <a:spLocks noGrp="1"/>
          </p:cNvSpPr>
          <p:nvPr>
            <p:ph type="sldNum" sz="quarter" idx="12"/>
          </p:nvPr>
        </p:nvSpPr>
        <p:spPr>
          <a:xfrm>
            <a:off x="6553200" y="6356350"/>
            <a:ext cx="2133600" cy="365125"/>
          </a:xfrm>
        </p:spPr>
        <p:txBody>
          <a:bodyPr/>
          <a:lstStyle/>
          <a:p>
            <a:fld id="{6288D03A-3DEE-492C-8D9C-3251C1740E99}" type="slidenum">
              <a:rPr kumimoji="1" lang="ja-JP" altLang="en-US" sz="2400" smtClean="0"/>
              <a:t>1</a:t>
            </a:fld>
            <a:endParaRPr kumimoji="1" lang="ja-JP" altLang="en-US" sz="2400" dirty="0"/>
          </a:p>
        </p:txBody>
      </p:sp>
    </p:spTree>
    <p:extLst>
      <p:ext uri="{BB962C8B-B14F-4D97-AF65-F5344CB8AC3E}">
        <p14:creationId xmlns:p14="http://schemas.microsoft.com/office/powerpoint/2010/main" val="390922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タイトル 1"/>
          <p:cNvSpPr>
            <a:spLocks noGrp="1"/>
          </p:cNvSpPr>
          <p:nvPr>
            <p:ph type="title"/>
          </p:nvPr>
        </p:nvSpPr>
        <p:spPr>
          <a:xfrm>
            <a:off x="685800" y="116632"/>
            <a:ext cx="7772400" cy="1143000"/>
          </a:xfrm>
        </p:spPr>
        <p:txBody>
          <a:bodyPr/>
          <a:lstStyle/>
          <a:p>
            <a:r>
              <a:rPr lang="en-US" altLang="ja-JP" sz="3200" dirty="0" smtClean="0">
                <a:latin typeface="Arial Unicode MS" panose="020B0604020202020204" pitchFamily="50" charset="-128"/>
                <a:ea typeface="Arial Unicode MS" panose="020B0604020202020204" pitchFamily="50" charset="-128"/>
                <a:cs typeface="Arial Unicode MS" panose="020B0604020202020204" pitchFamily="50" charset="-128"/>
              </a:rPr>
              <a:t>Beam splitters and retro reflectors</a:t>
            </a:r>
            <a:endParaRPr lang="ja-JP" altLang="en-US" sz="32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61122" name="スライド番号プレースホルダ 4"/>
          <p:cNvSpPr>
            <a:spLocks noGrp="1"/>
          </p:cNvSpPr>
          <p:nvPr>
            <p:ph type="sldNum" sz="quarter" idx="11"/>
          </p:nvPr>
        </p:nvSpPr>
        <p:spPr>
          <a:noFill/>
        </p:spPr>
        <p:txBody>
          <a:bodyPr/>
          <a:lstStyle/>
          <a:p>
            <a:fld id="{A29FB99F-0839-4F73-9C3A-DD57729BE3CD}" type="slidenum">
              <a:rPr lang="en-US" altLang="ja-JP" smtClean="0">
                <a:ea typeface="ＭＳ Ｐゴシック" charset="-128"/>
              </a:rPr>
              <a:pPr/>
              <a:t>2</a:t>
            </a:fld>
            <a:endParaRPr lang="en-US" altLang="ja-JP" smtClean="0">
              <a:ea typeface="ＭＳ Ｐゴシック"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123771"/>
            <a:ext cx="4114800" cy="3084022"/>
          </a:xfrm>
          <a:prstGeom prst="rect">
            <a:avLst/>
          </a:prstGeom>
        </p:spPr>
      </p:pic>
      <p:sp>
        <p:nvSpPr>
          <p:cNvPr id="11" name="正方形/長方形 10"/>
          <p:cNvSpPr/>
          <p:nvPr/>
        </p:nvSpPr>
        <p:spPr>
          <a:xfrm>
            <a:off x="899592" y="5364037"/>
            <a:ext cx="2936932" cy="461665"/>
          </a:xfrm>
          <a:prstGeom prst="rect">
            <a:avLst/>
          </a:prstGeom>
        </p:spPr>
        <p:txBody>
          <a:bodyPr wrap="square">
            <a:spAutoFit/>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Optics in front tank</a:t>
            </a:r>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248" y="2123564"/>
            <a:ext cx="4112305" cy="3084229"/>
          </a:xfrm>
          <a:prstGeom prst="rect">
            <a:avLst/>
          </a:prstGeom>
        </p:spPr>
      </p:pic>
      <p:sp>
        <p:nvSpPr>
          <p:cNvPr id="14" name="正方形/長方形 13"/>
          <p:cNvSpPr/>
          <p:nvPr/>
        </p:nvSpPr>
        <p:spPr>
          <a:xfrm>
            <a:off x="5076055" y="5447590"/>
            <a:ext cx="3792497" cy="461665"/>
          </a:xfrm>
          <a:prstGeom prst="rect">
            <a:avLst/>
          </a:prstGeom>
        </p:spPr>
        <p:txBody>
          <a:bodyPr wrap="square">
            <a:spAutoFit/>
          </a:bodyPr>
          <a:lstStyle/>
          <a:p>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Retroreflector in end tank</a:t>
            </a:r>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 name="スライド番号プレースホルダー 2"/>
          <p:cNvSpPr>
            <a:spLocks noGrp="1"/>
          </p:cNvSpPr>
          <p:nvPr>
            <p:ph type="sldNum" sz="quarter" idx="12"/>
          </p:nvPr>
        </p:nvSpPr>
        <p:spPr>
          <a:xfrm>
            <a:off x="6553200" y="6356350"/>
            <a:ext cx="2133600" cy="365125"/>
          </a:xfrm>
        </p:spPr>
        <p:txBody>
          <a:bodyPr/>
          <a:lstStyle/>
          <a:p>
            <a:fld id="{6288D03A-3DEE-492C-8D9C-3251C1740E99}" type="slidenum">
              <a:rPr kumimoji="1" lang="ja-JP" altLang="en-US" sz="2400" smtClean="0"/>
              <a:t>2</a:t>
            </a:fld>
            <a:endParaRPr kumimoji="1" lang="ja-JP" altLang="en-US" sz="2400" dirty="0"/>
          </a:p>
        </p:txBody>
      </p:sp>
    </p:spTree>
    <p:extLst>
      <p:ext uri="{BB962C8B-B14F-4D97-AF65-F5344CB8AC3E}">
        <p14:creationId xmlns:p14="http://schemas.microsoft.com/office/powerpoint/2010/main" val="3567367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548680"/>
            <a:ext cx="7772400" cy="1470025"/>
          </a:xfrm>
        </p:spPr>
        <p:txBody>
          <a:bodyPr anchor="t">
            <a:normAutofit/>
          </a:bodyPr>
          <a:lstStyle/>
          <a:p>
            <a:pPr algn="l"/>
            <a:r>
              <a:rPr lang="en-US" altLang="ja-JP" sz="2400" dirty="0" smtClean="0"/>
              <a:t>Guide pipes</a:t>
            </a:r>
            <a:r>
              <a:rPr kumimoji="1" lang="en-US" altLang="ja-JP" sz="2400" dirty="0" smtClean="0"/>
              <a:t> to reduce atmospheric fluctuation (left) and </a:t>
            </a:r>
            <a:r>
              <a:rPr lang="en-US" altLang="ja-JP" sz="2400" dirty="0" smtClean="0"/>
              <a:t>s</a:t>
            </a:r>
            <a:r>
              <a:rPr kumimoji="1" lang="en-US" altLang="ja-JP" sz="2400" dirty="0" smtClean="0"/>
              <a:t>him plates inserted into </a:t>
            </a:r>
            <a:r>
              <a:rPr lang="en-US" altLang="ja-JP" sz="2400" dirty="0" smtClean="0"/>
              <a:t>the beam splitters to</a:t>
            </a:r>
            <a:r>
              <a:rPr kumimoji="1" lang="en-US" altLang="ja-JP" sz="2400" dirty="0" smtClean="0"/>
              <a:t> adjust wave front (right).</a:t>
            </a:r>
            <a:endParaRPr kumimoji="1" lang="ja-JP" altLang="en-US" sz="2400" dirty="0"/>
          </a:p>
        </p:txBody>
      </p:sp>
      <p:pic>
        <p:nvPicPr>
          <p:cNvPr id="2051" name="Picture 3" descr="C:\Users\araya-hp\Desktop\d\photo\160611\DSCF98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371464"/>
            <a:ext cx="432048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raya-hp\Desktop\20160712_13_GIF\DSCN02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498748"/>
            <a:ext cx="3323861" cy="249289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raya-hp\Desktop\20160712_13_GIF\DSCN02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4138690"/>
            <a:ext cx="3323861" cy="2492895"/>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2"/>
          <p:cNvSpPr>
            <a:spLocks noGrp="1"/>
          </p:cNvSpPr>
          <p:nvPr>
            <p:ph type="sldNum" sz="quarter" idx="12"/>
          </p:nvPr>
        </p:nvSpPr>
        <p:spPr>
          <a:xfrm>
            <a:off x="6553200" y="6356350"/>
            <a:ext cx="2133600" cy="365125"/>
          </a:xfrm>
        </p:spPr>
        <p:txBody>
          <a:bodyPr/>
          <a:lstStyle/>
          <a:p>
            <a:fld id="{6288D03A-3DEE-492C-8D9C-3251C1740E99}" type="slidenum">
              <a:rPr kumimoji="1" lang="ja-JP" altLang="en-US" sz="2400" smtClean="0"/>
              <a:t>3</a:t>
            </a:fld>
            <a:endParaRPr kumimoji="1" lang="ja-JP" altLang="en-US" sz="2400" dirty="0"/>
          </a:p>
        </p:txBody>
      </p:sp>
    </p:spTree>
    <p:extLst>
      <p:ext uri="{BB962C8B-B14F-4D97-AF65-F5344CB8AC3E}">
        <p14:creationId xmlns:p14="http://schemas.microsoft.com/office/powerpoint/2010/main" val="4016725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548680"/>
            <a:ext cx="7772400" cy="1470025"/>
          </a:xfrm>
        </p:spPr>
        <p:txBody>
          <a:bodyPr anchor="t">
            <a:normAutofit/>
          </a:bodyPr>
          <a:lstStyle/>
          <a:p>
            <a:pPr algn="l"/>
            <a:r>
              <a:rPr kumimoji="1" lang="en-US" altLang="ja-JP" sz="2400" dirty="0" smtClean="0"/>
              <a:t>Input optics (left) and interferometer fringe (right).</a:t>
            </a:r>
            <a:endParaRPr kumimoji="1" lang="ja-JP" altLang="en-US" sz="2400" dirty="0"/>
          </a:p>
        </p:txBody>
      </p:sp>
      <p:pic>
        <p:nvPicPr>
          <p:cNvPr id="1026" name="Picture 2" descr="C:\Users\araya-hp\Desktop\20160712_13_GIF\DSCN03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897" t="29260" r="38557" b="24801"/>
          <a:stretch/>
        </p:blipFill>
        <p:spPr bwMode="auto">
          <a:xfrm>
            <a:off x="5348466" y="1916832"/>
            <a:ext cx="303995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raya-hp\Desktop\d\photo\160611\DSCF98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916832"/>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6288D03A-3DEE-492C-8D9C-3251C1740E99}" type="slidenum">
              <a:rPr kumimoji="1" lang="ja-JP" altLang="en-US" sz="2400" smtClean="0"/>
              <a:t>4</a:t>
            </a:fld>
            <a:endParaRPr kumimoji="1" lang="ja-JP" altLang="en-US" sz="2400" dirty="0"/>
          </a:p>
        </p:txBody>
      </p:sp>
    </p:spTree>
    <p:extLst>
      <p:ext uri="{BB962C8B-B14F-4D97-AF65-F5344CB8AC3E}">
        <p14:creationId xmlns:p14="http://schemas.microsoft.com/office/powerpoint/2010/main" val="1438936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548680"/>
            <a:ext cx="7772400" cy="1470025"/>
          </a:xfrm>
        </p:spPr>
        <p:txBody>
          <a:bodyPr anchor="t">
            <a:normAutofit fontScale="90000"/>
          </a:bodyPr>
          <a:lstStyle/>
          <a:p>
            <a:pPr algn="l"/>
            <a:r>
              <a:rPr lang="en-US" altLang="ja-JP" sz="2400" dirty="0" smtClean="0"/>
              <a:t>Interferometer signals detected by two (p and s) photo detectors (left). Elliptical </a:t>
            </a:r>
            <a:r>
              <a:rPr lang="en-US" altLang="ja-JP" sz="2400" dirty="0" err="1"/>
              <a:t>L</a:t>
            </a:r>
            <a:r>
              <a:rPr lang="en-US" altLang="ja-JP" sz="2400" dirty="0" err="1" smtClean="0"/>
              <a:t>issajous</a:t>
            </a:r>
            <a:r>
              <a:rPr lang="en-US" altLang="ja-JP" sz="2400" dirty="0" smtClean="0"/>
              <a:t> (left, red) from the quadrature interferometer was normalized into circular one (left</a:t>
            </a:r>
            <a:r>
              <a:rPr lang="en-US" altLang="ja-JP" sz="2400" smtClean="0"/>
              <a:t>, pink) and </a:t>
            </a:r>
            <a:r>
              <a:rPr lang="en-US" altLang="ja-JP" sz="2400" dirty="0" smtClean="0"/>
              <a:t>optical phase was successfully obtained (right). The waveform likely indicates fluctuation of the laser frequency.</a:t>
            </a:r>
            <a:endParaRPr kumimoji="1" lang="ja-JP" altLang="en-US" sz="2400" dirty="0"/>
          </a:p>
        </p:txBody>
      </p:sp>
      <p:sp>
        <p:nvSpPr>
          <p:cNvPr id="11" name="タイトル 1"/>
          <p:cNvSpPr txBox="1">
            <a:spLocks/>
          </p:cNvSpPr>
          <p:nvPr/>
        </p:nvSpPr>
        <p:spPr>
          <a:xfrm>
            <a:off x="755576" y="5810095"/>
            <a:ext cx="2160240" cy="601951"/>
          </a:xfrm>
          <a:prstGeom prst="rect">
            <a:avLst/>
          </a:prstGeom>
        </p:spPr>
        <p:txBody>
          <a:bodyPr vert="horz" lIns="91440" tIns="45720" rIns="91440" bIns="45720" rtlCol="0" anchor="t">
            <a:normAutofit fontScale="8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smtClean="0"/>
              <a:t>2016/7/20 16:05:01</a:t>
            </a:r>
            <a:r>
              <a:rPr lang="ja-JP" altLang="en-US" sz="2400" dirty="0" smtClean="0"/>
              <a:t>～</a:t>
            </a:r>
            <a:endParaRPr lang="ja-JP" altLang="en-US" sz="2400"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05949"/>
            <a:ext cx="3116957" cy="308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390" y="2285816"/>
            <a:ext cx="4237994" cy="3920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スライド番号プレースホルダー 2"/>
          <p:cNvSpPr>
            <a:spLocks noGrp="1"/>
          </p:cNvSpPr>
          <p:nvPr>
            <p:ph type="sldNum" sz="quarter" idx="12"/>
          </p:nvPr>
        </p:nvSpPr>
        <p:spPr>
          <a:xfrm>
            <a:off x="6553200" y="6356350"/>
            <a:ext cx="2133600" cy="365125"/>
          </a:xfrm>
        </p:spPr>
        <p:txBody>
          <a:bodyPr/>
          <a:lstStyle/>
          <a:p>
            <a:fld id="{6288D03A-3DEE-492C-8D9C-3251C1740E99}" type="slidenum">
              <a:rPr kumimoji="1" lang="ja-JP" altLang="en-US" sz="2400" smtClean="0"/>
              <a:t>5</a:t>
            </a:fld>
            <a:endParaRPr kumimoji="1" lang="ja-JP" altLang="en-US" sz="2400" dirty="0"/>
          </a:p>
        </p:txBody>
      </p:sp>
    </p:spTree>
    <p:extLst>
      <p:ext uri="{BB962C8B-B14F-4D97-AF65-F5344CB8AC3E}">
        <p14:creationId xmlns:p14="http://schemas.microsoft.com/office/powerpoint/2010/main" val="3871892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548680"/>
            <a:ext cx="7772400" cy="1470025"/>
          </a:xfrm>
        </p:spPr>
        <p:txBody>
          <a:bodyPr anchor="t">
            <a:normAutofit fontScale="90000"/>
          </a:bodyPr>
          <a:lstStyle/>
          <a:p>
            <a:pPr algn="l"/>
            <a:r>
              <a:rPr lang="en-US" altLang="ja-JP" sz="2400" dirty="0" smtClean="0"/>
              <a:t>Optical phases for 3 seconds. One radian in phase corresponds to 42nm in displacement or 2.8x10</a:t>
            </a:r>
            <a:r>
              <a:rPr lang="en-US" altLang="ja-JP" sz="2400" baseline="30000" dirty="0" smtClean="0"/>
              <a:t>-11</a:t>
            </a:r>
            <a:r>
              <a:rPr lang="en-US" altLang="ja-JP" sz="2400" dirty="0" smtClean="0"/>
              <a:t> in strain. </a:t>
            </a:r>
            <a:r>
              <a:rPr lang="en-US" altLang="ja-JP" sz="2400" dirty="0" err="1" smtClean="0"/>
              <a:t>Zabs</a:t>
            </a:r>
            <a:r>
              <a:rPr lang="en-US" altLang="ja-JP" sz="2400" dirty="0" smtClean="0"/>
              <a:t> indicates radial distance from the origin of the normalized coordinate, showing quality of the normalization; </a:t>
            </a:r>
            <a:r>
              <a:rPr lang="en-US" altLang="ja-JP" sz="2400" dirty="0" err="1"/>
              <a:t>z</a:t>
            </a:r>
            <a:r>
              <a:rPr lang="en-US" altLang="ja-JP" sz="2400" dirty="0" err="1" smtClean="0"/>
              <a:t>abs</a:t>
            </a:r>
            <a:r>
              <a:rPr lang="en-US" altLang="ja-JP" sz="2400" dirty="0" smtClean="0"/>
              <a:t> around unity (right vertical axis) shows ideal normalization.</a:t>
            </a:r>
            <a:endParaRPr kumimoji="1" lang="ja-JP" altLang="en-US" sz="2400" dirty="0"/>
          </a:p>
        </p:txBody>
      </p:sp>
      <p:sp>
        <p:nvSpPr>
          <p:cNvPr id="11" name="タイトル 1"/>
          <p:cNvSpPr txBox="1">
            <a:spLocks/>
          </p:cNvSpPr>
          <p:nvPr/>
        </p:nvSpPr>
        <p:spPr>
          <a:xfrm>
            <a:off x="1691680" y="5810095"/>
            <a:ext cx="2160240" cy="601951"/>
          </a:xfrm>
          <a:prstGeom prst="rect">
            <a:avLst/>
          </a:prstGeom>
        </p:spPr>
        <p:txBody>
          <a:bodyPr vert="horz" lIns="91440" tIns="45720" rIns="91440" bIns="45720" rtlCol="0" anchor="t">
            <a:normAutofit fontScale="8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smtClean="0"/>
              <a:t>2016/7/20</a:t>
            </a:r>
          </a:p>
          <a:p>
            <a:pPr algn="l"/>
            <a:r>
              <a:rPr lang="en-US" altLang="ja-JP" sz="2400" dirty="0" smtClean="0"/>
              <a:t>16:05</a:t>
            </a:r>
            <a:r>
              <a:rPr lang="ja-JP" altLang="en-US" sz="2400" dirty="0" smtClean="0"/>
              <a:t>～</a:t>
            </a:r>
            <a:endParaRPr lang="ja-JP" alt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625" y="2204864"/>
            <a:ext cx="4091988" cy="367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54" y="2339651"/>
            <a:ext cx="3831171" cy="347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スライド番号プレースホルダー 2"/>
          <p:cNvSpPr>
            <a:spLocks noGrp="1"/>
          </p:cNvSpPr>
          <p:nvPr>
            <p:ph type="sldNum" sz="quarter" idx="12"/>
          </p:nvPr>
        </p:nvSpPr>
        <p:spPr>
          <a:xfrm>
            <a:off x="6553200" y="6356350"/>
            <a:ext cx="2133600" cy="365125"/>
          </a:xfrm>
        </p:spPr>
        <p:txBody>
          <a:bodyPr/>
          <a:lstStyle/>
          <a:p>
            <a:fld id="{6288D03A-3DEE-492C-8D9C-3251C1740E99}" type="slidenum">
              <a:rPr kumimoji="1" lang="ja-JP" altLang="en-US" sz="2400" smtClean="0"/>
              <a:t>6</a:t>
            </a:fld>
            <a:endParaRPr kumimoji="1" lang="ja-JP" altLang="en-US" sz="2400" dirty="0"/>
          </a:p>
        </p:txBody>
      </p:sp>
    </p:spTree>
    <p:extLst>
      <p:ext uri="{BB962C8B-B14F-4D97-AF65-F5344CB8AC3E}">
        <p14:creationId xmlns:p14="http://schemas.microsoft.com/office/powerpoint/2010/main" val="2334520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181</Words>
  <Application>Microsoft Office PowerPoint</Application>
  <PresentationFormat>画面に合わせる (4:3)</PresentationFormat>
  <Paragraphs>21</Paragraphs>
  <Slides>6</Slides>
  <Notes>1</Notes>
  <HiddenSlides>0</HiddenSlides>
  <MMClips>0</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Office ​​テーマ</vt:lpstr>
      <vt:lpstr>PowerPoint プレゼンテーション</vt:lpstr>
      <vt:lpstr>Beam splitters and retro reflectors</vt:lpstr>
      <vt:lpstr>Guide pipes to reduce atmospheric fluctuation (left) and shim plates inserted into the beam splitters to adjust wave front (right).</vt:lpstr>
      <vt:lpstr>Input optics (left) and interferometer fringe (right).</vt:lpstr>
      <vt:lpstr>Interferometer signals detected by two (p and s) photo detectors (left). Elliptical Lissajous (left, red) from the quadrature interferometer was normalized into circular one (left, pink) and optical phase was successfully obtained (right). The waveform likely indicates fluctuation of the laser frequency.</vt:lpstr>
      <vt:lpstr>Optical phases for 3 seconds. One radian in phase corresponds to 42nm in displacement or 2.8x10-11 in strain. Zabs indicates radial distance from the origin of the normalized coordinate, showing quality of the normalization; zabs around unity (right vertical axis) shows ideal normalization.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している。 </dc:title>
  <dc:creator>araya</dc:creator>
  <cp:lastModifiedBy>araya</cp:lastModifiedBy>
  <cp:revision>19</cp:revision>
  <dcterms:created xsi:type="dcterms:W3CDTF">2016-07-23T10:13:23Z</dcterms:created>
  <dcterms:modified xsi:type="dcterms:W3CDTF">2016-07-26T21:22:17Z</dcterms:modified>
</cp:coreProperties>
</file>