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4" r:id="rId6"/>
    <p:sldId id="259"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p:restoredTop sz="94682"/>
  </p:normalViewPr>
  <p:slideViewPr>
    <p:cSldViewPr snapToGrid="0" snapToObjects="1">
      <p:cViewPr>
        <p:scale>
          <a:sx n="89" d="100"/>
          <a:sy n="89" d="100"/>
        </p:scale>
        <p:origin x="344"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424919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9198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13026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40139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A697C-ADF8-284B-A7EA-67977D756D2A}" type="datetimeFigureOut">
              <a:rPr lang="en-US" smtClean="0"/>
              <a:t>7/4/16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64892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8A697C-ADF8-284B-A7EA-67977D756D2A}" type="datetimeFigureOut">
              <a:rPr lang="en-US" smtClean="0"/>
              <a:t>7/4/16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22933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8A697C-ADF8-284B-A7EA-67977D756D2A}" type="datetimeFigureOut">
              <a:rPr lang="en-US" smtClean="0"/>
              <a:t>7/4/16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90786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8A697C-ADF8-284B-A7EA-67977D756D2A}" type="datetimeFigureOut">
              <a:rPr lang="en-US" smtClean="0"/>
              <a:t>7/4/16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46164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A697C-ADF8-284B-A7EA-67977D756D2A}" type="datetimeFigureOut">
              <a:rPr lang="en-US" smtClean="0"/>
              <a:t>7/4/16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83377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A697C-ADF8-284B-A7EA-67977D756D2A}" type="datetimeFigureOut">
              <a:rPr lang="en-US" smtClean="0"/>
              <a:t>7/4/16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92510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A697C-ADF8-284B-A7EA-67977D756D2A}" type="datetimeFigureOut">
              <a:rPr lang="en-US" smtClean="0"/>
              <a:t>7/4/16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4969212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A697C-ADF8-284B-A7EA-67977D756D2A}" type="datetimeFigureOut">
              <a:rPr lang="en-US" smtClean="0"/>
              <a:t>7/4/16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176F8-447A-AB40-8702-B72A3F9EC7FC}" type="slidenum">
              <a:rPr lang="en-US" smtClean="0"/>
              <a:t>‹#›</a:t>
            </a:fld>
            <a:endParaRPr lang="en-US"/>
          </a:p>
        </p:txBody>
      </p:sp>
    </p:spTree>
    <p:extLst>
      <p:ext uri="{BB962C8B-B14F-4D97-AF65-F5344CB8AC3E}">
        <p14:creationId xmlns:p14="http://schemas.microsoft.com/office/powerpoint/2010/main" val="88350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 B Installation Plan</a:t>
            </a:r>
            <a:endParaRPr lang="en-US" dirty="0"/>
          </a:p>
        </p:txBody>
      </p:sp>
      <p:sp>
        <p:nvSpPr>
          <p:cNvPr id="3" name="Subtitle 2"/>
          <p:cNvSpPr>
            <a:spLocks noGrp="1"/>
          </p:cNvSpPr>
          <p:nvPr>
            <p:ph type="subTitle" idx="1"/>
          </p:nvPr>
        </p:nvSpPr>
        <p:spPr/>
        <p:txBody>
          <a:bodyPr/>
          <a:lstStyle/>
          <a:p>
            <a:r>
              <a:rPr lang="en-US" dirty="0" smtClean="0"/>
              <a:t>Mark Barton</a:t>
            </a:r>
          </a:p>
          <a:p>
            <a:r>
              <a:rPr lang="en-US" dirty="0" smtClean="0"/>
              <a:t>KAGRA Extended Chiefs Meeting, 7/4/2016</a:t>
            </a:r>
          </a:p>
          <a:p>
            <a:r>
              <a:rPr lang="en-US" dirty="0" smtClean="0"/>
              <a:t>JGW-G1605348-v2</a:t>
            </a:r>
            <a:endParaRPr lang="en-US" dirty="0"/>
          </a:p>
        </p:txBody>
      </p:sp>
    </p:spTree>
    <p:extLst>
      <p:ext uri="{BB962C8B-B14F-4D97-AF65-F5344CB8AC3E}">
        <p14:creationId xmlns:p14="http://schemas.microsoft.com/office/powerpoint/2010/main" val="203914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a:xfrm>
            <a:off x="838200" y="1825625"/>
            <a:ext cx="6848475" cy="4351338"/>
          </a:xfrm>
        </p:spPr>
        <p:txBody>
          <a:bodyPr>
            <a:normAutofit fontScale="92500" lnSpcReduction="20000"/>
          </a:bodyPr>
          <a:lstStyle/>
          <a:p>
            <a:r>
              <a:rPr lang="en-US" dirty="0" smtClean="0"/>
              <a:t>One BS suspension</a:t>
            </a:r>
          </a:p>
          <a:p>
            <a:r>
              <a:rPr lang="en-US" dirty="0" smtClean="0"/>
              <a:t>Three SR suspensions (SR2, SR3, SRM)</a:t>
            </a:r>
          </a:p>
          <a:p>
            <a:r>
              <a:rPr lang="en-US" dirty="0" smtClean="0"/>
              <a:t>Each has </a:t>
            </a:r>
          </a:p>
          <a:p>
            <a:pPr lvl="1"/>
            <a:r>
              <a:rPr lang="en-US" dirty="0" err="1" smtClean="0"/>
              <a:t>Preisolator</a:t>
            </a:r>
            <a:r>
              <a:rPr lang="en-US" dirty="0" smtClean="0"/>
              <a:t> (PI) with Inverted Pendulum table (IP) and GAS filter (F0)</a:t>
            </a:r>
          </a:p>
          <a:p>
            <a:pPr lvl="1"/>
            <a:r>
              <a:rPr lang="en-US" dirty="0" smtClean="0"/>
              <a:t>Standard Filter (SF) and damper ring</a:t>
            </a:r>
          </a:p>
          <a:p>
            <a:pPr lvl="1"/>
            <a:r>
              <a:rPr lang="en-US" dirty="0" smtClean="0"/>
              <a:t>Bottom Filter (BF)</a:t>
            </a:r>
          </a:p>
          <a:p>
            <a:pPr lvl="1"/>
            <a:r>
              <a:rPr lang="en-US" dirty="0" smtClean="0"/>
              <a:t>Intermediate Mass (IM) and Intermediate Recoil Mass (IRM)</a:t>
            </a:r>
          </a:p>
          <a:p>
            <a:pPr lvl="1"/>
            <a:r>
              <a:rPr lang="en-US" dirty="0" smtClean="0"/>
              <a:t>Optic (TM) and Recoil Mass (IM)</a:t>
            </a:r>
          </a:p>
          <a:p>
            <a:pPr lvl="1"/>
            <a:r>
              <a:rPr lang="en-US" dirty="0" smtClean="0"/>
              <a:t>Lower breadboard, blade springs, and damper rings.</a:t>
            </a:r>
          </a:p>
          <a:p>
            <a:r>
              <a:rPr lang="en-US" dirty="0" err="1" smtClean="0"/>
              <a:t>SRx</a:t>
            </a:r>
            <a:r>
              <a:rPr lang="en-US" dirty="0" smtClean="0"/>
              <a:t> payload (TM/RM/IM/IRM) is similar to </a:t>
            </a:r>
            <a:r>
              <a:rPr lang="en-US" dirty="0" err="1" smtClean="0"/>
              <a:t>PRx</a:t>
            </a:r>
            <a:r>
              <a:rPr lang="en-US" dirty="0" smtClean="0"/>
              <a:t> – BS payload is unique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2025" y="0"/>
            <a:ext cx="2506666" cy="6858000"/>
          </a:xfrm>
          <a:prstGeom prst="rect">
            <a:avLst/>
          </a:prstGeom>
        </p:spPr>
      </p:pic>
      <p:sp>
        <p:nvSpPr>
          <p:cNvPr id="5" name="TextBox 4"/>
          <p:cNvSpPr txBox="1"/>
          <p:nvPr/>
        </p:nvSpPr>
        <p:spPr>
          <a:xfrm>
            <a:off x="11088691" y="5044559"/>
            <a:ext cx="556563" cy="369332"/>
          </a:xfrm>
          <a:prstGeom prst="rect">
            <a:avLst/>
          </a:prstGeom>
          <a:noFill/>
        </p:spPr>
        <p:txBody>
          <a:bodyPr wrap="none" rtlCol="0">
            <a:spAutoFit/>
          </a:bodyPr>
          <a:lstStyle/>
          <a:p>
            <a:r>
              <a:rPr lang="en-US" dirty="0" smtClean="0"/>
              <a:t>(BS)</a:t>
            </a:r>
            <a:endParaRPr lang="en-US" dirty="0"/>
          </a:p>
        </p:txBody>
      </p:sp>
    </p:spTree>
    <p:extLst>
      <p:ext uri="{BB962C8B-B14F-4D97-AF65-F5344CB8AC3E}">
        <p14:creationId xmlns:p14="http://schemas.microsoft.com/office/powerpoint/2010/main" val="101884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a:t>
            </a:r>
            <a:endParaRPr lang="en-US" dirty="0"/>
          </a:p>
        </p:txBody>
      </p:sp>
      <p:sp>
        <p:nvSpPr>
          <p:cNvPr id="3" name="Content Placeholder 2"/>
          <p:cNvSpPr>
            <a:spLocks noGrp="1"/>
          </p:cNvSpPr>
          <p:nvPr>
            <p:ph idx="1"/>
          </p:nvPr>
        </p:nvSpPr>
        <p:spPr/>
        <p:txBody>
          <a:bodyPr/>
          <a:lstStyle/>
          <a:p>
            <a:r>
              <a:rPr lang="en-US" dirty="0" smtClean="0"/>
              <a:t>Core team</a:t>
            </a:r>
          </a:p>
          <a:p>
            <a:pPr lvl="1"/>
            <a:r>
              <a:rPr lang="en-US" dirty="0" smtClean="0"/>
              <a:t>Mark Barton – leader, NAOJ, physicist</a:t>
            </a:r>
          </a:p>
          <a:p>
            <a:pPr lvl="1"/>
            <a:r>
              <a:rPr lang="en-US" dirty="0" smtClean="0"/>
              <a:t>Fabian </a:t>
            </a:r>
            <a:r>
              <a:rPr lang="en-US" dirty="0" err="1" smtClean="0"/>
              <a:t>Pe</a:t>
            </a:r>
            <a:r>
              <a:rPr lang="en-AU" dirty="0" err="1" smtClean="0"/>
              <a:t>ña</a:t>
            </a:r>
            <a:r>
              <a:rPr lang="en-AU" dirty="0" smtClean="0"/>
              <a:t>-Arellano – NAOJ, physicist</a:t>
            </a:r>
          </a:p>
          <a:p>
            <a:pPr lvl="1"/>
            <a:r>
              <a:rPr lang="en-AU" dirty="0" err="1" smtClean="0"/>
              <a:t>Naoatsu</a:t>
            </a:r>
            <a:r>
              <a:rPr lang="en-AU" dirty="0" smtClean="0"/>
              <a:t> Hirata – NAOJ, engineer</a:t>
            </a:r>
          </a:p>
          <a:p>
            <a:endParaRPr lang="en-AU" dirty="0" smtClean="0"/>
          </a:p>
          <a:p>
            <a:r>
              <a:rPr lang="en-AU" dirty="0" smtClean="0"/>
              <a:t>Additional help from</a:t>
            </a:r>
          </a:p>
          <a:p>
            <a:pPr lvl="1"/>
            <a:r>
              <a:rPr lang="en-AU" dirty="0" smtClean="0"/>
              <a:t>Ryutaro Takahashi – NAOJ, large purchases</a:t>
            </a:r>
          </a:p>
          <a:p>
            <a:pPr lvl="1"/>
            <a:r>
              <a:rPr lang="en-AU" dirty="0" err="1" smtClean="0"/>
              <a:t>Naohisa</a:t>
            </a:r>
            <a:r>
              <a:rPr lang="en-AU" dirty="0" smtClean="0"/>
              <a:t> Sato – NAOJ, PI testing – to be confirmed</a:t>
            </a:r>
            <a:endParaRPr lang="en-US" dirty="0"/>
          </a:p>
        </p:txBody>
      </p:sp>
    </p:spTree>
    <p:extLst>
      <p:ext uri="{BB962C8B-B14F-4D97-AF65-F5344CB8AC3E}">
        <p14:creationId xmlns:p14="http://schemas.microsoft.com/office/powerpoint/2010/main" val="184156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7334250" cy="992188"/>
          </a:xfrm>
        </p:spPr>
        <p:txBody>
          <a:bodyPr/>
          <a:lstStyle/>
          <a:p>
            <a:r>
              <a:rPr lang="en-US" dirty="0" smtClean="0"/>
              <a:t>Installation Procedure</a:t>
            </a:r>
            <a:endParaRPr lang="en-US" dirty="0"/>
          </a:p>
        </p:txBody>
      </p:sp>
      <p:sp>
        <p:nvSpPr>
          <p:cNvPr id="3" name="Content Placeholder 2"/>
          <p:cNvSpPr>
            <a:spLocks noGrp="1"/>
          </p:cNvSpPr>
          <p:nvPr>
            <p:ph idx="1"/>
          </p:nvPr>
        </p:nvSpPr>
        <p:spPr>
          <a:xfrm>
            <a:off x="838200" y="1357313"/>
            <a:ext cx="6276975" cy="4819650"/>
          </a:xfrm>
        </p:spPr>
        <p:txBody>
          <a:bodyPr>
            <a:normAutofit fontScale="77500" lnSpcReduction="20000"/>
          </a:bodyPr>
          <a:lstStyle/>
          <a:p>
            <a:r>
              <a:rPr lang="en-US" dirty="0" smtClean="0"/>
              <a:t>Assembly frame based on versions for TAMA Type B test and PR3 test.</a:t>
            </a:r>
          </a:p>
          <a:p>
            <a:r>
              <a:rPr lang="en-US" dirty="0" smtClean="0"/>
              <a:t>Even more use of jacks to raise and lower sections independently (for hooking of </a:t>
            </a:r>
            <a:r>
              <a:rPr lang="en-US" dirty="0" err="1" smtClean="0"/>
              <a:t>maraging</a:t>
            </a:r>
            <a:r>
              <a:rPr lang="en-US" dirty="0" smtClean="0"/>
              <a:t> rods) without galling of screws in security structure.</a:t>
            </a:r>
          </a:p>
          <a:p>
            <a:r>
              <a:rPr lang="en-US" dirty="0" smtClean="0"/>
              <a:t>IM is now supported from main frame while BS and RM are hung from it – no separate hanging frame.</a:t>
            </a:r>
          </a:p>
          <a:p>
            <a:r>
              <a:rPr lang="en-US" dirty="0" smtClean="0"/>
              <a:t>Frame has extensions to hold cloth cover clear of PI.</a:t>
            </a:r>
          </a:p>
          <a:p>
            <a:r>
              <a:rPr lang="en-US" dirty="0" smtClean="0"/>
              <a:t>Frame will be constructed on the +Y side of the BS tank from today.</a:t>
            </a:r>
          </a:p>
          <a:p>
            <a:r>
              <a:rPr lang="en-US" dirty="0" err="1" smtClean="0"/>
              <a:t>SRx</a:t>
            </a:r>
            <a:r>
              <a:rPr lang="en-US" dirty="0" smtClean="0"/>
              <a:t> version will be near-identical – need to decide whether to save money (use BS frame) or time (make another).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450" y="0"/>
            <a:ext cx="2963868" cy="6858000"/>
          </a:xfrm>
          <a:prstGeom prst="rect">
            <a:avLst/>
          </a:prstGeom>
        </p:spPr>
      </p:pic>
    </p:spTree>
    <p:extLst>
      <p:ext uri="{BB962C8B-B14F-4D97-AF65-F5344CB8AC3E}">
        <p14:creationId xmlns:p14="http://schemas.microsoft.com/office/powerpoint/2010/main" val="34492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887" y="1690688"/>
            <a:ext cx="11782225" cy="4844910"/>
          </a:xfrm>
        </p:spPr>
      </p:pic>
    </p:spTree>
    <p:extLst>
      <p:ext uri="{BB962C8B-B14F-4D97-AF65-F5344CB8AC3E}">
        <p14:creationId xmlns:p14="http://schemas.microsoft.com/office/powerpoint/2010/main" val="6848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 BS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Have essentially all parts and fasteners for BS except:</a:t>
            </a:r>
          </a:p>
          <a:p>
            <a:pPr lvl="1"/>
            <a:r>
              <a:rPr lang="en-US" dirty="0" smtClean="0"/>
              <a:t>A few in-vacuum cables (on order; should arrive in good time)</a:t>
            </a:r>
          </a:p>
          <a:p>
            <a:pPr lvl="1"/>
            <a:r>
              <a:rPr lang="en-US" dirty="0" smtClean="0"/>
              <a:t>Blades for lower breadboard (on order; should arrive in good time)</a:t>
            </a:r>
          </a:p>
          <a:p>
            <a:pPr lvl="1"/>
            <a:r>
              <a:rPr lang="en-US" dirty="0" smtClean="0"/>
              <a:t>Wide-mouthed OSEMs.</a:t>
            </a:r>
          </a:p>
          <a:p>
            <a:r>
              <a:rPr lang="en-US" dirty="0" smtClean="0"/>
              <a:t>RM, IM, IRM, BF and SF have been pre-assembled.</a:t>
            </a:r>
          </a:p>
          <a:p>
            <a:r>
              <a:rPr lang="en-US" dirty="0" smtClean="0"/>
              <a:t>Dummy BS was prepared (gluing of flags, prisms) but will need to be redone (problems with quantity of glue).</a:t>
            </a:r>
          </a:p>
          <a:p>
            <a:r>
              <a:rPr lang="en-US" dirty="0" smtClean="0"/>
              <a:t>Assembly frame for BS will be constructed this week</a:t>
            </a:r>
          </a:p>
          <a:p>
            <a:r>
              <a:rPr lang="en-US" dirty="0" smtClean="0"/>
              <a:t>Payload assembly procedure written (</a:t>
            </a:r>
            <a:r>
              <a:rPr lang="fi-FI" dirty="0" smtClean="0"/>
              <a:t>JGW-E1604817)</a:t>
            </a:r>
          </a:p>
          <a:p>
            <a:r>
              <a:rPr lang="fi-FI" dirty="0" err="1" smtClean="0"/>
              <a:t>Overall</a:t>
            </a:r>
            <a:r>
              <a:rPr lang="fi-FI" dirty="0" smtClean="0"/>
              <a:t> </a:t>
            </a:r>
            <a:r>
              <a:rPr lang="fi-FI" dirty="0" err="1" smtClean="0"/>
              <a:t>assembly</a:t>
            </a:r>
            <a:r>
              <a:rPr lang="fi-FI" dirty="0" smtClean="0"/>
              <a:t> </a:t>
            </a:r>
            <a:r>
              <a:rPr lang="fi-FI" dirty="0" err="1" smtClean="0"/>
              <a:t>procedure</a:t>
            </a:r>
            <a:r>
              <a:rPr lang="fi-FI" dirty="0" smtClean="0"/>
              <a:t> </a:t>
            </a:r>
            <a:r>
              <a:rPr lang="fi-FI" dirty="0" err="1" smtClean="0"/>
              <a:t>about</a:t>
            </a:r>
            <a:r>
              <a:rPr lang="fi-FI" dirty="0" smtClean="0"/>
              <a:t> </a:t>
            </a:r>
            <a:r>
              <a:rPr lang="fi-FI" dirty="0" err="1" smtClean="0"/>
              <a:t>half</a:t>
            </a:r>
            <a:r>
              <a:rPr lang="fi-FI" dirty="0" smtClean="0"/>
              <a:t> </a:t>
            </a:r>
            <a:r>
              <a:rPr lang="fi-FI" dirty="0" err="1" smtClean="0"/>
              <a:t>written</a:t>
            </a:r>
            <a:r>
              <a:rPr lang="fi-FI" dirty="0" smtClean="0"/>
              <a:t> </a:t>
            </a:r>
            <a:r>
              <a:rPr lang="de-DE" dirty="0"/>
              <a:t>(JGW-E1504235</a:t>
            </a:r>
            <a:r>
              <a:rPr lang="de-DE" dirty="0" smtClean="0"/>
              <a:t>).</a:t>
            </a:r>
            <a:endParaRPr lang="en-US" dirty="0" smtClean="0"/>
          </a:p>
          <a:p>
            <a:r>
              <a:rPr lang="en-US" dirty="0" smtClean="0"/>
              <a:t>BS test hang with dummy BS will begin ≈7/25.</a:t>
            </a:r>
          </a:p>
        </p:txBody>
      </p:sp>
    </p:spTree>
    <p:extLst>
      <p:ext uri="{BB962C8B-B14F-4D97-AF65-F5344CB8AC3E}">
        <p14:creationId xmlns:p14="http://schemas.microsoft.com/office/powerpoint/2010/main" val="78566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 </a:t>
            </a:r>
            <a:r>
              <a:rPr lang="en-US" dirty="0" err="1" smtClean="0"/>
              <a:t>SRx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Have parts for SR2 and SR3 payloads (i.e., the ones intended for </a:t>
            </a:r>
            <a:r>
              <a:rPr lang="en-US" dirty="0" err="1" smtClean="0"/>
              <a:t>iKAGRA</a:t>
            </a:r>
            <a:r>
              <a:rPr lang="en-US" dirty="0" smtClean="0"/>
              <a:t>).</a:t>
            </a:r>
          </a:p>
          <a:p>
            <a:r>
              <a:rPr lang="en-US" dirty="0" smtClean="0"/>
              <a:t>Need payload parts for SRM (as well as for PRM – Type </a:t>
            </a:r>
            <a:r>
              <a:rPr lang="en-US" dirty="0" err="1" smtClean="0"/>
              <a:t>Bp</a:t>
            </a:r>
            <a:r>
              <a:rPr lang="en-US" dirty="0" smtClean="0"/>
              <a:t>)</a:t>
            </a:r>
          </a:p>
          <a:p>
            <a:r>
              <a:rPr lang="en-US" dirty="0" smtClean="0"/>
              <a:t>Need fasteners for three </a:t>
            </a:r>
            <a:r>
              <a:rPr lang="en-US" dirty="0" err="1" smtClean="0"/>
              <a:t>SRx</a:t>
            </a:r>
            <a:r>
              <a:rPr lang="en-US" dirty="0" smtClean="0"/>
              <a:t>.</a:t>
            </a:r>
          </a:p>
          <a:p>
            <a:r>
              <a:rPr lang="en-US" dirty="0" smtClean="0"/>
              <a:t>Need additional in-vacuum cables and OSEMs.</a:t>
            </a:r>
          </a:p>
          <a:p>
            <a:r>
              <a:rPr lang="en-US" dirty="0" smtClean="0"/>
              <a:t>Need to modify some parts based on lessons learned from BS/PR3.</a:t>
            </a:r>
          </a:p>
          <a:p>
            <a:r>
              <a:rPr lang="en-US" dirty="0" smtClean="0"/>
              <a:t>Want to use sapphire prisms as for BS, but will need to modify </a:t>
            </a:r>
            <a:r>
              <a:rPr lang="en-US" dirty="0" err="1" smtClean="0"/>
              <a:t>RMs.</a:t>
            </a:r>
            <a:r>
              <a:rPr lang="en-US" dirty="0" smtClean="0"/>
              <a:t> Machining test in progress at NAOJ ATC to see if feasible.</a:t>
            </a:r>
          </a:p>
          <a:p>
            <a:r>
              <a:rPr lang="en-US" dirty="0" smtClean="0"/>
              <a:t>SF and BFs are pre-assembled, but need some (re-)testing.</a:t>
            </a:r>
          </a:p>
          <a:p>
            <a:r>
              <a:rPr lang="en-US" dirty="0" smtClean="0"/>
              <a:t>PI stages are on order from </a:t>
            </a:r>
            <a:r>
              <a:rPr lang="en-US" dirty="0" err="1" smtClean="0"/>
              <a:t>Nikhef</a:t>
            </a:r>
            <a:r>
              <a:rPr lang="en-US" dirty="0" smtClean="0"/>
              <a:t> but will need setup/testing – hope to get some help from Sato-san of Type A group or TBD.</a:t>
            </a:r>
            <a:endParaRPr lang="en-US" dirty="0"/>
          </a:p>
        </p:txBody>
      </p:sp>
    </p:spTree>
    <p:extLst>
      <p:ext uri="{BB962C8B-B14F-4D97-AF65-F5344CB8AC3E}">
        <p14:creationId xmlns:p14="http://schemas.microsoft.com/office/powerpoint/2010/main" val="111105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0750"/>
          </a:xfrm>
        </p:spPr>
        <p:txBody>
          <a:bodyPr/>
          <a:lstStyle/>
          <a:p>
            <a:r>
              <a:rPr lang="en-US" dirty="0" smtClean="0"/>
              <a:t>Technical Issues</a:t>
            </a:r>
            <a:endParaRPr lang="en-US" dirty="0"/>
          </a:p>
        </p:txBody>
      </p:sp>
      <p:sp>
        <p:nvSpPr>
          <p:cNvPr id="3" name="Content Placeholder 2"/>
          <p:cNvSpPr>
            <a:spLocks noGrp="1"/>
          </p:cNvSpPr>
          <p:nvPr>
            <p:ph idx="1"/>
          </p:nvPr>
        </p:nvSpPr>
        <p:spPr>
          <a:xfrm>
            <a:off x="838200" y="1285876"/>
            <a:ext cx="10515600" cy="4891087"/>
          </a:xfrm>
        </p:spPr>
        <p:txBody>
          <a:bodyPr>
            <a:normAutofit fontScale="85000" lnSpcReduction="20000"/>
          </a:bodyPr>
          <a:lstStyle/>
          <a:p>
            <a:r>
              <a:rPr lang="en-US" dirty="0" smtClean="0"/>
              <a:t>BS flag/prism gluing</a:t>
            </a:r>
          </a:p>
          <a:p>
            <a:pPr lvl="1"/>
            <a:r>
              <a:rPr lang="en-US" dirty="0" smtClean="0"/>
              <a:t>Need to solve problem of correct amount of glue.</a:t>
            </a:r>
          </a:p>
          <a:p>
            <a:pPr lvl="1"/>
            <a:r>
              <a:rPr lang="en-US" dirty="0" smtClean="0"/>
              <a:t>Need to improve technique for using fixtures.</a:t>
            </a:r>
          </a:p>
          <a:p>
            <a:pPr lvl="1"/>
            <a:r>
              <a:rPr lang="en-US" dirty="0" smtClean="0"/>
              <a:t>Need to re-solve for glass optic.</a:t>
            </a:r>
          </a:p>
          <a:p>
            <a:r>
              <a:rPr lang="en-US" dirty="0"/>
              <a:t>P</a:t>
            </a:r>
            <a:r>
              <a:rPr lang="en-US" dirty="0" smtClean="0"/>
              <a:t>risms</a:t>
            </a:r>
          </a:p>
          <a:p>
            <a:pPr lvl="1"/>
            <a:r>
              <a:rPr lang="en-US" dirty="0" smtClean="0"/>
              <a:t>Sapphire prisms on PR3 failed.</a:t>
            </a:r>
          </a:p>
          <a:p>
            <a:pPr lvl="1"/>
            <a:r>
              <a:rPr lang="en-US" dirty="0" smtClean="0"/>
              <a:t>New prisms are larger, better polished and cut at a different angle to the optic axis of the sapphire, so should be stronger.</a:t>
            </a:r>
          </a:p>
          <a:p>
            <a:pPr lvl="1"/>
            <a:r>
              <a:rPr lang="en-US" dirty="0" smtClean="0"/>
              <a:t>Sapphire prisms are being used in the test hang, but might still have issues.</a:t>
            </a:r>
          </a:p>
          <a:p>
            <a:pPr lvl="1"/>
            <a:r>
              <a:rPr lang="en-US" dirty="0" smtClean="0"/>
              <a:t>SR recoil masses will need to be </a:t>
            </a:r>
            <a:r>
              <a:rPr lang="en-US" dirty="0" err="1" smtClean="0"/>
              <a:t>remachined</a:t>
            </a:r>
            <a:r>
              <a:rPr lang="en-US" dirty="0" smtClean="0"/>
              <a:t> to allow larger prisms – might warp – test in progress.</a:t>
            </a:r>
          </a:p>
          <a:p>
            <a:r>
              <a:rPr lang="en-US" dirty="0" smtClean="0"/>
              <a:t>OSEMs vs. OLs for optic position sensing.</a:t>
            </a:r>
          </a:p>
          <a:p>
            <a:pPr lvl="1"/>
            <a:r>
              <a:rPr lang="en-US" dirty="0" smtClean="0"/>
              <a:t>Flags </a:t>
            </a:r>
            <a:r>
              <a:rPr lang="en-US" dirty="0"/>
              <a:t>with tips for OSEM shadow sensors </a:t>
            </a:r>
            <a:r>
              <a:rPr lang="en-US" dirty="0" smtClean="0"/>
              <a:t>are easy to break.</a:t>
            </a:r>
          </a:p>
          <a:p>
            <a:pPr lvl="1"/>
            <a:r>
              <a:rPr lang="en-US" dirty="0" smtClean="0"/>
              <a:t>VIRGO uses OLs that sense position (accuracy low, but good enough)</a:t>
            </a:r>
          </a:p>
          <a:p>
            <a:pPr lvl="1"/>
            <a:r>
              <a:rPr lang="en-US" dirty="0" err="1" smtClean="0"/>
              <a:t>Akutsu</a:t>
            </a:r>
            <a:r>
              <a:rPr lang="en-US" dirty="0" smtClean="0"/>
              <a:t>-san is designing a VIRGO-style OL; also wide-mouthed OSEMs.</a:t>
            </a:r>
          </a:p>
          <a:p>
            <a:pPr lvl="1"/>
            <a:r>
              <a:rPr lang="en-US" dirty="0" smtClean="0"/>
              <a:t>Plan is to attempt BS test hang with full flags. If OLs work well or full flags get broken, can use stub flags with magnets but no tips (impossible to break).</a:t>
            </a:r>
          </a:p>
        </p:txBody>
      </p:sp>
    </p:spTree>
    <p:extLst>
      <p:ext uri="{BB962C8B-B14F-4D97-AF65-F5344CB8AC3E}">
        <p14:creationId xmlns:p14="http://schemas.microsoft.com/office/powerpoint/2010/main" val="83735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3625"/>
          </a:xfrm>
        </p:spPr>
        <p:txBody>
          <a:bodyPr/>
          <a:lstStyle/>
          <a:p>
            <a:r>
              <a:rPr lang="en-US" dirty="0" smtClean="0"/>
              <a:t>Schedule/Manpower Issues</a:t>
            </a:r>
            <a:endParaRPr lang="en-US" dirty="0"/>
          </a:p>
        </p:txBody>
      </p:sp>
      <p:sp>
        <p:nvSpPr>
          <p:cNvPr id="3" name="Content Placeholder 2"/>
          <p:cNvSpPr>
            <a:spLocks noGrp="1"/>
          </p:cNvSpPr>
          <p:nvPr>
            <p:ph idx="1"/>
          </p:nvPr>
        </p:nvSpPr>
        <p:spPr>
          <a:xfrm>
            <a:off x="838200" y="1428750"/>
            <a:ext cx="10515600" cy="4748213"/>
          </a:xfrm>
        </p:spPr>
        <p:txBody>
          <a:bodyPr>
            <a:normAutofit fontScale="85000" lnSpcReduction="10000"/>
          </a:bodyPr>
          <a:lstStyle/>
          <a:p>
            <a:r>
              <a:rPr lang="en-US" dirty="0" smtClean="0"/>
              <a:t>SR Procurement/Preassembly</a:t>
            </a:r>
          </a:p>
          <a:p>
            <a:pPr lvl="1"/>
            <a:r>
              <a:rPr lang="en-US" i="1" dirty="0" smtClean="0"/>
              <a:t>Lots</a:t>
            </a:r>
            <a:r>
              <a:rPr lang="en-US" dirty="0" smtClean="0"/>
              <a:t> of SR procurement still to do – extra payload, fasteners, cables</a:t>
            </a:r>
          </a:p>
          <a:p>
            <a:pPr lvl="1"/>
            <a:r>
              <a:rPr lang="en-US" dirty="0" smtClean="0"/>
              <a:t>Lots of SR preassembly still to do – PIs, RM, IM, IRM, optics</a:t>
            </a:r>
          </a:p>
          <a:p>
            <a:pPr lvl="1"/>
            <a:r>
              <a:rPr lang="en-US" dirty="0" smtClean="0"/>
              <a:t>Lots of SR documentation still to do</a:t>
            </a:r>
          </a:p>
          <a:p>
            <a:pPr lvl="1"/>
            <a:r>
              <a:rPr lang="en-US" dirty="0" smtClean="0"/>
              <a:t>May need to hold off on BS test hanging to get SRs in better shape.</a:t>
            </a:r>
          </a:p>
          <a:p>
            <a:r>
              <a:rPr lang="en-US" dirty="0" smtClean="0"/>
              <a:t>SR </a:t>
            </a:r>
            <a:r>
              <a:rPr lang="en-US" dirty="0"/>
              <a:t>assembly frame</a:t>
            </a:r>
          </a:p>
          <a:p>
            <a:pPr lvl="1"/>
            <a:r>
              <a:rPr lang="en-US" dirty="0"/>
              <a:t>Current schedule assumes one frame. </a:t>
            </a:r>
          </a:p>
          <a:p>
            <a:pPr lvl="1"/>
            <a:r>
              <a:rPr lang="en-US" dirty="0"/>
              <a:t>A second frame would be expensive but could allow some parallel work, especially if issues/holdups arise</a:t>
            </a:r>
            <a:r>
              <a:rPr lang="en-US" dirty="0" smtClean="0"/>
              <a:t>.</a:t>
            </a:r>
          </a:p>
          <a:p>
            <a:r>
              <a:rPr lang="en-US" dirty="0" smtClean="0"/>
              <a:t>Filter </a:t>
            </a:r>
            <a:r>
              <a:rPr lang="en-US" dirty="0" err="1" smtClean="0"/>
              <a:t>remeasurement</a:t>
            </a:r>
            <a:endParaRPr lang="en-US" dirty="0" smtClean="0"/>
          </a:p>
          <a:p>
            <a:pPr lvl="1"/>
            <a:r>
              <a:rPr lang="en-US" dirty="0" smtClean="0"/>
              <a:t>Hirata-san has been double-checking the load capacities of all the filters (including Type A).</a:t>
            </a:r>
          </a:p>
          <a:p>
            <a:pPr lvl="1"/>
            <a:r>
              <a:rPr lang="en-US" dirty="0" smtClean="0"/>
              <a:t>Takes one day per week at NAOJ, currently Wednesday – awkward for work at </a:t>
            </a:r>
            <a:r>
              <a:rPr lang="en-US" dirty="0" err="1" smtClean="0"/>
              <a:t>Kamioka</a:t>
            </a:r>
            <a:r>
              <a:rPr lang="en-US" dirty="0" smtClean="0"/>
              <a:t>.</a:t>
            </a:r>
          </a:p>
          <a:p>
            <a:r>
              <a:rPr lang="en-US" dirty="0" smtClean="0"/>
              <a:t>PI Preparation</a:t>
            </a:r>
          </a:p>
          <a:p>
            <a:pPr lvl="1"/>
            <a:r>
              <a:rPr lang="en-US" dirty="0" smtClean="0"/>
              <a:t>Schedule currently assumes </a:t>
            </a:r>
            <a:r>
              <a:rPr lang="en-US" dirty="0"/>
              <a:t>significant help with PI setup </a:t>
            </a:r>
            <a:r>
              <a:rPr lang="en-US" dirty="0" smtClean="0"/>
              <a:t>from Type A group.</a:t>
            </a:r>
            <a:endParaRPr lang="en-US" dirty="0"/>
          </a:p>
        </p:txBody>
      </p:sp>
    </p:spTree>
    <p:extLst>
      <p:ext uri="{BB962C8B-B14F-4D97-AF65-F5344CB8AC3E}">
        <p14:creationId xmlns:p14="http://schemas.microsoft.com/office/powerpoint/2010/main" val="1838852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2537</TotalTime>
  <Words>829</Words>
  <Application>Microsoft Macintosh PowerPoint</Application>
  <PresentationFormat>Widescreen</PresentationFormat>
  <Paragraphs>82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Type B Installation Plan</vt:lpstr>
      <vt:lpstr>Scope</vt:lpstr>
      <vt:lpstr>Team</vt:lpstr>
      <vt:lpstr>Installation Procedure</vt:lpstr>
      <vt:lpstr>Schedule</vt:lpstr>
      <vt:lpstr>Current Status - BS</vt:lpstr>
      <vt:lpstr>Current Status - SRx</vt:lpstr>
      <vt:lpstr>Technical Issues</vt:lpstr>
      <vt:lpstr>Schedule/Manpower Issues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B Installation</dc:title>
  <dc:creator>Mark Barton</dc:creator>
  <cp:lastModifiedBy>Mark Barton</cp:lastModifiedBy>
  <cp:revision>27</cp:revision>
  <dcterms:created xsi:type="dcterms:W3CDTF">2016-07-02T07:54:00Z</dcterms:created>
  <dcterms:modified xsi:type="dcterms:W3CDTF">2016-07-04T06:36:09Z</dcterms:modified>
</cp:coreProperties>
</file>