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8" r:id="rId3"/>
    <p:sldId id="270" r:id="rId4"/>
    <p:sldId id="271" r:id="rId5"/>
    <p:sldId id="272" r:id="rId6"/>
    <p:sldId id="259" r:id="rId7"/>
    <p:sldId id="267" r:id="rId8"/>
    <p:sldId id="260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3" r:id="rId24"/>
    <p:sldId id="279" r:id="rId25"/>
    <p:sldId id="282" r:id="rId26"/>
    <p:sldId id="284" r:id="rId2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89AFF"/>
    <a:srgbClr val="83FF8A"/>
    <a:srgbClr val="FFC958"/>
    <a:srgbClr val="05FF3A"/>
    <a:srgbClr val="FFEE8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5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351713-EBAB-F444-9250-4DEA84DEA2C1}" type="datetimeFigureOut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2FA83-EF6A-0D4C-9128-41773DFFE7BB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41423-F840-6B4A-8ED2-61C6580EF17F}" type="datetimeFigureOut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08A66-DD1E-0F44-B504-8B09037B299C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E052B-3694-4079-B09D-4778AED30694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1DAE-DF6E-6941-8BA1-6D9050262824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506FD-5028-474E-87B6-E48F188B0D0B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BC0D4-2EFA-BB49-8E0E-A7A1130E210C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3951D-C739-F148-833B-11762F5A4E16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243EF-9AF7-9C49-B72F-ADA2DCF6CEA3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9B47-115B-6742-9852-39E70A7E7271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8D929-77A1-FC4F-8C0F-91BE1497441A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78D4A-3BBB-EB4D-932E-43C9D7255D32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2DB14-3E5C-A74F-A5F4-2317EF178313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8C719-113C-AF44-AC12-C17D7738D817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BB7E2-566A-534E-981E-A1D1479B7421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C5F02-AF19-1E4A-8562-A19DD9D20681}" type="datetime1">
              <a:rPr lang="ja-JP" altLang="en-US" smtClean="0"/>
              <a:t>16.6.22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2D0C4-C796-204A-BF2D-93A78C865999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Takayuki/Documents/%E8%AB%96%E6%96%87%E3%83%BB%E3%83%95%E3%82%9A%E3%83%AC%E3%82%BB%E3%82%99%E3%83%B3/%E3%83%95%E3%82%9A%E3%83%AC%E3%82%BB%E3%82%99%E3%83%B3/15Moriond/Cryostat%20Installation.mov" TargetMode="Externa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emf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ja-JP" sz="7200" b="1" dirty="0" smtClean="0"/>
              <a:t>KAGRA Status</a:t>
            </a:r>
            <a:endParaRPr lang="ja-JP" altLang="en-US" sz="72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82600" y="3539067"/>
            <a:ext cx="8212667" cy="28702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The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International Meeting on KAGRA @ KISTI</a:t>
            </a:r>
          </a:p>
          <a:p>
            <a:r>
              <a:rPr lang="en-US" altLang="ja-JP" dirty="0" smtClean="0"/>
              <a:t>Takayuki TOMARU</a:t>
            </a:r>
          </a:p>
          <a:p>
            <a:r>
              <a:rPr lang="en-US" altLang="ja-JP" dirty="0" smtClean="0"/>
              <a:t>High Energy Accelerator Research Organization (KEK)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1</a:t>
            </a:fld>
            <a:endParaRPr lang="ja-JP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B4B63-C76C-DC48-8414-C76E8E0ABECF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46539" y="176535"/>
            <a:ext cx="4033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u="sng" dirty="0" smtClean="0"/>
              <a:t>Cryostat Installation</a:t>
            </a:r>
            <a:endParaRPr kumimoji="1" lang="ja-JP" altLang="en-US" sz="3600" b="1" u="sng" dirty="0"/>
          </a:p>
        </p:txBody>
      </p:sp>
      <p:pic>
        <p:nvPicPr>
          <p:cNvPr id="4" name="Cryostat Installation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21013"/>
            <a:ext cx="9144000" cy="51435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053327" y="545543"/>
            <a:ext cx="2897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i="1" dirty="0" smtClean="0"/>
              <a:t>&lt;- First device installation</a:t>
            </a:r>
            <a:endParaRPr kumimoji="1" lang="ja-JP" altLang="en-US" sz="2000" i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46385" y="6369545"/>
            <a:ext cx="266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Search KAGRA on YouTube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80290" y="345488"/>
            <a:ext cx="161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Aug. 14, 2014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B4B63-C76C-DC48-8414-C76E8E0ABECF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6308" y="224693"/>
            <a:ext cx="3715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u="sng" dirty="0" smtClean="0"/>
              <a:t>Cryostat Assembly</a:t>
            </a:r>
            <a:endParaRPr kumimoji="1" lang="ja-JP" altLang="en-US" sz="3600" b="1" u="sng" dirty="0"/>
          </a:p>
        </p:txBody>
      </p:sp>
      <p:pic>
        <p:nvPicPr>
          <p:cNvPr id="4" name="図 3" descr="イメージ 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514" y="279891"/>
            <a:ext cx="4716806" cy="3149658"/>
          </a:xfrm>
          <a:prstGeom prst="rect">
            <a:avLst/>
          </a:prstGeom>
        </p:spPr>
      </p:pic>
      <p:pic>
        <p:nvPicPr>
          <p:cNvPr id="5" name="図 4" descr="イメージ 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40" y="1141098"/>
            <a:ext cx="2940499" cy="440768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58070" y="5915256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Assemblies of all of</a:t>
            </a:r>
            <a:r>
              <a:rPr lang="en-US" altLang="ja-JP" dirty="0" smtClean="0"/>
              <a:t> main cryostats </a:t>
            </a:r>
            <a:endParaRPr lang="en-US" altLang="ja-JP" dirty="0" smtClean="0"/>
          </a:p>
          <a:p>
            <a:r>
              <a:rPr lang="en-US" altLang="ja-JP" dirty="0" smtClean="0"/>
              <a:t>has been done.</a:t>
            </a:r>
          </a:p>
        </p:txBody>
      </p:sp>
      <p:pic>
        <p:nvPicPr>
          <p:cNvPr id="9" name="図 8" descr="イメージ 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5513" y="3571815"/>
            <a:ext cx="4716807" cy="314966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39906" y="3956538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4.3m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rot="5400000">
            <a:off x="3986162" y="5041286"/>
            <a:ext cx="2556387" cy="73742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10800000" flipV="1">
            <a:off x="5592917" y="6356349"/>
            <a:ext cx="1601019" cy="1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6037726" y="6352143"/>
            <a:ext cx="661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2.6m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B4B63-C76C-DC48-8414-C76E8E0ABECF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6308" y="131643"/>
            <a:ext cx="7207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u="sng" dirty="0" smtClean="0"/>
              <a:t>Vacuum Tubes and Tanks Installation</a:t>
            </a:r>
            <a:endParaRPr kumimoji="1" lang="ja-JP" altLang="en-US" sz="3600" b="1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0988" y="4444875"/>
            <a:ext cx="45730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Most of vacuum tubes and tanks has been</a:t>
            </a:r>
          </a:p>
          <a:p>
            <a:r>
              <a:rPr lang="en-US" altLang="ja-JP" sz="2000" dirty="0" smtClean="0"/>
              <a:t>installed, and the installation will be </a:t>
            </a:r>
          </a:p>
          <a:p>
            <a:r>
              <a:rPr lang="en-US" altLang="ja-JP" sz="2000" dirty="0" smtClean="0"/>
              <a:t>completed in this </a:t>
            </a:r>
            <a:r>
              <a:rPr kumimoji="1" lang="en-US" altLang="ja-JP" sz="2000" dirty="0" smtClean="0"/>
              <a:t>year.</a:t>
            </a:r>
            <a:endParaRPr kumimoji="1" lang="ja-JP" altLang="en-US" sz="2000" dirty="0"/>
          </a:p>
        </p:txBody>
      </p:sp>
      <p:pic>
        <p:nvPicPr>
          <p:cNvPr id="6" name="図 5" descr="DSCN19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462" y="950846"/>
            <a:ext cx="4084240" cy="306650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679462" y="5685691"/>
            <a:ext cx="4252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We also confirmed </a:t>
            </a:r>
            <a:r>
              <a:rPr lang="en-US" altLang="ja-JP" sz="2000" dirty="0" smtClean="0"/>
              <a:t>no vacuum leakage;</a:t>
            </a:r>
          </a:p>
          <a:p>
            <a:r>
              <a:rPr kumimoji="1" lang="en-US" altLang="ja-JP" sz="2000" dirty="0" smtClean="0"/>
              <a:t>        &lt; </a:t>
            </a:r>
            <a:r>
              <a:rPr lang="en-US" altLang="ja-JP" sz="2000" dirty="0" smtClean="0"/>
              <a:t>1x10</a:t>
            </a:r>
            <a:r>
              <a:rPr lang="en-US" altLang="ja-JP" sz="2000" baseline="30000" dirty="0" smtClean="0"/>
              <a:t>-10  </a:t>
            </a:r>
            <a:r>
              <a:rPr lang="en-US" altLang="ja-JP" sz="2000" dirty="0" smtClean="0"/>
              <a:t> [Pa m</a:t>
            </a:r>
            <a:r>
              <a:rPr lang="en-US" altLang="ja-JP" sz="2000" baseline="30000" dirty="0" smtClean="0"/>
              <a:t>3</a:t>
            </a:r>
            <a:r>
              <a:rPr lang="en-US" altLang="ja-JP" sz="2000" dirty="0" smtClean="0"/>
              <a:t>/sec]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36372" y="3623638"/>
            <a:ext cx="2781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FFFF"/>
                </a:solidFill>
              </a:rPr>
              <a:t>Mode cleaner and BS tanks</a:t>
            </a:r>
            <a:endParaRPr kumimoji="1" lang="ja-JP" altLang="en-US" i="1" dirty="0">
              <a:solidFill>
                <a:srgbClr val="FFFFFF"/>
              </a:solidFill>
            </a:endParaRPr>
          </a:p>
        </p:txBody>
      </p:sp>
      <p:pic>
        <p:nvPicPr>
          <p:cNvPr id="10" name="図 9" descr="DSCN23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01" y="777974"/>
            <a:ext cx="4056553" cy="304571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37894" y="3450766"/>
            <a:ext cx="3450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chemeClr val="bg1"/>
                </a:solidFill>
              </a:rPr>
              <a:t>Beam tubes: φ800mm x12m </a:t>
            </a:r>
            <a:r>
              <a:rPr kumimoji="1" lang="en-US" altLang="ja-JP" i="1" dirty="0" err="1" smtClean="0">
                <a:solidFill>
                  <a:schemeClr val="bg1"/>
                </a:solidFill>
              </a:rPr>
              <a:t>x</a:t>
            </a:r>
            <a:r>
              <a:rPr kumimoji="1" lang="en-US" altLang="ja-JP" i="1" dirty="0" smtClean="0">
                <a:solidFill>
                  <a:schemeClr val="bg1"/>
                </a:solidFill>
              </a:rPr>
              <a:t> 478 </a:t>
            </a:r>
            <a:endParaRPr kumimoji="1" lang="ja-JP" altLang="en-US" i="1" dirty="0">
              <a:solidFill>
                <a:schemeClr val="bg1"/>
              </a:solidFill>
            </a:endParaRPr>
          </a:p>
        </p:txBody>
      </p:sp>
      <p:pic>
        <p:nvPicPr>
          <p:cNvPr id="12" name="図 11" descr="DSCN23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85" y="3908876"/>
            <a:ext cx="3824942" cy="287182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51361" y="4506827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Cryostat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16200000" flipH="1">
            <a:off x="1182865" y="5032274"/>
            <a:ext cx="413695" cy="8543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988041" y="4729943"/>
            <a:ext cx="159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Cryogenic Duct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>
            <a:off x="1657099" y="5112449"/>
            <a:ext cx="586414" cy="56007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2777564" y="515348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Beam Duct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rot="5400000">
            <a:off x="2682480" y="5617902"/>
            <a:ext cx="401748" cy="2115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B4B63-C76C-DC48-8414-C76E8E0ABECF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4542" y="197211"/>
            <a:ext cx="83223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Installation of Input Optics &amp; Vibration Isolators</a:t>
            </a:r>
            <a:endParaRPr kumimoji="1" lang="ja-JP" altLang="en-US" sz="3200" b="1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064" y="1241858"/>
            <a:ext cx="3328730" cy="2493266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930643" y="3154419"/>
            <a:ext cx="130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Laser bench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8" name="図 17" descr="135_20151011113748_img18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82" y="893347"/>
            <a:ext cx="3603327" cy="480443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27406" y="5742644"/>
            <a:ext cx="4116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</a:t>
            </a:r>
            <a:r>
              <a:rPr kumimoji="1" lang="en-US" altLang="ja-JP" baseline="30000" dirty="0" smtClean="0"/>
              <a:t>st</a:t>
            </a:r>
            <a:r>
              <a:rPr kumimoji="1" lang="en-US" altLang="ja-JP" dirty="0" smtClean="0"/>
              <a:t> mirror (for mode cleaner) was </a:t>
            </a:r>
            <a:r>
              <a:rPr lang="en-US" altLang="ja-JP" dirty="0" smtClean="0"/>
              <a:t>installed </a:t>
            </a:r>
          </a:p>
          <a:p>
            <a:r>
              <a:rPr lang="en-US" altLang="ja-JP" dirty="0" smtClean="0"/>
              <a:t>in</a:t>
            </a:r>
            <a:r>
              <a:rPr lang="en-US" altLang="ja-JP" dirty="0" smtClean="0"/>
              <a:t> Oct. 2015.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847504" y="781987"/>
            <a:ext cx="317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Details: Nakano </a:t>
            </a:r>
            <a:r>
              <a:rPr kumimoji="1" lang="en-US" altLang="ja-JP" i="1" dirty="0" smtClean="0"/>
              <a:t>and Takahashi</a:t>
            </a:r>
            <a:endParaRPr kumimoji="1" lang="ja-JP" altLang="en-US" i="1" dirty="0"/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439" y="3849915"/>
            <a:ext cx="2112046" cy="281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図 23" descr="IMG_53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540" y="3849914"/>
            <a:ext cx="2113349" cy="281606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1093064" y="629664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GAS filters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247268" y="2251294"/>
            <a:ext cx="24210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iKAGRA</a:t>
            </a:r>
            <a:r>
              <a:rPr kumimoji="1" lang="en-US" altLang="ja-JP" sz="2400" dirty="0" smtClean="0"/>
              <a:t> operation</a:t>
            </a:r>
            <a:endParaRPr kumimoji="1" lang="ja-JP" altLang="en-US" sz="2400" dirty="0"/>
          </a:p>
        </p:txBody>
      </p:sp>
      <p:sp>
        <p:nvSpPr>
          <p:cNvPr id="9" name="正方形/長方形 8"/>
          <p:cNvSpPr/>
          <p:nvPr/>
        </p:nvSpPr>
        <p:spPr>
          <a:xfrm>
            <a:off x="4247268" y="2292529"/>
            <a:ext cx="2762788" cy="395833"/>
          </a:xfrm>
          <a:prstGeom prst="rect">
            <a:avLst/>
          </a:prstGeom>
          <a:noFill/>
          <a:ln w="38100" cmpd="sng">
            <a:solidFill>
              <a:srgbClr val="05FF3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雲形吹き出し 9"/>
          <p:cNvSpPr/>
          <p:nvPr/>
        </p:nvSpPr>
        <p:spPr>
          <a:xfrm>
            <a:off x="5772988" y="1113278"/>
            <a:ext cx="3199884" cy="1113275"/>
          </a:xfrm>
          <a:prstGeom prst="cloudCallout">
            <a:avLst>
              <a:gd name="adj1" fmla="val -15082"/>
              <a:gd name="adj2" fmla="val 64110"/>
            </a:avLst>
          </a:prstGeom>
          <a:solidFill>
            <a:srgbClr val="FFEE8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10590" y="1375398"/>
            <a:ext cx="3062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/>
              <a:t>First critical milestone</a:t>
            </a:r>
            <a:endParaRPr kumimoji="1" lang="ja-JP" altLang="en-US" sz="2400" b="1" i="1" dirty="0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14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78" y="883759"/>
            <a:ext cx="7339943" cy="218736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57040" y="3221794"/>
            <a:ext cx="4603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Test observation by </a:t>
            </a:r>
            <a:r>
              <a:rPr lang="en-US" altLang="ja-JP" sz="2000" dirty="0" err="1" smtClean="0"/>
              <a:t>Fabry</a:t>
            </a:r>
            <a:r>
              <a:rPr lang="en-US" altLang="ja-JP" sz="2000" dirty="0" smtClean="0"/>
              <a:t>-Perot Michelson</a:t>
            </a:r>
          </a:p>
          <a:p>
            <a:r>
              <a:rPr kumimoji="1" lang="en-US" altLang="ja-JP" sz="2000" dirty="0" smtClean="0"/>
              <a:t>interferometer at room temperature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14252" y="3253027"/>
            <a:ext cx="39854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Test operation by simple Michelson</a:t>
            </a:r>
          </a:p>
          <a:p>
            <a:r>
              <a:rPr lang="en-US" altLang="ja-JP" sz="2000" dirty="0" smtClean="0"/>
              <a:t>interferometer at room temperature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9500" y="4162724"/>
            <a:ext cx="8238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Even if interferometer configuration is very simple, we can </a:t>
            </a:r>
            <a:r>
              <a:rPr lang="en-US" altLang="ja-JP" sz="2400" dirty="0" smtClean="0"/>
              <a:t>check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97468" y="4752314"/>
            <a:ext cx="50314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• Laser transmission through 3km beam ducts.</a:t>
            </a:r>
          </a:p>
          <a:p>
            <a:r>
              <a:rPr lang="en-US" altLang="ja-JP" sz="2000" dirty="0" smtClean="0"/>
              <a:t>• Installation procedures</a:t>
            </a:r>
          </a:p>
          <a:p>
            <a:r>
              <a:rPr kumimoji="1" lang="en-US" altLang="ja-JP" sz="2000" dirty="0" smtClean="0"/>
              <a:t>• Facility Issues</a:t>
            </a:r>
          </a:p>
          <a:p>
            <a:r>
              <a:rPr lang="en-US" altLang="ja-JP" sz="2000" dirty="0" smtClean="0"/>
              <a:t>• Control electronics</a:t>
            </a:r>
          </a:p>
          <a:p>
            <a:r>
              <a:rPr kumimoji="1" lang="en-US" altLang="ja-JP" sz="2000" dirty="0" smtClean="0"/>
              <a:t>• Data storage and transfer</a:t>
            </a:r>
          </a:p>
          <a:p>
            <a:r>
              <a:rPr kumimoji="1" lang="en-US" altLang="ja-JP" sz="2000" dirty="0" smtClean="0"/>
              <a:t>•</a:t>
            </a:r>
            <a:r>
              <a:rPr lang="en-US" altLang="ja-JP" sz="2000" dirty="0" smtClean="0"/>
              <a:t> etc…</a:t>
            </a:r>
            <a:endParaRPr kumimoji="1" lang="en-US" altLang="ja-JP" sz="2000" dirty="0" smtClean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15</a:t>
            </a:fld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3944" y="166566"/>
            <a:ext cx="41741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Hard </a:t>
            </a:r>
            <a:r>
              <a:rPr lang="en-US" altLang="ja-JP" sz="3200" dirty="0" smtClean="0"/>
              <a:t>Landing of </a:t>
            </a:r>
            <a:r>
              <a:rPr lang="en-US" altLang="ja-JP" sz="3200" dirty="0" err="1" smtClean="0"/>
              <a:t>iKAGRA</a:t>
            </a:r>
            <a:endParaRPr kumimoji="1"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正方形/長方形 140"/>
          <p:cNvSpPr>
            <a:spLocks/>
          </p:cNvSpPr>
          <p:nvPr/>
        </p:nvSpPr>
        <p:spPr>
          <a:xfrm>
            <a:off x="2611405" y="3475112"/>
            <a:ext cx="1145795" cy="5160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2" name="正方形/長方形 141"/>
          <p:cNvSpPr>
            <a:spLocks noChangeAspect="1"/>
          </p:cNvSpPr>
          <p:nvPr/>
        </p:nvSpPr>
        <p:spPr>
          <a:xfrm>
            <a:off x="2584362" y="2813714"/>
            <a:ext cx="452096" cy="468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0" name="L 字 139"/>
          <p:cNvSpPr>
            <a:spLocks noChangeAspect="1"/>
          </p:cNvSpPr>
          <p:nvPr/>
        </p:nvSpPr>
        <p:spPr>
          <a:xfrm rot="10800000">
            <a:off x="3821805" y="3485594"/>
            <a:ext cx="857342" cy="840228"/>
          </a:xfrm>
          <a:prstGeom prst="corner">
            <a:avLst>
              <a:gd name="adj1" fmla="val 58817"/>
              <a:gd name="adj2" fmla="val 5881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8" name="正方形/長方形 137"/>
          <p:cNvSpPr>
            <a:spLocks noChangeAspect="1"/>
          </p:cNvSpPr>
          <p:nvPr/>
        </p:nvSpPr>
        <p:spPr>
          <a:xfrm>
            <a:off x="4177799" y="949348"/>
            <a:ext cx="535199" cy="5160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9" name="正方形/長方形 138"/>
          <p:cNvSpPr>
            <a:spLocks noChangeAspect="1"/>
          </p:cNvSpPr>
          <p:nvPr/>
        </p:nvSpPr>
        <p:spPr>
          <a:xfrm>
            <a:off x="6773578" y="3471335"/>
            <a:ext cx="521634" cy="540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E40AA-2DF5-8C4E-ADD5-935BEF35992C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133" name="正方形/長方形 132"/>
          <p:cNvSpPr/>
          <p:nvPr/>
        </p:nvSpPr>
        <p:spPr>
          <a:xfrm>
            <a:off x="2369659" y="3614112"/>
            <a:ext cx="205135" cy="2469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4" name="Rectangle 3"/>
          <p:cNvSpPr txBox="1">
            <a:spLocks noChangeArrowheads="1"/>
          </p:cNvSpPr>
          <p:nvPr/>
        </p:nvSpPr>
        <p:spPr>
          <a:xfrm>
            <a:off x="2094966" y="3516278"/>
            <a:ext cx="447537" cy="217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cs typeface="Arial"/>
              </a:rPr>
              <a:t>IO</a:t>
            </a:r>
            <a:endParaRPr lang="en-US" altLang="ja-JP" sz="1100" kern="0" dirty="0" smtClean="0">
              <a:solidFill>
                <a:srgbClr val="003366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5" name="Rectangle 3"/>
          <p:cNvSpPr txBox="1">
            <a:spLocks noChangeArrowheads="1"/>
          </p:cNvSpPr>
          <p:nvPr/>
        </p:nvSpPr>
        <p:spPr>
          <a:xfrm>
            <a:off x="2422783" y="3294528"/>
            <a:ext cx="447537" cy="217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cs typeface="Arial"/>
              </a:rPr>
              <a:t>MC</a:t>
            </a:r>
            <a:endParaRPr lang="en-US" altLang="ja-JP" sz="1100" kern="0" dirty="0" smtClean="0">
              <a:solidFill>
                <a:srgbClr val="003366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6" name="円/楕円 135"/>
          <p:cNvSpPr/>
          <p:nvPr/>
        </p:nvSpPr>
        <p:spPr bwMode="auto">
          <a:xfrm>
            <a:off x="3227330" y="3511576"/>
            <a:ext cx="252000" cy="252000"/>
          </a:xfrm>
          <a:prstGeom prst="ellipse">
            <a:avLst/>
          </a:prstGeom>
          <a:solidFill>
            <a:srgbClr val="FFD257"/>
          </a:solidFill>
          <a:ln w="15875" cap="flat" cmpd="sng" algn="ctr">
            <a:solidFill>
              <a:srgbClr val="FFD25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 bwMode="auto">
          <a:xfrm>
            <a:off x="3026578" y="3564770"/>
            <a:ext cx="179999" cy="179999"/>
          </a:xfrm>
          <a:prstGeom prst="ellipse">
            <a:avLst/>
          </a:prstGeom>
          <a:solidFill>
            <a:srgbClr val="6699FF">
              <a:alpha val="8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6" name="円/楕円 265"/>
          <p:cNvSpPr>
            <a:spLocks noChangeAspect="1"/>
          </p:cNvSpPr>
          <p:nvPr/>
        </p:nvSpPr>
        <p:spPr bwMode="auto">
          <a:xfrm>
            <a:off x="3195472" y="3708923"/>
            <a:ext cx="179999" cy="179999"/>
          </a:xfrm>
          <a:prstGeom prst="ellipse">
            <a:avLst/>
          </a:prstGeom>
          <a:solidFill>
            <a:srgbClr val="6699FF">
              <a:alpha val="8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67" name="タイトル 1"/>
          <p:cNvSpPr>
            <a:spLocks noGrp="1"/>
          </p:cNvSpPr>
          <p:nvPr>
            <p:ph type="ctrTitle"/>
          </p:nvPr>
        </p:nvSpPr>
        <p:spPr>
          <a:xfrm>
            <a:off x="1309186" y="86048"/>
            <a:ext cx="7064077" cy="692711"/>
          </a:xfrm>
        </p:spPr>
        <p:txBody>
          <a:bodyPr>
            <a:noAutofit/>
          </a:bodyPr>
          <a:lstStyle/>
          <a:p>
            <a:r>
              <a:rPr lang="en-US" altLang="ja-JP" sz="3200" u="sng" dirty="0" err="1" smtClean="0">
                <a:latin typeface="Arial"/>
                <a:cs typeface="Arial"/>
              </a:rPr>
              <a:t>iKAGRA</a:t>
            </a:r>
            <a:r>
              <a:rPr lang="en-US" altLang="ja-JP" sz="3200" u="sng" dirty="0" smtClean="0">
                <a:latin typeface="Arial"/>
                <a:cs typeface="Arial"/>
              </a:rPr>
              <a:t> commissioning </a:t>
            </a:r>
            <a:r>
              <a:rPr lang="en-US" altLang="ja-JP" sz="3200" u="sng" dirty="0" smtClean="0">
                <a:latin typeface="Arial"/>
                <a:cs typeface="Arial"/>
              </a:rPr>
              <a:t>milestones</a:t>
            </a:r>
            <a:endParaRPr lang="ja-JP" altLang="en-US" sz="3200" u="sng" dirty="0">
              <a:latin typeface="Arial"/>
              <a:cs typeface="Arial"/>
            </a:endParaRPr>
          </a:p>
        </p:txBody>
      </p:sp>
      <p:sp>
        <p:nvSpPr>
          <p:cNvPr id="272" name="円/楕円 271"/>
          <p:cNvSpPr/>
          <p:nvPr/>
        </p:nvSpPr>
        <p:spPr bwMode="auto">
          <a:xfrm>
            <a:off x="4307685" y="3614202"/>
            <a:ext cx="288000" cy="288000"/>
          </a:xfrm>
          <a:prstGeom prst="ellipse">
            <a:avLst/>
          </a:prstGeom>
          <a:solidFill>
            <a:srgbClr val="6699FF">
              <a:alpha val="8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3" name="円/楕円 272"/>
          <p:cNvSpPr/>
          <p:nvPr/>
        </p:nvSpPr>
        <p:spPr bwMode="auto">
          <a:xfrm>
            <a:off x="5078069" y="3588782"/>
            <a:ext cx="360040" cy="360040"/>
          </a:xfrm>
          <a:prstGeom prst="ellipse">
            <a:avLst/>
          </a:prstGeom>
          <a:solidFill>
            <a:srgbClr val="FF9999">
              <a:alpha val="80000"/>
            </a:srgbClr>
          </a:solidFill>
          <a:ln w="15875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4" name="円/楕円 273"/>
          <p:cNvSpPr/>
          <p:nvPr/>
        </p:nvSpPr>
        <p:spPr bwMode="auto">
          <a:xfrm>
            <a:off x="4276773" y="2780928"/>
            <a:ext cx="360040" cy="360040"/>
          </a:xfrm>
          <a:prstGeom prst="ellipse">
            <a:avLst/>
          </a:prstGeom>
          <a:solidFill>
            <a:srgbClr val="FF9999">
              <a:alpha val="80000"/>
            </a:srgbClr>
          </a:solidFill>
          <a:ln w="15875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5" name="円/楕円 274"/>
          <p:cNvSpPr/>
          <p:nvPr/>
        </p:nvSpPr>
        <p:spPr bwMode="auto">
          <a:xfrm>
            <a:off x="4267200" y="3581400"/>
            <a:ext cx="360040" cy="360040"/>
          </a:xfrm>
          <a:prstGeom prst="ellipse">
            <a:avLst/>
          </a:prstGeom>
          <a:solidFill>
            <a:srgbClr val="99FF99">
              <a:alpha val="80000"/>
            </a:srgbClr>
          </a:solidFill>
          <a:ln w="15875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6" name="円/楕円 275"/>
          <p:cNvSpPr/>
          <p:nvPr/>
        </p:nvSpPr>
        <p:spPr bwMode="auto">
          <a:xfrm>
            <a:off x="4216679" y="4005096"/>
            <a:ext cx="288000" cy="288000"/>
          </a:xfrm>
          <a:prstGeom prst="ellipse">
            <a:avLst/>
          </a:prstGeom>
          <a:solidFill>
            <a:srgbClr val="99FF99">
              <a:alpha val="80000"/>
            </a:srgbClr>
          </a:solidFill>
          <a:ln w="15875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7" name="円/楕円 276"/>
          <p:cNvSpPr/>
          <p:nvPr/>
        </p:nvSpPr>
        <p:spPr bwMode="auto">
          <a:xfrm>
            <a:off x="4310711" y="4386524"/>
            <a:ext cx="288000" cy="288000"/>
          </a:xfrm>
          <a:prstGeom prst="ellipse">
            <a:avLst/>
          </a:prstGeom>
          <a:solidFill>
            <a:srgbClr val="99FF99">
              <a:alpha val="80000"/>
            </a:srgbClr>
          </a:solidFill>
          <a:ln w="15875" cap="flat" cmpd="sng" algn="ctr">
            <a:solidFill>
              <a:srgbClr val="99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78" name="円/楕円 277"/>
          <p:cNvSpPr/>
          <p:nvPr/>
        </p:nvSpPr>
        <p:spPr bwMode="auto">
          <a:xfrm>
            <a:off x="4199668" y="4696115"/>
            <a:ext cx="288000" cy="288000"/>
          </a:xfrm>
          <a:prstGeom prst="ellipse">
            <a:avLst/>
          </a:prstGeom>
          <a:solidFill>
            <a:srgbClr val="99FF99">
              <a:alpha val="80000"/>
            </a:srgbClr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4" name="Rectangle 3"/>
          <p:cNvSpPr txBox="1">
            <a:spLocks noChangeArrowheads="1"/>
          </p:cNvSpPr>
          <p:nvPr/>
        </p:nvSpPr>
        <p:spPr>
          <a:xfrm>
            <a:off x="4560672" y="1540090"/>
            <a:ext cx="652205" cy="23272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noProof="0" dirty="0" smtClean="0">
                <a:solidFill>
                  <a:srgbClr val="003366"/>
                </a:solidFill>
                <a:latin typeface="Arial"/>
                <a:ea typeface="+mn-ea"/>
                <a:cs typeface="Arial"/>
              </a:rPr>
              <a:t>ETM</a:t>
            </a:r>
            <a:endParaRPr lang="en-US" altLang="ja-JP" sz="1100" kern="0" dirty="0" smtClean="0">
              <a:solidFill>
                <a:srgbClr val="003366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5" name="Rectangle 3"/>
          <p:cNvSpPr txBox="1">
            <a:spLocks noChangeArrowheads="1"/>
          </p:cNvSpPr>
          <p:nvPr/>
        </p:nvSpPr>
        <p:spPr>
          <a:xfrm rot="16200000">
            <a:off x="3863383" y="1978422"/>
            <a:ext cx="652205" cy="23272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ea typeface="+mn-ea"/>
                <a:cs typeface="Arial"/>
              </a:rPr>
              <a:t>Y-arm</a:t>
            </a:r>
          </a:p>
        </p:txBody>
      </p:sp>
      <p:sp>
        <p:nvSpPr>
          <p:cNvPr id="286" name="Rectangle 3"/>
          <p:cNvSpPr txBox="1">
            <a:spLocks noChangeArrowheads="1"/>
          </p:cNvSpPr>
          <p:nvPr/>
        </p:nvSpPr>
        <p:spPr>
          <a:xfrm>
            <a:off x="5822195" y="3756256"/>
            <a:ext cx="652205" cy="23272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>
                <a:solidFill>
                  <a:srgbClr val="003366"/>
                </a:solidFill>
                <a:latin typeface="Arial"/>
                <a:ea typeface="+mn-ea"/>
                <a:cs typeface="Arial"/>
              </a:rPr>
              <a:t>X</a:t>
            </a: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ea typeface="+mn-ea"/>
                <a:cs typeface="Arial"/>
              </a:rPr>
              <a:t>-arm</a:t>
            </a:r>
          </a:p>
        </p:txBody>
      </p:sp>
      <p:sp>
        <p:nvSpPr>
          <p:cNvPr id="287" name="Rectangle 3"/>
          <p:cNvSpPr txBox="1">
            <a:spLocks noChangeArrowheads="1"/>
          </p:cNvSpPr>
          <p:nvPr/>
        </p:nvSpPr>
        <p:spPr>
          <a:xfrm>
            <a:off x="6365005" y="3861048"/>
            <a:ext cx="652205" cy="23272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noProof="0" dirty="0" smtClean="0">
                <a:solidFill>
                  <a:srgbClr val="003366"/>
                </a:solidFill>
                <a:latin typeface="Arial"/>
                <a:ea typeface="+mn-ea"/>
                <a:cs typeface="Arial"/>
              </a:rPr>
              <a:t>ETM</a:t>
            </a:r>
            <a:endParaRPr lang="en-US" altLang="ja-JP" sz="1100" kern="0" dirty="0" smtClean="0">
              <a:solidFill>
                <a:srgbClr val="003366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8" name="Rectangle 3"/>
          <p:cNvSpPr txBox="1">
            <a:spLocks noChangeArrowheads="1"/>
          </p:cNvSpPr>
          <p:nvPr/>
        </p:nvSpPr>
        <p:spPr>
          <a:xfrm>
            <a:off x="4498939" y="3415254"/>
            <a:ext cx="465428" cy="23281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ea typeface="+mn-ea"/>
                <a:cs typeface="Arial"/>
              </a:rPr>
              <a:t>BS</a:t>
            </a:r>
          </a:p>
        </p:txBody>
      </p:sp>
      <p:sp>
        <p:nvSpPr>
          <p:cNvPr id="289" name="円/楕円 288"/>
          <p:cNvSpPr/>
          <p:nvPr/>
        </p:nvSpPr>
        <p:spPr bwMode="auto">
          <a:xfrm>
            <a:off x="6467835" y="3624802"/>
            <a:ext cx="288000" cy="288000"/>
          </a:xfrm>
          <a:prstGeom prst="ellipse">
            <a:avLst/>
          </a:prstGeom>
          <a:solidFill>
            <a:srgbClr val="FFD257"/>
          </a:solidFill>
          <a:ln w="15875" cap="flat" cmpd="sng" algn="ctr">
            <a:solidFill>
              <a:srgbClr val="FFD25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0" name="円/楕円 289"/>
          <p:cNvSpPr/>
          <p:nvPr/>
        </p:nvSpPr>
        <p:spPr bwMode="auto">
          <a:xfrm>
            <a:off x="4317991" y="1495058"/>
            <a:ext cx="288000" cy="288000"/>
          </a:xfrm>
          <a:prstGeom prst="ellipse">
            <a:avLst/>
          </a:prstGeom>
          <a:solidFill>
            <a:srgbClr val="FFD257"/>
          </a:solidFill>
          <a:ln w="15875" cap="flat" cmpd="sng" algn="ctr">
            <a:solidFill>
              <a:srgbClr val="FFD25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1" name="円/楕円 290"/>
          <p:cNvSpPr/>
          <p:nvPr/>
        </p:nvSpPr>
        <p:spPr bwMode="auto">
          <a:xfrm>
            <a:off x="5508104" y="3623092"/>
            <a:ext cx="288000" cy="288000"/>
          </a:xfrm>
          <a:prstGeom prst="ellipse">
            <a:avLst/>
          </a:prstGeom>
          <a:solidFill>
            <a:srgbClr val="FFD257"/>
          </a:solidFill>
          <a:ln w="15875" cap="flat" cmpd="sng" algn="ctr">
            <a:solidFill>
              <a:srgbClr val="FFD25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2" name="円/楕円 291"/>
          <p:cNvSpPr/>
          <p:nvPr/>
        </p:nvSpPr>
        <p:spPr bwMode="auto">
          <a:xfrm>
            <a:off x="4307595" y="2420888"/>
            <a:ext cx="288000" cy="288000"/>
          </a:xfrm>
          <a:prstGeom prst="ellipse">
            <a:avLst/>
          </a:prstGeom>
          <a:solidFill>
            <a:srgbClr val="FFD257"/>
          </a:solidFill>
          <a:ln w="15875" cap="flat" cmpd="sng" algn="ctr">
            <a:solidFill>
              <a:srgbClr val="FFD25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3" name="円/楕円 292"/>
          <p:cNvSpPr/>
          <p:nvPr/>
        </p:nvSpPr>
        <p:spPr bwMode="auto">
          <a:xfrm>
            <a:off x="3962400" y="3552468"/>
            <a:ext cx="252000" cy="252000"/>
          </a:xfrm>
          <a:prstGeom prst="ellipse">
            <a:avLst/>
          </a:prstGeom>
          <a:solidFill>
            <a:srgbClr val="FFD257"/>
          </a:solidFill>
          <a:ln w="15875" cap="flat" cmpd="sng" algn="ctr">
            <a:solidFill>
              <a:srgbClr val="FFD25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4" name="円/楕円 293"/>
          <p:cNvSpPr/>
          <p:nvPr/>
        </p:nvSpPr>
        <p:spPr bwMode="auto">
          <a:xfrm>
            <a:off x="3505200" y="3651244"/>
            <a:ext cx="252000" cy="252000"/>
          </a:xfrm>
          <a:prstGeom prst="ellipse">
            <a:avLst/>
          </a:prstGeom>
          <a:solidFill>
            <a:srgbClr val="FFD257"/>
          </a:solidFill>
          <a:ln w="15875" cap="flat" cmpd="sng" algn="ctr">
            <a:solidFill>
              <a:srgbClr val="FFD25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5" name="円/楕円 294"/>
          <p:cNvSpPr/>
          <p:nvPr/>
        </p:nvSpPr>
        <p:spPr bwMode="auto">
          <a:xfrm>
            <a:off x="6849781" y="3570663"/>
            <a:ext cx="360040" cy="360040"/>
          </a:xfrm>
          <a:prstGeom prst="ellipse">
            <a:avLst/>
          </a:prstGeom>
          <a:solidFill>
            <a:srgbClr val="FF9999">
              <a:alpha val="80000"/>
            </a:srgbClr>
          </a:solidFill>
          <a:ln w="15875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6" name="円/楕円 295"/>
          <p:cNvSpPr/>
          <p:nvPr/>
        </p:nvSpPr>
        <p:spPr bwMode="auto">
          <a:xfrm>
            <a:off x="4276773" y="1052736"/>
            <a:ext cx="360040" cy="360040"/>
          </a:xfrm>
          <a:prstGeom prst="ellipse">
            <a:avLst/>
          </a:prstGeom>
          <a:solidFill>
            <a:srgbClr val="FF9999">
              <a:alpha val="80000"/>
            </a:srgbClr>
          </a:solidFill>
          <a:ln w="15875" cap="flat" cmpd="sng" algn="ctr">
            <a:solidFill>
              <a:srgbClr val="FF99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7" name="円/楕円 296"/>
          <p:cNvSpPr/>
          <p:nvPr/>
        </p:nvSpPr>
        <p:spPr bwMode="auto">
          <a:xfrm>
            <a:off x="2654504" y="3596130"/>
            <a:ext cx="288000" cy="288000"/>
          </a:xfrm>
          <a:prstGeom prst="ellipse">
            <a:avLst/>
          </a:prstGeom>
          <a:solidFill>
            <a:srgbClr val="6699FF">
              <a:alpha val="8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8" name="円/楕円 297"/>
          <p:cNvSpPr/>
          <p:nvPr/>
        </p:nvSpPr>
        <p:spPr bwMode="auto">
          <a:xfrm>
            <a:off x="2666751" y="2917702"/>
            <a:ext cx="288000" cy="288000"/>
          </a:xfrm>
          <a:prstGeom prst="ellipse">
            <a:avLst/>
          </a:prstGeom>
          <a:solidFill>
            <a:srgbClr val="6699FF">
              <a:alpha val="8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299" name="直線コネクタ 298"/>
          <p:cNvCxnSpPr>
            <a:stCxn id="307" idx="3"/>
          </p:cNvCxnSpPr>
          <p:nvPr/>
        </p:nvCxnSpPr>
        <p:spPr bwMode="auto">
          <a:xfrm flipH="1" flipV="1">
            <a:off x="3572946" y="3763576"/>
            <a:ext cx="3064555" cy="6378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0" name="直線コネクタ 299"/>
          <p:cNvCxnSpPr>
            <a:endCxn id="276" idx="6"/>
          </p:cNvCxnSpPr>
          <p:nvPr/>
        </p:nvCxnSpPr>
        <p:spPr bwMode="auto">
          <a:xfrm rot="16200000" flipH="1">
            <a:off x="3208844" y="2900618"/>
            <a:ext cx="2496956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1" name="直線コネクタ 300"/>
          <p:cNvCxnSpPr/>
          <p:nvPr/>
        </p:nvCxnSpPr>
        <p:spPr bwMode="auto">
          <a:xfrm flipH="1" flipV="1">
            <a:off x="3116818" y="3669040"/>
            <a:ext cx="1001836" cy="3587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2" name="直線コネクタ 301"/>
          <p:cNvCxnSpPr/>
          <p:nvPr/>
        </p:nvCxnSpPr>
        <p:spPr bwMode="auto">
          <a:xfrm flipH="1">
            <a:off x="3594139" y="3669040"/>
            <a:ext cx="541325" cy="102413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3" name="直線コネクタ 302"/>
          <p:cNvCxnSpPr/>
          <p:nvPr/>
        </p:nvCxnSpPr>
        <p:spPr bwMode="auto">
          <a:xfrm flipH="1" flipV="1">
            <a:off x="2533559" y="3756601"/>
            <a:ext cx="767972" cy="14853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4" name="直線コネクタ 303"/>
          <p:cNvCxnSpPr/>
          <p:nvPr/>
        </p:nvCxnSpPr>
        <p:spPr bwMode="auto">
          <a:xfrm>
            <a:off x="3125039" y="3666163"/>
            <a:ext cx="175219" cy="113315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5" name="直線コネクタ 304"/>
          <p:cNvCxnSpPr/>
          <p:nvPr/>
        </p:nvCxnSpPr>
        <p:spPr bwMode="auto">
          <a:xfrm flipV="1">
            <a:off x="2737836" y="3049663"/>
            <a:ext cx="70817" cy="717197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6" name="直線コネクタ 305"/>
          <p:cNvCxnSpPr/>
          <p:nvPr/>
        </p:nvCxnSpPr>
        <p:spPr bwMode="auto">
          <a:xfrm flipH="1" flipV="1">
            <a:off x="2815033" y="3056583"/>
            <a:ext cx="50394" cy="710277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" name="正方形/長方形 306"/>
          <p:cNvSpPr/>
          <p:nvPr/>
        </p:nvSpPr>
        <p:spPr bwMode="auto">
          <a:xfrm>
            <a:off x="6601501" y="3724954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8" name="正方形/長方形 307"/>
          <p:cNvSpPr/>
          <p:nvPr/>
        </p:nvSpPr>
        <p:spPr bwMode="auto">
          <a:xfrm rot="21000000">
            <a:off x="4119197" y="3627032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5452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9" name="正方形/長方形 308"/>
          <p:cNvSpPr/>
          <p:nvPr/>
        </p:nvSpPr>
        <p:spPr bwMode="auto">
          <a:xfrm rot="600000">
            <a:off x="3103063" y="3623079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0" name="正方形/長方形 309"/>
          <p:cNvSpPr/>
          <p:nvPr/>
        </p:nvSpPr>
        <p:spPr bwMode="auto">
          <a:xfrm rot="600000">
            <a:off x="3276106" y="3731380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1" name="正方形/長方形 310"/>
          <p:cNvSpPr/>
          <p:nvPr/>
        </p:nvSpPr>
        <p:spPr bwMode="auto">
          <a:xfrm rot="21000000">
            <a:off x="3557091" y="3731380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2" name="正方形/長方形 311"/>
          <p:cNvSpPr/>
          <p:nvPr/>
        </p:nvSpPr>
        <p:spPr bwMode="auto">
          <a:xfrm rot="5400000">
            <a:off x="2795273" y="3005960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3" name="正方形/長方形 312"/>
          <p:cNvSpPr/>
          <p:nvPr/>
        </p:nvSpPr>
        <p:spPr bwMode="auto">
          <a:xfrm rot="2700000">
            <a:off x="2853216" y="3726040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4" name="正方形/長方形 313"/>
          <p:cNvSpPr/>
          <p:nvPr/>
        </p:nvSpPr>
        <p:spPr bwMode="auto">
          <a:xfrm rot="18900000">
            <a:off x="2714383" y="3725683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5" name="正方形/長方形 314"/>
          <p:cNvSpPr/>
          <p:nvPr/>
        </p:nvSpPr>
        <p:spPr bwMode="auto">
          <a:xfrm rot="2700000">
            <a:off x="4453156" y="3723426"/>
            <a:ext cx="36000" cy="128954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6" name="正方形/長方形 315"/>
          <p:cNvSpPr/>
          <p:nvPr/>
        </p:nvSpPr>
        <p:spPr bwMode="auto">
          <a:xfrm rot="5400000">
            <a:off x="4439321" y="1586272"/>
            <a:ext cx="36000" cy="9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317" name="直線コネクタ 316"/>
          <p:cNvCxnSpPr>
            <a:stCxn id="313" idx="1"/>
          </p:cNvCxnSpPr>
          <p:nvPr/>
        </p:nvCxnSpPr>
        <p:spPr bwMode="auto">
          <a:xfrm flipH="1" flipV="1">
            <a:off x="2728883" y="3756485"/>
            <a:ext cx="129605" cy="1827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3" name="直線コネクタ 382"/>
          <p:cNvCxnSpPr/>
          <p:nvPr/>
        </p:nvCxnSpPr>
        <p:spPr bwMode="auto">
          <a:xfrm rot="10800000">
            <a:off x="4111656" y="4149098"/>
            <a:ext cx="345666" cy="1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4" name="正方形/長方形 383"/>
          <p:cNvSpPr/>
          <p:nvPr/>
        </p:nvSpPr>
        <p:spPr bwMode="auto">
          <a:xfrm rot="2779955">
            <a:off x="4453229" y="4123135"/>
            <a:ext cx="24141" cy="69961"/>
          </a:xfrm>
          <a:prstGeom prst="rect">
            <a:avLst/>
          </a:prstGeom>
          <a:solidFill>
            <a:srgbClr val="FFFFFF">
              <a:alpha val="50000"/>
            </a:srgbClr>
          </a:solidFill>
          <a:ln w="9525" cap="flat" cmpd="sng" algn="ctr">
            <a:solidFill>
              <a:srgbClr val="474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5" name="Rectangle 3"/>
          <p:cNvSpPr txBox="1">
            <a:spLocks noChangeArrowheads="1"/>
          </p:cNvSpPr>
          <p:nvPr/>
        </p:nvSpPr>
        <p:spPr>
          <a:xfrm>
            <a:off x="7295212" y="3564770"/>
            <a:ext cx="494740" cy="217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cs typeface="Arial"/>
              </a:rPr>
              <a:t>EXC</a:t>
            </a:r>
            <a:endParaRPr lang="en-US" altLang="ja-JP" sz="1100" kern="0" dirty="0" smtClean="0">
              <a:solidFill>
                <a:srgbClr val="003366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6" name="Rectangle 3"/>
          <p:cNvSpPr txBox="1">
            <a:spLocks noChangeArrowheads="1"/>
          </p:cNvSpPr>
          <p:nvPr/>
        </p:nvSpPr>
        <p:spPr>
          <a:xfrm>
            <a:off x="3470863" y="3237389"/>
            <a:ext cx="465428" cy="23281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ea typeface="+mn-ea"/>
                <a:cs typeface="Arial"/>
              </a:rPr>
              <a:t>PR</a:t>
            </a:r>
          </a:p>
        </p:txBody>
      </p:sp>
      <p:sp>
        <p:nvSpPr>
          <p:cNvPr id="147" name="Rectangle 3"/>
          <p:cNvSpPr txBox="1">
            <a:spLocks noChangeArrowheads="1"/>
          </p:cNvSpPr>
          <p:nvPr/>
        </p:nvSpPr>
        <p:spPr>
          <a:xfrm>
            <a:off x="4301091" y="725617"/>
            <a:ext cx="609799" cy="217048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cs typeface="Arial"/>
              </a:rPr>
              <a:t>EYC</a:t>
            </a:r>
            <a:endParaRPr lang="en-US" altLang="ja-JP" sz="1100" kern="0" dirty="0" smtClean="0">
              <a:solidFill>
                <a:srgbClr val="003366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8" name="Rectangle 3"/>
          <p:cNvSpPr txBox="1">
            <a:spLocks noChangeArrowheads="1"/>
          </p:cNvSpPr>
          <p:nvPr/>
        </p:nvSpPr>
        <p:spPr>
          <a:xfrm>
            <a:off x="4073122" y="4558116"/>
            <a:ext cx="465428" cy="232816"/>
          </a:xfrm>
          <a:prstGeom prst="rect">
            <a:avLst/>
          </a:prstGeom>
        </p:spPr>
        <p:txBody>
          <a:bodyPr/>
          <a:lstStyle/>
          <a:p>
            <a:pPr marL="193675" marR="0" lvl="0" indent="-193675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itchFamily="2" charset="2"/>
              <a:buNone/>
              <a:tabLst/>
              <a:defRPr/>
            </a:pPr>
            <a:r>
              <a:rPr lang="en-US" altLang="ja-JP" sz="1100" kern="0" dirty="0" smtClean="0">
                <a:solidFill>
                  <a:srgbClr val="003366"/>
                </a:solidFill>
                <a:latin typeface="Arial"/>
                <a:ea typeface="+mn-ea"/>
                <a:cs typeface="Arial"/>
              </a:rPr>
              <a:t>SR</a:t>
            </a:r>
          </a:p>
        </p:txBody>
      </p:sp>
      <p:grpSp>
        <p:nvGrpSpPr>
          <p:cNvPr id="5" name="図形グループ 156"/>
          <p:cNvGrpSpPr/>
          <p:nvPr/>
        </p:nvGrpSpPr>
        <p:grpSpPr>
          <a:xfrm>
            <a:off x="212801" y="3994937"/>
            <a:ext cx="2702963" cy="435223"/>
            <a:chOff x="159315" y="3951302"/>
            <a:chExt cx="2359396" cy="435223"/>
          </a:xfrm>
        </p:grpSpPr>
        <p:sp>
          <p:nvSpPr>
            <p:cNvPr id="149" name="Rectangle 3"/>
            <p:cNvSpPr txBox="1">
              <a:spLocks noChangeArrowheads="1"/>
            </p:cNvSpPr>
            <p:nvPr/>
          </p:nvSpPr>
          <p:spPr>
            <a:xfrm>
              <a:off x="159315" y="4035581"/>
              <a:ext cx="2359396" cy="35094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marL="193675" marR="0" lvl="0" indent="-193675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70000"/>
                <a:buFont typeface="Wingdings" pitchFamily="2" charset="2"/>
                <a:buNone/>
                <a:tabLst/>
                <a:defRPr/>
              </a:pPr>
              <a:r>
                <a:rPr lang="en-US" altLang="ja-JP" sz="1600" kern="0" dirty="0" smtClean="0">
                  <a:latin typeface="+mj-lt"/>
                  <a:ea typeface="+mn-ea"/>
                  <a:cs typeface="Arial"/>
                </a:rPr>
                <a:t>Jun. 9: </a:t>
              </a:r>
              <a:r>
                <a:rPr lang="en-US" altLang="ja-JP" sz="1600" kern="0" dirty="0" smtClean="0">
                  <a:latin typeface="+mj-lt"/>
                  <a:ea typeface="+mn-ea"/>
                  <a:cs typeface="Arial"/>
                </a:rPr>
                <a:t>PSL beam quality check</a:t>
              </a:r>
            </a:p>
          </p:txBody>
        </p:sp>
        <p:sp>
          <p:nvSpPr>
            <p:cNvPr id="150" name="下矢印 149"/>
            <p:cNvSpPr/>
            <p:nvPr/>
          </p:nvSpPr>
          <p:spPr bwMode="auto">
            <a:xfrm rot="13555032" flipH="1">
              <a:off x="1847348" y="3746315"/>
              <a:ext cx="45719" cy="455693"/>
            </a:xfrm>
            <a:prstGeom prst="down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HGP創英角ｺﾞｼｯｸUB" pitchFamily="50" charset="-128"/>
              </a:endParaRPr>
            </a:p>
          </p:txBody>
        </p:sp>
      </p:grpSp>
      <p:sp>
        <p:nvSpPr>
          <p:cNvPr id="157" name="テキスト ボックス 156"/>
          <p:cNvSpPr txBox="1"/>
          <p:nvPr/>
        </p:nvSpPr>
        <p:spPr>
          <a:xfrm>
            <a:off x="7901277" y="0"/>
            <a:ext cx="124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Arial"/>
                <a:cs typeface="Arial"/>
              </a:rPr>
              <a:t>160621_SAITO</a:t>
            </a:r>
            <a:endParaRPr kumimoji="1" lang="ja-JP" altLang="en-US" sz="1200" dirty="0">
              <a:latin typeface="Arial"/>
              <a:cs typeface="Arial"/>
            </a:endParaRPr>
          </a:p>
        </p:txBody>
      </p:sp>
      <p:grpSp>
        <p:nvGrpSpPr>
          <p:cNvPr id="238" name="図形グループ 237"/>
          <p:cNvGrpSpPr/>
          <p:nvPr/>
        </p:nvGrpSpPr>
        <p:grpSpPr>
          <a:xfrm>
            <a:off x="519509" y="1836111"/>
            <a:ext cx="2064853" cy="1785292"/>
            <a:chOff x="519509" y="1836111"/>
            <a:chExt cx="2064853" cy="1785292"/>
          </a:xfrm>
        </p:grpSpPr>
        <p:grpSp>
          <p:nvGrpSpPr>
            <p:cNvPr id="17" name="図形グループ 156"/>
            <p:cNvGrpSpPr/>
            <p:nvPr/>
          </p:nvGrpSpPr>
          <p:grpSpPr>
            <a:xfrm>
              <a:off x="966367" y="2485242"/>
              <a:ext cx="627614" cy="1136161"/>
              <a:chOff x="515386" y="276615"/>
              <a:chExt cx="627614" cy="1136161"/>
            </a:xfrm>
          </p:grpSpPr>
          <p:sp>
            <p:nvSpPr>
              <p:cNvPr id="355" name="正方形/長方形 354"/>
              <p:cNvSpPr/>
              <p:nvPr/>
            </p:nvSpPr>
            <p:spPr bwMode="auto">
              <a:xfrm>
                <a:off x="617618" y="276615"/>
                <a:ext cx="360850" cy="634142"/>
              </a:xfrm>
              <a:prstGeom prst="rect">
                <a:avLst/>
              </a:prstGeom>
              <a:noFill/>
              <a:ln w="3810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56" name="正方形/長方形 355"/>
              <p:cNvSpPr/>
              <p:nvPr/>
            </p:nvSpPr>
            <p:spPr bwMode="auto">
              <a:xfrm>
                <a:off x="655505" y="474319"/>
                <a:ext cx="273629" cy="8182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57" name="正方形/長方形 356"/>
              <p:cNvSpPr/>
              <p:nvPr/>
            </p:nvSpPr>
            <p:spPr bwMode="auto">
              <a:xfrm>
                <a:off x="721391" y="653547"/>
                <a:ext cx="136814" cy="171137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cxnSp>
            <p:nvCxnSpPr>
              <p:cNvPr id="358" name="直線コネクタ 357"/>
              <p:cNvCxnSpPr>
                <a:stCxn id="355" idx="0"/>
                <a:endCxn id="357" idx="2"/>
              </p:cNvCxnSpPr>
              <p:nvPr/>
            </p:nvCxnSpPr>
            <p:spPr bwMode="auto">
              <a:xfrm flipH="1">
                <a:off x="789798" y="276615"/>
                <a:ext cx="8245" cy="548069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9" name="正方形/長方形 358"/>
              <p:cNvSpPr/>
              <p:nvPr/>
            </p:nvSpPr>
            <p:spPr bwMode="auto">
              <a:xfrm>
                <a:off x="560752" y="935230"/>
                <a:ext cx="506048" cy="62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60" name="正方形/長方形 359"/>
              <p:cNvSpPr/>
              <p:nvPr/>
            </p:nvSpPr>
            <p:spPr bwMode="auto">
              <a:xfrm>
                <a:off x="573452" y="1019937"/>
                <a:ext cx="88332" cy="62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61" name="正方形/長方形 360"/>
              <p:cNvSpPr/>
              <p:nvPr/>
            </p:nvSpPr>
            <p:spPr bwMode="auto">
              <a:xfrm>
                <a:off x="569094" y="1111977"/>
                <a:ext cx="88332" cy="62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62" name="正方形/長方形 361"/>
              <p:cNvSpPr/>
              <p:nvPr/>
            </p:nvSpPr>
            <p:spPr bwMode="auto">
              <a:xfrm>
                <a:off x="978468" y="1019937"/>
                <a:ext cx="88332" cy="62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63" name="正方形/長方形 362"/>
              <p:cNvSpPr/>
              <p:nvPr/>
            </p:nvSpPr>
            <p:spPr bwMode="auto">
              <a:xfrm>
                <a:off x="975742" y="1111977"/>
                <a:ext cx="88332" cy="62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64" name="正方形/長方形 363"/>
              <p:cNvSpPr/>
              <p:nvPr/>
            </p:nvSpPr>
            <p:spPr bwMode="auto">
              <a:xfrm flipV="1">
                <a:off x="515386" y="1367057"/>
                <a:ext cx="627614" cy="45719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FFFFFF">
                    <a:alpha val="5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51" name="正方形/長方形 150"/>
              <p:cNvSpPr/>
              <p:nvPr/>
            </p:nvSpPr>
            <p:spPr bwMode="auto">
              <a:xfrm>
                <a:off x="569219" y="1192784"/>
                <a:ext cx="506048" cy="62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53" name="正方形/長方形 152"/>
              <p:cNvSpPr/>
              <p:nvPr/>
            </p:nvSpPr>
            <p:spPr bwMode="auto">
              <a:xfrm>
                <a:off x="624248" y="1257007"/>
                <a:ext cx="88332" cy="134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154" name="正方形/長方形 153"/>
              <p:cNvSpPr/>
              <p:nvPr/>
            </p:nvSpPr>
            <p:spPr bwMode="auto">
              <a:xfrm>
                <a:off x="927660" y="1257007"/>
                <a:ext cx="88332" cy="134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188" name="図形グループ 187"/>
            <p:cNvGrpSpPr/>
            <p:nvPr/>
          </p:nvGrpSpPr>
          <p:grpSpPr>
            <a:xfrm>
              <a:off x="519509" y="1836111"/>
              <a:ext cx="2064853" cy="1081591"/>
              <a:chOff x="519509" y="1836111"/>
              <a:chExt cx="2064853" cy="1081591"/>
            </a:xfrm>
          </p:grpSpPr>
          <p:sp>
            <p:nvSpPr>
              <p:cNvPr id="177" name="テキスト ボックス 176"/>
              <p:cNvSpPr txBox="1"/>
              <p:nvPr/>
            </p:nvSpPr>
            <p:spPr>
              <a:xfrm>
                <a:off x="519509" y="1836111"/>
                <a:ext cx="1745189" cy="584776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 smtClean="0"/>
                  <a:t>Oct. </a:t>
                </a:r>
                <a:r>
                  <a:rPr kumimoji="1" lang="en-US" altLang="ja-JP" sz="1600" dirty="0" smtClean="0"/>
                  <a:t>11: MC mirror </a:t>
                </a:r>
              </a:p>
              <a:p>
                <a:r>
                  <a:rPr kumimoji="1" lang="en-US" altLang="ja-JP" sz="1600" dirty="0" smtClean="0"/>
                  <a:t>was suspended</a:t>
                </a:r>
              </a:p>
            </p:txBody>
          </p:sp>
          <p:cxnSp>
            <p:nvCxnSpPr>
              <p:cNvPr id="187" name="直線矢印コネクタ 186"/>
              <p:cNvCxnSpPr/>
              <p:nvPr/>
            </p:nvCxnSpPr>
            <p:spPr>
              <a:xfrm rot="16200000" flipH="1">
                <a:off x="2153675" y="2487015"/>
                <a:ext cx="496814" cy="3645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図形グループ 188"/>
          <p:cNvGrpSpPr/>
          <p:nvPr/>
        </p:nvGrpSpPr>
        <p:grpSpPr>
          <a:xfrm>
            <a:off x="1648198" y="1462069"/>
            <a:ext cx="1853192" cy="2013042"/>
            <a:chOff x="573726" y="2078541"/>
            <a:chExt cx="1853192" cy="2013042"/>
          </a:xfrm>
        </p:grpSpPr>
        <p:sp>
          <p:nvSpPr>
            <p:cNvPr id="190" name="テキスト ボックス 189"/>
            <p:cNvSpPr txBox="1"/>
            <p:nvPr/>
          </p:nvSpPr>
          <p:spPr>
            <a:xfrm>
              <a:off x="573726" y="2078541"/>
              <a:ext cx="1853192" cy="33855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Nov. </a:t>
              </a:r>
              <a:r>
                <a:rPr kumimoji="1" lang="en-US" altLang="ja-JP" sz="1600" dirty="0" smtClean="0"/>
                <a:t>11: IFI installed</a:t>
              </a:r>
            </a:p>
          </p:txBody>
        </p:sp>
        <p:cxnSp>
          <p:nvCxnSpPr>
            <p:cNvPr id="191" name="直線矢印コネクタ 190"/>
            <p:cNvCxnSpPr>
              <a:endCxn id="141" idx="0"/>
            </p:cNvCxnSpPr>
            <p:nvPr/>
          </p:nvCxnSpPr>
          <p:spPr>
            <a:xfrm rot="16200000" flipH="1">
              <a:off x="1112762" y="3094514"/>
              <a:ext cx="1725599" cy="2685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9" name="図形グループ 238"/>
          <p:cNvGrpSpPr/>
          <p:nvPr/>
        </p:nvGrpSpPr>
        <p:grpSpPr>
          <a:xfrm>
            <a:off x="115330" y="86048"/>
            <a:ext cx="3299710" cy="1663465"/>
            <a:chOff x="115330" y="86048"/>
            <a:chExt cx="3299710" cy="1663465"/>
          </a:xfrm>
        </p:grpSpPr>
        <p:pic>
          <p:nvPicPr>
            <p:cNvPr id="198" name="図 197" descr="260_20151030143317_img006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330" y="86048"/>
              <a:ext cx="1247599" cy="1663465"/>
            </a:xfrm>
            <a:prstGeom prst="rect">
              <a:avLst/>
            </a:prstGeom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95" name="テキスト ボックス 194"/>
            <p:cNvSpPr txBox="1"/>
            <p:nvPr/>
          </p:nvSpPr>
          <p:spPr>
            <a:xfrm>
              <a:off x="1337428" y="1074222"/>
              <a:ext cx="2077612" cy="33855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Dec. </a:t>
              </a:r>
              <a:r>
                <a:rPr kumimoji="1" lang="en-US" altLang="ja-JP" sz="1600" dirty="0" smtClean="0"/>
                <a:t>11: MC was ready</a:t>
              </a:r>
            </a:p>
          </p:txBody>
        </p:sp>
      </p:grpSp>
      <p:grpSp>
        <p:nvGrpSpPr>
          <p:cNvPr id="240" name="図形グループ 239"/>
          <p:cNvGrpSpPr/>
          <p:nvPr/>
        </p:nvGrpSpPr>
        <p:grpSpPr>
          <a:xfrm>
            <a:off x="247414" y="3912802"/>
            <a:ext cx="3257786" cy="2879885"/>
            <a:chOff x="247414" y="3912802"/>
            <a:chExt cx="3257786" cy="2879885"/>
          </a:xfrm>
        </p:grpSpPr>
        <p:grpSp>
          <p:nvGrpSpPr>
            <p:cNvPr id="199" name="図形グループ 191"/>
            <p:cNvGrpSpPr/>
            <p:nvPr/>
          </p:nvGrpSpPr>
          <p:grpSpPr>
            <a:xfrm>
              <a:off x="1334391" y="5326655"/>
              <a:ext cx="627614" cy="1113361"/>
              <a:chOff x="6154028" y="1827079"/>
              <a:chExt cx="627614" cy="1113361"/>
            </a:xfrm>
            <a:solidFill>
              <a:srgbClr val="FFFFFF"/>
            </a:solidFill>
          </p:grpSpPr>
          <p:sp>
            <p:nvSpPr>
              <p:cNvPr id="200" name="正方形/長方形 199"/>
              <p:cNvSpPr/>
              <p:nvPr/>
            </p:nvSpPr>
            <p:spPr bwMode="auto">
              <a:xfrm>
                <a:off x="6283554" y="1920213"/>
                <a:ext cx="360850" cy="702745"/>
              </a:xfrm>
              <a:prstGeom prst="rect">
                <a:avLst/>
              </a:prstGeom>
              <a:grpFill/>
              <a:ln w="3810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01" name="正方形/長方形 200"/>
              <p:cNvSpPr/>
              <p:nvPr/>
            </p:nvSpPr>
            <p:spPr bwMode="auto">
              <a:xfrm>
                <a:off x="6321441" y="2171780"/>
                <a:ext cx="273629" cy="81820"/>
              </a:xfrm>
              <a:prstGeom prst="rect">
                <a:avLst/>
              </a:prstGeom>
              <a:grpFill/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02" name="正方形/長方形 201"/>
              <p:cNvSpPr/>
              <p:nvPr/>
            </p:nvSpPr>
            <p:spPr bwMode="auto">
              <a:xfrm>
                <a:off x="6387327" y="2351008"/>
                <a:ext cx="136814" cy="171137"/>
              </a:xfrm>
              <a:prstGeom prst="rect">
                <a:avLst/>
              </a:prstGeom>
              <a:grpFill/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cxnSp>
            <p:nvCxnSpPr>
              <p:cNvPr id="203" name="直線コネクタ 202"/>
              <p:cNvCxnSpPr>
                <a:stCxn id="200" idx="0"/>
                <a:endCxn id="202" idx="2"/>
              </p:cNvCxnSpPr>
              <p:nvPr/>
            </p:nvCxnSpPr>
            <p:spPr bwMode="auto">
              <a:xfrm rot="16200000" flipH="1" flipV="1">
                <a:off x="6158891" y="2217056"/>
                <a:ext cx="601932" cy="8245"/>
              </a:xfrm>
              <a:prstGeom prst="line">
                <a:avLst/>
              </a:prstGeom>
              <a:grpFill/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4" name="正方形/長方形 203"/>
              <p:cNvSpPr/>
              <p:nvPr/>
            </p:nvSpPr>
            <p:spPr bwMode="auto">
              <a:xfrm>
                <a:off x="6226688" y="2632691"/>
                <a:ext cx="506048" cy="62642"/>
              </a:xfrm>
              <a:prstGeom prst="rect">
                <a:avLst/>
              </a:prstGeom>
              <a:grpFill/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05" name="正方形/長方形 204"/>
              <p:cNvSpPr/>
              <p:nvPr/>
            </p:nvSpPr>
            <p:spPr bwMode="auto">
              <a:xfrm>
                <a:off x="6239388" y="2717398"/>
                <a:ext cx="79384" cy="177322"/>
              </a:xfrm>
              <a:prstGeom prst="rect">
                <a:avLst/>
              </a:prstGeom>
              <a:grpFill/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06" name="正方形/長方形 205"/>
              <p:cNvSpPr/>
              <p:nvPr/>
            </p:nvSpPr>
            <p:spPr bwMode="auto">
              <a:xfrm>
                <a:off x="6644404" y="2717397"/>
                <a:ext cx="88332" cy="177323"/>
              </a:xfrm>
              <a:prstGeom prst="rect">
                <a:avLst/>
              </a:prstGeom>
              <a:grpFill/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07" name="正方形/長方形 206"/>
              <p:cNvSpPr/>
              <p:nvPr/>
            </p:nvSpPr>
            <p:spPr bwMode="auto">
              <a:xfrm flipV="1">
                <a:off x="6154028" y="2894721"/>
                <a:ext cx="627614" cy="45719"/>
              </a:xfrm>
              <a:prstGeom prst="rect">
                <a:avLst/>
              </a:prstGeom>
              <a:grpFill/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grpSp>
            <p:nvGrpSpPr>
              <p:cNvPr id="208" name="グループ化 209"/>
              <p:cNvGrpSpPr/>
              <p:nvPr/>
            </p:nvGrpSpPr>
            <p:grpSpPr>
              <a:xfrm>
                <a:off x="6248186" y="1827079"/>
                <a:ext cx="439242" cy="106621"/>
                <a:chOff x="7380312" y="1384222"/>
                <a:chExt cx="439242" cy="129946"/>
              </a:xfrm>
              <a:grpFill/>
            </p:grpSpPr>
            <p:sp>
              <p:nvSpPr>
                <p:cNvPr id="209" name="正方形/長方形 208"/>
                <p:cNvSpPr/>
                <p:nvPr/>
              </p:nvSpPr>
              <p:spPr bwMode="auto">
                <a:xfrm>
                  <a:off x="7380312" y="1384222"/>
                  <a:ext cx="439242" cy="100562"/>
                </a:xfrm>
                <a:prstGeom prst="rect">
                  <a:avLst/>
                </a:prstGeom>
                <a:grpFill/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10" name="円弧 209"/>
                <p:cNvSpPr/>
                <p:nvPr/>
              </p:nvSpPr>
              <p:spPr bwMode="auto">
                <a:xfrm>
                  <a:off x="7599933" y="1419163"/>
                  <a:ext cx="219621" cy="95005"/>
                </a:xfrm>
                <a:prstGeom prst="arc">
                  <a:avLst>
                    <a:gd name="adj1" fmla="val 10746445"/>
                    <a:gd name="adj2" fmla="val 0"/>
                  </a:avLst>
                </a:prstGeom>
                <a:grp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11" name="円弧 210"/>
                <p:cNvSpPr/>
                <p:nvPr/>
              </p:nvSpPr>
              <p:spPr bwMode="auto">
                <a:xfrm>
                  <a:off x="7380312" y="1410582"/>
                  <a:ext cx="219621" cy="95005"/>
                </a:xfrm>
                <a:prstGeom prst="arc">
                  <a:avLst>
                    <a:gd name="adj1" fmla="val 10746445"/>
                    <a:gd name="adj2" fmla="val 0"/>
                  </a:avLst>
                </a:prstGeom>
                <a:grp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</p:grpSp>
        </p:grpSp>
        <p:grpSp>
          <p:nvGrpSpPr>
            <p:cNvPr id="212" name="図形グループ 119"/>
            <p:cNvGrpSpPr/>
            <p:nvPr/>
          </p:nvGrpSpPr>
          <p:grpSpPr>
            <a:xfrm>
              <a:off x="425351" y="5181600"/>
              <a:ext cx="627614" cy="1291168"/>
              <a:chOff x="1143000" y="5181600"/>
              <a:chExt cx="627614" cy="1291168"/>
            </a:xfrm>
          </p:grpSpPr>
          <p:grpSp>
            <p:nvGrpSpPr>
              <p:cNvPr id="213" name="グループ化 19"/>
              <p:cNvGrpSpPr/>
              <p:nvPr/>
            </p:nvGrpSpPr>
            <p:grpSpPr>
              <a:xfrm>
                <a:off x="1143000" y="5257800"/>
                <a:ext cx="627614" cy="1214968"/>
                <a:chOff x="471896" y="4878328"/>
                <a:chExt cx="627614" cy="1214968"/>
              </a:xfrm>
            </p:grpSpPr>
            <p:sp>
              <p:nvSpPr>
                <p:cNvPr id="218" name="正方形/長方形 217"/>
                <p:cNvSpPr/>
                <p:nvPr/>
              </p:nvSpPr>
              <p:spPr bwMode="auto">
                <a:xfrm>
                  <a:off x="601422" y="4878328"/>
                  <a:ext cx="360850" cy="882745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19" name="正方形/長方形 218"/>
                <p:cNvSpPr/>
                <p:nvPr/>
              </p:nvSpPr>
              <p:spPr bwMode="auto">
                <a:xfrm>
                  <a:off x="639309" y="5324636"/>
                  <a:ext cx="273629" cy="81820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20" name="正方形/長方形 219"/>
                <p:cNvSpPr/>
                <p:nvPr/>
              </p:nvSpPr>
              <p:spPr bwMode="auto">
                <a:xfrm>
                  <a:off x="705195" y="5503864"/>
                  <a:ext cx="136814" cy="171137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cxnSp>
              <p:nvCxnSpPr>
                <p:cNvPr id="221" name="直線コネクタ 220"/>
                <p:cNvCxnSpPr>
                  <a:stCxn id="218" idx="0"/>
                  <a:endCxn id="220" idx="2"/>
                </p:cNvCxnSpPr>
                <p:nvPr/>
              </p:nvCxnSpPr>
              <p:spPr bwMode="auto">
                <a:xfrm flipH="1">
                  <a:off x="773602" y="4878328"/>
                  <a:ext cx="8245" cy="796673"/>
                </a:xfrm>
                <a:prstGeom prst="line">
                  <a:avLst/>
                </a:prstGeom>
                <a:solidFill>
                  <a:srgbClr val="FAFFC9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2" name="正方形/長方形 221"/>
                <p:cNvSpPr/>
                <p:nvPr/>
              </p:nvSpPr>
              <p:spPr bwMode="auto">
                <a:xfrm>
                  <a:off x="544556" y="5785547"/>
                  <a:ext cx="506048" cy="62642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23" name="正方形/長方形 222"/>
                <p:cNvSpPr/>
                <p:nvPr/>
              </p:nvSpPr>
              <p:spPr bwMode="auto">
                <a:xfrm>
                  <a:off x="557256" y="5870254"/>
                  <a:ext cx="79384" cy="177322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24" name="正方形/長方形 223"/>
                <p:cNvSpPr/>
                <p:nvPr/>
              </p:nvSpPr>
              <p:spPr bwMode="auto">
                <a:xfrm>
                  <a:off x="962272" y="5870253"/>
                  <a:ext cx="88332" cy="177323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25" name="正方形/長方形 224"/>
                <p:cNvSpPr/>
                <p:nvPr/>
              </p:nvSpPr>
              <p:spPr bwMode="auto">
                <a:xfrm flipV="1">
                  <a:off x="471896" y="6047577"/>
                  <a:ext cx="627614" cy="45719"/>
                </a:xfrm>
                <a:prstGeom prst="rect">
                  <a:avLst/>
                </a:prstGeom>
                <a:pattFill prst="wdUpDiag">
                  <a:fgClr>
                    <a:srgbClr val="DDDDDD"/>
                  </a:fgClr>
                  <a:bgClr>
                    <a:srgbClr val="808080"/>
                  </a:bgClr>
                </a:pattFill>
                <a:ln w="31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26" name="正方形/長方形 225"/>
                <p:cNvSpPr/>
                <p:nvPr/>
              </p:nvSpPr>
              <p:spPr bwMode="auto">
                <a:xfrm>
                  <a:off x="636640" y="5085646"/>
                  <a:ext cx="273629" cy="81820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</p:grpSp>
          <p:grpSp>
            <p:nvGrpSpPr>
              <p:cNvPr id="214" name="グループ化 209"/>
              <p:cNvGrpSpPr/>
              <p:nvPr/>
            </p:nvGrpSpPr>
            <p:grpSpPr>
              <a:xfrm>
                <a:off x="1237158" y="5181600"/>
                <a:ext cx="439242" cy="106621"/>
                <a:chOff x="7380312" y="1384222"/>
                <a:chExt cx="439242" cy="129946"/>
              </a:xfrm>
            </p:grpSpPr>
            <p:sp>
              <p:nvSpPr>
                <p:cNvPr id="215" name="正方形/長方形 214"/>
                <p:cNvSpPr/>
                <p:nvPr/>
              </p:nvSpPr>
              <p:spPr bwMode="auto">
                <a:xfrm>
                  <a:off x="7380312" y="1384222"/>
                  <a:ext cx="439242" cy="100562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16" name="円弧 215"/>
                <p:cNvSpPr/>
                <p:nvPr/>
              </p:nvSpPr>
              <p:spPr bwMode="auto">
                <a:xfrm>
                  <a:off x="7599933" y="1419163"/>
                  <a:ext cx="219621" cy="95005"/>
                </a:xfrm>
                <a:prstGeom prst="arc">
                  <a:avLst>
                    <a:gd name="adj1" fmla="val 10746445"/>
                    <a:gd name="adj2" fmla="val 0"/>
                  </a:avLst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17" name="円弧 216"/>
                <p:cNvSpPr/>
                <p:nvPr/>
              </p:nvSpPr>
              <p:spPr bwMode="auto">
                <a:xfrm>
                  <a:off x="7380312" y="1410582"/>
                  <a:ext cx="219621" cy="95005"/>
                </a:xfrm>
                <a:prstGeom prst="arc">
                  <a:avLst>
                    <a:gd name="adj1" fmla="val 10746445"/>
                    <a:gd name="adj2" fmla="val 0"/>
                  </a:avLst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</p:grpSp>
        </p:grpSp>
        <p:cxnSp>
          <p:nvCxnSpPr>
            <p:cNvPr id="227" name="直線コネクタ 226"/>
            <p:cNvCxnSpPr/>
            <p:nvPr/>
          </p:nvCxnSpPr>
          <p:spPr>
            <a:xfrm rot="16200000" flipH="1">
              <a:off x="124483" y="5493860"/>
              <a:ext cx="1166482" cy="735006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 rot="5400000">
              <a:off x="120349" y="5504342"/>
              <a:ext cx="1174752" cy="73500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テキスト ボックス 229"/>
            <p:cNvSpPr txBox="1"/>
            <p:nvPr/>
          </p:nvSpPr>
          <p:spPr>
            <a:xfrm>
              <a:off x="247414" y="6407526"/>
              <a:ext cx="882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/>
                <a:t>Type-B</a:t>
              </a:r>
              <a:endParaRPr kumimoji="1" lang="ja-JP" altLang="en-US" i="1" dirty="0"/>
            </a:p>
          </p:txBody>
        </p:sp>
        <p:sp>
          <p:nvSpPr>
            <p:cNvPr id="231" name="テキスト ボックス 230"/>
            <p:cNvSpPr txBox="1"/>
            <p:nvPr/>
          </p:nvSpPr>
          <p:spPr>
            <a:xfrm>
              <a:off x="1152613" y="6375260"/>
              <a:ext cx="1001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i="1" dirty="0" smtClean="0"/>
                <a:t>Type-Bp</a:t>
              </a:r>
              <a:endParaRPr kumimoji="1" lang="ja-JP" altLang="en-US" i="1" dirty="0"/>
            </a:p>
          </p:txBody>
        </p:sp>
        <p:grpSp>
          <p:nvGrpSpPr>
            <p:cNvPr id="235" name="図形グループ 234"/>
            <p:cNvGrpSpPr/>
            <p:nvPr/>
          </p:nvGrpSpPr>
          <p:grpSpPr>
            <a:xfrm>
              <a:off x="329899" y="3912802"/>
              <a:ext cx="3175301" cy="1286744"/>
              <a:chOff x="329899" y="3912802"/>
              <a:chExt cx="3175301" cy="1286744"/>
            </a:xfrm>
          </p:grpSpPr>
          <p:sp>
            <p:nvSpPr>
              <p:cNvPr id="229" name="テキスト ボックス 228"/>
              <p:cNvSpPr txBox="1"/>
              <p:nvPr/>
            </p:nvSpPr>
            <p:spPr>
              <a:xfrm>
                <a:off x="329899" y="4614770"/>
                <a:ext cx="2585864" cy="584776"/>
              </a:xfrm>
              <a:prstGeom prst="rect">
                <a:avLst/>
              </a:prstGeom>
              <a:solidFill>
                <a:srgbClr val="FFC958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 smtClean="0"/>
                  <a:t>Feb. 25: PR3 was suspended.</a:t>
                </a:r>
              </a:p>
              <a:p>
                <a:r>
                  <a:rPr lang="en-US" altLang="ja-JP" sz="1600" dirty="0" smtClean="0"/>
                  <a:t>Feb. 25: PR2 was installed. </a:t>
                </a:r>
                <a:endParaRPr kumimoji="1" lang="ja-JP" altLang="en-US" sz="1600" dirty="0"/>
              </a:p>
            </p:txBody>
          </p:sp>
          <p:cxnSp>
            <p:nvCxnSpPr>
              <p:cNvPr id="233" name="直線矢印コネクタ 232"/>
              <p:cNvCxnSpPr/>
              <p:nvPr/>
            </p:nvCxnSpPr>
            <p:spPr>
              <a:xfrm rot="5400000" flipH="1" flipV="1">
                <a:off x="2859498" y="3969068"/>
                <a:ext cx="701968" cy="589436"/>
              </a:xfrm>
              <a:prstGeom prst="straightConnector1">
                <a:avLst/>
              </a:prstGeom>
              <a:ln>
                <a:solidFill>
                  <a:srgbClr val="FFC958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6" name="右矢印 235"/>
            <p:cNvSpPr/>
            <p:nvPr/>
          </p:nvSpPr>
          <p:spPr>
            <a:xfrm>
              <a:off x="1068599" y="5666895"/>
              <a:ext cx="256443" cy="259460"/>
            </a:xfrm>
            <a:prstGeom prst="rightArrow">
              <a:avLst/>
            </a:prstGeom>
            <a:solidFill>
              <a:srgbClr val="FFC9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5485" y="5203228"/>
              <a:ext cx="1192327" cy="1589459"/>
            </a:xfrm>
            <a:prstGeom prst="rect">
              <a:avLst/>
            </a:prstGeom>
            <a:noFill/>
            <a:ln w="19050" cap="flat" cmpd="sng" algn="ctr">
              <a:solidFill>
                <a:srgbClr val="FF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</p:grpSp>
      <p:sp>
        <p:nvSpPr>
          <p:cNvPr id="241" name="正方形/長方形 240"/>
          <p:cNvSpPr/>
          <p:nvPr/>
        </p:nvSpPr>
        <p:spPr>
          <a:xfrm>
            <a:off x="6130643" y="4496996"/>
            <a:ext cx="1285870" cy="19757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06" name="図形グループ 405"/>
          <p:cNvGrpSpPr/>
          <p:nvPr/>
        </p:nvGrpSpPr>
        <p:grpSpPr>
          <a:xfrm>
            <a:off x="4563815" y="1495442"/>
            <a:ext cx="4026632" cy="2104834"/>
            <a:chOff x="4563815" y="1495442"/>
            <a:chExt cx="4026632" cy="2104834"/>
          </a:xfrm>
        </p:grpSpPr>
        <p:grpSp>
          <p:nvGrpSpPr>
            <p:cNvPr id="338" name="図形グループ 202"/>
            <p:cNvGrpSpPr/>
            <p:nvPr/>
          </p:nvGrpSpPr>
          <p:grpSpPr>
            <a:xfrm>
              <a:off x="5305825" y="1563181"/>
              <a:ext cx="627614" cy="1113361"/>
              <a:chOff x="7546233" y="1919935"/>
              <a:chExt cx="627614" cy="1113361"/>
            </a:xfrm>
          </p:grpSpPr>
          <p:sp>
            <p:nvSpPr>
              <p:cNvPr id="339" name="正方形/長方形 338"/>
              <p:cNvSpPr/>
              <p:nvPr/>
            </p:nvSpPr>
            <p:spPr bwMode="auto">
              <a:xfrm>
                <a:off x="7675759" y="2013069"/>
                <a:ext cx="360850" cy="702745"/>
              </a:xfrm>
              <a:prstGeom prst="rect">
                <a:avLst/>
              </a:prstGeom>
              <a:noFill/>
              <a:ln w="3810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40" name="正方形/長方形 339"/>
              <p:cNvSpPr/>
              <p:nvPr/>
            </p:nvSpPr>
            <p:spPr bwMode="auto">
              <a:xfrm>
                <a:off x="7713646" y="2264636"/>
                <a:ext cx="273629" cy="81820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41" name="正方形/長方形 340"/>
              <p:cNvSpPr/>
              <p:nvPr/>
            </p:nvSpPr>
            <p:spPr bwMode="auto">
              <a:xfrm>
                <a:off x="7779532" y="2443864"/>
                <a:ext cx="136814" cy="171137"/>
              </a:xfrm>
              <a:prstGeom prst="rect">
                <a:avLst/>
              </a:prstGeom>
              <a:solidFill>
                <a:srgbClr val="FFFFFF">
                  <a:alpha val="5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cxnSp>
            <p:nvCxnSpPr>
              <p:cNvPr id="342" name="直線コネクタ 341"/>
              <p:cNvCxnSpPr>
                <a:stCxn id="339" idx="0"/>
                <a:endCxn id="341" idx="2"/>
              </p:cNvCxnSpPr>
              <p:nvPr/>
            </p:nvCxnSpPr>
            <p:spPr bwMode="auto">
              <a:xfrm rot="16200000" flipH="1" flipV="1">
                <a:off x="7551096" y="2309912"/>
                <a:ext cx="601932" cy="8245"/>
              </a:xfrm>
              <a:prstGeom prst="line">
                <a:avLst/>
              </a:prstGeom>
              <a:solidFill>
                <a:srgbClr val="FAFFC9">
                  <a:alpha val="5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3" name="正方形/長方形 342"/>
              <p:cNvSpPr/>
              <p:nvPr/>
            </p:nvSpPr>
            <p:spPr bwMode="auto">
              <a:xfrm>
                <a:off x="7618893" y="2725547"/>
                <a:ext cx="506048" cy="62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44" name="正方形/長方形 343"/>
              <p:cNvSpPr/>
              <p:nvPr/>
            </p:nvSpPr>
            <p:spPr bwMode="auto">
              <a:xfrm>
                <a:off x="7631593" y="2810254"/>
                <a:ext cx="79384" cy="17732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45" name="正方形/長方形 344"/>
              <p:cNvSpPr/>
              <p:nvPr/>
            </p:nvSpPr>
            <p:spPr bwMode="auto">
              <a:xfrm>
                <a:off x="8036609" y="2810253"/>
                <a:ext cx="88332" cy="177323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46" name="正方形/長方形 345"/>
              <p:cNvSpPr/>
              <p:nvPr/>
            </p:nvSpPr>
            <p:spPr bwMode="auto">
              <a:xfrm flipV="1">
                <a:off x="7546233" y="2987577"/>
                <a:ext cx="627614" cy="45719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grpSp>
            <p:nvGrpSpPr>
              <p:cNvPr id="347" name="グループ化 209"/>
              <p:cNvGrpSpPr/>
              <p:nvPr/>
            </p:nvGrpSpPr>
            <p:grpSpPr>
              <a:xfrm>
                <a:off x="7640391" y="1919935"/>
                <a:ext cx="439242" cy="106621"/>
                <a:chOff x="7380312" y="1384222"/>
                <a:chExt cx="439242" cy="129946"/>
              </a:xfrm>
            </p:grpSpPr>
            <p:sp>
              <p:nvSpPr>
                <p:cNvPr id="351" name="正方形/長方形 350"/>
                <p:cNvSpPr/>
                <p:nvPr/>
              </p:nvSpPr>
              <p:spPr bwMode="auto">
                <a:xfrm>
                  <a:off x="7380312" y="1384222"/>
                  <a:ext cx="439242" cy="100562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352" name="円弧 351"/>
                <p:cNvSpPr/>
                <p:nvPr/>
              </p:nvSpPr>
              <p:spPr bwMode="auto">
                <a:xfrm>
                  <a:off x="7599933" y="1419163"/>
                  <a:ext cx="219621" cy="95005"/>
                </a:xfrm>
                <a:prstGeom prst="arc">
                  <a:avLst>
                    <a:gd name="adj1" fmla="val 10746445"/>
                    <a:gd name="adj2" fmla="val 0"/>
                  </a:avLst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353" name="円弧 352"/>
                <p:cNvSpPr/>
                <p:nvPr/>
              </p:nvSpPr>
              <p:spPr bwMode="auto">
                <a:xfrm>
                  <a:off x="7380312" y="1410582"/>
                  <a:ext cx="219621" cy="95005"/>
                </a:xfrm>
                <a:prstGeom prst="arc">
                  <a:avLst>
                    <a:gd name="adj1" fmla="val 10746445"/>
                    <a:gd name="adj2" fmla="val 0"/>
                  </a:avLst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</p:grpSp>
        </p:grpSp>
        <p:grpSp>
          <p:nvGrpSpPr>
            <p:cNvPr id="354" name="図形グループ 167"/>
            <p:cNvGrpSpPr/>
            <p:nvPr/>
          </p:nvGrpSpPr>
          <p:grpSpPr>
            <a:xfrm>
              <a:off x="6332017" y="1709633"/>
              <a:ext cx="627614" cy="960208"/>
              <a:chOff x="6222167" y="1980818"/>
              <a:chExt cx="627614" cy="960208"/>
            </a:xfrm>
          </p:grpSpPr>
          <p:grpSp>
            <p:nvGrpSpPr>
              <p:cNvPr id="365" name="図形グループ 161"/>
              <p:cNvGrpSpPr/>
              <p:nvPr/>
            </p:nvGrpSpPr>
            <p:grpSpPr>
              <a:xfrm>
                <a:off x="6300176" y="1980818"/>
                <a:ext cx="506048" cy="728481"/>
                <a:chOff x="8153682" y="4370070"/>
                <a:chExt cx="506048" cy="728481"/>
              </a:xfrm>
            </p:grpSpPr>
            <p:sp>
              <p:nvSpPr>
                <p:cNvPr id="369" name="正方形/長方形 368"/>
                <p:cNvSpPr/>
                <p:nvPr/>
              </p:nvSpPr>
              <p:spPr bwMode="auto">
                <a:xfrm>
                  <a:off x="8153682" y="5035909"/>
                  <a:ext cx="506048" cy="62642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grpSp>
              <p:nvGrpSpPr>
                <p:cNvPr id="382" name="図形グループ 189"/>
                <p:cNvGrpSpPr/>
                <p:nvPr/>
              </p:nvGrpSpPr>
              <p:grpSpPr>
                <a:xfrm>
                  <a:off x="8221781" y="4370070"/>
                  <a:ext cx="360850" cy="634142"/>
                  <a:chOff x="1580866" y="2971800"/>
                  <a:chExt cx="360850" cy="634142"/>
                </a:xfrm>
              </p:grpSpPr>
              <p:sp>
                <p:nvSpPr>
                  <p:cNvPr id="385" name="正方形/長方形 384"/>
                  <p:cNvSpPr/>
                  <p:nvPr/>
                </p:nvSpPr>
                <p:spPr bwMode="auto">
                  <a:xfrm>
                    <a:off x="1580866" y="2971800"/>
                    <a:ext cx="360850" cy="634142"/>
                  </a:xfrm>
                  <a:prstGeom prst="rect">
                    <a:avLst/>
                  </a:prstGeom>
                  <a:noFill/>
                  <a:ln w="38100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  <p:sp>
                <p:nvSpPr>
                  <p:cNvPr id="386" name="正方形/長方形 385"/>
                  <p:cNvSpPr/>
                  <p:nvPr/>
                </p:nvSpPr>
                <p:spPr bwMode="auto">
                  <a:xfrm>
                    <a:off x="1618753" y="3169504"/>
                    <a:ext cx="273629" cy="81820"/>
                  </a:xfrm>
                  <a:prstGeom prst="rect">
                    <a:avLst/>
                  </a:prstGeom>
                  <a:solidFill>
                    <a:srgbClr val="FFFFFF">
                      <a:alpha val="50000"/>
                    </a:srgbClr>
                  </a:solidFill>
                  <a:ln w="15875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  <p:sp>
                <p:nvSpPr>
                  <p:cNvPr id="387" name="正方形/長方形 386"/>
                  <p:cNvSpPr/>
                  <p:nvPr/>
                </p:nvSpPr>
                <p:spPr bwMode="auto">
                  <a:xfrm>
                    <a:off x="1684639" y="3348732"/>
                    <a:ext cx="136814" cy="171137"/>
                  </a:xfrm>
                  <a:prstGeom prst="rect">
                    <a:avLst/>
                  </a:prstGeom>
                  <a:solidFill>
                    <a:srgbClr val="FFFFFF">
                      <a:alpha val="50000"/>
                    </a:srgbClr>
                  </a:solidFill>
                  <a:ln w="15875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  <p:cxnSp>
                <p:nvCxnSpPr>
                  <p:cNvPr id="388" name="直線コネクタ 387"/>
                  <p:cNvCxnSpPr>
                    <a:stCxn id="385" idx="0"/>
                    <a:endCxn id="387" idx="2"/>
                  </p:cNvCxnSpPr>
                  <p:nvPr/>
                </p:nvCxnSpPr>
                <p:spPr bwMode="auto">
                  <a:xfrm flipH="1">
                    <a:off x="1753046" y="2971800"/>
                    <a:ext cx="8245" cy="548069"/>
                  </a:xfrm>
                  <a:prstGeom prst="line">
                    <a:avLst/>
                  </a:prstGeom>
                  <a:solidFill>
                    <a:srgbClr val="FAFFC9">
                      <a:alpha val="50000"/>
                    </a:srgbClr>
                  </a:solidFill>
                  <a:ln w="15875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sp>
            <p:nvSpPr>
              <p:cNvPr id="366" name="正方形/長方形 365"/>
              <p:cNvSpPr/>
              <p:nvPr/>
            </p:nvSpPr>
            <p:spPr bwMode="auto">
              <a:xfrm>
                <a:off x="6307527" y="2717984"/>
                <a:ext cx="79384" cy="17732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67" name="正方形/長方形 366"/>
              <p:cNvSpPr/>
              <p:nvPr/>
            </p:nvSpPr>
            <p:spPr bwMode="auto">
              <a:xfrm>
                <a:off x="6712543" y="2717983"/>
                <a:ext cx="88332" cy="177323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368" name="正方形/長方形 367"/>
              <p:cNvSpPr/>
              <p:nvPr/>
            </p:nvSpPr>
            <p:spPr bwMode="auto">
              <a:xfrm flipV="1">
                <a:off x="6222167" y="2895307"/>
                <a:ext cx="627614" cy="45719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  <p:cxnSp>
          <p:nvCxnSpPr>
            <p:cNvPr id="389" name="直線コネクタ 388"/>
            <p:cNvCxnSpPr/>
            <p:nvPr/>
          </p:nvCxnSpPr>
          <p:spPr>
            <a:xfrm rot="16200000" flipH="1">
              <a:off x="5036361" y="1711180"/>
              <a:ext cx="1166482" cy="735006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直線コネクタ 389"/>
            <p:cNvCxnSpPr/>
            <p:nvPr/>
          </p:nvCxnSpPr>
          <p:spPr>
            <a:xfrm rot="5400000">
              <a:off x="5032227" y="1721662"/>
              <a:ext cx="1174752" cy="73500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右矢印 390"/>
            <p:cNvSpPr/>
            <p:nvPr/>
          </p:nvSpPr>
          <p:spPr>
            <a:xfrm>
              <a:off x="6036366" y="1956835"/>
              <a:ext cx="256443" cy="259460"/>
            </a:xfrm>
            <a:prstGeom prst="rightArrow">
              <a:avLst/>
            </a:prstGeom>
            <a:solidFill>
              <a:srgbClr val="FFC9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2" name="テキスト ボックス 391"/>
            <p:cNvSpPr txBox="1"/>
            <p:nvPr/>
          </p:nvSpPr>
          <p:spPr>
            <a:xfrm>
              <a:off x="5040577" y="2709752"/>
              <a:ext cx="3549870" cy="584776"/>
            </a:xfrm>
            <a:prstGeom prst="rect">
              <a:avLst/>
            </a:prstGeom>
            <a:solidFill>
              <a:srgbClr val="FFC958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Feb. 19: ETMX &amp; ETMY were suspended.</a:t>
              </a:r>
            </a:p>
            <a:p>
              <a:r>
                <a:rPr lang="en-US" altLang="ja-JP" sz="1600" dirty="0" smtClean="0"/>
                <a:t>               (TAMA mirrors &amp; suspensions)</a:t>
              </a:r>
            </a:p>
          </p:txBody>
        </p:sp>
        <p:cxnSp>
          <p:nvCxnSpPr>
            <p:cNvPr id="393" name="直線矢印コネクタ 392"/>
            <p:cNvCxnSpPr>
              <a:endCxn id="290" idx="5"/>
            </p:cNvCxnSpPr>
            <p:nvPr/>
          </p:nvCxnSpPr>
          <p:spPr>
            <a:xfrm rot="16200000" flipV="1">
              <a:off x="4404343" y="1900353"/>
              <a:ext cx="968007" cy="649064"/>
            </a:xfrm>
            <a:prstGeom prst="straightConnector1">
              <a:avLst/>
            </a:prstGeom>
            <a:ln>
              <a:solidFill>
                <a:srgbClr val="FFC95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直線矢印コネクタ 395"/>
            <p:cNvCxnSpPr/>
            <p:nvPr/>
          </p:nvCxnSpPr>
          <p:spPr>
            <a:xfrm rot="5400000">
              <a:off x="6501090" y="3394939"/>
              <a:ext cx="305748" cy="104926"/>
            </a:xfrm>
            <a:prstGeom prst="straightConnector1">
              <a:avLst/>
            </a:prstGeom>
            <a:ln>
              <a:solidFill>
                <a:srgbClr val="FFC958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00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00608" y="1640798"/>
              <a:ext cx="1354816" cy="1016311"/>
            </a:xfrm>
            <a:prstGeom prst="rect">
              <a:avLst/>
            </a:prstGeom>
            <a:noFill/>
            <a:ln w="19050" cap="flat" cmpd="sng" algn="ctr">
              <a:solidFill>
                <a:srgbClr val="FF66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</p:grpSp>
      <p:grpSp>
        <p:nvGrpSpPr>
          <p:cNvPr id="405" name="図形グループ 404"/>
          <p:cNvGrpSpPr/>
          <p:nvPr/>
        </p:nvGrpSpPr>
        <p:grpSpPr>
          <a:xfrm>
            <a:off x="3871446" y="3930703"/>
            <a:ext cx="3419785" cy="2754081"/>
            <a:chOff x="3871446" y="3930703"/>
            <a:chExt cx="3419785" cy="2754081"/>
          </a:xfrm>
        </p:grpSpPr>
        <p:grpSp>
          <p:nvGrpSpPr>
            <p:cNvPr id="242" name="グループ化 143"/>
            <p:cNvGrpSpPr/>
            <p:nvPr/>
          </p:nvGrpSpPr>
          <p:grpSpPr>
            <a:xfrm>
              <a:off x="3929175" y="5446984"/>
              <a:ext cx="625963" cy="1237800"/>
              <a:chOff x="3080613" y="4517663"/>
              <a:chExt cx="699562" cy="1590757"/>
            </a:xfrm>
          </p:grpSpPr>
          <p:grpSp>
            <p:nvGrpSpPr>
              <p:cNvPr id="243" name="グループ化 146"/>
              <p:cNvGrpSpPr/>
              <p:nvPr/>
            </p:nvGrpSpPr>
            <p:grpSpPr>
              <a:xfrm>
                <a:off x="3166118" y="4517663"/>
                <a:ext cx="542048" cy="1348237"/>
                <a:chOff x="8062400" y="4375654"/>
                <a:chExt cx="542048" cy="1348237"/>
              </a:xfrm>
            </p:grpSpPr>
            <p:sp>
              <p:nvSpPr>
                <p:cNvPr id="247" name="正方形/長方形 246"/>
                <p:cNvSpPr/>
                <p:nvPr/>
              </p:nvSpPr>
              <p:spPr bwMode="auto">
                <a:xfrm>
                  <a:off x="8062400" y="4476601"/>
                  <a:ext cx="72000" cy="250571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grpSp>
              <p:nvGrpSpPr>
                <p:cNvPr id="248" name="グループ化 161"/>
                <p:cNvGrpSpPr/>
                <p:nvPr/>
              </p:nvGrpSpPr>
              <p:grpSpPr>
                <a:xfrm>
                  <a:off x="8115022" y="4375654"/>
                  <a:ext cx="439242" cy="113058"/>
                  <a:chOff x="7380312" y="1384222"/>
                  <a:chExt cx="439242" cy="129946"/>
                </a:xfrm>
              </p:grpSpPr>
              <p:sp>
                <p:nvSpPr>
                  <p:cNvPr id="259" name="正方形/長方形 258"/>
                  <p:cNvSpPr/>
                  <p:nvPr/>
                </p:nvSpPr>
                <p:spPr bwMode="auto">
                  <a:xfrm>
                    <a:off x="7380312" y="1384222"/>
                    <a:ext cx="439242" cy="100562"/>
                  </a:xfrm>
                  <a:prstGeom prst="rect">
                    <a:avLst/>
                  </a:prstGeom>
                  <a:solidFill>
                    <a:srgbClr val="FFFFFF">
                      <a:alpha val="50000"/>
                    </a:srgbClr>
                  </a:solidFill>
                  <a:ln w="15875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  <p:sp>
                <p:nvSpPr>
                  <p:cNvPr id="260" name="円弧 259"/>
                  <p:cNvSpPr/>
                  <p:nvPr/>
                </p:nvSpPr>
                <p:spPr bwMode="auto">
                  <a:xfrm>
                    <a:off x="7599933" y="1419163"/>
                    <a:ext cx="219621" cy="95005"/>
                  </a:xfrm>
                  <a:prstGeom prst="arc">
                    <a:avLst>
                      <a:gd name="adj1" fmla="val 10746445"/>
                      <a:gd name="adj2" fmla="val 0"/>
                    </a:avLst>
                  </a:prstGeom>
                  <a:noFill/>
                  <a:ln w="19050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  <p:sp>
                <p:nvSpPr>
                  <p:cNvPr id="261" name="円弧 260"/>
                  <p:cNvSpPr/>
                  <p:nvPr/>
                </p:nvSpPr>
                <p:spPr bwMode="auto">
                  <a:xfrm>
                    <a:off x="7380312" y="1410582"/>
                    <a:ext cx="219621" cy="95005"/>
                  </a:xfrm>
                  <a:prstGeom prst="arc">
                    <a:avLst>
                      <a:gd name="adj1" fmla="val 10746445"/>
                      <a:gd name="adj2" fmla="val 0"/>
                    </a:avLst>
                  </a:prstGeom>
                  <a:noFill/>
                  <a:ln w="19050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</p:grpSp>
            <p:sp>
              <p:nvSpPr>
                <p:cNvPr id="249" name="正方形/長方形 248"/>
                <p:cNvSpPr/>
                <p:nvPr/>
              </p:nvSpPr>
              <p:spPr bwMode="auto">
                <a:xfrm>
                  <a:off x="8532448" y="4463175"/>
                  <a:ext cx="72000" cy="250571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grpSp>
              <p:nvGrpSpPr>
                <p:cNvPr id="250" name="グループ化 167"/>
                <p:cNvGrpSpPr/>
                <p:nvPr/>
              </p:nvGrpSpPr>
              <p:grpSpPr>
                <a:xfrm>
                  <a:off x="8107828" y="4797152"/>
                  <a:ext cx="439242" cy="113058"/>
                  <a:chOff x="7380312" y="1384222"/>
                  <a:chExt cx="439242" cy="129946"/>
                </a:xfrm>
              </p:grpSpPr>
              <p:sp>
                <p:nvSpPr>
                  <p:cNvPr id="256" name="正方形/長方形 255"/>
                  <p:cNvSpPr/>
                  <p:nvPr/>
                </p:nvSpPr>
                <p:spPr bwMode="auto">
                  <a:xfrm>
                    <a:off x="7380312" y="1384222"/>
                    <a:ext cx="439242" cy="100562"/>
                  </a:xfrm>
                  <a:prstGeom prst="rect">
                    <a:avLst/>
                  </a:prstGeom>
                  <a:solidFill>
                    <a:srgbClr val="FFFFFF">
                      <a:alpha val="50000"/>
                    </a:srgbClr>
                  </a:solidFill>
                  <a:ln w="15875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  <p:sp>
                <p:nvSpPr>
                  <p:cNvPr id="257" name="円弧 256"/>
                  <p:cNvSpPr/>
                  <p:nvPr/>
                </p:nvSpPr>
                <p:spPr bwMode="auto">
                  <a:xfrm>
                    <a:off x="7599933" y="1419163"/>
                    <a:ext cx="219621" cy="95005"/>
                  </a:xfrm>
                  <a:prstGeom prst="arc">
                    <a:avLst>
                      <a:gd name="adj1" fmla="val 10746445"/>
                      <a:gd name="adj2" fmla="val 0"/>
                    </a:avLst>
                  </a:prstGeom>
                  <a:noFill/>
                  <a:ln w="19050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  <p:sp>
                <p:nvSpPr>
                  <p:cNvPr id="258" name="円弧 257"/>
                  <p:cNvSpPr/>
                  <p:nvPr/>
                </p:nvSpPr>
                <p:spPr bwMode="auto">
                  <a:xfrm>
                    <a:off x="7380312" y="1410582"/>
                    <a:ext cx="219621" cy="95005"/>
                  </a:xfrm>
                  <a:prstGeom prst="arc">
                    <a:avLst>
                      <a:gd name="adj1" fmla="val 10746445"/>
                      <a:gd name="adj2" fmla="val 0"/>
                    </a:avLst>
                  </a:prstGeom>
                  <a:noFill/>
                  <a:ln w="19050" cap="flat" cmpd="sng" algn="ctr">
                    <a:solidFill>
                      <a:srgbClr val="0033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1" lang="ja-JP" altLang="en-US" sz="2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ahoma" pitchFamily="34" charset="0"/>
                      <a:ea typeface="HGP創英角ｺﾞｼｯｸUB" pitchFamily="50" charset="-128"/>
                    </a:endParaRPr>
                  </a:p>
                </p:txBody>
              </p:sp>
            </p:grpSp>
            <p:sp>
              <p:nvSpPr>
                <p:cNvPr id="251" name="正方形/長方形 250"/>
                <p:cNvSpPr/>
                <p:nvPr/>
              </p:nvSpPr>
              <p:spPr bwMode="auto">
                <a:xfrm>
                  <a:off x="8191450" y="5002634"/>
                  <a:ext cx="273629" cy="81820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52" name="正方形/長方形 251"/>
                <p:cNvSpPr/>
                <p:nvPr/>
              </p:nvSpPr>
              <p:spPr bwMode="auto">
                <a:xfrm>
                  <a:off x="8193153" y="5200338"/>
                  <a:ext cx="273629" cy="81820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53" name="正方形/長方形 252"/>
                <p:cNvSpPr/>
                <p:nvPr/>
              </p:nvSpPr>
              <p:spPr bwMode="auto">
                <a:xfrm>
                  <a:off x="8259039" y="5379566"/>
                  <a:ext cx="136814" cy="171137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cxnSp>
              <p:nvCxnSpPr>
                <p:cNvPr id="254" name="直線コネクタ 253"/>
                <p:cNvCxnSpPr>
                  <a:stCxn id="259" idx="2"/>
                  <a:endCxn id="253" idx="2"/>
                </p:cNvCxnSpPr>
                <p:nvPr/>
              </p:nvCxnSpPr>
              <p:spPr bwMode="auto">
                <a:xfrm flipH="1">
                  <a:off x="8327446" y="4463147"/>
                  <a:ext cx="7197" cy="1087556"/>
                </a:xfrm>
                <a:prstGeom prst="line">
                  <a:avLst/>
                </a:prstGeom>
                <a:solidFill>
                  <a:srgbClr val="FAFFC9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55" name="正方形/長方形 254"/>
                <p:cNvSpPr/>
                <p:nvPr/>
              </p:nvSpPr>
              <p:spPr bwMode="auto">
                <a:xfrm>
                  <a:off x="8077852" y="5661249"/>
                  <a:ext cx="506048" cy="62642"/>
                </a:xfrm>
                <a:prstGeom prst="rect">
                  <a:avLst/>
                </a:prstGeom>
                <a:solidFill>
                  <a:srgbClr val="FFFFFF">
                    <a:alpha val="7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</p:grpSp>
          <p:sp>
            <p:nvSpPr>
              <p:cNvPr id="244" name="正方形/長方形 243"/>
              <p:cNvSpPr/>
              <p:nvPr/>
            </p:nvSpPr>
            <p:spPr bwMode="auto">
              <a:xfrm flipV="1">
                <a:off x="3703070" y="4838563"/>
                <a:ext cx="77105" cy="1246995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45" name="正方形/長方形 244"/>
              <p:cNvSpPr/>
              <p:nvPr/>
            </p:nvSpPr>
            <p:spPr bwMode="auto">
              <a:xfrm flipV="1">
                <a:off x="3080613" y="4818508"/>
                <a:ext cx="71947" cy="1289909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46" name="正方形/長方形 245"/>
              <p:cNvSpPr/>
              <p:nvPr/>
            </p:nvSpPr>
            <p:spPr bwMode="auto">
              <a:xfrm flipV="1">
                <a:off x="3152560" y="6062701"/>
                <a:ext cx="627614" cy="45719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</p:grpSp>
        <p:grpSp>
          <p:nvGrpSpPr>
            <p:cNvPr id="262" name="図形グループ 168"/>
            <p:cNvGrpSpPr/>
            <p:nvPr/>
          </p:nvGrpSpPr>
          <p:grpSpPr>
            <a:xfrm>
              <a:off x="5006020" y="5529648"/>
              <a:ext cx="575785" cy="1138626"/>
              <a:chOff x="5220432" y="4973301"/>
              <a:chExt cx="699562" cy="1289912"/>
            </a:xfrm>
          </p:grpSpPr>
          <p:sp>
            <p:nvSpPr>
              <p:cNvPr id="263" name="正方形/長方形 262"/>
              <p:cNvSpPr/>
              <p:nvPr/>
            </p:nvSpPr>
            <p:spPr bwMode="auto">
              <a:xfrm>
                <a:off x="5321389" y="5958051"/>
                <a:ext cx="506048" cy="62642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 w="158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64" name="正方形/長方形 263"/>
              <p:cNvSpPr/>
              <p:nvPr/>
            </p:nvSpPr>
            <p:spPr bwMode="auto">
              <a:xfrm flipV="1">
                <a:off x="5842889" y="4993356"/>
                <a:ext cx="77105" cy="1246995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65" name="正方形/長方形 264"/>
              <p:cNvSpPr/>
              <p:nvPr/>
            </p:nvSpPr>
            <p:spPr bwMode="auto">
              <a:xfrm flipV="1">
                <a:off x="5220432" y="4973301"/>
                <a:ext cx="71947" cy="1289909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sp>
            <p:nvSpPr>
              <p:cNvPr id="268" name="正方形/長方形 267"/>
              <p:cNvSpPr/>
              <p:nvPr/>
            </p:nvSpPr>
            <p:spPr bwMode="auto">
              <a:xfrm flipV="1">
                <a:off x="5292379" y="6217494"/>
                <a:ext cx="627614" cy="45719"/>
              </a:xfrm>
              <a:prstGeom prst="rect">
                <a:avLst/>
              </a:prstGeom>
              <a:pattFill prst="wdUpDiag">
                <a:fgClr>
                  <a:srgbClr val="DDDDDD"/>
                </a:fgClr>
                <a:bgClr>
                  <a:srgbClr val="808080"/>
                </a:bgClr>
              </a:pattFill>
              <a:ln w="3175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1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HGP創英角ｺﾞｼｯｸUB" pitchFamily="50" charset="-128"/>
                </a:endParaRPr>
              </a:p>
            </p:txBody>
          </p:sp>
          <p:grpSp>
            <p:nvGrpSpPr>
              <p:cNvPr id="269" name="図形グループ 189"/>
              <p:cNvGrpSpPr/>
              <p:nvPr/>
            </p:nvGrpSpPr>
            <p:grpSpPr>
              <a:xfrm>
                <a:off x="5389488" y="5292212"/>
                <a:ext cx="360850" cy="634142"/>
                <a:chOff x="1580866" y="2971800"/>
                <a:chExt cx="360850" cy="634142"/>
              </a:xfrm>
            </p:grpSpPr>
            <p:sp>
              <p:nvSpPr>
                <p:cNvPr id="270" name="正方形/長方形 269"/>
                <p:cNvSpPr/>
                <p:nvPr/>
              </p:nvSpPr>
              <p:spPr bwMode="auto">
                <a:xfrm>
                  <a:off x="1580866" y="2971800"/>
                  <a:ext cx="360850" cy="634142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71" name="正方形/長方形 270"/>
                <p:cNvSpPr/>
                <p:nvPr/>
              </p:nvSpPr>
              <p:spPr bwMode="auto">
                <a:xfrm>
                  <a:off x="1618753" y="3169504"/>
                  <a:ext cx="273629" cy="81820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sp>
              <p:nvSpPr>
                <p:cNvPr id="279" name="正方形/長方形 278"/>
                <p:cNvSpPr/>
                <p:nvPr/>
              </p:nvSpPr>
              <p:spPr bwMode="auto">
                <a:xfrm>
                  <a:off x="1684639" y="3348732"/>
                  <a:ext cx="136814" cy="171137"/>
                </a:xfrm>
                <a:prstGeom prst="rect">
                  <a:avLst/>
                </a:prstGeom>
                <a:solidFill>
                  <a:srgbClr val="FFFFFF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1" lang="ja-JP" alt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ahoma" pitchFamily="34" charset="0"/>
                    <a:ea typeface="HGP創英角ｺﾞｼｯｸUB" pitchFamily="50" charset="-128"/>
                  </a:endParaRPr>
                </a:p>
              </p:txBody>
            </p:sp>
            <p:cxnSp>
              <p:nvCxnSpPr>
                <p:cNvPr id="280" name="直線コネクタ 279"/>
                <p:cNvCxnSpPr>
                  <a:stCxn id="270" idx="0"/>
                  <a:endCxn id="279" idx="2"/>
                </p:cNvCxnSpPr>
                <p:nvPr/>
              </p:nvCxnSpPr>
              <p:spPr bwMode="auto">
                <a:xfrm flipH="1">
                  <a:off x="1753046" y="2971800"/>
                  <a:ext cx="8245" cy="548069"/>
                </a:xfrm>
                <a:prstGeom prst="line">
                  <a:avLst/>
                </a:prstGeom>
                <a:solidFill>
                  <a:srgbClr val="FAFFC9">
                    <a:alpha val="50000"/>
                  </a:srgbClr>
                </a:solidFill>
                <a:ln w="15875" cap="flat" cmpd="sng" algn="ctr">
                  <a:solidFill>
                    <a:srgbClr val="003366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cxnSp>
          <p:nvCxnSpPr>
            <p:cNvPr id="318" name="直線コネクタ 317"/>
            <p:cNvCxnSpPr/>
            <p:nvPr/>
          </p:nvCxnSpPr>
          <p:spPr>
            <a:xfrm rot="16200000" flipH="1">
              <a:off x="3655708" y="5702912"/>
              <a:ext cx="1166482" cy="735006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直線コネクタ 318"/>
            <p:cNvCxnSpPr/>
            <p:nvPr/>
          </p:nvCxnSpPr>
          <p:spPr>
            <a:xfrm rot="5400000">
              <a:off x="3651574" y="5713394"/>
              <a:ext cx="1174752" cy="73500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テキスト ボックス 319"/>
            <p:cNvSpPr txBox="1"/>
            <p:nvPr/>
          </p:nvSpPr>
          <p:spPr>
            <a:xfrm>
              <a:off x="4697572" y="4770548"/>
              <a:ext cx="2366353" cy="584776"/>
            </a:xfrm>
            <a:prstGeom prst="rect">
              <a:avLst/>
            </a:prstGeom>
            <a:solidFill>
              <a:srgbClr val="83FF8A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600" dirty="0" smtClean="0"/>
                <a:t>Feb. 8: BS was suspended.</a:t>
              </a:r>
            </a:p>
            <a:p>
              <a:r>
                <a:rPr kumimoji="1" lang="en-US" altLang="ja-JP" sz="1600" dirty="0" smtClean="0"/>
                <a:t>     (CLIO BS)</a:t>
              </a:r>
              <a:endParaRPr kumimoji="1" lang="ja-JP" altLang="en-US" sz="1600" dirty="0"/>
            </a:p>
          </p:txBody>
        </p:sp>
        <p:cxnSp>
          <p:nvCxnSpPr>
            <p:cNvPr id="321" name="直線矢印コネクタ 320"/>
            <p:cNvCxnSpPr/>
            <p:nvPr/>
          </p:nvCxnSpPr>
          <p:spPr>
            <a:xfrm rot="16200000" flipV="1">
              <a:off x="4389257" y="4102119"/>
              <a:ext cx="860231" cy="517400"/>
            </a:xfrm>
            <a:prstGeom prst="straightConnector1">
              <a:avLst/>
            </a:prstGeom>
            <a:ln>
              <a:solidFill>
                <a:srgbClr val="83FF8A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3" name="右矢印 322"/>
            <p:cNvSpPr/>
            <p:nvPr/>
          </p:nvSpPr>
          <p:spPr>
            <a:xfrm>
              <a:off x="4697572" y="5985030"/>
              <a:ext cx="256443" cy="259460"/>
            </a:xfrm>
            <a:prstGeom prst="rightArrow">
              <a:avLst/>
            </a:prstGeom>
            <a:solidFill>
              <a:srgbClr val="83FF8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0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665018" y="5389544"/>
              <a:ext cx="1626213" cy="1219898"/>
            </a:xfrm>
            <a:prstGeom prst="rect">
              <a:avLst/>
            </a:prstGeom>
            <a:noFill/>
            <a:ln w="19050" cap="flat" cmpd="sng" algn="ctr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</p:grpSp>
      <p:sp>
        <p:nvSpPr>
          <p:cNvPr id="408" name="テキスト ボックス 407"/>
          <p:cNvSpPr txBox="1"/>
          <p:nvPr/>
        </p:nvSpPr>
        <p:spPr>
          <a:xfrm>
            <a:off x="4323548" y="781834"/>
            <a:ext cx="4724045" cy="707886"/>
          </a:xfrm>
          <a:prstGeom prst="rect">
            <a:avLst/>
          </a:prstGeom>
          <a:solidFill>
            <a:srgbClr val="E89A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Mar. 3 – 24: Interferometer commissioning</a:t>
            </a:r>
          </a:p>
          <a:p>
            <a:r>
              <a:rPr lang="en-US" altLang="ja-JP" sz="2000" b="1" dirty="0" smtClean="0"/>
              <a:t>Mar. 18       : Michelson was locked. </a:t>
            </a:r>
            <a:endParaRPr kumimoji="1" lang="ja-JP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256136" y="1225648"/>
            <a:ext cx="376938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2000" dirty="0" err="1" smtClean="0"/>
              <a:t>iKAGRA</a:t>
            </a:r>
            <a:r>
              <a:rPr lang="en-US" altLang="ja-JP" sz="2000" dirty="0" smtClean="0"/>
              <a:t> 1</a:t>
            </a:r>
            <a:r>
              <a:rPr lang="en-US" altLang="ja-JP" sz="2000" baseline="30000" dirty="0" smtClean="0"/>
              <a:t>st</a:t>
            </a:r>
            <a:r>
              <a:rPr lang="en-US" altLang="ja-JP" sz="2000" dirty="0" smtClean="0"/>
              <a:t> run:  Mar. 25 - 31, 2016</a:t>
            </a:r>
          </a:p>
          <a:p>
            <a:pPr>
              <a:spcAft>
                <a:spcPts val="600"/>
              </a:spcAft>
            </a:pPr>
            <a:r>
              <a:rPr lang="en-US" altLang="ja-JP" sz="2000" dirty="0" err="1" smtClean="0"/>
              <a:t>iKAGRA</a:t>
            </a:r>
            <a:r>
              <a:rPr lang="en-US" altLang="ja-JP" sz="2000" dirty="0" smtClean="0"/>
              <a:t> 2</a:t>
            </a:r>
            <a:r>
              <a:rPr lang="en-US" altLang="ja-JP" sz="2000" baseline="30000" dirty="0" smtClean="0"/>
              <a:t>nd</a:t>
            </a:r>
            <a:r>
              <a:rPr lang="en-US" altLang="ja-JP" sz="2000" dirty="0" smtClean="0"/>
              <a:t> run: Apr. 11 - 25, 2016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7378" y="98965"/>
            <a:ext cx="5238784" cy="461665"/>
          </a:xfrm>
          <a:prstGeom prst="rect">
            <a:avLst/>
          </a:prstGeom>
          <a:solidFill>
            <a:srgbClr val="E89A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Mar. 25: </a:t>
            </a:r>
            <a:r>
              <a:rPr kumimoji="1" lang="en-US" altLang="ja-JP" sz="2400" b="1" dirty="0" err="1" smtClean="0"/>
              <a:t>iKAGRA</a:t>
            </a:r>
            <a:r>
              <a:rPr kumimoji="1" lang="en-US" altLang="ja-JP" sz="2400" b="1" dirty="0" smtClean="0"/>
              <a:t> operation was started.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78" y="3774465"/>
            <a:ext cx="3662359" cy="2930657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354626" y="6547725"/>
            <a:ext cx="816466" cy="1573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13" y="4382508"/>
            <a:ext cx="5304263" cy="166833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56136" y="2627551"/>
            <a:ext cx="2132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Typical Sensitivity</a:t>
            </a:r>
          </a:p>
        </p:txBody>
      </p:sp>
      <p:pic>
        <p:nvPicPr>
          <p:cNvPr id="16" name="図 1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6135" y="3203435"/>
            <a:ext cx="3509377" cy="311176"/>
          </a:xfrm>
          <a:prstGeom prst="rect">
            <a:avLst/>
          </a:prstGeom>
          <a:solidFill>
            <a:srgbClr val="FFEE86"/>
          </a:solidFill>
        </p:spPr>
      </p:pic>
      <p:sp>
        <p:nvSpPr>
          <p:cNvPr id="17" name="テキスト ボックス 16"/>
          <p:cNvSpPr txBox="1"/>
          <p:nvPr/>
        </p:nvSpPr>
        <p:spPr>
          <a:xfrm>
            <a:off x="4429250" y="3690879"/>
            <a:ext cx="1477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Duty Factor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86402" y="3690879"/>
            <a:ext cx="1675918" cy="707886"/>
          </a:xfrm>
          <a:prstGeom prst="rect">
            <a:avLst/>
          </a:prstGeom>
          <a:solidFill>
            <a:srgbClr val="FFEE86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</a:t>
            </a:r>
            <a:r>
              <a:rPr kumimoji="1" lang="en-US" altLang="ja-JP" sz="2000" baseline="30000" dirty="0" smtClean="0"/>
              <a:t>st</a:t>
            </a:r>
            <a:r>
              <a:rPr kumimoji="1" lang="en-US" altLang="ja-JP" sz="2000" dirty="0" smtClean="0"/>
              <a:t> </a:t>
            </a:r>
            <a:r>
              <a:rPr lang="en-US" altLang="ja-JP" sz="2000" dirty="0" smtClean="0"/>
              <a:t>run: 85.2%</a:t>
            </a:r>
          </a:p>
          <a:p>
            <a:r>
              <a:rPr kumimoji="1" lang="en-US" altLang="ja-JP" sz="2000" dirty="0" smtClean="0"/>
              <a:t>2</a:t>
            </a:r>
            <a:r>
              <a:rPr kumimoji="1" lang="en-US" altLang="ja-JP" sz="2000" baseline="30000" dirty="0" smtClean="0"/>
              <a:t>nd</a:t>
            </a:r>
            <a:r>
              <a:rPr kumimoji="1" lang="en-US" altLang="ja-JP" sz="2000" dirty="0" smtClean="0"/>
              <a:t> run: 90.4%</a:t>
            </a:r>
            <a:endParaRPr kumimoji="1" lang="ja-JP" altLang="en-US" sz="2000" dirty="0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17</a:t>
            </a:fld>
            <a:endParaRPr lang="ja-JP" altLang="en-US"/>
          </a:p>
        </p:txBody>
      </p:sp>
      <p:pic>
        <p:nvPicPr>
          <p:cNvPr id="20" name="図 19" descr="iKAGR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250" y="582132"/>
            <a:ext cx="4544470" cy="3024913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585400" y="6093050"/>
            <a:ext cx="3724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Injection test -&gt; </a:t>
            </a:r>
            <a:r>
              <a:rPr kumimoji="1" lang="en-US" altLang="ja-JP" i="1" dirty="0" err="1" smtClean="0"/>
              <a:t>Yokozawa</a:t>
            </a:r>
            <a:endParaRPr kumimoji="1" lang="en-US" altLang="ja-JP" i="1" dirty="0" smtClean="0"/>
          </a:p>
          <a:p>
            <a:r>
              <a:rPr lang="en-US" altLang="ja-JP" i="1" dirty="0" smtClean="0"/>
              <a:t>Detector Characterization -&gt; </a:t>
            </a:r>
            <a:r>
              <a:rPr lang="en-US" altLang="ja-JP" i="1" dirty="0" err="1" smtClean="0"/>
              <a:t>Hayama</a:t>
            </a:r>
            <a:endParaRPr kumimoji="1" lang="ja-JP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86175" y="679966"/>
            <a:ext cx="8451609" cy="557088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193675" lvl="0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* Assembling mirror and suspension took longer time than expected.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Full fit-check was only done during assembling. 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Re-designing/re-making of components were necessary during assembling. 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Small components, jigs and tools were insufficiently prepared, in advance. 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Installation manual was not fully prepared before working.</a:t>
            </a:r>
          </a:p>
          <a:p>
            <a:pPr marL="193675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* Performance of the suspension system were not fully reviewed/examined.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Although a prototype of VIS Type-B was tested, it was done in Summer of 2015.  There was not enough time to feed-back to the on-site machine. 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Matching test of control system was done just before operation. </a:t>
            </a:r>
          </a:p>
          <a:p>
            <a:pPr marL="193675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* Cleaning of floors/chambers took longer time than expected.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Water drop/spring caused delay of starting booth </a:t>
            </a:r>
            <a:r>
              <a:rPr lang="en-US" altLang="ja-JP" kern="0" dirty="0" smtClean="0">
                <a:latin typeface="Times New Roman"/>
                <a:cs typeface="Times New Roman"/>
              </a:rPr>
              <a:t>filter operation</a:t>
            </a:r>
            <a:r>
              <a:rPr lang="en-US" altLang="ja-JP" kern="0" dirty="0" smtClean="0">
                <a:latin typeface="Times New Roman"/>
                <a:cs typeface="Times New Roman"/>
              </a:rPr>
              <a:t>, and further contaminated floor/chamber/booths.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Cleanliness-keeping manual for in-booth work was not fully prepared.</a:t>
            </a:r>
          </a:p>
          <a:p>
            <a:pPr marL="193675" lvl="0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* Task sharing was ambiguous during installation and commissioning.  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Cleaning, Chamber closing, Preparation of tools/bolts, Beam handling,  ,  ,</a:t>
            </a:r>
          </a:p>
          <a:p>
            <a:pPr marL="193675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buFont typeface="Wingdings" pitchFamily="2" charset="2"/>
              <a:buNone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* Manpower was insufficient, especially in the beginning stage.</a:t>
            </a:r>
          </a:p>
          <a:p>
            <a:pPr marL="650875" lvl="1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kern="0" dirty="0" smtClean="0">
                <a:latin typeface="Times New Roman"/>
                <a:cs typeface="Times New Roman"/>
              </a:rPr>
              <a:t>Not only for installing work, but also for delivering components, preparing the work-space, operating crane/heavy-machine,  ,  ,  </a:t>
            </a:r>
          </a:p>
          <a:p>
            <a:pPr marL="193675" lvl="0" indent="-193675" defTabSz="9144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70000"/>
              <a:defRPr/>
            </a:pPr>
            <a:r>
              <a:rPr lang="en-US" altLang="ja-JP" sz="1400" kern="0" dirty="0" smtClean="0">
                <a:latin typeface="Times New Roman"/>
                <a:cs typeface="Times New Roman"/>
              </a:rPr>
              <a:t> </a:t>
            </a:r>
            <a:endParaRPr lang="en-US" altLang="ja-JP" sz="1400" kern="0" dirty="0" smtClean="0">
              <a:latin typeface="Times New Roman"/>
              <a:ea typeface="+mn-ea"/>
              <a:cs typeface="Times New Roman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2673" y="74360"/>
            <a:ext cx="39697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u="sng" dirty="0" smtClean="0"/>
              <a:t>Learning from </a:t>
            </a:r>
            <a:r>
              <a:rPr kumimoji="1" lang="en-US" altLang="ja-JP" sz="3200" b="1" u="sng" dirty="0" err="1" smtClean="0"/>
              <a:t>iKAGRA</a:t>
            </a:r>
            <a:endParaRPr kumimoji="1" lang="ja-JP" altLang="en-US" sz="3200" b="1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68936" y="6387803"/>
            <a:ext cx="5169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/>
              <a:t>Details of </a:t>
            </a:r>
            <a:r>
              <a:rPr lang="en-US" altLang="ja-JP" i="1" dirty="0" err="1" smtClean="0"/>
              <a:t>iKAGRA</a:t>
            </a:r>
            <a:r>
              <a:rPr lang="en-US" altLang="ja-JP" i="1" dirty="0" smtClean="0"/>
              <a:t> will be presented by </a:t>
            </a:r>
            <a:r>
              <a:rPr lang="en-US" altLang="ja-JP" i="1" dirty="0" err="1" smtClean="0"/>
              <a:t>Kokeyama</a:t>
            </a:r>
            <a:r>
              <a:rPr lang="en-US" altLang="ja-JP" i="1" dirty="0" smtClean="0"/>
              <a:t>-san</a:t>
            </a:r>
            <a:endParaRPr kumimoji="1" lang="ja-JP" altLang="en-US" i="1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18</a:t>
            </a:fld>
            <a:endParaRPr lang="ja-JP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56696" y="140187"/>
            <a:ext cx="40062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u="sng" dirty="0" smtClean="0"/>
              <a:t>Toward </a:t>
            </a:r>
            <a:r>
              <a:rPr kumimoji="1" lang="en-US" altLang="ja-JP" sz="4400" b="1" u="sng" dirty="0" err="1" smtClean="0"/>
              <a:t>bKAGRA</a:t>
            </a:r>
            <a:endParaRPr kumimoji="1" lang="ja-JP" altLang="en-US" sz="4400" b="1" u="sng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84329" y="1041715"/>
            <a:ext cx="715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Based on the experience of </a:t>
            </a:r>
            <a:r>
              <a:rPr lang="en-US" altLang="ja-JP" sz="2400" dirty="0" err="1" smtClean="0"/>
              <a:t>iKAGRA</a:t>
            </a:r>
            <a:r>
              <a:rPr lang="en-US" altLang="ja-JP" sz="2400" dirty="0" smtClean="0"/>
              <a:t>, we plan to proceed </a:t>
            </a:r>
          </a:p>
          <a:p>
            <a:r>
              <a:rPr lang="en-US" altLang="ja-JP" sz="2400" dirty="0" err="1" smtClean="0"/>
              <a:t>bKAGRA</a:t>
            </a:r>
            <a:r>
              <a:rPr lang="en-US" altLang="ja-JP" sz="2400" dirty="0" smtClean="0"/>
              <a:t> in 3 steps.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3951" y="2358485"/>
            <a:ext cx="8624476" cy="3431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3200" b="1" dirty="0">
                <a:latin typeface="+mj-lt"/>
              </a:rPr>
              <a:t>Phase-1 </a:t>
            </a:r>
            <a:r>
              <a:rPr lang="en-US" altLang="ja-JP" sz="3200" dirty="0">
                <a:latin typeface="+mj-lt"/>
              </a:rPr>
              <a:t>: Operation of a 3km </a:t>
            </a:r>
            <a:r>
              <a:rPr lang="en-US" altLang="ja-JP" sz="3200" dirty="0">
                <a:solidFill>
                  <a:srgbClr val="0000FF"/>
                </a:solidFill>
                <a:latin typeface="+mj-lt"/>
              </a:rPr>
              <a:t>cryogenic Michelson</a:t>
            </a:r>
            <a:r>
              <a:rPr lang="en-US" altLang="ja-JP" sz="3200" dirty="0" smtClean="0">
                <a:solidFill>
                  <a:srgbClr val="0000FF"/>
                </a:solidFill>
                <a:latin typeface="+mj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ja-JP" sz="3200" dirty="0" smtClean="0">
                <a:solidFill>
                  <a:srgbClr val="0000FF"/>
                </a:solidFill>
                <a:latin typeface="+mj-lt"/>
              </a:rPr>
              <a:t>                  </a:t>
            </a:r>
            <a:r>
              <a:rPr lang="en-US" altLang="ja-JP" sz="3200" dirty="0" smtClean="0">
                <a:latin typeface="+mj-lt"/>
              </a:rPr>
              <a:t>interferometer (</a:t>
            </a:r>
            <a:r>
              <a:rPr lang="en-US" altLang="ja-JP" sz="3200" dirty="0">
                <a:latin typeface="+mj-lt"/>
              </a:rPr>
              <a:t>-</a:t>
            </a:r>
            <a:r>
              <a:rPr lang="en-US" altLang="ja-JP" sz="3200" dirty="0">
                <a:solidFill>
                  <a:srgbClr val="FF0000"/>
                </a:solidFill>
                <a:latin typeface="+mj-lt"/>
              </a:rPr>
              <a:t>2018</a:t>
            </a:r>
            <a:r>
              <a:rPr lang="en-US" altLang="ja-JP" sz="3200" dirty="0" smtClean="0">
                <a:solidFill>
                  <a:srgbClr val="FF0000"/>
                </a:solidFill>
                <a:latin typeface="+mj-lt"/>
              </a:rPr>
              <a:t>. 3</a:t>
            </a:r>
            <a:r>
              <a:rPr lang="en-US" altLang="ja-JP" sz="3200" dirty="0">
                <a:latin typeface="+mj-lt"/>
              </a:rPr>
              <a:t>). </a:t>
            </a:r>
            <a:endParaRPr lang="ja-JP" altLang="en-US" sz="32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altLang="ja-JP" sz="3200" b="1" dirty="0" smtClean="0">
                <a:latin typeface="+mj-lt"/>
              </a:rPr>
              <a:t>Phase</a:t>
            </a:r>
            <a:r>
              <a:rPr lang="en-US" altLang="ja-JP" sz="3200" b="1" dirty="0">
                <a:latin typeface="+mj-lt"/>
              </a:rPr>
              <a:t>-2 </a:t>
            </a:r>
            <a:r>
              <a:rPr lang="en-US" altLang="ja-JP" sz="3200" dirty="0">
                <a:latin typeface="+mj-lt"/>
              </a:rPr>
              <a:t>: Operation with full configuration:</a:t>
            </a:r>
            <a:r>
              <a:rPr lang="en-US" altLang="ja-JP" sz="3200" dirty="0" smtClean="0">
                <a:latin typeface="+mj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ja-JP" sz="3200" dirty="0" smtClean="0">
                <a:solidFill>
                  <a:srgbClr val="0000FF"/>
                </a:solidFill>
                <a:latin typeface="+mj-lt"/>
              </a:rPr>
              <a:t>                  cryogenic and </a:t>
            </a:r>
            <a:r>
              <a:rPr lang="en-US" altLang="ja-JP" sz="3200" dirty="0">
                <a:solidFill>
                  <a:srgbClr val="0000FF"/>
                </a:solidFill>
                <a:latin typeface="+mj-lt"/>
              </a:rPr>
              <a:t>RSE</a:t>
            </a:r>
            <a:r>
              <a:rPr lang="en-US" altLang="ja-JP" sz="32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ja-JP" sz="3200" dirty="0" smtClean="0">
                <a:latin typeface="+mj-lt"/>
              </a:rPr>
              <a:t> (</a:t>
            </a:r>
            <a:r>
              <a:rPr lang="en-US" altLang="ja-JP" sz="3200" dirty="0">
                <a:latin typeface="+mj-lt"/>
              </a:rPr>
              <a:t>2018.4 – </a:t>
            </a:r>
            <a:r>
              <a:rPr lang="en-US" altLang="ja-JP" sz="3200" dirty="0">
                <a:solidFill>
                  <a:srgbClr val="FF0000"/>
                </a:solidFill>
                <a:latin typeface="+mj-lt"/>
              </a:rPr>
              <a:t>2019 1Q??</a:t>
            </a:r>
            <a:r>
              <a:rPr lang="en-US" altLang="ja-JP" sz="3200" dirty="0">
                <a:latin typeface="+mj-lt"/>
              </a:rPr>
              <a:t>) </a:t>
            </a:r>
            <a:endParaRPr lang="ja-JP" altLang="en-US" sz="32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altLang="ja-JP" sz="3200" b="1" dirty="0" smtClean="0">
                <a:latin typeface="+mj-lt"/>
              </a:rPr>
              <a:t>Phase</a:t>
            </a:r>
            <a:r>
              <a:rPr lang="en-US" altLang="ja-JP" sz="3200" b="1" dirty="0">
                <a:latin typeface="+mj-lt"/>
              </a:rPr>
              <a:t>-3 </a:t>
            </a:r>
            <a:r>
              <a:rPr lang="en-US" altLang="ja-JP" sz="3200" dirty="0">
                <a:latin typeface="+mj-lt"/>
              </a:rPr>
              <a:t>: Commissioning and </a:t>
            </a:r>
            <a:r>
              <a:rPr lang="en-US" altLang="ja-JP" sz="3200" dirty="0">
                <a:solidFill>
                  <a:srgbClr val="0000FF"/>
                </a:solidFill>
                <a:latin typeface="+mj-lt"/>
              </a:rPr>
              <a:t>Observation run</a:t>
            </a:r>
            <a:r>
              <a:rPr lang="en-US" altLang="ja-JP" sz="3200" dirty="0" smtClean="0">
                <a:solidFill>
                  <a:srgbClr val="0000FF"/>
                </a:solidFill>
                <a:latin typeface="+mj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altLang="ja-JP" sz="3200" dirty="0" smtClean="0">
                <a:solidFill>
                  <a:srgbClr val="0000FF"/>
                </a:solidFill>
                <a:latin typeface="+mj-lt"/>
              </a:rPr>
              <a:t>                 </a:t>
            </a:r>
            <a:r>
              <a:rPr lang="en-US" altLang="ja-JP" sz="3200" dirty="0" smtClean="0">
                <a:latin typeface="+mj-lt"/>
              </a:rPr>
              <a:t>(</a:t>
            </a:r>
            <a:r>
              <a:rPr lang="en-US" altLang="ja-JP" sz="3200" dirty="0">
                <a:latin typeface="+mj-lt"/>
              </a:rPr>
              <a:t>2019 2Q ??-)</a:t>
            </a:r>
            <a:r>
              <a:rPr lang="en-US" altLang="ja-JP" sz="3200" dirty="0" smtClean="0">
                <a:latin typeface="+mj-lt"/>
              </a:rPr>
              <a:t> </a:t>
            </a:r>
            <a:endParaRPr lang="ja-JP" altLang="en-US" sz="3200" dirty="0" smtClean="0">
              <a:latin typeface="+mj-lt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19</a:t>
            </a:fld>
            <a:endParaRPr lang="ja-JP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3" descr="WorldMap_Jcentered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84" y="943700"/>
            <a:ext cx="8892853" cy="460883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50542" name="Line 13"/>
          <p:cNvSpPr>
            <a:spLocks noChangeShapeType="1"/>
          </p:cNvSpPr>
          <p:nvPr/>
        </p:nvSpPr>
        <p:spPr bwMode="auto">
          <a:xfrm flipH="1">
            <a:off x="2656373" y="3390434"/>
            <a:ext cx="712143" cy="6362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50544" name="Picture 15" descr="スクリーンショット 2012-09-18 19.45.18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342" y="841375"/>
            <a:ext cx="2634258" cy="82153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50545" name="Picture 16" descr="スクリーンショット 2012-09-18 19.45.3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5142" y="2879765"/>
            <a:ext cx="2214563" cy="133052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50547" name="Picture 18" descr="スクリーンショット 2012-09-18 19.46.06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610" y="2436753"/>
            <a:ext cx="1893094" cy="127694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4" name="テキスト ボックス 23"/>
          <p:cNvSpPr txBox="1"/>
          <p:nvPr/>
        </p:nvSpPr>
        <p:spPr>
          <a:xfrm>
            <a:off x="6527568" y="1783090"/>
            <a:ext cx="26042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aLIGO</a:t>
            </a:r>
            <a:r>
              <a:rPr kumimoji="1" lang="en-US" altLang="ja-JP" dirty="0" smtClean="0"/>
              <a:t> (Livingston), 4km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16365" y="2414880"/>
            <a:ext cx="24215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aLIGO</a:t>
            </a:r>
            <a:r>
              <a:rPr kumimoji="1" lang="en-US" altLang="ja-JP" dirty="0" smtClean="0"/>
              <a:t> (Hanford), 4km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40724" y="4506585"/>
            <a:ext cx="25972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KAGRA</a:t>
            </a:r>
            <a:r>
              <a:rPr kumimoji="1" lang="en-US" altLang="ja-JP" dirty="0" smtClean="0"/>
              <a:t> (</a:t>
            </a:r>
            <a:r>
              <a:rPr kumimoji="1" lang="en-US" altLang="ja-JP" dirty="0" err="1" smtClean="0"/>
              <a:t>Kamioka</a:t>
            </a:r>
            <a:r>
              <a:rPr kumimoji="1" lang="en-US" altLang="ja-JP" dirty="0" smtClean="0"/>
              <a:t>), 3km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8600" y="2013922"/>
            <a:ext cx="225712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/>
              <a:t>aVIRGO</a:t>
            </a:r>
            <a:r>
              <a:rPr kumimoji="1" lang="en-US" altLang="ja-JP" dirty="0" smtClean="0"/>
              <a:t> (Pisa), 3km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23067" y="4044920"/>
            <a:ext cx="160229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/>
              <a:t>LIGO India</a:t>
            </a:r>
            <a:endParaRPr kumimoji="1" lang="ja-JP" altLang="en-US" i="1" dirty="0"/>
          </a:p>
        </p:txBody>
      </p:sp>
      <p:pic>
        <p:nvPicPr>
          <p:cNvPr id="29" name="Picture 22" descr="GWDVie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5561604"/>
            <a:ext cx="8763000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228600" y="6383929"/>
            <a:ext cx="2438400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b="0" i="1" dirty="0">
                <a:solidFill>
                  <a:srgbClr val="FFFFFF"/>
                </a:solidFill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　　</a:t>
            </a:r>
            <a:r>
              <a:rPr lang="ja-JP" altLang="en-US" b="0" i="1" dirty="0" smtClean="0">
                <a:solidFill>
                  <a:srgbClr val="FFFFFF"/>
                </a:solidFill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　</a:t>
            </a:r>
            <a:r>
              <a:rPr lang="en-US" altLang="ja-JP" b="0" i="1" dirty="0" smtClean="0">
                <a:solidFill>
                  <a:srgbClr val="FFFFFF"/>
                </a:solidFill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Our Galaxy</a:t>
            </a:r>
            <a:endParaRPr lang="ja-JP" altLang="en-US" b="0" i="1" dirty="0">
              <a:solidFill>
                <a:srgbClr val="FFFFFF"/>
              </a:solidFill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2524971" y="6383929"/>
            <a:ext cx="1183585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b="0" i="1" dirty="0" smtClean="0">
                <a:solidFill>
                  <a:srgbClr val="FFFFFF"/>
                </a:solidFill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Magellan</a:t>
            </a:r>
            <a:endParaRPr lang="ja-JP" altLang="en-US" b="0" i="1" dirty="0">
              <a:solidFill>
                <a:srgbClr val="FFFFFF"/>
              </a:solidFill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3743421" y="6385226"/>
            <a:ext cx="1442172" cy="36933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b="0" i="1" dirty="0" smtClean="0">
                <a:solidFill>
                  <a:srgbClr val="FFFFFF"/>
                </a:solidFill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Andromeda</a:t>
            </a:r>
            <a:endParaRPr lang="ja-JP" altLang="en-US" sz="1800" b="0" i="1" dirty="0">
              <a:solidFill>
                <a:srgbClr val="FFFFFF"/>
              </a:solidFill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5088270" y="6384557"/>
            <a:ext cx="3903330" cy="36671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800" b="0" i="1" dirty="0" smtClean="0">
                <a:solidFill>
                  <a:srgbClr val="FFFFFF"/>
                </a:solidFill>
                <a:latin typeface="Arial" pitchFamily="-103" charset="0"/>
                <a:ea typeface="ＭＳ Ｐゴシック" pitchFamily="-103" charset="-128"/>
                <a:cs typeface="ＭＳ Ｐゴシック" pitchFamily="-103" charset="-128"/>
              </a:rPr>
              <a:t>Virgo Cluster      Hercules Cluster</a:t>
            </a:r>
            <a:endParaRPr lang="ja-JP" altLang="en-US" sz="1800" b="0" i="1" dirty="0">
              <a:solidFill>
                <a:srgbClr val="FFFFFF"/>
              </a:solidFill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35" name="Line 29"/>
          <p:cNvSpPr>
            <a:spLocks noChangeShapeType="1"/>
          </p:cNvSpPr>
          <p:nvPr/>
        </p:nvSpPr>
        <p:spPr bwMode="auto">
          <a:xfrm>
            <a:off x="7315200" y="5561604"/>
            <a:ext cx="0" cy="457200"/>
          </a:xfrm>
          <a:prstGeom prst="line">
            <a:avLst/>
          </a:prstGeom>
          <a:noFill/>
          <a:ln w="76200">
            <a:solidFill>
              <a:srgbClr val="FF030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722424" y="5106264"/>
            <a:ext cx="1207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200Mpc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Line 4"/>
          <p:cNvSpPr>
            <a:spLocks noChangeShapeType="1"/>
          </p:cNvSpPr>
          <p:nvPr/>
        </p:nvSpPr>
        <p:spPr bwMode="auto">
          <a:xfrm>
            <a:off x="4653207" y="3351274"/>
            <a:ext cx="1020283" cy="1339978"/>
          </a:xfrm>
          <a:prstGeom prst="line">
            <a:avLst/>
          </a:prstGeom>
          <a:noFill/>
          <a:ln w="38100">
            <a:solidFill>
              <a:srgbClr val="FF8AD8"/>
            </a:solidFill>
            <a:round/>
            <a:headEnd type="triangle" w="med" len="med"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6303134" y="175190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5762363" y="195830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Line 5"/>
          <p:cNvSpPr>
            <a:spLocks noChangeShapeType="1"/>
          </p:cNvSpPr>
          <p:nvPr/>
        </p:nvSpPr>
        <p:spPr bwMode="auto">
          <a:xfrm>
            <a:off x="5816363" y="2059911"/>
            <a:ext cx="216391" cy="4722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Line 6"/>
          <p:cNvSpPr>
            <a:spLocks noChangeShapeType="1"/>
          </p:cNvSpPr>
          <p:nvPr/>
        </p:nvSpPr>
        <p:spPr bwMode="auto">
          <a:xfrm flipV="1">
            <a:off x="6378935" y="1370632"/>
            <a:ext cx="343489" cy="41245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3163825" y="1805900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Line 7"/>
          <p:cNvSpPr>
            <a:spLocks noChangeShapeType="1"/>
          </p:cNvSpPr>
          <p:nvPr/>
        </p:nvSpPr>
        <p:spPr bwMode="auto">
          <a:xfrm flipH="1">
            <a:off x="2144703" y="1883487"/>
            <a:ext cx="1026657" cy="103213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63" y="748869"/>
            <a:ext cx="1798894" cy="1105311"/>
          </a:xfrm>
          <a:prstGeom prst="rect">
            <a:avLst/>
          </a:prstGeom>
        </p:spPr>
      </p:pic>
      <p:sp>
        <p:nvSpPr>
          <p:cNvPr id="37" name="円/楕円 36"/>
          <p:cNvSpPr/>
          <p:nvPr/>
        </p:nvSpPr>
        <p:spPr>
          <a:xfrm>
            <a:off x="3316225" y="1655461"/>
            <a:ext cx="108000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Line 7"/>
          <p:cNvSpPr>
            <a:spLocks noChangeShapeType="1"/>
          </p:cNvSpPr>
          <p:nvPr/>
        </p:nvSpPr>
        <p:spPr bwMode="auto">
          <a:xfrm flipH="1" flipV="1">
            <a:off x="2485722" y="1113692"/>
            <a:ext cx="882793" cy="54176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466357" y="681334"/>
            <a:ext cx="27944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GEO-HF</a:t>
            </a:r>
            <a:r>
              <a:rPr kumimoji="1" lang="en-US" altLang="ja-JP" dirty="0" smtClean="0"/>
              <a:t> (</a:t>
            </a:r>
            <a:r>
              <a:rPr lang="en-US" altLang="ja-JP" dirty="0" smtClean="0"/>
              <a:t>Hanover</a:t>
            </a:r>
            <a:r>
              <a:rPr kumimoji="1" lang="en-US" altLang="ja-JP" dirty="0" smtClean="0"/>
              <a:t>), 600m</a:t>
            </a:r>
            <a:endParaRPr kumimoji="1" lang="ja-JP" altLang="en-US" dirty="0"/>
          </a:p>
        </p:txBody>
      </p:sp>
      <p:sp>
        <p:nvSpPr>
          <p:cNvPr id="48" name="Rectangle 1"/>
          <p:cNvSpPr txBox="1">
            <a:spLocks noChangeArrowheads="1"/>
          </p:cNvSpPr>
          <p:nvPr/>
        </p:nvSpPr>
        <p:spPr>
          <a:xfrm>
            <a:off x="136784" y="50664"/>
            <a:ext cx="8508985" cy="720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0182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6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altLang="ja-JP" sz="3600" b="1" i="0" u="sng" strike="noStrike" kern="120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nd</a:t>
            </a:r>
            <a:r>
              <a:rPr kumimoji="0" lang="en-US" altLang="ja-JP" sz="3600" b="1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Generation GW Observation Network</a:t>
            </a:r>
            <a:endParaRPr kumimoji="0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9" name="スライド番号プレースホルダ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2</a:t>
            </a:fld>
            <a:endParaRPr lang="ja-JP" alt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20</a:t>
            </a:fld>
            <a:endParaRPr lang="ja-JP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B4B63-C76C-DC48-8414-C76E8E0ABECF}" type="slidenum">
              <a:rPr lang="ja-JP" altLang="en-US" smtClean="0"/>
              <a:pPr/>
              <a:t>21</a:t>
            </a:fld>
            <a:endParaRPr lang="ja-JP" altLang="en-US"/>
          </a:p>
        </p:txBody>
      </p:sp>
      <p:pic>
        <p:nvPicPr>
          <p:cNvPr id="5" name="図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49" y="1689896"/>
            <a:ext cx="9144000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 rot="21174167">
            <a:off x="3759809" y="1734844"/>
            <a:ext cx="1679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Upper Floor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21135938">
            <a:off x="2199498" y="4186092"/>
            <a:ext cx="1831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Bottom Floor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21009231">
            <a:off x="7391951" y="4198150"/>
            <a:ext cx="1597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Arm tunnel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rot="5400000">
            <a:off x="2720916" y="3865707"/>
            <a:ext cx="3134420" cy="1588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37795" y="3064958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14m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7357" y="2233995"/>
            <a:ext cx="26831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We excavate upper-floors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and  vertical holes for 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Vibration Isolation System.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Base of the VIS is put</a:t>
            </a:r>
          </a:p>
          <a:p>
            <a:r>
              <a:rPr lang="en-US" altLang="ja-JP" dirty="0" smtClean="0">
                <a:solidFill>
                  <a:schemeClr val="bg1"/>
                </a:solidFill>
              </a:rPr>
              <a:t>on the upper-floor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761916" y="2667559"/>
            <a:ext cx="2605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Type-A suspension:</a:t>
            </a:r>
          </a:p>
          <a:p>
            <a:r>
              <a:rPr lang="en-US" altLang="ja-JP" i="1" dirty="0" smtClean="0">
                <a:solidFill>
                  <a:srgbClr val="FFFF00"/>
                </a:solidFill>
              </a:rPr>
              <a:t>4</a:t>
            </a:r>
            <a:r>
              <a:rPr lang="en-US" altLang="ja-JP" i="1" dirty="0" smtClean="0">
                <a:solidFill>
                  <a:srgbClr val="FFFF00"/>
                </a:solidFill>
              </a:rPr>
              <a:t>-stage </a:t>
            </a:r>
            <a:r>
              <a:rPr kumimoji="1" lang="en-US" altLang="ja-JP" i="1" dirty="0" smtClean="0">
                <a:solidFill>
                  <a:srgbClr val="FFFF00"/>
                </a:solidFill>
              </a:rPr>
              <a:t>GAS filters</a:t>
            </a:r>
          </a:p>
          <a:p>
            <a:r>
              <a:rPr lang="en-US" altLang="ja-JP" i="1" dirty="0" smtClean="0">
                <a:solidFill>
                  <a:srgbClr val="FFFF00"/>
                </a:solidFill>
              </a:rPr>
              <a:t>@ room temperature</a:t>
            </a:r>
            <a:endParaRPr kumimoji="1" lang="ja-JP" altLang="en-US" i="1" dirty="0">
              <a:solidFill>
                <a:srgbClr val="FFFF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57107" y="5938969"/>
            <a:ext cx="245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Cryogenic Payload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 rot="16200000" flipV="1">
            <a:off x="4656884" y="5538744"/>
            <a:ext cx="505258" cy="295191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図形グループ 25"/>
          <p:cNvGrpSpPr/>
          <p:nvPr/>
        </p:nvGrpSpPr>
        <p:grpSpPr>
          <a:xfrm>
            <a:off x="3880905" y="6804"/>
            <a:ext cx="5123231" cy="1689896"/>
            <a:chOff x="1729622" y="0"/>
            <a:chExt cx="5123231" cy="1689896"/>
          </a:xfrm>
        </p:grpSpPr>
        <p:pic>
          <p:nvPicPr>
            <p:cNvPr id="20" name="図 1"/>
            <p:cNvPicPr>
              <a:picLocks noChangeAspect="1"/>
            </p:cNvPicPr>
            <p:nvPr/>
          </p:nvPicPr>
          <p:blipFill>
            <a:blip r:embed="rId3"/>
            <a:srcRect l="2347" t="48248" r="3568" b="9248"/>
            <a:stretch>
              <a:fillRect/>
            </a:stretch>
          </p:blipFill>
          <p:spPr bwMode="auto">
            <a:xfrm>
              <a:off x="1803660" y="0"/>
              <a:ext cx="5049193" cy="1689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5"/>
            <p:cNvSpPr>
              <a:spLocks noChangeArrowheads="1"/>
            </p:cNvSpPr>
            <p:nvPr/>
          </p:nvSpPr>
          <p:spPr bwMode="auto">
            <a:xfrm rot="20717076" flipH="1">
              <a:off x="1729622" y="56393"/>
              <a:ext cx="360000" cy="3600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kumimoji="1" lang="ja-JP" altLang="en-US" sz="240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 rot="20717076" flipH="1">
              <a:off x="2884951" y="736046"/>
              <a:ext cx="360000" cy="3600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kumimoji="1" lang="ja-JP" altLang="en-US" sz="240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Oval 5"/>
            <p:cNvSpPr>
              <a:spLocks noChangeArrowheads="1"/>
            </p:cNvSpPr>
            <p:nvPr/>
          </p:nvSpPr>
          <p:spPr bwMode="auto">
            <a:xfrm rot="20717076" flipH="1">
              <a:off x="4231662" y="783786"/>
              <a:ext cx="360000" cy="3600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kumimoji="1" lang="ja-JP" altLang="en-US" sz="2400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Oval 5"/>
            <p:cNvSpPr>
              <a:spLocks noChangeArrowheads="1"/>
            </p:cNvSpPr>
            <p:nvPr/>
          </p:nvSpPr>
          <p:spPr bwMode="auto">
            <a:xfrm rot="20717076" flipH="1">
              <a:off x="6453034" y="199022"/>
              <a:ext cx="360000" cy="360000"/>
            </a:xfrm>
            <a:prstGeom prst="ellips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kumimoji="1" lang="ja-JP" altLang="en-US" sz="2400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6986285" y="100574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Main </a:t>
            </a:r>
            <a:r>
              <a:rPr lang="en-US" altLang="ja-JP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dirty="0" smtClean="0">
                <a:solidFill>
                  <a:schemeClr val="bg1"/>
                </a:solidFill>
              </a:rPr>
              <a:t>irror parts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5171" y="1790399"/>
            <a:ext cx="4207046" cy="461665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i="1" dirty="0" smtClean="0">
                <a:solidFill>
                  <a:schemeClr val="bg1"/>
                </a:solidFill>
              </a:rPr>
              <a:t>Frame-Free</a:t>
            </a:r>
            <a:r>
              <a:rPr lang="en-US" altLang="ja-JP" sz="2400" i="1" dirty="0" smtClean="0">
                <a:solidFill>
                  <a:schemeClr val="bg1"/>
                </a:solidFill>
              </a:rPr>
              <a:t> Suspension</a:t>
            </a:r>
            <a:endParaRPr kumimoji="1" lang="en-US" altLang="ja-JP" sz="2400" i="1" dirty="0" smtClean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7670" y="609949"/>
            <a:ext cx="4295367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Main Mirror Suspension</a:t>
            </a:r>
            <a:endParaRPr kumimoji="1" lang="ja-JP" altLang="en-US" sz="32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999319" y="2299291"/>
            <a:ext cx="2737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chemeClr val="bg1"/>
                </a:solidFill>
              </a:rPr>
              <a:t>Type-A: </a:t>
            </a:r>
            <a:r>
              <a:rPr lang="en-US" altLang="ja-JP" i="1" dirty="0" err="1" smtClean="0">
                <a:solidFill>
                  <a:schemeClr val="bg1"/>
                </a:solidFill>
              </a:rPr>
              <a:t>Takahasi</a:t>
            </a:r>
            <a:r>
              <a:rPr lang="en-US" altLang="ja-JP" i="1" dirty="0" smtClean="0">
                <a:solidFill>
                  <a:schemeClr val="bg1"/>
                </a:solidFill>
              </a:rPr>
              <a:t>-san’s talk </a:t>
            </a:r>
            <a:endParaRPr kumimoji="1" lang="ja-JP" alt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B4B63-C76C-DC48-8414-C76E8E0ABECF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1971" y="124130"/>
            <a:ext cx="32864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u="sng" dirty="0" smtClean="0"/>
              <a:t>Cryogenic Payload</a:t>
            </a:r>
            <a:endParaRPr kumimoji="1" lang="ja-JP" altLang="en-US" sz="3200" b="1" u="sng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617" y="245697"/>
            <a:ext cx="2918863" cy="269484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332356" y="247241"/>
            <a:ext cx="1219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Cryostat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3" name="フローチャート: 結合子 32"/>
          <p:cNvSpPr/>
          <p:nvPr/>
        </p:nvSpPr>
        <p:spPr>
          <a:xfrm>
            <a:off x="7053383" y="791397"/>
            <a:ext cx="879231" cy="1660680"/>
          </a:xfrm>
          <a:prstGeom prst="flowChartConnector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04" y="791397"/>
            <a:ext cx="3471209" cy="5979755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3535214" y="212504"/>
            <a:ext cx="2456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/>
              <a:t>Under developing </a:t>
            </a:r>
          </a:p>
          <a:p>
            <a:r>
              <a:rPr kumimoji="1" lang="en-US" altLang="ja-JP" sz="2400" i="1" dirty="0" smtClean="0"/>
              <a:t>in KEK and ICRR</a:t>
            </a:r>
            <a:endParaRPr kumimoji="1" lang="ja-JP" altLang="en-US" sz="2400" i="1" dirty="0"/>
          </a:p>
        </p:txBody>
      </p:sp>
      <p:cxnSp>
        <p:nvCxnSpPr>
          <p:cNvPr id="26" name="直線矢印コネクタ 25"/>
          <p:cNvCxnSpPr>
            <a:stCxn id="33" idx="2"/>
          </p:cNvCxnSpPr>
          <p:nvPr/>
        </p:nvCxnSpPr>
        <p:spPr>
          <a:xfrm rot="10800000" flipV="1">
            <a:off x="3778737" y="1621737"/>
            <a:ext cx="3274646" cy="507776"/>
          </a:xfrm>
          <a:prstGeom prst="straightConnector1">
            <a:avLst/>
          </a:prstGeom>
          <a:ln w="762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664614" y="1574991"/>
            <a:ext cx="1187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Platform</a:t>
            </a:r>
            <a:endParaRPr kumimoji="1" lang="ja-JP" altLang="en-US" sz="2000" b="1" i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63288" y="2766810"/>
            <a:ext cx="1688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Marionette &amp;</a:t>
            </a:r>
          </a:p>
          <a:p>
            <a:r>
              <a:rPr lang="en-US" altLang="ja-JP" sz="2000" b="1" i="1" dirty="0" smtClean="0"/>
              <a:t>  Recoil mass</a:t>
            </a:r>
            <a:endParaRPr kumimoji="1" lang="ja-JP" altLang="en-US" sz="2000" b="1" i="1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67390" y="4290001"/>
            <a:ext cx="2230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Intermediate mass</a:t>
            </a:r>
          </a:p>
          <a:p>
            <a:r>
              <a:rPr lang="en-US" altLang="ja-JP" sz="2000" b="1" i="1" dirty="0" smtClean="0"/>
              <a:t>&amp; recoil mass</a:t>
            </a:r>
            <a:endParaRPr kumimoji="1" lang="ja-JP" altLang="en-US" sz="2000" b="1" i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39430" y="5843786"/>
            <a:ext cx="1491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Mirror &amp;</a:t>
            </a:r>
          </a:p>
          <a:p>
            <a:r>
              <a:rPr lang="en-US" altLang="ja-JP" sz="2000" b="1" i="1" dirty="0" smtClean="0"/>
              <a:t>Recoil mass</a:t>
            </a:r>
            <a:endParaRPr kumimoji="1" lang="ja-JP" altLang="en-US" sz="2000" b="1" i="1" dirty="0"/>
          </a:p>
        </p:txBody>
      </p:sp>
      <p:pic>
        <p:nvPicPr>
          <p:cNvPr id="38" name="図 37" descr="DSCN21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428" y="3074289"/>
            <a:ext cx="2695052" cy="3593403"/>
          </a:xfrm>
          <a:prstGeom prst="rect">
            <a:avLst/>
          </a:prstGeom>
        </p:spPr>
      </p:pic>
      <p:sp>
        <p:nvSpPr>
          <p:cNvPr id="41" name="テキスト ボックス 40"/>
          <p:cNvSpPr txBox="1"/>
          <p:nvPr/>
        </p:nvSpPr>
        <p:spPr>
          <a:xfrm>
            <a:off x="6194539" y="6187528"/>
            <a:ext cx="2714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i="1" dirty="0" smtClean="0">
                <a:solidFill>
                  <a:srgbClr val="F1F100"/>
                </a:solidFill>
              </a:rPr>
              <a:t>Prototype </a:t>
            </a:r>
            <a:r>
              <a:rPr kumimoji="1" lang="en-US" altLang="ja-JP" sz="2000" i="1" dirty="0" err="1" smtClean="0">
                <a:solidFill>
                  <a:srgbClr val="F1F100"/>
                </a:solidFill>
              </a:rPr>
              <a:t>Cryo</a:t>
            </a:r>
            <a:r>
              <a:rPr kumimoji="1" lang="en-US" altLang="ja-JP" sz="2000" i="1" dirty="0" smtClean="0">
                <a:solidFill>
                  <a:srgbClr val="F1F100"/>
                </a:solidFill>
              </a:rPr>
              <a:t>-Payload</a:t>
            </a:r>
            <a:endParaRPr kumimoji="1" lang="ja-JP" altLang="en-US" sz="2000" i="1" dirty="0">
              <a:solidFill>
                <a:srgbClr val="F1F1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138248" y="722495"/>
            <a:ext cx="89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/>
              <a:t>Type-A</a:t>
            </a:r>
            <a:endParaRPr kumimoji="1" lang="ja-JP" altLang="en-US" i="1" dirty="0"/>
          </a:p>
        </p:txBody>
      </p:sp>
      <p:cxnSp>
        <p:nvCxnSpPr>
          <p:cNvPr id="44" name="直線矢印コネクタ 43"/>
          <p:cNvCxnSpPr/>
          <p:nvPr/>
        </p:nvCxnSpPr>
        <p:spPr>
          <a:xfrm rot="5400000" flipH="1" flipV="1">
            <a:off x="1749444" y="1009782"/>
            <a:ext cx="43677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836876" y="5735679"/>
            <a:ext cx="2312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Cryogenics Talks</a:t>
            </a:r>
          </a:p>
          <a:p>
            <a:r>
              <a:rPr lang="en-US" altLang="ja-JP" i="1" dirty="0" smtClean="0"/>
              <a:t>  -&gt; Kumar, Miyamoto,</a:t>
            </a:r>
          </a:p>
          <a:p>
            <a:r>
              <a:rPr kumimoji="1" lang="en-US" altLang="ja-JP" i="1" dirty="0" smtClean="0"/>
              <a:t>      </a:t>
            </a:r>
            <a:r>
              <a:rPr kumimoji="1" lang="en-US" altLang="ja-JP" i="1" dirty="0" err="1" smtClean="0"/>
              <a:t>Ushiba</a:t>
            </a:r>
            <a:r>
              <a:rPr kumimoji="1" lang="en-US" altLang="ja-JP" i="1" dirty="0" smtClean="0"/>
              <a:t> and Craig</a:t>
            </a:r>
            <a:endParaRPr kumimoji="1" lang="ja-JP" alt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SC_66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502" y="1093235"/>
            <a:ext cx="3900445" cy="260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図 3" descr="DSC_683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3240" y="720439"/>
            <a:ext cx="3805784" cy="253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68424" y="156684"/>
            <a:ext cx="71240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We have already rushed </a:t>
            </a:r>
            <a:r>
              <a:rPr lang="en-US" altLang="ja-JP" sz="3200" b="1" dirty="0" smtClean="0"/>
              <a:t>toward </a:t>
            </a:r>
            <a:r>
              <a:rPr lang="en-US" altLang="ja-JP" sz="3200" b="1" dirty="0" err="1" smtClean="0"/>
              <a:t>bKAGRA</a:t>
            </a:r>
            <a:endParaRPr kumimoji="1" lang="ja-JP" altLang="en-US" sz="32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0580" y="723903"/>
            <a:ext cx="434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X-end cryostat assembly (done at last week)</a:t>
            </a:r>
            <a:endParaRPr kumimoji="1" lang="ja-JP" altLang="en-US" i="1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23</a:t>
            </a:fld>
            <a:endParaRPr lang="ja-JP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502" y="4342114"/>
            <a:ext cx="36004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714" y="3428999"/>
            <a:ext cx="2088452" cy="329436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811990" y="3941549"/>
            <a:ext cx="4096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Inverted pendulum for Type-A suspension</a:t>
            </a:r>
            <a:endParaRPr kumimoji="1" lang="ja-JP" altLang="en-US" i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67159" y="6077033"/>
            <a:ext cx="1884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/>
              <a:t>Vacuum chamber</a:t>
            </a:r>
          </a:p>
          <a:p>
            <a:r>
              <a:rPr kumimoji="1" lang="en-US" altLang="ja-JP" i="1" dirty="0" smtClean="0"/>
              <a:t>for Type-A</a:t>
            </a:r>
            <a:endParaRPr kumimoji="1" lang="ja-JP" altLang="en-US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24</a:t>
            </a:fld>
            <a:endParaRPr lang="ja-JP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25</a:t>
            </a:fld>
            <a:endParaRPr lang="ja-JP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0920" y="151298"/>
            <a:ext cx="2929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u="sng" dirty="0" smtClean="0"/>
              <a:t>Summary</a:t>
            </a:r>
            <a:endParaRPr kumimoji="1" lang="ja-JP" altLang="en-US" sz="5400" b="1" u="sng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3592" y="1272983"/>
            <a:ext cx="8486067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• KAGRA is a new 2</a:t>
            </a:r>
            <a:r>
              <a:rPr kumimoji="1" lang="en-US" altLang="ja-JP" sz="2400" baseline="30000" dirty="0" smtClean="0"/>
              <a:t>nd</a:t>
            </a:r>
            <a:r>
              <a:rPr kumimoji="1" lang="en-US" altLang="ja-JP" sz="2400" dirty="0" smtClean="0"/>
              <a:t> generation GW interferometer under </a:t>
            </a:r>
          </a:p>
          <a:p>
            <a:r>
              <a:rPr lang="en-US" altLang="ja-JP" sz="2400" dirty="0" smtClean="0"/>
              <a:t>   </a:t>
            </a:r>
            <a:r>
              <a:rPr kumimoji="1" lang="en-US" altLang="ja-JP" sz="2400" dirty="0" smtClean="0"/>
              <a:t>construction </a:t>
            </a:r>
            <a:r>
              <a:rPr lang="en-US" altLang="ja-JP" sz="2400" dirty="0" smtClean="0"/>
              <a:t>in Japan.</a:t>
            </a:r>
            <a:r>
              <a:rPr kumimoji="1" lang="en-US" altLang="ja-JP" sz="2400" dirty="0" smtClean="0"/>
              <a:t> </a:t>
            </a:r>
          </a:p>
          <a:p>
            <a:r>
              <a:rPr lang="en-US" altLang="ja-JP" sz="2400" dirty="0" smtClean="0"/>
              <a:t>• Cryogenic mirror system and underground site is the most</a:t>
            </a:r>
          </a:p>
          <a:p>
            <a:r>
              <a:rPr kumimoji="1" lang="en-US" altLang="ja-JP" sz="2400" dirty="0" smtClean="0"/>
              <a:t>    </a:t>
            </a:r>
            <a:r>
              <a:rPr lang="en-US" altLang="ja-JP" sz="2400" dirty="0" smtClean="0"/>
              <a:t>advanced features in KAGRA.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• </a:t>
            </a:r>
            <a:r>
              <a:rPr kumimoji="1" lang="en-US" altLang="ja-JP" sz="2400" dirty="0" err="1" smtClean="0"/>
              <a:t>iKAGRA</a:t>
            </a:r>
            <a:r>
              <a:rPr kumimoji="1" lang="en-US" altLang="ja-JP" sz="2400" dirty="0" smtClean="0"/>
              <a:t> test operation was done in Apr. 2016.</a:t>
            </a:r>
          </a:p>
          <a:p>
            <a:r>
              <a:rPr lang="en-US" altLang="ja-JP" sz="2400" dirty="0" smtClean="0"/>
              <a:t>   We learned a lot of issues from this experience toward </a:t>
            </a:r>
          </a:p>
          <a:p>
            <a:r>
              <a:rPr lang="en-US" altLang="ja-JP" sz="2400" dirty="0" smtClean="0"/>
              <a:t>   </a:t>
            </a:r>
            <a:r>
              <a:rPr lang="en-US" altLang="ja-JP" sz="2400" dirty="0" err="1" smtClean="0"/>
              <a:t>bKAGRA</a:t>
            </a:r>
            <a:r>
              <a:rPr lang="en-US" altLang="ja-JP" sz="2400" dirty="0" smtClean="0"/>
              <a:t>.</a:t>
            </a:r>
          </a:p>
          <a:p>
            <a:r>
              <a:rPr kumimoji="1" lang="en-US" altLang="ja-JP" sz="2400" dirty="0" smtClean="0"/>
              <a:t>• </a:t>
            </a:r>
            <a:r>
              <a:rPr kumimoji="1" lang="en-US" altLang="ja-JP" sz="2400" dirty="0" err="1" smtClean="0"/>
              <a:t>bKAGRA</a:t>
            </a:r>
            <a:r>
              <a:rPr kumimoji="1" lang="en-US" altLang="ja-JP" sz="2400" dirty="0" smtClean="0"/>
              <a:t> will be proceed in 3 steps. First phase </a:t>
            </a:r>
            <a:r>
              <a:rPr lang="en-US" altLang="ja-JP" sz="2400" dirty="0" smtClean="0"/>
              <a:t>will be</a:t>
            </a:r>
          </a:p>
          <a:p>
            <a:r>
              <a:rPr kumimoji="1" lang="en-US" altLang="ja-JP" sz="2400" dirty="0" smtClean="0"/>
              <a:t>   cryogenic Michelson and first run must be done by Mar. 2018.</a:t>
            </a:r>
          </a:p>
          <a:p>
            <a:r>
              <a:rPr lang="en-US" altLang="ja-JP" sz="2400" dirty="0" smtClean="0"/>
              <a:t>• </a:t>
            </a:r>
            <a:r>
              <a:rPr lang="en-US" altLang="ja-JP" sz="2400" dirty="0" err="1" smtClean="0"/>
              <a:t>bKAGRA</a:t>
            </a:r>
            <a:r>
              <a:rPr lang="en-US" altLang="ja-JP" sz="2400" dirty="0" smtClean="0"/>
              <a:t> phase-2 will be full configuration and will start</a:t>
            </a:r>
          </a:p>
          <a:p>
            <a:r>
              <a:rPr lang="en-US" altLang="ja-JP" sz="2400" dirty="0" smtClean="0"/>
              <a:t>   around 2019. </a:t>
            </a:r>
          </a:p>
          <a:p>
            <a:r>
              <a:rPr kumimoji="1" lang="en-US" altLang="ja-JP" sz="2400" dirty="0" smtClean="0"/>
              <a:t>• We will be a part of global GW observation network around then</a:t>
            </a:r>
          </a:p>
          <a:p>
            <a:r>
              <a:rPr lang="en-US" altLang="ja-JP" sz="2400" dirty="0" smtClean="0"/>
              <a:t>   and will lead new age of GW physics and astronomy together.</a:t>
            </a:r>
            <a:endParaRPr kumimoji="1"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26</a:t>
            </a:fld>
            <a:endParaRPr lang="ja-JP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>
          <a:xfrm>
            <a:off x="6553200" y="6096075"/>
            <a:ext cx="2133600" cy="365125"/>
          </a:xfrm>
        </p:spPr>
        <p:txBody>
          <a:bodyPr/>
          <a:lstStyle/>
          <a:p>
            <a:fld id="{FF4B4B63-C76C-DC48-8414-C76E8E0ABECF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97690" y="123825"/>
            <a:ext cx="7951788" cy="601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do we need</a:t>
            </a:r>
            <a:r>
              <a:rPr kumimoji="1" lang="en-US" altLang="ja-JP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altLang="ja-JP" sz="3600" b="1" u="sng" dirty="0" smtClean="0">
                <a:latin typeface="+mj-lt"/>
                <a:ea typeface="+mj-ea"/>
                <a:cs typeface="+mj-cs"/>
              </a:rPr>
              <a:t>a </a:t>
            </a:r>
            <a:r>
              <a:rPr kumimoji="1" lang="en-US" altLang="ja-JP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GW </a:t>
            </a:r>
            <a:r>
              <a:rPr kumimoji="1" lang="en-US" altLang="ja-JP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telescope in Asia?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1" name="表 20"/>
          <p:cNvGraphicFramePr>
            <a:graphicFrameLocks noGrp="1"/>
          </p:cNvGraphicFramePr>
          <p:nvPr/>
        </p:nvGraphicFramePr>
        <p:xfrm>
          <a:off x="333121" y="4496111"/>
          <a:ext cx="835367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653"/>
                <a:gridCol w="2072459"/>
                <a:gridCol w="2134077"/>
                <a:gridCol w="2409489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Sensitivity in whole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Sky</a:t>
                      </a:r>
                      <a:r>
                        <a:rPr kumimoji="1" lang="en-US" altLang="ja-JP" baseline="0" dirty="0" smtClean="0"/>
                        <a:t>-Average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Rate of Duty Time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Exposure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Ave. Sens. </a:t>
                      </a:r>
                      <a:r>
                        <a:rPr kumimoji="1" lang="en-US" altLang="ja-JP" dirty="0" err="1" smtClean="0"/>
                        <a:t>x</a:t>
                      </a:r>
                      <a:r>
                        <a:rPr kumimoji="1" lang="en-US" altLang="ja-JP" dirty="0" smtClean="0"/>
                        <a:t> Duty time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Only</a:t>
                      </a:r>
                      <a:r>
                        <a:rPr kumimoji="1" lang="en-US" altLang="ja-JP" sz="2400" b="1" baseline="0" dirty="0" smtClean="0"/>
                        <a:t> one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0.45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-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-</a:t>
                      </a:r>
                      <a:endParaRPr kumimoji="1" lang="ja-JP" alt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/>
                        <a:t>H+L+V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1.3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51%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/>
                        <a:t>0.67</a:t>
                      </a:r>
                      <a:endParaRPr kumimoji="1" lang="ja-JP" alt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H+L+V+K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2.0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82%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rgbClr val="FF0000"/>
                          </a:solidFill>
                        </a:rPr>
                        <a:t>1.4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テキスト ボックス 24"/>
          <p:cNvSpPr txBox="1"/>
          <p:nvPr/>
        </p:nvSpPr>
        <p:spPr>
          <a:xfrm>
            <a:off x="7952491" y="5792821"/>
            <a:ext cx="84197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b="1" i="1" dirty="0" err="1" smtClean="0">
                <a:solidFill>
                  <a:schemeClr val="tx1"/>
                </a:solidFill>
              </a:rPr>
              <a:t>x</a:t>
            </a:r>
            <a:r>
              <a:rPr kumimoji="1" lang="en-US" altLang="ja-JP" sz="2800" b="1" i="1" dirty="0" smtClean="0">
                <a:solidFill>
                  <a:schemeClr val="tx1"/>
                </a:solidFill>
              </a:rPr>
              <a:t> 2!</a:t>
            </a:r>
            <a:endParaRPr kumimoji="1" lang="ja-JP" altLang="en-US" sz="2800" b="1" i="1" dirty="0">
              <a:solidFill>
                <a:schemeClr val="tx1"/>
              </a:solidFill>
            </a:endParaRPr>
          </a:p>
        </p:txBody>
      </p:sp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48572" y="1155231"/>
            <a:ext cx="3194117" cy="30402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924178" y="1103176"/>
            <a:ext cx="3096251" cy="3224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8" name="右矢印 27"/>
          <p:cNvSpPr/>
          <p:nvPr/>
        </p:nvSpPr>
        <p:spPr>
          <a:xfrm>
            <a:off x="4012442" y="2334771"/>
            <a:ext cx="1009934" cy="518615"/>
          </a:xfrm>
          <a:prstGeom prst="rightArrow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206257" y="897985"/>
            <a:ext cx="1686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F. </a:t>
            </a:r>
            <a:r>
              <a:rPr lang="en-US" altLang="ja-JP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Schutz</a:t>
            </a:r>
            <a:r>
              <a:rPr lang="en-US" altLang="ja-JP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altLang="ja-JP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N.  Kanda</a:t>
            </a:r>
            <a:endParaRPr lang="ja-JP" alt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図形グループ 34"/>
          <p:cNvGrpSpPr/>
          <p:nvPr/>
        </p:nvGrpSpPr>
        <p:grpSpPr>
          <a:xfrm>
            <a:off x="748572" y="775051"/>
            <a:ext cx="4630244" cy="492443"/>
            <a:chOff x="748572" y="775051"/>
            <a:chExt cx="4630244" cy="492443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1156474" y="775051"/>
              <a:ext cx="422234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600" b="1" i="1" dirty="0" smtClean="0">
                  <a:solidFill>
                    <a:srgbClr val="0000FF"/>
                  </a:solidFill>
                </a:rPr>
                <a:t>Sky Coverage and</a:t>
              </a:r>
              <a:r>
                <a:rPr lang="en-US" altLang="ja-JP" sz="2600" b="1" i="1" dirty="0" smtClean="0">
                  <a:solidFill>
                    <a:srgbClr val="0000FF"/>
                  </a:solidFill>
                </a:rPr>
                <a:t> </a:t>
              </a:r>
              <a:r>
                <a:rPr kumimoji="1" lang="en-US" altLang="ja-JP" sz="2600" b="1" i="1" dirty="0" smtClean="0">
                  <a:solidFill>
                    <a:srgbClr val="0000FF"/>
                  </a:solidFill>
                </a:rPr>
                <a:t>Duty Time</a:t>
              </a:r>
              <a:endParaRPr kumimoji="1" lang="ja-JP" altLang="en-US" sz="2600" b="1" i="1" dirty="0">
                <a:solidFill>
                  <a:srgbClr val="0000FF"/>
                </a:solidFill>
              </a:endParaRPr>
            </a:p>
          </p:txBody>
        </p:sp>
        <p:sp>
          <p:nvSpPr>
            <p:cNvPr id="31" name="右矢印 30"/>
            <p:cNvSpPr/>
            <p:nvPr/>
          </p:nvSpPr>
          <p:spPr>
            <a:xfrm>
              <a:off x="748572" y="902048"/>
              <a:ext cx="302846" cy="31910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395588" y="4081214"/>
            <a:ext cx="808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When </a:t>
            </a:r>
            <a:r>
              <a:rPr lang="en-US" altLang="ja-JP" i="1" dirty="0" smtClean="0"/>
              <a:t>maximum sensitivity of a telescope with best observation angle defines as 1.0</a:t>
            </a:r>
            <a:endParaRPr kumimoji="1" lang="ja-JP" altLang="en-US" i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5582" y="1276908"/>
            <a:ext cx="156482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/>
              <a:t>H + L + V</a:t>
            </a:r>
            <a:endParaRPr kumimoji="1" lang="ja-JP" altLang="en-US" sz="2800" b="1" i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722448" y="1267494"/>
            <a:ext cx="210238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/>
              <a:t>H + L + V + </a:t>
            </a:r>
            <a:r>
              <a:rPr kumimoji="1" lang="en-US" altLang="ja-JP" sz="2800" b="1" i="1" dirty="0" smtClean="0">
                <a:solidFill>
                  <a:srgbClr val="FF0000"/>
                </a:solidFill>
              </a:rPr>
              <a:t>K</a:t>
            </a:r>
            <a:endParaRPr kumimoji="1" lang="ja-JP" altLang="en-US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B4B63-C76C-DC48-8414-C76E8E0ABECF}" type="slidenum">
              <a:rPr lang="ja-JP" altLang="en-US" smtClean="0"/>
              <a:pPr/>
              <a:t>4</a:t>
            </a:fld>
            <a:endParaRPr lang="ja-JP" altLang="en-US"/>
          </a:p>
        </p:txBody>
      </p:sp>
      <p:pic>
        <p:nvPicPr>
          <p:cNvPr id="3" name="図 2" descr="SPEcomparis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99686" y="667615"/>
            <a:ext cx="8114243" cy="61163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87387" y="133431"/>
            <a:ext cx="88283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Sensitivities </a:t>
            </a:r>
            <a:r>
              <a:rPr lang="en-US" altLang="ja-JP" sz="3200" b="1" dirty="0" smtClean="0"/>
              <a:t>of 2</a:t>
            </a:r>
            <a:r>
              <a:rPr lang="en-US" altLang="ja-JP" sz="3200" b="1" baseline="30000" dirty="0" smtClean="0"/>
              <a:t>nd</a:t>
            </a:r>
            <a:r>
              <a:rPr lang="en-US" altLang="ja-JP" sz="3200" b="1" dirty="0" smtClean="0"/>
              <a:t> &amp; 3</a:t>
            </a:r>
            <a:r>
              <a:rPr lang="en-US" altLang="ja-JP" sz="3200" b="1" baseline="30000" dirty="0" smtClean="0"/>
              <a:t>rd</a:t>
            </a:r>
            <a:r>
              <a:rPr lang="en-US" altLang="ja-JP" sz="3200" b="1" dirty="0" smtClean="0"/>
              <a:t> Generation GW Telescopes</a:t>
            </a:r>
            <a:endParaRPr kumimoji="1" lang="ja-JP" altLang="en-US" sz="32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28505" y="2539760"/>
            <a:ext cx="169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Comparable </a:t>
            </a:r>
          </a:p>
          <a:p>
            <a:r>
              <a:rPr lang="en-US" altLang="ja-JP" dirty="0" smtClean="0"/>
              <a:t>        </a:t>
            </a:r>
            <a:r>
              <a:rPr kumimoji="1" lang="en-US" altLang="ja-JP" dirty="0" smtClean="0"/>
              <a:t>sensitivities</a:t>
            </a:r>
            <a:endParaRPr kumimoji="1" lang="ja-JP" altLang="en-US" dirty="0"/>
          </a:p>
        </p:txBody>
      </p:sp>
      <p:sp>
        <p:nvSpPr>
          <p:cNvPr id="9" name="上矢印 8"/>
          <p:cNvSpPr/>
          <p:nvPr/>
        </p:nvSpPr>
        <p:spPr>
          <a:xfrm>
            <a:off x="1422441" y="2550603"/>
            <a:ext cx="453096" cy="31232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/>
          </p:cNvSpPr>
          <p:nvPr/>
        </p:nvSpPr>
        <p:spPr bwMode="auto">
          <a:xfrm>
            <a:off x="1607344" y="1888981"/>
            <a:ext cx="6831211" cy="4286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ヒラギノ角ゴ Pro W3" pitchFamily="-103" charset="-128"/>
              <a:ea typeface="ヒラギノ角ゴ Pro W3" pitchFamily="-103" charset="-128"/>
              <a:cs typeface="ヒラギノ角ゴ Pro W3" pitchFamily="-103" charset="-128"/>
              <a:sym typeface="ヒラギノ角ゴ Pro W3" pitchFamily="-103" charset="-128"/>
            </a:endParaRPr>
          </a:p>
        </p:txBody>
      </p:sp>
      <p:sp>
        <p:nvSpPr>
          <p:cNvPr id="153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7" y="119616"/>
            <a:ext cx="7353807" cy="633629"/>
          </a:xfrm>
        </p:spPr>
        <p:txBody>
          <a:bodyPr>
            <a:noAutofit/>
          </a:bodyPr>
          <a:lstStyle/>
          <a:p>
            <a:pPr algn="l"/>
            <a:r>
              <a:rPr kumimoji="0" lang="en-US" altLang="ja-JP" sz="3600" b="1" u="sng" dirty="0" smtClean="0"/>
              <a:t>Noise Budget of KAGRA </a:t>
            </a:r>
            <a:endParaRPr kumimoji="0" lang="ja-JP" altLang="en-US" sz="3600" b="1" u="sng" dirty="0"/>
          </a:p>
        </p:txBody>
      </p:sp>
      <p:sp>
        <p:nvSpPr>
          <p:cNvPr id="153605" name="AutoShape 4"/>
          <p:cNvSpPr>
            <a:spLocks/>
          </p:cNvSpPr>
          <p:nvPr/>
        </p:nvSpPr>
        <p:spPr bwMode="auto">
          <a:xfrm>
            <a:off x="1709686" y="753245"/>
            <a:ext cx="6643688" cy="455414"/>
          </a:xfrm>
          <a:custGeom>
            <a:avLst/>
            <a:gdLst>
              <a:gd name="T0" fmla="*/ 4724400 w 21600"/>
              <a:gd name="T1" fmla="*/ 323850 h 21600"/>
              <a:gd name="T2" fmla="*/ 4724400 w 21600"/>
              <a:gd name="T3" fmla="*/ 323850 h 21600"/>
              <a:gd name="T4" fmla="*/ 4724400 w 21600"/>
              <a:gd name="T5" fmla="*/ 323850 h 21600"/>
              <a:gd name="T6" fmla="*/ 4724400 w 21600"/>
              <a:gd name="T7" fmla="*/ 3238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r>
              <a:rPr lang="en-US" altLang="ja-JP" sz="2500" b="1" dirty="0" err="1">
                <a:solidFill>
                  <a:srgbClr val="FF2F92"/>
                </a:solidFill>
              </a:rPr>
              <a:t>h</a:t>
            </a:r>
            <a:r>
              <a:rPr lang="en-US" altLang="ja-JP" sz="2500" b="1" dirty="0">
                <a:solidFill>
                  <a:srgbClr val="FF2F92"/>
                </a:solidFill>
              </a:rPr>
              <a:t> ~ factor </a:t>
            </a:r>
            <a:r>
              <a:rPr lang="en-US" altLang="ja-JP" sz="2500" b="1" dirty="0" err="1">
                <a:solidFill>
                  <a:srgbClr val="FF2F92"/>
                </a:solidFill>
              </a:rPr>
              <a:t>x</a:t>
            </a:r>
            <a:r>
              <a:rPr lang="en-US" altLang="ja-JP" sz="2500" b="1" dirty="0">
                <a:solidFill>
                  <a:srgbClr val="FF2F92"/>
                </a:solidFill>
              </a:rPr>
              <a:t> 10</a:t>
            </a:r>
            <a:r>
              <a:rPr lang="en-US" altLang="ja-JP" sz="2500" b="1" baseline="32000" dirty="0">
                <a:solidFill>
                  <a:srgbClr val="FF2F92"/>
                </a:solidFill>
              </a:rPr>
              <a:t>-24</a:t>
            </a:r>
            <a:r>
              <a:rPr lang="en-US" altLang="ja-JP" sz="2500" b="1" dirty="0">
                <a:solidFill>
                  <a:srgbClr val="FF2F92"/>
                </a:solidFill>
              </a:rPr>
              <a:t> [/√Hz] </a:t>
            </a:r>
            <a:r>
              <a:rPr lang="en-US" altLang="ja-JP" sz="2500" b="1" dirty="0"/>
              <a:t>for observation band</a:t>
            </a:r>
            <a:endParaRPr lang="en-US" altLang="ja-JP" b="1" dirty="0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>
          <a:xfrm>
            <a:off x="6553200" y="6387326"/>
            <a:ext cx="2133600" cy="365125"/>
          </a:xfrm>
        </p:spPr>
        <p:txBody>
          <a:bodyPr/>
          <a:lstStyle/>
          <a:p>
            <a:fld id="{E082C014-6599-3142-A3FD-96EF4ACF32FC}" type="slidenum">
              <a:rPr lang="ja-JP" altLang="en-US" smtClean="0"/>
              <a:pPr/>
              <a:t>5</a:t>
            </a:fld>
            <a:endParaRPr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21132" y="1311130"/>
            <a:ext cx="7210052" cy="5076195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099564" y="6290786"/>
            <a:ext cx="2061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Frequency [Hz]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 rot="16200000">
            <a:off x="-380928" y="3771473"/>
            <a:ext cx="3204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Strain Sensitivity [</a:t>
            </a:r>
            <a:r>
              <a:rPr lang="en-US" altLang="ja-JP" sz="2400" dirty="0" smtClean="0"/>
              <a:t>1/rHz</a:t>
            </a:r>
            <a:r>
              <a:rPr kumimoji="1" lang="en-US" altLang="ja-JP" sz="2400" dirty="0" smtClean="0"/>
              <a:t>]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 rot="19370558">
            <a:off x="6073245" y="371172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9B06"/>
                </a:solidFill>
              </a:rPr>
              <a:t>Photon </a:t>
            </a:r>
            <a:r>
              <a:rPr lang="en-US" altLang="ja-JP" dirty="0" smtClean="0">
                <a:solidFill>
                  <a:srgbClr val="FF9B06"/>
                </a:solidFill>
              </a:rPr>
              <a:t>Shot Noise</a:t>
            </a:r>
            <a:endParaRPr kumimoji="1" lang="ja-JP" altLang="en-US" dirty="0">
              <a:solidFill>
                <a:srgbClr val="FF9B06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3440643">
            <a:off x="2812606" y="3519039"/>
            <a:ext cx="257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9B06"/>
                </a:solidFill>
              </a:rPr>
              <a:t>Radiation Pressure Noise</a:t>
            </a:r>
            <a:endParaRPr kumimoji="1" lang="ja-JP" altLang="en-US" dirty="0">
              <a:solidFill>
                <a:srgbClr val="FF9B06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684004" y="1715028"/>
            <a:ext cx="2904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Broadband RSE operation</a:t>
            </a:r>
          </a:p>
          <a:p>
            <a:r>
              <a:rPr lang="en-US" altLang="ja-JP" sz="2000" b="1" dirty="0" smtClean="0">
                <a:solidFill>
                  <a:srgbClr val="0000FF"/>
                </a:solidFill>
              </a:rPr>
              <a:t>Detuned RSE operation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 rot="3703640">
            <a:off x="2692486" y="4453047"/>
            <a:ext cx="259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3C100"/>
                </a:solidFill>
              </a:rPr>
              <a:t>Suspension thermal noise</a:t>
            </a:r>
            <a:endParaRPr kumimoji="1" lang="ja-JP" altLang="en-US" dirty="0">
              <a:solidFill>
                <a:srgbClr val="03C1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4825080">
            <a:off x="2229400" y="2215578"/>
            <a:ext cx="143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10E4"/>
                </a:solidFill>
              </a:rPr>
              <a:t>Seismic noise</a:t>
            </a:r>
            <a:endParaRPr kumimoji="1" lang="ja-JP" altLang="en-US" dirty="0">
              <a:solidFill>
                <a:srgbClr val="FF10E4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1152955">
            <a:off x="2129046" y="5061377"/>
            <a:ext cx="2385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9600FF"/>
                </a:solidFill>
              </a:rPr>
              <a:t>Mirror thermal noise</a:t>
            </a:r>
          </a:p>
          <a:p>
            <a:r>
              <a:rPr lang="en-US" altLang="ja-JP" dirty="0" smtClean="0">
                <a:solidFill>
                  <a:srgbClr val="9600FF"/>
                </a:solidFill>
              </a:rPr>
              <a:t>+ coating thermal noise</a:t>
            </a:r>
            <a:endParaRPr kumimoji="1" lang="ja-JP" altLang="en-US" dirty="0">
              <a:solidFill>
                <a:srgbClr val="9600FF"/>
              </a:solidFill>
            </a:endParaRPr>
          </a:p>
        </p:txBody>
      </p:sp>
      <p:grpSp>
        <p:nvGrpSpPr>
          <p:cNvPr id="2" name="図形グループ 14"/>
          <p:cNvGrpSpPr/>
          <p:nvPr/>
        </p:nvGrpSpPr>
        <p:grpSpPr>
          <a:xfrm>
            <a:off x="208314" y="1622345"/>
            <a:ext cx="6481426" cy="4596528"/>
            <a:chOff x="378682" y="1297097"/>
            <a:chExt cx="6481426" cy="4596528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5010523" y="5191621"/>
              <a:ext cx="1849585" cy="5847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Cryogenic</a:t>
              </a:r>
              <a:endParaRPr kumimoji="1" lang="ja-JP" altLang="en-US" sz="3200" b="1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78682" y="1297097"/>
              <a:ext cx="2457323" cy="58477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Underground</a:t>
              </a:r>
              <a:endParaRPr kumimoji="1" lang="ja-JP" altLang="en-US" sz="3200" b="1" dirty="0"/>
            </a:p>
          </p:txBody>
        </p:sp>
        <p:sp>
          <p:nvSpPr>
            <p:cNvPr id="22" name="右中かっこ 21"/>
            <p:cNvSpPr/>
            <p:nvPr/>
          </p:nvSpPr>
          <p:spPr>
            <a:xfrm>
              <a:off x="4725135" y="5015309"/>
              <a:ext cx="197467" cy="878316"/>
            </a:xfrm>
            <a:prstGeom prst="rightBrac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LCGTnewpictu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8355" y="-2938"/>
            <a:ext cx="9144000" cy="68580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263581" y="4703018"/>
            <a:ext cx="2805224" cy="210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4297009" y="1513067"/>
            <a:ext cx="44792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800" b="1" dirty="0" smtClean="0">
                <a:solidFill>
                  <a:srgbClr val="FFFF00"/>
                </a:solidFill>
              </a:rPr>
              <a:t>Features in</a:t>
            </a:r>
          </a:p>
          <a:p>
            <a:pPr algn="ctr"/>
            <a:r>
              <a:rPr lang="en-US" altLang="ja-JP" sz="8000" b="1" dirty="0" smtClean="0">
                <a:solidFill>
                  <a:srgbClr val="FFFF00"/>
                </a:solidFill>
              </a:rPr>
              <a:t>KAGRA</a:t>
            </a:r>
            <a:endParaRPr lang="en-US" altLang="ja-JP" sz="8000" b="1" dirty="0">
              <a:solidFill>
                <a:srgbClr val="FFFF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058186" y="3998616"/>
            <a:ext cx="301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white"/>
                </a:solidFill>
              </a:rPr>
              <a:t>Underground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3550" y="639328"/>
            <a:ext cx="544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 smtClean="0">
                <a:solidFill>
                  <a:prstClr val="white"/>
                </a:solidFill>
              </a:rPr>
              <a:t>Cryogenic Mirror System</a:t>
            </a:r>
            <a:endParaRPr lang="en-US" altLang="ja-JP" sz="4000" b="1" dirty="0">
              <a:solidFill>
                <a:prstClr val="white"/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478005" y="6306214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図 14" descr="イメージ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33" y="1425194"/>
            <a:ext cx="3278793" cy="218942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8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D0C4-C796-204A-BF2D-93A78C865999}" type="slidenum">
              <a:rPr lang="ja-JP" altLang="en-US" smtClean="0"/>
              <a:t>7</a:t>
            </a:fld>
            <a:endParaRPr lang="ja-JP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5730" t="20532" r="9245" b="-706"/>
          <a:stretch>
            <a:fillRect/>
          </a:stretch>
        </p:blipFill>
        <p:spPr bwMode="auto">
          <a:xfrm>
            <a:off x="38225" y="981035"/>
            <a:ext cx="9030579" cy="573325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/>
          <p:nvPr/>
        </p:nvCxnSpPr>
        <p:spPr>
          <a:xfrm rot="5400000" flipH="1" flipV="1">
            <a:off x="4844266" y="3329099"/>
            <a:ext cx="473610" cy="134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32"/>
          <p:cNvSpPr txBox="1">
            <a:spLocks noChangeArrowheads="1"/>
          </p:cNvSpPr>
          <p:nvPr/>
        </p:nvSpPr>
        <p:spPr bwMode="auto">
          <a:xfrm rot="-1820034">
            <a:off x="4828834" y="4428817"/>
            <a:ext cx="647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prstClr val="black"/>
                </a:solidFill>
              </a:rPr>
              <a:t>3km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13" name="テキスト ボックス 33"/>
          <p:cNvSpPr txBox="1">
            <a:spLocks noChangeArrowheads="1"/>
          </p:cNvSpPr>
          <p:nvPr/>
        </p:nvSpPr>
        <p:spPr bwMode="auto">
          <a:xfrm rot="3674564">
            <a:off x="2177240" y="3067610"/>
            <a:ext cx="646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prstClr val="black"/>
                </a:solidFill>
              </a:rPr>
              <a:t>3km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 rot="19921975">
            <a:off x="6555926" y="3280252"/>
            <a:ext cx="14029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spc="600" dirty="0" smtClean="0">
                <a:solidFill>
                  <a:srgbClr val="FF0000"/>
                </a:solidFill>
              </a:rPr>
              <a:t>KAGRA</a:t>
            </a:r>
            <a:endParaRPr lang="ja-JP" altLang="en-US" sz="2400" b="1" spc="600" dirty="0">
              <a:solidFill>
                <a:srgbClr val="FF0000"/>
              </a:solidFill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4283968" y="5462243"/>
            <a:ext cx="1080120" cy="3600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 flipV="1">
            <a:off x="827584" y="997747"/>
            <a:ext cx="936104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1502578" y="878477"/>
            <a:ext cx="2048253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err="1" smtClean="0">
                <a:solidFill>
                  <a:prstClr val="black"/>
                </a:solidFill>
              </a:rPr>
              <a:t>Mozumi</a:t>
            </a:r>
            <a:r>
              <a:rPr lang="en-US" altLang="ja-JP" sz="2000" b="1" dirty="0" smtClean="0">
                <a:solidFill>
                  <a:prstClr val="black"/>
                </a:solidFill>
              </a:rPr>
              <a:t> Entrance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453306" y="6093626"/>
            <a:ext cx="2393540" cy="40011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prstClr val="black"/>
                </a:solidFill>
              </a:rPr>
              <a:t>Shin-</a:t>
            </a:r>
            <a:r>
              <a:rPr lang="en-US" altLang="ja-JP" sz="2000" b="1" dirty="0" err="1" smtClean="0">
                <a:solidFill>
                  <a:prstClr val="black"/>
                </a:solidFill>
              </a:rPr>
              <a:t>atotsu</a:t>
            </a:r>
            <a:r>
              <a:rPr lang="en-US" altLang="ja-JP" sz="2000" b="1" dirty="0" smtClean="0">
                <a:solidFill>
                  <a:prstClr val="black"/>
                </a:solidFill>
              </a:rPr>
              <a:t> Entrance</a:t>
            </a:r>
            <a:endParaRPr lang="ja-JP" altLang="en-US" sz="2000" b="1" dirty="0">
              <a:solidFill>
                <a:prstClr val="black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8248" y="91778"/>
            <a:ext cx="3501983" cy="740120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u="sng" dirty="0" smtClean="0"/>
              <a:t>KAGRA Location</a:t>
            </a:r>
            <a:endParaRPr kumimoji="1" lang="ja-JP" altLang="en-US" sz="3600" b="1" u="sng" dirty="0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4356340" y="2348784"/>
            <a:ext cx="491705" cy="94027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 descr="C:\Users\Seiji Kawamura\Documents\データ\論文・雑誌・印刷物\本・一般雑誌\レーザー研究_20081002\Figure\CLI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207086" y="1737774"/>
            <a:ext cx="1390057" cy="93018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29353"/>
            <a:ext cx="2133600" cy="365125"/>
          </a:xfrm>
        </p:spPr>
        <p:txBody>
          <a:bodyPr/>
          <a:lstStyle/>
          <a:p>
            <a:fld id="{2C3D858E-F575-4E7F-B7CA-2280E59DDD89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Seiji Kawamura\Desktop\日本地~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8485" y="3733988"/>
            <a:ext cx="2955235" cy="295523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642016" y="5439066"/>
            <a:ext cx="105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0000"/>
                </a:solidFill>
              </a:rPr>
              <a:t>◎</a:t>
            </a:r>
            <a:r>
              <a:rPr kumimoji="1" lang="en-US" altLang="ja-JP" b="1" dirty="0" smtClean="0"/>
              <a:t>Tokyo</a:t>
            </a:r>
            <a:endParaRPr kumimoji="1" lang="ja-JP" altLang="en-US" b="1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65677" y="5315241"/>
            <a:ext cx="125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/>
              <a:t>Kamioka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◎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grpSp>
        <p:nvGrpSpPr>
          <p:cNvPr id="3" name="グループ化 41"/>
          <p:cNvGrpSpPr/>
          <p:nvPr/>
        </p:nvGrpSpPr>
        <p:grpSpPr>
          <a:xfrm>
            <a:off x="7042194" y="4094091"/>
            <a:ext cx="2034966" cy="2570064"/>
            <a:chOff x="33408" y="3744416"/>
            <a:chExt cx="2378352" cy="2996952"/>
          </a:xfrm>
        </p:grpSpPr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8" y="3744416"/>
              <a:ext cx="2378352" cy="299695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テキスト ボックス 43"/>
            <p:cNvSpPr txBox="1"/>
            <p:nvPr/>
          </p:nvSpPr>
          <p:spPr>
            <a:xfrm>
              <a:off x="284927" y="4608513"/>
              <a:ext cx="2126833" cy="4306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Toyama airport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5" name="フリーフォーム 44"/>
            <p:cNvSpPr/>
            <p:nvPr/>
          </p:nvSpPr>
          <p:spPr>
            <a:xfrm>
              <a:off x="1194943" y="5011422"/>
              <a:ext cx="528075" cy="1526060"/>
            </a:xfrm>
            <a:custGeom>
              <a:avLst/>
              <a:gdLst>
                <a:gd name="connsiteX0" fmla="*/ 0 w 528075"/>
                <a:gd name="connsiteY0" fmla="*/ 0 h 1526060"/>
                <a:gd name="connsiteX1" fmla="*/ 111211 w 528075"/>
                <a:gd name="connsiteY1" fmla="*/ 6178 h 1526060"/>
                <a:gd name="connsiteX2" fmla="*/ 135924 w 528075"/>
                <a:gd name="connsiteY2" fmla="*/ 12357 h 1526060"/>
                <a:gd name="connsiteX3" fmla="*/ 123568 w 528075"/>
                <a:gd name="connsiteY3" fmla="*/ 92676 h 1526060"/>
                <a:gd name="connsiteX4" fmla="*/ 117389 w 528075"/>
                <a:gd name="connsiteY4" fmla="*/ 117389 h 1526060"/>
                <a:gd name="connsiteX5" fmla="*/ 105033 w 528075"/>
                <a:gd name="connsiteY5" fmla="*/ 154460 h 1526060"/>
                <a:gd name="connsiteX6" fmla="*/ 92676 w 528075"/>
                <a:gd name="connsiteY6" fmla="*/ 284205 h 1526060"/>
                <a:gd name="connsiteX7" fmla="*/ 86497 w 528075"/>
                <a:gd name="connsiteY7" fmla="*/ 383060 h 1526060"/>
                <a:gd name="connsiteX8" fmla="*/ 92676 w 528075"/>
                <a:gd name="connsiteY8" fmla="*/ 475735 h 1526060"/>
                <a:gd name="connsiteX9" fmla="*/ 117389 w 528075"/>
                <a:gd name="connsiteY9" fmla="*/ 494270 h 1526060"/>
                <a:gd name="connsiteX10" fmla="*/ 129746 w 528075"/>
                <a:gd name="connsiteY10" fmla="*/ 512805 h 1526060"/>
                <a:gd name="connsiteX11" fmla="*/ 135924 w 528075"/>
                <a:gd name="connsiteY11" fmla="*/ 531341 h 1526060"/>
                <a:gd name="connsiteX12" fmla="*/ 160638 w 528075"/>
                <a:gd name="connsiteY12" fmla="*/ 630195 h 1526060"/>
                <a:gd name="connsiteX13" fmla="*/ 179173 w 528075"/>
                <a:gd name="connsiteY13" fmla="*/ 636373 h 1526060"/>
                <a:gd name="connsiteX14" fmla="*/ 197708 w 528075"/>
                <a:gd name="connsiteY14" fmla="*/ 691978 h 1526060"/>
                <a:gd name="connsiteX15" fmla="*/ 203887 w 528075"/>
                <a:gd name="connsiteY15" fmla="*/ 710514 h 1526060"/>
                <a:gd name="connsiteX16" fmla="*/ 216243 w 528075"/>
                <a:gd name="connsiteY16" fmla="*/ 729049 h 1526060"/>
                <a:gd name="connsiteX17" fmla="*/ 234779 w 528075"/>
                <a:gd name="connsiteY17" fmla="*/ 766119 h 1526060"/>
                <a:gd name="connsiteX18" fmla="*/ 247135 w 528075"/>
                <a:gd name="connsiteY18" fmla="*/ 994719 h 1526060"/>
                <a:gd name="connsiteX19" fmla="*/ 259492 w 528075"/>
                <a:gd name="connsiteY19" fmla="*/ 1031789 h 1526060"/>
                <a:gd name="connsiteX20" fmla="*/ 265670 w 528075"/>
                <a:gd name="connsiteY20" fmla="*/ 1050324 h 1526060"/>
                <a:gd name="connsiteX21" fmla="*/ 271849 w 528075"/>
                <a:gd name="connsiteY21" fmla="*/ 1155357 h 1526060"/>
                <a:gd name="connsiteX22" fmla="*/ 278027 w 528075"/>
                <a:gd name="connsiteY22" fmla="*/ 1192427 h 1526060"/>
                <a:gd name="connsiteX23" fmla="*/ 284206 w 528075"/>
                <a:gd name="connsiteY23" fmla="*/ 1223319 h 1526060"/>
                <a:gd name="connsiteX24" fmla="*/ 308919 w 528075"/>
                <a:gd name="connsiteY24" fmla="*/ 1229497 h 1526060"/>
                <a:gd name="connsiteX25" fmla="*/ 327454 w 528075"/>
                <a:gd name="connsiteY25" fmla="*/ 1235676 h 1526060"/>
                <a:gd name="connsiteX26" fmla="*/ 333633 w 528075"/>
                <a:gd name="connsiteY26" fmla="*/ 1285103 h 1526060"/>
                <a:gd name="connsiteX27" fmla="*/ 352168 w 528075"/>
                <a:gd name="connsiteY27" fmla="*/ 1297460 h 1526060"/>
                <a:gd name="connsiteX28" fmla="*/ 364524 w 528075"/>
                <a:gd name="connsiteY28" fmla="*/ 1334530 h 1526060"/>
                <a:gd name="connsiteX29" fmla="*/ 376881 w 528075"/>
                <a:gd name="connsiteY29" fmla="*/ 1353065 h 1526060"/>
                <a:gd name="connsiteX30" fmla="*/ 383060 w 528075"/>
                <a:gd name="connsiteY30" fmla="*/ 1396314 h 1526060"/>
                <a:gd name="connsiteX31" fmla="*/ 401595 w 528075"/>
                <a:gd name="connsiteY31" fmla="*/ 1408670 h 1526060"/>
                <a:gd name="connsiteX32" fmla="*/ 451022 w 528075"/>
                <a:gd name="connsiteY32" fmla="*/ 1414849 h 1526060"/>
                <a:gd name="connsiteX33" fmla="*/ 475735 w 528075"/>
                <a:gd name="connsiteY33" fmla="*/ 1421027 h 1526060"/>
                <a:gd name="connsiteX34" fmla="*/ 481914 w 528075"/>
                <a:gd name="connsiteY34" fmla="*/ 1451919 h 1526060"/>
                <a:gd name="connsiteX35" fmla="*/ 488092 w 528075"/>
                <a:gd name="connsiteY35" fmla="*/ 1507524 h 1526060"/>
                <a:gd name="connsiteX36" fmla="*/ 525162 w 528075"/>
                <a:gd name="connsiteY36" fmla="*/ 1526060 h 1526060"/>
                <a:gd name="connsiteX37" fmla="*/ 518984 w 528075"/>
                <a:gd name="connsiteY37" fmla="*/ 1519881 h 152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528075" h="1526060">
                  <a:moveTo>
                    <a:pt x="0" y="0"/>
                  </a:moveTo>
                  <a:cubicBezTo>
                    <a:pt x="37070" y="2059"/>
                    <a:pt x="74236" y="2817"/>
                    <a:pt x="111211" y="6178"/>
                  </a:cubicBezTo>
                  <a:cubicBezTo>
                    <a:pt x="119667" y="6947"/>
                    <a:pt x="133690" y="4165"/>
                    <a:pt x="135924" y="12357"/>
                  </a:cubicBezTo>
                  <a:cubicBezTo>
                    <a:pt x="144935" y="45399"/>
                    <a:pt x="131308" y="65589"/>
                    <a:pt x="123568" y="92676"/>
                  </a:cubicBezTo>
                  <a:cubicBezTo>
                    <a:pt x="121235" y="100841"/>
                    <a:pt x="119829" y="109256"/>
                    <a:pt x="117389" y="117389"/>
                  </a:cubicBezTo>
                  <a:cubicBezTo>
                    <a:pt x="113646" y="129865"/>
                    <a:pt x="105033" y="154460"/>
                    <a:pt x="105033" y="154460"/>
                  </a:cubicBezTo>
                  <a:cubicBezTo>
                    <a:pt x="101820" y="186587"/>
                    <a:pt x="94980" y="253102"/>
                    <a:pt x="92676" y="284205"/>
                  </a:cubicBezTo>
                  <a:cubicBezTo>
                    <a:pt x="90237" y="317131"/>
                    <a:pt x="88557" y="350108"/>
                    <a:pt x="86497" y="383060"/>
                  </a:cubicBezTo>
                  <a:cubicBezTo>
                    <a:pt x="88557" y="413952"/>
                    <a:pt x="84390" y="445904"/>
                    <a:pt x="92676" y="475735"/>
                  </a:cubicBezTo>
                  <a:cubicBezTo>
                    <a:pt x="95432" y="485656"/>
                    <a:pt x="110108" y="486989"/>
                    <a:pt x="117389" y="494270"/>
                  </a:cubicBezTo>
                  <a:cubicBezTo>
                    <a:pt x="122640" y="499521"/>
                    <a:pt x="125627" y="506627"/>
                    <a:pt x="129746" y="512805"/>
                  </a:cubicBezTo>
                  <a:cubicBezTo>
                    <a:pt x="131805" y="518984"/>
                    <a:pt x="135116" y="524878"/>
                    <a:pt x="135924" y="531341"/>
                  </a:cubicBezTo>
                  <a:cubicBezTo>
                    <a:pt x="142200" y="581551"/>
                    <a:pt x="123302" y="605305"/>
                    <a:pt x="160638" y="630195"/>
                  </a:cubicBezTo>
                  <a:cubicBezTo>
                    <a:pt x="166057" y="633807"/>
                    <a:pt x="172995" y="634314"/>
                    <a:pt x="179173" y="636373"/>
                  </a:cubicBezTo>
                  <a:lnTo>
                    <a:pt x="197708" y="691978"/>
                  </a:lnTo>
                  <a:cubicBezTo>
                    <a:pt x="199768" y="698157"/>
                    <a:pt x="200274" y="705095"/>
                    <a:pt x="203887" y="710514"/>
                  </a:cubicBezTo>
                  <a:cubicBezTo>
                    <a:pt x="208006" y="716692"/>
                    <a:pt x="212922" y="722408"/>
                    <a:pt x="216243" y="729049"/>
                  </a:cubicBezTo>
                  <a:cubicBezTo>
                    <a:pt x="241818" y="780199"/>
                    <a:pt x="199372" y="713010"/>
                    <a:pt x="234779" y="766119"/>
                  </a:cubicBezTo>
                  <a:cubicBezTo>
                    <a:pt x="264293" y="854665"/>
                    <a:pt x="228025" y="739922"/>
                    <a:pt x="247135" y="994719"/>
                  </a:cubicBezTo>
                  <a:cubicBezTo>
                    <a:pt x="248109" y="1007708"/>
                    <a:pt x="255373" y="1019432"/>
                    <a:pt x="259492" y="1031789"/>
                  </a:cubicBezTo>
                  <a:lnTo>
                    <a:pt x="265670" y="1050324"/>
                  </a:lnTo>
                  <a:cubicBezTo>
                    <a:pt x="278948" y="1143269"/>
                    <a:pt x="287237" y="1109191"/>
                    <a:pt x="271849" y="1155357"/>
                  </a:cubicBezTo>
                  <a:cubicBezTo>
                    <a:pt x="273908" y="1167714"/>
                    <a:pt x="275786" y="1180102"/>
                    <a:pt x="278027" y="1192427"/>
                  </a:cubicBezTo>
                  <a:cubicBezTo>
                    <a:pt x="279906" y="1202759"/>
                    <a:pt x="277483" y="1215252"/>
                    <a:pt x="284206" y="1223319"/>
                  </a:cubicBezTo>
                  <a:cubicBezTo>
                    <a:pt x="289642" y="1229842"/>
                    <a:pt x="300755" y="1227164"/>
                    <a:pt x="308919" y="1229497"/>
                  </a:cubicBezTo>
                  <a:cubicBezTo>
                    <a:pt x="315181" y="1231286"/>
                    <a:pt x="321276" y="1233616"/>
                    <a:pt x="327454" y="1235676"/>
                  </a:cubicBezTo>
                  <a:cubicBezTo>
                    <a:pt x="329514" y="1252152"/>
                    <a:pt x="327466" y="1269687"/>
                    <a:pt x="333633" y="1285103"/>
                  </a:cubicBezTo>
                  <a:cubicBezTo>
                    <a:pt x="336391" y="1291997"/>
                    <a:pt x="348233" y="1291163"/>
                    <a:pt x="352168" y="1297460"/>
                  </a:cubicBezTo>
                  <a:cubicBezTo>
                    <a:pt x="359071" y="1308505"/>
                    <a:pt x="357299" y="1323693"/>
                    <a:pt x="364524" y="1334530"/>
                  </a:cubicBezTo>
                  <a:lnTo>
                    <a:pt x="376881" y="1353065"/>
                  </a:lnTo>
                  <a:cubicBezTo>
                    <a:pt x="378941" y="1367481"/>
                    <a:pt x="377145" y="1383006"/>
                    <a:pt x="383060" y="1396314"/>
                  </a:cubicBezTo>
                  <a:cubicBezTo>
                    <a:pt x="386076" y="1403099"/>
                    <a:pt x="394431" y="1406716"/>
                    <a:pt x="401595" y="1408670"/>
                  </a:cubicBezTo>
                  <a:cubicBezTo>
                    <a:pt x="417614" y="1413039"/>
                    <a:pt x="434644" y="1412119"/>
                    <a:pt x="451022" y="1414849"/>
                  </a:cubicBezTo>
                  <a:cubicBezTo>
                    <a:pt x="459398" y="1416245"/>
                    <a:pt x="467497" y="1418968"/>
                    <a:pt x="475735" y="1421027"/>
                  </a:cubicBezTo>
                  <a:cubicBezTo>
                    <a:pt x="477795" y="1431324"/>
                    <a:pt x="480429" y="1441523"/>
                    <a:pt x="481914" y="1451919"/>
                  </a:cubicBezTo>
                  <a:cubicBezTo>
                    <a:pt x="484551" y="1470381"/>
                    <a:pt x="481719" y="1489998"/>
                    <a:pt x="488092" y="1507524"/>
                  </a:cubicBezTo>
                  <a:cubicBezTo>
                    <a:pt x="490364" y="1513771"/>
                    <a:pt x="518599" y="1526060"/>
                    <a:pt x="525162" y="1526060"/>
                  </a:cubicBezTo>
                  <a:cubicBezTo>
                    <a:pt x="528075" y="1526060"/>
                    <a:pt x="521043" y="1521941"/>
                    <a:pt x="518984" y="1519881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46" name="テキスト ボックス 45"/>
            <p:cNvSpPr txBox="1"/>
            <p:nvPr/>
          </p:nvSpPr>
          <p:spPr>
            <a:xfrm>
              <a:off x="386673" y="5398943"/>
              <a:ext cx="1111754" cy="7536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FF0000"/>
                  </a:solidFill>
                </a:rPr>
                <a:t>50min.</a:t>
              </a:r>
            </a:p>
            <a:p>
              <a:r>
                <a:rPr lang="en-US" altLang="ja-JP" b="1" dirty="0" smtClean="0">
                  <a:solidFill>
                    <a:srgbClr val="FF0000"/>
                  </a:solidFill>
                </a:rPr>
                <a:t>by car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図 27" descr="池ノ山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944" y="91778"/>
            <a:ext cx="3009341" cy="2257006"/>
          </a:xfrm>
          <a:prstGeom prst="rect">
            <a:avLst/>
          </a:prstGeom>
        </p:spPr>
      </p:pic>
      <p:pic>
        <p:nvPicPr>
          <p:cNvPr id="29" name="Picture 2" descr="sk_0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739839" y="3460927"/>
            <a:ext cx="1400516" cy="1055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" name="テキスト ボックス 29"/>
          <p:cNvSpPr txBox="1"/>
          <p:nvPr/>
        </p:nvSpPr>
        <p:spPr>
          <a:xfrm>
            <a:off x="6455825" y="56068"/>
            <a:ext cx="2638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i="1" dirty="0" smtClean="0"/>
              <a:t>Mt. </a:t>
            </a:r>
            <a:r>
              <a:rPr kumimoji="1" lang="en-US" altLang="ja-JP" sz="2800" b="1" i="1" dirty="0" err="1" smtClean="0"/>
              <a:t>Ikenoyama</a:t>
            </a:r>
            <a:endParaRPr kumimoji="1" lang="ja-JP" altLang="en-US" sz="2800" b="1" i="1" dirty="0"/>
          </a:p>
        </p:txBody>
      </p:sp>
      <p:pic>
        <p:nvPicPr>
          <p:cNvPr id="33" name="図 32" descr="KamLAND-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0080" y="1408316"/>
            <a:ext cx="959764" cy="1169167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4685712" y="3480169"/>
            <a:ext cx="150877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Super-</a:t>
            </a:r>
          </a:p>
          <a:p>
            <a:r>
              <a:rPr lang="en-US" altLang="ja-JP" sz="2000" b="1" dirty="0" err="1" smtClean="0">
                <a:solidFill>
                  <a:srgbClr val="FFFF00"/>
                </a:solidFill>
              </a:rPr>
              <a:t>Kamiokande</a:t>
            </a:r>
            <a:endParaRPr lang="ja-JP" altLang="en-US" sz="2000" b="1" dirty="0">
              <a:solidFill>
                <a:srgbClr val="FFFF00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855767" y="1463253"/>
            <a:ext cx="100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FF00"/>
                </a:solidFill>
              </a:rPr>
              <a:t>Kamland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824512" y="2177373"/>
            <a:ext cx="67197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CLIO</a:t>
            </a:r>
            <a:endParaRPr lang="ja-JP" altLang="en-US" sz="2000" b="1" dirty="0">
              <a:solidFill>
                <a:srgbClr val="FFFF00"/>
              </a:solidFill>
            </a:endParaRPr>
          </a:p>
        </p:txBody>
      </p:sp>
      <p:cxnSp>
        <p:nvCxnSpPr>
          <p:cNvPr id="49" name="直線矢印コネクタ 48"/>
          <p:cNvCxnSpPr>
            <a:stCxn id="33" idx="2"/>
          </p:cNvCxnSpPr>
          <p:nvPr/>
        </p:nvCxnSpPr>
        <p:spPr>
          <a:xfrm rot="16200000" flipH="1">
            <a:off x="5124282" y="2783163"/>
            <a:ext cx="445487" cy="341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6233156" y="2329688"/>
            <a:ext cx="2834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/>
              <a:t>1000m underground</a:t>
            </a:r>
            <a:endParaRPr kumimoji="1" lang="ja-JP" altLang="en-US" sz="2400" i="1" dirty="0"/>
          </a:p>
        </p:txBody>
      </p:sp>
      <p:pic>
        <p:nvPicPr>
          <p:cNvPr id="54" name="図 53" descr="XMAS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3929" y="2923456"/>
            <a:ext cx="1345603" cy="961145"/>
          </a:xfrm>
          <a:prstGeom prst="rect">
            <a:avLst/>
          </a:prstGeom>
        </p:spPr>
      </p:pic>
      <p:cxnSp>
        <p:nvCxnSpPr>
          <p:cNvPr id="55" name="直線矢印コネクタ 54"/>
          <p:cNvCxnSpPr/>
          <p:nvPr/>
        </p:nvCxnSpPr>
        <p:spPr>
          <a:xfrm flipV="1">
            <a:off x="4597143" y="3159327"/>
            <a:ext cx="539787" cy="3208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3491908" y="3451978"/>
            <a:ext cx="947971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</a:rPr>
              <a:t>XMASS</a:t>
            </a:r>
            <a:endParaRPr lang="ja-JP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51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3" descr="IMG_089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508" y="161670"/>
            <a:ext cx="4282027" cy="321152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57702" name="Picture 5" descr="IMG_09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9387" y="3556000"/>
            <a:ext cx="4247148" cy="318536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2C014-6599-3142-A3FD-96EF4ACF32FC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72" y="3422035"/>
            <a:ext cx="4285036" cy="3348285"/>
          </a:xfrm>
          <a:prstGeom prst="rect">
            <a:avLst/>
          </a:prstGeom>
        </p:spPr>
      </p:pic>
      <p:sp>
        <p:nvSpPr>
          <p:cNvPr id="15" name="AutoShape 2"/>
          <p:cNvSpPr>
            <a:spLocks/>
          </p:cNvSpPr>
          <p:nvPr/>
        </p:nvSpPr>
        <p:spPr bwMode="auto">
          <a:xfrm>
            <a:off x="8556761" y="6462514"/>
            <a:ext cx="260077" cy="258961"/>
          </a:xfrm>
          <a:custGeom>
            <a:avLst/>
            <a:gdLst>
              <a:gd name="T0" fmla="*/ 184944 w 21600"/>
              <a:gd name="T1" fmla="*/ 184150 h 21600"/>
              <a:gd name="T2" fmla="*/ 184944 w 21600"/>
              <a:gd name="T3" fmla="*/ 184150 h 21600"/>
              <a:gd name="T4" fmla="*/ 184944 w 21600"/>
              <a:gd name="T5" fmla="*/ 184150 h 21600"/>
              <a:gd name="T6" fmla="*/ 184944 w 21600"/>
              <a:gd name="T7" fmla="*/ 1841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>
            <a:noFill/>
            <a:miter lim="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52492FCC-5FCB-7244-AC7E-452F5C9CC8A0}" type="slidenum">
              <a:rPr lang="en-US" altLang="ja-JP" sz="1300">
                <a:solidFill>
                  <a:srgbClr val="424242"/>
                </a:solidFill>
                <a:latin typeface="Helvetica Neue UltraLight" pitchFamily="-103" charset="0"/>
                <a:ea typeface="Helvetica Neue UltraLight" pitchFamily="-103" charset="0"/>
                <a:cs typeface="Helvetica Neue UltraLight" pitchFamily="-103" charset="0"/>
                <a:sym typeface="Helvetica Neue UltraLight" pitchFamily="-103" charset="0"/>
              </a:rPr>
              <a:pPr/>
              <a:t>9</a:t>
            </a:fld>
            <a:endParaRPr lang="en-US" altLang="ja-JP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1672" y="400538"/>
            <a:ext cx="40052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Tunnel excavation was </a:t>
            </a:r>
          </a:p>
          <a:p>
            <a:r>
              <a:rPr kumimoji="1" lang="en-US" altLang="ja-JP" sz="3200" b="1" dirty="0" smtClean="0"/>
              <a:t>done</a:t>
            </a:r>
            <a:r>
              <a:rPr lang="en-US" altLang="ja-JP" sz="3200" b="1" dirty="0" smtClean="0"/>
              <a:t> at Mar. 2014</a:t>
            </a:r>
            <a:endParaRPr kumimoji="1" lang="ja-JP" altLang="en-US" sz="32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9615" y="1944077"/>
            <a:ext cx="2559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7km tunnel in total</a:t>
            </a:r>
            <a:endParaRPr kumimoji="1" lang="ja-JP" alt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1788</TotalTime>
  <Words>1246</Words>
  <Application>Microsoft Macintosh PowerPoint</Application>
  <PresentationFormat>画面に合わせる (4:3)</PresentationFormat>
  <Paragraphs>266</Paragraphs>
  <Slides>26</Slides>
  <Notes>1</Notes>
  <HiddenSlides>0</HiddenSlides>
  <MMClips>1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Office テーマ</vt:lpstr>
      <vt:lpstr>KAGRA Status</vt:lpstr>
      <vt:lpstr>スライド 2</vt:lpstr>
      <vt:lpstr>スライド 3</vt:lpstr>
      <vt:lpstr>スライド 4</vt:lpstr>
      <vt:lpstr>Noise Budget of KAGRA </vt:lpstr>
      <vt:lpstr>スライド 6</vt:lpstr>
      <vt:lpstr>スライド 7</vt:lpstr>
      <vt:lpstr>KAGRA Location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iKAGRA commissioning milestones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</vt:vector>
  </TitlesOfParts>
  <Company>高エネルギー加速器研究機構　低温工学センター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KAGRA Status</dc:title>
  <dc:creator>都丸 隆行</dc:creator>
  <cp:lastModifiedBy>都丸 隆行</cp:lastModifiedBy>
  <cp:revision>55</cp:revision>
  <dcterms:created xsi:type="dcterms:W3CDTF">2016-06-22T09:32:16Z</dcterms:created>
  <dcterms:modified xsi:type="dcterms:W3CDTF">2016-06-23T15:20:37Z</dcterms:modified>
</cp:coreProperties>
</file>