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66" r:id="rId6"/>
    <p:sldId id="267" r:id="rId7"/>
    <p:sldId id="268" r:id="rId8"/>
    <p:sldId id="269" r:id="rId9"/>
    <p:sldId id="263" r:id="rId10"/>
    <p:sldId id="273" r:id="rId11"/>
    <p:sldId id="275" r:id="rId12"/>
    <p:sldId id="274" r:id="rId13"/>
    <p:sldId id="277" r:id="rId14"/>
    <p:sldId id="276" r:id="rId15"/>
    <p:sldId id="279" r:id="rId16"/>
    <p:sldId id="265" r:id="rId17"/>
    <p:sldId id="271" r:id="rId18"/>
    <p:sldId id="272" r:id="rId19"/>
    <p:sldId id="280" r:id="rId20"/>
    <p:sldId id="278" r:id="rId21"/>
    <p:sldId id="260" r:id="rId22"/>
    <p:sldId id="262" r:id="rId23"/>
    <p:sldId id="270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41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FC1AD-E11C-3344-B1B7-DD5AF66F88DB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106CADC0-50C4-474E-BA1A-9B6464D8A572}">
      <dgm:prSet phldrT="[テキスト]"/>
      <dgm:spPr/>
      <dgm:t>
        <a:bodyPr/>
        <a:lstStyle/>
        <a:p>
          <a:r>
            <a:rPr kumimoji="1" lang="en-US" altLang="ja-JP" dirty="0" smtClean="0"/>
            <a:t> </a:t>
          </a:r>
          <a:endParaRPr kumimoji="1" lang="ja-JP" altLang="en-US" dirty="0"/>
        </a:p>
      </dgm:t>
    </dgm:pt>
    <dgm:pt modelId="{E10F452B-5D1D-1442-B62E-84D45C220416}" type="sibTrans" cxnId="{F7A08A92-EB63-9A4C-A69E-56633607540D}">
      <dgm:prSet/>
      <dgm:spPr/>
      <dgm:t>
        <a:bodyPr/>
        <a:lstStyle/>
        <a:p>
          <a:endParaRPr kumimoji="1" lang="ja-JP" altLang="en-US"/>
        </a:p>
      </dgm:t>
    </dgm:pt>
    <dgm:pt modelId="{00CB91BA-B346-8E46-B236-8784E56D67DA}" type="parTrans" cxnId="{F7A08A92-EB63-9A4C-A69E-56633607540D}">
      <dgm:prSet/>
      <dgm:spPr/>
      <dgm:t>
        <a:bodyPr/>
        <a:lstStyle/>
        <a:p>
          <a:endParaRPr kumimoji="1" lang="ja-JP" altLang="en-US"/>
        </a:p>
      </dgm:t>
    </dgm:pt>
    <dgm:pt modelId="{BA79D954-CE46-8442-B15F-5FF850F12E19}" type="pres">
      <dgm:prSet presAssocID="{F8BFC1AD-E11C-3344-B1B7-DD5AF66F88DB}" presName="arrowDiagram" presStyleCnt="0">
        <dgm:presLayoutVars>
          <dgm:chMax val="5"/>
          <dgm:dir/>
          <dgm:resizeHandles val="exact"/>
        </dgm:presLayoutVars>
      </dgm:prSet>
      <dgm:spPr/>
    </dgm:pt>
    <dgm:pt modelId="{DD77E1D7-7434-CD47-82B5-6BB97E435F35}" type="pres">
      <dgm:prSet presAssocID="{F8BFC1AD-E11C-3344-B1B7-DD5AF66F88DB}" presName="arrow" presStyleLbl="bgShp" presStyleIdx="0" presStyleCnt="1" custAng="20720973" custFlipVert="1" custScaleY="132160" custLinFactNeighborX="-13328" custLinFactNeighborY="-22391"/>
      <dgm:spPr>
        <a:gradFill flip="none" rotWithShape="1">
          <a:gsLst>
            <a:gs pos="27000">
              <a:schemeClr val="accent1">
                <a:lumMod val="7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0" scaled="1"/>
          <a:tileRect/>
        </a:gradFill>
        <a:effectLst/>
      </dgm:spPr>
    </dgm:pt>
    <dgm:pt modelId="{B97A2D4C-52A1-364F-9B22-CCA8C5387C1E}" type="pres">
      <dgm:prSet presAssocID="{F8BFC1AD-E11C-3344-B1B7-DD5AF66F88DB}" presName="arrowDiagram1" presStyleCnt="0">
        <dgm:presLayoutVars>
          <dgm:bulletEnabled val="1"/>
        </dgm:presLayoutVars>
      </dgm:prSet>
      <dgm:spPr/>
    </dgm:pt>
    <dgm:pt modelId="{CC5CAFCF-B14E-D842-8EAA-FE4C87366068}" type="pres">
      <dgm:prSet presAssocID="{106CADC0-50C4-474E-BA1A-9B6464D8A572}" presName="bullet1" presStyleLbl="node1" presStyleIdx="0" presStyleCnt="1" custLinFactX="15428" custLinFactY="180068" custLinFactNeighborX="100000" custLinFactNeighborY="200000"/>
      <dgm:spPr>
        <a:noFill/>
      </dgm:spPr>
    </dgm:pt>
    <dgm:pt modelId="{084837A5-3E59-AD41-A49E-2AD18A63FAB2}" type="pres">
      <dgm:prSet presAssocID="{106CADC0-50C4-474E-BA1A-9B6464D8A572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39947A3-802C-41F8-AA76-5798658BF37B}" type="presOf" srcId="{F8BFC1AD-E11C-3344-B1B7-DD5AF66F88DB}" destId="{BA79D954-CE46-8442-B15F-5FF850F12E19}" srcOrd="0" destOrd="0" presId="urn:microsoft.com/office/officeart/2005/8/layout/arrow2"/>
    <dgm:cxn modelId="{C0B90180-1E20-4023-A63D-B5309A9EA2FD}" type="presOf" srcId="{106CADC0-50C4-474E-BA1A-9B6464D8A572}" destId="{084837A5-3E59-AD41-A49E-2AD18A63FAB2}" srcOrd="0" destOrd="0" presId="urn:microsoft.com/office/officeart/2005/8/layout/arrow2"/>
    <dgm:cxn modelId="{F7A08A92-EB63-9A4C-A69E-56633607540D}" srcId="{F8BFC1AD-E11C-3344-B1B7-DD5AF66F88DB}" destId="{106CADC0-50C4-474E-BA1A-9B6464D8A572}" srcOrd="0" destOrd="0" parTransId="{00CB91BA-B346-8E46-B236-8784E56D67DA}" sibTransId="{E10F452B-5D1D-1442-B62E-84D45C220416}"/>
    <dgm:cxn modelId="{5317BBC0-28B6-4B03-8F64-70B57B1AAC85}" type="presParOf" srcId="{BA79D954-CE46-8442-B15F-5FF850F12E19}" destId="{DD77E1D7-7434-CD47-82B5-6BB97E435F35}" srcOrd="0" destOrd="0" presId="urn:microsoft.com/office/officeart/2005/8/layout/arrow2"/>
    <dgm:cxn modelId="{E068D432-A7C4-48AF-8254-E6EF2FF6FE0C}" type="presParOf" srcId="{BA79D954-CE46-8442-B15F-5FF850F12E19}" destId="{B97A2D4C-52A1-364F-9B22-CCA8C5387C1E}" srcOrd="1" destOrd="0" presId="urn:microsoft.com/office/officeart/2005/8/layout/arrow2"/>
    <dgm:cxn modelId="{E271B750-3240-42D4-91AA-D01410878610}" type="presParOf" srcId="{B97A2D4C-52A1-364F-9B22-CCA8C5387C1E}" destId="{CC5CAFCF-B14E-D842-8EAA-FE4C87366068}" srcOrd="0" destOrd="0" presId="urn:microsoft.com/office/officeart/2005/8/layout/arrow2"/>
    <dgm:cxn modelId="{4F7C50A8-B9DE-49BD-9A94-3D8896CF81B4}" type="presParOf" srcId="{B97A2D4C-52A1-364F-9B22-CCA8C5387C1E}" destId="{084837A5-3E59-AD41-A49E-2AD18A63FAB2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7E1D7-7434-CD47-82B5-6BB97E435F35}">
      <dsp:nvSpPr>
        <dsp:cNvPr id="0" name=""/>
        <dsp:cNvSpPr/>
      </dsp:nvSpPr>
      <dsp:spPr>
        <a:xfrm rot="879027" flipV="1">
          <a:off x="0" y="-94902"/>
          <a:ext cx="1905714" cy="1574119"/>
        </a:xfrm>
        <a:prstGeom prst="swooshArrow">
          <a:avLst>
            <a:gd name="adj1" fmla="val 25000"/>
            <a:gd name="adj2" fmla="val 25000"/>
          </a:avLst>
        </a:prstGeom>
        <a:gradFill flip="none" rotWithShape="1">
          <a:gsLst>
            <a:gs pos="27000">
              <a:schemeClr val="accent1">
                <a:lumMod val="7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5CAFCF-B14E-D842-8EAA-FE4C87366068}">
      <dsp:nvSpPr>
        <dsp:cNvPr id="0" name=""/>
        <dsp:cNvSpPr/>
      </dsp:nvSpPr>
      <dsp:spPr>
        <a:xfrm>
          <a:off x="1616839" y="1140846"/>
          <a:ext cx="141022" cy="141022"/>
        </a:xfrm>
        <a:prstGeom prst="ellipse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4837A5-3E59-AD41-A49E-2AD18A63FAB2}">
      <dsp:nvSpPr>
        <dsp:cNvPr id="0" name=""/>
        <dsp:cNvSpPr/>
      </dsp:nvSpPr>
      <dsp:spPr>
        <a:xfrm>
          <a:off x="762285" y="675375"/>
          <a:ext cx="762285" cy="879010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4725" bIns="0" numCol="1" spcCol="1270" anchor="t" anchorCtr="0">
          <a:noAutofit/>
        </a:bodyPr>
        <a:lstStyle/>
        <a:p>
          <a:pPr lvl="0" algn="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900" kern="1200" dirty="0" smtClean="0"/>
            <a:t> </a:t>
          </a:r>
          <a:endParaRPr kumimoji="1" lang="ja-JP" altLang="en-US" sz="3900" kern="1200" dirty="0"/>
        </a:p>
      </dsp:txBody>
      <dsp:txXfrm>
        <a:off x="799497" y="712587"/>
        <a:ext cx="687861" cy="804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8C6A-9104-46D7-B0C7-D92DFEB5AF7A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E59BC-7E33-4F05-B04E-9EA4000F4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4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59BC-7E33-4F05-B04E-9EA4000F498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46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FC6DD-E8EA-45EA-AF1E-5EF4E655D44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10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354609"/>
            <a:ext cx="7772400" cy="954937"/>
          </a:xfrm>
        </p:spPr>
        <p:txBody>
          <a:bodyPr/>
          <a:lstStyle>
            <a:lvl1pPr>
              <a:defRPr sz="4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657601"/>
            <a:ext cx="6400800" cy="2464641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685800" y="3191551"/>
            <a:ext cx="8458200" cy="0"/>
          </a:xfrm>
          <a:prstGeom prst="line">
            <a:avLst/>
          </a:prstGeom>
          <a:ln w="31750">
            <a:solidFill>
              <a:schemeClr val="accent1">
                <a:lumMod val="40000"/>
                <a:lumOff val="6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85800" y="3191551"/>
            <a:ext cx="8458200" cy="0"/>
          </a:xfrm>
          <a:prstGeom prst="line">
            <a:avLst/>
          </a:prstGeom>
          <a:ln w="31750">
            <a:solidFill>
              <a:schemeClr val="accent1">
                <a:lumMod val="40000"/>
                <a:lumOff val="6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99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テキストメイ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 baseline="0">
                <a:solidFill>
                  <a:schemeClr val="tx1"/>
                </a:solidFill>
              </a:defRPr>
            </a:lvl1pPr>
            <a:lvl2pPr marL="457200" indent="0">
              <a:lnSpc>
                <a:spcPct val="120000"/>
              </a:lnSpc>
              <a:buNone/>
              <a:defRPr/>
            </a:lvl2pPr>
            <a:lvl3pPr>
              <a:lnSpc>
                <a:spcPct val="120000"/>
              </a:lnSpc>
              <a:defRPr baseline="0"/>
            </a:lvl3pPr>
            <a:lvl4pPr>
              <a:lnSpc>
                <a:spcPct val="120000"/>
              </a:lnSpc>
              <a:defRPr baseline="0"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457200" y="996991"/>
            <a:ext cx="8686800" cy="0"/>
          </a:xfrm>
          <a:prstGeom prst="line">
            <a:avLst/>
          </a:prstGeom>
          <a:ln w="31750">
            <a:solidFill>
              <a:schemeClr val="accent1">
                <a:lumMod val="40000"/>
                <a:lumOff val="6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688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00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セクション見出し 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9238"/>
            <a:ext cx="8229600" cy="84034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57200" y="3543341"/>
            <a:ext cx="8686800" cy="0"/>
          </a:xfrm>
          <a:prstGeom prst="line">
            <a:avLst/>
          </a:prstGeom>
          <a:ln w="31750">
            <a:solidFill>
              <a:schemeClr val="accent1">
                <a:lumMod val="40000"/>
                <a:lumOff val="6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28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グラフx1 (4: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457200" y="996991"/>
            <a:ext cx="8686800" cy="0"/>
          </a:xfrm>
          <a:prstGeom prst="line">
            <a:avLst/>
          </a:prstGeom>
          <a:ln w="31750">
            <a:solidFill>
              <a:schemeClr val="accent1">
                <a:lumMod val="40000"/>
                <a:lumOff val="6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図プレースホルダー 6"/>
          <p:cNvSpPr>
            <a:spLocks noGrp="1"/>
          </p:cNvSpPr>
          <p:nvPr>
            <p:ph type="pic" sz="quarter" idx="13" hasCustomPrompt="1"/>
          </p:nvPr>
        </p:nvSpPr>
        <p:spPr>
          <a:xfrm>
            <a:off x="995776" y="1114979"/>
            <a:ext cx="7158224" cy="5367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(4:3)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42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9238"/>
            <a:ext cx="8229600" cy="84034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0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86348"/>
            <a:ext cx="8229600" cy="4908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57200" y="6394909"/>
            <a:ext cx="2895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135211" y="6400808"/>
            <a:ext cx="55159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EAC2-4EC6-4870-9E9A-DC8861ABBD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gwdoc.icrr.u-tokyo.ac.jp/cgi-bin/DocDB/ShowDocument?docid=415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jp/webhp?sourceid=chrome-instant&amp;ion=1&amp;espv=2&amp;ie=UTF-8#q=JGW+SUMCON" TargetMode="External"/><Relationship Id="rId2" Type="http://schemas.openxmlformats.org/officeDocument/2006/relationships/hyperlink" Target="https://granite.phys.s.u-tokyo.ac.jp/svn/LCGT/trunk/VI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313645"/>
            <a:ext cx="7772400" cy="199590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1" lang="en-US" altLang="ja-JP" dirty="0" smtClean="0"/>
              <a:t>KAGRA</a:t>
            </a:r>
            <a:r>
              <a:rPr kumimoji="1" lang="ja-JP" altLang="en-US" dirty="0" smtClean="0"/>
              <a:t>における腕共振器鏡の大型防振装置の開発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657601"/>
            <a:ext cx="6400800" cy="2601531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40000"/>
              </a:lnSpc>
            </a:pPr>
            <a:r>
              <a:rPr lang="ja-JP" altLang="en-US" sz="3600" dirty="0" smtClean="0"/>
              <a:t>発表者： 奥富弘基 （総研大天文）</a:t>
            </a:r>
            <a:endParaRPr lang="en-US" altLang="ja-JP" sz="3600" dirty="0"/>
          </a:p>
          <a:p>
            <a:pPr algn="l">
              <a:lnSpc>
                <a:spcPct val="140000"/>
              </a:lnSpc>
            </a:pPr>
            <a:endParaRPr lang="en-US" altLang="ja-JP" sz="1100" dirty="0" smtClean="0"/>
          </a:p>
          <a:p>
            <a:pPr algn="l">
              <a:lnSpc>
                <a:spcPct val="140000"/>
              </a:lnSpc>
            </a:pPr>
            <a:endParaRPr lang="en-US" altLang="ja-JP" sz="1100" dirty="0" smtClean="0"/>
          </a:p>
          <a:p>
            <a:pPr algn="l">
              <a:lnSpc>
                <a:spcPct val="140000"/>
              </a:lnSpc>
            </a:pPr>
            <a:r>
              <a:rPr lang="ja-JP" altLang="en-US" sz="2500" dirty="0" smtClean="0"/>
              <a:t>国立天</a:t>
            </a:r>
            <a:r>
              <a:rPr lang="ja-JP" altLang="en-US" sz="2500" dirty="0"/>
              <a:t>文台</a:t>
            </a:r>
            <a:r>
              <a:rPr lang="en-US" altLang="ja-JP" sz="2500" baseline="30000" dirty="0"/>
              <a:t>A</a:t>
            </a:r>
            <a:r>
              <a:rPr lang="en-US" altLang="ja-JP" sz="2500" dirty="0"/>
              <a:t>, </a:t>
            </a:r>
            <a:r>
              <a:rPr lang="ja-JP" altLang="en-US" sz="2500" dirty="0"/>
              <a:t>東大宇宙線研</a:t>
            </a:r>
            <a:r>
              <a:rPr lang="en-US" altLang="ja-JP" sz="2500" baseline="30000" dirty="0"/>
              <a:t>B</a:t>
            </a:r>
            <a:r>
              <a:rPr lang="en-US" altLang="ja-JP" sz="2500" dirty="0"/>
              <a:t>, </a:t>
            </a:r>
            <a:r>
              <a:rPr lang="ja-JP" altLang="en-US" sz="2500" dirty="0"/>
              <a:t>東大天文</a:t>
            </a:r>
            <a:r>
              <a:rPr lang="en-US" altLang="ja-JP" sz="2500" baseline="30000" dirty="0"/>
              <a:t>C</a:t>
            </a:r>
            <a:r>
              <a:rPr lang="en-US" altLang="ja-JP" sz="2500" dirty="0"/>
              <a:t>, Univ. </a:t>
            </a:r>
            <a:r>
              <a:rPr lang="en-US" altLang="ja-JP" sz="2500" dirty="0" err="1"/>
              <a:t>Sannio</a:t>
            </a:r>
            <a:r>
              <a:rPr lang="en-US" altLang="ja-JP" sz="2500" baseline="30000" dirty="0" err="1"/>
              <a:t>D</a:t>
            </a:r>
            <a:r>
              <a:rPr lang="en-US" altLang="ja-JP" sz="2500" dirty="0"/>
              <a:t>, INFN </a:t>
            </a:r>
            <a:r>
              <a:rPr lang="en-US" altLang="ja-JP" sz="2500" dirty="0" err="1"/>
              <a:t>Rome</a:t>
            </a:r>
            <a:r>
              <a:rPr lang="en-US" altLang="ja-JP" sz="2500" baseline="30000" dirty="0" err="1"/>
              <a:t>E</a:t>
            </a:r>
            <a:r>
              <a:rPr lang="en-US" altLang="ja-JP" sz="2500" dirty="0"/>
              <a:t>, NIKHEF</a:t>
            </a:r>
            <a:r>
              <a:rPr lang="en-US" altLang="ja-JP" sz="2500" baseline="30000" dirty="0"/>
              <a:t>F</a:t>
            </a:r>
            <a:endParaRPr lang="en-US" altLang="ja-JP" dirty="0" smtClean="0"/>
          </a:p>
          <a:p>
            <a:pPr algn="l">
              <a:lnSpc>
                <a:spcPct val="140000"/>
              </a:lnSpc>
            </a:pPr>
            <a:endParaRPr lang="en-US" altLang="ja-JP" sz="1100" dirty="0" smtClean="0"/>
          </a:p>
          <a:p>
            <a:pPr algn="l">
              <a:lnSpc>
                <a:spcPct val="140000"/>
              </a:lnSpc>
            </a:pPr>
            <a:r>
              <a:rPr lang="ja-JP" altLang="en-US" sz="2600" dirty="0" smtClean="0"/>
              <a:t>高橋</a:t>
            </a:r>
            <a:r>
              <a:rPr lang="ja-JP" altLang="en-US" sz="2600" dirty="0"/>
              <a:t>竜太郎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石崎秀晴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佐藤直久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関口貴令</a:t>
            </a:r>
            <a:r>
              <a:rPr lang="en-US" altLang="ja-JP" sz="2600" baseline="30000" dirty="0"/>
              <a:t>B</a:t>
            </a:r>
            <a:r>
              <a:rPr lang="en-US" altLang="ja-JP" sz="2600" dirty="0"/>
              <a:t>, </a:t>
            </a:r>
            <a:r>
              <a:rPr lang="ja-JP" altLang="en-US" sz="2600" dirty="0" smtClean="0"/>
              <a:t>正田亜八香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藤井善範</a:t>
            </a:r>
            <a:r>
              <a:rPr lang="en-US" altLang="ja-JP" sz="2600" baseline="30000" dirty="0"/>
              <a:t>C</a:t>
            </a:r>
            <a:r>
              <a:rPr lang="en-US" altLang="ja-JP" sz="2600" dirty="0"/>
              <a:t>, </a:t>
            </a:r>
            <a:r>
              <a:rPr lang="en-US" altLang="ja-JP" sz="2600" dirty="0" smtClean="0"/>
              <a:t/>
            </a:r>
            <a:br>
              <a:rPr lang="en-US" altLang="ja-JP" sz="2600" dirty="0" smtClean="0"/>
            </a:br>
            <a:r>
              <a:rPr lang="en-US" altLang="ja-JP" sz="2600" dirty="0" smtClean="0"/>
              <a:t>F</a:t>
            </a:r>
            <a:r>
              <a:rPr lang="en-US" altLang="ja-JP" sz="2600" dirty="0"/>
              <a:t>. E. Pena </a:t>
            </a:r>
            <a:r>
              <a:rPr lang="en-US" altLang="ja-JP" sz="2600" dirty="0" err="1"/>
              <a:t>Arellano</a:t>
            </a:r>
            <a:r>
              <a:rPr lang="en-US" altLang="ja-JP" sz="2600" baseline="30000" dirty="0" err="1"/>
              <a:t>A</a:t>
            </a:r>
            <a:r>
              <a:rPr lang="en-US" altLang="ja-JP" sz="2600" dirty="0"/>
              <a:t>, M. </a:t>
            </a:r>
            <a:r>
              <a:rPr lang="en-US" altLang="ja-JP" sz="2600" dirty="0" err="1"/>
              <a:t>Barton</a:t>
            </a:r>
            <a:r>
              <a:rPr lang="en-US" altLang="ja-JP" sz="2600" baseline="30000" dirty="0" err="1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平田直篤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大渕喜之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浦口史寛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池之上文吾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斎藤栄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福嶋美津広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阿久津智忠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大石奈緒子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</a:t>
            </a:r>
            <a:r>
              <a:rPr lang="ja-JP" altLang="en-US" sz="2600" dirty="0"/>
              <a:t>麻生洋一</a:t>
            </a:r>
            <a:r>
              <a:rPr lang="en-US" altLang="ja-JP" sz="2600" baseline="30000" dirty="0"/>
              <a:t>A</a:t>
            </a:r>
            <a:r>
              <a:rPr lang="en-US" altLang="ja-JP" sz="2600" dirty="0"/>
              <a:t>, R. </a:t>
            </a:r>
            <a:r>
              <a:rPr lang="en-US" altLang="ja-JP" sz="2600" dirty="0" err="1"/>
              <a:t>Flaminio</a:t>
            </a:r>
            <a:r>
              <a:rPr lang="en-US" altLang="ja-JP" sz="2600" baseline="30000" dirty="0" err="1"/>
              <a:t>A</a:t>
            </a:r>
            <a:r>
              <a:rPr lang="en-US" altLang="ja-JP" sz="2600" dirty="0"/>
              <a:t>, </a:t>
            </a:r>
            <a:r>
              <a:rPr lang="en-US" altLang="ja-JP" sz="2600" dirty="0" smtClean="0"/>
              <a:t/>
            </a:r>
            <a:br>
              <a:rPr lang="en-US" altLang="ja-JP" sz="2600" dirty="0" smtClean="0"/>
            </a:br>
            <a:r>
              <a:rPr lang="ja-JP" altLang="en-US" sz="2600" dirty="0" smtClean="0"/>
              <a:t>山元</a:t>
            </a:r>
            <a:r>
              <a:rPr lang="ja-JP" altLang="en-US" sz="2600" dirty="0"/>
              <a:t>一広</a:t>
            </a:r>
            <a:r>
              <a:rPr lang="en-US" altLang="ja-JP" sz="2600" baseline="30000" dirty="0"/>
              <a:t>B</a:t>
            </a:r>
            <a:r>
              <a:rPr lang="en-US" altLang="ja-JP" sz="2600" dirty="0"/>
              <a:t>, </a:t>
            </a:r>
            <a:r>
              <a:rPr lang="ja-JP" altLang="en-US" sz="2600" dirty="0"/>
              <a:t>内山隆</a:t>
            </a:r>
            <a:r>
              <a:rPr lang="en-US" altLang="ja-JP" sz="2600" baseline="30000" dirty="0"/>
              <a:t>B</a:t>
            </a:r>
            <a:r>
              <a:rPr lang="en-US" altLang="ja-JP" sz="2600" dirty="0"/>
              <a:t>, </a:t>
            </a:r>
            <a:r>
              <a:rPr lang="ja-JP" altLang="en-US" sz="2600" dirty="0"/>
              <a:t>宮川治</a:t>
            </a:r>
            <a:r>
              <a:rPr lang="en-US" altLang="ja-JP" sz="2600" baseline="30000" dirty="0"/>
              <a:t>B</a:t>
            </a:r>
            <a:r>
              <a:rPr lang="en-US" altLang="ja-JP" sz="2600" dirty="0"/>
              <a:t>, </a:t>
            </a:r>
            <a:r>
              <a:rPr lang="ja-JP" altLang="en-US" sz="2600" dirty="0"/>
              <a:t>上泉眞裕</a:t>
            </a:r>
            <a:r>
              <a:rPr lang="en-US" altLang="ja-JP" sz="2600" baseline="30000" dirty="0"/>
              <a:t>B</a:t>
            </a:r>
            <a:r>
              <a:rPr lang="en-US" altLang="ja-JP" sz="2600" dirty="0"/>
              <a:t>, R. </a:t>
            </a:r>
            <a:r>
              <a:rPr lang="en-US" altLang="ja-JP" sz="2600" dirty="0" err="1"/>
              <a:t>DeSalvo</a:t>
            </a:r>
            <a:r>
              <a:rPr lang="en-US" altLang="ja-JP" sz="2600" baseline="30000" dirty="0" err="1"/>
              <a:t>D</a:t>
            </a:r>
            <a:r>
              <a:rPr lang="en-US" altLang="ja-JP" sz="2600" dirty="0"/>
              <a:t>, E. </a:t>
            </a:r>
            <a:r>
              <a:rPr lang="en-US" altLang="ja-JP" sz="2600" dirty="0" err="1"/>
              <a:t>Majorana</a:t>
            </a:r>
            <a:r>
              <a:rPr lang="en-US" altLang="ja-JP" sz="2600" baseline="30000" dirty="0" err="1"/>
              <a:t>E</a:t>
            </a:r>
            <a:r>
              <a:rPr lang="en-US" altLang="ja-JP" sz="2600" dirty="0"/>
              <a:t>, </a:t>
            </a:r>
            <a:r>
              <a:rPr lang="ja-JP" altLang="en-US" sz="2600" dirty="0"/>
              <a:t>我妻一博</a:t>
            </a:r>
            <a:r>
              <a:rPr lang="en-US" altLang="ja-JP" sz="2600" baseline="30000" dirty="0"/>
              <a:t>F</a:t>
            </a:r>
            <a:r>
              <a:rPr lang="en-US" altLang="ja-JP" sz="2600" dirty="0"/>
              <a:t>, </a:t>
            </a:r>
            <a:r>
              <a:rPr lang="en-US" altLang="ja-JP" sz="2600" dirty="0" smtClean="0"/>
              <a:t/>
            </a:r>
            <a:br>
              <a:rPr lang="en-US" altLang="ja-JP" sz="2600" dirty="0" smtClean="0"/>
            </a:br>
            <a:r>
              <a:rPr lang="en-US" altLang="ja-JP" sz="2600" dirty="0" smtClean="0"/>
              <a:t>J</a:t>
            </a:r>
            <a:r>
              <a:rPr lang="en-US" altLang="ja-JP" sz="2600" dirty="0"/>
              <a:t>. van </a:t>
            </a:r>
            <a:r>
              <a:rPr lang="en-US" altLang="ja-JP" sz="2600" dirty="0" err="1"/>
              <a:t>Heijningen</a:t>
            </a:r>
            <a:r>
              <a:rPr lang="en-US" altLang="ja-JP" sz="2600" baseline="30000" dirty="0" err="1"/>
              <a:t>F</a:t>
            </a:r>
            <a:endParaRPr kumimoji="1" lang="ja-JP" altLang="en-US" sz="2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8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 descr="TypeA_DP_figmodeYwc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6819" y="1164823"/>
            <a:ext cx="1016000" cy="5372100"/>
          </a:xfrm>
          <a:prstGeom prst="rect">
            <a:avLst/>
          </a:prstGeom>
        </p:spPr>
      </p:pic>
      <p:pic>
        <p:nvPicPr>
          <p:cNvPr id="23" name="図 22" descr="TypeA_DP_figmodeYwc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0615" y="1164823"/>
            <a:ext cx="1016000" cy="5372100"/>
          </a:xfrm>
          <a:prstGeom prst="rect">
            <a:avLst/>
          </a:prstGeom>
        </p:spPr>
      </p:pic>
      <p:pic>
        <p:nvPicPr>
          <p:cNvPr id="21" name="図 20" descr="TypeA_DP_figmodeYwc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3023" y="1164823"/>
            <a:ext cx="1016000" cy="5372100"/>
          </a:xfrm>
          <a:prstGeom prst="rect">
            <a:avLst/>
          </a:prstGeom>
        </p:spPr>
      </p:pic>
      <p:pic>
        <p:nvPicPr>
          <p:cNvPr id="14" name="図 13" descr="TypeA_DP_figmodeYwc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227" y="1164823"/>
            <a:ext cx="1016000" cy="53721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Yaw </a:t>
            </a:r>
            <a:r>
              <a:rPr lang="ja-JP" altLang="en-US" dirty="0" smtClean="0"/>
              <a:t>固有モード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29118" y="1742883"/>
            <a:ext cx="3450286" cy="39644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問題と</a:t>
            </a:r>
            <a:r>
              <a:rPr lang="ja-JP" altLang="en-US" dirty="0" smtClean="0"/>
              <a:t>なる</a:t>
            </a:r>
            <a:r>
              <a:rPr lang="en-US" altLang="ja-JP" dirty="0" smtClean="0"/>
              <a:t>Yaw</a:t>
            </a:r>
            <a:r>
              <a:rPr lang="ja-JP" altLang="en-US" dirty="0" smtClean="0"/>
              <a:t>モード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en-US" altLang="ja-JP" dirty="0" smtClean="0">
                <a:solidFill>
                  <a:schemeClr val="accent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#0</a:t>
            </a:r>
            <a:r>
              <a:rPr kumimoji="1" lang="en-US" altLang="ja-JP" dirty="0" smtClean="0"/>
              <a:t>: </a:t>
            </a:r>
            <a:r>
              <a:rPr kumimoji="1" lang="en-US" altLang="ja-JP" dirty="0" smtClean="0"/>
              <a:t>0.018 </a:t>
            </a:r>
            <a:r>
              <a:rPr kumimoji="1" lang="en-US" altLang="ja-JP" dirty="0" smtClean="0"/>
              <a:t>Hz</a:t>
            </a:r>
          </a:p>
          <a:p>
            <a:pPr>
              <a:lnSpc>
                <a:spcPct val="150000"/>
              </a:lnSpc>
            </a:pPr>
            <a:r>
              <a:rPr lang="en-US" altLang="ja-JP" dirty="0" smtClean="0">
                <a:solidFill>
                  <a:schemeClr val="accent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#1</a:t>
            </a:r>
            <a:r>
              <a:rPr lang="en-US" altLang="ja-JP" dirty="0" smtClean="0"/>
              <a:t>: </a:t>
            </a:r>
            <a:r>
              <a:rPr lang="en-US" altLang="ja-JP" dirty="0" smtClean="0"/>
              <a:t>0.049 </a:t>
            </a:r>
            <a:r>
              <a:rPr lang="en-US" altLang="ja-JP" dirty="0" smtClean="0"/>
              <a:t>Hz</a:t>
            </a:r>
          </a:p>
          <a:p>
            <a:pPr>
              <a:lnSpc>
                <a:spcPct val="150000"/>
              </a:lnSpc>
            </a:pPr>
            <a:r>
              <a:rPr lang="en-US" altLang="ja-JP" dirty="0" smtClean="0">
                <a:solidFill>
                  <a:schemeClr val="accent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#2</a:t>
            </a:r>
            <a:r>
              <a:rPr lang="en-US" altLang="ja-JP" dirty="0" smtClean="0"/>
              <a:t>: </a:t>
            </a:r>
            <a:r>
              <a:rPr lang="en-US" altLang="ja-JP" dirty="0" smtClean="0"/>
              <a:t>0.076 </a:t>
            </a:r>
            <a:r>
              <a:rPr lang="en-US" altLang="ja-JP" dirty="0" smtClean="0"/>
              <a:t>Hz</a:t>
            </a:r>
          </a:p>
          <a:p>
            <a:pPr>
              <a:lnSpc>
                <a:spcPct val="150000"/>
              </a:lnSpc>
            </a:pPr>
            <a:r>
              <a:rPr lang="en-US" altLang="ja-JP" dirty="0" smtClean="0">
                <a:solidFill>
                  <a:schemeClr val="accent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#3</a:t>
            </a:r>
            <a:r>
              <a:rPr lang="en-US" altLang="ja-JP" dirty="0" smtClean="0"/>
              <a:t>: </a:t>
            </a:r>
            <a:r>
              <a:rPr lang="en-US" altLang="ja-JP" dirty="0" smtClean="0"/>
              <a:t>0.099 </a:t>
            </a:r>
            <a:r>
              <a:rPr lang="en-US" altLang="ja-JP" dirty="0" smtClean="0"/>
              <a:t>Hz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149-A729-438C-8A96-1DE30D7262F0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4" y="5509897"/>
            <a:ext cx="3846287" cy="598628"/>
            <a:chOff x="581340" y="5509897"/>
            <a:chExt cx="3846287" cy="598628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581340" y="5509899"/>
              <a:ext cx="593432" cy="587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en-US" altLang="ja-JP" sz="2800" dirty="0" smtClean="0">
                  <a:solidFill>
                    <a:schemeClr val="accent1"/>
                  </a:solidFill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#0</a:t>
              </a:r>
              <a:endParaRPr kumimoji="1" lang="ja-JP" altLang="en-US" sz="2800" dirty="0" smtClean="0">
                <a:solidFill>
                  <a:schemeClr val="accent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655495" y="5520672"/>
              <a:ext cx="593432" cy="587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en-US" altLang="ja-JP" sz="2800" dirty="0" smtClean="0">
                  <a:solidFill>
                    <a:schemeClr val="accent1"/>
                  </a:solidFill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#1</a:t>
              </a:r>
              <a:endParaRPr kumimoji="1" lang="ja-JP" altLang="en-US" sz="2800" dirty="0" smtClean="0">
                <a:solidFill>
                  <a:schemeClr val="accent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768590" y="5509898"/>
              <a:ext cx="593432" cy="587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en-US" altLang="ja-JP" sz="2800" dirty="0" smtClean="0">
                  <a:solidFill>
                    <a:schemeClr val="accent1"/>
                  </a:solidFill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#2</a:t>
              </a:r>
              <a:endParaRPr kumimoji="1" lang="ja-JP" altLang="en-US" sz="2800" dirty="0" smtClean="0">
                <a:solidFill>
                  <a:schemeClr val="accent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834195" y="5509897"/>
              <a:ext cx="593432" cy="587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en-US" altLang="ja-JP" sz="2800" dirty="0" smtClean="0">
                  <a:solidFill>
                    <a:schemeClr val="accent1"/>
                  </a:solidFill>
                  <a:latin typeface="小塚ゴシック Pro B" panose="020B0800000000000000" pitchFamily="34" charset="-128"/>
                  <a:ea typeface="小塚ゴシック Pro B" panose="020B0800000000000000" pitchFamily="34" charset="-128"/>
                </a:rPr>
                <a:t>#3</a:t>
              </a:r>
              <a:endParaRPr kumimoji="1" lang="ja-JP" altLang="en-US" sz="2800" dirty="0" smtClean="0">
                <a:solidFill>
                  <a:schemeClr val="accent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endParaRPr>
            </a:p>
          </p:txBody>
        </p:sp>
      </p:grpSp>
      <p:sp>
        <p:nvSpPr>
          <p:cNvPr id="16" name="円弧 15"/>
          <p:cNvSpPr/>
          <p:nvPr/>
        </p:nvSpPr>
        <p:spPr>
          <a:xfrm>
            <a:off x="480027" y="2251123"/>
            <a:ext cx="914400" cy="398467"/>
          </a:xfrm>
          <a:prstGeom prst="arc">
            <a:avLst>
              <a:gd name="adj1" fmla="val 21475962"/>
              <a:gd name="adj2" fmla="val 2665509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/>
          <p:cNvSpPr/>
          <p:nvPr/>
        </p:nvSpPr>
        <p:spPr>
          <a:xfrm>
            <a:off x="480027" y="3141541"/>
            <a:ext cx="914400" cy="398467"/>
          </a:xfrm>
          <a:prstGeom prst="arc">
            <a:avLst>
              <a:gd name="adj1" fmla="val 20932764"/>
              <a:gd name="adj2" fmla="val 3306095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>
            <a:off x="480027" y="4004107"/>
            <a:ext cx="914400" cy="398467"/>
          </a:xfrm>
          <a:prstGeom prst="arc">
            <a:avLst>
              <a:gd name="adj1" fmla="val 20270218"/>
              <a:gd name="adj2" fmla="val 6111549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>
            <a:off x="480027" y="4838827"/>
            <a:ext cx="914400" cy="398467"/>
          </a:xfrm>
          <a:prstGeom prst="arc">
            <a:avLst>
              <a:gd name="adj1" fmla="val 19630937"/>
              <a:gd name="adj2" fmla="val 8021714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>
            <a:off x="444182" y="6029380"/>
            <a:ext cx="914400" cy="398467"/>
          </a:xfrm>
          <a:prstGeom prst="arc">
            <a:avLst>
              <a:gd name="adj1" fmla="val 18640105"/>
              <a:gd name="adj2" fmla="val 9358376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弧 31"/>
          <p:cNvSpPr/>
          <p:nvPr/>
        </p:nvSpPr>
        <p:spPr>
          <a:xfrm>
            <a:off x="1530292" y="2251123"/>
            <a:ext cx="914400" cy="398467"/>
          </a:xfrm>
          <a:prstGeom prst="arc">
            <a:avLst>
              <a:gd name="adj1" fmla="val 20726821"/>
              <a:gd name="adj2" fmla="val 2665509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弧 32"/>
          <p:cNvSpPr/>
          <p:nvPr/>
        </p:nvSpPr>
        <p:spPr>
          <a:xfrm>
            <a:off x="1530292" y="3141541"/>
            <a:ext cx="914400" cy="398467"/>
          </a:xfrm>
          <a:prstGeom prst="arc">
            <a:avLst>
              <a:gd name="adj1" fmla="val 20932764"/>
              <a:gd name="adj2" fmla="val 5404563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>
            <a:off x="1530292" y="4004107"/>
            <a:ext cx="914400" cy="398467"/>
          </a:xfrm>
          <a:prstGeom prst="arc">
            <a:avLst>
              <a:gd name="adj1" fmla="val 20270218"/>
              <a:gd name="adj2" fmla="val 2683836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>
            <a:off x="1494447" y="6029380"/>
            <a:ext cx="914400" cy="398467"/>
          </a:xfrm>
          <a:prstGeom prst="arc">
            <a:avLst>
              <a:gd name="adj1" fmla="val 18932320"/>
              <a:gd name="adj2" fmla="val 6285219"/>
            </a:avLst>
          </a:prstGeom>
          <a:ln w="31750">
            <a:solidFill>
              <a:schemeClr val="accent2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>
            <a:off x="2625811" y="2251123"/>
            <a:ext cx="914400" cy="398467"/>
          </a:xfrm>
          <a:prstGeom prst="arc">
            <a:avLst>
              <a:gd name="adj1" fmla="val 20807707"/>
              <a:gd name="adj2" fmla="val 2665509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弧 37"/>
          <p:cNvSpPr/>
          <p:nvPr/>
        </p:nvSpPr>
        <p:spPr>
          <a:xfrm>
            <a:off x="2625811" y="3141541"/>
            <a:ext cx="914400" cy="398467"/>
          </a:xfrm>
          <a:prstGeom prst="arc">
            <a:avLst>
              <a:gd name="adj1" fmla="val 20778244"/>
              <a:gd name="adj2" fmla="val 2730586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弧 38"/>
          <p:cNvSpPr/>
          <p:nvPr/>
        </p:nvSpPr>
        <p:spPr>
          <a:xfrm>
            <a:off x="2625811" y="4004107"/>
            <a:ext cx="914400" cy="398467"/>
          </a:xfrm>
          <a:prstGeom prst="arc">
            <a:avLst>
              <a:gd name="adj1" fmla="val 19773914"/>
              <a:gd name="adj2" fmla="val 2620838"/>
            </a:avLst>
          </a:prstGeom>
          <a:ln w="31750">
            <a:solidFill>
              <a:schemeClr val="accent2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弧 39"/>
          <p:cNvSpPr/>
          <p:nvPr/>
        </p:nvSpPr>
        <p:spPr>
          <a:xfrm>
            <a:off x="2625811" y="4838827"/>
            <a:ext cx="914400" cy="398467"/>
          </a:xfrm>
          <a:prstGeom prst="arc">
            <a:avLst>
              <a:gd name="adj1" fmla="val 20152902"/>
              <a:gd name="adj2" fmla="val 2057347"/>
            </a:avLst>
          </a:prstGeom>
          <a:ln w="31750">
            <a:solidFill>
              <a:schemeClr val="accent2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>
            <a:off x="2589966" y="6029380"/>
            <a:ext cx="914400" cy="398467"/>
          </a:xfrm>
          <a:prstGeom prst="arc">
            <a:avLst>
              <a:gd name="adj1" fmla="val 20510027"/>
              <a:gd name="adj2" fmla="val 3990727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>
            <a:off x="3713347" y="2251123"/>
            <a:ext cx="914400" cy="398467"/>
          </a:xfrm>
          <a:prstGeom prst="arc">
            <a:avLst>
              <a:gd name="adj1" fmla="val 20807707"/>
              <a:gd name="adj2" fmla="val 2665509"/>
            </a:avLst>
          </a:prstGeom>
          <a:ln w="3175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>
            <a:off x="3713347" y="3141541"/>
            <a:ext cx="914400" cy="398467"/>
          </a:xfrm>
          <a:prstGeom prst="arc">
            <a:avLst>
              <a:gd name="adj1" fmla="val 19570101"/>
              <a:gd name="adj2" fmla="val 1848758"/>
            </a:avLst>
          </a:prstGeom>
          <a:ln w="31750">
            <a:solidFill>
              <a:schemeClr val="accent2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弧 43"/>
          <p:cNvSpPr/>
          <p:nvPr/>
        </p:nvSpPr>
        <p:spPr>
          <a:xfrm>
            <a:off x="3713347" y="4004107"/>
            <a:ext cx="914400" cy="398467"/>
          </a:xfrm>
          <a:prstGeom prst="arc">
            <a:avLst>
              <a:gd name="adj1" fmla="val 19631021"/>
              <a:gd name="adj2" fmla="val 2855288"/>
            </a:avLst>
          </a:prstGeom>
          <a:ln w="31750">
            <a:solidFill>
              <a:schemeClr val="accent2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弧 44"/>
          <p:cNvSpPr/>
          <p:nvPr/>
        </p:nvSpPr>
        <p:spPr>
          <a:xfrm>
            <a:off x="3713347" y="4838827"/>
            <a:ext cx="914400" cy="398467"/>
          </a:xfrm>
          <a:prstGeom prst="arc">
            <a:avLst>
              <a:gd name="adj1" fmla="val 20152902"/>
              <a:gd name="adj2" fmla="val 2419712"/>
            </a:avLst>
          </a:prstGeom>
          <a:ln w="31750">
            <a:solidFill>
              <a:schemeClr val="accent3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弧 45"/>
          <p:cNvSpPr/>
          <p:nvPr/>
        </p:nvSpPr>
        <p:spPr>
          <a:xfrm>
            <a:off x="3677502" y="6029380"/>
            <a:ext cx="914400" cy="398467"/>
          </a:xfrm>
          <a:prstGeom prst="arc">
            <a:avLst>
              <a:gd name="adj1" fmla="val 19643447"/>
              <a:gd name="adj2" fmla="val 2062364"/>
            </a:avLst>
          </a:prstGeom>
          <a:ln w="31750">
            <a:solidFill>
              <a:schemeClr val="accent2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5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F0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ステージの制御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596184"/>
            <a:ext cx="8229600" cy="69842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en-US" altLang="ja-JP" sz="3600" dirty="0" smtClean="0">
                <a:solidFill>
                  <a:schemeClr val="accent4"/>
                </a:solidFill>
              </a:rPr>
              <a:t>Yaw </a:t>
            </a:r>
            <a:r>
              <a:rPr kumimoji="1" lang="ja-JP" altLang="en-US" sz="3600" dirty="0" smtClean="0">
                <a:solidFill>
                  <a:schemeClr val="accent4"/>
                </a:solidFill>
              </a:rPr>
              <a:t>モードは見えない</a:t>
            </a:r>
            <a:endParaRPr kumimoji="1" lang="ja-JP" altLang="en-US" sz="3600" dirty="0">
              <a:solidFill>
                <a:schemeClr val="accent4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215" name="グループ化 214"/>
          <p:cNvGrpSpPr/>
          <p:nvPr/>
        </p:nvGrpSpPr>
        <p:grpSpPr>
          <a:xfrm>
            <a:off x="457200" y="1493441"/>
            <a:ext cx="3987872" cy="2989366"/>
            <a:chOff x="463100" y="358714"/>
            <a:chExt cx="8058922" cy="6041084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2781592" y="501763"/>
              <a:ext cx="2923743" cy="4427743"/>
              <a:chOff x="5847521" y="374015"/>
              <a:chExt cx="2923743" cy="4427743"/>
            </a:xfrm>
          </p:grpSpPr>
          <p:sp>
            <p:nvSpPr>
              <p:cNvPr id="109" name="正方形/長方形 108"/>
              <p:cNvSpPr/>
              <p:nvPr/>
            </p:nvSpPr>
            <p:spPr>
              <a:xfrm>
                <a:off x="7208045" y="4452905"/>
                <a:ext cx="884277" cy="348853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bg1"/>
                  </a:solidFill>
                  <a:latin typeface="小塚ゴシック Pro R" panose="020B0400000000000000" pitchFamily="34" charset="-128"/>
                  <a:ea typeface="小塚ゴシック Pro R" panose="020B0400000000000000" pitchFamily="34" charset="-128"/>
                </a:endParaRPr>
              </a:p>
            </p:txBody>
          </p:sp>
          <p:grpSp>
            <p:nvGrpSpPr>
              <p:cNvPr id="110" name="図形グループ 60"/>
              <p:cNvGrpSpPr/>
              <p:nvPr/>
            </p:nvGrpSpPr>
            <p:grpSpPr>
              <a:xfrm>
                <a:off x="7120757" y="1764755"/>
                <a:ext cx="1015564" cy="635965"/>
                <a:chOff x="3619282" y="2920603"/>
                <a:chExt cx="1015564" cy="635965"/>
              </a:xfrm>
            </p:grpSpPr>
            <p:sp>
              <p:nvSpPr>
                <p:cNvPr id="163" name="台形 162"/>
                <p:cNvSpPr/>
                <p:nvPr/>
              </p:nvSpPr>
              <p:spPr>
                <a:xfrm>
                  <a:off x="3619282" y="2920603"/>
                  <a:ext cx="1015564" cy="304800"/>
                </a:xfrm>
                <a:prstGeom prst="trapezoid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17B4B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" name="図形グループ 62"/>
                <p:cNvGrpSpPr/>
                <p:nvPr/>
              </p:nvGrpSpPr>
              <p:grpSpPr>
                <a:xfrm>
                  <a:off x="3670083" y="3071848"/>
                  <a:ext cx="911852" cy="349389"/>
                  <a:chOff x="3351929" y="1497048"/>
                  <a:chExt cx="1524871" cy="584276"/>
                </a:xfrm>
              </p:grpSpPr>
              <p:grpSp>
                <p:nvGrpSpPr>
                  <p:cNvPr id="166" name="図形グループ 64"/>
                  <p:cNvGrpSpPr/>
                  <p:nvPr/>
                </p:nvGrpSpPr>
                <p:grpSpPr>
                  <a:xfrm>
                    <a:off x="3351929" y="1497048"/>
                    <a:ext cx="830765" cy="584276"/>
                    <a:chOff x="3449135" y="1155700"/>
                    <a:chExt cx="830765" cy="584276"/>
                  </a:xfrm>
                </p:grpSpPr>
                <p:sp>
                  <p:nvSpPr>
                    <p:cNvPr id="170" name="円弧 169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1" name="円弧 170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7" name="図形グループ 65"/>
                  <p:cNvGrpSpPr/>
                  <p:nvPr/>
                </p:nvGrpSpPr>
                <p:grpSpPr>
                  <a:xfrm flipH="1">
                    <a:off x="4081094" y="1497048"/>
                    <a:ext cx="795706" cy="584276"/>
                    <a:chOff x="3449135" y="1155700"/>
                    <a:chExt cx="830765" cy="584276"/>
                  </a:xfrm>
                </p:grpSpPr>
                <p:sp>
                  <p:nvSpPr>
                    <p:cNvPr id="168" name="円弧 167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9" name="円弧 168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65" name="直線コネクタ 164"/>
                <p:cNvCxnSpPr/>
                <p:nvPr/>
              </p:nvCxnSpPr>
              <p:spPr>
                <a:xfrm flipH="1">
                  <a:off x="4134761" y="3149203"/>
                  <a:ext cx="4567" cy="407365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" name="図形グループ 132"/>
              <p:cNvGrpSpPr/>
              <p:nvPr/>
            </p:nvGrpSpPr>
            <p:grpSpPr>
              <a:xfrm>
                <a:off x="6468735" y="374015"/>
                <a:ext cx="2302529" cy="1390739"/>
                <a:chOff x="3264128" y="1497048"/>
                <a:chExt cx="1714272" cy="1118645"/>
              </a:xfrm>
            </p:grpSpPr>
            <p:grpSp>
              <p:nvGrpSpPr>
                <p:cNvPr id="148" name="図形グループ 133"/>
                <p:cNvGrpSpPr/>
                <p:nvPr/>
              </p:nvGrpSpPr>
              <p:grpSpPr>
                <a:xfrm>
                  <a:off x="3449135" y="1854238"/>
                  <a:ext cx="188558" cy="711162"/>
                  <a:chOff x="2344234" y="2451138"/>
                  <a:chExt cx="353587" cy="2119482"/>
                </a:xfrm>
              </p:grpSpPr>
              <p:sp>
                <p:nvSpPr>
                  <p:cNvPr id="161" name="正方形/長方形 160"/>
                  <p:cNvSpPr/>
                  <p:nvPr/>
                </p:nvSpPr>
                <p:spPr>
                  <a:xfrm>
                    <a:off x="2344234" y="2451138"/>
                    <a:ext cx="353587" cy="196421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1">
                          <a:lumMod val="50000"/>
                        </a:schemeClr>
                      </a:gs>
                      <a:gs pos="66000">
                        <a:schemeClr val="bg1">
                          <a:lumMod val="95000"/>
                        </a:schemeClr>
                      </a:gs>
                      <a:gs pos="10000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0" scaled="0"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162" name="直線コネクタ 161"/>
                  <p:cNvCxnSpPr/>
                  <p:nvPr/>
                </p:nvCxnSpPr>
                <p:spPr>
                  <a:xfrm>
                    <a:off x="2529867" y="4415356"/>
                    <a:ext cx="0" cy="155264"/>
                  </a:xfrm>
                  <a:prstGeom prst="line">
                    <a:avLst/>
                  </a:prstGeom>
                  <a:ln w="762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図形グループ 134"/>
                <p:cNvGrpSpPr/>
                <p:nvPr/>
              </p:nvGrpSpPr>
              <p:grpSpPr>
                <a:xfrm>
                  <a:off x="4579435" y="1854238"/>
                  <a:ext cx="188558" cy="711162"/>
                  <a:chOff x="2344234" y="2451138"/>
                  <a:chExt cx="353587" cy="2119482"/>
                </a:xfrm>
              </p:grpSpPr>
              <p:sp>
                <p:nvSpPr>
                  <p:cNvPr id="159" name="正方形/長方形 158"/>
                  <p:cNvSpPr/>
                  <p:nvPr/>
                </p:nvSpPr>
                <p:spPr>
                  <a:xfrm>
                    <a:off x="2344234" y="2451138"/>
                    <a:ext cx="353587" cy="196421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1">
                          <a:lumMod val="50000"/>
                        </a:schemeClr>
                      </a:gs>
                      <a:gs pos="66000">
                        <a:schemeClr val="bg1">
                          <a:lumMod val="95000"/>
                        </a:schemeClr>
                      </a:gs>
                      <a:gs pos="10000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0" scaled="0"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160" name="直線コネクタ 159"/>
                  <p:cNvCxnSpPr/>
                  <p:nvPr/>
                </p:nvCxnSpPr>
                <p:spPr>
                  <a:xfrm>
                    <a:off x="2529867" y="4415356"/>
                    <a:ext cx="0" cy="155264"/>
                  </a:xfrm>
                  <a:prstGeom prst="line">
                    <a:avLst/>
                  </a:prstGeom>
                  <a:ln w="762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0" name="正方形/長方形 149"/>
                <p:cNvSpPr/>
                <p:nvPr/>
              </p:nvSpPr>
              <p:spPr>
                <a:xfrm>
                  <a:off x="3264128" y="1739976"/>
                  <a:ext cx="1714272" cy="114262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51" name="図形グループ 136"/>
                <p:cNvGrpSpPr/>
                <p:nvPr/>
              </p:nvGrpSpPr>
              <p:grpSpPr>
                <a:xfrm>
                  <a:off x="3351929" y="1497048"/>
                  <a:ext cx="1524869" cy="584276"/>
                  <a:chOff x="3351929" y="1497048"/>
                  <a:chExt cx="1524869" cy="584276"/>
                </a:xfrm>
              </p:grpSpPr>
              <p:grpSp>
                <p:nvGrpSpPr>
                  <p:cNvPr id="153" name="図形グループ 138"/>
                  <p:cNvGrpSpPr/>
                  <p:nvPr/>
                </p:nvGrpSpPr>
                <p:grpSpPr>
                  <a:xfrm>
                    <a:off x="3351929" y="1497048"/>
                    <a:ext cx="872688" cy="584276"/>
                    <a:chOff x="3449135" y="1155700"/>
                    <a:chExt cx="872688" cy="584276"/>
                  </a:xfrm>
                </p:grpSpPr>
                <p:sp>
                  <p:nvSpPr>
                    <p:cNvPr id="157" name="円弧 156"/>
                    <p:cNvSpPr/>
                    <p:nvPr/>
                  </p:nvSpPr>
                  <p:spPr>
                    <a:xfrm>
                      <a:off x="3449135" y="1155700"/>
                      <a:ext cx="872688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17B4B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" name="円弧 157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17B4B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4" name="図形グループ 139"/>
                  <p:cNvGrpSpPr/>
                  <p:nvPr/>
                </p:nvGrpSpPr>
                <p:grpSpPr>
                  <a:xfrm flipH="1">
                    <a:off x="4062539" y="1497048"/>
                    <a:ext cx="814259" cy="584276"/>
                    <a:chOff x="3449135" y="1155700"/>
                    <a:chExt cx="850135" cy="584276"/>
                  </a:xfrm>
                </p:grpSpPr>
                <p:sp>
                  <p:nvSpPr>
                    <p:cNvPr id="155" name="円弧 154"/>
                    <p:cNvSpPr/>
                    <p:nvPr/>
                  </p:nvSpPr>
                  <p:spPr>
                    <a:xfrm>
                      <a:off x="3449135" y="1155700"/>
                      <a:ext cx="85013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17B4B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6" name="円弧 155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17B4B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52" name="直線コネクタ 151"/>
                <p:cNvCxnSpPr/>
                <p:nvPr/>
              </p:nvCxnSpPr>
              <p:spPr>
                <a:xfrm>
                  <a:off x="4137075" y="1625676"/>
                  <a:ext cx="558" cy="990017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図形グループ 149"/>
              <p:cNvGrpSpPr/>
              <p:nvPr/>
            </p:nvGrpSpPr>
            <p:grpSpPr>
              <a:xfrm>
                <a:off x="7120757" y="2399755"/>
                <a:ext cx="1015564" cy="635965"/>
                <a:chOff x="3619282" y="2920603"/>
                <a:chExt cx="1015564" cy="635965"/>
              </a:xfrm>
            </p:grpSpPr>
            <p:sp>
              <p:nvSpPr>
                <p:cNvPr id="139" name="台形 138"/>
                <p:cNvSpPr/>
                <p:nvPr/>
              </p:nvSpPr>
              <p:spPr>
                <a:xfrm>
                  <a:off x="3619282" y="2920603"/>
                  <a:ext cx="1015564" cy="304800"/>
                </a:xfrm>
                <a:prstGeom prst="trapezoid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17B4B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0" name="図形グループ 151"/>
                <p:cNvGrpSpPr/>
                <p:nvPr/>
              </p:nvGrpSpPr>
              <p:grpSpPr>
                <a:xfrm>
                  <a:off x="3670083" y="3071848"/>
                  <a:ext cx="911852" cy="349389"/>
                  <a:chOff x="3351929" y="1497048"/>
                  <a:chExt cx="1524871" cy="584276"/>
                </a:xfrm>
              </p:grpSpPr>
              <p:grpSp>
                <p:nvGrpSpPr>
                  <p:cNvPr id="142" name="図形グループ 153"/>
                  <p:cNvGrpSpPr/>
                  <p:nvPr/>
                </p:nvGrpSpPr>
                <p:grpSpPr>
                  <a:xfrm>
                    <a:off x="3351929" y="1497048"/>
                    <a:ext cx="830765" cy="584276"/>
                    <a:chOff x="3449135" y="1155700"/>
                    <a:chExt cx="830765" cy="584276"/>
                  </a:xfrm>
                </p:grpSpPr>
                <p:sp>
                  <p:nvSpPr>
                    <p:cNvPr id="146" name="円弧 145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" name="円弧 146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3" name="図形グループ 154"/>
                  <p:cNvGrpSpPr/>
                  <p:nvPr/>
                </p:nvGrpSpPr>
                <p:grpSpPr>
                  <a:xfrm flipH="1">
                    <a:off x="4081094" y="1497048"/>
                    <a:ext cx="795706" cy="584276"/>
                    <a:chOff x="3449135" y="1155700"/>
                    <a:chExt cx="830765" cy="584276"/>
                  </a:xfrm>
                </p:grpSpPr>
                <p:sp>
                  <p:nvSpPr>
                    <p:cNvPr id="144" name="円弧 143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5" name="円弧 144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41" name="直線コネクタ 140"/>
                <p:cNvCxnSpPr/>
                <p:nvPr/>
              </p:nvCxnSpPr>
              <p:spPr>
                <a:xfrm flipH="1">
                  <a:off x="4134761" y="3149203"/>
                  <a:ext cx="4567" cy="407365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図形グループ 159"/>
              <p:cNvGrpSpPr/>
              <p:nvPr/>
            </p:nvGrpSpPr>
            <p:grpSpPr>
              <a:xfrm>
                <a:off x="7128454" y="3034755"/>
                <a:ext cx="1015564" cy="635965"/>
                <a:chOff x="3619282" y="2920603"/>
                <a:chExt cx="1015564" cy="635965"/>
              </a:xfrm>
            </p:grpSpPr>
            <p:sp>
              <p:nvSpPr>
                <p:cNvPr id="130" name="台形 129"/>
                <p:cNvSpPr/>
                <p:nvPr/>
              </p:nvSpPr>
              <p:spPr>
                <a:xfrm>
                  <a:off x="3619282" y="2920603"/>
                  <a:ext cx="1015564" cy="304800"/>
                </a:xfrm>
                <a:prstGeom prst="trapezoid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17B4B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1" name="図形グループ 161"/>
                <p:cNvGrpSpPr/>
                <p:nvPr/>
              </p:nvGrpSpPr>
              <p:grpSpPr>
                <a:xfrm>
                  <a:off x="3670083" y="3071848"/>
                  <a:ext cx="911852" cy="349389"/>
                  <a:chOff x="3351929" y="1497048"/>
                  <a:chExt cx="1524871" cy="584276"/>
                </a:xfrm>
              </p:grpSpPr>
              <p:grpSp>
                <p:nvGrpSpPr>
                  <p:cNvPr id="133" name="図形グループ 163"/>
                  <p:cNvGrpSpPr/>
                  <p:nvPr/>
                </p:nvGrpSpPr>
                <p:grpSpPr>
                  <a:xfrm>
                    <a:off x="3351929" y="1497048"/>
                    <a:ext cx="830765" cy="584276"/>
                    <a:chOff x="3449135" y="1155700"/>
                    <a:chExt cx="830765" cy="584276"/>
                  </a:xfrm>
                </p:grpSpPr>
                <p:sp>
                  <p:nvSpPr>
                    <p:cNvPr id="137" name="円弧 136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8" name="円弧 137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34" name="図形グループ 164"/>
                  <p:cNvGrpSpPr/>
                  <p:nvPr/>
                </p:nvGrpSpPr>
                <p:grpSpPr>
                  <a:xfrm flipH="1">
                    <a:off x="4081094" y="1497048"/>
                    <a:ext cx="795706" cy="584276"/>
                    <a:chOff x="3449135" y="1155700"/>
                    <a:chExt cx="830765" cy="584276"/>
                  </a:xfrm>
                </p:grpSpPr>
                <p:sp>
                  <p:nvSpPr>
                    <p:cNvPr id="135" name="円弧 134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6" name="円弧 135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32" name="直線コネクタ 131"/>
                <p:cNvCxnSpPr/>
                <p:nvPr/>
              </p:nvCxnSpPr>
              <p:spPr>
                <a:xfrm flipH="1">
                  <a:off x="4134761" y="3149203"/>
                  <a:ext cx="4567" cy="407365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図形グループ 169"/>
              <p:cNvGrpSpPr/>
              <p:nvPr/>
            </p:nvGrpSpPr>
            <p:grpSpPr>
              <a:xfrm>
                <a:off x="7128454" y="3670237"/>
                <a:ext cx="1015564" cy="782668"/>
                <a:chOff x="3619282" y="2920603"/>
                <a:chExt cx="1015564" cy="782668"/>
              </a:xfrm>
            </p:grpSpPr>
            <p:sp>
              <p:nvSpPr>
                <p:cNvPr id="121" name="台形 120"/>
                <p:cNvSpPr/>
                <p:nvPr/>
              </p:nvSpPr>
              <p:spPr>
                <a:xfrm>
                  <a:off x="3619282" y="2920603"/>
                  <a:ext cx="1015564" cy="304800"/>
                </a:xfrm>
                <a:prstGeom prst="trapezoid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17B4B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22" name="図形グループ 171"/>
                <p:cNvGrpSpPr/>
                <p:nvPr/>
              </p:nvGrpSpPr>
              <p:grpSpPr>
                <a:xfrm>
                  <a:off x="3670083" y="3071848"/>
                  <a:ext cx="911852" cy="349389"/>
                  <a:chOff x="3351929" y="1497048"/>
                  <a:chExt cx="1524871" cy="584276"/>
                </a:xfrm>
              </p:grpSpPr>
              <p:grpSp>
                <p:nvGrpSpPr>
                  <p:cNvPr id="124" name="図形グループ 173"/>
                  <p:cNvGrpSpPr/>
                  <p:nvPr/>
                </p:nvGrpSpPr>
                <p:grpSpPr>
                  <a:xfrm>
                    <a:off x="3351929" y="1497048"/>
                    <a:ext cx="830765" cy="584276"/>
                    <a:chOff x="3449135" y="1155700"/>
                    <a:chExt cx="830765" cy="584276"/>
                  </a:xfrm>
                </p:grpSpPr>
                <p:sp>
                  <p:nvSpPr>
                    <p:cNvPr id="128" name="円弧 127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9" name="円弧 128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25" name="図形グループ 174"/>
                  <p:cNvGrpSpPr/>
                  <p:nvPr/>
                </p:nvGrpSpPr>
                <p:grpSpPr>
                  <a:xfrm flipH="1">
                    <a:off x="4081094" y="1497048"/>
                    <a:ext cx="795706" cy="584276"/>
                    <a:chOff x="3449135" y="1155700"/>
                    <a:chExt cx="830765" cy="584276"/>
                  </a:xfrm>
                </p:grpSpPr>
                <p:sp>
                  <p:nvSpPr>
                    <p:cNvPr id="126" name="円弧 125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7" name="円弧 126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23" name="直線コネクタ 122"/>
                <p:cNvCxnSpPr>
                  <a:stCxn id="126" idx="2"/>
                  <a:endCxn id="109" idx="0"/>
                </p:cNvCxnSpPr>
                <p:nvPr/>
              </p:nvCxnSpPr>
              <p:spPr>
                <a:xfrm>
                  <a:off x="4137634" y="3157739"/>
                  <a:ext cx="3378" cy="545532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8" name="テキスト ボックス 117"/>
              <p:cNvSpPr txBox="1"/>
              <p:nvPr/>
            </p:nvSpPr>
            <p:spPr>
              <a:xfrm>
                <a:off x="6332749" y="3500058"/>
                <a:ext cx="882478" cy="741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latin typeface="小塚ゴシック Pro R" panose="020B0400000000000000" pitchFamily="34" charset="-128"/>
                    <a:ea typeface="小塚ゴシック Pro R" panose="020B0400000000000000" pitchFamily="34" charset="-128"/>
                  </a:rPr>
                  <a:t>BF</a:t>
                </a:r>
                <a:endParaRPr kumimoji="1" lang="ja-JP" altLang="en-US" dirty="0">
                  <a:latin typeface="小塚ゴシック Pro R" panose="020B0400000000000000" pitchFamily="34" charset="-128"/>
                  <a:ea typeface="小塚ゴシック Pro R" panose="020B0400000000000000" pitchFamily="34" charset="-128"/>
                </a:endParaRPr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5847521" y="1205317"/>
                <a:ext cx="999508" cy="746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latin typeface="小塚ゴシック Pro R" panose="020B0400000000000000" pitchFamily="34" charset="-128"/>
                    <a:ea typeface="小塚ゴシック Pro R" panose="020B0400000000000000" pitchFamily="34" charset="-128"/>
                  </a:rPr>
                  <a:t>F0</a:t>
                </a:r>
                <a:endParaRPr kumimoji="1" lang="ja-JP" altLang="en-US" dirty="0">
                  <a:latin typeface="小塚ゴシック Pro R" panose="020B0400000000000000" pitchFamily="34" charset="-128"/>
                  <a:ea typeface="小塚ゴシック Pro R" panose="020B0400000000000000" pitchFamily="34" charset="-128"/>
                </a:endParaRPr>
              </a:p>
            </p:txBody>
          </p:sp>
        </p:grpSp>
        <p:sp>
          <p:nvSpPr>
            <p:cNvPr id="172" name="角丸四角形 171"/>
            <p:cNvSpPr/>
            <p:nvPr/>
          </p:nvSpPr>
          <p:spPr>
            <a:xfrm>
              <a:off x="5805448" y="358714"/>
              <a:ext cx="1570093" cy="95909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>変位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/>
              </a:r>
              <a:br>
                <a:rPr lang="en-US" altLang="ja-JP" sz="1400" dirty="0" smtClean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</a:br>
              <a:r>
                <a:rPr lang="ja-JP" altLang="en-US" sz="1400" dirty="0" smtClean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>センサ</a:t>
              </a:r>
              <a:endParaRPr lang="en-US" altLang="ja-JP" sz="1400" dirty="0" smtClean="0">
                <a:solidFill>
                  <a:schemeClr val="tx1"/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  <p:cxnSp>
          <p:nvCxnSpPr>
            <p:cNvPr id="173" name="直線矢印コネクタ 172"/>
            <p:cNvCxnSpPr>
              <a:stCxn id="172" idx="3"/>
            </p:cNvCxnSpPr>
            <p:nvPr/>
          </p:nvCxnSpPr>
          <p:spPr>
            <a:xfrm>
              <a:off x="7375541" y="838264"/>
              <a:ext cx="1106642" cy="9383"/>
            </a:xfrm>
            <a:prstGeom prst="straightConnector1">
              <a:avLst/>
            </a:prstGeom>
            <a:ln w="44450">
              <a:solidFill>
                <a:schemeClr val="accent3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矢印コネクタ 173"/>
            <p:cNvCxnSpPr/>
            <p:nvPr/>
          </p:nvCxnSpPr>
          <p:spPr>
            <a:xfrm flipV="1">
              <a:off x="8482183" y="803781"/>
              <a:ext cx="0" cy="5366760"/>
            </a:xfrm>
            <a:prstGeom prst="straightConnector1">
              <a:avLst/>
            </a:prstGeom>
            <a:ln w="44450">
              <a:solidFill>
                <a:schemeClr val="accent3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グループ化 174"/>
            <p:cNvGrpSpPr/>
            <p:nvPr/>
          </p:nvGrpSpPr>
          <p:grpSpPr>
            <a:xfrm>
              <a:off x="4148840" y="949796"/>
              <a:ext cx="828846" cy="800090"/>
              <a:chOff x="2852478" y="814759"/>
              <a:chExt cx="828846" cy="800090"/>
            </a:xfrm>
          </p:grpSpPr>
          <p:cxnSp>
            <p:nvCxnSpPr>
              <p:cNvPr id="176" name="直線コネクタ 175"/>
              <p:cNvCxnSpPr/>
              <p:nvPr/>
            </p:nvCxnSpPr>
            <p:spPr>
              <a:xfrm flipH="1">
                <a:off x="2908992" y="816608"/>
                <a:ext cx="1" cy="732855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コネクタ 176"/>
              <p:cNvCxnSpPr/>
              <p:nvPr/>
            </p:nvCxnSpPr>
            <p:spPr>
              <a:xfrm flipH="1">
                <a:off x="3623195" y="814759"/>
                <a:ext cx="1" cy="732855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正方形/長方形 177"/>
              <p:cNvSpPr/>
              <p:nvPr/>
            </p:nvSpPr>
            <p:spPr>
              <a:xfrm>
                <a:off x="2852478" y="1548565"/>
                <a:ext cx="828846" cy="6628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0" name="角丸四角形 179"/>
            <p:cNvSpPr/>
            <p:nvPr/>
          </p:nvSpPr>
          <p:spPr>
            <a:xfrm>
              <a:off x="1272775" y="396240"/>
              <a:ext cx="2039884" cy="95909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>アクチュエータ</a:t>
              </a:r>
              <a:endParaRPr lang="en-US" altLang="ja-JP" sz="1400" dirty="0" smtClean="0">
                <a:solidFill>
                  <a:schemeClr val="tx1"/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  <p:cxnSp>
          <p:nvCxnSpPr>
            <p:cNvPr id="182" name="直線矢印コネクタ 181"/>
            <p:cNvCxnSpPr/>
            <p:nvPr/>
          </p:nvCxnSpPr>
          <p:spPr>
            <a:xfrm flipH="1">
              <a:off x="5288358" y="6170541"/>
              <a:ext cx="3233664" cy="10478"/>
            </a:xfrm>
            <a:prstGeom prst="straightConnector1">
              <a:avLst/>
            </a:prstGeom>
            <a:ln w="44450">
              <a:solidFill>
                <a:schemeClr val="accent3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矢印コネクタ 189"/>
            <p:cNvCxnSpPr/>
            <p:nvPr/>
          </p:nvCxnSpPr>
          <p:spPr>
            <a:xfrm>
              <a:off x="463924" y="6184667"/>
              <a:ext cx="3364884" cy="0"/>
            </a:xfrm>
            <a:prstGeom prst="straightConnector1">
              <a:avLst/>
            </a:prstGeom>
            <a:ln w="44450">
              <a:solidFill>
                <a:schemeClr val="accent3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矢印コネクタ 190"/>
            <p:cNvCxnSpPr/>
            <p:nvPr/>
          </p:nvCxnSpPr>
          <p:spPr>
            <a:xfrm flipH="1" flipV="1">
              <a:off x="479219" y="836893"/>
              <a:ext cx="2511" cy="5353300"/>
            </a:xfrm>
            <a:prstGeom prst="straightConnector1">
              <a:avLst/>
            </a:prstGeom>
            <a:ln w="44450">
              <a:solidFill>
                <a:schemeClr val="accent3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矢印コネクタ 191"/>
            <p:cNvCxnSpPr>
              <a:endCxn id="180" idx="1"/>
            </p:cNvCxnSpPr>
            <p:nvPr/>
          </p:nvCxnSpPr>
          <p:spPr>
            <a:xfrm>
              <a:off x="463100" y="836894"/>
              <a:ext cx="809675" cy="38895"/>
            </a:xfrm>
            <a:prstGeom prst="straightConnector1">
              <a:avLst/>
            </a:prstGeom>
            <a:ln w="44450">
              <a:solidFill>
                <a:schemeClr val="accent3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角丸四角形 196"/>
            <p:cNvSpPr/>
            <p:nvPr/>
          </p:nvSpPr>
          <p:spPr>
            <a:xfrm>
              <a:off x="5801277" y="3467303"/>
              <a:ext cx="1574264" cy="95532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  <a:t>変位</a:t>
              </a:r>
              <a:r>
                <a:rPr lang="en-US" altLang="ja-JP" sz="1400" dirty="0" smtClean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  <a:t/>
              </a:r>
              <a:br>
                <a:rPr lang="en-US" altLang="ja-JP" sz="1400" dirty="0" smtClean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</a:br>
              <a:r>
                <a:rPr lang="ja-JP" altLang="en-US" sz="1400" dirty="0" smtClean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  <a:t>センサ</a:t>
              </a:r>
              <a:endParaRPr lang="en-US" altLang="ja-JP" sz="1400" dirty="0" smtClean="0">
                <a:solidFill>
                  <a:schemeClr val="bg1">
                    <a:lumMod val="85000"/>
                  </a:schemeClr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  <p:cxnSp>
          <p:nvCxnSpPr>
            <p:cNvPr id="198" name="直線矢印コネクタ 197"/>
            <p:cNvCxnSpPr/>
            <p:nvPr/>
          </p:nvCxnSpPr>
          <p:spPr>
            <a:xfrm flipH="1" flipV="1">
              <a:off x="5296095" y="5814311"/>
              <a:ext cx="2952696" cy="3702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矢印コネクタ 198"/>
            <p:cNvCxnSpPr>
              <a:stCxn id="197" idx="3"/>
            </p:cNvCxnSpPr>
            <p:nvPr/>
          </p:nvCxnSpPr>
          <p:spPr>
            <a:xfrm>
              <a:off x="7375541" y="3944967"/>
              <a:ext cx="863599" cy="6008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矢印コネクタ 199"/>
            <p:cNvCxnSpPr/>
            <p:nvPr/>
          </p:nvCxnSpPr>
          <p:spPr>
            <a:xfrm flipV="1">
              <a:off x="8239140" y="3935942"/>
              <a:ext cx="0" cy="1870291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角丸四角形 200"/>
            <p:cNvSpPr/>
            <p:nvPr/>
          </p:nvSpPr>
          <p:spPr>
            <a:xfrm>
              <a:off x="1286638" y="3438008"/>
              <a:ext cx="2044013" cy="92748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  <a:t>アクチュエータ</a:t>
              </a:r>
              <a:endParaRPr lang="en-US" altLang="ja-JP" sz="1400" dirty="0" smtClean="0">
                <a:solidFill>
                  <a:schemeClr val="bg1">
                    <a:lumMod val="85000"/>
                  </a:schemeClr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  <p:cxnSp>
          <p:nvCxnSpPr>
            <p:cNvPr id="202" name="直線矢印コネクタ 201"/>
            <p:cNvCxnSpPr>
              <a:endCxn id="201" idx="1"/>
            </p:cNvCxnSpPr>
            <p:nvPr/>
          </p:nvCxnSpPr>
          <p:spPr>
            <a:xfrm flipV="1">
              <a:off x="763963" y="3901753"/>
              <a:ext cx="522675" cy="43214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矢印コネクタ 202"/>
            <p:cNvCxnSpPr/>
            <p:nvPr/>
          </p:nvCxnSpPr>
          <p:spPr>
            <a:xfrm flipV="1">
              <a:off x="763964" y="3929924"/>
              <a:ext cx="0" cy="1813815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矢印コネクタ 203"/>
            <p:cNvCxnSpPr/>
            <p:nvPr/>
          </p:nvCxnSpPr>
          <p:spPr>
            <a:xfrm flipH="1">
              <a:off x="763964" y="5714362"/>
              <a:ext cx="3048102" cy="24145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角丸四角形 195"/>
            <p:cNvSpPr/>
            <p:nvPr/>
          </p:nvSpPr>
          <p:spPr>
            <a:xfrm>
              <a:off x="3638195" y="5472780"/>
              <a:ext cx="1728248" cy="92701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>サーボ</a:t>
              </a:r>
              <a:endParaRPr lang="en-US" altLang="ja-JP" sz="1600" dirty="0" smtClean="0">
                <a:solidFill>
                  <a:schemeClr val="tx1"/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</p:grpSp>
      <p:pic>
        <p:nvPicPr>
          <p:cNvPr id="231" name="図 2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52" t="4902" r="7700"/>
          <a:stretch/>
        </p:blipFill>
        <p:spPr>
          <a:xfrm>
            <a:off x="4479978" y="1301385"/>
            <a:ext cx="4367296" cy="3649865"/>
          </a:xfrm>
          <a:prstGeom prst="rect">
            <a:avLst/>
          </a:prstGeom>
        </p:spPr>
      </p:pic>
      <p:sp>
        <p:nvSpPr>
          <p:cNvPr id="232" name="線吹き出し 1 (枠付き) 231"/>
          <p:cNvSpPr/>
          <p:nvPr/>
        </p:nvSpPr>
        <p:spPr>
          <a:xfrm>
            <a:off x="5391688" y="1213063"/>
            <a:ext cx="1210230" cy="732865"/>
          </a:xfrm>
          <a:prstGeom prst="borderCallout1">
            <a:avLst>
              <a:gd name="adj1" fmla="val 71068"/>
              <a:gd name="adj2" fmla="val 99816"/>
              <a:gd name="adj3" fmla="val 109578"/>
              <a:gd name="adj4" fmla="val 118345"/>
            </a:avLst>
          </a:prstGeom>
          <a:solidFill>
            <a:schemeClr val="bg1"/>
          </a:solidFill>
          <a:ln w="158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F0-Damper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0.150</a:t>
            </a:r>
            <a:r>
              <a:rPr lang="en-US" altLang="ja-JP" sz="1600" dirty="0" smtClean="0">
                <a:solidFill>
                  <a:schemeClr val="tx1"/>
                </a:solidFill>
              </a:rPr>
              <a:t> Hz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 rot="20449875">
            <a:off x="4976927" y="2674903"/>
            <a:ext cx="199926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>
                <a:solidFill>
                  <a:srgbClr val="FF0000"/>
                </a:solidFill>
              </a:rPr>
              <a:t>開ループ伝達関数</a:t>
            </a:r>
          </a:p>
        </p:txBody>
      </p:sp>
      <p:cxnSp>
        <p:nvCxnSpPr>
          <p:cNvPr id="90" name="直線コネクタ 89"/>
          <p:cNvCxnSpPr/>
          <p:nvPr/>
        </p:nvCxnSpPr>
        <p:spPr>
          <a:xfrm>
            <a:off x="4901555" y="2383985"/>
            <a:ext cx="3836718" cy="0"/>
          </a:xfrm>
          <a:prstGeom prst="line">
            <a:avLst/>
          </a:prstGeom>
          <a:ln w="38100">
            <a:solidFill>
              <a:schemeClr val="accent1">
                <a:alpha val="67000"/>
              </a:schemeClr>
            </a:solidFill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3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BF </a:t>
            </a:r>
            <a:r>
              <a:rPr kumimoji="1" lang="ja-JP" altLang="en-US" dirty="0" smtClean="0"/>
              <a:t>ステージの制御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593311"/>
            <a:ext cx="8229600" cy="701301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en-US" altLang="ja-JP" sz="3600" dirty="0" smtClean="0">
                <a:solidFill>
                  <a:schemeClr val="accent1"/>
                </a:solidFill>
              </a:rPr>
              <a:t>Yaw </a:t>
            </a:r>
            <a:r>
              <a:rPr kumimoji="1" lang="ja-JP" altLang="en-US" sz="3600" dirty="0" smtClean="0">
                <a:solidFill>
                  <a:schemeClr val="accent1"/>
                </a:solidFill>
              </a:rPr>
              <a:t>モードの振動を制御可能</a:t>
            </a:r>
            <a:endParaRPr kumimoji="1" lang="ja-JP" altLang="en-US" sz="3600" dirty="0">
              <a:solidFill>
                <a:schemeClr val="accent1"/>
              </a:solidFill>
            </a:endParaRPr>
          </a:p>
        </p:txBody>
      </p:sp>
      <p:pic>
        <p:nvPicPr>
          <p:cNvPr id="234" name="図 2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5" t="4823" r="7948"/>
          <a:stretch/>
        </p:blipFill>
        <p:spPr>
          <a:xfrm>
            <a:off x="4526353" y="1570826"/>
            <a:ext cx="4296797" cy="3603939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12</a:t>
            </a:fld>
            <a:endParaRPr kumimoji="1" lang="ja-JP" altLang="en-US"/>
          </a:p>
        </p:txBody>
      </p:sp>
      <p:grpSp>
        <p:nvGrpSpPr>
          <p:cNvPr id="215" name="グループ化 214"/>
          <p:cNvGrpSpPr/>
          <p:nvPr/>
        </p:nvGrpSpPr>
        <p:grpSpPr>
          <a:xfrm>
            <a:off x="457200" y="1493441"/>
            <a:ext cx="3987872" cy="2989366"/>
            <a:chOff x="463100" y="358714"/>
            <a:chExt cx="8058922" cy="6041084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2781592" y="501763"/>
              <a:ext cx="2923743" cy="4427743"/>
              <a:chOff x="5847521" y="374015"/>
              <a:chExt cx="2923743" cy="4427743"/>
            </a:xfrm>
          </p:grpSpPr>
          <p:sp>
            <p:nvSpPr>
              <p:cNvPr id="109" name="正方形/長方形 108"/>
              <p:cNvSpPr/>
              <p:nvPr/>
            </p:nvSpPr>
            <p:spPr>
              <a:xfrm>
                <a:off x="7208045" y="4452905"/>
                <a:ext cx="884277" cy="348853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bg1"/>
                  </a:solidFill>
                  <a:latin typeface="小塚ゴシック Pro R" panose="020B0400000000000000" pitchFamily="34" charset="-128"/>
                  <a:ea typeface="小塚ゴシック Pro R" panose="020B0400000000000000" pitchFamily="34" charset="-128"/>
                </a:endParaRPr>
              </a:p>
            </p:txBody>
          </p:sp>
          <p:grpSp>
            <p:nvGrpSpPr>
              <p:cNvPr id="110" name="図形グループ 60"/>
              <p:cNvGrpSpPr/>
              <p:nvPr/>
            </p:nvGrpSpPr>
            <p:grpSpPr>
              <a:xfrm>
                <a:off x="7120757" y="1764755"/>
                <a:ext cx="1015564" cy="635965"/>
                <a:chOff x="3619282" y="2920603"/>
                <a:chExt cx="1015564" cy="635965"/>
              </a:xfrm>
            </p:grpSpPr>
            <p:sp>
              <p:nvSpPr>
                <p:cNvPr id="163" name="台形 162"/>
                <p:cNvSpPr/>
                <p:nvPr/>
              </p:nvSpPr>
              <p:spPr>
                <a:xfrm>
                  <a:off x="3619282" y="2920603"/>
                  <a:ext cx="1015564" cy="304800"/>
                </a:xfrm>
                <a:prstGeom prst="trapezoid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17B4B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" name="図形グループ 62"/>
                <p:cNvGrpSpPr/>
                <p:nvPr/>
              </p:nvGrpSpPr>
              <p:grpSpPr>
                <a:xfrm>
                  <a:off x="3670083" y="3071848"/>
                  <a:ext cx="911852" cy="349389"/>
                  <a:chOff x="3351929" y="1497048"/>
                  <a:chExt cx="1524871" cy="584276"/>
                </a:xfrm>
              </p:grpSpPr>
              <p:grpSp>
                <p:nvGrpSpPr>
                  <p:cNvPr id="166" name="図形グループ 64"/>
                  <p:cNvGrpSpPr/>
                  <p:nvPr/>
                </p:nvGrpSpPr>
                <p:grpSpPr>
                  <a:xfrm>
                    <a:off x="3351929" y="1497048"/>
                    <a:ext cx="830765" cy="584276"/>
                    <a:chOff x="3449135" y="1155700"/>
                    <a:chExt cx="830765" cy="584276"/>
                  </a:xfrm>
                </p:grpSpPr>
                <p:sp>
                  <p:nvSpPr>
                    <p:cNvPr id="170" name="円弧 169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1" name="円弧 170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7" name="図形グループ 65"/>
                  <p:cNvGrpSpPr/>
                  <p:nvPr/>
                </p:nvGrpSpPr>
                <p:grpSpPr>
                  <a:xfrm flipH="1">
                    <a:off x="4081094" y="1497048"/>
                    <a:ext cx="795706" cy="584276"/>
                    <a:chOff x="3449135" y="1155700"/>
                    <a:chExt cx="830765" cy="584276"/>
                  </a:xfrm>
                </p:grpSpPr>
                <p:sp>
                  <p:nvSpPr>
                    <p:cNvPr id="168" name="円弧 167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9" name="円弧 168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65" name="直線コネクタ 164"/>
                <p:cNvCxnSpPr/>
                <p:nvPr/>
              </p:nvCxnSpPr>
              <p:spPr>
                <a:xfrm flipH="1">
                  <a:off x="4134761" y="3149203"/>
                  <a:ext cx="4567" cy="407365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" name="図形グループ 132"/>
              <p:cNvGrpSpPr/>
              <p:nvPr/>
            </p:nvGrpSpPr>
            <p:grpSpPr>
              <a:xfrm>
                <a:off x="6468735" y="374015"/>
                <a:ext cx="2302529" cy="1390739"/>
                <a:chOff x="3264128" y="1497048"/>
                <a:chExt cx="1714272" cy="1118645"/>
              </a:xfrm>
            </p:grpSpPr>
            <p:grpSp>
              <p:nvGrpSpPr>
                <p:cNvPr id="148" name="図形グループ 133"/>
                <p:cNvGrpSpPr/>
                <p:nvPr/>
              </p:nvGrpSpPr>
              <p:grpSpPr>
                <a:xfrm>
                  <a:off x="3449135" y="1854238"/>
                  <a:ext cx="188558" cy="711162"/>
                  <a:chOff x="2344234" y="2451138"/>
                  <a:chExt cx="353587" cy="2119482"/>
                </a:xfrm>
              </p:grpSpPr>
              <p:sp>
                <p:nvSpPr>
                  <p:cNvPr id="161" name="正方形/長方形 160"/>
                  <p:cNvSpPr/>
                  <p:nvPr/>
                </p:nvSpPr>
                <p:spPr>
                  <a:xfrm>
                    <a:off x="2344234" y="2451138"/>
                    <a:ext cx="353587" cy="196421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1">
                          <a:lumMod val="50000"/>
                        </a:schemeClr>
                      </a:gs>
                      <a:gs pos="66000">
                        <a:schemeClr val="bg1">
                          <a:lumMod val="95000"/>
                        </a:schemeClr>
                      </a:gs>
                      <a:gs pos="10000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0" scaled="0"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162" name="直線コネクタ 161"/>
                  <p:cNvCxnSpPr/>
                  <p:nvPr/>
                </p:nvCxnSpPr>
                <p:spPr>
                  <a:xfrm>
                    <a:off x="2529867" y="4415356"/>
                    <a:ext cx="0" cy="155264"/>
                  </a:xfrm>
                  <a:prstGeom prst="line">
                    <a:avLst/>
                  </a:prstGeom>
                  <a:ln w="762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図形グループ 134"/>
                <p:cNvGrpSpPr/>
                <p:nvPr/>
              </p:nvGrpSpPr>
              <p:grpSpPr>
                <a:xfrm>
                  <a:off x="4579435" y="1854238"/>
                  <a:ext cx="188558" cy="711162"/>
                  <a:chOff x="2344234" y="2451138"/>
                  <a:chExt cx="353587" cy="2119482"/>
                </a:xfrm>
              </p:grpSpPr>
              <p:sp>
                <p:nvSpPr>
                  <p:cNvPr id="159" name="正方形/長方形 158"/>
                  <p:cNvSpPr/>
                  <p:nvPr/>
                </p:nvSpPr>
                <p:spPr>
                  <a:xfrm>
                    <a:off x="2344234" y="2451138"/>
                    <a:ext cx="353587" cy="1964218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1">
                          <a:lumMod val="50000"/>
                        </a:schemeClr>
                      </a:gs>
                      <a:gs pos="66000">
                        <a:schemeClr val="bg1">
                          <a:lumMod val="95000"/>
                        </a:schemeClr>
                      </a:gs>
                      <a:gs pos="100000">
                        <a:schemeClr val="tx1">
                          <a:lumMod val="50000"/>
                          <a:lumOff val="50000"/>
                        </a:schemeClr>
                      </a:gs>
                    </a:gsLst>
                    <a:lin ang="0" scaled="0"/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160" name="直線コネクタ 159"/>
                  <p:cNvCxnSpPr/>
                  <p:nvPr/>
                </p:nvCxnSpPr>
                <p:spPr>
                  <a:xfrm>
                    <a:off x="2529867" y="4415356"/>
                    <a:ext cx="0" cy="155264"/>
                  </a:xfrm>
                  <a:prstGeom prst="line">
                    <a:avLst/>
                  </a:prstGeom>
                  <a:ln w="762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0" name="正方形/長方形 149"/>
                <p:cNvSpPr/>
                <p:nvPr/>
              </p:nvSpPr>
              <p:spPr>
                <a:xfrm>
                  <a:off x="3264128" y="1739976"/>
                  <a:ext cx="1714272" cy="114262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51" name="図形グループ 136"/>
                <p:cNvGrpSpPr/>
                <p:nvPr/>
              </p:nvGrpSpPr>
              <p:grpSpPr>
                <a:xfrm>
                  <a:off x="3351929" y="1497048"/>
                  <a:ext cx="1524869" cy="584276"/>
                  <a:chOff x="3351929" y="1497048"/>
                  <a:chExt cx="1524869" cy="584276"/>
                </a:xfrm>
              </p:grpSpPr>
              <p:grpSp>
                <p:nvGrpSpPr>
                  <p:cNvPr id="153" name="図形グループ 138"/>
                  <p:cNvGrpSpPr/>
                  <p:nvPr/>
                </p:nvGrpSpPr>
                <p:grpSpPr>
                  <a:xfrm>
                    <a:off x="3351929" y="1497048"/>
                    <a:ext cx="872688" cy="584276"/>
                    <a:chOff x="3449135" y="1155700"/>
                    <a:chExt cx="872688" cy="584276"/>
                  </a:xfrm>
                </p:grpSpPr>
                <p:sp>
                  <p:nvSpPr>
                    <p:cNvPr id="157" name="円弧 156"/>
                    <p:cNvSpPr/>
                    <p:nvPr/>
                  </p:nvSpPr>
                  <p:spPr>
                    <a:xfrm>
                      <a:off x="3449135" y="1155700"/>
                      <a:ext cx="872688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17B4B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" name="円弧 157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17B4B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4" name="図形グループ 139"/>
                  <p:cNvGrpSpPr/>
                  <p:nvPr/>
                </p:nvGrpSpPr>
                <p:grpSpPr>
                  <a:xfrm flipH="1">
                    <a:off x="4062539" y="1497048"/>
                    <a:ext cx="814259" cy="584276"/>
                    <a:chOff x="3449135" y="1155700"/>
                    <a:chExt cx="850135" cy="584276"/>
                  </a:xfrm>
                </p:grpSpPr>
                <p:sp>
                  <p:nvSpPr>
                    <p:cNvPr id="155" name="円弧 154"/>
                    <p:cNvSpPr/>
                    <p:nvPr/>
                  </p:nvSpPr>
                  <p:spPr>
                    <a:xfrm>
                      <a:off x="3449135" y="1155700"/>
                      <a:ext cx="85013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17B4B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6" name="円弧 155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17B4B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52" name="直線コネクタ 151"/>
                <p:cNvCxnSpPr/>
                <p:nvPr/>
              </p:nvCxnSpPr>
              <p:spPr>
                <a:xfrm>
                  <a:off x="4137075" y="1625676"/>
                  <a:ext cx="558" cy="990017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図形グループ 149"/>
              <p:cNvGrpSpPr/>
              <p:nvPr/>
            </p:nvGrpSpPr>
            <p:grpSpPr>
              <a:xfrm>
                <a:off x="7120757" y="2399755"/>
                <a:ext cx="1015564" cy="635965"/>
                <a:chOff x="3619282" y="2920603"/>
                <a:chExt cx="1015564" cy="635965"/>
              </a:xfrm>
            </p:grpSpPr>
            <p:sp>
              <p:nvSpPr>
                <p:cNvPr id="139" name="台形 138"/>
                <p:cNvSpPr/>
                <p:nvPr/>
              </p:nvSpPr>
              <p:spPr>
                <a:xfrm>
                  <a:off x="3619282" y="2920603"/>
                  <a:ext cx="1015564" cy="304800"/>
                </a:xfrm>
                <a:prstGeom prst="trapezoid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17B4B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0" name="図形グループ 151"/>
                <p:cNvGrpSpPr/>
                <p:nvPr/>
              </p:nvGrpSpPr>
              <p:grpSpPr>
                <a:xfrm>
                  <a:off x="3670083" y="3071848"/>
                  <a:ext cx="911852" cy="349389"/>
                  <a:chOff x="3351929" y="1497048"/>
                  <a:chExt cx="1524871" cy="584276"/>
                </a:xfrm>
              </p:grpSpPr>
              <p:grpSp>
                <p:nvGrpSpPr>
                  <p:cNvPr id="142" name="図形グループ 153"/>
                  <p:cNvGrpSpPr/>
                  <p:nvPr/>
                </p:nvGrpSpPr>
                <p:grpSpPr>
                  <a:xfrm>
                    <a:off x="3351929" y="1497048"/>
                    <a:ext cx="830765" cy="584276"/>
                    <a:chOff x="3449135" y="1155700"/>
                    <a:chExt cx="830765" cy="584276"/>
                  </a:xfrm>
                </p:grpSpPr>
                <p:sp>
                  <p:nvSpPr>
                    <p:cNvPr id="146" name="円弧 145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" name="円弧 146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3" name="図形グループ 154"/>
                  <p:cNvGrpSpPr/>
                  <p:nvPr/>
                </p:nvGrpSpPr>
                <p:grpSpPr>
                  <a:xfrm flipH="1">
                    <a:off x="4081094" y="1497048"/>
                    <a:ext cx="795706" cy="584276"/>
                    <a:chOff x="3449135" y="1155700"/>
                    <a:chExt cx="830765" cy="584276"/>
                  </a:xfrm>
                </p:grpSpPr>
                <p:sp>
                  <p:nvSpPr>
                    <p:cNvPr id="144" name="円弧 143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5" name="円弧 144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41" name="直線コネクタ 140"/>
                <p:cNvCxnSpPr/>
                <p:nvPr/>
              </p:nvCxnSpPr>
              <p:spPr>
                <a:xfrm flipH="1">
                  <a:off x="4134761" y="3149203"/>
                  <a:ext cx="4567" cy="407365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図形グループ 159"/>
              <p:cNvGrpSpPr/>
              <p:nvPr/>
            </p:nvGrpSpPr>
            <p:grpSpPr>
              <a:xfrm>
                <a:off x="7128454" y="3034755"/>
                <a:ext cx="1015564" cy="635965"/>
                <a:chOff x="3619282" y="2920603"/>
                <a:chExt cx="1015564" cy="635965"/>
              </a:xfrm>
            </p:grpSpPr>
            <p:sp>
              <p:nvSpPr>
                <p:cNvPr id="130" name="台形 129"/>
                <p:cNvSpPr/>
                <p:nvPr/>
              </p:nvSpPr>
              <p:spPr>
                <a:xfrm>
                  <a:off x="3619282" y="2920603"/>
                  <a:ext cx="1015564" cy="304800"/>
                </a:xfrm>
                <a:prstGeom prst="trapezoid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17B4B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1" name="図形グループ 161"/>
                <p:cNvGrpSpPr/>
                <p:nvPr/>
              </p:nvGrpSpPr>
              <p:grpSpPr>
                <a:xfrm>
                  <a:off x="3670083" y="3071848"/>
                  <a:ext cx="911852" cy="349389"/>
                  <a:chOff x="3351929" y="1497048"/>
                  <a:chExt cx="1524871" cy="584276"/>
                </a:xfrm>
              </p:grpSpPr>
              <p:grpSp>
                <p:nvGrpSpPr>
                  <p:cNvPr id="133" name="図形グループ 163"/>
                  <p:cNvGrpSpPr/>
                  <p:nvPr/>
                </p:nvGrpSpPr>
                <p:grpSpPr>
                  <a:xfrm>
                    <a:off x="3351929" y="1497048"/>
                    <a:ext cx="830765" cy="584276"/>
                    <a:chOff x="3449135" y="1155700"/>
                    <a:chExt cx="830765" cy="584276"/>
                  </a:xfrm>
                </p:grpSpPr>
                <p:sp>
                  <p:nvSpPr>
                    <p:cNvPr id="137" name="円弧 136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8" name="円弧 137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34" name="図形グループ 164"/>
                  <p:cNvGrpSpPr/>
                  <p:nvPr/>
                </p:nvGrpSpPr>
                <p:grpSpPr>
                  <a:xfrm flipH="1">
                    <a:off x="4081094" y="1497048"/>
                    <a:ext cx="795706" cy="584276"/>
                    <a:chOff x="3449135" y="1155700"/>
                    <a:chExt cx="830765" cy="584276"/>
                  </a:xfrm>
                </p:grpSpPr>
                <p:sp>
                  <p:nvSpPr>
                    <p:cNvPr id="135" name="円弧 134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6" name="円弧 135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32" name="直線コネクタ 131"/>
                <p:cNvCxnSpPr/>
                <p:nvPr/>
              </p:nvCxnSpPr>
              <p:spPr>
                <a:xfrm flipH="1">
                  <a:off x="4134761" y="3149203"/>
                  <a:ext cx="4567" cy="407365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図形グループ 169"/>
              <p:cNvGrpSpPr/>
              <p:nvPr/>
            </p:nvGrpSpPr>
            <p:grpSpPr>
              <a:xfrm>
                <a:off x="7128454" y="3670237"/>
                <a:ext cx="1015564" cy="782668"/>
                <a:chOff x="3619282" y="2920603"/>
                <a:chExt cx="1015564" cy="782668"/>
              </a:xfrm>
            </p:grpSpPr>
            <p:sp>
              <p:nvSpPr>
                <p:cNvPr id="121" name="台形 120"/>
                <p:cNvSpPr/>
                <p:nvPr/>
              </p:nvSpPr>
              <p:spPr>
                <a:xfrm>
                  <a:off x="3619282" y="2920603"/>
                  <a:ext cx="1015564" cy="304800"/>
                </a:xfrm>
                <a:prstGeom prst="trapezoid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rgbClr val="17B4B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22" name="図形グループ 171"/>
                <p:cNvGrpSpPr/>
                <p:nvPr/>
              </p:nvGrpSpPr>
              <p:grpSpPr>
                <a:xfrm>
                  <a:off x="3670083" y="3071848"/>
                  <a:ext cx="911852" cy="349389"/>
                  <a:chOff x="3351929" y="1497048"/>
                  <a:chExt cx="1524871" cy="584276"/>
                </a:xfrm>
              </p:grpSpPr>
              <p:grpSp>
                <p:nvGrpSpPr>
                  <p:cNvPr id="124" name="図形グループ 173"/>
                  <p:cNvGrpSpPr/>
                  <p:nvPr/>
                </p:nvGrpSpPr>
                <p:grpSpPr>
                  <a:xfrm>
                    <a:off x="3351929" y="1497048"/>
                    <a:ext cx="830765" cy="584276"/>
                    <a:chOff x="3449135" y="1155700"/>
                    <a:chExt cx="830765" cy="584276"/>
                  </a:xfrm>
                </p:grpSpPr>
                <p:sp>
                  <p:nvSpPr>
                    <p:cNvPr id="128" name="円弧 127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9" name="円弧 128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25" name="図形グループ 174"/>
                  <p:cNvGrpSpPr/>
                  <p:nvPr/>
                </p:nvGrpSpPr>
                <p:grpSpPr>
                  <a:xfrm flipH="1">
                    <a:off x="4081094" y="1497048"/>
                    <a:ext cx="795706" cy="584276"/>
                    <a:chOff x="3449135" y="1155700"/>
                    <a:chExt cx="830765" cy="584276"/>
                  </a:xfrm>
                </p:grpSpPr>
                <p:sp>
                  <p:nvSpPr>
                    <p:cNvPr id="126" name="円弧 125"/>
                    <p:cNvSpPr/>
                    <p:nvPr/>
                  </p:nvSpPr>
                  <p:spPr>
                    <a:xfrm>
                      <a:off x="3449135" y="1155700"/>
                      <a:ext cx="830765" cy="571576"/>
                    </a:xfrm>
                    <a:prstGeom prst="arc">
                      <a:avLst>
                        <a:gd name="adj1" fmla="val 11226778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7" name="円弧 126"/>
                    <p:cNvSpPr/>
                    <p:nvPr/>
                  </p:nvSpPr>
                  <p:spPr>
                    <a:xfrm rot="21301724">
                      <a:off x="3449135" y="1168400"/>
                      <a:ext cx="830765" cy="571576"/>
                    </a:xfrm>
                    <a:prstGeom prst="arc">
                      <a:avLst>
                        <a:gd name="adj1" fmla="val 11571426"/>
                        <a:gd name="adj2" fmla="val 20256875"/>
                      </a:avLst>
                    </a:prstGeom>
                    <a:ln w="38100" cmpd="sng">
                      <a:solidFill>
                        <a:srgbClr val="595959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cxnSp>
              <p:nvCxnSpPr>
                <p:cNvPr id="123" name="直線コネクタ 122"/>
                <p:cNvCxnSpPr>
                  <a:stCxn id="126" idx="2"/>
                  <a:endCxn id="109" idx="0"/>
                </p:cNvCxnSpPr>
                <p:nvPr/>
              </p:nvCxnSpPr>
              <p:spPr>
                <a:xfrm>
                  <a:off x="4137634" y="3157739"/>
                  <a:ext cx="3378" cy="545532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8" name="テキスト ボックス 117"/>
              <p:cNvSpPr txBox="1"/>
              <p:nvPr/>
            </p:nvSpPr>
            <p:spPr>
              <a:xfrm>
                <a:off x="6332749" y="3500058"/>
                <a:ext cx="882478" cy="741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latin typeface="小塚ゴシック Pro R" panose="020B0400000000000000" pitchFamily="34" charset="-128"/>
                    <a:ea typeface="小塚ゴシック Pro R" panose="020B0400000000000000" pitchFamily="34" charset="-128"/>
                  </a:rPr>
                  <a:t>BF</a:t>
                </a:r>
                <a:endParaRPr kumimoji="1" lang="ja-JP" altLang="en-US" dirty="0">
                  <a:latin typeface="小塚ゴシック Pro R" panose="020B0400000000000000" pitchFamily="34" charset="-128"/>
                  <a:ea typeface="小塚ゴシック Pro R" panose="020B0400000000000000" pitchFamily="34" charset="-128"/>
                </a:endParaRPr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5847521" y="1205317"/>
                <a:ext cx="999508" cy="746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latin typeface="小塚ゴシック Pro R" panose="020B0400000000000000" pitchFamily="34" charset="-128"/>
                    <a:ea typeface="小塚ゴシック Pro R" panose="020B0400000000000000" pitchFamily="34" charset="-128"/>
                  </a:rPr>
                  <a:t>F0</a:t>
                </a:r>
                <a:endParaRPr kumimoji="1" lang="ja-JP" altLang="en-US" dirty="0">
                  <a:latin typeface="小塚ゴシック Pro R" panose="020B0400000000000000" pitchFamily="34" charset="-128"/>
                  <a:ea typeface="小塚ゴシック Pro R" panose="020B0400000000000000" pitchFamily="34" charset="-128"/>
                </a:endParaRPr>
              </a:p>
            </p:txBody>
          </p:sp>
        </p:grpSp>
        <p:sp>
          <p:nvSpPr>
            <p:cNvPr id="172" name="角丸四角形 171"/>
            <p:cNvSpPr/>
            <p:nvPr/>
          </p:nvSpPr>
          <p:spPr>
            <a:xfrm>
              <a:off x="5805448" y="358714"/>
              <a:ext cx="1570093" cy="95909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  <a:t>変位</a:t>
              </a:r>
              <a:r>
                <a:rPr lang="en-US" altLang="ja-JP" sz="1400" dirty="0" smtClean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  <a:t/>
              </a:r>
              <a:br>
                <a:rPr lang="en-US" altLang="ja-JP" sz="1400" dirty="0" smtClean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</a:br>
              <a:r>
                <a:rPr lang="ja-JP" altLang="en-US" sz="1400" dirty="0" smtClean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  <a:t>センサ</a:t>
              </a:r>
              <a:endParaRPr lang="en-US" altLang="ja-JP" sz="1400" dirty="0" smtClean="0">
                <a:solidFill>
                  <a:schemeClr val="bg1">
                    <a:lumMod val="85000"/>
                  </a:schemeClr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  <p:cxnSp>
          <p:nvCxnSpPr>
            <p:cNvPr id="173" name="直線矢印コネクタ 172"/>
            <p:cNvCxnSpPr>
              <a:stCxn id="172" idx="3"/>
            </p:cNvCxnSpPr>
            <p:nvPr/>
          </p:nvCxnSpPr>
          <p:spPr>
            <a:xfrm>
              <a:off x="7375541" y="838264"/>
              <a:ext cx="1106642" cy="9383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矢印コネクタ 173"/>
            <p:cNvCxnSpPr/>
            <p:nvPr/>
          </p:nvCxnSpPr>
          <p:spPr>
            <a:xfrm flipV="1">
              <a:off x="8482183" y="803781"/>
              <a:ext cx="0" cy="5366760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グループ化 174"/>
            <p:cNvGrpSpPr/>
            <p:nvPr/>
          </p:nvGrpSpPr>
          <p:grpSpPr>
            <a:xfrm>
              <a:off x="4148840" y="949796"/>
              <a:ext cx="828846" cy="800090"/>
              <a:chOff x="2852478" y="814759"/>
              <a:chExt cx="828846" cy="800090"/>
            </a:xfrm>
          </p:grpSpPr>
          <p:cxnSp>
            <p:nvCxnSpPr>
              <p:cNvPr id="176" name="直線コネクタ 175"/>
              <p:cNvCxnSpPr/>
              <p:nvPr/>
            </p:nvCxnSpPr>
            <p:spPr>
              <a:xfrm flipH="1">
                <a:off x="2908992" y="816608"/>
                <a:ext cx="1" cy="732855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コネクタ 176"/>
              <p:cNvCxnSpPr/>
              <p:nvPr/>
            </p:nvCxnSpPr>
            <p:spPr>
              <a:xfrm flipH="1">
                <a:off x="3623195" y="814759"/>
                <a:ext cx="1" cy="732855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正方形/長方形 177"/>
              <p:cNvSpPr/>
              <p:nvPr/>
            </p:nvSpPr>
            <p:spPr>
              <a:xfrm>
                <a:off x="2852478" y="1548565"/>
                <a:ext cx="828846" cy="6628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0" name="角丸四角形 179"/>
            <p:cNvSpPr/>
            <p:nvPr/>
          </p:nvSpPr>
          <p:spPr>
            <a:xfrm>
              <a:off x="1272775" y="396240"/>
              <a:ext cx="2039884" cy="95909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bg1">
                      <a:lumMod val="85000"/>
                    </a:schemeClr>
                  </a:solidFill>
                  <a:latin typeface="小塚ゴシック Pro R"/>
                  <a:ea typeface="小塚ゴシック Pro R"/>
                  <a:cs typeface="小塚ゴシック Pro R"/>
                </a:rPr>
                <a:t>アクチュエータ</a:t>
              </a:r>
              <a:endParaRPr lang="en-US" altLang="ja-JP" sz="1400" dirty="0" smtClean="0">
                <a:solidFill>
                  <a:schemeClr val="bg1">
                    <a:lumMod val="85000"/>
                  </a:schemeClr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  <p:cxnSp>
          <p:nvCxnSpPr>
            <p:cNvPr id="182" name="直線矢印コネクタ 181"/>
            <p:cNvCxnSpPr/>
            <p:nvPr/>
          </p:nvCxnSpPr>
          <p:spPr>
            <a:xfrm flipH="1">
              <a:off x="5288358" y="6170541"/>
              <a:ext cx="3233664" cy="10478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矢印コネクタ 189"/>
            <p:cNvCxnSpPr/>
            <p:nvPr/>
          </p:nvCxnSpPr>
          <p:spPr>
            <a:xfrm>
              <a:off x="463924" y="6184667"/>
              <a:ext cx="3364884" cy="0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矢印コネクタ 190"/>
            <p:cNvCxnSpPr/>
            <p:nvPr/>
          </p:nvCxnSpPr>
          <p:spPr>
            <a:xfrm flipH="1" flipV="1">
              <a:off x="479219" y="836893"/>
              <a:ext cx="2511" cy="5353300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矢印コネクタ 191"/>
            <p:cNvCxnSpPr>
              <a:endCxn id="180" idx="1"/>
            </p:cNvCxnSpPr>
            <p:nvPr/>
          </p:nvCxnSpPr>
          <p:spPr>
            <a:xfrm>
              <a:off x="463100" y="836894"/>
              <a:ext cx="809675" cy="38895"/>
            </a:xfrm>
            <a:prstGeom prst="straightConnector1">
              <a:avLst/>
            </a:prstGeom>
            <a:ln w="44450">
              <a:solidFill>
                <a:schemeClr val="bg1">
                  <a:lumMod val="8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角丸四角形 196"/>
            <p:cNvSpPr/>
            <p:nvPr/>
          </p:nvSpPr>
          <p:spPr>
            <a:xfrm>
              <a:off x="5801277" y="3467303"/>
              <a:ext cx="1574264" cy="95532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>変位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/>
              </a:r>
              <a:br>
                <a:rPr lang="en-US" altLang="ja-JP" sz="1400" dirty="0" smtClean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</a:br>
              <a:r>
                <a:rPr lang="ja-JP" altLang="en-US" sz="1400" dirty="0" smtClean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>センサ</a:t>
              </a:r>
              <a:endParaRPr lang="en-US" altLang="ja-JP" sz="1400" dirty="0" smtClean="0">
                <a:solidFill>
                  <a:schemeClr val="tx1"/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  <p:cxnSp>
          <p:nvCxnSpPr>
            <p:cNvPr id="198" name="直線矢印コネクタ 197"/>
            <p:cNvCxnSpPr/>
            <p:nvPr/>
          </p:nvCxnSpPr>
          <p:spPr>
            <a:xfrm flipH="1" flipV="1">
              <a:off x="5296095" y="5814311"/>
              <a:ext cx="2952696" cy="3702"/>
            </a:xfrm>
            <a:prstGeom prst="straightConnector1">
              <a:avLst/>
            </a:prstGeom>
            <a:ln w="44450">
              <a:solidFill>
                <a:schemeClr val="accent2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矢印コネクタ 198"/>
            <p:cNvCxnSpPr>
              <a:stCxn id="197" idx="3"/>
            </p:cNvCxnSpPr>
            <p:nvPr/>
          </p:nvCxnSpPr>
          <p:spPr>
            <a:xfrm>
              <a:off x="7375541" y="3944967"/>
              <a:ext cx="863599" cy="6008"/>
            </a:xfrm>
            <a:prstGeom prst="straightConnector1">
              <a:avLst/>
            </a:prstGeom>
            <a:ln w="44450">
              <a:solidFill>
                <a:schemeClr val="accent2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矢印コネクタ 199"/>
            <p:cNvCxnSpPr/>
            <p:nvPr/>
          </p:nvCxnSpPr>
          <p:spPr>
            <a:xfrm flipV="1">
              <a:off x="8239140" y="3935942"/>
              <a:ext cx="0" cy="1870291"/>
            </a:xfrm>
            <a:prstGeom prst="straightConnector1">
              <a:avLst/>
            </a:prstGeom>
            <a:ln w="44450">
              <a:solidFill>
                <a:schemeClr val="accent2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角丸四角形 200"/>
            <p:cNvSpPr/>
            <p:nvPr/>
          </p:nvSpPr>
          <p:spPr>
            <a:xfrm>
              <a:off x="1286638" y="3438008"/>
              <a:ext cx="2044013" cy="92748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>アクチュエータ</a:t>
              </a:r>
              <a:endParaRPr lang="en-US" altLang="ja-JP" sz="1400" dirty="0" smtClean="0">
                <a:solidFill>
                  <a:schemeClr val="tx1"/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  <p:cxnSp>
          <p:nvCxnSpPr>
            <p:cNvPr id="202" name="直線矢印コネクタ 201"/>
            <p:cNvCxnSpPr>
              <a:endCxn id="201" idx="1"/>
            </p:cNvCxnSpPr>
            <p:nvPr/>
          </p:nvCxnSpPr>
          <p:spPr>
            <a:xfrm flipV="1">
              <a:off x="763963" y="3901753"/>
              <a:ext cx="522675" cy="43214"/>
            </a:xfrm>
            <a:prstGeom prst="straightConnector1">
              <a:avLst/>
            </a:prstGeom>
            <a:ln w="44450">
              <a:solidFill>
                <a:schemeClr val="accent2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矢印コネクタ 202"/>
            <p:cNvCxnSpPr/>
            <p:nvPr/>
          </p:nvCxnSpPr>
          <p:spPr>
            <a:xfrm flipV="1">
              <a:off x="763964" y="3929924"/>
              <a:ext cx="0" cy="1813815"/>
            </a:xfrm>
            <a:prstGeom prst="straightConnector1">
              <a:avLst/>
            </a:prstGeom>
            <a:ln w="44450">
              <a:solidFill>
                <a:schemeClr val="accent2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矢印コネクタ 203"/>
            <p:cNvCxnSpPr/>
            <p:nvPr/>
          </p:nvCxnSpPr>
          <p:spPr>
            <a:xfrm flipH="1">
              <a:off x="763964" y="5714362"/>
              <a:ext cx="3048102" cy="24145"/>
            </a:xfrm>
            <a:prstGeom prst="straightConnector1">
              <a:avLst/>
            </a:prstGeom>
            <a:ln w="44450">
              <a:solidFill>
                <a:schemeClr val="accent2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角丸四角形 195"/>
            <p:cNvSpPr/>
            <p:nvPr/>
          </p:nvSpPr>
          <p:spPr>
            <a:xfrm>
              <a:off x="3638195" y="5472780"/>
              <a:ext cx="1728248" cy="92701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  <a:latin typeface="小塚ゴシック Pro R"/>
                  <a:ea typeface="小塚ゴシック Pro R"/>
                  <a:cs typeface="小塚ゴシック Pro R"/>
                </a:rPr>
                <a:t>サーボ</a:t>
              </a:r>
              <a:endParaRPr lang="en-US" altLang="ja-JP" sz="1600" dirty="0" smtClean="0">
                <a:solidFill>
                  <a:schemeClr val="tx1"/>
                </a:solidFill>
                <a:latin typeface="小塚ゴシック Pro R"/>
                <a:ea typeface="小塚ゴシック Pro R"/>
                <a:cs typeface="小塚ゴシック Pro R"/>
              </a:endParaRPr>
            </a:p>
          </p:txBody>
        </p:sp>
      </p:grpSp>
      <p:cxnSp>
        <p:nvCxnSpPr>
          <p:cNvPr id="235" name="直線コネクタ 234"/>
          <p:cNvCxnSpPr/>
          <p:nvPr/>
        </p:nvCxnSpPr>
        <p:spPr>
          <a:xfrm>
            <a:off x="4908441" y="2319522"/>
            <a:ext cx="3841943" cy="0"/>
          </a:xfrm>
          <a:prstGeom prst="line">
            <a:avLst/>
          </a:prstGeom>
          <a:ln w="38100">
            <a:solidFill>
              <a:schemeClr val="accent1">
                <a:alpha val="67000"/>
              </a:schemeClr>
            </a:solidFill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線吹き出し 1 (枠付き) 235"/>
          <p:cNvSpPr/>
          <p:nvPr/>
        </p:nvSpPr>
        <p:spPr>
          <a:xfrm>
            <a:off x="5045170" y="1080877"/>
            <a:ext cx="1232286" cy="709802"/>
          </a:xfrm>
          <a:prstGeom prst="borderCallout1">
            <a:avLst>
              <a:gd name="adj1" fmla="val 100579"/>
              <a:gd name="adj2" fmla="val 68638"/>
              <a:gd name="adj3" fmla="val 136574"/>
              <a:gd name="adj4" fmla="val 85658"/>
            </a:avLst>
          </a:prstGeom>
          <a:solidFill>
            <a:schemeClr val="bg1"/>
          </a:solidFill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Yaw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0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th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0.018</a:t>
            </a:r>
            <a:r>
              <a:rPr lang="en-US" altLang="ja-JP" sz="1600" dirty="0" smtClean="0">
                <a:solidFill>
                  <a:schemeClr val="tx1"/>
                </a:solidFill>
              </a:rPr>
              <a:t> Hz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7" name="線吹き出し 1 (枠付き) 236"/>
          <p:cNvSpPr/>
          <p:nvPr/>
        </p:nvSpPr>
        <p:spPr>
          <a:xfrm>
            <a:off x="6382276" y="492732"/>
            <a:ext cx="1217554" cy="709802"/>
          </a:xfrm>
          <a:prstGeom prst="borderCallout1">
            <a:avLst>
              <a:gd name="adj1" fmla="val 100738"/>
              <a:gd name="adj2" fmla="val 31536"/>
              <a:gd name="adj3" fmla="val 227415"/>
              <a:gd name="adj4" fmla="val 31127"/>
            </a:avLst>
          </a:prstGeom>
          <a:solidFill>
            <a:schemeClr val="bg1"/>
          </a:solidFill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Yaw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nd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0.088</a:t>
            </a:r>
            <a:r>
              <a:rPr lang="en-US" altLang="ja-JP" sz="1600" dirty="0" smtClean="0">
                <a:solidFill>
                  <a:schemeClr val="tx1"/>
                </a:solidFill>
              </a:rPr>
              <a:t> Hz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8" name="線吹き出し 1 (枠付き) 237"/>
          <p:cNvSpPr/>
          <p:nvPr/>
        </p:nvSpPr>
        <p:spPr>
          <a:xfrm>
            <a:off x="7680426" y="879192"/>
            <a:ext cx="1218401" cy="709802"/>
          </a:xfrm>
          <a:prstGeom prst="borderCallout1">
            <a:avLst>
              <a:gd name="adj1" fmla="val 80339"/>
              <a:gd name="adj2" fmla="val -722"/>
              <a:gd name="adj3" fmla="val 192432"/>
              <a:gd name="adj4" fmla="val -63531"/>
            </a:avLst>
          </a:prstGeom>
          <a:solidFill>
            <a:schemeClr val="bg1"/>
          </a:solidFill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Yaw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3</a:t>
            </a:r>
            <a:r>
              <a:rPr kumimoji="1" lang="en-US" altLang="ja-JP" sz="1600" baseline="30000" dirty="0" smtClean="0">
                <a:solidFill>
                  <a:schemeClr val="tx1"/>
                </a:solidFill>
              </a:rPr>
              <a:t>nd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0.120</a:t>
            </a:r>
            <a:r>
              <a:rPr lang="en-US" altLang="ja-JP" sz="1600" dirty="0" smtClean="0">
                <a:solidFill>
                  <a:schemeClr val="tx1"/>
                </a:solidFill>
              </a:rPr>
              <a:t> Hz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 rot="2298455">
            <a:off x="6907469" y="2743342"/>
            <a:ext cx="199926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 smtClean="0">
                <a:solidFill>
                  <a:srgbClr val="FF0000"/>
                </a:solidFill>
              </a:rPr>
              <a:t>開ループ伝達関数</a:t>
            </a:r>
          </a:p>
        </p:txBody>
      </p:sp>
    </p:spTree>
    <p:extLst>
      <p:ext uri="{BB962C8B-B14F-4D97-AF65-F5344CB8AC3E}">
        <p14:creationId xmlns:p14="http://schemas.microsoft.com/office/powerpoint/2010/main" val="8758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7696200" y="4749800"/>
            <a:ext cx="596900" cy="4318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Closed-loop Gain (</a:t>
            </a:r>
            <a:r>
              <a:rPr lang="en-US" altLang="ja-JP" dirty="0"/>
              <a:t>Y</a:t>
            </a:r>
            <a:r>
              <a:rPr lang="en-US" altLang="ja-JP" dirty="0" smtClean="0"/>
              <a:t>F0 act.)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149-A729-438C-8A96-1DE30D7262F0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34" t="5107" r="7802"/>
          <a:stretch/>
        </p:blipFill>
        <p:spPr>
          <a:xfrm>
            <a:off x="457200" y="1099843"/>
            <a:ext cx="6874212" cy="5758157"/>
          </a:xfrm>
          <a:prstGeom prst="rect">
            <a:avLst/>
          </a:prstGeom>
        </p:spPr>
      </p:pic>
      <p:sp>
        <p:nvSpPr>
          <p:cNvPr id="10" name="線吹き出し 1 (枠付き) 9"/>
          <p:cNvSpPr/>
          <p:nvPr/>
        </p:nvSpPr>
        <p:spPr>
          <a:xfrm>
            <a:off x="2860232" y="1361427"/>
            <a:ext cx="1698798" cy="732865"/>
          </a:xfrm>
          <a:prstGeom prst="borderCallout1">
            <a:avLst>
              <a:gd name="adj1" fmla="val 169787"/>
              <a:gd name="adj2" fmla="val 50095"/>
              <a:gd name="adj3" fmla="val 100526"/>
              <a:gd name="adj4" fmla="val 50286"/>
            </a:avLst>
          </a:prstGeom>
          <a:solidFill>
            <a:schemeClr val="bg1"/>
          </a:solidFill>
          <a:ln w="15875">
            <a:solidFill>
              <a:srgbClr val="00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Whole chain 1</a:t>
            </a:r>
            <a:r>
              <a:rPr lang="en-US" altLang="ja-JP" sz="1600" baseline="30000" dirty="0" smtClean="0">
                <a:solidFill>
                  <a:schemeClr val="tx1"/>
                </a:solidFill>
              </a:rPr>
              <a:t>st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小塚ゴシック Pro M" panose="020B0700000000000000" pitchFamily="34" charset="-128"/>
                <a:ea typeface="小塚ゴシック Pro M" panose="020B0700000000000000" pitchFamily="34" charset="-128"/>
              </a:rPr>
              <a:t>0.054</a:t>
            </a:r>
            <a:r>
              <a:rPr lang="en-US" altLang="ja-JP" sz="1600" dirty="0" smtClean="0">
                <a:solidFill>
                  <a:schemeClr val="tx1"/>
                </a:solidFill>
              </a:rPr>
              <a:t> Hz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543035" y="2145521"/>
            <a:ext cx="2618742" cy="83657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BF </a:t>
            </a:r>
            <a:r>
              <a:rPr kumimoji="1" lang="ja-JP" altLang="en-US" sz="2000" dirty="0" smtClean="0"/>
              <a:t>ステージでは</a:t>
            </a:r>
            <a:endParaRPr kumimoji="1" lang="en-US" altLang="ja-JP" sz="2000" dirty="0" smtClean="0"/>
          </a:p>
          <a:p>
            <a:pPr algn="ctr"/>
            <a:r>
              <a:rPr lang="en-US" altLang="ja-JP" sz="2000" dirty="0" smtClean="0"/>
              <a:t>Yaw 1</a:t>
            </a:r>
            <a:r>
              <a:rPr lang="ja-JP" altLang="en-US" sz="2000" dirty="0" smtClean="0"/>
              <a:t>次が見えない！</a:t>
            </a:r>
            <a:endParaRPr kumimoji="1" lang="ja-JP" altLang="en-US" sz="2000" dirty="0"/>
          </a:p>
        </p:txBody>
      </p:sp>
      <p:pic>
        <p:nvPicPr>
          <p:cNvPr id="5" name="図 4" descr="TypeA_DP_figmodeYwc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0898" y="1124789"/>
            <a:ext cx="1016000" cy="5372100"/>
          </a:xfrm>
          <a:prstGeom prst="rect">
            <a:avLst/>
          </a:prstGeom>
        </p:spPr>
      </p:pic>
      <p:sp>
        <p:nvSpPr>
          <p:cNvPr id="9" name="円弧 8"/>
          <p:cNvSpPr/>
          <p:nvPr/>
        </p:nvSpPr>
        <p:spPr>
          <a:xfrm>
            <a:off x="7533100" y="2228928"/>
            <a:ext cx="914400" cy="398467"/>
          </a:xfrm>
          <a:prstGeom prst="arc">
            <a:avLst>
              <a:gd name="adj1" fmla="val 21023994"/>
              <a:gd name="adj2" fmla="val 5742684"/>
            </a:avLst>
          </a:prstGeom>
          <a:ln w="31750">
            <a:solidFill>
              <a:srgbClr val="00FF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弧 14"/>
          <p:cNvSpPr/>
          <p:nvPr/>
        </p:nvSpPr>
        <p:spPr>
          <a:xfrm>
            <a:off x="7536083" y="4000102"/>
            <a:ext cx="914400" cy="398467"/>
          </a:xfrm>
          <a:prstGeom prst="arc">
            <a:avLst>
              <a:gd name="adj1" fmla="val 21257056"/>
              <a:gd name="adj2" fmla="val 5742684"/>
            </a:avLst>
          </a:prstGeom>
          <a:ln w="31750">
            <a:solidFill>
              <a:srgbClr val="00FF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/>
          <p:cNvSpPr/>
          <p:nvPr/>
        </p:nvSpPr>
        <p:spPr>
          <a:xfrm>
            <a:off x="7536084" y="3103551"/>
            <a:ext cx="914400" cy="398467"/>
          </a:xfrm>
          <a:prstGeom prst="arc">
            <a:avLst>
              <a:gd name="adj1" fmla="val 20947323"/>
              <a:gd name="adj2" fmla="val 9453552"/>
            </a:avLst>
          </a:prstGeom>
          <a:ln w="31750">
            <a:solidFill>
              <a:srgbClr val="00FF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弧 16"/>
          <p:cNvSpPr/>
          <p:nvPr/>
        </p:nvSpPr>
        <p:spPr>
          <a:xfrm flipH="1">
            <a:off x="7457613" y="5970511"/>
            <a:ext cx="914400" cy="398467"/>
          </a:xfrm>
          <a:prstGeom prst="arc">
            <a:avLst>
              <a:gd name="adj1" fmla="val 5985876"/>
              <a:gd name="adj2" fmla="val 12806215"/>
            </a:avLst>
          </a:prstGeom>
          <a:ln w="31750">
            <a:solidFill>
              <a:schemeClr val="accent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234991" y="4699000"/>
            <a:ext cx="810222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>
                <a:solidFill>
                  <a:srgbClr val="45A1CF"/>
                </a:solidFill>
              </a:rPr>
              <a:t>N</a:t>
            </a:r>
            <a:r>
              <a:rPr kumimoji="1" lang="en-US" altLang="ja-JP" sz="2000" dirty="0" smtClean="0">
                <a:solidFill>
                  <a:srgbClr val="45A1CF"/>
                </a:solidFill>
              </a:rPr>
              <a:t>ode</a:t>
            </a:r>
            <a:endParaRPr kumimoji="1" lang="ja-JP" altLang="en-US" sz="2000" dirty="0" smtClean="0">
              <a:solidFill>
                <a:srgbClr val="45A1CF"/>
              </a:solidFill>
            </a:endParaRPr>
          </a:p>
        </p:txBody>
      </p:sp>
      <p:graphicFrame>
        <p:nvGraphicFramePr>
          <p:cNvPr id="21" name="図表 20"/>
          <p:cNvGraphicFramePr/>
          <p:nvPr>
            <p:extLst/>
          </p:nvPr>
        </p:nvGraphicFramePr>
        <p:xfrm>
          <a:off x="5715000" y="3213100"/>
          <a:ext cx="1905714" cy="191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973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振動モード</a:t>
            </a:r>
            <a:r>
              <a:rPr lang="ja-JP" altLang="en-US" dirty="0" smtClean="0"/>
              <a:t>の減衰時間</a:t>
            </a:r>
            <a:r>
              <a:rPr lang="en-US" altLang="ja-JP" dirty="0" smtClean="0"/>
              <a:t> (F0 + BF </a:t>
            </a:r>
            <a:r>
              <a:rPr lang="ja-JP" altLang="en-US" dirty="0"/>
              <a:t>制御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149-A729-438C-8A96-1DE30D7262F0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18" t="4918" r="7730"/>
          <a:stretch/>
        </p:blipFill>
        <p:spPr>
          <a:xfrm>
            <a:off x="1121923" y="1085868"/>
            <a:ext cx="6900153" cy="577213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272119" y="3377987"/>
            <a:ext cx="2574744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400" dirty="0" smtClean="0">
                <a:solidFill>
                  <a:srgbClr val="FF0000"/>
                </a:solidFill>
              </a:rPr>
              <a:t>要求値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(&lt; 60 sec.)</a:t>
            </a:r>
            <a:endParaRPr kumimoji="1" lang="ja-JP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87724" y="3377986"/>
            <a:ext cx="1988045" cy="5355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400" dirty="0" smtClean="0"/>
              <a:t>減衰時間 </a:t>
            </a:r>
            <a:r>
              <a:rPr kumimoji="1" lang="en-US" altLang="ja-JP" sz="2400" dirty="0" smtClean="0"/>
              <a:t>[</a:t>
            </a:r>
            <a:r>
              <a:rPr lang="ja-JP" altLang="en-US" sz="2400" dirty="0" smtClean="0"/>
              <a:t>秒</a:t>
            </a:r>
            <a:r>
              <a:rPr lang="en-US" altLang="ja-JP" sz="2400" dirty="0" smtClean="0"/>
              <a:t>]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128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57200" y="1908580"/>
            <a:ext cx="8229600" cy="4386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3200" dirty="0">
              <a:solidFill>
                <a:schemeClr val="accent4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564913"/>
            <a:ext cx="8229600" cy="47296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 smtClean="0"/>
              <a:t>BF</a:t>
            </a:r>
            <a:r>
              <a:rPr lang="ja-JP" altLang="en-US" sz="3200" dirty="0" smtClean="0"/>
              <a:t>ステージに</a:t>
            </a:r>
            <a:r>
              <a:rPr lang="ja-JP" altLang="en-US" sz="3200" dirty="0" smtClean="0">
                <a:solidFill>
                  <a:schemeClr val="accent1"/>
                </a:solidFill>
              </a:rPr>
              <a:t>センサ</a:t>
            </a:r>
            <a:r>
              <a:rPr lang="en-US" altLang="ja-JP" sz="3200" dirty="0" smtClean="0">
                <a:solidFill>
                  <a:schemeClr val="accent1"/>
                </a:solidFill>
              </a:rPr>
              <a:t>/</a:t>
            </a:r>
            <a:r>
              <a:rPr lang="ja-JP" altLang="en-US" sz="3200" dirty="0" smtClean="0">
                <a:solidFill>
                  <a:schemeClr val="accent1"/>
                </a:solidFill>
              </a:rPr>
              <a:t>アクチュエータ</a:t>
            </a:r>
            <a:r>
              <a:rPr lang="ja-JP" altLang="en-US" sz="3200" dirty="0" smtClean="0"/>
              <a:t>を付ければ</a:t>
            </a:r>
            <a:r>
              <a:rPr lang="en-US" altLang="ja-JP" sz="3200" dirty="0" smtClean="0"/>
              <a:t>Yaw</a:t>
            </a:r>
            <a:r>
              <a:rPr lang="ja-JP" altLang="en-US" sz="3200" dirty="0" smtClean="0"/>
              <a:t>モードを制御できる</a:t>
            </a:r>
            <a:endParaRPr lang="ja-JP" altLang="en-US" sz="3200" dirty="0"/>
          </a:p>
        </p:txBody>
      </p:sp>
      <p:sp>
        <p:nvSpPr>
          <p:cNvPr id="7" name="角丸四角形 6"/>
          <p:cNvSpPr/>
          <p:nvPr/>
        </p:nvSpPr>
        <p:spPr>
          <a:xfrm>
            <a:off x="1804252" y="4051896"/>
            <a:ext cx="5535496" cy="14483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Bottom Filter LVDT</a:t>
            </a:r>
            <a:endParaRPr kumimoji="1" lang="ja-JP" altLang="en-US" sz="4000" dirty="0"/>
          </a:p>
        </p:txBody>
      </p:sp>
      <p:sp>
        <p:nvSpPr>
          <p:cNvPr id="8" name="下矢印 7"/>
          <p:cNvSpPr/>
          <p:nvPr/>
        </p:nvSpPr>
        <p:spPr>
          <a:xfrm>
            <a:off x="4216059" y="3149770"/>
            <a:ext cx="711882" cy="558459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2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角丸四角形 95"/>
          <p:cNvSpPr/>
          <p:nvPr/>
        </p:nvSpPr>
        <p:spPr>
          <a:xfrm>
            <a:off x="733377" y="2750363"/>
            <a:ext cx="2548251" cy="13488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Bottom Filter LVDT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94900" y="2134591"/>
            <a:ext cx="3966196" cy="2184149"/>
          </a:xfrm>
        </p:spPr>
        <p:txBody>
          <a:bodyPr/>
          <a:lstStyle/>
          <a:p>
            <a:r>
              <a:rPr lang="ja-JP" altLang="en-US" dirty="0" smtClean="0"/>
              <a:t>センサ</a:t>
            </a: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/ </a:t>
            </a: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アクチュエータ</a:t>
            </a:r>
            <a:endParaRPr kumimoji="1" lang="ja-JP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16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888457" y="2836487"/>
            <a:ext cx="749804" cy="1176588"/>
            <a:chOff x="3987288" y="3702925"/>
            <a:chExt cx="749804" cy="117658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447317" y="3707536"/>
              <a:ext cx="289775" cy="1171977"/>
              <a:chOff x="4617076" y="2427668"/>
              <a:chExt cx="625534" cy="2215166"/>
            </a:xfrm>
          </p:grpSpPr>
          <p:sp>
            <p:nvSpPr>
              <p:cNvPr id="19" name="下カーブ矢印 18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下カーブ矢印 19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4332309" y="3707536"/>
              <a:ext cx="289775" cy="1171977"/>
              <a:chOff x="4617076" y="2427668"/>
              <a:chExt cx="625534" cy="2215166"/>
            </a:xfrm>
          </p:grpSpPr>
          <p:sp>
            <p:nvSpPr>
              <p:cNvPr id="17" name="下カーブ矢印 16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下カーブ矢印 17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4217302" y="3705999"/>
              <a:ext cx="289775" cy="1171977"/>
              <a:chOff x="4617076" y="2427668"/>
              <a:chExt cx="625534" cy="2215166"/>
            </a:xfrm>
          </p:grpSpPr>
          <p:sp>
            <p:nvSpPr>
              <p:cNvPr id="15" name="下カーブ矢印 14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下カーブ矢印 15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4102295" y="3704462"/>
              <a:ext cx="289775" cy="1171977"/>
              <a:chOff x="4617076" y="2427668"/>
              <a:chExt cx="625534" cy="2215166"/>
            </a:xfrm>
          </p:grpSpPr>
          <p:sp>
            <p:nvSpPr>
              <p:cNvPr id="13" name="下カーブ矢印 12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下カーブ矢印 13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3987288" y="3702925"/>
              <a:ext cx="289775" cy="1171977"/>
              <a:chOff x="4617076" y="2427668"/>
              <a:chExt cx="625534" cy="2215166"/>
            </a:xfrm>
          </p:grpSpPr>
          <p:sp>
            <p:nvSpPr>
              <p:cNvPr id="11" name="下カーブ矢印 10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下カーブ矢印 11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" name="グループ化 20"/>
          <p:cNvGrpSpPr/>
          <p:nvPr/>
        </p:nvGrpSpPr>
        <p:grpSpPr>
          <a:xfrm>
            <a:off x="2399760" y="2836487"/>
            <a:ext cx="749804" cy="1176588"/>
            <a:chOff x="3987288" y="3702925"/>
            <a:chExt cx="749804" cy="1176588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4447317" y="3707536"/>
              <a:ext cx="289775" cy="1171977"/>
              <a:chOff x="4617076" y="2427668"/>
              <a:chExt cx="625534" cy="2215166"/>
            </a:xfrm>
          </p:grpSpPr>
          <p:sp>
            <p:nvSpPr>
              <p:cNvPr id="35" name="下カーブ矢印 34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下カーブ矢印 35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>
              <a:off x="4332309" y="3707536"/>
              <a:ext cx="289775" cy="1171977"/>
              <a:chOff x="4617076" y="2427668"/>
              <a:chExt cx="625534" cy="2215166"/>
            </a:xfrm>
          </p:grpSpPr>
          <p:sp>
            <p:nvSpPr>
              <p:cNvPr id="33" name="下カーブ矢印 32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下カーブ矢印 33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グループ化 23"/>
            <p:cNvGrpSpPr/>
            <p:nvPr/>
          </p:nvGrpSpPr>
          <p:grpSpPr>
            <a:xfrm>
              <a:off x="4217302" y="3705999"/>
              <a:ext cx="289775" cy="1171977"/>
              <a:chOff x="4617076" y="2427668"/>
              <a:chExt cx="625534" cy="2215166"/>
            </a:xfrm>
          </p:grpSpPr>
          <p:sp>
            <p:nvSpPr>
              <p:cNvPr id="31" name="下カーブ矢印 30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下カーブ矢印 31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4102295" y="3704462"/>
              <a:ext cx="289775" cy="1171977"/>
              <a:chOff x="4617076" y="2427668"/>
              <a:chExt cx="625534" cy="2215166"/>
            </a:xfrm>
          </p:grpSpPr>
          <p:sp>
            <p:nvSpPr>
              <p:cNvPr id="29" name="下カーブ矢印 28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下カーブ矢印 29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3987288" y="3702925"/>
              <a:ext cx="289775" cy="1171977"/>
              <a:chOff x="4617076" y="2427668"/>
              <a:chExt cx="625534" cy="2215166"/>
            </a:xfrm>
          </p:grpSpPr>
          <p:sp>
            <p:nvSpPr>
              <p:cNvPr id="27" name="下カーブ矢印 26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下カーブ矢印 27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1760228" y="3243841"/>
            <a:ext cx="517564" cy="471629"/>
            <a:chOff x="3987288" y="3702925"/>
            <a:chExt cx="749804" cy="1176588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4447317" y="3707536"/>
              <a:ext cx="289775" cy="1171977"/>
              <a:chOff x="4617076" y="2427668"/>
              <a:chExt cx="625534" cy="2215166"/>
            </a:xfrm>
          </p:grpSpPr>
          <p:sp>
            <p:nvSpPr>
              <p:cNvPr id="51" name="下カーブ矢印 50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下カーブ矢印 51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4332309" y="3707536"/>
              <a:ext cx="289775" cy="1171977"/>
              <a:chOff x="4617076" y="2427668"/>
              <a:chExt cx="625534" cy="2215166"/>
            </a:xfrm>
          </p:grpSpPr>
          <p:sp>
            <p:nvSpPr>
              <p:cNvPr id="49" name="下カーブ矢印 48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下カーブ矢印 49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4217302" y="3705999"/>
              <a:ext cx="289775" cy="1171977"/>
              <a:chOff x="4617076" y="2427668"/>
              <a:chExt cx="625534" cy="2215166"/>
            </a:xfrm>
          </p:grpSpPr>
          <p:sp>
            <p:nvSpPr>
              <p:cNvPr id="47" name="下カーブ矢印 46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下カーブ矢印 47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4102295" y="3704462"/>
              <a:ext cx="289775" cy="1171977"/>
              <a:chOff x="4617076" y="2427668"/>
              <a:chExt cx="625534" cy="2215166"/>
            </a:xfrm>
          </p:grpSpPr>
          <p:sp>
            <p:nvSpPr>
              <p:cNvPr id="45" name="下カーブ矢印 44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下カーブ矢印 45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グループ化 41"/>
            <p:cNvGrpSpPr/>
            <p:nvPr/>
          </p:nvGrpSpPr>
          <p:grpSpPr>
            <a:xfrm>
              <a:off x="3987288" y="3702925"/>
              <a:ext cx="289775" cy="1171977"/>
              <a:chOff x="4617076" y="2427668"/>
              <a:chExt cx="625534" cy="2215166"/>
            </a:xfrm>
          </p:grpSpPr>
          <p:sp>
            <p:nvSpPr>
              <p:cNvPr id="43" name="下カーブ矢印 42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下カーブ矢印 43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3" name="テキスト ボックス 52"/>
          <p:cNvSpPr txBox="1"/>
          <p:nvPr/>
        </p:nvSpPr>
        <p:spPr>
          <a:xfrm>
            <a:off x="269168" y="5133505"/>
            <a:ext cx="1390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2000" dirty="0" smtClean="0"/>
              <a:t>Secondary</a:t>
            </a:r>
            <a:endParaRPr lang="en-US" altLang="ja-JP" sz="2000" dirty="0"/>
          </a:p>
          <a:p>
            <a:pPr algn="ctr">
              <a:lnSpc>
                <a:spcPct val="120000"/>
              </a:lnSpc>
            </a:pPr>
            <a:r>
              <a:rPr kumimoji="1" lang="en-US" altLang="ja-JP" sz="2000" dirty="0" smtClean="0"/>
              <a:t>coils</a:t>
            </a:r>
            <a:endParaRPr kumimoji="1" lang="ja-JP" altLang="en-US" sz="2000" dirty="0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6307" y="2351582"/>
            <a:ext cx="152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smtClean="0"/>
              <a:t>Primary</a:t>
            </a:r>
            <a:r>
              <a:rPr kumimoji="1" lang="en-US" altLang="ja-JP" sz="2000" dirty="0" smtClean="0"/>
              <a:t> coil</a:t>
            </a:r>
            <a:endParaRPr kumimoji="1" lang="ja-JP" altLang="en-US" sz="2000" dirty="0" smtClean="0"/>
          </a:p>
        </p:txBody>
      </p:sp>
      <p:cxnSp>
        <p:nvCxnSpPr>
          <p:cNvPr id="55" name="直線コネクタ 54"/>
          <p:cNvCxnSpPr/>
          <p:nvPr/>
        </p:nvCxnSpPr>
        <p:spPr>
          <a:xfrm>
            <a:off x="1562330" y="2750363"/>
            <a:ext cx="262277" cy="493478"/>
          </a:xfrm>
          <a:prstGeom prst="line">
            <a:avLst/>
          </a:prstGeom>
          <a:ln w="31750"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1003464" y="4002026"/>
            <a:ext cx="16274" cy="968991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1485446" y="4010900"/>
            <a:ext cx="2372" cy="58816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2486168" y="3994195"/>
            <a:ext cx="2372" cy="58816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2990006" y="4000476"/>
            <a:ext cx="16274" cy="968991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1503452" y="4582360"/>
            <a:ext cx="1002449" cy="902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829240" y="1339150"/>
            <a:ext cx="2379247" cy="9326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</a:rPr>
              <a:t>Bottom Filter</a:t>
            </a:r>
          </a:p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</a:rPr>
              <a:t>（吊られているマス）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H="1">
            <a:off x="1838375" y="2265375"/>
            <a:ext cx="7237" cy="98918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2190588" y="2271813"/>
            <a:ext cx="7237" cy="98918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990660" y="4960447"/>
            <a:ext cx="854154" cy="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2143989" y="4966821"/>
            <a:ext cx="854154" cy="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1838375" y="4952510"/>
            <a:ext cx="0" cy="1016782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2149032" y="4949993"/>
            <a:ext cx="2372" cy="58816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824607" y="5969292"/>
            <a:ext cx="575153" cy="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2143989" y="5538158"/>
            <a:ext cx="255771" cy="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V="1">
            <a:off x="1154274" y="4008465"/>
            <a:ext cx="79204" cy="1156811"/>
          </a:xfrm>
          <a:prstGeom prst="line">
            <a:avLst/>
          </a:prstGeom>
          <a:ln w="31750"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1159487" y="4008465"/>
            <a:ext cx="1263695" cy="1156811"/>
          </a:xfrm>
          <a:prstGeom prst="line">
            <a:avLst/>
          </a:prstGeom>
          <a:ln w="31750"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二等辺三角形 71"/>
          <p:cNvSpPr/>
          <p:nvPr/>
        </p:nvSpPr>
        <p:spPr>
          <a:xfrm rot="5400000">
            <a:off x="2350795" y="5316462"/>
            <a:ext cx="1049611" cy="904837"/>
          </a:xfrm>
          <a:prstGeom prst="triangle">
            <a:avLst/>
          </a:prstGeom>
          <a:solidFill>
            <a:schemeClr val="bg1"/>
          </a:solidFill>
          <a:ln w="31750">
            <a:solidFill>
              <a:schemeClr val="tx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4061482" y="5511424"/>
            <a:ext cx="514912" cy="514912"/>
          </a:xfrm>
          <a:prstGeom prst="ellipse">
            <a:avLst/>
          </a:prstGeom>
          <a:noFill/>
          <a:ln w="31750">
            <a:solidFill>
              <a:schemeClr val="tx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/>
          <p:cNvCxnSpPr>
            <a:stCxn id="73" idx="7"/>
            <a:endCxn id="73" idx="3"/>
          </p:cNvCxnSpPr>
          <p:nvPr/>
        </p:nvCxnSpPr>
        <p:spPr>
          <a:xfrm flipH="1">
            <a:off x="4136889" y="5586831"/>
            <a:ext cx="364098" cy="364098"/>
          </a:xfrm>
          <a:prstGeom prst="line">
            <a:avLst/>
          </a:prstGeom>
          <a:ln w="31750">
            <a:solidFill>
              <a:schemeClr val="tx1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73" idx="5"/>
            <a:endCxn id="73" idx="1"/>
          </p:cNvCxnSpPr>
          <p:nvPr/>
        </p:nvCxnSpPr>
        <p:spPr>
          <a:xfrm flipH="1" flipV="1">
            <a:off x="4136889" y="5586831"/>
            <a:ext cx="364098" cy="364098"/>
          </a:xfrm>
          <a:prstGeom prst="line">
            <a:avLst/>
          </a:prstGeom>
          <a:ln w="31750">
            <a:solidFill>
              <a:schemeClr val="tx1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円/楕円 75"/>
          <p:cNvSpPr/>
          <p:nvPr/>
        </p:nvSpPr>
        <p:spPr>
          <a:xfrm>
            <a:off x="4060391" y="3806535"/>
            <a:ext cx="514912" cy="514912"/>
          </a:xfrm>
          <a:prstGeom prst="ellipse">
            <a:avLst/>
          </a:prstGeom>
          <a:noFill/>
          <a:ln w="31750">
            <a:solidFill>
              <a:schemeClr val="tx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7" name="直線コネクタ 76"/>
          <p:cNvCxnSpPr>
            <a:stCxn id="73" idx="2"/>
            <a:endCxn id="72" idx="0"/>
          </p:cNvCxnSpPr>
          <p:nvPr/>
        </p:nvCxnSpPr>
        <p:spPr>
          <a:xfrm flipH="1">
            <a:off x="3328019" y="5768880"/>
            <a:ext cx="733463" cy="1"/>
          </a:xfrm>
          <a:prstGeom prst="line">
            <a:avLst/>
          </a:prstGeom>
          <a:ln w="31750">
            <a:solidFill>
              <a:schemeClr val="tx1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76" idx="1"/>
          </p:cNvCxnSpPr>
          <p:nvPr/>
        </p:nvCxnSpPr>
        <p:spPr>
          <a:xfrm flipH="1" flipV="1">
            <a:off x="3093455" y="2265375"/>
            <a:ext cx="1042343" cy="1616567"/>
          </a:xfrm>
          <a:prstGeom prst="line">
            <a:avLst/>
          </a:prstGeom>
          <a:ln w="31750">
            <a:solidFill>
              <a:schemeClr val="tx1">
                <a:lumMod val="50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stCxn id="76" idx="4"/>
            <a:endCxn id="73" idx="0"/>
          </p:cNvCxnSpPr>
          <p:nvPr/>
        </p:nvCxnSpPr>
        <p:spPr>
          <a:xfrm>
            <a:off x="4317847" y="4321447"/>
            <a:ext cx="1091" cy="1189977"/>
          </a:xfrm>
          <a:prstGeom prst="line">
            <a:avLst/>
          </a:prstGeom>
          <a:ln w="31750">
            <a:solidFill>
              <a:schemeClr val="tx1">
                <a:lumMod val="50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/>
          <p:cNvGrpSpPr/>
          <p:nvPr/>
        </p:nvGrpSpPr>
        <p:grpSpPr>
          <a:xfrm>
            <a:off x="5347751" y="5460901"/>
            <a:ext cx="817809" cy="617943"/>
            <a:chOff x="5518597" y="5538157"/>
            <a:chExt cx="817809" cy="617943"/>
          </a:xfrm>
        </p:grpSpPr>
        <p:sp>
          <p:nvSpPr>
            <p:cNvPr id="81" name="正方形/長方形 80"/>
            <p:cNvSpPr/>
            <p:nvPr/>
          </p:nvSpPr>
          <p:spPr>
            <a:xfrm>
              <a:off x="5518597" y="5538157"/>
              <a:ext cx="817809" cy="617943"/>
            </a:xfrm>
            <a:prstGeom prst="rect">
              <a:avLst/>
            </a:prstGeom>
            <a:noFill/>
            <a:ln w="31750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2" name="直線コネクタ 81"/>
            <p:cNvCxnSpPr/>
            <p:nvPr/>
          </p:nvCxnSpPr>
          <p:spPr>
            <a:xfrm flipH="1">
              <a:off x="5611874" y="5702340"/>
              <a:ext cx="357484" cy="0"/>
            </a:xfrm>
            <a:prstGeom prst="line">
              <a:avLst/>
            </a:prstGeom>
            <a:ln w="31750">
              <a:solidFill>
                <a:schemeClr val="tx1">
                  <a:lumMod val="50000"/>
                </a:schemeClr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 flipV="1">
              <a:off x="5961502" y="5702340"/>
              <a:ext cx="289962" cy="323996"/>
            </a:xfrm>
            <a:prstGeom prst="line">
              <a:avLst/>
            </a:prstGeom>
            <a:ln w="31750">
              <a:solidFill>
                <a:schemeClr val="tx1">
                  <a:lumMod val="50000"/>
                </a:schemeClr>
              </a:solidFill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フリーフォーム 83"/>
          <p:cNvSpPr/>
          <p:nvPr/>
        </p:nvSpPr>
        <p:spPr>
          <a:xfrm>
            <a:off x="4130675" y="3981191"/>
            <a:ext cx="368300" cy="175163"/>
          </a:xfrm>
          <a:custGeom>
            <a:avLst/>
            <a:gdLst>
              <a:gd name="connsiteX0" fmla="*/ 0 w 368300"/>
              <a:gd name="connsiteY0" fmla="*/ 105034 h 175163"/>
              <a:gd name="connsiteX1" fmla="*/ 34925 w 368300"/>
              <a:gd name="connsiteY1" fmla="*/ 32009 h 175163"/>
              <a:gd name="connsiteX2" fmla="*/ 92075 w 368300"/>
              <a:gd name="connsiteY2" fmla="*/ 259 h 175163"/>
              <a:gd name="connsiteX3" fmla="*/ 165100 w 368300"/>
              <a:gd name="connsiteY3" fmla="*/ 25659 h 175163"/>
              <a:gd name="connsiteX4" fmla="*/ 225425 w 368300"/>
              <a:gd name="connsiteY4" fmla="*/ 152659 h 175163"/>
              <a:gd name="connsiteX5" fmla="*/ 282575 w 368300"/>
              <a:gd name="connsiteY5" fmla="*/ 174884 h 175163"/>
              <a:gd name="connsiteX6" fmla="*/ 339725 w 368300"/>
              <a:gd name="connsiteY6" fmla="*/ 149484 h 175163"/>
              <a:gd name="connsiteX7" fmla="*/ 368300 w 368300"/>
              <a:gd name="connsiteY7" fmla="*/ 76459 h 17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300" h="175163">
                <a:moveTo>
                  <a:pt x="0" y="105034"/>
                </a:moveTo>
                <a:cubicBezTo>
                  <a:pt x="9789" y="77252"/>
                  <a:pt x="19579" y="49471"/>
                  <a:pt x="34925" y="32009"/>
                </a:cubicBezTo>
                <a:cubicBezTo>
                  <a:pt x="50271" y="14547"/>
                  <a:pt x="70379" y="1317"/>
                  <a:pt x="92075" y="259"/>
                </a:cubicBezTo>
                <a:cubicBezTo>
                  <a:pt x="113771" y="-799"/>
                  <a:pt x="142875" y="259"/>
                  <a:pt x="165100" y="25659"/>
                </a:cubicBezTo>
                <a:cubicBezTo>
                  <a:pt x="187325" y="51059"/>
                  <a:pt x="205846" y="127788"/>
                  <a:pt x="225425" y="152659"/>
                </a:cubicBezTo>
                <a:cubicBezTo>
                  <a:pt x="245004" y="177530"/>
                  <a:pt x="263525" y="175413"/>
                  <a:pt x="282575" y="174884"/>
                </a:cubicBezTo>
                <a:cubicBezTo>
                  <a:pt x="301625" y="174355"/>
                  <a:pt x="325437" y="165888"/>
                  <a:pt x="339725" y="149484"/>
                </a:cubicBezTo>
                <a:cubicBezTo>
                  <a:pt x="354013" y="133080"/>
                  <a:pt x="361156" y="104769"/>
                  <a:pt x="368300" y="76459"/>
                </a:cubicBezTo>
              </a:path>
            </a:pathLst>
          </a:custGeom>
          <a:noFill/>
          <a:ln w="31750">
            <a:solidFill>
              <a:schemeClr val="tx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84"/>
          <p:cNvCxnSpPr>
            <a:stCxn id="81" idx="1"/>
            <a:endCxn id="73" idx="6"/>
          </p:cNvCxnSpPr>
          <p:nvPr/>
        </p:nvCxnSpPr>
        <p:spPr>
          <a:xfrm flipH="1" flipV="1">
            <a:off x="4576394" y="5768880"/>
            <a:ext cx="771357" cy="993"/>
          </a:xfrm>
          <a:prstGeom prst="line">
            <a:avLst/>
          </a:prstGeom>
          <a:ln w="31750">
            <a:solidFill>
              <a:schemeClr val="tx1">
                <a:lumMod val="50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stCxn id="81" idx="3"/>
          </p:cNvCxnSpPr>
          <p:nvPr/>
        </p:nvCxnSpPr>
        <p:spPr>
          <a:xfrm flipV="1">
            <a:off x="6165560" y="5768880"/>
            <a:ext cx="956457" cy="993"/>
          </a:xfrm>
          <a:prstGeom prst="line">
            <a:avLst/>
          </a:prstGeom>
          <a:ln w="31750">
            <a:solidFill>
              <a:schemeClr val="tx1">
                <a:lumMod val="50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5221408" y="6073360"/>
            <a:ext cx="1138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ローパス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フィルタ</a:t>
            </a:r>
            <a:endParaRPr kumimoji="1" lang="ja-JP" altLang="en-US" sz="2000" dirty="0" smtClean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840793" y="6077852"/>
            <a:ext cx="954107" cy="443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000" dirty="0"/>
              <a:t>復調器</a:t>
            </a:r>
            <a:endParaRPr kumimoji="1" lang="ja-JP" altLang="en-US" sz="2000" dirty="0" smtClean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341911" y="4259026"/>
            <a:ext cx="954108" cy="443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ja-JP" altLang="en-US" sz="2000" dirty="0"/>
              <a:t>発振器</a:t>
            </a:r>
            <a:endParaRPr lang="en-US" altLang="ja-JP" sz="2000" dirty="0" smtClean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89044" y="5846476"/>
            <a:ext cx="1114408" cy="443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smtClean="0"/>
              <a:t>(</a:t>
            </a:r>
            <a:r>
              <a:rPr lang="ja-JP" altLang="en-US" sz="2000" dirty="0"/>
              <a:t>地面側</a:t>
            </a:r>
            <a:r>
              <a:rPr lang="en-US" altLang="ja-JP" sz="2000" dirty="0" smtClean="0"/>
              <a:t>)</a:t>
            </a:r>
            <a:endParaRPr kumimoji="1" lang="ja-JP" altLang="en-US" sz="2000" dirty="0" smtClean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155251" y="557141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/>
              <a:t>変位信号</a:t>
            </a:r>
            <a:endParaRPr lang="en-US" altLang="ja-JP" sz="2400" dirty="0" smtClean="0"/>
          </a:p>
        </p:txBody>
      </p:sp>
      <p:sp>
        <p:nvSpPr>
          <p:cNvPr id="93" name="フリーフォーム 92"/>
          <p:cNvSpPr/>
          <p:nvPr/>
        </p:nvSpPr>
        <p:spPr>
          <a:xfrm rot="3409066">
            <a:off x="3895704" y="2761055"/>
            <a:ext cx="377218" cy="254617"/>
          </a:xfrm>
          <a:custGeom>
            <a:avLst/>
            <a:gdLst>
              <a:gd name="connsiteX0" fmla="*/ 0 w 755650"/>
              <a:gd name="connsiteY0" fmla="*/ 394924 h 510054"/>
              <a:gd name="connsiteX1" fmla="*/ 215900 w 755650"/>
              <a:gd name="connsiteY1" fmla="*/ 1224 h 510054"/>
              <a:gd name="connsiteX2" fmla="*/ 488950 w 755650"/>
              <a:gd name="connsiteY2" fmla="*/ 509224 h 510054"/>
              <a:gd name="connsiteX3" fmla="*/ 755650 w 755650"/>
              <a:gd name="connsiteY3" fmla="*/ 96474 h 51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650" h="510054">
                <a:moveTo>
                  <a:pt x="0" y="394924"/>
                </a:moveTo>
                <a:cubicBezTo>
                  <a:pt x="67204" y="188549"/>
                  <a:pt x="134408" y="-17826"/>
                  <a:pt x="215900" y="1224"/>
                </a:cubicBezTo>
                <a:cubicBezTo>
                  <a:pt x="297392" y="20274"/>
                  <a:pt x="398992" y="493349"/>
                  <a:pt x="488950" y="509224"/>
                </a:cubicBezTo>
                <a:cubicBezTo>
                  <a:pt x="578908" y="525099"/>
                  <a:pt x="667279" y="310786"/>
                  <a:pt x="755650" y="96474"/>
                </a:cubicBezTo>
              </a:path>
            </a:pathLst>
          </a:custGeom>
          <a:noFill/>
          <a:ln w="25400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テキスト ボックス 94"/>
          <p:cNvSpPr txBox="1"/>
          <p:nvPr/>
        </p:nvSpPr>
        <p:spPr>
          <a:xfrm rot="3352141">
            <a:off x="3096644" y="2834945"/>
            <a:ext cx="1523174" cy="443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ja-JP" sz="2000" dirty="0" smtClean="0"/>
              <a:t>10 kHz </a:t>
            </a:r>
            <a:r>
              <a:rPr lang="ja-JP" altLang="en-US" sz="2000" dirty="0" smtClean="0"/>
              <a:t>変調</a:t>
            </a:r>
            <a:endParaRPr lang="en-US" altLang="ja-JP" sz="2000" dirty="0" smtClean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886515" y="2906760"/>
            <a:ext cx="2948243" cy="957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Primary coil </a:t>
            </a:r>
            <a:r>
              <a:rPr kumimoji="1" lang="ja-JP" altLang="en-US" sz="2400" dirty="0" smtClean="0"/>
              <a:t>の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軸方向変位センサ</a:t>
            </a:r>
          </a:p>
        </p:txBody>
      </p:sp>
    </p:spTree>
    <p:extLst>
      <p:ext uri="{BB962C8B-B14F-4D97-AF65-F5344CB8AC3E}">
        <p14:creationId xmlns:p14="http://schemas.microsoft.com/office/powerpoint/2010/main" val="818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角丸四角形 95"/>
          <p:cNvSpPr/>
          <p:nvPr/>
        </p:nvSpPr>
        <p:spPr>
          <a:xfrm>
            <a:off x="733377" y="2750363"/>
            <a:ext cx="2548251" cy="13488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Bottom Filter LVDT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17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888457" y="2836487"/>
            <a:ext cx="749804" cy="1176588"/>
            <a:chOff x="3987288" y="3702925"/>
            <a:chExt cx="749804" cy="117658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447317" y="3707536"/>
              <a:ext cx="289775" cy="1171977"/>
              <a:chOff x="4617076" y="2427668"/>
              <a:chExt cx="625534" cy="2215166"/>
            </a:xfrm>
          </p:grpSpPr>
          <p:sp>
            <p:nvSpPr>
              <p:cNvPr id="19" name="下カーブ矢印 18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下カーブ矢印 19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4332309" y="3707536"/>
              <a:ext cx="289775" cy="1171977"/>
              <a:chOff x="4617076" y="2427668"/>
              <a:chExt cx="625534" cy="2215166"/>
            </a:xfrm>
          </p:grpSpPr>
          <p:sp>
            <p:nvSpPr>
              <p:cNvPr id="17" name="下カーブ矢印 16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下カーブ矢印 17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4217302" y="3705999"/>
              <a:ext cx="289775" cy="1171977"/>
              <a:chOff x="4617076" y="2427668"/>
              <a:chExt cx="625534" cy="2215166"/>
            </a:xfrm>
          </p:grpSpPr>
          <p:sp>
            <p:nvSpPr>
              <p:cNvPr id="15" name="下カーブ矢印 14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下カーブ矢印 15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4102295" y="3704462"/>
              <a:ext cx="289775" cy="1171977"/>
              <a:chOff x="4617076" y="2427668"/>
              <a:chExt cx="625534" cy="2215166"/>
            </a:xfrm>
          </p:grpSpPr>
          <p:sp>
            <p:nvSpPr>
              <p:cNvPr id="13" name="下カーブ矢印 12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下カーブ矢印 13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3987288" y="3702925"/>
              <a:ext cx="289775" cy="1171977"/>
              <a:chOff x="4617076" y="2427668"/>
              <a:chExt cx="625534" cy="2215166"/>
            </a:xfrm>
          </p:grpSpPr>
          <p:sp>
            <p:nvSpPr>
              <p:cNvPr id="11" name="下カーブ矢印 10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下カーブ矢印 11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" name="グループ化 20"/>
          <p:cNvGrpSpPr/>
          <p:nvPr/>
        </p:nvGrpSpPr>
        <p:grpSpPr>
          <a:xfrm>
            <a:off x="2399760" y="2836487"/>
            <a:ext cx="749804" cy="1176588"/>
            <a:chOff x="3987288" y="3702925"/>
            <a:chExt cx="749804" cy="1176588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4447317" y="3707536"/>
              <a:ext cx="289775" cy="1171977"/>
              <a:chOff x="4617076" y="2427668"/>
              <a:chExt cx="625534" cy="2215166"/>
            </a:xfrm>
          </p:grpSpPr>
          <p:sp>
            <p:nvSpPr>
              <p:cNvPr id="35" name="下カーブ矢印 34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下カーブ矢印 35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>
              <a:off x="4332309" y="3707536"/>
              <a:ext cx="289775" cy="1171977"/>
              <a:chOff x="4617076" y="2427668"/>
              <a:chExt cx="625534" cy="2215166"/>
            </a:xfrm>
          </p:grpSpPr>
          <p:sp>
            <p:nvSpPr>
              <p:cNvPr id="33" name="下カーブ矢印 32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下カーブ矢印 33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グループ化 23"/>
            <p:cNvGrpSpPr/>
            <p:nvPr/>
          </p:nvGrpSpPr>
          <p:grpSpPr>
            <a:xfrm>
              <a:off x="4217302" y="3705999"/>
              <a:ext cx="289775" cy="1171977"/>
              <a:chOff x="4617076" y="2427668"/>
              <a:chExt cx="625534" cy="2215166"/>
            </a:xfrm>
          </p:grpSpPr>
          <p:sp>
            <p:nvSpPr>
              <p:cNvPr id="31" name="下カーブ矢印 30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下カーブ矢印 31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4102295" y="3704462"/>
              <a:ext cx="289775" cy="1171977"/>
              <a:chOff x="4617076" y="2427668"/>
              <a:chExt cx="625534" cy="2215166"/>
            </a:xfrm>
          </p:grpSpPr>
          <p:sp>
            <p:nvSpPr>
              <p:cNvPr id="29" name="下カーブ矢印 28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下カーブ矢印 29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3987288" y="3702925"/>
              <a:ext cx="289775" cy="1171977"/>
              <a:chOff x="4617076" y="2427668"/>
              <a:chExt cx="625534" cy="2215166"/>
            </a:xfrm>
          </p:grpSpPr>
          <p:sp>
            <p:nvSpPr>
              <p:cNvPr id="27" name="下カーブ矢印 26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下カーブ矢印 27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94" name="円柱 93"/>
          <p:cNvSpPr/>
          <p:nvPr/>
        </p:nvSpPr>
        <p:spPr>
          <a:xfrm rot="16200000">
            <a:off x="1824420" y="3176997"/>
            <a:ext cx="387631" cy="616630"/>
          </a:xfrm>
          <a:prstGeom prst="can">
            <a:avLst>
              <a:gd name="adj" fmla="val 32185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1760228" y="3243841"/>
            <a:ext cx="517564" cy="471629"/>
            <a:chOff x="3987288" y="3702925"/>
            <a:chExt cx="749804" cy="1176588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4447317" y="3707536"/>
              <a:ext cx="289775" cy="1171977"/>
              <a:chOff x="4617076" y="2427668"/>
              <a:chExt cx="625534" cy="2215166"/>
            </a:xfrm>
          </p:grpSpPr>
          <p:sp>
            <p:nvSpPr>
              <p:cNvPr id="51" name="下カーブ矢印 50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下カーブ矢印 51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4332309" y="3707536"/>
              <a:ext cx="289775" cy="1171977"/>
              <a:chOff x="4617076" y="2427668"/>
              <a:chExt cx="625534" cy="2215166"/>
            </a:xfrm>
          </p:grpSpPr>
          <p:sp>
            <p:nvSpPr>
              <p:cNvPr id="49" name="下カーブ矢印 48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下カーブ矢印 49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4217302" y="3705999"/>
              <a:ext cx="289775" cy="1171977"/>
              <a:chOff x="4617076" y="2427668"/>
              <a:chExt cx="625534" cy="2215166"/>
            </a:xfrm>
          </p:grpSpPr>
          <p:sp>
            <p:nvSpPr>
              <p:cNvPr id="47" name="下カーブ矢印 46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下カーブ矢印 47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4102295" y="3704462"/>
              <a:ext cx="289775" cy="1171977"/>
              <a:chOff x="4617076" y="2427668"/>
              <a:chExt cx="625534" cy="2215166"/>
            </a:xfrm>
          </p:grpSpPr>
          <p:sp>
            <p:nvSpPr>
              <p:cNvPr id="45" name="下カーブ矢印 44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下カーブ矢印 45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グループ化 41"/>
            <p:cNvGrpSpPr/>
            <p:nvPr/>
          </p:nvGrpSpPr>
          <p:grpSpPr>
            <a:xfrm>
              <a:off x="3987288" y="3702925"/>
              <a:ext cx="289775" cy="1171977"/>
              <a:chOff x="4617076" y="2427668"/>
              <a:chExt cx="625534" cy="2215166"/>
            </a:xfrm>
          </p:grpSpPr>
          <p:sp>
            <p:nvSpPr>
              <p:cNvPr id="43" name="下カーブ矢印 42"/>
              <p:cNvSpPr/>
              <p:nvPr/>
            </p:nvSpPr>
            <p:spPr>
              <a:xfrm>
                <a:off x="4617076" y="2427668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下カーブ矢印 43"/>
              <p:cNvSpPr/>
              <p:nvPr/>
            </p:nvSpPr>
            <p:spPr>
              <a:xfrm flipV="1">
                <a:off x="4617985" y="3535251"/>
                <a:ext cx="624625" cy="1107583"/>
              </a:xfrm>
              <a:prstGeom prst="curvedDownArrow">
                <a:avLst>
                  <a:gd name="adj1" fmla="val 30899"/>
                  <a:gd name="adj2" fmla="val 50000"/>
                  <a:gd name="adj3" fmla="val 0"/>
                </a:avLst>
              </a:prstGeom>
              <a:solidFill>
                <a:srgbClr val="FFC000">
                  <a:alpha val="25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3" name="テキスト ボックス 52"/>
          <p:cNvSpPr txBox="1"/>
          <p:nvPr/>
        </p:nvSpPr>
        <p:spPr>
          <a:xfrm>
            <a:off x="269168" y="5133505"/>
            <a:ext cx="1390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2000" dirty="0" smtClean="0"/>
              <a:t>Secondary</a:t>
            </a:r>
            <a:endParaRPr lang="en-US" altLang="ja-JP" sz="2000" dirty="0"/>
          </a:p>
          <a:p>
            <a:pPr algn="ctr">
              <a:lnSpc>
                <a:spcPct val="120000"/>
              </a:lnSpc>
            </a:pPr>
            <a:r>
              <a:rPr kumimoji="1" lang="en-US" altLang="ja-JP" sz="2000" dirty="0" smtClean="0"/>
              <a:t>coils</a:t>
            </a:r>
            <a:endParaRPr kumimoji="1" lang="ja-JP" altLang="en-US" sz="2000" dirty="0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16264" y="2304736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smtClean="0">
                <a:solidFill>
                  <a:schemeClr val="accent4"/>
                </a:solidFill>
              </a:rPr>
              <a:t>Magnet</a:t>
            </a:r>
            <a:endParaRPr kumimoji="1" lang="ja-JP" altLang="en-US" sz="2000" dirty="0" smtClean="0">
              <a:solidFill>
                <a:schemeClr val="accent4"/>
              </a:solidFill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>
            <a:off x="1467088" y="2702085"/>
            <a:ext cx="293140" cy="558913"/>
          </a:xfrm>
          <a:prstGeom prst="line">
            <a:avLst/>
          </a:prstGeom>
          <a:ln w="31750">
            <a:solidFill>
              <a:schemeClr val="accent4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1003464" y="4002026"/>
            <a:ext cx="16274" cy="968991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1485446" y="4010900"/>
            <a:ext cx="2372" cy="58816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2486168" y="3994195"/>
            <a:ext cx="2372" cy="58816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2990006" y="4000476"/>
            <a:ext cx="16274" cy="968991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1503452" y="4582360"/>
            <a:ext cx="1002449" cy="902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829240" y="1339150"/>
            <a:ext cx="2379247" cy="9326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</a:rPr>
              <a:t>Bottom Filter</a:t>
            </a:r>
          </a:p>
          <a:p>
            <a:pPr algn="ctr"/>
            <a:r>
              <a:rPr kumimoji="1" lang="ja-JP" altLang="en-US" sz="2000" dirty="0" smtClean="0">
                <a:solidFill>
                  <a:schemeClr val="bg1"/>
                </a:solidFill>
              </a:rPr>
              <a:t>（吊られているマス）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H="1">
            <a:off x="1838375" y="2265375"/>
            <a:ext cx="7237" cy="98918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2190588" y="2271813"/>
            <a:ext cx="7237" cy="98918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990660" y="4960447"/>
            <a:ext cx="854154" cy="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2143989" y="4966821"/>
            <a:ext cx="854154" cy="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1838375" y="4952510"/>
            <a:ext cx="0" cy="1016782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2149032" y="4949993"/>
            <a:ext cx="2372" cy="588165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824607" y="5969292"/>
            <a:ext cx="575153" cy="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2143989" y="5538158"/>
            <a:ext cx="255771" cy="0"/>
          </a:xfrm>
          <a:prstGeom prst="line">
            <a:avLst/>
          </a:prstGeom>
          <a:ln w="3175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389044" y="5846476"/>
            <a:ext cx="1114408" cy="443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smtClean="0"/>
              <a:t>(</a:t>
            </a:r>
            <a:r>
              <a:rPr lang="ja-JP" altLang="en-US" sz="2000" dirty="0"/>
              <a:t>地面側</a:t>
            </a:r>
            <a:r>
              <a:rPr lang="en-US" altLang="ja-JP" sz="2000" dirty="0" smtClean="0"/>
              <a:t>)</a:t>
            </a:r>
            <a:endParaRPr kumimoji="1" lang="ja-JP" altLang="en-US" sz="2000" dirty="0" smtClean="0"/>
          </a:p>
        </p:txBody>
      </p:sp>
      <p:sp>
        <p:nvSpPr>
          <p:cNvPr id="97" name="正方形/長方形 96"/>
          <p:cNvSpPr/>
          <p:nvPr/>
        </p:nvSpPr>
        <p:spPr>
          <a:xfrm>
            <a:off x="2408104" y="5321596"/>
            <a:ext cx="1820388" cy="902822"/>
          </a:xfrm>
          <a:prstGeom prst="rect">
            <a:avLst/>
          </a:prstGeom>
          <a:noFill/>
          <a:ln w="31750">
            <a:solidFill>
              <a:schemeClr val="tx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Coil Driver</a:t>
            </a:r>
          </a:p>
        </p:txBody>
      </p:sp>
      <p:cxnSp>
        <p:nvCxnSpPr>
          <p:cNvPr id="98" name="直線コネクタ 97"/>
          <p:cNvCxnSpPr/>
          <p:nvPr/>
        </p:nvCxnSpPr>
        <p:spPr>
          <a:xfrm flipV="1">
            <a:off x="4242375" y="5790433"/>
            <a:ext cx="956457" cy="993"/>
          </a:xfrm>
          <a:prstGeom prst="line">
            <a:avLst/>
          </a:prstGeom>
          <a:ln w="31750">
            <a:solidFill>
              <a:schemeClr val="tx1">
                <a:lumMod val="50000"/>
              </a:schemeClr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5198832" y="5592965"/>
            <a:ext cx="3278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/>
              <a:t>アクチュエーション</a:t>
            </a:r>
            <a:r>
              <a:rPr lang="ja-JP" altLang="en-US" sz="2400" dirty="0" smtClean="0"/>
              <a:t>信号</a:t>
            </a:r>
            <a:endParaRPr lang="en-US" altLang="ja-JP" sz="2400" dirty="0" smtClean="0"/>
          </a:p>
        </p:txBody>
      </p:sp>
      <p:cxnSp>
        <p:nvCxnSpPr>
          <p:cNvPr id="102" name="直線コネクタ 101"/>
          <p:cNvCxnSpPr/>
          <p:nvPr/>
        </p:nvCxnSpPr>
        <p:spPr>
          <a:xfrm flipV="1">
            <a:off x="1154274" y="4008465"/>
            <a:ext cx="79204" cy="1156811"/>
          </a:xfrm>
          <a:prstGeom prst="line">
            <a:avLst/>
          </a:prstGeom>
          <a:ln w="31750"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V="1">
            <a:off x="1159487" y="4008465"/>
            <a:ext cx="1263695" cy="1156811"/>
          </a:xfrm>
          <a:prstGeom prst="line">
            <a:avLst/>
          </a:prstGeom>
          <a:ln w="31750"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コンテンツ プレースホルダー 2"/>
          <p:cNvSpPr txBox="1">
            <a:spLocks/>
          </p:cNvSpPr>
          <p:nvPr/>
        </p:nvSpPr>
        <p:spPr>
          <a:xfrm>
            <a:off x="4794900" y="2134591"/>
            <a:ext cx="3966196" cy="2184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kumimoji="1"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 kumimoji="1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センサ</a:t>
            </a:r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/ </a:t>
            </a:r>
            <a:r>
              <a:rPr lang="ja-JP" altLang="en-US" dirty="0" smtClean="0"/>
              <a:t>アクチュエータ</a:t>
            </a:r>
            <a:endParaRPr lang="ja-JP" altLang="en-US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886515" y="2906760"/>
            <a:ext cx="3841116" cy="2160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Primary coil </a:t>
            </a:r>
            <a:r>
              <a:rPr lang="ja-JP" altLang="en-US" sz="2400" dirty="0" smtClean="0"/>
              <a:t>の同軸に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磁石</a:t>
            </a:r>
            <a:endParaRPr lang="en-US" altLang="ja-JP" sz="2400" dirty="0" smtClean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周波数帯域を分けて駆動</a:t>
            </a:r>
            <a:endParaRPr kumimoji="1" lang="en-US" altLang="ja-JP" sz="2400" dirty="0" smtClean="0"/>
          </a:p>
          <a:p>
            <a:pPr marL="800100" lvl="1" indent="-342900">
              <a:lnSpc>
                <a:spcPct val="120000"/>
              </a:lnSpc>
              <a:buFont typeface="小塚ゴシック Pro R" panose="020B0400000000000000" pitchFamily="34" charset="-128"/>
              <a:buChar char="–"/>
            </a:pPr>
            <a:r>
              <a:rPr lang="ja-JP" altLang="en-US" sz="2000" dirty="0" smtClean="0"/>
              <a:t>センサ： </a:t>
            </a:r>
            <a:r>
              <a:rPr lang="en-US" altLang="ja-JP" sz="2000" dirty="0" smtClean="0"/>
              <a:t>10 kHz</a:t>
            </a:r>
          </a:p>
          <a:p>
            <a:pPr marL="800100" lvl="1" indent="-342900">
              <a:lnSpc>
                <a:spcPct val="120000"/>
              </a:lnSpc>
              <a:buFont typeface="小塚ゴシック Pro R" panose="020B0400000000000000" pitchFamily="34" charset="-128"/>
              <a:buChar char="–"/>
            </a:pPr>
            <a:r>
              <a:rPr kumimoji="1" lang="ja-JP" altLang="en-US" sz="2000" dirty="0" smtClean="0"/>
              <a:t>アクチュエータ： </a:t>
            </a:r>
            <a:r>
              <a:rPr lang="en-US" altLang="ja-JP" sz="2000" dirty="0"/>
              <a:t>&lt;</a:t>
            </a:r>
            <a:r>
              <a:rPr kumimoji="1" lang="en-US" altLang="ja-JP" sz="2000" dirty="0" smtClean="0"/>
              <a:t> 10 Hz</a:t>
            </a:r>
            <a:endParaRPr kumimoji="1"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4380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BF LVDT </a:t>
            </a:r>
            <a:r>
              <a:rPr kumimoji="1" lang="ja-JP" altLang="en-US" dirty="0" smtClean="0"/>
              <a:t>性能評価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センサ</a:t>
            </a:r>
            <a:endParaRPr kumimoji="1" lang="en-US" altLang="ja-JP" dirty="0" smtClean="0"/>
          </a:p>
          <a:p>
            <a:pPr marL="457200" indent="-457200">
              <a:buFont typeface="メイリオ" panose="020B0604030504040204" pitchFamily="50" charset="-128"/>
              <a:buChar char="☑"/>
            </a:pPr>
            <a:r>
              <a:rPr lang="en-US" altLang="ja-JP" dirty="0" smtClean="0"/>
              <a:t>Calibration</a:t>
            </a:r>
          </a:p>
          <a:p>
            <a:pPr marL="457200" indent="-457200">
              <a:buFont typeface="メイリオ" panose="020B0604030504040204" pitchFamily="50" charset="-128"/>
              <a:buChar char="☑"/>
            </a:pPr>
            <a:r>
              <a:rPr kumimoji="1" lang="en-US" altLang="ja-JP" dirty="0" smtClean="0"/>
              <a:t>Noise</a:t>
            </a:r>
          </a:p>
          <a:p>
            <a:pPr marL="457200" indent="-457200">
              <a:buFont typeface="メイリオ" panose="020B0604030504040204" pitchFamily="50" charset="-128"/>
              <a:buChar char="☑"/>
            </a:pPr>
            <a:r>
              <a:rPr lang="en-US" altLang="ja-JP" dirty="0" smtClean="0"/>
              <a:t>Coupling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en-US" altLang="ja-JP" sz="1200" dirty="0"/>
          </a:p>
          <a:p>
            <a:r>
              <a:rPr lang="ja-JP" altLang="en-US" dirty="0" smtClean="0"/>
              <a:t>アクチュエータ</a:t>
            </a:r>
            <a:endParaRPr lang="en-US" altLang="ja-JP" dirty="0" smtClean="0"/>
          </a:p>
          <a:p>
            <a:pPr marL="457200" indent="-457200">
              <a:buFont typeface="メイリオ" panose="020B0604030504040204" pitchFamily="50" charset="-128"/>
              <a:buChar char="☑"/>
            </a:pPr>
            <a:r>
              <a:rPr kumimoji="1" lang="en-US" altLang="ja-JP" dirty="0" smtClean="0"/>
              <a:t>Calibration</a:t>
            </a:r>
          </a:p>
          <a:p>
            <a:pPr marL="457200" indent="-457200">
              <a:buFont typeface="メイリオ" panose="020B0604030504040204" pitchFamily="50" charset="-128"/>
              <a:buChar char="☐"/>
            </a:pPr>
            <a:r>
              <a:rPr lang="en-US" altLang="ja-JP" dirty="0" smtClean="0"/>
              <a:t>Range</a:t>
            </a:r>
            <a:endParaRPr kumimoji="1" lang="en-US" altLang="ja-JP" dirty="0" smtClean="0"/>
          </a:p>
          <a:p>
            <a:pPr marL="457200" indent="-457200">
              <a:buFont typeface="メイリオ" panose="020B0604030504040204" pitchFamily="50" charset="-128"/>
              <a:buChar char="☐"/>
            </a:pPr>
            <a:r>
              <a:rPr lang="en-US" altLang="ja-JP" dirty="0" smtClean="0"/>
              <a:t>Noise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5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結果と要求値の比較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45" y="1114978"/>
            <a:ext cx="4051755" cy="3038816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25" y="1202835"/>
            <a:ext cx="4130149" cy="309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今回のお話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51538"/>
            <a:ext cx="8229600" cy="43430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dirty="0" smtClean="0"/>
              <a:t>Type-A SAS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ダンピング制御のモデル計算</a:t>
            </a:r>
            <a:endParaRPr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センサ</a:t>
            </a:r>
            <a:r>
              <a:rPr lang="en-US" altLang="ja-JP" dirty="0" smtClean="0"/>
              <a:t>/</a:t>
            </a:r>
            <a:r>
              <a:rPr lang="ja-JP" altLang="en-US" dirty="0" smtClean="0"/>
              <a:t>アクチュエータの性能評価</a:t>
            </a:r>
            <a:endParaRPr lang="ja-JP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7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Type-A SAS </a:t>
            </a:r>
            <a:r>
              <a:rPr kumimoji="1" lang="ja-JP" altLang="en-US" dirty="0" smtClean="0"/>
              <a:t>のインストール準備・制御系のデザインを進めている</a:t>
            </a:r>
            <a:endParaRPr kumimoji="1" lang="en-US" altLang="ja-JP" dirty="0" smtClean="0"/>
          </a:p>
          <a:p>
            <a:endParaRPr lang="en-US" altLang="ja-JP" sz="1200" dirty="0"/>
          </a:p>
          <a:p>
            <a:r>
              <a:rPr kumimoji="1" lang="ja-JP" altLang="en-US" dirty="0" smtClean="0"/>
              <a:t>やったこと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dirty="0"/>
              <a:t>モデル計算に</a:t>
            </a:r>
            <a:r>
              <a:rPr lang="ja-JP" altLang="en-US" dirty="0" smtClean="0"/>
              <a:t>よる</a:t>
            </a:r>
            <a:r>
              <a:rPr lang="en-US" altLang="ja-JP" dirty="0" smtClean="0"/>
              <a:t>Yaw</a:t>
            </a:r>
            <a:r>
              <a:rPr lang="ja-JP" altLang="en-US" dirty="0" smtClean="0"/>
              <a:t>モードのダンピング制御</a:t>
            </a:r>
            <a:endParaRPr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BF LVDT </a:t>
            </a:r>
            <a:r>
              <a:rPr kumimoji="1" lang="ja-JP" altLang="en-US" dirty="0" smtClean="0"/>
              <a:t>プロトタイプの性能評価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7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Backup Slides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インストール予定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202288"/>
            <a:ext cx="8229600" cy="1092324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After installations of Type-A room-temperature parts, </a:t>
            </a:r>
            <a:r>
              <a:rPr lang="en-US" altLang="ja-JP" sz="2400" dirty="0" err="1" smtClean="0"/>
              <a:t>Cryopayloads</a:t>
            </a:r>
            <a:r>
              <a:rPr lang="en-US" altLang="ja-JP" sz="2400" dirty="0" smtClean="0"/>
              <a:t> are integrated 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63A1-BF3E-4D95-942E-278B99DA3259}" type="slidenum">
              <a:rPr kumimoji="1" lang="ja-JP" altLang="en-US" smtClean="0"/>
              <a:t>22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457200" y="1162050"/>
          <a:ext cx="8229600" cy="382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25450"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2016</a:t>
                      </a:r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2017</a:t>
                      </a:r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711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292676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457200" y="2425700"/>
            <a:ext cx="1371600" cy="20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828800" y="2877254"/>
            <a:ext cx="914400" cy="1964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743200" y="3327400"/>
            <a:ext cx="1371600" cy="20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114800" y="3818915"/>
            <a:ext cx="1371600" cy="20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486400" y="4323773"/>
            <a:ext cx="1371600" cy="20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8000" y="4743806"/>
            <a:ext cx="914400" cy="1964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7200" y="2029458"/>
            <a:ext cx="20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000" dirty="0" smtClean="0"/>
              <a:t>Test &amp; Design-fix</a:t>
            </a:r>
            <a:endParaRPr kumimoji="1" lang="ja-JP" altLang="en-US" sz="20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01440" y="2484987"/>
            <a:ext cx="1685077" cy="445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000" dirty="0" smtClean="0"/>
              <a:t>Procurement</a:t>
            </a:r>
            <a:endParaRPr kumimoji="1" lang="ja-JP" altLang="en-US" sz="20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9520" y="2915863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smtClean="0"/>
              <a:t>Preparation</a:t>
            </a:r>
            <a:endParaRPr kumimoji="1" lang="ja-JP" altLang="en-US" sz="20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01120" y="3406857"/>
            <a:ext cx="2159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smtClean="0"/>
              <a:t>ETMY Installation</a:t>
            </a:r>
            <a:endParaRPr kumimoji="1" lang="ja-JP" altLang="en-US" sz="20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86400" y="3903629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smtClean="0"/>
              <a:t>ETMX Installation</a:t>
            </a:r>
            <a:endParaRPr kumimoji="1" lang="ja-JP" altLang="en-US" sz="20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58000" y="4359341"/>
            <a:ext cx="1000595" cy="445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dirty="0" smtClean="0"/>
              <a:t>Margin</a:t>
            </a:r>
            <a:endParaRPr kumimoji="1"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79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Yaw</a:t>
            </a:r>
            <a:r>
              <a:rPr kumimoji="1" lang="ja-JP" altLang="en-US" dirty="0" smtClean="0"/>
              <a:t>振動スペクトルの計算方法</a:t>
            </a:r>
            <a:endParaRPr kumimoji="1" lang="ja-JP" altLang="en-US" dirty="0"/>
          </a:p>
        </p:txBody>
      </p:sp>
      <p:sp>
        <p:nvSpPr>
          <p:cNvPr id="159" name="スライド番号プレースホルダー 1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149-A729-438C-8A96-1DE30D7262F0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1155380" y="5739910"/>
            <a:ext cx="884277" cy="34885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200 kg</a:t>
            </a:r>
            <a:endParaRPr kumimoji="1" lang="ja-JP" altLang="en-US" sz="1600" dirty="0">
              <a:solidFill>
                <a:schemeClr val="bg1"/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grpSp>
        <p:nvGrpSpPr>
          <p:cNvPr id="85" name="図形グループ 60"/>
          <p:cNvGrpSpPr/>
          <p:nvPr/>
        </p:nvGrpSpPr>
        <p:grpSpPr>
          <a:xfrm>
            <a:off x="1009376" y="3051760"/>
            <a:ext cx="1015564" cy="635965"/>
            <a:chOff x="3619282" y="2920603"/>
            <a:chExt cx="1015564" cy="635965"/>
          </a:xfrm>
        </p:grpSpPr>
        <p:sp>
          <p:nvSpPr>
            <p:cNvPr id="142" name="台形 141"/>
            <p:cNvSpPr/>
            <p:nvPr/>
          </p:nvSpPr>
          <p:spPr>
            <a:xfrm>
              <a:off x="3619282" y="2920603"/>
              <a:ext cx="1015564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17B4B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43" name="図形グループ 62"/>
            <p:cNvGrpSpPr/>
            <p:nvPr/>
          </p:nvGrpSpPr>
          <p:grpSpPr>
            <a:xfrm>
              <a:off x="3670083" y="3071848"/>
              <a:ext cx="911852" cy="349389"/>
              <a:chOff x="3351929" y="1497048"/>
              <a:chExt cx="1524871" cy="584276"/>
            </a:xfrm>
          </p:grpSpPr>
          <p:grpSp>
            <p:nvGrpSpPr>
              <p:cNvPr id="145" name="図形グループ 64"/>
              <p:cNvGrpSpPr/>
              <p:nvPr/>
            </p:nvGrpSpPr>
            <p:grpSpPr>
              <a:xfrm>
                <a:off x="3351929" y="1497048"/>
                <a:ext cx="830765" cy="584276"/>
                <a:chOff x="3449135" y="1155700"/>
                <a:chExt cx="830765" cy="584276"/>
              </a:xfrm>
            </p:grpSpPr>
            <p:sp>
              <p:nvSpPr>
                <p:cNvPr id="149" name="円弧 148"/>
                <p:cNvSpPr/>
                <p:nvPr/>
              </p:nvSpPr>
              <p:spPr>
                <a:xfrm>
                  <a:off x="3449135" y="1155700"/>
                  <a:ext cx="830765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円弧 149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" name="図形グループ 65"/>
              <p:cNvGrpSpPr/>
              <p:nvPr/>
            </p:nvGrpSpPr>
            <p:grpSpPr>
              <a:xfrm flipH="1">
                <a:off x="4081094" y="1497048"/>
                <a:ext cx="795706" cy="584276"/>
                <a:chOff x="3449135" y="1155700"/>
                <a:chExt cx="830765" cy="584276"/>
              </a:xfrm>
            </p:grpSpPr>
            <p:sp>
              <p:nvSpPr>
                <p:cNvPr id="147" name="円弧 146"/>
                <p:cNvSpPr/>
                <p:nvPr/>
              </p:nvSpPr>
              <p:spPr>
                <a:xfrm>
                  <a:off x="3449135" y="1155700"/>
                  <a:ext cx="830765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8" name="円弧 147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44" name="直線コネクタ 143"/>
            <p:cNvCxnSpPr/>
            <p:nvPr/>
          </p:nvCxnSpPr>
          <p:spPr>
            <a:xfrm flipH="1">
              <a:off x="4134761" y="3149203"/>
              <a:ext cx="4567" cy="407365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図形グループ 132"/>
          <p:cNvGrpSpPr/>
          <p:nvPr/>
        </p:nvGrpSpPr>
        <p:grpSpPr>
          <a:xfrm>
            <a:off x="357354" y="1661020"/>
            <a:ext cx="2302529" cy="1390739"/>
            <a:chOff x="3264128" y="1497048"/>
            <a:chExt cx="1714272" cy="1118645"/>
          </a:xfrm>
        </p:grpSpPr>
        <p:grpSp>
          <p:nvGrpSpPr>
            <p:cNvPr id="127" name="図形グループ 133"/>
            <p:cNvGrpSpPr/>
            <p:nvPr/>
          </p:nvGrpSpPr>
          <p:grpSpPr>
            <a:xfrm>
              <a:off x="3449135" y="1854238"/>
              <a:ext cx="188558" cy="711162"/>
              <a:chOff x="2344234" y="2451138"/>
              <a:chExt cx="353587" cy="2119482"/>
            </a:xfrm>
          </p:grpSpPr>
          <p:sp>
            <p:nvSpPr>
              <p:cNvPr id="140" name="正方形/長方形 139"/>
              <p:cNvSpPr/>
              <p:nvPr/>
            </p:nvSpPr>
            <p:spPr>
              <a:xfrm>
                <a:off x="2344234" y="2451138"/>
                <a:ext cx="353587" cy="1964218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66000">
                    <a:schemeClr val="bg1">
                      <a:lumMod val="9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1" name="直線コネクタ 140"/>
              <p:cNvCxnSpPr/>
              <p:nvPr/>
            </p:nvCxnSpPr>
            <p:spPr>
              <a:xfrm>
                <a:off x="2529867" y="4415356"/>
                <a:ext cx="0" cy="155264"/>
              </a:xfrm>
              <a:prstGeom prst="line">
                <a:avLst/>
              </a:prstGeom>
              <a:ln w="7620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図形グループ 134"/>
            <p:cNvGrpSpPr/>
            <p:nvPr/>
          </p:nvGrpSpPr>
          <p:grpSpPr>
            <a:xfrm>
              <a:off x="4579435" y="1854238"/>
              <a:ext cx="188558" cy="711162"/>
              <a:chOff x="2344234" y="2451138"/>
              <a:chExt cx="353587" cy="2119482"/>
            </a:xfrm>
          </p:grpSpPr>
          <p:sp>
            <p:nvSpPr>
              <p:cNvPr id="138" name="正方形/長方形 137"/>
              <p:cNvSpPr/>
              <p:nvPr/>
            </p:nvSpPr>
            <p:spPr>
              <a:xfrm>
                <a:off x="2344234" y="2451138"/>
                <a:ext cx="353587" cy="1964218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66000">
                    <a:schemeClr val="bg1">
                      <a:lumMod val="9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9" name="直線コネクタ 138"/>
              <p:cNvCxnSpPr/>
              <p:nvPr/>
            </p:nvCxnSpPr>
            <p:spPr>
              <a:xfrm>
                <a:off x="2529867" y="4415356"/>
                <a:ext cx="0" cy="155264"/>
              </a:xfrm>
              <a:prstGeom prst="line">
                <a:avLst/>
              </a:prstGeom>
              <a:ln w="7620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正方形/長方形 128"/>
            <p:cNvSpPr/>
            <p:nvPr/>
          </p:nvSpPr>
          <p:spPr>
            <a:xfrm>
              <a:off x="3264128" y="1739976"/>
              <a:ext cx="1714272" cy="11426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6000">
                  <a:schemeClr val="bg1">
                    <a:lumMod val="9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0" name="図形グループ 136"/>
            <p:cNvGrpSpPr/>
            <p:nvPr/>
          </p:nvGrpSpPr>
          <p:grpSpPr>
            <a:xfrm>
              <a:off x="3351929" y="1497048"/>
              <a:ext cx="1524869" cy="584276"/>
              <a:chOff x="3351929" y="1497048"/>
              <a:chExt cx="1524869" cy="584276"/>
            </a:xfrm>
          </p:grpSpPr>
          <p:grpSp>
            <p:nvGrpSpPr>
              <p:cNvPr id="132" name="図形グループ 138"/>
              <p:cNvGrpSpPr/>
              <p:nvPr/>
            </p:nvGrpSpPr>
            <p:grpSpPr>
              <a:xfrm>
                <a:off x="3351929" y="1497048"/>
                <a:ext cx="872688" cy="584276"/>
                <a:chOff x="3449135" y="1155700"/>
                <a:chExt cx="872688" cy="584276"/>
              </a:xfrm>
            </p:grpSpPr>
            <p:sp>
              <p:nvSpPr>
                <p:cNvPr id="136" name="円弧 135"/>
                <p:cNvSpPr/>
                <p:nvPr/>
              </p:nvSpPr>
              <p:spPr>
                <a:xfrm>
                  <a:off x="3449135" y="1155700"/>
                  <a:ext cx="872688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17B4B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円弧 136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17B4B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3" name="図形グループ 139"/>
              <p:cNvGrpSpPr/>
              <p:nvPr/>
            </p:nvGrpSpPr>
            <p:grpSpPr>
              <a:xfrm flipH="1">
                <a:off x="4062539" y="1497048"/>
                <a:ext cx="814259" cy="584276"/>
                <a:chOff x="3449135" y="1155700"/>
                <a:chExt cx="850135" cy="584276"/>
              </a:xfrm>
            </p:grpSpPr>
            <p:sp>
              <p:nvSpPr>
                <p:cNvPr id="134" name="円弧 133"/>
                <p:cNvSpPr/>
                <p:nvPr/>
              </p:nvSpPr>
              <p:spPr>
                <a:xfrm>
                  <a:off x="3449135" y="1155700"/>
                  <a:ext cx="850135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17B4B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円弧 134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17B4B2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31" name="直線コネクタ 130"/>
            <p:cNvCxnSpPr>
              <a:endCxn id="142" idx="0"/>
            </p:cNvCxnSpPr>
            <p:nvPr/>
          </p:nvCxnSpPr>
          <p:spPr>
            <a:xfrm>
              <a:off x="4127064" y="1625676"/>
              <a:ext cx="558" cy="990017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図形グループ 149"/>
          <p:cNvGrpSpPr/>
          <p:nvPr/>
        </p:nvGrpSpPr>
        <p:grpSpPr>
          <a:xfrm>
            <a:off x="1009376" y="3686760"/>
            <a:ext cx="1015564" cy="635965"/>
            <a:chOff x="3619282" y="2920603"/>
            <a:chExt cx="1015564" cy="635965"/>
          </a:xfrm>
        </p:grpSpPr>
        <p:sp>
          <p:nvSpPr>
            <p:cNvPr id="118" name="台形 117"/>
            <p:cNvSpPr/>
            <p:nvPr/>
          </p:nvSpPr>
          <p:spPr>
            <a:xfrm>
              <a:off x="3619282" y="2920603"/>
              <a:ext cx="1015564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17B4B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19" name="図形グループ 151"/>
            <p:cNvGrpSpPr/>
            <p:nvPr/>
          </p:nvGrpSpPr>
          <p:grpSpPr>
            <a:xfrm>
              <a:off x="3670083" y="3071848"/>
              <a:ext cx="911852" cy="349389"/>
              <a:chOff x="3351929" y="1497048"/>
              <a:chExt cx="1524871" cy="584276"/>
            </a:xfrm>
          </p:grpSpPr>
          <p:grpSp>
            <p:nvGrpSpPr>
              <p:cNvPr id="121" name="図形グループ 153"/>
              <p:cNvGrpSpPr/>
              <p:nvPr/>
            </p:nvGrpSpPr>
            <p:grpSpPr>
              <a:xfrm>
                <a:off x="3351929" y="1497048"/>
                <a:ext cx="830765" cy="584276"/>
                <a:chOff x="3449135" y="1155700"/>
                <a:chExt cx="830765" cy="584276"/>
              </a:xfrm>
            </p:grpSpPr>
            <p:sp>
              <p:nvSpPr>
                <p:cNvPr id="125" name="円弧 124"/>
                <p:cNvSpPr/>
                <p:nvPr/>
              </p:nvSpPr>
              <p:spPr>
                <a:xfrm>
                  <a:off x="3449135" y="1155700"/>
                  <a:ext cx="830765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円弧 125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2" name="図形グループ 154"/>
              <p:cNvGrpSpPr/>
              <p:nvPr/>
            </p:nvGrpSpPr>
            <p:grpSpPr>
              <a:xfrm flipH="1">
                <a:off x="4081094" y="1497048"/>
                <a:ext cx="795706" cy="584276"/>
                <a:chOff x="3449135" y="1155700"/>
                <a:chExt cx="830765" cy="584276"/>
              </a:xfrm>
            </p:grpSpPr>
            <p:sp>
              <p:nvSpPr>
                <p:cNvPr id="123" name="円弧 122"/>
                <p:cNvSpPr/>
                <p:nvPr/>
              </p:nvSpPr>
              <p:spPr>
                <a:xfrm>
                  <a:off x="3449135" y="1155700"/>
                  <a:ext cx="830765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円弧 123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20" name="直線コネクタ 119"/>
            <p:cNvCxnSpPr/>
            <p:nvPr/>
          </p:nvCxnSpPr>
          <p:spPr>
            <a:xfrm flipH="1">
              <a:off x="4134761" y="3149203"/>
              <a:ext cx="4567" cy="407365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図形グループ 159"/>
          <p:cNvGrpSpPr/>
          <p:nvPr/>
        </p:nvGrpSpPr>
        <p:grpSpPr>
          <a:xfrm>
            <a:off x="1017073" y="4321760"/>
            <a:ext cx="1015564" cy="635965"/>
            <a:chOff x="3619282" y="2920603"/>
            <a:chExt cx="1015564" cy="635965"/>
          </a:xfrm>
        </p:grpSpPr>
        <p:sp>
          <p:nvSpPr>
            <p:cNvPr id="109" name="台形 108"/>
            <p:cNvSpPr/>
            <p:nvPr/>
          </p:nvSpPr>
          <p:spPr>
            <a:xfrm>
              <a:off x="3619282" y="2920603"/>
              <a:ext cx="1015564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17B4B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10" name="図形グループ 161"/>
            <p:cNvGrpSpPr/>
            <p:nvPr/>
          </p:nvGrpSpPr>
          <p:grpSpPr>
            <a:xfrm>
              <a:off x="3670083" y="3071848"/>
              <a:ext cx="911852" cy="349389"/>
              <a:chOff x="3351929" y="1497048"/>
              <a:chExt cx="1524871" cy="584276"/>
            </a:xfrm>
          </p:grpSpPr>
          <p:grpSp>
            <p:nvGrpSpPr>
              <p:cNvPr id="112" name="図形グループ 163"/>
              <p:cNvGrpSpPr/>
              <p:nvPr/>
            </p:nvGrpSpPr>
            <p:grpSpPr>
              <a:xfrm>
                <a:off x="3351929" y="1497048"/>
                <a:ext cx="830765" cy="584276"/>
                <a:chOff x="3449135" y="1155700"/>
                <a:chExt cx="830765" cy="584276"/>
              </a:xfrm>
            </p:grpSpPr>
            <p:sp>
              <p:nvSpPr>
                <p:cNvPr id="116" name="円弧 115"/>
                <p:cNvSpPr/>
                <p:nvPr/>
              </p:nvSpPr>
              <p:spPr>
                <a:xfrm>
                  <a:off x="3449135" y="1155700"/>
                  <a:ext cx="830765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円弧 116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3" name="図形グループ 164"/>
              <p:cNvGrpSpPr/>
              <p:nvPr/>
            </p:nvGrpSpPr>
            <p:grpSpPr>
              <a:xfrm flipH="1">
                <a:off x="4081094" y="1497048"/>
                <a:ext cx="795706" cy="584276"/>
                <a:chOff x="3449135" y="1155700"/>
                <a:chExt cx="830765" cy="584276"/>
              </a:xfrm>
            </p:grpSpPr>
            <p:sp>
              <p:nvSpPr>
                <p:cNvPr id="114" name="円弧 113"/>
                <p:cNvSpPr/>
                <p:nvPr/>
              </p:nvSpPr>
              <p:spPr>
                <a:xfrm>
                  <a:off x="3449135" y="1155700"/>
                  <a:ext cx="830765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円弧 114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11" name="直線コネクタ 110"/>
            <p:cNvCxnSpPr/>
            <p:nvPr/>
          </p:nvCxnSpPr>
          <p:spPr>
            <a:xfrm flipH="1">
              <a:off x="4134761" y="3149203"/>
              <a:ext cx="4567" cy="407365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図形グループ 169"/>
          <p:cNvGrpSpPr/>
          <p:nvPr/>
        </p:nvGrpSpPr>
        <p:grpSpPr>
          <a:xfrm>
            <a:off x="1017073" y="4957242"/>
            <a:ext cx="1015564" cy="782668"/>
            <a:chOff x="3619282" y="2920603"/>
            <a:chExt cx="1015564" cy="782668"/>
          </a:xfrm>
        </p:grpSpPr>
        <p:sp>
          <p:nvSpPr>
            <p:cNvPr id="100" name="台形 99"/>
            <p:cNvSpPr/>
            <p:nvPr/>
          </p:nvSpPr>
          <p:spPr>
            <a:xfrm>
              <a:off x="3619282" y="2920603"/>
              <a:ext cx="1015564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17B4B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01" name="図形グループ 171"/>
            <p:cNvGrpSpPr/>
            <p:nvPr/>
          </p:nvGrpSpPr>
          <p:grpSpPr>
            <a:xfrm>
              <a:off x="3670083" y="3071848"/>
              <a:ext cx="911852" cy="349389"/>
              <a:chOff x="3351929" y="1497048"/>
              <a:chExt cx="1524871" cy="584276"/>
            </a:xfrm>
          </p:grpSpPr>
          <p:grpSp>
            <p:nvGrpSpPr>
              <p:cNvPr id="103" name="図形グループ 173"/>
              <p:cNvGrpSpPr/>
              <p:nvPr/>
            </p:nvGrpSpPr>
            <p:grpSpPr>
              <a:xfrm>
                <a:off x="3351929" y="1497048"/>
                <a:ext cx="830765" cy="584276"/>
                <a:chOff x="3449135" y="1155700"/>
                <a:chExt cx="830765" cy="584276"/>
              </a:xfrm>
            </p:grpSpPr>
            <p:sp>
              <p:nvSpPr>
                <p:cNvPr id="107" name="円弧 106"/>
                <p:cNvSpPr/>
                <p:nvPr/>
              </p:nvSpPr>
              <p:spPr>
                <a:xfrm>
                  <a:off x="3449135" y="1155700"/>
                  <a:ext cx="830765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円弧 107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4" name="図形グループ 174"/>
              <p:cNvGrpSpPr/>
              <p:nvPr/>
            </p:nvGrpSpPr>
            <p:grpSpPr>
              <a:xfrm flipH="1">
                <a:off x="4081094" y="1497048"/>
                <a:ext cx="795706" cy="584276"/>
                <a:chOff x="3449135" y="1155700"/>
                <a:chExt cx="830765" cy="584276"/>
              </a:xfrm>
            </p:grpSpPr>
            <p:sp>
              <p:nvSpPr>
                <p:cNvPr id="105" name="円弧 104"/>
                <p:cNvSpPr/>
                <p:nvPr/>
              </p:nvSpPr>
              <p:spPr>
                <a:xfrm>
                  <a:off x="3449135" y="1155700"/>
                  <a:ext cx="830765" cy="571576"/>
                </a:xfrm>
                <a:prstGeom prst="arc">
                  <a:avLst>
                    <a:gd name="adj1" fmla="val 11226778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円弧 105"/>
                <p:cNvSpPr/>
                <p:nvPr/>
              </p:nvSpPr>
              <p:spPr>
                <a:xfrm rot="21301724">
                  <a:off x="3449135" y="1168400"/>
                  <a:ext cx="830765" cy="571576"/>
                </a:xfrm>
                <a:prstGeom prst="arc">
                  <a:avLst>
                    <a:gd name="adj1" fmla="val 11571426"/>
                    <a:gd name="adj2" fmla="val 20256875"/>
                  </a:avLst>
                </a:prstGeom>
                <a:ln w="38100" cmpd="sng">
                  <a:solidFill>
                    <a:srgbClr val="595959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02" name="直線コネクタ 101"/>
            <p:cNvCxnSpPr>
              <a:stCxn id="81" idx="4"/>
              <a:endCxn id="84" idx="0"/>
            </p:cNvCxnSpPr>
            <p:nvPr/>
          </p:nvCxnSpPr>
          <p:spPr>
            <a:xfrm>
              <a:off x="4199475" y="3212252"/>
              <a:ext cx="253" cy="491019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89"/>
          <p:cNvSpPr txBox="1"/>
          <p:nvPr/>
        </p:nvSpPr>
        <p:spPr>
          <a:xfrm>
            <a:off x="2019020" y="3039164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SF1</a:t>
            </a:r>
            <a:endParaRPr kumimoji="1" lang="ja-JP" altLang="en-US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012741" y="3655808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SF2</a:t>
            </a:r>
            <a:endParaRPr kumimoji="1" lang="ja-JP" altLang="en-US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2019020" y="428959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SF3</a:t>
            </a:r>
            <a:endParaRPr kumimoji="1" lang="ja-JP" altLang="en-US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059792" y="4919443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BF</a:t>
            </a:r>
            <a:endParaRPr kumimoji="1" lang="ja-JP" altLang="en-US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397646" y="214526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F0</a:t>
            </a:r>
            <a:endParaRPr kumimoji="1" lang="ja-JP" altLang="en-US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grpSp>
        <p:nvGrpSpPr>
          <p:cNvPr id="95" name="グループ化 94"/>
          <p:cNvGrpSpPr/>
          <p:nvPr/>
        </p:nvGrpSpPr>
        <p:grpSpPr>
          <a:xfrm>
            <a:off x="1101978" y="2107196"/>
            <a:ext cx="828846" cy="800090"/>
            <a:chOff x="2852478" y="814759"/>
            <a:chExt cx="828846" cy="800090"/>
          </a:xfrm>
        </p:grpSpPr>
        <p:cxnSp>
          <p:nvCxnSpPr>
            <p:cNvPr id="97" name="直線コネクタ 96"/>
            <p:cNvCxnSpPr/>
            <p:nvPr/>
          </p:nvCxnSpPr>
          <p:spPr>
            <a:xfrm flipH="1">
              <a:off x="2908992" y="816608"/>
              <a:ext cx="1" cy="732855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flipH="1">
              <a:off x="3623195" y="814759"/>
              <a:ext cx="1" cy="732855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正方形/長方形 98"/>
            <p:cNvSpPr/>
            <p:nvPr/>
          </p:nvSpPr>
          <p:spPr>
            <a:xfrm>
              <a:off x="2852478" y="1548565"/>
              <a:ext cx="828846" cy="6628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テキスト ボックス 95"/>
          <p:cNvSpPr txBox="1"/>
          <p:nvPr/>
        </p:nvSpPr>
        <p:spPr>
          <a:xfrm>
            <a:off x="1469659" y="2578642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MD</a:t>
            </a:r>
            <a:endParaRPr kumimoji="1" lang="ja-JP" altLang="en-US" sz="1400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81" name="円/楕円 80"/>
          <p:cNvSpPr/>
          <p:nvPr/>
        </p:nvSpPr>
        <p:spPr>
          <a:xfrm>
            <a:off x="1530785" y="5115929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1530785" y="5665878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1472069" y="1754454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1472069" y="2967550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1472069" y="3196362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1472069" y="3613369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1472069" y="3835067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>
            <a:off x="1472069" y="4250586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/楕円 78"/>
          <p:cNvSpPr/>
          <p:nvPr/>
        </p:nvSpPr>
        <p:spPr>
          <a:xfrm>
            <a:off x="1472069" y="4464444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1472069" y="4875022"/>
            <a:ext cx="132962" cy="132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85455" y="1522453"/>
            <a:ext cx="5401346" cy="4772158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各</a:t>
            </a:r>
            <a:r>
              <a:rPr lang="ja-JP" altLang="en-US" sz="2400" dirty="0" smtClean="0">
                <a:solidFill>
                  <a:srgbClr val="FF0000"/>
                </a:solidFill>
              </a:rPr>
              <a:t>懸架点</a:t>
            </a:r>
            <a:r>
              <a:rPr lang="ja-JP" altLang="en-US" sz="2400" dirty="0" smtClean="0"/>
              <a:t>にオフセット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/>
              <a:t>並進地面</a:t>
            </a:r>
            <a:r>
              <a:rPr kumimoji="1" lang="ja-JP" altLang="en-US" sz="2400" dirty="0" smtClean="0"/>
              <a:t>振動から</a:t>
            </a:r>
            <a:r>
              <a:rPr kumimoji="1" lang="en-US" altLang="ja-JP" sz="2400" dirty="0" smtClean="0"/>
              <a:t>Yaw</a:t>
            </a:r>
            <a:r>
              <a:rPr kumimoji="1" lang="ja-JP" altLang="en-US" sz="2400" dirty="0" smtClean="0"/>
              <a:t>回転へ</a:t>
            </a:r>
            <a:r>
              <a:rPr kumimoji="1" lang="en-US" altLang="ja-JP" sz="2400" dirty="0" smtClean="0"/>
              <a:t>couple</a:t>
            </a:r>
            <a:endParaRPr kumimoji="1" lang="ja-JP" altLang="en-US" sz="24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333716" y="3088193"/>
            <a:ext cx="3034413" cy="3383174"/>
            <a:chOff x="1169473" y="5109642"/>
            <a:chExt cx="1015564" cy="1132288"/>
          </a:xfrm>
        </p:grpSpPr>
        <p:sp>
          <p:nvSpPr>
            <p:cNvPr id="154" name="正方形/長方形 153"/>
            <p:cNvSpPr/>
            <p:nvPr/>
          </p:nvSpPr>
          <p:spPr>
            <a:xfrm>
              <a:off x="1274921" y="5893077"/>
              <a:ext cx="884277" cy="3488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endParaRPr>
            </a:p>
          </p:txBody>
        </p:sp>
        <p:grpSp>
          <p:nvGrpSpPr>
            <p:cNvPr id="155" name="図形グループ 169"/>
            <p:cNvGrpSpPr/>
            <p:nvPr/>
          </p:nvGrpSpPr>
          <p:grpSpPr>
            <a:xfrm>
              <a:off x="1169473" y="5109642"/>
              <a:ext cx="1015564" cy="783435"/>
              <a:chOff x="3619282" y="2920603"/>
              <a:chExt cx="1015564" cy="783435"/>
            </a:xfrm>
          </p:grpSpPr>
          <p:sp>
            <p:nvSpPr>
              <p:cNvPr id="156" name="台形 155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7" name="図形グループ 17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160" name="図形グループ 17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164" name="円弧 163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5" name="円弧 164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61" name="図形グループ 17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162" name="円弧 161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3" name="円弧 162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158" name="直線コネクタ 157"/>
              <p:cNvCxnSpPr>
                <a:stCxn id="166" idx="4"/>
                <a:endCxn id="154" idx="0"/>
              </p:cNvCxnSpPr>
              <p:nvPr/>
            </p:nvCxnSpPr>
            <p:spPr>
              <a:xfrm flipH="1">
                <a:off x="4166869" y="3181955"/>
                <a:ext cx="0" cy="522083"/>
              </a:xfrm>
              <a:prstGeom prst="line">
                <a:avLst/>
              </a:prstGeom>
              <a:ln w="254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6" name="円/楕円 165"/>
            <p:cNvSpPr/>
            <p:nvPr/>
          </p:nvSpPr>
          <p:spPr>
            <a:xfrm>
              <a:off x="1693177" y="5323228"/>
              <a:ext cx="47766" cy="4776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コネクタ 12"/>
          <p:cNvCxnSpPr/>
          <p:nvPr/>
        </p:nvCxnSpPr>
        <p:spPr>
          <a:xfrm flipH="1">
            <a:off x="5872789" y="3327383"/>
            <a:ext cx="2710" cy="1483474"/>
          </a:xfrm>
          <a:prstGeom prst="line">
            <a:avLst/>
          </a:prstGeom>
          <a:ln w="31750"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528344" y="4543566"/>
            <a:ext cx="370152" cy="0"/>
          </a:xfrm>
          <a:prstGeom prst="line">
            <a:avLst/>
          </a:prstGeom>
          <a:ln w="31750"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直線コネクタ 241"/>
          <p:cNvCxnSpPr/>
          <p:nvPr/>
        </p:nvCxnSpPr>
        <p:spPr>
          <a:xfrm flipH="1">
            <a:off x="5969855" y="4543566"/>
            <a:ext cx="380611" cy="0"/>
          </a:xfrm>
          <a:prstGeom prst="line">
            <a:avLst/>
          </a:prstGeom>
          <a:ln w="31750"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3" name="テキスト ボックス 242"/>
          <p:cNvSpPr txBox="1"/>
          <p:nvPr/>
        </p:nvSpPr>
        <p:spPr>
          <a:xfrm>
            <a:off x="5952281" y="4623751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accent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1 mm</a:t>
            </a:r>
            <a:endParaRPr kumimoji="1" lang="ja-JP" altLang="en-US" sz="2800" dirty="0">
              <a:solidFill>
                <a:schemeClr val="accent1"/>
              </a:solidFill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3657600" y="2907286"/>
            <a:ext cx="4379053" cy="3724211"/>
          </a:xfrm>
          <a:prstGeom prst="wedgeRectCallout">
            <a:avLst>
              <a:gd name="adj1" fmla="val -76101"/>
              <a:gd name="adj2" fmla="val 21503"/>
            </a:avLst>
          </a:prstGeom>
          <a:noFill/>
          <a:ln w="508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738809" y="4885361"/>
            <a:ext cx="1702387" cy="1272158"/>
          </a:xfrm>
          <a:prstGeom prst="rect">
            <a:avLst/>
          </a:prstGeom>
          <a:noFill/>
          <a:ln w="50800">
            <a:solidFill>
              <a:schemeClr val="accent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1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ja-JP" altLang="en-US" dirty="0" smtClean="0"/>
              <a:t>の 鏡防振</a:t>
            </a:r>
            <a:r>
              <a:rPr lang="ja-JP" altLang="en-US" dirty="0"/>
              <a:t>装置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47" name="図形グループ 179"/>
          <p:cNvGrpSpPr/>
          <p:nvPr/>
        </p:nvGrpSpPr>
        <p:grpSpPr>
          <a:xfrm>
            <a:off x="3840037" y="2657135"/>
            <a:ext cx="1457974" cy="3808760"/>
            <a:chOff x="2762146" y="1992935"/>
            <a:chExt cx="1714272" cy="4478302"/>
          </a:xfrm>
        </p:grpSpPr>
        <p:grpSp>
          <p:nvGrpSpPr>
            <p:cNvPr id="48" name="図形グループ 131"/>
            <p:cNvGrpSpPr/>
            <p:nvPr/>
          </p:nvGrpSpPr>
          <p:grpSpPr>
            <a:xfrm>
              <a:off x="2762146" y="1992935"/>
              <a:ext cx="1714272" cy="1423555"/>
              <a:chOff x="3264128" y="1497048"/>
              <a:chExt cx="1714272" cy="1423555"/>
            </a:xfrm>
          </p:grpSpPr>
          <p:grpSp>
            <p:nvGrpSpPr>
              <p:cNvPr id="73" name="図形グループ 10"/>
              <p:cNvGrpSpPr/>
              <p:nvPr/>
            </p:nvGrpSpPr>
            <p:grpSpPr>
              <a:xfrm>
                <a:off x="3449135" y="1854238"/>
                <a:ext cx="188558" cy="711162"/>
                <a:chOff x="2344234" y="2451138"/>
                <a:chExt cx="353587" cy="2119482"/>
              </a:xfrm>
            </p:grpSpPr>
            <p:sp>
              <p:nvSpPr>
                <p:cNvPr id="86" name="正方形/長方形 85"/>
                <p:cNvSpPr/>
                <p:nvPr/>
              </p:nvSpPr>
              <p:spPr>
                <a:xfrm>
                  <a:off x="2344234" y="2451138"/>
                  <a:ext cx="353587" cy="196421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7" name="直線コネクタ 86"/>
                <p:cNvCxnSpPr/>
                <p:nvPr/>
              </p:nvCxnSpPr>
              <p:spPr>
                <a:xfrm>
                  <a:off x="2529867" y="4415356"/>
                  <a:ext cx="0" cy="155264"/>
                </a:xfrm>
                <a:prstGeom prst="line">
                  <a:avLst/>
                </a:prstGeom>
                <a:ln w="762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図形グループ 11"/>
              <p:cNvGrpSpPr/>
              <p:nvPr/>
            </p:nvGrpSpPr>
            <p:grpSpPr>
              <a:xfrm>
                <a:off x="4579435" y="1854238"/>
                <a:ext cx="188558" cy="711162"/>
                <a:chOff x="2344234" y="2451138"/>
                <a:chExt cx="353587" cy="2119482"/>
              </a:xfrm>
            </p:grpSpPr>
            <p:sp>
              <p:nvSpPr>
                <p:cNvPr id="84" name="正方形/長方形 83"/>
                <p:cNvSpPr/>
                <p:nvPr/>
              </p:nvSpPr>
              <p:spPr>
                <a:xfrm>
                  <a:off x="2344234" y="2451138"/>
                  <a:ext cx="353587" cy="196421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5" name="直線コネクタ 84"/>
                <p:cNvCxnSpPr/>
                <p:nvPr/>
              </p:nvCxnSpPr>
              <p:spPr>
                <a:xfrm>
                  <a:off x="2529867" y="4415356"/>
                  <a:ext cx="0" cy="155264"/>
                </a:xfrm>
                <a:prstGeom prst="line">
                  <a:avLst/>
                </a:prstGeom>
                <a:ln w="762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正方形/長方形 74"/>
              <p:cNvSpPr/>
              <p:nvPr/>
            </p:nvSpPr>
            <p:spPr>
              <a:xfrm>
                <a:off x="3264128" y="1739976"/>
                <a:ext cx="1714272" cy="114262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66000">
                    <a:schemeClr val="bg1">
                      <a:lumMod val="9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6" name="図形グループ 22"/>
              <p:cNvGrpSpPr/>
              <p:nvPr/>
            </p:nvGrpSpPr>
            <p:grpSpPr>
              <a:xfrm>
                <a:off x="3351929" y="1497048"/>
                <a:ext cx="1524871" cy="584276"/>
                <a:chOff x="3351929" y="1497048"/>
                <a:chExt cx="1524871" cy="584276"/>
              </a:xfrm>
            </p:grpSpPr>
            <p:grpSp>
              <p:nvGrpSpPr>
                <p:cNvPr id="78" name="図形グループ 17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82" name="円弧 81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3" name="円弧 82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9" name="図形グループ 18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80" name="円弧 79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" name="円弧 80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77" name="直線コネクタ 76"/>
              <p:cNvCxnSpPr/>
              <p:nvPr/>
            </p:nvCxnSpPr>
            <p:spPr>
              <a:xfrm>
                <a:off x="4127064" y="1625676"/>
                <a:ext cx="0" cy="129492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図形グループ 33"/>
            <p:cNvGrpSpPr/>
            <p:nvPr/>
          </p:nvGrpSpPr>
          <p:grpSpPr>
            <a:xfrm>
              <a:off x="3117300" y="3416490"/>
              <a:ext cx="1015564" cy="876697"/>
              <a:chOff x="3619282" y="2920603"/>
              <a:chExt cx="1015564" cy="876697"/>
            </a:xfrm>
          </p:grpSpPr>
          <p:sp>
            <p:nvSpPr>
              <p:cNvPr id="64" name="台形 63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rgbClr val="B5D9EC"/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5" name="図形グループ 24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67" name="図形グループ 25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71" name="円弧 70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2" name="円弧 71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8" name="図形グループ 26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69" name="円弧 68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0" name="円弧 69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66" name="直線コネクタ 65"/>
              <p:cNvCxnSpPr/>
              <p:nvPr/>
            </p:nvCxnSpPr>
            <p:spPr>
              <a:xfrm>
                <a:off x="4139328" y="3149203"/>
                <a:ext cx="0" cy="64809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図形グループ 34"/>
            <p:cNvGrpSpPr/>
            <p:nvPr/>
          </p:nvGrpSpPr>
          <p:grpSpPr>
            <a:xfrm>
              <a:off x="3116864" y="4293187"/>
              <a:ext cx="1015564" cy="876697"/>
              <a:chOff x="3619282" y="2920603"/>
              <a:chExt cx="1015564" cy="876697"/>
            </a:xfrm>
          </p:grpSpPr>
          <p:sp>
            <p:nvSpPr>
              <p:cNvPr id="55" name="台形 54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rgbClr val="8ED9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6" name="図形グループ 36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58" name="図形グループ 38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62" name="円弧 61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" name="円弧 62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9" name="図形グループ 39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60" name="円弧 59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" name="円弧 60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57" name="直線コネクタ 56"/>
              <p:cNvCxnSpPr/>
              <p:nvPr/>
            </p:nvCxnSpPr>
            <p:spPr>
              <a:xfrm>
                <a:off x="4139328" y="3149203"/>
                <a:ext cx="0" cy="64809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正方形/長方形 50"/>
            <p:cNvSpPr/>
            <p:nvPr/>
          </p:nvSpPr>
          <p:spPr>
            <a:xfrm>
              <a:off x="3310756" y="5169884"/>
              <a:ext cx="653180" cy="34885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3430971" y="6058487"/>
              <a:ext cx="412750" cy="412750"/>
            </a:xfrm>
            <a:prstGeom prst="ellipse">
              <a:avLst/>
            </a:prstGeom>
            <a:solidFill>
              <a:srgbClr val="E45252"/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3" name="直線コネクタ 52"/>
            <p:cNvCxnSpPr>
              <a:endCxn id="52" idx="2"/>
            </p:cNvCxnSpPr>
            <p:nvPr/>
          </p:nvCxnSpPr>
          <p:spPr>
            <a:xfrm>
              <a:off x="3430971" y="5518737"/>
              <a:ext cx="0" cy="746125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>
              <a:endCxn id="52" idx="6"/>
            </p:cNvCxnSpPr>
            <p:nvPr/>
          </p:nvCxnSpPr>
          <p:spPr>
            <a:xfrm>
              <a:off x="3843721" y="5518737"/>
              <a:ext cx="0" cy="746125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図形グループ 182"/>
          <p:cNvGrpSpPr/>
          <p:nvPr/>
        </p:nvGrpSpPr>
        <p:grpSpPr>
          <a:xfrm>
            <a:off x="5766961" y="3952250"/>
            <a:ext cx="885874" cy="2513645"/>
            <a:chOff x="5848784" y="3071848"/>
            <a:chExt cx="1023270" cy="2903502"/>
          </a:xfrm>
        </p:grpSpPr>
        <p:sp>
          <p:nvSpPr>
            <p:cNvPr id="89" name="正方形/長方形 88"/>
            <p:cNvSpPr/>
            <p:nvPr/>
          </p:nvSpPr>
          <p:spPr>
            <a:xfrm>
              <a:off x="6035238" y="4673997"/>
              <a:ext cx="653180" cy="34885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6155453" y="5562600"/>
              <a:ext cx="412750" cy="412750"/>
            </a:xfrm>
            <a:prstGeom prst="ellipse">
              <a:avLst/>
            </a:prstGeom>
            <a:solidFill>
              <a:srgbClr val="E45252"/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endCxn id="90" idx="2"/>
            </p:cNvCxnSpPr>
            <p:nvPr/>
          </p:nvCxnSpPr>
          <p:spPr>
            <a:xfrm>
              <a:off x="6155453" y="5022850"/>
              <a:ext cx="0" cy="746125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endCxn id="90" idx="6"/>
            </p:cNvCxnSpPr>
            <p:nvPr/>
          </p:nvCxnSpPr>
          <p:spPr>
            <a:xfrm>
              <a:off x="6568203" y="5022850"/>
              <a:ext cx="0" cy="746125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図形グループ 80"/>
            <p:cNvGrpSpPr/>
            <p:nvPr/>
          </p:nvGrpSpPr>
          <p:grpSpPr>
            <a:xfrm>
              <a:off x="5905283" y="3071848"/>
              <a:ext cx="911852" cy="725452"/>
              <a:chOff x="3670083" y="3071848"/>
              <a:chExt cx="911852" cy="725452"/>
            </a:xfrm>
          </p:grpSpPr>
          <p:grpSp>
            <p:nvGrpSpPr>
              <p:cNvPr id="105" name="図形グループ 82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107" name="図形グループ 84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111" name="円弧 110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" name="円弧 111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" name="図形グループ 85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109" name="円弧 108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" name="円弧 109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106" name="直線コネクタ 105"/>
              <p:cNvCxnSpPr/>
              <p:nvPr/>
            </p:nvCxnSpPr>
            <p:spPr>
              <a:xfrm>
                <a:off x="4139328" y="3149203"/>
                <a:ext cx="0" cy="64809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図形グループ 90"/>
            <p:cNvGrpSpPr/>
            <p:nvPr/>
          </p:nvGrpSpPr>
          <p:grpSpPr>
            <a:xfrm>
              <a:off x="5854046" y="3797300"/>
              <a:ext cx="1015564" cy="876697"/>
              <a:chOff x="3619282" y="2920603"/>
              <a:chExt cx="1015564" cy="876697"/>
            </a:xfrm>
          </p:grpSpPr>
          <p:sp>
            <p:nvSpPr>
              <p:cNvPr id="96" name="台形 95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rgbClr val="8ED9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97" name="図形グループ 92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99" name="図形グループ 94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103" name="円弧 102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" name="円弧 103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0" name="図形グループ 95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101" name="円弧 100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" name="円弧 101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98" name="直線コネクタ 97"/>
              <p:cNvCxnSpPr/>
              <p:nvPr/>
            </p:nvCxnSpPr>
            <p:spPr>
              <a:xfrm>
                <a:off x="4139328" y="3149203"/>
                <a:ext cx="0" cy="64809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正方形/長方形 94"/>
            <p:cNvSpPr/>
            <p:nvPr/>
          </p:nvSpPr>
          <p:spPr>
            <a:xfrm>
              <a:off x="5848784" y="3205804"/>
              <a:ext cx="1023270" cy="57131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6000">
                  <a:schemeClr val="bg1">
                    <a:lumMod val="9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3" name="図形グループ 209"/>
          <p:cNvGrpSpPr/>
          <p:nvPr/>
        </p:nvGrpSpPr>
        <p:grpSpPr>
          <a:xfrm>
            <a:off x="7109823" y="4767269"/>
            <a:ext cx="1422400" cy="1698626"/>
            <a:chOff x="6832600" y="4696492"/>
            <a:chExt cx="1422400" cy="1698626"/>
          </a:xfrm>
        </p:grpSpPr>
        <p:grpSp>
          <p:nvGrpSpPr>
            <p:cNvPr id="114" name="図形グループ 199"/>
            <p:cNvGrpSpPr/>
            <p:nvPr/>
          </p:nvGrpSpPr>
          <p:grpSpPr>
            <a:xfrm>
              <a:off x="6832600" y="4696492"/>
              <a:ext cx="1422400" cy="1698626"/>
              <a:chOff x="6832600" y="4463630"/>
              <a:chExt cx="1422400" cy="1698626"/>
            </a:xfrm>
          </p:grpSpPr>
          <p:sp>
            <p:nvSpPr>
              <p:cNvPr id="117" name="正方形/長方形 116"/>
              <p:cNvSpPr/>
              <p:nvPr/>
            </p:nvSpPr>
            <p:spPr>
              <a:xfrm>
                <a:off x="6832600" y="5257800"/>
                <a:ext cx="1422400" cy="2059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rgbClr val="595959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8" name="図形グループ 189"/>
              <p:cNvGrpSpPr/>
              <p:nvPr/>
            </p:nvGrpSpPr>
            <p:grpSpPr>
              <a:xfrm>
                <a:off x="7302500" y="4463630"/>
                <a:ext cx="513493" cy="794169"/>
                <a:chOff x="7226300" y="4463630"/>
                <a:chExt cx="513493" cy="794169"/>
              </a:xfrm>
            </p:grpSpPr>
            <p:sp>
              <p:nvSpPr>
                <p:cNvPr id="127" name="円/楕円 126"/>
                <p:cNvSpPr/>
                <p:nvPr/>
              </p:nvSpPr>
              <p:spPr>
                <a:xfrm>
                  <a:off x="7355012" y="4853262"/>
                  <a:ext cx="264987" cy="264987"/>
                </a:xfrm>
                <a:prstGeom prst="ellipse">
                  <a:avLst/>
                </a:prstGeom>
                <a:solidFill>
                  <a:srgbClr val="E4525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フレーム 127"/>
                <p:cNvSpPr/>
                <p:nvPr/>
              </p:nvSpPr>
              <p:spPr>
                <a:xfrm>
                  <a:off x="7226300" y="4463630"/>
                  <a:ext cx="513493" cy="794169"/>
                </a:xfrm>
                <a:prstGeom prst="fram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9" name="図形グループ 194"/>
              <p:cNvGrpSpPr/>
              <p:nvPr/>
            </p:nvGrpSpPr>
            <p:grpSpPr>
              <a:xfrm>
                <a:off x="6934200" y="5476456"/>
                <a:ext cx="497012" cy="685800"/>
                <a:chOff x="6934200" y="5463756"/>
                <a:chExt cx="368300" cy="685800"/>
              </a:xfrm>
            </p:grpSpPr>
            <p:sp>
              <p:nvSpPr>
                <p:cNvPr id="124" name="正方形/長方形 123"/>
                <p:cNvSpPr/>
                <p:nvPr/>
              </p:nvSpPr>
              <p:spPr>
                <a:xfrm>
                  <a:off x="6934200" y="5463756"/>
                  <a:ext cx="368300" cy="228600"/>
                </a:xfrm>
                <a:prstGeom prst="rect">
                  <a:avLst/>
                </a:prstGeom>
                <a:solidFill>
                  <a:srgbClr val="B3CD32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正方形/長方形 124"/>
                <p:cNvSpPr/>
                <p:nvPr/>
              </p:nvSpPr>
              <p:spPr>
                <a:xfrm>
                  <a:off x="6934200" y="5692356"/>
                  <a:ext cx="368300" cy="228600"/>
                </a:xfrm>
                <a:prstGeom prst="rect">
                  <a:avLst/>
                </a:prstGeom>
                <a:solidFill>
                  <a:srgbClr val="B3CD32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正方形/長方形 125"/>
                <p:cNvSpPr/>
                <p:nvPr/>
              </p:nvSpPr>
              <p:spPr>
                <a:xfrm>
                  <a:off x="6934200" y="5920956"/>
                  <a:ext cx="368300" cy="228600"/>
                </a:xfrm>
                <a:prstGeom prst="rect">
                  <a:avLst/>
                </a:prstGeom>
                <a:solidFill>
                  <a:srgbClr val="B3CD32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0" name="図形グループ 195"/>
              <p:cNvGrpSpPr/>
              <p:nvPr/>
            </p:nvGrpSpPr>
            <p:grpSpPr>
              <a:xfrm>
                <a:off x="7696199" y="5476456"/>
                <a:ext cx="462694" cy="685800"/>
                <a:chOff x="6934200" y="5463756"/>
                <a:chExt cx="368300" cy="685800"/>
              </a:xfrm>
            </p:grpSpPr>
            <p:sp>
              <p:nvSpPr>
                <p:cNvPr id="121" name="正方形/長方形 120"/>
                <p:cNvSpPr/>
                <p:nvPr/>
              </p:nvSpPr>
              <p:spPr>
                <a:xfrm>
                  <a:off x="6934200" y="5463756"/>
                  <a:ext cx="368300" cy="228600"/>
                </a:xfrm>
                <a:prstGeom prst="rect">
                  <a:avLst/>
                </a:prstGeom>
                <a:solidFill>
                  <a:srgbClr val="B3CD32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正方形/長方形 121"/>
                <p:cNvSpPr/>
                <p:nvPr/>
              </p:nvSpPr>
              <p:spPr>
                <a:xfrm>
                  <a:off x="6934200" y="5692356"/>
                  <a:ext cx="368300" cy="228600"/>
                </a:xfrm>
                <a:prstGeom prst="rect">
                  <a:avLst/>
                </a:prstGeom>
                <a:solidFill>
                  <a:srgbClr val="B3CD32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正方形/長方形 122"/>
                <p:cNvSpPr/>
                <p:nvPr/>
              </p:nvSpPr>
              <p:spPr>
                <a:xfrm>
                  <a:off x="6934200" y="5920956"/>
                  <a:ext cx="368300" cy="228600"/>
                </a:xfrm>
                <a:prstGeom prst="rect">
                  <a:avLst/>
                </a:prstGeom>
                <a:solidFill>
                  <a:srgbClr val="B3CD32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15" name="直線コネクタ 114"/>
            <p:cNvCxnSpPr>
              <a:endCxn id="127" idx="2"/>
            </p:cNvCxnSpPr>
            <p:nvPr/>
          </p:nvCxnSpPr>
          <p:spPr>
            <a:xfrm>
              <a:off x="7431212" y="4755639"/>
              <a:ext cx="0" cy="462979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>
              <a:endCxn id="127" idx="6"/>
            </p:cNvCxnSpPr>
            <p:nvPr/>
          </p:nvCxnSpPr>
          <p:spPr>
            <a:xfrm>
              <a:off x="7696199" y="4756547"/>
              <a:ext cx="0" cy="462071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グループ化 170"/>
          <p:cNvGrpSpPr/>
          <p:nvPr/>
        </p:nvGrpSpPr>
        <p:grpSpPr>
          <a:xfrm>
            <a:off x="46524" y="2380004"/>
            <a:ext cx="4026994" cy="6520244"/>
            <a:chOff x="-193039" y="2475254"/>
            <a:chExt cx="4026994" cy="6520244"/>
          </a:xfrm>
        </p:grpSpPr>
        <p:sp>
          <p:nvSpPr>
            <p:cNvPr id="172" name="正方形/長方形 171"/>
            <p:cNvSpPr/>
            <p:nvPr/>
          </p:nvSpPr>
          <p:spPr>
            <a:xfrm>
              <a:off x="290672" y="2488654"/>
              <a:ext cx="3044816" cy="4144311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1301959" y="2475254"/>
              <a:ext cx="1021999" cy="187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パイ 173"/>
            <p:cNvSpPr/>
            <p:nvPr/>
          </p:nvSpPr>
          <p:spPr>
            <a:xfrm rot="5400000">
              <a:off x="-542166" y="4619377"/>
              <a:ext cx="4725248" cy="4026994"/>
            </a:xfrm>
            <a:prstGeom prst="pie">
              <a:avLst>
                <a:gd name="adj1" fmla="val 5360377"/>
                <a:gd name="adj2" fmla="val 1620000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5" name="グループ化 174"/>
          <p:cNvGrpSpPr/>
          <p:nvPr/>
        </p:nvGrpSpPr>
        <p:grpSpPr>
          <a:xfrm>
            <a:off x="1062728" y="1273104"/>
            <a:ext cx="1942101" cy="5192791"/>
            <a:chOff x="823165" y="1368354"/>
            <a:chExt cx="1942101" cy="5192791"/>
          </a:xfrm>
        </p:grpSpPr>
        <p:grpSp>
          <p:nvGrpSpPr>
            <p:cNvPr id="176" name="図形グループ 60"/>
            <p:cNvGrpSpPr/>
            <p:nvPr/>
          </p:nvGrpSpPr>
          <p:grpSpPr>
            <a:xfrm>
              <a:off x="1379430" y="2646904"/>
              <a:ext cx="856592" cy="605309"/>
              <a:chOff x="3619282" y="2920603"/>
              <a:chExt cx="1015564" cy="717646"/>
            </a:xfrm>
          </p:grpSpPr>
          <p:sp>
            <p:nvSpPr>
              <p:cNvPr id="240" name="台形 239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41" name="図形グループ 62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243" name="図形グループ 64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247" name="円弧 246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8" name="円弧 247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44" name="図形グループ 65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245" name="円弧 244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6" name="円弧 245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242" name="直線コネクタ 241"/>
              <p:cNvCxnSpPr>
                <a:stCxn id="245" idx="2"/>
                <a:endCxn id="216" idx="0"/>
              </p:cNvCxnSpPr>
              <p:nvPr/>
            </p:nvCxnSpPr>
            <p:spPr>
              <a:xfrm flipH="1">
                <a:off x="4137395" y="3157738"/>
                <a:ext cx="239" cy="480511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図形グループ 132"/>
            <p:cNvGrpSpPr/>
            <p:nvPr/>
          </p:nvGrpSpPr>
          <p:grpSpPr>
            <a:xfrm>
              <a:off x="823165" y="1368354"/>
              <a:ext cx="1942101" cy="1278550"/>
              <a:chOff x="3264128" y="1497048"/>
              <a:chExt cx="1714272" cy="1219263"/>
            </a:xfrm>
          </p:grpSpPr>
          <p:grpSp>
            <p:nvGrpSpPr>
              <p:cNvPr id="225" name="図形グループ 133"/>
              <p:cNvGrpSpPr/>
              <p:nvPr/>
            </p:nvGrpSpPr>
            <p:grpSpPr>
              <a:xfrm>
                <a:off x="3449135" y="1854238"/>
                <a:ext cx="188558" cy="711162"/>
                <a:chOff x="2344234" y="2451138"/>
                <a:chExt cx="353587" cy="2119482"/>
              </a:xfrm>
            </p:grpSpPr>
            <p:sp>
              <p:nvSpPr>
                <p:cNvPr id="238" name="正方形/長方形 237"/>
                <p:cNvSpPr/>
                <p:nvPr/>
              </p:nvSpPr>
              <p:spPr>
                <a:xfrm>
                  <a:off x="2344234" y="2451138"/>
                  <a:ext cx="353587" cy="196421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39" name="直線コネクタ 238"/>
                <p:cNvCxnSpPr/>
                <p:nvPr/>
              </p:nvCxnSpPr>
              <p:spPr>
                <a:xfrm>
                  <a:off x="2529867" y="4415356"/>
                  <a:ext cx="0" cy="155264"/>
                </a:xfrm>
                <a:prstGeom prst="line">
                  <a:avLst/>
                </a:prstGeom>
                <a:ln w="762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" name="図形グループ 134"/>
              <p:cNvGrpSpPr/>
              <p:nvPr/>
            </p:nvGrpSpPr>
            <p:grpSpPr>
              <a:xfrm>
                <a:off x="4579435" y="1854238"/>
                <a:ext cx="188558" cy="711162"/>
                <a:chOff x="2344234" y="2451138"/>
                <a:chExt cx="353587" cy="2119482"/>
              </a:xfrm>
            </p:grpSpPr>
            <p:sp>
              <p:nvSpPr>
                <p:cNvPr id="236" name="正方形/長方形 235"/>
                <p:cNvSpPr/>
                <p:nvPr/>
              </p:nvSpPr>
              <p:spPr>
                <a:xfrm>
                  <a:off x="2344234" y="2451138"/>
                  <a:ext cx="353587" cy="196421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37" name="直線コネクタ 236"/>
                <p:cNvCxnSpPr/>
                <p:nvPr/>
              </p:nvCxnSpPr>
              <p:spPr>
                <a:xfrm>
                  <a:off x="2529867" y="4415356"/>
                  <a:ext cx="0" cy="155264"/>
                </a:xfrm>
                <a:prstGeom prst="line">
                  <a:avLst/>
                </a:prstGeom>
                <a:ln w="762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7" name="正方形/長方形 226"/>
              <p:cNvSpPr/>
              <p:nvPr/>
            </p:nvSpPr>
            <p:spPr>
              <a:xfrm>
                <a:off x="3264128" y="1739976"/>
                <a:ext cx="1714272" cy="114262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66000">
                    <a:schemeClr val="bg1">
                      <a:lumMod val="9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28" name="図形グループ 136"/>
              <p:cNvGrpSpPr/>
              <p:nvPr/>
            </p:nvGrpSpPr>
            <p:grpSpPr>
              <a:xfrm>
                <a:off x="3351929" y="1497048"/>
                <a:ext cx="1524869" cy="584276"/>
                <a:chOff x="3351929" y="1497048"/>
                <a:chExt cx="1524869" cy="584276"/>
              </a:xfrm>
            </p:grpSpPr>
            <p:grpSp>
              <p:nvGrpSpPr>
                <p:cNvPr id="230" name="図形グループ 138"/>
                <p:cNvGrpSpPr/>
                <p:nvPr/>
              </p:nvGrpSpPr>
              <p:grpSpPr>
                <a:xfrm>
                  <a:off x="3351929" y="1497048"/>
                  <a:ext cx="872688" cy="584276"/>
                  <a:chOff x="3449135" y="1155700"/>
                  <a:chExt cx="872688" cy="584276"/>
                </a:xfrm>
              </p:grpSpPr>
              <p:sp>
                <p:nvSpPr>
                  <p:cNvPr id="234" name="円弧 233"/>
                  <p:cNvSpPr/>
                  <p:nvPr/>
                </p:nvSpPr>
                <p:spPr>
                  <a:xfrm>
                    <a:off x="3449135" y="1155700"/>
                    <a:ext cx="872688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35" name="円弧 234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31" name="図形グループ 139"/>
                <p:cNvGrpSpPr/>
                <p:nvPr/>
              </p:nvGrpSpPr>
              <p:grpSpPr>
                <a:xfrm flipH="1">
                  <a:off x="4062539" y="1497048"/>
                  <a:ext cx="814259" cy="584276"/>
                  <a:chOff x="3449135" y="1155700"/>
                  <a:chExt cx="850135" cy="584276"/>
                </a:xfrm>
              </p:grpSpPr>
              <p:sp>
                <p:nvSpPr>
                  <p:cNvPr id="232" name="円弧 231"/>
                  <p:cNvSpPr/>
                  <p:nvPr/>
                </p:nvSpPr>
                <p:spPr>
                  <a:xfrm>
                    <a:off x="3449135" y="1155700"/>
                    <a:ext cx="85013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33" name="円弧 232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229" name="直線コネクタ 228"/>
              <p:cNvCxnSpPr>
                <a:stCxn id="232" idx="2"/>
                <a:endCxn id="240" idx="0"/>
              </p:cNvCxnSpPr>
              <p:nvPr/>
            </p:nvCxnSpPr>
            <p:spPr>
              <a:xfrm>
                <a:off x="4125807" y="1629827"/>
                <a:ext cx="7383" cy="1086484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図形グループ 149"/>
            <p:cNvGrpSpPr/>
            <p:nvPr/>
          </p:nvGrpSpPr>
          <p:grpSpPr>
            <a:xfrm>
              <a:off x="1388144" y="3252214"/>
              <a:ext cx="856592" cy="660020"/>
              <a:chOff x="3619282" y="2920603"/>
              <a:chExt cx="1015564" cy="782511"/>
            </a:xfrm>
          </p:grpSpPr>
          <p:sp>
            <p:nvSpPr>
              <p:cNvPr id="216" name="台形 215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17" name="図形グループ 15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219" name="図形グループ 15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223" name="円弧 222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4" name="円弧 223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20" name="図形グループ 15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221" name="円弧 220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2" name="円弧 221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218" name="直線コネクタ 217"/>
              <p:cNvCxnSpPr>
                <a:stCxn id="221" idx="2"/>
                <a:endCxn id="207" idx="0"/>
              </p:cNvCxnSpPr>
              <p:nvPr/>
            </p:nvCxnSpPr>
            <p:spPr>
              <a:xfrm flipH="1">
                <a:off x="4135604" y="3157738"/>
                <a:ext cx="2031" cy="545376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図形グループ 159"/>
            <p:cNvGrpSpPr/>
            <p:nvPr/>
          </p:nvGrpSpPr>
          <p:grpSpPr>
            <a:xfrm>
              <a:off x="1398522" y="3912235"/>
              <a:ext cx="856592" cy="707966"/>
              <a:chOff x="3619282" y="2920603"/>
              <a:chExt cx="1015564" cy="839355"/>
            </a:xfrm>
          </p:grpSpPr>
          <p:sp>
            <p:nvSpPr>
              <p:cNvPr id="207" name="台形 206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08" name="図形グループ 16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210" name="図形グループ 16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214" name="円弧 213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5" name="円弧 214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11" name="図形グループ 16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212" name="円弧 211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3" name="円弧 212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209" name="直線コネクタ 208"/>
              <p:cNvCxnSpPr>
                <a:stCxn id="212" idx="2"/>
                <a:endCxn id="198" idx="0"/>
              </p:cNvCxnSpPr>
              <p:nvPr/>
            </p:nvCxnSpPr>
            <p:spPr>
              <a:xfrm flipH="1">
                <a:off x="4134592" y="3157738"/>
                <a:ext cx="3042" cy="602220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図形グループ 169"/>
            <p:cNvGrpSpPr/>
            <p:nvPr/>
          </p:nvGrpSpPr>
          <p:grpSpPr>
            <a:xfrm>
              <a:off x="1408047" y="4620202"/>
              <a:ext cx="856592" cy="647057"/>
              <a:chOff x="3619282" y="2920603"/>
              <a:chExt cx="1015564" cy="767142"/>
            </a:xfrm>
          </p:grpSpPr>
          <p:sp>
            <p:nvSpPr>
              <p:cNvPr id="198" name="台形 197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9" name="図形グループ 17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201" name="図形グループ 17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205" name="円弧 204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6" name="円弧 205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02" name="図形グループ 17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203" name="円弧 202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4" name="円弧 203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200" name="直線コネクタ 199"/>
              <p:cNvCxnSpPr>
                <a:stCxn id="203" idx="2"/>
                <a:endCxn id="196" idx="0"/>
              </p:cNvCxnSpPr>
              <p:nvPr/>
            </p:nvCxnSpPr>
            <p:spPr>
              <a:xfrm>
                <a:off x="4137635" y="3157738"/>
                <a:ext cx="1513" cy="53000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1" name="直線コネクタ 180"/>
            <p:cNvCxnSpPr/>
            <p:nvPr/>
          </p:nvCxnSpPr>
          <p:spPr>
            <a:xfrm flipH="1">
              <a:off x="1502307" y="1753096"/>
              <a:ext cx="1" cy="764722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コネクタ 181"/>
            <p:cNvCxnSpPr/>
            <p:nvPr/>
          </p:nvCxnSpPr>
          <p:spPr>
            <a:xfrm flipH="1">
              <a:off x="2104711" y="1747726"/>
              <a:ext cx="1" cy="771673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正方形/長方形 182"/>
            <p:cNvSpPr/>
            <p:nvPr/>
          </p:nvSpPr>
          <p:spPr>
            <a:xfrm>
              <a:off x="1461352" y="2523737"/>
              <a:ext cx="699102" cy="5590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4" name="グループ化 183"/>
            <p:cNvGrpSpPr/>
            <p:nvPr/>
          </p:nvGrpSpPr>
          <p:grpSpPr>
            <a:xfrm>
              <a:off x="1418239" y="5267259"/>
              <a:ext cx="856592" cy="1293886"/>
              <a:chOff x="1387733" y="4964622"/>
              <a:chExt cx="856592" cy="1293886"/>
            </a:xfrm>
          </p:grpSpPr>
          <p:sp>
            <p:nvSpPr>
              <p:cNvPr id="185" name="正方形/長方形 184"/>
              <p:cNvSpPr/>
              <p:nvPr/>
            </p:nvSpPr>
            <p:spPr>
              <a:xfrm>
                <a:off x="1546977" y="5599050"/>
                <a:ext cx="550934" cy="20525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円/楕円 185"/>
              <p:cNvSpPr/>
              <p:nvPr/>
            </p:nvSpPr>
            <p:spPr>
              <a:xfrm>
                <a:off x="1655993" y="5910368"/>
                <a:ext cx="348140" cy="348140"/>
              </a:xfrm>
              <a:prstGeom prst="ellipse">
                <a:avLst/>
              </a:prstGeom>
              <a:solidFill>
                <a:srgbClr val="E45252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7" name="直線コネクタ 186"/>
              <p:cNvCxnSpPr>
                <a:endCxn id="186" idx="2"/>
              </p:cNvCxnSpPr>
              <p:nvPr/>
            </p:nvCxnSpPr>
            <p:spPr>
              <a:xfrm>
                <a:off x="1655993" y="5808914"/>
                <a:ext cx="0" cy="275524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コネクタ 187"/>
              <p:cNvCxnSpPr>
                <a:endCxn id="186" idx="6"/>
              </p:cNvCxnSpPr>
              <p:nvPr/>
            </p:nvCxnSpPr>
            <p:spPr>
              <a:xfrm>
                <a:off x="2004133" y="5804306"/>
                <a:ext cx="0" cy="280131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9" name="図形グループ 70"/>
              <p:cNvGrpSpPr/>
              <p:nvPr/>
            </p:nvGrpSpPr>
            <p:grpSpPr>
              <a:xfrm>
                <a:off x="1387733" y="4964622"/>
                <a:ext cx="856592" cy="281812"/>
                <a:chOff x="3619282" y="3104579"/>
                <a:chExt cx="1015564" cy="334112"/>
              </a:xfrm>
            </p:grpSpPr>
            <p:sp>
              <p:nvSpPr>
                <p:cNvPr id="196" name="台形 195"/>
                <p:cNvSpPr/>
                <p:nvPr/>
              </p:nvSpPr>
              <p:spPr>
                <a:xfrm>
                  <a:off x="3619282" y="3104579"/>
                  <a:ext cx="1015564" cy="120823"/>
                </a:xfrm>
                <a:prstGeom prst="trapezoid">
                  <a:avLst/>
                </a:prstGeom>
                <a:solidFill>
                  <a:srgbClr val="8ED9FF"/>
                </a:solidFill>
                <a:ln>
                  <a:solidFill>
                    <a:srgbClr val="3366F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97" name="直線コネクタ 196"/>
                <p:cNvCxnSpPr>
                  <a:endCxn id="190" idx="0"/>
                </p:cNvCxnSpPr>
                <p:nvPr/>
              </p:nvCxnSpPr>
              <p:spPr>
                <a:xfrm>
                  <a:off x="4129094" y="3167453"/>
                  <a:ext cx="0" cy="271238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0" name="正方形/長方形 189"/>
              <p:cNvSpPr/>
              <p:nvPr/>
            </p:nvSpPr>
            <p:spPr>
              <a:xfrm>
                <a:off x="1496364" y="5246434"/>
                <a:ext cx="642754" cy="19193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91" name="直線コネクタ 190"/>
              <p:cNvCxnSpPr/>
              <p:nvPr/>
            </p:nvCxnSpPr>
            <p:spPr>
              <a:xfrm>
                <a:off x="1666124" y="5438370"/>
                <a:ext cx="0" cy="160681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/>
              <p:cNvCxnSpPr/>
              <p:nvPr/>
            </p:nvCxnSpPr>
            <p:spPr>
              <a:xfrm>
                <a:off x="1988258" y="5440832"/>
                <a:ext cx="0" cy="15821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3" name="グループ化 192"/>
              <p:cNvGrpSpPr/>
              <p:nvPr/>
            </p:nvGrpSpPr>
            <p:grpSpPr>
              <a:xfrm>
                <a:off x="1430334" y="4989738"/>
                <a:ext cx="784220" cy="64836"/>
                <a:chOff x="1364747" y="5010557"/>
                <a:chExt cx="915837" cy="75717"/>
              </a:xfrm>
            </p:grpSpPr>
            <p:sp>
              <p:nvSpPr>
                <p:cNvPr id="194" name="二等辺三角形 193"/>
                <p:cNvSpPr/>
                <p:nvPr/>
              </p:nvSpPr>
              <p:spPr>
                <a:xfrm rot="5400000">
                  <a:off x="1644091" y="4731213"/>
                  <a:ext cx="75717" cy="634405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5" name="二等辺三角形 194"/>
                <p:cNvSpPr/>
                <p:nvPr/>
              </p:nvSpPr>
              <p:spPr>
                <a:xfrm rot="16200000" flipH="1">
                  <a:off x="1925523" y="4731213"/>
                  <a:ext cx="75717" cy="634405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49" name="テキスト ボックス 248"/>
          <p:cNvSpPr txBox="1"/>
          <p:nvPr/>
        </p:nvSpPr>
        <p:spPr>
          <a:xfrm>
            <a:off x="4696605" y="1204081"/>
            <a:ext cx="3990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40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  <a:cs typeface="小塚ゴシック Pro R"/>
              </a:rPr>
              <a:t>S</a:t>
            </a:r>
            <a:r>
              <a:rPr lang="en-US" altLang="ja-JP" sz="2000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  <a:cs typeface="小塚ゴシック Pro R"/>
              </a:rPr>
              <a:t>eismic </a:t>
            </a:r>
            <a:r>
              <a:rPr lang="en-US" altLang="ja-JP" sz="40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  <a:cs typeface="小塚ゴシック Pro R"/>
              </a:rPr>
              <a:t>A</a:t>
            </a:r>
            <a:r>
              <a:rPr lang="en-US" altLang="ja-JP" sz="2000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  <a:cs typeface="小塚ゴシック Pro R"/>
              </a:rPr>
              <a:t>ttenuation </a:t>
            </a:r>
            <a:r>
              <a:rPr lang="en-US" altLang="ja-JP" sz="4000" dirty="0" smtClean="0">
                <a:latin typeface="小塚ゴシック Pro B" panose="020B0800000000000000" pitchFamily="34" charset="-128"/>
                <a:ea typeface="小塚ゴシック Pro B" panose="020B0800000000000000" pitchFamily="34" charset="-128"/>
                <a:cs typeface="小塚ゴシック Pro R"/>
              </a:rPr>
              <a:t>S</a:t>
            </a:r>
            <a:r>
              <a:rPr lang="en-US" altLang="ja-JP" sz="2000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  <a:cs typeface="小塚ゴシック Pro R"/>
              </a:rPr>
              <a:t>ystem</a:t>
            </a:r>
            <a:endParaRPr lang="en-US" altLang="ja-JP" sz="1600" dirty="0" smtClean="0">
              <a:latin typeface="小塚ゴシック Pro R" panose="020B0400000000000000" pitchFamily="34" charset="-128"/>
              <a:ea typeface="小塚ゴシック Pro R" panose="020B0400000000000000" pitchFamily="34" charset="-128"/>
              <a:cs typeface="小塚ゴシック Pro R"/>
            </a:endParaRPr>
          </a:p>
        </p:txBody>
      </p:sp>
      <p:sp>
        <p:nvSpPr>
          <p:cNvPr id="250" name="角丸四角形 249"/>
          <p:cNvSpPr/>
          <p:nvPr/>
        </p:nvSpPr>
        <p:spPr>
          <a:xfrm>
            <a:off x="3168433" y="1358722"/>
            <a:ext cx="1088830" cy="46051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小塚ゴシック Pro R"/>
                <a:ea typeface="小塚ゴシック Pro R"/>
                <a:cs typeface="小塚ゴシック Pro R"/>
              </a:rPr>
              <a:t>Type-A</a:t>
            </a:r>
          </a:p>
        </p:txBody>
      </p:sp>
      <p:sp>
        <p:nvSpPr>
          <p:cNvPr id="251" name="角丸四角形 250"/>
          <p:cNvSpPr/>
          <p:nvPr/>
        </p:nvSpPr>
        <p:spPr>
          <a:xfrm>
            <a:off x="4033689" y="2058945"/>
            <a:ext cx="1088830" cy="46051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小塚ゴシック Pro R"/>
                <a:ea typeface="小塚ゴシック Pro R"/>
                <a:cs typeface="小塚ゴシック Pro R"/>
              </a:rPr>
              <a:t>Type-B</a:t>
            </a:r>
          </a:p>
        </p:txBody>
      </p:sp>
      <p:sp>
        <p:nvSpPr>
          <p:cNvPr id="252" name="角丸四角形 251"/>
          <p:cNvSpPr/>
          <p:nvPr/>
        </p:nvSpPr>
        <p:spPr>
          <a:xfrm>
            <a:off x="5585309" y="3336609"/>
            <a:ext cx="1249968" cy="46051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小塚ゴシック Pro R"/>
                <a:ea typeface="小塚ゴシック Pro R"/>
                <a:cs typeface="小塚ゴシック Pro R"/>
              </a:rPr>
              <a:t>Type-</a:t>
            </a:r>
            <a:r>
              <a:rPr lang="en-US" altLang="ja-JP" sz="2000" dirty="0" err="1" smtClean="0">
                <a:latin typeface="小塚ゴシック Pro R"/>
                <a:ea typeface="小塚ゴシック Pro R"/>
                <a:cs typeface="小塚ゴシック Pro R"/>
              </a:rPr>
              <a:t>Bp</a:t>
            </a:r>
            <a:endParaRPr lang="en-US" altLang="ja-JP" sz="2000" dirty="0" smtClean="0">
              <a:latin typeface="小塚ゴシック Pro R"/>
              <a:ea typeface="小塚ゴシック Pro R"/>
              <a:cs typeface="小塚ゴシック Pro R"/>
            </a:endParaRPr>
          </a:p>
        </p:txBody>
      </p:sp>
      <p:sp>
        <p:nvSpPr>
          <p:cNvPr id="253" name="角丸四角形 252"/>
          <p:cNvSpPr/>
          <p:nvPr/>
        </p:nvSpPr>
        <p:spPr>
          <a:xfrm>
            <a:off x="7292054" y="4122324"/>
            <a:ext cx="1088830" cy="46051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小塚ゴシック Pro R"/>
                <a:ea typeface="小塚ゴシック Pro R"/>
                <a:cs typeface="小塚ゴシック Pro R"/>
              </a:rPr>
              <a:t>Type-C</a:t>
            </a:r>
          </a:p>
        </p:txBody>
      </p:sp>
    </p:spTree>
    <p:extLst>
      <p:ext uri="{BB962C8B-B14F-4D97-AF65-F5344CB8AC3E}">
        <p14:creationId xmlns:p14="http://schemas.microsoft.com/office/powerpoint/2010/main" val="42498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グループ化 249"/>
          <p:cNvGrpSpPr/>
          <p:nvPr/>
        </p:nvGrpSpPr>
        <p:grpSpPr>
          <a:xfrm>
            <a:off x="46524" y="2380004"/>
            <a:ext cx="4026994" cy="6520244"/>
            <a:chOff x="-193039" y="2475254"/>
            <a:chExt cx="4026994" cy="6520244"/>
          </a:xfrm>
        </p:grpSpPr>
        <p:sp>
          <p:nvSpPr>
            <p:cNvPr id="247" name="正方形/長方形 246"/>
            <p:cNvSpPr/>
            <p:nvPr/>
          </p:nvSpPr>
          <p:spPr>
            <a:xfrm>
              <a:off x="290672" y="2488654"/>
              <a:ext cx="3044816" cy="4144311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正方形/長方形 247"/>
            <p:cNvSpPr/>
            <p:nvPr/>
          </p:nvSpPr>
          <p:spPr>
            <a:xfrm>
              <a:off x="1301959" y="2475254"/>
              <a:ext cx="1021999" cy="187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パイ 248"/>
            <p:cNvSpPr/>
            <p:nvPr/>
          </p:nvSpPr>
          <p:spPr>
            <a:xfrm rot="5400000">
              <a:off x="-542166" y="4619377"/>
              <a:ext cx="4725248" cy="4026994"/>
            </a:xfrm>
            <a:prstGeom prst="pie">
              <a:avLst>
                <a:gd name="adj1" fmla="val 5360377"/>
                <a:gd name="adj2" fmla="val 1620000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Type-A SAS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1697" y="5281077"/>
            <a:ext cx="4905102" cy="128006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腕</a:t>
            </a:r>
            <a:r>
              <a:rPr lang="ja-JP" altLang="en-US" sz="2400" dirty="0" smtClean="0"/>
              <a:t>共振器鏡用の最大の</a:t>
            </a:r>
            <a:r>
              <a:rPr lang="ja-JP" altLang="en-US" sz="2400" dirty="0"/>
              <a:t>防振装置</a:t>
            </a:r>
            <a:endParaRPr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こ</a:t>
            </a:r>
            <a:r>
              <a:rPr lang="ja-JP" altLang="en-US" sz="2400" dirty="0" smtClean="0"/>
              <a:t>の発表は特に常温部分のお話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63A1-BF3E-4D95-942E-278B99DA3259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9" name="角丸四角形 78"/>
          <p:cNvSpPr/>
          <p:nvPr/>
        </p:nvSpPr>
        <p:spPr>
          <a:xfrm>
            <a:off x="1030764" y="5078993"/>
            <a:ext cx="2065779" cy="1458721"/>
          </a:xfrm>
          <a:prstGeom prst="roundRect">
            <a:avLst/>
          </a:prstGeom>
          <a:solidFill>
            <a:srgbClr val="C5F6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dirty="0" smtClean="0">
              <a:latin typeface="小塚ゴシック Pro R"/>
              <a:ea typeface="小塚ゴシック Pro R"/>
              <a:cs typeface="小塚ゴシック Pro R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 rot="5400000">
            <a:off x="602276" y="562817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Cryogenic</a:t>
            </a:r>
            <a:endParaRPr kumimoji="1" lang="ja-JP" altLang="en-US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grpSp>
        <p:nvGrpSpPr>
          <p:cNvPr id="244" name="グループ化 243"/>
          <p:cNvGrpSpPr/>
          <p:nvPr/>
        </p:nvGrpSpPr>
        <p:grpSpPr>
          <a:xfrm>
            <a:off x="3911426" y="1177360"/>
            <a:ext cx="4633909" cy="3770810"/>
            <a:chOff x="3950789" y="2019188"/>
            <a:chExt cx="5210831" cy="4240276"/>
          </a:xfrm>
        </p:grpSpPr>
        <p:sp>
          <p:nvSpPr>
            <p:cNvPr id="168" name="円/楕円 167"/>
            <p:cNvSpPr/>
            <p:nvPr/>
          </p:nvSpPr>
          <p:spPr>
            <a:xfrm>
              <a:off x="6409547" y="2019188"/>
              <a:ext cx="516533" cy="51653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6408305" y="3580290"/>
              <a:ext cx="516533" cy="51653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8645087" y="4137706"/>
              <a:ext cx="516533" cy="51653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7055570" y="4137706"/>
              <a:ext cx="516533" cy="51653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3" name="直線コネクタ 182"/>
            <p:cNvCxnSpPr>
              <a:stCxn id="203" idx="2"/>
              <a:endCxn id="209" idx="2"/>
            </p:cNvCxnSpPr>
            <p:nvPr/>
          </p:nvCxnSpPr>
          <p:spPr>
            <a:xfrm flipH="1" flipV="1">
              <a:off x="6668515" y="2316531"/>
              <a:ext cx="2773" cy="2095638"/>
            </a:xfrm>
            <a:prstGeom prst="line">
              <a:avLst/>
            </a:prstGeom>
            <a:ln w="762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/>
            <p:cNvCxnSpPr/>
            <p:nvPr/>
          </p:nvCxnSpPr>
          <p:spPr>
            <a:xfrm flipV="1">
              <a:off x="3950789" y="4234223"/>
              <a:ext cx="1336385" cy="13094"/>
            </a:xfrm>
            <a:prstGeom prst="line">
              <a:avLst/>
            </a:prstGeom>
            <a:ln w="381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コネクタ 187"/>
            <p:cNvCxnSpPr>
              <a:stCxn id="201" idx="2"/>
              <a:endCxn id="199" idx="2"/>
            </p:cNvCxnSpPr>
            <p:nvPr/>
          </p:nvCxnSpPr>
          <p:spPr>
            <a:xfrm flipH="1" flipV="1">
              <a:off x="4278581" y="3687623"/>
              <a:ext cx="75708" cy="544823"/>
            </a:xfrm>
            <a:prstGeom prst="line">
              <a:avLst/>
            </a:prstGeom>
            <a:ln w="381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コネクタ 189"/>
            <p:cNvCxnSpPr>
              <a:stCxn id="211" idx="2"/>
              <a:endCxn id="210" idx="2"/>
            </p:cNvCxnSpPr>
            <p:nvPr/>
          </p:nvCxnSpPr>
          <p:spPr>
            <a:xfrm flipV="1">
              <a:off x="5651246" y="4240029"/>
              <a:ext cx="462529" cy="162244"/>
            </a:xfrm>
            <a:prstGeom prst="line">
              <a:avLst/>
            </a:prstGeom>
            <a:ln w="762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コネクタ 190"/>
            <p:cNvCxnSpPr>
              <a:stCxn id="206" idx="2"/>
              <a:endCxn id="211" idx="2"/>
            </p:cNvCxnSpPr>
            <p:nvPr/>
          </p:nvCxnSpPr>
          <p:spPr>
            <a:xfrm flipH="1" flipV="1">
              <a:off x="5651246" y="4402273"/>
              <a:ext cx="3183752" cy="2293"/>
            </a:xfrm>
            <a:prstGeom prst="line">
              <a:avLst/>
            </a:prstGeom>
            <a:ln w="762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>
              <a:endCxn id="215" idx="2"/>
            </p:cNvCxnSpPr>
            <p:nvPr/>
          </p:nvCxnSpPr>
          <p:spPr>
            <a:xfrm flipH="1" flipV="1">
              <a:off x="6843495" y="5902930"/>
              <a:ext cx="5722" cy="356534"/>
            </a:xfrm>
            <a:prstGeom prst="line">
              <a:avLst/>
            </a:prstGeom>
            <a:ln w="381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/>
            <p:cNvCxnSpPr>
              <a:stCxn id="212" idx="2"/>
              <a:endCxn id="203" idx="2"/>
            </p:cNvCxnSpPr>
            <p:nvPr/>
          </p:nvCxnSpPr>
          <p:spPr>
            <a:xfrm flipV="1">
              <a:off x="6667220" y="4412170"/>
              <a:ext cx="4068" cy="1110408"/>
            </a:xfrm>
            <a:prstGeom prst="line">
              <a:avLst/>
            </a:prstGeom>
            <a:ln w="76200" cmpd="sng">
              <a:solidFill>
                <a:srgbClr val="FB4FF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/>
            <p:cNvCxnSpPr>
              <a:stCxn id="212" idx="2"/>
              <a:endCxn id="213" idx="2"/>
            </p:cNvCxnSpPr>
            <p:nvPr/>
          </p:nvCxnSpPr>
          <p:spPr>
            <a:xfrm flipV="1">
              <a:off x="6667220" y="5013772"/>
              <a:ext cx="184129" cy="508805"/>
            </a:xfrm>
            <a:prstGeom prst="line">
              <a:avLst/>
            </a:prstGeom>
            <a:ln w="76200" cmpd="sng">
              <a:solidFill>
                <a:srgbClr val="FB4FF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コネクタ 194"/>
            <p:cNvCxnSpPr>
              <a:stCxn id="215" idx="2"/>
              <a:endCxn id="213" idx="2"/>
            </p:cNvCxnSpPr>
            <p:nvPr/>
          </p:nvCxnSpPr>
          <p:spPr>
            <a:xfrm flipV="1">
              <a:off x="6843495" y="5013772"/>
              <a:ext cx="7854" cy="889157"/>
            </a:xfrm>
            <a:prstGeom prst="line">
              <a:avLst/>
            </a:prstGeom>
            <a:ln w="76200" cmpd="sng">
              <a:solidFill>
                <a:srgbClr val="FB4FF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>
              <a:stCxn id="200" idx="2"/>
              <a:endCxn id="199" idx="2"/>
            </p:cNvCxnSpPr>
            <p:nvPr/>
          </p:nvCxnSpPr>
          <p:spPr>
            <a:xfrm flipV="1">
              <a:off x="4202873" y="3687623"/>
              <a:ext cx="75708" cy="544823"/>
            </a:xfrm>
            <a:prstGeom prst="line">
              <a:avLst/>
            </a:prstGeom>
            <a:ln w="381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/>
            <p:cNvCxnSpPr>
              <a:stCxn id="214" idx="2"/>
              <a:endCxn id="210" idx="2"/>
            </p:cNvCxnSpPr>
            <p:nvPr/>
          </p:nvCxnSpPr>
          <p:spPr>
            <a:xfrm>
              <a:off x="5230662" y="4238717"/>
              <a:ext cx="883113" cy="1312"/>
            </a:xfrm>
            <a:prstGeom prst="line">
              <a:avLst/>
            </a:prstGeom>
            <a:ln w="762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図形グループ 8"/>
            <p:cNvGrpSpPr/>
            <p:nvPr/>
          </p:nvGrpSpPr>
          <p:grpSpPr>
            <a:xfrm flipH="1">
              <a:off x="4110558" y="3630786"/>
              <a:ext cx="292244" cy="693975"/>
              <a:chOff x="6254488" y="1417638"/>
              <a:chExt cx="1678776" cy="3986491"/>
            </a:xfrm>
          </p:grpSpPr>
          <p:sp>
            <p:nvSpPr>
              <p:cNvPr id="199" name="正方形/長方形 198"/>
              <p:cNvSpPr/>
              <p:nvPr/>
            </p:nvSpPr>
            <p:spPr>
              <a:xfrm>
                <a:off x="6553200" y="1417638"/>
                <a:ext cx="829733" cy="326495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正方形/長方形 199"/>
              <p:cNvSpPr/>
              <p:nvPr/>
            </p:nvSpPr>
            <p:spPr>
              <a:xfrm rot="8100000">
                <a:off x="7103531" y="4826015"/>
                <a:ext cx="829733" cy="326495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" name="正方形/長方形 200"/>
              <p:cNvSpPr/>
              <p:nvPr/>
            </p:nvSpPr>
            <p:spPr>
              <a:xfrm rot="13500000">
                <a:off x="6002869" y="4826015"/>
                <a:ext cx="829733" cy="326495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3" name="正方形/長方形 202"/>
            <p:cNvSpPr/>
            <p:nvPr/>
          </p:nvSpPr>
          <p:spPr>
            <a:xfrm rot="7911605">
              <a:off x="6560277" y="4397310"/>
              <a:ext cx="288552" cy="89329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4" name="図形グループ 16"/>
            <p:cNvGrpSpPr/>
            <p:nvPr/>
          </p:nvGrpSpPr>
          <p:grpSpPr>
            <a:xfrm>
              <a:off x="7240418" y="4278313"/>
              <a:ext cx="1725810" cy="252507"/>
              <a:chOff x="6383871" y="5022309"/>
              <a:chExt cx="3738687" cy="547015"/>
            </a:xfrm>
          </p:grpSpPr>
          <p:sp>
            <p:nvSpPr>
              <p:cNvPr id="205" name="正方形/長方形 204"/>
              <p:cNvSpPr/>
              <p:nvPr/>
            </p:nvSpPr>
            <p:spPr>
              <a:xfrm rot="16200000">
                <a:off x="6252508" y="5153672"/>
                <a:ext cx="547014" cy="284287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正方形/長方形 205"/>
              <p:cNvSpPr/>
              <p:nvPr/>
            </p:nvSpPr>
            <p:spPr>
              <a:xfrm rot="5400000">
                <a:off x="9706908" y="5153673"/>
                <a:ext cx="547014" cy="284287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図形グループ 44"/>
            <p:cNvGrpSpPr/>
            <p:nvPr/>
          </p:nvGrpSpPr>
          <p:grpSpPr>
            <a:xfrm rot="16200000">
              <a:off x="5805609" y="2921954"/>
              <a:ext cx="1725810" cy="252507"/>
              <a:chOff x="6383871" y="5022309"/>
              <a:chExt cx="3738687" cy="547015"/>
            </a:xfrm>
          </p:grpSpPr>
          <p:sp>
            <p:nvSpPr>
              <p:cNvPr id="208" name="正方形/長方形 207"/>
              <p:cNvSpPr/>
              <p:nvPr/>
            </p:nvSpPr>
            <p:spPr>
              <a:xfrm rot="16200000">
                <a:off x="6252508" y="5153672"/>
                <a:ext cx="547014" cy="284287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正方形/長方形 208"/>
              <p:cNvSpPr/>
              <p:nvPr/>
            </p:nvSpPr>
            <p:spPr>
              <a:xfrm rot="5400000">
                <a:off x="9706908" y="5153673"/>
                <a:ext cx="547014" cy="284287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0" name="正方形/長方形 209"/>
            <p:cNvSpPr/>
            <p:nvPr/>
          </p:nvSpPr>
          <p:spPr>
            <a:xfrm rot="4500000">
              <a:off x="6046545" y="4172663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/>
            <p:cNvSpPr/>
            <p:nvPr/>
          </p:nvSpPr>
          <p:spPr>
            <a:xfrm rot="15300000">
              <a:off x="5480634" y="4362609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 rot="11700000">
              <a:off x="6534449" y="5520754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/>
            <p:cNvSpPr/>
            <p:nvPr/>
          </p:nvSpPr>
          <p:spPr>
            <a:xfrm rot="900000">
              <a:off x="6746278" y="4908567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 rot="16200000">
              <a:off x="5058226" y="4185203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 rot="10800000">
              <a:off x="6724574" y="5902930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正方形/長方形 224"/>
            <p:cNvSpPr/>
            <p:nvPr/>
          </p:nvSpPr>
          <p:spPr>
            <a:xfrm>
              <a:off x="4677190" y="4170689"/>
              <a:ext cx="255419" cy="13499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6" name="図形グループ 53"/>
            <p:cNvGrpSpPr/>
            <p:nvPr/>
          </p:nvGrpSpPr>
          <p:grpSpPr>
            <a:xfrm>
              <a:off x="6593041" y="3016995"/>
              <a:ext cx="152560" cy="89867"/>
              <a:chOff x="5490728" y="1713690"/>
              <a:chExt cx="411011" cy="242110"/>
            </a:xfrm>
          </p:grpSpPr>
          <p:sp>
            <p:nvSpPr>
              <p:cNvPr id="227" name="正方形/長方形 226"/>
              <p:cNvSpPr/>
              <p:nvPr/>
            </p:nvSpPr>
            <p:spPr>
              <a:xfrm rot="1221922">
                <a:off x="5530524" y="1792915"/>
                <a:ext cx="355600" cy="838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8" name="直線コネクタ 227"/>
              <p:cNvCxnSpPr/>
              <p:nvPr/>
            </p:nvCxnSpPr>
            <p:spPr>
              <a:xfrm flipH="1" flipV="1">
                <a:off x="5490728" y="1815290"/>
                <a:ext cx="411011" cy="14051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 flipH="1" flipV="1">
                <a:off x="5490728" y="1713690"/>
                <a:ext cx="411011" cy="14051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0" name="図形グループ 103"/>
            <p:cNvGrpSpPr/>
            <p:nvPr/>
          </p:nvGrpSpPr>
          <p:grpSpPr>
            <a:xfrm rot="5400000">
              <a:off x="8011731" y="4366461"/>
              <a:ext cx="152560" cy="89867"/>
              <a:chOff x="5490728" y="1713690"/>
              <a:chExt cx="411011" cy="242110"/>
            </a:xfrm>
          </p:grpSpPr>
          <p:sp>
            <p:nvSpPr>
              <p:cNvPr id="231" name="正方形/長方形 230"/>
              <p:cNvSpPr/>
              <p:nvPr/>
            </p:nvSpPr>
            <p:spPr>
              <a:xfrm rot="1221922">
                <a:off x="5530524" y="1792915"/>
                <a:ext cx="355600" cy="838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32" name="直線コネクタ 231"/>
              <p:cNvCxnSpPr/>
              <p:nvPr/>
            </p:nvCxnSpPr>
            <p:spPr>
              <a:xfrm flipH="1" flipV="1">
                <a:off x="5490728" y="1815290"/>
                <a:ext cx="411011" cy="14051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/>
              <p:cNvCxnSpPr/>
              <p:nvPr/>
            </p:nvCxnSpPr>
            <p:spPr>
              <a:xfrm flipH="1" flipV="1">
                <a:off x="5490728" y="1713690"/>
                <a:ext cx="411011" cy="14051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7" name="グループ化 276"/>
          <p:cNvGrpSpPr/>
          <p:nvPr/>
        </p:nvGrpSpPr>
        <p:grpSpPr>
          <a:xfrm>
            <a:off x="1062728" y="1273104"/>
            <a:ext cx="1942101" cy="5192791"/>
            <a:chOff x="823165" y="1368354"/>
            <a:chExt cx="1942101" cy="5192791"/>
          </a:xfrm>
        </p:grpSpPr>
        <p:grpSp>
          <p:nvGrpSpPr>
            <p:cNvPr id="86" name="図形グループ 60"/>
            <p:cNvGrpSpPr/>
            <p:nvPr/>
          </p:nvGrpSpPr>
          <p:grpSpPr>
            <a:xfrm>
              <a:off x="1379430" y="2646904"/>
              <a:ext cx="856592" cy="605309"/>
              <a:chOff x="3619282" y="2920603"/>
              <a:chExt cx="1015564" cy="717646"/>
            </a:xfrm>
          </p:grpSpPr>
          <p:sp>
            <p:nvSpPr>
              <p:cNvPr id="146" name="台形 145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7" name="図形グループ 62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149" name="図形グループ 64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153" name="円弧 152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4" name="円弧 153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50" name="図形グループ 65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151" name="円弧 150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2" name="円弧 151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148" name="直線コネクタ 147"/>
              <p:cNvCxnSpPr>
                <a:stCxn id="151" idx="2"/>
                <a:endCxn id="113" idx="0"/>
              </p:cNvCxnSpPr>
              <p:nvPr/>
            </p:nvCxnSpPr>
            <p:spPr>
              <a:xfrm flipH="1">
                <a:off x="4137395" y="3157738"/>
                <a:ext cx="239" cy="480511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図形グループ 132"/>
            <p:cNvGrpSpPr/>
            <p:nvPr/>
          </p:nvGrpSpPr>
          <p:grpSpPr>
            <a:xfrm>
              <a:off x="823165" y="1368354"/>
              <a:ext cx="1942101" cy="1278550"/>
              <a:chOff x="3264128" y="1497048"/>
              <a:chExt cx="1714272" cy="1219263"/>
            </a:xfrm>
          </p:grpSpPr>
          <p:grpSp>
            <p:nvGrpSpPr>
              <p:cNvPr id="122" name="図形グループ 133"/>
              <p:cNvGrpSpPr/>
              <p:nvPr/>
            </p:nvGrpSpPr>
            <p:grpSpPr>
              <a:xfrm>
                <a:off x="3449135" y="1854238"/>
                <a:ext cx="188558" cy="711162"/>
                <a:chOff x="2344234" y="2451138"/>
                <a:chExt cx="353587" cy="2119482"/>
              </a:xfrm>
            </p:grpSpPr>
            <p:sp>
              <p:nvSpPr>
                <p:cNvPr id="135" name="正方形/長方形 134"/>
                <p:cNvSpPr/>
                <p:nvPr/>
              </p:nvSpPr>
              <p:spPr>
                <a:xfrm>
                  <a:off x="2344234" y="2451138"/>
                  <a:ext cx="353587" cy="196421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36" name="直線コネクタ 135"/>
                <p:cNvCxnSpPr/>
                <p:nvPr/>
              </p:nvCxnSpPr>
              <p:spPr>
                <a:xfrm>
                  <a:off x="2529867" y="4415356"/>
                  <a:ext cx="0" cy="155264"/>
                </a:xfrm>
                <a:prstGeom prst="line">
                  <a:avLst/>
                </a:prstGeom>
                <a:ln w="762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" name="図形グループ 134"/>
              <p:cNvGrpSpPr/>
              <p:nvPr/>
            </p:nvGrpSpPr>
            <p:grpSpPr>
              <a:xfrm>
                <a:off x="4579435" y="1854238"/>
                <a:ext cx="188558" cy="711162"/>
                <a:chOff x="2344234" y="2451138"/>
                <a:chExt cx="353587" cy="2119482"/>
              </a:xfrm>
            </p:grpSpPr>
            <p:sp>
              <p:nvSpPr>
                <p:cNvPr id="133" name="正方形/長方形 132"/>
                <p:cNvSpPr/>
                <p:nvPr/>
              </p:nvSpPr>
              <p:spPr>
                <a:xfrm>
                  <a:off x="2344234" y="2451138"/>
                  <a:ext cx="353587" cy="196421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34" name="直線コネクタ 133"/>
                <p:cNvCxnSpPr/>
                <p:nvPr/>
              </p:nvCxnSpPr>
              <p:spPr>
                <a:xfrm>
                  <a:off x="2529867" y="4415356"/>
                  <a:ext cx="0" cy="155264"/>
                </a:xfrm>
                <a:prstGeom prst="line">
                  <a:avLst/>
                </a:prstGeom>
                <a:ln w="762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正方形/長方形 123"/>
              <p:cNvSpPr/>
              <p:nvPr/>
            </p:nvSpPr>
            <p:spPr>
              <a:xfrm>
                <a:off x="3264128" y="1739976"/>
                <a:ext cx="1714272" cy="114262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66000">
                    <a:schemeClr val="bg1">
                      <a:lumMod val="9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5" name="図形グループ 136"/>
              <p:cNvGrpSpPr/>
              <p:nvPr/>
            </p:nvGrpSpPr>
            <p:grpSpPr>
              <a:xfrm>
                <a:off x="3351929" y="1497048"/>
                <a:ext cx="1524869" cy="584276"/>
                <a:chOff x="3351929" y="1497048"/>
                <a:chExt cx="1524869" cy="584276"/>
              </a:xfrm>
            </p:grpSpPr>
            <p:grpSp>
              <p:nvGrpSpPr>
                <p:cNvPr id="127" name="図形グループ 138"/>
                <p:cNvGrpSpPr/>
                <p:nvPr/>
              </p:nvGrpSpPr>
              <p:grpSpPr>
                <a:xfrm>
                  <a:off x="3351929" y="1497048"/>
                  <a:ext cx="872688" cy="584276"/>
                  <a:chOff x="3449135" y="1155700"/>
                  <a:chExt cx="872688" cy="584276"/>
                </a:xfrm>
              </p:grpSpPr>
              <p:sp>
                <p:nvSpPr>
                  <p:cNvPr id="131" name="円弧 130"/>
                  <p:cNvSpPr/>
                  <p:nvPr/>
                </p:nvSpPr>
                <p:spPr>
                  <a:xfrm>
                    <a:off x="3449135" y="1155700"/>
                    <a:ext cx="872688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2" name="円弧 131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28" name="図形グループ 139"/>
                <p:cNvGrpSpPr/>
                <p:nvPr/>
              </p:nvGrpSpPr>
              <p:grpSpPr>
                <a:xfrm flipH="1">
                  <a:off x="4062539" y="1497048"/>
                  <a:ext cx="814259" cy="584276"/>
                  <a:chOff x="3449135" y="1155700"/>
                  <a:chExt cx="850135" cy="584276"/>
                </a:xfrm>
              </p:grpSpPr>
              <p:sp>
                <p:nvSpPr>
                  <p:cNvPr id="129" name="円弧 128"/>
                  <p:cNvSpPr/>
                  <p:nvPr/>
                </p:nvSpPr>
                <p:spPr>
                  <a:xfrm>
                    <a:off x="3449135" y="1155700"/>
                    <a:ext cx="85013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0" name="円弧 129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126" name="直線コネクタ 125"/>
              <p:cNvCxnSpPr>
                <a:stCxn id="129" idx="2"/>
                <a:endCxn id="146" idx="0"/>
              </p:cNvCxnSpPr>
              <p:nvPr/>
            </p:nvCxnSpPr>
            <p:spPr>
              <a:xfrm>
                <a:off x="4125807" y="1629827"/>
                <a:ext cx="7383" cy="1086484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図形グループ 149"/>
            <p:cNvGrpSpPr/>
            <p:nvPr/>
          </p:nvGrpSpPr>
          <p:grpSpPr>
            <a:xfrm>
              <a:off x="1388144" y="3252214"/>
              <a:ext cx="856592" cy="660020"/>
              <a:chOff x="3619282" y="2920603"/>
              <a:chExt cx="1015564" cy="782511"/>
            </a:xfrm>
          </p:grpSpPr>
          <p:sp>
            <p:nvSpPr>
              <p:cNvPr id="113" name="台形 112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4" name="図形グループ 15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116" name="図形グループ 15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120" name="円弧 119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1" name="円弧 120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17" name="図形グループ 15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118" name="円弧 117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" name="円弧 118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115" name="直線コネクタ 114"/>
              <p:cNvCxnSpPr>
                <a:stCxn id="118" idx="2"/>
                <a:endCxn id="104" idx="0"/>
              </p:cNvCxnSpPr>
              <p:nvPr/>
            </p:nvCxnSpPr>
            <p:spPr>
              <a:xfrm flipH="1">
                <a:off x="4135604" y="3157738"/>
                <a:ext cx="2031" cy="545376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図形グループ 159"/>
            <p:cNvGrpSpPr/>
            <p:nvPr/>
          </p:nvGrpSpPr>
          <p:grpSpPr>
            <a:xfrm>
              <a:off x="1398522" y="3912235"/>
              <a:ext cx="856592" cy="707966"/>
              <a:chOff x="3619282" y="2920603"/>
              <a:chExt cx="1015564" cy="839355"/>
            </a:xfrm>
          </p:grpSpPr>
          <p:sp>
            <p:nvSpPr>
              <p:cNvPr id="104" name="台形 103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5" name="図形グループ 16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107" name="図形グループ 16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111" name="円弧 110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" name="円弧 111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" name="図形グループ 16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109" name="円弧 108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" name="円弧 109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106" name="直線コネクタ 105"/>
              <p:cNvCxnSpPr>
                <a:stCxn id="109" idx="2"/>
                <a:endCxn id="95" idx="0"/>
              </p:cNvCxnSpPr>
              <p:nvPr/>
            </p:nvCxnSpPr>
            <p:spPr>
              <a:xfrm flipH="1">
                <a:off x="4134592" y="3157738"/>
                <a:ext cx="3042" cy="602220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図形グループ 169"/>
            <p:cNvGrpSpPr/>
            <p:nvPr/>
          </p:nvGrpSpPr>
          <p:grpSpPr>
            <a:xfrm>
              <a:off x="1408047" y="4620202"/>
              <a:ext cx="856592" cy="647057"/>
              <a:chOff x="3619282" y="2920603"/>
              <a:chExt cx="1015564" cy="767142"/>
            </a:xfrm>
          </p:grpSpPr>
          <p:sp>
            <p:nvSpPr>
              <p:cNvPr id="95" name="台形 94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96" name="図形グループ 17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98" name="図形グループ 17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102" name="円弧 101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" name="円弧 102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99" name="図形グループ 17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100" name="円弧 99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1" name="円弧 100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97" name="直線コネクタ 96"/>
              <p:cNvCxnSpPr>
                <a:stCxn id="100" idx="2"/>
                <a:endCxn id="137" idx="0"/>
              </p:cNvCxnSpPr>
              <p:nvPr/>
            </p:nvCxnSpPr>
            <p:spPr>
              <a:xfrm>
                <a:off x="4137635" y="3157738"/>
                <a:ext cx="1513" cy="53000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直線コネクタ 162"/>
            <p:cNvCxnSpPr/>
            <p:nvPr/>
          </p:nvCxnSpPr>
          <p:spPr>
            <a:xfrm flipH="1">
              <a:off x="1502307" y="1753096"/>
              <a:ext cx="1" cy="764722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H="1">
              <a:off x="2104711" y="1747726"/>
              <a:ext cx="1" cy="771673"/>
            </a:xfrm>
            <a:prstGeom prst="line">
              <a:avLst/>
            </a:prstGeom>
            <a:ln w="12700" cmpd="sng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正方形/長方形 164"/>
            <p:cNvSpPr/>
            <p:nvPr/>
          </p:nvSpPr>
          <p:spPr>
            <a:xfrm>
              <a:off x="1461352" y="2523737"/>
              <a:ext cx="699102" cy="5590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68" name="グループ化 267"/>
            <p:cNvGrpSpPr/>
            <p:nvPr/>
          </p:nvGrpSpPr>
          <p:grpSpPr>
            <a:xfrm>
              <a:off x="1418239" y="5267259"/>
              <a:ext cx="856592" cy="1293886"/>
              <a:chOff x="1387733" y="4964622"/>
              <a:chExt cx="856592" cy="1293886"/>
            </a:xfrm>
          </p:grpSpPr>
          <p:sp>
            <p:nvSpPr>
              <p:cNvPr id="82" name="正方形/長方形 81"/>
              <p:cNvSpPr/>
              <p:nvPr/>
            </p:nvSpPr>
            <p:spPr>
              <a:xfrm>
                <a:off x="1546977" y="5599050"/>
                <a:ext cx="550934" cy="20525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円/楕円 82"/>
              <p:cNvSpPr/>
              <p:nvPr/>
            </p:nvSpPr>
            <p:spPr>
              <a:xfrm>
                <a:off x="1655993" y="5910368"/>
                <a:ext cx="348140" cy="348140"/>
              </a:xfrm>
              <a:prstGeom prst="ellipse">
                <a:avLst/>
              </a:prstGeom>
              <a:solidFill>
                <a:srgbClr val="E45252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4" name="直線コネクタ 83"/>
              <p:cNvCxnSpPr>
                <a:endCxn id="83" idx="2"/>
              </p:cNvCxnSpPr>
              <p:nvPr/>
            </p:nvCxnSpPr>
            <p:spPr>
              <a:xfrm>
                <a:off x="1655993" y="5808914"/>
                <a:ext cx="0" cy="275524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>
                <a:endCxn id="83" idx="6"/>
              </p:cNvCxnSpPr>
              <p:nvPr/>
            </p:nvCxnSpPr>
            <p:spPr>
              <a:xfrm>
                <a:off x="2004133" y="5804306"/>
                <a:ext cx="0" cy="280131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図形グループ 70"/>
              <p:cNvGrpSpPr/>
              <p:nvPr/>
            </p:nvGrpSpPr>
            <p:grpSpPr>
              <a:xfrm>
                <a:off x="1387733" y="4964622"/>
                <a:ext cx="856592" cy="281812"/>
                <a:chOff x="3619282" y="3104579"/>
                <a:chExt cx="1015564" cy="334112"/>
              </a:xfrm>
            </p:grpSpPr>
            <p:sp>
              <p:nvSpPr>
                <p:cNvPr id="137" name="台形 136"/>
                <p:cNvSpPr/>
                <p:nvPr/>
              </p:nvSpPr>
              <p:spPr>
                <a:xfrm>
                  <a:off x="3619282" y="3104579"/>
                  <a:ext cx="1015564" cy="120823"/>
                </a:xfrm>
                <a:prstGeom prst="trapezoid">
                  <a:avLst/>
                </a:prstGeom>
                <a:solidFill>
                  <a:srgbClr val="8ED9FF"/>
                </a:solidFill>
                <a:ln>
                  <a:solidFill>
                    <a:srgbClr val="3366F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39" name="直線コネクタ 138"/>
                <p:cNvCxnSpPr>
                  <a:endCxn id="92" idx="0"/>
                </p:cNvCxnSpPr>
                <p:nvPr/>
              </p:nvCxnSpPr>
              <p:spPr>
                <a:xfrm>
                  <a:off x="4129094" y="3167453"/>
                  <a:ext cx="0" cy="271238"/>
                </a:xfrm>
                <a:prstGeom prst="line">
                  <a:avLst/>
                </a:prstGeom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正方形/長方形 91"/>
              <p:cNvSpPr/>
              <p:nvPr/>
            </p:nvSpPr>
            <p:spPr>
              <a:xfrm>
                <a:off x="1496364" y="5246434"/>
                <a:ext cx="642754" cy="19193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93" name="直線コネクタ 92"/>
              <p:cNvCxnSpPr/>
              <p:nvPr/>
            </p:nvCxnSpPr>
            <p:spPr>
              <a:xfrm>
                <a:off x="1666124" y="5438370"/>
                <a:ext cx="0" cy="160681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1988258" y="5440832"/>
                <a:ext cx="0" cy="15821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6" name="グループ化 265"/>
              <p:cNvGrpSpPr/>
              <p:nvPr/>
            </p:nvGrpSpPr>
            <p:grpSpPr>
              <a:xfrm>
                <a:off x="1430334" y="4989738"/>
                <a:ext cx="784220" cy="64836"/>
                <a:chOff x="1364747" y="5010557"/>
                <a:chExt cx="915837" cy="75717"/>
              </a:xfrm>
            </p:grpSpPr>
            <p:sp>
              <p:nvSpPr>
                <p:cNvPr id="264" name="二等辺三角形 263"/>
                <p:cNvSpPr/>
                <p:nvPr/>
              </p:nvSpPr>
              <p:spPr>
                <a:xfrm rot="5400000">
                  <a:off x="1644091" y="4731213"/>
                  <a:ext cx="75717" cy="634405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5" name="二等辺三角形 264"/>
                <p:cNvSpPr/>
                <p:nvPr/>
              </p:nvSpPr>
              <p:spPr>
                <a:xfrm rot="16200000" flipH="1">
                  <a:off x="1925523" y="4731213"/>
                  <a:ext cx="75717" cy="634405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cxnSp>
        <p:nvCxnSpPr>
          <p:cNvPr id="138" name="直線コネクタ 137"/>
          <p:cNvCxnSpPr/>
          <p:nvPr/>
        </p:nvCxnSpPr>
        <p:spPr>
          <a:xfrm>
            <a:off x="6897454" y="2924223"/>
            <a:ext cx="1420580" cy="0"/>
          </a:xfrm>
          <a:prstGeom prst="line">
            <a:avLst/>
          </a:prstGeom>
          <a:ln w="31750">
            <a:headEnd type="arrow" w="lg" len="lg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V="1">
            <a:off x="6699587" y="1406456"/>
            <a:ext cx="0" cy="1388839"/>
          </a:xfrm>
          <a:prstGeom prst="line">
            <a:avLst/>
          </a:prstGeom>
          <a:ln w="31750">
            <a:headEnd type="arrow" w="lg" len="lg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/>
          <p:cNvSpPr txBox="1"/>
          <p:nvPr/>
        </p:nvSpPr>
        <p:spPr>
          <a:xfrm>
            <a:off x="7042659" y="2005147"/>
            <a:ext cx="856325" cy="51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400" dirty="0" smtClean="0"/>
              <a:t>3 km</a:t>
            </a:r>
            <a:endParaRPr kumimoji="1" lang="ja-JP" altLang="en-US" sz="2400" dirty="0" smtClean="0"/>
          </a:p>
        </p:txBody>
      </p:sp>
      <p:cxnSp>
        <p:nvCxnSpPr>
          <p:cNvPr id="142" name="直線コネクタ 141"/>
          <p:cNvCxnSpPr>
            <a:endCxn id="141" idx="1"/>
          </p:cNvCxnSpPr>
          <p:nvPr/>
        </p:nvCxnSpPr>
        <p:spPr>
          <a:xfrm>
            <a:off x="6704735" y="2094466"/>
            <a:ext cx="337924" cy="168797"/>
          </a:xfrm>
          <a:prstGeom prst="line">
            <a:avLst/>
          </a:prstGeom>
          <a:ln w="19050"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>
            <a:endCxn id="141" idx="2"/>
          </p:cNvCxnSpPr>
          <p:nvPr/>
        </p:nvCxnSpPr>
        <p:spPr>
          <a:xfrm flipH="1" flipV="1">
            <a:off x="7470822" y="2521379"/>
            <a:ext cx="153136" cy="391912"/>
          </a:xfrm>
          <a:prstGeom prst="line">
            <a:avLst/>
          </a:prstGeom>
          <a:ln w="19050"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3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Type-A SAS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63A1-BF3E-4D95-942E-278B99DA3259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244" name="グループ化 243"/>
          <p:cNvGrpSpPr/>
          <p:nvPr/>
        </p:nvGrpSpPr>
        <p:grpSpPr>
          <a:xfrm>
            <a:off x="3911426" y="1177360"/>
            <a:ext cx="4633909" cy="3770810"/>
            <a:chOff x="3950789" y="2019188"/>
            <a:chExt cx="5210831" cy="4240276"/>
          </a:xfrm>
        </p:grpSpPr>
        <p:sp>
          <p:nvSpPr>
            <p:cNvPr id="168" name="円/楕円 167"/>
            <p:cNvSpPr/>
            <p:nvPr/>
          </p:nvSpPr>
          <p:spPr>
            <a:xfrm>
              <a:off x="6409547" y="2019188"/>
              <a:ext cx="516533" cy="51653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6408305" y="3580290"/>
              <a:ext cx="516533" cy="51653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8645087" y="4137706"/>
              <a:ext cx="516533" cy="51653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7055570" y="4137706"/>
              <a:ext cx="516533" cy="51653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3" name="直線コネクタ 182"/>
            <p:cNvCxnSpPr>
              <a:stCxn id="203" idx="2"/>
              <a:endCxn id="209" idx="2"/>
            </p:cNvCxnSpPr>
            <p:nvPr/>
          </p:nvCxnSpPr>
          <p:spPr>
            <a:xfrm flipH="1" flipV="1">
              <a:off x="6668515" y="2316531"/>
              <a:ext cx="2773" cy="2095638"/>
            </a:xfrm>
            <a:prstGeom prst="line">
              <a:avLst/>
            </a:prstGeom>
            <a:ln w="762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/>
            <p:cNvCxnSpPr/>
            <p:nvPr/>
          </p:nvCxnSpPr>
          <p:spPr>
            <a:xfrm flipV="1">
              <a:off x="3950789" y="4234223"/>
              <a:ext cx="1336385" cy="13094"/>
            </a:xfrm>
            <a:prstGeom prst="line">
              <a:avLst/>
            </a:prstGeom>
            <a:ln w="381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コネクタ 187"/>
            <p:cNvCxnSpPr>
              <a:stCxn id="201" idx="2"/>
              <a:endCxn id="199" idx="2"/>
            </p:cNvCxnSpPr>
            <p:nvPr/>
          </p:nvCxnSpPr>
          <p:spPr>
            <a:xfrm flipH="1" flipV="1">
              <a:off x="4278581" y="3687623"/>
              <a:ext cx="75708" cy="544823"/>
            </a:xfrm>
            <a:prstGeom prst="line">
              <a:avLst/>
            </a:prstGeom>
            <a:ln w="381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コネクタ 189"/>
            <p:cNvCxnSpPr>
              <a:stCxn id="211" idx="2"/>
              <a:endCxn id="210" idx="2"/>
            </p:cNvCxnSpPr>
            <p:nvPr/>
          </p:nvCxnSpPr>
          <p:spPr>
            <a:xfrm flipV="1">
              <a:off x="5651246" y="4240029"/>
              <a:ext cx="462529" cy="162244"/>
            </a:xfrm>
            <a:prstGeom prst="line">
              <a:avLst/>
            </a:prstGeom>
            <a:ln w="762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コネクタ 190"/>
            <p:cNvCxnSpPr>
              <a:stCxn id="206" idx="2"/>
              <a:endCxn id="211" idx="2"/>
            </p:cNvCxnSpPr>
            <p:nvPr/>
          </p:nvCxnSpPr>
          <p:spPr>
            <a:xfrm flipH="1" flipV="1">
              <a:off x="5651246" y="4402273"/>
              <a:ext cx="3183752" cy="2293"/>
            </a:xfrm>
            <a:prstGeom prst="line">
              <a:avLst/>
            </a:prstGeom>
            <a:ln w="762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>
              <a:endCxn id="215" idx="2"/>
            </p:cNvCxnSpPr>
            <p:nvPr/>
          </p:nvCxnSpPr>
          <p:spPr>
            <a:xfrm flipH="1" flipV="1">
              <a:off x="6843495" y="5902930"/>
              <a:ext cx="5722" cy="356534"/>
            </a:xfrm>
            <a:prstGeom prst="line">
              <a:avLst/>
            </a:prstGeom>
            <a:ln w="381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/>
            <p:cNvCxnSpPr>
              <a:stCxn id="212" idx="2"/>
              <a:endCxn id="203" idx="2"/>
            </p:cNvCxnSpPr>
            <p:nvPr/>
          </p:nvCxnSpPr>
          <p:spPr>
            <a:xfrm flipV="1">
              <a:off x="6667220" y="4412170"/>
              <a:ext cx="4068" cy="1110408"/>
            </a:xfrm>
            <a:prstGeom prst="line">
              <a:avLst/>
            </a:prstGeom>
            <a:ln w="76200" cmpd="sng">
              <a:solidFill>
                <a:srgbClr val="FB4FF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/>
            <p:cNvCxnSpPr>
              <a:stCxn id="212" idx="2"/>
              <a:endCxn id="213" idx="2"/>
            </p:cNvCxnSpPr>
            <p:nvPr/>
          </p:nvCxnSpPr>
          <p:spPr>
            <a:xfrm flipV="1">
              <a:off x="6667220" y="5013772"/>
              <a:ext cx="184129" cy="508805"/>
            </a:xfrm>
            <a:prstGeom prst="line">
              <a:avLst/>
            </a:prstGeom>
            <a:ln w="76200" cmpd="sng">
              <a:solidFill>
                <a:srgbClr val="FB4FF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コネクタ 194"/>
            <p:cNvCxnSpPr>
              <a:stCxn id="215" idx="2"/>
              <a:endCxn id="213" idx="2"/>
            </p:cNvCxnSpPr>
            <p:nvPr/>
          </p:nvCxnSpPr>
          <p:spPr>
            <a:xfrm flipV="1">
              <a:off x="6843495" y="5013772"/>
              <a:ext cx="7854" cy="889157"/>
            </a:xfrm>
            <a:prstGeom prst="line">
              <a:avLst/>
            </a:prstGeom>
            <a:ln w="76200" cmpd="sng">
              <a:solidFill>
                <a:srgbClr val="FB4FF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>
              <a:stCxn id="200" idx="2"/>
              <a:endCxn id="199" idx="2"/>
            </p:cNvCxnSpPr>
            <p:nvPr/>
          </p:nvCxnSpPr>
          <p:spPr>
            <a:xfrm flipV="1">
              <a:off x="4202873" y="3687623"/>
              <a:ext cx="75708" cy="544823"/>
            </a:xfrm>
            <a:prstGeom prst="line">
              <a:avLst/>
            </a:prstGeom>
            <a:ln w="381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/>
            <p:cNvCxnSpPr>
              <a:stCxn id="214" idx="2"/>
              <a:endCxn id="210" idx="2"/>
            </p:cNvCxnSpPr>
            <p:nvPr/>
          </p:nvCxnSpPr>
          <p:spPr>
            <a:xfrm>
              <a:off x="5230662" y="4238717"/>
              <a:ext cx="883113" cy="1312"/>
            </a:xfrm>
            <a:prstGeom prst="line">
              <a:avLst/>
            </a:prstGeom>
            <a:ln w="76200" cmpd="sng">
              <a:solidFill>
                <a:srgbClr val="FB4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図形グループ 8"/>
            <p:cNvGrpSpPr/>
            <p:nvPr/>
          </p:nvGrpSpPr>
          <p:grpSpPr>
            <a:xfrm flipH="1">
              <a:off x="4110558" y="3630786"/>
              <a:ext cx="292244" cy="693975"/>
              <a:chOff x="6254488" y="1417638"/>
              <a:chExt cx="1678776" cy="3986491"/>
            </a:xfrm>
          </p:grpSpPr>
          <p:sp>
            <p:nvSpPr>
              <p:cNvPr id="199" name="正方形/長方形 198"/>
              <p:cNvSpPr/>
              <p:nvPr/>
            </p:nvSpPr>
            <p:spPr>
              <a:xfrm>
                <a:off x="6553200" y="1417638"/>
                <a:ext cx="829733" cy="326495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正方形/長方形 199"/>
              <p:cNvSpPr/>
              <p:nvPr/>
            </p:nvSpPr>
            <p:spPr>
              <a:xfrm rot="8100000">
                <a:off x="7103531" y="4826015"/>
                <a:ext cx="829733" cy="326495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" name="正方形/長方形 200"/>
              <p:cNvSpPr/>
              <p:nvPr/>
            </p:nvSpPr>
            <p:spPr>
              <a:xfrm rot="13500000">
                <a:off x="6002869" y="4826015"/>
                <a:ext cx="829733" cy="326495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3" name="正方形/長方形 202"/>
            <p:cNvSpPr/>
            <p:nvPr/>
          </p:nvSpPr>
          <p:spPr>
            <a:xfrm rot="7911605">
              <a:off x="6560277" y="4397310"/>
              <a:ext cx="288552" cy="89329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4" name="図形グループ 16"/>
            <p:cNvGrpSpPr/>
            <p:nvPr/>
          </p:nvGrpSpPr>
          <p:grpSpPr>
            <a:xfrm>
              <a:off x="7240418" y="4278313"/>
              <a:ext cx="1725810" cy="252507"/>
              <a:chOff x="6383871" y="5022309"/>
              <a:chExt cx="3738687" cy="547015"/>
            </a:xfrm>
          </p:grpSpPr>
          <p:sp>
            <p:nvSpPr>
              <p:cNvPr id="205" name="正方形/長方形 204"/>
              <p:cNvSpPr/>
              <p:nvPr/>
            </p:nvSpPr>
            <p:spPr>
              <a:xfrm rot="16200000">
                <a:off x="6252508" y="5153672"/>
                <a:ext cx="547014" cy="284287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正方形/長方形 205"/>
              <p:cNvSpPr/>
              <p:nvPr/>
            </p:nvSpPr>
            <p:spPr>
              <a:xfrm rot="5400000">
                <a:off x="9706908" y="5153673"/>
                <a:ext cx="547014" cy="284287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図形グループ 44"/>
            <p:cNvGrpSpPr/>
            <p:nvPr/>
          </p:nvGrpSpPr>
          <p:grpSpPr>
            <a:xfrm rot="16200000">
              <a:off x="5805609" y="2921954"/>
              <a:ext cx="1725810" cy="252507"/>
              <a:chOff x="6383871" y="5022309"/>
              <a:chExt cx="3738687" cy="547015"/>
            </a:xfrm>
          </p:grpSpPr>
          <p:sp>
            <p:nvSpPr>
              <p:cNvPr id="208" name="正方形/長方形 207"/>
              <p:cNvSpPr/>
              <p:nvPr/>
            </p:nvSpPr>
            <p:spPr>
              <a:xfrm rot="16200000">
                <a:off x="6252508" y="5153672"/>
                <a:ext cx="547014" cy="284287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正方形/長方形 208"/>
              <p:cNvSpPr/>
              <p:nvPr/>
            </p:nvSpPr>
            <p:spPr>
              <a:xfrm rot="5400000">
                <a:off x="9706908" y="5153673"/>
                <a:ext cx="547014" cy="284287"/>
              </a:xfrm>
              <a:prstGeom prst="rect">
                <a:avLst/>
              </a:prstGeom>
              <a:gradFill>
                <a:gsLst>
                  <a:gs pos="0">
                    <a:srgbClr val="3366FF"/>
                  </a:gs>
                  <a:gs pos="100000">
                    <a:srgbClr val="8BE1F5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0" name="正方形/長方形 209"/>
            <p:cNvSpPr/>
            <p:nvPr/>
          </p:nvSpPr>
          <p:spPr>
            <a:xfrm rot="4500000">
              <a:off x="6046545" y="4172663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/>
            <p:cNvSpPr/>
            <p:nvPr/>
          </p:nvSpPr>
          <p:spPr>
            <a:xfrm rot="15300000">
              <a:off x="5480634" y="4362609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正方形/長方形 211"/>
            <p:cNvSpPr/>
            <p:nvPr/>
          </p:nvSpPr>
          <p:spPr>
            <a:xfrm rot="11700000">
              <a:off x="6534449" y="5520754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正方形/長方形 212"/>
            <p:cNvSpPr/>
            <p:nvPr/>
          </p:nvSpPr>
          <p:spPr>
            <a:xfrm rot="900000">
              <a:off x="6746278" y="4908567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/>
            <p:cNvSpPr/>
            <p:nvPr/>
          </p:nvSpPr>
          <p:spPr>
            <a:xfrm rot="16200000">
              <a:off x="5058226" y="4185203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/>
            <p:cNvSpPr/>
            <p:nvPr/>
          </p:nvSpPr>
          <p:spPr>
            <a:xfrm rot="10800000">
              <a:off x="6724574" y="5902930"/>
              <a:ext cx="237842" cy="107030"/>
            </a:xfrm>
            <a:prstGeom prst="rect">
              <a:avLst/>
            </a:prstGeom>
            <a:gradFill>
              <a:gsLst>
                <a:gs pos="0">
                  <a:srgbClr val="3366FF"/>
                </a:gs>
                <a:gs pos="100000">
                  <a:srgbClr val="8BE1F5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正方形/長方形 224"/>
            <p:cNvSpPr/>
            <p:nvPr/>
          </p:nvSpPr>
          <p:spPr>
            <a:xfrm>
              <a:off x="4677190" y="4170689"/>
              <a:ext cx="255419" cy="13499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6" name="図形グループ 53"/>
            <p:cNvGrpSpPr/>
            <p:nvPr/>
          </p:nvGrpSpPr>
          <p:grpSpPr>
            <a:xfrm>
              <a:off x="6593041" y="3016995"/>
              <a:ext cx="152560" cy="89867"/>
              <a:chOff x="5490728" y="1713690"/>
              <a:chExt cx="411011" cy="242110"/>
            </a:xfrm>
          </p:grpSpPr>
          <p:sp>
            <p:nvSpPr>
              <p:cNvPr id="227" name="正方形/長方形 226"/>
              <p:cNvSpPr/>
              <p:nvPr/>
            </p:nvSpPr>
            <p:spPr>
              <a:xfrm rot="1221922">
                <a:off x="5530524" y="1792915"/>
                <a:ext cx="355600" cy="838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8" name="直線コネクタ 227"/>
              <p:cNvCxnSpPr/>
              <p:nvPr/>
            </p:nvCxnSpPr>
            <p:spPr>
              <a:xfrm flipH="1" flipV="1">
                <a:off x="5490728" y="1815290"/>
                <a:ext cx="411011" cy="14051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 flipH="1" flipV="1">
                <a:off x="5490728" y="1713690"/>
                <a:ext cx="411011" cy="14051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0" name="図形グループ 103"/>
            <p:cNvGrpSpPr/>
            <p:nvPr/>
          </p:nvGrpSpPr>
          <p:grpSpPr>
            <a:xfrm rot="5400000">
              <a:off x="8011731" y="4366461"/>
              <a:ext cx="152560" cy="89867"/>
              <a:chOff x="5490728" y="1713690"/>
              <a:chExt cx="411011" cy="242110"/>
            </a:xfrm>
          </p:grpSpPr>
          <p:sp>
            <p:nvSpPr>
              <p:cNvPr id="231" name="正方形/長方形 230"/>
              <p:cNvSpPr/>
              <p:nvPr/>
            </p:nvSpPr>
            <p:spPr>
              <a:xfrm rot="1221922">
                <a:off x="5530524" y="1792915"/>
                <a:ext cx="355600" cy="838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32" name="直線コネクタ 231"/>
              <p:cNvCxnSpPr/>
              <p:nvPr/>
            </p:nvCxnSpPr>
            <p:spPr>
              <a:xfrm flipH="1" flipV="1">
                <a:off x="5490728" y="1815290"/>
                <a:ext cx="411011" cy="14051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/>
              <p:cNvCxnSpPr/>
              <p:nvPr/>
            </p:nvCxnSpPr>
            <p:spPr>
              <a:xfrm flipH="1" flipV="1">
                <a:off x="5490728" y="1713690"/>
                <a:ext cx="411011" cy="14051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38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76" y="1093070"/>
            <a:ext cx="2768759" cy="576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6897454" y="2924223"/>
            <a:ext cx="1420580" cy="0"/>
          </a:xfrm>
          <a:prstGeom prst="line">
            <a:avLst/>
          </a:prstGeom>
          <a:ln w="31750">
            <a:headEnd type="arrow" w="lg" len="lg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V="1">
            <a:off x="6699587" y="1406456"/>
            <a:ext cx="0" cy="1388839"/>
          </a:xfrm>
          <a:prstGeom prst="line">
            <a:avLst/>
          </a:prstGeom>
          <a:ln w="31750">
            <a:headEnd type="arrow" w="lg" len="lg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042659" y="2005147"/>
            <a:ext cx="856325" cy="51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400" dirty="0" smtClean="0"/>
              <a:t>3 km</a:t>
            </a:r>
            <a:endParaRPr kumimoji="1" lang="ja-JP" altLang="en-US" sz="2400" dirty="0" smtClean="0"/>
          </a:p>
        </p:txBody>
      </p:sp>
      <p:cxnSp>
        <p:nvCxnSpPr>
          <p:cNvPr id="11" name="直線コネクタ 10"/>
          <p:cNvCxnSpPr>
            <a:endCxn id="9" idx="1"/>
          </p:cNvCxnSpPr>
          <p:nvPr/>
        </p:nvCxnSpPr>
        <p:spPr>
          <a:xfrm>
            <a:off x="6704735" y="2094466"/>
            <a:ext cx="337924" cy="168797"/>
          </a:xfrm>
          <a:prstGeom prst="line">
            <a:avLst/>
          </a:prstGeom>
          <a:ln w="19050"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>
            <a:endCxn id="9" idx="2"/>
          </p:cNvCxnSpPr>
          <p:nvPr/>
        </p:nvCxnSpPr>
        <p:spPr>
          <a:xfrm flipH="1" flipV="1">
            <a:off x="7470822" y="2521379"/>
            <a:ext cx="153136" cy="391912"/>
          </a:xfrm>
          <a:prstGeom prst="line">
            <a:avLst/>
          </a:prstGeom>
          <a:ln w="19050"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 rot="21119667">
            <a:off x="594377" y="5549087"/>
            <a:ext cx="1457908" cy="1061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0000">
                <a:srgbClr val="FF0000"/>
              </a:gs>
              <a:gs pos="100000">
                <a:srgbClr val="FF0000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 rot="21119667">
            <a:off x="2161159" y="5340133"/>
            <a:ext cx="1221255" cy="1080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0000">
                <a:srgbClr val="FF0000"/>
              </a:gs>
              <a:gs pos="100000">
                <a:srgbClr val="FF0000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1697" y="5281077"/>
            <a:ext cx="4905102" cy="128006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腕</a:t>
            </a:r>
            <a:r>
              <a:rPr lang="ja-JP" altLang="en-US" sz="2400" dirty="0" smtClean="0"/>
              <a:t>共振器鏡用の最大の</a:t>
            </a:r>
            <a:r>
              <a:rPr lang="ja-JP" altLang="en-US" sz="2400" dirty="0"/>
              <a:t>防振装置</a:t>
            </a:r>
            <a:endParaRPr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こ</a:t>
            </a:r>
            <a:r>
              <a:rPr lang="ja-JP" altLang="en-US" sz="2400" dirty="0" smtClean="0"/>
              <a:t>の発表は特に常温部分のお話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9790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Type-A SAS </a:t>
            </a:r>
            <a:r>
              <a:rPr lang="ja-JP" altLang="en-US" dirty="0" smtClean="0"/>
              <a:t>に対する要求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41661"/>
            <a:ext cx="5618839" cy="2768703"/>
          </a:xfrm>
        </p:spPr>
      </p:pic>
      <p:sp>
        <p:nvSpPr>
          <p:cNvPr id="7" name="テキスト ボックス 6"/>
          <p:cNvSpPr txBox="1"/>
          <p:nvPr/>
        </p:nvSpPr>
        <p:spPr>
          <a:xfrm>
            <a:off x="2838289" y="1039436"/>
            <a:ext cx="319991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050" dirty="0" smtClean="0">
                <a:solidFill>
                  <a:schemeClr val="tx1">
                    <a:lumMod val="50000"/>
                  </a:schemeClr>
                </a:solidFill>
              </a:rPr>
              <a:t>T. </a:t>
            </a:r>
            <a:r>
              <a:rPr kumimoji="1" lang="en-US" altLang="ja-JP" sz="1050" dirty="0" err="1" smtClean="0">
                <a:solidFill>
                  <a:schemeClr val="tx1">
                    <a:lumMod val="50000"/>
                  </a:schemeClr>
                </a:solidFill>
              </a:rPr>
              <a:t>Sekiguchi</a:t>
            </a:r>
            <a:r>
              <a:rPr kumimoji="1" lang="en-US" altLang="ja-JP" sz="1050" dirty="0" smtClean="0">
                <a:solidFill>
                  <a:schemeClr val="tx1">
                    <a:lumMod val="50000"/>
                  </a:schemeClr>
                </a:solidFill>
              </a:rPr>
              <a:t> Ph.D. Thesis, p.72: </a:t>
            </a:r>
            <a:r>
              <a:rPr kumimoji="1" lang="en-US" altLang="ja-JP" sz="1050" dirty="0" smtClean="0">
                <a:solidFill>
                  <a:schemeClr val="tx1">
                    <a:lumMod val="50000"/>
                  </a:schemeClr>
                </a:solidFill>
                <a:hlinkClick r:id="rId4"/>
              </a:rPr>
              <a:t>JGW-P1504155-v15</a:t>
            </a:r>
            <a:endParaRPr kumimoji="1" lang="ja-JP" altLang="en-US" sz="105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63A1-BF3E-4D95-942E-278B99DA3259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40869" y="1828801"/>
            <a:ext cx="272061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鏡変位雑音 </a:t>
            </a:r>
            <a:r>
              <a:rPr kumimoji="1" lang="en-US" altLang="ja-JP" dirty="0" smtClean="0"/>
              <a:t>@ 10 Hz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</a:pPr>
            <a:r>
              <a:rPr lang="en-US" altLang="ja-JP" sz="2400" dirty="0" smtClean="0"/>
              <a:t>&lt; 1 x 10</a:t>
            </a:r>
            <a:r>
              <a:rPr lang="en-US" altLang="ja-JP" sz="2400" baseline="30000" dirty="0" smtClean="0"/>
              <a:t>-19</a:t>
            </a:r>
            <a:r>
              <a:rPr lang="en-US" altLang="ja-JP" sz="2400" dirty="0" smtClean="0"/>
              <a:t> m/Hz</a:t>
            </a:r>
            <a:r>
              <a:rPr lang="en-US" altLang="ja-JP" sz="2400" baseline="30000" dirty="0" smtClean="0"/>
              <a:t>1/2</a:t>
            </a:r>
            <a:endParaRPr lang="en-US" altLang="ja-JP" sz="2400" dirty="0" smtClean="0"/>
          </a:p>
          <a:p>
            <a:pPr algn="r">
              <a:lnSpc>
                <a:spcPct val="150000"/>
              </a:lnSpc>
            </a:pPr>
            <a:r>
              <a:rPr lang="en-US" altLang="ja-JP" dirty="0" smtClean="0"/>
              <a:t>e</a:t>
            </a:r>
            <a:r>
              <a:rPr kumimoji="1" lang="en-US" altLang="ja-JP" dirty="0" smtClean="0"/>
              <a:t>tc</a:t>
            </a:r>
            <a:r>
              <a:rPr lang="en-US" altLang="ja-JP" dirty="0" smtClean="0"/>
              <a:t>...</a:t>
            </a:r>
            <a:endParaRPr kumimoji="1" lang="ja-JP" altLang="en-US" sz="2400" dirty="0" smtClean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94" y="4010364"/>
            <a:ext cx="3495594" cy="232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5307271" y="4068385"/>
            <a:ext cx="3103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/>
              <a:t>振動</a:t>
            </a:r>
            <a:r>
              <a:rPr lang="ja-JP" altLang="en-US" sz="2400" dirty="0" smtClean="0"/>
              <a:t>モードの減衰時間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</a:pPr>
            <a:r>
              <a:rPr lang="en-US" altLang="ja-JP" sz="2400" dirty="0" smtClean="0"/>
              <a:t>&lt; 60 sec</a:t>
            </a:r>
            <a:endParaRPr kumimoji="1" lang="ja-JP" altLang="en-US" sz="24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5307271" y="5447125"/>
            <a:ext cx="3088549" cy="79835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ja-JP" altLang="en-US" sz="2800" dirty="0" smtClean="0"/>
              <a:t> ダンピング</a:t>
            </a:r>
            <a:r>
              <a:rPr lang="ja-JP" altLang="en-US" sz="2800" dirty="0"/>
              <a:t>制御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395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3096" y="1386348"/>
            <a:ext cx="5553704" cy="490826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振り子全体のねじれ</a:t>
            </a:r>
            <a:r>
              <a:rPr kumimoji="1" lang="en-US" altLang="ja-JP" dirty="0" smtClean="0"/>
              <a:t>(Yaw)</a:t>
            </a:r>
            <a:r>
              <a:rPr kumimoji="1" lang="ja-JP" altLang="en-US" dirty="0" smtClean="0"/>
              <a:t>モード</a:t>
            </a:r>
            <a:endParaRPr kumimoji="1" lang="en-US" altLang="ja-JP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dirty="0"/>
              <a:t>ダンピング</a:t>
            </a:r>
            <a:r>
              <a:rPr lang="ja-JP" altLang="en-US" dirty="0" smtClean="0"/>
              <a:t>制御が難しい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 descr="TypeA_DP_figmodeYwc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64" y="1189045"/>
            <a:ext cx="1016000" cy="5372100"/>
          </a:xfrm>
          <a:prstGeom prst="rect">
            <a:avLst/>
          </a:prstGeom>
        </p:spPr>
      </p:pic>
      <p:sp>
        <p:nvSpPr>
          <p:cNvPr id="6" name="円弧 5"/>
          <p:cNvSpPr/>
          <p:nvPr/>
        </p:nvSpPr>
        <p:spPr>
          <a:xfrm>
            <a:off x="1129464" y="2275345"/>
            <a:ext cx="914400" cy="398467"/>
          </a:xfrm>
          <a:prstGeom prst="arc">
            <a:avLst>
              <a:gd name="adj1" fmla="val 21475962"/>
              <a:gd name="adj2" fmla="val 2665509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>
            <a:off x="1129464" y="3165763"/>
            <a:ext cx="914400" cy="398467"/>
          </a:xfrm>
          <a:prstGeom prst="arc">
            <a:avLst>
              <a:gd name="adj1" fmla="val 20932764"/>
              <a:gd name="adj2" fmla="val 3306095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>
            <a:off x="1129464" y="4028329"/>
            <a:ext cx="914400" cy="398467"/>
          </a:xfrm>
          <a:prstGeom prst="arc">
            <a:avLst>
              <a:gd name="adj1" fmla="val 20270218"/>
              <a:gd name="adj2" fmla="val 4869384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>
            <a:off x="1129464" y="4863049"/>
            <a:ext cx="914400" cy="398467"/>
          </a:xfrm>
          <a:prstGeom prst="arc">
            <a:avLst>
              <a:gd name="adj1" fmla="val 19630937"/>
              <a:gd name="adj2" fmla="val 7714235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>
            <a:off x="1093619" y="6053602"/>
            <a:ext cx="914400" cy="398467"/>
          </a:xfrm>
          <a:prstGeom prst="arc">
            <a:avLst>
              <a:gd name="adj1" fmla="val 18640105"/>
              <a:gd name="adj2" fmla="val 9358376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1078664" y="4715890"/>
            <a:ext cx="1084333" cy="6962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3096" y="1386348"/>
            <a:ext cx="5553704" cy="490826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振り子全体のねじれ</a:t>
            </a:r>
            <a:r>
              <a:rPr kumimoji="1" lang="en-US" altLang="ja-JP" dirty="0" smtClean="0"/>
              <a:t>(Yaw)</a:t>
            </a:r>
            <a:r>
              <a:rPr kumimoji="1" lang="ja-JP" altLang="en-US" dirty="0" smtClean="0"/>
              <a:t>モード</a:t>
            </a:r>
            <a:endParaRPr kumimoji="1" lang="en-US" altLang="ja-JP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ja-JP" altLang="en-US" dirty="0"/>
              <a:t>ダンピング</a:t>
            </a:r>
            <a:r>
              <a:rPr lang="ja-JP" altLang="en-US" dirty="0" smtClean="0"/>
              <a:t>制御が難しい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EAC2-4EC6-4870-9E9A-DC8861ABBDD2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 descr="TypeA_DP_figmodeYwc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64" y="1189045"/>
            <a:ext cx="1016000" cy="5372100"/>
          </a:xfrm>
          <a:prstGeom prst="rect">
            <a:avLst/>
          </a:prstGeom>
        </p:spPr>
      </p:pic>
      <p:sp>
        <p:nvSpPr>
          <p:cNvPr id="6" name="円弧 5"/>
          <p:cNvSpPr/>
          <p:nvPr/>
        </p:nvSpPr>
        <p:spPr>
          <a:xfrm>
            <a:off x="1129464" y="2275345"/>
            <a:ext cx="914400" cy="398467"/>
          </a:xfrm>
          <a:prstGeom prst="arc">
            <a:avLst>
              <a:gd name="adj1" fmla="val 21475962"/>
              <a:gd name="adj2" fmla="val 2665509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>
            <a:off x="1129464" y="3165763"/>
            <a:ext cx="914400" cy="398467"/>
          </a:xfrm>
          <a:prstGeom prst="arc">
            <a:avLst>
              <a:gd name="adj1" fmla="val 20932764"/>
              <a:gd name="adj2" fmla="val 3306095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>
            <a:off x="1129464" y="4028329"/>
            <a:ext cx="914400" cy="398467"/>
          </a:xfrm>
          <a:prstGeom prst="arc">
            <a:avLst>
              <a:gd name="adj1" fmla="val 20270218"/>
              <a:gd name="adj2" fmla="val 4869384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>
            <a:off x="1129464" y="4863049"/>
            <a:ext cx="914400" cy="398467"/>
          </a:xfrm>
          <a:prstGeom prst="arc">
            <a:avLst>
              <a:gd name="adj1" fmla="val 19630937"/>
              <a:gd name="adj2" fmla="val 7714235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>
            <a:off x="1093619" y="6053602"/>
            <a:ext cx="914400" cy="398467"/>
          </a:xfrm>
          <a:prstGeom prst="arc">
            <a:avLst>
              <a:gd name="adj1" fmla="val 18640105"/>
              <a:gd name="adj2" fmla="val 9358376"/>
            </a:avLst>
          </a:prstGeom>
          <a:ln w="31750">
            <a:solidFill>
              <a:schemeClr val="accent3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2978118" y="2933507"/>
            <a:ext cx="5708682" cy="3434802"/>
          </a:xfrm>
          <a:prstGeom prst="wedgeRoundRectCallout">
            <a:avLst>
              <a:gd name="adj1" fmla="val -62936"/>
              <a:gd name="adj2" fmla="val 14797"/>
              <a:gd name="adj3" fmla="val 16667"/>
            </a:avLst>
          </a:prstGeom>
          <a:noFill/>
          <a:ln w="508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accent1"/>
                </a:solidFill>
              </a:rPr>
              <a:t>この段にセンサ</a:t>
            </a:r>
            <a:r>
              <a:rPr lang="en-US" altLang="ja-JP" sz="2800" dirty="0" smtClean="0">
                <a:solidFill>
                  <a:schemeClr val="accent1"/>
                </a:solidFill>
              </a:rPr>
              <a:t>/</a:t>
            </a:r>
            <a:r>
              <a:rPr kumimoji="1" lang="ja-JP" altLang="en-US" sz="2800" dirty="0" smtClean="0">
                <a:solidFill>
                  <a:schemeClr val="accent1"/>
                </a:solidFill>
              </a:rPr>
              <a:t>アクチュエータを追加してダンピングできないか？</a:t>
            </a:r>
            <a:endParaRPr kumimoji="1" lang="en-US" altLang="ja-JP" sz="2800" dirty="0" smtClean="0">
              <a:solidFill>
                <a:schemeClr val="accent1"/>
              </a:solidFill>
            </a:endParaRPr>
          </a:p>
          <a:p>
            <a:pPr algn="ctr"/>
            <a:endParaRPr lang="en-US" altLang="ja-JP" sz="2800" dirty="0">
              <a:solidFill>
                <a:schemeClr val="accent1"/>
              </a:solidFill>
            </a:endParaRPr>
          </a:p>
          <a:p>
            <a:pPr algn="ctr"/>
            <a:endParaRPr kumimoji="1" lang="en-US" altLang="ja-JP" sz="2800" dirty="0" smtClean="0">
              <a:solidFill>
                <a:schemeClr val="accent1"/>
              </a:solidFill>
            </a:endParaRPr>
          </a:p>
          <a:p>
            <a:pPr algn="ctr"/>
            <a:endParaRPr lang="en-US" altLang="ja-JP" sz="2800" dirty="0">
              <a:solidFill>
                <a:schemeClr val="accent1"/>
              </a:solidFill>
            </a:endParaRPr>
          </a:p>
          <a:p>
            <a:pPr algn="ctr"/>
            <a:endParaRPr kumimoji="1" lang="en-US" altLang="ja-JP" sz="2800" dirty="0" smtClean="0">
              <a:solidFill>
                <a:schemeClr val="accent1"/>
              </a:solidFill>
            </a:endParaRPr>
          </a:p>
          <a:p>
            <a:pPr algn="ctr"/>
            <a:endParaRPr kumimoji="1" lang="ja-JP" altLang="en-US" sz="2800" dirty="0">
              <a:solidFill>
                <a:schemeClr val="accent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37842" y="4166110"/>
            <a:ext cx="51442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やったこと：</a:t>
            </a:r>
            <a:endParaRPr kumimoji="1" lang="en-US" altLang="ja-JP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400" dirty="0" smtClean="0"/>
              <a:t>モデル計算による</a:t>
            </a:r>
            <a:r>
              <a:rPr lang="ja-JP" altLang="en-US" sz="2400" dirty="0" smtClean="0"/>
              <a:t>ダンピング制御</a:t>
            </a:r>
            <a:endParaRPr lang="en-US" altLang="ja-JP" sz="2400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kumimoji="1" lang="ja-JP" altLang="en-US" sz="2400" dirty="0" smtClean="0"/>
              <a:t>センサ</a:t>
            </a:r>
            <a:r>
              <a:rPr kumimoji="1" lang="en-US" altLang="ja-JP" sz="2400" dirty="0" smtClean="0"/>
              <a:t>/</a:t>
            </a:r>
            <a:r>
              <a:rPr kumimoji="1" lang="ja-JP" altLang="en-US" sz="2400" dirty="0" smtClean="0"/>
              <a:t>アクチュエータ</a:t>
            </a:r>
            <a:r>
              <a:rPr kumimoji="1" lang="en-US" altLang="ja-JP" sz="2400" dirty="0" smtClean="0"/>
              <a:t>(prototype)</a:t>
            </a:r>
            <a:r>
              <a:rPr kumimoji="1" lang="ja-JP" altLang="en-US" sz="2400" dirty="0" smtClean="0"/>
              <a:t>の性能評価</a:t>
            </a:r>
          </a:p>
        </p:txBody>
      </p:sp>
    </p:spTree>
    <p:extLst>
      <p:ext uri="{BB962C8B-B14F-4D97-AF65-F5344CB8AC3E}">
        <p14:creationId xmlns:p14="http://schemas.microsoft.com/office/powerpoint/2010/main" val="37258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SAS</a:t>
            </a:r>
            <a:r>
              <a:rPr lang="ja-JP" altLang="en-US" dirty="0" smtClean="0"/>
              <a:t>のモデル</a:t>
            </a:r>
            <a:r>
              <a:rPr lang="ja-JP" altLang="en-US" dirty="0"/>
              <a:t>計算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149-A729-438C-8A96-1DE30D7262F0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860122" y="1422309"/>
            <a:ext cx="4826677" cy="334408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SUMCON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/>
              <a:t>剛体</a:t>
            </a:r>
            <a:r>
              <a:rPr lang="ja-JP" altLang="en-US" sz="2000" dirty="0" smtClean="0"/>
              <a:t>モデル計算ツール</a:t>
            </a:r>
            <a:endParaRPr lang="en-US" altLang="ja-JP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1200" dirty="0"/>
          </a:p>
          <a:p>
            <a:r>
              <a:rPr lang="en-US" altLang="ja-JP" dirty="0" smtClean="0"/>
              <a:t>MATLAB + Simulink</a:t>
            </a:r>
            <a:endParaRPr lang="en-US" altLang="ja-JP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Control System Toolbox</a:t>
            </a:r>
            <a:endParaRPr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制御系含む状態空間モデル</a:t>
            </a:r>
            <a:endParaRPr kumimoji="1" lang="en-US" altLang="ja-JP" sz="2000" dirty="0" smtClean="0"/>
          </a:p>
          <a:p>
            <a:endParaRPr lang="en-US" altLang="ja-JP" sz="1200" dirty="0"/>
          </a:p>
          <a:p>
            <a:r>
              <a:rPr lang="en-US" altLang="ja-JP" sz="1200" dirty="0" smtClean="0"/>
              <a:t>※ </a:t>
            </a:r>
            <a:r>
              <a:rPr lang="ja-JP" altLang="en-US" sz="1200" dirty="0" smtClean="0"/>
              <a:t>最新版</a:t>
            </a:r>
            <a:r>
              <a:rPr lang="ja-JP" altLang="en-US" sz="1200" dirty="0"/>
              <a:t>は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>
                <a:hlinkClick r:id="rId2"/>
              </a:rPr>
              <a:t>KAGRA Wiki &gt; SVN &gt; VIS</a:t>
            </a:r>
            <a:r>
              <a:rPr kumimoji="1" lang="en-US" altLang="ja-JP" sz="1200" dirty="0" smtClean="0"/>
              <a:t> </a:t>
            </a:r>
            <a:r>
              <a:rPr kumimoji="1" lang="ja-JP" altLang="en-US" sz="1200" dirty="0" err="1" smtClean="0"/>
              <a:t>にて</a:t>
            </a:r>
            <a:r>
              <a:rPr kumimoji="1" lang="ja-JP" altLang="en-US" sz="1200" dirty="0" smtClean="0"/>
              <a:t>共有</a:t>
            </a:r>
            <a:endParaRPr kumimoji="1" lang="ja-JP" altLang="en-US" sz="1100" dirty="0"/>
          </a:p>
        </p:txBody>
      </p:sp>
      <p:sp>
        <p:nvSpPr>
          <p:cNvPr id="15" name="円柱 14"/>
          <p:cNvSpPr/>
          <p:nvPr/>
        </p:nvSpPr>
        <p:spPr>
          <a:xfrm>
            <a:off x="6356301" y="5530819"/>
            <a:ext cx="1581150" cy="685683"/>
          </a:xfrm>
          <a:prstGeom prst="can">
            <a:avLst>
              <a:gd name="adj" fmla="val 50000"/>
            </a:avLst>
          </a:prstGeom>
          <a:gradFill>
            <a:gsLst>
              <a:gs pos="100000">
                <a:schemeClr val="bg1">
                  <a:lumMod val="50000"/>
                </a:schemeClr>
              </a:gs>
              <a:gs pos="53000">
                <a:schemeClr val="bg1">
                  <a:lumMod val="9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10800000" scaled="0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4135886" y="5087870"/>
            <a:ext cx="3994150" cy="1427192"/>
          </a:xfrm>
          <a:prstGeom prst="wedgeRoundRectCallout">
            <a:avLst>
              <a:gd name="adj1" fmla="val -84563"/>
              <a:gd name="adj2" fmla="val 3714"/>
              <a:gd name="adj3" fmla="val 16667"/>
            </a:avLst>
          </a:prstGeom>
          <a:noFill/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81023" y="5239526"/>
            <a:ext cx="2324981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ja-JP" altLang="en-US" dirty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円筒形</a:t>
            </a:r>
            <a:endParaRPr lang="en-US" altLang="ja-JP" dirty="0" smtClean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ステンレス</a:t>
            </a:r>
            <a:r>
              <a:rPr lang="ja-JP" altLang="en-US" dirty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製</a:t>
            </a:r>
            <a:r>
              <a:rPr kumimoji="1"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:</a:t>
            </a:r>
            <a:br>
              <a:rPr kumimoji="1"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</a:br>
            <a:r>
              <a:rPr kumimoji="1"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7.8 g/cm</a:t>
            </a:r>
            <a:r>
              <a:rPr kumimoji="1" lang="en-US" altLang="ja-JP" baseline="30000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3</a:t>
            </a:r>
            <a:r>
              <a:rPr kumimoji="1" lang="en-US" altLang="ja-JP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 </a:t>
            </a:r>
            <a:endParaRPr kumimoji="1" lang="ja-JP" altLang="en-US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6356301" y="5395201"/>
            <a:ext cx="1581151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6215045" y="5689916"/>
            <a:ext cx="1" cy="42619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475266" y="5095836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Φ = 500 mm</a:t>
            </a:r>
            <a:endParaRPr kumimoji="1" lang="ja-JP" altLang="en-US" sz="1600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70964" y="6163892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h</a:t>
            </a:r>
            <a:r>
              <a:rPr lang="en-US" altLang="ja-JP" sz="1600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 = 130 mm</a:t>
            </a:r>
            <a:endParaRPr kumimoji="1" lang="ja-JP" altLang="en-US" sz="1600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399443" y="4902010"/>
            <a:ext cx="174278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ea typeface="小塚ゴシック Pro M" panose="020B0700000000000000" pitchFamily="34" charset="-128"/>
              </a:rPr>
              <a:t>Dummy Mass</a:t>
            </a:r>
            <a:endParaRPr kumimoji="1" lang="ja-JP" altLang="en-US" sz="2000" dirty="0">
              <a:ea typeface="小塚ゴシック Pro M" panose="020B0700000000000000" pitchFamily="34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791248" y="1390519"/>
            <a:ext cx="2637094" cy="4654784"/>
            <a:chOff x="6309243" y="146974"/>
            <a:chExt cx="2637094" cy="4654784"/>
          </a:xfrm>
        </p:grpSpPr>
        <p:sp>
          <p:nvSpPr>
            <p:cNvPr id="24" name="角丸四角形 23"/>
            <p:cNvSpPr/>
            <p:nvPr/>
          </p:nvSpPr>
          <p:spPr>
            <a:xfrm>
              <a:off x="6309243" y="146974"/>
              <a:ext cx="2637094" cy="3943532"/>
            </a:xfrm>
            <a:prstGeom prst="roundRect">
              <a:avLst/>
            </a:prstGeom>
            <a:solidFill>
              <a:srgbClr val="92D050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2400" dirty="0" smtClean="0">
                <a:latin typeface="小塚ゴシック Pro R"/>
                <a:ea typeface="小塚ゴシック Pro R"/>
                <a:cs typeface="小塚ゴシック Pro R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 rot="5400000">
              <a:off x="5403355" y="2563750"/>
              <a:ext cx="2191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小塚ゴシック Pro R" panose="020B0400000000000000" pitchFamily="34" charset="-128"/>
                  <a:ea typeface="小塚ゴシック Pro R" panose="020B0400000000000000" pitchFamily="34" charset="-128"/>
                </a:rPr>
                <a:t>Room Temperature</a:t>
              </a:r>
              <a:endParaRPr kumimoji="1" lang="ja-JP" altLang="en-US" dirty="0">
                <a:latin typeface="小塚ゴシック Pro R" panose="020B0400000000000000" pitchFamily="34" charset="-128"/>
                <a:ea typeface="小塚ゴシック Pro R" panose="020B0400000000000000" pitchFamily="34" charset="-128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7208045" y="4452905"/>
              <a:ext cx="884277" cy="34885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>
                  <a:solidFill>
                    <a:schemeClr val="bg1"/>
                  </a:solidFill>
                  <a:latin typeface="小塚ゴシック Pro R" panose="020B0400000000000000" pitchFamily="34" charset="-128"/>
                  <a:ea typeface="小塚ゴシック Pro R" panose="020B0400000000000000" pitchFamily="34" charset="-128"/>
                </a:rPr>
                <a:t>200 kg</a:t>
              </a:r>
              <a:endParaRPr kumimoji="1" lang="ja-JP" altLang="en-US" sz="1600" dirty="0">
                <a:solidFill>
                  <a:schemeClr val="bg1"/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endParaRPr>
            </a:p>
          </p:txBody>
        </p:sp>
        <p:grpSp>
          <p:nvGrpSpPr>
            <p:cNvPr id="27" name="図形グループ 60"/>
            <p:cNvGrpSpPr/>
            <p:nvPr/>
          </p:nvGrpSpPr>
          <p:grpSpPr>
            <a:xfrm>
              <a:off x="7120757" y="1764755"/>
              <a:ext cx="1015564" cy="635965"/>
              <a:chOff x="3619282" y="2920603"/>
              <a:chExt cx="1015564" cy="635965"/>
            </a:xfrm>
          </p:grpSpPr>
          <p:sp>
            <p:nvSpPr>
              <p:cNvPr id="84" name="台形 83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5" name="図形グループ 62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87" name="図形グループ 64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91" name="円弧 90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2" name="円弧 91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88" name="図形グループ 65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89" name="円弧 88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0" name="円弧 89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86" name="直線コネクタ 85"/>
              <p:cNvCxnSpPr/>
              <p:nvPr/>
            </p:nvCxnSpPr>
            <p:spPr>
              <a:xfrm flipH="1">
                <a:off x="4134761" y="3149203"/>
                <a:ext cx="4567" cy="407365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図形グループ 132"/>
            <p:cNvGrpSpPr/>
            <p:nvPr/>
          </p:nvGrpSpPr>
          <p:grpSpPr>
            <a:xfrm>
              <a:off x="6468735" y="374015"/>
              <a:ext cx="2302529" cy="1390739"/>
              <a:chOff x="3264128" y="1497048"/>
              <a:chExt cx="1714272" cy="1118645"/>
            </a:xfrm>
          </p:grpSpPr>
          <p:grpSp>
            <p:nvGrpSpPr>
              <p:cNvPr id="69" name="図形グループ 133"/>
              <p:cNvGrpSpPr/>
              <p:nvPr/>
            </p:nvGrpSpPr>
            <p:grpSpPr>
              <a:xfrm>
                <a:off x="3449135" y="1854238"/>
                <a:ext cx="188558" cy="711162"/>
                <a:chOff x="2344234" y="2451138"/>
                <a:chExt cx="353587" cy="2119482"/>
              </a:xfrm>
            </p:grpSpPr>
            <p:sp>
              <p:nvSpPr>
                <p:cNvPr id="82" name="正方形/長方形 81"/>
                <p:cNvSpPr/>
                <p:nvPr/>
              </p:nvSpPr>
              <p:spPr>
                <a:xfrm>
                  <a:off x="2344234" y="2451138"/>
                  <a:ext cx="353587" cy="196421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3" name="直線コネクタ 82"/>
                <p:cNvCxnSpPr/>
                <p:nvPr/>
              </p:nvCxnSpPr>
              <p:spPr>
                <a:xfrm>
                  <a:off x="2529867" y="4415356"/>
                  <a:ext cx="0" cy="155264"/>
                </a:xfrm>
                <a:prstGeom prst="line">
                  <a:avLst/>
                </a:prstGeom>
                <a:ln w="762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図形グループ 134"/>
              <p:cNvGrpSpPr/>
              <p:nvPr/>
            </p:nvGrpSpPr>
            <p:grpSpPr>
              <a:xfrm>
                <a:off x="4579435" y="1854238"/>
                <a:ext cx="188558" cy="711162"/>
                <a:chOff x="2344234" y="2451138"/>
                <a:chExt cx="353587" cy="2119482"/>
              </a:xfrm>
            </p:grpSpPr>
            <p:sp>
              <p:nvSpPr>
                <p:cNvPr id="80" name="正方形/長方形 79"/>
                <p:cNvSpPr/>
                <p:nvPr/>
              </p:nvSpPr>
              <p:spPr>
                <a:xfrm>
                  <a:off x="2344234" y="2451138"/>
                  <a:ext cx="353587" cy="196421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6000">
                      <a:schemeClr val="bg1">
                        <a:lumMod val="9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0"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1" name="直線コネクタ 80"/>
                <p:cNvCxnSpPr/>
                <p:nvPr/>
              </p:nvCxnSpPr>
              <p:spPr>
                <a:xfrm>
                  <a:off x="2529867" y="4415356"/>
                  <a:ext cx="0" cy="155264"/>
                </a:xfrm>
                <a:prstGeom prst="line">
                  <a:avLst/>
                </a:prstGeom>
                <a:ln w="762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正方形/長方形 70"/>
              <p:cNvSpPr/>
              <p:nvPr/>
            </p:nvSpPr>
            <p:spPr>
              <a:xfrm>
                <a:off x="3264128" y="1739976"/>
                <a:ext cx="1714272" cy="114262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66000">
                    <a:schemeClr val="bg1">
                      <a:lumMod val="9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2" name="図形グループ 136"/>
              <p:cNvGrpSpPr/>
              <p:nvPr/>
            </p:nvGrpSpPr>
            <p:grpSpPr>
              <a:xfrm>
                <a:off x="3351929" y="1497048"/>
                <a:ext cx="1524869" cy="584276"/>
                <a:chOff x="3351929" y="1497048"/>
                <a:chExt cx="1524869" cy="584276"/>
              </a:xfrm>
            </p:grpSpPr>
            <p:grpSp>
              <p:nvGrpSpPr>
                <p:cNvPr id="74" name="図形グループ 138"/>
                <p:cNvGrpSpPr/>
                <p:nvPr/>
              </p:nvGrpSpPr>
              <p:grpSpPr>
                <a:xfrm>
                  <a:off x="3351929" y="1497048"/>
                  <a:ext cx="872688" cy="584276"/>
                  <a:chOff x="3449135" y="1155700"/>
                  <a:chExt cx="872688" cy="584276"/>
                </a:xfrm>
              </p:grpSpPr>
              <p:sp>
                <p:nvSpPr>
                  <p:cNvPr id="78" name="円弧 77"/>
                  <p:cNvSpPr/>
                  <p:nvPr/>
                </p:nvSpPr>
                <p:spPr>
                  <a:xfrm>
                    <a:off x="3449135" y="1155700"/>
                    <a:ext cx="872688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9" name="円弧 78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5" name="図形グループ 139"/>
                <p:cNvGrpSpPr/>
                <p:nvPr/>
              </p:nvGrpSpPr>
              <p:grpSpPr>
                <a:xfrm flipH="1">
                  <a:off x="4062539" y="1497048"/>
                  <a:ext cx="814259" cy="584276"/>
                  <a:chOff x="3449135" y="1155700"/>
                  <a:chExt cx="850135" cy="584276"/>
                </a:xfrm>
              </p:grpSpPr>
              <p:sp>
                <p:nvSpPr>
                  <p:cNvPr id="76" name="円弧 75"/>
                  <p:cNvSpPr/>
                  <p:nvPr/>
                </p:nvSpPr>
                <p:spPr>
                  <a:xfrm>
                    <a:off x="3449135" y="1155700"/>
                    <a:ext cx="85013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7" name="円弧 76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17B4B2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73" name="直線コネクタ 72"/>
              <p:cNvCxnSpPr>
                <a:endCxn id="84" idx="0"/>
              </p:cNvCxnSpPr>
              <p:nvPr/>
            </p:nvCxnSpPr>
            <p:spPr>
              <a:xfrm>
                <a:off x="4127064" y="1625676"/>
                <a:ext cx="558" cy="990017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図形グループ 149"/>
            <p:cNvGrpSpPr/>
            <p:nvPr/>
          </p:nvGrpSpPr>
          <p:grpSpPr>
            <a:xfrm>
              <a:off x="7120757" y="2399755"/>
              <a:ext cx="1015564" cy="635965"/>
              <a:chOff x="3619282" y="2920603"/>
              <a:chExt cx="1015564" cy="635965"/>
            </a:xfrm>
          </p:grpSpPr>
          <p:sp>
            <p:nvSpPr>
              <p:cNvPr id="60" name="台形 59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1" name="図形グループ 15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63" name="図形グループ 15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67" name="円弧 66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" name="円弧 67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4" name="図形グループ 15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65" name="円弧 64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6" name="円弧 65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62" name="直線コネクタ 61"/>
              <p:cNvCxnSpPr/>
              <p:nvPr/>
            </p:nvCxnSpPr>
            <p:spPr>
              <a:xfrm flipH="1">
                <a:off x="4134761" y="3149203"/>
                <a:ext cx="4567" cy="407365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図形グループ 159"/>
            <p:cNvGrpSpPr/>
            <p:nvPr/>
          </p:nvGrpSpPr>
          <p:grpSpPr>
            <a:xfrm>
              <a:off x="7128454" y="3034755"/>
              <a:ext cx="1015564" cy="635965"/>
              <a:chOff x="3619282" y="2920603"/>
              <a:chExt cx="1015564" cy="635965"/>
            </a:xfrm>
          </p:grpSpPr>
          <p:sp>
            <p:nvSpPr>
              <p:cNvPr id="51" name="台形 50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2" name="図形グループ 16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54" name="図形グループ 16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58" name="円弧 57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円弧 58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5" name="図形グループ 16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56" name="円弧 55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" name="円弧 56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53" name="直線コネクタ 52"/>
              <p:cNvCxnSpPr/>
              <p:nvPr/>
            </p:nvCxnSpPr>
            <p:spPr>
              <a:xfrm flipH="1">
                <a:off x="4134761" y="3149203"/>
                <a:ext cx="4567" cy="407365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図形グループ 169"/>
            <p:cNvGrpSpPr/>
            <p:nvPr/>
          </p:nvGrpSpPr>
          <p:grpSpPr>
            <a:xfrm>
              <a:off x="7128454" y="3670237"/>
              <a:ext cx="1015564" cy="782668"/>
              <a:chOff x="3619282" y="2920603"/>
              <a:chExt cx="1015564" cy="782668"/>
            </a:xfrm>
          </p:grpSpPr>
          <p:sp>
            <p:nvSpPr>
              <p:cNvPr id="42" name="台形 41"/>
              <p:cNvSpPr/>
              <p:nvPr/>
            </p:nvSpPr>
            <p:spPr>
              <a:xfrm>
                <a:off x="3619282" y="2920603"/>
                <a:ext cx="1015564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17B4B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" name="図形グループ 171"/>
              <p:cNvGrpSpPr/>
              <p:nvPr/>
            </p:nvGrpSpPr>
            <p:grpSpPr>
              <a:xfrm>
                <a:off x="3670083" y="3071848"/>
                <a:ext cx="911852" cy="349389"/>
                <a:chOff x="3351929" y="1497048"/>
                <a:chExt cx="1524871" cy="584276"/>
              </a:xfrm>
            </p:grpSpPr>
            <p:grpSp>
              <p:nvGrpSpPr>
                <p:cNvPr id="45" name="図形グループ 173"/>
                <p:cNvGrpSpPr/>
                <p:nvPr/>
              </p:nvGrpSpPr>
              <p:grpSpPr>
                <a:xfrm>
                  <a:off x="3351929" y="1497048"/>
                  <a:ext cx="830765" cy="584276"/>
                  <a:chOff x="3449135" y="1155700"/>
                  <a:chExt cx="830765" cy="584276"/>
                </a:xfrm>
              </p:grpSpPr>
              <p:sp>
                <p:nvSpPr>
                  <p:cNvPr id="49" name="円弧 48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円弧 49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" name="図形グループ 174"/>
                <p:cNvGrpSpPr/>
                <p:nvPr/>
              </p:nvGrpSpPr>
              <p:grpSpPr>
                <a:xfrm flipH="1">
                  <a:off x="4081094" y="1497048"/>
                  <a:ext cx="795706" cy="584276"/>
                  <a:chOff x="3449135" y="1155700"/>
                  <a:chExt cx="830765" cy="584276"/>
                </a:xfrm>
              </p:grpSpPr>
              <p:sp>
                <p:nvSpPr>
                  <p:cNvPr id="47" name="円弧 46"/>
                  <p:cNvSpPr/>
                  <p:nvPr/>
                </p:nvSpPr>
                <p:spPr>
                  <a:xfrm>
                    <a:off x="3449135" y="1155700"/>
                    <a:ext cx="830765" cy="571576"/>
                  </a:xfrm>
                  <a:prstGeom prst="arc">
                    <a:avLst>
                      <a:gd name="adj1" fmla="val 11226778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円弧 47"/>
                  <p:cNvSpPr/>
                  <p:nvPr/>
                </p:nvSpPr>
                <p:spPr>
                  <a:xfrm rot="21301724">
                    <a:off x="3449135" y="1168400"/>
                    <a:ext cx="830765" cy="571576"/>
                  </a:xfrm>
                  <a:prstGeom prst="arc">
                    <a:avLst>
                      <a:gd name="adj1" fmla="val 11571426"/>
                      <a:gd name="adj2" fmla="val 20256875"/>
                    </a:avLst>
                  </a:prstGeom>
                  <a:ln w="38100" cmpd="sng">
                    <a:solidFill>
                      <a:srgbClr val="595959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44" name="直線コネクタ 43"/>
              <p:cNvCxnSpPr>
                <a:stCxn id="47" idx="2"/>
                <a:endCxn id="26" idx="0"/>
              </p:cNvCxnSpPr>
              <p:nvPr/>
            </p:nvCxnSpPr>
            <p:spPr>
              <a:xfrm>
                <a:off x="4137634" y="3157739"/>
                <a:ext cx="3378" cy="545532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テキスト ボックス 31"/>
            <p:cNvSpPr txBox="1"/>
            <p:nvPr/>
          </p:nvSpPr>
          <p:spPr>
            <a:xfrm>
              <a:off x="8130401" y="1752159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小塚ゴシック Pro R" panose="020B0400000000000000" pitchFamily="34" charset="-128"/>
                  <a:ea typeface="小塚ゴシック Pro R" panose="020B0400000000000000" pitchFamily="34" charset="-128"/>
                </a:rPr>
                <a:t>SF1</a:t>
              </a:r>
              <a:endParaRPr kumimoji="1" lang="ja-JP" altLang="en-US" dirty="0">
                <a:latin typeface="小塚ゴシック Pro R" panose="020B0400000000000000" pitchFamily="34" charset="-128"/>
                <a:ea typeface="小塚ゴシック Pro R" panose="020B0400000000000000" pitchFamily="34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8124122" y="2368803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小塚ゴシック Pro R" panose="020B0400000000000000" pitchFamily="34" charset="-128"/>
                  <a:ea typeface="小塚ゴシック Pro R" panose="020B0400000000000000" pitchFamily="34" charset="-128"/>
                </a:rPr>
                <a:t>SF2</a:t>
              </a:r>
              <a:endParaRPr kumimoji="1" lang="ja-JP" altLang="en-US" dirty="0">
                <a:latin typeface="小塚ゴシック Pro R" panose="020B0400000000000000" pitchFamily="34" charset="-128"/>
                <a:ea typeface="小塚ゴシック Pro R" panose="020B0400000000000000" pitchFamily="34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8130401" y="3002592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小塚ゴシック Pro R" panose="020B0400000000000000" pitchFamily="34" charset="-128"/>
                  <a:ea typeface="小塚ゴシック Pro R" panose="020B0400000000000000" pitchFamily="34" charset="-128"/>
                </a:rPr>
                <a:t>SF3</a:t>
              </a:r>
              <a:endParaRPr kumimoji="1" lang="ja-JP" altLang="en-US" dirty="0">
                <a:latin typeface="小塚ゴシック Pro R" panose="020B0400000000000000" pitchFamily="34" charset="-128"/>
                <a:ea typeface="小塚ゴシック Pro R" panose="020B0400000000000000" pitchFamily="34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8171173" y="3632438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小塚ゴシック Pro R" panose="020B0400000000000000" pitchFamily="34" charset="-128"/>
                  <a:ea typeface="小塚ゴシック Pro R" panose="020B0400000000000000" pitchFamily="34" charset="-128"/>
                </a:rPr>
                <a:t>BF</a:t>
              </a:r>
              <a:endParaRPr kumimoji="1" lang="ja-JP" altLang="en-US" dirty="0">
                <a:latin typeface="小塚ゴシック Pro R" panose="020B0400000000000000" pitchFamily="34" charset="-128"/>
                <a:ea typeface="小塚ゴシック Pro R" panose="020B0400000000000000" pitchFamily="34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8509027" y="858259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小塚ゴシック Pro R" panose="020B0400000000000000" pitchFamily="34" charset="-128"/>
                  <a:ea typeface="小塚ゴシック Pro R" panose="020B0400000000000000" pitchFamily="34" charset="-128"/>
                </a:rPr>
                <a:t>F0</a:t>
              </a:r>
              <a:endParaRPr kumimoji="1" lang="ja-JP" altLang="en-US" dirty="0">
                <a:latin typeface="小塚ゴシック Pro R" panose="020B0400000000000000" pitchFamily="34" charset="-128"/>
                <a:ea typeface="小塚ゴシック Pro R" panose="020B0400000000000000" pitchFamily="34" charset="-128"/>
              </a:endParaRPr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7213359" y="820191"/>
              <a:ext cx="828846" cy="800090"/>
              <a:chOff x="2852478" y="814759"/>
              <a:chExt cx="828846" cy="800090"/>
            </a:xfrm>
          </p:grpSpPr>
          <p:cxnSp>
            <p:nvCxnSpPr>
              <p:cNvPr id="39" name="直線コネクタ 38"/>
              <p:cNvCxnSpPr/>
              <p:nvPr/>
            </p:nvCxnSpPr>
            <p:spPr>
              <a:xfrm flipH="1">
                <a:off x="2908992" y="816608"/>
                <a:ext cx="1" cy="732855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 flipH="1">
                <a:off x="3623195" y="814759"/>
                <a:ext cx="1" cy="732855"/>
              </a:xfrm>
              <a:prstGeom prst="line">
                <a:avLst/>
              </a:prstGeom>
              <a:ln w="12700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正方形/長方形 40"/>
              <p:cNvSpPr/>
              <p:nvPr/>
            </p:nvSpPr>
            <p:spPr>
              <a:xfrm>
                <a:off x="2852478" y="1548565"/>
                <a:ext cx="828846" cy="6628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テキスト ボックス 37"/>
            <p:cNvSpPr txBox="1"/>
            <p:nvPr/>
          </p:nvSpPr>
          <p:spPr>
            <a:xfrm>
              <a:off x="7581040" y="1291637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latin typeface="小塚ゴシック Pro R" panose="020B0400000000000000" pitchFamily="34" charset="-128"/>
                  <a:ea typeface="小塚ゴシック Pro R" panose="020B0400000000000000" pitchFamily="34" charset="-128"/>
                </a:rPr>
                <a:t>MD</a:t>
              </a:r>
              <a:endParaRPr kumimoji="1" lang="ja-JP" altLang="en-US" sz="1400" dirty="0">
                <a:latin typeface="小塚ゴシック Pro R" panose="020B0400000000000000" pitchFamily="34" charset="-128"/>
                <a:ea typeface="小塚ゴシック Pro R" panose="020B0400000000000000" pitchFamily="34" charset="-128"/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6674656" y="1544955"/>
            <a:ext cx="2085449" cy="307040"/>
            <a:chOff x="4372202" y="2995704"/>
            <a:chExt cx="2942998" cy="433296"/>
          </a:xfrm>
        </p:grpSpPr>
        <p:sp>
          <p:nvSpPr>
            <p:cNvPr id="6" name="角丸四角形 5">
              <a:hlinkClick r:id="rId3"/>
            </p:cNvPr>
            <p:cNvSpPr/>
            <p:nvPr/>
          </p:nvSpPr>
          <p:spPr>
            <a:xfrm>
              <a:off x="6475266" y="2995704"/>
              <a:ext cx="839934" cy="433296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検 索</a:t>
              </a:r>
              <a:endParaRPr kumimoji="1" lang="ja-JP" altLang="en-US" sz="12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372202" y="3008299"/>
              <a:ext cx="1984099" cy="42070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/>
                <a:t>JGW SUMCON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204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heme1">
  <a:themeElements>
    <a:clrScheme name="my template1">
      <a:dk1>
        <a:srgbClr val="595959"/>
      </a:dk1>
      <a:lt1>
        <a:srgbClr val="FFFFFF"/>
      </a:lt1>
      <a:dk2>
        <a:srgbClr val="7F7F7F"/>
      </a:dk2>
      <a:lt2>
        <a:srgbClr val="EEECE1"/>
      </a:lt2>
      <a:accent1>
        <a:srgbClr val="45A1CF"/>
      </a:accent1>
      <a:accent2>
        <a:srgbClr val="E6855E"/>
      </a:accent2>
      <a:accent3>
        <a:srgbClr val="A4C520"/>
      </a:accent3>
      <a:accent4>
        <a:srgbClr val="CE579B"/>
      </a:accent4>
      <a:accent5>
        <a:srgbClr val="F6CA06"/>
      </a:accent5>
      <a:accent6>
        <a:srgbClr val="5D639E"/>
      </a:accent6>
      <a:hlink>
        <a:srgbClr val="6565FF"/>
      </a:hlink>
      <a:folHlink>
        <a:srgbClr val="FEB2FF"/>
      </a:folHlink>
    </a:clrScheme>
    <a:fontScheme name="My template1">
      <a:majorFont>
        <a:latin typeface="小塚ゴシック Pro L"/>
        <a:ea typeface="Spica Neue P Light"/>
        <a:cs typeface=""/>
      </a:majorFont>
      <a:minorFont>
        <a:latin typeface="小塚ゴシック Pro R"/>
        <a:ea typeface="Spica Neue P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0"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kumimoji="1"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yTheme1" id="{3B1F9A16-1AA7-47D7-A448-F4C28AE0709E}" vid="{C9DF4F5D-F8E9-4AF6-97AF-067C08305E3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myTheme1</Template>
  <TotalTime>1142</TotalTime>
  <Words>650</Words>
  <Application>Microsoft Office PowerPoint</Application>
  <PresentationFormat>画面に合わせる (4:3)</PresentationFormat>
  <Paragraphs>233</Paragraphs>
  <Slides>23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5" baseType="lpstr">
      <vt:lpstr>ＭＳ Ｐゴシック</vt:lpstr>
      <vt:lpstr>Spica Neue P</vt:lpstr>
      <vt:lpstr>Spica Neue P Light</vt:lpstr>
      <vt:lpstr>メイリオ</vt:lpstr>
      <vt:lpstr>小塚ゴシック Pro B</vt:lpstr>
      <vt:lpstr>小塚ゴシック Pro L</vt:lpstr>
      <vt:lpstr>小塚ゴシック Pro M</vt:lpstr>
      <vt:lpstr>小塚ゴシック Pro R</vt:lpstr>
      <vt:lpstr>Arial</vt:lpstr>
      <vt:lpstr>Calibri</vt:lpstr>
      <vt:lpstr>Wingdings</vt:lpstr>
      <vt:lpstr>myTheme1</vt:lpstr>
      <vt:lpstr>KAGRAにおける腕共振器鏡の大型防振装置の開発</vt:lpstr>
      <vt:lpstr>今回のお話</vt:lpstr>
      <vt:lpstr>KAGRA の 鏡防振装置</vt:lpstr>
      <vt:lpstr>Type-A SAS</vt:lpstr>
      <vt:lpstr>Type-A SAS</vt:lpstr>
      <vt:lpstr>Type-A SAS に対する要求</vt:lpstr>
      <vt:lpstr>問題点</vt:lpstr>
      <vt:lpstr>問題点</vt:lpstr>
      <vt:lpstr>SASのモデル計算</vt:lpstr>
      <vt:lpstr>Yaw 固有モード</vt:lpstr>
      <vt:lpstr>F0 ステージの制御</vt:lpstr>
      <vt:lpstr>BF ステージの制御</vt:lpstr>
      <vt:lpstr>Closed-loop Gain (YF0 act.)</vt:lpstr>
      <vt:lpstr>振動モードの減衰時間 (F0 + BF 制御)</vt:lpstr>
      <vt:lpstr>PowerPoint プレゼンテーション</vt:lpstr>
      <vt:lpstr>Bottom Filter LVDT</vt:lpstr>
      <vt:lpstr>Bottom Filter LVDT</vt:lpstr>
      <vt:lpstr>BF LVDT 性能評価</vt:lpstr>
      <vt:lpstr>結果と要求値の比較</vt:lpstr>
      <vt:lpstr>まとめ</vt:lpstr>
      <vt:lpstr>Backup Slides</vt:lpstr>
      <vt:lpstr>インストール予定</vt:lpstr>
      <vt:lpstr>Yaw振動スペクトルの計算方法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KAGRAにおける腕共振器鏡の大型防振装置の開発</dc:title>
  <dc:creator>Koki Okutomi</dc:creator>
  <cp:lastModifiedBy>Koki Okutomi</cp:lastModifiedBy>
  <cp:revision>44</cp:revision>
  <dcterms:created xsi:type="dcterms:W3CDTF">2016-09-15T08:48:24Z</dcterms:created>
  <dcterms:modified xsi:type="dcterms:W3CDTF">2016-09-16T06:56:21Z</dcterms:modified>
</cp:coreProperties>
</file>