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68" r:id="rId2"/>
    <p:sldId id="276" r:id="rId3"/>
    <p:sldId id="278" r:id="rId4"/>
    <p:sldId id="279" r:id="rId5"/>
    <p:sldId id="280" r:id="rId6"/>
    <p:sldId id="277" r:id="rId7"/>
    <p:sldId id="275" r:id="rId8"/>
    <p:sldId id="271" r:id="rId9"/>
    <p:sldId id="269" r:id="rId10"/>
    <p:sldId id="285" r:id="rId11"/>
    <p:sldId id="281" r:id="rId12"/>
    <p:sldId id="272" r:id="rId13"/>
    <p:sldId id="286" r:id="rId14"/>
    <p:sldId id="274" r:id="rId15"/>
    <p:sldId id="270" r:id="rId16"/>
    <p:sldId id="287" r:id="rId17"/>
    <p:sldId id="282" r:id="rId18"/>
    <p:sldId id="283" r:id="rId19"/>
    <p:sldId id="273" r:id="rId20"/>
    <p:sldId id="284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94624" autoAdjust="0"/>
  </p:normalViewPr>
  <p:slideViewPr>
    <p:cSldViewPr snapToGrid="0" snapToObjects="1"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34645-C42E-BA44-8203-3507D3058234}" type="datetimeFigureOut">
              <a:rPr lang="nl-NL" smtClean="0"/>
              <a:t>21/04/16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5F205-CCA5-7C4D-9F39-DDA8804F8E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5F205-CCA5-7C4D-9F39-DDA8804F8E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9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Klik om de tekststijl van het model te bewerken</a:t>
            </a:r>
          </a:p>
        </p:txBody>
      </p: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tx1"/>
                </a:solidFill>
              </a:rPr>
              <a:t>The goals of the project			Building the set-up			First results and simulations			Conclusion	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tx1"/>
                </a:solidFill>
              </a:rPr>
              <a:t>The goals of the project			Building the set-up			First results and simulations			Conclusion	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8232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9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tx1"/>
                </a:solidFill>
              </a:rPr>
              <a:t>The goals of the project	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Building the set-up			First results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and simulations</a:t>
            </a:r>
            <a:r>
              <a:rPr lang="en-US" sz="1200" baseline="0" noProof="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		Conclusion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5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rgbClr val="D9D9D9"/>
                </a:solidFill>
              </a:rPr>
              <a:t>The goals of the project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Building the set-up	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First results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and simulations</a:t>
            </a:r>
            <a:r>
              <a:rPr lang="en-US" sz="1200" baseline="0" noProof="0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1200" baseline="0" noProof="0" dirty="0" smtClean="0">
                <a:solidFill>
                  <a:srgbClr val="D9D9D9"/>
                </a:solidFill>
              </a:rPr>
              <a:t>		Conclusion	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rgbClr val="D9D9D9"/>
                </a:solidFill>
              </a:rPr>
              <a:t>The goals of the project	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Building the set-up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First results and simulations			</a:t>
            </a:r>
            <a:r>
              <a:rPr lang="en-US" sz="1200" baseline="0" noProof="0" dirty="0" smtClean="0">
                <a:solidFill>
                  <a:srgbClr val="D9D9D9"/>
                </a:solidFill>
              </a:rPr>
              <a:t>Conclusion	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rgbClr val="D9D9D9"/>
                </a:solidFill>
              </a:rPr>
              <a:t>The goals of the project	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Building the set-up</a:t>
            </a:r>
            <a:r>
              <a:rPr lang="en-US" sz="1200" baseline="0" noProof="0" dirty="0" smtClean="0">
                <a:solidFill>
                  <a:srgbClr val="D9D9D9"/>
                </a:solidFill>
              </a:rPr>
              <a:t>	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First results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and simulations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Conclusion	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957"/>
            <a:ext cx="8229600" cy="527434"/>
          </a:xfrm>
        </p:spPr>
        <p:txBody>
          <a:bodyPr/>
          <a:lstStyle/>
          <a:p>
            <a:r>
              <a:rPr lang="en-GB" noProof="0" smtClean="0"/>
              <a:t>Titelstijl van model bewerken</a:t>
            </a:r>
            <a:endParaRPr lang="en-GB" noProof="0"/>
          </a:p>
        </p:txBody>
      </p:sp>
      <p:sp>
        <p:nvSpPr>
          <p:cNvPr id="6" name="Tijdelijke aanduiding voor dianummer 6"/>
          <p:cNvSpPr txBox="1">
            <a:spLocks/>
          </p:cNvSpPr>
          <p:nvPr userDrawn="1"/>
        </p:nvSpPr>
        <p:spPr>
          <a:xfrm>
            <a:off x="7954695" y="62115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0"/>
          </a:p>
        </p:txBody>
      </p:sp>
      <p:sp>
        <p:nvSpPr>
          <p:cNvPr id="15" name="Tijdelijke aanduiding voor voettekst 4"/>
          <p:cNvSpPr txBox="1">
            <a:spLocks/>
          </p:cNvSpPr>
          <p:nvPr userDrawn="1"/>
        </p:nvSpPr>
        <p:spPr>
          <a:xfrm>
            <a:off x="4234726" y="63639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smtClean="0"/>
              <a:t>J.V. van Heijningen (jvnheijn@nikhef.nl)</a:t>
            </a:r>
            <a:endParaRPr lang="en-GB" noProof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201979" y="690017"/>
            <a:ext cx="918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Building the set-up	</a:t>
            </a:r>
            <a:r>
              <a:rPr lang="en-US" sz="1200" baseline="0" noProof="0" dirty="0" smtClean="0">
                <a:solidFill>
                  <a:srgbClr val="D9D9D9"/>
                </a:solidFill>
              </a:rPr>
              <a:t>s		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First results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 </a:t>
            </a:r>
            <a:r>
              <a:rPr lang="en-US" sz="1200" baseline="0" noProof="0" dirty="0" smtClean="0">
                <a:solidFill>
                  <a:schemeClr val="bg1">
                    <a:lumMod val="85000"/>
                  </a:schemeClr>
                </a:solidFill>
              </a:rPr>
              <a:t>and simulations</a:t>
            </a:r>
            <a:r>
              <a:rPr lang="en-US" sz="1200" baseline="0" noProof="0" dirty="0" smtClean="0">
                <a:solidFill>
                  <a:srgbClr val="D9D9D9"/>
                </a:solidFill>
              </a:rPr>
              <a:t>				   Conclusion</a:t>
            </a:r>
            <a:r>
              <a:rPr lang="en-US" sz="1200" baseline="0" noProof="0" dirty="0" smtClean="0">
                <a:solidFill>
                  <a:schemeClr val="tx1"/>
                </a:solidFill>
              </a:rPr>
              <a:t>			            Back-up slides											</a:t>
            </a:r>
            <a:endParaRPr lang="en-US" sz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nl-NL" dirty="0"/>
          </a:p>
        </p:txBody>
      </p:sp>
      <p:pic>
        <p:nvPicPr>
          <p:cNvPr id="8" name="Afbeelding 7" descr="Screen Shot 2013-06-03 at 11.49.04 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2" y="6301921"/>
            <a:ext cx="1142232" cy="5016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66846" y="6259843"/>
            <a:ext cx="9247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-100269" y="980312"/>
            <a:ext cx="9322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Screen Shot 2013-06-03 at 11.49.04 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2" y="6301921"/>
            <a:ext cx="1142232" cy="501650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 userDrawn="1"/>
        </p:nvCxnSpPr>
        <p:spPr>
          <a:xfrm>
            <a:off x="-66846" y="6259843"/>
            <a:ext cx="92470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-100269" y="980312"/>
            <a:ext cx="9322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KAGRA-logo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041" y="6259843"/>
            <a:ext cx="1311619" cy="598156"/>
          </a:xfrm>
          <a:prstGeom prst="rect">
            <a:avLst/>
          </a:prstGeom>
        </p:spPr>
      </p:pic>
      <p:sp>
        <p:nvSpPr>
          <p:cNvPr id="17" name="Tijdelijke aanduiding voor dianummer 5"/>
          <p:cNvSpPr txBox="1">
            <a:spLocks/>
          </p:cNvSpPr>
          <p:nvPr userDrawn="1"/>
        </p:nvSpPr>
        <p:spPr>
          <a:xfrm>
            <a:off x="8107095" y="6363930"/>
            <a:ext cx="732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8EA3BE-2085-6C47-BEEC-1BD4844D4851}" type="slidenum">
              <a:rPr lang="en-GB" noProof="0" smtClean="0">
                <a:solidFill>
                  <a:schemeClr val="tx1"/>
                </a:solidFill>
              </a:rPr>
              <a:pPr/>
              <a:t>‹nr.›</a:t>
            </a:fld>
            <a:r>
              <a:rPr lang="en-GB" noProof="0" dirty="0" smtClean="0"/>
              <a:t>|</a:t>
            </a:r>
            <a:r>
              <a:rPr lang="en-GB" noProof="0" dirty="0" smtClean="0"/>
              <a:t>18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5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microsoft.com/office/2007/relationships/hdphoto" Target="../media/hdphoto1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4014"/>
            <a:ext cx="9144000" cy="526063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2704" y="1162552"/>
            <a:ext cx="7943583" cy="1362075"/>
          </a:xfrm>
          <a:solidFill>
            <a:srgbClr val="000000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AU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</a:rPr>
              <a:t>Monolithic Accelerometers on the Inverted Pendulum: status report</a:t>
            </a:r>
            <a:endParaRPr lang="en-AU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7078" y="5602438"/>
            <a:ext cx="4916330" cy="461665"/>
          </a:xfrm>
          <a:prstGeom prst="rect">
            <a:avLst/>
          </a:prstGeom>
          <a:solidFill>
            <a:srgbClr val="00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NAOJ GWPO Meeting, April 21</a:t>
            </a:r>
            <a:r>
              <a:rPr lang="en-GB" sz="2400" baseline="30000" dirty="0" smtClean="0">
                <a:solidFill>
                  <a:schemeClr val="bg1"/>
                </a:solidFill>
              </a:rPr>
              <a:t>st</a:t>
            </a:r>
            <a:r>
              <a:rPr lang="en-GB" sz="2400" dirty="0" smtClean="0">
                <a:solidFill>
                  <a:schemeClr val="bg1"/>
                </a:solidFill>
              </a:rPr>
              <a:t>, 2016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0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LVDTs were found damaged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51" y="1505826"/>
            <a:ext cx="5311954" cy="3983966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53201" y="1136494"/>
            <a:ext cx="487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 and an attempt was made to repair them in situ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53953" y="2003823"/>
            <a:ext cx="3983967" cy="298797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78806" y="5630198"/>
            <a:ext cx="872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in the end, LVDT 1 and LVDT 3 were not working </a:t>
            </a:r>
            <a:r>
              <a:rPr lang="en-US" dirty="0" smtClean="0">
                <a:sym typeface="Wingdings"/>
              </a:rPr>
              <a:t> Shipped all to company 2016.04.08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8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957"/>
            <a:ext cx="9144000" cy="527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Determining the V/mm conversion</a:t>
            </a:r>
            <a:endParaRPr lang="en-US" dirty="0"/>
          </a:p>
        </p:txBody>
      </p:sp>
      <p:pic>
        <p:nvPicPr>
          <p:cNvPr id="3" name="Afbeelding 2" descr="Screen Shot 2016-03-23 at 15.3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332" y="4863633"/>
            <a:ext cx="1724265" cy="818785"/>
          </a:xfrm>
          <a:prstGeom prst="rect">
            <a:avLst/>
          </a:prstGeom>
        </p:spPr>
      </p:pic>
      <p:pic>
        <p:nvPicPr>
          <p:cNvPr id="4" name="Afbeelding 3" descr="MonAc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81" y="1535782"/>
            <a:ext cx="3583987" cy="2416509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/>
        </p:nvCxnSpPr>
        <p:spPr>
          <a:xfrm flipH="1">
            <a:off x="457200" y="3889220"/>
            <a:ext cx="4521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88842">
            <a:off x="4150858" y="1438048"/>
            <a:ext cx="1179942" cy="1704360"/>
          </a:xfrm>
          <a:prstGeom prst="rect">
            <a:avLst/>
          </a:prstGeom>
        </p:spPr>
      </p:pic>
      <p:cxnSp>
        <p:nvCxnSpPr>
          <p:cNvPr id="7" name="Rechte verbindingslijn 6"/>
          <p:cNvCxnSpPr/>
          <p:nvPr/>
        </p:nvCxnSpPr>
        <p:spPr>
          <a:xfrm flipH="1">
            <a:off x="0" y="4041620"/>
            <a:ext cx="5270500" cy="0"/>
          </a:xfrm>
          <a:prstGeom prst="line">
            <a:avLst/>
          </a:prstGeom>
          <a:ln w="76200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4698" y="3288382"/>
            <a:ext cx="230582" cy="7532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21526" y="3288382"/>
            <a:ext cx="230582" cy="753238"/>
          </a:xfrm>
          <a:prstGeom prst="rect">
            <a:avLst/>
          </a:prstGeom>
        </p:spPr>
      </p:pic>
      <p:pic>
        <p:nvPicPr>
          <p:cNvPr id="10" name="Afbeelding 9" descr="MonA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" t="2467" r="1612" b="3858"/>
          <a:stretch/>
        </p:blipFill>
        <p:spPr>
          <a:xfrm rot="21200439">
            <a:off x="877303" y="1364773"/>
            <a:ext cx="3431304" cy="2263663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3976200" y="3466182"/>
            <a:ext cx="125900" cy="419100"/>
          </a:xfrm>
          <a:custGeom>
            <a:avLst/>
            <a:gdLst>
              <a:gd name="connsiteX0" fmla="*/ 0 w 152400"/>
              <a:gd name="connsiteY0" fmla="*/ 0 h 419100"/>
              <a:gd name="connsiteX1" fmla="*/ 152400 w 152400"/>
              <a:gd name="connsiteY1" fmla="*/ 241300 h 419100"/>
              <a:gd name="connsiteX2" fmla="*/ 0 w 15240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419100">
                <a:moveTo>
                  <a:pt x="0" y="0"/>
                </a:moveTo>
                <a:cubicBezTo>
                  <a:pt x="76200" y="85725"/>
                  <a:pt x="152400" y="171450"/>
                  <a:pt x="152400" y="241300"/>
                </a:cubicBezTo>
                <a:cubicBezTo>
                  <a:pt x="152400" y="311150"/>
                  <a:pt x="0" y="419100"/>
                  <a:pt x="0" y="4191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4111166" y="3227788"/>
            <a:ext cx="50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endParaRPr lang="en-GB" sz="40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3" name="Rechte verbindingslijn met pijl 12"/>
          <p:cNvCxnSpPr/>
          <p:nvPr/>
        </p:nvCxnSpPr>
        <p:spPr>
          <a:xfrm flipH="1">
            <a:off x="1676400" y="2297782"/>
            <a:ext cx="812800" cy="127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457200" y="3377282"/>
            <a:ext cx="4521200" cy="511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 rot="21180016">
            <a:off x="1747754" y="1818770"/>
            <a:ext cx="638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  <a:latin typeface="+mj-lt"/>
                <a:cs typeface="Symbol" charset="2"/>
              </a:rPr>
              <a:t>g</a:t>
            </a:r>
            <a:r>
              <a:rPr lang="en-GB" sz="32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endParaRPr lang="en-GB" sz="32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623138" y="2108085"/>
            <a:ext cx="3061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Alessandro calibrated all</a:t>
            </a:r>
            <a:br>
              <a:rPr lang="en-US" dirty="0" smtClean="0"/>
            </a:br>
            <a:r>
              <a:rPr lang="en-US" dirty="0" smtClean="0"/>
              <a:t>accelerometers two years ago:</a:t>
            </a:r>
          </a:p>
          <a:p>
            <a:endParaRPr lang="en-US" dirty="0"/>
          </a:p>
          <a:p>
            <a:r>
              <a:rPr lang="en-US" dirty="0" smtClean="0"/>
              <a:t>All had G</a:t>
            </a:r>
            <a:r>
              <a:rPr lang="en-US" baseline="-25000" dirty="0" smtClean="0"/>
              <a:t>LVDT</a:t>
            </a:r>
            <a:r>
              <a:rPr lang="en-US" dirty="0" smtClean="0"/>
              <a:t> ~ 60 V/mm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64583" y="5028284"/>
            <a:ext cx="140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INA103 amp:</a:t>
            </a:r>
            <a:endParaRPr lang="en-US" dirty="0"/>
          </a:p>
        </p:txBody>
      </p:sp>
      <p:sp>
        <p:nvSpPr>
          <p:cNvPr id="18" name="Tekstvak 17"/>
          <p:cNvSpPr txBox="1"/>
          <p:nvPr/>
        </p:nvSpPr>
        <p:spPr>
          <a:xfrm>
            <a:off x="3675956" y="4863633"/>
            <a:ext cx="449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Settings now at KAGRA give </a:t>
            </a:r>
            <a:r>
              <a:rPr lang="en-US" dirty="0"/>
              <a:t>G</a:t>
            </a:r>
            <a:r>
              <a:rPr lang="en-US" baseline="-25000" dirty="0"/>
              <a:t>LVDT</a:t>
            </a:r>
            <a:r>
              <a:rPr lang="en-US" dirty="0"/>
              <a:t> ~ </a:t>
            </a:r>
            <a:r>
              <a:rPr lang="en-US" dirty="0" smtClean="0"/>
              <a:t>110 </a:t>
            </a:r>
            <a:r>
              <a:rPr lang="en-US" dirty="0"/>
              <a:t>V/mm</a:t>
            </a:r>
          </a:p>
          <a:p>
            <a:r>
              <a:rPr lang="en-US" dirty="0" smtClean="0"/>
              <a:t>This has to be verified by tilt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8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TF </a:t>
            </a:r>
            <a:r>
              <a:rPr lang="en-US" dirty="0" smtClean="0"/>
              <a:t>measurement of unloaded IP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19" y="1062406"/>
            <a:ext cx="8686800" cy="49838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43835" y="155523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L/T</a:t>
            </a:r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5078583" y="13842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9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Loading the </a:t>
            </a:r>
            <a:r>
              <a:rPr lang="en-US" dirty="0" smtClean="0"/>
              <a:t>IP with tuning masses 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474026" y="1261139"/>
            <a:ext cx="561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2016.04.08, Takahashi-san and </a:t>
            </a:r>
            <a:r>
              <a:rPr lang="en-US" dirty="0" err="1" smtClean="0"/>
              <a:t>Fujii</a:t>
            </a:r>
            <a:r>
              <a:rPr lang="en-US" dirty="0" smtClean="0"/>
              <a:t>-kun loaded the IP:  </a:t>
            </a:r>
            <a:endParaRPr lang="en-US" dirty="0"/>
          </a:p>
        </p:txBody>
      </p:sp>
      <p:pic>
        <p:nvPicPr>
          <p:cNvPr id="4" name="Afbeelding 3" descr="IMG_87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933" y="1773358"/>
            <a:ext cx="4525067" cy="3393801"/>
          </a:xfrm>
          <a:prstGeom prst="rect">
            <a:avLst/>
          </a:prstGeom>
        </p:spPr>
      </p:pic>
      <p:pic>
        <p:nvPicPr>
          <p:cNvPr id="5" name="Afbeelding 4" descr="IMG_575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3358"/>
            <a:ext cx="3836925" cy="3393801"/>
          </a:xfrm>
          <a:prstGeom prst="rect">
            <a:avLst/>
          </a:prstGeom>
        </p:spPr>
      </p:pic>
      <p:sp>
        <p:nvSpPr>
          <p:cNvPr id="6" name="Pijl links 5"/>
          <p:cNvSpPr/>
          <p:nvPr/>
        </p:nvSpPr>
        <p:spPr>
          <a:xfrm>
            <a:off x="3899531" y="2584887"/>
            <a:ext cx="652903" cy="179779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742342" y="5298156"/>
            <a:ext cx="335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Adding 230 kg gave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IP</a:t>
            </a:r>
            <a:r>
              <a:rPr lang="en-US" dirty="0" smtClean="0"/>
              <a:t>= 540 </a:t>
            </a:r>
            <a:r>
              <a:rPr lang="en-US" dirty="0" err="1" smtClean="0"/>
              <a:t>mHz</a:t>
            </a:r>
            <a:r>
              <a:rPr lang="en-US" dirty="0" smtClean="0"/>
              <a:t> </a:t>
            </a:r>
            <a:endParaRPr lang="en-US" dirty="0" smtClean="0">
              <a:sym typeface="Wingdings"/>
            </a:endParaRPr>
          </a:p>
        </p:txBody>
      </p:sp>
      <p:pic>
        <p:nvPicPr>
          <p:cNvPr id="8" name="Afbeelding 7" descr="Screen Shot 2016-04-20 at 17.39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734968"/>
            <a:ext cx="4609991" cy="346423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36847" y="5622766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ym typeface="Wingdings"/>
              </a:rPr>
              <a:t>Takanori</a:t>
            </a:r>
            <a:r>
              <a:rPr lang="en-US" dirty="0">
                <a:sym typeface="Wingdings"/>
              </a:rPr>
              <a:t> had </a:t>
            </a:r>
            <a:r>
              <a:rPr lang="en-US" dirty="0" smtClean="0">
                <a:sym typeface="Wingdings"/>
              </a:rPr>
              <a:t>about 720 </a:t>
            </a:r>
            <a:r>
              <a:rPr lang="en-US" dirty="0">
                <a:sym typeface="Wingdings"/>
              </a:rPr>
              <a:t>kg for </a:t>
            </a:r>
            <a:r>
              <a:rPr lang="en-US" dirty="0" err="1"/>
              <a:t>f</a:t>
            </a:r>
            <a:r>
              <a:rPr lang="en-US" baseline="-25000" dirty="0" err="1"/>
              <a:t>IP</a:t>
            </a:r>
            <a:r>
              <a:rPr lang="en-US" dirty="0"/>
              <a:t>= 540 </a:t>
            </a:r>
            <a:r>
              <a:rPr lang="en-US" dirty="0" err="1"/>
              <a:t>mHz</a:t>
            </a:r>
            <a:r>
              <a:rPr lang="en-US" dirty="0"/>
              <a:t> and about 1070 kg for </a:t>
            </a:r>
            <a:r>
              <a:rPr lang="en-US" dirty="0" err="1"/>
              <a:t>f</a:t>
            </a:r>
            <a:r>
              <a:rPr lang="en-US" baseline="-25000" dirty="0" err="1"/>
              <a:t>IP</a:t>
            </a:r>
            <a:r>
              <a:rPr lang="en-US" dirty="0"/>
              <a:t>= 80 </a:t>
            </a:r>
            <a:r>
              <a:rPr lang="en-US" dirty="0" err="1"/>
              <a:t>mHz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  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0775" y="-723920"/>
            <a:ext cx="2816315" cy="7998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vak 10"/>
          <p:cNvSpPr txBox="1"/>
          <p:nvPr/>
        </p:nvSpPr>
        <p:spPr>
          <a:xfrm>
            <a:off x="3899531" y="1833266"/>
            <a:ext cx="1763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IP</a:t>
            </a:r>
            <a:r>
              <a:rPr lang="en-US" dirty="0" smtClean="0"/>
              <a:t>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4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Accelerometers need air shields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83982"/>
            <a:ext cx="9144000" cy="2575439"/>
          </a:xfrm>
          <a:prstGeom prst="rect">
            <a:avLst/>
          </a:prstGeom>
        </p:spPr>
      </p:pic>
      <p:pic>
        <p:nvPicPr>
          <p:cNvPr id="4" name="Afbeelding 3" descr="Screen Shot 2016-03-23 at 11.47.3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49824" y="2802941"/>
            <a:ext cx="2603637" cy="4289290"/>
          </a:xfrm>
          <a:prstGeom prst="rect">
            <a:avLst/>
          </a:prstGeom>
        </p:spPr>
      </p:pic>
      <p:pic>
        <p:nvPicPr>
          <p:cNvPr id="5" name="Afbeelding 4" descr="Screen Shot 2016-03-23 at 11.46.5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5960" y="2866950"/>
            <a:ext cx="2581010" cy="4183899"/>
          </a:xfrm>
          <a:prstGeom prst="rect">
            <a:avLst/>
          </a:prstGeom>
        </p:spPr>
      </p:pic>
      <p:pic>
        <p:nvPicPr>
          <p:cNvPr id="6" name="Afbeelding 5" descr="IMG_5651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11685"/>
            <a:ext cx="9144000" cy="523771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sp>
        <p:nvSpPr>
          <p:cNvPr id="9" name="Tekstvak 8"/>
          <p:cNvSpPr txBox="1"/>
          <p:nvPr/>
        </p:nvSpPr>
        <p:spPr>
          <a:xfrm>
            <a:off x="0" y="1026907"/>
            <a:ext cx="9129337" cy="5237719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51" b="95455" l="4333" r="98667">
                        <a14:foregroundMark x1="51333" y1="61364" x2="51333" y2="61364"/>
                        <a14:foregroundMark x1="67500" y1="5051" x2="67500" y2="5051"/>
                        <a14:foregroundMark x1="56667" y1="95707" x2="56667" y2="95707"/>
                        <a14:foregroundMark x1="95167" y1="62879" x2="95167" y2="62879"/>
                        <a14:foregroundMark x1="98667" y1="42929" x2="98667" y2="42929"/>
                        <a14:foregroundMark x1="14667" y1="53535" x2="14667" y2="53535"/>
                        <a14:foregroundMark x1="24167" y1="55303" x2="24167" y2="55303"/>
                        <a14:foregroundMark x1="12667" y1="56566" x2="12667" y2="56566"/>
                        <a14:foregroundMark x1="4333" y1="56818" x2="4333" y2="56818"/>
                        <a14:foregroundMark x1="11000" y1="62374" x2="11000" y2="62374"/>
                        <a14:foregroundMark x1="6500" y1="63384" x2="6500" y2="63384"/>
                        <a14:foregroundMark x1="4667" y1="64394" x2="4667" y2="64394"/>
                        <a14:foregroundMark x1="24500" y1="58081" x2="24500" y2="58081"/>
                        <a14:foregroundMark x1="28833" y1="57323" x2="28833" y2="57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7281">
            <a:off x="3944032" y="1170241"/>
            <a:ext cx="4555765" cy="3006806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294165" y="2442673"/>
            <a:ext cx="2205749" cy="37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booth air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3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Accelerometers vs. Geophones</a:t>
            </a:r>
            <a:endParaRPr lang="en-US" dirty="0"/>
          </a:p>
        </p:txBody>
      </p:sp>
      <p:pic>
        <p:nvPicPr>
          <p:cNvPr id="4" name="Afbeelding 3" descr="ACCper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076"/>
            <a:ext cx="9144000" cy="4819235"/>
          </a:xfrm>
          <a:prstGeom prst="rect">
            <a:avLst/>
          </a:prstGeom>
        </p:spPr>
      </p:pic>
      <p:pic>
        <p:nvPicPr>
          <p:cNvPr id="5" name="Afbeelding 4" descr="ACCperf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076"/>
            <a:ext cx="9144000" cy="4819235"/>
          </a:xfrm>
          <a:prstGeom prst="rect">
            <a:avLst/>
          </a:prstGeom>
        </p:spPr>
      </p:pic>
      <p:pic>
        <p:nvPicPr>
          <p:cNvPr id="6" name="Afbeelding 5" descr="ACCperf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8076"/>
            <a:ext cx="9144000" cy="4819235"/>
          </a:xfrm>
          <a:prstGeom prst="rect">
            <a:avLst/>
          </a:prstGeom>
        </p:spPr>
      </p:pic>
      <p:pic>
        <p:nvPicPr>
          <p:cNvPr id="7" name="Afbeelding 6" descr="ACCmeasType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0284"/>
            <a:ext cx="9144000" cy="4827027"/>
          </a:xfrm>
          <a:prstGeom prst="rect">
            <a:avLst/>
          </a:prstGeom>
        </p:spPr>
      </p:pic>
      <p:pic>
        <p:nvPicPr>
          <p:cNvPr id="2" name="Afbeelding 1" descr="TSVelocityMeasBySensor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0284"/>
            <a:ext cx="9144000" cy="48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9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Blending lower with GEOs and ACCs</a:t>
            </a:r>
            <a:endParaRPr lang="en-US" dirty="0"/>
          </a:p>
        </p:txBody>
      </p:sp>
      <p:pic>
        <p:nvPicPr>
          <p:cNvPr id="3" name="Afbeelding 2" descr="VelBlendGEOTyp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0460"/>
            <a:ext cx="9144000" cy="4827027"/>
          </a:xfrm>
          <a:prstGeom prst="rect">
            <a:avLst/>
          </a:prstGeom>
        </p:spPr>
      </p:pic>
      <p:pic>
        <p:nvPicPr>
          <p:cNvPr id="4" name="Afbeelding 3" descr="VelBlendACC2Typ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0460"/>
            <a:ext cx="9144000" cy="4827027"/>
          </a:xfrm>
          <a:prstGeom prst="rect">
            <a:avLst/>
          </a:prstGeom>
        </p:spPr>
      </p:pic>
      <p:pic>
        <p:nvPicPr>
          <p:cNvPr id="5" name="Afbeelding 4" descr="VelBlendRMSType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0460"/>
            <a:ext cx="9144000" cy="482702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53859" y="1126975"/>
            <a:ext cx="481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Blending at ~20 </a:t>
            </a:r>
            <a:r>
              <a:rPr lang="en-US" dirty="0" err="1" smtClean="0"/>
              <a:t>mHz</a:t>
            </a:r>
            <a:r>
              <a:rPr lang="en-US" dirty="0" smtClean="0"/>
              <a:t> already seems to be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can’t measure remotely</a:t>
            </a:r>
            <a:endParaRPr lang="en-US" dirty="0"/>
          </a:p>
        </p:txBody>
      </p:sp>
      <p:pic>
        <p:nvPicPr>
          <p:cNvPr id="4" name="Afbeelding 3" descr="Screen Shot 2016-03-23 at 15.36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562"/>
            <a:ext cx="6896019" cy="47879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96019" y="2658299"/>
            <a:ext cx="1849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Luckily, there’s</a:t>
            </a:r>
          </a:p>
          <a:p>
            <a:r>
              <a:rPr lang="en-US" dirty="0" smtClean="0"/>
              <a:t>can help on site</a:t>
            </a:r>
          </a:p>
          <a:p>
            <a:endParaRPr lang="en-US" dirty="0"/>
          </a:p>
          <a:p>
            <a:r>
              <a:rPr lang="en-US" dirty="0" smtClean="0"/>
              <a:t>Thanks everyone!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5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957"/>
            <a:ext cx="9144000" cy="527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iKAGRA</a:t>
            </a:r>
            <a:r>
              <a:rPr lang="en-US" dirty="0" smtClean="0"/>
              <a:t>, let’s get a working set-up!</a:t>
            </a:r>
            <a:endParaRPr lang="en-US" dirty="0"/>
          </a:p>
        </p:txBody>
      </p:sp>
      <p:pic>
        <p:nvPicPr>
          <p:cNvPr id="3" name="Afbeelding 2" descr="IMG_577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3243" y="1023839"/>
            <a:ext cx="3081000" cy="9217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1392" y="1433499"/>
            <a:ext cx="83219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Congratulations on the progress on </a:t>
            </a:r>
            <a:r>
              <a:rPr lang="en-US" dirty="0" err="1" smtClean="0"/>
              <a:t>iKAGRA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2</a:t>
            </a:r>
            <a:r>
              <a:rPr lang="en-US" baseline="30000" dirty="0" smtClean="0"/>
              <a:t>nd</a:t>
            </a:r>
            <a:r>
              <a:rPr lang="en-US" dirty="0" smtClean="0"/>
              <a:t> observation run:   - all LVDTs are at a company for repair and return in May </a:t>
            </a:r>
          </a:p>
          <a:p>
            <a:r>
              <a:rPr lang="en-US" dirty="0" smtClean="0"/>
              <a:t>					     - IP is loaded with tuning masses</a:t>
            </a:r>
          </a:p>
          <a:p>
            <a:r>
              <a:rPr lang="en-US" dirty="0"/>
              <a:t> </a:t>
            </a:r>
            <a:r>
              <a:rPr lang="en-US" dirty="0" smtClean="0"/>
              <a:t>  					     - tilt calibration still has to be done to verify the 110 V/mm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Meanwhile, I’ll try to simulate more the expected performance of the accelerometers</a:t>
            </a:r>
          </a:p>
          <a:p>
            <a:r>
              <a:rPr lang="en-US" dirty="0" smtClean="0"/>
              <a:t>when used in-loop to see if some tweaking (e.g. gain) is necessary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Maybe LVDTs </a:t>
            </a:r>
            <a:r>
              <a:rPr lang="en-US" dirty="0"/>
              <a:t>c</a:t>
            </a:r>
            <a:r>
              <a:rPr lang="en-US" dirty="0" smtClean="0"/>
              <a:t>ould be less noisy? Now above 10 nm/</a:t>
            </a:r>
            <a:r>
              <a:rPr lang="en-US" dirty="0" err="1" smtClean="0"/>
              <a:t>rtHz</a:t>
            </a:r>
            <a:r>
              <a:rPr lang="en-US" dirty="0" smtClean="0"/>
              <a:t> below 1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ADC noise model</a:t>
            </a:r>
            <a:endParaRPr lang="en-US" dirty="0"/>
          </a:p>
        </p:txBody>
      </p:sp>
      <p:pic>
        <p:nvPicPr>
          <p:cNvPr id="4" name="Afbeelding 3" descr="ADCnoise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2694"/>
            <a:ext cx="9144000" cy="48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the velocity starts at the top</a:t>
            </a:r>
            <a:endParaRPr lang="en-US" dirty="0"/>
          </a:p>
        </p:txBody>
      </p:sp>
      <p:pic>
        <p:nvPicPr>
          <p:cNvPr id="4" name="Afbeelding 3" descr="Screen Shot 2016-03-23 at 13.39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87" y="2051361"/>
            <a:ext cx="4437764" cy="2977440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921297" y="3529670"/>
            <a:ext cx="1998746" cy="17698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vak 8"/>
          <p:cNvSpPr txBox="1"/>
          <p:nvPr/>
        </p:nvSpPr>
        <p:spPr>
          <a:xfrm>
            <a:off x="5166727" y="2166478"/>
            <a:ext cx="334689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 of the modes in the</a:t>
            </a:r>
          </a:p>
          <a:p>
            <a:r>
              <a:rPr lang="en-US" dirty="0" smtClean="0"/>
              <a:t>chain up until the payload is done</a:t>
            </a:r>
          </a:p>
          <a:p>
            <a:r>
              <a:rPr lang="en-US" dirty="0" smtClean="0"/>
              <a:t>at the top stage</a:t>
            </a:r>
          </a:p>
          <a:p>
            <a:endParaRPr lang="en-US" dirty="0"/>
          </a:p>
          <a:p>
            <a:r>
              <a:rPr lang="en-US" dirty="0" smtClean="0"/>
              <a:t>Modes give rise to more </a:t>
            </a:r>
            <a:r>
              <a:rPr lang="en-US" dirty="0" err="1" smtClean="0"/>
              <a:t>rms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velocity, so have to be damped</a:t>
            </a:r>
          </a:p>
          <a:p>
            <a:endParaRPr lang="en-US" dirty="0"/>
          </a:p>
          <a:p>
            <a:r>
              <a:rPr lang="en-US" dirty="0" smtClean="0"/>
              <a:t>The position towards the ground</a:t>
            </a:r>
            <a:br>
              <a:rPr lang="en-US" dirty="0" smtClean="0"/>
            </a:br>
            <a:r>
              <a:rPr lang="en-US" dirty="0" smtClean="0"/>
              <a:t>has to be controlled, without</a:t>
            </a:r>
            <a:br>
              <a:rPr lang="en-US" dirty="0" smtClean="0"/>
            </a:br>
            <a:r>
              <a:rPr lang="en-US" dirty="0" smtClean="0"/>
              <a:t>introducing the </a:t>
            </a:r>
            <a:r>
              <a:rPr lang="en-US" dirty="0" err="1" smtClean="0"/>
              <a:t>mircroseism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7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 thermal noise in air</a:t>
            </a:r>
            <a:endParaRPr lang="en-US" dirty="0"/>
          </a:p>
        </p:txBody>
      </p:sp>
      <p:pic>
        <p:nvPicPr>
          <p:cNvPr id="3" name="Afbeelding 2" descr="ACCperf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6120"/>
            <a:ext cx="9144000" cy="48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Inverted Pendulum stage control</a:t>
            </a:r>
            <a:endParaRPr lang="en-US" dirty="0"/>
          </a:p>
        </p:txBody>
      </p:sp>
      <p:pic>
        <p:nvPicPr>
          <p:cNvPr id="4" name="Afbeelding 3" descr="Screen Shot 2016-03-23 at 14.0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72" y="1166002"/>
            <a:ext cx="6006647" cy="207392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79519" y="2011974"/>
            <a:ext cx="2861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LVDT</a:t>
            </a:r>
          </a:p>
          <a:p>
            <a:endParaRPr lang="en-US" dirty="0"/>
          </a:p>
          <a:p>
            <a:r>
              <a:rPr lang="en-US" dirty="0" smtClean="0"/>
              <a:t>= Geophone/ Accelerometer</a:t>
            </a:r>
            <a:endParaRPr lang="en-US" dirty="0"/>
          </a:p>
        </p:txBody>
      </p:sp>
      <p:pic>
        <p:nvPicPr>
          <p:cNvPr id="9" name="Afbeelding 8" descr="Screen Shot 2016-03-23 at 14.17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2" y="3338795"/>
            <a:ext cx="3557852" cy="279705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054032" y="4125754"/>
            <a:ext cx="4259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LVDTs and Seismometers (here geophones)</a:t>
            </a:r>
            <a:br>
              <a:rPr lang="en-US" dirty="0" smtClean="0"/>
            </a:br>
            <a:r>
              <a:rPr lang="en-US" dirty="0" smtClean="0"/>
              <a:t>are in ‘pin-wheel’ configuration and </a:t>
            </a:r>
            <a:br>
              <a:rPr lang="en-US" dirty="0" smtClean="0"/>
            </a:br>
            <a:r>
              <a:rPr lang="en-US" dirty="0" smtClean="0"/>
              <a:t>signals are in geometrically reconstructed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x,y</a:t>
            </a:r>
            <a:r>
              <a:rPr lang="en-US" dirty="0" smtClean="0"/>
              <a:t> and yaw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LVDTs also ‘measure’ ground motion </a:t>
            </a:r>
            <a:endParaRPr lang="en-US" dirty="0"/>
          </a:p>
        </p:txBody>
      </p:sp>
      <p:pic>
        <p:nvPicPr>
          <p:cNvPr id="3" name="Afbeelding 2" descr="Screenshot 2014-10-12 22.59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49" y="1167581"/>
            <a:ext cx="4539066" cy="2782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3150089" y="3927481"/>
            <a:ext cx="8963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Ground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5" name="Rechte verbindingslijn met pijl 4"/>
          <p:cNvCxnSpPr>
            <a:stCxn id="4" idx="1"/>
            <a:endCxn id="3" idx="2"/>
          </p:cNvCxnSpPr>
          <p:nvPr/>
        </p:nvCxnSpPr>
        <p:spPr>
          <a:xfrm flipH="1" flipV="1">
            <a:off x="2376382" y="3950365"/>
            <a:ext cx="773707" cy="16178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 descr="Screen Shot 2016-03-23 at 14.34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083" y="1080984"/>
            <a:ext cx="4231319" cy="30311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78594" y="4626941"/>
            <a:ext cx="6415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of the ground velocity </a:t>
            </a:r>
            <a:r>
              <a:rPr lang="en-US" dirty="0" err="1" smtClean="0"/>
              <a:t>rms</a:t>
            </a:r>
            <a:r>
              <a:rPr lang="en-US" dirty="0" smtClean="0"/>
              <a:t> comes from the microseism</a:t>
            </a:r>
          </a:p>
          <a:p>
            <a:endParaRPr lang="en-US" dirty="0"/>
          </a:p>
          <a:p>
            <a:r>
              <a:rPr lang="en-US" dirty="0" smtClean="0"/>
              <a:t>Measuring the ground and subtracting it, is not foreseen in KAGRA</a:t>
            </a:r>
          </a:p>
          <a:p>
            <a:r>
              <a:rPr lang="en-US" dirty="0" smtClean="0"/>
              <a:t>so one has to find another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LVDT and Seismometer are blended</a:t>
            </a:r>
            <a:endParaRPr lang="en-US" dirty="0"/>
          </a:p>
        </p:txBody>
      </p:sp>
      <p:pic>
        <p:nvPicPr>
          <p:cNvPr id="3" name="Afbeelding 2" descr="Screen Shot 2016-03-23 at 14.4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3475"/>
            <a:ext cx="4497523" cy="3800454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H="1">
            <a:off x="1577920" y="1933999"/>
            <a:ext cx="8370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4626066" y="1624249"/>
            <a:ext cx="4259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example, for </a:t>
            </a:r>
            <a:r>
              <a:rPr lang="en-US" dirty="0"/>
              <a:t>0.1 </a:t>
            </a:r>
            <a:r>
              <a:rPr lang="en-US" dirty="0" smtClean="0"/>
              <a:t>Hz LVDT blending filter </a:t>
            </a:r>
            <a:br>
              <a:rPr lang="en-US" dirty="0" smtClean="0"/>
            </a:br>
            <a:r>
              <a:rPr lang="en-US" dirty="0" smtClean="0"/>
              <a:t>still has &gt; 0.1 magnitude at the microseism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26066" y="2415672"/>
            <a:ext cx="4145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Lowering blending frequency can only be</a:t>
            </a:r>
            <a:br>
              <a:rPr lang="en-US" dirty="0" smtClean="0"/>
            </a:br>
            <a:r>
              <a:rPr lang="en-US" dirty="0" smtClean="0"/>
              <a:t>done if the seismometer is good enough </a:t>
            </a:r>
          </a:p>
        </p:txBody>
      </p:sp>
      <p:pic>
        <p:nvPicPr>
          <p:cNvPr id="8" name="Afbeelding 7" descr="Screen Shot 2016-03-15 at 14.0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066" y="3208195"/>
            <a:ext cx="4292189" cy="301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957"/>
            <a:ext cx="9144000" cy="5274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Seismometer noise can spoil performance</a:t>
            </a:r>
            <a:endParaRPr lang="en-US" dirty="0"/>
          </a:p>
        </p:txBody>
      </p:sp>
      <p:pic>
        <p:nvPicPr>
          <p:cNvPr id="3" name="Afbeelding 2" descr="Screen Shot 2016-03-15 at 14.04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888" y="1481933"/>
            <a:ext cx="5112112" cy="4233468"/>
          </a:xfrm>
          <a:prstGeom prst="rect">
            <a:avLst/>
          </a:prstGeom>
        </p:spPr>
      </p:pic>
      <p:pic>
        <p:nvPicPr>
          <p:cNvPr id="5" name="Afbeelding 4" descr="Screen Shot 2016-03-15 at 14.0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" y="3656122"/>
            <a:ext cx="2982654" cy="2535562"/>
          </a:xfrm>
          <a:prstGeom prst="rect">
            <a:avLst/>
          </a:prstGeom>
        </p:spPr>
      </p:pic>
      <p:pic>
        <p:nvPicPr>
          <p:cNvPr id="6" name="Afbeelding 5" descr="Screen Shot 2016-03-15 at 14.0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7834"/>
            <a:ext cx="3073592" cy="25882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992286" y="209572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LVDT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2992286" y="4656992"/>
            <a:ext cx="116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Geophone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5617078" y="5715401"/>
            <a:ext cx="240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seismometer?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5402425" y="1297267"/>
            <a:ext cx="289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Strange </a:t>
            </a:r>
            <a:r>
              <a:rPr lang="en-US" dirty="0" smtClean="0">
                <a:solidFill>
                  <a:srgbClr val="0000FF"/>
                </a:solidFill>
              </a:rPr>
              <a:t>behavior</a:t>
            </a:r>
            <a:r>
              <a:rPr lang="en-US" dirty="0" smtClean="0">
                <a:solidFill>
                  <a:srgbClr val="FF0000"/>
                </a:solidFill>
              </a:rPr>
              <a:t> 0.15</a:t>
            </a:r>
            <a:r>
              <a:rPr lang="en-US" dirty="0" smtClean="0">
                <a:solidFill>
                  <a:srgbClr val="0000FF"/>
                </a:solidFill>
              </a:rPr>
              <a:t>-0.3 </a:t>
            </a:r>
            <a:r>
              <a:rPr lang="en-US" dirty="0" smtClean="0">
                <a:solidFill>
                  <a:srgbClr val="FF0000"/>
                </a:solidFill>
              </a:rPr>
              <a:t>Hz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7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LVDT Monolithic Accelerometer</a:t>
            </a:r>
            <a:endParaRPr lang="en-US" dirty="0"/>
          </a:p>
        </p:txBody>
      </p:sp>
      <p:pic>
        <p:nvPicPr>
          <p:cNvPr id="3" name="Afbeelding 2" descr="AccSchematicVC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6788"/>
            <a:ext cx="4590104" cy="280562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93703" y="1369396"/>
            <a:ext cx="32068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of inverted pendulum, natural frequency is low</a:t>
            </a:r>
          </a:p>
          <a:p>
            <a:endParaRPr lang="en-US" dirty="0"/>
          </a:p>
          <a:p>
            <a:r>
              <a:rPr lang="en-US" dirty="0"/>
              <a:t>Displacement of the mass is read out by LVDT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Afbeelding 5" descr="IMG_478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779" y="2924875"/>
            <a:ext cx="4427221" cy="332041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126930" y="4856725"/>
            <a:ext cx="3085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coil-magnet actuator is used </a:t>
            </a:r>
            <a:r>
              <a:rPr lang="en-US" dirty="0" smtClean="0"/>
              <a:t>to </a:t>
            </a:r>
            <a:r>
              <a:rPr lang="en-US" dirty="0"/>
              <a:t>calibrate </a:t>
            </a:r>
            <a:r>
              <a:rPr lang="en-US" dirty="0" smtClean="0"/>
              <a:t>the </a:t>
            </a:r>
            <a:r>
              <a:rPr lang="en-US" dirty="0"/>
              <a:t>sensor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6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Accelerometer f</a:t>
            </a:r>
            <a:r>
              <a:rPr lang="en-US" baseline="-25000" dirty="0" smtClean="0"/>
              <a:t>0</a:t>
            </a:r>
            <a:r>
              <a:rPr lang="en-US" dirty="0" smtClean="0"/>
              <a:t> and Q determination</a:t>
            </a:r>
            <a:endParaRPr lang="en-US" dirty="0"/>
          </a:p>
        </p:txBody>
      </p:sp>
      <p:pic>
        <p:nvPicPr>
          <p:cNvPr id="5" name="Afbeelding 4" descr="ACCTFsMod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477"/>
            <a:ext cx="9144000" cy="48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9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Putting the parts together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3" name="Afbeelding 2" descr="IMG_555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5513" y="1024251"/>
            <a:ext cx="5084196" cy="5096105"/>
          </a:xfrm>
          <a:prstGeom prst="rect">
            <a:avLst/>
          </a:prstGeom>
        </p:spPr>
      </p:pic>
      <p:pic>
        <p:nvPicPr>
          <p:cNvPr id="4" name="Afbeelding 3" descr="IMG_56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13" y="1024251"/>
            <a:ext cx="5168979" cy="5168979"/>
          </a:xfrm>
          <a:prstGeom prst="rect">
            <a:avLst/>
          </a:prstGeom>
        </p:spPr>
      </p:pic>
      <p:pic>
        <p:nvPicPr>
          <p:cNvPr id="5" name="Afbeelding 4" descr="IMG_56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13" y="1024251"/>
            <a:ext cx="5168979" cy="5168979"/>
          </a:xfrm>
          <a:prstGeom prst="rect">
            <a:avLst/>
          </a:prstGeom>
        </p:spPr>
      </p:pic>
      <p:pic>
        <p:nvPicPr>
          <p:cNvPr id="6" name="Afbeelding 5" descr="IMG_563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13" y="1024251"/>
            <a:ext cx="5168979" cy="5168979"/>
          </a:xfrm>
          <a:prstGeom prst="rect">
            <a:avLst/>
          </a:prstGeom>
        </p:spPr>
      </p:pic>
      <p:pic>
        <p:nvPicPr>
          <p:cNvPr id="7" name="Afbeelding 6" descr="IMG_575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513" y="1024250"/>
            <a:ext cx="5168979" cy="51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9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rgo-Nikh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Virgo-Nikhef.thmx</Template>
  <TotalTime>8082</TotalTime>
  <Words>397</Words>
  <Application>Microsoft Macintosh PowerPoint</Application>
  <PresentationFormat>Diavoorstelling (4:3)</PresentationFormat>
  <Paragraphs>85</Paragraphs>
  <Slides>20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Virgo-Nikhef</vt:lpstr>
      <vt:lpstr>Monolithic Accelerometers on the Inverted Pendulum: status report</vt:lpstr>
      <vt:lpstr>Reducing the velocity starts at the top</vt:lpstr>
      <vt:lpstr>The Inverted Pendulum stage control</vt:lpstr>
      <vt:lpstr>LVDTs also ‘measure’ ground motion </vt:lpstr>
      <vt:lpstr>LVDT and Seismometer are blended</vt:lpstr>
      <vt:lpstr>Seismometer noise can spoil performance</vt:lpstr>
      <vt:lpstr>The LVDT Monolithic Accelerometer</vt:lpstr>
      <vt:lpstr>Accelerometer f0 and Q determination</vt:lpstr>
      <vt:lpstr>Putting the parts together…</vt:lpstr>
      <vt:lpstr>2 LVDTs were found damaged…</vt:lpstr>
      <vt:lpstr>Determining the V/mm conversion</vt:lpstr>
      <vt:lpstr>TF measurement of unloaded IP</vt:lpstr>
      <vt:lpstr>Loading the IP with tuning masses </vt:lpstr>
      <vt:lpstr>Accelerometers need air shields</vt:lpstr>
      <vt:lpstr>Accelerometers vs. Geophones</vt:lpstr>
      <vt:lpstr>Blending lower with GEOs and ACCs</vt:lpstr>
      <vt:lpstr>I can’t measure remotely</vt:lpstr>
      <vt:lpstr>After iKAGRA, let’s get a working set-up!</vt:lpstr>
      <vt:lpstr>ADC noise model</vt:lpstr>
      <vt:lpstr>Mass thermal noise in air</vt:lpstr>
    </vt:vector>
  </TitlesOfParts>
  <Company>National Institute for Subatomic Physics 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Joris van Heijningen</dc:creator>
  <cp:lastModifiedBy>Joris van Heijningen</cp:lastModifiedBy>
  <cp:revision>352</cp:revision>
  <dcterms:created xsi:type="dcterms:W3CDTF">2013-06-03T09:14:40Z</dcterms:created>
  <dcterms:modified xsi:type="dcterms:W3CDTF">2016-04-21T04:52:23Z</dcterms:modified>
</cp:coreProperties>
</file>