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7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7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24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4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16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1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4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1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2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30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489C-C6DB-4E36-92AE-67F8D826D004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DC7F-C3CD-44F4-B00D-CED2C68F2A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3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/>
          <a:stretch/>
        </p:blipFill>
        <p:spPr>
          <a:xfrm>
            <a:off x="0" y="1065067"/>
            <a:ext cx="9144000" cy="4603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599" y="42548"/>
            <a:ext cx="8474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/>
              <a:t>KAGRA Control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Room Appearance (tentative)</a:t>
            </a:r>
            <a:endParaRPr lang="ja-JP" alt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27559" y="1915642"/>
            <a:ext cx="4812092" cy="22476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28968" y="1515532"/>
            <a:ext cx="1732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Main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Monitors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7793" y="1915642"/>
            <a:ext cx="648765" cy="22476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7310090" y="2528648"/>
            <a:ext cx="1650008" cy="190542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355044" y="1503659"/>
            <a:ext cx="1514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CCD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Monitor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6779" y="4423853"/>
            <a:ext cx="116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Live View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0090" y="1445670"/>
            <a:ext cx="1650008" cy="96548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18881" y="1045560"/>
            <a:ext cx="189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Earthquake Info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43" y="5660437"/>
            <a:ext cx="9089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Main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Monitor</a:t>
            </a:r>
            <a:r>
              <a:rPr kumimoji="1" lang="en-US" altLang="ja-JP" dirty="0" smtClean="0"/>
              <a:t>: You can check interferometer condition, temperature, humidity in KAGRA site.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CCD Monitor</a:t>
            </a:r>
            <a:r>
              <a:rPr lang="en-US" altLang="ja-JP" dirty="0" smtClean="0"/>
              <a:t>: You can check output</a:t>
            </a:r>
            <a:r>
              <a:rPr lang="ja-JP" altLang="en-US" dirty="0"/>
              <a:t> </a:t>
            </a:r>
            <a:r>
              <a:rPr lang="en-US" altLang="ja-JP" dirty="0" smtClean="0"/>
              <a:t>of CCD cameras.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Earthquake Info 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USGS website</a:t>
            </a:r>
            <a:r>
              <a:rPr kumimoji="1" lang="en-US" altLang="ja-JP" dirty="0" smtClean="0"/>
              <a:t>)</a:t>
            </a:r>
            <a:r>
              <a:rPr lang="en-US" altLang="ja-JP" dirty="0" smtClean="0"/>
              <a:t>: You can </a:t>
            </a:r>
            <a:r>
              <a:rPr lang="en-US" altLang="ja-JP" dirty="0"/>
              <a:t>monitor </a:t>
            </a:r>
            <a:r>
              <a:rPr lang="en-US" altLang="ja-JP" dirty="0" smtClean="0"/>
              <a:t>earthquakes around Japan.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Live View</a:t>
            </a:r>
            <a:r>
              <a:rPr lang="en-US" altLang="ja-JP" dirty="0" smtClean="0"/>
              <a:t>: You can see live views in KAGRA site.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97188" y="574161"/>
            <a:ext cx="409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is control room for KAGRA.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45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5993"/>
            <a:ext cx="6858000" cy="1655762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/>
          <a:stretch/>
        </p:blipFill>
        <p:spPr>
          <a:xfrm>
            <a:off x="0" y="1630328"/>
            <a:ext cx="9144000" cy="4039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3190" y="923"/>
            <a:ext cx="266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Main Monitors</a:t>
            </a:r>
            <a:endParaRPr lang="ja-JP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8023" y="454358"/>
            <a:ext cx="392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OptLev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(PR3, BS, EX, EY):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Optical lever signals in PR3 (power recycling mirror), BS (beam splitter), EX (X end mirror), and EY (Y end mirror)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67409"/>
            <a:ext cx="281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MC </a:t>
            </a:r>
            <a:r>
              <a:rPr lang="en-US" altLang="ja-JP" dirty="0" smtClean="0">
                <a:solidFill>
                  <a:srgbClr val="FF0000"/>
                </a:solidFill>
              </a:rPr>
              <a:t>Control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Monitor: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Control settings</a:t>
            </a:r>
          </a:p>
          <a:p>
            <a:r>
              <a:rPr lang="en-US" altLang="ja-JP" dirty="0" smtClean="0"/>
              <a:t> in mode cleaner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02802" y="1023551"/>
            <a:ext cx="812233" cy="1619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15202" y="1330083"/>
            <a:ext cx="1466137" cy="1357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693" y="5645260"/>
            <a:ext cx="302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Temperature: </a:t>
            </a:r>
            <a:r>
              <a:rPr kumimoji="1" lang="en-US" altLang="ja-JP" dirty="0" smtClean="0"/>
              <a:t>Local-temperatures in KAGRA site</a:t>
            </a:r>
            <a:endParaRPr kumimoji="1" lang="ja-JP" alt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38105" y="1023551"/>
            <a:ext cx="364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16642" y="1330083"/>
            <a:ext cx="364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6693" y="6259745"/>
            <a:ext cx="269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Humidity</a:t>
            </a:r>
            <a:r>
              <a:rPr kumimoji="1" lang="en-US" altLang="ja-JP" dirty="0" smtClean="0">
                <a:solidFill>
                  <a:srgbClr val="FF0000"/>
                </a:solidFill>
              </a:rPr>
              <a:t>: </a:t>
            </a:r>
            <a:r>
              <a:rPr kumimoji="1" lang="en-US" altLang="ja-JP" dirty="0" smtClean="0"/>
              <a:t>L</a:t>
            </a:r>
            <a:r>
              <a:rPr lang="en-US" altLang="ja-JP" dirty="0" smtClean="0"/>
              <a:t>ocal </a:t>
            </a:r>
            <a:r>
              <a:rPr lang="en-US" altLang="ja-JP" dirty="0" err="1" smtClean="0"/>
              <a:t>humidities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in KAGRA site</a:t>
            </a:r>
            <a:endParaRPr kumimoji="1" lang="ja-JP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668074" y="5705747"/>
            <a:ext cx="325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MC </a:t>
            </a:r>
            <a:r>
              <a:rPr lang="en-US" altLang="ja-JP" dirty="0" err="1" smtClean="0">
                <a:solidFill>
                  <a:srgbClr val="FF0000"/>
                </a:solidFill>
              </a:rPr>
              <a:t>OptLev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en-US" altLang="ja-JP" dirty="0">
                <a:solidFill>
                  <a:srgbClr val="FF0000"/>
                </a:solidFill>
              </a:rPr>
              <a:t>MC </a:t>
            </a:r>
            <a:r>
              <a:rPr lang="en-US" altLang="ja-JP" dirty="0" smtClean="0">
                <a:solidFill>
                  <a:srgbClr val="FF0000"/>
                </a:solidFill>
              </a:rPr>
              <a:t>Trans: </a:t>
            </a:r>
            <a:r>
              <a:rPr lang="en-US" altLang="ja-JP" dirty="0" smtClean="0"/>
              <a:t>Optical </a:t>
            </a:r>
            <a:r>
              <a:rPr lang="en-US" altLang="ja-JP" dirty="0"/>
              <a:t>lever signals 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MCi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MCe</a:t>
            </a:r>
            <a:r>
              <a:rPr lang="en-US" altLang="ja-JP" dirty="0" smtClean="0"/>
              <a:t>, and </a:t>
            </a:r>
            <a:r>
              <a:rPr lang="en-US" altLang="ja-JP" dirty="0" err="1" smtClean="0"/>
              <a:t>MCo</a:t>
            </a:r>
            <a:r>
              <a:rPr lang="en-US" altLang="ja-JP" dirty="0" smtClean="0"/>
              <a:t>. And </a:t>
            </a:r>
            <a:r>
              <a:rPr lang="en-US" altLang="ja-JP" dirty="0" err="1" smtClean="0"/>
              <a:t>MCe</a:t>
            </a:r>
            <a:r>
              <a:rPr lang="en-US" altLang="ja-JP" dirty="0" smtClean="0"/>
              <a:t> transmitted signal</a:t>
            </a:r>
            <a:endParaRPr lang="en-US" altLang="ja-JP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538105" y="4379768"/>
            <a:ext cx="1119179" cy="1657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2900" y="6037165"/>
            <a:ext cx="364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42900" y="6608665"/>
            <a:ext cx="364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48096" y="3995305"/>
            <a:ext cx="794904" cy="2041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8096" y="4686300"/>
            <a:ext cx="794904" cy="1943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02143" y="5773130"/>
            <a:ext cx="1947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LSC </a:t>
            </a:r>
            <a:r>
              <a:rPr lang="en-US" altLang="ja-JP" dirty="0" err="1" smtClean="0">
                <a:solidFill>
                  <a:srgbClr val="FF0000"/>
                </a:solidFill>
              </a:rPr>
              <a:t>refl</a:t>
            </a:r>
            <a:r>
              <a:rPr lang="en-US" altLang="ja-JP" dirty="0" smtClean="0">
                <a:solidFill>
                  <a:srgbClr val="FF0000"/>
                </a:solidFill>
              </a:rPr>
              <a:t>: </a:t>
            </a:r>
            <a:r>
              <a:rPr lang="en-US" altLang="ja-JP" sz="2000" dirty="0"/>
              <a:t>I</a:t>
            </a:r>
            <a:r>
              <a:rPr lang="en-US" altLang="ja-JP" dirty="0" smtClean="0"/>
              <a:t>nterference signal</a:t>
            </a:r>
            <a:endParaRPr lang="en-US" altLang="ja-JP" dirty="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6825589" y="4322665"/>
            <a:ext cx="633993" cy="1625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825589" y="5948075"/>
            <a:ext cx="376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23530" y="6037165"/>
            <a:ext cx="196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rot="8100000">
            <a:off x="7924386" y="2417696"/>
            <a:ext cx="361884" cy="14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33559" y="555590"/>
            <a:ext cx="2626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PMC trans: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/>
              <a:t>Transmitted signal from pre-mode cleaner</a:t>
            </a:r>
            <a:endParaRPr kumimoji="1" lang="ja-JP" alt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t="24427" r="5965" b="25671"/>
          <a:stretch/>
        </p:blipFill>
        <p:spPr>
          <a:xfrm rot="5400000">
            <a:off x="-1790516" y="2573891"/>
            <a:ext cx="6081721" cy="2231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8481" y="-22183"/>
            <a:ext cx="234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CCD Monitor</a:t>
            </a:r>
            <a:endParaRPr lang="ja-JP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550" y="2761541"/>
            <a:ext cx="262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MCF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refl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: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Reflection signal from input mirror in Mode cleaner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58053" y="1502714"/>
            <a:ext cx="250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MCE trans: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Transmitted signal from end mirror in Mode cleaner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5560" y="3957973"/>
            <a:ext cx="2626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EX trans: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/>
              <a:t>Transmitted signal from X end mirror</a:t>
            </a:r>
            <a:endParaRPr kumimoji="1" lang="ja-JP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3559" y="4916108"/>
            <a:ext cx="2580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EY trans: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/>
              <a:t>Transmitted signal from Y end mirro</a:t>
            </a:r>
            <a:r>
              <a:rPr lang="en-US" altLang="ja-JP" sz="2000" dirty="0"/>
              <a:t>r</a:t>
            </a:r>
            <a:endParaRPr kumimoji="1" lang="ja-JP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2760" y="5848289"/>
            <a:ext cx="2125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IFO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refl</a:t>
            </a:r>
            <a:r>
              <a:rPr lang="en-US" altLang="ja-JP" sz="2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ja-JP" sz="2000" dirty="0" smtClean="0"/>
              <a:t>Interference signal</a:t>
            </a:r>
          </a:p>
          <a:p>
            <a:endParaRPr kumimoji="1" lang="ja-JP" altLang="en-US" sz="2000" dirty="0">
              <a:solidFill>
                <a:srgbClr val="FFC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40787" y="824749"/>
            <a:ext cx="1354808" cy="5602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84992" y="1755772"/>
            <a:ext cx="866711" cy="69432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04009" y="2626898"/>
            <a:ext cx="1735860" cy="3525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207196" y="3800366"/>
            <a:ext cx="1197060" cy="3679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140787" y="4709926"/>
            <a:ext cx="1354808" cy="4473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40787" y="6045909"/>
            <a:ext cx="1571763" cy="279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5400000">
            <a:off x="6681170" y="3670594"/>
            <a:ext cx="182206" cy="55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546524" y="5403296"/>
            <a:ext cx="155863" cy="55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 rot="8100000">
            <a:off x="6559263" y="5635104"/>
            <a:ext cx="623454" cy="22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Straight Connector 25"/>
          <p:cNvCxnSpPr>
            <a:stCxn id="32" idx="2"/>
          </p:cNvCxnSpPr>
          <p:nvPr/>
        </p:nvCxnSpPr>
        <p:spPr>
          <a:xfrm flipV="1">
            <a:off x="5814898" y="5688681"/>
            <a:ext cx="2731626" cy="72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7472" y="4039653"/>
            <a:ext cx="0" cy="16330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3500000">
            <a:off x="5583287" y="5674970"/>
            <a:ext cx="361884" cy="14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 rot="13500000">
            <a:off x="6009027" y="5208350"/>
            <a:ext cx="361884" cy="14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Straight Connector 35"/>
          <p:cNvCxnSpPr>
            <a:stCxn id="32" idx="2"/>
            <a:endCxn id="33" idx="0"/>
          </p:cNvCxnSpPr>
          <p:nvPr/>
        </p:nvCxnSpPr>
        <p:spPr>
          <a:xfrm flipV="1">
            <a:off x="5814898" y="5330675"/>
            <a:ext cx="324402" cy="3652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56750" y="5335090"/>
            <a:ext cx="682550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48658" y="58021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PR3</a:t>
            </a:r>
            <a:endParaRPr kumimoji="1" lang="ja-JP" alt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95618" y="5802122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BS</a:t>
            </a:r>
            <a:endParaRPr kumimoji="1" lang="ja-JP" alt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128914" y="5946486"/>
            <a:ext cx="99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 end mirror</a:t>
            </a:r>
            <a:endParaRPr kumimoji="1" lang="ja-JP" alt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50230" y="3594607"/>
            <a:ext cx="99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Y end mirror</a:t>
            </a:r>
            <a:endParaRPr kumimoji="1" lang="ja-JP" alt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774672" y="6368700"/>
            <a:ext cx="359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Michelson interferometer</a:t>
            </a:r>
            <a:endParaRPr kumimoji="1" lang="ja-JP" alt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982387" y="2729661"/>
            <a:ext cx="194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Mode cleaner</a:t>
            </a:r>
            <a:endParaRPr kumimoji="1" lang="ja-JP" altLang="en-US" sz="2000" b="1" dirty="0"/>
          </a:p>
        </p:txBody>
      </p:sp>
      <p:sp>
        <p:nvSpPr>
          <p:cNvPr id="46" name="Rectangle 45"/>
          <p:cNvSpPr/>
          <p:nvPr/>
        </p:nvSpPr>
        <p:spPr>
          <a:xfrm rot="13500000">
            <a:off x="7117746" y="2422894"/>
            <a:ext cx="361884" cy="14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7607974" y="1045977"/>
            <a:ext cx="159338" cy="33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Straight Connector 49"/>
          <p:cNvCxnSpPr>
            <a:endCxn id="48" idx="3"/>
          </p:cNvCxnSpPr>
          <p:nvPr/>
        </p:nvCxnSpPr>
        <p:spPr>
          <a:xfrm flipV="1">
            <a:off x="7376622" y="1293795"/>
            <a:ext cx="311021" cy="11608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8" idx="3"/>
          </p:cNvCxnSpPr>
          <p:nvPr/>
        </p:nvCxnSpPr>
        <p:spPr>
          <a:xfrm flipH="1" flipV="1">
            <a:off x="7687643" y="1293795"/>
            <a:ext cx="372180" cy="11681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60373" y="3297042"/>
            <a:ext cx="3932959" cy="343362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Rectangle 56"/>
          <p:cNvSpPr/>
          <p:nvPr/>
        </p:nvSpPr>
        <p:spPr>
          <a:xfrm>
            <a:off x="5060373" y="607250"/>
            <a:ext cx="3932959" cy="259569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766127" y="2455039"/>
            <a:ext cx="11345" cy="2129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8100000">
            <a:off x="6601087" y="2357385"/>
            <a:ext cx="278122" cy="11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Rectangle 60"/>
          <p:cNvSpPr/>
          <p:nvPr/>
        </p:nvSpPr>
        <p:spPr>
          <a:xfrm rot="8100000">
            <a:off x="6680908" y="2680729"/>
            <a:ext cx="278122" cy="11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Rectangle 67"/>
          <p:cNvSpPr/>
          <p:nvPr/>
        </p:nvSpPr>
        <p:spPr>
          <a:xfrm rot="8100000" flipV="1">
            <a:off x="6066751" y="2642995"/>
            <a:ext cx="207066" cy="8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Rectangle 68"/>
          <p:cNvSpPr/>
          <p:nvPr/>
        </p:nvSpPr>
        <p:spPr>
          <a:xfrm rot="13500000" flipH="1">
            <a:off x="5802200" y="2638221"/>
            <a:ext cx="207065" cy="8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Rectangle 69"/>
          <p:cNvSpPr/>
          <p:nvPr/>
        </p:nvSpPr>
        <p:spPr>
          <a:xfrm rot="5400000" flipH="1">
            <a:off x="5991652" y="2308296"/>
            <a:ext cx="91171" cy="19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456750" y="2684927"/>
            <a:ext cx="1320722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986769" y="2450094"/>
            <a:ext cx="50428" cy="2178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0" idx="1"/>
          </p:cNvCxnSpPr>
          <p:nvPr/>
        </p:nvCxnSpPr>
        <p:spPr>
          <a:xfrm flipH="1" flipV="1">
            <a:off x="6037237" y="2450094"/>
            <a:ext cx="62228" cy="2255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799840" y="2813547"/>
            <a:ext cx="259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Pre-mode cleaner</a:t>
            </a:r>
            <a:endParaRPr kumimoji="1" lang="ja-JP" altLang="en-US" sz="2000" b="1" dirty="0"/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5930835" y="2106253"/>
            <a:ext cx="111482" cy="346003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961903" y="1397681"/>
            <a:ext cx="975599" cy="736308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7576233" y="943794"/>
            <a:ext cx="111482" cy="346003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244816" y="2428758"/>
            <a:ext cx="126339" cy="275612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6777737" y="3551611"/>
            <a:ext cx="5199" cy="514351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8480244" y="5688679"/>
            <a:ext cx="396846" cy="2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243737" y="5335090"/>
            <a:ext cx="682550" cy="1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61783" y="3564526"/>
            <a:ext cx="2204344" cy="1838770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471338" y="4485158"/>
            <a:ext cx="4383732" cy="1210800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705492" y="2674219"/>
            <a:ext cx="3539324" cy="327473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43737" y="2685408"/>
            <a:ext cx="408477" cy="0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740148" y="2467928"/>
            <a:ext cx="2136942" cy="0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808619" y="1017259"/>
            <a:ext cx="99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MCe</a:t>
            </a:r>
            <a:endParaRPr kumimoji="1" lang="ja-JP" altLang="en-US" sz="2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887886" y="1994562"/>
            <a:ext cx="6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MCi</a:t>
            </a:r>
            <a:endParaRPr kumimoji="1" lang="ja-JP" altLang="en-US" sz="2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994517" y="1994562"/>
            <a:ext cx="6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MCe</a:t>
            </a:r>
            <a:endParaRPr kumimoji="1" lang="ja-JP" altLang="en-US" sz="2000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4736401" y="944753"/>
            <a:ext cx="2839832" cy="1069831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222723" y="5402136"/>
            <a:ext cx="947561" cy="0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808032" y="5446184"/>
            <a:ext cx="488708" cy="884370"/>
          </a:xfrm>
          <a:prstGeom prst="line">
            <a:avLst/>
          </a:prstGeom>
          <a:ln w="22225">
            <a:solidFill>
              <a:schemeClr val="tx1"/>
            </a:solidFill>
            <a:headEnd type="oval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45733" y="5390621"/>
            <a:ext cx="324402" cy="3652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57885" y="5766643"/>
            <a:ext cx="882263" cy="1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1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242</Words>
  <Application>Microsoft Office PowerPoint</Application>
  <PresentationFormat>On-screen Show (4:3)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Tomoyuki Uehara</dc:creator>
  <cp:lastModifiedBy>Tomoyuki Uehara</cp:lastModifiedBy>
  <cp:revision>46</cp:revision>
  <dcterms:created xsi:type="dcterms:W3CDTF">2016-03-21T06:56:10Z</dcterms:created>
  <dcterms:modified xsi:type="dcterms:W3CDTF">2016-03-22T01:11:31Z</dcterms:modified>
</cp:coreProperties>
</file>