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8" r:id="rId5"/>
    <p:sldId id="263" r:id="rId6"/>
    <p:sldId id="264" r:id="rId7"/>
    <p:sldId id="265" r:id="rId8"/>
    <p:sldId id="261" r:id="rId9"/>
    <p:sldId id="262" r:id="rId10"/>
    <p:sldId id="271" r:id="rId11"/>
    <p:sldId id="260" r:id="rId12"/>
    <p:sldId id="259" r:id="rId13"/>
    <p:sldId id="270" r:id="rId14"/>
    <p:sldId id="274" r:id="rId15"/>
    <p:sldId id="275" r:id="rId16"/>
    <p:sldId id="272" r:id="rId17"/>
    <p:sldId id="266" r:id="rId18"/>
    <p:sldId id="267" r:id="rId19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>
        <p:scale>
          <a:sx n="81" d="100"/>
          <a:sy n="81" d="100"/>
        </p:scale>
        <p:origin x="-105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0182A-C6C4-2545-ABC9-056171CDB468}" type="datetimeFigureOut">
              <a:rPr lang="ja-JP" altLang="en-US" smtClean="0"/>
              <a:pPr/>
              <a:t>2016/3/19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F08E0-7E32-6048-8EDE-5E57D0CF5FE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774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1" lang="ja-JP" altLang="en-US">
              <a:latin typeface="Arial" pitchFamily="-109" charset="0"/>
              <a:cs typeface="ＭＳ Ｐゴシック" pitchFamily="-109" charset="-128"/>
            </a:endParaRPr>
          </a:p>
        </p:txBody>
      </p:sp>
      <p:sp>
        <p:nvSpPr>
          <p:cNvPr id="717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2FFA52-6C60-FF42-A407-E7AD42C0E76F}" type="slidenum">
              <a:rPr lang="de-DE" altLang="ja-JP"/>
              <a:pPr/>
              <a:t>6</a:t>
            </a:fld>
            <a:endParaRPr lang="de-DE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1" lang="ja-JP" altLang="en-US">
              <a:latin typeface="Arial" pitchFamily="-109" charset="0"/>
              <a:cs typeface="ＭＳ Ｐゴシック" pitchFamily="-109" charset="-128"/>
            </a:endParaRPr>
          </a:p>
        </p:txBody>
      </p:sp>
      <p:sp>
        <p:nvSpPr>
          <p:cNvPr id="819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FFD8E6-8B30-E34D-B848-01BB4C366D03}" type="slidenum">
              <a:rPr lang="de-DE" altLang="ja-JP"/>
              <a:pPr/>
              <a:t>7</a:t>
            </a:fld>
            <a:endParaRPr lang="de-DE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1" lang="ja-JP" altLang="en-US">
              <a:latin typeface="Arial" pitchFamily="-109" charset="0"/>
              <a:cs typeface="ＭＳ Ｐゴシック" pitchFamily="-109" charset="-128"/>
            </a:endParaRPr>
          </a:p>
        </p:txBody>
      </p:sp>
      <p:sp>
        <p:nvSpPr>
          <p:cNvPr id="9220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F38B44-1428-2847-9752-0F250A7878BC}" type="slidenum">
              <a:rPr lang="de-DE" altLang="ja-JP"/>
              <a:pPr/>
              <a:t>17</a:t>
            </a:fld>
            <a:endParaRPr lang="de-DE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1" lang="ja-JP" altLang="en-US">
              <a:latin typeface="Arial" pitchFamily="-109" charset="0"/>
              <a:cs typeface="ＭＳ Ｐゴシック" pitchFamily="-109" charset="-128"/>
            </a:endParaRPr>
          </a:p>
        </p:txBody>
      </p:sp>
      <p:sp>
        <p:nvSpPr>
          <p:cNvPr id="1024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02C7CC-FAF4-094F-B0FC-3FD3A2B71A8A}" type="slidenum">
              <a:rPr lang="de-DE" altLang="ja-JP"/>
              <a:pPr/>
              <a:t>18</a:t>
            </a:fld>
            <a:endParaRPr lang="de-DE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5B212-F90F-6042-A964-391722E928FD}" type="datetimeFigureOut">
              <a:rPr lang="ja-JP" altLang="en-US" smtClean="0"/>
              <a:pPr/>
              <a:t>2016/3/19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8B8C-3A4B-7448-9637-C7D243E413F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5B212-F90F-6042-A964-391722E928FD}" type="datetimeFigureOut">
              <a:rPr lang="ja-JP" altLang="en-US" smtClean="0"/>
              <a:pPr/>
              <a:t>2016/3/19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8B8C-3A4B-7448-9637-C7D243E413F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5B212-F90F-6042-A964-391722E928FD}" type="datetimeFigureOut">
              <a:rPr lang="ja-JP" altLang="en-US" smtClean="0"/>
              <a:pPr/>
              <a:t>2016/3/19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8B8C-3A4B-7448-9637-C7D243E413F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5B212-F90F-6042-A964-391722E928FD}" type="datetimeFigureOut">
              <a:rPr lang="ja-JP" altLang="en-US" smtClean="0"/>
              <a:pPr/>
              <a:t>2016/3/19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8B8C-3A4B-7448-9637-C7D243E413F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5B212-F90F-6042-A964-391722E928FD}" type="datetimeFigureOut">
              <a:rPr lang="ja-JP" altLang="en-US" smtClean="0"/>
              <a:pPr/>
              <a:t>2016/3/19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8B8C-3A4B-7448-9637-C7D243E413F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5B212-F90F-6042-A964-391722E928FD}" type="datetimeFigureOut">
              <a:rPr lang="ja-JP" altLang="en-US" smtClean="0"/>
              <a:pPr/>
              <a:t>2016/3/19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8B8C-3A4B-7448-9637-C7D243E413F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5B212-F90F-6042-A964-391722E928FD}" type="datetimeFigureOut">
              <a:rPr lang="ja-JP" altLang="en-US" smtClean="0"/>
              <a:pPr/>
              <a:t>2016/3/19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8B8C-3A4B-7448-9637-C7D243E413F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5B212-F90F-6042-A964-391722E928FD}" type="datetimeFigureOut">
              <a:rPr lang="ja-JP" altLang="en-US" smtClean="0"/>
              <a:pPr/>
              <a:t>2016/3/19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8B8C-3A4B-7448-9637-C7D243E413F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5B212-F90F-6042-A964-391722E928FD}" type="datetimeFigureOut">
              <a:rPr lang="ja-JP" altLang="en-US" smtClean="0"/>
              <a:pPr/>
              <a:t>2016/3/19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8B8C-3A4B-7448-9637-C7D243E413F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5B212-F90F-6042-A964-391722E928FD}" type="datetimeFigureOut">
              <a:rPr lang="ja-JP" altLang="en-US" smtClean="0"/>
              <a:pPr/>
              <a:t>2016/3/19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8B8C-3A4B-7448-9637-C7D243E413F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5B212-F90F-6042-A964-391722E928FD}" type="datetimeFigureOut">
              <a:rPr lang="ja-JP" altLang="en-US" smtClean="0"/>
              <a:pPr/>
              <a:t>2016/3/19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8B8C-3A4B-7448-9637-C7D243E413F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5B212-F90F-6042-A964-391722E928FD}" type="datetimeFigureOut">
              <a:rPr lang="ja-JP" altLang="en-US" smtClean="0"/>
              <a:pPr/>
              <a:t>2016/3/19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E8B8C-3A4B-7448-9637-C7D243E413F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12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6.png"/><Relationship Id="rId5" Type="http://schemas.openxmlformats.org/officeDocument/2006/relationships/image" Target="../media/image16.png"/><Relationship Id="rId10" Type="http://schemas.openxmlformats.org/officeDocument/2006/relationships/image" Target="../media/image25.png"/><Relationship Id="rId4" Type="http://schemas.openxmlformats.org/officeDocument/2006/relationships/image" Target="../media/image15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52345"/>
            <a:ext cx="7772400" cy="2048105"/>
          </a:xfrm>
        </p:spPr>
        <p:txBody>
          <a:bodyPr>
            <a:noAutofit/>
          </a:bodyPr>
          <a:lstStyle/>
          <a:p>
            <a:r>
              <a:rPr lang="en-US" altLang="ja-JP" sz="6600" b="1" dirty="0" smtClean="0"/>
              <a:t>Cryogenics Subgroup Report</a:t>
            </a:r>
            <a:endParaRPr lang="ja-JP" altLang="en-US" sz="66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 smtClean="0"/>
              <a:t>Feb. 22, 2016</a:t>
            </a:r>
          </a:p>
          <a:p>
            <a:r>
              <a:rPr lang="en-US" altLang="ja-JP" dirty="0" smtClean="0"/>
              <a:t>KAGRA F2F meeting @Kashiwa</a:t>
            </a:r>
          </a:p>
          <a:p>
            <a:r>
              <a:rPr lang="en-US" altLang="ja-JP" dirty="0" smtClean="0"/>
              <a:t>Takayuki TOMARU, KEK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DSC_59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75" y="2746428"/>
            <a:ext cx="2862000" cy="1908000"/>
          </a:xfrm>
          <a:prstGeom prst="rect">
            <a:avLst/>
          </a:prstGeom>
        </p:spPr>
      </p:pic>
      <p:pic>
        <p:nvPicPr>
          <p:cNvPr id="25637" name="図 14" descr="DSC_24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961" y="4026748"/>
            <a:ext cx="2580574" cy="172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図 50" descr="DSC_602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262" y="4081396"/>
            <a:ext cx="2862000" cy="1908000"/>
          </a:xfrm>
          <a:prstGeom prst="rect">
            <a:avLst/>
          </a:prstGeom>
        </p:spPr>
      </p:pic>
      <p:cxnSp>
        <p:nvCxnSpPr>
          <p:cNvPr id="46" name="直線コネクタ 45"/>
          <p:cNvCxnSpPr/>
          <p:nvPr/>
        </p:nvCxnSpPr>
        <p:spPr>
          <a:xfrm>
            <a:off x="790575" y="1873250"/>
            <a:ext cx="14288" cy="443706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>
            <a:stCxn id="10" idx="6"/>
          </p:cNvCxnSpPr>
          <p:nvPr/>
        </p:nvCxnSpPr>
        <p:spPr>
          <a:xfrm flipH="1" flipV="1">
            <a:off x="792163" y="6267450"/>
            <a:ext cx="622935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>
            <a:endCxn id="55" idx="3"/>
          </p:cNvCxnSpPr>
          <p:nvPr/>
        </p:nvCxnSpPr>
        <p:spPr>
          <a:xfrm>
            <a:off x="790575" y="2803525"/>
            <a:ext cx="6350" cy="6667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H="1">
            <a:off x="4570413" y="6267450"/>
            <a:ext cx="138747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円/楕円 8"/>
          <p:cNvSpPr/>
          <p:nvPr/>
        </p:nvSpPr>
        <p:spPr>
          <a:xfrm>
            <a:off x="3004002" y="6051728"/>
            <a:ext cx="432604" cy="432659"/>
          </a:xfrm>
          <a:prstGeom prst="ellips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6589326" y="6051728"/>
            <a:ext cx="432604" cy="432659"/>
          </a:xfrm>
          <a:prstGeom prst="ellips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2" name="円/楕円 1"/>
          <p:cNvSpPr/>
          <p:nvPr/>
        </p:nvSpPr>
        <p:spPr>
          <a:xfrm>
            <a:off x="575584" y="1584942"/>
            <a:ext cx="432604" cy="432659"/>
          </a:xfrm>
          <a:prstGeom prst="ellips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588189" y="4454094"/>
            <a:ext cx="432604" cy="432659"/>
          </a:xfrm>
          <a:prstGeom prst="ellips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706807" y="4077261"/>
            <a:ext cx="195369" cy="376833"/>
          </a:xfrm>
          <a:prstGeom prst="rect">
            <a:avLst/>
          </a:prstGeom>
          <a:solidFill>
            <a:srgbClr val="FFFF00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20" name="正方形/長方形 19"/>
          <p:cNvSpPr/>
          <p:nvPr/>
        </p:nvSpPr>
        <p:spPr>
          <a:xfrm rot="5400000">
            <a:off x="2717901" y="6079640"/>
            <a:ext cx="195369" cy="376833"/>
          </a:xfrm>
          <a:prstGeom prst="rect">
            <a:avLst/>
          </a:prstGeom>
          <a:solidFill>
            <a:srgbClr val="FFFF00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21" name="正方形/長方形 20"/>
          <p:cNvSpPr/>
          <p:nvPr/>
        </p:nvSpPr>
        <p:spPr>
          <a:xfrm rot="5400000">
            <a:off x="3527338" y="6079640"/>
            <a:ext cx="195369" cy="376833"/>
          </a:xfrm>
          <a:prstGeom prst="rect">
            <a:avLst/>
          </a:prstGeom>
          <a:solidFill>
            <a:srgbClr val="FFFF00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22" name="正方形/長方形 21"/>
          <p:cNvSpPr/>
          <p:nvPr/>
        </p:nvSpPr>
        <p:spPr>
          <a:xfrm rot="10800000">
            <a:off x="706807" y="4886753"/>
            <a:ext cx="195369" cy="376833"/>
          </a:xfrm>
          <a:prstGeom prst="rect">
            <a:avLst/>
          </a:prstGeom>
          <a:solidFill>
            <a:srgbClr val="FFFF00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1" name="正方形/長方形 30"/>
          <p:cNvSpPr/>
          <p:nvPr/>
        </p:nvSpPr>
        <p:spPr>
          <a:xfrm rot="5400000">
            <a:off x="2281745" y="6063161"/>
            <a:ext cx="314013" cy="3768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647485" y="5263586"/>
            <a:ext cx="314013" cy="3768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6" name="正方形/長方形 35"/>
          <p:cNvSpPr/>
          <p:nvPr/>
        </p:nvSpPr>
        <p:spPr>
          <a:xfrm rot="5400000">
            <a:off x="3844849" y="6079640"/>
            <a:ext cx="314013" cy="376833"/>
          </a:xfrm>
          <a:prstGeom prst="rect">
            <a:avLst/>
          </a:prstGeom>
          <a:solidFill>
            <a:srgbClr val="000090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649788" y="3700428"/>
            <a:ext cx="309406" cy="376833"/>
          </a:xfrm>
          <a:prstGeom prst="rect">
            <a:avLst/>
          </a:prstGeom>
          <a:solidFill>
            <a:srgbClr val="000090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43" name="正方形/長方形 42"/>
          <p:cNvSpPr/>
          <p:nvPr/>
        </p:nvSpPr>
        <p:spPr>
          <a:xfrm rot="5400000">
            <a:off x="720759" y="5499740"/>
            <a:ext cx="195373" cy="450858"/>
          </a:xfrm>
          <a:prstGeom prst="rect">
            <a:avLst/>
          </a:prstGeom>
          <a:solidFill>
            <a:srgbClr val="FF6600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2047556" y="6042628"/>
            <a:ext cx="195373" cy="450858"/>
          </a:xfrm>
          <a:prstGeom prst="rect">
            <a:avLst/>
          </a:prstGeom>
          <a:solidFill>
            <a:srgbClr val="FF6600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48" name="円/楕円 47"/>
          <p:cNvSpPr/>
          <p:nvPr/>
        </p:nvSpPr>
        <p:spPr>
          <a:xfrm>
            <a:off x="585774" y="6036302"/>
            <a:ext cx="432604" cy="43265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25625" name="テキスト ボックス 48"/>
          <p:cNvSpPr txBox="1">
            <a:spLocks noChangeArrowheads="1"/>
          </p:cNvSpPr>
          <p:nvPr/>
        </p:nvSpPr>
        <p:spPr bwMode="auto">
          <a:xfrm>
            <a:off x="541338" y="6505575"/>
            <a:ext cx="490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latin typeface="Comic Sans MS" charset="0"/>
                <a:cs typeface="Comic Sans MS" charset="0"/>
              </a:rPr>
              <a:t>BS</a:t>
            </a:r>
          </a:p>
        </p:txBody>
      </p:sp>
      <p:sp>
        <p:nvSpPr>
          <p:cNvPr id="50" name="正方形/長方形 49"/>
          <p:cNvSpPr/>
          <p:nvPr/>
        </p:nvSpPr>
        <p:spPr>
          <a:xfrm>
            <a:off x="5762887" y="6036302"/>
            <a:ext cx="195373" cy="450858"/>
          </a:xfrm>
          <a:prstGeom prst="rect">
            <a:avLst/>
          </a:prstGeom>
          <a:solidFill>
            <a:srgbClr val="FF6600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4566661" y="6042628"/>
            <a:ext cx="195373" cy="450858"/>
          </a:xfrm>
          <a:prstGeom prst="rect">
            <a:avLst/>
          </a:prstGeom>
          <a:solidFill>
            <a:srgbClr val="FF6600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54" name="正方形/長方形 53"/>
          <p:cNvSpPr/>
          <p:nvPr/>
        </p:nvSpPr>
        <p:spPr>
          <a:xfrm rot="5400000">
            <a:off x="703326" y="2471700"/>
            <a:ext cx="195373" cy="450858"/>
          </a:xfrm>
          <a:prstGeom prst="rect">
            <a:avLst/>
          </a:prstGeom>
          <a:solidFill>
            <a:srgbClr val="FF6600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55" name="正方形/長方形 54"/>
          <p:cNvSpPr/>
          <p:nvPr/>
        </p:nvSpPr>
        <p:spPr>
          <a:xfrm rot="5400000">
            <a:off x="699189" y="3147862"/>
            <a:ext cx="195373" cy="450858"/>
          </a:xfrm>
          <a:prstGeom prst="rect">
            <a:avLst/>
          </a:prstGeom>
          <a:solidFill>
            <a:srgbClr val="FF6600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25630" name="テキスト ボックス 57"/>
          <p:cNvSpPr txBox="1">
            <a:spLocks noChangeArrowheads="1"/>
          </p:cNvSpPr>
          <p:nvPr/>
        </p:nvSpPr>
        <p:spPr bwMode="auto">
          <a:xfrm>
            <a:off x="92075" y="2824163"/>
            <a:ext cx="698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omic Sans MS" charset="0"/>
                <a:cs typeface="Comic Sans MS" charset="0"/>
              </a:rPr>
              <a:t>3 km</a:t>
            </a:r>
          </a:p>
        </p:txBody>
      </p:sp>
      <p:sp>
        <p:nvSpPr>
          <p:cNvPr id="25631" name="テキスト ボックス 58"/>
          <p:cNvSpPr txBox="1">
            <a:spLocks noChangeArrowheads="1"/>
          </p:cNvSpPr>
          <p:nvPr/>
        </p:nvSpPr>
        <p:spPr bwMode="auto">
          <a:xfrm>
            <a:off x="4921250" y="6378575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latin typeface="Comic Sans MS" charset="0"/>
                <a:cs typeface="Comic Sans MS" charset="0"/>
              </a:rPr>
              <a:t>3 km</a:t>
            </a:r>
          </a:p>
        </p:txBody>
      </p:sp>
      <p:sp>
        <p:nvSpPr>
          <p:cNvPr id="25634" name="テキスト ボックス 25"/>
          <p:cNvSpPr txBox="1">
            <a:spLocks noChangeArrowheads="1"/>
          </p:cNvSpPr>
          <p:nvPr/>
        </p:nvSpPr>
        <p:spPr bwMode="auto">
          <a:xfrm>
            <a:off x="4905637" y="5692105"/>
            <a:ext cx="857250" cy="523875"/>
          </a:xfrm>
          <a:prstGeom prst="rect">
            <a:avLst/>
          </a:prstGeom>
          <a:solidFill>
            <a:srgbClr val="EBF1DE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latin typeface="Comic Sans MS" charset="0"/>
                <a:cs typeface="Comic Sans MS" charset="0"/>
              </a:rPr>
              <a:t>IXC</a:t>
            </a:r>
          </a:p>
        </p:txBody>
      </p:sp>
      <p:sp>
        <p:nvSpPr>
          <p:cNvPr id="25635" name="テキスト ボックス 26"/>
          <p:cNvSpPr txBox="1">
            <a:spLocks noChangeArrowheads="1"/>
          </p:cNvSpPr>
          <p:nvPr/>
        </p:nvSpPr>
        <p:spPr bwMode="auto">
          <a:xfrm>
            <a:off x="1528710" y="4469814"/>
            <a:ext cx="733425" cy="461962"/>
          </a:xfrm>
          <a:prstGeom prst="rect">
            <a:avLst/>
          </a:prstGeom>
          <a:solidFill>
            <a:srgbClr val="EBF1DE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Comic Sans MS" charset="0"/>
                <a:cs typeface="Comic Sans MS" charset="0"/>
              </a:rPr>
              <a:t>IYC</a:t>
            </a:r>
          </a:p>
        </p:txBody>
      </p:sp>
      <p:sp>
        <p:nvSpPr>
          <p:cNvPr id="25638" name="テキスト ボックス 24"/>
          <p:cNvSpPr txBox="1">
            <a:spLocks noChangeArrowheads="1"/>
          </p:cNvSpPr>
          <p:nvPr/>
        </p:nvSpPr>
        <p:spPr bwMode="auto">
          <a:xfrm>
            <a:off x="8118701" y="5102364"/>
            <a:ext cx="800100" cy="460375"/>
          </a:xfrm>
          <a:prstGeom prst="rect">
            <a:avLst/>
          </a:prstGeom>
          <a:solidFill>
            <a:srgbClr val="EBF1DE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Comic Sans MS" charset="0"/>
                <a:cs typeface="Comic Sans MS" charset="0"/>
              </a:rPr>
              <a:t>EXC</a:t>
            </a:r>
          </a:p>
        </p:txBody>
      </p:sp>
      <p:pic>
        <p:nvPicPr>
          <p:cNvPr id="49" name="図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1257" y="697190"/>
            <a:ext cx="1930964" cy="1946248"/>
          </a:xfrm>
          <a:prstGeom prst="rect">
            <a:avLst/>
          </a:prstGeom>
        </p:spPr>
      </p:pic>
      <p:sp>
        <p:nvSpPr>
          <p:cNvPr id="56" name="下矢印 55"/>
          <p:cNvSpPr/>
          <p:nvPr/>
        </p:nvSpPr>
        <p:spPr>
          <a:xfrm rot="3311896">
            <a:off x="1022810" y="4180359"/>
            <a:ext cx="352778" cy="47824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57" name="下矢印 56"/>
          <p:cNvSpPr/>
          <p:nvPr/>
        </p:nvSpPr>
        <p:spPr>
          <a:xfrm rot="4597675">
            <a:off x="1400065" y="1145571"/>
            <a:ext cx="275710" cy="111321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8" name="下矢印 57"/>
          <p:cNvSpPr/>
          <p:nvPr/>
        </p:nvSpPr>
        <p:spPr>
          <a:xfrm rot="3120629">
            <a:off x="3430354" y="5589010"/>
            <a:ext cx="352778" cy="5476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59" name="下矢印 58"/>
          <p:cNvSpPr/>
          <p:nvPr/>
        </p:nvSpPr>
        <p:spPr>
          <a:xfrm rot="2946975">
            <a:off x="6654923" y="5530597"/>
            <a:ext cx="511729" cy="4984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88452" y="182838"/>
            <a:ext cx="20088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4. </a:t>
            </a:r>
            <a:r>
              <a:rPr lang="en-US" altLang="ja-JP" sz="3200" b="1" dirty="0" smtClean="0"/>
              <a:t>Cryostat</a:t>
            </a:r>
            <a:endParaRPr lang="en-US" altLang="ja-JP" sz="3200" b="1" dirty="0"/>
          </a:p>
        </p:txBody>
      </p:sp>
      <p:sp>
        <p:nvSpPr>
          <p:cNvPr id="53" name="テキスト ボックス 23"/>
          <p:cNvSpPr txBox="1">
            <a:spLocks noChangeArrowheads="1"/>
          </p:cNvSpPr>
          <p:nvPr/>
        </p:nvSpPr>
        <p:spPr bwMode="auto">
          <a:xfrm>
            <a:off x="2047556" y="2114702"/>
            <a:ext cx="757238" cy="461962"/>
          </a:xfrm>
          <a:prstGeom prst="rect">
            <a:avLst/>
          </a:prstGeom>
          <a:solidFill>
            <a:srgbClr val="EBF1DE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Comic Sans MS" charset="0"/>
                <a:cs typeface="Comic Sans MS" charset="0"/>
              </a:rPr>
              <a:t>EYC</a:t>
            </a:r>
          </a:p>
        </p:txBody>
      </p:sp>
      <p:sp>
        <p:nvSpPr>
          <p:cNvPr id="60" name="正方形/長方形 59"/>
          <p:cNvSpPr/>
          <p:nvPr/>
        </p:nvSpPr>
        <p:spPr>
          <a:xfrm rot="10800000">
            <a:off x="1200262" y="2017601"/>
            <a:ext cx="195369" cy="376833"/>
          </a:xfrm>
          <a:prstGeom prst="rect">
            <a:avLst/>
          </a:prstGeom>
          <a:solidFill>
            <a:srgbClr val="FFFF00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61" name="正方形/長方形 60"/>
          <p:cNvSpPr/>
          <p:nvPr/>
        </p:nvSpPr>
        <p:spPr>
          <a:xfrm rot="5400000">
            <a:off x="6346917" y="6378229"/>
            <a:ext cx="195369" cy="376833"/>
          </a:xfrm>
          <a:prstGeom prst="rect">
            <a:avLst/>
          </a:prstGeom>
          <a:solidFill>
            <a:srgbClr val="FFFF00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62" name="正方形/長方形 61"/>
          <p:cNvSpPr/>
          <p:nvPr/>
        </p:nvSpPr>
        <p:spPr>
          <a:xfrm rot="5400000">
            <a:off x="7772937" y="5863311"/>
            <a:ext cx="195369" cy="376833"/>
          </a:xfrm>
          <a:prstGeom prst="rect">
            <a:avLst/>
          </a:prstGeom>
          <a:solidFill>
            <a:srgbClr val="FFFF00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63" name="正方形/長方形 62"/>
          <p:cNvSpPr/>
          <p:nvPr/>
        </p:nvSpPr>
        <p:spPr>
          <a:xfrm rot="10800000">
            <a:off x="1352662" y="917469"/>
            <a:ext cx="195369" cy="376833"/>
          </a:xfrm>
          <a:prstGeom prst="rect">
            <a:avLst/>
          </a:prstGeom>
          <a:solidFill>
            <a:srgbClr val="FFFF00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4726188" y="50859"/>
            <a:ext cx="3726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Last two duct shields will be delivered</a:t>
            </a:r>
          </a:p>
          <a:p>
            <a:r>
              <a:rPr kumimoji="1" lang="en-US" altLang="ja-JP" dirty="0" smtClean="0"/>
              <a:t>at the end of Mar.</a:t>
            </a:r>
            <a:endParaRPr kumimoji="1" lang="ja-JP" altLang="en-US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4722319" y="697190"/>
            <a:ext cx="39090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Four duct shields at both ends will be</a:t>
            </a:r>
          </a:p>
          <a:p>
            <a:r>
              <a:rPr lang="en-US" altLang="ja-JP" dirty="0" smtClean="0"/>
              <a:t>installed soon after </a:t>
            </a:r>
            <a:r>
              <a:rPr lang="en-US" altLang="ja-JP" dirty="0" err="1" smtClean="0"/>
              <a:t>iKAGRA</a:t>
            </a:r>
            <a:r>
              <a:rPr lang="en-US" altLang="ja-JP" dirty="0" smtClean="0"/>
              <a:t>.</a:t>
            </a:r>
          </a:p>
          <a:p>
            <a:r>
              <a:rPr kumimoji="1" lang="en-US" altLang="ja-JP" dirty="0" smtClean="0"/>
              <a:t>Then assembly of </a:t>
            </a:r>
            <a:r>
              <a:rPr lang="en-US" altLang="ja-JP" dirty="0" smtClean="0"/>
              <a:t>cryostats will be done</a:t>
            </a:r>
          </a:p>
          <a:p>
            <a:r>
              <a:rPr kumimoji="1" lang="en-US" altLang="ja-JP" dirty="0" smtClean="0"/>
              <a:t>at the same time.</a:t>
            </a:r>
            <a:endParaRPr kumimoji="1" lang="ja-JP" altLang="en-US" dirty="0"/>
          </a:p>
        </p:txBody>
      </p:sp>
      <p:pic>
        <p:nvPicPr>
          <p:cNvPr id="66" name="図 65" descr="RIMG238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867" y="1859545"/>
            <a:ext cx="2101151" cy="1575863"/>
          </a:xfrm>
          <a:prstGeom prst="rect">
            <a:avLst/>
          </a:prstGeom>
        </p:spPr>
      </p:pic>
      <p:pic>
        <p:nvPicPr>
          <p:cNvPr id="68" name="図 3" descr="RIMG2385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326" y="1851438"/>
            <a:ext cx="2111584" cy="15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テキスト ボックス 8"/>
          <p:cNvSpPr txBox="1">
            <a:spLocks noChangeArrowheads="1"/>
          </p:cNvSpPr>
          <p:nvPr/>
        </p:nvSpPr>
        <p:spPr bwMode="auto">
          <a:xfrm>
            <a:off x="5128526" y="3275604"/>
            <a:ext cx="3273472" cy="646331"/>
          </a:xfrm>
          <a:prstGeom prst="rect">
            <a:avLst/>
          </a:prstGeom>
          <a:solidFill>
            <a:schemeClr val="bg2"/>
          </a:solidFill>
          <a:ln>
            <a:solidFill>
              <a:srgbClr val="4F81BD"/>
            </a:solidFill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ja-JP" sz="1800" dirty="0" smtClean="0"/>
              <a:t>Preparation for performance test</a:t>
            </a:r>
          </a:p>
          <a:p>
            <a:r>
              <a:rPr lang="en-US" altLang="ja-JP" sz="1800" dirty="0" smtClean="0"/>
              <a:t>of duct </a:t>
            </a:r>
            <a:r>
              <a:rPr lang="en-US" altLang="ja-JP" sz="1800" dirty="0" err="1" smtClean="0"/>
              <a:t>shiled</a:t>
            </a:r>
            <a:r>
              <a:rPr lang="en-US" altLang="ja-JP" sz="1800" dirty="0" smtClean="0"/>
              <a:t> </a:t>
            </a:r>
            <a:endParaRPr lang="en-US" altLang="ja-JP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37"/>
            <a:ext cx="9144000" cy="635844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23898" y="6378984"/>
            <a:ext cx="812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We lost data </a:t>
            </a:r>
            <a:r>
              <a:rPr kumimoji="1" lang="en-US" altLang="ja-JP" dirty="0" err="1" smtClean="0"/>
              <a:t>beween</a:t>
            </a:r>
            <a:r>
              <a:rPr kumimoji="1" lang="en-US" altLang="ja-JP" dirty="0" smtClean="0"/>
              <a:t> Nov. and Dec. since PC trouble, but it didn’t change from above.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899734" y="537748"/>
            <a:ext cx="4846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Re-alignment o</a:t>
            </a:r>
            <a:r>
              <a:rPr lang="en-US" altLang="ja-JP" dirty="0" smtClean="0"/>
              <a:t>f the cryostats will be done at Mar.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" y="557163"/>
            <a:ext cx="9148337" cy="5707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21609" y="10974"/>
            <a:ext cx="21353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/>
              <a:t>5. Schedule</a:t>
            </a:r>
            <a:endParaRPr lang="en-US" altLang="ja-JP" sz="3200" b="1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728299"/>
              </p:ext>
            </p:extLst>
          </p:nvPr>
        </p:nvGraphicFramePr>
        <p:xfrm>
          <a:off x="143236" y="506053"/>
          <a:ext cx="8899304" cy="6327546"/>
        </p:xfrm>
        <a:graphic>
          <a:graphicData uri="http://schemas.openxmlformats.org/drawingml/2006/table">
            <a:tbl>
              <a:tblPr/>
              <a:tblGrid>
                <a:gridCol w="1533218"/>
                <a:gridCol w="283311"/>
                <a:gridCol w="283311"/>
                <a:gridCol w="283311"/>
                <a:gridCol w="283311"/>
                <a:gridCol w="283311"/>
                <a:gridCol w="283311"/>
                <a:gridCol w="283311"/>
                <a:gridCol w="283311"/>
                <a:gridCol w="283311"/>
                <a:gridCol w="283311"/>
                <a:gridCol w="283311"/>
                <a:gridCol w="283311"/>
                <a:gridCol w="283311"/>
                <a:gridCol w="283311"/>
                <a:gridCol w="283311"/>
                <a:gridCol w="283311"/>
                <a:gridCol w="283311"/>
                <a:gridCol w="283311"/>
                <a:gridCol w="283311"/>
                <a:gridCol w="283311"/>
                <a:gridCol w="283311"/>
                <a:gridCol w="283311"/>
                <a:gridCol w="283311"/>
                <a:gridCol w="283311"/>
                <a:gridCol w="283311"/>
                <a:gridCol w="283311"/>
              </a:tblGrid>
              <a:tr h="125735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 dirty="0">
                          <a:latin typeface="ＭＳ Ｐゴシック"/>
                        </a:rPr>
                        <a:t>2016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>
                          <a:latin typeface="ＭＳ Ｐゴシック"/>
                        </a:rPr>
                        <a:t>2017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>
                          <a:latin typeface="ＭＳ Ｐゴシック"/>
                        </a:rPr>
                        <a:t>2018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6210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>
                          <a:latin typeface="ＭＳ Ｐゴシック"/>
                        </a:rPr>
                        <a:t>2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>
                          <a:latin typeface="ＭＳ Ｐゴシック"/>
                        </a:rPr>
                        <a:t>3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>
                          <a:latin typeface="ＭＳ Ｐゴシック"/>
                        </a:rPr>
                        <a:t>4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>
                          <a:latin typeface="ＭＳ Ｐゴシック"/>
                        </a:rPr>
                        <a:t>5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>
                          <a:latin typeface="ＭＳ Ｐゴシック"/>
                        </a:rPr>
                        <a:t>6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>
                          <a:latin typeface="ＭＳ Ｐゴシック"/>
                        </a:rPr>
                        <a:t>7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>
                          <a:latin typeface="ＭＳ Ｐゴシック"/>
                        </a:rPr>
                        <a:t>8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>
                          <a:latin typeface="ＭＳ Ｐゴシック"/>
                        </a:rPr>
                        <a:t>9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>
                          <a:latin typeface="ＭＳ Ｐゴシック"/>
                        </a:rPr>
                        <a:t>10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latin typeface="ＭＳ Ｐゴシック"/>
                        </a:rPr>
                        <a:t>11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latin typeface="ＭＳ Ｐゴシック"/>
                        </a:rPr>
                        <a:t>12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>
                          <a:latin typeface="ＭＳ Ｐゴシック"/>
                        </a:rPr>
                        <a:t>1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>
                          <a:latin typeface="ＭＳ Ｐゴシック"/>
                        </a:rPr>
                        <a:t>2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>
                          <a:latin typeface="ＭＳ Ｐゴシック"/>
                        </a:rPr>
                        <a:t>3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>
                          <a:latin typeface="ＭＳ Ｐゴシック"/>
                        </a:rPr>
                        <a:t>4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>
                          <a:latin typeface="ＭＳ Ｐゴシック"/>
                        </a:rPr>
                        <a:t>5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latin typeface="ＭＳ Ｐゴシック"/>
                        </a:rPr>
                        <a:t>6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latin typeface="ＭＳ Ｐゴシック"/>
                        </a:rPr>
                        <a:t>7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latin typeface="ＭＳ Ｐゴシック"/>
                        </a:rPr>
                        <a:t>8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>
                          <a:latin typeface="ＭＳ Ｐゴシック"/>
                        </a:rPr>
                        <a:t>9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>
                          <a:latin typeface="ＭＳ Ｐゴシック"/>
                        </a:rPr>
                        <a:t>10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>
                          <a:latin typeface="ＭＳ Ｐゴシック"/>
                        </a:rPr>
                        <a:t>11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latin typeface="ＭＳ Ｐゴシック"/>
                        </a:rPr>
                        <a:t>12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>
                          <a:latin typeface="ＭＳ Ｐゴシック"/>
                        </a:rPr>
                        <a:t>1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latin typeface="ＭＳ Ｐゴシック"/>
                        </a:rPr>
                        <a:t>2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latin typeface="ＭＳ Ｐゴシック"/>
                        </a:rPr>
                        <a:t>3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98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1" i="0" u="none" strike="noStrike" dirty="0" err="1">
                          <a:latin typeface="ＭＳ Ｐゴシック"/>
                        </a:rPr>
                        <a:t>Cryo</a:t>
                      </a:r>
                      <a:r>
                        <a:rPr lang="en-US" altLang="ja-JP" sz="800" b="1" i="0" u="none" strike="noStrike" dirty="0">
                          <a:latin typeface="ＭＳ Ｐゴシック"/>
                        </a:rPr>
                        <a:t>-Payload No.1 </a:t>
                      </a:r>
                      <a:r>
                        <a:rPr lang="en-US" altLang="ja-JP" sz="800" b="1" i="0" u="none" strike="noStrike" dirty="0" err="1">
                          <a:latin typeface="ＭＳ Ｐゴシック"/>
                        </a:rPr>
                        <a:t>Fab</a:t>
                      </a:r>
                      <a:r>
                        <a:rPr lang="en-US" altLang="ja-JP" sz="800" b="1" i="0" u="none" strike="noStrike" dirty="0">
                          <a:latin typeface="ＭＳ Ｐゴシック"/>
                        </a:rPr>
                        <a:t>.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98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1" i="0" u="none" strike="noStrike">
                          <a:latin typeface="ＭＳ Ｐゴシック"/>
                        </a:rPr>
                        <a:t>Cryo-Payload No. 1 Assembry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98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1" i="0" u="none" strike="noStrike">
                          <a:latin typeface="ＭＳ Ｐゴシック"/>
                        </a:rPr>
                        <a:t>Cryo-Pay. No. 1 test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98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1" i="0" u="none" strike="noStrike">
                          <a:latin typeface="ＭＳ Ｐゴシック"/>
                        </a:rPr>
                        <a:t>Local Sensor Test &amp; Impro.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98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1" i="0" u="none" strike="noStrike">
                          <a:latin typeface="ＭＳ Ｐゴシック"/>
                        </a:rPr>
                        <a:t>Cryo-Pay. Proto. improvement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98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1" i="0" u="none" strike="noStrike" dirty="0" err="1">
                          <a:latin typeface="ＭＳ Ｐゴシック"/>
                        </a:rPr>
                        <a:t>Cryo-Paylaod</a:t>
                      </a:r>
                      <a:r>
                        <a:rPr lang="en-US" altLang="ja-JP" sz="800" b="1" i="0" u="none" strike="noStrike" dirty="0">
                          <a:latin typeface="ＭＳ Ｐゴシック"/>
                        </a:rPr>
                        <a:t> No. 2, 3, 4 </a:t>
                      </a:r>
                      <a:r>
                        <a:rPr lang="en-US" altLang="ja-JP" sz="800" b="1" i="0" u="none" strike="noStrike" dirty="0" err="1">
                          <a:latin typeface="ＭＳ Ｐゴシック"/>
                        </a:rPr>
                        <a:t>Fab</a:t>
                      </a:r>
                      <a:r>
                        <a:rPr lang="en-US" altLang="ja-JP" sz="800" b="1" i="0" u="none" strike="noStrike" dirty="0">
                          <a:latin typeface="ＭＳ Ｐゴシック"/>
                        </a:rPr>
                        <a:t>.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98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1" i="0" u="none" strike="noStrike" dirty="0" err="1">
                          <a:latin typeface="ＭＳ Ｐゴシック"/>
                        </a:rPr>
                        <a:t>Cryo-Paylaod</a:t>
                      </a:r>
                      <a:r>
                        <a:rPr lang="en-US" altLang="ja-JP" sz="800" b="1" i="0" u="none" strike="noStrike" dirty="0">
                          <a:latin typeface="ＭＳ Ｐゴシック"/>
                        </a:rPr>
                        <a:t> No. 2, 3, 4 </a:t>
                      </a:r>
                      <a:r>
                        <a:rPr lang="en-US" altLang="ja-JP" sz="800" b="1" i="0" u="none" strike="noStrike" dirty="0" err="1">
                          <a:latin typeface="ＭＳ Ｐゴシック"/>
                        </a:rPr>
                        <a:t>Assem</a:t>
                      </a:r>
                      <a:r>
                        <a:rPr lang="en-US" altLang="ja-JP" sz="800" b="1" i="0" u="none" strike="noStrike" dirty="0">
                          <a:latin typeface="ＭＳ Ｐゴシック"/>
                        </a:rPr>
                        <a:t>.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98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1" i="0" u="none" strike="noStrike">
                          <a:latin typeface="ＭＳ Ｐゴシック"/>
                        </a:rPr>
                        <a:t>Cryo-Pau. No. 2-4 test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98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1" i="0" u="none" strike="noStrike" dirty="0">
                          <a:latin typeface="ＭＳ Ｐゴシック"/>
                        </a:rPr>
                        <a:t>Heat Link  </a:t>
                      </a:r>
                      <a:r>
                        <a:rPr lang="en-US" altLang="ja-JP" sz="800" b="1" i="0" u="none" strike="noStrike" dirty="0" err="1">
                          <a:latin typeface="ＭＳ Ｐゴシック"/>
                        </a:rPr>
                        <a:t>Fab</a:t>
                      </a:r>
                      <a:r>
                        <a:rPr lang="en-US" altLang="ja-JP" sz="800" b="1" i="0" u="none" strike="noStrike" dirty="0">
                          <a:latin typeface="ＭＳ Ｐゴシック"/>
                        </a:rPr>
                        <a:t>.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98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1" i="0" u="none" strike="noStrike">
                          <a:latin typeface="ＭＳ Ｐゴシック"/>
                        </a:rPr>
                        <a:t>Platform Design &amp; Fab.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4589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800" b="1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98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1" i="0" u="none" strike="noStrike">
                          <a:latin typeface="ＭＳ Ｐゴシック"/>
                        </a:rPr>
                        <a:t>Assembly Jig Design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98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1" i="0" u="none" strike="noStrike">
                          <a:latin typeface="ＭＳ Ｐゴシック"/>
                        </a:rPr>
                        <a:t>Indium Bonding Test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98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1" i="0" u="none" strike="noStrike">
                          <a:latin typeface="ＭＳ Ｐゴシック"/>
                        </a:rPr>
                        <a:t>Sapphire Fiber Fab.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98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1" i="0" u="none" strike="noStrike">
                          <a:latin typeface="ＭＳ Ｐゴシック"/>
                        </a:rPr>
                        <a:t>Sapphire Proto. Assembly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98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1" i="0" u="none" strike="noStrike">
                          <a:latin typeface="ＭＳ Ｐゴシック"/>
                        </a:rPr>
                        <a:t>HCB to ETM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98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1" i="0" u="none" strike="noStrike">
                          <a:latin typeface="ＭＳ Ｐゴシック"/>
                        </a:rPr>
                        <a:t>ETM sapphire assembly &amp; test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 dirty="0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98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1" i="0" u="none" strike="noStrike">
                          <a:latin typeface="ＭＳ Ｐゴシック"/>
                        </a:rPr>
                        <a:t>HCB to ITM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98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1" i="0" u="none" strike="noStrike" dirty="0">
                          <a:latin typeface="ＭＳ Ｐゴシック"/>
                        </a:rPr>
                        <a:t>ITM sapphire assembly &amp; test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9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800" b="1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 dirty="0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 dirty="0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98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1" i="0" u="none" strike="noStrike">
                          <a:latin typeface="ＭＳ Ｐゴシック"/>
                        </a:rPr>
                        <a:t>Assemble Sapphire to Pay. 1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 dirty="0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98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1" i="0" u="none" strike="noStrike">
                          <a:latin typeface="ＭＳ Ｐゴシック"/>
                        </a:rPr>
                        <a:t>Assemble Sapphire to Pay. 2 - 3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9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800" b="1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 dirty="0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98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1" i="0" u="none" strike="noStrike">
                          <a:latin typeface="ＭＳ Ｐゴシック"/>
                        </a:rPr>
                        <a:t>EXC cryostat assembly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 dirty="0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 dirty="0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 dirty="0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 dirty="0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 dirty="0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 dirty="0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98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1" i="0" u="none" strike="noStrike">
                          <a:latin typeface="ＭＳ Ｐゴシック"/>
                        </a:rPr>
                        <a:t>EYC cryostat assembly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 dirty="0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 dirty="0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 dirty="0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 dirty="0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98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1" i="0" u="none" strike="noStrike">
                          <a:latin typeface="ＭＳ Ｐゴシック"/>
                        </a:rPr>
                        <a:t>IXC cryostat assembly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 dirty="0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 dirty="0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 dirty="0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98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1" i="0" u="none" strike="noStrike">
                          <a:latin typeface="ＭＳ Ｐゴシック"/>
                        </a:rPr>
                        <a:t>IYC cryostat assembly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 dirty="0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 dirty="0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 dirty="0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98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1" i="0" u="none" strike="noStrike">
                          <a:latin typeface="ＭＳ Ｐゴシック"/>
                        </a:rPr>
                        <a:t>Water Chiller Fab. &amp; Inst.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 dirty="0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 dirty="0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98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1" i="0" u="none" strike="noStrike">
                          <a:latin typeface="ＭＳ Ｐゴシック"/>
                        </a:rPr>
                        <a:t>Cryostat Cool &amp; Vib. Test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9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800" b="1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98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1" i="0" u="none" strike="noStrike">
                          <a:latin typeface="ＭＳ Ｐゴシック"/>
                        </a:rPr>
                        <a:t>Pay. Install. Tooles Design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98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1" i="0" u="none" strike="noStrike">
                          <a:latin typeface="ＭＳ Ｐゴシック"/>
                        </a:rPr>
                        <a:t>Pay. Install. Tooles Fab.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 dirty="0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98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1" i="0" u="none" strike="noStrike">
                          <a:latin typeface="ＭＳ Ｐゴシック"/>
                        </a:rPr>
                        <a:t>Cryo-Payload Inst. to EXC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 dirty="0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98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1" i="0" u="none" strike="noStrike">
                          <a:latin typeface="ＭＳ Ｐゴシック"/>
                        </a:rPr>
                        <a:t>Cro-Payload Inst. to EYC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98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1" i="0" u="none" strike="noStrike" dirty="0" err="1">
                          <a:latin typeface="ＭＳ Ｐゴシック"/>
                        </a:rPr>
                        <a:t>Cro</a:t>
                      </a:r>
                      <a:r>
                        <a:rPr lang="en-US" altLang="ja-JP" sz="800" b="1" i="0" u="none" strike="noStrike" dirty="0">
                          <a:latin typeface="ＭＳ Ｐゴシック"/>
                        </a:rPr>
                        <a:t>-Payload Inst. to IXC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98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1" i="0" u="none" strike="noStrike">
                          <a:latin typeface="ＭＳ Ｐゴシック"/>
                        </a:rPr>
                        <a:t>Cro-Payload Inst. to IYC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 dirty="0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4589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800" b="1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98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1" i="0" u="none" strike="noStrike">
                          <a:latin typeface="ＭＳ Ｐゴシック"/>
                        </a:rPr>
                        <a:t>EXC Pay. Cool Down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</a:tr>
              <a:tr h="145898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1" i="0" u="none" strike="noStrike">
                          <a:latin typeface="ＭＳ Ｐゴシック"/>
                        </a:rPr>
                        <a:t>EYC Pay. Cool Down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</a:tr>
              <a:tr h="145898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1" i="0" u="none" strike="noStrike">
                          <a:latin typeface="ＭＳ Ｐゴシック"/>
                        </a:rPr>
                        <a:t>IXC Pay. Cool Down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</a:tr>
              <a:tr h="145898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1" i="0" u="none" strike="noStrike" dirty="0">
                          <a:latin typeface="ＭＳ Ｐゴシック"/>
                        </a:rPr>
                        <a:t>IYC Pay. Cool Down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 dirty="0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 dirty="0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500" b="0" i="0" u="none" strike="noStrike" dirty="0">
                          <a:latin typeface="ＭＳ Ｐゴシック"/>
                        </a:rPr>
                        <a:t>　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6700991" y="1301808"/>
            <a:ext cx="115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Pendulum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5" name="右中かっこ 4"/>
          <p:cNvSpPr/>
          <p:nvPr/>
        </p:nvSpPr>
        <p:spPr>
          <a:xfrm>
            <a:off x="6483512" y="923567"/>
            <a:ext cx="207930" cy="1179719"/>
          </a:xfrm>
          <a:prstGeom prst="rightBrac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483512" y="2043317"/>
            <a:ext cx="2465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dirty="0" smtClean="0">
                <a:solidFill>
                  <a:srgbClr val="3366FF"/>
                </a:solidFill>
              </a:rPr>
              <a:t>Platform Design &amp; </a:t>
            </a:r>
            <a:r>
              <a:rPr lang="en-US" altLang="ja-JP" b="1" i="1" dirty="0" err="1" smtClean="0">
                <a:solidFill>
                  <a:srgbClr val="3366FF"/>
                </a:solidFill>
              </a:rPr>
              <a:t>Fab</a:t>
            </a:r>
            <a:r>
              <a:rPr lang="en-US" altLang="ja-JP" b="1" i="1" dirty="0" smtClean="0">
                <a:solidFill>
                  <a:srgbClr val="3366FF"/>
                </a:solidFill>
              </a:rPr>
              <a:t>.</a:t>
            </a:r>
            <a:endParaRPr kumimoji="1" lang="ja-JP" altLang="en-US" b="1" i="1" dirty="0">
              <a:solidFill>
                <a:srgbClr val="3366FF"/>
              </a:solidFill>
            </a:endParaRPr>
          </a:p>
        </p:txBody>
      </p:sp>
      <p:sp>
        <p:nvSpPr>
          <p:cNvPr id="7" name="右中かっこ 6"/>
          <p:cNvSpPr/>
          <p:nvPr/>
        </p:nvSpPr>
        <p:spPr>
          <a:xfrm>
            <a:off x="6483512" y="2412649"/>
            <a:ext cx="256365" cy="1215670"/>
          </a:xfrm>
          <a:prstGeom prst="rightBrac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778073" y="2848414"/>
            <a:ext cx="2169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Sapphire Suspension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9" name="右中かっこ 8"/>
          <p:cNvSpPr/>
          <p:nvPr/>
        </p:nvSpPr>
        <p:spPr>
          <a:xfrm>
            <a:off x="6778074" y="3771542"/>
            <a:ext cx="253598" cy="292542"/>
          </a:xfrm>
          <a:prstGeom prst="rightBrac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031672" y="3723396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Payload Assembly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11" name="右中かっこ 10"/>
          <p:cNvSpPr/>
          <p:nvPr/>
        </p:nvSpPr>
        <p:spPr>
          <a:xfrm>
            <a:off x="5817352" y="4229856"/>
            <a:ext cx="256365" cy="868516"/>
          </a:xfrm>
          <a:prstGeom prst="rightBrac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073717" y="4429372"/>
            <a:ext cx="979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Cryostat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13" name="右中かっこ 12"/>
          <p:cNvSpPr/>
          <p:nvPr/>
        </p:nvSpPr>
        <p:spPr>
          <a:xfrm flipH="1">
            <a:off x="2887796" y="5241224"/>
            <a:ext cx="256365" cy="868516"/>
          </a:xfrm>
          <a:prstGeom prst="rightBrac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626062" y="5555742"/>
            <a:ext cx="126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Installation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16" name="右中かっこ 15"/>
          <p:cNvSpPr/>
          <p:nvPr/>
        </p:nvSpPr>
        <p:spPr>
          <a:xfrm flipH="1">
            <a:off x="6925489" y="6254075"/>
            <a:ext cx="256365" cy="579523"/>
          </a:xfrm>
          <a:prstGeom prst="rightBrac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621379" y="6340007"/>
            <a:ext cx="12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Cool Down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18" name="右中かっこ 17"/>
          <p:cNvSpPr/>
          <p:nvPr/>
        </p:nvSpPr>
        <p:spPr>
          <a:xfrm>
            <a:off x="4228253" y="4500254"/>
            <a:ext cx="256365" cy="29399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484618" y="4296538"/>
            <a:ext cx="1416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Depend on</a:t>
            </a:r>
          </a:p>
          <a:p>
            <a:r>
              <a:rPr kumimoji="1" lang="en-US" altLang="ja-JP" b="1" dirty="0" smtClean="0">
                <a:solidFill>
                  <a:srgbClr val="FF0000"/>
                </a:solidFill>
              </a:rPr>
              <a:t>Clean Both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0" name="右中かっこ 19"/>
          <p:cNvSpPr/>
          <p:nvPr/>
        </p:nvSpPr>
        <p:spPr>
          <a:xfrm>
            <a:off x="3834913" y="3045794"/>
            <a:ext cx="256365" cy="17195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1" name="右中かっこ 20"/>
          <p:cNvSpPr/>
          <p:nvPr/>
        </p:nvSpPr>
        <p:spPr>
          <a:xfrm>
            <a:off x="5812173" y="3310619"/>
            <a:ext cx="256365" cy="17195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657667" y="2559240"/>
            <a:ext cx="1416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Depend on</a:t>
            </a:r>
          </a:p>
          <a:p>
            <a:r>
              <a:rPr kumimoji="1" lang="en-US" altLang="ja-JP" b="1" dirty="0" smtClean="0">
                <a:solidFill>
                  <a:srgbClr val="FF0000"/>
                </a:solidFill>
              </a:rPr>
              <a:t>Mirror Delivery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22101" y="49915"/>
            <a:ext cx="44714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u="sng" dirty="0" smtClean="0"/>
              <a:t>KAGRA Cryogenics Group</a:t>
            </a:r>
            <a:endParaRPr kumimoji="1" lang="ja-JP" altLang="en-US" sz="3200" b="1" u="sng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412" y="714722"/>
            <a:ext cx="1205943" cy="118975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71" y="2769123"/>
            <a:ext cx="1405599" cy="121325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667" y="743319"/>
            <a:ext cx="1420891" cy="1161159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6761" y="4908419"/>
            <a:ext cx="1192816" cy="117119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7057" y="2719604"/>
            <a:ext cx="1270472" cy="1262772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40620" y="1887202"/>
            <a:ext cx="16956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Toshikazu SUZUKI </a:t>
            </a:r>
          </a:p>
          <a:p>
            <a:r>
              <a:rPr lang="en-US" altLang="ja-JP" sz="1400" i="1" dirty="0" smtClean="0"/>
              <a:t>    Chief</a:t>
            </a:r>
          </a:p>
          <a:p>
            <a:r>
              <a:rPr lang="en-US" altLang="ja-JP" sz="1400" i="1" dirty="0" smtClean="0"/>
              <a:t>    KEK, Prof.</a:t>
            </a:r>
            <a:endParaRPr kumimoji="1" lang="ja-JP" altLang="en-US" sz="1400" i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5685" y="3957308"/>
            <a:ext cx="17722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err="1" smtClean="0"/>
              <a:t>Nobuhiro</a:t>
            </a:r>
            <a:r>
              <a:rPr lang="en-US" altLang="ja-JP" sz="1600" b="1" dirty="0" smtClean="0"/>
              <a:t> KIMURA</a:t>
            </a:r>
          </a:p>
          <a:p>
            <a:r>
              <a:rPr lang="en-US" altLang="ja-JP" sz="1400" i="1" dirty="0" smtClean="0"/>
              <a:t>    </a:t>
            </a:r>
            <a:r>
              <a:rPr kumimoji="1" lang="en-US" altLang="ja-JP" sz="1400" i="1" dirty="0" smtClean="0"/>
              <a:t>Cryostat sub-chief </a:t>
            </a:r>
          </a:p>
          <a:p>
            <a:r>
              <a:rPr lang="en-US" altLang="ja-JP" sz="1400" i="1" dirty="0" smtClean="0"/>
              <a:t>    </a:t>
            </a:r>
            <a:r>
              <a:rPr kumimoji="1" lang="en-US" altLang="ja-JP" sz="1400" i="1" dirty="0" smtClean="0"/>
              <a:t>KEK, Assoc. Prof.</a:t>
            </a:r>
            <a:endParaRPr kumimoji="1" lang="ja-JP" altLang="en-US" sz="1400" i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194" y="6005705"/>
            <a:ext cx="20544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Kazuhiro YAMAMOTO</a:t>
            </a:r>
          </a:p>
          <a:p>
            <a:r>
              <a:rPr lang="en-US" altLang="ja-JP" sz="1400" i="1" dirty="0" smtClean="0"/>
              <a:t>   </a:t>
            </a:r>
            <a:r>
              <a:rPr lang="en-US" altLang="ja-JP" sz="1400" i="1" dirty="0" err="1" smtClean="0"/>
              <a:t>Cryo</a:t>
            </a:r>
            <a:r>
              <a:rPr lang="en-US" altLang="ja-JP" sz="1400" i="1" dirty="0" smtClean="0"/>
              <a:t>-Payload sub-chief</a:t>
            </a:r>
          </a:p>
          <a:p>
            <a:r>
              <a:rPr lang="en-US" altLang="ja-JP" sz="1400" i="1" dirty="0" smtClean="0"/>
              <a:t>   ICRR, Assist. Prof.</a:t>
            </a:r>
            <a:endParaRPr kumimoji="1" lang="ja-JP" altLang="en-US" sz="1400" i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858727" y="1880960"/>
            <a:ext cx="17663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Takayuki TOMARU</a:t>
            </a:r>
            <a:endParaRPr lang="en-US" altLang="ja-JP" sz="1600" b="1" dirty="0" smtClean="0"/>
          </a:p>
          <a:p>
            <a:r>
              <a:rPr kumimoji="1" lang="en-US" altLang="ja-JP" sz="1400" i="1" dirty="0" smtClean="0"/>
              <a:t>    </a:t>
            </a:r>
            <a:r>
              <a:rPr kumimoji="1" lang="en-US" altLang="ja-JP" sz="1400" i="1" dirty="0" err="1" smtClean="0"/>
              <a:t>Cryo</a:t>
            </a:r>
            <a:r>
              <a:rPr kumimoji="1" lang="en-US" altLang="ja-JP" sz="1400" i="1" dirty="0" smtClean="0"/>
              <a:t>-Payload</a:t>
            </a:r>
          </a:p>
          <a:p>
            <a:r>
              <a:rPr kumimoji="1" lang="en-US" altLang="ja-JP" sz="1400" i="1" dirty="0" smtClean="0"/>
              <a:t>    KEK</a:t>
            </a:r>
            <a:r>
              <a:rPr lang="en-US" altLang="ja-JP" sz="1400" i="1" dirty="0" smtClean="0"/>
              <a:t>, Assoc. Prof.</a:t>
            </a:r>
            <a:endParaRPr kumimoji="1" lang="ja-JP" altLang="en-US" sz="1400" i="1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901" y="4883123"/>
            <a:ext cx="1264835" cy="1163066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1228" y="2769123"/>
            <a:ext cx="1223586" cy="1199196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85232" y="2762711"/>
            <a:ext cx="1275710" cy="1161173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1922299" y="3940596"/>
            <a:ext cx="19328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Tatsuya KUME</a:t>
            </a:r>
            <a:endParaRPr lang="en-US" altLang="ja-JP" sz="1600" b="1" dirty="0" smtClean="0"/>
          </a:p>
          <a:p>
            <a:r>
              <a:rPr kumimoji="1" lang="en-US" altLang="ja-JP" sz="1400" i="1" dirty="0" smtClean="0"/>
              <a:t>    Surveying, Alignment</a:t>
            </a:r>
          </a:p>
          <a:p>
            <a:r>
              <a:rPr kumimoji="1" lang="en-US" altLang="ja-JP" sz="1400" i="1" dirty="0" smtClean="0"/>
              <a:t>    KEK</a:t>
            </a:r>
            <a:r>
              <a:rPr lang="en-US" altLang="ja-JP" sz="1400" i="1" dirty="0" smtClean="0"/>
              <a:t>, Assoc. Prof.</a:t>
            </a:r>
            <a:endParaRPr kumimoji="1" lang="ja-JP" altLang="en-US" sz="1400" i="1" dirty="0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64628" y="714723"/>
            <a:ext cx="1178158" cy="1172480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96033" y="4883123"/>
            <a:ext cx="1360370" cy="1122582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1969252" y="5997349"/>
            <a:ext cx="18308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err="1" smtClean="0"/>
              <a:t>Rahul</a:t>
            </a:r>
            <a:r>
              <a:rPr kumimoji="1" lang="en-US" altLang="ja-JP" sz="1600" b="1" dirty="0" smtClean="0"/>
              <a:t> KUMAR</a:t>
            </a:r>
            <a:endParaRPr lang="en-US" altLang="ja-JP" sz="1600" b="1" dirty="0" smtClean="0"/>
          </a:p>
          <a:p>
            <a:r>
              <a:rPr kumimoji="1" lang="en-US" altLang="ja-JP" sz="1400" i="1" dirty="0" smtClean="0"/>
              <a:t>    Simul</a:t>
            </a:r>
            <a:r>
              <a:rPr lang="en-US" altLang="ja-JP" sz="1400" i="1" dirty="0" smtClean="0"/>
              <a:t>ation</a:t>
            </a:r>
            <a:r>
              <a:rPr kumimoji="1" lang="en-US" altLang="ja-JP" sz="1400" i="1" dirty="0" smtClean="0"/>
              <a:t>, Payload</a:t>
            </a:r>
          </a:p>
          <a:p>
            <a:r>
              <a:rPr kumimoji="1" lang="en-US" altLang="ja-JP" sz="1400" i="1" dirty="0" smtClean="0"/>
              <a:t>    KEK</a:t>
            </a:r>
            <a:r>
              <a:rPr lang="en-US" altLang="ja-JP" sz="1400" i="1" dirty="0" smtClean="0"/>
              <a:t>, PD</a:t>
            </a:r>
            <a:endParaRPr kumimoji="1" lang="ja-JP" altLang="en-US" sz="1400" i="1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473330" y="1871054"/>
            <a:ext cx="19415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Yusuke SAKAKIBARA</a:t>
            </a:r>
            <a:endParaRPr lang="en-US" altLang="ja-JP" sz="1600" b="1" dirty="0" smtClean="0"/>
          </a:p>
          <a:p>
            <a:r>
              <a:rPr kumimoji="1" lang="en-US" altLang="ja-JP" sz="1400" i="1" dirty="0" smtClean="0"/>
              <a:t>    Cryostat, Scattering</a:t>
            </a:r>
          </a:p>
          <a:p>
            <a:r>
              <a:rPr kumimoji="1" lang="en-US" altLang="ja-JP" sz="1400" i="1" dirty="0" smtClean="0"/>
              <a:t>    ICRR</a:t>
            </a:r>
            <a:r>
              <a:rPr lang="en-US" altLang="ja-JP" sz="1400" i="1" dirty="0" smtClean="0"/>
              <a:t>, Grad. Student</a:t>
            </a:r>
            <a:endParaRPr kumimoji="1" lang="ja-JP" altLang="en-US" sz="1400" i="1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309170" y="1871054"/>
            <a:ext cx="18260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/>
              <a:t>Dan CHEN</a:t>
            </a:r>
          </a:p>
          <a:p>
            <a:r>
              <a:rPr kumimoji="1" lang="en-US" altLang="ja-JP" sz="1400" i="1" dirty="0" smtClean="0"/>
              <a:t>    </a:t>
            </a:r>
            <a:r>
              <a:rPr kumimoji="1" lang="en-US" altLang="ja-JP" sz="1400" i="1" dirty="0" err="1" smtClean="0"/>
              <a:t>Cryo</a:t>
            </a:r>
            <a:r>
              <a:rPr kumimoji="1" lang="en-US" altLang="ja-JP" sz="1400" i="1" dirty="0" smtClean="0"/>
              <a:t>-Payload, Q</a:t>
            </a:r>
          </a:p>
          <a:p>
            <a:r>
              <a:rPr kumimoji="1" lang="en-US" altLang="ja-JP" sz="1400" i="1" dirty="0" smtClean="0"/>
              <a:t>    ICRR</a:t>
            </a:r>
            <a:r>
              <a:rPr lang="en-US" altLang="ja-JP" sz="1400" i="1" dirty="0" smtClean="0"/>
              <a:t>, Grad. Student</a:t>
            </a:r>
            <a:endParaRPr kumimoji="1" lang="ja-JP" altLang="en-US" sz="1400" i="1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742883" y="5997349"/>
            <a:ext cx="18001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err="1" smtClean="0"/>
              <a:t>Ayako</a:t>
            </a:r>
            <a:r>
              <a:rPr lang="en-US" altLang="ja-JP" sz="1600" b="1" dirty="0" smtClean="0"/>
              <a:t> HAGIWARA</a:t>
            </a:r>
          </a:p>
          <a:p>
            <a:r>
              <a:rPr kumimoji="1" lang="en-US" altLang="ja-JP" sz="1400" i="1" dirty="0" smtClean="0"/>
              <a:t>    CAD</a:t>
            </a:r>
          </a:p>
          <a:p>
            <a:r>
              <a:rPr kumimoji="1" lang="en-US" altLang="ja-JP" sz="1400" i="1" dirty="0" smtClean="0"/>
              <a:t>    KEK</a:t>
            </a:r>
            <a:r>
              <a:rPr lang="en-US" altLang="ja-JP" sz="1400" i="1" dirty="0" smtClean="0"/>
              <a:t>, Technical Staff</a:t>
            </a:r>
            <a:endParaRPr kumimoji="1" lang="ja-JP" altLang="en-US" sz="1400" i="1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658526" y="1871054"/>
            <a:ext cx="19390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/>
              <a:t>Shinichi TERASHIMA</a:t>
            </a:r>
          </a:p>
          <a:p>
            <a:r>
              <a:rPr kumimoji="1" lang="en-US" altLang="ja-JP" sz="1400" i="1" dirty="0" smtClean="0"/>
              <a:t>    Machining</a:t>
            </a:r>
          </a:p>
          <a:p>
            <a:r>
              <a:rPr kumimoji="1" lang="en-US" altLang="ja-JP" sz="1400" i="1" dirty="0" smtClean="0"/>
              <a:t>    KEK</a:t>
            </a:r>
            <a:r>
              <a:rPr lang="en-US" altLang="ja-JP" sz="1400" i="1" dirty="0" smtClean="0"/>
              <a:t>, Technical Staff</a:t>
            </a:r>
            <a:endParaRPr kumimoji="1" lang="ja-JP" altLang="en-US" sz="1400" i="1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747645" y="3932240"/>
            <a:ext cx="17975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err="1" smtClean="0"/>
              <a:t>Iwao</a:t>
            </a:r>
            <a:r>
              <a:rPr lang="en-US" altLang="ja-JP" sz="1600" b="1" dirty="0" smtClean="0"/>
              <a:t> MURAKAMI</a:t>
            </a:r>
          </a:p>
          <a:p>
            <a:r>
              <a:rPr kumimoji="1" lang="en-US" altLang="ja-JP" sz="1400" i="1" dirty="0" smtClean="0"/>
              <a:t>    Welding, Assembly</a:t>
            </a:r>
          </a:p>
          <a:p>
            <a:r>
              <a:rPr kumimoji="1" lang="en-US" altLang="ja-JP" sz="1400" i="1" dirty="0" smtClean="0"/>
              <a:t>    KEK</a:t>
            </a:r>
            <a:r>
              <a:rPr lang="en-US" altLang="ja-JP" sz="1400" i="1" dirty="0" smtClean="0"/>
              <a:t>, Technical Staff</a:t>
            </a:r>
            <a:endParaRPr kumimoji="1" lang="ja-JP" altLang="en-US" sz="1400" i="1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578717" y="3932240"/>
            <a:ext cx="18260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/>
              <a:t>Hiroki TANAKA</a:t>
            </a:r>
          </a:p>
          <a:p>
            <a:r>
              <a:rPr kumimoji="1" lang="en-US" altLang="ja-JP" sz="1400" i="1" dirty="0" smtClean="0"/>
              <a:t>    </a:t>
            </a:r>
            <a:r>
              <a:rPr kumimoji="1" lang="en-US" altLang="ja-JP" sz="1400" i="1" dirty="0" err="1" smtClean="0"/>
              <a:t>Cryo</a:t>
            </a:r>
            <a:r>
              <a:rPr kumimoji="1" lang="en-US" altLang="ja-JP" sz="1400" i="1" dirty="0" smtClean="0"/>
              <a:t>-Payload, Q</a:t>
            </a:r>
          </a:p>
          <a:p>
            <a:r>
              <a:rPr kumimoji="1" lang="en-US" altLang="ja-JP" sz="1400" i="1" dirty="0" smtClean="0"/>
              <a:t>    ICRR</a:t>
            </a:r>
            <a:r>
              <a:rPr lang="en-US" altLang="ja-JP" sz="1400" i="1" dirty="0" smtClean="0"/>
              <a:t>, Grad. Student</a:t>
            </a:r>
            <a:endParaRPr kumimoji="1" lang="ja-JP" altLang="en-US" sz="1400" i="1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176168" y="3923884"/>
            <a:ext cx="1964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/>
              <a:t>Takahiro MIYAMOTO</a:t>
            </a:r>
          </a:p>
          <a:p>
            <a:r>
              <a:rPr kumimoji="1" lang="en-US" altLang="ja-JP" sz="1400" i="1" dirty="0" smtClean="0"/>
              <a:t>    </a:t>
            </a:r>
            <a:r>
              <a:rPr kumimoji="1" lang="en-US" altLang="ja-JP" sz="1400" i="1" dirty="0" err="1" smtClean="0"/>
              <a:t>Cryo</a:t>
            </a:r>
            <a:r>
              <a:rPr kumimoji="1" lang="en-US" altLang="ja-JP" sz="1400" i="1" dirty="0" smtClean="0"/>
              <a:t>-Payload</a:t>
            </a:r>
          </a:p>
          <a:p>
            <a:r>
              <a:rPr kumimoji="1" lang="en-US" altLang="ja-JP" sz="1400" i="1" dirty="0" smtClean="0"/>
              <a:t>    ICRR</a:t>
            </a:r>
            <a:r>
              <a:rPr lang="en-US" altLang="ja-JP" sz="1400" i="1" dirty="0" smtClean="0"/>
              <a:t>, Grad. Student</a:t>
            </a:r>
            <a:endParaRPr kumimoji="1" lang="ja-JP" altLang="en-US" sz="1400" i="1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727984" y="5998449"/>
            <a:ext cx="16426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err="1" smtClean="0"/>
              <a:t>Suguru</a:t>
            </a:r>
            <a:r>
              <a:rPr lang="en-US" altLang="ja-JP" sz="1600" b="1" dirty="0" smtClean="0"/>
              <a:t> TAKADA</a:t>
            </a:r>
          </a:p>
          <a:p>
            <a:r>
              <a:rPr kumimoji="1" lang="en-US" altLang="ja-JP" sz="1400" i="1" dirty="0" smtClean="0"/>
              <a:t>    Cryogenics</a:t>
            </a:r>
          </a:p>
          <a:p>
            <a:r>
              <a:rPr kumimoji="1" lang="en-US" altLang="ja-JP" sz="1400" i="1" dirty="0" smtClean="0"/>
              <a:t>    NIFS</a:t>
            </a:r>
            <a:r>
              <a:rPr lang="en-US" altLang="ja-JP" sz="1400" i="1" dirty="0" smtClean="0"/>
              <a:t>, Assist. Prof.</a:t>
            </a:r>
            <a:endParaRPr kumimoji="1" lang="ja-JP" altLang="en-US" sz="1400" i="1" dirty="0"/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34740" y="739790"/>
            <a:ext cx="1375020" cy="1135058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65008" y="2760287"/>
            <a:ext cx="1085972" cy="1222089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9480" y="706366"/>
            <a:ext cx="1160021" cy="1198112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6705" y="4798475"/>
            <a:ext cx="1282930" cy="1267718"/>
          </a:xfrm>
          <a:prstGeom prst="rect">
            <a:avLst/>
          </a:prstGeom>
        </p:spPr>
      </p:pic>
      <p:sp>
        <p:nvSpPr>
          <p:cNvPr id="37" name="テキスト ボックス 36"/>
          <p:cNvSpPr txBox="1"/>
          <p:nvPr/>
        </p:nvSpPr>
        <p:spPr>
          <a:xfrm>
            <a:off x="5649108" y="139974"/>
            <a:ext cx="1845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 smtClean="0"/>
              <a:t>@ Feb. 2015</a:t>
            </a:r>
            <a:endParaRPr kumimoji="1" lang="ja-JP" alt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22101" y="49915"/>
            <a:ext cx="44714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u="sng" dirty="0" smtClean="0"/>
              <a:t>KAGRA Cryogenics Group</a:t>
            </a:r>
            <a:endParaRPr kumimoji="1" lang="ja-JP" altLang="en-US" sz="3200" b="1" u="sng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412" y="714722"/>
            <a:ext cx="1205943" cy="118975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71" y="2769123"/>
            <a:ext cx="1405599" cy="121325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667" y="743319"/>
            <a:ext cx="1420891" cy="1161159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6761" y="4908419"/>
            <a:ext cx="1192816" cy="1171194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40620" y="1887202"/>
            <a:ext cx="16956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Toshikazu SUZUKI </a:t>
            </a:r>
          </a:p>
          <a:p>
            <a:r>
              <a:rPr lang="en-US" altLang="ja-JP" sz="1400" i="1" dirty="0" smtClean="0"/>
              <a:t>KEK, Prof.</a:t>
            </a:r>
            <a:endParaRPr kumimoji="1" lang="ja-JP" altLang="en-US" sz="1400" i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5685" y="3957308"/>
            <a:ext cx="17722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err="1" smtClean="0"/>
              <a:t>Nobuhiro</a:t>
            </a:r>
            <a:r>
              <a:rPr lang="en-US" altLang="ja-JP" sz="1600" b="1" dirty="0" smtClean="0"/>
              <a:t> KIMURA</a:t>
            </a:r>
          </a:p>
          <a:p>
            <a:r>
              <a:rPr lang="en-US" altLang="ja-JP" sz="1400" i="1" dirty="0" smtClean="0"/>
              <a:t>    </a:t>
            </a:r>
            <a:r>
              <a:rPr kumimoji="1" lang="en-US" altLang="ja-JP" sz="1400" i="1" dirty="0" smtClean="0"/>
              <a:t>Cryostat sub-chief </a:t>
            </a:r>
          </a:p>
          <a:p>
            <a:r>
              <a:rPr lang="en-US" altLang="ja-JP" sz="1400" i="1" dirty="0" smtClean="0"/>
              <a:t>    </a:t>
            </a:r>
            <a:r>
              <a:rPr kumimoji="1" lang="en-US" altLang="ja-JP" sz="1400" i="1" dirty="0" smtClean="0"/>
              <a:t>KEK, Assoc. Prof.</a:t>
            </a:r>
            <a:endParaRPr kumimoji="1" lang="ja-JP" altLang="en-US" sz="1400" i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194" y="6005705"/>
            <a:ext cx="20544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Kazuhiro YAMAMOTO</a:t>
            </a:r>
          </a:p>
          <a:p>
            <a:r>
              <a:rPr lang="en-US" altLang="ja-JP" sz="1400" i="1" dirty="0" smtClean="0"/>
              <a:t>   </a:t>
            </a:r>
            <a:r>
              <a:rPr lang="en-US" altLang="ja-JP" sz="1400" i="1" dirty="0" err="1" smtClean="0"/>
              <a:t>Cryo</a:t>
            </a:r>
            <a:r>
              <a:rPr lang="en-US" altLang="ja-JP" sz="1400" i="1" dirty="0" smtClean="0"/>
              <a:t>-Payload sub-chief</a:t>
            </a:r>
          </a:p>
          <a:p>
            <a:r>
              <a:rPr lang="en-US" altLang="ja-JP" sz="1400" i="1" dirty="0" smtClean="0"/>
              <a:t>   ICRR, Assist. Prof.</a:t>
            </a:r>
            <a:endParaRPr kumimoji="1" lang="ja-JP" altLang="en-US" sz="1400" i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858727" y="1880960"/>
            <a:ext cx="1798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Takayuki TOMARU</a:t>
            </a:r>
            <a:endParaRPr lang="en-US" altLang="ja-JP" sz="1600" b="1" dirty="0" smtClean="0"/>
          </a:p>
          <a:p>
            <a:r>
              <a:rPr kumimoji="1" lang="en-US" altLang="ja-JP" sz="1400" i="1" dirty="0" smtClean="0"/>
              <a:t>    Chief, </a:t>
            </a:r>
            <a:r>
              <a:rPr kumimoji="1" lang="en-US" altLang="ja-JP" sz="1400" i="1" dirty="0" err="1" smtClean="0"/>
              <a:t>Cryo</a:t>
            </a:r>
            <a:r>
              <a:rPr kumimoji="1" lang="en-US" altLang="ja-JP" sz="1400" i="1" dirty="0" smtClean="0"/>
              <a:t>-Payload</a:t>
            </a:r>
          </a:p>
          <a:p>
            <a:r>
              <a:rPr kumimoji="1" lang="en-US" altLang="ja-JP" sz="1400" i="1" dirty="0" smtClean="0"/>
              <a:t>    KEK</a:t>
            </a:r>
            <a:r>
              <a:rPr lang="en-US" altLang="ja-JP" sz="1400" i="1" dirty="0" smtClean="0"/>
              <a:t>, Assoc. Prof.</a:t>
            </a:r>
            <a:endParaRPr kumimoji="1" lang="ja-JP" altLang="en-US" sz="1400" i="1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901" y="4883123"/>
            <a:ext cx="1264835" cy="1163066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5232" y="2762711"/>
            <a:ext cx="1275710" cy="1161173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6033" y="4883123"/>
            <a:ext cx="1360370" cy="1122582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1969252" y="5997349"/>
            <a:ext cx="18308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err="1" smtClean="0"/>
              <a:t>Rahul</a:t>
            </a:r>
            <a:r>
              <a:rPr kumimoji="1" lang="en-US" altLang="ja-JP" sz="1600" b="1" dirty="0" smtClean="0"/>
              <a:t> KUMAR</a:t>
            </a:r>
            <a:endParaRPr lang="en-US" altLang="ja-JP" sz="1600" b="1" dirty="0" smtClean="0"/>
          </a:p>
          <a:p>
            <a:r>
              <a:rPr kumimoji="1" lang="en-US" altLang="ja-JP" sz="1400" i="1" dirty="0" smtClean="0"/>
              <a:t>    Simul</a:t>
            </a:r>
            <a:r>
              <a:rPr lang="en-US" altLang="ja-JP" sz="1400" i="1" dirty="0" smtClean="0"/>
              <a:t>ation</a:t>
            </a:r>
            <a:r>
              <a:rPr kumimoji="1" lang="en-US" altLang="ja-JP" sz="1400" i="1" dirty="0" smtClean="0"/>
              <a:t>, Payload</a:t>
            </a:r>
          </a:p>
          <a:p>
            <a:r>
              <a:rPr kumimoji="1" lang="en-US" altLang="ja-JP" sz="1400" i="1" dirty="0" smtClean="0"/>
              <a:t>    KEK</a:t>
            </a:r>
            <a:r>
              <a:rPr lang="en-US" altLang="ja-JP" sz="1400" i="1" dirty="0" smtClean="0"/>
              <a:t>, PD</a:t>
            </a:r>
            <a:endParaRPr kumimoji="1" lang="ja-JP" altLang="en-US" sz="1400" i="1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742883" y="5997349"/>
            <a:ext cx="18001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err="1" smtClean="0"/>
              <a:t>Ayako</a:t>
            </a:r>
            <a:r>
              <a:rPr lang="en-US" altLang="ja-JP" sz="1600" b="1" dirty="0" smtClean="0"/>
              <a:t> HAGIWARA</a:t>
            </a:r>
          </a:p>
          <a:p>
            <a:r>
              <a:rPr kumimoji="1" lang="en-US" altLang="ja-JP" sz="1400" i="1" dirty="0" smtClean="0"/>
              <a:t>    CAD</a:t>
            </a:r>
          </a:p>
          <a:p>
            <a:r>
              <a:rPr kumimoji="1" lang="en-US" altLang="ja-JP" sz="1400" i="1" dirty="0" smtClean="0"/>
              <a:t>    KEK</a:t>
            </a:r>
            <a:r>
              <a:rPr lang="en-US" altLang="ja-JP" sz="1400" i="1" dirty="0" smtClean="0"/>
              <a:t>, Technical Staff</a:t>
            </a:r>
            <a:endParaRPr kumimoji="1" lang="ja-JP" altLang="en-US" sz="1400" i="1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658526" y="1871054"/>
            <a:ext cx="19390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/>
              <a:t>Shinichi TERASHIMA</a:t>
            </a:r>
          </a:p>
          <a:p>
            <a:r>
              <a:rPr kumimoji="1" lang="en-US" altLang="ja-JP" sz="1400" i="1" dirty="0" smtClean="0"/>
              <a:t>    Machining</a:t>
            </a:r>
          </a:p>
          <a:p>
            <a:r>
              <a:rPr kumimoji="1" lang="en-US" altLang="ja-JP" sz="1400" i="1" dirty="0" smtClean="0"/>
              <a:t>    KEK</a:t>
            </a:r>
            <a:r>
              <a:rPr lang="en-US" altLang="ja-JP" sz="1400" i="1" dirty="0" smtClean="0"/>
              <a:t>, Technical Staff</a:t>
            </a:r>
            <a:endParaRPr kumimoji="1" lang="ja-JP" altLang="en-US" sz="1400" i="1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578717" y="3932240"/>
            <a:ext cx="18260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/>
              <a:t>Hiroki TANAKA</a:t>
            </a:r>
          </a:p>
          <a:p>
            <a:r>
              <a:rPr kumimoji="1" lang="en-US" altLang="ja-JP" sz="1400" i="1" dirty="0" smtClean="0"/>
              <a:t>    </a:t>
            </a:r>
            <a:r>
              <a:rPr kumimoji="1" lang="en-US" altLang="ja-JP" sz="1400" i="1" dirty="0" err="1" smtClean="0"/>
              <a:t>Cryo</a:t>
            </a:r>
            <a:r>
              <a:rPr kumimoji="1" lang="en-US" altLang="ja-JP" sz="1400" i="1" dirty="0" smtClean="0"/>
              <a:t>-Payload, Q</a:t>
            </a:r>
          </a:p>
          <a:p>
            <a:r>
              <a:rPr kumimoji="1" lang="en-US" altLang="ja-JP" sz="1400" i="1" dirty="0" smtClean="0"/>
              <a:t>    ICRR</a:t>
            </a:r>
            <a:r>
              <a:rPr lang="en-US" altLang="ja-JP" sz="1400" i="1" dirty="0" smtClean="0"/>
              <a:t>, Grad. Student</a:t>
            </a:r>
            <a:endParaRPr kumimoji="1" lang="ja-JP" altLang="en-US" sz="1400" i="1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176168" y="3923884"/>
            <a:ext cx="1964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/>
              <a:t>Takahiro MIYAMOTO</a:t>
            </a:r>
          </a:p>
          <a:p>
            <a:r>
              <a:rPr kumimoji="1" lang="en-US" altLang="ja-JP" sz="1400" i="1" dirty="0" smtClean="0"/>
              <a:t>    </a:t>
            </a:r>
            <a:r>
              <a:rPr kumimoji="1" lang="en-US" altLang="ja-JP" sz="1400" i="1" dirty="0" err="1" smtClean="0"/>
              <a:t>Cryo</a:t>
            </a:r>
            <a:r>
              <a:rPr kumimoji="1" lang="en-US" altLang="ja-JP" sz="1400" i="1" dirty="0" smtClean="0"/>
              <a:t>-Payload</a:t>
            </a:r>
          </a:p>
          <a:p>
            <a:r>
              <a:rPr kumimoji="1" lang="en-US" altLang="ja-JP" sz="1400" i="1" dirty="0" smtClean="0"/>
              <a:t>    ICRR</a:t>
            </a:r>
            <a:r>
              <a:rPr lang="en-US" altLang="ja-JP" sz="1400" i="1" dirty="0" smtClean="0"/>
              <a:t>, Grad. Student</a:t>
            </a:r>
            <a:endParaRPr kumimoji="1" lang="ja-JP" altLang="en-US" sz="1400" i="1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727984" y="5998449"/>
            <a:ext cx="16426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err="1" smtClean="0"/>
              <a:t>Suguru</a:t>
            </a:r>
            <a:r>
              <a:rPr lang="en-US" altLang="ja-JP" sz="1600" b="1" dirty="0" smtClean="0"/>
              <a:t> TAKADA</a:t>
            </a:r>
          </a:p>
          <a:p>
            <a:r>
              <a:rPr kumimoji="1" lang="en-US" altLang="ja-JP" sz="1400" i="1" dirty="0" smtClean="0"/>
              <a:t>    Cryogenics</a:t>
            </a:r>
          </a:p>
          <a:p>
            <a:r>
              <a:rPr kumimoji="1" lang="en-US" altLang="ja-JP" sz="1400" i="1" dirty="0" smtClean="0"/>
              <a:t>    NIFS</a:t>
            </a:r>
            <a:r>
              <a:rPr lang="en-US" altLang="ja-JP" sz="1400" i="1" dirty="0" smtClean="0"/>
              <a:t>, Assist. Prof.</a:t>
            </a:r>
            <a:endParaRPr kumimoji="1" lang="ja-JP" altLang="en-US" sz="1400" i="1" dirty="0"/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5008" y="2760287"/>
            <a:ext cx="1085972" cy="1222089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9480" y="706366"/>
            <a:ext cx="1160021" cy="1198112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6705" y="4798475"/>
            <a:ext cx="1282930" cy="1267718"/>
          </a:xfrm>
          <a:prstGeom prst="rect">
            <a:avLst/>
          </a:prstGeom>
        </p:spPr>
      </p:pic>
      <p:sp>
        <p:nvSpPr>
          <p:cNvPr id="37" name="テキスト ボックス 36"/>
          <p:cNvSpPr txBox="1"/>
          <p:nvPr/>
        </p:nvSpPr>
        <p:spPr>
          <a:xfrm>
            <a:off x="5649108" y="159070"/>
            <a:ext cx="1830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 smtClean="0"/>
              <a:t>@ Apr. 2016</a:t>
            </a:r>
            <a:endParaRPr kumimoji="1" lang="ja-JP" altLang="en-US" sz="2400" b="1" i="1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370644" y="5987127"/>
            <a:ext cx="17263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/>
              <a:t>Kieran Craig</a:t>
            </a:r>
          </a:p>
          <a:p>
            <a:r>
              <a:rPr kumimoji="1" lang="en-US" altLang="ja-JP" sz="1400" i="1" dirty="0" smtClean="0"/>
              <a:t>    Cryogenic Payload</a:t>
            </a:r>
          </a:p>
          <a:p>
            <a:r>
              <a:rPr kumimoji="1" lang="en-US" altLang="ja-JP" sz="1400" i="1" dirty="0" smtClean="0"/>
              <a:t>    </a:t>
            </a:r>
            <a:r>
              <a:rPr lang="en-US" altLang="ja-JP" sz="1400" i="1" dirty="0" smtClean="0"/>
              <a:t>ICRR, PD</a:t>
            </a:r>
            <a:endParaRPr kumimoji="1" lang="ja-JP" altLang="en-US" sz="1400" i="1" dirty="0"/>
          </a:p>
        </p:txBody>
      </p:sp>
      <p:pic>
        <p:nvPicPr>
          <p:cNvPr id="40" name="図 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75948" y="4908419"/>
            <a:ext cx="1164530" cy="1117574"/>
          </a:xfrm>
          <a:prstGeom prst="rect">
            <a:avLst/>
          </a:prstGeom>
        </p:spPr>
      </p:pic>
      <p:grpSp>
        <p:nvGrpSpPr>
          <p:cNvPr id="43" name="図形グループ 42"/>
          <p:cNvGrpSpPr/>
          <p:nvPr/>
        </p:nvGrpSpPr>
        <p:grpSpPr>
          <a:xfrm>
            <a:off x="1893559" y="922668"/>
            <a:ext cx="7025283" cy="3770657"/>
            <a:chOff x="1893559" y="922668"/>
            <a:chExt cx="7025283" cy="3770657"/>
          </a:xfrm>
        </p:grpSpPr>
        <p:sp>
          <p:nvSpPr>
            <p:cNvPr id="41" name="テキスト ボックス 40"/>
            <p:cNvSpPr txBox="1"/>
            <p:nvPr/>
          </p:nvSpPr>
          <p:spPr>
            <a:xfrm>
              <a:off x="5816761" y="922668"/>
              <a:ext cx="3102081" cy="120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err="1" smtClean="0">
                  <a:solidFill>
                    <a:srgbClr val="FF0000"/>
                  </a:solidFill>
                </a:rPr>
                <a:t>Haino</a:t>
              </a:r>
              <a:r>
                <a:rPr kumimoji="1" lang="en-US" altLang="ja-JP" sz="2400" b="1" dirty="0" smtClean="0">
                  <a:solidFill>
                    <a:srgbClr val="FF0000"/>
                  </a:solidFill>
                </a:rPr>
                <a:t>-san &amp; </a:t>
              </a:r>
              <a:r>
                <a:rPr kumimoji="1" lang="en-US" altLang="ja-JP" sz="2400" b="1" dirty="0" err="1" smtClean="0">
                  <a:solidFill>
                    <a:srgbClr val="FF0000"/>
                  </a:solidFill>
                </a:rPr>
                <a:t>Vocca</a:t>
              </a:r>
              <a:r>
                <a:rPr kumimoji="1" lang="en-US" altLang="ja-JP" sz="2400" b="1" dirty="0" smtClean="0">
                  <a:solidFill>
                    <a:srgbClr val="FF0000"/>
                  </a:solidFill>
                </a:rPr>
                <a:t>-san</a:t>
              </a:r>
            </a:p>
            <a:p>
              <a:r>
                <a:rPr lang="en-US" altLang="ja-JP" sz="2400" b="1" dirty="0" smtClean="0">
                  <a:solidFill>
                    <a:srgbClr val="FF0000"/>
                  </a:solidFill>
                </a:rPr>
                <a:t>joined</a:t>
              </a:r>
              <a:endParaRPr kumimoji="1" lang="en-US" altLang="ja-JP" sz="2400" b="1" dirty="0" smtClean="0">
                <a:solidFill>
                  <a:srgbClr val="FF0000"/>
                </a:solidFill>
              </a:endParaRPr>
            </a:p>
            <a:p>
              <a:r>
                <a:rPr kumimoji="1" lang="en-US" altLang="ja-JP" sz="2400" b="1" dirty="0" smtClean="0">
                  <a:solidFill>
                    <a:srgbClr val="FF0000"/>
                  </a:solidFill>
                </a:rPr>
                <a:t>-4 + 3 = -1 people</a:t>
              </a:r>
              <a:endParaRPr kumimoji="1" lang="ja-JP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1893559" y="2754333"/>
              <a:ext cx="3529933" cy="193899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/>
                <a:t>Need some of</a:t>
              </a:r>
            </a:p>
            <a:p>
              <a:r>
                <a:rPr lang="en-US" altLang="ja-JP" sz="2400" b="1" dirty="0" smtClean="0"/>
                <a:t>   • Man power </a:t>
              </a:r>
            </a:p>
            <a:p>
              <a:r>
                <a:rPr lang="en-US" altLang="ja-JP" sz="2400" b="1" dirty="0" smtClean="0"/>
                <a:t>      (not helper but expert)</a:t>
              </a:r>
            </a:p>
            <a:p>
              <a:r>
                <a:rPr lang="en-US" altLang="ja-JP" sz="2400" b="1" dirty="0" smtClean="0"/>
                <a:t>   • Money</a:t>
              </a:r>
            </a:p>
            <a:p>
              <a:r>
                <a:rPr lang="en-US" altLang="ja-JP" sz="2400" b="1" dirty="0" smtClean="0"/>
                <a:t>   • Time </a:t>
              </a:r>
              <a:endParaRPr kumimoji="1" lang="ja-JP" altLang="en-US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63369" y="2902655"/>
            <a:ext cx="43312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600" b="1" dirty="0" smtClean="0"/>
              <a:t>Back Up</a:t>
            </a:r>
            <a:endParaRPr kumimoji="1" lang="ja-JP" altLang="en-US" sz="96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番号プレースホルダー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AFA9CCE-CCBA-E347-858A-CE2B80C8BF1D}" type="slidenum">
              <a:rPr lang="de-DE" altLang="ja-JP"/>
              <a:pPr/>
              <a:t>17</a:t>
            </a:fld>
            <a:endParaRPr lang="de-DE" altLang="ja-JP"/>
          </a:p>
        </p:txBody>
      </p:sp>
      <p:sp>
        <p:nvSpPr>
          <p:cNvPr id="4099" name="スライド番号プレースホルダ 1"/>
          <p:cNvSpPr txBox="1">
            <a:spLocks/>
          </p:cNvSpPr>
          <p:nvPr/>
        </p:nvSpPr>
        <p:spPr bwMode="auto">
          <a:xfrm>
            <a:off x="7010400" y="65341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660513CE-D32E-9F40-8DB9-066BC059A008}" type="slidenum">
              <a:rPr lang="de-DE" altLang="ja-JP" sz="1400">
                <a:ea typeface="ＭＳ Ｐゴシック" pitchFamily="-109" charset="-128"/>
                <a:cs typeface="ＭＳ Ｐゴシック" pitchFamily="-109" charset="-128"/>
              </a:rPr>
              <a:pPr algn="r"/>
              <a:t>17</a:t>
            </a:fld>
            <a:endParaRPr lang="de-DE" altLang="ja-JP" sz="140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100" name="正方形/長方形 1"/>
          <p:cNvSpPr>
            <a:spLocks noChangeArrowheads="1"/>
          </p:cNvSpPr>
          <p:nvPr/>
        </p:nvSpPr>
        <p:spPr bwMode="auto">
          <a:xfrm>
            <a:off x="-6350" y="233363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3600" b="1">
                <a:ea typeface="ＭＳ Ｐゴシック" pitchFamily="-109" charset="-128"/>
                <a:cs typeface="ＭＳ Ｐゴシック" pitchFamily="-109" charset="-128"/>
              </a:rPr>
              <a:t>Schedule 1</a:t>
            </a:r>
          </a:p>
        </p:txBody>
      </p:sp>
      <p:sp>
        <p:nvSpPr>
          <p:cNvPr id="4101" name="正方形/長方形 1"/>
          <p:cNvSpPr>
            <a:spLocks noChangeArrowheads="1"/>
          </p:cNvSpPr>
          <p:nvPr/>
        </p:nvSpPr>
        <p:spPr bwMode="auto">
          <a:xfrm>
            <a:off x="-19050" y="879475"/>
            <a:ext cx="91440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3200" b="1">
                <a:ea typeface="ＭＳ Ｐゴシック" pitchFamily="-109" charset="-128"/>
                <a:cs typeface="ＭＳ Ｐゴシック" pitchFamily="-109" charset="-128"/>
              </a:rPr>
              <a:t>By March 2016 : Development of jigs for HCB</a:t>
            </a:r>
          </a:p>
          <a:p>
            <a:r>
              <a:rPr lang="en-US" altLang="ja-JP" sz="3200" b="1">
                <a:ea typeface="ＭＳ Ｐゴシック" pitchFamily="-109" charset="-128"/>
                <a:cs typeface="ＭＳ Ｐゴシック" pitchFamily="-109" charset="-128"/>
              </a:rPr>
              <a:t>By May 2016 : Development of indium bonding</a:t>
            </a:r>
          </a:p>
          <a:p>
            <a:r>
              <a:rPr lang="en-US" altLang="ja-JP" sz="3200" b="1">
                <a:ea typeface="ＭＳ Ｐゴシック" pitchFamily="-109" charset="-128"/>
                <a:cs typeface="ＭＳ Ｐゴシック" pitchFamily="-109" charset="-128"/>
              </a:rPr>
              <a:t>By July of 2016 : Procurement </a:t>
            </a:r>
          </a:p>
          <a:p>
            <a:r>
              <a:rPr lang="en-US" altLang="ja-JP" sz="3200" b="1">
                <a:ea typeface="ＭＳ Ｐゴシック" pitchFamily="-109" charset="-128"/>
                <a:cs typeface="ＭＳ Ｐゴシック" pitchFamily="-109" charset="-128"/>
              </a:rPr>
              <a:t>                                            of all sapphire parts</a:t>
            </a:r>
          </a:p>
          <a:p>
            <a:r>
              <a:rPr lang="en-US" altLang="ja-JP" sz="3200" b="1">
                <a:ea typeface="ＭＳ Ｐゴシック" pitchFamily="-109" charset="-128"/>
                <a:cs typeface="ＭＳ Ｐゴシック" pitchFamily="-109" charset="-128"/>
              </a:rPr>
              <a:t>By August 2016 : Assembly and test of prototype </a:t>
            </a:r>
          </a:p>
          <a:p>
            <a:r>
              <a:rPr lang="en-US" altLang="ja-JP" sz="3200" b="1">
                <a:ea typeface="ＭＳ Ｐゴシック" pitchFamily="-109" charset="-128"/>
                <a:cs typeface="ＭＳ Ｐゴシック" pitchFamily="-109" charset="-128"/>
              </a:rPr>
              <a:t>September 2016 : Hydroxide Catalysis  </a:t>
            </a:r>
          </a:p>
          <a:p>
            <a:r>
              <a:rPr lang="en-US" altLang="ja-JP" sz="3200" b="1">
                <a:ea typeface="ＭＳ Ｐゴシック" pitchFamily="-109" charset="-128"/>
                <a:cs typeface="ＭＳ Ｐゴシック" pitchFamily="-109" charset="-128"/>
              </a:rPr>
              <a:t>                                  Bonding (ETM) is applied.</a:t>
            </a:r>
          </a:p>
          <a:p>
            <a:r>
              <a:rPr lang="en-US" altLang="ja-JP" sz="3200" b="1">
                <a:ea typeface="ＭＳ Ｐゴシック" pitchFamily="-109" charset="-128"/>
                <a:cs typeface="ＭＳ Ｐゴシック" pitchFamily="-109" charset="-128"/>
              </a:rPr>
              <a:t>By March 2017 : Assembly and test </a:t>
            </a:r>
          </a:p>
          <a:p>
            <a:r>
              <a:rPr lang="en-US" altLang="ja-JP" sz="3200" b="1">
                <a:ea typeface="ＭＳ Ｐゴシック" pitchFamily="-109" charset="-128"/>
                <a:cs typeface="ＭＳ Ｐゴシック" pitchFamily="-109" charset="-128"/>
              </a:rPr>
              <a:t>                           of sapphire suspension (ETM)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スライド番号プレースホルダー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67D1C3F-4109-FC48-8C21-40048C67BE45}" type="slidenum">
              <a:rPr lang="de-DE" altLang="ja-JP"/>
              <a:pPr/>
              <a:t>18</a:t>
            </a:fld>
            <a:endParaRPr lang="de-DE" altLang="ja-JP"/>
          </a:p>
        </p:txBody>
      </p:sp>
      <p:sp>
        <p:nvSpPr>
          <p:cNvPr id="5123" name="スライド番号プレースホルダ 1"/>
          <p:cNvSpPr txBox="1">
            <a:spLocks/>
          </p:cNvSpPr>
          <p:nvPr/>
        </p:nvSpPr>
        <p:spPr bwMode="auto">
          <a:xfrm>
            <a:off x="7010400" y="65341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04B9F09F-D8E1-4849-B897-9639406A1FBF}" type="slidenum">
              <a:rPr lang="de-DE" altLang="ja-JP" sz="1400">
                <a:ea typeface="ＭＳ Ｐゴシック" pitchFamily="-109" charset="-128"/>
                <a:cs typeface="ＭＳ Ｐゴシック" pitchFamily="-109" charset="-128"/>
              </a:rPr>
              <a:pPr algn="r"/>
              <a:t>18</a:t>
            </a:fld>
            <a:endParaRPr lang="de-DE" altLang="ja-JP" sz="140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5124" name="正方形/長方形 1"/>
          <p:cNvSpPr>
            <a:spLocks noChangeArrowheads="1"/>
          </p:cNvSpPr>
          <p:nvPr/>
        </p:nvSpPr>
        <p:spPr bwMode="auto">
          <a:xfrm>
            <a:off x="-6350" y="233363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3600" b="1">
                <a:ea typeface="ＭＳ Ｐゴシック" pitchFamily="-109" charset="-128"/>
                <a:cs typeface="ＭＳ Ｐゴシック" pitchFamily="-109" charset="-128"/>
              </a:rPr>
              <a:t>Schedule2 </a:t>
            </a:r>
          </a:p>
        </p:txBody>
      </p:sp>
      <p:sp>
        <p:nvSpPr>
          <p:cNvPr id="5125" name="正方形/長方形 1"/>
          <p:cNvSpPr>
            <a:spLocks noChangeArrowheads="1"/>
          </p:cNvSpPr>
          <p:nvPr/>
        </p:nvSpPr>
        <p:spPr bwMode="auto">
          <a:xfrm>
            <a:off x="-19050" y="879475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3200" b="1">
                <a:ea typeface="ＭＳ Ｐゴシック" pitchFamily="-109" charset="-128"/>
                <a:cs typeface="ＭＳ Ｐゴシック" pitchFamily="-109" charset="-128"/>
              </a:rPr>
              <a:t>April 2017 : Hydroxide Catalysis  </a:t>
            </a:r>
          </a:p>
          <a:p>
            <a:r>
              <a:rPr lang="en-US" altLang="ja-JP" sz="3200" b="1">
                <a:ea typeface="ＭＳ Ｐゴシック" pitchFamily="-109" charset="-128"/>
                <a:cs typeface="ＭＳ Ｐゴシック" pitchFamily="-109" charset="-128"/>
              </a:rPr>
              <a:t>                                  Bonding (ITM) is applied.</a:t>
            </a:r>
          </a:p>
          <a:p>
            <a:r>
              <a:rPr lang="en-US" altLang="ja-JP" sz="3200" b="1">
                <a:ea typeface="ＭＳ Ｐゴシック" pitchFamily="-109" charset="-128"/>
                <a:cs typeface="ＭＳ Ｐゴシック" pitchFamily="-109" charset="-128"/>
              </a:rPr>
              <a:t>By June 2017 : Assembly and test </a:t>
            </a:r>
          </a:p>
          <a:p>
            <a:r>
              <a:rPr lang="en-US" altLang="ja-JP" sz="3200" b="1">
                <a:ea typeface="ＭＳ Ｐゴシック" pitchFamily="-109" charset="-128"/>
                <a:cs typeface="ＭＳ Ｐゴシック" pitchFamily="-109" charset="-128"/>
              </a:rPr>
              <a:t>                           of sapphire suspension (ITM)  </a:t>
            </a:r>
          </a:p>
          <a:p>
            <a:r>
              <a:rPr lang="en-US" altLang="ja-JP" sz="3200" b="1">
                <a:ea typeface="ＭＳ Ｐゴシック" pitchFamily="-109" charset="-128"/>
                <a:cs typeface="ＭＳ Ｐゴシック" pitchFamily="-109" charset="-128"/>
              </a:rPr>
              <a:t>August 2017 - February 2018 : Installation of cryogenic payloads </a:t>
            </a:r>
          </a:p>
          <a:p>
            <a:r>
              <a:rPr lang="en-US" altLang="ja-JP" sz="3200" b="1">
                <a:ea typeface="ＭＳ Ｐゴシック" pitchFamily="-109" charset="-128"/>
                <a:cs typeface="ＭＳ Ｐゴシック" pitchFamily="-109" charset="-128"/>
              </a:rPr>
              <a:t>                            (2 months for one payload)</a:t>
            </a:r>
          </a:p>
          <a:p>
            <a:r>
              <a:rPr lang="en-US" altLang="ja-JP" sz="3200" b="1">
                <a:ea typeface="ＭＳ Ｐゴシック" pitchFamily="-109" charset="-128"/>
                <a:cs typeface="ＭＳ Ｐゴシック" pitchFamily="-109" charset="-128"/>
              </a:rPr>
              <a:t>September 2017 – August 2018 : Cooling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61510" y="1171677"/>
            <a:ext cx="8713042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altLang="ja-JP" sz="3200" b="1" dirty="0" smtClean="0"/>
              <a:t>Preparation Status of Cryogenic Pendulum</a:t>
            </a:r>
          </a:p>
          <a:p>
            <a:pPr marL="514350" indent="-514350">
              <a:spcAft>
                <a:spcPts val="600"/>
              </a:spcAft>
            </a:pPr>
            <a:r>
              <a:rPr lang="en-US" altLang="ja-JP" sz="2400" dirty="0" smtClean="0"/>
              <a:t>		</a:t>
            </a:r>
            <a:r>
              <a:rPr lang="en-US" altLang="ja-JP" sz="2400" i="1" dirty="0" err="1" smtClean="0"/>
              <a:t>Tomaru</a:t>
            </a:r>
            <a:r>
              <a:rPr lang="en-US" altLang="ja-JP" sz="2400" i="1" dirty="0" smtClean="0"/>
              <a:t>, Miyamoto, Hagiwara, Suzuki</a:t>
            </a:r>
          </a:p>
          <a:p>
            <a:pPr>
              <a:spcAft>
                <a:spcPts val="600"/>
              </a:spcAft>
            </a:pPr>
            <a:r>
              <a:rPr kumimoji="1" lang="en-US" altLang="ja-JP" sz="3200" b="1" dirty="0" smtClean="0"/>
              <a:t>2. Preparation </a:t>
            </a:r>
            <a:r>
              <a:rPr lang="en-US" altLang="ja-JP" sz="3200" b="1" dirty="0" smtClean="0"/>
              <a:t>Status of Sapphire Suspension</a:t>
            </a:r>
          </a:p>
          <a:p>
            <a:pPr>
              <a:spcAft>
                <a:spcPts val="600"/>
              </a:spcAft>
            </a:pPr>
            <a:r>
              <a:rPr lang="en-US" altLang="ja-JP" sz="2400" dirty="0" smtClean="0"/>
              <a:t>		</a:t>
            </a:r>
            <a:r>
              <a:rPr lang="en-US" altLang="ja-JP" sz="2400" i="1" dirty="0" smtClean="0"/>
              <a:t>Yamamoto, Tanaka, Kumar, Craig</a:t>
            </a:r>
            <a:endParaRPr lang="en-US" altLang="ja-JP" sz="2400" dirty="0" smtClean="0"/>
          </a:p>
          <a:p>
            <a:pPr>
              <a:spcAft>
                <a:spcPts val="600"/>
              </a:spcAft>
            </a:pPr>
            <a:r>
              <a:rPr lang="en-US" altLang="ja-JP" sz="3200" b="1" dirty="0" smtClean="0"/>
              <a:t>3. Sapphire Prototype Suspension &amp; Assembly Jigs</a:t>
            </a:r>
          </a:p>
          <a:p>
            <a:pPr>
              <a:spcAft>
                <a:spcPts val="600"/>
              </a:spcAft>
            </a:pPr>
            <a:r>
              <a:rPr lang="en-US" altLang="ja-JP" sz="2400" dirty="0" smtClean="0"/>
              <a:t>		</a:t>
            </a:r>
            <a:r>
              <a:rPr lang="en-US" altLang="ja-JP" sz="2400" i="1" dirty="0" smtClean="0"/>
              <a:t>Craig, Kumar</a:t>
            </a:r>
          </a:p>
          <a:p>
            <a:pPr>
              <a:spcAft>
                <a:spcPts val="600"/>
              </a:spcAft>
            </a:pPr>
            <a:r>
              <a:rPr kumimoji="1" lang="en-US" altLang="ja-JP" sz="3200" b="1" dirty="0" smtClean="0"/>
              <a:t>4. Cryostat</a:t>
            </a:r>
          </a:p>
          <a:p>
            <a:pPr>
              <a:spcAft>
                <a:spcPts val="600"/>
              </a:spcAft>
            </a:pPr>
            <a:r>
              <a:rPr lang="en-US" altLang="ja-JP" sz="2400" dirty="0" smtClean="0"/>
              <a:t>		</a:t>
            </a:r>
            <a:r>
              <a:rPr lang="en-US" altLang="ja-JP" sz="2400" i="1" dirty="0" smtClean="0"/>
              <a:t>Kimura, </a:t>
            </a:r>
            <a:r>
              <a:rPr lang="en-US" altLang="ja-JP" sz="2400" i="1" dirty="0" err="1" smtClean="0"/>
              <a:t>Tomaru</a:t>
            </a:r>
            <a:r>
              <a:rPr lang="en-US" altLang="ja-JP" sz="2400" i="1" dirty="0" smtClean="0"/>
              <a:t>, Suzuki</a:t>
            </a:r>
            <a:endParaRPr kumimoji="1" lang="en-US" altLang="ja-JP" sz="2400" dirty="0" smtClean="0"/>
          </a:p>
          <a:p>
            <a:pPr>
              <a:spcAft>
                <a:spcPts val="600"/>
              </a:spcAft>
            </a:pPr>
            <a:r>
              <a:rPr kumimoji="1" lang="en-US" altLang="ja-JP" sz="3200" b="1" dirty="0" smtClean="0"/>
              <a:t>5. Schedule</a:t>
            </a:r>
            <a:endParaRPr kumimoji="1" lang="ja-JP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416" y="675451"/>
            <a:ext cx="3223814" cy="5601934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38362" y="791148"/>
            <a:ext cx="6453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1</a:t>
            </a:r>
            <a:r>
              <a:rPr kumimoji="1" lang="en-US" altLang="ja-JP" sz="2000" baseline="30000" dirty="0" smtClean="0"/>
              <a:t>st</a:t>
            </a:r>
            <a:r>
              <a:rPr kumimoji="1" lang="en-US" altLang="ja-JP" sz="2000" dirty="0" smtClean="0"/>
              <a:t> Practical Cryogenic Payload </a:t>
            </a:r>
            <a:r>
              <a:rPr lang="en-US" altLang="ja-JP" sz="2000" dirty="0" smtClean="0"/>
              <a:t>is under fabrication </a:t>
            </a:r>
            <a:r>
              <a:rPr kumimoji="1" lang="en-US" altLang="ja-JP" sz="2000" dirty="0" smtClean="0"/>
              <a:t>in VIC Co.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15531" y="1237222"/>
            <a:ext cx="420800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• Marionette</a:t>
            </a:r>
          </a:p>
          <a:p>
            <a:r>
              <a:rPr lang="en-US" altLang="ja-JP" sz="2000" dirty="0" smtClean="0"/>
              <a:t>	2 Moving Mass</a:t>
            </a:r>
          </a:p>
          <a:p>
            <a:r>
              <a:rPr kumimoji="1" lang="en-US" altLang="ja-JP" sz="2000" dirty="0" smtClean="0"/>
              <a:t>	6 Actuators &amp; Sensors</a:t>
            </a:r>
          </a:p>
          <a:p>
            <a:r>
              <a:rPr lang="en-US" altLang="ja-JP" sz="2000" dirty="0" smtClean="0"/>
              <a:t>• Marionette Recoil Mass</a:t>
            </a:r>
          </a:p>
          <a:p>
            <a:r>
              <a:rPr kumimoji="1" lang="en-US" altLang="ja-JP" sz="2000" dirty="0" smtClean="0"/>
              <a:t>• Intermediate Mass</a:t>
            </a:r>
          </a:p>
          <a:p>
            <a:r>
              <a:rPr lang="en-US" altLang="ja-JP" sz="2000" dirty="0" smtClean="0"/>
              <a:t>	6 Actuators &amp; Sensors</a:t>
            </a:r>
          </a:p>
          <a:p>
            <a:r>
              <a:rPr kumimoji="1" lang="en-US" altLang="ja-JP" sz="2000" dirty="0" smtClean="0"/>
              <a:t>	4 </a:t>
            </a:r>
            <a:r>
              <a:rPr lang="en-US" altLang="ja-JP" sz="2000" dirty="0" smtClean="0"/>
              <a:t>Damping Coil for vertical springs</a:t>
            </a:r>
            <a:endParaRPr kumimoji="1" lang="en-US" altLang="ja-JP" sz="2000" dirty="0" smtClean="0"/>
          </a:p>
          <a:p>
            <a:r>
              <a:rPr lang="en-US" altLang="ja-JP" sz="2000" dirty="0" smtClean="0"/>
              <a:t>• Intermediate Recoil Mass</a:t>
            </a:r>
          </a:p>
          <a:p>
            <a:r>
              <a:rPr kumimoji="1" lang="en-US" altLang="ja-JP" sz="2000" dirty="0" smtClean="0"/>
              <a:t>• Dummy Mirror (by KEK)</a:t>
            </a:r>
          </a:p>
          <a:p>
            <a:r>
              <a:rPr lang="en-US" altLang="ja-JP" sz="2000" dirty="0" smtClean="0"/>
              <a:t>	4 Actuators</a:t>
            </a:r>
            <a:endParaRPr kumimoji="1" lang="en-US" altLang="ja-JP" sz="2000" dirty="0" smtClean="0"/>
          </a:p>
          <a:p>
            <a:r>
              <a:rPr lang="en-US" altLang="ja-JP" sz="2000" dirty="0" smtClean="0"/>
              <a:t>• Mirror Recoil Mass </a:t>
            </a:r>
          </a:p>
          <a:p>
            <a:r>
              <a:rPr lang="en-US" altLang="ja-JP" sz="2000" dirty="0" smtClean="0"/>
              <a:t>      (low magnetism Stainless Steel)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8362" y="5196461"/>
            <a:ext cx="4629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Fabrication will be done at end of this Mar.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21730" y="1794387"/>
            <a:ext cx="1391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00FF"/>
                </a:solidFill>
              </a:rPr>
              <a:t>Marionette</a:t>
            </a:r>
            <a:endParaRPr kumimoji="1" lang="ja-JP" altLang="en-US" sz="2000" b="1" dirty="0">
              <a:solidFill>
                <a:srgbClr val="0000FF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800471" y="4186903"/>
            <a:ext cx="1571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00FF"/>
                </a:solidFill>
              </a:rPr>
              <a:t>Intermediate</a:t>
            </a:r>
          </a:p>
          <a:p>
            <a:r>
              <a:rPr lang="en-US" altLang="ja-JP" sz="2000" b="1" dirty="0" smtClean="0">
                <a:solidFill>
                  <a:srgbClr val="0000FF"/>
                </a:solidFill>
              </a:rPr>
              <a:t>Mass</a:t>
            </a:r>
            <a:endParaRPr kumimoji="1" lang="ja-JP" altLang="en-US" sz="2000" b="1" dirty="0">
              <a:solidFill>
                <a:srgbClr val="0000FF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089340" y="5396516"/>
            <a:ext cx="880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00FF"/>
                </a:solidFill>
              </a:rPr>
              <a:t>Mirror</a:t>
            </a:r>
            <a:endParaRPr kumimoji="1" lang="ja-JP" altLang="en-US" sz="2000" b="1" dirty="0">
              <a:solidFill>
                <a:srgbClr val="0000FF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25391" y="5698805"/>
            <a:ext cx="1117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CAD </a:t>
            </a:r>
            <a:r>
              <a:rPr lang="en-US" altLang="ja-JP" i="1" dirty="0" smtClean="0"/>
              <a:t>sets: </a:t>
            </a:r>
            <a:endParaRPr kumimoji="1" lang="ja-JP" altLang="en-US" i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12201" y="6149736"/>
            <a:ext cx="8422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We have already haven prototype payload which is not including Marionette recoil mass</a:t>
            </a:r>
          </a:p>
          <a:p>
            <a:r>
              <a:rPr lang="en-US" altLang="ja-JP" dirty="0" smtClean="0"/>
              <a:t>and Intermediate recoil mass.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66846" y="144817"/>
            <a:ext cx="87317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3600" b="1" dirty="0" smtClean="0"/>
              <a:t>1. Preparation Status of Cryogenic Pendulum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374927" y="1240389"/>
            <a:ext cx="1594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3D CAD model</a:t>
            </a:r>
            <a:endParaRPr kumimoji="1" lang="ja-JP" alt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125330" y="617856"/>
          <a:ext cx="4520301" cy="6067241"/>
        </p:xfrm>
        <a:graphic>
          <a:graphicData uri="http://schemas.openxmlformats.org/drawingml/2006/table">
            <a:tbl>
              <a:tblPr/>
              <a:tblGrid>
                <a:gridCol w="927455"/>
                <a:gridCol w="2230907"/>
                <a:gridCol w="685147"/>
                <a:gridCol w="676792"/>
              </a:tblGrid>
              <a:tr h="26240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 dirty="0" smtClean="0">
                          <a:latin typeface="ＭＳ Ｐゴシック"/>
                        </a:rPr>
                        <a:t>Category</a:t>
                      </a:r>
                      <a:endParaRPr lang="ja-JP" altLang="en-US" sz="1100" b="1" i="0" u="none" strike="noStrike" dirty="0">
                        <a:latin typeface="ＭＳ Ｐゴシック"/>
                      </a:endParaRP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 dirty="0" smtClean="0">
                          <a:latin typeface="ＭＳ Ｐゴシック"/>
                        </a:rPr>
                        <a:t>Items</a:t>
                      </a:r>
                      <a:endParaRPr lang="ja-JP" altLang="en-US" sz="1100" b="1" i="0" u="none" strike="noStrike" dirty="0">
                        <a:latin typeface="ＭＳ Ｐゴシック"/>
                      </a:endParaRP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 dirty="0" smtClean="0">
                          <a:latin typeface="ＭＳ Ｐゴシック"/>
                        </a:rPr>
                        <a:t>2015</a:t>
                      </a:r>
                      <a:endParaRPr lang="ja-JP" altLang="en-US" sz="1100" b="1" i="0" u="none" strike="noStrike" dirty="0">
                        <a:latin typeface="ＭＳ Ｐゴシック"/>
                      </a:endParaRP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 dirty="0" smtClean="0">
                          <a:latin typeface="ＭＳ Ｐゴシック"/>
                        </a:rPr>
                        <a:t>2016</a:t>
                      </a:r>
                      <a:endParaRPr lang="ja-JP" altLang="en-US" sz="1100" b="1" i="0" u="none" strike="noStrike" dirty="0">
                        <a:latin typeface="ＭＳ Ｐゴシック"/>
                      </a:endParaRP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656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100" b="1" i="1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Mirror</a:t>
                      </a:r>
                      <a:r>
                        <a:rPr lang="ja-JP" altLang="en-US" sz="1100" b="1" i="1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懸架部品</a:t>
                      </a:r>
                    </a:p>
                  </a:txBody>
                  <a:tcPr marL="4203" marR="4203" marT="420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latin typeface="ＭＳ Ｐゴシック"/>
                        </a:rPr>
                        <a:t>鏡アクチュエータコイル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latin typeface="ＭＳ Ｐゴシック"/>
                        </a:rPr>
                        <a:t>4</a:t>
                      </a:r>
                      <a:r>
                        <a:rPr lang="ja-JP" altLang="en-US" sz="1100" b="0" i="0" u="none" strike="noStrike">
                          <a:latin typeface="ＭＳ Ｐゴシック"/>
                        </a:rPr>
                        <a:t>個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latin typeface="ＭＳ Ｐゴシック"/>
                        </a:rPr>
                        <a:t>16</a:t>
                      </a:r>
                      <a:r>
                        <a:rPr lang="ja-JP" altLang="en-US" sz="1100" b="0" i="0" u="none" strike="noStrike">
                          <a:latin typeface="ＭＳ Ｐゴシック"/>
                        </a:rPr>
                        <a:t>個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127656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4203" marR="4203" marT="420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latin typeface="ＭＳ Ｐゴシック"/>
                        </a:rPr>
                        <a:t>懸架</a:t>
                      </a:r>
                      <a:r>
                        <a:rPr lang="en-US" altLang="ja-JP" sz="1100" b="0" i="0" u="none" strike="noStrike">
                          <a:latin typeface="ＭＳ Ｐゴシック"/>
                        </a:rPr>
                        <a:t>SUS</a:t>
                      </a:r>
                      <a:r>
                        <a:rPr lang="ja-JP" altLang="en-US" sz="1100" b="0" i="0" u="none" strike="noStrike">
                          <a:latin typeface="ＭＳ Ｐゴシック"/>
                        </a:rPr>
                        <a:t>ワイアー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latin typeface="ＭＳ Ｐゴシック"/>
                        </a:rPr>
                        <a:t>10m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latin typeface="ＭＳ Ｐゴシック"/>
                        </a:rPr>
                        <a:t>50m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127656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100" b="1" i="1" u="none" strike="noStrike">
                          <a:latin typeface="ＭＳ Ｐゴシック"/>
                        </a:rPr>
                        <a:t>Mirror Recoil Mass</a:t>
                      </a:r>
                    </a:p>
                  </a:txBody>
                  <a:tcPr marL="4203" marR="4203" marT="420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latin typeface="ＭＳ Ｐゴシック"/>
                        </a:rPr>
                        <a:t>1 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latin typeface="ＭＳ Ｐゴシック"/>
                        </a:rPr>
                        <a:t>3 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656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4203" marR="4203" marT="420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1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1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656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100" b="1" i="1" u="none" strike="noStrike">
                          <a:latin typeface="ＭＳ Ｐゴシック"/>
                        </a:rPr>
                        <a:t>IM</a:t>
                      </a:r>
                      <a:r>
                        <a:rPr lang="ja-JP" altLang="en-US" sz="1100" b="1" i="1" u="none" strike="noStrike">
                          <a:latin typeface="ＭＳ Ｐゴシック"/>
                        </a:rPr>
                        <a:t>部品</a:t>
                      </a:r>
                    </a:p>
                  </a:txBody>
                  <a:tcPr marL="4203" marR="4203" marT="420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latin typeface="ＭＳ Ｐゴシック"/>
                        </a:rPr>
                        <a:t>中間マス</a:t>
                      </a:r>
                      <a:r>
                        <a:rPr lang="en-US" altLang="ja-JP" sz="1100" b="0" i="0" u="none" strike="noStrike">
                          <a:latin typeface="ＭＳ Ｐゴシック"/>
                        </a:rPr>
                        <a:t>(IM)</a:t>
                      </a:r>
                      <a:r>
                        <a:rPr lang="ja-JP" altLang="en-US" sz="1100" b="0" i="0" u="none" strike="noStrike">
                          <a:latin typeface="ＭＳ Ｐゴシック"/>
                        </a:rPr>
                        <a:t>製作 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latin typeface="ＭＳ Ｐゴシック"/>
                        </a:rPr>
                        <a:t>1 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D4"/>
                          </a:solidFill>
                          <a:latin typeface="ＭＳ Ｐゴシック"/>
                        </a:rPr>
                        <a:t>3</a:t>
                      </a:r>
                      <a:r>
                        <a:rPr lang="ja-JP" altLang="en-US" sz="1100" b="0" i="0" u="none" strike="noStrike">
                          <a:solidFill>
                            <a:srgbClr val="0000D4"/>
                          </a:solidFill>
                          <a:latin typeface="ＭＳ Ｐゴシック"/>
                        </a:rPr>
                        <a:t>個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27656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4203" marR="4203" marT="420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latin typeface="ＭＳ Ｐゴシック"/>
                        </a:rPr>
                        <a:t>サファイア板バネのダンピング用コイル 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latin typeface="ＭＳ Ｐゴシック"/>
                        </a:rPr>
                        <a:t>4</a:t>
                      </a:r>
                      <a:r>
                        <a:rPr lang="ja-JP" altLang="en-US" sz="1100" b="0" i="0" u="none" strike="noStrike">
                          <a:latin typeface="ＭＳ Ｐゴシック"/>
                        </a:rPr>
                        <a:t>個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latin typeface="ＭＳ Ｐゴシック"/>
                        </a:rPr>
                        <a:t>16</a:t>
                      </a:r>
                      <a:r>
                        <a:rPr lang="ja-JP" altLang="en-US" sz="1100" b="0" i="0" u="none" strike="noStrike">
                          <a:latin typeface="ＭＳ Ｐゴシック"/>
                        </a:rPr>
                        <a:t>個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27656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4203" marR="4203" marT="420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>
                          <a:latin typeface="ＭＳ Ｐゴシック"/>
                        </a:rPr>
                        <a:t>CuBe</a:t>
                      </a:r>
                      <a:r>
                        <a:rPr lang="ja-JP" altLang="en-US" sz="1100" b="0" i="0" u="none" strike="noStrike">
                          <a:latin typeface="ＭＳ Ｐゴシック"/>
                        </a:rPr>
                        <a:t>ブレード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latin typeface="ＭＳ Ｐゴシック"/>
                        </a:rPr>
                        <a:t>4 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latin typeface="ＭＳ Ｐゴシック"/>
                        </a:rPr>
                        <a:t>0 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27656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4203" marR="4203" marT="420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>
                          <a:latin typeface="ＭＳ Ｐゴシック"/>
                        </a:rPr>
                        <a:t>OpLev</a:t>
                      </a:r>
                      <a:r>
                        <a:rPr lang="ja-JP" altLang="en-US" sz="1100" b="0" i="0" u="none" strike="noStrike">
                          <a:latin typeface="ＭＳ Ｐゴシック"/>
                        </a:rPr>
                        <a:t>用鏡、ホルダー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latin typeface="ＭＳ Ｐゴシック"/>
                        </a:rPr>
                        <a:t>1 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latin typeface="ＭＳ Ｐゴシック"/>
                        </a:rPr>
                        <a:t>4 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27656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100" b="1" i="1" u="none" strike="noStrike">
                          <a:latin typeface="ＭＳ Ｐゴシック"/>
                        </a:rPr>
                        <a:t>IM </a:t>
                      </a:r>
                      <a:r>
                        <a:rPr lang="ja-JP" altLang="en-US" sz="1100" b="1" i="1" u="none" strike="noStrike">
                          <a:latin typeface="ＭＳ Ｐゴシック"/>
                        </a:rPr>
                        <a:t>リコイルマス 一式</a:t>
                      </a:r>
                    </a:p>
                  </a:txBody>
                  <a:tcPr marL="4203" marR="4203" marT="420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latin typeface="ＭＳ Ｐゴシック"/>
                        </a:rPr>
                        <a:t>中間リコイルマス</a:t>
                      </a:r>
                      <a:r>
                        <a:rPr lang="en-US" altLang="ja-JP" sz="1100" b="0" i="0" u="none" strike="noStrike">
                          <a:latin typeface="ＭＳ Ｐゴシック"/>
                        </a:rPr>
                        <a:t>(IMRM)</a:t>
                      </a:r>
                      <a:r>
                        <a:rPr lang="ja-JP" altLang="en-US" sz="1100" b="0" i="0" u="none" strike="noStrike">
                          <a:latin typeface="ＭＳ Ｐゴシック"/>
                        </a:rPr>
                        <a:t>製作 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latin typeface="ＭＳ Ｐゴシック"/>
                        </a:rPr>
                        <a:t>1</a:t>
                      </a:r>
                      <a:r>
                        <a:rPr lang="ja-JP" altLang="en-US" sz="1100" b="0" i="0" u="none" strike="noStrike">
                          <a:latin typeface="ＭＳ Ｐゴシック"/>
                        </a:rPr>
                        <a:t>台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latin typeface="ＭＳ Ｐゴシック"/>
                        </a:rPr>
                        <a:t>3</a:t>
                      </a:r>
                      <a:r>
                        <a:rPr lang="ja-JP" altLang="en-US" sz="1100" b="0" i="0" u="none" strike="noStrike">
                          <a:latin typeface="ＭＳ Ｐゴシック"/>
                        </a:rPr>
                        <a:t>台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27656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100" b="1" i="1" u="none" strike="noStrike">
                          <a:latin typeface="ＭＳ Ｐゴシック"/>
                        </a:rPr>
                        <a:t>MT</a:t>
                      </a:r>
                      <a:r>
                        <a:rPr lang="ja-JP" altLang="en-US" sz="1100" b="1" i="1" u="none" strike="noStrike">
                          <a:latin typeface="ＭＳ Ｐゴシック"/>
                        </a:rPr>
                        <a:t>一式</a:t>
                      </a:r>
                    </a:p>
                  </a:txBody>
                  <a:tcPr marL="4203" marR="4203" marT="420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latin typeface="ＭＳ Ｐゴシック"/>
                        </a:rPr>
                        <a:t>マリオネット</a:t>
                      </a:r>
                      <a:r>
                        <a:rPr lang="en-US" altLang="ja-JP" sz="1100" b="0" i="0" u="none" strike="noStrike">
                          <a:latin typeface="ＭＳ Ｐゴシック"/>
                        </a:rPr>
                        <a:t>(MT)</a:t>
                      </a:r>
                      <a:r>
                        <a:rPr lang="ja-JP" altLang="en-US" sz="1100" b="0" i="0" u="none" strike="noStrike">
                          <a:latin typeface="ＭＳ Ｐゴシック"/>
                        </a:rPr>
                        <a:t>製作 </a:t>
                      </a:r>
                      <a:r>
                        <a:rPr lang="en-US" altLang="ja-JP" sz="1100" b="0" i="0" u="none" strike="noStrike">
                          <a:latin typeface="ＭＳ Ｐゴシック"/>
                        </a:rPr>
                        <a:t>[1+4</a:t>
                      </a:r>
                      <a:r>
                        <a:rPr lang="ja-JP" altLang="en-US" sz="1100" b="0" i="0" u="none" strike="noStrike">
                          <a:latin typeface="ＭＳ Ｐゴシック"/>
                        </a:rPr>
                        <a:t>式</a:t>
                      </a:r>
                      <a:r>
                        <a:rPr lang="en-US" altLang="ja-JP" sz="1100" b="0" i="0" u="none" strike="noStrike">
                          <a:latin typeface="ＭＳ Ｐゴシック"/>
                        </a:rPr>
                        <a:t>]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latin typeface="ＭＳ Ｐゴシック"/>
                        </a:rPr>
                        <a:t>1 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latin typeface="ＭＳ Ｐゴシック"/>
                        </a:rPr>
                        <a:t>3</a:t>
                      </a:r>
                      <a:r>
                        <a:rPr lang="ja-JP" altLang="en-US" sz="1100" b="0" i="0" u="none" strike="noStrike">
                          <a:latin typeface="ＭＳ Ｐゴシック"/>
                        </a:rPr>
                        <a:t>台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27656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4203" marR="4203" marT="420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>
                          <a:latin typeface="ＭＳ Ｐゴシック"/>
                        </a:rPr>
                        <a:t>MT</a:t>
                      </a:r>
                      <a:r>
                        <a:rPr lang="ja-JP" altLang="en-US" sz="1100" b="0" i="0" u="none" strike="noStrike">
                          <a:latin typeface="ＭＳ Ｐゴシック"/>
                        </a:rPr>
                        <a:t>ローカルセンサー ・アクチュエータ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D4"/>
                          </a:solidFill>
                          <a:latin typeface="ＭＳ Ｐゴシック"/>
                        </a:rPr>
                        <a:t>8</a:t>
                      </a:r>
                      <a:r>
                        <a:rPr lang="ja-JP" altLang="en-US" sz="1100" b="0" i="0" u="none" strike="noStrike">
                          <a:solidFill>
                            <a:srgbClr val="0000D4"/>
                          </a:solidFill>
                          <a:latin typeface="ＭＳ Ｐゴシック"/>
                        </a:rPr>
                        <a:t>個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D4"/>
                          </a:solidFill>
                          <a:latin typeface="ＭＳ Ｐゴシック"/>
                        </a:rPr>
                        <a:t>32</a:t>
                      </a:r>
                      <a:r>
                        <a:rPr lang="ja-JP" altLang="en-US" sz="1100" b="0" i="0" u="none" strike="noStrike">
                          <a:solidFill>
                            <a:srgbClr val="0000D4"/>
                          </a:solidFill>
                          <a:latin typeface="ＭＳ Ｐゴシック"/>
                        </a:rPr>
                        <a:t>個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27656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4203" marR="4203" marT="420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>
                          <a:latin typeface="ＭＳ Ｐゴシック"/>
                        </a:rPr>
                        <a:t>MT</a:t>
                      </a:r>
                      <a:r>
                        <a:rPr lang="ja-JP" altLang="en-US" sz="1100" b="0" i="0" u="none" strike="noStrike">
                          <a:latin typeface="ＭＳ Ｐゴシック"/>
                        </a:rPr>
                        <a:t>の</a:t>
                      </a:r>
                      <a:r>
                        <a:rPr lang="en-US" altLang="ja-JP" sz="1100" b="0" i="0" u="none" strike="noStrike">
                          <a:latin typeface="ＭＳ Ｐゴシック"/>
                        </a:rPr>
                        <a:t>Moving Mass(MM)</a:t>
                      </a:r>
                      <a:r>
                        <a:rPr lang="ja-JP" altLang="en-US" sz="1100" b="0" i="0" u="none" strike="noStrike">
                          <a:latin typeface="ＭＳ Ｐゴシック"/>
                        </a:rPr>
                        <a:t>用モータ、ドライバ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latin typeface="ＭＳ Ｐゴシック"/>
                        </a:rPr>
                        <a:t>2</a:t>
                      </a:r>
                      <a:r>
                        <a:rPr lang="ja-JP" altLang="en-US" sz="1100" b="0" i="0" u="none" strike="noStrike">
                          <a:latin typeface="ＭＳ Ｐゴシック"/>
                        </a:rPr>
                        <a:t>個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latin typeface="ＭＳ Ｐゴシック"/>
                        </a:rPr>
                        <a:t>8</a:t>
                      </a:r>
                      <a:r>
                        <a:rPr lang="ja-JP" altLang="en-US" sz="1100" b="0" i="0" u="none" strike="noStrike">
                          <a:latin typeface="ＭＳ Ｐゴシック"/>
                        </a:rPr>
                        <a:t>個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27656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4203" marR="4203" marT="420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MT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の</a:t>
                      </a: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Moving Mass 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（</a:t>
                      </a: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Cu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）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latin typeface="ＭＳ Ｐゴシック"/>
                        </a:rPr>
                        <a:t>4 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latin typeface="ＭＳ Ｐゴシック"/>
                        </a:rPr>
                        <a:t>12</a:t>
                      </a:r>
                      <a:r>
                        <a:rPr lang="ja-JP" altLang="en-US" sz="1100" b="0" i="0" u="none" strike="noStrike">
                          <a:latin typeface="ＭＳ Ｐゴシック"/>
                        </a:rPr>
                        <a:t>個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27656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4203" marR="4203" marT="420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>
                          <a:latin typeface="ＭＳ Ｐゴシック"/>
                        </a:rPr>
                        <a:t>Moving Mass</a:t>
                      </a:r>
                      <a:r>
                        <a:rPr lang="ja-JP" altLang="en-US" sz="1100" b="0" i="0" u="none" strike="noStrike">
                          <a:latin typeface="ＭＳ Ｐゴシック"/>
                        </a:rPr>
                        <a:t>用ボールネジ</a:t>
                      </a:r>
                      <a:r>
                        <a:rPr lang="en-US" altLang="ja-JP" sz="1100" b="0" i="0" u="none" strike="noStrike">
                          <a:latin typeface="ＭＳ Ｐゴシック"/>
                        </a:rPr>
                        <a:t>, </a:t>
                      </a:r>
                      <a:r>
                        <a:rPr lang="ja-JP" altLang="en-US" sz="1100" b="0" i="0" u="none" strike="noStrike">
                          <a:latin typeface="ＭＳ Ｐゴシック"/>
                        </a:rPr>
                        <a:t>ベアリング等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latin typeface="ＭＳ Ｐゴシック"/>
                        </a:rPr>
                        <a:t>2 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latin typeface="ＭＳ Ｐゴシック"/>
                        </a:rPr>
                        <a:t>8 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27656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4203" marR="4203" marT="420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>
                          <a:latin typeface="ＭＳ Ｐゴシック"/>
                        </a:rPr>
                        <a:t>IM-</a:t>
                      </a:r>
                      <a:r>
                        <a:rPr lang="ja-JP" altLang="en-US" sz="1100" b="0" i="0" u="none" strike="noStrike">
                          <a:latin typeface="ＭＳ Ｐゴシック"/>
                        </a:rPr>
                        <a:t>プラットフォーム</a:t>
                      </a:r>
                      <a:r>
                        <a:rPr lang="en-US" altLang="ja-JP" sz="1100" b="0" i="0" u="none" strike="noStrike">
                          <a:latin typeface="ＭＳ Ｐゴシック"/>
                        </a:rPr>
                        <a:t>(PF)</a:t>
                      </a:r>
                      <a:r>
                        <a:rPr lang="ja-JP" altLang="en-US" sz="1100" b="0" i="0" u="none" strike="noStrike">
                          <a:latin typeface="ＭＳ Ｐゴシック"/>
                        </a:rPr>
                        <a:t>間 </a:t>
                      </a:r>
                      <a:r>
                        <a:rPr lang="en-US" altLang="ja-JP" sz="1100" b="0" i="0" u="none" strike="noStrike">
                          <a:latin typeface="ＭＳ Ｐゴシック"/>
                        </a:rPr>
                        <a:t>Ti6Al4V </a:t>
                      </a:r>
                      <a:r>
                        <a:rPr lang="ja-JP" altLang="en-US" sz="1100" b="0" i="0" u="none" strike="noStrike">
                          <a:latin typeface="ＭＳ Ｐゴシック"/>
                        </a:rPr>
                        <a:t>吊ロッド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latin typeface="ＭＳ Ｐゴシック"/>
                        </a:rPr>
                        <a:t>2</a:t>
                      </a:r>
                      <a:r>
                        <a:rPr lang="ja-JP" altLang="en-US" sz="1100" b="0" i="0" u="none" strike="noStrike">
                          <a:latin typeface="ＭＳ Ｐゴシック"/>
                        </a:rPr>
                        <a:t>本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latin typeface="ＭＳ Ｐゴシック"/>
                        </a:rPr>
                        <a:t>6</a:t>
                      </a:r>
                      <a:r>
                        <a:rPr lang="ja-JP" altLang="en-US" sz="1100" b="0" i="0" u="none" strike="noStrike">
                          <a:latin typeface="ＭＳ Ｐゴシック"/>
                        </a:rPr>
                        <a:t>本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27656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100" b="1" i="1" u="none" strike="noStrike">
                          <a:latin typeface="ＭＳ Ｐゴシック"/>
                        </a:rPr>
                        <a:t>MT </a:t>
                      </a:r>
                      <a:r>
                        <a:rPr lang="ja-JP" altLang="en-US" sz="1100" b="1" i="1" u="none" strike="noStrike">
                          <a:latin typeface="ＭＳ Ｐゴシック"/>
                        </a:rPr>
                        <a:t>リコイルマス 一式</a:t>
                      </a:r>
                    </a:p>
                  </a:txBody>
                  <a:tcPr marL="4203" marR="4203" marT="420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>
                          <a:latin typeface="ＭＳ Ｐゴシック"/>
                        </a:rPr>
                        <a:t>MT</a:t>
                      </a:r>
                      <a:r>
                        <a:rPr lang="ja-JP" altLang="en-US" sz="1100" b="0" i="0" u="none" strike="noStrike">
                          <a:latin typeface="ＭＳ Ｐゴシック"/>
                        </a:rPr>
                        <a:t>リコイルマス製作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latin typeface="ＭＳ Ｐゴシック"/>
                        </a:rPr>
                        <a:t>1 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latin typeface="ＭＳ Ｐゴシック"/>
                        </a:rPr>
                        <a:t>4 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27656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latin typeface="ＭＳ Ｐゴシック"/>
                        </a:rPr>
                        <a:t>組立ジグ</a:t>
                      </a:r>
                    </a:p>
                  </a:txBody>
                  <a:tcPr marL="4203" marR="4203" marT="420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969696"/>
                          </a:solidFill>
                          <a:latin typeface="ＭＳ Ｐゴシック"/>
                        </a:rPr>
                        <a:t>鏡と</a:t>
                      </a:r>
                      <a:r>
                        <a:rPr lang="en-US" altLang="ja-JP" sz="1100" b="0" i="0" u="none" strike="noStrike">
                          <a:solidFill>
                            <a:srgbClr val="969696"/>
                          </a:solidFill>
                          <a:latin typeface="ＭＳ Ｐゴシック"/>
                        </a:rPr>
                        <a:t>RM</a:t>
                      </a:r>
                      <a:r>
                        <a:rPr lang="ja-JP" altLang="en-US" sz="1100" b="0" i="0" u="none" strike="noStrike">
                          <a:solidFill>
                            <a:srgbClr val="969696"/>
                          </a:solidFill>
                          <a:latin typeface="ＭＳ Ｐゴシック"/>
                        </a:rPr>
                        <a:t>の位置決め治具 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latin typeface="ＭＳ Ｐゴシック"/>
                        </a:rPr>
                        <a:t>(</a:t>
                      </a:r>
                      <a:r>
                        <a:rPr lang="ja-JP" altLang="en-US" sz="1100" b="0" i="0" u="none" strike="noStrike">
                          <a:latin typeface="ＭＳ Ｐゴシック"/>
                        </a:rPr>
                        <a:t>支給</a:t>
                      </a:r>
                      <a:r>
                        <a:rPr lang="en-US" altLang="ja-JP" sz="1100" b="0" i="0" u="none" strike="noStrike">
                          <a:latin typeface="ＭＳ Ｐゴシック"/>
                        </a:rPr>
                        <a:t>)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latin typeface="ＭＳ Ｐゴシック"/>
                        </a:rPr>
                        <a:t>4</a:t>
                      </a:r>
                      <a:r>
                        <a:rPr lang="ja-JP" altLang="en-US" sz="1100" b="0" i="0" u="none" strike="noStrike">
                          <a:latin typeface="ＭＳ Ｐゴシック"/>
                        </a:rPr>
                        <a:t>個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27656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4203" marR="4203" marT="420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latin typeface="ＭＳ Ｐゴシック"/>
                        </a:rPr>
                        <a:t>鏡とファイバー、ブレード位置決めジグ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latin typeface="ＭＳ Ｐゴシック"/>
                        </a:rPr>
                        <a:t>0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latin typeface="ＭＳ Ｐゴシック"/>
                        </a:rPr>
                        <a:t>4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27656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4203" marR="4203" marT="420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latin typeface="ＭＳ Ｐゴシック"/>
                        </a:rPr>
                        <a:t>懸架系ホルダー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latin typeface="ＭＳ Ｐゴシック"/>
                        </a:rPr>
                        <a:t>0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latin typeface="ＭＳ Ｐゴシック"/>
                        </a:rPr>
                        <a:t>4</a:t>
                      </a:r>
                      <a:r>
                        <a:rPr lang="ja-JP" altLang="en-US" sz="1100" b="0" i="0" u="none" strike="noStrike">
                          <a:latin typeface="ＭＳ Ｐゴシック"/>
                        </a:rPr>
                        <a:t>個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27656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1" u="none" strike="noStrike">
                          <a:latin typeface="ＭＳ Ｐゴシック"/>
                        </a:rPr>
                        <a:t>電気系</a:t>
                      </a:r>
                    </a:p>
                  </a:txBody>
                  <a:tcPr marL="4203" marR="4203" marT="420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latin typeface="ＭＳ Ｐゴシック"/>
                        </a:rPr>
                        <a:t>ケーブル束ね治具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latin typeface="ＭＳ Ｐゴシック"/>
                        </a:rPr>
                        <a:t>2</a:t>
                      </a:r>
                      <a:r>
                        <a:rPr lang="ja-JP" altLang="en-US" sz="1100" b="0" i="0" u="none" strike="noStrike">
                          <a:latin typeface="ＭＳ Ｐゴシック"/>
                        </a:rPr>
                        <a:t>個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latin typeface="ＭＳ Ｐゴシック"/>
                        </a:rPr>
                        <a:t>8</a:t>
                      </a:r>
                      <a:r>
                        <a:rPr lang="ja-JP" altLang="en-US" sz="1100" b="0" i="0" u="none" strike="noStrike">
                          <a:latin typeface="ＭＳ Ｐゴシック"/>
                        </a:rPr>
                        <a:t>個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</a:tr>
              <a:tr h="127656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4203" marR="4203" marT="420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>
                          <a:latin typeface="ＭＳ Ｐゴシック"/>
                        </a:rPr>
                        <a:t>IM</a:t>
                      </a:r>
                      <a:r>
                        <a:rPr lang="ja-JP" altLang="en-US" sz="1100" b="0" i="0" u="none" strike="noStrike">
                          <a:latin typeface="ＭＳ Ｐゴシック"/>
                        </a:rPr>
                        <a:t>部コネクタ 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latin typeface="ＭＳ Ｐゴシック"/>
                        </a:rPr>
                        <a:t>3</a:t>
                      </a:r>
                      <a:r>
                        <a:rPr lang="ja-JP" altLang="en-US" sz="1100" b="0" i="0" u="none" strike="noStrike">
                          <a:latin typeface="ＭＳ Ｐゴシック"/>
                        </a:rPr>
                        <a:t>個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latin typeface="ＭＳ Ｐゴシック"/>
                        </a:rPr>
                        <a:t>12</a:t>
                      </a:r>
                      <a:r>
                        <a:rPr lang="ja-JP" altLang="en-US" sz="1100" b="0" i="0" u="none" strike="noStrike">
                          <a:latin typeface="ＭＳ Ｐゴシック"/>
                        </a:rPr>
                        <a:t>個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</a:tr>
              <a:tr h="21985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4203" marR="4203" marT="420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>
                          <a:latin typeface="ＭＳ Ｐゴシック"/>
                        </a:rPr>
                        <a:t>4</a:t>
                      </a:r>
                      <a:r>
                        <a:rPr lang="ja-JP" altLang="en-US" sz="1100" b="0" i="0" u="none" strike="noStrike">
                          <a:latin typeface="ＭＳ Ｐゴシック"/>
                        </a:rPr>
                        <a:t>芯ポリイミド被覆ケーブル</a:t>
                      </a:r>
                      <a:r>
                        <a:rPr lang="en-US" altLang="ja-JP" sz="1100" b="0" i="0" u="none" strike="noStrike">
                          <a:latin typeface="ＭＳ Ｐゴシック"/>
                        </a:rPr>
                        <a:t>(</a:t>
                      </a:r>
                      <a:r>
                        <a:rPr lang="ja-JP" altLang="en-US" sz="1100" b="0" i="0" u="none" strike="noStrike">
                          <a:latin typeface="ＭＳ Ｐゴシック"/>
                        </a:rPr>
                        <a:t>高真空用</a:t>
                      </a:r>
                      <a:r>
                        <a:rPr lang="en-US" altLang="ja-JP" sz="1100" b="0" i="0" u="none" strike="noStrike">
                          <a:latin typeface="ＭＳ Ｐゴシック"/>
                        </a:rPr>
                        <a:t>) [1700m]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latin typeface="ＭＳ Ｐゴシック"/>
                        </a:rPr>
                        <a:t>1</a:t>
                      </a:r>
                      <a:r>
                        <a:rPr lang="ja-JP" altLang="en-US" sz="1100" b="0" i="0" u="none" strike="noStrike">
                          <a:latin typeface="ＭＳ Ｐゴシック"/>
                        </a:rPr>
                        <a:t>巻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latin typeface="ＭＳ Ｐゴシック"/>
                        </a:rPr>
                        <a:t>0 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</a:tr>
              <a:tr h="127656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4203" marR="4203" marT="420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DD0806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1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1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</a:tr>
              <a:tr h="127656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4203" marR="4203" marT="420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DD0806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1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1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</a:tr>
              <a:tr h="127656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4203" marR="4203" marT="420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DD0806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100" b="0" i="0" u="none" strike="noStrike" dirty="0">
                          <a:latin typeface="ＭＳ Ｐゴシック"/>
                        </a:rPr>
                        <a:t>　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100" b="0" i="0" u="none" strike="noStrike" dirty="0">
                          <a:latin typeface="ＭＳ Ｐゴシック"/>
                        </a:rPr>
                        <a:t>　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4770965" y="617856"/>
          <a:ext cx="4261282" cy="5732612"/>
        </p:xfrm>
        <a:graphic>
          <a:graphicData uri="http://schemas.openxmlformats.org/drawingml/2006/table">
            <a:tbl>
              <a:tblPr/>
              <a:tblGrid>
                <a:gridCol w="935811"/>
                <a:gridCol w="2005309"/>
                <a:gridCol w="668437"/>
                <a:gridCol w="651725"/>
              </a:tblGrid>
              <a:tr h="25885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 dirty="0" smtClean="0">
                          <a:latin typeface="ＭＳ Ｐゴシック"/>
                        </a:rPr>
                        <a:t>Category</a:t>
                      </a:r>
                      <a:endParaRPr lang="ja-JP" altLang="en-US" sz="1100" b="1" i="0" u="none" strike="noStrike" dirty="0">
                        <a:latin typeface="ＭＳ Ｐゴシック"/>
                      </a:endParaRP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 dirty="0" smtClean="0">
                          <a:latin typeface="ＭＳ Ｐゴシック"/>
                        </a:rPr>
                        <a:t>Items</a:t>
                      </a:r>
                      <a:endParaRPr lang="ja-JP" altLang="en-US" sz="1100" b="1" i="0" u="none" strike="noStrike" dirty="0">
                        <a:latin typeface="ＭＳ Ｐゴシック"/>
                      </a:endParaRP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 dirty="0" smtClean="0">
                          <a:latin typeface="ＭＳ Ｐゴシック"/>
                        </a:rPr>
                        <a:t>2015</a:t>
                      </a:r>
                      <a:endParaRPr lang="ja-JP" altLang="en-US" sz="1100" b="1" i="0" u="none" strike="noStrike" dirty="0">
                        <a:latin typeface="ＭＳ Ｐゴシック"/>
                      </a:endParaRP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 dirty="0" smtClean="0">
                          <a:latin typeface="ＭＳ Ｐゴシック"/>
                        </a:rPr>
                        <a:t>2016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656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 dirty="0">
                          <a:latin typeface="ＭＳ Ｐゴシック"/>
                        </a:rPr>
                        <a:t>その他</a:t>
                      </a:r>
                    </a:p>
                  </a:txBody>
                  <a:tcPr marL="4203" marR="4203" marT="420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latin typeface="ＭＳ Ｐゴシック"/>
                        </a:rPr>
                        <a:t>実験機器ラック 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latin typeface="ＭＳ Ｐゴシック"/>
                        </a:rPr>
                        <a:t>4</a:t>
                      </a:r>
                      <a:r>
                        <a:rPr lang="ja-JP" altLang="en-US" sz="1200" b="0" i="0" u="none" strike="noStrike">
                          <a:latin typeface="ＭＳ Ｐゴシック"/>
                        </a:rPr>
                        <a:t>台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latin typeface="ＭＳ Ｐゴシック"/>
                        </a:rPr>
                        <a:t>0 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127656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 dirty="0">
                          <a:latin typeface="ＭＳ Ｐゴシック"/>
                        </a:rPr>
                        <a:t>　</a:t>
                      </a:r>
                    </a:p>
                  </a:txBody>
                  <a:tcPr marL="4203" marR="4203" marT="420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latin typeface="ＭＳ Ｐゴシック"/>
                        </a:rPr>
                        <a:t>簡易クリンブース</a:t>
                      </a:r>
                      <a:r>
                        <a:rPr lang="en-US" altLang="ja-JP" sz="1100" b="0" i="0" u="none" strike="noStrike" dirty="0">
                          <a:latin typeface="ＭＳ Ｐゴシック"/>
                        </a:rPr>
                        <a:t>(</a:t>
                      </a:r>
                      <a:r>
                        <a:rPr lang="ja-JP" altLang="en-US" sz="1100" b="0" i="0" u="none" strike="noStrike" dirty="0">
                          <a:latin typeface="ＭＳ Ｐゴシック"/>
                        </a:rPr>
                        <a:t>現場作業用</a:t>
                      </a:r>
                      <a:r>
                        <a:rPr lang="en-US" altLang="ja-JP" sz="1100" b="0" i="0" u="none" strike="noStrike" dirty="0">
                          <a:latin typeface="ＭＳ Ｐゴシック"/>
                        </a:rPr>
                        <a:t>) 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latin typeface="ＭＳ Ｐゴシック"/>
                        </a:rPr>
                        <a:t>0 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latin typeface="ＭＳ Ｐゴシック"/>
                        </a:rPr>
                        <a:t>4</a:t>
                      </a:r>
                      <a:r>
                        <a:rPr lang="ja-JP" altLang="en-US" sz="1200" b="0" i="0" u="none" strike="noStrike">
                          <a:latin typeface="ＭＳ Ｐゴシック"/>
                        </a:rPr>
                        <a:t>台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127656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4203" marR="4203" marT="420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latin typeface="ＭＳ Ｐゴシック"/>
                        </a:rPr>
                        <a:t>鏡を持つための治具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latin typeface="ＭＳ Ｐゴシック"/>
                        </a:rPr>
                        <a:t>0 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latin typeface="ＭＳ Ｐゴシック"/>
                        </a:rPr>
                        <a:t>1</a:t>
                      </a:r>
                      <a:r>
                        <a:rPr lang="ja-JP" altLang="en-US" sz="1200" b="0" i="0" u="none" strike="noStrike">
                          <a:latin typeface="ＭＳ Ｐゴシック"/>
                        </a:rPr>
                        <a:t>台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21985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4203" marR="4203" marT="420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latin typeface="ＭＳ Ｐゴシック"/>
                        </a:rPr>
                        <a:t>低温懸架をクライオスタットにインストールするための設備 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 dirty="0">
                          <a:latin typeface="ＭＳ Ｐゴシック"/>
                        </a:rPr>
                        <a:t>0 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 dirty="0">
                          <a:latin typeface="ＭＳ Ｐゴシック"/>
                        </a:rPr>
                        <a:t>1</a:t>
                      </a:r>
                      <a:r>
                        <a:rPr lang="ja-JP" altLang="en-US" sz="1200" b="0" i="0" u="none" strike="noStrike" dirty="0">
                          <a:latin typeface="ＭＳ Ｐゴシック"/>
                        </a:rPr>
                        <a:t>台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127656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4203" marR="4203" marT="420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latin typeface="ＭＳ Ｐゴシック"/>
                        </a:rPr>
                        <a:t>部品保管用のデシケーター 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latin typeface="ＭＳ Ｐゴシック"/>
                        </a:rPr>
                        <a:t>2</a:t>
                      </a:r>
                      <a:r>
                        <a:rPr lang="ja-JP" altLang="en-US" sz="1200" b="0" i="0" u="none" strike="noStrike">
                          <a:latin typeface="ＭＳ Ｐゴシック"/>
                        </a:rPr>
                        <a:t>台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 dirty="0">
                          <a:latin typeface="ＭＳ Ｐゴシック"/>
                        </a:rPr>
                        <a:t>0 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127656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4203" marR="4203" marT="420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>
                          <a:latin typeface="ＭＳ Ｐゴシック"/>
                        </a:rPr>
                        <a:t>CMM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latin typeface="ＭＳ Ｐゴシック"/>
                        </a:rPr>
                        <a:t>1 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 dirty="0">
                          <a:latin typeface="ＭＳ Ｐゴシック"/>
                        </a:rPr>
                        <a:t>0 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127656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4203" marR="4203" marT="420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latin typeface="ＭＳ Ｐゴシック"/>
                        </a:rPr>
                        <a:t>パネルラック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latin typeface="ＭＳ Ｐゴシック"/>
                        </a:rPr>
                        <a:t>1 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latin typeface="ＭＳ Ｐゴシック"/>
                        </a:rPr>
                        <a:t>　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127656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4203" marR="4203" marT="420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latin typeface="ＭＳ Ｐゴシック"/>
                        </a:rPr>
                        <a:t>温湿度計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latin typeface="ＭＳ Ｐゴシック"/>
                        </a:rPr>
                        <a:t>1 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latin typeface="ＭＳ Ｐゴシック"/>
                        </a:rPr>
                        <a:t>0 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127656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4203" marR="4203" marT="420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latin typeface="ＭＳ Ｐゴシック"/>
                        </a:rPr>
                        <a:t>傾斜計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latin typeface="ＭＳ Ｐゴシック"/>
                        </a:rPr>
                        <a:t>2 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latin typeface="ＭＳ Ｐゴシック"/>
                        </a:rPr>
                        <a:t>　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127656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4203" marR="4203" marT="420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latin typeface="ＭＳ Ｐゴシック"/>
                        </a:rPr>
                        <a:t>ロードセル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 dirty="0">
                          <a:latin typeface="ＭＳ Ｐゴシック"/>
                        </a:rPr>
                        <a:t>1 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127656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4203" marR="4203" marT="420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latin typeface="ＭＳ Ｐゴシック"/>
                        </a:rPr>
                        <a:t>クリーンブース用ジャッキ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latin typeface="ＭＳ Ｐゴシック"/>
                        </a:rPr>
                        <a:t>4</a:t>
                      </a:r>
                      <a:r>
                        <a:rPr lang="ja-JP" altLang="en-US" sz="1200" b="0" i="0" u="none" strike="noStrike">
                          <a:latin typeface="ＭＳ Ｐゴシック"/>
                        </a:rPr>
                        <a:t>台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127656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4203" marR="4203" marT="420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latin typeface="ＭＳ Ｐゴシック"/>
                        </a:rPr>
                        <a:t>　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120565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200" b="0" i="0" u="none" strike="noStrike">
                          <a:latin typeface="ＭＳ Ｐゴシック"/>
                        </a:rPr>
                        <a:t>Platform</a:t>
                      </a:r>
                    </a:p>
                  </a:txBody>
                  <a:tcPr marL="4203" marR="4203" marT="420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差動トランス 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1</a:t>
                      </a:r>
                      <a:r>
                        <a:rPr lang="ja-JP" altLang="en-US" sz="12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個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4</a:t>
                      </a:r>
                      <a:r>
                        <a:rPr lang="ja-JP" altLang="en-US" sz="12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個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20565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4203" marR="4203" marT="420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アルミナ製スラストベアリング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2</a:t>
                      </a:r>
                      <a:r>
                        <a:rPr lang="ja-JP" altLang="en-US" sz="12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個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 dirty="0">
                          <a:solidFill>
                            <a:srgbClr val="808080"/>
                          </a:solidFill>
                          <a:latin typeface="ＭＳ Ｐゴシック"/>
                        </a:rPr>
                        <a:t>4</a:t>
                      </a:r>
                      <a:r>
                        <a:rPr lang="ja-JP" altLang="en-US" sz="1200" b="0" i="0" u="none" strike="noStrike" dirty="0">
                          <a:solidFill>
                            <a:srgbClr val="808080"/>
                          </a:solidFill>
                          <a:latin typeface="ＭＳ Ｐゴシック"/>
                        </a:rPr>
                        <a:t>個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20565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4203" marR="4203" marT="420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PF</a:t>
                      </a:r>
                      <a:r>
                        <a:rPr lang="ja-JP" altLang="en-US" sz="11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回転用ステッピングモータ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1</a:t>
                      </a:r>
                      <a:r>
                        <a:rPr lang="ja-JP" altLang="en-US" sz="12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個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4</a:t>
                      </a:r>
                      <a:r>
                        <a:rPr lang="ja-JP" altLang="en-US" sz="12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個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20565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4203" marR="4203" marT="420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PF</a:t>
                      </a:r>
                      <a:r>
                        <a:rPr lang="ja-JP" altLang="en-US" sz="11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用</a:t>
                      </a:r>
                      <a:r>
                        <a:rPr lang="en-US" altLang="ja-JP" sz="11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CuBe</a:t>
                      </a:r>
                      <a:r>
                        <a:rPr lang="ja-JP" altLang="en-US" sz="11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板バネ材料</a:t>
                      </a:r>
                      <a:r>
                        <a:rPr lang="en-US" altLang="ja-JP" sz="11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•</a:t>
                      </a:r>
                      <a:r>
                        <a:rPr lang="ja-JP" altLang="en-US" sz="11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加工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6</a:t>
                      </a:r>
                      <a:r>
                        <a:rPr lang="ja-JP" altLang="en-US" sz="12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枚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 dirty="0">
                          <a:solidFill>
                            <a:srgbClr val="808080"/>
                          </a:solidFill>
                          <a:latin typeface="ＭＳ Ｐゴシック"/>
                        </a:rPr>
                        <a:t>20</a:t>
                      </a:r>
                      <a:r>
                        <a:rPr lang="ja-JP" altLang="en-US" sz="1200" b="0" i="0" u="none" strike="noStrike" dirty="0">
                          <a:solidFill>
                            <a:srgbClr val="808080"/>
                          </a:solidFill>
                          <a:latin typeface="ＭＳ Ｐゴシック"/>
                        </a:rPr>
                        <a:t>枚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20565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4203" marR="4203" marT="420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PF</a:t>
                      </a:r>
                      <a:r>
                        <a:rPr lang="ja-JP" altLang="en-US" sz="11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用</a:t>
                      </a:r>
                      <a:r>
                        <a:rPr lang="en-US" altLang="ja-JP" sz="11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CuBe</a:t>
                      </a:r>
                      <a:r>
                        <a:rPr lang="ja-JP" altLang="en-US" sz="11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板バネの曲げ治具、材料</a:t>
                      </a:r>
                      <a:r>
                        <a:rPr lang="en-US" altLang="ja-JP" sz="11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•</a:t>
                      </a:r>
                      <a:r>
                        <a:rPr lang="ja-JP" altLang="en-US" sz="11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加工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4</a:t>
                      </a:r>
                      <a:r>
                        <a:rPr lang="ja-JP" altLang="en-US" sz="12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個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 dirty="0">
                          <a:solidFill>
                            <a:srgbClr val="808080"/>
                          </a:solidFill>
                          <a:latin typeface="ＭＳ Ｐゴシック"/>
                        </a:rPr>
                        <a:t>0 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20565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4203" marR="4203" marT="420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フィシングロッド板バネ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1</a:t>
                      </a:r>
                      <a:r>
                        <a:rPr lang="ja-JP" altLang="en-US" sz="12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個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 dirty="0">
                          <a:solidFill>
                            <a:srgbClr val="808080"/>
                          </a:solidFill>
                          <a:latin typeface="ＭＳ Ｐゴシック"/>
                        </a:rPr>
                        <a:t>4</a:t>
                      </a:r>
                      <a:r>
                        <a:rPr lang="ja-JP" altLang="en-US" sz="1200" b="0" i="0" u="none" strike="noStrike" dirty="0">
                          <a:solidFill>
                            <a:srgbClr val="808080"/>
                          </a:solidFill>
                          <a:latin typeface="ＭＳ Ｐゴシック"/>
                        </a:rPr>
                        <a:t>個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20565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4203" marR="4203" marT="420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フィッシングロッド用モータ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1</a:t>
                      </a:r>
                      <a:r>
                        <a:rPr lang="ja-JP" altLang="en-US" sz="12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個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4</a:t>
                      </a:r>
                      <a:r>
                        <a:rPr lang="ja-JP" altLang="en-US" sz="12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個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20565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4203" marR="4203" marT="420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PF</a:t>
                      </a:r>
                      <a:r>
                        <a:rPr lang="ja-JP" altLang="en-US" sz="11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の</a:t>
                      </a:r>
                      <a:r>
                        <a:rPr lang="en-US" altLang="ja-JP" sz="11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MM</a:t>
                      </a:r>
                      <a:r>
                        <a:rPr lang="ja-JP" altLang="en-US" sz="11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用</a:t>
                      </a:r>
                      <a:r>
                        <a:rPr lang="en-US" altLang="ja-JP" sz="11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W</a:t>
                      </a:r>
                      <a:r>
                        <a:rPr lang="ja-JP" altLang="en-US" sz="11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合金錘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3</a:t>
                      </a:r>
                      <a:r>
                        <a:rPr lang="ja-JP" altLang="en-US" sz="12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個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12</a:t>
                      </a:r>
                      <a:r>
                        <a:rPr lang="ja-JP" altLang="en-US" sz="12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個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20565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4203" marR="4203" marT="420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懸架系マス表面の黒化処理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0 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24</a:t>
                      </a:r>
                      <a:r>
                        <a:rPr lang="ja-JP" altLang="en-US" sz="12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部品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20565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4203" marR="4203" marT="420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PF</a:t>
                      </a:r>
                      <a:r>
                        <a:rPr lang="ja-JP" altLang="en-US" sz="11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構造体製作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1</a:t>
                      </a:r>
                      <a:r>
                        <a:rPr lang="ja-JP" altLang="en-US" sz="12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個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4</a:t>
                      </a:r>
                      <a:r>
                        <a:rPr lang="ja-JP" altLang="en-US" sz="12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個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20565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4203" marR="4203" marT="420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常温</a:t>
                      </a:r>
                      <a:r>
                        <a:rPr lang="en-US" altLang="ja-JP" sz="11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BF-</a:t>
                      </a:r>
                      <a:r>
                        <a:rPr lang="ja-JP" altLang="en-US" sz="11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低温</a:t>
                      </a:r>
                      <a:r>
                        <a:rPr lang="en-US" altLang="ja-JP" sz="11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PF</a:t>
                      </a:r>
                      <a:r>
                        <a:rPr lang="ja-JP" altLang="en-US" sz="11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間の</a:t>
                      </a:r>
                      <a:r>
                        <a:rPr lang="en-US" altLang="ja-JP" sz="11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Ti6Al4V</a:t>
                      </a:r>
                      <a:r>
                        <a:rPr lang="ja-JP" altLang="en-US" sz="11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ロッド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1 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6</a:t>
                      </a:r>
                      <a:r>
                        <a:rPr lang="ja-JP" altLang="en-US" sz="12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本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20565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4203" marR="4203" marT="420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常温防振部とのケーブル接続コネクター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2</a:t>
                      </a:r>
                      <a:r>
                        <a:rPr lang="ja-JP" altLang="en-US" sz="12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個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8</a:t>
                      </a:r>
                      <a:r>
                        <a:rPr lang="ja-JP" altLang="en-US" sz="12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個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20565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4203" marR="4203" marT="420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低温懸架保護フレーム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1</a:t>
                      </a:r>
                      <a:r>
                        <a:rPr lang="ja-JP" altLang="en-US" sz="12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台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4</a:t>
                      </a:r>
                      <a:r>
                        <a:rPr lang="ja-JP" altLang="en-US" sz="12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台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20565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4203" marR="4203" marT="420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808080"/>
                          </a:solidFill>
                          <a:latin typeface="ＭＳ Ｐゴシック"/>
                        </a:rPr>
                        <a:t>低温懸架部品精密洗浄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808080"/>
                          </a:solidFill>
                          <a:latin typeface="ＭＳ Ｐゴシック"/>
                        </a:rPr>
                        <a:t>0 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 dirty="0">
                          <a:solidFill>
                            <a:srgbClr val="808080"/>
                          </a:solidFill>
                          <a:latin typeface="ＭＳ Ｐゴシック"/>
                        </a:rPr>
                        <a:t>1</a:t>
                      </a:r>
                      <a:r>
                        <a:rPr lang="ja-JP" altLang="en-US" sz="1200" b="0" i="0" u="none" strike="noStrike" dirty="0">
                          <a:solidFill>
                            <a:srgbClr val="808080"/>
                          </a:solidFill>
                          <a:latin typeface="ＭＳ Ｐゴシック"/>
                        </a:rPr>
                        <a:t>式</a:t>
                      </a:r>
                    </a:p>
                  </a:txBody>
                  <a:tcPr marL="4203" marR="4203" marT="420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303162" y="156191"/>
            <a:ext cx="3073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ea typeface="ＭＳ Ｐゴシック" pitchFamily="-109" charset="-128"/>
                <a:cs typeface="ＭＳ Ｐゴシック" pitchFamily="-109" charset="-128"/>
              </a:rPr>
              <a:t>Procurement Schedule</a:t>
            </a:r>
            <a:endParaRPr kumimoji="1" lang="ja-JP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38811" y="146739"/>
            <a:ext cx="977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u="sng" dirty="0" smtClean="0"/>
              <a:t>Done</a:t>
            </a:r>
            <a:endParaRPr kumimoji="1" lang="ja-JP" altLang="en-US" sz="2800" b="1" u="sng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55409" y="517158"/>
            <a:ext cx="533118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• Mechanical design</a:t>
            </a:r>
          </a:p>
          <a:p>
            <a:r>
              <a:rPr lang="en-US" altLang="ja-JP" sz="2000" dirty="0" smtClean="0"/>
              <a:t>• Prototype fabrication</a:t>
            </a:r>
          </a:p>
          <a:p>
            <a:r>
              <a:rPr lang="en-US" altLang="ja-JP" sz="2000" dirty="0" smtClean="0"/>
              <a:t>• Resonant frequency measurement of prototype</a:t>
            </a:r>
            <a:endParaRPr kumimoji="1" lang="en-US" altLang="ja-JP" sz="2000" dirty="0" smtClean="0"/>
          </a:p>
          <a:p>
            <a:r>
              <a:rPr lang="en-US" altLang="ja-JP" sz="2000" dirty="0" smtClean="0"/>
              <a:t>• Test fabrication of 5N purity Al heat link </a:t>
            </a:r>
          </a:p>
          <a:p>
            <a:r>
              <a:rPr lang="en-US" altLang="ja-JP" sz="2000" dirty="0" smtClean="0"/>
              <a:t>• Setup of cryostat for payload test in KEK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8811" y="2181150"/>
            <a:ext cx="1866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u="sng" dirty="0" smtClean="0"/>
              <a:t>Still </a:t>
            </a:r>
            <a:r>
              <a:rPr lang="en-US" altLang="ja-JP" sz="2800" b="1" u="sng" dirty="0" smtClean="0"/>
              <a:t>Testing</a:t>
            </a:r>
            <a:endParaRPr kumimoji="1" lang="ja-JP" altLang="en-US" sz="2800" b="1" u="sng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55409" y="2675591"/>
            <a:ext cx="698402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• Mechanical simulation (~50%)</a:t>
            </a:r>
          </a:p>
          <a:p>
            <a:r>
              <a:rPr lang="en-US" altLang="ja-JP" sz="2000" dirty="0" smtClean="0"/>
              <a:t>• Test fabrication of </a:t>
            </a:r>
            <a:r>
              <a:rPr lang="en-US" altLang="ja-JP" sz="2000" dirty="0"/>
              <a:t>6</a:t>
            </a:r>
            <a:r>
              <a:rPr lang="en-US" altLang="ja-JP" sz="2000" dirty="0" smtClean="0"/>
              <a:t>N purity Al heat link (~80%)</a:t>
            </a:r>
          </a:p>
          <a:p>
            <a:r>
              <a:rPr lang="en-US" altLang="ja-JP" sz="2000" dirty="0" smtClean="0"/>
              <a:t>• Local sensor developments at cryogenic temperature (~50%)</a:t>
            </a:r>
          </a:p>
          <a:p>
            <a:r>
              <a:rPr lang="en-US" altLang="ja-JP" sz="2000" dirty="0" smtClean="0"/>
              <a:t>• Ball screw test at cryogenic temperature for moving mass (70%)</a:t>
            </a:r>
          </a:p>
          <a:p>
            <a:r>
              <a:rPr lang="en-US" altLang="ja-JP" sz="2000" dirty="0" smtClean="0"/>
              <a:t>• Design of assembly jigs (50%)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8811" y="4500038"/>
            <a:ext cx="1280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u="sng" dirty="0" smtClean="0"/>
              <a:t>Not Yet</a:t>
            </a:r>
            <a:endParaRPr kumimoji="1" lang="ja-JP" altLang="en-US" sz="2800" b="1" u="sng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55409" y="5023258"/>
            <a:ext cx="342085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• Control Electronics</a:t>
            </a:r>
          </a:p>
          <a:p>
            <a:r>
              <a:rPr lang="en-US" altLang="ja-JP" sz="2000" dirty="0" smtClean="0"/>
              <a:t>• black coating w/o magnetism</a:t>
            </a:r>
          </a:p>
          <a:p>
            <a:r>
              <a:rPr lang="en-US" altLang="ja-JP" sz="2000" dirty="0" smtClean="0"/>
              <a:t>• Design of installation jigs</a:t>
            </a:r>
          </a:p>
          <a:p>
            <a:r>
              <a:rPr lang="en-US" altLang="ja-JP" sz="2000" dirty="0" smtClean="0"/>
              <a:t>• Optical Lever</a:t>
            </a:r>
          </a:p>
          <a:p>
            <a:r>
              <a:rPr lang="en-US" altLang="ja-JP" sz="2000" dirty="0" smtClean="0"/>
              <a:t>• Platform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スライド番号プレースホルダ 1"/>
          <p:cNvSpPr txBox="1">
            <a:spLocks/>
          </p:cNvSpPr>
          <p:nvPr/>
        </p:nvSpPr>
        <p:spPr bwMode="auto">
          <a:xfrm>
            <a:off x="7010400" y="65341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E5F8177D-18FE-C346-A336-7C925FACAFC9}" type="slidenum">
              <a:rPr lang="de-DE" altLang="ja-JP" sz="1400">
                <a:ea typeface="ＭＳ Ｐゴシック" pitchFamily="-109" charset="-128"/>
                <a:cs typeface="ＭＳ Ｐゴシック" pitchFamily="-109" charset="-128"/>
              </a:rPr>
              <a:pPr algn="r"/>
              <a:t>6</a:t>
            </a:fld>
            <a:endParaRPr lang="de-DE" altLang="ja-JP" sz="140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052" name="スライド番号プレースホルダー 1"/>
          <p:cNvSpPr txBox="1">
            <a:spLocks/>
          </p:cNvSpPr>
          <p:nvPr/>
        </p:nvSpPr>
        <p:spPr bwMode="auto">
          <a:xfrm>
            <a:off x="7010400" y="65341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6A272A38-1C28-5C43-BEEF-F0EBACFDE05E}" type="slidenum">
              <a:rPr lang="de-DE" altLang="ja-JP" sz="1400">
                <a:ea typeface="ＭＳ Ｐゴシック" pitchFamily="-109" charset="-128"/>
                <a:cs typeface="ＭＳ Ｐゴシック" pitchFamily="-109" charset="-128"/>
              </a:rPr>
              <a:pPr algn="r"/>
              <a:t>6</a:t>
            </a:fld>
            <a:endParaRPr lang="de-DE" altLang="ja-JP" sz="140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053" name="スライド番号プレースホルダー 1"/>
          <p:cNvSpPr txBox="1">
            <a:spLocks/>
          </p:cNvSpPr>
          <p:nvPr/>
        </p:nvSpPr>
        <p:spPr bwMode="auto">
          <a:xfrm>
            <a:off x="7010400" y="65341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FBB0EBE5-9B01-FA4D-9951-D959411CD814}" type="slidenum">
              <a:rPr lang="de-DE" altLang="ja-JP" sz="1400">
                <a:ea typeface="ＭＳ Ｐゴシック" pitchFamily="-109" charset="-128"/>
                <a:cs typeface="ＭＳ Ｐゴシック" pitchFamily="-109" charset="-128"/>
              </a:rPr>
              <a:pPr algn="r"/>
              <a:t>6</a:t>
            </a:fld>
            <a:endParaRPr lang="de-DE" altLang="ja-JP" sz="140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054" name="スライド番号プレースホルダー 1"/>
          <p:cNvSpPr txBox="1">
            <a:spLocks/>
          </p:cNvSpPr>
          <p:nvPr/>
        </p:nvSpPr>
        <p:spPr bwMode="auto">
          <a:xfrm>
            <a:off x="7010400" y="65341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37B77576-6A4D-674A-A23A-76B83E9CF444}" type="slidenum">
              <a:rPr lang="de-DE" altLang="ja-JP" sz="1400">
                <a:ea typeface="ＭＳ Ｐゴシック" pitchFamily="-109" charset="-128"/>
                <a:cs typeface="ＭＳ Ｐゴシック" pitchFamily="-109" charset="-128"/>
              </a:rPr>
              <a:pPr algn="r"/>
              <a:t>6</a:t>
            </a:fld>
            <a:endParaRPr lang="de-DE" altLang="ja-JP" sz="140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055" name="スライド番号プレースホルダ 1"/>
          <p:cNvSpPr txBox="1">
            <a:spLocks/>
          </p:cNvSpPr>
          <p:nvPr/>
        </p:nvSpPr>
        <p:spPr bwMode="auto">
          <a:xfrm>
            <a:off x="7010400" y="65341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B1B08886-C716-3240-8F8C-BA9DA2092F95}" type="slidenum">
              <a:rPr lang="de-DE" altLang="ja-JP" sz="1400">
                <a:ea typeface="ＭＳ Ｐゴシック" pitchFamily="-109" charset="-128"/>
                <a:cs typeface="ＭＳ Ｐゴシック" pitchFamily="-109" charset="-128"/>
              </a:rPr>
              <a:pPr algn="r"/>
              <a:t>6</a:t>
            </a:fld>
            <a:endParaRPr lang="de-DE" altLang="ja-JP" sz="140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056" name="スライド番号プレースホルダー 1"/>
          <p:cNvSpPr txBox="1">
            <a:spLocks/>
          </p:cNvSpPr>
          <p:nvPr/>
        </p:nvSpPr>
        <p:spPr bwMode="auto">
          <a:xfrm>
            <a:off x="7010400" y="65341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F975FBCA-4D98-7141-A424-64CA51E1CFE4}" type="slidenum">
              <a:rPr lang="de-DE" altLang="ja-JP" sz="1400">
                <a:ea typeface="ＭＳ Ｐゴシック" pitchFamily="-109" charset="-128"/>
                <a:cs typeface="ＭＳ Ｐゴシック" pitchFamily="-109" charset="-128"/>
              </a:rPr>
              <a:pPr algn="r"/>
              <a:t>6</a:t>
            </a:fld>
            <a:endParaRPr lang="de-DE" altLang="ja-JP" sz="140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057" name="スライド番号プレースホルダ 1"/>
          <p:cNvSpPr txBox="1">
            <a:spLocks/>
          </p:cNvSpPr>
          <p:nvPr/>
        </p:nvSpPr>
        <p:spPr bwMode="auto">
          <a:xfrm>
            <a:off x="7010400" y="65341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0F5029D6-DC0A-EE41-9791-FEE7172E22BB}" type="slidenum">
              <a:rPr lang="de-DE" altLang="ja-JP" sz="1400">
                <a:ea typeface="ＭＳ Ｐゴシック" pitchFamily="-109" charset="-128"/>
                <a:cs typeface="ＭＳ Ｐゴシック" pitchFamily="-109" charset="-128"/>
              </a:rPr>
              <a:pPr algn="r"/>
              <a:t>6</a:t>
            </a:fld>
            <a:endParaRPr lang="de-DE" altLang="ja-JP" sz="140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059" name="Text Box 10"/>
          <p:cNvSpPr txBox="1">
            <a:spLocks noChangeArrowheads="1"/>
          </p:cNvSpPr>
          <p:nvPr/>
        </p:nvSpPr>
        <p:spPr bwMode="auto">
          <a:xfrm>
            <a:off x="470707" y="6134040"/>
            <a:ext cx="83574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000" dirty="0" smtClean="0">
                <a:ea typeface="ＭＳ Ｐゴシック" pitchFamily="-109" charset="-128"/>
                <a:cs typeface="ＭＳ Ｐゴシック" pitchFamily="-109" charset="-128"/>
              </a:rPr>
              <a:t>We </a:t>
            </a:r>
            <a:r>
              <a:rPr lang="en-US" altLang="ja-JP" sz="2000" dirty="0">
                <a:ea typeface="ＭＳ Ｐゴシック" pitchFamily="-109" charset="-128"/>
                <a:cs typeface="ＭＳ Ｐゴシック" pitchFamily="-109" charset="-128"/>
              </a:rPr>
              <a:t>think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extra sapphire fibers </a:t>
            </a:r>
            <a:r>
              <a:rPr lang="en-US" altLang="ja-JP" sz="2000" dirty="0">
                <a:ea typeface="ＭＳ Ｐゴシック" pitchFamily="-109" charset="-128"/>
                <a:cs typeface="ＭＳ Ｐゴシック" pitchFamily="-109" charset="-128"/>
              </a:rPr>
              <a:t>are necessary (They could be broken).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88452" y="196645"/>
            <a:ext cx="78193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/>
              <a:t>2. Preparation Status of Sapphire Suspension</a:t>
            </a:r>
            <a:endParaRPr kumimoji="1" lang="ja-JP" altLang="en-US" sz="32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74061" y="824721"/>
            <a:ext cx="6736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ea typeface="ＭＳ Ｐゴシック" pitchFamily="-109" charset="-128"/>
                <a:cs typeface="ＭＳ Ｐゴシック" pitchFamily="-109" charset="-128"/>
              </a:rPr>
              <a:t>Procurement of parts of KAGRA sapphire suspension 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01290" y="1286386"/>
            <a:ext cx="3163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>
                <a:ea typeface="ＭＳ Ｐゴシック" pitchFamily="-109" charset="-128"/>
                <a:cs typeface="ＭＳ Ｐゴシック" pitchFamily="-109" charset="-128"/>
              </a:rPr>
              <a:t> (except for mirrors themselves)</a:t>
            </a:r>
            <a:endParaRPr kumimoji="1" lang="ja-JP" altLang="en-US" i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27742" y="1769806"/>
            <a:ext cx="7460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Almost half numbers of sapphire parts were ordered in this </a:t>
            </a:r>
            <a:r>
              <a:rPr lang="en-US" altLang="ja-JP" sz="2000" dirty="0" smtClean="0"/>
              <a:t>fiscal year.</a:t>
            </a:r>
          </a:p>
          <a:p>
            <a:r>
              <a:rPr lang="en-US" altLang="ja-JP" sz="2000" dirty="0" smtClean="0">
                <a:ea typeface="ＭＳ Ｐゴシック" pitchFamily="-109" charset="-128"/>
                <a:cs typeface="ＭＳ Ｐゴシック" pitchFamily="-109" charset="-128"/>
              </a:rPr>
              <a:t>Final parts will be delivered by July 2016.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Delivery is on time. </a:t>
            </a:r>
            <a:endParaRPr kumimoji="1" lang="ja-JP" altLang="en-US" sz="2000" dirty="0"/>
          </a:p>
        </p:txBody>
      </p:sp>
      <p:graphicFrame>
        <p:nvGraphicFramePr>
          <p:cNvPr id="16" name="表 15"/>
          <p:cNvGraphicFramePr>
            <a:graphicFrameLocks noGrp="1"/>
          </p:cNvGraphicFramePr>
          <p:nvPr/>
        </p:nvGraphicFramePr>
        <p:xfrm>
          <a:off x="901290" y="2925948"/>
          <a:ext cx="7431549" cy="1662434"/>
        </p:xfrm>
        <a:graphic>
          <a:graphicData uri="http://schemas.openxmlformats.org/drawingml/2006/table">
            <a:tbl>
              <a:tblPr/>
              <a:tblGrid>
                <a:gridCol w="1925484"/>
                <a:gridCol w="1925484"/>
                <a:gridCol w="737419"/>
                <a:gridCol w="712840"/>
                <a:gridCol w="2130322"/>
              </a:tblGrid>
              <a:tr h="31169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1" i="0" u="none" strike="noStrike" dirty="0" smtClean="0">
                          <a:latin typeface="ＭＳ Ｐゴシック"/>
                        </a:rPr>
                        <a:t>Items</a:t>
                      </a:r>
                      <a:endParaRPr lang="ja-JP" altLang="en-US" sz="1400" b="1" i="0" u="none" strike="noStrike" dirty="0">
                        <a:latin typeface="ＭＳ Ｐゴシック"/>
                      </a:endParaRPr>
                    </a:p>
                  </a:txBody>
                  <a:tcPr marL="5557" marR="5557" marT="555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1" i="0" u="none" strike="noStrike" dirty="0" smtClean="0">
                          <a:latin typeface="ＭＳ Ｐゴシック"/>
                        </a:rPr>
                        <a:t>CAD No.</a:t>
                      </a:r>
                      <a:endParaRPr lang="ja-JP" altLang="en-US" sz="1400" b="1" i="0" u="none" strike="noStrike" dirty="0">
                        <a:latin typeface="ＭＳ Ｐゴシック"/>
                      </a:endParaRPr>
                    </a:p>
                  </a:txBody>
                  <a:tcPr marL="5557" marR="5557" marT="555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1" i="0" u="none" strike="noStrike" dirty="0" smtClean="0">
                          <a:latin typeface="ＭＳ Ｐゴシック"/>
                        </a:rPr>
                        <a:t>2015</a:t>
                      </a:r>
                      <a:endParaRPr lang="ja-JP" altLang="en-US" sz="1400" b="1" i="0" u="none" strike="noStrike" dirty="0">
                        <a:latin typeface="ＭＳ Ｐゴシック"/>
                      </a:endParaRPr>
                    </a:p>
                  </a:txBody>
                  <a:tcPr marL="5557" marR="5557" marT="555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1" i="0" u="none" strike="noStrike" dirty="0" smtClean="0">
                          <a:latin typeface="ＭＳ Ｐゴシック"/>
                        </a:rPr>
                        <a:t>2016</a:t>
                      </a:r>
                      <a:r>
                        <a:rPr lang="ja-JP" altLang="en-US" sz="1400" b="1" i="0" u="none" strike="noStrike" dirty="0" smtClean="0">
                          <a:latin typeface="ＭＳ Ｐゴシック"/>
                        </a:rPr>
                        <a:t>　</a:t>
                      </a:r>
                      <a:r>
                        <a:rPr lang="ja-JP" altLang="en-US" sz="1400" b="1" i="0" u="none" strike="noStrike" dirty="0">
                          <a:latin typeface="ＭＳ Ｐゴシック"/>
                        </a:rPr>
                        <a:t>　　</a:t>
                      </a:r>
                      <a:r>
                        <a:rPr lang="ja-JP" altLang="en-US" sz="1400" b="1" i="0" u="none" strike="noStrike" dirty="0" smtClean="0">
                          <a:latin typeface="ＭＳ Ｐゴシック"/>
                        </a:rPr>
                        <a:t>　</a:t>
                      </a:r>
                      <a:endParaRPr lang="ja-JP" altLang="en-US" sz="1400" b="1" i="0" u="none" strike="noStrike" dirty="0">
                        <a:latin typeface="ＭＳ Ｐゴシック"/>
                      </a:endParaRPr>
                    </a:p>
                  </a:txBody>
                  <a:tcPr marL="5557" marR="5557" marT="555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400" b="0" i="0" u="none" strike="noStrike" dirty="0" smtClean="0">
                          <a:latin typeface="ＭＳ Ｐゴシック"/>
                        </a:rPr>
                        <a:t>2015 comments</a:t>
                      </a:r>
                      <a:endParaRPr lang="ja-JP" altLang="en-US" sz="1400" b="0" i="0" u="none" strike="noStrike" dirty="0">
                        <a:latin typeface="ＭＳ Ｐゴシック"/>
                      </a:endParaRPr>
                    </a:p>
                  </a:txBody>
                  <a:tcPr marL="5557" marR="5557" marT="555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155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b="0" i="0" u="none" strike="noStrike">
                          <a:latin typeface="ＭＳ Ｐゴシック"/>
                        </a:rPr>
                        <a:t>サファイアブレード</a:t>
                      </a:r>
                    </a:p>
                  </a:txBody>
                  <a:tcPr marL="5557" marR="5557" marT="55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200" b="0" i="0" u="none" strike="noStrike" dirty="0">
                          <a:latin typeface="ＭＳ Ｐゴシック"/>
                        </a:rPr>
                        <a:t>KAGRA-Cryo-mec-051-03</a:t>
                      </a:r>
                    </a:p>
                  </a:txBody>
                  <a:tcPr marL="5557" marR="5557" marT="55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b="0" i="0" u="none" strike="noStrike">
                          <a:latin typeface="ＭＳ Ｐゴシック"/>
                        </a:rPr>
                        <a:t>8</a:t>
                      </a:r>
                    </a:p>
                  </a:txBody>
                  <a:tcPr marL="5557" marR="5557" marT="55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b="0" i="0" u="none" strike="noStrike">
                          <a:latin typeface="ＭＳ Ｐゴシック"/>
                        </a:rPr>
                        <a:t>8</a:t>
                      </a:r>
                    </a:p>
                  </a:txBody>
                  <a:tcPr marL="5557" marR="5557" marT="55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b="0" i="0" u="none" strike="noStrike">
                          <a:latin typeface="ＭＳ Ｐゴシック"/>
                        </a:rPr>
                        <a:t>２セット分</a:t>
                      </a:r>
                    </a:p>
                  </a:txBody>
                  <a:tcPr marL="5557" marR="5557" marT="55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306155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b="0" i="0" u="none" strike="noStrike">
                          <a:latin typeface="ＭＳ Ｐゴシック"/>
                        </a:rPr>
                        <a:t>サファイアワッシャー</a:t>
                      </a:r>
                    </a:p>
                  </a:txBody>
                  <a:tcPr marL="5557" marR="5557" marT="55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200" b="0" i="0" u="none" strike="noStrike" dirty="0">
                          <a:latin typeface="ＭＳ Ｐゴシック"/>
                        </a:rPr>
                        <a:t>KAGRA-Cryo-mec-051-01</a:t>
                      </a:r>
                    </a:p>
                  </a:txBody>
                  <a:tcPr marL="5557" marR="5557" marT="55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b="0" i="0" u="none" strike="noStrike">
                          <a:latin typeface="ＭＳ Ｐゴシック"/>
                        </a:rPr>
                        <a:t>16</a:t>
                      </a:r>
                    </a:p>
                  </a:txBody>
                  <a:tcPr marL="5557" marR="5557" marT="55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b="0" i="0" u="none" strike="noStrike">
                          <a:latin typeface="ＭＳ Ｐゴシック"/>
                        </a:rPr>
                        <a:t>48</a:t>
                      </a:r>
                    </a:p>
                  </a:txBody>
                  <a:tcPr marL="5557" marR="5557" marT="55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400" b="0" i="0" u="none" strike="noStrike">
                          <a:latin typeface="ＭＳ Ｐゴシック"/>
                        </a:rPr>
                        <a:t>1</a:t>
                      </a:r>
                      <a:r>
                        <a:rPr lang="ja-JP" altLang="en-US" sz="1400" b="0" i="0" u="none" strike="noStrike">
                          <a:latin typeface="ＭＳ Ｐゴシック"/>
                        </a:rPr>
                        <a:t>セット分</a:t>
                      </a:r>
                    </a:p>
                  </a:txBody>
                  <a:tcPr marL="5557" marR="5557" marT="55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306155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b="0" i="0" u="none" strike="noStrike">
                          <a:latin typeface="ＭＳ Ｐゴシック"/>
                        </a:rPr>
                        <a:t>サファイアロッド</a:t>
                      </a:r>
                    </a:p>
                  </a:txBody>
                  <a:tcPr marL="5557" marR="5557" marT="55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200" b="0" i="0" u="none" strike="noStrike" dirty="0">
                          <a:latin typeface="ＭＳ Ｐゴシック"/>
                        </a:rPr>
                        <a:t>KAGRA-Cryo-mec-14-01</a:t>
                      </a:r>
                    </a:p>
                  </a:txBody>
                  <a:tcPr marL="5557" marR="5557" marT="55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b="0" i="0" u="none" strike="noStrike">
                          <a:latin typeface="ＭＳ Ｐゴシック"/>
                        </a:rPr>
                        <a:t>24</a:t>
                      </a:r>
                    </a:p>
                  </a:txBody>
                  <a:tcPr marL="5557" marR="5557" marT="55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b="0" i="0" u="none" strike="noStrike">
                          <a:latin typeface="ＭＳ Ｐゴシック"/>
                        </a:rPr>
                        <a:t>　</a:t>
                      </a:r>
                    </a:p>
                  </a:txBody>
                  <a:tcPr marL="5557" marR="5557" marT="55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400" b="0" i="0" u="none" strike="noStrike" dirty="0">
                          <a:latin typeface="ＭＳ Ｐゴシック"/>
                        </a:rPr>
                        <a:t>2</a:t>
                      </a:r>
                      <a:r>
                        <a:rPr lang="ja-JP" altLang="en-US" sz="1400" b="0" i="0" u="none" strike="noStrike" dirty="0">
                          <a:latin typeface="ＭＳ Ｐゴシック"/>
                        </a:rPr>
                        <a:t>セット分</a:t>
                      </a:r>
                      <a:r>
                        <a:rPr lang="en-US" altLang="ja-JP" sz="1400" b="0" i="0" u="none" strike="noStrike" dirty="0">
                          <a:latin typeface="ＭＳ Ｐゴシック"/>
                        </a:rPr>
                        <a:t>+</a:t>
                      </a:r>
                      <a:r>
                        <a:rPr lang="ja-JP" altLang="en-US" sz="1400" b="0" i="0" u="none" strike="noStrike" dirty="0">
                          <a:latin typeface="ＭＳ Ｐゴシック"/>
                        </a:rPr>
                        <a:t>テスト用</a:t>
                      </a:r>
                      <a:r>
                        <a:rPr lang="en-US" altLang="ja-JP" sz="1400" b="0" i="0" u="none" strike="noStrike" dirty="0">
                          <a:latin typeface="ＭＳ Ｐゴシック"/>
                        </a:rPr>
                        <a:t>, </a:t>
                      </a:r>
                      <a:r>
                        <a:rPr lang="ja-JP" altLang="en-US" sz="1400" b="0" i="0" u="none" strike="noStrike" dirty="0">
                          <a:latin typeface="ＭＳ Ｐゴシック"/>
                        </a:rPr>
                        <a:t>鏡上のマグネットベース</a:t>
                      </a:r>
                    </a:p>
                  </a:txBody>
                  <a:tcPr marL="5557" marR="5557" marT="55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306155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b="0" i="0" u="none" strike="noStrike" dirty="0" smtClean="0">
                          <a:latin typeface="ＭＳ Ｐゴシック"/>
                        </a:rPr>
                        <a:t>ネールヘッド付ファイバー</a:t>
                      </a:r>
                      <a:endParaRPr lang="ja-JP" altLang="en-US" sz="1400" b="0" i="0" u="none" strike="noStrike" dirty="0">
                        <a:latin typeface="ＭＳ Ｐゴシック"/>
                      </a:endParaRPr>
                    </a:p>
                  </a:txBody>
                  <a:tcPr marL="5557" marR="5557" marT="55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altLang="ja-JP" sz="1200" b="0" i="0" u="none" strike="noStrike" dirty="0">
                        <a:latin typeface="ＭＳ Ｐゴシック"/>
                      </a:endParaRPr>
                    </a:p>
                  </a:txBody>
                  <a:tcPr marL="5557" marR="5557" marT="55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1400" b="0" i="0" u="none" strike="noStrike">
                        <a:latin typeface="ＭＳ Ｐゴシック"/>
                      </a:endParaRPr>
                    </a:p>
                  </a:txBody>
                  <a:tcPr marL="5557" marR="5557" marT="55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400" b="0" i="0" u="none" strike="noStrike">
                        <a:latin typeface="ＭＳ Ｐゴシック"/>
                      </a:endParaRPr>
                    </a:p>
                  </a:txBody>
                  <a:tcPr marL="5557" marR="5557" marT="55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400" b="0" i="0" u="none" strike="noStrike" dirty="0">
                        <a:latin typeface="ＭＳ Ｐゴシック"/>
                      </a:endParaRPr>
                    </a:p>
                  </a:txBody>
                  <a:tcPr marL="5557" marR="5557" marT="55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327742" y="4694903"/>
            <a:ext cx="79375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2000" dirty="0" smtClean="0">
                <a:ea typeface="ＭＳ Ｐゴシック" pitchFamily="-109" charset="-128"/>
                <a:cs typeface="ＭＳ Ｐゴシック" pitchFamily="-109" charset="-128"/>
              </a:rPr>
              <a:t>Investigation of delivered products</a:t>
            </a:r>
          </a:p>
          <a:p>
            <a:pPr>
              <a:spcAft>
                <a:spcPts val="600"/>
              </a:spcAft>
            </a:pPr>
            <a:r>
              <a:rPr lang="en-US" altLang="ja-JP" dirty="0" smtClean="0">
                <a:ea typeface="ＭＳ Ｐゴシック" pitchFamily="-109" charset="-128"/>
                <a:cs typeface="ＭＳ Ｐゴシック" pitchFamily="-109" charset="-128"/>
              </a:rPr>
              <a:t>    Geometrical shape of sapphire ears :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OK</a:t>
            </a:r>
            <a:r>
              <a:rPr lang="en-US" altLang="ja-JP" dirty="0" smtClean="0">
                <a:ea typeface="ＭＳ Ｐゴシック" pitchFamily="-109" charset="-128"/>
                <a:cs typeface="ＭＳ Ｐゴシック" pitchFamily="-109" charset="-128"/>
              </a:rPr>
              <a:t> (So far) by Kazuhiro </a:t>
            </a:r>
            <a:r>
              <a:rPr lang="en-US" altLang="ja-JP" dirty="0" err="1" smtClean="0">
                <a:ea typeface="ＭＳ Ｐゴシック" pitchFamily="-109" charset="-128"/>
                <a:cs typeface="ＭＳ Ｐゴシック" pitchFamily="-109" charset="-128"/>
              </a:rPr>
              <a:t>Enami</a:t>
            </a:r>
            <a:r>
              <a:rPr lang="en-US" altLang="ja-JP" dirty="0" smtClean="0">
                <a:ea typeface="ＭＳ Ｐゴシック" pitchFamily="-109" charset="-128"/>
                <a:cs typeface="ＭＳ Ｐゴシック" pitchFamily="-109" charset="-128"/>
              </a:rPr>
              <a:t> (KEK) </a:t>
            </a:r>
          </a:p>
          <a:p>
            <a:pPr>
              <a:spcAft>
                <a:spcPts val="600"/>
              </a:spcAft>
            </a:pPr>
            <a:r>
              <a:rPr lang="en-US" altLang="ja-JP" dirty="0" smtClean="0">
                <a:ea typeface="ＭＳ Ｐゴシック" pitchFamily="-109" charset="-128"/>
                <a:cs typeface="ＭＳ Ｐゴシック" pitchFamily="-109" charset="-128"/>
              </a:rPr>
              <a:t>    Flatness of bonding surface with mirror is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in progress</a:t>
            </a:r>
            <a:r>
              <a:rPr lang="en-US" altLang="ja-JP" dirty="0" smtClean="0">
                <a:ea typeface="ＭＳ Ｐゴシック" pitchFamily="-109" charset="-128"/>
                <a:cs typeface="ＭＳ Ｐゴシック" pitchFamily="-109" charset="-128"/>
              </a:rPr>
              <a:t>.     by Akitoshi Ueda (NAOJ)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0"/>
          <p:cNvSpPr txBox="1">
            <a:spLocks noChangeArrowheads="1"/>
          </p:cNvSpPr>
          <p:nvPr/>
        </p:nvSpPr>
        <p:spPr bwMode="auto">
          <a:xfrm>
            <a:off x="174165" y="117475"/>
            <a:ext cx="539954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800" b="1" dirty="0" smtClean="0">
                <a:ea typeface="ＭＳ Ｐゴシック" pitchFamily="-109" charset="-128"/>
                <a:cs typeface="ＭＳ Ｐゴシック" pitchFamily="-109" charset="-128"/>
              </a:rPr>
              <a:t>Test by using one </a:t>
            </a:r>
            <a:r>
              <a:rPr lang="en-US" altLang="ja-JP" sz="2800" b="1" dirty="0">
                <a:ea typeface="ＭＳ Ｐゴシック" pitchFamily="-109" charset="-128"/>
                <a:cs typeface="ＭＳ Ｐゴシック" pitchFamily="-109" charset="-128"/>
              </a:rPr>
              <a:t>fiber prototype</a:t>
            </a:r>
          </a:p>
        </p:txBody>
      </p:sp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958056" y="641350"/>
            <a:ext cx="55737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  </a:t>
            </a:r>
            <a:r>
              <a:rPr lang="en-US" altLang="ja-JP" sz="2400" dirty="0">
                <a:ea typeface="ＭＳ Ｐゴシック" pitchFamily="-109" charset="-128"/>
                <a:cs typeface="ＭＳ Ｐゴシック" pitchFamily="-109" charset="-128"/>
              </a:rPr>
              <a:t>Simpler prototype (easier assembly)</a:t>
            </a:r>
          </a:p>
          <a:p>
            <a:r>
              <a:rPr lang="en-US" altLang="ja-JP" sz="2400" dirty="0">
                <a:ea typeface="ＭＳ Ｐゴシック" pitchFamily="-109" charset="-128"/>
                <a:cs typeface="ＭＳ Ｐゴシック" pitchFamily="-109" charset="-128"/>
              </a:rPr>
              <a:t>  Short cooling time</a:t>
            </a:r>
          </a:p>
        </p:txBody>
      </p:sp>
      <p:pic>
        <p:nvPicPr>
          <p:cNvPr id="3077" name="図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4113" y="1773238"/>
            <a:ext cx="3622675" cy="365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正方形/長方形 10"/>
          <p:cNvSpPr>
            <a:spLocks noChangeArrowheads="1"/>
          </p:cNvSpPr>
          <p:nvPr/>
        </p:nvSpPr>
        <p:spPr bwMode="auto">
          <a:xfrm>
            <a:off x="4637088" y="1204913"/>
            <a:ext cx="3957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800" b="1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Sapphire</a:t>
            </a:r>
            <a:r>
              <a:rPr lang="en-US" altLang="ja-JP" sz="2800" b="1">
                <a:ea typeface="ＭＳ Ｐゴシック" pitchFamily="-109" charset="-128"/>
                <a:cs typeface="ＭＳ Ｐゴシック" pitchFamily="-109" charset="-128"/>
              </a:rPr>
              <a:t> blade spring</a:t>
            </a:r>
          </a:p>
        </p:txBody>
      </p:sp>
      <p:sp>
        <p:nvSpPr>
          <p:cNvPr id="3079" name="正方形/長方形 10"/>
          <p:cNvSpPr>
            <a:spLocks noChangeArrowheads="1"/>
          </p:cNvSpPr>
          <p:nvPr/>
        </p:nvSpPr>
        <p:spPr bwMode="auto">
          <a:xfrm>
            <a:off x="671513" y="3954463"/>
            <a:ext cx="39243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800" b="1">
                <a:ea typeface="ＭＳ Ｐゴシック" pitchFamily="-109" charset="-128"/>
                <a:cs typeface="ＭＳ Ｐゴシック" pitchFamily="-109" charset="-128"/>
              </a:rPr>
              <a:t>6kg </a:t>
            </a:r>
            <a:r>
              <a:rPr lang="en-US" altLang="ja-JP" sz="2800" b="1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sapphire</a:t>
            </a:r>
            <a:r>
              <a:rPr lang="en-US" altLang="ja-JP" sz="2800" b="1">
                <a:ea typeface="ＭＳ Ｐゴシック" pitchFamily="-109" charset="-128"/>
                <a:cs typeface="ＭＳ Ｐゴシック" pitchFamily="-109" charset="-128"/>
              </a:rPr>
              <a:t> mass</a:t>
            </a:r>
          </a:p>
          <a:p>
            <a:r>
              <a:rPr lang="en-US" altLang="ja-JP" sz="2800" b="1">
                <a:ea typeface="ＭＳ Ｐゴシック" pitchFamily="-109" charset="-128"/>
                <a:cs typeface="ＭＳ Ｐゴシック" pitchFamily="-109" charset="-128"/>
              </a:rPr>
              <a:t>(1/4 of KAGRA mirror)</a:t>
            </a:r>
          </a:p>
        </p:txBody>
      </p:sp>
      <p:cxnSp>
        <p:nvCxnSpPr>
          <p:cNvPr id="3080" name="直線矢印コネクタ 13"/>
          <p:cNvCxnSpPr>
            <a:cxnSpLocks noChangeShapeType="1"/>
          </p:cNvCxnSpPr>
          <p:nvPr/>
        </p:nvCxnSpPr>
        <p:spPr bwMode="auto">
          <a:xfrm>
            <a:off x="6338888" y="1728788"/>
            <a:ext cx="1692275" cy="358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81" name="直線矢印コネクタ 13"/>
          <p:cNvCxnSpPr>
            <a:cxnSpLocks noChangeShapeType="1"/>
          </p:cNvCxnSpPr>
          <p:nvPr/>
        </p:nvCxnSpPr>
        <p:spPr bwMode="auto">
          <a:xfrm>
            <a:off x="4191000" y="4370388"/>
            <a:ext cx="1739900" cy="1793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82" name="直線矢印コネクタ 13"/>
          <p:cNvCxnSpPr>
            <a:cxnSpLocks noChangeShapeType="1"/>
          </p:cNvCxnSpPr>
          <p:nvPr/>
        </p:nvCxnSpPr>
        <p:spPr bwMode="auto">
          <a:xfrm flipV="1">
            <a:off x="4191000" y="2782888"/>
            <a:ext cx="2538413" cy="2127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083" name="正方形/長方形 10"/>
          <p:cNvSpPr>
            <a:spLocks noChangeArrowheads="1"/>
          </p:cNvSpPr>
          <p:nvPr/>
        </p:nvSpPr>
        <p:spPr bwMode="auto">
          <a:xfrm>
            <a:off x="1579563" y="2733675"/>
            <a:ext cx="26003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800" b="1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Sapphire</a:t>
            </a:r>
            <a:r>
              <a:rPr lang="en-US" altLang="ja-JP" sz="2800" b="1">
                <a:ea typeface="ＭＳ Ｐゴシック" pitchFamily="-109" charset="-128"/>
                <a:cs typeface="ＭＳ Ｐゴシック" pitchFamily="-109" charset="-128"/>
              </a:rPr>
              <a:t> fiber</a:t>
            </a:r>
          </a:p>
        </p:txBody>
      </p:sp>
      <p:sp>
        <p:nvSpPr>
          <p:cNvPr id="3084" name="Text Box 10"/>
          <p:cNvSpPr txBox="1">
            <a:spLocks noChangeArrowheads="1"/>
          </p:cNvSpPr>
          <p:nvPr/>
        </p:nvSpPr>
        <p:spPr bwMode="auto">
          <a:xfrm>
            <a:off x="819150" y="4908550"/>
            <a:ext cx="41449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2800" b="1">
                <a:ea typeface="ＭＳ Ｐゴシック" pitchFamily="-109" charset="-128"/>
                <a:cs typeface="ＭＳ Ｐゴシック" pitchFamily="-109" charset="-128"/>
              </a:rPr>
              <a:t>D. Chen, H. Tanaka</a:t>
            </a:r>
          </a:p>
        </p:txBody>
      </p:sp>
      <p:cxnSp>
        <p:nvCxnSpPr>
          <p:cNvPr id="3085" name="直線矢印コネクタ 13"/>
          <p:cNvCxnSpPr>
            <a:cxnSpLocks noChangeShapeType="1"/>
          </p:cNvCxnSpPr>
          <p:nvPr/>
        </p:nvCxnSpPr>
        <p:spPr bwMode="auto">
          <a:xfrm flipV="1">
            <a:off x="6370638" y="3763963"/>
            <a:ext cx="1787525" cy="6064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3086" name="Text Box 10"/>
          <p:cNvSpPr txBox="1">
            <a:spLocks noChangeArrowheads="1"/>
          </p:cNvSpPr>
          <p:nvPr/>
        </p:nvSpPr>
        <p:spPr bwMode="auto">
          <a:xfrm>
            <a:off x="6964363" y="4168775"/>
            <a:ext cx="182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2800" b="1">
                <a:ea typeface="ＭＳ Ｐゴシック" pitchFamily="-109" charset="-128"/>
                <a:cs typeface="ＭＳ Ｐゴシック" pitchFamily="-109" charset="-128"/>
              </a:rPr>
              <a:t>145.3mm</a:t>
            </a:r>
          </a:p>
        </p:txBody>
      </p:sp>
      <p:cxnSp>
        <p:nvCxnSpPr>
          <p:cNvPr id="3087" name="直線矢印コネクタ 13"/>
          <p:cNvCxnSpPr>
            <a:cxnSpLocks noChangeShapeType="1"/>
          </p:cNvCxnSpPr>
          <p:nvPr/>
        </p:nvCxnSpPr>
        <p:spPr bwMode="auto">
          <a:xfrm flipH="1" flipV="1">
            <a:off x="5573713" y="3394075"/>
            <a:ext cx="1155700" cy="9763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3088" name="Text Box 10"/>
          <p:cNvSpPr txBox="1">
            <a:spLocks noChangeArrowheads="1"/>
          </p:cNvSpPr>
          <p:nvPr/>
        </p:nvSpPr>
        <p:spPr bwMode="auto">
          <a:xfrm>
            <a:off x="3744913" y="3394075"/>
            <a:ext cx="182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2800" b="1">
                <a:ea typeface="ＭＳ Ｐゴシック" pitchFamily="-109" charset="-128"/>
                <a:cs typeface="ＭＳ Ｐゴシック" pitchFamily="-109" charset="-128"/>
              </a:rPr>
              <a:t>145.3mm</a:t>
            </a:r>
          </a:p>
        </p:txBody>
      </p:sp>
      <p:cxnSp>
        <p:nvCxnSpPr>
          <p:cNvPr id="3089" name="直線矢印コネクタ 13"/>
          <p:cNvCxnSpPr>
            <a:cxnSpLocks noChangeShapeType="1"/>
          </p:cNvCxnSpPr>
          <p:nvPr/>
        </p:nvCxnSpPr>
        <p:spPr bwMode="auto">
          <a:xfrm flipV="1">
            <a:off x="6197600" y="4216400"/>
            <a:ext cx="0" cy="9540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3090" name="Text Box 10"/>
          <p:cNvSpPr txBox="1">
            <a:spLocks noChangeArrowheads="1"/>
          </p:cNvSpPr>
          <p:nvPr/>
        </p:nvSpPr>
        <p:spPr bwMode="auto">
          <a:xfrm>
            <a:off x="6259513" y="4878388"/>
            <a:ext cx="182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2800" b="1">
                <a:ea typeface="ＭＳ Ｐゴシック" pitchFamily="-109" charset="-128"/>
                <a:cs typeface="ＭＳ Ｐゴシック" pitchFamily="-109" charset="-128"/>
              </a:rPr>
              <a:t>67.5mm</a:t>
            </a:r>
          </a:p>
        </p:txBody>
      </p:sp>
      <p:sp>
        <p:nvSpPr>
          <p:cNvPr id="3091" name="Text Box 10"/>
          <p:cNvSpPr txBox="1">
            <a:spLocks noChangeArrowheads="1"/>
          </p:cNvSpPr>
          <p:nvPr/>
        </p:nvSpPr>
        <p:spPr bwMode="auto">
          <a:xfrm>
            <a:off x="819150" y="5727290"/>
            <a:ext cx="7010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Heat load test </a:t>
            </a:r>
            <a:r>
              <a:rPr lang="en-US" altLang="ja-JP" sz="2000" dirty="0">
                <a:ea typeface="ＭＳ Ｐゴシック" pitchFamily="-109" charset="-128"/>
                <a:cs typeface="ＭＳ Ｐゴシック" pitchFamily="-109" charset="-128"/>
              </a:rPr>
              <a:t>is in progress. </a:t>
            </a:r>
          </a:p>
          <a:p>
            <a:r>
              <a:rPr lang="en-US" altLang="ja-JP" sz="2000" dirty="0">
                <a:ea typeface="ＭＳ Ｐゴシック" pitchFamily="-109" charset="-128"/>
                <a:cs typeface="ＭＳ Ｐゴシック" pitchFamily="-109" charset="-128"/>
              </a:rPr>
              <a:t>Large temperature difference (about 10K) between blade spring</a:t>
            </a:r>
            <a:r>
              <a:rPr lang="en-US" altLang="ja-JP" sz="20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</a:p>
          <a:p>
            <a:r>
              <a:rPr lang="en-US" altLang="ja-JP" sz="2000" dirty="0" smtClean="0">
                <a:ea typeface="ＭＳ Ｐゴシック" pitchFamily="-109" charset="-128"/>
                <a:cs typeface="ＭＳ Ｐゴシック" pitchFamily="-109" charset="-128"/>
              </a:rPr>
              <a:t>and </a:t>
            </a:r>
            <a:r>
              <a:rPr lang="en-US" altLang="ja-JP" sz="2000" dirty="0">
                <a:ea typeface="ＭＳ Ｐゴシック" pitchFamily="-109" charset="-128"/>
                <a:cs typeface="ＭＳ Ｐゴシック" pitchFamily="-109" charset="-128"/>
              </a:rPr>
              <a:t>its support was found.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175" y="1417638"/>
            <a:ext cx="3013239" cy="50456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959" y="1417638"/>
            <a:ext cx="3042595" cy="508095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47484" y="169030"/>
            <a:ext cx="86535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3. Sapphire prototype suspension &amp; </a:t>
            </a:r>
            <a:r>
              <a:rPr lang="en-US" altLang="ja-JP" sz="3200" b="1" dirty="0"/>
              <a:t>Assembly</a:t>
            </a:r>
            <a:r>
              <a:rPr lang="en-US" altLang="ja-JP" sz="3200" b="1" dirty="0" smtClean="0"/>
              <a:t> Jigs</a:t>
            </a:r>
            <a:r>
              <a:rPr kumimoji="1" lang="en-US" altLang="ja-JP" sz="3200" b="1" dirty="0" smtClean="0"/>
              <a:t> </a:t>
            </a:r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4942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Sapphire prototype suspension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Assembly frame designed and built</a:t>
            </a:r>
          </a:p>
          <a:p>
            <a:r>
              <a:rPr lang="en-US" dirty="0" smtClean="0"/>
              <a:t>Earthquake stops assembled</a:t>
            </a:r>
          </a:p>
          <a:p>
            <a:r>
              <a:rPr lang="en-US" dirty="0" smtClean="0"/>
              <a:t>Intermediate mass, and blade spring clamps assembled</a:t>
            </a:r>
          </a:p>
          <a:p>
            <a:r>
              <a:rPr lang="en-US" dirty="0" smtClean="0"/>
              <a:t>Next step: HCB bonding ears to test mass</a:t>
            </a:r>
          </a:p>
          <a:p>
            <a:r>
              <a:rPr lang="en-US" dirty="0" smtClean="0"/>
              <a:t>Assembly of full suspension (including indium bonds in suspensions)</a:t>
            </a:r>
          </a:p>
        </p:txBody>
      </p:sp>
    </p:spTree>
    <p:extLst>
      <p:ext uri="{BB962C8B-B14F-4D97-AF65-F5344CB8AC3E}">
        <p14:creationId xmlns:p14="http://schemas.microsoft.com/office/powerpoint/2010/main" val="67184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4874</TotalTime>
  <Words>1597</Words>
  <Application>Microsoft Office PowerPoint</Application>
  <PresentationFormat>画面に合わせる (4:3)</PresentationFormat>
  <Paragraphs>1607</Paragraphs>
  <Slides>18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19" baseType="lpstr">
      <vt:lpstr>Office テーマ</vt:lpstr>
      <vt:lpstr>Cryogenics Subgroup Report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Sapphire prototype suspension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高エネルギー加速器研究機構　低温工学センター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Cryogenics Sub-group Report</dc:title>
  <dc:creator>都丸 隆行</dc:creator>
  <cp:lastModifiedBy>Kazuhiro Yamamoto</cp:lastModifiedBy>
  <cp:revision>50</cp:revision>
  <dcterms:created xsi:type="dcterms:W3CDTF">2016-02-22T06:11:15Z</dcterms:created>
  <dcterms:modified xsi:type="dcterms:W3CDTF">2016-03-19T12:54:59Z</dcterms:modified>
</cp:coreProperties>
</file>