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9" r:id="rId2"/>
    <p:sldId id="376" r:id="rId3"/>
    <p:sldId id="400" r:id="rId4"/>
    <p:sldId id="401" r:id="rId5"/>
    <p:sldId id="378" r:id="rId6"/>
    <p:sldId id="402" r:id="rId7"/>
    <p:sldId id="403" r:id="rId8"/>
    <p:sldId id="411" r:id="rId9"/>
    <p:sldId id="404" r:id="rId10"/>
    <p:sldId id="332" r:id="rId11"/>
    <p:sldId id="405" r:id="rId12"/>
    <p:sldId id="390" r:id="rId13"/>
    <p:sldId id="427" r:id="rId14"/>
    <p:sldId id="407" r:id="rId15"/>
    <p:sldId id="432" r:id="rId16"/>
    <p:sldId id="430" r:id="rId17"/>
    <p:sldId id="431" r:id="rId18"/>
    <p:sldId id="437" r:id="rId19"/>
    <p:sldId id="413" r:id="rId20"/>
    <p:sldId id="438" r:id="rId21"/>
    <p:sldId id="418" r:id="rId22"/>
    <p:sldId id="422" r:id="rId23"/>
    <p:sldId id="423" r:id="rId24"/>
    <p:sldId id="419" r:id="rId25"/>
    <p:sldId id="425" r:id="rId26"/>
    <p:sldId id="459" r:id="rId27"/>
    <p:sldId id="442" r:id="rId28"/>
    <p:sldId id="441" r:id="rId29"/>
    <p:sldId id="443" r:id="rId30"/>
    <p:sldId id="444" r:id="rId31"/>
    <p:sldId id="445" r:id="rId32"/>
    <p:sldId id="446" r:id="rId33"/>
    <p:sldId id="447" r:id="rId34"/>
    <p:sldId id="448" r:id="rId35"/>
    <p:sldId id="451" r:id="rId36"/>
    <p:sldId id="453" r:id="rId37"/>
    <p:sldId id="452" r:id="rId38"/>
    <p:sldId id="455" r:id="rId39"/>
    <p:sldId id="454" r:id="rId40"/>
    <p:sldId id="456" r:id="rId41"/>
    <p:sldId id="457" r:id="rId42"/>
    <p:sldId id="458" r:id="rId43"/>
    <p:sldId id="415" r:id="rId44"/>
    <p:sldId id="450" r:id="rId45"/>
    <p:sldId id="426" r:id="rId46"/>
    <p:sldId id="439" r:id="rId47"/>
    <p:sldId id="429" r:id="rId48"/>
    <p:sldId id="428" r:id="rId49"/>
    <p:sldId id="449" r:id="rId50"/>
    <p:sldId id="460" r:id="rId51"/>
  </p:sldIdLst>
  <p:sldSz cx="9144000" cy="6858000" type="screen4x3"/>
  <p:notesSz cx="10233025" cy="71024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13" autoAdjust="0"/>
    <p:restoredTop sz="89674" autoAdjust="0"/>
  </p:normalViewPr>
  <p:slideViewPr>
    <p:cSldViewPr>
      <p:cViewPr varScale="1">
        <p:scale>
          <a:sx n="61" d="100"/>
          <a:sy n="61" d="100"/>
        </p:scale>
        <p:origin x="-2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7BD63-F7EA-4C57-8770-F0D5A0BE5535}"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kumimoji="1" lang="ja-JP" altLang="en-US"/>
        </a:p>
      </dgm:t>
    </dgm:pt>
    <dgm:pt modelId="{7A9E8D5A-B02D-4A46-93B4-4F94A889BFAB}">
      <dgm:prSet/>
      <dgm:spPr/>
      <dgm:t>
        <a:bodyPr/>
        <a:lstStyle/>
        <a:p>
          <a:pPr rtl="0"/>
          <a:r>
            <a:rPr kumimoji="1" lang="en-US" b="1" dirty="0" smtClean="0"/>
            <a:t>1. Introduction</a:t>
          </a:r>
          <a:endParaRPr lang="ja-JP" dirty="0"/>
        </a:p>
      </dgm:t>
    </dgm:pt>
    <dgm:pt modelId="{77A0A272-50EB-4AC5-AFF1-D0ED4EEE368C}" type="parTrans" cxnId="{CF9102D5-A660-42BB-A842-E677F7CF450F}">
      <dgm:prSet/>
      <dgm:spPr/>
      <dgm:t>
        <a:bodyPr/>
        <a:lstStyle/>
        <a:p>
          <a:endParaRPr kumimoji="1" lang="ja-JP" altLang="en-US"/>
        </a:p>
      </dgm:t>
    </dgm:pt>
    <dgm:pt modelId="{34593803-7EA1-446F-8113-2BE2E1390C22}" type="sibTrans" cxnId="{CF9102D5-A660-42BB-A842-E677F7CF450F}">
      <dgm:prSet/>
      <dgm:spPr/>
      <dgm:t>
        <a:bodyPr/>
        <a:lstStyle/>
        <a:p>
          <a:endParaRPr kumimoji="1" lang="ja-JP" altLang="en-US"/>
        </a:p>
      </dgm:t>
    </dgm:pt>
    <dgm:pt modelId="{4B6B8A3F-1152-4AB7-876D-81C9CA30F4D8}">
      <dgm:prSet/>
      <dgm:spPr/>
      <dgm:t>
        <a:bodyPr/>
        <a:lstStyle/>
        <a:p>
          <a:pPr rtl="0"/>
          <a:r>
            <a:rPr kumimoji="1" lang="en-US" b="1" dirty="0" smtClean="0"/>
            <a:t>2. Vibration isolation</a:t>
          </a:r>
          <a:endParaRPr lang="ja-JP" dirty="0"/>
        </a:p>
      </dgm:t>
    </dgm:pt>
    <dgm:pt modelId="{E0F68F4D-77A5-4ADA-8C68-6D72D0906CAF}" type="parTrans" cxnId="{4C364ECD-D853-460E-B700-77DBBED8C020}">
      <dgm:prSet/>
      <dgm:spPr/>
      <dgm:t>
        <a:bodyPr/>
        <a:lstStyle/>
        <a:p>
          <a:endParaRPr kumimoji="1" lang="ja-JP" altLang="en-US"/>
        </a:p>
      </dgm:t>
    </dgm:pt>
    <dgm:pt modelId="{7089F067-F211-40AF-B58B-85411B9FE61F}" type="sibTrans" cxnId="{4C364ECD-D853-460E-B700-77DBBED8C020}">
      <dgm:prSet/>
      <dgm:spPr/>
      <dgm:t>
        <a:bodyPr/>
        <a:lstStyle/>
        <a:p>
          <a:endParaRPr kumimoji="1" lang="ja-JP" altLang="en-US"/>
        </a:p>
      </dgm:t>
    </dgm:pt>
    <dgm:pt modelId="{2ACE7A0B-F850-417F-A27E-972D7D6A1243}">
      <dgm:prSet/>
      <dgm:spPr/>
      <dgm:t>
        <a:bodyPr/>
        <a:lstStyle/>
        <a:p>
          <a:pPr rtl="0"/>
          <a:r>
            <a:rPr kumimoji="1" lang="en-US" b="1" dirty="0" smtClean="0"/>
            <a:t>3. Seismic Attenuation System</a:t>
          </a:r>
          <a:endParaRPr lang="ja-JP" dirty="0"/>
        </a:p>
      </dgm:t>
    </dgm:pt>
    <dgm:pt modelId="{0511A8BC-A611-4B61-AAB4-6B3D489B4C41}" type="parTrans" cxnId="{2802353A-4302-46DB-B89E-D73A7F8384B8}">
      <dgm:prSet/>
      <dgm:spPr/>
      <dgm:t>
        <a:bodyPr/>
        <a:lstStyle/>
        <a:p>
          <a:endParaRPr kumimoji="1" lang="ja-JP" altLang="en-US"/>
        </a:p>
      </dgm:t>
    </dgm:pt>
    <dgm:pt modelId="{A1B70411-1E89-4BDA-BEF2-01C7905121C6}" type="sibTrans" cxnId="{2802353A-4302-46DB-B89E-D73A7F8384B8}">
      <dgm:prSet/>
      <dgm:spPr/>
      <dgm:t>
        <a:bodyPr/>
        <a:lstStyle/>
        <a:p>
          <a:endParaRPr kumimoji="1" lang="ja-JP" altLang="en-US"/>
        </a:p>
      </dgm:t>
    </dgm:pt>
    <dgm:pt modelId="{2F61BEA1-759C-40C7-9D33-7F0FD3A69B2F}">
      <dgm:prSet/>
      <dgm:spPr/>
      <dgm:t>
        <a:bodyPr/>
        <a:lstStyle/>
        <a:p>
          <a:pPr rtl="0"/>
          <a:r>
            <a:rPr kumimoji="1" lang="en-US" b="1" dirty="0" smtClean="0"/>
            <a:t>4. Seismic attenuation in KAGRA</a:t>
          </a:r>
          <a:endParaRPr lang="ja-JP" dirty="0"/>
        </a:p>
      </dgm:t>
    </dgm:pt>
    <dgm:pt modelId="{1D907CC9-5479-4F91-9CD7-C0474A23418E}" type="parTrans" cxnId="{70D7C3BE-FEC9-46E7-B6D9-D246D8A882FA}">
      <dgm:prSet/>
      <dgm:spPr/>
      <dgm:t>
        <a:bodyPr/>
        <a:lstStyle/>
        <a:p>
          <a:endParaRPr kumimoji="1" lang="ja-JP" altLang="en-US"/>
        </a:p>
      </dgm:t>
    </dgm:pt>
    <dgm:pt modelId="{02C82247-43B7-46CE-925B-D9F4CA384824}" type="sibTrans" cxnId="{70D7C3BE-FEC9-46E7-B6D9-D246D8A882FA}">
      <dgm:prSet/>
      <dgm:spPr/>
      <dgm:t>
        <a:bodyPr/>
        <a:lstStyle/>
        <a:p>
          <a:endParaRPr kumimoji="1" lang="ja-JP" altLang="en-US"/>
        </a:p>
      </dgm:t>
    </dgm:pt>
    <dgm:pt modelId="{73683747-4582-4F7D-AF25-EA55CE317B6A}">
      <dgm:prSet/>
      <dgm:spPr/>
      <dgm:t>
        <a:bodyPr/>
        <a:lstStyle/>
        <a:p>
          <a:pPr rtl="0"/>
          <a:r>
            <a:rPr kumimoji="1" lang="en-US" b="1" dirty="0" smtClean="0"/>
            <a:t>5. Active suspension control</a:t>
          </a:r>
          <a:endParaRPr lang="ja-JP" dirty="0"/>
        </a:p>
      </dgm:t>
    </dgm:pt>
    <dgm:pt modelId="{13C4DBF8-1280-475A-9162-46C0A0F4B447}" type="parTrans" cxnId="{C6682DCB-B3D1-450D-A561-F636FFE08579}">
      <dgm:prSet/>
      <dgm:spPr/>
      <dgm:t>
        <a:bodyPr/>
        <a:lstStyle/>
        <a:p>
          <a:endParaRPr kumimoji="1" lang="ja-JP" altLang="en-US"/>
        </a:p>
      </dgm:t>
    </dgm:pt>
    <dgm:pt modelId="{647BC274-CB38-419A-B4EA-63870114BBA4}" type="sibTrans" cxnId="{C6682DCB-B3D1-450D-A561-F636FFE08579}">
      <dgm:prSet/>
      <dgm:spPr/>
      <dgm:t>
        <a:bodyPr/>
        <a:lstStyle/>
        <a:p>
          <a:endParaRPr kumimoji="1" lang="ja-JP" altLang="en-US"/>
        </a:p>
      </dgm:t>
    </dgm:pt>
    <dgm:pt modelId="{9F5F5058-118F-4151-A1BA-5829C18171B4}">
      <dgm:prSet/>
      <dgm:spPr/>
      <dgm:t>
        <a:bodyPr/>
        <a:lstStyle/>
        <a:p>
          <a:pPr rtl="0"/>
          <a:r>
            <a:rPr kumimoji="1" lang="en-US" b="1" dirty="0" smtClean="0"/>
            <a:t>6. Performance test of SAS components</a:t>
          </a:r>
          <a:endParaRPr lang="ja-JP" dirty="0"/>
        </a:p>
      </dgm:t>
    </dgm:pt>
    <dgm:pt modelId="{31DE6F62-16D5-4515-AB89-9B96ADCCA2CF}" type="parTrans" cxnId="{8B262899-C68E-4488-9184-ADB85B9FD72A}">
      <dgm:prSet/>
      <dgm:spPr/>
      <dgm:t>
        <a:bodyPr/>
        <a:lstStyle/>
        <a:p>
          <a:endParaRPr kumimoji="1" lang="ja-JP" altLang="en-US"/>
        </a:p>
      </dgm:t>
    </dgm:pt>
    <dgm:pt modelId="{58D1C296-D8F7-46FD-B371-20724F591F8C}" type="sibTrans" cxnId="{8B262899-C68E-4488-9184-ADB85B9FD72A}">
      <dgm:prSet/>
      <dgm:spPr/>
      <dgm:t>
        <a:bodyPr/>
        <a:lstStyle/>
        <a:p>
          <a:endParaRPr kumimoji="1" lang="ja-JP" altLang="en-US"/>
        </a:p>
      </dgm:t>
    </dgm:pt>
    <dgm:pt modelId="{6E1F0705-E573-4CC0-B799-FBFD7044E7FF}">
      <dgm:prSet/>
      <dgm:spPr/>
      <dgm:t>
        <a:bodyPr/>
        <a:lstStyle/>
        <a:p>
          <a:pPr rtl="0"/>
          <a:r>
            <a:rPr kumimoji="1" lang="en-US" b="1" dirty="0" smtClean="0"/>
            <a:t>7. Type-B SAS prototype</a:t>
          </a:r>
          <a:endParaRPr lang="ja-JP" dirty="0"/>
        </a:p>
      </dgm:t>
    </dgm:pt>
    <dgm:pt modelId="{E1A69BFB-1523-4F6E-A2ED-6C0943D8BA9A}" type="parTrans" cxnId="{593D0E32-628A-46A8-AECD-59190FF7ACD4}">
      <dgm:prSet/>
      <dgm:spPr/>
      <dgm:t>
        <a:bodyPr/>
        <a:lstStyle/>
        <a:p>
          <a:endParaRPr kumimoji="1" lang="ja-JP" altLang="en-US"/>
        </a:p>
      </dgm:t>
    </dgm:pt>
    <dgm:pt modelId="{D851A391-7027-4751-9268-2620018A2E97}" type="sibTrans" cxnId="{593D0E32-628A-46A8-AECD-59190FF7ACD4}">
      <dgm:prSet/>
      <dgm:spPr/>
      <dgm:t>
        <a:bodyPr/>
        <a:lstStyle/>
        <a:p>
          <a:endParaRPr kumimoji="1" lang="ja-JP" altLang="en-US"/>
        </a:p>
      </dgm:t>
    </dgm:pt>
    <dgm:pt modelId="{B543CAEA-CA9C-4639-9C44-F1632623DBF3}">
      <dgm:prSet/>
      <dgm:spPr/>
      <dgm:t>
        <a:bodyPr/>
        <a:lstStyle/>
        <a:p>
          <a:pPr rtl="0"/>
          <a:r>
            <a:rPr kumimoji="1" lang="en-US" b="1" dirty="0" smtClean="0"/>
            <a:t>8. Performance test of type-B SAS prototype</a:t>
          </a:r>
          <a:endParaRPr lang="ja-JP" dirty="0"/>
        </a:p>
      </dgm:t>
    </dgm:pt>
    <dgm:pt modelId="{ED77CFC8-420B-4DA9-964C-8773391EC0EA}" type="parTrans" cxnId="{185BC9CA-F1E5-4E71-B780-4C4ADA8D9E3F}">
      <dgm:prSet/>
      <dgm:spPr/>
      <dgm:t>
        <a:bodyPr/>
        <a:lstStyle/>
        <a:p>
          <a:endParaRPr kumimoji="1" lang="ja-JP" altLang="en-US"/>
        </a:p>
      </dgm:t>
    </dgm:pt>
    <dgm:pt modelId="{2DCCACBA-1625-4C23-AF18-33C7262416FA}" type="sibTrans" cxnId="{185BC9CA-F1E5-4E71-B780-4C4ADA8D9E3F}">
      <dgm:prSet/>
      <dgm:spPr/>
      <dgm:t>
        <a:bodyPr/>
        <a:lstStyle/>
        <a:p>
          <a:endParaRPr kumimoji="1" lang="ja-JP" altLang="en-US"/>
        </a:p>
      </dgm:t>
    </dgm:pt>
    <dgm:pt modelId="{FA4A2BEB-5F94-43C5-982D-98BF963D168E}">
      <dgm:prSet/>
      <dgm:spPr/>
      <dgm:t>
        <a:bodyPr/>
        <a:lstStyle/>
        <a:p>
          <a:pPr rtl="0"/>
          <a:r>
            <a:rPr kumimoji="1" lang="en-US" b="1" dirty="0" smtClean="0"/>
            <a:t>9. Conclusion and future works</a:t>
          </a:r>
          <a:endParaRPr lang="ja-JP" dirty="0"/>
        </a:p>
      </dgm:t>
    </dgm:pt>
    <dgm:pt modelId="{8703E232-EDD5-4F91-A235-92642B093D8A}" type="parTrans" cxnId="{55E4F306-7E4C-4E9A-96E2-8E12BD5D051D}">
      <dgm:prSet/>
      <dgm:spPr/>
      <dgm:t>
        <a:bodyPr/>
        <a:lstStyle/>
        <a:p>
          <a:endParaRPr kumimoji="1" lang="ja-JP" altLang="en-US"/>
        </a:p>
      </dgm:t>
    </dgm:pt>
    <dgm:pt modelId="{61D52ADB-6E28-4F6C-A7B2-268F089CE7ED}" type="sibTrans" cxnId="{55E4F306-7E4C-4E9A-96E2-8E12BD5D051D}">
      <dgm:prSet/>
      <dgm:spPr/>
      <dgm:t>
        <a:bodyPr/>
        <a:lstStyle/>
        <a:p>
          <a:endParaRPr kumimoji="1" lang="ja-JP" altLang="en-US"/>
        </a:p>
      </dgm:t>
    </dgm:pt>
    <dgm:pt modelId="{C74D57BF-A138-48D7-89F7-D0977289B161}" type="pres">
      <dgm:prSet presAssocID="{B6C7BD63-F7EA-4C57-8770-F0D5A0BE5535}" presName="linear" presStyleCnt="0">
        <dgm:presLayoutVars>
          <dgm:animLvl val="lvl"/>
          <dgm:resizeHandles val="exact"/>
        </dgm:presLayoutVars>
      </dgm:prSet>
      <dgm:spPr/>
      <dgm:t>
        <a:bodyPr/>
        <a:lstStyle/>
        <a:p>
          <a:endParaRPr kumimoji="1" lang="ja-JP" altLang="en-US"/>
        </a:p>
      </dgm:t>
    </dgm:pt>
    <dgm:pt modelId="{3468D844-EB2C-49B3-9307-AF70785C6A24}" type="pres">
      <dgm:prSet presAssocID="{7A9E8D5A-B02D-4A46-93B4-4F94A889BFAB}" presName="parentText" presStyleLbl="node1" presStyleIdx="0" presStyleCnt="9">
        <dgm:presLayoutVars>
          <dgm:chMax val="0"/>
          <dgm:bulletEnabled val="1"/>
        </dgm:presLayoutVars>
      </dgm:prSet>
      <dgm:spPr/>
      <dgm:t>
        <a:bodyPr/>
        <a:lstStyle/>
        <a:p>
          <a:endParaRPr kumimoji="1" lang="ja-JP" altLang="en-US"/>
        </a:p>
      </dgm:t>
    </dgm:pt>
    <dgm:pt modelId="{730A2513-7E4E-4D45-A887-D21F8BB98055}" type="pres">
      <dgm:prSet presAssocID="{34593803-7EA1-446F-8113-2BE2E1390C22}" presName="spacer" presStyleCnt="0"/>
      <dgm:spPr/>
    </dgm:pt>
    <dgm:pt modelId="{B39919A6-5CA6-4BBB-AB76-BA89EFA81BC5}" type="pres">
      <dgm:prSet presAssocID="{4B6B8A3F-1152-4AB7-876D-81C9CA30F4D8}" presName="parentText" presStyleLbl="node1" presStyleIdx="1" presStyleCnt="9">
        <dgm:presLayoutVars>
          <dgm:chMax val="0"/>
          <dgm:bulletEnabled val="1"/>
        </dgm:presLayoutVars>
      </dgm:prSet>
      <dgm:spPr/>
      <dgm:t>
        <a:bodyPr/>
        <a:lstStyle/>
        <a:p>
          <a:endParaRPr kumimoji="1" lang="ja-JP" altLang="en-US"/>
        </a:p>
      </dgm:t>
    </dgm:pt>
    <dgm:pt modelId="{9C75E1BA-A9BF-43EF-8426-F581A8B15070}" type="pres">
      <dgm:prSet presAssocID="{7089F067-F211-40AF-B58B-85411B9FE61F}" presName="spacer" presStyleCnt="0"/>
      <dgm:spPr/>
    </dgm:pt>
    <dgm:pt modelId="{3F7863E9-9AB2-43A9-8A44-CD9AAEA9663A}" type="pres">
      <dgm:prSet presAssocID="{2ACE7A0B-F850-417F-A27E-972D7D6A1243}" presName="parentText" presStyleLbl="node1" presStyleIdx="2" presStyleCnt="9">
        <dgm:presLayoutVars>
          <dgm:chMax val="0"/>
          <dgm:bulletEnabled val="1"/>
        </dgm:presLayoutVars>
      </dgm:prSet>
      <dgm:spPr/>
      <dgm:t>
        <a:bodyPr/>
        <a:lstStyle/>
        <a:p>
          <a:endParaRPr kumimoji="1" lang="ja-JP" altLang="en-US"/>
        </a:p>
      </dgm:t>
    </dgm:pt>
    <dgm:pt modelId="{EC87BF89-A328-41D3-BC62-B2CC92E1AAAA}" type="pres">
      <dgm:prSet presAssocID="{A1B70411-1E89-4BDA-BEF2-01C7905121C6}" presName="spacer" presStyleCnt="0"/>
      <dgm:spPr/>
    </dgm:pt>
    <dgm:pt modelId="{59B6E4C7-3DAF-4F87-B1F8-90E42E2C0B91}" type="pres">
      <dgm:prSet presAssocID="{2F61BEA1-759C-40C7-9D33-7F0FD3A69B2F}" presName="parentText" presStyleLbl="node1" presStyleIdx="3" presStyleCnt="9">
        <dgm:presLayoutVars>
          <dgm:chMax val="0"/>
          <dgm:bulletEnabled val="1"/>
        </dgm:presLayoutVars>
      </dgm:prSet>
      <dgm:spPr/>
      <dgm:t>
        <a:bodyPr/>
        <a:lstStyle/>
        <a:p>
          <a:endParaRPr kumimoji="1" lang="ja-JP" altLang="en-US"/>
        </a:p>
      </dgm:t>
    </dgm:pt>
    <dgm:pt modelId="{34784279-C6B9-40BF-999E-B9DC296ABE64}" type="pres">
      <dgm:prSet presAssocID="{02C82247-43B7-46CE-925B-D9F4CA384824}" presName="spacer" presStyleCnt="0"/>
      <dgm:spPr/>
    </dgm:pt>
    <dgm:pt modelId="{483CFE8B-55FB-491F-A451-96D3D5E958EE}" type="pres">
      <dgm:prSet presAssocID="{73683747-4582-4F7D-AF25-EA55CE317B6A}" presName="parentText" presStyleLbl="node1" presStyleIdx="4" presStyleCnt="9">
        <dgm:presLayoutVars>
          <dgm:chMax val="0"/>
          <dgm:bulletEnabled val="1"/>
        </dgm:presLayoutVars>
      </dgm:prSet>
      <dgm:spPr/>
      <dgm:t>
        <a:bodyPr/>
        <a:lstStyle/>
        <a:p>
          <a:endParaRPr kumimoji="1" lang="ja-JP" altLang="en-US"/>
        </a:p>
      </dgm:t>
    </dgm:pt>
    <dgm:pt modelId="{32D98897-7AA2-4F1A-97F7-A6193F64ED81}" type="pres">
      <dgm:prSet presAssocID="{647BC274-CB38-419A-B4EA-63870114BBA4}" presName="spacer" presStyleCnt="0"/>
      <dgm:spPr/>
    </dgm:pt>
    <dgm:pt modelId="{F83347ED-82FD-41B7-B756-2EEBC8C010C2}" type="pres">
      <dgm:prSet presAssocID="{9F5F5058-118F-4151-A1BA-5829C18171B4}" presName="parentText" presStyleLbl="node1" presStyleIdx="5" presStyleCnt="9">
        <dgm:presLayoutVars>
          <dgm:chMax val="0"/>
          <dgm:bulletEnabled val="1"/>
        </dgm:presLayoutVars>
      </dgm:prSet>
      <dgm:spPr/>
      <dgm:t>
        <a:bodyPr/>
        <a:lstStyle/>
        <a:p>
          <a:endParaRPr kumimoji="1" lang="ja-JP" altLang="en-US"/>
        </a:p>
      </dgm:t>
    </dgm:pt>
    <dgm:pt modelId="{BBC06C5A-EED2-4ECC-B252-D39ADCB9D172}" type="pres">
      <dgm:prSet presAssocID="{58D1C296-D8F7-46FD-B371-20724F591F8C}" presName="spacer" presStyleCnt="0"/>
      <dgm:spPr/>
    </dgm:pt>
    <dgm:pt modelId="{BA4FB928-3959-4352-B4CF-25FF43D8C60E}" type="pres">
      <dgm:prSet presAssocID="{6E1F0705-E573-4CC0-B799-FBFD7044E7FF}" presName="parentText" presStyleLbl="node1" presStyleIdx="6" presStyleCnt="9">
        <dgm:presLayoutVars>
          <dgm:chMax val="0"/>
          <dgm:bulletEnabled val="1"/>
        </dgm:presLayoutVars>
      </dgm:prSet>
      <dgm:spPr/>
      <dgm:t>
        <a:bodyPr/>
        <a:lstStyle/>
        <a:p>
          <a:endParaRPr kumimoji="1" lang="ja-JP" altLang="en-US"/>
        </a:p>
      </dgm:t>
    </dgm:pt>
    <dgm:pt modelId="{6BECE61C-74AD-43E0-AB67-DBED728EB6B4}" type="pres">
      <dgm:prSet presAssocID="{D851A391-7027-4751-9268-2620018A2E97}" presName="spacer" presStyleCnt="0"/>
      <dgm:spPr/>
    </dgm:pt>
    <dgm:pt modelId="{77C26B31-208E-4921-937E-F609F5FBCF49}" type="pres">
      <dgm:prSet presAssocID="{B543CAEA-CA9C-4639-9C44-F1632623DBF3}" presName="parentText" presStyleLbl="node1" presStyleIdx="7" presStyleCnt="9">
        <dgm:presLayoutVars>
          <dgm:chMax val="0"/>
          <dgm:bulletEnabled val="1"/>
        </dgm:presLayoutVars>
      </dgm:prSet>
      <dgm:spPr/>
      <dgm:t>
        <a:bodyPr/>
        <a:lstStyle/>
        <a:p>
          <a:endParaRPr kumimoji="1" lang="ja-JP" altLang="en-US"/>
        </a:p>
      </dgm:t>
    </dgm:pt>
    <dgm:pt modelId="{D353909F-25C5-4B85-A7EB-0D43B1CECB1A}" type="pres">
      <dgm:prSet presAssocID="{2DCCACBA-1625-4C23-AF18-33C7262416FA}" presName="spacer" presStyleCnt="0"/>
      <dgm:spPr/>
    </dgm:pt>
    <dgm:pt modelId="{B2DF0C68-E879-4322-8055-5ADECA27F4C9}" type="pres">
      <dgm:prSet presAssocID="{FA4A2BEB-5F94-43C5-982D-98BF963D168E}" presName="parentText" presStyleLbl="node1" presStyleIdx="8" presStyleCnt="9">
        <dgm:presLayoutVars>
          <dgm:chMax val="0"/>
          <dgm:bulletEnabled val="1"/>
        </dgm:presLayoutVars>
      </dgm:prSet>
      <dgm:spPr/>
      <dgm:t>
        <a:bodyPr/>
        <a:lstStyle/>
        <a:p>
          <a:endParaRPr kumimoji="1" lang="ja-JP" altLang="en-US"/>
        </a:p>
      </dgm:t>
    </dgm:pt>
  </dgm:ptLst>
  <dgm:cxnLst>
    <dgm:cxn modelId="{4C364ECD-D853-460E-B700-77DBBED8C020}" srcId="{B6C7BD63-F7EA-4C57-8770-F0D5A0BE5535}" destId="{4B6B8A3F-1152-4AB7-876D-81C9CA30F4D8}" srcOrd="1" destOrd="0" parTransId="{E0F68F4D-77A5-4ADA-8C68-6D72D0906CAF}" sibTransId="{7089F067-F211-40AF-B58B-85411B9FE61F}"/>
    <dgm:cxn modelId="{4EE2DA73-C228-425C-8201-D651FA54C6E7}" type="presOf" srcId="{2F61BEA1-759C-40C7-9D33-7F0FD3A69B2F}" destId="{59B6E4C7-3DAF-4F87-B1F8-90E42E2C0B91}" srcOrd="0" destOrd="0" presId="urn:microsoft.com/office/officeart/2005/8/layout/vList2"/>
    <dgm:cxn modelId="{3D718FC9-36FE-48B6-A41C-9E3A6CC28DE0}" type="presOf" srcId="{2ACE7A0B-F850-417F-A27E-972D7D6A1243}" destId="{3F7863E9-9AB2-43A9-8A44-CD9AAEA9663A}" srcOrd="0" destOrd="0" presId="urn:microsoft.com/office/officeart/2005/8/layout/vList2"/>
    <dgm:cxn modelId="{55E4F306-7E4C-4E9A-96E2-8E12BD5D051D}" srcId="{B6C7BD63-F7EA-4C57-8770-F0D5A0BE5535}" destId="{FA4A2BEB-5F94-43C5-982D-98BF963D168E}" srcOrd="8" destOrd="0" parTransId="{8703E232-EDD5-4F91-A235-92642B093D8A}" sibTransId="{61D52ADB-6E28-4F6C-A7B2-268F089CE7ED}"/>
    <dgm:cxn modelId="{82A2C33D-7B44-41D1-BB3A-DBC3B5E10BE1}" type="presOf" srcId="{B543CAEA-CA9C-4639-9C44-F1632623DBF3}" destId="{77C26B31-208E-4921-937E-F609F5FBCF49}" srcOrd="0" destOrd="0" presId="urn:microsoft.com/office/officeart/2005/8/layout/vList2"/>
    <dgm:cxn modelId="{9A06AF6F-36B8-412E-98BA-8940205D4D82}" type="presOf" srcId="{9F5F5058-118F-4151-A1BA-5829C18171B4}" destId="{F83347ED-82FD-41B7-B756-2EEBC8C010C2}" srcOrd="0" destOrd="0" presId="urn:microsoft.com/office/officeart/2005/8/layout/vList2"/>
    <dgm:cxn modelId="{185BC9CA-F1E5-4E71-B780-4C4ADA8D9E3F}" srcId="{B6C7BD63-F7EA-4C57-8770-F0D5A0BE5535}" destId="{B543CAEA-CA9C-4639-9C44-F1632623DBF3}" srcOrd="7" destOrd="0" parTransId="{ED77CFC8-420B-4DA9-964C-8773391EC0EA}" sibTransId="{2DCCACBA-1625-4C23-AF18-33C7262416FA}"/>
    <dgm:cxn modelId="{8B262899-C68E-4488-9184-ADB85B9FD72A}" srcId="{B6C7BD63-F7EA-4C57-8770-F0D5A0BE5535}" destId="{9F5F5058-118F-4151-A1BA-5829C18171B4}" srcOrd="5" destOrd="0" parTransId="{31DE6F62-16D5-4515-AB89-9B96ADCCA2CF}" sibTransId="{58D1C296-D8F7-46FD-B371-20724F591F8C}"/>
    <dgm:cxn modelId="{264B7804-82C9-4FF3-94A9-80ED64B98EE4}" type="presOf" srcId="{B6C7BD63-F7EA-4C57-8770-F0D5A0BE5535}" destId="{C74D57BF-A138-48D7-89F7-D0977289B161}" srcOrd="0" destOrd="0" presId="urn:microsoft.com/office/officeart/2005/8/layout/vList2"/>
    <dgm:cxn modelId="{7207E7F7-0C25-4B96-ADD3-A090C34CAC39}" type="presOf" srcId="{7A9E8D5A-B02D-4A46-93B4-4F94A889BFAB}" destId="{3468D844-EB2C-49B3-9307-AF70785C6A24}" srcOrd="0" destOrd="0" presId="urn:microsoft.com/office/officeart/2005/8/layout/vList2"/>
    <dgm:cxn modelId="{C6682DCB-B3D1-450D-A561-F636FFE08579}" srcId="{B6C7BD63-F7EA-4C57-8770-F0D5A0BE5535}" destId="{73683747-4582-4F7D-AF25-EA55CE317B6A}" srcOrd="4" destOrd="0" parTransId="{13C4DBF8-1280-475A-9162-46C0A0F4B447}" sibTransId="{647BC274-CB38-419A-B4EA-63870114BBA4}"/>
    <dgm:cxn modelId="{70D7C3BE-FEC9-46E7-B6D9-D246D8A882FA}" srcId="{B6C7BD63-F7EA-4C57-8770-F0D5A0BE5535}" destId="{2F61BEA1-759C-40C7-9D33-7F0FD3A69B2F}" srcOrd="3" destOrd="0" parTransId="{1D907CC9-5479-4F91-9CD7-C0474A23418E}" sibTransId="{02C82247-43B7-46CE-925B-D9F4CA384824}"/>
    <dgm:cxn modelId="{2802353A-4302-46DB-B89E-D73A7F8384B8}" srcId="{B6C7BD63-F7EA-4C57-8770-F0D5A0BE5535}" destId="{2ACE7A0B-F850-417F-A27E-972D7D6A1243}" srcOrd="2" destOrd="0" parTransId="{0511A8BC-A611-4B61-AAB4-6B3D489B4C41}" sibTransId="{A1B70411-1E89-4BDA-BEF2-01C7905121C6}"/>
    <dgm:cxn modelId="{593D0E32-628A-46A8-AECD-59190FF7ACD4}" srcId="{B6C7BD63-F7EA-4C57-8770-F0D5A0BE5535}" destId="{6E1F0705-E573-4CC0-B799-FBFD7044E7FF}" srcOrd="6" destOrd="0" parTransId="{E1A69BFB-1523-4F6E-A2ED-6C0943D8BA9A}" sibTransId="{D851A391-7027-4751-9268-2620018A2E97}"/>
    <dgm:cxn modelId="{3039EE39-9F2C-4DE3-AA08-2762C95522E5}" type="presOf" srcId="{FA4A2BEB-5F94-43C5-982D-98BF963D168E}" destId="{B2DF0C68-E879-4322-8055-5ADECA27F4C9}" srcOrd="0" destOrd="0" presId="urn:microsoft.com/office/officeart/2005/8/layout/vList2"/>
    <dgm:cxn modelId="{E093A4E3-528E-48D3-8241-149D644C0A87}" type="presOf" srcId="{4B6B8A3F-1152-4AB7-876D-81C9CA30F4D8}" destId="{B39919A6-5CA6-4BBB-AB76-BA89EFA81BC5}" srcOrd="0" destOrd="0" presId="urn:microsoft.com/office/officeart/2005/8/layout/vList2"/>
    <dgm:cxn modelId="{CF9102D5-A660-42BB-A842-E677F7CF450F}" srcId="{B6C7BD63-F7EA-4C57-8770-F0D5A0BE5535}" destId="{7A9E8D5A-B02D-4A46-93B4-4F94A889BFAB}" srcOrd="0" destOrd="0" parTransId="{77A0A272-50EB-4AC5-AFF1-D0ED4EEE368C}" sibTransId="{34593803-7EA1-446F-8113-2BE2E1390C22}"/>
    <dgm:cxn modelId="{39ACBA87-2293-4CA0-8035-90D83BB32F59}" type="presOf" srcId="{73683747-4582-4F7D-AF25-EA55CE317B6A}" destId="{483CFE8B-55FB-491F-A451-96D3D5E958EE}" srcOrd="0" destOrd="0" presId="urn:microsoft.com/office/officeart/2005/8/layout/vList2"/>
    <dgm:cxn modelId="{2FEB9C05-0C40-4F51-9641-7DBE4CD8E8D8}" type="presOf" srcId="{6E1F0705-E573-4CC0-B799-FBFD7044E7FF}" destId="{BA4FB928-3959-4352-B4CF-25FF43D8C60E}" srcOrd="0" destOrd="0" presId="urn:microsoft.com/office/officeart/2005/8/layout/vList2"/>
    <dgm:cxn modelId="{51E27C58-D7E1-40FA-8940-263619E15F2F}" type="presParOf" srcId="{C74D57BF-A138-48D7-89F7-D0977289B161}" destId="{3468D844-EB2C-49B3-9307-AF70785C6A24}" srcOrd="0" destOrd="0" presId="urn:microsoft.com/office/officeart/2005/8/layout/vList2"/>
    <dgm:cxn modelId="{7286A5CF-3157-4240-83DE-AF5E86C91356}" type="presParOf" srcId="{C74D57BF-A138-48D7-89F7-D0977289B161}" destId="{730A2513-7E4E-4D45-A887-D21F8BB98055}" srcOrd="1" destOrd="0" presId="urn:microsoft.com/office/officeart/2005/8/layout/vList2"/>
    <dgm:cxn modelId="{D760BB5F-37F9-419E-865A-59F9994484DC}" type="presParOf" srcId="{C74D57BF-A138-48D7-89F7-D0977289B161}" destId="{B39919A6-5CA6-4BBB-AB76-BA89EFA81BC5}" srcOrd="2" destOrd="0" presId="urn:microsoft.com/office/officeart/2005/8/layout/vList2"/>
    <dgm:cxn modelId="{EDE9D2B4-E963-46B9-99B7-5448AD28F4A4}" type="presParOf" srcId="{C74D57BF-A138-48D7-89F7-D0977289B161}" destId="{9C75E1BA-A9BF-43EF-8426-F581A8B15070}" srcOrd="3" destOrd="0" presId="urn:microsoft.com/office/officeart/2005/8/layout/vList2"/>
    <dgm:cxn modelId="{651574B4-AD76-497F-995A-9A88580C50A4}" type="presParOf" srcId="{C74D57BF-A138-48D7-89F7-D0977289B161}" destId="{3F7863E9-9AB2-43A9-8A44-CD9AAEA9663A}" srcOrd="4" destOrd="0" presId="urn:microsoft.com/office/officeart/2005/8/layout/vList2"/>
    <dgm:cxn modelId="{826672ED-121E-4C25-964D-10B9D263A93B}" type="presParOf" srcId="{C74D57BF-A138-48D7-89F7-D0977289B161}" destId="{EC87BF89-A328-41D3-BC62-B2CC92E1AAAA}" srcOrd="5" destOrd="0" presId="urn:microsoft.com/office/officeart/2005/8/layout/vList2"/>
    <dgm:cxn modelId="{F2E9A798-10CC-4EDD-9EBA-9434B9FEB845}" type="presParOf" srcId="{C74D57BF-A138-48D7-89F7-D0977289B161}" destId="{59B6E4C7-3DAF-4F87-B1F8-90E42E2C0B91}" srcOrd="6" destOrd="0" presId="urn:microsoft.com/office/officeart/2005/8/layout/vList2"/>
    <dgm:cxn modelId="{AAF5BFF9-7DB1-47A0-980C-319660847656}" type="presParOf" srcId="{C74D57BF-A138-48D7-89F7-D0977289B161}" destId="{34784279-C6B9-40BF-999E-B9DC296ABE64}" srcOrd="7" destOrd="0" presId="urn:microsoft.com/office/officeart/2005/8/layout/vList2"/>
    <dgm:cxn modelId="{67279224-F210-4AB4-BF9E-0FCEC30D2BEC}" type="presParOf" srcId="{C74D57BF-A138-48D7-89F7-D0977289B161}" destId="{483CFE8B-55FB-491F-A451-96D3D5E958EE}" srcOrd="8" destOrd="0" presId="urn:microsoft.com/office/officeart/2005/8/layout/vList2"/>
    <dgm:cxn modelId="{433F17C8-D451-4807-9D7A-B8160BC01EAE}" type="presParOf" srcId="{C74D57BF-A138-48D7-89F7-D0977289B161}" destId="{32D98897-7AA2-4F1A-97F7-A6193F64ED81}" srcOrd="9" destOrd="0" presId="urn:microsoft.com/office/officeart/2005/8/layout/vList2"/>
    <dgm:cxn modelId="{5AA549CD-AC81-4E03-8F27-BBCF0FD098FE}" type="presParOf" srcId="{C74D57BF-A138-48D7-89F7-D0977289B161}" destId="{F83347ED-82FD-41B7-B756-2EEBC8C010C2}" srcOrd="10" destOrd="0" presId="urn:microsoft.com/office/officeart/2005/8/layout/vList2"/>
    <dgm:cxn modelId="{85E6EE1A-449B-4129-BCA8-1402AEFEB9EE}" type="presParOf" srcId="{C74D57BF-A138-48D7-89F7-D0977289B161}" destId="{BBC06C5A-EED2-4ECC-B252-D39ADCB9D172}" srcOrd="11" destOrd="0" presId="urn:microsoft.com/office/officeart/2005/8/layout/vList2"/>
    <dgm:cxn modelId="{CC516C47-7A81-4264-AA75-8766DA2167B3}" type="presParOf" srcId="{C74D57BF-A138-48D7-89F7-D0977289B161}" destId="{BA4FB928-3959-4352-B4CF-25FF43D8C60E}" srcOrd="12" destOrd="0" presId="urn:microsoft.com/office/officeart/2005/8/layout/vList2"/>
    <dgm:cxn modelId="{CC41D664-B69E-4F4D-8C1E-C249E56A392B}" type="presParOf" srcId="{C74D57BF-A138-48D7-89F7-D0977289B161}" destId="{6BECE61C-74AD-43E0-AB67-DBED728EB6B4}" srcOrd="13" destOrd="0" presId="urn:microsoft.com/office/officeart/2005/8/layout/vList2"/>
    <dgm:cxn modelId="{1EF061FB-0513-4896-85AF-36FC6F4E1707}" type="presParOf" srcId="{C74D57BF-A138-48D7-89F7-D0977289B161}" destId="{77C26B31-208E-4921-937E-F609F5FBCF49}" srcOrd="14" destOrd="0" presId="urn:microsoft.com/office/officeart/2005/8/layout/vList2"/>
    <dgm:cxn modelId="{9447916D-7915-4893-99A2-2906D45DBACD}" type="presParOf" srcId="{C74D57BF-A138-48D7-89F7-D0977289B161}" destId="{D353909F-25C5-4B85-A7EB-0D43B1CECB1A}" srcOrd="15" destOrd="0" presId="urn:microsoft.com/office/officeart/2005/8/layout/vList2"/>
    <dgm:cxn modelId="{A625AFA6-4F92-41EE-86C3-2E0E4EB244C9}" type="presParOf" srcId="{C74D57BF-A138-48D7-89F7-D0977289B161}" destId="{B2DF0C68-E879-4322-8055-5ADECA27F4C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smtClean="0"/>
            <a:t>　・低周波防振装置としての</a:t>
          </a:r>
          <a:r>
            <a:rPr lang="en-US" altLang="ja-JP" sz="1600" smtClean="0"/>
            <a:t>SAS</a:t>
          </a:r>
          <a:br>
            <a:rPr lang="en-US" altLang="ja-JP" sz="1600" smtClean="0"/>
          </a:br>
          <a:r>
            <a:rPr lang="ja-JP" altLang="en-US" sz="1600" smtClean="0"/>
            <a:t>　・</a:t>
          </a:r>
          <a:r>
            <a:rPr lang="en-US" altLang="ja-JP" sz="1600" dirty="0" smtClean="0"/>
            <a:t>KAGRA</a:t>
          </a:r>
          <a:r>
            <a:rPr lang="ja-JP" altLang="en-US" sz="1600" dirty="0" smtClean="0"/>
            <a:t>における防振装置</a:t>
          </a:r>
          <a:r>
            <a:rPr lang="en-US" altLang="ja-JP" sz="1600" dirty="0" smtClean="0"/>
            <a:t>(</a:t>
          </a:r>
          <a:r>
            <a:rPr lang="en-US" altLang="ja-JP" sz="160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9910476A-98F2-4DDF-8EE8-1707C9818CC5}" type="presOf" srcId="{E4DA8890-101B-4633-86F4-FA5D6D079D96}" destId="{AAE2CAAF-0F7C-4B85-B9C9-A38A321056DD}"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5D5B4DB2-F2A3-4B51-B183-1BD3F2B0630E}" srcId="{7459DECA-1140-4C0A-ADB3-15EAE395BD83}" destId="{C213B51C-8E7C-49FD-A7A7-47C1760131B7}" srcOrd="0" destOrd="0" parTransId="{3881EE9C-DB74-41F8-AE3C-78ED9A45B25D}" sibTransId="{3E7A4623-8572-4D77-9C5A-A50CDC6F481B}"/>
    <dgm:cxn modelId="{427522CB-E6BD-4712-AF4F-0C93895638DD}" srcId="{A6125BCF-B32A-4CE0-8DB0-58D7CFD7774A}" destId="{FCC0C676-9243-4C04-B1F4-DAA0153C8261}" srcOrd="1" destOrd="0" parTransId="{7A57407F-D107-49C5-AB32-F141F35816D6}" sibTransId="{90BAE4DD-E308-4986-BE4F-92FF1B69D956}"/>
    <dgm:cxn modelId="{85CA7AD4-C64E-4DC5-888B-68DE3A211D05}" type="presOf" srcId="{FCC0C676-9243-4C04-B1F4-DAA0153C8261}" destId="{6920C028-5C47-42D2-AD34-DCF89D84630C}" srcOrd="0" destOrd="0" presId="urn:microsoft.com/office/officeart/2011/layout/TabList"/>
    <dgm:cxn modelId="{72F85ED1-0F15-4258-BED8-6EDFA1A63366}" type="presOf" srcId="{F250AB49-5AD9-49FB-88BF-DEBEB2214487}" destId="{1A415AD4-16F8-4759-9C7D-B840F43CC80C}" srcOrd="0" destOrd="0" presId="urn:microsoft.com/office/officeart/2011/layout/TabList"/>
    <dgm:cxn modelId="{7AD8D7A2-7FE2-406D-9506-B24FD908EFB4}" srcId="{F250AB49-5AD9-49FB-88BF-DEBEB2214487}" destId="{C9E60679-B84E-4CB6-9151-21A2FE1D8C0E}" srcOrd="0" destOrd="0" parTransId="{C41FC5D5-DC38-4E5B-9E26-E024F14D02CF}" sibTransId="{A275254C-2C3D-48D9-AFE8-3A07BEE7E6B8}"/>
    <dgm:cxn modelId="{EA7F84AA-C612-4FAA-BD94-605551F0D476}" type="presOf" srcId="{A6125BCF-B32A-4CE0-8DB0-58D7CFD7774A}" destId="{58536944-0356-4F26-B476-826771177901}"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9346D04A-C762-4D43-ABF8-DD12C2750362}" type="presOf" srcId="{654F6BCF-6496-489A-BFBB-39A0689DD80E}" destId="{DC5CDB1E-FA56-425C-998D-CB9C7E6F324F}" srcOrd="0" destOrd="0" presId="urn:microsoft.com/office/officeart/2011/layout/TabList"/>
    <dgm:cxn modelId="{74EEECFD-5502-4E6F-99CE-DC4B372A13E9}" type="presOf" srcId="{C213B51C-8E7C-49FD-A7A7-47C1760131B7}" destId="{B4095DCB-CD92-4035-9FE7-18634BD15C13}" srcOrd="0" destOrd="0" presId="urn:microsoft.com/office/officeart/2011/layout/TabList"/>
    <dgm:cxn modelId="{9BA4DC10-FB5B-4C5B-8174-CC84BDEB8CDE}" type="presOf" srcId="{6A1E2CBD-A8EB-415F-8D95-FF0A5AE18358}" destId="{EE866ECC-1F19-4553-AF6A-0B837AD12763}" srcOrd="0" destOrd="0" presId="urn:microsoft.com/office/officeart/2011/layout/TabList"/>
    <dgm:cxn modelId="{0F414CC7-2CEA-43F6-8F2F-FD329C905B88}" type="presOf" srcId="{B1A4E1DD-DC55-4550-B0D7-B94C65A44377}" destId="{30FE12B3-19D9-4AAC-AAB7-BA701930A894}" srcOrd="0" destOrd="0" presId="urn:microsoft.com/office/officeart/2011/layout/TabList"/>
    <dgm:cxn modelId="{424A7E82-3966-4908-B0AB-2A28E06DF554}" srcId="{E4DA8890-101B-4633-86F4-FA5D6D079D96}" destId="{6A1E2CBD-A8EB-415F-8D95-FF0A5AE18358}" srcOrd="0" destOrd="0" parTransId="{96D56716-EFCA-4B12-9CC0-B8A1CE7B4DF6}" sibTransId="{467686EB-C4E5-4CBF-8BC0-1DA820C951EC}"/>
    <dgm:cxn modelId="{D371F7A3-892D-4500-9162-C17396741354}" srcId="{FCC0C676-9243-4C04-B1F4-DAA0153C8261}" destId="{654F6BCF-6496-489A-BFBB-39A0689DD80E}" srcOrd="0" destOrd="0" parTransId="{E7B63C3E-3A06-424E-A7AF-BC036771744F}" sibTransId="{6F20D506-DB34-44A7-89D1-678F3D2BD179}"/>
    <dgm:cxn modelId="{8D3AB6BD-CE54-42A3-9372-1D4043F061DD}" type="presOf" srcId="{7459DECA-1140-4C0A-ADB3-15EAE395BD83}" destId="{9153E764-0FE2-49B6-A940-BA7803E84986}" srcOrd="0" destOrd="0" presId="urn:microsoft.com/office/officeart/2011/layout/TabList"/>
    <dgm:cxn modelId="{77B5B2AB-E54B-49AC-A6EE-1E57412853AE}" type="presOf" srcId="{3AA0ED62-3285-4CD7-ACF9-D4FE9BB0E474}" destId="{78595D6E-7C05-4154-B926-1536EB416384}"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D7EADA41-5F1C-406F-935C-B28BD040A184}" type="presOf" srcId="{C9E60679-B84E-4CB6-9151-21A2FE1D8C0E}" destId="{34ACAD1C-1104-4AC2-A3F1-24674A11EE26}" srcOrd="0" destOrd="0" presId="urn:microsoft.com/office/officeart/2011/layout/TabList"/>
    <dgm:cxn modelId="{8B7AF42F-DB48-4183-A782-CDB7A15DAF18}" type="presParOf" srcId="{58536944-0356-4F26-B476-826771177901}" destId="{38B63726-2B8A-41E6-94A1-4B5B64BEDA95}" srcOrd="0" destOrd="0" presId="urn:microsoft.com/office/officeart/2011/layout/TabList"/>
    <dgm:cxn modelId="{39734B73-EFFE-4A46-B84C-F27500C8A061}" type="presParOf" srcId="{38B63726-2B8A-41E6-94A1-4B5B64BEDA95}" destId="{B4095DCB-CD92-4035-9FE7-18634BD15C13}" srcOrd="0" destOrd="0" presId="urn:microsoft.com/office/officeart/2011/layout/TabList"/>
    <dgm:cxn modelId="{63AFA254-6028-43F9-A580-BCB94FD4961D}" type="presParOf" srcId="{38B63726-2B8A-41E6-94A1-4B5B64BEDA95}" destId="{9153E764-0FE2-49B6-A940-BA7803E84986}" srcOrd="1" destOrd="0" presId="urn:microsoft.com/office/officeart/2011/layout/TabList"/>
    <dgm:cxn modelId="{4628BB11-A781-4A8B-A8C4-C13225197990}" type="presParOf" srcId="{38B63726-2B8A-41E6-94A1-4B5B64BEDA95}" destId="{6B79DBE7-EEB8-483E-A4D6-98FE8228F2AD}" srcOrd="2" destOrd="0" presId="urn:microsoft.com/office/officeart/2011/layout/TabList"/>
    <dgm:cxn modelId="{EEAE8CB1-7AE5-4FDE-9EC8-38D2FFA9B658}" type="presParOf" srcId="{58536944-0356-4F26-B476-826771177901}" destId="{ABB63D2B-5FB4-49F6-BE4C-3E1F3E1E458D}" srcOrd="1" destOrd="0" presId="urn:microsoft.com/office/officeart/2011/layout/TabList"/>
    <dgm:cxn modelId="{C56CA9AE-CA75-402B-9696-9823E70F5376}" type="presParOf" srcId="{58536944-0356-4F26-B476-826771177901}" destId="{2F142856-DE43-42A0-BC55-0D9B5A3B6DF9}" srcOrd="2" destOrd="0" presId="urn:microsoft.com/office/officeart/2011/layout/TabList"/>
    <dgm:cxn modelId="{CCED9A28-9E4E-4669-9017-5B98BF235151}" type="presParOf" srcId="{2F142856-DE43-42A0-BC55-0D9B5A3B6DF9}" destId="{DC5CDB1E-FA56-425C-998D-CB9C7E6F324F}" srcOrd="0" destOrd="0" presId="urn:microsoft.com/office/officeart/2011/layout/TabList"/>
    <dgm:cxn modelId="{F29EA0B9-AC3D-4934-9204-3CE740CD8B5F}" type="presParOf" srcId="{2F142856-DE43-42A0-BC55-0D9B5A3B6DF9}" destId="{6920C028-5C47-42D2-AD34-DCF89D84630C}" srcOrd="1" destOrd="0" presId="urn:microsoft.com/office/officeart/2011/layout/TabList"/>
    <dgm:cxn modelId="{4B29086D-20A2-41BA-B019-47DB72A663F0}" type="presParOf" srcId="{2F142856-DE43-42A0-BC55-0D9B5A3B6DF9}" destId="{328562B8-D277-4C5A-9DD6-BF795BA5B517}" srcOrd="2" destOrd="0" presId="urn:microsoft.com/office/officeart/2011/layout/TabList"/>
    <dgm:cxn modelId="{F975B076-37D7-4466-9E82-DF5CAB760F06}" type="presParOf" srcId="{58536944-0356-4F26-B476-826771177901}" destId="{F49B8FA2-4A49-47F2-93BD-582105F6CE5E}" srcOrd="3" destOrd="0" presId="urn:microsoft.com/office/officeart/2011/layout/TabList"/>
    <dgm:cxn modelId="{D6BA4572-1116-4850-B692-ACC7B5DA6C84}" type="presParOf" srcId="{58536944-0356-4F26-B476-826771177901}" destId="{135B511A-6DD0-4DE4-98FF-0FA58FC36185}" srcOrd="4" destOrd="0" presId="urn:microsoft.com/office/officeart/2011/layout/TabList"/>
    <dgm:cxn modelId="{5D385649-95F7-46DA-BDC0-BD4AC1CA138E}" type="presParOf" srcId="{135B511A-6DD0-4DE4-98FF-0FA58FC36185}" destId="{30FE12B3-19D9-4AAC-AAB7-BA701930A894}" srcOrd="0" destOrd="0" presId="urn:microsoft.com/office/officeart/2011/layout/TabList"/>
    <dgm:cxn modelId="{46E075F7-DF1B-4793-A94C-3D9A8D2D8DA1}" type="presParOf" srcId="{135B511A-6DD0-4DE4-98FF-0FA58FC36185}" destId="{78595D6E-7C05-4154-B926-1536EB416384}" srcOrd="1" destOrd="0" presId="urn:microsoft.com/office/officeart/2011/layout/TabList"/>
    <dgm:cxn modelId="{22A1D70A-073E-4443-B85B-044749E389B1}" type="presParOf" srcId="{135B511A-6DD0-4DE4-98FF-0FA58FC36185}" destId="{661C13ED-C511-46FB-9B6E-2288428BC598}" srcOrd="2" destOrd="0" presId="urn:microsoft.com/office/officeart/2011/layout/TabList"/>
    <dgm:cxn modelId="{BDAEED15-68C7-4D04-B5A2-AD6A03FADC95}" type="presParOf" srcId="{58536944-0356-4F26-B476-826771177901}" destId="{57EACBA1-F98C-4FD5-ADC4-A1A45A4DAD6F}" srcOrd="5" destOrd="0" presId="urn:microsoft.com/office/officeart/2011/layout/TabList"/>
    <dgm:cxn modelId="{34AB4AAE-8DBA-4345-B5E0-592EF87DD270}" type="presParOf" srcId="{58536944-0356-4F26-B476-826771177901}" destId="{51724D27-3DF5-40A1-BD0E-BCD05E5728FB}" srcOrd="6" destOrd="0" presId="urn:microsoft.com/office/officeart/2011/layout/TabList"/>
    <dgm:cxn modelId="{1DFE0013-8179-4D1D-9892-CFF178C036AC}" type="presParOf" srcId="{51724D27-3DF5-40A1-BD0E-BCD05E5728FB}" destId="{34ACAD1C-1104-4AC2-A3F1-24674A11EE26}" srcOrd="0" destOrd="0" presId="urn:microsoft.com/office/officeart/2011/layout/TabList"/>
    <dgm:cxn modelId="{4C903FDB-E0B0-4BE7-AA46-1486093A272D}" type="presParOf" srcId="{51724D27-3DF5-40A1-BD0E-BCD05E5728FB}" destId="{1A415AD4-16F8-4759-9C7D-B840F43CC80C}" srcOrd="1" destOrd="0" presId="urn:microsoft.com/office/officeart/2011/layout/TabList"/>
    <dgm:cxn modelId="{83E8A9E2-8E8C-4FF5-9134-C14AABF76CB9}" type="presParOf" srcId="{51724D27-3DF5-40A1-BD0E-BCD05E5728FB}" destId="{C7E1C529-A09B-424A-B537-7E2C94A3F083}" srcOrd="2" destOrd="0" presId="urn:microsoft.com/office/officeart/2011/layout/TabList"/>
    <dgm:cxn modelId="{1CACA2F0-FD74-4BC8-8D15-0794D2E27DF7}" type="presParOf" srcId="{58536944-0356-4F26-B476-826771177901}" destId="{6F6A8F9F-4AF2-40B7-9679-D964C59841B6}" srcOrd="7" destOrd="0" presId="urn:microsoft.com/office/officeart/2011/layout/TabList"/>
    <dgm:cxn modelId="{F48500B5-A10B-4FEB-8623-9A01AC018CBB}" type="presParOf" srcId="{58536944-0356-4F26-B476-826771177901}" destId="{4E8382AB-2F0C-40C1-A9E3-192FE5AC51B3}" srcOrd="8" destOrd="0" presId="urn:microsoft.com/office/officeart/2011/layout/TabList"/>
    <dgm:cxn modelId="{50048A89-C363-4146-9F2B-1A3D65399EA9}" type="presParOf" srcId="{4E8382AB-2F0C-40C1-A9E3-192FE5AC51B3}" destId="{EE866ECC-1F19-4553-AF6A-0B837AD12763}" srcOrd="0" destOrd="0" presId="urn:microsoft.com/office/officeart/2011/layout/TabList"/>
    <dgm:cxn modelId="{03F0A1EB-9AF4-4FB5-A267-EECA98C39FF7}" type="presParOf" srcId="{4E8382AB-2F0C-40C1-A9E3-192FE5AC51B3}" destId="{AAE2CAAF-0F7C-4B85-B9C9-A38A321056DD}" srcOrd="1" destOrd="0" presId="urn:microsoft.com/office/officeart/2011/layout/TabList"/>
    <dgm:cxn modelId="{B2BDAFEA-3C10-4F99-B710-D50A70B7C293}"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t>　・重力波とその検出原理</a:t>
          </a:r>
          <a:r>
            <a:rPr lang="en-US" altLang="ja-JP" sz="1600" dirty="0" smtClean="0"/>
            <a:t/>
          </a:r>
          <a:br>
            <a:rPr lang="en-US" altLang="ja-JP" sz="1600" dirty="0" smtClean="0"/>
          </a:br>
          <a:r>
            <a:rPr lang="ja-JP" altLang="en-US" sz="1600" dirty="0" smtClean="0"/>
            <a:t>　・地上大型干渉計による重力波検出プロジェクト</a:t>
          </a:r>
          <a:r>
            <a:rPr lang="en-US" altLang="ja-JP" sz="1600" dirty="0" smtClean="0"/>
            <a:t/>
          </a:r>
          <a:br>
            <a:rPr lang="en-US" altLang="ja-JP" sz="1600" dirty="0" smtClean="0"/>
          </a:br>
          <a:r>
            <a:rPr lang="ja-JP" altLang="en-US" sz="1600" dirty="0" smtClean="0"/>
            <a:t>　・低周波の重力波観測</a:t>
          </a:r>
          <a:endParaRPr lang="ja-JP" altLang="en-US" sz="1600" dirty="0"/>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F341B059-170E-4FDB-8B7A-7F4E5738C6F3}" type="presOf" srcId="{7459DECA-1140-4C0A-ADB3-15EAE395BD83}" destId="{9153E764-0FE2-49B6-A940-BA7803E8498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D7B453BF-C72C-4DE7-8F5B-406CCF0BF7EC}"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49272A2E-2ECF-4619-B935-6A424914CF8E}" type="presOf" srcId="{654F6BCF-6496-489A-BFBB-39A0689DD80E}" destId="{DC5CDB1E-FA56-425C-998D-CB9C7E6F324F}" srcOrd="0" destOrd="0" presId="urn:microsoft.com/office/officeart/2011/layout/TabList"/>
    <dgm:cxn modelId="{3332DCF2-F8A3-4081-B5BC-4E2B841339B4}" type="presOf" srcId="{C213B51C-8E7C-49FD-A7A7-47C1760131B7}" destId="{B4095DCB-CD92-4035-9FE7-18634BD15C13}" srcOrd="0" destOrd="0" presId="urn:microsoft.com/office/officeart/2011/layout/TabList"/>
    <dgm:cxn modelId="{1B9EA1A2-72D6-4F52-96C6-63F0E30FDA15}"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941E3CDC-2C58-4B6D-AA7F-EBA6DDAAAC00}" type="presOf" srcId="{A6125BCF-B32A-4CE0-8DB0-58D7CFD7774A}" destId="{58536944-0356-4F26-B476-826771177901}" srcOrd="0" destOrd="0" presId="urn:microsoft.com/office/officeart/2011/layout/TabList"/>
    <dgm:cxn modelId="{6C300562-5B9A-40AB-90AC-0B60CA8D039A}" type="presOf" srcId="{6A1E2CBD-A8EB-415F-8D95-FF0A5AE18358}" destId="{EE866ECC-1F19-4553-AF6A-0B837AD12763}"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2AADCED-E03A-4E67-8F6B-290BA9A09A83}" type="presOf" srcId="{E4DA8890-101B-4633-86F4-FA5D6D079D96}" destId="{AAE2CAAF-0F7C-4B85-B9C9-A38A321056DD}" srcOrd="0" destOrd="0" presId="urn:microsoft.com/office/officeart/2011/layout/TabList"/>
    <dgm:cxn modelId="{9847F5A8-1308-44DE-8A06-08323FF1C6ED}" type="presOf" srcId="{B1A4E1DD-DC55-4550-B0D7-B94C65A44377}" destId="{30FE12B3-19D9-4AAC-AAB7-BA701930A894}" srcOrd="0" destOrd="0" presId="urn:microsoft.com/office/officeart/2011/layout/TabList"/>
    <dgm:cxn modelId="{EF044842-4162-481A-8B85-0C13AC01BA8C}"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CA9B6C4-59A1-4562-B079-9BA108F413C5}" type="presOf" srcId="{F250AB49-5AD9-49FB-88BF-DEBEB2214487}" destId="{1A415AD4-16F8-4759-9C7D-B840F43CC80C}" srcOrd="0" destOrd="0" presId="urn:microsoft.com/office/officeart/2011/layout/TabList"/>
    <dgm:cxn modelId="{6AC7B2C1-B25F-4C3C-93A7-B44C4B0B6F1F}" type="presParOf" srcId="{58536944-0356-4F26-B476-826771177901}" destId="{38B63726-2B8A-41E6-94A1-4B5B64BEDA95}" srcOrd="0" destOrd="0" presId="urn:microsoft.com/office/officeart/2011/layout/TabList"/>
    <dgm:cxn modelId="{615A81F6-F23F-46F7-9DDC-A78B03A95803}" type="presParOf" srcId="{38B63726-2B8A-41E6-94A1-4B5B64BEDA95}" destId="{B4095DCB-CD92-4035-9FE7-18634BD15C13}" srcOrd="0" destOrd="0" presId="urn:microsoft.com/office/officeart/2011/layout/TabList"/>
    <dgm:cxn modelId="{90E4E7E7-6339-4FBD-B518-B4FDF09BD5E0}" type="presParOf" srcId="{38B63726-2B8A-41E6-94A1-4B5B64BEDA95}" destId="{9153E764-0FE2-49B6-A940-BA7803E84986}" srcOrd="1" destOrd="0" presId="urn:microsoft.com/office/officeart/2011/layout/TabList"/>
    <dgm:cxn modelId="{8787CE8C-E97E-4BBF-BE71-C1AF5D449BED}" type="presParOf" srcId="{38B63726-2B8A-41E6-94A1-4B5B64BEDA95}" destId="{6B79DBE7-EEB8-483E-A4D6-98FE8228F2AD}" srcOrd="2" destOrd="0" presId="urn:microsoft.com/office/officeart/2011/layout/TabList"/>
    <dgm:cxn modelId="{35378AEF-4BD2-419F-9B17-3566AD0A3567}" type="presParOf" srcId="{58536944-0356-4F26-B476-826771177901}" destId="{ABB63D2B-5FB4-49F6-BE4C-3E1F3E1E458D}" srcOrd="1" destOrd="0" presId="urn:microsoft.com/office/officeart/2011/layout/TabList"/>
    <dgm:cxn modelId="{91A11B22-7FC3-4C4E-AD18-7090E208772D}" type="presParOf" srcId="{58536944-0356-4F26-B476-826771177901}" destId="{2F142856-DE43-42A0-BC55-0D9B5A3B6DF9}" srcOrd="2" destOrd="0" presId="urn:microsoft.com/office/officeart/2011/layout/TabList"/>
    <dgm:cxn modelId="{3ABA8932-1864-49AA-A3B3-79CDB729E64C}" type="presParOf" srcId="{2F142856-DE43-42A0-BC55-0D9B5A3B6DF9}" destId="{DC5CDB1E-FA56-425C-998D-CB9C7E6F324F}" srcOrd="0" destOrd="0" presId="urn:microsoft.com/office/officeart/2011/layout/TabList"/>
    <dgm:cxn modelId="{D32CDBC9-8955-42B2-936F-13403EDFDC57}" type="presParOf" srcId="{2F142856-DE43-42A0-BC55-0D9B5A3B6DF9}" destId="{6920C028-5C47-42D2-AD34-DCF89D84630C}" srcOrd="1" destOrd="0" presId="urn:microsoft.com/office/officeart/2011/layout/TabList"/>
    <dgm:cxn modelId="{C1D7554C-D87A-4796-97C4-E98AB7FE72E8}" type="presParOf" srcId="{2F142856-DE43-42A0-BC55-0D9B5A3B6DF9}" destId="{328562B8-D277-4C5A-9DD6-BF795BA5B517}" srcOrd="2" destOrd="0" presId="urn:microsoft.com/office/officeart/2011/layout/TabList"/>
    <dgm:cxn modelId="{2B6470EE-DFC9-489B-B959-E2DBAF519AF9}" type="presParOf" srcId="{58536944-0356-4F26-B476-826771177901}" destId="{F49B8FA2-4A49-47F2-93BD-582105F6CE5E}" srcOrd="3" destOrd="0" presId="urn:microsoft.com/office/officeart/2011/layout/TabList"/>
    <dgm:cxn modelId="{DCC90F9E-478B-4072-AB63-F22B42BBC6EF}" type="presParOf" srcId="{58536944-0356-4F26-B476-826771177901}" destId="{135B511A-6DD0-4DE4-98FF-0FA58FC36185}" srcOrd="4" destOrd="0" presId="urn:microsoft.com/office/officeart/2011/layout/TabList"/>
    <dgm:cxn modelId="{F784D207-894B-4E9A-A48F-249A03CCCEF6}" type="presParOf" srcId="{135B511A-6DD0-4DE4-98FF-0FA58FC36185}" destId="{30FE12B3-19D9-4AAC-AAB7-BA701930A894}" srcOrd="0" destOrd="0" presId="urn:microsoft.com/office/officeart/2011/layout/TabList"/>
    <dgm:cxn modelId="{228FE490-5B20-419E-8248-D132A7F330CF}" type="presParOf" srcId="{135B511A-6DD0-4DE4-98FF-0FA58FC36185}" destId="{78595D6E-7C05-4154-B926-1536EB416384}" srcOrd="1" destOrd="0" presId="urn:microsoft.com/office/officeart/2011/layout/TabList"/>
    <dgm:cxn modelId="{C2FD1871-148C-4CAC-A6E6-A08EEE6FDE1D}" type="presParOf" srcId="{135B511A-6DD0-4DE4-98FF-0FA58FC36185}" destId="{661C13ED-C511-46FB-9B6E-2288428BC598}" srcOrd="2" destOrd="0" presId="urn:microsoft.com/office/officeart/2011/layout/TabList"/>
    <dgm:cxn modelId="{06022302-E6B8-43C0-8997-428857F7E4A3}" type="presParOf" srcId="{58536944-0356-4F26-B476-826771177901}" destId="{57EACBA1-F98C-4FD5-ADC4-A1A45A4DAD6F}" srcOrd="5" destOrd="0" presId="urn:microsoft.com/office/officeart/2011/layout/TabList"/>
    <dgm:cxn modelId="{53517130-1DF3-4631-82EA-609A93809AAA}" type="presParOf" srcId="{58536944-0356-4F26-B476-826771177901}" destId="{51724D27-3DF5-40A1-BD0E-BCD05E5728FB}" srcOrd="6" destOrd="0" presId="urn:microsoft.com/office/officeart/2011/layout/TabList"/>
    <dgm:cxn modelId="{0CCDDFFA-720E-4395-9549-A0A352255529}" type="presParOf" srcId="{51724D27-3DF5-40A1-BD0E-BCD05E5728FB}" destId="{34ACAD1C-1104-4AC2-A3F1-24674A11EE26}" srcOrd="0" destOrd="0" presId="urn:microsoft.com/office/officeart/2011/layout/TabList"/>
    <dgm:cxn modelId="{3E0CE3BC-8E73-447E-B738-EE4FBC0F5AE3}" type="presParOf" srcId="{51724D27-3DF5-40A1-BD0E-BCD05E5728FB}" destId="{1A415AD4-16F8-4759-9C7D-B840F43CC80C}" srcOrd="1" destOrd="0" presId="urn:microsoft.com/office/officeart/2011/layout/TabList"/>
    <dgm:cxn modelId="{4FA2501B-3890-4824-8C65-01F901A412E7}" type="presParOf" srcId="{51724D27-3DF5-40A1-BD0E-BCD05E5728FB}" destId="{C7E1C529-A09B-424A-B537-7E2C94A3F083}" srcOrd="2" destOrd="0" presId="urn:microsoft.com/office/officeart/2011/layout/TabList"/>
    <dgm:cxn modelId="{F0F0172C-B308-4149-AE84-0CD02DFE22EC}" type="presParOf" srcId="{58536944-0356-4F26-B476-826771177901}" destId="{6F6A8F9F-4AF2-40B7-9679-D964C59841B6}" srcOrd="7" destOrd="0" presId="urn:microsoft.com/office/officeart/2011/layout/TabList"/>
    <dgm:cxn modelId="{AF893A9C-F5BA-42B3-86CA-73E6318C8E0C}" type="presParOf" srcId="{58536944-0356-4F26-B476-826771177901}" destId="{4E8382AB-2F0C-40C1-A9E3-192FE5AC51B3}" srcOrd="8" destOrd="0" presId="urn:microsoft.com/office/officeart/2011/layout/TabList"/>
    <dgm:cxn modelId="{B49EDF92-FF99-48B8-BF5B-E432D43154ED}" type="presParOf" srcId="{4E8382AB-2F0C-40C1-A9E3-192FE5AC51B3}" destId="{EE866ECC-1F19-4553-AF6A-0B837AD12763}" srcOrd="0" destOrd="0" presId="urn:microsoft.com/office/officeart/2011/layout/TabList"/>
    <dgm:cxn modelId="{A9C0DC7E-7EEE-4567-ACC2-C34EE784AC71}" type="presParOf" srcId="{4E8382AB-2F0C-40C1-A9E3-192FE5AC51B3}" destId="{AAE2CAAF-0F7C-4B85-B9C9-A38A321056DD}" srcOrd="1" destOrd="0" presId="urn:microsoft.com/office/officeart/2011/layout/TabList"/>
    <dgm:cxn modelId="{942A2381-0AD3-4FF7-B77A-A9DD8582CCF6}"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t>　・防振の基本概念</a:t>
          </a:r>
          <a:r>
            <a:rPr lang="en-US" altLang="ja-JP" sz="1600" dirty="0" smtClean="0"/>
            <a:t/>
          </a:r>
          <a:br>
            <a:rPr lang="en-US" altLang="ja-JP" sz="1600" dirty="0" smtClean="0"/>
          </a:br>
          <a:r>
            <a:rPr lang="ja-JP" altLang="en-US" sz="1600" dirty="0" smtClean="0"/>
            <a:t>　・低周波防振装置としての</a:t>
          </a:r>
          <a:r>
            <a:rPr lang="en-US" altLang="ja-JP" sz="1600" dirty="0" smtClean="0"/>
            <a:t>SAS</a:t>
          </a:r>
          <a:br>
            <a:rPr lang="en-US" altLang="ja-JP" sz="1600" dirty="0" smtClean="0"/>
          </a:br>
          <a:r>
            <a:rPr lang="ja-JP" altLang="en-US" sz="1600" dirty="0" smtClean="0"/>
            <a:t>　・</a:t>
          </a:r>
          <a:r>
            <a:rPr lang="en-US" altLang="ja-JP" sz="1600" dirty="0" smtClean="0"/>
            <a:t>KAGRA</a:t>
          </a:r>
          <a:r>
            <a:rPr lang="ja-JP" altLang="en-US" sz="1600" dirty="0" smtClean="0"/>
            <a:t>における防振装置</a:t>
          </a:r>
          <a:r>
            <a:rPr lang="en-US" altLang="ja-JP" sz="1600" dirty="0" smtClean="0"/>
            <a:t>(KAGRA-SAS)</a:t>
          </a:r>
          <a:endParaRPr lang="ja-JP" altLang="en-US" sz="1600" dirty="0"/>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5F5E3256-5023-4A2E-9D2C-4F4AE4B09CF3}" type="presOf" srcId="{C213B51C-8E7C-49FD-A7A7-47C1760131B7}" destId="{B4095DCB-CD92-4035-9FE7-18634BD15C13}" srcOrd="0" destOrd="0" presId="urn:microsoft.com/office/officeart/2011/layout/TabList"/>
    <dgm:cxn modelId="{EF6A73C1-91EE-4CBB-9AAD-ACCFEF8C41D3}" type="presOf" srcId="{A6125BCF-B32A-4CE0-8DB0-58D7CFD7774A}" destId="{58536944-0356-4F26-B476-826771177901}" srcOrd="0" destOrd="0" presId="urn:microsoft.com/office/officeart/2011/layout/TabList"/>
    <dgm:cxn modelId="{A4320CC6-3DD5-4538-B9DA-D67BF0BF9300}" type="presOf" srcId="{C9E60679-B84E-4CB6-9151-21A2FE1D8C0E}" destId="{34ACAD1C-1104-4AC2-A3F1-24674A11EE26}"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8587691C-4029-499F-B42D-2AD1856998E4}" type="presOf" srcId="{7459DECA-1140-4C0A-ADB3-15EAE395BD83}" destId="{9153E764-0FE2-49B6-A940-BA7803E84986}" srcOrd="0" destOrd="0" presId="urn:microsoft.com/office/officeart/2011/layout/TabList"/>
    <dgm:cxn modelId="{F52E2730-F39F-4732-8CB8-28C0AABCCB66}" type="presOf" srcId="{FCC0C676-9243-4C04-B1F4-DAA0153C8261}" destId="{6920C028-5C47-42D2-AD34-DCF89D84630C}" srcOrd="0" destOrd="0" presId="urn:microsoft.com/office/officeart/2011/layout/TabList"/>
    <dgm:cxn modelId="{841700B7-3270-484D-9546-FB59CF25C38E}" type="presOf" srcId="{3AA0ED62-3285-4CD7-ACF9-D4FE9BB0E474}" destId="{78595D6E-7C05-4154-B926-1536EB416384}" srcOrd="0" destOrd="0" presId="urn:microsoft.com/office/officeart/2011/layout/TabList"/>
    <dgm:cxn modelId="{6F4DCF07-92F0-4F04-A242-A0E39A858E2C}" type="presOf" srcId="{654F6BCF-6496-489A-BFBB-39A0689DD80E}" destId="{DC5CDB1E-FA56-425C-998D-CB9C7E6F324F}" srcOrd="0" destOrd="0" presId="urn:microsoft.com/office/officeart/2011/layout/TabList"/>
    <dgm:cxn modelId="{AFA34847-BF31-4BDC-9FD4-292540FCDF26}" type="presOf" srcId="{F250AB49-5AD9-49FB-88BF-DEBEB2214487}" destId="{1A415AD4-16F8-4759-9C7D-B840F43CC80C}"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2A265FF2-3963-43A4-BC35-5923AF82BBF6}" type="presOf" srcId="{6A1E2CBD-A8EB-415F-8D95-FF0A5AE18358}" destId="{EE866ECC-1F19-4553-AF6A-0B837AD12763}" srcOrd="0" destOrd="0" presId="urn:microsoft.com/office/officeart/2011/layout/TabList"/>
    <dgm:cxn modelId="{FFD1FE42-A507-4D53-AC0F-656FF9D7358E}" type="presOf" srcId="{E4DA8890-101B-4633-86F4-FA5D6D079D96}" destId="{AAE2CAAF-0F7C-4B85-B9C9-A38A321056DD}"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3C1F6E91-3B6C-45FA-A8A2-479179448972}" type="presOf" srcId="{B1A4E1DD-DC55-4550-B0D7-B94C65A44377}" destId="{30FE12B3-19D9-4AAC-AAB7-BA701930A894}" srcOrd="0" destOrd="0" presId="urn:microsoft.com/office/officeart/2011/layout/TabList"/>
    <dgm:cxn modelId="{7FEC4E25-CD2D-45A0-88EC-6461F6764866}" type="presParOf" srcId="{58536944-0356-4F26-B476-826771177901}" destId="{38B63726-2B8A-41E6-94A1-4B5B64BEDA95}" srcOrd="0" destOrd="0" presId="urn:microsoft.com/office/officeart/2011/layout/TabList"/>
    <dgm:cxn modelId="{890FAFC6-960B-4E2D-B3E4-EEA705A8D0D2}" type="presParOf" srcId="{38B63726-2B8A-41E6-94A1-4B5B64BEDA95}" destId="{B4095DCB-CD92-4035-9FE7-18634BD15C13}" srcOrd="0" destOrd="0" presId="urn:microsoft.com/office/officeart/2011/layout/TabList"/>
    <dgm:cxn modelId="{5437F286-ED70-4143-B85B-A17B3B100CB6}" type="presParOf" srcId="{38B63726-2B8A-41E6-94A1-4B5B64BEDA95}" destId="{9153E764-0FE2-49B6-A940-BA7803E84986}" srcOrd="1" destOrd="0" presId="urn:microsoft.com/office/officeart/2011/layout/TabList"/>
    <dgm:cxn modelId="{EEC53319-D8CD-4831-A1DB-0D20D559B2EC}" type="presParOf" srcId="{38B63726-2B8A-41E6-94A1-4B5B64BEDA95}" destId="{6B79DBE7-EEB8-483E-A4D6-98FE8228F2AD}" srcOrd="2" destOrd="0" presId="urn:microsoft.com/office/officeart/2011/layout/TabList"/>
    <dgm:cxn modelId="{586494C2-6232-436A-9F3D-2F08D4E738AE}" type="presParOf" srcId="{58536944-0356-4F26-B476-826771177901}" destId="{ABB63D2B-5FB4-49F6-BE4C-3E1F3E1E458D}" srcOrd="1" destOrd="0" presId="urn:microsoft.com/office/officeart/2011/layout/TabList"/>
    <dgm:cxn modelId="{07A56A72-32CF-4976-9A35-85D6E48CD554}" type="presParOf" srcId="{58536944-0356-4F26-B476-826771177901}" destId="{2F142856-DE43-42A0-BC55-0D9B5A3B6DF9}" srcOrd="2" destOrd="0" presId="urn:microsoft.com/office/officeart/2011/layout/TabList"/>
    <dgm:cxn modelId="{F6C670F5-EB34-4F80-A47E-867F0A848185}" type="presParOf" srcId="{2F142856-DE43-42A0-BC55-0D9B5A3B6DF9}" destId="{DC5CDB1E-FA56-425C-998D-CB9C7E6F324F}" srcOrd="0" destOrd="0" presId="urn:microsoft.com/office/officeart/2011/layout/TabList"/>
    <dgm:cxn modelId="{F947FA3C-1BF1-4C63-B7C6-AFF2A9855AB9}" type="presParOf" srcId="{2F142856-DE43-42A0-BC55-0D9B5A3B6DF9}" destId="{6920C028-5C47-42D2-AD34-DCF89D84630C}" srcOrd="1" destOrd="0" presId="urn:microsoft.com/office/officeart/2011/layout/TabList"/>
    <dgm:cxn modelId="{E7A3D8A9-B25C-43B0-B4E6-3FFB8AFD5250}" type="presParOf" srcId="{2F142856-DE43-42A0-BC55-0D9B5A3B6DF9}" destId="{328562B8-D277-4C5A-9DD6-BF795BA5B517}" srcOrd="2" destOrd="0" presId="urn:microsoft.com/office/officeart/2011/layout/TabList"/>
    <dgm:cxn modelId="{E7D55FEB-FF57-4E2E-98C7-1A5EA32571D6}" type="presParOf" srcId="{58536944-0356-4F26-B476-826771177901}" destId="{F49B8FA2-4A49-47F2-93BD-582105F6CE5E}" srcOrd="3" destOrd="0" presId="urn:microsoft.com/office/officeart/2011/layout/TabList"/>
    <dgm:cxn modelId="{2918990D-33E7-4B5C-A187-77F60F0A941B}" type="presParOf" srcId="{58536944-0356-4F26-B476-826771177901}" destId="{135B511A-6DD0-4DE4-98FF-0FA58FC36185}" srcOrd="4" destOrd="0" presId="urn:microsoft.com/office/officeart/2011/layout/TabList"/>
    <dgm:cxn modelId="{4B100C87-78D7-446F-B919-6F7C2E4B691C}" type="presParOf" srcId="{135B511A-6DD0-4DE4-98FF-0FA58FC36185}" destId="{30FE12B3-19D9-4AAC-AAB7-BA701930A894}" srcOrd="0" destOrd="0" presId="urn:microsoft.com/office/officeart/2011/layout/TabList"/>
    <dgm:cxn modelId="{7D3B4281-641F-4312-A3DA-63E041E37F4F}" type="presParOf" srcId="{135B511A-6DD0-4DE4-98FF-0FA58FC36185}" destId="{78595D6E-7C05-4154-B926-1536EB416384}" srcOrd="1" destOrd="0" presId="urn:microsoft.com/office/officeart/2011/layout/TabList"/>
    <dgm:cxn modelId="{3FF9A37E-482A-4A47-A117-8372CF278BC3}" type="presParOf" srcId="{135B511A-6DD0-4DE4-98FF-0FA58FC36185}" destId="{661C13ED-C511-46FB-9B6E-2288428BC598}" srcOrd="2" destOrd="0" presId="urn:microsoft.com/office/officeart/2011/layout/TabList"/>
    <dgm:cxn modelId="{F6CD8111-C22C-4045-AEA7-EB19F974F8F4}" type="presParOf" srcId="{58536944-0356-4F26-B476-826771177901}" destId="{57EACBA1-F98C-4FD5-ADC4-A1A45A4DAD6F}" srcOrd="5" destOrd="0" presId="urn:microsoft.com/office/officeart/2011/layout/TabList"/>
    <dgm:cxn modelId="{EA5D5D18-08C6-4D72-8DEC-B0071D6CEC71}" type="presParOf" srcId="{58536944-0356-4F26-B476-826771177901}" destId="{51724D27-3DF5-40A1-BD0E-BCD05E5728FB}" srcOrd="6" destOrd="0" presId="urn:microsoft.com/office/officeart/2011/layout/TabList"/>
    <dgm:cxn modelId="{19E3E853-511F-4FF6-8A6B-F89CD032CA63}" type="presParOf" srcId="{51724D27-3DF5-40A1-BD0E-BCD05E5728FB}" destId="{34ACAD1C-1104-4AC2-A3F1-24674A11EE26}" srcOrd="0" destOrd="0" presId="urn:microsoft.com/office/officeart/2011/layout/TabList"/>
    <dgm:cxn modelId="{FDB8B7BA-0A2F-47A2-A515-4C7FD329BACF}" type="presParOf" srcId="{51724D27-3DF5-40A1-BD0E-BCD05E5728FB}" destId="{1A415AD4-16F8-4759-9C7D-B840F43CC80C}" srcOrd="1" destOrd="0" presId="urn:microsoft.com/office/officeart/2011/layout/TabList"/>
    <dgm:cxn modelId="{F5C97DBF-F174-4C83-B8DE-787477F8AB61}" type="presParOf" srcId="{51724D27-3DF5-40A1-BD0E-BCD05E5728FB}" destId="{C7E1C529-A09B-424A-B537-7E2C94A3F083}" srcOrd="2" destOrd="0" presId="urn:microsoft.com/office/officeart/2011/layout/TabList"/>
    <dgm:cxn modelId="{6E83FEF5-2C0E-4901-B04A-EF1671287206}" type="presParOf" srcId="{58536944-0356-4F26-B476-826771177901}" destId="{6F6A8F9F-4AF2-40B7-9679-D964C59841B6}" srcOrd="7" destOrd="0" presId="urn:microsoft.com/office/officeart/2011/layout/TabList"/>
    <dgm:cxn modelId="{C516F5AA-1798-48CE-9F87-2D78407FC57C}" type="presParOf" srcId="{58536944-0356-4F26-B476-826771177901}" destId="{4E8382AB-2F0C-40C1-A9E3-192FE5AC51B3}" srcOrd="8" destOrd="0" presId="urn:microsoft.com/office/officeart/2011/layout/TabList"/>
    <dgm:cxn modelId="{50CF7EED-75E2-4A2D-9276-A4F43BF7C365}" type="presParOf" srcId="{4E8382AB-2F0C-40C1-A9E3-192FE5AC51B3}" destId="{EE866ECC-1F19-4553-AF6A-0B837AD12763}" srcOrd="0" destOrd="0" presId="urn:microsoft.com/office/officeart/2011/layout/TabList"/>
    <dgm:cxn modelId="{5B4E122D-568A-49BE-B672-E769CA8D0BAD}" type="presParOf" srcId="{4E8382AB-2F0C-40C1-A9E3-192FE5AC51B3}" destId="{AAE2CAAF-0F7C-4B85-B9C9-A38A321056DD}" srcOrd="1" destOrd="0" presId="urn:microsoft.com/office/officeart/2011/layout/TabList"/>
    <dgm:cxn modelId="{B2AE3DF1-93E1-40EF-B4C7-C395DD3EC9CE}"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3AA0ED62-3285-4CD7-ACF9-D4FE9BB0E474}">
      <dgm:prSet custT="1"/>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F1B90996-5A24-4BB4-B3CA-9A930F29062F}" type="parTrans" cxnId="{38F86DEC-42DA-46E9-9C52-08DCABB36412}">
      <dgm:prSet/>
      <dgm:spPr/>
      <dgm:t>
        <a:bodyPr/>
        <a:lstStyle/>
        <a:p>
          <a:endParaRPr kumimoji="1" lang="ja-JP" altLang="en-US"/>
        </a:p>
      </dgm:t>
    </dgm:pt>
    <dgm:pt modelId="{0E875B74-6326-4E47-AEBE-EC1AC25A0A06}" type="sibTrans" cxnId="{38F86DEC-42DA-46E9-9C52-08DCABB36412}">
      <dgm:prSet/>
      <dgm:spPr/>
      <dgm:t>
        <a:bodyPr/>
        <a:lstStyle/>
        <a:p>
          <a:endParaRPr kumimoji="1" lang="ja-JP" altLang="en-US"/>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・低周波防振装置としての</a:t>
          </a:r>
          <a:r>
            <a:rPr lang="en-US" altLang="ja-JP" sz="1600" dirty="0" smtClean="0">
              <a:solidFill>
                <a:schemeClr val="bg1">
                  <a:lumMod val="75000"/>
                </a:schemeClr>
              </a:solidFill>
            </a:rPr>
            <a:t>SAS</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B1A4E1DD-DC55-4550-B0D7-B94C65A44377}">
      <dgm:prSet custT="1"/>
      <dgm:spPr/>
      <dgm:t>
        <a:bodyPr/>
        <a:lstStyle/>
        <a:p>
          <a:pPr rtl="0"/>
          <a:r>
            <a:rPr lang="ja-JP" altLang="en-US" sz="1600" dirty="0" smtClean="0"/>
            <a:t>　・制御への要求</a:t>
          </a:r>
          <a:r>
            <a:rPr lang="en-US" altLang="ja-JP" sz="1600" dirty="0" smtClean="0"/>
            <a:t/>
          </a:r>
          <a:br>
            <a:rPr lang="en-US" altLang="ja-JP" sz="1600" dirty="0" smtClean="0"/>
          </a:br>
          <a:r>
            <a:rPr lang="ja-JP" altLang="en-US" sz="1600" dirty="0" smtClean="0"/>
            <a:t>　・</a:t>
          </a:r>
          <a:r>
            <a:rPr lang="en-US" altLang="ja-JP" sz="1600" dirty="0" smtClean="0"/>
            <a:t>KAGRA-SAS</a:t>
          </a:r>
          <a:r>
            <a:rPr lang="ja-JP" altLang="en-US" sz="1600" dirty="0" smtClean="0"/>
            <a:t>の制御トポロジー</a:t>
          </a:r>
          <a:r>
            <a:rPr lang="en-US" altLang="ja-JP" sz="1600" dirty="0" smtClean="0"/>
            <a:t/>
          </a:r>
          <a:br>
            <a:rPr lang="en-US" altLang="ja-JP" sz="1600" dirty="0" smtClean="0"/>
          </a:br>
          <a:r>
            <a:rPr lang="ja-JP" altLang="en-US" sz="1600" dirty="0" smtClean="0"/>
            <a:t>　・制御の設計</a:t>
          </a:r>
          <a:endParaRPr lang="ja-JP" altLang="en-US" sz="1600" dirty="0"/>
        </a:p>
      </dgm:t>
    </dgm:pt>
    <dgm:pt modelId="{A046927B-9603-47A0-890B-41B5147E969A}" type="parTrans" cxnId="{86D1FB1E-A033-4326-9C85-C1D28DD005CC}">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41833944-B24F-4820-B768-F9DF64350F40}"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59986D4D-43DD-4F6D-A0D5-0E49A9D93D98}" type="presOf" srcId="{C9E60679-B84E-4CB6-9151-21A2FE1D8C0E}" destId="{34ACAD1C-1104-4AC2-A3F1-24674A11EE26}"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568D397-18CA-49C1-A7DD-7E771431C767}" type="presOf" srcId="{C213B51C-8E7C-49FD-A7A7-47C1760131B7}" destId="{B4095DCB-CD92-4035-9FE7-18634BD15C13}" srcOrd="0" destOrd="0" presId="urn:microsoft.com/office/officeart/2011/layout/TabList"/>
    <dgm:cxn modelId="{ABD3DBE0-94A7-439F-93B4-CFB313619E77}" type="presOf" srcId="{F250AB49-5AD9-49FB-88BF-DEBEB2214487}" destId="{1A415AD4-16F8-4759-9C7D-B840F43CC80C}" srcOrd="0" destOrd="0" presId="urn:microsoft.com/office/officeart/2011/layout/TabList"/>
    <dgm:cxn modelId="{7100E1CA-A569-449C-9C7B-82BC3762F10B}" type="presOf" srcId="{6A1E2CBD-A8EB-415F-8D95-FF0A5AE18358}" destId="{EE866ECC-1F19-4553-AF6A-0B837AD12763}" srcOrd="0" destOrd="0" presId="urn:microsoft.com/office/officeart/2011/layout/TabList"/>
    <dgm:cxn modelId="{FB8B1F7D-35B3-4608-940C-4902660D0158}" type="presOf" srcId="{E4DA8890-101B-4633-86F4-FA5D6D079D96}" destId="{AAE2CAAF-0F7C-4B85-B9C9-A38A321056DD}"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F759CA3A-7DB0-44B2-8507-B667BFC45759}" type="presOf" srcId="{3AA0ED62-3285-4CD7-ACF9-D4FE9BB0E474}" destId="{78595D6E-7C05-4154-B926-1536EB41638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7E36C7D9-AE3A-461F-A56A-1D658CB81E24}" type="presOf" srcId="{FCC0C676-9243-4C04-B1F4-DAA0153C8261}" destId="{6920C028-5C47-42D2-AD34-DCF89D84630C}" srcOrd="0" destOrd="0" presId="urn:microsoft.com/office/officeart/2011/layout/TabList"/>
    <dgm:cxn modelId="{9C32C4FC-68AD-43F0-BA1A-3722CF6D5968}" type="presOf" srcId="{B1A4E1DD-DC55-4550-B0D7-B94C65A44377}" destId="{30FE12B3-19D9-4AAC-AAB7-BA701930A894}" srcOrd="0" destOrd="0" presId="urn:microsoft.com/office/officeart/2011/layout/TabList"/>
    <dgm:cxn modelId="{AFB2B1E2-4EF8-4631-8F18-7EB8AEF987EE}" type="presOf" srcId="{654F6BCF-6496-489A-BFBB-39A0689DD80E}" destId="{DC5CDB1E-FA56-425C-998D-CB9C7E6F324F}" srcOrd="0" destOrd="0" presId="urn:microsoft.com/office/officeart/2011/layout/TabList"/>
    <dgm:cxn modelId="{AF676E48-3A73-434A-B578-DE13138A9891}" type="presOf" srcId="{7459DECA-1140-4C0A-ADB3-15EAE395BD83}" destId="{9153E764-0FE2-49B6-A940-BA7803E84986}"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42E27528-155E-4C03-B498-60B7C9A6F139}" type="presParOf" srcId="{58536944-0356-4F26-B476-826771177901}" destId="{38B63726-2B8A-41E6-94A1-4B5B64BEDA95}" srcOrd="0" destOrd="0" presId="urn:microsoft.com/office/officeart/2011/layout/TabList"/>
    <dgm:cxn modelId="{C8D52816-26E9-47CA-825E-C5DEA9A4A888}" type="presParOf" srcId="{38B63726-2B8A-41E6-94A1-4B5B64BEDA95}" destId="{B4095DCB-CD92-4035-9FE7-18634BD15C13}" srcOrd="0" destOrd="0" presId="urn:microsoft.com/office/officeart/2011/layout/TabList"/>
    <dgm:cxn modelId="{CE2A3A9A-64A0-4908-A4F0-133F6A780327}" type="presParOf" srcId="{38B63726-2B8A-41E6-94A1-4B5B64BEDA95}" destId="{9153E764-0FE2-49B6-A940-BA7803E84986}" srcOrd="1" destOrd="0" presId="urn:microsoft.com/office/officeart/2011/layout/TabList"/>
    <dgm:cxn modelId="{DF742336-7B1E-4D45-8E9E-9D3CD1307E34}" type="presParOf" srcId="{38B63726-2B8A-41E6-94A1-4B5B64BEDA95}" destId="{6B79DBE7-EEB8-483E-A4D6-98FE8228F2AD}" srcOrd="2" destOrd="0" presId="urn:microsoft.com/office/officeart/2011/layout/TabList"/>
    <dgm:cxn modelId="{83B87169-8C3B-47B8-B1DA-CC839DEF2DDA}" type="presParOf" srcId="{58536944-0356-4F26-B476-826771177901}" destId="{ABB63D2B-5FB4-49F6-BE4C-3E1F3E1E458D}" srcOrd="1" destOrd="0" presId="urn:microsoft.com/office/officeart/2011/layout/TabList"/>
    <dgm:cxn modelId="{140AEBCC-F45E-4378-A94D-23CE067EFA95}" type="presParOf" srcId="{58536944-0356-4F26-B476-826771177901}" destId="{2F142856-DE43-42A0-BC55-0D9B5A3B6DF9}" srcOrd="2" destOrd="0" presId="urn:microsoft.com/office/officeart/2011/layout/TabList"/>
    <dgm:cxn modelId="{4A03486F-CD9B-422D-BCB8-FF94E17D3EFF}" type="presParOf" srcId="{2F142856-DE43-42A0-BC55-0D9B5A3B6DF9}" destId="{DC5CDB1E-FA56-425C-998D-CB9C7E6F324F}" srcOrd="0" destOrd="0" presId="urn:microsoft.com/office/officeart/2011/layout/TabList"/>
    <dgm:cxn modelId="{9D0EFDB4-581C-4667-8BB2-4A2C04534610}" type="presParOf" srcId="{2F142856-DE43-42A0-BC55-0D9B5A3B6DF9}" destId="{6920C028-5C47-42D2-AD34-DCF89D84630C}" srcOrd="1" destOrd="0" presId="urn:microsoft.com/office/officeart/2011/layout/TabList"/>
    <dgm:cxn modelId="{074DCB20-9AFB-4652-A8FF-283F71296E11}" type="presParOf" srcId="{2F142856-DE43-42A0-BC55-0D9B5A3B6DF9}" destId="{328562B8-D277-4C5A-9DD6-BF795BA5B517}" srcOrd="2" destOrd="0" presId="urn:microsoft.com/office/officeart/2011/layout/TabList"/>
    <dgm:cxn modelId="{95B8F5D3-F445-4DD3-8FBE-240EB9A297CA}" type="presParOf" srcId="{58536944-0356-4F26-B476-826771177901}" destId="{F49B8FA2-4A49-47F2-93BD-582105F6CE5E}" srcOrd="3" destOrd="0" presId="urn:microsoft.com/office/officeart/2011/layout/TabList"/>
    <dgm:cxn modelId="{07EC426E-8B81-43F9-8597-F988A86635DE}" type="presParOf" srcId="{58536944-0356-4F26-B476-826771177901}" destId="{135B511A-6DD0-4DE4-98FF-0FA58FC36185}" srcOrd="4" destOrd="0" presId="urn:microsoft.com/office/officeart/2011/layout/TabList"/>
    <dgm:cxn modelId="{554BF0F8-C606-459E-A341-70A4884557CA}" type="presParOf" srcId="{135B511A-6DD0-4DE4-98FF-0FA58FC36185}" destId="{30FE12B3-19D9-4AAC-AAB7-BA701930A894}" srcOrd="0" destOrd="0" presId="urn:microsoft.com/office/officeart/2011/layout/TabList"/>
    <dgm:cxn modelId="{7E151CB8-86A9-4154-9FDE-2DA869879C06}" type="presParOf" srcId="{135B511A-6DD0-4DE4-98FF-0FA58FC36185}" destId="{78595D6E-7C05-4154-B926-1536EB416384}" srcOrd="1" destOrd="0" presId="urn:microsoft.com/office/officeart/2011/layout/TabList"/>
    <dgm:cxn modelId="{05C7A90B-41B9-4C5F-87F0-5E47B67DC95F}" type="presParOf" srcId="{135B511A-6DD0-4DE4-98FF-0FA58FC36185}" destId="{661C13ED-C511-46FB-9B6E-2288428BC598}" srcOrd="2" destOrd="0" presId="urn:microsoft.com/office/officeart/2011/layout/TabList"/>
    <dgm:cxn modelId="{69718BC0-2A9C-4290-AC7B-D52487283AD3}" type="presParOf" srcId="{58536944-0356-4F26-B476-826771177901}" destId="{57EACBA1-F98C-4FD5-ADC4-A1A45A4DAD6F}" srcOrd="5" destOrd="0" presId="urn:microsoft.com/office/officeart/2011/layout/TabList"/>
    <dgm:cxn modelId="{E15685C5-7673-4766-8A12-476FD9AC0AF8}" type="presParOf" srcId="{58536944-0356-4F26-B476-826771177901}" destId="{51724D27-3DF5-40A1-BD0E-BCD05E5728FB}" srcOrd="6" destOrd="0" presId="urn:microsoft.com/office/officeart/2011/layout/TabList"/>
    <dgm:cxn modelId="{AC3FD4BC-6D79-4C8A-8DF3-678234DA3E86}" type="presParOf" srcId="{51724D27-3DF5-40A1-BD0E-BCD05E5728FB}" destId="{34ACAD1C-1104-4AC2-A3F1-24674A11EE26}" srcOrd="0" destOrd="0" presId="urn:microsoft.com/office/officeart/2011/layout/TabList"/>
    <dgm:cxn modelId="{0F95B57D-F82A-4C67-A559-EB4BE0734E77}" type="presParOf" srcId="{51724D27-3DF5-40A1-BD0E-BCD05E5728FB}" destId="{1A415AD4-16F8-4759-9C7D-B840F43CC80C}" srcOrd="1" destOrd="0" presId="urn:microsoft.com/office/officeart/2011/layout/TabList"/>
    <dgm:cxn modelId="{53EDA27E-97F4-407F-8125-D45E43412F3B}" type="presParOf" srcId="{51724D27-3DF5-40A1-BD0E-BCD05E5728FB}" destId="{C7E1C529-A09B-424A-B537-7E2C94A3F083}" srcOrd="2" destOrd="0" presId="urn:microsoft.com/office/officeart/2011/layout/TabList"/>
    <dgm:cxn modelId="{A93D0EFE-8878-40E5-A65E-1B3D21677097}" type="presParOf" srcId="{58536944-0356-4F26-B476-826771177901}" destId="{6F6A8F9F-4AF2-40B7-9679-D964C59841B6}" srcOrd="7" destOrd="0" presId="urn:microsoft.com/office/officeart/2011/layout/TabList"/>
    <dgm:cxn modelId="{7A7973FC-803E-4F11-BF8F-684E066ECDCD}" type="presParOf" srcId="{58536944-0356-4F26-B476-826771177901}" destId="{4E8382AB-2F0C-40C1-A9E3-192FE5AC51B3}" srcOrd="8" destOrd="0" presId="urn:microsoft.com/office/officeart/2011/layout/TabList"/>
    <dgm:cxn modelId="{760E3F9F-928B-40F1-8737-B18D46210308}" type="presParOf" srcId="{4E8382AB-2F0C-40C1-A9E3-192FE5AC51B3}" destId="{EE866ECC-1F19-4553-AF6A-0B837AD12763}" srcOrd="0" destOrd="0" presId="urn:microsoft.com/office/officeart/2011/layout/TabList"/>
    <dgm:cxn modelId="{820110F2-9C1D-4798-9FD1-AB9C00185BEC}" type="presParOf" srcId="{4E8382AB-2F0C-40C1-A9E3-192FE5AC51B3}" destId="{AAE2CAAF-0F7C-4B85-B9C9-A38A321056DD}" srcOrd="1" destOrd="0" presId="urn:microsoft.com/office/officeart/2011/layout/TabList"/>
    <dgm:cxn modelId="{2B8C7201-E1F3-4C92-81BC-AF656FA89987}"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t>　・実験セットアップ</a:t>
          </a:r>
          <a:r>
            <a:rPr lang="en-US" altLang="ja-JP" sz="1600" dirty="0" smtClean="0"/>
            <a:t/>
          </a:r>
          <a:br>
            <a:rPr lang="en-US" altLang="ja-JP" sz="1600" dirty="0" smtClean="0"/>
          </a:br>
          <a:r>
            <a:rPr lang="ja-JP" altLang="en-US" sz="1600" dirty="0" smtClean="0"/>
            <a:t>　・各種制御と性能確認</a:t>
          </a:r>
          <a:r>
            <a:rPr lang="en-US" altLang="ja-JP" sz="1600" dirty="0" smtClean="0"/>
            <a:t/>
          </a:r>
          <a:br>
            <a:rPr lang="en-US" altLang="ja-JP" sz="1600" dirty="0" smtClean="0"/>
          </a:br>
          <a:r>
            <a:rPr lang="ja-JP" altLang="en-US" sz="1600" dirty="0" smtClean="0"/>
            <a:t>　・オートマトンによる自動制御</a:t>
          </a:r>
          <a:endParaRPr lang="ja-JP" altLang="en-US" sz="1600" dirty="0"/>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solidFill>
                <a:schemeClr val="bg1">
                  <a:lumMod val="75000"/>
                </a:schemeClr>
              </a:solidFill>
            </a:rPr>
            <a:t>　・まとめ</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・今後の課題</a:t>
          </a:r>
          <a:endParaRPr lang="ja-JP" altLang="en-US" sz="1600" dirty="0">
            <a:solidFill>
              <a:schemeClr val="bg1">
                <a:lumMod val="75000"/>
              </a:schemeClr>
            </a:solidFill>
          </a:endParaRPr>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BED5F7E6-4852-4F00-A229-8D1F4A72F195}" type="presOf" srcId="{C213B51C-8E7C-49FD-A7A7-47C1760131B7}" destId="{B4095DCB-CD92-4035-9FE7-18634BD15C13}" srcOrd="0" destOrd="0" presId="urn:microsoft.com/office/officeart/2011/layout/TabList"/>
    <dgm:cxn modelId="{6E19DD5C-4427-4FAA-928C-0F99E95AE1D0}" type="presOf" srcId="{E4DA8890-101B-4633-86F4-FA5D6D079D96}" destId="{AAE2CAAF-0F7C-4B85-B9C9-A38A321056DD}" srcOrd="0" destOrd="0" presId="urn:microsoft.com/office/officeart/2011/layout/TabList"/>
    <dgm:cxn modelId="{676A7FB8-5433-4A16-897C-D448D773710E}" type="presOf" srcId="{A6125BCF-B32A-4CE0-8DB0-58D7CFD7774A}" destId="{58536944-0356-4F26-B476-826771177901}" srcOrd="0" destOrd="0" presId="urn:microsoft.com/office/officeart/2011/layout/TabList"/>
    <dgm:cxn modelId="{ABA1F8F5-7A4A-4F50-9F94-995419A1A90C}" srcId="{A6125BCF-B32A-4CE0-8DB0-58D7CFD7774A}" destId="{F250AB49-5AD9-49FB-88BF-DEBEB2214487}" srcOrd="3" destOrd="0" parTransId="{D0A1FD66-D357-4F13-9005-0FAB046A2BA4}" sibTransId="{A0CCD97B-59A7-4249-866C-42CBBCE54D8D}"/>
    <dgm:cxn modelId="{424A7E82-3966-4908-B0AB-2A28E06DF554}" srcId="{E4DA8890-101B-4633-86F4-FA5D6D079D96}" destId="{6A1E2CBD-A8EB-415F-8D95-FF0A5AE18358}" srcOrd="0" destOrd="0" parTransId="{96D56716-EFCA-4B12-9CC0-B8A1CE7B4DF6}" sibTransId="{467686EB-C4E5-4CBF-8BC0-1DA820C951EC}"/>
    <dgm:cxn modelId="{8F9099BB-2C12-448F-9336-786554BA1DFD}" type="presOf" srcId="{654F6BCF-6496-489A-BFBB-39A0689DD80E}" destId="{DC5CDB1E-FA56-425C-998D-CB9C7E6F324F}" srcOrd="0" destOrd="0" presId="urn:microsoft.com/office/officeart/2011/layout/TabList"/>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427522CB-E6BD-4712-AF4F-0C93895638DD}" srcId="{A6125BCF-B32A-4CE0-8DB0-58D7CFD7774A}" destId="{FCC0C676-9243-4C04-B1F4-DAA0153C8261}" srcOrd="1" destOrd="0" parTransId="{7A57407F-D107-49C5-AB32-F141F35816D6}" sibTransId="{90BAE4DD-E308-4986-BE4F-92FF1B69D956}"/>
    <dgm:cxn modelId="{E0130641-8F38-445B-89F4-2C1C2EF866BF}" type="presOf" srcId="{6A1E2CBD-A8EB-415F-8D95-FF0A5AE18358}" destId="{EE866ECC-1F19-4553-AF6A-0B837AD12763}" srcOrd="0" destOrd="0" presId="urn:microsoft.com/office/officeart/2011/layout/TabList"/>
    <dgm:cxn modelId="{83F28BD5-CBFB-4D12-976C-45543EB8BF50}" type="presOf" srcId="{7459DECA-1140-4C0A-ADB3-15EAE395BD83}" destId="{9153E764-0FE2-49B6-A940-BA7803E84986}" srcOrd="0" destOrd="0" presId="urn:microsoft.com/office/officeart/2011/layout/TabList"/>
    <dgm:cxn modelId="{91744B2F-4575-4504-AC46-55EA79554C6F}" type="presOf" srcId="{3AA0ED62-3285-4CD7-ACF9-D4FE9BB0E474}" destId="{78595D6E-7C05-4154-B926-1536EB416384}"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3D1F56A9-489E-435E-8368-07739D73DD74}" type="presOf" srcId="{C9E60679-B84E-4CB6-9151-21A2FE1D8C0E}" destId="{34ACAD1C-1104-4AC2-A3F1-24674A11EE26}"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88D22D2A-E4BD-4FCF-94EA-806A48AD1BD7}" type="presOf" srcId="{FCC0C676-9243-4C04-B1F4-DAA0153C8261}" destId="{6920C028-5C47-42D2-AD34-DCF89D84630C}" srcOrd="0" destOrd="0" presId="urn:microsoft.com/office/officeart/2011/layout/TabList"/>
    <dgm:cxn modelId="{13F1C3D6-3AB7-4BF5-B718-B2D13F83513B}" type="presOf" srcId="{B1A4E1DD-DC55-4550-B0D7-B94C65A44377}" destId="{30FE12B3-19D9-4AAC-AAB7-BA701930A894}"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85203E66-C807-44F5-95A5-C6CF77E8BFCC}" type="presOf" srcId="{F250AB49-5AD9-49FB-88BF-DEBEB2214487}" destId="{1A415AD4-16F8-4759-9C7D-B840F43CC80C}" srcOrd="0" destOrd="0" presId="urn:microsoft.com/office/officeart/2011/layout/TabList"/>
    <dgm:cxn modelId="{7B29888C-BD26-4410-90D5-D42F7646447F}" type="presParOf" srcId="{58536944-0356-4F26-B476-826771177901}" destId="{38B63726-2B8A-41E6-94A1-4B5B64BEDA95}" srcOrd="0" destOrd="0" presId="urn:microsoft.com/office/officeart/2011/layout/TabList"/>
    <dgm:cxn modelId="{1C8AB2C2-EFA1-4D0F-A575-9671B9B33067}" type="presParOf" srcId="{38B63726-2B8A-41E6-94A1-4B5B64BEDA95}" destId="{B4095DCB-CD92-4035-9FE7-18634BD15C13}" srcOrd="0" destOrd="0" presId="urn:microsoft.com/office/officeart/2011/layout/TabList"/>
    <dgm:cxn modelId="{090F01DA-8560-4EC4-998A-F47341C037E8}" type="presParOf" srcId="{38B63726-2B8A-41E6-94A1-4B5B64BEDA95}" destId="{9153E764-0FE2-49B6-A940-BA7803E84986}" srcOrd="1" destOrd="0" presId="urn:microsoft.com/office/officeart/2011/layout/TabList"/>
    <dgm:cxn modelId="{B51090D2-2174-4EBD-AA35-584A4B5B0C12}" type="presParOf" srcId="{38B63726-2B8A-41E6-94A1-4B5B64BEDA95}" destId="{6B79DBE7-EEB8-483E-A4D6-98FE8228F2AD}" srcOrd="2" destOrd="0" presId="urn:microsoft.com/office/officeart/2011/layout/TabList"/>
    <dgm:cxn modelId="{BD6F26EF-82E2-4C97-832E-6C36E3FCC929}" type="presParOf" srcId="{58536944-0356-4F26-B476-826771177901}" destId="{ABB63D2B-5FB4-49F6-BE4C-3E1F3E1E458D}" srcOrd="1" destOrd="0" presId="urn:microsoft.com/office/officeart/2011/layout/TabList"/>
    <dgm:cxn modelId="{447E491B-E27D-4643-A527-6C277EB2E1A5}" type="presParOf" srcId="{58536944-0356-4F26-B476-826771177901}" destId="{2F142856-DE43-42A0-BC55-0D9B5A3B6DF9}" srcOrd="2" destOrd="0" presId="urn:microsoft.com/office/officeart/2011/layout/TabList"/>
    <dgm:cxn modelId="{FD0EAEBF-C4F8-44D5-B58F-D721BE9A9502}" type="presParOf" srcId="{2F142856-DE43-42A0-BC55-0D9B5A3B6DF9}" destId="{DC5CDB1E-FA56-425C-998D-CB9C7E6F324F}" srcOrd="0" destOrd="0" presId="urn:microsoft.com/office/officeart/2011/layout/TabList"/>
    <dgm:cxn modelId="{038F3B2B-CC53-4B1D-A7C7-8538126BEB17}" type="presParOf" srcId="{2F142856-DE43-42A0-BC55-0D9B5A3B6DF9}" destId="{6920C028-5C47-42D2-AD34-DCF89D84630C}" srcOrd="1" destOrd="0" presId="urn:microsoft.com/office/officeart/2011/layout/TabList"/>
    <dgm:cxn modelId="{930B0D4C-7824-4A97-ADBD-FA1F4D44E417}" type="presParOf" srcId="{2F142856-DE43-42A0-BC55-0D9B5A3B6DF9}" destId="{328562B8-D277-4C5A-9DD6-BF795BA5B517}" srcOrd="2" destOrd="0" presId="urn:microsoft.com/office/officeart/2011/layout/TabList"/>
    <dgm:cxn modelId="{91FE241B-EFA1-4EE5-AF5F-364A80A8B91F}" type="presParOf" srcId="{58536944-0356-4F26-B476-826771177901}" destId="{F49B8FA2-4A49-47F2-93BD-582105F6CE5E}" srcOrd="3" destOrd="0" presId="urn:microsoft.com/office/officeart/2011/layout/TabList"/>
    <dgm:cxn modelId="{5C2A646A-FDEE-4918-89AA-E4BB48F3FB0C}" type="presParOf" srcId="{58536944-0356-4F26-B476-826771177901}" destId="{135B511A-6DD0-4DE4-98FF-0FA58FC36185}" srcOrd="4" destOrd="0" presId="urn:microsoft.com/office/officeart/2011/layout/TabList"/>
    <dgm:cxn modelId="{42343BE6-A0E8-4B79-9F15-7395DDF3B20F}" type="presParOf" srcId="{135B511A-6DD0-4DE4-98FF-0FA58FC36185}" destId="{30FE12B3-19D9-4AAC-AAB7-BA701930A894}" srcOrd="0" destOrd="0" presId="urn:microsoft.com/office/officeart/2011/layout/TabList"/>
    <dgm:cxn modelId="{AC18CA78-BDA8-4BAD-88CA-EDF98DFD7DD9}" type="presParOf" srcId="{135B511A-6DD0-4DE4-98FF-0FA58FC36185}" destId="{78595D6E-7C05-4154-B926-1536EB416384}" srcOrd="1" destOrd="0" presId="urn:microsoft.com/office/officeart/2011/layout/TabList"/>
    <dgm:cxn modelId="{1195AA06-9559-4D48-8D9A-EDB0E3D9FB7E}" type="presParOf" srcId="{135B511A-6DD0-4DE4-98FF-0FA58FC36185}" destId="{661C13ED-C511-46FB-9B6E-2288428BC598}" srcOrd="2" destOrd="0" presId="urn:microsoft.com/office/officeart/2011/layout/TabList"/>
    <dgm:cxn modelId="{4AB045F9-9239-46A3-9F23-4BCA64D55488}" type="presParOf" srcId="{58536944-0356-4F26-B476-826771177901}" destId="{57EACBA1-F98C-4FD5-ADC4-A1A45A4DAD6F}" srcOrd="5" destOrd="0" presId="urn:microsoft.com/office/officeart/2011/layout/TabList"/>
    <dgm:cxn modelId="{0EBF08B9-C01E-41E6-8CF8-146939605FE1}" type="presParOf" srcId="{58536944-0356-4F26-B476-826771177901}" destId="{51724D27-3DF5-40A1-BD0E-BCD05E5728FB}" srcOrd="6" destOrd="0" presId="urn:microsoft.com/office/officeart/2011/layout/TabList"/>
    <dgm:cxn modelId="{67AC67C8-18BC-4D50-A752-F6F790A89AED}" type="presParOf" srcId="{51724D27-3DF5-40A1-BD0E-BCD05E5728FB}" destId="{34ACAD1C-1104-4AC2-A3F1-24674A11EE26}" srcOrd="0" destOrd="0" presId="urn:microsoft.com/office/officeart/2011/layout/TabList"/>
    <dgm:cxn modelId="{EB9A21F2-73D1-4712-AF2D-79F13D33097C}" type="presParOf" srcId="{51724D27-3DF5-40A1-BD0E-BCD05E5728FB}" destId="{1A415AD4-16F8-4759-9C7D-B840F43CC80C}" srcOrd="1" destOrd="0" presId="urn:microsoft.com/office/officeart/2011/layout/TabList"/>
    <dgm:cxn modelId="{9D75B405-2C94-479F-8178-3DC097D9F5B5}" type="presParOf" srcId="{51724D27-3DF5-40A1-BD0E-BCD05E5728FB}" destId="{C7E1C529-A09B-424A-B537-7E2C94A3F083}" srcOrd="2" destOrd="0" presId="urn:microsoft.com/office/officeart/2011/layout/TabList"/>
    <dgm:cxn modelId="{ECF66B5E-05AC-4132-860A-295B50DC4F9D}" type="presParOf" srcId="{58536944-0356-4F26-B476-826771177901}" destId="{6F6A8F9F-4AF2-40B7-9679-D964C59841B6}" srcOrd="7" destOrd="0" presId="urn:microsoft.com/office/officeart/2011/layout/TabList"/>
    <dgm:cxn modelId="{3786AEF6-BC71-480D-9A9F-2F62A7EC621C}" type="presParOf" srcId="{58536944-0356-4F26-B476-826771177901}" destId="{4E8382AB-2F0C-40C1-A9E3-192FE5AC51B3}" srcOrd="8" destOrd="0" presId="urn:microsoft.com/office/officeart/2011/layout/TabList"/>
    <dgm:cxn modelId="{20046D60-B2EA-439A-8A8D-27DD19BE4FAE}" type="presParOf" srcId="{4E8382AB-2F0C-40C1-A9E3-192FE5AC51B3}" destId="{EE866ECC-1F19-4553-AF6A-0B837AD12763}" srcOrd="0" destOrd="0" presId="urn:microsoft.com/office/officeart/2011/layout/TabList"/>
    <dgm:cxn modelId="{BAE4FF24-9738-4081-97F7-2E6059EA35EA}" type="presParOf" srcId="{4E8382AB-2F0C-40C1-A9E3-192FE5AC51B3}" destId="{AAE2CAAF-0F7C-4B85-B9C9-A38A321056DD}" srcOrd="1" destOrd="0" presId="urn:microsoft.com/office/officeart/2011/layout/TabList"/>
    <dgm:cxn modelId="{D86F424E-329F-4816-80B3-1CAE98024D82}"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125BCF-B32A-4CE0-8DB0-58D7CFD7774A}" type="doc">
      <dgm:prSet loTypeId="urn:microsoft.com/office/officeart/2011/layout/TabList" loCatId="list" qsTypeId="urn:microsoft.com/office/officeart/2005/8/quickstyle/simple4" qsCatId="simple" csTypeId="urn:microsoft.com/office/officeart/2005/8/colors/colorful1" csCatId="colorful" phldr="1"/>
      <dgm:spPr/>
      <dgm:t>
        <a:bodyPr/>
        <a:lstStyle/>
        <a:p>
          <a:endParaRPr kumimoji="1" lang="ja-JP" altLang="en-US"/>
        </a:p>
      </dgm:t>
    </dgm:pt>
    <dgm:pt modelId="{7459DECA-1140-4C0A-ADB3-15EAE395BD83}">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1. </a:t>
          </a:r>
          <a:r>
            <a:rPr kumimoji="1" lang="ja-JP" altLang="en-US" sz="1800" b="1" dirty="0" smtClean="0"/>
            <a:t>研究動機</a:t>
          </a:r>
          <a:endParaRPr lang="ja-JP" altLang="en-US" sz="1800" dirty="0"/>
        </a:p>
      </dgm:t>
    </dgm:pt>
    <dgm:pt modelId="{FD0F1A99-2E33-4F12-93AC-A0B31E563424}" type="parTrans" cxnId="{9CC52B8A-85B8-4000-92C5-80B8B336E042}">
      <dgm:prSet/>
      <dgm:spPr/>
      <dgm:t>
        <a:bodyPr/>
        <a:lstStyle/>
        <a:p>
          <a:endParaRPr kumimoji="1" lang="ja-JP" altLang="en-US" sz="1600"/>
        </a:p>
      </dgm:t>
    </dgm:pt>
    <dgm:pt modelId="{626B9CC8-3FED-4C9B-BDDF-35912904052B}" type="sibTrans" cxnId="{9CC52B8A-85B8-4000-92C5-80B8B336E042}">
      <dgm:prSet/>
      <dgm:spPr/>
      <dgm:t>
        <a:bodyPr/>
        <a:lstStyle/>
        <a:p>
          <a:endParaRPr kumimoji="1" lang="ja-JP" altLang="en-US" sz="1600"/>
        </a:p>
      </dgm:t>
    </dgm:pt>
    <dgm:pt modelId="{FCC0C676-9243-4C04-B1F4-DAA0153C8261}">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2. </a:t>
          </a:r>
          <a:r>
            <a:rPr kumimoji="1" lang="ja-JP" altLang="en-US" sz="1800" b="1" dirty="0" smtClean="0"/>
            <a:t>低周波防振装置の</a:t>
          </a:r>
          <a:r>
            <a:rPr kumimoji="1" lang="en-US" altLang="ja-JP" sz="1800" b="1" dirty="0" smtClean="0"/>
            <a:t/>
          </a:r>
          <a:br>
            <a:rPr kumimoji="1" lang="en-US" altLang="ja-JP" sz="1800" b="1" dirty="0" smtClean="0"/>
          </a:br>
          <a:r>
            <a:rPr kumimoji="1" lang="ja-JP" altLang="en-US" sz="1800" b="1" dirty="0" smtClean="0"/>
            <a:t>　  概要</a:t>
          </a:r>
          <a:endParaRPr lang="ja-JP" altLang="en-US" sz="1800" dirty="0"/>
        </a:p>
      </dgm:t>
    </dgm:pt>
    <dgm:pt modelId="{7A57407F-D107-49C5-AB32-F141F35816D6}" type="parTrans" cxnId="{427522CB-E6BD-4712-AF4F-0C93895638DD}">
      <dgm:prSet/>
      <dgm:spPr/>
      <dgm:t>
        <a:bodyPr/>
        <a:lstStyle/>
        <a:p>
          <a:endParaRPr kumimoji="1" lang="ja-JP" altLang="en-US" sz="1600"/>
        </a:p>
      </dgm:t>
    </dgm:pt>
    <dgm:pt modelId="{90BAE4DD-E308-4986-BE4F-92FF1B69D956}" type="sibTrans" cxnId="{427522CB-E6BD-4712-AF4F-0C93895638DD}">
      <dgm:prSet/>
      <dgm:spPr/>
      <dgm:t>
        <a:bodyPr/>
        <a:lstStyle/>
        <a:p>
          <a:endParaRPr kumimoji="1" lang="ja-JP" altLang="en-US" sz="1600"/>
        </a:p>
      </dgm:t>
    </dgm:pt>
    <dgm:pt modelId="{F250AB49-5AD9-49FB-88BF-DEBEB2214487}">
      <dgm:prSet custT="1"/>
      <dgm:spPr>
        <a:solidFill>
          <a:schemeClr val="bg1">
            <a:lumMod val="75000"/>
          </a:schemeClr>
        </a:solidFill>
        <a:ln>
          <a:solidFill>
            <a:schemeClr val="bg1">
              <a:lumMod val="75000"/>
            </a:schemeClr>
          </a:solidFill>
        </a:ln>
      </dgm:spPr>
      <dgm:t>
        <a:bodyPr/>
        <a:lstStyle/>
        <a:p>
          <a:pPr algn="l" rtl="0"/>
          <a:r>
            <a:rPr kumimoji="1" lang="en-US" altLang="ja-JP" sz="1800" b="1" smtClean="0"/>
            <a:t>4. </a:t>
          </a:r>
          <a:r>
            <a:rPr kumimoji="1" lang="ja-JP" altLang="en-US" sz="1800" b="1" dirty="0" smtClean="0"/>
            <a:t>制御実験</a:t>
          </a:r>
          <a:endParaRPr lang="ja-JP" altLang="en-US" sz="1800" dirty="0"/>
        </a:p>
      </dgm:t>
    </dgm:pt>
    <dgm:pt modelId="{D0A1FD66-D357-4F13-9005-0FAB046A2BA4}" type="parTrans" cxnId="{ABA1F8F5-7A4A-4F50-9F94-995419A1A90C}">
      <dgm:prSet/>
      <dgm:spPr/>
      <dgm:t>
        <a:bodyPr/>
        <a:lstStyle/>
        <a:p>
          <a:endParaRPr kumimoji="1" lang="ja-JP" altLang="en-US" sz="1600"/>
        </a:p>
      </dgm:t>
    </dgm:pt>
    <dgm:pt modelId="{A0CCD97B-59A7-4249-866C-42CBBCE54D8D}" type="sibTrans" cxnId="{ABA1F8F5-7A4A-4F50-9F94-995419A1A90C}">
      <dgm:prSet/>
      <dgm:spPr/>
      <dgm:t>
        <a:bodyPr/>
        <a:lstStyle/>
        <a:p>
          <a:endParaRPr kumimoji="1" lang="ja-JP" altLang="en-US" sz="1600"/>
        </a:p>
      </dgm:t>
    </dgm:pt>
    <dgm:pt modelId="{E4DA8890-101B-4633-86F4-FA5D6D079D96}">
      <dgm:prSet custT="1"/>
      <dgm:spPr/>
      <dgm:t>
        <a:bodyPr/>
        <a:lstStyle/>
        <a:p>
          <a:pPr algn="l" rtl="0"/>
          <a:r>
            <a:rPr kumimoji="1" lang="en-US" altLang="ja-JP" sz="1800" b="1" smtClean="0"/>
            <a:t>5. </a:t>
          </a:r>
          <a:r>
            <a:rPr kumimoji="1" lang="ja-JP" altLang="en-US" sz="1800" b="1" dirty="0" smtClean="0"/>
            <a:t>まとめ</a:t>
          </a:r>
          <a:endParaRPr lang="ja-JP" altLang="en-US" sz="1800" dirty="0"/>
        </a:p>
      </dgm:t>
    </dgm:pt>
    <dgm:pt modelId="{BF727AEE-F9A0-48AE-8404-ED1D73B85D11}" type="parTrans" cxnId="{84DEF0BE-9284-4537-8C87-277BA4C46CCD}">
      <dgm:prSet/>
      <dgm:spPr/>
      <dgm:t>
        <a:bodyPr/>
        <a:lstStyle/>
        <a:p>
          <a:endParaRPr kumimoji="1" lang="ja-JP" altLang="en-US" sz="1600"/>
        </a:p>
      </dgm:t>
    </dgm:pt>
    <dgm:pt modelId="{B82CB32B-D194-40F4-8736-ADFAC5DB39A0}" type="sibTrans" cxnId="{84DEF0BE-9284-4537-8C87-277BA4C46CCD}">
      <dgm:prSet/>
      <dgm:spPr/>
      <dgm:t>
        <a:bodyPr/>
        <a:lstStyle/>
        <a:p>
          <a:endParaRPr kumimoji="1" lang="ja-JP" altLang="en-US" sz="1600"/>
        </a:p>
      </dgm:t>
    </dgm:pt>
    <dgm:pt modelId="{C213B51C-8E7C-49FD-A7A7-47C1760131B7}">
      <dgm:prSet custT="1"/>
      <dgm:spPr/>
      <dgm:t>
        <a:bodyPr/>
        <a:lstStyle/>
        <a:p>
          <a:pPr rtl="0"/>
          <a:r>
            <a:rPr lang="ja-JP" altLang="en-US" sz="1600" dirty="0" smtClean="0">
              <a:solidFill>
                <a:schemeClr val="bg1">
                  <a:lumMod val="75000"/>
                </a:schemeClr>
              </a:solidFill>
            </a:rPr>
            <a:t>　・重力波とその検出原理</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・地上大型干渉計による重力波検出プロジェクト</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・低周波の重力波観測</a:t>
          </a:r>
          <a:endParaRPr lang="ja-JP" altLang="en-US" sz="1600" dirty="0">
            <a:solidFill>
              <a:schemeClr val="bg1">
                <a:lumMod val="75000"/>
              </a:schemeClr>
            </a:solidFill>
          </a:endParaRPr>
        </a:p>
      </dgm:t>
    </dgm:pt>
    <dgm:pt modelId="{3881EE9C-DB74-41F8-AE3C-78ED9A45B25D}" type="parTrans" cxnId="{5D5B4DB2-F2A3-4B51-B183-1BD3F2B0630E}">
      <dgm:prSet/>
      <dgm:spPr/>
      <dgm:t>
        <a:bodyPr/>
        <a:lstStyle/>
        <a:p>
          <a:endParaRPr kumimoji="1" lang="ja-JP" altLang="en-US"/>
        </a:p>
      </dgm:t>
    </dgm:pt>
    <dgm:pt modelId="{3E7A4623-8572-4D77-9C5A-A50CDC6F481B}" type="sibTrans" cxnId="{5D5B4DB2-F2A3-4B51-B183-1BD3F2B0630E}">
      <dgm:prSet/>
      <dgm:spPr/>
      <dgm:t>
        <a:bodyPr/>
        <a:lstStyle/>
        <a:p>
          <a:endParaRPr kumimoji="1" lang="ja-JP" altLang="en-US"/>
        </a:p>
      </dgm:t>
    </dgm:pt>
    <dgm:pt modelId="{654F6BCF-6496-489A-BFBB-39A0689DD80E}">
      <dgm:prSet custT="1"/>
      <dgm:spPr/>
      <dgm:t>
        <a:bodyPr/>
        <a:lstStyle/>
        <a:p>
          <a:pPr rtl="0"/>
          <a:r>
            <a:rPr lang="ja-JP" altLang="en-US" sz="1600" dirty="0" smtClean="0">
              <a:solidFill>
                <a:schemeClr val="bg1">
                  <a:lumMod val="75000"/>
                </a:schemeClr>
              </a:solidFill>
            </a:rPr>
            <a:t>　・防振の基本概念</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smtClean="0">
              <a:solidFill>
                <a:schemeClr val="bg1">
                  <a:lumMod val="75000"/>
                </a:schemeClr>
              </a:solidFill>
            </a:rPr>
            <a:t>　・低周波防振装置としての</a:t>
          </a:r>
          <a:r>
            <a:rPr lang="en-US" altLang="ja-JP" sz="1600" smtClean="0">
              <a:solidFill>
                <a:schemeClr val="bg1">
                  <a:lumMod val="75000"/>
                </a:schemeClr>
              </a:solidFill>
            </a:rPr>
            <a:t>SAS</a:t>
          </a:r>
          <a:br>
            <a:rPr lang="en-US" altLang="ja-JP" sz="1600" smtClean="0">
              <a:solidFill>
                <a:schemeClr val="bg1">
                  <a:lumMod val="75000"/>
                </a:schemeClr>
              </a:solidFill>
            </a:rPr>
          </a:br>
          <a:r>
            <a:rPr lang="ja-JP" altLang="en-US" sz="1600" smtClean="0">
              <a:solidFill>
                <a:schemeClr val="bg1">
                  <a:lumMod val="75000"/>
                </a:schemeClr>
              </a:solidFill>
            </a:rPr>
            <a:t>　・</a:t>
          </a:r>
          <a:r>
            <a:rPr lang="en-US" altLang="ja-JP" sz="1600" dirty="0" smtClean="0">
              <a:solidFill>
                <a:schemeClr val="bg1">
                  <a:lumMod val="75000"/>
                </a:schemeClr>
              </a:solidFill>
            </a:rPr>
            <a:t>KAGRA</a:t>
          </a:r>
          <a:r>
            <a:rPr lang="ja-JP" altLang="en-US" sz="1600" dirty="0" smtClean="0">
              <a:solidFill>
                <a:schemeClr val="bg1">
                  <a:lumMod val="75000"/>
                </a:schemeClr>
              </a:solidFill>
            </a:rPr>
            <a:t>における防振装置</a:t>
          </a:r>
          <a:r>
            <a:rPr lang="en-US" altLang="ja-JP" sz="1600" dirty="0" smtClean="0">
              <a:solidFill>
                <a:schemeClr val="bg1">
                  <a:lumMod val="75000"/>
                </a:schemeClr>
              </a:solidFill>
            </a:rPr>
            <a:t>(</a:t>
          </a:r>
          <a:r>
            <a:rPr lang="en-US" altLang="ja-JP" sz="1600" smtClean="0">
              <a:solidFill>
                <a:schemeClr val="bg1">
                  <a:lumMod val="75000"/>
                </a:schemeClr>
              </a:solidFill>
            </a:rPr>
            <a:t>KAGRA-SAS)</a:t>
          </a:r>
          <a:endParaRPr lang="ja-JP" altLang="en-US" sz="1600" dirty="0">
            <a:solidFill>
              <a:schemeClr val="bg1">
                <a:lumMod val="75000"/>
              </a:schemeClr>
            </a:solidFill>
          </a:endParaRPr>
        </a:p>
      </dgm:t>
    </dgm:pt>
    <dgm:pt modelId="{E7B63C3E-3A06-424E-A7AF-BC036771744F}" type="parTrans" cxnId="{D371F7A3-892D-4500-9162-C17396741354}">
      <dgm:prSet/>
      <dgm:spPr/>
      <dgm:t>
        <a:bodyPr/>
        <a:lstStyle/>
        <a:p>
          <a:endParaRPr kumimoji="1" lang="ja-JP" altLang="en-US"/>
        </a:p>
      </dgm:t>
    </dgm:pt>
    <dgm:pt modelId="{6F20D506-DB34-44A7-89D1-678F3D2BD179}" type="sibTrans" cxnId="{D371F7A3-892D-4500-9162-C17396741354}">
      <dgm:prSet/>
      <dgm:spPr/>
      <dgm:t>
        <a:bodyPr/>
        <a:lstStyle/>
        <a:p>
          <a:endParaRPr kumimoji="1" lang="ja-JP" altLang="en-US"/>
        </a:p>
      </dgm:t>
    </dgm:pt>
    <dgm:pt modelId="{C9E60679-B84E-4CB6-9151-21A2FE1D8C0E}">
      <dgm:prSet custT="1"/>
      <dgm:spPr/>
      <dgm:t>
        <a:bodyPr/>
        <a:lstStyle/>
        <a:p>
          <a:pPr rtl="0"/>
          <a:r>
            <a:rPr lang="ja-JP" altLang="en-US" sz="1600" dirty="0" smtClean="0">
              <a:solidFill>
                <a:schemeClr val="bg1">
                  <a:lumMod val="75000"/>
                </a:schemeClr>
              </a:solidFill>
            </a:rPr>
            <a:t>　・実験セットアップ</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・各種制御と性能確認</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・オートマトンによる自動制御</a:t>
          </a:r>
          <a:endParaRPr lang="ja-JP" altLang="en-US" sz="1600" dirty="0">
            <a:solidFill>
              <a:schemeClr val="bg1">
                <a:lumMod val="75000"/>
              </a:schemeClr>
            </a:solidFill>
          </a:endParaRPr>
        </a:p>
      </dgm:t>
    </dgm:pt>
    <dgm:pt modelId="{C41FC5D5-DC38-4E5B-9E26-E024F14D02CF}" type="parTrans" cxnId="{7AD8D7A2-7FE2-406D-9506-B24FD908EFB4}">
      <dgm:prSet/>
      <dgm:spPr/>
      <dgm:t>
        <a:bodyPr/>
        <a:lstStyle/>
        <a:p>
          <a:endParaRPr kumimoji="1" lang="ja-JP" altLang="en-US"/>
        </a:p>
      </dgm:t>
    </dgm:pt>
    <dgm:pt modelId="{A275254C-2C3D-48D9-AFE8-3A07BEE7E6B8}" type="sibTrans" cxnId="{7AD8D7A2-7FE2-406D-9506-B24FD908EFB4}">
      <dgm:prSet/>
      <dgm:spPr/>
      <dgm:t>
        <a:bodyPr/>
        <a:lstStyle/>
        <a:p>
          <a:endParaRPr kumimoji="1" lang="ja-JP" altLang="en-US"/>
        </a:p>
      </dgm:t>
    </dgm:pt>
    <dgm:pt modelId="{6A1E2CBD-A8EB-415F-8D95-FF0A5AE18358}">
      <dgm:prSet custT="1"/>
      <dgm:spPr/>
      <dgm:t>
        <a:bodyPr/>
        <a:lstStyle/>
        <a:p>
          <a:pPr rtl="0"/>
          <a:r>
            <a:rPr lang="ja-JP" altLang="en-US" sz="1600" dirty="0" smtClean="0"/>
            <a:t>　・まとめ</a:t>
          </a:r>
          <a:r>
            <a:rPr lang="en-US" altLang="ja-JP" sz="1600" dirty="0" smtClean="0"/>
            <a:t/>
          </a:r>
          <a:br>
            <a:rPr lang="en-US" altLang="ja-JP" sz="1600" dirty="0" smtClean="0"/>
          </a:br>
          <a:r>
            <a:rPr lang="ja-JP" altLang="en-US" sz="1600" dirty="0" smtClean="0"/>
            <a:t>　・今後の課題</a:t>
          </a:r>
          <a:endParaRPr lang="ja-JP" altLang="en-US" sz="1600" dirty="0"/>
        </a:p>
      </dgm:t>
    </dgm:pt>
    <dgm:pt modelId="{96D56716-EFCA-4B12-9CC0-B8A1CE7B4DF6}" type="parTrans" cxnId="{424A7E82-3966-4908-B0AB-2A28E06DF554}">
      <dgm:prSet/>
      <dgm:spPr/>
      <dgm:t>
        <a:bodyPr/>
        <a:lstStyle/>
        <a:p>
          <a:endParaRPr kumimoji="1" lang="ja-JP" altLang="en-US"/>
        </a:p>
      </dgm:t>
    </dgm:pt>
    <dgm:pt modelId="{467686EB-C4E5-4CBF-8BC0-1DA820C951EC}" type="sibTrans" cxnId="{424A7E82-3966-4908-B0AB-2A28E06DF554}">
      <dgm:prSet/>
      <dgm:spPr/>
      <dgm:t>
        <a:bodyPr/>
        <a:lstStyle/>
        <a:p>
          <a:endParaRPr kumimoji="1" lang="ja-JP" altLang="en-US"/>
        </a:p>
      </dgm:t>
    </dgm:pt>
    <dgm:pt modelId="{B1A4E1DD-DC55-4550-B0D7-B94C65A44377}">
      <dgm:prSet custT="1"/>
      <dgm:spPr/>
      <dgm:t>
        <a:bodyPr/>
        <a:lstStyle/>
        <a:p>
          <a:pPr rtl="0"/>
          <a:r>
            <a:rPr lang="ja-JP" altLang="en-US" sz="1600" dirty="0" smtClean="0">
              <a:solidFill>
                <a:schemeClr val="bg1">
                  <a:lumMod val="75000"/>
                </a:schemeClr>
              </a:solidFill>
            </a:rPr>
            <a:t>　・制御への要求</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a:t>
          </a:r>
          <a:r>
            <a:rPr lang="en-US" altLang="ja-JP" sz="1600" dirty="0" smtClean="0">
              <a:solidFill>
                <a:schemeClr val="bg1">
                  <a:lumMod val="75000"/>
                </a:schemeClr>
              </a:solidFill>
            </a:rPr>
            <a:t>KAGRA-SAS</a:t>
          </a:r>
          <a:r>
            <a:rPr lang="ja-JP" altLang="en-US" sz="1600" dirty="0" smtClean="0">
              <a:solidFill>
                <a:schemeClr val="bg1">
                  <a:lumMod val="75000"/>
                </a:schemeClr>
              </a:solidFill>
            </a:rPr>
            <a:t>の制御トポロジー</a:t>
          </a:r>
          <a:r>
            <a:rPr lang="en-US" altLang="ja-JP" sz="1600" dirty="0" smtClean="0">
              <a:solidFill>
                <a:schemeClr val="bg1">
                  <a:lumMod val="75000"/>
                </a:schemeClr>
              </a:solidFill>
            </a:rPr>
            <a:t/>
          </a:r>
          <a:br>
            <a:rPr lang="en-US" altLang="ja-JP" sz="1600" dirty="0" smtClean="0">
              <a:solidFill>
                <a:schemeClr val="bg1">
                  <a:lumMod val="75000"/>
                </a:schemeClr>
              </a:solidFill>
            </a:rPr>
          </a:br>
          <a:r>
            <a:rPr lang="ja-JP" altLang="en-US" sz="1600" dirty="0" smtClean="0">
              <a:solidFill>
                <a:schemeClr val="bg1">
                  <a:lumMod val="75000"/>
                </a:schemeClr>
              </a:solidFill>
            </a:rPr>
            <a:t>　・制御の設計</a:t>
          </a:r>
          <a:endParaRPr lang="ja-JP" altLang="en-US" sz="1600" dirty="0">
            <a:solidFill>
              <a:schemeClr val="bg1">
                <a:lumMod val="75000"/>
              </a:schemeClr>
            </a:solidFill>
          </a:endParaRPr>
        </a:p>
      </dgm:t>
    </dgm:pt>
    <dgm:pt modelId="{3AA0ED62-3285-4CD7-ACF9-D4FE9BB0E474}">
      <dgm:prSet custT="1"/>
      <dgm:spPr>
        <a:solidFill>
          <a:schemeClr val="bg1">
            <a:lumMod val="75000"/>
          </a:schemeClr>
        </a:solidFill>
        <a:ln>
          <a:solidFill>
            <a:schemeClr val="bg1">
              <a:lumMod val="75000"/>
            </a:schemeClr>
          </a:solidFill>
        </a:ln>
      </dgm:spPr>
      <dgm:t>
        <a:bodyPr/>
        <a:lstStyle/>
        <a:p>
          <a:pPr algn="l" rtl="0"/>
          <a:r>
            <a:rPr kumimoji="1" lang="en-US" altLang="ja-JP" sz="1800" b="1" dirty="0" smtClean="0"/>
            <a:t>3. </a:t>
          </a:r>
          <a:r>
            <a:rPr kumimoji="1" lang="ja-JP" altLang="en-US" sz="1800" b="1" dirty="0" smtClean="0"/>
            <a:t>防振装置の制御</a:t>
          </a:r>
          <a:endParaRPr lang="ja-JP" altLang="en-US" sz="1800" dirty="0"/>
        </a:p>
      </dgm:t>
    </dgm:pt>
    <dgm:pt modelId="{0E875B74-6326-4E47-AEBE-EC1AC25A0A06}" type="sibTrans" cxnId="{38F86DEC-42DA-46E9-9C52-08DCABB36412}">
      <dgm:prSet/>
      <dgm:spPr/>
      <dgm:t>
        <a:bodyPr/>
        <a:lstStyle/>
        <a:p>
          <a:endParaRPr kumimoji="1" lang="ja-JP" altLang="en-US"/>
        </a:p>
      </dgm:t>
    </dgm:pt>
    <dgm:pt modelId="{F1B90996-5A24-4BB4-B3CA-9A930F29062F}" type="parTrans" cxnId="{38F86DEC-42DA-46E9-9C52-08DCABB36412}">
      <dgm:prSet/>
      <dgm:spPr/>
      <dgm:t>
        <a:bodyPr/>
        <a:lstStyle/>
        <a:p>
          <a:endParaRPr kumimoji="1" lang="ja-JP" altLang="en-US"/>
        </a:p>
      </dgm:t>
    </dgm:pt>
    <dgm:pt modelId="{6EEA5210-DBBD-4F15-B981-9D5C1C6152F5}" type="sibTrans" cxnId="{86D1FB1E-A033-4326-9C85-C1D28DD005CC}">
      <dgm:prSet/>
      <dgm:spPr/>
      <dgm:t>
        <a:bodyPr/>
        <a:lstStyle/>
        <a:p>
          <a:endParaRPr kumimoji="1" lang="ja-JP" altLang="en-US"/>
        </a:p>
      </dgm:t>
    </dgm:pt>
    <dgm:pt modelId="{A046927B-9603-47A0-890B-41B5147E969A}" type="parTrans" cxnId="{86D1FB1E-A033-4326-9C85-C1D28DD005CC}">
      <dgm:prSet/>
      <dgm:spPr/>
      <dgm:t>
        <a:bodyPr/>
        <a:lstStyle/>
        <a:p>
          <a:endParaRPr kumimoji="1" lang="ja-JP" altLang="en-US"/>
        </a:p>
      </dgm:t>
    </dgm:pt>
    <dgm:pt modelId="{58536944-0356-4F26-B476-826771177901}" type="pres">
      <dgm:prSet presAssocID="{A6125BCF-B32A-4CE0-8DB0-58D7CFD7774A}" presName="Name0" presStyleCnt="0">
        <dgm:presLayoutVars>
          <dgm:chMax/>
          <dgm:chPref val="3"/>
          <dgm:dir/>
          <dgm:animOne val="branch"/>
          <dgm:animLvl val="lvl"/>
        </dgm:presLayoutVars>
      </dgm:prSet>
      <dgm:spPr/>
    </dgm:pt>
    <dgm:pt modelId="{38B63726-2B8A-41E6-94A1-4B5B64BEDA95}" type="pres">
      <dgm:prSet presAssocID="{7459DECA-1140-4C0A-ADB3-15EAE395BD83}" presName="composite" presStyleCnt="0"/>
      <dgm:spPr/>
    </dgm:pt>
    <dgm:pt modelId="{B4095DCB-CD92-4035-9FE7-18634BD15C13}" type="pres">
      <dgm:prSet presAssocID="{7459DECA-1140-4C0A-ADB3-15EAE395BD83}" presName="FirstChild" presStyleLbl="revTx" presStyleIdx="0" presStyleCnt="5">
        <dgm:presLayoutVars>
          <dgm:chMax val="0"/>
          <dgm:chPref val="0"/>
          <dgm:bulletEnabled val="1"/>
        </dgm:presLayoutVars>
      </dgm:prSet>
      <dgm:spPr/>
      <dgm:t>
        <a:bodyPr/>
        <a:lstStyle/>
        <a:p>
          <a:endParaRPr kumimoji="1" lang="ja-JP" altLang="en-US"/>
        </a:p>
      </dgm:t>
    </dgm:pt>
    <dgm:pt modelId="{9153E764-0FE2-49B6-A940-BA7803E84986}" type="pres">
      <dgm:prSet presAssocID="{7459DECA-1140-4C0A-ADB3-15EAE395BD83}" presName="Parent" presStyleLbl="alignNode1" presStyleIdx="0" presStyleCnt="5" custLinFactNeighborY="-365">
        <dgm:presLayoutVars>
          <dgm:chMax val="3"/>
          <dgm:chPref val="3"/>
          <dgm:bulletEnabled val="1"/>
        </dgm:presLayoutVars>
      </dgm:prSet>
      <dgm:spPr/>
    </dgm:pt>
    <dgm:pt modelId="{6B79DBE7-EEB8-483E-A4D6-98FE8228F2AD}" type="pres">
      <dgm:prSet presAssocID="{7459DECA-1140-4C0A-ADB3-15EAE395BD83}" presName="Accent" presStyleLbl="parChTrans1D1" presStyleIdx="0" presStyleCnt="5"/>
      <dgm:spPr/>
    </dgm:pt>
    <dgm:pt modelId="{ABB63D2B-5FB4-49F6-BE4C-3E1F3E1E458D}" type="pres">
      <dgm:prSet presAssocID="{626B9CC8-3FED-4C9B-BDDF-35912904052B}" presName="sibTrans" presStyleCnt="0"/>
      <dgm:spPr/>
    </dgm:pt>
    <dgm:pt modelId="{2F142856-DE43-42A0-BC55-0D9B5A3B6DF9}" type="pres">
      <dgm:prSet presAssocID="{FCC0C676-9243-4C04-B1F4-DAA0153C8261}" presName="composite" presStyleCnt="0"/>
      <dgm:spPr/>
    </dgm:pt>
    <dgm:pt modelId="{DC5CDB1E-FA56-425C-998D-CB9C7E6F324F}" type="pres">
      <dgm:prSet presAssocID="{FCC0C676-9243-4C04-B1F4-DAA0153C8261}" presName="FirstChild" presStyleLbl="revTx" presStyleIdx="1" presStyleCnt="5">
        <dgm:presLayoutVars>
          <dgm:chMax val="0"/>
          <dgm:chPref val="0"/>
          <dgm:bulletEnabled val="1"/>
        </dgm:presLayoutVars>
      </dgm:prSet>
      <dgm:spPr/>
      <dgm:t>
        <a:bodyPr/>
        <a:lstStyle/>
        <a:p>
          <a:endParaRPr kumimoji="1" lang="ja-JP" altLang="en-US"/>
        </a:p>
      </dgm:t>
    </dgm:pt>
    <dgm:pt modelId="{6920C028-5C47-42D2-AD34-DCF89D84630C}" type="pres">
      <dgm:prSet presAssocID="{FCC0C676-9243-4C04-B1F4-DAA0153C8261}" presName="Parent" presStyleLbl="alignNode1" presStyleIdx="1" presStyleCnt="5">
        <dgm:presLayoutVars>
          <dgm:chMax val="3"/>
          <dgm:chPref val="3"/>
          <dgm:bulletEnabled val="1"/>
        </dgm:presLayoutVars>
      </dgm:prSet>
      <dgm:spPr/>
      <dgm:t>
        <a:bodyPr/>
        <a:lstStyle/>
        <a:p>
          <a:endParaRPr kumimoji="1" lang="ja-JP" altLang="en-US"/>
        </a:p>
      </dgm:t>
    </dgm:pt>
    <dgm:pt modelId="{328562B8-D277-4C5A-9DD6-BF795BA5B517}" type="pres">
      <dgm:prSet presAssocID="{FCC0C676-9243-4C04-B1F4-DAA0153C8261}" presName="Accent" presStyleLbl="parChTrans1D1" presStyleIdx="1" presStyleCnt="5"/>
      <dgm:spPr/>
    </dgm:pt>
    <dgm:pt modelId="{F49B8FA2-4A49-47F2-93BD-582105F6CE5E}" type="pres">
      <dgm:prSet presAssocID="{90BAE4DD-E308-4986-BE4F-92FF1B69D956}" presName="sibTrans" presStyleCnt="0"/>
      <dgm:spPr/>
    </dgm:pt>
    <dgm:pt modelId="{135B511A-6DD0-4DE4-98FF-0FA58FC36185}" type="pres">
      <dgm:prSet presAssocID="{3AA0ED62-3285-4CD7-ACF9-D4FE9BB0E474}" presName="composite" presStyleCnt="0"/>
      <dgm:spPr/>
    </dgm:pt>
    <dgm:pt modelId="{30FE12B3-19D9-4AAC-AAB7-BA701930A894}" type="pres">
      <dgm:prSet presAssocID="{3AA0ED62-3285-4CD7-ACF9-D4FE9BB0E474}" presName="FirstChild" presStyleLbl="revTx" presStyleIdx="2" presStyleCnt="5">
        <dgm:presLayoutVars>
          <dgm:chMax val="0"/>
          <dgm:chPref val="0"/>
          <dgm:bulletEnabled val="1"/>
        </dgm:presLayoutVars>
      </dgm:prSet>
      <dgm:spPr/>
      <dgm:t>
        <a:bodyPr/>
        <a:lstStyle/>
        <a:p>
          <a:endParaRPr kumimoji="1" lang="ja-JP" altLang="en-US"/>
        </a:p>
      </dgm:t>
    </dgm:pt>
    <dgm:pt modelId="{78595D6E-7C05-4154-B926-1536EB416384}" type="pres">
      <dgm:prSet presAssocID="{3AA0ED62-3285-4CD7-ACF9-D4FE9BB0E474}" presName="Parent" presStyleLbl="alignNode1" presStyleIdx="2" presStyleCnt="5">
        <dgm:presLayoutVars>
          <dgm:chMax val="3"/>
          <dgm:chPref val="3"/>
          <dgm:bulletEnabled val="1"/>
        </dgm:presLayoutVars>
      </dgm:prSet>
      <dgm:spPr/>
      <dgm:t>
        <a:bodyPr/>
        <a:lstStyle/>
        <a:p>
          <a:endParaRPr kumimoji="1" lang="ja-JP" altLang="en-US"/>
        </a:p>
      </dgm:t>
    </dgm:pt>
    <dgm:pt modelId="{661C13ED-C511-46FB-9B6E-2288428BC598}" type="pres">
      <dgm:prSet presAssocID="{3AA0ED62-3285-4CD7-ACF9-D4FE9BB0E474}" presName="Accent" presStyleLbl="parChTrans1D1" presStyleIdx="2" presStyleCnt="5"/>
      <dgm:spPr/>
    </dgm:pt>
    <dgm:pt modelId="{57EACBA1-F98C-4FD5-ADC4-A1A45A4DAD6F}" type="pres">
      <dgm:prSet presAssocID="{0E875B74-6326-4E47-AEBE-EC1AC25A0A06}" presName="sibTrans" presStyleCnt="0"/>
      <dgm:spPr/>
    </dgm:pt>
    <dgm:pt modelId="{51724D27-3DF5-40A1-BD0E-BCD05E5728FB}" type="pres">
      <dgm:prSet presAssocID="{F250AB49-5AD9-49FB-88BF-DEBEB2214487}" presName="composite" presStyleCnt="0"/>
      <dgm:spPr/>
    </dgm:pt>
    <dgm:pt modelId="{34ACAD1C-1104-4AC2-A3F1-24674A11EE26}" type="pres">
      <dgm:prSet presAssocID="{F250AB49-5AD9-49FB-88BF-DEBEB2214487}" presName="FirstChild" presStyleLbl="revTx" presStyleIdx="3" presStyleCnt="5">
        <dgm:presLayoutVars>
          <dgm:chMax val="0"/>
          <dgm:chPref val="0"/>
          <dgm:bulletEnabled val="1"/>
        </dgm:presLayoutVars>
      </dgm:prSet>
      <dgm:spPr/>
      <dgm:t>
        <a:bodyPr/>
        <a:lstStyle/>
        <a:p>
          <a:endParaRPr kumimoji="1" lang="ja-JP" altLang="en-US"/>
        </a:p>
      </dgm:t>
    </dgm:pt>
    <dgm:pt modelId="{1A415AD4-16F8-4759-9C7D-B840F43CC80C}" type="pres">
      <dgm:prSet presAssocID="{F250AB49-5AD9-49FB-88BF-DEBEB2214487}" presName="Parent" presStyleLbl="alignNode1" presStyleIdx="3" presStyleCnt="5">
        <dgm:presLayoutVars>
          <dgm:chMax val="3"/>
          <dgm:chPref val="3"/>
          <dgm:bulletEnabled val="1"/>
        </dgm:presLayoutVars>
      </dgm:prSet>
      <dgm:spPr/>
      <dgm:t>
        <a:bodyPr/>
        <a:lstStyle/>
        <a:p>
          <a:endParaRPr kumimoji="1" lang="ja-JP" altLang="en-US"/>
        </a:p>
      </dgm:t>
    </dgm:pt>
    <dgm:pt modelId="{C7E1C529-A09B-424A-B537-7E2C94A3F083}" type="pres">
      <dgm:prSet presAssocID="{F250AB49-5AD9-49FB-88BF-DEBEB2214487}" presName="Accent" presStyleLbl="parChTrans1D1" presStyleIdx="3" presStyleCnt="5"/>
      <dgm:spPr/>
    </dgm:pt>
    <dgm:pt modelId="{6F6A8F9F-4AF2-40B7-9679-D964C59841B6}" type="pres">
      <dgm:prSet presAssocID="{A0CCD97B-59A7-4249-866C-42CBBCE54D8D}" presName="sibTrans" presStyleCnt="0"/>
      <dgm:spPr/>
    </dgm:pt>
    <dgm:pt modelId="{4E8382AB-2F0C-40C1-A9E3-192FE5AC51B3}" type="pres">
      <dgm:prSet presAssocID="{E4DA8890-101B-4633-86F4-FA5D6D079D96}" presName="composite" presStyleCnt="0"/>
      <dgm:spPr/>
    </dgm:pt>
    <dgm:pt modelId="{EE866ECC-1F19-4553-AF6A-0B837AD12763}" type="pres">
      <dgm:prSet presAssocID="{E4DA8890-101B-4633-86F4-FA5D6D079D96}" presName="FirstChild" presStyleLbl="revTx" presStyleIdx="4" presStyleCnt="5">
        <dgm:presLayoutVars>
          <dgm:chMax val="0"/>
          <dgm:chPref val="0"/>
          <dgm:bulletEnabled val="1"/>
        </dgm:presLayoutVars>
      </dgm:prSet>
      <dgm:spPr/>
    </dgm:pt>
    <dgm:pt modelId="{AAE2CAAF-0F7C-4B85-B9C9-A38A321056DD}" type="pres">
      <dgm:prSet presAssocID="{E4DA8890-101B-4633-86F4-FA5D6D079D96}" presName="Parent" presStyleLbl="alignNode1" presStyleIdx="4" presStyleCnt="5">
        <dgm:presLayoutVars>
          <dgm:chMax val="3"/>
          <dgm:chPref val="3"/>
          <dgm:bulletEnabled val="1"/>
        </dgm:presLayoutVars>
      </dgm:prSet>
      <dgm:spPr/>
      <dgm:t>
        <a:bodyPr/>
        <a:lstStyle/>
        <a:p>
          <a:endParaRPr kumimoji="1" lang="ja-JP" altLang="en-US"/>
        </a:p>
      </dgm:t>
    </dgm:pt>
    <dgm:pt modelId="{34345515-89CE-4F11-BC7C-01BBFACD933F}" type="pres">
      <dgm:prSet presAssocID="{E4DA8890-101B-4633-86F4-FA5D6D079D96}" presName="Accent" presStyleLbl="parChTrans1D1" presStyleIdx="4" presStyleCnt="5"/>
      <dgm:spPr/>
    </dgm:pt>
  </dgm:ptLst>
  <dgm:cxnLst>
    <dgm:cxn modelId="{D371F7A3-892D-4500-9162-C17396741354}" srcId="{FCC0C676-9243-4C04-B1F4-DAA0153C8261}" destId="{654F6BCF-6496-489A-BFBB-39A0689DD80E}" srcOrd="0" destOrd="0" parTransId="{E7B63C3E-3A06-424E-A7AF-BC036771744F}" sibTransId="{6F20D506-DB34-44A7-89D1-678F3D2BD179}"/>
    <dgm:cxn modelId="{ABA1F8F5-7A4A-4F50-9F94-995419A1A90C}" srcId="{A6125BCF-B32A-4CE0-8DB0-58D7CFD7774A}" destId="{F250AB49-5AD9-49FB-88BF-DEBEB2214487}" srcOrd="3" destOrd="0" parTransId="{D0A1FD66-D357-4F13-9005-0FAB046A2BA4}" sibTransId="{A0CCD97B-59A7-4249-866C-42CBBCE54D8D}"/>
    <dgm:cxn modelId="{AA0AA734-08B2-4626-BE84-71BCA2A1A3EC}" type="presOf" srcId="{F250AB49-5AD9-49FB-88BF-DEBEB2214487}" destId="{1A415AD4-16F8-4759-9C7D-B840F43CC80C}" srcOrd="0" destOrd="0" presId="urn:microsoft.com/office/officeart/2011/layout/TabList"/>
    <dgm:cxn modelId="{424A7E82-3966-4908-B0AB-2A28E06DF554}" srcId="{E4DA8890-101B-4633-86F4-FA5D6D079D96}" destId="{6A1E2CBD-A8EB-415F-8D95-FF0A5AE18358}" srcOrd="0" destOrd="0" parTransId="{96D56716-EFCA-4B12-9CC0-B8A1CE7B4DF6}" sibTransId="{467686EB-C4E5-4CBF-8BC0-1DA820C951EC}"/>
    <dgm:cxn modelId="{84DEF0BE-9284-4537-8C87-277BA4C46CCD}" srcId="{A6125BCF-B32A-4CE0-8DB0-58D7CFD7774A}" destId="{E4DA8890-101B-4633-86F4-FA5D6D079D96}" srcOrd="4" destOrd="0" parTransId="{BF727AEE-F9A0-48AE-8404-ED1D73B85D11}" sibTransId="{B82CB32B-D194-40F4-8736-ADFAC5DB39A0}"/>
    <dgm:cxn modelId="{7AD8D7A2-7FE2-406D-9506-B24FD908EFB4}" srcId="{F250AB49-5AD9-49FB-88BF-DEBEB2214487}" destId="{C9E60679-B84E-4CB6-9151-21A2FE1D8C0E}" srcOrd="0" destOrd="0" parTransId="{C41FC5D5-DC38-4E5B-9E26-E024F14D02CF}" sibTransId="{A275254C-2C3D-48D9-AFE8-3A07BEE7E6B8}"/>
    <dgm:cxn modelId="{7A0EB067-5878-4C14-BF50-9248EACDC489}" type="presOf" srcId="{654F6BCF-6496-489A-BFBB-39A0689DD80E}" destId="{DC5CDB1E-FA56-425C-998D-CB9C7E6F324F}" srcOrd="0" destOrd="0" presId="urn:microsoft.com/office/officeart/2011/layout/TabList"/>
    <dgm:cxn modelId="{D1E7D72A-0CF7-4828-A4A3-9682B21E0AC2}" type="presOf" srcId="{E4DA8890-101B-4633-86F4-FA5D6D079D96}" destId="{AAE2CAAF-0F7C-4B85-B9C9-A38A321056DD}" srcOrd="0" destOrd="0" presId="urn:microsoft.com/office/officeart/2011/layout/TabList"/>
    <dgm:cxn modelId="{427522CB-E6BD-4712-AF4F-0C93895638DD}" srcId="{A6125BCF-B32A-4CE0-8DB0-58D7CFD7774A}" destId="{FCC0C676-9243-4C04-B1F4-DAA0153C8261}" srcOrd="1" destOrd="0" parTransId="{7A57407F-D107-49C5-AB32-F141F35816D6}" sibTransId="{90BAE4DD-E308-4986-BE4F-92FF1B69D956}"/>
    <dgm:cxn modelId="{01D3CA12-6DC0-4F88-A756-36F9FEFB89D9}" type="presOf" srcId="{6A1E2CBD-A8EB-415F-8D95-FF0A5AE18358}" destId="{EE866ECC-1F19-4553-AF6A-0B837AD12763}" srcOrd="0" destOrd="0" presId="urn:microsoft.com/office/officeart/2011/layout/TabList"/>
    <dgm:cxn modelId="{099B445A-0DD0-4F98-8BD0-EBCA6C698119}" type="presOf" srcId="{A6125BCF-B32A-4CE0-8DB0-58D7CFD7774A}" destId="{58536944-0356-4F26-B476-826771177901}" srcOrd="0" destOrd="0" presId="urn:microsoft.com/office/officeart/2011/layout/TabList"/>
    <dgm:cxn modelId="{274D88D4-5E7D-49D7-AC43-9D998EA34EB1}" type="presOf" srcId="{C9E60679-B84E-4CB6-9151-21A2FE1D8C0E}" destId="{34ACAD1C-1104-4AC2-A3F1-24674A11EE26}" srcOrd="0" destOrd="0" presId="urn:microsoft.com/office/officeart/2011/layout/TabList"/>
    <dgm:cxn modelId="{AA512D88-2C92-49B9-863D-3D6BA3475D71}" type="presOf" srcId="{C213B51C-8E7C-49FD-A7A7-47C1760131B7}" destId="{B4095DCB-CD92-4035-9FE7-18634BD15C13}" srcOrd="0" destOrd="0" presId="urn:microsoft.com/office/officeart/2011/layout/TabList"/>
    <dgm:cxn modelId="{3A34FFF6-6CE1-4A06-9084-56AB3545C867}" type="presOf" srcId="{7459DECA-1140-4C0A-ADB3-15EAE395BD83}" destId="{9153E764-0FE2-49B6-A940-BA7803E84986}" srcOrd="0" destOrd="0" presId="urn:microsoft.com/office/officeart/2011/layout/TabList"/>
    <dgm:cxn modelId="{38F86DEC-42DA-46E9-9C52-08DCABB36412}" srcId="{A6125BCF-B32A-4CE0-8DB0-58D7CFD7774A}" destId="{3AA0ED62-3285-4CD7-ACF9-D4FE9BB0E474}" srcOrd="2" destOrd="0" parTransId="{F1B90996-5A24-4BB4-B3CA-9A930F29062F}" sibTransId="{0E875B74-6326-4E47-AEBE-EC1AC25A0A06}"/>
    <dgm:cxn modelId="{5190B800-D86C-4B27-BD97-B7AA33810E00}" type="presOf" srcId="{B1A4E1DD-DC55-4550-B0D7-B94C65A44377}" destId="{30FE12B3-19D9-4AAC-AAB7-BA701930A894}" srcOrd="0" destOrd="0" presId="urn:microsoft.com/office/officeart/2011/layout/TabList"/>
    <dgm:cxn modelId="{86D1FB1E-A033-4326-9C85-C1D28DD005CC}" srcId="{3AA0ED62-3285-4CD7-ACF9-D4FE9BB0E474}" destId="{B1A4E1DD-DC55-4550-B0D7-B94C65A44377}" srcOrd="0" destOrd="0" parTransId="{A046927B-9603-47A0-890B-41B5147E969A}" sibTransId="{6EEA5210-DBBD-4F15-B981-9D5C1C6152F5}"/>
    <dgm:cxn modelId="{9CC52B8A-85B8-4000-92C5-80B8B336E042}" srcId="{A6125BCF-B32A-4CE0-8DB0-58D7CFD7774A}" destId="{7459DECA-1140-4C0A-ADB3-15EAE395BD83}" srcOrd="0" destOrd="0" parTransId="{FD0F1A99-2E33-4F12-93AC-A0B31E563424}" sibTransId="{626B9CC8-3FED-4C9B-BDDF-35912904052B}"/>
    <dgm:cxn modelId="{69324171-25AC-4605-B3EF-E45F3077A108}" type="presOf" srcId="{3AA0ED62-3285-4CD7-ACF9-D4FE9BB0E474}" destId="{78595D6E-7C05-4154-B926-1536EB416384}" srcOrd="0" destOrd="0" presId="urn:microsoft.com/office/officeart/2011/layout/TabList"/>
    <dgm:cxn modelId="{E12DBC5C-E7DC-493D-997E-D5CB0013E960}" type="presOf" srcId="{FCC0C676-9243-4C04-B1F4-DAA0153C8261}" destId="{6920C028-5C47-42D2-AD34-DCF89D84630C}" srcOrd="0" destOrd="0" presId="urn:microsoft.com/office/officeart/2011/layout/TabList"/>
    <dgm:cxn modelId="{5D5B4DB2-F2A3-4B51-B183-1BD3F2B0630E}" srcId="{7459DECA-1140-4C0A-ADB3-15EAE395BD83}" destId="{C213B51C-8E7C-49FD-A7A7-47C1760131B7}" srcOrd="0" destOrd="0" parTransId="{3881EE9C-DB74-41F8-AE3C-78ED9A45B25D}" sibTransId="{3E7A4623-8572-4D77-9C5A-A50CDC6F481B}"/>
    <dgm:cxn modelId="{FF896902-D4C4-4CFF-A3AE-AB4B0494835B}" type="presParOf" srcId="{58536944-0356-4F26-B476-826771177901}" destId="{38B63726-2B8A-41E6-94A1-4B5B64BEDA95}" srcOrd="0" destOrd="0" presId="urn:microsoft.com/office/officeart/2011/layout/TabList"/>
    <dgm:cxn modelId="{9429B042-DABE-4F2B-A7FC-A576229C35B3}" type="presParOf" srcId="{38B63726-2B8A-41E6-94A1-4B5B64BEDA95}" destId="{B4095DCB-CD92-4035-9FE7-18634BD15C13}" srcOrd="0" destOrd="0" presId="urn:microsoft.com/office/officeart/2011/layout/TabList"/>
    <dgm:cxn modelId="{64ACA75E-23C7-4CEA-AEC7-87462C68F48A}" type="presParOf" srcId="{38B63726-2B8A-41E6-94A1-4B5B64BEDA95}" destId="{9153E764-0FE2-49B6-A940-BA7803E84986}" srcOrd="1" destOrd="0" presId="urn:microsoft.com/office/officeart/2011/layout/TabList"/>
    <dgm:cxn modelId="{C9080B96-9DAF-4B4A-9963-5CCEEF0376BC}" type="presParOf" srcId="{38B63726-2B8A-41E6-94A1-4B5B64BEDA95}" destId="{6B79DBE7-EEB8-483E-A4D6-98FE8228F2AD}" srcOrd="2" destOrd="0" presId="urn:microsoft.com/office/officeart/2011/layout/TabList"/>
    <dgm:cxn modelId="{3CD2505F-DDF4-4543-AE4F-F2EA2B578338}" type="presParOf" srcId="{58536944-0356-4F26-B476-826771177901}" destId="{ABB63D2B-5FB4-49F6-BE4C-3E1F3E1E458D}" srcOrd="1" destOrd="0" presId="urn:microsoft.com/office/officeart/2011/layout/TabList"/>
    <dgm:cxn modelId="{91EAD649-1443-4AC1-B27F-8288F30EDF7F}" type="presParOf" srcId="{58536944-0356-4F26-B476-826771177901}" destId="{2F142856-DE43-42A0-BC55-0D9B5A3B6DF9}" srcOrd="2" destOrd="0" presId="urn:microsoft.com/office/officeart/2011/layout/TabList"/>
    <dgm:cxn modelId="{F413EEAA-1E0C-4D7A-B3C6-7AAEFCA8212D}" type="presParOf" srcId="{2F142856-DE43-42A0-BC55-0D9B5A3B6DF9}" destId="{DC5CDB1E-FA56-425C-998D-CB9C7E6F324F}" srcOrd="0" destOrd="0" presId="urn:microsoft.com/office/officeart/2011/layout/TabList"/>
    <dgm:cxn modelId="{830FAD6B-C418-465C-8C4E-93F464C009DF}" type="presParOf" srcId="{2F142856-DE43-42A0-BC55-0D9B5A3B6DF9}" destId="{6920C028-5C47-42D2-AD34-DCF89D84630C}" srcOrd="1" destOrd="0" presId="urn:microsoft.com/office/officeart/2011/layout/TabList"/>
    <dgm:cxn modelId="{EF5CA6C6-9C4C-4DC8-A478-4030880C8D6B}" type="presParOf" srcId="{2F142856-DE43-42A0-BC55-0D9B5A3B6DF9}" destId="{328562B8-D277-4C5A-9DD6-BF795BA5B517}" srcOrd="2" destOrd="0" presId="urn:microsoft.com/office/officeart/2011/layout/TabList"/>
    <dgm:cxn modelId="{82297097-A1B9-49AE-A242-FD24E784FBC7}" type="presParOf" srcId="{58536944-0356-4F26-B476-826771177901}" destId="{F49B8FA2-4A49-47F2-93BD-582105F6CE5E}" srcOrd="3" destOrd="0" presId="urn:microsoft.com/office/officeart/2011/layout/TabList"/>
    <dgm:cxn modelId="{5564C95F-6240-40FE-853A-C6E3D71685CB}" type="presParOf" srcId="{58536944-0356-4F26-B476-826771177901}" destId="{135B511A-6DD0-4DE4-98FF-0FA58FC36185}" srcOrd="4" destOrd="0" presId="urn:microsoft.com/office/officeart/2011/layout/TabList"/>
    <dgm:cxn modelId="{1E5CFAEC-88F0-49B7-81B7-DCA12ECDDAFA}" type="presParOf" srcId="{135B511A-6DD0-4DE4-98FF-0FA58FC36185}" destId="{30FE12B3-19D9-4AAC-AAB7-BA701930A894}" srcOrd="0" destOrd="0" presId="urn:microsoft.com/office/officeart/2011/layout/TabList"/>
    <dgm:cxn modelId="{145097B0-F492-4956-ABF0-730B93CC364D}" type="presParOf" srcId="{135B511A-6DD0-4DE4-98FF-0FA58FC36185}" destId="{78595D6E-7C05-4154-B926-1536EB416384}" srcOrd="1" destOrd="0" presId="urn:microsoft.com/office/officeart/2011/layout/TabList"/>
    <dgm:cxn modelId="{33DFBAE9-A954-434D-A7DB-BFDB2B5FCB28}" type="presParOf" srcId="{135B511A-6DD0-4DE4-98FF-0FA58FC36185}" destId="{661C13ED-C511-46FB-9B6E-2288428BC598}" srcOrd="2" destOrd="0" presId="urn:microsoft.com/office/officeart/2011/layout/TabList"/>
    <dgm:cxn modelId="{C0A3A173-50FD-4BB7-9CDE-040EF31EB9D5}" type="presParOf" srcId="{58536944-0356-4F26-B476-826771177901}" destId="{57EACBA1-F98C-4FD5-ADC4-A1A45A4DAD6F}" srcOrd="5" destOrd="0" presId="urn:microsoft.com/office/officeart/2011/layout/TabList"/>
    <dgm:cxn modelId="{ACA59B2C-EB7B-4759-BA03-40CF4C8EA18B}" type="presParOf" srcId="{58536944-0356-4F26-B476-826771177901}" destId="{51724D27-3DF5-40A1-BD0E-BCD05E5728FB}" srcOrd="6" destOrd="0" presId="urn:microsoft.com/office/officeart/2011/layout/TabList"/>
    <dgm:cxn modelId="{FD7B5CA3-7E44-4834-9CA7-2BB361DC6064}" type="presParOf" srcId="{51724D27-3DF5-40A1-BD0E-BCD05E5728FB}" destId="{34ACAD1C-1104-4AC2-A3F1-24674A11EE26}" srcOrd="0" destOrd="0" presId="urn:microsoft.com/office/officeart/2011/layout/TabList"/>
    <dgm:cxn modelId="{76227510-C320-48FD-815C-538487AD494A}" type="presParOf" srcId="{51724D27-3DF5-40A1-BD0E-BCD05E5728FB}" destId="{1A415AD4-16F8-4759-9C7D-B840F43CC80C}" srcOrd="1" destOrd="0" presId="urn:microsoft.com/office/officeart/2011/layout/TabList"/>
    <dgm:cxn modelId="{55CAFB77-7C51-46AD-9752-8B18B4920778}" type="presParOf" srcId="{51724D27-3DF5-40A1-BD0E-BCD05E5728FB}" destId="{C7E1C529-A09B-424A-B537-7E2C94A3F083}" srcOrd="2" destOrd="0" presId="urn:microsoft.com/office/officeart/2011/layout/TabList"/>
    <dgm:cxn modelId="{E9583A3C-0FD4-4011-B372-FD64DB131C3E}" type="presParOf" srcId="{58536944-0356-4F26-B476-826771177901}" destId="{6F6A8F9F-4AF2-40B7-9679-D964C59841B6}" srcOrd="7" destOrd="0" presId="urn:microsoft.com/office/officeart/2011/layout/TabList"/>
    <dgm:cxn modelId="{8C048D2B-4F43-4611-A17A-56B213E801F7}" type="presParOf" srcId="{58536944-0356-4F26-B476-826771177901}" destId="{4E8382AB-2F0C-40C1-A9E3-192FE5AC51B3}" srcOrd="8" destOrd="0" presId="urn:microsoft.com/office/officeart/2011/layout/TabList"/>
    <dgm:cxn modelId="{5A7205CD-FC7E-4343-B7C7-C4176C9DD691}" type="presParOf" srcId="{4E8382AB-2F0C-40C1-A9E3-192FE5AC51B3}" destId="{EE866ECC-1F19-4553-AF6A-0B837AD12763}" srcOrd="0" destOrd="0" presId="urn:microsoft.com/office/officeart/2011/layout/TabList"/>
    <dgm:cxn modelId="{57B4EC56-1289-4BC8-85EB-C9E702C14FCE}" type="presParOf" srcId="{4E8382AB-2F0C-40C1-A9E3-192FE5AC51B3}" destId="{AAE2CAAF-0F7C-4B85-B9C9-A38A321056DD}" srcOrd="1" destOrd="0" presId="urn:microsoft.com/office/officeart/2011/layout/TabList"/>
    <dgm:cxn modelId="{5EBDE617-AF3A-4435-86F7-9D0761E3705F}" type="presParOf" srcId="{4E8382AB-2F0C-40C1-A9E3-192FE5AC51B3}" destId="{34345515-89CE-4F11-BC7C-01BBFACD933F}" srcOrd="2"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8D844-EB2C-49B3-9307-AF70785C6A24}">
      <dsp:nvSpPr>
        <dsp:cNvPr id="0" name=""/>
        <dsp:cNvSpPr/>
      </dsp:nvSpPr>
      <dsp:spPr>
        <a:xfrm>
          <a:off x="0" y="59221"/>
          <a:ext cx="5472608" cy="47970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1. Introduction</a:t>
          </a:r>
          <a:endParaRPr lang="ja-JP" sz="2000" kern="1200" dirty="0"/>
        </a:p>
      </dsp:txBody>
      <dsp:txXfrm>
        <a:off x="23417" y="82638"/>
        <a:ext cx="5425774" cy="432866"/>
      </dsp:txXfrm>
    </dsp:sp>
    <dsp:sp modelId="{B39919A6-5CA6-4BBB-AB76-BA89EFA81BC5}">
      <dsp:nvSpPr>
        <dsp:cNvPr id="0" name=""/>
        <dsp:cNvSpPr/>
      </dsp:nvSpPr>
      <dsp:spPr>
        <a:xfrm>
          <a:off x="0" y="596521"/>
          <a:ext cx="5472608" cy="479700"/>
        </a:xfrm>
        <a:prstGeom prst="roundRect">
          <a:avLst/>
        </a:prstGeom>
        <a:gradFill rotWithShape="0">
          <a:gsLst>
            <a:gs pos="0">
              <a:schemeClr val="accent5">
                <a:hueOff val="-1241735"/>
                <a:satOff val="4976"/>
                <a:lumOff val="1078"/>
                <a:alphaOff val="0"/>
                <a:tint val="50000"/>
                <a:satMod val="300000"/>
              </a:schemeClr>
            </a:gs>
            <a:gs pos="35000">
              <a:schemeClr val="accent5">
                <a:hueOff val="-1241735"/>
                <a:satOff val="4976"/>
                <a:lumOff val="1078"/>
                <a:alphaOff val="0"/>
                <a:tint val="37000"/>
                <a:satMod val="300000"/>
              </a:schemeClr>
            </a:gs>
            <a:gs pos="100000">
              <a:schemeClr val="accent5">
                <a:hueOff val="-1241735"/>
                <a:satOff val="4976"/>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2. Vibration isolation</a:t>
          </a:r>
          <a:endParaRPr lang="ja-JP" sz="2000" kern="1200" dirty="0"/>
        </a:p>
      </dsp:txBody>
      <dsp:txXfrm>
        <a:off x="23417" y="619938"/>
        <a:ext cx="5425774" cy="432866"/>
      </dsp:txXfrm>
    </dsp:sp>
    <dsp:sp modelId="{3F7863E9-9AB2-43A9-8A44-CD9AAEA9663A}">
      <dsp:nvSpPr>
        <dsp:cNvPr id="0" name=""/>
        <dsp:cNvSpPr/>
      </dsp:nvSpPr>
      <dsp:spPr>
        <a:xfrm>
          <a:off x="0" y="1133821"/>
          <a:ext cx="5472608" cy="479700"/>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3. Seismic Attenuation System</a:t>
          </a:r>
          <a:endParaRPr lang="ja-JP" sz="2000" kern="1200" dirty="0"/>
        </a:p>
      </dsp:txBody>
      <dsp:txXfrm>
        <a:off x="23417" y="1157238"/>
        <a:ext cx="5425774" cy="432866"/>
      </dsp:txXfrm>
    </dsp:sp>
    <dsp:sp modelId="{59B6E4C7-3DAF-4F87-B1F8-90E42E2C0B91}">
      <dsp:nvSpPr>
        <dsp:cNvPr id="0" name=""/>
        <dsp:cNvSpPr/>
      </dsp:nvSpPr>
      <dsp:spPr>
        <a:xfrm>
          <a:off x="0" y="1671122"/>
          <a:ext cx="5472608" cy="479700"/>
        </a:xfrm>
        <a:prstGeom prst="roundRect">
          <a:avLst/>
        </a:prstGeom>
        <a:gradFill rotWithShape="0">
          <a:gsLst>
            <a:gs pos="0">
              <a:schemeClr val="accent5">
                <a:hueOff val="-3725204"/>
                <a:satOff val="14929"/>
                <a:lumOff val="3235"/>
                <a:alphaOff val="0"/>
                <a:tint val="50000"/>
                <a:satMod val="300000"/>
              </a:schemeClr>
            </a:gs>
            <a:gs pos="35000">
              <a:schemeClr val="accent5">
                <a:hueOff val="-3725204"/>
                <a:satOff val="14929"/>
                <a:lumOff val="3235"/>
                <a:alphaOff val="0"/>
                <a:tint val="37000"/>
                <a:satMod val="300000"/>
              </a:schemeClr>
            </a:gs>
            <a:gs pos="100000">
              <a:schemeClr val="accent5">
                <a:hueOff val="-3725204"/>
                <a:satOff val="14929"/>
                <a:lumOff val="323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4. Seismic attenuation in KAGRA</a:t>
          </a:r>
          <a:endParaRPr lang="ja-JP" sz="2000" kern="1200" dirty="0"/>
        </a:p>
      </dsp:txBody>
      <dsp:txXfrm>
        <a:off x="23417" y="1694539"/>
        <a:ext cx="5425774" cy="432866"/>
      </dsp:txXfrm>
    </dsp:sp>
    <dsp:sp modelId="{483CFE8B-55FB-491F-A451-96D3D5E958EE}">
      <dsp:nvSpPr>
        <dsp:cNvPr id="0" name=""/>
        <dsp:cNvSpPr/>
      </dsp:nvSpPr>
      <dsp:spPr>
        <a:xfrm>
          <a:off x="0" y="2208422"/>
          <a:ext cx="5472608" cy="47970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5. Active suspension control</a:t>
          </a:r>
          <a:endParaRPr lang="ja-JP" sz="2000" kern="1200" dirty="0"/>
        </a:p>
      </dsp:txBody>
      <dsp:txXfrm>
        <a:off x="23417" y="2231839"/>
        <a:ext cx="5425774" cy="432866"/>
      </dsp:txXfrm>
    </dsp:sp>
    <dsp:sp modelId="{F83347ED-82FD-41B7-B756-2EEBC8C010C2}">
      <dsp:nvSpPr>
        <dsp:cNvPr id="0" name=""/>
        <dsp:cNvSpPr/>
      </dsp:nvSpPr>
      <dsp:spPr>
        <a:xfrm>
          <a:off x="0" y="2745722"/>
          <a:ext cx="5472608" cy="479700"/>
        </a:xfrm>
        <a:prstGeom prst="roundRect">
          <a:avLst/>
        </a:prstGeom>
        <a:gradFill rotWithShape="0">
          <a:gsLst>
            <a:gs pos="0">
              <a:schemeClr val="accent5">
                <a:hueOff val="-6208672"/>
                <a:satOff val="24882"/>
                <a:lumOff val="5392"/>
                <a:alphaOff val="0"/>
                <a:tint val="50000"/>
                <a:satMod val="300000"/>
              </a:schemeClr>
            </a:gs>
            <a:gs pos="35000">
              <a:schemeClr val="accent5">
                <a:hueOff val="-6208672"/>
                <a:satOff val="24882"/>
                <a:lumOff val="5392"/>
                <a:alphaOff val="0"/>
                <a:tint val="37000"/>
                <a:satMod val="300000"/>
              </a:schemeClr>
            </a:gs>
            <a:gs pos="100000">
              <a:schemeClr val="accent5">
                <a:hueOff val="-6208672"/>
                <a:satOff val="24882"/>
                <a:lumOff val="53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6. Performance test of SAS components</a:t>
          </a:r>
          <a:endParaRPr lang="ja-JP" sz="2000" kern="1200" dirty="0"/>
        </a:p>
      </dsp:txBody>
      <dsp:txXfrm>
        <a:off x="23417" y="2769139"/>
        <a:ext cx="5425774" cy="432866"/>
      </dsp:txXfrm>
    </dsp:sp>
    <dsp:sp modelId="{BA4FB928-3959-4352-B4CF-25FF43D8C60E}">
      <dsp:nvSpPr>
        <dsp:cNvPr id="0" name=""/>
        <dsp:cNvSpPr/>
      </dsp:nvSpPr>
      <dsp:spPr>
        <a:xfrm>
          <a:off x="0" y="3283022"/>
          <a:ext cx="5472608" cy="479700"/>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7. Type-B SAS prototype</a:t>
          </a:r>
          <a:endParaRPr lang="ja-JP" sz="2000" kern="1200" dirty="0"/>
        </a:p>
      </dsp:txBody>
      <dsp:txXfrm>
        <a:off x="23417" y="3306439"/>
        <a:ext cx="5425774" cy="432866"/>
      </dsp:txXfrm>
    </dsp:sp>
    <dsp:sp modelId="{77C26B31-208E-4921-937E-F609F5FBCF49}">
      <dsp:nvSpPr>
        <dsp:cNvPr id="0" name=""/>
        <dsp:cNvSpPr/>
      </dsp:nvSpPr>
      <dsp:spPr>
        <a:xfrm>
          <a:off x="0" y="3820322"/>
          <a:ext cx="5472608" cy="479700"/>
        </a:xfrm>
        <a:prstGeom prst="roundRect">
          <a:avLst/>
        </a:prstGeom>
        <a:gradFill rotWithShape="0">
          <a:gsLst>
            <a:gs pos="0">
              <a:schemeClr val="accent5">
                <a:hueOff val="-8692142"/>
                <a:satOff val="34835"/>
                <a:lumOff val="7549"/>
                <a:alphaOff val="0"/>
                <a:tint val="50000"/>
                <a:satMod val="300000"/>
              </a:schemeClr>
            </a:gs>
            <a:gs pos="35000">
              <a:schemeClr val="accent5">
                <a:hueOff val="-8692142"/>
                <a:satOff val="34835"/>
                <a:lumOff val="7549"/>
                <a:alphaOff val="0"/>
                <a:tint val="37000"/>
                <a:satMod val="300000"/>
              </a:schemeClr>
            </a:gs>
            <a:gs pos="100000">
              <a:schemeClr val="accent5">
                <a:hueOff val="-8692142"/>
                <a:satOff val="34835"/>
                <a:lumOff val="754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8. Performance test of type-B SAS prototype</a:t>
          </a:r>
          <a:endParaRPr lang="ja-JP" sz="2000" kern="1200" dirty="0"/>
        </a:p>
      </dsp:txBody>
      <dsp:txXfrm>
        <a:off x="23417" y="3843739"/>
        <a:ext cx="5425774" cy="432866"/>
      </dsp:txXfrm>
    </dsp:sp>
    <dsp:sp modelId="{B2DF0C68-E879-4322-8055-5ADECA27F4C9}">
      <dsp:nvSpPr>
        <dsp:cNvPr id="0" name=""/>
        <dsp:cNvSpPr/>
      </dsp:nvSpPr>
      <dsp:spPr>
        <a:xfrm>
          <a:off x="0" y="4357622"/>
          <a:ext cx="5472608" cy="47970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9. Conclusion and future works</a:t>
          </a:r>
          <a:endParaRPr lang="ja-JP" sz="2000" kern="1200" dirty="0"/>
        </a:p>
      </dsp:txBody>
      <dsp:txXfrm>
        <a:off x="23417" y="4381039"/>
        <a:ext cx="5425774"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smtClean="0"/>
            <a:t>　・低周波防振装置としての</a:t>
          </a:r>
          <a:r>
            <a:rPr lang="en-US" altLang="ja-JP" sz="1600" kern="1200" smtClean="0"/>
            <a:t>SAS</a:t>
          </a:r>
          <a:br>
            <a:rPr lang="en-US" altLang="ja-JP" sz="1600" kern="1200" smtClean="0"/>
          </a:br>
          <a:r>
            <a:rPr lang="ja-JP" altLang="en-US" sz="1600" kern="1200" smtClean="0"/>
            <a:t>　・</a:t>
          </a:r>
          <a:r>
            <a:rPr lang="en-US" altLang="ja-JP" sz="1600" kern="1200" dirty="0" smtClean="0"/>
            <a:t>KAGRA</a:t>
          </a:r>
          <a:r>
            <a:rPr lang="ja-JP" altLang="en-US" sz="1600" kern="1200" dirty="0" smtClean="0"/>
            <a:t>における防振装置</a:t>
          </a:r>
          <a:r>
            <a:rPr lang="en-US" altLang="ja-JP" sz="1600" kern="1200" dirty="0" smtClean="0"/>
            <a:t>(</a:t>
          </a:r>
          <a:r>
            <a:rPr lang="en-US" altLang="ja-JP" sz="1600" kern="120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・重力波とその検出原理</a:t>
          </a:r>
          <a:r>
            <a:rPr lang="en-US" altLang="ja-JP" sz="1600" kern="1200" dirty="0" smtClean="0"/>
            <a:t/>
          </a:r>
          <a:br>
            <a:rPr lang="en-US" altLang="ja-JP" sz="1600" kern="1200" dirty="0" smtClean="0"/>
          </a:br>
          <a:r>
            <a:rPr lang="ja-JP" altLang="en-US" sz="1600" kern="1200" dirty="0" smtClean="0"/>
            <a:t>　・地上大型干渉計による重力波検出プロジェクト</a:t>
          </a:r>
          <a:r>
            <a:rPr lang="en-US" altLang="ja-JP" sz="1600" kern="1200" dirty="0" smtClean="0"/>
            <a:t/>
          </a:r>
          <a:br>
            <a:rPr lang="en-US" altLang="ja-JP" sz="1600" kern="1200" dirty="0" smtClean="0"/>
          </a:br>
          <a:r>
            <a:rPr lang="ja-JP" altLang="en-US" sz="1600" kern="1200" dirty="0" smtClean="0"/>
            <a:t>　・低周波の重力波観測</a:t>
          </a:r>
          <a:endParaRPr lang="ja-JP" altLang="en-US" sz="1600" kern="1200" dirty="0"/>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・防振の基本概念</a:t>
          </a:r>
          <a:r>
            <a:rPr lang="en-US" altLang="ja-JP" sz="1600" kern="1200" dirty="0" smtClean="0"/>
            <a:t/>
          </a:r>
          <a:br>
            <a:rPr lang="en-US" altLang="ja-JP" sz="1600" kern="1200" dirty="0" smtClean="0"/>
          </a:br>
          <a:r>
            <a:rPr lang="ja-JP" altLang="en-US" sz="1600" kern="1200" dirty="0" smtClean="0"/>
            <a:t>　・低周波防振装置としての</a:t>
          </a:r>
          <a:r>
            <a:rPr lang="en-US" altLang="ja-JP" sz="1600" kern="1200" dirty="0" smtClean="0"/>
            <a:t>SAS</a:t>
          </a:r>
          <a:br>
            <a:rPr lang="en-US" altLang="ja-JP" sz="1600" kern="1200" dirty="0" smtClean="0"/>
          </a:br>
          <a:r>
            <a:rPr lang="ja-JP" altLang="en-US" sz="1600" kern="1200" dirty="0" smtClean="0"/>
            <a:t>　・</a:t>
          </a:r>
          <a:r>
            <a:rPr lang="en-US" altLang="ja-JP" sz="1600" kern="1200" dirty="0" smtClean="0"/>
            <a:t>KAGRA</a:t>
          </a:r>
          <a:r>
            <a:rPr lang="ja-JP" altLang="en-US" sz="1600" kern="1200" dirty="0" smtClean="0"/>
            <a:t>における防振装置</a:t>
          </a:r>
          <a:r>
            <a:rPr lang="en-US" altLang="ja-JP" sz="1600" kern="1200" dirty="0" smtClean="0"/>
            <a:t>(KAGRA-SAS)</a:t>
          </a:r>
          <a:endParaRPr lang="ja-JP" altLang="en-US" sz="1600" kern="1200" dirty="0"/>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・低周波防振装置としての</a:t>
          </a:r>
          <a:r>
            <a:rPr lang="en-US" altLang="ja-JP" sz="1600" kern="1200" dirty="0" smtClean="0">
              <a:solidFill>
                <a:schemeClr val="bg1">
                  <a:lumMod val="75000"/>
                </a:schemeClr>
              </a:solidFill>
            </a:rPr>
            <a:t>SAS</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・制御への要求</a:t>
          </a:r>
          <a:r>
            <a:rPr lang="en-US" altLang="ja-JP" sz="1600" kern="1200" dirty="0" smtClean="0"/>
            <a:t/>
          </a:r>
          <a:br>
            <a:rPr lang="en-US" altLang="ja-JP" sz="1600" kern="1200" dirty="0" smtClean="0"/>
          </a:br>
          <a:r>
            <a:rPr lang="ja-JP" altLang="en-US" sz="1600" kern="1200" dirty="0" smtClean="0"/>
            <a:t>　・</a:t>
          </a:r>
          <a:r>
            <a:rPr lang="en-US" altLang="ja-JP" sz="1600" kern="1200" dirty="0" smtClean="0"/>
            <a:t>KAGRA-SAS</a:t>
          </a:r>
          <a:r>
            <a:rPr lang="ja-JP" altLang="en-US" sz="1600" kern="1200" dirty="0" smtClean="0"/>
            <a:t>の制御トポロジー</a:t>
          </a:r>
          <a:r>
            <a:rPr lang="en-US" altLang="ja-JP" sz="1600" kern="1200" dirty="0" smtClean="0"/>
            <a:t/>
          </a:r>
          <a:br>
            <a:rPr lang="en-US" altLang="ja-JP" sz="1600" kern="1200" dirty="0" smtClean="0"/>
          </a:br>
          <a:r>
            <a:rPr lang="ja-JP" altLang="en-US" sz="1600" kern="1200" dirty="0" smtClean="0"/>
            <a:t>　・制御の設計</a:t>
          </a:r>
          <a:endParaRPr lang="ja-JP" altLang="en-US" sz="1600" kern="1200" dirty="0"/>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・実験セットアップ</a:t>
          </a:r>
          <a:r>
            <a:rPr lang="en-US" altLang="ja-JP" sz="1600" kern="1200" dirty="0" smtClean="0"/>
            <a:t/>
          </a:r>
          <a:br>
            <a:rPr lang="en-US" altLang="ja-JP" sz="1600" kern="1200" dirty="0" smtClean="0"/>
          </a:br>
          <a:r>
            <a:rPr lang="ja-JP" altLang="en-US" sz="1600" kern="1200" dirty="0" smtClean="0"/>
            <a:t>　・各種制御と性能確認</a:t>
          </a:r>
          <a:r>
            <a:rPr lang="en-US" altLang="ja-JP" sz="1600" kern="1200" dirty="0" smtClean="0"/>
            <a:t/>
          </a:r>
          <a:br>
            <a:rPr lang="en-US" altLang="ja-JP" sz="1600" kern="1200" dirty="0" smtClean="0"/>
          </a:br>
          <a:r>
            <a:rPr lang="ja-JP" altLang="en-US" sz="1600" kern="1200" dirty="0" smtClean="0"/>
            <a:t>　・オートマトンによる自動制御</a:t>
          </a:r>
          <a:endParaRPr lang="ja-JP" altLang="en-US" sz="1600" kern="1200" dirty="0"/>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・まとめ</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・今後の課題</a:t>
          </a:r>
          <a:endParaRPr lang="ja-JP" altLang="en-US" sz="1600" kern="1200" dirty="0">
            <a:solidFill>
              <a:schemeClr val="bg1">
                <a:lumMod val="75000"/>
              </a:schemeClr>
            </a:solidFill>
          </a:endParaRPr>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45515-89CE-4F11-BC7C-01BBFACD933F}">
      <dsp:nvSpPr>
        <dsp:cNvPr id="0" name=""/>
        <dsp:cNvSpPr/>
      </dsp:nvSpPr>
      <dsp:spPr>
        <a:xfrm>
          <a:off x="0" y="5037026"/>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E1C529-A09B-424A-B537-7E2C94A3F083}">
      <dsp:nvSpPr>
        <dsp:cNvPr id="0" name=""/>
        <dsp:cNvSpPr/>
      </dsp:nvSpPr>
      <dsp:spPr>
        <a:xfrm>
          <a:off x="0" y="4020648"/>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1C13ED-C511-46FB-9B6E-2288428BC598}">
      <dsp:nvSpPr>
        <dsp:cNvPr id="0" name=""/>
        <dsp:cNvSpPr/>
      </dsp:nvSpPr>
      <dsp:spPr>
        <a:xfrm>
          <a:off x="0" y="3004269"/>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28562B8-D277-4C5A-9DD6-BF795BA5B517}">
      <dsp:nvSpPr>
        <dsp:cNvPr id="0" name=""/>
        <dsp:cNvSpPr/>
      </dsp:nvSpPr>
      <dsp:spPr>
        <a:xfrm>
          <a:off x="0" y="1987891"/>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79DBE7-EEB8-483E-A4D6-98FE8228F2AD}">
      <dsp:nvSpPr>
        <dsp:cNvPr id="0" name=""/>
        <dsp:cNvSpPr/>
      </dsp:nvSpPr>
      <dsp:spPr>
        <a:xfrm>
          <a:off x="0" y="971512"/>
          <a:ext cx="8856984" cy="0"/>
        </a:xfrm>
        <a:prstGeom prst="line">
          <a:avLst/>
        </a:pr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095DCB-CD92-4035-9FE7-18634BD15C13}">
      <dsp:nvSpPr>
        <dsp:cNvPr id="0" name=""/>
        <dsp:cNvSpPr/>
      </dsp:nvSpPr>
      <dsp:spPr>
        <a:xfrm>
          <a:off x="2302815" y="3533"/>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・重力波とその検出原理</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・地上大型干渉計による重力波検出プロジェクト</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・低周波の重力波観測</a:t>
          </a:r>
          <a:endParaRPr lang="ja-JP" altLang="en-US" sz="1600" kern="1200" dirty="0">
            <a:solidFill>
              <a:schemeClr val="bg1">
                <a:lumMod val="75000"/>
              </a:schemeClr>
            </a:solidFill>
          </a:endParaRPr>
        </a:p>
      </dsp:txBody>
      <dsp:txXfrm>
        <a:off x="2302815" y="3533"/>
        <a:ext cx="6554168" cy="967979"/>
      </dsp:txXfrm>
    </dsp:sp>
    <dsp:sp modelId="{9153E764-0FE2-49B6-A940-BA7803E84986}">
      <dsp:nvSpPr>
        <dsp:cNvPr id="0" name=""/>
        <dsp:cNvSpPr/>
      </dsp:nvSpPr>
      <dsp:spPr>
        <a:xfrm>
          <a:off x="0" y="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1. </a:t>
          </a:r>
          <a:r>
            <a:rPr kumimoji="1" lang="ja-JP" altLang="en-US" sz="1800" b="1" kern="1200" dirty="0" smtClean="0"/>
            <a:t>研究動機</a:t>
          </a:r>
          <a:endParaRPr lang="ja-JP" altLang="en-US" sz="1800" kern="1200" dirty="0"/>
        </a:p>
      </dsp:txBody>
      <dsp:txXfrm>
        <a:off x="47261" y="47261"/>
        <a:ext cx="2208293" cy="920718"/>
      </dsp:txXfrm>
    </dsp:sp>
    <dsp:sp modelId="{DC5CDB1E-FA56-425C-998D-CB9C7E6F324F}">
      <dsp:nvSpPr>
        <dsp:cNvPr id="0" name=""/>
        <dsp:cNvSpPr/>
      </dsp:nvSpPr>
      <dsp:spPr>
        <a:xfrm>
          <a:off x="2302815" y="1019911"/>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・防振の基本概念</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smtClean="0">
              <a:solidFill>
                <a:schemeClr val="bg1">
                  <a:lumMod val="75000"/>
                </a:schemeClr>
              </a:solidFill>
            </a:rPr>
            <a:t>　・低周波防振装置としての</a:t>
          </a:r>
          <a:r>
            <a:rPr lang="en-US" altLang="ja-JP" sz="1600" kern="1200" smtClean="0">
              <a:solidFill>
                <a:schemeClr val="bg1">
                  <a:lumMod val="75000"/>
                </a:schemeClr>
              </a:solidFill>
            </a:rPr>
            <a:t>SAS</a:t>
          </a:r>
          <a:br>
            <a:rPr lang="en-US" altLang="ja-JP" sz="1600" kern="1200" smtClean="0">
              <a:solidFill>
                <a:schemeClr val="bg1">
                  <a:lumMod val="75000"/>
                </a:schemeClr>
              </a:solidFill>
            </a:rPr>
          </a:br>
          <a:r>
            <a:rPr lang="ja-JP" altLang="en-US" sz="1600" kern="1200" smtClean="0">
              <a:solidFill>
                <a:schemeClr val="bg1">
                  <a:lumMod val="75000"/>
                </a:schemeClr>
              </a:solidFill>
            </a:rPr>
            <a:t>　・</a:t>
          </a:r>
          <a:r>
            <a:rPr lang="en-US" altLang="ja-JP" sz="1600" kern="1200" dirty="0" smtClean="0">
              <a:solidFill>
                <a:schemeClr val="bg1">
                  <a:lumMod val="75000"/>
                </a:schemeClr>
              </a:solidFill>
            </a:rPr>
            <a:t>KAGRA</a:t>
          </a:r>
          <a:r>
            <a:rPr lang="ja-JP" altLang="en-US" sz="1600" kern="1200" dirty="0" smtClean="0">
              <a:solidFill>
                <a:schemeClr val="bg1">
                  <a:lumMod val="75000"/>
                </a:schemeClr>
              </a:solidFill>
            </a:rPr>
            <a:t>における防振装置</a:t>
          </a:r>
          <a:r>
            <a:rPr lang="en-US" altLang="ja-JP" sz="1600" kern="1200" dirty="0" smtClean="0">
              <a:solidFill>
                <a:schemeClr val="bg1">
                  <a:lumMod val="75000"/>
                </a:schemeClr>
              </a:solidFill>
            </a:rPr>
            <a:t>(</a:t>
          </a:r>
          <a:r>
            <a:rPr lang="en-US" altLang="ja-JP" sz="1600" kern="1200" smtClean="0">
              <a:solidFill>
                <a:schemeClr val="bg1">
                  <a:lumMod val="75000"/>
                </a:schemeClr>
              </a:solidFill>
            </a:rPr>
            <a:t>KAGRA-SAS)</a:t>
          </a:r>
          <a:endParaRPr lang="ja-JP" altLang="en-US" sz="1600" kern="1200" dirty="0">
            <a:solidFill>
              <a:schemeClr val="bg1">
                <a:lumMod val="75000"/>
              </a:schemeClr>
            </a:solidFill>
          </a:endParaRPr>
        </a:p>
      </dsp:txBody>
      <dsp:txXfrm>
        <a:off x="2302815" y="1019911"/>
        <a:ext cx="6554168" cy="967979"/>
      </dsp:txXfrm>
    </dsp:sp>
    <dsp:sp modelId="{6920C028-5C47-42D2-AD34-DCF89D84630C}">
      <dsp:nvSpPr>
        <dsp:cNvPr id="0" name=""/>
        <dsp:cNvSpPr/>
      </dsp:nvSpPr>
      <dsp:spPr>
        <a:xfrm>
          <a:off x="0" y="1019911"/>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2. </a:t>
          </a:r>
          <a:r>
            <a:rPr kumimoji="1" lang="ja-JP" altLang="en-US" sz="1800" b="1" kern="1200" dirty="0" smtClean="0"/>
            <a:t>低周波防振装置の</a:t>
          </a:r>
          <a:r>
            <a:rPr kumimoji="1" lang="en-US" altLang="ja-JP" sz="1800" b="1" kern="1200" dirty="0" smtClean="0"/>
            <a:t/>
          </a:r>
          <a:br>
            <a:rPr kumimoji="1" lang="en-US" altLang="ja-JP" sz="1800" b="1" kern="1200" dirty="0" smtClean="0"/>
          </a:br>
          <a:r>
            <a:rPr kumimoji="1" lang="ja-JP" altLang="en-US" sz="1800" b="1" kern="1200" dirty="0" smtClean="0"/>
            <a:t>　  概要</a:t>
          </a:r>
          <a:endParaRPr lang="ja-JP" altLang="en-US" sz="1800" kern="1200" dirty="0"/>
        </a:p>
      </dsp:txBody>
      <dsp:txXfrm>
        <a:off x="47261" y="1067172"/>
        <a:ext cx="2208293" cy="920718"/>
      </dsp:txXfrm>
    </dsp:sp>
    <dsp:sp modelId="{30FE12B3-19D9-4AAC-AAB7-BA701930A894}">
      <dsp:nvSpPr>
        <dsp:cNvPr id="0" name=""/>
        <dsp:cNvSpPr/>
      </dsp:nvSpPr>
      <dsp:spPr>
        <a:xfrm>
          <a:off x="2302815" y="2036290"/>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・制御への要求</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a:t>
          </a:r>
          <a:r>
            <a:rPr lang="en-US" altLang="ja-JP" sz="1600" kern="1200" dirty="0" smtClean="0">
              <a:solidFill>
                <a:schemeClr val="bg1">
                  <a:lumMod val="75000"/>
                </a:schemeClr>
              </a:solidFill>
            </a:rPr>
            <a:t>KAGRA-SAS</a:t>
          </a:r>
          <a:r>
            <a:rPr lang="ja-JP" altLang="en-US" sz="1600" kern="1200" dirty="0" smtClean="0">
              <a:solidFill>
                <a:schemeClr val="bg1">
                  <a:lumMod val="75000"/>
                </a:schemeClr>
              </a:solidFill>
            </a:rPr>
            <a:t>の制御トポロジー</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・制御の設計</a:t>
          </a:r>
          <a:endParaRPr lang="ja-JP" altLang="en-US" sz="1600" kern="1200" dirty="0">
            <a:solidFill>
              <a:schemeClr val="bg1">
                <a:lumMod val="75000"/>
              </a:schemeClr>
            </a:solidFill>
          </a:endParaRPr>
        </a:p>
      </dsp:txBody>
      <dsp:txXfrm>
        <a:off x="2302815" y="2036290"/>
        <a:ext cx="6554168" cy="967979"/>
      </dsp:txXfrm>
    </dsp:sp>
    <dsp:sp modelId="{78595D6E-7C05-4154-B926-1536EB416384}">
      <dsp:nvSpPr>
        <dsp:cNvPr id="0" name=""/>
        <dsp:cNvSpPr/>
      </dsp:nvSpPr>
      <dsp:spPr>
        <a:xfrm>
          <a:off x="0" y="2036290"/>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dirty="0" smtClean="0"/>
            <a:t>3. </a:t>
          </a:r>
          <a:r>
            <a:rPr kumimoji="1" lang="ja-JP" altLang="en-US" sz="1800" b="1" kern="1200" dirty="0" smtClean="0"/>
            <a:t>防振装置の制御</a:t>
          </a:r>
          <a:endParaRPr lang="ja-JP" altLang="en-US" sz="1800" kern="1200" dirty="0"/>
        </a:p>
      </dsp:txBody>
      <dsp:txXfrm>
        <a:off x="47261" y="2083551"/>
        <a:ext cx="2208293" cy="920718"/>
      </dsp:txXfrm>
    </dsp:sp>
    <dsp:sp modelId="{34ACAD1C-1104-4AC2-A3F1-24674A11EE26}">
      <dsp:nvSpPr>
        <dsp:cNvPr id="0" name=""/>
        <dsp:cNvSpPr/>
      </dsp:nvSpPr>
      <dsp:spPr>
        <a:xfrm>
          <a:off x="2302815" y="3052668"/>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solidFill>
                <a:schemeClr val="bg1">
                  <a:lumMod val="75000"/>
                </a:schemeClr>
              </a:solidFill>
            </a:rPr>
            <a:t>　・実験セットアップ</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・各種制御と性能確認</a:t>
          </a:r>
          <a:r>
            <a:rPr lang="en-US" altLang="ja-JP" sz="1600" kern="1200" dirty="0" smtClean="0">
              <a:solidFill>
                <a:schemeClr val="bg1">
                  <a:lumMod val="75000"/>
                </a:schemeClr>
              </a:solidFill>
            </a:rPr>
            <a:t/>
          </a:r>
          <a:br>
            <a:rPr lang="en-US" altLang="ja-JP" sz="1600" kern="1200" dirty="0" smtClean="0">
              <a:solidFill>
                <a:schemeClr val="bg1">
                  <a:lumMod val="75000"/>
                </a:schemeClr>
              </a:solidFill>
            </a:rPr>
          </a:br>
          <a:r>
            <a:rPr lang="ja-JP" altLang="en-US" sz="1600" kern="1200" dirty="0" smtClean="0">
              <a:solidFill>
                <a:schemeClr val="bg1">
                  <a:lumMod val="75000"/>
                </a:schemeClr>
              </a:solidFill>
            </a:rPr>
            <a:t>　・オートマトンによる自動制御</a:t>
          </a:r>
          <a:endParaRPr lang="ja-JP" altLang="en-US" sz="1600" kern="1200" dirty="0">
            <a:solidFill>
              <a:schemeClr val="bg1">
                <a:lumMod val="75000"/>
              </a:schemeClr>
            </a:solidFill>
          </a:endParaRPr>
        </a:p>
      </dsp:txBody>
      <dsp:txXfrm>
        <a:off x="2302815" y="3052668"/>
        <a:ext cx="6554168" cy="967979"/>
      </dsp:txXfrm>
    </dsp:sp>
    <dsp:sp modelId="{1A415AD4-16F8-4759-9C7D-B840F43CC80C}">
      <dsp:nvSpPr>
        <dsp:cNvPr id="0" name=""/>
        <dsp:cNvSpPr/>
      </dsp:nvSpPr>
      <dsp:spPr>
        <a:xfrm>
          <a:off x="0" y="3052668"/>
          <a:ext cx="2302815" cy="967979"/>
        </a:xfrm>
        <a:prstGeom prst="round2SameRect">
          <a:avLst>
            <a:gd name="adj1" fmla="val 16670"/>
            <a:gd name="adj2" fmla="val 0"/>
          </a:avLst>
        </a:prstGeom>
        <a:solidFill>
          <a:schemeClr val="bg1">
            <a:lumMod val="75000"/>
          </a:schemeClr>
        </a:solidFill>
        <a:ln w="9525" cap="flat" cmpd="sng" algn="ctr">
          <a:solidFill>
            <a:schemeClr val="bg1">
              <a:lumMod val="75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4. </a:t>
          </a:r>
          <a:r>
            <a:rPr kumimoji="1" lang="ja-JP" altLang="en-US" sz="1800" b="1" kern="1200" dirty="0" smtClean="0"/>
            <a:t>制御実験</a:t>
          </a:r>
          <a:endParaRPr lang="ja-JP" altLang="en-US" sz="1800" kern="1200" dirty="0"/>
        </a:p>
      </dsp:txBody>
      <dsp:txXfrm>
        <a:off x="47261" y="3099929"/>
        <a:ext cx="2208293" cy="920718"/>
      </dsp:txXfrm>
    </dsp:sp>
    <dsp:sp modelId="{EE866ECC-1F19-4553-AF6A-0B837AD12763}">
      <dsp:nvSpPr>
        <dsp:cNvPr id="0" name=""/>
        <dsp:cNvSpPr/>
      </dsp:nvSpPr>
      <dsp:spPr>
        <a:xfrm>
          <a:off x="2302815" y="4069047"/>
          <a:ext cx="6554168" cy="967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rtl="0">
            <a:lnSpc>
              <a:spcPct val="90000"/>
            </a:lnSpc>
            <a:spcBef>
              <a:spcPct val="0"/>
            </a:spcBef>
            <a:spcAft>
              <a:spcPct val="35000"/>
            </a:spcAft>
          </a:pPr>
          <a:r>
            <a:rPr lang="ja-JP" altLang="en-US" sz="1600" kern="1200" dirty="0" smtClean="0"/>
            <a:t>　・まとめ</a:t>
          </a:r>
          <a:r>
            <a:rPr lang="en-US" altLang="ja-JP" sz="1600" kern="1200" dirty="0" smtClean="0"/>
            <a:t/>
          </a:r>
          <a:br>
            <a:rPr lang="en-US" altLang="ja-JP" sz="1600" kern="1200" dirty="0" smtClean="0"/>
          </a:br>
          <a:r>
            <a:rPr lang="ja-JP" altLang="en-US" sz="1600" kern="1200" dirty="0" smtClean="0"/>
            <a:t>　・今後の課題</a:t>
          </a:r>
          <a:endParaRPr lang="ja-JP" altLang="en-US" sz="1600" kern="1200" dirty="0"/>
        </a:p>
      </dsp:txBody>
      <dsp:txXfrm>
        <a:off x="2302815" y="4069047"/>
        <a:ext cx="6554168" cy="967979"/>
      </dsp:txXfrm>
    </dsp:sp>
    <dsp:sp modelId="{AAE2CAAF-0F7C-4B85-B9C9-A38A321056DD}">
      <dsp:nvSpPr>
        <dsp:cNvPr id="0" name=""/>
        <dsp:cNvSpPr/>
      </dsp:nvSpPr>
      <dsp:spPr>
        <a:xfrm>
          <a:off x="0" y="4069047"/>
          <a:ext cx="2302815" cy="967979"/>
        </a:xfrm>
        <a:prstGeom prst="round2SameRect">
          <a:avLst>
            <a:gd name="adj1" fmla="val 16670"/>
            <a:gd name="adj2" fmla="val 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rtl="0">
            <a:lnSpc>
              <a:spcPct val="90000"/>
            </a:lnSpc>
            <a:spcBef>
              <a:spcPct val="0"/>
            </a:spcBef>
            <a:spcAft>
              <a:spcPct val="35000"/>
            </a:spcAft>
          </a:pPr>
          <a:r>
            <a:rPr kumimoji="1" lang="en-US" altLang="ja-JP" sz="1800" b="1" kern="1200" smtClean="0"/>
            <a:t>5. </a:t>
          </a:r>
          <a:r>
            <a:rPr kumimoji="1" lang="ja-JP" altLang="en-US" sz="1800" b="1" kern="1200" dirty="0" smtClean="0"/>
            <a:t>まとめ</a:t>
          </a:r>
          <a:endParaRPr lang="ja-JP" altLang="en-US" sz="1800" kern="1200" dirty="0"/>
        </a:p>
      </dsp:txBody>
      <dsp:txXfrm>
        <a:off x="47261" y="4116308"/>
        <a:ext cx="2208293" cy="9207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タブ リスト"/>
  <dgm:desc val="不連続またはブロックに分類された情報を表示する場合に使用します。第 1 レベルのテキストが少ないリストに適しています。第 2 レベルの最初のテキストは第 1 レベルのテキストの横に表示され、第 2 レベルの残りのテキストは第 1 レベルのテキストの下に表示されます。"/>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434921" cy="3547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5818" y="0"/>
            <a:ext cx="4434921" cy="354793"/>
          </a:xfrm>
          <a:prstGeom prst="rect">
            <a:avLst/>
          </a:prstGeom>
        </p:spPr>
        <p:txBody>
          <a:bodyPr vert="horz" lIns="91440" tIns="45720" rIns="91440" bIns="45720" rtlCol="0"/>
          <a:lstStyle>
            <a:lvl1pPr algn="r">
              <a:defRPr sz="1200"/>
            </a:lvl1pPr>
          </a:lstStyle>
          <a:p>
            <a:fld id="{F5F79E46-A744-441C-9D09-5A015B0C0DA2}" type="datetimeFigureOut">
              <a:rPr kumimoji="1" lang="ja-JP" altLang="en-US" smtClean="0"/>
              <a:t>2015/12/24</a:t>
            </a:fld>
            <a:endParaRPr kumimoji="1" lang="ja-JP" altLang="en-US"/>
          </a:p>
        </p:txBody>
      </p:sp>
      <p:sp>
        <p:nvSpPr>
          <p:cNvPr id="4" name="フッター プレースホルダー 3"/>
          <p:cNvSpPr>
            <a:spLocks noGrp="1"/>
          </p:cNvSpPr>
          <p:nvPr>
            <p:ph type="ftr" sz="quarter" idx="2"/>
          </p:nvPr>
        </p:nvSpPr>
        <p:spPr>
          <a:xfrm>
            <a:off x="1" y="6746581"/>
            <a:ext cx="4434921" cy="3547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5818" y="6746581"/>
            <a:ext cx="4434921" cy="354793"/>
          </a:xfrm>
          <a:prstGeom prst="rect">
            <a:avLst/>
          </a:prstGeom>
        </p:spPr>
        <p:txBody>
          <a:bodyPr vert="horz" lIns="91440" tIns="45720" rIns="91440" bIns="45720" rtlCol="0" anchor="b"/>
          <a:lstStyle>
            <a:lvl1pPr algn="r">
              <a:defRPr sz="1200"/>
            </a:lvl1pPr>
          </a:lstStyle>
          <a:p>
            <a:fld id="{05098387-3F68-406A-A27A-9ACF4E813F7E}" type="slidenum">
              <a:rPr kumimoji="1" lang="ja-JP" altLang="en-US" smtClean="0"/>
              <a:t>‹#›</a:t>
            </a:fld>
            <a:endParaRPr kumimoji="1" lang="ja-JP" altLang="en-US"/>
          </a:p>
        </p:txBody>
      </p:sp>
    </p:spTree>
    <p:extLst>
      <p:ext uri="{BB962C8B-B14F-4D97-AF65-F5344CB8AC3E}">
        <p14:creationId xmlns:p14="http://schemas.microsoft.com/office/powerpoint/2010/main" val="219247163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 y="1"/>
            <a:ext cx="4434309" cy="355124"/>
          </a:xfrm>
          <a:prstGeom prst="rect">
            <a:avLst/>
          </a:prstGeom>
        </p:spPr>
        <p:txBody>
          <a:bodyPr vert="horz" lIns="99037" tIns="49518" rIns="99037" bIns="49518" rtlCol="0"/>
          <a:lstStyle>
            <a:lvl1pPr algn="l">
              <a:defRPr sz="1400"/>
            </a:lvl1pPr>
          </a:lstStyle>
          <a:p>
            <a:endParaRPr lang="de-DE"/>
          </a:p>
        </p:txBody>
      </p:sp>
      <p:sp>
        <p:nvSpPr>
          <p:cNvPr id="3" name="Datumsplatzhalter 2"/>
          <p:cNvSpPr>
            <a:spLocks noGrp="1"/>
          </p:cNvSpPr>
          <p:nvPr>
            <p:ph type="dt" idx="1"/>
          </p:nvPr>
        </p:nvSpPr>
        <p:spPr>
          <a:xfrm>
            <a:off x="5796352" y="1"/>
            <a:ext cx="4434309" cy="355124"/>
          </a:xfrm>
          <a:prstGeom prst="rect">
            <a:avLst/>
          </a:prstGeom>
        </p:spPr>
        <p:txBody>
          <a:bodyPr vert="horz" lIns="99037" tIns="49518" rIns="99037" bIns="49518" rtlCol="0"/>
          <a:lstStyle>
            <a:lvl1pPr algn="r">
              <a:defRPr sz="1400"/>
            </a:lvl1pPr>
          </a:lstStyle>
          <a:p>
            <a:fld id="{57DF2EA2-CF93-43A9-8038-927FA5B6F6B4}" type="datetimeFigureOut">
              <a:rPr lang="de-DE" smtClean="0"/>
              <a:pPr/>
              <a:t>24.12.2015</a:t>
            </a:fld>
            <a:endParaRPr lang="de-DE"/>
          </a:p>
        </p:txBody>
      </p:sp>
      <p:sp>
        <p:nvSpPr>
          <p:cNvPr id="4" name="Folienbildplatzhalter 3"/>
          <p:cNvSpPr>
            <a:spLocks noGrp="1" noRot="1" noChangeAspect="1"/>
          </p:cNvSpPr>
          <p:nvPr>
            <p:ph type="sldImg" idx="2"/>
          </p:nvPr>
        </p:nvSpPr>
        <p:spPr>
          <a:xfrm>
            <a:off x="3343275" y="534988"/>
            <a:ext cx="3546475" cy="2660650"/>
          </a:xfrm>
          <a:prstGeom prst="rect">
            <a:avLst/>
          </a:prstGeom>
          <a:noFill/>
          <a:ln w="12700">
            <a:solidFill>
              <a:prstClr val="black"/>
            </a:solidFill>
          </a:ln>
        </p:spPr>
        <p:txBody>
          <a:bodyPr vert="horz" lIns="99037" tIns="49518" rIns="99037" bIns="49518" rtlCol="0" anchor="ctr"/>
          <a:lstStyle/>
          <a:p>
            <a:endParaRPr lang="de-DE"/>
          </a:p>
        </p:txBody>
      </p:sp>
      <p:sp>
        <p:nvSpPr>
          <p:cNvPr id="5" name="Notizenplatzhalter 4"/>
          <p:cNvSpPr>
            <a:spLocks noGrp="1"/>
          </p:cNvSpPr>
          <p:nvPr>
            <p:ph type="body" sz="quarter" idx="3"/>
          </p:nvPr>
        </p:nvSpPr>
        <p:spPr>
          <a:xfrm>
            <a:off x="1023303" y="3373676"/>
            <a:ext cx="8186420" cy="3196114"/>
          </a:xfrm>
          <a:prstGeom prst="rect">
            <a:avLst/>
          </a:prstGeom>
        </p:spPr>
        <p:txBody>
          <a:bodyPr vert="horz" lIns="99037" tIns="49518" rIns="99037" bIns="49518"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3" y="6746120"/>
            <a:ext cx="4434309" cy="355124"/>
          </a:xfrm>
          <a:prstGeom prst="rect">
            <a:avLst/>
          </a:prstGeom>
        </p:spPr>
        <p:txBody>
          <a:bodyPr vert="horz" lIns="99037" tIns="49518" rIns="99037" bIns="49518" rtlCol="0" anchor="b"/>
          <a:lstStyle>
            <a:lvl1pPr algn="l">
              <a:defRPr sz="1400"/>
            </a:lvl1pPr>
          </a:lstStyle>
          <a:p>
            <a:endParaRPr lang="de-DE"/>
          </a:p>
        </p:txBody>
      </p:sp>
      <p:sp>
        <p:nvSpPr>
          <p:cNvPr id="7" name="Foliennummernplatzhalter 6"/>
          <p:cNvSpPr>
            <a:spLocks noGrp="1"/>
          </p:cNvSpPr>
          <p:nvPr>
            <p:ph type="sldNum" sz="quarter" idx="5"/>
          </p:nvPr>
        </p:nvSpPr>
        <p:spPr>
          <a:xfrm>
            <a:off x="5796352" y="6746120"/>
            <a:ext cx="4434309" cy="355124"/>
          </a:xfrm>
          <a:prstGeom prst="rect">
            <a:avLst/>
          </a:prstGeom>
        </p:spPr>
        <p:txBody>
          <a:bodyPr vert="horz" lIns="99037" tIns="49518" rIns="99037" bIns="49518" rtlCol="0" anchor="b"/>
          <a:lstStyle>
            <a:lvl1pPr algn="r">
              <a:defRPr sz="1400"/>
            </a:lvl1pPr>
          </a:lstStyle>
          <a:p>
            <a:fld id="{20149CAE-4E88-4A57-84D2-7AB66885FC16}" type="slidenum">
              <a:rPr lang="de-DE" smtClean="0"/>
              <a:pPr/>
              <a:t>‹#›</a:t>
            </a:fld>
            <a:endParaRPr lang="de-DE"/>
          </a:p>
        </p:txBody>
      </p:sp>
    </p:spTree>
    <p:extLst>
      <p:ext uri="{BB962C8B-B14F-4D97-AF65-F5344CB8AC3E}">
        <p14:creationId xmlns:p14="http://schemas.microsoft.com/office/powerpoint/2010/main" val="30524053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140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C9ECB2-8609-4612-B136-4EC12F569237}"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D5EE20B5-C764-410C-BC6C-DEFCA1619B1D}"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133BF58-7481-4418-BA7C-F2F4E1F9B8BE}"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18" name="Rechteck 17"/>
          <p:cNvSpPr/>
          <p:nvPr userDrawn="1"/>
        </p:nvSpPr>
        <p:spPr>
          <a:xfrm>
            <a:off x="0" y="6309320"/>
            <a:ext cx="9144000" cy="5486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userDrawn="1"/>
        </p:nvSpPr>
        <p:spPr>
          <a:xfrm>
            <a:off x="0" y="6301203"/>
            <a:ext cx="9144000" cy="47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p:cNvSpPr>
            <a:spLocks noGrp="1"/>
          </p:cNvSpPr>
          <p:nvPr>
            <p:ph idx="1"/>
          </p:nvPr>
        </p:nvSpPr>
        <p:spPr>
          <a:xfrm>
            <a:off x="179512" y="1412776"/>
            <a:ext cx="8712968" cy="4525963"/>
          </a:xfrm>
        </p:spPr>
        <p:txBody>
          <a:bodyPr>
            <a:normAutofit/>
          </a:bodyPr>
          <a:lstStyle>
            <a:lvl1pPr>
              <a:defRPr sz="2400" b="0">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2" name="Titel 1"/>
          <p:cNvSpPr>
            <a:spLocks noGrp="1"/>
          </p:cNvSpPr>
          <p:nvPr>
            <p:ph type="title"/>
          </p:nvPr>
        </p:nvSpPr>
        <p:spPr>
          <a:xfrm>
            <a:off x="179512" y="116632"/>
            <a:ext cx="8712968" cy="692696"/>
          </a:xfrm>
        </p:spPr>
        <p:txBody>
          <a:bodyPr>
            <a:noAutofit/>
          </a:bodyPr>
          <a:lstStyle>
            <a:lvl1pPr algn="l">
              <a:defRPr sz="3600" b="1">
                <a:solidFill>
                  <a:schemeClr val="tx1"/>
                </a:solidFill>
                <a:effectLst>
                  <a:outerShdw blurRad="38100" dist="38100" dir="2700000" algn="tl">
                    <a:srgbClr val="000000">
                      <a:alpha val="43137"/>
                    </a:srgbClr>
                  </a:outerShdw>
                </a:effectLst>
              </a:defRPr>
            </a:lvl1pPr>
          </a:lstStyle>
          <a:p>
            <a:r>
              <a:rPr lang="de-DE" dirty="0" smtClean="0"/>
              <a:t>Titelmasterformat durch Klicken</a:t>
            </a:r>
            <a:endParaRPr lang="de-DE" dirty="0"/>
          </a:p>
        </p:txBody>
      </p:sp>
      <p:sp>
        <p:nvSpPr>
          <p:cNvPr id="22" name="Textfeld 21"/>
          <p:cNvSpPr txBox="1"/>
          <p:nvPr userDrawn="1"/>
        </p:nvSpPr>
        <p:spPr>
          <a:xfrm>
            <a:off x="4584543" y="6337438"/>
            <a:ext cx="2651753" cy="492443"/>
          </a:xfrm>
          <a:prstGeom prst="rect">
            <a:avLst/>
          </a:prstGeom>
          <a:noFill/>
        </p:spPr>
        <p:txBody>
          <a:bodyPr wrap="none" rtlCol="0">
            <a:spAutoFit/>
          </a:bodyPr>
          <a:lstStyle/>
          <a:p>
            <a:pPr algn="ctr"/>
            <a:r>
              <a:rPr lang="de-DE" sz="1300" b="0" dirty="0" smtClean="0">
                <a:solidFill>
                  <a:schemeClr val="bg1"/>
                </a:solidFill>
              </a:rPr>
              <a:t>Editted by Takanori Sekiguchi</a:t>
            </a:r>
          </a:p>
          <a:p>
            <a:pPr algn="ctr"/>
            <a:r>
              <a:rPr lang="de-DE" sz="1300" b="0" baseline="0" dirty="0" smtClean="0">
                <a:solidFill>
                  <a:srgbClr val="FFFF00"/>
                </a:solidFill>
              </a:rPr>
              <a:t>For PhD Defense on Jan. 18th, 2016</a:t>
            </a:r>
            <a:endParaRPr lang="de-DE" sz="1300" b="0" dirty="0">
              <a:solidFill>
                <a:srgbClr val="FFFF00"/>
              </a:solidFill>
            </a:endParaRPr>
          </a:p>
        </p:txBody>
      </p:sp>
      <p:sp>
        <p:nvSpPr>
          <p:cNvPr id="27" name="Foliennummernplatzhalter 26"/>
          <p:cNvSpPr>
            <a:spLocks noGrp="1"/>
          </p:cNvSpPr>
          <p:nvPr>
            <p:ph type="sldNum" sz="quarter" idx="11"/>
          </p:nvPr>
        </p:nvSpPr>
        <p:spPr>
          <a:xfrm>
            <a:off x="8244408" y="6381328"/>
            <a:ext cx="792088" cy="365125"/>
          </a:xfrm>
        </p:spPr>
        <p:txBody>
          <a:bodyPr/>
          <a:lstStyle>
            <a:lvl1pPr>
              <a:defRPr sz="2400" b="0">
                <a:solidFill>
                  <a:schemeClr val="bg1"/>
                </a:solidFill>
              </a:defRPr>
            </a:lvl1pPr>
          </a:lstStyle>
          <a:p>
            <a:fld id="{F6F58ED1-7DA8-44AB-BE95-40629BCD7483}" type="slidenum">
              <a:rPr lang="de-DE" smtClean="0"/>
              <a:pPr/>
              <a:t>‹#›</a:t>
            </a:fld>
            <a:endParaRPr lang="de-D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3813" y="6354968"/>
            <a:ext cx="1094364" cy="51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18176" y="6354970"/>
            <a:ext cx="1218703"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1520" y="6354969"/>
            <a:ext cx="8858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7C5C83C9-1758-4BC6-80E8-5074787E3513}" type="datetime1">
              <a:rPr lang="de-DE" smtClean="0"/>
              <a:pPr/>
              <a:t>24.12.2015</a:t>
            </a:fld>
            <a:endParaRPr lang="de-DE"/>
          </a:p>
        </p:txBody>
      </p:sp>
      <p:sp>
        <p:nvSpPr>
          <p:cNvPr id="5" name="Fußzeilenplatzhalter 4"/>
          <p:cNvSpPr>
            <a:spLocks noGrp="1"/>
          </p:cNvSpPr>
          <p:nvPr>
            <p:ph type="ftr" sz="quarter" idx="11"/>
          </p:nvPr>
        </p:nvSpPr>
        <p:spPr/>
        <p:txBody>
          <a:bodyPr/>
          <a:lstStyle/>
          <a:p>
            <a:r>
              <a:rPr lang="de-DE" smtClean="0"/>
              <a:t>2</a:t>
            </a:r>
            <a:endParaRPr lang="de-DE"/>
          </a:p>
        </p:txBody>
      </p:sp>
      <p:sp>
        <p:nvSpPr>
          <p:cNvPr id="6" name="Foliennummernplatzhalter 5"/>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565C780-994B-426B-969B-59EA46A2ACF4}"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51F394E5-8BD8-46D5-94CB-0F15DBA22155}" type="datetime1">
              <a:rPr lang="de-DE" smtClean="0"/>
              <a:pPr/>
              <a:t>24.12.2015</a:t>
            </a:fld>
            <a:endParaRPr lang="de-DE"/>
          </a:p>
        </p:txBody>
      </p:sp>
      <p:sp>
        <p:nvSpPr>
          <p:cNvPr id="8" name="Fußzeilenplatzhalter 7"/>
          <p:cNvSpPr>
            <a:spLocks noGrp="1"/>
          </p:cNvSpPr>
          <p:nvPr>
            <p:ph type="ftr" sz="quarter" idx="11"/>
          </p:nvPr>
        </p:nvSpPr>
        <p:spPr/>
        <p:txBody>
          <a:bodyPr/>
          <a:lstStyle/>
          <a:p>
            <a:r>
              <a:rPr lang="de-DE" smtClean="0"/>
              <a:t>2</a:t>
            </a:r>
            <a:endParaRPr lang="de-DE"/>
          </a:p>
        </p:txBody>
      </p:sp>
      <p:sp>
        <p:nvSpPr>
          <p:cNvPr id="9" name="Foliennummernplatzhalter 8"/>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73C0A3-993D-429D-A65D-BE3E884F4515}" type="datetime1">
              <a:rPr lang="de-DE" smtClean="0"/>
              <a:pPr/>
              <a:t>24.12.2015</a:t>
            </a:fld>
            <a:endParaRPr lang="de-DE"/>
          </a:p>
        </p:txBody>
      </p:sp>
      <p:sp>
        <p:nvSpPr>
          <p:cNvPr id="4" name="Fußzeilenplatzhalter 3"/>
          <p:cNvSpPr>
            <a:spLocks noGrp="1"/>
          </p:cNvSpPr>
          <p:nvPr>
            <p:ph type="ftr" sz="quarter" idx="11"/>
          </p:nvPr>
        </p:nvSpPr>
        <p:spPr/>
        <p:txBody>
          <a:bodyPr/>
          <a:lstStyle/>
          <a:p>
            <a:r>
              <a:rPr lang="de-DE" smtClean="0"/>
              <a:t>2</a:t>
            </a:r>
            <a:endParaRPr lang="de-DE"/>
          </a:p>
        </p:txBody>
      </p:sp>
      <p:sp>
        <p:nvSpPr>
          <p:cNvPr id="5" name="Foliennummernplatzhalter 4"/>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FA2E6C-F757-414B-9621-FB07F6CE85FA}" type="datetime1">
              <a:rPr lang="de-DE" smtClean="0"/>
              <a:pPr/>
              <a:t>24.12.2015</a:t>
            </a:fld>
            <a:endParaRPr lang="de-DE"/>
          </a:p>
        </p:txBody>
      </p:sp>
      <p:sp>
        <p:nvSpPr>
          <p:cNvPr id="3" name="Fußzeilenplatzhalter 2"/>
          <p:cNvSpPr>
            <a:spLocks noGrp="1"/>
          </p:cNvSpPr>
          <p:nvPr>
            <p:ph type="ftr" sz="quarter" idx="11"/>
          </p:nvPr>
        </p:nvSpPr>
        <p:spPr/>
        <p:txBody>
          <a:bodyPr/>
          <a:lstStyle/>
          <a:p>
            <a:r>
              <a:rPr lang="de-DE" smtClean="0"/>
              <a:t>2</a:t>
            </a:r>
            <a:endParaRPr lang="de-DE"/>
          </a:p>
        </p:txBody>
      </p:sp>
      <p:sp>
        <p:nvSpPr>
          <p:cNvPr id="4" name="Foliennummernplatzhalter 3"/>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08753AF5-CA48-4D46-A52F-4790C2910366}"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56ECA1F-D39D-48C1-AE78-48659A21AC0A}" type="datetime1">
              <a:rPr lang="de-DE" smtClean="0"/>
              <a:pPr/>
              <a:t>24.12.2015</a:t>
            </a:fld>
            <a:endParaRPr lang="de-DE"/>
          </a:p>
        </p:txBody>
      </p:sp>
      <p:sp>
        <p:nvSpPr>
          <p:cNvPr id="6" name="Fußzeilenplatzhalter 5"/>
          <p:cNvSpPr>
            <a:spLocks noGrp="1"/>
          </p:cNvSpPr>
          <p:nvPr>
            <p:ph type="ftr" sz="quarter" idx="11"/>
          </p:nvPr>
        </p:nvSpPr>
        <p:spPr/>
        <p:txBody>
          <a:bodyPr/>
          <a:lstStyle/>
          <a:p>
            <a:r>
              <a:rPr lang="de-DE" smtClean="0"/>
              <a:t>2</a:t>
            </a:r>
            <a:endParaRPr lang="de-DE"/>
          </a:p>
        </p:txBody>
      </p:sp>
      <p:sp>
        <p:nvSpPr>
          <p:cNvPr id="7" name="Foliennummernplatzhalter 6"/>
          <p:cNvSpPr>
            <a:spLocks noGrp="1"/>
          </p:cNvSpPr>
          <p:nvPr>
            <p:ph type="sldNum" sz="quarter" idx="12"/>
          </p:nvPr>
        </p:nvSpPr>
        <p:spPr/>
        <p:txBody>
          <a:bodyPr/>
          <a:lstStyle/>
          <a:p>
            <a:fld id="{F6F58ED1-7DA8-44AB-BE95-40629BCD7483}" type="slidenum">
              <a:rPr lang="de-DE" smtClean="0"/>
              <a:pPr/>
              <a:t>‹#›</a:t>
            </a:fld>
            <a:endParaRPr lang="de-D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2000-DAFD-427F-81F4-D3F3899AB08D}" type="datetime1">
              <a:rPr lang="de-DE" smtClean="0"/>
              <a:pPr/>
              <a:t>24.12.2015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2</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58ED1-7DA8-44AB-BE95-40629BCD7483}"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140968"/>
            <a:ext cx="8496944" cy="936104"/>
          </a:xfrm>
          <a:noFill/>
          <a:effectLst/>
        </p:spPr>
        <p:txBody>
          <a:bodyPr/>
          <a:lstStyle/>
          <a:p>
            <a:pPr algn="ctr"/>
            <a:r>
              <a:rPr lang="ja-JP" altLang="en-US" sz="2400" dirty="0" smtClean="0">
                <a:effectLst>
                  <a:outerShdw blurRad="38100" dist="38100" dir="2700000" algn="tl">
                    <a:srgbClr val="000000">
                      <a:alpha val="43137"/>
                    </a:srgbClr>
                  </a:outerShdw>
                </a:effectLst>
              </a:rPr>
              <a:t>（大型</a:t>
            </a:r>
            <a:r>
              <a:rPr lang="ja-JP" altLang="en-US" sz="2400" dirty="0" smtClean="0">
                <a:effectLst>
                  <a:outerShdw blurRad="38100" dist="38100" dir="2700000" algn="tl">
                    <a:srgbClr val="000000">
                      <a:alpha val="43137"/>
                    </a:srgbClr>
                  </a:outerShdw>
                </a:effectLst>
              </a:rPr>
              <a:t>重力波検出器のため</a:t>
            </a:r>
            <a:r>
              <a:rPr lang="ja-JP" altLang="en-US" sz="2400" dirty="0" smtClean="0">
                <a:effectLst>
                  <a:outerShdw blurRad="38100" dist="38100" dir="2700000" algn="tl">
                    <a:srgbClr val="000000">
                      <a:alpha val="43137"/>
                    </a:srgbClr>
                  </a:outerShdw>
                </a:effectLst>
              </a:rPr>
              <a:t>の低周波防振</a:t>
            </a:r>
            <a:r>
              <a:rPr lang="ja-JP" altLang="en-US" sz="2400" dirty="0" smtClean="0">
                <a:effectLst>
                  <a:outerShdw blurRad="38100" dist="38100" dir="2700000" algn="tl">
                    <a:srgbClr val="000000">
                      <a:alpha val="43137"/>
                    </a:srgbClr>
                  </a:outerShdw>
                </a:effectLst>
              </a:rPr>
              <a:t>装置に関する</a:t>
            </a:r>
            <a:r>
              <a:rPr lang="ja-JP" altLang="en-US" sz="2400" dirty="0" smtClean="0">
                <a:effectLst>
                  <a:outerShdw blurRad="38100" dist="38100" dir="2700000" algn="tl">
                    <a:srgbClr val="000000">
                      <a:alpha val="43137"/>
                    </a:srgbClr>
                  </a:outerShdw>
                </a:effectLst>
              </a:rPr>
              <a:t>研究）</a:t>
            </a:r>
            <a:endParaRPr lang="de-DE" sz="2400" dirty="0">
              <a:effectLst>
                <a:outerShdw blurRad="38100" dist="38100" dir="2700000" algn="tl">
                  <a:srgbClr val="000000">
                    <a:alpha val="43137"/>
                  </a:srgbClr>
                </a:outerShdw>
              </a:effectLst>
            </a:endParaRPr>
          </a:p>
        </p:txBody>
      </p:sp>
      <p:sp>
        <p:nvSpPr>
          <p:cNvPr id="8" name="Foliennummernplatzhalter 7"/>
          <p:cNvSpPr>
            <a:spLocks noGrp="1"/>
          </p:cNvSpPr>
          <p:nvPr>
            <p:ph type="sldNum" sz="quarter" idx="11"/>
          </p:nvPr>
        </p:nvSpPr>
        <p:spPr>
          <a:xfrm>
            <a:off x="7812360" y="5949280"/>
            <a:ext cx="792088" cy="365125"/>
          </a:xfrm>
        </p:spPr>
        <p:txBody>
          <a:bodyPr/>
          <a:lstStyle/>
          <a:p>
            <a:fld id="{F6F58ED1-7DA8-44AB-BE95-40629BCD7483}" type="slidenum">
              <a:rPr lang="de-DE" smtClean="0"/>
              <a:pPr/>
              <a:t>1</a:t>
            </a:fld>
            <a:endParaRPr lang="de-DE"/>
          </a:p>
        </p:txBody>
      </p:sp>
      <p:sp>
        <p:nvSpPr>
          <p:cNvPr id="16" name="Untertitel 2"/>
          <p:cNvSpPr txBox="1">
            <a:spLocks/>
          </p:cNvSpPr>
          <p:nvPr/>
        </p:nvSpPr>
        <p:spPr>
          <a:xfrm>
            <a:off x="251520" y="4221088"/>
            <a:ext cx="8568952" cy="194421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ja-JP" altLang="en-US" sz="2000" b="1" dirty="0" smtClean="0">
                <a:solidFill>
                  <a:schemeClr val="tx1"/>
                </a:solidFill>
                <a:latin typeface="HGS明朝E" pitchFamily="18" charset="-128"/>
                <a:ea typeface="HGS明朝E" pitchFamily="18" charset="-128"/>
              </a:rPr>
              <a:t>理学系研究科</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物理学専攻</a:t>
            </a:r>
            <a:r>
              <a:rPr lang="en-US" altLang="ja-JP" sz="2000" b="1" dirty="0">
                <a:solidFill>
                  <a:schemeClr val="tx1"/>
                </a:solidFill>
                <a:latin typeface="HGS明朝E" pitchFamily="18" charset="-128"/>
                <a:ea typeface="HGS明朝E" pitchFamily="18" charset="-128"/>
              </a:rPr>
              <a:t> </a:t>
            </a:r>
            <a:r>
              <a:rPr lang="ja-JP" altLang="en-US" sz="2000" b="1" dirty="0" smtClean="0">
                <a:solidFill>
                  <a:schemeClr val="tx1"/>
                </a:solidFill>
                <a:latin typeface="HGS明朝E" pitchFamily="18" charset="-128"/>
                <a:ea typeface="HGS明朝E" pitchFamily="18" charset="-128"/>
              </a:rPr>
              <a:t>宇宙</a:t>
            </a:r>
            <a:r>
              <a:rPr lang="ja-JP" altLang="en-US" sz="2000" b="1" dirty="0">
                <a:solidFill>
                  <a:schemeClr val="tx1"/>
                </a:solidFill>
                <a:latin typeface="HGS明朝E" pitchFamily="18" charset="-128"/>
                <a:ea typeface="HGS明朝E" pitchFamily="18" charset="-128"/>
              </a:rPr>
              <a:t>線</a:t>
            </a:r>
            <a:r>
              <a:rPr lang="ja-JP" altLang="en-US" sz="2000" b="1" dirty="0" smtClean="0">
                <a:solidFill>
                  <a:schemeClr val="tx1"/>
                </a:solidFill>
                <a:latin typeface="HGS明朝E" pitchFamily="18" charset="-128"/>
                <a:ea typeface="HGS明朝E" pitchFamily="18" charset="-128"/>
              </a:rPr>
              <a:t>研究所 重力波推進室</a:t>
            </a:r>
            <a:endParaRPr lang="en-US" altLang="ja-JP" sz="2000" b="1" dirty="0" smtClean="0">
              <a:solidFill>
                <a:schemeClr val="tx1"/>
              </a:solidFill>
              <a:latin typeface="HGS明朝E" pitchFamily="18" charset="-128"/>
              <a:ea typeface="HGS明朝E" pitchFamily="18" charset="-128"/>
            </a:endParaRPr>
          </a:p>
          <a:p>
            <a:pPr>
              <a:spcBef>
                <a:spcPts val="0"/>
              </a:spcBef>
            </a:pPr>
            <a:r>
              <a:rPr lang="ja-JP" altLang="en-US" b="1" dirty="0" smtClean="0">
                <a:solidFill>
                  <a:schemeClr val="tx1"/>
                </a:solidFill>
                <a:latin typeface="HGS明朝E" pitchFamily="18" charset="-128"/>
                <a:ea typeface="HGS明朝E" pitchFamily="18" charset="-128"/>
              </a:rPr>
              <a:t>関口</a:t>
            </a:r>
            <a:r>
              <a:rPr lang="ja-JP" altLang="en-US" b="1" dirty="0" smtClean="0">
                <a:solidFill>
                  <a:schemeClr val="tx1"/>
                </a:solidFill>
                <a:latin typeface="HGS明朝E" pitchFamily="18" charset="-128"/>
                <a:ea typeface="HGS明朝E" pitchFamily="18" charset="-128"/>
              </a:rPr>
              <a:t>貴令</a:t>
            </a:r>
            <a:endParaRPr lang="en-US" altLang="ja-JP" b="1" dirty="0" smtClean="0">
              <a:solidFill>
                <a:schemeClr val="tx1"/>
              </a:solidFill>
              <a:latin typeface="HGS明朝E" pitchFamily="18" charset="-128"/>
              <a:ea typeface="HGS明朝E" pitchFamily="18" charset="-128"/>
            </a:endParaRPr>
          </a:p>
          <a:p>
            <a:pPr>
              <a:spcBef>
                <a:spcPts val="0"/>
              </a:spcBef>
            </a:pPr>
            <a:r>
              <a:rPr lang="de-DE" sz="2000" b="1" dirty="0" smtClean="0">
                <a:solidFill>
                  <a:schemeClr val="tx1"/>
                </a:solidFill>
                <a:latin typeface="HGS明朝E" pitchFamily="18" charset="-128"/>
                <a:ea typeface="HGS明朝E" pitchFamily="18" charset="-128"/>
              </a:rPr>
              <a:t>SEKIGUCHI Takanori</a:t>
            </a:r>
            <a:endParaRPr lang="de-DE" sz="2000" b="1" dirty="0">
              <a:solidFill>
                <a:schemeClr val="tx1"/>
              </a:solidFill>
              <a:latin typeface="HGS明朝E" pitchFamily="18" charset="-128"/>
              <a:ea typeface="HGS明朝E" pitchFamily="18"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313939"/>
            <a:ext cx="1525739" cy="71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9470" y="313939"/>
            <a:ext cx="1574618" cy="66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13939"/>
            <a:ext cx="1235001" cy="717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987824" y="1124744"/>
            <a:ext cx="3081796" cy="830997"/>
          </a:xfrm>
          <a:prstGeom prst="rect">
            <a:avLst/>
          </a:prstGeom>
        </p:spPr>
        <p:txBody>
          <a:bodyPr wrap="square">
            <a:spAutoFit/>
          </a:bodyPr>
          <a:lstStyle/>
          <a:p>
            <a:pPr algn="ctr">
              <a:spcBef>
                <a:spcPts val="0"/>
              </a:spcBef>
            </a:pPr>
            <a:r>
              <a:rPr lang="en-US" altLang="ja-JP" sz="2400" b="1" dirty="0" smtClean="0">
                <a:latin typeface="HGS明朝E" pitchFamily="18" charset="-128"/>
                <a:ea typeface="HGS明朝E" pitchFamily="18" charset="-128"/>
              </a:rPr>
              <a:t>2016.1.18</a:t>
            </a:r>
          </a:p>
          <a:p>
            <a:pPr algn="ctr">
              <a:spcBef>
                <a:spcPts val="0"/>
              </a:spcBef>
            </a:pPr>
            <a:r>
              <a:rPr lang="ja-JP" altLang="en-US" sz="2400" b="1" dirty="0" smtClean="0">
                <a:latin typeface="HGS明朝E" pitchFamily="18" charset="-128"/>
                <a:ea typeface="HGS明朝E" pitchFamily="18" charset="-128"/>
              </a:rPr>
              <a:t>博士論文審査会</a:t>
            </a:r>
            <a:endParaRPr lang="en-US" altLang="ja-JP" sz="2400" b="1" dirty="0">
              <a:latin typeface="HGS明朝E" pitchFamily="18" charset="-128"/>
              <a:ea typeface="HGS明朝E" pitchFamily="18" charset="-128"/>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2280" y="365799"/>
            <a:ext cx="1584176" cy="49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el 1"/>
          <p:cNvSpPr txBox="1">
            <a:spLocks/>
          </p:cNvSpPr>
          <p:nvPr/>
        </p:nvSpPr>
        <p:spPr>
          <a:xfrm>
            <a:off x="179512" y="2204865"/>
            <a:ext cx="8784976" cy="1224135"/>
          </a:xfrm>
          <a:prstGeom prst="rect">
            <a:avLst/>
          </a:prstGeom>
          <a:noFill/>
          <a:effectLst/>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de-DE" sz="3000" dirty="0" smtClean="0"/>
              <a:t>A Study of Low Frequency Vibration Isolation System</a:t>
            </a:r>
          </a:p>
          <a:p>
            <a:pPr algn="ctr"/>
            <a:r>
              <a:rPr lang="de-DE" sz="3000" dirty="0" smtClean="0"/>
              <a:t>for Large scale gravitational wave detectors</a:t>
            </a:r>
            <a:endParaRPr lang="de-DE" sz="30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低周波の重力波観測</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10</a:t>
            </a:fld>
            <a:endParaRPr lang="de-DE" dirty="0"/>
          </a:p>
        </p:txBody>
      </p:sp>
      <p:sp>
        <p:nvSpPr>
          <p:cNvPr id="25" name="コンテンツ プレースホルダー 1"/>
          <p:cNvSpPr txBox="1">
            <a:spLocks/>
          </p:cNvSpPr>
          <p:nvPr/>
        </p:nvSpPr>
        <p:spPr>
          <a:xfrm>
            <a:off x="323528" y="1556792"/>
            <a:ext cx="8208912"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中性子星連星合体のパラメータ決定性の向上</a:t>
            </a:r>
            <a:endParaRPr kumimoji="1" lang="en-US" altLang="ja-JP" b="1" dirty="0" smtClean="0"/>
          </a:p>
          <a:p>
            <a:r>
              <a:rPr kumimoji="1" lang="ja-JP" altLang="en-US" b="1" dirty="0" smtClean="0"/>
              <a:t>回転パルサーからの重力波検出 </a:t>
            </a:r>
            <a:r>
              <a:rPr kumimoji="1" lang="en-US" altLang="ja-JP" b="1" dirty="0" smtClean="0"/>
              <a:t>(e.g. Vela Pulsar)</a:t>
            </a:r>
          </a:p>
          <a:p>
            <a:r>
              <a:rPr kumimoji="1" lang="ja-JP" altLang="en-US" b="1" dirty="0" smtClean="0"/>
              <a:t>中質量ブラックホール連星合体の重力波観測</a:t>
            </a:r>
            <a:endParaRPr kumimoji="1" lang="ja-JP" altLang="en-US" b="1" dirty="0"/>
          </a:p>
        </p:txBody>
      </p:sp>
      <p:sp>
        <p:nvSpPr>
          <p:cNvPr id="26" name="コンテンツ プレースホルダー 1"/>
          <p:cNvSpPr txBox="1">
            <a:spLocks/>
          </p:cNvSpPr>
          <p:nvPr/>
        </p:nvSpPr>
        <p:spPr>
          <a:xfrm>
            <a:off x="323528" y="980728"/>
            <a:ext cx="820891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u="sng" dirty="0" smtClean="0">
                <a:latin typeface="HGｺﾞｼｯｸE" panose="020B0909000000000000" pitchFamily="49" charset="-128"/>
                <a:ea typeface="HGｺﾞｼｯｸE" panose="020B0909000000000000" pitchFamily="49" charset="-128"/>
              </a:rPr>
              <a:t>観測帯域の拡張（</a:t>
            </a:r>
            <a:r>
              <a:rPr kumimoji="1" lang="en-US" altLang="ja-JP" b="1" u="sng" dirty="0" smtClean="0">
                <a:latin typeface="+mj-lt"/>
                <a:ea typeface="HGｺﾞｼｯｸE" panose="020B0909000000000000" pitchFamily="49" charset="-128"/>
              </a:rPr>
              <a:t>~</a:t>
            </a:r>
            <a:r>
              <a:rPr kumimoji="1" lang="en-US" altLang="ja-JP" b="1" u="sng" dirty="0" smtClean="0">
                <a:latin typeface="+mj-lt"/>
                <a:ea typeface="HGｺﾞｼｯｸE" panose="020B0909000000000000" pitchFamily="49" charset="-128"/>
              </a:rPr>
              <a:t>5</a:t>
            </a:r>
            <a:r>
              <a:rPr kumimoji="1" lang="en-US" altLang="ja-JP" b="1" u="sng" dirty="0" smtClean="0">
                <a:latin typeface="+mj-lt"/>
                <a:ea typeface="HGｺﾞｼｯｸE" panose="020B0909000000000000" pitchFamily="49" charset="-128"/>
              </a:rPr>
              <a:t>0 Hz </a:t>
            </a:r>
            <a:r>
              <a:rPr kumimoji="1" lang="ja-JP" altLang="en-US" b="1" u="sng" dirty="0" smtClean="0">
                <a:latin typeface="+mj-lt"/>
                <a:ea typeface="HGｺﾞｼｯｸE" panose="020B0909000000000000" pitchFamily="49" charset="-128"/>
              </a:rPr>
              <a:t>から</a:t>
            </a:r>
            <a:r>
              <a:rPr kumimoji="1" lang="en-US" altLang="ja-JP" b="1" u="sng" dirty="0" smtClean="0">
                <a:latin typeface="+mj-lt"/>
                <a:ea typeface="HGｺﾞｼｯｸE" panose="020B0909000000000000" pitchFamily="49" charset="-128"/>
              </a:rPr>
              <a:t>~10 Hz</a:t>
            </a:r>
            <a:r>
              <a:rPr kumimoji="1" lang="ja-JP" altLang="en-US" b="1" u="sng" dirty="0" smtClean="0">
                <a:latin typeface="HGｺﾞｼｯｸE" panose="020B0909000000000000" pitchFamily="49" charset="-128"/>
                <a:ea typeface="HGｺﾞｼｯｸE" panose="020B0909000000000000" pitchFamily="49" charset="-128"/>
              </a:rPr>
              <a:t>へ）のメリット</a:t>
            </a:r>
            <a:endParaRPr kumimoji="1" lang="ja-JP" altLang="en-US" b="1" u="sng" dirty="0">
              <a:latin typeface="HGｺﾞｼｯｸE" panose="020B0909000000000000" pitchFamily="49" charset="-128"/>
              <a:ea typeface="HGｺﾞｼｯｸE" panose="020B0909000000000000" pitchFamily="49"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04" y="3068960"/>
            <a:ext cx="4265496" cy="321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コンテンツ プレースホルダー 1"/>
          <p:cNvSpPr txBox="1">
            <a:spLocks/>
          </p:cNvSpPr>
          <p:nvPr/>
        </p:nvSpPr>
        <p:spPr>
          <a:xfrm>
            <a:off x="4565622" y="5301208"/>
            <a:ext cx="4248472"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スピンダウン比から計算されるパルサーの重力波最大振幅 </a:t>
            </a:r>
            <a:r>
              <a:rPr kumimoji="1" lang="en-US" altLang="ja-JP" sz="1600" b="1" dirty="0" smtClean="0"/>
              <a:t>(by K. Izumi PhD Thesis)</a:t>
            </a:r>
            <a:endParaRPr kumimoji="1" lang="ja-JP" altLang="en-US" sz="1600" b="1" dirty="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35332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11</a:t>
            </a:fld>
            <a:endParaRPr lang="de-DE" dirty="0"/>
          </a:p>
        </p:txBody>
      </p:sp>
      <p:graphicFrame>
        <p:nvGraphicFramePr>
          <p:cNvPr id="2" name="図表 1"/>
          <p:cNvGraphicFramePr/>
          <p:nvPr>
            <p:extLst>
              <p:ext uri="{D42A27DB-BD31-4B8C-83A1-F6EECF244321}">
                <p14:modId xmlns:p14="http://schemas.microsoft.com/office/powerpoint/2010/main" val="335248162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Tree>
    <p:extLst>
      <p:ext uri="{BB962C8B-B14F-4D97-AF65-F5344CB8AC3E}">
        <p14:creationId xmlns:p14="http://schemas.microsoft.com/office/powerpoint/2010/main" val="4150944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12</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2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12776"/>
            <a:ext cx="724233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コンテンツ プレースホルダー 1"/>
          <p:cNvSpPr txBox="1">
            <a:spLocks/>
          </p:cNvSpPr>
          <p:nvPr/>
        </p:nvSpPr>
        <p:spPr>
          <a:xfrm>
            <a:off x="323528" y="4365104"/>
            <a:ext cx="8496944"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地面の常微動が鏡をランダムに揺らし光路長を変動</a:t>
            </a:r>
            <a:endParaRPr kumimoji="1" lang="en-US" altLang="ja-JP" b="1" dirty="0" smtClean="0"/>
          </a:p>
          <a:p>
            <a:r>
              <a:rPr kumimoji="1" lang="ja-JP" altLang="en-US" b="1" dirty="0" smtClean="0"/>
              <a:t>重力波による光路長変動と区別できない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地面振動雑音</a:t>
            </a:r>
            <a:endParaRPr kumimoji="1" lang="ja-JP" altLang="en-US" b="1" u="sng" dirty="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13976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686901"/>
            <a:ext cx="5977947" cy="4574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地面振動雑音に対する要求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13</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cxnSp>
        <p:nvCxnSpPr>
          <p:cNvPr id="11" name="直線矢印コネクタ 10"/>
          <p:cNvCxnSpPr/>
          <p:nvPr/>
        </p:nvCxnSpPr>
        <p:spPr>
          <a:xfrm>
            <a:off x="3122974" y="3042745"/>
            <a:ext cx="0" cy="146637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1763688" y="3318083"/>
            <a:ext cx="1143262" cy="830997"/>
          </a:xfrm>
          <a:prstGeom prst="rect">
            <a:avLst/>
          </a:prstGeom>
          <a:solidFill>
            <a:schemeClr val="bg1"/>
          </a:solidFill>
        </p:spPr>
        <p:txBody>
          <a:bodyPr wrap="none">
            <a:spAutoFit/>
          </a:bodyPr>
          <a:lstStyle/>
          <a:p>
            <a:r>
              <a:rPr kumimoji="1" lang="en-US" altLang="ja-JP" sz="4800" b="1" dirty="0" smtClean="0"/>
              <a:t>10</a:t>
            </a:r>
            <a:r>
              <a:rPr kumimoji="1" lang="en-US" altLang="ja-JP" sz="4800" b="1" baseline="30000" dirty="0" smtClean="0"/>
              <a:t>-8</a:t>
            </a:r>
            <a:endParaRPr lang="ja-JP" altLang="en-US" sz="4800" baseline="30000" dirty="0"/>
          </a:p>
        </p:txBody>
      </p:sp>
      <p:sp>
        <p:nvSpPr>
          <p:cNvPr id="21" name="コンテンツ プレースホルダー 1"/>
          <p:cNvSpPr txBox="1">
            <a:spLocks/>
          </p:cNvSpPr>
          <p:nvPr/>
        </p:nvSpPr>
        <p:spPr>
          <a:xfrm>
            <a:off x="251519" y="1052736"/>
            <a:ext cx="8497847" cy="1008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重力波の観測帯域</a:t>
            </a:r>
            <a:r>
              <a:rPr kumimoji="1" lang="en-US" altLang="ja-JP" b="1" dirty="0" smtClean="0"/>
              <a:t>(&gt;10 Hz)</a:t>
            </a:r>
            <a:r>
              <a:rPr kumimoji="1" lang="ja-JP" altLang="en-US" b="1" dirty="0" smtClean="0"/>
              <a:t>で地面振動雑音が感度を汚さない</a:t>
            </a:r>
            <a:endParaRPr kumimoji="1" lang="ja-JP" altLang="en-US" b="1" dirty="0"/>
          </a:p>
        </p:txBody>
      </p:sp>
      <p:sp>
        <p:nvSpPr>
          <p:cNvPr id="15" name="コンテンツ プレースホルダー 1"/>
          <p:cNvSpPr txBox="1">
            <a:spLocks/>
          </p:cNvSpPr>
          <p:nvPr/>
        </p:nvSpPr>
        <p:spPr>
          <a:xfrm>
            <a:off x="4192388" y="2672916"/>
            <a:ext cx="19637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FF0000"/>
                </a:solidFill>
              </a:rPr>
              <a:t>地面振動（東京）</a:t>
            </a:r>
            <a:endParaRPr kumimoji="1" lang="ja-JP" altLang="en-US" sz="1800" b="1" dirty="0">
              <a:solidFill>
                <a:srgbClr val="FF0000"/>
              </a:solidFill>
            </a:endParaRPr>
          </a:p>
        </p:txBody>
      </p:sp>
      <p:sp>
        <p:nvSpPr>
          <p:cNvPr id="16" name="コンテンツ プレースホルダー 1"/>
          <p:cNvSpPr txBox="1">
            <a:spLocks/>
          </p:cNvSpPr>
          <p:nvPr/>
        </p:nvSpPr>
        <p:spPr>
          <a:xfrm>
            <a:off x="4211960" y="3140968"/>
            <a:ext cx="2592288" cy="32403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solidFill>
                  <a:srgbClr val="0070C0"/>
                </a:solidFill>
              </a:rPr>
              <a:t>地面振動（神岡サイト）</a:t>
            </a:r>
            <a:endParaRPr kumimoji="1" lang="ja-JP" altLang="en-US" sz="1800" b="1" dirty="0">
              <a:solidFill>
                <a:srgbClr val="0070C0"/>
              </a:solidFill>
            </a:endParaRPr>
          </a:p>
        </p:txBody>
      </p:sp>
      <p:sp>
        <p:nvSpPr>
          <p:cNvPr id="17" name="コンテンツ プレースホルダー 1"/>
          <p:cNvSpPr txBox="1">
            <a:spLocks/>
          </p:cNvSpPr>
          <p:nvPr/>
        </p:nvSpPr>
        <p:spPr>
          <a:xfrm>
            <a:off x="4355977" y="4059070"/>
            <a:ext cx="2232248" cy="59406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800" b="1" dirty="0" smtClean="0">
                <a:solidFill>
                  <a:srgbClr val="00B050"/>
                </a:solidFill>
              </a:rPr>
              <a:t>KAGRA</a:t>
            </a:r>
            <a:r>
              <a:rPr kumimoji="1" lang="ja-JP" altLang="en-US" sz="1800" b="1" dirty="0" smtClean="0">
                <a:solidFill>
                  <a:srgbClr val="00B050"/>
                </a:solidFill>
              </a:rPr>
              <a:t>の目標感度</a:t>
            </a:r>
            <a:r>
              <a:rPr kumimoji="1" lang="en-US" altLang="ja-JP" sz="1800" b="1" dirty="0" smtClean="0">
                <a:solidFill>
                  <a:srgbClr val="00B050"/>
                </a:solidFill>
              </a:rPr>
              <a:t/>
            </a:r>
            <a:br>
              <a:rPr kumimoji="1" lang="en-US" altLang="ja-JP" sz="1800" b="1" dirty="0" smtClean="0">
                <a:solidFill>
                  <a:srgbClr val="00B050"/>
                </a:solidFill>
              </a:rPr>
            </a:br>
            <a:r>
              <a:rPr kumimoji="1" lang="ja-JP" altLang="en-US" sz="1800" b="1" dirty="0" smtClean="0">
                <a:solidFill>
                  <a:srgbClr val="00B050"/>
                </a:solidFill>
              </a:rPr>
              <a:t>（鏡の変位換算）</a:t>
            </a:r>
            <a:endParaRPr kumimoji="1" lang="ja-JP" altLang="en-US" sz="1800" b="1" dirty="0">
              <a:solidFill>
                <a:srgbClr val="00B050"/>
              </a:solidFill>
            </a:endParaRPr>
          </a:p>
        </p:txBody>
      </p:sp>
      <p:sp>
        <p:nvSpPr>
          <p:cNvPr id="18" name="正方形/長方形 17"/>
          <p:cNvSpPr/>
          <p:nvPr/>
        </p:nvSpPr>
        <p:spPr>
          <a:xfrm>
            <a:off x="6012160" y="4995173"/>
            <a:ext cx="2739631" cy="954107"/>
          </a:xfrm>
          <a:prstGeom prst="rect">
            <a:avLst/>
          </a:prstGeom>
        </p:spPr>
        <p:txBody>
          <a:bodyPr wrap="square">
            <a:spAutoFit/>
          </a:bodyPr>
          <a:lstStyle/>
          <a:p>
            <a:r>
              <a:rPr kumimoji="1"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kumimoji="1" lang="en-US" altLang="ja-JP" sz="2800" b="1" u="sng" dirty="0" smtClean="0">
                <a:solidFill>
                  <a:srgbClr val="FF0000"/>
                </a:solidFill>
                <a:latin typeface="+mj-lt"/>
                <a:ea typeface="HGｺﾞｼｯｸE" panose="020B0909000000000000" pitchFamily="49" charset="-128"/>
              </a:rPr>
              <a:t>8-10</a:t>
            </a:r>
            <a:r>
              <a:rPr kumimoji="1" lang="ja-JP" altLang="en-US" sz="2800" b="1" u="sng" dirty="0" smtClean="0">
                <a:solidFill>
                  <a:srgbClr val="FF0000"/>
                </a:solidFill>
                <a:latin typeface="HGｺﾞｼｯｸE" panose="020B0909000000000000" pitchFamily="49" charset="-128"/>
                <a:ea typeface="HGｺﾞｼｯｸE" panose="020B0909000000000000" pitchFamily="49" charset="-128"/>
              </a:rPr>
              <a:t>桁程度の振動抑制が必要</a:t>
            </a:r>
            <a:endParaRPr kumimoji="1" lang="en-US" altLang="ja-JP" sz="2800"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872374" y="1844814"/>
            <a:ext cx="2876993" cy="646331"/>
          </a:xfrm>
          <a:prstGeom prst="rect">
            <a:avLst/>
          </a:prstGeom>
        </p:spPr>
        <p:txBody>
          <a:bodyPr wrap="square">
            <a:spAutoFit/>
          </a:bodyPr>
          <a:lstStyle/>
          <a:p>
            <a:r>
              <a:rPr kumimoji="1" lang="ja-JP" altLang="en-US" b="1" dirty="0"/>
              <a:t>定常地面振動スペクトルと</a:t>
            </a:r>
            <a:r>
              <a:rPr kumimoji="1" lang="en-US" altLang="ja-JP" b="1" dirty="0"/>
              <a:t>KAGRA</a:t>
            </a:r>
            <a:r>
              <a:rPr kumimoji="1" lang="ja-JP" altLang="en-US" b="1" dirty="0"/>
              <a:t>目標感度の比較</a:t>
            </a:r>
            <a:endParaRPr kumimoji="1" lang="en-US" altLang="ja-JP" b="1" dirty="0"/>
          </a:p>
        </p:txBody>
      </p:sp>
    </p:spTree>
    <p:extLst>
      <p:ext uri="{BB962C8B-B14F-4D97-AF65-F5344CB8AC3E}">
        <p14:creationId xmlns:p14="http://schemas.microsoft.com/office/powerpoint/2010/main" val="2149455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防振の基本原理</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14</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4869160"/>
            <a:ext cx="8820472"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共振周波数より高い周波数帯域で防振</a:t>
            </a:r>
            <a:endParaRPr kumimoji="1" lang="en-US" altLang="ja-JP" b="1" dirty="0" smtClean="0"/>
          </a:p>
          <a:p>
            <a:r>
              <a:rPr kumimoji="1" lang="ja-JP" altLang="en-US" b="1" u="sng" dirty="0">
                <a:solidFill>
                  <a:srgbClr val="FF0000"/>
                </a:solidFill>
                <a:latin typeface="HGｺﾞｼｯｸE" panose="020B0909000000000000" pitchFamily="49" charset="-128"/>
                <a:ea typeface="HGｺﾞｼｯｸE" panose="020B0909000000000000" pitchFamily="49" charset="-128"/>
              </a:rPr>
              <a:t>共振</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周波数が低いほど高い防振特性</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59608"/>
            <a:ext cx="7296552" cy="41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932040" y="692696"/>
            <a:ext cx="2741456" cy="369332"/>
          </a:xfrm>
          <a:prstGeom prst="rect">
            <a:avLst/>
          </a:prstGeom>
        </p:spPr>
        <p:txBody>
          <a:bodyPr wrap="none">
            <a:spAutoFit/>
          </a:bodyPr>
          <a:lstStyle/>
          <a:p>
            <a:r>
              <a:rPr lang="ja-JP" altLang="en-US" b="1" dirty="0" smtClean="0"/>
              <a:t>単ばね系の振動伝達特性</a:t>
            </a:r>
            <a:endParaRPr lang="ja-JP" altLang="en-US" b="1" dirty="0"/>
          </a:p>
        </p:txBody>
      </p:sp>
    </p:spTree>
    <p:extLst>
      <p:ext uri="{BB962C8B-B14F-4D97-AF65-F5344CB8AC3E}">
        <p14:creationId xmlns:p14="http://schemas.microsoft.com/office/powerpoint/2010/main" val="1567350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多段振り子</a:t>
            </a:r>
            <a:r>
              <a:rPr kumimoji="1" lang="en-US" altLang="ja-JP" dirty="0" smtClean="0">
                <a:effectLst>
                  <a:outerShdw blurRad="38100" dist="38100" dir="2700000" algn="tl">
                    <a:srgbClr val="000000">
                      <a:alpha val="43137"/>
                    </a:srgbClr>
                  </a:outerShdw>
                </a:effectLst>
              </a:rPr>
              <a:t>/</a:t>
            </a:r>
            <a:r>
              <a:rPr kumimoji="1" lang="ja-JP" altLang="en-US" dirty="0" smtClean="0">
                <a:effectLst>
                  <a:outerShdw blurRad="38100" dist="38100" dir="2700000" algn="tl">
                    <a:srgbClr val="000000">
                      <a:alpha val="43137"/>
                    </a:srgbClr>
                  </a:outerShdw>
                </a:effectLst>
              </a:rPr>
              <a:t>ばね</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15</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107504" y="5013176"/>
            <a:ext cx="882047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振り子の段数を増やすとより急峻な防振特性を示す</a:t>
            </a:r>
            <a:endParaRPr kumimoji="1" lang="en-US" altLang="ja-JP" b="1"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340" y="980728"/>
            <a:ext cx="5053871"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980728"/>
            <a:ext cx="1440160" cy="351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860032" y="755412"/>
            <a:ext cx="2914580" cy="369332"/>
          </a:xfrm>
          <a:prstGeom prst="rect">
            <a:avLst/>
          </a:prstGeom>
        </p:spPr>
        <p:txBody>
          <a:bodyPr wrap="none">
            <a:spAutoFit/>
          </a:bodyPr>
          <a:lstStyle/>
          <a:p>
            <a:r>
              <a:rPr lang="ja-JP" altLang="en-US" b="1" dirty="0" smtClean="0"/>
              <a:t>多段振り子の振動伝達特性</a:t>
            </a:r>
            <a:endParaRPr lang="ja-JP" altLang="en-US" b="1" dirty="0"/>
          </a:p>
        </p:txBody>
      </p:sp>
    </p:spTree>
    <p:extLst>
      <p:ext uri="{BB962C8B-B14F-4D97-AF65-F5344CB8AC3E}">
        <p14:creationId xmlns:p14="http://schemas.microsoft.com/office/powerpoint/2010/main" val="353491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低周波防振装置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16</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0" y="1628800"/>
            <a:ext cx="2247320" cy="4392488"/>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34" name="コンテンツ プレースホルダー 1"/>
          <p:cNvSpPr txBox="1">
            <a:spLocks/>
          </p:cNvSpPr>
          <p:nvPr/>
        </p:nvSpPr>
        <p:spPr>
          <a:xfrm>
            <a:off x="35496" y="1340768"/>
            <a:ext cx="2748404" cy="4221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smtClean="0"/>
              <a:t>KAGRA</a:t>
            </a:r>
            <a:r>
              <a:rPr kumimoji="1" lang="ja-JP" altLang="en-US" sz="1800" b="1" dirty="0" smtClean="0"/>
              <a:t>用</a:t>
            </a:r>
            <a:r>
              <a:rPr kumimoji="1" lang="ja-JP" altLang="en-US" sz="1800" b="1" dirty="0" smtClean="0"/>
              <a:t>防振装置概観</a:t>
            </a:r>
            <a:endParaRPr kumimoji="1" lang="en-US" altLang="ja-JP" sz="1800" b="1" dirty="0" smtClean="0"/>
          </a:p>
        </p:txBody>
      </p:sp>
      <p:sp>
        <p:nvSpPr>
          <p:cNvPr id="39" name="コンテンツ プレースホルダー 1"/>
          <p:cNvSpPr txBox="1">
            <a:spLocks/>
          </p:cNvSpPr>
          <p:nvPr/>
        </p:nvSpPr>
        <p:spPr>
          <a:xfrm>
            <a:off x="251520" y="692696"/>
            <a:ext cx="8496944" cy="6601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2800" b="1" dirty="0" smtClean="0">
                <a:effectLst>
                  <a:outerShdw blurRad="38100" dist="38100" dir="2700000" algn="tl">
                    <a:srgbClr val="000000">
                      <a:alpha val="43137"/>
                    </a:srgbClr>
                  </a:outerShdw>
                </a:effectLst>
              </a:rPr>
              <a:t>SAS </a:t>
            </a:r>
            <a:r>
              <a:rPr kumimoji="1" lang="en-US" altLang="ja-JP" sz="2800" b="1" dirty="0">
                <a:effectLst>
                  <a:outerShdw blurRad="38100" dist="38100" dir="2700000" algn="tl">
                    <a:srgbClr val="000000">
                      <a:alpha val="43137"/>
                    </a:srgbClr>
                  </a:outerShdw>
                </a:effectLst>
              </a:rPr>
              <a:t>(</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eismic </a:t>
            </a:r>
            <a:r>
              <a:rPr kumimoji="1" lang="en-US" altLang="ja-JP" sz="2800" b="1" u="sng" dirty="0">
                <a:effectLst>
                  <a:outerShdw blurRad="38100" dist="38100" dir="2700000" algn="tl">
                    <a:srgbClr val="000000">
                      <a:alpha val="43137"/>
                    </a:srgbClr>
                  </a:outerShdw>
                </a:effectLst>
              </a:rPr>
              <a:t>A</a:t>
            </a:r>
            <a:r>
              <a:rPr kumimoji="1" lang="en-US" altLang="ja-JP" sz="2800" b="1" dirty="0">
                <a:effectLst>
                  <a:outerShdw blurRad="38100" dist="38100" dir="2700000" algn="tl">
                    <a:srgbClr val="000000">
                      <a:alpha val="43137"/>
                    </a:srgbClr>
                  </a:outerShdw>
                </a:effectLst>
              </a:rPr>
              <a:t>ttenuation </a:t>
            </a:r>
            <a:r>
              <a:rPr kumimoji="1" lang="en-US" altLang="ja-JP" sz="2800" b="1" u="sng" dirty="0">
                <a:effectLst>
                  <a:outerShdw blurRad="38100" dist="38100" dir="2700000" algn="tl">
                    <a:srgbClr val="000000">
                      <a:alpha val="43137"/>
                    </a:srgbClr>
                  </a:outerShdw>
                </a:effectLst>
              </a:rPr>
              <a:t>S</a:t>
            </a:r>
            <a:r>
              <a:rPr kumimoji="1" lang="en-US" altLang="ja-JP" sz="2800" b="1" dirty="0">
                <a:effectLst>
                  <a:outerShdw blurRad="38100" dist="38100" dir="2700000" algn="tl">
                    <a:srgbClr val="000000">
                      <a:alpha val="43137"/>
                    </a:srgbClr>
                  </a:outerShdw>
                </a:effectLst>
              </a:rPr>
              <a:t>ystem</a:t>
            </a:r>
            <a:r>
              <a:rPr kumimoji="1" lang="en-US" altLang="ja-JP" sz="2800" b="1" dirty="0" smtClean="0">
                <a:effectLst>
                  <a:outerShdw blurRad="38100" dist="38100" dir="2700000" algn="tl">
                    <a:srgbClr val="000000">
                      <a:alpha val="43137"/>
                    </a:srgbClr>
                  </a:outerShdw>
                </a:effectLst>
              </a:rPr>
              <a:t>)</a:t>
            </a:r>
          </a:p>
        </p:txBody>
      </p:sp>
      <p:sp>
        <p:nvSpPr>
          <p:cNvPr id="14" name="コンテンツ プレースホルダー 1"/>
          <p:cNvSpPr txBox="1">
            <a:spLocks/>
          </p:cNvSpPr>
          <p:nvPr/>
        </p:nvSpPr>
        <p:spPr>
          <a:xfrm>
            <a:off x="3779912" y="1340768"/>
            <a:ext cx="5236203"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a:t>KAGRA</a:t>
            </a:r>
            <a:r>
              <a:rPr kumimoji="1" lang="ja-JP" altLang="en-US" sz="2000" b="1" dirty="0"/>
              <a:t>では低周波</a:t>
            </a:r>
            <a:r>
              <a:rPr kumimoji="1" lang="ja-JP" altLang="en-US" sz="2000" b="1" dirty="0" smtClean="0"/>
              <a:t>の重力波（</a:t>
            </a:r>
            <a:r>
              <a:rPr kumimoji="1" lang="en-US" altLang="ja-JP" sz="2000" b="1" dirty="0" smtClean="0"/>
              <a:t>~10 Hz</a:t>
            </a:r>
            <a:r>
              <a:rPr kumimoji="1" lang="ja-JP" altLang="en-US" sz="2000" b="1" dirty="0" smtClean="0"/>
              <a:t>）を</a:t>
            </a:r>
            <a:r>
              <a:rPr kumimoji="1" lang="en-US" altLang="ja-JP" sz="2000" b="1" dirty="0" smtClean="0"/>
              <a:t/>
            </a:r>
            <a:br>
              <a:rPr kumimoji="1" lang="en-US" altLang="ja-JP" sz="2000" b="1" dirty="0" smtClean="0"/>
            </a:br>
            <a:r>
              <a:rPr kumimoji="1" lang="ja-JP" altLang="en-US" sz="2000" b="1" dirty="0" smtClean="0"/>
              <a:t>観測するため、低周波防振装置</a:t>
            </a:r>
            <a:r>
              <a:rPr kumimoji="1" lang="en-US" altLang="ja-JP" sz="2000" b="1" u="sng" dirty="0" smtClean="0">
                <a:solidFill>
                  <a:srgbClr val="FF0000"/>
                </a:solidFill>
              </a:rPr>
              <a:t>SAS</a:t>
            </a:r>
            <a:r>
              <a:rPr kumimoji="1" lang="ja-JP" altLang="en-US" sz="2000" b="1" dirty="0" smtClean="0"/>
              <a:t>を採用</a:t>
            </a:r>
            <a:endParaRPr kumimoji="1" lang="en-US" altLang="ja-JP" sz="2000" b="1" dirty="0" smtClean="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423" y="3645849"/>
            <a:ext cx="2129852" cy="200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249" y="3645024"/>
            <a:ext cx="265036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3779912" y="2348880"/>
            <a:ext cx="5168706"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倒立振り子、</a:t>
            </a:r>
            <a:r>
              <a:rPr kumimoji="1" lang="en-US" altLang="ja-JP" sz="2000" b="1" dirty="0" smtClean="0"/>
              <a:t>GAS</a:t>
            </a:r>
            <a:r>
              <a:rPr kumimoji="1" lang="ja-JP" altLang="en-US" sz="2000" b="1" dirty="0" smtClean="0"/>
              <a:t>フィルターと呼ばれる、</a:t>
            </a:r>
            <a:r>
              <a:rPr kumimoji="1" lang="en-US" altLang="ja-JP" sz="2000" b="1" dirty="0" smtClean="0"/>
              <a:t/>
            </a:r>
            <a:br>
              <a:rPr kumimoji="1" lang="en-US" altLang="ja-JP" sz="2000" b="1" dirty="0" smtClean="0"/>
            </a:b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低周波振動子</a:t>
            </a:r>
            <a:r>
              <a:rPr kumimoji="1" lang="ja-JP" altLang="en-US" sz="2000" b="1" dirty="0" smtClean="0"/>
              <a:t>を利用した防振装置</a:t>
            </a:r>
            <a:endParaRPr kumimoji="1" lang="en-US" altLang="ja-JP" sz="2000" b="1" u="sng" dirty="0" smtClean="0">
              <a:solidFill>
                <a:srgbClr val="FF0000"/>
              </a:solidFill>
            </a:endParaRPr>
          </a:p>
        </p:txBody>
      </p:sp>
      <p:sp>
        <p:nvSpPr>
          <p:cNvPr id="26" name="コンテンツ プレースホルダー 1"/>
          <p:cNvSpPr txBox="1">
            <a:spLocks/>
          </p:cNvSpPr>
          <p:nvPr/>
        </p:nvSpPr>
        <p:spPr>
          <a:xfrm>
            <a:off x="3784423" y="5625244"/>
            <a:ext cx="2556284"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 </a:t>
            </a:r>
            <a:r>
              <a:rPr kumimoji="1" lang="en-US" altLang="ja-JP" sz="1400" b="1" dirty="0" smtClean="0"/>
              <a:t>(IP)</a:t>
            </a:r>
            <a:endParaRPr kumimoji="1" lang="en-US" altLang="ja-JP" sz="1400" b="1" dirty="0"/>
          </a:p>
          <a:p>
            <a:pPr marL="0" indent="0">
              <a:buNone/>
            </a:pPr>
            <a:r>
              <a:rPr kumimoji="1" lang="ja-JP" altLang="en-US" sz="1400" b="1" dirty="0" smtClean="0"/>
              <a:t>水平方向防振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~0.05 Hz)</a:t>
            </a:r>
          </a:p>
        </p:txBody>
      </p:sp>
      <p:sp>
        <p:nvSpPr>
          <p:cNvPr id="8" name="正方形/長方形 7"/>
          <p:cNvSpPr/>
          <p:nvPr/>
        </p:nvSpPr>
        <p:spPr>
          <a:xfrm>
            <a:off x="2123728" y="2113692"/>
            <a:ext cx="1618039" cy="523220"/>
          </a:xfrm>
          <a:prstGeom prst="rect">
            <a:avLst/>
          </a:prstGeom>
          <a:solidFill>
            <a:schemeClr val="bg1">
              <a:alpha val="50000"/>
            </a:schemeClr>
          </a:solidFill>
        </p:spPr>
        <p:txBody>
          <a:bodyPr wrap="square">
            <a:spAutoFit/>
          </a:bodyPr>
          <a:lstStyle/>
          <a:p>
            <a:r>
              <a:rPr kumimoji="1" lang="ja-JP" altLang="en-US" sz="1400" b="1" dirty="0" smtClean="0">
                <a:solidFill>
                  <a:srgbClr val="FF0000"/>
                </a:solidFill>
              </a:rPr>
              <a:t>倒立振り子による</a:t>
            </a:r>
            <a:endParaRPr kumimoji="1" lang="en-US" altLang="ja-JP" sz="1400" b="1" dirty="0" smtClean="0">
              <a:solidFill>
                <a:srgbClr val="FF0000"/>
              </a:solidFill>
            </a:endParaRPr>
          </a:p>
          <a:p>
            <a:r>
              <a:rPr kumimoji="1" lang="ja-JP" altLang="en-US" sz="1400" b="1" dirty="0" smtClean="0">
                <a:solidFill>
                  <a:srgbClr val="FF0000"/>
                </a:solidFill>
              </a:rPr>
              <a:t>水平防振ステージ</a:t>
            </a:r>
            <a:endParaRPr lang="ja-JP" altLang="en-US" sz="1400" dirty="0">
              <a:solidFill>
                <a:srgbClr val="FF0000"/>
              </a:solidFill>
            </a:endParaRPr>
          </a:p>
        </p:txBody>
      </p:sp>
      <p:sp>
        <p:nvSpPr>
          <p:cNvPr id="28" name="正方形/長方形 27"/>
          <p:cNvSpPr/>
          <p:nvPr/>
        </p:nvSpPr>
        <p:spPr>
          <a:xfrm>
            <a:off x="1835696" y="4941168"/>
            <a:ext cx="1281120" cy="738664"/>
          </a:xfrm>
          <a:prstGeom prst="rect">
            <a:avLst/>
          </a:prstGeom>
          <a:solidFill>
            <a:schemeClr val="bg1">
              <a:alpha val="50000"/>
            </a:schemeClr>
          </a:solidFill>
        </p:spPr>
        <p:txBody>
          <a:bodyPr wrap="none">
            <a:spAutoFit/>
          </a:bodyPr>
          <a:lstStyle/>
          <a:p>
            <a:r>
              <a:rPr lang="ja-JP" altLang="en-US" sz="1400" b="1" dirty="0" smtClean="0">
                <a:solidFill>
                  <a:srgbClr val="0070C0"/>
                </a:solidFill>
              </a:rPr>
              <a:t>鏡の周りの</a:t>
            </a:r>
            <a:endParaRPr lang="en-US" altLang="ja-JP" sz="1400" b="1" dirty="0" smtClean="0">
              <a:solidFill>
                <a:srgbClr val="0070C0"/>
              </a:solidFill>
            </a:endParaRPr>
          </a:p>
          <a:p>
            <a:r>
              <a:rPr lang="ja-JP" altLang="en-US" sz="1400" b="1" dirty="0">
                <a:solidFill>
                  <a:srgbClr val="0070C0"/>
                </a:solidFill>
              </a:rPr>
              <a:t>サスペンション</a:t>
            </a:r>
            <a:endParaRPr lang="en-US" altLang="ja-JP" sz="1400" b="1" dirty="0" smtClean="0">
              <a:solidFill>
                <a:srgbClr val="0070C0"/>
              </a:solidFill>
            </a:endParaRPr>
          </a:p>
          <a:p>
            <a:endParaRPr lang="ja-JP" altLang="en-US" sz="1400" b="1" dirty="0">
              <a:solidFill>
                <a:srgbClr val="0070C0"/>
              </a:solidFill>
            </a:endParaRPr>
          </a:p>
        </p:txBody>
      </p:sp>
      <p:sp>
        <p:nvSpPr>
          <p:cNvPr id="31" name="コンテンツ プレースホルダー 1"/>
          <p:cNvSpPr txBox="1">
            <a:spLocks/>
          </p:cNvSpPr>
          <p:nvPr/>
        </p:nvSpPr>
        <p:spPr>
          <a:xfrm>
            <a:off x="6412715" y="5625243"/>
            <a:ext cx="2767797" cy="6217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400" b="1" dirty="0" smtClean="0"/>
              <a:t>Geometric Anti-Spring (GAS) Filter</a:t>
            </a:r>
          </a:p>
          <a:p>
            <a:pPr marL="0" indent="0">
              <a:buNone/>
            </a:pPr>
            <a:r>
              <a:rPr kumimoji="1" lang="ja-JP" altLang="en-US" sz="1400" b="1" dirty="0" smtClean="0"/>
              <a:t>鉛直方向防振 　</a:t>
            </a:r>
            <a:r>
              <a:rPr kumimoji="1" lang="en-US" altLang="ja-JP" sz="1400" b="1" dirty="0" smtClean="0"/>
              <a:t>(</a:t>
            </a:r>
            <a:r>
              <a:rPr kumimoji="1" lang="en-US" altLang="ja-JP" sz="1400" b="1" i="1" dirty="0" smtClean="0"/>
              <a:t>f</a:t>
            </a:r>
            <a:r>
              <a:rPr kumimoji="1" lang="en-US" altLang="ja-JP" sz="1400" b="1" baseline="-25000" dirty="0" smtClean="0"/>
              <a:t>0</a:t>
            </a:r>
            <a:r>
              <a:rPr kumimoji="1" lang="en-US" altLang="ja-JP" sz="1400" b="1" dirty="0" smtClean="0"/>
              <a:t>~0.3 Hz)</a:t>
            </a:r>
          </a:p>
        </p:txBody>
      </p:sp>
      <p:sp>
        <p:nvSpPr>
          <p:cNvPr id="32" name="正方形/長方形 31"/>
          <p:cNvSpPr/>
          <p:nvPr/>
        </p:nvSpPr>
        <p:spPr>
          <a:xfrm>
            <a:off x="1525614" y="5569495"/>
            <a:ext cx="526106" cy="307777"/>
          </a:xfrm>
          <a:prstGeom prst="rect">
            <a:avLst/>
          </a:prstGeom>
          <a:solidFill>
            <a:schemeClr val="bg1">
              <a:alpha val="50000"/>
            </a:schemeClr>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
        <p:nvSpPr>
          <p:cNvPr id="33" name="正方形/長方形 32"/>
          <p:cNvSpPr/>
          <p:nvPr/>
        </p:nvSpPr>
        <p:spPr>
          <a:xfrm>
            <a:off x="35496" y="1695370"/>
            <a:ext cx="2088232" cy="130158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503548" y="3235797"/>
            <a:ext cx="1163153" cy="1381335"/>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722483" y="4675600"/>
            <a:ext cx="825181" cy="1381335"/>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1907538" y="3697868"/>
            <a:ext cx="1728358" cy="523220"/>
          </a:xfrm>
          <a:prstGeom prst="rect">
            <a:avLst/>
          </a:prstGeom>
          <a:solidFill>
            <a:schemeClr val="bg1">
              <a:alpha val="50000"/>
            </a:schemeClr>
          </a:solidFill>
        </p:spPr>
        <p:txBody>
          <a:bodyPr wrap="none">
            <a:spAutoFit/>
          </a:bodyPr>
          <a:lstStyle/>
          <a:p>
            <a:r>
              <a:rPr kumimoji="1" lang="en-US" altLang="ja-JP" sz="1400" b="1" dirty="0" smtClean="0">
                <a:solidFill>
                  <a:srgbClr val="00B050"/>
                </a:solidFill>
              </a:rPr>
              <a:t>GAS</a:t>
            </a:r>
            <a:r>
              <a:rPr kumimoji="1" lang="ja-JP" altLang="en-US" sz="1400" b="1" dirty="0" smtClean="0">
                <a:solidFill>
                  <a:srgbClr val="00B050"/>
                </a:solidFill>
              </a:rPr>
              <a:t>フィルター</a:t>
            </a:r>
            <a:r>
              <a:rPr kumimoji="1" lang="ja-JP" altLang="en-US" sz="1400" b="1" dirty="0">
                <a:solidFill>
                  <a:srgbClr val="00B050"/>
                </a:solidFill>
              </a:rPr>
              <a:t>に</a:t>
            </a:r>
            <a:r>
              <a:rPr kumimoji="1" lang="ja-JP" altLang="en-US" sz="1400" b="1" dirty="0" smtClean="0">
                <a:solidFill>
                  <a:srgbClr val="00B050"/>
                </a:solidFill>
              </a:rPr>
              <a:t>よる</a:t>
            </a:r>
            <a:endParaRPr kumimoji="1" lang="en-US" altLang="ja-JP" sz="1400" b="1" dirty="0" smtClean="0">
              <a:solidFill>
                <a:srgbClr val="00B050"/>
              </a:solidFill>
            </a:endParaRPr>
          </a:p>
          <a:p>
            <a:r>
              <a:rPr kumimoji="1" lang="ja-JP" altLang="en-US" sz="1400" b="1" dirty="0" smtClean="0">
                <a:solidFill>
                  <a:srgbClr val="00B050"/>
                </a:solidFill>
              </a:rPr>
              <a:t>多段防振系</a:t>
            </a:r>
            <a:endParaRPr lang="ja-JP" altLang="en-US" sz="1400" dirty="0">
              <a:solidFill>
                <a:srgbClr val="00B050"/>
              </a:solidFill>
            </a:endParaRPr>
          </a:p>
        </p:txBody>
      </p:sp>
    </p:spTree>
    <p:extLst>
      <p:ext uri="{BB962C8B-B14F-4D97-AF65-F5344CB8AC3E}">
        <p14:creationId xmlns:p14="http://schemas.microsoft.com/office/powerpoint/2010/main" val="3375603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3"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の実績</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17</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179512" y="910097"/>
            <a:ext cx="8712968" cy="23028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第</a:t>
            </a:r>
            <a:r>
              <a:rPr kumimoji="1" lang="en-US" altLang="ja-JP" sz="2000" b="1" dirty="0" smtClean="0"/>
              <a:t>1</a:t>
            </a:r>
            <a:r>
              <a:rPr kumimoji="1" lang="ja-JP" altLang="en-US" sz="2000" b="1" dirty="0" smtClean="0"/>
              <a:t>世代検出器</a:t>
            </a:r>
            <a:r>
              <a:rPr kumimoji="1" lang="en-US" altLang="ja-JP" sz="2000" b="1" dirty="0" smtClean="0"/>
              <a:t>TAMA</a:t>
            </a:r>
            <a:r>
              <a:rPr kumimoji="1" lang="ja-JP" altLang="en-US" sz="2000" b="1" dirty="0" err="1" smtClean="0"/>
              <a:t>にて</a:t>
            </a:r>
            <a:r>
              <a:rPr kumimoji="1" lang="en-US" altLang="ja-JP" sz="2000" b="1" dirty="0" smtClean="0"/>
              <a:t>TAMA-SAS</a:t>
            </a:r>
            <a:r>
              <a:rPr kumimoji="1" lang="ja-JP" altLang="en-US" sz="2000" b="1" dirty="0" smtClean="0"/>
              <a:t>導入、低周波の</a:t>
            </a:r>
            <a:r>
              <a:rPr kumimoji="1" lang="ja-JP" altLang="en-US" sz="2000" b="1" dirty="0" smtClean="0"/>
              <a:t>感度改善を実現</a:t>
            </a:r>
            <a:endParaRPr kumimoji="1" lang="en-US" altLang="ja-JP" sz="2000" b="1" dirty="0" smtClean="0"/>
          </a:p>
          <a:p>
            <a:r>
              <a:rPr kumimoji="1" lang="ja-JP" altLang="en-US" sz="2000" b="1" dirty="0" smtClean="0"/>
              <a:t>課題：</a:t>
            </a:r>
            <a:endParaRPr kumimoji="1" lang="en-US" altLang="ja-JP" sz="2000" b="1" dirty="0"/>
          </a:p>
          <a:p>
            <a:pPr lvl="1"/>
            <a:r>
              <a:rPr kumimoji="1" lang="ja-JP" altLang="en-US" sz="1800" b="1" dirty="0" smtClean="0"/>
              <a:t>鏡の低周波揺らぎにより、干渉計制御雑音や非線形雑音が感度を制限</a:t>
            </a:r>
            <a:endParaRPr kumimoji="1" lang="en-US" altLang="ja-JP" sz="1800" b="1" dirty="0" smtClean="0"/>
          </a:p>
          <a:p>
            <a:pPr lvl="1"/>
            <a:r>
              <a:rPr kumimoji="1" lang="ja-JP" altLang="en-US" sz="1800" b="1" dirty="0" smtClean="0"/>
              <a:t>低周波の共振励起により干渉計動作が阻害される</a:t>
            </a:r>
            <a:endParaRPr kumimoji="1" lang="en-US" altLang="ja-JP" sz="1800" b="1" dirty="0" smtClean="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52968"/>
            <a:ext cx="3384376" cy="28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593" y="3429000"/>
            <a:ext cx="397116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923665" y="5939988"/>
            <a:ext cx="1848135" cy="369332"/>
          </a:xfrm>
          <a:prstGeom prst="rect">
            <a:avLst/>
          </a:prstGeom>
        </p:spPr>
        <p:txBody>
          <a:bodyPr wrap="none">
            <a:spAutoFit/>
          </a:bodyPr>
          <a:lstStyle/>
          <a:p>
            <a:r>
              <a:rPr lang="en-US" altLang="ja-JP" dirty="0" smtClean="0"/>
              <a:t>TAMA-SAS</a:t>
            </a:r>
            <a:r>
              <a:rPr lang="ja-JP" altLang="en-US" dirty="0" smtClean="0"/>
              <a:t>概観図</a:t>
            </a:r>
            <a:endParaRPr lang="ja-JP" altLang="en-US" dirty="0"/>
          </a:p>
        </p:txBody>
      </p:sp>
      <p:sp>
        <p:nvSpPr>
          <p:cNvPr id="15" name="正方形/長方形 14"/>
          <p:cNvSpPr/>
          <p:nvPr/>
        </p:nvSpPr>
        <p:spPr>
          <a:xfrm>
            <a:off x="4872199" y="5939988"/>
            <a:ext cx="3156185" cy="369332"/>
          </a:xfrm>
          <a:prstGeom prst="rect">
            <a:avLst/>
          </a:prstGeom>
        </p:spPr>
        <p:txBody>
          <a:bodyPr wrap="none">
            <a:spAutoFit/>
          </a:bodyPr>
          <a:lstStyle/>
          <a:p>
            <a:r>
              <a:rPr lang="en-US" altLang="ja-JP" dirty="0" smtClean="0"/>
              <a:t>TAMA-SAS</a:t>
            </a:r>
            <a:r>
              <a:rPr lang="ja-JP" altLang="en-US" dirty="0" smtClean="0"/>
              <a:t>導入による感度改善</a:t>
            </a:r>
            <a:endParaRPr lang="ja-JP" altLang="en-US" dirty="0"/>
          </a:p>
        </p:txBody>
      </p:sp>
      <p:sp>
        <p:nvSpPr>
          <p:cNvPr id="5" name="正方形/長方形 4"/>
          <p:cNvSpPr/>
          <p:nvPr/>
        </p:nvSpPr>
        <p:spPr>
          <a:xfrm>
            <a:off x="2411760" y="2535287"/>
            <a:ext cx="5711820" cy="461665"/>
          </a:xfrm>
          <a:prstGeom prst="rect">
            <a:avLst/>
          </a:prstGeom>
        </p:spPr>
        <p:txBody>
          <a:bodyPr wrap="none">
            <a:spAutoFit/>
          </a:bodyPr>
          <a:lstStyle/>
          <a:p>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観測帯域外</a:t>
            </a:r>
            <a:r>
              <a:rPr kumimoji="1" lang="en-US" altLang="ja-JP" sz="2400" b="1" u="sng" dirty="0" smtClean="0">
                <a:solidFill>
                  <a:srgbClr val="FF0000"/>
                </a:solidFill>
                <a:latin typeface="+mj-lt"/>
                <a:ea typeface="HGｺﾞｼｯｸE" panose="020B0909000000000000" pitchFamily="49" charset="-128"/>
              </a:rPr>
              <a:t>(&lt;1 Hz)</a:t>
            </a:r>
            <a:r>
              <a:rPr kumimoji="1" lang="ja-JP" altLang="en-US" sz="2400" b="1" u="sng" dirty="0" smtClean="0">
                <a:solidFill>
                  <a:srgbClr val="FF0000"/>
                </a:solidFill>
                <a:latin typeface="HGｺﾞｼｯｸE" panose="020B0909000000000000" pitchFamily="49" charset="-128"/>
                <a:ea typeface="HGｺﾞｼｯｸE" panose="020B0909000000000000" pitchFamily="49" charset="-128"/>
              </a:rPr>
              <a:t>の低周波の揺れが問題</a:t>
            </a:r>
            <a:endParaRPr lang="ja-JP" altLang="en-US" sz="2400" u="sng" dirty="0">
              <a:solidFill>
                <a:srgbClr val="FF0000"/>
              </a:solidFill>
              <a:latin typeface="HGｺﾞｼｯｸE" panose="020B0909000000000000" pitchFamily="49" charset="-128"/>
              <a:ea typeface="HGｺﾞｼｯｸE" panose="020B0909000000000000" pitchFamily="49" charset="-128"/>
            </a:endParaRPr>
          </a:p>
        </p:txBody>
      </p:sp>
      <p:sp>
        <p:nvSpPr>
          <p:cNvPr id="16" name="正方形/長方形 15"/>
          <p:cNvSpPr/>
          <p:nvPr/>
        </p:nvSpPr>
        <p:spPr>
          <a:xfrm>
            <a:off x="2411760" y="4653136"/>
            <a:ext cx="1199367" cy="307777"/>
          </a:xfrm>
          <a:prstGeom prst="rect">
            <a:avLst/>
          </a:prstGeom>
          <a:solidFill>
            <a:schemeClr val="bg1"/>
          </a:solidFill>
        </p:spPr>
        <p:txBody>
          <a:bodyPr wrap="none">
            <a:spAutoFit/>
          </a:bodyPr>
          <a:lstStyle/>
          <a:p>
            <a:r>
              <a:rPr kumimoji="1" lang="ja-JP" altLang="en-US" sz="1400" b="1" dirty="0" smtClean="0">
                <a:solidFill>
                  <a:srgbClr val="0070C0"/>
                </a:solidFill>
              </a:rPr>
              <a:t>←倒立振り</a:t>
            </a:r>
            <a:r>
              <a:rPr kumimoji="1" lang="ja-JP" altLang="en-US" sz="1400" b="1" dirty="0">
                <a:solidFill>
                  <a:srgbClr val="0070C0"/>
                </a:solidFill>
              </a:rPr>
              <a:t>子</a:t>
            </a:r>
            <a:endParaRPr lang="ja-JP" altLang="en-US" sz="1400" dirty="0">
              <a:solidFill>
                <a:srgbClr val="0070C0"/>
              </a:solidFill>
            </a:endParaRPr>
          </a:p>
        </p:txBody>
      </p:sp>
      <p:sp>
        <p:nvSpPr>
          <p:cNvPr id="17" name="正方形/長方形 16"/>
          <p:cNvSpPr/>
          <p:nvPr/>
        </p:nvSpPr>
        <p:spPr>
          <a:xfrm>
            <a:off x="2327652" y="4057327"/>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18" name="正方形/長方形 17"/>
          <p:cNvSpPr/>
          <p:nvPr/>
        </p:nvSpPr>
        <p:spPr>
          <a:xfrm>
            <a:off x="2339752" y="3481263"/>
            <a:ext cx="1236236" cy="307777"/>
          </a:xfrm>
          <a:prstGeom prst="rect">
            <a:avLst/>
          </a:prstGeom>
          <a:solidFill>
            <a:schemeClr val="bg1"/>
          </a:solidFill>
        </p:spPr>
        <p:txBody>
          <a:bodyPr wrap="none">
            <a:spAutoFit/>
          </a:bodyPr>
          <a:lstStyle/>
          <a:p>
            <a:r>
              <a:rPr kumimoji="1" lang="ja-JP" altLang="en-US" sz="1400" b="1" dirty="0" smtClean="0">
                <a:solidFill>
                  <a:srgbClr val="00B050"/>
                </a:solidFill>
              </a:rPr>
              <a:t>←</a:t>
            </a:r>
            <a:r>
              <a:rPr kumimoji="1" lang="en-US" altLang="ja-JP" sz="1400" b="1" dirty="0" smtClean="0">
                <a:solidFill>
                  <a:srgbClr val="00B050"/>
                </a:solidFill>
              </a:rPr>
              <a:t>GAS</a:t>
            </a:r>
            <a:r>
              <a:rPr kumimoji="1" lang="ja-JP" altLang="en-US" sz="1400" b="1" dirty="0">
                <a:solidFill>
                  <a:srgbClr val="00B050"/>
                </a:solidFill>
              </a:rPr>
              <a:t>フィルタ</a:t>
            </a:r>
            <a:endParaRPr lang="ja-JP" altLang="en-US" sz="1400" dirty="0">
              <a:solidFill>
                <a:srgbClr val="00B050"/>
              </a:solidFill>
            </a:endParaRPr>
          </a:p>
        </p:txBody>
      </p:sp>
      <p:sp>
        <p:nvSpPr>
          <p:cNvPr id="20" name="正方形/長方形 19"/>
          <p:cNvSpPr/>
          <p:nvPr/>
        </p:nvSpPr>
        <p:spPr>
          <a:xfrm>
            <a:off x="1093566" y="4971240"/>
            <a:ext cx="526106" cy="307777"/>
          </a:xfrm>
          <a:prstGeom prst="rect">
            <a:avLst/>
          </a:prstGeom>
          <a:solidFill>
            <a:schemeClr val="bg1"/>
          </a:solidFill>
        </p:spPr>
        <p:txBody>
          <a:bodyPr wrap="none">
            <a:spAutoFit/>
          </a:bodyPr>
          <a:lstStyle/>
          <a:p>
            <a:r>
              <a:rPr lang="ja-JP" altLang="en-US" sz="1400" b="1" dirty="0" smtClean="0">
                <a:solidFill>
                  <a:srgbClr val="7030A0"/>
                </a:solidFill>
              </a:rPr>
              <a:t>鏡→</a:t>
            </a:r>
            <a:endParaRPr lang="ja-JP" altLang="en-US" sz="1400" b="1" dirty="0">
              <a:solidFill>
                <a:srgbClr val="7030A0"/>
              </a:solidFill>
            </a:endParaRPr>
          </a:p>
        </p:txBody>
      </p:sp>
    </p:spTree>
    <p:extLst>
      <p:ext uri="{BB962C8B-B14F-4D97-AF65-F5344CB8AC3E}">
        <p14:creationId xmlns:p14="http://schemas.microsoft.com/office/powerpoint/2010/main" val="1531081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7" y="1196752"/>
            <a:ext cx="2221363" cy="434175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cxnSp>
        <p:nvCxnSpPr>
          <p:cNvPr id="26" name="直線矢印コネクタ 25"/>
          <p:cNvCxnSpPr/>
          <p:nvPr/>
        </p:nvCxnSpPr>
        <p:spPr>
          <a:xfrm flipH="1" flipV="1">
            <a:off x="1387225" y="3856101"/>
            <a:ext cx="1300912" cy="1558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KAGRA-SAS</a:t>
            </a:r>
            <a:r>
              <a:rPr kumimoji="1" lang="ja-JP" altLang="en-US" dirty="0" smtClean="0">
                <a:effectLst>
                  <a:outerShdw blurRad="38100" dist="38100" dir="2700000" algn="tl">
                    <a:srgbClr val="000000">
                      <a:alpha val="43137"/>
                    </a:srgbClr>
                  </a:outerShdw>
                </a:effectLst>
              </a:rPr>
              <a:t>の特徴</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18</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34" name="コンテンツ プレースホルダー 1"/>
          <p:cNvSpPr txBox="1">
            <a:spLocks/>
          </p:cNvSpPr>
          <p:nvPr/>
        </p:nvSpPr>
        <p:spPr>
          <a:xfrm>
            <a:off x="249001" y="944724"/>
            <a:ext cx="5907175" cy="540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kumimoji="1" lang="en-US" altLang="ja-JP" sz="2800" b="1" dirty="0" smtClean="0"/>
          </a:p>
        </p:txBody>
      </p:sp>
      <p:sp>
        <p:nvSpPr>
          <p:cNvPr id="14" name="コンテンツ プレースホルダー 1"/>
          <p:cNvSpPr txBox="1">
            <a:spLocks/>
          </p:cNvSpPr>
          <p:nvPr/>
        </p:nvSpPr>
        <p:spPr>
          <a:xfrm>
            <a:off x="4598838" y="1258123"/>
            <a:ext cx="4293642" cy="33950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鏡の低周波の揺らぎを抑えるダンパーおよび制御用センサ・アクチュエータを多く新たに導入</a:t>
            </a:r>
            <a:endParaRPr kumimoji="1" lang="en-US" altLang="ja-JP" sz="2000" b="1" dirty="0" smtClean="0"/>
          </a:p>
          <a:p>
            <a:endParaRPr kumimoji="1" lang="en-US" altLang="ja-JP" sz="2000" b="1" dirty="0" smtClean="0"/>
          </a:p>
          <a:p>
            <a:r>
              <a:rPr kumimoji="1" lang="ja-JP" altLang="en-US" sz="2000" b="1" dirty="0" smtClean="0"/>
              <a:t>制御のシミュレーション、テストを事前に行い、要求を満たすかどうかを検証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本研究のメイン</a:t>
            </a:r>
            <a:r>
              <a:rPr kumimoji="1" lang="ja-JP" altLang="en-US" sz="2000" b="1" dirty="0" smtClean="0"/>
              <a:t>）</a:t>
            </a:r>
            <a:endParaRPr kumimoji="1" lang="en-US" altLang="ja-JP" sz="2000" b="1" dirty="0" smtClean="0"/>
          </a:p>
          <a:p>
            <a:endParaRPr kumimoji="1" lang="en-US" altLang="ja-JP" sz="2000" b="1" dirty="0" smtClean="0"/>
          </a:p>
        </p:txBody>
      </p:sp>
      <p:cxnSp>
        <p:nvCxnSpPr>
          <p:cNvPr id="7" name="直線矢印コネクタ 6"/>
          <p:cNvCxnSpPr/>
          <p:nvPr/>
        </p:nvCxnSpPr>
        <p:spPr>
          <a:xfrm flipH="1">
            <a:off x="1731499" y="2276872"/>
            <a:ext cx="956638" cy="648072"/>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137" y="980728"/>
            <a:ext cx="1451815" cy="1668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コンテンツ プレースホルダー 1"/>
          <p:cNvSpPr txBox="1">
            <a:spLocks/>
          </p:cNvSpPr>
          <p:nvPr/>
        </p:nvSpPr>
        <p:spPr>
          <a:xfrm>
            <a:off x="2195736" y="2577365"/>
            <a:ext cx="2403102"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ja-JP" altLang="en-US" sz="1400" b="1" dirty="0" smtClean="0"/>
              <a:t>ワイヤーの捩れモード用</a:t>
            </a:r>
            <a:endParaRPr kumimoji="1" lang="en-US" altLang="ja-JP" sz="1400" b="1" dirty="0" smtClean="0"/>
          </a:p>
          <a:p>
            <a:pPr marL="0" indent="0" algn="ctr">
              <a:buNone/>
            </a:pPr>
            <a:r>
              <a:rPr kumimoji="1" lang="ja-JP" altLang="en-US" sz="1400" b="1" dirty="0" smtClean="0"/>
              <a:t>渦電流ダンパー</a:t>
            </a:r>
            <a:endParaRPr kumimoji="1" lang="en-US" altLang="ja-JP" sz="1400" b="1" dirty="0" smtClean="0"/>
          </a:p>
        </p:txBody>
      </p:sp>
      <p:cxnSp>
        <p:nvCxnSpPr>
          <p:cNvPr id="29" name="直線矢印コネクタ 28"/>
          <p:cNvCxnSpPr/>
          <p:nvPr/>
        </p:nvCxnSpPr>
        <p:spPr>
          <a:xfrm flipH="1" flipV="1">
            <a:off x="1387226" y="5306645"/>
            <a:ext cx="1672606" cy="354603"/>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2164" y="3284984"/>
            <a:ext cx="1347788"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コンテンツ プレースホルダー 1"/>
          <p:cNvSpPr txBox="1">
            <a:spLocks/>
          </p:cNvSpPr>
          <p:nvPr/>
        </p:nvSpPr>
        <p:spPr>
          <a:xfrm>
            <a:off x="2195736" y="4365104"/>
            <a:ext cx="2403102" cy="63743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GAS</a:t>
            </a:r>
            <a:r>
              <a:rPr kumimoji="1" lang="ja-JP" altLang="en-US" sz="1400" b="1" dirty="0" smtClean="0"/>
              <a:t>フィルター</a:t>
            </a:r>
            <a:endParaRPr kumimoji="1" lang="en-US" altLang="ja-JP" sz="1400" b="1" dirty="0" smtClean="0"/>
          </a:p>
          <a:p>
            <a:pPr marL="0" indent="0" algn="ctr">
              <a:buNone/>
            </a:pPr>
            <a:r>
              <a:rPr kumimoji="1" lang="ja-JP" altLang="en-US" sz="1400" b="1" dirty="0" smtClean="0"/>
              <a:t>温度ドリフト制御</a:t>
            </a:r>
            <a:r>
              <a:rPr kumimoji="1" lang="ja-JP" altLang="en-US" sz="1400" b="1" dirty="0"/>
              <a:t>のため</a:t>
            </a:r>
            <a:r>
              <a:rPr kumimoji="1" lang="ja-JP" altLang="en-US" sz="1400" b="1" dirty="0" smtClean="0"/>
              <a:t>の</a:t>
            </a:r>
            <a:endParaRPr kumimoji="1" lang="en-US" altLang="ja-JP" sz="1400" b="1" dirty="0" smtClean="0"/>
          </a:p>
          <a:p>
            <a:pPr marL="0" indent="0" algn="ctr">
              <a:buNone/>
            </a:pPr>
            <a:r>
              <a:rPr kumimoji="1" lang="ja-JP" altLang="en-US" sz="1400" b="1" dirty="0" smtClean="0"/>
              <a:t>変位センサー・アクチュエータ</a:t>
            </a:r>
            <a:endParaRPr kumimoji="1" lang="en-US" altLang="ja-JP" sz="1400" b="1" dirty="0" smtClean="0"/>
          </a:p>
        </p:txBody>
      </p:sp>
      <p:cxnSp>
        <p:nvCxnSpPr>
          <p:cNvPr id="39" name="直線矢印コネクタ 38"/>
          <p:cNvCxnSpPr/>
          <p:nvPr/>
        </p:nvCxnSpPr>
        <p:spPr>
          <a:xfrm flipH="1" flipV="1">
            <a:off x="1436190" y="4538818"/>
            <a:ext cx="1623642" cy="99968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42" name="コンテンツ プレースホルダー 1"/>
          <p:cNvSpPr txBox="1">
            <a:spLocks/>
          </p:cNvSpPr>
          <p:nvPr/>
        </p:nvSpPr>
        <p:spPr>
          <a:xfrm>
            <a:off x="3063280" y="5301208"/>
            <a:ext cx="2804864" cy="6374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kumimoji="1" lang="en-US" altLang="ja-JP" sz="1400" b="1" dirty="0" smtClean="0"/>
              <a:t>OSEM</a:t>
            </a:r>
            <a:r>
              <a:rPr kumimoji="1" lang="ja-JP" altLang="en-US" sz="1400" b="1" dirty="0" smtClean="0"/>
              <a:t>（光センサ</a:t>
            </a:r>
            <a:r>
              <a:rPr kumimoji="1" lang="ja-JP" altLang="en-US" sz="1400" b="1" dirty="0"/>
              <a:t>＋</a:t>
            </a:r>
            <a:r>
              <a:rPr kumimoji="1" lang="ja-JP" altLang="en-US" sz="1400" b="1" dirty="0" smtClean="0"/>
              <a:t>アクチュエータ）</a:t>
            </a:r>
            <a:r>
              <a:rPr kumimoji="1" lang="en-US" altLang="ja-JP" sz="1400" b="1" dirty="0" smtClean="0"/>
              <a:t/>
            </a:r>
            <a:br>
              <a:rPr kumimoji="1" lang="en-US" altLang="ja-JP" sz="1400" b="1" dirty="0" smtClean="0"/>
            </a:br>
            <a:r>
              <a:rPr kumimoji="1" lang="ja-JP" altLang="en-US" sz="1400" b="1" dirty="0" smtClean="0"/>
              <a:t>による振り子の共振のダンピング</a:t>
            </a:r>
            <a:endParaRPr kumimoji="1" lang="en-US" altLang="ja-JP" sz="1400" b="1" dirty="0" smtClean="0"/>
          </a:p>
        </p:txBody>
      </p:sp>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5013176"/>
            <a:ext cx="12858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125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KAGRA</a:t>
            </a:r>
            <a:r>
              <a:rPr kumimoji="1" lang="en-US" altLang="ja-JP" dirty="0" smtClean="0"/>
              <a:t>-SAS</a:t>
            </a:r>
            <a:r>
              <a:rPr kumimoji="1" lang="ja-JP" altLang="en-US" dirty="0" smtClean="0">
                <a:effectLst>
                  <a:outerShdw blurRad="38100" dist="38100" dir="2700000" algn="tl">
                    <a:srgbClr val="000000">
                      <a:alpha val="43137"/>
                    </a:srgbClr>
                  </a:outerShdw>
                </a:effectLst>
              </a:rPr>
              <a:t>の構造と配置</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19</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08720"/>
            <a:ext cx="45624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7" y="1088441"/>
            <a:ext cx="4276607" cy="3708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4797145" y="4365104"/>
            <a:ext cx="998991" cy="923330"/>
          </a:xfrm>
          <a:prstGeom prst="rect">
            <a:avLst/>
          </a:prstGeom>
        </p:spPr>
        <p:txBody>
          <a:bodyPr wrap="none">
            <a:spAutoFit/>
          </a:bodyPr>
          <a:lstStyle/>
          <a:p>
            <a:pPr algn="ctr"/>
            <a:r>
              <a:rPr kumimoji="1" lang="ja-JP" altLang="en-US" b="1" dirty="0" smtClean="0"/>
              <a:t>水平</a:t>
            </a:r>
            <a:r>
              <a:rPr kumimoji="1" lang="en-US" altLang="ja-JP" b="1" dirty="0" smtClean="0"/>
              <a:t>8</a:t>
            </a:r>
            <a:r>
              <a:rPr kumimoji="1" lang="ja-JP" altLang="en-US" b="1" dirty="0" smtClean="0"/>
              <a:t>段</a:t>
            </a:r>
            <a:endParaRPr kumimoji="1" lang="en-US" altLang="ja-JP" b="1" dirty="0" smtClean="0"/>
          </a:p>
          <a:p>
            <a:pPr algn="ctr"/>
            <a:r>
              <a:rPr kumimoji="1" lang="ja-JP" altLang="en-US" b="1" dirty="0" smtClean="0"/>
              <a:t>垂直</a:t>
            </a:r>
            <a:r>
              <a:rPr kumimoji="1" lang="en-US" altLang="ja-JP" b="1" dirty="0"/>
              <a:t>6</a:t>
            </a:r>
            <a:r>
              <a:rPr kumimoji="1" lang="ja-JP" altLang="en-US" b="1" dirty="0" smtClean="0"/>
              <a:t>段</a:t>
            </a:r>
            <a:endParaRPr kumimoji="1" lang="en-US" altLang="ja-JP" b="1" dirty="0" smtClean="0"/>
          </a:p>
          <a:p>
            <a:pPr algn="ctr"/>
            <a:r>
              <a:rPr kumimoji="1" lang="en-US" altLang="ja-JP" b="1" dirty="0" smtClean="0">
                <a:solidFill>
                  <a:srgbClr val="0070C0"/>
                </a:solidFill>
              </a:rPr>
              <a:t>[</a:t>
            </a:r>
            <a:r>
              <a:rPr kumimoji="1" lang="ja-JP" altLang="en-US" b="1" dirty="0" smtClean="0">
                <a:solidFill>
                  <a:srgbClr val="0070C0"/>
                </a:solidFill>
              </a:rPr>
              <a:t>低温</a:t>
            </a:r>
            <a:r>
              <a:rPr kumimoji="1" lang="en-US" altLang="ja-JP" b="1" dirty="0" smtClean="0">
                <a:solidFill>
                  <a:srgbClr val="0070C0"/>
                </a:solidFill>
              </a:rPr>
              <a:t>]</a:t>
            </a:r>
            <a:endParaRPr lang="ja-JP" altLang="en-US" dirty="0">
              <a:solidFill>
                <a:srgbClr val="0070C0"/>
              </a:solidFill>
            </a:endParaRPr>
          </a:p>
        </p:txBody>
      </p:sp>
      <p:sp>
        <p:nvSpPr>
          <p:cNvPr id="12" name="正方形/長方形 11"/>
          <p:cNvSpPr/>
          <p:nvPr/>
        </p:nvSpPr>
        <p:spPr>
          <a:xfrm>
            <a:off x="6372200" y="4365104"/>
            <a:ext cx="998991" cy="646331"/>
          </a:xfrm>
          <a:prstGeom prst="rect">
            <a:avLst/>
          </a:prstGeom>
        </p:spPr>
        <p:txBody>
          <a:bodyPr wrap="none">
            <a:spAutoFit/>
          </a:bodyPr>
          <a:lstStyle/>
          <a:p>
            <a:r>
              <a:rPr kumimoji="1" lang="ja-JP" altLang="en-US" b="1" dirty="0" smtClean="0"/>
              <a:t>水平</a:t>
            </a:r>
            <a:r>
              <a:rPr kumimoji="1" lang="en-US" altLang="ja-JP" b="1" dirty="0" smtClean="0"/>
              <a:t>5</a:t>
            </a:r>
            <a:r>
              <a:rPr kumimoji="1" lang="ja-JP" altLang="en-US" b="1" dirty="0" smtClean="0"/>
              <a:t>段</a:t>
            </a:r>
            <a:endParaRPr kumimoji="1" lang="en-US" altLang="ja-JP" b="1" dirty="0" smtClean="0"/>
          </a:p>
          <a:p>
            <a:r>
              <a:rPr kumimoji="1" lang="ja-JP" altLang="en-US" b="1" dirty="0" smtClean="0"/>
              <a:t>垂直</a:t>
            </a:r>
            <a:r>
              <a:rPr kumimoji="1" lang="en-US" altLang="ja-JP" b="1" dirty="0" smtClean="0"/>
              <a:t>3</a:t>
            </a:r>
            <a:r>
              <a:rPr kumimoji="1" lang="ja-JP" altLang="en-US" b="1" dirty="0" smtClean="0"/>
              <a:t>段</a:t>
            </a:r>
            <a:endParaRPr lang="ja-JP" altLang="en-US" dirty="0"/>
          </a:p>
        </p:txBody>
      </p:sp>
      <p:sp>
        <p:nvSpPr>
          <p:cNvPr id="13" name="正方形/長方形 12"/>
          <p:cNvSpPr/>
          <p:nvPr/>
        </p:nvSpPr>
        <p:spPr>
          <a:xfrm>
            <a:off x="7740352" y="4365104"/>
            <a:ext cx="998991" cy="646331"/>
          </a:xfrm>
          <a:prstGeom prst="rect">
            <a:avLst/>
          </a:prstGeom>
        </p:spPr>
        <p:txBody>
          <a:bodyPr wrap="none">
            <a:spAutoFit/>
          </a:bodyPr>
          <a:lstStyle/>
          <a:p>
            <a:r>
              <a:rPr kumimoji="1" lang="ja-JP" altLang="en-US" b="1" dirty="0" smtClean="0"/>
              <a:t>水平</a:t>
            </a:r>
            <a:r>
              <a:rPr kumimoji="1" lang="en-US" altLang="ja-JP" b="1" dirty="0" smtClean="0"/>
              <a:t>3</a:t>
            </a:r>
            <a:r>
              <a:rPr kumimoji="1" lang="ja-JP" altLang="en-US" b="1" dirty="0" smtClean="0"/>
              <a:t>段</a:t>
            </a:r>
            <a:endParaRPr kumimoji="1" lang="en-US" altLang="ja-JP" b="1" dirty="0" smtClean="0"/>
          </a:p>
          <a:p>
            <a:r>
              <a:rPr kumimoji="1" lang="ja-JP" altLang="en-US" b="1" dirty="0" smtClean="0"/>
              <a:t>垂直</a:t>
            </a:r>
            <a:r>
              <a:rPr kumimoji="1" lang="en-US" altLang="ja-JP" b="1" dirty="0"/>
              <a:t>2</a:t>
            </a:r>
            <a:r>
              <a:rPr kumimoji="1" lang="ja-JP" altLang="en-US" b="1" dirty="0" smtClean="0"/>
              <a:t>段</a:t>
            </a:r>
            <a:endParaRPr lang="ja-JP" altLang="en-US" dirty="0"/>
          </a:p>
        </p:txBody>
      </p:sp>
      <p:sp>
        <p:nvSpPr>
          <p:cNvPr id="14" name="コンテンツ プレースホルダー 1"/>
          <p:cNvSpPr txBox="1">
            <a:spLocks/>
          </p:cNvSpPr>
          <p:nvPr/>
        </p:nvSpPr>
        <p:spPr>
          <a:xfrm>
            <a:off x="444783" y="5373216"/>
            <a:ext cx="8294559" cy="12241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要求される振動レベルに応じた</a:t>
            </a:r>
            <a:r>
              <a:rPr kumimoji="1" lang="en-US" altLang="ja-JP" sz="2000" b="1" dirty="0" smtClean="0"/>
              <a:t>3</a:t>
            </a:r>
            <a:r>
              <a:rPr kumimoji="1" lang="ja-JP" altLang="en-US" sz="2000" b="1" dirty="0" smtClean="0"/>
              <a:t>種類の装置</a:t>
            </a:r>
            <a:endParaRPr kumimoji="1" lang="en-US" altLang="ja-JP" sz="2000" b="1" dirty="0" smtClean="0"/>
          </a:p>
          <a:p>
            <a:r>
              <a:rPr kumimoji="1" lang="ja-JP" altLang="en-US" sz="2000" b="1" dirty="0" smtClean="0"/>
              <a:t>本研究では</a:t>
            </a:r>
            <a:r>
              <a:rPr kumimoji="1" lang="en-US" altLang="ja-JP" sz="2000" b="1" u="sng" dirty="0" smtClean="0">
                <a:solidFill>
                  <a:srgbClr val="FF0000"/>
                </a:solidFill>
              </a:rPr>
              <a:t>Type-B </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防振装置</a:t>
            </a:r>
            <a:r>
              <a:rPr kumimoji="1" lang="ja-JP" altLang="en-US" sz="2000" b="1" dirty="0" smtClean="0"/>
              <a:t>について検証</a:t>
            </a:r>
            <a:endParaRPr kumimoji="1" lang="en-US" altLang="ja-JP" sz="2000" b="1" dirty="0" smtClean="0"/>
          </a:p>
        </p:txBody>
      </p:sp>
      <p:sp>
        <p:nvSpPr>
          <p:cNvPr id="6" name="正方形/長方形 5"/>
          <p:cNvSpPr/>
          <p:nvPr/>
        </p:nvSpPr>
        <p:spPr>
          <a:xfrm>
            <a:off x="6156176" y="1700808"/>
            <a:ext cx="1584176" cy="34563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8003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博士論文の構成</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a:t>
            </a:fld>
            <a:endParaRPr lang="de-DE" dirty="0"/>
          </a:p>
        </p:txBody>
      </p:sp>
      <p:graphicFrame>
        <p:nvGraphicFramePr>
          <p:cNvPr id="6" name="図表 5"/>
          <p:cNvGraphicFramePr/>
          <p:nvPr>
            <p:extLst>
              <p:ext uri="{D42A27DB-BD31-4B8C-83A1-F6EECF244321}">
                <p14:modId xmlns:p14="http://schemas.microsoft.com/office/powerpoint/2010/main" val="1733803242"/>
              </p:ext>
            </p:extLst>
          </p:nvPr>
        </p:nvGraphicFramePr>
        <p:xfrm>
          <a:off x="323528" y="908720"/>
          <a:ext cx="547260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角丸四角形 17"/>
          <p:cNvSpPr/>
          <p:nvPr/>
        </p:nvSpPr>
        <p:spPr>
          <a:xfrm>
            <a:off x="323528" y="980728"/>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0" name="角丸四角形 19"/>
          <p:cNvSpPr/>
          <p:nvPr/>
        </p:nvSpPr>
        <p:spPr>
          <a:xfrm>
            <a:off x="323528" y="1484784"/>
            <a:ext cx="5472608" cy="15841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1" name="角丸四角形 20"/>
          <p:cNvSpPr/>
          <p:nvPr/>
        </p:nvSpPr>
        <p:spPr>
          <a:xfrm>
            <a:off x="323528" y="3116257"/>
            <a:ext cx="5472608" cy="50405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6" name="角丸四角形 25"/>
          <p:cNvSpPr/>
          <p:nvPr/>
        </p:nvSpPr>
        <p:spPr>
          <a:xfrm>
            <a:off x="323528" y="3673367"/>
            <a:ext cx="5472608" cy="1551776"/>
          </a:xfrm>
          <a:prstGeom prst="roundRect">
            <a:avLst>
              <a:gd name="adj" fmla="val 5329"/>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27" name="角丸四角形 26"/>
          <p:cNvSpPr/>
          <p:nvPr/>
        </p:nvSpPr>
        <p:spPr>
          <a:xfrm>
            <a:off x="323528" y="5253556"/>
            <a:ext cx="5472608" cy="479700"/>
          </a:xfrm>
          <a:prstGeom prst="round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sp>
      <p:sp>
        <p:nvSpPr>
          <p:cNvPr id="10" name="正方形/長方形 9"/>
          <p:cNvSpPr/>
          <p:nvPr/>
        </p:nvSpPr>
        <p:spPr>
          <a:xfrm>
            <a:off x="5947288" y="1012666"/>
            <a:ext cx="1217000" cy="400110"/>
          </a:xfrm>
          <a:prstGeom prst="rect">
            <a:avLst/>
          </a:prstGeom>
        </p:spPr>
        <p:txBody>
          <a:bodyPr wrap="none">
            <a:spAutoFit/>
          </a:bodyPr>
          <a:lstStyle/>
          <a:p>
            <a:r>
              <a:rPr lang="ja-JP" altLang="en-US" sz="2000" b="1" dirty="0" smtClean="0">
                <a:solidFill>
                  <a:srgbClr val="FF0000"/>
                </a:solidFill>
              </a:rPr>
              <a:t>研究動機</a:t>
            </a:r>
            <a:endParaRPr lang="ja-JP" altLang="en-US" sz="2000" b="1" dirty="0">
              <a:solidFill>
                <a:srgbClr val="FF0000"/>
              </a:solidFill>
            </a:endParaRPr>
          </a:p>
        </p:txBody>
      </p:sp>
      <p:sp>
        <p:nvSpPr>
          <p:cNvPr id="11" name="正方形/長方形 10"/>
          <p:cNvSpPr/>
          <p:nvPr/>
        </p:nvSpPr>
        <p:spPr>
          <a:xfrm>
            <a:off x="5947288" y="2092786"/>
            <a:ext cx="2765501" cy="400110"/>
          </a:xfrm>
          <a:prstGeom prst="rect">
            <a:avLst/>
          </a:prstGeom>
        </p:spPr>
        <p:txBody>
          <a:bodyPr wrap="none">
            <a:spAutoFit/>
          </a:bodyPr>
          <a:lstStyle/>
          <a:p>
            <a:r>
              <a:rPr lang="ja-JP" altLang="en-US" sz="2000" b="1" dirty="0" smtClean="0">
                <a:solidFill>
                  <a:srgbClr val="FF0000"/>
                </a:solidFill>
              </a:rPr>
              <a:t>低周波防振装置の概要</a:t>
            </a:r>
            <a:endParaRPr lang="ja-JP" altLang="en-US" sz="2000" b="1" dirty="0">
              <a:solidFill>
                <a:srgbClr val="FF0000"/>
              </a:solidFill>
            </a:endParaRPr>
          </a:p>
        </p:txBody>
      </p:sp>
      <p:sp>
        <p:nvSpPr>
          <p:cNvPr id="13" name="正方形/長方形 12"/>
          <p:cNvSpPr/>
          <p:nvPr/>
        </p:nvSpPr>
        <p:spPr>
          <a:xfrm>
            <a:off x="5947288" y="3140968"/>
            <a:ext cx="1991251" cy="400110"/>
          </a:xfrm>
          <a:prstGeom prst="rect">
            <a:avLst/>
          </a:prstGeom>
        </p:spPr>
        <p:txBody>
          <a:bodyPr wrap="none">
            <a:spAutoFit/>
          </a:bodyPr>
          <a:lstStyle/>
          <a:p>
            <a:r>
              <a:rPr lang="ja-JP" altLang="en-US" sz="2000" b="1" dirty="0" smtClean="0">
                <a:solidFill>
                  <a:srgbClr val="FF0000"/>
                </a:solidFill>
              </a:rPr>
              <a:t>防振装置の制御</a:t>
            </a:r>
            <a:endParaRPr lang="ja-JP" altLang="en-US" sz="2000" b="1" dirty="0">
              <a:solidFill>
                <a:srgbClr val="FF0000"/>
              </a:solidFill>
            </a:endParaRPr>
          </a:p>
        </p:txBody>
      </p:sp>
      <p:sp>
        <p:nvSpPr>
          <p:cNvPr id="14" name="正方形/長方形 13"/>
          <p:cNvSpPr/>
          <p:nvPr/>
        </p:nvSpPr>
        <p:spPr>
          <a:xfrm>
            <a:off x="5947288" y="4397042"/>
            <a:ext cx="1217000" cy="400110"/>
          </a:xfrm>
          <a:prstGeom prst="rect">
            <a:avLst/>
          </a:prstGeom>
        </p:spPr>
        <p:txBody>
          <a:bodyPr wrap="none">
            <a:spAutoFit/>
          </a:bodyPr>
          <a:lstStyle/>
          <a:p>
            <a:r>
              <a:rPr lang="ja-JP" altLang="en-US" sz="2000" b="1" dirty="0">
                <a:solidFill>
                  <a:srgbClr val="FF0000"/>
                </a:solidFill>
              </a:rPr>
              <a:t>制御実験</a:t>
            </a:r>
            <a:endParaRPr lang="ja-JP" altLang="en-US" sz="2000" b="1" dirty="0">
              <a:solidFill>
                <a:srgbClr val="FF0000"/>
              </a:solidFill>
            </a:endParaRPr>
          </a:p>
        </p:txBody>
      </p:sp>
      <p:sp>
        <p:nvSpPr>
          <p:cNvPr id="15" name="正方形/長方形 14"/>
          <p:cNvSpPr/>
          <p:nvPr/>
        </p:nvSpPr>
        <p:spPr>
          <a:xfrm>
            <a:off x="5947288" y="5333146"/>
            <a:ext cx="864339" cy="400110"/>
          </a:xfrm>
          <a:prstGeom prst="rect">
            <a:avLst/>
          </a:prstGeom>
        </p:spPr>
        <p:txBody>
          <a:bodyPr wrap="none">
            <a:spAutoFit/>
          </a:bodyPr>
          <a:lstStyle/>
          <a:p>
            <a:r>
              <a:rPr lang="ja-JP" altLang="en-US" sz="2000" b="1" dirty="0" smtClean="0">
                <a:solidFill>
                  <a:srgbClr val="FF0000"/>
                </a:solidFill>
              </a:rPr>
              <a:t>まとめ</a:t>
            </a:r>
            <a:endParaRPr lang="ja-JP" altLang="en-US" sz="2000" b="1" dirty="0">
              <a:solidFill>
                <a:srgbClr val="FF0000"/>
              </a:solidFill>
            </a:endParaRPr>
          </a:p>
        </p:txBody>
      </p:sp>
      <p:sp>
        <p:nvSpPr>
          <p:cNvPr id="16" name="正方形/長方形 1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9935081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p:txBody>
          <a:bodyPr/>
          <a:lstStyle/>
          <a:p>
            <a:fld id="{F6F58ED1-7DA8-44AB-BE95-40629BCD7483}" type="slidenum">
              <a:rPr lang="de-DE" smtClean="0"/>
              <a:pPr/>
              <a:t>20</a:t>
            </a:fld>
            <a:endParaRPr lang="de-DE" dirty="0"/>
          </a:p>
        </p:txBody>
      </p:sp>
      <p:sp>
        <p:nvSpPr>
          <p:cNvPr id="6" name="タイトル 2"/>
          <p:cNvSpPr>
            <a:spLocks noGrp="1"/>
          </p:cNvSpPr>
          <p:nvPr>
            <p:ph type="title"/>
          </p:nvPr>
        </p:nvSpPr>
        <p:spPr>
          <a:xfrm>
            <a:off x="179512" y="116632"/>
            <a:ext cx="8712968" cy="692696"/>
          </a:xfrm>
        </p:spPr>
        <p:txBody>
          <a:bodyPr/>
          <a:lstStyle/>
          <a:p>
            <a:r>
              <a:rPr kumimoji="1" lang="en-US" altLang="ja-JP" dirty="0" smtClean="0"/>
              <a:t>KAGRA-SAS</a:t>
            </a:r>
            <a:r>
              <a:rPr kumimoji="1" lang="ja-JP" altLang="en-US" dirty="0" err="1" smtClean="0">
                <a:effectLst>
                  <a:outerShdw blurRad="38100" dist="38100" dir="2700000" algn="tl">
                    <a:srgbClr val="000000">
                      <a:alpha val="43137"/>
                    </a:srgbClr>
                  </a:outerShdw>
                </a:effectLst>
              </a:rPr>
              <a:t>の防振</a:t>
            </a:r>
            <a:r>
              <a:rPr kumimoji="1" lang="ja-JP" altLang="en-US" dirty="0" smtClean="0"/>
              <a:t>性能の見積</a:t>
            </a:r>
            <a:endParaRPr kumimoji="1" lang="ja-JP" altLang="en-US" dirty="0">
              <a:effectLst>
                <a:outerShdw blurRad="38100" dist="38100" dir="2700000" algn="tl">
                  <a:srgbClr val="000000">
                    <a:alpha val="43137"/>
                  </a:srgbClr>
                </a:outerShdw>
              </a:effectLst>
            </a:endParaRPr>
          </a:p>
        </p:txBody>
      </p:sp>
      <p:sp>
        <p:nvSpPr>
          <p:cNvPr id="7" name="コンテンツ プレースホルダー 1"/>
          <p:cNvSpPr txBox="1">
            <a:spLocks/>
          </p:cNvSpPr>
          <p:nvPr/>
        </p:nvSpPr>
        <p:spPr>
          <a:xfrm>
            <a:off x="179512" y="908720"/>
            <a:ext cx="8784976"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剛体モデルを用いたシミュレーションによる計算</a:t>
            </a:r>
            <a:endParaRPr kumimoji="1" lang="en-US" altLang="ja-JP" sz="2000" b="1" dirty="0" smtClean="0"/>
          </a:p>
          <a:p>
            <a:r>
              <a:rPr kumimoji="1" lang="en-US" altLang="ja-JP" sz="2000" b="1" dirty="0" smtClean="0"/>
              <a:t>10 Hz</a:t>
            </a:r>
            <a:r>
              <a:rPr kumimoji="1" lang="ja-JP" altLang="en-US" sz="2000" b="1" dirty="0" smtClean="0"/>
              <a:t>以上の観測周波数帯域で振動要求を満たす</a:t>
            </a:r>
            <a:r>
              <a:rPr kumimoji="1" lang="ja-JP" altLang="en-US" sz="2000" b="1" dirty="0" smtClean="0"/>
              <a:t>よう設計</a:t>
            </a:r>
            <a:endParaRPr kumimoji="1" lang="en-US" altLang="ja-JP" sz="2000" b="1" dirty="0" smtClean="0"/>
          </a:p>
        </p:txBody>
      </p:sp>
      <p:grpSp>
        <p:nvGrpSpPr>
          <p:cNvPr id="9" name="グループ化 8"/>
          <p:cNvGrpSpPr/>
          <p:nvPr/>
        </p:nvGrpSpPr>
        <p:grpSpPr>
          <a:xfrm>
            <a:off x="424296" y="2420888"/>
            <a:ext cx="7604088" cy="3843672"/>
            <a:chOff x="424296" y="2420888"/>
            <a:chExt cx="7604088" cy="3843672"/>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96" y="2420888"/>
              <a:ext cx="7604088" cy="384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6194475" y="3717032"/>
              <a:ext cx="1560787" cy="16834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512702">
              <a:off x="5137796" y="3338964"/>
              <a:ext cx="1114408" cy="369332"/>
            </a:xfrm>
            <a:prstGeom prst="rect">
              <a:avLst/>
            </a:prstGeom>
          </p:spPr>
          <p:txBody>
            <a:bodyPr wrap="none">
              <a:spAutoFit/>
            </a:bodyPr>
            <a:lstStyle/>
            <a:p>
              <a:r>
                <a:rPr kumimoji="1" lang="ja-JP" altLang="en-US" b="1" dirty="0"/>
                <a:t>地面振動</a:t>
              </a:r>
              <a:endParaRPr lang="ja-JP" altLang="en-US" dirty="0"/>
            </a:p>
          </p:txBody>
        </p:sp>
        <p:sp>
          <p:nvSpPr>
            <p:cNvPr id="11" name="正方形/長方形 10"/>
            <p:cNvSpPr/>
            <p:nvPr/>
          </p:nvSpPr>
          <p:spPr>
            <a:xfrm rot="157816">
              <a:off x="6235735" y="4477164"/>
              <a:ext cx="1754006" cy="369332"/>
            </a:xfrm>
            <a:prstGeom prst="rect">
              <a:avLst/>
            </a:prstGeom>
            <a:solidFill>
              <a:schemeClr val="bg1"/>
            </a:solidFill>
          </p:spPr>
          <p:txBody>
            <a:bodyPr wrap="none">
              <a:spAutoFit/>
            </a:bodyPr>
            <a:lstStyle/>
            <a:p>
              <a:r>
                <a:rPr lang="ja-JP" altLang="en-US" dirty="0" smtClean="0">
                  <a:solidFill>
                    <a:schemeClr val="accent3">
                      <a:lumMod val="50000"/>
                    </a:schemeClr>
                  </a:solidFill>
                </a:rPr>
                <a:t>要求振動レベル</a:t>
              </a:r>
              <a:endParaRPr lang="ja-JP" altLang="en-US" dirty="0">
                <a:solidFill>
                  <a:schemeClr val="accent3">
                    <a:lumMod val="50000"/>
                  </a:schemeClr>
                </a:solidFill>
              </a:endParaRPr>
            </a:p>
          </p:txBody>
        </p:sp>
        <p:sp>
          <p:nvSpPr>
            <p:cNvPr id="12" name="正方形/長方形 11"/>
            <p:cNvSpPr/>
            <p:nvPr/>
          </p:nvSpPr>
          <p:spPr>
            <a:xfrm rot="2456060">
              <a:off x="4989566" y="4394890"/>
              <a:ext cx="1107996" cy="369332"/>
            </a:xfrm>
            <a:prstGeom prst="rect">
              <a:avLst/>
            </a:prstGeom>
          </p:spPr>
          <p:txBody>
            <a:bodyPr wrap="none">
              <a:spAutoFit/>
            </a:bodyPr>
            <a:lstStyle/>
            <a:p>
              <a:r>
                <a:rPr lang="ja-JP" altLang="en-US" dirty="0" smtClean="0">
                  <a:solidFill>
                    <a:srgbClr val="002060"/>
                  </a:solidFill>
                </a:rPr>
                <a:t>鏡の振動</a:t>
              </a:r>
              <a:endParaRPr lang="ja-JP" altLang="en-US" dirty="0">
                <a:solidFill>
                  <a:srgbClr val="002060"/>
                </a:solidFill>
              </a:endParaRPr>
            </a:p>
          </p:txBody>
        </p:sp>
      </p:grpSp>
      <p:sp>
        <p:nvSpPr>
          <p:cNvPr id="3" name="円/楕円 2"/>
          <p:cNvSpPr/>
          <p:nvPr/>
        </p:nvSpPr>
        <p:spPr>
          <a:xfrm rot="505741">
            <a:off x="2461895" y="2507640"/>
            <a:ext cx="2256988" cy="1296144"/>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rot="239963">
            <a:off x="2782757" y="2043465"/>
            <a:ext cx="1579278" cy="369332"/>
          </a:xfrm>
          <a:prstGeom prst="rect">
            <a:avLst/>
          </a:prstGeom>
        </p:spPr>
        <p:txBody>
          <a:bodyPr wrap="none">
            <a:spAutoFit/>
          </a:bodyPr>
          <a:lstStyle/>
          <a:p>
            <a:r>
              <a:rPr lang="ja-JP" altLang="en-US" b="1" dirty="0" smtClean="0">
                <a:solidFill>
                  <a:srgbClr val="00B050"/>
                </a:solidFill>
                <a:latin typeface="HGｺﾞｼｯｸE" panose="020B0909000000000000" pitchFamily="49" charset="-128"/>
                <a:ea typeface="HGｺﾞｼｯｸE" panose="020B0909000000000000" pitchFamily="49" charset="-128"/>
              </a:rPr>
              <a:t>低周波の振動</a:t>
            </a:r>
            <a:endParaRPr lang="ja-JP" altLang="en-US" b="1" dirty="0">
              <a:solidFill>
                <a:srgbClr val="00B05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434586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21</a:t>
            </a:fld>
            <a:endParaRPr lang="de-DE" dirty="0"/>
          </a:p>
        </p:txBody>
      </p:sp>
      <p:graphicFrame>
        <p:nvGraphicFramePr>
          <p:cNvPr id="2" name="図表 1"/>
          <p:cNvGraphicFramePr/>
          <p:nvPr>
            <p:extLst>
              <p:ext uri="{D42A27DB-BD31-4B8C-83A1-F6EECF244321}">
                <p14:modId xmlns:p14="http://schemas.microsoft.com/office/powerpoint/2010/main" val="262643136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1314828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18" y="2316942"/>
            <a:ext cx="4968552" cy="2245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制御の必要性</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22</a:t>
            </a:fld>
            <a:endParaRPr lang="de-DE" dirty="0"/>
          </a:p>
        </p:txBody>
      </p:sp>
      <p:sp>
        <p:nvSpPr>
          <p:cNvPr id="29" name="コンテンツ プレースホルダー 1"/>
          <p:cNvSpPr txBox="1">
            <a:spLocks/>
          </p:cNvSpPr>
          <p:nvPr/>
        </p:nvSpPr>
        <p:spPr>
          <a:xfrm>
            <a:off x="323528" y="1052736"/>
            <a:ext cx="8496944" cy="6321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重力波に対する感度を保つため干渉計の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ロック</a:t>
            </a:r>
            <a:r>
              <a:rPr kumimoji="1" lang="ja-JP" altLang="en-US" b="1" dirty="0" smtClean="0"/>
              <a:t>が必要</a:t>
            </a:r>
            <a:endParaRPr kumimoji="1" lang="en-US" altLang="ja-JP" b="1" dirty="0" smtClean="0"/>
          </a:p>
        </p:txBody>
      </p:sp>
      <p:sp>
        <p:nvSpPr>
          <p:cNvPr id="6" name="正方形/長方形 5"/>
          <p:cNvSpPr/>
          <p:nvPr/>
        </p:nvSpPr>
        <p:spPr>
          <a:xfrm>
            <a:off x="1979712" y="1916832"/>
            <a:ext cx="5617243" cy="400110"/>
          </a:xfrm>
          <a:prstGeom prst="rect">
            <a:avLst/>
          </a:prstGeom>
        </p:spPr>
        <p:txBody>
          <a:bodyPr wrap="none">
            <a:spAutoFit/>
          </a:bodyPr>
          <a:lstStyle/>
          <a:p>
            <a:r>
              <a:rPr lang="ja-JP" altLang="en-US" sz="2000" b="1" dirty="0" smtClean="0">
                <a:solidFill>
                  <a:srgbClr val="FF0000"/>
                </a:solidFill>
              </a:rPr>
              <a:t>光路長が波長の整数倍になるよう鏡の距離を制御</a:t>
            </a:r>
            <a:endParaRPr lang="en-US" altLang="ja-JP" sz="2000" b="1" dirty="0" smtClean="0">
              <a:solidFill>
                <a:srgbClr val="FF0000"/>
              </a:solidFill>
            </a:endParaRPr>
          </a:p>
        </p:txBody>
      </p:sp>
      <p:sp>
        <p:nvSpPr>
          <p:cNvPr id="12" name="コンテンツ プレースホルダー 1"/>
          <p:cNvSpPr txBox="1">
            <a:spLocks/>
          </p:cNvSpPr>
          <p:nvPr/>
        </p:nvSpPr>
        <p:spPr>
          <a:xfrm>
            <a:off x="323528" y="494116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鏡間の距離や鏡の角度が大きく揺らぐと、</a:t>
            </a:r>
            <a:r>
              <a:rPr kumimoji="1" lang="ja-JP" altLang="en-US" b="1" dirty="0"/>
              <a:t>干渉計はロックせず安定に動作</a:t>
            </a:r>
            <a:r>
              <a:rPr kumimoji="1" lang="ja-JP" altLang="en-US" b="1" dirty="0" smtClean="0"/>
              <a:t>しない</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0" name="正方形/長方形 9"/>
          <p:cNvSpPr/>
          <p:nvPr/>
        </p:nvSpPr>
        <p:spPr>
          <a:xfrm>
            <a:off x="4067944" y="4283804"/>
            <a:ext cx="4639412" cy="369332"/>
          </a:xfrm>
          <a:prstGeom prst="rect">
            <a:avLst/>
          </a:prstGeom>
        </p:spPr>
        <p:txBody>
          <a:bodyPr wrap="none">
            <a:spAutoFit/>
          </a:bodyPr>
          <a:lstStyle/>
          <a:p>
            <a:r>
              <a:rPr lang="ja-JP" altLang="en-US" b="1" dirty="0" smtClean="0"/>
              <a:t>（腕共振器の場合、</a:t>
            </a:r>
            <a:r>
              <a:rPr lang="ja-JP" altLang="en-US" b="1" dirty="0"/>
              <a:t>およそ</a:t>
            </a:r>
            <a:r>
              <a:rPr lang="en-US" altLang="ja-JP" b="1" dirty="0" smtClean="0"/>
              <a:t>1 pm</a:t>
            </a:r>
            <a:r>
              <a:rPr lang="ja-JP" altLang="en-US" b="1" dirty="0" smtClean="0"/>
              <a:t>以下に抑える）</a:t>
            </a:r>
            <a:endParaRPr lang="en-US" altLang="ja-JP" b="1" dirty="0" smtClean="0"/>
          </a:p>
        </p:txBody>
      </p:sp>
    </p:spTree>
    <p:extLst>
      <p:ext uri="{BB962C8B-B14F-4D97-AF65-F5344CB8AC3E}">
        <p14:creationId xmlns:p14="http://schemas.microsoft.com/office/powerpoint/2010/main" val="12501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防振装置のアクティブ制御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23</a:t>
            </a:fld>
            <a:endParaRPr lang="de-DE"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531458"/>
            <a:ext cx="3779319" cy="418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251520" y="980728"/>
            <a:ext cx="8496944"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振り子の共振、ドリフトにより鏡は低周波で大きく揺らぐ</a:t>
            </a:r>
            <a:r>
              <a:rPr kumimoji="1" lang="en-US" altLang="ja-JP" b="1" dirty="0" smtClean="0"/>
              <a:t/>
            </a:r>
            <a:br>
              <a:rPr kumimoji="1" lang="en-US" altLang="ja-JP" b="1" dirty="0" smtClean="0"/>
            </a:br>
            <a:r>
              <a:rPr kumimoji="1" lang="ja-JP" altLang="en-US" b="1" dirty="0" smtClean="0"/>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干渉計の安定動作</a:t>
            </a:r>
            <a:r>
              <a:rPr kumimoji="1" lang="ja-JP" altLang="en-US" b="1" dirty="0" smtClean="0"/>
              <a:t>に影響</a:t>
            </a:r>
            <a:endParaRPr kumimoji="1" lang="en-US" altLang="ja-JP" b="1" dirty="0" smtClean="0"/>
          </a:p>
        </p:txBody>
      </p:sp>
      <p:sp>
        <p:nvSpPr>
          <p:cNvPr id="11" name="コンテンツ プレースホルダー 1"/>
          <p:cNvSpPr txBox="1">
            <a:spLocks/>
          </p:cNvSpPr>
          <p:nvPr/>
        </p:nvSpPr>
        <p:spPr>
          <a:xfrm>
            <a:off x="251520" y="2358889"/>
            <a:ext cx="496855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装置の低周波の揺れをセンサー・アクチュエータを用いて制御</a:t>
            </a:r>
            <a:endParaRPr kumimoji="1" lang="en-US" altLang="ja-JP" b="1" dirty="0" smtClean="0"/>
          </a:p>
        </p:txBody>
      </p:sp>
      <p:sp>
        <p:nvSpPr>
          <p:cNvPr id="13" name="コンテンツ プレースホルダー 1"/>
          <p:cNvSpPr txBox="1">
            <a:spLocks/>
          </p:cNvSpPr>
          <p:nvPr/>
        </p:nvSpPr>
        <p:spPr>
          <a:xfrm>
            <a:off x="539552" y="3140968"/>
            <a:ext cx="496855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b="1" dirty="0" smtClean="0"/>
              <a:t>（防振装置の</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アクティブ制御</a:t>
            </a:r>
            <a:r>
              <a:rPr kumimoji="1" lang="ja-JP" altLang="en-US" b="1" dirty="0" smtClean="0"/>
              <a:t>）</a:t>
            </a:r>
            <a:endParaRPr kumimoji="1" lang="en-US" altLang="ja-JP" b="1" dirty="0" smtClean="0"/>
          </a:p>
        </p:txBody>
      </p:sp>
      <p:sp>
        <p:nvSpPr>
          <p:cNvPr id="14" name="コンテンツ プレースホルダー 1"/>
          <p:cNvSpPr txBox="1">
            <a:spLocks/>
          </p:cNvSpPr>
          <p:nvPr/>
        </p:nvSpPr>
        <p:spPr>
          <a:xfrm>
            <a:off x="251520" y="4221088"/>
            <a:ext cx="496855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センサー、アクチュエータの雑音によって鏡が逆に揺らされないよう設計（</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制御雑音への要求</a:t>
            </a:r>
            <a:r>
              <a:rPr kumimoji="1" lang="ja-JP" altLang="en-US" b="1" dirty="0" smtClean="0"/>
              <a:t>）</a:t>
            </a:r>
            <a:endParaRPr kumimoji="1" lang="en-US" altLang="ja-JP" b="1" dirty="0" smtClean="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Tree>
    <p:extLst>
      <p:ext uri="{BB962C8B-B14F-4D97-AF65-F5344CB8AC3E}">
        <p14:creationId xmlns:p14="http://schemas.microsoft.com/office/powerpoint/2010/main" val="3293744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3" name="タイトル 2"/>
          <p:cNvSpPr>
            <a:spLocks noGrp="1"/>
          </p:cNvSpPr>
          <p:nvPr>
            <p:ph type="title"/>
          </p:nvPr>
        </p:nvSpPr>
        <p:spPr/>
        <p:txBody>
          <a:bodyPr/>
          <a:lstStyle/>
          <a:p>
            <a:r>
              <a:rPr kumimoji="1" lang="ja-JP" altLang="en-US" dirty="0" smtClean="0"/>
              <a:t>干渉計の</a:t>
            </a:r>
            <a:r>
              <a:rPr kumimoji="1" lang="ja-JP" altLang="en-US" dirty="0" smtClean="0">
                <a:effectLst>
                  <a:outerShdw blurRad="38100" dist="38100" dir="2700000" algn="tl">
                    <a:srgbClr val="000000">
                      <a:alpha val="43137"/>
                    </a:srgbClr>
                  </a:outerShdw>
                </a:effectLst>
              </a:rPr>
              <a:t>フェーズと制御への要求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24</a:t>
            </a:fld>
            <a:endParaRPr lang="de-DE"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052735"/>
            <a:ext cx="2824930" cy="489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角丸四角形 8"/>
          <p:cNvSpPr/>
          <p:nvPr/>
        </p:nvSpPr>
        <p:spPr>
          <a:xfrm>
            <a:off x="395536" y="1052736"/>
            <a:ext cx="4392488"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400" b="1" dirty="0" smtClean="0">
                <a:solidFill>
                  <a:srgbClr val="FF0000"/>
                </a:solidFill>
              </a:rPr>
              <a:t>1. Calm-down Phase</a:t>
            </a:r>
            <a:endParaRPr kumimoji="1" lang="ja-JP" altLang="en-US" sz="2400" b="1" dirty="0">
              <a:solidFill>
                <a:srgbClr val="FF0000"/>
              </a:solidFill>
            </a:endParaRPr>
          </a:p>
        </p:txBody>
      </p:sp>
      <p:sp>
        <p:nvSpPr>
          <p:cNvPr id="12" name="正方形/長方形 11"/>
          <p:cNvSpPr/>
          <p:nvPr/>
        </p:nvSpPr>
        <p:spPr>
          <a:xfrm>
            <a:off x="539552" y="1569566"/>
            <a:ext cx="3802644" cy="923330"/>
          </a:xfrm>
          <a:prstGeom prst="rect">
            <a:avLst/>
          </a:prstGeom>
        </p:spPr>
        <p:txBody>
          <a:bodyPr wrap="none">
            <a:spAutoFit/>
          </a:bodyPr>
          <a:lstStyle/>
          <a:p>
            <a:r>
              <a:rPr lang="ja-JP" altLang="en-US" b="1" dirty="0" smtClean="0"/>
              <a:t>・大きな外乱で鏡が揺れている状態</a:t>
            </a:r>
            <a:endParaRPr lang="en-US" altLang="ja-JP" b="1" dirty="0" smtClean="0"/>
          </a:p>
          <a:p>
            <a:r>
              <a:rPr lang="ja-JP" altLang="en-US" b="1" dirty="0" smtClean="0"/>
              <a:t>・揺れを抑えるダンピング制御が必要</a:t>
            </a:r>
            <a:endParaRPr lang="en-US" altLang="ja-JP" b="1" dirty="0" smtClean="0"/>
          </a:p>
          <a:p>
            <a:r>
              <a:rPr lang="ja-JP" altLang="en-US" b="1" dirty="0" smtClean="0"/>
              <a:t>・</a:t>
            </a:r>
            <a:r>
              <a:rPr lang="ja-JP" altLang="en-US" b="1" u="sng" dirty="0" smtClean="0">
                <a:solidFill>
                  <a:srgbClr val="C00000"/>
                </a:solidFill>
              </a:rPr>
              <a:t>典型的な減衰時間 </a:t>
            </a:r>
            <a:r>
              <a:rPr lang="en-US" altLang="ja-JP" b="1" u="sng" dirty="0" smtClean="0">
                <a:solidFill>
                  <a:srgbClr val="C00000"/>
                </a:solidFill>
              </a:rPr>
              <a:t>~1 min.</a:t>
            </a:r>
            <a:endParaRPr lang="ja-JP" altLang="en-US" b="1" u="sng" dirty="0">
              <a:solidFill>
                <a:srgbClr val="C00000"/>
              </a:solidFill>
            </a:endParaRPr>
          </a:p>
        </p:txBody>
      </p:sp>
      <p:sp>
        <p:nvSpPr>
          <p:cNvPr id="24" name="角丸四角形 23"/>
          <p:cNvSpPr/>
          <p:nvPr/>
        </p:nvSpPr>
        <p:spPr>
          <a:xfrm>
            <a:off x="395536" y="2780928"/>
            <a:ext cx="4392488"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400" b="1" dirty="0" smtClean="0">
                <a:solidFill>
                  <a:srgbClr val="00B050"/>
                </a:solidFill>
              </a:rPr>
              <a:t>2. Lock-acquisition Phase</a:t>
            </a:r>
            <a:endParaRPr kumimoji="1" lang="ja-JP" altLang="en-US" sz="2400" b="1" dirty="0">
              <a:solidFill>
                <a:srgbClr val="00B050"/>
              </a:solidFill>
            </a:endParaRPr>
          </a:p>
        </p:txBody>
      </p:sp>
      <p:sp>
        <p:nvSpPr>
          <p:cNvPr id="25" name="正方形/長方形 24"/>
          <p:cNvSpPr/>
          <p:nvPr/>
        </p:nvSpPr>
        <p:spPr>
          <a:xfrm>
            <a:off x="539552" y="3297758"/>
            <a:ext cx="3802644" cy="923330"/>
          </a:xfrm>
          <a:prstGeom prst="rect">
            <a:avLst/>
          </a:prstGeom>
        </p:spPr>
        <p:txBody>
          <a:bodyPr wrap="square">
            <a:spAutoFit/>
          </a:bodyPr>
          <a:lstStyle/>
          <a:p>
            <a:r>
              <a:rPr lang="ja-JP" altLang="en-US" b="1" dirty="0" smtClean="0"/>
              <a:t>・干渉計をロックに引き込む段階</a:t>
            </a:r>
            <a:endParaRPr lang="en-US" altLang="ja-JP" b="1" dirty="0" smtClean="0"/>
          </a:p>
          <a:p>
            <a:r>
              <a:rPr lang="ja-JP" altLang="en-US" b="1" dirty="0" smtClean="0"/>
              <a:t>・</a:t>
            </a:r>
            <a:r>
              <a:rPr lang="ja-JP" altLang="en-US" b="1" u="sng" dirty="0" smtClean="0">
                <a:solidFill>
                  <a:schemeClr val="accent3">
                    <a:lumMod val="50000"/>
                  </a:schemeClr>
                </a:solidFill>
              </a:rPr>
              <a:t>鏡の速度の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~0.5 </a:t>
            </a:r>
            <a:r>
              <a:rPr lang="en-US" altLang="ja-JP" b="1" u="sng" dirty="0" err="1" smtClean="0">
                <a:solidFill>
                  <a:schemeClr val="accent3">
                    <a:lumMod val="50000"/>
                  </a:schemeClr>
                </a:solidFill>
              </a:rPr>
              <a:t>μm</a:t>
            </a:r>
            <a:r>
              <a:rPr lang="en-US" altLang="ja-JP" b="1" u="sng" dirty="0" smtClean="0">
                <a:solidFill>
                  <a:schemeClr val="accent3">
                    <a:lumMod val="50000"/>
                  </a:schemeClr>
                </a:solidFill>
              </a:rPr>
              <a:t>/sec</a:t>
            </a:r>
          </a:p>
          <a:p>
            <a:r>
              <a:rPr lang="ja-JP" altLang="en-US" b="1" dirty="0" smtClean="0"/>
              <a:t>・</a:t>
            </a:r>
            <a:r>
              <a:rPr lang="ja-JP" altLang="en-US" b="1" u="sng" dirty="0" smtClean="0">
                <a:solidFill>
                  <a:schemeClr val="accent3">
                    <a:lumMod val="50000"/>
                  </a:schemeClr>
                </a:solidFill>
              </a:rPr>
              <a:t>鏡の角度揺れの</a:t>
            </a:r>
            <a:r>
              <a:rPr lang="en-US" altLang="ja-JP" b="1" u="sng" dirty="0" smtClean="0">
                <a:solidFill>
                  <a:schemeClr val="accent3">
                    <a:lumMod val="50000"/>
                  </a:schemeClr>
                </a:solidFill>
              </a:rPr>
              <a:t>RMS</a:t>
            </a:r>
            <a:r>
              <a:rPr lang="ja-JP" altLang="en-US" b="1" u="sng" dirty="0" smtClean="0">
                <a:solidFill>
                  <a:schemeClr val="accent3">
                    <a:lumMod val="50000"/>
                  </a:schemeClr>
                </a:solidFill>
              </a:rPr>
              <a:t> </a:t>
            </a:r>
            <a:r>
              <a:rPr lang="en-US" altLang="ja-JP" b="1" u="sng" dirty="0" smtClean="0">
                <a:solidFill>
                  <a:schemeClr val="accent3">
                    <a:lumMod val="50000"/>
                  </a:schemeClr>
                </a:solidFill>
              </a:rPr>
              <a:t>&lt; ~1 </a:t>
            </a:r>
            <a:r>
              <a:rPr lang="en-US" altLang="ja-JP" b="1" u="sng" dirty="0" err="1" smtClean="0">
                <a:solidFill>
                  <a:schemeClr val="accent3">
                    <a:lumMod val="50000"/>
                  </a:schemeClr>
                </a:solidFill>
              </a:rPr>
              <a:t>μrad</a:t>
            </a:r>
            <a:endParaRPr lang="ja-JP" altLang="en-US" b="1" u="sng" dirty="0">
              <a:solidFill>
                <a:schemeClr val="accent3">
                  <a:lumMod val="50000"/>
                </a:schemeClr>
              </a:solidFill>
            </a:endParaRPr>
          </a:p>
        </p:txBody>
      </p:sp>
      <p:sp>
        <p:nvSpPr>
          <p:cNvPr id="26" name="角丸四角形 25"/>
          <p:cNvSpPr/>
          <p:nvPr/>
        </p:nvSpPr>
        <p:spPr>
          <a:xfrm>
            <a:off x="395536" y="4581128"/>
            <a:ext cx="4392488" cy="1584176"/>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400" b="1" dirty="0" smtClean="0">
                <a:solidFill>
                  <a:srgbClr val="002060"/>
                </a:solidFill>
              </a:rPr>
              <a:t>3. Observation Phase</a:t>
            </a:r>
            <a:endParaRPr kumimoji="1" lang="ja-JP" altLang="en-US" sz="2400" b="1" dirty="0">
              <a:solidFill>
                <a:srgbClr val="002060"/>
              </a:solidFill>
            </a:endParaRPr>
          </a:p>
        </p:txBody>
      </p:sp>
      <p:sp>
        <p:nvSpPr>
          <p:cNvPr id="27" name="正方形/長方形 26"/>
          <p:cNvSpPr/>
          <p:nvPr/>
        </p:nvSpPr>
        <p:spPr>
          <a:xfrm>
            <a:off x="539552" y="5097958"/>
            <a:ext cx="3802644" cy="923330"/>
          </a:xfrm>
          <a:prstGeom prst="rect">
            <a:avLst/>
          </a:prstGeom>
        </p:spPr>
        <p:txBody>
          <a:bodyPr wrap="square">
            <a:spAutoFit/>
          </a:bodyPr>
          <a:lstStyle/>
          <a:p>
            <a:r>
              <a:rPr lang="ja-JP" altLang="en-US" b="1" dirty="0" smtClean="0"/>
              <a:t>・干渉計がロック、重力波を観測中</a:t>
            </a:r>
            <a:endParaRPr lang="en-US" altLang="ja-JP" b="1" dirty="0" smtClean="0"/>
          </a:p>
          <a:p>
            <a:r>
              <a:rPr lang="ja-JP" altLang="en-US" b="1" dirty="0" smtClean="0"/>
              <a:t>・</a:t>
            </a:r>
            <a:r>
              <a:rPr lang="ja-JP" altLang="en-US" b="1" u="sng" dirty="0" smtClean="0">
                <a:solidFill>
                  <a:schemeClr val="accent5">
                    <a:lumMod val="50000"/>
                  </a:schemeClr>
                </a:solidFill>
              </a:rPr>
              <a:t>観測帯域 </a:t>
            </a:r>
            <a:r>
              <a:rPr lang="en-US" altLang="ja-JP" b="1" u="sng" dirty="0" smtClean="0">
                <a:solidFill>
                  <a:schemeClr val="accent5">
                    <a:lumMod val="50000"/>
                  </a:schemeClr>
                </a:solidFill>
              </a:rPr>
              <a:t>(&gt;10 Hz)</a:t>
            </a:r>
            <a:r>
              <a:rPr lang="ja-JP" altLang="en-US" b="1" u="sng" dirty="0" smtClean="0">
                <a:solidFill>
                  <a:schemeClr val="accent5">
                    <a:lumMod val="50000"/>
                  </a:schemeClr>
                </a:solidFill>
              </a:rPr>
              <a:t>で制御雑音が</a:t>
            </a:r>
            <a:r>
              <a:rPr lang="en-US" altLang="ja-JP" b="1" u="sng" dirty="0" smtClean="0">
                <a:solidFill>
                  <a:schemeClr val="accent5">
                    <a:lumMod val="50000"/>
                  </a:schemeClr>
                </a:solidFill>
              </a:rPr>
              <a:t/>
            </a:r>
            <a:br>
              <a:rPr lang="en-US" altLang="ja-JP" b="1" u="sng" dirty="0" smtClean="0">
                <a:solidFill>
                  <a:schemeClr val="accent5">
                    <a:lumMod val="50000"/>
                  </a:schemeClr>
                </a:solidFill>
              </a:rPr>
            </a:br>
            <a:r>
              <a:rPr lang="ja-JP" altLang="en-US" b="1" dirty="0" smtClean="0">
                <a:solidFill>
                  <a:schemeClr val="accent5">
                    <a:lumMod val="50000"/>
                  </a:schemeClr>
                </a:solidFill>
              </a:rPr>
              <a:t>　</a:t>
            </a:r>
            <a:r>
              <a:rPr lang="ja-JP" altLang="en-US" b="1" u="sng" dirty="0" smtClean="0">
                <a:solidFill>
                  <a:schemeClr val="accent5">
                    <a:lumMod val="50000"/>
                  </a:schemeClr>
                </a:solidFill>
              </a:rPr>
              <a:t>要求振動レベルを下回る</a:t>
            </a:r>
            <a:endParaRPr lang="ja-JP" altLang="en-US" b="1" u="sng" dirty="0">
              <a:solidFill>
                <a:schemeClr val="accent5">
                  <a:lumMod val="50000"/>
                </a:schemeClr>
              </a:solidFill>
            </a:endParaRPr>
          </a:p>
        </p:txBody>
      </p:sp>
      <p:sp>
        <p:nvSpPr>
          <p:cNvPr id="13" name="正方形/長方形 12"/>
          <p:cNvSpPr/>
          <p:nvPr/>
        </p:nvSpPr>
        <p:spPr>
          <a:xfrm>
            <a:off x="5868375" y="5867980"/>
            <a:ext cx="2520049" cy="369332"/>
          </a:xfrm>
          <a:prstGeom prst="rect">
            <a:avLst/>
          </a:prstGeom>
        </p:spPr>
        <p:txBody>
          <a:bodyPr wrap="none">
            <a:spAutoFit/>
          </a:bodyPr>
          <a:lstStyle/>
          <a:p>
            <a:r>
              <a:rPr lang="en-US" altLang="ja-JP" b="1" dirty="0" smtClean="0"/>
              <a:t>RMS: </a:t>
            </a:r>
            <a:r>
              <a:rPr lang="en-US" altLang="ja-JP" b="1" u="sng" dirty="0" smtClean="0"/>
              <a:t>R</a:t>
            </a:r>
            <a:r>
              <a:rPr lang="en-US" altLang="ja-JP" b="1" dirty="0" smtClean="0"/>
              <a:t>oot </a:t>
            </a:r>
            <a:r>
              <a:rPr lang="en-US" altLang="ja-JP" b="1" u="sng" dirty="0" smtClean="0"/>
              <a:t>M</a:t>
            </a:r>
            <a:r>
              <a:rPr lang="en-US" altLang="ja-JP" b="1" dirty="0" smtClean="0"/>
              <a:t>ean </a:t>
            </a:r>
            <a:r>
              <a:rPr lang="en-US" altLang="ja-JP" b="1" u="sng" dirty="0" smtClean="0"/>
              <a:t>S</a:t>
            </a:r>
            <a:r>
              <a:rPr lang="en-US" altLang="ja-JP" b="1" dirty="0" smtClean="0"/>
              <a:t>quare</a:t>
            </a:r>
            <a:endParaRPr lang="ja-JP" altLang="en-US" dirty="0"/>
          </a:p>
        </p:txBody>
      </p:sp>
    </p:spTree>
    <p:extLst>
      <p:ext uri="{BB962C8B-B14F-4D97-AF65-F5344CB8AC3E}">
        <p14:creationId xmlns:p14="http://schemas.microsoft.com/office/powerpoint/2010/main" val="257569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KAGRA-SAS</a:t>
            </a:r>
            <a:r>
              <a:rPr kumimoji="1" lang="ja-JP" altLang="en-US" dirty="0" smtClean="0"/>
              <a:t>の制御</a:t>
            </a:r>
            <a:r>
              <a:rPr kumimoji="1" lang="ja-JP" altLang="en-US" dirty="0"/>
              <a:t>トポロジー</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25</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5616624" cy="44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508104" y="1268760"/>
            <a:ext cx="2736647" cy="461665"/>
          </a:xfrm>
          <a:prstGeom prst="rect">
            <a:avLst/>
          </a:prstGeom>
        </p:spPr>
        <p:txBody>
          <a:bodyPr wrap="none">
            <a:spAutoFit/>
          </a:bodyPr>
          <a:lstStyle/>
          <a:p>
            <a:r>
              <a:rPr lang="ja-JP" altLang="en-US" sz="2400" b="1" dirty="0" smtClean="0">
                <a:solidFill>
                  <a:srgbClr val="FF0000"/>
                </a:solidFill>
              </a:rPr>
              <a:t>・</a:t>
            </a:r>
            <a:r>
              <a:rPr lang="ja-JP" altLang="en-US" sz="2400" b="1" u="sng" dirty="0" smtClean="0">
                <a:solidFill>
                  <a:srgbClr val="FF0000"/>
                </a:solidFill>
              </a:rPr>
              <a:t>倒立振り子の制御</a:t>
            </a:r>
            <a:endParaRPr lang="ja-JP" altLang="en-US" sz="2400" b="1" u="sng" dirty="0">
              <a:solidFill>
                <a:srgbClr val="FF0000"/>
              </a:solidFill>
            </a:endParaRPr>
          </a:p>
        </p:txBody>
      </p:sp>
      <p:sp>
        <p:nvSpPr>
          <p:cNvPr id="12" name="正方形/長方形 11"/>
          <p:cNvSpPr/>
          <p:nvPr/>
        </p:nvSpPr>
        <p:spPr>
          <a:xfrm>
            <a:off x="5603540" y="1772816"/>
            <a:ext cx="3216932" cy="923330"/>
          </a:xfrm>
          <a:prstGeom prst="rect">
            <a:avLst/>
          </a:prstGeom>
        </p:spPr>
        <p:txBody>
          <a:bodyPr wrap="square">
            <a:spAutoFit/>
          </a:bodyPr>
          <a:lstStyle/>
          <a:p>
            <a:pPr marL="285750" indent="-285750">
              <a:buFontTx/>
              <a:buChar char="-"/>
            </a:pPr>
            <a:r>
              <a:rPr lang="ja-JP" altLang="en-US" b="1" dirty="0" smtClean="0"/>
              <a:t>鏡の水平位置のドリフト制御</a:t>
            </a:r>
            <a:endParaRPr lang="en-US" altLang="ja-JP" b="1" dirty="0" smtClean="0"/>
          </a:p>
          <a:p>
            <a:pPr marL="285750" indent="-285750">
              <a:buFontTx/>
              <a:buChar char="-"/>
            </a:pPr>
            <a:r>
              <a:rPr lang="ja-JP" altLang="en-US" b="1" dirty="0" smtClean="0"/>
              <a:t>振り子モードのダンピング</a:t>
            </a:r>
            <a:endParaRPr lang="en-US" altLang="ja-JP" b="1" dirty="0" smtClean="0"/>
          </a:p>
          <a:p>
            <a:pPr marL="285750" indent="-285750">
              <a:buFontTx/>
              <a:buChar char="-"/>
            </a:pPr>
            <a:r>
              <a:rPr lang="ja-JP" altLang="en-US" b="1" dirty="0" smtClean="0"/>
              <a:t>鏡の速度</a:t>
            </a:r>
            <a:r>
              <a:rPr lang="en-US" altLang="ja-JP" b="1" dirty="0" smtClean="0"/>
              <a:t>RMS</a:t>
            </a:r>
            <a:r>
              <a:rPr lang="ja-JP" altLang="en-US" b="1" dirty="0" smtClean="0"/>
              <a:t>の低減</a:t>
            </a:r>
            <a:endParaRPr lang="en-US" altLang="ja-JP" b="1" dirty="0" smtClean="0"/>
          </a:p>
        </p:txBody>
      </p:sp>
      <p:sp>
        <p:nvSpPr>
          <p:cNvPr id="16" name="正方形/長方形 15"/>
          <p:cNvSpPr/>
          <p:nvPr/>
        </p:nvSpPr>
        <p:spPr>
          <a:xfrm>
            <a:off x="5508104" y="2843644"/>
            <a:ext cx="3089307" cy="461665"/>
          </a:xfrm>
          <a:prstGeom prst="rect">
            <a:avLst/>
          </a:prstGeom>
        </p:spPr>
        <p:txBody>
          <a:bodyPr wrap="none">
            <a:spAutoFit/>
          </a:bodyPr>
          <a:lstStyle/>
          <a:p>
            <a:r>
              <a:rPr lang="ja-JP" altLang="en-US" sz="2400" b="1" dirty="0" smtClean="0">
                <a:solidFill>
                  <a:srgbClr val="00B050"/>
                </a:solidFill>
              </a:rPr>
              <a:t>・</a:t>
            </a:r>
            <a:r>
              <a:rPr lang="en-US" altLang="ja-JP" sz="2400" b="1" u="sng" dirty="0" smtClean="0">
                <a:solidFill>
                  <a:srgbClr val="00B050"/>
                </a:solidFill>
              </a:rPr>
              <a:t>GAS</a:t>
            </a:r>
            <a:r>
              <a:rPr lang="ja-JP" altLang="en-US" sz="2400" b="1" u="sng" dirty="0" smtClean="0">
                <a:solidFill>
                  <a:srgbClr val="00B050"/>
                </a:solidFill>
              </a:rPr>
              <a:t>フィルターの制御</a:t>
            </a:r>
            <a:endParaRPr lang="ja-JP" altLang="en-US" sz="2400" b="1" u="sng" dirty="0">
              <a:solidFill>
                <a:srgbClr val="00B050"/>
              </a:solidFill>
            </a:endParaRPr>
          </a:p>
        </p:txBody>
      </p:sp>
      <p:sp>
        <p:nvSpPr>
          <p:cNvPr id="17" name="正方形/長方形 16"/>
          <p:cNvSpPr/>
          <p:nvPr/>
        </p:nvSpPr>
        <p:spPr>
          <a:xfrm>
            <a:off x="5603540" y="3284984"/>
            <a:ext cx="3216932" cy="369332"/>
          </a:xfrm>
          <a:prstGeom prst="rect">
            <a:avLst/>
          </a:prstGeom>
        </p:spPr>
        <p:txBody>
          <a:bodyPr wrap="square">
            <a:spAutoFit/>
          </a:bodyPr>
          <a:lstStyle/>
          <a:p>
            <a:pPr marL="285750" indent="-285750">
              <a:buFontTx/>
              <a:buChar char="-"/>
            </a:pPr>
            <a:r>
              <a:rPr lang="ja-JP" altLang="en-US" b="1" dirty="0" smtClean="0"/>
              <a:t>鉛直方向</a:t>
            </a:r>
            <a:r>
              <a:rPr lang="ja-JP" altLang="en-US" b="1" dirty="0"/>
              <a:t>の</a:t>
            </a:r>
            <a:r>
              <a:rPr lang="ja-JP" altLang="en-US" b="1" dirty="0" smtClean="0"/>
              <a:t>ドリフト制御</a:t>
            </a:r>
            <a:endParaRPr lang="en-US" altLang="ja-JP" b="1" dirty="0" smtClean="0"/>
          </a:p>
        </p:txBody>
      </p:sp>
      <p:sp>
        <p:nvSpPr>
          <p:cNvPr id="18" name="正方形/長方形 17"/>
          <p:cNvSpPr/>
          <p:nvPr/>
        </p:nvSpPr>
        <p:spPr>
          <a:xfrm>
            <a:off x="5508104" y="4005064"/>
            <a:ext cx="2117887" cy="461665"/>
          </a:xfrm>
          <a:prstGeom prst="rect">
            <a:avLst/>
          </a:prstGeom>
        </p:spPr>
        <p:txBody>
          <a:bodyPr wrap="none">
            <a:spAutoFit/>
          </a:bodyPr>
          <a:lstStyle/>
          <a:p>
            <a:r>
              <a:rPr lang="ja-JP" altLang="en-US" sz="2400" b="1" dirty="0" smtClean="0">
                <a:solidFill>
                  <a:srgbClr val="0070C0"/>
                </a:solidFill>
              </a:rPr>
              <a:t>・</a:t>
            </a:r>
            <a:r>
              <a:rPr lang="ja-JP" altLang="en-US" sz="2400" b="1" u="sng" dirty="0" smtClean="0">
                <a:solidFill>
                  <a:srgbClr val="0070C0"/>
                </a:solidFill>
              </a:rPr>
              <a:t>鏡周りの制御</a:t>
            </a:r>
            <a:endParaRPr lang="ja-JP" altLang="en-US" sz="2400" b="1" u="sng" dirty="0">
              <a:solidFill>
                <a:srgbClr val="0070C0"/>
              </a:solidFill>
            </a:endParaRPr>
          </a:p>
        </p:txBody>
      </p:sp>
      <p:sp>
        <p:nvSpPr>
          <p:cNvPr id="19" name="正方形/長方形 18"/>
          <p:cNvSpPr/>
          <p:nvPr/>
        </p:nvSpPr>
        <p:spPr>
          <a:xfrm>
            <a:off x="5603540" y="4466729"/>
            <a:ext cx="3216932" cy="923330"/>
          </a:xfrm>
          <a:prstGeom prst="rect">
            <a:avLst/>
          </a:prstGeom>
        </p:spPr>
        <p:txBody>
          <a:bodyPr wrap="square">
            <a:spAutoFit/>
          </a:bodyPr>
          <a:lstStyle/>
          <a:p>
            <a:pPr marL="285750" indent="-285750">
              <a:buFontTx/>
              <a:buChar char="-"/>
            </a:pPr>
            <a:r>
              <a:rPr lang="ja-JP" altLang="en-US" b="1" dirty="0" smtClean="0"/>
              <a:t>鏡周りのモードのダンピング</a:t>
            </a:r>
            <a:endParaRPr lang="en-US" altLang="ja-JP" b="1" dirty="0" smtClean="0"/>
          </a:p>
          <a:p>
            <a:pPr marL="285750" indent="-285750">
              <a:buFontTx/>
              <a:buChar char="-"/>
            </a:pPr>
            <a:r>
              <a:rPr lang="ja-JP" altLang="en-US" b="1" dirty="0" smtClean="0"/>
              <a:t>鏡のアラインメント制御</a:t>
            </a:r>
            <a:endParaRPr lang="en-US" altLang="ja-JP" b="1" dirty="0" smtClean="0"/>
          </a:p>
          <a:p>
            <a:pPr marL="285750" indent="-285750">
              <a:buFontTx/>
              <a:buChar char="-"/>
            </a:pPr>
            <a:r>
              <a:rPr lang="ja-JP" altLang="en-US" b="1" dirty="0" smtClean="0"/>
              <a:t>鏡の角度揺れ</a:t>
            </a:r>
            <a:r>
              <a:rPr lang="en-US" altLang="ja-JP" b="1" dirty="0" smtClean="0"/>
              <a:t>RMS</a:t>
            </a:r>
            <a:r>
              <a:rPr lang="ja-JP" altLang="en-US" b="1" dirty="0" smtClean="0"/>
              <a:t>の低減</a:t>
            </a:r>
            <a:endParaRPr lang="en-US" altLang="ja-JP" b="1" dirty="0" smtClean="0"/>
          </a:p>
        </p:txBody>
      </p:sp>
    </p:spTree>
    <p:extLst>
      <p:ext uri="{BB962C8B-B14F-4D97-AF65-F5344CB8AC3E}">
        <p14:creationId xmlns:p14="http://schemas.microsoft.com/office/powerpoint/2010/main" val="167964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センサー・アクチュエータ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26</a:t>
            </a:fld>
            <a:endParaRPr lang="de-DE" dirty="0"/>
          </a:p>
        </p:txBody>
      </p:sp>
      <p:sp>
        <p:nvSpPr>
          <p:cNvPr id="10" name="コンテンツ プレースホルダー 1"/>
          <p:cNvSpPr txBox="1">
            <a:spLocks/>
          </p:cNvSpPr>
          <p:nvPr/>
        </p:nvSpPr>
        <p:spPr>
          <a:xfrm>
            <a:off x="251520" y="764704"/>
            <a:ext cx="468052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LVDT </a:t>
            </a:r>
            <a:r>
              <a:rPr kumimoji="1" lang="en-US" altLang="ja-JP" sz="1600" b="1" dirty="0" smtClean="0"/>
              <a:t>(</a:t>
            </a:r>
            <a:r>
              <a:rPr kumimoji="1" lang="en-US" altLang="ja-JP" sz="1600" b="1" u="sng" dirty="0" smtClean="0"/>
              <a:t>L</a:t>
            </a:r>
            <a:r>
              <a:rPr kumimoji="1" lang="en-US" altLang="ja-JP" sz="1600" b="1" dirty="0" smtClean="0"/>
              <a:t>inear </a:t>
            </a:r>
            <a:r>
              <a:rPr kumimoji="1" lang="en-US" altLang="ja-JP" sz="1600" b="1" u="sng" dirty="0" smtClean="0"/>
              <a:t>V</a:t>
            </a:r>
            <a:r>
              <a:rPr kumimoji="1" lang="en-US" altLang="ja-JP" sz="1600" b="1" dirty="0" smtClean="0"/>
              <a:t>ariable </a:t>
            </a:r>
            <a:r>
              <a:rPr kumimoji="1" lang="en-US" altLang="ja-JP" sz="1600" b="1" u="sng" dirty="0" smtClean="0"/>
              <a:t>D</a:t>
            </a:r>
            <a:r>
              <a:rPr kumimoji="1" lang="en-US" altLang="ja-JP" sz="1600" b="1" dirty="0" smtClean="0"/>
              <a:t>ifferential </a:t>
            </a:r>
            <a:r>
              <a:rPr kumimoji="1" lang="en-US" altLang="ja-JP" sz="1600" b="1" u="sng" dirty="0" smtClean="0"/>
              <a:t>T</a:t>
            </a:r>
            <a:r>
              <a:rPr kumimoji="1" lang="en-US" altLang="ja-JP" sz="1600" b="1" dirty="0" smtClean="0"/>
              <a:t>ransducer)</a:t>
            </a:r>
            <a:endParaRPr kumimoji="1" lang="en-US" altLang="ja-JP" sz="1600" b="1" dirty="0" smtClean="0"/>
          </a:p>
        </p:txBody>
      </p:sp>
      <p:sp>
        <p:nvSpPr>
          <p:cNvPr id="14" name="コンテンツ プレースホルダー 1"/>
          <p:cNvSpPr txBox="1">
            <a:spLocks/>
          </p:cNvSpPr>
          <p:nvPr/>
        </p:nvSpPr>
        <p:spPr>
          <a:xfrm>
            <a:off x="251520" y="3573016"/>
            <a:ext cx="547260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OSEM</a:t>
            </a:r>
            <a:br>
              <a:rPr kumimoji="1" lang="en-US" altLang="ja-JP" b="1" dirty="0" smtClean="0"/>
            </a:br>
            <a:r>
              <a:rPr kumimoji="1" lang="en-US" altLang="ja-JP" sz="1600" b="1" dirty="0" smtClean="0"/>
              <a:t>(</a:t>
            </a:r>
            <a:r>
              <a:rPr kumimoji="1" lang="en-US" altLang="ja-JP" sz="1600" b="1" u="sng" dirty="0" smtClean="0"/>
              <a:t>O</a:t>
            </a:r>
            <a:r>
              <a:rPr kumimoji="1" lang="en-US" altLang="ja-JP" sz="1600" b="1" dirty="0" smtClean="0"/>
              <a:t>ptical </a:t>
            </a:r>
            <a:r>
              <a:rPr kumimoji="1" lang="en-US" altLang="ja-JP" sz="1600" b="1" u="sng" dirty="0" smtClean="0"/>
              <a:t>S</a:t>
            </a:r>
            <a:r>
              <a:rPr kumimoji="1" lang="en-US" altLang="ja-JP" sz="1600" b="1" dirty="0" smtClean="0"/>
              <a:t>ensor and </a:t>
            </a:r>
            <a:r>
              <a:rPr kumimoji="1" lang="en-US" altLang="ja-JP" sz="1600" b="1" u="sng" dirty="0" smtClean="0"/>
              <a:t>E</a:t>
            </a:r>
            <a:r>
              <a:rPr kumimoji="1" lang="en-US" altLang="ja-JP" sz="1600" b="1" dirty="0" smtClean="0"/>
              <a:t>lectro-</a:t>
            </a:r>
            <a:r>
              <a:rPr kumimoji="1" lang="en-US" altLang="ja-JP" sz="1600" b="1" u="sng" dirty="0" smtClean="0"/>
              <a:t>M</a:t>
            </a:r>
            <a:r>
              <a:rPr kumimoji="1" lang="en-US" altLang="ja-JP" sz="1600" b="1" dirty="0" smtClean="0"/>
              <a:t>agnetic actuator)</a:t>
            </a:r>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5083038" y="836712"/>
            <a:ext cx="352141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Geophone </a:t>
            </a:r>
            <a:r>
              <a:rPr kumimoji="1" lang="ja-JP" altLang="en-US" sz="2000" b="1" dirty="0" smtClean="0"/>
              <a:t>（速度地震計）</a:t>
            </a:r>
            <a:endParaRPr kumimoji="1" lang="en-US" altLang="ja-JP" sz="1400" b="1" dirty="0" smtClean="0"/>
          </a:p>
        </p:txBody>
      </p:sp>
      <p:sp>
        <p:nvSpPr>
          <p:cNvPr id="16" name="コンテンツ プレースホルダー 1"/>
          <p:cNvSpPr txBox="1">
            <a:spLocks/>
          </p:cNvSpPr>
          <p:nvPr/>
        </p:nvSpPr>
        <p:spPr>
          <a:xfrm>
            <a:off x="5076056" y="3573016"/>
            <a:ext cx="352141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Optical lever</a:t>
            </a:r>
            <a:r>
              <a:rPr kumimoji="1" lang="ja-JP" altLang="en-US" sz="2000" b="1" dirty="0" smtClean="0"/>
              <a:t>　（光テコ）</a:t>
            </a:r>
            <a:endParaRPr kumimoji="1" lang="en-US" altLang="ja-JP" sz="1400" b="1"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160240" cy="143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2520280" cy="15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95536" y="1124744"/>
            <a:ext cx="331236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a:t>＋</a:t>
            </a:r>
            <a:r>
              <a:rPr kumimoji="1" lang="ja-JP" altLang="en-US" sz="2000" b="1" dirty="0" smtClean="0"/>
              <a:t>コイル磁石アクチュエータ</a:t>
            </a:r>
            <a:endParaRPr kumimoji="1" lang="en-US" altLang="ja-JP" sz="1400" b="1" dirty="0" smtClean="0"/>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40" y="4293096"/>
            <a:ext cx="19145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616" y="4293096"/>
            <a:ext cx="2270375" cy="16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242432" y="3182116"/>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a:t>
            </a:r>
            <a:r>
              <a:rPr kumimoji="1" lang="en-US" altLang="ja-JP" sz="1400" b="1" dirty="0" smtClean="0"/>
              <a:t>GAS</a:t>
            </a:r>
            <a:r>
              <a:rPr kumimoji="1" lang="ja-JP" altLang="en-US" sz="1400" b="1" dirty="0" smtClean="0"/>
              <a:t>フィルターのドリフト制御</a:t>
            </a:r>
            <a:endParaRPr kumimoji="1" lang="en-US" altLang="ja-JP" sz="1400" b="1" dirty="0" smtClean="0"/>
          </a:p>
        </p:txBody>
      </p:sp>
      <p:sp>
        <p:nvSpPr>
          <p:cNvPr id="20" name="コンテンツ プレースホルダー 1"/>
          <p:cNvSpPr txBox="1">
            <a:spLocks/>
          </p:cNvSpPr>
          <p:nvPr/>
        </p:nvSpPr>
        <p:spPr>
          <a:xfrm>
            <a:off x="5148064" y="2852936"/>
            <a:ext cx="2817399"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倒立振り子のダンピング制御</a:t>
            </a:r>
            <a:endParaRPr kumimoji="1" lang="en-US" altLang="ja-JP" sz="1400" b="1" dirty="0" smtClean="0"/>
          </a:p>
        </p:txBody>
      </p:sp>
      <p:sp>
        <p:nvSpPr>
          <p:cNvPr id="21" name="コンテンツ プレースホルダー 1"/>
          <p:cNvSpPr txBox="1">
            <a:spLocks/>
          </p:cNvSpPr>
          <p:nvPr/>
        </p:nvSpPr>
        <p:spPr>
          <a:xfrm>
            <a:off x="242433" y="5990428"/>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鏡周りのモードのダンピング制御</a:t>
            </a:r>
            <a:endParaRPr kumimoji="1" lang="en-US" altLang="ja-JP" sz="1400" b="1" dirty="0" smtClean="0"/>
          </a:p>
        </p:txBody>
      </p:sp>
      <p:sp>
        <p:nvSpPr>
          <p:cNvPr id="22" name="コンテンツ プレースホルダー 1"/>
          <p:cNvSpPr txBox="1">
            <a:spLocks/>
          </p:cNvSpPr>
          <p:nvPr/>
        </p:nvSpPr>
        <p:spPr>
          <a:xfrm>
            <a:off x="5220072" y="5877272"/>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鏡のアラインメント制御</a:t>
            </a:r>
            <a:endParaRPr kumimoji="1" lang="en-US" altLang="ja-JP" sz="1400" b="1" dirty="0" smtClean="0"/>
          </a:p>
        </p:txBody>
      </p:sp>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7619" y="4293095"/>
            <a:ext cx="1966381" cy="128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5391" y="4077472"/>
            <a:ext cx="1950905" cy="158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0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50" y="764501"/>
            <a:ext cx="3345786" cy="288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4" y="3376331"/>
            <a:ext cx="5665484" cy="241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自由度の分離</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27</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21" name="コンテンツ プレースホルダー 1"/>
          <p:cNvSpPr txBox="1">
            <a:spLocks/>
          </p:cNvSpPr>
          <p:nvPr/>
        </p:nvSpPr>
        <p:spPr>
          <a:xfrm>
            <a:off x="242433" y="5990428"/>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鏡周りのモードのダンピング制御</a:t>
            </a:r>
            <a:endParaRPr kumimoji="1" lang="en-US" altLang="ja-JP" sz="1400" b="1" dirty="0" smtClean="0"/>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204" y="1196752"/>
            <a:ext cx="2221363" cy="4341754"/>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23" name="コンテンツ プレースホルダー 1"/>
          <p:cNvSpPr txBox="1">
            <a:spLocks/>
          </p:cNvSpPr>
          <p:nvPr/>
        </p:nvSpPr>
        <p:spPr>
          <a:xfrm>
            <a:off x="4104576" y="1248244"/>
            <a:ext cx="2817399"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smtClean="0">
                <a:solidFill>
                  <a:srgbClr val="FF0000"/>
                </a:solidFill>
              </a:rPr>
              <a:t>水平</a:t>
            </a:r>
            <a:r>
              <a:rPr kumimoji="1" lang="en-US" altLang="ja-JP" sz="2000" b="1" dirty="0" smtClean="0">
                <a:solidFill>
                  <a:srgbClr val="FF0000"/>
                </a:solidFill>
              </a:rPr>
              <a:t>3</a:t>
            </a:r>
            <a:r>
              <a:rPr kumimoji="1" lang="ja-JP" altLang="en-US" sz="2000" b="1" dirty="0" smtClean="0">
                <a:solidFill>
                  <a:srgbClr val="FF0000"/>
                </a:solidFill>
              </a:rPr>
              <a:t>自由度の制御</a:t>
            </a:r>
            <a:endParaRPr kumimoji="1" lang="en-US" altLang="ja-JP" sz="2000" b="1" dirty="0" smtClean="0">
              <a:solidFill>
                <a:srgbClr val="FF0000"/>
              </a:solidFill>
            </a:endParaRPr>
          </a:p>
        </p:txBody>
      </p:sp>
      <p:cxnSp>
        <p:nvCxnSpPr>
          <p:cNvPr id="5" name="直線矢印コネクタ 4"/>
          <p:cNvCxnSpPr/>
          <p:nvPr/>
        </p:nvCxnSpPr>
        <p:spPr>
          <a:xfrm flipH="1">
            <a:off x="4104576" y="1729606"/>
            <a:ext cx="224027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コンテンツ プレースホルダー 1"/>
          <p:cNvSpPr txBox="1">
            <a:spLocks/>
          </p:cNvSpPr>
          <p:nvPr/>
        </p:nvSpPr>
        <p:spPr>
          <a:xfrm>
            <a:off x="7391541" y="3927501"/>
            <a:ext cx="1656184"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smtClean="0">
                <a:solidFill>
                  <a:srgbClr val="7030A0"/>
                </a:solidFill>
              </a:rPr>
              <a:t>6</a:t>
            </a:r>
            <a:r>
              <a:rPr kumimoji="1" lang="ja-JP" altLang="en-US" sz="1800" b="1" dirty="0" smtClean="0">
                <a:solidFill>
                  <a:srgbClr val="7030A0"/>
                </a:solidFill>
              </a:rPr>
              <a:t>自由度制御</a:t>
            </a:r>
            <a:endParaRPr kumimoji="1" lang="en-US" altLang="ja-JP" sz="1800" b="1" dirty="0" smtClean="0">
              <a:solidFill>
                <a:srgbClr val="7030A0"/>
              </a:solidFill>
            </a:endParaRPr>
          </a:p>
        </p:txBody>
      </p:sp>
      <p:sp>
        <p:nvSpPr>
          <p:cNvPr id="25" name="コンテンツ プレースホルダー 1"/>
          <p:cNvSpPr txBox="1">
            <a:spLocks/>
          </p:cNvSpPr>
          <p:nvPr/>
        </p:nvSpPr>
        <p:spPr>
          <a:xfrm>
            <a:off x="7452320" y="4910308"/>
            <a:ext cx="1656184"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800" b="1" dirty="0">
                <a:solidFill>
                  <a:srgbClr val="00B050"/>
                </a:solidFill>
              </a:rPr>
              <a:t>3</a:t>
            </a:r>
            <a:r>
              <a:rPr kumimoji="1" lang="ja-JP" altLang="en-US" sz="1800" b="1" dirty="0" smtClean="0">
                <a:solidFill>
                  <a:srgbClr val="00B050"/>
                </a:solidFill>
              </a:rPr>
              <a:t>自由度制御</a:t>
            </a:r>
            <a:endParaRPr kumimoji="1" lang="en-US" altLang="ja-JP" sz="1800" b="1" dirty="0" smtClean="0">
              <a:solidFill>
                <a:srgbClr val="00B050"/>
              </a:solidFill>
            </a:endParaRPr>
          </a:p>
        </p:txBody>
      </p:sp>
    </p:spTree>
    <p:extLst>
      <p:ext uri="{BB962C8B-B14F-4D97-AF65-F5344CB8AC3E}">
        <p14:creationId xmlns:p14="http://schemas.microsoft.com/office/powerpoint/2010/main" val="352802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28</a:t>
            </a:fld>
            <a:endParaRPr lang="de-DE" dirty="0"/>
          </a:p>
        </p:txBody>
      </p:sp>
      <p:graphicFrame>
        <p:nvGraphicFramePr>
          <p:cNvPr id="2" name="図表 1"/>
          <p:cNvGraphicFramePr/>
          <p:nvPr>
            <p:extLst>
              <p:ext uri="{D42A27DB-BD31-4B8C-83A1-F6EECF244321}">
                <p14:modId xmlns:p14="http://schemas.microsoft.com/office/powerpoint/2010/main" val="153943094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926471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Type-B SAS </a:t>
            </a:r>
            <a:r>
              <a:rPr kumimoji="1" lang="ja-JP" altLang="en-US" sz="3200" dirty="0" smtClean="0">
                <a:effectLst>
                  <a:outerShdw blurRad="38100" dist="38100" dir="2700000" algn="tl">
                    <a:srgbClr val="000000">
                      <a:alpha val="43137"/>
                    </a:srgbClr>
                  </a:outerShdw>
                </a:effectLst>
              </a:rPr>
              <a:t>プロトタイプ</a:t>
            </a:r>
            <a:endParaRPr kumimoji="1" lang="ja-JP" altLang="en-US" sz="3200"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29</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036" y="1430317"/>
            <a:ext cx="36957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406514"/>
            <a:ext cx="5220469" cy="2901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5496" y="1124744"/>
            <a:ext cx="5076453" cy="22817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組立性、制御性の確認</a:t>
            </a:r>
            <a:endParaRPr kumimoji="1" lang="en-US" altLang="ja-JP" sz="2000" b="1" dirty="0" smtClean="0"/>
          </a:p>
          <a:p>
            <a:r>
              <a:rPr kumimoji="1" lang="ja-JP" altLang="en-US" sz="2000" b="1" u="sng" dirty="0" smtClean="0"/>
              <a:t>本番</a:t>
            </a:r>
            <a:r>
              <a:rPr kumimoji="1" lang="ja-JP" altLang="en-US" sz="2000" b="1" u="sng" dirty="0"/>
              <a:t>と</a:t>
            </a:r>
            <a:r>
              <a:rPr kumimoji="1" lang="ja-JP" altLang="en-US" sz="2000" b="1" u="sng" dirty="0" smtClean="0"/>
              <a:t>の主な相違点</a:t>
            </a:r>
            <a:endParaRPr kumimoji="1" lang="en-US" altLang="ja-JP" sz="2000" b="1" u="sng" dirty="0" smtClean="0"/>
          </a:p>
          <a:p>
            <a:pPr lvl="1"/>
            <a:r>
              <a:rPr kumimoji="1" lang="ja-JP" altLang="en-US" sz="1800" b="1" dirty="0" smtClean="0"/>
              <a:t>鏡がダミー（アルミ製）</a:t>
            </a:r>
            <a:endParaRPr kumimoji="1" lang="en-US" altLang="ja-JP" sz="1800" b="1" dirty="0" smtClean="0"/>
          </a:p>
          <a:p>
            <a:pPr lvl="1"/>
            <a:r>
              <a:rPr kumimoji="1" lang="ja-JP" altLang="en-US" sz="1800" b="1" dirty="0" smtClean="0"/>
              <a:t>干渉計無し（代わりにフォトセンサ導入）</a:t>
            </a:r>
            <a:endParaRPr kumimoji="1" lang="en-US" altLang="ja-JP" sz="1800" b="1" dirty="0" smtClean="0"/>
          </a:p>
          <a:p>
            <a:pPr lvl="1"/>
            <a:r>
              <a:rPr kumimoji="1" lang="ja-JP" altLang="en-US" sz="1800" b="1" dirty="0" smtClean="0"/>
              <a:t>強力なアクチュエータ</a:t>
            </a:r>
            <a:r>
              <a:rPr kumimoji="1" lang="ja-JP" altLang="en-US" sz="1800" b="1" dirty="0"/>
              <a:t>駆動回路</a:t>
            </a:r>
            <a:endParaRPr kumimoji="1" lang="en-US" altLang="ja-JP" sz="1800" b="1" dirty="0" smtClean="0"/>
          </a:p>
          <a:p>
            <a:pPr lvl="1"/>
            <a:endParaRPr kumimoji="1" lang="en-US" altLang="ja-JP" sz="1800" b="1" dirty="0" smtClean="0"/>
          </a:p>
        </p:txBody>
      </p:sp>
      <p:sp>
        <p:nvSpPr>
          <p:cNvPr id="17" name="コンテンツ プレースホルダー 1"/>
          <p:cNvSpPr txBox="1">
            <a:spLocks/>
          </p:cNvSpPr>
          <p:nvPr/>
        </p:nvSpPr>
        <p:spPr>
          <a:xfrm>
            <a:off x="3563888" y="692696"/>
            <a:ext cx="5688632"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800" b="1" dirty="0" smtClean="0"/>
              <a:t>＠国立天文台三鷹キャンパス </a:t>
            </a:r>
            <a:r>
              <a:rPr kumimoji="1" lang="en-US" altLang="ja-JP" sz="1800" b="1" dirty="0" smtClean="0"/>
              <a:t>TAMA300 </a:t>
            </a:r>
            <a:r>
              <a:rPr kumimoji="1" lang="ja-JP" altLang="en-US" sz="1800" b="1" dirty="0" smtClean="0"/>
              <a:t>西エンド</a:t>
            </a:r>
            <a:endParaRPr kumimoji="1" lang="en-US" altLang="ja-JP" sz="1800" b="1" dirty="0" smtClean="0"/>
          </a:p>
        </p:txBody>
      </p:sp>
    </p:spTree>
    <p:extLst>
      <p:ext uri="{BB962C8B-B14F-4D97-AF65-F5344CB8AC3E}">
        <p14:creationId xmlns:p14="http://schemas.microsoft.com/office/powerpoint/2010/main" val="290309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a:t>
            </a:fld>
            <a:endParaRPr lang="de-DE" dirty="0"/>
          </a:p>
        </p:txBody>
      </p:sp>
      <p:graphicFrame>
        <p:nvGraphicFramePr>
          <p:cNvPr id="2" name="図表 1"/>
          <p:cNvGraphicFramePr/>
          <p:nvPr>
            <p:extLst>
              <p:ext uri="{D42A27DB-BD31-4B8C-83A1-F6EECF244321}">
                <p14:modId xmlns:p14="http://schemas.microsoft.com/office/powerpoint/2010/main" val="2824272828"/>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252565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デジタル制御系</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30</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
        <p:nvSpPr>
          <p:cNvPr id="16" name="コンテンツ プレースホルダー 1"/>
          <p:cNvSpPr txBox="1">
            <a:spLocks/>
          </p:cNvSpPr>
          <p:nvPr/>
        </p:nvSpPr>
        <p:spPr>
          <a:xfrm>
            <a:off x="35496" y="980728"/>
            <a:ext cx="8208912" cy="172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KAGRA</a:t>
            </a:r>
            <a:r>
              <a:rPr kumimoji="1" lang="ja-JP" altLang="en-US" sz="2000" b="1" dirty="0" smtClean="0"/>
              <a:t>本番と同様のデジタルシステムを使用</a:t>
            </a:r>
            <a:endParaRPr kumimoji="1" lang="en-US" altLang="ja-JP" sz="2000" b="1" dirty="0" smtClean="0"/>
          </a:p>
          <a:p>
            <a:r>
              <a:rPr kumimoji="1" lang="en-US" altLang="ja-JP" sz="2000" b="1" dirty="0" smtClean="0"/>
              <a:t>16 kHz</a:t>
            </a:r>
            <a:r>
              <a:rPr kumimoji="1" lang="ja-JP" altLang="en-US" sz="2000" b="1" dirty="0" smtClean="0"/>
              <a:t>サンプリング、</a:t>
            </a:r>
            <a:r>
              <a:rPr kumimoji="1" lang="en-US" altLang="ja-JP" sz="2000" b="1" dirty="0" smtClean="0"/>
              <a:t>ADC, DAC</a:t>
            </a:r>
            <a:r>
              <a:rPr kumimoji="1" lang="ja-JP" altLang="en-US" sz="2000" b="1" dirty="0" smtClean="0"/>
              <a:t>分解能は</a:t>
            </a:r>
            <a:r>
              <a:rPr kumimoji="1" lang="en-US" altLang="ja-JP" sz="2000" b="1" dirty="0" smtClean="0"/>
              <a:t>16-bit</a:t>
            </a:r>
          </a:p>
          <a:p>
            <a:r>
              <a:rPr kumimoji="1" lang="en-US" altLang="ja-JP" sz="2000" b="1" dirty="0" smtClean="0"/>
              <a:t>ADC, DAC</a:t>
            </a:r>
            <a:r>
              <a:rPr kumimoji="1" lang="ja-JP" altLang="en-US" sz="2000" b="1" dirty="0" smtClean="0"/>
              <a:t>の量子化雑音 </a:t>
            </a:r>
            <a:r>
              <a:rPr kumimoji="1" lang="en-US" altLang="ja-JP" sz="2000" b="1" dirty="0" smtClean="0"/>
              <a:t>~</a:t>
            </a:r>
            <a:r>
              <a:rPr kumimoji="1" lang="en-US" altLang="ja-JP" sz="2000" b="1" dirty="0" err="1" smtClean="0"/>
              <a:t>μV</a:t>
            </a:r>
            <a:r>
              <a:rPr kumimoji="1" lang="en-US" altLang="ja-JP" sz="2000" b="1" dirty="0" smtClean="0"/>
              <a:t>/</a:t>
            </a:r>
            <a:r>
              <a:rPr kumimoji="1" lang="ja-JP" altLang="en-US" sz="2000" b="1" dirty="0" smtClean="0"/>
              <a:t>√</a:t>
            </a:r>
            <a:r>
              <a:rPr kumimoji="1" lang="en-US" altLang="ja-JP" sz="2000" b="1" dirty="0" smtClean="0"/>
              <a:t>Hz </a:t>
            </a:r>
            <a:r>
              <a:rPr kumimoji="1" lang="ja-JP" altLang="en-US" sz="2000" b="1" dirty="0" smtClean="0"/>
              <a:t>導入、制御帯域に制限 </a:t>
            </a:r>
            <a:r>
              <a:rPr kumimoji="1" lang="en-US" altLang="ja-JP" sz="2000" b="1" dirty="0" smtClean="0"/>
              <a:t>(&lt;~100 Hz)</a:t>
            </a:r>
          </a:p>
          <a:p>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多自由度の複雑な制御</a:t>
            </a:r>
            <a:r>
              <a:rPr kumimoji="1" lang="ja-JP" altLang="en-US" sz="2000" b="1" dirty="0" smtClean="0"/>
              <a:t>を実装しやすい</a:t>
            </a:r>
            <a:endParaRPr kumimoji="1" lang="en-US" altLang="ja-JP" sz="2000" b="1" dirty="0" smtClean="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7378"/>
            <a:ext cx="5832648" cy="348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364088" y="2060848"/>
            <a:ext cx="3730508" cy="369332"/>
          </a:xfrm>
          <a:prstGeom prst="rect">
            <a:avLst/>
          </a:prstGeom>
        </p:spPr>
        <p:txBody>
          <a:bodyPr wrap="none">
            <a:spAutoFit/>
          </a:bodyPr>
          <a:lstStyle/>
          <a:p>
            <a:r>
              <a:rPr lang="ja-JP" altLang="en-US" b="1" dirty="0" smtClean="0">
                <a:solidFill>
                  <a:srgbClr val="7030A0"/>
                </a:solidFill>
              </a:rPr>
              <a:t>（防振装置の制御帯域は</a:t>
            </a:r>
            <a:r>
              <a:rPr lang="en-US" altLang="ja-JP" b="1" dirty="0" smtClean="0">
                <a:solidFill>
                  <a:srgbClr val="7030A0"/>
                </a:solidFill>
              </a:rPr>
              <a:t>~1 Hz</a:t>
            </a:r>
            <a:r>
              <a:rPr lang="ja-JP" altLang="en-US" b="1" dirty="0" smtClean="0">
                <a:solidFill>
                  <a:srgbClr val="7030A0"/>
                </a:solidFill>
              </a:rPr>
              <a:t>程度）</a:t>
            </a:r>
            <a:endParaRPr lang="ja-JP" altLang="en-US" b="1" dirty="0">
              <a:solidFill>
                <a:srgbClr val="7030A0"/>
              </a:solidFill>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2687398"/>
            <a:ext cx="1792258" cy="3533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6816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懸架系の周波数</a:t>
            </a:r>
            <a:r>
              <a:rPr kumimoji="1" lang="ja-JP" altLang="en-US" dirty="0" smtClean="0">
                <a:effectLst>
                  <a:outerShdw blurRad="38100" dist="38100" dir="2700000" algn="tl">
                    <a:srgbClr val="000000">
                      <a:alpha val="43137"/>
                    </a:srgbClr>
                  </a:outerShdw>
                </a:effectLst>
              </a:rPr>
              <a:t>応答チェック</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31</a:t>
            </a:fld>
            <a:endParaRPr lang="de-DE" dirty="0"/>
          </a:p>
        </p:txBody>
      </p:sp>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060848"/>
            <a:ext cx="621417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35496" y="908720"/>
            <a:ext cx="8208912"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1800" b="1" dirty="0" smtClean="0"/>
              <a:t>アクチュエータからセンサーへの</a:t>
            </a:r>
            <a:r>
              <a:rPr kumimoji="1" lang="ja-JP" altLang="en-US" sz="1800" b="1" dirty="0"/>
              <a:t>伝達</a:t>
            </a:r>
            <a:r>
              <a:rPr kumimoji="1" lang="ja-JP" altLang="en-US" sz="1800" b="1" dirty="0" smtClean="0"/>
              <a:t>関数測定</a:t>
            </a:r>
            <a:endParaRPr kumimoji="1" lang="en-US" altLang="ja-JP" sz="1800" b="1" dirty="0" smtClean="0"/>
          </a:p>
          <a:p>
            <a:r>
              <a:rPr kumimoji="1" lang="ja-JP" altLang="en-US" sz="1800" b="1" dirty="0" smtClean="0"/>
              <a:t>剛体モデル</a:t>
            </a:r>
            <a:r>
              <a:rPr kumimoji="1" lang="ja-JP" altLang="en-US" sz="1800" b="1" dirty="0"/>
              <a:t>に</a:t>
            </a:r>
            <a:r>
              <a:rPr kumimoji="1" lang="ja-JP" altLang="en-US" sz="1800" b="1" dirty="0" smtClean="0"/>
              <a:t>よるシミュレーションとほぼ一致</a:t>
            </a:r>
          </a:p>
          <a:p>
            <a:r>
              <a:rPr kumimoji="1" lang="ja-JP" altLang="en-US" sz="1800" b="1" dirty="0" smtClean="0"/>
              <a:t>高周波</a:t>
            </a:r>
            <a:r>
              <a:rPr kumimoji="1" lang="en-US" altLang="ja-JP" sz="1800" b="1" dirty="0" smtClean="0"/>
              <a:t>(&gt;30 Hz)</a:t>
            </a:r>
            <a:r>
              <a:rPr kumimoji="1" lang="ja-JP" altLang="en-US" sz="1800" b="1" dirty="0" smtClean="0"/>
              <a:t>の応答はセンサーとアクチュエータの電磁気的なカップリング</a:t>
            </a:r>
            <a:endParaRPr kumimoji="1" lang="en-US" altLang="ja-JP" sz="1800" b="1" dirty="0" smtClean="0"/>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607" y="2442009"/>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7164288" y="4725144"/>
            <a:ext cx="72008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99593" y="5939988"/>
            <a:ext cx="4358886" cy="338554"/>
          </a:xfrm>
          <a:prstGeom prst="rect">
            <a:avLst/>
          </a:prstGeom>
        </p:spPr>
        <p:txBody>
          <a:bodyPr wrap="none">
            <a:spAutoFit/>
          </a:bodyPr>
          <a:lstStyle/>
          <a:p>
            <a:r>
              <a:rPr lang="ja-JP" altLang="en-US" sz="1600" b="1" dirty="0" smtClean="0">
                <a:solidFill>
                  <a:srgbClr val="FF0000"/>
                </a:solidFill>
              </a:rPr>
              <a:t>中段マスの</a:t>
            </a:r>
            <a:r>
              <a:rPr lang="en-US" altLang="ja-JP" sz="1600" b="1" dirty="0" smtClean="0">
                <a:solidFill>
                  <a:srgbClr val="FF0000"/>
                </a:solidFill>
              </a:rPr>
              <a:t>OSEM</a:t>
            </a:r>
            <a:r>
              <a:rPr lang="ja-JP" altLang="en-US" sz="1600" b="1" dirty="0" smtClean="0">
                <a:solidFill>
                  <a:srgbClr val="FF0000"/>
                </a:solidFill>
              </a:rPr>
              <a:t>を用いて測定された伝達関数</a:t>
            </a:r>
            <a:endParaRPr lang="ja-JP" altLang="en-US" sz="1600" b="1" dirty="0">
              <a:solidFill>
                <a:srgbClr val="FF0000"/>
              </a:solidFill>
            </a:endParaRPr>
          </a:p>
        </p:txBody>
      </p:sp>
    </p:spTree>
    <p:extLst>
      <p:ext uri="{BB962C8B-B14F-4D97-AF65-F5344CB8AC3E}">
        <p14:creationId xmlns:p14="http://schemas.microsoft.com/office/powerpoint/2010/main" val="2924884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32</a:t>
            </a:fld>
            <a:endParaRPr lang="de-DE" dirty="0"/>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solidFill>
                  <a:srgbClr val="FF0000"/>
                </a:solidFill>
              </a:rPr>
              <a:t>1. Calm-down Phase</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6438" y="3068960"/>
            <a:ext cx="5077561" cy="316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コンテンツ プレースホルダー 1"/>
          <p:cNvSpPr txBox="1">
            <a:spLocks/>
          </p:cNvSpPr>
          <p:nvPr/>
        </p:nvSpPr>
        <p:spPr>
          <a:xfrm>
            <a:off x="-36512" y="1340768"/>
            <a:ext cx="4320480"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ダンピング制御前後で各固有モードの</a:t>
            </a:r>
            <a:r>
              <a:rPr kumimoji="1" lang="en-US" altLang="ja-JP" sz="2000" b="1" dirty="0" smtClean="0"/>
              <a:t>1/e</a:t>
            </a:r>
            <a:r>
              <a:rPr kumimoji="1" lang="ja-JP" altLang="en-US" sz="2000" b="1" dirty="0" smtClean="0"/>
              <a:t>減衰時間を測定</a:t>
            </a:r>
            <a:endParaRPr kumimoji="1" lang="en-US" altLang="ja-JP" sz="2000" b="1" dirty="0" smtClean="0"/>
          </a:p>
          <a:p>
            <a:endParaRPr kumimoji="1" lang="en-US" altLang="ja-JP" sz="2000" b="1" dirty="0" smtClean="0"/>
          </a:p>
          <a:p>
            <a:r>
              <a:rPr kumimoji="1" lang="ja-JP" altLang="en-US" sz="2000" b="1" dirty="0" smtClean="0"/>
              <a:t>制御後、干渉計の動作に影響する振動モードの減衰時間が</a:t>
            </a:r>
            <a:r>
              <a:rPr kumimoji="1" lang="en-US" altLang="ja-JP" sz="2000" b="1" dirty="0" smtClean="0"/>
              <a:t>1</a:t>
            </a:r>
            <a:r>
              <a:rPr kumimoji="1" lang="ja-JP" altLang="en-US" sz="2000" b="1" dirty="0" smtClean="0"/>
              <a:t>分以内</a:t>
            </a:r>
            <a:r>
              <a:rPr kumimoji="1" lang="en-US" altLang="ja-JP" sz="2000" b="1" dirty="0" smtClean="0"/>
              <a:t/>
            </a:r>
            <a:br>
              <a:rPr kumimoji="1" lang="en-US" altLang="ja-JP" sz="2000" b="1" dirty="0" smtClean="0"/>
            </a:br>
            <a:r>
              <a:rPr kumimoji="1" lang="ja-JP" altLang="en-US" sz="2000" b="1" dirty="0" smtClean="0"/>
              <a:t>⇒</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要求を満たす</a:t>
            </a:r>
            <a:r>
              <a:rPr kumimoji="1" lang="en-US" altLang="ja-JP" sz="2000" b="1" dirty="0" smtClean="0"/>
              <a:t/>
            </a:r>
            <a:br>
              <a:rPr kumimoji="1" lang="en-US" altLang="ja-JP" sz="2000" b="1" dirty="0" smtClean="0"/>
            </a:br>
            <a:r>
              <a:rPr kumimoji="1" lang="en-US" altLang="ja-JP" sz="2000" b="1" dirty="0" smtClean="0"/>
              <a:t/>
            </a:r>
            <a:br>
              <a:rPr kumimoji="1" lang="en-US" altLang="ja-JP" sz="2000" b="1" dirty="0" smtClean="0"/>
            </a:br>
            <a:r>
              <a:rPr kumimoji="1" lang="en-US" altLang="ja-JP" sz="1800" b="1" dirty="0" smtClean="0">
                <a:solidFill>
                  <a:srgbClr val="00B050"/>
                </a:solidFill>
              </a:rPr>
              <a:t>mode#22 </a:t>
            </a:r>
            <a:r>
              <a:rPr kumimoji="1" lang="en-US" altLang="ja-JP" sz="1800" b="1" dirty="0">
                <a:solidFill>
                  <a:srgbClr val="00B050"/>
                </a:solidFill>
              </a:rPr>
              <a:t>:</a:t>
            </a:r>
            <a:r>
              <a:rPr kumimoji="1" lang="ja-JP" altLang="en-US" sz="1800" b="1" dirty="0" smtClean="0">
                <a:solidFill>
                  <a:srgbClr val="00B050"/>
                </a:solidFill>
              </a:rPr>
              <a:t>光軸に垂直に揺れるモード⇒干渉計の動作に影響無し</a:t>
            </a:r>
            <a:endParaRPr kumimoji="1" lang="en-US" altLang="ja-JP" sz="1800" b="1" dirty="0" smtClean="0">
              <a:solidFill>
                <a:srgbClr val="00B050"/>
              </a:solidFill>
            </a:endParaRP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942637"/>
            <a:ext cx="4484113" cy="2119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351501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1081" y="72008"/>
            <a:ext cx="8712968" cy="692696"/>
          </a:xfrm>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33</a:t>
            </a:fld>
            <a:endParaRPr lang="de-DE" dirty="0"/>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solidFill>
                  <a:srgbClr val="00B050"/>
                </a:solidFill>
              </a:rPr>
              <a:t>2. Lock-acquisition Phase</a:t>
            </a:r>
          </a:p>
        </p:txBody>
      </p:sp>
      <p:sp>
        <p:nvSpPr>
          <p:cNvPr id="16" name="コンテンツ プレースホルダー 1"/>
          <p:cNvSpPr txBox="1">
            <a:spLocks/>
          </p:cNvSpPr>
          <p:nvPr/>
        </p:nvSpPr>
        <p:spPr>
          <a:xfrm>
            <a:off x="107504" y="1421592"/>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トップステージの速度スペクトル（地震計で測定）</a:t>
            </a:r>
            <a:endParaRPr kumimoji="1" lang="en-US" altLang="ja-JP" sz="2000" b="1" dirty="0" smtClean="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607" y="2319114"/>
            <a:ext cx="154305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角丸四角形 10"/>
          <p:cNvSpPr/>
          <p:nvPr/>
        </p:nvSpPr>
        <p:spPr>
          <a:xfrm>
            <a:off x="6733981" y="2259239"/>
            <a:ext cx="1525675"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4" y="2031528"/>
            <a:ext cx="5331670" cy="40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1364973" y="1835532"/>
            <a:ext cx="3142592" cy="369332"/>
          </a:xfrm>
          <a:prstGeom prst="rect">
            <a:avLst/>
          </a:prstGeom>
        </p:spPr>
        <p:txBody>
          <a:bodyPr wrap="none">
            <a:spAutoFit/>
          </a:bodyPr>
          <a:lstStyle/>
          <a:p>
            <a:r>
              <a:rPr kumimoji="1" lang="en-US" altLang="ja-JP" b="1" dirty="0"/>
              <a:t>RMS: 1 </a:t>
            </a:r>
            <a:r>
              <a:rPr kumimoji="1" lang="en-US" altLang="ja-JP" b="1" dirty="0" err="1"/>
              <a:t>μm</a:t>
            </a:r>
            <a:r>
              <a:rPr kumimoji="1" lang="en-US" altLang="ja-JP" b="1" dirty="0"/>
              <a:t>/sec </a:t>
            </a:r>
            <a:r>
              <a:rPr kumimoji="1" lang="ja-JP" altLang="en-US" b="1" dirty="0"/>
              <a:t>⇒ </a:t>
            </a:r>
            <a:r>
              <a:rPr kumimoji="1" lang="en-US" altLang="ja-JP" b="1" dirty="0" smtClean="0"/>
              <a:t>0.5 </a:t>
            </a:r>
            <a:r>
              <a:rPr kumimoji="1" lang="en-US" altLang="ja-JP" b="1" dirty="0" err="1"/>
              <a:t>μm</a:t>
            </a:r>
            <a:r>
              <a:rPr kumimoji="1" lang="en-US" altLang="ja-JP" b="1" dirty="0"/>
              <a:t>/sec</a:t>
            </a:r>
          </a:p>
        </p:txBody>
      </p:sp>
      <p:sp>
        <p:nvSpPr>
          <p:cNvPr id="5" name="正方形/長方形 4"/>
          <p:cNvSpPr/>
          <p:nvPr/>
        </p:nvSpPr>
        <p:spPr>
          <a:xfrm>
            <a:off x="5368780" y="908720"/>
            <a:ext cx="3352393" cy="369332"/>
          </a:xfrm>
          <a:prstGeom prst="rect">
            <a:avLst/>
          </a:prstGeom>
        </p:spPr>
        <p:txBody>
          <a:bodyPr wrap="none">
            <a:spAutoFit/>
          </a:bodyPr>
          <a:lstStyle/>
          <a:p>
            <a:r>
              <a:rPr kumimoji="1" lang="ja-JP" altLang="en-US" b="1" dirty="0" smtClean="0"/>
              <a:t>鏡の</a:t>
            </a:r>
            <a:r>
              <a:rPr kumimoji="1" lang="en-US" altLang="ja-JP" b="1" dirty="0" smtClean="0"/>
              <a:t>RMS</a:t>
            </a:r>
            <a:r>
              <a:rPr kumimoji="1" lang="ja-JP" altLang="en-US" b="1" dirty="0" smtClean="0"/>
              <a:t>速度要求：　</a:t>
            </a:r>
            <a:r>
              <a:rPr kumimoji="1" lang="en-US" altLang="ja-JP" b="1" dirty="0" smtClean="0"/>
              <a:t>0.5 </a:t>
            </a:r>
            <a:r>
              <a:rPr kumimoji="1" lang="en-US" altLang="ja-JP" b="1" dirty="0" err="1"/>
              <a:t>μm</a:t>
            </a:r>
            <a:r>
              <a:rPr kumimoji="1" lang="en-US" altLang="ja-JP" b="1" dirty="0"/>
              <a:t>/sec</a:t>
            </a:r>
            <a:endParaRPr kumimoji="1" lang="en-US" altLang="ja-JP" b="1" dirty="0"/>
          </a:p>
        </p:txBody>
      </p:sp>
      <p:sp>
        <p:nvSpPr>
          <p:cNvPr id="17" name="正方形/長方形 16"/>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3878241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34</a:t>
            </a:fld>
            <a:endParaRPr lang="de-DE" dirty="0"/>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solidFill>
                  <a:srgbClr val="00B050"/>
                </a:solidFill>
              </a:rPr>
              <a:t>2. Lock-acquisition Phase</a:t>
            </a:r>
          </a:p>
        </p:txBody>
      </p:sp>
      <p:sp>
        <p:nvSpPr>
          <p:cNvPr id="16" name="コンテンツ プレースホルダー 1"/>
          <p:cNvSpPr txBox="1">
            <a:spLocks/>
          </p:cNvSpPr>
          <p:nvPr/>
        </p:nvSpPr>
        <p:spPr>
          <a:xfrm>
            <a:off x="107504" y="1196752"/>
            <a:ext cx="7560840"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鏡の角度揺れスペクトル（光テコで測定）</a:t>
            </a:r>
            <a:endParaRPr kumimoji="1" lang="en-US" altLang="ja-JP" sz="2000" b="1" dirty="0" smtClean="0"/>
          </a:p>
          <a:p>
            <a:r>
              <a:rPr kumimoji="1" lang="ja-JP" altLang="en-US" sz="2000" b="1" dirty="0"/>
              <a:t>測定</a:t>
            </a:r>
            <a:r>
              <a:rPr kumimoji="1" lang="ja-JP" altLang="en-US" sz="2000" b="1" dirty="0" smtClean="0"/>
              <a:t>時、台風の影響で</a:t>
            </a:r>
            <a:r>
              <a:rPr kumimoji="1" lang="en-US" altLang="ja-JP" sz="2000" b="1" dirty="0" smtClean="0"/>
              <a:t>0.1-1 Hz</a:t>
            </a:r>
            <a:r>
              <a:rPr kumimoji="1" lang="ja-JP" altLang="en-US" sz="2000" b="1" dirty="0" smtClean="0"/>
              <a:t>の地面振動が</a:t>
            </a:r>
            <a:r>
              <a:rPr kumimoji="1" lang="en-US" altLang="ja-JP" sz="2000" b="1" dirty="0" smtClean="0"/>
              <a:t>1</a:t>
            </a:r>
            <a:r>
              <a:rPr kumimoji="1" lang="ja-JP" altLang="en-US" sz="2000" b="1" dirty="0" smtClean="0"/>
              <a:t>桁大きかった</a:t>
            </a:r>
            <a:r>
              <a:rPr kumimoji="1" lang="en-US" altLang="ja-JP" sz="2000" b="1" dirty="0" smtClean="0"/>
              <a:t/>
            </a:r>
            <a:br>
              <a:rPr kumimoji="1" lang="en-US" altLang="ja-JP" sz="2000" b="1" dirty="0" smtClean="0"/>
            </a:br>
            <a:r>
              <a:rPr kumimoji="1" lang="ja-JP" altLang="en-US" sz="2000" b="1" dirty="0" smtClean="0"/>
              <a:t>（地面振動が静かな状況では </a:t>
            </a:r>
            <a:r>
              <a:rPr kumimoji="1" lang="en-US" altLang="ja-JP" sz="2000" b="1" dirty="0" smtClean="0"/>
              <a:t>&lt; 1 </a:t>
            </a:r>
            <a:r>
              <a:rPr kumimoji="1" lang="en-US" altLang="ja-JP" sz="2000" b="1" dirty="0" err="1" smtClean="0"/>
              <a:t>μrad</a:t>
            </a:r>
            <a:r>
              <a:rPr kumimoji="1" lang="en-US" altLang="ja-JP" sz="2000" b="1" dirty="0" smtClean="0"/>
              <a:t> </a:t>
            </a:r>
            <a:r>
              <a:rPr kumimoji="1" lang="ja-JP" altLang="en-US" sz="2000" b="1" dirty="0" smtClean="0"/>
              <a:t>が期待される）</a:t>
            </a:r>
            <a:endParaRPr kumimoji="1" lang="en-US" altLang="ja-JP" sz="2000" b="1" dirty="0" smtClean="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665321"/>
            <a:ext cx="4622938"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38777"/>
            <a:ext cx="4487277" cy="322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55576" y="2492896"/>
            <a:ext cx="2301720" cy="369332"/>
          </a:xfrm>
          <a:prstGeom prst="rect">
            <a:avLst/>
          </a:prstGeom>
        </p:spPr>
        <p:txBody>
          <a:bodyPr wrap="none">
            <a:spAutoFit/>
          </a:bodyPr>
          <a:lstStyle/>
          <a:p>
            <a:r>
              <a:rPr kumimoji="1" lang="en-US" altLang="ja-JP" b="1" dirty="0" smtClean="0"/>
              <a:t>RMS: 8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2 </a:t>
            </a:r>
            <a:r>
              <a:rPr kumimoji="1" lang="en-US" altLang="ja-JP" b="1" dirty="0" err="1" smtClean="0">
                <a:sym typeface="Wingdings" panose="05000000000000000000" pitchFamily="2" charset="2"/>
              </a:rPr>
              <a:t>μrad</a:t>
            </a:r>
            <a:endParaRPr lang="ja-JP" altLang="en-US" dirty="0"/>
          </a:p>
        </p:txBody>
      </p:sp>
      <p:sp>
        <p:nvSpPr>
          <p:cNvPr id="14" name="正方形/長方形 13"/>
          <p:cNvSpPr/>
          <p:nvPr/>
        </p:nvSpPr>
        <p:spPr>
          <a:xfrm>
            <a:off x="5364088" y="2492896"/>
            <a:ext cx="2418739" cy="369332"/>
          </a:xfrm>
          <a:prstGeom prst="rect">
            <a:avLst/>
          </a:prstGeom>
        </p:spPr>
        <p:txBody>
          <a:bodyPr wrap="none">
            <a:spAutoFit/>
          </a:bodyPr>
          <a:lstStyle/>
          <a:p>
            <a:r>
              <a:rPr kumimoji="1" lang="en-US" altLang="ja-JP" b="1" dirty="0" smtClean="0"/>
              <a:t>RMS: 40 </a:t>
            </a:r>
            <a:r>
              <a:rPr kumimoji="1" lang="en-US" altLang="ja-JP" b="1" dirty="0" err="1" smtClean="0"/>
              <a:t>μrad</a:t>
            </a:r>
            <a:r>
              <a:rPr kumimoji="1" lang="en-US" altLang="ja-JP" b="1" dirty="0" smtClean="0"/>
              <a:t> </a:t>
            </a:r>
            <a:r>
              <a:rPr kumimoji="1" lang="en-US" altLang="ja-JP" b="1" dirty="0" smtClean="0">
                <a:sym typeface="Wingdings" panose="05000000000000000000" pitchFamily="2" charset="2"/>
              </a:rPr>
              <a:t> 3 </a:t>
            </a:r>
            <a:r>
              <a:rPr kumimoji="1" lang="en-US" altLang="ja-JP" b="1" dirty="0" err="1" smtClean="0">
                <a:sym typeface="Wingdings" panose="05000000000000000000" pitchFamily="2" charset="2"/>
              </a:rPr>
              <a:t>μrad</a:t>
            </a:r>
            <a:endParaRPr lang="ja-JP" altLang="en-US" dirty="0"/>
          </a:p>
        </p:txBody>
      </p:sp>
      <p:sp>
        <p:nvSpPr>
          <p:cNvPr id="17" name="正方形/長方形 16"/>
          <p:cNvSpPr/>
          <p:nvPr/>
        </p:nvSpPr>
        <p:spPr>
          <a:xfrm>
            <a:off x="5368780" y="826271"/>
            <a:ext cx="2439835" cy="369332"/>
          </a:xfrm>
          <a:prstGeom prst="rect">
            <a:avLst/>
          </a:prstGeom>
        </p:spPr>
        <p:txBody>
          <a:bodyPr wrap="none">
            <a:spAutoFit/>
          </a:bodyPr>
          <a:lstStyle/>
          <a:p>
            <a:r>
              <a:rPr kumimoji="1" lang="en-US" altLang="ja-JP" b="1" dirty="0" smtClean="0"/>
              <a:t>RMS</a:t>
            </a:r>
            <a:r>
              <a:rPr kumimoji="1" lang="ja-JP" altLang="en-US" b="1" dirty="0"/>
              <a:t>角度</a:t>
            </a:r>
            <a:r>
              <a:rPr kumimoji="1" lang="ja-JP" altLang="en-US" b="1" dirty="0" smtClean="0"/>
              <a:t>要求：　</a:t>
            </a:r>
            <a:r>
              <a:rPr kumimoji="1" lang="en-US" altLang="ja-JP" b="1" dirty="0" smtClean="0"/>
              <a:t>1 </a:t>
            </a:r>
            <a:r>
              <a:rPr kumimoji="1" lang="en-US" altLang="ja-JP" b="1" dirty="0" err="1" smtClean="0"/>
              <a:t>μrad</a:t>
            </a:r>
            <a:endParaRPr kumimoji="1" lang="en-US" altLang="ja-JP" b="1" dirty="0"/>
          </a:p>
        </p:txBody>
      </p:sp>
      <p:sp>
        <p:nvSpPr>
          <p:cNvPr id="18" name="正方形/長方形 1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2365525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35</a:t>
            </a:fld>
            <a:endParaRPr lang="de-DE" dirty="0"/>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a:solidFill>
                  <a:srgbClr val="002060"/>
                </a:solidFill>
              </a:rPr>
              <a:t>3</a:t>
            </a:r>
            <a:r>
              <a:rPr kumimoji="1" lang="en-US" altLang="ja-JP" b="1" dirty="0" smtClean="0">
                <a:solidFill>
                  <a:srgbClr val="002060"/>
                </a:solidFill>
              </a:rPr>
              <a:t>. Observation Phase</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396885"/>
            <a:ext cx="5328592" cy="35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コンテンツ プレースホルダー 1"/>
          <p:cNvSpPr txBox="1">
            <a:spLocks/>
          </p:cNvSpPr>
          <p:nvPr/>
        </p:nvSpPr>
        <p:spPr>
          <a:xfrm>
            <a:off x="107504" y="1196752"/>
            <a:ext cx="8928992"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安定に干渉計がロックするかどうかテスト</a:t>
            </a:r>
            <a:endParaRPr kumimoji="1" lang="en-US" altLang="ja-JP" sz="2000" b="1" dirty="0" smtClean="0"/>
          </a:p>
          <a:p>
            <a:r>
              <a:rPr kumimoji="1" lang="ja-JP" altLang="en-US" sz="2000" b="1" dirty="0" smtClean="0"/>
              <a:t>干渉計の代わりに地面と鏡の相対変位を測るフォトセンサーに対しロック</a:t>
            </a:r>
            <a:endParaRPr kumimoji="1" lang="en-US" altLang="ja-JP" sz="2000" b="1" dirty="0" smtClean="0"/>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1" y="2636912"/>
            <a:ext cx="32766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正方形/長方形 1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418023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36</a:t>
            </a:fld>
            <a:endParaRPr lang="de-DE" dirty="0"/>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a:solidFill>
                  <a:srgbClr val="002060"/>
                </a:solidFill>
              </a:rPr>
              <a:t>3</a:t>
            </a:r>
            <a:r>
              <a:rPr kumimoji="1" lang="en-US" altLang="ja-JP" b="1" dirty="0" smtClean="0">
                <a:solidFill>
                  <a:srgbClr val="002060"/>
                </a:solidFill>
              </a:rPr>
              <a:t>. Observation Phase</a:t>
            </a:r>
          </a:p>
        </p:txBody>
      </p:sp>
      <p:sp>
        <p:nvSpPr>
          <p:cNvPr id="18" name="コンテンツ プレースホルダー 1"/>
          <p:cNvSpPr txBox="1">
            <a:spLocks/>
          </p:cNvSpPr>
          <p:nvPr/>
        </p:nvSpPr>
        <p:spPr>
          <a:xfrm>
            <a:off x="107504" y="1196752"/>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センサー雑音から干渉計（フォトセンサ）信号へのカップリングを測定</a:t>
            </a:r>
            <a:endParaRPr kumimoji="1" lang="en-US" altLang="ja-JP" sz="2000" b="1" dirty="0" smtClean="0"/>
          </a:p>
          <a:p>
            <a:r>
              <a:rPr kumimoji="1" lang="ja-JP" altLang="en-US" sz="2000" b="1" dirty="0" smtClean="0"/>
              <a:t>光テコの雑音からのカップリングがシミュレーションより</a:t>
            </a:r>
            <a:r>
              <a:rPr kumimoji="1" lang="en-US" altLang="ja-JP" sz="2000" b="1" dirty="0" smtClean="0"/>
              <a:t>1-2</a:t>
            </a:r>
            <a:r>
              <a:rPr kumimoji="1" lang="ja-JP" altLang="en-US" sz="2000" b="1" dirty="0" smtClean="0"/>
              <a:t>桁大きかった</a:t>
            </a:r>
            <a:r>
              <a:rPr kumimoji="1" lang="en-US" altLang="ja-JP" sz="2000" b="1" dirty="0"/>
              <a:t/>
            </a:r>
            <a:br>
              <a:rPr kumimoji="1" lang="en-US" altLang="ja-JP" sz="2000" b="1" dirty="0"/>
            </a:br>
            <a:r>
              <a:rPr kumimoji="1" lang="ja-JP" altLang="en-US" sz="2000" b="1" dirty="0" smtClean="0"/>
              <a:t>⇒ アクチュエータの自由度間のカップリングの影響</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924944"/>
            <a:ext cx="6012160" cy="293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996952"/>
            <a:ext cx="3184549" cy="278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765369" y="2555612"/>
            <a:ext cx="3312125" cy="369332"/>
          </a:xfrm>
          <a:prstGeom prst="rect">
            <a:avLst/>
          </a:prstGeom>
        </p:spPr>
        <p:txBody>
          <a:bodyPr wrap="none">
            <a:spAutoFit/>
          </a:bodyPr>
          <a:lstStyle/>
          <a:p>
            <a:r>
              <a:rPr kumimoji="1" lang="ja-JP" altLang="en-US" b="1" dirty="0"/>
              <a:t>光</a:t>
            </a:r>
            <a:r>
              <a:rPr kumimoji="1" lang="ja-JP" altLang="en-US" b="1" dirty="0" smtClean="0"/>
              <a:t>テコの雑音からのカップリング</a:t>
            </a:r>
            <a:endParaRPr lang="ja-JP" altLang="en-US" dirty="0"/>
          </a:p>
        </p:txBody>
      </p:sp>
      <p:sp>
        <p:nvSpPr>
          <p:cNvPr id="13" name="正方形/長方形 12"/>
          <p:cNvSpPr/>
          <p:nvPr/>
        </p:nvSpPr>
        <p:spPr>
          <a:xfrm>
            <a:off x="179512" y="2627620"/>
            <a:ext cx="2793906" cy="369332"/>
          </a:xfrm>
          <a:prstGeom prst="rect">
            <a:avLst/>
          </a:prstGeom>
        </p:spPr>
        <p:txBody>
          <a:bodyPr wrap="none">
            <a:spAutoFit/>
          </a:bodyPr>
          <a:lstStyle/>
          <a:p>
            <a:r>
              <a:rPr kumimoji="1" lang="en-US" altLang="ja-JP" b="1" dirty="0" smtClean="0"/>
              <a:t>F2 LVDT </a:t>
            </a:r>
            <a:r>
              <a:rPr kumimoji="1" lang="ja-JP" altLang="en-US" b="1" dirty="0" smtClean="0"/>
              <a:t>からのカップリング</a:t>
            </a:r>
            <a:endParaRPr lang="ja-JP" altLang="en-US" dirty="0"/>
          </a:p>
        </p:txBody>
      </p:sp>
    </p:spTree>
    <p:extLst>
      <p:ext uri="{BB962C8B-B14F-4D97-AF65-F5344CB8AC3E}">
        <p14:creationId xmlns:p14="http://schemas.microsoft.com/office/powerpoint/2010/main" val="194036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37</a:t>
            </a:fld>
            <a:endParaRPr lang="de-DE"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00808"/>
            <a:ext cx="5486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コンテンツ プレースホルダー 1"/>
          <p:cNvSpPr txBox="1">
            <a:spLocks/>
          </p:cNvSpPr>
          <p:nvPr/>
        </p:nvSpPr>
        <p:spPr>
          <a:xfrm>
            <a:off x="107504" y="1052736"/>
            <a:ext cx="8928992"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長期測定のため、制御状態を自動的に切り替えるオートマトンの作成</a:t>
            </a:r>
            <a:endParaRPr kumimoji="1" lang="en-US" altLang="ja-JP" sz="2000" b="1" dirty="0" smtClean="0"/>
          </a:p>
        </p:txBody>
      </p:sp>
      <p:sp>
        <p:nvSpPr>
          <p:cNvPr id="11" name="正方形/長方形 10"/>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8495669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長期制御試験</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38</a:t>
            </a:fld>
            <a:endParaRPr lang="de-DE" dirty="0"/>
          </a:p>
        </p:txBody>
      </p:sp>
      <p:sp>
        <p:nvSpPr>
          <p:cNvPr id="10" name="コンテンツ プレースホルダー 1"/>
          <p:cNvSpPr txBox="1">
            <a:spLocks/>
          </p:cNvSpPr>
          <p:nvPr/>
        </p:nvSpPr>
        <p:spPr>
          <a:xfrm>
            <a:off x="107504" y="822593"/>
            <a:ext cx="8928992" cy="8923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5</a:t>
            </a:r>
            <a:r>
              <a:rPr kumimoji="1" lang="ja-JP" altLang="en-US" sz="2000" b="1" dirty="0" smtClean="0"/>
              <a:t>日間の安定制御に成功</a:t>
            </a:r>
            <a:endParaRPr kumimoji="1" lang="en-US" altLang="ja-JP" sz="2000" b="1" dirty="0" smtClean="0"/>
          </a:p>
          <a:p>
            <a:r>
              <a:rPr kumimoji="1" lang="ja-JP" altLang="en-US" sz="2000" b="1" dirty="0" smtClean="0"/>
              <a:t>地震でフォトセンサーのロックが落ちるも、</a:t>
            </a:r>
            <a:r>
              <a:rPr kumimoji="1" lang="en-US" altLang="ja-JP" sz="2000" b="1" dirty="0" smtClean="0"/>
              <a:t>5</a:t>
            </a:r>
            <a:r>
              <a:rPr kumimoji="1" lang="ja-JP" altLang="en-US" sz="2000" b="1" dirty="0" smtClean="0"/>
              <a:t>分以内に観測モードに復旧</a:t>
            </a:r>
            <a:endParaRPr kumimoji="1" lang="en-US" altLang="ja-JP" sz="2000" b="1" dirty="0" smtClean="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14927"/>
            <a:ext cx="5797921" cy="4315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5513276" y="107340"/>
            <a:ext cx="3523220" cy="369332"/>
          </a:xfrm>
          <a:prstGeom prst="rect">
            <a:avLst/>
          </a:prstGeom>
        </p:spPr>
        <p:txBody>
          <a:bodyPr wrap="square">
            <a:spAutoFit/>
          </a:bodyPr>
          <a:lstStyle/>
          <a:p>
            <a:pPr lvl="0" algn="r"/>
            <a:r>
              <a:rPr lang="en-US" altLang="ja-JP" b="1" dirty="0" smtClean="0">
                <a:solidFill>
                  <a:srgbClr val="00B0F0"/>
                </a:solidFill>
              </a:rPr>
              <a:t>4.</a:t>
            </a:r>
            <a:r>
              <a:rPr lang="ja-JP" altLang="en-US" b="1" dirty="0" smtClean="0">
                <a:solidFill>
                  <a:srgbClr val="00B0F0"/>
                </a:solidFill>
              </a:rPr>
              <a:t>制御実験</a:t>
            </a:r>
            <a:endParaRPr kumimoji="1" lang="ja-JP" altLang="en-US" b="1" dirty="0">
              <a:solidFill>
                <a:srgbClr val="00B0F0"/>
              </a:solidFill>
            </a:endParaRPr>
          </a:p>
        </p:txBody>
      </p:sp>
    </p:spTree>
    <p:extLst>
      <p:ext uri="{BB962C8B-B14F-4D97-AF65-F5344CB8AC3E}">
        <p14:creationId xmlns:p14="http://schemas.microsoft.com/office/powerpoint/2010/main" val="2825784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39</a:t>
            </a:fld>
            <a:endParaRPr lang="de-DE" dirty="0"/>
          </a:p>
        </p:txBody>
      </p:sp>
      <p:graphicFrame>
        <p:nvGraphicFramePr>
          <p:cNvPr id="2" name="図表 1"/>
          <p:cNvGraphicFramePr/>
          <p:nvPr>
            <p:extLst>
              <p:ext uri="{D42A27DB-BD31-4B8C-83A1-F6EECF244321}">
                <p14:modId xmlns:p14="http://schemas.microsoft.com/office/powerpoint/2010/main" val="2178481674"/>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正方形/長方形 11"/>
          <p:cNvSpPr/>
          <p:nvPr/>
        </p:nvSpPr>
        <p:spPr>
          <a:xfrm>
            <a:off x="5513276" y="107340"/>
            <a:ext cx="3523220" cy="369332"/>
          </a:xfrm>
          <a:prstGeom prst="rect">
            <a:avLst/>
          </a:prstGeom>
        </p:spPr>
        <p:txBody>
          <a:bodyPr wrap="square">
            <a:spAutoFit/>
          </a:bodyPr>
          <a:lstStyle/>
          <a:p>
            <a:pPr lvl="0" algn="r"/>
            <a:r>
              <a:rPr lang="en-US" altLang="ja-JP" b="1" dirty="0" smtClean="0">
                <a:solidFill>
                  <a:schemeClr val="bg1">
                    <a:lumMod val="75000"/>
                  </a:schemeClr>
                </a:solidFill>
              </a:rPr>
              <a:t>0.  </a:t>
            </a:r>
            <a:r>
              <a:rPr lang="ja-JP" altLang="en-US" b="1" dirty="0">
                <a:solidFill>
                  <a:schemeClr val="bg1">
                    <a:lumMod val="75000"/>
                  </a:schemeClr>
                </a:solidFill>
              </a:rPr>
              <a:t>構成</a:t>
            </a:r>
            <a:endParaRPr kumimoji="1" lang="ja-JP" altLang="en-US" b="1" dirty="0">
              <a:solidFill>
                <a:schemeClr val="bg1">
                  <a:lumMod val="75000"/>
                </a:schemeClr>
              </a:solidFill>
            </a:endParaRPr>
          </a:p>
        </p:txBody>
      </p:sp>
    </p:spTree>
    <p:extLst>
      <p:ext uri="{BB962C8B-B14F-4D97-AF65-F5344CB8AC3E}">
        <p14:creationId xmlns:p14="http://schemas.microsoft.com/office/powerpoint/2010/main" val="1445978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本日の流れ</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a:t>
            </a:fld>
            <a:endParaRPr lang="de-DE" dirty="0"/>
          </a:p>
        </p:txBody>
      </p:sp>
      <p:graphicFrame>
        <p:nvGraphicFramePr>
          <p:cNvPr id="2" name="図表 1"/>
          <p:cNvGraphicFramePr/>
          <p:nvPr>
            <p:extLst>
              <p:ext uri="{D42A27DB-BD31-4B8C-83A1-F6EECF244321}">
                <p14:modId xmlns:p14="http://schemas.microsoft.com/office/powerpoint/2010/main" val="1563597359"/>
              </p:ext>
            </p:extLst>
          </p:nvPr>
        </p:nvGraphicFramePr>
        <p:xfrm>
          <a:off x="107504" y="980728"/>
          <a:ext cx="885698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正方形/長方形 5"/>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624711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まとめ</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40</a:t>
            </a:fld>
            <a:endParaRPr lang="de-DE" dirty="0"/>
          </a:p>
        </p:txBody>
      </p:sp>
      <p:sp>
        <p:nvSpPr>
          <p:cNvPr id="25" name="コンテンツ プレースホルダー 1"/>
          <p:cNvSpPr txBox="1">
            <a:spLocks/>
          </p:cNvSpPr>
          <p:nvPr/>
        </p:nvSpPr>
        <p:spPr>
          <a:xfrm>
            <a:off x="323528" y="980728"/>
            <a:ext cx="8208912" cy="3384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低周波の重力波を捉えるため、大型低温重力波望遠鏡</a:t>
            </a:r>
            <a:r>
              <a:rPr kumimoji="1" lang="en-US" altLang="ja-JP" sz="2000" b="1" dirty="0" smtClean="0"/>
              <a:t>KAGRA</a:t>
            </a:r>
            <a:r>
              <a:rPr kumimoji="1" lang="ja-JP" altLang="en-US" sz="2000" b="1" dirty="0" smtClean="0"/>
              <a:t>では低周波防振装置</a:t>
            </a:r>
            <a:r>
              <a:rPr kumimoji="1" lang="en-US" altLang="ja-JP" sz="2000" b="1" dirty="0" smtClean="0"/>
              <a:t>SAS</a:t>
            </a:r>
            <a:r>
              <a:rPr kumimoji="1" lang="ja-JP" altLang="en-US" sz="2000" b="1" dirty="0" smtClean="0"/>
              <a:t>を採用</a:t>
            </a:r>
            <a:endParaRPr kumimoji="1" lang="en-US" altLang="ja-JP" sz="2000" b="1" dirty="0" smtClean="0"/>
          </a:p>
          <a:p>
            <a:endParaRPr kumimoji="1" lang="en-US" altLang="ja-JP" sz="2000" b="1" dirty="0" smtClean="0"/>
          </a:p>
          <a:p>
            <a:r>
              <a:rPr kumimoji="1" lang="en-US" altLang="ja-JP" sz="2000" b="1" dirty="0" smtClean="0"/>
              <a:t>SAS</a:t>
            </a:r>
            <a:r>
              <a:rPr kumimoji="1" lang="ja-JP" altLang="en-US" sz="2000" b="1" dirty="0" smtClean="0"/>
              <a:t>を運用する上で必要な装置の制御をデザインし、プロトタイプを用いて実証試験を行った</a:t>
            </a:r>
            <a:endParaRPr kumimoji="1" lang="en-US" altLang="ja-JP" sz="2000" b="1" dirty="0" smtClean="0"/>
          </a:p>
          <a:p>
            <a:endParaRPr kumimoji="1" lang="en-US" altLang="ja-JP" sz="2000" b="1" dirty="0" smtClean="0"/>
          </a:p>
          <a:p>
            <a:r>
              <a:rPr kumimoji="1" lang="ja-JP" altLang="en-US" sz="2000" b="1" dirty="0" smtClean="0"/>
              <a:t>実装した制御は安定に動作し、オートマトンを利用した制御により</a:t>
            </a:r>
            <a:r>
              <a:rPr kumimoji="1" lang="en-US" altLang="ja-JP" sz="2000" b="1" dirty="0" smtClean="0"/>
              <a:t>5</a:t>
            </a:r>
            <a:r>
              <a:rPr kumimoji="1" lang="ja-JP" altLang="en-US" sz="2000" b="1" dirty="0" smtClean="0"/>
              <a:t>日間の連続制御を実現</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2894695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今後の課題</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41</a:t>
            </a:fld>
            <a:endParaRPr lang="de-DE" dirty="0"/>
          </a:p>
        </p:txBody>
      </p:sp>
      <p:sp>
        <p:nvSpPr>
          <p:cNvPr id="25" name="コンテンツ プレースホルダー 1"/>
          <p:cNvSpPr txBox="1">
            <a:spLocks/>
          </p:cNvSpPr>
          <p:nvPr/>
        </p:nvSpPr>
        <p:spPr>
          <a:xfrm>
            <a:off x="323528" y="980728"/>
            <a:ext cx="8208912" cy="50405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フォトセンサーによる鏡の位置のロックには成功したが、干渉計をスムーズにロックできるかは未検証</a:t>
            </a:r>
            <a:endParaRPr kumimoji="1" lang="en-US" altLang="ja-JP" sz="2000" b="1" dirty="0" smtClean="0"/>
          </a:p>
          <a:p>
            <a:endParaRPr kumimoji="1" lang="en-US" altLang="ja-JP" sz="2000" b="1" dirty="0" smtClean="0"/>
          </a:p>
          <a:p>
            <a:r>
              <a:rPr kumimoji="1" lang="en-US" altLang="ja-JP" sz="2000" b="1" dirty="0" smtClean="0"/>
              <a:t>KAGRA</a:t>
            </a:r>
            <a:r>
              <a:rPr kumimoji="1" lang="ja-JP" altLang="en-US" sz="2000" b="1" dirty="0" smtClean="0"/>
              <a:t>サイトと</a:t>
            </a:r>
            <a:r>
              <a:rPr kumimoji="1" lang="ja-JP" altLang="en-US" sz="2000" b="1" dirty="0" smtClean="0"/>
              <a:t>地面振動のレベルが異なるため、</a:t>
            </a:r>
            <a:r>
              <a:rPr kumimoji="1" lang="en-US" altLang="ja-JP" sz="2000" b="1" dirty="0" smtClean="0"/>
              <a:t>Lock-acquisition phase</a:t>
            </a:r>
            <a:r>
              <a:rPr kumimoji="1" lang="ja-JP" altLang="en-US" sz="2000" b="1" dirty="0" smtClean="0"/>
              <a:t>で目標とする</a:t>
            </a:r>
            <a:r>
              <a:rPr kumimoji="1" lang="en-US" altLang="ja-JP" sz="2000" b="1" dirty="0" smtClean="0"/>
              <a:t>RMS</a:t>
            </a:r>
            <a:r>
              <a:rPr kumimoji="1" lang="ja-JP" altLang="en-US" sz="2000" b="1" dirty="0" smtClean="0"/>
              <a:t>角度の実現ができなかった。</a:t>
            </a:r>
            <a:endParaRPr kumimoji="1" lang="en-US" altLang="ja-JP" sz="2000" b="1" dirty="0" smtClean="0"/>
          </a:p>
          <a:p>
            <a:endParaRPr kumimoji="1" lang="en-US" altLang="ja-JP" sz="2000" b="1" dirty="0"/>
          </a:p>
          <a:p>
            <a:r>
              <a:rPr kumimoji="1" lang="ja-JP" altLang="en-US" sz="2000" b="1" dirty="0" smtClean="0"/>
              <a:t>鏡のアラインメント制御のセンサー雑音から干渉計信号へのカップリングが想定より大きかった。アクチュエータ対角化の最適化が求められる</a:t>
            </a:r>
            <a:endParaRPr kumimoji="1" lang="en-US" altLang="ja-JP" sz="2000" b="1" dirty="0" smtClean="0"/>
          </a:p>
          <a:p>
            <a:endParaRPr kumimoji="1" lang="en-US" altLang="ja-JP" sz="2000" b="1" dirty="0"/>
          </a:p>
          <a:p>
            <a:r>
              <a:rPr kumimoji="1" lang="ja-JP" altLang="en-US" sz="2000" b="1" dirty="0" smtClean="0"/>
              <a:t>本番ではアクチュエータ雑音の影響を抑えるためローパワーなアクチュエータの駆動回路を使用する必要があり、その際に制御できるかどうかは検討が必要</a:t>
            </a:r>
            <a:endParaRPr kumimoji="1" lang="en-US" altLang="ja-JP" sz="2000" b="1" dirty="0" smtClean="0"/>
          </a:p>
        </p:txBody>
      </p:sp>
      <p:sp>
        <p:nvSpPr>
          <p:cNvPr id="28" name="正方形/長方形 27"/>
          <p:cNvSpPr/>
          <p:nvPr/>
        </p:nvSpPr>
        <p:spPr>
          <a:xfrm>
            <a:off x="5513276" y="107340"/>
            <a:ext cx="3523220" cy="369332"/>
          </a:xfrm>
          <a:prstGeom prst="rect">
            <a:avLst/>
          </a:prstGeom>
        </p:spPr>
        <p:txBody>
          <a:bodyPr wrap="square">
            <a:spAutoFit/>
          </a:bodyPr>
          <a:lstStyle/>
          <a:p>
            <a:pPr lvl="0" algn="r"/>
            <a:r>
              <a:rPr lang="en-US" altLang="ja-JP" b="1" dirty="0">
                <a:solidFill>
                  <a:schemeClr val="accent6">
                    <a:lumMod val="60000"/>
                    <a:lumOff val="40000"/>
                  </a:schemeClr>
                </a:solidFill>
              </a:rPr>
              <a:t>5</a:t>
            </a:r>
            <a:r>
              <a:rPr lang="en-US" altLang="ja-JP" b="1" dirty="0" smtClean="0">
                <a:solidFill>
                  <a:schemeClr val="accent6">
                    <a:lumMod val="60000"/>
                    <a:lumOff val="40000"/>
                  </a:schemeClr>
                </a:solidFill>
              </a:rPr>
              <a:t>. </a:t>
            </a:r>
            <a:r>
              <a:rPr lang="ja-JP" altLang="en-US" b="1" dirty="0">
                <a:solidFill>
                  <a:schemeClr val="accent6">
                    <a:lumMod val="60000"/>
                    <a:lumOff val="40000"/>
                  </a:schemeClr>
                </a:solidFill>
              </a:rPr>
              <a:t>まとめ</a:t>
            </a:r>
            <a:endParaRPr kumimoji="1" lang="ja-JP" altLang="en-US" b="1" dirty="0">
              <a:solidFill>
                <a:schemeClr val="accent6">
                  <a:lumMod val="60000"/>
                  <a:lumOff val="40000"/>
                </a:schemeClr>
              </a:solidFill>
            </a:endParaRPr>
          </a:p>
        </p:txBody>
      </p:sp>
    </p:spTree>
    <p:extLst>
      <p:ext uri="{BB962C8B-B14F-4D97-AF65-F5344CB8AC3E}">
        <p14:creationId xmlns:p14="http://schemas.microsoft.com/office/powerpoint/2010/main" val="1169966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ja-JP" altLang="en-US" dirty="0" smtClean="0"/>
              <a:t>以上です</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42</a:t>
            </a:fld>
            <a:endParaRPr lang="de-DE" dirty="0"/>
          </a:p>
        </p:txBody>
      </p:sp>
    </p:spTree>
    <p:extLst>
      <p:ext uri="{BB962C8B-B14F-4D97-AF65-F5344CB8AC3E}">
        <p14:creationId xmlns:p14="http://schemas.microsoft.com/office/powerpoint/2010/main" val="378254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79512" y="2708920"/>
            <a:ext cx="8712968" cy="692696"/>
          </a:xfrm>
        </p:spPr>
        <p:txBody>
          <a:bodyPr/>
          <a:lstStyle/>
          <a:p>
            <a:pPr algn="ctr"/>
            <a:r>
              <a:rPr kumimoji="1" lang="en-US" altLang="ja-JP" dirty="0" smtClean="0"/>
              <a:t>Appendices</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43</a:t>
            </a:fld>
            <a:endParaRPr lang="de-DE" dirty="0"/>
          </a:p>
        </p:txBody>
      </p:sp>
    </p:spTree>
    <p:extLst>
      <p:ext uri="{BB962C8B-B14F-4D97-AF65-F5344CB8AC3E}">
        <p14:creationId xmlns:p14="http://schemas.microsoft.com/office/powerpoint/2010/main" val="113650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制御試験結果</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44</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179512" y="764704"/>
            <a:ext cx="8208912"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solidFill>
                  <a:srgbClr val="002060"/>
                </a:solidFill>
              </a:rPr>
              <a:t>2. Lock-acquisition Phase</a:t>
            </a:r>
          </a:p>
        </p:txBody>
      </p:sp>
      <p:sp>
        <p:nvSpPr>
          <p:cNvPr id="16" name="コンテンツ プレースホルダー 1"/>
          <p:cNvSpPr txBox="1">
            <a:spLocks/>
          </p:cNvSpPr>
          <p:nvPr/>
        </p:nvSpPr>
        <p:spPr>
          <a:xfrm>
            <a:off x="107504" y="1268759"/>
            <a:ext cx="7560840" cy="4952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制御後の地面から鏡の伝達関数の測定</a:t>
            </a:r>
            <a:endParaRPr kumimoji="1" lang="en-US" altLang="ja-JP" sz="2000" b="1" dirty="0" smtClean="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913451"/>
            <a:ext cx="5576478" cy="396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000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effectLst>
                  <a:outerShdw blurRad="38100" dist="38100" dir="2700000" algn="tl">
                    <a:srgbClr val="000000">
                      <a:alpha val="43137"/>
                    </a:srgbClr>
                  </a:outerShdw>
                </a:effectLst>
              </a:rPr>
              <a:t>SAS</a:t>
            </a:r>
            <a:r>
              <a:rPr kumimoji="1" lang="ja-JP" altLang="en-US" dirty="0" smtClean="0">
                <a:effectLst>
                  <a:outerShdw blurRad="38100" dist="38100" dir="2700000" algn="tl">
                    <a:srgbClr val="000000">
                      <a:alpha val="43137"/>
                    </a:srgbClr>
                  </a:outerShdw>
                </a:effectLst>
              </a:rPr>
              <a:t>で用いる低周波振動子</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45</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4997"/>
            <a:ext cx="3600400" cy="338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タイトル 2"/>
          <p:cNvSpPr txBox="1">
            <a:spLocks/>
          </p:cNvSpPr>
          <p:nvPr/>
        </p:nvSpPr>
        <p:spPr>
          <a:xfrm>
            <a:off x="539552" y="936104"/>
            <a:ext cx="3456384"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ja-JP" altLang="en-US" sz="2400" dirty="0" smtClean="0"/>
              <a:t>倒立振り子</a:t>
            </a:r>
            <a:endParaRPr kumimoji="1" lang="en-US" altLang="ja-JP" sz="2400" dirty="0" smtClean="0"/>
          </a:p>
          <a:p>
            <a:pPr algn="ctr"/>
            <a:r>
              <a:rPr kumimoji="1" lang="en-US" altLang="ja-JP" sz="2400" dirty="0" smtClean="0"/>
              <a:t>Inverted Pendulum (IP)</a:t>
            </a:r>
            <a:endParaRPr kumimoji="1" lang="ja-JP" altLang="en-US" sz="2400" dirty="0"/>
          </a:p>
        </p:txBody>
      </p:sp>
      <p:sp>
        <p:nvSpPr>
          <p:cNvPr id="17" name="コンテンツ プレースホルダー 1"/>
          <p:cNvSpPr txBox="1">
            <a:spLocks/>
          </p:cNvSpPr>
          <p:nvPr/>
        </p:nvSpPr>
        <p:spPr>
          <a:xfrm>
            <a:off x="277553" y="5229200"/>
            <a:ext cx="8470912" cy="11161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それぞれ水平、鉛直方向を防振</a:t>
            </a:r>
            <a:endParaRPr kumimoji="1" lang="en-US" altLang="ja-JP" b="1" dirty="0" smtClean="0"/>
          </a:p>
          <a:p>
            <a:r>
              <a:rPr kumimoji="1" lang="ja-JP" altLang="en-US" b="1" dirty="0" smtClean="0"/>
              <a:t>反ばね効果で共振周波数を低減 （</a:t>
            </a:r>
            <a:r>
              <a:rPr kumimoji="1" lang="en-US" altLang="ja-JP" b="1" dirty="0" smtClean="0"/>
              <a:t>IP: 50 </a:t>
            </a:r>
            <a:r>
              <a:rPr kumimoji="1" lang="en-US" altLang="ja-JP" b="1" dirty="0" err="1" smtClean="0"/>
              <a:t>mHz</a:t>
            </a:r>
            <a:r>
              <a:rPr kumimoji="1" lang="en-US" altLang="ja-JP" b="1" dirty="0" smtClean="0"/>
              <a:t>, GAS: 300 </a:t>
            </a:r>
            <a:r>
              <a:rPr kumimoji="1" lang="en-US" altLang="ja-JP" b="1" dirty="0" err="1" smtClean="0"/>
              <a:t>mHz</a:t>
            </a:r>
            <a:r>
              <a:rPr kumimoji="1" lang="ja-JP" altLang="en-US" b="1" dirty="0" smtClean="0"/>
              <a:t>）</a:t>
            </a:r>
            <a:endParaRPr kumimoji="1" lang="en-US" altLang="ja-JP" b="1" dirty="0" smtClean="0"/>
          </a:p>
        </p:txBody>
      </p:sp>
      <p:sp>
        <p:nvSpPr>
          <p:cNvPr id="8" name="タイトル 2"/>
          <p:cNvSpPr txBox="1">
            <a:spLocks/>
          </p:cNvSpPr>
          <p:nvPr/>
        </p:nvSpPr>
        <p:spPr>
          <a:xfrm>
            <a:off x="4644007" y="908720"/>
            <a:ext cx="3960441" cy="692696"/>
          </a:xfrm>
          <a:prstGeom prst="rect">
            <a:avLst/>
          </a:prstGeom>
        </p:spPr>
        <p:txBody>
          <a:bodyPr vert="horz" lIns="91440" tIns="45720" rIns="91440" bIns="45720" rtlCol="0" anchor="t">
            <a:noAutofit/>
          </a:bodyPr>
          <a:lstStyle>
            <a:lvl1pPr algn="l"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kumimoji="1" lang="en-US" altLang="ja-JP" sz="2400" dirty="0" smtClean="0"/>
              <a:t>GAS </a:t>
            </a:r>
            <a:r>
              <a:rPr kumimoji="1" lang="ja-JP" altLang="en-US" sz="2400" dirty="0" smtClean="0"/>
              <a:t>フィルター</a:t>
            </a:r>
            <a:endParaRPr kumimoji="1" lang="en-US" altLang="ja-JP" sz="2400" dirty="0" smtClean="0"/>
          </a:p>
          <a:p>
            <a:pPr algn="ctr"/>
            <a:r>
              <a:rPr kumimoji="1" lang="en-US" altLang="ja-JP" sz="2400" dirty="0" smtClean="0"/>
              <a:t>Geometric Anti-Spring Filter</a:t>
            </a:r>
            <a:endParaRPr kumimoji="1" lang="ja-JP" alt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50383"/>
            <a:ext cx="3744416" cy="2746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947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倒立振り子の制御</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46</a:t>
            </a:fld>
            <a:endParaRPr lang="de-DE" dirty="0"/>
          </a:p>
        </p:txBody>
      </p:sp>
      <p:sp>
        <p:nvSpPr>
          <p:cNvPr id="29" name="コンテンツ プレースホルダー 1"/>
          <p:cNvSpPr txBox="1">
            <a:spLocks/>
          </p:cNvSpPr>
          <p:nvPr/>
        </p:nvSpPr>
        <p:spPr>
          <a:xfrm>
            <a:off x="323528" y="908720"/>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en-US" altLang="ja-JP" sz="2000" b="1" dirty="0" smtClean="0"/>
              <a:t>LVDT (</a:t>
            </a:r>
            <a:r>
              <a:rPr kumimoji="1" lang="ja-JP" altLang="en-US" sz="2000" b="1" dirty="0" smtClean="0"/>
              <a:t>磁場を利用した変位センサー</a:t>
            </a:r>
            <a:r>
              <a:rPr kumimoji="1" lang="en-US" altLang="ja-JP" sz="2000" b="1" dirty="0" smtClean="0"/>
              <a:t>) </a:t>
            </a:r>
            <a:r>
              <a:rPr kumimoji="1" lang="ja-JP" altLang="en-US" sz="2000" b="1" dirty="0" smtClean="0"/>
              <a:t>と</a:t>
            </a:r>
            <a:r>
              <a:rPr kumimoji="1" lang="en-US" altLang="ja-JP" sz="2000" b="1" dirty="0" smtClean="0"/>
              <a:t>geophone (</a:t>
            </a:r>
            <a:r>
              <a:rPr kumimoji="1" lang="ja-JP" altLang="en-US" sz="2000" b="1" dirty="0" smtClean="0"/>
              <a:t>速度計測地震計</a:t>
            </a:r>
            <a:r>
              <a:rPr kumimoji="1" lang="en-US" altLang="ja-JP" sz="2000" b="1" dirty="0" smtClean="0"/>
              <a:t>) </a:t>
            </a:r>
            <a:br>
              <a:rPr kumimoji="1" lang="en-US" altLang="ja-JP" sz="2000" b="1" dirty="0" smtClean="0"/>
            </a:br>
            <a:r>
              <a:rPr kumimoji="1" lang="ja-JP" altLang="en-US" sz="2000" b="1" dirty="0" smtClean="0"/>
              <a:t>の</a:t>
            </a:r>
            <a:r>
              <a:rPr kumimoji="1" lang="en-US" altLang="ja-JP" sz="2000" b="1" dirty="0" smtClean="0"/>
              <a:t>2</a:t>
            </a:r>
            <a:r>
              <a:rPr kumimoji="1" lang="ja-JP" altLang="en-US" sz="2000" b="1" dirty="0" smtClean="0"/>
              <a:t>種類のセンサーを組み合わせて制御</a:t>
            </a:r>
            <a:endParaRPr kumimoji="1" lang="en-US" altLang="ja-JP" sz="2000" b="1" dirty="0" smtClean="0"/>
          </a:p>
        </p:txBody>
      </p:sp>
      <p:sp>
        <p:nvSpPr>
          <p:cNvPr id="9" name="正方形/長方形 8"/>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07" y="2644931"/>
            <a:ext cx="4026145" cy="29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コンテンツ プレースホルダー 1"/>
          <p:cNvSpPr txBox="1">
            <a:spLocks/>
          </p:cNvSpPr>
          <p:nvPr/>
        </p:nvSpPr>
        <p:spPr>
          <a:xfrm>
            <a:off x="323528" y="1700808"/>
            <a:ext cx="8496944"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t>水平</a:t>
            </a:r>
            <a:r>
              <a:rPr kumimoji="1" lang="en-US" altLang="ja-JP" sz="2000" b="1" dirty="0" smtClean="0"/>
              <a:t>3</a:t>
            </a:r>
            <a:r>
              <a:rPr kumimoji="1" lang="ja-JP" altLang="en-US" sz="2000" b="1" dirty="0" smtClean="0"/>
              <a:t>自由度</a:t>
            </a:r>
            <a:r>
              <a:rPr kumimoji="1" lang="en-US" altLang="ja-JP" sz="2000" b="1" dirty="0" smtClean="0"/>
              <a:t>(X, Y, </a:t>
            </a:r>
            <a:r>
              <a:rPr kumimoji="1" lang="en-US" altLang="ja-JP" sz="2000" b="1" dirty="0" err="1" smtClean="0"/>
              <a:t>θz</a:t>
            </a:r>
            <a:r>
              <a:rPr kumimoji="1" lang="en-US" altLang="ja-JP" sz="2000" b="1" dirty="0" smtClean="0"/>
              <a:t>)</a:t>
            </a:r>
            <a:r>
              <a:rPr kumimoji="1" lang="ja-JP" altLang="en-US" sz="2000" b="1" dirty="0" smtClean="0"/>
              <a:t>の制御</a:t>
            </a:r>
            <a:endParaRPr kumimoji="1" lang="en-US" altLang="ja-JP" sz="2000" b="1" dirty="0"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605087"/>
            <a:ext cx="3960440" cy="320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16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47</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746" y="1628800"/>
            <a:ext cx="6688562"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4283968" y="1628800"/>
            <a:ext cx="553259" cy="1728192"/>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rot="5400000">
            <a:off x="5580637" y="2613582"/>
            <a:ext cx="553259" cy="2040081"/>
          </a:xfrm>
          <a:prstGeom prst="roundRect">
            <a:avLst/>
          </a:pr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a:off x="4355976" y="1700808"/>
            <a:ext cx="0" cy="1584176"/>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5004047" y="3933056"/>
            <a:ext cx="1656185"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3631225" y="2267580"/>
            <a:ext cx="652743" cy="369332"/>
          </a:xfrm>
          <a:prstGeom prst="rect">
            <a:avLst/>
          </a:prstGeom>
        </p:spPr>
        <p:txBody>
          <a:bodyPr wrap="none">
            <a:spAutoFit/>
          </a:bodyPr>
          <a:lstStyle/>
          <a:p>
            <a:r>
              <a:rPr lang="en-US" altLang="ja-JP" b="1" dirty="0" smtClean="0"/>
              <a:t>3 km</a:t>
            </a:r>
            <a:endParaRPr lang="ja-JP" altLang="en-US" b="1" dirty="0"/>
          </a:p>
        </p:txBody>
      </p:sp>
      <p:sp>
        <p:nvSpPr>
          <p:cNvPr id="26" name="正方形/長方形 25"/>
          <p:cNvSpPr/>
          <p:nvPr/>
        </p:nvSpPr>
        <p:spPr>
          <a:xfrm>
            <a:off x="5503433" y="3923764"/>
            <a:ext cx="652743" cy="369332"/>
          </a:xfrm>
          <a:prstGeom prst="rect">
            <a:avLst/>
          </a:prstGeom>
        </p:spPr>
        <p:txBody>
          <a:bodyPr wrap="none">
            <a:spAutoFit/>
          </a:bodyPr>
          <a:lstStyle/>
          <a:p>
            <a:r>
              <a:rPr lang="en-US" altLang="ja-JP" b="1" dirty="0" smtClean="0"/>
              <a:t>3 km</a:t>
            </a:r>
            <a:endParaRPr lang="ja-JP" altLang="en-US" b="1" dirty="0"/>
          </a:p>
        </p:txBody>
      </p:sp>
      <p:sp>
        <p:nvSpPr>
          <p:cNvPr id="28" name="角丸四角形 27"/>
          <p:cNvSpPr/>
          <p:nvPr/>
        </p:nvSpPr>
        <p:spPr>
          <a:xfrm rot="16200000">
            <a:off x="3269678" y="2835356"/>
            <a:ext cx="671830" cy="1235538"/>
          </a:xfrm>
          <a:prstGeom prst="roundRect">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2606908" y="2053297"/>
            <a:ext cx="1317020" cy="1015663"/>
          </a:xfrm>
          <a:prstGeom prst="rect">
            <a:avLst/>
          </a:prstGeom>
        </p:spPr>
        <p:txBody>
          <a:bodyPr wrap="square">
            <a:spAutoFit/>
          </a:bodyPr>
          <a:lstStyle/>
          <a:p>
            <a:r>
              <a:rPr lang="en-US" altLang="ja-JP" sz="2000" b="1" dirty="0" smtClean="0">
                <a:solidFill>
                  <a:srgbClr val="00B050"/>
                </a:solidFill>
              </a:rPr>
              <a:t>Power Recycling</a:t>
            </a:r>
          </a:p>
          <a:p>
            <a:r>
              <a:rPr lang="en-US" altLang="ja-JP" sz="2000" b="1" dirty="0" smtClean="0">
                <a:solidFill>
                  <a:srgbClr val="00B050"/>
                </a:solidFill>
              </a:rPr>
              <a:t>Cavity</a:t>
            </a:r>
            <a:endParaRPr lang="ja-JP" altLang="en-US" sz="2000" b="1" dirty="0">
              <a:solidFill>
                <a:srgbClr val="00B050"/>
              </a:solidFill>
            </a:endParaRPr>
          </a:p>
        </p:txBody>
      </p:sp>
      <p:sp>
        <p:nvSpPr>
          <p:cNvPr id="30" name="角丸四角形 29"/>
          <p:cNvSpPr/>
          <p:nvPr/>
        </p:nvSpPr>
        <p:spPr>
          <a:xfrm>
            <a:off x="4139952" y="3908086"/>
            <a:ext cx="671830" cy="1235538"/>
          </a:xfrm>
          <a:prstGeom prst="roundRect">
            <a:avLst/>
          </a:prstGeom>
          <a:solidFill>
            <a:srgbClr val="002060">
              <a:alpha val="3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983172" y="4429561"/>
            <a:ext cx="1317020" cy="1015663"/>
          </a:xfrm>
          <a:prstGeom prst="rect">
            <a:avLst/>
          </a:prstGeom>
        </p:spPr>
        <p:txBody>
          <a:bodyPr wrap="square">
            <a:spAutoFit/>
          </a:bodyPr>
          <a:lstStyle/>
          <a:p>
            <a:r>
              <a:rPr lang="en-US" altLang="ja-JP" sz="2000" b="1" dirty="0" smtClean="0">
                <a:solidFill>
                  <a:srgbClr val="002060"/>
                </a:solidFill>
              </a:rPr>
              <a:t>Signal Recycling</a:t>
            </a:r>
          </a:p>
          <a:p>
            <a:r>
              <a:rPr lang="en-US" altLang="ja-JP" sz="2000" b="1" dirty="0" smtClean="0">
                <a:solidFill>
                  <a:srgbClr val="002060"/>
                </a:solidFill>
              </a:rPr>
              <a:t>Cavity</a:t>
            </a:r>
            <a:endParaRPr lang="ja-JP" altLang="en-US" sz="2000" b="1" dirty="0">
              <a:solidFill>
                <a:srgbClr val="002060"/>
              </a:solidFill>
            </a:endParaRPr>
          </a:p>
        </p:txBody>
      </p:sp>
      <p:sp>
        <p:nvSpPr>
          <p:cNvPr id="32" name="角丸四角形 31"/>
          <p:cNvSpPr/>
          <p:nvPr/>
        </p:nvSpPr>
        <p:spPr>
          <a:xfrm>
            <a:off x="3863981" y="5589240"/>
            <a:ext cx="947801" cy="473753"/>
          </a:xfrm>
          <a:prstGeom prst="round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1998912" y="5621178"/>
            <a:ext cx="1781000" cy="400110"/>
          </a:xfrm>
          <a:prstGeom prst="rect">
            <a:avLst/>
          </a:prstGeom>
        </p:spPr>
        <p:txBody>
          <a:bodyPr wrap="none">
            <a:spAutoFit/>
          </a:bodyPr>
          <a:lstStyle/>
          <a:p>
            <a:r>
              <a:rPr lang="en-US" altLang="ja-JP" sz="2000" b="1" dirty="0" smtClean="0">
                <a:solidFill>
                  <a:schemeClr val="accent4"/>
                </a:solidFill>
              </a:rPr>
              <a:t>Photo detector</a:t>
            </a:r>
            <a:endParaRPr lang="ja-JP" altLang="en-US" sz="2000" b="1" dirty="0">
              <a:solidFill>
                <a:schemeClr val="accent4"/>
              </a:solidFill>
            </a:endParaRPr>
          </a:p>
        </p:txBody>
      </p:sp>
      <p:sp>
        <p:nvSpPr>
          <p:cNvPr id="34" name="コンテンツ プレースホルダー 1"/>
          <p:cNvSpPr txBox="1">
            <a:spLocks/>
          </p:cNvSpPr>
          <p:nvPr/>
        </p:nvSpPr>
        <p:spPr>
          <a:xfrm>
            <a:off x="107504" y="950829"/>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干渉計のコンフィギュレーション：</a:t>
            </a:r>
            <a:endParaRPr kumimoji="1" lang="en-US" altLang="ja-JP" sz="2000" b="1" dirty="0" smtClean="0">
              <a:latin typeface="+mj-ea"/>
              <a:ea typeface="+mj-ea"/>
            </a:endParaRPr>
          </a:p>
        </p:txBody>
      </p:sp>
      <p:cxnSp>
        <p:nvCxnSpPr>
          <p:cNvPr id="35" name="直線矢印コネクタ 34"/>
          <p:cNvCxnSpPr/>
          <p:nvPr/>
        </p:nvCxnSpPr>
        <p:spPr>
          <a:xfrm flipH="1">
            <a:off x="5087936" y="1772816"/>
            <a:ext cx="934492"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969314" y="1891862"/>
            <a:ext cx="1053114" cy="11147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5155697" y="1891862"/>
            <a:ext cx="866731" cy="12899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6516217" y="1891862"/>
            <a:ext cx="0" cy="1393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6022428" y="1500753"/>
            <a:ext cx="958917" cy="400110"/>
          </a:xfrm>
          <a:prstGeom prst="rect">
            <a:avLst/>
          </a:prstGeom>
          <a:solidFill>
            <a:srgbClr val="00B0F0"/>
          </a:solidFill>
        </p:spPr>
        <p:txBody>
          <a:bodyPr wrap="none">
            <a:spAutoFit/>
          </a:bodyPr>
          <a:lstStyle/>
          <a:p>
            <a:r>
              <a:rPr lang="ja-JP" altLang="en-US" sz="2000" b="1" dirty="0" smtClean="0"/>
              <a:t>極低温</a:t>
            </a:r>
            <a:endParaRPr lang="ja-JP" altLang="en-US" sz="2000" b="1" dirty="0"/>
          </a:p>
        </p:txBody>
      </p:sp>
      <p:sp>
        <p:nvSpPr>
          <p:cNvPr id="27" name="正方形/長方形 26"/>
          <p:cNvSpPr/>
          <p:nvPr/>
        </p:nvSpPr>
        <p:spPr>
          <a:xfrm>
            <a:off x="5139571" y="2524834"/>
            <a:ext cx="2312749" cy="400110"/>
          </a:xfrm>
          <a:prstGeom prst="rect">
            <a:avLst/>
          </a:prstGeom>
          <a:solidFill>
            <a:schemeClr val="bg1"/>
          </a:solidFill>
        </p:spPr>
        <p:txBody>
          <a:bodyPr wrap="none">
            <a:spAutoFit/>
          </a:bodyPr>
          <a:lstStyle/>
          <a:p>
            <a:r>
              <a:rPr lang="en-US" altLang="ja-JP" sz="2000" b="1" dirty="0" err="1" smtClean="0">
                <a:solidFill>
                  <a:srgbClr val="FF0000"/>
                </a:solidFill>
              </a:rPr>
              <a:t>Fabry</a:t>
            </a:r>
            <a:r>
              <a:rPr lang="en-US" altLang="ja-JP" sz="2000" b="1" dirty="0" smtClean="0">
                <a:solidFill>
                  <a:srgbClr val="FF0000"/>
                </a:solidFill>
              </a:rPr>
              <a:t>-Perot Cavities</a:t>
            </a:r>
            <a:endParaRPr lang="ja-JP" altLang="en-US" sz="2000" b="1" dirty="0">
              <a:solidFill>
                <a:srgbClr val="FF0000"/>
              </a:solidFill>
            </a:endParaRPr>
          </a:p>
        </p:txBody>
      </p:sp>
    </p:spTree>
    <p:extLst>
      <p:ext uri="{BB962C8B-B14F-4D97-AF65-F5344CB8AC3E}">
        <p14:creationId xmlns:p14="http://schemas.microsoft.com/office/powerpoint/2010/main" val="96192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8" grpId="0" animBg="1"/>
      <p:bldP spid="29" grpId="0"/>
      <p:bldP spid="30" grpId="0" animBg="1"/>
      <p:bldP spid="31" grpId="0"/>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72" y="1012207"/>
            <a:ext cx="4757910" cy="364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地面振動雑音への要求</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48</a:t>
            </a:fld>
            <a:endParaRPr lang="de-DE" dirty="0"/>
          </a:p>
        </p:txBody>
      </p:sp>
      <p:sp>
        <p:nvSpPr>
          <p:cNvPr id="23" name="正方形/長方形 22"/>
          <p:cNvSpPr/>
          <p:nvPr/>
        </p:nvSpPr>
        <p:spPr>
          <a:xfrm>
            <a:off x="5513276" y="107340"/>
            <a:ext cx="3523220" cy="369332"/>
          </a:xfrm>
          <a:prstGeom prst="rect">
            <a:avLst/>
          </a:prstGeom>
        </p:spPr>
        <p:txBody>
          <a:bodyPr wrap="square">
            <a:spAutoFit/>
          </a:bodyPr>
          <a:lstStyle/>
          <a:p>
            <a:pPr lvl="0" algn="r"/>
            <a:r>
              <a:rPr lang="en-US" altLang="ja-JP" b="1" dirty="0" smtClean="0">
                <a:solidFill>
                  <a:srgbClr val="92D050"/>
                </a:solidFill>
              </a:rPr>
              <a:t>2.  </a:t>
            </a:r>
            <a:r>
              <a:rPr lang="ja-JP" altLang="en-US" b="1" dirty="0" smtClean="0">
                <a:solidFill>
                  <a:srgbClr val="92D050"/>
                </a:solidFill>
              </a:rPr>
              <a:t>低周波</a:t>
            </a:r>
            <a:r>
              <a:rPr lang="ja-JP" altLang="en-US" b="1" dirty="0">
                <a:solidFill>
                  <a:srgbClr val="92D050"/>
                </a:solidFill>
              </a:rPr>
              <a:t>防振</a:t>
            </a:r>
            <a:r>
              <a:rPr lang="ja-JP" altLang="en-US" b="1" dirty="0" smtClean="0">
                <a:solidFill>
                  <a:srgbClr val="92D050"/>
                </a:solidFill>
              </a:rPr>
              <a:t>装置の概要</a:t>
            </a:r>
            <a:endParaRPr kumimoji="1" lang="ja-JP" altLang="en-US" b="1" dirty="0">
              <a:solidFill>
                <a:srgbClr val="92D050"/>
              </a:solidFill>
            </a:endParaRPr>
          </a:p>
        </p:txBody>
      </p:sp>
      <p:sp>
        <p:nvSpPr>
          <p:cNvPr id="29" name="コンテンツ プレースホルダー 1"/>
          <p:cNvSpPr txBox="1">
            <a:spLocks/>
          </p:cNvSpPr>
          <p:nvPr/>
        </p:nvSpPr>
        <p:spPr>
          <a:xfrm>
            <a:off x="323528" y="4646803"/>
            <a:ext cx="8496944" cy="13202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t>振動スペクトル密度は</a:t>
            </a:r>
            <a:r>
              <a:rPr kumimoji="1" lang="en-US" altLang="ja-JP" b="1" dirty="0" smtClean="0"/>
              <a:t>10 Hz</a:t>
            </a:r>
            <a:r>
              <a:rPr kumimoji="1" lang="ja-JP" altLang="en-US" b="1" dirty="0" smtClean="0"/>
              <a:t>で</a:t>
            </a:r>
            <a:r>
              <a:rPr kumimoji="1" lang="en-US" altLang="ja-JP" b="1" dirty="0" smtClean="0"/>
              <a:t>10</a:t>
            </a:r>
            <a:r>
              <a:rPr kumimoji="1" lang="en-US" altLang="ja-JP" b="1" baseline="30000" dirty="0" smtClean="0"/>
              <a:t>-8</a:t>
            </a:r>
            <a:r>
              <a:rPr kumimoji="1" lang="en-US" altLang="ja-JP" b="1" dirty="0" smtClean="0"/>
              <a:t> – 10</a:t>
            </a:r>
            <a:r>
              <a:rPr kumimoji="1" lang="en-US" altLang="ja-JP" b="1" baseline="30000" dirty="0" smtClean="0"/>
              <a:t>-11</a:t>
            </a:r>
            <a:r>
              <a:rPr kumimoji="1" lang="ja-JP" altLang="en-US" b="1" dirty="0" smtClean="0"/>
              <a:t> </a:t>
            </a:r>
            <a:r>
              <a:rPr kumimoji="1" lang="en-US" altLang="ja-JP" b="1" dirty="0" smtClean="0"/>
              <a:t>m/</a:t>
            </a:r>
            <a:r>
              <a:rPr kumimoji="1" lang="ja-JP" altLang="en-US" b="1" dirty="0" smtClean="0"/>
              <a:t>√</a:t>
            </a:r>
            <a:r>
              <a:rPr kumimoji="1" lang="en-US" altLang="ja-JP" b="1" dirty="0" smtClean="0"/>
              <a:t>Hz</a:t>
            </a:r>
            <a:r>
              <a:rPr kumimoji="1" lang="ja-JP" altLang="en-US" b="1" dirty="0" smtClean="0"/>
              <a:t>程度</a:t>
            </a:r>
            <a:endParaRPr kumimoji="1" lang="en-US" altLang="ja-JP" b="1" dirty="0" smtClean="0"/>
          </a:p>
          <a:p>
            <a:r>
              <a:rPr kumimoji="1" lang="ja-JP" altLang="en-US" b="1" dirty="0" smtClean="0"/>
              <a:t>重力波</a:t>
            </a:r>
            <a:r>
              <a:rPr kumimoji="1" lang="ja-JP" altLang="en-US" b="1" dirty="0"/>
              <a:t>に</a:t>
            </a:r>
            <a:r>
              <a:rPr kumimoji="1" lang="ja-JP" altLang="en-US" b="1" dirty="0" smtClean="0"/>
              <a:t>よる光路長変動は</a:t>
            </a:r>
            <a:r>
              <a:rPr kumimoji="1" lang="en-US" altLang="ja-JP" b="1" dirty="0" smtClean="0"/>
              <a:t> 10</a:t>
            </a:r>
            <a:r>
              <a:rPr kumimoji="1" lang="en-US" altLang="ja-JP" b="1" baseline="30000" dirty="0" smtClean="0"/>
              <a:t>-20</a:t>
            </a:r>
            <a:r>
              <a:rPr kumimoji="1" lang="en-US" altLang="ja-JP" b="1" dirty="0" smtClean="0"/>
              <a:t> m/</a:t>
            </a:r>
            <a:r>
              <a:rPr kumimoji="1" lang="ja-JP" altLang="en-US" b="1" dirty="0" smtClean="0"/>
              <a:t>√</a:t>
            </a:r>
            <a:r>
              <a:rPr kumimoji="1" lang="en-US" altLang="ja-JP" b="1" dirty="0" smtClean="0"/>
              <a:t>Hz</a:t>
            </a:r>
            <a:r>
              <a:rPr kumimoji="1" lang="ja-JP" altLang="en-US" b="1" dirty="0" smtClean="0"/>
              <a:t>程度</a:t>
            </a:r>
            <a:r>
              <a:rPr kumimoji="1" lang="en-US" altLang="ja-JP" b="1" dirty="0" smtClean="0"/>
              <a:t> </a:t>
            </a:r>
          </a:p>
        </p:txBody>
      </p:sp>
      <p:cxnSp>
        <p:nvCxnSpPr>
          <p:cNvPr id="5" name="直線コネクタ 4"/>
          <p:cNvCxnSpPr/>
          <p:nvPr/>
        </p:nvCxnSpPr>
        <p:spPr>
          <a:xfrm>
            <a:off x="6452834" y="4777458"/>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513276" y="5226759"/>
            <a:ext cx="3548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3870205" y="5616251"/>
            <a:ext cx="4878259" cy="523220"/>
          </a:xfrm>
          <a:prstGeom prst="rect">
            <a:avLst/>
          </a:prstGeom>
        </p:spPr>
        <p:txBody>
          <a:bodyPr wrap="none">
            <a:spAutoFit/>
          </a:bodyPr>
          <a:lstStyle/>
          <a:p>
            <a:r>
              <a:rPr kumimoji="1" lang="ja-JP" altLang="en-US" sz="2800" b="1" dirty="0" smtClean="0">
                <a:solidFill>
                  <a:srgbClr val="FF0000"/>
                </a:solidFill>
                <a:latin typeface="HGｺﾞｼｯｸE" panose="020B0909000000000000" pitchFamily="49" charset="-128"/>
                <a:ea typeface="HGｺﾞｼｯｸE" panose="020B0909000000000000" pitchFamily="49" charset="-128"/>
              </a:rPr>
              <a:t>⇒</a:t>
            </a:r>
            <a:r>
              <a:rPr kumimoji="1" lang="en-US" altLang="ja-JP" sz="2800" b="1" u="sng" dirty="0" smtClean="0">
                <a:solidFill>
                  <a:srgbClr val="FF0000"/>
                </a:solidFill>
                <a:latin typeface="+mj-lt"/>
                <a:ea typeface="HGｺﾞｼｯｸE" panose="020B0909000000000000" pitchFamily="49" charset="-128"/>
              </a:rPr>
              <a:t>10</a:t>
            </a:r>
            <a:r>
              <a:rPr kumimoji="1" lang="ja-JP" altLang="en-US" sz="2800" b="1" u="sng" dirty="0" smtClean="0">
                <a:solidFill>
                  <a:srgbClr val="FF0000"/>
                </a:solidFill>
                <a:latin typeface="HGｺﾞｼｯｸE" panose="020B0909000000000000" pitchFamily="49" charset="-128"/>
                <a:ea typeface="HGｺﾞｼｯｸE" panose="020B0909000000000000" pitchFamily="49" charset="-128"/>
              </a:rPr>
              <a:t>桁程度の振動抑制が必要</a:t>
            </a:r>
            <a:endParaRPr kumimoji="1" lang="en-US" altLang="ja-JP" sz="2800" b="1" u="sng" dirty="0" smtClean="0">
              <a:solidFill>
                <a:srgbClr val="FF0000"/>
              </a:solidFill>
              <a:latin typeface="HGｺﾞｼｯｸE" panose="020B0909000000000000" pitchFamily="49" charset="-128"/>
              <a:ea typeface="HGｺﾞｼｯｸE" panose="020B0909000000000000" pitchFamily="49" charset="-128"/>
            </a:endParaRPr>
          </a:p>
        </p:txBody>
      </p:sp>
      <p:cxnSp>
        <p:nvCxnSpPr>
          <p:cNvPr id="11" name="直線矢印コネクタ 10"/>
          <p:cNvCxnSpPr/>
          <p:nvPr/>
        </p:nvCxnSpPr>
        <p:spPr>
          <a:xfrm>
            <a:off x="2699792" y="2042871"/>
            <a:ext cx="0" cy="1242113"/>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1268498" y="2204864"/>
            <a:ext cx="1143262" cy="830997"/>
          </a:xfrm>
          <a:prstGeom prst="rect">
            <a:avLst/>
          </a:prstGeom>
          <a:solidFill>
            <a:schemeClr val="bg1"/>
          </a:solidFill>
        </p:spPr>
        <p:txBody>
          <a:bodyPr wrap="none">
            <a:spAutoFit/>
          </a:bodyPr>
          <a:lstStyle/>
          <a:p>
            <a:r>
              <a:rPr kumimoji="1" lang="en-US" altLang="ja-JP" sz="4800" b="1" dirty="0" smtClean="0"/>
              <a:t>10</a:t>
            </a:r>
            <a:r>
              <a:rPr kumimoji="1" lang="en-US" altLang="ja-JP" sz="4800" b="1" baseline="30000" dirty="0" smtClean="0"/>
              <a:t>-8</a:t>
            </a:r>
            <a:endParaRPr lang="ja-JP" altLang="en-US" sz="4800" baseline="30000" dirty="0"/>
          </a:p>
        </p:txBody>
      </p:sp>
      <p:sp>
        <p:nvSpPr>
          <p:cNvPr id="21" name="コンテンツ プレースホルダー 1"/>
          <p:cNvSpPr txBox="1">
            <a:spLocks/>
          </p:cNvSpPr>
          <p:nvPr/>
        </p:nvSpPr>
        <p:spPr>
          <a:xfrm>
            <a:off x="5222658" y="3284984"/>
            <a:ext cx="3381790" cy="6480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600" b="1" dirty="0" smtClean="0"/>
              <a:t>地面振動スペクトルと</a:t>
            </a:r>
            <a:r>
              <a:rPr kumimoji="1" lang="en-US" altLang="ja-JP" sz="1600" b="1" dirty="0" smtClean="0"/>
              <a:t>KAGRA</a:t>
            </a:r>
            <a:r>
              <a:rPr kumimoji="1" lang="ja-JP" altLang="en-US" sz="1600" b="1" dirty="0" smtClean="0"/>
              <a:t>の目標感度との比較</a:t>
            </a:r>
            <a:endParaRPr kumimoji="1" lang="ja-JP" altLang="en-US" sz="1600" b="1" dirty="0"/>
          </a:p>
        </p:txBody>
      </p:sp>
    </p:spTree>
    <p:extLst>
      <p:ext uri="{BB962C8B-B14F-4D97-AF65-F5344CB8AC3E}">
        <p14:creationId xmlns:p14="http://schemas.microsoft.com/office/powerpoint/2010/main" val="2917988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センサー・アクチュエータ</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49</a:t>
            </a:fld>
            <a:endParaRPr lang="de-DE" dirty="0"/>
          </a:p>
        </p:txBody>
      </p:sp>
      <p:sp>
        <p:nvSpPr>
          <p:cNvPr id="10" name="コンテンツ プレースホルダー 1"/>
          <p:cNvSpPr txBox="1">
            <a:spLocks/>
          </p:cNvSpPr>
          <p:nvPr/>
        </p:nvSpPr>
        <p:spPr>
          <a:xfrm>
            <a:off x="251520" y="764704"/>
            <a:ext cx="468052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LVDT </a:t>
            </a:r>
            <a:r>
              <a:rPr kumimoji="1" lang="en-US" altLang="ja-JP" sz="1600" b="1" dirty="0" smtClean="0"/>
              <a:t>(</a:t>
            </a:r>
            <a:r>
              <a:rPr kumimoji="1" lang="en-US" altLang="ja-JP" sz="1600" b="1" u="sng" dirty="0" smtClean="0"/>
              <a:t>L</a:t>
            </a:r>
            <a:r>
              <a:rPr kumimoji="1" lang="en-US" altLang="ja-JP" sz="1600" b="1" dirty="0" smtClean="0"/>
              <a:t>inear </a:t>
            </a:r>
            <a:r>
              <a:rPr kumimoji="1" lang="en-US" altLang="ja-JP" sz="1600" b="1" u="sng" dirty="0" smtClean="0"/>
              <a:t>V</a:t>
            </a:r>
            <a:r>
              <a:rPr kumimoji="1" lang="en-US" altLang="ja-JP" sz="1600" b="1" dirty="0" smtClean="0"/>
              <a:t>ariable </a:t>
            </a:r>
            <a:r>
              <a:rPr kumimoji="1" lang="en-US" altLang="ja-JP" sz="1600" b="1" u="sng" dirty="0" smtClean="0"/>
              <a:t>D</a:t>
            </a:r>
            <a:r>
              <a:rPr kumimoji="1" lang="en-US" altLang="ja-JP" sz="1600" b="1" dirty="0" smtClean="0"/>
              <a:t>ifferential </a:t>
            </a:r>
            <a:r>
              <a:rPr kumimoji="1" lang="en-US" altLang="ja-JP" sz="1600" b="1" u="sng" dirty="0" smtClean="0"/>
              <a:t>T</a:t>
            </a:r>
            <a:r>
              <a:rPr kumimoji="1" lang="en-US" altLang="ja-JP" sz="1600" b="1" dirty="0" smtClean="0"/>
              <a:t>ransducer)</a:t>
            </a:r>
            <a:endParaRPr kumimoji="1" lang="en-US" altLang="ja-JP" sz="1600" b="1" dirty="0" smtClean="0"/>
          </a:p>
        </p:txBody>
      </p:sp>
      <p:sp>
        <p:nvSpPr>
          <p:cNvPr id="14" name="コンテンツ プレースホルダー 1"/>
          <p:cNvSpPr txBox="1">
            <a:spLocks/>
          </p:cNvSpPr>
          <p:nvPr/>
        </p:nvSpPr>
        <p:spPr>
          <a:xfrm>
            <a:off x="251520" y="3573016"/>
            <a:ext cx="5472608"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OSEM</a:t>
            </a:r>
            <a:br>
              <a:rPr kumimoji="1" lang="en-US" altLang="ja-JP" b="1" dirty="0" smtClean="0"/>
            </a:br>
            <a:r>
              <a:rPr kumimoji="1" lang="en-US" altLang="ja-JP" sz="1600" b="1" dirty="0" smtClean="0"/>
              <a:t>(</a:t>
            </a:r>
            <a:r>
              <a:rPr kumimoji="1" lang="en-US" altLang="ja-JP" sz="1600" b="1" u="sng" dirty="0" smtClean="0"/>
              <a:t>O</a:t>
            </a:r>
            <a:r>
              <a:rPr kumimoji="1" lang="en-US" altLang="ja-JP" sz="1600" b="1" dirty="0" smtClean="0"/>
              <a:t>ptical </a:t>
            </a:r>
            <a:r>
              <a:rPr kumimoji="1" lang="en-US" altLang="ja-JP" sz="1600" b="1" u="sng" dirty="0" smtClean="0"/>
              <a:t>S</a:t>
            </a:r>
            <a:r>
              <a:rPr kumimoji="1" lang="en-US" altLang="ja-JP" sz="1600" b="1" dirty="0" smtClean="0"/>
              <a:t>ensor and </a:t>
            </a:r>
            <a:r>
              <a:rPr kumimoji="1" lang="en-US" altLang="ja-JP" sz="1600" b="1" u="sng" dirty="0" smtClean="0"/>
              <a:t>E</a:t>
            </a:r>
            <a:r>
              <a:rPr kumimoji="1" lang="en-US" altLang="ja-JP" sz="1600" b="1" dirty="0" smtClean="0"/>
              <a:t>lectro-</a:t>
            </a:r>
            <a:r>
              <a:rPr kumimoji="1" lang="en-US" altLang="ja-JP" sz="1600" b="1" u="sng" dirty="0" smtClean="0"/>
              <a:t>M</a:t>
            </a:r>
            <a:r>
              <a:rPr kumimoji="1" lang="en-US" altLang="ja-JP" sz="1600" b="1" dirty="0" smtClean="0"/>
              <a:t>agnetic actuator)</a:t>
            </a:r>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2" name="コンテンツ プレースホルダー 1"/>
          <p:cNvSpPr txBox="1">
            <a:spLocks/>
          </p:cNvSpPr>
          <p:nvPr/>
        </p:nvSpPr>
        <p:spPr>
          <a:xfrm>
            <a:off x="5083038" y="836712"/>
            <a:ext cx="3521410"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Geophone </a:t>
            </a:r>
            <a:r>
              <a:rPr kumimoji="1" lang="ja-JP" altLang="en-US" sz="2000" b="1" dirty="0" smtClean="0"/>
              <a:t>（速度地震計）</a:t>
            </a:r>
            <a:endParaRPr kumimoji="1" lang="en-US" altLang="ja-JP" sz="1400" b="1" dirty="0" smtClean="0"/>
          </a:p>
        </p:txBody>
      </p:sp>
      <p:sp>
        <p:nvSpPr>
          <p:cNvPr id="16" name="コンテンツ プレースホルダー 1"/>
          <p:cNvSpPr txBox="1">
            <a:spLocks/>
          </p:cNvSpPr>
          <p:nvPr/>
        </p:nvSpPr>
        <p:spPr>
          <a:xfrm>
            <a:off x="5076056" y="3573016"/>
            <a:ext cx="352141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b="1" dirty="0" smtClean="0"/>
              <a:t>Optical lever</a:t>
            </a:r>
            <a:r>
              <a:rPr kumimoji="1" lang="ja-JP" altLang="en-US" sz="2000" b="1" dirty="0" smtClean="0"/>
              <a:t>　（光テコ）</a:t>
            </a:r>
            <a:endParaRPr kumimoji="1" lang="en-US" altLang="ja-JP" sz="1400" b="1" dirty="0" smtClean="0"/>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340768"/>
            <a:ext cx="2160240" cy="1431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2520280" cy="15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コンテンツ プレースホルダー 1"/>
          <p:cNvSpPr txBox="1">
            <a:spLocks/>
          </p:cNvSpPr>
          <p:nvPr/>
        </p:nvSpPr>
        <p:spPr>
          <a:xfrm>
            <a:off x="395536" y="1124744"/>
            <a:ext cx="3312368" cy="5760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2000" b="1" dirty="0"/>
              <a:t>＋</a:t>
            </a:r>
            <a:r>
              <a:rPr kumimoji="1" lang="ja-JP" altLang="en-US" sz="2000" b="1" dirty="0" smtClean="0"/>
              <a:t>コイル磁石アクチュエータ</a:t>
            </a:r>
            <a:endParaRPr kumimoji="1" lang="en-US" altLang="ja-JP" sz="1400" b="1" dirty="0" smtClean="0"/>
          </a:p>
        </p:txBody>
      </p:sp>
      <p:pic>
        <p:nvPicPr>
          <p:cNvPr id="225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940" y="4293096"/>
            <a:ext cx="19145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9616" y="4293096"/>
            <a:ext cx="2270375" cy="16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242432" y="3182116"/>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a:t>
            </a:r>
            <a:r>
              <a:rPr kumimoji="1" lang="en-US" altLang="ja-JP" sz="1400" b="1" dirty="0" smtClean="0"/>
              <a:t>GAS</a:t>
            </a:r>
            <a:r>
              <a:rPr kumimoji="1" lang="ja-JP" altLang="en-US" sz="1400" b="1" dirty="0" smtClean="0"/>
              <a:t>フィルターのドリフト制御</a:t>
            </a:r>
            <a:endParaRPr kumimoji="1" lang="en-US" altLang="ja-JP" sz="1400" b="1" dirty="0" smtClean="0"/>
          </a:p>
        </p:txBody>
      </p:sp>
      <p:sp>
        <p:nvSpPr>
          <p:cNvPr id="20" name="コンテンツ プレースホルダー 1"/>
          <p:cNvSpPr txBox="1">
            <a:spLocks/>
          </p:cNvSpPr>
          <p:nvPr/>
        </p:nvSpPr>
        <p:spPr>
          <a:xfrm>
            <a:off x="5148064" y="2852936"/>
            <a:ext cx="2817399"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倒立振り子のダンピング制御</a:t>
            </a:r>
            <a:endParaRPr kumimoji="1" lang="en-US" altLang="ja-JP" sz="1400" b="1" dirty="0" smtClean="0"/>
          </a:p>
        </p:txBody>
      </p:sp>
      <p:sp>
        <p:nvSpPr>
          <p:cNvPr id="21" name="コンテンツ プレースホルダー 1"/>
          <p:cNvSpPr txBox="1">
            <a:spLocks/>
          </p:cNvSpPr>
          <p:nvPr/>
        </p:nvSpPr>
        <p:spPr>
          <a:xfrm>
            <a:off x="242433" y="5990428"/>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鏡周りのモードのダンピング制御</a:t>
            </a:r>
            <a:endParaRPr kumimoji="1" lang="en-US" altLang="ja-JP" sz="1400" b="1" dirty="0" smtClean="0"/>
          </a:p>
        </p:txBody>
      </p:sp>
      <p:sp>
        <p:nvSpPr>
          <p:cNvPr id="22" name="コンテンツ プレースホルダー 1"/>
          <p:cNvSpPr txBox="1">
            <a:spLocks/>
          </p:cNvSpPr>
          <p:nvPr/>
        </p:nvSpPr>
        <p:spPr>
          <a:xfrm>
            <a:off x="5220072" y="5877272"/>
            <a:ext cx="3681495" cy="4629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ja-JP" altLang="en-US" sz="1400" b="1" dirty="0" smtClean="0"/>
              <a:t>鏡のアラインメント制御</a:t>
            </a:r>
            <a:endParaRPr kumimoji="1" lang="en-US" altLang="ja-JP" sz="1400" b="1" dirty="0" smtClean="0"/>
          </a:p>
        </p:txBody>
      </p:sp>
      <p:pic>
        <p:nvPicPr>
          <p:cNvPr id="2253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7619" y="4293095"/>
            <a:ext cx="1966381" cy="1284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5391" y="4077472"/>
            <a:ext cx="1950905" cy="158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0444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a:t>
            </a:fld>
            <a:endParaRPr lang="de-DE" dirty="0"/>
          </a:p>
        </p:txBody>
      </p:sp>
      <p:sp>
        <p:nvSpPr>
          <p:cNvPr id="9" name="コンテンツ プレースホルダー 1"/>
          <p:cNvSpPr>
            <a:spLocks noGrp="1"/>
          </p:cNvSpPr>
          <p:nvPr>
            <p:ph idx="1"/>
          </p:nvPr>
        </p:nvSpPr>
        <p:spPr>
          <a:xfrm>
            <a:off x="107504" y="3068960"/>
            <a:ext cx="8856984" cy="2880320"/>
          </a:xfrm>
        </p:spPr>
        <p:txBody>
          <a:bodyPr>
            <a:normAutofit/>
          </a:bodyPr>
          <a:lstStyle/>
          <a:p>
            <a:pPr>
              <a:lnSpc>
                <a:spcPct val="150000"/>
              </a:lnSpc>
            </a:pPr>
            <a:r>
              <a:rPr kumimoji="1" lang="ja-JP" altLang="en-US" b="1" dirty="0" smtClean="0"/>
              <a:t>一般相対性理論で予言される時空の“さざなみ”</a:t>
            </a:r>
            <a:endParaRPr kumimoji="1" lang="en-US" altLang="ja-JP" b="1" dirty="0" smtClean="0"/>
          </a:p>
          <a:p>
            <a:pPr>
              <a:lnSpc>
                <a:spcPct val="150000"/>
              </a:lnSpc>
            </a:pPr>
            <a:r>
              <a:rPr kumimoji="1" lang="ja-JP" altLang="en-US" b="1" dirty="0" smtClean="0"/>
              <a:t>間接証拠はあるが、未だ直接検出されていない</a:t>
            </a:r>
            <a:endParaRPr kumimoji="1" lang="en-US" altLang="ja-JP" b="1" dirty="0" smtClean="0"/>
          </a:p>
          <a:p>
            <a:r>
              <a:rPr kumimoji="1" lang="ja-JP" altLang="en-US" b="1" dirty="0" smtClean="0"/>
              <a:t>直接検出の意義：</a:t>
            </a:r>
            <a:endParaRPr kumimoji="1" lang="en-US" altLang="ja-JP" b="1" dirty="0" smtClean="0"/>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一般相対性理論の検証</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a:p>
            <a:pPr lvl="1"/>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重力波</a:t>
            </a:r>
            <a:r>
              <a:rPr kumimoji="1" lang="ja-JP" altLang="en-US" b="1" u="wavy" dirty="0">
                <a:solidFill>
                  <a:srgbClr val="FF0000"/>
                </a:solidFill>
                <a:latin typeface="HGｺﾞｼｯｸE" panose="020B0909000000000000" pitchFamily="49" charset="-128"/>
                <a:ea typeface="HGｺﾞｼｯｸE" panose="020B0909000000000000" pitchFamily="49" charset="-128"/>
              </a:rPr>
              <a:t>天</a:t>
            </a:r>
            <a:r>
              <a:rPr kumimoji="1" lang="ja-JP" altLang="en-US" b="1" u="wavy" dirty="0" smtClean="0">
                <a:solidFill>
                  <a:srgbClr val="FF0000"/>
                </a:solidFill>
                <a:latin typeface="HGｺﾞｼｯｸE" panose="020B0909000000000000" pitchFamily="49" charset="-128"/>
                <a:ea typeface="HGｺﾞｼｯｸE" panose="020B0909000000000000" pitchFamily="49" charset="-128"/>
              </a:rPr>
              <a:t>文学の創生</a:t>
            </a:r>
            <a:endParaRPr kumimoji="1" lang="en-US" altLang="ja-JP" b="1" u="wavy" dirty="0" smtClean="0">
              <a:solidFill>
                <a:srgbClr val="FF0000"/>
              </a:solidFill>
              <a:latin typeface="HGｺﾞｼｯｸE" panose="020B0909000000000000" pitchFamily="49" charset="-128"/>
              <a:ea typeface="HGｺﾞｼｯｸE" panose="020B0909000000000000" pitchFamily="49" charset="-128"/>
            </a:endParaRPr>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26" name="Picture 2" descr="C:\Users\tsekiguchi\Documents\6.Publish\66.PhD Thesis_2\presentation\fig\GravityAndG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39" y="836712"/>
            <a:ext cx="8116913" cy="1820074"/>
          </a:xfrm>
          <a:prstGeom prst="rect">
            <a:avLst/>
          </a:prstGeom>
          <a:noFill/>
          <a:extLst>
            <a:ext uri="{909E8E84-426E-40DD-AFC4-6F175D3DCCD1}">
              <a14:hiddenFill xmlns:a14="http://schemas.microsoft.com/office/drawing/2010/main">
                <a:solidFill>
                  <a:srgbClr val="FFFFFF"/>
                </a:solidFill>
              </a14:hiddenFill>
            </a:ext>
          </a:extLst>
        </p:spPr>
      </p:pic>
      <p:sp>
        <p:nvSpPr>
          <p:cNvPr id="18" name="コンテンツ プレースホルダー 1"/>
          <p:cNvSpPr txBox="1">
            <a:spLocks/>
          </p:cNvSpPr>
          <p:nvPr/>
        </p:nvSpPr>
        <p:spPr>
          <a:xfrm>
            <a:off x="2843808" y="2636912"/>
            <a:ext cx="6298656"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kumimoji="1" lang="en-US" altLang="ja-JP" sz="1600" b="1" dirty="0"/>
              <a:t>Picture obtained </a:t>
            </a:r>
            <a:r>
              <a:rPr kumimoji="1" lang="en-US" altLang="ja-JP" sz="1600" b="1" dirty="0" smtClean="0"/>
              <a:t>by http</a:t>
            </a:r>
            <a:r>
              <a:rPr kumimoji="1" lang="en-US" altLang="ja-JP" sz="1600" b="1" dirty="0"/>
              <a:t>://</a:t>
            </a:r>
            <a:r>
              <a:rPr kumimoji="1" lang="en-US" altLang="ja-JP" sz="1600" b="1" dirty="0" smtClean="0"/>
              <a:t>gwcenter.icrr.u-tokyo.ac.jp/plan/aboutu-gw</a:t>
            </a:r>
            <a:endParaRPr kumimoji="1" lang="en-US" altLang="ja-JP" sz="1600" b="1" dirty="0" smtClean="0"/>
          </a:p>
        </p:txBody>
      </p:sp>
    </p:spTree>
    <p:extLst>
      <p:ext uri="{BB962C8B-B14F-4D97-AF65-F5344CB8AC3E}">
        <p14:creationId xmlns:p14="http://schemas.microsoft.com/office/powerpoint/2010/main" val="38927426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effectLst>
                  <a:outerShdw blurRad="38100" dist="38100" dir="2700000" algn="tl">
                    <a:srgbClr val="000000">
                      <a:alpha val="43137"/>
                    </a:srgbClr>
                  </a:outerShdw>
                </a:effectLst>
              </a:rPr>
              <a:t>制御シミュレーション</a:t>
            </a:r>
            <a:endParaRPr kumimoji="1" lang="ja-JP" altLang="en-US" dirty="0">
              <a:effectLst>
                <a:outerShdw blurRad="38100" dist="38100" dir="2700000" algn="tl">
                  <a:srgbClr val="000000">
                    <a:alpha val="43137"/>
                  </a:srgbClr>
                </a:outerShdw>
              </a:effectLst>
            </a:endParaRPr>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50</a:t>
            </a:fld>
            <a:endParaRPr lang="de-DE" dirty="0"/>
          </a:p>
        </p:txBody>
      </p:sp>
      <p:sp>
        <p:nvSpPr>
          <p:cNvPr id="15" name="正方形/長方形 14"/>
          <p:cNvSpPr/>
          <p:nvPr/>
        </p:nvSpPr>
        <p:spPr>
          <a:xfrm>
            <a:off x="5513276" y="107340"/>
            <a:ext cx="3523220" cy="369332"/>
          </a:xfrm>
          <a:prstGeom prst="rect">
            <a:avLst/>
          </a:prstGeom>
        </p:spPr>
        <p:txBody>
          <a:bodyPr wrap="square">
            <a:spAutoFit/>
          </a:bodyPr>
          <a:lstStyle/>
          <a:p>
            <a:pPr lvl="0" algn="r"/>
            <a:r>
              <a:rPr lang="en-US" altLang="ja-JP" b="1" dirty="0" smtClean="0">
                <a:solidFill>
                  <a:srgbClr val="7030A0"/>
                </a:solidFill>
              </a:rPr>
              <a:t>3. </a:t>
            </a:r>
            <a:r>
              <a:rPr lang="ja-JP" altLang="en-US" b="1" dirty="0" smtClean="0">
                <a:solidFill>
                  <a:srgbClr val="7030A0"/>
                </a:solidFill>
              </a:rPr>
              <a:t>防振装置の制御</a:t>
            </a:r>
            <a:endParaRPr kumimoji="1" lang="ja-JP" altLang="en-US" b="1" dirty="0">
              <a:solidFill>
                <a:srgbClr val="7030A0"/>
              </a:solidFill>
            </a:endParaRPr>
          </a:p>
        </p:txBody>
      </p:sp>
      <p:sp>
        <p:nvSpPr>
          <p:cNvPr id="13" name="角丸四角形 12"/>
          <p:cNvSpPr/>
          <p:nvPr/>
        </p:nvSpPr>
        <p:spPr>
          <a:xfrm>
            <a:off x="251520" y="1052736"/>
            <a:ext cx="43924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t"/>
          <a:lstStyle/>
          <a:p>
            <a:r>
              <a:rPr kumimoji="1" lang="en-US" altLang="ja-JP" sz="2400" b="1" dirty="0" smtClean="0">
                <a:solidFill>
                  <a:srgbClr val="FF0000"/>
                </a:solidFill>
              </a:rPr>
              <a:t>1. Calm-down Phase</a:t>
            </a:r>
            <a:endParaRPr kumimoji="1" lang="ja-JP" altLang="en-US" sz="2400" b="1" dirty="0">
              <a:solidFill>
                <a:srgbClr val="FF0000"/>
              </a:solidFill>
            </a:endParaRPr>
          </a:p>
        </p:txBody>
      </p:sp>
      <p:sp>
        <p:nvSpPr>
          <p:cNvPr id="14" name="角丸四角形 13"/>
          <p:cNvSpPr/>
          <p:nvPr/>
        </p:nvSpPr>
        <p:spPr>
          <a:xfrm>
            <a:off x="4788024" y="1052736"/>
            <a:ext cx="4392488"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t"/>
          <a:lstStyle/>
          <a:p>
            <a:r>
              <a:rPr kumimoji="1" lang="en-US" altLang="ja-JP" sz="2400" b="1" dirty="0" smtClean="0">
                <a:solidFill>
                  <a:srgbClr val="00B050"/>
                </a:solidFill>
              </a:rPr>
              <a:t>2. Lock-acquisition Phase</a:t>
            </a:r>
            <a:endParaRPr kumimoji="1" lang="ja-JP" altLang="en-US" sz="2400" b="1" dirty="0">
              <a:solidFill>
                <a:srgbClr val="00B050"/>
              </a:solidFill>
            </a:endParaRPr>
          </a:p>
        </p:txBody>
      </p:sp>
      <p:sp>
        <p:nvSpPr>
          <p:cNvPr id="20" name="角丸四角形 19"/>
          <p:cNvSpPr/>
          <p:nvPr/>
        </p:nvSpPr>
        <p:spPr>
          <a:xfrm>
            <a:off x="323528" y="3573016"/>
            <a:ext cx="4392488"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t"/>
          <a:lstStyle/>
          <a:p>
            <a:r>
              <a:rPr kumimoji="1" lang="en-US" altLang="ja-JP" sz="2400" b="1" dirty="0" smtClean="0">
                <a:solidFill>
                  <a:srgbClr val="002060"/>
                </a:solidFill>
              </a:rPr>
              <a:t>3. Observation Phase</a:t>
            </a:r>
            <a:endParaRPr kumimoji="1" lang="ja-JP" altLang="en-US" sz="2400" b="1" dirty="0">
              <a:solidFill>
                <a:srgbClr val="002060"/>
              </a:solidFill>
            </a:endParaRPr>
          </a:p>
        </p:txBody>
      </p:sp>
      <p:sp>
        <p:nvSpPr>
          <p:cNvPr id="21" name="正方形/長方形 20"/>
          <p:cNvSpPr/>
          <p:nvPr/>
        </p:nvSpPr>
        <p:spPr>
          <a:xfrm>
            <a:off x="539552" y="1846565"/>
            <a:ext cx="3147015" cy="646331"/>
          </a:xfrm>
          <a:prstGeom prst="rect">
            <a:avLst/>
          </a:prstGeom>
        </p:spPr>
        <p:txBody>
          <a:bodyPr wrap="none">
            <a:spAutoFit/>
          </a:bodyPr>
          <a:lstStyle/>
          <a:p>
            <a:r>
              <a:rPr lang="ja-JP" altLang="en-US" b="1" dirty="0" smtClean="0"/>
              <a:t>・干渉計の動作に影響する</a:t>
            </a:r>
            <a:endParaRPr lang="en-US" altLang="ja-JP" b="1" dirty="0"/>
          </a:p>
          <a:p>
            <a:r>
              <a:rPr lang="ja-JP" altLang="en-US" b="1" u="sng" dirty="0" smtClean="0">
                <a:solidFill>
                  <a:srgbClr val="C00000"/>
                </a:solidFill>
              </a:rPr>
              <a:t>　固有モード減衰時間 </a:t>
            </a:r>
            <a:r>
              <a:rPr lang="en-US" altLang="ja-JP" b="1" u="sng" dirty="0" smtClean="0">
                <a:solidFill>
                  <a:srgbClr val="C00000"/>
                </a:solidFill>
              </a:rPr>
              <a:t>&lt; 1 min.</a:t>
            </a:r>
            <a:endParaRPr lang="ja-JP" altLang="en-US" b="1" u="sng" dirty="0">
              <a:solidFill>
                <a:srgbClr val="C00000"/>
              </a:solidFill>
            </a:endParaRPr>
          </a:p>
        </p:txBody>
      </p:sp>
    </p:spTree>
    <p:extLst>
      <p:ext uri="{BB962C8B-B14F-4D97-AF65-F5344CB8AC3E}">
        <p14:creationId xmlns:p14="http://schemas.microsoft.com/office/powerpoint/2010/main" val="178629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重力波の検出方法</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6</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12968" cy="4381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1"/>
          <p:cNvSpPr>
            <a:spLocks noGrp="1"/>
          </p:cNvSpPr>
          <p:nvPr>
            <p:ph idx="1"/>
          </p:nvPr>
        </p:nvSpPr>
        <p:spPr>
          <a:xfrm>
            <a:off x="4355976" y="4221088"/>
            <a:ext cx="4392488" cy="1944216"/>
          </a:xfrm>
          <a:solidFill>
            <a:schemeClr val="bg1"/>
          </a:solidFill>
        </p:spPr>
        <p:txBody>
          <a:bodyPr>
            <a:normAutofit/>
          </a:bodyPr>
          <a:lstStyle/>
          <a:p>
            <a:r>
              <a:rPr kumimoji="1" lang="ja-JP" altLang="en-US" b="1" dirty="0" smtClean="0"/>
              <a:t>重力波による潮汐効果をレーザー干渉計で検出</a:t>
            </a:r>
            <a:endParaRPr kumimoji="1" lang="en-US" altLang="ja-JP" b="1" dirty="0" smtClean="0"/>
          </a:p>
          <a:p>
            <a:r>
              <a:rPr kumimoji="1" lang="ja-JP" altLang="en-US" b="1" dirty="0" smtClean="0"/>
              <a:t>光の伝播距離が長いほど信号が大きい　</a:t>
            </a:r>
            <a:r>
              <a:rPr kumimoji="1" lang="ja-JP" altLang="en-US" b="1" dirty="0" smtClean="0">
                <a:solidFill>
                  <a:srgbClr val="FF0000"/>
                </a:solidFill>
                <a:latin typeface="HGｺﾞｼｯｸE" panose="020B0909000000000000" pitchFamily="49" charset="-128"/>
                <a:ea typeface="HGｺﾞｼｯｸE" panose="020B0909000000000000" pitchFamily="49" charset="-128"/>
              </a:rPr>
              <a:t>⇒</a:t>
            </a:r>
            <a:r>
              <a:rPr kumimoji="1" lang="ja-JP" altLang="en-US" b="1" u="sng" dirty="0" smtClean="0">
                <a:solidFill>
                  <a:srgbClr val="FF0000"/>
                </a:solidFill>
                <a:latin typeface="HGｺﾞｼｯｸE" panose="020B0909000000000000" pitchFamily="49" charset="-128"/>
                <a:ea typeface="HGｺﾞｼｯｸE" panose="020B0909000000000000" pitchFamily="49" charset="-128"/>
              </a:rPr>
              <a:t>大型干渉計</a:t>
            </a:r>
            <a:endParaRPr kumimoji="1" lang="en-US" altLang="ja-JP" b="1" u="sng" dirty="0" smtClean="0">
              <a:solidFill>
                <a:srgbClr val="FF0000"/>
              </a:solidFill>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3172258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重力波観測プロジェクト</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7</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graphicFrame>
        <p:nvGraphicFramePr>
          <p:cNvPr id="13" name="表 12"/>
          <p:cNvGraphicFramePr>
            <a:graphicFrameLocks noGrp="1"/>
          </p:cNvGraphicFramePr>
          <p:nvPr>
            <p:extLst>
              <p:ext uri="{D42A27DB-BD31-4B8C-83A1-F6EECF244321}">
                <p14:modId xmlns:p14="http://schemas.microsoft.com/office/powerpoint/2010/main" val="337224868"/>
              </p:ext>
            </p:extLst>
          </p:nvPr>
        </p:nvGraphicFramePr>
        <p:xfrm>
          <a:off x="323528" y="1124744"/>
          <a:ext cx="4976115" cy="3337560"/>
        </p:xfrm>
        <a:graphic>
          <a:graphicData uri="http://schemas.openxmlformats.org/drawingml/2006/table">
            <a:tbl>
              <a:tblPr firstRow="1" bandRow="1">
                <a:tableStyleId>{5C22544A-7EE6-4342-B048-85BDC9FD1C3A}</a:tableStyleId>
              </a:tblPr>
              <a:tblGrid>
                <a:gridCol w="678180"/>
                <a:gridCol w="1167511"/>
                <a:gridCol w="1232218"/>
                <a:gridCol w="813118"/>
                <a:gridCol w="1085088"/>
              </a:tblGrid>
              <a:tr h="370840">
                <a:tc>
                  <a:txBody>
                    <a:bodyPr/>
                    <a:lstStyle/>
                    <a:p>
                      <a:r>
                        <a:rPr kumimoji="1" lang="en-US" altLang="ja-JP" dirty="0" smtClean="0"/>
                        <a:t>Gen.</a:t>
                      </a:r>
                      <a:endParaRPr kumimoji="1" lang="ja-JP" altLang="en-US" dirty="0"/>
                    </a:p>
                  </a:txBody>
                  <a:tcPr>
                    <a:solidFill>
                      <a:schemeClr val="tx1"/>
                    </a:solidFill>
                  </a:tcPr>
                </a:tc>
                <a:tc>
                  <a:txBody>
                    <a:bodyPr/>
                    <a:lstStyle/>
                    <a:p>
                      <a:r>
                        <a:rPr kumimoji="1" lang="en-US" altLang="ja-JP" dirty="0" smtClean="0"/>
                        <a:t>Project</a:t>
                      </a:r>
                      <a:endParaRPr kumimoji="1" lang="ja-JP" altLang="en-US" dirty="0"/>
                    </a:p>
                  </a:txBody>
                  <a:tcPr>
                    <a:solidFill>
                      <a:schemeClr val="tx1"/>
                    </a:solidFill>
                  </a:tcPr>
                </a:tc>
                <a:tc>
                  <a:txBody>
                    <a:bodyPr/>
                    <a:lstStyle/>
                    <a:p>
                      <a:r>
                        <a:rPr kumimoji="1" lang="en-US" altLang="ja-JP" dirty="0" smtClean="0"/>
                        <a:t>Baseline</a:t>
                      </a:r>
                      <a:endParaRPr kumimoji="1" lang="ja-JP" altLang="en-US" dirty="0"/>
                    </a:p>
                  </a:txBody>
                  <a:tcPr>
                    <a:solidFill>
                      <a:schemeClr val="tx1"/>
                    </a:solidFill>
                  </a:tcPr>
                </a:tc>
                <a:tc>
                  <a:txBody>
                    <a:bodyPr/>
                    <a:lstStyle/>
                    <a:p>
                      <a:r>
                        <a:rPr kumimoji="1" lang="en-US" altLang="ja-JP" dirty="0" smtClean="0"/>
                        <a:t>Obs.</a:t>
                      </a:r>
                      <a:endParaRPr kumimoji="1" lang="ja-JP" altLang="en-US" dirty="0"/>
                    </a:p>
                  </a:txBody>
                  <a:tcPr>
                    <a:solidFill>
                      <a:schemeClr val="tx1"/>
                    </a:solidFill>
                  </a:tcPr>
                </a:tc>
                <a:tc>
                  <a:txBody>
                    <a:bodyPr/>
                    <a:lstStyle/>
                    <a:p>
                      <a:r>
                        <a:rPr kumimoji="1" lang="en-US" altLang="ja-JP" dirty="0" smtClean="0"/>
                        <a:t>Place</a:t>
                      </a:r>
                      <a:endParaRPr kumimoji="1" lang="ja-JP" altLang="en-US" dirty="0"/>
                    </a:p>
                  </a:txBody>
                  <a:tcPr>
                    <a:solidFill>
                      <a:schemeClr val="tx1"/>
                    </a:solidFill>
                  </a:tcPr>
                </a:tc>
              </a:tr>
              <a:tr h="370840">
                <a:tc rowSpan="4">
                  <a:txBody>
                    <a:bodyPr/>
                    <a:lstStyle/>
                    <a:p>
                      <a:r>
                        <a:rPr kumimoji="1" lang="en-US" altLang="ja-JP" dirty="0" smtClean="0"/>
                        <a:t>1st</a:t>
                      </a:r>
                      <a:endParaRPr kumimoji="1" lang="ja-JP" altLang="en-US" dirty="0"/>
                    </a:p>
                  </a:txBody>
                  <a:tcPr>
                    <a:solidFill>
                      <a:schemeClr val="accent2">
                        <a:lumMod val="40000"/>
                        <a:lumOff val="60000"/>
                      </a:schemeClr>
                    </a:solidFill>
                  </a:tcPr>
                </a:tc>
                <a:tc>
                  <a:txBody>
                    <a:bodyPr/>
                    <a:lstStyle/>
                    <a:p>
                      <a:r>
                        <a:rPr kumimoji="1" lang="en-US" altLang="ja-JP" dirty="0" smtClean="0"/>
                        <a:t>TAMA</a:t>
                      </a:r>
                      <a:endParaRPr kumimoji="1" lang="ja-JP" altLang="en-US" dirty="0"/>
                    </a:p>
                  </a:txBody>
                  <a:tcPr>
                    <a:solidFill>
                      <a:schemeClr val="accent2">
                        <a:lumMod val="40000"/>
                        <a:lumOff val="60000"/>
                      </a:schemeClr>
                    </a:solidFill>
                  </a:tcPr>
                </a:tc>
                <a:tc>
                  <a:txBody>
                    <a:bodyPr/>
                    <a:lstStyle/>
                    <a:p>
                      <a:r>
                        <a:rPr kumimoji="1" lang="en-US" altLang="ja-JP" dirty="0" smtClean="0"/>
                        <a:t>0.3 km</a:t>
                      </a:r>
                      <a:endParaRPr kumimoji="1" lang="ja-JP" altLang="en-US" dirty="0"/>
                    </a:p>
                  </a:txBody>
                  <a:tcPr>
                    <a:solidFill>
                      <a:schemeClr val="accent2">
                        <a:lumMod val="40000"/>
                        <a:lumOff val="60000"/>
                      </a:schemeClr>
                    </a:solidFill>
                  </a:tcPr>
                </a:tc>
                <a:tc>
                  <a:txBody>
                    <a:bodyPr/>
                    <a:lstStyle/>
                    <a:p>
                      <a:r>
                        <a:rPr kumimoji="1" lang="en-US" altLang="ja-JP" dirty="0" smtClean="0"/>
                        <a:t>1999~</a:t>
                      </a:r>
                      <a:endParaRPr kumimoji="1" lang="ja-JP" altLang="en-US" dirty="0"/>
                    </a:p>
                  </a:txBody>
                  <a:tcPr>
                    <a:solidFill>
                      <a:schemeClr val="accent2">
                        <a:lumMod val="40000"/>
                        <a:lumOff val="60000"/>
                      </a:schemeClr>
                    </a:solidFill>
                  </a:tcPr>
                </a:tc>
                <a:tc>
                  <a:txBody>
                    <a:bodyPr/>
                    <a:lstStyle/>
                    <a:p>
                      <a:r>
                        <a:rPr kumimoji="1" lang="en-US" altLang="ja-JP" dirty="0" smtClean="0"/>
                        <a:t>Japan</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GEO</a:t>
                      </a:r>
                      <a:endParaRPr kumimoji="1" lang="ja-JP" altLang="en-US" dirty="0"/>
                    </a:p>
                  </a:txBody>
                  <a:tcPr>
                    <a:solidFill>
                      <a:schemeClr val="accent2">
                        <a:lumMod val="20000"/>
                        <a:lumOff val="80000"/>
                      </a:schemeClr>
                    </a:solidFill>
                  </a:tcPr>
                </a:tc>
                <a:tc>
                  <a:txBody>
                    <a:bodyPr/>
                    <a:lstStyle/>
                    <a:p>
                      <a:r>
                        <a:rPr kumimoji="1" lang="en-US" altLang="ja-JP" dirty="0" smtClean="0"/>
                        <a:t>0.6 km</a:t>
                      </a:r>
                      <a:endParaRPr kumimoji="1" lang="ja-JP" altLang="en-US" dirty="0"/>
                    </a:p>
                  </a:txBody>
                  <a:tcPr>
                    <a:solidFill>
                      <a:schemeClr val="accent2">
                        <a:lumMod val="20000"/>
                        <a:lumOff val="80000"/>
                      </a:schemeClr>
                    </a:solidFill>
                  </a:tcPr>
                </a:tc>
                <a:tc>
                  <a:txBody>
                    <a:bodyPr/>
                    <a:lstStyle/>
                    <a:p>
                      <a:r>
                        <a:rPr kumimoji="1" lang="en-US" altLang="ja-JP" dirty="0" smtClean="0"/>
                        <a:t>2000~</a:t>
                      </a:r>
                      <a:endParaRPr kumimoji="1" lang="ja-JP" altLang="en-US" dirty="0"/>
                    </a:p>
                  </a:txBody>
                  <a:tcPr>
                    <a:solidFill>
                      <a:schemeClr val="accent2">
                        <a:lumMod val="20000"/>
                        <a:lumOff val="80000"/>
                      </a:schemeClr>
                    </a:solidFill>
                  </a:tcPr>
                </a:tc>
                <a:tc>
                  <a:txBody>
                    <a:bodyPr/>
                    <a:lstStyle/>
                    <a:p>
                      <a:r>
                        <a:rPr kumimoji="1" lang="en-US" altLang="ja-JP" dirty="0" smtClean="0"/>
                        <a:t>Germany</a:t>
                      </a:r>
                      <a:endParaRPr kumimoji="1" lang="ja-JP" altLang="en-US" dirty="0"/>
                    </a:p>
                  </a:txBody>
                  <a:tcPr>
                    <a:solidFill>
                      <a:schemeClr val="accent2">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LIGO</a:t>
                      </a:r>
                      <a:endParaRPr kumimoji="1" lang="ja-JP" altLang="en-US" dirty="0"/>
                    </a:p>
                  </a:txBody>
                  <a:tcPr>
                    <a:solidFill>
                      <a:schemeClr val="accent2">
                        <a:lumMod val="40000"/>
                        <a:lumOff val="60000"/>
                      </a:schemeClr>
                    </a:solidFill>
                  </a:tcPr>
                </a:tc>
                <a:tc>
                  <a:txBody>
                    <a:bodyPr/>
                    <a:lstStyle/>
                    <a:p>
                      <a:r>
                        <a:rPr kumimoji="1" lang="en-US" altLang="ja-JP" dirty="0" smtClean="0"/>
                        <a:t>4 km/2</a:t>
                      </a:r>
                      <a:r>
                        <a:rPr kumimoji="1" lang="en-US" altLang="ja-JP" baseline="0" dirty="0" smtClean="0"/>
                        <a:t> km</a:t>
                      </a:r>
                      <a:endParaRPr kumimoji="1" lang="ja-JP" altLang="en-US" dirty="0"/>
                    </a:p>
                  </a:txBody>
                  <a:tcPr>
                    <a:solidFill>
                      <a:schemeClr val="accent2">
                        <a:lumMod val="40000"/>
                        <a:lumOff val="60000"/>
                      </a:schemeClr>
                    </a:solidFill>
                  </a:tcPr>
                </a:tc>
                <a:tc>
                  <a:txBody>
                    <a:bodyPr/>
                    <a:lstStyle/>
                    <a:p>
                      <a:r>
                        <a:rPr kumimoji="1" lang="en-US" altLang="ja-JP" dirty="0" smtClean="0"/>
                        <a:t>2001~</a:t>
                      </a:r>
                      <a:endParaRPr kumimoji="1" lang="ja-JP" altLang="en-US" dirty="0"/>
                    </a:p>
                  </a:txBody>
                  <a:tcPr>
                    <a:solidFill>
                      <a:schemeClr val="accent2">
                        <a:lumMod val="40000"/>
                        <a:lumOff val="60000"/>
                      </a:schemeClr>
                    </a:solidFill>
                  </a:tcPr>
                </a:tc>
                <a:tc>
                  <a:txBody>
                    <a:bodyPr/>
                    <a:lstStyle/>
                    <a:p>
                      <a:r>
                        <a:rPr kumimoji="1" lang="en-US" altLang="ja-JP" dirty="0" smtClean="0"/>
                        <a:t>USA</a:t>
                      </a:r>
                      <a:endParaRPr kumimoji="1" lang="ja-JP" altLang="en-US" dirty="0"/>
                    </a:p>
                  </a:txBody>
                  <a:tcPr>
                    <a:solidFill>
                      <a:schemeClr val="accent2">
                        <a:lumMod val="40000"/>
                        <a:lumOff val="60000"/>
                      </a:schemeClr>
                    </a:solidFill>
                  </a:tcPr>
                </a:tc>
              </a:tr>
              <a:tr h="370840">
                <a:tc vMerge="1">
                  <a:txBody>
                    <a:bodyPr/>
                    <a:lstStyle/>
                    <a:p>
                      <a:endParaRPr kumimoji="1" lang="ja-JP" altLang="en-US" dirty="0"/>
                    </a:p>
                  </a:txBody>
                  <a:tcPr/>
                </a:tc>
                <a:tc>
                  <a:txBody>
                    <a:bodyPr/>
                    <a:lstStyle/>
                    <a:p>
                      <a:r>
                        <a:rPr kumimoji="1" lang="en-US" altLang="ja-JP" dirty="0" smtClean="0"/>
                        <a:t>Virgo</a:t>
                      </a:r>
                      <a:endParaRPr kumimoji="1" lang="ja-JP" altLang="en-US" dirty="0"/>
                    </a:p>
                  </a:txBody>
                  <a:tcPr>
                    <a:solidFill>
                      <a:schemeClr val="accent2">
                        <a:lumMod val="20000"/>
                        <a:lumOff val="80000"/>
                      </a:schemeClr>
                    </a:solidFill>
                  </a:tcPr>
                </a:tc>
                <a:tc>
                  <a:txBody>
                    <a:bodyPr/>
                    <a:lstStyle/>
                    <a:p>
                      <a:r>
                        <a:rPr kumimoji="1" lang="en-US" altLang="ja-JP" dirty="0" smtClean="0"/>
                        <a:t>3 km</a:t>
                      </a:r>
                      <a:endParaRPr kumimoji="1" lang="ja-JP" altLang="en-US" dirty="0"/>
                    </a:p>
                  </a:txBody>
                  <a:tcPr>
                    <a:solidFill>
                      <a:schemeClr val="accent2">
                        <a:lumMod val="20000"/>
                        <a:lumOff val="80000"/>
                      </a:schemeClr>
                    </a:solidFill>
                  </a:tcPr>
                </a:tc>
                <a:tc>
                  <a:txBody>
                    <a:bodyPr/>
                    <a:lstStyle/>
                    <a:p>
                      <a:r>
                        <a:rPr kumimoji="1" lang="en-US" altLang="ja-JP" dirty="0" smtClean="0"/>
                        <a:t>2002~</a:t>
                      </a:r>
                      <a:endParaRPr kumimoji="1" lang="ja-JP" altLang="en-US" dirty="0"/>
                    </a:p>
                  </a:txBody>
                  <a:tcPr>
                    <a:solidFill>
                      <a:schemeClr val="accent2">
                        <a:lumMod val="20000"/>
                        <a:lumOff val="80000"/>
                      </a:schemeClr>
                    </a:solidFill>
                  </a:tcPr>
                </a:tc>
                <a:tc>
                  <a:txBody>
                    <a:bodyPr/>
                    <a:lstStyle/>
                    <a:p>
                      <a:r>
                        <a:rPr kumimoji="1" lang="en-US" altLang="ja-JP" dirty="0" smtClean="0"/>
                        <a:t>Italy</a:t>
                      </a:r>
                      <a:endParaRPr kumimoji="1" lang="ja-JP" altLang="en-US" dirty="0"/>
                    </a:p>
                  </a:txBody>
                  <a:tcPr>
                    <a:solidFill>
                      <a:schemeClr val="accent2">
                        <a:lumMod val="20000"/>
                        <a:lumOff val="80000"/>
                      </a:schemeClr>
                    </a:solidFill>
                  </a:tcPr>
                </a:tc>
              </a:tr>
              <a:tr h="370840">
                <a:tc rowSpan="3">
                  <a:txBody>
                    <a:bodyPr/>
                    <a:lstStyle/>
                    <a:p>
                      <a:r>
                        <a:rPr kumimoji="1" lang="en-US" altLang="ja-JP" dirty="0" smtClean="0"/>
                        <a:t>2nd</a:t>
                      </a:r>
                      <a:endParaRPr kumimoji="1" lang="ja-JP" altLang="en-US" dirty="0"/>
                    </a:p>
                  </a:txBody>
                  <a:tcPr>
                    <a:solidFill>
                      <a:schemeClr val="accent3">
                        <a:lumMod val="60000"/>
                        <a:lumOff val="40000"/>
                      </a:schemeClr>
                    </a:solidFill>
                  </a:tcPr>
                </a:tc>
                <a:tc>
                  <a:txBody>
                    <a:bodyPr/>
                    <a:lstStyle/>
                    <a:p>
                      <a:r>
                        <a:rPr kumimoji="1" lang="en-US" altLang="ja-JP" dirty="0" smtClean="0"/>
                        <a:t>Adv. LIGO</a:t>
                      </a:r>
                      <a:endParaRPr kumimoji="1" lang="ja-JP" altLang="en-US" dirty="0"/>
                    </a:p>
                  </a:txBody>
                  <a:tcPr>
                    <a:solidFill>
                      <a:schemeClr val="accent3">
                        <a:lumMod val="60000"/>
                        <a:lumOff val="40000"/>
                      </a:schemeClr>
                    </a:solidFill>
                  </a:tcPr>
                </a:tc>
                <a:tc>
                  <a:txBody>
                    <a:bodyPr/>
                    <a:lstStyle/>
                    <a:p>
                      <a:r>
                        <a:rPr kumimoji="1" lang="en-US" altLang="ja-JP" dirty="0" smtClean="0"/>
                        <a:t>4 km</a:t>
                      </a:r>
                      <a:r>
                        <a:rPr kumimoji="1" lang="en-US" altLang="ja-JP" baseline="0" dirty="0" smtClean="0"/>
                        <a:t> x 2</a:t>
                      </a:r>
                      <a:endParaRPr kumimoji="1" lang="ja-JP" altLang="en-US" dirty="0"/>
                    </a:p>
                  </a:txBody>
                  <a:tcPr>
                    <a:solidFill>
                      <a:schemeClr val="accent3">
                        <a:lumMod val="60000"/>
                        <a:lumOff val="40000"/>
                      </a:schemeClr>
                    </a:solidFill>
                  </a:tcPr>
                </a:tc>
                <a:tc>
                  <a:txBody>
                    <a:bodyPr/>
                    <a:lstStyle/>
                    <a:p>
                      <a:r>
                        <a:rPr kumimoji="1" lang="en-US" altLang="ja-JP" dirty="0" smtClean="0"/>
                        <a:t>2016~</a:t>
                      </a:r>
                      <a:endParaRPr kumimoji="1" lang="ja-JP" altLang="en-US" dirty="0"/>
                    </a:p>
                  </a:txBody>
                  <a:tcPr>
                    <a:solidFill>
                      <a:schemeClr val="accent3">
                        <a:lumMod val="60000"/>
                        <a:lumOff val="40000"/>
                      </a:schemeClr>
                    </a:solidFill>
                  </a:tcPr>
                </a:tc>
                <a:tc>
                  <a:txBody>
                    <a:bodyPr/>
                    <a:lstStyle/>
                    <a:p>
                      <a:r>
                        <a:rPr kumimoji="1" lang="en-US" altLang="ja-JP" dirty="0" smtClean="0"/>
                        <a:t>USA</a:t>
                      </a:r>
                      <a:endParaRPr kumimoji="1" lang="ja-JP" altLang="en-US" dirty="0"/>
                    </a:p>
                  </a:txBody>
                  <a:tcPr>
                    <a:solidFill>
                      <a:schemeClr val="accent3">
                        <a:lumMod val="60000"/>
                        <a:lumOff val="40000"/>
                      </a:schemeClr>
                    </a:solidFill>
                  </a:tcPr>
                </a:tc>
              </a:tr>
              <a:tr h="370840">
                <a:tc vMerge="1">
                  <a:txBody>
                    <a:bodyPr/>
                    <a:lstStyle/>
                    <a:p>
                      <a:endParaRPr kumimoji="1" lang="ja-JP" altLang="en-US" dirty="0"/>
                    </a:p>
                  </a:txBody>
                  <a:tcPr/>
                </a:tc>
                <a:tc>
                  <a:txBody>
                    <a:bodyPr/>
                    <a:lstStyle/>
                    <a:p>
                      <a:r>
                        <a:rPr kumimoji="1" lang="en-US" altLang="ja-JP" dirty="0" smtClean="0"/>
                        <a:t>Adv.</a:t>
                      </a:r>
                      <a:r>
                        <a:rPr kumimoji="1" lang="en-US" altLang="ja-JP" baseline="0" dirty="0" smtClean="0"/>
                        <a:t> Virgo</a:t>
                      </a:r>
                      <a:endParaRPr kumimoji="1" lang="ja-JP" altLang="en-US" dirty="0"/>
                    </a:p>
                  </a:txBody>
                  <a:tcPr>
                    <a:solidFill>
                      <a:schemeClr val="accent3">
                        <a:lumMod val="20000"/>
                        <a:lumOff val="80000"/>
                      </a:schemeClr>
                    </a:solidFill>
                  </a:tcPr>
                </a:tc>
                <a:tc>
                  <a:txBody>
                    <a:bodyPr/>
                    <a:lstStyle/>
                    <a:p>
                      <a:r>
                        <a:rPr kumimoji="1" lang="en-US" altLang="ja-JP" dirty="0" smtClean="0"/>
                        <a:t>3 km</a:t>
                      </a:r>
                      <a:endParaRPr kumimoji="1" lang="ja-JP" altLang="en-US" dirty="0"/>
                    </a:p>
                  </a:txBody>
                  <a:tcPr>
                    <a:solidFill>
                      <a:schemeClr val="accent3">
                        <a:lumMod val="20000"/>
                        <a:lumOff val="80000"/>
                      </a:schemeClr>
                    </a:solidFill>
                  </a:tcPr>
                </a:tc>
                <a:tc>
                  <a:txBody>
                    <a:bodyPr/>
                    <a:lstStyle/>
                    <a:p>
                      <a:r>
                        <a:rPr kumimoji="1" lang="en-US" altLang="ja-JP" dirty="0" smtClean="0"/>
                        <a:t>2016~</a:t>
                      </a:r>
                      <a:endParaRPr kumimoji="1" lang="ja-JP" altLang="en-US" dirty="0"/>
                    </a:p>
                  </a:txBody>
                  <a:tcPr>
                    <a:solidFill>
                      <a:schemeClr val="accent3">
                        <a:lumMod val="20000"/>
                        <a:lumOff val="80000"/>
                      </a:schemeClr>
                    </a:solidFill>
                  </a:tcPr>
                </a:tc>
                <a:tc>
                  <a:txBody>
                    <a:bodyPr/>
                    <a:lstStyle/>
                    <a:p>
                      <a:r>
                        <a:rPr kumimoji="1" lang="en-US" altLang="ja-JP" dirty="0" smtClean="0"/>
                        <a:t>Italy</a:t>
                      </a:r>
                      <a:endParaRPr kumimoji="1" lang="ja-JP" altLang="en-US" dirty="0"/>
                    </a:p>
                  </a:txBody>
                  <a:tcPr>
                    <a:solidFill>
                      <a:schemeClr val="accent3">
                        <a:lumMod val="20000"/>
                        <a:lumOff val="80000"/>
                      </a:schemeClr>
                    </a:solidFill>
                  </a:tcPr>
                </a:tc>
              </a:tr>
              <a:tr h="370840">
                <a:tc vMerge="1">
                  <a:txBody>
                    <a:bodyPr/>
                    <a:lstStyle/>
                    <a:p>
                      <a:endParaRPr kumimoji="1" lang="ja-JP" altLang="en-US" dirty="0"/>
                    </a:p>
                  </a:txBody>
                  <a:tcPr/>
                </a:tc>
                <a:tc>
                  <a:txBody>
                    <a:bodyPr/>
                    <a:lstStyle/>
                    <a:p>
                      <a:r>
                        <a:rPr kumimoji="1" lang="en-US" altLang="ja-JP" dirty="0" smtClean="0"/>
                        <a:t>KAGRA</a:t>
                      </a:r>
                      <a:endParaRPr kumimoji="1" lang="ja-JP" altLang="en-US" dirty="0"/>
                    </a:p>
                  </a:txBody>
                  <a:tcPr>
                    <a:solidFill>
                      <a:schemeClr val="accent3">
                        <a:lumMod val="60000"/>
                        <a:lumOff val="40000"/>
                      </a:schemeClr>
                    </a:solidFill>
                  </a:tcPr>
                </a:tc>
                <a:tc>
                  <a:txBody>
                    <a:bodyPr/>
                    <a:lstStyle/>
                    <a:p>
                      <a:r>
                        <a:rPr kumimoji="1" lang="en-US" altLang="ja-JP" dirty="0" smtClean="0"/>
                        <a:t>3 km</a:t>
                      </a:r>
                      <a:endParaRPr kumimoji="1" lang="ja-JP" altLang="en-US" dirty="0"/>
                    </a:p>
                  </a:txBody>
                  <a:tcPr>
                    <a:solidFill>
                      <a:schemeClr val="accent3">
                        <a:lumMod val="60000"/>
                        <a:lumOff val="40000"/>
                      </a:schemeClr>
                    </a:solidFill>
                  </a:tcPr>
                </a:tc>
                <a:tc>
                  <a:txBody>
                    <a:bodyPr/>
                    <a:lstStyle/>
                    <a:p>
                      <a:r>
                        <a:rPr kumimoji="1" lang="en-US" altLang="ja-JP" dirty="0" smtClean="0"/>
                        <a:t>2018~</a:t>
                      </a:r>
                      <a:endParaRPr kumimoji="1" lang="ja-JP" altLang="en-US" dirty="0"/>
                    </a:p>
                  </a:txBody>
                  <a:tcPr>
                    <a:solidFill>
                      <a:schemeClr val="accent3">
                        <a:lumMod val="60000"/>
                        <a:lumOff val="40000"/>
                      </a:schemeClr>
                    </a:solidFill>
                  </a:tcPr>
                </a:tc>
                <a:tc>
                  <a:txBody>
                    <a:bodyPr/>
                    <a:lstStyle/>
                    <a:p>
                      <a:r>
                        <a:rPr kumimoji="1" lang="en-US" altLang="ja-JP" dirty="0" smtClean="0"/>
                        <a:t>Japan</a:t>
                      </a:r>
                      <a:endParaRPr kumimoji="1" lang="ja-JP" altLang="en-US" dirty="0"/>
                    </a:p>
                  </a:txBody>
                  <a:tcPr>
                    <a:solidFill>
                      <a:schemeClr val="accent3">
                        <a:lumMod val="60000"/>
                        <a:lumOff val="40000"/>
                      </a:schemeClr>
                    </a:solidFill>
                  </a:tcPr>
                </a:tc>
              </a:tr>
              <a:tr h="370840">
                <a:tc>
                  <a:txBody>
                    <a:bodyPr/>
                    <a:lstStyle/>
                    <a:p>
                      <a:r>
                        <a:rPr kumimoji="1" lang="en-US" altLang="ja-JP" dirty="0" smtClean="0"/>
                        <a:t>3rd</a:t>
                      </a:r>
                      <a:endParaRPr kumimoji="1" lang="ja-JP" altLang="en-US" dirty="0"/>
                    </a:p>
                  </a:txBody>
                  <a:tcPr>
                    <a:solidFill>
                      <a:schemeClr val="accent1">
                        <a:lumMod val="60000"/>
                        <a:lumOff val="40000"/>
                      </a:schemeClr>
                    </a:solidFill>
                  </a:tcPr>
                </a:tc>
                <a:tc>
                  <a:txBody>
                    <a:bodyPr/>
                    <a:lstStyle/>
                    <a:p>
                      <a:r>
                        <a:rPr kumimoji="1" lang="en-US" altLang="ja-JP" dirty="0" smtClean="0"/>
                        <a:t>ET</a:t>
                      </a:r>
                      <a:endParaRPr kumimoji="1" lang="ja-JP" altLang="en-US" dirty="0"/>
                    </a:p>
                  </a:txBody>
                  <a:tcPr>
                    <a:solidFill>
                      <a:schemeClr val="accent1">
                        <a:lumMod val="60000"/>
                        <a:lumOff val="40000"/>
                      </a:schemeClr>
                    </a:solidFill>
                  </a:tcPr>
                </a:tc>
                <a:tc>
                  <a:txBody>
                    <a:bodyPr/>
                    <a:lstStyle/>
                    <a:p>
                      <a:r>
                        <a:rPr kumimoji="1" lang="en-US" altLang="ja-JP" dirty="0" smtClean="0"/>
                        <a:t>10 km</a:t>
                      </a:r>
                      <a:endParaRPr kumimoji="1" lang="ja-JP" altLang="en-US" dirty="0"/>
                    </a:p>
                  </a:txBody>
                  <a:tcPr>
                    <a:solidFill>
                      <a:schemeClr val="accent1">
                        <a:lumMod val="60000"/>
                        <a:lumOff val="40000"/>
                      </a:schemeClr>
                    </a:solidFill>
                  </a:tcPr>
                </a:tc>
                <a:tc>
                  <a:txBody>
                    <a:bodyPr/>
                    <a:lstStyle/>
                    <a:p>
                      <a:r>
                        <a:rPr kumimoji="1" lang="en-US" altLang="ja-JP" dirty="0" smtClean="0"/>
                        <a:t>2025~</a:t>
                      </a:r>
                      <a:endParaRPr kumimoji="1" lang="ja-JP" altLang="en-US" dirty="0"/>
                    </a:p>
                  </a:txBody>
                  <a:tcPr>
                    <a:solidFill>
                      <a:schemeClr val="accent1">
                        <a:lumMod val="60000"/>
                        <a:lumOff val="40000"/>
                      </a:schemeClr>
                    </a:solidFill>
                  </a:tcPr>
                </a:tc>
                <a:tc>
                  <a:txBody>
                    <a:bodyPr/>
                    <a:lstStyle/>
                    <a:p>
                      <a:endParaRPr kumimoji="1" lang="ja-JP" altLang="en-US" dirty="0"/>
                    </a:p>
                  </a:txBody>
                  <a:tcPr>
                    <a:solidFill>
                      <a:schemeClr val="accent1">
                        <a:lumMod val="60000"/>
                        <a:lumOff val="40000"/>
                      </a:schemeClr>
                    </a:solidFill>
                  </a:tcPr>
                </a:tc>
              </a:tr>
            </a:tbl>
          </a:graphicData>
        </a:graphic>
      </p:graphicFrame>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181448"/>
            <a:ext cx="338137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円/楕円 14"/>
          <p:cNvSpPr/>
          <p:nvPr/>
        </p:nvSpPr>
        <p:spPr>
          <a:xfrm>
            <a:off x="7001520" y="285293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849392" y="2771553"/>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5714752" y="2669277"/>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8280650" y="2945569"/>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8103359" y="2847856"/>
            <a:ext cx="162768" cy="16276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6929512" y="2924418"/>
            <a:ext cx="162768" cy="16276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619078" y="1475492"/>
            <a:ext cx="761234" cy="369332"/>
          </a:xfrm>
          <a:prstGeom prst="rect">
            <a:avLst/>
          </a:prstGeom>
        </p:spPr>
        <p:txBody>
          <a:bodyPr wrap="none">
            <a:spAutoFit/>
          </a:bodyPr>
          <a:lstStyle/>
          <a:p>
            <a:r>
              <a:rPr kumimoji="1" lang="en-US" altLang="ja-JP" b="1" dirty="0">
                <a:solidFill>
                  <a:srgbClr val="FF0000"/>
                </a:solidFill>
              </a:rPr>
              <a:t>TAMA</a:t>
            </a:r>
            <a:endParaRPr kumimoji="1" lang="ja-JP" altLang="en-US" b="1" dirty="0">
              <a:solidFill>
                <a:srgbClr val="FF0000"/>
              </a:solidFill>
            </a:endParaRPr>
          </a:p>
        </p:txBody>
      </p:sp>
      <p:cxnSp>
        <p:nvCxnSpPr>
          <p:cNvPr id="18" name="直線矢印コネクタ 17"/>
          <p:cNvCxnSpPr>
            <a:stCxn id="16" idx="2"/>
            <a:endCxn id="15" idx="0"/>
          </p:cNvCxnSpPr>
          <p:nvPr/>
        </p:nvCxnSpPr>
        <p:spPr>
          <a:xfrm>
            <a:off x="6999695" y="1844824"/>
            <a:ext cx="83209" cy="10081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5560307" y="1475492"/>
            <a:ext cx="595869" cy="369332"/>
          </a:xfrm>
          <a:prstGeom prst="rect">
            <a:avLst/>
          </a:prstGeom>
        </p:spPr>
        <p:txBody>
          <a:bodyPr wrap="none">
            <a:spAutoFit/>
          </a:bodyPr>
          <a:lstStyle/>
          <a:p>
            <a:r>
              <a:rPr kumimoji="1" lang="en-US" altLang="ja-JP" b="1" dirty="0" smtClean="0">
                <a:solidFill>
                  <a:srgbClr val="FF0000"/>
                </a:solidFill>
              </a:rPr>
              <a:t>GEO</a:t>
            </a:r>
            <a:endParaRPr kumimoji="1" lang="ja-JP" altLang="en-US" b="1" dirty="0">
              <a:solidFill>
                <a:srgbClr val="FF0000"/>
              </a:solidFill>
            </a:endParaRPr>
          </a:p>
        </p:txBody>
      </p:sp>
      <p:cxnSp>
        <p:nvCxnSpPr>
          <p:cNvPr id="31" name="直線矢印コネクタ 30"/>
          <p:cNvCxnSpPr>
            <a:stCxn id="30" idx="2"/>
            <a:endCxn id="20" idx="0"/>
          </p:cNvCxnSpPr>
          <p:nvPr/>
        </p:nvCxnSpPr>
        <p:spPr>
          <a:xfrm flipH="1">
            <a:off x="5796136" y="1844824"/>
            <a:ext cx="62106" cy="8244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5508104" y="3862789"/>
            <a:ext cx="1364028" cy="646331"/>
          </a:xfrm>
          <a:prstGeom prst="rect">
            <a:avLst/>
          </a:prstGeom>
          <a:solidFill>
            <a:schemeClr val="bg1"/>
          </a:solidFill>
        </p:spPr>
        <p:txBody>
          <a:bodyPr wrap="none">
            <a:spAutoFit/>
          </a:bodyPr>
          <a:lstStyle/>
          <a:p>
            <a:pPr algn="ctr"/>
            <a:r>
              <a:rPr kumimoji="1" lang="en-US" altLang="ja-JP" b="1" dirty="0" smtClean="0">
                <a:solidFill>
                  <a:srgbClr val="FF0000"/>
                </a:solidFill>
              </a:rPr>
              <a:t>Virgo</a:t>
            </a:r>
          </a:p>
          <a:p>
            <a:pPr algn="ctr"/>
            <a:r>
              <a:rPr kumimoji="1" lang="ja-JP" altLang="en-US" b="1" dirty="0" smtClean="0">
                <a:solidFill>
                  <a:srgbClr val="00B050"/>
                </a:solidFill>
              </a:rPr>
              <a:t>→</a:t>
            </a:r>
            <a:r>
              <a:rPr kumimoji="1" lang="en-US" altLang="ja-JP" b="1" dirty="0" smtClean="0">
                <a:solidFill>
                  <a:srgbClr val="00B050"/>
                </a:solidFill>
              </a:rPr>
              <a:t>Adv. Virgo</a:t>
            </a:r>
            <a:endParaRPr kumimoji="1" lang="ja-JP" altLang="en-US" b="1" dirty="0">
              <a:solidFill>
                <a:srgbClr val="00B050"/>
              </a:solidFill>
            </a:endParaRPr>
          </a:p>
        </p:txBody>
      </p:sp>
      <p:cxnSp>
        <p:nvCxnSpPr>
          <p:cNvPr id="33" name="直線矢印コネクタ 32"/>
          <p:cNvCxnSpPr>
            <a:stCxn id="32" idx="0"/>
            <a:endCxn id="19" idx="4"/>
          </p:cNvCxnSpPr>
          <p:nvPr/>
        </p:nvCxnSpPr>
        <p:spPr>
          <a:xfrm flipH="1" flipV="1">
            <a:off x="5930776" y="2934321"/>
            <a:ext cx="259342" cy="928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22" idx="0"/>
          </p:cNvCxnSpPr>
          <p:nvPr/>
        </p:nvCxnSpPr>
        <p:spPr>
          <a:xfrm flipH="1">
            <a:off x="8184743" y="1844824"/>
            <a:ext cx="81383" cy="1003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596336" y="1196752"/>
            <a:ext cx="1324080" cy="646331"/>
          </a:xfrm>
          <a:prstGeom prst="rect">
            <a:avLst/>
          </a:prstGeom>
        </p:spPr>
        <p:txBody>
          <a:bodyPr wrap="none">
            <a:spAutoFit/>
          </a:bodyPr>
          <a:lstStyle/>
          <a:p>
            <a:pPr algn="ctr"/>
            <a:r>
              <a:rPr kumimoji="1" lang="en-US" altLang="ja-JP" b="1" dirty="0" smtClean="0">
                <a:solidFill>
                  <a:srgbClr val="FF0000"/>
                </a:solidFill>
              </a:rPr>
              <a:t>LIGO</a:t>
            </a:r>
          </a:p>
          <a:p>
            <a:pPr algn="ctr"/>
            <a:r>
              <a:rPr kumimoji="1" lang="ja-JP" altLang="en-US" b="1" dirty="0" smtClean="0">
                <a:solidFill>
                  <a:srgbClr val="00B050"/>
                </a:solidFill>
              </a:rPr>
              <a:t>→</a:t>
            </a:r>
            <a:r>
              <a:rPr kumimoji="1" lang="en-US" altLang="ja-JP" b="1" dirty="0" smtClean="0">
                <a:solidFill>
                  <a:srgbClr val="00B050"/>
                </a:solidFill>
              </a:rPr>
              <a:t>Adv. LIGO</a:t>
            </a:r>
            <a:endParaRPr kumimoji="1" lang="ja-JP" altLang="en-US" b="1" dirty="0">
              <a:solidFill>
                <a:srgbClr val="00B050"/>
              </a:solidFill>
            </a:endParaRPr>
          </a:p>
        </p:txBody>
      </p:sp>
      <p:cxnSp>
        <p:nvCxnSpPr>
          <p:cNvPr id="46" name="直線矢印コネクタ 45"/>
          <p:cNvCxnSpPr>
            <a:endCxn id="21" idx="0"/>
          </p:cNvCxnSpPr>
          <p:nvPr/>
        </p:nvCxnSpPr>
        <p:spPr>
          <a:xfrm>
            <a:off x="8280650" y="1844824"/>
            <a:ext cx="81384" cy="110074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52" idx="0"/>
            <a:endCxn id="23" idx="4"/>
          </p:cNvCxnSpPr>
          <p:nvPr/>
        </p:nvCxnSpPr>
        <p:spPr>
          <a:xfrm flipH="1" flipV="1">
            <a:off x="7010896" y="3087186"/>
            <a:ext cx="441738" cy="84587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7020272" y="3933056"/>
            <a:ext cx="864724" cy="369332"/>
          </a:xfrm>
          <a:prstGeom prst="rect">
            <a:avLst/>
          </a:prstGeom>
          <a:solidFill>
            <a:schemeClr val="bg1"/>
          </a:solidFill>
        </p:spPr>
        <p:txBody>
          <a:bodyPr wrap="none">
            <a:spAutoFit/>
          </a:bodyPr>
          <a:lstStyle/>
          <a:p>
            <a:r>
              <a:rPr kumimoji="1" lang="en-US" altLang="ja-JP" b="1" dirty="0" smtClean="0">
                <a:solidFill>
                  <a:srgbClr val="00B050"/>
                </a:solidFill>
              </a:rPr>
              <a:t>KAGRA</a:t>
            </a:r>
            <a:endParaRPr kumimoji="1" lang="ja-JP" altLang="en-US" b="1" dirty="0">
              <a:solidFill>
                <a:srgbClr val="00B050"/>
              </a:solidFill>
            </a:endParaRPr>
          </a:p>
        </p:txBody>
      </p:sp>
      <p:sp>
        <p:nvSpPr>
          <p:cNvPr id="61" name="コンテンツ プレースホルダー 1"/>
          <p:cNvSpPr>
            <a:spLocks noGrp="1"/>
          </p:cNvSpPr>
          <p:nvPr>
            <p:ph idx="1"/>
          </p:nvPr>
        </p:nvSpPr>
        <p:spPr>
          <a:xfrm>
            <a:off x="323528" y="4797152"/>
            <a:ext cx="8568952" cy="1368152"/>
          </a:xfrm>
          <a:noFill/>
        </p:spPr>
        <p:txBody>
          <a:bodyPr>
            <a:normAutofit/>
          </a:bodyPr>
          <a:lstStyle/>
          <a:p>
            <a:r>
              <a:rPr kumimoji="1" lang="ja-JP" altLang="en-US" b="1" dirty="0" smtClean="0">
                <a:latin typeface="+mj-ea"/>
                <a:ea typeface="+mj-ea"/>
              </a:rPr>
              <a:t>第</a:t>
            </a:r>
            <a:r>
              <a:rPr kumimoji="1" lang="en-US" altLang="ja-JP" b="1" dirty="0" smtClean="0">
                <a:latin typeface="+mj-ea"/>
                <a:ea typeface="+mj-ea"/>
              </a:rPr>
              <a:t>1</a:t>
            </a:r>
            <a:r>
              <a:rPr kumimoji="1" lang="ja-JP" altLang="en-US" b="1" dirty="0" smtClean="0">
                <a:latin typeface="+mj-ea"/>
                <a:ea typeface="+mj-ea"/>
              </a:rPr>
              <a:t>世代検出器による観測では重力波は検出されなかった</a:t>
            </a:r>
            <a:endParaRPr kumimoji="1" lang="en-US" altLang="ja-JP" b="1" dirty="0" smtClean="0">
              <a:latin typeface="+mj-ea"/>
              <a:ea typeface="+mj-ea"/>
            </a:endParaRPr>
          </a:p>
          <a:p>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第</a:t>
            </a:r>
            <a:r>
              <a:rPr kumimoji="1" lang="en-US" altLang="ja-JP" b="1" u="sng" dirty="0" smtClean="0">
                <a:solidFill>
                  <a:srgbClr val="00B050"/>
                </a:solidFill>
                <a:latin typeface="+mj-lt"/>
                <a:ea typeface="HGｺﾞｼｯｸE" panose="020B0909000000000000" pitchFamily="49" charset="-128"/>
              </a:rPr>
              <a:t>2</a:t>
            </a:r>
            <a:r>
              <a:rPr kumimoji="1" lang="ja-JP" altLang="en-US" b="1" u="sng" dirty="0" smtClean="0">
                <a:solidFill>
                  <a:srgbClr val="00B050"/>
                </a:solidFill>
                <a:latin typeface="HGｺﾞｼｯｸE" panose="020B0909000000000000" pitchFamily="49" charset="-128"/>
                <a:ea typeface="HGｺﾞｼｯｸE" panose="020B0909000000000000" pitchFamily="49" charset="-128"/>
              </a:rPr>
              <a:t>世代検出器</a:t>
            </a:r>
            <a:r>
              <a:rPr kumimoji="1" lang="ja-JP" altLang="en-US" b="1" dirty="0" smtClean="0">
                <a:latin typeface="+mj-lt"/>
                <a:ea typeface="+mj-ea"/>
              </a:rPr>
              <a:t>の建設・アップグレードが現在進行中</a:t>
            </a:r>
            <a:endParaRPr kumimoji="1" lang="en-US" altLang="ja-JP" b="1" dirty="0" smtClean="0">
              <a:latin typeface="+mj-lt"/>
              <a:ea typeface="+mj-ea"/>
            </a:endParaRPr>
          </a:p>
        </p:txBody>
      </p:sp>
    </p:spTree>
    <p:extLst>
      <p:ext uri="{BB962C8B-B14F-4D97-AF65-F5344CB8AC3E}">
        <p14:creationId xmlns:p14="http://schemas.microsoft.com/office/powerpoint/2010/main" val="7797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大型低温重力波</a:t>
            </a:r>
            <a:r>
              <a:rPr kumimoji="1" lang="ja-JP" altLang="en-US" dirty="0"/>
              <a:t>望遠鏡</a:t>
            </a:r>
            <a:r>
              <a:rPr kumimoji="1" lang="en-US" altLang="ja-JP" dirty="0" smtClean="0"/>
              <a:t>KAGRA</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8</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55" y="1106796"/>
            <a:ext cx="4476212" cy="3175145"/>
          </a:xfrm>
          <a:prstGeom prst="rect">
            <a:avLst/>
          </a:prstGeom>
          <a:solidFill>
            <a:schemeClr val="bg1"/>
          </a:solidFill>
          <a:ln>
            <a:noFill/>
          </a:ln>
          <a:effectLst/>
        </p:spPr>
      </p:pic>
      <p:cxnSp>
        <p:nvCxnSpPr>
          <p:cNvPr id="11" name="直線矢印コネクタ 10"/>
          <p:cNvCxnSpPr/>
          <p:nvPr/>
        </p:nvCxnSpPr>
        <p:spPr>
          <a:xfrm flipV="1">
            <a:off x="2584853" y="3104530"/>
            <a:ext cx="1884249" cy="598851"/>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241133" y="3452910"/>
            <a:ext cx="806631" cy="461665"/>
          </a:xfrm>
          <a:prstGeom prst="rect">
            <a:avLst/>
          </a:prstGeom>
        </p:spPr>
        <p:txBody>
          <a:bodyPr wrap="none">
            <a:spAutoFit/>
          </a:bodyPr>
          <a:lstStyle/>
          <a:p>
            <a:r>
              <a:rPr lang="en-US" altLang="ja-JP" sz="2400" b="1" dirty="0">
                <a:solidFill>
                  <a:srgbClr val="FFFF00"/>
                </a:solidFill>
              </a:rPr>
              <a:t>3 km</a:t>
            </a:r>
          </a:p>
        </p:txBody>
      </p:sp>
      <p:cxnSp>
        <p:nvCxnSpPr>
          <p:cNvPr id="13" name="直線矢印コネクタ 12"/>
          <p:cNvCxnSpPr/>
          <p:nvPr/>
        </p:nvCxnSpPr>
        <p:spPr>
          <a:xfrm>
            <a:off x="349371" y="2895297"/>
            <a:ext cx="845727" cy="602829"/>
          </a:xfrm>
          <a:prstGeom prst="straightConnector1">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277114" y="3414533"/>
            <a:ext cx="806631" cy="461665"/>
          </a:xfrm>
          <a:prstGeom prst="rect">
            <a:avLst/>
          </a:prstGeom>
        </p:spPr>
        <p:txBody>
          <a:bodyPr wrap="none">
            <a:spAutoFit/>
          </a:bodyPr>
          <a:lstStyle/>
          <a:p>
            <a:r>
              <a:rPr lang="en-US" altLang="ja-JP" sz="2400" b="1" dirty="0">
                <a:solidFill>
                  <a:srgbClr val="FFFF00"/>
                </a:solidFill>
              </a:rPr>
              <a:t>3 km</a:t>
            </a:r>
          </a:p>
        </p:txBody>
      </p:sp>
      <p:cxnSp>
        <p:nvCxnSpPr>
          <p:cNvPr id="15" name="直線矢印コネクタ 14"/>
          <p:cNvCxnSpPr/>
          <p:nvPr/>
        </p:nvCxnSpPr>
        <p:spPr>
          <a:xfrm>
            <a:off x="1851597" y="1106796"/>
            <a:ext cx="0" cy="234611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963537" y="1728109"/>
            <a:ext cx="2701029" cy="461665"/>
          </a:xfrm>
          <a:prstGeom prst="rect">
            <a:avLst/>
          </a:prstGeom>
          <a:solidFill>
            <a:schemeClr val="bg1">
              <a:alpha val="50000"/>
            </a:schemeClr>
          </a:solidFill>
        </p:spPr>
        <p:txBody>
          <a:bodyPr wrap="square">
            <a:spAutoFit/>
          </a:bodyPr>
          <a:lstStyle/>
          <a:p>
            <a:r>
              <a:rPr lang="ja-JP" altLang="en-US" sz="2400" b="1" dirty="0" smtClean="0">
                <a:solidFill>
                  <a:srgbClr val="FF0000"/>
                </a:solidFill>
              </a:rPr>
              <a:t>山頂</a:t>
            </a:r>
            <a:r>
              <a:rPr lang="ja-JP" altLang="en-US" sz="2400" b="1" dirty="0" smtClean="0">
                <a:solidFill>
                  <a:srgbClr val="FF0000"/>
                </a:solidFill>
              </a:rPr>
              <a:t>から～</a:t>
            </a:r>
            <a:r>
              <a:rPr lang="en-US" altLang="ja-JP" sz="2400" b="1" dirty="0" smtClean="0">
                <a:solidFill>
                  <a:srgbClr val="FF0000"/>
                </a:solidFill>
              </a:rPr>
              <a:t>1000 m</a:t>
            </a:r>
            <a:endParaRPr lang="en-US" altLang="ja-JP" sz="2400" b="1" dirty="0">
              <a:solidFill>
                <a:srgbClr val="FF0000"/>
              </a:solidFill>
            </a:endParaRPr>
          </a:p>
        </p:txBody>
      </p:sp>
      <p:sp>
        <p:nvSpPr>
          <p:cNvPr id="17" name="コンテンツ プレースホルダー 1"/>
          <p:cNvSpPr>
            <a:spLocks noGrp="1"/>
          </p:cNvSpPr>
          <p:nvPr>
            <p:ph idx="1"/>
          </p:nvPr>
        </p:nvSpPr>
        <p:spPr>
          <a:xfrm>
            <a:off x="107504" y="4653136"/>
            <a:ext cx="4626923" cy="1512168"/>
          </a:xfrm>
          <a:solidFill>
            <a:schemeClr val="bg1"/>
          </a:solidFill>
        </p:spPr>
        <p:txBody>
          <a:bodyPr>
            <a:normAutofit/>
          </a:bodyPr>
          <a:lstStyle/>
          <a:p>
            <a:r>
              <a:rPr kumimoji="1" lang="ja-JP" altLang="en-US" sz="2000" b="1" dirty="0" smtClean="0"/>
              <a:t>国内の第</a:t>
            </a:r>
            <a:r>
              <a:rPr kumimoji="1" lang="en-US" altLang="ja-JP" sz="2000" b="1" dirty="0" smtClean="0"/>
              <a:t>2</a:t>
            </a:r>
            <a:r>
              <a:rPr kumimoji="1" lang="ja-JP" altLang="en-US" sz="2000" b="1" dirty="0" smtClean="0"/>
              <a:t>世代重力波検出器</a:t>
            </a:r>
            <a:endParaRPr kumimoji="1" lang="en-US" altLang="ja-JP" sz="2000" b="1" dirty="0" smtClean="0"/>
          </a:p>
          <a:p>
            <a:r>
              <a:rPr kumimoji="1" lang="ja-JP" altLang="en-US" sz="2000" b="1" dirty="0" smtClean="0"/>
              <a:t>神岡鉱山の</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地下環境</a:t>
            </a:r>
            <a:r>
              <a:rPr kumimoji="1" lang="ja-JP" altLang="en-US" sz="2000" b="1" dirty="0" smtClean="0"/>
              <a:t>に建設</a:t>
            </a:r>
            <a:endParaRPr kumimoji="1" lang="en-US" altLang="ja-JP" sz="2000" b="1" dirty="0" smtClean="0"/>
          </a:p>
          <a:p>
            <a:r>
              <a:rPr kumimoji="1" lang="ja-JP" altLang="en-US" sz="2000" b="1" dirty="0" smtClean="0"/>
              <a:t>鏡を</a:t>
            </a:r>
            <a:r>
              <a:rPr kumimoji="1" lang="ja-JP" altLang="en-US" sz="2000" b="1" u="sng" dirty="0" smtClean="0">
                <a:solidFill>
                  <a:srgbClr val="FF0000"/>
                </a:solidFill>
                <a:latin typeface="HGｺﾞｼｯｸE" panose="020B0909000000000000" pitchFamily="49" charset="-128"/>
                <a:ea typeface="HGｺﾞｼｯｸE" panose="020B0909000000000000" pitchFamily="49" charset="-128"/>
              </a:rPr>
              <a:t>極低温に冷却</a:t>
            </a:r>
            <a:r>
              <a:rPr kumimoji="1" lang="ja-JP" altLang="en-US" sz="2000" b="1" dirty="0" smtClean="0"/>
              <a:t>し熱振動を抑える</a:t>
            </a:r>
            <a:endParaRPr kumimoji="1" lang="en-US" altLang="ja-JP" sz="2000" b="1" u="sng" dirty="0" smtClean="0">
              <a:solidFill>
                <a:srgbClr val="FF0000"/>
              </a:solidFill>
              <a:latin typeface="HGｺﾞｼｯｸE" panose="020B0909000000000000" pitchFamily="49" charset="-128"/>
              <a:ea typeface="HGｺﾞｼｯｸE" panose="020B0909000000000000" pitchFamily="49" charset="-128"/>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435" y="3104530"/>
            <a:ext cx="4230061" cy="317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コンテンツ プレースホルダー 1"/>
          <p:cNvSpPr txBox="1">
            <a:spLocks/>
          </p:cNvSpPr>
          <p:nvPr/>
        </p:nvSpPr>
        <p:spPr>
          <a:xfrm>
            <a:off x="4788024" y="2246973"/>
            <a:ext cx="4626923" cy="118202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sz="2000" b="1" dirty="0" smtClean="0">
                <a:latin typeface="+mj-ea"/>
                <a:ea typeface="+mj-ea"/>
              </a:rPr>
              <a:t>トンネル掘削、真空槽導入完了</a:t>
            </a:r>
            <a:endParaRPr kumimoji="1" lang="en-US" altLang="ja-JP" sz="2000" b="1" dirty="0" smtClean="0">
              <a:latin typeface="+mj-ea"/>
              <a:ea typeface="+mj-ea"/>
            </a:endParaRPr>
          </a:p>
          <a:p>
            <a:r>
              <a:rPr kumimoji="1" lang="en-US" altLang="ja-JP" sz="2000" b="1" dirty="0" smtClean="0">
                <a:latin typeface="+mj-ea"/>
                <a:ea typeface="+mj-ea"/>
              </a:rPr>
              <a:t>2018</a:t>
            </a:r>
            <a:r>
              <a:rPr kumimoji="1" lang="ja-JP" altLang="en-US" sz="2000" b="1" dirty="0" smtClean="0">
                <a:latin typeface="+mj-ea"/>
                <a:ea typeface="+mj-ea"/>
              </a:rPr>
              <a:t>年より本観測開始予定</a:t>
            </a:r>
            <a:endParaRPr kumimoji="1" lang="en-US" altLang="ja-JP" sz="2000" b="1" dirty="0" smtClean="0">
              <a:latin typeface="+mj-ea"/>
              <a:ea typeface="+mj-ea"/>
            </a:endParaRPr>
          </a:p>
        </p:txBody>
      </p:sp>
    </p:spTree>
    <p:extLst>
      <p:ext uri="{BB962C8B-B14F-4D97-AF65-F5344CB8AC3E}">
        <p14:creationId xmlns:p14="http://schemas.microsoft.com/office/powerpoint/2010/main" val="3306067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第</a:t>
            </a:r>
            <a:r>
              <a:rPr kumimoji="1" lang="en-US" altLang="ja-JP" dirty="0" smtClean="0"/>
              <a:t>2</a:t>
            </a:r>
            <a:r>
              <a:rPr kumimoji="1" lang="ja-JP" altLang="en-US" dirty="0" smtClean="0"/>
              <a:t>世代重力波検出器の感度</a:t>
            </a:r>
            <a:endParaRPr kumimoji="1" lang="ja-JP" altLang="en-US" dirty="0"/>
          </a:p>
        </p:txBody>
      </p:sp>
      <p:sp>
        <p:nvSpPr>
          <p:cNvPr id="4" name="スライド番号プレースホルダー 3"/>
          <p:cNvSpPr>
            <a:spLocks noGrp="1"/>
          </p:cNvSpPr>
          <p:nvPr>
            <p:ph type="sldNum" sz="quarter" idx="11"/>
          </p:nvPr>
        </p:nvSpPr>
        <p:spPr/>
        <p:txBody>
          <a:bodyPr/>
          <a:lstStyle/>
          <a:p>
            <a:fld id="{F6F58ED1-7DA8-44AB-BE95-40629BCD7483}" type="slidenum">
              <a:rPr lang="de-DE" smtClean="0"/>
              <a:pPr/>
              <a:t>9</a:t>
            </a:fld>
            <a:endParaRPr lang="de-DE" dirty="0"/>
          </a:p>
        </p:txBody>
      </p:sp>
      <p:sp>
        <p:nvSpPr>
          <p:cNvPr id="5" name="正方形/長方形 4"/>
          <p:cNvSpPr/>
          <p:nvPr/>
        </p:nvSpPr>
        <p:spPr>
          <a:xfrm>
            <a:off x="5513276" y="107340"/>
            <a:ext cx="3523220" cy="369332"/>
          </a:xfrm>
          <a:prstGeom prst="rect">
            <a:avLst/>
          </a:prstGeom>
        </p:spPr>
        <p:txBody>
          <a:bodyPr wrap="square">
            <a:spAutoFit/>
          </a:bodyPr>
          <a:lstStyle/>
          <a:p>
            <a:pPr lvl="0" algn="r"/>
            <a:r>
              <a:rPr lang="en-US" altLang="ja-JP" b="1" dirty="0" smtClean="0">
                <a:solidFill>
                  <a:schemeClr val="accent6">
                    <a:lumMod val="60000"/>
                    <a:lumOff val="40000"/>
                  </a:schemeClr>
                </a:solidFill>
              </a:rPr>
              <a:t>1. </a:t>
            </a:r>
            <a:r>
              <a:rPr lang="ja-JP" altLang="en-US" b="1" dirty="0" smtClean="0">
                <a:solidFill>
                  <a:schemeClr val="accent6">
                    <a:lumMod val="60000"/>
                    <a:lumOff val="40000"/>
                  </a:schemeClr>
                </a:solidFill>
              </a:rPr>
              <a:t>研究動機</a:t>
            </a:r>
            <a:endParaRPr kumimoji="1" lang="ja-JP" altLang="en-US" b="1" dirty="0">
              <a:solidFill>
                <a:schemeClr val="accent6">
                  <a:lumMod val="60000"/>
                  <a:lumOff val="4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36788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4572000" y="3255367"/>
            <a:ext cx="2145139" cy="461665"/>
          </a:xfrm>
          <a:prstGeom prst="rect">
            <a:avLst/>
          </a:prstGeom>
          <a:solidFill>
            <a:schemeClr val="bg1"/>
          </a:solidFill>
        </p:spPr>
        <p:txBody>
          <a:bodyPr wrap="none">
            <a:spAutoFit/>
          </a:bodyPr>
          <a:lstStyle/>
          <a:p>
            <a:r>
              <a:rPr kumimoji="1" lang="ja-JP" altLang="en-US" sz="2400" b="1" dirty="0">
                <a:solidFill>
                  <a:srgbClr val="FF0000"/>
                </a:solidFill>
              </a:rPr>
              <a:t>第</a:t>
            </a:r>
            <a:r>
              <a:rPr kumimoji="1" lang="en-US" altLang="ja-JP" sz="2400" b="1" dirty="0">
                <a:solidFill>
                  <a:srgbClr val="FF0000"/>
                </a:solidFill>
              </a:rPr>
              <a:t>1</a:t>
            </a:r>
            <a:r>
              <a:rPr kumimoji="1" lang="ja-JP" altLang="en-US" sz="2400" b="1" dirty="0" smtClean="0">
                <a:solidFill>
                  <a:srgbClr val="FF0000"/>
                </a:solidFill>
              </a:rPr>
              <a:t>世代 </a:t>
            </a:r>
            <a:r>
              <a:rPr kumimoji="1" lang="en-US" altLang="ja-JP" sz="2400" b="1" dirty="0" smtClean="0">
                <a:solidFill>
                  <a:srgbClr val="FF0000"/>
                </a:solidFill>
              </a:rPr>
              <a:t>(LIGO)</a:t>
            </a:r>
            <a:endParaRPr lang="ja-JP" altLang="en-US" sz="2400" dirty="0">
              <a:solidFill>
                <a:srgbClr val="FF0000"/>
              </a:solidFill>
            </a:endParaRPr>
          </a:p>
        </p:txBody>
      </p:sp>
      <p:sp>
        <p:nvSpPr>
          <p:cNvPr id="29" name="正方形/長方形 28"/>
          <p:cNvSpPr/>
          <p:nvPr/>
        </p:nvSpPr>
        <p:spPr>
          <a:xfrm rot="20467043">
            <a:off x="6309383" y="4241969"/>
            <a:ext cx="2434705" cy="461665"/>
          </a:xfrm>
          <a:prstGeom prst="rect">
            <a:avLst/>
          </a:prstGeom>
          <a:solidFill>
            <a:schemeClr val="bg1"/>
          </a:solidFill>
        </p:spPr>
        <p:txBody>
          <a:bodyPr wrap="none">
            <a:spAutoFit/>
          </a:bodyPr>
          <a:lstStyle/>
          <a:p>
            <a:r>
              <a:rPr kumimoji="1" lang="ja-JP" altLang="en-US" sz="2400" b="1" dirty="0" smtClean="0">
                <a:solidFill>
                  <a:srgbClr val="0070C0"/>
                </a:solidFill>
              </a:rPr>
              <a:t>第</a:t>
            </a:r>
            <a:r>
              <a:rPr kumimoji="1" lang="en-US" altLang="ja-JP" sz="2400" b="1" dirty="0" smtClean="0">
                <a:solidFill>
                  <a:srgbClr val="0070C0"/>
                </a:solidFill>
              </a:rPr>
              <a:t>2</a:t>
            </a:r>
            <a:r>
              <a:rPr kumimoji="1" lang="ja-JP" altLang="en-US" sz="2400" b="1" dirty="0" smtClean="0">
                <a:solidFill>
                  <a:srgbClr val="0070C0"/>
                </a:solidFill>
              </a:rPr>
              <a:t>世代 </a:t>
            </a:r>
            <a:r>
              <a:rPr kumimoji="1" lang="en-US" altLang="ja-JP" sz="2400" b="1" dirty="0" smtClean="0">
                <a:solidFill>
                  <a:srgbClr val="0070C0"/>
                </a:solidFill>
              </a:rPr>
              <a:t>(KAGRA)</a:t>
            </a:r>
            <a:endParaRPr lang="ja-JP" altLang="en-US" sz="2400" dirty="0">
              <a:solidFill>
                <a:srgbClr val="0070C0"/>
              </a:solidFill>
            </a:endParaRPr>
          </a:p>
        </p:txBody>
      </p:sp>
      <p:sp>
        <p:nvSpPr>
          <p:cNvPr id="34" name="正方形/長方形 33"/>
          <p:cNvSpPr/>
          <p:nvPr/>
        </p:nvSpPr>
        <p:spPr>
          <a:xfrm rot="3112580">
            <a:off x="1108258" y="4493539"/>
            <a:ext cx="1832553" cy="461665"/>
          </a:xfrm>
          <a:prstGeom prst="rect">
            <a:avLst/>
          </a:prstGeom>
          <a:solidFill>
            <a:schemeClr val="bg1"/>
          </a:solidFill>
        </p:spPr>
        <p:txBody>
          <a:bodyPr wrap="none">
            <a:spAutoFit/>
          </a:bodyPr>
          <a:lstStyle/>
          <a:p>
            <a:r>
              <a:rPr kumimoji="1" lang="ja-JP" altLang="en-US" sz="2400" b="1" dirty="0" smtClean="0"/>
              <a:t>第</a:t>
            </a:r>
            <a:r>
              <a:rPr kumimoji="1" lang="en-US" altLang="ja-JP" sz="2400" b="1" dirty="0" smtClean="0"/>
              <a:t>3</a:t>
            </a:r>
            <a:r>
              <a:rPr kumimoji="1" lang="ja-JP" altLang="en-US" sz="2400" b="1" dirty="0" smtClean="0"/>
              <a:t>世代 </a:t>
            </a:r>
            <a:r>
              <a:rPr kumimoji="1" lang="en-US" altLang="ja-JP" sz="2400" b="1" dirty="0" smtClean="0"/>
              <a:t>(ET)</a:t>
            </a:r>
            <a:endParaRPr lang="ja-JP" altLang="en-US" sz="2400" dirty="0"/>
          </a:p>
        </p:txBody>
      </p:sp>
      <p:sp>
        <p:nvSpPr>
          <p:cNvPr id="8" name="右矢印 7"/>
          <p:cNvSpPr/>
          <p:nvPr/>
        </p:nvSpPr>
        <p:spPr>
          <a:xfrm rot="9963475">
            <a:off x="2789468" y="2022736"/>
            <a:ext cx="576064" cy="360040"/>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右矢印 34"/>
          <p:cNvSpPr/>
          <p:nvPr/>
        </p:nvSpPr>
        <p:spPr>
          <a:xfrm rot="6945336">
            <a:off x="4144881" y="4180718"/>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右矢印 35"/>
          <p:cNvSpPr/>
          <p:nvPr/>
        </p:nvSpPr>
        <p:spPr>
          <a:xfrm rot="4175604">
            <a:off x="7065339" y="3828386"/>
            <a:ext cx="373617" cy="429493"/>
          </a:xfrm>
          <a:prstGeom prst="rightArrow">
            <a:avLst/>
          </a:prstGeom>
          <a:solidFill>
            <a:schemeClr val="tx1"/>
          </a:solidFill>
          <a:ln w="381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正方形/長方形 36"/>
          <p:cNvSpPr/>
          <p:nvPr/>
        </p:nvSpPr>
        <p:spPr>
          <a:xfrm>
            <a:off x="1691680" y="1412776"/>
            <a:ext cx="2646878" cy="461665"/>
          </a:xfrm>
          <a:prstGeom prst="rect">
            <a:avLst/>
          </a:prstGeom>
          <a:solidFill>
            <a:srgbClr val="FFFF0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地面振動雑音低減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8" name="正方形/長方形 37"/>
          <p:cNvSpPr/>
          <p:nvPr/>
        </p:nvSpPr>
        <p:spPr>
          <a:xfrm>
            <a:off x="2264372" y="4047455"/>
            <a:ext cx="1731564" cy="461665"/>
          </a:xfrm>
          <a:prstGeom prst="rect">
            <a:avLst/>
          </a:prstGeom>
          <a:solidFill>
            <a:srgbClr val="92D050"/>
          </a:solidFill>
          <a:effectLst>
            <a:outerShdw blurRad="50800" dist="38100" dir="2700000" algn="tl" rotWithShape="0">
              <a:prstClr val="black">
                <a:alpha val="40000"/>
              </a:prstClr>
            </a:outerShdw>
          </a:effectLst>
        </p:spPr>
        <p:txBody>
          <a:bodyPr wrap="none">
            <a:spAutoFit/>
          </a:bodyPr>
          <a:lstStyle/>
          <a:p>
            <a:r>
              <a:rPr lang="ja-JP" altLang="en-US" sz="2400" b="1" dirty="0" smtClean="0">
                <a:latin typeface="HGｺﾞｼｯｸE" panose="020B0909000000000000" pitchFamily="49" charset="-128"/>
                <a:ea typeface="HGｺﾞｼｯｸE" panose="020B0909000000000000" pitchFamily="49" charset="-128"/>
              </a:rPr>
              <a:t>熱雑音低減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39" name="正方形/長方形 38"/>
          <p:cNvSpPr/>
          <p:nvPr/>
        </p:nvSpPr>
        <p:spPr>
          <a:xfrm>
            <a:off x="6743822" y="3255367"/>
            <a:ext cx="2040943" cy="461665"/>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r>
              <a:rPr lang="ja-JP" altLang="en-US" sz="2400" b="1" dirty="0">
                <a:latin typeface="HGｺﾞｼｯｸE" panose="020B0909000000000000" pitchFamily="49" charset="-128"/>
                <a:ea typeface="HGｺﾞｼｯｸE" panose="020B0909000000000000" pitchFamily="49" charset="-128"/>
              </a:rPr>
              <a:t>量子</a:t>
            </a:r>
            <a:r>
              <a:rPr lang="ja-JP" altLang="en-US" sz="2400" b="1" dirty="0" smtClean="0">
                <a:latin typeface="HGｺﾞｼｯｸE" panose="020B0909000000000000" pitchFamily="49" charset="-128"/>
                <a:ea typeface="HGｺﾞｼｯｸE" panose="020B0909000000000000" pitchFamily="49" charset="-128"/>
              </a:rPr>
              <a:t>雑音低減</a:t>
            </a:r>
            <a:endParaRPr lang="ja-JP" altLang="en-US" sz="2400" b="1" dirty="0">
              <a:latin typeface="HGｺﾞｼｯｸE" panose="020B0909000000000000" pitchFamily="49" charset="-128"/>
              <a:ea typeface="HGｺﾞｼｯｸE" panose="020B0909000000000000" pitchFamily="49" charset="-128"/>
            </a:endParaRPr>
          </a:p>
        </p:txBody>
      </p:sp>
      <p:sp>
        <p:nvSpPr>
          <p:cNvPr id="9" name="円/楕円 8"/>
          <p:cNvSpPr/>
          <p:nvPr/>
        </p:nvSpPr>
        <p:spPr>
          <a:xfrm rot="21041338">
            <a:off x="1313197" y="1032695"/>
            <a:ext cx="3441545" cy="1581786"/>
          </a:xfrm>
          <a:prstGeom prst="ellipse">
            <a:avLst/>
          </a:prstGeom>
          <a:noFill/>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71254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P spid="36" grpId="0" animBg="1"/>
      <p:bldP spid="37" grpId="0" animBg="1"/>
      <p:bldP spid="38" grpId="0" animBg="1"/>
      <p:bldP spid="39" grpId="0" animBg="1"/>
      <p:bldP spid="9" grpId="0" animBg="1"/>
    </p:bld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60455</TotalTime>
  <Words>2414</Words>
  <Application>Microsoft Office PowerPoint</Application>
  <PresentationFormat>画面に合わせる (4:3)</PresentationFormat>
  <Paragraphs>500</Paragraphs>
  <Slides>50</Slides>
  <Notes>1</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Larissa-Design</vt:lpstr>
      <vt:lpstr>（大型重力波検出器のための低周波防振装置に関する研究）</vt:lpstr>
      <vt:lpstr>博士論文の構成</vt:lpstr>
      <vt:lpstr>本日の流れ</vt:lpstr>
      <vt:lpstr>本日の流れ</vt:lpstr>
      <vt:lpstr>重力波</vt:lpstr>
      <vt:lpstr>重力波の検出方法</vt:lpstr>
      <vt:lpstr>重力波観測プロジェクト</vt:lpstr>
      <vt:lpstr>大型低温重力波望遠鏡KAGRA</vt:lpstr>
      <vt:lpstr>第2世代重力波検出器の感度</vt:lpstr>
      <vt:lpstr>低周波の重力波観測</vt:lpstr>
      <vt:lpstr>本日の流れ</vt:lpstr>
      <vt:lpstr>地面振動雑音</vt:lpstr>
      <vt:lpstr>地面振動雑音に対する要求</vt:lpstr>
      <vt:lpstr>防振の基本原理</vt:lpstr>
      <vt:lpstr>多段振り子/ばね</vt:lpstr>
      <vt:lpstr>低周波防振装置</vt:lpstr>
      <vt:lpstr>SASの実績</vt:lpstr>
      <vt:lpstr>KAGRA-SASの特徴</vt:lpstr>
      <vt:lpstr>KAGRA-SASの構造と配置</vt:lpstr>
      <vt:lpstr>KAGRA-SASの防振性能の見積</vt:lpstr>
      <vt:lpstr>本日の流れ</vt:lpstr>
      <vt:lpstr>制御の必要性</vt:lpstr>
      <vt:lpstr>防振装置のアクティブ制御</vt:lpstr>
      <vt:lpstr>干渉計のフェーズと制御への要求</vt:lpstr>
      <vt:lpstr>KAGRA-SASの制御トポロジー</vt:lpstr>
      <vt:lpstr>センサー・アクチュエータ</vt:lpstr>
      <vt:lpstr>自由度の分離</vt:lpstr>
      <vt:lpstr>本日の流れ</vt:lpstr>
      <vt:lpstr>Type-B SAS プロトタイプ</vt:lpstr>
      <vt:lpstr>デジタル制御系</vt:lpstr>
      <vt:lpstr>懸架系の周波数応答チェック</vt:lpstr>
      <vt:lpstr>制御試験結果</vt:lpstr>
      <vt:lpstr>制御試験結果</vt:lpstr>
      <vt:lpstr>制御試験結果</vt:lpstr>
      <vt:lpstr>制御試験結果</vt:lpstr>
      <vt:lpstr>制御試験結果</vt:lpstr>
      <vt:lpstr>長期制御試験</vt:lpstr>
      <vt:lpstr>長期制御試験</vt:lpstr>
      <vt:lpstr>本日の流れ</vt:lpstr>
      <vt:lpstr>まとめ</vt:lpstr>
      <vt:lpstr>今後の課題</vt:lpstr>
      <vt:lpstr>以上です</vt:lpstr>
      <vt:lpstr>Appendices</vt:lpstr>
      <vt:lpstr>制御試験結果</vt:lpstr>
      <vt:lpstr>SASで用いる低周波振動子</vt:lpstr>
      <vt:lpstr>倒立振り子の制御</vt:lpstr>
      <vt:lpstr>大型低温重力波望遠鏡KAGRA</vt:lpstr>
      <vt:lpstr>地面振動雑音への要求</vt:lpstr>
      <vt:lpstr>センサー・アクチュエータ</vt:lpstr>
      <vt:lpstr>制御シミュレーション</vt:lpstr>
    </vt:vector>
  </TitlesOfParts>
  <Company>Institut für Gravitationsphysik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Opto-mechanical coupling in a Michelson-Sagnac</dc:title>
  <dc:creator>Henning Kaufer</dc:creator>
  <cp:lastModifiedBy>tsekiguchi</cp:lastModifiedBy>
  <cp:revision>1639</cp:revision>
  <cp:lastPrinted>2015-10-07T06:42:37Z</cp:lastPrinted>
  <dcterms:created xsi:type="dcterms:W3CDTF">2011-01-04T09:05:01Z</dcterms:created>
  <dcterms:modified xsi:type="dcterms:W3CDTF">2016-01-05T03:45:06Z</dcterms:modified>
</cp:coreProperties>
</file>