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38" autoAdjust="0"/>
    <p:restoredTop sz="94660"/>
  </p:normalViewPr>
  <p:slideViewPr>
    <p:cSldViewPr snapToGrid="0">
      <p:cViewPr>
        <p:scale>
          <a:sx n="100" d="100"/>
          <a:sy n="100" d="100"/>
        </p:scale>
        <p:origin x="211" y="-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86DC-AA00-4367-9C4A-EBBAE70CDEF6}" type="datetimeFigureOut">
              <a:rPr kumimoji="1" lang="ja-JP" altLang="en-US" smtClean="0"/>
              <a:t>2016/1/3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0287C-1E08-46A0-9F2D-62C18F1C6C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970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86DC-AA00-4367-9C4A-EBBAE70CDEF6}" type="datetimeFigureOut">
              <a:rPr kumimoji="1" lang="ja-JP" altLang="en-US" smtClean="0"/>
              <a:t>2016/1/3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0287C-1E08-46A0-9F2D-62C18F1C6C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1924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86DC-AA00-4367-9C4A-EBBAE70CDEF6}" type="datetimeFigureOut">
              <a:rPr kumimoji="1" lang="ja-JP" altLang="en-US" smtClean="0"/>
              <a:t>2016/1/3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0287C-1E08-46A0-9F2D-62C18F1C6C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1230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86DC-AA00-4367-9C4A-EBBAE70CDEF6}" type="datetimeFigureOut">
              <a:rPr kumimoji="1" lang="ja-JP" altLang="en-US" smtClean="0"/>
              <a:t>2016/1/3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0287C-1E08-46A0-9F2D-62C18F1C6C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028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86DC-AA00-4367-9C4A-EBBAE70CDEF6}" type="datetimeFigureOut">
              <a:rPr kumimoji="1" lang="ja-JP" altLang="en-US" smtClean="0"/>
              <a:t>2016/1/3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0287C-1E08-46A0-9F2D-62C18F1C6C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7845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86DC-AA00-4367-9C4A-EBBAE70CDEF6}" type="datetimeFigureOut">
              <a:rPr kumimoji="1" lang="ja-JP" altLang="en-US" smtClean="0"/>
              <a:t>2016/1/3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0287C-1E08-46A0-9F2D-62C18F1C6C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410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86DC-AA00-4367-9C4A-EBBAE70CDEF6}" type="datetimeFigureOut">
              <a:rPr kumimoji="1" lang="ja-JP" altLang="en-US" smtClean="0"/>
              <a:t>2016/1/3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0287C-1E08-46A0-9F2D-62C18F1C6C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3779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86DC-AA00-4367-9C4A-EBBAE70CDEF6}" type="datetimeFigureOut">
              <a:rPr kumimoji="1" lang="ja-JP" altLang="en-US" smtClean="0"/>
              <a:t>2016/1/3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0287C-1E08-46A0-9F2D-62C18F1C6C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3820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86DC-AA00-4367-9C4A-EBBAE70CDEF6}" type="datetimeFigureOut">
              <a:rPr kumimoji="1" lang="ja-JP" altLang="en-US" smtClean="0"/>
              <a:t>2016/1/3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0287C-1E08-46A0-9F2D-62C18F1C6C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6458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86DC-AA00-4367-9C4A-EBBAE70CDEF6}" type="datetimeFigureOut">
              <a:rPr kumimoji="1" lang="ja-JP" altLang="en-US" smtClean="0"/>
              <a:t>2016/1/3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0287C-1E08-46A0-9F2D-62C18F1C6C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476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86DC-AA00-4367-9C4A-EBBAE70CDEF6}" type="datetimeFigureOut">
              <a:rPr kumimoji="1" lang="ja-JP" altLang="en-US" smtClean="0"/>
              <a:t>2016/1/3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0287C-1E08-46A0-9F2D-62C18F1C6C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745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286DC-AA00-4367-9C4A-EBBAE70CDEF6}" type="datetimeFigureOut">
              <a:rPr kumimoji="1" lang="ja-JP" altLang="en-US" smtClean="0"/>
              <a:t>2016/1/3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0287C-1E08-46A0-9F2D-62C18F1C6C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9678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33157"/>
          </a:xfrm>
        </p:spPr>
        <p:txBody>
          <a:bodyPr/>
          <a:lstStyle/>
          <a:p>
            <a:r>
              <a:rPr lang="en-US" altLang="ja-JP" dirty="0" smtClean="0"/>
              <a:t>EOM</a:t>
            </a:r>
            <a:r>
              <a:rPr kumimoji="1" lang="ja-JP" altLang="en-US" dirty="0" smtClean="0"/>
              <a:t>結晶光線追跡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02970" y="4729798"/>
            <a:ext cx="10386060" cy="1655762"/>
          </a:xfrm>
        </p:spPr>
        <p:txBody>
          <a:bodyPr/>
          <a:lstStyle/>
          <a:p>
            <a:r>
              <a:rPr lang="ja-JP" altLang="en-US" sz="2800" b="1" dirty="0" smtClean="0"/>
              <a:t>シミュレーション目的</a:t>
            </a:r>
            <a:endParaRPr lang="en-US" altLang="ja-JP" sz="2800" b="1" dirty="0" smtClean="0"/>
          </a:p>
          <a:p>
            <a:r>
              <a:rPr lang="en-US" altLang="ja-JP" dirty="0" err="1" smtClean="0"/>
              <a:t>bKAGRA</a:t>
            </a:r>
            <a:r>
              <a:rPr lang="ja-JP" altLang="en-US" dirty="0"/>
              <a:t>の</a:t>
            </a:r>
            <a:r>
              <a:rPr lang="en-US" altLang="ja-JP" dirty="0" smtClean="0"/>
              <a:t>EOM</a:t>
            </a:r>
            <a:r>
              <a:rPr lang="ja-JP" altLang="en-US" dirty="0" smtClean="0"/>
              <a:t>として用いる予定の</a:t>
            </a:r>
            <a:r>
              <a:rPr lang="en-US" altLang="ja-JP" dirty="0" smtClean="0"/>
              <a:t>SLT</a:t>
            </a:r>
            <a:r>
              <a:rPr lang="ja-JP" altLang="en-US" dirty="0" smtClean="0"/>
              <a:t>結晶で</a:t>
            </a:r>
            <a:r>
              <a:rPr kumimoji="1" lang="ja-JP" altLang="en-US" dirty="0" smtClean="0"/>
              <a:t>偏光分離を行えるか否か確認する．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18440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シミュレーション条件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/>
          <a:lstStyle/>
          <a:p>
            <a:r>
              <a:rPr kumimoji="1" lang="ja-JP" altLang="en-US" dirty="0" smtClean="0"/>
              <a:t>使用ソフト</a:t>
            </a:r>
            <a:r>
              <a:rPr kumimoji="1" lang="en-US" altLang="ja-JP" dirty="0" smtClean="0"/>
              <a:t>: </a:t>
            </a:r>
            <a:r>
              <a:rPr kumimoji="1" lang="en-US" altLang="ja-JP" dirty="0" err="1" smtClean="0"/>
              <a:t>Lighttools</a:t>
            </a:r>
            <a:endParaRPr kumimoji="1" lang="en-US" altLang="ja-JP" dirty="0" smtClean="0"/>
          </a:p>
          <a:p>
            <a:r>
              <a:rPr lang="ja-JP" altLang="en-US" dirty="0"/>
              <a:t>結晶</a:t>
            </a:r>
            <a:r>
              <a:rPr lang="ja-JP" altLang="en-US" dirty="0" smtClean="0"/>
              <a:t>サイズ</a:t>
            </a:r>
            <a:r>
              <a:rPr lang="en-US" altLang="ja-JP" dirty="0" smtClean="0"/>
              <a:t>: 4x4x40 mm</a:t>
            </a:r>
          </a:p>
          <a:p>
            <a:r>
              <a:rPr kumimoji="1" lang="ja-JP" altLang="en-US" dirty="0" smtClean="0"/>
              <a:t>ウェッジ</a:t>
            </a:r>
            <a:r>
              <a:rPr lang="ja-JP" altLang="en-US" dirty="0" smtClean="0">
                <a:sym typeface="Wingdings" panose="05000000000000000000" pitchFamily="2" charset="2"/>
              </a:rPr>
              <a:t>：①</a:t>
            </a:r>
            <a:r>
              <a:rPr lang="en-US" altLang="ja-JP" dirty="0" smtClean="0">
                <a:sym typeface="Wingdings" panose="05000000000000000000" pitchFamily="2" charset="2"/>
              </a:rPr>
              <a:t>2.8/2.8deg. </a:t>
            </a:r>
            <a:r>
              <a:rPr lang="ja-JP" altLang="en-US" dirty="0" smtClean="0">
                <a:sym typeface="Wingdings" panose="05000000000000000000" pitchFamily="2" charset="2"/>
              </a:rPr>
              <a:t>②</a:t>
            </a:r>
            <a:r>
              <a:rPr kumimoji="1" lang="en-US" altLang="ja-JP" dirty="0" smtClean="0"/>
              <a:t>2.8/ 2.0 deg.</a:t>
            </a:r>
          </a:p>
          <a:p>
            <a:pPr lvl="1"/>
            <a:r>
              <a:rPr lang="ja-JP" altLang="en-US" dirty="0" smtClean="0"/>
              <a:t>理由は後述．</a:t>
            </a:r>
            <a:endParaRPr kumimoji="1" lang="en-US" altLang="ja-JP" dirty="0" smtClean="0"/>
          </a:p>
          <a:p>
            <a:r>
              <a:rPr kumimoji="1" lang="ja-JP" altLang="en-US" dirty="0" smtClean="0"/>
              <a:t>屈折率：</a:t>
            </a:r>
            <a:r>
              <a:rPr kumimoji="1" lang="en-US" altLang="ja-JP" dirty="0" smtClean="0"/>
              <a:t>2.13582 (SLT@1064nm)</a:t>
            </a:r>
          </a:p>
          <a:p>
            <a:r>
              <a:rPr lang="ja-JP" altLang="en-US" dirty="0" smtClean="0"/>
              <a:t>光波長：</a:t>
            </a:r>
            <a:r>
              <a:rPr lang="en-US" altLang="ja-JP" dirty="0" smtClean="0"/>
              <a:t>1064nm</a:t>
            </a:r>
            <a:endParaRPr kumimoji="1" lang="en-US" altLang="ja-JP" dirty="0" smtClean="0"/>
          </a:p>
          <a:p>
            <a:r>
              <a:rPr lang="ja-JP" altLang="en-US" dirty="0"/>
              <a:t>入射</a:t>
            </a:r>
            <a:r>
              <a:rPr lang="ja-JP" altLang="en-US" dirty="0" smtClean="0"/>
              <a:t>角</a:t>
            </a:r>
            <a:r>
              <a:rPr lang="ja-JP" altLang="en-US" dirty="0" smtClean="0">
                <a:sym typeface="Wingdings" panose="05000000000000000000" pitchFamily="2" charset="2"/>
              </a:rPr>
              <a:t>：</a:t>
            </a:r>
            <a:r>
              <a:rPr lang="en-US" altLang="ja-JP" dirty="0" smtClean="0">
                <a:sym typeface="Wingdings" panose="05000000000000000000" pitchFamily="2" charset="2"/>
              </a:rPr>
              <a:t>5.9880 deg.</a:t>
            </a:r>
          </a:p>
          <a:p>
            <a:pPr lvl="1"/>
            <a:r>
              <a:rPr lang="en-US" altLang="ja-JP" dirty="0" smtClean="0">
                <a:sym typeface="Wingdings" panose="05000000000000000000" pitchFamily="2" charset="2"/>
              </a:rPr>
              <a:t>P</a:t>
            </a:r>
            <a:r>
              <a:rPr lang="ja-JP" altLang="en-US" dirty="0" smtClean="0">
                <a:sym typeface="Wingdings" panose="05000000000000000000" pitchFamily="2" charset="2"/>
              </a:rPr>
              <a:t>偏光の光路が結晶内部で平行になる</a:t>
            </a:r>
            <a:r>
              <a:rPr lang="ja-JP" altLang="en-US" dirty="0">
                <a:sym typeface="Wingdings" panose="05000000000000000000" pitchFamily="2" charset="2"/>
              </a:rPr>
              <a:t>値</a:t>
            </a:r>
            <a:r>
              <a:rPr lang="ja-JP" altLang="en-US" dirty="0" smtClean="0">
                <a:sym typeface="Wingdings" panose="05000000000000000000" pitchFamily="2" charset="2"/>
              </a:rPr>
              <a:t>．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3569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4366968"/>
              </p:ext>
            </p:extLst>
          </p:nvPr>
        </p:nvGraphicFramePr>
        <p:xfrm>
          <a:off x="-1746824" y="1981517"/>
          <a:ext cx="14994356" cy="6114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AutoCAD Drawing" r:id="rId3" imgW="14645520" imgH="5974200" progId="AutoCAD.Drawing.20">
                  <p:embed/>
                </p:oleObj>
              </mc:Choice>
              <mc:Fallback>
                <p:oleObj name="AutoCAD Drawing" r:id="rId3" imgW="14645520" imgH="5974200" progId="AutoCAD.Drawing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746824" y="1981517"/>
                        <a:ext cx="14994356" cy="61148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シミュレーション結果</a:t>
            </a:r>
            <a:r>
              <a:rPr kumimoji="1" lang="en-US" altLang="ja-JP" dirty="0" smtClean="0"/>
              <a:t>(wedge:2.8/2.8 deg</a:t>
            </a:r>
            <a:r>
              <a:rPr lang="en-US" altLang="ja-JP" dirty="0"/>
              <a:t>.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1003271" y="5493762"/>
            <a:ext cx="10187969" cy="1026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932180" y="6534020"/>
            <a:ext cx="1027684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11173460" y="5519162"/>
            <a:ext cx="35560" cy="99395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V="1">
            <a:off x="932180" y="5504028"/>
            <a:ext cx="36366" cy="1029815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>
            <a:off x="11399138" y="5830293"/>
            <a:ext cx="29210" cy="167944"/>
          </a:xfrm>
          <a:prstGeom prst="straightConnector1">
            <a:avLst/>
          </a:prstGeom>
          <a:ln w="63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>
            <a:off x="11572431" y="5840681"/>
            <a:ext cx="29210" cy="167944"/>
          </a:xfrm>
          <a:prstGeom prst="straightConnector1">
            <a:avLst/>
          </a:prstGeom>
          <a:ln w="63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flipV="1">
            <a:off x="11428604" y="6036515"/>
            <a:ext cx="204" cy="157483"/>
          </a:xfrm>
          <a:prstGeom prst="straightConnector1">
            <a:avLst/>
          </a:prstGeom>
          <a:ln w="63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flipV="1">
            <a:off x="11601128" y="6028929"/>
            <a:ext cx="204" cy="157483"/>
          </a:xfrm>
          <a:prstGeom prst="straightConnector1">
            <a:avLst/>
          </a:prstGeom>
          <a:ln w="63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flipH="1" flipV="1">
            <a:off x="391160" y="5974541"/>
            <a:ext cx="582662" cy="188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flipH="1">
            <a:off x="11209021" y="5967520"/>
            <a:ext cx="773753" cy="477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888971" y="1663387"/>
            <a:ext cx="3998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P</a:t>
            </a:r>
            <a:r>
              <a:rPr lang="ja-JP" altLang="en-US" sz="2400" dirty="0" smtClean="0">
                <a:solidFill>
                  <a:srgbClr val="FF0000"/>
                </a:solidFill>
              </a:rPr>
              <a:t>偏光出射角</a:t>
            </a:r>
            <a:r>
              <a:rPr lang="en-US" altLang="ja-JP" sz="2400" dirty="0" smtClean="0">
                <a:solidFill>
                  <a:srgbClr val="FF0000"/>
                </a:solidFill>
              </a:rPr>
              <a:t>Φp: 5.9896 (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deg</a:t>
            </a:r>
            <a:r>
              <a:rPr lang="en-US" altLang="ja-JP" sz="2400" dirty="0" smtClean="0">
                <a:solidFill>
                  <a:srgbClr val="FF0000"/>
                </a:solidFill>
              </a:rPr>
              <a:t>)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903703" y="2184221"/>
            <a:ext cx="3938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chemeClr val="accent1"/>
                </a:solidFill>
              </a:rPr>
              <a:t>S</a:t>
            </a:r>
            <a:r>
              <a:rPr lang="ja-JP" altLang="en-US" sz="2400" dirty="0" smtClean="0">
                <a:solidFill>
                  <a:schemeClr val="accent1"/>
                </a:solidFill>
              </a:rPr>
              <a:t>偏光出射角</a:t>
            </a:r>
            <a:r>
              <a:rPr lang="en-US" altLang="ja-JP" sz="2400" dirty="0" smtClean="0">
                <a:solidFill>
                  <a:schemeClr val="accent1"/>
                </a:solidFill>
              </a:rPr>
              <a:t>Φs: 5.9888 (</a:t>
            </a:r>
            <a:r>
              <a:rPr lang="en-US" altLang="ja-JP" sz="2400" dirty="0" err="1" smtClean="0">
                <a:solidFill>
                  <a:schemeClr val="accent1"/>
                </a:solidFill>
              </a:rPr>
              <a:t>deg</a:t>
            </a:r>
            <a:r>
              <a:rPr lang="en-US" altLang="ja-JP" sz="2400" dirty="0" smtClean="0">
                <a:solidFill>
                  <a:schemeClr val="accent1"/>
                </a:solidFill>
              </a:rPr>
              <a:t>)</a:t>
            </a:r>
            <a:endParaRPr kumimoji="1" lang="ja-JP" altLang="en-US" sz="2400" dirty="0">
              <a:solidFill>
                <a:schemeClr val="accent1"/>
              </a:solidFill>
            </a:endParaRPr>
          </a:p>
        </p:txBody>
      </p:sp>
      <p:sp>
        <p:nvSpPr>
          <p:cNvPr id="28" name="右中かっこ 27"/>
          <p:cNvSpPr/>
          <p:nvPr/>
        </p:nvSpPr>
        <p:spPr>
          <a:xfrm>
            <a:off x="4889040" y="1717871"/>
            <a:ext cx="320040" cy="895407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239034" y="1986339"/>
            <a:ext cx="1713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差：</a:t>
            </a:r>
            <a:r>
              <a:rPr kumimoji="1" lang="en-US" altLang="ja-JP" dirty="0" smtClean="0"/>
              <a:t>0.0008 (</a:t>
            </a:r>
            <a:r>
              <a:rPr kumimoji="1" lang="en-US" altLang="ja-JP" dirty="0" err="1" smtClean="0"/>
              <a:t>deg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cxnSp>
        <p:nvCxnSpPr>
          <p:cNvPr id="30" name="直線コネクタ 29"/>
          <p:cNvCxnSpPr/>
          <p:nvPr/>
        </p:nvCxnSpPr>
        <p:spPr>
          <a:xfrm>
            <a:off x="1002014" y="6015306"/>
            <a:ext cx="10187969" cy="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5026979" y="5692904"/>
            <a:ext cx="7649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P</a:t>
            </a:r>
            <a:r>
              <a:rPr lang="ja-JP" altLang="en-US" dirty="0" smtClean="0">
                <a:solidFill>
                  <a:srgbClr val="FF0000"/>
                </a:solidFill>
              </a:rPr>
              <a:t>偏光</a:t>
            </a:r>
            <a:endParaRPr lang="ja-JP" altLang="en-US" dirty="0"/>
          </a:p>
        </p:txBody>
      </p:sp>
      <p:sp>
        <p:nvSpPr>
          <p:cNvPr id="32" name="正方形/長方形 31"/>
          <p:cNvSpPr/>
          <p:nvPr/>
        </p:nvSpPr>
        <p:spPr>
          <a:xfrm>
            <a:off x="5026979" y="6057635"/>
            <a:ext cx="752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rgbClr val="0070C0"/>
                </a:solidFill>
              </a:rPr>
              <a:t>S</a:t>
            </a:r>
            <a:r>
              <a:rPr lang="ja-JP" altLang="en-US" dirty="0" smtClean="0">
                <a:solidFill>
                  <a:srgbClr val="0070C0"/>
                </a:solidFill>
              </a:rPr>
              <a:t>偏光</a:t>
            </a:r>
            <a:endParaRPr lang="ja-JP" altLang="en-US" dirty="0">
              <a:solidFill>
                <a:srgbClr val="0070C0"/>
              </a:solidFill>
            </a:endParaRPr>
          </a:p>
        </p:txBody>
      </p:sp>
      <p:cxnSp>
        <p:nvCxnSpPr>
          <p:cNvPr id="36" name="直線コネクタ 35"/>
          <p:cNvCxnSpPr/>
          <p:nvPr/>
        </p:nvCxnSpPr>
        <p:spPr>
          <a:xfrm flipV="1">
            <a:off x="6055360" y="6036515"/>
            <a:ext cx="5118100" cy="47660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968546" y="6035388"/>
            <a:ext cx="4999077" cy="4887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903703" y="3003538"/>
            <a:ext cx="920271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LIGO</a:t>
            </a:r>
            <a:r>
              <a:rPr kumimoji="1" lang="ja-JP" altLang="en-US" sz="2400" dirty="0" smtClean="0"/>
              <a:t>の</a:t>
            </a:r>
            <a:r>
              <a:rPr kumimoji="1" lang="en-US" altLang="ja-JP" sz="2400" dirty="0" smtClean="0"/>
              <a:t>EOM</a:t>
            </a:r>
            <a:r>
              <a:rPr kumimoji="1" lang="ja-JP" altLang="en-US" sz="2400" dirty="0" smtClean="0"/>
              <a:t>と同じ形状</a:t>
            </a:r>
            <a:endParaRPr kumimoji="1" lang="en-US" altLang="ja-JP" sz="2400" dirty="0" smtClean="0"/>
          </a:p>
          <a:p>
            <a:endParaRPr kumimoji="1" lang="en-US" altLang="ja-JP" sz="2400" dirty="0" smtClean="0"/>
          </a:p>
          <a:p>
            <a:r>
              <a:rPr kumimoji="1" lang="ja-JP" altLang="en-US" sz="2400" dirty="0" smtClean="0"/>
              <a:t>結晶単体での偏光分離は非常に困難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両端の</a:t>
            </a:r>
            <a:r>
              <a:rPr kumimoji="1" lang="en-US" altLang="ja-JP" sz="2400" dirty="0" smtClean="0"/>
              <a:t>wedge</a:t>
            </a:r>
            <a:r>
              <a:rPr lang="ja-JP" altLang="en-US" sz="2400" dirty="0"/>
              <a:t>を</a:t>
            </a:r>
            <a:r>
              <a:rPr kumimoji="1" lang="ja-JP" altLang="en-US" sz="2400" dirty="0" smtClean="0"/>
              <a:t>同じ角度にすると，結晶内で三角共振を形成してしまう</a:t>
            </a:r>
            <a:endParaRPr kumimoji="1" lang="en-US" altLang="ja-JP" sz="2400" dirty="0" smtClean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4684" y="6201885"/>
            <a:ext cx="954107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入射</a:t>
            </a:r>
            <a:r>
              <a:rPr kumimoji="1" lang="ja-JP" altLang="en-US" sz="2000" dirty="0" smtClean="0"/>
              <a:t>角</a:t>
            </a:r>
            <a:endParaRPr kumimoji="1" lang="ja-JP" altLang="en-US" sz="2000" dirty="0"/>
          </a:p>
        </p:txBody>
      </p:sp>
      <p:cxnSp>
        <p:nvCxnSpPr>
          <p:cNvPr id="34" name="直線矢印コネクタ 33"/>
          <p:cNvCxnSpPr/>
          <p:nvPr/>
        </p:nvCxnSpPr>
        <p:spPr>
          <a:xfrm flipH="1">
            <a:off x="486088" y="5704222"/>
            <a:ext cx="68708" cy="264123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 flipH="1" flipV="1">
            <a:off x="477197" y="6035388"/>
            <a:ext cx="69083" cy="231082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 flipV="1">
            <a:off x="922586" y="5407789"/>
            <a:ext cx="2199" cy="57362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V="1">
            <a:off x="923203" y="5401518"/>
            <a:ext cx="31202" cy="68234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477197" y="5060364"/>
            <a:ext cx="9121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Wedge</a:t>
            </a:r>
            <a:endParaRPr kumimoji="1" lang="ja-JP" altLang="en-US" sz="20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0756564" y="5066726"/>
            <a:ext cx="9433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Wedge</a:t>
            </a:r>
            <a:endParaRPr kumimoji="1" lang="ja-JP" altLang="en-US" sz="2000" dirty="0"/>
          </a:p>
        </p:txBody>
      </p:sp>
      <p:cxnSp>
        <p:nvCxnSpPr>
          <p:cNvPr id="44" name="直線コネクタ 43"/>
          <p:cNvCxnSpPr/>
          <p:nvPr/>
        </p:nvCxnSpPr>
        <p:spPr>
          <a:xfrm>
            <a:off x="11186096" y="5398645"/>
            <a:ext cx="27291" cy="62195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 flipH="1">
            <a:off x="11228228" y="5403221"/>
            <a:ext cx="10463" cy="6120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 flipV="1">
            <a:off x="11008248" y="5434832"/>
            <a:ext cx="173228" cy="57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 flipH="1" flipV="1">
            <a:off x="11253532" y="5442548"/>
            <a:ext cx="185421" cy="9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11166391" y="5477460"/>
            <a:ext cx="513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0000"/>
                </a:solidFill>
              </a:rPr>
              <a:t>Φp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1421970" y="6106041"/>
            <a:ext cx="479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accent1"/>
                </a:solidFill>
              </a:rPr>
              <a:t>Φs</a:t>
            </a:r>
            <a:endParaRPr kumimoji="1" lang="ja-JP" altLang="en-US" sz="2000" dirty="0">
              <a:solidFill>
                <a:schemeClr val="accent1"/>
              </a:solidFill>
            </a:endParaRPr>
          </a:p>
        </p:txBody>
      </p:sp>
      <p:cxnSp>
        <p:nvCxnSpPr>
          <p:cNvPr id="55" name="直線矢印コネクタ 54"/>
          <p:cNvCxnSpPr/>
          <p:nvPr/>
        </p:nvCxnSpPr>
        <p:spPr>
          <a:xfrm flipV="1">
            <a:off x="737230" y="5436576"/>
            <a:ext cx="173228" cy="57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>
          <a:xfrm flipH="1" flipV="1">
            <a:off x="954340" y="5436452"/>
            <a:ext cx="185421" cy="9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3501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オブジェクト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4928519"/>
              </p:ext>
            </p:extLst>
          </p:nvPr>
        </p:nvGraphicFramePr>
        <p:xfrm>
          <a:off x="-3422352" y="1456047"/>
          <a:ext cx="15959196" cy="6508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AutoCAD Drawing" r:id="rId3" imgW="14645520" imgH="5974200" progId="AutoCAD.Drawing.20">
                  <p:embed/>
                </p:oleObj>
              </mc:Choice>
              <mc:Fallback>
                <p:oleObj name="AutoCAD Drawing" r:id="rId3" imgW="14645520" imgH="5974200" progId="AutoCAD.Drawing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3422352" y="1456047"/>
                        <a:ext cx="15959196" cy="6508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シミュレーション結果</a:t>
            </a:r>
            <a:r>
              <a:rPr kumimoji="1" lang="en-US" altLang="ja-JP" dirty="0" smtClean="0"/>
              <a:t>(wedge:2.8/2.0 deg.)</a:t>
            </a:r>
            <a:endParaRPr kumimoji="1"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 flipH="1">
            <a:off x="838200" y="5397242"/>
            <a:ext cx="53311" cy="99631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891511" y="5397242"/>
            <a:ext cx="10083829" cy="1016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820420" y="6391200"/>
            <a:ext cx="10190480" cy="518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10960100" y="5422642"/>
            <a:ext cx="35560" cy="99395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 flipV="1">
            <a:off x="134620" y="5910883"/>
            <a:ext cx="756891" cy="4287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-45324" y="6076466"/>
            <a:ext cx="954107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入射</a:t>
            </a:r>
            <a:r>
              <a:rPr kumimoji="1" lang="ja-JP" altLang="en-US" sz="2000" dirty="0" smtClean="0"/>
              <a:t>角</a:t>
            </a:r>
            <a:endParaRPr lang="en-US" altLang="ja-JP" sz="1600" dirty="0" smtClean="0"/>
          </a:p>
        </p:txBody>
      </p:sp>
      <p:cxnSp>
        <p:nvCxnSpPr>
          <p:cNvPr id="33" name="直線矢印コネクタ 32"/>
          <p:cNvCxnSpPr/>
          <p:nvPr/>
        </p:nvCxnSpPr>
        <p:spPr>
          <a:xfrm flipH="1">
            <a:off x="380281" y="5618488"/>
            <a:ext cx="68708" cy="264123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 flipH="1" flipV="1">
            <a:off x="383210" y="5933709"/>
            <a:ext cx="69083" cy="231082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 flipV="1">
            <a:off x="836424" y="5276950"/>
            <a:ext cx="2199" cy="63098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flipV="1">
            <a:off x="837478" y="5276950"/>
            <a:ext cx="42843" cy="82071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 flipV="1">
            <a:off x="656010" y="5334201"/>
            <a:ext cx="173228" cy="57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 flipH="1" flipV="1">
            <a:off x="886556" y="5331599"/>
            <a:ext cx="185421" cy="9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403959" y="4949899"/>
            <a:ext cx="1042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Wedge1</a:t>
            </a:r>
            <a:endParaRPr kumimoji="1" lang="ja-JP" altLang="en-US" sz="20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0540232" y="4976754"/>
            <a:ext cx="958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Wedge2</a:t>
            </a:r>
            <a:endParaRPr kumimoji="1" lang="ja-JP" altLang="en-US" dirty="0"/>
          </a:p>
        </p:txBody>
      </p:sp>
      <p:cxnSp>
        <p:nvCxnSpPr>
          <p:cNvPr id="53" name="直線コネクタ 52"/>
          <p:cNvCxnSpPr/>
          <p:nvPr/>
        </p:nvCxnSpPr>
        <p:spPr>
          <a:xfrm>
            <a:off x="10970909" y="5288926"/>
            <a:ext cx="27291" cy="62195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 flipH="1">
            <a:off x="11014075" y="5290307"/>
            <a:ext cx="10463" cy="6120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/>
          <p:nvPr/>
        </p:nvCxnSpPr>
        <p:spPr>
          <a:xfrm flipV="1">
            <a:off x="10789744" y="5324644"/>
            <a:ext cx="173228" cy="57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/>
          <p:nvPr/>
        </p:nvCxnSpPr>
        <p:spPr>
          <a:xfrm flipH="1" flipV="1">
            <a:off x="11030048" y="5324644"/>
            <a:ext cx="185421" cy="9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 flipH="1" flipV="1">
            <a:off x="209550" y="5882611"/>
            <a:ext cx="681961" cy="206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 flipH="1">
            <a:off x="10975340" y="5888975"/>
            <a:ext cx="820421" cy="219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>
            <a:off x="10970988" y="5915929"/>
            <a:ext cx="1221012" cy="5527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/>
          <p:nvPr/>
        </p:nvCxnSpPr>
        <p:spPr>
          <a:xfrm>
            <a:off x="888971" y="5883467"/>
            <a:ext cx="10073288" cy="93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テキスト ボックス 72"/>
          <p:cNvSpPr txBox="1"/>
          <p:nvPr/>
        </p:nvSpPr>
        <p:spPr>
          <a:xfrm>
            <a:off x="10941656" y="5399730"/>
            <a:ext cx="513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rgbClr val="FF0000"/>
                </a:solidFill>
              </a:rPr>
              <a:t>Φp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cxnSp>
        <p:nvCxnSpPr>
          <p:cNvPr id="75" name="直線矢印コネクタ 74"/>
          <p:cNvCxnSpPr/>
          <p:nvPr/>
        </p:nvCxnSpPr>
        <p:spPr>
          <a:xfrm>
            <a:off x="11127358" y="5727453"/>
            <a:ext cx="29210" cy="167944"/>
          </a:xfrm>
          <a:prstGeom prst="straightConnector1">
            <a:avLst/>
          </a:prstGeom>
          <a:ln w="63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/>
          <p:nvPr/>
        </p:nvCxnSpPr>
        <p:spPr>
          <a:xfrm>
            <a:off x="11300651" y="5737841"/>
            <a:ext cx="29210" cy="167944"/>
          </a:xfrm>
          <a:prstGeom prst="straightConnector1">
            <a:avLst/>
          </a:prstGeom>
          <a:ln w="63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 flipV="1">
            <a:off x="11156824" y="5933675"/>
            <a:ext cx="204" cy="157483"/>
          </a:xfrm>
          <a:prstGeom prst="straightConnector1">
            <a:avLst/>
          </a:prstGeom>
          <a:ln w="63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矢印コネクタ 80"/>
          <p:cNvCxnSpPr/>
          <p:nvPr/>
        </p:nvCxnSpPr>
        <p:spPr>
          <a:xfrm flipV="1">
            <a:off x="11329348" y="5926089"/>
            <a:ext cx="204" cy="157483"/>
          </a:xfrm>
          <a:prstGeom prst="straightConnector1">
            <a:avLst/>
          </a:prstGeom>
          <a:ln w="63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テキスト ボックス 82"/>
          <p:cNvSpPr txBox="1"/>
          <p:nvPr/>
        </p:nvSpPr>
        <p:spPr>
          <a:xfrm>
            <a:off x="888971" y="1663387"/>
            <a:ext cx="3998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P</a:t>
            </a:r>
            <a:r>
              <a:rPr lang="ja-JP" altLang="en-US" sz="2400" dirty="0" smtClean="0">
                <a:solidFill>
                  <a:srgbClr val="FF0000"/>
                </a:solidFill>
              </a:rPr>
              <a:t>偏光出射角</a:t>
            </a:r>
            <a:r>
              <a:rPr lang="en-US" altLang="ja-JP" sz="2400" dirty="0" smtClean="0">
                <a:solidFill>
                  <a:srgbClr val="FF0000"/>
                </a:solidFill>
              </a:rPr>
              <a:t>Φp: 4.2756 (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deg</a:t>
            </a:r>
            <a:r>
              <a:rPr lang="en-US" altLang="ja-JP" sz="2400" dirty="0" smtClean="0">
                <a:solidFill>
                  <a:srgbClr val="FF0000"/>
                </a:solidFill>
              </a:rPr>
              <a:t>)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903703" y="2184221"/>
            <a:ext cx="3938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chemeClr val="accent1"/>
                </a:solidFill>
              </a:rPr>
              <a:t>S</a:t>
            </a:r>
            <a:r>
              <a:rPr lang="ja-JP" altLang="en-US" sz="2400" dirty="0" smtClean="0">
                <a:solidFill>
                  <a:schemeClr val="accent1"/>
                </a:solidFill>
              </a:rPr>
              <a:t>偏光出射角</a:t>
            </a:r>
            <a:r>
              <a:rPr lang="en-US" altLang="ja-JP" sz="2400" dirty="0" smtClean="0">
                <a:solidFill>
                  <a:schemeClr val="accent1"/>
                </a:solidFill>
              </a:rPr>
              <a:t>Φs: 4.2747 (</a:t>
            </a:r>
            <a:r>
              <a:rPr lang="en-US" altLang="ja-JP" sz="2400" dirty="0" err="1" smtClean="0">
                <a:solidFill>
                  <a:schemeClr val="accent1"/>
                </a:solidFill>
              </a:rPr>
              <a:t>deg</a:t>
            </a:r>
            <a:r>
              <a:rPr lang="en-US" altLang="ja-JP" sz="2400" dirty="0" smtClean="0">
                <a:solidFill>
                  <a:schemeClr val="accent1"/>
                </a:solidFill>
              </a:rPr>
              <a:t>)</a:t>
            </a:r>
            <a:endParaRPr kumimoji="1" lang="ja-JP" altLang="en-US" sz="2400" dirty="0">
              <a:solidFill>
                <a:schemeClr val="accent1"/>
              </a:solidFill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903703" y="3003538"/>
            <a:ext cx="53991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やはり</a:t>
            </a:r>
            <a:r>
              <a:rPr kumimoji="1" lang="en-US" altLang="ja-JP" sz="2400" dirty="0" smtClean="0"/>
              <a:t>SLT</a:t>
            </a:r>
            <a:r>
              <a:rPr kumimoji="1" lang="ja-JP" altLang="en-US" sz="2400" dirty="0" smtClean="0"/>
              <a:t>結晶単体での偏光分離は困難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カルサイトを配置するなどの対策が必要</a:t>
            </a:r>
            <a:endParaRPr kumimoji="1" lang="en-US" altLang="ja-JP" sz="2400" dirty="0" smtClean="0"/>
          </a:p>
        </p:txBody>
      </p:sp>
      <p:sp>
        <p:nvSpPr>
          <p:cNvPr id="87" name="右中かっこ 86"/>
          <p:cNvSpPr/>
          <p:nvPr/>
        </p:nvSpPr>
        <p:spPr>
          <a:xfrm>
            <a:off x="4889040" y="1717871"/>
            <a:ext cx="320040" cy="895407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5239034" y="1986339"/>
            <a:ext cx="1713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差：</a:t>
            </a:r>
            <a:r>
              <a:rPr kumimoji="1" lang="en-US" altLang="ja-JP" dirty="0" smtClean="0"/>
              <a:t>0.0009 (</a:t>
            </a:r>
            <a:r>
              <a:rPr kumimoji="1" lang="en-US" altLang="ja-JP" dirty="0" err="1" smtClean="0"/>
              <a:t>deg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cxnSp>
        <p:nvCxnSpPr>
          <p:cNvPr id="90" name="直線コネクタ 89"/>
          <p:cNvCxnSpPr/>
          <p:nvPr/>
        </p:nvCxnSpPr>
        <p:spPr>
          <a:xfrm flipV="1">
            <a:off x="4448483" y="5920298"/>
            <a:ext cx="6519745" cy="46216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正方形/長方形 92"/>
          <p:cNvSpPr/>
          <p:nvPr/>
        </p:nvSpPr>
        <p:spPr>
          <a:xfrm>
            <a:off x="4910866" y="5518736"/>
            <a:ext cx="7649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P</a:t>
            </a:r>
            <a:r>
              <a:rPr lang="ja-JP" altLang="en-US" dirty="0" smtClean="0">
                <a:solidFill>
                  <a:srgbClr val="FF0000"/>
                </a:solidFill>
              </a:rPr>
              <a:t>偏光</a:t>
            </a:r>
            <a:endParaRPr lang="ja-JP" altLang="en-US" dirty="0"/>
          </a:p>
        </p:txBody>
      </p:sp>
      <p:sp>
        <p:nvSpPr>
          <p:cNvPr id="94" name="正方形/長方形 93"/>
          <p:cNvSpPr/>
          <p:nvPr/>
        </p:nvSpPr>
        <p:spPr>
          <a:xfrm>
            <a:off x="4910866" y="5883467"/>
            <a:ext cx="752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rgbClr val="0070C0"/>
                </a:solidFill>
              </a:rPr>
              <a:t>S</a:t>
            </a:r>
            <a:r>
              <a:rPr lang="ja-JP" altLang="en-US" dirty="0" smtClean="0">
                <a:solidFill>
                  <a:srgbClr val="0070C0"/>
                </a:solidFill>
              </a:rPr>
              <a:t>偏光</a:t>
            </a:r>
            <a:endParaRPr lang="ja-JP" altLang="en-US" dirty="0">
              <a:solidFill>
                <a:srgbClr val="0070C0"/>
              </a:solidFill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1153429" y="6016455"/>
            <a:ext cx="479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accent1"/>
                </a:solidFill>
              </a:rPr>
              <a:t>Φs</a:t>
            </a:r>
            <a:endParaRPr kumimoji="1" lang="ja-JP" altLang="en-US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410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220</Words>
  <Application>Microsoft Office PowerPoint</Application>
  <PresentationFormat>ワイド画面</PresentationFormat>
  <Paragraphs>40</Paragraphs>
  <Slides>4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ＭＳ Ｐゴシック</vt:lpstr>
      <vt:lpstr>Arial</vt:lpstr>
      <vt:lpstr>Calibri</vt:lpstr>
      <vt:lpstr>Calibri Light</vt:lpstr>
      <vt:lpstr>Wingdings</vt:lpstr>
      <vt:lpstr>Office テーマ</vt:lpstr>
      <vt:lpstr>AutoCAD Drawing</vt:lpstr>
      <vt:lpstr>EOM結晶光線追跡</vt:lpstr>
      <vt:lpstr>シミュレーション条件</vt:lpstr>
      <vt:lpstr>シミュレーション結果(wedge:2.8/2.8 deg.)</vt:lpstr>
      <vt:lpstr>シミュレーション結果(wedge:2.8/2.0 deg.)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Kazn Sig</dc:creator>
  <cp:lastModifiedBy>Kazn Sig</cp:lastModifiedBy>
  <cp:revision>27</cp:revision>
  <dcterms:created xsi:type="dcterms:W3CDTF">2015-11-24T07:47:58Z</dcterms:created>
  <dcterms:modified xsi:type="dcterms:W3CDTF">2016-01-03T07:41:58Z</dcterms:modified>
</cp:coreProperties>
</file>