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5" r:id="rId2"/>
    <p:sldId id="361" r:id="rId3"/>
    <p:sldId id="366" r:id="rId4"/>
    <p:sldId id="374" r:id="rId5"/>
    <p:sldId id="367" r:id="rId6"/>
    <p:sldId id="334" r:id="rId7"/>
    <p:sldId id="380" r:id="rId8"/>
    <p:sldId id="379" r:id="rId9"/>
    <p:sldId id="375" r:id="rId10"/>
    <p:sldId id="357" r:id="rId11"/>
    <p:sldId id="370" r:id="rId12"/>
    <p:sldId id="372" r:id="rId13"/>
    <p:sldId id="336" r:id="rId14"/>
    <p:sldId id="377" r:id="rId15"/>
    <p:sldId id="378" r:id="rId16"/>
    <p:sldId id="373" r:id="rId17"/>
    <p:sldId id="376" r:id="rId18"/>
    <p:sldId id="322" r:id="rId19"/>
    <p:sldId id="365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F27"/>
    <a:srgbClr val="7FFF80"/>
    <a:srgbClr val="FDFF80"/>
    <a:srgbClr val="FEFF50"/>
    <a:srgbClr val="F7D66B"/>
    <a:srgbClr val="F7C556"/>
    <a:srgbClr val="F8C346"/>
    <a:srgbClr val="FFC849"/>
    <a:srgbClr val="FFEC3C"/>
    <a:srgbClr val="DAD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6" autoAdjust="0"/>
    <p:restoredTop sz="94643"/>
  </p:normalViewPr>
  <p:slideViewPr>
    <p:cSldViewPr snapToGrid="0" snapToObjects="1">
      <p:cViewPr>
        <p:scale>
          <a:sx n="150" d="100"/>
          <a:sy n="150" d="100"/>
        </p:scale>
        <p:origin x="1578" y="20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3EB19-6A8A-B14A-8C63-C67E62C6BCF4}" type="datetimeFigureOut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8FD4-41AF-4547-8040-8E2FB1F175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7452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6D39-24E5-2342-A0E0-832820CCB529}" type="datetimeFigureOut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C99F8-9FE3-684B-937A-78C27DE3F58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7551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25474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3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25474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EB5B-8268-A144-B0E2-F3577232A243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87EA-1C24-B94C-9BE2-29F72CA1605E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33B-9830-FB4A-B8A3-0C3C4089C21D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B844-FBE7-A44D-8EE5-2038806FBB3B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72AF-9CDF-BF40-8985-C53BA922BCA8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7BB3-9D03-2A4F-ADC3-EEE5D698B598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488-9794-BC47-BDAD-9E137640BA08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A9DD-21BE-644D-A980-55AE8B169FBE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8EEE-E169-AA4B-9D15-E10803DBB899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9D8-0973-D64A-AE10-84FBBE4C1973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8896-C405-4142-B721-970A243AAF57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A4E7-90AC-174F-9864-8D6BB700EDF7}" type="datetime1">
              <a:rPr lang="ja-JP" altLang="en-US" smtClean="0"/>
              <a:pPr/>
              <a:t>2015/12/14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40AA-2DF5-8C4E-ADD5-935BEF3599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2491923" y="19447"/>
            <a:ext cx="3151031" cy="595967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Arial"/>
                <a:cs typeface="Arial"/>
              </a:rPr>
              <a:t>Project/SEO report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171" y="857634"/>
            <a:ext cx="8261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1. Present status of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**  Master schedule and delay of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** 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configuration (Michelson Interferometer) and Beam Splitter</a:t>
            </a: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**  installation so far done</a:t>
            </a:r>
          </a:p>
          <a:p>
            <a:pPr lvl="0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2. Scheduling of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installation/commissioning</a:t>
            </a: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**  milestone</a:t>
            </a: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3.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(2016-17)</a:t>
            </a: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**  Task force for updating “budget schedule and roadmap of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”</a:t>
            </a:r>
          </a:p>
          <a:p>
            <a:pPr lvl="1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87"/>
          <p:cNvGrpSpPr/>
          <p:nvPr/>
        </p:nvGrpSpPr>
        <p:grpSpPr>
          <a:xfrm>
            <a:off x="1215660" y="853261"/>
            <a:ext cx="6079552" cy="3472561"/>
            <a:chOff x="1215660" y="853261"/>
            <a:chExt cx="6079552" cy="3472561"/>
          </a:xfrm>
        </p:grpSpPr>
        <p:sp>
          <p:nvSpPr>
            <p:cNvPr id="141" name="正方形/長方形 140"/>
            <p:cNvSpPr>
              <a:spLocks/>
            </p:cNvSpPr>
            <p:nvPr/>
          </p:nvSpPr>
          <p:spPr>
            <a:xfrm>
              <a:off x="2611405" y="3475112"/>
              <a:ext cx="1145795" cy="516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正方形/長方形 141"/>
            <p:cNvSpPr>
              <a:spLocks noChangeAspect="1"/>
            </p:cNvSpPr>
            <p:nvPr/>
          </p:nvSpPr>
          <p:spPr>
            <a:xfrm>
              <a:off x="2584362" y="2813714"/>
              <a:ext cx="452096" cy="468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0" name="L 字 139"/>
            <p:cNvSpPr>
              <a:spLocks noChangeAspect="1"/>
            </p:cNvSpPr>
            <p:nvPr/>
          </p:nvSpPr>
          <p:spPr>
            <a:xfrm rot="10800000">
              <a:off x="3821805" y="3485594"/>
              <a:ext cx="857342" cy="840228"/>
            </a:xfrm>
            <a:prstGeom prst="corner">
              <a:avLst>
                <a:gd name="adj1" fmla="val 58817"/>
                <a:gd name="adj2" fmla="val 5881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8" name="正方形/長方形 137"/>
            <p:cNvSpPr>
              <a:spLocks noChangeAspect="1"/>
            </p:cNvSpPr>
            <p:nvPr/>
          </p:nvSpPr>
          <p:spPr>
            <a:xfrm>
              <a:off x="4177799" y="949348"/>
              <a:ext cx="535199" cy="516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9" name="正方形/長方形 138"/>
            <p:cNvSpPr>
              <a:spLocks noChangeAspect="1"/>
            </p:cNvSpPr>
            <p:nvPr/>
          </p:nvSpPr>
          <p:spPr>
            <a:xfrm>
              <a:off x="6773578" y="3471335"/>
              <a:ext cx="521634" cy="540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Rectangle 3"/>
            <p:cNvSpPr txBox="1">
              <a:spLocks noChangeArrowheads="1"/>
            </p:cNvSpPr>
            <p:nvPr/>
          </p:nvSpPr>
          <p:spPr>
            <a:xfrm>
              <a:off x="1215660" y="853261"/>
              <a:ext cx="2818781" cy="7988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Clean booths constructed;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MC, PR, BS, EX(Y)C chambers.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Preparing for filter operation. </a:t>
              </a: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44" name="下矢印 143"/>
            <p:cNvSpPr/>
            <p:nvPr/>
          </p:nvSpPr>
          <p:spPr bwMode="auto">
            <a:xfrm rot="20906245">
              <a:off x="3169654" y="1615218"/>
              <a:ext cx="208500" cy="1867648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6600"/>
                </a:solidFill>
                <a:latin typeface="Arial"/>
                <a:cs typeface="Arial"/>
              </a:rPr>
              <a:t>150709</a:t>
            </a:r>
            <a:r>
              <a:rPr kumimoji="1" lang="en-US" altLang="ja-JP" sz="1200" dirty="0" smtClean="0">
                <a:latin typeface="Arial"/>
                <a:cs typeface="Arial"/>
              </a:rPr>
              <a:t>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094966" y="351627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installation so far done by Mar 2015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822195" y="375625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9" y="3415254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>
            <a:endCxn id="276" idx="6"/>
          </p:cNvCxnSpPr>
          <p:nvPr/>
        </p:nvCxnSpPr>
        <p:spPr bwMode="auto">
          <a:xfrm rot="16200000" flipH="1">
            <a:off x="3208844" y="2900618"/>
            <a:ext cx="2496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図形グループ 192"/>
          <p:cNvGrpSpPr/>
          <p:nvPr/>
        </p:nvGrpSpPr>
        <p:grpSpPr>
          <a:xfrm>
            <a:off x="4590353" y="881464"/>
            <a:ext cx="4109437" cy="531312"/>
            <a:chOff x="4590353" y="881464"/>
            <a:chExt cx="4109437" cy="531312"/>
          </a:xfrm>
        </p:grpSpPr>
        <p:sp>
          <p:nvSpPr>
            <p:cNvPr id="320" name="Rectangle 3"/>
            <p:cNvSpPr txBox="1">
              <a:spLocks noChangeArrowheads="1"/>
            </p:cNvSpPr>
            <p:nvPr/>
          </p:nvSpPr>
          <p:spPr>
            <a:xfrm>
              <a:off x="5370373" y="881464"/>
              <a:ext cx="3329417" cy="5313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/>
            <a:lstStyle/>
            <a:p>
              <a:pPr marL="193675" lvl="0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Four of </a:t>
              </a:r>
              <a:r>
                <a:rPr lang="en-US" altLang="ja-JP" sz="1400" kern="0" dirty="0" err="1" smtClean="0">
                  <a:latin typeface="Arial"/>
                  <a:cs typeface="Arial"/>
                </a:rPr>
                <a:t>cryo</a:t>
              </a:r>
              <a:r>
                <a:rPr lang="en-US" altLang="ja-JP" sz="1400" kern="0" dirty="0" smtClean="0">
                  <a:latin typeface="Arial"/>
                  <a:cs typeface="Arial"/>
                </a:rPr>
                <a:t>-chambers installed.</a:t>
              </a:r>
            </a:p>
            <a:p>
              <a:pPr marL="193675" lvl="0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Chambers for IP carried up in 2</a:t>
              </a:r>
              <a:r>
                <a:rPr lang="en-US" altLang="ja-JP" sz="1400" kern="0" baseline="30000" dirty="0" smtClean="0">
                  <a:latin typeface="Arial"/>
                  <a:cs typeface="Arial"/>
                </a:rPr>
                <a:t>nd</a:t>
              </a:r>
              <a:r>
                <a:rPr lang="en-US" altLang="ja-JP" sz="1400" kern="0" dirty="0" smtClean="0">
                  <a:latin typeface="Arial"/>
                  <a:cs typeface="Arial"/>
                </a:rPr>
                <a:t> floor.</a:t>
              </a:r>
            </a:p>
          </p:txBody>
        </p:sp>
        <p:sp>
          <p:nvSpPr>
            <p:cNvPr id="321" name="下矢印 320"/>
            <p:cNvSpPr/>
            <p:nvPr/>
          </p:nvSpPr>
          <p:spPr bwMode="auto">
            <a:xfrm rot="4427529">
              <a:off x="4880850" y="702670"/>
              <a:ext cx="272091" cy="853085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cxnSp>
        <p:nvCxnSpPr>
          <p:cNvPr id="383" name="直線コネクタ 382"/>
          <p:cNvCxnSpPr/>
          <p:nvPr/>
        </p:nvCxnSpPr>
        <p:spPr bwMode="auto">
          <a:xfrm rot="10800000">
            <a:off x="4111656" y="4149098"/>
            <a:ext cx="345666" cy="1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4" name="正方形/長方形 383"/>
          <p:cNvSpPr/>
          <p:nvPr/>
        </p:nvSpPr>
        <p:spPr bwMode="auto">
          <a:xfrm rot="2779955">
            <a:off x="4453229" y="4123135"/>
            <a:ext cx="24141" cy="69961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4" name="図形グループ 186"/>
          <p:cNvGrpSpPr/>
          <p:nvPr/>
        </p:nvGrpSpPr>
        <p:grpSpPr>
          <a:xfrm>
            <a:off x="4416586" y="1768682"/>
            <a:ext cx="4568395" cy="2824570"/>
            <a:chOff x="4416586" y="1768682"/>
            <a:chExt cx="4568395" cy="2824570"/>
          </a:xfrm>
        </p:grpSpPr>
        <p:sp>
          <p:nvSpPr>
            <p:cNvPr id="128" name="下矢印 127"/>
            <p:cNvSpPr/>
            <p:nvPr/>
          </p:nvSpPr>
          <p:spPr bwMode="auto">
            <a:xfrm rot="19528041">
              <a:off x="5729671" y="2927279"/>
              <a:ext cx="297041" cy="914315"/>
            </a:xfrm>
            <a:prstGeom prst="downArrow">
              <a:avLst/>
            </a:prstGeom>
            <a:solidFill>
              <a:srgbClr val="FCD5B5">
                <a:alpha val="97000"/>
              </a:srgbClr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30" name="下矢印 129"/>
            <p:cNvSpPr/>
            <p:nvPr/>
          </p:nvSpPr>
          <p:spPr bwMode="auto">
            <a:xfrm rot="3484691">
              <a:off x="4666026" y="1711407"/>
              <a:ext cx="267284" cy="76616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7" name="Rectangle 3"/>
            <p:cNvSpPr txBox="1">
              <a:spLocks noChangeArrowheads="1"/>
            </p:cNvSpPr>
            <p:nvPr/>
          </p:nvSpPr>
          <p:spPr>
            <a:xfrm>
              <a:off x="4955898" y="2557978"/>
              <a:ext cx="4029083" cy="5340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Two of 3-km KAGRA arm tubes (800 mm in dia.) 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and 125 of baffles jointed and leak-tested.</a:t>
              </a:r>
            </a:p>
          </p:txBody>
        </p:sp>
        <p:sp>
          <p:nvSpPr>
            <p:cNvPr id="129" name="Rectangle 3"/>
            <p:cNvSpPr txBox="1">
              <a:spLocks noChangeArrowheads="1"/>
            </p:cNvSpPr>
            <p:nvPr/>
          </p:nvSpPr>
          <p:spPr>
            <a:xfrm>
              <a:off x="4964366" y="1768682"/>
              <a:ext cx="3915380" cy="5664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Two of 1.5-km GIF tubes (400 mm in dia.)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jointed and leak-tested.</a:t>
              </a:r>
            </a:p>
          </p:txBody>
        </p:sp>
        <p:sp>
          <p:nvSpPr>
            <p:cNvPr id="131" name="下矢印 130"/>
            <p:cNvSpPr/>
            <p:nvPr/>
          </p:nvSpPr>
          <p:spPr bwMode="auto">
            <a:xfrm rot="10306785">
              <a:off x="5575990" y="3864301"/>
              <a:ext cx="256100" cy="463969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32" name="Rectangle 3"/>
            <p:cNvSpPr txBox="1">
              <a:spLocks noChangeArrowheads="1"/>
            </p:cNvSpPr>
            <p:nvPr/>
          </p:nvSpPr>
          <p:spPr>
            <a:xfrm>
              <a:off x="4955898" y="4267200"/>
              <a:ext cx="4029083" cy="3260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All the vacuum chambers aligned and anchored </a:t>
              </a:r>
            </a:p>
          </p:txBody>
        </p:sp>
      </p:grp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7295212" y="3564770"/>
            <a:ext cx="494740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EXC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3470863" y="3237389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PR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>
          <a:xfrm>
            <a:off x="4301091" y="725617"/>
            <a:ext cx="609799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EYC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4073122" y="4558116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SR</a:t>
            </a:r>
          </a:p>
        </p:txBody>
      </p:sp>
      <p:grpSp>
        <p:nvGrpSpPr>
          <p:cNvPr id="5" name="図形グループ 191"/>
          <p:cNvGrpSpPr/>
          <p:nvPr/>
        </p:nvGrpSpPr>
        <p:grpSpPr>
          <a:xfrm>
            <a:off x="159315" y="3846631"/>
            <a:ext cx="2818781" cy="987828"/>
            <a:chOff x="159315" y="3846631"/>
            <a:chExt cx="2818781" cy="987828"/>
          </a:xfrm>
        </p:grpSpPr>
        <p:sp>
          <p:nvSpPr>
            <p:cNvPr id="149" name="Rectangle 3"/>
            <p:cNvSpPr txBox="1">
              <a:spLocks noChangeArrowheads="1"/>
            </p:cNvSpPr>
            <p:nvPr/>
          </p:nvSpPr>
          <p:spPr>
            <a:xfrm>
              <a:off x="159315" y="4035580"/>
              <a:ext cx="2818781" cy="7988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Laser booth cleaned.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Optical bench set upped.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Preparing for input-optics setting. </a:t>
              </a: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50" name="下矢印 149"/>
            <p:cNvSpPr/>
            <p:nvPr/>
          </p:nvSpPr>
          <p:spPr bwMode="auto">
            <a:xfrm rot="13555032">
              <a:off x="2073920" y="3693045"/>
              <a:ext cx="148521" cy="45569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6" name="図形グループ 190"/>
          <p:cNvGrpSpPr/>
          <p:nvPr/>
        </p:nvGrpSpPr>
        <p:grpSpPr>
          <a:xfrm>
            <a:off x="425351" y="3859981"/>
            <a:ext cx="3647771" cy="2612787"/>
            <a:chOff x="425351" y="3859981"/>
            <a:chExt cx="3647771" cy="2612787"/>
          </a:xfrm>
        </p:grpSpPr>
        <p:sp>
          <p:nvSpPr>
            <p:cNvPr id="158" name="Rectangle 3"/>
            <p:cNvSpPr txBox="1">
              <a:spLocks noChangeArrowheads="1"/>
            </p:cNvSpPr>
            <p:nvPr/>
          </p:nvSpPr>
          <p:spPr>
            <a:xfrm>
              <a:off x="925954" y="4963152"/>
              <a:ext cx="3147168" cy="827047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Type-Bp payload;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Inner frames prepared. 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Adding </a:t>
              </a:r>
              <a:r>
                <a:rPr lang="en-US" altLang="ja-JP" sz="1400" kern="0" dirty="0" err="1" smtClean="0">
                  <a:latin typeface="Arial"/>
                  <a:cs typeface="Arial"/>
                </a:rPr>
                <a:t>traverser</a:t>
              </a:r>
              <a:r>
                <a:rPr lang="en-US" altLang="ja-JP" sz="1400" kern="0" dirty="0" smtClean="0">
                  <a:latin typeface="Arial"/>
                  <a:cs typeface="Arial"/>
                </a:rPr>
                <a:t> under the first filter.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59" name="下矢印 158"/>
            <p:cNvSpPr/>
            <p:nvPr/>
          </p:nvSpPr>
          <p:spPr bwMode="auto">
            <a:xfrm rot="12491731">
              <a:off x="3158088" y="3859981"/>
              <a:ext cx="236518" cy="1251823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8" name="図形グループ 119"/>
            <p:cNvGrpSpPr/>
            <p:nvPr/>
          </p:nvGrpSpPr>
          <p:grpSpPr>
            <a:xfrm>
              <a:off x="425351" y="5181600"/>
              <a:ext cx="627614" cy="1291168"/>
              <a:chOff x="1143000" y="5181600"/>
              <a:chExt cx="627614" cy="1291168"/>
            </a:xfrm>
          </p:grpSpPr>
          <p:grpSp>
            <p:nvGrpSpPr>
              <p:cNvPr id="10" name="グループ化 19"/>
              <p:cNvGrpSpPr/>
              <p:nvPr/>
            </p:nvGrpSpPr>
            <p:grpSpPr>
              <a:xfrm>
                <a:off x="1143000" y="5257800"/>
                <a:ext cx="627614" cy="1214968"/>
                <a:chOff x="471896" y="4878328"/>
                <a:chExt cx="627614" cy="1214968"/>
              </a:xfrm>
            </p:grpSpPr>
            <p:sp>
              <p:nvSpPr>
                <p:cNvPr id="373" name="正方形/長方形 372"/>
                <p:cNvSpPr/>
                <p:nvPr/>
              </p:nvSpPr>
              <p:spPr bwMode="auto">
                <a:xfrm>
                  <a:off x="601422" y="4878328"/>
                  <a:ext cx="360850" cy="88274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4" name="正方形/長方形 373"/>
                <p:cNvSpPr/>
                <p:nvPr/>
              </p:nvSpPr>
              <p:spPr bwMode="auto">
                <a:xfrm>
                  <a:off x="639309" y="532463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5" name="正方形/長方形 374"/>
                <p:cNvSpPr/>
                <p:nvPr/>
              </p:nvSpPr>
              <p:spPr bwMode="auto">
                <a:xfrm>
                  <a:off x="705195" y="5503864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376" name="直線コネクタ 375"/>
                <p:cNvCxnSpPr>
                  <a:stCxn id="373" idx="0"/>
                  <a:endCxn id="375" idx="2"/>
                </p:cNvCxnSpPr>
                <p:nvPr/>
              </p:nvCxnSpPr>
              <p:spPr bwMode="auto">
                <a:xfrm flipH="1">
                  <a:off x="773602" y="4878328"/>
                  <a:ext cx="8245" cy="796673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77" name="正方形/長方形 376"/>
                <p:cNvSpPr/>
                <p:nvPr/>
              </p:nvSpPr>
              <p:spPr bwMode="auto">
                <a:xfrm>
                  <a:off x="544556" y="5785547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8" name="正方形/長方形 377"/>
                <p:cNvSpPr/>
                <p:nvPr/>
              </p:nvSpPr>
              <p:spPr bwMode="auto">
                <a:xfrm>
                  <a:off x="557256" y="5870254"/>
                  <a:ext cx="79384" cy="17732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9" name="正方形/長方形 378"/>
                <p:cNvSpPr/>
                <p:nvPr/>
              </p:nvSpPr>
              <p:spPr bwMode="auto">
                <a:xfrm>
                  <a:off x="962272" y="5870253"/>
                  <a:ext cx="88332" cy="177323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80" name="正方形/長方形 379"/>
                <p:cNvSpPr/>
                <p:nvPr/>
              </p:nvSpPr>
              <p:spPr bwMode="auto">
                <a:xfrm flipV="1">
                  <a:off x="471896" y="6047577"/>
                  <a:ext cx="627614" cy="45719"/>
                </a:xfrm>
                <a:prstGeom prst="rect">
                  <a:avLst/>
                </a:prstGeom>
                <a:pattFill prst="wdUpDiag">
                  <a:fgClr>
                    <a:srgbClr val="DDDDDD"/>
                  </a:fgClr>
                  <a:bgClr>
                    <a:srgbClr val="808080"/>
                  </a:bgClr>
                </a:pattFill>
                <a:ln w="31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81" name="正方形/長方形 380"/>
                <p:cNvSpPr/>
                <p:nvPr/>
              </p:nvSpPr>
              <p:spPr bwMode="auto">
                <a:xfrm>
                  <a:off x="636640" y="508564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1" name="グループ化 209"/>
              <p:cNvGrpSpPr/>
              <p:nvPr/>
            </p:nvGrpSpPr>
            <p:grpSpPr>
              <a:xfrm>
                <a:off x="1237158" y="5181600"/>
                <a:ext cx="439242" cy="106621"/>
                <a:chOff x="7380312" y="1384222"/>
                <a:chExt cx="439242" cy="129946"/>
              </a:xfrm>
            </p:grpSpPr>
            <p:sp>
              <p:nvSpPr>
                <p:cNvPr id="370" name="正方形/長方形 369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1" name="円弧 370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2" name="円弧 371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</p:grpSp>
      </p:grpSp>
      <p:grpSp>
        <p:nvGrpSpPr>
          <p:cNvPr id="12" name="図形グループ 161"/>
          <p:cNvGrpSpPr/>
          <p:nvPr/>
        </p:nvGrpSpPr>
        <p:grpSpPr>
          <a:xfrm>
            <a:off x="184716" y="1727135"/>
            <a:ext cx="2812609" cy="1894268"/>
            <a:chOff x="184716" y="1727135"/>
            <a:chExt cx="2812609" cy="1894268"/>
          </a:xfrm>
        </p:grpSpPr>
        <p:grpSp>
          <p:nvGrpSpPr>
            <p:cNvPr id="13" name="図形グループ 151"/>
            <p:cNvGrpSpPr/>
            <p:nvPr/>
          </p:nvGrpSpPr>
          <p:grpSpPr>
            <a:xfrm>
              <a:off x="184716" y="1727135"/>
              <a:ext cx="2812609" cy="1289759"/>
              <a:chOff x="184716" y="1727135"/>
              <a:chExt cx="2812609" cy="1289759"/>
            </a:xfrm>
          </p:grpSpPr>
          <p:sp>
            <p:nvSpPr>
              <p:cNvPr id="155" name="Rectangle 3"/>
              <p:cNvSpPr txBox="1">
                <a:spLocks noChangeArrowheads="1"/>
              </p:cNvSpPr>
              <p:nvPr/>
            </p:nvSpPr>
            <p:spPr>
              <a:xfrm>
                <a:off x="184716" y="1727135"/>
                <a:ext cx="2812609" cy="86044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400" kern="0" dirty="0" smtClean="0">
                    <a:latin typeface="Arial"/>
                    <a:ea typeface="+mn-ea"/>
                    <a:cs typeface="Arial"/>
                  </a:rPr>
                  <a:t>Type-C payload;</a:t>
                </a: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400" kern="0" dirty="0" smtClean="0">
                    <a:latin typeface="Arial"/>
                    <a:ea typeface="+mn-ea"/>
                    <a:cs typeface="Arial"/>
                  </a:rPr>
                  <a:t>Base plate </a:t>
                </a:r>
                <a:r>
                  <a:rPr lang="en-US" altLang="ja-JP" sz="1400" kern="0" dirty="0" smtClean="0">
                    <a:latin typeface="Arial"/>
                    <a:cs typeface="Arial"/>
                  </a:rPr>
                  <a:t>and stacks set upped.</a:t>
                </a:r>
                <a:endParaRPr lang="en-US" altLang="ja-JP" sz="1400" kern="0" dirty="0" smtClean="0">
                  <a:latin typeface="Arial"/>
                  <a:ea typeface="+mn-ea"/>
                  <a:cs typeface="Arial"/>
                </a:endParaRP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400" kern="0" dirty="0" smtClean="0">
                    <a:latin typeface="Arial"/>
                    <a:ea typeface="+mn-ea"/>
                    <a:cs typeface="Arial"/>
                  </a:rPr>
                  <a:t>Preparing </a:t>
                </a:r>
                <a:r>
                  <a:rPr lang="en-US" altLang="ja-JP" sz="1400" kern="0" dirty="0" smtClean="0">
                    <a:latin typeface="Arial"/>
                    <a:cs typeface="Arial"/>
                  </a:rPr>
                  <a:t>t</a:t>
                </a:r>
                <a:r>
                  <a:rPr lang="en-US" altLang="ja-JP" sz="1400" kern="0" dirty="0" smtClean="0">
                    <a:latin typeface="Arial"/>
                    <a:ea typeface="+mn-ea"/>
                    <a:cs typeface="Arial"/>
                  </a:rPr>
                  <a:t>o set breadboard.</a:t>
                </a:r>
              </a:p>
            </p:txBody>
          </p:sp>
          <p:sp>
            <p:nvSpPr>
              <p:cNvPr id="156" name="下矢印 155"/>
              <p:cNvSpPr/>
              <p:nvPr/>
            </p:nvSpPr>
            <p:spPr bwMode="auto">
              <a:xfrm rot="19374819">
                <a:off x="2439112" y="2405001"/>
                <a:ext cx="187083" cy="611893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4" name="図形グループ 156"/>
            <p:cNvGrpSpPr/>
            <p:nvPr/>
          </p:nvGrpSpPr>
          <p:grpSpPr>
            <a:xfrm>
              <a:off x="966367" y="2485242"/>
              <a:ext cx="627614" cy="1136161"/>
              <a:chOff x="515386" y="276615"/>
              <a:chExt cx="627614" cy="1136161"/>
            </a:xfrm>
          </p:grpSpPr>
          <p:sp>
            <p:nvSpPr>
              <p:cNvPr id="355" name="正方形/長方形 354"/>
              <p:cNvSpPr/>
              <p:nvPr/>
            </p:nvSpPr>
            <p:spPr bwMode="auto">
              <a:xfrm>
                <a:off x="617618" y="276615"/>
                <a:ext cx="360850" cy="634142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56" name="正方形/長方形 355"/>
              <p:cNvSpPr/>
              <p:nvPr/>
            </p:nvSpPr>
            <p:spPr bwMode="auto">
              <a:xfrm>
                <a:off x="655505" y="474319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57" name="正方形/長方形 356"/>
              <p:cNvSpPr/>
              <p:nvPr/>
            </p:nvSpPr>
            <p:spPr bwMode="auto">
              <a:xfrm>
                <a:off x="721391" y="653547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358" name="直線コネクタ 357"/>
              <p:cNvCxnSpPr>
                <a:stCxn id="355" idx="0"/>
                <a:endCxn id="357" idx="2"/>
              </p:cNvCxnSpPr>
              <p:nvPr/>
            </p:nvCxnSpPr>
            <p:spPr bwMode="auto">
              <a:xfrm flipH="1">
                <a:off x="789798" y="276615"/>
                <a:ext cx="8245" cy="548069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9" name="正方形/長方形 358"/>
              <p:cNvSpPr/>
              <p:nvPr/>
            </p:nvSpPr>
            <p:spPr bwMode="auto">
              <a:xfrm>
                <a:off x="560752" y="935230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60" name="正方形/長方形 359"/>
              <p:cNvSpPr/>
              <p:nvPr/>
            </p:nvSpPr>
            <p:spPr bwMode="auto">
              <a:xfrm>
                <a:off x="573452" y="1019937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61" name="正方形/長方形 360"/>
              <p:cNvSpPr/>
              <p:nvPr/>
            </p:nvSpPr>
            <p:spPr bwMode="auto">
              <a:xfrm>
                <a:off x="569094" y="1111977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62" name="正方形/長方形 361"/>
              <p:cNvSpPr/>
              <p:nvPr/>
            </p:nvSpPr>
            <p:spPr bwMode="auto">
              <a:xfrm>
                <a:off x="978468" y="1019937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63" name="正方形/長方形 362"/>
              <p:cNvSpPr/>
              <p:nvPr/>
            </p:nvSpPr>
            <p:spPr bwMode="auto">
              <a:xfrm>
                <a:off x="975742" y="1111977"/>
                <a:ext cx="88332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64" name="正方形/長方形 363"/>
              <p:cNvSpPr/>
              <p:nvPr/>
            </p:nvSpPr>
            <p:spPr bwMode="auto">
              <a:xfrm flipV="1">
                <a:off x="515386" y="136705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FFFFFF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51" name="正方形/長方形 150"/>
              <p:cNvSpPr/>
              <p:nvPr/>
            </p:nvSpPr>
            <p:spPr bwMode="auto">
              <a:xfrm>
                <a:off x="569219" y="1192784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 bwMode="auto">
              <a:xfrm>
                <a:off x="624248" y="1257007"/>
                <a:ext cx="88332" cy="134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54" name="正方形/長方形 153"/>
              <p:cNvSpPr/>
              <p:nvPr/>
            </p:nvSpPr>
            <p:spPr bwMode="auto">
              <a:xfrm>
                <a:off x="927660" y="1257007"/>
                <a:ext cx="88332" cy="134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15" name="図形グループ 189"/>
          <p:cNvGrpSpPr/>
          <p:nvPr/>
        </p:nvGrpSpPr>
        <p:grpSpPr>
          <a:xfrm>
            <a:off x="2416711" y="3906828"/>
            <a:ext cx="3503283" cy="2846573"/>
            <a:chOff x="2518315" y="3906828"/>
            <a:chExt cx="3503283" cy="2846573"/>
          </a:xfrm>
        </p:grpSpPr>
        <p:sp>
          <p:nvSpPr>
            <p:cNvPr id="160" name="Rectangle 3"/>
            <p:cNvSpPr txBox="1">
              <a:spLocks noChangeArrowheads="1"/>
            </p:cNvSpPr>
            <p:nvPr/>
          </p:nvSpPr>
          <p:spPr>
            <a:xfrm>
              <a:off x="2518315" y="5926354"/>
              <a:ext cx="3147168" cy="82704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Type-B payload;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Outer frame set upped and anchored. 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The prototype tested in TAMA.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61" name="下矢印 160"/>
            <p:cNvSpPr/>
            <p:nvPr/>
          </p:nvSpPr>
          <p:spPr bwMode="auto">
            <a:xfrm rot="10170019">
              <a:off x="4759310" y="3906828"/>
              <a:ext cx="214286" cy="2121167"/>
            </a:xfrm>
            <a:prstGeom prst="downArrow">
              <a:avLst/>
            </a:prstGeom>
            <a:solidFill>
              <a:srgbClr val="CCFFCC"/>
            </a:solidFill>
            <a:ln w="25400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6" name="グループ化 143"/>
            <p:cNvGrpSpPr/>
            <p:nvPr/>
          </p:nvGrpSpPr>
          <p:grpSpPr>
            <a:xfrm>
              <a:off x="5322036" y="4672456"/>
              <a:ext cx="699562" cy="1590757"/>
              <a:chOff x="3080613" y="4517663"/>
              <a:chExt cx="699562" cy="1590757"/>
            </a:xfrm>
          </p:grpSpPr>
          <p:grpSp>
            <p:nvGrpSpPr>
              <p:cNvPr id="17" name="グループ化 146"/>
              <p:cNvGrpSpPr/>
              <p:nvPr/>
            </p:nvGrpSpPr>
            <p:grpSpPr>
              <a:xfrm>
                <a:off x="3166118" y="4517663"/>
                <a:ext cx="542048" cy="1348237"/>
                <a:chOff x="8062400" y="4375654"/>
                <a:chExt cx="542048" cy="1348237"/>
              </a:xfrm>
            </p:grpSpPr>
            <p:sp>
              <p:nvSpPr>
                <p:cNvPr id="168" name="正方形/長方形 167"/>
                <p:cNvSpPr/>
                <p:nvPr/>
              </p:nvSpPr>
              <p:spPr bwMode="auto">
                <a:xfrm>
                  <a:off x="8062400" y="4476601"/>
                  <a:ext cx="72000" cy="250571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grpSp>
              <p:nvGrpSpPr>
                <p:cNvPr id="18" name="グループ化 161"/>
                <p:cNvGrpSpPr/>
                <p:nvPr/>
              </p:nvGrpSpPr>
              <p:grpSpPr>
                <a:xfrm>
                  <a:off x="8115022" y="4375654"/>
                  <a:ext cx="439242" cy="113058"/>
                  <a:chOff x="7380312" y="1384222"/>
                  <a:chExt cx="439242" cy="129946"/>
                </a:xfrm>
              </p:grpSpPr>
              <p:sp>
                <p:nvSpPr>
                  <p:cNvPr id="184" name="正方形/長方形 183"/>
                  <p:cNvSpPr/>
                  <p:nvPr/>
                </p:nvSpPr>
                <p:spPr bwMode="auto">
                  <a:xfrm>
                    <a:off x="7380312" y="1384222"/>
                    <a:ext cx="439242" cy="100562"/>
                  </a:xfrm>
                  <a:prstGeom prst="rect">
                    <a:avLst/>
                  </a:prstGeom>
                  <a:solidFill>
                    <a:srgbClr val="FFFFFF">
                      <a:alpha val="50000"/>
                    </a:srgbClr>
                  </a:solidFill>
                  <a:ln w="15875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85" name="円弧 184"/>
                  <p:cNvSpPr/>
                  <p:nvPr/>
                </p:nvSpPr>
                <p:spPr bwMode="auto">
                  <a:xfrm>
                    <a:off x="7599933" y="1419163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86" name="円弧 185"/>
                  <p:cNvSpPr/>
                  <p:nvPr/>
                </p:nvSpPr>
                <p:spPr bwMode="auto">
                  <a:xfrm>
                    <a:off x="7380312" y="1410582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</p:grpSp>
            <p:sp>
              <p:nvSpPr>
                <p:cNvPr id="170" name="正方形/長方形 169"/>
                <p:cNvSpPr/>
                <p:nvPr/>
              </p:nvSpPr>
              <p:spPr bwMode="auto">
                <a:xfrm>
                  <a:off x="8532448" y="4463175"/>
                  <a:ext cx="72000" cy="250571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grpSp>
              <p:nvGrpSpPr>
                <p:cNvPr id="19" name="グループ化 167"/>
                <p:cNvGrpSpPr/>
                <p:nvPr/>
              </p:nvGrpSpPr>
              <p:grpSpPr>
                <a:xfrm>
                  <a:off x="8107828" y="4797152"/>
                  <a:ext cx="439242" cy="113058"/>
                  <a:chOff x="7380312" y="1384222"/>
                  <a:chExt cx="439242" cy="129946"/>
                </a:xfrm>
              </p:grpSpPr>
              <p:sp>
                <p:nvSpPr>
                  <p:cNvPr id="181" name="正方形/長方形 180"/>
                  <p:cNvSpPr/>
                  <p:nvPr/>
                </p:nvSpPr>
                <p:spPr bwMode="auto">
                  <a:xfrm>
                    <a:off x="7380312" y="1384222"/>
                    <a:ext cx="439242" cy="100562"/>
                  </a:xfrm>
                  <a:prstGeom prst="rect">
                    <a:avLst/>
                  </a:prstGeom>
                  <a:solidFill>
                    <a:srgbClr val="FFFFFF">
                      <a:alpha val="50000"/>
                    </a:srgbClr>
                  </a:solidFill>
                  <a:ln w="15875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82" name="円弧 181"/>
                  <p:cNvSpPr/>
                  <p:nvPr/>
                </p:nvSpPr>
                <p:spPr bwMode="auto">
                  <a:xfrm>
                    <a:off x="7599933" y="1419163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83" name="円弧 182"/>
                  <p:cNvSpPr/>
                  <p:nvPr/>
                </p:nvSpPr>
                <p:spPr bwMode="auto">
                  <a:xfrm>
                    <a:off x="7380312" y="1410582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</p:grpSp>
            <p:sp>
              <p:nvSpPr>
                <p:cNvPr id="172" name="正方形/長方形 171"/>
                <p:cNvSpPr/>
                <p:nvPr/>
              </p:nvSpPr>
              <p:spPr bwMode="auto">
                <a:xfrm>
                  <a:off x="8191450" y="5002634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73" name="正方形/長方形 172"/>
                <p:cNvSpPr/>
                <p:nvPr/>
              </p:nvSpPr>
              <p:spPr bwMode="auto">
                <a:xfrm>
                  <a:off x="8193153" y="5200338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74" name="正方形/長方形 173"/>
                <p:cNvSpPr/>
                <p:nvPr/>
              </p:nvSpPr>
              <p:spPr bwMode="auto">
                <a:xfrm>
                  <a:off x="8259039" y="5379566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175" name="直線コネクタ 174"/>
                <p:cNvCxnSpPr>
                  <a:stCxn id="184" idx="2"/>
                  <a:endCxn id="174" idx="2"/>
                </p:cNvCxnSpPr>
                <p:nvPr/>
              </p:nvCxnSpPr>
              <p:spPr bwMode="auto">
                <a:xfrm flipH="1">
                  <a:off x="8327446" y="4463147"/>
                  <a:ext cx="7197" cy="1087556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6" name="正方形/長方形 175"/>
                <p:cNvSpPr/>
                <p:nvPr/>
              </p:nvSpPr>
              <p:spPr bwMode="auto">
                <a:xfrm>
                  <a:off x="8077852" y="5661249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65" name="正方形/長方形 164"/>
              <p:cNvSpPr/>
              <p:nvPr/>
            </p:nvSpPr>
            <p:spPr bwMode="auto">
              <a:xfrm flipV="1">
                <a:off x="3703070" y="4838563"/>
                <a:ext cx="77105" cy="1246995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6" name="正方形/長方形 165"/>
              <p:cNvSpPr/>
              <p:nvPr/>
            </p:nvSpPr>
            <p:spPr bwMode="auto">
              <a:xfrm flipV="1">
                <a:off x="3080613" y="4818508"/>
                <a:ext cx="71947" cy="128990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7" name="正方形/長方形 166"/>
              <p:cNvSpPr/>
              <p:nvPr/>
            </p:nvSpPr>
            <p:spPr bwMode="auto">
              <a:xfrm flipV="1">
                <a:off x="3152560" y="6062701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6259695" y="4944012"/>
            <a:ext cx="2725286" cy="1098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Control system installed in the computer room inside tunnel.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Network between tunnel and </a:t>
            </a:r>
            <a:r>
              <a:rPr lang="en-US" altLang="ja-JP" sz="1400" kern="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Mozumi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office connected.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直線矢印コネクタ 206"/>
          <p:cNvCxnSpPr>
            <a:stCxn id="204" idx="1"/>
          </p:cNvCxnSpPr>
          <p:nvPr/>
        </p:nvCxnSpPr>
        <p:spPr>
          <a:xfrm rot="10800000" flipH="1" flipV="1">
            <a:off x="5002667" y="1860920"/>
            <a:ext cx="928131" cy="1861965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>
            <a:stCxn id="193" idx="2"/>
            <a:endCxn id="141" idx="0"/>
          </p:cNvCxnSpPr>
          <p:nvPr/>
        </p:nvCxnSpPr>
        <p:spPr>
          <a:xfrm rot="16200000" flipH="1">
            <a:off x="1633961" y="1924769"/>
            <a:ext cx="2047347" cy="1053337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正方形/長方形 161"/>
          <p:cNvSpPr>
            <a:spLocks noChangeAspect="1"/>
          </p:cNvSpPr>
          <p:nvPr/>
        </p:nvSpPr>
        <p:spPr>
          <a:xfrm>
            <a:off x="6408574" y="3580838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" name="正方形/長方形 162"/>
          <p:cNvSpPr>
            <a:spLocks noChangeAspect="1"/>
          </p:cNvSpPr>
          <p:nvPr/>
        </p:nvSpPr>
        <p:spPr>
          <a:xfrm>
            <a:off x="5481388" y="3565529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7" name="正方形/長方形 156"/>
          <p:cNvSpPr>
            <a:spLocks noChangeAspect="1"/>
          </p:cNvSpPr>
          <p:nvPr/>
        </p:nvSpPr>
        <p:spPr>
          <a:xfrm>
            <a:off x="4261845" y="1478124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2" name="正方形/長方形 151"/>
          <p:cNvSpPr>
            <a:spLocks noChangeAspect="1"/>
          </p:cNvSpPr>
          <p:nvPr/>
        </p:nvSpPr>
        <p:spPr>
          <a:xfrm>
            <a:off x="4265142" y="2360567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正方形/長方形 140"/>
          <p:cNvSpPr>
            <a:spLocks/>
          </p:cNvSpPr>
          <p:nvPr/>
        </p:nvSpPr>
        <p:spPr>
          <a:xfrm>
            <a:off x="2611405" y="3475112"/>
            <a:ext cx="1145795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正方形/長方形 141"/>
          <p:cNvSpPr>
            <a:spLocks noChangeAspect="1"/>
          </p:cNvSpPr>
          <p:nvPr/>
        </p:nvSpPr>
        <p:spPr>
          <a:xfrm>
            <a:off x="2584362" y="2813714"/>
            <a:ext cx="452096" cy="468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L 字 139"/>
          <p:cNvSpPr>
            <a:spLocks noChangeAspect="1"/>
          </p:cNvSpPr>
          <p:nvPr/>
        </p:nvSpPr>
        <p:spPr>
          <a:xfrm rot="10800000">
            <a:off x="3821805" y="3485594"/>
            <a:ext cx="857342" cy="840228"/>
          </a:xfrm>
          <a:prstGeom prst="corner">
            <a:avLst>
              <a:gd name="adj1" fmla="val 58817"/>
              <a:gd name="adj2" fmla="val 5881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正方形/長方形 137"/>
          <p:cNvSpPr>
            <a:spLocks noChangeAspect="1"/>
          </p:cNvSpPr>
          <p:nvPr/>
        </p:nvSpPr>
        <p:spPr>
          <a:xfrm>
            <a:off x="4177799" y="949348"/>
            <a:ext cx="535199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正方形/長方形 138"/>
          <p:cNvSpPr>
            <a:spLocks noChangeAspect="1"/>
          </p:cNvSpPr>
          <p:nvPr/>
        </p:nvSpPr>
        <p:spPr>
          <a:xfrm>
            <a:off x="6773578" y="3471335"/>
            <a:ext cx="521634" cy="54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094966" y="351627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090126" y="148653"/>
            <a:ext cx="5664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installation (from Apr to Dec 2015)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822195" y="375625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9" y="3415254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/>
          <p:nvPr/>
        </p:nvCxnSpPr>
        <p:spPr bwMode="auto">
          <a:xfrm rot="16200000" flipH="1">
            <a:off x="3298844" y="2787410"/>
            <a:ext cx="2316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7295212" y="3564770"/>
            <a:ext cx="494740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EXC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3470863" y="3237389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PR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>
          <a:xfrm>
            <a:off x="4301091" y="725617"/>
            <a:ext cx="609799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EYC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4073122" y="4558116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SR</a:t>
            </a:r>
          </a:p>
        </p:txBody>
      </p:sp>
      <p:sp>
        <p:nvSpPr>
          <p:cNvPr id="155" name="Rectangle 3"/>
          <p:cNvSpPr txBox="1">
            <a:spLocks noChangeArrowheads="1"/>
          </p:cNvSpPr>
          <p:nvPr/>
        </p:nvSpPr>
        <p:spPr>
          <a:xfrm>
            <a:off x="271582" y="2110093"/>
            <a:ext cx="3840074" cy="3107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MC mirrors and FI installed on </a:t>
            </a: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Type-C VIS.  </a:t>
            </a:r>
          </a:p>
        </p:txBody>
      </p:sp>
      <p:grpSp>
        <p:nvGrpSpPr>
          <p:cNvPr id="14" name="図形グループ 156"/>
          <p:cNvGrpSpPr/>
          <p:nvPr/>
        </p:nvGrpSpPr>
        <p:grpSpPr>
          <a:xfrm>
            <a:off x="966367" y="2485242"/>
            <a:ext cx="627614" cy="1136161"/>
            <a:chOff x="515386" y="276615"/>
            <a:chExt cx="627614" cy="1136161"/>
          </a:xfrm>
        </p:grpSpPr>
        <p:sp>
          <p:nvSpPr>
            <p:cNvPr id="355" name="正方形/長方形 354"/>
            <p:cNvSpPr/>
            <p:nvPr/>
          </p:nvSpPr>
          <p:spPr bwMode="auto">
            <a:xfrm>
              <a:off x="617618" y="276615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6" name="正方形/長方形 355"/>
            <p:cNvSpPr/>
            <p:nvPr/>
          </p:nvSpPr>
          <p:spPr bwMode="auto">
            <a:xfrm>
              <a:off x="655505" y="474319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7" name="正方形/長方形 356"/>
            <p:cNvSpPr/>
            <p:nvPr/>
          </p:nvSpPr>
          <p:spPr bwMode="auto">
            <a:xfrm>
              <a:off x="721391" y="653547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58" name="直線コネクタ 357"/>
            <p:cNvCxnSpPr>
              <a:stCxn id="355" idx="0"/>
              <a:endCxn id="357" idx="2"/>
            </p:cNvCxnSpPr>
            <p:nvPr/>
          </p:nvCxnSpPr>
          <p:spPr bwMode="auto">
            <a:xfrm flipH="1">
              <a:off x="789798" y="276615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正方形/長方形 358"/>
            <p:cNvSpPr/>
            <p:nvPr/>
          </p:nvSpPr>
          <p:spPr bwMode="auto">
            <a:xfrm>
              <a:off x="560752" y="935230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0" name="正方形/長方形 359"/>
            <p:cNvSpPr/>
            <p:nvPr/>
          </p:nvSpPr>
          <p:spPr bwMode="auto">
            <a:xfrm>
              <a:off x="573452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1" name="正方形/長方形 360"/>
            <p:cNvSpPr/>
            <p:nvPr/>
          </p:nvSpPr>
          <p:spPr bwMode="auto">
            <a:xfrm>
              <a:off x="569094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2" name="正方形/長方形 361"/>
            <p:cNvSpPr/>
            <p:nvPr/>
          </p:nvSpPr>
          <p:spPr bwMode="auto">
            <a:xfrm>
              <a:off x="978468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3" name="正方形/長方形 362"/>
            <p:cNvSpPr/>
            <p:nvPr/>
          </p:nvSpPr>
          <p:spPr bwMode="auto">
            <a:xfrm>
              <a:off x="975742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4" name="正方形/長方形 363"/>
            <p:cNvSpPr/>
            <p:nvPr/>
          </p:nvSpPr>
          <p:spPr bwMode="auto">
            <a:xfrm flipV="1">
              <a:off x="515386" y="1367057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1" name="正方形/長方形 150"/>
            <p:cNvSpPr/>
            <p:nvPr/>
          </p:nvSpPr>
          <p:spPr bwMode="auto">
            <a:xfrm>
              <a:off x="569219" y="1192784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3" name="正方形/長方形 152"/>
            <p:cNvSpPr/>
            <p:nvPr/>
          </p:nvSpPr>
          <p:spPr bwMode="auto">
            <a:xfrm>
              <a:off x="624248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927660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193" name="Rectangle 3"/>
          <p:cNvSpPr txBox="1">
            <a:spLocks noChangeArrowheads="1"/>
          </p:cNvSpPr>
          <p:nvPr/>
        </p:nvSpPr>
        <p:spPr>
          <a:xfrm>
            <a:off x="303621" y="650930"/>
            <a:ext cx="3654690" cy="77683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Clean booths for </a:t>
            </a:r>
            <a:r>
              <a:rPr lang="en-US" altLang="ja-JP" sz="1400" kern="0" dirty="0" err="1" smtClean="0">
                <a:latin typeface="Arial"/>
                <a:ea typeface="+mn-ea"/>
                <a:cs typeface="Arial"/>
              </a:rPr>
              <a:t>iKAGRA</a:t>
            </a: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 </a:t>
            </a:r>
            <a:r>
              <a:rPr lang="en-US" altLang="ja-JP" sz="1400" kern="0" dirty="0" smtClean="0">
                <a:latin typeface="Arial"/>
                <a:cs typeface="Arial"/>
              </a:rPr>
              <a:t>TMs </a:t>
            </a: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constructed.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Inside the booths of PR</a:t>
            </a:r>
            <a:r>
              <a:rPr lang="en-US" altLang="ja-JP" sz="1400" kern="0" dirty="0" smtClean="0">
                <a:latin typeface="Arial"/>
                <a:cs typeface="Arial"/>
              </a:rPr>
              <a:t>,</a:t>
            </a: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 BS area </a:t>
            </a:r>
            <a:r>
              <a:rPr lang="en-US" altLang="ja-JP" sz="1400" i="1" kern="0" dirty="0" smtClean="0">
                <a:latin typeface="Times New Roman"/>
                <a:ea typeface="+mn-ea"/>
                <a:cs typeface="Times New Roman"/>
              </a:rPr>
              <a:t>re-cleaned</a:t>
            </a: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,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being kept as Class-4, or better</a:t>
            </a: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.</a:t>
            </a:r>
          </a:p>
        </p:txBody>
      </p:sp>
      <p:cxnSp>
        <p:nvCxnSpPr>
          <p:cNvPr id="195" name="直線矢印コネクタ 194"/>
          <p:cNvCxnSpPr>
            <a:stCxn id="193" idx="2"/>
            <a:endCxn id="157" idx="1"/>
          </p:cNvCxnSpPr>
          <p:nvPr/>
        </p:nvCxnSpPr>
        <p:spPr>
          <a:xfrm rot="16200000" flipH="1">
            <a:off x="3078215" y="480515"/>
            <a:ext cx="236381" cy="2130879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3"/>
          <p:cNvSpPr txBox="1">
            <a:spLocks noChangeArrowheads="1"/>
          </p:cNvSpPr>
          <p:nvPr/>
        </p:nvSpPr>
        <p:spPr>
          <a:xfrm>
            <a:off x="5063469" y="2489870"/>
            <a:ext cx="3771373" cy="350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Beam injected in one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of the 1.5-km GIF arms.</a:t>
            </a:r>
          </a:p>
        </p:txBody>
      </p:sp>
      <p:cxnSp>
        <p:nvCxnSpPr>
          <p:cNvPr id="201" name="直線矢印コネクタ 200"/>
          <p:cNvCxnSpPr>
            <a:stCxn id="199" idx="2"/>
            <a:endCxn id="286" idx="0"/>
          </p:cNvCxnSpPr>
          <p:nvPr/>
        </p:nvCxnSpPr>
        <p:spPr>
          <a:xfrm rot="5400000">
            <a:off x="6090775" y="2897874"/>
            <a:ext cx="915905" cy="800858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Rectangle 3"/>
          <p:cNvSpPr txBox="1">
            <a:spLocks noChangeArrowheads="1"/>
          </p:cNvSpPr>
          <p:nvPr/>
        </p:nvSpPr>
        <p:spPr>
          <a:xfrm>
            <a:off x="5002668" y="1683912"/>
            <a:ext cx="4029083" cy="3540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Two of 3-km KAGRA arm being kept in vacuum.</a:t>
            </a:r>
          </a:p>
        </p:txBody>
      </p:sp>
      <p:cxnSp>
        <p:nvCxnSpPr>
          <p:cNvPr id="206" name="直線矢印コネクタ 205"/>
          <p:cNvCxnSpPr>
            <a:stCxn id="204" idx="1"/>
          </p:cNvCxnSpPr>
          <p:nvPr/>
        </p:nvCxnSpPr>
        <p:spPr>
          <a:xfrm rot="10800000" flipV="1">
            <a:off x="4457322" y="1860920"/>
            <a:ext cx="545346" cy="177009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ectangle 3"/>
          <p:cNvSpPr txBox="1">
            <a:spLocks noChangeArrowheads="1"/>
          </p:cNvSpPr>
          <p:nvPr/>
        </p:nvSpPr>
        <p:spPr>
          <a:xfrm>
            <a:off x="718624" y="4825246"/>
            <a:ext cx="4849544" cy="386644"/>
          </a:xfrm>
          <a:prstGeom prst="rect">
            <a:avLst/>
          </a:prstGeom>
          <a:solidFill>
            <a:srgbClr val="F7D66B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Full </a:t>
            </a:r>
            <a:r>
              <a:rPr lang="en-US" altLang="ja-JP" sz="1400" kern="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assy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, but with a spare mirror, of PR3 is being installed.</a:t>
            </a:r>
          </a:p>
        </p:txBody>
      </p:sp>
      <p:cxnSp>
        <p:nvCxnSpPr>
          <p:cNvPr id="219" name="直線矢印コネクタ 218"/>
          <p:cNvCxnSpPr>
            <a:stCxn id="216" idx="0"/>
            <a:endCxn id="294" idx="3"/>
          </p:cNvCxnSpPr>
          <p:nvPr/>
        </p:nvCxnSpPr>
        <p:spPr>
          <a:xfrm rot="5400000" flipH="1" flipV="1">
            <a:off x="2863297" y="4146439"/>
            <a:ext cx="958907" cy="398709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3378027" y="4386524"/>
            <a:ext cx="5653724" cy="348294"/>
          </a:xfrm>
          <a:prstGeom prst="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Support structure of CLIO BS on the KAGRA 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optical bench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prepared. </a:t>
            </a:r>
            <a:endParaRPr lang="en-US" altLang="ja-JP" sz="14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482668" y="2934718"/>
            <a:ext cx="46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MC</a:t>
            </a:r>
            <a:endParaRPr kumimoji="1" lang="ja-JP" altLang="en-US" sz="14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67" name="直線矢印コネクタ 166"/>
          <p:cNvCxnSpPr>
            <a:stCxn id="155" idx="2"/>
          </p:cNvCxnSpPr>
          <p:nvPr/>
        </p:nvCxnSpPr>
        <p:spPr>
          <a:xfrm rot="16200000" flipH="1">
            <a:off x="2098932" y="2513574"/>
            <a:ext cx="648258" cy="462885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68"/>
          <p:cNvCxnSpPr>
            <a:stCxn id="164" idx="0"/>
            <a:endCxn id="275" idx="5"/>
          </p:cNvCxnSpPr>
          <p:nvPr/>
        </p:nvCxnSpPr>
        <p:spPr>
          <a:xfrm rot="16200000" flipV="1">
            <a:off x="5140796" y="3322431"/>
            <a:ext cx="497811" cy="1630376"/>
          </a:xfrm>
          <a:prstGeom prst="straightConnector1">
            <a:avLst/>
          </a:prstGeom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図形グループ 174"/>
          <p:cNvGrpSpPr/>
          <p:nvPr/>
        </p:nvGrpSpPr>
        <p:grpSpPr>
          <a:xfrm>
            <a:off x="5220432" y="4973301"/>
            <a:ext cx="1188142" cy="1292527"/>
            <a:chOff x="5220432" y="4973301"/>
            <a:chExt cx="1188142" cy="1292527"/>
          </a:xfrm>
        </p:grpSpPr>
        <p:grpSp>
          <p:nvGrpSpPr>
            <p:cNvPr id="15" name="図形グループ 168"/>
            <p:cNvGrpSpPr/>
            <p:nvPr/>
          </p:nvGrpSpPr>
          <p:grpSpPr>
            <a:xfrm>
              <a:off x="5220432" y="4973301"/>
              <a:ext cx="699562" cy="1289912"/>
              <a:chOff x="5220432" y="4973301"/>
              <a:chExt cx="699562" cy="1289912"/>
            </a:xfrm>
          </p:grpSpPr>
          <p:sp>
            <p:nvSpPr>
              <p:cNvPr id="177" name="正方形/長方形 176"/>
              <p:cNvSpPr/>
              <p:nvPr/>
            </p:nvSpPr>
            <p:spPr bwMode="auto">
              <a:xfrm>
                <a:off x="5321389" y="5958051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 flipV="1">
                <a:off x="5842889" y="4993356"/>
                <a:ext cx="77105" cy="1246995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 flipV="1">
                <a:off x="5220432" y="4973301"/>
                <a:ext cx="71947" cy="128990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 flipV="1">
                <a:off x="5292379" y="6217494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16" name="図形グループ 189"/>
              <p:cNvGrpSpPr/>
              <p:nvPr/>
            </p:nvGrpSpPr>
            <p:grpSpPr>
              <a:xfrm>
                <a:off x="5389488" y="5292212"/>
                <a:ext cx="360850" cy="634142"/>
                <a:chOff x="1580866" y="2971800"/>
                <a:chExt cx="360850" cy="634142"/>
              </a:xfrm>
            </p:grpSpPr>
            <p:sp>
              <p:nvSpPr>
                <p:cNvPr id="188" name="正方形/長方形 187"/>
                <p:cNvSpPr/>
                <p:nvPr/>
              </p:nvSpPr>
              <p:spPr bwMode="auto">
                <a:xfrm>
                  <a:off x="1580866" y="2971800"/>
                  <a:ext cx="360850" cy="634142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89" name="正方形/長方形 188"/>
                <p:cNvSpPr/>
                <p:nvPr/>
              </p:nvSpPr>
              <p:spPr bwMode="auto">
                <a:xfrm>
                  <a:off x="1618753" y="3169504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90" name="正方形/長方形 189"/>
                <p:cNvSpPr/>
                <p:nvPr/>
              </p:nvSpPr>
              <p:spPr bwMode="auto">
                <a:xfrm>
                  <a:off x="1684639" y="3348732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191" name="直線コネクタ 190"/>
                <p:cNvCxnSpPr>
                  <a:stCxn id="188" idx="0"/>
                  <a:endCxn id="190" idx="2"/>
                </p:cNvCxnSpPr>
                <p:nvPr/>
              </p:nvCxnSpPr>
              <p:spPr bwMode="auto">
                <a:xfrm flipH="1">
                  <a:off x="1753046" y="2971800"/>
                  <a:ext cx="8245" cy="548069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0" name="テキスト ボックス 169"/>
            <p:cNvSpPr txBox="1"/>
            <p:nvPr/>
          </p:nvSpPr>
          <p:spPr>
            <a:xfrm>
              <a:off x="5984409" y="5958051"/>
              <a:ext cx="424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BS</a:t>
              </a:r>
              <a:endParaRPr kumimoji="1" lang="ja-JP" altLang="en-US" sz="1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4" name="図形グループ 173"/>
          <p:cNvGrpSpPr/>
          <p:nvPr/>
        </p:nvGrpSpPr>
        <p:grpSpPr>
          <a:xfrm>
            <a:off x="425351" y="5181600"/>
            <a:ext cx="992831" cy="1291168"/>
            <a:chOff x="425351" y="5181600"/>
            <a:chExt cx="992831" cy="1291168"/>
          </a:xfrm>
        </p:grpSpPr>
        <p:grpSp>
          <p:nvGrpSpPr>
            <p:cNvPr id="8" name="図形グループ 119"/>
            <p:cNvGrpSpPr/>
            <p:nvPr/>
          </p:nvGrpSpPr>
          <p:grpSpPr>
            <a:xfrm>
              <a:off x="425351" y="5181600"/>
              <a:ext cx="627614" cy="1291168"/>
              <a:chOff x="1143000" y="5181600"/>
              <a:chExt cx="627614" cy="1291168"/>
            </a:xfrm>
          </p:grpSpPr>
          <p:grpSp>
            <p:nvGrpSpPr>
              <p:cNvPr id="10" name="グループ化 19"/>
              <p:cNvGrpSpPr/>
              <p:nvPr/>
            </p:nvGrpSpPr>
            <p:grpSpPr>
              <a:xfrm>
                <a:off x="1143000" y="5257800"/>
                <a:ext cx="627614" cy="1214968"/>
                <a:chOff x="471896" y="4878328"/>
                <a:chExt cx="627614" cy="1214968"/>
              </a:xfrm>
            </p:grpSpPr>
            <p:sp>
              <p:nvSpPr>
                <p:cNvPr id="373" name="正方形/長方形 372"/>
                <p:cNvSpPr/>
                <p:nvPr/>
              </p:nvSpPr>
              <p:spPr bwMode="auto">
                <a:xfrm>
                  <a:off x="601422" y="4878328"/>
                  <a:ext cx="360850" cy="88274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4" name="正方形/長方形 373"/>
                <p:cNvSpPr/>
                <p:nvPr/>
              </p:nvSpPr>
              <p:spPr bwMode="auto">
                <a:xfrm>
                  <a:off x="639309" y="532463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5" name="正方形/長方形 374"/>
                <p:cNvSpPr/>
                <p:nvPr/>
              </p:nvSpPr>
              <p:spPr bwMode="auto">
                <a:xfrm>
                  <a:off x="705195" y="5503864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376" name="直線コネクタ 375"/>
                <p:cNvCxnSpPr>
                  <a:stCxn id="373" idx="0"/>
                  <a:endCxn id="375" idx="2"/>
                </p:cNvCxnSpPr>
                <p:nvPr/>
              </p:nvCxnSpPr>
              <p:spPr bwMode="auto">
                <a:xfrm flipH="1">
                  <a:off x="773602" y="4878328"/>
                  <a:ext cx="8245" cy="796673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77" name="正方形/長方形 376"/>
                <p:cNvSpPr/>
                <p:nvPr/>
              </p:nvSpPr>
              <p:spPr bwMode="auto">
                <a:xfrm>
                  <a:off x="544556" y="5785547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8" name="正方形/長方形 377"/>
                <p:cNvSpPr/>
                <p:nvPr/>
              </p:nvSpPr>
              <p:spPr bwMode="auto">
                <a:xfrm>
                  <a:off x="557256" y="5870254"/>
                  <a:ext cx="79384" cy="17732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9" name="正方形/長方形 378"/>
                <p:cNvSpPr/>
                <p:nvPr/>
              </p:nvSpPr>
              <p:spPr bwMode="auto">
                <a:xfrm>
                  <a:off x="962272" y="5870253"/>
                  <a:ext cx="88332" cy="177323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80" name="正方形/長方形 379"/>
                <p:cNvSpPr/>
                <p:nvPr/>
              </p:nvSpPr>
              <p:spPr bwMode="auto">
                <a:xfrm flipV="1">
                  <a:off x="471896" y="6047577"/>
                  <a:ext cx="627614" cy="45719"/>
                </a:xfrm>
                <a:prstGeom prst="rect">
                  <a:avLst/>
                </a:prstGeom>
                <a:pattFill prst="wdUpDiag">
                  <a:fgClr>
                    <a:srgbClr val="DDDDDD"/>
                  </a:fgClr>
                  <a:bgClr>
                    <a:srgbClr val="808080"/>
                  </a:bgClr>
                </a:pattFill>
                <a:ln w="31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81" name="正方形/長方形 380"/>
                <p:cNvSpPr/>
                <p:nvPr/>
              </p:nvSpPr>
              <p:spPr bwMode="auto">
                <a:xfrm>
                  <a:off x="636640" y="508564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1" name="グループ化 209"/>
              <p:cNvGrpSpPr/>
              <p:nvPr/>
            </p:nvGrpSpPr>
            <p:grpSpPr>
              <a:xfrm>
                <a:off x="1237158" y="5181600"/>
                <a:ext cx="439242" cy="106621"/>
                <a:chOff x="7380312" y="1384222"/>
                <a:chExt cx="439242" cy="129946"/>
              </a:xfrm>
            </p:grpSpPr>
            <p:sp>
              <p:nvSpPr>
                <p:cNvPr id="370" name="正方形/長方形 369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1" name="円弧 370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372" name="円弧 371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</p:grpSp>
        <p:sp>
          <p:nvSpPr>
            <p:cNvPr id="168" name="テキスト ボックス 167"/>
            <p:cNvSpPr txBox="1"/>
            <p:nvPr/>
          </p:nvSpPr>
          <p:spPr>
            <a:xfrm>
              <a:off x="984111" y="5546938"/>
              <a:ext cx="434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PR</a:t>
              </a:r>
              <a:endParaRPr kumimoji="1" lang="ja-JP" altLang="en-US" sz="1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84" name="Rectangle 3"/>
          <p:cNvSpPr txBox="1">
            <a:spLocks noChangeArrowheads="1"/>
          </p:cNvSpPr>
          <p:nvPr/>
        </p:nvSpPr>
        <p:spPr>
          <a:xfrm>
            <a:off x="6259695" y="4944012"/>
            <a:ext cx="2725286" cy="1014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Racks for local controller/driver distributed close to the booths, and 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linked to the network </a:t>
            </a:r>
            <a:endParaRPr lang="en-US" altLang="ja-JP" sz="1400" kern="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2491923" y="19447"/>
            <a:ext cx="3151031" cy="595967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Arial"/>
                <a:cs typeface="Arial"/>
              </a:rPr>
              <a:t>Project/SEO report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171" y="857634"/>
            <a:ext cx="8261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1. Present status of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Master schedule and delay of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configuration (Michelson Interferometer) and Beam Splitter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installation so far done</a:t>
            </a:r>
          </a:p>
          <a:p>
            <a:pPr lvl="0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2. Scheduling of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installation/commissioning</a:t>
            </a: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**  milestone</a:t>
            </a: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3.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 (2016-17)</a:t>
            </a:r>
          </a:p>
          <a:p>
            <a:pPr lvl="1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**  Task force for updating “budget schedule and roadmap of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”</a:t>
            </a:r>
          </a:p>
          <a:p>
            <a:pPr lvl="1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図形グループ 168"/>
          <p:cNvGrpSpPr/>
          <p:nvPr/>
        </p:nvGrpSpPr>
        <p:grpSpPr>
          <a:xfrm>
            <a:off x="4955899" y="2701917"/>
            <a:ext cx="3923848" cy="976749"/>
            <a:chOff x="4955899" y="2701917"/>
            <a:chExt cx="3923848" cy="976749"/>
          </a:xfrm>
        </p:grpSpPr>
        <p:sp>
          <p:nvSpPr>
            <p:cNvPr id="128" name="下矢印 127"/>
            <p:cNvSpPr/>
            <p:nvPr/>
          </p:nvSpPr>
          <p:spPr bwMode="auto">
            <a:xfrm rot="19528041">
              <a:off x="6225102" y="2983606"/>
              <a:ext cx="170108" cy="695060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7" name="Rectangle 3"/>
            <p:cNvSpPr txBox="1">
              <a:spLocks noChangeArrowheads="1"/>
            </p:cNvSpPr>
            <p:nvPr/>
          </p:nvSpPr>
          <p:spPr>
            <a:xfrm>
              <a:off x="4955899" y="2701917"/>
              <a:ext cx="3923848" cy="365657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10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/14; EXA (ETM-X) mirror </a:t>
              </a:r>
              <a:r>
                <a:rPr lang="en-US" altLang="ja-JP" sz="1400" kern="0" dirty="0" smtClean="0">
                  <a:latin typeface="Arial"/>
                  <a:cs typeface="Arial"/>
                </a:rPr>
                <a:t>suspended</a:t>
              </a: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71" name="図形グループ 170"/>
          <p:cNvGrpSpPr/>
          <p:nvPr/>
        </p:nvGrpSpPr>
        <p:grpSpPr>
          <a:xfrm>
            <a:off x="4541050" y="1768682"/>
            <a:ext cx="4338696" cy="419981"/>
            <a:chOff x="4541050" y="1768682"/>
            <a:chExt cx="4338696" cy="419981"/>
          </a:xfrm>
        </p:grpSpPr>
        <p:sp>
          <p:nvSpPr>
            <p:cNvPr id="130" name="下矢印 129"/>
            <p:cNvSpPr/>
            <p:nvPr/>
          </p:nvSpPr>
          <p:spPr bwMode="auto">
            <a:xfrm rot="6720399">
              <a:off x="4679665" y="1643727"/>
              <a:ext cx="201216" cy="478445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9" name="Rectangle 3"/>
            <p:cNvSpPr txBox="1">
              <a:spLocks noChangeArrowheads="1"/>
            </p:cNvSpPr>
            <p:nvPr/>
          </p:nvSpPr>
          <p:spPr>
            <a:xfrm>
              <a:off x="4964366" y="1768682"/>
              <a:ext cx="3915380" cy="419981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11/4; EYA (ETM-Y) mirror suspended</a:t>
              </a:r>
            </a:p>
          </p:txBody>
        </p:sp>
      </p:grpSp>
      <p:sp>
        <p:nvSpPr>
          <p:cNvPr id="141" name="正方形/長方形 140"/>
          <p:cNvSpPr>
            <a:spLocks/>
          </p:cNvSpPr>
          <p:nvPr/>
        </p:nvSpPr>
        <p:spPr>
          <a:xfrm>
            <a:off x="2611405" y="3475112"/>
            <a:ext cx="1145795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正方形/長方形 141"/>
          <p:cNvSpPr>
            <a:spLocks noChangeAspect="1"/>
          </p:cNvSpPr>
          <p:nvPr/>
        </p:nvSpPr>
        <p:spPr>
          <a:xfrm>
            <a:off x="2584362" y="2813714"/>
            <a:ext cx="452096" cy="468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L 字 139"/>
          <p:cNvSpPr>
            <a:spLocks noChangeAspect="1"/>
          </p:cNvSpPr>
          <p:nvPr/>
        </p:nvSpPr>
        <p:spPr>
          <a:xfrm rot="10800000">
            <a:off x="3821805" y="3485594"/>
            <a:ext cx="857342" cy="840228"/>
          </a:xfrm>
          <a:prstGeom prst="corner">
            <a:avLst>
              <a:gd name="adj1" fmla="val 58817"/>
              <a:gd name="adj2" fmla="val 5881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正方形/長方形 137"/>
          <p:cNvSpPr>
            <a:spLocks noChangeAspect="1"/>
          </p:cNvSpPr>
          <p:nvPr/>
        </p:nvSpPr>
        <p:spPr>
          <a:xfrm>
            <a:off x="4177799" y="949348"/>
            <a:ext cx="535199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正方形/長方形 138"/>
          <p:cNvSpPr>
            <a:spLocks noChangeAspect="1"/>
          </p:cNvSpPr>
          <p:nvPr/>
        </p:nvSpPr>
        <p:spPr>
          <a:xfrm>
            <a:off x="6773578" y="3471335"/>
            <a:ext cx="521634" cy="54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2" name="図形グループ 161"/>
          <p:cNvGrpSpPr/>
          <p:nvPr/>
        </p:nvGrpSpPr>
        <p:grpSpPr>
          <a:xfrm>
            <a:off x="942894" y="1219200"/>
            <a:ext cx="3058690" cy="2297025"/>
            <a:chOff x="1052965" y="1219200"/>
            <a:chExt cx="3058690" cy="2297025"/>
          </a:xfrm>
        </p:grpSpPr>
        <p:sp>
          <p:nvSpPr>
            <p:cNvPr id="143" name="Rectangle 3"/>
            <p:cNvSpPr txBox="1">
              <a:spLocks noChangeArrowheads="1"/>
            </p:cNvSpPr>
            <p:nvPr/>
          </p:nvSpPr>
          <p:spPr>
            <a:xfrm>
              <a:off x="1052965" y="1219200"/>
              <a:ext cx="3058690" cy="4047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7/30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optics of IFI and IMM installed</a:t>
              </a:r>
            </a:p>
          </p:txBody>
        </p:sp>
        <p:sp>
          <p:nvSpPr>
            <p:cNvPr id="144" name="下矢印 143"/>
            <p:cNvSpPr/>
            <p:nvPr/>
          </p:nvSpPr>
          <p:spPr bwMode="auto">
            <a:xfrm rot="567984">
              <a:off x="3305615" y="1567472"/>
              <a:ext cx="171553" cy="1948753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/>
                <a:cs typeface="Arial"/>
              </a:rPr>
              <a:t>150709</a:t>
            </a:r>
            <a:r>
              <a:rPr kumimoji="1" lang="en-US" altLang="ja-JP" sz="1200" dirty="0" smtClean="0">
                <a:latin typeface="Arial"/>
                <a:cs typeface="Arial"/>
              </a:rPr>
              <a:t>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094966" y="351627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commissioning milestone in 2015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822195" y="375625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9" y="3415254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>
            <a:endCxn id="276" idx="6"/>
          </p:cNvCxnSpPr>
          <p:nvPr/>
        </p:nvCxnSpPr>
        <p:spPr bwMode="auto">
          <a:xfrm rot="16200000" flipH="1">
            <a:off x="3208844" y="2900618"/>
            <a:ext cx="2496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9" name="Rectangle 3"/>
          <p:cNvSpPr txBox="1">
            <a:spLocks noChangeArrowheads="1"/>
          </p:cNvSpPr>
          <p:nvPr/>
        </p:nvSpPr>
        <p:spPr>
          <a:xfrm>
            <a:off x="5584329" y="725616"/>
            <a:ext cx="2530904" cy="769441"/>
          </a:xfrm>
          <a:prstGeom prst="rect">
            <a:avLst/>
          </a:prstGeom>
          <a:solidFill>
            <a:srgbClr val="FDFF80"/>
          </a:solidFill>
          <a:ln>
            <a:solidFill>
              <a:srgbClr val="FDFF80"/>
            </a:solidFill>
          </a:ln>
        </p:spPr>
        <p:txBody>
          <a:bodyPr/>
          <a:lstStyle/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9/1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– 11/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; 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commissioning</a:t>
            </a:r>
          </a:p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11/30; Michelson lock</a:t>
            </a:r>
          </a:p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12/2 - ; </a:t>
            </a:r>
            <a:r>
              <a:rPr lang="en-US" altLang="ja-JP" sz="1400" kern="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iKAGRA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observation</a:t>
            </a:r>
          </a:p>
        </p:txBody>
      </p:sp>
      <p:cxnSp>
        <p:nvCxnSpPr>
          <p:cNvPr id="383" name="直線コネクタ 382"/>
          <p:cNvCxnSpPr/>
          <p:nvPr/>
        </p:nvCxnSpPr>
        <p:spPr bwMode="auto">
          <a:xfrm rot="10800000">
            <a:off x="4111656" y="4149098"/>
            <a:ext cx="345666" cy="1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4" name="正方形/長方形 383"/>
          <p:cNvSpPr/>
          <p:nvPr/>
        </p:nvSpPr>
        <p:spPr bwMode="auto">
          <a:xfrm rot="2779955">
            <a:off x="4453229" y="4123135"/>
            <a:ext cx="24141" cy="69961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7295212" y="3564770"/>
            <a:ext cx="494740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EXC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3470863" y="3237389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PR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>
          <a:xfrm>
            <a:off x="4301091" y="725617"/>
            <a:ext cx="609799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EYC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4073122" y="4558116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SR</a:t>
            </a:r>
          </a:p>
        </p:txBody>
      </p:sp>
      <p:grpSp>
        <p:nvGrpSpPr>
          <p:cNvPr id="157" name="図形グループ 156"/>
          <p:cNvGrpSpPr/>
          <p:nvPr/>
        </p:nvGrpSpPr>
        <p:grpSpPr>
          <a:xfrm>
            <a:off x="159315" y="3846631"/>
            <a:ext cx="2667353" cy="539894"/>
            <a:chOff x="159315" y="3846631"/>
            <a:chExt cx="2667353" cy="539894"/>
          </a:xfrm>
        </p:grpSpPr>
        <p:sp>
          <p:nvSpPr>
            <p:cNvPr id="149" name="Rectangle 3"/>
            <p:cNvSpPr txBox="1">
              <a:spLocks noChangeArrowheads="1"/>
            </p:cNvSpPr>
            <p:nvPr/>
          </p:nvSpPr>
          <p:spPr>
            <a:xfrm>
              <a:off x="159315" y="4035581"/>
              <a:ext cx="2667353" cy="350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6/9; PSL beam quality check</a:t>
              </a:r>
            </a:p>
          </p:txBody>
        </p:sp>
        <p:sp>
          <p:nvSpPr>
            <p:cNvPr id="150" name="下矢印 149"/>
            <p:cNvSpPr/>
            <p:nvPr/>
          </p:nvSpPr>
          <p:spPr bwMode="auto">
            <a:xfrm rot="13555032">
              <a:off x="2073920" y="3693045"/>
              <a:ext cx="148521" cy="45569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64" name="図形グループ 163"/>
          <p:cNvGrpSpPr/>
          <p:nvPr/>
        </p:nvGrpSpPr>
        <p:grpSpPr>
          <a:xfrm>
            <a:off x="2807275" y="3909317"/>
            <a:ext cx="3147168" cy="2551135"/>
            <a:chOff x="2807275" y="3909317"/>
            <a:chExt cx="3147168" cy="2551135"/>
          </a:xfrm>
        </p:grpSpPr>
        <p:sp>
          <p:nvSpPr>
            <p:cNvPr id="160" name="Rectangle 3"/>
            <p:cNvSpPr txBox="1">
              <a:spLocks noChangeArrowheads="1"/>
            </p:cNvSpPr>
            <p:nvPr/>
          </p:nvSpPr>
          <p:spPr>
            <a:xfrm>
              <a:off x="2807275" y="6123596"/>
              <a:ext cx="3147168" cy="33685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11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/3; BS mirror suspended</a:t>
              </a:r>
            </a:p>
          </p:txBody>
        </p:sp>
        <p:sp>
          <p:nvSpPr>
            <p:cNvPr id="161" name="下矢印 160"/>
            <p:cNvSpPr/>
            <p:nvPr/>
          </p:nvSpPr>
          <p:spPr bwMode="auto">
            <a:xfrm rot="9774358">
              <a:off x="4742737" y="3909317"/>
              <a:ext cx="249707" cy="2244095"/>
            </a:xfrm>
            <a:prstGeom prst="downArrow">
              <a:avLst/>
            </a:prstGeom>
            <a:solidFill>
              <a:srgbClr val="CCFFCC"/>
            </a:solidFill>
            <a:ln w="25400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8" name="グループ化 143"/>
          <p:cNvGrpSpPr/>
          <p:nvPr/>
        </p:nvGrpSpPr>
        <p:grpSpPr>
          <a:xfrm>
            <a:off x="5322036" y="4672456"/>
            <a:ext cx="699562" cy="1590757"/>
            <a:chOff x="3080613" y="4517663"/>
            <a:chExt cx="699562" cy="1590757"/>
          </a:xfrm>
        </p:grpSpPr>
        <p:grpSp>
          <p:nvGrpSpPr>
            <p:cNvPr id="10" name="グループ化 146"/>
            <p:cNvGrpSpPr/>
            <p:nvPr/>
          </p:nvGrpSpPr>
          <p:grpSpPr>
            <a:xfrm>
              <a:off x="3166118" y="4517663"/>
              <a:ext cx="542048" cy="1348237"/>
              <a:chOff x="8062400" y="4375654"/>
              <a:chExt cx="542048" cy="1348237"/>
            </a:xfrm>
          </p:grpSpPr>
          <p:sp>
            <p:nvSpPr>
              <p:cNvPr id="168" name="正方形/長方形 167"/>
              <p:cNvSpPr/>
              <p:nvPr/>
            </p:nvSpPr>
            <p:spPr bwMode="auto">
              <a:xfrm>
                <a:off x="8062400" y="4476601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11" name="グループ化 161"/>
              <p:cNvGrpSpPr/>
              <p:nvPr/>
            </p:nvGrpSpPr>
            <p:grpSpPr>
              <a:xfrm>
                <a:off x="8115022" y="4375654"/>
                <a:ext cx="439242" cy="113058"/>
                <a:chOff x="7380312" y="1384222"/>
                <a:chExt cx="439242" cy="129946"/>
              </a:xfrm>
            </p:grpSpPr>
            <p:sp>
              <p:nvSpPr>
                <p:cNvPr id="184" name="正方形/長方形 183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85" name="円弧 184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86" name="円弧 185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70" name="正方形/長方形 169"/>
              <p:cNvSpPr/>
              <p:nvPr/>
            </p:nvSpPr>
            <p:spPr bwMode="auto">
              <a:xfrm>
                <a:off x="8532448" y="4463175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12" name="グループ化 167"/>
              <p:cNvGrpSpPr/>
              <p:nvPr/>
            </p:nvGrpSpPr>
            <p:grpSpPr>
              <a:xfrm>
                <a:off x="8107828" y="4797152"/>
                <a:ext cx="439242" cy="113058"/>
                <a:chOff x="7380312" y="1384222"/>
                <a:chExt cx="439242" cy="129946"/>
              </a:xfrm>
            </p:grpSpPr>
            <p:sp>
              <p:nvSpPr>
                <p:cNvPr id="181" name="正方形/長方形 180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82" name="円弧 181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83" name="円弧 182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72" name="正方形/長方形 171"/>
              <p:cNvSpPr/>
              <p:nvPr/>
            </p:nvSpPr>
            <p:spPr bwMode="auto">
              <a:xfrm>
                <a:off x="8191450" y="500263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3" name="正方形/長方形 172"/>
              <p:cNvSpPr/>
              <p:nvPr/>
            </p:nvSpPr>
            <p:spPr bwMode="auto">
              <a:xfrm>
                <a:off x="8193153" y="5200338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4" name="正方形/長方形 173"/>
              <p:cNvSpPr/>
              <p:nvPr/>
            </p:nvSpPr>
            <p:spPr bwMode="auto">
              <a:xfrm>
                <a:off x="8259039" y="5379566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75" name="直線コネクタ 174"/>
              <p:cNvCxnSpPr>
                <a:stCxn id="184" idx="2"/>
                <a:endCxn id="174" idx="2"/>
              </p:cNvCxnSpPr>
              <p:nvPr/>
            </p:nvCxnSpPr>
            <p:spPr bwMode="auto">
              <a:xfrm flipH="1">
                <a:off x="8327446" y="4463147"/>
                <a:ext cx="7197" cy="1087556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6" name="正方形/長方形 175"/>
              <p:cNvSpPr/>
              <p:nvPr/>
            </p:nvSpPr>
            <p:spPr bwMode="auto">
              <a:xfrm>
                <a:off x="8077852" y="5661249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65" name="正方形/長方形 164"/>
            <p:cNvSpPr/>
            <p:nvPr/>
          </p:nvSpPr>
          <p:spPr bwMode="auto">
            <a:xfrm flipV="1">
              <a:off x="3703070" y="4838563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6" name="正方形/長方形 165"/>
            <p:cNvSpPr/>
            <p:nvPr/>
          </p:nvSpPr>
          <p:spPr bwMode="auto">
            <a:xfrm flipV="1">
              <a:off x="3080613" y="4818508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7" name="正方形/長方形 166"/>
            <p:cNvSpPr/>
            <p:nvPr/>
          </p:nvSpPr>
          <p:spPr bwMode="auto">
            <a:xfrm flipV="1">
              <a:off x="3152560" y="6062701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63" name="図形グループ 162"/>
          <p:cNvGrpSpPr/>
          <p:nvPr/>
        </p:nvGrpSpPr>
        <p:grpSpPr>
          <a:xfrm>
            <a:off x="468736" y="3859981"/>
            <a:ext cx="3147168" cy="1686956"/>
            <a:chOff x="468736" y="3859981"/>
            <a:chExt cx="3147168" cy="1686956"/>
          </a:xfrm>
        </p:grpSpPr>
        <p:sp>
          <p:nvSpPr>
            <p:cNvPr id="158" name="Rectangle 3"/>
            <p:cNvSpPr txBox="1">
              <a:spLocks noChangeArrowheads="1"/>
            </p:cNvSpPr>
            <p:nvPr/>
          </p:nvSpPr>
          <p:spPr>
            <a:xfrm>
              <a:off x="468736" y="4963152"/>
              <a:ext cx="3147168" cy="583785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8/24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PR3 mirror suspended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9/17; PR2 mirror suspended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59" name="下矢印 158"/>
            <p:cNvSpPr/>
            <p:nvPr/>
          </p:nvSpPr>
          <p:spPr bwMode="auto">
            <a:xfrm rot="12491731">
              <a:off x="3158088" y="3859981"/>
              <a:ext cx="236518" cy="1251823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4" name="図形グループ 119"/>
          <p:cNvGrpSpPr/>
          <p:nvPr/>
        </p:nvGrpSpPr>
        <p:grpSpPr>
          <a:xfrm>
            <a:off x="425351" y="5181600"/>
            <a:ext cx="627614" cy="1291168"/>
            <a:chOff x="1143000" y="5181600"/>
            <a:chExt cx="627614" cy="1291168"/>
          </a:xfrm>
        </p:grpSpPr>
        <p:grpSp>
          <p:nvGrpSpPr>
            <p:cNvPr id="15" name="グループ化 19"/>
            <p:cNvGrpSpPr/>
            <p:nvPr/>
          </p:nvGrpSpPr>
          <p:grpSpPr>
            <a:xfrm>
              <a:off x="1143000" y="5257800"/>
              <a:ext cx="627614" cy="1214968"/>
              <a:chOff x="471896" y="4878328"/>
              <a:chExt cx="627614" cy="1214968"/>
            </a:xfrm>
          </p:grpSpPr>
          <p:sp>
            <p:nvSpPr>
              <p:cNvPr id="373" name="正方形/長方形 372"/>
              <p:cNvSpPr/>
              <p:nvPr/>
            </p:nvSpPr>
            <p:spPr bwMode="auto">
              <a:xfrm>
                <a:off x="601422" y="4878328"/>
                <a:ext cx="360850" cy="882745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4" name="正方形/長方形 373"/>
              <p:cNvSpPr/>
              <p:nvPr/>
            </p:nvSpPr>
            <p:spPr bwMode="auto">
              <a:xfrm>
                <a:off x="639309" y="532463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5" name="正方形/長方形 374"/>
              <p:cNvSpPr/>
              <p:nvPr/>
            </p:nvSpPr>
            <p:spPr bwMode="auto">
              <a:xfrm>
                <a:off x="705195" y="5503864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376" name="直線コネクタ 375"/>
              <p:cNvCxnSpPr>
                <a:stCxn id="373" idx="0"/>
                <a:endCxn id="375" idx="2"/>
              </p:cNvCxnSpPr>
              <p:nvPr/>
            </p:nvCxnSpPr>
            <p:spPr bwMode="auto">
              <a:xfrm flipH="1">
                <a:off x="773602" y="4878328"/>
                <a:ext cx="8245" cy="796673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7" name="正方形/長方形 376"/>
              <p:cNvSpPr/>
              <p:nvPr/>
            </p:nvSpPr>
            <p:spPr bwMode="auto">
              <a:xfrm>
                <a:off x="544556" y="5785547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 bwMode="auto">
              <a:xfrm>
                <a:off x="557256" y="5870254"/>
                <a:ext cx="79384" cy="17732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 bwMode="auto">
              <a:xfrm>
                <a:off x="962272" y="5870253"/>
                <a:ext cx="88332" cy="17732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0" name="正方形/長方形 379"/>
              <p:cNvSpPr/>
              <p:nvPr/>
            </p:nvSpPr>
            <p:spPr bwMode="auto">
              <a:xfrm flipV="1">
                <a:off x="471896" y="604757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1" name="正方形/長方形 380"/>
              <p:cNvSpPr/>
              <p:nvPr/>
            </p:nvSpPr>
            <p:spPr bwMode="auto">
              <a:xfrm>
                <a:off x="636640" y="508564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6" name="グループ化 209"/>
            <p:cNvGrpSpPr/>
            <p:nvPr/>
          </p:nvGrpSpPr>
          <p:grpSpPr>
            <a:xfrm>
              <a:off x="1237158" y="5181600"/>
              <a:ext cx="439242" cy="106621"/>
              <a:chOff x="7380312" y="1384222"/>
              <a:chExt cx="439242" cy="129946"/>
            </a:xfrm>
          </p:grpSpPr>
          <p:sp>
            <p:nvSpPr>
              <p:cNvPr id="370" name="正方形/長方形 369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1" name="円弧 370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2" name="円弧 371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152" name="図形グループ 151"/>
          <p:cNvGrpSpPr/>
          <p:nvPr/>
        </p:nvGrpSpPr>
        <p:grpSpPr>
          <a:xfrm>
            <a:off x="710123" y="2150543"/>
            <a:ext cx="2143263" cy="831279"/>
            <a:chOff x="710123" y="2150543"/>
            <a:chExt cx="2143263" cy="831279"/>
          </a:xfrm>
        </p:grpSpPr>
        <p:sp>
          <p:nvSpPr>
            <p:cNvPr id="155" name="Rectangle 3"/>
            <p:cNvSpPr txBox="1">
              <a:spLocks noChangeArrowheads="1"/>
            </p:cNvSpPr>
            <p:nvPr/>
          </p:nvSpPr>
          <p:spPr>
            <a:xfrm>
              <a:off x="710123" y="2150543"/>
              <a:ext cx="2143263" cy="3913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8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/17; MC lock</a:t>
              </a:r>
            </a:p>
          </p:txBody>
        </p:sp>
        <p:sp>
          <p:nvSpPr>
            <p:cNvPr id="156" name="下矢印 155"/>
            <p:cNvSpPr/>
            <p:nvPr/>
          </p:nvSpPr>
          <p:spPr bwMode="auto">
            <a:xfrm rot="19374819">
              <a:off x="2443049" y="2416561"/>
              <a:ext cx="154453" cy="565261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8" name="図形グループ 156"/>
          <p:cNvGrpSpPr/>
          <p:nvPr/>
        </p:nvGrpSpPr>
        <p:grpSpPr>
          <a:xfrm>
            <a:off x="966367" y="2485242"/>
            <a:ext cx="627614" cy="1136161"/>
            <a:chOff x="515386" y="276615"/>
            <a:chExt cx="627614" cy="1136161"/>
          </a:xfrm>
        </p:grpSpPr>
        <p:sp>
          <p:nvSpPr>
            <p:cNvPr id="355" name="正方形/長方形 354"/>
            <p:cNvSpPr/>
            <p:nvPr/>
          </p:nvSpPr>
          <p:spPr bwMode="auto">
            <a:xfrm>
              <a:off x="617618" y="276615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6" name="正方形/長方形 355"/>
            <p:cNvSpPr/>
            <p:nvPr/>
          </p:nvSpPr>
          <p:spPr bwMode="auto">
            <a:xfrm>
              <a:off x="655505" y="474319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7" name="正方形/長方形 356"/>
            <p:cNvSpPr/>
            <p:nvPr/>
          </p:nvSpPr>
          <p:spPr bwMode="auto">
            <a:xfrm>
              <a:off x="721391" y="653547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58" name="直線コネクタ 357"/>
            <p:cNvCxnSpPr>
              <a:stCxn id="355" idx="0"/>
              <a:endCxn id="357" idx="2"/>
            </p:cNvCxnSpPr>
            <p:nvPr/>
          </p:nvCxnSpPr>
          <p:spPr bwMode="auto">
            <a:xfrm flipH="1">
              <a:off x="789798" y="276615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正方形/長方形 358"/>
            <p:cNvSpPr/>
            <p:nvPr/>
          </p:nvSpPr>
          <p:spPr bwMode="auto">
            <a:xfrm>
              <a:off x="560752" y="935230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0" name="正方形/長方形 359"/>
            <p:cNvSpPr/>
            <p:nvPr/>
          </p:nvSpPr>
          <p:spPr bwMode="auto">
            <a:xfrm>
              <a:off x="573452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1" name="正方形/長方形 360"/>
            <p:cNvSpPr/>
            <p:nvPr/>
          </p:nvSpPr>
          <p:spPr bwMode="auto">
            <a:xfrm>
              <a:off x="569094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2" name="正方形/長方形 361"/>
            <p:cNvSpPr/>
            <p:nvPr/>
          </p:nvSpPr>
          <p:spPr bwMode="auto">
            <a:xfrm>
              <a:off x="978468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3" name="正方形/長方形 362"/>
            <p:cNvSpPr/>
            <p:nvPr/>
          </p:nvSpPr>
          <p:spPr bwMode="auto">
            <a:xfrm>
              <a:off x="975742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4" name="正方形/長方形 363"/>
            <p:cNvSpPr/>
            <p:nvPr/>
          </p:nvSpPr>
          <p:spPr bwMode="auto">
            <a:xfrm flipV="1">
              <a:off x="515386" y="1367057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1" name="正方形/長方形 150"/>
            <p:cNvSpPr/>
            <p:nvPr/>
          </p:nvSpPr>
          <p:spPr bwMode="auto">
            <a:xfrm>
              <a:off x="569219" y="1192784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3" name="正方形/長方形 152"/>
            <p:cNvSpPr/>
            <p:nvPr/>
          </p:nvSpPr>
          <p:spPr bwMode="auto">
            <a:xfrm>
              <a:off x="624248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927660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179" name="Rectangle 3"/>
          <p:cNvSpPr txBox="1">
            <a:spLocks noChangeArrowheads="1"/>
          </p:cNvSpPr>
          <p:nvPr/>
        </p:nvSpPr>
        <p:spPr>
          <a:xfrm>
            <a:off x="6259695" y="4546063"/>
            <a:ext cx="2725286" cy="1098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5/8; control system started working.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6/30; control 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room in </a:t>
            </a:r>
            <a:r>
              <a:rPr lang="en-US" altLang="ja-JP" sz="1400" kern="0" dirty="0" err="1" smtClean="0">
                <a:solidFill>
                  <a:srgbClr val="000000"/>
                </a:solidFill>
                <a:latin typeface="Arial"/>
                <a:cs typeface="Arial"/>
              </a:rPr>
              <a:t>Mozumi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cs typeface="Arial"/>
              </a:rPr>
              <a:t> office ready for operation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/>
          <p:cNvSpPr>
            <a:spLocks noChangeAspect="1"/>
          </p:cNvSpPr>
          <p:nvPr/>
        </p:nvSpPr>
        <p:spPr>
          <a:xfrm>
            <a:off x="6408574" y="3580838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3" name="正方形/長方形 192"/>
          <p:cNvSpPr>
            <a:spLocks noChangeAspect="1"/>
          </p:cNvSpPr>
          <p:nvPr/>
        </p:nvSpPr>
        <p:spPr>
          <a:xfrm>
            <a:off x="5481388" y="3565529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4" name="正方形/長方形 193"/>
          <p:cNvSpPr>
            <a:spLocks noChangeAspect="1"/>
          </p:cNvSpPr>
          <p:nvPr/>
        </p:nvSpPr>
        <p:spPr>
          <a:xfrm>
            <a:off x="4261845" y="1478124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5" name="正方形/長方形 194"/>
          <p:cNvSpPr>
            <a:spLocks noChangeAspect="1"/>
          </p:cNvSpPr>
          <p:nvPr/>
        </p:nvSpPr>
        <p:spPr>
          <a:xfrm>
            <a:off x="4265142" y="2360567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4" name="下矢印 143"/>
          <p:cNvSpPr/>
          <p:nvPr/>
        </p:nvSpPr>
        <p:spPr bwMode="auto">
          <a:xfrm rot="567984">
            <a:off x="3307886" y="2094355"/>
            <a:ext cx="117904" cy="135414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2" name="図形グループ 168"/>
          <p:cNvGrpSpPr/>
          <p:nvPr/>
        </p:nvGrpSpPr>
        <p:grpSpPr>
          <a:xfrm>
            <a:off x="4955899" y="2701917"/>
            <a:ext cx="3923848" cy="976749"/>
            <a:chOff x="4955899" y="2701917"/>
            <a:chExt cx="3923848" cy="976749"/>
          </a:xfrm>
        </p:grpSpPr>
        <p:sp>
          <p:nvSpPr>
            <p:cNvPr id="128" name="下矢印 127"/>
            <p:cNvSpPr/>
            <p:nvPr/>
          </p:nvSpPr>
          <p:spPr bwMode="auto">
            <a:xfrm rot="19528041">
              <a:off x="6225102" y="2983606"/>
              <a:ext cx="170108" cy="695060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7" name="Rectangle 3"/>
            <p:cNvSpPr txBox="1">
              <a:spLocks noChangeArrowheads="1"/>
            </p:cNvSpPr>
            <p:nvPr/>
          </p:nvSpPr>
          <p:spPr>
            <a:xfrm>
              <a:off x="4955899" y="2701917"/>
              <a:ext cx="3923848" cy="365657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3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/18; EXA (ETM-X) mirror </a:t>
              </a:r>
              <a:r>
                <a:rPr lang="en-US" altLang="ja-JP" sz="1400" kern="0" dirty="0" smtClean="0">
                  <a:latin typeface="Arial"/>
                  <a:cs typeface="Arial"/>
                </a:rPr>
                <a:t>suspended</a:t>
              </a: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図形グループ 170"/>
          <p:cNvGrpSpPr/>
          <p:nvPr/>
        </p:nvGrpSpPr>
        <p:grpSpPr>
          <a:xfrm>
            <a:off x="4541050" y="1768682"/>
            <a:ext cx="4338696" cy="419981"/>
            <a:chOff x="4541050" y="1768682"/>
            <a:chExt cx="4338696" cy="419981"/>
          </a:xfrm>
        </p:grpSpPr>
        <p:sp>
          <p:nvSpPr>
            <p:cNvPr id="130" name="下矢印 129"/>
            <p:cNvSpPr/>
            <p:nvPr/>
          </p:nvSpPr>
          <p:spPr bwMode="auto">
            <a:xfrm rot="6720399">
              <a:off x="4679665" y="1643727"/>
              <a:ext cx="201216" cy="478445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9" name="Rectangle 3"/>
            <p:cNvSpPr txBox="1">
              <a:spLocks noChangeArrowheads="1"/>
            </p:cNvSpPr>
            <p:nvPr/>
          </p:nvSpPr>
          <p:spPr>
            <a:xfrm>
              <a:off x="4964366" y="1768682"/>
              <a:ext cx="3915380" cy="419981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3/11; EYA (ETM-Y) mirror suspended</a:t>
              </a:r>
            </a:p>
          </p:txBody>
        </p:sp>
      </p:grpSp>
      <p:sp>
        <p:nvSpPr>
          <p:cNvPr id="141" name="正方形/長方形 140"/>
          <p:cNvSpPr>
            <a:spLocks/>
          </p:cNvSpPr>
          <p:nvPr/>
        </p:nvSpPr>
        <p:spPr>
          <a:xfrm>
            <a:off x="2611405" y="3475112"/>
            <a:ext cx="1145795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正方形/長方形 141"/>
          <p:cNvSpPr>
            <a:spLocks noChangeAspect="1"/>
          </p:cNvSpPr>
          <p:nvPr/>
        </p:nvSpPr>
        <p:spPr>
          <a:xfrm>
            <a:off x="2584362" y="2813714"/>
            <a:ext cx="452096" cy="468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L 字 139"/>
          <p:cNvSpPr>
            <a:spLocks noChangeAspect="1"/>
          </p:cNvSpPr>
          <p:nvPr/>
        </p:nvSpPr>
        <p:spPr>
          <a:xfrm rot="10800000">
            <a:off x="3821805" y="3485594"/>
            <a:ext cx="857342" cy="840228"/>
          </a:xfrm>
          <a:prstGeom prst="corner">
            <a:avLst>
              <a:gd name="adj1" fmla="val 58817"/>
              <a:gd name="adj2" fmla="val 5881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正方形/長方形 137"/>
          <p:cNvSpPr>
            <a:spLocks noChangeAspect="1"/>
          </p:cNvSpPr>
          <p:nvPr/>
        </p:nvSpPr>
        <p:spPr>
          <a:xfrm>
            <a:off x="4177799" y="949348"/>
            <a:ext cx="535199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正方形/長方形 138"/>
          <p:cNvSpPr>
            <a:spLocks noChangeAspect="1"/>
          </p:cNvSpPr>
          <p:nvPr/>
        </p:nvSpPr>
        <p:spPr>
          <a:xfrm>
            <a:off x="6773578" y="3471335"/>
            <a:ext cx="521634" cy="54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>
          <a:xfrm>
            <a:off x="262467" y="1811950"/>
            <a:ext cx="3739117" cy="563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12/11; MC mirrors aligned, </a:t>
            </a:r>
          </a:p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a transmission fringe from MC observed </a:t>
            </a:r>
            <a:endParaRPr lang="en-US" altLang="ja-JP" sz="1400" i="1" kern="0" dirty="0" smtClean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094966" y="351627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commissioning milestone in 2015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822195" y="375625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9" y="3415254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>
            <a:endCxn id="276" idx="6"/>
          </p:cNvCxnSpPr>
          <p:nvPr/>
        </p:nvCxnSpPr>
        <p:spPr bwMode="auto">
          <a:xfrm rot="16200000" flipH="1">
            <a:off x="3208844" y="2900618"/>
            <a:ext cx="2496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9" name="Rectangle 3"/>
          <p:cNvSpPr txBox="1">
            <a:spLocks noChangeArrowheads="1"/>
          </p:cNvSpPr>
          <p:nvPr/>
        </p:nvSpPr>
        <p:spPr>
          <a:xfrm>
            <a:off x="5490383" y="1050768"/>
            <a:ext cx="2530904" cy="362317"/>
          </a:xfrm>
          <a:prstGeom prst="rect">
            <a:avLst/>
          </a:prstGeom>
          <a:solidFill>
            <a:srgbClr val="FDFF80"/>
          </a:solidFill>
          <a:ln>
            <a:solidFill>
              <a:srgbClr val="FDFF80"/>
            </a:solidFill>
          </a:ln>
        </p:spPr>
        <p:txBody>
          <a:bodyPr/>
          <a:lstStyle/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3/22 - ; </a:t>
            </a:r>
            <a:r>
              <a:rPr lang="en-US" altLang="ja-JP" sz="1400" kern="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iKAGRA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observation</a:t>
            </a: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7295212" y="3564770"/>
            <a:ext cx="494740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EXC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3470863" y="3237389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PR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>
          <a:xfrm>
            <a:off x="4301091" y="725617"/>
            <a:ext cx="609799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EYC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4073122" y="4558116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SR</a:t>
            </a:r>
          </a:p>
        </p:txBody>
      </p:sp>
      <p:grpSp>
        <p:nvGrpSpPr>
          <p:cNvPr id="4" name="図形グループ 156"/>
          <p:cNvGrpSpPr/>
          <p:nvPr/>
        </p:nvGrpSpPr>
        <p:grpSpPr>
          <a:xfrm>
            <a:off x="159315" y="3846631"/>
            <a:ext cx="2667353" cy="539894"/>
            <a:chOff x="159315" y="3846631"/>
            <a:chExt cx="2667353" cy="539894"/>
          </a:xfrm>
        </p:grpSpPr>
        <p:sp>
          <p:nvSpPr>
            <p:cNvPr id="149" name="Rectangle 3"/>
            <p:cNvSpPr txBox="1">
              <a:spLocks noChangeArrowheads="1"/>
            </p:cNvSpPr>
            <p:nvPr/>
          </p:nvSpPr>
          <p:spPr>
            <a:xfrm>
              <a:off x="159315" y="4035581"/>
              <a:ext cx="2667353" cy="350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ea typeface="+mn-ea"/>
                  <a:cs typeface="Times New Roman"/>
                </a:rPr>
                <a:t>6/9; PSL beam quality check</a:t>
              </a:r>
            </a:p>
          </p:txBody>
        </p:sp>
        <p:sp>
          <p:nvSpPr>
            <p:cNvPr id="150" name="下矢印 149"/>
            <p:cNvSpPr/>
            <p:nvPr/>
          </p:nvSpPr>
          <p:spPr bwMode="auto">
            <a:xfrm rot="13555032">
              <a:off x="2073920" y="3693045"/>
              <a:ext cx="148521" cy="45569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5" name="図形グループ 163"/>
          <p:cNvGrpSpPr/>
          <p:nvPr/>
        </p:nvGrpSpPr>
        <p:grpSpPr>
          <a:xfrm>
            <a:off x="2574794" y="4035581"/>
            <a:ext cx="3147168" cy="2445600"/>
            <a:chOff x="2604518" y="3906828"/>
            <a:chExt cx="3147168" cy="2445600"/>
          </a:xfrm>
        </p:grpSpPr>
        <p:sp>
          <p:nvSpPr>
            <p:cNvPr id="160" name="Rectangle 3"/>
            <p:cNvSpPr txBox="1">
              <a:spLocks noChangeArrowheads="1"/>
            </p:cNvSpPr>
            <p:nvPr/>
          </p:nvSpPr>
          <p:spPr>
            <a:xfrm>
              <a:off x="2604518" y="6015572"/>
              <a:ext cx="3147168" cy="33685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12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</a:t>
              </a:r>
              <a:r>
                <a:rPr lang="en-US" altLang="ja-JP" sz="1400" kern="0" dirty="0" smtClean="0">
                  <a:latin typeface="Arial"/>
                  <a:cs typeface="Arial"/>
                </a:rPr>
                <a:t>22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BS mirror (CLIO) suspended</a:t>
              </a:r>
            </a:p>
          </p:txBody>
        </p:sp>
        <p:sp>
          <p:nvSpPr>
            <p:cNvPr id="161" name="下矢印 160"/>
            <p:cNvSpPr/>
            <p:nvPr/>
          </p:nvSpPr>
          <p:spPr bwMode="auto">
            <a:xfrm rot="9774358">
              <a:off x="4810112" y="3906828"/>
              <a:ext cx="214286" cy="2121167"/>
            </a:xfrm>
            <a:prstGeom prst="downArrow">
              <a:avLst/>
            </a:prstGeom>
            <a:solidFill>
              <a:srgbClr val="CCFFCC"/>
            </a:solidFill>
            <a:ln w="25400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6" name="図形グループ 162"/>
          <p:cNvGrpSpPr/>
          <p:nvPr/>
        </p:nvGrpSpPr>
        <p:grpSpPr>
          <a:xfrm>
            <a:off x="655009" y="4033567"/>
            <a:ext cx="3010595" cy="1927769"/>
            <a:chOff x="655009" y="4033567"/>
            <a:chExt cx="3010595" cy="1927769"/>
          </a:xfrm>
        </p:grpSpPr>
        <p:sp>
          <p:nvSpPr>
            <p:cNvPr id="158" name="Rectangle 3"/>
            <p:cNvSpPr txBox="1">
              <a:spLocks noChangeArrowheads="1"/>
            </p:cNvSpPr>
            <p:nvPr/>
          </p:nvSpPr>
          <p:spPr>
            <a:xfrm>
              <a:off x="655009" y="4870015"/>
              <a:ext cx="3010595" cy="1091321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12/22; PR3 test hanging 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(full </a:t>
              </a:r>
              <a:r>
                <a:rPr lang="en-US" altLang="ja-JP" sz="1400" i="1" kern="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assy</a:t>
              </a: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with a spare mirror)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1/28; PR2 mirror suspended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2/5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PR3 mirror suspended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59" name="下矢印 158"/>
            <p:cNvSpPr/>
            <p:nvPr/>
          </p:nvSpPr>
          <p:spPr bwMode="auto">
            <a:xfrm rot="12491731">
              <a:off x="3201694" y="4033567"/>
              <a:ext cx="134765" cy="986039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8" name="図形グループ 119"/>
          <p:cNvGrpSpPr/>
          <p:nvPr/>
        </p:nvGrpSpPr>
        <p:grpSpPr>
          <a:xfrm>
            <a:off x="425351" y="5181600"/>
            <a:ext cx="627614" cy="1291168"/>
            <a:chOff x="1143000" y="5181600"/>
            <a:chExt cx="627614" cy="1291168"/>
          </a:xfrm>
        </p:grpSpPr>
        <p:grpSp>
          <p:nvGrpSpPr>
            <p:cNvPr id="10" name="グループ化 19"/>
            <p:cNvGrpSpPr/>
            <p:nvPr/>
          </p:nvGrpSpPr>
          <p:grpSpPr>
            <a:xfrm>
              <a:off x="1143000" y="5257800"/>
              <a:ext cx="627614" cy="1214968"/>
              <a:chOff x="471896" y="4878328"/>
              <a:chExt cx="627614" cy="1214968"/>
            </a:xfrm>
          </p:grpSpPr>
          <p:sp>
            <p:nvSpPr>
              <p:cNvPr id="373" name="正方形/長方形 372"/>
              <p:cNvSpPr/>
              <p:nvPr/>
            </p:nvSpPr>
            <p:spPr bwMode="auto">
              <a:xfrm>
                <a:off x="601422" y="4878328"/>
                <a:ext cx="360850" cy="882745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4" name="正方形/長方形 373"/>
              <p:cNvSpPr/>
              <p:nvPr/>
            </p:nvSpPr>
            <p:spPr bwMode="auto">
              <a:xfrm>
                <a:off x="639309" y="532463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5" name="正方形/長方形 374"/>
              <p:cNvSpPr/>
              <p:nvPr/>
            </p:nvSpPr>
            <p:spPr bwMode="auto">
              <a:xfrm>
                <a:off x="705195" y="5503864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376" name="直線コネクタ 375"/>
              <p:cNvCxnSpPr>
                <a:stCxn id="373" idx="0"/>
                <a:endCxn id="375" idx="2"/>
              </p:cNvCxnSpPr>
              <p:nvPr/>
            </p:nvCxnSpPr>
            <p:spPr bwMode="auto">
              <a:xfrm flipH="1">
                <a:off x="773602" y="4878328"/>
                <a:ext cx="8245" cy="796673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7" name="正方形/長方形 376"/>
              <p:cNvSpPr/>
              <p:nvPr/>
            </p:nvSpPr>
            <p:spPr bwMode="auto">
              <a:xfrm>
                <a:off x="544556" y="5785547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 bwMode="auto">
              <a:xfrm>
                <a:off x="557256" y="5870254"/>
                <a:ext cx="79384" cy="17732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 bwMode="auto">
              <a:xfrm>
                <a:off x="962272" y="5870253"/>
                <a:ext cx="88332" cy="17732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0" name="正方形/長方形 379"/>
              <p:cNvSpPr/>
              <p:nvPr/>
            </p:nvSpPr>
            <p:spPr bwMode="auto">
              <a:xfrm flipV="1">
                <a:off x="471896" y="604757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1" name="正方形/長方形 380"/>
              <p:cNvSpPr/>
              <p:nvPr/>
            </p:nvSpPr>
            <p:spPr bwMode="auto">
              <a:xfrm>
                <a:off x="636640" y="508564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1" name="グループ化 209"/>
            <p:cNvGrpSpPr/>
            <p:nvPr/>
          </p:nvGrpSpPr>
          <p:grpSpPr>
            <a:xfrm>
              <a:off x="1237158" y="5181600"/>
              <a:ext cx="439242" cy="106621"/>
              <a:chOff x="7380312" y="1384222"/>
              <a:chExt cx="439242" cy="129946"/>
            </a:xfrm>
          </p:grpSpPr>
          <p:sp>
            <p:nvSpPr>
              <p:cNvPr id="370" name="正方形/長方形 369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1" name="円弧 370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2" name="円弧 371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12" name="図形グループ 156"/>
          <p:cNvGrpSpPr/>
          <p:nvPr/>
        </p:nvGrpSpPr>
        <p:grpSpPr>
          <a:xfrm>
            <a:off x="966367" y="2485242"/>
            <a:ext cx="627614" cy="1136161"/>
            <a:chOff x="515386" y="276615"/>
            <a:chExt cx="627614" cy="1136161"/>
          </a:xfrm>
        </p:grpSpPr>
        <p:sp>
          <p:nvSpPr>
            <p:cNvPr id="355" name="正方形/長方形 354"/>
            <p:cNvSpPr/>
            <p:nvPr/>
          </p:nvSpPr>
          <p:spPr bwMode="auto">
            <a:xfrm>
              <a:off x="617618" y="276615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6" name="正方形/長方形 355"/>
            <p:cNvSpPr/>
            <p:nvPr/>
          </p:nvSpPr>
          <p:spPr bwMode="auto">
            <a:xfrm>
              <a:off x="655505" y="474319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7" name="正方形/長方形 356"/>
            <p:cNvSpPr/>
            <p:nvPr/>
          </p:nvSpPr>
          <p:spPr bwMode="auto">
            <a:xfrm>
              <a:off x="721391" y="653547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58" name="直線コネクタ 357"/>
            <p:cNvCxnSpPr>
              <a:stCxn id="355" idx="0"/>
              <a:endCxn id="357" idx="2"/>
            </p:cNvCxnSpPr>
            <p:nvPr/>
          </p:nvCxnSpPr>
          <p:spPr bwMode="auto">
            <a:xfrm flipH="1">
              <a:off x="789798" y="276615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正方形/長方形 358"/>
            <p:cNvSpPr/>
            <p:nvPr/>
          </p:nvSpPr>
          <p:spPr bwMode="auto">
            <a:xfrm>
              <a:off x="560752" y="935230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0" name="正方形/長方形 359"/>
            <p:cNvSpPr/>
            <p:nvPr/>
          </p:nvSpPr>
          <p:spPr bwMode="auto">
            <a:xfrm>
              <a:off x="573452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1" name="正方形/長方形 360"/>
            <p:cNvSpPr/>
            <p:nvPr/>
          </p:nvSpPr>
          <p:spPr bwMode="auto">
            <a:xfrm>
              <a:off x="569094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2" name="正方形/長方形 361"/>
            <p:cNvSpPr/>
            <p:nvPr/>
          </p:nvSpPr>
          <p:spPr bwMode="auto">
            <a:xfrm>
              <a:off x="978468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3" name="正方形/長方形 362"/>
            <p:cNvSpPr/>
            <p:nvPr/>
          </p:nvSpPr>
          <p:spPr bwMode="auto">
            <a:xfrm>
              <a:off x="975742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4" name="正方形/長方形 363"/>
            <p:cNvSpPr/>
            <p:nvPr/>
          </p:nvSpPr>
          <p:spPr bwMode="auto">
            <a:xfrm flipV="1">
              <a:off x="515386" y="1367057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1" name="正方形/長方形 150"/>
            <p:cNvSpPr/>
            <p:nvPr/>
          </p:nvSpPr>
          <p:spPr bwMode="auto">
            <a:xfrm>
              <a:off x="569219" y="1192784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3" name="正方形/長方形 152"/>
            <p:cNvSpPr/>
            <p:nvPr/>
          </p:nvSpPr>
          <p:spPr bwMode="auto">
            <a:xfrm>
              <a:off x="624248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927660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3" name="図形グループ 168"/>
          <p:cNvGrpSpPr/>
          <p:nvPr/>
        </p:nvGrpSpPr>
        <p:grpSpPr>
          <a:xfrm>
            <a:off x="5271234" y="4897098"/>
            <a:ext cx="699562" cy="1289912"/>
            <a:chOff x="5220432" y="4973301"/>
            <a:chExt cx="699562" cy="1289912"/>
          </a:xfrm>
        </p:grpSpPr>
        <p:sp>
          <p:nvSpPr>
            <p:cNvPr id="171" name="正方形/長方形 170"/>
            <p:cNvSpPr/>
            <p:nvPr/>
          </p:nvSpPr>
          <p:spPr bwMode="auto">
            <a:xfrm>
              <a:off x="5321389" y="5958051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 bwMode="auto">
            <a:xfrm flipV="1">
              <a:off x="5842889" y="4993356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 bwMode="auto">
            <a:xfrm flipV="1">
              <a:off x="5220432" y="4973301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 bwMode="auto">
            <a:xfrm flipV="1">
              <a:off x="5292379" y="6217494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4" name="図形グループ 189"/>
            <p:cNvGrpSpPr/>
            <p:nvPr/>
          </p:nvGrpSpPr>
          <p:grpSpPr>
            <a:xfrm>
              <a:off x="5389488" y="5292212"/>
              <a:ext cx="360850" cy="634142"/>
              <a:chOff x="1580866" y="2971800"/>
              <a:chExt cx="360850" cy="634142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1580866" y="2971800"/>
                <a:ext cx="360850" cy="634142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1618753" y="316950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1684639" y="3348732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91" name="直線コネクタ 190"/>
              <p:cNvCxnSpPr>
                <a:stCxn id="188" idx="0"/>
                <a:endCxn id="190" idx="2"/>
              </p:cNvCxnSpPr>
              <p:nvPr/>
            </p:nvCxnSpPr>
            <p:spPr bwMode="auto">
              <a:xfrm flipH="1">
                <a:off x="1753046" y="2971800"/>
                <a:ext cx="8245" cy="548069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1" name="Rectangle 3"/>
          <p:cNvSpPr txBox="1">
            <a:spLocks noChangeArrowheads="1"/>
          </p:cNvSpPr>
          <p:nvPr/>
        </p:nvSpPr>
        <p:spPr>
          <a:xfrm>
            <a:off x="6043081" y="4325821"/>
            <a:ext cx="2836665" cy="1087891"/>
          </a:xfrm>
          <a:prstGeom prst="rect">
            <a:avLst/>
          </a:prstGeom>
          <a:solidFill>
            <a:srgbClr val="F7D66B"/>
          </a:solidFill>
          <a:ln>
            <a:solidFill>
              <a:srgbClr val="F7D66B"/>
            </a:solidFill>
          </a:ln>
        </p:spPr>
        <p:txBody>
          <a:bodyPr wrap="none"/>
          <a:lstStyle/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VIS installation; </a:t>
            </a:r>
          </a:p>
          <a:p>
            <a:pPr marL="650875" lvl="1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6 weeks for </a:t>
            </a:r>
            <a:r>
              <a:rPr lang="en-US" altLang="ja-JP" sz="1400" kern="0" dirty="0" smtClean="0">
                <a:latin typeface="Arial"/>
                <a:cs typeface="Arial"/>
              </a:rPr>
              <a:t>each ETM</a:t>
            </a:r>
          </a:p>
          <a:p>
            <a:pPr marL="650875" lvl="1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7 weeks for each PR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by two teams for four mirrors</a:t>
            </a:r>
            <a:endParaRPr lang="en-US" altLang="ja-JP" sz="1400" kern="0" dirty="0" smtClean="0">
              <a:latin typeface="Arial"/>
              <a:ea typeface="+mn-ea"/>
              <a:cs typeface="Arial"/>
            </a:endParaRPr>
          </a:p>
        </p:txBody>
      </p:sp>
      <p:pic>
        <p:nvPicPr>
          <p:cNvPr id="124" name="図 123" descr="260_20151030143317_img0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200" y="560567"/>
            <a:ext cx="3260010" cy="4346680"/>
          </a:xfrm>
          <a:prstGeom prst="rect">
            <a:avLst/>
          </a:prstGeom>
          <a:ln w="666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/>
          <p:cNvSpPr>
            <a:spLocks noChangeAspect="1"/>
          </p:cNvSpPr>
          <p:nvPr/>
        </p:nvSpPr>
        <p:spPr>
          <a:xfrm>
            <a:off x="6408574" y="3580838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3" name="正方形/長方形 192"/>
          <p:cNvSpPr>
            <a:spLocks noChangeAspect="1"/>
          </p:cNvSpPr>
          <p:nvPr/>
        </p:nvSpPr>
        <p:spPr>
          <a:xfrm>
            <a:off x="5481388" y="3565529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4" name="正方形/長方形 193"/>
          <p:cNvSpPr>
            <a:spLocks noChangeAspect="1"/>
          </p:cNvSpPr>
          <p:nvPr/>
        </p:nvSpPr>
        <p:spPr>
          <a:xfrm>
            <a:off x="4261845" y="1478124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5" name="正方形/長方形 194"/>
          <p:cNvSpPr>
            <a:spLocks noChangeAspect="1"/>
          </p:cNvSpPr>
          <p:nvPr/>
        </p:nvSpPr>
        <p:spPr>
          <a:xfrm>
            <a:off x="4265142" y="2360567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4" name="下矢印 143"/>
          <p:cNvSpPr/>
          <p:nvPr/>
        </p:nvSpPr>
        <p:spPr bwMode="auto">
          <a:xfrm rot="567984">
            <a:off x="3307886" y="2094355"/>
            <a:ext cx="117904" cy="135414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2" name="図形グループ 168"/>
          <p:cNvGrpSpPr/>
          <p:nvPr/>
        </p:nvGrpSpPr>
        <p:grpSpPr>
          <a:xfrm>
            <a:off x="4955899" y="2701917"/>
            <a:ext cx="3923848" cy="976749"/>
            <a:chOff x="4955899" y="2701917"/>
            <a:chExt cx="3923848" cy="976749"/>
          </a:xfrm>
        </p:grpSpPr>
        <p:sp>
          <p:nvSpPr>
            <p:cNvPr id="128" name="下矢印 127"/>
            <p:cNvSpPr/>
            <p:nvPr/>
          </p:nvSpPr>
          <p:spPr bwMode="auto">
            <a:xfrm rot="19528041">
              <a:off x="6225102" y="2983606"/>
              <a:ext cx="170108" cy="695060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7" name="Rectangle 3"/>
            <p:cNvSpPr txBox="1">
              <a:spLocks noChangeArrowheads="1"/>
            </p:cNvSpPr>
            <p:nvPr/>
          </p:nvSpPr>
          <p:spPr>
            <a:xfrm>
              <a:off x="4955899" y="2701917"/>
              <a:ext cx="3923848" cy="365657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3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/18; EXA (ETM-X) mirror </a:t>
              </a:r>
              <a:r>
                <a:rPr lang="en-US" altLang="ja-JP" sz="1400" kern="0" dirty="0" smtClean="0">
                  <a:latin typeface="Arial"/>
                  <a:cs typeface="Arial"/>
                </a:rPr>
                <a:t>suspended</a:t>
              </a: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図形グループ 170"/>
          <p:cNvGrpSpPr/>
          <p:nvPr/>
        </p:nvGrpSpPr>
        <p:grpSpPr>
          <a:xfrm>
            <a:off x="4541050" y="1768682"/>
            <a:ext cx="4338696" cy="419981"/>
            <a:chOff x="4541050" y="1768682"/>
            <a:chExt cx="4338696" cy="419981"/>
          </a:xfrm>
        </p:grpSpPr>
        <p:sp>
          <p:nvSpPr>
            <p:cNvPr id="130" name="下矢印 129"/>
            <p:cNvSpPr/>
            <p:nvPr/>
          </p:nvSpPr>
          <p:spPr bwMode="auto">
            <a:xfrm rot="6720399">
              <a:off x="4679665" y="1643727"/>
              <a:ext cx="201216" cy="478445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9" name="Rectangle 3"/>
            <p:cNvSpPr txBox="1">
              <a:spLocks noChangeArrowheads="1"/>
            </p:cNvSpPr>
            <p:nvPr/>
          </p:nvSpPr>
          <p:spPr>
            <a:xfrm>
              <a:off x="4964366" y="1768682"/>
              <a:ext cx="3915380" cy="419981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3/11; EYA (ETM-Y) mirror suspended</a:t>
              </a:r>
            </a:p>
          </p:txBody>
        </p:sp>
      </p:grpSp>
      <p:sp>
        <p:nvSpPr>
          <p:cNvPr id="141" name="正方形/長方形 140"/>
          <p:cNvSpPr>
            <a:spLocks/>
          </p:cNvSpPr>
          <p:nvPr/>
        </p:nvSpPr>
        <p:spPr>
          <a:xfrm>
            <a:off x="2611405" y="3475112"/>
            <a:ext cx="1145795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正方形/長方形 141"/>
          <p:cNvSpPr>
            <a:spLocks noChangeAspect="1"/>
          </p:cNvSpPr>
          <p:nvPr/>
        </p:nvSpPr>
        <p:spPr>
          <a:xfrm>
            <a:off x="2584362" y="2813714"/>
            <a:ext cx="452096" cy="468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L 字 139"/>
          <p:cNvSpPr>
            <a:spLocks noChangeAspect="1"/>
          </p:cNvSpPr>
          <p:nvPr/>
        </p:nvSpPr>
        <p:spPr>
          <a:xfrm rot="10800000">
            <a:off x="3821805" y="3485594"/>
            <a:ext cx="857342" cy="840228"/>
          </a:xfrm>
          <a:prstGeom prst="corner">
            <a:avLst>
              <a:gd name="adj1" fmla="val 58817"/>
              <a:gd name="adj2" fmla="val 5881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正方形/長方形 137"/>
          <p:cNvSpPr>
            <a:spLocks noChangeAspect="1"/>
          </p:cNvSpPr>
          <p:nvPr/>
        </p:nvSpPr>
        <p:spPr>
          <a:xfrm>
            <a:off x="4177799" y="949348"/>
            <a:ext cx="535199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正方形/長方形 138"/>
          <p:cNvSpPr>
            <a:spLocks noChangeAspect="1"/>
          </p:cNvSpPr>
          <p:nvPr/>
        </p:nvSpPr>
        <p:spPr>
          <a:xfrm>
            <a:off x="6773578" y="3471335"/>
            <a:ext cx="521634" cy="54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>
          <a:xfrm>
            <a:off x="262467" y="1811950"/>
            <a:ext cx="3739117" cy="563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12/11; MC mirrors aligned, </a:t>
            </a:r>
          </a:p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a transmission fringe from MC observed </a:t>
            </a:r>
            <a:endParaRPr lang="en-US" altLang="ja-JP" sz="1400" i="1" kern="0" dirty="0" smtClean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094966" y="351627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commissioning milestone in 2015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822195" y="375625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9" y="3415254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>
            <a:endCxn id="276" idx="6"/>
          </p:cNvCxnSpPr>
          <p:nvPr/>
        </p:nvCxnSpPr>
        <p:spPr bwMode="auto">
          <a:xfrm rot="16200000" flipH="1">
            <a:off x="3208844" y="2900618"/>
            <a:ext cx="2496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9" name="Rectangle 3"/>
          <p:cNvSpPr txBox="1">
            <a:spLocks noChangeArrowheads="1"/>
          </p:cNvSpPr>
          <p:nvPr/>
        </p:nvSpPr>
        <p:spPr>
          <a:xfrm>
            <a:off x="5490383" y="1050768"/>
            <a:ext cx="2530904" cy="362317"/>
          </a:xfrm>
          <a:prstGeom prst="rect">
            <a:avLst/>
          </a:prstGeom>
          <a:solidFill>
            <a:srgbClr val="FDFF80"/>
          </a:solidFill>
          <a:ln>
            <a:solidFill>
              <a:srgbClr val="FDFF80"/>
            </a:solidFill>
          </a:ln>
        </p:spPr>
        <p:txBody>
          <a:bodyPr/>
          <a:lstStyle/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3/22 - ; </a:t>
            </a:r>
            <a:r>
              <a:rPr lang="en-US" altLang="ja-JP" sz="1400" kern="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iKAGRA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observation</a:t>
            </a: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7295212" y="3564770"/>
            <a:ext cx="494740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EXC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3470863" y="3237389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PR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>
          <a:xfrm>
            <a:off x="4301091" y="725617"/>
            <a:ext cx="609799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EYC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4073122" y="4558116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SR</a:t>
            </a:r>
          </a:p>
        </p:txBody>
      </p:sp>
      <p:grpSp>
        <p:nvGrpSpPr>
          <p:cNvPr id="4" name="図形グループ 156"/>
          <p:cNvGrpSpPr/>
          <p:nvPr/>
        </p:nvGrpSpPr>
        <p:grpSpPr>
          <a:xfrm>
            <a:off x="159315" y="3846631"/>
            <a:ext cx="2667353" cy="539894"/>
            <a:chOff x="159315" y="3846631"/>
            <a:chExt cx="2667353" cy="539894"/>
          </a:xfrm>
        </p:grpSpPr>
        <p:sp>
          <p:nvSpPr>
            <p:cNvPr id="149" name="Rectangle 3"/>
            <p:cNvSpPr txBox="1">
              <a:spLocks noChangeArrowheads="1"/>
            </p:cNvSpPr>
            <p:nvPr/>
          </p:nvSpPr>
          <p:spPr>
            <a:xfrm>
              <a:off x="159315" y="4035581"/>
              <a:ext cx="2667353" cy="350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ea typeface="+mn-ea"/>
                  <a:cs typeface="Times New Roman"/>
                </a:rPr>
                <a:t>6/9; PSL beam quality check</a:t>
              </a:r>
            </a:p>
          </p:txBody>
        </p:sp>
        <p:sp>
          <p:nvSpPr>
            <p:cNvPr id="150" name="下矢印 149"/>
            <p:cNvSpPr/>
            <p:nvPr/>
          </p:nvSpPr>
          <p:spPr bwMode="auto">
            <a:xfrm rot="13555032">
              <a:off x="2073920" y="3693045"/>
              <a:ext cx="148521" cy="45569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5" name="図形グループ 163"/>
          <p:cNvGrpSpPr/>
          <p:nvPr/>
        </p:nvGrpSpPr>
        <p:grpSpPr>
          <a:xfrm>
            <a:off x="2574794" y="4035581"/>
            <a:ext cx="3147168" cy="2445600"/>
            <a:chOff x="2604518" y="3906828"/>
            <a:chExt cx="3147168" cy="2445600"/>
          </a:xfrm>
        </p:grpSpPr>
        <p:sp>
          <p:nvSpPr>
            <p:cNvPr id="160" name="Rectangle 3"/>
            <p:cNvSpPr txBox="1">
              <a:spLocks noChangeArrowheads="1"/>
            </p:cNvSpPr>
            <p:nvPr/>
          </p:nvSpPr>
          <p:spPr>
            <a:xfrm>
              <a:off x="2604518" y="6015572"/>
              <a:ext cx="3147168" cy="33685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12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</a:t>
              </a:r>
              <a:r>
                <a:rPr lang="en-US" altLang="ja-JP" sz="1400" kern="0" dirty="0" smtClean="0">
                  <a:latin typeface="Arial"/>
                  <a:cs typeface="Arial"/>
                </a:rPr>
                <a:t>22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BS mirror (CLIO) suspended</a:t>
              </a:r>
            </a:p>
          </p:txBody>
        </p:sp>
        <p:sp>
          <p:nvSpPr>
            <p:cNvPr id="161" name="下矢印 160"/>
            <p:cNvSpPr/>
            <p:nvPr/>
          </p:nvSpPr>
          <p:spPr bwMode="auto">
            <a:xfrm rot="9774358">
              <a:off x="4810112" y="3906828"/>
              <a:ext cx="214286" cy="2121167"/>
            </a:xfrm>
            <a:prstGeom prst="downArrow">
              <a:avLst/>
            </a:prstGeom>
            <a:solidFill>
              <a:srgbClr val="CCFFCC"/>
            </a:solidFill>
            <a:ln w="25400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6" name="図形グループ 162"/>
          <p:cNvGrpSpPr/>
          <p:nvPr/>
        </p:nvGrpSpPr>
        <p:grpSpPr>
          <a:xfrm>
            <a:off x="655009" y="4033567"/>
            <a:ext cx="3010595" cy="1927769"/>
            <a:chOff x="655009" y="4033567"/>
            <a:chExt cx="3010595" cy="1927769"/>
          </a:xfrm>
        </p:grpSpPr>
        <p:sp>
          <p:nvSpPr>
            <p:cNvPr id="158" name="Rectangle 3"/>
            <p:cNvSpPr txBox="1">
              <a:spLocks noChangeArrowheads="1"/>
            </p:cNvSpPr>
            <p:nvPr/>
          </p:nvSpPr>
          <p:spPr>
            <a:xfrm>
              <a:off x="655009" y="4870015"/>
              <a:ext cx="3010595" cy="1091321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12/22; PR3 test hanging 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(full </a:t>
              </a:r>
              <a:r>
                <a:rPr lang="en-US" altLang="ja-JP" sz="1400" i="1" kern="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assy</a:t>
              </a: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with a spare mirror)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1/28; PR2 mirror suspended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2/5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PR3 mirror suspended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59" name="下矢印 158"/>
            <p:cNvSpPr/>
            <p:nvPr/>
          </p:nvSpPr>
          <p:spPr bwMode="auto">
            <a:xfrm rot="12491731">
              <a:off x="3201694" y="4033567"/>
              <a:ext cx="134765" cy="986039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8" name="図形グループ 119"/>
          <p:cNvGrpSpPr/>
          <p:nvPr/>
        </p:nvGrpSpPr>
        <p:grpSpPr>
          <a:xfrm>
            <a:off x="425351" y="5181600"/>
            <a:ext cx="627614" cy="1291168"/>
            <a:chOff x="1143000" y="5181600"/>
            <a:chExt cx="627614" cy="1291168"/>
          </a:xfrm>
        </p:grpSpPr>
        <p:grpSp>
          <p:nvGrpSpPr>
            <p:cNvPr id="10" name="グループ化 19"/>
            <p:cNvGrpSpPr/>
            <p:nvPr/>
          </p:nvGrpSpPr>
          <p:grpSpPr>
            <a:xfrm>
              <a:off x="1143000" y="5257800"/>
              <a:ext cx="627614" cy="1214968"/>
              <a:chOff x="471896" y="4878328"/>
              <a:chExt cx="627614" cy="1214968"/>
            </a:xfrm>
          </p:grpSpPr>
          <p:sp>
            <p:nvSpPr>
              <p:cNvPr id="373" name="正方形/長方形 372"/>
              <p:cNvSpPr/>
              <p:nvPr/>
            </p:nvSpPr>
            <p:spPr bwMode="auto">
              <a:xfrm>
                <a:off x="601422" y="4878328"/>
                <a:ext cx="360850" cy="882745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4" name="正方形/長方形 373"/>
              <p:cNvSpPr/>
              <p:nvPr/>
            </p:nvSpPr>
            <p:spPr bwMode="auto">
              <a:xfrm>
                <a:off x="639309" y="532463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5" name="正方形/長方形 374"/>
              <p:cNvSpPr/>
              <p:nvPr/>
            </p:nvSpPr>
            <p:spPr bwMode="auto">
              <a:xfrm>
                <a:off x="705195" y="5503864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376" name="直線コネクタ 375"/>
              <p:cNvCxnSpPr>
                <a:stCxn id="373" idx="0"/>
                <a:endCxn id="375" idx="2"/>
              </p:cNvCxnSpPr>
              <p:nvPr/>
            </p:nvCxnSpPr>
            <p:spPr bwMode="auto">
              <a:xfrm flipH="1">
                <a:off x="773602" y="4878328"/>
                <a:ext cx="8245" cy="796673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7" name="正方形/長方形 376"/>
              <p:cNvSpPr/>
              <p:nvPr/>
            </p:nvSpPr>
            <p:spPr bwMode="auto">
              <a:xfrm>
                <a:off x="544556" y="5785547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 bwMode="auto">
              <a:xfrm>
                <a:off x="557256" y="5870254"/>
                <a:ext cx="79384" cy="17732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 bwMode="auto">
              <a:xfrm>
                <a:off x="962272" y="5870253"/>
                <a:ext cx="88332" cy="17732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0" name="正方形/長方形 379"/>
              <p:cNvSpPr/>
              <p:nvPr/>
            </p:nvSpPr>
            <p:spPr bwMode="auto">
              <a:xfrm flipV="1">
                <a:off x="471896" y="604757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1" name="正方形/長方形 380"/>
              <p:cNvSpPr/>
              <p:nvPr/>
            </p:nvSpPr>
            <p:spPr bwMode="auto">
              <a:xfrm>
                <a:off x="636640" y="508564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1" name="グループ化 209"/>
            <p:cNvGrpSpPr/>
            <p:nvPr/>
          </p:nvGrpSpPr>
          <p:grpSpPr>
            <a:xfrm>
              <a:off x="1237158" y="5181600"/>
              <a:ext cx="439242" cy="106621"/>
              <a:chOff x="7380312" y="1384222"/>
              <a:chExt cx="439242" cy="129946"/>
            </a:xfrm>
          </p:grpSpPr>
          <p:sp>
            <p:nvSpPr>
              <p:cNvPr id="370" name="正方形/長方形 369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1" name="円弧 370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2" name="円弧 371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12" name="図形グループ 156"/>
          <p:cNvGrpSpPr/>
          <p:nvPr/>
        </p:nvGrpSpPr>
        <p:grpSpPr>
          <a:xfrm>
            <a:off x="966367" y="2485242"/>
            <a:ext cx="627614" cy="1136161"/>
            <a:chOff x="515386" y="276615"/>
            <a:chExt cx="627614" cy="1136161"/>
          </a:xfrm>
        </p:grpSpPr>
        <p:sp>
          <p:nvSpPr>
            <p:cNvPr id="355" name="正方形/長方形 354"/>
            <p:cNvSpPr/>
            <p:nvPr/>
          </p:nvSpPr>
          <p:spPr bwMode="auto">
            <a:xfrm>
              <a:off x="617618" y="276615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6" name="正方形/長方形 355"/>
            <p:cNvSpPr/>
            <p:nvPr/>
          </p:nvSpPr>
          <p:spPr bwMode="auto">
            <a:xfrm>
              <a:off x="655505" y="474319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7" name="正方形/長方形 356"/>
            <p:cNvSpPr/>
            <p:nvPr/>
          </p:nvSpPr>
          <p:spPr bwMode="auto">
            <a:xfrm>
              <a:off x="721391" y="653547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58" name="直線コネクタ 357"/>
            <p:cNvCxnSpPr>
              <a:stCxn id="355" idx="0"/>
              <a:endCxn id="357" idx="2"/>
            </p:cNvCxnSpPr>
            <p:nvPr/>
          </p:nvCxnSpPr>
          <p:spPr bwMode="auto">
            <a:xfrm flipH="1">
              <a:off x="789798" y="276615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正方形/長方形 358"/>
            <p:cNvSpPr/>
            <p:nvPr/>
          </p:nvSpPr>
          <p:spPr bwMode="auto">
            <a:xfrm>
              <a:off x="560752" y="935230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0" name="正方形/長方形 359"/>
            <p:cNvSpPr/>
            <p:nvPr/>
          </p:nvSpPr>
          <p:spPr bwMode="auto">
            <a:xfrm>
              <a:off x="573452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1" name="正方形/長方形 360"/>
            <p:cNvSpPr/>
            <p:nvPr/>
          </p:nvSpPr>
          <p:spPr bwMode="auto">
            <a:xfrm>
              <a:off x="569094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2" name="正方形/長方形 361"/>
            <p:cNvSpPr/>
            <p:nvPr/>
          </p:nvSpPr>
          <p:spPr bwMode="auto">
            <a:xfrm>
              <a:off x="978468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3" name="正方形/長方形 362"/>
            <p:cNvSpPr/>
            <p:nvPr/>
          </p:nvSpPr>
          <p:spPr bwMode="auto">
            <a:xfrm>
              <a:off x="975742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4" name="正方形/長方形 363"/>
            <p:cNvSpPr/>
            <p:nvPr/>
          </p:nvSpPr>
          <p:spPr bwMode="auto">
            <a:xfrm flipV="1">
              <a:off x="515386" y="1367057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1" name="正方形/長方形 150"/>
            <p:cNvSpPr/>
            <p:nvPr/>
          </p:nvSpPr>
          <p:spPr bwMode="auto">
            <a:xfrm>
              <a:off x="569219" y="1192784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3" name="正方形/長方形 152"/>
            <p:cNvSpPr/>
            <p:nvPr/>
          </p:nvSpPr>
          <p:spPr bwMode="auto">
            <a:xfrm>
              <a:off x="624248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927660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3" name="図形グループ 168"/>
          <p:cNvGrpSpPr/>
          <p:nvPr/>
        </p:nvGrpSpPr>
        <p:grpSpPr>
          <a:xfrm>
            <a:off x="5271234" y="4897098"/>
            <a:ext cx="699562" cy="1289912"/>
            <a:chOff x="5220432" y="4973301"/>
            <a:chExt cx="699562" cy="1289912"/>
          </a:xfrm>
        </p:grpSpPr>
        <p:sp>
          <p:nvSpPr>
            <p:cNvPr id="171" name="正方形/長方形 170"/>
            <p:cNvSpPr/>
            <p:nvPr/>
          </p:nvSpPr>
          <p:spPr bwMode="auto">
            <a:xfrm>
              <a:off x="5321389" y="5958051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 bwMode="auto">
            <a:xfrm flipV="1">
              <a:off x="5842889" y="4993356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 bwMode="auto">
            <a:xfrm flipV="1">
              <a:off x="5220432" y="4973301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 bwMode="auto">
            <a:xfrm flipV="1">
              <a:off x="5292379" y="6217494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4" name="図形グループ 189"/>
            <p:cNvGrpSpPr/>
            <p:nvPr/>
          </p:nvGrpSpPr>
          <p:grpSpPr>
            <a:xfrm>
              <a:off x="5389488" y="5292212"/>
              <a:ext cx="360850" cy="634142"/>
              <a:chOff x="1580866" y="2971800"/>
              <a:chExt cx="360850" cy="634142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1580866" y="2971800"/>
                <a:ext cx="360850" cy="634142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1618753" y="316950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1684639" y="3348732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91" name="直線コネクタ 190"/>
              <p:cNvCxnSpPr>
                <a:stCxn id="188" idx="0"/>
                <a:endCxn id="190" idx="2"/>
              </p:cNvCxnSpPr>
              <p:nvPr/>
            </p:nvCxnSpPr>
            <p:spPr bwMode="auto">
              <a:xfrm flipH="1">
                <a:off x="1753046" y="2971800"/>
                <a:ext cx="8245" cy="548069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1" name="Rectangle 3"/>
          <p:cNvSpPr txBox="1">
            <a:spLocks noChangeArrowheads="1"/>
          </p:cNvSpPr>
          <p:nvPr/>
        </p:nvSpPr>
        <p:spPr>
          <a:xfrm>
            <a:off x="6043081" y="4325821"/>
            <a:ext cx="2836665" cy="1087891"/>
          </a:xfrm>
          <a:prstGeom prst="rect">
            <a:avLst/>
          </a:prstGeom>
          <a:solidFill>
            <a:srgbClr val="F7D66B"/>
          </a:solidFill>
          <a:ln>
            <a:solidFill>
              <a:srgbClr val="F7D66B"/>
            </a:solidFill>
          </a:ln>
        </p:spPr>
        <p:txBody>
          <a:bodyPr wrap="none"/>
          <a:lstStyle/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VIS installation; </a:t>
            </a:r>
          </a:p>
          <a:p>
            <a:pPr marL="650875" lvl="1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6 weeks for </a:t>
            </a:r>
            <a:r>
              <a:rPr lang="en-US" altLang="ja-JP" sz="1400" kern="0" dirty="0" smtClean="0">
                <a:latin typeface="Arial"/>
                <a:cs typeface="Arial"/>
              </a:rPr>
              <a:t>each ETM</a:t>
            </a:r>
          </a:p>
          <a:p>
            <a:pPr marL="650875" lvl="1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7 weeks for each PR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by two teams for four mirrors</a:t>
            </a:r>
            <a:endParaRPr lang="en-US" altLang="ja-JP" sz="1400" kern="0" dirty="0" smtClean="0">
              <a:latin typeface="Arial"/>
              <a:ea typeface="+mn-ea"/>
              <a:cs typeface="Arial"/>
            </a:endParaRPr>
          </a:p>
        </p:txBody>
      </p:sp>
      <p:pic>
        <p:nvPicPr>
          <p:cNvPr id="124" name="図 123" descr="IMG_7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43176">
            <a:off x="2293012" y="1441916"/>
            <a:ext cx="3360000" cy="2520000"/>
          </a:xfrm>
          <a:prstGeom prst="rect">
            <a:avLst/>
          </a:prstGeom>
          <a:ln w="25400" cap="flat" cmpd="sng" algn="ctr">
            <a:solidFill>
              <a:srgbClr val="F7C55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5" name="図 124" descr="IMG_70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72987">
            <a:off x="4874295" y="1391082"/>
            <a:ext cx="3360000" cy="2520000"/>
          </a:xfrm>
          <a:prstGeom prst="rect">
            <a:avLst/>
          </a:prstGeom>
          <a:ln w="25400" cap="flat" cmpd="sng" algn="ctr">
            <a:solidFill>
              <a:srgbClr val="F7C55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6" name="図 125" descr="IMG_70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903" y="4160898"/>
            <a:ext cx="3360000" cy="2520000"/>
          </a:xfrm>
          <a:prstGeom prst="rect">
            <a:avLst/>
          </a:prstGeom>
          <a:ln w="25400" cap="flat" cmpd="sng" algn="ctr">
            <a:solidFill>
              <a:srgbClr val="F7C55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正方形/長方形 191"/>
          <p:cNvSpPr>
            <a:spLocks noChangeAspect="1"/>
          </p:cNvSpPr>
          <p:nvPr/>
        </p:nvSpPr>
        <p:spPr>
          <a:xfrm>
            <a:off x="6408574" y="3580838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3" name="正方形/長方形 192"/>
          <p:cNvSpPr>
            <a:spLocks noChangeAspect="1"/>
          </p:cNvSpPr>
          <p:nvPr/>
        </p:nvSpPr>
        <p:spPr>
          <a:xfrm>
            <a:off x="5481388" y="3565529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4" name="正方形/長方形 193"/>
          <p:cNvSpPr>
            <a:spLocks noChangeAspect="1"/>
          </p:cNvSpPr>
          <p:nvPr/>
        </p:nvSpPr>
        <p:spPr>
          <a:xfrm>
            <a:off x="4261845" y="1478124"/>
            <a:ext cx="385853" cy="372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5" name="正方形/長方形 194"/>
          <p:cNvSpPr>
            <a:spLocks noChangeAspect="1"/>
          </p:cNvSpPr>
          <p:nvPr/>
        </p:nvSpPr>
        <p:spPr>
          <a:xfrm>
            <a:off x="4265142" y="2360567"/>
            <a:ext cx="382556" cy="39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4" name="下矢印 143"/>
          <p:cNvSpPr/>
          <p:nvPr/>
        </p:nvSpPr>
        <p:spPr bwMode="auto">
          <a:xfrm rot="567984">
            <a:off x="3307886" y="2094355"/>
            <a:ext cx="117904" cy="135414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2" name="図形グループ 168"/>
          <p:cNvGrpSpPr/>
          <p:nvPr/>
        </p:nvGrpSpPr>
        <p:grpSpPr>
          <a:xfrm>
            <a:off x="4955899" y="2701917"/>
            <a:ext cx="3923848" cy="976749"/>
            <a:chOff x="4955899" y="2701917"/>
            <a:chExt cx="3923848" cy="976749"/>
          </a:xfrm>
        </p:grpSpPr>
        <p:sp>
          <p:nvSpPr>
            <p:cNvPr id="128" name="下矢印 127"/>
            <p:cNvSpPr/>
            <p:nvPr/>
          </p:nvSpPr>
          <p:spPr bwMode="auto">
            <a:xfrm rot="19528041">
              <a:off x="6225102" y="2983606"/>
              <a:ext cx="170108" cy="695060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7" name="Rectangle 3"/>
            <p:cNvSpPr txBox="1">
              <a:spLocks noChangeArrowheads="1"/>
            </p:cNvSpPr>
            <p:nvPr/>
          </p:nvSpPr>
          <p:spPr>
            <a:xfrm>
              <a:off x="4955899" y="2701917"/>
              <a:ext cx="3923848" cy="365657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3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/18; EXA (ETM-X) mirror </a:t>
              </a:r>
              <a:r>
                <a:rPr lang="en-US" altLang="ja-JP" sz="1400" kern="0" dirty="0" smtClean="0">
                  <a:latin typeface="Arial"/>
                  <a:cs typeface="Arial"/>
                </a:rPr>
                <a:t>suspended</a:t>
              </a: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図形グループ 170"/>
          <p:cNvGrpSpPr/>
          <p:nvPr/>
        </p:nvGrpSpPr>
        <p:grpSpPr>
          <a:xfrm>
            <a:off x="4541050" y="1768682"/>
            <a:ext cx="4338696" cy="419981"/>
            <a:chOff x="4541050" y="1768682"/>
            <a:chExt cx="4338696" cy="419981"/>
          </a:xfrm>
        </p:grpSpPr>
        <p:sp>
          <p:nvSpPr>
            <p:cNvPr id="130" name="下矢印 129"/>
            <p:cNvSpPr/>
            <p:nvPr/>
          </p:nvSpPr>
          <p:spPr bwMode="auto">
            <a:xfrm rot="6720399">
              <a:off x="4679665" y="1643727"/>
              <a:ext cx="201216" cy="478445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9" name="Rectangle 3"/>
            <p:cNvSpPr txBox="1">
              <a:spLocks noChangeArrowheads="1"/>
            </p:cNvSpPr>
            <p:nvPr/>
          </p:nvSpPr>
          <p:spPr>
            <a:xfrm>
              <a:off x="4964366" y="1768682"/>
              <a:ext cx="3915380" cy="419981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 wrap="none"/>
            <a:lstStyle/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3/11; EYA (ETM-Y) mirror suspended</a:t>
              </a:r>
            </a:p>
          </p:txBody>
        </p:sp>
      </p:grpSp>
      <p:sp>
        <p:nvSpPr>
          <p:cNvPr id="141" name="正方形/長方形 140"/>
          <p:cNvSpPr>
            <a:spLocks/>
          </p:cNvSpPr>
          <p:nvPr/>
        </p:nvSpPr>
        <p:spPr>
          <a:xfrm>
            <a:off x="2611405" y="3475112"/>
            <a:ext cx="1145795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正方形/長方形 141"/>
          <p:cNvSpPr>
            <a:spLocks noChangeAspect="1"/>
          </p:cNvSpPr>
          <p:nvPr/>
        </p:nvSpPr>
        <p:spPr>
          <a:xfrm>
            <a:off x="2584362" y="2813714"/>
            <a:ext cx="452096" cy="468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L 字 139"/>
          <p:cNvSpPr>
            <a:spLocks noChangeAspect="1"/>
          </p:cNvSpPr>
          <p:nvPr/>
        </p:nvSpPr>
        <p:spPr>
          <a:xfrm rot="10800000">
            <a:off x="3821805" y="3485594"/>
            <a:ext cx="857342" cy="840228"/>
          </a:xfrm>
          <a:prstGeom prst="corner">
            <a:avLst>
              <a:gd name="adj1" fmla="val 58817"/>
              <a:gd name="adj2" fmla="val 5881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正方形/長方形 137"/>
          <p:cNvSpPr>
            <a:spLocks noChangeAspect="1"/>
          </p:cNvSpPr>
          <p:nvPr/>
        </p:nvSpPr>
        <p:spPr>
          <a:xfrm>
            <a:off x="4177799" y="949348"/>
            <a:ext cx="535199" cy="516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正方形/長方形 138"/>
          <p:cNvSpPr>
            <a:spLocks noChangeAspect="1"/>
          </p:cNvSpPr>
          <p:nvPr/>
        </p:nvSpPr>
        <p:spPr>
          <a:xfrm>
            <a:off x="6773578" y="3471335"/>
            <a:ext cx="521634" cy="540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>
          <a:xfrm>
            <a:off x="262467" y="1811950"/>
            <a:ext cx="3739117" cy="563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12/11; MC mirrors aligned, </a:t>
            </a:r>
          </a:p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a transmission fringe from MC observed </a:t>
            </a:r>
            <a:endParaRPr lang="en-US" altLang="ja-JP" sz="1400" i="1" kern="0" dirty="0" smtClean="0">
              <a:solidFill>
                <a:srgbClr val="FF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094966" y="351627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commissioning milestone in 2015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822195" y="375625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9" y="3415254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>
            <a:endCxn id="276" idx="6"/>
          </p:cNvCxnSpPr>
          <p:nvPr/>
        </p:nvCxnSpPr>
        <p:spPr bwMode="auto">
          <a:xfrm rot="16200000" flipH="1">
            <a:off x="3208844" y="2900618"/>
            <a:ext cx="2496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9" name="Rectangle 3"/>
          <p:cNvSpPr txBox="1">
            <a:spLocks noChangeArrowheads="1"/>
          </p:cNvSpPr>
          <p:nvPr/>
        </p:nvSpPr>
        <p:spPr>
          <a:xfrm>
            <a:off x="5490383" y="1050768"/>
            <a:ext cx="2530904" cy="362317"/>
          </a:xfrm>
          <a:prstGeom prst="rect">
            <a:avLst/>
          </a:prstGeom>
          <a:solidFill>
            <a:srgbClr val="FDFF80"/>
          </a:solidFill>
          <a:ln>
            <a:solidFill>
              <a:srgbClr val="FDFF80"/>
            </a:solidFill>
          </a:ln>
        </p:spPr>
        <p:txBody>
          <a:bodyPr/>
          <a:lstStyle/>
          <a:p>
            <a:pPr marL="193675" lvl="0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3/22 - ; </a:t>
            </a:r>
            <a:r>
              <a:rPr lang="en-US" altLang="ja-JP" sz="1400" kern="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iKAGRA</a:t>
            </a:r>
            <a:r>
              <a:rPr lang="en-US" altLang="ja-JP" sz="14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observation</a:t>
            </a:r>
          </a:p>
        </p:txBody>
      </p:sp>
      <p:sp>
        <p:nvSpPr>
          <p:cNvPr id="145" name="Rectangle 3"/>
          <p:cNvSpPr txBox="1">
            <a:spLocks noChangeArrowheads="1"/>
          </p:cNvSpPr>
          <p:nvPr/>
        </p:nvSpPr>
        <p:spPr>
          <a:xfrm>
            <a:off x="7295212" y="3564770"/>
            <a:ext cx="494740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EXC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6" name="Rectangle 3"/>
          <p:cNvSpPr txBox="1">
            <a:spLocks noChangeArrowheads="1"/>
          </p:cNvSpPr>
          <p:nvPr/>
        </p:nvSpPr>
        <p:spPr>
          <a:xfrm>
            <a:off x="3470863" y="3237389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PR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>
          <a:xfrm>
            <a:off x="4301091" y="725617"/>
            <a:ext cx="609799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cs typeface="Arial"/>
              </a:rPr>
              <a:t>EYC</a:t>
            </a:r>
            <a:endParaRPr lang="en-US" altLang="ja-JP" sz="1100" kern="0" dirty="0" smtClean="0">
              <a:solidFill>
                <a:srgbClr val="003366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8" name="Rectangle 3"/>
          <p:cNvSpPr txBox="1">
            <a:spLocks noChangeArrowheads="1"/>
          </p:cNvSpPr>
          <p:nvPr/>
        </p:nvSpPr>
        <p:spPr>
          <a:xfrm>
            <a:off x="4073122" y="4558116"/>
            <a:ext cx="465428" cy="23281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latin typeface="Arial"/>
                <a:ea typeface="+mn-ea"/>
                <a:cs typeface="Arial"/>
              </a:rPr>
              <a:t>SR</a:t>
            </a:r>
          </a:p>
        </p:txBody>
      </p:sp>
      <p:grpSp>
        <p:nvGrpSpPr>
          <p:cNvPr id="5" name="図形グループ 156"/>
          <p:cNvGrpSpPr/>
          <p:nvPr/>
        </p:nvGrpSpPr>
        <p:grpSpPr>
          <a:xfrm>
            <a:off x="159315" y="3846631"/>
            <a:ext cx="2667353" cy="539894"/>
            <a:chOff x="159315" y="3846631"/>
            <a:chExt cx="2667353" cy="539894"/>
          </a:xfrm>
        </p:grpSpPr>
        <p:sp>
          <p:nvSpPr>
            <p:cNvPr id="149" name="Rectangle 3"/>
            <p:cNvSpPr txBox="1">
              <a:spLocks noChangeArrowheads="1"/>
            </p:cNvSpPr>
            <p:nvPr/>
          </p:nvSpPr>
          <p:spPr>
            <a:xfrm>
              <a:off x="159315" y="4035581"/>
              <a:ext cx="2667353" cy="3509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ea typeface="+mn-ea"/>
                  <a:cs typeface="Times New Roman"/>
                </a:rPr>
                <a:t>6/9; PSL beam quality check</a:t>
              </a:r>
            </a:p>
          </p:txBody>
        </p:sp>
        <p:sp>
          <p:nvSpPr>
            <p:cNvPr id="150" name="下矢印 149"/>
            <p:cNvSpPr/>
            <p:nvPr/>
          </p:nvSpPr>
          <p:spPr bwMode="auto">
            <a:xfrm rot="13555032">
              <a:off x="2073920" y="3693045"/>
              <a:ext cx="148521" cy="45569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6" name="図形グループ 163"/>
          <p:cNvGrpSpPr/>
          <p:nvPr/>
        </p:nvGrpSpPr>
        <p:grpSpPr>
          <a:xfrm>
            <a:off x="2574794" y="4035581"/>
            <a:ext cx="3147168" cy="2445600"/>
            <a:chOff x="2604518" y="3906828"/>
            <a:chExt cx="3147168" cy="2445600"/>
          </a:xfrm>
        </p:grpSpPr>
        <p:sp>
          <p:nvSpPr>
            <p:cNvPr id="160" name="Rectangle 3"/>
            <p:cNvSpPr txBox="1">
              <a:spLocks noChangeArrowheads="1"/>
            </p:cNvSpPr>
            <p:nvPr/>
          </p:nvSpPr>
          <p:spPr>
            <a:xfrm>
              <a:off x="2604518" y="6015572"/>
              <a:ext cx="3147168" cy="33685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12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/</a:t>
              </a:r>
              <a:r>
                <a:rPr lang="en-US" altLang="ja-JP" sz="1400" kern="0" dirty="0" smtClean="0">
                  <a:latin typeface="Arial"/>
                  <a:cs typeface="Arial"/>
                </a:rPr>
                <a:t>22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BS mirror (CLIO) suspended</a:t>
              </a:r>
            </a:p>
          </p:txBody>
        </p:sp>
        <p:sp>
          <p:nvSpPr>
            <p:cNvPr id="161" name="下矢印 160"/>
            <p:cNvSpPr/>
            <p:nvPr/>
          </p:nvSpPr>
          <p:spPr bwMode="auto">
            <a:xfrm rot="9774358">
              <a:off x="4810112" y="3906828"/>
              <a:ext cx="214286" cy="2121167"/>
            </a:xfrm>
            <a:prstGeom prst="downArrow">
              <a:avLst/>
            </a:prstGeom>
            <a:solidFill>
              <a:srgbClr val="CCFFCC"/>
            </a:solidFill>
            <a:ln w="25400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3" name="図形グループ 162"/>
          <p:cNvGrpSpPr/>
          <p:nvPr/>
        </p:nvGrpSpPr>
        <p:grpSpPr>
          <a:xfrm>
            <a:off x="655009" y="4033567"/>
            <a:ext cx="3010595" cy="1927769"/>
            <a:chOff x="655009" y="4033567"/>
            <a:chExt cx="3010595" cy="1927769"/>
          </a:xfrm>
        </p:grpSpPr>
        <p:sp>
          <p:nvSpPr>
            <p:cNvPr id="158" name="Rectangle 3"/>
            <p:cNvSpPr txBox="1">
              <a:spLocks noChangeArrowheads="1"/>
            </p:cNvSpPr>
            <p:nvPr/>
          </p:nvSpPr>
          <p:spPr>
            <a:xfrm>
              <a:off x="655009" y="4870015"/>
              <a:ext cx="3010595" cy="1091321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12/22; PR3 test hanging 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(full </a:t>
              </a:r>
              <a:r>
                <a:rPr lang="en-US" altLang="ja-JP" sz="1400" i="1" kern="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assy</a:t>
              </a:r>
              <a:r>
                <a:rPr lang="en-US" altLang="ja-JP" sz="1400" i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with a spare mirror)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1/28; PR2 mirror suspended</a:t>
              </a:r>
            </a:p>
            <a:p>
              <a:pPr marL="650875" lvl="1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2/5</a:t>
              </a: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; PR3 mirror suspended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59" name="下矢印 158"/>
            <p:cNvSpPr/>
            <p:nvPr/>
          </p:nvSpPr>
          <p:spPr bwMode="auto">
            <a:xfrm rot="12491731">
              <a:off x="3201694" y="4033567"/>
              <a:ext cx="134765" cy="986039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4" name="図形グループ 119"/>
          <p:cNvGrpSpPr/>
          <p:nvPr/>
        </p:nvGrpSpPr>
        <p:grpSpPr>
          <a:xfrm>
            <a:off x="425351" y="5181600"/>
            <a:ext cx="627614" cy="1291168"/>
            <a:chOff x="1143000" y="5181600"/>
            <a:chExt cx="627614" cy="1291168"/>
          </a:xfrm>
        </p:grpSpPr>
        <p:grpSp>
          <p:nvGrpSpPr>
            <p:cNvPr id="15" name="グループ化 19"/>
            <p:cNvGrpSpPr/>
            <p:nvPr/>
          </p:nvGrpSpPr>
          <p:grpSpPr>
            <a:xfrm>
              <a:off x="1143000" y="5257800"/>
              <a:ext cx="627614" cy="1214968"/>
              <a:chOff x="471896" y="4878328"/>
              <a:chExt cx="627614" cy="1214968"/>
            </a:xfrm>
          </p:grpSpPr>
          <p:sp>
            <p:nvSpPr>
              <p:cNvPr id="373" name="正方形/長方形 372"/>
              <p:cNvSpPr/>
              <p:nvPr/>
            </p:nvSpPr>
            <p:spPr bwMode="auto">
              <a:xfrm>
                <a:off x="601422" y="4878328"/>
                <a:ext cx="360850" cy="882745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4" name="正方形/長方形 373"/>
              <p:cNvSpPr/>
              <p:nvPr/>
            </p:nvSpPr>
            <p:spPr bwMode="auto">
              <a:xfrm>
                <a:off x="639309" y="532463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5" name="正方形/長方形 374"/>
              <p:cNvSpPr/>
              <p:nvPr/>
            </p:nvSpPr>
            <p:spPr bwMode="auto">
              <a:xfrm>
                <a:off x="705195" y="5503864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376" name="直線コネクタ 375"/>
              <p:cNvCxnSpPr>
                <a:stCxn id="373" idx="0"/>
                <a:endCxn id="375" idx="2"/>
              </p:cNvCxnSpPr>
              <p:nvPr/>
            </p:nvCxnSpPr>
            <p:spPr bwMode="auto">
              <a:xfrm flipH="1">
                <a:off x="773602" y="4878328"/>
                <a:ext cx="8245" cy="796673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7" name="正方形/長方形 376"/>
              <p:cNvSpPr/>
              <p:nvPr/>
            </p:nvSpPr>
            <p:spPr bwMode="auto">
              <a:xfrm>
                <a:off x="544556" y="5785547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 bwMode="auto">
              <a:xfrm>
                <a:off x="557256" y="5870254"/>
                <a:ext cx="79384" cy="17732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 bwMode="auto">
              <a:xfrm>
                <a:off x="962272" y="5870253"/>
                <a:ext cx="88332" cy="17732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0" name="正方形/長方形 379"/>
              <p:cNvSpPr/>
              <p:nvPr/>
            </p:nvSpPr>
            <p:spPr bwMode="auto">
              <a:xfrm flipV="1">
                <a:off x="471896" y="604757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81" name="正方形/長方形 380"/>
              <p:cNvSpPr/>
              <p:nvPr/>
            </p:nvSpPr>
            <p:spPr bwMode="auto">
              <a:xfrm>
                <a:off x="636640" y="508564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6" name="グループ化 209"/>
            <p:cNvGrpSpPr/>
            <p:nvPr/>
          </p:nvGrpSpPr>
          <p:grpSpPr>
            <a:xfrm>
              <a:off x="1237158" y="5181600"/>
              <a:ext cx="439242" cy="106621"/>
              <a:chOff x="7380312" y="1384222"/>
              <a:chExt cx="439242" cy="129946"/>
            </a:xfrm>
          </p:grpSpPr>
          <p:sp>
            <p:nvSpPr>
              <p:cNvPr id="370" name="正方形/長方形 369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1" name="円弧 370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72" name="円弧 371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18" name="図形グループ 156"/>
          <p:cNvGrpSpPr/>
          <p:nvPr/>
        </p:nvGrpSpPr>
        <p:grpSpPr>
          <a:xfrm>
            <a:off x="966367" y="2485242"/>
            <a:ext cx="627614" cy="1136161"/>
            <a:chOff x="515386" y="276615"/>
            <a:chExt cx="627614" cy="1136161"/>
          </a:xfrm>
        </p:grpSpPr>
        <p:sp>
          <p:nvSpPr>
            <p:cNvPr id="355" name="正方形/長方形 354"/>
            <p:cNvSpPr/>
            <p:nvPr/>
          </p:nvSpPr>
          <p:spPr bwMode="auto">
            <a:xfrm>
              <a:off x="617618" y="276615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6" name="正方形/長方形 355"/>
            <p:cNvSpPr/>
            <p:nvPr/>
          </p:nvSpPr>
          <p:spPr bwMode="auto">
            <a:xfrm>
              <a:off x="655505" y="474319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7" name="正方形/長方形 356"/>
            <p:cNvSpPr/>
            <p:nvPr/>
          </p:nvSpPr>
          <p:spPr bwMode="auto">
            <a:xfrm>
              <a:off x="721391" y="653547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58" name="直線コネクタ 357"/>
            <p:cNvCxnSpPr>
              <a:stCxn id="355" idx="0"/>
              <a:endCxn id="357" idx="2"/>
            </p:cNvCxnSpPr>
            <p:nvPr/>
          </p:nvCxnSpPr>
          <p:spPr bwMode="auto">
            <a:xfrm flipH="1">
              <a:off x="789798" y="276615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正方形/長方形 358"/>
            <p:cNvSpPr/>
            <p:nvPr/>
          </p:nvSpPr>
          <p:spPr bwMode="auto">
            <a:xfrm>
              <a:off x="560752" y="935230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0" name="正方形/長方形 359"/>
            <p:cNvSpPr/>
            <p:nvPr/>
          </p:nvSpPr>
          <p:spPr bwMode="auto">
            <a:xfrm>
              <a:off x="573452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1" name="正方形/長方形 360"/>
            <p:cNvSpPr/>
            <p:nvPr/>
          </p:nvSpPr>
          <p:spPr bwMode="auto">
            <a:xfrm>
              <a:off x="569094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2" name="正方形/長方形 361"/>
            <p:cNvSpPr/>
            <p:nvPr/>
          </p:nvSpPr>
          <p:spPr bwMode="auto">
            <a:xfrm>
              <a:off x="978468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3" name="正方形/長方形 362"/>
            <p:cNvSpPr/>
            <p:nvPr/>
          </p:nvSpPr>
          <p:spPr bwMode="auto">
            <a:xfrm>
              <a:off x="975742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4" name="正方形/長方形 363"/>
            <p:cNvSpPr/>
            <p:nvPr/>
          </p:nvSpPr>
          <p:spPr bwMode="auto">
            <a:xfrm flipV="1">
              <a:off x="515386" y="1367057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1" name="正方形/長方形 150"/>
            <p:cNvSpPr/>
            <p:nvPr/>
          </p:nvSpPr>
          <p:spPr bwMode="auto">
            <a:xfrm>
              <a:off x="569219" y="1192784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3" name="正方形/長方形 152"/>
            <p:cNvSpPr/>
            <p:nvPr/>
          </p:nvSpPr>
          <p:spPr bwMode="auto">
            <a:xfrm>
              <a:off x="624248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927660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152" name="テキスト ボックス 151"/>
          <p:cNvSpPr txBox="1"/>
          <p:nvPr/>
        </p:nvSpPr>
        <p:spPr>
          <a:xfrm>
            <a:off x="769109" y="808441"/>
            <a:ext cx="1842296" cy="3693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26FF2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26FF2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iKAGRA</a:t>
            </a:r>
            <a:r>
              <a:rPr kumimoji="1" lang="en-US" altLang="ja-JP" i="1" dirty="0" smtClean="0">
                <a:solidFill>
                  <a:srgbClr val="26FF2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delayed </a:t>
            </a:r>
            <a:endParaRPr kumimoji="1" lang="ja-JP" altLang="en-US" i="1" dirty="0">
              <a:solidFill>
                <a:srgbClr val="26FF27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9" name="図形グループ 168"/>
          <p:cNvGrpSpPr/>
          <p:nvPr/>
        </p:nvGrpSpPr>
        <p:grpSpPr>
          <a:xfrm>
            <a:off x="5271234" y="4897098"/>
            <a:ext cx="699562" cy="1289912"/>
            <a:chOff x="5220432" y="4973301"/>
            <a:chExt cx="699562" cy="1289912"/>
          </a:xfrm>
        </p:grpSpPr>
        <p:sp>
          <p:nvSpPr>
            <p:cNvPr id="171" name="正方形/長方形 170"/>
            <p:cNvSpPr/>
            <p:nvPr/>
          </p:nvSpPr>
          <p:spPr bwMode="auto">
            <a:xfrm>
              <a:off x="5321389" y="5958051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 bwMode="auto">
            <a:xfrm flipV="1">
              <a:off x="5842889" y="4993356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 bwMode="auto">
            <a:xfrm flipV="1">
              <a:off x="5220432" y="4973301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 bwMode="auto">
            <a:xfrm flipV="1">
              <a:off x="5292379" y="6217494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87" name="図形グループ 189"/>
            <p:cNvGrpSpPr/>
            <p:nvPr/>
          </p:nvGrpSpPr>
          <p:grpSpPr>
            <a:xfrm>
              <a:off x="5389488" y="5292212"/>
              <a:ext cx="360850" cy="634142"/>
              <a:chOff x="1580866" y="2971800"/>
              <a:chExt cx="360850" cy="634142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1580866" y="2971800"/>
                <a:ext cx="360850" cy="634142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1618753" y="316950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1684639" y="3348732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91" name="直線コネクタ 190"/>
              <p:cNvCxnSpPr>
                <a:stCxn id="188" idx="0"/>
                <a:endCxn id="190" idx="2"/>
              </p:cNvCxnSpPr>
              <p:nvPr/>
            </p:nvCxnSpPr>
            <p:spPr bwMode="auto">
              <a:xfrm flipH="1">
                <a:off x="1753046" y="2971800"/>
                <a:ext cx="8245" cy="548069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1" name="Rectangle 3"/>
          <p:cNvSpPr txBox="1">
            <a:spLocks noChangeArrowheads="1"/>
          </p:cNvSpPr>
          <p:nvPr/>
        </p:nvSpPr>
        <p:spPr>
          <a:xfrm>
            <a:off x="6043082" y="4325821"/>
            <a:ext cx="2800094" cy="2112872"/>
          </a:xfrm>
          <a:prstGeom prst="rect">
            <a:avLst/>
          </a:prstGeom>
          <a:solidFill>
            <a:srgbClr val="F7D66B"/>
          </a:solidFill>
          <a:ln>
            <a:solidFill>
              <a:srgbClr val="F7D66B"/>
            </a:solidFill>
          </a:ln>
        </p:spPr>
        <p:txBody>
          <a:bodyPr wrap="none"/>
          <a:lstStyle/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VIS installation </a:t>
            </a:r>
            <a:r>
              <a:rPr lang="en-US" altLang="ja-JP" sz="1400" kern="0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START SOON!!</a:t>
            </a: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; </a:t>
            </a:r>
          </a:p>
          <a:p>
            <a:pPr marL="650875" lvl="1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6 weeks for </a:t>
            </a:r>
            <a:r>
              <a:rPr lang="en-US" altLang="ja-JP" sz="1400" kern="0" dirty="0" smtClean="0">
                <a:latin typeface="Arial"/>
                <a:cs typeface="Arial"/>
              </a:rPr>
              <a:t>each ETM</a:t>
            </a:r>
          </a:p>
          <a:p>
            <a:pPr marL="650875" lvl="1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7 weeks for each PR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by </a:t>
            </a:r>
            <a:r>
              <a:rPr lang="en-US" altLang="ja-JP" sz="1400" kern="0" dirty="0" smtClean="0">
                <a:solidFill>
                  <a:srgbClr val="FF0000"/>
                </a:solidFill>
                <a:latin typeface="Arial"/>
                <a:cs typeface="Arial"/>
              </a:rPr>
              <a:t>two teams </a:t>
            </a:r>
            <a:r>
              <a:rPr lang="en-US" altLang="ja-JP" sz="1400" kern="0" dirty="0" smtClean="0">
                <a:latin typeface="Arial"/>
                <a:cs typeface="Arial"/>
              </a:rPr>
              <a:t>for four mirrors.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solidFill>
                  <a:srgbClr val="FF0000"/>
                </a:solidFill>
                <a:latin typeface="Arial"/>
                <a:cs typeface="Arial"/>
              </a:rPr>
              <a:t>Each team needs 1 more shift 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solidFill>
                  <a:srgbClr val="FF0000"/>
                </a:solidFill>
                <a:latin typeface="Arial"/>
                <a:cs typeface="Arial"/>
              </a:rPr>
              <a:t> (Total 2 shift member) until 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altLang="ja-JP" sz="1400" kern="0" dirty="0" smtClean="0">
                <a:solidFill>
                  <a:srgbClr val="FF0000"/>
                </a:solidFill>
                <a:latin typeface="Arial"/>
                <a:cs typeface="Arial"/>
              </a:rPr>
              <a:t>completion of VIS installation.</a:t>
            </a:r>
          </a:p>
          <a:p>
            <a:pPr marL="193675" indent="-193675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endParaRPr lang="en-US" altLang="ja-JP" sz="1400" kern="0" dirty="0" smtClean="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2491923" y="19447"/>
            <a:ext cx="3151031" cy="595967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Arial"/>
                <a:cs typeface="Arial"/>
              </a:rPr>
              <a:t>Project/SEO report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171" y="857634"/>
            <a:ext cx="8261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1. Present status of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Master schedule and delay of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configuration (Michelson Interferometer) and Beam Splitter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installation so far done</a:t>
            </a:r>
          </a:p>
          <a:p>
            <a:pPr lvl="0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2. Scheduling of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installation/commissioning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milestone</a:t>
            </a: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latin typeface="Arial"/>
                <a:cs typeface="Arial"/>
              </a:rPr>
              <a:t>3. </a:t>
            </a:r>
            <a:r>
              <a:rPr lang="en-US" altLang="ja-JP" dirty="0" err="1" smtClean="0">
                <a:latin typeface="Arial"/>
                <a:cs typeface="Arial"/>
              </a:rPr>
              <a:t>bKAGRA</a:t>
            </a:r>
            <a:r>
              <a:rPr lang="en-US" altLang="ja-JP" dirty="0" smtClean="0">
                <a:latin typeface="Arial"/>
                <a:cs typeface="Arial"/>
              </a:rPr>
              <a:t> (2016-17)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**  Task force for updating “budget schedule and roadmap of </a:t>
            </a:r>
            <a:r>
              <a:rPr lang="en-US" altLang="ja-JP" dirty="0" err="1" smtClean="0">
                <a:latin typeface="Arial"/>
                <a:cs typeface="Arial"/>
              </a:rPr>
              <a:t>bKAGRA</a:t>
            </a:r>
            <a:r>
              <a:rPr lang="en-US" altLang="ja-JP" dirty="0" smtClean="0">
                <a:latin typeface="Arial"/>
                <a:cs typeface="Arial"/>
              </a:rPr>
              <a:t>”</a:t>
            </a:r>
          </a:p>
          <a:p>
            <a:pPr lvl="1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150709_SAITO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49064" y="3809012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 bwMode="auto">
          <a:xfrm>
            <a:off x="3191952" y="3517726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 bwMode="auto">
          <a:xfrm>
            <a:off x="3006564" y="3558731"/>
            <a:ext cx="179999" cy="179999"/>
          </a:xfrm>
          <a:prstGeom prst="ellipse">
            <a:avLst/>
          </a:prstGeom>
          <a:solidFill>
            <a:srgbClr val="558ED5">
              <a:alpha val="80000"/>
            </a:srgbClr>
          </a:solidFill>
          <a:ln w="15875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 bwMode="auto">
          <a:xfrm>
            <a:off x="3191952" y="3735872"/>
            <a:ext cx="179999" cy="179999"/>
          </a:xfrm>
          <a:prstGeom prst="ellipse">
            <a:avLst/>
          </a:prstGeom>
          <a:solidFill>
            <a:srgbClr val="558ED5">
              <a:alpha val="80000"/>
            </a:srgbClr>
          </a:solidFill>
          <a:ln w="15875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FFD257">
                  <a:alpha val="80000"/>
                </a:srgbClr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2574392" y="123692"/>
            <a:ext cx="3531713" cy="379965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bKAGRA</a:t>
            </a:r>
            <a:r>
              <a:rPr lang="en-US" altLang="ja-JP" sz="1800" dirty="0" smtClean="0">
                <a:latin typeface="Arial"/>
                <a:cs typeface="Arial"/>
              </a:rPr>
              <a:t> configuration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 rot="5400000">
            <a:off x="6007038" y="3177102"/>
            <a:ext cx="291629" cy="1145484"/>
          </a:xfrm>
          <a:prstGeom prst="rect">
            <a:avLst/>
          </a:prstGeom>
          <a:solidFill>
            <a:srgbClr val="FFFFFF">
              <a:alpha val="3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304088" y="1505523"/>
            <a:ext cx="291629" cy="1141663"/>
          </a:xfrm>
          <a:prstGeom prst="rect">
            <a:avLst/>
          </a:prstGeom>
          <a:solidFill>
            <a:srgbClr val="FFFFFF">
              <a:alpha val="3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9" name="グループ化 119"/>
          <p:cNvGrpSpPr/>
          <p:nvPr/>
        </p:nvGrpSpPr>
        <p:grpSpPr>
          <a:xfrm>
            <a:off x="2536621" y="908720"/>
            <a:ext cx="4774745" cy="3148096"/>
            <a:chOff x="2180714" y="1700808"/>
            <a:chExt cx="4774745" cy="3148096"/>
          </a:xfrm>
        </p:grpSpPr>
        <p:sp>
          <p:nvSpPr>
            <p:cNvPr id="20" name="正方形/長方形 19"/>
            <p:cNvSpPr/>
            <p:nvPr/>
          </p:nvSpPr>
          <p:spPr bwMode="auto">
            <a:xfrm>
              <a:off x="2180714" y="3583290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3810734" y="1700808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3800460" y="3439274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6372200" y="4252101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3952860" y="4035886"/>
              <a:ext cx="291629" cy="14367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 rot="5400000">
              <a:off x="5654193" y="3969190"/>
              <a:ext cx="291629" cy="1145484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 bwMode="auto">
            <a:xfrm rot="5400000">
              <a:off x="4354176" y="4397916"/>
              <a:ext cx="291629" cy="288031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27" name="円/楕円 26"/>
          <p:cNvSpPr/>
          <p:nvPr/>
        </p:nvSpPr>
        <p:spPr bwMode="auto">
          <a:xfrm>
            <a:off x="6852843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5081131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" name="円/楕円 28"/>
          <p:cNvSpPr/>
          <p:nvPr/>
        </p:nvSpPr>
        <p:spPr bwMode="auto">
          <a:xfrm>
            <a:off x="4279835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" name="円/楕円 29"/>
          <p:cNvSpPr/>
          <p:nvPr/>
        </p:nvSpPr>
        <p:spPr bwMode="auto">
          <a:xfrm>
            <a:off x="4279835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4279835" y="3573016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 bwMode="auto">
          <a:xfrm>
            <a:off x="3961030" y="3536083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 bwMode="auto">
          <a:xfrm>
            <a:off x="3470444" y="3653836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4219741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" name="円/楕円 34"/>
          <p:cNvSpPr/>
          <p:nvPr/>
        </p:nvSpPr>
        <p:spPr bwMode="auto">
          <a:xfrm>
            <a:off x="4313773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" name="円/楕円 35"/>
          <p:cNvSpPr/>
          <p:nvPr/>
        </p:nvSpPr>
        <p:spPr bwMode="auto">
          <a:xfrm>
            <a:off x="4202730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7" name="円/楕円 36"/>
          <p:cNvSpPr/>
          <p:nvPr/>
        </p:nvSpPr>
        <p:spPr bwMode="auto">
          <a:xfrm>
            <a:off x="2657566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8" name="円/楕円 37"/>
          <p:cNvSpPr/>
          <p:nvPr/>
        </p:nvSpPr>
        <p:spPr bwMode="auto">
          <a:xfrm>
            <a:off x="2669813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 bwMode="auto">
          <a:xfrm flipH="1" flipV="1">
            <a:off x="3576008" y="3763575"/>
            <a:ext cx="3735358" cy="52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>
            <a:off x="4457773" y="980728"/>
            <a:ext cx="0" cy="3528932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flipH="1" flipV="1">
            <a:off x="3119880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 flipH="1">
            <a:off x="3597201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/>
          <p:nvPr/>
        </p:nvCxnSpPr>
        <p:spPr bwMode="auto">
          <a:xfrm>
            <a:off x="4363741" y="4121511"/>
            <a:ext cx="96114" cy="38759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/>
          <p:nvPr/>
        </p:nvCxnSpPr>
        <p:spPr bwMode="auto">
          <a:xfrm flipH="1">
            <a:off x="4350726" y="4121511"/>
            <a:ext cx="19639" cy="89166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flipH="1" flipV="1">
            <a:off x="2536621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>
            <a:off x="3128101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 flipV="1">
            <a:off x="2740898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 flipH="1" flipV="1">
            <a:off x="2818095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正方形/長方形 48"/>
          <p:cNvSpPr/>
          <p:nvPr/>
        </p:nvSpPr>
        <p:spPr bwMode="auto">
          <a:xfrm>
            <a:off x="7023334" y="3731778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5255545" y="372780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 rot="21000000">
            <a:off x="4122259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312493" y="362258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 rot="600000">
            <a:off x="3106125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 rot="600000">
            <a:off x="3279168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 rot="21000000">
            <a:off x="3560153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 rot="5400000">
            <a:off x="2798335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 rot="2700000">
            <a:off x="2856278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 rot="18900000">
            <a:off x="2717445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 rot="2700000">
            <a:off x="4456218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 rot="5400000">
            <a:off x="4442383" y="2905087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 rot="5400000">
            <a:off x="4442383" y="1187756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 rot="4800000">
            <a:off x="4438923" y="4459768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 rot="4800000">
            <a:off x="4346480" y="4078085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 rot="5400000">
            <a:off x="4332427" y="480239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65" name="直線コネクタ 64"/>
          <p:cNvCxnSpPr>
            <a:stCxn id="57" idx="1"/>
          </p:cNvCxnSpPr>
          <p:nvPr/>
        </p:nvCxnSpPr>
        <p:spPr bwMode="auto">
          <a:xfrm flipH="1" flipV="1">
            <a:off x="2731945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>
            <a:endCxn id="50" idx="3"/>
          </p:cNvCxnSpPr>
          <p:nvPr/>
        </p:nvCxnSpPr>
        <p:spPr bwMode="auto">
          <a:xfrm flipH="1">
            <a:off x="5291545" y="3758415"/>
            <a:ext cx="1728759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>
            <a:stCxn id="61" idx="3"/>
          </p:cNvCxnSpPr>
          <p:nvPr/>
        </p:nvCxnSpPr>
        <p:spPr bwMode="auto">
          <a:xfrm flipH="1">
            <a:off x="4455134" y="1250756"/>
            <a:ext cx="5249" cy="1690755"/>
          </a:xfrm>
          <a:prstGeom prst="line">
            <a:avLst/>
          </a:prstGeom>
          <a:solidFill>
            <a:srgbClr val="FAFFC9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角丸四角形 67"/>
          <p:cNvSpPr/>
          <p:nvPr/>
        </p:nvSpPr>
        <p:spPr bwMode="auto">
          <a:xfrm>
            <a:off x="5416733" y="799294"/>
            <a:ext cx="3317371" cy="2052232"/>
          </a:xfrm>
          <a:prstGeom prst="roundRect">
            <a:avLst>
              <a:gd name="adj" fmla="val 7715"/>
            </a:avLst>
          </a:prstGeom>
          <a:solidFill>
            <a:srgbClr val="FF9999">
              <a:alpha val="50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5493745" y="953860"/>
            <a:ext cx="3143272" cy="39914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FF0000"/>
                </a:solidFill>
                <a:ea typeface="+mn-ea"/>
              </a:rPr>
              <a:t>Type-A system</a:t>
            </a:r>
            <a:endParaRPr lang="en-US" altLang="ja-JP" sz="1800" b="1" kern="0" dirty="0" smtClean="0">
              <a:solidFill>
                <a:srgbClr val="FF0000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EAEAEA"/>
                </a:solidFill>
                <a:ea typeface="+mn-ea"/>
              </a:rPr>
              <a:t>    </a:t>
            </a:r>
          </a:p>
        </p:txBody>
      </p:sp>
      <p:grpSp>
        <p:nvGrpSpPr>
          <p:cNvPr id="70" name="グループ化 152"/>
          <p:cNvGrpSpPr/>
          <p:nvPr/>
        </p:nvGrpSpPr>
        <p:grpSpPr>
          <a:xfrm>
            <a:off x="8048041" y="881852"/>
            <a:ext cx="542048" cy="1854416"/>
            <a:chOff x="8134408" y="1196752"/>
            <a:chExt cx="542048" cy="2131416"/>
          </a:xfrm>
        </p:grpSpPr>
        <p:sp>
          <p:nvSpPr>
            <p:cNvPr id="71" name="正方形/長方形 70"/>
            <p:cNvSpPr/>
            <p:nvPr/>
          </p:nvSpPr>
          <p:spPr bwMode="auto">
            <a:xfrm>
              <a:off x="8134408" y="1312778"/>
              <a:ext cx="72000" cy="2880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72" name="グループ化 127"/>
            <p:cNvGrpSpPr/>
            <p:nvPr/>
          </p:nvGrpSpPr>
          <p:grpSpPr>
            <a:xfrm>
              <a:off x="8187030" y="1196752"/>
              <a:ext cx="439242" cy="129946"/>
              <a:chOff x="7380312" y="1384222"/>
              <a:chExt cx="439242" cy="129946"/>
            </a:xfrm>
          </p:grpSpPr>
          <p:sp>
            <p:nvSpPr>
              <p:cNvPr id="90" name="正方形/長方形 89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91" name="円弧 90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92" name="円弧 91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73" name="正方形/長方形 72"/>
            <p:cNvSpPr/>
            <p:nvPr/>
          </p:nvSpPr>
          <p:spPr bwMode="auto">
            <a:xfrm>
              <a:off x="8604456" y="1297346"/>
              <a:ext cx="72000" cy="2880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74" name="グループ化 128"/>
            <p:cNvGrpSpPr/>
            <p:nvPr/>
          </p:nvGrpSpPr>
          <p:grpSpPr>
            <a:xfrm>
              <a:off x="8179836" y="1743432"/>
              <a:ext cx="439242" cy="129946"/>
              <a:chOff x="7380312" y="1384222"/>
              <a:chExt cx="439242" cy="129946"/>
            </a:xfrm>
          </p:grpSpPr>
          <p:sp>
            <p:nvSpPr>
              <p:cNvPr id="87" name="正方形/長方形 86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8" name="円弧 87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9" name="円弧 88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75" name="グループ化 132"/>
            <p:cNvGrpSpPr/>
            <p:nvPr/>
          </p:nvGrpSpPr>
          <p:grpSpPr>
            <a:xfrm>
              <a:off x="8187030" y="2031464"/>
              <a:ext cx="439242" cy="129946"/>
              <a:chOff x="7380312" y="1384222"/>
              <a:chExt cx="439242" cy="129946"/>
            </a:xfrm>
          </p:grpSpPr>
          <p:sp>
            <p:nvSpPr>
              <p:cNvPr id="84" name="正方形/長方形 8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5" name="円弧 8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6" name="円弧 8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76" name="グループ化 136"/>
            <p:cNvGrpSpPr/>
            <p:nvPr/>
          </p:nvGrpSpPr>
          <p:grpSpPr>
            <a:xfrm>
              <a:off x="8187030" y="2305426"/>
              <a:ext cx="439242" cy="129946"/>
              <a:chOff x="7380312" y="1384222"/>
              <a:chExt cx="439242" cy="129946"/>
            </a:xfrm>
          </p:grpSpPr>
          <p:sp>
            <p:nvSpPr>
              <p:cNvPr id="81" name="正方形/長方形 8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2" name="円弧 8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3" name="円弧 8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77" name="正方形/長方形 76"/>
            <p:cNvSpPr/>
            <p:nvPr/>
          </p:nvSpPr>
          <p:spPr bwMode="auto">
            <a:xfrm>
              <a:off x="8259038" y="2603732"/>
              <a:ext cx="273629" cy="9404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8273441" y="2881490"/>
              <a:ext cx="273629" cy="9404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8345677" y="3131468"/>
              <a:ext cx="136814" cy="1967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80" name="直線コネクタ 79"/>
            <p:cNvCxnSpPr>
              <a:stCxn id="90" idx="2"/>
              <a:endCxn id="79" idx="2"/>
            </p:cNvCxnSpPr>
            <p:nvPr/>
          </p:nvCxnSpPr>
          <p:spPr bwMode="auto">
            <a:xfrm>
              <a:off x="8406651" y="1297314"/>
              <a:ext cx="7433" cy="2030854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5551893" y="1457916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Cryogenic test mass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Sapphire, 23kg, 20K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Tall seismic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IP + GASF + Payload</a:t>
            </a:r>
          </a:p>
        </p:txBody>
      </p:sp>
      <p:sp>
        <p:nvSpPr>
          <p:cNvPr id="94" name="下矢印 93"/>
          <p:cNvSpPr/>
          <p:nvPr/>
        </p:nvSpPr>
        <p:spPr bwMode="auto">
          <a:xfrm rot="1666273">
            <a:off x="5226613" y="3012195"/>
            <a:ext cx="476699" cy="486146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 flipV="1">
            <a:off x="8378712" y="1221068"/>
            <a:ext cx="283385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 flipV="1">
            <a:off x="7962475" y="1221068"/>
            <a:ext cx="283385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228600" y="2667000"/>
            <a:ext cx="2002200" cy="2438400"/>
          </a:xfrm>
          <a:prstGeom prst="roundRect">
            <a:avLst>
              <a:gd name="adj" fmla="val 7715"/>
            </a:avLst>
          </a:prstGeom>
          <a:solidFill>
            <a:srgbClr val="99CCFF">
              <a:alpha val="47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228600" y="3810000"/>
            <a:ext cx="1981200" cy="38100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3366FF"/>
                </a:solidFill>
                <a:ea typeface="+mn-ea"/>
              </a:rPr>
              <a:t>Type-C system</a:t>
            </a:r>
            <a:endParaRPr lang="en-US" altLang="ja-JP" sz="1800" b="1" kern="0" dirty="0" smtClean="0">
              <a:solidFill>
                <a:srgbClr val="3366FF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CCFF"/>
                </a:solidFill>
                <a:ea typeface="+mn-ea"/>
              </a:rPr>
              <a:t>    </a:t>
            </a: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>
          <a:xfrm>
            <a:off x="228600" y="4191001"/>
            <a:ext cx="2209800" cy="838199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Mode cleaner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0.5kg,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Stack + Payload</a:t>
            </a:r>
          </a:p>
        </p:txBody>
      </p:sp>
      <p:sp>
        <p:nvSpPr>
          <p:cNvPr id="110" name="下矢印 109"/>
          <p:cNvSpPr/>
          <p:nvPr/>
        </p:nvSpPr>
        <p:spPr bwMode="auto">
          <a:xfrm rot="17955770">
            <a:off x="2164990" y="2863619"/>
            <a:ext cx="484632" cy="355937"/>
          </a:xfrm>
          <a:prstGeom prst="downArrow">
            <a:avLst/>
          </a:prstGeom>
          <a:solidFill>
            <a:srgbClr val="99CCFF">
              <a:alpha val="10000"/>
            </a:srgbClr>
          </a:solidFill>
          <a:ln w="25400" cap="flat" cmpd="sng" algn="ctr">
            <a:solidFill>
              <a:srgbClr val="99CCFF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>
          <a:xfrm>
            <a:off x="4635742" y="110804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3" name="Rectangle 3"/>
          <p:cNvSpPr txBox="1">
            <a:spLocks noChangeArrowheads="1"/>
          </p:cNvSpPr>
          <p:nvPr/>
        </p:nvSpPr>
        <p:spPr>
          <a:xfrm>
            <a:off x="4639875" y="283623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I</a:t>
            </a: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4" name="Rectangle 3"/>
          <p:cNvSpPr txBox="1">
            <a:spLocks noChangeArrowheads="1"/>
          </p:cNvSpPr>
          <p:nvPr/>
        </p:nvSpPr>
        <p:spPr>
          <a:xfrm rot="16200000">
            <a:off x="3909377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Y-arm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>
          <a:xfrm>
            <a:off x="5936019" y="342900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-arm</a:t>
            </a: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>
          <a:xfrm>
            <a:off x="5062795" y="388207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I</a:t>
            </a: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7" name="Rectangle 3"/>
          <p:cNvSpPr txBox="1">
            <a:spLocks noChangeArrowheads="1"/>
          </p:cNvSpPr>
          <p:nvPr/>
        </p:nvSpPr>
        <p:spPr>
          <a:xfrm>
            <a:off x="7088147" y="388207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8" name="Rectangle 3"/>
          <p:cNvSpPr txBox="1">
            <a:spLocks noChangeArrowheads="1"/>
          </p:cNvSpPr>
          <p:nvPr/>
        </p:nvSpPr>
        <p:spPr>
          <a:xfrm>
            <a:off x="4502000" y="338138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BS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>
          <a:xfrm>
            <a:off x="4429992" y="473926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SRM</a:t>
            </a:r>
          </a:p>
        </p:txBody>
      </p:sp>
      <p:sp>
        <p:nvSpPr>
          <p:cNvPr id="120" name="Rectangle 3"/>
          <p:cNvSpPr txBox="1">
            <a:spLocks noChangeArrowheads="1"/>
          </p:cNvSpPr>
          <p:nvPr/>
        </p:nvSpPr>
        <p:spPr>
          <a:xfrm>
            <a:off x="3127707" y="331974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PRM</a:t>
            </a:r>
          </a:p>
        </p:txBody>
      </p:sp>
      <p:sp>
        <p:nvSpPr>
          <p:cNvPr id="121" name="角丸四角形 120"/>
          <p:cNvSpPr/>
          <p:nvPr/>
        </p:nvSpPr>
        <p:spPr bwMode="auto">
          <a:xfrm>
            <a:off x="5539408" y="4191000"/>
            <a:ext cx="3528392" cy="1866101"/>
          </a:xfrm>
          <a:prstGeom prst="roundRect">
            <a:avLst>
              <a:gd name="adj" fmla="val 7715"/>
            </a:avLst>
          </a:prstGeom>
          <a:solidFill>
            <a:srgbClr val="99FF99">
              <a:alpha val="54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>
          <a:xfrm>
            <a:off x="5539408" y="4385637"/>
            <a:ext cx="3143272" cy="39914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008000"/>
                </a:solidFill>
                <a:ea typeface="+mn-ea"/>
              </a:rPr>
              <a:t>Type-B system</a:t>
            </a:r>
            <a:endParaRPr lang="en-US" altLang="ja-JP" sz="1800" b="1" kern="0" dirty="0" smtClean="0">
              <a:solidFill>
                <a:srgbClr val="008000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FF99"/>
                </a:solidFill>
                <a:ea typeface="+mn-ea"/>
              </a:rPr>
              <a:t>    </a:t>
            </a:r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5683424" y="4787974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Core optics (BS, SRM,…)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</a:t>
            </a: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1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0kg,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IP + GASF + Payload</a:t>
            </a:r>
          </a:p>
        </p:txBody>
      </p:sp>
      <p:sp>
        <p:nvSpPr>
          <p:cNvPr id="124" name="下矢印 123"/>
          <p:cNvSpPr>
            <a:spLocks noChangeAspect="1"/>
          </p:cNvSpPr>
          <p:nvPr/>
        </p:nvSpPr>
        <p:spPr bwMode="auto">
          <a:xfrm rot="6301838">
            <a:off x="4839501" y="4308200"/>
            <a:ext cx="513284" cy="630394"/>
          </a:xfrm>
          <a:prstGeom prst="downArrow">
            <a:avLst/>
          </a:prstGeom>
          <a:solidFill>
            <a:srgbClr val="CCFFCC"/>
          </a:solidFill>
          <a:ln w="25400" cap="flat" cmpd="sng" algn="ctr">
            <a:solidFill>
              <a:srgbClr val="CCFF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25" name="グループ化 143"/>
          <p:cNvGrpSpPr/>
          <p:nvPr/>
        </p:nvGrpSpPr>
        <p:grpSpPr>
          <a:xfrm>
            <a:off x="8131696" y="4379056"/>
            <a:ext cx="699562" cy="1590757"/>
            <a:chOff x="3080613" y="4517663"/>
            <a:chExt cx="699562" cy="1590757"/>
          </a:xfrm>
        </p:grpSpPr>
        <p:grpSp>
          <p:nvGrpSpPr>
            <p:cNvPr id="126" name="グループ化 146"/>
            <p:cNvGrpSpPr/>
            <p:nvPr/>
          </p:nvGrpSpPr>
          <p:grpSpPr>
            <a:xfrm>
              <a:off x="3166118" y="4517663"/>
              <a:ext cx="542048" cy="1348237"/>
              <a:chOff x="8062400" y="4375654"/>
              <a:chExt cx="542048" cy="1348237"/>
            </a:xfrm>
          </p:grpSpPr>
          <p:sp>
            <p:nvSpPr>
              <p:cNvPr id="130" name="正方形/長方形 129"/>
              <p:cNvSpPr/>
              <p:nvPr/>
            </p:nvSpPr>
            <p:spPr bwMode="auto">
              <a:xfrm>
                <a:off x="8062400" y="4476601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131" name="グループ化 161"/>
              <p:cNvGrpSpPr/>
              <p:nvPr/>
            </p:nvGrpSpPr>
            <p:grpSpPr>
              <a:xfrm>
                <a:off x="8115022" y="4375654"/>
                <a:ext cx="439242" cy="113058"/>
                <a:chOff x="7380312" y="1384222"/>
                <a:chExt cx="439242" cy="129946"/>
              </a:xfrm>
            </p:grpSpPr>
            <p:sp>
              <p:nvSpPr>
                <p:cNvPr id="146" name="正方形/長方形 145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7" name="円弧 146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8" name="円弧 147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32" name="正方形/長方形 131"/>
              <p:cNvSpPr/>
              <p:nvPr/>
            </p:nvSpPr>
            <p:spPr bwMode="auto">
              <a:xfrm>
                <a:off x="8532448" y="4463175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133" name="グループ化 167"/>
              <p:cNvGrpSpPr/>
              <p:nvPr/>
            </p:nvGrpSpPr>
            <p:grpSpPr>
              <a:xfrm>
                <a:off x="8107828" y="4797152"/>
                <a:ext cx="439242" cy="113058"/>
                <a:chOff x="7380312" y="1384222"/>
                <a:chExt cx="439242" cy="129946"/>
              </a:xfrm>
            </p:grpSpPr>
            <p:sp>
              <p:nvSpPr>
                <p:cNvPr id="143" name="正方形/長方形 142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5" name="円弧 144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34" name="正方形/長方形 133"/>
              <p:cNvSpPr/>
              <p:nvPr/>
            </p:nvSpPr>
            <p:spPr bwMode="auto">
              <a:xfrm>
                <a:off x="8191450" y="500263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8193153" y="5200338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8259039" y="5379566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37" name="直線コネクタ 136"/>
              <p:cNvCxnSpPr>
                <a:stCxn id="146" idx="2"/>
                <a:endCxn id="136" idx="2"/>
              </p:cNvCxnSpPr>
              <p:nvPr/>
            </p:nvCxnSpPr>
            <p:spPr bwMode="auto">
              <a:xfrm flipH="1">
                <a:off x="8327446" y="4463147"/>
                <a:ext cx="7197" cy="1087556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8" name="正方形/長方形 137"/>
              <p:cNvSpPr/>
              <p:nvPr/>
            </p:nvSpPr>
            <p:spPr bwMode="auto">
              <a:xfrm>
                <a:off x="8077852" y="5661249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27" name="正方形/長方形 126"/>
            <p:cNvSpPr/>
            <p:nvPr/>
          </p:nvSpPr>
          <p:spPr bwMode="auto">
            <a:xfrm flipV="1">
              <a:off x="3703070" y="4838563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8" name="正方形/長方形 127"/>
            <p:cNvSpPr/>
            <p:nvPr/>
          </p:nvSpPr>
          <p:spPr bwMode="auto">
            <a:xfrm flipV="1">
              <a:off x="3080613" y="4818508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 bwMode="auto">
            <a:xfrm flipV="1">
              <a:off x="3152560" y="6062701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149" name="図形グループ 269"/>
          <p:cNvGrpSpPr/>
          <p:nvPr/>
        </p:nvGrpSpPr>
        <p:grpSpPr>
          <a:xfrm>
            <a:off x="107211" y="609600"/>
            <a:ext cx="4283694" cy="1859255"/>
            <a:chOff x="107211" y="609600"/>
            <a:chExt cx="4283694" cy="1859255"/>
          </a:xfrm>
        </p:grpSpPr>
        <p:grpSp>
          <p:nvGrpSpPr>
            <p:cNvPr id="150" name="図形グループ 177"/>
            <p:cNvGrpSpPr/>
            <p:nvPr/>
          </p:nvGrpSpPr>
          <p:grpSpPr>
            <a:xfrm>
              <a:off x="107211" y="609601"/>
              <a:ext cx="4191000" cy="1859254"/>
              <a:chOff x="107211" y="609601"/>
              <a:chExt cx="4191000" cy="1859254"/>
            </a:xfrm>
          </p:grpSpPr>
          <p:sp>
            <p:nvSpPr>
              <p:cNvPr id="152" name="Rectangle 3"/>
              <p:cNvSpPr txBox="1">
                <a:spLocks noChangeArrowheads="1"/>
              </p:cNvSpPr>
              <p:nvPr/>
            </p:nvSpPr>
            <p:spPr>
              <a:xfrm>
                <a:off x="381000" y="1143000"/>
                <a:ext cx="3143272" cy="1325855"/>
              </a:xfrm>
              <a:prstGeom prst="rect">
                <a:avLst/>
              </a:prstGeom>
              <a:solidFill>
                <a:srgbClr val="99CCFF">
                  <a:alpha val="44000"/>
                </a:srgbClr>
              </a:solidFill>
            </p:spPr>
            <p:txBody>
              <a:bodyPr/>
              <a:lstStyle/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800" b="1" kern="0" dirty="0" smtClean="0">
                    <a:solidFill>
                      <a:srgbClr val="003366"/>
                    </a:solidFill>
                    <a:ea typeface="+mn-ea"/>
                  </a:rPr>
                  <a:t>bKAGRA configuration</a:t>
                </a:r>
                <a:endParaRPr lang="en-US" altLang="ja-JP" sz="1600" kern="0" dirty="0" smtClean="0">
                  <a:solidFill>
                    <a:srgbClr val="003366"/>
                  </a:solidFill>
                  <a:ea typeface="+mn-ea"/>
                </a:endParaRP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600" kern="0" dirty="0" smtClean="0">
                    <a:solidFill>
                      <a:srgbClr val="003366"/>
                    </a:solidFill>
                    <a:ea typeface="+mn-ea"/>
                  </a:rPr>
                  <a:t>  - Cryogenic test masses</a:t>
                </a: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600" kern="0" dirty="0">
                    <a:solidFill>
                      <a:srgbClr val="003366"/>
                    </a:solidFill>
                    <a:ea typeface="+mn-ea"/>
                  </a:rPr>
                  <a:t> </a:t>
                </a:r>
                <a:r>
                  <a:rPr lang="en-US" altLang="ja-JP" sz="1600" kern="0" dirty="0" smtClean="0">
                    <a:solidFill>
                      <a:srgbClr val="003366"/>
                    </a:solidFill>
                    <a:ea typeface="+mn-ea"/>
                  </a:rPr>
                  <a:t> - 3 km arm cavities</a:t>
                </a: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600" kern="0" dirty="0" smtClean="0">
                    <a:solidFill>
                      <a:srgbClr val="003366"/>
                    </a:solidFill>
                    <a:ea typeface="+mn-ea"/>
                  </a:rPr>
                  <a:t>  - RSE with power recycling</a:t>
                </a:r>
              </a:p>
            </p:txBody>
          </p:sp>
          <p:sp>
            <p:nvSpPr>
              <p:cNvPr id="153" name="角丸四角形 152"/>
              <p:cNvSpPr/>
              <p:nvPr/>
            </p:nvSpPr>
            <p:spPr bwMode="auto">
              <a:xfrm>
                <a:off x="107211" y="609601"/>
                <a:ext cx="4191000" cy="385199"/>
              </a:xfrm>
              <a:prstGeom prst="roundRect">
                <a:avLst>
                  <a:gd name="adj" fmla="val 7715"/>
                </a:avLst>
              </a:prstGeom>
              <a:solidFill>
                <a:srgbClr val="99CCFF">
                  <a:alpha val="44000"/>
                </a:srgbClr>
              </a:solidFill>
              <a:ln w="3175" cap="flat" cmpd="sng" algn="ctr">
                <a:solidFill>
                  <a:srgbClr val="FFFFFF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51" name="Rectangle 3"/>
            <p:cNvSpPr txBox="1">
              <a:spLocks noChangeArrowheads="1"/>
            </p:cNvSpPr>
            <p:nvPr/>
          </p:nvSpPr>
          <p:spPr>
            <a:xfrm>
              <a:off x="123705" y="609600"/>
              <a:ext cx="4267200" cy="457199"/>
            </a:xfrm>
            <a:prstGeom prst="rect">
              <a:avLst/>
            </a:prstGeom>
          </p:spPr>
          <p:txBody>
            <a:bodyPr/>
            <a:lstStyle/>
            <a:p>
              <a:pPr marL="193675" lvl="0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first science run in </a:t>
              </a:r>
              <a:r>
                <a:rPr lang="en-US" altLang="ja-JP" b="1" kern="0" dirty="0" smtClean="0">
                  <a:solidFill>
                    <a:srgbClr val="003366"/>
                  </a:solidFill>
                </a:rPr>
                <a:t>FY2017</a:t>
              </a:r>
              <a:endParaRPr lang="en-US" altLang="ja-JP" sz="1800" kern="0" dirty="0" smtClean="0">
                <a:solidFill>
                  <a:srgbClr val="003366"/>
                </a:solidFill>
                <a:ea typeface="+mn-ea"/>
              </a:endParaRPr>
            </a:p>
          </p:txBody>
        </p:sp>
      </p:grpSp>
      <p:sp>
        <p:nvSpPr>
          <p:cNvPr id="154" name="円/楕円 153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5" name="円/楕円 154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6" name="円/楕円 155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7" name="円/楕円 156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58" name="グループ化 28"/>
          <p:cNvGrpSpPr/>
          <p:nvPr/>
        </p:nvGrpSpPr>
        <p:grpSpPr>
          <a:xfrm>
            <a:off x="1066800" y="4081286"/>
            <a:ext cx="4876800" cy="2624314"/>
            <a:chOff x="-209872" y="3325606"/>
            <a:chExt cx="4876800" cy="2624314"/>
          </a:xfrm>
        </p:grpSpPr>
        <p:sp>
          <p:nvSpPr>
            <p:cNvPr id="159" name="角丸四角形 158"/>
            <p:cNvSpPr/>
            <p:nvPr/>
          </p:nvSpPr>
          <p:spPr bwMode="auto">
            <a:xfrm>
              <a:off x="-209872" y="4273520"/>
              <a:ext cx="4876800" cy="1676400"/>
            </a:xfrm>
            <a:prstGeom prst="roundRect">
              <a:avLst>
                <a:gd name="adj" fmla="val 7715"/>
              </a:avLst>
            </a:prstGeom>
            <a:solidFill>
              <a:srgbClr val="FFD257">
                <a:alpha val="50000"/>
              </a:srgbClr>
            </a:solidFill>
            <a:ln w="3175" cap="flat" cmpd="sng" algn="ctr">
              <a:solidFill>
                <a:srgbClr val="FFD257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0" name="Rectangle 3"/>
            <p:cNvSpPr txBox="1">
              <a:spLocks noChangeArrowheads="1"/>
            </p:cNvSpPr>
            <p:nvPr/>
          </p:nvSpPr>
          <p:spPr>
            <a:xfrm>
              <a:off x="582216" y="4349720"/>
              <a:ext cx="2443268" cy="399144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FF6600"/>
                  </a:solidFill>
                  <a:ea typeface="+mn-ea"/>
                </a:rPr>
                <a:t>Type-Bp</a:t>
              </a:r>
              <a:r>
                <a:rPr lang="en-US" altLang="ja-JP" sz="1800" b="1" kern="0" noProof="0" dirty="0" smtClean="0">
                  <a:solidFill>
                    <a:srgbClr val="FF6600"/>
                  </a:solidFill>
                  <a:ea typeface="+mn-ea"/>
                </a:rPr>
                <a:t> payload</a:t>
              </a:r>
              <a:endParaRPr lang="en-US" altLang="ja-JP" sz="1800" b="1" kern="0" dirty="0" smtClean="0">
                <a:solidFill>
                  <a:srgbClr val="FF6600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FFFF00"/>
                  </a:solidFill>
                  <a:ea typeface="+mn-ea"/>
                </a:rPr>
                <a:t>    </a:t>
              </a:r>
            </a:p>
          </p:txBody>
        </p:sp>
        <p:sp>
          <p:nvSpPr>
            <p:cNvPr id="161" name="Rectangle 3"/>
            <p:cNvSpPr txBox="1">
              <a:spLocks noChangeArrowheads="1"/>
            </p:cNvSpPr>
            <p:nvPr/>
          </p:nvSpPr>
          <p:spPr>
            <a:xfrm>
              <a:off x="510208" y="4725144"/>
              <a:ext cx="4156720" cy="1224776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Test mass and Core optics (BS, FM,..)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 Silica, 10kg, 290K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Seismic isolator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 Table + GASF + Type-B Payload</a:t>
              </a:r>
            </a:p>
          </p:txBody>
        </p:sp>
        <p:sp>
          <p:nvSpPr>
            <p:cNvPr id="162" name="下矢印 161"/>
            <p:cNvSpPr/>
            <p:nvPr/>
          </p:nvSpPr>
          <p:spPr bwMode="auto">
            <a:xfrm rot="10800000">
              <a:off x="2187632" y="3325606"/>
              <a:ext cx="304800" cy="871714"/>
            </a:xfrm>
            <a:prstGeom prst="downArrow">
              <a:avLst/>
            </a:prstGeom>
            <a:solidFill>
              <a:srgbClr val="FFD257"/>
            </a:solidFill>
            <a:ln w="25400" cap="flat" cmpd="sng" algn="ctr">
              <a:solidFill>
                <a:srgbClr val="FFD257">
                  <a:alpha val="9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163" name="下矢印 162"/>
          <p:cNvSpPr/>
          <p:nvPr/>
        </p:nvSpPr>
        <p:spPr bwMode="auto">
          <a:xfrm rot="19501493">
            <a:off x="6658398" y="2941344"/>
            <a:ext cx="475187" cy="516755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64" name="図形グループ 285"/>
          <p:cNvGrpSpPr/>
          <p:nvPr/>
        </p:nvGrpSpPr>
        <p:grpSpPr>
          <a:xfrm>
            <a:off x="1143000" y="5181600"/>
            <a:ext cx="627614" cy="1291168"/>
            <a:chOff x="1143000" y="5181600"/>
            <a:chExt cx="627614" cy="1291168"/>
          </a:xfrm>
        </p:grpSpPr>
        <p:grpSp>
          <p:nvGrpSpPr>
            <p:cNvPr id="165" name="グループ化 19"/>
            <p:cNvGrpSpPr/>
            <p:nvPr/>
          </p:nvGrpSpPr>
          <p:grpSpPr>
            <a:xfrm>
              <a:off x="1143000" y="5257800"/>
              <a:ext cx="627614" cy="1214968"/>
              <a:chOff x="471896" y="4878328"/>
              <a:chExt cx="627614" cy="1214968"/>
            </a:xfrm>
          </p:grpSpPr>
          <p:sp>
            <p:nvSpPr>
              <p:cNvPr id="170" name="正方形/長方形 169"/>
              <p:cNvSpPr/>
              <p:nvPr/>
            </p:nvSpPr>
            <p:spPr bwMode="auto">
              <a:xfrm>
                <a:off x="601422" y="4878328"/>
                <a:ext cx="360850" cy="882745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1" name="正方形/長方形 170"/>
              <p:cNvSpPr/>
              <p:nvPr/>
            </p:nvSpPr>
            <p:spPr bwMode="auto">
              <a:xfrm>
                <a:off x="639309" y="532463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2" name="正方形/長方形 171"/>
              <p:cNvSpPr/>
              <p:nvPr/>
            </p:nvSpPr>
            <p:spPr bwMode="auto">
              <a:xfrm>
                <a:off x="705195" y="5503864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73" name="直線コネクタ 172"/>
              <p:cNvCxnSpPr>
                <a:stCxn id="170" idx="0"/>
                <a:endCxn id="172" idx="2"/>
              </p:cNvCxnSpPr>
              <p:nvPr/>
            </p:nvCxnSpPr>
            <p:spPr bwMode="auto">
              <a:xfrm flipH="1">
                <a:off x="773602" y="4878328"/>
                <a:ext cx="8245" cy="796673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4" name="正方形/長方形 173"/>
              <p:cNvSpPr/>
              <p:nvPr/>
            </p:nvSpPr>
            <p:spPr bwMode="auto">
              <a:xfrm>
                <a:off x="544556" y="5785547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5" name="正方形/長方形 174"/>
              <p:cNvSpPr/>
              <p:nvPr/>
            </p:nvSpPr>
            <p:spPr bwMode="auto">
              <a:xfrm>
                <a:off x="557256" y="5870254"/>
                <a:ext cx="79384" cy="17732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6" name="正方形/長方形 175"/>
              <p:cNvSpPr/>
              <p:nvPr/>
            </p:nvSpPr>
            <p:spPr bwMode="auto">
              <a:xfrm>
                <a:off x="962272" y="5870253"/>
                <a:ext cx="88332" cy="17732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 flipV="1">
                <a:off x="471896" y="604757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636640" y="508564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66" name="グループ化 209"/>
            <p:cNvGrpSpPr/>
            <p:nvPr/>
          </p:nvGrpSpPr>
          <p:grpSpPr>
            <a:xfrm>
              <a:off x="1237158" y="5181600"/>
              <a:ext cx="439242" cy="106621"/>
              <a:chOff x="7380312" y="1384222"/>
              <a:chExt cx="439242" cy="129946"/>
            </a:xfrm>
          </p:grpSpPr>
          <p:sp>
            <p:nvSpPr>
              <p:cNvPr id="167" name="正方形/長方形 166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8" name="円弧 167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9" name="円弧 168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180" name="図形グループ 179"/>
          <p:cNvGrpSpPr/>
          <p:nvPr/>
        </p:nvGrpSpPr>
        <p:grpSpPr>
          <a:xfrm>
            <a:off x="1376299" y="2791202"/>
            <a:ext cx="627614" cy="1136161"/>
            <a:chOff x="515386" y="276615"/>
            <a:chExt cx="627614" cy="1136161"/>
          </a:xfrm>
        </p:grpSpPr>
        <p:sp>
          <p:nvSpPr>
            <p:cNvPr id="181" name="正方形/長方形 180"/>
            <p:cNvSpPr/>
            <p:nvPr/>
          </p:nvSpPr>
          <p:spPr bwMode="auto">
            <a:xfrm>
              <a:off x="617618" y="276615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2" name="正方形/長方形 181"/>
            <p:cNvSpPr/>
            <p:nvPr/>
          </p:nvSpPr>
          <p:spPr bwMode="auto">
            <a:xfrm>
              <a:off x="655505" y="474319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3" name="正方形/長方形 182"/>
            <p:cNvSpPr/>
            <p:nvPr/>
          </p:nvSpPr>
          <p:spPr bwMode="auto">
            <a:xfrm>
              <a:off x="721391" y="653547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184" name="直線コネクタ 183"/>
            <p:cNvCxnSpPr>
              <a:stCxn id="181" idx="0"/>
              <a:endCxn id="183" idx="2"/>
            </p:cNvCxnSpPr>
            <p:nvPr/>
          </p:nvCxnSpPr>
          <p:spPr bwMode="auto">
            <a:xfrm flipH="1">
              <a:off x="789798" y="276615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正方形/長方形 184"/>
            <p:cNvSpPr/>
            <p:nvPr/>
          </p:nvSpPr>
          <p:spPr bwMode="auto">
            <a:xfrm>
              <a:off x="560752" y="935230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6" name="正方形/長方形 185"/>
            <p:cNvSpPr/>
            <p:nvPr/>
          </p:nvSpPr>
          <p:spPr bwMode="auto">
            <a:xfrm>
              <a:off x="573452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7" name="正方形/長方形 186"/>
            <p:cNvSpPr/>
            <p:nvPr/>
          </p:nvSpPr>
          <p:spPr bwMode="auto">
            <a:xfrm>
              <a:off x="569094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8" name="正方形/長方形 187"/>
            <p:cNvSpPr/>
            <p:nvPr/>
          </p:nvSpPr>
          <p:spPr bwMode="auto">
            <a:xfrm>
              <a:off x="978468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9" name="正方形/長方形 188"/>
            <p:cNvSpPr/>
            <p:nvPr/>
          </p:nvSpPr>
          <p:spPr bwMode="auto">
            <a:xfrm>
              <a:off x="975742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0" name="正方形/長方形 189"/>
            <p:cNvSpPr/>
            <p:nvPr/>
          </p:nvSpPr>
          <p:spPr bwMode="auto">
            <a:xfrm flipV="1">
              <a:off x="515386" y="1367057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1" name="正方形/長方形 190"/>
            <p:cNvSpPr/>
            <p:nvPr/>
          </p:nvSpPr>
          <p:spPr bwMode="auto">
            <a:xfrm>
              <a:off x="569219" y="1192784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2" name="正方形/長方形 191"/>
            <p:cNvSpPr/>
            <p:nvPr/>
          </p:nvSpPr>
          <p:spPr bwMode="auto">
            <a:xfrm>
              <a:off x="624248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3" name="正方形/長方形 192"/>
            <p:cNvSpPr/>
            <p:nvPr/>
          </p:nvSpPr>
          <p:spPr bwMode="auto">
            <a:xfrm>
              <a:off x="927660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/>
                <a:cs typeface="Arial"/>
              </a:rPr>
              <a:t>150709</a:t>
            </a:r>
            <a:r>
              <a:rPr kumimoji="1" lang="en-US" altLang="ja-JP" sz="1200" dirty="0" smtClean="0">
                <a:latin typeface="Arial"/>
                <a:cs typeface="Arial"/>
              </a:rPr>
              <a:t>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49064" y="3809012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 bwMode="auto">
          <a:xfrm>
            <a:off x="3191952" y="3517726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 bwMode="auto">
          <a:xfrm>
            <a:off x="3006564" y="3558731"/>
            <a:ext cx="179999" cy="179999"/>
          </a:xfrm>
          <a:prstGeom prst="ellipse">
            <a:avLst/>
          </a:prstGeom>
          <a:solidFill>
            <a:srgbClr val="558ED5">
              <a:alpha val="80000"/>
            </a:srgbClr>
          </a:solidFill>
          <a:ln w="15875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 bwMode="auto">
          <a:xfrm>
            <a:off x="3191952" y="3735872"/>
            <a:ext cx="179999" cy="179999"/>
          </a:xfrm>
          <a:prstGeom prst="ellipse">
            <a:avLst/>
          </a:prstGeom>
          <a:solidFill>
            <a:srgbClr val="558ED5">
              <a:alpha val="80000"/>
            </a:srgbClr>
          </a:solidFill>
          <a:ln w="15875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FFD257">
                  <a:alpha val="80000"/>
                </a:srgbClr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2574392" y="123692"/>
            <a:ext cx="3531713" cy="379965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bKAGRA</a:t>
            </a:r>
            <a:r>
              <a:rPr lang="en-US" altLang="ja-JP" sz="1800" dirty="0" smtClean="0">
                <a:latin typeface="Arial"/>
                <a:cs typeface="Arial"/>
              </a:rPr>
              <a:t> configuration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 rot="5400000">
            <a:off x="6007038" y="3177102"/>
            <a:ext cx="291629" cy="1145484"/>
          </a:xfrm>
          <a:prstGeom prst="rect">
            <a:avLst/>
          </a:prstGeom>
          <a:solidFill>
            <a:srgbClr val="FFFFFF">
              <a:alpha val="3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304088" y="1505523"/>
            <a:ext cx="291629" cy="1141663"/>
          </a:xfrm>
          <a:prstGeom prst="rect">
            <a:avLst/>
          </a:prstGeom>
          <a:solidFill>
            <a:srgbClr val="FFFFFF">
              <a:alpha val="3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2" name="グループ化 119"/>
          <p:cNvGrpSpPr/>
          <p:nvPr/>
        </p:nvGrpSpPr>
        <p:grpSpPr>
          <a:xfrm>
            <a:off x="2536621" y="908720"/>
            <a:ext cx="4774745" cy="3148096"/>
            <a:chOff x="2180714" y="1700808"/>
            <a:chExt cx="4774745" cy="3148096"/>
          </a:xfrm>
        </p:grpSpPr>
        <p:sp>
          <p:nvSpPr>
            <p:cNvPr id="20" name="正方形/長方形 19"/>
            <p:cNvSpPr/>
            <p:nvPr/>
          </p:nvSpPr>
          <p:spPr bwMode="auto">
            <a:xfrm>
              <a:off x="2180714" y="3583290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3810734" y="1700808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3800460" y="3439274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6372200" y="4252101"/>
              <a:ext cx="583259" cy="59680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3952860" y="4035886"/>
              <a:ext cx="291629" cy="14367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 rot="5400000">
              <a:off x="5654193" y="3969190"/>
              <a:ext cx="291629" cy="1145484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 bwMode="auto">
            <a:xfrm rot="5400000">
              <a:off x="4354176" y="4397916"/>
              <a:ext cx="291629" cy="288031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27" name="円/楕円 26"/>
          <p:cNvSpPr/>
          <p:nvPr/>
        </p:nvSpPr>
        <p:spPr bwMode="auto">
          <a:xfrm>
            <a:off x="6852843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5081131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" name="円/楕円 28"/>
          <p:cNvSpPr/>
          <p:nvPr/>
        </p:nvSpPr>
        <p:spPr bwMode="auto">
          <a:xfrm>
            <a:off x="4279835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" name="円/楕円 29"/>
          <p:cNvSpPr/>
          <p:nvPr/>
        </p:nvSpPr>
        <p:spPr bwMode="auto">
          <a:xfrm>
            <a:off x="4279835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4279835" y="3573016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 bwMode="auto">
          <a:xfrm>
            <a:off x="3961030" y="3536083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 bwMode="auto">
          <a:xfrm>
            <a:off x="3470444" y="3653836"/>
            <a:ext cx="288000" cy="288000"/>
          </a:xfrm>
          <a:prstGeom prst="ellipse">
            <a:avLst/>
          </a:prstGeom>
          <a:solidFill>
            <a:srgbClr val="FFD257">
              <a:alpha val="80000"/>
            </a:srgbClr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4219741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" name="円/楕円 34"/>
          <p:cNvSpPr/>
          <p:nvPr/>
        </p:nvSpPr>
        <p:spPr bwMode="auto">
          <a:xfrm>
            <a:off x="4313773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" name="円/楕円 35"/>
          <p:cNvSpPr/>
          <p:nvPr/>
        </p:nvSpPr>
        <p:spPr bwMode="auto">
          <a:xfrm>
            <a:off x="4202730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7" name="円/楕円 36"/>
          <p:cNvSpPr/>
          <p:nvPr/>
        </p:nvSpPr>
        <p:spPr bwMode="auto">
          <a:xfrm>
            <a:off x="2657566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8" name="円/楕円 37"/>
          <p:cNvSpPr/>
          <p:nvPr/>
        </p:nvSpPr>
        <p:spPr bwMode="auto">
          <a:xfrm>
            <a:off x="2669813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 bwMode="auto">
          <a:xfrm flipH="1" flipV="1">
            <a:off x="3576008" y="3763575"/>
            <a:ext cx="3735358" cy="52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>
            <a:off x="4457773" y="980728"/>
            <a:ext cx="0" cy="3528932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flipH="1" flipV="1">
            <a:off x="3119880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 flipH="1">
            <a:off x="3597201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/>
          <p:nvPr/>
        </p:nvCxnSpPr>
        <p:spPr bwMode="auto">
          <a:xfrm>
            <a:off x="4363741" y="4121511"/>
            <a:ext cx="96114" cy="38759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/>
          <p:nvPr/>
        </p:nvCxnSpPr>
        <p:spPr bwMode="auto">
          <a:xfrm flipH="1">
            <a:off x="4350726" y="4121511"/>
            <a:ext cx="19639" cy="89166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flipH="1" flipV="1">
            <a:off x="2536621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>
            <a:off x="3128101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 flipV="1">
            <a:off x="2740898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 flipH="1" flipV="1">
            <a:off x="2818095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正方形/長方形 48"/>
          <p:cNvSpPr/>
          <p:nvPr/>
        </p:nvSpPr>
        <p:spPr bwMode="auto">
          <a:xfrm>
            <a:off x="7023334" y="3731778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5255545" y="372780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 rot="21000000">
            <a:off x="4122259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312493" y="362258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 rot="600000">
            <a:off x="3106125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 rot="600000">
            <a:off x="3279168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 rot="21000000">
            <a:off x="3560153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 rot="5400000">
            <a:off x="2798335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 rot="2700000">
            <a:off x="2856278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 rot="18900000">
            <a:off x="2717445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 rot="2700000">
            <a:off x="4456218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 rot="5400000">
            <a:off x="4442383" y="2905087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 rot="5400000">
            <a:off x="4442383" y="1187756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 rot="4800000">
            <a:off x="4438923" y="4459768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 rot="4800000">
            <a:off x="4346480" y="4078085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 rot="5400000">
            <a:off x="4332427" y="480239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65" name="直線コネクタ 64"/>
          <p:cNvCxnSpPr>
            <a:stCxn id="57" idx="1"/>
          </p:cNvCxnSpPr>
          <p:nvPr/>
        </p:nvCxnSpPr>
        <p:spPr bwMode="auto">
          <a:xfrm flipH="1" flipV="1">
            <a:off x="2731945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>
            <a:endCxn id="50" idx="3"/>
          </p:cNvCxnSpPr>
          <p:nvPr/>
        </p:nvCxnSpPr>
        <p:spPr bwMode="auto">
          <a:xfrm flipH="1">
            <a:off x="5291545" y="3758415"/>
            <a:ext cx="1728759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>
            <a:stCxn id="61" idx="3"/>
          </p:cNvCxnSpPr>
          <p:nvPr/>
        </p:nvCxnSpPr>
        <p:spPr bwMode="auto">
          <a:xfrm flipH="1">
            <a:off x="4455134" y="1250756"/>
            <a:ext cx="5249" cy="1690755"/>
          </a:xfrm>
          <a:prstGeom prst="line">
            <a:avLst/>
          </a:prstGeom>
          <a:solidFill>
            <a:srgbClr val="FAFFC9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角丸四角形 67"/>
          <p:cNvSpPr/>
          <p:nvPr/>
        </p:nvSpPr>
        <p:spPr bwMode="auto">
          <a:xfrm>
            <a:off x="5416733" y="799294"/>
            <a:ext cx="3317371" cy="2052232"/>
          </a:xfrm>
          <a:prstGeom prst="roundRect">
            <a:avLst>
              <a:gd name="adj" fmla="val 7715"/>
            </a:avLst>
          </a:prstGeom>
          <a:solidFill>
            <a:srgbClr val="FF9999">
              <a:alpha val="50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5493745" y="953860"/>
            <a:ext cx="3143272" cy="39914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FF0000"/>
                </a:solidFill>
                <a:ea typeface="+mn-ea"/>
              </a:rPr>
              <a:t>Type-A system</a:t>
            </a:r>
            <a:endParaRPr lang="en-US" altLang="ja-JP" sz="1800" b="1" kern="0" dirty="0" smtClean="0">
              <a:solidFill>
                <a:srgbClr val="FF0000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EAEAEA"/>
                </a:solidFill>
                <a:ea typeface="+mn-ea"/>
              </a:rPr>
              <a:t>    </a:t>
            </a:r>
          </a:p>
        </p:txBody>
      </p:sp>
      <p:grpSp>
        <p:nvGrpSpPr>
          <p:cNvPr id="3" name="グループ化 152"/>
          <p:cNvGrpSpPr/>
          <p:nvPr/>
        </p:nvGrpSpPr>
        <p:grpSpPr>
          <a:xfrm>
            <a:off x="8048041" y="881852"/>
            <a:ext cx="542048" cy="1854416"/>
            <a:chOff x="8134408" y="1196752"/>
            <a:chExt cx="542048" cy="2131416"/>
          </a:xfrm>
        </p:grpSpPr>
        <p:sp>
          <p:nvSpPr>
            <p:cNvPr id="71" name="正方形/長方形 70"/>
            <p:cNvSpPr/>
            <p:nvPr/>
          </p:nvSpPr>
          <p:spPr bwMode="auto">
            <a:xfrm>
              <a:off x="8134408" y="1312778"/>
              <a:ext cx="72000" cy="2880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4" name="グループ化 127"/>
            <p:cNvGrpSpPr/>
            <p:nvPr/>
          </p:nvGrpSpPr>
          <p:grpSpPr>
            <a:xfrm>
              <a:off x="8187030" y="1196752"/>
              <a:ext cx="439242" cy="129946"/>
              <a:chOff x="7380312" y="1384222"/>
              <a:chExt cx="439242" cy="129946"/>
            </a:xfrm>
          </p:grpSpPr>
          <p:sp>
            <p:nvSpPr>
              <p:cNvPr id="90" name="正方形/長方形 89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91" name="円弧 90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92" name="円弧 91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73" name="正方形/長方形 72"/>
            <p:cNvSpPr/>
            <p:nvPr/>
          </p:nvSpPr>
          <p:spPr bwMode="auto">
            <a:xfrm>
              <a:off x="8604456" y="1297346"/>
              <a:ext cx="72000" cy="2880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5" name="グループ化 128"/>
            <p:cNvGrpSpPr/>
            <p:nvPr/>
          </p:nvGrpSpPr>
          <p:grpSpPr>
            <a:xfrm>
              <a:off x="8179836" y="1743432"/>
              <a:ext cx="439242" cy="129946"/>
              <a:chOff x="7380312" y="1384222"/>
              <a:chExt cx="439242" cy="129946"/>
            </a:xfrm>
          </p:grpSpPr>
          <p:sp>
            <p:nvSpPr>
              <p:cNvPr id="87" name="正方形/長方形 86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8" name="円弧 87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9" name="円弧 88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6" name="グループ化 132"/>
            <p:cNvGrpSpPr/>
            <p:nvPr/>
          </p:nvGrpSpPr>
          <p:grpSpPr>
            <a:xfrm>
              <a:off x="8187030" y="2031464"/>
              <a:ext cx="439242" cy="129946"/>
              <a:chOff x="7380312" y="1384222"/>
              <a:chExt cx="439242" cy="129946"/>
            </a:xfrm>
          </p:grpSpPr>
          <p:sp>
            <p:nvSpPr>
              <p:cNvPr id="84" name="正方形/長方形 8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5" name="円弧 8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6" name="円弧 8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8" name="グループ化 136"/>
            <p:cNvGrpSpPr/>
            <p:nvPr/>
          </p:nvGrpSpPr>
          <p:grpSpPr>
            <a:xfrm>
              <a:off x="8187030" y="2305426"/>
              <a:ext cx="439242" cy="129946"/>
              <a:chOff x="7380312" y="1384222"/>
              <a:chExt cx="439242" cy="129946"/>
            </a:xfrm>
          </p:grpSpPr>
          <p:sp>
            <p:nvSpPr>
              <p:cNvPr id="81" name="正方形/長方形 8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2" name="円弧 8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83" name="円弧 8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77" name="正方形/長方形 76"/>
            <p:cNvSpPr/>
            <p:nvPr/>
          </p:nvSpPr>
          <p:spPr bwMode="auto">
            <a:xfrm>
              <a:off x="8259038" y="2603732"/>
              <a:ext cx="273629" cy="9404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8273441" y="2881490"/>
              <a:ext cx="273629" cy="9404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8345677" y="3131468"/>
              <a:ext cx="136814" cy="19670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80" name="直線コネクタ 79"/>
            <p:cNvCxnSpPr>
              <a:stCxn id="90" idx="2"/>
              <a:endCxn id="79" idx="2"/>
            </p:cNvCxnSpPr>
            <p:nvPr/>
          </p:nvCxnSpPr>
          <p:spPr bwMode="auto">
            <a:xfrm>
              <a:off x="8406651" y="1297314"/>
              <a:ext cx="7433" cy="2030854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5551893" y="1457916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Cryogenic test mass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Sapphire, 23kg, 20K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Tall seismic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IP + GASF + Payload</a:t>
            </a:r>
          </a:p>
        </p:txBody>
      </p:sp>
      <p:sp>
        <p:nvSpPr>
          <p:cNvPr id="94" name="下矢印 93"/>
          <p:cNvSpPr/>
          <p:nvPr/>
        </p:nvSpPr>
        <p:spPr bwMode="auto">
          <a:xfrm rot="1666273">
            <a:off x="5226613" y="3012195"/>
            <a:ext cx="476699" cy="486146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 flipV="1">
            <a:off x="8378712" y="1221068"/>
            <a:ext cx="283385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 flipV="1">
            <a:off x="7962475" y="1221068"/>
            <a:ext cx="283385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228600" y="2667000"/>
            <a:ext cx="2002200" cy="2438400"/>
          </a:xfrm>
          <a:prstGeom prst="roundRect">
            <a:avLst>
              <a:gd name="adj" fmla="val 7715"/>
            </a:avLst>
          </a:prstGeom>
          <a:solidFill>
            <a:srgbClr val="99CCFF">
              <a:alpha val="47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228600" y="3810000"/>
            <a:ext cx="1981200" cy="38100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3366FF"/>
                </a:solidFill>
                <a:ea typeface="+mn-ea"/>
              </a:rPr>
              <a:t>Type-C system</a:t>
            </a:r>
            <a:endParaRPr lang="en-US" altLang="ja-JP" sz="1800" b="1" kern="0" dirty="0" smtClean="0">
              <a:solidFill>
                <a:srgbClr val="3366FF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CCFF"/>
                </a:solidFill>
                <a:ea typeface="+mn-ea"/>
              </a:rPr>
              <a:t>    </a:t>
            </a: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>
          <a:xfrm>
            <a:off x="228600" y="4191001"/>
            <a:ext cx="2209800" cy="838199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Mode cleaner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0.5kg,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Stack + Payload</a:t>
            </a:r>
          </a:p>
        </p:txBody>
      </p:sp>
      <p:sp>
        <p:nvSpPr>
          <p:cNvPr id="110" name="下矢印 109"/>
          <p:cNvSpPr/>
          <p:nvPr/>
        </p:nvSpPr>
        <p:spPr bwMode="auto">
          <a:xfrm rot="17955770">
            <a:off x="2164990" y="2863619"/>
            <a:ext cx="484632" cy="355937"/>
          </a:xfrm>
          <a:prstGeom prst="downArrow">
            <a:avLst/>
          </a:prstGeom>
          <a:solidFill>
            <a:srgbClr val="99CCFF">
              <a:alpha val="10000"/>
            </a:srgbClr>
          </a:solidFill>
          <a:ln w="25400" cap="flat" cmpd="sng" algn="ctr">
            <a:solidFill>
              <a:srgbClr val="99CCFF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>
          <a:xfrm>
            <a:off x="4635742" y="110804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3" name="Rectangle 3"/>
          <p:cNvSpPr txBox="1">
            <a:spLocks noChangeArrowheads="1"/>
          </p:cNvSpPr>
          <p:nvPr/>
        </p:nvSpPr>
        <p:spPr>
          <a:xfrm>
            <a:off x="4639875" y="283623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I</a:t>
            </a: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4" name="Rectangle 3"/>
          <p:cNvSpPr txBox="1">
            <a:spLocks noChangeArrowheads="1"/>
          </p:cNvSpPr>
          <p:nvPr/>
        </p:nvSpPr>
        <p:spPr>
          <a:xfrm rot="16200000">
            <a:off x="3909377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Y-arm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>
          <a:xfrm>
            <a:off x="5936019" y="342900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-arm</a:t>
            </a: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>
          <a:xfrm>
            <a:off x="5062795" y="388207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I</a:t>
            </a: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7" name="Rectangle 3"/>
          <p:cNvSpPr txBox="1">
            <a:spLocks noChangeArrowheads="1"/>
          </p:cNvSpPr>
          <p:nvPr/>
        </p:nvSpPr>
        <p:spPr>
          <a:xfrm>
            <a:off x="7088147" y="388207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18" name="Rectangle 3"/>
          <p:cNvSpPr txBox="1">
            <a:spLocks noChangeArrowheads="1"/>
          </p:cNvSpPr>
          <p:nvPr/>
        </p:nvSpPr>
        <p:spPr>
          <a:xfrm>
            <a:off x="4502000" y="338138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BS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>
          <a:xfrm>
            <a:off x="4429992" y="4739264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SRM</a:t>
            </a:r>
          </a:p>
        </p:txBody>
      </p:sp>
      <p:sp>
        <p:nvSpPr>
          <p:cNvPr id="120" name="Rectangle 3"/>
          <p:cNvSpPr txBox="1">
            <a:spLocks noChangeArrowheads="1"/>
          </p:cNvSpPr>
          <p:nvPr/>
        </p:nvSpPr>
        <p:spPr>
          <a:xfrm>
            <a:off x="3127707" y="331974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PRM</a:t>
            </a:r>
          </a:p>
        </p:txBody>
      </p:sp>
      <p:sp>
        <p:nvSpPr>
          <p:cNvPr id="121" name="角丸四角形 120"/>
          <p:cNvSpPr/>
          <p:nvPr/>
        </p:nvSpPr>
        <p:spPr bwMode="auto">
          <a:xfrm>
            <a:off x="5539408" y="4191000"/>
            <a:ext cx="3528392" cy="1866101"/>
          </a:xfrm>
          <a:prstGeom prst="roundRect">
            <a:avLst>
              <a:gd name="adj" fmla="val 7715"/>
            </a:avLst>
          </a:prstGeom>
          <a:solidFill>
            <a:srgbClr val="99FF99">
              <a:alpha val="54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>
          <a:xfrm>
            <a:off x="5539408" y="4385637"/>
            <a:ext cx="3143272" cy="39914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008000"/>
                </a:solidFill>
                <a:ea typeface="+mn-ea"/>
              </a:rPr>
              <a:t>Type-B system</a:t>
            </a:r>
            <a:endParaRPr lang="en-US" altLang="ja-JP" sz="1800" b="1" kern="0" dirty="0" smtClean="0">
              <a:solidFill>
                <a:srgbClr val="008000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FF99"/>
                </a:solidFill>
                <a:ea typeface="+mn-ea"/>
              </a:rPr>
              <a:t>    </a:t>
            </a:r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5683424" y="4787974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Core optics (BS, SRM,…)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</a:t>
            </a: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1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0kg,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IP + GASF + Payload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Stack for </a:t>
            </a: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a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ux. optics</a:t>
            </a:r>
          </a:p>
        </p:txBody>
      </p:sp>
      <p:sp>
        <p:nvSpPr>
          <p:cNvPr id="124" name="下矢印 123"/>
          <p:cNvSpPr>
            <a:spLocks noChangeAspect="1"/>
          </p:cNvSpPr>
          <p:nvPr/>
        </p:nvSpPr>
        <p:spPr bwMode="auto">
          <a:xfrm rot="6301838">
            <a:off x="4839501" y="4308200"/>
            <a:ext cx="513284" cy="630394"/>
          </a:xfrm>
          <a:prstGeom prst="downArrow">
            <a:avLst/>
          </a:prstGeom>
          <a:solidFill>
            <a:srgbClr val="CCFFCC"/>
          </a:solidFill>
          <a:ln w="25400" cap="flat" cmpd="sng" algn="ctr">
            <a:solidFill>
              <a:srgbClr val="CCFF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9" name="グループ化 143"/>
          <p:cNvGrpSpPr/>
          <p:nvPr/>
        </p:nvGrpSpPr>
        <p:grpSpPr>
          <a:xfrm>
            <a:off x="8131696" y="4379056"/>
            <a:ext cx="699562" cy="1590757"/>
            <a:chOff x="3080613" y="4517663"/>
            <a:chExt cx="699562" cy="1590757"/>
          </a:xfrm>
        </p:grpSpPr>
        <p:grpSp>
          <p:nvGrpSpPr>
            <p:cNvPr id="70" name="グループ化 146"/>
            <p:cNvGrpSpPr/>
            <p:nvPr/>
          </p:nvGrpSpPr>
          <p:grpSpPr>
            <a:xfrm>
              <a:off x="3166118" y="4517663"/>
              <a:ext cx="542048" cy="1348237"/>
              <a:chOff x="8062400" y="4375654"/>
              <a:chExt cx="542048" cy="1348237"/>
            </a:xfrm>
          </p:grpSpPr>
          <p:sp>
            <p:nvSpPr>
              <p:cNvPr id="130" name="正方形/長方形 129"/>
              <p:cNvSpPr/>
              <p:nvPr/>
            </p:nvSpPr>
            <p:spPr bwMode="auto">
              <a:xfrm>
                <a:off x="8062400" y="4476601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72" name="グループ化 161"/>
              <p:cNvGrpSpPr/>
              <p:nvPr/>
            </p:nvGrpSpPr>
            <p:grpSpPr>
              <a:xfrm>
                <a:off x="8115022" y="4375654"/>
                <a:ext cx="439242" cy="113058"/>
                <a:chOff x="7380312" y="1384222"/>
                <a:chExt cx="439242" cy="129946"/>
              </a:xfrm>
            </p:grpSpPr>
            <p:sp>
              <p:nvSpPr>
                <p:cNvPr id="146" name="正方形/長方形 145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7" name="円弧 146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8" name="円弧 147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32" name="正方形/長方形 131"/>
              <p:cNvSpPr/>
              <p:nvPr/>
            </p:nvSpPr>
            <p:spPr bwMode="auto">
              <a:xfrm>
                <a:off x="8532448" y="4463175"/>
                <a:ext cx="72000" cy="250571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grpSp>
            <p:nvGrpSpPr>
              <p:cNvPr id="74" name="グループ化 167"/>
              <p:cNvGrpSpPr/>
              <p:nvPr/>
            </p:nvGrpSpPr>
            <p:grpSpPr>
              <a:xfrm>
                <a:off x="8107828" y="4797152"/>
                <a:ext cx="439242" cy="113058"/>
                <a:chOff x="7380312" y="1384222"/>
                <a:chExt cx="439242" cy="129946"/>
              </a:xfrm>
            </p:grpSpPr>
            <p:sp>
              <p:nvSpPr>
                <p:cNvPr id="143" name="正方形/長方形 142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5" name="円弧 144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34" name="正方形/長方形 133"/>
              <p:cNvSpPr/>
              <p:nvPr/>
            </p:nvSpPr>
            <p:spPr bwMode="auto">
              <a:xfrm>
                <a:off x="8191450" y="500263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8193153" y="5200338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8259039" y="5379566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37" name="直線コネクタ 136"/>
              <p:cNvCxnSpPr>
                <a:stCxn id="146" idx="2"/>
                <a:endCxn id="136" idx="2"/>
              </p:cNvCxnSpPr>
              <p:nvPr/>
            </p:nvCxnSpPr>
            <p:spPr bwMode="auto">
              <a:xfrm flipH="1">
                <a:off x="8327446" y="4463147"/>
                <a:ext cx="7197" cy="1087556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8" name="正方形/長方形 137"/>
              <p:cNvSpPr/>
              <p:nvPr/>
            </p:nvSpPr>
            <p:spPr bwMode="auto">
              <a:xfrm>
                <a:off x="8077852" y="5661249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27" name="正方形/長方形 126"/>
            <p:cNvSpPr/>
            <p:nvPr/>
          </p:nvSpPr>
          <p:spPr bwMode="auto">
            <a:xfrm flipV="1">
              <a:off x="3703070" y="4838563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8" name="正方形/長方形 127"/>
            <p:cNvSpPr/>
            <p:nvPr/>
          </p:nvSpPr>
          <p:spPr bwMode="auto">
            <a:xfrm flipV="1">
              <a:off x="3080613" y="4818508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 bwMode="auto">
            <a:xfrm flipV="1">
              <a:off x="3152560" y="6062701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75" name="図形グループ 269"/>
          <p:cNvGrpSpPr/>
          <p:nvPr/>
        </p:nvGrpSpPr>
        <p:grpSpPr>
          <a:xfrm>
            <a:off x="107211" y="609600"/>
            <a:ext cx="4283694" cy="1859255"/>
            <a:chOff x="107211" y="609600"/>
            <a:chExt cx="4283694" cy="1859255"/>
          </a:xfrm>
        </p:grpSpPr>
        <p:grpSp>
          <p:nvGrpSpPr>
            <p:cNvPr id="76" name="図形グループ 177"/>
            <p:cNvGrpSpPr/>
            <p:nvPr/>
          </p:nvGrpSpPr>
          <p:grpSpPr>
            <a:xfrm>
              <a:off x="107211" y="609601"/>
              <a:ext cx="4191000" cy="1859254"/>
              <a:chOff x="107211" y="609601"/>
              <a:chExt cx="4191000" cy="1859254"/>
            </a:xfrm>
          </p:grpSpPr>
          <p:sp>
            <p:nvSpPr>
              <p:cNvPr id="152" name="Rectangle 3"/>
              <p:cNvSpPr txBox="1">
                <a:spLocks noChangeArrowheads="1"/>
              </p:cNvSpPr>
              <p:nvPr/>
            </p:nvSpPr>
            <p:spPr>
              <a:xfrm>
                <a:off x="381000" y="1143000"/>
                <a:ext cx="3143272" cy="1325855"/>
              </a:xfrm>
              <a:prstGeom prst="rect">
                <a:avLst/>
              </a:prstGeom>
              <a:solidFill>
                <a:srgbClr val="99CCFF">
                  <a:alpha val="44000"/>
                </a:srgbClr>
              </a:solidFill>
            </p:spPr>
            <p:txBody>
              <a:bodyPr/>
              <a:lstStyle/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800" b="1" kern="0" dirty="0" smtClean="0">
                    <a:solidFill>
                      <a:srgbClr val="003366"/>
                    </a:solidFill>
                    <a:ea typeface="+mn-ea"/>
                  </a:rPr>
                  <a:t>bKAGRA configuration</a:t>
                </a:r>
                <a:endParaRPr lang="en-US" altLang="ja-JP" sz="1600" kern="0" dirty="0" smtClean="0">
                  <a:solidFill>
                    <a:srgbClr val="003366"/>
                  </a:solidFill>
                  <a:ea typeface="+mn-ea"/>
                </a:endParaRP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600" kern="0" dirty="0" smtClean="0">
                    <a:solidFill>
                      <a:srgbClr val="003366"/>
                    </a:solidFill>
                    <a:ea typeface="+mn-ea"/>
                  </a:rPr>
                  <a:t>  - Cryogenic test masses</a:t>
                </a: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600" kern="0" dirty="0">
                    <a:solidFill>
                      <a:srgbClr val="003366"/>
                    </a:solidFill>
                    <a:ea typeface="+mn-ea"/>
                  </a:rPr>
                  <a:t> </a:t>
                </a:r>
                <a:r>
                  <a:rPr lang="en-US" altLang="ja-JP" sz="1600" kern="0" dirty="0" smtClean="0">
                    <a:solidFill>
                      <a:srgbClr val="003366"/>
                    </a:solidFill>
                    <a:ea typeface="+mn-ea"/>
                  </a:rPr>
                  <a:t> - 3 km arm cavities</a:t>
                </a:r>
              </a:p>
              <a:p>
                <a:pPr marL="193675" marR="0" lvl="0" indent="-193675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r>
                  <a:rPr lang="en-US" altLang="ja-JP" sz="1600" kern="0" dirty="0" smtClean="0">
                    <a:solidFill>
                      <a:srgbClr val="003366"/>
                    </a:solidFill>
                    <a:ea typeface="+mn-ea"/>
                  </a:rPr>
                  <a:t>  - RSE with power recycling</a:t>
                </a:r>
              </a:p>
            </p:txBody>
          </p:sp>
          <p:sp>
            <p:nvSpPr>
              <p:cNvPr id="153" name="角丸四角形 152"/>
              <p:cNvSpPr/>
              <p:nvPr/>
            </p:nvSpPr>
            <p:spPr bwMode="auto">
              <a:xfrm>
                <a:off x="107211" y="609601"/>
                <a:ext cx="4191000" cy="385199"/>
              </a:xfrm>
              <a:prstGeom prst="roundRect">
                <a:avLst>
                  <a:gd name="adj" fmla="val 7715"/>
                </a:avLst>
              </a:prstGeom>
              <a:solidFill>
                <a:srgbClr val="99CCFF">
                  <a:alpha val="44000"/>
                </a:srgbClr>
              </a:solidFill>
              <a:ln w="3175" cap="flat" cmpd="sng" algn="ctr">
                <a:solidFill>
                  <a:srgbClr val="FFFFFF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51" name="Rectangle 3"/>
            <p:cNvSpPr txBox="1">
              <a:spLocks noChangeArrowheads="1"/>
            </p:cNvSpPr>
            <p:nvPr/>
          </p:nvSpPr>
          <p:spPr>
            <a:xfrm>
              <a:off x="123705" y="609600"/>
              <a:ext cx="4267200" cy="457199"/>
            </a:xfrm>
            <a:prstGeom prst="rect">
              <a:avLst/>
            </a:prstGeom>
          </p:spPr>
          <p:txBody>
            <a:bodyPr/>
            <a:lstStyle/>
            <a:p>
              <a:pPr marL="193675" lvl="0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first science run in </a:t>
              </a:r>
              <a:r>
                <a:rPr lang="en-US" altLang="ja-JP" b="1" kern="0" dirty="0" smtClean="0">
                  <a:solidFill>
                    <a:srgbClr val="003366"/>
                  </a:solidFill>
                </a:rPr>
                <a:t>FY2017</a:t>
              </a:r>
              <a:endParaRPr lang="en-US" altLang="ja-JP" sz="1800" kern="0" dirty="0" smtClean="0">
                <a:solidFill>
                  <a:srgbClr val="003366"/>
                </a:solidFill>
                <a:ea typeface="+mn-ea"/>
              </a:endParaRPr>
            </a:p>
          </p:txBody>
        </p:sp>
      </p:grpSp>
      <p:sp>
        <p:nvSpPr>
          <p:cNvPr id="154" name="円/楕円 153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5" name="円/楕円 154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6" name="円/楕円 155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7" name="円/楕円 156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00" name="グループ化 28"/>
          <p:cNvGrpSpPr/>
          <p:nvPr/>
        </p:nvGrpSpPr>
        <p:grpSpPr>
          <a:xfrm>
            <a:off x="1066800" y="4081286"/>
            <a:ext cx="4876800" cy="2624314"/>
            <a:chOff x="-209872" y="3325606"/>
            <a:chExt cx="4876800" cy="2624314"/>
          </a:xfrm>
        </p:grpSpPr>
        <p:sp>
          <p:nvSpPr>
            <p:cNvPr id="159" name="角丸四角形 158"/>
            <p:cNvSpPr/>
            <p:nvPr/>
          </p:nvSpPr>
          <p:spPr bwMode="auto">
            <a:xfrm>
              <a:off x="-209872" y="4273520"/>
              <a:ext cx="4876800" cy="1676400"/>
            </a:xfrm>
            <a:prstGeom prst="roundRect">
              <a:avLst>
                <a:gd name="adj" fmla="val 7715"/>
              </a:avLst>
            </a:prstGeom>
            <a:solidFill>
              <a:srgbClr val="FFD257">
                <a:alpha val="50000"/>
              </a:srgbClr>
            </a:solidFill>
            <a:ln w="3175" cap="flat" cmpd="sng" algn="ctr">
              <a:solidFill>
                <a:srgbClr val="FFD257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0" name="Rectangle 3"/>
            <p:cNvSpPr txBox="1">
              <a:spLocks noChangeArrowheads="1"/>
            </p:cNvSpPr>
            <p:nvPr/>
          </p:nvSpPr>
          <p:spPr>
            <a:xfrm>
              <a:off x="582216" y="4349720"/>
              <a:ext cx="2443268" cy="399144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FF6600"/>
                  </a:solidFill>
                  <a:ea typeface="+mn-ea"/>
                </a:rPr>
                <a:t>Type-Bp</a:t>
              </a:r>
              <a:r>
                <a:rPr lang="en-US" altLang="ja-JP" sz="1800" b="1" kern="0" noProof="0" dirty="0" smtClean="0">
                  <a:solidFill>
                    <a:srgbClr val="FF6600"/>
                  </a:solidFill>
                  <a:ea typeface="+mn-ea"/>
                </a:rPr>
                <a:t> payload</a:t>
              </a:r>
              <a:endParaRPr lang="en-US" altLang="ja-JP" sz="1800" b="1" kern="0" dirty="0" smtClean="0">
                <a:solidFill>
                  <a:srgbClr val="FF6600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FFFF00"/>
                  </a:solidFill>
                  <a:ea typeface="+mn-ea"/>
                </a:rPr>
                <a:t>    </a:t>
              </a:r>
            </a:p>
          </p:txBody>
        </p:sp>
        <p:sp>
          <p:nvSpPr>
            <p:cNvPr id="161" name="Rectangle 3"/>
            <p:cNvSpPr txBox="1">
              <a:spLocks noChangeArrowheads="1"/>
            </p:cNvSpPr>
            <p:nvPr/>
          </p:nvSpPr>
          <p:spPr>
            <a:xfrm>
              <a:off x="510208" y="4725144"/>
              <a:ext cx="4156720" cy="1224776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Test mass and Core optics (BS, FM,..)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 Silica, 10kg, 290K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Seismic isolator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 Table + GASF + Type-B Payload</a:t>
              </a:r>
            </a:p>
          </p:txBody>
        </p:sp>
        <p:sp>
          <p:nvSpPr>
            <p:cNvPr id="162" name="下矢印 161"/>
            <p:cNvSpPr/>
            <p:nvPr/>
          </p:nvSpPr>
          <p:spPr bwMode="auto">
            <a:xfrm rot="10800000">
              <a:off x="2187632" y="3325606"/>
              <a:ext cx="304800" cy="871714"/>
            </a:xfrm>
            <a:prstGeom prst="downArrow">
              <a:avLst/>
            </a:prstGeom>
            <a:solidFill>
              <a:srgbClr val="FFD257"/>
            </a:solidFill>
            <a:ln w="25400" cap="flat" cmpd="sng" algn="ctr">
              <a:solidFill>
                <a:srgbClr val="FFD257">
                  <a:alpha val="9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163" name="下矢印 162"/>
          <p:cNvSpPr/>
          <p:nvPr/>
        </p:nvSpPr>
        <p:spPr bwMode="auto">
          <a:xfrm rot="19501493">
            <a:off x="6658398" y="2941344"/>
            <a:ext cx="475187" cy="516755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01" name="図形グループ 285"/>
          <p:cNvGrpSpPr/>
          <p:nvPr/>
        </p:nvGrpSpPr>
        <p:grpSpPr>
          <a:xfrm>
            <a:off x="1143000" y="5181600"/>
            <a:ext cx="627614" cy="1291168"/>
            <a:chOff x="1143000" y="5181600"/>
            <a:chExt cx="627614" cy="1291168"/>
          </a:xfrm>
        </p:grpSpPr>
        <p:grpSp>
          <p:nvGrpSpPr>
            <p:cNvPr id="102" name="グループ化 19"/>
            <p:cNvGrpSpPr/>
            <p:nvPr/>
          </p:nvGrpSpPr>
          <p:grpSpPr>
            <a:xfrm>
              <a:off x="1143000" y="5257800"/>
              <a:ext cx="627614" cy="1214968"/>
              <a:chOff x="471896" y="4878328"/>
              <a:chExt cx="627614" cy="1214968"/>
            </a:xfrm>
          </p:grpSpPr>
          <p:sp>
            <p:nvSpPr>
              <p:cNvPr id="170" name="正方形/長方形 169"/>
              <p:cNvSpPr/>
              <p:nvPr/>
            </p:nvSpPr>
            <p:spPr bwMode="auto">
              <a:xfrm>
                <a:off x="601422" y="4878328"/>
                <a:ext cx="360850" cy="882745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1" name="正方形/長方形 170"/>
              <p:cNvSpPr/>
              <p:nvPr/>
            </p:nvSpPr>
            <p:spPr bwMode="auto">
              <a:xfrm>
                <a:off x="639309" y="532463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2" name="正方形/長方形 171"/>
              <p:cNvSpPr/>
              <p:nvPr/>
            </p:nvSpPr>
            <p:spPr bwMode="auto">
              <a:xfrm>
                <a:off x="705195" y="5503864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73" name="直線コネクタ 172"/>
              <p:cNvCxnSpPr>
                <a:stCxn id="170" idx="0"/>
                <a:endCxn id="172" idx="2"/>
              </p:cNvCxnSpPr>
              <p:nvPr/>
            </p:nvCxnSpPr>
            <p:spPr bwMode="auto">
              <a:xfrm flipH="1">
                <a:off x="773602" y="4878328"/>
                <a:ext cx="8245" cy="796673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4" name="正方形/長方形 173"/>
              <p:cNvSpPr/>
              <p:nvPr/>
            </p:nvSpPr>
            <p:spPr bwMode="auto">
              <a:xfrm>
                <a:off x="544556" y="5785547"/>
                <a:ext cx="506048" cy="6264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5" name="正方形/長方形 174"/>
              <p:cNvSpPr/>
              <p:nvPr/>
            </p:nvSpPr>
            <p:spPr bwMode="auto">
              <a:xfrm>
                <a:off x="557256" y="5870254"/>
                <a:ext cx="79384" cy="177322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6" name="正方形/長方形 175"/>
              <p:cNvSpPr/>
              <p:nvPr/>
            </p:nvSpPr>
            <p:spPr bwMode="auto">
              <a:xfrm>
                <a:off x="962272" y="5870253"/>
                <a:ext cx="88332" cy="177323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 flipV="1">
                <a:off x="471896" y="6047577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636640" y="5085646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03" name="グループ化 209"/>
            <p:cNvGrpSpPr/>
            <p:nvPr/>
          </p:nvGrpSpPr>
          <p:grpSpPr>
            <a:xfrm>
              <a:off x="1237158" y="5181600"/>
              <a:ext cx="439242" cy="106621"/>
              <a:chOff x="7380312" y="1384222"/>
              <a:chExt cx="439242" cy="129946"/>
            </a:xfrm>
          </p:grpSpPr>
          <p:sp>
            <p:nvSpPr>
              <p:cNvPr id="167" name="正方形/長方形 166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8" name="円弧 167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9" name="円弧 168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104" name="図形グループ 179"/>
          <p:cNvGrpSpPr/>
          <p:nvPr/>
        </p:nvGrpSpPr>
        <p:grpSpPr>
          <a:xfrm>
            <a:off x="1376299" y="2791202"/>
            <a:ext cx="627614" cy="1136161"/>
            <a:chOff x="515386" y="276615"/>
            <a:chExt cx="627614" cy="1136161"/>
          </a:xfrm>
        </p:grpSpPr>
        <p:sp>
          <p:nvSpPr>
            <p:cNvPr id="181" name="正方形/長方形 180"/>
            <p:cNvSpPr/>
            <p:nvPr/>
          </p:nvSpPr>
          <p:spPr bwMode="auto">
            <a:xfrm>
              <a:off x="617618" y="276615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2" name="正方形/長方形 181"/>
            <p:cNvSpPr/>
            <p:nvPr/>
          </p:nvSpPr>
          <p:spPr bwMode="auto">
            <a:xfrm>
              <a:off x="655505" y="474319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3" name="正方形/長方形 182"/>
            <p:cNvSpPr/>
            <p:nvPr/>
          </p:nvSpPr>
          <p:spPr bwMode="auto">
            <a:xfrm>
              <a:off x="721391" y="653547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184" name="直線コネクタ 183"/>
            <p:cNvCxnSpPr>
              <a:stCxn id="181" idx="0"/>
              <a:endCxn id="183" idx="2"/>
            </p:cNvCxnSpPr>
            <p:nvPr/>
          </p:nvCxnSpPr>
          <p:spPr bwMode="auto">
            <a:xfrm flipH="1">
              <a:off x="789798" y="276615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正方形/長方形 184"/>
            <p:cNvSpPr/>
            <p:nvPr/>
          </p:nvSpPr>
          <p:spPr bwMode="auto">
            <a:xfrm>
              <a:off x="560752" y="935230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6" name="正方形/長方形 185"/>
            <p:cNvSpPr/>
            <p:nvPr/>
          </p:nvSpPr>
          <p:spPr bwMode="auto">
            <a:xfrm>
              <a:off x="573452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7" name="正方形/長方形 186"/>
            <p:cNvSpPr/>
            <p:nvPr/>
          </p:nvSpPr>
          <p:spPr bwMode="auto">
            <a:xfrm>
              <a:off x="569094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8" name="正方形/長方形 187"/>
            <p:cNvSpPr/>
            <p:nvPr/>
          </p:nvSpPr>
          <p:spPr bwMode="auto">
            <a:xfrm>
              <a:off x="978468" y="101993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89" name="正方形/長方形 188"/>
            <p:cNvSpPr/>
            <p:nvPr/>
          </p:nvSpPr>
          <p:spPr bwMode="auto">
            <a:xfrm>
              <a:off x="975742" y="1111977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0" name="正方形/長方形 189"/>
            <p:cNvSpPr/>
            <p:nvPr/>
          </p:nvSpPr>
          <p:spPr bwMode="auto">
            <a:xfrm flipV="1">
              <a:off x="515386" y="1367057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1" name="正方形/長方形 190"/>
            <p:cNvSpPr/>
            <p:nvPr/>
          </p:nvSpPr>
          <p:spPr bwMode="auto">
            <a:xfrm>
              <a:off x="569219" y="1192784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2" name="正方形/長方形 191"/>
            <p:cNvSpPr/>
            <p:nvPr/>
          </p:nvSpPr>
          <p:spPr bwMode="auto">
            <a:xfrm>
              <a:off x="624248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93" name="正方形/長方形 192"/>
            <p:cNvSpPr/>
            <p:nvPr/>
          </p:nvSpPr>
          <p:spPr bwMode="auto">
            <a:xfrm>
              <a:off x="927660" y="1257007"/>
              <a:ext cx="88332" cy="134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pic>
        <p:nvPicPr>
          <p:cNvPr id="179" name="図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36" y="971281"/>
            <a:ext cx="8420913" cy="5147971"/>
          </a:xfrm>
          <a:prstGeom prst="rect">
            <a:avLst/>
          </a:prstGeom>
        </p:spPr>
      </p:pic>
      <p:sp>
        <p:nvSpPr>
          <p:cNvPr id="180" name="テキスト ボックス 179"/>
          <p:cNvSpPr txBox="1"/>
          <p:nvPr/>
        </p:nvSpPr>
        <p:spPr>
          <a:xfrm>
            <a:off x="915881" y="6140545"/>
            <a:ext cx="666629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We need detailed plan to maximize the feasibility and achievement.</a:t>
            </a:r>
            <a:endParaRPr kumimoji="1" lang="ja-JP" alt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3" y="2793880"/>
            <a:ext cx="9036496" cy="15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 30"/>
          <p:cNvSpPr/>
          <p:nvPr/>
        </p:nvSpPr>
        <p:spPr bwMode="auto">
          <a:xfrm>
            <a:off x="14213" y="2793879"/>
            <a:ext cx="4931166" cy="1505899"/>
          </a:xfrm>
          <a:prstGeom prst="roundRect">
            <a:avLst>
              <a:gd name="adj" fmla="val 4286"/>
            </a:avLst>
          </a:prstGeom>
          <a:solidFill>
            <a:schemeClr val="bg1">
              <a:lumMod val="90000"/>
              <a:alpha val="20000"/>
            </a:schemeClr>
          </a:solidFill>
          <a:ln w="25400" cap="flat" cmpd="sng" algn="ctr">
            <a:solidFill>
              <a:srgbClr val="7FFF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4982765" y="2793880"/>
            <a:ext cx="2880320" cy="1505898"/>
          </a:xfrm>
          <a:prstGeom prst="roundRect">
            <a:avLst>
              <a:gd name="adj" fmla="val 5238"/>
            </a:avLst>
          </a:prstGeom>
          <a:solidFill>
            <a:schemeClr val="accent6">
              <a:lumMod val="50000"/>
              <a:lumOff val="50000"/>
              <a:alpha val="2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6206901" y="3429000"/>
            <a:ext cx="1456057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kumimoji="1" lang="en-US" altLang="ja-JP" sz="1800" b="1" i="0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bKAGRA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310357" y="3651294"/>
            <a:ext cx="1456057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26F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iKAGRA</a:t>
            </a: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26FF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7512888" y="2793880"/>
            <a:ext cx="1646342" cy="1505898"/>
          </a:xfrm>
          <a:prstGeom prst="roundRect">
            <a:avLst>
              <a:gd name="adj" fmla="val 5238"/>
            </a:avLst>
          </a:prstGeom>
          <a:solidFill>
            <a:srgbClr val="CC99FF">
              <a:alpha val="20000"/>
            </a:srgbClr>
          </a:solidFill>
          <a:ln w="2540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 bwMode="auto">
          <a:xfrm>
            <a:off x="216897" y="794377"/>
            <a:ext cx="5884411" cy="1715241"/>
          </a:xfrm>
          <a:prstGeom prst="roundRect">
            <a:avLst>
              <a:gd name="adj" fmla="val 4286"/>
            </a:avLst>
          </a:prstGeom>
          <a:solidFill>
            <a:schemeClr val="bg1">
              <a:lumMod val="90000"/>
              <a:alpha val="10000"/>
            </a:schemeClr>
          </a:solidFill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 w="38100" cap="flat" cmpd="sng" algn="ctr">
                <a:solidFill>
                  <a:srgbClr val="7FFF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 bwMode="auto">
          <a:xfrm>
            <a:off x="2930250" y="4622055"/>
            <a:ext cx="5907262" cy="1725405"/>
          </a:xfrm>
          <a:prstGeom prst="roundRect">
            <a:avLst>
              <a:gd name="adj" fmla="val 4286"/>
            </a:avLst>
          </a:prstGeom>
          <a:solidFill>
            <a:srgbClr val="99CCFF">
              <a:alpha val="10000"/>
            </a:srgbClr>
          </a:solidFill>
          <a:ln w="349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165431" y="122232"/>
            <a:ext cx="4910665" cy="436562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Arial"/>
                <a:cs typeface="Arial"/>
              </a:rPr>
              <a:t>KAGRA Master Schedule</a:t>
            </a:r>
            <a:endParaRPr lang="ja-JP" altLang="ja-JP" sz="1800" dirty="0"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346" y="836712"/>
            <a:ext cx="3574570" cy="1517021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ja-JP" altLang="en-US" sz="1600" kern="0" dirty="0" smtClean="0">
                <a:solidFill>
                  <a:srgbClr val="7FFF80"/>
                </a:solidFill>
                <a:latin typeface="Arial"/>
                <a:ea typeface="+mn-ea"/>
                <a:cs typeface="Arial"/>
              </a:rPr>
              <a:t>・</a:t>
            </a:r>
            <a:r>
              <a:rPr lang="en-US" altLang="ja-JP" sz="1600" b="1" kern="0" dirty="0" smtClean="0">
                <a:solidFill>
                  <a:srgbClr val="26FF2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iKAGRA</a:t>
            </a:r>
            <a:r>
              <a:rPr lang="en-US" altLang="ja-JP" sz="1600" kern="0" dirty="0" smtClean="0">
                <a:solidFill>
                  <a:srgbClr val="7FFF8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ja-JP" sz="1600" kern="0" dirty="0" smtClean="0">
                <a:latin typeface="Arial"/>
                <a:ea typeface="+mn-ea"/>
                <a:cs typeface="Arial"/>
              </a:rPr>
              <a:t>(2010.10 – 2015.12)</a:t>
            </a:r>
            <a:r>
              <a:rPr lang="ja-JP" altLang="en-US" sz="1600" kern="0" dirty="0" smtClean="0">
                <a:latin typeface="Arial"/>
                <a:ea typeface="+mn-ea"/>
                <a:cs typeface="Arial"/>
              </a:rPr>
              <a:t>          </a:t>
            </a:r>
            <a:endParaRPr lang="en-US" altLang="ja-JP" sz="1600" kern="0" dirty="0" smtClean="0">
              <a:latin typeface="Arial"/>
              <a:ea typeface="+mn-ea"/>
              <a:cs typeface="Arial"/>
            </a:endParaRP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600" kern="0" dirty="0" smtClean="0">
                <a:latin typeface="Arial"/>
                <a:ea typeface="+mn-ea"/>
                <a:cs typeface="Arial"/>
              </a:rPr>
              <a:t>  </a:t>
            </a:r>
            <a:r>
              <a:rPr lang="en-US" altLang="ja-JP" sz="1600" kern="0" dirty="0">
                <a:latin typeface="Arial"/>
                <a:ea typeface="+mn-ea"/>
                <a:cs typeface="Arial"/>
              </a:rPr>
              <a:t> </a:t>
            </a:r>
            <a:r>
              <a:rPr lang="en-US" altLang="ja-JP" sz="1600" kern="0" dirty="0" smtClean="0">
                <a:latin typeface="Arial"/>
                <a:ea typeface="+mn-ea"/>
                <a:cs typeface="Arial"/>
              </a:rPr>
              <a:t> 3-km FPM interferometer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600" kern="0" dirty="0" smtClean="0">
                <a:latin typeface="Arial"/>
                <a:ea typeface="+mn-ea"/>
                <a:cs typeface="Arial"/>
                <a:sym typeface="Wingdings" pitchFamily="2" charset="2"/>
              </a:rPr>
              <a:t> </a:t>
            </a:r>
            <a:r>
              <a:rPr lang="ja-JP" altLang="en-US" sz="1600" kern="0" dirty="0" smtClean="0">
                <a:latin typeface="Arial"/>
                <a:ea typeface="+mn-ea"/>
                <a:cs typeface="Arial"/>
                <a:sym typeface="Wingdings" pitchFamily="2" charset="2"/>
              </a:rPr>
              <a:t>　</a:t>
            </a:r>
            <a:r>
              <a:rPr lang="en-US" altLang="ja-JP" sz="1600" kern="0" dirty="0" smtClean="0">
                <a:latin typeface="Arial"/>
                <a:ea typeface="+mn-ea"/>
                <a:cs typeface="Arial"/>
                <a:sym typeface="Wingdings" pitchFamily="2" charset="2"/>
              </a:rPr>
              <a:t> - Baseline 3km room temp.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ja-JP" altLang="en-US" sz="1600" kern="0" dirty="0" smtClean="0">
                <a:latin typeface="Arial"/>
                <a:cs typeface="Arial"/>
                <a:sym typeface="Wingdings" pitchFamily="2" charset="2"/>
              </a:rPr>
              <a:t>    </a:t>
            </a:r>
            <a:r>
              <a:rPr lang="en-US" altLang="ja-JP" sz="1600" kern="0" dirty="0" smtClean="0">
                <a:latin typeface="Arial"/>
                <a:cs typeface="Arial"/>
                <a:sym typeface="Wingdings" pitchFamily="2" charset="2"/>
              </a:rPr>
              <a:t>- Operation of total system 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600" kern="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altLang="ja-JP" sz="1600" kern="0" dirty="0" smtClean="0">
                <a:latin typeface="Arial"/>
                <a:cs typeface="Arial"/>
                <a:sym typeface="Wingdings" pitchFamily="2" charset="2"/>
              </a:rPr>
              <a:t>       with simplified IFO and VIS.</a:t>
            </a:r>
            <a:endParaRPr lang="en-US" altLang="ja-JP" sz="1600" kern="0" dirty="0" smtClean="0">
              <a:latin typeface="Arial"/>
              <a:ea typeface="+mn-ea"/>
              <a:cs typeface="Arial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02245" y="2861752"/>
            <a:ext cx="576064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2012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454373" y="2861752"/>
            <a:ext cx="576064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2013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2765521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2014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989657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2015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342805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2016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566941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2017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007101" y="3657976"/>
            <a:ext cx="949603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OBS</a:t>
            </a: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7863085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2018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915816" y="4797152"/>
            <a:ext cx="3721190" cy="1512168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20000"/>
              </a:lnSpc>
              <a:buSzPct val="70000"/>
              <a:buNone/>
              <a:defRPr/>
            </a:pPr>
            <a:r>
              <a:rPr lang="ja-JP" altLang="en-US" sz="1600" kern="0" dirty="0" smtClean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・</a:t>
            </a:r>
            <a:r>
              <a:rPr lang="en-US" altLang="ja-JP" sz="1600" b="1" kern="0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bKAGRA</a:t>
            </a:r>
            <a:r>
              <a:rPr lang="en-US" altLang="ja-JP" sz="1600" kern="0" dirty="0" smtClean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ja-JP" sz="1600" kern="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cs typeface="Arial"/>
              </a:rPr>
              <a:t>(2016.1 – 2018.3)                      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3675" lvl="0" indent="-193675" algn="l" eaLnBrk="0" hangingPunct="0">
              <a:lnSpc>
                <a:spcPct val="120000"/>
              </a:lnSpc>
              <a:buSzPct val="70000"/>
              <a:buNone/>
              <a:defRPr/>
            </a:pPr>
            <a:r>
              <a:rPr lang="ja-JP" altLang="en-US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  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Operation with full config.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None/>
              <a:tabLst/>
              <a:defRPr/>
            </a:pP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-</a:t>
            </a: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 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itchFamily="2" charset="2"/>
              </a:rPr>
              <a:t>Final IFO+VIS configuration</a:t>
            </a:r>
            <a:endParaRPr lang="en-US" altLang="ja-JP" sz="1600" kern="0" dirty="0">
              <a:solidFill>
                <a:srgbClr val="000000"/>
              </a:solidFill>
              <a:latin typeface="Arial"/>
              <a:ea typeface="+mn-ea"/>
              <a:cs typeface="Arial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None/>
              <a:tabLst/>
              <a:defRPr/>
            </a:pPr>
            <a:r>
              <a:rPr kumimoji="1" lang="en-US" altLang="ja-JP" sz="1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     - </a:t>
            </a:r>
            <a:r>
              <a:rPr lang="en-US" altLang="ja-JP" sz="1600" kern="0" noProof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itchFamily="2" charset="2"/>
              </a:rPr>
              <a:t>Cryogenic operation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itchFamily="2" charset="2"/>
              </a:rPr>
              <a:t>.</a:t>
            </a:r>
            <a:endParaRPr kumimoji="1" lang="en-US" altLang="ja-JP" sz="16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None/>
              <a:tabLst/>
              <a:defRPr/>
            </a:pP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43" name="直線矢印コネクタ 42"/>
          <p:cNvCxnSpPr>
            <a:stCxn id="41" idx="0"/>
          </p:cNvCxnSpPr>
          <p:nvPr/>
        </p:nvCxnSpPr>
        <p:spPr bwMode="auto">
          <a:xfrm flipV="1">
            <a:off x="5883881" y="4298367"/>
            <a:ext cx="128671" cy="323688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6699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線矢印コネクタ 44"/>
          <p:cNvCxnSpPr>
            <a:endCxn id="31" idx="0"/>
          </p:cNvCxnSpPr>
          <p:nvPr/>
        </p:nvCxnSpPr>
        <p:spPr bwMode="auto">
          <a:xfrm flipH="1">
            <a:off x="2479796" y="2492896"/>
            <a:ext cx="198713" cy="300983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7FFF8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92405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7508402" y="4836906"/>
            <a:ext cx="925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kumimoji="1" lang="en-US" altLang="ja-JP" sz="1050" dirty="0" smtClean="0">
                <a:solidFill>
                  <a:srgbClr val="808080"/>
                </a:solidFill>
              </a:rPr>
              <a:t>Cryo-mirrors</a:t>
            </a:r>
            <a:endParaRPr kumimoji="1" lang="ja-JP" altLang="en-US" sz="1050" dirty="0">
              <a:solidFill>
                <a:srgbClr val="808080"/>
              </a:solidFill>
            </a:endParaRPr>
          </a:p>
        </p:txBody>
      </p:sp>
      <p:cxnSp>
        <p:nvCxnSpPr>
          <p:cNvPr id="47" name="直線コネクタ 46"/>
          <p:cNvCxnSpPr>
            <a:endCxn id="46" idx="1"/>
          </p:cNvCxnSpPr>
          <p:nvPr/>
        </p:nvCxnSpPr>
        <p:spPr>
          <a:xfrm>
            <a:off x="7213648" y="4933375"/>
            <a:ext cx="294754" cy="30489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7492912" y="5090822"/>
            <a:ext cx="191329" cy="334024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 flipV="1">
            <a:off x="7812360" y="5090822"/>
            <a:ext cx="45166" cy="442036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 flipV="1">
            <a:off x="8091891" y="5090822"/>
            <a:ext cx="391121" cy="167012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51243" y="5157079"/>
            <a:ext cx="7825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ja-JP" sz="1050" dirty="0" smtClean="0">
                <a:solidFill>
                  <a:srgbClr val="808080"/>
                </a:solidFill>
              </a:rPr>
              <a:t>Recycling </a:t>
            </a:r>
          </a:p>
          <a:p>
            <a:pPr algn="l">
              <a:buNone/>
            </a:pPr>
            <a:r>
              <a:rPr kumimoji="1" lang="en-US" altLang="ja-JP" sz="1050" dirty="0" smtClean="0">
                <a:solidFill>
                  <a:srgbClr val="808080"/>
                </a:solidFill>
              </a:rPr>
              <a:t>  mirrors</a:t>
            </a:r>
            <a:endParaRPr kumimoji="1" lang="ja-JP" altLang="en-US" sz="1050" dirty="0">
              <a:solidFill>
                <a:srgbClr val="808080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 flipV="1">
            <a:off x="7076096" y="5532858"/>
            <a:ext cx="512480" cy="403471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 flipV="1">
            <a:off x="7005268" y="5553236"/>
            <a:ext cx="197550" cy="242841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12" y="895645"/>
            <a:ext cx="1931030" cy="15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6600"/>
                </a:solidFill>
                <a:latin typeface="Arial"/>
                <a:cs typeface="Arial"/>
              </a:rPr>
              <a:t>150709</a:t>
            </a:r>
            <a:r>
              <a:rPr kumimoji="1" lang="en-US" altLang="ja-JP" sz="1200" dirty="0" smtClean="0">
                <a:latin typeface="Arial"/>
                <a:cs typeface="Arial"/>
              </a:rPr>
              <a:t>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060586"/>
      </p:ext>
    </p:extLst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3" y="2793880"/>
            <a:ext cx="9036496" cy="15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角丸四角形 30"/>
          <p:cNvSpPr/>
          <p:nvPr/>
        </p:nvSpPr>
        <p:spPr bwMode="auto">
          <a:xfrm>
            <a:off x="14213" y="2793879"/>
            <a:ext cx="4931166" cy="1505899"/>
          </a:xfrm>
          <a:prstGeom prst="roundRect">
            <a:avLst>
              <a:gd name="adj" fmla="val 4286"/>
            </a:avLst>
          </a:prstGeom>
          <a:solidFill>
            <a:schemeClr val="bg1">
              <a:lumMod val="90000"/>
              <a:alpha val="20000"/>
            </a:schemeClr>
          </a:solidFill>
          <a:ln w="25400" cap="flat" cmpd="sng" algn="ctr">
            <a:solidFill>
              <a:srgbClr val="7FFF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4982765" y="2793880"/>
            <a:ext cx="2880320" cy="1505898"/>
          </a:xfrm>
          <a:prstGeom prst="roundRect">
            <a:avLst>
              <a:gd name="adj" fmla="val 5238"/>
            </a:avLst>
          </a:prstGeom>
          <a:solidFill>
            <a:schemeClr val="accent6">
              <a:lumMod val="50000"/>
              <a:lumOff val="50000"/>
              <a:alpha val="2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6206901" y="3429000"/>
            <a:ext cx="1456057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kumimoji="1" lang="en-US" altLang="ja-JP" sz="1800" b="1" i="0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bKAGRA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310357" y="3651294"/>
            <a:ext cx="1456057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26F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iKAGRA</a:t>
            </a: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26FF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7512888" y="2793880"/>
            <a:ext cx="1646342" cy="1505898"/>
          </a:xfrm>
          <a:prstGeom prst="roundRect">
            <a:avLst>
              <a:gd name="adj" fmla="val 5238"/>
            </a:avLst>
          </a:prstGeom>
          <a:solidFill>
            <a:srgbClr val="CC99FF">
              <a:alpha val="20000"/>
            </a:srgbClr>
          </a:solidFill>
          <a:ln w="2540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 bwMode="auto">
          <a:xfrm>
            <a:off x="216897" y="794377"/>
            <a:ext cx="5884411" cy="1715241"/>
          </a:xfrm>
          <a:prstGeom prst="roundRect">
            <a:avLst>
              <a:gd name="adj" fmla="val 4286"/>
            </a:avLst>
          </a:prstGeom>
          <a:solidFill>
            <a:schemeClr val="bg1">
              <a:lumMod val="90000"/>
              <a:alpha val="10000"/>
            </a:schemeClr>
          </a:solidFill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 w="38100" cap="flat" cmpd="sng" algn="ctr">
                <a:solidFill>
                  <a:srgbClr val="7FFF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 bwMode="auto">
          <a:xfrm>
            <a:off x="2930250" y="4622055"/>
            <a:ext cx="5907262" cy="1725405"/>
          </a:xfrm>
          <a:prstGeom prst="roundRect">
            <a:avLst>
              <a:gd name="adj" fmla="val 4286"/>
            </a:avLst>
          </a:prstGeom>
          <a:solidFill>
            <a:srgbClr val="99CCFF">
              <a:alpha val="10000"/>
            </a:srgbClr>
          </a:solidFill>
          <a:ln w="349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165431" y="122232"/>
            <a:ext cx="4910665" cy="436562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Arial"/>
                <a:cs typeface="Arial"/>
              </a:rPr>
              <a:t>KAGRA Master Schedule</a:t>
            </a:r>
            <a:endParaRPr lang="ja-JP" altLang="ja-JP" sz="1800" dirty="0"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346" y="836712"/>
            <a:ext cx="3574570" cy="1517021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ja-JP" altLang="en-US" sz="1600" kern="0" dirty="0" smtClean="0">
                <a:solidFill>
                  <a:srgbClr val="7FFF80"/>
                </a:solidFill>
                <a:latin typeface="Arial"/>
                <a:ea typeface="+mn-ea"/>
                <a:cs typeface="Arial"/>
              </a:rPr>
              <a:t>・</a:t>
            </a:r>
            <a:r>
              <a:rPr lang="en-US" altLang="ja-JP" sz="1600" b="1" kern="0" dirty="0" smtClean="0">
                <a:solidFill>
                  <a:srgbClr val="26FF27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iKAGRA</a:t>
            </a:r>
            <a:r>
              <a:rPr lang="en-US" altLang="ja-JP" sz="1600" kern="0" dirty="0" smtClean="0">
                <a:solidFill>
                  <a:srgbClr val="7FFF8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ja-JP" sz="1600" kern="0" dirty="0" smtClean="0">
                <a:latin typeface="Arial"/>
                <a:ea typeface="+mn-ea"/>
                <a:cs typeface="Arial"/>
              </a:rPr>
              <a:t>(2010.10 – </a:t>
            </a:r>
            <a:r>
              <a:rPr lang="en-US" altLang="ja-JP" sz="1600" b="1" kern="0" dirty="0" smtClean="0">
                <a:solidFill>
                  <a:srgbClr val="26FF2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2016.3</a:t>
            </a:r>
            <a:r>
              <a:rPr lang="en-US" altLang="ja-JP" sz="1600" kern="0" dirty="0" smtClean="0">
                <a:latin typeface="Arial"/>
                <a:ea typeface="+mn-ea"/>
                <a:cs typeface="Arial"/>
              </a:rPr>
              <a:t>)</a:t>
            </a:r>
            <a:r>
              <a:rPr lang="ja-JP" altLang="en-US" sz="1600" kern="0" dirty="0" smtClean="0">
                <a:latin typeface="Arial"/>
                <a:ea typeface="+mn-ea"/>
                <a:cs typeface="Arial"/>
              </a:rPr>
              <a:t>          </a:t>
            </a:r>
            <a:endParaRPr lang="en-US" altLang="ja-JP" sz="1600" kern="0" dirty="0" smtClean="0">
              <a:latin typeface="Arial"/>
              <a:ea typeface="+mn-ea"/>
              <a:cs typeface="Arial"/>
            </a:endParaRP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600" kern="0" dirty="0" smtClean="0">
                <a:latin typeface="Arial"/>
                <a:ea typeface="+mn-ea"/>
                <a:cs typeface="Arial"/>
              </a:rPr>
              <a:t>  </a:t>
            </a:r>
            <a:r>
              <a:rPr lang="en-US" altLang="ja-JP" sz="1600" kern="0" dirty="0">
                <a:latin typeface="Arial"/>
                <a:ea typeface="+mn-ea"/>
                <a:cs typeface="Arial"/>
              </a:rPr>
              <a:t> </a:t>
            </a:r>
            <a:r>
              <a:rPr lang="en-US" altLang="ja-JP" sz="1600" kern="0" dirty="0" smtClean="0">
                <a:latin typeface="Arial"/>
                <a:ea typeface="+mn-ea"/>
                <a:cs typeface="Arial"/>
              </a:rPr>
              <a:t> 3-km FPM interferometer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600" kern="0" dirty="0" smtClean="0">
                <a:latin typeface="Arial"/>
                <a:ea typeface="+mn-ea"/>
                <a:cs typeface="Arial"/>
                <a:sym typeface="Wingdings" pitchFamily="2" charset="2"/>
              </a:rPr>
              <a:t> </a:t>
            </a:r>
            <a:r>
              <a:rPr lang="ja-JP" altLang="en-US" sz="1600" kern="0" dirty="0" smtClean="0">
                <a:latin typeface="Arial"/>
                <a:ea typeface="+mn-ea"/>
                <a:cs typeface="Arial"/>
                <a:sym typeface="Wingdings" pitchFamily="2" charset="2"/>
              </a:rPr>
              <a:t>　</a:t>
            </a:r>
            <a:r>
              <a:rPr lang="en-US" altLang="ja-JP" sz="1600" kern="0" dirty="0" smtClean="0">
                <a:latin typeface="Arial"/>
                <a:ea typeface="+mn-ea"/>
                <a:cs typeface="Arial"/>
                <a:sym typeface="Wingdings" pitchFamily="2" charset="2"/>
              </a:rPr>
              <a:t> - Baseline 3km room temp.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ja-JP" altLang="en-US" sz="1600" kern="0" dirty="0" smtClean="0">
                <a:latin typeface="Arial"/>
                <a:cs typeface="Arial"/>
                <a:sym typeface="Wingdings" pitchFamily="2" charset="2"/>
              </a:rPr>
              <a:t>    </a:t>
            </a:r>
            <a:r>
              <a:rPr lang="en-US" altLang="ja-JP" sz="1600" kern="0" dirty="0" smtClean="0">
                <a:latin typeface="Arial"/>
                <a:cs typeface="Arial"/>
                <a:sym typeface="Wingdings" pitchFamily="2" charset="2"/>
              </a:rPr>
              <a:t>- Operation of total system 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600" kern="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altLang="ja-JP" sz="1600" kern="0" dirty="0" smtClean="0">
                <a:latin typeface="Arial"/>
                <a:cs typeface="Arial"/>
                <a:sym typeface="Wingdings" pitchFamily="2" charset="2"/>
              </a:rPr>
              <a:t>       with simplified IFO and VIS.</a:t>
            </a:r>
            <a:endParaRPr lang="en-US" altLang="ja-JP" sz="1600" kern="0" dirty="0" smtClean="0">
              <a:latin typeface="Arial"/>
              <a:ea typeface="+mn-ea"/>
              <a:cs typeface="Arial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02245" y="2861752"/>
            <a:ext cx="576064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2012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454373" y="2861752"/>
            <a:ext cx="576064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2013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2765521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2014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989657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2015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342805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2016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566941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2017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007101" y="3657976"/>
            <a:ext cx="949603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OBS</a:t>
            </a: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kumimoji="1" lang="en-US" altLang="ja-JP" sz="1800" b="1" i="0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7863085" y="2861752"/>
            <a:ext cx="633068" cy="28461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2018</a:t>
            </a:r>
            <a:endParaRPr kumimoji="1" lang="en-US" altLang="ja-JP" sz="1200" b="1" i="0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915816" y="4797152"/>
            <a:ext cx="3721190" cy="1512168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20000"/>
              </a:lnSpc>
              <a:buSzPct val="70000"/>
              <a:buNone/>
              <a:defRPr/>
            </a:pPr>
            <a:r>
              <a:rPr lang="ja-JP" altLang="en-US" sz="1600" kern="0" dirty="0" smtClean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・</a:t>
            </a:r>
            <a:r>
              <a:rPr lang="en-US" altLang="ja-JP" sz="1600" b="1" kern="0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bKAGRA</a:t>
            </a:r>
            <a:r>
              <a:rPr lang="en-US" altLang="ja-JP" sz="1600" kern="0" dirty="0" smtClean="0">
                <a:solidFill>
                  <a:srgbClr val="3366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ja-JP" sz="1600" kern="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cs typeface="Arial"/>
              </a:rPr>
              <a:t>(2016.1 – 2018.3)                      </a:t>
            </a:r>
            <a:endParaRPr kumimoji="1" lang="en-US" altLang="ja-JP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3675" lvl="0" indent="-193675" algn="l" eaLnBrk="0" hangingPunct="0">
              <a:lnSpc>
                <a:spcPct val="120000"/>
              </a:lnSpc>
              <a:buSzPct val="70000"/>
              <a:buNone/>
              <a:defRPr/>
            </a:pPr>
            <a:r>
              <a:rPr lang="ja-JP" altLang="en-US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  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Operation with full config.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None/>
              <a:tabLst/>
              <a:defRPr/>
            </a:pP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-</a:t>
            </a:r>
            <a:r>
              <a:rPr kumimoji="1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 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itchFamily="2" charset="2"/>
              </a:rPr>
              <a:t>Final IFO+VIS configuration</a:t>
            </a:r>
            <a:endParaRPr lang="en-US" altLang="ja-JP" sz="1600" kern="0" dirty="0">
              <a:solidFill>
                <a:srgbClr val="000000"/>
              </a:solidFill>
              <a:latin typeface="Arial"/>
              <a:ea typeface="+mn-ea"/>
              <a:cs typeface="Arial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None/>
              <a:tabLst/>
              <a:defRPr/>
            </a:pPr>
            <a:r>
              <a:rPr kumimoji="1" lang="en-US" altLang="ja-JP" sz="16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     - </a:t>
            </a:r>
            <a:r>
              <a:rPr lang="en-US" altLang="ja-JP" sz="1600" kern="0" noProof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itchFamily="2" charset="2"/>
              </a:rPr>
              <a:t>Cryogenic operation</a:t>
            </a:r>
            <a:r>
              <a:rPr lang="en-US" altLang="ja-JP" sz="1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itchFamily="2" charset="2"/>
              </a:rPr>
              <a:t>.</a:t>
            </a:r>
            <a:endParaRPr kumimoji="1" lang="en-US" altLang="ja-JP" sz="16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None/>
              <a:tabLst/>
              <a:defRPr/>
            </a:pPr>
            <a:endParaRPr kumimoji="1" lang="en-US" altLang="ja-JP" sz="200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43" name="直線矢印コネクタ 42"/>
          <p:cNvCxnSpPr>
            <a:stCxn id="41" idx="0"/>
          </p:cNvCxnSpPr>
          <p:nvPr/>
        </p:nvCxnSpPr>
        <p:spPr bwMode="auto">
          <a:xfrm flipV="1">
            <a:off x="5883881" y="4298367"/>
            <a:ext cx="128671" cy="323688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6699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線矢印コネクタ 44"/>
          <p:cNvCxnSpPr>
            <a:endCxn id="31" idx="0"/>
          </p:cNvCxnSpPr>
          <p:nvPr/>
        </p:nvCxnSpPr>
        <p:spPr bwMode="auto">
          <a:xfrm flipH="1">
            <a:off x="2479796" y="2492896"/>
            <a:ext cx="198713" cy="300983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7FFF8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92405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7508402" y="4836906"/>
            <a:ext cx="925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kumimoji="1" lang="en-US" altLang="ja-JP" sz="1050" dirty="0" smtClean="0">
                <a:solidFill>
                  <a:srgbClr val="808080"/>
                </a:solidFill>
              </a:rPr>
              <a:t>Cryo-mirrors</a:t>
            </a:r>
            <a:endParaRPr kumimoji="1" lang="ja-JP" altLang="en-US" sz="1050" dirty="0">
              <a:solidFill>
                <a:srgbClr val="808080"/>
              </a:solidFill>
            </a:endParaRPr>
          </a:p>
        </p:txBody>
      </p:sp>
      <p:cxnSp>
        <p:nvCxnSpPr>
          <p:cNvPr id="47" name="直線コネクタ 46"/>
          <p:cNvCxnSpPr>
            <a:endCxn id="46" idx="1"/>
          </p:cNvCxnSpPr>
          <p:nvPr/>
        </p:nvCxnSpPr>
        <p:spPr>
          <a:xfrm>
            <a:off x="7213648" y="4933375"/>
            <a:ext cx="294754" cy="30489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7492912" y="5090822"/>
            <a:ext cx="191329" cy="334024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 flipV="1">
            <a:off x="7812360" y="5090822"/>
            <a:ext cx="45166" cy="442036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 flipV="1">
            <a:off x="8091891" y="5090822"/>
            <a:ext cx="391121" cy="167012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51243" y="5157079"/>
            <a:ext cx="7825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ja-JP" sz="1050" dirty="0" smtClean="0">
                <a:solidFill>
                  <a:srgbClr val="808080"/>
                </a:solidFill>
              </a:rPr>
              <a:t>Recycling </a:t>
            </a:r>
          </a:p>
          <a:p>
            <a:pPr algn="l">
              <a:buNone/>
            </a:pPr>
            <a:r>
              <a:rPr kumimoji="1" lang="en-US" altLang="ja-JP" sz="1050" dirty="0" smtClean="0">
                <a:solidFill>
                  <a:srgbClr val="808080"/>
                </a:solidFill>
              </a:rPr>
              <a:t>  mirrors</a:t>
            </a:r>
            <a:endParaRPr kumimoji="1" lang="ja-JP" altLang="en-US" sz="1050" dirty="0">
              <a:solidFill>
                <a:srgbClr val="808080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 flipV="1">
            <a:off x="7076096" y="5532858"/>
            <a:ext cx="512480" cy="403471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 flipV="1">
            <a:off x="7005268" y="5553236"/>
            <a:ext cx="197550" cy="242841"/>
          </a:xfrm>
          <a:prstGeom prst="line">
            <a:avLst/>
          </a:prstGeom>
          <a:ln>
            <a:solidFill>
              <a:srgbClr val="80808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12" y="895645"/>
            <a:ext cx="1931030" cy="15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936912" y="2793879"/>
            <a:ext cx="397426" cy="1504488"/>
          </a:xfrm>
          <a:prstGeom prst="roundRect">
            <a:avLst/>
          </a:prstGeom>
          <a:noFill/>
          <a:ln w="47625" cap="flat" cmpd="sng" algn="ctr">
            <a:solidFill>
              <a:srgbClr val="26FF2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51243" y="1667933"/>
            <a:ext cx="1842296" cy="3693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26FF2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solidFill>
                  <a:srgbClr val="26FF2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iKAGRA</a:t>
            </a:r>
            <a:r>
              <a:rPr kumimoji="1" lang="en-US" altLang="ja-JP" i="1" dirty="0" smtClean="0">
                <a:solidFill>
                  <a:srgbClr val="26FF27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delayed </a:t>
            </a:r>
            <a:endParaRPr kumimoji="1" lang="ja-JP" altLang="en-US" i="1" dirty="0">
              <a:solidFill>
                <a:srgbClr val="26FF27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56" name="直線矢印コネクタ 55"/>
          <p:cNvCxnSpPr>
            <a:endCxn id="38" idx="0"/>
          </p:cNvCxnSpPr>
          <p:nvPr/>
        </p:nvCxnSpPr>
        <p:spPr bwMode="auto">
          <a:xfrm rot="10800000" flipV="1">
            <a:off x="5135626" y="1886773"/>
            <a:ext cx="1315619" cy="907106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7FFF8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8" name="直線矢印コネクタ 57"/>
          <p:cNvCxnSpPr/>
          <p:nvPr/>
        </p:nvCxnSpPr>
        <p:spPr bwMode="auto">
          <a:xfrm rot="10800000">
            <a:off x="2930251" y="1041401"/>
            <a:ext cx="3520993" cy="845371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7FFF8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1" name="スライド番号プレースホル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060586"/>
      </p:ext>
    </p:extLst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2491923" y="19447"/>
            <a:ext cx="3151031" cy="595967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Arial"/>
                <a:cs typeface="Arial"/>
              </a:rPr>
              <a:t>Project/SEO report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171" y="857634"/>
            <a:ext cx="8261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1. Present status of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Master schedule and delay of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** 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 configuration (Michelson Interferometer) and Beam Splitter</a:t>
            </a:r>
          </a:p>
          <a:p>
            <a:pPr lvl="1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**  installation so far done</a:t>
            </a:r>
          </a:p>
          <a:p>
            <a:pPr lvl="0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2. Scheduling of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 installation/commissioning</a:t>
            </a:r>
          </a:p>
          <a:p>
            <a:pPr lvl="1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**  milestone</a:t>
            </a:r>
          </a:p>
          <a:p>
            <a:endParaRPr lang="en-US" altLang="ja-JP" dirty="0" smtClean="0">
              <a:solidFill>
                <a:srgbClr val="A6A6A6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3.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 (2016-17)</a:t>
            </a:r>
          </a:p>
          <a:p>
            <a:pPr lvl="1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**  Task force for updating “budget schedule and roadmap of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”</a:t>
            </a:r>
          </a:p>
          <a:p>
            <a:pPr lvl="1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6600"/>
                </a:solidFill>
                <a:latin typeface="Arial"/>
                <a:cs typeface="Arial"/>
              </a:rPr>
              <a:t>150709</a:t>
            </a:r>
            <a:r>
              <a:rPr kumimoji="1" lang="en-US" altLang="ja-JP" sz="1200" dirty="0" smtClean="0">
                <a:latin typeface="Arial"/>
                <a:cs typeface="Arial"/>
              </a:rPr>
              <a:t>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249064" y="3809012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configuration (Michelson Interferometer)</a:t>
            </a:r>
            <a:endParaRPr lang="ja-JP" altLang="en-US" sz="1800" dirty="0">
              <a:latin typeface="Arial"/>
              <a:cs typeface="Arial"/>
            </a:endParaRPr>
          </a:p>
        </p:txBody>
      </p:sp>
      <p:grpSp>
        <p:nvGrpSpPr>
          <p:cNvPr id="2" name="図形グループ 6"/>
          <p:cNvGrpSpPr/>
          <p:nvPr/>
        </p:nvGrpSpPr>
        <p:grpSpPr>
          <a:xfrm>
            <a:off x="6096000" y="4191000"/>
            <a:ext cx="2971800" cy="1605515"/>
            <a:chOff x="5867401" y="4338085"/>
            <a:chExt cx="2971800" cy="1605515"/>
          </a:xfrm>
        </p:grpSpPr>
        <p:sp>
          <p:nvSpPr>
            <p:cNvPr id="269" name="角丸四角形 268"/>
            <p:cNvSpPr/>
            <p:nvPr/>
          </p:nvSpPr>
          <p:spPr bwMode="auto">
            <a:xfrm>
              <a:off x="5867401" y="4338085"/>
              <a:ext cx="2895600" cy="1605515"/>
            </a:xfrm>
            <a:prstGeom prst="roundRect">
              <a:avLst>
                <a:gd name="adj" fmla="val 7715"/>
              </a:avLst>
            </a:prstGeom>
            <a:solidFill>
              <a:srgbClr val="FFCCCC">
                <a:alpha val="51000"/>
              </a:srgbClr>
            </a:solid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70" name="Rectangle 3"/>
            <p:cNvSpPr txBox="1">
              <a:spLocks noChangeArrowheads="1"/>
            </p:cNvSpPr>
            <p:nvPr/>
          </p:nvSpPr>
          <p:spPr>
            <a:xfrm>
              <a:off x="5936157" y="4353763"/>
              <a:ext cx="2903044" cy="370637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noProof="0" dirty="0" smtClean="0">
                  <a:solidFill>
                    <a:srgbClr val="000000"/>
                  </a:solidFill>
                  <a:ea typeface="+mn-ea"/>
                </a:rPr>
                <a:t>Cryogenic system test</a:t>
              </a:r>
              <a:endParaRPr lang="en-US" altLang="ja-JP" sz="1800" b="1" kern="0" dirty="0" smtClean="0">
                <a:solidFill>
                  <a:srgbClr val="000000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EAEAEA"/>
                  </a:solidFill>
                  <a:ea typeface="+mn-ea"/>
                </a:rPr>
                <a:t>    </a:t>
              </a:r>
            </a:p>
          </p:txBody>
        </p:sp>
        <p:sp>
          <p:nvSpPr>
            <p:cNvPr id="271" name="Rectangle 3"/>
            <p:cNvSpPr txBox="1">
              <a:spLocks noChangeArrowheads="1"/>
            </p:cNvSpPr>
            <p:nvPr/>
          </p:nvSpPr>
          <p:spPr>
            <a:xfrm>
              <a:off x="6006291" y="4745076"/>
              <a:ext cx="2832909" cy="1122324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Cryostat + Rad. shield duct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Cryo-cooler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Cryogenic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Fixed Type-A SAS</a:t>
              </a:r>
            </a:p>
          </p:txBody>
        </p:sp>
      </p:grp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9" name="下矢印 278"/>
          <p:cNvSpPr/>
          <p:nvPr/>
        </p:nvSpPr>
        <p:spPr bwMode="auto">
          <a:xfrm rot="6772739">
            <a:off x="7242761" y="3839282"/>
            <a:ext cx="347662" cy="385606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784808" y="342900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8" y="338138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>
            <a:endCxn id="276" idx="6"/>
          </p:cNvCxnSpPr>
          <p:nvPr/>
        </p:nvCxnSpPr>
        <p:spPr bwMode="auto">
          <a:xfrm rot="16200000" flipH="1">
            <a:off x="3208844" y="2900618"/>
            <a:ext cx="2496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角丸四角形 317"/>
          <p:cNvSpPr/>
          <p:nvPr/>
        </p:nvSpPr>
        <p:spPr bwMode="auto">
          <a:xfrm>
            <a:off x="5469598" y="862879"/>
            <a:ext cx="3317371" cy="1902100"/>
          </a:xfrm>
          <a:prstGeom prst="roundRect">
            <a:avLst>
              <a:gd name="adj" fmla="val 7715"/>
            </a:avLst>
          </a:prstGeom>
          <a:solidFill>
            <a:srgbClr val="FFCCCC">
              <a:alpha val="50000"/>
            </a:srgbClr>
          </a:solidFill>
          <a:ln w="3175" cap="flat" cmpd="sng" algn="ctr">
            <a:solidFill>
              <a:srgbClr val="FFCCCC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9" name="Rectangle 3"/>
          <p:cNvSpPr txBox="1">
            <a:spLocks noChangeArrowheads="1"/>
          </p:cNvSpPr>
          <p:nvPr/>
        </p:nvSpPr>
        <p:spPr>
          <a:xfrm>
            <a:off x="5628618" y="892772"/>
            <a:ext cx="2372382" cy="7074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ea typeface="+mn-ea"/>
              </a:rPr>
              <a:t>Type-A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>
                <a:ea typeface="+mn-ea"/>
              </a:rPr>
              <a:t> </a:t>
            </a:r>
            <a:r>
              <a:rPr lang="en-US" altLang="ja-JP" sz="1800" b="1" kern="0" dirty="0" smtClean="0">
                <a:ea typeface="+mn-ea"/>
              </a:rPr>
              <a:t>   full-</a:t>
            </a:r>
            <a:r>
              <a:rPr lang="en-US" altLang="ja-JP" sz="1800" b="1" kern="0" noProof="0" dirty="0" smtClean="0">
                <a:ea typeface="+mn-ea"/>
              </a:rPr>
              <a:t>system test</a:t>
            </a:r>
            <a:endParaRPr lang="en-US" altLang="ja-JP" sz="1800" b="1" kern="0" dirty="0" smtClean="0"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EAEAEA"/>
                </a:solidFill>
                <a:ea typeface="+mn-ea"/>
              </a:rPr>
              <a:t>    </a:t>
            </a:r>
          </a:p>
        </p:txBody>
      </p:sp>
      <p:sp>
        <p:nvSpPr>
          <p:cNvPr id="320" name="Rectangle 3"/>
          <p:cNvSpPr txBox="1">
            <a:spLocks noChangeArrowheads="1"/>
          </p:cNvSpPr>
          <p:nvPr/>
        </p:nvSpPr>
        <p:spPr>
          <a:xfrm>
            <a:off x="5531530" y="1511133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Room-temp. test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Sapphire (?), 23kg,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Tall seismic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IP + GASF + Payload</a:t>
            </a:r>
          </a:p>
        </p:txBody>
      </p:sp>
      <p:sp>
        <p:nvSpPr>
          <p:cNvPr id="321" name="下矢印 320"/>
          <p:cNvSpPr/>
          <p:nvPr/>
        </p:nvSpPr>
        <p:spPr bwMode="auto">
          <a:xfrm rot="5778979">
            <a:off x="4878711" y="936987"/>
            <a:ext cx="331063" cy="606949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3" name="図形グループ 72"/>
          <p:cNvGrpSpPr/>
          <p:nvPr/>
        </p:nvGrpSpPr>
        <p:grpSpPr>
          <a:xfrm>
            <a:off x="8015340" y="944148"/>
            <a:ext cx="699622" cy="1748824"/>
            <a:chOff x="8015340" y="944148"/>
            <a:chExt cx="699622" cy="1748824"/>
          </a:xfrm>
        </p:grpSpPr>
        <p:sp>
          <p:nvSpPr>
            <p:cNvPr id="323" name="正方形/長方形 322"/>
            <p:cNvSpPr/>
            <p:nvPr/>
          </p:nvSpPr>
          <p:spPr bwMode="auto">
            <a:xfrm>
              <a:off x="8100906" y="1039347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4" name="グループ化 207"/>
            <p:cNvGrpSpPr/>
            <p:nvPr/>
          </p:nvGrpSpPr>
          <p:grpSpPr>
            <a:xfrm>
              <a:off x="8153528" y="944148"/>
              <a:ext cx="439242" cy="106621"/>
              <a:chOff x="7380312" y="1384222"/>
              <a:chExt cx="439242" cy="129946"/>
            </a:xfrm>
          </p:grpSpPr>
          <p:sp>
            <p:nvSpPr>
              <p:cNvPr id="344" name="正方形/長方形 34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5" name="円弧 34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6" name="円弧 34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5" name="正方形/長方形 324"/>
            <p:cNvSpPr/>
            <p:nvPr/>
          </p:nvSpPr>
          <p:spPr bwMode="auto">
            <a:xfrm>
              <a:off x="8570954" y="1026685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5" name="グループ化 209"/>
            <p:cNvGrpSpPr/>
            <p:nvPr/>
          </p:nvGrpSpPr>
          <p:grpSpPr>
            <a:xfrm>
              <a:off x="8146334" y="1392698"/>
              <a:ext cx="439242" cy="106621"/>
              <a:chOff x="7380312" y="1384222"/>
              <a:chExt cx="439242" cy="129946"/>
            </a:xfrm>
          </p:grpSpPr>
          <p:sp>
            <p:nvSpPr>
              <p:cNvPr id="341" name="正方形/長方形 34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2" name="円弧 34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3" name="円弧 34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6" name="グループ化 210"/>
            <p:cNvGrpSpPr/>
            <p:nvPr/>
          </p:nvGrpSpPr>
          <p:grpSpPr>
            <a:xfrm>
              <a:off x="8153528" y="1629028"/>
              <a:ext cx="439242" cy="106621"/>
              <a:chOff x="7380312" y="1384222"/>
              <a:chExt cx="439242" cy="129946"/>
            </a:xfrm>
          </p:grpSpPr>
          <p:sp>
            <p:nvSpPr>
              <p:cNvPr id="338" name="正方形/長方形 337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9" name="円弧 338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0" name="円弧 339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8" name="グループ化 211"/>
            <p:cNvGrpSpPr/>
            <p:nvPr/>
          </p:nvGrpSpPr>
          <p:grpSpPr>
            <a:xfrm>
              <a:off x="8153528" y="1853814"/>
              <a:ext cx="439242" cy="106621"/>
              <a:chOff x="7380312" y="1384222"/>
              <a:chExt cx="439242" cy="129946"/>
            </a:xfrm>
          </p:grpSpPr>
          <p:sp>
            <p:nvSpPr>
              <p:cNvPr id="335" name="正方形/長方形 334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6" name="円弧 335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7" name="円弧 336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9" name="正方形/長方形 328"/>
            <p:cNvSpPr/>
            <p:nvPr/>
          </p:nvSpPr>
          <p:spPr bwMode="auto">
            <a:xfrm>
              <a:off x="8225536" y="20985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0" name="正方形/長方形 329"/>
            <p:cNvSpPr/>
            <p:nvPr/>
          </p:nvSpPr>
          <p:spPr bwMode="auto">
            <a:xfrm>
              <a:off x="8239939" y="23264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1" name="正方形/長方形 330"/>
            <p:cNvSpPr/>
            <p:nvPr/>
          </p:nvSpPr>
          <p:spPr bwMode="auto">
            <a:xfrm>
              <a:off x="8312175" y="2531580"/>
              <a:ext cx="136814" cy="16139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32" name="直線コネクタ 331"/>
            <p:cNvCxnSpPr>
              <a:stCxn id="344" idx="2"/>
              <a:endCxn id="331" idx="2"/>
            </p:cNvCxnSpPr>
            <p:nvPr/>
          </p:nvCxnSpPr>
          <p:spPr bwMode="auto">
            <a:xfrm>
              <a:off x="8373149" y="1026659"/>
              <a:ext cx="7433" cy="1666313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3" name="正方形/長方形 332"/>
            <p:cNvSpPr/>
            <p:nvPr/>
          </p:nvSpPr>
          <p:spPr bwMode="auto">
            <a:xfrm flipV="1">
              <a:off x="8431577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4" name="正方形/長方形 333"/>
            <p:cNvSpPr/>
            <p:nvPr/>
          </p:nvSpPr>
          <p:spPr bwMode="auto">
            <a:xfrm flipV="1">
              <a:off x="8015340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347" name="Rectangle 3"/>
          <p:cNvSpPr txBox="1">
            <a:spLocks noChangeArrowheads="1"/>
          </p:cNvSpPr>
          <p:nvPr/>
        </p:nvSpPr>
        <p:spPr>
          <a:xfrm>
            <a:off x="6172200" y="2971800"/>
            <a:ext cx="1163216" cy="4278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Shorter arm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6699FF"/>
                </a:solidFill>
                <a:ea typeface="+mn-ea"/>
              </a:rPr>
              <a:t>l</a:t>
            </a: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ength by 61m</a:t>
            </a:r>
          </a:p>
        </p:txBody>
      </p:sp>
      <p:grpSp>
        <p:nvGrpSpPr>
          <p:cNvPr id="10" name="図形グループ 99"/>
          <p:cNvGrpSpPr/>
          <p:nvPr/>
        </p:nvGrpSpPr>
        <p:grpSpPr>
          <a:xfrm>
            <a:off x="18728" y="609600"/>
            <a:ext cx="4400872" cy="2133600"/>
            <a:chOff x="-609600" y="609600"/>
            <a:chExt cx="4400872" cy="2133600"/>
          </a:xfrm>
        </p:grpSpPr>
        <p:sp>
          <p:nvSpPr>
            <p:cNvPr id="349" name="Rectangle 3"/>
            <p:cNvSpPr txBox="1">
              <a:spLocks noChangeArrowheads="1"/>
            </p:cNvSpPr>
            <p:nvPr/>
          </p:nvSpPr>
          <p:spPr>
            <a:xfrm>
              <a:off x="-381000" y="993304"/>
              <a:ext cx="3886200" cy="17498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003366"/>
                  </a:solidFill>
                  <a:ea typeface="+mn-ea"/>
                </a:rPr>
                <a:t>iKAGRA configuration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Room-temp. test masses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suspended by Type-Bp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</a:t>
              </a:r>
              <a:r>
                <a:rPr lang="en-US" altLang="ja-JP" sz="1600" kern="0" dirty="0" smtClean="0">
                  <a:solidFill>
                    <a:srgbClr val="FF0000"/>
                  </a:solidFill>
                  <a:ea typeface="+mn-ea"/>
                </a:rPr>
                <a:t>MI with 2.94 km arm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Low laser power</a:t>
              </a:r>
              <a:r>
                <a:rPr lang="en-US" altLang="ja-JP" sz="1600" kern="0" dirty="0" smtClean="0">
                  <a:solidFill>
                    <a:srgbClr val="003366"/>
                  </a:solidFill>
                </a:rPr>
                <a:t>, w/o power recycling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On-site test of VIS and </a:t>
              </a:r>
              <a:r>
                <a:rPr lang="en-US" altLang="ja-JP" sz="1600" kern="0" dirty="0" err="1" smtClean="0">
                  <a:solidFill>
                    <a:srgbClr val="003366"/>
                  </a:solidFill>
                  <a:ea typeface="+mn-ea"/>
                </a:rPr>
                <a:t>Cryo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system</a:t>
              </a:r>
            </a:p>
          </p:txBody>
        </p:sp>
        <p:sp>
          <p:nvSpPr>
            <p:cNvPr id="350" name="Rectangle 3"/>
            <p:cNvSpPr txBox="1">
              <a:spLocks noChangeArrowheads="1"/>
            </p:cNvSpPr>
            <p:nvPr/>
          </p:nvSpPr>
          <p:spPr>
            <a:xfrm>
              <a:off x="-609600" y="609600"/>
              <a:ext cx="4400872" cy="3924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kern="0" dirty="0" err="1" smtClean="0">
                  <a:solidFill>
                    <a:srgbClr val="003366"/>
                  </a:solidFill>
                  <a:ea typeface="+mn-ea"/>
                </a:rPr>
                <a:t>iKAGRA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 obs. Run in </a:t>
              </a:r>
              <a:r>
                <a:rPr lang="en-US" altLang="ja-JP" sz="1800" b="1" kern="0" dirty="0">
                  <a:solidFill>
                    <a:srgbClr val="003366"/>
                  </a:solidFill>
                  <a:ea typeface="+mn-ea"/>
                </a:rPr>
                <a:t>D</a:t>
              </a:r>
              <a:r>
                <a:rPr lang="en-US" altLang="ja-JP" sz="1800" b="1" kern="0" dirty="0" smtClean="0">
                  <a:solidFill>
                    <a:srgbClr val="003366"/>
                  </a:solidFill>
                  <a:ea typeface="+mn-ea"/>
                </a:rPr>
                <a:t>ec. 2015 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~1 month</a:t>
              </a:r>
            </a:p>
          </p:txBody>
        </p:sp>
      </p:grpSp>
      <p:sp>
        <p:nvSpPr>
          <p:cNvPr id="351" name="角丸四角形 350"/>
          <p:cNvSpPr/>
          <p:nvPr/>
        </p:nvSpPr>
        <p:spPr bwMode="auto">
          <a:xfrm>
            <a:off x="228600" y="2641599"/>
            <a:ext cx="2002200" cy="2438400"/>
          </a:xfrm>
          <a:prstGeom prst="roundRect">
            <a:avLst>
              <a:gd name="adj" fmla="val 7715"/>
            </a:avLst>
          </a:prstGeom>
          <a:solidFill>
            <a:srgbClr val="99CCFF">
              <a:alpha val="46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2" name="Rectangle 3"/>
          <p:cNvSpPr txBox="1">
            <a:spLocks noChangeArrowheads="1"/>
          </p:cNvSpPr>
          <p:nvPr/>
        </p:nvSpPr>
        <p:spPr>
          <a:xfrm>
            <a:off x="228600" y="3699929"/>
            <a:ext cx="1981200" cy="38100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3366FF"/>
                </a:solidFill>
                <a:ea typeface="+mn-ea"/>
              </a:rPr>
              <a:t>Type-C system</a:t>
            </a:r>
            <a:endParaRPr lang="en-US" altLang="ja-JP" sz="1800" b="1" kern="0" dirty="0" smtClean="0">
              <a:solidFill>
                <a:srgbClr val="3366FF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CCFF"/>
                </a:solidFill>
                <a:ea typeface="+mn-ea"/>
              </a:rPr>
              <a:t>    </a:t>
            </a:r>
          </a:p>
        </p:txBody>
      </p:sp>
      <p:sp>
        <p:nvSpPr>
          <p:cNvPr id="353" name="Rectangle 3"/>
          <p:cNvSpPr txBox="1">
            <a:spLocks noChangeArrowheads="1"/>
          </p:cNvSpPr>
          <p:nvPr/>
        </p:nvSpPr>
        <p:spPr>
          <a:xfrm>
            <a:off x="228600" y="4080930"/>
            <a:ext cx="2286000" cy="838199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Mode cleaner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0.5kg,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Stack + Payload</a:t>
            </a:r>
          </a:p>
        </p:txBody>
      </p:sp>
      <p:grpSp>
        <p:nvGrpSpPr>
          <p:cNvPr id="11" name="グループ化 214"/>
          <p:cNvGrpSpPr/>
          <p:nvPr/>
        </p:nvGrpSpPr>
        <p:grpSpPr>
          <a:xfrm>
            <a:off x="1371600" y="2819400"/>
            <a:ext cx="506048" cy="898004"/>
            <a:chOff x="467544" y="5085184"/>
            <a:chExt cx="506048" cy="898004"/>
          </a:xfrm>
        </p:grpSpPr>
        <p:sp>
          <p:nvSpPr>
            <p:cNvPr id="355" name="正方形/長方形 354"/>
            <p:cNvSpPr/>
            <p:nvPr/>
          </p:nvSpPr>
          <p:spPr bwMode="auto">
            <a:xfrm>
              <a:off x="524410" y="5085184"/>
              <a:ext cx="360850" cy="634142"/>
            </a:xfrm>
            <a:prstGeom prst="rect">
              <a:avLst/>
            </a:prstGeom>
            <a:noFill/>
            <a:ln w="381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6" name="正方形/長方形 355"/>
            <p:cNvSpPr/>
            <p:nvPr/>
          </p:nvSpPr>
          <p:spPr bwMode="auto">
            <a:xfrm>
              <a:off x="562297" y="5282888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57" name="正方形/長方形 356"/>
            <p:cNvSpPr/>
            <p:nvPr/>
          </p:nvSpPr>
          <p:spPr bwMode="auto">
            <a:xfrm>
              <a:off x="628183" y="5462116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58" name="直線コネクタ 357"/>
            <p:cNvCxnSpPr>
              <a:stCxn id="355" idx="0"/>
              <a:endCxn id="357" idx="2"/>
            </p:cNvCxnSpPr>
            <p:nvPr/>
          </p:nvCxnSpPr>
          <p:spPr bwMode="auto">
            <a:xfrm flipH="1">
              <a:off x="696590" y="5085184"/>
              <a:ext cx="8245" cy="548069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9" name="正方形/長方形 358"/>
            <p:cNvSpPr/>
            <p:nvPr/>
          </p:nvSpPr>
          <p:spPr bwMode="auto">
            <a:xfrm>
              <a:off x="467544" y="5743799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0" name="正方形/長方形 359"/>
            <p:cNvSpPr/>
            <p:nvPr/>
          </p:nvSpPr>
          <p:spPr bwMode="auto">
            <a:xfrm>
              <a:off x="480244" y="582850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1" name="正方形/長方形 360"/>
            <p:cNvSpPr/>
            <p:nvPr/>
          </p:nvSpPr>
          <p:spPr bwMode="auto">
            <a:xfrm>
              <a:off x="475886" y="592054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2" name="正方形/長方形 361"/>
            <p:cNvSpPr/>
            <p:nvPr/>
          </p:nvSpPr>
          <p:spPr bwMode="auto">
            <a:xfrm>
              <a:off x="885260" y="582850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63" name="正方形/長方形 362"/>
            <p:cNvSpPr/>
            <p:nvPr/>
          </p:nvSpPr>
          <p:spPr bwMode="auto">
            <a:xfrm>
              <a:off x="882534" y="5920546"/>
              <a:ext cx="88332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364" name="正方形/長方形 363"/>
          <p:cNvSpPr/>
          <p:nvPr/>
        </p:nvSpPr>
        <p:spPr bwMode="auto">
          <a:xfrm flipV="1">
            <a:off x="1295400" y="3733800"/>
            <a:ext cx="627614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5" name="下矢印 364"/>
          <p:cNvSpPr/>
          <p:nvPr/>
        </p:nvSpPr>
        <p:spPr bwMode="auto">
          <a:xfrm rot="17955770">
            <a:off x="2164990" y="2863619"/>
            <a:ext cx="484632" cy="355937"/>
          </a:xfrm>
          <a:prstGeom prst="downArrow">
            <a:avLst/>
          </a:prstGeom>
          <a:solidFill>
            <a:srgbClr val="99CCFF">
              <a:alpha val="10000"/>
            </a:srgbClr>
          </a:solidFill>
          <a:ln w="25400" cap="flat" cmpd="sng" algn="ctr">
            <a:solidFill>
              <a:srgbClr val="99CCFF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83" name="直線コネクタ 382"/>
          <p:cNvCxnSpPr/>
          <p:nvPr/>
        </p:nvCxnSpPr>
        <p:spPr bwMode="auto">
          <a:xfrm rot="10800000">
            <a:off x="4111656" y="4149098"/>
            <a:ext cx="345666" cy="1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4" name="正方形/長方形 383"/>
          <p:cNvSpPr/>
          <p:nvPr/>
        </p:nvSpPr>
        <p:spPr bwMode="auto">
          <a:xfrm rot="2779955">
            <a:off x="4453229" y="4123135"/>
            <a:ext cx="24141" cy="69961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2" name="図形グループ 190"/>
          <p:cNvGrpSpPr/>
          <p:nvPr/>
        </p:nvGrpSpPr>
        <p:grpSpPr>
          <a:xfrm>
            <a:off x="425351" y="3859981"/>
            <a:ext cx="3647771" cy="2612787"/>
            <a:chOff x="425351" y="3859981"/>
            <a:chExt cx="3647771" cy="2612787"/>
          </a:xfrm>
        </p:grpSpPr>
        <p:sp>
          <p:nvSpPr>
            <p:cNvPr id="131" name="Rectangle 3"/>
            <p:cNvSpPr txBox="1">
              <a:spLocks noChangeArrowheads="1"/>
            </p:cNvSpPr>
            <p:nvPr/>
          </p:nvSpPr>
          <p:spPr>
            <a:xfrm>
              <a:off x="925954" y="4963152"/>
              <a:ext cx="3147168" cy="827047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Type-Bp payload;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Test mass and core optics.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Table + GASF + Type-B payload.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32" name="下矢印 131"/>
            <p:cNvSpPr/>
            <p:nvPr/>
          </p:nvSpPr>
          <p:spPr bwMode="auto">
            <a:xfrm rot="12491731">
              <a:off x="3158088" y="3859981"/>
              <a:ext cx="236518" cy="1251823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3" name="図形グループ 119"/>
            <p:cNvGrpSpPr/>
            <p:nvPr/>
          </p:nvGrpSpPr>
          <p:grpSpPr>
            <a:xfrm>
              <a:off x="425351" y="5181600"/>
              <a:ext cx="627614" cy="1291168"/>
              <a:chOff x="1143000" y="5181600"/>
              <a:chExt cx="627614" cy="1291168"/>
            </a:xfrm>
          </p:grpSpPr>
          <p:grpSp>
            <p:nvGrpSpPr>
              <p:cNvPr id="14" name="グループ化 19"/>
              <p:cNvGrpSpPr/>
              <p:nvPr/>
            </p:nvGrpSpPr>
            <p:grpSpPr>
              <a:xfrm>
                <a:off x="1143000" y="5257800"/>
                <a:ext cx="627614" cy="1214968"/>
                <a:chOff x="471896" y="4878328"/>
                <a:chExt cx="627614" cy="1214968"/>
              </a:xfrm>
            </p:grpSpPr>
            <p:sp>
              <p:nvSpPr>
                <p:cNvPr id="145" name="正方形/長方形 144"/>
                <p:cNvSpPr/>
                <p:nvPr/>
              </p:nvSpPr>
              <p:spPr bwMode="auto">
                <a:xfrm>
                  <a:off x="601422" y="4878328"/>
                  <a:ext cx="360850" cy="88274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 bwMode="auto">
                <a:xfrm>
                  <a:off x="639309" y="532463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7" name="正方形/長方形 146"/>
                <p:cNvSpPr/>
                <p:nvPr/>
              </p:nvSpPr>
              <p:spPr bwMode="auto">
                <a:xfrm>
                  <a:off x="705195" y="5503864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148" name="直線コネクタ 147"/>
                <p:cNvCxnSpPr>
                  <a:stCxn id="145" idx="0"/>
                  <a:endCxn id="147" idx="2"/>
                </p:cNvCxnSpPr>
                <p:nvPr/>
              </p:nvCxnSpPr>
              <p:spPr bwMode="auto">
                <a:xfrm flipH="1">
                  <a:off x="773602" y="4878328"/>
                  <a:ext cx="8245" cy="796673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9" name="正方形/長方形 148"/>
                <p:cNvSpPr/>
                <p:nvPr/>
              </p:nvSpPr>
              <p:spPr bwMode="auto">
                <a:xfrm>
                  <a:off x="544556" y="5785547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0" name="正方形/長方形 149"/>
                <p:cNvSpPr/>
                <p:nvPr/>
              </p:nvSpPr>
              <p:spPr bwMode="auto">
                <a:xfrm>
                  <a:off x="557256" y="5870254"/>
                  <a:ext cx="79384" cy="17732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1" name="正方形/長方形 150"/>
                <p:cNvSpPr/>
                <p:nvPr/>
              </p:nvSpPr>
              <p:spPr bwMode="auto">
                <a:xfrm>
                  <a:off x="962272" y="5870253"/>
                  <a:ext cx="88332" cy="177323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2" name="正方形/長方形 151"/>
                <p:cNvSpPr/>
                <p:nvPr/>
              </p:nvSpPr>
              <p:spPr bwMode="auto">
                <a:xfrm flipV="1">
                  <a:off x="471896" y="6047577"/>
                  <a:ext cx="627614" cy="45719"/>
                </a:xfrm>
                <a:prstGeom prst="rect">
                  <a:avLst/>
                </a:prstGeom>
                <a:pattFill prst="wdUpDiag">
                  <a:fgClr>
                    <a:srgbClr val="DDDDDD"/>
                  </a:fgClr>
                  <a:bgClr>
                    <a:srgbClr val="808080"/>
                  </a:bgClr>
                </a:pattFill>
                <a:ln w="31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3" name="正方形/長方形 152"/>
                <p:cNvSpPr/>
                <p:nvPr/>
              </p:nvSpPr>
              <p:spPr bwMode="auto">
                <a:xfrm>
                  <a:off x="636640" y="508564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5" name="グループ化 209"/>
              <p:cNvGrpSpPr/>
              <p:nvPr/>
            </p:nvGrpSpPr>
            <p:grpSpPr>
              <a:xfrm>
                <a:off x="1237158" y="5181600"/>
                <a:ext cx="439242" cy="106621"/>
                <a:chOff x="7380312" y="1384222"/>
                <a:chExt cx="439242" cy="129946"/>
              </a:xfrm>
            </p:grpSpPr>
            <p:sp>
              <p:nvSpPr>
                <p:cNvPr id="142" name="正方形/長方形 141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</p:grpSp>
      </p:grpSp>
      <p:grpSp>
        <p:nvGrpSpPr>
          <p:cNvPr id="16" name="図形グループ 189"/>
          <p:cNvGrpSpPr/>
          <p:nvPr/>
        </p:nvGrpSpPr>
        <p:grpSpPr>
          <a:xfrm>
            <a:off x="2416711" y="3906828"/>
            <a:ext cx="3503283" cy="2846573"/>
            <a:chOff x="2518315" y="3906828"/>
            <a:chExt cx="3503283" cy="2846573"/>
          </a:xfrm>
        </p:grpSpPr>
        <p:sp>
          <p:nvSpPr>
            <p:cNvPr id="155" name="Rectangle 3"/>
            <p:cNvSpPr txBox="1">
              <a:spLocks noChangeArrowheads="1"/>
            </p:cNvSpPr>
            <p:nvPr/>
          </p:nvSpPr>
          <p:spPr>
            <a:xfrm>
              <a:off x="2518315" y="5926354"/>
              <a:ext cx="3147168" cy="82704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Type-B payload; 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Beam splitter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IP + GASF + payload</a:t>
              </a:r>
            </a:p>
          </p:txBody>
        </p:sp>
        <p:sp>
          <p:nvSpPr>
            <p:cNvPr id="156" name="下矢印 155"/>
            <p:cNvSpPr/>
            <p:nvPr/>
          </p:nvSpPr>
          <p:spPr bwMode="auto">
            <a:xfrm rot="10170019">
              <a:off x="4759310" y="3906828"/>
              <a:ext cx="214286" cy="2121167"/>
            </a:xfrm>
            <a:prstGeom prst="downArrow">
              <a:avLst/>
            </a:prstGeom>
            <a:solidFill>
              <a:srgbClr val="CCFFCC"/>
            </a:solidFill>
            <a:ln w="25400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7" name="グループ化 143"/>
            <p:cNvGrpSpPr/>
            <p:nvPr/>
          </p:nvGrpSpPr>
          <p:grpSpPr>
            <a:xfrm>
              <a:off x="5322036" y="4672456"/>
              <a:ext cx="699562" cy="1590757"/>
              <a:chOff x="3080613" y="4517663"/>
              <a:chExt cx="699562" cy="1590757"/>
            </a:xfrm>
          </p:grpSpPr>
          <p:grpSp>
            <p:nvGrpSpPr>
              <p:cNvPr id="18" name="グループ化 146"/>
              <p:cNvGrpSpPr/>
              <p:nvPr/>
            </p:nvGrpSpPr>
            <p:grpSpPr>
              <a:xfrm>
                <a:off x="3166118" y="4517663"/>
                <a:ext cx="542048" cy="1348237"/>
                <a:chOff x="8062400" y="4375654"/>
                <a:chExt cx="542048" cy="1348237"/>
              </a:xfrm>
            </p:grpSpPr>
            <p:sp>
              <p:nvSpPr>
                <p:cNvPr id="162" name="正方形/長方形 161"/>
                <p:cNvSpPr/>
                <p:nvPr/>
              </p:nvSpPr>
              <p:spPr bwMode="auto">
                <a:xfrm>
                  <a:off x="8062400" y="4476601"/>
                  <a:ext cx="72000" cy="250571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grpSp>
              <p:nvGrpSpPr>
                <p:cNvPr id="19" name="グループ化 161"/>
                <p:cNvGrpSpPr/>
                <p:nvPr/>
              </p:nvGrpSpPr>
              <p:grpSpPr>
                <a:xfrm>
                  <a:off x="8115022" y="4375654"/>
                  <a:ext cx="439242" cy="113058"/>
                  <a:chOff x="7380312" y="1384222"/>
                  <a:chExt cx="439242" cy="129946"/>
                </a:xfrm>
              </p:grpSpPr>
              <p:sp>
                <p:nvSpPr>
                  <p:cNvPr id="174" name="正方形/長方形 173"/>
                  <p:cNvSpPr/>
                  <p:nvPr/>
                </p:nvSpPr>
                <p:spPr bwMode="auto">
                  <a:xfrm>
                    <a:off x="7380312" y="1384222"/>
                    <a:ext cx="439242" cy="100562"/>
                  </a:xfrm>
                  <a:prstGeom prst="rect">
                    <a:avLst/>
                  </a:prstGeom>
                  <a:solidFill>
                    <a:srgbClr val="FFFFFF">
                      <a:alpha val="50000"/>
                    </a:srgbClr>
                  </a:solidFill>
                  <a:ln w="15875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75" name="円弧 174"/>
                  <p:cNvSpPr/>
                  <p:nvPr/>
                </p:nvSpPr>
                <p:spPr bwMode="auto">
                  <a:xfrm>
                    <a:off x="7599933" y="1419163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76" name="円弧 175"/>
                  <p:cNvSpPr/>
                  <p:nvPr/>
                </p:nvSpPr>
                <p:spPr bwMode="auto">
                  <a:xfrm>
                    <a:off x="7380312" y="1410582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</p:grpSp>
            <p:sp>
              <p:nvSpPr>
                <p:cNvPr id="164" name="正方形/長方形 163"/>
                <p:cNvSpPr/>
                <p:nvPr/>
              </p:nvSpPr>
              <p:spPr bwMode="auto">
                <a:xfrm>
                  <a:off x="8532448" y="4463175"/>
                  <a:ext cx="72000" cy="250571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grpSp>
              <p:nvGrpSpPr>
                <p:cNvPr id="20" name="グループ化 167"/>
                <p:cNvGrpSpPr/>
                <p:nvPr/>
              </p:nvGrpSpPr>
              <p:grpSpPr>
                <a:xfrm>
                  <a:off x="8107828" y="4797152"/>
                  <a:ext cx="439242" cy="113058"/>
                  <a:chOff x="7380312" y="1384222"/>
                  <a:chExt cx="439242" cy="129946"/>
                </a:xfrm>
              </p:grpSpPr>
              <p:sp>
                <p:nvSpPr>
                  <p:cNvPr id="171" name="正方形/長方形 170"/>
                  <p:cNvSpPr/>
                  <p:nvPr/>
                </p:nvSpPr>
                <p:spPr bwMode="auto">
                  <a:xfrm>
                    <a:off x="7380312" y="1384222"/>
                    <a:ext cx="439242" cy="100562"/>
                  </a:xfrm>
                  <a:prstGeom prst="rect">
                    <a:avLst/>
                  </a:prstGeom>
                  <a:solidFill>
                    <a:srgbClr val="FFFFFF">
                      <a:alpha val="50000"/>
                    </a:srgbClr>
                  </a:solidFill>
                  <a:ln w="15875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72" name="円弧 171"/>
                  <p:cNvSpPr/>
                  <p:nvPr/>
                </p:nvSpPr>
                <p:spPr bwMode="auto">
                  <a:xfrm>
                    <a:off x="7599933" y="1419163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  <p:sp>
                <p:nvSpPr>
                  <p:cNvPr id="173" name="円弧 172"/>
                  <p:cNvSpPr/>
                  <p:nvPr/>
                </p:nvSpPr>
                <p:spPr bwMode="auto">
                  <a:xfrm>
                    <a:off x="7380312" y="1410582"/>
                    <a:ext cx="219621" cy="95005"/>
                  </a:xfrm>
                  <a:prstGeom prst="arc">
                    <a:avLst>
                      <a:gd name="adj1" fmla="val 10746445"/>
                      <a:gd name="adj2" fmla="val 0"/>
                    </a:avLst>
                  </a:prstGeom>
                  <a:noFill/>
                  <a:ln w="19050" cap="flat" cmpd="sng" algn="ctr">
                    <a:solidFill>
                      <a:srgbClr val="0033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1" lang="ja-JP" alt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HGP創英角ｺﾞｼｯｸUB" pitchFamily="50" charset="-128"/>
                    </a:endParaRPr>
                  </a:p>
                </p:txBody>
              </p:sp>
            </p:grpSp>
            <p:sp>
              <p:nvSpPr>
                <p:cNvPr id="166" name="正方形/長方形 165"/>
                <p:cNvSpPr/>
                <p:nvPr/>
              </p:nvSpPr>
              <p:spPr bwMode="auto">
                <a:xfrm>
                  <a:off x="8191450" y="5002634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67" name="正方形/長方形 166"/>
                <p:cNvSpPr/>
                <p:nvPr/>
              </p:nvSpPr>
              <p:spPr bwMode="auto">
                <a:xfrm>
                  <a:off x="8193153" y="5200338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68" name="正方形/長方形 167"/>
                <p:cNvSpPr/>
                <p:nvPr/>
              </p:nvSpPr>
              <p:spPr bwMode="auto">
                <a:xfrm>
                  <a:off x="8259039" y="5379566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169" name="直線コネクタ 168"/>
                <p:cNvCxnSpPr>
                  <a:stCxn id="174" idx="2"/>
                  <a:endCxn id="168" idx="2"/>
                </p:cNvCxnSpPr>
                <p:nvPr/>
              </p:nvCxnSpPr>
              <p:spPr bwMode="auto">
                <a:xfrm flipH="1">
                  <a:off x="8327446" y="4463147"/>
                  <a:ext cx="7197" cy="1087556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0" name="正方形/長方形 169"/>
                <p:cNvSpPr/>
                <p:nvPr/>
              </p:nvSpPr>
              <p:spPr bwMode="auto">
                <a:xfrm>
                  <a:off x="8077852" y="5661249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sp>
            <p:nvSpPr>
              <p:cNvPr id="159" name="正方形/長方形 158"/>
              <p:cNvSpPr/>
              <p:nvPr/>
            </p:nvSpPr>
            <p:spPr bwMode="auto">
              <a:xfrm flipV="1">
                <a:off x="3703070" y="4838563"/>
                <a:ext cx="77105" cy="1246995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0" name="正方形/長方形 159"/>
              <p:cNvSpPr/>
              <p:nvPr/>
            </p:nvSpPr>
            <p:spPr bwMode="auto">
              <a:xfrm flipV="1">
                <a:off x="3080613" y="4818508"/>
                <a:ext cx="71947" cy="128990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61" name="正方形/長方形 160"/>
              <p:cNvSpPr/>
              <p:nvPr/>
            </p:nvSpPr>
            <p:spPr bwMode="auto">
              <a:xfrm flipV="1">
                <a:off x="3152560" y="6062701"/>
                <a:ext cx="627614" cy="45719"/>
              </a:xfrm>
              <a:prstGeom prst="rect">
                <a:avLst/>
              </a:prstGeom>
              <a:pattFill prst="wdUpDiag">
                <a:fgClr>
                  <a:srgbClr val="DDDDDD"/>
                </a:fgClr>
                <a:bgClr>
                  <a:srgbClr val="808080"/>
                </a:bgClr>
              </a:pattFill>
              <a:ln w="31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249064" y="3809012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configuration (Michelson Interferometer)</a:t>
            </a:r>
            <a:endParaRPr lang="ja-JP" altLang="en-US" sz="1800" dirty="0">
              <a:latin typeface="Arial"/>
              <a:cs typeface="Arial"/>
            </a:endParaRPr>
          </a:p>
        </p:txBody>
      </p:sp>
      <p:grpSp>
        <p:nvGrpSpPr>
          <p:cNvPr id="2" name="図形グループ 6"/>
          <p:cNvGrpSpPr/>
          <p:nvPr/>
        </p:nvGrpSpPr>
        <p:grpSpPr>
          <a:xfrm>
            <a:off x="6096000" y="4191000"/>
            <a:ext cx="2971800" cy="1605515"/>
            <a:chOff x="5867401" y="4338085"/>
            <a:chExt cx="2971800" cy="1605515"/>
          </a:xfrm>
        </p:grpSpPr>
        <p:sp>
          <p:nvSpPr>
            <p:cNvPr id="269" name="角丸四角形 268"/>
            <p:cNvSpPr/>
            <p:nvPr/>
          </p:nvSpPr>
          <p:spPr bwMode="auto">
            <a:xfrm>
              <a:off x="5867401" y="4338085"/>
              <a:ext cx="2895600" cy="1605515"/>
            </a:xfrm>
            <a:prstGeom prst="roundRect">
              <a:avLst>
                <a:gd name="adj" fmla="val 7715"/>
              </a:avLst>
            </a:prstGeom>
            <a:solidFill>
              <a:srgbClr val="FFCCCC">
                <a:alpha val="51000"/>
              </a:srgbClr>
            </a:solid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70" name="Rectangle 3"/>
            <p:cNvSpPr txBox="1">
              <a:spLocks noChangeArrowheads="1"/>
            </p:cNvSpPr>
            <p:nvPr/>
          </p:nvSpPr>
          <p:spPr>
            <a:xfrm>
              <a:off x="5936157" y="4353763"/>
              <a:ext cx="2903044" cy="370637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noProof="0" dirty="0" smtClean="0">
                  <a:solidFill>
                    <a:srgbClr val="000000"/>
                  </a:solidFill>
                  <a:ea typeface="+mn-ea"/>
                </a:rPr>
                <a:t>Cryogenic system test</a:t>
              </a:r>
              <a:endParaRPr lang="en-US" altLang="ja-JP" sz="1800" b="1" kern="0" dirty="0" smtClean="0">
                <a:solidFill>
                  <a:srgbClr val="000000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EAEAEA"/>
                  </a:solidFill>
                  <a:ea typeface="+mn-ea"/>
                </a:rPr>
                <a:t>    </a:t>
              </a:r>
            </a:p>
          </p:txBody>
        </p:sp>
        <p:sp>
          <p:nvSpPr>
            <p:cNvPr id="271" name="Rectangle 3"/>
            <p:cNvSpPr txBox="1">
              <a:spLocks noChangeArrowheads="1"/>
            </p:cNvSpPr>
            <p:nvPr/>
          </p:nvSpPr>
          <p:spPr>
            <a:xfrm>
              <a:off x="6006291" y="4745076"/>
              <a:ext cx="2832909" cy="1122324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Cryostat + Rad. shield duct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Cryo-cooler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Cryogenic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Fixed Type-A SAS</a:t>
              </a:r>
            </a:p>
          </p:txBody>
        </p:sp>
      </p:grp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9" name="下矢印 278"/>
          <p:cNvSpPr/>
          <p:nvPr/>
        </p:nvSpPr>
        <p:spPr bwMode="auto">
          <a:xfrm rot="6772739">
            <a:off x="7242761" y="3839282"/>
            <a:ext cx="347662" cy="385606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784808" y="342900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8" y="338138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/>
          <p:nvPr/>
        </p:nvCxnSpPr>
        <p:spPr bwMode="auto">
          <a:xfrm rot="16200000" flipH="1">
            <a:off x="3316844" y="2771542"/>
            <a:ext cx="2280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角丸四角形 317"/>
          <p:cNvSpPr/>
          <p:nvPr/>
        </p:nvSpPr>
        <p:spPr bwMode="auto">
          <a:xfrm>
            <a:off x="5469598" y="862879"/>
            <a:ext cx="3317371" cy="1902100"/>
          </a:xfrm>
          <a:prstGeom prst="roundRect">
            <a:avLst>
              <a:gd name="adj" fmla="val 7715"/>
            </a:avLst>
          </a:prstGeom>
          <a:solidFill>
            <a:srgbClr val="FFCCCC">
              <a:alpha val="50000"/>
            </a:srgbClr>
          </a:solidFill>
          <a:ln w="3175" cap="flat" cmpd="sng" algn="ctr">
            <a:solidFill>
              <a:srgbClr val="FFCCCC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9" name="Rectangle 3"/>
          <p:cNvSpPr txBox="1">
            <a:spLocks noChangeArrowheads="1"/>
          </p:cNvSpPr>
          <p:nvPr/>
        </p:nvSpPr>
        <p:spPr>
          <a:xfrm>
            <a:off x="5628618" y="892772"/>
            <a:ext cx="2372382" cy="7074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ea typeface="+mn-ea"/>
              </a:rPr>
              <a:t>Type-A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>
                <a:ea typeface="+mn-ea"/>
              </a:rPr>
              <a:t> </a:t>
            </a:r>
            <a:r>
              <a:rPr lang="en-US" altLang="ja-JP" sz="1800" b="1" kern="0" dirty="0" smtClean="0">
                <a:ea typeface="+mn-ea"/>
              </a:rPr>
              <a:t>   full-</a:t>
            </a:r>
            <a:r>
              <a:rPr lang="en-US" altLang="ja-JP" sz="1800" b="1" kern="0" noProof="0" dirty="0" smtClean="0">
                <a:ea typeface="+mn-ea"/>
              </a:rPr>
              <a:t>system test</a:t>
            </a:r>
            <a:endParaRPr lang="en-US" altLang="ja-JP" sz="1800" b="1" kern="0" dirty="0" smtClean="0"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EAEAEA"/>
                </a:solidFill>
                <a:ea typeface="+mn-ea"/>
              </a:rPr>
              <a:t>    </a:t>
            </a:r>
          </a:p>
        </p:txBody>
      </p:sp>
      <p:sp>
        <p:nvSpPr>
          <p:cNvPr id="320" name="Rectangle 3"/>
          <p:cNvSpPr txBox="1">
            <a:spLocks noChangeArrowheads="1"/>
          </p:cNvSpPr>
          <p:nvPr/>
        </p:nvSpPr>
        <p:spPr>
          <a:xfrm>
            <a:off x="5531530" y="1511133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Room-temp. test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Sapphire (?), 23kg,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Tall seismic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IP + GASF + Payload</a:t>
            </a:r>
          </a:p>
        </p:txBody>
      </p:sp>
      <p:sp>
        <p:nvSpPr>
          <p:cNvPr id="321" name="下矢印 320"/>
          <p:cNvSpPr/>
          <p:nvPr/>
        </p:nvSpPr>
        <p:spPr bwMode="auto">
          <a:xfrm rot="5778979">
            <a:off x="4878711" y="936987"/>
            <a:ext cx="331063" cy="606949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4" name="図形グループ 72"/>
          <p:cNvGrpSpPr/>
          <p:nvPr/>
        </p:nvGrpSpPr>
        <p:grpSpPr>
          <a:xfrm>
            <a:off x="8015340" y="944148"/>
            <a:ext cx="699622" cy="1748824"/>
            <a:chOff x="8015340" y="944148"/>
            <a:chExt cx="699622" cy="1748824"/>
          </a:xfrm>
        </p:grpSpPr>
        <p:sp>
          <p:nvSpPr>
            <p:cNvPr id="323" name="正方形/長方形 322"/>
            <p:cNvSpPr/>
            <p:nvPr/>
          </p:nvSpPr>
          <p:spPr bwMode="auto">
            <a:xfrm>
              <a:off x="8100906" y="1039347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5" name="グループ化 207"/>
            <p:cNvGrpSpPr/>
            <p:nvPr/>
          </p:nvGrpSpPr>
          <p:grpSpPr>
            <a:xfrm>
              <a:off x="8153528" y="944148"/>
              <a:ext cx="439242" cy="106621"/>
              <a:chOff x="7380312" y="1384222"/>
              <a:chExt cx="439242" cy="129946"/>
            </a:xfrm>
          </p:grpSpPr>
          <p:sp>
            <p:nvSpPr>
              <p:cNvPr id="344" name="正方形/長方形 34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5" name="円弧 34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6" name="円弧 34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5" name="正方形/長方形 324"/>
            <p:cNvSpPr/>
            <p:nvPr/>
          </p:nvSpPr>
          <p:spPr bwMode="auto">
            <a:xfrm>
              <a:off x="8570954" y="1026685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6" name="グループ化 209"/>
            <p:cNvGrpSpPr/>
            <p:nvPr/>
          </p:nvGrpSpPr>
          <p:grpSpPr>
            <a:xfrm>
              <a:off x="8146334" y="1392698"/>
              <a:ext cx="439242" cy="106621"/>
              <a:chOff x="7380312" y="1384222"/>
              <a:chExt cx="439242" cy="129946"/>
            </a:xfrm>
          </p:grpSpPr>
          <p:sp>
            <p:nvSpPr>
              <p:cNvPr id="341" name="正方形/長方形 34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2" name="円弧 34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3" name="円弧 34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8" name="グループ化 210"/>
            <p:cNvGrpSpPr/>
            <p:nvPr/>
          </p:nvGrpSpPr>
          <p:grpSpPr>
            <a:xfrm>
              <a:off x="8153528" y="1629028"/>
              <a:ext cx="439242" cy="106621"/>
              <a:chOff x="7380312" y="1384222"/>
              <a:chExt cx="439242" cy="129946"/>
            </a:xfrm>
          </p:grpSpPr>
          <p:sp>
            <p:nvSpPr>
              <p:cNvPr id="338" name="正方形/長方形 337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9" name="円弧 338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0" name="円弧 339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10" name="グループ化 211"/>
            <p:cNvGrpSpPr/>
            <p:nvPr/>
          </p:nvGrpSpPr>
          <p:grpSpPr>
            <a:xfrm>
              <a:off x="8153528" y="1853814"/>
              <a:ext cx="439242" cy="106621"/>
              <a:chOff x="7380312" y="1384222"/>
              <a:chExt cx="439242" cy="129946"/>
            </a:xfrm>
          </p:grpSpPr>
          <p:sp>
            <p:nvSpPr>
              <p:cNvPr id="335" name="正方形/長方形 334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6" name="円弧 335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7" name="円弧 336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9" name="正方形/長方形 328"/>
            <p:cNvSpPr/>
            <p:nvPr/>
          </p:nvSpPr>
          <p:spPr bwMode="auto">
            <a:xfrm>
              <a:off x="8225536" y="20985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0" name="正方形/長方形 329"/>
            <p:cNvSpPr/>
            <p:nvPr/>
          </p:nvSpPr>
          <p:spPr bwMode="auto">
            <a:xfrm>
              <a:off x="8239939" y="23264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1" name="正方形/長方形 330"/>
            <p:cNvSpPr/>
            <p:nvPr/>
          </p:nvSpPr>
          <p:spPr bwMode="auto">
            <a:xfrm>
              <a:off x="8312175" y="2531580"/>
              <a:ext cx="136814" cy="16139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32" name="直線コネクタ 331"/>
            <p:cNvCxnSpPr>
              <a:stCxn id="344" idx="2"/>
              <a:endCxn id="331" idx="2"/>
            </p:cNvCxnSpPr>
            <p:nvPr/>
          </p:nvCxnSpPr>
          <p:spPr bwMode="auto">
            <a:xfrm>
              <a:off x="8373149" y="1026659"/>
              <a:ext cx="7433" cy="1666313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3" name="正方形/長方形 332"/>
            <p:cNvSpPr/>
            <p:nvPr/>
          </p:nvSpPr>
          <p:spPr bwMode="auto">
            <a:xfrm flipV="1">
              <a:off x="8431577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4" name="正方形/長方形 333"/>
            <p:cNvSpPr/>
            <p:nvPr/>
          </p:nvSpPr>
          <p:spPr bwMode="auto">
            <a:xfrm flipV="1">
              <a:off x="8015340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347" name="Rectangle 3"/>
          <p:cNvSpPr txBox="1">
            <a:spLocks noChangeArrowheads="1"/>
          </p:cNvSpPr>
          <p:nvPr/>
        </p:nvSpPr>
        <p:spPr>
          <a:xfrm>
            <a:off x="6172200" y="2971800"/>
            <a:ext cx="1163216" cy="4278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Shorter arm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6699FF"/>
                </a:solidFill>
                <a:ea typeface="+mn-ea"/>
              </a:rPr>
              <a:t>l</a:t>
            </a: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ength by 61m</a:t>
            </a:r>
          </a:p>
        </p:txBody>
      </p:sp>
      <p:grpSp>
        <p:nvGrpSpPr>
          <p:cNvPr id="11" name="図形グループ 99"/>
          <p:cNvGrpSpPr/>
          <p:nvPr/>
        </p:nvGrpSpPr>
        <p:grpSpPr>
          <a:xfrm>
            <a:off x="18728" y="609600"/>
            <a:ext cx="4400872" cy="2133600"/>
            <a:chOff x="-609600" y="609600"/>
            <a:chExt cx="4400872" cy="2133600"/>
          </a:xfrm>
        </p:grpSpPr>
        <p:sp>
          <p:nvSpPr>
            <p:cNvPr id="349" name="Rectangle 3"/>
            <p:cNvSpPr txBox="1">
              <a:spLocks noChangeArrowheads="1"/>
            </p:cNvSpPr>
            <p:nvPr/>
          </p:nvSpPr>
          <p:spPr>
            <a:xfrm>
              <a:off x="-381000" y="993304"/>
              <a:ext cx="3886200" cy="17498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003366"/>
                  </a:solidFill>
                  <a:ea typeface="+mn-ea"/>
                </a:rPr>
                <a:t>iKAGRA configuration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Room-temp. test masses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suspended by Type-Bp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</a:t>
              </a:r>
              <a:r>
                <a:rPr lang="en-US" altLang="ja-JP" sz="1600" kern="0" dirty="0" smtClean="0">
                  <a:solidFill>
                    <a:srgbClr val="FF0000"/>
                  </a:solidFill>
                  <a:ea typeface="+mn-ea"/>
                </a:rPr>
                <a:t>MI with 2.94 km arm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Low laser power</a:t>
              </a:r>
              <a:r>
                <a:rPr lang="en-US" altLang="ja-JP" sz="1600" kern="0" dirty="0" smtClean="0">
                  <a:solidFill>
                    <a:srgbClr val="003366"/>
                  </a:solidFill>
                </a:rPr>
                <a:t>, w/o power recycling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On-site test of VIS and </a:t>
              </a:r>
              <a:r>
                <a:rPr lang="en-US" altLang="ja-JP" sz="1600" kern="0" dirty="0" err="1" smtClean="0">
                  <a:solidFill>
                    <a:srgbClr val="003366"/>
                  </a:solidFill>
                  <a:ea typeface="+mn-ea"/>
                </a:rPr>
                <a:t>Cryo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system</a:t>
              </a:r>
            </a:p>
          </p:txBody>
        </p:sp>
        <p:sp>
          <p:nvSpPr>
            <p:cNvPr id="350" name="Rectangle 3"/>
            <p:cNvSpPr txBox="1">
              <a:spLocks noChangeArrowheads="1"/>
            </p:cNvSpPr>
            <p:nvPr/>
          </p:nvSpPr>
          <p:spPr>
            <a:xfrm>
              <a:off x="-609600" y="609600"/>
              <a:ext cx="4400872" cy="3924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kern="0" dirty="0" err="1" smtClean="0">
                  <a:solidFill>
                    <a:srgbClr val="003366"/>
                  </a:solidFill>
                  <a:ea typeface="+mn-ea"/>
                </a:rPr>
                <a:t>iKAGRA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 obs. Run in </a:t>
              </a:r>
              <a:r>
                <a:rPr lang="en-US" altLang="ja-JP" sz="1800" b="1" kern="0" dirty="0" smtClean="0">
                  <a:solidFill>
                    <a:srgbClr val="FF0000"/>
                  </a:solidFill>
                  <a:ea typeface="+mn-ea"/>
                </a:rPr>
                <a:t>Mar. 2016 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~1 month</a:t>
              </a:r>
            </a:p>
          </p:txBody>
        </p:sp>
      </p:grpSp>
      <p:sp>
        <p:nvSpPr>
          <p:cNvPr id="351" name="角丸四角形 350"/>
          <p:cNvSpPr/>
          <p:nvPr/>
        </p:nvSpPr>
        <p:spPr bwMode="auto">
          <a:xfrm>
            <a:off x="228600" y="2641599"/>
            <a:ext cx="2002200" cy="2438400"/>
          </a:xfrm>
          <a:prstGeom prst="roundRect">
            <a:avLst>
              <a:gd name="adj" fmla="val 7715"/>
            </a:avLst>
          </a:prstGeom>
          <a:solidFill>
            <a:srgbClr val="99CCFF">
              <a:alpha val="46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2" name="Rectangle 3"/>
          <p:cNvSpPr txBox="1">
            <a:spLocks noChangeArrowheads="1"/>
          </p:cNvSpPr>
          <p:nvPr/>
        </p:nvSpPr>
        <p:spPr>
          <a:xfrm>
            <a:off x="228600" y="3699929"/>
            <a:ext cx="1981200" cy="38100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3366FF"/>
                </a:solidFill>
                <a:ea typeface="+mn-ea"/>
              </a:rPr>
              <a:t>Type-C system</a:t>
            </a:r>
            <a:endParaRPr lang="en-US" altLang="ja-JP" sz="1800" b="1" kern="0" dirty="0" smtClean="0">
              <a:solidFill>
                <a:srgbClr val="3366FF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CCFF"/>
                </a:solidFill>
                <a:ea typeface="+mn-ea"/>
              </a:rPr>
              <a:t>    </a:t>
            </a:r>
          </a:p>
        </p:txBody>
      </p:sp>
      <p:sp>
        <p:nvSpPr>
          <p:cNvPr id="353" name="Rectangle 3"/>
          <p:cNvSpPr txBox="1">
            <a:spLocks noChangeArrowheads="1"/>
          </p:cNvSpPr>
          <p:nvPr/>
        </p:nvSpPr>
        <p:spPr>
          <a:xfrm>
            <a:off x="228600" y="4080930"/>
            <a:ext cx="2286000" cy="838199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Mode cleaner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0.5kg,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Stack + Payload</a:t>
            </a:r>
          </a:p>
        </p:txBody>
      </p:sp>
      <p:sp>
        <p:nvSpPr>
          <p:cNvPr id="355" name="正方形/長方形 354"/>
          <p:cNvSpPr/>
          <p:nvPr/>
        </p:nvSpPr>
        <p:spPr bwMode="auto">
          <a:xfrm>
            <a:off x="1428466" y="2819400"/>
            <a:ext cx="360850" cy="634142"/>
          </a:xfrm>
          <a:prstGeom prst="rect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6" name="正方形/長方形 355"/>
          <p:cNvSpPr/>
          <p:nvPr/>
        </p:nvSpPr>
        <p:spPr bwMode="auto">
          <a:xfrm>
            <a:off x="1466353" y="3017104"/>
            <a:ext cx="273629" cy="81820"/>
          </a:xfrm>
          <a:prstGeom prst="rect">
            <a:avLst/>
          </a:prstGeom>
          <a:solidFill>
            <a:srgbClr val="FFFFFF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7" name="正方形/長方形 356"/>
          <p:cNvSpPr/>
          <p:nvPr/>
        </p:nvSpPr>
        <p:spPr bwMode="auto">
          <a:xfrm>
            <a:off x="1532239" y="3196332"/>
            <a:ext cx="136814" cy="171137"/>
          </a:xfrm>
          <a:prstGeom prst="rect">
            <a:avLst/>
          </a:prstGeom>
          <a:solidFill>
            <a:srgbClr val="FFFFFF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58" name="直線コネクタ 357"/>
          <p:cNvCxnSpPr>
            <a:stCxn id="355" idx="0"/>
            <a:endCxn id="357" idx="2"/>
          </p:cNvCxnSpPr>
          <p:nvPr/>
        </p:nvCxnSpPr>
        <p:spPr bwMode="auto">
          <a:xfrm flipH="1">
            <a:off x="1600646" y="2819400"/>
            <a:ext cx="8245" cy="548069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正方形/長方形 358"/>
          <p:cNvSpPr/>
          <p:nvPr/>
        </p:nvSpPr>
        <p:spPr bwMode="auto">
          <a:xfrm>
            <a:off x="1371600" y="3478015"/>
            <a:ext cx="506048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0" name="正方形/長方形 359"/>
          <p:cNvSpPr/>
          <p:nvPr/>
        </p:nvSpPr>
        <p:spPr bwMode="auto">
          <a:xfrm>
            <a:off x="1384300" y="356272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1" name="正方形/長方形 360"/>
          <p:cNvSpPr/>
          <p:nvPr/>
        </p:nvSpPr>
        <p:spPr bwMode="auto">
          <a:xfrm>
            <a:off x="1379942" y="365476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2" name="正方形/長方形 361"/>
          <p:cNvSpPr/>
          <p:nvPr/>
        </p:nvSpPr>
        <p:spPr bwMode="auto">
          <a:xfrm>
            <a:off x="1789316" y="356272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3" name="正方形/長方形 362"/>
          <p:cNvSpPr/>
          <p:nvPr/>
        </p:nvSpPr>
        <p:spPr bwMode="auto">
          <a:xfrm>
            <a:off x="1786590" y="365476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4" name="正方形/長方形 363"/>
          <p:cNvSpPr/>
          <p:nvPr/>
        </p:nvSpPr>
        <p:spPr bwMode="auto">
          <a:xfrm flipV="1">
            <a:off x="1295400" y="3733800"/>
            <a:ext cx="627614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5" name="下矢印 364"/>
          <p:cNvSpPr/>
          <p:nvPr/>
        </p:nvSpPr>
        <p:spPr bwMode="auto">
          <a:xfrm rot="17955770">
            <a:off x="2164990" y="2863619"/>
            <a:ext cx="484632" cy="355937"/>
          </a:xfrm>
          <a:prstGeom prst="downArrow">
            <a:avLst/>
          </a:prstGeom>
          <a:solidFill>
            <a:srgbClr val="99CCFF">
              <a:alpha val="10000"/>
            </a:srgbClr>
          </a:solidFill>
          <a:ln w="25400" cap="flat" cmpd="sng" algn="ctr">
            <a:solidFill>
              <a:srgbClr val="99CCFF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30" name="図形グループ 190"/>
          <p:cNvGrpSpPr/>
          <p:nvPr/>
        </p:nvGrpSpPr>
        <p:grpSpPr>
          <a:xfrm>
            <a:off x="425351" y="3859981"/>
            <a:ext cx="4370979" cy="2612787"/>
            <a:chOff x="425351" y="3859981"/>
            <a:chExt cx="4370979" cy="2612787"/>
          </a:xfrm>
        </p:grpSpPr>
        <p:sp>
          <p:nvSpPr>
            <p:cNvPr id="131" name="Rectangle 3"/>
            <p:cNvSpPr txBox="1">
              <a:spLocks noChangeArrowheads="1"/>
            </p:cNvSpPr>
            <p:nvPr/>
          </p:nvSpPr>
          <p:spPr>
            <a:xfrm>
              <a:off x="925955" y="4963152"/>
              <a:ext cx="3870375" cy="757163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Type-Bp payload;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Test mass and core optics.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Table + GASF (</a:t>
              </a:r>
              <a:r>
                <a:rPr lang="en-US" altLang="ja-JP" sz="1400" b="1" kern="0" dirty="0" smtClean="0">
                  <a:solidFill>
                    <a:srgbClr val="FF0000"/>
                  </a:solidFill>
                  <a:latin typeface="Arial"/>
                  <a:cs typeface="Arial"/>
                </a:rPr>
                <a:t>simplified</a:t>
              </a:r>
              <a:r>
                <a:rPr lang="en-US" altLang="ja-JP" sz="1400" kern="0" dirty="0" smtClean="0">
                  <a:latin typeface="Arial"/>
                  <a:cs typeface="Arial"/>
                </a:rPr>
                <a:t>) + Type-B payload.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32" name="下矢印 131"/>
            <p:cNvSpPr/>
            <p:nvPr/>
          </p:nvSpPr>
          <p:spPr bwMode="auto">
            <a:xfrm rot="12491731">
              <a:off x="3158088" y="3859981"/>
              <a:ext cx="236518" cy="1251823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39" name="図形グループ 119"/>
            <p:cNvGrpSpPr/>
            <p:nvPr/>
          </p:nvGrpSpPr>
          <p:grpSpPr>
            <a:xfrm>
              <a:off x="425351" y="5181600"/>
              <a:ext cx="627614" cy="1291168"/>
              <a:chOff x="1143000" y="5181600"/>
              <a:chExt cx="627614" cy="1291168"/>
            </a:xfrm>
          </p:grpSpPr>
          <p:grpSp>
            <p:nvGrpSpPr>
              <p:cNvPr id="140" name="グループ化 19"/>
              <p:cNvGrpSpPr/>
              <p:nvPr/>
            </p:nvGrpSpPr>
            <p:grpSpPr>
              <a:xfrm>
                <a:off x="1143000" y="5257800"/>
                <a:ext cx="627614" cy="1214968"/>
                <a:chOff x="471896" y="4878328"/>
                <a:chExt cx="627614" cy="1214968"/>
              </a:xfrm>
            </p:grpSpPr>
            <p:sp>
              <p:nvSpPr>
                <p:cNvPr id="145" name="正方形/長方形 144"/>
                <p:cNvSpPr/>
                <p:nvPr/>
              </p:nvSpPr>
              <p:spPr bwMode="auto">
                <a:xfrm>
                  <a:off x="601422" y="4878328"/>
                  <a:ext cx="360850" cy="88274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 bwMode="auto">
                <a:xfrm>
                  <a:off x="639309" y="532463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7" name="正方形/長方形 146"/>
                <p:cNvSpPr/>
                <p:nvPr/>
              </p:nvSpPr>
              <p:spPr bwMode="auto">
                <a:xfrm>
                  <a:off x="705195" y="5503864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148" name="直線コネクタ 147"/>
                <p:cNvCxnSpPr>
                  <a:stCxn id="145" idx="0"/>
                  <a:endCxn id="147" idx="2"/>
                </p:cNvCxnSpPr>
                <p:nvPr/>
              </p:nvCxnSpPr>
              <p:spPr bwMode="auto">
                <a:xfrm flipH="1">
                  <a:off x="773602" y="4878328"/>
                  <a:ext cx="8245" cy="796673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9" name="正方形/長方形 148"/>
                <p:cNvSpPr/>
                <p:nvPr/>
              </p:nvSpPr>
              <p:spPr bwMode="auto">
                <a:xfrm>
                  <a:off x="544556" y="5785547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0" name="正方形/長方形 149"/>
                <p:cNvSpPr/>
                <p:nvPr/>
              </p:nvSpPr>
              <p:spPr bwMode="auto">
                <a:xfrm>
                  <a:off x="557256" y="5870254"/>
                  <a:ext cx="79384" cy="17732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1" name="正方形/長方形 150"/>
                <p:cNvSpPr/>
                <p:nvPr/>
              </p:nvSpPr>
              <p:spPr bwMode="auto">
                <a:xfrm>
                  <a:off x="962272" y="5870253"/>
                  <a:ext cx="88332" cy="177323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2" name="正方形/長方形 151"/>
                <p:cNvSpPr/>
                <p:nvPr/>
              </p:nvSpPr>
              <p:spPr bwMode="auto">
                <a:xfrm flipV="1">
                  <a:off x="471896" y="6047577"/>
                  <a:ext cx="627614" cy="45719"/>
                </a:xfrm>
                <a:prstGeom prst="rect">
                  <a:avLst/>
                </a:prstGeom>
                <a:pattFill prst="wdUpDiag">
                  <a:fgClr>
                    <a:srgbClr val="DDDDDD"/>
                  </a:fgClr>
                  <a:bgClr>
                    <a:srgbClr val="808080"/>
                  </a:bgClr>
                </a:pattFill>
                <a:ln w="31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3" name="正方形/長方形 152"/>
                <p:cNvSpPr/>
                <p:nvPr/>
              </p:nvSpPr>
              <p:spPr bwMode="auto">
                <a:xfrm>
                  <a:off x="636640" y="508564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41" name="グループ化 209"/>
              <p:cNvGrpSpPr/>
              <p:nvPr/>
            </p:nvGrpSpPr>
            <p:grpSpPr>
              <a:xfrm>
                <a:off x="1237158" y="5181600"/>
                <a:ext cx="439242" cy="106621"/>
                <a:chOff x="7380312" y="1384222"/>
                <a:chExt cx="439242" cy="129946"/>
              </a:xfrm>
            </p:grpSpPr>
            <p:sp>
              <p:nvSpPr>
                <p:cNvPr id="142" name="正方形/長方形 141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</p:grpSp>
      </p:grpSp>
      <p:sp>
        <p:nvSpPr>
          <p:cNvPr id="155" name="Rectangle 3"/>
          <p:cNvSpPr txBox="1">
            <a:spLocks noChangeArrowheads="1"/>
          </p:cNvSpPr>
          <p:nvPr/>
        </p:nvSpPr>
        <p:spPr>
          <a:xfrm>
            <a:off x="2416711" y="5926354"/>
            <a:ext cx="5713100" cy="79512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Type-B payload;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Beam splitter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strike="sngStrike" kern="0" dirty="0" smtClean="0">
                <a:latin typeface="Arial"/>
                <a:cs typeface="Arial"/>
              </a:rPr>
              <a:t>IP + GASF + payload  </a:t>
            </a:r>
            <a:r>
              <a:rPr lang="en-US" altLang="ja-JP" sz="1400" b="1" kern="0" dirty="0" smtClean="0">
                <a:solidFill>
                  <a:srgbClr val="FF0000"/>
                </a:solidFill>
                <a:latin typeface="Arial"/>
                <a:cs typeface="Arial"/>
              </a:rPr>
              <a:t>Type-C (to use CLIO BS mirror/suspension)</a:t>
            </a:r>
          </a:p>
        </p:txBody>
      </p:sp>
      <p:sp>
        <p:nvSpPr>
          <p:cNvPr id="156" name="下矢印 155"/>
          <p:cNvSpPr/>
          <p:nvPr/>
        </p:nvSpPr>
        <p:spPr bwMode="auto">
          <a:xfrm rot="10170019">
            <a:off x="4657706" y="3906828"/>
            <a:ext cx="214286" cy="2121167"/>
          </a:xfrm>
          <a:prstGeom prst="downArrow">
            <a:avLst/>
          </a:prstGeom>
          <a:solidFill>
            <a:srgbClr val="CCFFCC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91" name="図形グループ 190"/>
          <p:cNvGrpSpPr/>
          <p:nvPr/>
        </p:nvGrpSpPr>
        <p:grpSpPr>
          <a:xfrm>
            <a:off x="4722295" y="4360340"/>
            <a:ext cx="542048" cy="1175049"/>
            <a:chOff x="5305937" y="4672456"/>
            <a:chExt cx="542048" cy="1175049"/>
          </a:xfrm>
        </p:grpSpPr>
        <p:sp>
          <p:nvSpPr>
            <p:cNvPr id="162" name="正方形/長方形 161"/>
            <p:cNvSpPr/>
            <p:nvPr/>
          </p:nvSpPr>
          <p:spPr bwMode="auto">
            <a:xfrm>
              <a:off x="5305937" y="4773403"/>
              <a:ext cx="72000" cy="25057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63" name="グループ化 161"/>
            <p:cNvGrpSpPr/>
            <p:nvPr/>
          </p:nvGrpSpPr>
          <p:grpSpPr>
            <a:xfrm>
              <a:off x="5358559" y="4672456"/>
              <a:ext cx="439242" cy="113058"/>
              <a:chOff x="7380312" y="1384222"/>
              <a:chExt cx="439242" cy="129946"/>
            </a:xfrm>
          </p:grpSpPr>
          <p:sp>
            <p:nvSpPr>
              <p:cNvPr id="174" name="正方形/長方形 17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5" name="円弧 17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6" name="円弧 17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64" name="正方形/長方形 163"/>
            <p:cNvSpPr/>
            <p:nvPr/>
          </p:nvSpPr>
          <p:spPr bwMode="auto">
            <a:xfrm>
              <a:off x="5775985" y="4759977"/>
              <a:ext cx="72000" cy="25057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65" name="グループ化 167"/>
            <p:cNvGrpSpPr/>
            <p:nvPr/>
          </p:nvGrpSpPr>
          <p:grpSpPr>
            <a:xfrm>
              <a:off x="5351365" y="5093954"/>
              <a:ext cx="439242" cy="113058"/>
              <a:chOff x="7380312" y="1384222"/>
              <a:chExt cx="439242" cy="129946"/>
            </a:xfrm>
          </p:grpSpPr>
          <p:sp>
            <p:nvSpPr>
              <p:cNvPr id="171" name="正方形/長方形 17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2" name="円弧 17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3" name="円弧 17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66" name="正方形/長方形 165"/>
            <p:cNvSpPr/>
            <p:nvPr/>
          </p:nvSpPr>
          <p:spPr bwMode="auto">
            <a:xfrm>
              <a:off x="5434987" y="5299436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7" name="正方形/長方形 166"/>
            <p:cNvSpPr/>
            <p:nvPr/>
          </p:nvSpPr>
          <p:spPr bwMode="auto">
            <a:xfrm>
              <a:off x="5436690" y="5497140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5502576" y="5676368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169" name="直線コネクタ 168"/>
            <p:cNvCxnSpPr>
              <a:stCxn id="174" idx="2"/>
              <a:endCxn id="168" idx="2"/>
            </p:cNvCxnSpPr>
            <p:nvPr/>
          </p:nvCxnSpPr>
          <p:spPr bwMode="auto">
            <a:xfrm flipH="1">
              <a:off x="5570983" y="4759949"/>
              <a:ext cx="7197" cy="1087556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7" name="テキスト ボックス 176"/>
          <p:cNvSpPr txBox="1"/>
          <p:nvPr/>
        </p:nvSpPr>
        <p:spPr>
          <a:xfrm>
            <a:off x="5151143" y="493548"/>
            <a:ext cx="3043430" cy="3693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Further c</a:t>
            </a:r>
            <a:r>
              <a:rPr kumimoji="1"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hanged in </a:t>
            </a:r>
            <a:r>
              <a:rPr kumimoji="1" lang="en-US" altLang="ja-JP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iKAGRA</a:t>
            </a:r>
            <a:r>
              <a:rPr kumimoji="1"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endParaRPr kumimoji="1" lang="ja-JP" altLang="en-US" i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cxnSp>
        <p:nvCxnSpPr>
          <p:cNvPr id="178" name="直線矢印コネクタ 177"/>
          <p:cNvCxnSpPr>
            <a:stCxn id="177" idx="1"/>
          </p:cNvCxnSpPr>
          <p:nvPr/>
        </p:nvCxnSpPr>
        <p:spPr bwMode="auto">
          <a:xfrm rot="10800000" flipV="1">
            <a:off x="2456059" y="678213"/>
            <a:ext cx="2695085" cy="4868725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1" name="直線矢印コネクタ 180"/>
          <p:cNvCxnSpPr>
            <a:stCxn id="177" idx="1"/>
            <a:endCxn id="275" idx="2"/>
          </p:cNvCxnSpPr>
          <p:nvPr/>
        </p:nvCxnSpPr>
        <p:spPr bwMode="auto">
          <a:xfrm rot="10800000" flipV="1">
            <a:off x="4267201" y="678214"/>
            <a:ext cx="883943" cy="3083206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217" name="図形グループ 216"/>
          <p:cNvGrpSpPr/>
          <p:nvPr/>
        </p:nvGrpSpPr>
        <p:grpSpPr>
          <a:xfrm>
            <a:off x="5220432" y="4973301"/>
            <a:ext cx="699562" cy="1289912"/>
            <a:chOff x="5220432" y="4973301"/>
            <a:chExt cx="699562" cy="1289912"/>
          </a:xfrm>
        </p:grpSpPr>
        <p:sp>
          <p:nvSpPr>
            <p:cNvPr id="170" name="正方形/長方形 169"/>
            <p:cNvSpPr/>
            <p:nvPr/>
          </p:nvSpPr>
          <p:spPr bwMode="auto">
            <a:xfrm>
              <a:off x="5321389" y="5958051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 flipV="1">
              <a:off x="5842889" y="4993356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 flipV="1">
              <a:off x="5220432" y="4973301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 flipV="1">
              <a:off x="5292379" y="6217494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90" name="図形グループ 189"/>
            <p:cNvGrpSpPr/>
            <p:nvPr/>
          </p:nvGrpSpPr>
          <p:grpSpPr>
            <a:xfrm>
              <a:off x="5389488" y="5292212"/>
              <a:ext cx="360850" cy="634142"/>
              <a:chOff x="1580866" y="2971800"/>
              <a:chExt cx="360850" cy="634142"/>
            </a:xfrm>
          </p:grpSpPr>
          <p:sp>
            <p:nvSpPr>
              <p:cNvPr id="186" name="正方形/長方形 185"/>
              <p:cNvSpPr/>
              <p:nvPr/>
            </p:nvSpPr>
            <p:spPr bwMode="auto">
              <a:xfrm>
                <a:off x="1580866" y="2971800"/>
                <a:ext cx="360850" cy="634142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1618753" y="316950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8" name="正方形/長方形 187"/>
              <p:cNvSpPr/>
              <p:nvPr/>
            </p:nvSpPr>
            <p:spPr bwMode="auto">
              <a:xfrm>
                <a:off x="1684639" y="3348732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89" name="直線コネクタ 188"/>
              <p:cNvCxnSpPr>
                <a:stCxn id="186" idx="0"/>
                <a:endCxn id="188" idx="2"/>
              </p:cNvCxnSpPr>
              <p:nvPr/>
            </p:nvCxnSpPr>
            <p:spPr bwMode="auto">
              <a:xfrm flipH="1">
                <a:off x="1753046" y="2971800"/>
                <a:ext cx="8245" cy="548069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10" name="直線矢印コネクタ 209"/>
          <p:cNvCxnSpPr>
            <a:stCxn id="177" idx="1"/>
          </p:cNvCxnSpPr>
          <p:nvPr/>
        </p:nvCxnSpPr>
        <p:spPr bwMode="auto">
          <a:xfrm rot="10800000" flipH="1" flipV="1">
            <a:off x="5151143" y="678214"/>
            <a:ext cx="532786" cy="4567594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249064" y="3809012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configuration (Michelson Interferometer)</a:t>
            </a:r>
            <a:endParaRPr lang="ja-JP" altLang="en-US" sz="1800" dirty="0">
              <a:latin typeface="Arial"/>
              <a:cs typeface="Arial"/>
            </a:endParaRPr>
          </a:p>
        </p:txBody>
      </p:sp>
      <p:grpSp>
        <p:nvGrpSpPr>
          <p:cNvPr id="2" name="図形グループ 6"/>
          <p:cNvGrpSpPr/>
          <p:nvPr/>
        </p:nvGrpSpPr>
        <p:grpSpPr>
          <a:xfrm>
            <a:off x="6096000" y="4191000"/>
            <a:ext cx="2971800" cy="1605515"/>
            <a:chOff x="5867401" y="4338085"/>
            <a:chExt cx="2971800" cy="1605515"/>
          </a:xfrm>
        </p:grpSpPr>
        <p:sp>
          <p:nvSpPr>
            <p:cNvPr id="269" name="角丸四角形 268"/>
            <p:cNvSpPr/>
            <p:nvPr/>
          </p:nvSpPr>
          <p:spPr bwMode="auto">
            <a:xfrm>
              <a:off x="5867401" y="4338085"/>
              <a:ext cx="2895600" cy="1605515"/>
            </a:xfrm>
            <a:prstGeom prst="roundRect">
              <a:avLst>
                <a:gd name="adj" fmla="val 7715"/>
              </a:avLst>
            </a:prstGeom>
            <a:solidFill>
              <a:srgbClr val="FFCCCC">
                <a:alpha val="51000"/>
              </a:srgbClr>
            </a:solid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70" name="Rectangle 3"/>
            <p:cNvSpPr txBox="1">
              <a:spLocks noChangeArrowheads="1"/>
            </p:cNvSpPr>
            <p:nvPr/>
          </p:nvSpPr>
          <p:spPr>
            <a:xfrm>
              <a:off x="5936157" y="4353763"/>
              <a:ext cx="2903044" cy="370637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noProof="0" dirty="0" smtClean="0">
                  <a:solidFill>
                    <a:srgbClr val="000000"/>
                  </a:solidFill>
                  <a:ea typeface="+mn-ea"/>
                </a:rPr>
                <a:t>Cryogenic system test</a:t>
              </a:r>
              <a:endParaRPr lang="en-US" altLang="ja-JP" sz="1800" b="1" kern="0" dirty="0" smtClean="0">
                <a:solidFill>
                  <a:srgbClr val="000000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EAEAEA"/>
                  </a:solidFill>
                  <a:ea typeface="+mn-ea"/>
                </a:rPr>
                <a:t>    </a:t>
              </a:r>
            </a:p>
          </p:txBody>
        </p:sp>
        <p:sp>
          <p:nvSpPr>
            <p:cNvPr id="271" name="Rectangle 3"/>
            <p:cNvSpPr txBox="1">
              <a:spLocks noChangeArrowheads="1"/>
            </p:cNvSpPr>
            <p:nvPr/>
          </p:nvSpPr>
          <p:spPr>
            <a:xfrm>
              <a:off x="6006291" y="4745076"/>
              <a:ext cx="2832909" cy="1122324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Cryostat + Rad. shield duct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Cryo-cooler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Cryogenic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Fixed Type-A SAS</a:t>
              </a:r>
            </a:p>
          </p:txBody>
        </p:sp>
      </p:grp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9" name="下矢印 278"/>
          <p:cNvSpPr/>
          <p:nvPr/>
        </p:nvSpPr>
        <p:spPr bwMode="auto">
          <a:xfrm rot="6772739">
            <a:off x="7242761" y="3839282"/>
            <a:ext cx="347662" cy="385606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784808" y="342900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8" y="338138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/>
          <p:nvPr/>
        </p:nvCxnSpPr>
        <p:spPr bwMode="auto">
          <a:xfrm rot="16200000" flipH="1">
            <a:off x="3316844" y="2771542"/>
            <a:ext cx="2280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角丸四角形 317"/>
          <p:cNvSpPr/>
          <p:nvPr/>
        </p:nvSpPr>
        <p:spPr bwMode="auto">
          <a:xfrm>
            <a:off x="5469598" y="862879"/>
            <a:ext cx="3317371" cy="1902100"/>
          </a:xfrm>
          <a:prstGeom prst="roundRect">
            <a:avLst>
              <a:gd name="adj" fmla="val 7715"/>
            </a:avLst>
          </a:prstGeom>
          <a:solidFill>
            <a:srgbClr val="FFCCCC">
              <a:alpha val="50000"/>
            </a:srgbClr>
          </a:solidFill>
          <a:ln w="3175" cap="flat" cmpd="sng" algn="ctr">
            <a:solidFill>
              <a:srgbClr val="FFCCCC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9" name="Rectangle 3"/>
          <p:cNvSpPr txBox="1">
            <a:spLocks noChangeArrowheads="1"/>
          </p:cNvSpPr>
          <p:nvPr/>
        </p:nvSpPr>
        <p:spPr>
          <a:xfrm>
            <a:off x="5628618" y="892772"/>
            <a:ext cx="2372382" cy="7074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ea typeface="+mn-ea"/>
              </a:rPr>
              <a:t>Type-A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>
                <a:ea typeface="+mn-ea"/>
              </a:rPr>
              <a:t> </a:t>
            </a:r>
            <a:r>
              <a:rPr lang="en-US" altLang="ja-JP" sz="1800" b="1" kern="0" dirty="0" smtClean="0">
                <a:ea typeface="+mn-ea"/>
              </a:rPr>
              <a:t>   full-</a:t>
            </a:r>
            <a:r>
              <a:rPr lang="en-US" altLang="ja-JP" sz="1800" b="1" kern="0" noProof="0" dirty="0" smtClean="0">
                <a:ea typeface="+mn-ea"/>
              </a:rPr>
              <a:t>system test</a:t>
            </a:r>
            <a:endParaRPr lang="en-US" altLang="ja-JP" sz="1800" b="1" kern="0" dirty="0" smtClean="0"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EAEAEA"/>
                </a:solidFill>
                <a:ea typeface="+mn-ea"/>
              </a:rPr>
              <a:t>    </a:t>
            </a:r>
          </a:p>
        </p:txBody>
      </p:sp>
      <p:sp>
        <p:nvSpPr>
          <p:cNvPr id="320" name="Rectangle 3"/>
          <p:cNvSpPr txBox="1">
            <a:spLocks noChangeArrowheads="1"/>
          </p:cNvSpPr>
          <p:nvPr/>
        </p:nvSpPr>
        <p:spPr>
          <a:xfrm>
            <a:off x="5531530" y="1511133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Room-temp. test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Sapphire (?), 23kg,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Tall seismic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IP + GASF + Payload</a:t>
            </a:r>
          </a:p>
        </p:txBody>
      </p:sp>
      <p:sp>
        <p:nvSpPr>
          <p:cNvPr id="321" name="下矢印 320"/>
          <p:cNvSpPr/>
          <p:nvPr/>
        </p:nvSpPr>
        <p:spPr bwMode="auto">
          <a:xfrm rot="5778979">
            <a:off x="4878711" y="936987"/>
            <a:ext cx="331063" cy="606949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3" name="図形グループ 72"/>
          <p:cNvGrpSpPr/>
          <p:nvPr/>
        </p:nvGrpSpPr>
        <p:grpSpPr>
          <a:xfrm>
            <a:off x="8015340" y="944148"/>
            <a:ext cx="699622" cy="1748824"/>
            <a:chOff x="8015340" y="944148"/>
            <a:chExt cx="699622" cy="1748824"/>
          </a:xfrm>
        </p:grpSpPr>
        <p:sp>
          <p:nvSpPr>
            <p:cNvPr id="323" name="正方形/長方形 322"/>
            <p:cNvSpPr/>
            <p:nvPr/>
          </p:nvSpPr>
          <p:spPr bwMode="auto">
            <a:xfrm>
              <a:off x="8100906" y="1039347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4" name="グループ化 207"/>
            <p:cNvGrpSpPr/>
            <p:nvPr/>
          </p:nvGrpSpPr>
          <p:grpSpPr>
            <a:xfrm>
              <a:off x="8153528" y="944148"/>
              <a:ext cx="439242" cy="106621"/>
              <a:chOff x="7380312" y="1384222"/>
              <a:chExt cx="439242" cy="129946"/>
            </a:xfrm>
          </p:grpSpPr>
          <p:sp>
            <p:nvSpPr>
              <p:cNvPr id="344" name="正方形/長方形 34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5" name="円弧 34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6" name="円弧 34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5" name="正方形/長方形 324"/>
            <p:cNvSpPr/>
            <p:nvPr/>
          </p:nvSpPr>
          <p:spPr bwMode="auto">
            <a:xfrm>
              <a:off x="8570954" y="1026685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5" name="グループ化 209"/>
            <p:cNvGrpSpPr/>
            <p:nvPr/>
          </p:nvGrpSpPr>
          <p:grpSpPr>
            <a:xfrm>
              <a:off x="8146334" y="1392698"/>
              <a:ext cx="439242" cy="106621"/>
              <a:chOff x="7380312" y="1384222"/>
              <a:chExt cx="439242" cy="129946"/>
            </a:xfrm>
          </p:grpSpPr>
          <p:sp>
            <p:nvSpPr>
              <p:cNvPr id="341" name="正方形/長方形 34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2" name="円弧 34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3" name="円弧 34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6" name="グループ化 210"/>
            <p:cNvGrpSpPr/>
            <p:nvPr/>
          </p:nvGrpSpPr>
          <p:grpSpPr>
            <a:xfrm>
              <a:off x="8153528" y="1629028"/>
              <a:ext cx="439242" cy="106621"/>
              <a:chOff x="7380312" y="1384222"/>
              <a:chExt cx="439242" cy="129946"/>
            </a:xfrm>
          </p:grpSpPr>
          <p:sp>
            <p:nvSpPr>
              <p:cNvPr id="338" name="正方形/長方形 337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9" name="円弧 338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0" name="円弧 339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8" name="グループ化 211"/>
            <p:cNvGrpSpPr/>
            <p:nvPr/>
          </p:nvGrpSpPr>
          <p:grpSpPr>
            <a:xfrm>
              <a:off x="8153528" y="1853814"/>
              <a:ext cx="439242" cy="106621"/>
              <a:chOff x="7380312" y="1384222"/>
              <a:chExt cx="439242" cy="129946"/>
            </a:xfrm>
          </p:grpSpPr>
          <p:sp>
            <p:nvSpPr>
              <p:cNvPr id="335" name="正方形/長方形 334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6" name="円弧 335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7" name="円弧 336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9" name="正方形/長方形 328"/>
            <p:cNvSpPr/>
            <p:nvPr/>
          </p:nvSpPr>
          <p:spPr bwMode="auto">
            <a:xfrm>
              <a:off x="8225536" y="20985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0" name="正方形/長方形 329"/>
            <p:cNvSpPr/>
            <p:nvPr/>
          </p:nvSpPr>
          <p:spPr bwMode="auto">
            <a:xfrm>
              <a:off x="8239939" y="23264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1" name="正方形/長方形 330"/>
            <p:cNvSpPr/>
            <p:nvPr/>
          </p:nvSpPr>
          <p:spPr bwMode="auto">
            <a:xfrm>
              <a:off x="8312175" y="2531580"/>
              <a:ext cx="136814" cy="16139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32" name="直線コネクタ 331"/>
            <p:cNvCxnSpPr>
              <a:stCxn id="344" idx="2"/>
              <a:endCxn id="331" idx="2"/>
            </p:cNvCxnSpPr>
            <p:nvPr/>
          </p:nvCxnSpPr>
          <p:spPr bwMode="auto">
            <a:xfrm>
              <a:off x="8373149" y="1026659"/>
              <a:ext cx="7433" cy="1666313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3" name="正方形/長方形 332"/>
            <p:cNvSpPr/>
            <p:nvPr/>
          </p:nvSpPr>
          <p:spPr bwMode="auto">
            <a:xfrm flipV="1">
              <a:off x="8431577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4" name="正方形/長方形 333"/>
            <p:cNvSpPr/>
            <p:nvPr/>
          </p:nvSpPr>
          <p:spPr bwMode="auto">
            <a:xfrm flipV="1">
              <a:off x="8015340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347" name="Rectangle 3"/>
          <p:cNvSpPr txBox="1">
            <a:spLocks noChangeArrowheads="1"/>
          </p:cNvSpPr>
          <p:nvPr/>
        </p:nvSpPr>
        <p:spPr>
          <a:xfrm>
            <a:off x="6172200" y="2971800"/>
            <a:ext cx="1163216" cy="4278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Shorter arm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6699FF"/>
                </a:solidFill>
                <a:ea typeface="+mn-ea"/>
              </a:rPr>
              <a:t>l</a:t>
            </a: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ength by 61m</a:t>
            </a:r>
          </a:p>
        </p:txBody>
      </p:sp>
      <p:grpSp>
        <p:nvGrpSpPr>
          <p:cNvPr id="10" name="図形グループ 99"/>
          <p:cNvGrpSpPr/>
          <p:nvPr/>
        </p:nvGrpSpPr>
        <p:grpSpPr>
          <a:xfrm>
            <a:off x="18728" y="609600"/>
            <a:ext cx="4400872" cy="2133600"/>
            <a:chOff x="-609600" y="609600"/>
            <a:chExt cx="4400872" cy="2133600"/>
          </a:xfrm>
        </p:grpSpPr>
        <p:sp>
          <p:nvSpPr>
            <p:cNvPr id="349" name="Rectangle 3"/>
            <p:cNvSpPr txBox="1">
              <a:spLocks noChangeArrowheads="1"/>
            </p:cNvSpPr>
            <p:nvPr/>
          </p:nvSpPr>
          <p:spPr>
            <a:xfrm>
              <a:off x="-381000" y="993304"/>
              <a:ext cx="3886200" cy="17498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003366"/>
                  </a:solidFill>
                  <a:ea typeface="+mn-ea"/>
                </a:rPr>
                <a:t>iKAGRA configuration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Room-temp. test masses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suspended by Type-Bp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</a:t>
              </a:r>
              <a:r>
                <a:rPr lang="en-US" altLang="ja-JP" sz="1600" kern="0" dirty="0" smtClean="0">
                  <a:solidFill>
                    <a:srgbClr val="FF0000"/>
                  </a:solidFill>
                  <a:ea typeface="+mn-ea"/>
                </a:rPr>
                <a:t>MI with 2.94 km arm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Low laser power</a:t>
              </a:r>
              <a:r>
                <a:rPr lang="en-US" altLang="ja-JP" sz="1600" kern="0" dirty="0" smtClean="0">
                  <a:solidFill>
                    <a:srgbClr val="003366"/>
                  </a:solidFill>
                </a:rPr>
                <a:t>, w/o power recycling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On-site test of VIS and </a:t>
              </a:r>
              <a:r>
                <a:rPr lang="en-US" altLang="ja-JP" sz="1600" kern="0" dirty="0" err="1" smtClean="0">
                  <a:solidFill>
                    <a:srgbClr val="003366"/>
                  </a:solidFill>
                  <a:ea typeface="+mn-ea"/>
                </a:rPr>
                <a:t>Cryo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system</a:t>
              </a:r>
            </a:p>
          </p:txBody>
        </p:sp>
        <p:sp>
          <p:nvSpPr>
            <p:cNvPr id="350" name="Rectangle 3"/>
            <p:cNvSpPr txBox="1">
              <a:spLocks noChangeArrowheads="1"/>
            </p:cNvSpPr>
            <p:nvPr/>
          </p:nvSpPr>
          <p:spPr>
            <a:xfrm>
              <a:off x="-609600" y="609600"/>
              <a:ext cx="4400872" cy="3924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kern="0" dirty="0" err="1" smtClean="0">
                  <a:solidFill>
                    <a:srgbClr val="003366"/>
                  </a:solidFill>
                  <a:ea typeface="+mn-ea"/>
                </a:rPr>
                <a:t>iKAGRA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 obs. Run in </a:t>
              </a:r>
              <a:r>
                <a:rPr lang="en-US" altLang="ja-JP" sz="1800" b="1" kern="0" dirty="0" smtClean="0">
                  <a:solidFill>
                    <a:srgbClr val="FF0000"/>
                  </a:solidFill>
                  <a:ea typeface="+mn-ea"/>
                </a:rPr>
                <a:t>Mar. 2016 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~1 month</a:t>
              </a:r>
            </a:p>
          </p:txBody>
        </p:sp>
      </p:grpSp>
      <p:sp>
        <p:nvSpPr>
          <p:cNvPr id="351" name="角丸四角形 350"/>
          <p:cNvSpPr/>
          <p:nvPr/>
        </p:nvSpPr>
        <p:spPr bwMode="auto">
          <a:xfrm>
            <a:off x="228600" y="2641599"/>
            <a:ext cx="2002200" cy="2438400"/>
          </a:xfrm>
          <a:prstGeom prst="roundRect">
            <a:avLst>
              <a:gd name="adj" fmla="val 7715"/>
            </a:avLst>
          </a:prstGeom>
          <a:solidFill>
            <a:srgbClr val="99CCFF">
              <a:alpha val="46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2" name="Rectangle 3"/>
          <p:cNvSpPr txBox="1">
            <a:spLocks noChangeArrowheads="1"/>
          </p:cNvSpPr>
          <p:nvPr/>
        </p:nvSpPr>
        <p:spPr>
          <a:xfrm>
            <a:off x="228600" y="3699929"/>
            <a:ext cx="1981200" cy="38100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3366FF"/>
                </a:solidFill>
                <a:ea typeface="+mn-ea"/>
              </a:rPr>
              <a:t>Type-C system</a:t>
            </a:r>
            <a:endParaRPr lang="en-US" altLang="ja-JP" sz="1800" b="1" kern="0" dirty="0" smtClean="0">
              <a:solidFill>
                <a:srgbClr val="3366FF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CCFF"/>
                </a:solidFill>
                <a:ea typeface="+mn-ea"/>
              </a:rPr>
              <a:t>    </a:t>
            </a:r>
          </a:p>
        </p:txBody>
      </p:sp>
      <p:sp>
        <p:nvSpPr>
          <p:cNvPr id="353" name="Rectangle 3"/>
          <p:cNvSpPr txBox="1">
            <a:spLocks noChangeArrowheads="1"/>
          </p:cNvSpPr>
          <p:nvPr/>
        </p:nvSpPr>
        <p:spPr>
          <a:xfrm>
            <a:off x="228600" y="4080930"/>
            <a:ext cx="2286000" cy="838199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Mode cleaner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0.5kg,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Stack + Payload</a:t>
            </a:r>
          </a:p>
        </p:txBody>
      </p:sp>
      <p:sp>
        <p:nvSpPr>
          <p:cNvPr id="355" name="正方形/長方形 354"/>
          <p:cNvSpPr/>
          <p:nvPr/>
        </p:nvSpPr>
        <p:spPr bwMode="auto">
          <a:xfrm>
            <a:off x="1428466" y="2819400"/>
            <a:ext cx="360850" cy="634142"/>
          </a:xfrm>
          <a:prstGeom prst="rect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6" name="正方形/長方形 355"/>
          <p:cNvSpPr/>
          <p:nvPr/>
        </p:nvSpPr>
        <p:spPr bwMode="auto">
          <a:xfrm>
            <a:off x="1466353" y="3017104"/>
            <a:ext cx="273629" cy="81820"/>
          </a:xfrm>
          <a:prstGeom prst="rect">
            <a:avLst/>
          </a:prstGeom>
          <a:solidFill>
            <a:srgbClr val="FFFFFF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7" name="正方形/長方形 356"/>
          <p:cNvSpPr/>
          <p:nvPr/>
        </p:nvSpPr>
        <p:spPr bwMode="auto">
          <a:xfrm>
            <a:off x="1532239" y="3196332"/>
            <a:ext cx="136814" cy="171137"/>
          </a:xfrm>
          <a:prstGeom prst="rect">
            <a:avLst/>
          </a:prstGeom>
          <a:solidFill>
            <a:srgbClr val="FFFFFF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58" name="直線コネクタ 357"/>
          <p:cNvCxnSpPr>
            <a:stCxn id="355" idx="0"/>
            <a:endCxn id="357" idx="2"/>
          </p:cNvCxnSpPr>
          <p:nvPr/>
        </p:nvCxnSpPr>
        <p:spPr bwMode="auto">
          <a:xfrm flipH="1">
            <a:off x="1600646" y="2819400"/>
            <a:ext cx="8245" cy="548069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正方形/長方形 358"/>
          <p:cNvSpPr/>
          <p:nvPr/>
        </p:nvSpPr>
        <p:spPr bwMode="auto">
          <a:xfrm>
            <a:off x="1371600" y="3478015"/>
            <a:ext cx="506048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0" name="正方形/長方形 359"/>
          <p:cNvSpPr/>
          <p:nvPr/>
        </p:nvSpPr>
        <p:spPr bwMode="auto">
          <a:xfrm>
            <a:off x="1384300" y="356272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1" name="正方形/長方形 360"/>
          <p:cNvSpPr/>
          <p:nvPr/>
        </p:nvSpPr>
        <p:spPr bwMode="auto">
          <a:xfrm>
            <a:off x="1379942" y="365476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2" name="正方形/長方形 361"/>
          <p:cNvSpPr/>
          <p:nvPr/>
        </p:nvSpPr>
        <p:spPr bwMode="auto">
          <a:xfrm>
            <a:off x="1789316" y="356272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3" name="正方形/長方形 362"/>
          <p:cNvSpPr/>
          <p:nvPr/>
        </p:nvSpPr>
        <p:spPr bwMode="auto">
          <a:xfrm>
            <a:off x="1786590" y="365476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4" name="正方形/長方形 363"/>
          <p:cNvSpPr/>
          <p:nvPr/>
        </p:nvSpPr>
        <p:spPr bwMode="auto">
          <a:xfrm flipV="1">
            <a:off x="1295400" y="3733800"/>
            <a:ext cx="627614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5" name="下矢印 364"/>
          <p:cNvSpPr/>
          <p:nvPr/>
        </p:nvSpPr>
        <p:spPr bwMode="auto">
          <a:xfrm rot="17955770">
            <a:off x="2164990" y="2863619"/>
            <a:ext cx="484632" cy="355937"/>
          </a:xfrm>
          <a:prstGeom prst="downArrow">
            <a:avLst/>
          </a:prstGeom>
          <a:solidFill>
            <a:srgbClr val="99CCFF">
              <a:alpha val="10000"/>
            </a:srgbClr>
          </a:solidFill>
          <a:ln w="25400" cap="flat" cmpd="sng" algn="ctr">
            <a:solidFill>
              <a:srgbClr val="99CCFF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1" name="図形グループ 190"/>
          <p:cNvGrpSpPr/>
          <p:nvPr/>
        </p:nvGrpSpPr>
        <p:grpSpPr>
          <a:xfrm>
            <a:off x="425351" y="3859981"/>
            <a:ext cx="4370979" cy="2612787"/>
            <a:chOff x="425351" y="3859981"/>
            <a:chExt cx="4370979" cy="2612787"/>
          </a:xfrm>
        </p:grpSpPr>
        <p:sp>
          <p:nvSpPr>
            <p:cNvPr id="131" name="Rectangle 3"/>
            <p:cNvSpPr txBox="1">
              <a:spLocks noChangeArrowheads="1"/>
            </p:cNvSpPr>
            <p:nvPr/>
          </p:nvSpPr>
          <p:spPr>
            <a:xfrm>
              <a:off x="925955" y="4963152"/>
              <a:ext cx="3870375" cy="757163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Type-Bp payload;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Test mass and core optics.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Table + GASF (</a:t>
              </a:r>
              <a:r>
                <a:rPr lang="en-US" altLang="ja-JP" sz="1400" b="1" kern="0" dirty="0" smtClean="0">
                  <a:solidFill>
                    <a:srgbClr val="FF0000"/>
                  </a:solidFill>
                  <a:latin typeface="Arial"/>
                  <a:cs typeface="Arial"/>
                </a:rPr>
                <a:t>simplified</a:t>
              </a:r>
              <a:r>
                <a:rPr lang="en-US" altLang="ja-JP" sz="1400" kern="0" dirty="0" smtClean="0">
                  <a:latin typeface="Arial"/>
                  <a:cs typeface="Arial"/>
                </a:rPr>
                <a:t>) + Type-B payload.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32" name="下矢印 131"/>
            <p:cNvSpPr/>
            <p:nvPr/>
          </p:nvSpPr>
          <p:spPr bwMode="auto">
            <a:xfrm rot="12491731">
              <a:off x="3158088" y="3859981"/>
              <a:ext cx="236518" cy="1251823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2" name="図形グループ 119"/>
            <p:cNvGrpSpPr/>
            <p:nvPr/>
          </p:nvGrpSpPr>
          <p:grpSpPr>
            <a:xfrm>
              <a:off x="425351" y="5181600"/>
              <a:ext cx="627614" cy="1291168"/>
              <a:chOff x="1143000" y="5181600"/>
              <a:chExt cx="627614" cy="1291168"/>
            </a:xfrm>
          </p:grpSpPr>
          <p:grpSp>
            <p:nvGrpSpPr>
              <p:cNvPr id="13" name="グループ化 19"/>
              <p:cNvGrpSpPr/>
              <p:nvPr/>
            </p:nvGrpSpPr>
            <p:grpSpPr>
              <a:xfrm>
                <a:off x="1143000" y="5257800"/>
                <a:ext cx="627614" cy="1214968"/>
                <a:chOff x="471896" y="4878328"/>
                <a:chExt cx="627614" cy="1214968"/>
              </a:xfrm>
            </p:grpSpPr>
            <p:sp>
              <p:nvSpPr>
                <p:cNvPr id="145" name="正方形/長方形 144"/>
                <p:cNvSpPr/>
                <p:nvPr/>
              </p:nvSpPr>
              <p:spPr bwMode="auto">
                <a:xfrm>
                  <a:off x="601422" y="4878328"/>
                  <a:ext cx="360850" cy="88274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 bwMode="auto">
                <a:xfrm>
                  <a:off x="639309" y="532463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7" name="正方形/長方形 146"/>
                <p:cNvSpPr/>
                <p:nvPr/>
              </p:nvSpPr>
              <p:spPr bwMode="auto">
                <a:xfrm>
                  <a:off x="705195" y="5503864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148" name="直線コネクタ 147"/>
                <p:cNvCxnSpPr>
                  <a:stCxn id="145" idx="0"/>
                  <a:endCxn id="147" idx="2"/>
                </p:cNvCxnSpPr>
                <p:nvPr/>
              </p:nvCxnSpPr>
              <p:spPr bwMode="auto">
                <a:xfrm flipH="1">
                  <a:off x="773602" y="4878328"/>
                  <a:ext cx="8245" cy="796673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9" name="正方形/長方形 148"/>
                <p:cNvSpPr/>
                <p:nvPr/>
              </p:nvSpPr>
              <p:spPr bwMode="auto">
                <a:xfrm>
                  <a:off x="544556" y="5785547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0" name="正方形/長方形 149"/>
                <p:cNvSpPr/>
                <p:nvPr/>
              </p:nvSpPr>
              <p:spPr bwMode="auto">
                <a:xfrm>
                  <a:off x="557256" y="5870254"/>
                  <a:ext cx="79384" cy="17732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1" name="正方形/長方形 150"/>
                <p:cNvSpPr/>
                <p:nvPr/>
              </p:nvSpPr>
              <p:spPr bwMode="auto">
                <a:xfrm>
                  <a:off x="962272" y="5870253"/>
                  <a:ext cx="88332" cy="177323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2" name="正方形/長方形 151"/>
                <p:cNvSpPr/>
                <p:nvPr/>
              </p:nvSpPr>
              <p:spPr bwMode="auto">
                <a:xfrm flipV="1">
                  <a:off x="471896" y="6047577"/>
                  <a:ext cx="627614" cy="45719"/>
                </a:xfrm>
                <a:prstGeom prst="rect">
                  <a:avLst/>
                </a:prstGeom>
                <a:pattFill prst="wdUpDiag">
                  <a:fgClr>
                    <a:srgbClr val="DDDDDD"/>
                  </a:fgClr>
                  <a:bgClr>
                    <a:srgbClr val="808080"/>
                  </a:bgClr>
                </a:pattFill>
                <a:ln w="31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3" name="正方形/長方形 152"/>
                <p:cNvSpPr/>
                <p:nvPr/>
              </p:nvSpPr>
              <p:spPr bwMode="auto">
                <a:xfrm>
                  <a:off x="636640" y="508564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4" name="グループ化 209"/>
              <p:cNvGrpSpPr/>
              <p:nvPr/>
            </p:nvGrpSpPr>
            <p:grpSpPr>
              <a:xfrm>
                <a:off x="1237158" y="5181600"/>
                <a:ext cx="439242" cy="106621"/>
                <a:chOff x="7380312" y="1384222"/>
                <a:chExt cx="439242" cy="129946"/>
              </a:xfrm>
            </p:grpSpPr>
            <p:sp>
              <p:nvSpPr>
                <p:cNvPr id="142" name="正方形/長方形 141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</p:grpSp>
      </p:grpSp>
      <p:sp>
        <p:nvSpPr>
          <p:cNvPr id="155" name="Rectangle 3"/>
          <p:cNvSpPr txBox="1">
            <a:spLocks noChangeArrowheads="1"/>
          </p:cNvSpPr>
          <p:nvPr/>
        </p:nvSpPr>
        <p:spPr>
          <a:xfrm>
            <a:off x="2416711" y="5926354"/>
            <a:ext cx="5713100" cy="79512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Type-B payload;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Beam splitter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strike="sngStrike" kern="0" dirty="0" smtClean="0">
                <a:latin typeface="Arial"/>
                <a:cs typeface="Arial"/>
              </a:rPr>
              <a:t>IP + GASF + payload  </a:t>
            </a:r>
            <a:r>
              <a:rPr lang="en-US" altLang="ja-JP" sz="1400" b="1" kern="0" dirty="0" smtClean="0">
                <a:solidFill>
                  <a:srgbClr val="FF0000"/>
                </a:solidFill>
                <a:latin typeface="Arial"/>
                <a:cs typeface="Arial"/>
              </a:rPr>
              <a:t>Type-C (to use CLIO BS mirror/suspension)</a:t>
            </a:r>
          </a:p>
        </p:txBody>
      </p:sp>
      <p:sp>
        <p:nvSpPr>
          <p:cNvPr id="156" name="下矢印 155"/>
          <p:cNvSpPr/>
          <p:nvPr/>
        </p:nvSpPr>
        <p:spPr bwMode="auto">
          <a:xfrm rot="10170019">
            <a:off x="4657706" y="3906828"/>
            <a:ext cx="214286" cy="2121167"/>
          </a:xfrm>
          <a:prstGeom prst="downArrow">
            <a:avLst/>
          </a:prstGeom>
          <a:solidFill>
            <a:srgbClr val="CCFFCC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5" name="図形グループ 190"/>
          <p:cNvGrpSpPr/>
          <p:nvPr/>
        </p:nvGrpSpPr>
        <p:grpSpPr>
          <a:xfrm>
            <a:off x="4722295" y="4360340"/>
            <a:ext cx="542048" cy="1175049"/>
            <a:chOff x="5305937" y="4672456"/>
            <a:chExt cx="542048" cy="1175049"/>
          </a:xfrm>
        </p:grpSpPr>
        <p:sp>
          <p:nvSpPr>
            <p:cNvPr id="162" name="正方形/長方形 161"/>
            <p:cNvSpPr/>
            <p:nvPr/>
          </p:nvSpPr>
          <p:spPr bwMode="auto">
            <a:xfrm>
              <a:off x="5305937" y="4773403"/>
              <a:ext cx="72000" cy="25057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6" name="グループ化 161"/>
            <p:cNvGrpSpPr/>
            <p:nvPr/>
          </p:nvGrpSpPr>
          <p:grpSpPr>
            <a:xfrm>
              <a:off x="5358559" y="4672456"/>
              <a:ext cx="439242" cy="113058"/>
              <a:chOff x="7380312" y="1384222"/>
              <a:chExt cx="439242" cy="129946"/>
            </a:xfrm>
          </p:grpSpPr>
          <p:sp>
            <p:nvSpPr>
              <p:cNvPr id="174" name="正方形/長方形 17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5" name="円弧 17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6" name="円弧 17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64" name="正方形/長方形 163"/>
            <p:cNvSpPr/>
            <p:nvPr/>
          </p:nvSpPr>
          <p:spPr bwMode="auto">
            <a:xfrm>
              <a:off x="5775985" y="4759977"/>
              <a:ext cx="72000" cy="25057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7" name="グループ化 167"/>
            <p:cNvGrpSpPr/>
            <p:nvPr/>
          </p:nvGrpSpPr>
          <p:grpSpPr>
            <a:xfrm>
              <a:off x="5351365" y="5093954"/>
              <a:ext cx="439242" cy="113058"/>
              <a:chOff x="7380312" y="1384222"/>
              <a:chExt cx="439242" cy="129946"/>
            </a:xfrm>
          </p:grpSpPr>
          <p:sp>
            <p:nvSpPr>
              <p:cNvPr id="171" name="正方形/長方形 17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2" name="円弧 17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3" name="円弧 17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66" name="正方形/長方形 165"/>
            <p:cNvSpPr/>
            <p:nvPr/>
          </p:nvSpPr>
          <p:spPr bwMode="auto">
            <a:xfrm>
              <a:off x="5434987" y="5299436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7" name="正方形/長方形 166"/>
            <p:cNvSpPr/>
            <p:nvPr/>
          </p:nvSpPr>
          <p:spPr bwMode="auto">
            <a:xfrm>
              <a:off x="5436690" y="5497140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5502576" y="5676368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169" name="直線コネクタ 168"/>
            <p:cNvCxnSpPr>
              <a:stCxn id="174" idx="2"/>
              <a:endCxn id="168" idx="2"/>
            </p:cNvCxnSpPr>
            <p:nvPr/>
          </p:nvCxnSpPr>
          <p:spPr bwMode="auto">
            <a:xfrm flipH="1">
              <a:off x="5570983" y="4759949"/>
              <a:ext cx="7197" cy="1087556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7" name="テキスト ボックス 176"/>
          <p:cNvSpPr txBox="1"/>
          <p:nvPr/>
        </p:nvSpPr>
        <p:spPr>
          <a:xfrm>
            <a:off x="5151143" y="493548"/>
            <a:ext cx="3043430" cy="3693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Further c</a:t>
            </a:r>
            <a:r>
              <a:rPr kumimoji="1"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hanged in </a:t>
            </a:r>
            <a:r>
              <a:rPr kumimoji="1" lang="en-US" altLang="ja-JP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iKAGRA</a:t>
            </a:r>
            <a:r>
              <a:rPr kumimoji="1"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endParaRPr kumimoji="1" lang="ja-JP" altLang="en-US" i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cxnSp>
        <p:nvCxnSpPr>
          <p:cNvPr id="178" name="直線矢印コネクタ 177"/>
          <p:cNvCxnSpPr>
            <a:stCxn id="177" idx="1"/>
          </p:cNvCxnSpPr>
          <p:nvPr/>
        </p:nvCxnSpPr>
        <p:spPr bwMode="auto">
          <a:xfrm rot="10800000" flipV="1">
            <a:off x="2456059" y="678213"/>
            <a:ext cx="2695085" cy="4868725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1" name="直線矢印コネクタ 180"/>
          <p:cNvCxnSpPr>
            <a:stCxn id="177" idx="1"/>
            <a:endCxn id="275" idx="2"/>
          </p:cNvCxnSpPr>
          <p:nvPr/>
        </p:nvCxnSpPr>
        <p:spPr bwMode="auto">
          <a:xfrm rot="10800000" flipV="1">
            <a:off x="4267201" y="678214"/>
            <a:ext cx="883943" cy="3083206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18" name="図形グループ 216"/>
          <p:cNvGrpSpPr/>
          <p:nvPr/>
        </p:nvGrpSpPr>
        <p:grpSpPr>
          <a:xfrm>
            <a:off x="5220432" y="4973301"/>
            <a:ext cx="699562" cy="1289912"/>
            <a:chOff x="5220432" y="4973301"/>
            <a:chExt cx="699562" cy="1289912"/>
          </a:xfrm>
        </p:grpSpPr>
        <p:sp>
          <p:nvSpPr>
            <p:cNvPr id="170" name="正方形/長方形 169"/>
            <p:cNvSpPr/>
            <p:nvPr/>
          </p:nvSpPr>
          <p:spPr bwMode="auto">
            <a:xfrm>
              <a:off x="5321389" y="5958051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 flipV="1">
              <a:off x="5842889" y="4993356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 flipV="1">
              <a:off x="5220432" y="4973301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 flipV="1">
              <a:off x="5292379" y="6217494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9" name="図形グループ 189"/>
            <p:cNvGrpSpPr/>
            <p:nvPr/>
          </p:nvGrpSpPr>
          <p:grpSpPr>
            <a:xfrm>
              <a:off x="5389488" y="5292212"/>
              <a:ext cx="360850" cy="634142"/>
              <a:chOff x="1580866" y="2971800"/>
              <a:chExt cx="360850" cy="634142"/>
            </a:xfrm>
          </p:grpSpPr>
          <p:sp>
            <p:nvSpPr>
              <p:cNvPr id="186" name="正方形/長方形 185"/>
              <p:cNvSpPr/>
              <p:nvPr/>
            </p:nvSpPr>
            <p:spPr bwMode="auto">
              <a:xfrm>
                <a:off x="1580866" y="2971800"/>
                <a:ext cx="360850" cy="634142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1618753" y="316950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8" name="正方形/長方形 187"/>
              <p:cNvSpPr/>
              <p:nvPr/>
            </p:nvSpPr>
            <p:spPr bwMode="auto">
              <a:xfrm>
                <a:off x="1684639" y="3348732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89" name="直線コネクタ 188"/>
              <p:cNvCxnSpPr>
                <a:stCxn id="186" idx="0"/>
                <a:endCxn id="188" idx="2"/>
              </p:cNvCxnSpPr>
              <p:nvPr/>
            </p:nvCxnSpPr>
            <p:spPr bwMode="auto">
              <a:xfrm flipH="1">
                <a:off x="1753046" y="2971800"/>
                <a:ext cx="8245" cy="548069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10" name="直線矢印コネクタ 209"/>
          <p:cNvCxnSpPr>
            <a:stCxn id="177" idx="1"/>
          </p:cNvCxnSpPr>
          <p:nvPr/>
        </p:nvCxnSpPr>
        <p:spPr bwMode="auto">
          <a:xfrm rot="10800000" flipH="1" flipV="1">
            <a:off x="5151143" y="678214"/>
            <a:ext cx="532786" cy="4567594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54" name="図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515" y="376416"/>
            <a:ext cx="3392819" cy="5658571"/>
          </a:xfrm>
          <a:prstGeom prst="rect">
            <a:avLst/>
          </a:prstGeom>
          <a:ln w="34925" cap="flat" cmpd="sng" algn="ctr">
            <a:solidFill>
              <a:srgbClr val="FFC849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2369659" y="3614112"/>
            <a:ext cx="205135" cy="246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2249064" y="3809012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IO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5" name="Rectangle 3"/>
          <p:cNvSpPr txBox="1">
            <a:spLocks noChangeArrowheads="1"/>
          </p:cNvSpPr>
          <p:nvPr/>
        </p:nvSpPr>
        <p:spPr>
          <a:xfrm>
            <a:off x="2422783" y="3294528"/>
            <a:ext cx="447537" cy="21704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</a:rPr>
              <a:t>MC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3227330" y="3511576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 bwMode="auto">
          <a:xfrm>
            <a:off x="3026578" y="3564770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6" name="円/楕円 265"/>
          <p:cNvSpPr>
            <a:spLocks noChangeAspect="1"/>
          </p:cNvSpPr>
          <p:nvPr/>
        </p:nvSpPr>
        <p:spPr bwMode="auto">
          <a:xfrm>
            <a:off x="3195472" y="3708923"/>
            <a:ext cx="179999" cy="179999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67" name="タイトル 1"/>
          <p:cNvSpPr>
            <a:spLocks noGrp="1"/>
          </p:cNvSpPr>
          <p:nvPr>
            <p:ph type="ctrTitle"/>
          </p:nvPr>
        </p:nvSpPr>
        <p:spPr>
          <a:xfrm>
            <a:off x="2318735" y="140186"/>
            <a:ext cx="5196681" cy="367813"/>
          </a:xfrm>
        </p:spPr>
        <p:txBody>
          <a:bodyPr>
            <a:normAutofit/>
          </a:bodyPr>
          <a:lstStyle/>
          <a:p>
            <a:r>
              <a:rPr lang="en-US" altLang="ja-JP" sz="1800" dirty="0" err="1" smtClean="0">
                <a:latin typeface="Arial"/>
                <a:cs typeface="Arial"/>
              </a:rPr>
              <a:t>iKAGRA</a:t>
            </a:r>
            <a:r>
              <a:rPr lang="en-US" altLang="ja-JP" sz="1800" dirty="0" smtClean="0">
                <a:latin typeface="Arial"/>
                <a:cs typeface="Arial"/>
              </a:rPr>
              <a:t> configuration (Michelson Interferometer)</a:t>
            </a:r>
            <a:endParaRPr lang="ja-JP" altLang="en-US" sz="1800" dirty="0">
              <a:latin typeface="Arial"/>
              <a:cs typeface="Arial"/>
            </a:endParaRPr>
          </a:p>
        </p:txBody>
      </p:sp>
      <p:grpSp>
        <p:nvGrpSpPr>
          <p:cNvPr id="2" name="図形グループ 6"/>
          <p:cNvGrpSpPr/>
          <p:nvPr/>
        </p:nvGrpSpPr>
        <p:grpSpPr>
          <a:xfrm>
            <a:off x="6096000" y="4191000"/>
            <a:ext cx="2971800" cy="1605515"/>
            <a:chOff x="5867401" y="4338085"/>
            <a:chExt cx="2971800" cy="1605515"/>
          </a:xfrm>
        </p:grpSpPr>
        <p:sp>
          <p:nvSpPr>
            <p:cNvPr id="269" name="角丸四角形 268"/>
            <p:cNvSpPr/>
            <p:nvPr/>
          </p:nvSpPr>
          <p:spPr bwMode="auto">
            <a:xfrm>
              <a:off x="5867401" y="4338085"/>
              <a:ext cx="2895600" cy="1605515"/>
            </a:xfrm>
            <a:prstGeom prst="roundRect">
              <a:avLst>
                <a:gd name="adj" fmla="val 7715"/>
              </a:avLst>
            </a:prstGeom>
            <a:solidFill>
              <a:srgbClr val="FFCCCC">
                <a:alpha val="51000"/>
              </a:srgbClr>
            </a:solid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70" name="Rectangle 3"/>
            <p:cNvSpPr txBox="1">
              <a:spLocks noChangeArrowheads="1"/>
            </p:cNvSpPr>
            <p:nvPr/>
          </p:nvSpPr>
          <p:spPr>
            <a:xfrm>
              <a:off x="5936157" y="4353763"/>
              <a:ext cx="2903044" cy="370637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noProof="0" dirty="0" smtClean="0">
                  <a:solidFill>
                    <a:srgbClr val="000000"/>
                  </a:solidFill>
                  <a:ea typeface="+mn-ea"/>
                </a:rPr>
                <a:t>Cryogenic system test</a:t>
              </a:r>
              <a:endParaRPr lang="en-US" altLang="ja-JP" sz="1800" b="1" kern="0" dirty="0" smtClean="0">
                <a:solidFill>
                  <a:srgbClr val="000000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EAEAEA"/>
                  </a:solidFill>
                  <a:ea typeface="+mn-ea"/>
                </a:rPr>
                <a:t>    </a:t>
              </a:r>
            </a:p>
          </p:txBody>
        </p:sp>
        <p:sp>
          <p:nvSpPr>
            <p:cNvPr id="271" name="Rectangle 3"/>
            <p:cNvSpPr txBox="1">
              <a:spLocks noChangeArrowheads="1"/>
            </p:cNvSpPr>
            <p:nvPr/>
          </p:nvSpPr>
          <p:spPr>
            <a:xfrm>
              <a:off x="6006291" y="4745076"/>
              <a:ext cx="2832909" cy="1122324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Cryostat + Rad. shield duct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Cryo-cooler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Cryogenic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- Fixed Type-A SAS</a:t>
              </a:r>
            </a:p>
          </p:txBody>
        </p:sp>
      </p:grpSp>
      <p:sp>
        <p:nvSpPr>
          <p:cNvPr id="272" name="円/楕円 271"/>
          <p:cNvSpPr/>
          <p:nvPr/>
        </p:nvSpPr>
        <p:spPr bwMode="auto">
          <a:xfrm>
            <a:off x="4307685" y="36142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3" name="円/楕円 272"/>
          <p:cNvSpPr/>
          <p:nvPr/>
        </p:nvSpPr>
        <p:spPr bwMode="auto">
          <a:xfrm>
            <a:off x="5078069" y="3588782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4" name="円/楕円 273"/>
          <p:cNvSpPr/>
          <p:nvPr/>
        </p:nvSpPr>
        <p:spPr bwMode="auto">
          <a:xfrm>
            <a:off x="4276773" y="2780928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5" name="円/楕円 274"/>
          <p:cNvSpPr/>
          <p:nvPr/>
        </p:nvSpPr>
        <p:spPr bwMode="auto">
          <a:xfrm>
            <a:off x="4267200" y="3581400"/>
            <a:ext cx="360040" cy="36004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6" name="円/楕円 275"/>
          <p:cNvSpPr/>
          <p:nvPr/>
        </p:nvSpPr>
        <p:spPr bwMode="auto">
          <a:xfrm>
            <a:off x="4216679" y="4005096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7" name="円/楕円 276"/>
          <p:cNvSpPr/>
          <p:nvPr/>
        </p:nvSpPr>
        <p:spPr bwMode="auto">
          <a:xfrm>
            <a:off x="4310711" y="4386524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8" name="円/楕円 277"/>
          <p:cNvSpPr/>
          <p:nvPr/>
        </p:nvSpPr>
        <p:spPr bwMode="auto">
          <a:xfrm>
            <a:off x="4199668" y="4696115"/>
            <a:ext cx="288000" cy="288000"/>
          </a:xfrm>
          <a:prstGeom prst="ellipse">
            <a:avLst/>
          </a:prstGeom>
          <a:solidFill>
            <a:srgbClr val="99FF99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79" name="下矢印 278"/>
          <p:cNvSpPr/>
          <p:nvPr/>
        </p:nvSpPr>
        <p:spPr bwMode="auto">
          <a:xfrm rot="6772739">
            <a:off x="7242761" y="3839282"/>
            <a:ext cx="347662" cy="385606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4560672" y="154009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5" name="Rectangle 3"/>
          <p:cNvSpPr txBox="1">
            <a:spLocks noChangeArrowheads="1"/>
          </p:cNvSpPr>
          <p:nvPr/>
        </p:nvSpPr>
        <p:spPr>
          <a:xfrm rot="16200000">
            <a:off x="3863383" y="1978422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Y-arm</a:t>
            </a:r>
          </a:p>
        </p:txBody>
      </p:sp>
      <p:sp>
        <p:nvSpPr>
          <p:cNvPr id="286" name="Rectangle 3"/>
          <p:cNvSpPr txBox="1">
            <a:spLocks noChangeArrowheads="1"/>
          </p:cNvSpPr>
          <p:nvPr/>
        </p:nvSpPr>
        <p:spPr>
          <a:xfrm>
            <a:off x="5784808" y="3429000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003366"/>
                </a:solidFill>
                <a:ea typeface="+mn-ea"/>
              </a:rPr>
              <a:t>X</a:t>
            </a: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-arm</a:t>
            </a:r>
          </a:p>
        </p:txBody>
      </p:sp>
      <p:sp>
        <p:nvSpPr>
          <p:cNvPr id="287" name="Rectangle 3"/>
          <p:cNvSpPr txBox="1">
            <a:spLocks noChangeArrowheads="1"/>
          </p:cNvSpPr>
          <p:nvPr/>
        </p:nvSpPr>
        <p:spPr>
          <a:xfrm>
            <a:off x="6365005" y="3861048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noProof="0" dirty="0" smtClean="0">
                <a:solidFill>
                  <a:srgbClr val="003366"/>
                </a:solidFill>
                <a:ea typeface="+mn-ea"/>
              </a:rPr>
              <a:t>ETM</a:t>
            </a:r>
            <a:endParaRPr lang="en-US" altLang="ja-JP" sz="1100" kern="0" dirty="0" smtClean="0">
              <a:solidFill>
                <a:srgbClr val="003366"/>
              </a:solidFill>
              <a:ea typeface="+mn-ea"/>
            </a:endParaRPr>
          </a:p>
        </p:txBody>
      </p:sp>
      <p:sp>
        <p:nvSpPr>
          <p:cNvPr id="288" name="Rectangle 3"/>
          <p:cNvSpPr txBox="1">
            <a:spLocks noChangeArrowheads="1"/>
          </p:cNvSpPr>
          <p:nvPr/>
        </p:nvSpPr>
        <p:spPr>
          <a:xfrm>
            <a:off x="4498938" y="3381386"/>
            <a:ext cx="652205" cy="2327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003366"/>
                </a:solidFill>
                <a:ea typeface="+mn-ea"/>
              </a:rPr>
              <a:t>BS</a:t>
            </a:r>
          </a:p>
        </p:txBody>
      </p:sp>
      <p:sp>
        <p:nvSpPr>
          <p:cNvPr id="289" name="円/楕円 288"/>
          <p:cNvSpPr/>
          <p:nvPr/>
        </p:nvSpPr>
        <p:spPr bwMode="auto">
          <a:xfrm>
            <a:off x="6467835" y="362480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0" name="円/楕円 289"/>
          <p:cNvSpPr/>
          <p:nvPr/>
        </p:nvSpPr>
        <p:spPr bwMode="auto">
          <a:xfrm>
            <a:off x="4317991" y="149505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1" name="円/楕円 290"/>
          <p:cNvSpPr/>
          <p:nvPr/>
        </p:nvSpPr>
        <p:spPr bwMode="auto">
          <a:xfrm>
            <a:off x="5508104" y="3623092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2" name="円/楕円 291"/>
          <p:cNvSpPr/>
          <p:nvPr/>
        </p:nvSpPr>
        <p:spPr bwMode="auto">
          <a:xfrm>
            <a:off x="4307595" y="2420888"/>
            <a:ext cx="288000" cy="288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3" name="円/楕円 292"/>
          <p:cNvSpPr/>
          <p:nvPr/>
        </p:nvSpPr>
        <p:spPr bwMode="auto">
          <a:xfrm>
            <a:off x="3962400" y="3552468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4" name="円/楕円 293"/>
          <p:cNvSpPr/>
          <p:nvPr/>
        </p:nvSpPr>
        <p:spPr bwMode="auto">
          <a:xfrm>
            <a:off x="3505200" y="3651244"/>
            <a:ext cx="252000" cy="252000"/>
          </a:xfrm>
          <a:prstGeom prst="ellipse">
            <a:avLst/>
          </a:prstGeom>
          <a:solidFill>
            <a:srgbClr val="FFD257"/>
          </a:solidFill>
          <a:ln w="15875" cap="flat" cmpd="sng" algn="ctr">
            <a:solidFill>
              <a:srgbClr val="FFD2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5" name="円/楕円 294"/>
          <p:cNvSpPr/>
          <p:nvPr/>
        </p:nvSpPr>
        <p:spPr bwMode="auto">
          <a:xfrm>
            <a:off x="6849781" y="3570663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6" name="円/楕円 295"/>
          <p:cNvSpPr/>
          <p:nvPr/>
        </p:nvSpPr>
        <p:spPr bwMode="auto">
          <a:xfrm>
            <a:off x="4276773" y="1052736"/>
            <a:ext cx="360040" cy="360040"/>
          </a:xfrm>
          <a:prstGeom prst="ellipse">
            <a:avLst/>
          </a:prstGeom>
          <a:solidFill>
            <a:srgbClr val="FF9999">
              <a:alpha val="80000"/>
            </a:srgbClr>
          </a:solidFill>
          <a:ln w="158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7" name="円/楕円 296"/>
          <p:cNvSpPr/>
          <p:nvPr/>
        </p:nvSpPr>
        <p:spPr bwMode="auto">
          <a:xfrm>
            <a:off x="2654504" y="3596130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98" name="円/楕円 297"/>
          <p:cNvSpPr/>
          <p:nvPr/>
        </p:nvSpPr>
        <p:spPr bwMode="auto">
          <a:xfrm>
            <a:off x="2666751" y="2917702"/>
            <a:ext cx="288000" cy="288000"/>
          </a:xfrm>
          <a:prstGeom prst="ellipse">
            <a:avLst/>
          </a:prstGeom>
          <a:solidFill>
            <a:srgbClr val="6699FF">
              <a:alpha val="80000"/>
            </a:srgbClr>
          </a:solidFill>
          <a:ln w="158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299" name="直線コネクタ 298"/>
          <p:cNvCxnSpPr>
            <a:stCxn id="307" idx="3"/>
          </p:cNvCxnSpPr>
          <p:nvPr/>
        </p:nvCxnSpPr>
        <p:spPr bwMode="auto">
          <a:xfrm flipH="1" flipV="1">
            <a:off x="3572946" y="3763576"/>
            <a:ext cx="3064555" cy="6378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直線コネクタ 299"/>
          <p:cNvCxnSpPr/>
          <p:nvPr/>
        </p:nvCxnSpPr>
        <p:spPr bwMode="auto">
          <a:xfrm rot="16200000" flipH="1">
            <a:off x="3316844" y="2771542"/>
            <a:ext cx="228095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直線コネクタ 300"/>
          <p:cNvCxnSpPr/>
          <p:nvPr/>
        </p:nvCxnSpPr>
        <p:spPr bwMode="auto">
          <a:xfrm flipH="1" flipV="1">
            <a:off x="3116818" y="3669040"/>
            <a:ext cx="1001836" cy="3587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直線コネクタ 301"/>
          <p:cNvCxnSpPr/>
          <p:nvPr/>
        </p:nvCxnSpPr>
        <p:spPr bwMode="auto">
          <a:xfrm flipH="1">
            <a:off x="3594139" y="3669040"/>
            <a:ext cx="541325" cy="10241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flipH="1" flipV="1">
            <a:off x="2533559" y="3756601"/>
            <a:ext cx="767972" cy="14853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>
            <a:off x="3125039" y="3666163"/>
            <a:ext cx="175219" cy="113315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直線コネクタ 304"/>
          <p:cNvCxnSpPr/>
          <p:nvPr/>
        </p:nvCxnSpPr>
        <p:spPr bwMode="auto">
          <a:xfrm flipV="1">
            <a:off x="2737836" y="3049663"/>
            <a:ext cx="70817" cy="71719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直線コネクタ 305"/>
          <p:cNvCxnSpPr/>
          <p:nvPr/>
        </p:nvCxnSpPr>
        <p:spPr bwMode="auto">
          <a:xfrm flipH="1" flipV="1">
            <a:off x="2815033" y="3056583"/>
            <a:ext cx="50394" cy="71027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" name="正方形/長方形 306"/>
          <p:cNvSpPr/>
          <p:nvPr/>
        </p:nvSpPr>
        <p:spPr bwMode="auto">
          <a:xfrm>
            <a:off x="6601501" y="3724954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8" name="正方形/長方形 307"/>
          <p:cNvSpPr/>
          <p:nvPr/>
        </p:nvSpPr>
        <p:spPr bwMode="auto">
          <a:xfrm rot="21000000">
            <a:off x="4119197" y="362703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545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09" name="正方形/長方形 308"/>
          <p:cNvSpPr/>
          <p:nvPr/>
        </p:nvSpPr>
        <p:spPr bwMode="auto">
          <a:xfrm rot="600000">
            <a:off x="3103063" y="3623079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 bwMode="auto">
          <a:xfrm rot="600000">
            <a:off x="3276106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 bwMode="auto">
          <a:xfrm rot="21000000">
            <a:off x="3557091" y="373138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 bwMode="auto">
          <a:xfrm rot="5400000">
            <a:off x="2795273" y="300596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 bwMode="auto">
          <a:xfrm rot="2700000">
            <a:off x="2853216" y="3726040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 bwMode="auto">
          <a:xfrm rot="18900000">
            <a:off x="2714383" y="3725683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 bwMode="auto">
          <a:xfrm rot="2700000">
            <a:off x="4453156" y="3723426"/>
            <a:ext cx="36000" cy="12895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6" name="正方形/長方形 315"/>
          <p:cNvSpPr/>
          <p:nvPr/>
        </p:nvSpPr>
        <p:spPr bwMode="auto">
          <a:xfrm rot="5400000">
            <a:off x="4439321" y="1586272"/>
            <a:ext cx="36000" cy="900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4746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17" name="直線コネクタ 316"/>
          <p:cNvCxnSpPr>
            <a:stCxn id="313" idx="1"/>
          </p:cNvCxnSpPr>
          <p:nvPr/>
        </p:nvCxnSpPr>
        <p:spPr bwMode="auto">
          <a:xfrm flipH="1" flipV="1">
            <a:off x="2728883" y="3756485"/>
            <a:ext cx="129605" cy="1827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8" name="角丸四角形 317"/>
          <p:cNvSpPr/>
          <p:nvPr/>
        </p:nvSpPr>
        <p:spPr bwMode="auto">
          <a:xfrm>
            <a:off x="5469598" y="862879"/>
            <a:ext cx="3317371" cy="1902100"/>
          </a:xfrm>
          <a:prstGeom prst="roundRect">
            <a:avLst>
              <a:gd name="adj" fmla="val 7715"/>
            </a:avLst>
          </a:prstGeom>
          <a:solidFill>
            <a:srgbClr val="FFCCCC">
              <a:alpha val="50000"/>
            </a:srgbClr>
          </a:solidFill>
          <a:ln w="3175" cap="flat" cmpd="sng" algn="ctr">
            <a:solidFill>
              <a:srgbClr val="FFCCCC">
                <a:alpha val="6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9" name="Rectangle 3"/>
          <p:cNvSpPr txBox="1">
            <a:spLocks noChangeArrowheads="1"/>
          </p:cNvSpPr>
          <p:nvPr/>
        </p:nvSpPr>
        <p:spPr>
          <a:xfrm>
            <a:off x="5628618" y="892772"/>
            <a:ext cx="2372382" cy="70742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ea typeface="+mn-ea"/>
              </a:rPr>
              <a:t>Type-A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>
                <a:ea typeface="+mn-ea"/>
              </a:rPr>
              <a:t> </a:t>
            </a:r>
            <a:r>
              <a:rPr lang="en-US" altLang="ja-JP" sz="1800" b="1" kern="0" dirty="0" smtClean="0">
                <a:ea typeface="+mn-ea"/>
              </a:rPr>
              <a:t>   full-</a:t>
            </a:r>
            <a:r>
              <a:rPr lang="en-US" altLang="ja-JP" sz="1800" b="1" kern="0" noProof="0" dirty="0" smtClean="0">
                <a:ea typeface="+mn-ea"/>
              </a:rPr>
              <a:t>system test</a:t>
            </a:r>
            <a:endParaRPr lang="en-US" altLang="ja-JP" sz="1800" b="1" kern="0" dirty="0" smtClean="0"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EAEAEA"/>
                </a:solidFill>
                <a:ea typeface="+mn-ea"/>
              </a:rPr>
              <a:t>    </a:t>
            </a:r>
          </a:p>
        </p:txBody>
      </p:sp>
      <p:sp>
        <p:nvSpPr>
          <p:cNvPr id="320" name="Rectangle 3"/>
          <p:cNvSpPr txBox="1">
            <a:spLocks noChangeArrowheads="1"/>
          </p:cNvSpPr>
          <p:nvPr/>
        </p:nvSpPr>
        <p:spPr>
          <a:xfrm>
            <a:off x="5531530" y="1511133"/>
            <a:ext cx="3143272" cy="1325855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Room-temp. test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Sapphire (?), 23kg,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Tall seismic isolator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IP + GASF + Payload</a:t>
            </a:r>
          </a:p>
        </p:txBody>
      </p:sp>
      <p:sp>
        <p:nvSpPr>
          <p:cNvPr id="321" name="下矢印 320"/>
          <p:cNvSpPr/>
          <p:nvPr/>
        </p:nvSpPr>
        <p:spPr bwMode="auto">
          <a:xfrm rot="5778979">
            <a:off x="4878711" y="936987"/>
            <a:ext cx="331063" cy="606949"/>
          </a:xfrm>
          <a:prstGeom prst="downArrow">
            <a:avLst/>
          </a:prstGeom>
          <a:solidFill>
            <a:srgbClr val="FFCCCC">
              <a:alpha val="10000"/>
            </a:srgbClr>
          </a:solidFill>
          <a:ln w="254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3" name="図形グループ 72"/>
          <p:cNvGrpSpPr/>
          <p:nvPr/>
        </p:nvGrpSpPr>
        <p:grpSpPr>
          <a:xfrm>
            <a:off x="8015340" y="944148"/>
            <a:ext cx="699622" cy="1748824"/>
            <a:chOff x="8015340" y="944148"/>
            <a:chExt cx="699622" cy="1748824"/>
          </a:xfrm>
        </p:grpSpPr>
        <p:sp>
          <p:nvSpPr>
            <p:cNvPr id="323" name="正方形/長方形 322"/>
            <p:cNvSpPr/>
            <p:nvPr/>
          </p:nvSpPr>
          <p:spPr bwMode="auto">
            <a:xfrm>
              <a:off x="8100906" y="1039347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4" name="グループ化 207"/>
            <p:cNvGrpSpPr/>
            <p:nvPr/>
          </p:nvGrpSpPr>
          <p:grpSpPr>
            <a:xfrm>
              <a:off x="8153528" y="944148"/>
              <a:ext cx="439242" cy="106621"/>
              <a:chOff x="7380312" y="1384222"/>
              <a:chExt cx="439242" cy="129946"/>
            </a:xfrm>
          </p:grpSpPr>
          <p:sp>
            <p:nvSpPr>
              <p:cNvPr id="344" name="正方形/長方形 34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5" name="円弧 34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6" name="円弧 34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5" name="正方形/長方形 324"/>
            <p:cNvSpPr/>
            <p:nvPr/>
          </p:nvSpPr>
          <p:spPr bwMode="auto">
            <a:xfrm>
              <a:off x="8570954" y="1026685"/>
              <a:ext cx="72000" cy="23630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5" name="グループ化 209"/>
            <p:cNvGrpSpPr/>
            <p:nvPr/>
          </p:nvGrpSpPr>
          <p:grpSpPr>
            <a:xfrm>
              <a:off x="8146334" y="1392698"/>
              <a:ext cx="439242" cy="106621"/>
              <a:chOff x="7380312" y="1384222"/>
              <a:chExt cx="439242" cy="129946"/>
            </a:xfrm>
          </p:grpSpPr>
          <p:sp>
            <p:nvSpPr>
              <p:cNvPr id="341" name="正方形/長方形 34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2" name="円弧 34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3" name="円弧 34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6" name="グループ化 210"/>
            <p:cNvGrpSpPr/>
            <p:nvPr/>
          </p:nvGrpSpPr>
          <p:grpSpPr>
            <a:xfrm>
              <a:off x="8153528" y="1629028"/>
              <a:ext cx="439242" cy="106621"/>
              <a:chOff x="7380312" y="1384222"/>
              <a:chExt cx="439242" cy="129946"/>
            </a:xfrm>
          </p:grpSpPr>
          <p:sp>
            <p:nvSpPr>
              <p:cNvPr id="338" name="正方形/長方形 337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9" name="円弧 338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40" name="円弧 339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grpSp>
          <p:nvGrpSpPr>
            <p:cNvPr id="8" name="グループ化 211"/>
            <p:cNvGrpSpPr/>
            <p:nvPr/>
          </p:nvGrpSpPr>
          <p:grpSpPr>
            <a:xfrm>
              <a:off x="8153528" y="1853814"/>
              <a:ext cx="439242" cy="106621"/>
              <a:chOff x="7380312" y="1384222"/>
              <a:chExt cx="439242" cy="129946"/>
            </a:xfrm>
          </p:grpSpPr>
          <p:sp>
            <p:nvSpPr>
              <p:cNvPr id="335" name="正方形/長方形 334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6" name="円弧 335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337" name="円弧 336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329" name="正方形/長方形 328"/>
            <p:cNvSpPr/>
            <p:nvPr/>
          </p:nvSpPr>
          <p:spPr bwMode="auto">
            <a:xfrm>
              <a:off x="8225536" y="20985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0" name="正方形/長方形 329"/>
            <p:cNvSpPr/>
            <p:nvPr/>
          </p:nvSpPr>
          <p:spPr bwMode="auto">
            <a:xfrm>
              <a:off x="8239939" y="2326473"/>
              <a:ext cx="273629" cy="7716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1" name="正方形/長方形 330"/>
            <p:cNvSpPr/>
            <p:nvPr/>
          </p:nvSpPr>
          <p:spPr bwMode="auto">
            <a:xfrm>
              <a:off x="8312175" y="2531580"/>
              <a:ext cx="136814" cy="16139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332" name="直線コネクタ 331"/>
            <p:cNvCxnSpPr>
              <a:stCxn id="344" idx="2"/>
              <a:endCxn id="331" idx="2"/>
            </p:cNvCxnSpPr>
            <p:nvPr/>
          </p:nvCxnSpPr>
          <p:spPr bwMode="auto">
            <a:xfrm>
              <a:off x="8373149" y="1026659"/>
              <a:ext cx="7433" cy="1666313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3" name="正方形/長方形 332"/>
            <p:cNvSpPr/>
            <p:nvPr/>
          </p:nvSpPr>
          <p:spPr bwMode="auto">
            <a:xfrm flipV="1">
              <a:off x="8431577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34" name="正方形/長方形 333"/>
            <p:cNvSpPr/>
            <p:nvPr/>
          </p:nvSpPr>
          <p:spPr bwMode="auto">
            <a:xfrm flipV="1">
              <a:off x="8015340" y="1279101"/>
              <a:ext cx="283385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FF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347" name="Rectangle 3"/>
          <p:cNvSpPr txBox="1">
            <a:spLocks noChangeArrowheads="1"/>
          </p:cNvSpPr>
          <p:nvPr/>
        </p:nvSpPr>
        <p:spPr>
          <a:xfrm>
            <a:off x="6172200" y="2971800"/>
            <a:ext cx="1163216" cy="4278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Shorter arm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100" kern="0" dirty="0">
                <a:solidFill>
                  <a:srgbClr val="6699FF"/>
                </a:solidFill>
                <a:ea typeface="+mn-ea"/>
              </a:rPr>
              <a:t>l</a:t>
            </a:r>
            <a:r>
              <a:rPr lang="en-US" altLang="ja-JP" sz="1100" kern="0" dirty="0" smtClean="0">
                <a:solidFill>
                  <a:srgbClr val="6699FF"/>
                </a:solidFill>
                <a:ea typeface="+mn-ea"/>
              </a:rPr>
              <a:t>ength by 61m</a:t>
            </a:r>
          </a:p>
        </p:txBody>
      </p:sp>
      <p:grpSp>
        <p:nvGrpSpPr>
          <p:cNvPr id="10" name="図形グループ 99"/>
          <p:cNvGrpSpPr/>
          <p:nvPr/>
        </p:nvGrpSpPr>
        <p:grpSpPr>
          <a:xfrm>
            <a:off x="18728" y="609600"/>
            <a:ext cx="4400872" cy="2133600"/>
            <a:chOff x="-609600" y="609600"/>
            <a:chExt cx="4400872" cy="2133600"/>
          </a:xfrm>
        </p:grpSpPr>
        <p:sp>
          <p:nvSpPr>
            <p:cNvPr id="349" name="Rectangle 3"/>
            <p:cNvSpPr txBox="1">
              <a:spLocks noChangeArrowheads="1"/>
            </p:cNvSpPr>
            <p:nvPr/>
          </p:nvSpPr>
          <p:spPr>
            <a:xfrm>
              <a:off x="-381000" y="993304"/>
              <a:ext cx="3886200" cy="17498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003366"/>
                  </a:solidFill>
                  <a:ea typeface="+mn-ea"/>
                </a:rPr>
                <a:t>iKAGRA configuration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Room-temp. test masses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 suspended by Type-Bp payload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</a:t>
              </a:r>
              <a:r>
                <a:rPr lang="en-US" altLang="ja-JP" sz="1600" kern="0" dirty="0" smtClean="0">
                  <a:solidFill>
                    <a:srgbClr val="FF0000"/>
                  </a:solidFill>
                  <a:ea typeface="+mn-ea"/>
                </a:rPr>
                <a:t>MI with 2.94 km arm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 - Low laser power</a:t>
              </a:r>
              <a:r>
                <a:rPr lang="en-US" altLang="ja-JP" sz="1600" kern="0" dirty="0" smtClean="0">
                  <a:solidFill>
                    <a:srgbClr val="003366"/>
                  </a:solidFill>
                </a:rPr>
                <a:t>, w/o power recycling</a:t>
              </a:r>
              <a:endParaRPr lang="en-US" altLang="ja-JP" sz="1600" kern="0" dirty="0" smtClean="0">
                <a:solidFill>
                  <a:srgbClr val="003366"/>
                </a:solidFill>
                <a:ea typeface="+mn-ea"/>
              </a:endParaRP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600" kern="0" dirty="0">
                  <a:solidFill>
                    <a:srgbClr val="003366"/>
                  </a:solidFill>
                  <a:ea typeface="+mn-ea"/>
                </a:rPr>
                <a:t> 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- On-site test of VIS and </a:t>
              </a:r>
              <a:r>
                <a:rPr lang="en-US" altLang="ja-JP" sz="1600" kern="0" dirty="0" err="1" smtClean="0">
                  <a:solidFill>
                    <a:srgbClr val="003366"/>
                  </a:solidFill>
                  <a:ea typeface="+mn-ea"/>
                </a:rPr>
                <a:t>Cryo</a:t>
              </a:r>
              <a:r>
                <a:rPr lang="en-US" altLang="ja-JP" sz="1600" kern="0" dirty="0" smtClean="0">
                  <a:solidFill>
                    <a:srgbClr val="003366"/>
                  </a:solidFill>
                  <a:ea typeface="+mn-ea"/>
                </a:rPr>
                <a:t> system</a:t>
              </a:r>
            </a:p>
          </p:txBody>
        </p:sp>
        <p:sp>
          <p:nvSpPr>
            <p:cNvPr id="350" name="Rectangle 3"/>
            <p:cNvSpPr txBox="1">
              <a:spLocks noChangeArrowheads="1"/>
            </p:cNvSpPr>
            <p:nvPr/>
          </p:nvSpPr>
          <p:spPr>
            <a:xfrm>
              <a:off x="-609600" y="609600"/>
              <a:ext cx="4400872" cy="3924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800" kern="0" dirty="0" err="1" smtClean="0">
                  <a:solidFill>
                    <a:srgbClr val="003366"/>
                  </a:solidFill>
                  <a:ea typeface="+mn-ea"/>
                </a:rPr>
                <a:t>iKAGRA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 obs. Run in </a:t>
              </a:r>
              <a:r>
                <a:rPr lang="en-US" altLang="ja-JP" sz="1800" b="1" kern="0" dirty="0" smtClean="0">
                  <a:solidFill>
                    <a:srgbClr val="FF0000"/>
                  </a:solidFill>
                  <a:ea typeface="+mn-ea"/>
                </a:rPr>
                <a:t>Mar. 2016 </a:t>
              </a:r>
              <a:r>
                <a:rPr lang="en-US" altLang="ja-JP" sz="1800" kern="0" dirty="0" smtClean="0">
                  <a:solidFill>
                    <a:srgbClr val="003366"/>
                  </a:solidFill>
                  <a:ea typeface="+mn-ea"/>
                </a:rPr>
                <a:t>~1 month</a:t>
              </a:r>
            </a:p>
          </p:txBody>
        </p:sp>
      </p:grpSp>
      <p:sp>
        <p:nvSpPr>
          <p:cNvPr id="351" name="角丸四角形 350"/>
          <p:cNvSpPr/>
          <p:nvPr/>
        </p:nvSpPr>
        <p:spPr bwMode="auto">
          <a:xfrm>
            <a:off x="228600" y="2641599"/>
            <a:ext cx="2002200" cy="2438400"/>
          </a:xfrm>
          <a:prstGeom prst="roundRect">
            <a:avLst>
              <a:gd name="adj" fmla="val 7715"/>
            </a:avLst>
          </a:prstGeom>
          <a:solidFill>
            <a:srgbClr val="99CCFF">
              <a:alpha val="46000"/>
            </a:srgbClr>
          </a:solid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2" name="Rectangle 3"/>
          <p:cNvSpPr txBox="1">
            <a:spLocks noChangeArrowheads="1"/>
          </p:cNvSpPr>
          <p:nvPr/>
        </p:nvSpPr>
        <p:spPr>
          <a:xfrm>
            <a:off x="228600" y="3699929"/>
            <a:ext cx="1981200" cy="38100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noProof="0" dirty="0" smtClean="0">
                <a:solidFill>
                  <a:srgbClr val="3366FF"/>
                </a:solidFill>
                <a:ea typeface="+mn-ea"/>
              </a:rPr>
              <a:t>Type-C system</a:t>
            </a:r>
            <a:endParaRPr lang="en-US" altLang="ja-JP" sz="1800" b="1" kern="0" dirty="0" smtClean="0">
              <a:solidFill>
                <a:srgbClr val="3366FF"/>
              </a:solidFill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99CCFF"/>
                </a:solidFill>
                <a:ea typeface="+mn-ea"/>
              </a:rPr>
              <a:t>    </a:t>
            </a:r>
          </a:p>
        </p:txBody>
      </p:sp>
      <p:sp>
        <p:nvSpPr>
          <p:cNvPr id="353" name="Rectangle 3"/>
          <p:cNvSpPr txBox="1">
            <a:spLocks noChangeArrowheads="1"/>
          </p:cNvSpPr>
          <p:nvPr/>
        </p:nvSpPr>
        <p:spPr>
          <a:xfrm>
            <a:off x="228600" y="4080930"/>
            <a:ext cx="2286000" cy="838199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Mode cleaner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>
                <a:solidFill>
                  <a:srgbClr val="003366"/>
                </a:solidFill>
                <a:ea typeface="+mn-ea"/>
              </a:rPr>
              <a:t> </a:t>
            </a: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    Silica, 0.5kg, 290K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kern="0" dirty="0" smtClean="0">
                <a:solidFill>
                  <a:srgbClr val="003366"/>
                </a:solidFill>
                <a:ea typeface="+mn-ea"/>
              </a:rPr>
              <a:t>- Stack + Payload</a:t>
            </a:r>
          </a:p>
        </p:txBody>
      </p:sp>
      <p:sp>
        <p:nvSpPr>
          <p:cNvPr id="355" name="正方形/長方形 354"/>
          <p:cNvSpPr/>
          <p:nvPr/>
        </p:nvSpPr>
        <p:spPr bwMode="auto">
          <a:xfrm>
            <a:off x="1428466" y="2819400"/>
            <a:ext cx="360850" cy="634142"/>
          </a:xfrm>
          <a:prstGeom prst="rect">
            <a:avLst/>
          </a:prstGeom>
          <a:noFill/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6" name="正方形/長方形 355"/>
          <p:cNvSpPr/>
          <p:nvPr/>
        </p:nvSpPr>
        <p:spPr bwMode="auto">
          <a:xfrm>
            <a:off x="1466353" y="3017104"/>
            <a:ext cx="273629" cy="81820"/>
          </a:xfrm>
          <a:prstGeom prst="rect">
            <a:avLst/>
          </a:prstGeom>
          <a:solidFill>
            <a:srgbClr val="FFFFFF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57" name="正方形/長方形 356"/>
          <p:cNvSpPr/>
          <p:nvPr/>
        </p:nvSpPr>
        <p:spPr bwMode="auto">
          <a:xfrm>
            <a:off x="1532239" y="3196332"/>
            <a:ext cx="136814" cy="171137"/>
          </a:xfrm>
          <a:prstGeom prst="rect">
            <a:avLst/>
          </a:prstGeom>
          <a:solidFill>
            <a:srgbClr val="FFFFFF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cxnSp>
        <p:nvCxnSpPr>
          <p:cNvPr id="358" name="直線コネクタ 357"/>
          <p:cNvCxnSpPr>
            <a:stCxn id="355" idx="0"/>
            <a:endCxn id="357" idx="2"/>
          </p:cNvCxnSpPr>
          <p:nvPr/>
        </p:nvCxnSpPr>
        <p:spPr bwMode="auto">
          <a:xfrm flipH="1">
            <a:off x="1600646" y="2819400"/>
            <a:ext cx="8245" cy="548069"/>
          </a:xfrm>
          <a:prstGeom prst="line">
            <a:avLst/>
          </a:prstGeom>
          <a:solidFill>
            <a:srgbClr val="FAFFC9">
              <a:alpha val="5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正方形/長方形 358"/>
          <p:cNvSpPr/>
          <p:nvPr/>
        </p:nvSpPr>
        <p:spPr bwMode="auto">
          <a:xfrm>
            <a:off x="1371600" y="3478015"/>
            <a:ext cx="506048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0" name="正方形/長方形 359"/>
          <p:cNvSpPr/>
          <p:nvPr/>
        </p:nvSpPr>
        <p:spPr bwMode="auto">
          <a:xfrm>
            <a:off x="1384300" y="356272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1" name="正方形/長方形 360"/>
          <p:cNvSpPr/>
          <p:nvPr/>
        </p:nvSpPr>
        <p:spPr bwMode="auto">
          <a:xfrm>
            <a:off x="1379942" y="365476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2" name="正方形/長方形 361"/>
          <p:cNvSpPr/>
          <p:nvPr/>
        </p:nvSpPr>
        <p:spPr bwMode="auto">
          <a:xfrm>
            <a:off x="1789316" y="356272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3" name="正方形/長方形 362"/>
          <p:cNvSpPr/>
          <p:nvPr/>
        </p:nvSpPr>
        <p:spPr bwMode="auto">
          <a:xfrm>
            <a:off x="1786590" y="3654762"/>
            <a:ext cx="88332" cy="6264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4" name="正方形/長方形 363"/>
          <p:cNvSpPr/>
          <p:nvPr/>
        </p:nvSpPr>
        <p:spPr bwMode="auto">
          <a:xfrm flipV="1">
            <a:off x="1295400" y="3733800"/>
            <a:ext cx="627614" cy="45719"/>
          </a:xfrm>
          <a:prstGeom prst="rect">
            <a:avLst/>
          </a:prstGeom>
          <a:pattFill prst="wdUpDiag">
            <a:fgClr>
              <a:srgbClr val="DDDDDD"/>
            </a:fgClr>
            <a:bgClr>
              <a:srgbClr val="808080"/>
            </a:bgClr>
          </a:pattFill>
          <a:ln w="3175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65" name="下矢印 364"/>
          <p:cNvSpPr/>
          <p:nvPr/>
        </p:nvSpPr>
        <p:spPr bwMode="auto">
          <a:xfrm rot="17955770">
            <a:off x="2164990" y="2863619"/>
            <a:ext cx="484632" cy="355937"/>
          </a:xfrm>
          <a:prstGeom prst="downArrow">
            <a:avLst/>
          </a:prstGeom>
          <a:solidFill>
            <a:srgbClr val="99CCFF">
              <a:alpha val="10000"/>
            </a:srgbClr>
          </a:solidFill>
          <a:ln w="25400" cap="flat" cmpd="sng" algn="ctr">
            <a:solidFill>
              <a:srgbClr val="99CCFF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1" name="図形グループ 190"/>
          <p:cNvGrpSpPr/>
          <p:nvPr/>
        </p:nvGrpSpPr>
        <p:grpSpPr>
          <a:xfrm>
            <a:off x="425351" y="3859981"/>
            <a:ext cx="4370979" cy="2612787"/>
            <a:chOff x="425351" y="3859981"/>
            <a:chExt cx="4370979" cy="2612787"/>
          </a:xfrm>
        </p:grpSpPr>
        <p:sp>
          <p:nvSpPr>
            <p:cNvPr id="131" name="Rectangle 3"/>
            <p:cNvSpPr txBox="1">
              <a:spLocks noChangeArrowheads="1"/>
            </p:cNvSpPr>
            <p:nvPr/>
          </p:nvSpPr>
          <p:spPr>
            <a:xfrm>
              <a:off x="925955" y="4963152"/>
              <a:ext cx="3870375" cy="757163"/>
            </a:xfrm>
            <a:prstGeom prst="rect">
              <a:avLst/>
            </a:prstGeom>
            <a:solidFill>
              <a:srgbClr val="F7D66B"/>
            </a:solidFill>
            <a:ln>
              <a:solidFill>
                <a:srgbClr val="F7D66B"/>
              </a:solidFill>
            </a:ln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1400" kern="0" dirty="0" smtClean="0">
                  <a:latin typeface="Arial"/>
                  <a:ea typeface="+mn-ea"/>
                  <a:cs typeface="Arial"/>
                </a:rPr>
                <a:t>Type-Bp payload;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Test mass and core optics.</a:t>
              </a:r>
            </a:p>
            <a:p>
              <a:pPr marL="193675" indent="-193675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70000"/>
                <a:defRPr/>
              </a:pPr>
              <a:r>
                <a:rPr lang="en-US" altLang="ja-JP" sz="1400" kern="0" dirty="0" smtClean="0">
                  <a:latin typeface="Arial"/>
                  <a:cs typeface="Arial"/>
                </a:rPr>
                <a:t>Table + GASF (</a:t>
              </a:r>
              <a:r>
                <a:rPr lang="en-US" altLang="ja-JP" sz="1400" b="1" kern="0" dirty="0" smtClean="0">
                  <a:solidFill>
                    <a:srgbClr val="FF0000"/>
                  </a:solidFill>
                  <a:latin typeface="Arial"/>
                  <a:cs typeface="Arial"/>
                </a:rPr>
                <a:t>simplified</a:t>
              </a:r>
              <a:r>
                <a:rPr lang="en-US" altLang="ja-JP" sz="1400" kern="0" dirty="0" smtClean="0">
                  <a:latin typeface="Arial"/>
                  <a:cs typeface="Arial"/>
                </a:rPr>
                <a:t>) + Type-B payload.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endParaRPr lang="en-US" altLang="ja-JP" sz="1400" kern="0" dirty="0" smtClean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32" name="下矢印 131"/>
            <p:cNvSpPr/>
            <p:nvPr/>
          </p:nvSpPr>
          <p:spPr bwMode="auto">
            <a:xfrm rot="12491731">
              <a:off x="3158088" y="3859981"/>
              <a:ext cx="236518" cy="1251823"/>
            </a:xfrm>
            <a:prstGeom prst="downArrow">
              <a:avLst/>
            </a:prstGeom>
            <a:solidFill>
              <a:srgbClr val="F7D66B"/>
            </a:solidFill>
            <a:ln w="25400" cap="flat" cmpd="sng" algn="ctr">
              <a:solidFill>
                <a:srgbClr val="F7D6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2" name="図形グループ 119"/>
            <p:cNvGrpSpPr/>
            <p:nvPr/>
          </p:nvGrpSpPr>
          <p:grpSpPr>
            <a:xfrm>
              <a:off x="425351" y="5181600"/>
              <a:ext cx="627614" cy="1291168"/>
              <a:chOff x="1143000" y="5181600"/>
              <a:chExt cx="627614" cy="1291168"/>
            </a:xfrm>
          </p:grpSpPr>
          <p:grpSp>
            <p:nvGrpSpPr>
              <p:cNvPr id="13" name="グループ化 19"/>
              <p:cNvGrpSpPr/>
              <p:nvPr/>
            </p:nvGrpSpPr>
            <p:grpSpPr>
              <a:xfrm>
                <a:off x="1143000" y="5257800"/>
                <a:ext cx="627614" cy="1214968"/>
                <a:chOff x="471896" y="4878328"/>
                <a:chExt cx="627614" cy="1214968"/>
              </a:xfrm>
            </p:grpSpPr>
            <p:sp>
              <p:nvSpPr>
                <p:cNvPr id="145" name="正方形/長方形 144"/>
                <p:cNvSpPr/>
                <p:nvPr/>
              </p:nvSpPr>
              <p:spPr bwMode="auto">
                <a:xfrm>
                  <a:off x="601422" y="4878328"/>
                  <a:ext cx="360850" cy="88274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6" name="正方形/長方形 145"/>
                <p:cNvSpPr/>
                <p:nvPr/>
              </p:nvSpPr>
              <p:spPr bwMode="auto">
                <a:xfrm>
                  <a:off x="639309" y="532463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7" name="正方形/長方形 146"/>
                <p:cNvSpPr/>
                <p:nvPr/>
              </p:nvSpPr>
              <p:spPr bwMode="auto">
                <a:xfrm>
                  <a:off x="705195" y="5503864"/>
                  <a:ext cx="136814" cy="171137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cxnSp>
              <p:nvCxnSpPr>
                <p:cNvPr id="148" name="直線コネクタ 147"/>
                <p:cNvCxnSpPr>
                  <a:stCxn id="145" idx="0"/>
                  <a:endCxn id="147" idx="2"/>
                </p:cNvCxnSpPr>
                <p:nvPr/>
              </p:nvCxnSpPr>
              <p:spPr bwMode="auto">
                <a:xfrm flipH="1">
                  <a:off x="773602" y="4878328"/>
                  <a:ext cx="8245" cy="796673"/>
                </a:xfrm>
                <a:prstGeom prst="line">
                  <a:avLst/>
                </a:prstGeom>
                <a:solidFill>
                  <a:srgbClr val="FAFFC9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9" name="正方形/長方形 148"/>
                <p:cNvSpPr/>
                <p:nvPr/>
              </p:nvSpPr>
              <p:spPr bwMode="auto">
                <a:xfrm>
                  <a:off x="544556" y="5785547"/>
                  <a:ext cx="506048" cy="6264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0" name="正方形/長方形 149"/>
                <p:cNvSpPr/>
                <p:nvPr/>
              </p:nvSpPr>
              <p:spPr bwMode="auto">
                <a:xfrm>
                  <a:off x="557256" y="5870254"/>
                  <a:ext cx="79384" cy="177322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1" name="正方形/長方形 150"/>
                <p:cNvSpPr/>
                <p:nvPr/>
              </p:nvSpPr>
              <p:spPr bwMode="auto">
                <a:xfrm>
                  <a:off x="962272" y="5870253"/>
                  <a:ext cx="88332" cy="177323"/>
                </a:xfrm>
                <a:prstGeom prst="rect">
                  <a:avLst/>
                </a:prstGeom>
                <a:solidFill>
                  <a:srgbClr val="FFFFFF">
                    <a:alpha val="7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2" name="正方形/長方形 151"/>
                <p:cNvSpPr/>
                <p:nvPr/>
              </p:nvSpPr>
              <p:spPr bwMode="auto">
                <a:xfrm flipV="1">
                  <a:off x="471896" y="6047577"/>
                  <a:ext cx="627614" cy="45719"/>
                </a:xfrm>
                <a:prstGeom prst="rect">
                  <a:avLst/>
                </a:prstGeom>
                <a:pattFill prst="wdUpDiag">
                  <a:fgClr>
                    <a:srgbClr val="DDDDDD"/>
                  </a:fgClr>
                  <a:bgClr>
                    <a:srgbClr val="808080"/>
                  </a:bgClr>
                </a:pattFill>
                <a:ln w="31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53" name="正方形/長方形 152"/>
                <p:cNvSpPr/>
                <p:nvPr/>
              </p:nvSpPr>
              <p:spPr bwMode="auto">
                <a:xfrm>
                  <a:off x="636640" y="5085646"/>
                  <a:ext cx="273629" cy="81820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rgbClr val="0033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4" name="グループ化 209"/>
              <p:cNvGrpSpPr/>
              <p:nvPr/>
            </p:nvGrpSpPr>
            <p:grpSpPr>
              <a:xfrm>
                <a:off x="1237158" y="5181600"/>
                <a:ext cx="439242" cy="106621"/>
                <a:chOff x="7380312" y="1384222"/>
                <a:chExt cx="439242" cy="129946"/>
              </a:xfrm>
            </p:grpSpPr>
            <p:sp>
              <p:nvSpPr>
                <p:cNvPr id="142" name="正方形/長方形 141"/>
                <p:cNvSpPr/>
                <p:nvPr/>
              </p:nvSpPr>
              <p:spPr bwMode="auto">
                <a:xfrm>
                  <a:off x="7380312" y="1384222"/>
                  <a:ext cx="439242" cy="100562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 bwMode="auto">
                <a:xfrm>
                  <a:off x="7599933" y="1419163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 bwMode="auto">
                <a:xfrm>
                  <a:off x="7380312" y="1410582"/>
                  <a:ext cx="219621" cy="95005"/>
                </a:xfrm>
                <a:prstGeom prst="arc">
                  <a:avLst>
                    <a:gd name="adj1" fmla="val 10746445"/>
                    <a:gd name="adj2" fmla="val 0"/>
                  </a:avLst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HGP創英角ｺﾞｼｯｸUB" pitchFamily="50" charset="-128"/>
                  </a:endParaRPr>
                </a:p>
              </p:txBody>
            </p:sp>
          </p:grpSp>
        </p:grpSp>
      </p:grpSp>
      <p:sp>
        <p:nvSpPr>
          <p:cNvPr id="155" name="Rectangle 3"/>
          <p:cNvSpPr txBox="1">
            <a:spLocks noChangeArrowheads="1"/>
          </p:cNvSpPr>
          <p:nvPr/>
        </p:nvSpPr>
        <p:spPr>
          <a:xfrm>
            <a:off x="2416711" y="5926354"/>
            <a:ext cx="5713100" cy="79512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ea typeface="+mn-ea"/>
                <a:cs typeface="Arial"/>
              </a:rPr>
              <a:t>Type-B payload;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kern="0" dirty="0" smtClean="0">
                <a:latin typeface="Arial"/>
                <a:cs typeface="Arial"/>
              </a:rPr>
              <a:t>Beam splitter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400" strike="sngStrike" kern="0" dirty="0" smtClean="0">
                <a:latin typeface="Arial"/>
                <a:cs typeface="Arial"/>
              </a:rPr>
              <a:t>IP + GASF + payload  </a:t>
            </a:r>
            <a:r>
              <a:rPr lang="en-US" altLang="ja-JP" sz="1400" b="1" kern="0" dirty="0" smtClean="0">
                <a:solidFill>
                  <a:srgbClr val="FF0000"/>
                </a:solidFill>
                <a:latin typeface="Arial"/>
                <a:cs typeface="Arial"/>
              </a:rPr>
              <a:t>Type-C (to use CLIO BS mirror/suspension)</a:t>
            </a:r>
          </a:p>
        </p:txBody>
      </p:sp>
      <p:sp>
        <p:nvSpPr>
          <p:cNvPr id="156" name="下矢印 155"/>
          <p:cNvSpPr/>
          <p:nvPr/>
        </p:nvSpPr>
        <p:spPr bwMode="auto">
          <a:xfrm rot="10170019">
            <a:off x="4657706" y="3906828"/>
            <a:ext cx="214286" cy="2121167"/>
          </a:xfrm>
          <a:prstGeom prst="downArrow">
            <a:avLst/>
          </a:prstGeom>
          <a:solidFill>
            <a:srgbClr val="CCFFCC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15" name="図形グループ 190"/>
          <p:cNvGrpSpPr/>
          <p:nvPr/>
        </p:nvGrpSpPr>
        <p:grpSpPr>
          <a:xfrm>
            <a:off x="4722295" y="4360340"/>
            <a:ext cx="542048" cy="1175049"/>
            <a:chOff x="5305937" y="4672456"/>
            <a:chExt cx="542048" cy="1175049"/>
          </a:xfrm>
        </p:grpSpPr>
        <p:sp>
          <p:nvSpPr>
            <p:cNvPr id="162" name="正方形/長方形 161"/>
            <p:cNvSpPr/>
            <p:nvPr/>
          </p:nvSpPr>
          <p:spPr bwMode="auto">
            <a:xfrm>
              <a:off x="5305937" y="4773403"/>
              <a:ext cx="72000" cy="25057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6" name="グループ化 161"/>
            <p:cNvGrpSpPr/>
            <p:nvPr/>
          </p:nvGrpSpPr>
          <p:grpSpPr>
            <a:xfrm>
              <a:off x="5358559" y="4672456"/>
              <a:ext cx="439242" cy="113058"/>
              <a:chOff x="7380312" y="1384222"/>
              <a:chExt cx="439242" cy="129946"/>
            </a:xfrm>
          </p:grpSpPr>
          <p:sp>
            <p:nvSpPr>
              <p:cNvPr id="174" name="正方形/長方形 173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5" name="円弧 174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6" name="円弧 175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64" name="正方形/長方形 163"/>
            <p:cNvSpPr/>
            <p:nvPr/>
          </p:nvSpPr>
          <p:spPr bwMode="auto">
            <a:xfrm>
              <a:off x="5775985" y="4759977"/>
              <a:ext cx="72000" cy="25057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7" name="グループ化 167"/>
            <p:cNvGrpSpPr/>
            <p:nvPr/>
          </p:nvGrpSpPr>
          <p:grpSpPr>
            <a:xfrm>
              <a:off x="5351365" y="5093954"/>
              <a:ext cx="439242" cy="113058"/>
              <a:chOff x="7380312" y="1384222"/>
              <a:chExt cx="439242" cy="129946"/>
            </a:xfrm>
          </p:grpSpPr>
          <p:sp>
            <p:nvSpPr>
              <p:cNvPr id="171" name="正方形/長方形 170"/>
              <p:cNvSpPr/>
              <p:nvPr/>
            </p:nvSpPr>
            <p:spPr bwMode="auto">
              <a:xfrm>
                <a:off x="7380312" y="1384222"/>
                <a:ext cx="439242" cy="10056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2" name="円弧 171"/>
              <p:cNvSpPr/>
              <p:nvPr/>
            </p:nvSpPr>
            <p:spPr bwMode="auto">
              <a:xfrm>
                <a:off x="7599933" y="1419163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73" name="円弧 172"/>
              <p:cNvSpPr/>
              <p:nvPr/>
            </p:nvSpPr>
            <p:spPr bwMode="auto">
              <a:xfrm>
                <a:off x="7380312" y="1410582"/>
                <a:ext cx="219621" cy="95005"/>
              </a:xfrm>
              <a:prstGeom prst="arc">
                <a:avLst>
                  <a:gd name="adj1" fmla="val 10746445"/>
                  <a:gd name="adj2" fmla="val 0"/>
                </a:avLst>
              </a:prstGeom>
              <a:noFill/>
              <a:ln w="1905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66" name="正方形/長方形 165"/>
            <p:cNvSpPr/>
            <p:nvPr/>
          </p:nvSpPr>
          <p:spPr bwMode="auto">
            <a:xfrm>
              <a:off x="5434987" y="5299436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7" name="正方形/長方形 166"/>
            <p:cNvSpPr/>
            <p:nvPr/>
          </p:nvSpPr>
          <p:spPr bwMode="auto">
            <a:xfrm>
              <a:off x="5436690" y="5497140"/>
              <a:ext cx="273629" cy="818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5502576" y="5676368"/>
              <a:ext cx="136814" cy="17113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cxnSp>
          <p:nvCxnSpPr>
            <p:cNvPr id="169" name="直線コネクタ 168"/>
            <p:cNvCxnSpPr>
              <a:stCxn id="174" idx="2"/>
              <a:endCxn id="168" idx="2"/>
            </p:cNvCxnSpPr>
            <p:nvPr/>
          </p:nvCxnSpPr>
          <p:spPr bwMode="auto">
            <a:xfrm flipH="1">
              <a:off x="5570983" y="4759949"/>
              <a:ext cx="7197" cy="1087556"/>
            </a:xfrm>
            <a:prstGeom prst="line">
              <a:avLst/>
            </a:prstGeom>
            <a:solidFill>
              <a:srgbClr val="FAFFC9">
                <a:alpha val="5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7" name="テキスト ボックス 176"/>
          <p:cNvSpPr txBox="1"/>
          <p:nvPr/>
        </p:nvSpPr>
        <p:spPr>
          <a:xfrm>
            <a:off x="5151143" y="493548"/>
            <a:ext cx="3043430" cy="3693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Further c</a:t>
            </a:r>
            <a:r>
              <a:rPr kumimoji="1"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hanged in </a:t>
            </a:r>
            <a:r>
              <a:rPr kumimoji="1" lang="en-US" altLang="ja-JP" i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iKAGRA</a:t>
            </a:r>
            <a:r>
              <a:rPr kumimoji="1" lang="en-US" altLang="ja-JP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endParaRPr kumimoji="1" lang="ja-JP" altLang="en-US" i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cxnSp>
        <p:nvCxnSpPr>
          <p:cNvPr id="178" name="直線矢印コネクタ 177"/>
          <p:cNvCxnSpPr>
            <a:stCxn id="177" idx="1"/>
          </p:cNvCxnSpPr>
          <p:nvPr/>
        </p:nvCxnSpPr>
        <p:spPr bwMode="auto">
          <a:xfrm rot="10800000" flipV="1">
            <a:off x="2456059" y="678213"/>
            <a:ext cx="2695085" cy="4868725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1" name="直線矢印コネクタ 180"/>
          <p:cNvCxnSpPr>
            <a:stCxn id="177" idx="1"/>
            <a:endCxn id="275" idx="2"/>
          </p:cNvCxnSpPr>
          <p:nvPr/>
        </p:nvCxnSpPr>
        <p:spPr bwMode="auto">
          <a:xfrm rot="10800000" flipV="1">
            <a:off x="4267201" y="678214"/>
            <a:ext cx="883943" cy="3083206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18" name="図形グループ 216"/>
          <p:cNvGrpSpPr/>
          <p:nvPr/>
        </p:nvGrpSpPr>
        <p:grpSpPr>
          <a:xfrm>
            <a:off x="5220432" y="4973301"/>
            <a:ext cx="699562" cy="1289912"/>
            <a:chOff x="5220432" y="4973301"/>
            <a:chExt cx="699562" cy="1289912"/>
          </a:xfrm>
        </p:grpSpPr>
        <p:sp>
          <p:nvSpPr>
            <p:cNvPr id="170" name="正方形/長方形 169"/>
            <p:cNvSpPr/>
            <p:nvPr/>
          </p:nvSpPr>
          <p:spPr bwMode="auto">
            <a:xfrm>
              <a:off x="5321389" y="5958051"/>
              <a:ext cx="506048" cy="6264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58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 flipV="1">
              <a:off x="5842889" y="4993356"/>
              <a:ext cx="77105" cy="1246995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 flipV="1">
              <a:off x="5220432" y="4973301"/>
              <a:ext cx="71947" cy="128990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 flipV="1">
              <a:off x="5292379" y="6217494"/>
              <a:ext cx="627614" cy="45719"/>
            </a:xfrm>
            <a:prstGeom prst="rect">
              <a:avLst/>
            </a:prstGeom>
            <a:pattFill prst="wdUpDiag">
              <a:fgClr>
                <a:srgbClr val="DDDDDD"/>
              </a:fgClr>
              <a:bgClr>
                <a:srgbClr val="808080"/>
              </a:bgClr>
            </a:pattFill>
            <a:ln w="31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19" name="図形グループ 189"/>
            <p:cNvGrpSpPr/>
            <p:nvPr/>
          </p:nvGrpSpPr>
          <p:grpSpPr>
            <a:xfrm>
              <a:off x="5389488" y="5292212"/>
              <a:ext cx="360850" cy="634142"/>
              <a:chOff x="1580866" y="2971800"/>
              <a:chExt cx="360850" cy="634142"/>
            </a:xfrm>
          </p:grpSpPr>
          <p:sp>
            <p:nvSpPr>
              <p:cNvPr id="186" name="正方形/長方形 185"/>
              <p:cNvSpPr/>
              <p:nvPr/>
            </p:nvSpPr>
            <p:spPr bwMode="auto">
              <a:xfrm>
                <a:off x="1580866" y="2971800"/>
                <a:ext cx="360850" cy="634142"/>
              </a:xfrm>
              <a:prstGeom prst="rect">
                <a:avLst/>
              </a:prstGeom>
              <a:noFill/>
              <a:ln w="38100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1618753" y="3169504"/>
                <a:ext cx="273629" cy="81820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188" name="正方形/長方形 187"/>
              <p:cNvSpPr/>
              <p:nvPr/>
            </p:nvSpPr>
            <p:spPr bwMode="auto">
              <a:xfrm>
                <a:off x="1684639" y="3348732"/>
                <a:ext cx="136814" cy="17113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89" name="直線コネクタ 188"/>
              <p:cNvCxnSpPr>
                <a:stCxn id="186" idx="0"/>
                <a:endCxn id="188" idx="2"/>
              </p:cNvCxnSpPr>
              <p:nvPr/>
            </p:nvCxnSpPr>
            <p:spPr bwMode="auto">
              <a:xfrm flipH="1">
                <a:off x="1753046" y="2971800"/>
                <a:ext cx="8245" cy="548069"/>
              </a:xfrm>
              <a:prstGeom prst="line">
                <a:avLst/>
              </a:prstGeom>
              <a:solidFill>
                <a:srgbClr val="FAFFC9">
                  <a:alpha val="50000"/>
                </a:srgbClr>
              </a:solidFill>
              <a:ln w="1587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10" name="直線矢印コネクタ 209"/>
          <p:cNvCxnSpPr>
            <a:stCxn id="177" idx="1"/>
          </p:cNvCxnSpPr>
          <p:nvPr/>
        </p:nvCxnSpPr>
        <p:spPr bwMode="auto">
          <a:xfrm rot="10800000" flipH="1" flipV="1">
            <a:off x="5151143" y="678214"/>
            <a:ext cx="532786" cy="4567594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54" name="図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02" y="533922"/>
            <a:ext cx="6081966" cy="4676905"/>
          </a:xfrm>
          <a:prstGeom prst="rect">
            <a:avLst/>
          </a:prstGeom>
          <a:ln w="34925" cap="flat" cmpd="sng" algn="ctr">
            <a:solidFill>
              <a:srgbClr val="7FFF8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7" name="テキスト ボックス 156"/>
          <p:cNvSpPr txBox="1"/>
          <p:nvPr/>
        </p:nvSpPr>
        <p:spPr>
          <a:xfrm>
            <a:off x="2524976" y="2989433"/>
            <a:ext cx="33950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/>
                <a:cs typeface="Arial"/>
              </a:rPr>
              <a:t>KAGRA BS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Diameter: 200 mm</a:t>
            </a:r>
          </a:p>
          <a:p>
            <a:r>
              <a:rPr kumimoji="1" lang="en-US" altLang="ja-JP" sz="1400" dirty="0" smtClean="0">
                <a:latin typeface="Arial"/>
                <a:cs typeface="Arial"/>
              </a:rPr>
              <a:t>Thickness: 80 mm</a:t>
            </a:r>
          </a:p>
          <a:p>
            <a:endParaRPr lang="en-US" altLang="ja-JP" sz="1400" dirty="0" smtClean="0">
              <a:latin typeface="Arial"/>
              <a:cs typeface="Arial"/>
            </a:endParaRPr>
          </a:p>
          <a:p>
            <a:r>
              <a:rPr kumimoji="1" lang="en-US" altLang="ja-JP" sz="1400" dirty="0" smtClean="0">
                <a:latin typeface="Arial"/>
                <a:cs typeface="Arial"/>
              </a:rPr>
              <a:t>HR point (injection point) of CLIO BS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is to be adjusted </a:t>
            </a:r>
            <a:r>
              <a:rPr kumimoji="1" lang="en-US" altLang="ja-JP" sz="1400" dirty="0" smtClean="0">
                <a:latin typeface="Arial"/>
                <a:cs typeface="Arial"/>
              </a:rPr>
              <a:t>as the same position</a:t>
            </a:r>
          </a:p>
          <a:p>
            <a:r>
              <a:rPr kumimoji="1" lang="en-US" altLang="ja-JP" sz="1400" dirty="0" smtClean="0">
                <a:latin typeface="Arial"/>
                <a:cs typeface="Arial"/>
              </a:rPr>
              <a:t>as of KAGRA.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The thickness difference does not cause</a:t>
            </a:r>
          </a:p>
          <a:p>
            <a:r>
              <a:rPr lang="en-US" altLang="ja-JP" sz="1400" dirty="0" smtClean="0">
                <a:latin typeface="Arial"/>
                <a:cs typeface="Arial"/>
              </a:rPr>
              <a:t>any large shift at the ETM. </a:t>
            </a:r>
            <a:endParaRPr kumimoji="1" lang="ja-JP" alt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2491923" y="19447"/>
            <a:ext cx="3151031" cy="595967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Arial"/>
                <a:cs typeface="Arial"/>
              </a:rPr>
              <a:t>Project/SEO report</a:t>
            </a:r>
            <a:endParaRPr lang="ja-JP" altLang="en-US" sz="1800" dirty="0">
              <a:latin typeface="Arial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171" y="857634"/>
            <a:ext cx="8261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 smtClean="0">
                <a:solidFill>
                  <a:prstClr val="black"/>
                </a:solidFill>
                <a:latin typeface="Arial"/>
                <a:cs typeface="Arial"/>
              </a:rPr>
              <a:t>1. Present status of </a:t>
            </a:r>
            <a:r>
              <a:rPr lang="en-US" altLang="ja-JP" dirty="0" err="1" smtClean="0">
                <a:solidFill>
                  <a:prstClr val="black"/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Master schedule and delay of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endParaRPr lang="en-US" altLang="ja-JP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** 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configuration (Michelson Interferometer) and Beam Splitter</a:t>
            </a:r>
          </a:p>
          <a:p>
            <a:pPr lvl="1"/>
            <a:r>
              <a:rPr lang="en-US" altLang="ja-JP" dirty="0" smtClean="0">
                <a:latin typeface="Arial"/>
                <a:cs typeface="Arial"/>
              </a:rPr>
              <a:t>**  installation so far done</a:t>
            </a:r>
          </a:p>
          <a:p>
            <a:pPr lvl="0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2. Scheduling of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iKAGRA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 installation/commissioning</a:t>
            </a:r>
          </a:p>
          <a:p>
            <a:pPr lvl="1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**  milestone</a:t>
            </a:r>
          </a:p>
          <a:p>
            <a:endParaRPr lang="en-US" altLang="ja-JP" dirty="0" smtClean="0">
              <a:solidFill>
                <a:srgbClr val="A6A6A6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3.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 (2016-17)</a:t>
            </a:r>
          </a:p>
          <a:p>
            <a:pPr lvl="1"/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**  Task force for updating “budget schedule and roadmap of </a:t>
            </a:r>
            <a:r>
              <a:rPr lang="en-US" altLang="ja-JP" dirty="0" err="1" smtClean="0">
                <a:solidFill>
                  <a:srgbClr val="A6A6A6"/>
                </a:solidFill>
                <a:latin typeface="Arial"/>
                <a:cs typeface="Arial"/>
              </a:rPr>
              <a:t>bKAGRA</a:t>
            </a:r>
            <a:r>
              <a:rPr lang="en-US" altLang="ja-JP" dirty="0" smtClean="0">
                <a:solidFill>
                  <a:srgbClr val="A6A6A6"/>
                </a:solidFill>
                <a:latin typeface="Arial"/>
                <a:cs typeface="Arial"/>
              </a:rPr>
              <a:t>”</a:t>
            </a:r>
          </a:p>
          <a:p>
            <a:pPr lvl="1"/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altLang="ja-JP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0AA-2DF5-8C4E-ADD5-935BEF35992C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1277" y="0"/>
            <a:ext cx="124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151215_SAITO</a:t>
            </a:r>
            <a:endParaRPr kumimoji="1" lang="ja-JP" alt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2141</Words>
  <Application>Microsoft Office PowerPoint</Application>
  <PresentationFormat>画面に合わせる (4:3)</PresentationFormat>
  <Paragraphs>574</Paragraphs>
  <Slides>19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Project/SEO report</vt:lpstr>
      <vt:lpstr>KAGRA Master Schedule</vt:lpstr>
      <vt:lpstr>KAGRA Master Schedule</vt:lpstr>
      <vt:lpstr>Project/SEO report</vt:lpstr>
      <vt:lpstr>iKAGRA configuration (Michelson Interferometer)</vt:lpstr>
      <vt:lpstr>iKAGRA configuration (Michelson Interferometer)</vt:lpstr>
      <vt:lpstr>iKAGRA configuration (Michelson Interferometer)</vt:lpstr>
      <vt:lpstr>iKAGRA configuration (Michelson Interferometer)</vt:lpstr>
      <vt:lpstr>Project/SEO report</vt:lpstr>
      <vt:lpstr>iKAGRA installation so far done by Mar 2015</vt:lpstr>
      <vt:lpstr>iKAGRA installation (from Apr to Dec 2015)</vt:lpstr>
      <vt:lpstr>Project/SEO report</vt:lpstr>
      <vt:lpstr>iKAGRA commissioning milestone in 2015</vt:lpstr>
      <vt:lpstr>iKAGRA commissioning milestone in 2015</vt:lpstr>
      <vt:lpstr>iKAGRA commissioning milestone in 2015</vt:lpstr>
      <vt:lpstr>iKAGRA commissioning milestone in 2015</vt:lpstr>
      <vt:lpstr>Project/SEO report</vt:lpstr>
      <vt:lpstr>bKAGRA configuration</vt:lpstr>
      <vt:lpstr>bKAGRA configuration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SEO</dc:title>
  <dc:creator>齊藤 芳男</dc:creator>
  <cp:lastModifiedBy>Kazuhiro Yamamoto</cp:lastModifiedBy>
  <cp:revision>194</cp:revision>
  <cp:lastPrinted>2015-12-14T02:39:08Z</cp:lastPrinted>
  <dcterms:created xsi:type="dcterms:W3CDTF">2015-12-14T02:17:54Z</dcterms:created>
  <dcterms:modified xsi:type="dcterms:W3CDTF">2015-12-14T11:31:23Z</dcterms:modified>
</cp:coreProperties>
</file>