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56" r:id="rId2"/>
    <p:sldId id="281" r:id="rId3"/>
    <p:sldId id="326" r:id="rId4"/>
    <p:sldId id="328" r:id="rId5"/>
    <p:sldId id="327" r:id="rId6"/>
    <p:sldId id="332" r:id="rId7"/>
    <p:sldId id="284" r:id="rId8"/>
    <p:sldId id="329" r:id="rId9"/>
    <p:sldId id="330" r:id="rId10"/>
    <p:sldId id="331" r:id="rId11"/>
    <p:sldId id="289" r:id="rId12"/>
    <p:sldId id="333" r:id="rId13"/>
    <p:sldId id="334" r:id="rId14"/>
    <p:sldId id="335" r:id="rId15"/>
    <p:sldId id="336" r:id="rId16"/>
    <p:sldId id="282" r:id="rId17"/>
    <p:sldId id="337" r:id="rId18"/>
    <p:sldId id="339" r:id="rId19"/>
    <p:sldId id="338" r:id="rId20"/>
    <p:sldId id="340" r:id="rId21"/>
    <p:sldId id="342" r:id="rId22"/>
    <p:sldId id="341" r:id="rId23"/>
    <p:sldId id="343" r:id="rId24"/>
    <p:sldId id="344" r:id="rId25"/>
    <p:sldId id="346" r:id="rId26"/>
    <p:sldId id="345" r:id="rId27"/>
    <p:sldId id="347" r:id="rId28"/>
    <p:sldId id="348" r:id="rId29"/>
    <p:sldId id="349" r:id="rId30"/>
    <p:sldId id="350" r:id="rId31"/>
    <p:sldId id="351" r:id="rId32"/>
    <p:sldId id="353" r:id="rId33"/>
    <p:sldId id="354" r:id="rId34"/>
    <p:sldId id="355" r:id="rId35"/>
    <p:sldId id="356" r:id="rId36"/>
    <p:sldId id="357" r:id="rId37"/>
    <p:sldId id="358" r:id="rId38"/>
    <p:sldId id="359" r:id="rId39"/>
  </p:sldIdLst>
  <p:sldSz cx="9144000" cy="6858000" type="screen4x3"/>
  <p:notesSz cx="10234613" cy="146637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0" autoAdjust="0"/>
    <p:restoredTop sz="88376" autoAdjust="0"/>
  </p:normalViewPr>
  <p:slideViewPr>
    <p:cSldViewPr>
      <p:cViewPr varScale="1">
        <p:scale>
          <a:sx n="66" d="100"/>
          <a:sy n="66" d="100"/>
        </p:scale>
        <p:origin x="-5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434998" cy="733187"/>
          </a:xfrm>
          <a:prstGeom prst="rect">
            <a:avLst/>
          </a:prstGeom>
        </p:spPr>
        <p:txBody>
          <a:bodyPr vert="horz" lIns="142253" tIns="71126" rIns="142253" bIns="71126" rtlCol="0"/>
          <a:lstStyle>
            <a:lvl1pPr algn="l">
              <a:defRPr sz="20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797250" y="1"/>
            <a:ext cx="4434998" cy="733187"/>
          </a:xfrm>
          <a:prstGeom prst="rect">
            <a:avLst/>
          </a:prstGeom>
        </p:spPr>
        <p:txBody>
          <a:bodyPr vert="horz" lIns="142253" tIns="71126" rIns="142253" bIns="71126" rtlCol="0"/>
          <a:lstStyle>
            <a:lvl1pPr algn="r">
              <a:defRPr sz="2000"/>
            </a:lvl1pPr>
          </a:lstStyle>
          <a:p>
            <a:fld id="{57DF2EA2-CF93-43A9-8038-927FA5B6F6B4}" type="datetimeFigureOut">
              <a:rPr lang="de-DE" smtClean="0"/>
              <a:pPr/>
              <a:t>26.05.2015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54150" y="1103313"/>
            <a:ext cx="7326313" cy="5494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2253" tIns="71126" rIns="142253" bIns="7112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23462" y="6965275"/>
            <a:ext cx="8187690" cy="6598682"/>
          </a:xfrm>
          <a:prstGeom prst="rect">
            <a:avLst/>
          </a:prstGeom>
        </p:spPr>
        <p:txBody>
          <a:bodyPr vert="horz" lIns="142253" tIns="71126" rIns="142253" bIns="71126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13928007"/>
            <a:ext cx="4434998" cy="733187"/>
          </a:xfrm>
          <a:prstGeom prst="rect">
            <a:avLst/>
          </a:prstGeom>
        </p:spPr>
        <p:txBody>
          <a:bodyPr vert="horz" lIns="142253" tIns="71126" rIns="142253" bIns="71126" rtlCol="0" anchor="b"/>
          <a:lstStyle>
            <a:lvl1pPr algn="l">
              <a:defRPr sz="20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97250" y="13928007"/>
            <a:ext cx="4434998" cy="733187"/>
          </a:xfrm>
          <a:prstGeom prst="rect">
            <a:avLst/>
          </a:prstGeom>
        </p:spPr>
        <p:txBody>
          <a:bodyPr vert="horz" lIns="142253" tIns="71126" rIns="142253" bIns="71126" rtlCol="0" anchor="b"/>
          <a:lstStyle>
            <a:lvl1pPr algn="r">
              <a:defRPr sz="2000"/>
            </a:lvl1pPr>
          </a:lstStyle>
          <a:p>
            <a:fld id="{20149CAE-4E88-4A57-84D2-7AB66885FC1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2405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9CAE-4E88-4A57-84D2-7AB66885FC16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1404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9ECB2-8609-4612-B136-4EC12F569237}" type="datetime1">
              <a:rPr lang="de-DE" smtClean="0"/>
              <a:pPr/>
              <a:t>26.05.2015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E20B5-C764-410C-BC6C-DEFCA1619B1D}" type="datetime1">
              <a:rPr lang="de-DE" smtClean="0"/>
              <a:pPr/>
              <a:t>26.05.2015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BF58-7481-4418-BA7C-F2F4E1F9B8BE}" type="datetime1">
              <a:rPr lang="de-DE" smtClean="0"/>
              <a:pPr/>
              <a:t>26.05.2015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6301203"/>
            <a:ext cx="9144000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412776"/>
            <a:ext cx="8712968" cy="4525963"/>
          </a:xfrm>
        </p:spPr>
        <p:txBody>
          <a:bodyPr>
            <a:normAutofit/>
          </a:bodyPr>
          <a:lstStyle>
            <a:lvl1pPr>
              <a:defRPr sz="2400" b="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692696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</a:t>
            </a:r>
            <a:endParaRPr lang="de-DE"/>
          </a:p>
        </p:txBody>
      </p:sp>
      <p:sp>
        <p:nvSpPr>
          <p:cNvPr id="22" name="Textfeld 21"/>
          <p:cNvSpPr txBox="1"/>
          <p:nvPr userDrawn="1"/>
        </p:nvSpPr>
        <p:spPr>
          <a:xfrm>
            <a:off x="4361977" y="6337438"/>
            <a:ext cx="32542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300" b="0" dirty="0" smtClean="0">
                <a:solidFill>
                  <a:schemeClr val="bg1"/>
                </a:solidFill>
              </a:rPr>
              <a:t>Takanori Sekiguchi</a:t>
            </a:r>
          </a:p>
          <a:p>
            <a:pPr algn="ctr"/>
            <a:r>
              <a:rPr lang="de-DE" sz="1300" b="0" dirty="0" smtClean="0">
                <a:solidFill>
                  <a:srgbClr val="FFFF00"/>
                </a:solidFill>
              </a:rPr>
              <a:t>KAGRA collabration meeting,</a:t>
            </a:r>
            <a:r>
              <a:rPr lang="de-DE" sz="1300" b="0" baseline="0" dirty="0" smtClean="0">
                <a:solidFill>
                  <a:srgbClr val="FFFF00"/>
                </a:solidFill>
              </a:rPr>
              <a:t> May. </a:t>
            </a:r>
            <a:r>
              <a:rPr lang="de-DE" sz="1300" b="0" baseline="0" dirty="0" smtClean="0">
                <a:solidFill>
                  <a:srgbClr val="FFFF00"/>
                </a:solidFill>
              </a:rPr>
              <a:t>26th, </a:t>
            </a:r>
            <a:r>
              <a:rPr lang="de-DE" sz="1300" b="0" baseline="0" dirty="0" smtClean="0">
                <a:solidFill>
                  <a:srgbClr val="FFFF00"/>
                </a:solidFill>
              </a:rPr>
              <a:t>2015</a:t>
            </a:r>
            <a:endParaRPr lang="de-DE" sz="1300" b="0" dirty="0">
              <a:solidFill>
                <a:srgbClr val="FFFF00"/>
              </a:solidFill>
            </a:endParaRPr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1"/>
          </p:nvPr>
        </p:nvSpPr>
        <p:spPr>
          <a:xfrm>
            <a:off x="8244408" y="6381328"/>
            <a:ext cx="792088" cy="365125"/>
          </a:xfr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fld id="{F6F58ED1-7DA8-44AB-BE95-40629BCD7483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13" y="6376343"/>
            <a:ext cx="929860" cy="43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76342"/>
            <a:ext cx="1035508" cy="43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373817"/>
            <a:ext cx="762000" cy="44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C83C9-1758-4BC6-80E8-5074787E3513}" type="datetime1">
              <a:rPr lang="de-DE" smtClean="0"/>
              <a:pPr/>
              <a:t>26.05.2015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5C780-994B-426B-969B-59EA46A2ACF4}" type="datetime1">
              <a:rPr lang="de-DE" smtClean="0"/>
              <a:pPr/>
              <a:t>26.05.2015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94E5-8BD8-46D5-94CB-0F15DBA22155}" type="datetime1">
              <a:rPr lang="de-DE" smtClean="0"/>
              <a:pPr/>
              <a:t>26.05.2015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C0A3-993D-429D-A65D-BE3E884F4515}" type="datetime1">
              <a:rPr lang="de-DE" smtClean="0"/>
              <a:pPr/>
              <a:t>26.05.2015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A2E6C-F757-414B-9621-FB07F6CE85FA}" type="datetime1">
              <a:rPr lang="de-DE" smtClean="0"/>
              <a:pPr/>
              <a:t>26.05.2015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3AF5-CA48-4D46-A52F-4790C2910366}" type="datetime1">
              <a:rPr lang="de-DE" smtClean="0"/>
              <a:pPr/>
              <a:t>26.05.2015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ECA1F-D39D-48C1-AE78-48659A21AC0A}" type="datetime1">
              <a:rPr lang="de-DE" smtClean="0"/>
              <a:pPr/>
              <a:t>26.05.2015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2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72000-DAFD-427F-81F4-D3F3899AB08D}" type="datetime1">
              <a:rPr lang="de-DE" smtClean="0"/>
              <a:pPr/>
              <a:t>26.05.2015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58ED1-7DA8-44AB-BE95-40629BCD7483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gwdoc.icrr.u-tokyo.ac.jp/cgi-bin/private/DocDB/ShowDocument?docid=3578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57" y="-1"/>
            <a:ext cx="4713063" cy="631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132856"/>
            <a:ext cx="3888432" cy="2232248"/>
          </a:xfrm>
          <a:noFill/>
          <a:effectLst/>
        </p:spPr>
        <p:txBody>
          <a:bodyPr/>
          <a:lstStyle/>
          <a:p>
            <a:pPr algn="ctr"/>
            <a:r>
              <a:rPr lang="en-US" altLang="ja-JP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Type-B SAS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Prototype Test</a:t>
            </a:r>
            <a:endParaRPr lang="de-DE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11" name="コンテンツ プレースホルダー 9"/>
          <p:cNvSpPr txBox="1">
            <a:spLocks/>
          </p:cNvSpPr>
          <p:nvPr/>
        </p:nvSpPr>
        <p:spPr>
          <a:xfrm>
            <a:off x="323528" y="4504844"/>
            <a:ext cx="3816424" cy="1372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b="1" dirty="0" err="1" smtClean="0">
                <a:latin typeface="+mj-lt"/>
              </a:rPr>
              <a:t>Takanori</a:t>
            </a:r>
            <a:r>
              <a:rPr kumimoji="1" lang="en-US" altLang="ja-JP" b="1" dirty="0" smtClean="0">
                <a:latin typeface="+mj-lt"/>
              </a:rPr>
              <a:t> </a:t>
            </a:r>
            <a:r>
              <a:rPr kumimoji="1" lang="en-US" altLang="ja-JP" b="1" dirty="0" err="1" smtClean="0">
                <a:latin typeface="+mj-lt"/>
              </a:rPr>
              <a:t>Sekiguchi</a:t>
            </a:r>
            <a:endParaRPr kumimoji="1" lang="en-US" altLang="ja-JP" b="1" dirty="0" smtClean="0">
              <a:latin typeface="+mj-lt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943093" y="764704"/>
            <a:ext cx="2601866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dirty="0" smtClean="0"/>
              <a:t>KAGRA </a:t>
            </a:r>
            <a:r>
              <a:rPr lang="en-US" altLang="ja-JP" sz="2000" dirty="0" smtClean="0"/>
              <a:t>domestic</a:t>
            </a:r>
          </a:p>
          <a:p>
            <a:pPr algn="ctr"/>
            <a:r>
              <a:rPr lang="en-US" altLang="ja-JP" sz="2000" dirty="0" smtClean="0"/>
              <a:t>collaboration</a:t>
            </a:r>
            <a:r>
              <a:rPr lang="en-US" altLang="ja-JP" sz="2000" dirty="0" smtClean="0"/>
              <a:t> </a:t>
            </a:r>
            <a:r>
              <a:rPr lang="en-US" altLang="ja-JP" sz="2000" dirty="0" smtClean="0"/>
              <a:t>MEETING</a:t>
            </a:r>
          </a:p>
          <a:p>
            <a:pPr algn="ctr"/>
            <a:r>
              <a:rPr lang="en-US" altLang="ja-JP" sz="2000" dirty="0" smtClean="0"/>
              <a:t>May</a:t>
            </a:r>
            <a:r>
              <a:rPr lang="en-US" altLang="ja-JP" sz="2000" dirty="0" smtClean="0"/>
              <a:t>. </a:t>
            </a:r>
            <a:r>
              <a:rPr lang="en-US" altLang="ja-JP" sz="2000" dirty="0" smtClean="0"/>
              <a:t>2015</a:t>
            </a:r>
            <a:endParaRPr lang="ja-JP" altLang="en-US" sz="20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92" y="1983855"/>
            <a:ext cx="1035508" cy="43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07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692696"/>
          </a:xfrm>
        </p:spPr>
        <p:txBody>
          <a:bodyPr/>
          <a:lstStyle/>
          <a:p>
            <a:r>
              <a:rPr kumimoji="1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build up GAS filter chain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12" name="正方形/長方形 11"/>
          <p:cNvSpPr/>
          <p:nvPr/>
        </p:nvSpPr>
        <p:spPr>
          <a:xfrm>
            <a:off x="467544" y="1196752"/>
            <a:ext cx="6552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b="1" dirty="0" smtClean="0"/>
              <a:t>8. Check frequency response of the suspension using sensors and actuators.</a:t>
            </a:r>
            <a:endParaRPr kumimoji="1" lang="en-US" altLang="ja-JP" sz="2400" b="1" dirty="0" smtClean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01226"/>
            <a:ext cx="3960440" cy="229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1835696" y="3009587"/>
            <a:ext cx="1368152" cy="74022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Any funny response?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2477840" y="2132856"/>
            <a:ext cx="0" cy="7200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>
            <a:off x="1547664" y="3843966"/>
            <a:ext cx="816236" cy="9531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2555776" y="3861048"/>
            <a:ext cx="1080120" cy="9173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1088351" y="3950391"/>
            <a:ext cx="497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b="1" dirty="0" smtClean="0"/>
              <a:t>yes</a:t>
            </a:r>
            <a:endParaRPr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3264716" y="3950391"/>
            <a:ext cx="4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b="1" dirty="0" smtClean="0"/>
              <a:t>no</a:t>
            </a:r>
            <a:endParaRPr lang="ja-JP" alt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395536" y="4941168"/>
            <a:ext cx="2700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b="1" dirty="0" smtClean="0"/>
              <a:t>Debug the system</a:t>
            </a:r>
          </a:p>
          <a:p>
            <a:r>
              <a:rPr kumimoji="1" lang="en-US" altLang="ja-JP" sz="2400" b="1" dirty="0" smtClean="0"/>
              <a:t>(any frictions, broken parts, …)</a:t>
            </a:r>
            <a:endParaRPr kumimoji="1" lang="en-US" altLang="ja-JP" sz="2400" b="1" dirty="0" smtClean="0"/>
          </a:p>
        </p:txBody>
      </p:sp>
      <p:sp>
        <p:nvSpPr>
          <p:cNvPr id="26" name="正方形/長方形 25"/>
          <p:cNvSpPr/>
          <p:nvPr/>
        </p:nvSpPr>
        <p:spPr>
          <a:xfrm>
            <a:off x="3624756" y="4964975"/>
            <a:ext cx="2459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Continue assembly work of upper parts</a:t>
            </a:r>
          </a:p>
        </p:txBody>
      </p:sp>
    </p:spTree>
    <p:extLst>
      <p:ext uri="{BB962C8B-B14F-4D97-AF65-F5344CB8AC3E}">
        <p14:creationId xmlns:p14="http://schemas.microsoft.com/office/powerpoint/2010/main" val="63855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50387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223" y="692696"/>
            <a:ext cx="4575897" cy="360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467544" y="653787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b="1" dirty="0" smtClean="0"/>
              <a:t>Level of the security frame is important!</a:t>
            </a:r>
            <a:endParaRPr kumimoji="1" lang="en-US" altLang="ja-JP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428426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692696"/>
          </a:xfrm>
        </p:spPr>
        <p:txBody>
          <a:bodyPr/>
          <a:lstStyle/>
          <a:p>
            <a:r>
              <a:rPr kumimoji="1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Pre-isolator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908720"/>
            <a:ext cx="3960440" cy="521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3974228" cy="315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84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33" y="980728"/>
            <a:ext cx="2448272" cy="481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3635896" y="764704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b="1" dirty="0" smtClean="0"/>
              <a:t>Be careful of </a:t>
            </a:r>
            <a:r>
              <a:rPr kumimoji="1" lang="en-US" altLang="ja-JP" sz="2400" b="1" dirty="0" err="1" smtClean="0"/>
              <a:t>miscentering</a:t>
            </a:r>
            <a:r>
              <a:rPr kumimoji="1" lang="en-US" altLang="ja-JP" sz="2400" b="1" dirty="0"/>
              <a:t>!</a:t>
            </a:r>
            <a:endParaRPr kumimoji="1" lang="en-US" altLang="ja-JP" sz="2400" b="1" dirty="0" smtClean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92" y="2420888"/>
            <a:ext cx="3986851" cy="329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3635896" y="1628800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b="1" dirty="0" smtClean="0"/>
              <a:t>We needed to push the suspension by jacks</a:t>
            </a:r>
            <a:endParaRPr kumimoji="1" lang="en-US" altLang="ja-JP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13329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692696"/>
          </a:xfrm>
        </p:spPr>
        <p:txBody>
          <a:bodyPr/>
          <a:lstStyle/>
          <a:p>
            <a:r>
              <a:rPr kumimoji="1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Tuning of IP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668497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1950802" y="2495734"/>
            <a:ext cx="1292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2800" b="1" dirty="0" smtClean="0">
                <a:solidFill>
                  <a:srgbClr val="FF0000"/>
                </a:solidFill>
              </a:rPr>
              <a:t>75 </a:t>
            </a:r>
            <a:r>
              <a:rPr kumimoji="1" lang="en-US" altLang="ja-JP" sz="2800" b="1" dirty="0" err="1" smtClean="0">
                <a:solidFill>
                  <a:srgbClr val="FF0000"/>
                </a:solidFill>
              </a:rPr>
              <a:t>mHz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607906" y="1115452"/>
            <a:ext cx="5289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b="1" dirty="0" smtClean="0"/>
              <a:t>Frequency response of top stage from actuation force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720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タイトル 2"/>
          <p:cNvSpPr txBox="1">
            <a:spLocks/>
          </p:cNvSpPr>
          <p:nvPr/>
        </p:nvSpPr>
        <p:spPr>
          <a:xfrm>
            <a:off x="179512" y="2822646"/>
            <a:ext cx="8712968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INSTALLATION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90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more details:</a:t>
            </a:r>
            <a:endParaRPr kumimoji="1" lang="ja-JP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正方形/長方形 4">
            <a:hlinkClick r:id="rId2"/>
          </p:cNvPr>
          <p:cNvSpPr/>
          <p:nvPr/>
        </p:nvSpPr>
        <p:spPr>
          <a:xfrm>
            <a:off x="2411760" y="1239143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 smtClean="0">
                <a:hlinkClick r:id="rId2"/>
              </a:rPr>
              <a:t>JGW-T1503578-v1</a:t>
            </a:r>
            <a:endParaRPr lang="ja-JP" altLang="en-US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104" y="1844824"/>
            <a:ext cx="353377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91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087393" cy="486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336615" y="509771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ja-JP" sz="2400" b="1" dirty="0" smtClean="0"/>
              <a:t>Construct walkthrough around vacuum chamber!</a:t>
            </a:r>
            <a:endParaRPr kumimoji="1" lang="en-US" altLang="ja-JP" sz="2400" b="1" dirty="0" smtClean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4801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important step: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663368" y="5775647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thanks: </a:t>
            </a:r>
            <a:r>
              <a:rPr kumimoji="1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Ishitsuka</a:t>
            </a:r>
            <a:r>
              <a:rPr kumimoji="1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-san</a:t>
            </a:r>
            <a:endParaRPr kumimoji="1" lang="en-US" altLang="ja-JP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918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4801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difficult?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2952328" cy="516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線矢印コネクタ 2"/>
          <p:cNvCxnSpPr/>
          <p:nvPr/>
        </p:nvCxnSpPr>
        <p:spPr>
          <a:xfrm flipH="1" flipV="1">
            <a:off x="2411760" y="2996952"/>
            <a:ext cx="1584176" cy="2880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/>
        </p:nvSpPr>
        <p:spPr>
          <a:xfrm>
            <a:off x="3995936" y="3020759"/>
            <a:ext cx="3816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3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. Small clearance between bellows and the suspension system (&lt;1 cm)</a:t>
            </a:r>
            <a:endParaRPr kumimoji="1" lang="en-US" altLang="ja-JP" sz="2400" b="1" dirty="0" smtClean="0">
              <a:solidFill>
                <a:srgbClr val="FF000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851920" y="1412776"/>
            <a:ext cx="4536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b="1" dirty="0" smtClean="0">
                <a:solidFill>
                  <a:srgbClr val="002060"/>
                </a:solidFill>
              </a:rPr>
              <a:t>1. Limited height of the crane</a:t>
            </a:r>
            <a:endParaRPr kumimoji="1" lang="en-US" altLang="ja-JP" sz="2400" b="1" dirty="0" smtClean="0">
              <a:solidFill>
                <a:srgbClr val="00206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851920" y="2079138"/>
            <a:ext cx="4536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b="1" dirty="0">
                <a:solidFill>
                  <a:srgbClr val="00B050"/>
                </a:solidFill>
              </a:rPr>
              <a:t>2</a:t>
            </a:r>
            <a:r>
              <a:rPr kumimoji="1" lang="en-US" altLang="ja-JP" sz="2400" b="1" dirty="0" smtClean="0">
                <a:solidFill>
                  <a:srgbClr val="00B050"/>
                </a:solidFill>
              </a:rPr>
              <a:t>. Vibration by crane operation</a:t>
            </a:r>
            <a:endParaRPr kumimoji="1" lang="en-US" altLang="ja-JP" sz="2400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1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4801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Crane adapter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15" y="1484784"/>
            <a:ext cx="4427984" cy="286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97598"/>
            <a:ext cx="406717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65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kumimoji="1" lang="ja-JP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119" y="0"/>
            <a:ext cx="4148434" cy="631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" y="0"/>
            <a:ext cx="4808387" cy="631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67544" y="1772816"/>
            <a:ext cx="7920880" cy="2304256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Type-B SAS prototype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ully assembled and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uccessfully installed to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 chamber!</a:t>
            </a:r>
            <a:endParaRPr lang="de-DE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94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58459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Modification on crane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12776"/>
            <a:ext cx="4392488" cy="427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矢印コネクタ 6"/>
          <p:cNvCxnSpPr/>
          <p:nvPr/>
        </p:nvCxnSpPr>
        <p:spPr>
          <a:xfrm>
            <a:off x="3779912" y="2204864"/>
            <a:ext cx="1872208" cy="50405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16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7178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Lock the suspensions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24518"/>
            <a:ext cx="5582380" cy="5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99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7178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Lifting the suspension by crane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675186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06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7178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Plumb (</a:t>
            </a:r>
            <a:r>
              <a:rPr kumimoji="1" lang="ja-JP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下げ振り</a:t>
            </a:r>
            <a:r>
              <a:rPr kumimoji="1" lang="en-US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4032448" cy="469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89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7178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Plumb (</a:t>
            </a:r>
            <a:r>
              <a:rPr kumimoji="1" lang="ja-JP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下げ振り</a:t>
            </a:r>
            <a:r>
              <a:rPr kumimoji="1" lang="en-US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59" y="1196752"/>
            <a:ext cx="6535277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線矢印コネクタ 2"/>
          <p:cNvCxnSpPr/>
          <p:nvPr/>
        </p:nvCxnSpPr>
        <p:spPr>
          <a:xfrm flipH="1">
            <a:off x="5940152" y="3609020"/>
            <a:ext cx="1080120" cy="4680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899592" y="2456892"/>
            <a:ext cx="122413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58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2996952"/>
            <a:ext cx="7178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</a:t>
            </a:r>
          </a:p>
        </p:txBody>
      </p:sp>
    </p:spTree>
    <p:extLst>
      <p:ext uri="{BB962C8B-B14F-4D97-AF65-F5344CB8AC3E}">
        <p14:creationId xmlns:p14="http://schemas.microsoft.com/office/powerpoint/2010/main" val="422662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717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3200" b="1" dirty="0" smtClean="0"/>
              <a:t>Lifting test / leveling check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23862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86" y="1018827"/>
            <a:ext cx="4036768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6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717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3200" b="1" dirty="0" smtClean="0"/>
              <a:t>Remove top chamber cap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66056"/>
            <a:ext cx="43624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45" y="710417"/>
            <a:ext cx="4137124" cy="372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00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717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3200" b="1" dirty="0" smtClean="0"/>
              <a:t>Lifting up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63867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170" y="548680"/>
            <a:ext cx="3979213" cy="457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89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717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3200" b="1" dirty="0" smtClean="0"/>
              <a:t>(have a break)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2" y="2348880"/>
            <a:ext cx="3666302" cy="312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50238"/>
            <a:ext cx="3172855" cy="482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89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395536" y="5157192"/>
            <a:ext cx="3960440" cy="938263"/>
          </a:xfrm>
        </p:spPr>
        <p:txBody>
          <a:bodyPr/>
          <a:lstStyle/>
          <a:p>
            <a:r>
              <a:rPr kumimoji="1" lang="en-US" altLang="ja-JP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Evolution</a:t>
            </a:r>
            <a:endParaRPr kumimoji="1" lang="ja-JP" alt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36" y="908720"/>
            <a:ext cx="220555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9" y="908720"/>
            <a:ext cx="205585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41" y="908720"/>
            <a:ext cx="255194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右矢印 1"/>
          <p:cNvSpPr/>
          <p:nvPr/>
        </p:nvSpPr>
        <p:spPr>
          <a:xfrm>
            <a:off x="2843808" y="2420888"/>
            <a:ext cx="43204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>
            <a:off x="5794581" y="2420888"/>
            <a:ext cx="43204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1261308" y="332656"/>
            <a:ext cx="703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Fab.</a:t>
            </a:r>
            <a:endParaRPr lang="ja-JP" altLang="en-US" sz="2400" dirty="0"/>
          </a:p>
        </p:txBody>
      </p:sp>
      <p:sp>
        <p:nvSpPr>
          <p:cNvPr id="13" name="正方形/長方形 12"/>
          <p:cNvSpPr/>
          <p:nvPr/>
        </p:nvSpPr>
        <p:spPr>
          <a:xfrm>
            <a:off x="4264991" y="332656"/>
            <a:ext cx="677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Apr.</a:t>
            </a:r>
            <a:endParaRPr lang="ja-JP" altLang="en-US" sz="2400" dirty="0"/>
          </a:p>
        </p:txBody>
      </p:sp>
      <p:sp>
        <p:nvSpPr>
          <p:cNvPr id="14" name="正方形/長方形 13"/>
          <p:cNvSpPr/>
          <p:nvPr/>
        </p:nvSpPr>
        <p:spPr>
          <a:xfrm>
            <a:off x="7308304" y="332656"/>
            <a:ext cx="785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May.</a:t>
            </a:r>
            <a:endParaRPr lang="ja-JP" altLang="en-US" sz="24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525" y="5157192"/>
            <a:ext cx="2844111" cy="9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64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717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3200" b="1" dirty="0" smtClean="0"/>
              <a:t>Move the suspension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51850" y="2145269"/>
            <a:ext cx="5589239" cy="260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619" y="1628800"/>
            <a:ext cx="5273402" cy="395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56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323945"/>
            <a:ext cx="717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3200" b="1" dirty="0" smtClean="0"/>
              <a:t>Check the height of the suspension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45434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418286" y="904364"/>
            <a:ext cx="717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3200" b="1" dirty="0" smtClean="0">
                <a:sym typeface="Wingdings" panose="05000000000000000000" pitchFamily="2" charset="2"/>
              </a:rPr>
              <a:t> Adjust height of the vacuum chamber</a:t>
            </a:r>
            <a:endParaRPr kumimoji="1" lang="en-US" altLang="ja-JP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84047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717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3200" b="1" dirty="0" smtClean="0"/>
              <a:t>Move the suspension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481" y="1196752"/>
            <a:ext cx="3659659" cy="489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75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717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3200" b="1" dirty="0" smtClean="0"/>
              <a:t>Centering the suspension using plumbs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3659659" cy="489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31955"/>
            <a:ext cx="370657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8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717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3200" b="1" dirty="0" smtClean="0"/>
              <a:t>Lift down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01407"/>
            <a:ext cx="4333875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730" y="1124744"/>
            <a:ext cx="4050021" cy="545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38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717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3200" b="1" dirty="0" smtClean="0"/>
              <a:t>Lock release &amp; Lift down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2757"/>
            <a:ext cx="435292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84" y="812800"/>
            <a:ext cx="4444206" cy="497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10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717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3200" b="1" dirty="0"/>
              <a:t>L</a:t>
            </a:r>
            <a:r>
              <a:rPr kumimoji="1" lang="en-US" altLang="ja-JP" sz="3200" b="1" dirty="0" smtClean="0"/>
              <a:t>aunch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4" y="980728"/>
            <a:ext cx="467677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722" y="1124744"/>
            <a:ext cx="45910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4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717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3200" b="1" dirty="0" smtClean="0"/>
              <a:t>Troubles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418286" y="904364"/>
            <a:ext cx="7178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400" b="1" dirty="0" smtClean="0">
                <a:sym typeface="Wingdings" panose="05000000000000000000" pitchFamily="2" charset="2"/>
              </a:rPr>
              <a:t>Test mass position is too low</a:t>
            </a:r>
            <a:r>
              <a:rPr kumimoji="1" lang="en-US" altLang="ja-JP" sz="2400" b="1" dirty="0">
                <a:sym typeface="Wingdings" panose="05000000000000000000" pitchFamily="2" charset="2"/>
              </a:rPr>
              <a:t/>
            </a:r>
            <a:br>
              <a:rPr kumimoji="1" lang="en-US" altLang="ja-JP" sz="2400" b="1" dirty="0">
                <a:sym typeface="Wingdings" panose="05000000000000000000" pitchFamily="2" charset="2"/>
              </a:rPr>
            </a:br>
            <a:r>
              <a:rPr kumimoji="1" lang="en-US" altLang="ja-JP" sz="2400" b="1" dirty="0" smtClean="0">
                <a:sym typeface="Wingdings" panose="05000000000000000000" pitchFamily="2" charset="2"/>
              </a:rPr>
              <a:t> </a:t>
            </a:r>
            <a:r>
              <a:rPr kumimoji="1" lang="en-US" altLang="ja-JP" sz="2400" b="1" dirty="0">
                <a:sym typeface="Wingdings" panose="05000000000000000000" pitchFamily="2" charset="2"/>
              </a:rPr>
              <a:t>R</a:t>
            </a:r>
            <a:r>
              <a:rPr kumimoji="1" lang="en-US" altLang="ja-JP" sz="2400" b="1" dirty="0" smtClean="0">
                <a:sym typeface="Wingdings" panose="05000000000000000000" pitchFamily="2" charset="2"/>
              </a:rPr>
              <a:t>aise the external frame later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418286" y="2188823"/>
            <a:ext cx="7178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400" b="1" dirty="0" smtClean="0">
                <a:sym typeface="Wingdings" panose="05000000000000000000" pitchFamily="2" charset="2"/>
              </a:rPr>
              <a:t>One OSEM flag (for TM) is broken.</a:t>
            </a:r>
            <a:r>
              <a:rPr kumimoji="1" lang="en-US" altLang="ja-JP" sz="2400" b="1" dirty="0">
                <a:sym typeface="Wingdings" panose="05000000000000000000" pitchFamily="2" charset="2"/>
              </a:rPr>
              <a:t/>
            </a:r>
            <a:br>
              <a:rPr kumimoji="1" lang="en-US" altLang="ja-JP" sz="2400" b="1" dirty="0">
                <a:sym typeface="Wingdings" panose="05000000000000000000" pitchFamily="2" charset="2"/>
              </a:rPr>
            </a:br>
            <a:r>
              <a:rPr kumimoji="1" lang="en-US" altLang="ja-JP" sz="2400" b="1" dirty="0" smtClean="0">
                <a:sym typeface="Wingdings" panose="05000000000000000000" pitchFamily="2" charset="2"/>
              </a:rPr>
              <a:t> Fixed inside the vacuum chamber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850307"/>
            <a:ext cx="3843139" cy="269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2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8" name="正方形/長方形 7"/>
          <p:cNvSpPr/>
          <p:nvPr/>
        </p:nvSpPr>
        <p:spPr>
          <a:xfrm>
            <a:off x="418286" y="116632"/>
            <a:ext cx="717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3200" b="1" dirty="0" smtClean="0"/>
              <a:t>Now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418286" y="904364"/>
            <a:ext cx="7178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400" b="1" dirty="0" smtClean="0">
                <a:sym typeface="Wingdings" panose="05000000000000000000" pitchFamily="2" charset="2"/>
              </a:rPr>
              <a:t>Set optical lever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400" b="1" dirty="0" smtClean="0">
                <a:sym typeface="Wingdings" panose="05000000000000000000" pitchFamily="2" charset="2"/>
              </a:rPr>
              <a:t>Measure transfer functions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14074"/>
            <a:ext cx="5020419" cy="354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59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79512" y="2204864"/>
            <a:ext cx="8712968" cy="692696"/>
          </a:xfrm>
        </p:spPr>
        <p:txBody>
          <a:bodyPr/>
          <a:lstStyle/>
          <a:p>
            <a:pPr algn="ctr"/>
            <a:r>
              <a:rPr kumimoji="1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findings during assembly works?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5" name="タイトル 2"/>
          <p:cNvSpPr txBox="1">
            <a:spLocks/>
          </p:cNvSpPr>
          <p:nvPr/>
        </p:nvSpPr>
        <p:spPr>
          <a:xfrm>
            <a:off x="179512" y="3645024"/>
            <a:ext cx="8712968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does the installation go?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576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タイトル 2"/>
          <p:cNvSpPr txBox="1">
            <a:spLocks/>
          </p:cNvSpPr>
          <p:nvPr/>
        </p:nvSpPr>
        <p:spPr>
          <a:xfrm>
            <a:off x="179512" y="2822646"/>
            <a:ext cx="8712968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ASSEMBLY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26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692696"/>
          </a:xfrm>
        </p:spPr>
        <p:txBody>
          <a:bodyPr/>
          <a:lstStyle/>
          <a:p>
            <a:r>
              <a:rPr kumimoji="1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Assembly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46" y="404664"/>
            <a:ext cx="3307732" cy="554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7171113" y="233605"/>
            <a:ext cx="1487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b="1" dirty="0" smtClean="0"/>
              <a:t>Top GAS filter</a:t>
            </a:r>
            <a:endParaRPr lang="ja-JP" altLang="en-US" b="1" dirty="0"/>
          </a:p>
        </p:txBody>
      </p:sp>
      <p:sp>
        <p:nvSpPr>
          <p:cNvPr id="11" name="正方形/長方形 10"/>
          <p:cNvSpPr/>
          <p:nvPr/>
        </p:nvSpPr>
        <p:spPr>
          <a:xfrm>
            <a:off x="7092280" y="2204864"/>
            <a:ext cx="2010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b="1" dirty="0" smtClean="0"/>
              <a:t>Sta</a:t>
            </a:r>
            <a:r>
              <a:rPr kumimoji="1" lang="en-US" altLang="ja-JP" b="1" dirty="0" smtClean="0"/>
              <a:t>ndard </a:t>
            </a:r>
            <a:r>
              <a:rPr kumimoji="1" lang="en-US" altLang="ja-JP" b="1" dirty="0" smtClean="0"/>
              <a:t>GAS </a:t>
            </a:r>
            <a:r>
              <a:rPr kumimoji="1" lang="en-US" altLang="ja-JP" b="1" dirty="0" smtClean="0"/>
              <a:t>filter</a:t>
            </a:r>
            <a:endParaRPr lang="ja-JP" altLang="en-US" b="1" dirty="0"/>
          </a:p>
        </p:txBody>
      </p:sp>
      <p:sp>
        <p:nvSpPr>
          <p:cNvPr id="13" name="正方形/長方形 12"/>
          <p:cNvSpPr/>
          <p:nvPr/>
        </p:nvSpPr>
        <p:spPr>
          <a:xfrm>
            <a:off x="5308210" y="404664"/>
            <a:ext cx="2731668" cy="18002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5672886" y="2263180"/>
            <a:ext cx="1795564" cy="109381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7204379" y="3539467"/>
            <a:ext cx="1866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b="1" dirty="0" smtClean="0"/>
              <a:t>Bottom GAS filter</a:t>
            </a:r>
            <a:endParaRPr lang="ja-JP" altLang="en-US" b="1" dirty="0"/>
          </a:p>
        </p:txBody>
      </p:sp>
      <p:sp>
        <p:nvSpPr>
          <p:cNvPr id="17" name="正方形/長方形 16"/>
          <p:cNvSpPr/>
          <p:nvPr/>
        </p:nvSpPr>
        <p:spPr>
          <a:xfrm>
            <a:off x="5793200" y="3429000"/>
            <a:ext cx="1656184" cy="2640039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323528" y="2823319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b="1" dirty="0" smtClean="0"/>
              <a:t>Make a ‘GAS filter chain’</a:t>
            </a:r>
          </a:p>
        </p:txBody>
      </p:sp>
      <p:cxnSp>
        <p:nvCxnSpPr>
          <p:cNvPr id="6" name="直線コネクタ 5"/>
          <p:cNvCxnSpPr/>
          <p:nvPr/>
        </p:nvCxnSpPr>
        <p:spPr>
          <a:xfrm>
            <a:off x="3995936" y="3429000"/>
            <a:ext cx="18722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3995936" y="2276872"/>
            <a:ext cx="0" cy="11952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4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692696"/>
          </a:xfrm>
        </p:spPr>
        <p:txBody>
          <a:bodyPr/>
          <a:lstStyle/>
          <a:p>
            <a:r>
              <a:rPr kumimoji="1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build up GAS filter chain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2" name="正方形/長方形 11"/>
          <p:cNvSpPr/>
          <p:nvPr/>
        </p:nvSpPr>
        <p:spPr>
          <a:xfrm>
            <a:off x="467544" y="1196752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b="1" dirty="0" smtClean="0"/>
              <a:t>1. </a:t>
            </a:r>
            <a:r>
              <a:rPr kumimoji="1" lang="en-US" altLang="ja-JP" sz="2400" b="1" dirty="0" smtClean="0"/>
              <a:t>Check the optimal load</a:t>
            </a:r>
            <a:br>
              <a:rPr kumimoji="1" lang="en-US" altLang="ja-JP" sz="2400" b="1" dirty="0" smtClean="0"/>
            </a:br>
            <a:r>
              <a:rPr kumimoji="1" lang="en-US" altLang="ja-JP" sz="2400" b="1" dirty="0" smtClean="0"/>
              <a:t>     of a GAS filter.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55" y="2137775"/>
            <a:ext cx="2556284" cy="210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角丸四角形吹き出し 1"/>
          <p:cNvSpPr/>
          <p:nvPr/>
        </p:nvSpPr>
        <p:spPr>
          <a:xfrm>
            <a:off x="2411760" y="2342519"/>
            <a:ext cx="1476164" cy="423200"/>
          </a:xfrm>
          <a:prstGeom prst="wedgeRoundRectCallout">
            <a:avLst>
              <a:gd name="adj1" fmla="val -48364"/>
              <a:gd name="adj2" fmla="val 819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 smtClean="0"/>
              <a:t>162.5 kg</a:t>
            </a:r>
            <a:endParaRPr kumimoji="1" lang="ja-JP" altLang="en-US" sz="2400" b="1" dirty="0"/>
          </a:p>
        </p:txBody>
      </p:sp>
      <p:sp>
        <p:nvSpPr>
          <p:cNvPr id="19" name="正方形/長方形 18"/>
          <p:cNvSpPr/>
          <p:nvPr/>
        </p:nvSpPr>
        <p:spPr>
          <a:xfrm>
            <a:off x="4639518" y="2040392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b="1" dirty="0"/>
              <a:t>2</a:t>
            </a:r>
            <a:r>
              <a:rPr kumimoji="1" lang="en-US" altLang="ja-JP" sz="2400" b="1" dirty="0" smtClean="0"/>
              <a:t>. </a:t>
            </a:r>
            <a:r>
              <a:rPr kumimoji="1" lang="en-US" altLang="ja-JP" sz="2400" b="1" dirty="0" smtClean="0"/>
              <a:t>Measure the weight of the </a:t>
            </a:r>
            <a:br>
              <a:rPr kumimoji="1" lang="en-US" altLang="ja-JP" sz="2400" b="1" dirty="0" smtClean="0"/>
            </a:br>
            <a:r>
              <a:rPr kumimoji="1" lang="en-US" altLang="ja-JP" sz="2400" b="1" dirty="0" smtClean="0"/>
              <a:t>     payload.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35416"/>
            <a:ext cx="3159372" cy="302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9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692696"/>
          </a:xfrm>
        </p:spPr>
        <p:txBody>
          <a:bodyPr/>
          <a:lstStyle/>
          <a:p>
            <a:r>
              <a:rPr kumimoji="1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build up GAS filter chain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12" name="正方形/長方形 11"/>
          <p:cNvSpPr/>
          <p:nvPr/>
        </p:nvSpPr>
        <p:spPr>
          <a:xfrm>
            <a:off x="467544" y="1196752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b="1" dirty="0"/>
              <a:t>3</a:t>
            </a:r>
            <a:r>
              <a:rPr kumimoji="1" lang="en-US" altLang="ja-JP" sz="2400" b="1" dirty="0" smtClean="0"/>
              <a:t>. Roughly </a:t>
            </a:r>
            <a:r>
              <a:rPr kumimoji="1" lang="en-US" altLang="ja-JP" sz="2400" b="1" dirty="0"/>
              <a:t>a</a:t>
            </a:r>
            <a:r>
              <a:rPr kumimoji="1" lang="en-US" altLang="ja-JP" sz="2400" b="1" dirty="0" smtClean="0"/>
              <a:t>djust the weight of the payload.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4639518" y="1196752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b="1" dirty="0" smtClean="0"/>
              <a:t>4. Suspend the payload from </a:t>
            </a:r>
            <a:br>
              <a:rPr kumimoji="1" lang="en-US" altLang="ja-JP" sz="2400" b="1" dirty="0" smtClean="0"/>
            </a:br>
            <a:r>
              <a:rPr kumimoji="1" lang="en-US" altLang="ja-JP" sz="2400" b="1" dirty="0" smtClean="0"/>
              <a:t>     the GAS filter.</a:t>
            </a:r>
            <a:endParaRPr kumimoji="1" lang="en-US" altLang="ja-JP" sz="2400" b="1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3010099" cy="223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60848"/>
            <a:ext cx="3024336" cy="406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323528" y="4365104"/>
            <a:ext cx="3888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(Tuning masses on bottom filter)</a:t>
            </a:r>
            <a:endParaRPr kumimoji="1" lang="en-US" altLang="ja-JP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7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692696"/>
          </a:xfrm>
        </p:spPr>
        <p:txBody>
          <a:bodyPr/>
          <a:lstStyle/>
          <a:p>
            <a:r>
              <a:rPr kumimoji="1"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build up GAS filter chain</a:t>
            </a:r>
            <a:endParaRPr kumimoji="1" lang="ja-JP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58ED1-7DA8-44AB-BE95-40629BCD7483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2" name="正方形/長方形 11"/>
          <p:cNvSpPr/>
          <p:nvPr/>
        </p:nvSpPr>
        <p:spPr>
          <a:xfrm>
            <a:off x="467544" y="1196752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b="1" dirty="0" smtClean="0"/>
              <a:t>5. </a:t>
            </a:r>
            <a:r>
              <a:rPr kumimoji="1" lang="en-US" altLang="ja-JP" sz="2400" b="1" dirty="0" smtClean="0"/>
              <a:t>Finely adjust of the</a:t>
            </a:r>
            <a:br>
              <a:rPr kumimoji="1" lang="en-US" altLang="ja-JP" sz="2400" b="1" dirty="0" smtClean="0"/>
            </a:br>
            <a:r>
              <a:rPr kumimoji="1" lang="en-US" altLang="ja-JP" sz="2400" b="1" dirty="0" smtClean="0"/>
              <a:t>    load on the GAS filter.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91666"/>
            <a:ext cx="4909741" cy="328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4499992" y="1268760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b="1" dirty="0"/>
              <a:t>6</a:t>
            </a:r>
            <a:r>
              <a:rPr kumimoji="1" lang="en-US" altLang="ja-JP" sz="2400" b="1" dirty="0" smtClean="0"/>
              <a:t>. </a:t>
            </a:r>
            <a:r>
              <a:rPr kumimoji="1" lang="en-US" altLang="ja-JP" sz="2400" b="1" dirty="0" smtClean="0"/>
              <a:t>Level the payload by adjusting the position of masses.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4211960" y="2951706"/>
            <a:ext cx="1728192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5341281" y="3203734"/>
            <a:ext cx="670879" cy="16921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/>
        </p:nvSpPr>
        <p:spPr>
          <a:xfrm>
            <a:off x="6055960" y="2767040"/>
            <a:ext cx="156581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Tuning masses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33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47235</TotalTime>
  <Words>401</Words>
  <Application>Microsoft Office PowerPoint</Application>
  <PresentationFormat>画面に合わせる (4:3)</PresentationFormat>
  <Paragraphs>123</Paragraphs>
  <Slides>38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39" baseType="lpstr">
      <vt:lpstr>Larissa-Design</vt:lpstr>
      <vt:lpstr>Type-B SAS Prototype Test</vt:lpstr>
      <vt:lpstr>Contents</vt:lpstr>
      <vt:lpstr>Evolution</vt:lpstr>
      <vt:lpstr>Any findings during assembly works?</vt:lpstr>
      <vt:lpstr>PowerPoint プレゼンテーション</vt:lpstr>
      <vt:lpstr>Assembly</vt:lpstr>
      <vt:lpstr>How to build up GAS filter chain</vt:lpstr>
      <vt:lpstr>How to build up GAS filter chain</vt:lpstr>
      <vt:lpstr>How to build up GAS filter chain</vt:lpstr>
      <vt:lpstr>How to build up GAS filter chain</vt:lpstr>
      <vt:lpstr>PowerPoint プレゼンテーション</vt:lpstr>
      <vt:lpstr>Pre-isolator</vt:lpstr>
      <vt:lpstr>PowerPoint プレゼンテーション</vt:lpstr>
      <vt:lpstr>Tuning of IP</vt:lpstr>
      <vt:lpstr>PowerPoint プレゼンテーション</vt:lpstr>
      <vt:lpstr>For more details: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Institut für Gravitationsphysik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Opto-mechanical coupling in a Michelson-Sagnac</dc:title>
  <dc:creator>Henning Kaufer</dc:creator>
  <cp:lastModifiedBy>tsekiguchi</cp:lastModifiedBy>
  <cp:revision>1658</cp:revision>
  <dcterms:created xsi:type="dcterms:W3CDTF">2011-01-04T09:05:01Z</dcterms:created>
  <dcterms:modified xsi:type="dcterms:W3CDTF">2015-05-26T04:59:21Z</dcterms:modified>
</cp:coreProperties>
</file>