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5" r:id="rId3"/>
    <p:sldId id="277" r:id="rId4"/>
    <p:sldId id="257" r:id="rId5"/>
    <p:sldId id="274" r:id="rId6"/>
    <p:sldId id="276" r:id="rId7"/>
    <p:sldId id="335" r:id="rId8"/>
    <p:sldId id="310" r:id="rId9"/>
    <p:sldId id="308" r:id="rId10"/>
    <p:sldId id="313" r:id="rId11"/>
    <p:sldId id="312" r:id="rId12"/>
    <p:sldId id="336" r:id="rId13"/>
    <p:sldId id="314" r:id="rId14"/>
    <p:sldId id="321" r:id="rId15"/>
    <p:sldId id="302" r:id="rId16"/>
    <p:sldId id="307" r:id="rId17"/>
    <p:sldId id="316" r:id="rId18"/>
    <p:sldId id="320" r:id="rId19"/>
    <p:sldId id="317" r:id="rId20"/>
    <p:sldId id="303" r:id="rId21"/>
    <p:sldId id="331" r:id="rId22"/>
    <p:sldId id="334" r:id="rId23"/>
    <p:sldId id="322" r:id="rId24"/>
    <p:sldId id="318" r:id="rId25"/>
    <p:sldId id="306" r:id="rId26"/>
    <p:sldId id="324" r:id="rId27"/>
    <p:sldId id="325" r:id="rId28"/>
    <p:sldId id="323" r:id="rId29"/>
    <p:sldId id="326" r:id="rId30"/>
    <p:sldId id="327" r:id="rId31"/>
    <p:sldId id="330" r:id="rId32"/>
    <p:sldId id="328" r:id="rId33"/>
    <p:sldId id="329" r:id="rId34"/>
    <p:sldId id="319" r:id="rId35"/>
    <p:sldId id="304" r:id="rId36"/>
    <p:sldId id="280" r:id="rId3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8402" autoAdjust="0"/>
  </p:normalViewPr>
  <p:slideViewPr>
    <p:cSldViewPr snapToGrid="0">
      <p:cViewPr varScale="1">
        <p:scale>
          <a:sx n="82" d="100"/>
          <a:sy n="82" d="100"/>
        </p:scale>
        <p:origin x="30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2B2EE-9B51-428F-BD82-71E6A1406B6A}" type="datetimeFigureOut">
              <a:rPr kumimoji="1" lang="ja-JP" altLang="en-US" smtClean="0"/>
              <a:pPr/>
              <a:t>2015/2/20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3AFE-F4A4-461F-941E-053BC3747A6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708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900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/>
              <a:t>Anyway, we made noise investigations with</a:t>
            </a:r>
            <a:r>
              <a:rPr kumimoji="1" lang="en-US" altLang="ja-JP" b="1" baseline="0" dirty="0" smtClean="0"/>
              <a:t> cryogenic interferometer of CLIO.</a:t>
            </a:r>
          </a:p>
          <a:p>
            <a:r>
              <a:rPr kumimoji="1" lang="en-US" altLang="ja-JP" b="1" baseline="0" dirty="0" smtClean="0"/>
              <a:t>Finally we succeed to demonstrate thermal noise reduction</a:t>
            </a:r>
          </a:p>
          <a:p>
            <a:r>
              <a:rPr kumimoji="1" lang="en-US" altLang="ja-JP" b="1" baseline="0" dirty="0" smtClean="0"/>
              <a:t>By cooling the mirrors.</a:t>
            </a:r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8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/>
              <a:t>As for KAGRA, we have a</a:t>
            </a:r>
            <a:r>
              <a:rPr kumimoji="1" lang="en-US" altLang="ja-JP" b="1" baseline="0" dirty="0" smtClean="0"/>
              <a:t> plan to install various sensors to monitor the noises</a:t>
            </a:r>
          </a:p>
          <a:p>
            <a:r>
              <a:rPr kumimoji="1" lang="en-US" altLang="ja-JP" b="1" baseline="0" dirty="0" smtClean="0"/>
              <a:t>as shown in this figure. Thermometer, barometer and seismometer and so on.</a:t>
            </a:r>
          </a:p>
          <a:p>
            <a:r>
              <a:rPr kumimoji="1" lang="en-US" altLang="ja-JP" b="1" baseline="0" dirty="0" smtClean="0"/>
              <a:t>In addition, cryogenic sensors are important for noise investigations.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7763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/>
              <a:t>Before talking about the</a:t>
            </a:r>
            <a:r>
              <a:rPr kumimoji="1" lang="en-US" altLang="ja-JP" b="1" baseline="0" dirty="0" smtClean="0"/>
              <a:t> current works, </a:t>
            </a:r>
            <a:r>
              <a:rPr kumimoji="1" lang="en-US" altLang="ja-JP" b="1" dirty="0" smtClean="0"/>
              <a:t>I will review the past</a:t>
            </a:r>
            <a:r>
              <a:rPr kumimoji="1" lang="en-US" altLang="ja-JP" b="1" baseline="0" dirty="0" smtClean="0"/>
              <a:t> work with TAMA300 detector.</a:t>
            </a:r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9886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5067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2417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9745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/>
              <a:t>Based on “Excess Power</a:t>
            </a:r>
            <a:r>
              <a:rPr kumimoji="1" lang="en-US" altLang="ja-JP" b="1" baseline="0" dirty="0" smtClean="0"/>
              <a:t> Filtering”, burst pipeline is being prepared for KAGRA.</a:t>
            </a:r>
          </a:p>
          <a:p>
            <a:r>
              <a:rPr kumimoji="1" lang="en-US" altLang="ja-JP" b="1" baseline="0" dirty="0" smtClean="0"/>
              <a:t>In the time and frequency plane, some excess signals are picked up.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1489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/>
              <a:t>Before talking about the</a:t>
            </a:r>
            <a:r>
              <a:rPr kumimoji="1" lang="en-US" altLang="ja-JP" b="1" baseline="0" dirty="0" smtClean="0"/>
              <a:t> current works, </a:t>
            </a:r>
            <a:r>
              <a:rPr kumimoji="1" lang="en-US" altLang="ja-JP" b="1" dirty="0" smtClean="0"/>
              <a:t>I will review the past</a:t>
            </a:r>
            <a:r>
              <a:rPr kumimoji="1" lang="en-US" altLang="ja-JP" b="1" baseline="0" dirty="0" smtClean="0"/>
              <a:t> work with TAMA300 detector.</a:t>
            </a:r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6767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Glitch</a:t>
            </a:r>
            <a:r>
              <a:rPr kumimoji="1" lang="en-US" altLang="ja-JP" baseline="0" dirty="0" smtClean="0"/>
              <a:t> monitoring for any noise sensors is available.</a:t>
            </a:r>
          </a:p>
          <a:p>
            <a:r>
              <a:rPr kumimoji="1" lang="en-US" altLang="ja-JP" baseline="0" dirty="0" smtClean="0"/>
              <a:t>By using graphical user interfaces, not only </a:t>
            </a:r>
            <a:r>
              <a:rPr kumimoji="1" lang="en-US" altLang="ja-JP" baseline="0" dirty="0" smtClean="0"/>
              <a:t>analyst </a:t>
            </a:r>
            <a:r>
              <a:rPr kumimoji="1" lang="en-US" altLang="ja-JP" baseline="0" dirty="0" smtClean="0"/>
              <a:t>but also experimentalist can easily check the noise behavior.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954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 the detector output spectrum, we can found several line noises.</a:t>
            </a:r>
          </a:p>
          <a:p>
            <a:r>
              <a:rPr kumimoji="1" lang="en-US" altLang="ja-JP" dirty="0" smtClean="0"/>
              <a:t>In the room temperature,</a:t>
            </a:r>
            <a:r>
              <a:rPr kumimoji="1" lang="en-US" altLang="ja-JP" baseline="0" dirty="0" smtClean="0"/>
              <a:t> most of line noise is stable.</a:t>
            </a:r>
          </a:p>
          <a:p>
            <a:r>
              <a:rPr kumimoji="1" lang="en-US" altLang="ja-JP" baseline="0" dirty="0" smtClean="0"/>
              <a:t>But as for cryogenic interferometer, there is </a:t>
            </a:r>
            <a:r>
              <a:rPr kumimoji="1" lang="en-US" altLang="ja-JP" baseline="0" dirty="0" smtClean="0"/>
              <a:t>a possibility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To </a:t>
            </a:r>
            <a:r>
              <a:rPr kumimoji="1" lang="en-US" altLang="ja-JP" baseline="0" dirty="0" smtClean="0"/>
              <a:t>change as a function of temperature. </a:t>
            </a:r>
            <a:endParaRPr kumimoji="1" lang="en-US" altLang="ja-JP" dirty="0" smtClean="0"/>
          </a:p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addition, violin modes are deeply related to the thermal noises.</a:t>
            </a:r>
          </a:p>
          <a:p>
            <a:r>
              <a:rPr kumimoji="1" lang="en-US" altLang="ja-JP" baseline="0" dirty="0" smtClean="0"/>
              <a:t>Therefore, this monitor is very important for cryogenic </a:t>
            </a:r>
            <a:r>
              <a:rPr kumimoji="1" lang="en-US" altLang="ja-JP" baseline="0" dirty="0" err="1" smtClean="0"/>
              <a:t>interferomter</a:t>
            </a:r>
            <a:r>
              <a:rPr kumimoji="1" lang="en-US" altLang="ja-JP" baseline="0" dirty="0" smtClean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181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 smtClean="0">
                <a:latin typeface="+mn-lt"/>
                <a:ea typeface="Verdana" pitchFamily="34" charset="0"/>
                <a:cs typeface="Verdana" pitchFamily="34" charset="0"/>
              </a:rPr>
              <a:t>Needless to say, this</a:t>
            </a:r>
            <a:r>
              <a:rPr kumimoji="1" lang="en-US" altLang="ja-JP" b="1" baseline="0" dirty="0" smtClean="0">
                <a:latin typeface="+mn-lt"/>
                <a:ea typeface="Verdana" pitchFamily="34" charset="0"/>
                <a:cs typeface="Verdana" pitchFamily="34" charset="0"/>
              </a:rPr>
              <a:t> Kakenhi project aims to make a multi-messenger observation system for GW sources.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 smtClean="0">
                <a:latin typeface="+mn-lt"/>
                <a:cs typeface="Verdana" pitchFamily="34" charset="0"/>
              </a:rPr>
              <a:t>To</a:t>
            </a:r>
            <a:r>
              <a:rPr kumimoji="1" lang="en-US" altLang="ja-JP" b="1" baseline="0" dirty="0" smtClean="0">
                <a:latin typeface="+mn-lt"/>
                <a:cs typeface="Verdana" pitchFamily="34" charset="0"/>
              </a:rPr>
              <a:t> realize the system and make it effective, not only the detector sensitivity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baseline="0" dirty="0" smtClean="0">
                <a:latin typeface="+mn-lt"/>
                <a:cs typeface="Verdana" pitchFamily="34" charset="0"/>
              </a:rPr>
              <a:t>and also low false alarm rate are important. </a:t>
            </a:r>
            <a:endParaRPr kumimoji="1" lang="ja-JP" altLang="en-US" b="1" dirty="0" smtClean="0">
              <a:latin typeface="+mn-lt"/>
              <a:cs typeface="Verdana" pitchFamily="34" charset="0"/>
            </a:endParaRPr>
          </a:p>
          <a:p>
            <a:endParaRPr kumimoji="1" lang="ja-JP" altLang="en-US" b="1" dirty="0">
              <a:latin typeface="+mn-lt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0318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642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/>
              <a:t>These figures</a:t>
            </a:r>
            <a:r>
              <a:rPr kumimoji="1" lang="en-US" altLang="ja-JP" b="1" baseline="0" dirty="0" smtClean="0"/>
              <a:t> show results of simulation test.</a:t>
            </a:r>
          </a:p>
          <a:p>
            <a:r>
              <a:rPr kumimoji="1" lang="en-US" altLang="ja-JP" b="1" baseline="0" dirty="0" smtClean="0"/>
              <a:t>In this test, artificial non-gauss noises are embedded.</a:t>
            </a:r>
          </a:p>
          <a:p>
            <a:r>
              <a:rPr kumimoji="1" lang="en-US" altLang="ja-JP" b="1" baseline="0" dirty="0" smtClean="0"/>
              <a:t>And then, these are reconstructed as empirical nu.</a:t>
            </a:r>
          </a:p>
          <a:p>
            <a:r>
              <a:rPr kumimoji="1" lang="en-US" altLang="ja-JP" b="1" baseline="0" dirty="0" smtClean="0"/>
              <a:t>Noise modeling by taking into account of non-</a:t>
            </a:r>
            <a:r>
              <a:rPr kumimoji="1" lang="en-US" altLang="ja-JP" b="1" baseline="0" dirty="0" err="1" smtClean="0"/>
              <a:t>gaussianity</a:t>
            </a:r>
            <a:r>
              <a:rPr kumimoji="1" lang="en-US" altLang="ja-JP" b="1" baseline="0" dirty="0" smtClean="0"/>
              <a:t> is very important</a:t>
            </a:r>
          </a:p>
          <a:p>
            <a:r>
              <a:rPr kumimoji="1" lang="en-US" altLang="ja-JP" b="1" baseline="0" dirty="0" smtClean="0"/>
              <a:t>to determine detection threshold. It can reduce the fake rate.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7174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498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/>
              <a:t>As I said, unfortunately we cannot operate CLIO detector.</a:t>
            </a:r>
          </a:p>
          <a:p>
            <a:r>
              <a:rPr kumimoji="1" lang="en-US" altLang="ja-JP" b="1" dirty="0" smtClean="0"/>
              <a:t>But KAGRA cryogenics</a:t>
            </a:r>
            <a:r>
              <a:rPr kumimoji="1" lang="en-US" altLang="ja-JP" b="1" baseline="0" dirty="0" smtClean="0"/>
              <a:t> installations were started in </a:t>
            </a:r>
            <a:r>
              <a:rPr kumimoji="1" lang="en-US" altLang="ja-JP" b="1" baseline="0" dirty="0" smtClean="0"/>
              <a:t>the last November.  </a:t>
            </a:r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E052B-3694-4079-B09D-4778AED30694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66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="1" dirty="0" smtClean="0"/>
              <a:t>After the installation of</a:t>
            </a:r>
            <a:r>
              <a:rPr lang="en-US" altLang="ja-JP" b="1" baseline="0" dirty="0" smtClean="0"/>
              <a:t> the cryostat,</a:t>
            </a:r>
          </a:p>
          <a:p>
            <a:r>
              <a:rPr lang="en-US" altLang="ja-JP" b="1" baseline="0" dirty="0" err="1" smtClean="0"/>
              <a:t>Tomaru</a:t>
            </a:r>
            <a:r>
              <a:rPr lang="en-US" altLang="ja-JP" b="1" baseline="0" dirty="0" smtClean="0"/>
              <a:t>-san made some measurements on seismic.</a:t>
            </a:r>
          </a:p>
          <a:p>
            <a:r>
              <a:rPr lang="en-US" altLang="ja-JP" b="1" dirty="0" smtClean="0"/>
              <a:t>This</a:t>
            </a:r>
            <a:r>
              <a:rPr lang="en-US" altLang="ja-JP" b="1" baseline="0" dirty="0" smtClean="0"/>
              <a:t> figure shows some sensors place on the floor. </a:t>
            </a:r>
            <a:endParaRPr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56FA0-09EB-EB48-B268-29FA27F643C1}" type="slidenum">
              <a:rPr lang="ja-JP" altLang="en-US" smtClean="0"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125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black spectrum shows seismic motion at CLIO.</a:t>
            </a:r>
          </a:p>
          <a:p>
            <a:r>
              <a:rPr kumimoji="1" lang="en-US" altLang="ja-JP" dirty="0" smtClean="0"/>
              <a:t>CLIO is placed at deep under the ground.</a:t>
            </a:r>
          </a:p>
          <a:p>
            <a:r>
              <a:rPr kumimoji="1" lang="en-US" altLang="ja-JP" dirty="0" smtClean="0"/>
              <a:t>But  KAGRA is</a:t>
            </a:r>
            <a:r>
              <a:rPr kumimoji="1" lang="en-US" altLang="ja-JP" baseline="0" dirty="0" smtClean="0"/>
              <a:t> placed closer than CLIO.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5895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The results</a:t>
            </a:r>
            <a:r>
              <a:rPr kumimoji="1" lang="en-US" altLang="ja-JP" b="1" baseline="0" dirty="0" smtClean="0"/>
              <a:t> show there is no excess noise.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0169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There</a:t>
            </a:r>
            <a:r>
              <a:rPr kumimoji="1" lang="en-US" altLang="ja-JP" b="1" baseline="0" dirty="0" smtClean="0"/>
              <a:t> is a lot of </a:t>
            </a:r>
            <a:r>
              <a:rPr kumimoji="1" lang="en-US" altLang="ja-JP" b="1" dirty="0" smtClean="0"/>
              <a:t>water leakages.</a:t>
            </a:r>
          </a:p>
          <a:p>
            <a:r>
              <a:rPr kumimoji="1" lang="en-US" altLang="ja-JP" b="1" dirty="0" smtClean="0"/>
              <a:t>Therefore,</a:t>
            </a:r>
            <a:r>
              <a:rPr kumimoji="1" lang="en-US" altLang="ja-JP" b="1" baseline="0" dirty="0" smtClean="0"/>
              <a:t> around the water pit we can see some excess noises.</a:t>
            </a:r>
          </a:p>
          <a:p>
            <a:r>
              <a:rPr kumimoji="1" lang="en-US" altLang="ja-JP" b="1" baseline="0" dirty="0" smtClean="0"/>
              <a:t>Maybe these are sound noise induced by water flow.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7773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A</a:t>
            </a:r>
            <a:r>
              <a:rPr kumimoji="1" lang="en-US" altLang="ja-JP" b="1" baseline="0" dirty="0" smtClean="0"/>
              <a:t>nother end room is also checked.</a:t>
            </a:r>
          </a:p>
          <a:p>
            <a:r>
              <a:rPr kumimoji="1" lang="en-US" altLang="ja-JP" b="1" baseline="0" dirty="0" smtClean="0"/>
              <a:t>This Y-end room has another access tunnel and</a:t>
            </a:r>
          </a:p>
          <a:p>
            <a:r>
              <a:rPr kumimoji="1" lang="en-US" altLang="ja-JP" b="1" baseline="0" dirty="0" smtClean="0"/>
              <a:t>We can feel some air flow in this room.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8083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759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36351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9336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/>
              <a:t>To realize low false alarm rate with cryogenic interferometer,</a:t>
            </a:r>
          </a:p>
          <a:p>
            <a:r>
              <a:rPr kumimoji="1" lang="en-US" altLang="ja-JP" b="1" dirty="0" smtClean="0"/>
              <a:t>we need noise monitoring system inside the cryostat.</a:t>
            </a:r>
          </a:p>
          <a:p>
            <a:r>
              <a:rPr kumimoji="1" lang="en-US" altLang="ja-JP" b="1" dirty="0" smtClean="0"/>
              <a:t>This shows overview of our noise monitoring system.</a:t>
            </a:r>
          </a:p>
          <a:p>
            <a:r>
              <a:rPr kumimoji="1" lang="en-US" altLang="ja-JP" b="1" dirty="0" smtClean="0"/>
              <a:t>Of</a:t>
            </a:r>
            <a:r>
              <a:rPr kumimoji="1" lang="en-US" altLang="ja-JP" b="1" baseline="0" dirty="0" smtClean="0"/>
              <a:t> course, cryogenic compatible sensors are needed.</a:t>
            </a:r>
          </a:p>
          <a:p>
            <a:r>
              <a:rPr kumimoji="1" lang="en-US" altLang="ja-JP" b="1" baseline="0" dirty="0" smtClean="0"/>
              <a:t>These are installed inside the cryostat.</a:t>
            </a:r>
          </a:p>
          <a:p>
            <a:r>
              <a:rPr kumimoji="1" lang="en-US" altLang="ja-JP" b="1" baseline="0" dirty="0" smtClean="0"/>
              <a:t>Sensor output are recorded by some data acquisition system.</a:t>
            </a:r>
          </a:p>
          <a:p>
            <a:r>
              <a:rPr kumimoji="1" lang="en-US" altLang="ja-JP" b="1" baseline="0" dirty="0" smtClean="0"/>
              <a:t>And then, data is </a:t>
            </a:r>
            <a:r>
              <a:rPr kumimoji="1" lang="en-US" altLang="ja-JP" b="1" baseline="0" dirty="0" smtClean="0"/>
              <a:t>transferred </a:t>
            </a:r>
            <a:r>
              <a:rPr kumimoji="1" lang="en-US" altLang="ja-JP" b="1" baseline="0" dirty="0" smtClean="0"/>
              <a:t>to the computer cluster for GW pipeline analysis</a:t>
            </a:r>
          </a:p>
          <a:p>
            <a:r>
              <a:rPr kumimoji="1" lang="en-US" altLang="ja-JP" b="1" baseline="0" dirty="0" smtClean="0"/>
              <a:t>And also for detector characterization system. </a:t>
            </a:r>
            <a:endParaRPr kumimoji="1" lang="en-US" altLang="ja-JP" b="1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141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8773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/>
              <a:t>This is a cryogenic compatible sensor</a:t>
            </a:r>
            <a:r>
              <a:rPr kumimoji="1" lang="en-US" altLang="ja-JP" b="1" baseline="0" dirty="0" smtClean="0"/>
              <a:t> to </a:t>
            </a:r>
            <a:r>
              <a:rPr kumimoji="1" lang="en-US" altLang="ja-JP" b="1" baseline="0" dirty="0" smtClean="0"/>
              <a:t>sense </a:t>
            </a:r>
            <a:r>
              <a:rPr kumimoji="1" lang="en-US" altLang="ja-JP" b="1" baseline="0" dirty="0" smtClean="0"/>
              <a:t>the vibration.</a:t>
            </a:r>
          </a:p>
          <a:p>
            <a:r>
              <a:rPr kumimoji="1" lang="en-US" altLang="ja-JP" b="1" baseline="0" dirty="0" smtClean="0"/>
              <a:t>Based on design of Yamamoto-san in ICRR, some modifications were applied. </a:t>
            </a:r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6167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/>
              <a:t>This is seismic</a:t>
            </a:r>
            <a:r>
              <a:rPr kumimoji="1" lang="en-US" altLang="ja-JP" b="1" baseline="0" dirty="0" smtClean="0"/>
              <a:t> spectrum at TAMA site.</a:t>
            </a:r>
          </a:p>
          <a:p>
            <a:r>
              <a:rPr kumimoji="1" lang="en-US" altLang="ja-JP" b="1" baseline="0" dirty="0" smtClean="0"/>
              <a:t>Mitaka campus is very loud than that of Kamioka mine.</a:t>
            </a:r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873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/>
              <a:t>In my original</a:t>
            </a:r>
            <a:r>
              <a:rPr kumimoji="1" lang="en-US" altLang="ja-JP" b="1" baseline="0" dirty="0" smtClean="0"/>
              <a:t> research plan, </a:t>
            </a:r>
          </a:p>
          <a:p>
            <a:r>
              <a:rPr kumimoji="1" lang="en-US" altLang="ja-JP" b="1" baseline="0" dirty="0" smtClean="0"/>
              <a:t>the sensor will be installed inside CLIO cryostat like that.</a:t>
            </a:r>
          </a:p>
          <a:p>
            <a:r>
              <a:rPr kumimoji="1" lang="en-US" altLang="ja-JP" b="1" dirty="0" smtClean="0"/>
              <a:t>This picture was taken</a:t>
            </a:r>
            <a:r>
              <a:rPr kumimoji="1" lang="en-US" altLang="ja-JP" b="1" baseline="0" dirty="0" smtClean="0"/>
              <a:t> in 2005 or 2006.</a:t>
            </a:r>
          </a:p>
          <a:p>
            <a:r>
              <a:rPr kumimoji="1" lang="en-US" altLang="ja-JP" b="1" baseline="0" dirty="0" smtClean="0"/>
              <a:t>As you know, at the Kamioka site lack of manpower is very serious.</a:t>
            </a:r>
          </a:p>
          <a:p>
            <a:r>
              <a:rPr kumimoji="1" lang="en-US" altLang="ja-JP" b="1" baseline="0" dirty="0" smtClean="0"/>
              <a:t>Therefore, we could not operate CLIO detector in cryogenic temperature.</a:t>
            </a:r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2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smtClean="0"/>
              <a:t>We made noise investigations with cryogenic interferometer of CLIO.</a:t>
            </a:r>
            <a:endParaRPr kumimoji="1" lang="ja-JP" altLang="en-US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3AFE-F4A4-461F-941E-053BC3747A66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5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CC87-8A37-4AE2-A4AC-5CF828D8292E}" type="datetimeFigureOut">
              <a:rPr kumimoji="1" lang="ja-JP" altLang="en-US" smtClean="0"/>
              <a:pPr/>
              <a:t>2015/2/20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E47-94C5-40A2-96CC-5446936085C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CC87-8A37-4AE2-A4AC-5CF828D8292E}" type="datetimeFigureOut">
              <a:rPr kumimoji="1" lang="ja-JP" altLang="en-US" smtClean="0"/>
              <a:pPr/>
              <a:t>2015/2/20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E47-94C5-40A2-96CC-5446936085C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CC87-8A37-4AE2-A4AC-5CF828D8292E}" type="datetimeFigureOut">
              <a:rPr kumimoji="1" lang="ja-JP" altLang="en-US" smtClean="0"/>
              <a:pPr/>
              <a:t>2015/2/20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E47-94C5-40A2-96CC-5446936085C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CC87-8A37-4AE2-A4AC-5CF828D8292E}" type="datetimeFigureOut">
              <a:rPr kumimoji="1" lang="ja-JP" altLang="en-US" smtClean="0"/>
              <a:pPr/>
              <a:t>2015/2/20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E47-94C5-40A2-96CC-5446936085C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CC87-8A37-4AE2-A4AC-5CF828D8292E}" type="datetimeFigureOut">
              <a:rPr kumimoji="1" lang="ja-JP" altLang="en-US" smtClean="0"/>
              <a:pPr/>
              <a:t>2015/2/20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E47-94C5-40A2-96CC-5446936085C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CC87-8A37-4AE2-A4AC-5CF828D8292E}" type="datetimeFigureOut">
              <a:rPr kumimoji="1" lang="ja-JP" altLang="en-US" smtClean="0"/>
              <a:pPr/>
              <a:t>2015/2/20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E47-94C5-40A2-96CC-5446936085C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CC87-8A37-4AE2-A4AC-5CF828D8292E}" type="datetimeFigureOut">
              <a:rPr kumimoji="1" lang="ja-JP" altLang="en-US" smtClean="0"/>
              <a:pPr/>
              <a:t>2015/2/20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E47-94C5-40A2-96CC-5446936085C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CC87-8A37-4AE2-A4AC-5CF828D8292E}" type="datetimeFigureOut">
              <a:rPr kumimoji="1" lang="ja-JP" altLang="en-US" smtClean="0"/>
              <a:pPr/>
              <a:t>2015/2/20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E47-94C5-40A2-96CC-5446936085C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CC87-8A37-4AE2-A4AC-5CF828D8292E}" type="datetimeFigureOut">
              <a:rPr kumimoji="1" lang="ja-JP" altLang="en-US" smtClean="0"/>
              <a:pPr/>
              <a:t>2015/2/20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E47-94C5-40A2-96CC-5446936085C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CC87-8A37-4AE2-A4AC-5CF828D8292E}" type="datetimeFigureOut">
              <a:rPr kumimoji="1" lang="ja-JP" altLang="en-US" smtClean="0"/>
              <a:pPr/>
              <a:t>2015/2/20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E47-94C5-40A2-96CC-5446936085C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CC87-8A37-4AE2-A4AC-5CF828D8292E}" type="datetimeFigureOut">
              <a:rPr kumimoji="1" lang="ja-JP" altLang="en-US" smtClean="0"/>
              <a:pPr/>
              <a:t>2015/2/20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E47-94C5-40A2-96CC-5446936085C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DCC87-8A37-4AE2-A4AC-5CF828D8292E}" type="datetimeFigureOut">
              <a:rPr kumimoji="1" lang="ja-JP" altLang="en-US" smtClean="0"/>
              <a:pPr/>
              <a:t>2015/2/20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FE47-94C5-40A2-96CC-5446936085C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wdoc.icrr.u-tokyo.ac.jp/DocDB/0019/G1301979/002/20131112_detchar_glitch_monitor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69517" y="2130425"/>
            <a:ext cx="8235863" cy="1470025"/>
          </a:xfrm>
        </p:spPr>
        <p:txBody>
          <a:bodyPr>
            <a:noAutofit/>
          </a:bodyPr>
          <a:lstStyle/>
          <a:p>
            <a:r>
              <a:rPr lang="en-US" altLang="ja-JP" sz="5400" b="1" dirty="0" smtClean="0"/>
              <a:t>Burst noise investigation for cryogenic GW detector</a:t>
            </a:r>
            <a:endParaRPr kumimoji="1" lang="ja-JP" altLang="en-US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16769" y="6381109"/>
            <a:ext cx="338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2015-02-21 @ 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Hiroshima U.</a:t>
            </a:r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76975" y="4421393"/>
            <a:ext cx="38724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b="1" dirty="0" smtClean="0"/>
              <a:t>NAOJ</a:t>
            </a:r>
          </a:p>
          <a:p>
            <a:pPr algn="ctr"/>
            <a:r>
              <a:rPr lang="en-US" altLang="ja-JP" sz="4000" b="1" dirty="0" smtClean="0"/>
              <a:t>Daisuke TATSUMI</a:t>
            </a:r>
            <a:endParaRPr kumimoji="1" lang="ja-JP" altLang="en-US" sz="4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129211" y="132764"/>
            <a:ext cx="4731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3rd Symposium ‐ New Development in Astrophysics through </a:t>
            </a:r>
          </a:p>
          <a:p>
            <a:r>
              <a:rPr lang="en-US" altLang="ja-JP" sz="1400" dirty="0" smtClean="0"/>
              <a:t>Multi-messenger Observations of Gravitational Wave Sources</a:t>
            </a:r>
            <a:endParaRPr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Cryogenic Sensor</a:t>
            </a:r>
            <a:endParaRPr kumimoji="1" lang="ja-JP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52" y="1160922"/>
            <a:ext cx="7354295" cy="55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329907"/>
            <a:ext cx="80391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2619" y="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Photo: CLIO inner shield</a:t>
            </a:r>
            <a:endParaRPr kumimoji="1" lang="ja-JP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581001"/>
            <a:ext cx="5734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solidFill>
                  <a:prstClr val="black"/>
                </a:solidFill>
              </a:rPr>
              <a:t>This picture shows a cryogenic vibration sensor inside the vacuum chamber.</a:t>
            </a:r>
            <a:endParaRPr lang="ja-JP" altLang="en-US" sz="1200" b="1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1357" y="1143000"/>
            <a:ext cx="159530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K. Yamamoto</a:t>
            </a:r>
          </a:p>
          <a:p>
            <a:r>
              <a:rPr lang="en-US" altLang="ja-JP" dirty="0" smtClean="0"/>
              <a:t>JPS2006 Spring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70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2619" y="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Photo: CLIO inner shield</a:t>
            </a:r>
            <a:endParaRPr kumimoji="1" lang="ja-JP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581001"/>
            <a:ext cx="5734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/>
              <a:t>We </a:t>
            </a:r>
            <a:r>
              <a:rPr lang="en-US" altLang="ja-JP" sz="1200" b="1" dirty="0"/>
              <a:t>made noise investigations with cryogenic interferometer of CLIO.</a:t>
            </a:r>
            <a:endParaRPr lang="ja-JP" altLang="en-US" sz="12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07" y="876897"/>
            <a:ext cx="8852293" cy="560402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347800" y="92737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K. Yamamoto</a:t>
            </a:r>
          </a:p>
          <a:p>
            <a:r>
              <a:rPr lang="en-US" altLang="ja-JP" dirty="0" smtClean="0"/>
              <a:t>JPS2006 Spring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54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2619" y="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CLIO: achievement</a:t>
            </a:r>
            <a:endParaRPr kumimoji="1" lang="ja-JP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0984"/>
            <a:ext cx="9070109" cy="234801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11834" t="3323" r="-5917" b="14675"/>
          <a:stretch/>
        </p:blipFill>
        <p:spPr>
          <a:xfrm>
            <a:off x="314036" y="3629890"/>
            <a:ext cx="4405745" cy="294178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950691" y="3768435"/>
            <a:ext cx="30696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 smtClean="0"/>
              <a:t>By cooling the mirrors,</a:t>
            </a:r>
          </a:p>
          <a:p>
            <a:pPr>
              <a:lnSpc>
                <a:spcPct val="150000"/>
              </a:lnSpc>
            </a:pPr>
            <a:r>
              <a:rPr lang="en-US" altLang="ja-JP" sz="2000" dirty="0" smtClean="0"/>
              <a:t>we succeed to demonstrate</a:t>
            </a:r>
          </a:p>
          <a:p>
            <a:pPr>
              <a:lnSpc>
                <a:spcPct val="150000"/>
              </a:lnSpc>
            </a:pPr>
            <a:r>
              <a:rPr lang="en-US" altLang="ja-JP" sz="2000" dirty="0" smtClean="0"/>
              <a:t>thermal noise reduction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/>
              <a:t>at CLIO.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448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Data Transfer</a:t>
            </a:r>
            <a:endParaRPr kumimoji="1" lang="ja-JP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61" y="0"/>
            <a:ext cx="91489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353291" y="285504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Data Transfer</a:t>
            </a:r>
          </a:p>
        </p:txBody>
      </p:sp>
    </p:spTree>
    <p:extLst>
      <p:ext uri="{BB962C8B-B14F-4D97-AF65-F5344CB8AC3E}">
        <p14:creationId xmlns:p14="http://schemas.microsoft.com/office/powerpoint/2010/main" val="23511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Data Acquisition</a:t>
            </a:r>
            <a:endParaRPr kumimoji="1" lang="ja-JP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37" y="1619655"/>
            <a:ext cx="3332593" cy="4525963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457200" y="1619655"/>
            <a:ext cx="493628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At the KAGRA site, KAGRA Digital Control</a:t>
            </a:r>
          </a:p>
          <a:p>
            <a:r>
              <a:rPr kumimoji="1" lang="en-US" altLang="ja-JP" dirty="0" smtClean="0"/>
              <a:t>System </a:t>
            </a:r>
            <a:r>
              <a:rPr lang="en-US" altLang="ja-JP" dirty="0" smtClean="0"/>
              <a:t>is available to record various noise sensors.</a:t>
            </a:r>
          </a:p>
          <a:p>
            <a:r>
              <a:rPr kumimoji="1" lang="en-US" altLang="ja-JP" dirty="0" smtClean="0"/>
              <a:t>But in the past two years </a:t>
            </a:r>
          </a:p>
          <a:p>
            <a:r>
              <a:rPr lang="en-US" altLang="ja-JP" dirty="0" smtClean="0"/>
              <a:t>we need temporal data acquisition system</a:t>
            </a:r>
          </a:p>
          <a:p>
            <a:r>
              <a:rPr kumimoji="1" lang="en-US" altLang="ja-JP" dirty="0" smtClean="0"/>
              <a:t>to record data with FRAME FORMAT.</a:t>
            </a:r>
          </a:p>
          <a:p>
            <a:endParaRPr lang="en-US" altLang="ja-JP" dirty="0"/>
          </a:p>
          <a:p>
            <a:r>
              <a:rPr lang="en-US" altLang="ja-JP" dirty="0"/>
              <a:t>The </a:t>
            </a:r>
            <a:r>
              <a:rPr lang="en-US" altLang="ja-JP" dirty="0" smtClean="0"/>
              <a:t>FRAME FORMAT </a:t>
            </a:r>
            <a:r>
              <a:rPr lang="en-US" altLang="ja-JP" dirty="0"/>
              <a:t>is </a:t>
            </a:r>
            <a:endParaRPr lang="en-US" altLang="ja-JP" dirty="0" smtClean="0"/>
          </a:p>
          <a:p>
            <a:r>
              <a:rPr lang="en-US" altLang="ja-JP" dirty="0" smtClean="0"/>
              <a:t>Common </a:t>
            </a:r>
            <a:r>
              <a:rPr lang="en-US" altLang="ja-JP" dirty="0"/>
              <a:t>Data Frame Format </a:t>
            </a:r>
            <a:endParaRPr lang="en-US" altLang="ja-JP" dirty="0" smtClean="0"/>
          </a:p>
          <a:p>
            <a:r>
              <a:rPr lang="en-US" altLang="ja-JP" dirty="0" smtClean="0"/>
              <a:t>for </a:t>
            </a:r>
            <a:r>
              <a:rPr lang="en-US" altLang="ja-JP" dirty="0"/>
              <a:t>Interferometric Gravitational Wave Detector </a:t>
            </a:r>
            <a:endParaRPr lang="en-US" altLang="ja-JP" dirty="0" smtClean="0"/>
          </a:p>
          <a:p>
            <a:r>
              <a:rPr lang="en-US" altLang="ja-JP" dirty="0" smtClean="0"/>
              <a:t>(</a:t>
            </a:r>
            <a:r>
              <a:rPr lang="en-US" altLang="ja-JP" dirty="0"/>
              <a:t>IGWD</a:t>
            </a:r>
            <a:r>
              <a:rPr lang="en-US" altLang="ja-JP" dirty="0" smtClean="0"/>
              <a:t>).</a:t>
            </a:r>
          </a:p>
          <a:p>
            <a:r>
              <a:rPr lang="en-US" altLang="ja-JP" dirty="0" smtClean="0"/>
              <a:t>The data is mainly analyzed by  KAGRA pipeline </a:t>
            </a:r>
          </a:p>
          <a:p>
            <a:r>
              <a:rPr lang="en-US" altLang="ja-JP" dirty="0"/>
              <a:t>a</a:t>
            </a:r>
            <a:r>
              <a:rPr lang="en-US" altLang="ja-JP" dirty="0" smtClean="0"/>
              <a:t>nalysis programs.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2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930"/>
            <a:ext cx="8975387" cy="67130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Data Transfer</a:t>
            </a:r>
            <a:endParaRPr kumimoji="1" lang="ja-JP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6940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Data Transfer</a:t>
            </a:r>
            <a:endParaRPr kumimoji="1" lang="ja-JP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51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88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Burst Pipeline</a:t>
            </a:r>
            <a:endParaRPr kumimoji="1" lang="ja-JP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161965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8" name="図 7"/>
          <p:cNvPicPr/>
          <p:nvPr/>
        </p:nvPicPr>
        <p:blipFill>
          <a:blip r:embed="rId3"/>
          <a:stretch/>
        </p:blipFill>
        <p:spPr>
          <a:xfrm>
            <a:off x="427130" y="1718346"/>
            <a:ext cx="3491485" cy="2004698"/>
          </a:xfrm>
          <a:prstGeom prst="rect">
            <a:avLst/>
          </a:prstGeom>
          <a:ln>
            <a:noFill/>
          </a:ln>
        </p:spPr>
      </p:pic>
      <p:pic>
        <p:nvPicPr>
          <p:cNvPr id="9" name="図 8"/>
          <p:cNvPicPr/>
          <p:nvPr/>
        </p:nvPicPr>
        <p:blipFill>
          <a:blip r:embed="rId4"/>
          <a:stretch/>
        </p:blipFill>
        <p:spPr>
          <a:xfrm>
            <a:off x="4767647" y="1799004"/>
            <a:ext cx="3461443" cy="1989350"/>
          </a:xfrm>
          <a:prstGeom prst="rect">
            <a:avLst/>
          </a:prstGeom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5"/>
          <a:stretch/>
        </p:blipFill>
        <p:spPr>
          <a:xfrm>
            <a:off x="587792" y="4376146"/>
            <a:ext cx="3395806" cy="2220548"/>
          </a:xfrm>
          <a:prstGeom prst="rect">
            <a:avLst/>
          </a:prstGeom>
          <a:ln>
            <a:noFill/>
          </a:ln>
        </p:spPr>
      </p:pic>
      <p:pic>
        <p:nvPicPr>
          <p:cNvPr id="11" name="図 10"/>
          <p:cNvPicPr/>
          <p:nvPr/>
        </p:nvPicPr>
        <p:blipFill>
          <a:blip r:embed="rId6"/>
          <a:stretch/>
        </p:blipFill>
        <p:spPr>
          <a:xfrm>
            <a:off x="4767647" y="4245526"/>
            <a:ext cx="3366090" cy="2612409"/>
          </a:xfrm>
          <a:prstGeom prst="rect">
            <a:avLst/>
          </a:prstGeom>
          <a:ln>
            <a:noFill/>
          </a:ln>
        </p:spPr>
      </p:pic>
      <p:sp>
        <p:nvSpPr>
          <p:cNvPr id="12" name="TextShape 2"/>
          <p:cNvSpPr txBox="1"/>
          <p:nvPr/>
        </p:nvSpPr>
        <p:spPr>
          <a:xfrm>
            <a:off x="783723" y="1371875"/>
            <a:ext cx="2873650" cy="24230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US" sz="1400" b="1" dirty="0" smtClean="0">
                <a:latin typeface="Times New Roman"/>
                <a:ea typeface="Times New Roman"/>
              </a:rPr>
              <a:t>LIGO S5 DATA</a:t>
            </a:r>
            <a:endParaRPr b="1" dirty="0"/>
          </a:p>
        </p:txBody>
      </p:sp>
      <p:sp>
        <p:nvSpPr>
          <p:cNvPr id="13" name="TextShape 3"/>
          <p:cNvSpPr txBox="1"/>
          <p:nvPr/>
        </p:nvSpPr>
        <p:spPr>
          <a:xfrm>
            <a:off x="783723" y="4017247"/>
            <a:ext cx="3396132" cy="24230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US" sz="1270" b="1" dirty="0" smtClean="0">
                <a:latin typeface="Times New Roman"/>
                <a:ea typeface="Times New Roman"/>
              </a:rPr>
              <a:t>Whitening by Linear </a:t>
            </a:r>
            <a:r>
              <a:rPr lang="en-US" sz="1270" b="1" dirty="0">
                <a:latin typeface="Times New Roman"/>
                <a:ea typeface="Times New Roman"/>
              </a:rPr>
              <a:t>Prediction Error </a:t>
            </a:r>
            <a:r>
              <a:rPr lang="en-US" sz="1270" b="1" dirty="0" smtClean="0">
                <a:latin typeface="Times New Roman"/>
                <a:ea typeface="Times New Roman"/>
              </a:rPr>
              <a:t>Filter</a:t>
            </a:r>
            <a:endParaRPr sz="1633" b="1" dirty="0"/>
          </a:p>
        </p:txBody>
      </p:sp>
      <p:sp>
        <p:nvSpPr>
          <p:cNvPr id="15" name="TextShape 5"/>
          <p:cNvSpPr txBox="1"/>
          <p:nvPr/>
        </p:nvSpPr>
        <p:spPr>
          <a:xfrm>
            <a:off x="4963904" y="1128941"/>
            <a:ext cx="3396132" cy="562974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US" sz="1270" dirty="0" smtClean="0">
                <a:latin typeface="Times New Roman"/>
                <a:ea typeface="Times New Roman"/>
              </a:rPr>
              <a:t>To reduce the false alarm rate,</a:t>
            </a:r>
          </a:p>
          <a:p>
            <a:r>
              <a:rPr lang="en-US" sz="1270" dirty="0" smtClean="0">
                <a:latin typeface="Times New Roman"/>
              </a:rPr>
              <a:t>non-gauss noise model is applied to determine</a:t>
            </a:r>
          </a:p>
          <a:p>
            <a:r>
              <a:rPr lang="en-US" sz="1270" dirty="0" smtClean="0">
                <a:latin typeface="Times New Roman"/>
              </a:rPr>
              <a:t>detection threshold.</a:t>
            </a:r>
            <a:endParaRPr sz="1633" dirty="0"/>
          </a:p>
        </p:txBody>
      </p:sp>
      <p:sp>
        <p:nvSpPr>
          <p:cNvPr id="17" name="TextShape 3"/>
          <p:cNvSpPr txBox="1"/>
          <p:nvPr/>
        </p:nvSpPr>
        <p:spPr>
          <a:xfrm>
            <a:off x="4963904" y="4003225"/>
            <a:ext cx="3396132" cy="24230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US" sz="1270" b="1" dirty="0" smtClean="0">
                <a:latin typeface="Times New Roman"/>
              </a:rPr>
              <a:t>Signal to Noise ratio on time-freq. plane</a:t>
            </a:r>
            <a:endParaRPr sz="1633" b="1" dirty="0"/>
          </a:p>
        </p:txBody>
      </p:sp>
      <p:sp>
        <p:nvSpPr>
          <p:cNvPr id="4" name="テキスト ボックス 3"/>
          <p:cNvSpPr txBox="1"/>
          <p:nvPr/>
        </p:nvSpPr>
        <p:spPr>
          <a:xfrm rot="-1800000">
            <a:off x="148564" y="864340"/>
            <a:ext cx="165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C00000"/>
                </a:solidFill>
              </a:rPr>
              <a:t>In progress 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78351" y="626619"/>
            <a:ext cx="1221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Hayama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43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86663" y="852423"/>
            <a:ext cx="56055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Introduction</a:t>
            </a:r>
            <a:endParaRPr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59256" y="2199993"/>
            <a:ext cx="70057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b="1" dirty="0" smtClean="0"/>
              <a:t>My two year’s research plan of </a:t>
            </a:r>
          </a:p>
          <a:p>
            <a:pPr>
              <a:lnSpc>
                <a:spcPct val="150000"/>
              </a:lnSpc>
            </a:pPr>
            <a:r>
              <a:rPr lang="en-US" altLang="ja-JP" sz="2400" dirty="0" smtClean="0"/>
              <a:t>“</a:t>
            </a:r>
            <a:r>
              <a:rPr lang="en-US" altLang="ja-JP" sz="2400" b="1" dirty="0" smtClean="0"/>
              <a:t>Burst noise investigation for cryogenic GW detector”</a:t>
            </a:r>
          </a:p>
          <a:p>
            <a:pPr>
              <a:lnSpc>
                <a:spcPct val="150000"/>
              </a:lnSpc>
            </a:pPr>
            <a:r>
              <a:rPr lang="en-US" altLang="ja-JP" sz="2400" b="1" dirty="0" smtClean="0"/>
              <a:t>was approved as a 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「公募研究」 </a:t>
            </a:r>
            <a:r>
              <a:rPr lang="en-US" altLang="ja-JP" sz="2400" b="1" dirty="0" smtClean="0"/>
              <a:t>of A04 group.</a:t>
            </a:r>
          </a:p>
          <a:p>
            <a:pPr>
              <a:lnSpc>
                <a:spcPct val="150000"/>
              </a:lnSpc>
            </a:pP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Related Public Subscription Researches</a:t>
            </a:r>
            <a:r>
              <a:rPr lang="ja-JP" alt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ja-JP" alt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ja-JP" altLang="en-US" sz="2000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公募研究</a:t>
            </a:r>
            <a:endParaRPr lang="en-US" altLang="ja-JP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kumimoji="1" lang="en-US" altLang="ja-JP" sz="2400" b="1" dirty="0" smtClean="0"/>
          </a:p>
          <a:p>
            <a:r>
              <a:rPr kumimoji="1" lang="en-US" altLang="ja-JP" sz="2400" b="1" dirty="0" smtClean="0"/>
              <a:t>In this talk, I would like to make a bri</a:t>
            </a:r>
            <a:r>
              <a:rPr lang="en-US" altLang="ja-JP" sz="2400" b="1" dirty="0" smtClean="0"/>
              <a:t>ef report </a:t>
            </a:r>
          </a:p>
          <a:p>
            <a:r>
              <a:rPr lang="en-US" altLang="ja-JP" sz="2400" b="1" dirty="0" smtClean="0"/>
              <a:t>on my research </a:t>
            </a:r>
            <a:r>
              <a:rPr kumimoji="1" lang="en-US" altLang="ja-JP" sz="2400" b="1" dirty="0" smtClean="0"/>
              <a:t>program.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353291" y="285504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Detector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24677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Glitch noise monitor</a:t>
            </a:r>
            <a:endParaRPr kumimoji="1" lang="ja-JP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161965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TextShape 2"/>
          <p:cNvSpPr txBox="1"/>
          <p:nvPr/>
        </p:nvSpPr>
        <p:spPr>
          <a:xfrm>
            <a:off x="641931" y="6259367"/>
            <a:ext cx="7391229" cy="4026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Reference：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http://gwdoc.icrr.u-tokyo.ac.jp/DocDB/0019/G1301979/002/20131112_detchar_glitch_monitor.pdf</a:t>
            </a:r>
            <a:endParaRPr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図 4"/>
          <p:cNvPicPr/>
          <p:nvPr/>
        </p:nvPicPr>
        <p:blipFill>
          <a:blip r:embed="rId4"/>
          <a:stretch/>
        </p:blipFill>
        <p:spPr>
          <a:xfrm>
            <a:off x="1045291" y="860170"/>
            <a:ext cx="6791938" cy="53446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6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88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Line noise monitor</a:t>
            </a:r>
            <a:endParaRPr kumimoji="1" lang="ja-JP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161965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/>
          <p:cNvPicPr/>
          <p:nvPr/>
        </p:nvPicPr>
        <p:blipFill>
          <a:blip r:embed="rId3"/>
          <a:stretch/>
        </p:blipFill>
        <p:spPr>
          <a:xfrm>
            <a:off x="1084770" y="959620"/>
            <a:ext cx="6139162" cy="2024617"/>
          </a:xfrm>
          <a:prstGeom prst="rect">
            <a:avLst/>
          </a:prstGeom>
          <a:ln>
            <a:noFill/>
          </a:ln>
        </p:spPr>
      </p:pic>
      <p:pic>
        <p:nvPicPr>
          <p:cNvPr id="7" name="図 6"/>
          <p:cNvPicPr/>
          <p:nvPr/>
        </p:nvPicPr>
        <p:blipFill>
          <a:blip r:embed="rId4"/>
          <a:stretch/>
        </p:blipFill>
        <p:spPr>
          <a:xfrm>
            <a:off x="1084770" y="3177669"/>
            <a:ext cx="7118816" cy="3592063"/>
          </a:xfrm>
          <a:prstGeom prst="rect">
            <a:avLst/>
          </a:prstGeom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 rot="-5400000">
            <a:off x="674694" y="395378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peak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-5400000">
            <a:off x="674694" y="542634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peak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31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Detector Characterization</a:t>
            </a:r>
            <a:endParaRPr kumimoji="1" lang="ja-JP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161965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89889" y="1926077"/>
            <a:ext cx="1540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Glitch monitor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Line monitor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9"/>
            <a:ext cx="9144000" cy="68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Detector Characterization</a:t>
            </a:r>
            <a:endParaRPr kumimoji="1" lang="ja-JP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161965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89889" y="1926077"/>
            <a:ext cx="1540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Glitch monitor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Line monitor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0"/>
            <a:ext cx="9144000" cy="68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353291" y="285504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Status of KAGRA</a:t>
            </a:r>
            <a:br>
              <a:rPr lang="en-US" altLang="ja-JP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</a:t>
            </a:r>
          </a:p>
        </p:txBody>
      </p:sp>
    </p:spTree>
    <p:extLst>
      <p:ext uri="{BB962C8B-B14F-4D97-AF65-F5344CB8AC3E}">
        <p14:creationId xmlns:p14="http://schemas.microsoft.com/office/powerpoint/2010/main" val="23332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0" t="20532" r="9245" b="-706"/>
          <a:stretch>
            <a:fillRect/>
          </a:stretch>
        </p:blipFill>
        <p:spPr bwMode="auto">
          <a:xfrm>
            <a:off x="48635" y="257973"/>
            <a:ext cx="9030579" cy="573325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cxnSp>
        <p:nvCxnSpPr>
          <p:cNvPr id="11" name="直線矢印コネクタ 10"/>
          <p:cNvCxnSpPr/>
          <p:nvPr/>
        </p:nvCxnSpPr>
        <p:spPr>
          <a:xfrm rot="10800000" flipV="1">
            <a:off x="5225356" y="1901094"/>
            <a:ext cx="580700" cy="468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32"/>
          <p:cNvSpPr txBox="1">
            <a:spLocks noChangeArrowheads="1"/>
          </p:cNvSpPr>
          <p:nvPr/>
        </p:nvSpPr>
        <p:spPr bwMode="auto">
          <a:xfrm rot="-1820034">
            <a:off x="5570870" y="3369556"/>
            <a:ext cx="647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prstClr val="black"/>
                </a:solidFill>
              </a:rPr>
              <a:t>3km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33"/>
          <p:cNvSpPr txBox="1">
            <a:spLocks noChangeArrowheads="1"/>
          </p:cNvSpPr>
          <p:nvPr/>
        </p:nvSpPr>
        <p:spPr bwMode="auto">
          <a:xfrm rot="3674564">
            <a:off x="3303398" y="4159711"/>
            <a:ext cx="646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prstClr val="black"/>
                </a:solidFill>
              </a:rPr>
              <a:t>3km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9921975">
            <a:off x="6287672" y="2583413"/>
            <a:ext cx="18758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pc="600" dirty="0" smtClean="0">
                <a:solidFill>
                  <a:prstClr val="black"/>
                </a:solidFill>
              </a:rPr>
              <a:t> K A G R A</a:t>
            </a:r>
            <a:endParaRPr lang="ja-JP" altLang="en-US" spc="600" dirty="0">
              <a:solidFill>
                <a:prstClr val="black"/>
              </a:solidFill>
            </a:endParaRPr>
          </a:p>
        </p:txBody>
      </p:sp>
      <p:pic>
        <p:nvPicPr>
          <p:cNvPr id="17" name="Picture 2" descr="sk_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6056" y="890083"/>
            <a:ext cx="1400516" cy="1055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2" name="直線コネクタ 31"/>
          <p:cNvCxnSpPr/>
          <p:nvPr/>
        </p:nvCxnSpPr>
        <p:spPr>
          <a:xfrm>
            <a:off x="4294378" y="4739181"/>
            <a:ext cx="108012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 flipV="1">
            <a:off x="837994" y="274685"/>
            <a:ext cx="936104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142425" y="306623"/>
            <a:ext cx="2048253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Mozumi Entrance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917062" y="5471306"/>
            <a:ext cx="239354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Shin-atotsu Entrance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39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63610" y="5506291"/>
            <a:ext cx="2133600" cy="365125"/>
          </a:xfrm>
        </p:spPr>
        <p:txBody>
          <a:bodyPr/>
          <a:lstStyle/>
          <a:p>
            <a:fld id="{2C3D858E-F575-4E7F-B7CA-2280E59DDD8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44849" y="427101"/>
            <a:ext cx="220765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Super-Kamiokande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60310" y="478245"/>
            <a:ext cx="67197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CLIO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rot="5400000">
            <a:off x="4526002" y="2233548"/>
            <a:ext cx="6649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Seiji Kawamura\Documents\データ\論文・雑誌・印刷物\本・一般雑誌\レーザー研究_20081002\Figure\CLI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1023" y="827211"/>
            <a:ext cx="1593826" cy="10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円/楕円 32"/>
          <p:cNvSpPr/>
          <p:nvPr/>
        </p:nvSpPr>
        <p:spPr>
          <a:xfrm>
            <a:off x="1405770" y="381066"/>
            <a:ext cx="736655" cy="651334"/>
          </a:xfrm>
          <a:prstGeom prst="ellipse">
            <a:avLst/>
          </a:prstGeom>
          <a:noFill/>
          <a:ln w="57150" cmpd="sng">
            <a:solidFill>
              <a:srgbClr val="FF03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8089857" y="2065474"/>
            <a:ext cx="736655" cy="651334"/>
          </a:xfrm>
          <a:prstGeom prst="ellipse">
            <a:avLst/>
          </a:prstGeom>
          <a:noFill/>
          <a:ln w="57150" cmpd="sng">
            <a:solidFill>
              <a:srgbClr val="FF034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04560" y="416690"/>
            <a:ext cx="907520" cy="461665"/>
          </a:xfrm>
          <a:prstGeom prst="rect">
            <a:avLst/>
          </a:prstGeom>
          <a:solidFill>
            <a:srgbClr val="FFF7EA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Y-end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988958" y="1582097"/>
            <a:ext cx="923901" cy="461665"/>
          </a:xfrm>
          <a:prstGeom prst="rect">
            <a:avLst/>
          </a:prstGeom>
          <a:solidFill>
            <a:srgbClr val="FFF7EA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X-end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239695" y="5949585"/>
            <a:ext cx="6670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Two cryostats have been installed into X and Y ends.</a:t>
            </a:r>
          </a:p>
          <a:p>
            <a:r>
              <a:rPr lang="en-US" altLang="ja-JP" sz="2400" dirty="0" smtClean="0"/>
              <a:t>And we start assembly of cryostat from Nov. 2014.</a:t>
            </a:r>
            <a:r>
              <a:rPr kumimoji="1" lang="en-US" altLang="ja-JP" sz="2400" dirty="0" smtClean="0"/>
              <a:t> </a:t>
            </a:r>
          </a:p>
        </p:txBody>
      </p:sp>
      <p:pic>
        <p:nvPicPr>
          <p:cNvPr id="50" name="図 49" descr="イメージ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717" y="2780578"/>
            <a:ext cx="3853858" cy="2573423"/>
          </a:xfrm>
          <a:prstGeom prst="rect">
            <a:avLst/>
          </a:prstGeom>
        </p:spPr>
      </p:pic>
      <p:pic>
        <p:nvPicPr>
          <p:cNvPr id="53" name="図 52" descr="DSCN160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62" y="1293511"/>
            <a:ext cx="3633953" cy="272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N17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51" y="971264"/>
            <a:ext cx="5649334" cy="42416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57888" y="134013"/>
            <a:ext cx="5624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Seismic Vibration </a:t>
            </a:r>
            <a:r>
              <a:rPr kumimoji="1" lang="en-US" altLang="ja-JP" sz="3200" b="1" dirty="0" smtClean="0"/>
              <a:t>Measurement</a:t>
            </a:r>
            <a:endParaRPr kumimoji="1" lang="ja-JP" altLang="en-US" sz="32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62163" y="1330570"/>
            <a:ext cx="2624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3-axis Seismometer</a:t>
            </a:r>
          </a:p>
          <a:p>
            <a:r>
              <a:rPr lang="en-US" altLang="ja-JP" sz="2400" dirty="0" smtClean="0"/>
              <a:t>(Guralp, </a:t>
            </a:r>
            <a:r>
              <a:rPr lang="en-US" altLang="ja-JP" sz="2400" dirty="0"/>
              <a:t>CMG-3T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0041" y="5684196"/>
            <a:ext cx="2810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1-axis Accelerometer</a:t>
            </a:r>
          </a:p>
          <a:p>
            <a:r>
              <a:rPr kumimoji="1" lang="en-US" altLang="ja-JP" sz="2400" dirty="0" smtClean="0"/>
              <a:t>(RION, LA50)</a:t>
            </a:r>
            <a:endParaRPr kumimoji="1" lang="ja-JP" altLang="en-US" sz="2400" dirty="0"/>
          </a:p>
        </p:txBody>
      </p:sp>
      <p:cxnSp>
        <p:nvCxnSpPr>
          <p:cNvPr id="8" name="直線矢印コネクタ 7"/>
          <p:cNvCxnSpPr>
            <a:stCxn id="4" idx="1"/>
          </p:cNvCxnSpPr>
          <p:nvPr/>
        </p:nvCxnSpPr>
        <p:spPr>
          <a:xfrm rot="10800000" flipV="1">
            <a:off x="3341653" y="1746068"/>
            <a:ext cx="2720511" cy="1238407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5400000" flipH="1" flipV="1">
            <a:off x="1544444" y="4539070"/>
            <a:ext cx="1547380" cy="742873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225015" y="3092064"/>
            <a:ext cx="2751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+ Spectrum Analyzer</a:t>
            </a:r>
            <a:endParaRPr kumimoji="1" lang="ja-JP" altLang="en-US" sz="2400" dirty="0"/>
          </a:p>
        </p:txBody>
      </p:sp>
      <p:pic>
        <p:nvPicPr>
          <p:cNvPr id="15" name="図 14" descr="DSCN18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022" y="3617758"/>
            <a:ext cx="4043839" cy="3036171"/>
          </a:xfrm>
          <a:prstGeom prst="rect">
            <a:avLst/>
          </a:prstGeom>
        </p:spPr>
      </p:pic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5ABA-4194-AB4C-B851-B612B51044E5}" type="slidenum">
              <a:rPr lang="ja-JP" altLang="en-US" smtClean="0"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2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5ABA-4194-AB4C-B851-B612B51044E5}" type="slidenum">
              <a:rPr lang="ja-JP" altLang="en-US" smtClean="0"/>
              <a:t>28</a:t>
            </a:fld>
            <a:endParaRPr lang="ja-JP" altLang="en-US" dirty="0"/>
          </a:p>
        </p:txBody>
      </p:sp>
      <p:pic>
        <p:nvPicPr>
          <p:cNvPr id="6" name="Picture 2" descr="C:\Users\Seiji Kawamura\Desktop\愛称公表会\参考\kawamurase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981" y="526434"/>
            <a:ext cx="6347792" cy="612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99490" y="111469"/>
            <a:ext cx="3542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Kamioka Underground</a:t>
            </a:r>
            <a:endParaRPr kumimoji="1" lang="ja-JP" altLang="en-US" sz="2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42917" y="265357"/>
            <a:ext cx="2337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Seismic Vibration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82876" y="2602653"/>
            <a:ext cx="124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Kashiwa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38709" y="5045556"/>
            <a:ext cx="1288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Kamioka</a:t>
            </a:r>
            <a:endParaRPr kumimoji="1" lang="ja-JP" altLang="en-US" sz="2400" b="1" dirty="0"/>
          </a:p>
        </p:txBody>
      </p:sp>
      <p:cxnSp>
        <p:nvCxnSpPr>
          <p:cNvPr id="12" name="直線コネクタ 11"/>
          <p:cNvCxnSpPr/>
          <p:nvPr/>
        </p:nvCxnSpPr>
        <p:spPr>
          <a:xfrm rot="16200000" flipH="1">
            <a:off x="3279135" y="4622314"/>
            <a:ext cx="2352801" cy="2082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10800000">
            <a:off x="2904429" y="3456324"/>
            <a:ext cx="1540698" cy="1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146261" y="2933103"/>
            <a:ext cx="1003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FF"/>
                </a:solidFill>
              </a:rPr>
              <a:t>~ 10</a:t>
            </a:r>
            <a:r>
              <a:rPr kumimoji="1" lang="en-US" altLang="ja-JP" sz="2800" b="1" baseline="30000" dirty="0" smtClean="0">
                <a:solidFill>
                  <a:srgbClr val="0000FF"/>
                </a:solidFill>
              </a:rPr>
              <a:t>-9</a:t>
            </a:r>
            <a:endParaRPr kumimoji="1" lang="ja-JP" altLang="en-US" sz="2800" b="1" baseline="30000" dirty="0">
              <a:solidFill>
                <a:srgbClr val="0000FF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rot="5400000">
            <a:off x="5353464" y="5179284"/>
            <a:ext cx="1259677" cy="2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0800000">
            <a:off x="2904429" y="4549445"/>
            <a:ext cx="3078872" cy="2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903167" y="4532747"/>
            <a:ext cx="112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FF"/>
                </a:solidFill>
              </a:rPr>
              <a:t>~ 10</a:t>
            </a:r>
            <a:r>
              <a:rPr kumimoji="1" lang="en-US" altLang="ja-JP" sz="2800" b="1" baseline="30000" dirty="0" smtClean="0">
                <a:solidFill>
                  <a:srgbClr val="0000FF"/>
                </a:solidFill>
              </a:rPr>
              <a:t>-11</a:t>
            </a:r>
            <a:endParaRPr kumimoji="1" lang="ja-JP" altLang="en-US" sz="2800" b="1" baseline="30000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38709" y="5404808"/>
            <a:ext cx="7681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CLIO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226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DSCN18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8" y="998493"/>
            <a:ext cx="3993349" cy="299826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66299" y="40998"/>
            <a:ext cx="8170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Result of Seismic Vibration Measurement at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X-end </a:t>
            </a:r>
            <a:r>
              <a:rPr kumimoji="1" lang="en-US" altLang="ja-JP" sz="2800" b="1" dirty="0" smtClean="0"/>
              <a:t>(1)  </a:t>
            </a:r>
          </a:p>
          <a:p>
            <a:r>
              <a:rPr lang="en-US" altLang="ja-JP" sz="2800" b="1" i="1" dirty="0" smtClean="0"/>
              <a:t>      </a:t>
            </a:r>
            <a:r>
              <a:rPr kumimoji="1" lang="en-US" altLang="ja-JP" sz="2800" b="1" i="1" dirty="0" smtClean="0"/>
              <a:t>- Concrete Cut Effect -</a:t>
            </a:r>
            <a:endParaRPr kumimoji="1" lang="ja-JP" altLang="en-US" sz="2800" b="1" i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147" y="1540775"/>
            <a:ext cx="5551851" cy="5111765"/>
          </a:xfrm>
          <a:prstGeom prst="rect">
            <a:avLst/>
          </a:prstGeom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5ABA-4194-AB4C-B851-B612B51044E5}" type="slidenum">
              <a:rPr lang="ja-JP" altLang="en-US" smtClean="0"/>
              <a:t>29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588" y="3233572"/>
            <a:ext cx="155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00FF"/>
                </a:solidFill>
              </a:rPr>
              <a:t>Concrete cut</a:t>
            </a:r>
            <a:endParaRPr kumimoji="1" lang="ja-JP" altLang="en-US" sz="2000" i="1" dirty="0">
              <a:solidFill>
                <a:srgbClr val="0000FF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875176" y="2966775"/>
            <a:ext cx="288168" cy="26679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7" idx="3"/>
          </p:cNvCxnSpPr>
          <p:nvPr/>
        </p:nvCxnSpPr>
        <p:spPr>
          <a:xfrm flipV="1">
            <a:off x="1651317" y="3385973"/>
            <a:ext cx="1436127" cy="4765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479804" y="6356350"/>
            <a:ext cx="4196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Hz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3271583" y="3541406"/>
            <a:ext cx="10104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</a:t>
            </a:r>
            <a:r>
              <a:rPr kumimoji="1" lang="en-US" altLang="ja-JP" baseline="-25000" dirty="0" smtClean="0"/>
              <a:t>rms</a:t>
            </a:r>
            <a:r>
              <a:rPr kumimoji="1" lang="en-US" altLang="ja-JP" dirty="0" smtClean="0"/>
              <a:t>/rHz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00982" y="714537"/>
            <a:ext cx="225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Affect of Concrete Cut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79679" y="1019837"/>
            <a:ext cx="1704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• Water gushing</a:t>
            </a:r>
          </a:p>
          <a:p>
            <a:r>
              <a:rPr lang="en-US" altLang="ja-JP" dirty="0" smtClean="0"/>
              <a:t>• Tilt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 rot="5400000" flipH="1" flipV="1">
            <a:off x="4859493" y="4816989"/>
            <a:ext cx="2766721" cy="1588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500982" y="3454449"/>
            <a:ext cx="1710641" cy="1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309605" y="3002739"/>
            <a:ext cx="11756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~ 3x10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-9</a:t>
            </a:r>
            <a:endParaRPr kumimoji="1" lang="ja-JP" altLang="en-US" sz="2400" baseline="30000" dirty="0">
              <a:solidFill>
                <a:srgbClr val="FF0000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0" y="4220893"/>
            <a:ext cx="3961481" cy="988497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256149" y="5996017"/>
            <a:ext cx="353494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This concrete cut looks no effect</a:t>
            </a:r>
          </a:p>
          <a:p>
            <a:r>
              <a:rPr lang="en-US" altLang="ja-JP" sz="2000" dirty="0" smtClean="0"/>
              <a:t>to reduce vibration conduction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620217" y="2092536"/>
            <a:ext cx="96537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Vertical</a:t>
            </a:r>
            <a:endParaRPr kumimoji="1" lang="ja-JP" altLang="en-US" sz="2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4361" y="5162288"/>
            <a:ext cx="3474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# Only CLIO data was measured by</a:t>
            </a:r>
          </a:p>
          <a:p>
            <a:r>
              <a:rPr lang="en-US" altLang="ja-JP" i="1" dirty="0" smtClean="0"/>
              <a:t>     laser accelerometer</a:t>
            </a:r>
            <a:endParaRPr kumimoji="1" lang="ja-JP" altLang="en-US" i="1" dirty="0"/>
          </a:p>
        </p:txBody>
      </p:sp>
      <p:cxnSp>
        <p:nvCxnSpPr>
          <p:cNvPr id="29" name="直線コネクタ 28"/>
          <p:cNvCxnSpPr/>
          <p:nvPr/>
        </p:nvCxnSpPr>
        <p:spPr>
          <a:xfrm rot="5400000" flipH="1" flipV="1">
            <a:off x="6358887" y="5436963"/>
            <a:ext cx="1526773" cy="1590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500982" y="4674372"/>
            <a:ext cx="2617217" cy="1588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7050910" y="3927594"/>
            <a:ext cx="99032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~ 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-11</a:t>
            </a:r>
            <a:endParaRPr kumimoji="1"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080815" y="6232377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93633" y="6221967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87036" y="6220742"/>
            <a:ext cx="4769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0.1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204022" y="6251975"/>
            <a:ext cx="593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0.01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742181" y="6223474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433348" y="6221966"/>
            <a:ext cx="6526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08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410773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Outline</a:t>
            </a:r>
            <a:endParaRPr kumimoji="1"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0093" y="932660"/>
            <a:ext cx="6085705" cy="5925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kumimoji="1"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Overview of my system</a:t>
            </a:r>
          </a:p>
          <a:p>
            <a:pPr>
              <a:lnSpc>
                <a:spcPct val="150000"/>
              </a:lnSpc>
            </a:pPr>
            <a:r>
              <a:rPr kumimoji="1"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Cryogenic sensor</a:t>
            </a:r>
          </a:p>
          <a:p>
            <a:pPr>
              <a:lnSpc>
                <a:spcPct val="150000"/>
              </a:lnSpc>
            </a:pP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Data Acquisition</a:t>
            </a:r>
          </a:p>
          <a:p>
            <a:pPr>
              <a:lnSpc>
                <a:spcPct val="150000"/>
              </a:lnSpc>
            </a:pPr>
            <a:r>
              <a:rPr kumimoji="1"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Data Transfer</a:t>
            </a:r>
          </a:p>
          <a:p>
            <a:pPr>
              <a:lnSpc>
                <a:spcPct val="150000"/>
              </a:lnSpc>
            </a:pP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 Detector Characterization</a:t>
            </a:r>
          </a:p>
          <a:p>
            <a:pPr>
              <a:lnSpc>
                <a:spcPct val="150000"/>
              </a:lnSpc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Current Status of KAGRA</a:t>
            </a:r>
            <a:endParaRPr kumimoji="1"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Summary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DSCN18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94" y="1234909"/>
            <a:ext cx="3111202" cy="233593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 rot="16200000">
            <a:off x="3155816" y="3027306"/>
            <a:ext cx="10104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</a:t>
            </a:r>
            <a:r>
              <a:rPr kumimoji="1" lang="en-US" altLang="ja-JP" baseline="-25000" dirty="0" smtClean="0"/>
              <a:t>rms</a:t>
            </a:r>
            <a:r>
              <a:rPr kumimoji="1" lang="en-US" altLang="ja-JP" dirty="0" smtClean="0"/>
              <a:t>/rHz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9276" y="3583977"/>
            <a:ext cx="25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at Just next of water pit</a:t>
            </a:r>
            <a:endParaRPr kumimoji="1" lang="ja-JP" altLang="en-US" b="1" i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5594" y="5286973"/>
            <a:ext cx="7812843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Apparent excess of vibration</a:t>
            </a:r>
          </a:p>
          <a:p>
            <a:r>
              <a:rPr lang="en-US" altLang="ja-JP" dirty="0" smtClean="0"/>
              <a:t>was observed at between</a:t>
            </a:r>
          </a:p>
          <a:p>
            <a:r>
              <a:rPr kumimoji="1" lang="en-US" altLang="ja-JP" dirty="0" smtClean="0"/>
              <a:t>10 – 100Hz.</a:t>
            </a:r>
          </a:p>
          <a:p>
            <a:r>
              <a:rPr lang="en-US" altLang="ja-JP" dirty="0" smtClean="0"/>
              <a:t>This may arise from real sound.</a:t>
            </a:r>
          </a:p>
          <a:p>
            <a:r>
              <a:rPr kumimoji="1" lang="en-US" altLang="ja-JP" dirty="0" smtClean="0"/>
              <a:t>But no effect was observed at cryostat position, where about 10m from water pit.</a:t>
            </a:r>
            <a:endParaRPr kumimoji="1" lang="ja-JP" altLang="en-US" dirty="0"/>
          </a:p>
        </p:txBody>
      </p:sp>
      <p:sp>
        <p:nvSpPr>
          <p:cNvPr id="23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6553200" y="5679635"/>
            <a:ext cx="2133600" cy="365125"/>
          </a:xfrm>
        </p:spPr>
        <p:txBody>
          <a:bodyPr/>
          <a:lstStyle/>
          <a:p>
            <a:fld id="{6C225ABA-4194-AB4C-B851-B612B51044E5}" type="slidenum">
              <a:rPr lang="ja-JP" altLang="en-US" smtClean="0"/>
              <a:t>30</a:t>
            </a:fld>
            <a:endParaRPr lang="ja-JP" altLang="en-US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127" y="780772"/>
            <a:ext cx="5450282" cy="5135079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7193658" y="1311715"/>
            <a:ext cx="96537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Vertical</a:t>
            </a:r>
            <a:endParaRPr kumimoji="1" lang="ja-JP" altLang="en-US" sz="2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67091" y="2432464"/>
            <a:ext cx="9984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8000"/>
                </a:solidFill>
              </a:rPr>
              <a:t>Excess</a:t>
            </a:r>
            <a:endParaRPr kumimoji="1" lang="ja-JP" altLang="en-US" sz="2400" b="1" dirty="0">
              <a:solidFill>
                <a:srgbClr val="008000"/>
              </a:solidFill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0" y="4123233"/>
            <a:ext cx="3810000" cy="987552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 rot="16200000">
            <a:off x="3159787" y="3036173"/>
            <a:ext cx="10104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</a:t>
            </a:r>
            <a:r>
              <a:rPr kumimoji="1" lang="en-US" altLang="ja-JP" baseline="-25000" dirty="0" smtClean="0"/>
              <a:t>rms</a:t>
            </a:r>
            <a:r>
              <a:rPr kumimoji="1" lang="en-US" altLang="ja-JP" dirty="0" smtClean="0"/>
              <a:t>/rHz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66299" y="103464"/>
            <a:ext cx="8170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Result of Seismic Vibration Measurement at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X-end </a:t>
            </a:r>
            <a:r>
              <a:rPr kumimoji="1" lang="en-US" altLang="ja-JP" sz="2800" b="1" dirty="0" smtClean="0"/>
              <a:t>(2)  </a:t>
            </a:r>
          </a:p>
          <a:p>
            <a:r>
              <a:rPr lang="en-US" altLang="ja-JP" sz="2800" b="1" i="1" dirty="0" smtClean="0"/>
              <a:t>      </a:t>
            </a:r>
            <a:r>
              <a:rPr kumimoji="1" lang="en-US" altLang="ja-JP" sz="2800" b="1" i="1" dirty="0" smtClean="0"/>
              <a:t>- Water Flow Effect -</a:t>
            </a:r>
            <a:endParaRPr kumimoji="1" lang="ja-JP" altLang="en-US" sz="2800" b="1" i="1" dirty="0"/>
          </a:p>
        </p:txBody>
      </p:sp>
      <p:cxnSp>
        <p:nvCxnSpPr>
          <p:cNvPr id="32" name="直線コネクタ 31"/>
          <p:cNvCxnSpPr/>
          <p:nvPr/>
        </p:nvCxnSpPr>
        <p:spPr>
          <a:xfrm rot="5400000" flipH="1" flipV="1">
            <a:off x="5576515" y="4504301"/>
            <a:ext cx="1866913" cy="1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5400000" flipH="1" flipV="1">
            <a:off x="4003884" y="4062623"/>
            <a:ext cx="2777135" cy="2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4259959" y="2674056"/>
            <a:ext cx="1144490" cy="1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4249549" y="3518788"/>
            <a:ext cx="2256161" cy="1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5330088" y="2054087"/>
            <a:ext cx="11756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~ 3x10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-9</a:t>
            </a:r>
            <a:endParaRPr kumimoji="1"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6277310" y="2925362"/>
            <a:ext cx="2123667" cy="1634468"/>
          </a:xfrm>
          <a:prstGeom prst="ellipse">
            <a:avLst/>
          </a:prstGeom>
          <a:noFill/>
          <a:ln w="38100" cmpd="sng">
            <a:solidFill>
              <a:srgbClr val="0AFF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277310" y="2925362"/>
            <a:ext cx="99032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~ 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-10</a:t>
            </a:r>
            <a:endParaRPr kumimoji="1"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700048" y="5679130"/>
            <a:ext cx="4196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Hz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225988" y="5504875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302233" y="5494464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021496" y="5484053"/>
            <a:ext cx="4769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0.1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380667" y="5484558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433348" y="5493196"/>
            <a:ext cx="6526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1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5ABA-4194-AB4C-B851-B612B51044E5}" type="slidenum">
              <a:rPr lang="ja-JP" altLang="en-US" smtClean="0"/>
              <a:t>31</a:t>
            </a:fld>
            <a:endParaRPr lang="ja-JP" altLang="en-US" dirty="0"/>
          </a:p>
        </p:txBody>
      </p:sp>
      <p:pic>
        <p:nvPicPr>
          <p:cNvPr id="3" name="図 2" descr="イメージ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968" y="3102367"/>
            <a:ext cx="5191651" cy="34667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95" y="144802"/>
            <a:ext cx="5457903" cy="334982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408274" y="144802"/>
            <a:ext cx="16532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Access tunnel</a:t>
            </a:r>
            <a:endParaRPr kumimoji="1" lang="ja-JP" altLang="en-US" sz="2000" b="1" dirty="0"/>
          </a:p>
        </p:txBody>
      </p:sp>
      <p:cxnSp>
        <p:nvCxnSpPr>
          <p:cNvPr id="7" name="直線コネクタ 6"/>
          <p:cNvCxnSpPr/>
          <p:nvPr/>
        </p:nvCxnSpPr>
        <p:spPr>
          <a:xfrm rot="10800000">
            <a:off x="1467829" y="144803"/>
            <a:ext cx="1415778" cy="667227"/>
          </a:xfrm>
          <a:prstGeom prst="line">
            <a:avLst/>
          </a:prstGeom>
          <a:ln w="38100" cmpd="sng">
            <a:solidFill>
              <a:srgbClr val="E005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4061491" y="5003914"/>
            <a:ext cx="4145884" cy="1717561"/>
          </a:xfrm>
          <a:prstGeom prst="straightConnector1">
            <a:avLst/>
          </a:prstGeom>
          <a:ln w="76200" cmpd="sng">
            <a:solidFill>
              <a:srgbClr val="0AFF1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488419" y="5736255"/>
            <a:ext cx="869499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AFF13"/>
                </a:solidFill>
              </a:rPr>
              <a:t>Wind</a:t>
            </a:r>
            <a:endParaRPr kumimoji="1" lang="ja-JP" altLang="en-US" sz="2400" b="1" dirty="0">
              <a:solidFill>
                <a:srgbClr val="0AFF13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60906" y="822440"/>
            <a:ext cx="29215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Y-end has another access</a:t>
            </a:r>
          </a:p>
          <a:p>
            <a:r>
              <a:rPr lang="en-US" altLang="ja-JP" sz="2000" dirty="0" smtClean="0"/>
              <a:t>tunnel and there is wind</a:t>
            </a:r>
          </a:p>
          <a:p>
            <a:r>
              <a:rPr lang="en-US" altLang="ja-JP" sz="2000" dirty="0" smtClean="0"/>
              <a:t>flow now.</a:t>
            </a:r>
          </a:p>
          <a:p>
            <a:r>
              <a:rPr lang="en-US" altLang="ja-JP" sz="2000" dirty="0" smtClean="0"/>
              <a:t>This wind can excite larger</a:t>
            </a:r>
          </a:p>
          <a:p>
            <a:r>
              <a:rPr lang="en-US" altLang="ja-JP" sz="2000" dirty="0" smtClean="0"/>
              <a:t>seismic vibration at Y-end.</a:t>
            </a:r>
          </a:p>
        </p:txBody>
      </p:sp>
    </p:spTree>
    <p:extLst>
      <p:ext uri="{BB962C8B-B14F-4D97-AF65-F5344CB8AC3E}">
        <p14:creationId xmlns:p14="http://schemas.microsoft.com/office/powerpoint/2010/main" val="2888743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732003" y="6278009"/>
            <a:ext cx="2133600" cy="365125"/>
          </a:xfrm>
        </p:spPr>
        <p:txBody>
          <a:bodyPr/>
          <a:lstStyle/>
          <a:p>
            <a:fld id="{6C225ABA-4194-AB4C-B851-B612B51044E5}" type="slidenum">
              <a:rPr lang="ja-JP" altLang="en-US" smtClean="0"/>
              <a:t>32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6299" y="103464"/>
            <a:ext cx="8151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Result of Seismic Vibration Measurement at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Y-end </a:t>
            </a:r>
            <a:r>
              <a:rPr kumimoji="1" lang="en-US" altLang="ja-JP" sz="2800" b="1" dirty="0" smtClean="0"/>
              <a:t>(1)  </a:t>
            </a:r>
          </a:p>
          <a:p>
            <a:r>
              <a:rPr lang="en-US" altLang="ja-JP" sz="2800" b="1" i="1" dirty="0" smtClean="0"/>
              <a:t>      </a:t>
            </a:r>
            <a:r>
              <a:rPr kumimoji="1" lang="en-US" altLang="ja-JP" sz="2800" b="1" i="1" dirty="0" smtClean="0"/>
              <a:t>- </a:t>
            </a:r>
            <a:r>
              <a:rPr lang="en-US" altLang="ja-JP" sz="2800" b="1" i="1" dirty="0" smtClean="0"/>
              <a:t>X-end vs. Y-end </a:t>
            </a:r>
            <a:r>
              <a:rPr kumimoji="1" lang="en-US" altLang="ja-JP" sz="2800" b="1" i="1" dirty="0" smtClean="0"/>
              <a:t>-</a:t>
            </a:r>
            <a:endParaRPr kumimoji="1" lang="ja-JP" altLang="en-US" sz="2800" b="1" i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031" y="1121853"/>
            <a:ext cx="5443869" cy="509015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16200000">
            <a:off x="3265056" y="3239493"/>
            <a:ext cx="10104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</a:t>
            </a:r>
            <a:r>
              <a:rPr kumimoji="1" lang="en-US" altLang="ja-JP" baseline="-25000" dirty="0" smtClean="0"/>
              <a:t>rms</a:t>
            </a:r>
            <a:r>
              <a:rPr kumimoji="1" lang="en-US" altLang="ja-JP" dirty="0" smtClean="0"/>
              <a:t>/rHz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0" y="1600031"/>
            <a:ext cx="3850853" cy="56063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391450" y="1637867"/>
            <a:ext cx="96537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Vertical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0559" y="2196874"/>
            <a:ext cx="273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Measured by Seismometer</a:t>
            </a:r>
            <a:endParaRPr kumimoji="1" lang="ja-JP" altLang="en-US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5889" y="4476577"/>
            <a:ext cx="3391674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Seismic vibration at Y-end </a:t>
            </a:r>
          </a:p>
          <a:p>
            <a:r>
              <a:rPr kumimoji="1" lang="en-US" altLang="ja-JP" sz="2400" dirty="0" smtClean="0"/>
              <a:t>was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little bit larger than </a:t>
            </a:r>
          </a:p>
          <a:p>
            <a:r>
              <a:rPr lang="en-US" altLang="ja-JP" sz="2400" dirty="0" smtClean="0"/>
              <a:t>that at X-end </a:t>
            </a:r>
            <a:r>
              <a:rPr kumimoji="1" lang="en-US" altLang="ja-JP" sz="2400" dirty="0" smtClean="0"/>
              <a:t>over 1Hz.</a:t>
            </a:r>
            <a:endParaRPr kumimoji="1" lang="ja-JP" altLang="en-US" sz="2400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4434716" y="3060724"/>
            <a:ext cx="1811365" cy="1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 flipH="1" flipV="1">
            <a:off x="4911961" y="4394845"/>
            <a:ext cx="2668241" cy="1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 flipH="1" flipV="1">
            <a:off x="6294455" y="4857192"/>
            <a:ext cx="1729083" cy="2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430745" y="3992651"/>
            <a:ext cx="2728250" cy="1588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386114" y="2566206"/>
            <a:ext cx="11756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~ 3x10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-9</a:t>
            </a:r>
            <a:endParaRPr kumimoji="1"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19186" y="4705603"/>
            <a:ext cx="12796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~ 3x10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-11</a:t>
            </a:r>
            <a:endParaRPr kumimoji="1"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479804" y="5908677"/>
            <a:ext cx="4196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Hz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101635" y="5763882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945683" y="5763883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107856" y="5773069"/>
            <a:ext cx="4769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0.1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141562" y="5762658"/>
            <a:ext cx="593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0.01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804641" y="5754979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5757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5ABA-4194-AB4C-B851-B612B51044E5}" type="slidenum">
              <a:rPr lang="ja-JP" altLang="en-US" smtClean="0"/>
              <a:t>33</a:t>
            </a:fld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84" y="1123295"/>
            <a:ext cx="5522487" cy="521223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66299" y="103464"/>
            <a:ext cx="8151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Result of Seismic Vibration Measurement at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Y-end </a:t>
            </a:r>
            <a:r>
              <a:rPr kumimoji="1" lang="en-US" altLang="ja-JP" sz="2800" b="1" dirty="0" smtClean="0"/>
              <a:t>(2)  </a:t>
            </a:r>
          </a:p>
          <a:p>
            <a:r>
              <a:rPr lang="en-US" altLang="ja-JP" sz="2800" b="1" i="1" dirty="0" smtClean="0"/>
              <a:t>      </a:t>
            </a:r>
            <a:r>
              <a:rPr kumimoji="1" lang="en-US" altLang="ja-JP" sz="2800" b="1" i="1" dirty="0" smtClean="0"/>
              <a:t>- </a:t>
            </a:r>
            <a:r>
              <a:rPr lang="en-US" altLang="ja-JP" sz="2800" b="1" i="1" dirty="0" smtClean="0"/>
              <a:t>Vertical vs. Horizontal </a:t>
            </a:r>
            <a:r>
              <a:rPr kumimoji="1" lang="en-US" altLang="ja-JP" sz="2800" b="1" i="1" dirty="0" smtClean="0"/>
              <a:t>-</a:t>
            </a:r>
            <a:endParaRPr kumimoji="1" lang="ja-JP" altLang="en-US" sz="2800" b="1" i="1" dirty="0"/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171366" y="3395658"/>
            <a:ext cx="10104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</a:t>
            </a:r>
            <a:r>
              <a:rPr kumimoji="1" lang="en-US" altLang="ja-JP" baseline="-25000" dirty="0" smtClean="0"/>
              <a:t>rms</a:t>
            </a:r>
            <a:r>
              <a:rPr kumimoji="1" lang="en-US" altLang="ja-JP" dirty="0" smtClean="0"/>
              <a:t>/rHz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0" y="1369357"/>
            <a:ext cx="3861264" cy="66544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09739" y="2040709"/>
            <a:ext cx="273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Measured by Seismometer</a:t>
            </a:r>
            <a:endParaRPr kumimoji="1" lang="ja-JP" altLang="en-US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6975" y="5183620"/>
            <a:ext cx="364775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Horizontal vibration </a:t>
            </a:r>
            <a:r>
              <a:rPr lang="en-US" altLang="ja-JP" sz="2400" dirty="0" smtClean="0"/>
              <a:t>was</a:t>
            </a:r>
          </a:p>
          <a:p>
            <a:r>
              <a:rPr kumimoji="1" lang="en-US" altLang="ja-JP" sz="2400" dirty="0" smtClean="0"/>
              <a:t>little bit larger than vertical.</a:t>
            </a:r>
            <a:endParaRPr kumimoji="1" lang="ja-JP" altLang="en-US" sz="24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4330613" y="3085503"/>
            <a:ext cx="1811365" cy="1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 flipH="1" flipV="1">
            <a:off x="4859911" y="4509366"/>
            <a:ext cx="2668241" cy="1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386114" y="2566206"/>
            <a:ext cx="11756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~ 3x10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-9</a:t>
            </a:r>
            <a:endParaRPr kumimoji="1" lang="ja-JP" altLang="en-US" sz="2400" baseline="30000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51436" y="4081755"/>
            <a:ext cx="2728250" cy="1588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 flipH="1" flipV="1">
            <a:off x="6263225" y="4982124"/>
            <a:ext cx="1729083" cy="2"/>
          </a:xfrm>
          <a:prstGeom prst="line">
            <a:avLst/>
          </a:prstGeom>
          <a:ln>
            <a:solidFill>
              <a:srgbClr val="0AFF1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487959" y="4936435"/>
            <a:ext cx="12796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~ 3x10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-11</a:t>
            </a:r>
            <a:endParaRPr kumimoji="1" lang="ja-JP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17344" y="6096075"/>
            <a:ext cx="4196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Hz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39175" y="5899225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14453" y="5909637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24576" y="5929234"/>
            <a:ext cx="4769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0.1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27052" y="5908412"/>
            <a:ext cx="593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0.01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794231" y="5921555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4770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KAGRA Cryostat</a:t>
            </a:r>
            <a:endParaRPr kumimoji="1" lang="ja-JP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161965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7177" y="1744493"/>
            <a:ext cx="797013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Installation of two cryostats were finished. (two among four)</a:t>
            </a:r>
          </a:p>
          <a:p>
            <a:endParaRPr kumimoji="1" lang="en-US" altLang="ja-JP" sz="2400" dirty="0"/>
          </a:p>
          <a:p>
            <a:r>
              <a:rPr lang="en-US" altLang="ja-JP" sz="2400" dirty="0" smtClean="0"/>
              <a:t>Seismic noise spectra at the both end rooms</a:t>
            </a:r>
          </a:p>
          <a:p>
            <a:r>
              <a:rPr lang="en-US" altLang="ja-JP" sz="2400" dirty="0" smtClean="0"/>
              <a:t>were measured by Tomaru-san.</a:t>
            </a:r>
          </a:p>
          <a:p>
            <a:r>
              <a:rPr lang="en-US" altLang="ja-JP" sz="2400" dirty="0" smtClean="0"/>
              <a:t>No excess noise can be found.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Now there is no </a:t>
            </a:r>
            <a:r>
              <a:rPr lang="en-US" altLang="ja-JP" sz="2400" dirty="0" err="1" smtClean="0"/>
              <a:t>cryo</a:t>
            </a:r>
            <a:r>
              <a:rPr lang="en-US" altLang="ja-JP" sz="2400" dirty="0" smtClean="0"/>
              <a:t>-pump and compressors.</a:t>
            </a:r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en-US" altLang="ja-JP" sz="2400" dirty="0" smtClean="0"/>
              <a:t>In this summer, whole of cryogenic system will start operation.</a:t>
            </a:r>
          </a:p>
          <a:p>
            <a:r>
              <a:rPr kumimoji="1" lang="en-US" altLang="ja-JP" sz="2400" dirty="0" smtClean="0"/>
              <a:t>After that, we have plan to install cryogenic sensors into</a:t>
            </a:r>
          </a:p>
          <a:p>
            <a:r>
              <a:rPr lang="en-US" altLang="ja-JP" sz="2400" dirty="0" smtClean="0"/>
              <a:t>the cryostat.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66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392202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16486" y="1264202"/>
            <a:ext cx="724903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Noise monitoring inside the cryostat is important</a:t>
            </a:r>
          </a:p>
          <a:p>
            <a:r>
              <a:rPr kumimoji="1" lang="en-US" altLang="ja-JP" sz="2400" dirty="0" smtClean="0"/>
              <a:t>for KAGRA observations.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Cryogenic sensor, data acquisition system, data transfer,</a:t>
            </a:r>
          </a:p>
          <a:p>
            <a:r>
              <a:rPr kumimoji="1" lang="en-US" altLang="ja-JP" sz="2400" dirty="0" smtClean="0"/>
              <a:t>Detector characterization system and</a:t>
            </a:r>
          </a:p>
          <a:p>
            <a:r>
              <a:rPr lang="en-US" altLang="ja-JP" sz="2400" dirty="0" smtClean="0"/>
              <a:t>pipeline GW search system </a:t>
            </a:r>
            <a:r>
              <a:rPr kumimoji="1" lang="en-US" altLang="ja-JP" sz="2400" dirty="0" smtClean="0"/>
              <a:t>are being developed</a:t>
            </a:r>
          </a:p>
          <a:p>
            <a:r>
              <a:rPr lang="en-US" altLang="ja-JP" sz="2400" dirty="0" smtClean="0"/>
              <a:t>by many KAGRA collaborators.</a:t>
            </a:r>
          </a:p>
          <a:p>
            <a:r>
              <a:rPr lang="en-US" altLang="ja-JP" sz="2400" dirty="0" smtClean="0"/>
              <a:t>In the last two years there are many progresses.</a:t>
            </a:r>
          </a:p>
          <a:p>
            <a:endParaRPr kumimoji="1" lang="en-US" altLang="ja-JP" sz="2400" dirty="0"/>
          </a:p>
          <a:p>
            <a:r>
              <a:rPr lang="en-US" altLang="ja-JP" sz="2400" dirty="0" smtClean="0"/>
              <a:t>Toward the KAGRA test observation in 2015,</a:t>
            </a:r>
          </a:p>
          <a:p>
            <a:r>
              <a:rPr kumimoji="1" lang="en-US" altLang="ja-JP" sz="2400" dirty="0" smtClean="0"/>
              <a:t>these systems will be assemble </a:t>
            </a:r>
          </a:p>
          <a:p>
            <a:r>
              <a:rPr kumimoji="1" lang="en-US" altLang="ja-JP" sz="2400" dirty="0" smtClean="0"/>
              <a:t>as a data analysis and noise monitoring system. </a:t>
            </a:r>
          </a:p>
          <a:p>
            <a:r>
              <a:rPr lang="en-US" altLang="ja-JP" sz="2400" dirty="0" smtClean="0"/>
              <a:t>We will start noise investigations at KAGRA within a year.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61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ja-JP" altLang="en-US" dirty="0" smtClean="0"/>
              <a:t>-</a:t>
            </a:r>
            <a:r>
              <a:rPr kumimoji="1" lang="en-US" altLang="ja-JP" dirty="0" smtClean="0"/>
              <a:t>--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Purpose of this program</a:t>
            </a:r>
            <a:endParaRPr kumimoji="1" lang="ja-JP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89702" y="1398044"/>
            <a:ext cx="7186109" cy="3576364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 this research program,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 focus on </a:t>
            </a:r>
            <a:r>
              <a:rPr lang="en-US" altLang="ja-JP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burst noises </a:t>
            </a:r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induced by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cryogenic system, because KAGRA 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unique cryogenic interferometer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 the world.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709" y="5504873"/>
            <a:ext cx="6438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It means that </a:t>
            </a:r>
            <a:r>
              <a:rPr lang="en-US" altLang="ja-JP" sz="2400" dirty="0" smtClean="0"/>
              <a:t>there is very little information about</a:t>
            </a:r>
          </a:p>
          <a:p>
            <a:r>
              <a:rPr lang="en-US" altLang="ja-JP" sz="2400" dirty="0" smtClean="0"/>
              <a:t>noise </a:t>
            </a:r>
            <a:r>
              <a:rPr lang="en-US" altLang="ja-JP" sz="2400" dirty="0"/>
              <a:t>behavior</a:t>
            </a:r>
            <a:r>
              <a:rPr lang="en-US" altLang="ja-JP" sz="2400" dirty="0" smtClean="0"/>
              <a:t> of </a:t>
            </a:r>
            <a:r>
              <a:rPr kumimoji="1" lang="en-US" altLang="ja-JP" sz="2400" dirty="0" smtClean="0"/>
              <a:t>cryogenic </a:t>
            </a:r>
            <a:r>
              <a:rPr lang="en-US" altLang="ja-JP" sz="2400" dirty="0" smtClean="0"/>
              <a:t>interferometer.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2993F-E1D0-4349-AA19-0B1F5F66E6A1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pic>
        <p:nvPicPr>
          <p:cNvPr id="5" name="図 4" descr="2012_515_218.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8" y="845342"/>
            <a:ext cx="8328457" cy="6012658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443345" y="0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Multi-messenger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34861" y="6110069"/>
            <a:ext cx="3450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900" b="1" dirty="0" smtClean="0">
                <a:ea typeface="Verdana" pitchFamily="34" charset="0"/>
                <a:cs typeface="Verdana" pitchFamily="34" charset="0"/>
              </a:rPr>
              <a:t>Needless to say, this Kakenhi project aims to make a multi-messenger observation system for GW sources.</a:t>
            </a:r>
          </a:p>
          <a:p>
            <a:pPr>
              <a:defRPr/>
            </a:pPr>
            <a:r>
              <a:rPr lang="en-US" altLang="ja-JP" sz="900" b="1" dirty="0" smtClean="0">
                <a:cs typeface="Verdana" pitchFamily="34" charset="0"/>
              </a:rPr>
              <a:t>To realize the system and make it effective, not only the detector sensitivity and also low false alarm rate are important. </a:t>
            </a:r>
            <a:endParaRPr lang="ja-JP" altLang="en-US" sz="900" b="1" dirty="0" smtClean="0"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353291" y="285504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Overview of</a:t>
            </a:r>
            <a:br>
              <a:rPr lang="en-US" altLang="ja-JP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 investigation </a:t>
            </a:r>
            <a:r>
              <a:rPr lang="en-US" altLang="ja-JP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760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Noise Investigation</a:t>
            </a:r>
            <a:b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of cryogenic interferometer</a:t>
            </a:r>
            <a:endParaRPr kumimoji="1" lang="ja-JP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1575125" y="5671441"/>
            <a:ext cx="5241312" cy="997196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 realize low false alarm rate with cryogenic interferometer,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 need noise monitoring system inside the cryostat.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This shows overview of our noise monitoring system.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2"/>
          <a:stretch/>
        </p:blipFill>
        <p:spPr>
          <a:xfrm>
            <a:off x="1256147" y="1695791"/>
            <a:ext cx="7333673" cy="346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353291" y="285504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Cryogenic Sensor</a:t>
            </a:r>
          </a:p>
        </p:txBody>
      </p:sp>
    </p:spTree>
    <p:extLst>
      <p:ext uri="{BB962C8B-B14F-4D97-AF65-F5344CB8AC3E}">
        <p14:creationId xmlns:p14="http://schemas.microsoft.com/office/powerpoint/2010/main" val="40758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Cryogenic Sensor</a:t>
            </a:r>
            <a:endParaRPr kumimoji="1" lang="ja-JP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34" y="1417638"/>
            <a:ext cx="7163119" cy="53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13892</TotalTime>
  <Words>1566</Words>
  <Application>Microsoft Office PowerPoint</Application>
  <PresentationFormat>画面に合わせる (4:3)</PresentationFormat>
  <Paragraphs>324</Paragraphs>
  <Slides>36</Slides>
  <Notes>30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3" baseType="lpstr">
      <vt:lpstr>ＭＳ Ｐゴシック</vt:lpstr>
      <vt:lpstr>メイリオ</vt:lpstr>
      <vt:lpstr>Arial</vt:lpstr>
      <vt:lpstr>Calibri</vt:lpstr>
      <vt:lpstr>Times New Roman</vt:lpstr>
      <vt:lpstr>Verdana</vt:lpstr>
      <vt:lpstr>Office テーマ</vt:lpstr>
      <vt:lpstr>Burst noise investigation for cryogenic GW detector</vt:lpstr>
      <vt:lpstr>PowerPoint プレゼンテーション</vt:lpstr>
      <vt:lpstr>Outline</vt:lpstr>
      <vt:lpstr>Purpose of this program</vt:lpstr>
      <vt:lpstr>Multi-messenger</vt:lpstr>
      <vt:lpstr>1.  Overview of noise investigation system</vt:lpstr>
      <vt:lpstr>Noise Investigation of cryogenic interferometer</vt:lpstr>
      <vt:lpstr>2.  Cryogenic Sensor</vt:lpstr>
      <vt:lpstr>Cryogenic Sensor</vt:lpstr>
      <vt:lpstr>Cryogenic Sensor</vt:lpstr>
      <vt:lpstr>Photo: CLIO inner shield</vt:lpstr>
      <vt:lpstr>Photo: CLIO inner shield</vt:lpstr>
      <vt:lpstr>CLIO: achievement</vt:lpstr>
      <vt:lpstr>Data Transfer</vt:lpstr>
      <vt:lpstr>3.  Data Transfer</vt:lpstr>
      <vt:lpstr>Data Acquisition</vt:lpstr>
      <vt:lpstr>Data Transfer</vt:lpstr>
      <vt:lpstr>Data Transfer</vt:lpstr>
      <vt:lpstr>Burst Pipeline</vt:lpstr>
      <vt:lpstr>4.  Detector Characterization</vt:lpstr>
      <vt:lpstr>Glitch noise monitor</vt:lpstr>
      <vt:lpstr>Line noise monitor</vt:lpstr>
      <vt:lpstr>Detector Characterization</vt:lpstr>
      <vt:lpstr>Detector Characterization</vt:lpstr>
      <vt:lpstr>6.  Status of KAGRA cryostat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KAGRA Cryostat</vt:lpstr>
      <vt:lpstr>Summary</vt:lpstr>
      <vt:lpstr>---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tatsu</dc:creator>
  <cp:lastModifiedBy>DAISUKE TATSUMI</cp:lastModifiedBy>
  <cp:revision>1299</cp:revision>
  <dcterms:created xsi:type="dcterms:W3CDTF">2013-06-22T02:46:02Z</dcterms:created>
  <dcterms:modified xsi:type="dcterms:W3CDTF">2015-02-20T13:00:20Z</dcterms:modified>
</cp:coreProperties>
</file>