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7" r:id="rId4"/>
    <p:sldId id="270" r:id="rId5"/>
    <p:sldId id="259" r:id="rId6"/>
    <p:sldId id="260" r:id="rId7"/>
    <p:sldId id="261" r:id="rId8"/>
    <p:sldId id="262" r:id="rId9"/>
    <p:sldId id="263" r:id="rId10"/>
    <p:sldId id="268" r:id="rId11"/>
    <p:sldId id="264" r:id="rId12"/>
    <p:sldId id="269" r:id="rId13"/>
    <p:sldId id="265" r:id="rId14"/>
    <p:sldId id="271" r:id="rId15"/>
    <p:sldId id="272" r:id="rId16"/>
    <p:sldId id="275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490" autoAdjust="0"/>
  </p:normalViewPr>
  <p:slideViewPr>
    <p:cSldViewPr snapToGrid="0" snapToObjects="1">
      <p:cViewPr>
        <p:scale>
          <a:sx n="100" d="100"/>
          <a:sy n="100" d="100"/>
        </p:scale>
        <p:origin x="-1096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4C46C-B326-9643-8BA1-D55FE633CF5D}" type="datetimeFigureOut">
              <a:rPr lang="en-US" smtClean="0"/>
              <a:t>05/02/15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31387-E0AD-D545-AE20-19553282F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57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0D8A-144C-E94A-B69D-A0439076CFC0}" type="datetimeFigureOut">
              <a:rPr lang="en-US" smtClean="0"/>
              <a:t>01/02/15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CD37-520C-BC41-B8FB-A4EF47B6B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1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0D8A-144C-E94A-B69D-A0439076CFC0}" type="datetimeFigureOut">
              <a:rPr lang="en-US" smtClean="0"/>
              <a:t>01/02/15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CD37-520C-BC41-B8FB-A4EF47B6B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17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0D8A-144C-E94A-B69D-A0439076CFC0}" type="datetimeFigureOut">
              <a:rPr lang="en-US" smtClean="0"/>
              <a:t>01/02/15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CD37-520C-BC41-B8FB-A4EF47B6B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43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0D8A-144C-E94A-B69D-A0439076CFC0}" type="datetimeFigureOut">
              <a:rPr lang="en-US" smtClean="0"/>
              <a:t>01/02/15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CD37-520C-BC41-B8FB-A4EF47B6B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3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0D8A-144C-E94A-B69D-A0439076CFC0}" type="datetimeFigureOut">
              <a:rPr lang="en-US" smtClean="0"/>
              <a:t>01/02/15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CD37-520C-BC41-B8FB-A4EF47B6B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38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0D8A-144C-E94A-B69D-A0439076CFC0}" type="datetimeFigureOut">
              <a:rPr lang="en-US" smtClean="0"/>
              <a:t>01/02/15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CD37-520C-BC41-B8FB-A4EF47B6B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61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0D8A-144C-E94A-B69D-A0439076CFC0}" type="datetimeFigureOut">
              <a:rPr lang="en-US" smtClean="0"/>
              <a:t>01/02/15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CD37-520C-BC41-B8FB-A4EF47B6B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0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0D8A-144C-E94A-B69D-A0439076CFC0}" type="datetimeFigureOut">
              <a:rPr lang="en-US" smtClean="0"/>
              <a:t>01/02/15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CD37-520C-BC41-B8FB-A4EF47B6B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4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0D8A-144C-E94A-B69D-A0439076CFC0}" type="datetimeFigureOut">
              <a:rPr lang="en-US" smtClean="0"/>
              <a:t>01/02/15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CD37-520C-BC41-B8FB-A4EF47B6B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41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0D8A-144C-E94A-B69D-A0439076CFC0}" type="datetimeFigureOut">
              <a:rPr lang="en-US" smtClean="0"/>
              <a:t>01/02/15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CD37-520C-BC41-B8FB-A4EF47B6B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9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0D8A-144C-E94A-B69D-A0439076CFC0}" type="datetimeFigureOut">
              <a:rPr lang="en-US" smtClean="0"/>
              <a:t>01/02/15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CD37-520C-BC41-B8FB-A4EF47B6B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64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90D8A-144C-E94A-B69D-A0439076CFC0}" type="datetimeFigureOut">
              <a:rPr lang="en-US" smtClean="0"/>
              <a:t>01/02/15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1CD37-520C-BC41-B8FB-A4EF47B6B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9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t-gw.eu/elites-related-publication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-gw.eu/meetandevt" TargetMode="External"/><Relationship Id="rId4" Type="http://schemas.openxmlformats.org/officeDocument/2006/relationships/hyperlink" Target="http://www.gravity.ircs.titech.ac.jp/GWADW2014/index.htm" TargetMode="External"/><Relationship Id="rId5" Type="http://schemas.openxmlformats.org/officeDocument/2006/relationships/hyperlink" Target="https://events.ego-gw.it/indico/conferenceDisplay.py?confId=7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genda.infn.it/conferenceOtherViews.py?confId=5484&amp;view=standar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91758"/>
            <a:ext cx="7772400" cy="1470025"/>
          </a:xfrm>
        </p:spPr>
        <p:txBody>
          <a:bodyPr/>
          <a:lstStyle/>
          <a:p>
            <a:r>
              <a:rPr lang="en-US" dirty="0" err="1" smtClean="0"/>
              <a:t>ELiTES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0433"/>
            <a:ext cx="6400800" cy="1752600"/>
          </a:xfrm>
        </p:spPr>
        <p:txBody>
          <a:bodyPr/>
          <a:lstStyle/>
          <a:p>
            <a:r>
              <a:rPr lang="en-US" b="1" dirty="0" smtClean="0"/>
              <a:t>KAGRA 11th </a:t>
            </a:r>
            <a:r>
              <a:rPr lang="en-US" b="1" dirty="0"/>
              <a:t>Face to face meeting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51000" y="6358467"/>
            <a:ext cx="6505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February 5-7, </a:t>
            </a:r>
            <a:r>
              <a:rPr lang="en-US" b="1" dirty="0" smtClean="0"/>
              <a:t>2015, </a:t>
            </a:r>
            <a:r>
              <a:rPr lang="en-US" b="1" dirty="0" err="1"/>
              <a:t>Hongo</a:t>
            </a:r>
            <a:r>
              <a:rPr lang="en-US" b="1" dirty="0"/>
              <a:t> </a:t>
            </a:r>
            <a:r>
              <a:rPr lang="en-US" b="1" dirty="0" smtClean="0"/>
              <a:t>Campus</a:t>
            </a:r>
            <a:r>
              <a:rPr lang="en-US" b="1" dirty="0"/>
              <a:t>, The University of Tokyo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20474" y="5053568"/>
            <a:ext cx="1315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E. Majorana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387600"/>
            <a:ext cx="8077200" cy="2082800"/>
          </a:xfrm>
          <a:prstGeom prst="rect">
            <a:avLst/>
          </a:prstGeom>
        </p:spPr>
      </p:pic>
      <p:pic>
        <p:nvPicPr>
          <p:cNvPr id="11" name="Picture 10" descr="logo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550" y="0"/>
            <a:ext cx="1054100" cy="1016000"/>
          </a:xfrm>
          <a:prstGeom prst="rect">
            <a:avLst/>
          </a:prstGeom>
        </p:spPr>
      </p:pic>
      <p:pic>
        <p:nvPicPr>
          <p:cNvPr id="12" name="Picture 11" descr="logo3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" y="-5009"/>
            <a:ext cx="1647537" cy="1021009"/>
          </a:xfrm>
          <a:prstGeom prst="rect">
            <a:avLst/>
          </a:prstGeom>
        </p:spPr>
      </p:pic>
      <p:pic>
        <p:nvPicPr>
          <p:cNvPr id="13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6930" y="2033058"/>
            <a:ext cx="4867275" cy="10763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07822" y="2901202"/>
            <a:ext cx="6413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r>
              <a:rPr lang="en-US" b="1" dirty="0"/>
              <a:t>ET-LCGT </a:t>
            </a:r>
            <a:r>
              <a:rPr lang="en-US" b="1" dirty="0" err="1"/>
              <a:t>Interferometric</a:t>
            </a:r>
            <a:r>
              <a:rPr lang="en-US" b="1" dirty="0"/>
              <a:t> Telescopes Exchange of Scientists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609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2371" y="2436046"/>
            <a:ext cx="4070408" cy="23103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9" name="Striped Right Arrow 8"/>
          <p:cNvSpPr/>
          <p:nvPr/>
        </p:nvSpPr>
        <p:spPr>
          <a:xfrm rot="5400000">
            <a:off x="4214445" y="1420049"/>
            <a:ext cx="946727" cy="877454"/>
          </a:xfrm>
          <a:prstGeom prst="stripedRightArrow">
            <a:avLst>
              <a:gd name="adj1" fmla="val 44737"/>
              <a:gd name="adj2" fmla="val 2368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riped Right Arrow 9"/>
          <p:cNvSpPr/>
          <p:nvPr/>
        </p:nvSpPr>
        <p:spPr>
          <a:xfrm rot="16200000">
            <a:off x="4214444" y="5040702"/>
            <a:ext cx="946727" cy="877454"/>
          </a:xfrm>
          <a:prstGeom prst="stripedRightArrow">
            <a:avLst>
              <a:gd name="adj1" fmla="val 44737"/>
              <a:gd name="adj2" fmla="val 2368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92806" y="692853"/>
            <a:ext cx="34449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SEISMIC ISOLATION </a:t>
            </a:r>
            <a:endParaRPr lang="en-US" sz="3200" dirty="0"/>
          </a:p>
        </p:txBody>
      </p:sp>
      <p:sp>
        <p:nvSpPr>
          <p:cNvPr id="12" name="Striped Right Arrow 11"/>
          <p:cNvSpPr/>
          <p:nvPr/>
        </p:nvSpPr>
        <p:spPr>
          <a:xfrm>
            <a:off x="1619024" y="3165722"/>
            <a:ext cx="946727" cy="877454"/>
          </a:xfrm>
          <a:prstGeom prst="stripedRightArrow">
            <a:avLst>
              <a:gd name="adj1" fmla="val 44737"/>
              <a:gd name="adj2" fmla="val 2368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732751" y="3317768"/>
            <a:ext cx="57007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CRYOGENICS + TECH. </a:t>
            </a:r>
            <a:r>
              <a:rPr lang="en-US" sz="3200" dirty="0" smtClean="0"/>
              <a:t>NOISE </a:t>
            </a:r>
            <a:r>
              <a:rPr lang="en-US" sz="3200" dirty="0" smtClean="0">
                <a:solidFill>
                  <a:srgbClr val="3366FF"/>
                </a:solidFill>
              </a:rPr>
              <a:t>WP3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6666708" y="3328177"/>
            <a:ext cx="32339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INTERFEROMETER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2826450" y="5929702"/>
            <a:ext cx="42971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CONTROL + TECH. NOISE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808078" y="2625438"/>
            <a:ext cx="3686882" cy="191654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368874" y="2874732"/>
            <a:ext cx="2860879" cy="954107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     TEST MASS </a:t>
            </a:r>
          </a:p>
          <a:p>
            <a:r>
              <a:rPr lang="en-US" sz="2800" dirty="0" smtClean="0"/>
              <a:t>+ THERMAL NOISE</a:t>
            </a:r>
          </a:p>
        </p:txBody>
      </p:sp>
      <p:sp>
        <p:nvSpPr>
          <p:cNvPr id="29" name="Striped Right Arrow 28"/>
          <p:cNvSpPr/>
          <p:nvPr/>
        </p:nvSpPr>
        <p:spPr>
          <a:xfrm>
            <a:off x="6933689" y="3127043"/>
            <a:ext cx="946727" cy="877454"/>
          </a:xfrm>
          <a:prstGeom prst="stripedRightArrow">
            <a:avLst>
              <a:gd name="adj1" fmla="val 44737"/>
              <a:gd name="adj2" fmla="val 2368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779818" y="3849261"/>
            <a:ext cx="106251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660066"/>
                </a:solidFill>
              </a:rPr>
              <a:t> </a:t>
            </a:r>
            <a:r>
              <a:rPr lang="en-US" sz="3200" dirty="0" smtClean="0">
                <a:solidFill>
                  <a:srgbClr val="660066"/>
                </a:solidFill>
              </a:rPr>
              <a:t>WP2</a:t>
            </a:r>
            <a:endParaRPr lang="en-US" sz="3200" dirty="0">
              <a:solidFill>
                <a:srgbClr val="660066"/>
              </a:solidFill>
            </a:endParaRPr>
          </a:p>
        </p:txBody>
      </p:sp>
      <p:sp>
        <p:nvSpPr>
          <p:cNvPr id="34" name="Up-Down Arrow 33"/>
          <p:cNvSpPr/>
          <p:nvPr/>
        </p:nvSpPr>
        <p:spPr>
          <a:xfrm>
            <a:off x="4479636" y="3826170"/>
            <a:ext cx="415637" cy="70192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0" y="0"/>
            <a:ext cx="90963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JOINT TASKS RELATED TO THE CRYOGENIC PAYLOAD</a:t>
            </a:r>
            <a:endParaRPr lang="en-US" sz="3200" b="1" dirty="0"/>
          </a:p>
        </p:txBody>
      </p:sp>
      <p:sp>
        <p:nvSpPr>
          <p:cNvPr id="38" name="Rectangle 37"/>
          <p:cNvSpPr/>
          <p:nvPr/>
        </p:nvSpPr>
        <p:spPr>
          <a:xfrm>
            <a:off x="4862762" y="5232433"/>
            <a:ext cx="96973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WP1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40761" y="2657782"/>
            <a:ext cx="115528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 WP1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868865" y="1441908"/>
            <a:ext cx="96973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WP1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790337" y="3889152"/>
            <a:ext cx="106251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660066"/>
                </a:solidFill>
              </a:rPr>
              <a:t> </a:t>
            </a:r>
            <a:r>
              <a:rPr lang="en-US" sz="3200" dirty="0" smtClean="0">
                <a:solidFill>
                  <a:srgbClr val="660066"/>
                </a:solidFill>
              </a:rPr>
              <a:t>WP2</a:t>
            </a:r>
            <a:endParaRPr lang="en-US" sz="3200" dirty="0">
              <a:solidFill>
                <a:srgbClr val="660066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790337" y="2573337"/>
            <a:ext cx="106251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WP1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-190741" y="759757"/>
            <a:ext cx="1740492" cy="5700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832026" y="4972057"/>
            <a:ext cx="5725120" cy="16637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859610" y="2436046"/>
            <a:ext cx="1090079" cy="6457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819847" y="4043176"/>
            <a:ext cx="1090079" cy="6457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33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41970" y="1725219"/>
            <a:ext cx="5160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cs typeface="Comic Sans MS"/>
            </a:endParaRPr>
          </a:p>
          <a:p>
            <a:pPr marL="285750" indent="-285750">
              <a:buFontTx/>
              <a:buChar char="-"/>
            </a:pPr>
            <a:r>
              <a:rPr lang="en-US" b="1" dirty="0" smtClean="0">
                <a:cs typeface="Comic Sans MS"/>
              </a:rPr>
              <a:t>Sapphire thermal conductivity </a:t>
            </a:r>
            <a:r>
              <a:rPr lang="en-US" dirty="0">
                <a:cs typeface="Comic Sans MS"/>
              </a:rPr>
              <a:t>(Jena, ICRR, Roma</a:t>
            </a:r>
            <a:r>
              <a:rPr lang="en-US" dirty="0" smtClean="0">
                <a:cs typeface="Comic Sans MS"/>
              </a:rPr>
              <a:t>)</a:t>
            </a:r>
            <a:endParaRPr lang="en-US" dirty="0" smtClean="0">
              <a:cs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360" y="2549820"/>
            <a:ext cx="6955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 smtClean="0">
                <a:cs typeface="Comic Sans MS"/>
              </a:rPr>
              <a:t>Sapphire mechanical Q measurements </a:t>
            </a:r>
            <a:r>
              <a:rPr lang="en-US" dirty="0" smtClean="0">
                <a:cs typeface="Comic Sans MS"/>
              </a:rPr>
              <a:t>(</a:t>
            </a:r>
            <a:r>
              <a:rPr lang="en-US" dirty="0" smtClean="0">
                <a:cs typeface="Comic Sans MS"/>
                <a:sym typeface="Wingdings"/>
              </a:rPr>
              <a:t>ICRR</a:t>
            </a:r>
            <a:r>
              <a:rPr lang="en-US" dirty="0" smtClean="0">
                <a:cs typeface="Comic Sans MS"/>
                <a:sym typeface="Wingdings"/>
              </a:rPr>
              <a:t>, </a:t>
            </a:r>
            <a:r>
              <a:rPr lang="en-US" dirty="0" smtClean="0">
                <a:cs typeface="Comic Sans MS"/>
              </a:rPr>
              <a:t>Jena, Glasgow, Roma)</a:t>
            </a:r>
            <a:endParaRPr lang="en-US" dirty="0" smtClean="0"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7370" y="3706760"/>
            <a:ext cx="7507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 smtClean="0">
                <a:cs typeface="Comic Sans MS"/>
              </a:rPr>
              <a:t>Q VS composite material and bonding </a:t>
            </a:r>
            <a:r>
              <a:rPr lang="en-US" dirty="0">
                <a:cs typeface="Comic Sans MS"/>
              </a:rPr>
              <a:t>(Jena, ICRR</a:t>
            </a:r>
            <a:r>
              <a:rPr lang="en-US" dirty="0" smtClean="0">
                <a:cs typeface="Comic Sans MS"/>
              </a:rPr>
              <a:t>, Glasgow, KEK, NIKHEF) </a:t>
            </a:r>
            <a:endParaRPr lang="en-US" dirty="0" smtClean="0"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6865" y="3173641"/>
            <a:ext cx="8584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 smtClean="0">
                <a:cs typeface="Comic Sans MS"/>
              </a:rPr>
              <a:t>Sapphire bonding techniques and breaking </a:t>
            </a:r>
            <a:r>
              <a:rPr lang="en-US" b="1" dirty="0" smtClean="0">
                <a:cs typeface="Comic Sans MS"/>
              </a:rPr>
              <a:t>strength, cryo</a:t>
            </a:r>
            <a:r>
              <a:rPr lang="en-US" b="1" dirty="0" smtClean="0">
                <a:cs typeface="Comic Sans MS"/>
              </a:rPr>
              <a:t>genic</a:t>
            </a:r>
            <a:r>
              <a:rPr lang="en-US" b="1" dirty="0" smtClean="0">
                <a:cs typeface="Comic Sans MS"/>
              </a:rPr>
              <a:t> cycling</a:t>
            </a:r>
            <a:r>
              <a:rPr lang="en-US" dirty="0" smtClean="0">
                <a:cs typeface="Comic Sans MS"/>
              </a:rPr>
              <a:t> </a:t>
            </a:r>
            <a:r>
              <a:rPr lang="en-US" dirty="0" smtClean="0">
                <a:cs typeface="Comic Sans MS"/>
              </a:rPr>
              <a:t>(</a:t>
            </a:r>
            <a:r>
              <a:rPr lang="en-US" dirty="0" smtClean="0">
                <a:cs typeface="Comic Sans MS"/>
              </a:rPr>
              <a:t>Glasgow, KEK)</a:t>
            </a:r>
            <a:endParaRPr lang="en-US" dirty="0" smtClean="0">
              <a:cs typeface="Comic Sans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4000" y="1192301"/>
            <a:ext cx="7468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cs typeface="Comic Sans MS"/>
            </a:endParaRPr>
          </a:p>
          <a:p>
            <a:pPr marL="285750" indent="-285750">
              <a:buFontTx/>
              <a:buChar char="-"/>
            </a:pPr>
            <a:r>
              <a:rPr lang="en-US" b="1" dirty="0" smtClean="0">
                <a:cs typeface="Comic Sans MS"/>
              </a:rPr>
              <a:t>Suspension design and modeling for KAGRA </a:t>
            </a:r>
            <a:r>
              <a:rPr lang="en-US" dirty="0" smtClean="0">
                <a:cs typeface="Comic Sans MS"/>
              </a:rPr>
              <a:t>(ICRR, NIKHEF, </a:t>
            </a:r>
            <a:r>
              <a:rPr lang="en-US" dirty="0" smtClean="0">
                <a:cs typeface="Comic Sans MS"/>
              </a:rPr>
              <a:t>Roma, </a:t>
            </a:r>
            <a:r>
              <a:rPr lang="en-US" dirty="0" err="1" smtClean="0">
                <a:cs typeface="Comic Sans MS"/>
              </a:rPr>
              <a:t>Sannio</a:t>
            </a:r>
            <a:r>
              <a:rPr lang="en-US" dirty="0" smtClean="0">
                <a:cs typeface="Comic Sans MS"/>
              </a:rPr>
              <a:t>)</a:t>
            </a:r>
            <a:endParaRPr lang="en-US" dirty="0" smtClean="0">
              <a:cs typeface="Comic Sans MS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3568700" y="5346396"/>
            <a:ext cx="957661" cy="3687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79400" y="406400"/>
            <a:ext cx="8725763" cy="488889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693158" y="5753268"/>
            <a:ext cx="300595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Test facility at ICRR dedicated </a:t>
            </a:r>
          </a:p>
          <a:p>
            <a:r>
              <a:rPr lang="en-US" dirty="0" smtClean="0"/>
              <a:t>to the test of payload concept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54670" y="4265560"/>
            <a:ext cx="45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 smtClean="0">
                <a:cs typeface="Comic Sans MS"/>
              </a:rPr>
              <a:t>Sapphire B</a:t>
            </a:r>
            <a:r>
              <a:rPr lang="en-US" b="1" dirty="0" smtClean="0">
                <a:cs typeface="Comic Sans MS"/>
              </a:rPr>
              <a:t>lade design and clamping </a:t>
            </a:r>
            <a:r>
              <a:rPr lang="en-US" dirty="0" smtClean="0">
                <a:cs typeface="Comic Sans MS"/>
              </a:rPr>
              <a:t>(ICRR ) </a:t>
            </a:r>
            <a:endParaRPr lang="en-US" dirty="0" smtClean="0">
              <a:cs typeface="Comic Sans M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64209" y="5765968"/>
            <a:ext cx="288195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Test facility at KEK dedicated </a:t>
            </a:r>
          </a:p>
          <a:p>
            <a:r>
              <a:rPr lang="en-US" dirty="0"/>
              <a:t>t</a:t>
            </a:r>
            <a:r>
              <a:rPr lang="en-US" dirty="0" smtClean="0"/>
              <a:t>o payload prototype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37651" y="4531919"/>
            <a:ext cx="8058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cs typeface="Comic Sans MS"/>
            </a:endParaRPr>
          </a:p>
          <a:p>
            <a:pPr marL="285750" indent="-285750">
              <a:buFontTx/>
              <a:buChar char="-"/>
            </a:pPr>
            <a:r>
              <a:rPr lang="en-US" b="1" dirty="0" smtClean="0">
                <a:cs typeface="Comic Sans MS"/>
              </a:rPr>
              <a:t>Sapphire </a:t>
            </a:r>
            <a:r>
              <a:rPr lang="en-US" b="1" dirty="0" smtClean="0">
                <a:cs typeface="Comic Sans MS"/>
              </a:rPr>
              <a:t>components design, selection and manufacturing </a:t>
            </a:r>
            <a:r>
              <a:rPr lang="en-US" dirty="0" smtClean="0">
                <a:cs typeface="Comic Sans MS"/>
              </a:rPr>
              <a:t>(ICRR, Jena, Roma)</a:t>
            </a:r>
            <a:endParaRPr lang="en-US" dirty="0" smtClean="0">
              <a:cs typeface="Comic Sans M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7000" y="276623"/>
            <a:ext cx="1980029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FRUITFUL ACTIVITY</a:t>
            </a:r>
          </a:p>
          <a:p>
            <a:r>
              <a:rPr lang="en-US" dirty="0" smtClean="0"/>
              <a:t>DELIVERED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11865" y="5765968"/>
            <a:ext cx="209252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ELiTES</a:t>
            </a:r>
            <a:r>
              <a:rPr lang="en-US" dirty="0" smtClean="0"/>
              <a:t> reports</a:t>
            </a:r>
          </a:p>
          <a:p>
            <a:r>
              <a:rPr lang="en-US" dirty="0" smtClean="0"/>
              <a:t>(overall still missing)</a:t>
            </a:r>
            <a:endParaRPr lang="en-US" dirty="0"/>
          </a:p>
        </p:txBody>
      </p:sp>
      <p:sp>
        <p:nvSpPr>
          <p:cNvPr id="27" name="Down Arrow 26"/>
          <p:cNvSpPr/>
          <p:nvPr/>
        </p:nvSpPr>
        <p:spPr>
          <a:xfrm>
            <a:off x="6571695" y="5359264"/>
            <a:ext cx="957661" cy="3687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889000" y="5359432"/>
            <a:ext cx="957661" cy="3687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54000" y="709701"/>
            <a:ext cx="4570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cs typeface="Comic Sans MS"/>
            </a:endParaRPr>
          </a:p>
          <a:p>
            <a:pPr marL="285750" indent="-285750">
              <a:buFontTx/>
              <a:buChar char="-"/>
            </a:pPr>
            <a:r>
              <a:rPr lang="en-US" b="1" dirty="0" smtClean="0">
                <a:cs typeface="Comic Sans MS"/>
              </a:rPr>
              <a:t>Cryostats technical noise </a:t>
            </a:r>
            <a:r>
              <a:rPr lang="en-US" dirty="0" smtClean="0">
                <a:cs typeface="Comic Sans MS"/>
              </a:rPr>
              <a:t>(KEK, ICRR, Roma)</a:t>
            </a:r>
            <a:endParaRPr lang="en-US" dirty="0" smtClean="0"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62590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41970" y="2728519"/>
            <a:ext cx="7630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cs typeface="Comic Sans MS"/>
            </a:endParaRPr>
          </a:p>
          <a:p>
            <a:pPr marL="285750" indent="-285750">
              <a:buFontTx/>
              <a:buChar char="-"/>
            </a:pPr>
            <a:r>
              <a:rPr lang="en-US" b="1" dirty="0" smtClean="0">
                <a:cs typeface="Comic Sans MS"/>
              </a:rPr>
              <a:t>KAGRA &amp; ET: Direct payload</a:t>
            </a:r>
            <a:r>
              <a:rPr lang="en-US" b="1" dirty="0" smtClean="0">
                <a:cs typeface="Comic Sans MS"/>
              </a:rPr>
              <a:t> control in cryogenic environment, </a:t>
            </a:r>
          </a:p>
          <a:p>
            <a:r>
              <a:rPr lang="en-US" b="1" dirty="0">
                <a:cs typeface="Comic Sans MS"/>
              </a:rPr>
              <a:t> </a:t>
            </a:r>
            <a:r>
              <a:rPr lang="en-US" b="1" dirty="0" smtClean="0">
                <a:cs typeface="Comic Sans MS"/>
              </a:rPr>
              <a:t>    </a:t>
            </a:r>
            <a:r>
              <a:rPr lang="en-US" b="1" dirty="0" smtClean="0">
                <a:cs typeface="Comic Sans MS"/>
              </a:rPr>
              <a:t>partially addressed for KAGRA </a:t>
            </a:r>
            <a:r>
              <a:rPr lang="en-US" dirty="0" smtClean="0">
                <a:cs typeface="Comic Sans MS"/>
              </a:rPr>
              <a:t>(NAOJ, UT, ICRR, NIKHEF?, Roma?, Glasgow?</a:t>
            </a:r>
            <a:r>
              <a:rPr lang="en-US" dirty="0" smtClean="0">
                <a:cs typeface="Comic Sans MS"/>
              </a:rPr>
              <a:t>)</a:t>
            </a:r>
            <a:endParaRPr lang="en-US" dirty="0" smtClean="0">
              <a:cs typeface="Comic Sans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4000" y="1801901"/>
            <a:ext cx="88280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cs typeface="Comic Sans MS"/>
            </a:endParaRPr>
          </a:p>
          <a:p>
            <a:pPr marL="285750" indent="-285750">
              <a:buFontTx/>
              <a:buChar char="-"/>
            </a:pPr>
            <a:r>
              <a:rPr lang="en-US" b="1" dirty="0" smtClean="0">
                <a:cs typeface="Comic Sans MS"/>
              </a:rPr>
              <a:t>KAGRA &amp; ET: room temperature VS </a:t>
            </a:r>
            <a:r>
              <a:rPr lang="en-US" b="1" dirty="0">
                <a:cs typeface="Comic Sans MS"/>
              </a:rPr>
              <a:t>cryogenics </a:t>
            </a:r>
            <a:r>
              <a:rPr lang="en-US" b="1" dirty="0" smtClean="0">
                <a:cs typeface="Comic Sans MS"/>
              </a:rPr>
              <a:t>interface, </a:t>
            </a:r>
            <a:r>
              <a:rPr lang="en-US" b="1" dirty="0">
                <a:cs typeface="Comic Sans MS"/>
              </a:rPr>
              <a:t>vertical </a:t>
            </a:r>
            <a:r>
              <a:rPr lang="en-US" b="1" dirty="0" smtClean="0">
                <a:cs typeface="Comic Sans MS"/>
              </a:rPr>
              <a:t>mechanical filters  </a:t>
            </a:r>
            <a:endParaRPr lang="en-US" b="1" dirty="0" smtClean="0">
              <a:cs typeface="Comic Sans MS"/>
            </a:endParaRPr>
          </a:p>
          <a:p>
            <a:r>
              <a:rPr lang="en-US" b="1" dirty="0">
                <a:cs typeface="Comic Sans MS"/>
              </a:rPr>
              <a:t> </a:t>
            </a:r>
            <a:r>
              <a:rPr lang="en-US" b="1" dirty="0" smtClean="0">
                <a:cs typeface="Comic Sans MS"/>
              </a:rPr>
              <a:t>    </a:t>
            </a:r>
            <a:r>
              <a:rPr lang="en-US" b="1" dirty="0" smtClean="0">
                <a:cs typeface="Comic Sans MS"/>
              </a:rPr>
              <a:t>for heat links and, for suspension thermal noise, parallel approaches, for ET and KAGRA</a:t>
            </a:r>
          </a:p>
          <a:p>
            <a:r>
              <a:rPr lang="en-US" b="1" dirty="0">
                <a:cs typeface="Comic Sans MS"/>
              </a:rPr>
              <a:t> </a:t>
            </a:r>
            <a:r>
              <a:rPr lang="en-US" b="1" dirty="0" smtClean="0">
                <a:cs typeface="Comic Sans MS"/>
              </a:rPr>
              <a:t>   </a:t>
            </a:r>
            <a:r>
              <a:rPr lang="en-US" b="1" dirty="0" smtClean="0">
                <a:cs typeface="Comic Sans MS"/>
              </a:rPr>
              <a:t> </a:t>
            </a:r>
            <a:r>
              <a:rPr lang="en-US" dirty="0" smtClean="0">
                <a:cs typeface="Comic Sans MS"/>
              </a:rPr>
              <a:t>(KEK, NAOJ, Roma* ?, </a:t>
            </a:r>
            <a:r>
              <a:rPr lang="en-US" dirty="0" err="1" smtClean="0">
                <a:cs typeface="Comic Sans MS"/>
              </a:rPr>
              <a:t>Sannio</a:t>
            </a:r>
            <a:r>
              <a:rPr lang="en-US" dirty="0" smtClean="0">
                <a:cs typeface="Comic Sans MS"/>
              </a:rPr>
              <a:t> ?)</a:t>
            </a:r>
            <a:endParaRPr lang="en-US" dirty="0" smtClean="0">
              <a:cs typeface="Comic Sans M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400" y="1871226"/>
            <a:ext cx="8725763" cy="338657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8100" y="606823"/>
            <a:ext cx="240947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What is missing</a:t>
            </a:r>
          </a:p>
          <a:p>
            <a:r>
              <a:rPr lang="en-US" dirty="0"/>
              <a:t>a</a:t>
            </a:r>
            <a:r>
              <a:rPr lang="en-US" dirty="0" smtClean="0"/>
              <a:t>nd next DELIVERABLES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4184" y="6381234"/>
            <a:ext cx="9039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cs typeface="Comic Sans MS"/>
              </a:rPr>
              <a:t>* Mechanical Engineering Dep. of Univ. Rome: 2 person-months by 03/16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80070" y="3493698"/>
            <a:ext cx="600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cs typeface="Comic Sans MS"/>
            </a:endParaRPr>
          </a:p>
          <a:p>
            <a:pPr marL="285750" indent="-285750">
              <a:buFontTx/>
              <a:buChar char="-"/>
            </a:pPr>
            <a:r>
              <a:rPr lang="en-US" b="1" dirty="0" smtClean="0">
                <a:cs typeface="Comic Sans MS"/>
              </a:rPr>
              <a:t>ET: Stray-light baffles, successfully developed by KAGRA, </a:t>
            </a:r>
          </a:p>
          <a:p>
            <a:r>
              <a:rPr lang="en-US" b="1" dirty="0">
                <a:cs typeface="Comic Sans MS"/>
              </a:rPr>
              <a:t> </a:t>
            </a:r>
            <a:r>
              <a:rPr lang="en-US" b="1" dirty="0" smtClean="0">
                <a:cs typeface="Comic Sans MS"/>
              </a:rPr>
              <a:t>    no idea for ET </a:t>
            </a:r>
            <a:r>
              <a:rPr lang="en-US" dirty="0" smtClean="0">
                <a:cs typeface="Comic Sans MS"/>
              </a:rPr>
              <a:t>(NAOJ, UT, ICRR, NIKHEF?, Roma?, Glasgow?</a:t>
            </a:r>
            <a:r>
              <a:rPr lang="en-US" dirty="0" smtClean="0">
                <a:cs typeface="Comic Sans MS"/>
              </a:rPr>
              <a:t>)</a:t>
            </a:r>
            <a:endParaRPr lang="en-US" dirty="0" smtClean="0">
              <a:cs typeface="Comic Sans M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0070" y="4230298"/>
            <a:ext cx="71827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cs typeface="Comic Sans MS"/>
            </a:endParaRPr>
          </a:p>
          <a:p>
            <a:pPr marL="285750" indent="-285750">
              <a:buFontTx/>
              <a:buChar char="-"/>
            </a:pPr>
            <a:r>
              <a:rPr lang="en-US" b="1" dirty="0" smtClean="0">
                <a:cs typeface="Comic Sans MS"/>
              </a:rPr>
              <a:t>ET: Cryogenic system, successfully developed by KAGRA, </a:t>
            </a:r>
          </a:p>
          <a:p>
            <a:r>
              <a:rPr lang="en-US" b="1" dirty="0">
                <a:cs typeface="Comic Sans MS"/>
              </a:rPr>
              <a:t> </a:t>
            </a:r>
            <a:r>
              <a:rPr lang="en-US" b="1" dirty="0" smtClean="0">
                <a:cs typeface="Comic Sans MS"/>
              </a:rPr>
              <a:t>    just tentative ideas for ET </a:t>
            </a:r>
            <a:r>
              <a:rPr lang="en-US" dirty="0" smtClean="0">
                <a:cs typeface="Comic Sans MS"/>
              </a:rPr>
              <a:t>(NAOJ, UT, ICRR, NIKHEF?, Roma?, Glasgow?</a:t>
            </a:r>
            <a:r>
              <a:rPr lang="en-US" dirty="0" smtClean="0">
                <a:cs typeface="Comic Sans MS"/>
              </a:rPr>
              <a:t>)</a:t>
            </a:r>
            <a:endParaRPr lang="en-US" dirty="0" smtClean="0">
              <a:cs typeface="Comic Sans M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57200" y="1612900"/>
            <a:ext cx="1663943" cy="838200"/>
            <a:chOff x="457200" y="1612900"/>
            <a:chExt cx="1663943" cy="838200"/>
          </a:xfrm>
        </p:grpSpPr>
        <p:sp>
          <p:nvSpPr>
            <p:cNvPr id="12" name="Oval 11"/>
            <p:cNvSpPr/>
            <p:nvPr/>
          </p:nvSpPr>
          <p:spPr>
            <a:xfrm>
              <a:off x="457200" y="2032000"/>
              <a:ext cx="990600" cy="4191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 rot="20468904">
              <a:off x="1308100" y="1612900"/>
              <a:ext cx="813043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urgent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29909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66800"/>
            <a:ext cx="9144000" cy="480131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Task 1.1 </a:t>
            </a:r>
            <a:endParaRPr lang="en-US" dirty="0"/>
          </a:p>
          <a:p>
            <a:r>
              <a:rPr lang="en-US" b="1" dirty="0">
                <a:solidFill>
                  <a:srgbClr val="008000"/>
                </a:solidFill>
              </a:rPr>
              <a:t>month 24; </a:t>
            </a:r>
            <a:r>
              <a:rPr lang="en-US" dirty="0">
                <a:solidFill>
                  <a:srgbClr val="008000"/>
                </a:solidFill>
              </a:rPr>
              <a:t>Seismic attenuator and Suspension overall model including control issues. </a:t>
            </a:r>
            <a:endParaRPr lang="en-US" dirty="0" smtClean="0">
              <a:solidFill>
                <a:srgbClr val="008000"/>
              </a:solidFill>
            </a:endParaRP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month 36; </a:t>
            </a:r>
            <a:r>
              <a:rPr lang="en-US" dirty="0">
                <a:solidFill>
                  <a:srgbClr val="FF0000"/>
                </a:solidFill>
              </a:rPr>
              <a:t>Standalone performance of seismic isolation system and payload prototype will be tested also in presence of cryogenic </a:t>
            </a:r>
            <a:r>
              <a:rPr lang="en-US" dirty="0" smtClean="0">
                <a:solidFill>
                  <a:srgbClr val="FF0000"/>
                </a:solidFill>
              </a:rPr>
              <a:t>links.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Task 1.2 </a:t>
            </a:r>
            <a:endParaRPr lang="en-US" dirty="0"/>
          </a:p>
          <a:p>
            <a:r>
              <a:rPr lang="en-US" b="1" dirty="0"/>
              <a:t>month 48; </a:t>
            </a:r>
            <a:r>
              <a:rPr lang="en-US" dirty="0"/>
              <a:t>Overall report on cryogenic payload, including heat link, and projection of </a:t>
            </a:r>
            <a:r>
              <a:rPr lang="en-US" dirty="0" smtClean="0"/>
              <a:t>KAGRA </a:t>
            </a:r>
            <a:r>
              <a:rPr lang="en-US" dirty="0"/>
              <a:t>design results on ET applications. </a:t>
            </a:r>
            <a:endParaRPr lang="en-US" dirty="0" smtClean="0"/>
          </a:p>
          <a:p>
            <a:endParaRPr lang="en-US" dirty="0"/>
          </a:p>
          <a:p>
            <a:r>
              <a:rPr lang="en-US" b="1" dirty="0"/>
              <a:t>Task 1.3 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month 36; </a:t>
            </a:r>
            <a:r>
              <a:rPr lang="en-US" dirty="0">
                <a:solidFill>
                  <a:srgbClr val="FF0000"/>
                </a:solidFill>
              </a:rPr>
              <a:t>The need of further seismic isolation chains dedicated to thermal links will be assessed and a preliminary design for cryogenic application will be focused in a dedicated note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b="1" dirty="0"/>
              <a:t>Task 1.4 </a:t>
            </a:r>
            <a:endParaRPr lang="en-US" dirty="0"/>
          </a:p>
          <a:p>
            <a:r>
              <a:rPr lang="en-US" b="1" dirty="0"/>
              <a:t>month 48; </a:t>
            </a:r>
            <a:r>
              <a:rPr lang="en-US" dirty="0"/>
              <a:t>A realistic scheme of sensor and actuators conceived for payload control in </a:t>
            </a:r>
            <a:r>
              <a:rPr lang="en-US" dirty="0" smtClean="0"/>
              <a:t>KAGRA </a:t>
            </a:r>
            <a:r>
              <a:rPr lang="en-US" dirty="0"/>
              <a:t>and a possible application for ET will be resumed in a dedicated document.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" y="526534"/>
            <a:ext cx="786052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DELIVERABLES AREN’T JUST USEFULE STUDIES. THEY ARE, ALSO, DUE DOCUMENTS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31900" y="6346628"/>
            <a:ext cx="5995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Task </a:t>
            </a:r>
            <a:r>
              <a:rPr lang="en-US" b="1" dirty="0" smtClean="0"/>
              <a:t>1.2 and 1.3 have to be delayed or re-negotiated with EC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3733800" y="5954142"/>
            <a:ext cx="957661" cy="3687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47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312545"/>
            <a:ext cx="8686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Task 2.2 </a:t>
            </a:r>
            <a:endParaRPr lang="en-US" dirty="0"/>
          </a:p>
          <a:p>
            <a:r>
              <a:rPr lang="en-US" b="1" dirty="0">
                <a:solidFill>
                  <a:srgbClr val="008000"/>
                </a:solidFill>
              </a:rPr>
              <a:t>month 24; </a:t>
            </a:r>
            <a:r>
              <a:rPr lang="en-US" dirty="0">
                <a:solidFill>
                  <a:srgbClr val="008000"/>
                </a:solidFill>
              </a:rPr>
              <a:t>Coating loss model, dielectric mixture mechanical loss model; database of cryogenic properties of bulk and coatings materials. 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month 36; </a:t>
            </a:r>
            <a:r>
              <a:rPr lang="en-US" dirty="0"/>
              <a:t>Report on mirror thermal noise: verify HR coatings on sapphire substrates for </a:t>
            </a:r>
            <a:r>
              <a:rPr lang="en-US" dirty="0" smtClean="0"/>
              <a:t>KAGRA </a:t>
            </a:r>
            <a:r>
              <a:rPr lang="en-US" dirty="0"/>
              <a:t>and comparison with HR coatings on silicon substrates for ET. </a:t>
            </a:r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Task 2.3 </a:t>
            </a:r>
            <a:endParaRPr lang="en-US" dirty="0"/>
          </a:p>
          <a:p>
            <a:r>
              <a:rPr lang="en-US" b="1" dirty="0">
                <a:solidFill>
                  <a:srgbClr val="008000"/>
                </a:solidFill>
              </a:rPr>
              <a:t>month 24 </a:t>
            </a:r>
            <a:r>
              <a:rPr lang="en-US" dirty="0">
                <a:solidFill>
                  <a:srgbClr val="008000"/>
                </a:solidFill>
              </a:rPr>
              <a:t>Report on the bonding of sapphire test pieces for </a:t>
            </a:r>
            <a:r>
              <a:rPr lang="en-US" dirty="0" smtClean="0">
                <a:solidFill>
                  <a:srgbClr val="008000"/>
                </a:solidFill>
              </a:rPr>
              <a:t>KAGRA </a:t>
            </a:r>
            <a:r>
              <a:rPr lang="en-US" dirty="0">
                <a:solidFill>
                  <a:srgbClr val="008000"/>
                </a:solidFill>
              </a:rPr>
              <a:t>and comparison with bonded silicon components planned for use in ET. 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b="1" dirty="0" smtClean="0"/>
              <a:t>month </a:t>
            </a:r>
            <a:r>
              <a:rPr lang="en-US" b="1" dirty="0"/>
              <a:t>48; </a:t>
            </a:r>
            <a:r>
              <a:rPr lang="en-US" dirty="0"/>
              <a:t>Overview of the thermal noise and cryogenic performance of sapphire and silicon suspensions. </a:t>
            </a:r>
          </a:p>
          <a:p>
            <a:endParaRPr lang="en-US" b="1" dirty="0" smtClean="0"/>
          </a:p>
          <a:p>
            <a:r>
              <a:rPr lang="en-US" b="1" dirty="0" smtClean="0"/>
              <a:t>Task </a:t>
            </a:r>
            <a:r>
              <a:rPr lang="en-US" b="1" dirty="0"/>
              <a:t>2.4 </a:t>
            </a:r>
            <a:endParaRPr lang="en-US" dirty="0"/>
          </a:p>
          <a:p>
            <a:r>
              <a:rPr lang="en-US" b="1" dirty="0"/>
              <a:t>month 48; </a:t>
            </a:r>
            <a:r>
              <a:rPr lang="en-US" dirty="0"/>
              <a:t>Report on mirrors for filter cavities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0" y="526534"/>
            <a:ext cx="786052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DELIVERABLES AREN’T JUST USEFULE STUDIES. THEY ARE, ALSO, DUE DOCUMENTS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4300" y="1312545"/>
            <a:ext cx="8801100" cy="449135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3733800" y="5954142"/>
            <a:ext cx="957661" cy="3687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79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" y="997952"/>
            <a:ext cx="8674100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b="1" dirty="0"/>
              <a:t>Task 3.1: </a:t>
            </a:r>
            <a:endParaRPr lang="en-US" dirty="0"/>
          </a:p>
          <a:p>
            <a:r>
              <a:rPr lang="en-US" b="1" dirty="0"/>
              <a:t>month 40; </a:t>
            </a:r>
            <a:r>
              <a:rPr lang="en-US" dirty="0"/>
              <a:t>Report about the impact of pulse-tube compressor disturbance onto environmental noise background in cavern GW interferometer installations </a:t>
            </a:r>
            <a:endParaRPr lang="en-US" dirty="0" smtClean="0"/>
          </a:p>
          <a:p>
            <a:endParaRPr lang="en-US" dirty="0"/>
          </a:p>
          <a:p>
            <a:r>
              <a:rPr lang="en-US" b="1" dirty="0"/>
              <a:t>Task 3.2: </a:t>
            </a:r>
            <a:endParaRPr lang="en-US" dirty="0"/>
          </a:p>
          <a:p>
            <a:r>
              <a:rPr lang="en-US" b="1" dirty="0"/>
              <a:t>month 48; </a:t>
            </a:r>
            <a:r>
              <a:rPr lang="en-US" dirty="0"/>
              <a:t>A preliminary study of ET radiation shield based upon </a:t>
            </a:r>
            <a:r>
              <a:rPr lang="en-US" dirty="0" smtClean="0"/>
              <a:t>KAGRA </a:t>
            </a:r>
            <a:r>
              <a:rPr lang="en-US" dirty="0"/>
              <a:t>configuration. </a:t>
            </a:r>
          </a:p>
          <a:p>
            <a:endParaRPr lang="en-US" b="1" dirty="0" smtClean="0"/>
          </a:p>
          <a:p>
            <a:r>
              <a:rPr lang="en-US" b="1" dirty="0" smtClean="0"/>
              <a:t>Task </a:t>
            </a:r>
            <a:r>
              <a:rPr lang="en-US" b="1" dirty="0"/>
              <a:t>3.3: </a:t>
            </a:r>
            <a:endParaRPr lang="en-US" dirty="0"/>
          </a:p>
          <a:p>
            <a:r>
              <a:rPr lang="en-US" b="1" dirty="0"/>
              <a:t>month 48; </a:t>
            </a:r>
            <a:r>
              <a:rPr lang="en-US" dirty="0"/>
              <a:t>Overview of contamination free designs, description and detailed analysis.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" y="1031040"/>
            <a:ext cx="8801100" cy="2921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50900" y="4349234"/>
            <a:ext cx="6689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 major contribution towards ET design is probably expected by W3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133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program covers four years and we are approaching to the last.</a:t>
            </a:r>
          </a:p>
          <a:p>
            <a:r>
              <a:rPr lang="en-US" dirty="0" smtClean="0"/>
              <a:t>Some partners, more directly involved in </a:t>
            </a:r>
            <a:r>
              <a:rPr lang="en-US" dirty="0" err="1" smtClean="0"/>
              <a:t>AdV</a:t>
            </a:r>
            <a:r>
              <a:rPr lang="en-US" dirty="0" smtClean="0"/>
              <a:t> were underperforming due to manpower lack</a:t>
            </a:r>
          </a:p>
          <a:p>
            <a:r>
              <a:rPr lang="en-US" dirty="0" smtClean="0"/>
              <a:t>Nevertheless the scientific outcome was effective and it is still quite promising.</a:t>
            </a:r>
          </a:p>
          <a:p>
            <a:r>
              <a:rPr lang="en-US" dirty="0" smtClean="0"/>
              <a:t>Next exchanges are crucial for KAGRA payload prototyping and suspensions.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lvl="8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236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G_052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20141113_1103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6699" y="-25400"/>
            <a:ext cx="8263801" cy="646331"/>
          </a:xfrm>
          <a:prstGeom prst="rect">
            <a:avLst/>
          </a:prstGeom>
          <a:solidFill>
            <a:schemeClr val="bg1">
              <a:alpha val="1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K. Yamamoto and T. </a:t>
            </a:r>
            <a:r>
              <a:rPr lang="en-US" b="1" dirty="0" err="1" smtClean="0"/>
              <a:t>Tomaru</a:t>
            </a:r>
            <a:r>
              <a:rPr lang="en-US" b="1" dirty="0" smtClean="0"/>
              <a:t> special guests during </a:t>
            </a:r>
            <a:r>
              <a:rPr lang="en-US" b="1" dirty="0" err="1" smtClean="0"/>
              <a:t>AdV</a:t>
            </a:r>
            <a:r>
              <a:rPr lang="en-US" b="1" dirty="0" smtClean="0"/>
              <a:t> END mirror payload assembly</a:t>
            </a:r>
          </a:p>
          <a:p>
            <a:r>
              <a:rPr lang="en-US" b="1" dirty="0" smtClean="0"/>
              <a:t>(June-July ‘15)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23144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 descr="ET-new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941674"/>
            <a:ext cx="2152381" cy="695238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2088"/>
          </a:xfrm>
        </p:spPr>
        <p:txBody>
          <a:bodyPr>
            <a:normAutofit/>
          </a:bodyPr>
          <a:lstStyle/>
          <a:p>
            <a:r>
              <a:rPr lang="en-US" dirty="0" smtClean="0"/>
              <a:t>Project </a:t>
            </a:r>
            <a:r>
              <a:rPr lang="en-US" dirty="0"/>
              <a:t>No.: </a:t>
            </a:r>
            <a:r>
              <a:rPr lang="en-US" dirty="0" smtClean="0"/>
              <a:t>295153: </a:t>
            </a:r>
            <a:r>
              <a:rPr lang="en-US" dirty="0" err="1" smtClean="0"/>
              <a:t>ELiTES</a:t>
            </a:r>
            <a:endParaRPr lang="en-US" dirty="0"/>
          </a:p>
        </p:txBody>
      </p:sp>
      <p:pic>
        <p:nvPicPr>
          <p:cNvPr id="5" name="Immagine 4" descr="europe-map-countries-capital-printable.jpg"/>
          <p:cNvPicPr>
            <a:picLocks noChangeAspect="1"/>
          </p:cNvPicPr>
          <p:nvPr/>
        </p:nvPicPr>
        <p:blipFill>
          <a:blip r:embed="rId3" cstate="print"/>
          <a:srcRect l="19024" t="39500" r="22021" b="5901"/>
          <a:stretch>
            <a:fillRect/>
          </a:stretch>
        </p:blipFill>
        <p:spPr>
          <a:xfrm>
            <a:off x="323528" y="2780928"/>
            <a:ext cx="4248472" cy="3744416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852936"/>
            <a:ext cx="2910091" cy="36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Figura a mano libera 18"/>
          <p:cNvSpPr/>
          <p:nvPr/>
        </p:nvSpPr>
        <p:spPr>
          <a:xfrm>
            <a:off x="2627784" y="2420888"/>
            <a:ext cx="5445867" cy="3168352"/>
          </a:xfrm>
          <a:custGeom>
            <a:avLst/>
            <a:gdLst>
              <a:gd name="connsiteX0" fmla="*/ 0 w 5373859"/>
              <a:gd name="connsiteY0" fmla="*/ 3069102 h 3069102"/>
              <a:gd name="connsiteX1" fmla="*/ 2307102 w 5373859"/>
              <a:gd name="connsiteY1" fmla="*/ 44548 h 3069102"/>
              <a:gd name="connsiteX2" fmla="*/ 5373859 w 5373859"/>
              <a:gd name="connsiteY2" fmla="*/ 2801816 h 3069102"/>
              <a:gd name="connsiteX3" fmla="*/ 5373859 w 5373859"/>
              <a:gd name="connsiteY3" fmla="*/ 2801816 h 3069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3859" h="3069102">
                <a:moveTo>
                  <a:pt x="0" y="3069102"/>
                </a:moveTo>
                <a:cubicBezTo>
                  <a:pt x="705729" y="1579099"/>
                  <a:pt x="1411459" y="89096"/>
                  <a:pt x="2307102" y="44548"/>
                </a:cubicBezTo>
                <a:cubicBezTo>
                  <a:pt x="3202745" y="0"/>
                  <a:pt x="5373859" y="2801816"/>
                  <a:pt x="5373859" y="2801816"/>
                </a:cubicBezTo>
                <a:lnTo>
                  <a:pt x="5373859" y="2801816"/>
                </a:lnTo>
              </a:path>
            </a:pathLst>
          </a:custGeom>
          <a:ln w="1016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igura a mano libera 20"/>
          <p:cNvSpPr/>
          <p:nvPr/>
        </p:nvSpPr>
        <p:spPr>
          <a:xfrm>
            <a:off x="2321169" y="2951871"/>
            <a:ext cx="5809957" cy="2168769"/>
          </a:xfrm>
          <a:custGeom>
            <a:avLst/>
            <a:gdLst>
              <a:gd name="connsiteX0" fmla="*/ 0 w 5809957"/>
              <a:gd name="connsiteY0" fmla="*/ 1395046 h 2168769"/>
              <a:gd name="connsiteX1" fmla="*/ 2658794 w 5809957"/>
              <a:gd name="connsiteY1" fmla="*/ 128954 h 2168769"/>
              <a:gd name="connsiteX2" fmla="*/ 5809957 w 5809957"/>
              <a:gd name="connsiteY2" fmla="*/ 2168769 h 216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09957" h="2168769">
                <a:moveTo>
                  <a:pt x="0" y="1395046"/>
                </a:moveTo>
                <a:cubicBezTo>
                  <a:pt x="845234" y="697523"/>
                  <a:pt x="1690468" y="0"/>
                  <a:pt x="2658794" y="128954"/>
                </a:cubicBezTo>
                <a:cubicBezTo>
                  <a:pt x="3627120" y="257908"/>
                  <a:pt x="4718538" y="1213338"/>
                  <a:pt x="5809957" y="2168769"/>
                </a:cubicBezTo>
              </a:path>
            </a:pathLst>
          </a:custGeom>
          <a:ln w="1016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igura a mano libera 22"/>
          <p:cNvSpPr/>
          <p:nvPr/>
        </p:nvSpPr>
        <p:spPr>
          <a:xfrm>
            <a:off x="942535" y="1849901"/>
            <a:ext cx="7188591" cy="3144130"/>
          </a:xfrm>
          <a:custGeom>
            <a:avLst/>
            <a:gdLst>
              <a:gd name="connsiteX0" fmla="*/ 0 w 7188591"/>
              <a:gd name="connsiteY0" fmla="*/ 1667022 h 3144130"/>
              <a:gd name="connsiteX1" fmla="*/ 3812345 w 7188591"/>
              <a:gd name="connsiteY1" fmla="*/ 246185 h 3144130"/>
              <a:gd name="connsiteX2" fmla="*/ 7188591 w 7188591"/>
              <a:gd name="connsiteY2" fmla="*/ 3144130 h 314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88591" h="3144130">
                <a:moveTo>
                  <a:pt x="0" y="1667022"/>
                </a:moveTo>
                <a:cubicBezTo>
                  <a:pt x="1307123" y="833511"/>
                  <a:pt x="2614247" y="0"/>
                  <a:pt x="3812345" y="246185"/>
                </a:cubicBezTo>
                <a:cubicBezTo>
                  <a:pt x="5010443" y="492370"/>
                  <a:pt x="6099517" y="1818250"/>
                  <a:pt x="7188591" y="3144130"/>
                </a:cubicBezTo>
              </a:path>
            </a:pathLst>
          </a:custGeom>
          <a:ln w="1016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asellaDiTesto 23"/>
          <p:cNvSpPr txBox="1"/>
          <p:nvPr/>
        </p:nvSpPr>
        <p:spPr>
          <a:xfrm>
            <a:off x="2843808" y="1484784"/>
            <a:ext cx="5228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WP1, WP2:Suspensions materials, </a:t>
            </a:r>
            <a:r>
              <a:rPr lang="en-US" sz="2400" dirty="0" err="1" smtClean="0">
                <a:solidFill>
                  <a:schemeClr val="accent1"/>
                </a:solidFill>
              </a:rPr>
              <a:t>fibres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5" name="Figura a mano libera 24"/>
          <p:cNvSpPr/>
          <p:nvPr/>
        </p:nvSpPr>
        <p:spPr>
          <a:xfrm>
            <a:off x="1856935" y="3228536"/>
            <a:ext cx="6175717" cy="1920239"/>
          </a:xfrm>
          <a:custGeom>
            <a:avLst/>
            <a:gdLst>
              <a:gd name="connsiteX0" fmla="*/ 0 w 6175717"/>
              <a:gd name="connsiteY0" fmla="*/ 949569 h 1920239"/>
              <a:gd name="connsiteX1" fmla="*/ 2926080 w 6175717"/>
              <a:gd name="connsiteY1" fmla="*/ 161778 h 1920239"/>
              <a:gd name="connsiteX2" fmla="*/ 6175717 w 6175717"/>
              <a:gd name="connsiteY2" fmla="*/ 1920239 h 192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75717" h="1920239">
                <a:moveTo>
                  <a:pt x="0" y="949569"/>
                </a:moveTo>
                <a:cubicBezTo>
                  <a:pt x="948397" y="474784"/>
                  <a:pt x="1896794" y="0"/>
                  <a:pt x="2926080" y="161778"/>
                </a:cubicBezTo>
                <a:cubicBezTo>
                  <a:pt x="3955366" y="323556"/>
                  <a:pt x="5065541" y="1121897"/>
                  <a:pt x="6175717" y="1920239"/>
                </a:cubicBezTo>
              </a:path>
            </a:pathLst>
          </a:custGeom>
          <a:ln w="101600">
            <a:solidFill>
              <a:schemeClr val="accent2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igura a mano libera 25"/>
          <p:cNvSpPr/>
          <p:nvPr/>
        </p:nvSpPr>
        <p:spPr>
          <a:xfrm>
            <a:off x="2560320" y="3992880"/>
            <a:ext cx="5303520" cy="1606062"/>
          </a:xfrm>
          <a:custGeom>
            <a:avLst/>
            <a:gdLst>
              <a:gd name="connsiteX0" fmla="*/ 0 w 5303520"/>
              <a:gd name="connsiteY0" fmla="*/ 1606062 h 1606062"/>
              <a:gd name="connsiteX1" fmla="*/ 2405575 w 5303520"/>
              <a:gd name="connsiteY1" fmla="*/ 86751 h 1606062"/>
              <a:gd name="connsiteX2" fmla="*/ 5303520 w 5303520"/>
              <a:gd name="connsiteY2" fmla="*/ 1085557 h 1606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03520" h="1606062">
                <a:moveTo>
                  <a:pt x="0" y="1606062"/>
                </a:moveTo>
                <a:cubicBezTo>
                  <a:pt x="760827" y="889782"/>
                  <a:pt x="1521655" y="173502"/>
                  <a:pt x="2405575" y="86751"/>
                </a:cubicBezTo>
                <a:cubicBezTo>
                  <a:pt x="3289495" y="0"/>
                  <a:pt x="4296507" y="542778"/>
                  <a:pt x="5303520" y="1085557"/>
                </a:cubicBezTo>
              </a:path>
            </a:pathLst>
          </a:custGeom>
          <a:ln w="101600">
            <a:solidFill>
              <a:schemeClr val="accent2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asellaDiTesto 26"/>
          <p:cNvSpPr txBox="1"/>
          <p:nvPr/>
        </p:nvSpPr>
        <p:spPr>
          <a:xfrm>
            <a:off x="3131840" y="4839543"/>
            <a:ext cx="57533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WP1: Suspensions design and test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WP3: Infrastructures &amp; Vacuum apparatuses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28" name="Figura a mano libera 27"/>
          <p:cNvSpPr/>
          <p:nvPr/>
        </p:nvSpPr>
        <p:spPr>
          <a:xfrm>
            <a:off x="2799471" y="5345723"/>
            <a:ext cx="5219114" cy="975360"/>
          </a:xfrm>
          <a:custGeom>
            <a:avLst/>
            <a:gdLst>
              <a:gd name="connsiteX0" fmla="*/ 0 w 5219114"/>
              <a:gd name="connsiteY0" fmla="*/ 450166 h 975360"/>
              <a:gd name="connsiteX1" fmla="*/ 2616591 w 5219114"/>
              <a:gd name="connsiteY1" fmla="*/ 900332 h 975360"/>
              <a:gd name="connsiteX2" fmla="*/ 5219114 w 5219114"/>
              <a:gd name="connsiteY2" fmla="*/ 0 h 97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19114" h="975360">
                <a:moveTo>
                  <a:pt x="0" y="450166"/>
                </a:moveTo>
                <a:cubicBezTo>
                  <a:pt x="873369" y="712763"/>
                  <a:pt x="1746739" y="975360"/>
                  <a:pt x="2616591" y="900332"/>
                </a:cubicBezTo>
                <a:cubicBezTo>
                  <a:pt x="3486443" y="825304"/>
                  <a:pt x="4352778" y="412652"/>
                  <a:pt x="5219114" y="0"/>
                </a:cubicBezTo>
              </a:path>
            </a:pathLst>
          </a:custGeom>
          <a:ln w="76200">
            <a:solidFill>
              <a:srgbClr val="FFC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igura a mano libera 28"/>
          <p:cNvSpPr/>
          <p:nvPr/>
        </p:nvSpPr>
        <p:spPr>
          <a:xfrm>
            <a:off x="1969477" y="3802966"/>
            <a:ext cx="5964701" cy="1444283"/>
          </a:xfrm>
          <a:custGeom>
            <a:avLst/>
            <a:gdLst>
              <a:gd name="connsiteX0" fmla="*/ 0 w 5964701"/>
              <a:gd name="connsiteY0" fmla="*/ 1444283 h 1444283"/>
              <a:gd name="connsiteX1" fmla="*/ 2813538 w 5964701"/>
              <a:gd name="connsiteY1" fmla="*/ 23446 h 1444283"/>
              <a:gd name="connsiteX2" fmla="*/ 5964701 w 5964701"/>
              <a:gd name="connsiteY2" fmla="*/ 1303606 h 1444283"/>
              <a:gd name="connsiteX3" fmla="*/ 5964701 w 5964701"/>
              <a:gd name="connsiteY3" fmla="*/ 1303606 h 144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4701" h="1444283">
                <a:moveTo>
                  <a:pt x="0" y="1444283"/>
                </a:moveTo>
                <a:cubicBezTo>
                  <a:pt x="909710" y="745587"/>
                  <a:pt x="1819421" y="46892"/>
                  <a:pt x="2813538" y="23446"/>
                </a:cubicBezTo>
                <a:cubicBezTo>
                  <a:pt x="3807655" y="0"/>
                  <a:pt x="5964701" y="1303606"/>
                  <a:pt x="5964701" y="1303606"/>
                </a:cubicBezTo>
                <a:lnTo>
                  <a:pt x="5964701" y="1303606"/>
                </a:lnTo>
              </a:path>
            </a:pathLst>
          </a:custGeom>
          <a:ln w="76200">
            <a:solidFill>
              <a:srgbClr val="FFC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asellaDiTesto 29"/>
          <p:cNvSpPr txBox="1"/>
          <p:nvPr/>
        </p:nvSpPr>
        <p:spPr>
          <a:xfrm>
            <a:off x="4244821" y="6279703"/>
            <a:ext cx="2926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WP2: Coatings, Optics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31" name="Figura a mano libera 30"/>
          <p:cNvSpPr/>
          <p:nvPr/>
        </p:nvSpPr>
        <p:spPr>
          <a:xfrm>
            <a:off x="942535" y="897987"/>
            <a:ext cx="7090117" cy="4067908"/>
          </a:xfrm>
          <a:custGeom>
            <a:avLst/>
            <a:gdLst>
              <a:gd name="connsiteX0" fmla="*/ 0 w 7090117"/>
              <a:gd name="connsiteY0" fmla="*/ 2703342 h 4067908"/>
              <a:gd name="connsiteX1" fmla="*/ 3545059 w 7090117"/>
              <a:gd name="connsiteY1" fmla="*/ 227428 h 4067908"/>
              <a:gd name="connsiteX2" fmla="*/ 7090117 w 7090117"/>
              <a:gd name="connsiteY2" fmla="*/ 4067908 h 406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90117" h="4067908">
                <a:moveTo>
                  <a:pt x="0" y="2703342"/>
                </a:moveTo>
                <a:cubicBezTo>
                  <a:pt x="1181686" y="1351671"/>
                  <a:pt x="2363373" y="0"/>
                  <a:pt x="3545059" y="227428"/>
                </a:cubicBezTo>
                <a:cubicBezTo>
                  <a:pt x="4726745" y="454856"/>
                  <a:pt x="5908431" y="2261382"/>
                  <a:pt x="7090117" y="4067908"/>
                </a:cubicBezTo>
              </a:path>
            </a:pathLst>
          </a:custGeom>
          <a:ln w="63500">
            <a:solidFill>
              <a:srgbClr val="FFC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igura a mano libera 15"/>
          <p:cNvSpPr/>
          <p:nvPr/>
        </p:nvSpPr>
        <p:spPr>
          <a:xfrm rot="344875">
            <a:off x="1617825" y="3212976"/>
            <a:ext cx="6480720" cy="1800200"/>
          </a:xfrm>
          <a:custGeom>
            <a:avLst/>
            <a:gdLst>
              <a:gd name="connsiteX0" fmla="*/ 0 w 5964701"/>
              <a:gd name="connsiteY0" fmla="*/ 1444283 h 1444283"/>
              <a:gd name="connsiteX1" fmla="*/ 2813538 w 5964701"/>
              <a:gd name="connsiteY1" fmla="*/ 23446 h 1444283"/>
              <a:gd name="connsiteX2" fmla="*/ 5964701 w 5964701"/>
              <a:gd name="connsiteY2" fmla="*/ 1303606 h 1444283"/>
              <a:gd name="connsiteX3" fmla="*/ 5964701 w 5964701"/>
              <a:gd name="connsiteY3" fmla="*/ 1303606 h 144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4701" h="1444283">
                <a:moveTo>
                  <a:pt x="0" y="1444283"/>
                </a:moveTo>
                <a:cubicBezTo>
                  <a:pt x="909710" y="745587"/>
                  <a:pt x="1819421" y="46892"/>
                  <a:pt x="2813538" y="23446"/>
                </a:cubicBezTo>
                <a:cubicBezTo>
                  <a:pt x="3807655" y="0"/>
                  <a:pt x="5964701" y="1303606"/>
                  <a:pt x="5964701" y="1303606"/>
                </a:cubicBezTo>
                <a:lnTo>
                  <a:pt x="5964701" y="1303606"/>
                </a:lnTo>
              </a:path>
            </a:pathLst>
          </a:custGeom>
          <a:ln w="76200">
            <a:solidFill>
              <a:srgbClr val="FFC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magine 17" descr="KAGRA-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1916832"/>
            <a:ext cx="1837060" cy="732700"/>
          </a:xfrm>
          <a:prstGeom prst="rect">
            <a:avLst/>
          </a:prstGeom>
        </p:spPr>
      </p:pic>
      <p:sp>
        <p:nvSpPr>
          <p:cNvPr id="20" name="Segnaposto numero diapositiva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F707-50A3-42F8-AED6-F5BBB24737B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5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4" grpId="0"/>
      <p:bldP spid="25" grpId="0" animBg="1"/>
      <p:bldP spid="26" grpId="0" animBg="1"/>
      <p:bldP spid="27" grpId="0"/>
      <p:bldP spid="28" grpId="0" animBg="1"/>
      <p:bldP spid="29" grpId="0" animBg="1"/>
      <p:bldP spid="30" grpId="0"/>
      <p:bldP spid="31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1138"/>
            <a:ext cx="8229600" cy="1143000"/>
          </a:xfrm>
        </p:spPr>
        <p:txBody>
          <a:bodyPr/>
          <a:lstStyle/>
          <a:p>
            <a:r>
              <a:rPr lang="en-US" dirty="0" err="1" smtClean="0"/>
              <a:t>ELiTES</a:t>
            </a:r>
            <a:r>
              <a:rPr lang="en-US" dirty="0" smtClean="0"/>
              <a:t> Partners</a:t>
            </a:r>
            <a:endParaRPr lang="en-US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5453503"/>
              </p:ext>
            </p:extLst>
          </p:nvPr>
        </p:nvGraphicFramePr>
        <p:xfrm>
          <a:off x="395536" y="1268760"/>
          <a:ext cx="8229600" cy="515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92"/>
                <a:gridCol w="5044008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ID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Institute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Country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EGO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Italy/France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0000"/>
                          </a:solidFill>
                        </a:rPr>
                        <a:t>Institute for Cosmic Rays Research (ICRR)- University of Tokyo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Japan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0000"/>
                          </a:solidFill>
                        </a:rPr>
                        <a:t>Università degli Studi di Roma "La Sapienza"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Italy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Friedrich-Schiller-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Universit</a:t>
                      </a:r>
                      <a:r>
                        <a:rPr lang="en-US" u="sng" dirty="0" err="1" smtClean="0">
                          <a:solidFill>
                            <a:srgbClr val="000000"/>
                          </a:solidFill>
                        </a:rPr>
                        <a:t>ä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t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(FSU) - Jena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Germany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University of Glasgow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UK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00000"/>
                          </a:solidFill>
                        </a:rPr>
                        <a:t>Stichting Voor Fundamenteel Onderzoek der materie - FOM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NL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0000"/>
                          </a:solidFill>
                        </a:rPr>
                        <a:t> Max Plank Gesellschaft zur </a:t>
                      </a:r>
                      <a:r>
                        <a:rPr lang="de-DE" dirty="0" err="1" smtClean="0">
                          <a:solidFill>
                            <a:srgbClr val="000000"/>
                          </a:solidFill>
                        </a:rPr>
                        <a:t>Foerderung</a:t>
                      </a:r>
                      <a:r>
                        <a:rPr lang="de-DE" dirty="0" smtClean="0">
                          <a:solidFill>
                            <a:srgbClr val="000000"/>
                          </a:solidFill>
                        </a:rPr>
                        <a:t> der Wissenschaften E.V. - MPG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Germany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8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Università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del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Sannio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Italy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9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0000"/>
                          </a:solidFill>
                        </a:rPr>
                        <a:t>University of West Scotland (UWS)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UK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000000"/>
                          </a:solidFill>
                        </a:rPr>
                        <a:t> Centre National de la Recherche Scientifique (CNRS)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France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ET: EU framework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F707-50A3-42F8-AED6-F5BBB24737B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40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912"/>
            <a:ext cx="236154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/>
                <a:cs typeface="Comic Sans MS"/>
              </a:rPr>
              <a:t>MANPOWER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/>
              <a:cs typeface="Comic Sans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76200" y="4108731"/>
            <a:ext cx="9372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Just after 1.5 years (over 4) </a:t>
            </a:r>
            <a:r>
              <a:rPr lang="en-US" dirty="0" err="1" smtClean="0"/>
              <a:t>ELiTES</a:t>
            </a:r>
            <a:r>
              <a:rPr lang="en-US" dirty="0" smtClean="0"/>
              <a:t> experienced a </a:t>
            </a:r>
            <a:r>
              <a:rPr lang="en-US" dirty="0" smtClean="0"/>
              <a:t>dramatic </a:t>
            </a:r>
            <a:r>
              <a:rPr lang="en-US" dirty="0" smtClean="0"/>
              <a:t>reduction </a:t>
            </a:r>
            <a:r>
              <a:rPr lang="en-US" dirty="0" smtClean="0"/>
              <a:t>of exchange participation </a:t>
            </a:r>
            <a:r>
              <a:rPr lang="en-US" dirty="0" smtClean="0"/>
              <a:t>with </a:t>
            </a:r>
            <a:r>
              <a:rPr lang="en-US" dirty="0" smtClean="0"/>
              <a:t>respect to what planned</a:t>
            </a:r>
            <a:r>
              <a:rPr lang="en-US" dirty="0" smtClean="0"/>
              <a:t>, especially by </a:t>
            </a:r>
            <a:r>
              <a:rPr lang="en-US" dirty="0" smtClean="0"/>
              <a:t>some groups, mainly due to the engagements in </a:t>
            </a:r>
            <a:r>
              <a:rPr lang="en-US" dirty="0" smtClean="0"/>
              <a:t>construction of </a:t>
            </a:r>
            <a:r>
              <a:rPr lang="en-US" dirty="0" err="1" smtClean="0"/>
              <a:t>AdV.</a:t>
            </a:r>
            <a:r>
              <a:rPr lang="en-US" dirty="0" smtClean="0"/>
              <a:t> </a:t>
            </a:r>
            <a:r>
              <a:rPr lang="en-US" b="1" dirty="0" smtClean="0"/>
              <a:t>The situation improved in 2014 but a lower impact had to be envisaged.</a:t>
            </a:r>
          </a:p>
          <a:p>
            <a:endParaRPr lang="en-US" b="1" dirty="0"/>
          </a:p>
          <a:p>
            <a:pPr marL="285750" indent="-285750">
              <a:buFont typeface="Wingdings" charset="0"/>
              <a:buChar char="è"/>
            </a:pPr>
            <a:r>
              <a:rPr lang="en-US" b="1" dirty="0" smtClean="0">
                <a:sym typeface="Wingdings"/>
              </a:rPr>
              <a:t>CNRS joined in 2014</a:t>
            </a:r>
          </a:p>
          <a:p>
            <a:pPr marL="285750" indent="-285750">
              <a:buFont typeface="Wingdings" charset="0"/>
              <a:buChar char="è"/>
            </a:pPr>
            <a:r>
              <a:rPr lang="en-US" b="1" dirty="0" smtClean="0">
                <a:cs typeface="Comic Sans MS"/>
                <a:sym typeface="Wingdings"/>
              </a:rPr>
              <a:t>A new plan was negotiated in 2014, in order to reallocate at least partially the initial funding.</a:t>
            </a:r>
          </a:p>
          <a:p>
            <a:endParaRPr lang="en-US" b="1" dirty="0">
              <a:cs typeface="Comic Sans MS"/>
              <a:sym typeface="Wingdings"/>
            </a:endParaRPr>
          </a:p>
          <a:p>
            <a:r>
              <a:rPr lang="en-US" b="1" dirty="0" smtClean="0">
                <a:solidFill>
                  <a:srgbClr val="FF0000"/>
                </a:solidFill>
                <a:cs typeface="Comic Sans MS"/>
                <a:sym typeface="Wingdings"/>
              </a:rPr>
              <a:t>CNRS, specifically, LMA is mainly involved in WP2 activities, coating thermal noise and optics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266" y="862210"/>
            <a:ext cx="6667301" cy="299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92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r>
              <a:rPr lang="en-US" dirty="0" err="1" smtClean="0"/>
              <a:t>Secondments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764704"/>
            <a:ext cx="8568952" cy="1152128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However, </a:t>
            </a:r>
            <a:r>
              <a:rPr lang="en-US" sz="2800" dirty="0" err="1" smtClean="0"/>
              <a:t>ELiTES</a:t>
            </a:r>
            <a:r>
              <a:rPr lang="en-US" sz="2800" dirty="0" smtClean="0"/>
              <a:t> </a:t>
            </a:r>
            <a:r>
              <a:rPr lang="en-US" sz="2800" dirty="0" smtClean="0"/>
              <a:t>generated, until now</a:t>
            </a:r>
            <a:r>
              <a:rPr lang="en-US" sz="2800" dirty="0" smtClean="0"/>
              <a:t>, more than 53 </a:t>
            </a:r>
            <a:r>
              <a:rPr lang="en-US" sz="2800" dirty="0" smtClean="0"/>
              <a:t>man-months of presence of European </a:t>
            </a:r>
            <a:r>
              <a:rPr lang="en-US" sz="2800" dirty="0" smtClean="0"/>
              <a:t>scientists </a:t>
            </a:r>
            <a:r>
              <a:rPr lang="en-US" sz="2800" dirty="0" smtClean="0"/>
              <a:t>in Japan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517" y="1743224"/>
            <a:ext cx="7188683" cy="4329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179512" y="6008340"/>
            <a:ext cx="9066088" cy="78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noProof="0" dirty="0" smtClean="0"/>
              <a:t> a stimulating bridge EU and Japanese</a:t>
            </a:r>
            <a:r>
              <a:rPr lang="en-US" sz="2800" dirty="0" smtClean="0"/>
              <a:t>GW communities </a:t>
            </a:r>
            <a:r>
              <a:rPr lang="en-US" sz="2800" noProof="0" dirty="0" smtClean="0"/>
              <a:t> 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37216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r>
              <a:rPr lang="en-US" dirty="0" err="1" smtClean="0"/>
              <a:t>Secondments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15180" y="910238"/>
            <a:ext cx="9260780" cy="115212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ELiTES</a:t>
            </a:r>
            <a:r>
              <a:rPr lang="en-US" dirty="0" smtClean="0"/>
              <a:t> motivated, </a:t>
            </a:r>
            <a:r>
              <a:rPr lang="en-US" dirty="0" smtClean="0">
                <a:solidFill>
                  <a:srgbClr val="FF0000"/>
                </a:solidFill>
              </a:rPr>
              <a:t>only upon the base of scientific exchange, </a:t>
            </a:r>
            <a:r>
              <a:rPr lang="en-US" dirty="0" smtClean="0"/>
              <a:t>- i.e. by supporting scientific activity through laboratory facilities – </a:t>
            </a:r>
            <a:r>
              <a:rPr lang="en-US" b="1" dirty="0" smtClean="0"/>
              <a:t>a significant participation of Japanese young scientists </a:t>
            </a:r>
            <a:r>
              <a:rPr lang="en-US" dirty="0" smtClean="0"/>
              <a:t>in Europe supported by Japanese institutions (mainly JSPS). 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22400" y="2196232"/>
            <a:ext cx="508000" cy="3240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76500" y="4104232"/>
            <a:ext cx="508000" cy="133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8900000">
            <a:off x="686402" y="5712712"/>
            <a:ext cx="1294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EU partners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8900000">
            <a:off x="1541730" y="5788912"/>
            <a:ext cx="1531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Univ. of Tokyo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81100" y="5448300"/>
            <a:ext cx="30097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25843" y="1998866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53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009806" y="2196232"/>
            <a:ext cx="492094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79943" y="3916566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063906" y="4113932"/>
            <a:ext cx="492094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883455" y="3173968"/>
            <a:ext cx="139700" cy="139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087843" y="3002002"/>
            <a:ext cx="1621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erson-months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040142" y="2353438"/>
            <a:ext cx="3926058" cy="34163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University of Tokyo, as partner of </a:t>
            </a:r>
            <a:r>
              <a:rPr lang="en-US" dirty="0" err="1" smtClean="0"/>
              <a:t>ELiTES</a:t>
            </a:r>
            <a:endParaRPr lang="en-US" dirty="0" smtClean="0"/>
          </a:p>
          <a:p>
            <a:r>
              <a:rPr lang="en-US" dirty="0" smtClean="0"/>
              <a:t>Program, gathers the contribution of research institutions involved in KAGRA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Wingdings" charset="0"/>
              <a:buChar char="è"/>
            </a:pPr>
            <a:r>
              <a:rPr lang="en-US" dirty="0">
                <a:sym typeface="Wingdings"/>
              </a:rPr>
              <a:t>Participation mainly leading to support KAGRA</a:t>
            </a:r>
            <a:r>
              <a:rPr lang="en-US" dirty="0"/>
              <a:t> implementation </a:t>
            </a:r>
          </a:p>
          <a:p>
            <a:pPr marL="285750" indent="-285750">
              <a:buFont typeface="Wingdings" charset="0"/>
              <a:buChar char="è"/>
            </a:pPr>
            <a:endParaRPr lang="en-US" dirty="0"/>
          </a:p>
          <a:p>
            <a:pPr marL="285750" indent="-285750">
              <a:buFont typeface="Wingdings" charset="0"/>
              <a:buChar char="è"/>
            </a:pPr>
            <a:r>
              <a:rPr lang="en-US" dirty="0"/>
              <a:t> Participation strictly coordinated with KAGRA manpower demand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0848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" y="428537"/>
            <a:ext cx="8940800" cy="7386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2400" dirty="0" err="1" smtClean="0"/>
              <a:t>ELiTES</a:t>
            </a:r>
            <a:r>
              <a:rPr lang="en-US" sz="2400" dirty="0" smtClean="0"/>
              <a:t> program aims to strengthen the collaboration and the scientific exchange of ideas and know-how between Japanese and European scientists and is focused practical solutions leading to the implementation of  KAGRA as well as R&amp;D subjects aimed to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generation detectors.</a:t>
            </a:r>
          </a:p>
          <a:p>
            <a:endParaRPr lang="en-US" sz="2400" dirty="0"/>
          </a:p>
          <a:p>
            <a:pPr marL="285750" indent="-285750">
              <a:buFont typeface="Wingdings" charset="0"/>
              <a:buChar char="è"/>
            </a:pPr>
            <a:r>
              <a:rPr lang="en-US" sz="2400" dirty="0" smtClean="0">
                <a:sym typeface="Wingdings"/>
              </a:rPr>
              <a:t>Scientific outcome, even if limited to specific items, is expected</a:t>
            </a:r>
          </a:p>
          <a:p>
            <a:pPr marL="285750" indent="-285750">
              <a:buFont typeface="Wingdings" charset="0"/>
              <a:buChar char="è"/>
            </a:pPr>
            <a:endParaRPr lang="en-US" sz="2400" dirty="0" smtClean="0">
              <a:sym typeface="Wingdings"/>
            </a:endParaRPr>
          </a:p>
          <a:p>
            <a:pPr marL="285750" indent="-285750">
              <a:buFont typeface="Wingdings" charset="0"/>
              <a:buChar char="è"/>
            </a:pPr>
            <a:r>
              <a:rPr lang="en-US" sz="2400" dirty="0" smtClean="0">
                <a:sym typeface="Wingdings"/>
              </a:rPr>
              <a:t>Mobility in international context, useful for young scientists</a:t>
            </a:r>
          </a:p>
          <a:p>
            <a:pPr marL="285750" indent="-285750">
              <a:buFont typeface="Wingdings" charset="0"/>
              <a:buChar char="è"/>
            </a:pPr>
            <a:endParaRPr lang="en-US" sz="2400" dirty="0">
              <a:sym typeface="Wingdings"/>
            </a:endParaRPr>
          </a:p>
          <a:p>
            <a:pPr marL="285750" indent="-285750">
              <a:buFont typeface="Wingdings" charset="0"/>
              <a:buChar char="è"/>
            </a:pPr>
            <a:r>
              <a:rPr lang="en-US" sz="2400" dirty="0" err="1" smtClean="0">
                <a:sym typeface="Wingdings"/>
              </a:rPr>
              <a:t>ELiTES</a:t>
            </a:r>
            <a:r>
              <a:rPr lang="en-US" sz="2400" dirty="0" smtClean="0">
                <a:sym typeface="Wingdings"/>
              </a:rPr>
              <a:t> has no budget for experiments, only for traveling </a:t>
            </a:r>
            <a:endParaRPr lang="en-US" sz="2400" dirty="0">
              <a:sym typeface="Wingdings"/>
            </a:endParaRPr>
          </a:p>
          <a:p>
            <a:endParaRPr lang="en-US" sz="2400" dirty="0" smtClean="0">
              <a:sym typeface="Wingdings"/>
            </a:endParaRPr>
          </a:p>
          <a:p>
            <a:r>
              <a:rPr lang="en-US" sz="2400" dirty="0"/>
              <a:t>Posters and talks provided at ET project conferences and GWDAW</a:t>
            </a:r>
          </a:p>
          <a:p>
            <a:r>
              <a:rPr lang="en-US" sz="2400" dirty="0"/>
              <a:t>At least 6 paper published reporting </a:t>
            </a:r>
            <a:r>
              <a:rPr lang="en-US" sz="2400" dirty="0" err="1"/>
              <a:t>ELiTES</a:t>
            </a:r>
            <a:r>
              <a:rPr lang="en-US" sz="2400" dirty="0"/>
              <a:t> acknowledgements.</a:t>
            </a:r>
          </a:p>
          <a:p>
            <a:r>
              <a:rPr lang="en-US" sz="2400" dirty="0"/>
              <a:t> </a:t>
            </a:r>
          </a:p>
          <a:p>
            <a:r>
              <a:rPr lang="en-US" sz="2400" dirty="0"/>
              <a:t> </a:t>
            </a:r>
            <a:r>
              <a:rPr lang="en-US" sz="2400" dirty="0">
                <a:hlinkClick r:id="rId2"/>
              </a:rPr>
              <a:t>http://www.et-gw.eu/elites-related-publications</a:t>
            </a:r>
            <a:r>
              <a:rPr lang="en-US" sz="2400" dirty="0"/>
              <a:t> </a:t>
            </a:r>
          </a:p>
          <a:p>
            <a:endParaRPr lang="en-US" dirty="0">
              <a:sym typeface="Wingdings"/>
            </a:endParaRPr>
          </a:p>
          <a:p>
            <a:pPr marL="285750" indent="-285750">
              <a:buFont typeface="Wingdings" charset="0"/>
              <a:buChar char="è"/>
            </a:pPr>
            <a:endParaRPr lang="en-US" dirty="0" smtClean="0">
              <a:sym typeface="Wingding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Scientific production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86202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5600" y="427862"/>
            <a:ext cx="8610600" cy="6463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D. </a:t>
            </a:r>
            <a:r>
              <a:rPr lang="en-US" dirty="0" err="1"/>
              <a:t>Heinert</a:t>
            </a:r>
            <a:r>
              <a:rPr lang="en-US" dirty="0"/>
              <a:t>, S. </a:t>
            </a:r>
            <a:r>
              <a:rPr lang="en-US" dirty="0" err="1"/>
              <a:t>Kroker</a:t>
            </a:r>
            <a:r>
              <a:rPr lang="en-US" dirty="0"/>
              <a:t>, D. Friedrich, S. </a:t>
            </a:r>
            <a:r>
              <a:rPr lang="en-US" dirty="0" err="1"/>
              <a:t>Hild</a:t>
            </a:r>
            <a:r>
              <a:rPr lang="en-US" dirty="0"/>
              <a:t>, E.-B. </a:t>
            </a:r>
            <a:r>
              <a:rPr lang="en-US" dirty="0" err="1"/>
              <a:t>Kley</a:t>
            </a:r>
            <a:r>
              <a:rPr lang="en-US" dirty="0"/>
              <a:t>, s. </a:t>
            </a:r>
            <a:r>
              <a:rPr lang="en-US" dirty="0" err="1"/>
              <a:t>Leavey</a:t>
            </a:r>
            <a:r>
              <a:rPr lang="en-US" dirty="0"/>
              <a:t>, I. W. Martin, A. </a:t>
            </a:r>
            <a:r>
              <a:rPr lang="en-US" dirty="0" err="1"/>
              <a:t>Tünnermann</a:t>
            </a:r>
            <a:r>
              <a:rPr lang="en-US" dirty="0"/>
              <a:t>, S. P. </a:t>
            </a:r>
            <a:r>
              <a:rPr lang="en-US" dirty="0" err="1"/>
              <a:t>Vyatchanin</a:t>
            </a:r>
            <a:r>
              <a:rPr lang="en-US" dirty="0"/>
              <a:t>, K. </a:t>
            </a:r>
            <a:r>
              <a:rPr lang="en-US" dirty="0" smtClean="0"/>
              <a:t>Yamamoto, </a:t>
            </a:r>
            <a:r>
              <a:rPr lang="en-US" b="1" dirty="0" smtClean="0"/>
              <a:t>Calculation </a:t>
            </a:r>
            <a:r>
              <a:rPr lang="en-US" b="1" dirty="0"/>
              <a:t>of thermal noise in grating </a:t>
            </a:r>
            <a:r>
              <a:rPr lang="en-US" b="1" dirty="0" smtClean="0"/>
              <a:t>reflectors</a:t>
            </a:r>
            <a:r>
              <a:rPr lang="en-US" dirty="0" smtClean="0"/>
              <a:t>, </a:t>
            </a:r>
            <a:r>
              <a:rPr lang="en-US" i="1" dirty="0" smtClean="0"/>
              <a:t>Phys</a:t>
            </a:r>
            <a:r>
              <a:rPr lang="en-US" i="1" dirty="0"/>
              <a:t>. Rev. </a:t>
            </a:r>
            <a:r>
              <a:rPr lang="en-US" dirty="0"/>
              <a:t>D </a:t>
            </a:r>
            <a:r>
              <a:rPr lang="en-US" b="1" dirty="0"/>
              <a:t>88</a:t>
            </a:r>
            <a:r>
              <a:rPr lang="en-US" dirty="0"/>
              <a:t> (2013) </a:t>
            </a:r>
            <a:r>
              <a:rPr lang="en-US" dirty="0" smtClean="0"/>
              <a:t>042001</a:t>
            </a:r>
          </a:p>
          <a:p>
            <a:endParaRPr lang="en-US" dirty="0"/>
          </a:p>
          <a:p>
            <a:r>
              <a:rPr lang="en-US" dirty="0"/>
              <a:t>R. Douglas, A. A. van </a:t>
            </a:r>
            <a:r>
              <a:rPr lang="en-US" dirty="0" err="1"/>
              <a:t>Veggel</a:t>
            </a:r>
            <a:r>
              <a:rPr lang="en-US" dirty="0"/>
              <a:t>, L. Cunningham, K. </a:t>
            </a:r>
            <a:r>
              <a:rPr lang="en-US" dirty="0" err="1"/>
              <a:t>Haughian</a:t>
            </a:r>
            <a:r>
              <a:rPr lang="en-US" dirty="0"/>
              <a:t>, J. Hough, S. </a:t>
            </a:r>
            <a:r>
              <a:rPr lang="en-US" dirty="0" smtClean="0"/>
              <a:t>Rowan,</a:t>
            </a:r>
            <a:endParaRPr lang="en-US" dirty="0"/>
          </a:p>
          <a:p>
            <a:r>
              <a:rPr lang="en-US" b="1" dirty="0" smtClean="0"/>
              <a:t>Cryogenic </a:t>
            </a:r>
            <a:r>
              <a:rPr lang="en-US" b="1" dirty="0"/>
              <a:t>and room temperature strength of sapphire jointed by hydroxide-catalysis </a:t>
            </a:r>
            <a:r>
              <a:rPr lang="en-US" b="1" dirty="0" smtClean="0"/>
              <a:t>bonding</a:t>
            </a:r>
            <a:r>
              <a:rPr lang="en-US" dirty="0" smtClean="0"/>
              <a:t>, </a:t>
            </a:r>
            <a:r>
              <a:rPr lang="en-US" i="1" dirty="0" smtClean="0"/>
              <a:t>Class. Quantum </a:t>
            </a:r>
            <a:r>
              <a:rPr lang="en-US" i="1" dirty="0" err="1" smtClean="0"/>
              <a:t>Grav</a:t>
            </a:r>
            <a:r>
              <a:rPr lang="en-US" i="1" dirty="0" smtClean="0"/>
              <a:t>. </a:t>
            </a:r>
            <a:r>
              <a:rPr lang="en-US" b="1" dirty="0"/>
              <a:t>31</a:t>
            </a:r>
            <a:r>
              <a:rPr lang="en-US" dirty="0"/>
              <a:t> (2014) 4 </a:t>
            </a:r>
            <a:r>
              <a:rPr lang="en-US" dirty="0" smtClean="0"/>
              <a:t>5001</a:t>
            </a:r>
          </a:p>
          <a:p>
            <a:endParaRPr lang="en-US" dirty="0"/>
          </a:p>
          <a:p>
            <a:r>
              <a:rPr lang="en-US" dirty="0" smtClean="0"/>
              <a:t>A. </a:t>
            </a:r>
            <a:r>
              <a:rPr lang="en-US" dirty="0" err="1" smtClean="0"/>
              <a:t>Khalaidovski</a:t>
            </a:r>
            <a:r>
              <a:rPr lang="en-US" dirty="0"/>
              <a:t>, G. Hofmann, D. Chen, J. </a:t>
            </a:r>
            <a:r>
              <a:rPr lang="en-US" dirty="0" err="1"/>
              <a:t>Komma</a:t>
            </a:r>
            <a:r>
              <a:rPr lang="en-US" dirty="0"/>
              <a:t>. C. Schwarz, C. </a:t>
            </a:r>
            <a:r>
              <a:rPr lang="en-US" dirty="0" err="1"/>
              <a:t>Tokoku</a:t>
            </a:r>
            <a:r>
              <a:rPr lang="en-US" dirty="0"/>
              <a:t>, N. Kimura, T. Suzuki, A. O. </a:t>
            </a:r>
            <a:r>
              <a:rPr lang="en-US" dirty="0" err="1"/>
              <a:t>Scheie</a:t>
            </a:r>
            <a:r>
              <a:rPr lang="en-US" dirty="0"/>
              <a:t>, E. Majorana, R. </a:t>
            </a:r>
            <a:r>
              <a:rPr lang="en-US" dirty="0" err="1"/>
              <a:t>Nawrodt</a:t>
            </a:r>
            <a:r>
              <a:rPr lang="en-US" dirty="0"/>
              <a:t>, K. </a:t>
            </a:r>
            <a:r>
              <a:rPr lang="en-US" dirty="0" smtClean="0"/>
              <a:t>Yamamoto, </a:t>
            </a:r>
            <a:r>
              <a:rPr lang="en-US" b="1" dirty="0" smtClean="0"/>
              <a:t>Evaluation </a:t>
            </a:r>
            <a:r>
              <a:rPr lang="en-US" b="1" dirty="0"/>
              <a:t>of heat extraction through sapphire fibers for the GW observatory </a:t>
            </a:r>
            <a:r>
              <a:rPr lang="en-US" b="1" dirty="0" smtClean="0"/>
              <a:t>KAGRA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/>
              <a:t> </a:t>
            </a:r>
            <a:r>
              <a:rPr lang="en-US" dirty="0" smtClean="0"/>
              <a:t>Class</a:t>
            </a:r>
            <a:r>
              <a:rPr lang="en-US" dirty="0"/>
              <a:t>. Quant. Gravity, 31,  105004  (2014).  arXiv:1401.2346 [</a:t>
            </a:r>
            <a:r>
              <a:rPr lang="en-US" dirty="0" err="1"/>
              <a:t>astro-ph.IM</a:t>
            </a:r>
            <a:r>
              <a:rPr lang="en-US" dirty="0"/>
              <a:t>]</a:t>
            </a:r>
          </a:p>
          <a:p>
            <a:endParaRPr lang="en-US" dirty="0"/>
          </a:p>
          <a:p>
            <a:r>
              <a:rPr lang="en-US" dirty="0"/>
              <a:t>M. </a:t>
            </a:r>
            <a:r>
              <a:rPr lang="en-US" dirty="0" err="1"/>
              <a:t>Punturo</a:t>
            </a:r>
            <a:r>
              <a:rPr lang="en-US" dirty="0"/>
              <a:t>, K. </a:t>
            </a:r>
            <a:r>
              <a:rPr lang="en-US" dirty="0" err="1" smtClean="0"/>
              <a:t>Somiya</a:t>
            </a:r>
            <a:r>
              <a:rPr lang="en-US" dirty="0" smtClean="0"/>
              <a:t>, </a:t>
            </a:r>
            <a:r>
              <a:rPr lang="en-US" b="1" dirty="0" smtClean="0"/>
              <a:t>Underground gravitational wave observatories: KAGRA and ET</a:t>
            </a:r>
            <a:r>
              <a:rPr lang="en-US" dirty="0" smtClean="0"/>
              <a:t>, </a:t>
            </a:r>
            <a:r>
              <a:rPr lang="en-US" i="1" dirty="0" smtClean="0"/>
              <a:t>Int</a:t>
            </a:r>
            <a:r>
              <a:rPr lang="en-US" i="1" dirty="0"/>
              <a:t>. J. Mod. Phys</a:t>
            </a:r>
            <a:r>
              <a:rPr lang="en-US" dirty="0"/>
              <a:t>. D </a:t>
            </a:r>
            <a:r>
              <a:rPr lang="en-US" b="1" dirty="0"/>
              <a:t>22</a:t>
            </a:r>
            <a:r>
              <a:rPr lang="en-US" dirty="0"/>
              <a:t>, 1330010 (2013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F. </a:t>
            </a:r>
            <a:r>
              <a:rPr lang="en-US" dirty="0" err="1"/>
              <a:t>Frasconi</a:t>
            </a:r>
            <a:r>
              <a:rPr lang="en-US" dirty="0"/>
              <a:t>, E. Majorana, L. </a:t>
            </a:r>
            <a:r>
              <a:rPr lang="en-US" dirty="0" err="1"/>
              <a:t>Naticchioni</a:t>
            </a:r>
            <a:r>
              <a:rPr lang="en-US" dirty="0"/>
              <a:t>, F. </a:t>
            </a:r>
            <a:r>
              <a:rPr lang="en-US" dirty="0" err="1"/>
              <a:t>Paoletti</a:t>
            </a:r>
            <a:r>
              <a:rPr lang="en-US" dirty="0"/>
              <a:t> and M. </a:t>
            </a:r>
            <a:r>
              <a:rPr lang="en-US" dirty="0" err="1" smtClean="0"/>
              <a:t>Perciballi</a:t>
            </a:r>
            <a:r>
              <a:rPr lang="en-US" dirty="0" smtClean="0"/>
              <a:t>,</a:t>
            </a:r>
            <a:endParaRPr lang="en-US" dirty="0"/>
          </a:p>
          <a:p>
            <a:r>
              <a:rPr lang="en-US" b="1" dirty="0" smtClean="0"/>
              <a:t>A </a:t>
            </a:r>
            <a:r>
              <a:rPr lang="en-US" b="1" dirty="0"/>
              <a:t>vertical accelerometer for cryogenics implementation in third-generation gravitational-wave </a:t>
            </a:r>
            <a:r>
              <a:rPr lang="en-US" b="1" dirty="0" smtClean="0"/>
              <a:t>detector,</a:t>
            </a:r>
            <a:r>
              <a:rPr lang="en-US" dirty="0"/>
              <a:t> </a:t>
            </a:r>
            <a:r>
              <a:rPr lang="es-ES_tradnl" i="1" dirty="0" smtClean="0"/>
              <a:t>Meas</a:t>
            </a:r>
            <a:r>
              <a:rPr lang="es-ES_tradnl" i="1" dirty="0"/>
              <a:t>. </a:t>
            </a:r>
            <a:r>
              <a:rPr lang="es-ES_tradnl" i="1" dirty="0" err="1"/>
              <a:t>Sci</a:t>
            </a:r>
            <a:r>
              <a:rPr lang="es-ES_tradnl" i="1" dirty="0"/>
              <a:t>. </a:t>
            </a:r>
            <a:r>
              <a:rPr lang="es-ES_tradnl" i="1" dirty="0" err="1"/>
              <a:t>Technol</a:t>
            </a:r>
            <a:r>
              <a:rPr lang="es-ES_tradnl" dirty="0"/>
              <a:t>. </a:t>
            </a:r>
            <a:r>
              <a:rPr lang="es-ES_tradnl" b="1" dirty="0"/>
              <a:t>25</a:t>
            </a:r>
            <a:r>
              <a:rPr lang="es-ES_tradnl" dirty="0"/>
              <a:t> (2014) 015103 (9pp</a:t>
            </a:r>
            <a:r>
              <a:rPr lang="es-ES_tradnl" dirty="0" smtClean="0"/>
              <a:t>)</a:t>
            </a:r>
          </a:p>
          <a:p>
            <a:endParaRPr lang="es-ES_tradnl" dirty="0"/>
          </a:p>
          <a:p>
            <a:r>
              <a:rPr lang="en-US" dirty="0"/>
              <a:t>D. Chen, L. </a:t>
            </a:r>
            <a:r>
              <a:rPr lang="en-US" dirty="0" err="1"/>
              <a:t>Naticchioni</a:t>
            </a:r>
            <a:r>
              <a:rPr lang="en-US" dirty="0"/>
              <a:t>, A. </a:t>
            </a:r>
            <a:r>
              <a:rPr lang="en-US" dirty="0" err="1"/>
              <a:t>Khalaidovski</a:t>
            </a:r>
            <a:r>
              <a:rPr lang="en-US" dirty="0"/>
              <a:t>, K. Yamamoto, E. Majorana, Y. </a:t>
            </a:r>
            <a:r>
              <a:rPr lang="en-US" dirty="0" err="1"/>
              <a:t>Sakakibara</a:t>
            </a:r>
            <a:r>
              <a:rPr lang="en-US" dirty="0"/>
              <a:t>, C. </a:t>
            </a:r>
            <a:r>
              <a:rPr lang="en-US" dirty="0" err="1"/>
              <a:t>Tokoku</a:t>
            </a:r>
            <a:r>
              <a:rPr lang="en-US" dirty="0"/>
              <a:t>, T. Suzuki, N. Kimura, S. Koike, T. Uchiyama and S. </a:t>
            </a:r>
            <a:r>
              <a:rPr lang="en-US" dirty="0" smtClean="0"/>
              <a:t>Kawamura, </a:t>
            </a:r>
            <a:r>
              <a:rPr lang="en-US" b="1" dirty="0" smtClean="0"/>
              <a:t>Vibration </a:t>
            </a:r>
            <a:r>
              <a:rPr lang="en-US" b="1" dirty="0"/>
              <a:t>measurement in the KAGRA </a:t>
            </a:r>
            <a:r>
              <a:rPr lang="en-US" b="1" dirty="0" smtClean="0"/>
              <a:t>cryostat</a:t>
            </a:r>
            <a:r>
              <a:rPr lang="en-US" dirty="0" smtClean="0"/>
              <a:t>, </a:t>
            </a:r>
            <a:r>
              <a:rPr lang="is-IS" i="1" dirty="0" smtClean="0"/>
              <a:t>Class</a:t>
            </a:r>
            <a:r>
              <a:rPr lang="is-IS" i="1" dirty="0"/>
              <a:t>. Quantum Grav. </a:t>
            </a:r>
            <a:r>
              <a:rPr lang="is-IS" b="1" dirty="0"/>
              <a:t>31</a:t>
            </a:r>
            <a:r>
              <a:rPr lang="is-IS" dirty="0"/>
              <a:t> (2014) 224001 (12pp)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16300" y="-107919"/>
            <a:ext cx="1803400" cy="538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79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Conferences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600201"/>
            <a:ext cx="8674100" cy="35687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GWADW </a:t>
            </a:r>
            <a:r>
              <a:rPr lang="en-US" dirty="0"/>
              <a:t>2013 (Elba 19 May 2013), </a:t>
            </a:r>
            <a:r>
              <a:rPr lang="en-US" dirty="0">
                <a:hlinkClick r:id="rId2"/>
              </a:rPr>
              <a:t>https://agenda.infn.it/conferenceOtherViews.py?confId=5484&amp;view=</a:t>
            </a:r>
            <a:r>
              <a:rPr lang="en-US" dirty="0" smtClean="0">
                <a:hlinkClick r:id="rId2"/>
              </a:rPr>
              <a:t>standard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- 5th ET Symposium - Einstein Telescope (Hannover 22 Oct 2013) 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://www.et-gw.eu/</a:t>
            </a:r>
            <a:r>
              <a:rPr lang="en-US" dirty="0" smtClean="0">
                <a:hlinkClick r:id="rId3"/>
              </a:rPr>
              <a:t>meetandevt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GWADW </a:t>
            </a:r>
            <a:r>
              <a:rPr lang="en-US" dirty="0" smtClean="0"/>
              <a:t>2014 (</a:t>
            </a:r>
            <a:r>
              <a:rPr lang="en-US" dirty="0" err="1" smtClean="0"/>
              <a:t>Takayama</a:t>
            </a:r>
            <a:r>
              <a:rPr lang="en-US" dirty="0" smtClean="0"/>
              <a:t> 25 </a:t>
            </a:r>
            <a:r>
              <a:rPr lang="en-US" dirty="0"/>
              <a:t>May </a:t>
            </a:r>
            <a:r>
              <a:rPr lang="en-US" dirty="0" smtClean="0"/>
              <a:t>2014)</a:t>
            </a:r>
            <a:r>
              <a:rPr lang="en-US" dirty="0"/>
              <a:t>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http://www.gravity.ircs.titech.ac.jp/GWADW2014/</a:t>
            </a:r>
            <a:r>
              <a:rPr lang="en-US" dirty="0" smtClean="0">
                <a:hlinkClick r:id="rId4"/>
              </a:rPr>
              <a:t>index.htm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- </a:t>
            </a:r>
            <a:r>
              <a:rPr lang="en-US" dirty="0"/>
              <a:t>2nd </a:t>
            </a:r>
            <a:r>
              <a:rPr lang="en-US" dirty="0" err="1"/>
              <a:t>ELiTES</a:t>
            </a:r>
            <a:r>
              <a:rPr lang="en-US" dirty="0"/>
              <a:t> general meeting (Tokyo 4 Dec 2013) </a:t>
            </a:r>
            <a:r>
              <a:rPr lang="en-GB" dirty="0"/>
              <a:t>                                                                                  </a:t>
            </a:r>
            <a:r>
              <a:rPr lang="en-US" dirty="0">
                <a:hlinkClick r:id="rId5"/>
              </a:rPr>
              <a:t>https://events.ego-gw.it/indico/conferenceDisplay.py?confId=</a:t>
            </a:r>
            <a:r>
              <a:rPr lang="en-US" dirty="0" smtClean="0">
                <a:hlinkClick r:id="rId5"/>
              </a:rPr>
              <a:t>7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…..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88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5257</TotalTime>
  <Words>1298</Words>
  <Application>Microsoft Macintosh PowerPoint</Application>
  <PresentationFormat>On-screen Show (4:3)</PresentationFormat>
  <Paragraphs>209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ELiTES</vt:lpstr>
      <vt:lpstr>Project No.: 295153: ELiTES</vt:lpstr>
      <vt:lpstr>ELiTES Partners</vt:lpstr>
      <vt:lpstr>PowerPoint Presentation</vt:lpstr>
      <vt:lpstr>Secondments</vt:lpstr>
      <vt:lpstr>Secondments</vt:lpstr>
      <vt:lpstr>Scientific production</vt:lpstr>
      <vt:lpstr>Papers</vt:lpstr>
      <vt:lpstr>Conferences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PowerPoint Presentation</vt:lpstr>
    </vt:vector>
  </TitlesOfParts>
  <Company>INFN - Rome Branch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ELiTES</dc:title>
  <dc:creator>Ettore Majorana</dc:creator>
  <cp:lastModifiedBy>Ettore Majorana</cp:lastModifiedBy>
  <cp:revision>51</cp:revision>
  <dcterms:created xsi:type="dcterms:W3CDTF">2015-01-23T16:12:07Z</dcterms:created>
  <dcterms:modified xsi:type="dcterms:W3CDTF">2015-02-05T06:55:11Z</dcterms:modified>
</cp:coreProperties>
</file>