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9" r:id="rId5"/>
    <p:sldId id="267" r:id="rId6"/>
    <p:sldId id="268" r:id="rId7"/>
    <p:sldId id="259" r:id="rId8"/>
    <p:sldId id="260" r:id="rId9"/>
    <p:sldId id="261" r:id="rId10"/>
    <p:sldId id="262" r:id="rId11"/>
    <p:sldId id="263" r:id="rId12"/>
    <p:sldId id="266" r:id="rId13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2406596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먼저 </a:t>
            </a:r>
            <a:r>
              <a:rPr lang="en-US" altLang="ko-KR" dirty="0" err="1" smtClean="0"/>
              <a:t>Wavefor</a:t>
            </a:r>
            <a:r>
              <a:rPr lang="en-US" altLang="ko-KR" dirty="0" smtClean="0"/>
              <a:t> model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injections </a:t>
            </a:r>
            <a:r>
              <a:rPr lang="ko-KR" altLang="en-US" dirty="0" smtClean="0"/>
              <a:t>대해 간략하게 </a:t>
            </a:r>
            <a:r>
              <a:rPr lang="ko-KR" altLang="en-US" dirty="0" err="1" smtClean="0"/>
              <a:t>말씀드리고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MCMC </a:t>
            </a:r>
            <a:r>
              <a:rPr lang="en-US" altLang="ko-KR" baseline="0" dirty="0" err="1" smtClean="0"/>
              <a:t>pe</a:t>
            </a:r>
            <a:r>
              <a:rPr lang="ko-KR" altLang="en-US" baseline="0" dirty="0" smtClean="0"/>
              <a:t>의 결과를 보여드리겠습니다</a:t>
            </a:r>
            <a:r>
              <a:rPr lang="en-US" altLang="ko-KR" baseline="0" dirty="0" smtClean="0"/>
              <a:t>.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5142C905-803D-4F1D-AA76-E29762F9661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707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먼저 </a:t>
            </a:r>
            <a:r>
              <a:rPr lang="en-US" altLang="ko-KR" dirty="0" err="1" smtClean="0"/>
              <a:t>Wavefor</a:t>
            </a:r>
            <a:r>
              <a:rPr lang="en-US" altLang="ko-KR" dirty="0" smtClean="0"/>
              <a:t> model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injections </a:t>
            </a:r>
            <a:r>
              <a:rPr lang="ko-KR" altLang="en-US" dirty="0" smtClean="0"/>
              <a:t>대해 간략하게 </a:t>
            </a:r>
            <a:r>
              <a:rPr lang="ko-KR" altLang="en-US" dirty="0" err="1" smtClean="0"/>
              <a:t>말씀드리고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MCMC </a:t>
            </a:r>
            <a:r>
              <a:rPr lang="en-US" altLang="ko-KR" baseline="0" dirty="0" err="1" smtClean="0"/>
              <a:t>pe</a:t>
            </a:r>
            <a:r>
              <a:rPr lang="ko-KR" altLang="en-US" baseline="0" dirty="0" smtClean="0"/>
              <a:t>의 결과를 보여드리겠습니다</a:t>
            </a:r>
            <a:r>
              <a:rPr lang="en-US" altLang="ko-KR" baseline="0" dirty="0" smtClean="0"/>
              <a:t>.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/>
          <a:lstStyle/>
          <a:p>
            <a:fld id="{5142C905-803D-4F1D-AA76-E29762F9661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21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671174" y="1022350"/>
            <a:ext cx="7200901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제목 텍스트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765241" y="4133850"/>
            <a:ext cx="4241801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본문 다섯번째 줄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/>
          <a:lstStyle/>
          <a:p>
            <a:fld id="{CACF7A6C-2DB6-4766-BFD6-71F6E4538347}" type="datetimeFigureOut">
              <a:rPr lang="ko-KR" altLang="en-US" smtClean="0"/>
              <a:t>2014-07-30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1576137" y="9175750"/>
            <a:ext cx="1194606" cy="276999"/>
          </a:xfrm>
        </p:spPr>
        <p:txBody>
          <a:bodyPr/>
          <a:lstStyle/>
          <a:p>
            <a:fld id="{31B53D88-293C-4093-BAB8-B87C9BECF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29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/>
          </a:p>
        </p:txBody>
      </p:sp>
      <p:sp>
        <p:nvSpPr>
          <p:cNvPr id="17" name="Shape 17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제목 텍스트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본문 다섯번째 줄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제목 - 중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제목 텍스트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제목 텍스트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본문 다섯번째 줄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제목 텍스트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제목 텍스트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본문 다섯번째 줄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제목 텍스트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본문 다섯번째 줄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본문 다섯번째 줄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제목 텍스트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본문 다섯번째 줄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576137" y="9175750"/>
            <a:ext cx="1194606" cy="406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kgwg_;logo.jp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9558" y="14494"/>
            <a:ext cx="3551275" cy="910649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ldi11.or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kgwg.nims.re.kr/cbcwiki/FrontPage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Members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 dirty="0">
                <a:solidFill>
                  <a:srgbClr val="414141"/>
                </a:solidFill>
              </a:rPr>
              <a:t>LSC</a:t>
            </a:r>
          </a:p>
          <a:p>
            <a:pPr marL="727313" lvl="1" indent="-327898" defTabSz="496570">
              <a:spcBef>
                <a:spcPts val="20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060" dirty="0">
                <a:solidFill>
                  <a:srgbClr val="414141"/>
                </a:solidFill>
              </a:rPr>
              <a:t>20 Members</a:t>
            </a:r>
          </a:p>
          <a:p>
            <a:pPr marL="1126728" lvl="2" indent="-327898" defTabSz="496570">
              <a:spcBef>
                <a:spcPts val="20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060" dirty="0">
                <a:solidFill>
                  <a:srgbClr val="414141"/>
                </a:solidFill>
              </a:rPr>
              <a:t>6 senior</a:t>
            </a:r>
          </a:p>
          <a:p>
            <a:pPr marL="1126728" lvl="2" indent="-327898" defTabSz="496570">
              <a:spcBef>
                <a:spcPts val="20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060" dirty="0">
                <a:solidFill>
                  <a:srgbClr val="414141"/>
                </a:solidFill>
              </a:rPr>
              <a:t>3 post doctors</a:t>
            </a:r>
          </a:p>
          <a:p>
            <a:pPr marL="1126728" lvl="2" indent="-327898" defTabSz="496570">
              <a:spcBef>
                <a:spcPts val="20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060" dirty="0">
                <a:solidFill>
                  <a:srgbClr val="414141"/>
                </a:solidFill>
              </a:rPr>
              <a:t>4 graduate students</a:t>
            </a:r>
          </a:p>
          <a:p>
            <a:pPr marL="1126728" lvl="2" indent="-327898" defTabSz="496570">
              <a:spcBef>
                <a:spcPts val="20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060" dirty="0">
                <a:solidFill>
                  <a:srgbClr val="414141"/>
                </a:solidFill>
              </a:rPr>
              <a:t>4 technical staffs</a:t>
            </a: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 dirty="0">
                <a:solidFill>
                  <a:srgbClr val="414141"/>
                </a:solidFill>
              </a:rPr>
              <a:t>KAGRA: LSC plus 4 </a:t>
            </a:r>
            <a:r>
              <a:rPr sz="3060" dirty="0" smtClean="0">
                <a:solidFill>
                  <a:srgbClr val="414141"/>
                </a:solidFill>
              </a:rPr>
              <a:t>Senior </a:t>
            </a:r>
            <a:r>
              <a:rPr sz="3060" dirty="0">
                <a:solidFill>
                  <a:srgbClr val="414141"/>
                </a:solidFill>
              </a:rPr>
              <a:t>members</a:t>
            </a:r>
          </a:p>
          <a:p>
            <a:pPr marL="727313" lvl="1" indent="-327898" defTabSz="496570">
              <a:spcBef>
                <a:spcPts val="20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060" dirty="0" smtClean="0">
                <a:solidFill>
                  <a:srgbClr val="414141"/>
                </a:solidFill>
              </a:rPr>
              <a:t>HW</a:t>
            </a:r>
            <a:r>
              <a:rPr lang="en-US" sz="3060" dirty="0" smtClean="0">
                <a:solidFill>
                  <a:srgbClr val="414141"/>
                </a:solidFill>
              </a:rPr>
              <a:t> </a:t>
            </a:r>
            <a:r>
              <a:rPr sz="3060" dirty="0" smtClean="0">
                <a:solidFill>
                  <a:srgbClr val="414141"/>
                </a:solidFill>
              </a:rPr>
              <a:t>Lee</a:t>
            </a:r>
            <a:r>
              <a:rPr lang="en-US" sz="3060" dirty="0" smtClean="0">
                <a:solidFill>
                  <a:srgbClr val="414141"/>
                </a:solidFill>
              </a:rPr>
              <a:t> (data analysis; parameter estimation) </a:t>
            </a:r>
            <a:r>
              <a:rPr sz="3060" dirty="0" smtClean="0">
                <a:solidFill>
                  <a:srgbClr val="414141"/>
                </a:solidFill>
              </a:rPr>
              <a:t>, S</a:t>
            </a:r>
            <a:r>
              <a:rPr lang="en-US" sz="3060" dirty="0" smtClean="0">
                <a:solidFill>
                  <a:srgbClr val="414141"/>
                </a:solidFill>
              </a:rPr>
              <a:t> </a:t>
            </a:r>
            <a:r>
              <a:rPr sz="3060" dirty="0" smtClean="0">
                <a:solidFill>
                  <a:srgbClr val="414141"/>
                </a:solidFill>
              </a:rPr>
              <a:t>Kim</a:t>
            </a:r>
            <a:r>
              <a:rPr sz="3060" dirty="0">
                <a:solidFill>
                  <a:srgbClr val="414141"/>
                </a:solidFill>
              </a:rPr>
              <a:t>, </a:t>
            </a:r>
            <a:endParaRPr lang="en-US" sz="3060" dirty="0" smtClean="0">
              <a:solidFill>
                <a:srgbClr val="414141"/>
              </a:solidFill>
            </a:endParaRPr>
          </a:p>
          <a:p>
            <a:pPr marL="727313" lvl="1" indent="-327898" defTabSz="496570">
              <a:spcBef>
                <a:spcPts val="20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lang="en-US" altLang="ko-KR" sz="3060" dirty="0" smtClean="0"/>
              <a:t>Tai Hyun </a:t>
            </a:r>
            <a:r>
              <a:rPr lang="en-US" altLang="ko-KR" sz="3060" dirty="0"/>
              <a:t>Yoon </a:t>
            </a:r>
            <a:r>
              <a:rPr lang="en-US" altLang="ko-KR" sz="3060" dirty="0" smtClean="0"/>
              <a:t>(fiber </a:t>
            </a:r>
            <a:r>
              <a:rPr lang="en-US" altLang="ko-KR" sz="3060" dirty="0"/>
              <a:t>ring cavity, </a:t>
            </a:r>
            <a:r>
              <a:rPr lang="en-US" altLang="ko-KR" sz="3060" dirty="0" smtClean="0"/>
              <a:t>IOO), </a:t>
            </a:r>
            <a:r>
              <a:rPr sz="3060" dirty="0" err="1" smtClean="0">
                <a:solidFill>
                  <a:srgbClr val="414141"/>
                </a:solidFill>
              </a:rPr>
              <a:t>K</a:t>
            </a:r>
            <a:r>
              <a:rPr lang="en-US" sz="3060" dirty="0" err="1" smtClean="0">
                <a:solidFill>
                  <a:srgbClr val="414141"/>
                </a:solidFill>
              </a:rPr>
              <a:t>yuman</a:t>
            </a:r>
            <a:r>
              <a:rPr lang="en-US" sz="3060" dirty="0" smtClean="0">
                <a:solidFill>
                  <a:srgbClr val="414141"/>
                </a:solidFill>
              </a:rPr>
              <a:t> </a:t>
            </a:r>
            <a:r>
              <a:rPr sz="3060" dirty="0" smtClean="0">
                <a:solidFill>
                  <a:srgbClr val="414141"/>
                </a:solidFill>
              </a:rPr>
              <a:t>Cho</a:t>
            </a:r>
            <a:r>
              <a:rPr lang="en-US" sz="3060" dirty="0" smtClean="0">
                <a:solidFill>
                  <a:srgbClr val="414141"/>
                </a:solidFill>
              </a:rPr>
              <a:t> (</a:t>
            </a:r>
            <a:r>
              <a:rPr lang="en-US" sz="3060" dirty="0"/>
              <a:t>t</a:t>
            </a:r>
            <a:r>
              <a:rPr lang="en-US" altLang="ko-KR" sz="3060" dirty="0" smtClean="0">
                <a:solidFill>
                  <a:srgbClr val="414141"/>
                </a:solidFill>
              </a:rPr>
              <a:t>ilt</a:t>
            </a:r>
            <a:r>
              <a:rPr lang="ko-KR" altLang="en-US" sz="3060" dirty="0" smtClean="0">
                <a:solidFill>
                  <a:srgbClr val="414141"/>
                </a:solidFill>
              </a:rPr>
              <a:t> </a:t>
            </a:r>
            <a:r>
              <a:rPr lang="en-US" altLang="ko-KR" sz="3060" dirty="0" smtClean="0">
                <a:solidFill>
                  <a:srgbClr val="414141"/>
                </a:solidFill>
              </a:rPr>
              <a:t>sensor)</a:t>
            </a:r>
          </a:p>
          <a:p>
            <a:pPr marL="727313" lvl="1" indent="-327898" defTabSz="496570">
              <a:spcBef>
                <a:spcPts val="20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060" dirty="0" smtClean="0">
                <a:solidFill>
                  <a:srgbClr val="414141"/>
                </a:solidFill>
              </a:rPr>
              <a:t>Yong-Ho Cha (KAERI), Jae Wan Kim (</a:t>
            </a:r>
            <a:r>
              <a:rPr lang="en-US" sz="3060" dirty="0" err="1" smtClean="0">
                <a:solidFill>
                  <a:srgbClr val="414141"/>
                </a:solidFill>
              </a:rPr>
              <a:t>Myongji</a:t>
            </a:r>
            <a:r>
              <a:rPr lang="en-US" sz="3060" dirty="0" smtClean="0">
                <a:solidFill>
                  <a:srgbClr val="414141"/>
                </a:solidFill>
              </a:rPr>
              <a:t> Univ.): inactive</a:t>
            </a:r>
            <a:endParaRPr sz="3060" dirty="0">
              <a:solidFill>
                <a:srgbClr val="414141"/>
              </a:solidFill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C4946"/>
                </a:solidFill>
              </a:rPr>
              <a:t>1</a:t>
            </a:fld>
            <a:endParaRPr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Data Management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6756" lvl="0" indent="-206756" defTabSz="257047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596">
                <a:solidFill>
                  <a:srgbClr val="414141"/>
                </a:solidFill>
              </a:rPr>
              <a:t>LIGO data have been transferred to KISTI storage</a:t>
            </a:r>
          </a:p>
          <a:p>
            <a:pPr marL="0" lvl="0" indent="290575" defTabSz="257047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584">
                <a:solidFill>
                  <a:srgbClr val="414141"/>
                </a:solidFill>
              </a:rPr>
              <a:t> </a:t>
            </a:r>
            <a:r>
              <a:rPr sz="1716">
                <a:solidFill>
                  <a:srgbClr val="414141"/>
                </a:solidFill>
                <a:latin typeface="PT Serif Caption"/>
                <a:ea typeface="PT Serif Caption"/>
                <a:cs typeface="PT Serif Caption"/>
                <a:sym typeface="PT Serif Caption"/>
              </a:rPr>
              <a:t> Data   Type    Level              Location in CIT archive</a:t>
            </a:r>
          </a:p>
          <a:p>
            <a:pPr marL="0" lvl="0" indent="290575" defTabSz="257047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716">
                <a:solidFill>
                  <a:srgbClr val="414141"/>
                </a:solidFill>
                <a:latin typeface="PT Serif Caption"/>
                <a:ea typeface="PT Serif Caption"/>
                <a:cs typeface="PT Serif Caption"/>
                <a:sym typeface="PT Serif Caption"/>
              </a:rPr>
              <a:t>============================================                </a:t>
            </a:r>
          </a:p>
          <a:p>
            <a:pPr marL="0" lvl="0" indent="290575" defTabSz="257047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716">
                <a:solidFill>
                  <a:srgbClr val="414141"/>
                </a:solidFill>
                <a:latin typeface="PT Serif Caption"/>
                <a:ea typeface="PT Serif Caption"/>
                <a:cs typeface="PT Serif Caption"/>
                <a:sym typeface="PT Serif Caption"/>
              </a:rPr>
              <a:t>VSR1: hoft        HrecOnline       /archive/frames/VSR1/HrecOnline/...  </a:t>
            </a:r>
          </a:p>
          <a:p>
            <a:pPr marL="0" lvl="0" indent="290575" defTabSz="257047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716">
                <a:solidFill>
                  <a:srgbClr val="414141"/>
                </a:solidFill>
                <a:latin typeface="PT Serif Caption"/>
                <a:ea typeface="PT Serif Caption"/>
                <a:cs typeface="PT Serif Caption"/>
                <a:sym typeface="PT Serif Caption"/>
              </a:rPr>
              <a:t>VSR2: hoft        HrecOnline       /archive/frames/VSR1/HrecOnline/...  </a:t>
            </a:r>
          </a:p>
          <a:p>
            <a:pPr marL="0" lvl="0" indent="290575" defTabSz="257047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716">
                <a:solidFill>
                  <a:srgbClr val="414141"/>
                </a:solidFill>
                <a:latin typeface="PT Serif Caption"/>
                <a:ea typeface="PT Serif Caption"/>
                <a:cs typeface="PT Serif Caption"/>
                <a:sym typeface="PT Serif Caption"/>
              </a:rPr>
              <a:t>VSR3: hoft        HrecOnline       /archive/frames/VSR1/HrecOnline/...  </a:t>
            </a:r>
          </a:p>
          <a:p>
            <a:pPr marL="0" lvl="0" indent="290575" defTabSz="257047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716">
                <a:solidFill>
                  <a:srgbClr val="414141"/>
                </a:solidFill>
                <a:latin typeface="PT Serif Caption"/>
                <a:ea typeface="PT Serif Caption"/>
                <a:cs typeface="PT Serif Caption"/>
                <a:sym typeface="PT Serif Caption"/>
              </a:rPr>
              <a:t>VSR4: hoft        HrecOnline       /archive/frames/VSR1/HrecOnline/...</a:t>
            </a:r>
          </a:p>
          <a:p>
            <a:pPr marL="0" lvl="0" indent="290575" defTabSz="257047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1716">
              <a:solidFill>
                <a:srgbClr val="414141"/>
              </a:solidFill>
              <a:latin typeface="PT Serif Caption"/>
              <a:ea typeface="PT Serif Caption"/>
              <a:cs typeface="PT Serif Caption"/>
              <a:sym typeface="PT Serif Caption"/>
            </a:endParaRPr>
          </a:p>
          <a:p>
            <a:pPr marL="0" lvl="0" indent="290575" defTabSz="257047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716">
                <a:solidFill>
                  <a:srgbClr val="414141"/>
                </a:solidFill>
                <a:latin typeface="PT Serif Caption"/>
                <a:ea typeface="PT Serif Caption"/>
                <a:cs typeface="PT Serif Caption"/>
                <a:sym typeface="PT Serif Caption"/>
              </a:rPr>
              <a:t>S5:   hoft          strain-L2          /archive/frames/S5/strain-L2/...     </a:t>
            </a:r>
          </a:p>
          <a:p>
            <a:pPr marL="0" lvl="0" indent="290575" defTabSz="257047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716">
                <a:solidFill>
                  <a:srgbClr val="414141"/>
                </a:solidFill>
                <a:latin typeface="PT Serif Caption"/>
                <a:ea typeface="PT Serif Caption"/>
                <a:cs typeface="PT Serif Caption"/>
                <a:sym typeface="PT Serif Caption"/>
              </a:rPr>
              <a:t>S6:   hoft          LDAShoftC02     /archive/frames/S6/LDAShoftC02/...  </a:t>
            </a:r>
          </a:p>
          <a:p>
            <a:pPr marL="0" lvl="0" indent="290575" defTabSz="257047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716">
                <a:solidFill>
                  <a:srgbClr val="414141"/>
                </a:solidFill>
                <a:latin typeface="PT Serif Caption"/>
                <a:ea typeface="PT Serif Caption"/>
                <a:cs typeface="PT Serif Caption"/>
                <a:sym typeface="PT Serif Caption"/>
              </a:rPr>
              <a:t>S5:   RDS         L1                    /archive/frames/S5/L1/…</a:t>
            </a:r>
          </a:p>
          <a:p>
            <a:pPr marL="0" lvl="0" indent="290575" defTabSz="257047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716">
                <a:solidFill>
                  <a:srgbClr val="414141"/>
                </a:solidFill>
                <a:latin typeface="PT Serif Caption"/>
                <a:ea typeface="PT Serif Caption"/>
                <a:cs typeface="PT Serif Caption"/>
                <a:sym typeface="PT Serif Caption"/>
              </a:rPr>
              <a:t>               </a:t>
            </a:r>
          </a:p>
          <a:p>
            <a:pPr marL="0" lvl="0" indent="290575" defTabSz="257047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716">
                <a:solidFill>
                  <a:srgbClr val="414141"/>
                </a:solidFill>
                <a:latin typeface="PT Serif Caption"/>
                <a:ea typeface="PT Serif Caption"/>
                <a:cs typeface="PT Serif Caption"/>
                <a:sym typeface="PT Serif Caption"/>
              </a:rPr>
              <a:t>S6:   RDS         L1                    /archive/frames/S6/L1/.</a:t>
            </a:r>
            <a:r>
              <a:rPr sz="1584">
                <a:solidFill>
                  <a:srgbClr val="414141"/>
                </a:solidFill>
              </a:rPr>
              <a:t>..                	</a:t>
            </a:r>
          </a:p>
          <a:p>
            <a:pPr marL="0" lvl="0" indent="290575" defTabSz="257047">
              <a:spcBef>
                <a:spcPts val="10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584">
                <a:solidFill>
                  <a:srgbClr val="414141"/>
                </a:solidFill>
              </a:rPr>
              <a:t>    =================================================</a:t>
            </a:r>
          </a:p>
          <a:p>
            <a:pPr marL="158816" lvl="0" indent="-158816" defTabSz="257047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414141"/>
                </a:solidFill>
              </a:rPr>
              <a:t> Current data volume: 113 TB</a:t>
            </a:r>
          </a:p>
          <a:p>
            <a:pPr marL="158816" lvl="0" indent="-158816" defTabSz="257047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414141"/>
                </a:solidFill>
              </a:rPr>
              <a:t> 10 Gbps network test between CIT and KISTI was successfully done.  Can be applied to KAGRA in the future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C4946"/>
                </a:solidFill>
              </a:rPr>
              <a:t>10</a:t>
            </a:fld>
            <a:endParaRPr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Research Activities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7810" lvl="0" indent="-417810" defTabSz="514095">
              <a:spcBef>
                <a:spcPts val="21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168" dirty="0">
                <a:solidFill>
                  <a:srgbClr val="414141"/>
                </a:solidFill>
              </a:rPr>
              <a:t>Parameter Estimation for Advanced Detectors (</a:t>
            </a:r>
            <a:r>
              <a:rPr sz="3168" dirty="0" err="1">
                <a:solidFill>
                  <a:srgbClr val="414141"/>
                </a:solidFill>
              </a:rPr>
              <a:t>CKim</a:t>
            </a:r>
            <a:r>
              <a:rPr sz="3168" dirty="0">
                <a:solidFill>
                  <a:srgbClr val="414141"/>
                </a:solidFill>
              </a:rPr>
              <a:t>, </a:t>
            </a:r>
            <a:r>
              <a:rPr sz="3168" dirty="0" err="1">
                <a:solidFill>
                  <a:srgbClr val="414141"/>
                </a:solidFill>
              </a:rPr>
              <a:t>HCho</a:t>
            </a:r>
            <a:r>
              <a:rPr sz="3168" dirty="0">
                <a:solidFill>
                  <a:srgbClr val="414141"/>
                </a:solidFill>
              </a:rPr>
              <a:t>,…)</a:t>
            </a:r>
          </a:p>
          <a:p>
            <a:pPr marL="417810" lvl="0" indent="-417810" defTabSz="514095">
              <a:spcBef>
                <a:spcPts val="21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168" dirty="0">
                <a:solidFill>
                  <a:srgbClr val="414141"/>
                </a:solidFill>
              </a:rPr>
              <a:t>Black Hole Binaries from Star Clusters (</a:t>
            </a:r>
            <a:r>
              <a:rPr sz="3168" dirty="0" err="1">
                <a:solidFill>
                  <a:srgbClr val="414141"/>
                </a:solidFill>
              </a:rPr>
              <a:t>HMLee</a:t>
            </a:r>
            <a:r>
              <a:rPr sz="3168" dirty="0">
                <a:solidFill>
                  <a:srgbClr val="414141"/>
                </a:solidFill>
              </a:rPr>
              <a:t>, </a:t>
            </a:r>
            <a:r>
              <a:rPr sz="3168" dirty="0" err="1">
                <a:solidFill>
                  <a:srgbClr val="414141"/>
                </a:solidFill>
              </a:rPr>
              <a:t>CKim</a:t>
            </a:r>
            <a:r>
              <a:rPr sz="3168" dirty="0">
                <a:solidFill>
                  <a:srgbClr val="414141"/>
                </a:solidFill>
              </a:rPr>
              <a:t>….)</a:t>
            </a:r>
          </a:p>
          <a:p>
            <a:pPr marL="417810" lvl="0" indent="-417810" defTabSz="514095">
              <a:spcBef>
                <a:spcPts val="21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168" dirty="0">
                <a:solidFill>
                  <a:srgbClr val="414141"/>
                </a:solidFill>
              </a:rPr>
              <a:t>Application of the effective Fisher Matrix to frequency domain waveform (</a:t>
            </a:r>
            <a:r>
              <a:rPr sz="3168" dirty="0" err="1">
                <a:solidFill>
                  <a:srgbClr val="414141"/>
                </a:solidFill>
              </a:rPr>
              <a:t>HCho,CLee</a:t>
            </a:r>
            <a:r>
              <a:rPr sz="3168" dirty="0">
                <a:solidFill>
                  <a:srgbClr val="414141"/>
                </a:solidFill>
              </a:rPr>
              <a:t>)</a:t>
            </a:r>
          </a:p>
          <a:p>
            <a:pPr marL="417810" lvl="0" indent="-417810" defTabSz="514095">
              <a:spcBef>
                <a:spcPts val="21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168" dirty="0">
                <a:solidFill>
                  <a:srgbClr val="414141"/>
                </a:solidFill>
              </a:rPr>
              <a:t>BNS merger frequency estimates (</a:t>
            </a:r>
            <a:r>
              <a:rPr sz="3168" dirty="0" err="1">
                <a:solidFill>
                  <a:srgbClr val="414141"/>
                </a:solidFill>
              </a:rPr>
              <a:t>Chunglee</a:t>
            </a:r>
            <a:r>
              <a:rPr sz="3168" dirty="0">
                <a:solidFill>
                  <a:srgbClr val="414141"/>
                </a:solidFill>
              </a:rPr>
              <a:t> Kim)</a:t>
            </a:r>
          </a:p>
          <a:p>
            <a:pPr marL="417810" lvl="0" indent="-417810" defTabSz="514095">
              <a:spcBef>
                <a:spcPts val="21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168" dirty="0">
                <a:solidFill>
                  <a:srgbClr val="414141"/>
                </a:solidFill>
              </a:rPr>
              <a:t>Application of ANN to CBC-GRB search (</a:t>
            </a:r>
            <a:r>
              <a:rPr sz="3168" dirty="0" err="1">
                <a:solidFill>
                  <a:srgbClr val="414141"/>
                </a:solidFill>
              </a:rPr>
              <a:t>KMKim</a:t>
            </a:r>
            <a:r>
              <a:rPr sz="3168" dirty="0">
                <a:solidFill>
                  <a:srgbClr val="414141"/>
                </a:solidFill>
              </a:rPr>
              <a:t> et al</a:t>
            </a:r>
            <a:r>
              <a:rPr sz="3168" dirty="0" smtClean="0">
                <a:solidFill>
                  <a:srgbClr val="414141"/>
                </a:solidFill>
              </a:rPr>
              <a:t>.)</a:t>
            </a:r>
            <a:endParaRPr lang="en-US" sz="3168" dirty="0" smtClean="0">
              <a:solidFill>
                <a:srgbClr val="414141"/>
              </a:solidFill>
            </a:endParaRPr>
          </a:p>
          <a:p>
            <a:pPr marL="417810" lvl="0" indent="-417810" defTabSz="514095">
              <a:spcBef>
                <a:spcPts val="21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168" dirty="0" smtClean="0">
                <a:solidFill>
                  <a:srgbClr val="414141"/>
                </a:solidFill>
              </a:rPr>
              <a:t>Black </a:t>
            </a:r>
            <a:r>
              <a:rPr sz="3168" dirty="0">
                <a:solidFill>
                  <a:srgbClr val="414141"/>
                </a:solidFill>
              </a:rPr>
              <a:t>Hole capture simulations (</a:t>
            </a:r>
            <a:r>
              <a:rPr sz="3168" dirty="0" err="1">
                <a:solidFill>
                  <a:srgbClr val="414141"/>
                </a:solidFill>
              </a:rPr>
              <a:t>GWKang</a:t>
            </a:r>
            <a:r>
              <a:rPr sz="3168" dirty="0">
                <a:solidFill>
                  <a:srgbClr val="414141"/>
                </a:solidFill>
              </a:rPr>
              <a:t>, et al.)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C4946"/>
                </a:solidFill>
              </a:rPr>
              <a:t>11</a:t>
            </a:fld>
            <a:endParaRPr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Amaldi Meeting update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C4946"/>
                </a:solidFill>
              </a:rPr>
              <a:t>12</a:t>
            </a:fld>
            <a:endParaRPr>
              <a:solidFill>
                <a:srgbClr val="4C4946"/>
              </a:solidFill>
            </a:endParaRP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Tentative homepage is now available</a:t>
            </a:r>
          </a:p>
          <a:p>
            <a:pPr marL="855662" lvl="1" indent="-385762">
              <a:buChar char="•"/>
              <a:defRPr sz="1800">
                <a:solidFill>
                  <a:srgbClr val="000000"/>
                </a:solidFill>
              </a:defRPr>
            </a:pPr>
            <a:r>
              <a:rPr sz="3600" u="sng">
                <a:solidFill>
                  <a:srgbClr val="414141"/>
                </a:solidFill>
                <a:hlinkClick r:id="rId2"/>
              </a:rPr>
              <a:t>http://www.amaldi11.org</a:t>
            </a:r>
            <a:endParaRPr sz="3600">
              <a:solidFill>
                <a:srgbClr val="414141"/>
              </a:solidFill>
            </a:endParaRPr>
          </a:p>
          <a:p>
            <a:pPr marL="855662" lvl="1" indent="-385762">
              <a:buChar char="•"/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marL="385762" lvl="0" indent="-385762">
              <a:buChar char="•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Science Program should be coordinated with GWPAW which will be held one week before Amaldi at Osaka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Detector Characterization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350696" y="2644969"/>
            <a:ext cx="12186921" cy="6309890"/>
          </a:xfrm>
          <a:prstGeom prst="rect">
            <a:avLst/>
          </a:prstGeom>
        </p:spPr>
        <p:txBody>
          <a:bodyPr/>
          <a:lstStyle/>
          <a:p>
            <a:pPr marL="358330" lvl="0" indent="-358330" defTabSz="443991">
              <a:lnSpc>
                <a:spcPct val="90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736" dirty="0">
                <a:solidFill>
                  <a:srgbClr val="414141"/>
                </a:solidFill>
              </a:rPr>
              <a:t>Members: J. Oh, SH Oh, KM Kim, E </a:t>
            </a:r>
            <a:r>
              <a:rPr sz="2736" dirty="0" err="1">
                <a:solidFill>
                  <a:srgbClr val="414141"/>
                </a:solidFill>
              </a:rPr>
              <a:t>Sohn</a:t>
            </a:r>
            <a:r>
              <a:rPr sz="2736" dirty="0">
                <a:solidFill>
                  <a:srgbClr val="414141"/>
                </a:solidFill>
              </a:rPr>
              <a:t> </a:t>
            </a:r>
          </a:p>
          <a:p>
            <a:pPr marL="715454" lvl="1" indent="-358330" defTabSz="443991">
              <a:lnSpc>
                <a:spcPct val="90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736" dirty="0">
                <a:solidFill>
                  <a:srgbClr val="414141"/>
                </a:solidFill>
              </a:rPr>
              <a:t>Developing the multivariate analysis pipeline, based on various types of Machine Learning Algorithms (MLA)</a:t>
            </a:r>
          </a:p>
          <a:p>
            <a:pPr marL="1050182" lvl="2" indent="-335934" defTabSz="443991">
              <a:lnSpc>
                <a:spcPct val="90000"/>
              </a:lnSpc>
              <a:spcBef>
                <a:spcPts val="18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280" dirty="0">
                <a:solidFill>
                  <a:srgbClr val="414141"/>
                </a:solidFill>
              </a:rPr>
              <a:t>Auxiliary Channel Glitch Classification Pipeline using ANN </a:t>
            </a:r>
            <a:endParaRPr lang="en-US" sz="2280" dirty="0" smtClean="0">
              <a:solidFill>
                <a:srgbClr val="414141"/>
              </a:solidFill>
            </a:endParaRPr>
          </a:p>
          <a:p>
            <a:pPr marL="1050182" lvl="2" indent="-335934" defTabSz="443991">
              <a:lnSpc>
                <a:spcPct val="90000"/>
              </a:lnSpc>
              <a:spcBef>
                <a:spcPts val="18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280" dirty="0" smtClean="0">
                <a:solidFill>
                  <a:srgbClr val="414141"/>
                </a:solidFill>
              </a:rPr>
              <a:t>A </a:t>
            </a:r>
            <a:r>
              <a:rPr sz="2280" dirty="0">
                <a:solidFill>
                  <a:srgbClr val="414141"/>
                </a:solidFill>
              </a:rPr>
              <a:t>New Trigger Generation Method using Hilbert-Huang Transform (in progress)</a:t>
            </a:r>
          </a:p>
          <a:p>
            <a:pPr marL="1050182" lvl="2" indent="-335934" defTabSz="443991">
              <a:lnSpc>
                <a:spcPct val="90000"/>
              </a:lnSpc>
              <a:spcBef>
                <a:spcPts val="18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280" dirty="0">
                <a:solidFill>
                  <a:srgbClr val="414141"/>
                </a:solidFill>
              </a:rPr>
              <a:t>Multichannel Correlation Study using Mutual Information Index (Information theoretic analysis) </a:t>
            </a:r>
            <a:endParaRPr lang="en-US" sz="2280" dirty="0" smtClean="0">
              <a:solidFill>
                <a:srgbClr val="414141"/>
              </a:solidFill>
            </a:endParaRPr>
          </a:p>
          <a:p>
            <a:pPr marL="1050182" lvl="2" indent="-335934" defTabSz="443991">
              <a:lnSpc>
                <a:spcPct val="90000"/>
              </a:lnSpc>
              <a:spcBef>
                <a:spcPts val="18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280" dirty="0" smtClean="0">
                <a:solidFill>
                  <a:srgbClr val="414141"/>
                </a:solidFill>
              </a:rPr>
              <a:t>Improved </a:t>
            </a:r>
            <a:r>
              <a:rPr sz="2280" dirty="0">
                <a:solidFill>
                  <a:srgbClr val="414141"/>
                </a:solidFill>
              </a:rPr>
              <a:t>scheme of glitch classification using various statistical methods (PCA, k-PCA, Pearson’s correlation </a:t>
            </a:r>
            <a:r>
              <a:rPr sz="2280" dirty="0" err="1">
                <a:solidFill>
                  <a:srgbClr val="414141"/>
                </a:solidFill>
              </a:rPr>
              <a:t>etc</a:t>
            </a:r>
            <a:r>
              <a:rPr sz="2280" dirty="0">
                <a:solidFill>
                  <a:srgbClr val="414141"/>
                </a:solidFill>
              </a:rPr>
              <a:t>)</a:t>
            </a:r>
          </a:p>
          <a:p>
            <a:pPr marL="715454" lvl="1" indent="-358330" defTabSz="443991">
              <a:lnSpc>
                <a:spcPct val="90000"/>
              </a:lnSpc>
              <a:spcBef>
                <a:spcPts val="18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736" dirty="0">
                <a:solidFill>
                  <a:srgbClr val="414141"/>
                </a:solidFill>
              </a:rPr>
              <a:t>KAGRA Mock data challenge for detector characterization ==&gt; Under discussion for taking and/or selecting data/analysis method/procedure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C4946"/>
                </a:solidFill>
              </a:rPr>
              <a:t>2</a:t>
            </a:fld>
            <a:endParaRPr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Instrumentation/Theory</a:t>
            </a:r>
            <a:endParaRPr lang="en-US"/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Members: TH Yoon, K Cho, S. Kim</a:t>
            </a:r>
          </a:p>
          <a:p>
            <a:pPr lvl="1"/>
            <a:r>
              <a:rPr lang="en-US" dirty="0" smtClean="0"/>
              <a:t>Laser &amp; Fiber ring cavity:  Tai Hyun Yoon’s presentation in IOO</a:t>
            </a:r>
          </a:p>
          <a:p>
            <a:pPr lvl="1"/>
            <a:r>
              <a:rPr lang="en-US" dirty="0" smtClean="0"/>
              <a:t>Tilt sensor: </a:t>
            </a:r>
            <a:r>
              <a:rPr lang="en-US" dirty="0" err="1" smtClean="0"/>
              <a:t>Kyuman</a:t>
            </a:r>
            <a:r>
              <a:rPr lang="en-US" dirty="0" smtClean="0"/>
              <a:t> Cho’s talk in Advanced R&amp;D and will be visiting 2 months coming winter to work on this</a:t>
            </a:r>
          </a:p>
          <a:p>
            <a:pPr lvl="1"/>
            <a:r>
              <a:rPr lang="en-US" dirty="0" smtClean="0"/>
              <a:t> Characterizing quantum and thermal aspects of the KAGRA detectors by </a:t>
            </a:r>
            <a:r>
              <a:rPr lang="en-US" dirty="0" err="1" smtClean="0"/>
              <a:t>Sangpyo</a:t>
            </a:r>
            <a:r>
              <a:rPr lang="en-US" dirty="0" smtClean="0"/>
              <a:t> Kim: no progress(?)</a:t>
            </a:r>
            <a:endParaRPr lang="en-US" dirty="0"/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ko-KR" smtClean="0"/>
              <a:pPr lvl="0"/>
              <a:t>3</a:t>
            </a:fld>
            <a:endParaRPr lang="en-US" altLang="ko-K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Instrumentation/FRC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Visiting Professor of ICRR: June – August, 2003, 2004</a:t>
            </a:r>
          </a:p>
          <a:p>
            <a:r>
              <a:rPr lang="en-US" altLang="ko-KR" dirty="0" smtClean="0"/>
              <a:t>B. Moon visited ICRR on July-August, 2013</a:t>
            </a:r>
          </a:p>
          <a:p>
            <a:r>
              <a:rPr lang="en-US" altLang="ko-KR" dirty="0" smtClean="0"/>
              <a:t>FRC will be used for frequency stabilization of NPRO</a:t>
            </a:r>
          </a:p>
          <a:p>
            <a:r>
              <a:rPr lang="en-US" altLang="ko-KR" dirty="0" smtClean="0"/>
              <a:t>Talk for FRC by T. H. Yoon in IOO subgroup</a:t>
            </a:r>
          </a:p>
          <a:p>
            <a:endParaRPr lang="ko-KR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766280" y="2523008"/>
            <a:ext cx="11707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/>
              <a:t>Member: </a:t>
            </a:r>
            <a:r>
              <a:rPr lang="en-US" altLang="ko-KR" sz="3600" dirty="0" smtClean="0"/>
              <a:t>Tai Hyun Yoon </a:t>
            </a:r>
            <a:r>
              <a:rPr lang="en-US" altLang="ko-KR" sz="3600" dirty="0"/>
              <a:t>and </a:t>
            </a:r>
            <a:r>
              <a:rPr lang="en-US" altLang="ko-KR" sz="3600" dirty="0" err="1" smtClean="0"/>
              <a:t>Byunghyuck</a:t>
            </a:r>
            <a:r>
              <a:rPr lang="en-US" altLang="ko-KR" sz="3600" dirty="0" smtClean="0"/>
              <a:t> Moon (D3)</a:t>
            </a:r>
            <a:r>
              <a:rPr lang="en-US" altLang="zh-TW" sz="3600" dirty="0" smtClean="0"/>
              <a:t> 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91588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Researches on Tilt Sensor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50240" y="2828575"/>
            <a:ext cx="11689609" cy="553021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3413" dirty="0"/>
              <a:t>Has been performing researches on developing a high resolution tilt sensor for initial mirror alignment.</a:t>
            </a:r>
          </a:p>
          <a:p>
            <a:pPr>
              <a:lnSpc>
                <a:spcPct val="150000"/>
              </a:lnSpc>
            </a:pPr>
            <a:r>
              <a:rPr lang="en-US" altLang="ko-KR" sz="3413" dirty="0"/>
              <a:t>Various interferometer schemes including the heterodyne interferometer utilizing the double pass in AOM and polarizing beam displacer have been studied for the tilt sensor applications. </a:t>
            </a:r>
            <a:endParaRPr lang="en-US" altLang="ko-KR" sz="2276" dirty="0"/>
          </a:p>
          <a:p>
            <a:pPr>
              <a:lnSpc>
                <a:spcPct val="150000"/>
              </a:lnSpc>
            </a:pPr>
            <a:r>
              <a:rPr lang="en-US" altLang="ko-KR" sz="3413" dirty="0"/>
              <a:t>The results will be presented in this meeting at 13:00, Aug. 2.</a:t>
            </a:r>
          </a:p>
        </p:txBody>
      </p:sp>
      <p:sp>
        <p:nvSpPr>
          <p:cNvPr id="4" name="Rectangle 3"/>
          <p:cNvSpPr/>
          <p:nvPr/>
        </p:nvSpPr>
        <p:spPr>
          <a:xfrm>
            <a:off x="784061" y="2523008"/>
            <a:ext cx="10307630" cy="530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44" dirty="0"/>
              <a:t>Member: </a:t>
            </a:r>
            <a:r>
              <a:rPr lang="en-US" altLang="ko-KR" sz="2844" dirty="0" err="1"/>
              <a:t>Kyuman</a:t>
            </a:r>
            <a:r>
              <a:rPr lang="en-US" altLang="ko-KR" sz="2844" dirty="0"/>
              <a:t> Cho and June-</a:t>
            </a:r>
            <a:r>
              <a:rPr lang="en-US" altLang="ko-KR" sz="2844" dirty="0" err="1"/>
              <a:t>Gyu</a:t>
            </a:r>
            <a:r>
              <a:rPr lang="en-US" altLang="ko-KR" sz="2844" dirty="0"/>
              <a:t> Park (Ph.D. Student)</a:t>
            </a:r>
            <a:r>
              <a:rPr lang="en-US" altLang="zh-TW" sz="2844" dirty="0"/>
              <a:t> </a:t>
            </a:r>
            <a:endParaRPr lang="zh-TW" altLang="en-US" sz="2844" dirty="0"/>
          </a:p>
        </p:txBody>
      </p:sp>
    </p:spTree>
    <p:extLst>
      <p:ext uri="{BB962C8B-B14F-4D97-AF65-F5344CB8AC3E}">
        <p14:creationId xmlns:p14="http://schemas.microsoft.com/office/powerpoint/2010/main" val="31157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Researches on Tilt Sensor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50240" y="3417505"/>
            <a:ext cx="11792020" cy="62470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3413" dirty="0"/>
              <a:t>Awarded as a visiting professor at ICRR</a:t>
            </a:r>
          </a:p>
          <a:p>
            <a:pPr>
              <a:lnSpc>
                <a:spcPct val="150000"/>
              </a:lnSpc>
            </a:pPr>
            <a:r>
              <a:rPr lang="en-US" altLang="ko-KR" sz="3413" dirty="0"/>
              <a:t>K. Cho will visit ICRR from Jan. 6, 2015 to Feb. 25, 2015, for 1 month and 20days with June-</a:t>
            </a:r>
            <a:r>
              <a:rPr lang="en-US" altLang="ko-KR" sz="3413" dirty="0" err="1"/>
              <a:t>Gyu</a:t>
            </a:r>
            <a:r>
              <a:rPr lang="en-US" altLang="ko-KR" sz="3413" dirty="0"/>
              <a:t> Park.</a:t>
            </a:r>
          </a:p>
          <a:p>
            <a:pPr>
              <a:lnSpc>
                <a:spcPct val="150000"/>
              </a:lnSpc>
            </a:pPr>
            <a:r>
              <a:rPr lang="en-US" altLang="ko-KR" sz="3413" dirty="0"/>
              <a:t>S. Kawamura and K. Cho will have a meeting in Korea to discuss details of implementing the tilt sensor to actual mirror alignment sometime in Fall, 2014.</a:t>
            </a:r>
          </a:p>
          <a:p>
            <a:pPr>
              <a:lnSpc>
                <a:spcPct val="150000"/>
              </a:lnSpc>
            </a:pPr>
            <a:r>
              <a:rPr lang="en-US" altLang="ko-KR" sz="3413" dirty="0"/>
              <a:t>Installation scheme for the tilt sensor will also be researched</a:t>
            </a:r>
            <a:endParaRPr lang="en-US" altLang="ko-KR" sz="2276" dirty="0"/>
          </a:p>
          <a:p>
            <a:pPr>
              <a:lnSpc>
                <a:spcPct val="150000"/>
              </a:lnSpc>
            </a:pPr>
            <a:endParaRPr lang="en-US" altLang="ko-KR" sz="3413" dirty="0"/>
          </a:p>
        </p:txBody>
      </p:sp>
      <p:sp>
        <p:nvSpPr>
          <p:cNvPr id="5" name="Rectangle 3"/>
          <p:cNvSpPr/>
          <p:nvPr/>
        </p:nvSpPr>
        <p:spPr>
          <a:xfrm>
            <a:off x="784061" y="2399023"/>
            <a:ext cx="10307630" cy="530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44" dirty="0"/>
              <a:t>Member: </a:t>
            </a:r>
            <a:r>
              <a:rPr lang="en-US" altLang="ko-KR" sz="2844" dirty="0" err="1"/>
              <a:t>Kyuman</a:t>
            </a:r>
            <a:r>
              <a:rPr lang="en-US" altLang="ko-KR" sz="2844" dirty="0"/>
              <a:t> Cho and June-</a:t>
            </a:r>
            <a:r>
              <a:rPr lang="en-US" altLang="ko-KR" sz="2844" dirty="0" err="1"/>
              <a:t>Gyu</a:t>
            </a:r>
            <a:r>
              <a:rPr lang="en-US" altLang="ko-KR" sz="2844" dirty="0"/>
              <a:t> Park (Ph.D. Student)</a:t>
            </a:r>
            <a:r>
              <a:rPr lang="en-US" altLang="zh-TW" sz="2844" dirty="0"/>
              <a:t> </a:t>
            </a:r>
            <a:endParaRPr lang="zh-TW" altLang="en-US" sz="2844" dirty="0"/>
          </a:p>
        </p:txBody>
      </p:sp>
    </p:spTree>
    <p:extLst>
      <p:ext uri="{BB962C8B-B14F-4D97-AF65-F5344CB8AC3E}">
        <p14:creationId xmlns:p14="http://schemas.microsoft.com/office/powerpoint/2010/main" val="29889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72516">
              <a:spcBef>
                <a:spcPts val="1500"/>
              </a:spcBef>
              <a:defRPr sz="68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60">
                <a:solidFill>
                  <a:srgbClr val="D93E2B"/>
                </a:solidFill>
              </a:rPr>
              <a:t>Data Analysis: Parameter Estimation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6274" lvl="0" indent="-350874">
              <a:lnSpc>
                <a:spcPct val="110000"/>
              </a:lnSpc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rPr>
              <a:t>Members: Hyungwon Lee, Chunglee Kim, Jeongcho Kim</a:t>
            </a:r>
          </a:p>
          <a:p>
            <a:pPr marL="376274" lvl="0" indent="-350874">
              <a:lnSpc>
                <a:spcPct val="110000"/>
              </a:lnSpc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rPr>
              <a:t>Resource: linux cluster @ KISTI GSDC (420 cores, dedicated to KGWG research)</a:t>
            </a:r>
          </a:p>
          <a:p>
            <a:pPr marL="783166" lvl="1" indent="-313266" defTabSz="457200">
              <a:lnSpc>
                <a:spcPct val="110000"/>
              </a:lnSpc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"/>
                <a:ea typeface="Helvetica"/>
                <a:cs typeface="Helvetica"/>
                <a:sym typeface="Helvetica"/>
              </a:rPr>
              <a:t>MCMC parameter estimation (PE) with a frequency- domain waveform (TaylorF2) using LALsuite</a:t>
            </a:r>
          </a:p>
          <a:p>
            <a:pPr marL="783166" lvl="1" indent="-313266" defTabSz="457200">
              <a:lnSpc>
                <a:spcPct val="110000"/>
              </a:lnSpc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"/>
                <a:ea typeface="Helvetica"/>
                <a:cs typeface="Helvetica"/>
                <a:sym typeface="Helvetica"/>
              </a:rPr>
              <a:t>Comparing PE results with various PN orders</a:t>
            </a:r>
          </a:p>
          <a:p>
            <a:pPr marL="783166" lvl="1" indent="-313266" defTabSz="457200">
              <a:lnSpc>
                <a:spcPct val="110000"/>
              </a:lnSpc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"/>
                <a:ea typeface="Helvetica"/>
                <a:cs typeface="Helvetica"/>
                <a:sym typeface="Helvetica"/>
              </a:rPr>
              <a:t>Overlap calculations for various waveforms</a:t>
            </a:r>
          </a:p>
          <a:p>
            <a:pPr marL="783166" lvl="1" indent="-313266" defTabSz="457200">
              <a:lnSpc>
                <a:spcPct val="110000"/>
              </a:lnSpc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"/>
                <a:ea typeface="Helvetica"/>
                <a:cs typeface="Helvetica"/>
                <a:sym typeface="Helvetica"/>
              </a:rPr>
              <a:t>Calculation for effect of spin corrections for templates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C4946"/>
                </a:solidFill>
              </a:rPr>
              <a:t>7</a:t>
            </a:fld>
            <a:endParaRPr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496570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5950">
                <a:solidFill>
                  <a:srgbClr val="D93E2B"/>
                </a:solidFill>
              </a:rPr>
              <a:t>Data Analysis: Parameter Estimation </a:t>
            </a:r>
            <a:r>
              <a:rPr sz="3995">
                <a:solidFill>
                  <a:srgbClr val="D93E2B"/>
                </a:solidFill>
              </a:rPr>
              <a:t>(cont..)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C4946"/>
                </a:solidFill>
              </a:rPr>
              <a:t>8</a:t>
            </a:fld>
            <a:endParaRPr>
              <a:solidFill>
                <a:srgbClr val="4C4946"/>
              </a:solidFill>
            </a:endParaRP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508000" y="2871155"/>
            <a:ext cx="11988800" cy="4074790"/>
          </a:xfrm>
          <a:prstGeom prst="rect">
            <a:avLst/>
          </a:prstGeom>
        </p:spPr>
        <p:txBody>
          <a:bodyPr/>
          <a:lstStyle/>
          <a:p>
            <a:pPr marL="365477" lvl="0" indent="-365477" defTabSz="457200">
              <a:lnSpc>
                <a:spcPct val="15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latin typeface="Helvetica"/>
                <a:ea typeface="Helvetica"/>
                <a:cs typeface="Helvetica"/>
                <a:sym typeface="Helvetica"/>
              </a:rPr>
              <a:t>MCMC PE library for KAGALI</a:t>
            </a:r>
          </a:p>
          <a:p>
            <a:pPr marL="822677" lvl="0" indent="-365477" defTabSz="457200">
              <a:lnSpc>
                <a:spcPct val="15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latin typeface="Helvetica"/>
                <a:ea typeface="Helvetica"/>
                <a:cs typeface="Helvetica"/>
                <a:sym typeface="Helvetica"/>
              </a:rPr>
              <a:t>Development based on LAL</a:t>
            </a:r>
          </a:p>
          <a:p>
            <a:pPr marL="822677" lvl="0" indent="-365477" defTabSz="457200">
              <a:lnSpc>
                <a:spcPct val="15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latin typeface="Helvetica"/>
                <a:ea typeface="Helvetica"/>
                <a:cs typeface="Helvetica"/>
                <a:sym typeface="Helvetica"/>
              </a:rPr>
              <a:t>Coding with standard C90</a:t>
            </a:r>
          </a:p>
          <a:p>
            <a:pPr marL="822677" lvl="0" indent="-365477" defTabSz="457200">
              <a:lnSpc>
                <a:spcPct val="15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latin typeface="Helvetica"/>
                <a:ea typeface="Helvetica"/>
                <a:cs typeface="Helvetica"/>
                <a:sym typeface="Helvetica"/>
              </a:rPr>
              <a:t>Developing necessary utilities</a:t>
            </a:r>
          </a:p>
          <a:p>
            <a:pPr marL="822677" lvl="0" indent="-365477" defTabSz="457200">
              <a:lnSpc>
                <a:spcPct val="15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latin typeface="Helvetica"/>
                <a:ea typeface="Helvetica"/>
                <a:cs typeface="Helvetica"/>
                <a:sym typeface="Helvetica"/>
              </a:rPr>
              <a:t>Close collaboration with Osaka University</a:t>
            </a:r>
          </a:p>
        </p:txBody>
      </p:sp>
      <p:sp>
        <p:nvSpPr>
          <p:cNvPr id="68" name="Shape 68"/>
          <p:cNvSpPr/>
          <p:nvPr/>
        </p:nvSpPr>
        <p:spPr>
          <a:xfrm>
            <a:off x="721048" y="7313288"/>
            <a:ext cx="11562704" cy="1371601"/>
          </a:xfrm>
          <a:prstGeom prst="rect">
            <a:avLst/>
          </a:prstGeom>
          <a:solidFill>
            <a:srgbClr val="FFEF0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4200"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2600"/>
                </a:solidFill>
              </a:rPr>
              <a:t>Goal: a PE Library that is optimized and user-friendly for KAGRA members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Computational Resources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508000" y="2470149"/>
            <a:ext cx="11988800" cy="6254751"/>
          </a:xfrm>
          <a:prstGeom prst="rect">
            <a:avLst/>
          </a:prstGeom>
        </p:spPr>
        <p:txBody>
          <a:bodyPr/>
          <a:lstStyle/>
          <a:p>
            <a:pPr marL="305434" lvl="0" indent="-305434" defTabSz="379729">
              <a:spcBef>
                <a:spcPts val="1500"/>
              </a:spcBef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414141"/>
                </a:solidFill>
              </a:rPr>
              <a:t>Resources @KISTI</a:t>
            </a:r>
          </a:p>
          <a:p>
            <a:pPr marL="614044" lvl="1" indent="-308609" defTabSz="379729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414141"/>
                </a:solidFill>
              </a:rPr>
              <a:t>420 Cores</a:t>
            </a:r>
          </a:p>
          <a:p>
            <a:pPr marL="614044" lvl="1" indent="-308609" defTabSz="379729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414141"/>
                </a:solidFill>
              </a:rPr>
              <a:t>151 TB storage</a:t>
            </a:r>
          </a:p>
          <a:p>
            <a:pPr marL="614044" lvl="1" indent="-308609" defTabSz="379729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414141"/>
                </a:solidFill>
              </a:rPr>
              <a:t>Currently Tier 3 center of LIGO Data Grid</a:t>
            </a:r>
          </a:p>
          <a:p>
            <a:pPr marL="614044" lvl="1" indent="-308609" defTabSz="379729">
              <a:spcBef>
                <a:spcPts val="3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414141"/>
                </a:solidFill>
              </a:rPr>
              <a:t>To be upgraded Tier 2 by 2016.</a:t>
            </a:r>
          </a:p>
          <a:p>
            <a:pPr marL="305434" lvl="0" indent="-305434" defTabSz="379729">
              <a:spcBef>
                <a:spcPts val="1500"/>
              </a:spcBef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414141"/>
                </a:solidFill>
              </a:rPr>
              <a:t>Accounts at GSDC for KAGRA Members</a:t>
            </a:r>
          </a:p>
          <a:p>
            <a:pPr marL="620096" lvl="1" indent="-314661" defTabSz="379729">
              <a:spcBef>
                <a:spcPts val="1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1754">
                <a:solidFill>
                  <a:srgbClr val="414141"/>
                </a:solidFill>
              </a:rPr>
              <a:t>Hyung Won Lee / Inje University</a:t>
            </a:r>
          </a:p>
          <a:p>
            <a:pPr marL="620096" lvl="1" indent="-314661" defTabSz="379729">
              <a:spcBef>
                <a:spcPts val="1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1754">
                <a:solidFill>
                  <a:srgbClr val="414141"/>
                </a:solidFill>
              </a:rPr>
              <a:t>Tatsuya Narikawa / Osaka University </a:t>
            </a:r>
          </a:p>
          <a:p>
            <a:pPr marL="620096" lvl="1" indent="-314661" defTabSz="379729">
              <a:spcBef>
                <a:spcPts val="1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1754">
                <a:solidFill>
                  <a:srgbClr val="414141"/>
                </a:solidFill>
              </a:rPr>
              <a:t>Hideyuki Tagoshi / Osaka University </a:t>
            </a:r>
          </a:p>
          <a:p>
            <a:pPr marL="620096" lvl="1" indent="-314661" defTabSz="379729">
              <a:spcBef>
                <a:spcPts val="1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1754">
                <a:solidFill>
                  <a:srgbClr val="414141"/>
                </a:solidFill>
              </a:rPr>
              <a:t>Koh Ueno / Osaka University </a:t>
            </a:r>
          </a:p>
          <a:p>
            <a:pPr marL="620096" lvl="1" indent="-314661" defTabSz="379729">
              <a:spcBef>
                <a:spcPts val="1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1754">
                <a:solidFill>
                  <a:srgbClr val="414141"/>
                </a:solidFill>
              </a:rPr>
              <a:t>Kazuhiro Hayama / Osaka University </a:t>
            </a:r>
          </a:p>
          <a:p>
            <a:pPr marL="250745" lvl="0" indent="-250745" defTabSz="379729">
              <a:spcBef>
                <a:spcPts val="7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414141"/>
                </a:solidFill>
              </a:rPr>
              <a:t>Common directory for KAGRA members:</a:t>
            </a:r>
          </a:p>
          <a:p>
            <a:pPr marL="626389" lvl="1" indent="-320954" defTabSz="379729">
              <a:spcBef>
                <a:spcPts val="7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414141"/>
                </a:solidFill>
              </a:rPr>
              <a:t>/data/kagra/home</a:t>
            </a:r>
          </a:p>
          <a:p>
            <a:pPr marL="250745" lvl="0" indent="-250745" defTabSz="379729">
              <a:spcBef>
                <a:spcPts val="7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414141"/>
                </a:solidFill>
              </a:rPr>
              <a:t>KAGRA members can now have access to KGWG Wiki (</a:t>
            </a:r>
            <a:r>
              <a:rPr sz="2340" u="sng">
                <a:solidFill>
                  <a:srgbClr val="414141"/>
                </a:solidFill>
                <a:hlinkClick r:id="rId2"/>
              </a:rPr>
              <a:t>https://kgwg.nims.re.kr/cbcwiki/FrontPage</a:t>
            </a:r>
            <a:r>
              <a:rPr sz="2340">
                <a:solidFill>
                  <a:srgbClr val="414141"/>
                </a:solidFill>
              </a:rPr>
              <a:t>)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C4946"/>
                </a:solidFill>
              </a:rPr>
              <a:t>9</a:t>
            </a:fld>
            <a:endParaRPr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777</Words>
  <Application>Microsoft Office PowerPoint</Application>
  <PresentationFormat>사용자 지정</PresentationFormat>
  <Paragraphs>112</Paragraphs>
  <Slides>12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0" baseType="lpstr">
      <vt:lpstr>Apple SD 산돌고딕 Neo 일반체</vt:lpstr>
      <vt:lpstr>Avenir Roman</vt:lpstr>
      <vt:lpstr>Bodoni SvtyTwo ITC TT-Book</vt:lpstr>
      <vt:lpstr>Palatino</vt:lpstr>
      <vt:lpstr>PT Serif Caption</vt:lpstr>
      <vt:lpstr>Zapf Dingbats</vt:lpstr>
      <vt:lpstr>Helvetica</vt:lpstr>
      <vt:lpstr>New_Template4</vt:lpstr>
      <vt:lpstr>Members</vt:lpstr>
      <vt:lpstr>Detector Characterization</vt:lpstr>
      <vt:lpstr>Instrumentation/Theory</vt:lpstr>
      <vt:lpstr>Instrumentation/FRC</vt:lpstr>
      <vt:lpstr>Researches on Tilt Sensor</vt:lpstr>
      <vt:lpstr>Researches on Tilt Sensor</vt:lpstr>
      <vt:lpstr>Data Analysis: Parameter Estimation</vt:lpstr>
      <vt:lpstr>Data Analysis: Parameter Estimation (cont..)</vt:lpstr>
      <vt:lpstr>Computational Resources</vt:lpstr>
      <vt:lpstr>Data Management</vt:lpstr>
      <vt:lpstr>Research Activities</vt:lpstr>
      <vt:lpstr>Amaldi Meeting update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</dc:title>
  <dc:creator>thyoon</dc:creator>
  <cp:lastModifiedBy>Tai Hyun Yoon</cp:lastModifiedBy>
  <cp:revision>14</cp:revision>
  <dcterms:modified xsi:type="dcterms:W3CDTF">2014-07-30T12:21:54Z</dcterms:modified>
</cp:coreProperties>
</file>