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82" r:id="rId2"/>
    <p:sldId id="299" r:id="rId3"/>
    <p:sldId id="283" r:id="rId4"/>
    <p:sldId id="284" r:id="rId5"/>
    <p:sldId id="285" r:id="rId6"/>
    <p:sldId id="286" r:id="rId7"/>
    <p:sldId id="287" r:id="rId8"/>
    <p:sldId id="295" r:id="rId9"/>
    <p:sldId id="296" r:id="rId10"/>
    <p:sldId id="294" r:id="rId11"/>
    <p:sldId id="279" r:id="rId12"/>
    <p:sldId id="293" r:id="rId13"/>
    <p:sldId id="298" r:id="rId14"/>
    <p:sldId id="281" r:id="rId15"/>
    <p:sldId id="297" r:id="rId16"/>
    <p:sldId id="289" r:id="rId17"/>
    <p:sldId id="290" r:id="rId18"/>
    <p:sldId id="291" r:id="rId19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C00"/>
    <a:srgbClr val="25DD02"/>
    <a:srgbClr val="03E919"/>
    <a:srgbClr val="FFA501"/>
    <a:srgbClr val="03FF5A"/>
    <a:srgbClr val="91B9FF"/>
    <a:srgbClr val="6ABCFF"/>
    <a:srgbClr val="4BC8FF"/>
    <a:srgbClr val="03DCFF"/>
    <a:srgbClr val="C606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94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8A1F3-5473-3840-89FC-D0CDC83D7F8E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D18A1-6E1E-C141-B96D-1990992133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253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D18A1-6E1E-C141-B96D-19909921335B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387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716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32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35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6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935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12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57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3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03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38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083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46A81-4BB1-D743-BB4C-B6BD21438617}" type="datetimeFigureOut">
              <a:rPr kumimoji="1" lang="ja-JP" altLang="en-US" smtClean="0"/>
              <a:t>2014/07/23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79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Backscattering </a:t>
            </a:r>
            <a:br>
              <a:rPr kumimoji="1" lang="en-US" altLang="ja-JP" dirty="0" smtClean="0"/>
            </a:br>
            <a:r>
              <a:rPr kumimoji="1" lang="en-US" altLang="ja-JP" dirty="0" smtClean="0"/>
              <a:t>TMS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Junko Katayama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2921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96" y="467971"/>
            <a:ext cx="8520038" cy="6390029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3071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 err="1" smtClean="0"/>
              <a:t>P</a:t>
            </a:r>
            <a:r>
              <a:rPr lang="en-US" altLang="ja-JP" baseline="-25000" dirty="0" err="1" smtClean="0"/>
              <a:t>φ</a:t>
            </a:r>
            <a:r>
              <a:rPr lang="en-US" altLang="ja-JP" dirty="0"/>
              <a:t>(</a:t>
            </a:r>
            <a:r>
              <a:rPr lang="en-US" altLang="ja-JP" dirty="0" err="1"/>
              <a:t>ω</a:t>
            </a:r>
            <a:r>
              <a:rPr lang="en-US" altLang="ja-JP" dirty="0" smtClean="0"/>
              <a:t>) &amp; </a:t>
            </a:r>
            <a:r>
              <a:rPr lang="en-US" altLang="ja-JP" dirty="0">
                <a:solidFill>
                  <a:srgbClr val="000000"/>
                </a:solidFill>
              </a:rPr>
              <a:t>P</a:t>
            </a:r>
            <a:r>
              <a:rPr lang="en-US" altLang="ja-JP" baseline="-25000" dirty="0">
                <a:solidFill>
                  <a:srgbClr val="000000"/>
                </a:solidFill>
              </a:rPr>
              <a:t>a</a:t>
            </a:r>
            <a:r>
              <a:rPr lang="en-US" altLang="ja-JP" dirty="0">
                <a:solidFill>
                  <a:srgbClr val="000000"/>
                </a:solidFill>
              </a:rPr>
              <a:t>(</a:t>
            </a:r>
            <a:r>
              <a:rPr lang="en-US" altLang="ja-JP" dirty="0" err="1">
                <a:solidFill>
                  <a:srgbClr val="000000"/>
                </a:solidFill>
              </a:rPr>
              <a:t>ω</a:t>
            </a:r>
            <a:r>
              <a:rPr lang="en-US" altLang="ja-JP" dirty="0">
                <a:solidFill>
                  <a:srgbClr val="000000"/>
                </a:solidFill>
              </a:rPr>
              <a:t>) 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802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01" y="465363"/>
            <a:ext cx="8523515" cy="6392637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307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err="1" smtClean="0"/>
              <a:t>P</a:t>
            </a:r>
            <a:r>
              <a:rPr lang="en-US" altLang="ja-JP" baseline="-25000" dirty="0" err="1" smtClean="0"/>
              <a:t>φ</a:t>
            </a:r>
            <a:r>
              <a:rPr lang="en-US" altLang="ja-JP" dirty="0"/>
              <a:t>(</a:t>
            </a:r>
            <a:r>
              <a:rPr lang="en-US" altLang="ja-JP" dirty="0" err="1"/>
              <a:t>ω</a:t>
            </a:r>
            <a:r>
              <a:rPr lang="en-US" altLang="ja-JP" dirty="0"/>
              <a:t>) &amp; </a:t>
            </a:r>
            <a:r>
              <a:rPr lang="en-US" altLang="ja-JP" dirty="0">
                <a:solidFill>
                  <a:srgbClr val="000000"/>
                </a:solidFill>
              </a:rPr>
              <a:t>P</a:t>
            </a:r>
            <a:r>
              <a:rPr lang="en-US" altLang="ja-JP" baseline="-25000" dirty="0">
                <a:solidFill>
                  <a:srgbClr val="000000"/>
                </a:solidFill>
              </a:rPr>
              <a:t>a</a:t>
            </a:r>
            <a:r>
              <a:rPr lang="en-US" altLang="ja-JP" dirty="0">
                <a:solidFill>
                  <a:srgbClr val="000000"/>
                </a:solidFill>
              </a:rPr>
              <a:t>(</a:t>
            </a:r>
            <a:r>
              <a:rPr lang="en-US" altLang="ja-JP" dirty="0" err="1">
                <a:solidFill>
                  <a:srgbClr val="000000"/>
                </a:solidFill>
              </a:rPr>
              <a:t>ω</a:t>
            </a:r>
            <a:r>
              <a:rPr lang="en-US" altLang="ja-JP" dirty="0" smtClean="0">
                <a:solidFill>
                  <a:srgbClr val="000000"/>
                </a:solidFill>
              </a:rPr>
              <a:t>)</a:t>
            </a:r>
            <a:br>
              <a:rPr lang="en-US" altLang="ja-JP" dirty="0" smtClean="0">
                <a:solidFill>
                  <a:srgbClr val="000000"/>
                </a:solidFill>
              </a:rPr>
            </a:br>
            <a:r>
              <a:rPr lang="en-US" altLang="ja-JP" dirty="0" smtClean="0"/>
              <a:t>a</a:t>
            </a:r>
            <a:r>
              <a:rPr kumimoji="1" lang="en-US" altLang="ja-JP" dirty="0" smtClean="0"/>
              <a:t>dding peek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2401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72" y="130629"/>
            <a:ext cx="8969828" cy="6727371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30718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up-conversion with TF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9095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8385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u="sng" dirty="0"/>
              <a:t>a</a:t>
            </a:r>
            <a:r>
              <a:rPr kumimoji="1" lang="en-US" altLang="ja-JP" u="sng" dirty="0" smtClean="0"/>
              <a:t>t low frequency</a:t>
            </a:r>
            <a:r>
              <a:rPr kumimoji="1" lang="en-US" altLang="ja-JP" dirty="0" smtClean="0"/>
              <a:t> :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ETM moves larger, as much as the seismic </a:t>
            </a:r>
            <a:r>
              <a:rPr lang="en-US" altLang="ja-JP" dirty="0" smtClean="0"/>
              <a:t>motion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→ </a:t>
            </a:r>
            <a:r>
              <a:rPr lang="en-US" altLang="ja-JP" dirty="0"/>
              <a:t>W</a:t>
            </a:r>
            <a:r>
              <a:rPr lang="en-US" altLang="ja-JP" dirty="0" smtClean="0"/>
              <a:t>e </a:t>
            </a:r>
            <a:r>
              <a:rPr lang="en-US" altLang="ja-JP" dirty="0" smtClean="0"/>
              <a:t>should consider the relative motion between ETM and TMS elements.</a:t>
            </a:r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7200" y="-122384"/>
            <a:ext cx="8229600" cy="1143000"/>
          </a:xfrm>
        </p:spPr>
        <p:txBody>
          <a:bodyPr>
            <a:noAutofit/>
          </a:bodyPr>
          <a:lstStyle/>
          <a:p>
            <a:r>
              <a:rPr lang="en-US" altLang="ja-JP" sz="3600" dirty="0" smtClean="0"/>
              <a:t>using </a:t>
            </a:r>
            <a:r>
              <a:rPr kumimoji="1" lang="en-US" altLang="ja-JP" sz="3600" dirty="0" smtClean="0"/>
              <a:t>relative motion</a:t>
            </a:r>
            <a:br>
              <a:rPr kumimoji="1" lang="en-US" altLang="ja-JP" sz="3600" dirty="0" smtClean="0"/>
            </a:br>
            <a:r>
              <a:rPr kumimoji="1" lang="en-US" altLang="ja-JP" sz="3600" dirty="0" smtClean="0"/>
              <a:t>between ETM and TMS</a:t>
            </a:r>
            <a:endParaRPr kumimoji="1" lang="ja-JP" altLang="en-US" sz="3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482121" y="5025513"/>
            <a:ext cx="4299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err="1" smtClean="0"/>
              <a:t>x</a:t>
            </a:r>
            <a:r>
              <a:rPr lang="en-US" altLang="ja-JP" sz="3200" baseline="-25000" dirty="0" err="1" smtClean="0"/>
              <a:t>relative</a:t>
            </a:r>
            <a:r>
              <a:rPr lang="en-US" altLang="ja-JP" sz="3200" baseline="-25000" dirty="0" smtClean="0"/>
              <a:t> </a:t>
            </a:r>
            <a:r>
              <a:rPr lang="en-US" altLang="ja-JP" sz="3200" dirty="0" smtClean="0"/>
              <a:t>=  (x</a:t>
            </a:r>
            <a:r>
              <a:rPr lang="en-US" altLang="ja-JP" sz="3200" baseline="-25000" dirty="0" smtClean="0"/>
              <a:t>ETM</a:t>
            </a:r>
            <a:r>
              <a:rPr lang="en-US" altLang="ja-JP" sz="3200" baseline="30000" dirty="0" smtClean="0"/>
              <a:t>2</a:t>
            </a:r>
            <a:r>
              <a:rPr lang="en-US" altLang="ja-JP" sz="3200" dirty="0" smtClean="0"/>
              <a:t> + x</a:t>
            </a:r>
            <a:r>
              <a:rPr lang="en-US" altLang="ja-JP" sz="3200" baseline="-25000" dirty="0" smtClean="0"/>
              <a:t>TMS</a:t>
            </a:r>
            <a:r>
              <a:rPr lang="en-US" altLang="ja-JP" sz="3200" baseline="30000" dirty="0" smtClean="0"/>
              <a:t>2</a:t>
            </a:r>
            <a:r>
              <a:rPr lang="en-US" altLang="ja-JP" sz="3200" dirty="0" smtClean="0"/>
              <a:t>)</a:t>
            </a:r>
            <a:r>
              <a:rPr lang="en-US" altLang="ja-JP" sz="3200" baseline="30000" dirty="0" smtClean="0"/>
              <a:t>1/2</a:t>
            </a:r>
            <a:endParaRPr lang="en-US" altLang="ja-JP" sz="3200" dirty="0" smtClean="0"/>
          </a:p>
        </p:txBody>
      </p:sp>
      <p:grpSp>
        <p:nvGrpSpPr>
          <p:cNvPr id="38" name="図形グループ 37"/>
          <p:cNvGrpSpPr/>
          <p:nvPr/>
        </p:nvGrpSpPr>
        <p:grpSpPr>
          <a:xfrm>
            <a:off x="658547" y="4212014"/>
            <a:ext cx="3420310" cy="2437733"/>
            <a:chOff x="733251" y="4193340"/>
            <a:chExt cx="3420310" cy="2437733"/>
          </a:xfrm>
        </p:grpSpPr>
        <p:grpSp>
          <p:nvGrpSpPr>
            <p:cNvPr id="21" name="図形グループ 20"/>
            <p:cNvGrpSpPr/>
            <p:nvPr/>
          </p:nvGrpSpPr>
          <p:grpSpPr>
            <a:xfrm>
              <a:off x="733251" y="4193340"/>
              <a:ext cx="3420310" cy="2437733"/>
              <a:chOff x="976039" y="4425800"/>
              <a:chExt cx="3420310" cy="2437733"/>
            </a:xfrm>
          </p:grpSpPr>
          <p:grpSp>
            <p:nvGrpSpPr>
              <p:cNvPr id="17" name="図形グループ 16"/>
              <p:cNvGrpSpPr/>
              <p:nvPr/>
            </p:nvGrpSpPr>
            <p:grpSpPr>
              <a:xfrm>
                <a:off x="976039" y="4425800"/>
                <a:ext cx="3420310" cy="1948591"/>
                <a:chOff x="2059247" y="4705910"/>
                <a:chExt cx="3420310" cy="1948591"/>
              </a:xfrm>
            </p:grpSpPr>
            <p:grpSp>
              <p:nvGrpSpPr>
                <p:cNvPr id="9" name="図形グループ 8"/>
                <p:cNvGrpSpPr/>
                <p:nvPr/>
              </p:nvGrpSpPr>
              <p:grpSpPr>
                <a:xfrm>
                  <a:off x="2059247" y="5191782"/>
                  <a:ext cx="1046218" cy="1241466"/>
                  <a:chOff x="582470" y="4604695"/>
                  <a:chExt cx="1486595" cy="2041303"/>
                </a:xfrm>
              </p:grpSpPr>
              <p:sp>
                <p:nvSpPr>
                  <p:cNvPr id="5" name="二等辺三角形 4"/>
                  <p:cNvSpPr/>
                  <p:nvPr/>
                </p:nvSpPr>
                <p:spPr>
                  <a:xfrm>
                    <a:off x="1376150" y="4604826"/>
                    <a:ext cx="692915" cy="2041171"/>
                  </a:xfrm>
                  <a:prstGeom prst="triangle">
                    <a:avLst/>
                  </a:prstGeom>
                  <a:solidFill>
                    <a:srgbClr val="91B9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" name="正方形/長方形 5"/>
                  <p:cNvSpPr/>
                  <p:nvPr/>
                </p:nvSpPr>
                <p:spPr>
                  <a:xfrm>
                    <a:off x="924039" y="4604696"/>
                    <a:ext cx="780728" cy="2035014"/>
                  </a:xfrm>
                  <a:prstGeom prst="rect">
                    <a:avLst/>
                  </a:prstGeom>
                  <a:solidFill>
                    <a:srgbClr val="91B9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" name="円/楕円 6"/>
                  <p:cNvSpPr/>
                  <p:nvPr/>
                </p:nvSpPr>
                <p:spPr>
                  <a:xfrm flipH="1">
                    <a:off x="582470" y="4604695"/>
                    <a:ext cx="683137" cy="2041303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0" name="円/楕円 9"/>
                <p:cNvSpPr/>
                <p:nvPr/>
              </p:nvSpPr>
              <p:spPr>
                <a:xfrm>
                  <a:off x="4657945" y="5269197"/>
                  <a:ext cx="273868" cy="1081248"/>
                </a:xfrm>
                <a:prstGeom prst="ellipse">
                  <a:avLst/>
                </a:prstGeom>
                <a:solidFill>
                  <a:srgbClr val="91B9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テキスト ボックス 10"/>
                <p:cNvSpPr txBox="1"/>
                <p:nvPr/>
              </p:nvSpPr>
              <p:spPr>
                <a:xfrm>
                  <a:off x="2300920" y="4705910"/>
                  <a:ext cx="74807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sz="2400" dirty="0" smtClean="0"/>
                    <a:t>ETM</a:t>
                  </a:r>
                  <a:endParaRPr kumimoji="1" lang="ja-JP" altLang="en-US" sz="2400" dirty="0"/>
                </a:p>
              </p:txBody>
            </p:sp>
            <p:sp>
              <p:nvSpPr>
                <p:cNvPr id="12" name="テキスト ボックス 11"/>
                <p:cNvSpPr txBox="1"/>
                <p:nvPr/>
              </p:nvSpPr>
              <p:spPr>
                <a:xfrm>
                  <a:off x="4254192" y="4820673"/>
                  <a:ext cx="122536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sz="2400" dirty="0" smtClean="0"/>
                    <a:t>element</a:t>
                  </a:r>
                  <a:endParaRPr kumimoji="1" lang="ja-JP" altLang="en-US" sz="2400" dirty="0"/>
                </a:p>
              </p:txBody>
            </p:sp>
            <p:sp>
              <p:nvSpPr>
                <p:cNvPr id="14" name="左右矢印 13"/>
                <p:cNvSpPr/>
                <p:nvPr/>
              </p:nvSpPr>
              <p:spPr>
                <a:xfrm>
                  <a:off x="4534377" y="6429739"/>
                  <a:ext cx="545383" cy="224762"/>
                </a:xfrm>
                <a:prstGeom prst="leftRightArrow">
                  <a:avLst/>
                </a:prstGeom>
                <a:solidFill>
                  <a:srgbClr val="C606FD"/>
                </a:solidFill>
                <a:ln>
                  <a:noFill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18" name="左右矢印 17"/>
              <p:cNvSpPr/>
              <p:nvPr/>
            </p:nvSpPr>
            <p:spPr>
              <a:xfrm>
                <a:off x="1363429" y="6243336"/>
                <a:ext cx="565448" cy="224762"/>
              </a:xfrm>
              <a:prstGeom prst="leftRightArrow">
                <a:avLst/>
              </a:prstGeom>
              <a:solidFill>
                <a:srgbClr val="C606FD"/>
              </a:solidFill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1322823" y="6340313"/>
                <a:ext cx="77838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800" dirty="0" err="1"/>
                  <a:t>x</a:t>
                </a:r>
                <a:r>
                  <a:rPr lang="en-US" altLang="ja-JP" sz="2800" baseline="-25000" dirty="0" err="1" smtClean="0"/>
                  <a:t>ETM</a:t>
                </a:r>
                <a:endParaRPr lang="en-US" altLang="ja-JP" sz="2800" dirty="0"/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3406535" y="6249918"/>
                <a:ext cx="77149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800" dirty="0" err="1" smtClean="0"/>
                  <a:t>x</a:t>
                </a:r>
                <a:r>
                  <a:rPr lang="en-US" altLang="ja-JP" sz="2800" baseline="-25000" dirty="0" err="1" smtClean="0"/>
                  <a:t>TMS</a:t>
                </a:r>
                <a:endParaRPr lang="en-US" altLang="ja-JP" sz="2800" dirty="0"/>
              </a:p>
            </p:txBody>
          </p:sp>
        </p:grpSp>
        <p:grpSp>
          <p:nvGrpSpPr>
            <p:cNvPr id="35" name="図形グループ 34"/>
            <p:cNvGrpSpPr/>
            <p:nvPr/>
          </p:nvGrpSpPr>
          <p:grpSpPr>
            <a:xfrm>
              <a:off x="1681666" y="5313697"/>
              <a:ext cx="1629583" cy="45719"/>
              <a:chOff x="1858421" y="5359416"/>
              <a:chExt cx="1629583" cy="45719"/>
            </a:xfrm>
          </p:grpSpPr>
          <p:grpSp>
            <p:nvGrpSpPr>
              <p:cNvPr id="27" name="図形グループ 26"/>
              <p:cNvGrpSpPr/>
              <p:nvPr/>
            </p:nvGrpSpPr>
            <p:grpSpPr>
              <a:xfrm>
                <a:off x="1858421" y="5359416"/>
                <a:ext cx="780307" cy="45719"/>
                <a:chOff x="1858421" y="5359416"/>
                <a:chExt cx="1065121" cy="45719"/>
              </a:xfrm>
            </p:grpSpPr>
            <p:grpSp>
              <p:nvGrpSpPr>
                <p:cNvPr id="16" name="図形グループ 15"/>
                <p:cNvGrpSpPr/>
                <p:nvPr/>
              </p:nvGrpSpPr>
              <p:grpSpPr>
                <a:xfrm>
                  <a:off x="1858421" y="5359416"/>
                  <a:ext cx="479014" cy="45719"/>
                  <a:chOff x="1858421" y="5359417"/>
                  <a:chExt cx="805628" cy="0"/>
                </a:xfrm>
              </p:grpSpPr>
              <p:cxnSp>
                <p:nvCxnSpPr>
                  <p:cNvPr id="8" name="直線コネクタ 7"/>
                  <p:cNvCxnSpPr/>
                  <p:nvPr/>
                </p:nvCxnSpPr>
                <p:spPr>
                  <a:xfrm>
                    <a:off x="1858421" y="5359417"/>
                    <a:ext cx="32661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直線コネクタ 22"/>
                  <p:cNvCxnSpPr/>
                  <p:nvPr/>
                </p:nvCxnSpPr>
                <p:spPr>
                  <a:xfrm>
                    <a:off x="2337435" y="5359417"/>
                    <a:ext cx="32661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" name="図形グループ 23"/>
                <p:cNvGrpSpPr/>
                <p:nvPr/>
              </p:nvGrpSpPr>
              <p:grpSpPr>
                <a:xfrm>
                  <a:off x="2444528" y="5359416"/>
                  <a:ext cx="479014" cy="45719"/>
                  <a:chOff x="1858421" y="5359417"/>
                  <a:chExt cx="805628" cy="0"/>
                </a:xfrm>
              </p:grpSpPr>
              <p:cxnSp>
                <p:nvCxnSpPr>
                  <p:cNvPr id="25" name="直線コネクタ 24"/>
                  <p:cNvCxnSpPr/>
                  <p:nvPr/>
                </p:nvCxnSpPr>
                <p:spPr>
                  <a:xfrm>
                    <a:off x="1858421" y="5359417"/>
                    <a:ext cx="32661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直線コネクタ 25"/>
                  <p:cNvCxnSpPr/>
                  <p:nvPr/>
                </p:nvCxnSpPr>
                <p:spPr>
                  <a:xfrm>
                    <a:off x="2337435" y="5359417"/>
                    <a:ext cx="32661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8" name="図形グループ 27"/>
              <p:cNvGrpSpPr/>
              <p:nvPr/>
            </p:nvGrpSpPr>
            <p:grpSpPr>
              <a:xfrm>
                <a:off x="2707697" y="5359416"/>
                <a:ext cx="780307" cy="45719"/>
                <a:chOff x="1858421" y="5359416"/>
                <a:chExt cx="1065121" cy="45719"/>
              </a:xfrm>
            </p:grpSpPr>
            <p:grpSp>
              <p:nvGrpSpPr>
                <p:cNvPr id="29" name="図形グループ 28"/>
                <p:cNvGrpSpPr/>
                <p:nvPr/>
              </p:nvGrpSpPr>
              <p:grpSpPr>
                <a:xfrm>
                  <a:off x="1858421" y="5359416"/>
                  <a:ext cx="479014" cy="45719"/>
                  <a:chOff x="1858421" y="5359417"/>
                  <a:chExt cx="805628" cy="0"/>
                </a:xfrm>
              </p:grpSpPr>
              <p:cxnSp>
                <p:nvCxnSpPr>
                  <p:cNvPr id="33" name="直線コネクタ 32"/>
                  <p:cNvCxnSpPr/>
                  <p:nvPr/>
                </p:nvCxnSpPr>
                <p:spPr>
                  <a:xfrm>
                    <a:off x="1858421" y="5359417"/>
                    <a:ext cx="32661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直線コネクタ 33"/>
                  <p:cNvCxnSpPr/>
                  <p:nvPr/>
                </p:nvCxnSpPr>
                <p:spPr>
                  <a:xfrm>
                    <a:off x="2337435" y="5359417"/>
                    <a:ext cx="32661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図形グループ 29"/>
                <p:cNvGrpSpPr/>
                <p:nvPr/>
              </p:nvGrpSpPr>
              <p:grpSpPr>
                <a:xfrm>
                  <a:off x="2444528" y="5359416"/>
                  <a:ext cx="479014" cy="45719"/>
                  <a:chOff x="1858421" y="5359417"/>
                  <a:chExt cx="805628" cy="0"/>
                </a:xfrm>
              </p:grpSpPr>
              <p:cxnSp>
                <p:nvCxnSpPr>
                  <p:cNvPr id="31" name="直線コネクタ 30"/>
                  <p:cNvCxnSpPr/>
                  <p:nvPr/>
                </p:nvCxnSpPr>
                <p:spPr>
                  <a:xfrm>
                    <a:off x="1858421" y="5359417"/>
                    <a:ext cx="32661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直線コネクタ 31"/>
                  <p:cNvCxnSpPr/>
                  <p:nvPr/>
                </p:nvCxnSpPr>
                <p:spPr>
                  <a:xfrm>
                    <a:off x="2337435" y="5359417"/>
                    <a:ext cx="32661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</p:spTree>
    <p:extLst>
      <p:ext uri="{BB962C8B-B14F-4D97-AF65-F5344CB8AC3E}">
        <p14:creationId xmlns:p14="http://schemas.microsoft.com/office/powerpoint/2010/main" val="4069632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 descr="upconversion_no_relative_TF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111543" y="382059"/>
            <a:ext cx="11775263" cy="6475941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56507"/>
            <a:ext cx="8229600" cy="1143000"/>
          </a:xfrm>
        </p:spPr>
        <p:txBody>
          <a:bodyPr>
            <a:noAutofit/>
          </a:bodyPr>
          <a:lstStyle/>
          <a:p>
            <a:r>
              <a:rPr lang="en-US" altLang="ja-JP" sz="3600" dirty="0"/>
              <a:t>u</a:t>
            </a:r>
            <a:r>
              <a:rPr kumimoji="1" lang="en-US" altLang="ja-JP" sz="3600" dirty="0" smtClean="0"/>
              <a:t>p-conversion with TF</a:t>
            </a:r>
            <a:br>
              <a:rPr kumimoji="1" lang="en-US" altLang="ja-JP" sz="3600" dirty="0" smtClean="0"/>
            </a:br>
            <a:r>
              <a:rPr kumimoji="1" lang="en-US" altLang="ja-JP" sz="3600" dirty="0" smtClean="0"/>
              <a:t>comparing normal &amp; using relative motion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78783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11731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 From </a:t>
            </a:r>
            <a:r>
              <a:rPr lang="en-US" altLang="ja-JP" dirty="0" smtClean="0"/>
              <a:t>last slide</a:t>
            </a:r>
            <a:r>
              <a:rPr lang="en-US" altLang="ja-JP" dirty="0" smtClean="0"/>
              <a:t>, we can say that the result computed by the relative </a:t>
            </a:r>
            <a:r>
              <a:rPr lang="en-US" altLang="ja-JP" dirty="0" smtClean="0"/>
              <a:t>motion </a:t>
            </a:r>
            <a:r>
              <a:rPr lang="en-US" altLang="ja-JP" dirty="0" smtClean="0"/>
              <a:t>has almost no effect on KAGRA sensitivity</a:t>
            </a:r>
            <a:r>
              <a:rPr lang="en-US" altLang="ja-JP" dirty="0" smtClean="0"/>
              <a:t>.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..we</a:t>
            </a:r>
            <a:r>
              <a:rPr kumimoji="1" lang="en-US" altLang="ja-JP" dirty="0" smtClean="0"/>
              <a:t> can find </a:t>
            </a:r>
            <a:r>
              <a:rPr kumimoji="1" lang="en-US" altLang="ja-JP" u="sng" dirty="0" smtClean="0"/>
              <a:t>this reason </a:t>
            </a:r>
            <a:r>
              <a:rPr kumimoji="1" lang="en-US" altLang="ja-JP" dirty="0" smtClean="0"/>
              <a:t>in the next two slides. ETM motion and its contribution to h are enough smaller than </a:t>
            </a:r>
            <a:r>
              <a:rPr lang="en-US" altLang="ja-JP" dirty="0" smtClean="0"/>
              <a:t>TMS</a:t>
            </a:r>
            <a:r>
              <a:rPr kumimoji="1" lang="en-US" altLang="ja-JP" dirty="0" smtClean="0"/>
              <a:t> motion at &gt; 1 Hz.</a:t>
            </a:r>
            <a:endParaRPr kumimoji="1" lang="ja-JP" alt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57200" y="231819"/>
            <a:ext cx="8229600" cy="1143000"/>
          </a:xfrm>
        </p:spPr>
        <p:txBody>
          <a:bodyPr>
            <a:noAutofit/>
          </a:bodyPr>
          <a:lstStyle/>
          <a:p>
            <a:r>
              <a:rPr lang="en-US" altLang="ja-JP" sz="3600" dirty="0"/>
              <a:t>u</a:t>
            </a:r>
            <a:r>
              <a:rPr kumimoji="1" lang="en-US" altLang="ja-JP" sz="3600" dirty="0" smtClean="0"/>
              <a:t>p-conversion with TF</a:t>
            </a:r>
            <a:br>
              <a:rPr kumimoji="1" lang="en-US" altLang="ja-JP" sz="3600" dirty="0" smtClean="0"/>
            </a:br>
            <a:r>
              <a:rPr kumimoji="1" lang="en-US" altLang="ja-JP" sz="3600" dirty="0" smtClean="0"/>
              <a:t>comparing </a:t>
            </a:r>
            <a:r>
              <a:rPr lang="en-US" altLang="ja-JP" sz="3600" dirty="0" smtClean="0"/>
              <a:t>n</a:t>
            </a:r>
            <a:r>
              <a:rPr kumimoji="1" lang="en-US" altLang="ja-JP" sz="3600" dirty="0" smtClean="0"/>
              <a:t>ormal &amp; using relative motion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74575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 descr="seis_ET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541082" y="135559"/>
            <a:ext cx="12223478" cy="6722442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5520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/>
              <a:t>c</a:t>
            </a:r>
            <a:r>
              <a:rPr kumimoji="1" lang="en-US" altLang="ja-JP" dirty="0" smtClean="0"/>
              <a:t>omparing ETM &amp; TMS motion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2850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コンテンツ プレースホルダー 6" descr="upconversion_ETM_B_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479387" y="118134"/>
            <a:ext cx="12255160" cy="6739866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9050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ETM contribution to 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7841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</a:t>
            </a:r>
            <a:r>
              <a:rPr kumimoji="1" lang="en-US" altLang="ja-JP" dirty="0" smtClean="0"/>
              <a:t>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u="sng" dirty="0" smtClean="0"/>
              <a:t>TMS should be suspended</a:t>
            </a:r>
          </a:p>
          <a:p>
            <a:pPr marL="0" indent="0">
              <a:buNone/>
            </a:pPr>
            <a:r>
              <a:rPr lang="en-US" altLang="ja-JP" dirty="0" smtClean="0"/>
              <a:t>Simple pendulum is enough for TMS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ETM motion is quite smaller than TMS motion</a:t>
            </a:r>
          </a:p>
          <a:p>
            <a:pPr marL="0" indent="0">
              <a:buNone/>
            </a:pPr>
            <a:r>
              <a:rPr lang="en-US" altLang="ja-JP" dirty="0" smtClean="0"/>
              <a:t>  → </a:t>
            </a:r>
            <a:r>
              <a:rPr lang="en-US" altLang="ja-JP" dirty="0" smtClean="0"/>
              <a:t>no need to consider the relative motion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982781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What I did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09427"/>
            <a:ext cx="8229600" cy="519293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ja-JP" dirty="0" smtClean="0"/>
              <a:t>I computed the backscattering noise on the each surface of BRT and GPT lenses.</a:t>
            </a:r>
          </a:p>
          <a:p>
            <a:pPr>
              <a:lnSpc>
                <a:spcPct val="150000"/>
              </a:lnSpc>
            </a:pPr>
            <a:r>
              <a:rPr kumimoji="1" lang="en-US" altLang="ja-JP" dirty="0" smtClean="0"/>
              <a:t>Simple estimation</a:t>
            </a:r>
          </a:p>
          <a:p>
            <a:pPr>
              <a:lnSpc>
                <a:spcPct val="110000"/>
              </a:lnSpc>
            </a:pPr>
            <a:r>
              <a:rPr lang="en-US" altLang="ja-JP" dirty="0" smtClean="0"/>
              <a:t>Including radiation pressure</a:t>
            </a:r>
          </a:p>
          <a:p>
            <a:pPr>
              <a:lnSpc>
                <a:spcPct val="110000"/>
              </a:lnSpc>
            </a:pPr>
            <a:r>
              <a:rPr lang="en-US" altLang="ja-JP" dirty="0"/>
              <a:t>u</a:t>
            </a:r>
            <a:r>
              <a:rPr kumimoji="1" lang="en-US" altLang="ja-JP" dirty="0" smtClean="0"/>
              <a:t>p-conversion</a:t>
            </a:r>
          </a:p>
          <a:p>
            <a:pPr>
              <a:lnSpc>
                <a:spcPct val="110000"/>
              </a:lnSpc>
            </a:pPr>
            <a:r>
              <a:rPr lang="en-US" altLang="ja-JP" dirty="0" smtClean="0"/>
              <a:t>up-conversion using the relative motion between ETM and TMS elements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2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図形グループ 25"/>
          <p:cNvGrpSpPr/>
          <p:nvPr/>
        </p:nvGrpSpPr>
        <p:grpSpPr>
          <a:xfrm>
            <a:off x="140962" y="1774024"/>
            <a:ext cx="8658957" cy="3790807"/>
            <a:chOff x="64342" y="1144508"/>
            <a:chExt cx="8881232" cy="3990822"/>
          </a:xfrm>
        </p:grpSpPr>
        <p:grpSp>
          <p:nvGrpSpPr>
            <p:cNvPr id="19" name="図形グループ 18"/>
            <p:cNvGrpSpPr/>
            <p:nvPr/>
          </p:nvGrpSpPr>
          <p:grpSpPr>
            <a:xfrm>
              <a:off x="64342" y="1932793"/>
              <a:ext cx="8660873" cy="2979236"/>
              <a:chOff x="45666" y="1615335"/>
              <a:chExt cx="8660873" cy="2979236"/>
            </a:xfrm>
          </p:grpSpPr>
          <p:grpSp>
            <p:nvGrpSpPr>
              <p:cNvPr id="52" name="グループ化 51"/>
              <p:cNvGrpSpPr/>
              <p:nvPr/>
            </p:nvGrpSpPr>
            <p:grpSpPr>
              <a:xfrm>
                <a:off x="45666" y="1615335"/>
                <a:ext cx="8660873" cy="2979236"/>
                <a:chOff x="45666" y="1615335"/>
                <a:chExt cx="8660873" cy="2979236"/>
              </a:xfrm>
            </p:grpSpPr>
            <p:sp>
              <p:nvSpPr>
                <p:cNvPr id="44" name="二等辺三角形 43"/>
                <p:cNvSpPr/>
                <p:nvPr/>
              </p:nvSpPr>
              <p:spPr>
                <a:xfrm>
                  <a:off x="839345" y="2314221"/>
                  <a:ext cx="692915" cy="2041171"/>
                </a:xfrm>
                <a:prstGeom prst="triangle">
                  <a:avLst/>
                </a:prstGeom>
                <a:solidFill>
                  <a:srgbClr val="91B9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4" name="グループ化 3"/>
                <p:cNvGrpSpPr/>
                <p:nvPr/>
              </p:nvGrpSpPr>
              <p:grpSpPr>
                <a:xfrm>
                  <a:off x="45666" y="1615335"/>
                  <a:ext cx="8660873" cy="2979236"/>
                  <a:chOff x="220510" y="2067488"/>
                  <a:chExt cx="8660873" cy="2979236"/>
                </a:xfrm>
              </p:grpSpPr>
              <p:grpSp>
                <p:nvGrpSpPr>
                  <p:cNvPr id="5" name="グループ化 4"/>
                  <p:cNvGrpSpPr/>
                  <p:nvPr/>
                </p:nvGrpSpPr>
                <p:grpSpPr>
                  <a:xfrm>
                    <a:off x="220510" y="2067488"/>
                    <a:ext cx="8544729" cy="2780620"/>
                    <a:chOff x="221221" y="2073777"/>
                    <a:chExt cx="8544729" cy="2780620"/>
                  </a:xfrm>
                </p:grpSpPr>
                <p:sp>
                  <p:nvSpPr>
                    <p:cNvPr id="9" name="正方形/長方形 8"/>
                    <p:cNvSpPr/>
                    <p:nvPr/>
                  </p:nvSpPr>
                  <p:spPr>
                    <a:xfrm>
                      <a:off x="562789" y="2790238"/>
                      <a:ext cx="780728" cy="2035014"/>
                    </a:xfrm>
                    <a:prstGeom prst="rect">
                      <a:avLst/>
                    </a:prstGeom>
                    <a:solidFill>
                      <a:srgbClr val="91B9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grpSp>
                  <p:nvGrpSpPr>
                    <p:cNvPr id="8" name="グループ化 7"/>
                    <p:cNvGrpSpPr/>
                    <p:nvPr/>
                  </p:nvGrpSpPr>
                  <p:grpSpPr>
                    <a:xfrm>
                      <a:off x="6317218" y="3423366"/>
                      <a:ext cx="649176" cy="893310"/>
                      <a:chOff x="5429133" y="4884324"/>
                      <a:chExt cx="835364" cy="1817455"/>
                    </a:xfrm>
                  </p:grpSpPr>
                  <p:sp>
                    <p:nvSpPr>
                      <p:cNvPr id="37" name="正方形/長方形 36"/>
                      <p:cNvSpPr/>
                      <p:nvPr/>
                    </p:nvSpPr>
                    <p:spPr>
                      <a:xfrm>
                        <a:off x="5674016" y="4923061"/>
                        <a:ext cx="457201" cy="1752768"/>
                      </a:xfrm>
                      <a:prstGeom prst="rect">
                        <a:avLst/>
                      </a:prstGeom>
                      <a:solidFill>
                        <a:srgbClr val="91B9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grpSp>
                    <p:nvGrpSpPr>
                      <p:cNvPr id="38" name="グループ化 37"/>
                      <p:cNvGrpSpPr/>
                      <p:nvPr/>
                    </p:nvGrpSpPr>
                    <p:grpSpPr>
                      <a:xfrm>
                        <a:off x="5429133" y="4884324"/>
                        <a:ext cx="835364" cy="1817455"/>
                        <a:chOff x="6285708" y="4851815"/>
                        <a:chExt cx="835364" cy="1817455"/>
                      </a:xfrm>
                    </p:grpSpPr>
                    <p:sp>
                      <p:nvSpPr>
                        <p:cNvPr id="39" name="円/楕円 38"/>
                        <p:cNvSpPr/>
                        <p:nvPr/>
                      </p:nvSpPr>
                      <p:spPr>
                        <a:xfrm flipH="1">
                          <a:off x="6776757" y="4851815"/>
                          <a:ext cx="344315" cy="1804674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0" name="円/楕円 39"/>
                        <p:cNvSpPr/>
                        <p:nvPr/>
                      </p:nvSpPr>
                      <p:spPr>
                        <a:xfrm flipH="1">
                          <a:off x="6285708" y="4864600"/>
                          <a:ext cx="344317" cy="1804670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" name="円/楕円 9"/>
                    <p:cNvSpPr/>
                    <p:nvPr/>
                  </p:nvSpPr>
                  <p:spPr>
                    <a:xfrm>
                      <a:off x="7634223" y="3717031"/>
                      <a:ext cx="312267" cy="312267"/>
                    </a:xfrm>
                    <a:prstGeom prst="ellipse">
                      <a:avLst/>
                    </a:prstGeom>
                    <a:solidFill>
                      <a:srgbClr val="91B9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1" name="円/楕円 10"/>
                    <p:cNvSpPr/>
                    <p:nvPr/>
                  </p:nvSpPr>
                  <p:spPr>
                    <a:xfrm>
                      <a:off x="8453682" y="3710746"/>
                      <a:ext cx="312268" cy="312268"/>
                    </a:xfrm>
                    <a:prstGeom prst="ellipse">
                      <a:avLst/>
                    </a:prstGeom>
                    <a:solidFill>
                      <a:srgbClr val="91B9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cxnSp>
                  <p:nvCxnSpPr>
                    <p:cNvPr id="12" name="直線矢印コネクタ 11"/>
                    <p:cNvCxnSpPr>
                      <a:stCxn id="44" idx="5"/>
                      <a:endCxn id="23" idx="2"/>
                    </p:cNvCxnSpPr>
                    <p:nvPr/>
                  </p:nvCxnSpPr>
                  <p:spPr>
                    <a:xfrm>
                      <a:off x="1534586" y="3793249"/>
                      <a:ext cx="1392535" cy="6945"/>
                    </a:xfrm>
                    <a:prstGeom prst="straightConnector1">
                      <a:avLst/>
                    </a:prstGeom>
                    <a:ln>
                      <a:headEnd type="arrow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" name="直線矢印コネクタ 12"/>
                    <p:cNvCxnSpPr/>
                    <p:nvPr/>
                  </p:nvCxnSpPr>
                  <p:spPr>
                    <a:xfrm flipV="1">
                      <a:off x="5923350" y="3836168"/>
                      <a:ext cx="661443" cy="9404"/>
                    </a:xfrm>
                    <a:prstGeom prst="straightConnector1">
                      <a:avLst/>
                    </a:prstGeom>
                    <a:ln>
                      <a:headEnd type="arrow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4" name="テキスト ボックス 13"/>
                    <p:cNvSpPr txBox="1"/>
                    <p:nvPr/>
                  </p:nvSpPr>
                  <p:spPr>
                    <a:xfrm>
                      <a:off x="3498257" y="2073777"/>
                      <a:ext cx="746999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ja-JP" sz="2800" dirty="0" smtClean="0"/>
                        <a:t>BRT</a:t>
                      </a:r>
                      <a:endParaRPr kumimoji="1" lang="ja-JP" altLang="en-US" sz="2800" dirty="0"/>
                    </a:p>
                  </p:txBody>
                </p:sp>
                <p:sp>
                  <p:nvSpPr>
                    <p:cNvPr id="15" name="テキスト ボックス 14"/>
                    <p:cNvSpPr txBox="1"/>
                    <p:nvPr/>
                  </p:nvSpPr>
                  <p:spPr>
                    <a:xfrm>
                      <a:off x="6896635" y="2480020"/>
                      <a:ext cx="769763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ja-JP" sz="2800" dirty="0" smtClean="0">
                          <a:solidFill>
                            <a:srgbClr val="000000"/>
                          </a:solidFill>
                        </a:rPr>
                        <a:t>GPT</a:t>
                      </a:r>
                      <a:endParaRPr kumimoji="1" lang="ja-JP" altLang="en-US" sz="28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" name="テキスト ボックス 15"/>
                    <p:cNvSpPr txBox="1"/>
                    <p:nvPr/>
                  </p:nvSpPr>
                  <p:spPr>
                    <a:xfrm>
                      <a:off x="635574" y="2073777"/>
                      <a:ext cx="841897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ja-JP" sz="2800" dirty="0" smtClean="0"/>
                        <a:t>ETM</a:t>
                      </a:r>
                      <a:endParaRPr kumimoji="1" lang="ja-JP" altLang="en-US" sz="2800" dirty="0"/>
                    </a:p>
                  </p:txBody>
                </p:sp>
                <p:sp>
                  <p:nvSpPr>
                    <p:cNvPr id="17" name="テキスト ボックス 16"/>
                    <p:cNvSpPr txBox="1"/>
                    <p:nvPr/>
                  </p:nvSpPr>
                  <p:spPr>
                    <a:xfrm>
                      <a:off x="7781699" y="4058690"/>
                      <a:ext cx="833883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kumimoji="1" lang="en-US" altLang="ja-JP" sz="2800" dirty="0" smtClean="0"/>
                        <a:t>QPD</a:t>
                      </a:r>
                      <a:endParaRPr kumimoji="1" lang="ja-JP" altLang="en-US" sz="2800" dirty="0"/>
                    </a:p>
                  </p:txBody>
                </p:sp>
                <p:sp>
                  <p:nvSpPr>
                    <p:cNvPr id="20" name="円/楕円 19"/>
                    <p:cNvSpPr/>
                    <p:nvPr/>
                  </p:nvSpPr>
                  <p:spPr>
                    <a:xfrm flipH="1">
                      <a:off x="221221" y="2772532"/>
                      <a:ext cx="683137" cy="204130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grpSp>
                  <p:nvGrpSpPr>
                    <p:cNvPr id="21" name="グループ化 20"/>
                    <p:cNvGrpSpPr/>
                    <p:nvPr/>
                  </p:nvGrpSpPr>
                  <p:grpSpPr>
                    <a:xfrm>
                      <a:off x="6698821" y="3866880"/>
                      <a:ext cx="1754861" cy="6285"/>
                      <a:chOff x="6408076" y="4104143"/>
                      <a:chExt cx="1754861" cy="6285"/>
                    </a:xfrm>
                  </p:grpSpPr>
                  <p:cxnSp>
                    <p:nvCxnSpPr>
                      <p:cNvPr id="33" name="直線矢印コネクタ 32"/>
                      <p:cNvCxnSpPr>
                        <a:stCxn id="10" idx="6"/>
                        <a:endCxn id="11" idx="2"/>
                      </p:cNvCxnSpPr>
                      <p:nvPr/>
                    </p:nvCxnSpPr>
                    <p:spPr>
                      <a:xfrm flipV="1">
                        <a:off x="7655745" y="4104143"/>
                        <a:ext cx="507192" cy="6285"/>
                      </a:xfrm>
                      <a:prstGeom prst="straightConnector1">
                        <a:avLst/>
                      </a:prstGeom>
                      <a:ln>
                        <a:headEnd type="arrow"/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" name="直線矢印コネクタ 33"/>
                      <p:cNvCxnSpPr>
                        <a:stCxn id="39" idx="6"/>
                        <a:endCxn id="10" idx="2"/>
                      </p:cNvCxnSpPr>
                      <p:nvPr/>
                    </p:nvCxnSpPr>
                    <p:spPr>
                      <a:xfrm>
                        <a:off x="6408076" y="4104143"/>
                        <a:ext cx="935402" cy="6285"/>
                      </a:xfrm>
                      <a:prstGeom prst="straightConnector1">
                        <a:avLst/>
                      </a:prstGeom>
                      <a:ln>
                        <a:headEnd type="arrow"/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2" name="グループ化 21"/>
                    <p:cNvGrpSpPr/>
                    <p:nvPr/>
                  </p:nvGrpSpPr>
                  <p:grpSpPr>
                    <a:xfrm>
                      <a:off x="3714025" y="2799131"/>
                      <a:ext cx="1093724" cy="2055266"/>
                      <a:chOff x="5136502" y="4667259"/>
                      <a:chExt cx="816914" cy="2055266"/>
                    </a:xfrm>
                  </p:grpSpPr>
                  <p:sp>
                    <p:nvSpPr>
                      <p:cNvPr id="29" name="正方形/長方形 28"/>
                      <p:cNvSpPr/>
                      <p:nvPr/>
                    </p:nvSpPr>
                    <p:spPr>
                      <a:xfrm>
                        <a:off x="5349245" y="4707821"/>
                        <a:ext cx="457200" cy="2014704"/>
                      </a:xfrm>
                      <a:prstGeom prst="rect">
                        <a:avLst/>
                      </a:prstGeom>
                      <a:solidFill>
                        <a:srgbClr val="91B9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grpSp>
                    <p:nvGrpSpPr>
                      <p:cNvPr id="30" name="グループ化 29"/>
                      <p:cNvGrpSpPr/>
                      <p:nvPr/>
                    </p:nvGrpSpPr>
                    <p:grpSpPr>
                      <a:xfrm>
                        <a:off x="5136502" y="4667259"/>
                        <a:ext cx="816914" cy="2042470"/>
                        <a:chOff x="5993077" y="4634750"/>
                        <a:chExt cx="816914" cy="2042470"/>
                      </a:xfrm>
                    </p:grpSpPr>
                    <p:sp>
                      <p:nvSpPr>
                        <p:cNvPr id="31" name="円/楕円 30"/>
                        <p:cNvSpPr/>
                        <p:nvPr/>
                      </p:nvSpPr>
                      <p:spPr>
                        <a:xfrm flipH="1">
                          <a:off x="6490861" y="4634750"/>
                          <a:ext cx="319130" cy="2014704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2" name="円/楕円 31"/>
                        <p:cNvSpPr/>
                        <p:nvPr/>
                      </p:nvSpPr>
                      <p:spPr>
                        <a:xfrm flipH="1">
                          <a:off x="5993077" y="4662516"/>
                          <a:ext cx="344317" cy="2014704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</p:grpSp>
                <p:sp>
                  <p:nvSpPr>
                    <p:cNvPr id="23" name="円/楕円 22"/>
                    <p:cNvSpPr/>
                    <p:nvPr/>
                  </p:nvSpPr>
                  <p:spPr>
                    <a:xfrm>
                      <a:off x="2927121" y="2792843"/>
                      <a:ext cx="432048" cy="2014703"/>
                    </a:xfrm>
                    <a:prstGeom prst="ellipse">
                      <a:avLst/>
                    </a:prstGeom>
                    <a:solidFill>
                      <a:srgbClr val="91B9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4" name="円/楕円 23"/>
                    <p:cNvSpPr/>
                    <p:nvPr/>
                  </p:nvSpPr>
                  <p:spPr>
                    <a:xfrm>
                      <a:off x="5574498" y="3348199"/>
                      <a:ext cx="348852" cy="972101"/>
                    </a:xfrm>
                    <a:prstGeom prst="ellipse">
                      <a:avLst/>
                    </a:prstGeom>
                    <a:solidFill>
                      <a:srgbClr val="91B9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cxnSp>
                  <p:nvCxnSpPr>
                    <p:cNvPr id="25" name="直線矢印コネクタ 24"/>
                    <p:cNvCxnSpPr>
                      <a:stCxn id="23" idx="6"/>
                    </p:cNvCxnSpPr>
                    <p:nvPr/>
                  </p:nvCxnSpPr>
                  <p:spPr>
                    <a:xfrm>
                      <a:off x="3359169" y="3800195"/>
                      <a:ext cx="844397" cy="6419"/>
                    </a:xfrm>
                    <a:prstGeom prst="straightConnector1">
                      <a:avLst/>
                    </a:prstGeom>
                    <a:ln>
                      <a:headEnd type="arrow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直線矢印コネクタ 26"/>
                    <p:cNvCxnSpPr/>
                    <p:nvPr/>
                  </p:nvCxnSpPr>
                  <p:spPr>
                    <a:xfrm flipV="1">
                      <a:off x="4323075" y="3836167"/>
                      <a:ext cx="1155109" cy="1"/>
                    </a:xfrm>
                    <a:prstGeom prst="straightConnector1">
                      <a:avLst/>
                    </a:prstGeom>
                    <a:ln>
                      <a:headEnd type="arrow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" name="正方形/長方形 5"/>
                  <p:cNvSpPr/>
                  <p:nvPr/>
                </p:nvSpPr>
                <p:spPr>
                  <a:xfrm>
                    <a:off x="2680790" y="2590708"/>
                    <a:ext cx="2126248" cy="2456016"/>
                  </a:xfrm>
                  <a:prstGeom prst="rect">
                    <a:avLst/>
                  </a:prstGeom>
                  <a:noFill/>
                  <a:ln>
                    <a:solidFill>
                      <a:srgbClr val="00BC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16D0"/>
                      </a:solidFill>
                    </a:endParaRPr>
                  </a:p>
                </p:txBody>
              </p:sp>
              <p:sp>
                <p:nvSpPr>
                  <p:cNvPr id="7" name="正方形/長方形 6"/>
                  <p:cNvSpPr/>
                  <p:nvPr/>
                </p:nvSpPr>
                <p:spPr>
                  <a:xfrm>
                    <a:off x="5198598" y="3015661"/>
                    <a:ext cx="3682785" cy="1832447"/>
                  </a:xfrm>
                  <a:prstGeom prst="rect">
                    <a:avLst/>
                  </a:prstGeom>
                  <a:noFill/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C606FD"/>
                      </a:solidFill>
                    </a:endParaRPr>
                  </a:p>
                </p:txBody>
              </p:sp>
            </p:grpSp>
          </p:grpSp>
          <p:sp>
            <p:nvSpPr>
              <p:cNvPr id="2" name="テキスト ボックス 1"/>
              <p:cNvSpPr txBox="1"/>
              <p:nvPr/>
            </p:nvSpPr>
            <p:spPr>
              <a:xfrm>
                <a:off x="2344132" y="2400586"/>
                <a:ext cx="5131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b="1" dirty="0" smtClean="0"/>
                  <a:t>B1</a:t>
                </a:r>
                <a:endParaRPr kumimoji="1" lang="ja-JP" altLang="en-US" sz="2400" b="1" dirty="0"/>
              </a:p>
            </p:txBody>
          </p:sp>
          <p:sp>
            <p:nvSpPr>
              <p:cNvPr id="56" name="テキスト ボックス 55"/>
              <p:cNvSpPr txBox="1"/>
              <p:nvPr/>
            </p:nvSpPr>
            <p:spPr>
              <a:xfrm>
                <a:off x="3074122" y="2400586"/>
                <a:ext cx="5131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b="1" dirty="0" smtClean="0">
                    <a:solidFill>
                      <a:srgbClr val="000000"/>
                    </a:solidFill>
                  </a:rPr>
                  <a:t>B2</a:t>
                </a:r>
                <a:endParaRPr kumimoji="1" lang="ja-JP" altLang="en-US" sz="2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7" name="テキスト ボックス 56"/>
              <p:cNvSpPr txBox="1"/>
              <p:nvPr/>
            </p:nvSpPr>
            <p:spPr>
              <a:xfrm>
                <a:off x="3470866" y="3898708"/>
                <a:ext cx="5131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b="1" dirty="0" smtClean="0">
                    <a:solidFill>
                      <a:srgbClr val="000000"/>
                    </a:solidFill>
                  </a:rPr>
                  <a:t>B3</a:t>
                </a:r>
                <a:endParaRPr kumimoji="1" lang="ja-JP" altLang="en-US" sz="2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8" name="テキスト ボックス 57"/>
              <p:cNvSpPr txBox="1"/>
              <p:nvPr/>
            </p:nvSpPr>
            <p:spPr>
              <a:xfrm>
                <a:off x="4217090" y="3891457"/>
                <a:ext cx="5131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b="1" dirty="0" smtClean="0">
                    <a:solidFill>
                      <a:srgbClr val="000000"/>
                    </a:solidFill>
                  </a:rPr>
                  <a:t>B4</a:t>
                </a:r>
                <a:endParaRPr kumimoji="1" lang="ja-JP" altLang="en-US" sz="2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" name="テキスト ボックス 42"/>
              <p:cNvSpPr txBox="1"/>
              <p:nvPr/>
            </p:nvSpPr>
            <p:spPr>
              <a:xfrm>
                <a:off x="4979142" y="2696149"/>
                <a:ext cx="5367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b="1" dirty="0">
                    <a:solidFill>
                      <a:srgbClr val="000000"/>
                    </a:solidFill>
                  </a:rPr>
                  <a:t>G</a:t>
                </a:r>
                <a:r>
                  <a:rPr lang="en-US" altLang="ja-JP" sz="2400" b="1" dirty="0" smtClean="0">
                    <a:solidFill>
                      <a:srgbClr val="000000"/>
                    </a:solidFill>
                  </a:rPr>
                  <a:t>1</a:t>
                </a:r>
                <a:endParaRPr kumimoji="1" lang="ja-JP" altLang="en-US" sz="2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5620979" y="2703554"/>
                <a:ext cx="5367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b="1" dirty="0" smtClean="0">
                    <a:solidFill>
                      <a:srgbClr val="000000"/>
                    </a:solidFill>
                  </a:rPr>
                  <a:t>G2</a:t>
                </a:r>
                <a:endParaRPr kumimoji="1" lang="ja-JP" altLang="en-US" sz="2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6" name="テキスト ボックス 45"/>
              <p:cNvSpPr txBox="1"/>
              <p:nvPr/>
            </p:nvSpPr>
            <p:spPr>
              <a:xfrm>
                <a:off x="5873275" y="3448466"/>
                <a:ext cx="5367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b="1" dirty="0" smtClean="0">
                    <a:solidFill>
                      <a:srgbClr val="000000"/>
                    </a:solidFill>
                  </a:rPr>
                  <a:t>G</a:t>
                </a:r>
                <a:r>
                  <a:rPr lang="en-US" altLang="ja-JP" sz="2400" b="1" dirty="0">
                    <a:solidFill>
                      <a:srgbClr val="000000"/>
                    </a:solidFill>
                  </a:rPr>
                  <a:t>3</a:t>
                </a:r>
                <a:endParaRPr kumimoji="1" lang="ja-JP" altLang="en-US" sz="2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7" name="テキスト ボックス 46"/>
              <p:cNvSpPr txBox="1"/>
              <p:nvPr/>
            </p:nvSpPr>
            <p:spPr>
              <a:xfrm>
                <a:off x="6504590" y="3448466"/>
                <a:ext cx="5367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b="1" dirty="0" smtClean="0">
                    <a:solidFill>
                      <a:srgbClr val="000000"/>
                    </a:solidFill>
                  </a:rPr>
                  <a:t>G</a:t>
                </a:r>
                <a:r>
                  <a:rPr lang="en-US" altLang="ja-JP" sz="2400" b="1" dirty="0">
                    <a:solidFill>
                      <a:srgbClr val="000000"/>
                    </a:solidFill>
                  </a:rPr>
                  <a:t>4</a:t>
                </a:r>
                <a:endParaRPr kumimoji="1" lang="ja-JP" altLang="en-US" sz="2400" b="1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" name="正方形/長方形 49"/>
            <p:cNvSpPr/>
            <p:nvPr/>
          </p:nvSpPr>
          <p:spPr>
            <a:xfrm>
              <a:off x="2203712" y="1718001"/>
              <a:ext cx="6741862" cy="3417329"/>
            </a:xfrm>
            <a:prstGeom prst="rect">
              <a:avLst/>
            </a:prstGeom>
            <a:noFill/>
            <a:ln>
              <a:solidFill>
                <a:srgbClr val="03D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rgbClr val="FF16D0"/>
                </a:solidFill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5100104" y="1144508"/>
              <a:ext cx="8316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 smtClean="0"/>
                <a:t>TMS</a:t>
              </a:r>
              <a:endParaRPr kumimoji="1" lang="ja-JP" altLang="en-US" sz="2800" dirty="0"/>
            </a:p>
          </p:txBody>
        </p:sp>
      </p:grp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Transmission Monitor System</a:t>
            </a:r>
            <a:endParaRPr kumimoji="1" lang="ja-JP" altLang="en-US" dirty="0"/>
          </a:p>
        </p:txBody>
      </p:sp>
      <p:grpSp>
        <p:nvGrpSpPr>
          <p:cNvPr id="28" name="図形グループ 27"/>
          <p:cNvGrpSpPr/>
          <p:nvPr/>
        </p:nvGrpSpPr>
        <p:grpSpPr>
          <a:xfrm>
            <a:off x="26695" y="4156095"/>
            <a:ext cx="780307" cy="0"/>
            <a:chOff x="2456238" y="5332371"/>
            <a:chExt cx="780307" cy="0"/>
          </a:xfrm>
        </p:grpSpPr>
        <p:cxnSp>
          <p:nvCxnSpPr>
            <p:cNvPr id="60" name="直線コネクタ 59"/>
            <p:cNvCxnSpPr/>
            <p:nvPr/>
          </p:nvCxnSpPr>
          <p:spPr>
            <a:xfrm>
              <a:off x="2456238" y="5332371"/>
              <a:ext cx="14227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>
              <a:off x="2664893" y="5332371"/>
              <a:ext cx="14227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>
              <a:off x="2885620" y="5332371"/>
              <a:ext cx="14227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>
              <a:off x="3094275" y="5332371"/>
              <a:ext cx="14227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8858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Simple estimation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457200" y="193235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600" dirty="0" smtClean="0"/>
              <a:t>   </a:t>
            </a:r>
            <a:r>
              <a:rPr lang="el-GR" altLang="ja-JP" sz="3600" u="sng" dirty="0" smtClean="0"/>
              <a:t>Φ</a:t>
            </a:r>
            <a:r>
              <a:rPr lang="en-US" altLang="ja-JP" sz="3600" u="sng" dirty="0" smtClean="0"/>
              <a:t>(t) &lt;&lt; 1</a:t>
            </a:r>
            <a:endParaRPr kumimoji="1" lang="en-US" altLang="ja-JP" sz="3600" u="sng" dirty="0" smtClean="0"/>
          </a:p>
          <a:p>
            <a:pPr marL="0" indent="0" algn="ctr">
              <a:buNone/>
            </a:pPr>
            <a:r>
              <a:rPr kumimoji="1" lang="en-US" altLang="ja-JP" sz="3600" dirty="0" smtClean="0"/>
              <a:t>h  =  </a:t>
            </a:r>
            <a:r>
              <a:rPr kumimoji="1" lang="en-US" altLang="ja-JP" sz="3600" dirty="0" err="1" smtClean="0"/>
              <a:t>sqrt</a:t>
            </a:r>
            <a:r>
              <a:rPr kumimoji="1" lang="en-US" altLang="ja-JP" sz="3600" dirty="0" smtClean="0"/>
              <a:t>(</a:t>
            </a:r>
            <a:r>
              <a:rPr kumimoji="1" lang="en-US" altLang="ja-JP" sz="3600" dirty="0" err="1" smtClean="0"/>
              <a:t>f</a:t>
            </a:r>
            <a:r>
              <a:rPr kumimoji="1" lang="en-US" altLang="ja-JP" sz="3600" baseline="-25000" dirty="0" err="1" smtClean="0"/>
              <a:t>sc</a:t>
            </a:r>
            <a:r>
              <a:rPr kumimoji="1" lang="en-US" altLang="ja-JP" sz="3600" dirty="0" smtClean="0"/>
              <a:t>) </a:t>
            </a:r>
            <a:r>
              <a:rPr lang="en-US" altLang="ja-JP" sz="3600" dirty="0" smtClean="0"/>
              <a:t>* </a:t>
            </a:r>
            <a:r>
              <a:rPr kumimoji="1" lang="en-US" altLang="ja-JP" sz="3600" dirty="0" smtClean="0"/>
              <a:t>T/L * </a:t>
            </a:r>
            <a:r>
              <a:rPr kumimoji="1" lang="en-US" altLang="ja-JP" sz="3600" dirty="0" err="1" smtClean="0"/>
              <a:t>δx</a:t>
            </a:r>
            <a:endParaRPr kumimoji="1" lang="en-US" altLang="ja-JP" sz="3600" dirty="0" smtClean="0"/>
          </a:p>
          <a:p>
            <a:pPr marL="0" indent="0" algn="ctr">
              <a:buNone/>
            </a:pPr>
            <a:r>
              <a:rPr lang="en-US" altLang="ja-JP" sz="3600" dirty="0" err="1" smtClean="0"/>
              <a:t>f</a:t>
            </a:r>
            <a:r>
              <a:rPr lang="en-US" altLang="ja-JP" sz="3600" baseline="-25000" dirty="0" err="1" smtClean="0"/>
              <a:t>sc</a:t>
            </a:r>
            <a:r>
              <a:rPr lang="en-US" altLang="ja-JP" sz="3600" dirty="0" smtClean="0"/>
              <a:t>  </a:t>
            </a:r>
            <a:r>
              <a:rPr lang="en-US" altLang="ja-JP" sz="3600" dirty="0" smtClean="0"/>
              <a:t>=  |overlap integral|</a:t>
            </a:r>
            <a:r>
              <a:rPr lang="en-US" altLang="ja-JP" sz="3600" baseline="30000" dirty="0"/>
              <a:t>2</a:t>
            </a:r>
            <a:r>
              <a:rPr lang="en-US" altLang="ja-JP" sz="3600" dirty="0" smtClean="0"/>
              <a:t> * R</a:t>
            </a:r>
            <a:r>
              <a:rPr lang="en-US" altLang="ja-JP" sz="3600" baseline="-25000" dirty="0" smtClean="0"/>
              <a:t>AR</a:t>
            </a:r>
            <a:endParaRPr kumimoji="1" lang="en-US" altLang="ja-JP" sz="3600" baseline="-25000" dirty="0" smtClean="0"/>
          </a:p>
          <a:p>
            <a:pPr marL="0" indent="0" algn="ctr">
              <a:buNone/>
            </a:pP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22578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 descr="backscattering_all_ps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" b="-14"/>
          <a:stretch>
            <a:fillRect/>
          </a:stretch>
        </p:blipFill>
        <p:spPr>
          <a:xfrm>
            <a:off x="-1058692" y="563913"/>
            <a:ext cx="11444596" cy="6294087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Simple estimation</a:t>
            </a:r>
            <a:br>
              <a:rPr kumimoji="1" lang="en-US" altLang="ja-JP" dirty="0" smtClean="0"/>
            </a:br>
            <a:r>
              <a:rPr lang="en-US" altLang="ja-JP" dirty="0" smtClean="0"/>
              <a:t>on each surface of lenses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3469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4747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4000" dirty="0" smtClean="0"/>
              <a:t>Including radiation pressure</a:t>
            </a:r>
            <a:endParaRPr kumimoji="1" lang="ja-JP" altLang="en-US" sz="4000" dirty="0"/>
          </a:p>
        </p:txBody>
      </p:sp>
      <p:sp>
        <p:nvSpPr>
          <p:cNvPr id="16" name="コンテンツ プレースホルダー 6"/>
          <p:cNvSpPr txBox="1">
            <a:spLocks/>
          </p:cNvSpPr>
          <p:nvPr/>
        </p:nvSpPr>
        <p:spPr>
          <a:xfrm>
            <a:off x="457200" y="136573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 smtClean="0"/>
              <a:t>h = G*</a:t>
            </a:r>
            <a:r>
              <a:rPr lang="en-US" altLang="ja-JP" sz="3600" dirty="0" err="1" smtClean="0"/>
              <a:t>sqrt</a:t>
            </a:r>
            <a:r>
              <a:rPr lang="en-US" altLang="ja-JP" sz="3600" dirty="0" smtClean="0"/>
              <a:t>(</a:t>
            </a:r>
            <a:r>
              <a:rPr lang="en-US" altLang="ja-JP" sz="3600" dirty="0" err="1" smtClean="0"/>
              <a:t>f</a:t>
            </a:r>
            <a:r>
              <a:rPr lang="en-US" altLang="ja-JP" sz="3600" baseline="-25000" dirty="0" err="1" smtClean="0"/>
              <a:t>sc</a:t>
            </a:r>
            <a:r>
              <a:rPr lang="en-US" altLang="ja-JP" sz="3600" dirty="0"/>
              <a:t>*</a:t>
            </a:r>
            <a:r>
              <a:rPr lang="en-US" altLang="ja-JP" sz="3600" dirty="0" smtClean="0"/>
              <a:t>T*</a:t>
            </a:r>
            <a:r>
              <a:rPr lang="en-US" altLang="ja-JP" sz="3600" dirty="0" err="1" smtClean="0"/>
              <a:t>P</a:t>
            </a:r>
            <a:r>
              <a:rPr lang="en-US" altLang="ja-JP" sz="3600" baseline="-25000" dirty="0" err="1" smtClean="0"/>
              <a:t>cav</a:t>
            </a:r>
            <a:r>
              <a:rPr lang="en-US" altLang="ja-JP" sz="3600" dirty="0" smtClean="0"/>
              <a:t>/P</a:t>
            </a:r>
            <a:r>
              <a:rPr lang="en-US" altLang="ja-JP" sz="3600" baseline="-25000" dirty="0" smtClean="0"/>
              <a:t>in</a:t>
            </a:r>
            <a:r>
              <a:rPr lang="en-US" altLang="ja-JP" sz="3600" dirty="0" smtClean="0"/>
              <a:t>)/L*4pi/λ*</a:t>
            </a:r>
            <a:r>
              <a:rPr lang="en-US" altLang="ja-JP" sz="3600" dirty="0" err="1" smtClean="0"/>
              <a:t>δx</a:t>
            </a:r>
            <a:endParaRPr lang="en-US" altLang="ja-JP" sz="3600" dirty="0" smtClean="0"/>
          </a:p>
          <a:p>
            <a:pPr marL="0" indent="0" algn="ctr">
              <a:buFont typeface="Arial"/>
              <a:buNone/>
            </a:pPr>
            <a:r>
              <a:rPr lang="en-US" altLang="ja-JP" sz="3600" dirty="0" smtClean="0"/>
              <a:t>(G is given by Aso-san)</a:t>
            </a:r>
          </a:p>
          <a:p>
            <a:pPr marL="0" indent="0" algn="ctr">
              <a:buFont typeface="Arial"/>
              <a:buNone/>
            </a:pPr>
            <a:endParaRPr lang="en-US" altLang="ja-JP" sz="3600" dirty="0" smtClean="0"/>
          </a:p>
          <a:p>
            <a:r>
              <a:rPr lang="en-US" altLang="ja-JP" sz="3600" dirty="0" smtClean="0"/>
              <a:t>Transfer Function (Simple pendulum)</a:t>
            </a:r>
          </a:p>
          <a:p>
            <a:pPr marL="0" indent="0" algn="ctr">
              <a:buNone/>
            </a:pPr>
            <a:r>
              <a:rPr lang="en-US" altLang="ja-JP" sz="3600" dirty="0" smtClean="0"/>
              <a:t>TF = 1/(1-ω</a:t>
            </a:r>
            <a:r>
              <a:rPr lang="en-US" altLang="ja-JP" sz="3600" baseline="30000" dirty="0" smtClean="0"/>
              <a:t>2</a:t>
            </a:r>
            <a:r>
              <a:rPr lang="en-US" altLang="ja-JP" sz="3600" dirty="0" smtClean="0"/>
              <a:t>/ω</a:t>
            </a:r>
            <a:r>
              <a:rPr lang="en-US" altLang="ja-JP" sz="3600" baseline="-25000" dirty="0" smtClean="0"/>
              <a:t>0</a:t>
            </a:r>
            <a:r>
              <a:rPr lang="en-US" altLang="ja-JP" sz="3600" baseline="30000" dirty="0" smtClean="0"/>
              <a:t>2</a:t>
            </a:r>
            <a:r>
              <a:rPr lang="en-US" altLang="ja-JP" sz="3600" dirty="0" smtClean="0"/>
              <a:t>+iω/ω</a:t>
            </a:r>
            <a:r>
              <a:rPr lang="en-US" altLang="ja-JP" sz="3600" baseline="-25000" dirty="0" smtClean="0"/>
              <a:t>0</a:t>
            </a:r>
            <a:r>
              <a:rPr lang="en-US" altLang="ja-JP" sz="3600" dirty="0" smtClean="0"/>
              <a:t>*1/Q)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19709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 descr="backscattering_no_TF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375648" y="417053"/>
            <a:ext cx="11711633" cy="6440947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663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Including radiation pressure</a:t>
            </a:r>
            <a:br>
              <a:rPr lang="en-US" altLang="ja-JP" dirty="0" smtClean="0"/>
            </a:br>
            <a:r>
              <a:rPr lang="en-US" altLang="ja-JP" dirty="0" smtClean="0"/>
              <a:t>with</a:t>
            </a:r>
            <a:r>
              <a:rPr kumimoji="1" lang="en-US" altLang="ja-JP" dirty="0" smtClean="0"/>
              <a:t> TF</a:t>
            </a:r>
            <a:endParaRPr kumimoji="1" lang="ja-JP" altLang="en-US" sz="2700" dirty="0"/>
          </a:p>
        </p:txBody>
      </p:sp>
    </p:spTree>
    <p:extLst>
      <p:ext uri="{BB962C8B-B14F-4D97-AF65-F5344CB8AC3E}">
        <p14:creationId xmlns:p14="http://schemas.microsoft.com/office/powerpoint/2010/main" val="3326691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/>
              <a:t>u</a:t>
            </a:r>
            <a:r>
              <a:rPr lang="en-US" altLang="ja-JP" dirty="0" smtClean="0"/>
              <a:t>p-conversion</a:t>
            </a:r>
            <a:endParaRPr kumimoji="1" lang="ja-JP" altLang="en-US" dirty="0"/>
          </a:p>
        </p:txBody>
      </p:sp>
      <p:sp>
        <p:nvSpPr>
          <p:cNvPr id="16" name="コンテンツ プレースホルダー 6"/>
          <p:cNvSpPr txBox="1">
            <a:spLocks/>
          </p:cNvSpPr>
          <p:nvPr/>
        </p:nvSpPr>
        <p:spPr>
          <a:xfrm>
            <a:off x="457200" y="1307177"/>
            <a:ext cx="8229600" cy="5275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3600" dirty="0" smtClean="0"/>
              <a:t>Esc*</a:t>
            </a:r>
            <a:r>
              <a:rPr lang="en-US" altLang="ja-JP" sz="3600" dirty="0" err="1" smtClean="0"/>
              <a:t>e</a:t>
            </a:r>
            <a:r>
              <a:rPr lang="en-US" altLang="ja-JP" sz="3600" baseline="30000" dirty="0" err="1" smtClean="0"/>
              <a:t>iΩt</a:t>
            </a:r>
            <a:r>
              <a:rPr lang="en-US" altLang="ja-JP" sz="3600" dirty="0" smtClean="0"/>
              <a:t>[</a:t>
            </a:r>
            <a:r>
              <a:rPr lang="en-US" altLang="ja-JP" sz="3600" dirty="0" err="1" smtClean="0"/>
              <a:t>cos</a:t>
            </a:r>
            <a:r>
              <a:rPr lang="en-US" altLang="ja-JP" sz="3600" dirty="0" smtClean="0"/>
              <a:t>(</a:t>
            </a:r>
            <a:r>
              <a:rPr lang="en-US" altLang="ja-JP" sz="3600" dirty="0" err="1" smtClean="0"/>
              <a:t>φ</a:t>
            </a:r>
            <a:r>
              <a:rPr lang="en-US" altLang="ja-JP" sz="3600" dirty="0" smtClean="0"/>
              <a:t>(</a:t>
            </a:r>
            <a:r>
              <a:rPr lang="en-US" altLang="ja-JP" sz="3600" dirty="0"/>
              <a:t>t</a:t>
            </a:r>
            <a:r>
              <a:rPr lang="en-US" altLang="ja-JP" sz="3600" dirty="0" smtClean="0"/>
              <a:t>))+</a:t>
            </a:r>
            <a:r>
              <a:rPr lang="en-US" altLang="ja-JP" sz="3600" dirty="0" err="1" smtClean="0"/>
              <a:t>i</a:t>
            </a:r>
            <a:r>
              <a:rPr lang="en-US" altLang="ja-JP" sz="3600" u="sng" dirty="0" err="1" smtClean="0"/>
              <a:t>sin</a:t>
            </a:r>
            <a:r>
              <a:rPr lang="en-US" altLang="ja-JP" sz="3600" u="sng" dirty="0" smtClean="0"/>
              <a:t>(</a:t>
            </a:r>
            <a:r>
              <a:rPr lang="en-US" altLang="ja-JP" sz="3600" u="sng" dirty="0" err="1" smtClean="0"/>
              <a:t>φ</a:t>
            </a:r>
            <a:r>
              <a:rPr lang="en-US" altLang="ja-JP" sz="3600" u="sng" dirty="0" smtClean="0"/>
              <a:t>(</a:t>
            </a:r>
            <a:r>
              <a:rPr lang="en-US" altLang="ja-JP" sz="3600" u="sng" dirty="0"/>
              <a:t>t))</a:t>
            </a:r>
            <a:r>
              <a:rPr lang="en-US" altLang="ja-JP" sz="3600" dirty="0" smtClean="0"/>
              <a:t>]</a:t>
            </a:r>
            <a:endParaRPr lang="en-US" altLang="ja-JP" sz="3600" u="sng" dirty="0"/>
          </a:p>
          <a:p>
            <a:pPr marL="0" indent="0">
              <a:buNone/>
            </a:pPr>
            <a:r>
              <a:rPr lang="en-US" altLang="ja-JP" sz="3600" u="sng" dirty="0" err="1" smtClean="0"/>
              <a:t>φ</a:t>
            </a:r>
            <a:r>
              <a:rPr lang="en-US" altLang="ja-JP" sz="3600" u="sng" dirty="0" smtClean="0"/>
              <a:t>(</a:t>
            </a:r>
            <a:r>
              <a:rPr lang="en-US" altLang="ja-JP" sz="3600" u="sng" dirty="0"/>
              <a:t>t) &lt;&lt; 1</a:t>
            </a:r>
          </a:p>
          <a:p>
            <a:pPr marL="0" indent="0">
              <a:buNone/>
            </a:pPr>
            <a:r>
              <a:rPr lang="en-US" altLang="ja-JP" sz="3600" dirty="0" smtClean="0"/>
              <a:t>h = G*</a:t>
            </a:r>
            <a:r>
              <a:rPr lang="en-US" altLang="ja-JP" sz="3600" dirty="0" err="1" smtClean="0"/>
              <a:t>sqrt</a:t>
            </a:r>
            <a:r>
              <a:rPr lang="en-US" altLang="ja-JP" sz="3600" dirty="0" smtClean="0"/>
              <a:t>(</a:t>
            </a:r>
            <a:r>
              <a:rPr lang="en-US" altLang="ja-JP" sz="3600" dirty="0" err="1" smtClean="0"/>
              <a:t>f_sc</a:t>
            </a:r>
            <a:r>
              <a:rPr lang="en-US" altLang="ja-JP" sz="3600" dirty="0"/>
              <a:t>*</a:t>
            </a:r>
            <a:r>
              <a:rPr lang="en-US" altLang="ja-JP" sz="3600" dirty="0" smtClean="0"/>
              <a:t>T*</a:t>
            </a:r>
            <a:r>
              <a:rPr lang="en-US" altLang="ja-JP" sz="3600" dirty="0" err="1" smtClean="0"/>
              <a:t>Pcav</a:t>
            </a:r>
            <a:r>
              <a:rPr lang="en-US" altLang="ja-JP" sz="3600" dirty="0" smtClean="0"/>
              <a:t>/Pin)/L*</a:t>
            </a:r>
            <a:r>
              <a:rPr lang="en-US" altLang="ja-JP" sz="3600" u="sng" dirty="0" smtClean="0"/>
              <a:t>4pi/λ*</a:t>
            </a:r>
            <a:r>
              <a:rPr lang="en-US" altLang="ja-JP" sz="3600" u="sng" dirty="0" err="1" smtClean="0"/>
              <a:t>δx</a:t>
            </a:r>
            <a:endParaRPr lang="en-US" altLang="ja-JP" sz="3600" u="sng" dirty="0" smtClean="0"/>
          </a:p>
          <a:p>
            <a:pPr marL="0" indent="0" algn="ctr">
              <a:buFont typeface="Arial"/>
              <a:buNone/>
            </a:pPr>
            <a:endParaRPr lang="en-US" altLang="ja-JP" sz="3600" dirty="0" smtClean="0"/>
          </a:p>
          <a:p>
            <a:pPr marL="0" indent="0">
              <a:buNone/>
            </a:pPr>
            <a:r>
              <a:rPr lang="en-US" altLang="ja-JP" sz="3600" u="sng" dirty="0" err="1"/>
              <a:t>φ</a:t>
            </a:r>
            <a:r>
              <a:rPr lang="en-US" altLang="ja-JP" sz="3600" u="sng" dirty="0"/>
              <a:t>(t) </a:t>
            </a:r>
            <a:r>
              <a:rPr lang="en-US" altLang="ja-JP" sz="3600" u="sng" dirty="0" smtClean="0"/>
              <a:t>&gt;&gt; 1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en-US" altLang="ja-JP" sz="3600" b="1" dirty="0" smtClean="0"/>
              <a:t>Up-conversion ; </a:t>
            </a:r>
            <a:r>
              <a:rPr lang="en-US" altLang="ja-JP" sz="3600" dirty="0" err="1"/>
              <a:t>φ</a:t>
            </a:r>
            <a:r>
              <a:rPr lang="en-US" altLang="ja-JP" sz="3600" dirty="0"/>
              <a:t>(t) </a:t>
            </a:r>
            <a:r>
              <a:rPr lang="en-US" altLang="ja-JP" sz="3600" dirty="0" smtClean="0"/>
              <a:t>→ </a:t>
            </a:r>
            <a:r>
              <a:rPr lang="en-US" altLang="ja-JP" sz="3600" dirty="0"/>
              <a:t>sin(</a:t>
            </a:r>
            <a:r>
              <a:rPr lang="en-US" altLang="ja-JP" sz="3600" dirty="0" err="1"/>
              <a:t>φ</a:t>
            </a:r>
            <a:r>
              <a:rPr lang="en-US" altLang="ja-JP" sz="3600" dirty="0"/>
              <a:t>(t</a:t>
            </a:r>
            <a:r>
              <a:rPr lang="en-US" altLang="ja-JP" sz="3600" dirty="0" smtClean="0"/>
              <a:t>))</a:t>
            </a:r>
            <a:endParaRPr lang="en-US" altLang="ja-JP" sz="3600" b="1" dirty="0" smtClean="0"/>
          </a:p>
          <a:p>
            <a:pPr marL="0" indent="0" algn="ctr">
              <a:buNone/>
            </a:pPr>
            <a:r>
              <a:rPr lang="en-US" altLang="ja-JP" sz="3600" dirty="0" err="1" smtClean="0"/>
              <a:t>P</a:t>
            </a:r>
            <a:r>
              <a:rPr lang="en-US" altLang="ja-JP" sz="3600" baseline="-25000" dirty="0" err="1" smtClean="0"/>
              <a:t>φ</a:t>
            </a:r>
            <a:r>
              <a:rPr lang="en-US" altLang="ja-JP" sz="3600" dirty="0" smtClean="0"/>
              <a:t>(</a:t>
            </a:r>
            <a:r>
              <a:rPr lang="en-US" altLang="ja-JP" sz="3600" dirty="0" err="1" smtClean="0"/>
              <a:t>ω</a:t>
            </a:r>
            <a:r>
              <a:rPr lang="en-US" altLang="ja-JP" sz="3600" dirty="0" smtClean="0"/>
              <a:t>)</a:t>
            </a:r>
            <a:r>
              <a:rPr lang="en-US" altLang="ja-JP" sz="3600" dirty="0"/>
              <a:t> </a:t>
            </a:r>
            <a:r>
              <a:rPr lang="en-US" altLang="ja-JP" sz="3600" dirty="0" smtClean="0"/>
              <a:t>→ </a:t>
            </a:r>
            <a:r>
              <a:rPr lang="en-US" altLang="ja-JP" sz="3600" dirty="0" err="1" smtClean="0"/>
              <a:t>P</a:t>
            </a:r>
            <a:r>
              <a:rPr lang="en-US" altLang="ja-JP" sz="3600" baseline="-25000" dirty="0" err="1" smtClean="0"/>
              <a:t>sinφ</a:t>
            </a:r>
            <a:r>
              <a:rPr lang="en-US" altLang="ja-JP" sz="3600" dirty="0" smtClean="0"/>
              <a:t>(</a:t>
            </a:r>
            <a:r>
              <a:rPr lang="en-US" altLang="ja-JP" sz="3600" dirty="0" err="1" smtClean="0"/>
              <a:t>ω</a:t>
            </a:r>
            <a:r>
              <a:rPr lang="en-US" altLang="ja-JP" sz="3600" dirty="0" smtClean="0"/>
              <a:t>) </a:t>
            </a:r>
            <a:r>
              <a:rPr lang="en-US" altLang="ja-JP" sz="3600" dirty="0" smtClean="0">
                <a:solidFill>
                  <a:srgbClr val="0000FF"/>
                </a:solidFill>
              </a:rPr>
              <a:t>≡</a:t>
            </a:r>
            <a:r>
              <a:rPr lang="en-US" altLang="ja-JP" sz="3600" dirty="0">
                <a:solidFill>
                  <a:srgbClr val="0000FF"/>
                </a:solidFill>
              </a:rPr>
              <a:t> </a:t>
            </a:r>
            <a:r>
              <a:rPr lang="en-US" altLang="ja-JP" sz="3600" dirty="0" smtClean="0">
                <a:solidFill>
                  <a:srgbClr val="0000FF"/>
                </a:solidFill>
              </a:rPr>
              <a:t>P</a:t>
            </a:r>
            <a:r>
              <a:rPr lang="en-US" altLang="ja-JP" sz="3600" baseline="-25000" dirty="0" smtClean="0">
                <a:solidFill>
                  <a:srgbClr val="0000FF"/>
                </a:solidFill>
              </a:rPr>
              <a:t>a</a:t>
            </a:r>
            <a:r>
              <a:rPr lang="en-US" altLang="ja-JP" sz="3600" dirty="0" smtClean="0">
                <a:solidFill>
                  <a:srgbClr val="0000FF"/>
                </a:solidFill>
              </a:rPr>
              <a:t>(</a:t>
            </a:r>
            <a:r>
              <a:rPr lang="en-US" altLang="ja-JP" sz="3600" dirty="0" err="1">
                <a:solidFill>
                  <a:srgbClr val="0000FF"/>
                </a:solidFill>
              </a:rPr>
              <a:t>ω</a:t>
            </a:r>
            <a:r>
              <a:rPr lang="en-US" altLang="ja-JP" sz="3600" dirty="0">
                <a:solidFill>
                  <a:srgbClr val="0000FF"/>
                </a:solidFill>
              </a:rPr>
              <a:t>) 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667160" y="3183505"/>
            <a:ext cx="11094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err="1" smtClean="0"/>
              <a:t>P</a:t>
            </a:r>
            <a:r>
              <a:rPr lang="en-US" altLang="ja-JP" sz="3200" baseline="-25000" dirty="0" err="1" smtClean="0"/>
              <a:t>φ</a:t>
            </a:r>
            <a:r>
              <a:rPr lang="en-US" altLang="ja-JP" sz="3200" dirty="0" smtClean="0"/>
              <a:t>(</a:t>
            </a:r>
            <a:r>
              <a:rPr lang="en-US" altLang="ja-JP" sz="3200" dirty="0" err="1" smtClean="0"/>
              <a:t>ω</a:t>
            </a:r>
            <a:r>
              <a:rPr lang="en-US" altLang="ja-JP" sz="3200" dirty="0" smtClean="0"/>
              <a:t>) 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344275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autocorrelation </a:t>
            </a:r>
            <a:r>
              <a:rPr lang="en-US" altLang="ja-JP" dirty="0"/>
              <a:t>function</a:t>
            </a:r>
            <a:endParaRPr kumimoji="1" lang="ja-JP" altLang="en-US" dirty="0"/>
          </a:p>
        </p:txBody>
      </p:sp>
      <p:pic>
        <p:nvPicPr>
          <p:cNvPr id="4" name="コンテンツ プレースホルダー 3" descr="up-conversio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705" r="-15705"/>
          <a:stretch>
            <a:fillRect/>
          </a:stretch>
        </p:blipFill>
        <p:spPr>
          <a:xfrm>
            <a:off x="457200" y="1413460"/>
            <a:ext cx="8229600" cy="4525963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3492322" y="6174324"/>
            <a:ext cx="5426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From Aso-san </a:t>
            </a:r>
            <a:r>
              <a:rPr lang="en-US" altLang="ja-JP" sz="2400" dirty="0"/>
              <a:t>slides ‘</a:t>
            </a:r>
            <a:r>
              <a:rPr lang="en-US" altLang="ja-JP" sz="2400" dirty="0" err="1"/>
              <a:t>ScatteringWorkshop</a:t>
            </a:r>
            <a:r>
              <a:rPr lang="en-US" altLang="ja-JP" sz="2400" dirty="0"/>
              <a:t>’</a:t>
            </a:r>
            <a:endParaRPr kumimoji="1" lang="ja-JP" altLang="en-US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296731" y="2481120"/>
            <a:ext cx="1865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</a:rPr>
              <a:t>already know</a:t>
            </a:r>
            <a:endParaRPr kumimoji="1" lang="ja-JP" altLang="en-US" sz="2400" dirty="0">
              <a:solidFill>
                <a:srgbClr val="0000FF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86933" y="5797802"/>
            <a:ext cx="1905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</a:rPr>
              <a:t>want to know</a:t>
            </a:r>
            <a:endParaRPr kumimoji="1" lang="ja-JP" altLang="en-US" sz="2400" dirty="0">
              <a:solidFill>
                <a:srgbClr val="0000FF"/>
              </a:solidFill>
            </a:endParaRPr>
          </a:p>
        </p:txBody>
      </p:sp>
      <p:sp>
        <p:nvSpPr>
          <p:cNvPr id="9" name="乗算記号 8"/>
          <p:cNvSpPr/>
          <p:nvPr/>
        </p:nvSpPr>
        <p:spPr>
          <a:xfrm>
            <a:off x="3321538" y="2624844"/>
            <a:ext cx="683846" cy="1771309"/>
          </a:xfrm>
          <a:prstGeom prst="mathMultiply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乗算記号 9"/>
          <p:cNvSpPr/>
          <p:nvPr/>
        </p:nvSpPr>
        <p:spPr>
          <a:xfrm>
            <a:off x="3492322" y="5124198"/>
            <a:ext cx="342279" cy="673604"/>
          </a:xfrm>
          <a:prstGeom prst="mathMultiply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2299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8213</TotalTime>
  <Words>430</Words>
  <Application>Microsoft Macintosh PowerPoint</Application>
  <PresentationFormat>画面に合わせる (4:3)</PresentationFormat>
  <Paragraphs>73</Paragraphs>
  <Slides>18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ホワイト</vt:lpstr>
      <vt:lpstr>Backscattering  TMS</vt:lpstr>
      <vt:lpstr>What I did</vt:lpstr>
      <vt:lpstr>Transmission Monitor System</vt:lpstr>
      <vt:lpstr>Simple estimation</vt:lpstr>
      <vt:lpstr>Simple estimation on each surface of lenses</vt:lpstr>
      <vt:lpstr>Including radiation pressure</vt:lpstr>
      <vt:lpstr>Including radiation pressure with TF</vt:lpstr>
      <vt:lpstr>up-conversion</vt:lpstr>
      <vt:lpstr>autocorrelation function</vt:lpstr>
      <vt:lpstr>Pφ(ω) &amp; Pa(ω) </vt:lpstr>
      <vt:lpstr>Pφ(ω) &amp; Pa(ω) adding peek</vt:lpstr>
      <vt:lpstr>up-conversion with TF</vt:lpstr>
      <vt:lpstr>using relative motion between ETM and TMS</vt:lpstr>
      <vt:lpstr>up-conversion with TF comparing normal &amp; using relative motion</vt:lpstr>
      <vt:lpstr>up-conversion with TF comparing normal &amp; using relative motion</vt:lpstr>
      <vt:lpstr>comparing ETM &amp; TMS motion</vt:lpstr>
      <vt:lpstr>ETM contribution to h</vt:lpstr>
      <vt:lpstr>Conclusion</vt:lpstr>
    </vt:vector>
  </TitlesOfParts>
  <Company>otyao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片山 純子</dc:creator>
  <cp:lastModifiedBy>片山 純子</cp:lastModifiedBy>
  <cp:revision>140</cp:revision>
  <dcterms:created xsi:type="dcterms:W3CDTF">2014-07-09T06:27:59Z</dcterms:created>
  <dcterms:modified xsi:type="dcterms:W3CDTF">2014-07-23T06:31:38Z</dcterms:modified>
</cp:coreProperties>
</file>