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9" r:id="rId2"/>
    <p:sldId id="424" r:id="rId3"/>
    <p:sldId id="453" r:id="rId4"/>
    <p:sldId id="483" r:id="rId5"/>
    <p:sldId id="486" r:id="rId6"/>
  </p:sldIdLst>
  <p:sldSz cx="9144000" cy="6858000" type="screen4x3"/>
  <p:notesSz cx="10234613" cy="146637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34" autoAdjust="0"/>
    <p:restoredTop sz="94303" autoAdjust="0"/>
  </p:normalViewPr>
  <p:slideViewPr>
    <p:cSldViewPr>
      <p:cViewPr>
        <p:scale>
          <a:sx n="70" d="100"/>
          <a:sy n="70" d="100"/>
        </p:scale>
        <p:origin x="-44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4434998" cy="733187"/>
          </a:xfrm>
          <a:prstGeom prst="rect">
            <a:avLst/>
          </a:prstGeom>
        </p:spPr>
        <p:txBody>
          <a:bodyPr vert="horz" lIns="142253" tIns="71126" rIns="142253" bIns="71126" rtlCol="0"/>
          <a:lstStyle>
            <a:lvl1pPr algn="l">
              <a:defRPr sz="2000"/>
            </a:lvl1pPr>
          </a:lstStyle>
          <a:p>
            <a:endParaRPr lang="de-DE"/>
          </a:p>
        </p:txBody>
      </p:sp>
      <p:sp>
        <p:nvSpPr>
          <p:cNvPr id="3" name="Datumsplatzhalter 2"/>
          <p:cNvSpPr>
            <a:spLocks noGrp="1"/>
          </p:cNvSpPr>
          <p:nvPr>
            <p:ph type="dt" idx="1"/>
          </p:nvPr>
        </p:nvSpPr>
        <p:spPr>
          <a:xfrm>
            <a:off x="5797250" y="1"/>
            <a:ext cx="4434998" cy="733187"/>
          </a:xfrm>
          <a:prstGeom prst="rect">
            <a:avLst/>
          </a:prstGeom>
        </p:spPr>
        <p:txBody>
          <a:bodyPr vert="horz" lIns="142253" tIns="71126" rIns="142253" bIns="71126" rtlCol="0"/>
          <a:lstStyle>
            <a:lvl1pPr algn="r">
              <a:defRPr sz="2000"/>
            </a:lvl1pPr>
          </a:lstStyle>
          <a:p>
            <a:fld id="{57DF2EA2-CF93-43A9-8038-927FA5B6F6B4}" type="datetimeFigureOut">
              <a:rPr lang="de-DE" smtClean="0"/>
              <a:pPr/>
              <a:t>04.06.2014</a:t>
            </a:fld>
            <a:endParaRPr lang="de-DE"/>
          </a:p>
        </p:txBody>
      </p:sp>
      <p:sp>
        <p:nvSpPr>
          <p:cNvPr id="4" name="Folienbildplatzhalter 3"/>
          <p:cNvSpPr>
            <a:spLocks noGrp="1" noRot="1" noChangeAspect="1"/>
          </p:cNvSpPr>
          <p:nvPr>
            <p:ph type="sldImg" idx="2"/>
          </p:nvPr>
        </p:nvSpPr>
        <p:spPr>
          <a:xfrm>
            <a:off x="1454150" y="1103313"/>
            <a:ext cx="7326313" cy="5494337"/>
          </a:xfrm>
          <a:prstGeom prst="rect">
            <a:avLst/>
          </a:prstGeom>
          <a:noFill/>
          <a:ln w="12700">
            <a:solidFill>
              <a:prstClr val="black"/>
            </a:solidFill>
          </a:ln>
        </p:spPr>
        <p:txBody>
          <a:bodyPr vert="horz" lIns="142253" tIns="71126" rIns="142253" bIns="71126" rtlCol="0" anchor="ctr"/>
          <a:lstStyle/>
          <a:p>
            <a:endParaRPr lang="de-DE"/>
          </a:p>
        </p:txBody>
      </p:sp>
      <p:sp>
        <p:nvSpPr>
          <p:cNvPr id="5" name="Notizenplatzhalter 4"/>
          <p:cNvSpPr>
            <a:spLocks noGrp="1"/>
          </p:cNvSpPr>
          <p:nvPr>
            <p:ph type="body" sz="quarter" idx="3"/>
          </p:nvPr>
        </p:nvSpPr>
        <p:spPr>
          <a:xfrm>
            <a:off x="1023462" y="6965275"/>
            <a:ext cx="8187690" cy="6598682"/>
          </a:xfrm>
          <a:prstGeom prst="rect">
            <a:avLst/>
          </a:prstGeom>
        </p:spPr>
        <p:txBody>
          <a:bodyPr vert="horz" lIns="142253" tIns="71126" rIns="142253" bIns="71126"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2" y="13928007"/>
            <a:ext cx="4434998" cy="733187"/>
          </a:xfrm>
          <a:prstGeom prst="rect">
            <a:avLst/>
          </a:prstGeom>
        </p:spPr>
        <p:txBody>
          <a:bodyPr vert="horz" lIns="142253" tIns="71126" rIns="142253" bIns="71126" rtlCol="0" anchor="b"/>
          <a:lstStyle>
            <a:lvl1pPr algn="l">
              <a:defRPr sz="2000"/>
            </a:lvl1pPr>
          </a:lstStyle>
          <a:p>
            <a:endParaRPr lang="de-DE"/>
          </a:p>
        </p:txBody>
      </p:sp>
      <p:sp>
        <p:nvSpPr>
          <p:cNvPr id="7" name="Foliennummernplatzhalter 6"/>
          <p:cNvSpPr>
            <a:spLocks noGrp="1"/>
          </p:cNvSpPr>
          <p:nvPr>
            <p:ph type="sldNum" sz="quarter" idx="5"/>
          </p:nvPr>
        </p:nvSpPr>
        <p:spPr>
          <a:xfrm>
            <a:off x="5797250" y="13928007"/>
            <a:ext cx="4434998" cy="733187"/>
          </a:xfrm>
          <a:prstGeom prst="rect">
            <a:avLst/>
          </a:prstGeom>
        </p:spPr>
        <p:txBody>
          <a:bodyPr vert="horz" lIns="142253" tIns="71126" rIns="142253" bIns="71126" rtlCol="0" anchor="b"/>
          <a:lstStyle>
            <a:lvl1pPr algn="r">
              <a:defRPr sz="2000"/>
            </a:lvl1pPr>
          </a:lstStyle>
          <a:p>
            <a:fld id="{20149CAE-4E88-4A57-84D2-7AB66885FC16}" type="slidenum">
              <a:rPr lang="de-DE" smtClean="0"/>
              <a:pPr/>
              <a:t>‹#›</a:t>
            </a:fld>
            <a:endParaRPr lang="de-DE"/>
          </a:p>
        </p:txBody>
      </p:sp>
    </p:spTree>
    <p:extLst>
      <p:ext uri="{BB962C8B-B14F-4D97-AF65-F5344CB8AC3E}">
        <p14:creationId xmlns:p14="http://schemas.microsoft.com/office/powerpoint/2010/main" val="3052405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149CAE-4E88-4A57-84D2-7AB66885FC16}" type="slidenum">
              <a:rPr lang="de-DE" smtClean="0"/>
              <a:pPr/>
              <a:t>1</a:t>
            </a:fld>
            <a:endParaRPr lang="de-DE"/>
          </a:p>
        </p:txBody>
      </p:sp>
    </p:spTree>
    <p:extLst>
      <p:ext uri="{BB962C8B-B14F-4D97-AF65-F5344CB8AC3E}">
        <p14:creationId xmlns:p14="http://schemas.microsoft.com/office/powerpoint/2010/main" val="1991404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7CC9ECB2-8609-4612-B136-4EC12F569237}" type="datetime1">
              <a:rPr lang="de-DE" smtClean="0"/>
              <a:pPr/>
              <a:t>04.06.2014</a:t>
            </a:fld>
            <a:endParaRPr lang="de-DE"/>
          </a:p>
        </p:txBody>
      </p:sp>
      <p:sp>
        <p:nvSpPr>
          <p:cNvPr id="5" name="Fußzeilenplatzhalter 4"/>
          <p:cNvSpPr>
            <a:spLocks noGrp="1"/>
          </p:cNvSpPr>
          <p:nvPr>
            <p:ph type="ftr" sz="quarter" idx="11"/>
          </p:nvPr>
        </p:nvSpPr>
        <p:spPr/>
        <p:txBody>
          <a:bodyPr/>
          <a:lstStyle/>
          <a:p>
            <a:r>
              <a:rPr lang="de-DE" smtClean="0"/>
              <a:t>2</a:t>
            </a:r>
            <a:endParaRPr lang="de-DE"/>
          </a:p>
        </p:txBody>
      </p:sp>
      <p:sp>
        <p:nvSpPr>
          <p:cNvPr id="6" name="Foliennummernplatzhalter 5"/>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5EE20B5-C764-410C-BC6C-DEFCA1619B1D}" type="datetime1">
              <a:rPr lang="de-DE" smtClean="0"/>
              <a:pPr/>
              <a:t>04.06.2014</a:t>
            </a:fld>
            <a:endParaRPr lang="de-DE"/>
          </a:p>
        </p:txBody>
      </p:sp>
      <p:sp>
        <p:nvSpPr>
          <p:cNvPr id="5" name="Fußzeilenplatzhalter 4"/>
          <p:cNvSpPr>
            <a:spLocks noGrp="1"/>
          </p:cNvSpPr>
          <p:nvPr>
            <p:ph type="ftr" sz="quarter" idx="11"/>
          </p:nvPr>
        </p:nvSpPr>
        <p:spPr/>
        <p:txBody>
          <a:bodyPr/>
          <a:lstStyle/>
          <a:p>
            <a:r>
              <a:rPr lang="de-DE" smtClean="0"/>
              <a:t>2</a:t>
            </a:r>
            <a:endParaRPr lang="de-DE"/>
          </a:p>
        </p:txBody>
      </p:sp>
      <p:sp>
        <p:nvSpPr>
          <p:cNvPr id="6" name="Foliennummernplatzhalter 5"/>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133BF58-7481-4418-BA7C-F2F4E1F9B8BE}" type="datetime1">
              <a:rPr lang="de-DE" smtClean="0"/>
              <a:pPr/>
              <a:t>04.06.2014</a:t>
            </a:fld>
            <a:endParaRPr lang="de-DE"/>
          </a:p>
        </p:txBody>
      </p:sp>
      <p:sp>
        <p:nvSpPr>
          <p:cNvPr id="5" name="Fußzeilenplatzhalter 4"/>
          <p:cNvSpPr>
            <a:spLocks noGrp="1"/>
          </p:cNvSpPr>
          <p:nvPr>
            <p:ph type="ftr" sz="quarter" idx="11"/>
          </p:nvPr>
        </p:nvSpPr>
        <p:spPr/>
        <p:txBody>
          <a:bodyPr/>
          <a:lstStyle/>
          <a:p>
            <a:r>
              <a:rPr lang="de-DE" smtClean="0"/>
              <a:t>2</a:t>
            </a:r>
            <a:endParaRPr lang="de-DE"/>
          </a:p>
        </p:txBody>
      </p:sp>
      <p:sp>
        <p:nvSpPr>
          <p:cNvPr id="6" name="Foliennummernplatzhalter 5"/>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18" name="Rechteck 17"/>
          <p:cNvSpPr/>
          <p:nvPr userDrawn="1"/>
        </p:nvSpPr>
        <p:spPr>
          <a:xfrm>
            <a:off x="0" y="6309320"/>
            <a:ext cx="9144000" cy="5486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userDrawn="1"/>
        </p:nvSpPr>
        <p:spPr>
          <a:xfrm>
            <a:off x="0" y="6301203"/>
            <a:ext cx="9144000"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Inhaltsplatzhalter 2"/>
          <p:cNvSpPr>
            <a:spLocks noGrp="1"/>
          </p:cNvSpPr>
          <p:nvPr>
            <p:ph idx="1"/>
          </p:nvPr>
        </p:nvSpPr>
        <p:spPr>
          <a:xfrm>
            <a:off x="179512" y="1412776"/>
            <a:ext cx="8712968" cy="4525963"/>
          </a:xfrm>
        </p:spPr>
        <p:txBody>
          <a:bodyPr>
            <a:normAutofit/>
          </a:bodyPr>
          <a:lstStyle>
            <a:lvl1pPr>
              <a:defRPr sz="2400" b="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2" name="Titel 1"/>
          <p:cNvSpPr>
            <a:spLocks noGrp="1"/>
          </p:cNvSpPr>
          <p:nvPr>
            <p:ph type="title"/>
          </p:nvPr>
        </p:nvSpPr>
        <p:spPr>
          <a:xfrm>
            <a:off x="179512" y="188640"/>
            <a:ext cx="8712968" cy="692696"/>
          </a:xfrm>
        </p:spPr>
        <p:txBody>
          <a:bodyPr>
            <a:noAutofit/>
          </a:bodyPr>
          <a:lstStyle>
            <a:lvl1pPr algn="l">
              <a:defRPr sz="3600" b="1">
                <a:solidFill>
                  <a:schemeClr val="tx1"/>
                </a:solidFill>
              </a:defRPr>
            </a:lvl1pPr>
          </a:lstStyle>
          <a:p>
            <a:r>
              <a:rPr lang="de-DE" smtClean="0"/>
              <a:t>Titelmasterformat durch Klicken</a:t>
            </a:r>
            <a:endParaRPr lang="de-DE"/>
          </a:p>
        </p:txBody>
      </p:sp>
      <p:sp>
        <p:nvSpPr>
          <p:cNvPr id="22" name="Textfeld 21"/>
          <p:cNvSpPr txBox="1"/>
          <p:nvPr userDrawn="1"/>
        </p:nvSpPr>
        <p:spPr>
          <a:xfrm>
            <a:off x="5271480" y="6448980"/>
            <a:ext cx="1435201" cy="292388"/>
          </a:xfrm>
          <a:prstGeom prst="rect">
            <a:avLst/>
          </a:prstGeom>
          <a:noFill/>
        </p:spPr>
        <p:txBody>
          <a:bodyPr wrap="none" rtlCol="0">
            <a:spAutoFit/>
          </a:bodyPr>
          <a:lstStyle/>
          <a:p>
            <a:pPr algn="ctr"/>
            <a:r>
              <a:rPr lang="de-DE" sz="1300" b="0" dirty="0" smtClean="0">
                <a:solidFill>
                  <a:schemeClr val="bg1"/>
                </a:solidFill>
              </a:rPr>
              <a:t>Takanori Sekiguchi</a:t>
            </a:r>
          </a:p>
        </p:txBody>
      </p:sp>
      <p:sp>
        <p:nvSpPr>
          <p:cNvPr id="27" name="Foliennummernplatzhalter 26"/>
          <p:cNvSpPr>
            <a:spLocks noGrp="1"/>
          </p:cNvSpPr>
          <p:nvPr>
            <p:ph type="sldNum" sz="quarter" idx="11"/>
          </p:nvPr>
        </p:nvSpPr>
        <p:spPr>
          <a:xfrm>
            <a:off x="8244408" y="6381328"/>
            <a:ext cx="792088" cy="365125"/>
          </a:xfrm>
        </p:spPr>
        <p:txBody>
          <a:bodyPr/>
          <a:lstStyle>
            <a:lvl1pPr>
              <a:defRPr sz="2400" b="0">
                <a:solidFill>
                  <a:schemeClr val="bg1"/>
                </a:solidFill>
              </a:defRPr>
            </a:lvl1pPr>
          </a:lstStyle>
          <a:p>
            <a:fld id="{F6F58ED1-7DA8-44AB-BE95-40629BCD7483}" type="slidenum">
              <a:rPr lang="de-DE" smtClean="0"/>
              <a:pPr/>
              <a:t>‹#›</a:t>
            </a:fld>
            <a:endParaRPr lang="de-DE"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03512" y="6376343"/>
            <a:ext cx="929860" cy="437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512" y="6376343"/>
            <a:ext cx="152400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633372" y="6376342"/>
            <a:ext cx="1035508" cy="437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7C5C83C9-1758-4BC6-80E8-5074787E3513}" type="datetime1">
              <a:rPr lang="de-DE" smtClean="0"/>
              <a:pPr/>
              <a:t>04.06.2014</a:t>
            </a:fld>
            <a:endParaRPr lang="de-DE"/>
          </a:p>
        </p:txBody>
      </p:sp>
      <p:sp>
        <p:nvSpPr>
          <p:cNvPr id="5" name="Fußzeilenplatzhalter 4"/>
          <p:cNvSpPr>
            <a:spLocks noGrp="1"/>
          </p:cNvSpPr>
          <p:nvPr>
            <p:ph type="ftr" sz="quarter" idx="11"/>
          </p:nvPr>
        </p:nvSpPr>
        <p:spPr/>
        <p:txBody>
          <a:bodyPr/>
          <a:lstStyle/>
          <a:p>
            <a:r>
              <a:rPr lang="de-DE" smtClean="0"/>
              <a:t>2</a:t>
            </a:r>
            <a:endParaRPr lang="de-DE"/>
          </a:p>
        </p:txBody>
      </p:sp>
      <p:sp>
        <p:nvSpPr>
          <p:cNvPr id="6" name="Foliennummernplatzhalter 5"/>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565C780-994B-426B-969B-59EA46A2ACF4}" type="datetime1">
              <a:rPr lang="de-DE" smtClean="0"/>
              <a:pPr/>
              <a:t>04.06.2014</a:t>
            </a:fld>
            <a:endParaRPr lang="de-DE"/>
          </a:p>
        </p:txBody>
      </p:sp>
      <p:sp>
        <p:nvSpPr>
          <p:cNvPr id="6" name="Fußzeilenplatzhalter 5"/>
          <p:cNvSpPr>
            <a:spLocks noGrp="1"/>
          </p:cNvSpPr>
          <p:nvPr>
            <p:ph type="ftr" sz="quarter" idx="11"/>
          </p:nvPr>
        </p:nvSpPr>
        <p:spPr/>
        <p:txBody>
          <a:bodyPr/>
          <a:lstStyle/>
          <a:p>
            <a:r>
              <a:rPr lang="de-DE" smtClean="0"/>
              <a:t>2</a:t>
            </a:r>
            <a:endParaRPr lang="de-DE"/>
          </a:p>
        </p:txBody>
      </p:sp>
      <p:sp>
        <p:nvSpPr>
          <p:cNvPr id="7" name="Foliennummernplatzhalter 6"/>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51F394E5-8BD8-46D5-94CB-0F15DBA22155}" type="datetime1">
              <a:rPr lang="de-DE" smtClean="0"/>
              <a:pPr/>
              <a:t>04.06.2014</a:t>
            </a:fld>
            <a:endParaRPr lang="de-DE"/>
          </a:p>
        </p:txBody>
      </p:sp>
      <p:sp>
        <p:nvSpPr>
          <p:cNvPr id="8" name="Fußzeilenplatzhalter 7"/>
          <p:cNvSpPr>
            <a:spLocks noGrp="1"/>
          </p:cNvSpPr>
          <p:nvPr>
            <p:ph type="ftr" sz="quarter" idx="11"/>
          </p:nvPr>
        </p:nvSpPr>
        <p:spPr/>
        <p:txBody>
          <a:bodyPr/>
          <a:lstStyle/>
          <a:p>
            <a:r>
              <a:rPr lang="de-DE" smtClean="0"/>
              <a:t>2</a:t>
            </a:r>
            <a:endParaRPr lang="de-DE"/>
          </a:p>
        </p:txBody>
      </p:sp>
      <p:sp>
        <p:nvSpPr>
          <p:cNvPr id="9" name="Foliennummernplatzhalter 8"/>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373C0A3-993D-429D-A65D-BE3E884F4515}" type="datetime1">
              <a:rPr lang="de-DE" smtClean="0"/>
              <a:pPr/>
              <a:t>04.06.2014</a:t>
            </a:fld>
            <a:endParaRPr lang="de-DE"/>
          </a:p>
        </p:txBody>
      </p:sp>
      <p:sp>
        <p:nvSpPr>
          <p:cNvPr id="4" name="Fußzeilenplatzhalter 3"/>
          <p:cNvSpPr>
            <a:spLocks noGrp="1"/>
          </p:cNvSpPr>
          <p:nvPr>
            <p:ph type="ftr" sz="quarter" idx="11"/>
          </p:nvPr>
        </p:nvSpPr>
        <p:spPr/>
        <p:txBody>
          <a:bodyPr/>
          <a:lstStyle/>
          <a:p>
            <a:r>
              <a:rPr lang="de-DE" smtClean="0"/>
              <a:t>2</a:t>
            </a:r>
            <a:endParaRPr lang="de-DE"/>
          </a:p>
        </p:txBody>
      </p:sp>
      <p:sp>
        <p:nvSpPr>
          <p:cNvPr id="5" name="Foliennummernplatzhalter 4"/>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3FA2E6C-F757-414B-9621-FB07F6CE85FA}" type="datetime1">
              <a:rPr lang="de-DE" smtClean="0"/>
              <a:pPr/>
              <a:t>04.06.2014</a:t>
            </a:fld>
            <a:endParaRPr lang="de-DE"/>
          </a:p>
        </p:txBody>
      </p:sp>
      <p:sp>
        <p:nvSpPr>
          <p:cNvPr id="3" name="Fußzeilenplatzhalter 2"/>
          <p:cNvSpPr>
            <a:spLocks noGrp="1"/>
          </p:cNvSpPr>
          <p:nvPr>
            <p:ph type="ftr" sz="quarter" idx="11"/>
          </p:nvPr>
        </p:nvSpPr>
        <p:spPr/>
        <p:txBody>
          <a:bodyPr/>
          <a:lstStyle/>
          <a:p>
            <a:r>
              <a:rPr lang="de-DE" smtClean="0"/>
              <a:t>2</a:t>
            </a:r>
            <a:endParaRPr lang="de-DE"/>
          </a:p>
        </p:txBody>
      </p:sp>
      <p:sp>
        <p:nvSpPr>
          <p:cNvPr id="4" name="Foliennummernplatzhalter 3"/>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08753AF5-CA48-4D46-A52F-4790C2910366}" type="datetime1">
              <a:rPr lang="de-DE" smtClean="0"/>
              <a:pPr/>
              <a:t>04.06.2014</a:t>
            </a:fld>
            <a:endParaRPr lang="de-DE"/>
          </a:p>
        </p:txBody>
      </p:sp>
      <p:sp>
        <p:nvSpPr>
          <p:cNvPr id="6" name="Fußzeilenplatzhalter 5"/>
          <p:cNvSpPr>
            <a:spLocks noGrp="1"/>
          </p:cNvSpPr>
          <p:nvPr>
            <p:ph type="ftr" sz="quarter" idx="11"/>
          </p:nvPr>
        </p:nvSpPr>
        <p:spPr/>
        <p:txBody>
          <a:bodyPr/>
          <a:lstStyle/>
          <a:p>
            <a:r>
              <a:rPr lang="de-DE" smtClean="0"/>
              <a:t>2</a:t>
            </a:r>
            <a:endParaRPr lang="de-DE"/>
          </a:p>
        </p:txBody>
      </p:sp>
      <p:sp>
        <p:nvSpPr>
          <p:cNvPr id="7" name="Foliennummernplatzhalter 6"/>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E56ECA1F-D39D-48C1-AE78-48659A21AC0A}" type="datetime1">
              <a:rPr lang="de-DE" smtClean="0"/>
              <a:pPr/>
              <a:t>04.06.2014</a:t>
            </a:fld>
            <a:endParaRPr lang="de-DE"/>
          </a:p>
        </p:txBody>
      </p:sp>
      <p:sp>
        <p:nvSpPr>
          <p:cNvPr id="6" name="Fußzeilenplatzhalter 5"/>
          <p:cNvSpPr>
            <a:spLocks noGrp="1"/>
          </p:cNvSpPr>
          <p:nvPr>
            <p:ph type="ftr" sz="quarter" idx="11"/>
          </p:nvPr>
        </p:nvSpPr>
        <p:spPr/>
        <p:txBody>
          <a:bodyPr/>
          <a:lstStyle/>
          <a:p>
            <a:r>
              <a:rPr lang="de-DE" smtClean="0"/>
              <a:t>2</a:t>
            </a:r>
            <a:endParaRPr lang="de-DE"/>
          </a:p>
        </p:txBody>
      </p:sp>
      <p:sp>
        <p:nvSpPr>
          <p:cNvPr id="7" name="Foliennummernplatzhalter 6"/>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72000-DAFD-427F-81F4-D3F3899AB08D}" type="datetime1">
              <a:rPr lang="de-DE" smtClean="0"/>
              <a:pPr/>
              <a:t>04.06.2014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2</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58ED1-7DA8-44AB-BE95-40629BCD7483}" type="slidenum">
              <a:rPr lang="de-DE" smtClean="0"/>
              <a:pPr/>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772816"/>
            <a:ext cx="7920880" cy="2016223"/>
          </a:xfrm>
          <a:noFill/>
          <a:effectLst/>
        </p:spPr>
        <p:txBody>
          <a:bodyPr/>
          <a:lstStyle/>
          <a:p>
            <a:pPr algn="ctr"/>
            <a:r>
              <a:rPr lang="en-US" altLang="ja-JP" sz="3200" dirty="0" smtClean="0">
                <a:effectLst>
                  <a:outerShdw blurRad="38100" dist="38100" dir="2700000" algn="tl">
                    <a:srgbClr val="000000">
                      <a:alpha val="43137"/>
                    </a:srgbClr>
                  </a:outerShdw>
                </a:effectLst>
              </a:rPr>
              <a:t>Fishing Rod Design for KAGRA GAS Filters</a:t>
            </a:r>
            <a:endParaRPr lang="de-DE" sz="3200" dirty="0">
              <a:effectLst>
                <a:outerShdw blurRad="38100" dist="38100" dir="2700000" algn="tl">
                  <a:srgbClr val="000000">
                    <a:alpha val="43137"/>
                  </a:srgbClr>
                </a:outerShdw>
              </a:effectLst>
            </a:endParaRPr>
          </a:p>
        </p:txBody>
      </p:sp>
      <p:sp>
        <p:nvSpPr>
          <p:cNvPr id="8" name="Foliennummernplatzhalter 7"/>
          <p:cNvSpPr>
            <a:spLocks noGrp="1"/>
          </p:cNvSpPr>
          <p:nvPr>
            <p:ph type="sldNum" sz="quarter" idx="11"/>
          </p:nvPr>
        </p:nvSpPr>
        <p:spPr/>
        <p:txBody>
          <a:bodyPr/>
          <a:lstStyle/>
          <a:p>
            <a:fld id="{F6F58ED1-7DA8-44AB-BE95-40629BCD7483}" type="slidenum">
              <a:rPr lang="de-DE" smtClean="0"/>
              <a:pPr/>
              <a:t>1</a:t>
            </a:fld>
            <a:endParaRPr lang="de-DE" dirty="0"/>
          </a:p>
        </p:txBody>
      </p:sp>
      <p:sp>
        <p:nvSpPr>
          <p:cNvPr id="11" name="コンテンツ プレースホルダー 9"/>
          <p:cNvSpPr txBox="1">
            <a:spLocks/>
          </p:cNvSpPr>
          <p:nvPr/>
        </p:nvSpPr>
        <p:spPr>
          <a:xfrm>
            <a:off x="1835696" y="4432836"/>
            <a:ext cx="5400600" cy="13724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b="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kumimoji="1" lang="en-US" altLang="ja-JP" b="1" dirty="0" smtClean="0">
                <a:latin typeface="+mj-lt"/>
              </a:rPr>
              <a:t>T. </a:t>
            </a:r>
            <a:r>
              <a:rPr kumimoji="1" lang="en-US" altLang="ja-JP" b="1" dirty="0" err="1" smtClean="0">
                <a:latin typeface="+mj-lt"/>
              </a:rPr>
              <a:t>Sekiguchi</a:t>
            </a:r>
            <a:r>
              <a:rPr kumimoji="1" lang="en-US" altLang="ja-JP" b="1" dirty="0" smtClean="0">
                <a:latin typeface="+mj-lt"/>
              </a:rPr>
              <a:t>, E. </a:t>
            </a:r>
            <a:r>
              <a:rPr kumimoji="1" lang="en-US" altLang="ja-JP" b="1" dirty="0" err="1" smtClean="0">
                <a:latin typeface="+mj-lt"/>
              </a:rPr>
              <a:t>Hennes</a:t>
            </a:r>
            <a:endParaRPr kumimoji="1" lang="ja-JP" altLang="en-US" b="1" dirty="0">
              <a:latin typeface="+mj-lt"/>
            </a:endParaRPr>
          </a:p>
        </p:txBody>
      </p:sp>
      <p:sp>
        <p:nvSpPr>
          <p:cNvPr id="5" name="正方形/長方形 4"/>
          <p:cNvSpPr/>
          <p:nvPr/>
        </p:nvSpPr>
        <p:spPr>
          <a:xfrm>
            <a:off x="3295724" y="836712"/>
            <a:ext cx="2084610" cy="707886"/>
          </a:xfrm>
          <a:prstGeom prst="rect">
            <a:avLst/>
          </a:prstGeom>
        </p:spPr>
        <p:txBody>
          <a:bodyPr wrap="non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2000" dirty="0" smtClean="0"/>
              <a:t>NAOJ-VIS Meeting</a:t>
            </a:r>
            <a:endParaRPr lang="en-US" altLang="ja-JP" sz="2000" dirty="0" smtClean="0"/>
          </a:p>
          <a:p>
            <a:pPr algn="ctr"/>
            <a:r>
              <a:rPr lang="en-US" altLang="ja-JP" sz="2000" dirty="0" smtClean="0"/>
              <a:t>2014.6.4</a:t>
            </a:r>
            <a:endParaRPr lang="ja-JP" altLang="en-US" sz="20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dirty="0" smtClean="0">
                <a:effectLst>
                  <a:outerShdw blurRad="38100" dist="38100" dir="2700000" algn="tl">
                    <a:srgbClr val="000000">
                      <a:alpha val="43137"/>
                    </a:srgbClr>
                  </a:outerShdw>
                </a:effectLst>
              </a:rPr>
              <a:t>Purpose of this work</a:t>
            </a:r>
            <a:endParaRPr kumimoji="1" lang="ja-JP" altLang="en-US" sz="4000" dirty="0">
              <a:effectLst>
                <a:outerShdw blurRad="38100" dist="38100" dir="2700000" algn="tl">
                  <a:srgbClr val="000000">
                    <a:alpha val="43137"/>
                  </a:srgbClr>
                </a:outerShdw>
              </a:effectLst>
            </a:endParaRPr>
          </a:p>
        </p:txBody>
      </p:sp>
      <p:sp>
        <p:nvSpPr>
          <p:cNvPr id="4" name="スライド番号プレースホルダー 3"/>
          <p:cNvSpPr>
            <a:spLocks noGrp="1"/>
          </p:cNvSpPr>
          <p:nvPr>
            <p:ph type="sldNum" sz="quarter" idx="11"/>
          </p:nvPr>
        </p:nvSpPr>
        <p:spPr/>
        <p:txBody>
          <a:bodyPr/>
          <a:lstStyle/>
          <a:p>
            <a:fld id="{F6F58ED1-7DA8-44AB-BE95-40629BCD7483}" type="slidenum">
              <a:rPr lang="de-DE" smtClean="0"/>
              <a:pPr/>
              <a:t>2</a:t>
            </a:fld>
            <a:endParaRPr lang="de-DE" dirty="0"/>
          </a:p>
        </p:txBody>
      </p:sp>
      <p:sp>
        <p:nvSpPr>
          <p:cNvPr id="13" name="タイトル 2"/>
          <p:cNvSpPr txBox="1">
            <a:spLocks/>
          </p:cNvSpPr>
          <p:nvPr/>
        </p:nvSpPr>
        <p:spPr>
          <a:xfrm>
            <a:off x="107505" y="1124744"/>
            <a:ext cx="6552727" cy="3960440"/>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pPr marL="342900" indent="-342900" algn="just">
              <a:buFont typeface="Arial" pitchFamily="34" charset="0"/>
              <a:buChar char="•"/>
            </a:pPr>
            <a:r>
              <a:rPr kumimoji="1" lang="en-US" altLang="ja-JP" sz="2000" b="0" dirty="0" smtClean="0"/>
              <a:t>A compensation spring is mandatory when operating a GAS filter, which requires fine tuning of the load under vacuum environment.</a:t>
            </a:r>
          </a:p>
          <a:p>
            <a:pPr marL="342900" indent="-342900" algn="just">
              <a:buFont typeface="Arial" pitchFamily="34" charset="0"/>
              <a:buChar char="•"/>
            </a:pPr>
            <a:endParaRPr kumimoji="1" lang="en-US" altLang="ja-JP" sz="2000" b="0" dirty="0"/>
          </a:p>
          <a:p>
            <a:pPr marL="342900" indent="-342900" algn="just">
              <a:buFont typeface="Arial" pitchFamily="34" charset="0"/>
              <a:buChar char="•"/>
            </a:pPr>
            <a:r>
              <a:rPr kumimoji="1" lang="en-US" altLang="ja-JP" sz="2000" b="0" dirty="0" smtClean="0"/>
              <a:t>In the current design, there is no compensation system in KAGRA standard GAS filters.  The compensation system should be designed so that it fits to the current system and can be installed easily.</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1196752"/>
            <a:ext cx="2293531" cy="4311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3861048"/>
            <a:ext cx="2033925" cy="23619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直線矢印コネクタ 5"/>
          <p:cNvCxnSpPr/>
          <p:nvPr/>
        </p:nvCxnSpPr>
        <p:spPr>
          <a:xfrm flipV="1">
            <a:off x="4932040" y="1700808"/>
            <a:ext cx="2874957" cy="25202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9868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dirty="0" smtClean="0">
                <a:effectLst>
                  <a:outerShdw blurRad="38100" dist="38100" dir="2700000" algn="tl">
                    <a:srgbClr val="000000">
                      <a:alpha val="43137"/>
                    </a:srgbClr>
                  </a:outerShdw>
                </a:effectLst>
              </a:rPr>
              <a:t>Compensation System at Top Filter</a:t>
            </a:r>
            <a:endParaRPr kumimoji="1" lang="ja-JP" altLang="en-US" sz="4000" dirty="0">
              <a:effectLst>
                <a:outerShdw blurRad="38100" dist="38100" dir="2700000" algn="tl">
                  <a:srgbClr val="000000">
                    <a:alpha val="43137"/>
                  </a:srgbClr>
                </a:outerShdw>
              </a:effectLst>
            </a:endParaRPr>
          </a:p>
        </p:txBody>
      </p:sp>
      <p:sp>
        <p:nvSpPr>
          <p:cNvPr id="4" name="スライド番号プレースホルダー 3"/>
          <p:cNvSpPr>
            <a:spLocks noGrp="1"/>
          </p:cNvSpPr>
          <p:nvPr>
            <p:ph type="sldNum" sz="quarter" idx="11"/>
          </p:nvPr>
        </p:nvSpPr>
        <p:spPr/>
        <p:txBody>
          <a:bodyPr/>
          <a:lstStyle/>
          <a:p>
            <a:fld id="{F6F58ED1-7DA8-44AB-BE95-40629BCD7483}" type="slidenum">
              <a:rPr lang="de-DE" smtClean="0"/>
              <a:pPr/>
              <a:t>3</a:t>
            </a:fld>
            <a:endParaRPr lang="de-DE" dirty="0"/>
          </a:p>
        </p:txBody>
      </p:sp>
      <p:sp>
        <p:nvSpPr>
          <p:cNvPr id="5" name="タイトル 2"/>
          <p:cNvSpPr txBox="1">
            <a:spLocks/>
          </p:cNvSpPr>
          <p:nvPr/>
        </p:nvSpPr>
        <p:spPr>
          <a:xfrm>
            <a:off x="107504" y="1052736"/>
            <a:ext cx="8488597" cy="1332148"/>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pPr marL="342900" indent="-342900">
              <a:buFont typeface="Arial" pitchFamily="34" charset="0"/>
              <a:buChar char="•"/>
            </a:pPr>
            <a:r>
              <a:rPr kumimoji="1" lang="en-US" altLang="ja-JP" sz="2000" b="0" dirty="0" smtClean="0"/>
              <a:t>The compensation system for the KAGRA top GAS filter equips with a cosine-shape thin </a:t>
            </a:r>
            <a:r>
              <a:rPr kumimoji="1" lang="en-US" altLang="ja-JP" sz="2000" b="0" dirty="0" err="1" smtClean="0"/>
              <a:t>maraging</a:t>
            </a:r>
            <a:r>
              <a:rPr kumimoji="1" lang="en-US" altLang="ja-JP" sz="2000" b="0" dirty="0" smtClean="0"/>
              <a:t> blade, which is clamped at a motorized base block.</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384884"/>
            <a:ext cx="2880394" cy="3344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572" y="3166783"/>
            <a:ext cx="5705475"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13835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dirty="0" smtClean="0">
                <a:effectLst>
                  <a:outerShdw blurRad="38100" dist="38100" dir="2700000" algn="tl">
                    <a:srgbClr val="000000">
                      <a:alpha val="43137"/>
                    </a:srgbClr>
                  </a:outerShdw>
                </a:effectLst>
              </a:rPr>
              <a:t>Finite Element Analysis</a:t>
            </a:r>
            <a:endParaRPr kumimoji="1" lang="ja-JP" altLang="en-US" sz="4000" dirty="0">
              <a:effectLst>
                <a:outerShdw blurRad="38100" dist="38100" dir="2700000" algn="tl">
                  <a:srgbClr val="000000">
                    <a:alpha val="43137"/>
                  </a:srgbClr>
                </a:outerShdw>
              </a:effectLst>
            </a:endParaRPr>
          </a:p>
        </p:txBody>
      </p:sp>
      <p:sp>
        <p:nvSpPr>
          <p:cNvPr id="4" name="スライド番号プレースホルダー 3"/>
          <p:cNvSpPr>
            <a:spLocks noGrp="1"/>
          </p:cNvSpPr>
          <p:nvPr>
            <p:ph type="sldNum" sz="quarter" idx="11"/>
          </p:nvPr>
        </p:nvSpPr>
        <p:spPr/>
        <p:txBody>
          <a:bodyPr/>
          <a:lstStyle/>
          <a:p>
            <a:fld id="{F6F58ED1-7DA8-44AB-BE95-40629BCD7483}" type="slidenum">
              <a:rPr lang="de-DE" smtClean="0"/>
              <a:pPr/>
              <a:t>4</a:t>
            </a:fld>
            <a:endParaRPr lang="de-DE"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33464"/>
            <a:ext cx="4139952" cy="3104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タイトル 2"/>
          <p:cNvSpPr txBox="1">
            <a:spLocks/>
          </p:cNvSpPr>
          <p:nvPr/>
        </p:nvSpPr>
        <p:spPr>
          <a:xfrm>
            <a:off x="296311" y="1052736"/>
            <a:ext cx="6939985" cy="432048"/>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Calculated from FEA: </a:t>
            </a:r>
            <a:r>
              <a:rPr kumimoji="1" lang="en-US" altLang="ja-JP" sz="2000" dirty="0" smtClean="0"/>
              <a:t>k=9.0 </a:t>
            </a:r>
            <a:r>
              <a:rPr kumimoji="1" lang="en-US" altLang="ja-JP" sz="2000" dirty="0" err="1" smtClean="0"/>
              <a:t>gf</a:t>
            </a:r>
            <a:r>
              <a:rPr kumimoji="1" lang="en-US" altLang="ja-JP" sz="2000" dirty="0" smtClean="0"/>
              <a:t>/mm, </a:t>
            </a:r>
            <a:r>
              <a:rPr kumimoji="1" lang="en-US" altLang="ja-JP" sz="2000" dirty="0" err="1" smtClean="0"/>
              <a:t>σ</a:t>
            </a:r>
            <a:r>
              <a:rPr kumimoji="1" lang="en-US" altLang="ja-JP" sz="2000" baseline="-25000" dirty="0" err="1" smtClean="0"/>
              <a:t>Max</a:t>
            </a:r>
            <a:r>
              <a:rPr kumimoji="1" lang="en-US" altLang="ja-JP" sz="2000" dirty="0" smtClean="0"/>
              <a:t> = 0.85 </a:t>
            </a:r>
            <a:r>
              <a:rPr kumimoji="1" lang="en-US" altLang="ja-JP" sz="2000" dirty="0" err="1" smtClean="0"/>
              <a:t>GPa</a:t>
            </a:r>
            <a:endParaRPr kumimoji="1" lang="en-US" altLang="ja-JP" sz="2000" dirty="0" smtClean="0"/>
          </a:p>
        </p:txBody>
      </p:sp>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3452" y="2420887"/>
            <a:ext cx="4613068" cy="3459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5822" y="260648"/>
            <a:ext cx="2424563"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タイトル 2"/>
          <p:cNvSpPr txBox="1">
            <a:spLocks/>
          </p:cNvSpPr>
          <p:nvPr/>
        </p:nvSpPr>
        <p:spPr>
          <a:xfrm>
            <a:off x="323528" y="1412776"/>
            <a:ext cx="7588057" cy="432048"/>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Assuming +/- 20 mm range, it can change effective load by </a:t>
            </a:r>
            <a:r>
              <a:rPr kumimoji="1" lang="en-US" altLang="ja-JP" sz="2000" dirty="0" smtClean="0"/>
              <a:t>+/-</a:t>
            </a:r>
            <a:r>
              <a:rPr kumimoji="1" lang="en-US" altLang="ja-JP" sz="2000" b="0" dirty="0" smtClean="0"/>
              <a:t> </a:t>
            </a:r>
            <a:r>
              <a:rPr kumimoji="1" lang="en-US" altLang="ja-JP" sz="2000" dirty="0" smtClean="0"/>
              <a:t>0.18 kg</a:t>
            </a:r>
            <a:r>
              <a:rPr kumimoji="1" lang="en-US" altLang="ja-JP" sz="2000" b="0" dirty="0" smtClean="0"/>
              <a:t>.</a:t>
            </a:r>
            <a:endParaRPr kumimoji="1" lang="en-US" altLang="ja-JP" sz="2000" dirty="0" smtClean="0"/>
          </a:p>
        </p:txBody>
      </p:sp>
      <p:sp>
        <p:nvSpPr>
          <p:cNvPr id="10" name="タイトル 2"/>
          <p:cNvSpPr txBox="1">
            <a:spLocks/>
          </p:cNvSpPr>
          <p:nvPr/>
        </p:nvSpPr>
        <p:spPr>
          <a:xfrm>
            <a:off x="296311" y="2132856"/>
            <a:ext cx="7221792" cy="432048"/>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We increase thickness from 0.3 to 0.4 mm (</a:t>
            </a:r>
            <a:r>
              <a:rPr kumimoji="1" lang="en-US" altLang="ja-JP" sz="2000" b="0" dirty="0" smtClean="0">
                <a:sym typeface="Wingdings" panose="05000000000000000000" pitchFamily="2" charset="2"/>
              </a:rPr>
              <a:t></a:t>
            </a:r>
            <a:r>
              <a:rPr kumimoji="1" lang="en-US" altLang="ja-JP" sz="2000" b="0" dirty="0" smtClean="0"/>
              <a:t>2.4 times larger load)</a:t>
            </a:r>
            <a:endParaRPr kumimoji="1" lang="en-US" altLang="ja-JP" sz="2000" dirty="0" smtClean="0"/>
          </a:p>
        </p:txBody>
      </p:sp>
      <p:sp>
        <p:nvSpPr>
          <p:cNvPr id="11" name="タイトル 2"/>
          <p:cNvSpPr txBox="1">
            <a:spLocks/>
          </p:cNvSpPr>
          <p:nvPr/>
        </p:nvSpPr>
        <p:spPr>
          <a:xfrm>
            <a:off x="296311" y="1772816"/>
            <a:ext cx="7221792" cy="432048"/>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We need roughly +/- 0.4 kg to move GAS filter by +/- 5 mm.</a:t>
            </a:r>
            <a:endParaRPr kumimoji="1" lang="en-US" altLang="ja-JP" sz="2000" dirty="0" smtClean="0"/>
          </a:p>
        </p:txBody>
      </p:sp>
    </p:spTree>
    <p:extLst>
      <p:ext uri="{BB962C8B-B14F-4D97-AF65-F5344CB8AC3E}">
        <p14:creationId xmlns:p14="http://schemas.microsoft.com/office/powerpoint/2010/main" val="7859024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dirty="0" smtClean="0">
                <a:effectLst>
                  <a:outerShdw blurRad="38100" dist="38100" dir="2700000" algn="tl">
                    <a:srgbClr val="000000">
                      <a:alpha val="43137"/>
                    </a:srgbClr>
                  </a:outerShdw>
                </a:effectLst>
              </a:rPr>
              <a:t>Fishing Rod for Standard Filter</a:t>
            </a:r>
            <a:endParaRPr kumimoji="1" lang="ja-JP" altLang="en-US" sz="4000" dirty="0">
              <a:effectLst>
                <a:outerShdw blurRad="38100" dist="38100" dir="2700000" algn="tl">
                  <a:srgbClr val="000000">
                    <a:alpha val="43137"/>
                  </a:srgbClr>
                </a:outerShdw>
              </a:effectLst>
            </a:endParaRPr>
          </a:p>
        </p:txBody>
      </p:sp>
      <p:sp>
        <p:nvSpPr>
          <p:cNvPr id="4" name="スライド番号プレースホルダー 3"/>
          <p:cNvSpPr>
            <a:spLocks noGrp="1"/>
          </p:cNvSpPr>
          <p:nvPr>
            <p:ph type="sldNum" sz="quarter" idx="11"/>
          </p:nvPr>
        </p:nvSpPr>
        <p:spPr/>
        <p:txBody>
          <a:bodyPr/>
          <a:lstStyle/>
          <a:p>
            <a:fld id="{F6F58ED1-7DA8-44AB-BE95-40629BCD7483}" type="slidenum">
              <a:rPr lang="de-DE" smtClean="0"/>
              <a:pPr/>
              <a:t>5</a:t>
            </a:fld>
            <a:endParaRPr lang="de-DE"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8699" y="3642113"/>
            <a:ext cx="2912171" cy="2172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9686" y="980728"/>
            <a:ext cx="5718026" cy="26613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9686" y="3642112"/>
            <a:ext cx="2880320" cy="25588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タイトル 2"/>
          <p:cNvSpPr txBox="1">
            <a:spLocks/>
          </p:cNvSpPr>
          <p:nvPr/>
        </p:nvSpPr>
        <p:spPr>
          <a:xfrm>
            <a:off x="107504" y="1206148"/>
            <a:ext cx="3252182" cy="715381"/>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Fishing rod for top filter also fits to standard filter.</a:t>
            </a:r>
          </a:p>
        </p:txBody>
      </p:sp>
      <p:sp>
        <p:nvSpPr>
          <p:cNvPr id="11" name="タイトル 2"/>
          <p:cNvSpPr txBox="1">
            <a:spLocks/>
          </p:cNvSpPr>
          <p:nvPr/>
        </p:nvSpPr>
        <p:spPr>
          <a:xfrm>
            <a:off x="107504" y="2132856"/>
            <a:ext cx="3252182" cy="715381"/>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a:t>S</a:t>
            </a:r>
            <a:r>
              <a:rPr kumimoji="1" lang="en-US" altLang="ja-JP" sz="2000" b="0" dirty="0" smtClean="0"/>
              <a:t>pace for magic wand can be used.</a:t>
            </a:r>
          </a:p>
        </p:txBody>
      </p:sp>
      <p:sp>
        <p:nvSpPr>
          <p:cNvPr id="12" name="タイトル 2"/>
          <p:cNvSpPr txBox="1">
            <a:spLocks/>
          </p:cNvSpPr>
          <p:nvPr/>
        </p:nvSpPr>
        <p:spPr>
          <a:xfrm>
            <a:off x="107504" y="3284422"/>
            <a:ext cx="3252182" cy="715381"/>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Total Mass of compensation system: ~1 kg</a:t>
            </a:r>
          </a:p>
        </p:txBody>
      </p:sp>
      <p:sp>
        <p:nvSpPr>
          <p:cNvPr id="13" name="タイトル 2"/>
          <p:cNvSpPr txBox="1">
            <a:spLocks/>
          </p:cNvSpPr>
          <p:nvPr/>
        </p:nvSpPr>
        <p:spPr>
          <a:xfrm>
            <a:off x="5220072" y="3361691"/>
            <a:ext cx="2664296" cy="715381"/>
          </a:xfrm>
          <a:prstGeom prst="rect">
            <a:avLst/>
          </a:prstGeom>
          <a:no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3200" b="0" dirty="0" smtClean="0">
                <a:solidFill>
                  <a:srgbClr val="FF0000"/>
                </a:solidFill>
              </a:rPr>
              <a:t>Preliminary</a:t>
            </a:r>
          </a:p>
        </p:txBody>
      </p:sp>
    </p:spTree>
    <p:extLst>
      <p:ext uri="{BB962C8B-B14F-4D97-AF65-F5344CB8AC3E}">
        <p14:creationId xmlns:p14="http://schemas.microsoft.com/office/powerpoint/2010/main" val="10830665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28503</TotalTime>
  <Words>210</Words>
  <Application>Microsoft Office PowerPoint</Application>
  <PresentationFormat>画面に合わせる (4:3)</PresentationFormat>
  <Paragraphs>26</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Larissa-Design</vt:lpstr>
      <vt:lpstr>Fishing Rod Design for KAGRA GAS Filters</vt:lpstr>
      <vt:lpstr>Purpose of this work</vt:lpstr>
      <vt:lpstr>Compensation System at Top Filter</vt:lpstr>
      <vt:lpstr>Finite Element Analysis</vt:lpstr>
      <vt:lpstr>Fishing Rod for Standard Filter</vt:lpstr>
    </vt:vector>
  </TitlesOfParts>
  <Company>Institut für Gravitationsphysik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Opto-mechanical coupling in a Michelson-Sagnac</dc:title>
  <dc:creator>Henning Kaufer</dc:creator>
  <cp:lastModifiedBy>tsekiguchi</cp:lastModifiedBy>
  <cp:revision>1677</cp:revision>
  <dcterms:created xsi:type="dcterms:W3CDTF">2011-01-04T09:05:01Z</dcterms:created>
  <dcterms:modified xsi:type="dcterms:W3CDTF">2014-06-04T09:21:57Z</dcterms:modified>
</cp:coreProperties>
</file>