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9" r:id="rId2"/>
    <p:sldId id="424" r:id="rId3"/>
    <p:sldId id="453" r:id="rId4"/>
    <p:sldId id="481" r:id="rId5"/>
    <p:sldId id="482" r:id="rId6"/>
    <p:sldId id="483" r:id="rId7"/>
    <p:sldId id="485" r:id="rId8"/>
    <p:sldId id="488" r:id="rId9"/>
    <p:sldId id="489" r:id="rId10"/>
    <p:sldId id="486" r:id="rId11"/>
  </p:sldIdLst>
  <p:sldSz cx="9144000" cy="6858000" type="screen4x3"/>
  <p:notesSz cx="10234613" cy="146637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4" autoAdjust="0"/>
    <p:restoredTop sz="94303" autoAdjust="0"/>
  </p:normalViewPr>
  <p:slideViewPr>
    <p:cSldViewPr>
      <p:cViewPr>
        <p:scale>
          <a:sx n="70" d="100"/>
          <a:sy n="70" d="100"/>
        </p:scale>
        <p:origin x="-4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4434998" cy="733187"/>
          </a:xfrm>
          <a:prstGeom prst="rect">
            <a:avLst/>
          </a:prstGeom>
        </p:spPr>
        <p:txBody>
          <a:bodyPr vert="horz" lIns="142253" tIns="71126" rIns="142253" bIns="71126" rtlCol="0"/>
          <a:lstStyle>
            <a:lvl1pPr algn="l">
              <a:defRPr sz="2000"/>
            </a:lvl1pPr>
          </a:lstStyle>
          <a:p>
            <a:endParaRPr lang="de-DE"/>
          </a:p>
        </p:txBody>
      </p:sp>
      <p:sp>
        <p:nvSpPr>
          <p:cNvPr id="3" name="Datumsplatzhalter 2"/>
          <p:cNvSpPr>
            <a:spLocks noGrp="1"/>
          </p:cNvSpPr>
          <p:nvPr>
            <p:ph type="dt" idx="1"/>
          </p:nvPr>
        </p:nvSpPr>
        <p:spPr>
          <a:xfrm>
            <a:off x="5797250" y="1"/>
            <a:ext cx="4434998" cy="733187"/>
          </a:xfrm>
          <a:prstGeom prst="rect">
            <a:avLst/>
          </a:prstGeom>
        </p:spPr>
        <p:txBody>
          <a:bodyPr vert="horz" lIns="142253" tIns="71126" rIns="142253" bIns="71126" rtlCol="0"/>
          <a:lstStyle>
            <a:lvl1pPr algn="r">
              <a:defRPr sz="2000"/>
            </a:lvl1pPr>
          </a:lstStyle>
          <a:p>
            <a:fld id="{57DF2EA2-CF93-43A9-8038-927FA5B6F6B4}" type="datetimeFigureOut">
              <a:rPr lang="de-DE" smtClean="0"/>
              <a:pPr/>
              <a:t>04.06.2014</a:t>
            </a:fld>
            <a:endParaRPr lang="de-DE"/>
          </a:p>
        </p:txBody>
      </p:sp>
      <p:sp>
        <p:nvSpPr>
          <p:cNvPr id="4" name="Folienbildplatzhalter 3"/>
          <p:cNvSpPr>
            <a:spLocks noGrp="1" noRot="1" noChangeAspect="1"/>
          </p:cNvSpPr>
          <p:nvPr>
            <p:ph type="sldImg" idx="2"/>
          </p:nvPr>
        </p:nvSpPr>
        <p:spPr>
          <a:xfrm>
            <a:off x="1454150" y="1103313"/>
            <a:ext cx="7326313" cy="5494337"/>
          </a:xfrm>
          <a:prstGeom prst="rect">
            <a:avLst/>
          </a:prstGeom>
          <a:noFill/>
          <a:ln w="12700">
            <a:solidFill>
              <a:prstClr val="black"/>
            </a:solidFill>
          </a:ln>
        </p:spPr>
        <p:txBody>
          <a:bodyPr vert="horz" lIns="142253" tIns="71126" rIns="142253" bIns="71126" rtlCol="0" anchor="ctr"/>
          <a:lstStyle/>
          <a:p>
            <a:endParaRPr lang="de-DE"/>
          </a:p>
        </p:txBody>
      </p:sp>
      <p:sp>
        <p:nvSpPr>
          <p:cNvPr id="5" name="Notizenplatzhalter 4"/>
          <p:cNvSpPr>
            <a:spLocks noGrp="1"/>
          </p:cNvSpPr>
          <p:nvPr>
            <p:ph type="body" sz="quarter" idx="3"/>
          </p:nvPr>
        </p:nvSpPr>
        <p:spPr>
          <a:xfrm>
            <a:off x="1023462" y="6965275"/>
            <a:ext cx="8187690" cy="6598682"/>
          </a:xfrm>
          <a:prstGeom prst="rect">
            <a:avLst/>
          </a:prstGeom>
        </p:spPr>
        <p:txBody>
          <a:bodyPr vert="horz" lIns="142253" tIns="71126" rIns="142253" bIns="71126"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2" y="13928007"/>
            <a:ext cx="4434998" cy="733187"/>
          </a:xfrm>
          <a:prstGeom prst="rect">
            <a:avLst/>
          </a:prstGeom>
        </p:spPr>
        <p:txBody>
          <a:bodyPr vert="horz" lIns="142253" tIns="71126" rIns="142253" bIns="71126" rtlCol="0" anchor="b"/>
          <a:lstStyle>
            <a:lvl1pPr algn="l">
              <a:defRPr sz="2000"/>
            </a:lvl1pPr>
          </a:lstStyle>
          <a:p>
            <a:endParaRPr lang="de-DE"/>
          </a:p>
        </p:txBody>
      </p:sp>
      <p:sp>
        <p:nvSpPr>
          <p:cNvPr id="7" name="Foliennummernplatzhalter 6"/>
          <p:cNvSpPr>
            <a:spLocks noGrp="1"/>
          </p:cNvSpPr>
          <p:nvPr>
            <p:ph type="sldNum" sz="quarter" idx="5"/>
          </p:nvPr>
        </p:nvSpPr>
        <p:spPr>
          <a:xfrm>
            <a:off x="5797250" y="13928007"/>
            <a:ext cx="4434998" cy="733187"/>
          </a:xfrm>
          <a:prstGeom prst="rect">
            <a:avLst/>
          </a:prstGeom>
        </p:spPr>
        <p:txBody>
          <a:bodyPr vert="horz" lIns="142253" tIns="71126" rIns="142253" bIns="71126" rtlCol="0" anchor="b"/>
          <a:lstStyle>
            <a:lvl1pPr algn="r">
              <a:defRPr sz="2000"/>
            </a:lvl1pPr>
          </a:lstStyle>
          <a:p>
            <a:fld id="{20149CAE-4E88-4A57-84D2-7AB66885FC16}" type="slidenum">
              <a:rPr lang="de-DE" smtClean="0"/>
              <a:pPr/>
              <a:t>‹#›</a:t>
            </a:fld>
            <a:endParaRPr lang="de-DE"/>
          </a:p>
        </p:txBody>
      </p:sp>
    </p:spTree>
    <p:extLst>
      <p:ext uri="{BB962C8B-B14F-4D97-AF65-F5344CB8AC3E}">
        <p14:creationId xmlns:p14="http://schemas.microsoft.com/office/powerpoint/2010/main" val="305240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149CAE-4E88-4A57-84D2-7AB66885FC16}" type="slidenum">
              <a:rPr lang="de-DE" smtClean="0"/>
              <a:pPr/>
              <a:t>1</a:t>
            </a:fld>
            <a:endParaRPr lang="de-DE"/>
          </a:p>
        </p:txBody>
      </p:sp>
    </p:spTree>
    <p:extLst>
      <p:ext uri="{BB962C8B-B14F-4D97-AF65-F5344CB8AC3E}">
        <p14:creationId xmlns:p14="http://schemas.microsoft.com/office/powerpoint/2010/main" val="1991404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CC9ECB2-8609-4612-B136-4EC12F569237}" type="datetime1">
              <a:rPr lang="de-DE" smtClean="0"/>
              <a:pPr/>
              <a:t>04.06.2014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5EE20B5-C764-410C-BC6C-DEFCA1619B1D}" type="datetime1">
              <a:rPr lang="de-DE" smtClean="0"/>
              <a:pPr/>
              <a:t>04.06.2014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133BF58-7481-4418-BA7C-F2F4E1F9B8BE}" type="datetime1">
              <a:rPr lang="de-DE" smtClean="0"/>
              <a:pPr/>
              <a:t>04.06.2014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8" name="Rechteck 17"/>
          <p:cNvSpPr/>
          <p:nvPr userDrawn="1"/>
        </p:nvSpPr>
        <p:spPr>
          <a:xfrm>
            <a:off x="0" y="6309320"/>
            <a:ext cx="9144000" cy="548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userDrawn="1"/>
        </p:nvSpPr>
        <p:spPr>
          <a:xfrm>
            <a:off x="0" y="6301203"/>
            <a:ext cx="9144000"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Inhaltsplatzhalter 2"/>
          <p:cNvSpPr>
            <a:spLocks noGrp="1"/>
          </p:cNvSpPr>
          <p:nvPr>
            <p:ph idx="1"/>
          </p:nvPr>
        </p:nvSpPr>
        <p:spPr>
          <a:xfrm>
            <a:off x="179512" y="1412776"/>
            <a:ext cx="8712968" cy="4525963"/>
          </a:xfrm>
        </p:spPr>
        <p:txBody>
          <a:bodyPr>
            <a:normAutofit/>
          </a:bodyPr>
          <a:lstStyle>
            <a:lvl1pPr>
              <a:defRPr sz="2400" b="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2" name="Titel 1"/>
          <p:cNvSpPr>
            <a:spLocks noGrp="1"/>
          </p:cNvSpPr>
          <p:nvPr>
            <p:ph type="title"/>
          </p:nvPr>
        </p:nvSpPr>
        <p:spPr>
          <a:xfrm>
            <a:off x="179512" y="188640"/>
            <a:ext cx="8712968" cy="692696"/>
          </a:xfrm>
        </p:spPr>
        <p:txBody>
          <a:bodyPr>
            <a:noAutofit/>
          </a:bodyPr>
          <a:lstStyle>
            <a:lvl1pPr algn="l">
              <a:defRPr sz="3600" b="1">
                <a:solidFill>
                  <a:schemeClr val="tx1"/>
                </a:solidFill>
              </a:defRPr>
            </a:lvl1pPr>
          </a:lstStyle>
          <a:p>
            <a:r>
              <a:rPr lang="de-DE" smtClean="0"/>
              <a:t>Titelmasterformat durch Klicken</a:t>
            </a:r>
            <a:endParaRPr lang="de-DE"/>
          </a:p>
        </p:txBody>
      </p:sp>
      <p:sp>
        <p:nvSpPr>
          <p:cNvPr id="22" name="Textfeld 21"/>
          <p:cNvSpPr txBox="1"/>
          <p:nvPr userDrawn="1"/>
        </p:nvSpPr>
        <p:spPr>
          <a:xfrm>
            <a:off x="5271480" y="6448980"/>
            <a:ext cx="1435201" cy="292388"/>
          </a:xfrm>
          <a:prstGeom prst="rect">
            <a:avLst/>
          </a:prstGeom>
          <a:noFill/>
        </p:spPr>
        <p:txBody>
          <a:bodyPr wrap="none" rtlCol="0">
            <a:spAutoFit/>
          </a:bodyPr>
          <a:lstStyle/>
          <a:p>
            <a:pPr algn="ctr"/>
            <a:r>
              <a:rPr lang="de-DE" sz="1300" b="0" dirty="0" smtClean="0">
                <a:solidFill>
                  <a:schemeClr val="bg1"/>
                </a:solidFill>
              </a:rPr>
              <a:t>Takanori Sekiguchi</a:t>
            </a:r>
          </a:p>
        </p:txBody>
      </p:sp>
      <p:sp>
        <p:nvSpPr>
          <p:cNvPr id="27" name="Foliennummernplatzhalter 26"/>
          <p:cNvSpPr>
            <a:spLocks noGrp="1"/>
          </p:cNvSpPr>
          <p:nvPr>
            <p:ph type="sldNum" sz="quarter" idx="11"/>
          </p:nvPr>
        </p:nvSpPr>
        <p:spPr>
          <a:xfrm>
            <a:off x="8244408" y="6381328"/>
            <a:ext cx="792088" cy="365125"/>
          </a:xfrm>
        </p:spPr>
        <p:txBody>
          <a:bodyPr/>
          <a:lstStyle>
            <a:lvl1pPr>
              <a:defRPr sz="2400" b="0">
                <a:solidFill>
                  <a:schemeClr val="bg1"/>
                </a:solidFill>
              </a:defRPr>
            </a:lvl1pPr>
          </a:lstStyle>
          <a:p>
            <a:fld id="{F6F58ED1-7DA8-44AB-BE95-40629BCD7483}" type="slidenum">
              <a:rPr lang="de-DE" smtClean="0"/>
              <a:pPr/>
              <a:t>‹#›</a:t>
            </a:fld>
            <a:endParaRPr lang="de-DE"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03512" y="6376343"/>
            <a:ext cx="929860" cy="437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512" y="6376343"/>
            <a:ext cx="15240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33372" y="6376342"/>
            <a:ext cx="1035508" cy="43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7C5C83C9-1758-4BC6-80E8-5074787E3513}" type="datetime1">
              <a:rPr lang="de-DE" smtClean="0"/>
              <a:pPr/>
              <a:t>04.06.2014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565C780-994B-426B-969B-59EA46A2ACF4}" type="datetime1">
              <a:rPr lang="de-DE" smtClean="0"/>
              <a:pPr/>
              <a:t>04.06.2014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1F394E5-8BD8-46D5-94CB-0F15DBA22155}" type="datetime1">
              <a:rPr lang="de-DE" smtClean="0"/>
              <a:pPr/>
              <a:t>04.06.2014</a:t>
            </a:fld>
            <a:endParaRPr lang="de-DE"/>
          </a:p>
        </p:txBody>
      </p:sp>
      <p:sp>
        <p:nvSpPr>
          <p:cNvPr id="8" name="Fußzeilenplatzhalter 7"/>
          <p:cNvSpPr>
            <a:spLocks noGrp="1"/>
          </p:cNvSpPr>
          <p:nvPr>
            <p:ph type="ftr" sz="quarter" idx="11"/>
          </p:nvPr>
        </p:nvSpPr>
        <p:spPr/>
        <p:txBody>
          <a:bodyPr/>
          <a:lstStyle/>
          <a:p>
            <a:r>
              <a:rPr lang="de-DE" smtClean="0"/>
              <a:t>2</a:t>
            </a:r>
            <a:endParaRPr lang="de-DE"/>
          </a:p>
        </p:txBody>
      </p:sp>
      <p:sp>
        <p:nvSpPr>
          <p:cNvPr id="9" name="Foliennummernplatzhalter 8"/>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373C0A3-993D-429D-A65D-BE3E884F4515}" type="datetime1">
              <a:rPr lang="de-DE" smtClean="0"/>
              <a:pPr/>
              <a:t>04.06.2014</a:t>
            </a:fld>
            <a:endParaRPr lang="de-DE"/>
          </a:p>
        </p:txBody>
      </p:sp>
      <p:sp>
        <p:nvSpPr>
          <p:cNvPr id="4" name="Fußzeilenplatzhalter 3"/>
          <p:cNvSpPr>
            <a:spLocks noGrp="1"/>
          </p:cNvSpPr>
          <p:nvPr>
            <p:ph type="ftr" sz="quarter" idx="11"/>
          </p:nvPr>
        </p:nvSpPr>
        <p:spPr/>
        <p:txBody>
          <a:bodyPr/>
          <a:lstStyle/>
          <a:p>
            <a:r>
              <a:rPr lang="de-DE" smtClean="0"/>
              <a:t>2</a:t>
            </a:r>
            <a:endParaRPr lang="de-DE"/>
          </a:p>
        </p:txBody>
      </p:sp>
      <p:sp>
        <p:nvSpPr>
          <p:cNvPr id="5" name="Foliennummernplatzhalter 4"/>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3FA2E6C-F757-414B-9621-FB07F6CE85FA}" type="datetime1">
              <a:rPr lang="de-DE" smtClean="0"/>
              <a:pPr/>
              <a:t>04.06.2014</a:t>
            </a:fld>
            <a:endParaRPr lang="de-DE"/>
          </a:p>
        </p:txBody>
      </p:sp>
      <p:sp>
        <p:nvSpPr>
          <p:cNvPr id="3" name="Fußzeilenplatzhalter 2"/>
          <p:cNvSpPr>
            <a:spLocks noGrp="1"/>
          </p:cNvSpPr>
          <p:nvPr>
            <p:ph type="ftr" sz="quarter" idx="11"/>
          </p:nvPr>
        </p:nvSpPr>
        <p:spPr/>
        <p:txBody>
          <a:bodyPr/>
          <a:lstStyle/>
          <a:p>
            <a:r>
              <a:rPr lang="de-DE" smtClean="0"/>
              <a:t>2</a:t>
            </a:r>
            <a:endParaRPr lang="de-DE"/>
          </a:p>
        </p:txBody>
      </p:sp>
      <p:sp>
        <p:nvSpPr>
          <p:cNvPr id="4" name="Foliennummernplatzhalter 3"/>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753AF5-CA48-4D46-A52F-4790C2910366}" type="datetime1">
              <a:rPr lang="de-DE" smtClean="0"/>
              <a:pPr/>
              <a:t>04.06.2014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56ECA1F-D39D-48C1-AE78-48659A21AC0A}" type="datetime1">
              <a:rPr lang="de-DE" smtClean="0"/>
              <a:pPr/>
              <a:t>04.06.2014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72000-DAFD-427F-81F4-D3F3899AB08D}" type="datetime1">
              <a:rPr lang="de-DE" smtClean="0"/>
              <a:pPr/>
              <a:t>04.06.2014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2</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58ED1-7DA8-44AB-BE95-40629BCD7483}"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4.bin"/><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13.wmf"/><Relationship Id="rId5" Type="http://schemas.openxmlformats.org/officeDocument/2006/relationships/image" Target="../media/image14.png"/><Relationship Id="rId10" Type="http://schemas.openxmlformats.org/officeDocument/2006/relationships/oleObject" Target="../embeddings/oleObject7.bin"/><Relationship Id="rId4" Type="http://schemas.openxmlformats.org/officeDocument/2006/relationships/image" Target="../media/image10.wmf"/><Relationship Id="rId9" Type="http://schemas.openxmlformats.org/officeDocument/2006/relationships/image" Target="../media/image12.wmf"/></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772816"/>
            <a:ext cx="7920880" cy="2016223"/>
          </a:xfrm>
          <a:noFill/>
          <a:effectLst/>
        </p:spPr>
        <p:txBody>
          <a:bodyPr/>
          <a:lstStyle/>
          <a:p>
            <a:pPr algn="ctr"/>
            <a:r>
              <a:rPr lang="en-US" altLang="ja-JP" sz="3200" dirty="0" smtClean="0">
                <a:effectLst>
                  <a:outerShdw blurRad="38100" dist="38100" dir="2700000" algn="tl">
                    <a:srgbClr val="000000">
                      <a:alpha val="43137"/>
                    </a:srgbClr>
                  </a:outerShdw>
                </a:effectLst>
              </a:rPr>
              <a:t>Fishing Rod Design for KAGRA GAS Filters</a:t>
            </a:r>
            <a:endParaRPr lang="de-DE" sz="3200" dirty="0">
              <a:effectLst>
                <a:outerShdw blurRad="38100" dist="38100" dir="2700000" algn="tl">
                  <a:srgbClr val="000000">
                    <a:alpha val="43137"/>
                  </a:srgbClr>
                </a:outerShdw>
              </a:effectLst>
            </a:endParaRPr>
          </a:p>
        </p:txBody>
      </p:sp>
      <p:sp>
        <p:nvSpPr>
          <p:cNvPr id="8" name="Foliennummernplatzhalter 7"/>
          <p:cNvSpPr>
            <a:spLocks noGrp="1"/>
          </p:cNvSpPr>
          <p:nvPr>
            <p:ph type="sldNum" sz="quarter" idx="11"/>
          </p:nvPr>
        </p:nvSpPr>
        <p:spPr/>
        <p:txBody>
          <a:bodyPr/>
          <a:lstStyle/>
          <a:p>
            <a:fld id="{F6F58ED1-7DA8-44AB-BE95-40629BCD7483}" type="slidenum">
              <a:rPr lang="de-DE" smtClean="0"/>
              <a:pPr/>
              <a:t>1</a:t>
            </a:fld>
            <a:endParaRPr lang="de-DE" dirty="0"/>
          </a:p>
        </p:txBody>
      </p:sp>
      <p:sp>
        <p:nvSpPr>
          <p:cNvPr id="11" name="コンテンツ プレースホルダー 9"/>
          <p:cNvSpPr txBox="1">
            <a:spLocks/>
          </p:cNvSpPr>
          <p:nvPr/>
        </p:nvSpPr>
        <p:spPr>
          <a:xfrm>
            <a:off x="1835696" y="4432836"/>
            <a:ext cx="5400600" cy="13724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kumimoji="1" lang="en-US" altLang="ja-JP" b="1" dirty="0" smtClean="0">
                <a:latin typeface="+mj-lt"/>
              </a:rPr>
              <a:t>T. </a:t>
            </a:r>
            <a:r>
              <a:rPr kumimoji="1" lang="en-US" altLang="ja-JP" b="1" dirty="0" err="1" smtClean="0">
                <a:latin typeface="+mj-lt"/>
              </a:rPr>
              <a:t>Sekiguchi</a:t>
            </a:r>
            <a:r>
              <a:rPr kumimoji="1" lang="en-US" altLang="ja-JP" b="1" dirty="0" smtClean="0">
                <a:latin typeface="+mj-lt"/>
              </a:rPr>
              <a:t>, E. </a:t>
            </a:r>
            <a:r>
              <a:rPr kumimoji="1" lang="en-US" altLang="ja-JP" b="1" dirty="0" err="1" smtClean="0">
                <a:latin typeface="+mj-lt"/>
              </a:rPr>
              <a:t>Hennes</a:t>
            </a:r>
            <a:endParaRPr kumimoji="1" lang="ja-JP" altLang="en-US" b="1" dirty="0">
              <a:latin typeface="+mj-lt"/>
            </a:endParaRPr>
          </a:p>
        </p:txBody>
      </p:sp>
      <p:sp>
        <p:nvSpPr>
          <p:cNvPr id="5" name="正方形/長方形 4"/>
          <p:cNvSpPr/>
          <p:nvPr/>
        </p:nvSpPr>
        <p:spPr>
          <a:xfrm>
            <a:off x="3710291" y="836712"/>
            <a:ext cx="1255473" cy="707886"/>
          </a:xfrm>
          <a:prstGeom prst="rect">
            <a:avLst/>
          </a:prstGeom>
        </p:spPr>
        <p:txBody>
          <a:bodyPr wrap="non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2000" dirty="0" smtClean="0"/>
              <a:t>G1402449</a:t>
            </a:r>
          </a:p>
          <a:p>
            <a:pPr algn="ctr"/>
            <a:r>
              <a:rPr lang="en-US" altLang="ja-JP" sz="2000" dirty="0" smtClean="0"/>
              <a:t>2014.5.30</a:t>
            </a:r>
            <a:endParaRPr lang="ja-JP" alt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Fishing Rod for Standard Filter</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10</a:t>
            </a:fld>
            <a:endParaRPr lang="de-DE"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8699" y="3642113"/>
            <a:ext cx="2912171" cy="2172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686" y="980728"/>
            <a:ext cx="5718026" cy="2661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86" y="3642112"/>
            <a:ext cx="2880320" cy="2558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タイトル 2"/>
          <p:cNvSpPr txBox="1">
            <a:spLocks/>
          </p:cNvSpPr>
          <p:nvPr/>
        </p:nvSpPr>
        <p:spPr>
          <a:xfrm>
            <a:off x="107504" y="1206148"/>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Fishing rod for top filter also fits to standard filter.</a:t>
            </a:r>
          </a:p>
        </p:txBody>
      </p:sp>
      <p:sp>
        <p:nvSpPr>
          <p:cNvPr id="11" name="タイトル 2"/>
          <p:cNvSpPr txBox="1">
            <a:spLocks/>
          </p:cNvSpPr>
          <p:nvPr/>
        </p:nvSpPr>
        <p:spPr>
          <a:xfrm>
            <a:off x="107504" y="2132856"/>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a:t>S</a:t>
            </a:r>
            <a:r>
              <a:rPr kumimoji="1" lang="en-US" altLang="ja-JP" sz="2000" b="0" dirty="0" smtClean="0"/>
              <a:t>pace for magic wand can be used.</a:t>
            </a:r>
          </a:p>
        </p:txBody>
      </p:sp>
      <p:sp>
        <p:nvSpPr>
          <p:cNvPr id="12" name="タイトル 2"/>
          <p:cNvSpPr txBox="1">
            <a:spLocks/>
          </p:cNvSpPr>
          <p:nvPr/>
        </p:nvSpPr>
        <p:spPr>
          <a:xfrm>
            <a:off x="107504" y="3284422"/>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Total Mass of compensation system: ~1 kg</a:t>
            </a:r>
          </a:p>
        </p:txBody>
      </p:sp>
      <p:sp>
        <p:nvSpPr>
          <p:cNvPr id="13" name="タイトル 2"/>
          <p:cNvSpPr txBox="1">
            <a:spLocks/>
          </p:cNvSpPr>
          <p:nvPr/>
        </p:nvSpPr>
        <p:spPr>
          <a:xfrm>
            <a:off x="5220072" y="3361691"/>
            <a:ext cx="2664296" cy="715381"/>
          </a:xfrm>
          <a:prstGeom prst="rect">
            <a:avLst/>
          </a:prstGeom>
          <a:no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3200" b="0" dirty="0" smtClean="0">
                <a:solidFill>
                  <a:srgbClr val="FF0000"/>
                </a:solidFill>
              </a:rPr>
              <a:t>Preliminary</a:t>
            </a:r>
          </a:p>
        </p:txBody>
      </p:sp>
    </p:spTree>
    <p:extLst>
      <p:ext uri="{BB962C8B-B14F-4D97-AF65-F5344CB8AC3E}">
        <p14:creationId xmlns:p14="http://schemas.microsoft.com/office/powerpoint/2010/main" val="1083066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Purpose of this work</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2</a:t>
            </a:fld>
            <a:endParaRPr lang="de-DE" dirty="0"/>
          </a:p>
        </p:txBody>
      </p:sp>
      <p:sp>
        <p:nvSpPr>
          <p:cNvPr id="13" name="タイトル 2"/>
          <p:cNvSpPr txBox="1">
            <a:spLocks/>
          </p:cNvSpPr>
          <p:nvPr/>
        </p:nvSpPr>
        <p:spPr>
          <a:xfrm>
            <a:off x="107505" y="1124744"/>
            <a:ext cx="8712967" cy="3960440"/>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marL="342900" indent="-342900" algn="just">
              <a:buFont typeface="Arial" pitchFamily="34" charset="0"/>
              <a:buChar char="•"/>
            </a:pPr>
            <a:r>
              <a:rPr kumimoji="1" lang="en-US" altLang="ja-JP" sz="2000" b="0" dirty="0" smtClean="0"/>
              <a:t>A compensation spring is mandatory when operating a GAS filter, which requires fine tuning of the load under vacuum environment.</a:t>
            </a:r>
          </a:p>
          <a:p>
            <a:pPr marL="342900" indent="-342900" algn="just">
              <a:buFont typeface="Arial" pitchFamily="34" charset="0"/>
              <a:buChar char="•"/>
            </a:pPr>
            <a:endParaRPr kumimoji="1" lang="en-US" altLang="ja-JP" sz="2000" b="0" dirty="0"/>
          </a:p>
          <a:p>
            <a:pPr marL="342900" indent="-342900" algn="just">
              <a:buFont typeface="Arial" pitchFamily="34" charset="0"/>
              <a:buChar char="•"/>
            </a:pPr>
            <a:r>
              <a:rPr kumimoji="1" lang="en-US" altLang="ja-JP" sz="2000" b="0" dirty="0" smtClean="0"/>
              <a:t>Design of the compensation system is overviewed. </a:t>
            </a:r>
            <a:r>
              <a:rPr kumimoji="1" lang="en-US" altLang="ja-JP" sz="2000" b="0" dirty="0"/>
              <a:t>I</a:t>
            </a:r>
            <a:r>
              <a:rPr kumimoji="1" lang="en-US" altLang="ja-JP" sz="2000" b="0" dirty="0" smtClean="0"/>
              <a:t>ts stiffness and load tuning range is investigated. Since </a:t>
            </a:r>
            <a:r>
              <a:rPr kumimoji="1" lang="en-US" altLang="ja-JP" sz="2000" b="0" dirty="0"/>
              <a:t>t</a:t>
            </a:r>
            <a:r>
              <a:rPr kumimoji="1" lang="en-US" altLang="ja-JP" sz="2000" b="0" dirty="0" smtClean="0"/>
              <a:t>he compensation spring introduces additional stiffness on the system, its spring constant should be taken care of.</a:t>
            </a:r>
          </a:p>
          <a:p>
            <a:pPr marL="342900" indent="-342900" algn="just">
              <a:buFont typeface="Arial" pitchFamily="34" charset="0"/>
              <a:buChar char="•"/>
            </a:pPr>
            <a:endParaRPr kumimoji="1" lang="en-US" altLang="ja-JP" sz="2000" b="0" dirty="0"/>
          </a:p>
          <a:p>
            <a:pPr marL="342900" indent="-342900" algn="just">
              <a:buFont typeface="Arial" pitchFamily="34" charset="0"/>
              <a:buChar char="•"/>
            </a:pPr>
            <a:r>
              <a:rPr kumimoji="1" lang="en-US" altLang="ja-JP" sz="2000" b="0" dirty="0" smtClean="0"/>
              <a:t>In the current design, there is no compensation system in KAGRA standard GAS filters.  The compensation system should be designed so that it fits to the current system and can be installed easily.</a:t>
            </a:r>
          </a:p>
        </p:txBody>
      </p:sp>
    </p:spTree>
    <p:extLst>
      <p:ext uri="{BB962C8B-B14F-4D97-AF65-F5344CB8AC3E}">
        <p14:creationId xmlns:p14="http://schemas.microsoft.com/office/powerpoint/2010/main" val="7709868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Compensation System at Top Filter</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3</a:t>
            </a:fld>
            <a:endParaRPr lang="de-DE" dirty="0"/>
          </a:p>
        </p:txBody>
      </p:sp>
      <p:sp>
        <p:nvSpPr>
          <p:cNvPr id="5" name="タイトル 2"/>
          <p:cNvSpPr txBox="1">
            <a:spLocks/>
          </p:cNvSpPr>
          <p:nvPr/>
        </p:nvSpPr>
        <p:spPr>
          <a:xfrm>
            <a:off x="107504" y="1052736"/>
            <a:ext cx="8488597" cy="13321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marL="342900" indent="-342900">
              <a:buFont typeface="Arial" pitchFamily="34" charset="0"/>
              <a:buChar char="•"/>
            </a:pPr>
            <a:r>
              <a:rPr kumimoji="1" lang="en-US" altLang="ja-JP" sz="2000" b="0" dirty="0" smtClean="0"/>
              <a:t>The compensation system for the KAGRA top GAS filter equips with a cosine-shape thin </a:t>
            </a:r>
            <a:r>
              <a:rPr kumimoji="1" lang="en-US" altLang="ja-JP" sz="2000" b="0" dirty="0" err="1" smtClean="0"/>
              <a:t>maraging</a:t>
            </a:r>
            <a:r>
              <a:rPr kumimoji="1" lang="en-US" altLang="ja-JP" sz="2000" b="0" dirty="0" smtClean="0"/>
              <a:t> blade, which is clamped at a motorized base block.</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384884"/>
            <a:ext cx="2880394" cy="3344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572" y="3166783"/>
            <a:ext cx="570547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1383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Physics and Design Concept</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4</a:t>
            </a:fld>
            <a:endParaRPr lang="de-DE" dirty="0"/>
          </a:p>
        </p:txBody>
      </p:sp>
      <p:sp>
        <p:nvSpPr>
          <p:cNvPr id="5" name="タイトル 2"/>
          <p:cNvSpPr txBox="1">
            <a:spLocks/>
          </p:cNvSpPr>
          <p:nvPr/>
        </p:nvSpPr>
        <p:spPr>
          <a:xfrm>
            <a:off x="3635896" y="1196752"/>
            <a:ext cx="5248237" cy="504056"/>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Moment balance at the point φ:</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790939954"/>
              </p:ext>
            </p:extLst>
          </p:nvPr>
        </p:nvGraphicFramePr>
        <p:xfrm>
          <a:off x="4419600" y="1557338"/>
          <a:ext cx="2670175" cy="557212"/>
        </p:xfrm>
        <a:graphic>
          <a:graphicData uri="http://schemas.openxmlformats.org/presentationml/2006/ole">
            <mc:AlternateContent xmlns:mc="http://schemas.openxmlformats.org/markup-compatibility/2006">
              <mc:Choice xmlns:v="urn:schemas-microsoft-com:vml" Requires="v">
                <p:oleObj spid="_x0000_s13382" name="数式" r:id="rId3" imgW="1892160" imgH="393480" progId="Equation.3">
                  <p:embed/>
                </p:oleObj>
              </mc:Choice>
              <mc:Fallback>
                <p:oleObj name="数式" r:id="rId3" imgW="1892160" imgH="393480" progId="Equation.3">
                  <p:embed/>
                  <p:pic>
                    <p:nvPicPr>
                      <p:cNvPr id="0" name="オブジェクト 13"/>
                      <p:cNvPicPr>
                        <a:picLocks noChangeAspect="1" noChangeArrowheads="1"/>
                      </p:cNvPicPr>
                      <p:nvPr/>
                    </p:nvPicPr>
                    <p:blipFill>
                      <a:blip r:embed="rId4"/>
                      <a:srcRect/>
                      <a:stretch>
                        <a:fillRect/>
                      </a:stretch>
                    </p:blipFill>
                    <p:spPr bwMode="auto">
                      <a:xfrm>
                        <a:off x="4419600" y="1557338"/>
                        <a:ext cx="26701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タイトル 2"/>
          <p:cNvSpPr txBox="1">
            <a:spLocks/>
          </p:cNvSpPr>
          <p:nvPr/>
        </p:nvSpPr>
        <p:spPr>
          <a:xfrm>
            <a:off x="3635896" y="2132856"/>
            <a:ext cx="5248237" cy="504056"/>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For constant radius of curvature,</a:t>
            </a:r>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2769864579"/>
              </p:ext>
            </p:extLst>
          </p:nvPr>
        </p:nvGraphicFramePr>
        <p:xfrm>
          <a:off x="4148138" y="2551113"/>
          <a:ext cx="2778125" cy="1182687"/>
        </p:xfrm>
        <a:graphic>
          <a:graphicData uri="http://schemas.openxmlformats.org/presentationml/2006/ole">
            <mc:AlternateContent xmlns:mc="http://schemas.openxmlformats.org/markup-compatibility/2006">
              <mc:Choice xmlns:v="urn:schemas-microsoft-com:vml" Requires="v">
                <p:oleObj spid="_x0000_s13383" name="数式" r:id="rId5" imgW="1968480" imgH="838080" progId="Equation.3">
                  <p:embed/>
                </p:oleObj>
              </mc:Choice>
              <mc:Fallback>
                <p:oleObj name="数式" r:id="rId5" imgW="1968480" imgH="838080" progId="Equation.3">
                  <p:embed/>
                  <p:pic>
                    <p:nvPicPr>
                      <p:cNvPr id="0" name=""/>
                      <p:cNvPicPr>
                        <a:picLocks noChangeAspect="1" noChangeArrowheads="1"/>
                      </p:cNvPicPr>
                      <p:nvPr/>
                    </p:nvPicPr>
                    <p:blipFill>
                      <a:blip r:embed="rId6"/>
                      <a:srcRect/>
                      <a:stretch>
                        <a:fillRect/>
                      </a:stretch>
                    </p:blipFill>
                    <p:spPr bwMode="auto">
                      <a:xfrm>
                        <a:off x="4148138" y="2551113"/>
                        <a:ext cx="2778125" cy="118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3648169153"/>
              </p:ext>
            </p:extLst>
          </p:nvPr>
        </p:nvGraphicFramePr>
        <p:xfrm>
          <a:off x="5148064" y="4687219"/>
          <a:ext cx="752475" cy="557213"/>
        </p:xfrm>
        <a:graphic>
          <a:graphicData uri="http://schemas.openxmlformats.org/presentationml/2006/ole">
            <mc:AlternateContent xmlns:mc="http://schemas.openxmlformats.org/markup-compatibility/2006">
              <mc:Choice xmlns:v="urn:schemas-microsoft-com:vml" Requires="v">
                <p:oleObj spid="_x0000_s13384" name="数式" r:id="rId7" imgW="533160" imgH="393480" progId="Equation.3">
                  <p:embed/>
                </p:oleObj>
              </mc:Choice>
              <mc:Fallback>
                <p:oleObj name="数式" r:id="rId7" imgW="533160" imgH="393480" progId="Equation.3">
                  <p:embed/>
                  <p:pic>
                    <p:nvPicPr>
                      <p:cNvPr id="0" name=""/>
                      <p:cNvPicPr>
                        <a:picLocks noChangeAspect="1" noChangeArrowheads="1"/>
                      </p:cNvPicPr>
                      <p:nvPr/>
                    </p:nvPicPr>
                    <p:blipFill>
                      <a:blip r:embed="rId8"/>
                      <a:srcRect/>
                      <a:stretch>
                        <a:fillRect/>
                      </a:stretch>
                    </p:blipFill>
                    <p:spPr bwMode="auto">
                      <a:xfrm>
                        <a:off x="5148064" y="4687219"/>
                        <a:ext cx="752475"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タイトル 2"/>
          <p:cNvSpPr txBox="1">
            <a:spLocks/>
          </p:cNvSpPr>
          <p:nvPr/>
        </p:nvSpPr>
        <p:spPr>
          <a:xfrm>
            <a:off x="3635896" y="3933056"/>
            <a:ext cx="5248237" cy="720080"/>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Relation between t and R is determined by maximum stress vs young’s modulus</a:t>
            </a:r>
          </a:p>
        </p:txBody>
      </p:sp>
      <p:sp>
        <p:nvSpPr>
          <p:cNvPr id="13" name="タイトル 2"/>
          <p:cNvSpPr txBox="1">
            <a:spLocks/>
          </p:cNvSpPr>
          <p:nvPr/>
        </p:nvSpPr>
        <p:spPr>
          <a:xfrm>
            <a:off x="3644243" y="5445224"/>
            <a:ext cx="5248237" cy="720080"/>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This ratio is 7.5e-3 for t=0.3 mm, R=40 mm.</a:t>
            </a:r>
          </a:p>
          <a:p>
            <a:r>
              <a:rPr kumimoji="1" lang="en-US" altLang="ja-JP" sz="2000" b="0" dirty="0" smtClean="0"/>
              <a:t>(σ=0.69 </a:t>
            </a:r>
            <a:r>
              <a:rPr kumimoji="1" lang="en-US" altLang="ja-JP" sz="2000" b="0" dirty="0" err="1" smtClean="0"/>
              <a:t>GPa</a:t>
            </a:r>
            <a:r>
              <a:rPr kumimoji="1" lang="en-US" altLang="ja-JP" sz="2000" b="0" dirty="0" smtClean="0"/>
              <a:t>, E = 184 </a:t>
            </a:r>
            <a:r>
              <a:rPr kumimoji="1" lang="en-US" altLang="ja-JP" sz="2000" b="0" dirty="0" err="1" smtClean="0"/>
              <a:t>Gpa</a:t>
            </a:r>
            <a:r>
              <a:rPr kumimoji="1" lang="en-US" altLang="ja-JP" sz="2000" b="0" dirty="0"/>
              <a:t>)</a:t>
            </a:r>
            <a:endParaRPr kumimoji="1" lang="en-US" altLang="ja-JP" sz="2000" b="0" dirty="0" smtClean="0"/>
          </a:p>
        </p:txBody>
      </p:sp>
      <p:pic>
        <p:nvPicPr>
          <p:cNvPr id="13324"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40" y="1055737"/>
            <a:ext cx="2857500" cy="3381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6341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Rough Idea to Calculate Stiffness</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5</a:t>
            </a:fld>
            <a:endParaRPr lang="de-DE" dirty="0"/>
          </a:p>
        </p:txBody>
      </p:sp>
      <p:sp>
        <p:nvSpPr>
          <p:cNvPr id="5" name="タイトル 2"/>
          <p:cNvSpPr txBox="1">
            <a:spLocks/>
          </p:cNvSpPr>
          <p:nvPr/>
        </p:nvSpPr>
        <p:spPr>
          <a:xfrm>
            <a:off x="3635896" y="1196752"/>
            <a:ext cx="5248237" cy="504056"/>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Tip force F depends on R</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375476987"/>
              </p:ext>
            </p:extLst>
          </p:nvPr>
        </p:nvGraphicFramePr>
        <p:xfrm>
          <a:off x="5220072" y="1628800"/>
          <a:ext cx="985838" cy="593725"/>
        </p:xfrm>
        <a:graphic>
          <a:graphicData uri="http://schemas.openxmlformats.org/presentationml/2006/ole">
            <mc:AlternateContent xmlns:mc="http://schemas.openxmlformats.org/markup-compatibility/2006">
              <mc:Choice xmlns:v="urn:schemas-microsoft-com:vml" Requires="v">
                <p:oleObj spid="_x0000_s14414" name="数式" r:id="rId3" imgW="698400" imgH="419040" progId="Equation.3">
                  <p:embed/>
                </p:oleObj>
              </mc:Choice>
              <mc:Fallback>
                <p:oleObj name="数式" r:id="rId3" imgW="698400" imgH="419040" progId="Equation.3">
                  <p:embed/>
                  <p:pic>
                    <p:nvPicPr>
                      <p:cNvPr id="0" name=""/>
                      <p:cNvPicPr>
                        <a:picLocks noChangeAspect="1" noChangeArrowheads="1"/>
                      </p:cNvPicPr>
                      <p:nvPr/>
                    </p:nvPicPr>
                    <p:blipFill>
                      <a:blip r:embed="rId4"/>
                      <a:srcRect/>
                      <a:stretch>
                        <a:fillRect/>
                      </a:stretch>
                    </p:blipFill>
                    <p:spPr bwMode="auto">
                      <a:xfrm>
                        <a:off x="5220072" y="1628800"/>
                        <a:ext cx="985838"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タイトル 2"/>
          <p:cNvSpPr txBox="1">
            <a:spLocks/>
          </p:cNvSpPr>
          <p:nvPr/>
        </p:nvSpPr>
        <p:spPr>
          <a:xfrm>
            <a:off x="3635896" y="2276872"/>
            <a:ext cx="5248237" cy="504056"/>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Pulling the blade by </a:t>
            </a:r>
            <a:r>
              <a:rPr kumimoji="1" lang="en-US" altLang="ja-JP" sz="2000" b="0" dirty="0" err="1" smtClean="0"/>
              <a:t>Δz</a:t>
            </a:r>
            <a:endParaRPr kumimoji="1" lang="en-US" altLang="ja-JP" sz="2000" b="0" dirty="0" smtClean="0"/>
          </a:p>
        </p:txBody>
      </p:sp>
      <p:pic>
        <p:nvPicPr>
          <p:cNvPr id="14"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113230"/>
            <a:ext cx="3028950" cy="290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5" name="オブジェクト 14"/>
          <p:cNvGraphicFramePr>
            <a:graphicFrameLocks noChangeAspect="1"/>
          </p:cNvGraphicFramePr>
          <p:nvPr>
            <p:extLst>
              <p:ext uri="{D42A27DB-BD31-4B8C-83A1-F6EECF244321}">
                <p14:modId xmlns:p14="http://schemas.microsoft.com/office/powerpoint/2010/main" val="3766881703"/>
              </p:ext>
            </p:extLst>
          </p:nvPr>
        </p:nvGraphicFramePr>
        <p:xfrm>
          <a:off x="3960813" y="2817813"/>
          <a:ext cx="877887" cy="557212"/>
        </p:xfrm>
        <a:graphic>
          <a:graphicData uri="http://schemas.openxmlformats.org/presentationml/2006/ole">
            <mc:AlternateContent xmlns:mc="http://schemas.openxmlformats.org/markup-compatibility/2006">
              <mc:Choice xmlns:v="urn:schemas-microsoft-com:vml" Requires="v">
                <p:oleObj spid="_x0000_s14415" name="数式" r:id="rId6" imgW="622080" imgH="393480" progId="Equation.3">
                  <p:embed/>
                </p:oleObj>
              </mc:Choice>
              <mc:Fallback>
                <p:oleObj name="数式" r:id="rId6" imgW="622080" imgH="393480" progId="Equation.3">
                  <p:embed/>
                  <p:pic>
                    <p:nvPicPr>
                      <p:cNvPr id="0" name=""/>
                      <p:cNvPicPr>
                        <a:picLocks noChangeAspect="1" noChangeArrowheads="1"/>
                      </p:cNvPicPr>
                      <p:nvPr/>
                    </p:nvPicPr>
                    <p:blipFill>
                      <a:blip r:embed="rId7"/>
                      <a:srcRect/>
                      <a:stretch>
                        <a:fillRect/>
                      </a:stretch>
                    </p:blipFill>
                    <p:spPr bwMode="auto">
                      <a:xfrm>
                        <a:off x="3960813" y="2817813"/>
                        <a:ext cx="87788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オブジェクト 15"/>
          <p:cNvGraphicFramePr>
            <a:graphicFrameLocks noChangeAspect="1"/>
          </p:cNvGraphicFramePr>
          <p:nvPr>
            <p:extLst>
              <p:ext uri="{D42A27DB-BD31-4B8C-83A1-F6EECF244321}">
                <p14:modId xmlns:p14="http://schemas.microsoft.com/office/powerpoint/2010/main" val="2282701144"/>
              </p:ext>
            </p:extLst>
          </p:nvPr>
        </p:nvGraphicFramePr>
        <p:xfrm>
          <a:off x="5095583" y="2781300"/>
          <a:ext cx="2328862" cy="628650"/>
        </p:xfrm>
        <a:graphic>
          <a:graphicData uri="http://schemas.openxmlformats.org/presentationml/2006/ole">
            <mc:AlternateContent xmlns:mc="http://schemas.openxmlformats.org/markup-compatibility/2006">
              <mc:Choice xmlns:v="urn:schemas-microsoft-com:vml" Requires="v">
                <p:oleObj spid="_x0000_s14416" name="数式" r:id="rId8" imgW="1650960" imgH="444240" progId="Equation.3">
                  <p:embed/>
                </p:oleObj>
              </mc:Choice>
              <mc:Fallback>
                <p:oleObj name="数式" r:id="rId8" imgW="1650960" imgH="444240" progId="Equation.3">
                  <p:embed/>
                  <p:pic>
                    <p:nvPicPr>
                      <p:cNvPr id="0" name=""/>
                      <p:cNvPicPr>
                        <a:picLocks noChangeAspect="1" noChangeArrowheads="1"/>
                      </p:cNvPicPr>
                      <p:nvPr/>
                    </p:nvPicPr>
                    <p:blipFill>
                      <a:blip r:embed="rId9"/>
                      <a:srcRect/>
                      <a:stretch>
                        <a:fillRect/>
                      </a:stretch>
                    </p:blipFill>
                    <p:spPr bwMode="auto">
                      <a:xfrm>
                        <a:off x="5095583" y="2781300"/>
                        <a:ext cx="232886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タイトル 2"/>
          <p:cNvSpPr txBox="1">
            <a:spLocks/>
          </p:cNvSpPr>
          <p:nvPr/>
        </p:nvSpPr>
        <p:spPr>
          <a:xfrm>
            <a:off x="3635896" y="3524221"/>
            <a:ext cx="5248237" cy="504056"/>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Stiffness:</a:t>
            </a:r>
          </a:p>
        </p:txBody>
      </p:sp>
      <p:graphicFrame>
        <p:nvGraphicFramePr>
          <p:cNvPr id="18" name="オブジェクト 17"/>
          <p:cNvGraphicFramePr>
            <a:graphicFrameLocks noChangeAspect="1"/>
          </p:cNvGraphicFramePr>
          <p:nvPr>
            <p:extLst>
              <p:ext uri="{D42A27DB-BD31-4B8C-83A1-F6EECF244321}">
                <p14:modId xmlns:p14="http://schemas.microsoft.com/office/powerpoint/2010/main" val="1897518672"/>
              </p:ext>
            </p:extLst>
          </p:nvPr>
        </p:nvGraphicFramePr>
        <p:xfrm>
          <a:off x="4716016" y="3933056"/>
          <a:ext cx="1236663" cy="555625"/>
        </p:xfrm>
        <a:graphic>
          <a:graphicData uri="http://schemas.openxmlformats.org/presentationml/2006/ole">
            <mc:AlternateContent xmlns:mc="http://schemas.openxmlformats.org/markup-compatibility/2006">
              <mc:Choice xmlns:v="urn:schemas-microsoft-com:vml" Requires="v">
                <p:oleObj spid="_x0000_s14417" name="数式" r:id="rId10" imgW="876240" imgH="393480" progId="Equation.3">
                  <p:embed/>
                </p:oleObj>
              </mc:Choice>
              <mc:Fallback>
                <p:oleObj name="数式" r:id="rId10" imgW="876240" imgH="393480" progId="Equation.3">
                  <p:embed/>
                  <p:pic>
                    <p:nvPicPr>
                      <p:cNvPr id="0" name=""/>
                      <p:cNvPicPr>
                        <a:picLocks noChangeAspect="1" noChangeArrowheads="1"/>
                      </p:cNvPicPr>
                      <p:nvPr/>
                    </p:nvPicPr>
                    <p:blipFill>
                      <a:blip r:embed="rId11"/>
                      <a:srcRect/>
                      <a:stretch>
                        <a:fillRect/>
                      </a:stretch>
                    </p:blipFill>
                    <p:spPr bwMode="auto">
                      <a:xfrm>
                        <a:off x="4716016" y="3933056"/>
                        <a:ext cx="123666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タイトル 2"/>
          <p:cNvSpPr txBox="1">
            <a:spLocks/>
          </p:cNvSpPr>
          <p:nvPr/>
        </p:nvSpPr>
        <p:spPr>
          <a:xfrm>
            <a:off x="872375" y="5013176"/>
            <a:ext cx="6939985" cy="864096"/>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algn="ctr"/>
            <a:r>
              <a:rPr kumimoji="1" lang="en-US" altLang="ja-JP" sz="2000" b="0" dirty="0" smtClean="0"/>
              <a:t>Top </a:t>
            </a:r>
            <a:r>
              <a:rPr kumimoji="1" lang="en-US" altLang="ja-JP" sz="2000" b="0" dirty="0"/>
              <a:t>f</a:t>
            </a:r>
            <a:r>
              <a:rPr kumimoji="1" lang="en-US" altLang="ja-JP" sz="2000" b="0" dirty="0" smtClean="0"/>
              <a:t>ilter design: E=184 </a:t>
            </a:r>
            <a:r>
              <a:rPr kumimoji="1" lang="en-US" altLang="ja-JP" sz="2000" b="0" dirty="0" err="1" smtClean="0"/>
              <a:t>GPa</a:t>
            </a:r>
            <a:r>
              <a:rPr kumimoji="1" lang="en-US" altLang="ja-JP" sz="2000" b="0" dirty="0" smtClean="0"/>
              <a:t>, t=0.3 mm, w</a:t>
            </a:r>
            <a:r>
              <a:rPr kumimoji="1" lang="en-US" altLang="ja-JP" sz="2000" b="0" baseline="-25000" dirty="0" smtClean="0"/>
              <a:t>0</a:t>
            </a:r>
            <a:r>
              <a:rPr kumimoji="1" lang="en-US" altLang="ja-JP" sz="2000" b="0" dirty="0" smtClean="0"/>
              <a:t>=41.4 mm, R=41.4 mm,</a:t>
            </a:r>
          </a:p>
          <a:p>
            <a:pPr algn="ctr"/>
            <a:r>
              <a:rPr kumimoji="1" lang="en-US" altLang="ja-JP" sz="2000" dirty="0" smtClean="0"/>
              <a:t>F=0.51 </a:t>
            </a:r>
            <a:r>
              <a:rPr kumimoji="1" lang="en-US" altLang="ja-JP" sz="2000" dirty="0" err="1" smtClean="0"/>
              <a:t>kgf</a:t>
            </a:r>
            <a:r>
              <a:rPr kumimoji="1" lang="en-US" altLang="ja-JP" sz="2000" dirty="0" smtClean="0"/>
              <a:t>, k= 7.8 </a:t>
            </a:r>
            <a:r>
              <a:rPr kumimoji="1" lang="en-US" altLang="ja-JP" sz="2000" dirty="0" err="1" smtClean="0"/>
              <a:t>gf</a:t>
            </a:r>
            <a:r>
              <a:rPr kumimoji="1" lang="en-US" altLang="ja-JP" sz="2000" dirty="0" smtClean="0"/>
              <a:t>/mm</a:t>
            </a:r>
          </a:p>
        </p:txBody>
      </p:sp>
    </p:spTree>
    <p:extLst>
      <p:ext uri="{BB962C8B-B14F-4D97-AF65-F5344CB8AC3E}">
        <p14:creationId xmlns:p14="http://schemas.microsoft.com/office/powerpoint/2010/main" val="6773271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Finite Element Analysis</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6</a:t>
            </a:fld>
            <a:endParaRPr lang="de-DE"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33464"/>
            <a:ext cx="4139952" cy="3104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タイトル 2"/>
          <p:cNvSpPr txBox="1">
            <a:spLocks/>
          </p:cNvSpPr>
          <p:nvPr/>
        </p:nvSpPr>
        <p:spPr>
          <a:xfrm>
            <a:off x="296311" y="1052736"/>
            <a:ext cx="6939985"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Calculated from FEA: </a:t>
            </a:r>
            <a:r>
              <a:rPr kumimoji="1" lang="en-US" altLang="ja-JP" sz="2000" dirty="0" smtClean="0"/>
              <a:t>F=0.57 </a:t>
            </a:r>
            <a:r>
              <a:rPr kumimoji="1" lang="en-US" altLang="ja-JP" sz="2000" dirty="0" err="1" smtClean="0"/>
              <a:t>kgf</a:t>
            </a:r>
            <a:r>
              <a:rPr kumimoji="1" lang="en-US" altLang="ja-JP" sz="2000" dirty="0" smtClean="0"/>
              <a:t>, k=9.0 </a:t>
            </a:r>
            <a:r>
              <a:rPr kumimoji="1" lang="en-US" altLang="ja-JP" sz="2000" dirty="0" err="1" smtClean="0"/>
              <a:t>gf</a:t>
            </a:r>
            <a:r>
              <a:rPr kumimoji="1" lang="en-US" altLang="ja-JP" sz="2000" dirty="0" smtClean="0"/>
              <a:t>/mm</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3452" y="2420887"/>
            <a:ext cx="4613068" cy="3459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339382" y="1403484"/>
            <a:ext cx="7400970" cy="369332"/>
          </a:xfrm>
          <a:prstGeom prst="rect">
            <a:avLst/>
          </a:prstGeom>
        </p:spPr>
        <p:txBody>
          <a:bodyPr wrap="square">
            <a:spAutoFit/>
          </a:bodyPr>
          <a:lstStyle/>
          <a:p>
            <a:r>
              <a:rPr kumimoji="1" lang="en-US" altLang="ja-JP" dirty="0" smtClean="0"/>
              <a:t>~12% larger than predicted from theory, because of Poisson ratio effect</a:t>
            </a:r>
            <a:endParaRPr kumimoji="1" lang="en-US" altLang="ja-JP" dirty="0"/>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5822" y="260648"/>
            <a:ext cx="2424563"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タイトル 2"/>
          <p:cNvSpPr txBox="1">
            <a:spLocks/>
          </p:cNvSpPr>
          <p:nvPr/>
        </p:nvSpPr>
        <p:spPr>
          <a:xfrm>
            <a:off x="296311" y="1916832"/>
            <a:ext cx="7588057"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Assuming +/- 20 cm range, it can change effective load by </a:t>
            </a:r>
            <a:r>
              <a:rPr kumimoji="1" lang="en-US" altLang="ja-JP" sz="2000" dirty="0" smtClean="0"/>
              <a:t>0.37 kg</a:t>
            </a:r>
            <a:r>
              <a:rPr kumimoji="1" lang="en-US" altLang="ja-JP" sz="2000" b="0" dirty="0" smtClean="0"/>
              <a:t>.</a:t>
            </a:r>
            <a:endParaRPr kumimoji="1" lang="en-US" altLang="ja-JP" sz="2000" dirty="0" smtClean="0"/>
          </a:p>
        </p:txBody>
      </p:sp>
    </p:spTree>
    <p:extLst>
      <p:ext uri="{BB962C8B-B14F-4D97-AF65-F5344CB8AC3E}">
        <p14:creationId xmlns:p14="http://schemas.microsoft.com/office/powerpoint/2010/main" val="785902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Finite Element Analysis</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7</a:t>
            </a:fld>
            <a:endParaRPr lang="de-DE" dirty="0"/>
          </a:p>
        </p:txBody>
      </p:sp>
      <p:sp>
        <p:nvSpPr>
          <p:cNvPr id="5" name="タイトル 2"/>
          <p:cNvSpPr txBox="1">
            <a:spLocks/>
          </p:cNvSpPr>
          <p:nvPr/>
        </p:nvSpPr>
        <p:spPr>
          <a:xfrm>
            <a:off x="296311" y="980728"/>
            <a:ext cx="6939985" cy="720080"/>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Surface stress around working point: </a:t>
            </a:r>
            <a:r>
              <a:rPr kumimoji="1" lang="en-US" altLang="ja-JP" sz="2000" b="0" dirty="0" err="1" smtClean="0"/>
              <a:t>σ</a:t>
            </a:r>
            <a:r>
              <a:rPr kumimoji="1" lang="en-US" altLang="ja-JP" sz="2000" b="0" baseline="-25000" dirty="0" err="1" smtClean="0"/>
              <a:t>max</a:t>
            </a:r>
            <a:r>
              <a:rPr kumimoji="1" lang="en-US" altLang="ja-JP" sz="2000" b="0" dirty="0" smtClean="0"/>
              <a:t> ~ 0.85 </a:t>
            </a:r>
            <a:r>
              <a:rPr kumimoji="1" lang="en-US" altLang="ja-JP" sz="2000" b="0" dirty="0" err="1" smtClean="0"/>
              <a:t>GPa</a:t>
            </a:r>
            <a:endParaRPr kumimoji="1" lang="en-US" altLang="ja-JP" sz="2000" dirty="0" smtClean="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780928"/>
            <a:ext cx="4098032" cy="3073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タイトル 2"/>
          <p:cNvSpPr txBox="1">
            <a:spLocks/>
          </p:cNvSpPr>
          <p:nvPr/>
        </p:nvSpPr>
        <p:spPr>
          <a:xfrm>
            <a:off x="512335" y="1988840"/>
            <a:ext cx="1827417"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Inner Surface</a:t>
            </a:r>
            <a:endParaRPr kumimoji="1" lang="en-US" altLang="ja-JP" sz="2000" dirty="0" smtClean="0"/>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780928"/>
            <a:ext cx="4098032" cy="3073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タイトル 2"/>
          <p:cNvSpPr txBox="1">
            <a:spLocks/>
          </p:cNvSpPr>
          <p:nvPr/>
        </p:nvSpPr>
        <p:spPr>
          <a:xfrm>
            <a:off x="5007552" y="1988840"/>
            <a:ext cx="1827417"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Outer Surface</a:t>
            </a:r>
            <a:endParaRPr kumimoji="1" lang="en-US" altLang="ja-JP" sz="2000" dirty="0" smtClean="0"/>
          </a:p>
        </p:txBody>
      </p:sp>
    </p:spTree>
    <p:extLst>
      <p:ext uri="{BB962C8B-B14F-4D97-AF65-F5344CB8AC3E}">
        <p14:creationId xmlns:p14="http://schemas.microsoft.com/office/powerpoint/2010/main" val="3904185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Necessary Force for DC Compensation</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8</a:t>
            </a:fld>
            <a:endParaRPr lang="de-DE"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060848"/>
            <a:ext cx="5664629"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タイトル 2"/>
          <p:cNvSpPr txBox="1">
            <a:spLocks/>
          </p:cNvSpPr>
          <p:nvPr/>
        </p:nvSpPr>
        <p:spPr>
          <a:xfrm>
            <a:off x="259941" y="908720"/>
            <a:ext cx="8280919" cy="1368152"/>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marL="342900" indent="-342900">
              <a:buFont typeface="Arial" pitchFamily="34" charset="0"/>
              <a:buChar char="•"/>
            </a:pPr>
            <a:r>
              <a:rPr kumimoji="1" lang="en-US" altLang="ja-JP" sz="2000" b="0" dirty="0" smtClean="0"/>
              <a:t>Range of standard GAS filter is roughly +/- 5 mm.</a:t>
            </a:r>
          </a:p>
          <a:p>
            <a:pPr marL="342900" indent="-342900">
              <a:buFont typeface="Arial" pitchFamily="34" charset="0"/>
              <a:buChar char="•"/>
            </a:pPr>
            <a:r>
              <a:rPr kumimoji="1" lang="en-US" altLang="ja-JP" sz="2000" b="0" dirty="0" smtClean="0"/>
              <a:t>When the filter is tuned at 0.3 Hz, necessary force to move GAS filter by 5 </a:t>
            </a:r>
            <a:r>
              <a:rPr kumimoji="1" lang="en-US" altLang="ja-JP" sz="2000" b="0" dirty="0"/>
              <a:t>m</a:t>
            </a:r>
            <a:r>
              <a:rPr kumimoji="1" lang="en-US" altLang="ja-JP" sz="2000" b="0" dirty="0" smtClean="0"/>
              <a:t>m is (1.8E-3)*M [</a:t>
            </a:r>
            <a:r>
              <a:rPr kumimoji="1" lang="en-US" altLang="ja-JP" sz="2000" b="0" dirty="0" err="1" smtClean="0"/>
              <a:t>kgf</a:t>
            </a:r>
            <a:r>
              <a:rPr kumimoji="1" lang="en-US" altLang="ja-JP" sz="2000" b="0" dirty="0" smtClean="0"/>
              <a:t>]. (M [kg] is load on GAS filter)</a:t>
            </a:r>
          </a:p>
          <a:p>
            <a:pPr marL="342900" indent="-342900">
              <a:buFont typeface="Arial" pitchFamily="34" charset="0"/>
              <a:buChar char="•"/>
            </a:pPr>
            <a:r>
              <a:rPr kumimoji="1" lang="en-US" altLang="ja-JP" sz="2000" b="0" dirty="0" smtClean="0"/>
              <a:t>Type-B Top Filter: M=230kg, F=0.414 [</a:t>
            </a:r>
            <a:r>
              <a:rPr kumimoji="1" lang="en-US" altLang="ja-JP" sz="2000" b="0" dirty="0" err="1" smtClean="0"/>
              <a:t>kgf</a:t>
            </a:r>
            <a:r>
              <a:rPr kumimoji="1" lang="en-US" altLang="ja-JP" sz="2000" b="0" dirty="0" smtClean="0"/>
              <a:t>] </a:t>
            </a:r>
          </a:p>
        </p:txBody>
      </p:sp>
      <p:sp>
        <p:nvSpPr>
          <p:cNvPr id="2" name="正方形/長方形 1"/>
          <p:cNvSpPr/>
          <p:nvPr/>
        </p:nvSpPr>
        <p:spPr>
          <a:xfrm>
            <a:off x="6420205" y="3140968"/>
            <a:ext cx="2185791" cy="369332"/>
          </a:xfrm>
          <a:prstGeom prst="rect">
            <a:avLst/>
          </a:prstGeom>
        </p:spPr>
        <p:txBody>
          <a:bodyPr wrap="none">
            <a:spAutoFit/>
          </a:bodyPr>
          <a:lstStyle/>
          <a:p>
            <a:r>
              <a:rPr kumimoji="1" lang="en-US" altLang="ja-JP" dirty="0">
                <a:solidFill>
                  <a:srgbClr val="FF0000"/>
                </a:solidFill>
              </a:rPr>
              <a:t>Optimal load: 39.6 kg</a:t>
            </a:r>
          </a:p>
        </p:txBody>
      </p:sp>
      <p:cxnSp>
        <p:nvCxnSpPr>
          <p:cNvPr id="12" name="直線矢印コネクタ 11"/>
          <p:cNvCxnSpPr/>
          <p:nvPr/>
        </p:nvCxnSpPr>
        <p:spPr>
          <a:xfrm flipH="1">
            <a:off x="6132173" y="3560230"/>
            <a:ext cx="936104" cy="51684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3683901" y="3818651"/>
            <a:ext cx="5112568"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683901" y="4365104"/>
            <a:ext cx="5112568"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539552" y="3820398"/>
            <a:ext cx="2448272" cy="923330"/>
          </a:xfrm>
          <a:prstGeom prst="rect">
            <a:avLst/>
          </a:prstGeom>
        </p:spPr>
        <p:txBody>
          <a:bodyPr wrap="square">
            <a:spAutoFit/>
          </a:bodyPr>
          <a:lstStyle/>
          <a:p>
            <a:r>
              <a:rPr kumimoji="1" lang="en-US" altLang="ja-JP" b="1" dirty="0" smtClean="0">
                <a:solidFill>
                  <a:schemeClr val="tx2"/>
                </a:solidFill>
              </a:rPr>
              <a:t>Load vs tip height</a:t>
            </a:r>
            <a:r>
              <a:rPr kumimoji="1" lang="en-US" altLang="ja-JP" b="1" dirty="0">
                <a:solidFill>
                  <a:schemeClr val="tx2"/>
                </a:solidFill>
              </a:rPr>
              <a:t> </a:t>
            </a:r>
            <a:r>
              <a:rPr kumimoji="1" lang="en-US" altLang="ja-JP" b="1" dirty="0" smtClean="0">
                <a:solidFill>
                  <a:schemeClr val="tx2"/>
                </a:solidFill>
              </a:rPr>
              <a:t>of standard GAS filter, tuned at 0.22 Hz</a:t>
            </a:r>
          </a:p>
        </p:txBody>
      </p:sp>
      <p:cxnSp>
        <p:nvCxnSpPr>
          <p:cNvPr id="13" name="直線コネクタ 12"/>
          <p:cNvCxnSpPr/>
          <p:nvPr/>
        </p:nvCxnSpPr>
        <p:spPr>
          <a:xfrm>
            <a:off x="3683901" y="4104368"/>
            <a:ext cx="5112568"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550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For Stronger Blade</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9</a:t>
            </a:fld>
            <a:endParaRPr lang="de-DE" dirty="0"/>
          </a:p>
        </p:txBody>
      </p:sp>
      <p:sp>
        <p:nvSpPr>
          <p:cNvPr id="9" name="タイトル 2"/>
          <p:cNvSpPr txBox="1">
            <a:spLocks/>
          </p:cNvSpPr>
          <p:nvPr/>
        </p:nvSpPr>
        <p:spPr>
          <a:xfrm>
            <a:off x="259941" y="1196752"/>
            <a:ext cx="8488523" cy="1368152"/>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marL="342900" indent="-342900">
              <a:buFont typeface="Arial" pitchFamily="34" charset="0"/>
              <a:buChar char="•"/>
            </a:pPr>
            <a:r>
              <a:rPr kumimoji="1" lang="en-US" altLang="ja-JP" sz="2000" b="0" dirty="0" smtClean="0"/>
              <a:t>Changing thickness from 0.3-&gt;0.4 mm, the surface stress becomes 1.2 [</a:t>
            </a:r>
            <a:r>
              <a:rPr kumimoji="1" lang="en-US" altLang="ja-JP" sz="2000" b="0" dirty="0" err="1" smtClean="0"/>
              <a:t>Gpa</a:t>
            </a:r>
            <a:r>
              <a:rPr kumimoji="1" lang="en-US" altLang="ja-JP" sz="2000" b="0" dirty="0" smtClean="0"/>
              <a:t>], the stiffness becomes 0.89 [</a:t>
            </a:r>
            <a:r>
              <a:rPr kumimoji="1" lang="en-US" altLang="ja-JP" sz="2000" b="0" dirty="0" err="1" smtClean="0"/>
              <a:t>kgf</a:t>
            </a:r>
            <a:r>
              <a:rPr kumimoji="1" lang="en-US" altLang="ja-JP" sz="2000" b="0" dirty="0" smtClean="0"/>
              <a:t>] for 40 mm movement, DC force becomes 1.2 [</a:t>
            </a:r>
            <a:r>
              <a:rPr kumimoji="1" lang="en-US" altLang="ja-JP" sz="2000" b="0" dirty="0" err="1" smtClean="0"/>
              <a:t>kgf</a:t>
            </a:r>
            <a:r>
              <a:rPr kumimoji="1" lang="en-US" altLang="ja-JP" sz="2000" b="0" dirty="0" smtClean="0"/>
              <a:t>].</a:t>
            </a:r>
          </a:p>
        </p:txBody>
      </p:sp>
    </p:spTree>
    <p:extLst>
      <p:ext uri="{BB962C8B-B14F-4D97-AF65-F5344CB8AC3E}">
        <p14:creationId xmlns:p14="http://schemas.microsoft.com/office/powerpoint/2010/main" val="1173122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28304</TotalTime>
  <Words>459</Words>
  <Application>Microsoft Office PowerPoint</Application>
  <PresentationFormat>画面に合わせる (4:3)</PresentationFormat>
  <Paragraphs>56</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Larissa-Design</vt:lpstr>
      <vt:lpstr>数式</vt:lpstr>
      <vt:lpstr>Fishing Rod Design for KAGRA GAS Filters</vt:lpstr>
      <vt:lpstr>Purpose of this work</vt:lpstr>
      <vt:lpstr>Compensation System at Top Filter</vt:lpstr>
      <vt:lpstr>Physics and Design Concept</vt:lpstr>
      <vt:lpstr>Rough Idea to Calculate Stiffness</vt:lpstr>
      <vt:lpstr>Finite Element Analysis</vt:lpstr>
      <vt:lpstr>Finite Element Analysis</vt:lpstr>
      <vt:lpstr>Necessary Force for DC Compensation</vt:lpstr>
      <vt:lpstr>For Stronger Blade</vt:lpstr>
      <vt:lpstr>Fishing Rod for Standard Filter</vt:lpstr>
    </vt:vector>
  </TitlesOfParts>
  <Company>Institut für Gravitationsphysik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Opto-mechanical coupling in a Michelson-Sagnac</dc:title>
  <dc:creator>Henning Kaufer</dc:creator>
  <cp:lastModifiedBy>tsekiguchi</cp:lastModifiedBy>
  <cp:revision>1673</cp:revision>
  <dcterms:created xsi:type="dcterms:W3CDTF">2011-01-04T09:05:01Z</dcterms:created>
  <dcterms:modified xsi:type="dcterms:W3CDTF">2014-06-04T09:22:43Z</dcterms:modified>
</cp:coreProperties>
</file>