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F443D-1917-442D-AECD-BA48C885E3C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5C79-8E9D-4A01-AB8C-B0B19C4AE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47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5C79-8E9D-4A01-AB8C-B0B19C4AEF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8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7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1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9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5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0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1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40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15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6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Error </a:t>
            </a:r>
            <a:r>
              <a:rPr kumimoji="1" lang="en-US" altLang="ja-JP" dirty="0" smtClean="0"/>
              <a:t>Contribution</a:t>
            </a:r>
            <a:br>
              <a:rPr kumimoji="1" lang="en-US" altLang="ja-JP" dirty="0" smtClean="0"/>
            </a:br>
            <a:r>
              <a:rPr lang="en-US" altLang="ja-JP" dirty="0" smtClean="0"/>
              <a:t>BRT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</a:p>
          <a:p>
            <a:r>
              <a:rPr lang="en-US" altLang="ja-JP" dirty="0" smtClean="0"/>
              <a:t>NAOJ / </a:t>
            </a:r>
            <a:r>
              <a:rPr lang="en-US" altLang="ja-JP" dirty="0" err="1" smtClean="0"/>
              <a:t>Ochanomizu</a:t>
            </a:r>
            <a:r>
              <a:rPr lang="en-US" altLang="ja-JP" dirty="0" smtClean="0"/>
              <a:t> University</a:t>
            </a:r>
          </a:p>
          <a:p>
            <a:r>
              <a:rPr kumimoji="1" lang="en-US" altLang="ja-JP" dirty="0" smtClean="0"/>
              <a:t>2014/5/21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2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タイトル 1"/>
          <p:cNvSpPr txBox="1">
            <a:spLocks/>
          </p:cNvSpPr>
          <p:nvPr/>
        </p:nvSpPr>
        <p:spPr>
          <a:xfrm>
            <a:off x="366679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TMS design</a:t>
            </a:r>
            <a:endParaRPr lang="ja-JP" altLang="en-US" dirty="0"/>
          </a:p>
        </p:txBody>
      </p:sp>
      <p:grpSp>
        <p:nvGrpSpPr>
          <p:cNvPr id="86" name="グループ化 85"/>
          <p:cNvGrpSpPr/>
          <p:nvPr/>
        </p:nvGrpSpPr>
        <p:grpSpPr>
          <a:xfrm>
            <a:off x="342251" y="2108620"/>
            <a:ext cx="8434845" cy="2979236"/>
            <a:chOff x="446538" y="2067488"/>
            <a:chExt cx="8434845" cy="2979236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446538" y="2067488"/>
              <a:ext cx="8318701" cy="2780620"/>
              <a:chOff x="447249" y="2073777"/>
              <a:chExt cx="8318701" cy="2780620"/>
            </a:xfrm>
          </p:grpSpPr>
          <p:grpSp>
            <p:nvGrpSpPr>
              <p:cNvPr id="51" name="グループ化 50"/>
              <p:cNvGrpSpPr/>
              <p:nvPr/>
            </p:nvGrpSpPr>
            <p:grpSpPr>
              <a:xfrm>
                <a:off x="6317218" y="3423366"/>
                <a:ext cx="649176" cy="893310"/>
                <a:chOff x="5429133" y="4884324"/>
                <a:chExt cx="835364" cy="1817455"/>
              </a:xfrm>
            </p:grpSpPr>
            <p:sp>
              <p:nvSpPr>
                <p:cNvPr id="52" name="正方形/長方形 51"/>
                <p:cNvSpPr/>
                <p:nvPr/>
              </p:nvSpPr>
              <p:spPr>
                <a:xfrm>
                  <a:off x="5635139" y="4923061"/>
                  <a:ext cx="457201" cy="17527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3" name="グループ化 52"/>
                <p:cNvGrpSpPr/>
                <p:nvPr/>
              </p:nvGrpSpPr>
              <p:grpSpPr>
                <a:xfrm>
                  <a:off x="5429133" y="4884324"/>
                  <a:ext cx="835364" cy="1817455"/>
                  <a:chOff x="6285708" y="4851815"/>
                  <a:chExt cx="835364" cy="1817455"/>
                </a:xfrm>
              </p:grpSpPr>
              <p:sp>
                <p:nvSpPr>
                  <p:cNvPr id="54" name="円/楕円 53"/>
                  <p:cNvSpPr/>
                  <p:nvPr/>
                </p:nvSpPr>
                <p:spPr>
                  <a:xfrm flipH="1">
                    <a:off x="6776757" y="4851815"/>
                    <a:ext cx="344315" cy="180467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8" name="円/楕円 57"/>
                  <p:cNvSpPr/>
                  <p:nvPr/>
                </p:nvSpPr>
                <p:spPr>
                  <a:xfrm flipH="1">
                    <a:off x="6285708" y="4864600"/>
                    <a:ext cx="344317" cy="180467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7" name="正方形/長方形 6"/>
              <p:cNvSpPr/>
              <p:nvPr/>
            </p:nvSpPr>
            <p:spPr>
              <a:xfrm>
                <a:off x="788818" y="2772533"/>
                <a:ext cx="780728" cy="203501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7478090" y="3717031"/>
                <a:ext cx="312267" cy="3122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8453682" y="3736389"/>
                <a:ext cx="312268" cy="312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直線矢印コネクタ 9"/>
              <p:cNvCxnSpPr/>
              <p:nvPr/>
            </p:nvCxnSpPr>
            <p:spPr>
              <a:xfrm flipV="1">
                <a:off x="1587387" y="3806483"/>
                <a:ext cx="1472445" cy="12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>
                <a:off x="6036406" y="3845571"/>
                <a:ext cx="553959" cy="294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3498257" y="2073777"/>
                <a:ext cx="746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BRT</a:t>
                </a:r>
                <a:endParaRPr kumimoji="1" lang="ja-JP" altLang="en-US" sz="2800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6896635" y="2480020"/>
                <a:ext cx="7697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GPT</a:t>
                </a:r>
                <a:endParaRPr kumimoji="1" lang="ja-JP" altLang="en-US" sz="2800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788818" y="2073777"/>
                <a:ext cx="8418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ETM</a:t>
                </a:r>
                <a:endParaRPr kumimoji="1" lang="ja-JP" altLang="en-US" sz="2800" dirty="0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7705077" y="4058690"/>
                <a:ext cx="8338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QPD</a:t>
                </a:r>
                <a:endParaRPr kumimoji="1" lang="ja-JP" altLang="en-US" sz="2800" dirty="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2100869" y="3283391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L0</a:t>
                </a:r>
                <a:endParaRPr kumimoji="1" lang="ja-JP" altLang="en-US" sz="2800" dirty="0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6010644" y="3312947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L3</a:t>
                </a:r>
                <a:endParaRPr kumimoji="1" lang="ja-JP" altLang="en-US" sz="2800" dirty="0"/>
              </a:p>
            </p:txBody>
          </p:sp>
          <p:sp>
            <p:nvSpPr>
              <p:cNvPr id="50" name="円/楕円 49"/>
              <p:cNvSpPr/>
              <p:nvPr/>
            </p:nvSpPr>
            <p:spPr>
              <a:xfrm flipH="1">
                <a:off x="447249" y="2772532"/>
                <a:ext cx="683137" cy="2041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" name="グループ化 5"/>
              <p:cNvGrpSpPr/>
              <p:nvPr/>
            </p:nvGrpSpPr>
            <p:grpSpPr>
              <a:xfrm>
                <a:off x="6698821" y="3344254"/>
                <a:ext cx="1754861" cy="528911"/>
                <a:chOff x="6408076" y="3581517"/>
                <a:chExt cx="1754861" cy="528911"/>
              </a:xfrm>
            </p:grpSpPr>
            <p:cxnSp>
              <p:nvCxnSpPr>
                <p:cNvPr id="24" name="直線矢印コネクタ 23"/>
                <p:cNvCxnSpPr>
                  <a:stCxn id="8" idx="6"/>
                </p:cNvCxnSpPr>
                <p:nvPr/>
              </p:nvCxnSpPr>
              <p:spPr>
                <a:xfrm flipV="1">
                  <a:off x="7499612" y="4110427"/>
                  <a:ext cx="663325" cy="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/>
                <p:cNvCxnSpPr>
                  <a:stCxn id="54" idx="6"/>
                  <a:endCxn id="8" idx="2"/>
                </p:cNvCxnSpPr>
                <p:nvPr/>
              </p:nvCxnSpPr>
              <p:spPr>
                <a:xfrm>
                  <a:off x="6408076" y="4104143"/>
                  <a:ext cx="779269" cy="6285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6548955" y="3587208"/>
                  <a:ext cx="51809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L4</a:t>
                  </a:r>
                  <a:endParaRPr kumimoji="1" lang="ja-JP" altLang="en-US" sz="2800" dirty="0"/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7572228" y="3581517"/>
                  <a:ext cx="51809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L5</a:t>
                  </a:r>
                  <a:endParaRPr kumimoji="1" lang="ja-JP" altLang="en-US" sz="2800" dirty="0"/>
                </a:p>
              </p:txBody>
            </p:sp>
          </p:grpSp>
          <p:grpSp>
            <p:nvGrpSpPr>
              <p:cNvPr id="11" name="グループ化 10"/>
              <p:cNvGrpSpPr/>
              <p:nvPr/>
            </p:nvGrpSpPr>
            <p:grpSpPr>
              <a:xfrm>
                <a:off x="3714025" y="2799131"/>
                <a:ext cx="1093724" cy="2055266"/>
                <a:chOff x="5136502" y="4667259"/>
                <a:chExt cx="816914" cy="2055266"/>
              </a:xfrm>
            </p:grpSpPr>
            <p:sp>
              <p:nvSpPr>
                <p:cNvPr id="13" name="正方形/長方形 12"/>
                <p:cNvSpPr/>
                <p:nvPr/>
              </p:nvSpPr>
              <p:spPr>
                <a:xfrm>
                  <a:off x="5349245" y="4707821"/>
                  <a:ext cx="457200" cy="20147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" name="グループ化 4"/>
                <p:cNvGrpSpPr/>
                <p:nvPr/>
              </p:nvGrpSpPr>
              <p:grpSpPr>
                <a:xfrm>
                  <a:off x="5136502" y="4667259"/>
                  <a:ext cx="816914" cy="2042470"/>
                  <a:chOff x="5993077" y="4634750"/>
                  <a:chExt cx="816914" cy="2042470"/>
                </a:xfrm>
              </p:grpSpPr>
              <p:sp>
                <p:nvSpPr>
                  <p:cNvPr id="34" name="円/楕円 33"/>
                  <p:cNvSpPr/>
                  <p:nvPr/>
                </p:nvSpPr>
                <p:spPr>
                  <a:xfrm flipH="1">
                    <a:off x="6490861" y="4634750"/>
                    <a:ext cx="319130" cy="201470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円/楕円 29"/>
                  <p:cNvSpPr/>
                  <p:nvPr/>
                </p:nvSpPr>
                <p:spPr>
                  <a:xfrm flipH="1">
                    <a:off x="5993077" y="4662516"/>
                    <a:ext cx="344317" cy="201470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" name="円/楕円 1"/>
              <p:cNvSpPr/>
              <p:nvPr/>
            </p:nvSpPr>
            <p:spPr>
              <a:xfrm>
                <a:off x="3059832" y="2792843"/>
                <a:ext cx="432048" cy="201470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5887984" y="3348199"/>
                <a:ext cx="148422" cy="9721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6" name="直線矢印コネクタ 45"/>
              <p:cNvCxnSpPr/>
              <p:nvPr/>
            </p:nvCxnSpPr>
            <p:spPr>
              <a:xfrm>
                <a:off x="3491880" y="3806614"/>
                <a:ext cx="711686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テキスト ボックス 54"/>
              <p:cNvSpPr txBox="1"/>
              <p:nvPr/>
            </p:nvSpPr>
            <p:spPr>
              <a:xfrm>
                <a:off x="3588677" y="3303741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L1</a:t>
                </a:r>
                <a:endParaRPr kumimoji="1" lang="ja-JP" altLang="en-US" sz="2800" dirty="0"/>
              </a:p>
            </p:txBody>
          </p:sp>
          <p:cxnSp>
            <p:nvCxnSpPr>
              <p:cNvPr id="36" name="直線矢印コネクタ 35"/>
              <p:cNvCxnSpPr>
                <a:endCxn id="35" idx="2"/>
              </p:cNvCxnSpPr>
              <p:nvPr/>
            </p:nvCxnSpPr>
            <p:spPr>
              <a:xfrm flipV="1">
                <a:off x="4323075" y="3834250"/>
                <a:ext cx="1564909" cy="191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4807753" y="3299236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L2</a:t>
                </a:r>
                <a:endParaRPr kumimoji="1" lang="ja-JP" altLang="en-US" sz="2800" dirty="0"/>
              </a:p>
            </p:txBody>
          </p:sp>
        </p:grpSp>
        <p:sp>
          <p:nvSpPr>
            <p:cNvPr id="82" name="正方形/長方形 81"/>
            <p:cNvSpPr/>
            <p:nvPr/>
          </p:nvSpPr>
          <p:spPr>
            <a:xfrm>
              <a:off x="2926410" y="2590708"/>
              <a:ext cx="1683856" cy="245601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725470" y="3015661"/>
              <a:ext cx="3155913" cy="183244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3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L0,L1 Position </a:t>
            </a:r>
            <a:r>
              <a:rPr kumimoji="1" lang="en-US" altLang="ja-JP" dirty="0" smtClean="0"/>
              <a:t>Error Contribution to </a:t>
            </a:r>
            <a:r>
              <a:rPr kumimoji="1" lang="en-US" altLang="ja-JP" dirty="0" err="1" smtClean="0"/>
              <a:t>Gouy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Phase </a:t>
            </a:r>
            <a:r>
              <a:rPr kumimoji="1" lang="en-US" altLang="ja-JP" dirty="0" smtClean="0"/>
              <a:t>difference</a:t>
            </a:r>
            <a:endParaRPr kumimoji="1" lang="ja-JP" alt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9544"/>
            <a:ext cx="4636689" cy="344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34" y="1628800"/>
            <a:ext cx="4541866" cy="356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5160234" y="5440582"/>
            <a:ext cx="3983766" cy="1047684"/>
            <a:chOff x="5172404" y="5440582"/>
            <a:chExt cx="3983766" cy="1047684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172404" y="5965046"/>
              <a:ext cx="39837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u="sng" dirty="0" smtClean="0">
                  <a:solidFill>
                    <a:srgbClr val="FF0000"/>
                  </a:solidFill>
                </a:rPr>
                <a:t>Error &lt; ±1 [mm] </a:t>
              </a:r>
              <a:r>
                <a:rPr kumimoji="1" lang="en-US" altLang="ja-JP" sz="2400" u="sng" dirty="0" smtClean="0">
                  <a:solidFill>
                    <a:srgbClr val="FF0000"/>
                  </a:solidFill>
                </a:rPr>
                <a:t>required</a:t>
              </a:r>
              <a:endParaRPr kumimoji="1" lang="ja-JP" altLang="en-US" sz="2400" u="sng" dirty="0">
                <a:solidFill>
                  <a:srgbClr val="FF0000"/>
                </a:solidFill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6516216" y="5440582"/>
              <a:ext cx="985432" cy="4430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407019" y="5494561"/>
            <a:ext cx="607859" cy="993705"/>
            <a:chOff x="2193926" y="5487043"/>
            <a:chExt cx="607859" cy="993705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18" name="下矢印 17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415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8" y="1635319"/>
            <a:ext cx="4686725" cy="353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3962"/>
            <a:ext cx="4572000" cy="37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2207452" y="5432105"/>
            <a:ext cx="607859" cy="993705"/>
            <a:chOff x="2193926" y="5487043"/>
            <a:chExt cx="607859" cy="99370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7" name="下矢印 6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170270" y="5447199"/>
            <a:ext cx="3973730" cy="1007919"/>
            <a:chOff x="5228987" y="5440582"/>
            <a:chExt cx="3973730" cy="1007919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5228987" y="5971447"/>
              <a:ext cx="397373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500" u="sng" dirty="0" smtClean="0">
                  <a:solidFill>
                    <a:srgbClr val="FF0000"/>
                  </a:solidFill>
                </a:rPr>
                <a:t>Error &lt; ±5 [mm]  required</a:t>
              </a:r>
              <a:endParaRPr kumimoji="1" lang="ja-JP" altLang="en-US" sz="2500" u="sng" dirty="0">
                <a:solidFill>
                  <a:srgbClr val="FF0000"/>
                </a:solidFill>
              </a:endParaRPr>
            </a:p>
          </p:txBody>
        </p:sp>
        <p:sp>
          <p:nvSpPr>
            <p:cNvPr id="13" name="下矢印 12"/>
            <p:cNvSpPr/>
            <p:nvPr/>
          </p:nvSpPr>
          <p:spPr>
            <a:xfrm>
              <a:off x="6516216" y="5440582"/>
              <a:ext cx="985432" cy="4430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L2,L3</a:t>
            </a:r>
            <a:r>
              <a:rPr lang="en-US" altLang="ja-JP" dirty="0" smtClean="0"/>
              <a:t> </a:t>
            </a:r>
            <a:r>
              <a:rPr lang="en-US" altLang="ja-JP" dirty="0"/>
              <a:t>Position Error Contribution to </a:t>
            </a:r>
            <a:r>
              <a:rPr lang="en-US" altLang="ja-JP" dirty="0" err="1"/>
              <a:t>Gouy</a:t>
            </a:r>
            <a:r>
              <a:rPr lang="en-US" altLang="ja-JP" dirty="0"/>
              <a:t> </a:t>
            </a:r>
            <a:r>
              <a:rPr kumimoji="1" lang="en-US" altLang="ja-JP" dirty="0" smtClean="0"/>
              <a:t>Phase </a:t>
            </a:r>
            <a:r>
              <a:rPr kumimoji="1" lang="en-US" altLang="ja-JP" dirty="0" smtClean="0"/>
              <a:t>difference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1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9" y="1844824"/>
            <a:ext cx="4423950" cy="355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80" y="1916832"/>
            <a:ext cx="4326320" cy="34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2342955" y="5657530"/>
            <a:ext cx="607859" cy="993705"/>
            <a:chOff x="2193926" y="5487043"/>
            <a:chExt cx="607859" cy="99370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7" name="下矢印 6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885623" y="5578591"/>
            <a:ext cx="607859" cy="993705"/>
            <a:chOff x="2193926" y="5487043"/>
            <a:chExt cx="607859" cy="993705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L4,L5 Position </a:t>
            </a:r>
            <a:r>
              <a:rPr lang="en-US" altLang="ja-JP" dirty="0"/>
              <a:t>Error Contribution to </a:t>
            </a:r>
            <a:r>
              <a:rPr kumimoji="1" lang="en-US" altLang="ja-JP" dirty="0" err="1" smtClean="0"/>
              <a:t>Gouy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Phase </a:t>
            </a:r>
            <a:r>
              <a:rPr kumimoji="1" lang="en-US" altLang="ja-JP" dirty="0" smtClean="0"/>
              <a:t>difference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e</a:t>
            </a:r>
            <a:r>
              <a:rPr kumimoji="1" lang="en-US" altLang="ja-JP" dirty="0" smtClean="0"/>
              <a:t>x1) </a:t>
            </a:r>
            <a:r>
              <a:rPr kumimoji="1" lang="en-US" altLang="ja-JP" dirty="0" err="1" smtClean="0"/>
              <a:t>RoC</a:t>
            </a:r>
            <a:r>
              <a:rPr kumimoji="1" lang="en-US" altLang="ja-JP" dirty="0" smtClean="0"/>
              <a:t> of BRTlens</a:t>
            </a:r>
            <a:r>
              <a:rPr lang="en-US" altLang="ja-JP" dirty="0" smtClean="0"/>
              <a:t>1 front side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72623"/>
              </p:ext>
            </p:extLst>
          </p:nvPr>
        </p:nvGraphicFramePr>
        <p:xfrm>
          <a:off x="457200" y="2315568"/>
          <a:ext cx="8485375" cy="418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34"/>
                <a:gridCol w="1563474"/>
                <a:gridCol w="1944216"/>
                <a:gridCol w="2219035"/>
                <a:gridCol w="1935516"/>
              </a:tblGrid>
              <a:tr h="137228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between BRT lens1 &amp; 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407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waist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0.624248036004+0.0318213058677i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1.822026123355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0.00016991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8407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1.8022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10556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waist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0.0943883935588+0.00627511054543i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1.782374597325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0.000166672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e</a:t>
            </a:r>
            <a:r>
              <a:rPr kumimoji="1" lang="en-US" altLang="ja-JP" dirty="0" smtClean="0"/>
              <a:t>x2) </a:t>
            </a:r>
            <a:r>
              <a:rPr kumimoji="1" lang="en-US" altLang="ja-JP" dirty="0" err="1" smtClean="0"/>
              <a:t>RoC</a:t>
            </a:r>
            <a:r>
              <a:rPr kumimoji="1" lang="en-US" altLang="ja-JP" dirty="0" smtClean="0"/>
              <a:t> of BRTlens</a:t>
            </a:r>
            <a:r>
              <a:rPr lang="en-US" altLang="ja-JP" dirty="0"/>
              <a:t>2</a:t>
            </a:r>
            <a:r>
              <a:rPr lang="en-US" altLang="ja-JP" dirty="0" smtClean="0"/>
              <a:t> front side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5206"/>
              </p:ext>
            </p:extLst>
          </p:nvPr>
        </p:nvGraphicFramePr>
        <p:xfrm>
          <a:off x="244766" y="2389680"/>
          <a:ext cx="8791730" cy="4315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31"/>
                <a:gridCol w="1751200"/>
                <a:gridCol w="1921738"/>
                <a:gridCol w="2250889"/>
                <a:gridCol w="2059472"/>
              </a:tblGrid>
              <a:tr h="157226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</a:t>
                      </a:r>
                      <a:r>
                        <a:rPr kumimoji="1" lang="en-US" altLang="ja-JP" u="sng" baseline="0" dirty="0" smtClean="0">
                          <a:solidFill>
                            <a:srgbClr val="FFFF00"/>
                          </a:solidFill>
                        </a:rPr>
                        <a:t>between BRT lens1 &amp; 2</a:t>
                      </a:r>
                      <a:r>
                        <a:rPr kumimoji="1" lang="en-US" altLang="ja-JP" baseline="0" dirty="0" smtClean="0"/>
                        <a:t>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0.000136795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-0.228402214777+0.0552519530522i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effectLst/>
                        </a:rPr>
                        <a:t>1.8005001057955112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0.000166705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1.8022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0.000219617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-0.500371551092+0.142409759343i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effectLst/>
                        </a:rPr>
                        <a:t>1.8039005533490906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0.000169909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68690"/>
              </p:ext>
            </p:extLst>
          </p:nvPr>
        </p:nvGraphicFramePr>
        <p:xfrm>
          <a:off x="251520" y="1988840"/>
          <a:ext cx="8719722" cy="432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809"/>
                <a:gridCol w="1736856"/>
                <a:gridCol w="1925831"/>
                <a:gridCol w="2212622"/>
                <a:gridCol w="2042604"/>
              </a:tblGrid>
              <a:tr h="13396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</a:t>
                      </a:r>
                      <a:r>
                        <a:rPr kumimoji="1" lang="en-US" altLang="ja-JP" u="sng" baseline="0" dirty="0" smtClean="0">
                          <a:solidFill>
                            <a:srgbClr val="FFFF00"/>
                          </a:solidFill>
                        </a:rPr>
                        <a:t>between BRT lens2 &amp; GPT lens1</a:t>
                      </a:r>
                      <a:r>
                        <a:rPr kumimoji="1" lang="en-US" altLang="ja-JP" baseline="0" dirty="0" smtClean="0"/>
                        <a:t>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6001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0.000136795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-0.228402214777+0.0552519530522i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-1.17918871025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smtClean="0"/>
                        <a:t>No waist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8923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8923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0.000219617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-0.500371551092+0.142409759343i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6.12412690512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0.000272185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0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6748" y="2420888"/>
            <a:ext cx="7401972" cy="410445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1. L1 between BRT lenses &amp; L3 </a:t>
            </a:r>
            <a:r>
              <a:rPr lang="en-US" altLang="ja-JP" dirty="0"/>
              <a:t>between </a:t>
            </a:r>
            <a:r>
              <a:rPr lang="en-US" altLang="ja-JP" dirty="0" smtClean="0"/>
              <a:t>GPT lenses are sensitive</a:t>
            </a:r>
          </a:p>
          <a:p>
            <a:pPr marL="0" indent="0">
              <a:buNone/>
            </a:pPr>
            <a:r>
              <a:rPr lang="en-US" altLang="ja-JP" dirty="0" smtClean="0"/>
              <a:t>(Errors &lt; ±1mm  Required)</a:t>
            </a:r>
            <a:endParaRPr lang="en-US" altLang="ja-JP" dirty="0"/>
          </a:p>
          <a:p>
            <a:pPr marL="0" indent="0">
              <a:buNone/>
            </a:pPr>
            <a:endParaRPr lang="en-US" altLang="ja-JP" i="1" dirty="0" smtClean="0"/>
          </a:p>
          <a:p>
            <a:pPr marL="0" indent="0">
              <a:buNone/>
            </a:pPr>
            <a:r>
              <a:rPr lang="en-US" altLang="ja-JP" dirty="0" smtClean="0"/>
              <a:t>2. </a:t>
            </a:r>
            <a:r>
              <a:rPr lang="en-US" altLang="ja-JP" dirty="0" err="1" smtClean="0"/>
              <a:t>RoC</a:t>
            </a:r>
            <a:r>
              <a:rPr lang="en-US" altLang="ja-JP" smtClean="0"/>
              <a:t> </a:t>
            </a:r>
            <a:r>
              <a:rPr lang="en-US" altLang="ja-JP" smtClean="0"/>
              <a:t>errors </a:t>
            </a:r>
            <a:r>
              <a:rPr lang="en-US" altLang="ja-JP" dirty="0" smtClean="0"/>
              <a:t>can be compensated by L1</a:t>
            </a:r>
          </a:p>
        </p:txBody>
      </p:sp>
      <p:sp>
        <p:nvSpPr>
          <p:cNvPr id="4" name="右矢印 3"/>
          <p:cNvSpPr/>
          <p:nvPr/>
        </p:nvSpPr>
        <p:spPr>
          <a:xfrm>
            <a:off x="611560" y="1691172"/>
            <a:ext cx="762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8923</TotalTime>
  <Words>290</Words>
  <Application>Microsoft Office PowerPoint</Application>
  <PresentationFormat>画面に合わせる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Error Contribution BRT</vt:lpstr>
      <vt:lpstr>PowerPoint プレゼンテーション</vt:lpstr>
      <vt:lpstr>L0,L1 Position Error Contribution to Gouy Phase difference</vt:lpstr>
      <vt:lpstr>L2,L3 Position Error Contribution to Gouy Phase difference</vt:lpstr>
      <vt:lpstr>L4,L5 Position Error Contribution to Gouy Phase difference</vt:lpstr>
      <vt:lpstr>RoC error 1</vt:lpstr>
      <vt:lpstr>RoC error 2</vt:lpstr>
      <vt:lpstr>RoC error 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junko</dc:creator>
  <cp:lastModifiedBy>junko</cp:lastModifiedBy>
  <cp:revision>30</cp:revision>
  <dcterms:created xsi:type="dcterms:W3CDTF">2014-05-14T13:29:10Z</dcterms:created>
  <dcterms:modified xsi:type="dcterms:W3CDTF">2014-05-21T07:50:32Z</dcterms:modified>
</cp:coreProperties>
</file>