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gif" ContentType="image/gif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0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nl-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Geen stijl, gee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31" autoAdjust="0"/>
    <p:restoredTop sz="94624" autoAdjust="0"/>
  </p:normalViewPr>
  <p:slideViewPr>
    <p:cSldViewPr snapToGrid="0" snapToObjects="1">
      <p:cViewPr varScale="1">
        <p:scale>
          <a:sx n="116" d="100"/>
          <a:sy n="116" d="100"/>
        </p:scale>
        <p:origin x="-952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B34645-C42E-BA44-8203-3507D3058234}" type="datetimeFigureOut">
              <a:rPr lang="nl-NL" smtClean="0"/>
              <a:t>15/05/14</a:t>
            </a:fld>
            <a:endParaRPr lang="en-GB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GB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15F205-CCA5-7C4D-9F39-DDA8804F8ED1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11503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15F205-CCA5-7C4D-9F39-DDA8804F8ED1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64900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noProof="0" smtClean="0"/>
              <a:t>Titelstijl van model bewerken</a:t>
            </a:r>
            <a:endParaRPr lang="en-GB" noProof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noProof="0" smtClean="0"/>
              <a:t>Klik om de tekststijl van het model te bewerken</a:t>
            </a:r>
          </a:p>
        </p:txBody>
      </p:sp>
      <p:sp>
        <p:nvSpPr>
          <p:cNvPr id="10" name="Tijdelijke aanduiding voor voettekst 4"/>
          <p:cNvSpPr txBox="1">
            <a:spLocks/>
          </p:cNvSpPr>
          <p:nvPr userDrawn="1"/>
        </p:nvSpPr>
        <p:spPr>
          <a:xfrm>
            <a:off x="4234726" y="636393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l-NL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noProof="0" smtClean="0"/>
              <a:t>J.V. van Heijningen (jvnheijn@nikhef.nl)</a:t>
            </a:r>
            <a:endParaRPr lang="en-GB" noProof="0"/>
          </a:p>
        </p:txBody>
      </p:sp>
      <p:sp>
        <p:nvSpPr>
          <p:cNvPr id="7" name="Tekstvak 6"/>
          <p:cNvSpPr txBox="1"/>
          <p:nvPr userDrawn="1"/>
        </p:nvSpPr>
        <p:spPr>
          <a:xfrm>
            <a:off x="201979" y="690017"/>
            <a:ext cx="91863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aseline="0" noProof="0" dirty="0" smtClean="0">
                <a:solidFill>
                  <a:schemeClr val="tx1"/>
                </a:solidFill>
              </a:rPr>
              <a:t>Reasons for these measurements			     Intensity noise measurement			Angular distribution measurement	</a:t>
            </a:r>
            <a:endParaRPr lang="en-US" sz="1200" noProof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32612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5_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5957"/>
            <a:ext cx="8229600" cy="527434"/>
          </a:xfrm>
        </p:spPr>
        <p:txBody>
          <a:bodyPr/>
          <a:lstStyle/>
          <a:p>
            <a:r>
              <a:rPr lang="en-GB" noProof="0" smtClean="0"/>
              <a:t>Titelstijl van model bewerken</a:t>
            </a:r>
            <a:endParaRPr lang="en-GB" noProof="0"/>
          </a:p>
        </p:txBody>
      </p:sp>
      <p:sp>
        <p:nvSpPr>
          <p:cNvPr id="10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82326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noProof="0" smtClean="0"/>
              <a:t>J.V. van Heijningen (jvnheijn@nikhef.nl)</a:t>
            </a:r>
            <a:endParaRPr lang="en-GB" noProof="0"/>
          </a:p>
        </p:txBody>
      </p:sp>
      <p:sp>
        <p:nvSpPr>
          <p:cNvPr id="9" name="Tijdelijke aanduiding voor voettekst 4"/>
          <p:cNvSpPr txBox="1">
            <a:spLocks/>
          </p:cNvSpPr>
          <p:nvPr userDrawn="1"/>
        </p:nvSpPr>
        <p:spPr>
          <a:xfrm>
            <a:off x="4234726" y="636393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l-NL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noProof="0" smtClean="0"/>
              <a:t>J.V. van Heijningen (jvnheijn@nikhef.nl)</a:t>
            </a:r>
            <a:endParaRPr lang="en-GB" noProof="0"/>
          </a:p>
        </p:txBody>
      </p:sp>
      <p:sp>
        <p:nvSpPr>
          <p:cNvPr id="12" name="Tekstvak 11"/>
          <p:cNvSpPr txBox="1"/>
          <p:nvPr userDrawn="1"/>
        </p:nvSpPr>
        <p:spPr>
          <a:xfrm>
            <a:off x="201979" y="690017"/>
            <a:ext cx="91863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aseline="0" noProof="0" dirty="0" smtClean="0">
                <a:solidFill>
                  <a:schemeClr val="tx1"/>
                </a:solidFill>
              </a:rPr>
              <a:t>Reasons for these measurements			</a:t>
            </a:r>
            <a:r>
              <a:rPr lang="en-US" sz="1200" baseline="0" noProof="0" dirty="0" smtClean="0">
                <a:solidFill>
                  <a:schemeClr val="bg1">
                    <a:lumMod val="65000"/>
                  </a:schemeClr>
                </a:solidFill>
              </a:rPr>
              <a:t>     Intensity noise measurement			Angular distribution measurement</a:t>
            </a:r>
            <a:r>
              <a:rPr lang="en-US" sz="1200" baseline="0" noProof="0" dirty="0" smtClean="0">
                <a:solidFill>
                  <a:schemeClr val="tx1"/>
                </a:solidFill>
              </a:rPr>
              <a:t>	</a:t>
            </a:r>
            <a:endParaRPr lang="en-US" sz="1200" noProof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78572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5957"/>
            <a:ext cx="8229600" cy="527434"/>
          </a:xfrm>
        </p:spPr>
        <p:txBody>
          <a:bodyPr/>
          <a:lstStyle/>
          <a:p>
            <a:r>
              <a:rPr lang="en-GB" noProof="0" smtClean="0"/>
              <a:t>Titelstijl van model bewerken</a:t>
            </a:r>
            <a:endParaRPr lang="en-GB" noProof="0"/>
          </a:p>
        </p:txBody>
      </p:sp>
      <p:sp>
        <p:nvSpPr>
          <p:cNvPr id="6" name="Tijdelijke aanduiding voor dianummer 6"/>
          <p:cNvSpPr txBox="1">
            <a:spLocks/>
          </p:cNvSpPr>
          <p:nvPr userDrawn="1"/>
        </p:nvSpPr>
        <p:spPr>
          <a:xfrm>
            <a:off x="7954695" y="6211530"/>
            <a:ext cx="7321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l-NL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noProof="0"/>
          </a:p>
        </p:txBody>
      </p:sp>
      <p:sp>
        <p:nvSpPr>
          <p:cNvPr id="15" name="Tijdelijke aanduiding voor voettekst 4"/>
          <p:cNvSpPr txBox="1">
            <a:spLocks/>
          </p:cNvSpPr>
          <p:nvPr userDrawn="1"/>
        </p:nvSpPr>
        <p:spPr>
          <a:xfrm>
            <a:off x="4234726" y="636393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l-NL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noProof="0" smtClean="0"/>
              <a:t>J.V. van Heijningen (jvnheijn@nikhef.nl)</a:t>
            </a:r>
            <a:endParaRPr lang="en-GB" noProof="0"/>
          </a:p>
        </p:txBody>
      </p:sp>
      <p:sp>
        <p:nvSpPr>
          <p:cNvPr id="9" name="Tekstvak 8"/>
          <p:cNvSpPr txBox="1"/>
          <p:nvPr userDrawn="1"/>
        </p:nvSpPr>
        <p:spPr>
          <a:xfrm>
            <a:off x="201979" y="690017"/>
            <a:ext cx="91863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aseline="0" noProof="0" dirty="0" smtClean="0">
                <a:solidFill>
                  <a:srgbClr val="A6A6A6"/>
                </a:solidFill>
              </a:rPr>
              <a:t>Reasons for these measurements</a:t>
            </a:r>
            <a:r>
              <a:rPr lang="en-US" sz="1200" baseline="0" noProof="0" dirty="0" smtClean="0">
                <a:solidFill>
                  <a:schemeClr val="tx1"/>
                </a:solidFill>
              </a:rPr>
              <a:t>			     Intensity noise measurement			</a:t>
            </a:r>
            <a:r>
              <a:rPr lang="en-US" sz="1200" baseline="0" noProof="0" dirty="0" smtClean="0">
                <a:solidFill>
                  <a:srgbClr val="A6A6A6"/>
                </a:solidFill>
              </a:rPr>
              <a:t>Angular distribution measurement</a:t>
            </a:r>
            <a:r>
              <a:rPr lang="en-US" sz="1200" baseline="0" noProof="0" dirty="0" smtClean="0">
                <a:solidFill>
                  <a:schemeClr val="tx1"/>
                </a:solidFill>
              </a:rPr>
              <a:t>	</a:t>
            </a:r>
            <a:endParaRPr lang="en-US" sz="1200" noProof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0245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5957"/>
            <a:ext cx="8229600" cy="527434"/>
          </a:xfrm>
        </p:spPr>
        <p:txBody>
          <a:bodyPr/>
          <a:lstStyle/>
          <a:p>
            <a:r>
              <a:rPr lang="en-US" dirty="0" err="1" smtClean="0"/>
              <a:t>Titelstijl</a:t>
            </a:r>
            <a:r>
              <a:rPr lang="en-US" dirty="0" smtClean="0"/>
              <a:t> van model </a:t>
            </a:r>
            <a:r>
              <a:rPr lang="en-US" dirty="0" err="1" smtClean="0"/>
              <a:t>bewerken</a:t>
            </a:r>
            <a:endParaRPr lang="nl-NL" dirty="0"/>
          </a:p>
        </p:txBody>
      </p:sp>
      <p:sp>
        <p:nvSpPr>
          <p:cNvPr id="6" name="Tijdelijke aanduiding voor dianummer 6"/>
          <p:cNvSpPr txBox="1">
            <a:spLocks/>
          </p:cNvSpPr>
          <p:nvPr userDrawn="1"/>
        </p:nvSpPr>
        <p:spPr>
          <a:xfrm>
            <a:off x="7954695" y="6211530"/>
            <a:ext cx="7321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l-NL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NL" dirty="0"/>
          </a:p>
        </p:txBody>
      </p:sp>
      <p:sp>
        <p:nvSpPr>
          <p:cNvPr id="12" name="Tijdelijke aanduiding voor voettekst 4"/>
          <p:cNvSpPr txBox="1">
            <a:spLocks/>
          </p:cNvSpPr>
          <p:nvPr userDrawn="1"/>
        </p:nvSpPr>
        <p:spPr>
          <a:xfrm>
            <a:off x="4234726" y="636393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l-NL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 smtClean="0"/>
              <a:t>J.V. van Heijningen (</a:t>
            </a:r>
            <a:r>
              <a:rPr lang="nl-NL" dirty="0" err="1" smtClean="0"/>
              <a:t>jvnheijn@nikhef.nl</a:t>
            </a:r>
            <a:r>
              <a:rPr lang="nl-NL" dirty="0" smtClean="0"/>
              <a:t>)</a:t>
            </a:r>
            <a:endParaRPr lang="nl-NL" dirty="0"/>
          </a:p>
        </p:txBody>
      </p:sp>
      <p:sp>
        <p:nvSpPr>
          <p:cNvPr id="7" name="Tekstvak 6"/>
          <p:cNvSpPr txBox="1"/>
          <p:nvPr userDrawn="1"/>
        </p:nvSpPr>
        <p:spPr>
          <a:xfrm>
            <a:off x="201979" y="690017"/>
            <a:ext cx="91863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aseline="0" noProof="0" dirty="0" smtClean="0">
                <a:solidFill>
                  <a:srgbClr val="A6A6A6"/>
                </a:solidFill>
              </a:rPr>
              <a:t>Reasons for these measurements</a:t>
            </a:r>
            <a:r>
              <a:rPr lang="en-US" sz="1200" baseline="0" noProof="0" dirty="0" smtClean="0">
                <a:solidFill>
                  <a:schemeClr val="tx1"/>
                </a:solidFill>
              </a:rPr>
              <a:t>			 </a:t>
            </a:r>
            <a:r>
              <a:rPr lang="en-US" sz="1200" baseline="0" noProof="0" dirty="0" smtClean="0">
                <a:solidFill>
                  <a:srgbClr val="A6A6A6"/>
                </a:solidFill>
              </a:rPr>
              <a:t>    Intensity noise measurement</a:t>
            </a:r>
            <a:r>
              <a:rPr lang="en-US" sz="1200" baseline="0" noProof="0" dirty="0" smtClean="0">
                <a:solidFill>
                  <a:schemeClr val="tx1"/>
                </a:solidFill>
              </a:rPr>
              <a:t>			Angular distribution measurement	</a:t>
            </a:r>
            <a:endParaRPr lang="en-US" sz="1200" noProof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0245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6" Type="http://schemas.openxmlformats.org/officeDocument/2006/relationships/image" Target="../media/image1.png"/><Relationship Id="rId7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165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err="1" smtClean="0"/>
              <a:t>Titelstijl</a:t>
            </a:r>
            <a:r>
              <a:rPr lang="en-US" dirty="0" smtClean="0"/>
              <a:t> van model </a:t>
            </a:r>
            <a:r>
              <a:rPr lang="en-US" dirty="0" err="1" smtClean="0"/>
              <a:t>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err="1" smtClean="0"/>
              <a:t>Klik</a:t>
            </a:r>
            <a:r>
              <a:rPr lang="en-US" dirty="0" smtClean="0"/>
              <a:t> </a:t>
            </a:r>
            <a:r>
              <a:rPr lang="en-US" dirty="0" err="1" smtClean="0"/>
              <a:t>om</a:t>
            </a:r>
            <a:r>
              <a:rPr lang="en-US" dirty="0" smtClean="0"/>
              <a:t> de </a:t>
            </a:r>
            <a:r>
              <a:rPr lang="en-US" dirty="0" err="1" smtClean="0"/>
              <a:t>tekststijl</a:t>
            </a:r>
            <a:r>
              <a:rPr lang="en-US" dirty="0" smtClean="0"/>
              <a:t> van het model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bewerken</a:t>
            </a:r>
            <a:endParaRPr lang="en-US" dirty="0" smtClean="0"/>
          </a:p>
          <a:p>
            <a:pPr lvl="1"/>
            <a:r>
              <a:rPr lang="en-US" dirty="0" err="1" smtClean="0"/>
              <a:t>Tweede</a:t>
            </a:r>
            <a:r>
              <a:rPr lang="en-US" dirty="0" smtClean="0"/>
              <a:t> </a:t>
            </a:r>
            <a:r>
              <a:rPr lang="en-US" dirty="0" err="1" smtClean="0"/>
              <a:t>niveau</a:t>
            </a:r>
            <a:endParaRPr lang="en-US" dirty="0" smtClean="0"/>
          </a:p>
          <a:p>
            <a:pPr lvl="2"/>
            <a:r>
              <a:rPr lang="en-US" dirty="0" err="1" smtClean="0"/>
              <a:t>Derde</a:t>
            </a:r>
            <a:r>
              <a:rPr lang="en-US" dirty="0" smtClean="0"/>
              <a:t> </a:t>
            </a:r>
            <a:r>
              <a:rPr lang="en-US" dirty="0" err="1" smtClean="0"/>
              <a:t>niveau</a:t>
            </a:r>
            <a:endParaRPr lang="en-US" dirty="0" smtClean="0"/>
          </a:p>
          <a:p>
            <a:pPr lvl="3"/>
            <a:r>
              <a:rPr lang="en-US" dirty="0" err="1" smtClean="0"/>
              <a:t>Vierde</a:t>
            </a:r>
            <a:r>
              <a:rPr lang="en-US" dirty="0" smtClean="0"/>
              <a:t> </a:t>
            </a:r>
            <a:r>
              <a:rPr lang="en-US" dirty="0" err="1" smtClean="0"/>
              <a:t>niveau</a:t>
            </a:r>
            <a:endParaRPr lang="en-US" dirty="0" smtClean="0"/>
          </a:p>
          <a:p>
            <a:pPr lvl="4"/>
            <a:r>
              <a:rPr lang="en-US" dirty="0" err="1" smtClean="0"/>
              <a:t>Vijfde</a:t>
            </a:r>
            <a:r>
              <a:rPr lang="en-US" dirty="0" smtClean="0"/>
              <a:t> </a:t>
            </a:r>
            <a:r>
              <a:rPr lang="en-US" dirty="0" err="1" smtClean="0"/>
              <a:t>niveau</a:t>
            </a:r>
            <a:endParaRPr lang="nl-NL" dirty="0"/>
          </a:p>
        </p:txBody>
      </p:sp>
      <p:pic>
        <p:nvPicPr>
          <p:cNvPr id="8" name="Afbeelding 7" descr="Screen Shot 2013-06-03 at 11.49.04 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242" y="6301921"/>
            <a:ext cx="1142232" cy="501650"/>
          </a:xfrm>
          <a:prstGeom prst="rect">
            <a:avLst/>
          </a:prstGeom>
        </p:spPr>
      </p:pic>
      <p:cxnSp>
        <p:nvCxnSpPr>
          <p:cNvPr id="11" name="Rechte verbindingslijn 10"/>
          <p:cNvCxnSpPr/>
          <p:nvPr/>
        </p:nvCxnSpPr>
        <p:spPr>
          <a:xfrm>
            <a:off x="-66846" y="6259843"/>
            <a:ext cx="924705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Rechte verbindingslijn 11"/>
          <p:cNvCxnSpPr/>
          <p:nvPr/>
        </p:nvCxnSpPr>
        <p:spPr>
          <a:xfrm>
            <a:off x="-100269" y="980312"/>
            <a:ext cx="932225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Afbeelding 9" descr="Screen Shot 2013-06-03 at 11.49.04 .png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242" y="6301921"/>
            <a:ext cx="1142232" cy="501650"/>
          </a:xfrm>
          <a:prstGeom prst="rect">
            <a:avLst/>
          </a:prstGeom>
        </p:spPr>
      </p:pic>
      <p:cxnSp>
        <p:nvCxnSpPr>
          <p:cNvPr id="14" name="Rechte verbindingslijn 13"/>
          <p:cNvCxnSpPr/>
          <p:nvPr userDrawn="1"/>
        </p:nvCxnSpPr>
        <p:spPr>
          <a:xfrm>
            <a:off x="-66846" y="6259843"/>
            <a:ext cx="924705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Rechte verbindingslijn 14"/>
          <p:cNvCxnSpPr/>
          <p:nvPr userDrawn="1"/>
        </p:nvCxnSpPr>
        <p:spPr>
          <a:xfrm>
            <a:off x="-100269" y="980312"/>
            <a:ext cx="932225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Afbeelding 15" descr="KAGRA-logo.gif"/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3041" y="6259843"/>
            <a:ext cx="1311619" cy="598156"/>
          </a:xfrm>
          <a:prstGeom prst="rect">
            <a:avLst/>
          </a:prstGeom>
        </p:spPr>
      </p:pic>
      <p:sp>
        <p:nvSpPr>
          <p:cNvPr id="17" name="Tijdelijke aanduiding voor dianummer 5"/>
          <p:cNvSpPr txBox="1">
            <a:spLocks/>
          </p:cNvSpPr>
          <p:nvPr userDrawn="1"/>
        </p:nvSpPr>
        <p:spPr>
          <a:xfrm>
            <a:off x="8107095" y="6363930"/>
            <a:ext cx="7321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l-NL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38EA3BE-2085-6C47-BEEC-1BD4844D4851}" type="slidenum">
              <a:rPr lang="en-GB" noProof="0" smtClean="0">
                <a:solidFill>
                  <a:schemeClr val="tx1"/>
                </a:solidFill>
              </a:rPr>
              <a:pPr/>
              <a:t>‹nr.›</a:t>
            </a:fld>
            <a:r>
              <a:rPr lang="en-GB" noProof="0" smtClean="0"/>
              <a:t>|8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06586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76" r:id="rId2"/>
    <p:sldLayoutId id="2147483672" r:id="rId3"/>
    <p:sldLayoutId id="2147483673" r:id="rId4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6.png"/><Relationship Id="rId5" Type="http://schemas.microsoft.com/office/2007/relationships/hdphoto" Target="../media/hdphoto2.wdp"/><Relationship Id="rId6" Type="http://schemas.openxmlformats.org/officeDocument/2006/relationships/image" Target="../media/image7.png"/><Relationship Id="rId7" Type="http://schemas.microsoft.com/office/2007/relationships/hdphoto" Target="../media/hdphoto3.wdp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1.jpeg"/><Relationship Id="rId3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4.png"/><Relationship Id="rId3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8.jpeg"/><Relationship Id="rId3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image-5.jpe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021863"/>
            <a:ext cx="9144000" cy="5226896"/>
          </a:xfrm>
          <a:prstGeom prst="rect">
            <a:avLst/>
          </a:prstGeom>
        </p:spPr>
      </p:pic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836167" cy="1362075"/>
          </a:xfrm>
          <a:solidFill>
            <a:srgbClr val="000000">
              <a:alpha val="28000"/>
            </a:srgbClr>
          </a:solidFill>
        </p:spPr>
        <p:txBody>
          <a:bodyPr>
            <a:normAutofit fontScale="90000"/>
          </a:bodyPr>
          <a:lstStyle/>
          <a:p>
            <a:r>
              <a:rPr lang="en-AU" cap="none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/>
              </a:rPr>
              <a:t>OSEM LED Selection Measurements:</a:t>
            </a:r>
            <a:br>
              <a:rPr lang="en-AU" cap="none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/>
              </a:rPr>
            </a:br>
            <a:r>
              <a:rPr lang="en-AU" cap="none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</a:rPr>
              <a:t>Intensity Noise and Angular Distribution</a:t>
            </a:r>
            <a:endParaRPr lang="en-AU" cap="none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1" name="Tekstvak 10"/>
          <p:cNvSpPr txBox="1"/>
          <p:nvPr/>
        </p:nvSpPr>
        <p:spPr>
          <a:xfrm>
            <a:off x="4160788" y="5710142"/>
            <a:ext cx="4545786" cy="461665"/>
          </a:xfrm>
          <a:prstGeom prst="rect">
            <a:avLst/>
          </a:prstGeom>
          <a:solidFill>
            <a:srgbClr val="000000">
              <a:alpha val="32000"/>
            </a:srgbClr>
          </a:solidFill>
        </p:spPr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schemeClr val="bg1"/>
                </a:solidFill>
              </a:rPr>
              <a:t>NAOJ VIS Meeting, April 29</a:t>
            </a:r>
            <a:r>
              <a:rPr lang="en-GB" sz="2400" baseline="30000" dirty="0" smtClean="0">
                <a:solidFill>
                  <a:schemeClr val="bg1"/>
                </a:solidFill>
              </a:rPr>
              <a:t>nd</a:t>
            </a:r>
            <a:r>
              <a:rPr lang="en-GB" sz="2400" dirty="0" smtClean="0">
                <a:solidFill>
                  <a:schemeClr val="bg1"/>
                </a:solidFill>
              </a:rPr>
              <a:t>, 2014 </a:t>
            </a:r>
            <a:endParaRPr lang="en-GB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52959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" y="15957"/>
            <a:ext cx="9064626" cy="527434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Results from OSEMs last November (1/2)</a:t>
            </a:r>
            <a:endParaRPr lang="en-GB" dirty="0"/>
          </a:p>
        </p:txBody>
      </p:sp>
      <p:pic>
        <p:nvPicPr>
          <p:cNvPr id="4" name="Afbeelding 3" descr="NoiseOfOSEMsInV_rtHz3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537" y="1260717"/>
            <a:ext cx="9043967" cy="4279061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561363" y="5584584"/>
            <a:ext cx="8142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LIGO papers have shown that OP232 LED intensity noise varies from batch to batch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713319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" y="15957"/>
            <a:ext cx="9064626" cy="527434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Results from OSEMs last November (1/2)</a:t>
            </a:r>
            <a:endParaRPr lang="en-GB" dirty="0"/>
          </a:p>
        </p:txBody>
      </p:sp>
      <p:pic>
        <p:nvPicPr>
          <p:cNvPr id="14" name="Afbeelding 1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3778" l="9470" r="8977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1048773" y="1095791"/>
            <a:ext cx="854183" cy="3361072"/>
          </a:xfrm>
          <a:prstGeom prst="rect">
            <a:avLst/>
          </a:prstGeom>
        </p:spPr>
      </p:pic>
      <p:pic>
        <p:nvPicPr>
          <p:cNvPr id="15" name="Afbeelding 14" descr="Flag.png"/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000" b="90000" l="20126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-9799" y="1861677"/>
            <a:ext cx="1822903" cy="686958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16" name="Rechte verbindingslijn 15"/>
          <p:cNvCxnSpPr/>
          <p:nvPr/>
        </p:nvCxnSpPr>
        <p:spPr>
          <a:xfrm>
            <a:off x="1093117" y="3028838"/>
            <a:ext cx="311286" cy="0"/>
          </a:xfrm>
          <a:prstGeom prst="line">
            <a:avLst/>
          </a:prstGeom>
          <a:ln w="2857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Rechte verbindingslijn 16"/>
          <p:cNvCxnSpPr/>
          <p:nvPr/>
        </p:nvCxnSpPr>
        <p:spPr>
          <a:xfrm>
            <a:off x="1865272" y="3028838"/>
            <a:ext cx="311286" cy="0"/>
          </a:xfrm>
          <a:prstGeom prst="line">
            <a:avLst/>
          </a:prstGeom>
          <a:ln w="2857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Rechte verbindingslijn 17"/>
          <p:cNvCxnSpPr/>
          <p:nvPr/>
        </p:nvCxnSpPr>
        <p:spPr>
          <a:xfrm>
            <a:off x="1093117" y="3028838"/>
            <a:ext cx="12451" cy="2711585"/>
          </a:xfrm>
          <a:prstGeom prst="line">
            <a:avLst/>
          </a:prstGeom>
          <a:ln w="2857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Rechte verbindingslijn 18"/>
          <p:cNvCxnSpPr/>
          <p:nvPr/>
        </p:nvCxnSpPr>
        <p:spPr>
          <a:xfrm>
            <a:off x="2176558" y="3028838"/>
            <a:ext cx="0" cy="2711585"/>
          </a:xfrm>
          <a:prstGeom prst="line">
            <a:avLst/>
          </a:prstGeom>
          <a:ln w="2857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Rechte verbindingslijn 19"/>
          <p:cNvCxnSpPr/>
          <p:nvPr/>
        </p:nvCxnSpPr>
        <p:spPr>
          <a:xfrm>
            <a:off x="1398726" y="1496863"/>
            <a:ext cx="0" cy="2163863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Rechte verbindingslijn 20"/>
          <p:cNvCxnSpPr/>
          <p:nvPr/>
        </p:nvCxnSpPr>
        <p:spPr>
          <a:xfrm>
            <a:off x="1459852" y="1446786"/>
            <a:ext cx="0" cy="2808024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Afbeelding 21" descr="LED.png"/>
          <p:cNvPicPr>
            <a:picLocks noChangeAspect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9651" r="89528">
                        <a14:foregroundMark x1="62423" y1="84336" x2="62423" y2="843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403970">
            <a:off x="1045825" y="4419761"/>
            <a:ext cx="1245144" cy="1828086"/>
          </a:xfrm>
          <a:prstGeom prst="rect">
            <a:avLst/>
          </a:prstGeom>
        </p:spPr>
      </p:pic>
      <p:pic>
        <p:nvPicPr>
          <p:cNvPr id="23" name="Afbeelding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1406223" y="652903"/>
            <a:ext cx="482600" cy="1231900"/>
          </a:xfrm>
          <a:prstGeom prst="rect">
            <a:avLst/>
          </a:prstGeom>
        </p:spPr>
      </p:pic>
      <p:pic>
        <p:nvPicPr>
          <p:cNvPr id="24" name="Afbeelding 23" descr="PDsignals.png"/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84496" y="1027552"/>
            <a:ext cx="4111022" cy="2195002"/>
          </a:xfrm>
          <a:prstGeom prst="rect">
            <a:avLst/>
          </a:prstGeom>
        </p:spPr>
      </p:pic>
      <p:pic>
        <p:nvPicPr>
          <p:cNvPr id="25" name="Afbeelding 24" descr="GradOfPDsignals1.png"/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84496" y="3237235"/>
            <a:ext cx="4111022" cy="2319743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2935651" y="5556978"/>
            <a:ext cx="57683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In addition, LIGO papers show different angular distribution </a:t>
            </a:r>
            <a:br>
              <a:rPr lang="en-GB" dirty="0" smtClean="0"/>
            </a:br>
            <a:r>
              <a:rPr lang="en-GB" dirty="0" smtClean="0"/>
              <a:t>and peak locations for different LEDs 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081378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Measurement set-up</a:t>
            </a:r>
            <a:endParaRPr lang="en-GB" dirty="0"/>
          </a:p>
        </p:txBody>
      </p:sp>
      <p:pic>
        <p:nvPicPr>
          <p:cNvPr id="4" name="Afbeelding 3" descr="image-6.jpe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030656"/>
            <a:ext cx="3487811" cy="2615858"/>
          </a:xfrm>
          <a:prstGeom prst="rect">
            <a:avLst/>
          </a:prstGeom>
        </p:spPr>
      </p:pic>
      <p:pic>
        <p:nvPicPr>
          <p:cNvPr id="5" name="Afbeelding 4" descr="image.jpe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628110"/>
            <a:ext cx="3487811" cy="2615858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4251632" y="1269915"/>
            <a:ext cx="4519198" cy="45243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Determined with the first (!) fully assembled</a:t>
            </a:r>
          </a:p>
          <a:p>
            <a:r>
              <a:rPr lang="en-GB" dirty="0" smtClean="0"/>
              <a:t>OSEM what current to run the LED, now with </a:t>
            </a:r>
            <a:br>
              <a:rPr lang="en-GB" dirty="0" smtClean="0"/>
            </a:br>
            <a:r>
              <a:rPr lang="en-GB" dirty="0" smtClean="0"/>
              <a:t>collimator, to have -12V on U</a:t>
            </a:r>
            <a:r>
              <a:rPr lang="en-GB" baseline="-25000" dirty="0" smtClean="0"/>
              <a:t>TIA </a:t>
            </a:r>
            <a:r>
              <a:rPr lang="en-GB" dirty="0" smtClean="0"/>
              <a:t>output:</a:t>
            </a:r>
          </a:p>
          <a:p>
            <a:endParaRPr lang="en-GB" dirty="0"/>
          </a:p>
          <a:p>
            <a:r>
              <a:rPr lang="en-GB" dirty="0" err="1" smtClean="0"/>
              <a:t>R</a:t>
            </a:r>
            <a:r>
              <a:rPr lang="en-GB" baseline="-25000" dirty="0" err="1" smtClean="0"/>
              <a:t>s,LED</a:t>
            </a:r>
            <a:r>
              <a:rPr lang="en-GB" dirty="0" smtClean="0"/>
              <a:t> = 300</a:t>
            </a:r>
            <a:r>
              <a:rPr lang="en-GB" dirty="0" smtClean="0">
                <a:latin typeface="Symbol" charset="2"/>
                <a:cs typeface="Symbol" charset="2"/>
              </a:rPr>
              <a:t>W</a:t>
            </a:r>
            <a:r>
              <a:rPr lang="en-GB" dirty="0" smtClean="0"/>
              <a:t> </a:t>
            </a:r>
          </a:p>
          <a:p>
            <a:r>
              <a:rPr lang="en-GB" dirty="0" smtClean="0"/>
              <a:t>U</a:t>
            </a:r>
            <a:r>
              <a:rPr lang="en-GB" baseline="-25000" dirty="0" smtClean="0"/>
              <a:t>LED</a:t>
            </a:r>
            <a:r>
              <a:rPr lang="en-GB" dirty="0" smtClean="0"/>
              <a:t> = 8V</a:t>
            </a:r>
          </a:p>
          <a:p>
            <a:r>
              <a:rPr lang="en-GB" dirty="0" smtClean="0"/>
              <a:t>I</a:t>
            </a:r>
            <a:r>
              <a:rPr lang="en-GB" baseline="-25000" dirty="0" smtClean="0"/>
              <a:t>LED</a:t>
            </a:r>
            <a:r>
              <a:rPr lang="en-GB" dirty="0" smtClean="0"/>
              <a:t> ≈ 25mA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r>
              <a:rPr lang="en-GB" dirty="0" smtClean="0"/>
              <a:t>For fast comparative measurement, LED is run</a:t>
            </a:r>
            <a:br>
              <a:rPr lang="en-GB" dirty="0" smtClean="0"/>
            </a:br>
            <a:r>
              <a:rPr lang="en-GB" dirty="0" smtClean="0"/>
              <a:t>in a simple set-up at 25 mA and ASD on the</a:t>
            </a:r>
            <a:br>
              <a:rPr lang="en-GB" dirty="0" smtClean="0"/>
            </a:br>
            <a:r>
              <a:rPr lang="en-GB" dirty="0" smtClean="0"/>
              <a:t>U</a:t>
            </a:r>
            <a:r>
              <a:rPr lang="en-GB" baseline="-25000" dirty="0" smtClean="0"/>
              <a:t>TIA</a:t>
            </a:r>
            <a:r>
              <a:rPr lang="en-GB" dirty="0" smtClean="0"/>
              <a:t> signal is taken</a:t>
            </a:r>
          </a:p>
          <a:p>
            <a:endParaRPr lang="en-GB" dirty="0"/>
          </a:p>
          <a:p>
            <a:r>
              <a:rPr lang="en-GB" dirty="0" smtClean="0"/>
              <a:t>First, a dependence of intensity noise on the</a:t>
            </a:r>
            <a:br>
              <a:rPr lang="en-GB" dirty="0" smtClean="0"/>
            </a:br>
            <a:r>
              <a:rPr lang="en-GB" dirty="0" smtClean="0"/>
              <a:t>LED intensity magnitude is investigated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301248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3256" y="15957"/>
            <a:ext cx="8779344" cy="527434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Intensity noise LED current dependence</a:t>
            </a:r>
            <a:endParaRPr lang="en-GB" dirty="0"/>
          </a:p>
        </p:txBody>
      </p:sp>
      <p:pic>
        <p:nvPicPr>
          <p:cNvPr id="5" name="Afbeelding 4" descr="IntNoiseCompDifferentCurrents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3871" y="1044561"/>
            <a:ext cx="7431718" cy="5130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9560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3256" y="15957"/>
            <a:ext cx="8779344" cy="527434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Intensity noise first batch of LEDs</a:t>
            </a:r>
            <a:endParaRPr lang="en-GB" dirty="0"/>
          </a:p>
        </p:txBody>
      </p:sp>
      <p:pic>
        <p:nvPicPr>
          <p:cNvPr id="4" name="Afbeelding 3" descr="IntNoiseCompDifferentLEDS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3822" y="1017964"/>
            <a:ext cx="7509376" cy="5183777"/>
          </a:xfrm>
          <a:prstGeom prst="rect">
            <a:avLst/>
          </a:prstGeom>
        </p:spPr>
      </p:pic>
      <p:pic>
        <p:nvPicPr>
          <p:cNvPr id="5" name="Afbeelding 4" descr="photo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256" y="3164986"/>
            <a:ext cx="3889500" cy="29171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4666627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Comparison between batches</a:t>
            </a:r>
            <a:endParaRPr lang="en-GB" dirty="0"/>
          </a:p>
        </p:txBody>
      </p:sp>
      <p:pic>
        <p:nvPicPr>
          <p:cNvPr id="7" name="Afbeelding 6" descr="IntNoiseCompDifferentBatches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172811"/>
            <a:ext cx="9144000" cy="4997793"/>
          </a:xfrm>
          <a:prstGeom prst="rect">
            <a:avLst/>
          </a:prstGeom>
        </p:spPr>
      </p:pic>
      <p:pic>
        <p:nvPicPr>
          <p:cNvPr id="8" name="Afbeelding 7" descr="IntNoiseCompDifferentBatchesInclOldData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172811"/>
            <a:ext cx="9144000" cy="4997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0331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Measurement set-up</a:t>
            </a:r>
            <a:endParaRPr lang="en-GB" dirty="0"/>
          </a:p>
        </p:txBody>
      </p:sp>
      <p:pic>
        <p:nvPicPr>
          <p:cNvPr id="3" name="Afbeelding 2" descr="photo 2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242494" y="-211839"/>
            <a:ext cx="5190037" cy="7675028"/>
          </a:xfrm>
          <a:prstGeom prst="rect">
            <a:avLst/>
          </a:prstGeom>
          <a:ln w="28575" cmpd="sng">
            <a:solidFill>
              <a:srgbClr val="000000"/>
            </a:solidFill>
          </a:ln>
        </p:spPr>
      </p:pic>
      <p:pic>
        <p:nvPicPr>
          <p:cNvPr id="4" name="Afbeelding 3" descr="photo 1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24657" y="1030654"/>
            <a:ext cx="4119344" cy="3089508"/>
          </a:xfrm>
          <a:prstGeom prst="rect">
            <a:avLst/>
          </a:prstGeom>
          <a:ln w="28575" cmpd="sng">
            <a:solidFill>
              <a:schemeClr val="tx1"/>
            </a:solidFill>
          </a:ln>
        </p:spPr>
      </p:pic>
      <p:sp>
        <p:nvSpPr>
          <p:cNvPr id="5" name="Tekstvak 4"/>
          <p:cNvSpPr txBox="1"/>
          <p:nvPr/>
        </p:nvSpPr>
        <p:spPr>
          <a:xfrm rot="19618142">
            <a:off x="1743576" y="2741659"/>
            <a:ext cx="13653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OSEM optics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6" name="Tekstvak 5"/>
          <p:cNvSpPr txBox="1"/>
          <p:nvPr/>
        </p:nvSpPr>
        <p:spPr>
          <a:xfrm rot="19216842">
            <a:off x="2174344" y="5287780"/>
            <a:ext cx="18497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Replace for trans-</a:t>
            </a:r>
            <a:br>
              <a:rPr lang="en-GB" dirty="0" smtClean="0">
                <a:solidFill>
                  <a:srgbClr val="FF0000"/>
                </a:solidFill>
              </a:rPr>
            </a:br>
            <a:r>
              <a:rPr lang="en-GB" dirty="0" smtClean="0">
                <a:solidFill>
                  <a:srgbClr val="FF0000"/>
                </a:solidFill>
              </a:rPr>
              <a:t>   	</a:t>
            </a:r>
            <a:r>
              <a:rPr lang="en-GB" dirty="0" err="1" smtClean="0">
                <a:solidFill>
                  <a:srgbClr val="FF0000"/>
                </a:solidFill>
              </a:rPr>
              <a:t>lation</a:t>
            </a:r>
            <a:r>
              <a:rPr lang="en-GB" dirty="0" smtClean="0">
                <a:solidFill>
                  <a:srgbClr val="FF0000"/>
                </a:solidFill>
              </a:rPr>
              <a:t> stage</a:t>
            </a:r>
            <a:endParaRPr lang="en-GB" dirty="0">
              <a:solidFill>
                <a:srgbClr val="FF0000"/>
              </a:solidFill>
            </a:endParaRPr>
          </a:p>
        </p:txBody>
      </p:sp>
      <p:grpSp>
        <p:nvGrpSpPr>
          <p:cNvPr id="12" name="Groeperen 11"/>
          <p:cNvGrpSpPr/>
          <p:nvPr/>
        </p:nvGrpSpPr>
        <p:grpSpPr>
          <a:xfrm>
            <a:off x="5300735" y="1542961"/>
            <a:ext cx="3940079" cy="1585815"/>
            <a:chOff x="5300735" y="1542961"/>
            <a:chExt cx="3940079" cy="1585815"/>
          </a:xfrm>
        </p:grpSpPr>
        <p:sp>
          <p:nvSpPr>
            <p:cNvPr id="7" name="Tekstvak 6"/>
            <p:cNvSpPr txBox="1"/>
            <p:nvPr/>
          </p:nvSpPr>
          <p:spPr>
            <a:xfrm>
              <a:off x="5300735" y="2030062"/>
              <a:ext cx="53643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solidFill>
                    <a:srgbClr val="FF0000"/>
                  </a:solidFill>
                </a:rPr>
                <a:t>LED</a:t>
              </a:r>
              <a:endParaRPr lang="en-GB" dirty="0">
                <a:solidFill>
                  <a:srgbClr val="FF0000"/>
                </a:solidFill>
              </a:endParaRPr>
            </a:p>
          </p:txBody>
        </p:sp>
        <p:sp>
          <p:nvSpPr>
            <p:cNvPr id="8" name="Tekstvak 7"/>
            <p:cNvSpPr txBox="1"/>
            <p:nvPr/>
          </p:nvSpPr>
          <p:spPr>
            <a:xfrm>
              <a:off x="5938402" y="1542961"/>
              <a:ext cx="15758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solidFill>
                    <a:srgbClr val="FF0000"/>
                  </a:solidFill>
                </a:rPr>
                <a:t>Lens (f = 8mm)</a:t>
              </a:r>
              <a:endParaRPr lang="en-GB" dirty="0">
                <a:solidFill>
                  <a:srgbClr val="FF0000"/>
                </a:solidFill>
              </a:endParaRPr>
            </a:p>
          </p:txBody>
        </p:sp>
        <p:sp>
          <p:nvSpPr>
            <p:cNvPr id="9" name="Tekstvak 8"/>
            <p:cNvSpPr txBox="1"/>
            <p:nvPr/>
          </p:nvSpPr>
          <p:spPr>
            <a:xfrm>
              <a:off x="7891842" y="2214728"/>
              <a:ext cx="13489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solidFill>
                    <a:srgbClr val="FF0000"/>
                  </a:solidFill>
                </a:rPr>
                <a:t>CCD Camera</a:t>
              </a:r>
              <a:endParaRPr lang="en-GB" dirty="0">
                <a:solidFill>
                  <a:srgbClr val="FF0000"/>
                </a:solidFill>
              </a:endParaRPr>
            </a:p>
          </p:txBody>
        </p:sp>
        <p:cxnSp>
          <p:nvCxnSpPr>
            <p:cNvPr id="11" name="Rechte verbindingslijn met pijl 10"/>
            <p:cNvCxnSpPr/>
            <p:nvPr/>
          </p:nvCxnSpPr>
          <p:spPr>
            <a:xfrm flipV="1">
              <a:off x="5938402" y="2861909"/>
              <a:ext cx="926788" cy="266867"/>
            </a:xfrm>
            <a:prstGeom prst="straightConnector1">
              <a:avLst/>
            </a:prstGeom>
            <a:ln>
              <a:solidFill>
                <a:srgbClr val="FF0000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89883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Virgo-Nikhef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Virgo-Nikhef.thmx</Template>
  <TotalTime>7348</TotalTime>
  <Words>113</Words>
  <Application>Microsoft Macintosh PowerPoint</Application>
  <PresentationFormat>Diavoorstelling (4:3)</PresentationFormat>
  <Paragraphs>29</Paragraphs>
  <Slides>8</Slides>
  <Notes>1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9" baseType="lpstr">
      <vt:lpstr>Virgo-Nikhef</vt:lpstr>
      <vt:lpstr>OSEM LED Selection Measurements: Intensity Noise and Angular Distribution</vt:lpstr>
      <vt:lpstr>Results from OSEMs last November (1/2)</vt:lpstr>
      <vt:lpstr>Results from OSEMs last November (1/2)</vt:lpstr>
      <vt:lpstr>Measurement set-up</vt:lpstr>
      <vt:lpstr>Intensity noise LED current dependence</vt:lpstr>
      <vt:lpstr>Intensity noise first batch of LEDs</vt:lpstr>
      <vt:lpstr>Comparison between batches</vt:lpstr>
      <vt:lpstr>Measurement set-up</vt:lpstr>
    </vt:vector>
  </TitlesOfParts>
  <Company>National Institute for Subatomic Physics Nikhef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Joris van Heijningen</dc:creator>
  <cp:lastModifiedBy>Joris van Heijningen</cp:lastModifiedBy>
  <cp:revision>299</cp:revision>
  <dcterms:created xsi:type="dcterms:W3CDTF">2013-06-03T09:14:40Z</dcterms:created>
  <dcterms:modified xsi:type="dcterms:W3CDTF">2014-05-15T08:57:53Z</dcterms:modified>
</cp:coreProperties>
</file>