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67" r:id="rId5"/>
    <p:sldId id="278" r:id="rId6"/>
    <p:sldId id="282" r:id="rId7"/>
    <p:sldId id="283" r:id="rId8"/>
    <p:sldId id="301" r:id="rId9"/>
    <p:sldId id="303" r:id="rId10"/>
    <p:sldId id="321" r:id="rId11"/>
    <p:sldId id="322" r:id="rId12"/>
    <p:sldId id="325" r:id="rId13"/>
    <p:sldId id="323" r:id="rId14"/>
    <p:sldId id="320" r:id="rId15"/>
    <p:sldId id="304" r:id="rId16"/>
    <p:sldId id="315" r:id="rId17"/>
    <p:sldId id="305" r:id="rId18"/>
    <p:sldId id="317" r:id="rId19"/>
    <p:sldId id="307" r:id="rId20"/>
    <p:sldId id="308" r:id="rId21"/>
    <p:sldId id="310" r:id="rId22"/>
    <p:sldId id="319" r:id="rId23"/>
    <p:sldId id="311" r:id="rId24"/>
    <p:sldId id="312" r:id="rId25"/>
    <p:sldId id="314" r:id="rId26"/>
    <p:sldId id="324" r:id="rId27"/>
    <p:sldId id="326" r:id="rId28"/>
    <p:sldId id="327" r:id="rId29"/>
    <p:sldId id="260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CFCFC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65" autoAdjust="0"/>
  </p:normalViewPr>
  <p:slideViewPr>
    <p:cSldViewPr snapToGrid="0">
      <p:cViewPr varScale="1">
        <p:scale>
          <a:sx n="111" d="100"/>
          <a:sy n="111" d="100"/>
        </p:scale>
        <p:origin x="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12"/>
    </p:cViewPr>
  </p:sorterViewPr>
  <p:notesViewPr>
    <p:cSldViewPr snapToGrid="0" showGuides="1"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3E5C-9E6C-4882-BA65-060DED4A13EA}" type="datetimeFigureOut">
              <a:rPr kumimoji="1" lang="ja-JP" altLang="en-US" smtClean="0"/>
              <a:pPr/>
              <a:t>2014/3/25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D2A65-C91E-4E6C-BAD9-E18A226131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38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2A65-C91E-4E6C-BAD9-E18A2261310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74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2014/03/27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日本天文学会　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年春季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8C07-F0E4-4092-995F-606B928DE6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EEF9-2B01-43EA-9089-2425B10A8484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E429-5412-4CD9-A4C0-94DA835E3E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EA72-B0E9-4AD0-9E93-656571D54AD7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627C-73A0-4DBA-A39D-C06211367B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2014/03/27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日本天文学会　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年春季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511-C3A7-4061-9093-74FAD1A768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2014/03/27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日本天文学会　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年春季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2FC2-7FFA-46B4-8675-583CC76F8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7FFE7-E3DA-4247-861F-E6AEEF5843D8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B4D8-801C-4B9C-A94B-02DD23D1C0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ECAA-5243-4B28-A807-7ACE97AA449D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5517-DC1A-4CC4-8F9B-5D921C13B52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7EC3-93E6-409B-8B90-1734F8117797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3CC5-C96F-4674-92B9-3D60515E85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2A82-D9E6-4733-B9FE-0F741BFD615E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日本天文学会　</a:t>
            </a:r>
            <a:r>
              <a:rPr lang="en-US" altLang="ja-JP"/>
              <a:t>2012</a:t>
            </a:r>
            <a:r>
              <a:rPr lang="ja-JP" altLang="en-US"/>
              <a:t>年春季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2CD3-3C38-4A97-8774-DDF52D3193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D9BC-F7C3-4E69-8408-3F932642169A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EDCD-EE45-4061-A373-3150FC4782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2A0C-3C0A-49A7-9614-93A7C794DBFB}" type="datetimeFigureOut">
              <a:rPr lang="ja-JP" altLang="en-US"/>
              <a:pPr>
                <a:defRPr/>
              </a:pPr>
              <a:t>2014/3/25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CE207-5435-4263-B7D9-0296AF976D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2012/3/22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日本天文学会　</a:t>
            </a:r>
            <a:r>
              <a:rPr lang="en-US" altLang="ja-JP"/>
              <a:t>2012</a:t>
            </a:r>
            <a:r>
              <a:rPr lang="ja-JP" altLang="en-US"/>
              <a:t>年春季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B03844-C26F-47D0-A4B8-C778267C89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289" y="2130425"/>
            <a:ext cx="8353692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超高品質光学薄膜開発の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現状 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II</a:t>
            </a:r>
            <a:endParaRPr lang="ja-JP" altLang="en-US" b="1" dirty="0" smtClean="0">
              <a:solidFill>
                <a:schemeClr val="tx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32150" y="4149080"/>
            <a:ext cx="6408712" cy="1175706"/>
          </a:xfrm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国立天文台，電通大</a:t>
            </a:r>
            <a:r>
              <a:rPr lang="en-US" altLang="zh-TW" baseline="30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zh-TW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辰巳</a:t>
            </a:r>
            <a:r>
              <a:rPr lang="zh-TW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大輔，上田暁俊，米田仁紀</a:t>
            </a:r>
            <a:r>
              <a:rPr lang="en-US" altLang="zh-TW" baseline="30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endParaRPr lang="ja-JP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288" y="6381750"/>
            <a:ext cx="12522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2014/3/27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9475" y="6381750"/>
            <a:ext cx="2347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日本天文学会 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春季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8488" y="6381750"/>
            <a:ext cx="18004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＠東海大学、神奈川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2" y="915261"/>
            <a:ext cx="9048388" cy="502747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9012" y="14664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電子顕微鏡写真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1169" y="63347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装置：東京大学先端ナノ計測拠点</a:t>
            </a:r>
          </a:p>
        </p:txBody>
      </p:sp>
    </p:spTree>
    <p:extLst>
      <p:ext uri="{BB962C8B-B14F-4D97-AF65-F5344CB8AC3E}">
        <p14:creationId xmlns:p14="http://schemas.microsoft.com/office/powerpoint/2010/main" val="2763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1" y="813401"/>
            <a:ext cx="7462418" cy="548350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012" y="14664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電子顕微鏡写真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1169" y="63347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撮像：東京大学先端ナノ計測拠点</a:t>
            </a:r>
          </a:p>
        </p:txBody>
      </p:sp>
    </p:spTree>
    <p:extLst>
      <p:ext uri="{BB962C8B-B14F-4D97-AF65-F5344CB8AC3E}">
        <p14:creationId xmlns:p14="http://schemas.microsoft.com/office/powerpoint/2010/main" val="29153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12" y="1177006"/>
            <a:ext cx="6758976" cy="471744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6650" y="55308"/>
            <a:ext cx="6531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線光電子分光分析法</a:t>
            </a:r>
            <a:br>
              <a:rPr lang="ja-JP" altLang="en-US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(X-ray Photoelectron Spectroscopy</a:t>
            </a:r>
            <a:r>
              <a:rPr lang="ja-JP" altLang="en-US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XPS)</a:t>
            </a:r>
            <a:r>
              <a:rPr kumimoji="1" lang="en-US" altLang="ja-JP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kumimoji="1" lang="ja-JP" alt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1169" y="63347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装置：東京大学先端ナノ計測拠点</a:t>
            </a:r>
          </a:p>
        </p:txBody>
      </p:sp>
    </p:spTree>
    <p:extLst>
      <p:ext uri="{BB962C8B-B14F-4D97-AF65-F5344CB8AC3E}">
        <p14:creationId xmlns:p14="http://schemas.microsoft.com/office/powerpoint/2010/main" val="19110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672947" y="822921"/>
            <a:ext cx="7798106" cy="4936887"/>
            <a:chOff x="672947" y="1639019"/>
            <a:chExt cx="7798106" cy="493688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/>
            <a:srcRect t="10007"/>
            <a:stretch/>
          </p:blipFill>
          <p:spPr>
            <a:xfrm>
              <a:off x="672947" y="1639019"/>
              <a:ext cx="7798106" cy="4936887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 rot="16200000">
              <a:off x="2975653" y="3033381"/>
              <a:ext cx="801485" cy="3477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 KLL</a:t>
              </a:r>
              <a:endPara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5" name="直線矢印コネクタ 4"/>
            <p:cNvCxnSpPr/>
            <p:nvPr/>
          </p:nvCxnSpPr>
          <p:spPr>
            <a:xfrm>
              <a:off x="3376395" y="3660511"/>
              <a:ext cx="0" cy="554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 rot="16200000">
              <a:off x="5070893" y="2273805"/>
              <a:ext cx="655178" cy="3477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 1s</a:t>
              </a:r>
              <a:endPara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5668426" y="2188311"/>
              <a:ext cx="0" cy="554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 rot="16200000">
              <a:off x="6486972" y="2392412"/>
              <a:ext cx="892391" cy="3477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Ta 4d5</a:t>
              </a:r>
              <a:endPara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7203113" y="2188311"/>
              <a:ext cx="0" cy="158092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 rot="16200000">
              <a:off x="7756981" y="2273805"/>
              <a:ext cx="655178" cy="3477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 2s</a:t>
              </a:r>
              <a:endPara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8245400" y="2120113"/>
              <a:ext cx="0" cy="14879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410048" y="2159633"/>
              <a:ext cx="180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Ta</a:t>
              </a:r>
              <a:r>
                <a:rPr kumimoji="1" lang="en-US" altLang="ja-JP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2</a:t>
              </a:r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</a:t>
              </a:r>
              <a:r>
                <a:rPr kumimoji="1" lang="en-US" altLang="ja-JP" sz="24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film</a:t>
              </a:r>
              <a:endPara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46650" y="55308"/>
            <a:ext cx="6531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線光電子分光分析法</a:t>
            </a:r>
            <a:br>
              <a:rPr lang="ja-JP" altLang="en-US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(X-ray Photoelectron Spectroscopy</a:t>
            </a:r>
            <a:r>
              <a:rPr lang="ja-JP" altLang="en-US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4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XPS)</a:t>
            </a:r>
            <a:r>
              <a:rPr kumimoji="1" lang="en-US" altLang="ja-JP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kumimoji="1" lang="ja-JP" alt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2608" y="5903893"/>
            <a:ext cx="5570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測定：上田暁俊</a:t>
            </a:r>
            <a:endParaRPr kumimoji="1"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装置：東京大学先端ナノ計測拠点</a:t>
            </a:r>
          </a:p>
        </p:txBody>
      </p:sp>
    </p:spTree>
    <p:extLst>
      <p:ext uri="{BB962C8B-B14F-4D97-AF65-F5344CB8AC3E}">
        <p14:creationId xmlns:p14="http://schemas.microsoft.com/office/powerpoint/2010/main" val="29417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05725"/>
            <a:ext cx="8229600" cy="1446550"/>
          </a:xfrm>
        </p:spPr>
        <p:txBody>
          <a:bodyPr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ミラー破壊閾値テスト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高レーザーパワー耐性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9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" y="962250"/>
            <a:ext cx="8751912" cy="49335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07504" y="40906"/>
            <a:ext cx="337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Damage </a:t>
            </a:r>
            <a:r>
              <a:rPr lang="en-US" altLang="ja-JP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Threshold Test</a:t>
            </a:r>
            <a:endParaRPr lang="ja-JP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3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" y="2444066"/>
            <a:ext cx="6222526" cy="44139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88640"/>
            <a:ext cx="3790545" cy="332644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07504" y="40906"/>
            <a:ext cx="337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Damage </a:t>
            </a:r>
            <a:r>
              <a:rPr lang="en-US" altLang="ja-JP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Threshold Test</a:t>
            </a:r>
            <a:endParaRPr lang="ja-JP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1" y="2091376"/>
            <a:ext cx="8172319" cy="267524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69907" y="2901711"/>
            <a:ext cx="1209855" cy="50788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7504" y="40906"/>
            <a:ext cx="337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Damage </a:t>
            </a:r>
            <a:r>
              <a:rPr lang="en-US" altLang="ja-JP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Threshold Test</a:t>
            </a:r>
            <a:endParaRPr lang="ja-JP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1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97360"/>
            <a:ext cx="5056602" cy="57606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72" y="183310"/>
            <a:ext cx="3674528" cy="6491379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4427984" y="1097360"/>
            <a:ext cx="0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163856" y="52642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446 J/cm</a:t>
            </a:r>
            <a:r>
              <a:rPr kumimoji="1" lang="en-US" altLang="ja-JP" sz="3200" b="1" baseline="30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endParaRPr kumimoji="1" lang="ja-JP" altLang="en-US" sz="3200" b="1" baseline="30000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7504" y="40906"/>
            <a:ext cx="337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Damage </a:t>
            </a:r>
            <a:r>
              <a:rPr lang="en-US" altLang="ja-JP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Threshold Test</a:t>
            </a:r>
            <a:endParaRPr lang="ja-JP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82" y="857250"/>
            <a:ext cx="6858000" cy="51435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2927" y="999586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NQSQ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No.1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7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693988" y="333375"/>
            <a:ext cx="4325937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 </a:t>
            </a:r>
            <a:r>
              <a:rPr lang="ja-JP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に必要な</a:t>
            </a:r>
            <a:endParaRPr lang="en-US" altLang="ja-JP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３種類のミラー</a:t>
            </a:r>
            <a:endParaRPr lang="en-US" altLang="ja-JP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8438" name="図 8" descr="Mirror_Category.wmf"/>
          <p:cNvPicPr>
            <a:picLocks noChangeAspect="1"/>
          </p:cNvPicPr>
          <p:nvPr/>
        </p:nvPicPr>
        <p:blipFill>
          <a:blip r:embed="rId2" cstate="print"/>
          <a:srcRect t="24631"/>
          <a:stretch>
            <a:fillRect/>
          </a:stretch>
        </p:blipFill>
        <p:spPr bwMode="auto">
          <a:xfrm>
            <a:off x="1258888" y="1700213"/>
            <a:ext cx="64643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55650" y="5445125"/>
            <a:ext cx="16462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レーザー光源 </a:t>
            </a:r>
            <a:endParaRPr lang="en-US" altLang="ja-JP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en-US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&gt;180W</a:t>
            </a:r>
            <a:endParaRPr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288" y="6381750"/>
            <a:ext cx="13740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2014/03/27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475" y="6381750"/>
            <a:ext cx="2347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日本天文学会 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春季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48488" y="6381750"/>
            <a:ext cx="18004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＠東海大学、神奈川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2927" y="999586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NQSQ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No.1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4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031"/>
            <a:ext cx="6351265" cy="39302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624" t="-586" r="9368" b="586"/>
          <a:stretch/>
        </p:blipFill>
        <p:spPr>
          <a:xfrm>
            <a:off x="5043488" y="2345718"/>
            <a:ext cx="3943350" cy="36550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81" y="5450682"/>
            <a:ext cx="3425258" cy="393012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8569943" y="2357437"/>
            <a:ext cx="0" cy="10715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737778" y="196989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300 </a:t>
            </a:r>
            <a:r>
              <a:rPr lang="en-US" altLang="ja-JP" dirty="0">
                <a:solidFill>
                  <a:srgbClr val="C00000"/>
                </a:solidFill>
              </a:rPr>
              <a:t>J/cm2</a:t>
            </a:r>
            <a:endParaRPr lang="ja-JP" altLang="en-US" dirty="0">
              <a:solidFill>
                <a:srgbClr val="C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110325"/>
            <a:ext cx="5311715" cy="14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91680" y="1556792"/>
            <a:ext cx="7263527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446 J/cm</a:t>
            </a:r>
            <a:r>
              <a:rPr kumimoji="1" lang="en-US" altLang="ja-JP" sz="2400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with 10nsec pulse</a:t>
            </a: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 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44.6 GW/cm</a:t>
            </a:r>
            <a:r>
              <a:rPr kumimoji="1" lang="en-US" altLang="ja-JP" sz="2400" b="1" baseline="300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	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(peak power density)</a:t>
            </a: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これは </a:t>
            </a: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one-shot 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で壊れる閾値</a:t>
            </a:r>
          </a:p>
          <a:p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1.5 </a:t>
            </a:r>
            <a:r>
              <a:rPr lang="en-US" altLang="ja-JP" sz="24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MW/cm</a:t>
            </a:r>
            <a:r>
              <a:rPr lang="en-US" altLang="ja-JP" sz="2400" b="1" baseline="3000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en-US" altLang="ja-JP" sz="2000" b="1" baseline="30000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KAGRA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年の時間スケールで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性能が劣化しない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ミラーが必要。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性能劣化が測定できる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評価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装置を立ち上げて、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さらに詳細なダメージ解析が必要。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（電通大とシグマ光機の共同研究として進行中）。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260648"/>
            <a:ext cx="4799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Threshold</a:t>
            </a:r>
            <a:endParaRPr kumimoji="1" lang="ja-JP" alt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90445" y="1406106"/>
            <a:ext cx="6650966" cy="21307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56" y="1309459"/>
            <a:ext cx="6446521" cy="38152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962163"/>
            <a:ext cx="1714649" cy="39322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856" y="5078768"/>
            <a:ext cx="6880861" cy="8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34" y="1967047"/>
            <a:ext cx="5983932" cy="38038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34" y="1077928"/>
            <a:ext cx="1717875" cy="3932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122" y="1515039"/>
            <a:ext cx="2891756" cy="22880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>
            <a:off x="5508104" y="752108"/>
            <a:ext cx="43204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017878" y="29309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シグマ光機と</a:t>
            </a:r>
            <a:endParaRPr lang="en-US" altLang="ja-JP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共同</a:t>
            </a:r>
            <a:r>
              <a:rPr kumimoji="1" lang="ja-JP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開発</a:t>
            </a:r>
            <a:r>
              <a:rPr kumimoji="1"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</a:t>
            </a:r>
            <a:endParaRPr kumimoji="1" lang="en-US" altLang="ja-JP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ミラ</a:t>
            </a:r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endParaRPr kumimoji="1" lang="ja-JP" alt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17464" y="273603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反射率 </a:t>
            </a:r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99.99%</a:t>
            </a:r>
            <a:endParaRPr kumimoji="1" lang="ja-JP" alt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5279484" y="293098"/>
            <a:ext cx="0" cy="44536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205831" y="2780928"/>
            <a:ext cx="144016" cy="144016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477818" y="2853525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642570" y="2622103"/>
            <a:ext cx="199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SHIMADZU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238386" y="692696"/>
            <a:ext cx="118824" cy="11882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6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18" y="1447987"/>
            <a:ext cx="5770364" cy="4476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43250" y="1078119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散乱測定結果：島津製作所製造ミラー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99529" y="3861048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平均値　</a:t>
            </a:r>
            <a:r>
              <a:rPr kumimoji="1"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67ppm</a:t>
            </a:r>
            <a:endParaRPr kumimoji="1" lang="ja-JP" altLang="en-US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55513" y="3717032"/>
            <a:ext cx="3816424" cy="864096"/>
          </a:xfrm>
          <a:prstGeom prst="rect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5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2480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 for</a:t>
            </a:r>
            <a:b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KAGRA Pre-Mode Cleaner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896"/>
            <a:ext cx="5344500" cy="37942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35828" y="2639022"/>
            <a:ext cx="35509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散乱値 </a:t>
            </a:r>
            <a:r>
              <a:rPr lang="en-US" altLang="ja-JP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 10ppm</a:t>
            </a:r>
          </a:p>
          <a:p>
            <a:endParaRPr kumimoji="1" lang="en-US" altLang="ja-JP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レーザー破壊閾値</a:t>
            </a:r>
            <a:endParaRPr lang="en-US" altLang="ja-JP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(one-shot)</a:t>
            </a:r>
          </a:p>
          <a:p>
            <a:r>
              <a:rPr lang="en-US" altLang="ja-JP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45 GW/cm</a:t>
            </a:r>
            <a:r>
              <a:rPr lang="en-US" altLang="ja-JP" sz="32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endParaRPr kumimoji="1" lang="ja-JP" altLang="en-US" sz="3200" b="1" baseline="30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2143" y="12077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まと</a:t>
            </a: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め</a:t>
            </a:r>
            <a:endParaRPr kumimoji="1" lang="ja-JP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78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今後の開発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5017" y="1765430"/>
            <a:ext cx="798167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熱吸収 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&lt;1ppm</a:t>
            </a:r>
          </a:p>
          <a:p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がまだ残っている。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年度に国立天文台に熱吸収測定装置</a:t>
            </a:r>
            <a:endParaRPr kumimoji="1"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を立ち上げる予定。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吸収低減のため、アニール処理（熱処理）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条件の最適化を行う。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59423" y="1547446"/>
            <a:ext cx="3912577" cy="9495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871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/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謝 辞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9781" y="1671683"/>
            <a:ext cx="8954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•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本開発にご尽力頂いた、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シグマ光機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方々へ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、感謝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致します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清水悦郎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、佐藤一也、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伊藤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利秀、吉澤繁久、大森崇史、須田清志、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CN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森本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隆志、藤川亜矢子（敬称略</a:t>
            </a:r>
            <a:r>
              <a:rPr lang="zh-CN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zh-CN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•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本研究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の一部は、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文部科学省の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支援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を受けた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東京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大学先端ナノ計測ハブ拠点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おいて実施されました。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299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8675" name="テキスト ボックス 2"/>
          <p:cNvSpPr txBox="1">
            <a:spLocks noChangeArrowheads="1"/>
          </p:cNvSpPr>
          <p:nvPr/>
        </p:nvSpPr>
        <p:spPr bwMode="auto">
          <a:xfrm>
            <a:off x="3779838" y="2924175"/>
            <a:ext cx="163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5400" b="1">
                <a:solidFill>
                  <a:schemeClr val="bg1"/>
                </a:solidFill>
                <a:latin typeface="Verdana" pitchFamily="34" charset="0"/>
              </a:rPr>
              <a:t>End</a:t>
            </a:r>
            <a:endParaRPr lang="ja-JP" altLang="en-US" sz="54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68475" y="260350"/>
            <a:ext cx="58277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各ミラーでのパワー密度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539750" y="1052513"/>
          <a:ext cx="5616624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739487"/>
                <a:gridCol w="1203110"/>
                <a:gridCol w="1329878"/>
              </a:tblGrid>
              <a:tr h="928676">
                <a:tc>
                  <a:txBody>
                    <a:bodyPr/>
                    <a:lstStyle/>
                    <a:p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Verdana" pitchFamily="34" charset="0"/>
                          <a:cs typeface="Verdana" pitchFamily="34" charset="0"/>
                        </a:rPr>
                        <a:t>Intra-Cavity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latin typeface="Verdana" pitchFamily="34" charset="0"/>
                          <a:cs typeface="Verdana" pitchFamily="34" charset="0"/>
                        </a:rPr>
                        <a:t>Power</a:t>
                      </a:r>
                    </a:p>
                    <a:p>
                      <a:pPr algn="ctr"/>
                      <a:r>
                        <a:rPr kumimoji="1" lang="en-US" altLang="ja-JP" sz="1400" b="0" dirty="0" smtClean="0">
                          <a:latin typeface="Verdana" pitchFamily="34" charset="0"/>
                          <a:cs typeface="Verdana" pitchFamily="34" charset="0"/>
                        </a:rPr>
                        <a:t>(kW)</a:t>
                      </a:r>
                      <a:endParaRPr kumimoji="1" lang="ja-JP" altLang="en-US" sz="1400" b="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Verdana" pitchFamily="34" charset="0"/>
                          <a:cs typeface="Verdana" pitchFamily="34" charset="0"/>
                        </a:rPr>
                        <a:t>Beam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latin typeface="Verdana" pitchFamily="34" charset="0"/>
                          <a:cs typeface="Verdana" pitchFamily="34" charset="0"/>
                        </a:rPr>
                        <a:t>Radius </a:t>
                      </a:r>
                      <a:r>
                        <a:rPr kumimoji="1" lang="en-US" altLang="ja-JP" sz="1400" b="0" dirty="0" smtClean="0">
                          <a:latin typeface="Verdana" pitchFamily="34" charset="0"/>
                          <a:cs typeface="Verdana" pitchFamily="34" charset="0"/>
                        </a:rPr>
                        <a:t>(cm)</a:t>
                      </a:r>
                      <a:endParaRPr kumimoji="1" lang="ja-JP" altLang="en-US" b="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Verdana" pitchFamily="34" charset="0"/>
                          <a:cs typeface="Verdana" pitchFamily="34" charset="0"/>
                        </a:rPr>
                        <a:t>Power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latin typeface="Verdana" pitchFamily="34" charset="0"/>
                          <a:cs typeface="Verdana" pitchFamily="34" charset="0"/>
                        </a:rPr>
                        <a:t>Density</a:t>
                      </a:r>
                    </a:p>
                    <a:p>
                      <a:pPr algn="ctr"/>
                      <a:r>
                        <a:rPr kumimoji="1" lang="en-US" altLang="ja-JP" sz="1400" b="0" dirty="0" smtClean="0">
                          <a:latin typeface="Verdana" pitchFamily="34" charset="0"/>
                          <a:cs typeface="Verdana" pitchFamily="34" charset="0"/>
                        </a:rPr>
                        <a:t>(kW/cm</a:t>
                      </a:r>
                      <a:r>
                        <a:rPr kumimoji="1" lang="en-US" altLang="ja-JP" sz="1400" b="0" baseline="30000" dirty="0" smtClean="0">
                          <a:latin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kumimoji="1" lang="en-US" altLang="ja-JP" sz="1400" b="0" dirty="0" smtClean="0">
                          <a:latin typeface="Verdana" pitchFamily="34" charset="0"/>
                          <a:cs typeface="Verdana" pitchFamily="34" charset="0"/>
                        </a:rPr>
                        <a:t>)</a:t>
                      </a:r>
                      <a:endParaRPr kumimoji="1" lang="ja-JP" altLang="en-US" sz="1400" b="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518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Pre-MC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10</a:t>
                      </a:r>
                    </a:p>
                    <a:p>
                      <a:pPr algn="r"/>
                      <a:r>
                        <a:rPr kumimoji="1" lang="en-US" altLang="ja-JP" sz="1400" dirty="0" smtClean="0">
                          <a:latin typeface="Verdana" pitchFamily="34" charset="0"/>
                          <a:cs typeface="Verdana" pitchFamily="34" charset="0"/>
                        </a:rPr>
                        <a:t>= 200W x50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0.046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Verdana" pitchFamily="34" charset="0"/>
                        </a:rPr>
                        <a:t>1500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14408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MC in/out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24</a:t>
                      </a:r>
                    </a:p>
                    <a:p>
                      <a:pPr algn="r"/>
                      <a:r>
                        <a:rPr kumimoji="1" lang="en-US" altLang="ja-JP" sz="1400" dirty="0" smtClean="0">
                          <a:latin typeface="Verdana" pitchFamily="34" charset="0"/>
                          <a:cs typeface="Verdana" pitchFamily="34" charset="0"/>
                        </a:rPr>
                        <a:t>= 150W</a:t>
                      </a:r>
                      <a:r>
                        <a:rPr kumimoji="1" lang="en-US" altLang="ja-JP" sz="1400" baseline="0" dirty="0" smtClean="0">
                          <a:latin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Verdana" pitchFamily="34" charset="0"/>
                          <a:cs typeface="Verdana" pitchFamily="34" charset="0"/>
                        </a:rPr>
                        <a:t>x158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0.25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Verdana" pitchFamily="34" charset="0"/>
                        </a:rPr>
                        <a:t>118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11438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MC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Verdana" pitchFamily="34" charset="0"/>
                        </a:rPr>
                        <a:t>end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24</a:t>
                      </a:r>
                    </a:p>
                    <a:p>
                      <a:pPr algn="r"/>
                      <a:r>
                        <a:rPr kumimoji="1" lang="en-US" altLang="ja-JP" sz="1400" dirty="0" smtClean="0">
                          <a:latin typeface="Verdana" pitchFamily="34" charset="0"/>
                          <a:cs typeface="Verdana" pitchFamily="34" charset="0"/>
                        </a:rPr>
                        <a:t>= 150W</a:t>
                      </a:r>
                      <a:r>
                        <a:rPr kumimoji="1" lang="en-US" altLang="ja-JP" sz="1400" baseline="0" dirty="0" smtClean="0">
                          <a:latin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Verdana" pitchFamily="34" charset="0"/>
                          <a:cs typeface="Verdana" pitchFamily="34" charset="0"/>
                        </a:rPr>
                        <a:t>x158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0.44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Verdana" pitchFamily="34" charset="0"/>
                        </a:rPr>
                        <a:t>39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11438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PRM, PR2</a:t>
                      </a:r>
                      <a:endParaRPr kumimoji="1" lang="ja-JP" altLang="en-US" b="1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0.8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0.40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1.6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033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PR3</a:t>
                      </a:r>
                      <a:endParaRPr kumimoji="1" lang="ja-JP" altLang="en-US" b="1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0.8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3.65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0.02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033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ITM</a:t>
                      </a:r>
                      <a:endParaRPr kumimoji="1" lang="ja-JP" altLang="en-US" b="1" dirty="0">
                        <a:solidFill>
                          <a:srgbClr val="000099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Verdana" pitchFamily="34" charset="0"/>
                        </a:rPr>
                        <a:t>400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3.51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10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95033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ETM</a:t>
                      </a:r>
                      <a:endParaRPr kumimoji="1" lang="ja-JP" altLang="en-US" b="1" dirty="0">
                        <a:solidFill>
                          <a:srgbClr val="000099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Verdana" pitchFamily="34" charset="0"/>
                        </a:rPr>
                        <a:t>400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4.00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Verdana" pitchFamily="34" charset="0"/>
                          <a:cs typeface="Verdana" pitchFamily="34" charset="0"/>
                        </a:rPr>
                        <a:t>8  </a:t>
                      </a:r>
                      <a:r>
                        <a:rPr kumimoji="1" lang="ja-JP" altLang="en-US" dirty="0" smtClean="0">
                          <a:latin typeface="Verdana" pitchFamily="34" charset="0"/>
                          <a:cs typeface="Verdana" pitchFamily="34" charset="0"/>
                        </a:rPr>
                        <a:t>　</a:t>
                      </a:r>
                      <a:endParaRPr kumimoji="1" lang="ja-JP" altLang="en-US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228184" y="2205038"/>
            <a:ext cx="3057247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パワー密度</a:t>
            </a:r>
            <a:endParaRPr lang="en-US" altLang="ja-JP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の点では</a:t>
            </a:r>
            <a:endParaRPr lang="en-US" altLang="ja-JP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「カテゴリー１」</a:t>
            </a:r>
            <a:endParaRPr lang="en-US" altLang="ja-JP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が一番シビア。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288" y="6381750"/>
            <a:ext cx="13740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2014/03/27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475" y="6381750"/>
            <a:ext cx="2347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日本天文学会 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春季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8488" y="6381750"/>
            <a:ext cx="18004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＠東海大学、神奈川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63713" y="404813"/>
            <a:ext cx="58277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高パワー密度での問題点</a:t>
            </a:r>
            <a:endParaRPr lang="en-US" altLang="ja-JP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3212976"/>
            <a:ext cx="815319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ダメージ閾値</a:t>
            </a:r>
            <a:r>
              <a:rPr lang="en-US" altLang="ja-JP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1000 kW/cm</a:t>
            </a:r>
            <a:r>
              <a:rPr lang="en-US" altLang="ja-JP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</a:p>
          <a:p>
            <a:pPr>
              <a:defRPr/>
            </a:pPr>
            <a:r>
              <a:rPr lang="ja-JP" altLang="en-US" sz="4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（メーカー保証値）</a:t>
            </a:r>
            <a:r>
              <a:rPr lang="en-US" altLang="ja-JP" sz="4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= 1 MW/cm</a:t>
            </a:r>
            <a:r>
              <a:rPr lang="en-US" altLang="ja-JP" sz="4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endParaRPr lang="en-US" altLang="ja-JP" sz="4000" b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6238" y="1268413"/>
            <a:ext cx="3284537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1500 kW/cm</a:t>
            </a:r>
            <a:r>
              <a:rPr lang="en-US" altLang="ja-JP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endParaRPr lang="ja-JP" altLang="en-US" sz="3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00338" y="1196975"/>
            <a:ext cx="3600450" cy="7191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263691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一般的な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1959" y="4995800"/>
            <a:ext cx="83920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高いダメージ閾値のミラーが必須！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288" y="6381750"/>
            <a:ext cx="13740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2014/03/27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9475" y="6381750"/>
            <a:ext cx="2347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日本天文学会 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春季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48488" y="6381750"/>
            <a:ext cx="18004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＠東海大学、神奈川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293747"/>
            <a:ext cx="51090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ミラーへ</a:t>
            </a:r>
            <a:r>
              <a:rPr lang="ja-JP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の要求値</a:t>
            </a:r>
            <a:endParaRPr lang="en-US" altLang="ja-JP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1399283"/>
            <a:ext cx="7199407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散乱</a:t>
            </a:r>
            <a:r>
              <a:rPr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&lt;10ppm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endParaRPr lang="en-US" altLang="ja-JP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熱吸収</a:t>
            </a:r>
            <a:r>
              <a:rPr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&lt;1ppm</a:t>
            </a:r>
          </a:p>
          <a:p>
            <a:pPr>
              <a:defRPr/>
            </a:pPr>
            <a:endParaRPr lang="en-US" altLang="ja-JP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高ダメージ</a:t>
            </a: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閾値</a:t>
            </a:r>
            <a:r>
              <a:rPr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&gt;10 </a:t>
            </a:r>
            <a:r>
              <a:rPr lang="en-US" altLang="ja-JP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MW/cm</a:t>
            </a:r>
            <a:r>
              <a:rPr lang="en-US" altLang="ja-JP" sz="32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468313" y="1125538"/>
            <a:ext cx="8280400" cy="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1763688" y="4221088"/>
            <a:ext cx="5832648" cy="1871737"/>
            <a:chOff x="1763688" y="4221088"/>
            <a:chExt cx="5832648" cy="1871737"/>
          </a:xfrm>
        </p:grpSpPr>
        <p:sp>
          <p:nvSpPr>
            <p:cNvPr id="11" name="テキスト ボックス 10"/>
            <p:cNvSpPr txBox="1"/>
            <p:nvPr/>
          </p:nvSpPr>
          <p:spPr bwMode="auto">
            <a:xfrm>
              <a:off x="2195513" y="4868863"/>
              <a:ext cx="5110162" cy="10763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3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超低損失、ハイパワー耐性</a:t>
              </a:r>
              <a:endParaRPr lang="en-US" altLang="ja-JP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defRPr/>
              </a:pPr>
              <a:r>
                <a:rPr lang="ja-JP" altLang="en-US" sz="3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をもつミラーの開発</a:t>
              </a:r>
              <a:endParaRPr lang="en-US" altLang="ja-JP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1763688" y="4221088"/>
              <a:ext cx="5832648" cy="187173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u="sng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907704" y="436510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世の中にない</a:t>
              </a: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95536" y="11663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カテゴリー１の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288" y="6381750"/>
            <a:ext cx="13740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2014/03/27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19475" y="6381750"/>
            <a:ext cx="2347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日本天文学会 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春季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48488" y="6381750"/>
            <a:ext cx="18004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＠東海大学、神奈川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05725"/>
            <a:ext cx="8229600" cy="1446550"/>
          </a:xfrm>
        </p:spPr>
        <p:txBody>
          <a:bodyPr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低散乱ミラー開発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散乱測定装置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0" y="0"/>
            <a:ext cx="9144000" cy="6281936"/>
            <a:chOff x="0" y="692696"/>
            <a:chExt cx="9144000" cy="6281936"/>
          </a:xfrm>
        </p:grpSpPr>
        <p:pic>
          <p:nvPicPr>
            <p:cNvPr id="2" name="図 1" descr="実験セットアップ.jpg"/>
            <p:cNvPicPr>
              <a:picLocks noChangeAspect="1"/>
            </p:cNvPicPr>
            <p:nvPr/>
          </p:nvPicPr>
          <p:blipFill>
            <a:blip r:embed="rId3" cstate="print"/>
            <a:srcRect t="21000"/>
            <a:stretch>
              <a:fillRect/>
            </a:stretch>
          </p:blipFill>
          <p:spPr>
            <a:xfrm>
              <a:off x="0" y="1556792"/>
              <a:ext cx="9144000" cy="5417840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0" y="692696"/>
              <a:ext cx="8964488" cy="1224136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987824" y="260648"/>
            <a:ext cx="326243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散乱測定実験</a:t>
            </a:r>
            <a:endParaRPr kumimoji="1" lang="ja-JP" alt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9912" y="6309320"/>
            <a:ext cx="52116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＠国立天文台　三鷹キャンパス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4" y="549933"/>
            <a:ext cx="7405951" cy="575813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26938" y="927347"/>
            <a:ext cx="462239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ミラー中心の 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10mm </a:t>
            </a:r>
            <a:r>
              <a:rPr kumimoji="1" lang="ja-JP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角　　　</a:t>
            </a:r>
            <a:endParaRPr kumimoji="1" lang="en-US" altLang="ja-JP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35896" y="3356992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平均値　</a:t>
            </a:r>
            <a:r>
              <a:rPr kumimoji="1"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8.0ppm</a:t>
            </a:r>
            <a:endParaRPr kumimoji="1" lang="ja-JP" altLang="en-US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91880" y="3212976"/>
            <a:ext cx="3816424" cy="864096"/>
          </a:xfrm>
          <a:prstGeom prst="rect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291" y="116632"/>
            <a:ext cx="3065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After</a:t>
            </a:r>
            <a:r>
              <a:rPr kumimoji="1" lang="ja-JP" alt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Coating</a:t>
            </a:r>
            <a:endParaRPr kumimoji="1" lang="ja-JP" altLang="en-US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41666" y="109497"/>
            <a:ext cx="359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coated by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SigmaKoki</a:t>
            </a:r>
            <a:endParaRPr kumimoji="1" lang="ja-JP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54312" y="431540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世界トップ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クラス</a:t>
            </a:r>
            <a:endParaRPr kumimoji="1" lang="ja-JP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044279"/>
            <a:ext cx="8229600" cy="769441"/>
          </a:xfrm>
        </p:spPr>
        <p:txBody>
          <a:bodyPr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膜質の評価試験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9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417</Words>
  <Application>Microsoft Office PowerPoint</Application>
  <PresentationFormat>画面に合わせる (4:3)</PresentationFormat>
  <Paragraphs>165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ＭＳ Ｐゴシック</vt:lpstr>
      <vt:lpstr>メイリオ</vt:lpstr>
      <vt:lpstr>Arial</vt:lpstr>
      <vt:lpstr>Calibri</vt:lpstr>
      <vt:lpstr>Verdana</vt:lpstr>
      <vt:lpstr>Wingdings</vt:lpstr>
      <vt:lpstr>Office テーマ</vt:lpstr>
      <vt:lpstr>超高品質光学薄膜開発の現状 II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低散乱ミラー開発 散乱測定装置</vt:lpstr>
      <vt:lpstr>PowerPoint プレゼンテーション</vt:lpstr>
      <vt:lpstr>PowerPoint プレゼンテーション</vt:lpstr>
      <vt:lpstr>膜質の評価試験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ミラー破壊閾値テスト 高レーザーパワー耐性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Mirror for KAGRA Pre-Mode Cleaner</vt:lpstr>
      <vt:lpstr>今後の開発</vt:lpstr>
      <vt:lpstr>謝 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重力波検出器LCGT のための低損失ミラー開発</dc:title>
  <dc:creator>tatsu</dc:creator>
  <cp:lastModifiedBy>DAISUKE TATSUMI</cp:lastModifiedBy>
  <cp:revision>126</cp:revision>
  <dcterms:created xsi:type="dcterms:W3CDTF">2012-03-12T01:48:49Z</dcterms:created>
  <dcterms:modified xsi:type="dcterms:W3CDTF">2014-03-25T10:10:17Z</dcterms:modified>
</cp:coreProperties>
</file>