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27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8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5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1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196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99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94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5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67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53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5221-068D-4FA2-BC38-168BA623FF0F}" type="datetimeFigureOut">
              <a:rPr kumimoji="1" lang="ja-JP" altLang="en-US" smtClean="0"/>
              <a:t>2014/2/13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EE8F5-57BB-4461-916A-44A0DD8283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54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wdoc.icrr.u-tokyo.ac.jp/cgi-bin/DocDB/ShowDocument?docid=213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57350"/>
            <a:ext cx="7772400" cy="247570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Type-A SAS</a:t>
            </a:r>
            <a:br>
              <a:rPr lang="en-US" altLang="ja-JP" dirty="0" smtClean="0"/>
            </a:br>
            <a:r>
              <a:rPr lang="en-US" altLang="ja-JP" dirty="0" smtClean="0"/>
              <a:t>Local Control Simulation</a:t>
            </a:r>
            <a:br>
              <a:rPr lang="en-US" altLang="ja-JP" dirty="0" smtClean="0"/>
            </a:br>
            <a:r>
              <a:rPr lang="en-US" altLang="ja-JP" dirty="0" smtClean="0"/>
              <a:t>(Current Status)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/>
          <a:lstStyle/>
          <a:p>
            <a:r>
              <a:rPr kumimoji="1" lang="en-US" altLang="ja-JP" dirty="0" smtClean="0"/>
              <a:t>T. </a:t>
            </a:r>
            <a:r>
              <a:rPr kumimoji="1" lang="en-US" altLang="ja-JP" dirty="0" err="1" smtClean="0"/>
              <a:t>Sekiguchi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635896" y="908720"/>
            <a:ext cx="1951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b="1" dirty="0" smtClean="0"/>
              <a:t>JGW-G1402200-v1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900480" y="4077072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/>
              <a:t>2014/01/22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992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Local Damping with OSEM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04056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Check damping time of resonances (Z and Pitch)</a:t>
            </a:r>
            <a:endParaRPr kumimoji="1" lang="ja-JP" altLang="en-US" sz="2000" dirty="0"/>
          </a:p>
        </p:txBody>
      </p:sp>
      <p:pic>
        <p:nvPicPr>
          <p:cNvPr id="6146" name="Picture 2" descr="C:\Users\tsekiguchi\Documents\MATLAB\KAGRA_SAS_Control\typeAip\140115_IM\graph\po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8280920" cy="532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直線矢印コネクタ 8"/>
          <p:cNvCxnSpPr/>
          <p:nvPr/>
        </p:nvCxnSpPr>
        <p:spPr>
          <a:xfrm>
            <a:off x="3587660" y="3726092"/>
            <a:ext cx="895564" cy="688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2483768" y="3402927"/>
            <a:ext cx="1103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GAS Filter</a:t>
            </a:r>
          </a:p>
          <a:p>
            <a:r>
              <a:rPr lang="en-US" altLang="ja-JP" dirty="0" smtClean="0"/>
              <a:t>Tilt Mode</a:t>
            </a:r>
            <a:endParaRPr lang="ja-JP" altLang="en-US" dirty="0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3587660" y="3772259"/>
            <a:ext cx="1092352" cy="5698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30" y="1818804"/>
            <a:ext cx="82867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936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Displacement Noise During Damping</a:t>
            </a:r>
            <a:endParaRPr kumimoji="1" lang="ja-JP" altLang="en-US" dirty="0"/>
          </a:p>
        </p:txBody>
      </p:sp>
      <p:pic>
        <p:nvPicPr>
          <p:cNvPr id="7170" name="Picture 2" descr="C:\Users\tsekiguchi\Documents\MATLAB\KAGRA_SAS_Control\typeAip\140115_IM\graph\noi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39" y="1657550"/>
            <a:ext cx="7979593" cy="522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Assuming OSEM sensitivity of 2e-10 m/</a:t>
            </a:r>
            <a:r>
              <a:rPr lang="en-US" altLang="ja-JP" sz="2000" dirty="0" err="1" smtClean="0"/>
              <a:t>rtHz</a:t>
            </a:r>
            <a:r>
              <a:rPr lang="en-US" altLang="ja-JP" sz="2000" dirty="0" smtClean="0"/>
              <a:t> @10 Hz (measured in prototype at room temperature)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84478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Works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TBD</a:t>
            </a:r>
          </a:p>
          <a:p>
            <a:r>
              <a:rPr lang="en-US" altLang="ja-JP" sz="2000" dirty="0" smtClean="0"/>
              <a:t>Requirement for inertial sensor noise</a:t>
            </a:r>
          </a:p>
          <a:p>
            <a:r>
              <a:rPr lang="en-US" altLang="ja-JP" sz="2000" dirty="0" smtClean="0"/>
              <a:t>Requirement for local sensor noise at IM (used for damping)</a:t>
            </a:r>
          </a:p>
          <a:p>
            <a:r>
              <a:rPr lang="en-US" altLang="ja-JP" sz="2000" dirty="0" smtClean="0"/>
              <a:t>Requirement for actuator noise</a:t>
            </a:r>
          </a:p>
          <a:p>
            <a:endParaRPr lang="en-US" altLang="ja-JP" sz="2000" dirty="0"/>
          </a:p>
          <a:p>
            <a:r>
              <a:rPr lang="en-US" altLang="ja-JP" sz="2000" dirty="0" smtClean="0"/>
              <a:t>Simulation about other </a:t>
            </a:r>
            <a:r>
              <a:rPr lang="en-US" altLang="ja-JP" sz="2000" dirty="0" err="1" smtClean="0"/>
              <a:t>DoFs</a:t>
            </a:r>
            <a:r>
              <a:rPr lang="en-US" altLang="ja-JP" sz="2000" dirty="0" smtClean="0"/>
              <a:t> (transversal, vertical, roll, yaw)</a:t>
            </a:r>
          </a:p>
          <a:p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36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Local Control Strategy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2071389"/>
            <a:ext cx="5915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During interferometer operation:</a:t>
            </a:r>
          </a:p>
          <a:p>
            <a:r>
              <a:rPr lang="en-US" altLang="ja-JP" sz="2000" dirty="0" smtClean="0"/>
              <a:t>Resonances of pendulum modes are damped by IP control to reduce RMS.</a:t>
            </a:r>
          </a:p>
          <a:p>
            <a:r>
              <a:rPr lang="en-US" altLang="ja-JP" sz="2000" dirty="0" smtClean="0"/>
              <a:t>No longitudinal damping is applied at IM.</a:t>
            </a:r>
          </a:p>
          <a:p>
            <a:r>
              <a:rPr kumimoji="1" lang="en-US" altLang="ja-JP" sz="2000" dirty="0" smtClean="0"/>
              <a:t>Pitch &amp; yaw of TM are controlled by optical levers.</a:t>
            </a:r>
          </a:p>
          <a:p>
            <a:endParaRPr lang="en-US" altLang="ja-JP" sz="2000" dirty="0"/>
          </a:p>
          <a:p>
            <a:pPr marL="0" indent="0">
              <a:buNone/>
            </a:pPr>
            <a:r>
              <a:rPr kumimoji="1" lang="en-US" altLang="ja-JP" sz="2000" dirty="0" smtClean="0"/>
              <a:t>For lock acquisition:</a:t>
            </a:r>
          </a:p>
          <a:p>
            <a:r>
              <a:rPr lang="en-US" altLang="ja-JP" sz="2000" dirty="0" smtClean="0"/>
              <a:t>Resonances of  internal modes are damped by using local sensors (OSEMs) at IM.</a:t>
            </a:r>
          </a:p>
          <a:p>
            <a:endParaRPr kumimoji="1" lang="ja-JP" altLang="en-US" sz="20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7200" y="1268761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ja-JP" sz="2000" dirty="0" smtClean="0"/>
              <a:t>(based on Virgo control scheme)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3112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sekiguchi\Documents\MATLAB\KAGRA_SAS_Control\typeAip\140112_IP\graph\140122_estim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345760"/>
            <a:ext cx="5102319" cy="453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IP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We have not yet achieved required TM RMS displacement (= 1e-7 m).</a:t>
            </a:r>
          </a:p>
          <a:p>
            <a:r>
              <a:rPr lang="en-US" altLang="ja-JP" sz="2000" dirty="0" smtClean="0"/>
              <a:t>Two disturbing points:</a:t>
            </a:r>
          </a:p>
          <a:p>
            <a:pPr lvl="1"/>
            <a:r>
              <a:rPr lang="en-US" altLang="ja-JP" sz="1800" dirty="0" smtClean="0"/>
              <a:t>Notch at 0.16 Hz in actuator response of IP</a:t>
            </a:r>
          </a:p>
          <a:p>
            <a:pPr lvl="1"/>
            <a:r>
              <a:rPr lang="en-US" altLang="ja-JP" sz="1800" dirty="0" smtClean="0"/>
              <a:t>Glowing sensor noise of geophone at low frequencies</a:t>
            </a:r>
          </a:p>
          <a:p>
            <a:endParaRPr kumimoji="1"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323528" y="3717032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gwdoc.icrr.u-tokyo.ac.jp/cgi-bin/DocDB/ShowDocument?docid=2132</a:t>
            </a:r>
            <a:endParaRPr lang="en-US" altLang="ja-JP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80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IP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5838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/>
              <a:t>Open loop gain</a:t>
            </a:r>
            <a:endParaRPr kumimoji="1" lang="ja-JP" altLang="en-US" sz="2000" dirty="0"/>
          </a:p>
        </p:txBody>
      </p:sp>
      <p:pic>
        <p:nvPicPr>
          <p:cNvPr id="5" name="Picture 3" descr="C:\Users\tsekiguchi\Documents\MATLAB\KAGRA_SAS_Control\typeAip\140112_IP\graph\140112_OLT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52550"/>
            <a:ext cx="8237537" cy="5505450"/>
          </a:xfrm>
          <a:prstGeom prst="rect">
            <a:avLst/>
          </a:prstGeom>
          <a:solidFill>
            <a:srgbClr val="FFFF00"/>
          </a:solidFill>
        </p:spPr>
      </p:pic>
      <p:cxnSp>
        <p:nvCxnSpPr>
          <p:cNvPr id="6" name="直線矢印コネクタ 5"/>
          <p:cNvCxnSpPr/>
          <p:nvPr/>
        </p:nvCxnSpPr>
        <p:spPr>
          <a:xfrm flipH="1" flipV="1">
            <a:off x="4597593" y="3356992"/>
            <a:ext cx="741786" cy="5040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5436096" y="3765822"/>
            <a:ext cx="1756891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ja-JP" b="1" dirty="0" smtClean="0"/>
              <a:t>Notch at 0.16 Hz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11617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IP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5838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/>
              <a:t>Sensor Blending</a:t>
            </a:r>
            <a:endParaRPr kumimoji="1" lang="ja-JP" altLang="en-US" sz="2000" dirty="0"/>
          </a:p>
        </p:txBody>
      </p:sp>
      <p:pic>
        <p:nvPicPr>
          <p:cNvPr id="5122" name="Picture 2" descr="C:\Users\tsekiguchi\Documents\MATLAB\KAGRA_SAS_Control\typeAip\140112_IP\graph\140112_blend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2" y="1268760"/>
            <a:ext cx="8304212" cy="547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60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Optical Lever Control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720079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Optical lever control is applied to reduce RMS of mirror pitch &amp; yaw:</a:t>
            </a:r>
            <a:endParaRPr kumimoji="1" lang="ja-JP" altLang="en-US" sz="2000" dirty="0"/>
          </a:p>
        </p:txBody>
      </p:sp>
      <p:pic>
        <p:nvPicPr>
          <p:cNvPr id="1027" name="Picture 3" descr="C:\Users\tsekiguchi\Documents\MATLAB\KAGRA_SAS_Control\typeAip\140117_Yaw\graph\OpLevO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166645" cy="494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411760" y="3561003"/>
            <a:ext cx="2520280" cy="7200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Preliminary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132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kumimoji="1" lang="en-US" altLang="ja-JP" dirty="0" err="1" smtClean="0"/>
              <a:t>OpLev</a:t>
            </a:r>
            <a:r>
              <a:rPr kumimoji="1" lang="en-US" altLang="ja-JP" dirty="0" smtClean="0"/>
              <a:t> Sensor Noise Contribution</a:t>
            </a:r>
            <a:endParaRPr kumimoji="1" lang="ja-JP" altLang="en-US" dirty="0"/>
          </a:p>
        </p:txBody>
      </p:sp>
      <p:pic>
        <p:nvPicPr>
          <p:cNvPr id="4" name="Picture 2" descr="C:\Users\tsekiguchi\Documents\MATLAB\KAGRA_SAS_Control\typeAip\140117_Yaw\graph\Znoi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661" y="2132856"/>
            <a:ext cx="5810643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 flipH="1">
            <a:off x="5770917" y="3984082"/>
            <a:ext cx="288032" cy="1008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5508104" y="3591108"/>
            <a:ext cx="330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10 times larger than requirement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3672408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Assuming optical lever sensing noise of 3e-11 rad/</a:t>
            </a:r>
            <a:r>
              <a:rPr lang="en-US" altLang="ja-JP" sz="2000" dirty="0" err="1" smtClean="0"/>
              <a:t>rtHz</a:t>
            </a:r>
            <a:r>
              <a:rPr lang="en-US" altLang="ja-JP" sz="2000" dirty="0" smtClean="0"/>
              <a:t> (at 10 Hz).</a:t>
            </a:r>
            <a:br>
              <a:rPr lang="en-US" altLang="ja-JP" sz="2000" dirty="0" smtClean="0"/>
            </a:br>
            <a:r>
              <a:rPr lang="en-US" altLang="ja-JP" sz="2000" dirty="0" smtClean="0"/>
              <a:t>(estimated from analogue electronics noise used in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-KAGRA)</a:t>
            </a:r>
          </a:p>
          <a:p>
            <a:r>
              <a:rPr kumimoji="1" lang="en-US" altLang="ja-JP" sz="2000" dirty="0" smtClean="0"/>
              <a:t>Pitch and yaw: OK, but noise coupling to Z is large.</a:t>
            </a:r>
          </a:p>
          <a:p>
            <a:r>
              <a:rPr lang="en-US" altLang="ja-JP" sz="2000" dirty="0" smtClean="0"/>
              <a:t>Large coupling from pitch actuation to </a:t>
            </a:r>
            <a:r>
              <a:rPr lang="en-US" altLang="ja-JP" sz="2000" dirty="0" err="1" smtClean="0"/>
              <a:t>zTM</a:t>
            </a:r>
            <a:r>
              <a:rPr lang="en-US" altLang="ja-JP" sz="2000" dirty="0" smtClean="0"/>
              <a:t>: can it be mitigated by actuator </a:t>
            </a:r>
            <a:r>
              <a:rPr lang="en-US" altLang="ja-JP" sz="2000" dirty="0" err="1" smtClean="0"/>
              <a:t>diagonalization</a:t>
            </a:r>
            <a:r>
              <a:rPr lang="en-US" altLang="ja-JP" sz="2000" dirty="0" smtClean="0"/>
              <a:t>??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20446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OpLev</a:t>
            </a:r>
            <a:r>
              <a:rPr lang="en-US" altLang="ja-JP" dirty="0"/>
              <a:t> </a:t>
            </a:r>
            <a:r>
              <a:rPr kumimoji="1" lang="en-US" altLang="ja-JP" dirty="0" smtClean="0"/>
              <a:t>Sensor Noise Contribution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Pitch</a:t>
            </a:r>
            <a:endParaRPr kumimoji="1" lang="ja-JP" altLang="en-US" sz="2000" dirty="0"/>
          </a:p>
        </p:txBody>
      </p:sp>
      <p:pic>
        <p:nvPicPr>
          <p:cNvPr id="2051" name="Picture 3" descr="C:\Users\tsekiguchi\Documents\MATLAB\KAGRA_SAS_Control\typeAip\140117_Yaw\graph\pitch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24105"/>
            <a:ext cx="6613570" cy="528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 flipH="1">
            <a:off x="6381080" y="3511503"/>
            <a:ext cx="409486" cy="7095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6635104" y="3142171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OK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950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sekiguchi\Documents\MATLAB\KAGRA_SAS_Control\typeAip\140117_Yaw\graph\ya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466056"/>
            <a:ext cx="6707909" cy="527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OpLev</a:t>
            </a:r>
            <a:r>
              <a:rPr lang="en-US" altLang="ja-JP" dirty="0"/>
              <a:t> </a:t>
            </a:r>
            <a:r>
              <a:rPr kumimoji="1" lang="en-US" altLang="ja-JP" dirty="0" smtClean="0"/>
              <a:t>Sensor Noise Contribution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Yaw</a:t>
            </a:r>
            <a:endParaRPr kumimoji="1" lang="ja-JP" altLang="en-US" sz="2000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6350495" y="3527392"/>
            <a:ext cx="409486" cy="7095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6635104" y="3142171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OK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77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253</Words>
  <Application>Microsoft Office PowerPoint</Application>
  <PresentationFormat>画面に合わせる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Type-A SAS Local Control Simulation (Current Status)</vt:lpstr>
      <vt:lpstr>Local Control Strategy</vt:lpstr>
      <vt:lpstr>IP Control</vt:lpstr>
      <vt:lpstr>IP Control</vt:lpstr>
      <vt:lpstr>IP Control</vt:lpstr>
      <vt:lpstr>Optical Lever Control</vt:lpstr>
      <vt:lpstr>OpLev Sensor Noise Contribution</vt:lpstr>
      <vt:lpstr>OpLev Sensor Noise Contribution</vt:lpstr>
      <vt:lpstr>OpLev Sensor Noise Contribution</vt:lpstr>
      <vt:lpstr>Local Damping with OSEM</vt:lpstr>
      <vt:lpstr>Displacement Noise During Damping</vt:lpstr>
      <vt:lpstr>Future 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Type-A SAS Control Model</dc:title>
  <dc:creator>tsekiguchi</dc:creator>
  <cp:lastModifiedBy>tsekiguchi</cp:lastModifiedBy>
  <cp:revision>17</cp:revision>
  <dcterms:created xsi:type="dcterms:W3CDTF">2014-01-21T17:12:21Z</dcterms:created>
  <dcterms:modified xsi:type="dcterms:W3CDTF">2014-02-13T10:01:20Z</dcterms:modified>
</cp:coreProperties>
</file>