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77" r:id="rId3"/>
    <p:sldId id="275" r:id="rId4"/>
    <p:sldId id="257" r:id="rId5"/>
    <p:sldId id="274" r:id="rId6"/>
    <p:sldId id="301" r:id="rId7"/>
    <p:sldId id="302" r:id="rId8"/>
    <p:sldId id="310" r:id="rId9"/>
    <p:sldId id="261" r:id="rId10"/>
    <p:sldId id="276" r:id="rId11"/>
    <p:sldId id="258" r:id="rId12"/>
    <p:sldId id="303" r:id="rId13"/>
    <p:sldId id="286" r:id="rId14"/>
    <p:sldId id="287" r:id="rId15"/>
    <p:sldId id="288" r:id="rId16"/>
    <p:sldId id="311" r:id="rId17"/>
    <p:sldId id="305" r:id="rId18"/>
    <p:sldId id="292" r:id="rId19"/>
    <p:sldId id="293" r:id="rId20"/>
    <p:sldId id="294" r:id="rId21"/>
    <p:sldId id="306" r:id="rId22"/>
    <p:sldId id="283" r:id="rId23"/>
    <p:sldId id="314" r:id="rId24"/>
    <p:sldId id="279" r:id="rId25"/>
    <p:sldId id="312" r:id="rId26"/>
    <p:sldId id="313" r:id="rId27"/>
    <p:sldId id="315" r:id="rId28"/>
    <p:sldId id="316" r:id="rId29"/>
    <p:sldId id="262" r:id="rId30"/>
    <p:sldId id="280" r:id="rId31"/>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6600"/>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aximized">
    <p:restoredLeft sz="34588" autoAdjust="0"/>
    <p:restoredTop sz="88402" autoAdjust="0"/>
  </p:normalViewPr>
  <p:slideViewPr>
    <p:cSldViewPr snapToGrid="0">
      <p:cViewPr varScale="1">
        <p:scale>
          <a:sx n="82" d="100"/>
          <a:sy n="82" d="100"/>
        </p:scale>
        <p:origin x="1110" y="96"/>
      </p:cViewPr>
      <p:guideLst>
        <p:guide orient="horz" pos="2160"/>
        <p:guide pos="2880"/>
      </p:guideLst>
    </p:cSldViewPr>
  </p:slideViewPr>
  <p:outlineViewPr>
    <p:cViewPr>
      <p:scale>
        <a:sx n="33" d="100"/>
        <a:sy n="33" d="100"/>
      </p:scale>
      <p:origin x="0" y="11688"/>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image" Target="../media/image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32B2EE-9B51-428F-BD82-71E6A1406B6A}" type="datetimeFigureOut">
              <a:rPr kumimoji="1" lang="ja-JP" altLang="en-US" smtClean="0"/>
              <a:pPr/>
              <a:t>2014/1/13</a:t>
            </a:fld>
            <a:endParaRPr kumimoji="1"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2F83AFE-F4A4-461F-941E-053BC3747A66}" type="slidenum">
              <a:rPr kumimoji="1" lang="ja-JP" altLang="en-US" smtClean="0"/>
              <a:pPr/>
              <a:t>‹#›</a:t>
            </a:fld>
            <a:endParaRPr kumimoji="1" lang="ja-JP" altLang="en-US"/>
          </a:p>
        </p:txBody>
      </p:sp>
    </p:spTree>
    <p:extLst>
      <p:ext uri="{BB962C8B-B14F-4D97-AF65-F5344CB8AC3E}">
        <p14:creationId xmlns:p14="http://schemas.microsoft.com/office/powerpoint/2010/main" val="135708343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E2F83AFE-F4A4-461F-941E-053BC3747A66}" type="slidenum">
              <a:rPr kumimoji="1" lang="ja-JP" altLang="en-US" smtClean="0"/>
              <a:pPr/>
              <a:t>4</a:t>
            </a:fld>
            <a:endParaRPr kumimoji="1" lang="ja-JP" altLang="en-US"/>
          </a:p>
        </p:txBody>
      </p:sp>
    </p:spTree>
    <p:extLst>
      <p:ext uri="{BB962C8B-B14F-4D97-AF65-F5344CB8AC3E}">
        <p14:creationId xmlns:p14="http://schemas.microsoft.com/office/powerpoint/2010/main" val="21429007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911D74-9652-476C-ABC2-70965D8E5F0D}" type="slidenum">
              <a:rPr lang="en-US" altLang="ja-JP"/>
              <a:pPr/>
              <a:t>15</a:t>
            </a:fld>
            <a:endParaRPr lang="en-US" altLang="ja-JP"/>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p:txBody>
          <a:bodyPr/>
          <a:lstStyle/>
          <a:p>
            <a:pPr algn="l"/>
            <a:r>
              <a:rPr lang="en-US" altLang="ja-JP" sz="1200" b="1" dirty="0" smtClean="0">
                <a:solidFill>
                  <a:schemeClr val="tx1"/>
                </a:solidFill>
                <a:effectLst/>
              </a:rPr>
              <a:t>This is a </a:t>
            </a:r>
            <a:r>
              <a:rPr lang="en-US" altLang="ja-JP" sz="1200" b="1" dirty="0" smtClean="0"/>
              <a:t>histogram of the observable distances.</a:t>
            </a:r>
          </a:p>
          <a:p>
            <a:pPr algn="l"/>
            <a:r>
              <a:rPr lang="en-US" altLang="ja-JP" sz="1200" b="1" dirty="0" smtClean="0">
                <a:solidFill>
                  <a:schemeClr val="tx1"/>
                </a:solidFill>
                <a:effectLst/>
              </a:rPr>
              <a:t>With the help of these online monitoring systems, we can keep the detector conditions are well.</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b="1" dirty="0" smtClean="0"/>
              <a:t>The basic systems were already demonstrated at TAMA.</a:t>
            </a:r>
            <a:endParaRPr lang="en-US" altLang="ja-JP" sz="1200" b="1" dirty="0" smtClean="0">
              <a:solidFill>
                <a:schemeClr val="tx1"/>
              </a:solidFill>
              <a:effectLst/>
            </a:endParaRPr>
          </a:p>
          <a:p>
            <a:r>
              <a:rPr lang="en-US" altLang="ja-JP" sz="1200" b="1" dirty="0" smtClean="0"/>
              <a:t>To</a:t>
            </a:r>
            <a:r>
              <a:rPr lang="en-US" altLang="ja-JP" sz="1200" b="1" baseline="0" dirty="0" smtClean="0"/>
              <a:t> </a:t>
            </a:r>
            <a:r>
              <a:rPr lang="en-US" altLang="ja-JP" sz="1200" b="1" dirty="0" smtClean="0"/>
              <a:t>increase the sensitivity of KAGRA, the detector complexity will</a:t>
            </a:r>
            <a:r>
              <a:rPr lang="en-US" altLang="ja-JP" sz="1200" b="1" baseline="0" dirty="0" smtClean="0"/>
              <a:t> be</a:t>
            </a:r>
            <a:r>
              <a:rPr lang="en-US" altLang="ja-JP" sz="1200" b="1" dirty="0" smtClean="0"/>
              <a:t> increased. </a:t>
            </a:r>
          </a:p>
          <a:p>
            <a:r>
              <a:rPr lang="en-US" altLang="ja-JP" sz="1200" b="1" dirty="0" smtClean="0"/>
              <a:t>Therefore, we should refine the system for KAGRA.</a:t>
            </a:r>
            <a:endParaRPr lang="ja-JP" altLang="ja-JP" sz="1200" b="1" dirty="0"/>
          </a:p>
        </p:txBody>
      </p:sp>
    </p:spTree>
    <p:extLst>
      <p:ext uri="{BB962C8B-B14F-4D97-AF65-F5344CB8AC3E}">
        <p14:creationId xmlns:p14="http://schemas.microsoft.com/office/powerpoint/2010/main" val="33344600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The second thing is online</a:t>
            </a:r>
            <a:r>
              <a:rPr kumimoji="1" lang="en-US" altLang="ja-JP" baseline="0" dirty="0" smtClean="0"/>
              <a:t> noise analysis.</a:t>
            </a:r>
          </a:p>
          <a:p>
            <a:endParaRPr kumimoji="1" lang="ja-JP" altLang="en-US" dirty="0"/>
          </a:p>
        </p:txBody>
      </p:sp>
      <p:sp>
        <p:nvSpPr>
          <p:cNvPr id="4" name="スライド番号プレースホルダー 3"/>
          <p:cNvSpPr>
            <a:spLocks noGrp="1"/>
          </p:cNvSpPr>
          <p:nvPr>
            <p:ph type="sldNum" sz="quarter" idx="10"/>
          </p:nvPr>
        </p:nvSpPr>
        <p:spPr/>
        <p:txBody>
          <a:bodyPr/>
          <a:lstStyle/>
          <a:p>
            <a:fld id="{E2F83AFE-F4A4-461F-941E-053BC3747A66}" type="slidenum">
              <a:rPr kumimoji="1" lang="ja-JP" altLang="en-US" smtClean="0"/>
              <a:pPr/>
              <a:t>16</a:t>
            </a:fld>
            <a:endParaRPr kumimoji="1" lang="ja-JP" altLang="en-US"/>
          </a:p>
        </p:txBody>
      </p:sp>
    </p:spTree>
    <p:extLst>
      <p:ext uri="{BB962C8B-B14F-4D97-AF65-F5344CB8AC3E}">
        <p14:creationId xmlns:p14="http://schemas.microsoft.com/office/powerpoint/2010/main" val="38583402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a:buNone/>
            </a:pPr>
            <a:r>
              <a:rPr lang="en-US" altLang="ja-JP" sz="1200" b="1" dirty="0" smtClean="0">
                <a:solidFill>
                  <a:schemeClr val="tx2">
                    <a:lumMod val="75000"/>
                  </a:schemeClr>
                </a:solidFill>
              </a:rPr>
              <a:t>There are many noise contributions. </a:t>
            </a:r>
          </a:p>
          <a:p>
            <a:pPr>
              <a:buNone/>
            </a:pPr>
            <a:r>
              <a:rPr lang="en-US" altLang="ja-JP" sz="1200" b="1" dirty="0" smtClean="0">
                <a:solidFill>
                  <a:schemeClr val="tx2">
                    <a:lumMod val="75000"/>
                  </a:schemeClr>
                </a:solidFill>
              </a:rPr>
              <a:t>Mechanisms of the noise contamination were investigated to reduce the noises. </a:t>
            </a:r>
          </a:p>
          <a:p>
            <a:pPr>
              <a:buNone/>
            </a:pPr>
            <a:r>
              <a:rPr lang="en-US" altLang="ja-JP" sz="1200" b="1" dirty="0" smtClean="0">
                <a:solidFill>
                  <a:schemeClr val="tx2">
                    <a:lumMod val="75000"/>
                  </a:schemeClr>
                </a:solidFill>
              </a:rPr>
              <a:t>And the noise couplings can be changed time by time. </a:t>
            </a:r>
          </a:p>
          <a:p>
            <a:pPr>
              <a:buNone/>
            </a:pPr>
            <a:r>
              <a:rPr lang="en-US" altLang="ja-JP" sz="1200" b="1" dirty="0" smtClean="0">
                <a:solidFill>
                  <a:schemeClr val="tx2">
                    <a:lumMod val="75000"/>
                  </a:schemeClr>
                </a:solidFill>
              </a:rPr>
              <a:t>Therefore, online noise analysis system is needed.</a:t>
            </a:r>
          </a:p>
          <a:p>
            <a:endParaRPr kumimoji="1" lang="ja-JP" altLang="en-US" b="1" dirty="0"/>
          </a:p>
        </p:txBody>
      </p:sp>
      <p:sp>
        <p:nvSpPr>
          <p:cNvPr id="4" name="スライド番号プレースホルダ 3"/>
          <p:cNvSpPr>
            <a:spLocks noGrp="1"/>
          </p:cNvSpPr>
          <p:nvPr>
            <p:ph type="sldNum" sz="quarter" idx="10"/>
          </p:nvPr>
        </p:nvSpPr>
        <p:spPr/>
        <p:txBody>
          <a:bodyPr/>
          <a:lstStyle/>
          <a:p>
            <a:fld id="{E2F83AFE-F4A4-461F-941E-053BC3747A66}" type="slidenum">
              <a:rPr kumimoji="1" lang="ja-JP" altLang="en-US" smtClean="0"/>
              <a:pPr/>
              <a:t>17</a:t>
            </a:fld>
            <a:endParaRPr kumimoji="1" lang="ja-JP" altLang="en-US"/>
          </a:p>
        </p:txBody>
      </p:sp>
    </p:spTree>
    <p:extLst>
      <p:ext uri="{BB962C8B-B14F-4D97-AF65-F5344CB8AC3E}">
        <p14:creationId xmlns:p14="http://schemas.microsoft.com/office/powerpoint/2010/main" val="31356165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b="1" dirty="0" smtClean="0"/>
              <a:t>For example, noise coupling</a:t>
            </a:r>
            <a:r>
              <a:rPr kumimoji="1" lang="en-US" altLang="ja-JP" b="1" baseline="0" dirty="0" smtClean="0"/>
              <a:t> mechanism is modeled like this.</a:t>
            </a:r>
          </a:p>
          <a:p>
            <a:r>
              <a:rPr kumimoji="1" lang="en-US" altLang="ja-JP" b="1" baseline="0" dirty="0" smtClean="0"/>
              <a:t>And then the model is checked its validity by measuring the noise transfer function.</a:t>
            </a:r>
            <a:endParaRPr kumimoji="1" lang="ja-JP" altLang="en-US" b="1" dirty="0"/>
          </a:p>
        </p:txBody>
      </p:sp>
      <p:sp>
        <p:nvSpPr>
          <p:cNvPr id="4" name="スライド番号プレースホルダ 3"/>
          <p:cNvSpPr>
            <a:spLocks noGrp="1"/>
          </p:cNvSpPr>
          <p:nvPr>
            <p:ph type="sldNum" sz="quarter" idx="10"/>
          </p:nvPr>
        </p:nvSpPr>
        <p:spPr/>
        <p:txBody>
          <a:bodyPr/>
          <a:lstStyle/>
          <a:p>
            <a:fld id="{E2F83AFE-F4A4-461F-941E-053BC3747A66}" type="slidenum">
              <a:rPr kumimoji="1" lang="ja-JP" altLang="en-US" smtClean="0"/>
              <a:pPr/>
              <a:t>18</a:t>
            </a:fld>
            <a:endParaRPr kumimoji="1" lang="ja-JP" altLang="en-US"/>
          </a:p>
        </p:txBody>
      </p:sp>
    </p:spTree>
    <p:extLst>
      <p:ext uri="{BB962C8B-B14F-4D97-AF65-F5344CB8AC3E}">
        <p14:creationId xmlns:p14="http://schemas.microsoft.com/office/powerpoint/2010/main" val="618831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b="1" dirty="0" smtClean="0"/>
              <a:t>In this case,</a:t>
            </a:r>
            <a:r>
              <a:rPr kumimoji="1" lang="en-US" altLang="ja-JP" b="1" baseline="0" dirty="0" smtClean="0"/>
              <a:t> we found the discrepancy between the modeled and measured transfer function. </a:t>
            </a:r>
            <a:endParaRPr kumimoji="1" lang="ja-JP" altLang="en-US" b="1" dirty="0" smtClean="0"/>
          </a:p>
          <a:p>
            <a:r>
              <a:rPr kumimoji="1" lang="en-US" altLang="ja-JP" b="1" dirty="0" smtClean="0"/>
              <a:t>As a result</a:t>
            </a:r>
            <a:r>
              <a:rPr kumimoji="1" lang="en-US" altLang="ja-JP" b="1" baseline="0" dirty="0" smtClean="0"/>
              <a:t> of these investigations, w</a:t>
            </a:r>
            <a:r>
              <a:rPr kumimoji="1" lang="en-US" altLang="ja-JP" b="1" dirty="0" smtClean="0"/>
              <a:t>e refine the noise model.</a:t>
            </a:r>
            <a:endParaRPr kumimoji="1" lang="ja-JP" altLang="en-US" b="1" dirty="0"/>
          </a:p>
        </p:txBody>
      </p:sp>
      <p:sp>
        <p:nvSpPr>
          <p:cNvPr id="4" name="スライド番号プレースホルダ 3"/>
          <p:cNvSpPr>
            <a:spLocks noGrp="1"/>
          </p:cNvSpPr>
          <p:nvPr>
            <p:ph type="sldNum" sz="quarter" idx="10"/>
          </p:nvPr>
        </p:nvSpPr>
        <p:spPr/>
        <p:txBody>
          <a:bodyPr/>
          <a:lstStyle/>
          <a:p>
            <a:fld id="{E2F83AFE-F4A4-461F-941E-053BC3747A66}" type="slidenum">
              <a:rPr kumimoji="1" lang="ja-JP" altLang="en-US" smtClean="0"/>
              <a:pPr/>
              <a:t>19</a:t>
            </a:fld>
            <a:endParaRPr kumimoji="1" lang="ja-JP" altLang="en-US"/>
          </a:p>
        </p:txBody>
      </p:sp>
    </p:spTree>
    <p:extLst>
      <p:ext uri="{BB962C8B-B14F-4D97-AF65-F5344CB8AC3E}">
        <p14:creationId xmlns:p14="http://schemas.microsoft.com/office/powerpoint/2010/main" val="26894560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The</a:t>
            </a:r>
            <a:r>
              <a:rPr kumimoji="1" lang="en-US" altLang="ja-JP" baseline="0" dirty="0" smtClean="0"/>
              <a:t> knowledge of the noise contamination mechanism is very important</a:t>
            </a:r>
          </a:p>
          <a:p>
            <a:r>
              <a:rPr kumimoji="1" lang="en-US" altLang="ja-JP" baseline="0" dirty="0" smtClean="0"/>
              <a:t>to reduce the noise.</a:t>
            </a:r>
            <a:endParaRPr kumimoji="1" lang="ja-JP" altLang="en-US" dirty="0"/>
          </a:p>
        </p:txBody>
      </p:sp>
      <p:sp>
        <p:nvSpPr>
          <p:cNvPr id="4" name="スライド番号プレースホルダ 3"/>
          <p:cNvSpPr>
            <a:spLocks noGrp="1"/>
          </p:cNvSpPr>
          <p:nvPr>
            <p:ph type="sldNum" sz="quarter" idx="10"/>
          </p:nvPr>
        </p:nvSpPr>
        <p:spPr/>
        <p:txBody>
          <a:bodyPr/>
          <a:lstStyle/>
          <a:p>
            <a:fld id="{E2F83AFE-F4A4-461F-941E-053BC3747A66}" type="slidenum">
              <a:rPr kumimoji="1" lang="ja-JP" altLang="en-US" smtClean="0"/>
              <a:pPr/>
              <a:t>20</a:t>
            </a:fld>
            <a:endParaRPr kumimoji="1" lang="ja-JP" altLang="en-US"/>
          </a:p>
        </p:txBody>
      </p:sp>
    </p:spTree>
    <p:extLst>
      <p:ext uri="{BB962C8B-B14F-4D97-AF65-F5344CB8AC3E}">
        <p14:creationId xmlns:p14="http://schemas.microsoft.com/office/powerpoint/2010/main" val="18199870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en-US" altLang="ja-JP" sz="1200" b="1" dirty="0" smtClean="0"/>
              <a:t>As</a:t>
            </a:r>
            <a:r>
              <a:rPr lang="ja-JP" altLang="en-US" sz="1200" b="1" dirty="0" smtClean="0"/>
              <a:t> </a:t>
            </a:r>
            <a:r>
              <a:rPr lang="en-US" altLang="ja-JP" sz="1200" b="1" dirty="0" smtClean="0"/>
              <a:t>you</a:t>
            </a:r>
            <a:r>
              <a:rPr lang="ja-JP" altLang="en-US" sz="1200" b="1" dirty="0" smtClean="0"/>
              <a:t> </a:t>
            </a:r>
            <a:r>
              <a:rPr lang="en-US" altLang="ja-JP" sz="1200" b="1" dirty="0" smtClean="0"/>
              <a:t>know, CLIO is the first cryogenic</a:t>
            </a:r>
            <a:r>
              <a:rPr lang="en-US" altLang="ja-JP" sz="1200" b="1" baseline="0" dirty="0" smtClean="0"/>
              <a:t> </a:t>
            </a:r>
            <a:r>
              <a:rPr lang="en-US" altLang="ja-JP" sz="1200" b="1" dirty="0" smtClean="0"/>
              <a:t>interferometer as a GW detector. </a:t>
            </a:r>
          </a:p>
          <a:p>
            <a:r>
              <a:rPr lang="en-US" altLang="ja-JP" sz="1200" b="1" dirty="0" smtClean="0"/>
              <a:t>At CLIO detector, similar noise investigations were performed. </a:t>
            </a:r>
          </a:p>
          <a:p>
            <a:r>
              <a:rPr lang="en-US" altLang="ja-JP" sz="1200" b="1" dirty="0" smtClean="0"/>
              <a:t>As a result, we succeed to demonstrate the thermal noise reductions by cooling the mirrors.</a:t>
            </a:r>
          </a:p>
          <a:p>
            <a:endParaRPr lang="en-US" altLang="ja-JP" sz="1200" b="1" dirty="0"/>
          </a:p>
        </p:txBody>
      </p:sp>
      <p:sp>
        <p:nvSpPr>
          <p:cNvPr id="4" name="スライド番号プレースホルダ 3"/>
          <p:cNvSpPr>
            <a:spLocks noGrp="1"/>
          </p:cNvSpPr>
          <p:nvPr>
            <p:ph type="sldNum" sz="quarter" idx="10"/>
          </p:nvPr>
        </p:nvSpPr>
        <p:spPr/>
        <p:txBody>
          <a:bodyPr/>
          <a:lstStyle/>
          <a:p>
            <a:fld id="{E2F83AFE-F4A4-461F-941E-053BC3747A66}" type="slidenum">
              <a:rPr kumimoji="1" lang="ja-JP" altLang="en-US" smtClean="0"/>
              <a:pPr/>
              <a:t>21</a:t>
            </a:fld>
            <a:endParaRPr kumimoji="1" lang="ja-JP" altLang="en-US"/>
          </a:p>
        </p:txBody>
      </p:sp>
    </p:spTree>
    <p:extLst>
      <p:ext uri="{BB962C8B-B14F-4D97-AF65-F5344CB8AC3E}">
        <p14:creationId xmlns:p14="http://schemas.microsoft.com/office/powerpoint/2010/main" val="32775061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b="1" dirty="0" smtClean="0"/>
              <a:t>In</a:t>
            </a:r>
            <a:r>
              <a:rPr kumimoji="1" lang="en-US" altLang="ja-JP" b="1" baseline="0" dirty="0" smtClean="0"/>
              <a:t> such noise investigations, cryogenic sensors are necessary and are important.</a:t>
            </a:r>
            <a:endParaRPr kumimoji="1" lang="en-US" altLang="ja-JP" b="1" dirty="0" smtClean="0"/>
          </a:p>
          <a:p>
            <a:r>
              <a:rPr kumimoji="1" lang="en-US" altLang="ja-JP" b="1" dirty="0" smtClean="0"/>
              <a:t>This picture shows a cryogenic</a:t>
            </a:r>
            <a:r>
              <a:rPr kumimoji="1" lang="en-US" altLang="ja-JP" b="1" baseline="0" dirty="0" smtClean="0"/>
              <a:t> vibration sensor inside the vacuum chamber.</a:t>
            </a:r>
          </a:p>
          <a:p>
            <a:r>
              <a:rPr kumimoji="1" lang="en-US" altLang="ja-JP" b="1" baseline="0" dirty="0" smtClean="0"/>
              <a:t>The GW detector is very delicate and sensitive for many things. </a:t>
            </a:r>
          </a:p>
          <a:p>
            <a:r>
              <a:rPr kumimoji="1" lang="en-US" altLang="ja-JP" b="1" baseline="0" dirty="0" smtClean="0"/>
              <a:t>The installation of such sensors is not so easy, because the sensor may induce the additional noises.</a:t>
            </a:r>
            <a:endParaRPr kumimoji="1" lang="ja-JP" altLang="en-US" b="1" dirty="0"/>
          </a:p>
        </p:txBody>
      </p:sp>
      <p:sp>
        <p:nvSpPr>
          <p:cNvPr id="4" name="スライド番号プレースホルダ 3"/>
          <p:cNvSpPr>
            <a:spLocks noGrp="1"/>
          </p:cNvSpPr>
          <p:nvPr>
            <p:ph type="sldNum" sz="quarter" idx="10"/>
          </p:nvPr>
        </p:nvSpPr>
        <p:spPr/>
        <p:txBody>
          <a:bodyPr/>
          <a:lstStyle/>
          <a:p>
            <a:fld id="{E2F83AFE-F4A4-461F-941E-053BC3747A66}" type="slidenum">
              <a:rPr kumimoji="1" lang="ja-JP" altLang="en-US" smtClean="0"/>
              <a:pPr/>
              <a:t>22</a:t>
            </a:fld>
            <a:endParaRPr kumimoji="1" lang="ja-JP" altLang="en-US"/>
          </a:p>
        </p:txBody>
      </p:sp>
    </p:spTree>
    <p:extLst>
      <p:ext uri="{BB962C8B-B14F-4D97-AF65-F5344CB8AC3E}">
        <p14:creationId xmlns:p14="http://schemas.microsoft.com/office/powerpoint/2010/main" val="30565724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b="1" dirty="0" smtClean="0"/>
              <a:t>These are what we</a:t>
            </a:r>
            <a:r>
              <a:rPr kumimoji="1" lang="en-US" altLang="ja-JP" b="1" baseline="0" dirty="0" smtClean="0"/>
              <a:t> learned from TAMA and CLIO.</a:t>
            </a:r>
            <a:endParaRPr kumimoji="1" lang="ja-JP" altLang="en-US" b="1" dirty="0" smtClean="0"/>
          </a:p>
        </p:txBody>
      </p:sp>
      <p:sp>
        <p:nvSpPr>
          <p:cNvPr id="4" name="スライド番号プレースホルダ 3"/>
          <p:cNvSpPr>
            <a:spLocks noGrp="1"/>
          </p:cNvSpPr>
          <p:nvPr>
            <p:ph type="sldNum" sz="quarter" idx="10"/>
          </p:nvPr>
        </p:nvSpPr>
        <p:spPr/>
        <p:txBody>
          <a:bodyPr/>
          <a:lstStyle/>
          <a:p>
            <a:fld id="{E2F83AFE-F4A4-461F-941E-053BC3747A66}" type="slidenum">
              <a:rPr kumimoji="1" lang="ja-JP" altLang="en-US" smtClean="0"/>
              <a:pPr/>
              <a:t>23</a:t>
            </a:fld>
            <a:endParaRPr kumimoji="1" lang="ja-JP" altLang="en-US"/>
          </a:p>
        </p:txBody>
      </p:sp>
    </p:spTree>
    <p:extLst>
      <p:ext uri="{BB962C8B-B14F-4D97-AF65-F5344CB8AC3E}">
        <p14:creationId xmlns:p14="http://schemas.microsoft.com/office/powerpoint/2010/main" val="34356191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Based on these things, let’s think about what</a:t>
            </a:r>
            <a:r>
              <a:rPr kumimoji="1" lang="en-US" altLang="ja-JP" baseline="0" dirty="0" smtClean="0"/>
              <a:t> we need for KAGRA.</a:t>
            </a:r>
            <a:endParaRPr kumimoji="1" lang="ja-JP" altLang="en-US" dirty="0"/>
          </a:p>
        </p:txBody>
      </p:sp>
      <p:sp>
        <p:nvSpPr>
          <p:cNvPr id="4" name="スライド番号プレースホルダー 3"/>
          <p:cNvSpPr>
            <a:spLocks noGrp="1"/>
          </p:cNvSpPr>
          <p:nvPr>
            <p:ph type="sldNum" sz="quarter" idx="10"/>
          </p:nvPr>
        </p:nvSpPr>
        <p:spPr/>
        <p:txBody>
          <a:bodyPr/>
          <a:lstStyle/>
          <a:p>
            <a:fld id="{E2F83AFE-F4A4-461F-941E-053BC3747A66}" type="slidenum">
              <a:rPr kumimoji="1" lang="ja-JP" altLang="en-US" smtClean="0"/>
              <a:pPr/>
              <a:t>24</a:t>
            </a:fld>
            <a:endParaRPr kumimoji="1" lang="ja-JP" altLang="en-US"/>
          </a:p>
        </p:txBody>
      </p:sp>
    </p:spTree>
    <p:extLst>
      <p:ext uri="{BB962C8B-B14F-4D97-AF65-F5344CB8AC3E}">
        <p14:creationId xmlns:p14="http://schemas.microsoft.com/office/powerpoint/2010/main" val="15405378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b="1" dirty="0" smtClean="0">
                <a:latin typeface="+mn-lt"/>
                <a:ea typeface="Verdana" pitchFamily="34" charset="0"/>
                <a:cs typeface="Verdana" pitchFamily="34" charset="0"/>
              </a:rPr>
              <a:t>Needless to say, this</a:t>
            </a:r>
            <a:r>
              <a:rPr kumimoji="1" lang="en-US" altLang="ja-JP" b="1" baseline="0" dirty="0" smtClean="0">
                <a:latin typeface="+mn-lt"/>
                <a:ea typeface="Verdana" pitchFamily="34" charset="0"/>
                <a:cs typeface="Verdana" pitchFamily="34" charset="0"/>
              </a:rPr>
              <a:t> </a:t>
            </a:r>
            <a:r>
              <a:rPr kumimoji="1" lang="en-US" altLang="ja-JP" b="1" baseline="0" dirty="0" err="1" smtClean="0">
                <a:latin typeface="+mn-lt"/>
                <a:ea typeface="Verdana" pitchFamily="34" charset="0"/>
                <a:cs typeface="Verdana" pitchFamily="34" charset="0"/>
              </a:rPr>
              <a:t>Kakenhi</a:t>
            </a:r>
            <a:r>
              <a:rPr kumimoji="1" lang="en-US" altLang="ja-JP" b="1" baseline="0" dirty="0" smtClean="0">
                <a:latin typeface="+mn-lt"/>
                <a:ea typeface="Verdana" pitchFamily="34" charset="0"/>
                <a:cs typeface="Verdana" pitchFamily="34" charset="0"/>
              </a:rPr>
              <a:t> project aims to make a multi-messenger observation system for GW sources.</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b="1" dirty="0" smtClean="0">
                <a:latin typeface="+mn-lt"/>
                <a:cs typeface="Verdana" pitchFamily="34" charset="0"/>
              </a:rPr>
              <a:t>To</a:t>
            </a:r>
            <a:r>
              <a:rPr kumimoji="1" lang="en-US" altLang="ja-JP" b="1" baseline="0" dirty="0" smtClean="0">
                <a:latin typeface="+mn-lt"/>
                <a:cs typeface="Verdana" pitchFamily="34" charset="0"/>
              </a:rPr>
              <a:t> realize the system and make it effective, not only the detector sensitivity</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b="1" baseline="0" dirty="0" smtClean="0">
                <a:latin typeface="+mn-lt"/>
                <a:cs typeface="Verdana" pitchFamily="34" charset="0"/>
              </a:rPr>
              <a:t>and also low rate of false alarm are important. </a:t>
            </a:r>
            <a:endParaRPr kumimoji="1" lang="ja-JP" altLang="en-US" b="1" dirty="0" smtClean="0">
              <a:latin typeface="+mn-lt"/>
              <a:cs typeface="Verdana" pitchFamily="34" charset="0"/>
            </a:endParaRPr>
          </a:p>
          <a:p>
            <a:endParaRPr kumimoji="1" lang="ja-JP" altLang="en-US" b="1" dirty="0">
              <a:latin typeface="+mn-lt"/>
            </a:endParaRPr>
          </a:p>
        </p:txBody>
      </p:sp>
      <p:sp>
        <p:nvSpPr>
          <p:cNvPr id="4" name="スライド番号プレースホルダ 3"/>
          <p:cNvSpPr>
            <a:spLocks noGrp="1"/>
          </p:cNvSpPr>
          <p:nvPr>
            <p:ph type="sldNum" sz="quarter" idx="10"/>
          </p:nvPr>
        </p:nvSpPr>
        <p:spPr/>
        <p:txBody>
          <a:bodyPr/>
          <a:lstStyle/>
          <a:p>
            <a:fld id="{E2F83AFE-F4A4-461F-941E-053BC3747A66}" type="slidenum">
              <a:rPr kumimoji="1" lang="ja-JP" altLang="en-US" smtClean="0"/>
              <a:pPr/>
              <a:t>5</a:t>
            </a:fld>
            <a:endParaRPr kumimoji="1" lang="ja-JP" altLang="en-US"/>
          </a:p>
        </p:txBody>
      </p:sp>
    </p:spTree>
    <p:extLst>
      <p:ext uri="{BB962C8B-B14F-4D97-AF65-F5344CB8AC3E}">
        <p14:creationId xmlns:p14="http://schemas.microsoft.com/office/powerpoint/2010/main" val="28403188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At the end of my talk,</a:t>
            </a:r>
            <a:r>
              <a:rPr kumimoji="1" lang="en-US" altLang="ja-JP" baseline="0" dirty="0" smtClean="0"/>
              <a:t> current status of my research program are reported shortly.</a:t>
            </a:r>
          </a:p>
          <a:p>
            <a:r>
              <a:rPr kumimoji="1" lang="en-US" altLang="ja-JP" baseline="0" dirty="0" smtClean="0"/>
              <a:t>Most of preparation works for noise investigation were finished or almost finished.</a:t>
            </a:r>
          </a:p>
          <a:p>
            <a:r>
              <a:rPr kumimoji="1" lang="en-US" altLang="ja-JP" baseline="0" dirty="0" smtClean="0"/>
              <a:t>This is a cryogenic vibration sensor. The base system is developed by Yamamoto-san</a:t>
            </a:r>
          </a:p>
          <a:p>
            <a:r>
              <a:rPr kumimoji="1" lang="en-US" altLang="ja-JP" baseline="0" dirty="0" smtClean="0"/>
              <a:t>and Chen </a:t>
            </a:r>
            <a:r>
              <a:rPr kumimoji="1" lang="en-US" altLang="ja-JP" baseline="0" dirty="0" err="1" smtClean="0"/>
              <a:t>dan</a:t>
            </a:r>
            <a:r>
              <a:rPr kumimoji="1" lang="en-US" altLang="ja-JP" baseline="0" dirty="0" smtClean="0"/>
              <a:t>-kun. </a:t>
            </a:r>
          </a:p>
          <a:p>
            <a:r>
              <a:rPr kumimoji="1" lang="en-US" altLang="ja-JP" baseline="0" dirty="0" smtClean="0"/>
              <a:t>For long-term observations a few modifications were applied. </a:t>
            </a:r>
            <a:endParaRPr kumimoji="1" lang="ja-JP" altLang="en-US" dirty="0"/>
          </a:p>
        </p:txBody>
      </p:sp>
      <p:sp>
        <p:nvSpPr>
          <p:cNvPr id="4" name="スライド番号プレースホルダー 3"/>
          <p:cNvSpPr>
            <a:spLocks noGrp="1"/>
          </p:cNvSpPr>
          <p:nvPr>
            <p:ph type="sldNum" sz="quarter" idx="10"/>
          </p:nvPr>
        </p:nvSpPr>
        <p:spPr/>
        <p:txBody>
          <a:bodyPr/>
          <a:lstStyle/>
          <a:p>
            <a:fld id="{E2F83AFE-F4A4-461F-941E-053BC3747A66}" type="slidenum">
              <a:rPr kumimoji="1" lang="ja-JP" altLang="en-US" smtClean="0"/>
              <a:pPr/>
              <a:t>27</a:t>
            </a:fld>
            <a:endParaRPr kumimoji="1" lang="ja-JP" altLang="en-US"/>
          </a:p>
        </p:txBody>
      </p:sp>
    </p:spTree>
    <p:extLst>
      <p:ext uri="{BB962C8B-B14F-4D97-AF65-F5344CB8AC3E}">
        <p14:creationId xmlns:p14="http://schemas.microsoft.com/office/powerpoint/2010/main" val="3474739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In this year I will start to the test observations</a:t>
            </a:r>
            <a:r>
              <a:rPr kumimoji="1" lang="en-US" altLang="ja-JP" baseline="0" dirty="0" smtClean="0"/>
              <a:t> at CLIO.</a:t>
            </a:r>
          </a:p>
          <a:p>
            <a:r>
              <a:rPr kumimoji="1" lang="en-US" altLang="ja-JP" baseline="0" dirty="0" smtClean="0"/>
              <a:t>That’s all. Thank you.</a:t>
            </a:r>
          </a:p>
          <a:p>
            <a:endParaRPr kumimoji="1" lang="ja-JP" altLang="en-US" dirty="0"/>
          </a:p>
        </p:txBody>
      </p:sp>
      <p:sp>
        <p:nvSpPr>
          <p:cNvPr id="4" name="スライド番号プレースホルダー 3"/>
          <p:cNvSpPr>
            <a:spLocks noGrp="1"/>
          </p:cNvSpPr>
          <p:nvPr>
            <p:ph type="sldNum" sz="quarter" idx="10"/>
          </p:nvPr>
        </p:nvSpPr>
        <p:spPr/>
        <p:txBody>
          <a:bodyPr/>
          <a:lstStyle/>
          <a:p>
            <a:fld id="{E2F83AFE-F4A4-461F-941E-053BC3747A66}" type="slidenum">
              <a:rPr kumimoji="1" lang="ja-JP" altLang="en-US" smtClean="0"/>
              <a:pPr/>
              <a:t>28</a:t>
            </a:fld>
            <a:endParaRPr kumimoji="1" lang="ja-JP" altLang="en-US"/>
          </a:p>
        </p:txBody>
      </p:sp>
    </p:spTree>
    <p:extLst>
      <p:ext uri="{BB962C8B-B14F-4D97-AF65-F5344CB8AC3E}">
        <p14:creationId xmlns:p14="http://schemas.microsoft.com/office/powerpoint/2010/main" val="13668006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E2F83AFE-F4A4-461F-941E-053BC3747A66}" type="slidenum">
              <a:rPr kumimoji="1" lang="ja-JP" altLang="en-US" smtClean="0"/>
              <a:pPr/>
              <a:t>6</a:t>
            </a:fld>
            <a:endParaRPr kumimoji="1" lang="ja-JP" altLang="en-US"/>
          </a:p>
        </p:txBody>
      </p:sp>
    </p:spTree>
    <p:extLst>
      <p:ext uri="{BB962C8B-B14F-4D97-AF65-F5344CB8AC3E}">
        <p14:creationId xmlns:p14="http://schemas.microsoft.com/office/powerpoint/2010/main" val="8973139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To reduce the burst noises</a:t>
            </a:r>
            <a:r>
              <a:rPr kumimoji="1" lang="en-US" altLang="ja-JP" baseline="0" dirty="0" smtClean="0"/>
              <a:t> the following research plan is necessary.</a:t>
            </a:r>
            <a:endParaRPr kumimoji="1" lang="ja-JP" altLang="en-US" dirty="0"/>
          </a:p>
        </p:txBody>
      </p:sp>
      <p:sp>
        <p:nvSpPr>
          <p:cNvPr id="4" name="スライド番号プレースホルダ 3"/>
          <p:cNvSpPr>
            <a:spLocks noGrp="1"/>
          </p:cNvSpPr>
          <p:nvPr>
            <p:ph type="sldNum" sz="quarter" idx="10"/>
          </p:nvPr>
        </p:nvSpPr>
        <p:spPr/>
        <p:txBody>
          <a:bodyPr/>
          <a:lstStyle/>
          <a:p>
            <a:fld id="{E2F83AFE-F4A4-461F-941E-053BC3747A66}" type="slidenum">
              <a:rPr kumimoji="1" lang="ja-JP" altLang="en-US" smtClean="0"/>
              <a:pPr/>
              <a:t>7</a:t>
            </a:fld>
            <a:endParaRPr kumimoji="1" lang="ja-JP" altLang="en-US"/>
          </a:p>
        </p:txBody>
      </p:sp>
    </p:spTree>
    <p:extLst>
      <p:ext uri="{BB962C8B-B14F-4D97-AF65-F5344CB8AC3E}">
        <p14:creationId xmlns:p14="http://schemas.microsoft.com/office/powerpoint/2010/main" val="17153916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To reduce the burst noises</a:t>
            </a:r>
            <a:r>
              <a:rPr kumimoji="1" lang="en-US" altLang="ja-JP" baseline="0" dirty="0" smtClean="0"/>
              <a:t> the following research plan is necessary.</a:t>
            </a:r>
            <a:endParaRPr kumimoji="1" lang="ja-JP" altLang="en-US" dirty="0"/>
          </a:p>
        </p:txBody>
      </p:sp>
      <p:sp>
        <p:nvSpPr>
          <p:cNvPr id="4" name="スライド番号プレースホルダ 3"/>
          <p:cNvSpPr>
            <a:spLocks noGrp="1"/>
          </p:cNvSpPr>
          <p:nvPr>
            <p:ph type="sldNum" sz="quarter" idx="10"/>
          </p:nvPr>
        </p:nvSpPr>
        <p:spPr/>
        <p:txBody>
          <a:bodyPr/>
          <a:lstStyle/>
          <a:p>
            <a:fld id="{E2F83AFE-F4A4-461F-941E-053BC3747A66}" type="slidenum">
              <a:rPr kumimoji="1" lang="ja-JP" altLang="en-US" smtClean="0"/>
              <a:pPr/>
              <a:t>8</a:t>
            </a:fld>
            <a:endParaRPr kumimoji="1" lang="ja-JP" altLang="en-US"/>
          </a:p>
        </p:txBody>
      </p:sp>
    </p:spTree>
    <p:extLst>
      <p:ext uri="{BB962C8B-B14F-4D97-AF65-F5344CB8AC3E}">
        <p14:creationId xmlns:p14="http://schemas.microsoft.com/office/powerpoint/2010/main" val="26953558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b="1" dirty="0" smtClean="0"/>
              <a:t>Before talking about the</a:t>
            </a:r>
            <a:r>
              <a:rPr kumimoji="1" lang="en-US" altLang="ja-JP" b="1" baseline="0" dirty="0" smtClean="0"/>
              <a:t> current works, </a:t>
            </a:r>
            <a:r>
              <a:rPr kumimoji="1" lang="en-US" altLang="ja-JP" b="1" dirty="0" smtClean="0"/>
              <a:t>I will review the past</a:t>
            </a:r>
            <a:r>
              <a:rPr kumimoji="1" lang="en-US" altLang="ja-JP" b="1" baseline="0" dirty="0" smtClean="0"/>
              <a:t> work with TAMA300 detector.</a:t>
            </a:r>
            <a:endParaRPr kumimoji="1" lang="ja-JP" altLang="en-US" b="1" dirty="0"/>
          </a:p>
        </p:txBody>
      </p:sp>
      <p:sp>
        <p:nvSpPr>
          <p:cNvPr id="4" name="スライド番号プレースホルダ 3"/>
          <p:cNvSpPr>
            <a:spLocks noGrp="1"/>
          </p:cNvSpPr>
          <p:nvPr>
            <p:ph type="sldNum" sz="quarter" idx="10"/>
          </p:nvPr>
        </p:nvSpPr>
        <p:spPr/>
        <p:txBody>
          <a:bodyPr/>
          <a:lstStyle/>
          <a:p>
            <a:fld id="{E2F83AFE-F4A4-461F-941E-053BC3747A66}" type="slidenum">
              <a:rPr kumimoji="1" lang="ja-JP" altLang="en-US" smtClean="0"/>
              <a:pPr/>
              <a:t>10</a:t>
            </a:fld>
            <a:endParaRPr kumimoji="1" lang="ja-JP" altLang="en-US"/>
          </a:p>
        </p:txBody>
      </p:sp>
    </p:spTree>
    <p:extLst>
      <p:ext uri="{BB962C8B-B14F-4D97-AF65-F5344CB8AC3E}">
        <p14:creationId xmlns:p14="http://schemas.microsoft.com/office/powerpoint/2010/main" val="5036351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b="1" dirty="0" smtClean="0"/>
              <a:t>These are what we</a:t>
            </a:r>
            <a:r>
              <a:rPr kumimoji="1" lang="en-US" altLang="ja-JP" b="1" baseline="0" dirty="0" smtClean="0"/>
              <a:t> learned at TAMA and CLIO.</a:t>
            </a:r>
            <a:endParaRPr kumimoji="1" lang="ja-JP" altLang="en-US" b="1" dirty="0" smtClean="0"/>
          </a:p>
        </p:txBody>
      </p:sp>
      <p:sp>
        <p:nvSpPr>
          <p:cNvPr id="4" name="スライド番号プレースホルダ 3"/>
          <p:cNvSpPr>
            <a:spLocks noGrp="1"/>
          </p:cNvSpPr>
          <p:nvPr>
            <p:ph type="sldNum" sz="quarter" idx="10"/>
          </p:nvPr>
        </p:nvSpPr>
        <p:spPr/>
        <p:txBody>
          <a:bodyPr/>
          <a:lstStyle/>
          <a:p>
            <a:fld id="{E2F83AFE-F4A4-461F-941E-053BC3747A66}" type="slidenum">
              <a:rPr kumimoji="1" lang="ja-JP" altLang="en-US" smtClean="0"/>
              <a:pPr/>
              <a:t>11</a:t>
            </a:fld>
            <a:endParaRPr kumimoji="1" lang="ja-JP" altLang="en-US"/>
          </a:p>
        </p:txBody>
      </p:sp>
    </p:spTree>
    <p:extLst>
      <p:ext uri="{BB962C8B-B14F-4D97-AF65-F5344CB8AC3E}">
        <p14:creationId xmlns:p14="http://schemas.microsoft.com/office/powerpoint/2010/main" val="28989973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714F89-DC48-4B8A-A8CF-AFD22F4B03F4}" type="slidenum">
              <a:rPr lang="en-US" altLang="ja-JP"/>
              <a:pPr/>
              <a:t>13</a:t>
            </a:fld>
            <a:endParaRPr lang="en-US" altLang="ja-JP"/>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p:txBody>
          <a:bodyPr/>
          <a:lstStyle/>
          <a:p>
            <a:pPr algn="l"/>
            <a:r>
              <a:rPr lang="en-US" altLang="ja-JP" sz="1200" b="1" dirty="0" smtClean="0">
                <a:solidFill>
                  <a:schemeClr val="tx1"/>
                </a:solidFill>
                <a:effectLst/>
              </a:rPr>
              <a:t>This</a:t>
            </a:r>
            <a:r>
              <a:rPr lang="ja-JP" altLang="en-US" sz="1200" b="1" dirty="0" smtClean="0"/>
              <a:t> </a:t>
            </a:r>
            <a:r>
              <a:rPr lang="en-US" altLang="ja-JP" sz="1200" b="1" dirty="0" smtClean="0">
                <a:solidFill>
                  <a:schemeClr val="tx1"/>
                </a:solidFill>
                <a:effectLst/>
              </a:rPr>
              <a:t>figure shows a </a:t>
            </a:r>
            <a:r>
              <a:rPr lang="en-US" altLang="ja-JP" sz="1200" b="1" dirty="0" smtClean="0"/>
              <a:t>detector response at a frequency</a:t>
            </a:r>
            <a:r>
              <a:rPr lang="en-US" altLang="ja-JP" sz="1200" b="1" dirty="0" smtClean="0">
                <a:solidFill>
                  <a:schemeClr val="tx1"/>
                </a:solidFill>
                <a:effectLst/>
              </a:rPr>
              <a:t>.</a:t>
            </a:r>
          </a:p>
          <a:p>
            <a:pPr algn="l"/>
            <a:r>
              <a:rPr lang="en-US" altLang="ja-JP" sz="1200" b="1" dirty="0" smtClean="0">
                <a:solidFill>
                  <a:schemeClr val="tx1"/>
                </a:solidFill>
                <a:effectLst/>
              </a:rPr>
              <a:t>The red points are gain </a:t>
            </a:r>
            <a:r>
              <a:rPr lang="en-US" altLang="ja-JP" sz="1200" b="1" dirty="0" smtClean="0"/>
              <a:t>of the detector</a:t>
            </a:r>
            <a:r>
              <a:rPr lang="en-US" altLang="ja-JP" sz="1200" b="1" dirty="0" smtClean="0">
                <a:solidFill>
                  <a:schemeClr val="tx1"/>
                </a:solidFill>
                <a:effectLst/>
              </a:rPr>
              <a:t>, and the phase is time delay of the signals.</a:t>
            </a:r>
          </a:p>
          <a:p>
            <a:pPr algn="l"/>
            <a:r>
              <a:rPr lang="en-US" altLang="ja-JP" sz="1200" b="1" dirty="0" smtClean="0">
                <a:solidFill>
                  <a:schemeClr val="tx1"/>
                </a:solidFill>
                <a:effectLst/>
              </a:rPr>
              <a:t>The </a:t>
            </a:r>
            <a:r>
              <a:rPr lang="en-US" altLang="ja-JP" sz="1200" b="1" dirty="0" smtClean="0"/>
              <a:t>horizontal axis is time and the full scale is one day.</a:t>
            </a:r>
            <a:endParaRPr lang="en-US" altLang="ja-JP" sz="1200" b="1" dirty="0" smtClean="0">
              <a:solidFill>
                <a:schemeClr val="tx1"/>
              </a:solidFill>
              <a:effectLst/>
            </a:endParaRPr>
          </a:p>
          <a:p>
            <a:pPr algn="l"/>
            <a:r>
              <a:rPr lang="en-US" altLang="ja-JP" sz="1200" b="1" dirty="0" smtClean="0"/>
              <a:t>During the long-term observation detector response will be changed like this.</a:t>
            </a:r>
            <a:endParaRPr lang="en-US" altLang="ja-JP" sz="1200" b="1" dirty="0" smtClean="0">
              <a:solidFill>
                <a:schemeClr val="tx1"/>
              </a:solidFill>
              <a:effectLst/>
            </a:endParaRPr>
          </a:p>
        </p:txBody>
      </p:sp>
    </p:spTree>
    <p:extLst>
      <p:ext uri="{BB962C8B-B14F-4D97-AF65-F5344CB8AC3E}">
        <p14:creationId xmlns:p14="http://schemas.microsoft.com/office/powerpoint/2010/main" val="12298380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786B99-7F00-4144-936D-1B398311A022}" type="slidenum">
              <a:rPr lang="en-US" altLang="ja-JP"/>
              <a:pPr/>
              <a:t>14</a:t>
            </a:fld>
            <a:endParaRPr lang="en-US" altLang="ja-JP"/>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dirty="0" smtClean="0">
                <a:solidFill>
                  <a:schemeClr val="tx1"/>
                </a:solidFill>
                <a:effectLst/>
              </a:rPr>
              <a:t>After the online calibration, the detector noise levels are checked</a:t>
            </a:r>
            <a:r>
              <a:rPr lang="en-US" altLang="ja-JP" sz="1200" dirty="0" smtClean="0"/>
              <a:t> as observable distances. </a:t>
            </a:r>
            <a:r>
              <a:rPr lang="en-US" altLang="ja-JP" sz="1200" dirty="0" smtClean="0">
                <a:solidFill>
                  <a:schemeClr val="tx1"/>
                </a:solidFill>
                <a:effectLst/>
              </a:rPr>
              <a:t>with SNR=10 for CBCs.</a:t>
            </a:r>
          </a:p>
          <a:p>
            <a:pPr algn="l"/>
            <a:r>
              <a:rPr lang="en-US" altLang="ja-JP" sz="1200" dirty="0" smtClean="0">
                <a:solidFill>
                  <a:schemeClr val="tx1"/>
                </a:solidFill>
                <a:effectLst/>
              </a:rPr>
              <a:t>This monitor can be shown in real-time. </a:t>
            </a:r>
          </a:p>
          <a:p>
            <a:pPr algn="l"/>
            <a:r>
              <a:rPr lang="en-US" altLang="ja-JP" sz="1200" dirty="0" smtClean="0">
                <a:solidFill>
                  <a:schemeClr val="tx1"/>
                </a:solidFill>
                <a:effectLst/>
              </a:rPr>
              <a:t>So this plot was very useful to keep the sensitivity in the long-term observation.</a:t>
            </a:r>
          </a:p>
          <a:p>
            <a:endParaRPr lang="ja-JP" altLang="ja-JP" dirty="0"/>
          </a:p>
        </p:txBody>
      </p:sp>
    </p:spTree>
    <p:extLst>
      <p:ext uri="{BB962C8B-B14F-4D97-AF65-F5344CB8AC3E}">
        <p14:creationId xmlns:p14="http://schemas.microsoft.com/office/powerpoint/2010/main" val="7423008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C44DCC87-8A37-4AE2-A4AC-5CF828D8292E}" type="datetimeFigureOut">
              <a:rPr kumimoji="1" lang="ja-JP" altLang="en-US" smtClean="0"/>
              <a:pPr/>
              <a:t>2014/1/13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7E93FE47-94C5-40A2-96CC-5446936085CC}"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C44DCC87-8A37-4AE2-A4AC-5CF828D8292E}" type="datetimeFigureOut">
              <a:rPr kumimoji="1" lang="ja-JP" altLang="en-US" smtClean="0"/>
              <a:pPr/>
              <a:t>2014/1/13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7E93FE47-94C5-40A2-96CC-5446936085CC}"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C44DCC87-8A37-4AE2-A4AC-5CF828D8292E}" type="datetimeFigureOut">
              <a:rPr kumimoji="1" lang="ja-JP" altLang="en-US" smtClean="0"/>
              <a:pPr/>
              <a:t>2014/1/13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7E93FE47-94C5-40A2-96CC-5446936085CC}" type="slidenum">
              <a:rPr kumimoji="1" lang="ja-JP" altLang="en-US" smtClean="0"/>
              <a:pPr/>
              <a:t>‹#›</a:t>
            </a:fld>
            <a:endParaRPr kumimoji="1"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タイトル、テキスト、クリップ アート">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09600"/>
            <a:ext cx="7772400" cy="1143000"/>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685800" y="1981200"/>
            <a:ext cx="3810000" cy="41148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クリップアート プレースホルダ 3"/>
          <p:cNvSpPr>
            <a:spLocks noGrp="1"/>
          </p:cNvSpPr>
          <p:nvPr>
            <p:ph type="clipArt" sz="half" idx="2"/>
          </p:nvPr>
        </p:nvSpPr>
        <p:spPr>
          <a:xfrm>
            <a:off x="4648200" y="1981200"/>
            <a:ext cx="3810000" cy="4114800"/>
          </a:xfrm>
        </p:spPr>
        <p:txBody>
          <a:bodyPr/>
          <a:lstStyle/>
          <a:p>
            <a:endParaRPr lang="ja-JP" altLang="en-US"/>
          </a:p>
        </p:txBody>
      </p:sp>
      <p:sp>
        <p:nvSpPr>
          <p:cNvPr id="5" name="日付プレースホルダ 4"/>
          <p:cNvSpPr>
            <a:spLocks noGrp="1"/>
          </p:cNvSpPr>
          <p:nvPr>
            <p:ph type="dt" sz="half" idx="10"/>
          </p:nvPr>
        </p:nvSpPr>
        <p:spPr>
          <a:xfrm>
            <a:off x="685800" y="6248400"/>
            <a:ext cx="1905000" cy="457200"/>
          </a:xfrm>
        </p:spPr>
        <p:txBody>
          <a:bodyPr/>
          <a:lstStyle>
            <a:lvl1pPr>
              <a:defRPr/>
            </a:lvl1pPr>
          </a:lstStyle>
          <a:p>
            <a:endParaRPr lang="en-US" altLang="ja-JP"/>
          </a:p>
        </p:txBody>
      </p:sp>
      <p:sp>
        <p:nvSpPr>
          <p:cNvPr id="6" name="フッター プレースホルダ 5"/>
          <p:cNvSpPr>
            <a:spLocks noGrp="1"/>
          </p:cNvSpPr>
          <p:nvPr>
            <p:ph type="ftr" sz="quarter" idx="11"/>
          </p:nvPr>
        </p:nvSpPr>
        <p:spPr>
          <a:xfrm>
            <a:off x="3124200" y="6248400"/>
            <a:ext cx="2895600" cy="457200"/>
          </a:xfrm>
        </p:spPr>
        <p:txBody>
          <a:bodyPr/>
          <a:lstStyle>
            <a:lvl1pPr>
              <a:defRPr/>
            </a:lvl1pPr>
          </a:lstStyle>
          <a:p>
            <a:endParaRPr lang="en-US" altLang="ja-JP"/>
          </a:p>
        </p:txBody>
      </p:sp>
      <p:sp>
        <p:nvSpPr>
          <p:cNvPr id="7" name="スライド番号プレースホルダ 6"/>
          <p:cNvSpPr>
            <a:spLocks noGrp="1"/>
          </p:cNvSpPr>
          <p:nvPr>
            <p:ph type="sldNum" sz="quarter" idx="12"/>
          </p:nvPr>
        </p:nvSpPr>
        <p:spPr>
          <a:xfrm>
            <a:off x="6553200" y="6248400"/>
            <a:ext cx="1905000" cy="457200"/>
          </a:xfrm>
        </p:spPr>
        <p:txBody>
          <a:bodyPr/>
          <a:lstStyle>
            <a:lvl1pPr>
              <a:defRPr/>
            </a:lvl1pPr>
          </a:lstStyle>
          <a:p>
            <a:fld id="{B88B119D-7BBC-4100-BB56-A1C304134D8F}" type="slidenum">
              <a:rPr lang="en-US" altLang="ja-JP"/>
              <a:pPr/>
              <a:t>‹#›</a:t>
            </a:fld>
            <a:endParaRPr lang="en-US" altLang="ja-JP"/>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685800" y="609600"/>
            <a:ext cx="7772400" cy="54864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日付プレースホルダ 2"/>
          <p:cNvSpPr>
            <a:spLocks noGrp="1"/>
          </p:cNvSpPr>
          <p:nvPr>
            <p:ph type="dt" sz="half" idx="10"/>
          </p:nvPr>
        </p:nvSpPr>
        <p:spPr>
          <a:xfrm>
            <a:off x="685800" y="6248400"/>
            <a:ext cx="1905000" cy="457200"/>
          </a:xfrm>
        </p:spPr>
        <p:txBody>
          <a:bodyPr/>
          <a:lstStyle>
            <a:lvl1pPr>
              <a:defRPr/>
            </a:lvl1pPr>
          </a:lstStyle>
          <a:p>
            <a:endParaRPr lang="en-US" altLang="ja-JP"/>
          </a:p>
        </p:txBody>
      </p:sp>
      <p:sp>
        <p:nvSpPr>
          <p:cNvPr id="4" name="フッター プレースホルダ 3"/>
          <p:cNvSpPr>
            <a:spLocks noGrp="1"/>
          </p:cNvSpPr>
          <p:nvPr>
            <p:ph type="ftr" sz="quarter" idx="11"/>
          </p:nvPr>
        </p:nvSpPr>
        <p:spPr>
          <a:xfrm>
            <a:off x="3124200" y="6248400"/>
            <a:ext cx="2895600" cy="457200"/>
          </a:xfrm>
        </p:spPr>
        <p:txBody>
          <a:bodyPr/>
          <a:lstStyle>
            <a:lvl1pPr>
              <a:defRPr/>
            </a:lvl1pPr>
          </a:lstStyle>
          <a:p>
            <a:endParaRPr lang="en-US" altLang="ja-JP"/>
          </a:p>
        </p:txBody>
      </p:sp>
      <p:sp>
        <p:nvSpPr>
          <p:cNvPr id="5" name="スライド番号プレースホルダ 4"/>
          <p:cNvSpPr>
            <a:spLocks noGrp="1"/>
          </p:cNvSpPr>
          <p:nvPr>
            <p:ph type="sldNum" sz="quarter" idx="12"/>
          </p:nvPr>
        </p:nvSpPr>
        <p:spPr>
          <a:xfrm>
            <a:off x="6553200" y="6248400"/>
            <a:ext cx="1905000" cy="457200"/>
          </a:xfrm>
        </p:spPr>
        <p:txBody>
          <a:bodyPr/>
          <a:lstStyle>
            <a:lvl1pPr>
              <a:defRPr/>
            </a:lvl1pPr>
          </a:lstStyle>
          <a:p>
            <a:fld id="{E55DFC22-2633-404D-BFB8-0D816F41B9EE}" type="slidenum">
              <a:rPr lang="en-US" altLang="ja-JP"/>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C44DCC87-8A37-4AE2-A4AC-5CF828D8292E}" type="datetimeFigureOut">
              <a:rPr kumimoji="1" lang="ja-JP" altLang="en-US" smtClean="0"/>
              <a:pPr/>
              <a:t>2014/1/13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7E93FE47-94C5-40A2-96CC-5446936085CC}"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C44DCC87-8A37-4AE2-A4AC-5CF828D8292E}" type="datetimeFigureOut">
              <a:rPr kumimoji="1" lang="ja-JP" altLang="en-US" smtClean="0"/>
              <a:pPr/>
              <a:t>2014/1/13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7E93FE47-94C5-40A2-96CC-5446936085CC}"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C44DCC87-8A37-4AE2-A4AC-5CF828D8292E}" type="datetimeFigureOut">
              <a:rPr kumimoji="1" lang="ja-JP" altLang="en-US" smtClean="0"/>
              <a:pPr/>
              <a:t>2014/1/13</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7E93FE47-94C5-40A2-96CC-5446936085CC}"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C44DCC87-8A37-4AE2-A4AC-5CF828D8292E}" type="datetimeFigureOut">
              <a:rPr kumimoji="1" lang="ja-JP" altLang="en-US" smtClean="0"/>
              <a:pPr/>
              <a:t>2014/1/13</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7E93FE47-94C5-40A2-96CC-5446936085CC}"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C44DCC87-8A37-4AE2-A4AC-5CF828D8292E}" type="datetimeFigureOut">
              <a:rPr kumimoji="1" lang="ja-JP" altLang="en-US" smtClean="0"/>
              <a:pPr/>
              <a:t>2014/1/13</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7E93FE47-94C5-40A2-96CC-5446936085CC}"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C44DCC87-8A37-4AE2-A4AC-5CF828D8292E}" type="datetimeFigureOut">
              <a:rPr kumimoji="1" lang="ja-JP" altLang="en-US" smtClean="0"/>
              <a:pPr/>
              <a:t>2014/1/13</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7E93FE47-94C5-40A2-96CC-5446936085CC}"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C44DCC87-8A37-4AE2-A4AC-5CF828D8292E}" type="datetimeFigureOut">
              <a:rPr kumimoji="1" lang="ja-JP" altLang="en-US" smtClean="0"/>
              <a:pPr/>
              <a:t>2014/1/13</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7E93FE47-94C5-40A2-96CC-5446936085CC}"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C44DCC87-8A37-4AE2-A4AC-5CF828D8292E}" type="datetimeFigureOut">
              <a:rPr kumimoji="1" lang="ja-JP" altLang="en-US" smtClean="0"/>
              <a:pPr/>
              <a:t>2014/1/13</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7E93FE47-94C5-40A2-96CC-5446936085CC}"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4DCC87-8A37-4AE2-A4AC-5CF828D8292E}" type="datetimeFigureOut">
              <a:rPr kumimoji="1" lang="ja-JP" altLang="en-US" smtClean="0"/>
              <a:pPr/>
              <a:t>2014/1/13</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93FE47-94C5-40A2-96CC-5446936085CC}"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13.xml"/><Relationship Id="rId7" Type="http://schemas.openxmlformats.org/officeDocument/2006/relationships/image" Target="../media/image7.emf"/><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6.wmf"/><Relationship Id="rId4" Type="http://schemas.openxmlformats.org/officeDocument/2006/relationships/oleObject" Target="../embeddings/oleObject1.bin"/><Relationship Id="rId9" Type="http://schemas.openxmlformats.org/officeDocument/2006/relationships/image" Target="../media/image8.emf"/></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15.xml"/><Relationship Id="rId7" Type="http://schemas.openxmlformats.org/officeDocument/2006/relationships/image" Target="../media/image10.emf"/><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oleObject" Target="../embeddings/oleObject5.bin"/><Relationship Id="rId5" Type="http://schemas.openxmlformats.org/officeDocument/2006/relationships/image" Target="../media/image6.wmf"/><Relationship Id="rId4" Type="http://schemas.openxmlformats.org/officeDocument/2006/relationships/oleObject" Target="../embeddings/oleObject4.bin"/><Relationship Id="rId9" Type="http://schemas.openxmlformats.org/officeDocument/2006/relationships/image" Target="../media/image11.emf"/></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69517" y="2130425"/>
            <a:ext cx="8235863" cy="1470025"/>
          </a:xfrm>
        </p:spPr>
        <p:txBody>
          <a:bodyPr>
            <a:noAutofit/>
          </a:bodyPr>
          <a:lstStyle/>
          <a:p>
            <a:r>
              <a:rPr lang="en-US" altLang="ja-JP" sz="5400" b="1" dirty="0" smtClean="0"/>
              <a:t>Burst noise investigation for cryogenic GW detector</a:t>
            </a:r>
            <a:endParaRPr kumimoji="1" lang="ja-JP" altLang="en-US" b="1" spc="400" dirty="0">
              <a:solidFill>
                <a:srgbClr val="C00000"/>
              </a:solidFill>
              <a:effectLst>
                <a:outerShdw blurRad="38100" dist="38100" dir="2700000" algn="tl">
                  <a:srgbClr val="000000">
                    <a:alpha val="43137"/>
                  </a:srgbClr>
                </a:outerShdw>
              </a:effectLst>
              <a:ea typeface="メイリオ" pitchFamily="50" charset="-128"/>
              <a:cs typeface="メイリオ" pitchFamily="50" charset="-128"/>
            </a:endParaRPr>
          </a:p>
        </p:txBody>
      </p:sp>
      <p:sp>
        <p:nvSpPr>
          <p:cNvPr id="4" name="テキスト ボックス 3"/>
          <p:cNvSpPr txBox="1"/>
          <p:nvPr/>
        </p:nvSpPr>
        <p:spPr>
          <a:xfrm>
            <a:off x="6096667" y="6359576"/>
            <a:ext cx="2778325" cy="369332"/>
          </a:xfrm>
          <a:prstGeom prst="rect">
            <a:avLst/>
          </a:prstGeom>
          <a:noFill/>
        </p:spPr>
        <p:txBody>
          <a:bodyPr wrap="none" rtlCol="0">
            <a:spAutoFit/>
          </a:bodyPr>
          <a:lstStyle/>
          <a:p>
            <a:r>
              <a:rPr kumimoji="1" lang="en-US" altLang="ja-JP" dirty="0" smtClean="0">
                <a:latin typeface="メイリオ" pitchFamily="50" charset="-128"/>
                <a:ea typeface="メイリオ" pitchFamily="50" charset="-128"/>
                <a:cs typeface="メイリオ" pitchFamily="50" charset="-128"/>
              </a:rPr>
              <a:t>2014-01-13 @ </a:t>
            </a:r>
            <a:r>
              <a:rPr lang="en-US" altLang="ja-JP" dirty="0" smtClean="0">
                <a:latin typeface="メイリオ" pitchFamily="50" charset="-128"/>
                <a:ea typeface="メイリオ" pitchFamily="50" charset="-128"/>
                <a:cs typeface="メイリオ" pitchFamily="50" charset="-128"/>
              </a:rPr>
              <a:t>TITECH</a:t>
            </a:r>
            <a:endParaRPr kumimoji="1" lang="ja-JP" altLang="en-US" dirty="0">
              <a:latin typeface="メイリオ" pitchFamily="50" charset="-128"/>
              <a:ea typeface="メイリオ" pitchFamily="50" charset="-128"/>
              <a:cs typeface="メイリオ" pitchFamily="50" charset="-128"/>
            </a:endParaRPr>
          </a:p>
        </p:txBody>
      </p:sp>
      <p:sp>
        <p:nvSpPr>
          <p:cNvPr id="6" name="テキスト ボックス 5"/>
          <p:cNvSpPr txBox="1"/>
          <p:nvPr/>
        </p:nvSpPr>
        <p:spPr>
          <a:xfrm>
            <a:off x="2576975" y="4421393"/>
            <a:ext cx="3872407" cy="1323439"/>
          </a:xfrm>
          <a:prstGeom prst="rect">
            <a:avLst/>
          </a:prstGeom>
          <a:noFill/>
        </p:spPr>
        <p:txBody>
          <a:bodyPr wrap="none" rtlCol="0">
            <a:spAutoFit/>
          </a:bodyPr>
          <a:lstStyle/>
          <a:p>
            <a:pPr algn="ctr"/>
            <a:r>
              <a:rPr kumimoji="1" lang="en-US" altLang="ja-JP" sz="4000" b="1" dirty="0" smtClean="0"/>
              <a:t>NAOJ</a:t>
            </a:r>
          </a:p>
          <a:p>
            <a:pPr algn="ctr"/>
            <a:r>
              <a:rPr lang="en-US" altLang="ja-JP" sz="4000" b="1" dirty="0" smtClean="0"/>
              <a:t>Daisuke TATSUMI</a:t>
            </a:r>
            <a:endParaRPr kumimoji="1" lang="ja-JP" altLang="en-US" sz="4000" b="1" dirty="0"/>
          </a:p>
        </p:txBody>
      </p:sp>
      <p:sp>
        <p:nvSpPr>
          <p:cNvPr id="5" name="正方形/長方形 4"/>
          <p:cNvSpPr/>
          <p:nvPr/>
        </p:nvSpPr>
        <p:spPr>
          <a:xfrm>
            <a:off x="129211" y="132764"/>
            <a:ext cx="4731026" cy="523220"/>
          </a:xfrm>
          <a:prstGeom prst="rect">
            <a:avLst/>
          </a:prstGeom>
        </p:spPr>
        <p:txBody>
          <a:bodyPr wrap="square">
            <a:spAutoFit/>
          </a:bodyPr>
          <a:lstStyle/>
          <a:p>
            <a:r>
              <a:rPr lang="en-US" altLang="ja-JP" sz="1400" dirty="0" smtClean="0"/>
              <a:t>2nd Symposium ‐ New Development in Astrophysics through </a:t>
            </a:r>
          </a:p>
          <a:p>
            <a:r>
              <a:rPr lang="en-US" altLang="ja-JP" sz="1400" dirty="0" smtClean="0"/>
              <a:t>Multi-messenger Observations of Gravitational Wave Sources</a:t>
            </a:r>
            <a:endParaRPr lang="ja-JP" altLang="en-US" sz="1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idx="4294967295"/>
          </p:nvPr>
        </p:nvSpPr>
        <p:spPr>
          <a:xfrm>
            <a:off x="353291" y="2855048"/>
            <a:ext cx="8229600" cy="1143000"/>
          </a:xfrm>
        </p:spPr>
        <p:txBody>
          <a:bodyPr>
            <a:noAutofit/>
          </a:bodyPr>
          <a:lstStyle/>
          <a:p>
            <a:r>
              <a:rPr lang="en-US" altLang="ja-JP" sz="6000" b="1" dirty="0" smtClean="0">
                <a:solidFill>
                  <a:schemeClr val="tx2">
                    <a:lumMod val="75000"/>
                  </a:schemeClr>
                </a:solidFill>
                <a:effectLst>
                  <a:outerShdw blurRad="38100" dist="38100" dir="2700000" algn="tl">
                    <a:srgbClr val="000000">
                      <a:alpha val="43137"/>
                    </a:srgbClr>
                  </a:outerShdw>
                </a:effectLst>
              </a:rPr>
              <a:t>2.  Past Investigations </a:t>
            </a:r>
            <a:br>
              <a:rPr lang="en-US" altLang="ja-JP" sz="6000" b="1" dirty="0" smtClean="0">
                <a:solidFill>
                  <a:schemeClr val="tx2">
                    <a:lumMod val="75000"/>
                  </a:schemeClr>
                </a:solidFill>
                <a:effectLst>
                  <a:outerShdw blurRad="38100" dist="38100" dir="2700000" algn="tl">
                    <a:srgbClr val="000000">
                      <a:alpha val="43137"/>
                    </a:srgbClr>
                  </a:outerShdw>
                </a:effectLst>
              </a:rPr>
            </a:br>
            <a:r>
              <a:rPr lang="en-US" altLang="ja-JP" sz="6000" b="1" dirty="0" smtClean="0">
                <a:solidFill>
                  <a:schemeClr val="tx2">
                    <a:lumMod val="75000"/>
                  </a:schemeClr>
                </a:solidFill>
                <a:effectLst>
                  <a:outerShdw blurRad="38100" dist="38100" dir="2700000" algn="tl">
                    <a:srgbClr val="000000">
                      <a:alpha val="43137"/>
                    </a:srgbClr>
                  </a:outerShdw>
                </a:effectLst>
              </a:rPr>
              <a:t>at TAMA and CLIO</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b="1" dirty="0" smtClean="0">
                <a:solidFill>
                  <a:schemeClr val="tx2">
                    <a:lumMod val="75000"/>
                  </a:schemeClr>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The past achievements</a:t>
            </a:r>
            <a:endParaRPr kumimoji="1" lang="ja-JP" altLang="en-US" b="1" dirty="0">
              <a:solidFill>
                <a:schemeClr val="tx2">
                  <a:lumMod val="75000"/>
                </a:schemeClr>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endParaRPr>
          </a:p>
        </p:txBody>
      </p:sp>
      <p:sp>
        <p:nvSpPr>
          <p:cNvPr id="5" name="コンテンツ プレースホルダ 4"/>
          <p:cNvSpPr>
            <a:spLocks noGrp="1"/>
          </p:cNvSpPr>
          <p:nvPr>
            <p:ph idx="1"/>
          </p:nvPr>
        </p:nvSpPr>
        <p:spPr>
          <a:xfrm>
            <a:off x="454523" y="1414091"/>
            <a:ext cx="8229600" cy="1348061"/>
          </a:xfrm>
        </p:spPr>
        <p:txBody>
          <a:bodyPr>
            <a:spAutoFit/>
          </a:bodyPr>
          <a:lstStyle/>
          <a:p>
            <a:pPr marL="0" indent="0">
              <a:buNone/>
            </a:pPr>
            <a:r>
              <a:rPr lang="en-US" altLang="ja-JP" sz="2400" b="1" dirty="0" smtClean="0"/>
              <a:t>Before talking about  the current status and what we need,</a:t>
            </a:r>
          </a:p>
          <a:p>
            <a:pPr marL="0" indent="0">
              <a:buNone/>
            </a:pPr>
            <a:r>
              <a:rPr lang="en-US" altLang="ja-JP" sz="2400" b="1" dirty="0" smtClean="0"/>
              <a:t>I would like to review the past activities and what we did </a:t>
            </a:r>
          </a:p>
          <a:p>
            <a:pPr marL="0" indent="0">
              <a:buNone/>
            </a:pPr>
            <a:r>
              <a:rPr lang="en-US" altLang="ja-JP" sz="2400" b="1" dirty="0" smtClean="0"/>
              <a:t>at </a:t>
            </a:r>
            <a:r>
              <a:rPr lang="en-US" altLang="ja-JP" sz="2400" b="1" dirty="0" smtClean="0">
                <a:solidFill>
                  <a:srgbClr val="006600"/>
                </a:solidFill>
              </a:rPr>
              <a:t>TAMA</a:t>
            </a:r>
            <a:r>
              <a:rPr lang="en-US" altLang="ja-JP" sz="2400" b="1" dirty="0" smtClean="0"/>
              <a:t> and </a:t>
            </a:r>
            <a:r>
              <a:rPr lang="en-US" altLang="ja-JP" sz="2400" b="1" dirty="0" smtClean="0">
                <a:solidFill>
                  <a:srgbClr val="0000FF"/>
                </a:solidFill>
              </a:rPr>
              <a:t>CLIO </a:t>
            </a:r>
            <a:r>
              <a:rPr lang="en-US" altLang="ja-JP" sz="2400" b="1" dirty="0" smtClean="0">
                <a:solidFill>
                  <a:srgbClr val="C00000"/>
                </a:solidFill>
              </a:rPr>
              <a:t>for GW alert system.</a:t>
            </a:r>
            <a:endParaRPr lang="en-US" altLang="ja-JP" sz="2000" dirty="0" smtClean="0">
              <a:solidFill>
                <a:srgbClr val="C00000"/>
              </a:solidFill>
            </a:endParaRPr>
          </a:p>
        </p:txBody>
      </p:sp>
      <p:sp>
        <p:nvSpPr>
          <p:cNvPr id="4" name="正方形/長方形 3"/>
          <p:cNvSpPr/>
          <p:nvPr/>
        </p:nvSpPr>
        <p:spPr>
          <a:xfrm>
            <a:off x="0" y="6488668"/>
            <a:ext cx="3139706" cy="276999"/>
          </a:xfrm>
          <a:prstGeom prst="rect">
            <a:avLst/>
          </a:prstGeom>
        </p:spPr>
        <p:txBody>
          <a:bodyPr wrap="none">
            <a:spAutoFit/>
          </a:bodyPr>
          <a:lstStyle/>
          <a:p>
            <a:pPr>
              <a:defRPr/>
            </a:pPr>
            <a:r>
              <a:rPr lang="en-US" altLang="ja-JP" sz="1200" b="1" dirty="0" smtClean="0"/>
              <a:t>These are what we learned at TAMA and CLIO.</a:t>
            </a:r>
            <a:endParaRPr lang="ja-JP" altLang="en-US" sz="1200" b="1" dirty="0" smtClean="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b="1" dirty="0" smtClean="0">
                <a:solidFill>
                  <a:schemeClr val="tx2">
                    <a:lumMod val="75000"/>
                  </a:schemeClr>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What I did</a:t>
            </a:r>
            <a:endParaRPr kumimoji="1" lang="ja-JP" altLang="en-US" b="1" dirty="0">
              <a:solidFill>
                <a:schemeClr val="tx2">
                  <a:lumMod val="75000"/>
                </a:schemeClr>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endParaRPr>
          </a:p>
        </p:txBody>
      </p:sp>
      <p:sp>
        <p:nvSpPr>
          <p:cNvPr id="5" name="コンテンツ プレースホルダ 4"/>
          <p:cNvSpPr>
            <a:spLocks noGrp="1"/>
          </p:cNvSpPr>
          <p:nvPr>
            <p:ph idx="1"/>
          </p:nvPr>
        </p:nvSpPr>
        <p:spPr>
          <a:xfrm>
            <a:off x="454523" y="1414091"/>
            <a:ext cx="8229600" cy="3847207"/>
          </a:xfrm>
        </p:spPr>
        <p:txBody>
          <a:bodyPr>
            <a:spAutoFit/>
          </a:bodyPr>
          <a:lstStyle/>
          <a:p>
            <a:pPr>
              <a:buNone/>
            </a:pPr>
            <a:r>
              <a:rPr lang="en-US" altLang="ja-JP" sz="2800" b="1" dirty="0" smtClean="0">
                <a:solidFill>
                  <a:srgbClr val="C00000"/>
                </a:solidFill>
              </a:rPr>
              <a:t>1)   Online Calibration and the Sensitivity Monitoring</a:t>
            </a:r>
          </a:p>
          <a:p>
            <a:pPr>
              <a:buNone/>
            </a:pPr>
            <a:r>
              <a:rPr lang="en-US" altLang="ja-JP" sz="2400" b="1" dirty="0" smtClean="0">
                <a:solidFill>
                  <a:schemeClr val="tx2">
                    <a:lumMod val="75000"/>
                  </a:schemeClr>
                </a:solidFill>
              </a:rPr>
              <a:t>	  Detector sensitivity is not constant in the long term observations. It should be checked continuously and in time.</a:t>
            </a:r>
          </a:p>
          <a:p>
            <a:pPr>
              <a:buNone/>
            </a:pPr>
            <a:endParaRPr lang="en-US" altLang="ja-JP" sz="2400" b="1" dirty="0" smtClean="0">
              <a:solidFill>
                <a:schemeClr val="tx2">
                  <a:lumMod val="75000"/>
                </a:schemeClr>
              </a:solidFill>
            </a:endParaRPr>
          </a:p>
          <a:p>
            <a:pPr>
              <a:buNone/>
            </a:pPr>
            <a:r>
              <a:rPr lang="en-US" altLang="ja-JP" sz="2800" b="1" dirty="0" smtClean="0">
                <a:solidFill>
                  <a:srgbClr val="C00000"/>
                </a:solidFill>
              </a:rPr>
              <a:t>2)   Online Noise Analysis (spectrum base)</a:t>
            </a:r>
          </a:p>
          <a:p>
            <a:pPr>
              <a:buNone/>
            </a:pPr>
            <a:r>
              <a:rPr lang="en-US" altLang="ja-JP" sz="2400" b="1" dirty="0" smtClean="0">
                <a:solidFill>
                  <a:schemeClr val="tx2">
                    <a:lumMod val="75000"/>
                  </a:schemeClr>
                </a:solidFill>
              </a:rPr>
              <a:t>	  There are many noise contributions. Mechanisms of the noise contamination were investigated to reduce the noises. And the noise couplings can be changed time by time. Therefore, online noise analysis system is needed.</a:t>
            </a:r>
          </a:p>
        </p:txBody>
      </p:sp>
      <p:sp>
        <p:nvSpPr>
          <p:cNvPr id="6" name="角丸四角形 5"/>
          <p:cNvSpPr/>
          <p:nvPr/>
        </p:nvSpPr>
        <p:spPr>
          <a:xfrm>
            <a:off x="226142" y="1238865"/>
            <a:ext cx="8544232" cy="1809135"/>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6" name="Picture 4" descr="C:\Documents and Settings\tatsu\My Documents\Amaldi5\calib.bmp"/>
          <p:cNvPicPr>
            <a:picLocks noChangeAspect="1" noChangeArrowheads="1"/>
          </p:cNvPicPr>
          <p:nvPr/>
        </p:nvPicPr>
        <p:blipFill>
          <a:blip r:embed="rId3" cstate="print"/>
          <a:srcRect/>
          <a:stretch>
            <a:fillRect/>
          </a:stretch>
        </p:blipFill>
        <p:spPr bwMode="auto">
          <a:xfrm>
            <a:off x="1752600" y="1447800"/>
            <a:ext cx="6157913" cy="4311650"/>
          </a:xfrm>
          <a:prstGeom prst="rect">
            <a:avLst/>
          </a:prstGeom>
          <a:noFill/>
          <a:ln w="9525">
            <a:noFill/>
            <a:miter lim="800000"/>
            <a:headEnd/>
            <a:tailEnd/>
          </a:ln>
        </p:spPr>
      </p:pic>
      <p:sp>
        <p:nvSpPr>
          <p:cNvPr id="59394" name="Rectangle 2"/>
          <p:cNvSpPr>
            <a:spLocks noGrp="1" noChangeArrowheads="1"/>
          </p:cNvSpPr>
          <p:nvPr>
            <p:ph type="title"/>
          </p:nvPr>
        </p:nvSpPr>
        <p:spPr>
          <a:xfrm>
            <a:off x="914400" y="83128"/>
            <a:ext cx="7772400" cy="1143000"/>
          </a:xfrm>
          <a:solidFill>
            <a:schemeClr val="bg1"/>
          </a:solidFill>
        </p:spPr>
        <p:txBody>
          <a:bodyPr>
            <a:normAutofit fontScale="90000"/>
          </a:bodyPr>
          <a:lstStyle/>
          <a:p>
            <a:r>
              <a:rPr lang="en-US" altLang="ja-JP" sz="3600" b="1" dirty="0" smtClean="0">
                <a:solidFill>
                  <a:schemeClr val="tx2">
                    <a:lumMod val="75000"/>
                  </a:schemeClr>
                </a:solidFill>
                <a:effectLst>
                  <a:outerShdw blurRad="38100" dist="38100" dir="2700000" algn="tl">
                    <a:srgbClr val="C0C0C0"/>
                  </a:outerShdw>
                </a:effectLst>
                <a:latin typeface="メイリオ" pitchFamily="50" charset="-128"/>
                <a:ea typeface="メイリオ" pitchFamily="50" charset="-128"/>
                <a:cs typeface="メイリオ" pitchFamily="50" charset="-128"/>
              </a:rPr>
              <a:t>Online Calibration of </a:t>
            </a:r>
            <a:br>
              <a:rPr lang="en-US" altLang="ja-JP" sz="3600" b="1" dirty="0" smtClean="0">
                <a:solidFill>
                  <a:schemeClr val="tx2">
                    <a:lumMod val="75000"/>
                  </a:schemeClr>
                </a:solidFill>
                <a:effectLst>
                  <a:outerShdw blurRad="38100" dist="38100" dir="2700000" algn="tl">
                    <a:srgbClr val="C0C0C0"/>
                  </a:outerShdw>
                </a:effectLst>
                <a:latin typeface="メイリオ" pitchFamily="50" charset="-128"/>
                <a:ea typeface="メイリオ" pitchFamily="50" charset="-128"/>
                <a:cs typeface="メイリオ" pitchFamily="50" charset="-128"/>
              </a:rPr>
            </a:br>
            <a:r>
              <a:rPr lang="en-US" altLang="ja-JP" sz="3600" b="1" dirty="0" smtClean="0">
                <a:solidFill>
                  <a:schemeClr val="tx2">
                    <a:lumMod val="75000"/>
                  </a:schemeClr>
                </a:solidFill>
                <a:effectLst>
                  <a:outerShdw blurRad="38100" dist="38100" dir="2700000" algn="tl">
                    <a:srgbClr val="C0C0C0"/>
                  </a:outerShdw>
                </a:effectLst>
                <a:latin typeface="メイリオ" pitchFamily="50" charset="-128"/>
                <a:ea typeface="メイリオ" pitchFamily="50" charset="-128"/>
                <a:cs typeface="メイリオ" pitchFamily="50" charset="-128"/>
              </a:rPr>
              <a:t>TAMA300 detector</a:t>
            </a:r>
            <a:endParaRPr lang="en-US" altLang="ja-JP" sz="3600" b="1" dirty="0">
              <a:solidFill>
                <a:schemeClr val="tx2">
                  <a:lumMod val="75000"/>
                </a:schemeClr>
              </a:solidFill>
              <a:effectLst>
                <a:outerShdw blurRad="38100" dist="38100" dir="2700000" algn="tl">
                  <a:srgbClr val="C0C0C0"/>
                </a:outerShdw>
              </a:effectLst>
              <a:latin typeface="メイリオ" pitchFamily="50" charset="-128"/>
              <a:ea typeface="メイリオ" pitchFamily="50" charset="-128"/>
              <a:cs typeface="メイリオ" pitchFamily="50" charset="-128"/>
            </a:endParaRPr>
          </a:p>
        </p:txBody>
      </p:sp>
      <p:sp>
        <p:nvSpPr>
          <p:cNvPr id="59397" name="Text Box 5"/>
          <p:cNvSpPr txBox="1">
            <a:spLocks noChangeArrowheads="1"/>
          </p:cNvSpPr>
          <p:nvPr/>
        </p:nvSpPr>
        <p:spPr bwMode="auto">
          <a:xfrm>
            <a:off x="228600" y="5867400"/>
            <a:ext cx="5376536" cy="830997"/>
          </a:xfrm>
          <a:prstGeom prst="rect">
            <a:avLst/>
          </a:prstGeom>
          <a:noFill/>
          <a:ln w="9525">
            <a:noFill/>
            <a:miter lim="800000"/>
            <a:headEnd/>
            <a:tailEnd/>
          </a:ln>
          <a:effectLst/>
        </p:spPr>
        <p:txBody>
          <a:bodyPr wrap="none">
            <a:spAutoFit/>
          </a:bodyPr>
          <a:lstStyle/>
          <a:p>
            <a:pPr algn="l"/>
            <a:r>
              <a:rPr lang="en-US" altLang="ja-JP" sz="1200" b="1" dirty="0" smtClean="0">
                <a:solidFill>
                  <a:schemeClr val="tx1"/>
                </a:solidFill>
                <a:effectLst/>
              </a:rPr>
              <a:t>This</a:t>
            </a:r>
            <a:r>
              <a:rPr lang="ja-JP" altLang="en-US" sz="1200" b="1" dirty="0"/>
              <a:t> </a:t>
            </a:r>
            <a:r>
              <a:rPr lang="en-US" altLang="ja-JP" sz="1200" b="1" dirty="0" smtClean="0">
                <a:solidFill>
                  <a:schemeClr val="tx1"/>
                </a:solidFill>
                <a:effectLst/>
              </a:rPr>
              <a:t>figure shows a </a:t>
            </a:r>
            <a:r>
              <a:rPr lang="en-US" altLang="ja-JP" sz="1200" b="1" dirty="0" smtClean="0"/>
              <a:t>detector response at a frequency</a:t>
            </a:r>
            <a:r>
              <a:rPr lang="en-US" altLang="ja-JP" sz="1200" b="1" dirty="0" smtClean="0">
                <a:solidFill>
                  <a:schemeClr val="tx1"/>
                </a:solidFill>
                <a:effectLst/>
              </a:rPr>
              <a:t>.</a:t>
            </a:r>
            <a:endParaRPr lang="en-US" altLang="ja-JP" sz="1200" b="1" dirty="0">
              <a:solidFill>
                <a:schemeClr val="tx1"/>
              </a:solidFill>
              <a:effectLst/>
            </a:endParaRPr>
          </a:p>
          <a:p>
            <a:pPr algn="l"/>
            <a:r>
              <a:rPr lang="en-US" altLang="ja-JP" sz="1200" b="1" dirty="0">
                <a:solidFill>
                  <a:schemeClr val="tx1"/>
                </a:solidFill>
                <a:effectLst/>
              </a:rPr>
              <a:t>The </a:t>
            </a:r>
            <a:r>
              <a:rPr lang="en-US" altLang="ja-JP" sz="1200" b="1" dirty="0" smtClean="0">
                <a:solidFill>
                  <a:schemeClr val="tx1"/>
                </a:solidFill>
                <a:effectLst/>
              </a:rPr>
              <a:t>red points are gain </a:t>
            </a:r>
            <a:r>
              <a:rPr lang="en-US" altLang="ja-JP" sz="1200" b="1" dirty="0" smtClean="0"/>
              <a:t>of the detector</a:t>
            </a:r>
            <a:r>
              <a:rPr lang="en-US" altLang="ja-JP" sz="1200" b="1" dirty="0" smtClean="0">
                <a:solidFill>
                  <a:schemeClr val="tx1"/>
                </a:solidFill>
                <a:effectLst/>
              </a:rPr>
              <a:t>, </a:t>
            </a:r>
            <a:r>
              <a:rPr lang="en-US" altLang="ja-JP" sz="1200" b="1" dirty="0">
                <a:solidFill>
                  <a:schemeClr val="tx1"/>
                </a:solidFill>
                <a:effectLst/>
              </a:rPr>
              <a:t>and the phase </a:t>
            </a:r>
            <a:r>
              <a:rPr lang="en-US" altLang="ja-JP" sz="1200" b="1" dirty="0" smtClean="0">
                <a:solidFill>
                  <a:schemeClr val="tx1"/>
                </a:solidFill>
                <a:effectLst/>
              </a:rPr>
              <a:t>is time delay of the signals.</a:t>
            </a:r>
            <a:endParaRPr lang="en-US" altLang="ja-JP" sz="1200" b="1" dirty="0">
              <a:solidFill>
                <a:schemeClr val="tx1"/>
              </a:solidFill>
              <a:effectLst/>
            </a:endParaRPr>
          </a:p>
          <a:p>
            <a:pPr algn="l"/>
            <a:r>
              <a:rPr lang="en-US" altLang="ja-JP" sz="1200" b="1" dirty="0">
                <a:solidFill>
                  <a:schemeClr val="tx1"/>
                </a:solidFill>
                <a:effectLst/>
              </a:rPr>
              <a:t>The </a:t>
            </a:r>
            <a:r>
              <a:rPr lang="en-US" altLang="ja-JP" sz="1200" b="1" dirty="0" smtClean="0"/>
              <a:t>horizontal axis is time and the full scale is one day.</a:t>
            </a:r>
            <a:endParaRPr lang="en-US" altLang="ja-JP" sz="1200" b="1" dirty="0">
              <a:solidFill>
                <a:schemeClr val="tx1"/>
              </a:solidFill>
              <a:effectLst/>
            </a:endParaRPr>
          </a:p>
          <a:p>
            <a:pPr algn="l"/>
            <a:r>
              <a:rPr lang="en-US" altLang="ja-JP" sz="1200" b="1" dirty="0" smtClean="0"/>
              <a:t>During the long-term observation detector response will be changed like this.</a:t>
            </a:r>
            <a:endParaRPr lang="en-US" altLang="ja-JP" sz="1200" b="1" dirty="0">
              <a:solidFill>
                <a:schemeClr val="tx1"/>
              </a:solidFill>
              <a:effectLst/>
            </a:endParaRPr>
          </a:p>
        </p:txBody>
      </p:sp>
      <p:sp>
        <p:nvSpPr>
          <p:cNvPr id="5" name="正方形/長方形 4"/>
          <p:cNvSpPr/>
          <p:nvPr/>
        </p:nvSpPr>
        <p:spPr>
          <a:xfrm>
            <a:off x="2573231" y="1443242"/>
            <a:ext cx="4628255" cy="461665"/>
          </a:xfrm>
          <a:prstGeom prst="rect">
            <a:avLst/>
          </a:prstGeom>
          <a:solidFill>
            <a:schemeClr val="bg1"/>
          </a:solidFill>
        </p:spPr>
        <p:txBody>
          <a:bodyPr wrap="none">
            <a:spAutoFit/>
          </a:bodyPr>
          <a:lstStyle/>
          <a:p>
            <a:r>
              <a:rPr lang="en-US" altLang="ja-JP" sz="2400" b="1" dirty="0" smtClean="0">
                <a:solidFill>
                  <a:srgbClr val="006600"/>
                </a:solidFill>
                <a:effectLst>
                  <a:outerShdw blurRad="38100" dist="38100" dir="2700000" algn="tl">
                    <a:srgbClr val="C0C0C0"/>
                  </a:outerShdw>
                </a:effectLst>
                <a:ea typeface="HGS創英角ｺﾞｼｯｸUB" pitchFamily="50" charset="-128"/>
              </a:rPr>
              <a:t>The Open-loop response at 625 Hz </a:t>
            </a:r>
            <a:endParaRPr lang="ja-JP" altLang="en-US" sz="2400" dirty="0"/>
          </a:p>
        </p:txBody>
      </p:sp>
      <p:cxnSp>
        <p:nvCxnSpPr>
          <p:cNvPr id="7" name="直線矢印コネクタ 6"/>
          <p:cNvCxnSpPr/>
          <p:nvPr/>
        </p:nvCxnSpPr>
        <p:spPr>
          <a:xfrm>
            <a:off x="2422769" y="4556369"/>
            <a:ext cx="4712677"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4579815" y="4165601"/>
            <a:ext cx="696666" cy="369332"/>
          </a:xfrm>
          <a:prstGeom prst="rect">
            <a:avLst/>
          </a:prstGeom>
          <a:noFill/>
        </p:spPr>
        <p:txBody>
          <a:bodyPr wrap="none" rtlCol="0">
            <a:spAutoFit/>
          </a:bodyPr>
          <a:lstStyle/>
          <a:p>
            <a:r>
              <a:rPr kumimoji="1" lang="en-US" altLang="ja-JP" b="1" dirty="0" smtClean="0">
                <a:solidFill>
                  <a:schemeClr val="accent1">
                    <a:lumMod val="75000"/>
                  </a:schemeClr>
                </a:solidFill>
              </a:rPr>
              <a:t>1 day</a:t>
            </a:r>
            <a:endParaRPr kumimoji="1" lang="ja-JP" altLang="en-US" b="1" dirty="0">
              <a:solidFill>
                <a:schemeClr val="accent1">
                  <a:lumMod val="75000"/>
                </a:schemeClr>
              </a:solidFill>
            </a:endParaRPr>
          </a:p>
        </p:txBody>
      </p:sp>
      <p:sp>
        <p:nvSpPr>
          <p:cNvPr id="9" name="テキスト ボックス 8"/>
          <p:cNvSpPr txBox="1"/>
          <p:nvPr/>
        </p:nvSpPr>
        <p:spPr>
          <a:xfrm>
            <a:off x="1187942" y="3227754"/>
            <a:ext cx="1196161" cy="646331"/>
          </a:xfrm>
          <a:prstGeom prst="rect">
            <a:avLst/>
          </a:prstGeom>
          <a:solidFill>
            <a:schemeClr val="bg1"/>
          </a:solidFill>
          <a:scene3d>
            <a:camera prst="orthographicFront">
              <a:rot lat="0" lon="0" rev="5400000"/>
            </a:camera>
            <a:lightRig rig="threePt" dir="t"/>
          </a:scene3d>
        </p:spPr>
        <p:txBody>
          <a:bodyPr wrap="none" rtlCol="0">
            <a:spAutoFit/>
          </a:bodyPr>
          <a:lstStyle/>
          <a:p>
            <a:r>
              <a:rPr kumimoji="1" lang="en-US" altLang="ja-JP" dirty="0" smtClean="0"/>
              <a:t>Servo Gain</a:t>
            </a:r>
          </a:p>
          <a:p>
            <a:r>
              <a:rPr lang="en-US" altLang="ja-JP" dirty="0" smtClean="0"/>
              <a:t>                   </a:t>
            </a:r>
            <a:endParaRPr kumimoji="1" lang="ja-JP" alt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8" name="Picture 4" descr="SNRmonitor"/>
          <p:cNvPicPr>
            <a:picLocks noGrp="1" noChangeAspect="1" noChangeArrowheads="1"/>
          </p:cNvPicPr>
          <p:nvPr>
            <p:ph/>
          </p:nvPr>
        </p:nvPicPr>
        <p:blipFill>
          <a:blip r:embed="rId3" cstate="print"/>
          <a:srcRect l="1651" t="37021" r="17494" b="12650"/>
          <a:stretch>
            <a:fillRect/>
          </a:stretch>
        </p:blipFill>
        <p:spPr>
          <a:xfrm>
            <a:off x="1266825" y="1600200"/>
            <a:ext cx="6610350" cy="4383088"/>
          </a:xfrm>
          <a:noFill/>
          <a:ln/>
        </p:spPr>
      </p:pic>
      <p:sp>
        <p:nvSpPr>
          <p:cNvPr id="26629" name="Rectangle 5"/>
          <p:cNvSpPr>
            <a:spLocks noGrp="1" noChangeArrowheads="1"/>
          </p:cNvSpPr>
          <p:nvPr>
            <p:ph type="title" idx="4294967295"/>
          </p:nvPr>
        </p:nvSpPr>
        <p:spPr>
          <a:xfrm>
            <a:off x="685800" y="381000"/>
            <a:ext cx="7772400" cy="1143000"/>
          </a:xfrm>
          <a:noFill/>
        </p:spPr>
        <p:txBody>
          <a:bodyPr>
            <a:normAutofit fontScale="90000"/>
          </a:bodyPr>
          <a:lstStyle/>
          <a:p>
            <a:r>
              <a:rPr lang="en-US" altLang="ja-JP" sz="3600" b="1">
                <a:solidFill>
                  <a:srgbClr val="006600"/>
                </a:solidFill>
                <a:effectLst>
                  <a:outerShdw blurRad="38100" dist="38100" dir="2700000" algn="tl">
                    <a:srgbClr val="C0C0C0"/>
                  </a:outerShdw>
                </a:effectLst>
              </a:rPr>
              <a:t>Observable Distances</a:t>
            </a:r>
            <a:br>
              <a:rPr lang="en-US" altLang="ja-JP" sz="3600" b="1">
                <a:solidFill>
                  <a:srgbClr val="006600"/>
                </a:solidFill>
                <a:effectLst>
                  <a:outerShdw blurRad="38100" dist="38100" dir="2700000" algn="tl">
                    <a:srgbClr val="C0C0C0"/>
                  </a:outerShdw>
                </a:effectLst>
              </a:rPr>
            </a:br>
            <a:r>
              <a:rPr lang="en-US" altLang="ja-JP" sz="3600" b="1">
                <a:solidFill>
                  <a:srgbClr val="006600"/>
                </a:solidFill>
                <a:effectLst>
                  <a:outerShdw blurRad="38100" dist="38100" dir="2700000" algn="tl">
                    <a:srgbClr val="C0C0C0"/>
                  </a:outerShdw>
                </a:effectLst>
              </a:rPr>
              <a:t> </a:t>
            </a:r>
            <a:r>
              <a:rPr lang="en-US" altLang="ja-JP" sz="2400" b="1">
                <a:solidFill>
                  <a:srgbClr val="006600"/>
                </a:solidFill>
                <a:effectLst>
                  <a:outerShdw blurRad="38100" dist="38100" dir="2700000" algn="tl">
                    <a:srgbClr val="C0C0C0"/>
                  </a:outerShdw>
                </a:effectLst>
              </a:rPr>
              <a:t>for inspiraling compact star binaries</a:t>
            </a:r>
          </a:p>
        </p:txBody>
      </p:sp>
      <p:sp>
        <p:nvSpPr>
          <p:cNvPr id="26630" name="Text Box 6"/>
          <p:cNvSpPr txBox="1">
            <a:spLocks noChangeArrowheads="1"/>
          </p:cNvSpPr>
          <p:nvPr/>
        </p:nvSpPr>
        <p:spPr bwMode="auto">
          <a:xfrm>
            <a:off x="5029200" y="5943600"/>
            <a:ext cx="3581400" cy="646331"/>
          </a:xfrm>
          <a:prstGeom prst="rect">
            <a:avLst/>
          </a:prstGeom>
          <a:solidFill>
            <a:schemeClr val="bg1"/>
          </a:solidFill>
          <a:ln w="9525">
            <a:noFill/>
            <a:miter lim="800000"/>
            <a:headEnd/>
            <a:tailEnd/>
          </a:ln>
          <a:effectLst/>
        </p:spPr>
        <p:txBody>
          <a:bodyPr>
            <a:spAutoFit/>
          </a:bodyPr>
          <a:lstStyle/>
          <a:p>
            <a:pPr algn="l"/>
            <a:r>
              <a:rPr lang="en-US" altLang="ja-JP" sz="1200" dirty="0" smtClean="0">
                <a:solidFill>
                  <a:schemeClr val="tx1"/>
                </a:solidFill>
                <a:effectLst/>
              </a:rPr>
              <a:t>This monitor can be shown in </a:t>
            </a:r>
            <a:r>
              <a:rPr lang="en-US" altLang="ja-JP" sz="1200" dirty="0">
                <a:solidFill>
                  <a:schemeClr val="tx1"/>
                </a:solidFill>
                <a:effectLst/>
              </a:rPr>
              <a:t>real-time. </a:t>
            </a:r>
          </a:p>
          <a:p>
            <a:pPr algn="l"/>
            <a:r>
              <a:rPr lang="en-US" altLang="ja-JP" sz="1200" dirty="0" smtClean="0">
                <a:solidFill>
                  <a:schemeClr val="tx1"/>
                </a:solidFill>
                <a:effectLst/>
              </a:rPr>
              <a:t>To </a:t>
            </a:r>
            <a:r>
              <a:rPr lang="en-US" altLang="ja-JP" sz="1200" dirty="0">
                <a:solidFill>
                  <a:schemeClr val="tx1"/>
                </a:solidFill>
                <a:effectLst/>
              </a:rPr>
              <a:t>keep the sensitivity in the long-term </a:t>
            </a:r>
            <a:r>
              <a:rPr lang="en-US" altLang="ja-JP" sz="1200" dirty="0" smtClean="0">
                <a:solidFill>
                  <a:schemeClr val="tx1"/>
                </a:solidFill>
                <a:effectLst/>
              </a:rPr>
              <a:t>observation</a:t>
            </a:r>
            <a:r>
              <a:rPr lang="en-US" altLang="ja-JP" sz="1200" dirty="0" smtClean="0"/>
              <a:t>, this </a:t>
            </a:r>
            <a:r>
              <a:rPr lang="en-US" altLang="ja-JP" sz="1200" dirty="0"/>
              <a:t>plot was very </a:t>
            </a:r>
            <a:r>
              <a:rPr lang="en-US" altLang="ja-JP" sz="1200" dirty="0" smtClean="0"/>
              <a:t>useful.</a:t>
            </a:r>
            <a:endParaRPr lang="en-US" altLang="ja-JP" sz="1200" dirty="0">
              <a:solidFill>
                <a:schemeClr val="tx1"/>
              </a:solidFill>
              <a:effectLst/>
            </a:endParaRPr>
          </a:p>
        </p:txBody>
      </p:sp>
      <p:sp>
        <p:nvSpPr>
          <p:cNvPr id="26631" name="Text Box 7"/>
          <p:cNvSpPr txBox="1">
            <a:spLocks noChangeArrowheads="1"/>
          </p:cNvSpPr>
          <p:nvPr/>
        </p:nvSpPr>
        <p:spPr bwMode="auto">
          <a:xfrm>
            <a:off x="533400" y="6071520"/>
            <a:ext cx="3810000" cy="461665"/>
          </a:xfrm>
          <a:prstGeom prst="rect">
            <a:avLst/>
          </a:prstGeom>
          <a:solidFill>
            <a:schemeClr val="bg1"/>
          </a:solidFill>
          <a:ln w="9525">
            <a:noFill/>
            <a:miter lim="800000"/>
            <a:headEnd/>
            <a:tailEnd/>
          </a:ln>
          <a:effectLst/>
        </p:spPr>
        <p:txBody>
          <a:bodyPr>
            <a:spAutoFit/>
          </a:bodyPr>
          <a:lstStyle/>
          <a:p>
            <a:pPr algn="l"/>
            <a:r>
              <a:rPr lang="en-US" altLang="ja-JP" sz="1200" dirty="0" smtClean="0">
                <a:solidFill>
                  <a:schemeClr val="tx1"/>
                </a:solidFill>
                <a:effectLst/>
              </a:rPr>
              <a:t>After the online calibration, the detector noise levels are checked</a:t>
            </a:r>
            <a:r>
              <a:rPr lang="en-US" altLang="ja-JP" sz="1200" dirty="0" smtClean="0"/>
              <a:t> as observable distances. </a:t>
            </a:r>
            <a:r>
              <a:rPr lang="en-US" altLang="ja-JP" sz="1200" dirty="0" smtClean="0">
                <a:solidFill>
                  <a:schemeClr val="tx1"/>
                </a:solidFill>
                <a:effectLst/>
              </a:rPr>
              <a:t>with </a:t>
            </a:r>
            <a:r>
              <a:rPr lang="en-US" altLang="ja-JP" sz="1200" dirty="0">
                <a:solidFill>
                  <a:schemeClr val="tx1"/>
                </a:solidFill>
                <a:effectLst/>
              </a:rPr>
              <a:t>SNR=10 for </a:t>
            </a:r>
            <a:r>
              <a:rPr lang="en-US" altLang="ja-JP" sz="1200" dirty="0" smtClean="0">
                <a:solidFill>
                  <a:schemeClr val="tx1"/>
                </a:solidFill>
                <a:effectLst/>
              </a:rPr>
              <a:t>CBCs.</a:t>
            </a:r>
            <a:endParaRPr lang="en-US" altLang="ja-JP" sz="1200" dirty="0">
              <a:solidFill>
                <a:schemeClr val="tx1"/>
              </a:solidFill>
              <a:effectLst/>
            </a:endParaRPr>
          </a:p>
        </p:txBody>
      </p:sp>
      <p:sp>
        <p:nvSpPr>
          <p:cNvPr id="26632" name="Text Box 8"/>
          <p:cNvSpPr txBox="1">
            <a:spLocks noChangeArrowheads="1"/>
          </p:cNvSpPr>
          <p:nvPr/>
        </p:nvSpPr>
        <p:spPr bwMode="auto">
          <a:xfrm rot="16200000">
            <a:off x="-64293" y="3371056"/>
            <a:ext cx="2171700" cy="366713"/>
          </a:xfrm>
          <a:prstGeom prst="rect">
            <a:avLst/>
          </a:prstGeom>
          <a:noFill/>
          <a:ln w="9525">
            <a:noFill/>
            <a:miter lim="800000"/>
            <a:headEnd/>
            <a:tailEnd/>
          </a:ln>
          <a:effectLst/>
        </p:spPr>
        <p:txBody>
          <a:bodyPr wrap="none">
            <a:spAutoFit/>
          </a:bodyPr>
          <a:lstStyle/>
          <a:p>
            <a:r>
              <a:rPr lang="en-US" altLang="ja-JP" sz="1800">
                <a:solidFill>
                  <a:schemeClr val="tx1"/>
                </a:solidFill>
                <a:effectLst>
                  <a:outerShdw blurRad="38100" dist="38100" dir="2700000" algn="tl">
                    <a:srgbClr val="C0C0C0"/>
                  </a:outerShdw>
                </a:effectLst>
              </a:rPr>
              <a:t>Observable Distances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914400" y="228600"/>
            <a:ext cx="7772400" cy="1143000"/>
          </a:xfrm>
        </p:spPr>
        <p:txBody>
          <a:bodyPr>
            <a:normAutofit fontScale="90000"/>
          </a:bodyPr>
          <a:lstStyle/>
          <a:p>
            <a:r>
              <a:rPr lang="en-US" altLang="ja-JP" sz="3600" b="1" dirty="0">
                <a:solidFill>
                  <a:srgbClr val="006600"/>
                </a:solidFill>
                <a:effectLst>
                  <a:outerShdw blurRad="38100" dist="38100" dir="2700000" algn="tl">
                    <a:srgbClr val="C0C0C0"/>
                  </a:outerShdw>
                </a:effectLst>
                <a:ea typeface="HGS創英角ｺﾞｼｯｸUB" pitchFamily="50" charset="-128"/>
              </a:rPr>
              <a:t>The Observable </a:t>
            </a:r>
            <a:r>
              <a:rPr lang="en-US" altLang="ja-JP" sz="3600" b="1" dirty="0" smtClean="0">
                <a:solidFill>
                  <a:srgbClr val="006600"/>
                </a:solidFill>
                <a:effectLst>
                  <a:outerShdw blurRad="38100" dist="38100" dir="2700000" algn="tl">
                    <a:srgbClr val="C0C0C0"/>
                  </a:outerShdw>
                </a:effectLst>
                <a:ea typeface="HGS創英角ｺﾞｼｯｸUB" pitchFamily="50" charset="-128"/>
              </a:rPr>
              <a:t>Distances</a:t>
            </a:r>
            <a:br>
              <a:rPr lang="en-US" altLang="ja-JP" sz="3600" b="1" dirty="0" smtClean="0">
                <a:solidFill>
                  <a:srgbClr val="006600"/>
                </a:solidFill>
                <a:effectLst>
                  <a:outerShdw blurRad="38100" dist="38100" dir="2700000" algn="tl">
                    <a:srgbClr val="C0C0C0"/>
                  </a:outerShdw>
                </a:effectLst>
                <a:ea typeface="HGS創英角ｺﾞｼｯｸUB" pitchFamily="50" charset="-128"/>
              </a:rPr>
            </a:br>
            <a:r>
              <a:rPr lang="en-US" altLang="ja-JP" sz="3600" b="1" dirty="0" smtClean="0">
                <a:solidFill>
                  <a:srgbClr val="006600"/>
                </a:solidFill>
                <a:effectLst>
                  <a:outerShdw blurRad="38100" dist="38100" dir="2700000" algn="tl">
                    <a:srgbClr val="C0C0C0"/>
                  </a:outerShdw>
                </a:effectLst>
                <a:ea typeface="HGS創英角ｺﾞｼｯｸUB" pitchFamily="50" charset="-128"/>
              </a:rPr>
              <a:t>for CBC</a:t>
            </a:r>
            <a:endParaRPr lang="en-US" altLang="ja-JP" sz="3600" b="1" dirty="0">
              <a:solidFill>
                <a:srgbClr val="006600"/>
              </a:solidFill>
              <a:effectLst>
                <a:outerShdw blurRad="38100" dist="38100" dir="2700000" algn="tl">
                  <a:srgbClr val="C0C0C0"/>
                </a:outerShdw>
              </a:effectLst>
              <a:ea typeface="HGS創英角ｺﾞｼｯｸUB" pitchFamily="50" charset="-128"/>
            </a:endParaRPr>
          </a:p>
        </p:txBody>
      </p:sp>
      <p:pic>
        <p:nvPicPr>
          <p:cNvPr id="4108" name="Picture 12"/>
          <p:cNvPicPr>
            <a:picLocks noChangeAspect="1" noChangeArrowheads="1"/>
          </p:cNvPicPr>
          <p:nvPr/>
        </p:nvPicPr>
        <p:blipFill>
          <a:blip r:embed="rId3" cstate="print"/>
          <a:srcRect/>
          <a:stretch>
            <a:fillRect/>
          </a:stretch>
        </p:blipFill>
        <p:spPr bwMode="auto">
          <a:xfrm>
            <a:off x="1447800" y="1905000"/>
            <a:ext cx="5851525" cy="3551238"/>
          </a:xfrm>
          <a:prstGeom prst="rect">
            <a:avLst/>
          </a:prstGeom>
          <a:noFill/>
          <a:ln w="9525">
            <a:noFill/>
            <a:miter lim="800000"/>
            <a:headEnd/>
            <a:tailEnd/>
          </a:ln>
          <a:effectLst/>
        </p:spPr>
      </p:pic>
      <p:sp>
        <p:nvSpPr>
          <p:cNvPr id="4109" name="Text Box 13"/>
          <p:cNvSpPr txBox="1">
            <a:spLocks noChangeArrowheads="1"/>
          </p:cNvSpPr>
          <p:nvPr/>
        </p:nvSpPr>
        <p:spPr bwMode="auto">
          <a:xfrm>
            <a:off x="609600" y="5638800"/>
            <a:ext cx="6327053" cy="1015663"/>
          </a:xfrm>
          <a:prstGeom prst="rect">
            <a:avLst/>
          </a:prstGeom>
          <a:noFill/>
          <a:ln w="9525">
            <a:noFill/>
            <a:miter lim="800000"/>
            <a:headEnd/>
            <a:tailEnd/>
          </a:ln>
          <a:effectLst/>
        </p:spPr>
        <p:txBody>
          <a:bodyPr wrap="none">
            <a:spAutoFit/>
          </a:bodyPr>
          <a:lstStyle/>
          <a:p>
            <a:pPr algn="l"/>
            <a:r>
              <a:rPr lang="en-US" altLang="ja-JP" sz="1200" b="1" dirty="0">
                <a:solidFill>
                  <a:schemeClr val="tx1"/>
                </a:solidFill>
                <a:effectLst/>
              </a:rPr>
              <a:t>This </a:t>
            </a:r>
            <a:r>
              <a:rPr lang="en-US" altLang="ja-JP" sz="1200" b="1" dirty="0" smtClean="0">
                <a:solidFill>
                  <a:schemeClr val="tx1"/>
                </a:solidFill>
                <a:effectLst/>
              </a:rPr>
              <a:t>is a </a:t>
            </a:r>
            <a:r>
              <a:rPr lang="en-US" altLang="ja-JP" sz="1200" b="1" dirty="0" smtClean="0"/>
              <a:t>histogram of the observable distances.</a:t>
            </a:r>
          </a:p>
          <a:p>
            <a:pPr algn="l"/>
            <a:r>
              <a:rPr lang="en-US" altLang="ja-JP" sz="1200" b="1" dirty="0" smtClean="0">
                <a:solidFill>
                  <a:schemeClr val="tx1"/>
                </a:solidFill>
                <a:effectLst/>
              </a:rPr>
              <a:t>With the help of these online monitoring systems, we can keep the detector conditions are well.</a:t>
            </a:r>
          </a:p>
          <a:p>
            <a:pPr algn="l"/>
            <a:r>
              <a:rPr lang="en-US" altLang="ja-JP" sz="1200" b="1" dirty="0" smtClean="0"/>
              <a:t>The basic systems were already demonstrated at TAMA.</a:t>
            </a:r>
            <a:endParaRPr lang="en-US" altLang="ja-JP" sz="1200" b="1" dirty="0" smtClean="0">
              <a:solidFill>
                <a:schemeClr val="tx1"/>
              </a:solidFill>
              <a:effectLst/>
            </a:endParaRPr>
          </a:p>
          <a:p>
            <a:r>
              <a:rPr lang="en-US" altLang="ja-JP" sz="1200" b="1" dirty="0"/>
              <a:t>T</a:t>
            </a:r>
            <a:r>
              <a:rPr lang="en-US" altLang="ja-JP" sz="1200" b="1" dirty="0" smtClean="0"/>
              <a:t>o </a:t>
            </a:r>
            <a:r>
              <a:rPr lang="en-US" altLang="ja-JP" sz="1200" b="1" dirty="0"/>
              <a:t>increase the sensitivity of KAGRA, the detector complexity </a:t>
            </a:r>
            <a:r>
              <a:rPr lang="en-US" altLang="ja-JP" sz="1200" b="1" dirty="0" smtClean="0"/>
              <a:t>will be increased</a:t>
            </a:r>
            <a:r>
              <a:rPr lang="en-US" altLang="ja-JP" sz="1200" b="1" dirty="0"/>
              <a:t>. </a:t>
            </a:r>
          </a:p>
          <a:p>
            <a:r>
              <a:rPr lang="en-US" altLang="ja-JP" sz="1200" b="1" dirty="0"/>
              <a:t>Therefore, we should refine the system for KAGRA.</a:t>
            </a:r>
            <a:endParaRPr lang="ja-JP" altLang="ja-JP" sz="1200"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b="1" dirty="0" smtClean="0">
                <a:solidFill>
                  <a:schemeClr val="tx2">
                    <a:lumMod val="75000"/>
                  </a:schemeClr>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What I did</a:t>
            </a:r>
            <a:endParaRPr kumimoji="1" lang="ja-JP" altLang="en-US" b="1" dirty="0">
              <a:solidFill>
                <a:schemeClr val="tx2">
                  <a:lumMod val="75000"/>
                </a:schemeClr>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endParaRPr>
          </a:p>
        </p:txBody>
      </p:sp>
      <p:sp>
        <p:nvSpPr>
          <p:cNvPr id="5" name="コンテンツ プレースホルダ 4"/>
          <p:cNvSpPr>
            <a:spLocks noGrp="1"/>
          </p:cNvSpPr>
          <p:nvPr>
            <p:ph idx="1"/>
          </p:nvPr>
        </p:nvSpPr>
        <p:spPr>
          <a:xfrm>
            <a:off x="454523" y="1414091"/>
            <a:ext cx="8229600" cy="3847207"/>
          </a:xfrm>
        </p:spPr>
        <p:txBody>
          <a:bodyPr>
            <a:spAutoFit/>
          </a:bodyPr>
          <a:lstStyle/>
          <a:p>
            <a:pPr>
              <a:buNone/>
            </a:pPr>
            <a:r>
              <a:rPr lang="en-US" altLang="ja-JP" sz="2800" b="1" dirty="0" smtClean="0">
                <a:solidFill>
                  <a:srgbClr val="C00000"/>
                </a:solidFill>
              </a:rPr>
              <a:t>1)   Online Calibration and the Sensitivity Monitoring</a:t>
            </a:r>
          </a:p>
          <a:p>
            <a:pPr>
              <a:buNone/>
            </a:pPr>
            <a:r>
              <a:rPr lang="en-US" altLang="ja-JP" sz="2400" b="1" dirty="0" smtClean="0">
                <a:solidFill>
                  <a:schemeClr val="tx2">
                    <a:lumMod val="75000"/>
                  </a:schemeClr>
                </a:solidFill>
              </a:rPr>
              <a:t>	  Detector sensitivity is not constant in the long term observations. It should be checked continuously and in time.</a:t>
            </a:r>
          </a:p>
          <a:p>
            <a:pPr>
              <a:buNone/>
            </a:pPr>
            <a:endParaRPr lang="en-US" altLang="ja-JP" sz="2400" b="1" dirty="0" smtClean="0">
              <a:solidFill>
                <a:schemeClr val="tx2">
                  <a:lumMod val="75000"/>
                </a:schemeClr>
              </a:solidFill>
            </a:endParaRPr>
          </a:p>
          <a:p>
            <a:pPr>
              <a:buNone/>
            </a:pPr>
            <a:r>
              <a:rPr lang="en-US" altLang="ja-JP" sz="2800" b="1" dirty="0" smtClean="0">
                <a:solidFill>
                  <a:srgbClr val="C00000"/>
                </a:solidFill>
              </a:rPr>
              <a:t>2)   Online Noise Analysis (spectrum base)</a:t>
            </a:r>
          </a:p>
          <a:p>
            <a:pPr>
              <a:buNone/>
            </a:pPr>
            <a:r>
              <a:rPr lang="en-US" altLang="ja-JP" sz="2400" b="1" dirty="0" smtClean="0">
                <a:solidFill>
                  <a:schemeClr val="tx2">
                    <a:lumMod val="75000"/>
                  </a:schemeClr>
                </a:solidFill>
              </a:rPr>
              <a:t>	  There are many noise contributions. Mechanisms of the noise contamination were investigated to reduce the noises. And the noise couplings can be changed time by time. Therefore, online noise analysis system is needed.</a:t>
            </a:r>
          </a:p>
        </p:txBody>
      </p:sp>
      <p:sp>
        <p:nvSpPr>
          <p:cNvPr id="6" name="角丸四角形 5"/>
          <p:cNvSpPr/>
          <p:nvPr/>
        </p:nvSpPr>
        <p:spPr>
          <a:xfrm>
            <a:off x="265471" y="3057833"/>
            <a:ext cx="8544232" cy="2585883"/>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29556" y="1859"/>
            <a:ext cx="8229600" cy="1143000"/>
          </a:xfrm>
        </p:spPr>
        <p:txBody>
          <a:bodyPr/>
          <a:lstStyle/>
          <a:p>
            <a:r>
              <a:rPr kumimoji="1" lang="en-US" altLang="ja-JP" b="1" dirty="0" smtClean="0"/>
              <a:t>Noise Budgeting</a:t>
            </a:r>
            <a:endParaRPr kumimoji="1" lang="ja-JP" altLang="en-US" b="1" dirty="0"/>
          </a:p>
        </p:txBody>
      </p:sp>
      <p:pic>
        <p:nvPicPr>
          <p:cNvPr id="43010" name="Picture 2"/>
          <p:cNvPicPr>
            <a:picLocks noChangeAspect="1" noChangeArrowheads="1"/>
          </p:cNvPicPr>
          <p:nvPr/>
        </p:nvPicPr>
        <p:blipFill>
          <a:blip r:embed="rId3" cstate="print"/>
          <a:srcRect/>
          <a:stretch>
            <a:fillRect/>
          </a:stretch>
        </p:blipFill>
        <p:spPr bwMode="auto">
          <a:xfrm>
            <a:off x="125732" y="876442"/>
            <a:ext cx="8248650" cy="5657850"/>
          </a:xfrm>
          <a:prstGeom prst="rect">
            <a:avLst/>
          </a:prstGeom>
          <a:noFill/>
          <a:ln w="9525">
            <a:noFill/>
            <a:miter lim="800000"/>
            <a:headEnd/>
            <a:tailEnd/>
          </a:ln>
        </p:spPr>
      </p:pic>
      <p:sp>
        <p:nvSpPr>
          <p:cNvPr id="4" name="正方形/長方形 3"/>
          <p:cNvSpPr/>
          <p:nvPr/>
        </p:nvSpPr>
        <p:spPr>
          <a:xfrm>
            <a:off x="0" y="6396335"/>
            <a:ext cx="4572000" cy="461665"/>
          </a:xfrm>
          <a:prstGeom prst="rect">
            <a:avLst/>
          </a:prstGeom>
        </p:spPr>
        <p:txBody>
          <a:bodyPr>
            <a:spAutoFit/>
          </a:bodyPr>
          <a:lstStyle/>
          <a:p>
            <a:r>
              <a:rPr lang="en-US" altLang="ja-JP" sz="1200" b="1" dirty="0" smtClean="0"/>
              <a:t>This is a detector noise spectrum of the TAMA final.</a:t>
            </a:r>
          </a:p>
          <a:p>
            <a:r>
              <a:rPr lang="en-US" altLang="ja-JP" sz="1200" b="1" dirty="0" smtClean="0"/>
              <a:t>Many kinds of noises were contributed in each frequency regions.</a:t>
            </a:r>
            <a:endParaRPr lang="ja-JP" altLang="en-US" sz="1200"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Grp="1" noChangeArrowheads="1"/>
          </p:cNvSpPr>
          <p:nvPr>
            <p:ph type="title"/>
          </p:nvPr>
        </p:nvSpPr>
        <p:spPr>
          <a:xfrm>
            <a:off x="457200" y="276752"/>
            <a:ext cx="8229600" cy="1138773"/>
          </a:xfrm>
          <a:noFill/>
        </p:spPr>
        <p:txBody>
          <a:bodyPr>
            <a:spAutoFit/>
          </a:bodyPr>
          <a:lstStyle/>
          <a:p>
            <a:r>
              <a:rPr lang="en-US" altLang="ja-JP" sz="3600" b="1" dirty="0">
                <a:solidFill>
                  <a:srgbClr val="006600"/>
                </a:solidFill>
                <a:effectLst>
                  <a:outerShdw blurRad="38100" dist="38100" dir="2700000" algn="tl">
                    <a:srgbClr val="C0C0C0"/>
                  </a:outerShdw>
                </a:effectLst>
                <a:ea typeface="HGS創英角ｺﾞｼｯｸUB" pitchFamily="50" charset="-128"/>
              </a:rPr>
              <a:t>Noise Mechanism</a:t>
            </a:r>
            <a:br>
              <a:rPr lang="en-US" altLang="ja-JP" sz="3600" b="1" dirty="0">
                <a:solidFill>
                  <a:srgbClr val="006600"/>
                </a:solidFill>
                <a:effectLst>
                  <a:outerShdw blurRad="38100" dist="38100" dir="2700000" algn="tl">
                    <a:srgbClr val="C0C0C0"/>
                  </a:outerShdw>
                </a:effectLst>
                <a:ea typeface="HGS創英角ｺﾞｼｯｸUB" pitchFamily="50" charset="-128"/>
              </a:rPr>
            </a:br>
            <a:r>
              <a:rPr lang="en-US" altLang="ja-JP" sz="3200" b="1" dirty="0">
                <a:solidFill>
                  <a:srgbClr val="006600"/>
                </a:solidFill>
                <a:effectLst>
                  <a:outerShdw blurRad="38100" dist="38100" dir="2700000" algn="tl">
                    <a:srgbClr val="C0C0C0"/>
                  </a:outerShdw>
                </a:effectLst>
                <a:ea typeface="HGS創英角ｺﾞｼｯｸUB" pitchFamily="50" charset="-128"/>
              </a:rPr>
              <a:t>(l- noise)</a:t>
            </a:r>
          </a:p>
        </p:txBody>
      </p:sp>
      <p:graphicFrame>
        <p:nvGraphicFramePr>
          <p:cNvPr id="4168" name="Object 72"/>
          <p:cNvGraphicFramePr>
            <a:graphicFrameLocks noGrp="1" noChangeAspect="1"/>
          </p:cNvGraphicFramePr>
          <p:nvPr>
            <p:ph sz="half" idx="1"/>
          </p:nvPr>
        </p:nvGraphicFramePr>
        <p:xfrm>
          <a:off x="4641850" y="1897063"/>
          <a:ext cx="442913" cy="257175"/>
        </p:xfrm>
        <a:graphic>
          <a:graphicData uri="http://schemas.openxmlformats.org/presentationml/2006/ole">
            <mc:AlternateContent xmlns:mc="http://schemas.openxmlformats.org/markup-compatibility/2006">
              <mc:Choice xmlns:v="urn:schemas-microsoft-com:vml" Requires="v">
                <p:oleObj spid="_x0000_s3101" name="数式" r:id="rId4" imgW="241200" imgH="139680" progId="Equation.3">
                  <p:embed/>
                </p:oleObj>
              </mc:Choice>
              <mc:Fallback>
                <p:oleObj name="数式" r:id="rId4" imgW="241200" imgH="13968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1850" y="1897063"/>
                        <a:ext cx="442913" cy="257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01" name="Rectangle 5"/>
          <p:cNvSpPr>
            <a:spLocks noChangeArrowheads="1"/>
          </p:cNvSpPr>
          <p:nvPr/>
        </p:nvSpPr>
        <p:spPr bwMode="auto">
          <a:xfrm>
            <a:off x="6989763" y="2746375"/>
            <a:ext cx="647700" cy="360363"/>
          </a:xfrm>
          <a:prstGeom prst="rect">
            <a:avLst/>
          </a:prstGeom>
          <a:noFill/>
          <a:ln w="28575">
            <a:solidFill>
              <a:schemeClr val="hlink"/>
            </a:solidFill>
            <a:miter lim="800000"/>
            <a:headEnd/>
            <a:tailEnd/>
          </a:ln>
          <a:effectLst/>
        </p:spPr>
        <p:txBody>
          <a:bodyPr wrap="none" anchor="ctr"/>
          <a:lstStyle/>
          <a:p>
            <a:endParaRPr lang="ja-JP" altLang="en-US"/>
          </a:p>
        </p:txBody>
      </p:sp>
      <p:sp>
        <p:nvSpPr>
          <p:cNvPr id="4102" name="Text Box 6"/>
          <p:cNvSpPr txBox="1">
            <a:spLocks noChangeArrowheads="1"/>
          </p:cNvSpPr>
          <p:nvPr/>
        </p:nvSpPr>
        <p:spPr bwMode="auto">
          <a:xfrm>
            <a:off x="6989763" y="2746375"/>
            <a:ext cx="596900" cy="366713"/>
          </a:xfrm>
          <a:prstGeom prst="rect">
            <a:avLst/>
          </a:prstGeom>
          <a:noFill/>
          <a:ln w="9525">
            <a:noFill/>
            <a:miter lim="800000"/>
            <a:headEnd/>
            <a:tailEnd/>
          </a:ln>
          <a:effectLst/>
        </p:spPr>
        <p:txBody>
          <a:bodyPr wrap="none">
            <a:spAutoFit/>
          </a:bodyPr>
          <a:lstStyle/>
          <a:p>
            <a:r>
              <a:rPr lang="en-US" altLang="ja-JP" b="1">
                <a:solidFill>
                  <a:schemeClr val="hlink"/>
                </a:solidFill>
                <a:latin typeface="Courier New" pitchFamily="49" charset="0"/>
              </a:rPr>
              <a:t>H</a:t>
            </a:r>
            <a:r>
              <a:rPr lang="en-US" altLang="ja-JP" sz="1200" b="1">
                <a:solidFill>
                  <a:schemeClr val="hlink"/>
                </a:solidFill>
                <a:latin typeface="Courier New" pitchFamily="49" charset="0"/>
              </a:rPr>
              <a:t>slm</a:t>
            </a:r>
          </a:p>
        </p:txBody>
      </p:sp>
      <p:sp>
        <p:nvSpPr>
          <p:cNvPr id="4103" name="Rectangle 7"/>
          <p:cNvSpPr>
            <a:spLocks noChangeArrowheads="1"/>
          </p:cNvSpPr>
          <p:nvPr/>
        </p:nvSpPr>
        <p:spPr bwMode="auto">
          <a:xfrm>
            <a:off x="7947025" y="3243263"/>
            <a:ext cx="647700" cy="360362"/>
          </a:xfrm>
          <a:prstGeom prst="rect">
            <a:avLst/>
          </a:prstGeom>
          <a:noFill/>
          <a:ln w="28575">
            <a:solidFill>
              <a:schemeClr val="hlink"/>
            </a:solidFill>
            <a:miter lim="800000"/>
            <a:headEnd/>
            <a:tailEnd/>
          </a:ln>
          <a:effectLst/>
        </p:spPr>
        <p:txBody>
          <a:bodyPr wrap="none" anchor="ctr"/>
          <a:lstStyle/>
          <a:p>
            <a:endParaRPr lang="ja-JP" altLang="en-US"/>
          </a:p>
        </p:txBody>
      </p:sp>
      <p:sp>
        <p:nvSpPr>
          <p:cNvPr id="4104" name="Text Box 8"/>
          <p:cNvSpPr txBox="1">
            <a:spLocks noChangeArrowheads="1"/>
          </p:cNvSpPr>
          <p:nvPr/>
        </p:nvSpPr>
        <p:spPr bwMode="auto">
          <a:xfrm>
            <a:off x="7947025" y="3243263"/>
            <a:ext cx="596900" cy="366712"/>
          </a:xfrm>
          <a:prstGeom prst="rect">
            <a:avLst/>
          </a:prstGeom>
          <a:noFill/>
          <a:ln w="9525">
            <a:noFill/>
            <a:miter lim="800000"/>
            <a:headEnd/>
            <a:tailEnd/>
          </a:ln>
          <a:effectLst/>
        </p:spPr>
        <p:txBody>
          <a:bodyPr wrap="none">
            <a:spAutoFit/>
          </a:bodyPr>
          <a:lstStyle/>
          <a:p>
            <a:r>
              <a:rPr lang="en-US" altLang="ja-JP" b="1">
                <a:solidFill>
                  <a:schemeClr val="hlink"/>
                </a:solidFill>
                <a:latin typeface="Courier New" pitchFamily="49" charset="0"/>
              </a:rPr>
              <a:t>D</a:t>
            </a:r>
            <a:r>
              <a:rPr lang="en-US" altLang="ja-JP" sz="1200" b="1">
                <a:solidFill>
                  <a:schemeClr val="hlink"/>
                </a:solidFill>
                <a:latin typeface="Courier New" pitchFamily="49" charset="0"/>
              </a:rPr>
              <a:t>slm</a:t>
            </a:r>
          </a:p>
        </p:txBody>
      </p:sp>
      <p:sp>
        <p:nvSpPr>
          <p:cNvPr id="4105" name="Rectangle 9"/>
          <p:cNvSpPr>
            <a:spLocks noChangeArrowheads="1"/>
          </p:cNvSpPr>
          <p:nvPr/>
        </p:nvSpPr>
        <p:spPr bwMode="auto">
          <a:xfrm>
            <a:off x="6989763" y="3825875"/>
            <a:ext cx="647700" cy="360363"/>
          </a:xfrm>
          <a:prstGeom prst="rect">
            <a:avLst/>
          </a:prstGeom>
          <a:noFill/>
          <a:ln w="28575">
            <a:solidFill>
              <a:schemeClr val="hlink"/>
            </a:solidFill>
            <a:miter lim="800000"/>
            <a:headEnd/>
            <a:tailEnd/>
          </a:ln>
          <a:effectLst/>
        </p:spPr>
        <p:txBody>
          <a:bodyPr wrap="none" anchor="ctr"/>
          <a:lstStyle/>
          <a:p>
            <a:endParaRPr lang="ja-JP" altLang="en-US"/>
          </a:p>
        </p:txBody>
      </p:sp>
      <p:sp>
        <p:nvSpPr>
          <p:cNvPr id="4106" name="Text Box 10"/>
          <p:cNvSpPr txBox="1">
            <a:spLocks noChangeArrowheads="1"/>
          </p:cNvSpPr>
          <p:nvPr/>
        </p:nvSpPr>
        <p:spPr bwMode="auto">
          <a:xfrm>
            <a:off x="6989763" y="3825875"/>
            <a:ext cx="596900" cy="366713"/>
          </a:xfrm>
          <a:prstGeom prst="rect">
            <a:avLst/>
          </a:prstGeom>
          <a:noFill/>
          <a:ln w="9525">
            <a:noFill/>
            <a:miter lim="800000"/>
            <a:headEnd/>
            <a:tailEnd/>
          </a:ln>
          <a:effectLst/>
        </p:spPr>
        <p:txBody>
          <a:bodyPr wrap="none">
            <a:spAutoFit/>
          </a:bodyPr>
          <a:lstStyle/>
          <a:p>
            <a:r>
              <a:rPr lang="en-US" altLang="ja-JP" b="1">
                <a:solidFill>
                  <a:schemeClr val="hlink"/>
                </a:solidFill>
                <a:latin typeface="Courier New" pitchFamily="49" charset="0"/>
              </a:rPr>
              <a:t>F</a:t>
            </a:r>
            <a:r>
              <a:rPr lang="en-US" altLang="ja-JP" sz="1200" b="1">
                <a:solidFill>
                  <a:schemeClr val="hlink"/>
                </a:solidFill>
                <a:latin typeface="Courier New" pitchFamily="49" charset="0"/>
              </a:rPr>
              <a:t>slm</a:t>
            </a:r>
          </a:p>
        </p:txBody>
      </p:sp>
      <p:sp>
        <p:nvSpPr>
          <p:cNvPr id="4107" name="Rectangle 11"/>
          <p:cNvSpPr>
            <a:spLocks noChangeArrowheads="1"/>
          </p:cNvSpPr>
          <p:nvPr/>
        </p:nvSpPr>
        <p:spPr bwMode="auto">
          <a:xfrm>
            <a:off x="5938838" y="3270250"/>
            <a:ext cx="647700" cy="360363"/>
          </a:xfrm>
          <a:prstGeom prst="rect">
            <a:avLst/>
          </a:prstGeom>
          <a:noFill/>
          <a:ln w="28575">
            <a:solidFill>
              <a:schemeClr val="hlink"/>
            </a:solidFill>
            <a:miter lim="800000"/>
            <a:headEnd/>
            <a:tailEnd/>
          </a:ln>
          <a:effectLst/>
        </p:spPr>
        <p:txBody>
          <a:bodyPr wrap="none" anchor="ctr"/>
          <a:lstStyle/>
          <a:p>
            <a:endParaRPr lang="ja-JP" altLang="en-US"/>
          </a:p>
        </p:txBody>
      </p:sp>
      <p:sp>
        <p:nvSpPr>
          <p:cNvPr id="4108" name="Text Box 12"/>
          <p:cNvSpPr txBox="1">
            <a:spLocks noChangeArrowheads="1"/>
          </p:cNvSpPr>
          <p:nvPr/>
        </p:nvSpPr>
        <p:spPr bwMode="auto">
          <a:xfrm>
            <a:off x="5938838" y="3270250"/>
            <a:ext cx="596900" cy="366713"/>
          </a:xfrm>
          <a:prstGeom prst="rect">
            <a:avLst/>
          </a:prstGeom>
          <a:noFill/>
          <a:ln w="9525">
            <a:noFill/>
            <a:miter lim="800000"/>
            <a:headEnd/>
            <a:tailEnd/>
          </a:ln>
          <a:effectLst/>
        </p:spPr>
        <p:txBody>
          <a:bodyPr wrap="none">
            <a:spAutoFit/>
          </a:bodyPr>
          <a:lstStyle/>
          <a:p>
            <a:r>
              <a:rPr lang="en-US" altLang="ja-JP" b="1">
                <a:solidFill>
                  <a:schemeClr val="hlink"/>
                </a:solidFill>
                <a:latin typeface="Courier New" pitchFamily="49" charset="0"/>
              </a:rPr>
              <a:t>A</a:t>
            </a:r>
            <a:r>
              <a:rPr lang="en-US" altLang="ja-JP" sz="1200" b="1">
                <a:solidFill>
                  <a:schemeClr val="hlink"/>
                </a:solidFill>
                <a:latin typeface="Courier New" pitchFamily="49" charset="0"/>
              </a:rPr>
              <a:t>slm</a:t>
            </a:r>
          </a:p>
        </p:txBody>
      </p:sp>
      <p:sp>
        <p:nvSpPr>
          <p:cNvPr id="4109" name="Line 13"/>
          <p:cNvSpPr>
            <a:spLocks noChangeShapeType="1"/>
          </p:cNvSpPr>
          <p:nvPr/>
        </p:nvSpPr>
        <p:spPr bwMode="auto">
          <a:xfrm>
            <a:off x="6327775" y="2911475"/>
            <a:ext cx="661988" cy="0"/>
          </a:xfrm>
          <a:prstGeom prst="line">
            <a:avLst/>
          </a:prstGeom>
          <a:noFill/>
          <a:ln w="28575">
            <a:solidFill>
              <a:schemeClr val="tx1"/>
            </a:solidFill>
            <a:round/>
            <a:headEnd/>
            <a:tailEnd type="triangle" w="lg" len="lg"/>
          </a:ln>
          <a:effectLst/>
        </p:spPr>
        <p:txBody>
          <a:bodyPr/>
          <a:lstStyle/>
          <a:p>
            <a:endParaRPr lang="ja-JP" altLang="en-US"/>
          </a:p>
        </p:txBody>
      </p:sp>
      <p:sp>
        <p:nvSpPr>
          <p:cNvPr id="4110" name="Line 14"/>
          <p:cNvSpPr>
            <a:spLocks noChangeShapeType="1"/>
          </p:cNvSpPr>
          <p:nvPr/>
        </p:nvSpPr>
        <p:spPr bwMode="auto">
          <a:xfrm>
            <a:off x="7637463" y="3970338"/>
            <a:ext cx="669925" cy="12700"/>
          </a:xfrm>
          <a:prstGeom prst="line">
            <a:avLst/>
          </a:prstGeom>
          <a:noFill/>
          <a:ln w="28575">
            <a:solidFill>
              <a:schemeClr val="tx1"/>
            </a:solidFill>
            <a:round/>
            <a:headEnd type="triangle" w="lg" len="lg"/>
            <a:tailEnd/>
          </a:ln>
          <a:effectLst/>
        </p:spPr>
        <p:txBody>
          <a:bodyPr/>
          <a:lstStyle/>
          <a:p>
            <a:endParaRPr lang="ja-JP" altLang="en-US"/>
          </a:p>
        </p:txBody>
      </p:sp>
      <p:sp>
        <p:nvSpPr>
          <p:cNvPr id="4111" name="Line 15"/>
          <p:cNvSpPr>
            <a:spLocks noChangeShapeType="1"/>
          </p:cNvSpPr>
          <p:nvPr/>
        </p:nvSpPr>
        <p:spPr bwMode="auto">
          <a:xfrm flipV="1">
            <a:off x="6227763" y="3990975"/>
            <a:ext cx="0" cy="360363"/>
          </a:xfrm>
          <a:prstGeom prst="line">
            <a:avLst/>
          </a:prstGeom>
          <a:noFill/>
          <a:ln w="28575">
            <a:solidFill>
              <a:schemeClr val="tx1"/>
            </a:solidFill>
            <a:round/>
            <a:headEnd type="triangle" w="lg" len="lg"/>
            <a:tailEnd/>
          </a:ln>
          <a:effectLst/>
        </p:spPr>
        <p:txBody>
          <a:bodyPr/>
          <a:lstStyle/>
          <a:p>
            <a:endParaRPr lang="ja-JP" altLang="en-US"/>
          </a:p>
        </p:txBody>
      </p:sp>
      <p:sp>
        <p:nvSpPr>
          <p:cNvPr id="4112" name="Line 16"/>
          <p:cNvSpPr>
            <a:spLocks noChangeShapeType="1"/>
          </p:cNvSpPr>
          <p:nvPr/>
        </p:nvSpPr>
        <p:spPr bwMode="auto">
          <a:xfrm>
            <a:off x="6227763" y="3990975"/>
            <a:ext cx="762000" cy="0"/>
          </a:xfrm>
          <a:prstGeom prst="line">
            <a:avLst/>
          </a:prstGeom>
          <a:noFill/>
          <a:ln w="28575">
            <a:solidFill>
              <a:schemeClr val="tx1"/>
            </a:solidFill>
            <a:round/>
            <a:headEnd type="none" w="lg" len="lg"/>
            <a:tailEnd/>
          </a:ln>
          <a:effectLst/>
        </p:spPr>
        <p:txBody>
          <a:bodyPr/>
          <a:lstStyle/>
          <a:p>
            <a:endParaRPr lang="ja-JP" altLang="en-US"/>
          </a:p>
        </p:txBody>
      </p:sp>
      <p:sp>
        <p:nvSpPr>
          <p:cNvPr id="4113" name="Line 17"/>
          <p:cNvSpPr>
            <a:spLocks noChangeShapeType="1"/>
          </p:cNvSpPr>
          <p:nvPr/>
        </p:nvSpPr>
        <p:spPr bwMode="auto">
          <a:xfrm flipV="1">
            <a:off x="6227763" y="3630613"/>
            <a:ext cx="0" cy="360362"/>
          </a:xfrm>
          <a:prstGeom prst="line">
            <a:avLst/>
          </a:prstGeom>
          <a:noFill/>
          <a:ln w="28575">
            <a:solidFill>
              <a:schemeClr val="tx1"/>
            </a:solidFill>
            <a:round/>
            <a:headEnd/>
            <a:tailEnd type="triangle" w="lg" len="lg"/>
          </a:ln>
          <a:effectLst/>
        </p:spPr>
        <p:txBody>
          <a:bodyPr/>
          <a:lstStyle/>
          <a:p>
            <a:endParaRPr lang="ja-JP" altLang="en-US"/>
          </a:p>
        </p:txBody>
      </p:sp>
      <p:sp>
        <p:nvSpPr>
          <p:cNvPr id="4114" name="Line 18"/>
          <p:cNvSpPr>
            <a:spLocks noChangeShapeType="1"/>
          </p:cNvSpPr>
          <p:nvPr/>
        </p:nvSpPr>
        <p:spPr bwMode="auto">
          <a:xfrm>
            <a:off x="7637463" y="2890838"/>
            <a:ext cx="669925" cy="6350"/>
          </a:xfrm>
          <a:prstGeom prst="line">
            <a:avLst/>
          </a:prstGeom>
          <a:noFill/>
          <a:ln w="28575">
            <a:solidFill>
              <a:schemeClr val="tx1"/>
            </a:solidFill>
            <a:round/>
            <a:headEnd/>
            <a:tailEnd/>
          </a:ln>
          <a:effectLst/>
        </p:spPr>
        <p:txBody>
          <a:bodyPr/>
          <a:lstStyle/>
          <a:p>
            <a:endParaRPr lang="ja-JP" altLang="en-US"/>
          </a:p>
        </p:txBody>
      </p:sp>
      <p:sp>
        <p:nvSpPr>
          <p:cNvPr id="4115" name="Line 19"/>
          <p:cNvSpPr>
            <a:spLocks noChangeShapeType="1"/>
          </p:cNvSpPr>
          <p:nvPr/>
        </p:nvSpPr>
        <p:spPr bwMode="auto">
          <a:xfrm>
            <a:off x="8307388" y="2884488"/>
            <a:ext cx="0" cy="358775"/>
          </a:xfrm>
          <a:prstGeom prst="line">
            <a:avLst/>
          </a:prstGeom>
          <a:noFill/>
          <a:ln w="28575">
            <a:solidFill>
              <a:schemeClr val="tx1"/>
            </a:solidFill>
            <a:round/>
            <a:headEnd/>
            <a:tailEnd type="triangle" w="lg" len="lg"/>
          </a:ln>
          <a:effectLst/>
        </p:spPr>
        <p:txBody>
          <a:bodyPr/>
          <a:lstStyle/>
          <a:p>
            <a:endParaRPr lang="ja-JP" altLang="en-US"/>
          </a:p>
        </p:txBody>
      </p:sp>
      <p:sp>
        <p:nvSpPr>
          <p:cNvPr id="4116" name="Line 20"/>
          <p:cNvSpPr>
            <a:spLocks noChangeShapeType="1"/>
          </p:cNvSpPr>
          <p:nvPr/>
        </p:nvSpPr>
        <p:spPr bwMode="auto">
          <a:xfrm flipV="1">
            <a:off x="6227763" y="3016250"/>
            <a:ext cx="0" cy="254000"/>
          </a:xfrm>
          <a:prstGeom prst="line">
            <a:avLst/>
          </a:prstGeom>
          <a:noFill/>
          <a:ln w="28575">
            <a:solidFill>
              <a:schemeClr val="tx1"/>
            </a:solidFill>
            <a:round/>
            <a:headEnd/>
            <a:tailEnd/>
          </a:ln>
          <a:effectLst/>
        </p:spPr>
        <p:txBody>
          <a:bodyPr/>
          <a:lstStyle/>
          <a:p>
            <a:endParaRPr lang="ja-JP" altLang="en-US"/>
          </a:p>
        </p:txBody>
      </p:sp>
      <p:sp>
        <p:nvSpPr>
          <p:cNvPr id="4118" name="Line 22"/>
          <p:cNvSpPr>
            <a:spLocks noChangeShapeType="1"/>
          </p:cNvSpPr>
          <p:nvPr/>
        </p:nvSpPr>
        <p:spPr bwMode="auto">
          <a:xfrm>
            <a:off x="8307388" y="3603625"/>
            <a:ext cx="0" cy="379413"/>
          </a:xfrm>
          <a:prstGeom prst="line">
            <a:avLst/>
          </a:prstGeom>
          <a:noFill/>
          <a:ln w="28575">
            <a:solidFill>
              <a:schemeClr val="tx1"/>
            </a:solidFill>
            <a:round/>
            <a:headEnd/>
            <a:tailEnd/>
          </a:ln>
          <a:effectLst/>
        </p:spPr>
        <p:txBody>
          <a:bodyPr/>
          <a:lstStyle/>
          <a:p>
            <a:endParaRPr lang="ja-JP" altLang="en-US"/>
          </a:p>
        </p:txBody>
      </p:sp>
      <p:sp>
        <p:nvSpPr>
          <p:cNvPr id="4119" name="Rectangle 23"/>
          <p:cNvSpPr>
            <a:spLocks noChangeArrowheads="1"/>
          </p:cNvSpPr>
          <p:nvPr/>
        </p:nvSpPr>
        <p:spPr bwMode="auto">
          <a:xfrm>
            <a:off x="5062538" y="2989263"/>
            <a:ext cx="866775" cy="366712"/>
          </a:xfrm>
          <a:prstGeom prst="rect">
            <a:avLst/>
          </a:prstGeom>
          <a:noFill/>
          <a:ln w="9525">
            <a:noFill/>
            <a:miter lim="800000"/>
            <a:headEnd/>
            <a:tailEnd/>
          </a:ln>
          <a:effectLst/>
        </p:spPr>
        <p:txBody>
          <a:bodyPr wrap="none">
            <a:spAutoFit/>
          </a:bodyPr>
          <a:lstStyle/>
          <a:p>
            <a:r>
              <a:rPr lang="en-US" altLang="ja-JP" b="1">
                <a:solidFill>
                  <a:schemeClr val="hlink"/>
                </a:solidFill>
                <a:latin typeface="Courier New" pitchFamily="49" charset="0"/>
              </a:rPr>
              <a:t>(slm)</a:t>
            </a:r>
          </a:p>
        </p:txBody>
      </p:sp>
      <p:sp>
        <p:nvSpPr>
          <p:cNvPr id="4120" name="Line 24"/>
          <p:cNvSpPr>
            <a:spLocks noChangeShapeType="1"/>
          </p:cNvSpPr>
          <p:nvPr/>
        </p:nvSpPr>
        <p:spPr bwMode="auto">
          <a:xfrm>
            <a:off x="5807075" y="2905125"/>
            <a:ext cx="301625" cy="1588"/>
          </a:xfrm>
          <a:prstGeom prst="line">
            <a:avLst/>
          </a:prstGeom>
          <a:noFill/>
          <a:ln w="28575">
            <a:solidFill>
              <a:schemeClr val="tx1"/>
            </a:solidFill>
            <a:round/>
            <a:headEnd/>
            <a:tailEnd type="triangle" w="lg" len="lg"/>
          </a:ln>
          <a:effectLst/>
        </p:spPr>
        <p:txBody>
          <a:bodyPr/>
          <a:lstStyle/>
          <a:p>
            <a:endParaRPr lang="ja-JP" altLang="en-US"/>
          </a:p>
        </p:txBody>
      </p:sp>
      <p:sp>
        <p:nvSpPr>
          <p:cNvPr id="4121" name="Text Box 25"/>
          <p:cNvSpPr txBox="1">
            <a:spLocks noChangeArrowheads="1"/>
          </p:cNvSpPr>
          <p:nvPr/>
        </p:nvSpPr>
        <p:spPr bwMode="auto">
          <a:xfrm>
            <a:off x="6227763" y="2911475"/>
            <a:ext cx="320675" cy="366713"/>
          </a:xfrm>
          <a:prstGeom prst="rect">
            <a:avLst/>
          </a:prstGeom>
          <a:noFill/>
          <a:ln w="9525">
            <a:noFill/>
            <a:miter lim="800000"/>
            <a:headEnd/>
            <a:tailEnd/>
          </a:ln>
          <a:effectLst/>
        </p:spPr>
        <p:txBody>
          <a:bodyPr wrap="none">
            <a:spAutoFit/>
          </a:bodyPr>
          <a:lstStyle/>
          <a:p>
            <a:r>
              <a:rPr lang="en-US" altLang="ja-JP" b="1">
                <a:latin typeface="Courier New" pitchFamily="49" charset="0"/>
              </a:rPr>
              <a:t>-</a:t>
            </a:r>
          </a:p>
        </p:txBody>
      </p:sp>
      <p:grpSp>
        <p:nvGrpSpPr>
          <p:cNvPr id="2" name="Group 29"/>
          <p:cNvGrpSpPr>
            <a:grpSpLocks/>
          </p:cNvGrpSpPr>
          <p:nvPr/>
        </p:nvGrpSpPr>
        <p:grpSpPr bwMode="auto">
          <a:xfrm>
            <a:off x="6108700" y="2797175"/>
            <a:ext cx="230188" cy="219075"/>
            <a:chOff x="1652" y="3249"/>
            <a:chExt cx="145" cy="138"/>
          </a:xfrm>
        </p:grpSpPr>
        <p:sp>
          <p:nvSpPr>
            <p:cNvPr id="4122" name="Oval 26"/>
            <p:cNvSpPr>
              <a:spLocks noChangeArrowheads="1"/>
            </p:cNvSpPr>
            <p:nvPr/>
          </p:nvSpPr>
          <p:spPr bwMode="auto">
            <a:xfrm>
              <a:off x="1655" y="3249"/>
              <a:ext cx="136" cy="136"/>
            </a:xfrm>
            <a:prstGeom prst="ellipse">
              <a:avLst/>
            </a:prstGeom>
            <a:noFill/>
            <a:ln w="28575">
              <a:solidFill>
                <a:schemeClr val="tx1"/>
              </a:solidFill>
              <a:round/>
              <a:headEnd/>
              <a:tailEnd/>
            </a:ln>
            <a:effectLst/>
          </p:spPr>
          <p:txBody>
            <a:bodyPr wrap="none" anchor="ctr"/>
            <a:lstStyle/>
            <a:p>
              <a:endParaRPr lang="ja-JP" altLang="en-US"/>
            </a:p>
          </p:txBody>
        </p:sp>
        <p:sp>
          <p:nvSpPr>
            <p:cNvPr id="4123" name="Line 27"/>
            <p:cNvSpPr>
              <a:spLocks noChangeShapeType="1"/>
            </p:cNvSpPr>
            <p:nvPr/>
          </p:nvSpPr>
          <p:spPr bwMode="auto">
            <a:xfrm>
              <a:off x="1652" y="3318"/>
              <a:ext cx="145" cy="0"/>
            </a:xfrm>
            <a:prstGeom prst="line">
              <a:avLst/>
            </a:prstGeom>
            <a:noFill/>
            <a:ln w="28575">
              <a:solidFill>
                <a:schemeClr val="tx1"/>
              </a:solidFill>
              <a:round/>
              <a:headEnd/>
              <a:tailEnd/>
            </a:ln>
            <a:effectLst/>
          </p:spPr>
          <p:txBody>
            <a:bodyPr/>
            <a:lstStyle/>
            <a:p>
              <a:endParaRPr lang="ja-JP" altLang="en-US"/>
            </a:p>
          </p:txBody>
        </p:sp>
        <p:sp>
          <p:nvSpPr>
            <p:cNvPr id="4124" name="Line 28"/>
            <p:cNvSpPr>
              <a:spLocks noChangeShapeType="1"/>
            </p:cNvSpPr>
            <p:nvPr/>
          </p:nvSpPr>
          <p:spPr bwMode="auto">
            <a:xfrm>
              <a:off x="1725" y="3249"/>
              <a:ext cx="0" cy="138"/>
            </a:xfrm>
            <a:prstGeom prst="line">
              <a:avLst/>
            </a:prstGeom>
            <a:noFill/>
            <a:ln w="28575">
              <a:solidFill>
                <a:schemeClr val="tx1"/>
              </a:solidFill>
              <a:round/>
              <a:headEnd/>
              <a:tailEnd/>
            </a:ln>
            <a:effectLst/>
          </p:spPr>
          <p:txBody>
            <a:bodyPr/>
            <a:lstStyle/>
            <a:p>
              <a:endParaRPr lang="ja-JP" altLang="en-US"/>
            </a:p>
          </p:txBody>
        </p:sp>
      </p:grpSp>
      <p:sp>
        <p:nvSpPr>
          <p:cNvPr id="4126" name="Rectangle 30"/>
          <p:cNvSpPr>
            <a:spLocks noChangeArrowheads="1"/>
          </p:cNvSpPr>
          <p:nvPr/>
        </p:nvSpPr>
        <p:spPr bwMode="auto">
          <a:xfrm>
            <a:off x="5938838" y="4351338"/>
            <a:ext cx="723900" cy="360362"/>
          </a:xfrm>
          <a:prstGeom prst="rect">
            <a:avLst/>
          </a:prstGeom>
          <a:noFill/>
          <a:ln w="28575">
            <a:solidFill>
              <a:schemeClr val="hlink"/>
            </a:solidFill>
            <a:miter lim="800000"/>
            <a:headEnd/>
            <a:tailEnd/>
          </a:ln>
          <a:effectLst/>
        </p:spPr>
        <p:txBody>
          <a:bodyPr wrap="none" anchor="ctr"/>
          <a:lstStyle/>
          <a:p>
            <a:endParaRPr lang="ja-JP" altLang="en-US"/>
          </a:p>
        </p:txBody>
      </p:sp>
      <p:sp>
        <p:nvSpPr>
          <p:cNvPr id="4127" name="Text Box 31"/>
          <p:cNvSpPr txBox="1">
            <a:spLocks noChangeArrowheads="1"/>
          </p:cNvSpPr>
          <p:nvPr/>
        </p:nvSpPr>
        <p:spPr bwMode="auto">
          <a:xfrm>
            <a:off x="5929313" y="4351338"/>
            <a:ext cx="733425" cy="366712"/>
          </a:xfrm>
          <a:prstGeom prst="rect">
            <a:avLst/>
          </a:prstGeom>
          <a:noFill/>
          <a:ln w="9525">
            <a:noFill/>
            <a:miter lim="800000"/>
            <a:headEnd/>
            <a:tailEnd/>
          </a:ln>
          <a:effectLst/>
        </p:spPr>
        <p:txBody>
          <a:bodyPr wrap="none">
            <a:spAutoFit/>
          </a:bodyPr>
          <a:lstStyle/>
          <a:p>
            <a:r>
              <a:rPr lang="en-US" altLang="ja-JP" b="1">
                <a:solidFill>
                  <a:schemeClr val="hlink"/>
                </a:solidFill>
                <a:latin typeface="Courier New" pitchFamily="49" charset="0"/>
              </a:rPr>
              <a:t>WF</a:t>
            </a:r>
            <a:r>
              <a:rPr lang="en-US" altLang="ja-JP" sz="1200" b="1">
                <a:solidFill>
                  <a:schemeClr val="hlink"/>
                </a:solidFill>
                <a:latin typeface="Courier New" pitchFamily="49" charset="0"/>
              </a:rPr>
              <a:t>slm</a:t>
            </a:r>
          </a:p>
        </p:txBody>
      </p:sp>
      <p:sp>
        <p:nvSpPr>
          <p:cNvPr id="4128" name="Rectangle 32"/>
          <p:cNvSpPr>
            <a:spLocks noChangeArrowheads="1"/>
          </p:cNvSpPr>
          <p:nvPr/>
        </p:nvSpPr>
        <p:spPr bwMode="auto">
          <a:xfrm>
            <a:off x="2052638" y="2752725"/>
            <a:ext cx="647700" cy="360363"/>
          </a:xfrm>
          <a:prstGeom prst="rect">
            <a:avLst/>
          </a:prstGeom>
          <a:noFill/>
          <a:ln w="28575">
            <a:solidFill>
              <a:srgbClr val="660033"/>
            </a:solidFill>
            <a:miter lim="800000"/>
            <a:headEnd/>
            <a:tailEnd/>
          </a:ln>
          <a:effectLst/>
        </p:spPr>
        <p:txBody>
          <a:bodyPr wrap="none" anchor="ctr"/>
          <a:lstStyle/>
          <a:p>
            <a:endParaRPr lang="ja-JP" altLang="en-US"/>
          </a:p>
        </p:txBody>
      </p:sp>
      <p:sp>
        <p:nvSpPr>
          <p:cNvPr id="4129" name="Text Box 33"/>
          <p:cNvSpPr txBox="1">
            <a:spLocks noChangeArrowheads="1"/>
          </p:cNvSpPr>
          <p:nvPr/>
        </p:nvSpPr>
        <p:spPr bwMode="auto">
          <a:xfrm>
            <a:off x="2212975" y="2751138"/>
            <a:ext cx="320675" cy="366712"/>
          </a:xfrm>
          <a:prstGeom prst="rect">
            <a:avLst/>
          </a:prstGeom>
          <a:noFill/>
          <a:ln w="9525">
            <a:noFill/>
            <a:miter lim="800000"/>
            <a:headEnd/>
            <a:tailEnd/>
          </a:ln>
          <a:effectLst/>
        </p:spPr>
        <p:txBody>
          <a:bodyPr wrap="none">
            <a:spAutoFit/>
          </a:bodyPr>
          <a:lstStyle/>
          <a:p>
            <a:r>
              <a:rPr lang="en-US" altLang="ja-JP" b="1">
                <a:solidFill>
                  <a:srgbClr val="660033"/>
                </a:solidFill>
                <a:latin typeface="Courier New" pitchFamily="49" charset="0"/>
              </a:rPr>
              <a:t>H</a:t>
            </a:r>
            <a:endParaRPr lang="en-US" altLang="ja-JP" sz="1200" b="1">
              <a:solidFill>
                <a:srgbClr val="660033"/>
              </a:solidFill>
              <a:latin typeface="Courier New" pitchFamily="49" charset="0"/>
            </a:endParaRPr>
          </a:p>
        </p:txBody>
      </p:sp>
      <p:sp>
        <p:nvSpPr>
          <p:cNvPr id="4130" name="Rectangle 34"/>
          <p:cNvSpPr>
            <a:spLocks noChangeArrowheads="1"/>
          </p:cNvSpPr>
          <p:nvPr/>
        </p:nvSpPr>
        <p:spPr bwMode="auto">
          <a:xfrm>
            <a:off x="2933700" y="3249613"/>
            <a:ext cx="647700" cy="360362"/>
          </a:xfrm>
          <a:prstGeom prst="rect">
            <a:avLst/>
          </a:prstGeom>
          <a:noFill/>
          <a:ln w="28575">
            <a:solidFill>
              <a:srgbClr val="660033"/>
            </a:solidFill>
            <a:miter lim="800000"/>
            <a:headEnd/>
            <a:tailEnd/>
          </a:ln>
          <a:effectLst/>
        </p:spPr>
        <p:txBody>
          <a:bodyPr wrap="none" anchor="ctr"/>
          <a:lstStyle/>
          <a:p>
            <a:endParaRPr lang="ja-JP" altLang="en-US"/>
          </a:p>
        </p:txBody>
      </p:sp>
      <p:sp>
        <p:nvSpPr>
          <p:cNvPr id="4131" name="Text Box 35"/>
          <p:cNvSpPr txBox="1">
            <a:spLocks noChangeArrowheads="1"/>
          </p:cNvSpPr>
          <p:nvPr/>
        </p:nvSpPr>
        <p:spPr bwMode="auto">
          <a:xfrm>
            <a:off x="3095625" y="3243263"/>
            <a:ext cx="320675" cy="366712"/>
          </a:xfrm>
          <a:prstGeom prst="rect">
            <a:avLst/>
          </a:prstGeom>
          <a:noFill/>
          <a:ln w="9525">
            <a:noFill/>
            <a:miter lim="800000"/>
            <a:headEnd/>
            <a:tailEnd/>
          </a:ln>
          <a:effectLst/>
        </p:spPr>
        <p:txBody>
          <a:bodyPr wrap="none">
            <a:spAutoFit/>
          </a:bodyPr>
          <a:lstStyle/>
          <a:p>
            <a:r>
              <a:rPr lang="en-US" altLang="ja-JP" b="1">
                <a:solidFill>
                  <a:srgbClr val="660033"/>
                </a:solidFill>
                <a:latin typeface="Courier New" pitchFamily="49" charset="0"/>
              </a:rPr>
              <a:t>D</a:t>
            </a:r>
            <a:endParaRPr lang="en-US" altLang="ja-JP" sz="1200" b="1">
              <a:solidFill>
                <a:srgbClr val="660033"/>
              </a:solidFill>
              <a:latin typeface="Courier New" pitchFamily="49" charset="0"/>
            </a:endParaRPr>
          </a:p>
        </p:txBody>
      </p:sp>
      <p:sp>
        <p:nvSpPr>
          <p:cNvPr id="4132" name="Rectangle 36"/>
          <p:cNvSpPr>
            <a:spLocks noChangeArrowheads="1"/>
          </p:cNvSpPr>
          <p:nvPr/>
        </p:nvSpPr>
        <p:spPr bwMode="auto">
          <a:xfrm>
            <a:off x="2052638" y="3832225"/>
            <a:ext cx="647700" cy="360363"/>
          </a:xfrm>
          <a:prstGeom prst="rect">
            <a:avLst/>
          </a:prstGeom>
          <a:noFill/>
          <a:ln w="28575">
            <a:solidFill>
              <a:srgbClr val="660033"/>
            </a:solidFill>
            <a:miter lim="800000"/>
            <a:headEnd/>
            <a:tailEnd/>
          </a:ln>
          <a:effectLst/>
        </p:spPr>
        <p:txBody>
          <a:bodyPr wrap="none" anchor="ctr"/>
          <a:lstStyle/>
          <a:p>
            <a:endParaRPr lang="ja-JP" altLang="en-US"/>
          </a:p>
        </p:txBody>
      </p:sp>
      <p:sp>
        <p:nvSpPr>
          <p:cNvPr id="4133" name="Text Box 37"/>
          <p:cNvSpPr txBox="1">
            <a:spLocks noChangeArrowheads="1"/>
          </p:cNvSpPr>
          <p:nvPr/>
        </p:nvSpPr>
        <p:spPr bwMode="auto">
          <a:xfrm>
            <a:off x="2212975" y="3825875"/>
            <a:ext cx="320675" cy="366713"/>
          </a:xfrm>
          <a:prstGeom prst="rect">
            <a:avLst/>
          </a:prstGeom>
          <a:noFill/>
          <a:ln w="9525">
            <a:noFill/>
            <a:miter lim="800000"/>
            <a:headEnd/>
            <a:tailEnd/>
          </a:ln>
          <a:effectLst/>
        </p:spPr>
        <p:txBody>
          <a:bodyPr wrap="none">
            <a:spAutoFit/>
          </a:bodyPr>
          <a:lstStyle/>
          <a:p>
            <a:r>
              <a:rPr lang="en-US" altLang="ja-JP" b="1">
                <a:solidFill>
                  <a:srgbClr val="660033"/>
                </a:solidFill>
                <a:latin typeface="Courier New" pitchFamily="49" charset="0"/>
              </a:rPr>
              <a:t>F</a:t>
            </a:r>
            <a:endParaRPr lang="en-US" altLang="ja-JP" sz="1200" b="1">
              <a:solidFill>
                <a:srgbClr val="660033"/>
              </a:solidFill>
              <a:latin typeface="Courier New" pitchFamily="49" charset="0"/>
            </a:endParaRPr>
          </a:p>
        </p:txBody>
      </p:sp>
      <p:sp>
        <p:nvSpPr>
          <p:cNvPr id="4134" name="Rectangle 38"/>
          <p:cNvSpPr>
            <a:spLocks noChangeArrowheads="1"/>
          </p:cNvSpPr>
          <p:nvPr/>
        </p:nvSpPr>
        <p:spPr bwMode="auto">
          <a:xfrm>
            <a:off x="1171575" y="3255963"/>
            <a:ext cx="647700" cy="360362"/>
          </a:xfrm>
          <a:prstGeom prst="rect">
            <a:avLst/>
          </a:prstGeom>
          <a:noFill/>
          <a:ln w="28575">
            <a:solidFill>
              <a:srgbClr val="660033"/>
            </a:solidFill>
            <a:miter lim="800000"/>
            <a:headEnd/>
            <a:tailEnd/>
          </a:ln>
          <a:effectLst/>
        </p:spPr>
        <p:txBody>
          <a:bodyPr wrap="none" anchor="ctr"/>
          <a:lstStyle/>
          <a:p>
            <a:endParaRPr lang="ja-JP" altLang="en-US"/>
          </a:p>
        </p:txBody>
      </p:sp>
      <p:sp>
        <p:nvSpPr>
          <p:cNvPr id="4135" name="Text Box 39"/>
          <p:cNvSpPr txBox="1">
            <a:spLocks noChangeArrowheads="1"/>
          </p:cNvSpPr>
          <p:nvPr/>
        </p:nvSpPr>
        <p:spPr bwMode="auto">
          <a:xfrm>
            <a:off x="1333500" y="3263900"/>
            <a:ext cx="320675" cy="366713"/>
          </a:xfrm>
          <a:prstGeom prst="rect">
            <a:avLst/>
          </a:prstGeom>
          <a:noFill/>
          <a:ln w="9525">
            <a:noFill/>
            <a:miter lim="800000"/>
            <a:headEnd/>
            <a:tailEnd/>
          </a:ln>
          <a:effectLst/>
        </p:spPr>
        <p:txBody>
          <a:bodyPr wrap="none">
            <a:spAutoFit/>
          </a:bodyPr>
          <a:lstStyle/>
          <a:p>
            <a:r>
              <a:rPr lang="en-US" altLang="ja-JP" b="1">
                <a:solidFill>
                  <a:srgbClr val="660033"/>
                </a:solidFill>
                <a:latin typeface="Courier New" pitchFamily="49" charset="0"/>
              </a:rPr>
              <a:t>A</a:t>
            </a:r>
            <a:endParaRPr lang="en-US" altLang="ja-JP" sz="1200" b="1">
              <a:solidFill>
                <a:srgbClr val="660033"/>
              </a:solidFill>
              <a:latin typeface="Courier New" pitchFamily="49" charset="0"/>
            </a:endParaRPr>
          </a:p>
        </p:txBody>
      </p:sp>
      <p:sp>
        <p:nvSpPr>
          <p:cNvPr id="4136" name="Line 40"/>
          <p:cNvSpPr>
            <a:spLocks noChangeShapeType="1"/>
          </p:cNvSpPr>
          <p:nvPr/>
        </p:nvSpPr>
        <p:spPr bwMode="auto">
          <a:xfrm>
            <a:off x="1562100" y="2897188"/>
            <a:ext cx="490538" cy="0"/>
          </a:xfrm>
          <a:prstGeom prst="line">
            <a:avLst/>
          </a:prstGeom>
          <a:noFill/>
          <a:ln w="28575">
            <a:solidFill>
              <a:schemeClr val="tx1"/>
            </a:solidFill>
            <a:round/>
            <a:headEnd/>
            <a:tailEnd type="triangle" w="lg" len="lg"/>
          </a:ln>
          <a:effectLst/>
        </p:spPr>
        <p:txBody>
          <a:bodyPr/>
          <a:lstStyle/>
          <a:p>
            <a:endParaRPr lang="ja-JP" altLang="en-US"/>
          </a:p>
        </p:txBody>
      </p:sp>
      <p:sp>
        <p:nvSpPr>
          <p:cNvPr id="4137" name="Line 41"/>
          <p:cNvSpPr>
            <a:spLocks noChangeShapeType="1"/>
          </p:cNvSpPr>
          <p:nvPr/>
        </p:nvSpPr>
        <p:spPr bwMode="auto">
          <a:xfrm flipV="1">
            <a:off x="2700338" y="3971925"/>
            <a:ext cx="592137" cy="4763"/>
          </a:xfrm>
          <a:prstGeom prst="line">
            <a:avLst/>
          </a:prstGeom>
          <a:noFill/>
          <a:ln w="28575">
            <a:solidFill>
              <a:schemeClr val="tx1"/>
            </a:solidFill>
            <a:round/>
            <a:headEnd type="triangle" w="lg" len="lg"/>
            <a:tailEnd/>
          </a:ln>
          <a:effectLst/>
        </p:spPr>
        <p:txBody>
          <a:bodyPr/>
          <a:lstStyle/>
          <a:p>
            <a:endParaRPr lang="ja-JP" altLang="en-US"/>
          </a:p>
        </p:txBody>
      </p:sp>
      <p:sp>
        <p:nvSpPr>
          <p:cNvPr id="4139" name="Line 43"/>
          <p:cNvSpPr>
            <a:spLocks noChangeShapeType="1"/>
          </p:cNvSpPr>
          <p:nvPr/>
        </p:nvSpPr>
        <p:spPr bwMode="auto">
          <a:xfrm>
            <a:off x="1446213" y="3976688"/>
            <a:ext cx="608012" cy="0"/>
          </a:xfrm>
          <a:prstGeom prst="line">
            <a:avLst/>
          </a:prstGeom>
          <a:noFill/>
          <a:ln w="28575">
            <a:solidFill>
              <a:schemeClr val="tx1"/>
            </a:solidFill>
            <a:round/>
            <a:headEnd type="none" w="lg" len="lg"/>
            <a:tailEnd/>
          </a:ln>
          <a:effectLst/>
        </p:spPr>
        <p:txBody>
          <a:bodyPr/>
          <a:lstStyle/>
          <a:p>
            <a:endParaRPr lang="ja-JP" altLang="en-US"/>
          </a:p>
        </p:txBody>
      </p:sp>
      <p:sp>
        <p:nvSpPr>
          <p:cNvPr id="4140" name="Line 44"/>
          <p:cNvSpPr>
            <a:spLocks noChangeShapeType="1"/>
          </p:cNvSpPr>
          <p:nvPr/>
        </p:nvSpPr>
        <p:spPr bwMode="auto">
          <a:xfrm flipV="1">
            <a:off x="1460500" y="3616325"/>
            <a:ext cx="0" cy="360363"/>
          </a:xfrm>
          <a:prstGeom prst="line">
            <a:avLst/>
          </a:prstGeom>
          <a:noFill/>
          <a:ln w="28575">
            <a:solidFill>
              <a:schemeClr val="tx1"/>
            </a:solidFill>
            <a:round/>
            <a:headEnd/>
            <a:tailEnd type="triangle" w="lg" len="lg"/>
          </a:ln>
          <a:effectLst/>
        </p:spPr>
        <p:txBody>
          <a:bodyPr/>
          <a:lstStyle/>
          <a:p>
            <a:endParaRPr lang="ja-JP" altLang="en-US"/>
          </a:p>
        </p:txBody>
      </p:sp>
      <p:sp>
        <p:nvSpPr>
          <p:cNvPr id="4141" name="Line 45"/>
          <p:cNvSpPr>
            <a:spLocks noChangeShapeType="1"/>
          </p:cNvSpPr>
          <p:nvPr/>
        </p:nvSpPr>
        <p:spPr bwMode="auto">
          <a:xfrm>
            <a:off x="2700338" y="2897188"/>
            <a:ext cx="592137" cy="0"/>
          </a:xfrm>
          <a:prstGeom prst="line">
            <a:avLst/>
          </a:prstGeom>
          <a:noFill/>
          <a:ln w="28575">
            <a:solidFill>
              <a:schemeClr val="tx1"/>
            </a:solidFill>
            <a:round/>
            <a:headEnd/>
            <a:tailEnd/>
          </a:ln>
          <a:effectLst/>
        </p:spPr>
        <p:txBody>
          <a:bodyPr/>
          <a:lstStyle/>
          <a:p>
            <a:endParaRPr lang="ja-JP" altLang="en-US"/>
          </a:p>
        </p:txBody>
      </p:sp>
      <p:sp>
        <p:nvSpPr>
          <p:cNvPr id="4142" name="Line 46"/>
          <p:cNvSpPr>
            <a:spLocks noChangeShapeType="1"/>
          </p:cNvSpPr>
          <p:nvPr/>
        </p:nvSpPr>
        <p:spPr bwMode="auto">
          <a:xfrm>
            <a:off x="3294063" y="2890838"/>
            <a:ext cx="0" cy="358775"/>
          </a:xfrm>
          <a:prstGeom prst="line">
            <a:avLst/>
          </a:prstGeom>
          <a:noFill/>
          <a:ln w="28575">
            <a:solidFill>
              <a:schemeClr val="tx1"/>
            </a:solidFill>
            <a:round/>
            <a:headEnd/>
            <a:tailEnd type="triangle" w="lg" len="lg"/>
          </a:ln>
          <a:effectLst/>
        </p:spPr>
        <p:txBody>
          <a:bodyPr/>
          <a:lstStyle/>
          <a:p>
            <a:endParaRPr lang="ja-JP" altLang="en-US"/>
          </a:p>
        </p:txBody>
      </p:sp>
      <p:sp>
        <p:nvSpPr>
          <p:cNvPr id="4143" name="Line 47"/>
          <p:cNvSpPr>
            <a:spLocks noChangeShapeType="1"/>
          </p:cNvSpPr>
          <p:nvPr/>
        </p:nvSpPr>
        <p:spPr bwMode="auto">
          <a:xfrm flipV="1">
            <a:off x="1460500" y="3001963"/>
            <a:ext cx="0" cy="254000"/>
          </a:xfrm>
          <a:prstGeom prst="line">
            <a:avLst/>
          </a:prstGeom>
          <a:noFill/>
          <a:ln w="28575">
            <a:solidFill>
              <a:schemeClr val="tx1"/>
            </a:solidFill>
            <a:round/>
            <a:headEnd/>
            <a:tailEnd/>
          </a:ln>
          <a:effectLst/>
        </p:spPr>
        <p:txBody>
          <a:bodyPr/>
          <a:lstStyle/>
          <a:p>
            <a:endParaRPr lang="ja-JP" altLang="en-US"/>
          </a:p>
        </p:txBody>
      </p:sp>
      <p:sp>
        <p:nvSpPr>
          <p:cNvPr id="4144" name="Line 48"/>
          <p:cNvSpPr>
            <a:spLocks noChangeShapeType="1"/>
          </p:cNvSpPr>
          <p:nvPr/>
        </p:nvSpPr>
        <p:spPr bwMode="auto">
          <a:xfrm>
            <a:off x="3294063" y="3609975"/>
            <a:ext cx="0" cy="360363"/>
          </a:xfrm>
          <a:prstGeom prst="line">
            <a:avLst/>
          </a:prstGeom>
          <a:noFill/>
          <a:ln w="28575">
            <a:solidFill>
              <a:schemeClr val="tx1"/>
            </a:solidFill>
            <a:round/>
            <a:headEnd/>
            <a:tailEnd/>
          </a:ln>
          <a:effectLst/>
        </p:spPr>
        <p:txBody>
          <a:bodyPr/>
          <a:lstStyle/>
          <a:p>
            <a:endParaRPr lang="ja-JP" altLang="en-US"/>
          </a:p>
        </p:txBody>
      </p:sp>
      <p:sp>
        <p:nvSpPr>
          <p:cNvPr id="4145" name="Rectangle 49"/>
          <p:cNvSpPr>
            <a:spLocks noChangeArrowheads="1"/>
          </p:cNvSpPr>
          <p:nvPr/>
        </p:nvSpPr>
        <p:spPr bwMode="auto">
          <a:xfrm>
            <a:off x="236538" y="2947988"/>
            <a:ext cx="866775" cy="366712"/>
          </a:xfrm>
          <a:prstGeom prst="rect">
            <a:avLst/>
          </a:prstGeom>
          <a:noFill/>
          <a:ln w="9525">
            <a:noFill/>
            <a:miter lim="800000"/>
            <a:headEnd/>
            <a:tailEnd/>
          </a:ln>
          <a:effectLst/>
        </p:spPr>
        <p:txBody>
          <a:bodyPr wrap="none">
            <a:spAutoFit/>
          </a:bodyPr>
          <a:lstStyle/>
          <a:p>
            <a:r>
              <a:rPr lang="en-US" altLang="ja-JP" b="1">
                <a:solidFill>
                  <a:srgbClr val="660033"/>
                </a:solidFill>
                <a:latin typeface="Courier New" pitchFamily="49" charset="0"/>
              </a:rPr>
              <a:t>(llm)</a:t>
            </a:r>
          </a:p>
        </p:txBody>
      </p:sp>
      <p:sp>
        <p:nvSpPr>
          <p:cNvPr id="4146" name="Line 50"/>
          <p:cNvSpPr>
            <a:spLocks noChangeShapeType="1"/>
          </p:cNvSpPr>
          <p:nvPr/>
        </p:nvSpPr>
        <p:spPr bwMode="auto">
          <a:xfrm flipV="1">
            <a:off x="1023938" y="2892425"/>
            <a:ext cx="322262" cy="0"/>
          </a:xfrm>
          <a:prstGeom prst="line">
            <a:avLst/>
          </a:prstGeom>
          <a:noFill/>
          <a:ln w="28575">
            <a:solidFill>
              <a:schemeClr val="tx1"/>
            </a:solidFill>
            <a:round/>
            <a:headEnd/>
            <a:tailEnd type="triangle" w="lg" len="lg"/>
          </a:ln>
          <a:effectLst/>
        </p:spPr>
        <p:txBody>
          <a:bodyPr/>
          <a:lstStyle/>
          <a:p>
            <a:endParaRPr lang="ja-JP" altLang="en-US"/>
          </a:p>
        </p:txBody>
      </p:sp>
      <p:sp>
        <p:nvSpPr>
          <p:cNvPr id="4147" name="Text Box 51"/>
          <p:cNvSpPr txBox="1">
            <a:spLocks noChangeArrowheads="1"/>
          </p:cNvSpPr>
          <p:nvPr/>
        </p:nvSpPr>
        <p:spPr bwMode="auto">
          <a:xfrm>
            <a:off x="1446213" y="2897188"/>
            <a:ext cx="320675" cy="366712"/>
          </a:xfrm>
          <a:prstGeom prst="rect">
            <a:avLst/>
          </a:prstGeom>
          <a:noFill/>
          <a:ln w="9525">
            <a:noFill/>
            <a:miter lim="800000"/>
            <a:headEnd/>
            <a:tailEnd/>
          </a:ln>
          <a:effectLst/>
        </p:spPr>
        <p:txBody>
          <a:bodyPr wrap="none">
            <a:spAutoFit/>
          </a:bodyPr>
          <a:lstStyle/>
          <a:p>
            <a:r>
              <a:rPr lang="en-US" altLang="ja-JP" b="1">
                <a:latin typeface="Courier New" pitchFamily="49" charset="0"/>
              </a:rPr>
              <a:t>-</a:t>
            </a:r>
          </a:p>
        </p:txBody>
      </p:sp>
      <p:grpSp>
        <p:nvGrpSpPr>
          <p:cNvPr id="3" name="Group 52"/>
          <p:cNvGrpSpPr>
            <a:grpSpLocks/>
          </p:cNvGrpSpPr>
          <p:nvPr/>
        </p:nvGrpSpPr>
        <p:grpSpPr bwMode="auto">
          <a:xfrm>
            <a:off x="1341438" y="2782888"/>
            <a:ext cx="230187" cy="219075"/>
            <a:chOff x="1652" y="3249"/>
            <a:chExt cx="145" cy="138"/>
          </a:xfrm>
        </p:grpSpPr>
        <p:sp>
          <p:nvSpPr>
            <p:cNvPr id="4149" name="Oval 53"/>
            <p:cNvSpPr>
              <a:spLocks noChangeArrowheads="1"/>
            </p:cNvSpPr>
            <p:nvPr/>
          </p:nvSpPr>
          <p:spPr bwMode="auto">
            <a:xfrm>
              <a:off x="1655" y="3249"/>
              <a:ext cx="136" cy="136"/>
            </a:xfrm>
            <a:prstGeom prst="ellipse">
              <a:avLst/>
            </a:prstGeom>
            <a:noFill/>
            <a:ln w="28575">
              <a:solidFill>
                <a:schemeClr val="tx1"/>
              </a:solidFill>
              <a:round/>
              <a:headEnd/>
              <a:tailEnd/>
            </a:ln>
            <a:effectLst/>
          </p:spPr>
          <p:txBody>
            <a:bodyPr wrap="none" anchor="ctr"/>
            <a:lstStyle/>
            <a:p>
              <a:endParaRPr lang="ja-JP" altLang="en-US"/>
            </a:p>
          </p:txBody>
        </p:sp>
        <p:sp>
          <p:nvSpPr>
            <p:cNvPr id="4150" name="Line 54"/>
            <p:cNvSpPr>
              <a:spLocks noChangeShapeType="1"/>
            </p:cNvSpPr>
            <p:nvPr/>
          </p:nvSpPr>
          <p:spPr bwMode="auto">
            <a:xfrm>
              <a:off x="1652" y="3318"/>
              <a:ext cx="145" cy="0"/>
            </a:xfrm>
            <a:prstGeom prst="line">
              <a:avLst/>
            </a:prstGeom>
            <a:noFill/>
            <a:ln w="28575">
              <a:solidFill>
                <a:schemeClr val="tx1"/>
              </a:solidFill>
              <a:round/>
              <a:headEnd/>
              <a:tailEnd/>
            </a:ln>
            <a:effectLst/>
          </p:spPr>
          <p:txBody>
            <a:bodyPr/>
            <a:lstStyle/>
            <a:p>
              <a:endParaRPr lang="ja-JP" altLang="en-US"/>
            </a:p>
          </p:txBody>
        </p:sp>
        <p:sp>
          <p:nvSpPr>
            <p:cNvPr id="4151" name="Line 55"/>
            <p:cNvSpPr>
              <a:spLocks noChangeShapeType="1"/>
            </p:cNvSpPr>
            <p:nvPr/>
          </p:nvSpPr>
          <p:spPr bwMode="auto">
            <a:xfrm>
              <a:off x="1725" y="3249"/>
              <a:ext cx="0" cy="138"/>
            </a:xfrm>
            <a:prstGeom prst="line">
              <a:avLst/>
            </a:prstGeom>
            <a:noFill/>
            <a:ln w="28575">
              <a:solidFill>
                <a:schemeClr val="tx1"/>
              </a:solidFill>
              <a:round/>
              <a:headEnd/>
              <a:tailEnd/>
            </a:ln>
            <a:effectLst/>
          </p:spPr>
          <p:txBody>
            <a:bodyPr/>
            <a:lstStyle/>
            <a:p>
              <a:endParaRPr lang="ja-JP" altLang="en-US"/>
            </a:p>
          </p:txBody>
        </p:sp>
      </p:grpSp>
      <p:grpSp>
        <p:nvGrpSpPr>
          <p:cNvPr id="4" name="Group 58"/>
          <p:cNvGrpSpPr>
            <a:grpSpLocks/>
          </p:cNvGrpSpPr>
          <p:nvPr/>
        </p:nvGrpSpPr>
        <p:grpSpPr bwMode="auto">
          <a:xfrm>
            <a:off x="2994025" y="3970338"/>
            <a:ext cx="657225" cy="727075"/>
            <a:chOff x="2045" y="3521"/>
            <a:chExt cx="414" cy="458"/>
          </a:xfrm>
        </p:grpSpPr>
        <p:sp>
          <p:nvSpPr>
            <p:cNvPr id="4138" name="Line 42"/>
            <p:cNvSpPr>
              <a:spLocks noChangeShapeType="1"/>
            </p:cNvSpPr>
            <p:nvPr/>
          </p:nvSpPr>
          <p:spPr bwMode="auto">
            <a:xfrm flipV="1">
              <a:off x="2233" y="3521"/>
              <a:ext cx="0" cy="227"/>
            </a:xfrm>
            <a:prstGeom prst="line">
              <a:avLst/>
            </a:prstGeom>
            <a:noFill/>
            <a:ln w="28575">
              <a:solidFill>
                <a:schemeClr val="tx1"/>
              </a:solidFill>
              <a:round/>
              <a:headEnd type="triangle" w="lg" len="lg"/>
              <a:tailEnd/>
            </a:ln>
            <a:effectLst/>
          </p:spPr>
          <p:txBody>
            <a:bodyPr/>
            <a:lstStyle/>
            <a:p>
              <a:endParaRPr lang="ja-JP" altLang="en-US"/>
            </a:p>
          </p:txBody>
        </p:sp>
        <p:sp>
          <p:nvSpPr>
            <p:cNvPr id="4152" name="Rectangle 56"/>
            <p:cNvSpPr>
              <a:spLocks noChangeArrowheads="1"/>
            </p:cNvSpPr>
            <p:nvPr/>
          </p:nvSpPr>
          <p:spPr bwMode="auto">
            <a:xfrm>
              <a:off x="2051" y="3748"/>
              <a:ext cx="408" cy="227"/>
            </a:xfrm>
            <a:prstGeom prst="rect">
              <a:avLst/>
            </a:prstGeom>
            <a:noFill/>
            <a:ln w="28575">
              <a:solidFill>
                <a:srgbClr val="660033"/>
              </a:solidFill>
              <a:miter lim="800000"/>
              <a:headEnd/>
              <a:tailEnd/>
            </a:ln>
            <a:effectLst/>
          </p:spPr>
          <p:txBody>
            <a:bodyPr wrap="none" anchor="ctr"/>
            <a:lstStyle/>
            <a:p>
              <a:endParaRPr lang="ja-JP" altLang="en-US"/>
            </a:p>
          </p:txBody>
        </p:sp>
        <p:sp>
          <p:nvSpPr>
            <p:cNvPr id="4153" name="Text Box 57"/>
            <p:cNvSpPr txBox="1">
              <a:spLocks noChangeArrowheads="1"/>
            </p:cNvSpPr>
            <p:nvPr/>
          </p:nvSpPr>
          <p:spPr bwMode="auto">
            <a:xfrm>
              <a:off x="2045" y="3748"/>
              <a:ext cx="404" cy="231"/>
            </a:xfrm>
            <a:prstGeom prst="rect">
              <a:avLst/>
            </a:prstGeom>
            <a:noFill/>
            <a:ln w="9525">
              <a:noFill/>
              <a:miter lim="800000"/>
              <a:headEnd/>
              <a:tailEnd/>
            </a:ln>
            <a:effectLst/>
          </p:spPr>
          <p:txBody>
            <a:bodyPr wrap="none">
              <a:spAutoFit/>
            </a:bodyPr>
            <a:lstStyle/>
            <a:p>
              <a:r>
                <a:rPr lang="en-US" altLang="ja-JP" b="1">
                  <a:solidFill>
                    <a:srgbClr val="660033"/>
                  </a:solidFill>
                  <a:latin typeface="Courier New" pitchFamily="49" charset="0"/>
                </a:rPr>
                <a:t>WF</a:t>
              </a:r>
              <a:r>
                <a:rPr lang="en-US" altLang="ja-JP" sz="1200" b="1">
                  <a:solidFill>
                    <a:srgbClr val="660033"/>
                  </a:solidFill>
                  <a:latin typeface="Courier New" pitchFamily="49" charset="0"/>
                </a:rPr>
                <a:t>er</a:t>
              </a:r>
            </a:p>
          </p:txBody>
        </p:sp>
      </p:grpSp>
      <p:sp>
        <p:nvSpPr>
          <p:cNvPr id="4158" name="Line 62"/>
          <p:cNvSpPr>
            <a:spLocks noChangeShapeType="1"/>
          </p:cNvSpPr>
          <p:nvPr/>
        </p:nvSpPr>
        <p:spPr bwMode="auto">
          <a:xfrm flipV="1">
            <a:off x="3292475" y="2041525"/>
            <a:ext cx="1588" cy="828675"/>
          </a:xfrm>
          <a:prstGeom prst="line">
            <a:avLst/>
          </a:prstGeom>
          <a:noFill/>
          <a:ln w="28575">
            <a:solidFill>
              <a:srgbClr val="FF0000"/>
            </a:solidFill>
            <a:round/>
            <a:headEnd type="triangle" w="lg" len="lg"/>
            <a:tailEnd/>
          </a:ln>
          <a:effectLst/>
        </p:spPr>
        <p:txBody>
          <a:bodyPr/>
          <a:lstStyle/>
          <a:p>
            <a:endParaRPr lang="ja-JP" altLang="en-US"/>
          </a:p>
        </p:txBody>
      </p:sp>
      <p:sp>
        <p:nvSpPr>
          <p:cNvPr id="4159" name="Line 63"/>
          <p:cNvSpPr>
            <a:spLocks noChangeShapeType="1"/>
          </p:cNvSpPr>
          <p:nvPr/>
        </p:nvSpPr>
        <p:spPr bwMode="auto">
          <a:xfrm flipV="1">
            <a:off x="3294063" y="2041525"/>
            <a:ext cx="357187" cy="0"/>
          </a:xfrm>
          <a:prstGeom prst="line">
            <a:avLst/>
          </a:prstGeom>
          <a:noFill/>
          <a:ln w="28575">
            <a:solidFill>
              <a:srgbClr val="CC0000"/>
            </a:solidFill>
            <a:round/>
            <a:headEnd/>
            <a:tailEnd/>
          </a:ln>
          <a:effectLst/>
        </p:spPr>
        <p:txBody>
          <a:bodyPr/>
          <a:lstStyle/>
          <a:p>
            <a:endParaRPr lang="ja-JP" altLang="en-US"/>
          </a:p>
        </p:txBody>
      </p:sp>
      <p:sp>
        <p:nvSpPr>
          <p:cNvPr id="4160" name="Line 64"/>
          <p:cNvSpPr>
            <a:spLocks noChangeShapeType="1"/>
          </p:cNvSpPr>
          <p:nvPr/>
        </p:nvSpPr>
        <p:spPr bwMode="auto">
          <a:xfrm>
            <a:off x="3606800" y="2041525"/>
            <a:ext cx="1036638" cy="0"/>
          </a:xfrm>
          <a:prstGeom prst="line">
            <a:avLst/>
          </a:prstGeom>
          <a:noFill/>
          <a:ln w="28575">
            <a:solidFill>
              <a:srgbClr val="CC0000"/>
            </a:solidFill>
            <a:round/>
            <a:headEnd/>
            <a:tailEnd/>
          </a:ln>
          <a:effectLst/>
        </p:spPr>
        <p:txBody>
          <a:bodyPr/>
          <a:lstStyle/>
          <a:p>
            <a:endParaRPr lang="ja-JP" altLang="en-US"/>
          </a:p>
        </p:txBody>
      </p:sp>
      <p:sp>
        <p:nvSpPr>
          <p:cNvPr id="4161" name="Line 65"/>
          <p:cNvSpPr>
            <a:spLocks noChangeShapeType="1"/>
          </p:cNvSpPr>
          <p:nvPr/>
        </p:nvSpPr>
        <p:spPr bwMode="auto">
          <a:xfrm flipV="1">
            <a:off x="5508625" y="2041525"/>
            <a:ext cx="0" cy="658813"/>
          </a:xfrm>
          <a:prstGeom prst="line">
            <a:avLst/>
          </a:prstGeom>
          <a:noFill/>
          <a:ln w="28575">
            <a:solidFill>
              <a:srgbClr val="FF0000"/>
            </a:solidFill>
            <a:round/>
            <a:headEnd type="none" w="lg" len="lg"/>
            <a:tailEnd type="none" w="lg" len="lg"/>
          </a:ln>
          <a:effectLst/>
        </p:spPr>
        <p:txBody>
          <a:bodyPr/>
          <a:lstStyle/>
          <a:p>
            <a:endParaRPr lang="ja-JP" altLang="en-US"/>
          </a:p>
        </p:txBody>
      </p:sp>
      <p:sp>
        <p:nvSpPr>
          <p:cNvPr id="4162" name="Line 66"/>
          <p:cNvSpPr>
            <a:spLocks noChangeShapeType="1"/>
          </p:cNvSpPr>
          <p:nvPr/>
        </p:nvSpPr>
        <p:spPr bwMode="auto">
          <a:xfrm flipV="1">
            <a:off x="6224588" y="4729163"/>
            <a:ext cx="0" cy="360362"/>
          </a:xfrm>
          <a:prstGeom prst="line">
            <a:avLst/>
          </a:prstGeom>
          <a:noFill/>
          <a:ln w="28575">
            <a:solidFill>
              <a:schemeClr val="tx1"/>
            </a:solidFill>
            <a:round/>
            <a:headEnd type="triangle" w="lg" len="lg"/>
            <a:tailEnd/>
          </a:ln>
          <a:effectLst/>
        </p:spPr>
        <p:txBody>
          <a:bodyPr/>
          <a:lstStyle/>
          <a:p>
            <a:endParaRPr lang="ja-JP" altLang="en-US"/>
          </a:p>
        </p:txBody>
      </p:sp>
      <p:sp>
        <p:nvSpPr>
          <p:cNvPr id="4163" name="Line 67"/>
          <p:cNvSpPr>
            <a:spLocks noChangeShapeType="1"/>
          </p:cNvSpPr>
          <p:nvPr/>
        </p:nvSpPr>
        <p:spPr bwMode="auto">
          <a:xfrm flipV="1">
            <a:off x="3292475" y="4708525"/>
            <a:ext cx="0" cy="360363"/>
          </a:xfrm>
          <a:prstGeom prst="line">
            <a:avLst/>
          </a:prstGeom>
          <a:noFill/>
          <a:ln w="28575">
            <a:solidFill>
              <a:schemeClr val="tx1"/>
            </a:solidFill>
            <a:round/>
            <a:headEnd type="triangle" w="lg" len="lg"/>
            <a:tailEnd/>
          </a:ln>
          <a:effectLst/>
        </p:spPr>
        <p:txBody>
          <a:bodyPr/>
          <a:lstStyle/>
          <a:p>
            <a:endParaRPr lang="ja-JP" altLang="en-US"/>
          </a:p>
        </p:txBody>
      </p:sp>
      <p:sp>
        <p:nvSpPr>
          <p:cNvPr id="4164" name="Oval 68"/>
          <p:cNvSpPr>
            <a:spLocks noChangeArrowheads="1"/>
          </p:cNvSpPr>
          <p:nvPr/>
        </p:nvSpPr>
        <p:spPr bwMode="auto">
          <a:xfrm>
            <a:off x="4643438" y="1831975"/>
            <a:ext cx="419100" cy="419100"/>
          </a:xfrm>
          <a:prstGeom prst="ellipse">
            <a:avLst/>
          </a:prstGeom>
          <a:noFill/>
          <a:ln w="28575">
            <a:solidFill>
              <a:srgbClr val="CC0000"/>
            </a:solidFill>
            <a:round/>
            <a:headEnd/>
            <a:tailEnd/>
          </a:ln>
          <a:effectLst/>
        </p:spPr>
        <p:txBody>
          <a:bodyPr wrap="none" anchor="ctr"/>
          <a:lstStyle/>
          <a:p>
            <a:endParaRPr lang="ja-JP" altLang="en-US"/>
          </a:p>
        </p:txBody>
      </p:sp>
      <p:sp>
        <p:nvSpPr>
          <p:cNvPr id="4165" name="Line 69"/>
          <p:cNvSpPr>
            <a:spLocks noChangeShapeType="1"/>
          </p:cNvSpPr>
          <p:nvPr/>
        </p:nvSpPr>
        <p:spPr bwMode="auto">
          <a:xfrm>
            <a:off x="5062538" y="2041525"/>
            <a:ext cx="446087" cy="0"/>
          </a:xfrm>
          <a:prstGeom prst="line">
            <a:avLst/>
          </a:prstGeom>
          <a:noFill/>
          <a:ln w="28575">
            <a:solidFill>
              <a:srgbClr val="CC0000"/>
            </a:solidFill>
            <a:round/>
            <a:headEnd/>
            <a:tailEnd/>
          </a:ln>
          <a:effectLst/>
        </p:spPr>
        <p:txBody>
          <a:bodyPr/>
          <a:lstStyle/>
          <a:p>
            <a:endParaRPr lang="ja-JP" altLang="en-US"/>
          </a:p>
        </p:txBody>
      </p:sp>
      <p:graphicFrame>
        <p:nvGraphicFramePr>
          <p:cNvPr id="4176" name="Object 80"/>
          <p:cNvGraphicFramePr>
            <a:graphicFrameLocks noChangeAspect="1"/>
          </p:cNvGraphicFramePr>
          <p:nvPr/>
        </p:nvGraphicFramePr>
        <p:xfrm>
          <a:off x="493713" y="2708275"/>
          <a:ext cx="495300" cy="273050"/>
        </p:xfrm>
        <a:graphic>
          <a:graphicData uri="http://schemas.openxmlformats.org/presentationml/2006/ole">
            <mc:AlternateContent xmlns:mc="http://schemas.openxmlformats.org/markup-compatibility/2006">
              <mc:Choice xmlns:v="urn:schemas-microsoft-com:vml" Requires="v">
                <p:oleObj spid="_x0000_s3102" name="数式" r:id="rId6" imgW="228600" imgH="164880" progId="Equation.3">
                  <p:embed/>
                </p:oleObj>
              </mc:Choice>
              <mc:Fallback>
                <p:oleObj name="数式" r:id="rId6" imgW="228600" imgH="16488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3713" y="2708275"/>
                        <a:ext cx="495300" cy="273050"/>
                      </a:xfrm>
                      <a:prstGeom prst="rect">
                        <a:avLst/>
                      </a:prstGeom>
                      <a:noFill/>
                      <a:ln>
                        <a:noFill/>
                      </a:ln>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hlink"/>
                            </a:solidFill>
                            <a:miter lim="800000"/>
                            <a:headEnd/>
                            <a:tailEnd/>
                          </a14:hiddenLine>
                        </a:ext>
                      </a:extLst>
                    </p:spPr>
                  </p:pic>
                </p:oleObj>
              </mc:Fallback>
            </mc:AlternateContent>
          </a:graphicData>
        </a:graphic>
      </p:graphicFrame>
      <p:graphicFrame>
        <p:nvGraphicFramePr>
          <p:cNvPr id="4183" name="Object 87"/>
          <p:cNvGraphicFramePr>
            <a:graphicFrameLocks noGrp="1" noChangeAspect="1"/>
          </p:cNvGraphicFramePr>
          <p:nvPr>
            <p:ph sz="half" idx="2"/>
          </p:nvPr>
        </p:nvGraphicFramePr>
        <p:xfrm>
          <a:off x="5407025" y="2716213"/>
          <a:ext cx="284163" cy="284162"/>
        </p:xfrm>
        <a:graphic>
          <a:graphicData uri="http://schemas.openxmlformats.org/presentationml/2006/ole">
            <mc:AlternateContent xmlns:mc="http://schemas.openxmlformats.org/markup-compatibility/2006">
              <mc:Choice xmlns:v="urn:schemas-microsoft-com:vml" Requires="v">
                <p:oleObj spid="_x0000_s3103" name="数式" r:id="rId8" imgW="177480" imgH="177480" progId="Equation.3">
                  <p:embed/>
                </p:oleObj>
              </mc:Choice>
              <mc:Fallback>
                <p:oleObj name="数式" r:id="rId8" imgW="177480" imgH="177480" progId="Equation.3">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07025" y="2716213"/>
                        <a:ext cx="284163" cy="284162"/>
                      </a:xfrm>
                      <a:prstGeom prst="rect">
                        <a:avLst/>
                      </a:prstGeom>
                      <a:noFill/>
                      <a:ln>
                        <a:noFill/>
                      </a:ln>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hlink"/>
                            </a:solidFill>
                            <a:miter lim="800000"/>
                            <a:headEnd/>
                            <a:tailEnd/>
                          </a14:hiddenLine>
                        </a:ext>
                      </a:extLst>
                    </p:spPr>
                  </p:pic>
                </p:oleObj>
              </mc:Fallback>
            </mc:AlternateContent>
          </a:graphicData>
        </a:graphic>
      </p:graphicFrame>
      <p:sp>
        <p:nvSpPr>
          <p:cNvPr id="4185" name="Text Box 89"/>
          <p:cNvSpPr txBox="1">
            <a:spLocks noChangeArrowheads="1"/>
          </p:cNvSpPr>
          <p:nvPr/>
        </p:nvSpPr>
        <p:spPr bwMode="auto">
          <a:xfrm>
            <a:off x="6032500" y="5067300"/>
            <a:ext cx="442913" cy="366713"/>
          </a:xfrm>
          <a:prstGeom prst="rect">
            <a:avLst/>
          </a:prstGeom>
          <a:noFill/>
          <a:ln w="9525">
            <a:noFill/>
            <a:miter lim="800000"/>
            <a:headEnd/>
            <a:tailEnd/>
          </a:ln>
          <a:effectLst/>
        </p:spPr>
        <p:txBody>
          <a:bodyPr wrap="none">
            <a:spAutoFit/>
          </a:bodyPr>
          <a:lstStyle/>
          <a:p>
            <a:r>
              <a:rPr lang="en-US" altLang="ja-JP" b="1">
                <a:latin typeface="Courier New" pitchFamily="49" charset="0"/>
              </a:rPr>
              <a:t>V</a:t>
            </a:r>
            <a:r>
              <a:rPr lang="en-US" altLang="ja-JP" sz="2400" b="1" baseline="-25000">
                <a:latin typeface="Courier New" pitchFamily="49" charset="0"/>
              </a:rPr>
              <a:t>2</a:t>
            </a:r>
          </a:p>
        </p:txBody>
      </p:sp>
      <p:sp>
        <p:nvSpPr>
          <p:cNvPr id="4186" name="Text Box 90"/>
          <p:cNvSpPr txBox="1">
            <a:spLocks noChangeArrowheads="1"/>
          </p:cNvSpPr>
          <p:nvPr/>
        </p:nvSpPr>
        <p:spPr bwMode="auto">
          <a:xfrm>
            <a:off x="3086100" y="5083175"/>
            <a:ext cx="442913" cy="366713"/>
          </a:xfrm>
          <a:prstGeom prst="rect">
            <a:avLst/>
          </a:prstGeom>
          <a:noFill/>
          <a:ln w="9525">
            <a:noFill/>
            <a:miter lim="800000"/>
            <a:headEnd/>
            <a:tailEnd/>
          </a:ln>
          <a:effectLst/>
        </p:spPr>
        <p:txBody>
          <a:bodyPr wrap="none">
            <a:spAutoFit/>
          </a:bodyPr>
          <a:lstStyle/>
          <a:p>
            <a:r>
              <a:rPr lang="en-US" altLang="ja-JP" b="1">
                <a:latin typeface="Courier New" pitchFamily="49" charset="0"/>
              </a:rPr>
              <a:t>V</a:t>
            </a:r>
            <a:r>
              <a:rPr lang="en-US" altLang="ja-JP" sz="2400" b="1" baseline="-25000">
                <a:latin typeface="Courier New" pitchFamily="49" charset="0"/>
              </a:rPr>
              <a:t>4</a:t>
            </a:r>
          </a:p>
        </p:txBody>
      </p:sp>
      <p:sp>
        <p:nvSpPr>
          <p:cNvPr id="4187" name="Text Box 91"/>
          <p:cNvSpPr txBox="1">
            <a:spLocks noChangeArrowheads="1"/>
          </p:cNvSpPr>
          <p:nvPr/>
        </p:nvSpPr>
        <p:spPr bwMode="auto">
          <a:xfrm>
            <a:off x="1624576" y="5580060"/>
            <a:ext cx="6237288" cy="485775"/>
          </a:xfrm>
          <a:prstGeom prst="rect">
            <a:avLst/>
          </a:prstGeom>
          <a:solidFill>
            <a:srgbClr val="CCFFFF"/>
          </a:solidFill>
          <a:ln w="28575">
            <a:solidFill>
              <a:srgbClr val="000066"/>
            </a:solidFill>
            <a:miter lim="800000"/>
            <a:headEnd/>
            <a:tailEnd/>
          </a:ln>
          <a:effectLst/>
        </p:spPr>
        <p:txBody>
          <a:bodyPr wrap="none">
            <a:spAutoFit/>
          </a:bodyPr>
          <a:lstStyle/>
          <a:p>
            <a:r>
              <a:rPr lang="en-US" altLang="ja-JP" sz="2400" b="1" dirty="0">
                <a:effectLst>
                  <a:outerShdw blurRad="38100" dist="38100" dir="2700000" algn="tl">
                    <a:srgbClr val="FFFFFF"/>
                  </a:outerShdw>
                </a:effectLst>
                <a:latin typeface="Courier New" pitchFamily="49" charset="0"/>
              </a:rPr>
              <a:t>Noise Transfer Function = V4 / V2</a:t>
            </a:r>
          </a:p>
        </p:txBody>
      </p:sp>
      <p:sp>
        <p:nvSpPr>
          <p:cNvPr id="4188" name="Text Box 92"/>
          <p:cNvSpPr txBox="1">
            <a:spLocks noChangeArrowheads="1"/>
          </p:cNvSpPr>
          <p:nvPr/>
        </p:nvSpPr>
        <p:spPr bwMode="auto">
          <a:xfrm>
            <a:off x="6642100" y="2170113"/>
            <a:ext cx="1327150" cy="366712"/>
          </a:xfrm>
          <a:prstGeom prst="rect">
            <a:avLst/>
          </a:prstGeom>
          <a:noFill/>
          <a:ln w="9525">
            <a:noFill/>
            <a:miter lim="800000"/>
            <a:headEnd/>
            <a:tailEnd/>
          </a:ln>
          <a:effectLst/>
        </p:spPr>
        <p:txBody>
          <a:bodyPr wrap="none">
            <a:spAutoFit/>
          </a:bodyPr>
          <a:lstStyle/>
          <a:p>
            <a:r>
              <a:rPr lang="en-US" altLang="ja-JP">
                <a:latin typeface="Arial" charset="0"/>
              </a:rPr>
              <a:t>UGF: 20Hz</a:t>
            </a:r>
          </a:p>
        </p:txBody>
      </p:sp>
      <p:sp>
        <p:nvSpPr>
          <p:cNvPr id="4189" name="Text Box 93"/>
          <p:cNvSpPr txBox="1">
            <a:spLocks noChangeArrowheads="1"/>
          </p:cNvSpPr>
          <p:nvPr/>
        </p:nvSpPr>
        <p:spPr bwMode="auto">
          <a:xfrm>
            <a:off x="4394200" y="2314575"/>
            <a:ext cx="844550" cy="517525"/>
          </a:xfrm>
          <a:prstGeom prst="rect">
            <a:avLst/>
          </a:prstGeom>
          <a:noFill/>
          <a:ln w="9525">
            <a:noFill/>
            <a:miter lim="800000"/>
            <a:headEnd/>
            <a:tailEnd/>
          </a:ln>
          <a:effectLst/>
        </p:spPr>
        <p:txBody>
          <a:bodyPr wrap="none">
            <a:spAutoFit/>
          </a:bodyPr>
          <a:lstStyle/>
          <a:p>
            <a:r>
              <a:rPr lang="en-US" altLang="ja-JP" sz="1400" b="1">
                <a:solidFill>
                  <a:srgbClr val="CC0000"/>
                </a:solidFill>
                <a:latin typeface="ＭＳ Ｐゴシック" charset="-128"/>
              </a:rPr>
              <a:t>coupling </a:t>
            </a:r>
          </a:p>
          <a:p>
            <a:r>
              <a:rPr lang="en-US" altLang="ja-JP" sz="1400" b="1">
                <a:solidFill>
                  <a:srgbClr val="CC0000"/>
                </a:solidFill>
                <a:latin typeface="ＭＳ Ｐゴシック" charset="-128"/>
              </a:rPr>
              <a:t>constant</a:t>
            </a:r>
          </a:p>
        </p:txBody>
      </p:sp>
      <p:sp>
        <p:nvSpPr>
          <p:cNvPr id="72" name="正方形/長方形 71"/>
          <p:cNvSpPr/>
          <p:nvPr/>
        </p:nvSpPr>
        <p:spPr>
          <a:xfrm>
            <a:off x="117986" y="6270663"/>
            <a:ext cx="6352387" cy="461665"/>
          </a:xfrm>
          <a:prstGeom prst="rect">
            <a:avLst/>
          </a:prstGeom>
        </p:spPr>
        <p:txBody>
          <a:bodyPr wrap="square">
            <a:spAutoFit/>
          </a:bodyPr>
          <a:lstStyle/>
          <a:p>
            <a:r>
              <a:rPr lang="en-US" altLang="ja-JP" sz="1200" b="1" dirty="0" smtClean="0"/>
              <a:t>For example, noise coupling mechanism is modeled like this.</a:t>
            </a:r>
          </a:p>
          <a:p>
            <a:r>
              <a:rPr lang="en-US" altLang="ja-JP" sz="1200" b="1" dirty="0" smtClean="0"/>
              <a:t>And then the model is checked its validity by measuring the noise transfer function.</a:t>
            </a:r>
            <a:endParaRPr lang="ja-JP" altLang="en-US" sz="1200"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187"/>
                                        </p:tgtEl>
                                        <p:attrNameLst>
                                          <p:attrName>style.visibility</p:attrName>
                                        </p:attrNameLst>
                                      </p:cBhvr>
                                      <p:to>
                                        <p:strVal val="visible"/>
                                      </p:to>
                                    </p:set>
                                    <p:animEffect transition="in" filter="blinds(horizontal)">
                                      <p:cBhvr>
                                        <p:cTn id="7" dur="500"/>
                                        <p:tgtEl>
                                          <p:spTgt spid="41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5" name="Picture 5"/>
          <p:cNvPicPr>
            <a:picLocks noGrp="1" noChangeAspect="1" noChangeArrowheads="1"/>
          </p:cNvPicPr>
          <p:nvPr>
            <p:ph sz="half" idx="2"/>
          </p:nvPr>
        </p:nvPicPr>
        <p:blipFill>
          <a:blip r:embed="rId3" cstate="print"/>
          <a:srcRect/>
          <a:stretch>
            <a:fillRect/>
          </a:stretch>
        </p:blipFill>
        <p:spPr>
          <a:xfrm>
            <a:off x="1500188" y="1611313"/>
            <a:ext cx="7185025" cy="4876800"/>
          </a:xfrm>
          <a:noFill/>
          <a:ln/>
        </p:spPr>
      </p:pic>
      <p:sp>
        <p:nvSpPr>
          <p:cNvPr id="30722" name="Rectangle 2"/>
          <p:cNvSpPr>
            <a:spLocks noGrp="1" noChangeArrowheads="1"/>
          </p:cNvSpPr>
          <p:nvPr>
            <p:ph type="title"/>
          </p:nvPr>
        </p:nvSpPr>
        <p:spPr>
          <a:xfrm>
            <a:off x="340099" y="706630"/>
            <a:ext cx="8229600" cy="1143000"/>
          </a:xfrm>
          <a:solidFill>
            <a:schemeClr val="bg1"/>
          </a:solidFill>
        </p:spPr>
        <p:txBody>
          <a:bodyPr>
            <a:noAutofit/>
          </a:bodyPr>
          <a:lstStyle/>
          <a:p>
            <a:r>
              <a:rPr lang="en-US" altLang="ja-JP" sz="3600" b="1" dirty="0">
                <a:solidFill>
                  <a:srgbClr val="006600"/>
                </a:solidFill>
                <a:effectLst>
                  <a:outerShdw blurRad="38100" dist="38100" dir="2700000" algn="tl">
                    <a:srgbClr val="C0C0C0"/>
                  </a:outerShdw>
                </a:effectLst>
                <a:ea typeface="HGP創英角ｺﾞｼｯｸUB" pitchFamily="50" charset="-128"/>
              </a:rPr>
              <a:t>Noise Transfer Function</a:t>
            </a:r>
            <a:r>
              <a:rPr lang="en-US" altLang="ja-JP" sz="3200" b="1" dirty="0">
                <a:solidFill>
                  <a:srgbClr val="006600"/>
                </a:solidFill>
                <a:effectLst>
                  <a:outerShdw blurRad="38100" dist="38100" dir="2700000" algn="tl">
                    <a:srgbClr val="C0C0C0"/>
                  </a:outerShdw>
                </a:effectLst>
                <a:ea typeface="HGP創英角ｺﾞｼｯｸUB" pitchFamily="50" charset="-128"/>
              </a:rPr>
              <a:t> </a:t>
            </a:r>
            <a:br>
              <a:rPr lang="en-US" altLang="ja-JP" sz="3200" b="1" dirty="0">
                <a:solidFill>
                  <a:srgbClr val="006600"/>
                </a:solidFill>
                <a:effectLst>
                  <a:outerShdw blurRad="38100" dist="38100" dir="2700000" algn="tl">
                    <a:srgbClr val="C0C0C0"/>
                  </a:outerShdw>
                </a:effectLst>
                <a:ea typeface="HGP創英角ｺﾞｼｯｸUB" pitchFamily="50" charset="-128"/>
              </a:rPr>
            </a:br>
            <a:r>
              <a:rPr lang="en-US" altLang="ja-JP" sz="3200" b="1" dirty="0">
                <a:solidFill>
                  <a:srgbClr val="006600"/>
                </a:solidFill>
                <a:effectLst>
                  <a:outerShdw blurRad="38100" dist="38100" dir="2700000" algn="tl">
                    <a:srgbClr val="C0C0C0"/>
                  </a:outerShdw>
                </a:effectLst>
                <a:ea typeface="HGP創英角ｺﾞｼｯｸUB" pitchFamily="50" charset="-128"/>
              </a:rPr>
              <a:t> </a:t>
            </a:r>
            <a:r>
              <a:rPr lang="en-US" altLang="ja-JP" sz="3200" b="1" dirty="0">
                <a:solidFill>
                  <a:srgbClr val="006600"/>
                </a:solidFill>
                <a:effectLst>
                  <a:outerShdw blurRad="38100" dist="38100" dir="2700000" algn="tl">
                    <a:srgbClr val="C0C0C0"/>
                  </a:outerShdw>
                </a:effectLst>
                <a:ea typeface="HGS創英角ｺﾞｼｯｸUB" pitchFamily="50" charset="-128"/>
              </a:rPr>
              <a:t>(l- noise)</a:t>
            </a:r>
            <a:r>
              <a:rPr lang="en-US" altLang="ja-JP" sz="3200" b="1" dirty="0">
                <a:solidFill>
                  <a:srgbClr val="006600"/>
                </a:solidFill>
                <a:effectLst>
                  <a:outerShdw blurRad="38100" dist="38100" dir="2700000" algn="tl">
                    <a:srgbClr val="C0C0C0"/>
                  </a:outerShdw>
                </a:effectLst>
                <a:ea typeface="HGP創英角ｺﾞｼｯｸUB" pitchFamily="50" charset="-128"/>
              </a:rPr>
              <a:t> </a:t>
            </a:r>
            <a:br>
              <a:rPr lang="en-US" altLang="ja-JP" sz="3200" b="1" dirty="0">
                <a:solidFill>
                  <a:srgbClr val="006600"/>
                </a:solidFill>
                <a:effectLst>
                  <a:outerShdw blurRad="38100" dist="38100" dir="2700000" algn="tl">
                    <a:srgbClr val="C0C0C0"/>
                  </a:outerShdw>
                </a:effectLst>
                <a:ea typeface="HGP創英角ｺﾞｼｯｸUB" pitchFamily="50" charset="-128"/>
              </a:rPr>
            </a:br>
            <a:endParaRPr lang="en-US" altLang="ja-JP" sz="3200" b="1" dirty="0">
              <a:solidFill>
                <a:srgbClr val="006600"/>
              </a:solidFill>
              <a:effectLst>
                <a:outerShdw blurRad="38100" dist="38100" dir="2700000" algn="tl">
                  <a:srgbClr val="C0C0C0"/>
                </a:outerShdw>
              </a:effectLst>
              <a:ea typeface="HGP創英角ｺﾞｼｯｸUB" pitchFamily="50" charset="-128"/>
            </a:endParaRPr>
          </a:p>
        </p:txBody>
      </p:sp>
      <p:sp>
        <p:nvSpPr>
          <p:cNvPr id="30728" name="Text Box 8"/>
          <p:cNvSpPr txBox="1">
            <a:spLocks noChangeArrowheads="1"/>
          </p:cNvSpPr>
          <p:nvPr/>
        </p:nvSpPr>
        <p:spPr bwMode="auto">
          <a:xfrm rot="20400000">
            <a:off x="2155825" y="3335338"/>
            <a:ext cx="5145088" cy="457200"/>
          </a:xfrm>
          <a:prstGeom prst="rect">
            <a:avLst/>
          </a:prstGeom>
          <a:noFill/>
          <a:ln w="9525">
            <a:noFill/>
            <a:miter lim="800000"/>
            <a:headEnd/>
            <a:tailEnd/>
          </a:ln>
          <a:effectLst/>
        </p:spPr>
        <p:txBody>
          <a:bodyPr wrap="none">
            <a:spAutoFit/>
          </a:bodyPr>
          <a:lstStyle/>
          <a:p>
            <a:r>
              <a:rPr lang="en-US" altLang="ja-JP" sz="2400" b="1">
                <a:solidFill>
                  <a:srgbClr val="CC0000"/>
                </a:solidFill>
                <a:effectLst>
                  <a:outerShdw blurRad="38100" dist="38100" dir="2700000" algn="tl">
                    <a:srgbClr val="C0C0C0"/>
                  </a:outerShdw>
                </a:effectLst>
                <a:latin typeface="Arial" charset="0"/>
              </a:rPr>
              <a:t>Not consistent with measurement.</a:t>
            </a:r>
          </a:p>
        </p:txBody>
      </p:sp>
      <p:sp>
        <p:nvSpPr>
          <p:cNvPr id="5" name="正方形/長方形 4"/>
          <p:cNvSpPr/>
          <p:nvPr/>
        </p:nvSpPr>
        <p:spPr>
          <a:xfrm>
            <a:off x="0" y="6581001"/>
            <a:ext cx="7851913" cy="461665"/>
          </a:xfrm>
          <a:prstGeom prst="rect">
            <a:avLst/>
          </a:prstGeom>
        </p:spPr>
        <p:txBody>
          <a:bodyPr wrap="square">
            <a:spAutoFit/>
          </a:bodyPr>
          <a:lstStyle/>
          <a:p>
            <a:r>
              <a:rPr lang="en-US" altLang="ja-JP" sz="1200" b="1" dirty="0" smtClean="0"/>
              <a:t>In this case, we found the discrepancy between the modeled and measured transfer function. We modified the model.</a:t>
            </a:r>
            <a:endParaRPr lang="ja-JP" altLang="en-US" sz="1200" b="1" dirty="0" smtClean="0"/>
          </a:p>
          <a:p>
            <a:r>
              <a:rPr lang="en-US" altLang="ja-JP" sz="1200" b="1" dirty="0" smtClean="0"/>
              <a:t> </a:t>
            </a:r>
            <a:endParaRPr lang="ja-JP" altLang="en-US" sz="1200"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0728"/>
                                        </p:tgtEl>
                                        <p:attrNameLst>
                                          <p:attrName>style.visibility</p:attrName>
                                        </p:attrNameLst>
                                      </p:cBhvr>
                                      <p:to>
                                        <p:strVal val="visible"/>
                                      </p:to>
                                    </p:set>
                                    <p:animEffect transition="in" filter="checkerboard(across)">
                                      <p:cBhvr>
                                        <p:cTn id="7" dur="500"/>
                                        <p:tgtEl>
                                          <p:spTgt spid="307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idx="4294967295"/>
          </p:nvPr>
        </p:nvSpPr>
        <p:spPr>
          <a:xfrm>
            <a:off x="339437" y="482456"/>
            <a:ext cx="8229600" cy="1143000"/>
          </a:xfrm>
        </p:spPr>
        <p:txBody>
          <a:bodyPr>
            <a:normAutofit/>
          </a:bodyPr>
          <a:lstStyle/>
          <a:p>
            <a:r>
              <a:rPr kumimoji="1" lang="en-US" altLang="ja-JP" sz="4800" b="1" dirty="0" smtClean="0">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Outline</a:t>
            </a:r>
            <a:endParaRPr kumimoji="1" lang="ja-JP" altLang="en-US" sz="4800" b="1" dirty="0">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endParaRPr>
          </a:p>
        </p:txBody>
      </p:sp>
      <p:sp>
        <p:nvSpPr>
          <p:cNvPr id="4" name="テキスト ボックス 3"/>
          <p:cNvSpPr txBox="1"/>
          <p:nvPr/>
        </p:nvSpPr>
        <p:spPr>
          <a:xfrm>
            <a:off x="377770" y="2052919"/>
            <a:ext cx="8657370" cy="3785652"/>
          </a:xfrm>
          <a:prstGeom prst="rect">
            <a:avLst/>
          </a:prstGeom>
          <a:noFill/>
        </p:spPr>
        <p:txBody>
          <a:bodyPr wrap="none" rtlCol="0">
            <a:spAutoFit/>
          </a:bodyPr>
          <a:lstStyle/>
          <a:p>
            <a:r>
              <a:rPr kumimoji="1" lang="en-US" altLang="ja-JP" sz="4800" b="1" dirty="0" smtClean="0">
                <a:effectLst>
                  <a:outerShdw blurRad="38100" dist="38100" dir="2700000" algn="tl">
                    <a:srgbClr val="000000">
                      <a:alpha val="43137"/>
                    </a:srgbClr>
                  </a:outerShdw>
                </a:effectLst>
              </a:rPr>
              <a:t>1.  </a:t>
            </a:r>
            <a:r>
              <a:rPr lang="en-US" altLang="ja-JP" sz="4800" b="1" dirty="0" smtClean="0">
                <a:effectLst>
                  <a:outerShdw blurRad="38100" dist="38100" dir="2700000" algn="tl">
                    <a:srgbClr val="000000">
                      <a:alpha val="43137"/>
                    </a:srgbClr>
                  </a:outerShdw>
                </a:effectLst>
              </a:rPr>
              <a:t>Brief introduction</a:t>
            </a:r>
          </a:p>
          <a:p>
            <a:endParaRPr kumimoji="1" lang="en-US" altLang="ja-JP" sz="4800" b="1" dirty="0" smtClean="0">
              <a:effectLst>
                <a:outerShdw blurRad="38100" dist="38100" dir="2700000" algn="tl">
                  <a:srgbClr val="000000">
                    <a:alpha val="43137"/>
                  </a:srgbClr>
                </a:outerShdw>
              </a:effectLst>
            </a:endParaRPr>
          </a:p>
          <a:p>
            <a:r>
              <a:rPr lang="en-US" altLang="ja-JP" sz="4800" b="1" dirty="0" smtClean="0">
                <a:effectLst>
                  <a:outerShdw blurRad="38100" dist="38100" dir="2700000" algn="tl">
                    <a:srgbClr val="000000">
                      <a:alpha val="43137"/>
                    </a:srgbClr>
                  </a:outerShdw>
                </a:effectLst>
              </a:rPr>
              <a:t>2.  Past Investigations with TAMA</a:t>
            </a:r>
          </a:p>
          <a:p>
            <a:endParaRPr kumimoji="1" lang="en-US" altLang="ja-JP" sz="4800" b="1" dirty="0" smtClean="0">
              <a:effectLst>
                <a:outerShdw blurRad="38100" dist="38100" dir="2700000" algn="tl">
                  <a:srgbClr val="000000">
                    <a:alpha val="43137"/>
                  </a:srgbClr>
                </a:outerShdw>
              </a:effectLst>
            </a:endParaRPr>
          </a:p>
          <a:p>
            <a:r>
              <a:rPr lang="en-US" altLang="ja-JP" sz="4800" b="1" dirty="0" smtClean="0">
                <a:effectLst>
                  <a:outerShdw blurRad="38100" dist="38100" dir="2700000" algn="tl">
                    <a:srgbClr val="000000">
                      <a:alpha val="43137"/>
                    </a:srgbClr>
                  </a:outerShdw>
                </a:effectLst>
              </a:rPr>
              <a:t>3.  Research Plan</a:t>
            </a:r>
            <a:endParaRPr kumimoji="1" lang="ja-JP" altLang="en-US" sz="48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245974"/>
            <a:ext cx="8229600" cy="1200329"/>
          </a:xfrm>
          <a:noFill/>
        </p:spPr>
        <p:txBody>
          <a:bodyPr>
            <a:spAutoFit/>
          </a:bodyPr>
          <a:lstStyle/>
          <a:p>
            <a:r>
              <a:rPr lang="en-US" altLang="ja-JP" sz="3600" b="1" dirty="0">
                <a:solidFill>
                  <a:srgbClr val="006600"/>
                </a:solidFill>
                <a:effectLst>
                  <a:outerShdw blurRad="38100" dist="38100" dir="2700000" algn="tl">
                    <a:srgbClr val="C0C0C0"/>
                  </a:outerShdw>
                </a:effectLst>
                <a:ea typeface="HGS創英角ｺﾞｼｯｸUB" pitchFamily="50" charset="-128"/>
              </a:rPr>
              <a:t>Noise Mechanism</a:t>
            </a:r>
            <a:br>
              <a:rPr lang="en-US" altLang="ja-JP" sz="3600" b="1" dirty="0">
                <a:solidFill>
                  <a:srgbClr val="006600"/>
                </a:solidFill>
                <a:effectLst>
                  <a:outerShdw blurRad="38100" dist="38100" dir="2700000" algn="tl">
                    <a:srgbClr val="C0C0C0"/>
                  </a:outerShdw>
                </a:effectLst>
                <a:ea typeface="HGS創英角ｺﾞｼｯｸUB" pitchFamily="50" charset="-128"/>
              </a:rPr>
            </a:br>
            <a:r>
              <a:rPr lang="en-US" altLang="ja-JP" sz="3600" b="1" dirty="0">
                <a:solidFill>
                  <a:srgbClr val="006600"/>
                </a:solidFill>
                <a:effectLst>
                  <a:outerShdw blurRad="38100" dist="38100" dir="2700000" algn="tl">
                    <a:srgbClr val="C0C0C0"/>
                  </a:outerShdw>
                </a:effectLst>
                <a:ea typeface="HGS創英角ｺﾞｼｯｸUB" pitchFamily="50" charset="-128"/>
              </a:rPr>
              <a:t> </a:t>
            </a:r>
            <a:r>
              <a:rPr lang="en-US" altLang="ja-JP" sz="3200" b="1" dirty="0">
                <a:solidFill>
                  <a:srgbClr val="006600"/>
                </a:solidFill>
                <a:effectLst>
                  <a:outerShdw blurRad="38100" dist="38100" dir="2700000" algn="tl">
                    <a:srgbClr val="C0C0C0"/>
                  </a:outerShdw>
                </a:effectLst>
                <a:ea typeface="HGS創英角ｺﾞｼｯｸUB" pitchFamily="50" charset="-128"/>
              </a:rPr>
              <a:t>(l- noise)</a:t>
            </a:r>
          </a:p>
        </p:txBody>
      </p:sp>
      <p:graphicFrame>
        <p:nvGraphicFramePr>
          <p:cNvPr id="21507" name="Object 3"/>
          <p:cNvGraphicFramePr>
            <a:graphicFrameLocks noGrp="1" noChangeAspect="1"/>
          </p:cNvGraphicFramePr>
          <p:nvPr>
            <p:ph sz="half" idx="1"/>
          </p:nvPr>
        </p:nvGraphicFramePr>
        <p:xfrm>
          <a:off x="4641850" y="1897063"/>
          <a:ext cx="442913" cy="257175"/>
        </p:xfrm>
        <a:graphic>
          <a:graphicData uri="http://schemas.openxmlformats.org/presentationml/2006/ole">
            <mc:AlternateContent xmlns:mc="http://schemas.openxmlformats.org/markup-compatibility/2006">
              <mc:Choice xmlns:v="urn:schemas-microsoft-com:vml" Requires="v">
                <p:oleObj spid="_x0000_s4125" name="数式" r:id="rId4" imgW="241200" imgH="139680" progId="Equation.3">
                  <p:embed/>
                </p:oleObj>
              </mc:Choice>
              <mc:Fallback>
                <p:oleObj name="数式" r:id="rId4" imgW="241200" imgH="13968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1850" y="1897063"/>
                        <a:ext cx="442913" cy="257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508" name="Rectangle 4"/>
          <p:cNvSpPr>
            <a:spLocks noChangeArrowheads="1"/>
          </p:cNvSpPr>
          <p:nvPr/>
        </p:nvSpPr>
        <p:spPr bwMode="auto">
          <a:xfrm>
            <a:off x="6989763" y="2746375"/>
            <a:ext cx="647700" cy="360363"/>
          </a:xfrm>
          <a:prstGeom prst="rect">
            <a:avLst/>
          </a:prstGeom>
          <a:noFill/>
          <a:ln w="28575">
            <a:solidFill>
              <a:schemeClr val="hlink"/>
            </a:solidFill>
            <a:miter lim="800000"/>
            <a:headEnd/>
            <a:tailEnd/>
          </a:ln>
          <a:effectLst/>
        </p:spPr>
        <p:txBody>
          <a:bodyPr wrap="none" anchor="ctr"/>
          <a:lstStyle/>
          <a:p>
            <a:endParaRPr lang="ja-JP" altLang="en-US"/>
          </a:p>
        </p:txBody>
      </p:sp>
      <p:sp>
        <p:nvSpPr>
          <p:cNvPr id="21509" name="Text Box 5"/>
          <p:cNvSpPr txBox="1">
            <a:spLocks noChangeArrowheads="1"/>
          </p:cNvSpPr>
          <p:nvPr/>
        </p:nvSpPr>
        <p:spPr bwMode="auto">
          <a:xfrm>
            <a:off x="6989763" y="2746375"/>
            <a:ext cx="596900" cy="366713"/>
          </a:xfrm>
          <a:prstGeom prst="rect">
            <a:avLst/>
          </a:prstGeom>
          <a:noFill/>
          <a:ln w="9525">
            <a:noFill/>
            <a:miter lim="800000"/>
            <a:headEnd/>
            <a:tailEnd/>
          </a:ln>
          <a:effectLst/>
        </p:spPr>
        <p:txBody>
          <a:bodyPr wrap="none">
            <a:spAutoFit/>
          </a:bodyPr>
          <a:lstStyle/>
          <a:p>
            <a:r>
              <a:rPr lang="en-US" altLang="ja-JP" b="1">
                <a:solidFill>
                  <a:schemeClr val="hlink"/>
                </a:solidFill>
                <a:latin typeface="Courier New" pitchFamily="49" charset="0"/>
              </a:rPr>
              <a:t>H</a:t>
            </a:r>
            <a:r>
              <a:rPr lang="en-US" altLang="ja-JP" sz="1200" b="1">
                <a:solidFill>
                  <a:schemeClr val="hlink"/>
                </a:solidFill>
                <a:latin typeface="Courier New" pitchFamily="49" charset="0"/>
              </a:rPr>
              <a:t>slm</a:t>
            </a:r>
          </a:p>
        </p:txBody>
      </p:sp>
      <p:sp>
        <p:nvSpPr>
          <p:cNvPr id="21510" name="Rectangle 6"/>
          <p:cNvSpPr>
            <a:spLocks noChangeArrowheads="1"/>
          </p:cNvSpPr>
          <p:nvPr/>
        </p:nvSpPr>
        <p:spPr bwMode="auto">
          <a:xfrm>
            <a:off x="7947025" y="3243263"/>
            <a:ext cx="647700" cy="360362"/>
          </a:xfrm>
          <a:prstGeom prst="rect">
            <a:avLst/>
          </a:prstGeom>
          <a:noFill/>
          <a:ln w="28575">
            <a:solidFill>
              <a:schemeClr val="hlink"/>
            </a:solidFill>
            <a:miter lim="800000"/>
            <a:headEnd/>
            <a:tailEnd/>
          </a:ln>
          <a:effectLst/>
        </p:spPr>
        <p:txBody>
          <a:bodyPr wrap="none" anchor="ctr"/>
          <a:lstStyle/>
          <a:p>
            <a:endParaRPr lang="ja-JP" altLang="en-US"/>
          </a:p>
        </p:txBody>
      </p:sp>
      <p:sp>
        <p:nvSpPr>
          <p:cNvPr id="21511" name="Text Box 7"/>
          <p:cNvSpPr txBox="1">
            <a:spLocks noChangeArrowheads="1"/>
          </p:cNvSpPr>
          <p:nvPr/>
        </p:nvSpPr>
        <p:spPr bwMode="auto">
          <a:xfrm>
            <a:off x="7947025" y="3243263"/>
            <a:ext cx="596900" cy="366712"/>
          </a:xfrm>
          <a:prstGeom prst="rect">
            <a:avLst/>
          </a:prstGeom>
          <a:noFill/>
          <a:ln w="9525">
            <a:noFill/>
            <a:miter lim="800000"/>
            <a:headEnd/>
            <a:tailEnd/>
          </a:ln>
          <a:effectLst/>
        </p:spPr>
        <p:txBody>
          <a:bodyPr wrap="none">
            <a:spAutoFit/>
          </a:bodyPr>
          <a:lstStyle/>
          <a:p>
            <a:r>
              <a:rPr lang="en-US" altLang="ja-JP" b="1">
                <a:solidFill>
                  <a:schemeClr val="hlink"/>
                </a:solidFill>
                <a:latin typeface="Courier New" pitchFamily="49" charset="0"/>
              </a:rPr>
              <a:t>D</a:t>
            </a:r>
            <a:r>
              <a:rPr lang="en-US" altLang="ja-JP" sz="1200" b="1">
                <a:solidFill>
                  <a:schemeClr val="hlink"/>
                </a:solidFill>
                <a:latin typeface="Courier New" pitchFamily="49" charset="0"/>
              </a:rPr>
              <a:t>slm</a:t>
            </a:r>
          </a:p>
        </p:txBody>
      </p:sp>
      <p:sp>
        <p:nvSpPr>
          <p:cNvPr id="21512" name="Rectangle 8"/>
          <p:cNvSpPr>
            <a:spLocks noChangeArrowheads="1"/>
          </p:cNvSpPr>
          <p:nvPr/>
        </p:nvSpPr>
        <p:spPr bwMode="auto">
          <a:xfrm>
            <a:off x="6989763" y="3825875"/>
            <a:ext cx="647700" cy="360363"/>
          </a:xfrm>
          <a:prstGeom prst="rect">
            <a:avLst/>
          </a:prstGeom>
          <a:noFill/>
          <a:ln w="28575">
            <a:solidFill>
              <a:schemeClr val="hlink"/>
            </a:solidFill>
            <a:miter lim="800000"/>
            <a:headEnd/>
            <a:tailEnd/>
          </a:ln>
          <a:effectLst/>
        </p:spPr>
        <p:txBody>
          <a:bodyPr wrap="none" anchor="ctr"/>
          <a:lstStyle/>
          <a:p>
            <a:endParaRPr lang="ja-JP" altLang="en-US"/>
          </a:p>
        </p:txBody>
      </p:sp>
      <p:sp>
        <p:nvSpPr>
          <p:cNvPr id="21513" name="Text Box 9"/>
          <p:cNvSpPr txBox="1">
            <a:spLocks noChangeArrowheads="1"/>
          </p:cNvSpPr>
          <p:nvPr/>
        </p:nvSpPr>
        <p:spPr bwMode="auto">
          <a:xfrm>
            <a:off x="6989763" y="3825875"/>
            <a:ext cx="596900" cy="366713"/>
          </a:xfrm>
          <a:prstGeom prst="rect">
            <a:avLst/>
          </a:prstGeom>
          <a:noFill/>
          <a:ln w="9525">
            <a:noFill/>
            <a:miter lim="800000"/>
            <a:headEnd/>
            <a:tailEnd/>
          </a:ln>
          <a:effectLst/>
        </p:spPr>
        <p:txBody>
          <a:bodyPr wrap="none">
            <a:spAutoFit/>
          </a:bodyPr>
          <a:lstStyle/>
          <a:p>
            <a:r>
              <a:rPr lang="en-US" altLang="ja-JP" b="1">
                <a:solidFill>
                  <a:schemeClr val="hlink"/>
                </a:solidFill>
                <a:latin typeface="Courier New" pitchFamily="49" charset="0"/>
              </a:rPr>
              <a:t>F</a:t>
            </a:r>
            <a:r>
              <a:rPr lang="en-US" altLang="ja-JP" sz="1200" b="1">
                <a:solidFill>
                  <a:schemeClr val="hlink"/>
                </a:solidFill>
                <a:latin typeface="Courier New" pitchFamily="49" charset="0"/>
              </a:rPr>
              <a:t>slm</a:t>
            </a:r>
          </a:p>
        </p:txBody>
      </p:sp>
      <p:sp>
        <p:nvSpPr>
          <p:cNvPr id="21514" name="Rectangle 10"/>
          <p:cNvSpPr>
            <a:spLocks noChangeArrowheads="1"/>
          </p:cNvSpPr>
          <p:nvPr/>
        </p:nvSpPr>
        <p:spPr bwMode="auto">
          <a:xfrm>
            <a:off x="5938838" y="3270250"/>
            <a:ext cx="647700" cy="360363"/>
          </a:xfrm>
          <a:prstGeom prst="rect">
            <a:avLst/>
          </a:prstGeom>
          <a:noFill/>
          <a:ln w="28575">
            <a:solidFill>
              <a:schemeClr val="hlink"/>
            </a:solidFill>
            <a:miter lim="800000"/>
            <a:headEnd/>
            <a:tailEnd/>
          </a:ln>
          <a:effectLst/>
        </p:spPr>
        <p:txBody>
          <a:bodyPr wrap="none" anchor="ctr"/>
          <a:lstStyle/>
          <a:p>
            <a:endParaRPr lang="ja-JP" altLang="en-US"/>
          </a:p>
        </p:txBody>
      </p:sp>
      <p:sp>
        <p:nvSpPr>
          <p:cNvPr id="21515" name="Text Box 11"/>
          <p:cNvSpPr txBox="1">
            <a:spLocks noChangeArrowheads="1"/>
          </p:cNvSpPr>
          <p:nvPr/>
        </p:nvSpPr>
        <p:spPr bwMode="auto">
          <a:xfrm>
            <a:off x="5938838" y="3270250"/>
            <a:ext cx="596900" cy="366713"/>
          </a:xfrm>
          <a:prstGeom prst="rect">
            <a:avLst/>
          </a:prstGeom>
          <a:noFill/>
          <a:ln w="9525">
            <a:noFill/>
            <a:miter lim="800000"/>
            <a:headEnd/>
            <a:tailEnd/>
          </a:ln>
          <a:effectLst/>
        </p:spPr>
        <p:txBody>
          <a:bodyPr wrap="none">
            <a:spAutoFit/>
          </a:bodyPr>
          <a:lstStyle/>
          <a:p>
            <a:r>
              <a:rPr lang="en-US" altLang="ja-JP" b="1">
                <a:solidFill>
                  <a:schemeClr val="hlink"/>
                </a:solidFill>
                <a:latin typeface="Courier New" pitchFamily="49" charset="0"/>
              </a:rPr>
              <a:t>A</a:t>
            </a:r>
            <a:r>
              <a:rPr lang="en-US" altLang="ja-JP" sz="1200" b="1">
                <a:solidFill>
                  <a:schemeClr val="hlink"/>
                </a:solidFill>
                <a:latin typeface="Courier New" pitchFamily="49" charset="0"/>
              </a:rPr>
              <a:t>slm</a:t>
            </a:r>
          </a:p>
        </p:txBody>
      </p:sp>
      <p:sp>
        <p:nvSpPr>
          <p:cNvPr id="21516" name="Line 12"/>
          <p:cNvSpPr>
            <a:spLocks noChangeShapeType="1"/>
          </p:cNvSpPr>
          <p:nvPr/>
        </p:nvSpPr>
        <p:spPr bwMode="auto">
          <a:xfrm>
            <a:off x="6327775" y="2911475"/>
            <a:ext cx="661988" cy="0"/>
          </a:xfrm>
          <a:prstGeom prst="line">
            <a:avLst/>
          </a:prstGeom>
          <a:noFill/>
          <a:ln w="28575">
            <a:solidFill>
              <a:schemeClr val="tx1"/>
            </a:solidFill>
            <a:round/>
            <a:headEnd/>
            <a:tailEnd type="triangle" w="lg" len="lg"/>
          </a:ln>
          <a:effectLst/>
        </p:spPr>
        <p:txBody>
          <a:bodyPr/>
          <a:lstStyle/>
          <a:p>
            <a:endParaRPr lang="ja-JP" altLang="en-US"/>
          </a:p>
        </p:txBody>
      </p:sp>
      <p:sp>
        <p:nvSpPr>
          <p:cNvPr id="21517" name="Line 13"/>
          <p:cNvSpPr>
            <a:spLocks noChangeShapeType="1"/>
          </p:cNvSpPr>
          <p:nvPr/>
        </p:nvSpPr>
        <p:spPr bwMode="auto">
          <a:xfrm>
            <a:off x="7637463" y="3970338"/>
            <a:ext cx="669925" cy="12700"/>
          </a:xfrm>
          <a:prstGeom prst="line">
            <a:avLst/>
          </a:prstGeom>
          <a:noFill/>
          <a:ln w="28575">
            <a:solidFill>
              <a:schemeClr val="tx1"/>
            </a:solidFill>
            <a:round/>
            <a:headEnd type="triangle" w="lg" len="lg"/>
            <a:tailEnd/>
          </a:ln>
          <a:effectLst/>
        </p:spPr>
        <p:txBody>
          <a:bodyPr/>
          <a:lstStyle/>
          <a:p>
            <a:endParaRPr lang="ja-JP" altLang="en-US"/>
          </a:p>
        </p:txBody>
      </p:sp>
      <p:sp>
        <p:nvSpPr>
          <p:cNvPr id="21518" name="Line 14"/>
          <p:cNvSpPr>
            <a:spLocks noChangeShapeType="1"/>
          </p:cNvSpPr>
          <p:nvPr/>
        </p:nvSpPr>
        <p:spPr bwMode="auto">
          <a:xfrm flipV="1">
            <a:off x="6227763" y="3990975"/>
            <a:ext cx="0" cy="360363"/>
          </a:xfrm>
          <a:prstGeom prst="line">
            <a:avLst/>
          </a:prstGeom>
          <a:noFill/>
          <a:ln w="28575">
            <a:solidFill>
              <a:schemeClr val="tx1"/>
            </a:solidFill>
            <a:round/>
            <a:headEnd type="triangle" w="lg" len="lg"/>
            <a:tailEnd/>
          </a:ln>
          <a:effectLst/>
        </p:spPr>
        <p:txBody>
          <a:bodyPr/>
          <a:lstStyle/>
          <a:p>
            <a:endParaRPr lang="ja-JP" altLang="en-US"/>
          </a:p>
        </p:txBody>
      </p:sp>
      <p:sp>
        <p:nvSpPr>
          <p:cNvPr id="21519" name="Line 15"/>
          <p:cNvSpPr>
            <a:spLocks noChangeShapeType="1"/>
          </p:cNvSpPr>
          <p:nvPr/>
        </p:nvSpPr>
        <p:spPr bwMode="auto">
          <a:xfrm>
            <a:off x="6227763" y="3990975"/>
            <a:ext cx="762000" cy="0"/>
          </a:xfrm>
          <a:prstGeom prst="line">
            <a:avLst/>
          </a:prstGeom>
          <a:noFill/>
          <a:ln w="28575">
            <a:solidFill>
              <a:schemeClr val="tx1"/>
            </a:solidFill>
            <a:round/>
            <a:headEnd type="none" w="lg" len="lg"/>
            <a:tailEnd/>
          </a:ln>
          <a:effectLst/>
        </p:spPr>
        <p:txBody>
          <a:bodyPr/>
          <a:lstStyle/>
          <a:p>
            <a:endParaRPr lang="ja-JP" altLang="en-US"/>
          </a:p>
        </p:txBody>
      </p:sp>
      <p:sp>
        <p:nvSpPr>
          <p:cNvPr id="21520" name="Line 16"/>
          <p:cNvSpPr>
            <a:spLocks noChangeShapeType="1"/>
          </p:cNvSpPr>
          <p:nvPr/>
        </p:nvSpPr>
        <p:spPr bwMode="auto">
          <a:xfrm flipV="1">
            <a:off x="6227763" y="3630613"/>
            <a:ext cx="0" cy="360362"/>
          </a:xfrm>
          <a:prstGeom prst="line">
            <a:avLst/>
          </a:prstGeom>
          <a:noFill/>
          <a:ln w="28575">
            <a:solidFill>
              <a:schemeClr val="tx1"/>
            </a:solidFill>
            <a:round/>
            <a:headEnd/>
            <a:tailEnd type="triangle" w="lg" len="lg"/>
          </a:ln>
          <a:effectLst/>
        </p:spPr>
        <p:txBody>
          <a:bodyPr/>
          <a:lstStyle/>
          <a:p>
            <a:endParaRPr lang="ja-JP" altLang="en-US"/>
          </a:p>
        </p:txBody>
      </p:sp>
      <p:sp>
        <p:nvSpPr>
          <p:cNvPr id="21521" name="Line 17"/>
          <p:cNvSpPr>
            <a:spLocks noChangeShapeType="1"/>
          </p:cNvSpPr>
          <p:nvPr/>
        </p:nvSpPr>
        <p:spPr bwMode="auto">
          <a:xfrm>
            <a:off x="7637463" y="2890838"/>
            <a:ext cx="669925" cy="6350"/>
          </a:xfrm>
          <a:prstGeom prst="line">
            <a:avLst/>
          </a:prstGeom>
          <a:noFill/>
          <a:ln w="28575">
            <a:solidFill>
              <a:schemeClr val="tx1"/>
            </a:solidFill>
            <a:round/>
            <a:headEnd/>
            <a:tailEnd/>
          </a:ln>
          <a:effectLst/>
        </p:spPr>
        <p:txBody>
          <a:bodyPr/>
          <a:lstStyle/>
          <a:p>
            <a:endParaRPr lang="ja-JP" altLang="en-US"/>
          </a:p>
        </p:txBody>
      </p:sp>
      <p:sp>
        <p:nvSpPr>
          <p:cNvPr id="21522" name="Line 18"/>
          <p:cNvSpPr>
            <a:spLocks noChangeShapeType="1"/>
          </p:cNvSpPr>
          <p:nvPr/>
        </p:nvSpPr>
        <p:spPr bwMode="auto">
          <a:xfrm>
            <a:off x="8307388" y="2884488"/>
            <a:ext cx="0" cy="358775"/>
          </a:xfrm>
          <a:prstGeom prst="line">
            <a:avLst/>
          </a:prstGeom>
          <a:noFill/>
          <a:ln w="28575">
            <a:solidFill>
              <a:schemeClr val="tx1"/>
            </a:solidFill>
            <a:round/>
            <a:headEnd/>
            <a:tailEnd type="triangle" w="lg" len="lg"/>
          </a:ln>
          <a:effectLst/>
        </p:spPr>
        <p:txBody>
          <a:bodyPr/>
          <a:lstStyle/>
          <a:p>
            <a:endParaRPr lang="ja-JP" altLang="en-US"/>
          </a:p>
        </p:txBody>
      </p:sp>
      <p:sp>
        <p:nvSpPr>
          <p:cNvPr id="21523" name="Line 19"/>
          <p:cNvSpPr>
            <a:spLocks noChangeShapeType="1"/>
          </p:cNvSpPr>
          <p:nvPr/>
        </p:nvSpPr>
        <p:spPr bwMode="auto">
          <a:xfrm flipV="1">
            <a:off x="6227763" y="3016250"/>
            <a:ext cx="0" cy="254000"/>
          </a:xfrm>
          <a:prstGeom prst="line">
            <a:avLst/>
          </a:prstGeom>
          <a:noFill/>
          <a:ln w="28575">
            <a:solidFill>
              <a:schemeClr val="tx1"/>
            </a:solidFill>
            <a:round/>
            <a:headEnd/>
            <a:tailEnd/>
          </a:ln>
          <a:effectLst/>
        </p:spPr>
        <p:txBody>
          <a:bodyPr/>
          <a:lstStyle/>
          <a:p>
            <a:endParaRPr lang="ja-JP" altLang="en-US"/>
          </a:p>
        </p:txBody>
      </p:sp>
      <p:sp>
        <p:nvSpPr>
          <p:cNvPr id="21524" name="Line 20"/>
          <p:cNvSpPr>
            <a:spLocks noChangeShapeType="1"/>
          </p:cNvSpPr>
          <p:nvPr/>
        </p:nvSpPr>
        <p:spPr bwMode="auto">
          <a:xfrm>
            <a:off x="8307388" y="3603625"/>
            <a:ext cx="0" cy="379413"/>
          </a:xfrm>
          <a:prstGeom prst="line">
            <a:avLst/>
          </a:prstGeom>
          <a:noFill/>
          <a:ln w="28575">
            <a:solidFill>
              <a:schemeClr val="tx1"/>
            </a:solidFill>
            <a:round/>
            <a:headEnd/>
            <a:tailEnd/>
          </a:ln>
          <a:effectLst/>
        </p:spPr>
        <p:txBody>
          <a:bodyPr/>
          <a:lstStyle/>
          <a:p>
            <a:endParaRPr lang="ja-JP" altLang="en-US"/>
          </a:p>
        </p:txBody>
      </p:sp>
      <p:sp>
        <p:nvSpPr>
          <p:cNvPr id="21525" name="Rectangle 21"/>
          <p:cNvSpPr>
            <a:spLocks noChangeArrowheads="1"/>
          </p:cNvSpPr>
          <p:nvPr/>
        </p:nvSpPr>
        <p:spPr bwMode="auto">
          <a:xfrm>
            <a:off x="5062538" y="2989263"/>
            <a:ext cx="866775" cy="366712"/>
          </a:xfrm>
          <a:prstGeom prst="rect">
            <a:avLst/>
          </a:prstGeom>
          <a:noFill/>
          <a:ln w="9525">
            <a:noFill/>
            <a:miter lim="800000"/>
            <a:headEnd/>
            <a:tailEnd/>
          </a:ln>
          <a:effectLst/>
        </p:spPr>
        <p:txBody>
          <a:bodyPr wrap="none">
            <a:spAutoFit/>
          </a:bodyPr>
          <a:lstStyle/>
          <a:p>
            <a:r>
              <a:rPr lang="en-US" altLang="ja-JP" b="1">
                <a:solidFill>
                  <a:schemeClr val="hlink"/>
                </a:solidFill>
                <a:latin typeface="Courier New" pitchFamily="49" charset="0"/>
              </a:rPr>
              <a:t>(slm)</a:t>
            </a:r>
          </a:p>
        </p:txBody>
      </p:sp>
      <p:sp>
        <p:nvSpPr>
          <p:cNvPr id="21526" name="Line 22"/>
          <p:cNvSpPr>
            <a:spLocks noChangeShapeType="1"/>
          </p:cNvSpPr>
          <p:nvPr/>
        </p:nvSpPr>
        <p:spPr bwMode="auto">
          <a:xfrm>
            <a:off x="5807075" y="2905125"/>
            <a:ext cx="301625" cy="1588"/>
          </a:xfrm>
          <a:prstGeom prst="line">
            <a:avLst/>
          </a:prstGeom>
          <a:noFill/>
          <a:ln w="28575">
            <a:solidFill>
              <a:schemeClr val="tx1"/>
            </a:solidFill>
            <a:round/>
            <a:headEnd/>
            <a:tailEnd type="triangle" w="lg" len="lg"/>
          </a:ln>
          <a:effectLst/>
        </p:spPr>
        <p:txBody>
          <a:bodyPr/>
          <a:lstStyle/>
          <a:p>
            <a:endParaRPr lang="ja-JP" altLang="en-US"/>
          </a:p>
        </p:txBody>
      </p:sp>
      <p:sp>
        <p:nvSpPr>
          <p:cNvPr id="21527" name="Text Box 23"/>
          <p:cNvSpPr txBox="1">
            <a:spLocks noChangeArrowheads="1"/>
          </p:cNvSpPr>
          <p:nvPr/>
        </p:nvSpPr>
        <p:spPr bwMode="auto">
          <a:xfrm>
            <a:off x="6227763" y="2911475"/>
            <a:ext cx="320675" cy="366713"/>
          </a:xfrm>
          <a:prstGeom prst="rect">
            <a:avLst/>
          </a:prstGeom>
          <a:noFill/>
          <a:ln w="9525">
            <a:noFill/>
            <a:miter lim="800000"/>
            <a:headEnd/>
            <a:tailEnd/>
          </a:ln>
          <a:effectLst/>
        </p:spPr>
        <p:txBody>
          <a:bodyPr wrap="none">
            <a:spAutoFit/>
          </a:bodyPr>
          <a:lstStyle/>
          <a:p>
            <a:r>
              <a:rPr lang="en-US" altLang="ja-JP" b="1">
                <a:latin typeface="Courier New" pitchFamily="49" charset="0"/>
              </a:rPr>
              <a:t>-</a:t>
            </a:r>
          </a:p>
        </p:txBody>
      </p:sp>
      <p:grpSp>
        <p:nvGrpSpPr>
          <p:cNvPr id="2" name="Group 24"/>
          <p:cNvGrpSpPr>
            <a:grpSpLocks/>
          </p:cNvGrpSpPr>
          <p:nvPr/>
        </p:nvGrpSpPr>
        <p:grpSpPr bwMode="auto">
          <a:xfrm>
            <a:off x="6108700" y="2797175"/>
            <a:ext cx="230188" cy="219075"/>
            <a:chOff x="1652" y="3249"/>
            <a:chExt cx="145" cy="138"/>
          </a:xfrm>
        </p:grpSpPr>
        <p:sp>
          <p:nvSpPr>
            <p:cNvPr id="21529" name="Oval 25"/>
            <p:cNvSpPr>
              <a:spLocks noChangeArrowheads="1"/>
            </p:cNvSpPr>
            <p:nvPr/>
          </p:nvSpPr>
          <p:spPr bwMode="auto">
            <a:xfrm>
              <a:off x="1655" y="3249"/>
              <a:ext cx="136" cy="136"/>
            </a:xfrm>
            <a:prstGeom prst="ellipse">
              <a:avLst/>
            </a:prstGeom>
            <a:noFill/>
            <a:ln w="28575">
              <a:solidFill>
                <a:schemeClr val="tx1"/>
              </a:solidFill>
              <a:round/>
              <a:headEnd/>
              <a:tailEnd/>
            </a:ln>
            <a:effectLst/>
          </p:spPr>
          <p:txBody>
            <a:bodyPr wrap="none" anchor="ctr"/>
            <a:lstStyle/>
            <a:p>
              <a:endParaRPr lang="ja-JP" altLang="en-US"/>
            </a:p>
          </p:txBody>
        </p:sp>
        <p:sp>
          <p:nvSpPr>
            <p:cNvPr id="21530" name="Line 26"/>
            <p:cNvSpPr>
              <a:spLocks noChangeShapeType="1"/>
            </p:cNvSpPr>
            <p:nvPr/>
          </p:nvSpPr>
          <p:spPr bwMode="auto">
            <a:xfrm>
              <a:off x="1652" y="3318"/>
              <a:ext cx="145" cy="0"/>
            </a:xfrm>
            <a:prstGeom prst="line">
              <a:avLst/>
            </a:prstGeom>
            <a:noFill/>
            <a:ln w="28575">
              <a:solidFill>
                <a:schemeClr val="tx1"/>
              </a:solidFill>
              <a:round/>
              <a:headEnd/>
              <a:tailEnd/>
            </a:ln>
            <a:effectLst/>
          </p:spPr>
          <p:txBody>
            <a:bodyPr/>
            <a:lstStyle/>
            <a:p>
              <a:endParaRPr lang="ja-JP" altLang="en-US"/>
            </a:p>
          </p:txBody>
        </p:sp>
        <p:sp>
          <p:nvSpPr>
            <p:cNvPr id="21531" name="Line 27"/>
            <p:cNvSpPr>
              <a:spLocks noChangeShapeType="1"/>
            </p:cNvSpPr>
            <p:nvPr/>
          </p:nvSpPr>
          <p:spPr bwMode="auto">
            <a:xfrm>
              <a:off x="1725" y="3249"/>
              <a:ext cx="0" cy="138"/>
            </a:xfrm>
            <a:prstGeom prst="line">
              <a:avLst/>
            </a:prstGeom>
            <a:noFill/>
            <a:ln w="28575">
              <a:solidFill>
                <a:schemeClr val="tx1"/>
              </a:solidFill>
              <a:round/>
              <a:headEnd/>
              <a:tailEnd/>
            </a:ln>
            <a:effectLst/>
          </p:spPr>
          <p:txBody>
            <a:bodyPr/>
            <a:lstStyle/>
            <a:p>
              <a:endParaRPr lang="ja-JP" altLang="en-US"/>
            </a:p>
          </p:txBody>
        </p:sp>
      </p:grpSp>
      <p:sp>
        <p:nvSpPr>
          <p:cNvPr id="21532" name="Rectangle 28"/>
          <p:cNvSpPr>
            <a:spLocks noChangeArrowheads="1"/>
          </p:cNvSpPr>
          <p:nvPr/>
        </p:nvSpPr>
        <p:spPr bwMode="auto">
          <a:xfrm>
            <a:off x="5938838" y="4351338"/>
            <a:ext cx="723900" cy="360362"/>
          </a:xfrm>
          <a:prstGeom prst="rect">
            <a:avLst/>
          </a:prstGeom>
          <a:noFill/>
          <a:ln w="28575">
            <a:solidFill>
              <a:schemeClr val="hlink"/>
            </a:solidFill>
            <a:miter lim="800000"/>
            <a:headEnd/>
            <a:tailEnd/>
          </a:ln>
          <a:effectLst/>
        </p:spPr>
        <p:txBody>
          <a:bodyPr wrap="none" anchor="ctr"/>
          <a:lstStyle/>
          <a:p>
            <a:endParaRPr lang="ja-JP" altLang="en-US"/>
          </a:p>
        </p:txBody>
      </p:sp>
      <p:sp>
        <p:nvSpPr>
          <p:cNvPr id="21533" name="Text Box 29"/>
          <p:cNvSpPr txBox="1">
            <a:spLocks noChangeArrowheads="1"/>
          </p:cNvSpPr>
          <p:nvPr/>
        </p:nvSpPr>
        <p:spPr bwMode="auto">
          <a:xfrm>
            <a:off x="5929313" y="4351338"/>
            <a:ext cx="733425" cy="366712"/>
          </a:xfrm>
          <a:prstGeom prst="rect">
            <a:avLst/>
          </a:prstGeom>
          <a:noFill/>
          <a:ln w="9525">
            <a:noFill/>
            <a:miter lim="800000"/>
            <a:headEnd/>
            <a:tailEnd/>
          </a:ln>
          <a:effectLst/>
        </p:spPr>
        <p:txBody>
          <a:bodyPr wrap="none">
            <a:spAutoFit/>
          </a:bodyPr>
          <a:lstStyle/>
          <a:p>
            <a:r>
              <a:rPr lang="en-US" altLang="ja-JP" b="1">
                <a:solidFill>
                  <a:schemeClr val="hlink"/>
                </a:solidFill>
                <a:latin typeface="Courier New" pitchFamily="49" charset="0"/>
              </a:rPr>
              <a:t>WF</a:t>
            </a:r>
            <a:r>
              <a:rPr lang="en-US" altLang="ja-JP" sz="1200" b="1">
                <a:solidFill>
                  <a:schemeClr val="hlink"/>
                </a:solidFill>
                <a:latin typeface="Courier New" pitchFamily="49" charset="0"/>
              </a:rPr>
              <a:t>slm</a:t>
            </a:r>
          </a:p>
        </p:txBody>
      </p:sp>
      <p:sp>
        <p:nvSpPr>
          <p:cNvPr id="21534" name="Rectangle 30"/>
          <p:cNvSpPr>
            <a:spLocks noChangeArrowheads="1"/>
          </p:cNvSpPr>
          <p:nvPr/>
        </p:nvSpPr>
        <p:spPr bwMode="auto">
          <a:xfrm>
            <a:off x="2052638" y="2752725"/>
            <a:ext cx="647700" cy="360363"/>
          </a:xfrm>
          <a:prstGeom prst="rect">
            <a:avLst/>
          </a:prstGeom>
          <a:noFill/>
          <a:ln w="28575">
            <a:solidFill>
              <a:srgbClr val="660033"/>
            </a:solidFill>
            <a:miter lim="800000"/>
            <a:headEnd/>
            <a:tailEnd/>
          </a:ln>
          <a:effectLst/>
        </p:spPr>
        <p:txBody>
          <a:bodyPr wrap="none" anchor="ctr"/>
          <a:lstStyle/>
          <a:p>
            <a:endParaRPr lang="ja-JP" altLang="en-US"/>
          </a:p>
        </p:txBody>
      </p:sp>
      <p:sp>
        <p:nvSpPr>
          <p:cNvPr id="21535" name="Text Box 31"/>
          <p:cNvSpPr txBox="1">
            <a:spLocks noChangeArrowheads="1"/>
          </p:cNvSpPr>
          <p:nvPr/>
        </p:nvSpPr>
        <p:spPr bwMode="auto">
          <a:xfrm>
            <a:off x="2212975" y="2751138"/>
            <a:ext cx="320675" cy="366712"/>
          </a:xfrm>
          <a:prstGeom prst="rect">
            <a:avLst/>
          </a:prstGeom>
          <a:noFill/>
          <a:ln w="9525">
            <a:noFill/>
            <a:miter lim="800000"/>
            <a:headEnd/>
            <a:tailEnd/>
          </a:ln>
          <a:effectLst/>
        </p:spPr>
        <p:txBody>
          <a:bodyPr wrap="none">
            <a:spAutoFit/>
          </a:bodyPr>
          <a:lstStyle/>
          <a:p>
            <a:r>
              <a:rPr lang="en-US" altLang="ja-JP" b="1">
                <a:solidFill>
                  <a:srgbClr val="660033"/>
                </a:solidFill>
                <a:latin typeface="Courier New" pitchFamily="49" charset="0"/>
              </a:rPr>
              <a:t>H</a:t>
            </a:r>
            <a:endParaRPr lang="en-US" altLang="ja-JP" sz="1200" b="1">
              <a:solidFill>
                <a:srgbClr val="660033"/>
              </a:solidFill>
              <a:latin typeface="Courier New" pitchFamily="49" charset="0"/>
            </a:endParaRPr>
          </a:p>
        </p:txBody>
      </p:sp>
      <p:sp>
        <p:nvSpPr>
          <p:cNvPr id="21536" name="Rectangle 32"/>
          <p:cNvSpPr>
            <a:spLocks noChangeArrowheads="1"/>
          </p:cNvSpPr>
          <p:nvPr/>
        </p:nvSpPr>
        <p:spPr bwMode="auto">
          <a:xfrm>
            <a:off x="2933700" y="3249613"/>
            <a:ext cx="647700" cy="360362"/>
          </a:xfrm>
          <a:prstGeom prst="rect">
            <a:avLst/>
          </a:prstGeom>
          <a:noFill/>
          <a:ln w="28575">
            <a:solidFill>
              <a:srgbClr val="660033"/>
            </a:solidFill>
            <a:miter lim="800000"/>
            <a:headEnd/>
            <a:tailEnd/>
          </a:ln>
          <a:effectLst/>
        </p:spPr>
        <p:txBody>
          <a:bodyPr wrap="none" anchor="ctr"/>
          <a:lstStyle/>
          <a:p>
            <a:endParaRPr lang="ja-JP" altLang="en-US"/>
          </a:p>
        </p:txBody>
      </p:sp>
      <p:sp>
        <p:nvSpPr>
          <p:cNvPr id="21537" name="Text Box 33"/>
          <p:cNvSpPr txBox="1">
            <a:spLocks noChangeArrowheads="1"/>
          </p:cNvSpPr>
          <p:nvPr/>
        </p:nvSpPr>
        <p:spPr bwMode="auto">
          <a:xfrm>
            <a:off x="3095625" y="3243263"/>
            <a:ext cx="320675" cy="366712"/>
          </a:xfrm>
          <a:prstGeom prst="rect">
            <a:avLst/>
          </a:prstGeom>
          <a:noFill/>
          <a:ln w="9525">
            <a:noFill/>
            <a:miter lim="800000"/>
            <a:headEnd/>
            <a:tailEnd/>
          </a:ln>
          <a:effectLst/>
        </p:spPr>
        <p:txBody>
          <a:bodyPr wrap="none">
            <a:spAutoFit/>
          </a:bodyPr>
          <a:lstStyle/>
          <a:p>
            <a:r>
              <a:rPr lang="en-US" altLang="ja-JP" b="1">
                <a:solidFill>
                  <a:srgbClr val="660033"/>
                </a:solidFill>
                <a:latin typeface="Courier New" pitchFamily="49" charset="0"/>
              </a:rPr>
              <a:t>D</a:t>
            </a:r>
            <a:endParaRPr lang="en-US" altLang="ja-JP" sz="1200" b="1">
              <a:solidFill>
                <a:srgbClr val="660033"/>
              </a:solidFill>
              <a:latin typeface="Courier New" pitchFamily="49" charset="0"/>
            </a:endParaRPr>
          </a:p>
        </p:txBody>
      </p:sp>
      <p:sp>
        <p:nvSpPr>
          <p:cNvPr id="21538" name="Rectangle 34"/>
          <p:cNvSpPr>
            <a:spLocks noChangeArrowheads="1"/>
          </p:cNvSpPr>
          <p:nvPr/>
        </p:nvSpPr>
        <p:spPr bwMode="auto">
          <a:xfrm>
            <a:off x="2052638" y="3832225"/>
            <a:ext cx="647700" cy="360363"/>
          </a:xfrm>
          <a:prstGeom prst="rect">
            <a:avLst/>
          </a:prstGeom>
          <a:noFill/>
          <a:ln w="28575">
            <a:solidFill>
              <a:srgbClr val="660033"/>
            </a:solidFill>
            <a:miter lim="800000"/>
            <a:headEnd/>
            <a:tailEnd/>
          </a:ln>
          <a:effectLst/>
        </p:spPr>
        <p:txBody>
          <a:bodyPr wrap="none" anchor="ctr"/>
          <a:lstStyle/>
          <a:p>
            <a:endParaRPr lang="ja-JP" altLang="en-US"/>
          </a:p>
        </p:txBody>
      </p:sp>
      <p:sp>
        <p:nvSpPr>
          <p:cNvPr id="21539" name="Text Box 35"/>
          <p:cNvSpPr txBox="1">
            <a:spLocks noChangeArrowheads="1"/>
          </p:cNvSpPr>
          <p:nvPr/>
        </p:nvSpPr>
        <p:spPr bwMode="auto">
          <a:xfrm>
            <a:off x="2212975" y="3825875"/>
            <a:ext cx="320675" cy="366713"/>
          </a:xfrm>
          <a:prstGeom prst="rect">
            <a:avLst/>
          </a:prstGeom>
          <a:noFill/>
          <a:ln w="9525">
            <a:noFill/>
            <a:miter lim="800000"/>
            <a:headEnd/>
            <a:tailEnd/>
          </a:ln>
          <a:effectLst/>
        </p:spPr>
        <p:txBody>
          <a:bodyPr wrap="none">
            <a:spAutoFit/>
          </a:bodyPr>
          <a:lstStyle/>
          <a:p>
            <a:r>
              <a:rPr lang="en-US" altLang="ja-JP" b="1">
                <a:solidFill>
                  <a:srgbClr val="660033"/>
                </a:solidFill>
                <a:latin typeface="Courier New" pitchFamily="49" charset="0"/>
              </a:rPr>
              <a:t>F</a:t>
            </a:r>
            <a:endParaRPr lang="en-US" altLang="ja-JP" sz="1200" b="1">
              <a:solidFill>
                <a:srgbClr val="660033"/>
              </a:solidFill>
              <a:latin typeface="Courier New" pitchFamily="49" charset="0"/>
            </a:endParaRPr>
          </a:p>
        </p:txBody>
      </p:sp>
      <p:sp>
        <p:nvSpPr>
          <p:cNvPr id="21540" name="Rectangle 36"/>
          <p:cNvSpPr>
            <a:spLocks noChangeArrowheads="1"/>
          </p:cNvSpPr>
          <p:nvPr/>
        </p:nvSpPr>
        <p:spPr bwMode="auto">
          <a:xfrm>
            <a:off x="1171575" y="3255963"/>
            <a:ext cx="647700" cy="360362"/>
          </a:xfrm>
          <a:prstGeom prst="rect">
            <a:avLst/>
          </a:prstGeom>
          <a:noFill/>
          <a:ln w="28575">
            <a:solidFill>
              <a:srgbClr val="660033"/>
            </a:solidFill>
            <a:miter lim="800000"/>
            <a:headEnd/>
            <a:tailEnd/>
          </a:ln>
          <a:effectLst/>
        </p:spPr>
        <p:txBody>
          <a:bodyPr wrap="none" anchor="ctr"/>
          <a:lstStyle/>
          <a:p>
            <a:endParaRPr lang="ja-JP" altLang="en-US"/>
          </a:p>
        </p:txBody>
      </p:sp>
      <p:sp>
        <p:nvSpPr>
          <p:cNvPr id="21541" name="Text Box 37"/>
          <p:cNvSpPr txBox="1">
            <a:spLocks noChangeArrowheads="1"/>
          </p:cNvSpPr>
          <p:nvPr/>
        </p:nvSpPr>
        <p:spPr bwMode="auto">
          <a:xfrm>
            <a:off x="1333500" y="3263900"/>
            <a:ext cx="320675" cy="366713"/>
          </a:xfrm>
          <a:prstGeom prst="rect">
            <a:avLst/>
          </a:prstGeom>
          <a:noFill/>
          <a:ln w="9525">
            <a:noFill/>
            <a:miter lim="800000"/>
            <a:headEnd/>
            <a:tailEnd/>
          </a:ln>
          <a:effectLst/>
        </p:spPr>
        <p:txBody>
          <a:bodyPr wrap="none">
            <a:spAutoFit/>
          </a:bodyPr>
          <a:lstStyle/>
          <a:p>
            <a:r>
              <a:rPr lang="en-US" altLang="ja-JP" b="1">
                <a:solidFill>
                  <a:srgbClr val="660033"/>
                </a:solidFill>
                <a:latin typeface="Courier New" pitchFamily="49" charset="0"/>
              </a:rPr>
              <a:t>A</a:t>
            </a:r>
            <a:endParaRPr lang="en-US" altLang="ja-JP" sz="1200" b="1">
              <a:solidFill>
                <a:srgbClr val="660033"/>
              </a:solidFill>
              <a:latin typeface="Courier New" pitchFamily="49" charset="0"/>
            </a:endParaRPr>
          </a:p>
        </p:txBody>
      </p:sp>
      <p:sp>
        <p:nvSpPr>
          <p:cNvPr id="21542" name="Line 38"/>
          <p:cNvSpPr>
            <a:spLocks noChangeShapeType="1"/>
          </p:cNvSpPr>
          <p:nvPr/>
        </p:nvSpPr>
        <p:spPr bwMode="auto">
          <a:xfrm>
            <a:off x="1562100" y="2897188"/>
            <a:ext cx="490538" cy="0"/>
          </a:xfrm>
          <a:prstGeom prst="line">
            <a:avLst/>
          </a:prstGeom>
          <a:noFill/>
          <a:ln w="28575">
            <a:solidFill>
              <a:schemeClr val="tx1"/>
            </a:solidFill>
            <a:round/>
            <a:headEnd/>
            <a:tailEnd type="triangle" w="lg" len="lg"/>
          </a:ln>
          <a:effectLst/>
        </p:spPr>
        <p:txBody>
          <a:bodyPr/>
          <a:lstStyle/>
          <a:p>
            <a:endParaRPr lang="ja-JP" altLang="en-US"/>
          </a:p>
        </p:txBody>
      </p:sp>
      <p:sp>
        <p:nvSpPr>
          <p:cNvPr id="21543" name="Line 39"/>
          <p:cNvSpPr>
            <a:spLocks noChangeShapeType="1"/>
          </p:cNvSpPr>
          <p:nvPr/>
        </p:nvSpPr>
        <p:spPr bwMode="auto">
          <a:xfrm flipV="1">
            <a:off x="2700338" y="3971925"/>
            <a:ext cx="592137" cy="4763"/>
          </a:xfrm>
          <a:prstGeom prst="line">
            <a:avLst/>
          </a:prstGeom>
          <a:noFill/>
          <a:ln w="28575">
            <a:solidFill>
              <a:schemeClr val="tx1"/>
            </a:solidFill>
            <a:round/>
            <a:headEnd type="triangle" w="lg" len="lg"/>
            <a:tailEnd/>
          </a:ln>
          <a:effectLst/>
        </p:spPr>
        <p:txBody>
          <a:bodyPr/>
          <a:lstStyle/>
          <a:p>
            <a:endParaRPr lang="ja-JP" altLang="en-US"/>
          </a:p>
        </p:txBody>
      </p:sp>
      <p:sp>
        <p:nvSpPr>
          <p:cNvPr id="21544" name="Line 40"/>
          <p:cNvSpPr>
            <a:spLocks noChangeShapeType="1"/>
          </p:cNvSpPr>
          <p:nvPr/>
        </p:nvSpPr>
        <p:spPr bwMode="auto">
          <a:xfrm>
            <a:off x="1446213" y="3976688"/>
            <a:ext cx="608012" cy="0"/>
          </a:xfrm>
          <a:prstGeom prst="line">
            <a:avLst/>
          </a:prstGeom>
          <a:noFill/>
          <a:ln w="28575">
            <a:solidFill>
              <a:schemeClr val="tx1"/>
            </a:solidFill>
            <a:round/>
            <a:headEnd type="none" w="lg" len="lg"/>
            <a:tailEnd/>
          </a:ln>
          <a:effectLst/>
        </p:spPr>
        <p:txBody>
          <a:bodyPr/>
          <a:lstStyle/>
          <a:p>
            <a:endParaRPr lang="ja-JP" altLang="en-US"/>
          </a:p>
        </p:txBody>
      </p:sp>
      <p:sp>
        <p:nvSpPr>
          <p:cNvPr id="21545" name="Line 41"/>
          <p:cNvSpPr>
            <a:spLocks noChangeShapeType="1"/>
          </p:cNvSpPr>
          <p:nvPr/>
        </p:nvSpPr>
        <p:spPr bwMode="auto">
          <a:xfrm flipV="1">
            <a:off x="1460500" y="3616325"/>
            <a:ext cx="0" cy="360363"/>
          </a:xfrm>
          <a:prstGeom prst="line">
            <a:avLst/>
          </a:prstGeom>
          <a:noFill/>
          <a:ln w="28575">
            <a:solidFill>
              <a:schemeClr val="tx1"/>
            </a:solidFill>
            <a:round/>
            <a:headEnd/>
            <a:tailEnd type="triangle" w="lg" len="lg"/>
          </a:ln>
          <a:effectLst/>
        </p:spPr>
        <p:txBody>
          <a:bodyPr/>
          <a:lstStyle/>
          <a:p>
            <a:endParaRPr lang="ja-JP" altLang="en-US"/>
          </a:p>
        </p:txBody>
      </p:sp>
      <p:sp>
        <p:nvSpPr>
          <p:cNvPr id="21546" name="Line 42"/>
          <p:cNvSpPr>
            <a:spLocks noChangeShapeType="1"/>
          </p:cNvSpPr>
          <p:nvPr/>
        </p:nvSpPr>
        <p:spPr bwMode="auto">
          <a:xfrm>
            <a:off x="2700338" y="2897188"/>
            <a:ext cx="592137" cy="0"/>
          </a:xfrm>
          <a:prstGeom prst="line">
            <a:avLst/>
          </a:prstGeom>
          <a:noFill/>
          <a:ln w="28575">
            <a:solidFill>
              <a:schemeClr val="tx1"/>
            </a:solidFill>
            <a:round/>
            <a:headEnd/>
            <a:tailEnd/>
          </a:ln>
          <a:effectLst/>
        </p:spPr>
        <p:txBody>
          <a:bodyPr/>
          <a:lstStyle/>
          <a:p>
            <a:endParaRPr lang="ja-JP" altLang="en-US"/>
          </a:p>
        </p:txBody>
      </p:sp>
      <p:sp>
        <p:nvSpPr>
          <p:cNvPr id="21547" name="Line 43"/>
          <p:cNvSpPr>
            <a:spLocks noChangeShapeType="1"/>
          </p:cNvSpPr>
          <p:nvPr/>
        </p:nvSpPr>
        <p:spPr bwMode="auto">
          <a:xfrm>
            <a:off x="3294063" y="2890838"/>
            <a:ext cx="0" cy="358775"/>
          </a:xfrm>
          <a:prstGeom prst="line">
            <a:avLst/>
          </a:prstGeom>
          <a:noFill/>
          <a:ln w="28575">
            <a:solidFill>
              <a:schemeClr val="tx1"/>
            </a:solidFill>
            <a:round/>
            <a:headEnd/>
            <a:tailEnd type="triangle" w="lg" len="lg"/>
          </a:ln>
          <a:effectLst/>
        </p:spPr>
        <p:txBody>
          <a:bodyPr/>
          <a:lstStyle/>
          <a:p>
            <a:endParaRPr lang="ja-JP" altLang="en-US"/>
          </a:p>
        </p:txBody>
      </p:sp>
      <p:sp>
        <p:nvSpPr>
          <p:cNvPr id="21548" name="Line 44"/>
          <p:cNvSpPr>
            <a:spLocks noChangeShapeType="1"/>
          </p:cNvSpPr>
          <p:nvPr/>
        </p:nvSpPr>
        <p:spPr bwMode="auto">
          <a:xfrm flipV="1">
            <a:off x="1460500" y="3001963"/>
            <a:ext cx="0" cy="254000"/>
          </a:xfrm>
          <a:prstGeom prst="line">
            <a:avLst/>
          </a:prstGeom>
          <a:noFill/>
          <a:ln w="28575">
            <a:solidFill>
              <a:schemeClr val="tx1"/>
            </a:solidFill>
            <a:round/>
            <a:headEnd/>
            <a:tailEnd/>
          </a:ln>
          <a:effectLst/>
        </p:spPr>
        <p:txBody>
          <a:bodyPr/>
          <a:lstStyle/>
          <a:p>
            <a:endParaRPr lang="ja-JP" altLang="en-US"/>
          </a:p>
        </p:txBody>
      </p:sp>
      <p:sp>
        <p:nvSpPr>
          <p:cNvPr id="21549" name="Line 45"/>
          <p:cNvSpPr>
            <a:spLocks noChangeShapeType="1"/>
          </p:cNvSpPr>
          <p:nvPr/>
        </p:nvSpPr>
        <p:spPr bwMode="auto">
          <a:xfrm>
            <a:off x="3294063" y="3609975"/>
            <a:ext cx="0" cy="360363"/>
          </a:xfrm>
          <a:prstGeom prst="line">
            <a:avLst/>
          </a:prstGeom>
          <a:noFill/>
          <a:ln w="28575">
            <a:solidFill>
              <a:schemeClr val="tx1"/>
            </a:solidFill>
            <a:round/>
            <a:headEnd/>
            <a:tailEnd/>
          </a:ln>
          <a:effectLst/>
        </p:spPr>
        <p:txBody>
          <a:bodyPr/>
          <a:lstStyle/>
          <a:p>
            <a:endParaRPr lang="ja-JP" altLang="en-US"/>
          </a:p>
        </p:txBody>
      </p:sp>
      <p:sp>
        <p:nvSpPr>
          <p:cNvPr id="21550" name="Rectangle 46"/>
          <p:cNvSpPr>
            <a:spLocks noChangeArrowheads="1"/>
          </p:cNvSpPr>
          <p:nvPr/>
        </p:nvSpPr>
        <p:spPr bwMode="auto">
          <a:xfrm>
            <a:off x="236538" y="2947988"/>
            <a:ext cx="866775" cy="366712"/>
          </a:xfrm>
          <a:prstGeom prst="rect">
            <a:avLst/>
          </a:prstGeom>
          <a:noFill/>
          <a:ln w="9525">
            <a:noFill/>
            <a:miter lim="800000"/>
            <a:headEnd/>
            <a:tailEnd/>
          </a:ln>
          <a:effectLst/>
        </p:spPr>
        <p:txBody>
          <a:bodyPr wrap="none">
            <a:spAutoFit/>
          </a:bodyPr>
          <a:lstStyle/>
          <a:p>
            <a:r>
              <a:rPr lang="en-US" altLang="ja-JP" b="1">
                <a:solidFill>
                  <a:srgbClr val="660033"/>
                </a:solidFill>
                <a:latin typeface="Courier New" pitchFamily="49" charset="0"/>
              </a:rPr>
              <a:t>(llm)</a:t>
            </a:r>
          </a:p>
        </p:txBody>
      </p:sp>
      <p:sp>
        <p:nvSpPr>
          <p:cNvPr id="21551" name="Line 47"/>
          <p:cNvSpPr>
            <a:spLocks noChangeShapeType="1"/>
          </p:cNvSpPr>
          <p:nvPr/>
        </p:nvSpPr>
        <p:spPr bwMode="auto">
          <a:xfrm flipV="1">
            <a:off x="1023938" y="2892425"/>
            <a:ext cx="322262" cy="0"/>
          </a:xfrm>
          <a:prstGeom prst="line">
            <a:avLst/>
          </a:prstGeom>
          <a:noFill/>
          <a:ln w="28575">
            <a:solidFill>
              <a:schemeClr val="tx1"/>
            </a:solidFill>
            <a:round/>
            <a:headEnd/>
            <a:tailEnd type="triangle" w="lg" len="lg"/>
          </a:ln>
          <a:effectLst/>
        </p:spPr>
        <p:txBody>
          <a:bodyPr/>
          <a:lstStyle/>
          <a:p>
            <a:endParaRPr lang="ja-JP" altLang="en-US"/>
          </a:p>
        </p:txBody>
      </p:sp>
      <p:sp>
        <p:nvSpPr>
          <p:cNvPr id="21552" name="Text Box 48"/>
          <p:cNvSpPr txBox="1">
            <a:spLocks noChangeArrowheads="1"/>
          </p:cNvSpPr>
          <p:nvPr/>
        </p:nvSpPr>
        <p:spPr bwMode="auto">
          <a:xfrm>
            <a:off x="1446213" y="2897188"/>
            <a:ext cx="320675" cy="366712"/>
          </a:xfrm>
          <a:prstGeom prst="rect">
            <a:avLst/>
          </a:prstGeom>
          <a:noFill/>
          <a:ln w="9525">
            <a:noFill/>
            <a:miter lim="800000"/>
            <a:headEnd/>
            <a:tailEnd/>
          </a:ln>
          <a:effectLst/>
        </p:spPr>
        <p:txBody>
          <a:bodyPr wrap="none">
            <a:spAutoFit/>
          </a:bodyPr>
          <a:lstStyle/>
          <a:p>
            <a:r>
              <a:rPr lang="en-US" altLang="ja-JP" b="1">
                <a:latin typeface="Courier New" pitchFamily="49" charset="0"/>
              </a:rPr>
              <a:t>-</a:t>
            </a:r>
          </a:p>
        </p:txBody>
      </p:sp>
      <p:grpSp>
        <p:nvGrpSpPr>
          <p:cNvPr id="3" name="Group 49"/>
          <p:cNvGrpSpPr>
            <a:grpSpLocks/>
          </p:cNvGrpSpPr>
          <p:nvPr/>
        </p:nvGrpSpPr>
        <p:grpSpPr bwMode="auto">
          <a:xfrm>
            <a:off x="1341438" y="2782888"/>
            <a:ext cx="230187" cy="219075"/>
            <a:chOff x="1652" y="3249"/>
            <a:chExt cx="145" cy="138"/>
          </a:xfrm>
        </p:grpSpPr>
        <p:sp>
          <p:nvSpPr>
            <p:cNvPr id="21554" name="Oval 50"/>
            <p:cNvSpPr>
              <a:spLocks noChangeArrowheads="1"/>
            </p:cNvSpPr>
            <p:nvPr/>
          </p:nvSpPr>
          <p:spPr bwMode="auto">
            <a:xfrm>
              <a:off x="1655" y="3249"/>
              <a:ext cx="136" cy="136"/>
            </a:xfrm>
            <a:prstGeom prst="ellipse">
              <a:avLst/>
            </a:prstGeom>
            <a:noFill/>
            <a:ln w="28575">
              <a:solidFill>
                <a:schemeClr val="tx1"/>
              </a:solidFill>
              <a:round/>
              <a:headEnd/>
              <a:tailEnd/>
            </a:ln>
            <a:effectLst/>
          </p:spPr>
          <p:txBody>
            <a:bodyPr wrap="none" anchor="ctr"/>
            <a:lstStyle/>
            <a:p>
              <a:endParaRPr lang="ja-JP" altLang="en-US"/>
            </a:p>
          </p:txBody>
        </p:sp>
        <p:sp>
          <p:nvSpPr>
            <p:cNvPr id="21555" name="Line 51"/>
            <p:cNvSpPr>
              <a:spLocks noChangeShapeType="1"/>
            </p:cNvSpPr>
            <p:nvPr/>
          </p:nvSpPr>
          <p:spPr bwMode="auto">
            <a:xfrm>
              <a:off x="1652" y="3318"/>
              <a:ext cx="145" cy="0"/>
            </a:xfrm>
            <a:prstGeom prst="line">
              <a:avLst/>
            </a:prstGeom>
            <a:noFill/>
            <a:ln w="28575">
              <a:solidFill>
                <a:schemeClr val="tx1"/>
              </a:solidFill>
              <a:round/>
              <a:headEnd/>
              <a:tailEnd/>
            </a:ln>
            <a:effectLst/>
          </p:spPr>
          <p:txBody>
            <a:bodyPr/>
            <a:lstStyle/>
            <a:p>
              <a:endParaRPr lang="ja-JP" altLang="en-US"/>
            </a:p>
          </p:txBody>
        </p:sp>
        <p:sp>
          <p:nvSpPr>
            <p:cNvPr id="21556" name="Line 52"/>
            <p:cNvSpPr>
              <a:spLocks noChangeShapeType="1"/>
            </p:cNvSpPr>
            <p:nvPr/>
          </p:nvSpPr>
          <p:spPr bwMode="auto">
            <a:xfrm>
              <a:off x="1725" y="3249"/>
              <a:ext cx="0" cy="138"/>
            </a:xfrm>
            <a:prstGeom prst="line">
              <a:avLst/>
            </a:prstGeom>
            <a:noFill/>
            <a:ln w="28575">
              <a:solidFill>
                <a:schemeClr val="tx1"/>
              </a:solidFill>
              <a:round/>
              <a:headEnd/>
              <a:tailEnd/>
            </a:ln>
            <a:effectLst/>
          </p:spPr>
          <p:txBody>
            <a:bodyPr/>
            <a:lstStyle/>
            <a:p>
              <a:endParaRPr lang="ja-JP" altLang="en-US"/>
            </a:p>
          </p:txBody>
        </p:sp>
      </p:grpSp>
      <p:grpSp>
        <p:nvGrpSpPr>
          <p:cNvPr id="4" name="Group 53"/>
          <p:cNvGrpSpPr>
            <a:grpSpLocks/>
          </p:cNvGrpSpPr>
          <p:nvPr/>
        </p:nvGrpSpPr>
        <p:grpSpPr bwMode="auto">
          <a:xfrm>
            <a:off x="2994025" y="3970338"/>
            <a:ext cx="657225" cy="727075"/>
            <a:chOff x="2045" y="3521"/>
            <a:chExt cx="414" cy="458"/>
          </a:xfrm>
        </p:grpSpPr>
        <p:sp>
          <p:nvSpPr>
            <p:cNvPr id="21558" name="Line 54"/>
            <p:cNvSpPr>
              <a:spLocks noChangeShapeType="1"/>
            </p:cNvSpPr>
            <p:nvPr/>
          </p:nvSpPr>
          <p:spPr bwMode="auto">
            <a:xfrm flipV="1">
              <a:off x="2233" y="3521"/>
              <a:ext cx="0" cy="227"/>
            </a:xfrm>
            <a:prstGeom prst="line">
              <a:avLst/>
            </a:prstGeom>
            <a:noFill/>
            <a:ln w="28575">
              <a:solidFill>
                <a:schemeClr val="tx1"/>
              </a:solidFill>
              <a:round/>
              <a:headEnd type="triangle" w="lg" len="lg"/>
              <a:tailEnd/>
            </a:ln>
            <a:effectLst/>
          </p:spPr>
          <p:txBody>
            <a:bodyPr/>
            <a:lstStyle/>
            <a:p>
              <a:endParaRPr lang="ja-JP" altLang="en-US"/>
            </a:p>
          </p:txBody>
        </p:sp>
        <p:sp>
          <p:nvSpPr>
            <p:cNvPr id="21559" name="Rectangle 55"/>
            <p:cNvSpPr>
              <a:spLocks noChangeArrowheads="1"/>
            </p:cNvSpPr>
            <p:nvPr/>
          </p:nvSpPr>
          <p:spPr bwMode="auto">
            <a:xfrm>
              <a:off x="2051" y="3748"/>
              <a:ext cx="408" cy="227"/>
            </a:xfrm>
            <a:prstGeom prst="rect">
              <a:avLst/>
            </a:prstGeom>
            <a:noFill/>
            <a:ln w="28575">
              <a:solidFill>
                <a:srgbClr val="660033"/>
              </a:solidFill>
              <a:miter lim="800000"/>
              <a:headEnd/>
              <a:tailEnd/>
            </a:ln>
            <a:effectLst/>
          </p:spPr>
          <p:txBody>
            <a:bodyPr wrap="none" anchor="ctr"/>
            <a:lstStyle/>
            <a:p>
              <a:endParaRPr lang="ja-JP" altLang="en-US"/>
            </a:p>
          </p:txBody>
        </p:sp>
        <p:sp>
          <p:nvSpPr>
            <p:cNvPr id="21560" name="Text Box 56"/>
            <p:cNvSpPr txBox="1">
              <a:spLocks noChangeArrowheads="1"/>
            </p:cNvSpPr>
            <p:nvPr/>
          </p:nvSpPr>
          <p:spPr bwMode="auto">
            <a:xfrm>
              <a:off x="2045" y="3748"/>
              <a:ext cx="404" cy="231"/>
            </a:xfrm>
            <a:prstGeom prst="rect">
              <a:avLst/>
            </a:prstGeom>
            <a:noFill/>
            <a:ln w="9525">
              <a:noFill/>
              <a:miter lim="800000"/>
              <a:headEnd/>
              <a:tailEnd/>
            </a:ln>
            <a:effectLst/>
          </p:spPr>
          <p:txBody>
            <a:bodyPr wrap="none">
              <a:spAutoFit/>
            </a:bodyPr>
            <a:lstStyle/>
            <a:p>
              <a:r>
                <a:rPr lang="en-US" altLang="ja-JP" b="1">
                  <a:solidFill>
                    <a:srgbClr val="660033"/>
                  </a:solidFill>
                  <a:latin typeface="Courier New" pitchFamily="49" charset="0"/>
                </a:rPr>
                <a:t>WF</a:t>
              </a:r>
              <a:r>
                <a:rPr lang="en-US" altLang="ja-JP" sz="1200" b="1">
                  <a:solidFill>
                    <a:srgbClr val="660033"/>
                  </a:solidFill>
                  <a:latin typeface="Courier New" pitchFamily="49" charset="0"/>
                </a:rPr>
                <a:t>er</a:t>
              </a:r>
            </a:p>
          </p:txBody>
        </p:sp>
      </p:grpSp>
      <p:sp>
        <p:nvSpPr>
          <p:cNvPr id="21561" name="Line 57"/>
          <p:cNvSpPr>
            <a:spLocks noChangeShapeType="1"/>
          </p:cNvSpPr>
          <p:nvPr/>
        </p:nvSpPr>
        <p:spPr bwMode="auto">
          <a:xfrm flipV="1">
            <a:off x="3292475" y="2041525"/>
            <a:ext cx="1588" cy="828675"/>
          </a:xfrm>
          <a:prstGeom prst="line">
            <a:avLst/>
          </a:prstGeom>
          <a:noFill/>
          <a:ln w="28575">
            <a:solidFill>
              <a:srgbClr val="FF0000"/>
            </a:solidFill>
            <a:round/>
            <a:headEnd type="triangle" w="lg" len="lg"/>
            <a:tailEnd/>
          </a:ln>
          <a:effectLst/>
        </p:spPr>
        <p:txBody>
          <a:bodyPr/>
          <a:lstStyle/>
          <a:p>
            <a:endParaRPr lang="ja-JP" altLang="en-US"/>
          </a:p>
        </p:txBody>
      </p:sp>
      <p:sp>
        <p:nvSpPr>
          <p:cNvPr id="21562" name="Line 58"/>
          <p:cNvSpPr>
            <a:spLocks noChangeShapeType="1"/>
          </p:cNvSpPr>
          <p:nvPr/>
        </p:nvSpPr>
        <p:spPr bwMode="auto">
          <a:xfrm flipV="1">
            <a:off x="3294063" y="2041525"/>
            <a:ext cx="357187" cy="0"/>
          </a:xfrm>
          <a:prstGeom prst="line">
            <a:avLst/>
          </a:prstGeom>
          <a:noFill/>
          <a:ln w="28575">
            <a:solidFill>
              <a:srgbClr val="CC0000"/>
            </a:solidFill>
            <a:round/>
            <a:headEnd/>
            <a:tailEnd/>
          </a:ln>
          <a:effectLst/>
        </p:spPr>
        <p:txBody>
          <a:bodyPr/>
          <a:lstStyle/>
          <a:p>
            <a:endParaRPr lang="ja-JP" altLang="en-US"/>
          </a:p>
        </p:txBody>
      </p:sp>
      <p:sp>
        <p:nvSpPr>
          <p:cNvPr id="21563" name="Line 59"/>
          <p:cNvSpPr>
            <a:spLocks noChangeShapeType="1"/>
          </p:cNvSpPr>
          <p:nvPr/>
        </p:nvSpPr>
        <p:spPr bwMode="auto">
          <a:xfrm>
            <a:off x="3606800" y="2041525"/>
            <a:ext cx="1036638" cy="0"/>
          </a:xfrm>
          <a:prstGeom prst="line">
            <a:avLst/>
          </a:prstGeom>
          <a:noFill/>
          <a:ln w="28575">
            <a:solidFill>
              <a:srgbClr val="CC0000"/>
            </a:solidFill>
            <a:round/>
            <a:headEnd/>
            <a:tailEnd/>
          </a:ln>
          <a:effectLst/>
        </p:spPr>
        <p:txBody>
          <a:bodyPr/>
          <a:lstStyle/>
          <a:p>
            <a:endParaRPr lang="ja-JP" altLang="en-US"/>
          </a:p>
        </p:txBody>
      </p:sp>
      <p:sp>
        <p:nvSpPr>
          <p:cNvPr id="21564" name="Line 60"/>
          <p:cNvSpPr>
            <a:spLocks noChangeShapeType="1"/>
          </p:cNvSpPr>
          <p:nvPr/>
        </p:nvSpPr>
        <p:spPr bwMode="auto">
          <a:xfrm flipV="1">
            <a:off x="5508625" y="2041525"/>
            <a:ext cx="0" cy="658813"/>
          </a:xfrm>
          <a:prstGeom prst="line">
            <a:avLst/>
          </a:prstGeom>
          <a:noFill/>
          <a:ln w="28575">
            <a:solidFill>
              <a:srgbClr val="FF0000"/>
            </a:solidFill>
            <a:round/>
            <a:headEnd type="none" w="lg" len="lg"/>
            <a:tailEnd type="none" w="lg" len="lg"/>
          </a:ln>
          <a:effectLst/>
        </p:spPr>
        <p:txBody>
          <a:bodyPr/>
          <a:lstStyle/>
          <a:p>
            <a:endParaRPr lang="ja-JP" altLang="en-US"/>
          </a:p>
        </p:txBody>
      </p:sp>
      <p:sp>
        <p:nvSpPr>
          <p:cNvPr id="21565" name="Line 61"/>
          <p:cNvSpPr>
            <a:spLocks noChangeShapeType="1"/>
          </p:cNvSpPr>
          <p:nvPr/>
        </p:nvSpPr>
        <p:spPr bwMode="auto">
          <a:xfrm flipV="1">
            <a:off x="6224588" y="4710113"/>
            <a:ext cx="0" cy="360362"/>
          </a:xfrm>
          <a:prstGeom prst="line">
            <a:avLst/>
          </a:prstGeom>
          <a:noFill/>
          <a:ln w="28575">
            <a:solidFill>
              <a:schemeClr val="tx1"/>
            </a:solidFill>
            <a:round/>
            <a:headEnd type="triangle" w="lg" len="lg"/>
            <a:tailEnd/>
          </a:ln>
          <a:effectLst/>
        </p:spPr>
        <p:txBody>
          <a:bodyPr/>
          <a:lstStyle/>
          <a:p>
            <a:endParaRPr lang="ja-JP" altLang="en-US"/>
          </a:p>
        </p:txBody>
      </p:sp>
      <p:sp>
        <p:nvSpPr>
          <p:cNvPr id="21566" name="Line 62"/>
          <p:cNvSpPr>
            <a:spLocks noChangeShapeType="1"/>
          </p:cNvSpPr>
          <p:nvPr/>
        </p:nvSpPr>
        <p:spPr bwMode="auto">
          <a:xfrm flipV="1">
            <a:off x="3292475" y="4679950"/>
            <a:ext cx="0" cy="360363"/>
          </a:xfrm>
          <a:prstGeom prst="line">
            <a:avLst/>
          </a:prstGeom>
          <a:noFill/>
          <a:ln w="28575">
            <a:solidFill>
              <a:schemeClr val="tx1"/>
            </a:solidFill>
            <a:round/>
            <a:headEnd type="triangle" w="lg" len="lg"/>
            <a:tailEnd/>
          </a:ln>
          <a:effectLst/>
        </p:spPr>
        <p:txBody>
          <a:bodyPr/>
          <a:lstStyle/>
          <a:p>
            <a:endParaRPr lang="ja-JP" altLang="en-US"/>
          </a:p>
        </p:txBody>
      </p:sp>
      <p:sp>
        <p:nvSpPr>
          <p:cNvPr id="21567" name="Oval 63"/>
          <p:cNvSpPr>
            <a:spLocks noChangeArrowheads="1"/>
          </p:cNvSpPr>
          <p:nvPr/>
        </p:nvSpPr>
        <p:spPr bwMode="auto">
          <a:xfrm>
            <a:off x="4643438" y="1831975"/>
            <a:ext cx="419100" cy="419100"/>
          </a:xfrm>
          <a:prstGeom prst="ellipse">
            <a:avLst/>
          </a:prstGeom>
          <a:noFill/>
          <a:ln w="28575">
            <a:solidFill>
              <a:srgbClr val="CC0000"/>
            </a:solidFill>
            <a:round/>
            <a:headEnd/>
            <a:tailEnd/>
          </a:ln>
          <a:effectLst/>
        </p:spPr>
        <p:txBody>
          <a:bodyPr wrap="none" anchor="ctr"/>
          <a:lstStyle/>
          <a:p>
            <a:endParaRPr lang="ja-JP" altLang="en-US"/>
          </a:p>
        </p:txBody>
      </p:sp>
      <p:sp>
        <p:nvSpPr>
          <p:cNvPr id="21568" name="Line 64"/>
          <p:cNvSpPr>
            <a:spLocks noChangeShapeType="1"/>
          </p:cNvSpPr>
          <p:nvPr/>
        </p:nvSpPr>
        <p:spPr bwMode="auto">
          <a:xfrm>
            <a:off x="5062538" y="2041525"/>
            <a:ext cx="446087" cy="0"/>
          </a:xfrm>
          <a:prstGeom prst="line">
            <a:avLst/>
          </a:prstGeom>
          <a:noFill/>
          <a:ln w="28575">
            <a:solidFill>
              <a:srgbClr val="CC0000"/>
            </a:solidFill>
            <a:round/>
            <a:headEnd/>
            <a:tailEnd/>
          </a:ln>
          <a:effectLst/>
        </p:spPr>
        <p:txBody>
          <a:bodyPr/>
          <a:lstStyle/>
          <a:p>
            <a:endParaRPr lang="ja-JP" altLang="en-US"/>
          </a:p>
        </p:txBody>
      </p:sp>
      <p:graphicFrame>
        <p:nvGraphicFramePr>
          <p:cNvPr id="21569" name="Object 65"/>
          <p:cNvGraphicFramePr>
            <a:graphicFrameLocks noChangeAspect="1"/>
          </p:cNvGraphicFramePr>
          <p:nvPr/>
        </p:nvGraphicFramePr>
        <p:xfrm>
          <a:off x="493713" y="2708275"/>
          <a:ext cx="495300" cy="273050"/>
        </p:xfrm>
        <a:graphic>
          <a:graphicData uri="http://schemas.openxmlformats.org/presentationml/2006/ole">
            <mc:AlternateContent xmlns:mc="http://schemas.openxmlformats.org/markup-compatibility/2006">
              <mc:Choice xmlns:v="urn:schemas-microsoft-com:vml" Requires="v">
                <p:oleObj spid="_x0000_s4126" name="数式" r:id="rId6" imgW="228600" imgH="164880" progId="Equation.3">
                  <p:embed/>
                </p:oleObj>
              </mc:Choice>
              <mc:Fallback>
                <p:oleObj name="数式" r:id="rId6" imgW="228600" imgH="16488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3713" y="2708275"/>
                        <a:ext cx="495300" cy="273050"/>
                      </a:xfrm>
                      <a:prstGeom prst="rect">
                        <a:avLst/>
                      </a:prstGeom>
                      <a:noFill/>
                      <a:ln>
                        <a:noFill/>
                      </a:ln>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hlink"/>
                            </a:solidFill>
                            <a:miter lim="800000"/>
                            <a:headEnd/>
                            <a:tailEnd/>
                          </a14:hiddenLine>
                        </a:ext>
                      </a:extLst>
                    </p:spPr>
                  </p:pic>
                </p:oleObj>
              </mc:Fallback>
            </mc:AlternateContent>
          </a:graphicData>
        </a:graphic>
      </p:graphicFrame>
      <p:graphicFrame>
        <p:nvGraphicFramePr>
          <p:cNvPr id="21570" name="Object 66"/>
          <p:cNvGraphicFramePr>
            <a:graphicFrameLocks noGrp="1" noChangeAspect="1"/>
          </p:cNvGraphicFramePr>
          <p:nvPr>
            <p:ph sz="half" idx="2"/>
          </p:nvPr>
        </p:nvGraphicFramePr>
        <p:xfrm>
          <a:off x="5407025" y="2716213"/>
          <a:ext cx="284163" cy="284162"/>
        </p:xfrm>
        <a:graphic>
          <a:graphicData uri="http://schemas.openxmlformats.org/presentationml/2006/ole">
            <mc:AlternateContent xmlns:mc="http://schemas.openxmlformats.org/markup-compatibility/2006">
              <mc:Choice xmlns:v="urn:schemas-microsoft-com:vml" Requires="v">
                <p:oleObj spid="_x0000_s4127" name="数式" r:id="rId8" imgW="177480" imgH="177480" progId="Equation.3">
                  <p:embed/>
                </p:oleObj>
              </mc:Choice>
              <mc:Fallback>
                <p:oleObj name="数式" r:id="rId8" imgW="177480" imgH="177480" progId="Equation.3">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07025" y="2716213"/>
                        <a:ext cx="284163" cy="284162"/>
                      </a:xfrm>
                      <a:prstGeom prst="rect">
                        <a:avLst/>
                      </a:prstGeom>
                      <a:noFill/>
                      <a:ln>
                        <a:noFill/>
                      </a:ln>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hlink"/>
                            </a:solidFill>
                            <a:miter lim="800000"/>
                            <a:headEnd/>
                            <a:tailEnd/>
                          </a14:hiddenLine>
                        </a:ext>
                      </a:extLst>
                    </p:spPr>
                  </p:pic>
                </p:oleObj>
              </mc:Fallback>
            </mc:AlternateContent>
          </a:graphicData>
        </a:graphic>
      </p:graphicFrame>
      <p:sp>
        <p:nvSpPr>
          <p:cNvPr id="21574" name="Text Box 70"/>
          <p:cNvSpPr txBox="1">
            <a:spLocks noChangeArrowheads="1"/>
          </p:cNvSpPr>
          <p:nvPr/>
        </p:nvSpPr>
        <p:spPr bwMode="auto">
          <a:xfrm>
            <a:off x="6032500" y="5067300"/>
            <a:ext cx="442913" cy="366713"/>
          </a:xfrm>
          <a:prstGeom prst="rect">
            <a:avLst/>
          </a:prstGeom>
          <a:noFill/>
          <a:ln w="9525">
            <a:noFill/>
            <a:miter lim="800000"/>
            <a:headEnd/>
            <a:tailEnd/>
          </a:ln>
          <a:effectLst/>
        </p:spPr>
        <p:txBody>
          <a:bodyPr wrap="none">
            <a:spAutoFit/>
          </a:bodyPr>
          <a:lstStyle/>
          <a:p>
            <a:r>
              <a:rPr lang="en-US" altLang="ja-JP" b="1">
                <a:latin typeface="Courier New" pitchFamily="49" charset="0"/>
              </a:rPr>
              <a:t>V</a:t>
            </a:r>
            <a:r>
              <a:rPr lang="en-US" altLang="ja-JP" sz="2400" b="1" baseline="-25000">
                <a:latin typeface="Courier New" pitchFamily="49" charset="0"/>
              </a:rPr>
              <a:t>2</a:t>
            </a:r>
          </a:p>
        </p:txBody>
      </p:sp>
      <p:sp>
        <p:nvSpPr>
          <p:cNvPr id="21575" name="Text Box 71"/>
          <p:cNvSpPr txBox="1">
            <a:spLocks noChangeArrowheads="1"/>
          </p:cNvSpPr>
          <p:nvPr/>
        </p:nvSpPr>
        <p:spPr bwMode="auto">
          <a:xfrm>
            <a:off x="3086100" y="5083175"/>
            <a:ext cx="442913" cy="366713"/>
          </a:xfrm>
          <a:prstGeom prst="rect">
            <a:avLst/>
          </a:prstGeom>
          <a:noFill/>
          <a:ln w="9525">
            <a:noFill/>
            <a:miter lim="800000"/>
            <a:headEnd/>
            <a:tailEnd/>
          </a:ln>
          <a:effectLst/>
        </p:spPr>
        <p:txBody>
          <a:bodyPr wrap="none">
            <a:spAutoFit/>
          </a:bodyPr>
          <a:lstStyle/>
          <a:p>
            <a:r>
              <a:rPr lang="en-US" altLang="ja-JP" b="1">
                <a:latin typeface="Courier New" pitchFamily="49" charset="0"/>
              </a:rPr>
              <a:t>V</a:t>
            </a:r>
            <a:r>
              <a:rPr lang="en-US" altLang="ja-JP" sz="2400" b="1" baseline="-25000">
                <a:latin typeface="Courier New" pitchFamily="49" charset="0"/>
              </a:rPr>
              <a:t>4</a:t>
            </a:r>
          </a:p>
        </p:txBody>
      </p:sp>
      <p:sp>
        <p:nvSpPr>
          <p:cNvPr id="21576" name="Text Box 72"/>
          <p:cNvSpPr txBox="1">
            <a:spLocks noChangeArrowheads="1"/>
          </p:cNvSpPr>
          <p:nvPr/>
        </p:nvSpPr>
        <p:spPr bwMode="auto">
          <a:xfrm>
            <a:off x="1555750" y="5884863"/>
            <a:ext cx="6237288" cy="485775"/>
          </a:xfrm>
          <a:prstGeom prst="rect">
            <a:avLst/>
          </a:prstGeom>
          <a:solidFill>
            <a:srgbClr val="CCFFFF"/>
          </a:solidFill>
          <a:ln w="28575">
            <a:solidFill>
              <a:srgbClr val="000066"/>
            </a:solidFill>
            <a:miter lim="800000"/>
            <a:headEnd/>
            <a:tailEnd/>
          </a:ln>
          <a:effectLst/>
        </p:spPr>
        <p:txBody>
          <a:bodyPr wrap="none">
            <a:spAutoFit/>
          </a:bodyPr>
          <a:lstStyle/>
          <a:p>
            <a:r>
              <a:rPr lang="en-US" altLang="ja-JP" sz="2400" b="1">
                <a:effectLst>
                  <a:outerShdw blurRad="38100" dist="38100" dir="2700000" algn="tl">
                    <a:srgbClr val="FFFFFF"/>
                  </a:outerShdw>
                </a:effectLst>
                <a:latin typeface="Courier New" pitchFamily="49" charset="0"/>
              </a:rPr>
              <a:t>Noise Transfer Function = V4 / V2</a:t>
            </a:r>
          </a:p>
        </p:txBody>
      </p:sp>
      <p:sp>
        <p:nvSpPr>
          <p:cNvPr id="21577" name="Text Box 73"/>
          <p:cNvSpPr txBox="1">
            <a:spLocks noChangeArrowheads="1"/>
          </p:cNvSpPr>
          <p:nvPr/>
        </p:nvSpPr>
        <p:spPr bwMode="auto">
          <a:xfrm>
            <a:off x="6642100" y="2103438"/>
            <a:ext cx="1327150" cy="366712"/>
          </a:xfrm>
          <a:prstGeom prst="rect">
            <a:avLst/>
          </a:prstGeom>
          <a:noFill/>
          <a:ln w="9525">
            <a:noFill/>
            <a:miter lim="800000"/>
            <a:headEnd/>
            <a:tailEnd/>
          </a:ln>
          <a:effectLst/>
        </p:spPr>
        <p:txBody>
          <a:bodyPr wrap="none">
            <a:spAutoFit/>
          </a:bodyPr>
          <a:lstStyle/>
          <a:p>
            <a:r>
              <a:rPr lang="en-US" altLang="ja-JP">
                <a:latin typeface="Arial" charset="0"/>
              </a:rPr>
              <a:t>UGF: 20Hz</a:t>
            </a:r>
          </a:p>
        </p:txBody>
      </p:sp>
      <p:grpSp>
        <p:nvGrpSpPr>
          <p:cNvPr id="5" name="Group 77"/>
          <p:cNvGrpSpPr>
            <a:grpSpLocks/>
          </p:cNvGrpSpPr>
          <p:nvPr/>
        </p:nvGrpSpPr>
        <p:grpSpPr bwMode="auto">
          <a:xfrm>
            <a:off x="1060450" y="1538288"/>
            <a:ext cx="3146425" cy="669925"/>
            <a:chOff x="668" y="969"/>
            <a:chExt cx="1982" cy="422"/>
          </a:xfrm>
        </p:grpSpPr>
        <p:grpSp>
          <p:nvGrpSpPr>
            <p:cNvPr id="6" name="Group 67"/>
            <p:cNvGrpSpPr>
              <a:grpSpLocks/>
            </p:cNvGrpSpPr>
            <p:nvPr/>
          </p:nvGrpSpPr>
          <p:grpSpPr bwMode="auto">
            <a:xfrm>
              <a:off x="2300" y="1160"/>
              <a:ext cx="350" cy="231"/>
              <a:chOff x="2300" y="1160"/>
              <a:chExt cx="350" cy="231"/>
            </a:xfrm>
          </p:grpSpPr>
          <p:sp>
            <p:nvSpPr>
              <p:cNvPr id="21572" name="Rectangle 68"/>
              <p:cNvSpPr>
                <a:spLocks noChangeArrowheads="1"/>
              </p:cNvSpPr>
              <p:nvPr/>
            </p:nvSpPr>
            <p:spPr bwMode="auto">
              <a:xfrm>
                <a:off x="2300" y="1160"/>
                <a:ext cx="350" cy="227"/>
              </a:xfrm>
              <a:prstGeom prst="rect">
                <a:avLst/>
              </a:prstGeom>
              <a:solidFill>
                <a:schemeClr val="bg1"/>
              </a:solidFill>
              <a:ln w="28575">
                <a:solidFill>
                  <a:srgbClr val="CC0000"/>
                </a:solidFill>
                <a:miter lim="800000"/>
                <a:headEnd/>
                <a:tailEnd/>
              </a:ln>
              <a:effectLst/>
            </p:spPr>
            <p:txBody>
              <a:bodyPr wrap="none" anchor="ctr"/>
              <a:lstStyle/>
              <a:p>
                <a:endParaRPr lang="ja-JP" altLang="en-US"/>
              </a:p>
            </p:txBody>
          </p:sp>
          <p:sp>
            <p:nvSpPr>
              <p:cNvPr id="21573" name="Text Box 69"/>
              <p:cNvSpPr txBox="1">
                <a:spLocks noChangeArrowheads="1"/>
              </p:cNvSpPr>
              <p:nvPr/>
            </p:nvSpPr>
            <p:spPr bwMode="auto">
              <a:xfrm>
                <a:off x="2372" y="1160"/>
                <a:ext cx="202" cy="231"/>
              </a:xfrm>
              <a:prstGeom prst="rect">
                <a:avLst/>
              </a:prstGeom>
              <a:noFill/>
              <a:ln w="9525">
                <a:noFill/>
                <a:miter lim="800000"/>
                <a:headEnd/>
                <a:tailEnd/>
              </a:ln>
              <a:effectLst/>
            </p:spPr>
            <p:txBody>
              <a:bodyPr>
                <a:spAutoFit/>
              </a:bodyPr>
              <a:lstStyle/>
              <a:p>
                <a:r>
                  <a:rPr lang="en-US" altLang="ja-JP" b="1">
                    <a:solidFill>
                      <a:srgbClr val="CC0000"/>
                    </a:solidFill>
                    <a:latin typeface="Courier New" pitchFamily="49" charset="0"/>
                  </a:rPr>
                  <a:t>H</a:t>
                </a:r>
                <a:endParaRPr lang="en-US" altLang="ja-JP" sz="1200" b="1">
                  <a:solidFill>
                    <a:srgbClr val="CC0000"/>
                  </a:solidFill>
                  <a:latin typeface="Courier New" pitchFamily="49" charset="0"/>
                </a:endParaRPr>
              </a:p>
            </p:txBody>
          </p:sp>
        </p:grpSp>
        <p:sp>
          <p:nvSpPr>
            <p:cNvPr id="21580" name="Text Box 76"/>
            <p:cNvSpPr txBox="1">
              <a:spLocks noChangeArrowheads="1"/>
            </p:cNvSpPr>
            <p:nvPr/>
          </p:nvSpPr>
          <p:spPr bwMode="auto">
            <a:xfrm>
              <a:off x="668" y="969"/>
              <a:ext cx="1588" cy="231"/>
            </a:xfrm>
            <a:prstGeom prst="rect">
              <a:avLst/>
            </a:prstGeom>
            <a:noFill/>
            <a:ln w="9525">
              <a:noFill/>
              <a:miter lim="800000"/>
              <a:headEnd/>
              <a:tailEnd/>
            </a:ln>
            <a:effectLst/>
          </p:spPr>
          <p:txBody>
            <a:bodyPr wrap="none">
              <a:spAutoFit/>
            </a:bodyPr>
            <a:lstStyle/>
            <a:p>
              <a:r>
                <a:rPr lang="en-US" altLang="ja-JP">
                  <a:latin typeface="Arial" charset="0"/>
                </a:rPr>
                <a:t>Ref: LIGO-T970084-00</a:t>
              </a:r>
            </a:p>
          </p:txBody>
        </p:sp>
      </p:grpSp>
      <p:sp>
        <p:nvSpPr>
          <p:cNvPr id="21582" name="Text Box 78"/>
          <p:cNvSpPr txBox="1">
            <a:spLocks noChangeArrowheads="1"/>
          </p:cNvSpPr>
          <p:nvPr/>
        </p:nvSpPr>
        <p:spPr bwMode="auto">
          <a:xfrm>
            <a:off x="4394200" y="2314575"/>
            <a:ext cx="844550" cy="517525"/>
          </a:xfrm>
          <a:prstGeom prst="rect">
            <a:avLst/>
          </a:prstGeom>
          <a:noFill/>
          <a:ln w="9525">
            <a:noFill/>
            <a:miter lim="800000"/>
            <a:headEnd/>
            <a:tailEnd/>
          </a:ln>
          <a:effectLst/>
        </p:spPr>
        <p:txBody>
          <a:bodyPr wrap="none">
            <a:spAutoFit/>
          </a:bodyPr>
          <a:lstStyle/>
          <a:p>
            <a:r>
              <a:rPr lang="en-US" altLang="ja-JP" sz="1400" b="1">
                <a:solidFill>
                  <a:srgbClr val="CC0000"/>
                </a:solidFill>
                <a:latin typeface="ＭＳ Ｐゴシック" charset="-128"/>
              </a:rPr>
              <a:t>coupling </a:t>
            </a:r>
          </a:p>
          <a:p>
            <a:r>
              <a:rPr lang="en-US" altLang="ja-JP" sz="1400" b="1">
                <a:solidFill>
                  <a:srgbClr val="CC0000"/>
                </a:solidFill>
                <a:latin typeface="ＭＳ Ｐゴシック" charset="-128"/>
              </a:rPr>
              <a:t>constant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29491" y="0"/>
            <a:ext cx="8229600" cy="1143000"/>
          </a:xfrm>
        </p:spPr>
        <p:txBody>
          <a:bodyPr>
            <a:normAutofit/>
          </a:bodyPr>
          <a:lstStyle/>
          <a:p>
            <a:r>
              <a:rPr lang="en-US" altLang="ja-JP" sz="5400" b="1" dirty="0" smtClean="0">
                <a:solidFill>
                  <a:srgbClr val="0000FF"/>
                </a:solidFill>
                <a:effectLst>
                  <a:outerShdw blurRad="38100" dist="38100" dir="2700000" algn="tl">
                    <a:srgbClr val="000000">
                      <a:alpha val="43137"/>
                    </a:srgbClr>
                  </a:outerShdw>
                </a:effectLst>
              </a:rPr>
              <a:t>An achievement</a:t>
            </a:r>
            <a:r>
              <a:rPr lang="ja-JP" altLang="en-US" sz="5400" b="1" dirty="0" smtClean="0">
                <a:solidFill>
                  <a:srgbClr val="0000FF"/>
                </a:solidFill>
                <a:effectLst>
                  <a:outerShdw blurRad="38100" dist="38100" dir="2700000" algn="tl">
                    <a:srgbClr val="000000">
                      <a:alpha val="43137"/>
                    </a:srgbClr>
                  </a:outerShdw>
                </a:effectLst>
              </a:rPr>
              <a:t> </a:t>
            </a:r>
            <a:r>
              <a:rPr lang="en-US" altLang="ja-JP" sz="5400" b="1" dirty="0" smtClean="0">
                <a:solidFill>
                  <a:srgbClr val="0000FF"/>
                </a:solidFill>
                <a:effectLst>
                  <a:outerShdw blurRad="38100" dist="38100" dir="2700000" algn="tl">
                    <a:srgbClr val="000000">
                      <a:alpha val="43137"/>
                    </a:srgbClr>
                  </a:outerShdw>
                </a:effectLst>
              </a:rPr>
              <a:t>of </a:t>
            </a:r>
            <a:r>
              <a:rPr kumimoji="1" lang="en-US" altLang="ja-JP" sz="5400" b="1" dirty="0" smtClean="0">
                <a:solidFill>
                  <a:srgbClr val="0000FF"/>
                </a:solidFill>
                <a:effectLst>
                  <a:outerShdw blurRad="38100" dist="38100" dir="2700000" algn="tl">
                    <a:srgbClr val="000000">
                      <a:alpha val="43137"/>
                    </a:srgbClr>
                  </a:outerShdw>
                </a:effectLst>
              </a:rPr>
              <a:t>CLIO </a:t>
            </a:r>
            <a:endParaRPr kumimoji="1" lang="ja-JP" altLang="en-US" sz="5400" b="1" dirty="0">
              <a:solidFill>
                <a:srgbClr val="0000FF"/>
              </a:solidFill>
              <a:effectLst>
                <a:outerShdw blurRad="38100" dist="38100" dir="2700000" algn="tl">
                  <a:srgbClr val="000000">
                    <a:alpha val="43137"/>
                  </a:srgbClr>
                </a:outerShdw>
              </a:effectLst>
            </a:endParaRPr>
          </a:p>
        </p:txBody>
      </p:sp>
      <p:pic>
        <p:nvPicPr>
          <p:cNvPr id="49154" name="Picture 2"/>
          <p:cNvPicPr>
            <a:picLocks noChangeAspect="1" noChangeArrowheads="1"/>
          </p:cNvPicPr>
          <p:nvPr/>
        </p:nvPicPr>
        <p:blipFill>
          <a:blip r:embed="rId3" cstate="print"/>
          <a:srcRect/>
          <a:stretch>
            <a:fillRect/>
          </a:stretch>
        </p:blipFill>
        <p:spPr bwMode="auto">
          <a:xfrm>
            <a:off x="2959306" y="1959913"/>
            <a:ext cx="6086475" cy="4876800"/>
          </a:xfrm>
          <a:prstGeom prst="rect">
            <a:avLst/>
          </a:prstGeom>
          <a:noFill/>
          <a:ln w="9525">
            <a:noFill/>
            <a:miter lim="800000"/>
            <a:headEnd/>
            <a:tailEnd/>
          </a:ln>
        </p:spPr>
      </p:pic>
      <p:sp>
        <p:nvSpPr>
          <p:cNvPr id="4" name="正方形/長方形 3"/>
          <p:cNvSpPr/>
          <p:nvPr/>
        </p:nvSpPr>
        <p:spPr>
          <a:xfrm>
            <a:off x="0" y="5636384"/>
            <a:ext cx="3669632" cy="1200329"/>
          </a:xfrm>
          <a:prstGeom prst="rect">
            <a:avLst/>
          </a:prstGeom>
        </p:spPr>
        <p:txBody>
          <a:bodyPr wrap="square">
            <a:spAutoFit/>
          </a:bodyPr>
          <a:lstStyle/>
          <a:p>
            <a:r>
              <a:rPr lang="en-US" altLang="ja-JP" sz="1200" b="1" dirty="0" smtClean="0"/>
              <a:t>As</a:t>
            </a:r>
            <a:r>
              <a:rPr lang="ja-JP" altLang="en-US" sz="1200" b="1" dirty="0" smtClean="0"/>
              <a:t> </a:t>
            </a:r>
            <a:r>
              <a:rPr lang="en-US" altLang="ja-JP" sz="1200" b="1" dirty="0" smtClean="0"/>
              <a:t>you</a:t>
            </a:r>
            <a:r>
              <a:rPr lang="ja-JP" altLang="en-US" sz="1200" b="1" dirty="0" smtClean="0"/>
              <a:t> </a:t>
            </a:r>
            <a:r>
              <a:rPr lang="en-US" altLang="ja-JP" sz="1200" b="1" dirty="0" smtClean="0"/>
              <a:t>know, CLIO </a:t>
            </a:r>
            <a:r>
              <a:rPr lang="en-US" altLang="ja-JP" sz="1200" b="1" dirty="0"/>
              <a:t>is the first </a:t>
            </a:r>
            <a:r>
              <a:rPr lang="en-US" altLang="ja-JP" sz="1200" b="1" dirty="0" smtClean="0"/>
              <a:t>cryogenic</a:t>
            </a:r>
          </a:p>
          <a:p>
            <a:r>
              <a:rPr lang="en-US" altLang="ja-JP" sz="1200" b="1" dirty="0" smtClean="0"/>
              <a:t>interferometer </a:t>
            </a:r>
            <a:r>
              <a:rPr lang="en-US" altLang="ja-JP" sz="1200" b="1" dirty="0"/>
              <a:t>as a GW </a:t>
            </a:r>
            <a:r>
              <a:rPr lang="en-US" altLang="ja-JP" sz="1200" b="1" dirty="0" smtClean="0"/>
              <a:t>detector. </a:t>
            </a:r>
          </a:p>
          <a:p>
            <a:endParaRPr lang="en-US" altLang="ja-JP" sz="1200" b="1" dirty="0" smtClean="0"/>
          </a:p>
          <a:p>
            <a:r>
              <a:rPr lang="en-US" altLang="ja-JP" sz="1200" b="1" dirty="0" smtClean="0"/>
              <a:t>At CLIO detector, similar noise investigations were</a:t>
            </a:r>
          </a:p>
          <a:p>
            <a:r>
              <a:rPr lang="en-US" altLang="ja-JP" sz="1200" b="1" dirty="0"/>
              <a:t>p</a:t>
            </a:r>
            <a:r>
              <a:rPr lang="en-US" altLang="ja-JP" sz="1200" b="1" dirty="0" smtClean="0"/>
              <a:t>erformed. As a result, we </a:t>
            </a:r>
            <a:r>
              <a:rPr lang="en-US" altLang="ja-JP" sz="1200" b="1" dirty="0"/>
              <a:t>succeed to demonstrate </a:t>
            </a:r>
            <a:endParaRPr lang="en-US" altLang="ja-JP" sz="1200" b="1" dirty="0" smtClean="0"/>
          </a:p>
          <a:p>
            <a:r>
              <a:rPr lang="en-US" altLang="ja-JP" sz="1200" b="1" dirty="0" smtClean="0"/>
              <a:t>the </a:t>
            </a:r>
            <a:r>
              <a:rPr lang="en-US" altLang="ja-JP" sz="1200" b="1" dirty="0"/>
              <a:t>thermal noise </a:t>
            </a:r>
            <a:r>
              <a:rPr lang="en-US" altLang="ja-JP" sz="1200" b="1" dirty="0" smtClean="0"/>
              <a:t>reductions by </a:t>
            </a:r>
            <a:r>
              <a:rPr lang="en-US" altLang="ja-JP" sz="1200" b="1" dirty="0"/>
              <a:t>cooling the mirrors</a:t>
            </a:r>
            <a:r>
              <a:rPr lang="en-US" altLang="ja-JP" sz="1200" b="1" dirty="0" smtClean="0"/>
              <a:t>.</a:t>
            </a:r>
            <a:endParaRPr lang="en-US" altLang="ja-JP" sz="1200" b="1" dirty="0"/>
          </a:p>
        </p:txBody>
      </p:sp>
      <p:sp>
        <p:nvSpPr>
          <p:cNvPr id="3" name="正方形/長方形 2"/>
          <p:cNvSpPr/>
          <p:nvPr/>
        </p:nvSpPr>
        <p:spPr>
          <a:xfrm>
            <a:off x="1487055" y="1018510"/>
            <a:ext cx="6696364" cy="1015663"/>
          </a:xfrm>
          <a:prstGeom prst="rect">
            <a:avLst/>
          </a:prstGeom>
        </p:spPr>
        <p:txBody>
          <a:bodyPr wrap="square">
            <a:spAutoFit/>
          </a:bodyPr>
          <a:lstStyle/>
          <a:p>
            <a:r>
              <a:rPr lang="en-US" altLang="ja-JP" b="1" dirty="0" smtClean="0"/>
              <a:t>“</a:t>
            </a:r>
            <a:r>
              <a:rPr lang="en-US" altLang="ja-JP" sz="2400" b="1" dirty="0" smtClean="0">
                <a:solidFill>
                  <a:srgbClr val="FF0000"/>
                </a:solidFill>
              </a:rPr>
              <a:t>Reduction of Thermal Fluctuations </a:t>
            </a:r>
            <a:endParaRPr lang="en-US" altLang="ja-JP" b="1" dirty="0" smtClean="0">
              <a:solidFill>
                <a:srgbClr val="FF0000"/>
              </a:solidFill>
            </a:endParaRPr>
          </a:p>
          <a:p>
            <a:r>
              <a:rPr lang="en-US" altLang="ja-JP" b="1" dirty="0" smtClean="0"/>
              <a:t>in a Cryogenic Laser Interferometric Gravitational Wave Detector”</a:t>
            </a:r>
          </a:p>
          <a:p>
            <a:r>
              <a:rPr lang="en-US" altLang="ja-JP" b="1" dirty="0" smtClean="0"/>
              <a:t>Phys. Rev. </a:t>
            </a:r>
            <a:r>
              <a:rPr lang="en-US" altLang="ja-JP" b="1" dirty="0" err="1" smtClean="0"/>
              <a:t>Lett</a:t>
            </a:r>
            <a:r>
              <a:rPr lang="en-US" altLang="ja-JP" b="1" dirty="0" smtClean="0"/>
              <a:t>. 108, 141101 (2012) [5 pages]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552450" y="329907"/>
            <a:ext cx="8039100" cy="6419850"/>
          </a:xfrm>
          <a:prstGeom prst="rect">
            <a:avLst/>
          </a:prstGeom>
          <a:noFill/>
          <a:ln w="9525">
            <a:noFill/>
            <a:miter lim="800000"/>
            <a:headEnd/>
            <a:tailEnd/>
          </a:ln>
        </p:spPr>
      </p:pic>
      <p:sp>
        <p:nvSpPr>
          <p:cNvPr id="2" name="タイトル 1"/>
          <p:cNvSpPr>
            <a:spLocks noGrp="1"/>
          </p:cNvSpPr>
          <p:nvPr>
            <p:ph type="title"/>
          </p:nvPr>
        </p:nvSpPr>
        <p:spPr>
          <a:xfrm>
            <a:off x="512619" y="0"/>
            <a:ext cx="8229600" cy="1143000"/>
          </a:xfrm>
          <a:solidFill>
            <a:schemeClr val="bg1"/>
          </a:solidFill>
        </p:spPr>
        <p:txBody>
          <a:bodyPr/>
          <a:lstStyle/>
          <a:p>
            <a:r>
              <a:rPr kumimoji="1" lang="en-US" altLang="ja-JP" b="1" dirty="0" smtClean="0">
                <a:solidFill>
                  <a:srgbClr val="0000FF"/>
                </a:solidFill>
                <a:effectLst>
                  <a:outerShdw blurRad="38100" dist="38100" dir="2700000" algn="tl">
                    <a:srgbClr val="000000">
                      <a:alpha val="43137"/>
                    </a:srgbClr>
                  </a:outerShdw>
                </a:effectLst>
              </a:rPr>
              <a:t>Photo: CLIO inner shield</a:t>
            </a:r>
            <a:endParaRPr kumimoji="1" lang="ja-JP" altLang="en-US" b="1" dirty="0">
              <a:solidFill>
                <a:srgbClr val="0000FF"/>
              </a:solidFill>
              <a:effectLst>
                <a:outerShdw blurRad="38100" dist="38100" dir="2700000" algn="tl">
                  <a:srgbClr val="000000">
                    <a:alpha val="43137"/>
                  </a:srgbClr>
                </a:outerShdw>
              </a:effectLst>
            </a:endParaRPr>
          </a:p>
        </p:txBody>
      </p:sp>
      <p:sp>
        <p:nvSpPr>
          <p:cNvPr id="4" name="正方形/長方形 3"/>
          <p:cNvSpPr/>
          <p:nvPr/>
        </p:nvSpPr>
        <p:spPr>
          <a:xfrm>
            <a:off x="0" y="6581001"/>
            <a:ext cx="5734878" cy="276999"/>
          </a:xfrm>
          <a:prstGeom prst="rect">
            <a:avLst/>
          </a:prstGeom>
        </p:spPr>
        <p:txBody>
          <a:bodyPr wrap="square">
            <a:spAutoFit/>
          </a:bodyPr>
          <a:lstStyle/>
          <a:p>
            <a:r>
              <a:rPr lang="en-US" altLang="ja-JP" sz="1200" b="1" dirty="0" smtClean="0"/>
              <a:t>This picture shows a cryogenic vibration sensor inside the vacuum chamber.</a:t>
            </a:r>
            <a:endParaRPr lang="ja-JP" altLang="en-US" sz="1200" b="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pPr>
              <a:defRPr/>
            </a:pPr>
            <a:r>
              <a:rPr lang="en-US" altLang="ja-JP" b="1" dirty="0" smtClean="0"/>
              <a:t>What we learned </a:t>
            </a:r>
            <a:br>
              <a:rPr lang="en-US" altLang="ja-JP" b="1" dirty="0" smtClean="0"/>
            </a:br>
            <a:r>
              <a:rPr lang="en-US" altLang="ja-JP" b="1" dirty="0" smtClean="0"/>
              <a:t>from TAMA and CLIO</a:t>
            </a:r>
            <a:endParaRPr lang="ja-JP" altLang="en-US" b="1" dirty="0" smtClean="0"/>
          </a:p>
        </p:txBody>
      </p:sp>
      <p:sp>
        <p:nvSpPr>
          <p:cNvPr id="5" name="コンテンツ プレースホルダ 4"/>
          <p:cNvSpPr>
            <a:spLocks noGrp="1"/>
          </p:cNvSpPr>
          <p:nvPr>
            <p:ph idx="1"/>
          </p:nvPr>
        </p:nvSpPr>
        <p:spPr>
          <a:xfrm>
            <a:off x="454523" y="1771899"/>
            <a:ext cx="8229600" cy="4561249"/>
          </a:xfrm>
        </p:spPr>
        <p:txBody>
          <a:bodyPr>
            <a:spAutoFit/>
          </a:bodyPr>
          <a:lstStyle/>
          <a:p>
            <a:pPr indent="17463">
              <a:buNone/>
            </a:pPr>
            <a:r>
              <a:rPr lang="en-US" altLang="ja-JP" sz="3600" b="1" dirty="0" smtClean="0">
                <a:solidFill>
                  <a:srgbClr val="003300"/>
                </a:solidFill>
              </a:rPr>
              <a:t>TAMA:</a:t>
            </a:r>
          </a:p>
          <a:p>
            <a:pPr indent="17463">
              <a:buNone/>
            </a:pPr>
            <a:r>
              <a:rPr lang="en-US" altLang="ja-JP" sz="2400" b="1" dirty="0" smtClean="0">
                <a:solidFill>
                  <a:srgbClr val="003300"/>
                </a:solidFill>
              </a:rPr>
              <a:t>To realize long-term observation</a:t>
            </a:r>
          </a:p>
          <a:p>
            <a:pPr indent="17463">
              <a:buNone/>
            </a:pPr>
            <a:r>
              <a:rPr lang="en-US" altLang="ja-JP" sz="2400" b="1" dirty="0" smtClean="0">
                <a:solidFill>
                  <a:srgbClr val="003300"/>
                </a:solidFill>
              </a:rPr>
              <a:t>and to keep the stable operation,</a:t>
            </a:r>
          </a:p>
          <a:p>
            <a:pPr indent="17463">
              <a:buNone/>
            </a:pPr>
            <a:r>
              <a:rPr lang="en-US" altLang="ja-JP" b="1" dirty="0" smtClean="0">
                <a:solidFill>
                  <a:srgbClr val="C00000"/>
                </a:solidFill>
              </a:rPr>
              <a:t>the detector characterization system </a:t>
            </a:r>
            <a:endParaRPr lang="en-US" altLang="ja-JP" b="1" dirty="0" smtClean="0">
              <a:solidFill>
                <a:srgbClr val="C00000"/>
              </a:solidFill>
            </a:endParaRPr>
          </a:p>
          <a:p>
            <a:pPr indent="17463">
              <a:buNone/>
            </a:pPr>
            <a:r>
              <a:rPr lang="en-US" altLang="ja-JP" sz="2400" b="1" dirty="0" smtClean="0">
                <a:solidFill>
                  <a:srgbClr val="C00000"/>
                </a:solidFill>
              </a:rPr>
              <a:t>is </a:t>
            </a:r>
            <a:r>
              <a:rPr lang="en-US" altLang="ja-JP" sz="2400" b="1" dirty="0" smtClean="0">
                <a:solidFill>
                  <a:srgbClr val="C00000"/>
                </a:solidFill>
              </a:rPr>
              <a:t>very important.</a:t>
            </a:r>
          </a:p>
          <a:p>
            <a:pPr indent="17463">
              <a:buNone/>
            </a:pPr>
            <a:endParaRPr lang="en-US" altLang="ja-JP" sz="2400" b="1" dirty="0" smtClean="0">
              <a:solidFill>
                <a:srgbClr val="C00000"/>
              </a:solidFill>
            </a:endParaRPr>
          </a:p>
          <a:p>
            <a:pPr indent="17463">
              <a:buNone/>
            </a:pPr>
            <a:r>
              <a:rPr lang="en-US" altLang="ja-JP" sz="3600" b="1" dirty="0" smtClean="0">
                <a:solidFill>
                  <a:srgbClr val="0000FF"/>
                </a:solidFill>
              </a:rPr>
              <a:t>CLIO:</a:t>
            </a:r>
          </a:p>
          <a:p>
            <a:pPr indent="17463">
              <a:buNone/>
            </a:pPr>
            <a:r>
              <a:rPr lang="en-US" altLang="ja-JP" sz="2400" b="1" dirty="0" smtClean="0">
                <a:solidFill>
                  <a:srgbClr val="0000FF"/>
                </a:solidFill>
              </a:rPr>
              <a:t>A number of </a:t>
            </a:r>
            <a:r>
              <a:rPr lang="en-US" altLang="ja-JP" sz="2400" b="1" dirty="0" smtClean="0">
                <a:solidFill>
                  <a:srgbClr val="C00000"/>
                </a:solidFill>
              </a:rPr>
              <a:t>sensors in cryogenic environment</a:t>
            </a:r>
          </a:p>
          <a:p>
            <a:pPr indent="17463">
              <a:buNone/>
            </a:pPr>
            <a:r>
              <a:rPr lang="en-US" altLang="ja-JP" sz="2400" b="1" dirty="0" smtClean="0">
                <a:solidFill>
                  <a:srgbClr val="0000FF"/>
                </a:solidFill>
              </a:rPr>
              <a:t>are necessary for noise investigation and stable operation.</a:t>
            </a:r>
            <a:endParaRPr kumimoji="1" lang="ja-JP" altLang="en-US" sz="2400" dirty="0"/>
          </a:p>
        </p:txBody>
      </p:sp>
      <p:sp>
        <p:nvSpPr>
          <p:cNvPr id="4" name="正方形/長方形 3"/>
          <p:cNvSpPr/>
          <p:nvPr/>
        </p:nvSpPr>
        <p:spPr>
          <a:xfrm>
            <a:off x="0" y="6488668"/>
            <a:ext cx="3322000" cy="276999"/>
          </a:xfrm>
          <a:prstGeom prst="rect">
            <a:avLst/>
          </a:prstGeom>
        </p:spPr>
        <p:txBody>
          <a:bodyPr wrap="none">
            <a:spAutoFit/>
          </a:bodyPr>
          <a:lstStyle/>
          <a:p>
            <a:pPr>
              <a:defRPr/>
            </a:pPr>
            <a:r>
              <a:rPr lang="en-US" altLang="ja-JP" sz="1200" b="1" dirty="0" smtClean="0"/>
              <a:t>These are what we learned from TAMA and CLIO.</a:t>
            </a:r>
            <a:endParaRPr lang="ja-JP" altLang="en-US" sz="1200" b="1" dirty="0" smtClean="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idx="4294967295"/>
          </p:nvPr>
        </p:nvSpPr>
        <p:spPr>
          <a:xfrm>
            <a:off x="291162" y="2515988"/>
            <a:ext cx="8229600" cy="1143000"/>
          </a:xfrm>
        </p:spPr>
        <p:txBody>
          <a:bodyPr>
            <a:noAutofit/>
          </a:bodyPr>
          <a:lstStyle/>
          <a:p>
            <a:r>
              <a:rPr lang="en-US" altLang="ja-JP" sz="4800" b="1" dirty="0" smtClean="0">
                <a:solidFill>
                  <a:schemeClr val="tx2">
                    <a:lumMod val="75000"/>
                  </a:schemeClr>
                </a:solidFill>
                <a:effectLst>
                  <a:outerShdw blurRad="38100" dist="38100" dir="2700000" algn="tl">
                    <a:srgbClr val="000000">
                      <a:alpha val="43137"/>
                    </a:srgbClr>
                  </a:outerShdw>
                </a:effectLst>
              </a:rPr>
              <a:t>3. </a:t>
            </a:r>
            <a:r>
              <a:rPr lang="en-US" altLang="ja-JP" sz="4800" b="1" dirty="0" smtClean="0">
                <a:solidFill>
                  <a:schemeClr val="tx2">
                    <a:lumMod val="75000"/>
                  </a:schemeClr>
                </a:solidFill>
              </a:rPr>
              <a:t>What we need for KAGRA</a:t>
            </a:r>
            <a:endParaRPr lang="ja-JP" altLang="en-US" sz="4800" b="1"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b="1" dirty="0" smtClean="0">
                <a:solidFill>
                  <a:schemeClr val="tx2">
                    <a:lumMod val="75000"/>
                  </a:schemeClr>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What we need</a:t>
            </a:r>
            <a:endParaRPr kumimoji="1" lang="ja-JP" altLang="en-US" dirty="0">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endParaRPr>
          </a:p>
        </p:txBody>
      </p:sp>
      <p:sp>
        <p:nvSpPr>
          <p:cNvPr id="3" name="コンテンツ プレースホルダ 4"/>
          <p:cNvSpPr txBox="1">
            <a:spLocks/>
          </p:cNvSpPr>
          <p:nvPr/>
        </p:nvSpPr>
        <p:spPr>
          <a:xfrm>
            <a:off x="454523" y="1414091"/>
            <a:ext cx="8229600" cy="3994940"/>
          </a:xfrm>
          <a:prstGeom prst="rect">
            <a:avLst/>
          </a:prstGeom>
        </p:spPr>
        <p:txBody>
          <a:bodyPr>
            <a:sp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1" lang="en-US" altLang="ja-JP" sz="2800" b="1" i="0" u="none" strike="noStrike" kern="1200" cap="none" spc="0" normalizeH="0" baseline="0" noProof="0" dirty="0" smtClean="0">
                <a:ln>
                  <a:noFill/>
                </a:ln>
                <a:solidFill>
                  <a:srgbClr val="C00000"/>
                </a:solidFill>
                <a:effectLst/>
                <a:uLnTx/>
                <a:uFillTx/>
                <a:latin typeface="+mn-lt"/>
                <a:ea typeface="+mn-ea"/>
                <a:cs typeface="+mn-cs"/>
              </a:rPr>
              <a:t>1)   Burst noise investigation with cryogenic sensors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1" lang="en-US" altLang="ja-JP" sz="2400" b="1" i="0" u="none" strike="noStrike" kern="1200" cap="none" spc="0" normalizeH="0" baseline="0" noProof="0" dirty="0" smtClean="0">
                <a:ln>
                  <a:noFill/>
                </a:ln>
                <a:solidFill>
                  <a:schemeClr val="tx2">
                    <a:lumMod val="75000"/>
                  </a:schemeClr>
                </a:solidFill>
                <a:effectLst/>
                <a:uLnTx/>
                <a:uFillTx/>
                <a:latin typeface="+mn-lt"/>
                <a:ea typeface="+mn-ea"/>
                <a:cs typeface="+mn-cs"/>
              </a:rPr>
              <a:t>	  For</a:t>
            </a:r>
            <a:r>
              <a:rPr kumimoji="1" lang="en-US" altLang="ja-JP" sz="2400" b="1" i="0" u="none" strike="noStrike" kern="1200" cap="none" spc="0" normalizeH="0" noProof="0" dirty="0" smtClean="0">
                <a:ln>
                  <a:noFill/>
                </a:ln>
                <a:solidFill>
                  <a:schemeClr val="tx2">
                    <a:lumMod val="75000"/>
                  </a:schemeClr>
                </a:solidFill>
                <a:effectLst/>
                <a:uLnTx/>
                <a:uFillTx/>
                <a:latin typeface="+mn-lt"/>
                <a:ea typeface="+mn-ea"/>
                <a:cs typeface="+mn-cs"/>
              </a:rPr>
              <a:t> example, cooling wires of the mirror have thermal gradient in these. </a:t>
            </a:r>
            <a:r>
              <a:rPr lang="en-US" altLang="ja-JP" sz="2400" b="1" baseline="0" dirty="0" smtClean="0">
                <a:solidFill>
                  <a:schemeClr val="tx2">
                    <a:lumMod val="75000"/>
                  </a:schemeClr>
                </a:solidFill>
              </a:rPr>
              <a:t>In</a:t>
            </a:r>
            <a:r>
              <a:rPr lang="en-US" altLang="ja-JP" sz="2400" b="1" dirty="0" smtClean="0">
                <a:solidFill>
                  <a:schemeClr val="tx2">
                    <a:lumMod val="75000"/>
                  </a:schemeClr>
                </a:solidFill>
              </a:rPr>
              <a:t> such situation, acoustic noise emissions are expected to release </a:t>
            </a:r>
            <a:r>
              <a:rPr kumimoji="1" lang="en-US" altLang="ja-JP" sz="2400" b="1" i="0" u="none" strike="noStrike" kern="1200" cap="none" spc="0" normalizeH="0" baseline="0" noProof="0" dirty="0" smtClean="0">
                <a:ln>
                  <a:noFill/>
                </a:ln>
                <a:solidFill>
                  <a:schemeClr val="tx2">
                    <a:lumMod val="75000"/>
                  </a:schemeClr>
                </a:solidFill>
                <a:effectLst/>
                <a:uLnTx/>
                <a:uFillTx/>
                <a:latin typeface="+mn-lt"/>
                <a:ea typeface="+mn-ea"/>
                <a:cs typeface="+mn-cs"/>
              </a:rPr>
              <a:t>the</a:t>
            </a:r>
            <a:r>
              <a:rPr kumimoji="1" lang="en-US" altLang="ja-JP" sz="2400" b="1" i="0" u="none" strike="noStrike" kern="1200" cap="none" spc="0" normalizeH="0" noProof="0" dirty="0" smtClean="0">
                <a:ln>
                  <a:noFill/>
                </a:ln>
                <a:solidFill>
                  <a:schemeClr val="tx2">
                    <a:lumMod val="75000"/>
                  </a:schemeClr>
                </a:solidFill>
                <a:effectLst/>
                <a:uLnTx/>
                <a:uFillTx/>
                <a:latin typeface="+mn-lt"/>
                <a:ea typeface="+mn-ea"/>
                <a:cs typeface="+mn-cs"/>
              </a:rPr>
              <a:t> internal stress.</a:t>
            </a:r>
            <a:endParaRPr kumimoji="1" lang="en-US" altLang="ja-JP" sz="2400" b="1" i="0" u="none" strike="noStrike" kern="1200" cap="none" spc="0" normalizeH="0" baseline="0" noProof="0" dirty="0" smtClean="0">
              <a:ln>
                <a:noFill/>
              </a:ln>
              <a:solidFill>
                <a:schemeClr val="tx2">
                  <a:lumMod val="75000"/>
                </a:schemeClr>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1" lang="en-US" altLang="ja-JP" sz="2400" b="1" i="0" u="none" strike="noStrike" kern="1200" cap="none" spc="0" normalizeH="0" baseline="0" noProof="0" dirty="0" smtClean="0">
              <a:ln>
                <a:noFill/>
              </a:ln>
              <a:solidFill>
                <a:schemeClr val="tx2">
                  <a:lumMod val="75000"/>
                </a:schemeClr>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1" lang="en-US" altLang="ja-JP" sz="2800" b="1" i="0" u="none" strike="noStrike" kern="1200" cap="none" spc="0" normalizeH="0" baseline="0" noProof="0" dirty="0" smtClean="0">
                <a:ln>
                  <a:noFill/>
                </a:ln>
                <a:solidFill>
                  <a:srgbClr val="C00000"/>
                </a:solidFill>
                <a:effectLst/>
                <a:uLnTx/>
                <a:uFillTx/>
                <a:latin typeface="+mn-lt"/>
                <a:ea typeface="+mn-ea"/>
                <a:cs typeface="+mn-cs"/>
              </a:rPr>
              <a:t>2)   At lease a few days</a:t>
            </a:r>
            <a:r>
              <a:rPr kumimoji="1" lang="en-US" altLang="ja-JP" sz="2800" b="1" i="0" u="none" strike="noStrike" kern="1200" cap="none" spc="0" normalizeH="0" noProof="0" dirty="0" smtClean="0">
                <a:ln>
                  <a:noFill/>
                </a:ln>
                <a:solidFill>
                  <a:srgbClr val="C00000"/>
                </a:solidFill>
                <a:effectLst/>
                <a:uLnTx/>
                <a:uFillTx/>
                <a:latin typeface="+mn-lt"/>
                <a:ea typeface="+mn-ea"/>
                <a:cs typeface="+mn-cs"/>
              </a:rPr>
              <a:t> of test runs</a:t>
            </a:r>
            <a:endParaRPr kumimoji="1" lang="en-US" altLang="ja-JP" sz="2800" b="1" i="0" u="none" strike="noStrike" kern="1200" cap="none" spc="0" normalizeH="0" baseline="0" noProof="0" dirty="0" smtClean="0">
              <a:ln>
                <a:noFill/>
              </a:ln>
              <a:solidFill>
                <a:srgbClr val="C0000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1" lang="en-US" altLang="ja-JP" sz="2400" b="1" i="0" u="none" strike="noStrike" kern="1200" cap="none" spc="0" normalizeH="0" baseline="0" noProof="0" dirty="0" smtClean="0">
                <a:ln>
                  <a:noFill/>
                </a:ln>
                <a:solidFill>
                  <a:schemeClr val="tx2">
                    <a:lumMod val="75000"/>
                  </a:schemeClr>
                </a:solidFill>
                <a:effectLst/>
                <a:uLnTx/>
                <a:uFillTx/>
                <a:latin typeface="+mn-lt"/>
                <a:ea typeface="+mn-ea"/>
                <a:cs typeface="+mn-cs"/>
              </a:rPr>
              <a:t>	In the CLIO developments, short</a:t>
            </a:r>
            <a:r>
              <a:rPr kumimoji="1" lang="en-US" altLang="ja-JP" sz="2400" b="1" i="0" u="none" strike="noStrike" kern="1200" cap="none" spc="0" normalizeH="0" noProof="0" dirty="0" smtClean="0">
                <a:ln>
                  <a:noFill/>
                </a:ln>
                <a:solidFill>
                  <a:schemeClr val="tx2">
                    <a:lumMod val="75000"/>
                  </a:schemeClr>
                </a:solidFill>
                <a:effectLst/>
                <a:uLnTx/>
                <a:uFillTx/>
                <a:latin typeface="+mn-lt"/>
                <a:ea typeface="+mn-ea"/>
                <a:cs typeface="+mn-cs"/>
              </a:rPr>
              <a:t> term noise investigations</a:t>
            </a:r>
          </a:p>
          <a:p>
            <a:pPr marL="342900" lvl="0" indent="-342900">
              <a:spcBef>
                <a:spcPct val="20000"/>
              </a:spcBef>
              <a:defRPr/>
            </a:pPr>
            <a:r>
              <a:rPr lang="en-US" altLang="ja-JP" sz="2400" b="1" baseline="0" dirty="0" smtClean="0">
                <a:solidFill>
                  <a:schemeClr val="tx2">
                    <a:lumMod val="75000"/>
                  </a:schemeClr>
                </a:solidFill>
              </a:rPr>
              <a:t>are performed.</a:t>
            </a:r>
            <a:r>
              <a:rPr lang="en-US" altLang="ja-JP" sz="2400" b="1" dirty="0" smtClean="0">
                <a:solidFill>
                  <a:schemeClr val="tx2">
                    <a:lumMod val="75000"/>
                  </a:schemeClr>
                </a:solidFill>
              </a:rPr>
              <a:t> For more detailed  noise investigations </a:t>
            </a:r>
          </a:p>
          <a:p>
            <a:pPr marL="342900" lvl="0" indent="-342900">
              <a:spcBef>
                <a:spcPct val="20000"/>
              </a:spcBef>
              <a:defRPr/>
            </a:pPr>
            <a:r>
              <a:rPr lang="en-US" altLang="ja-JP" sz="2400" b="1" dirty="0" smtClean="0">
                <a:solidFill>
                  <a:schemeClr val="tx2">
                    <a:lumMod val="75000"/>
                  </a:schemeClr>
                </a:solidFill>
              </a:rPr>
              <a:t>the longer data are needed. </a:t>
            </a:r>
            <a:endParaRPr kumimoji="1" lang="en-US" altLang="ja-JP" sz="2400" b="1" i="0" u="none" strike="noStrike" kern="1200" cap="none" spc="0" normalizeH="0" baseline="0" noProof="0" dirty="0" smtClean="0">
              <a:ln>
                <a:noFill/>
              </a:ln>
              <a:solidFill>
                <a:schemeClr val="tx2">
                  <a:lumMod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b="1" dirty="0" smtClean="0">
                <a:solidFill>
                  <a:schemeClr val="tx2">
                    <a:lumMod val="75000"/>
                  </a:schemeClr>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What we need</a:t>
            </a:r>
            <a:endParaRPr kumimoji="1" lang="ja-JP" altLang="en-US" dirty="0">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endParaRPr>
          </a:p>
        </p:txBody>
      </p:sp>
      <p:sp>
        <p:nvSpPr>
          <p:cNvPr id="3" name="コンテンツ プレースホルダ 4"/>
          <p:cNvSpPr txBox="1">
            <a:spLocks/>
          </p:cNvSpPr>
          <p:nvPr/>
        </p:nvSpPr>
        <p:spPr>
          <a:xfrm>
            <a:off x="454523" y="1414091"/>
            <a:ext cx="8229600" cy="4585871"/>
          </a:xfrm>
          <a:prstGeom prst="rect">
            <a:avLst/>
          </a:prstGeom>
        </p:spPr>
        <p:txBody>
          <a:bodyPr>
            <a:sp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1" lang="en-US" altLang="ja-JP" sz="2800" b="1" i="0" u="none" strike="noStrike" kern="1200" cap="none" spc="0" normalizeH="0" baseline="0" noProof="0" dirty="0" smtClean="0">
                <a:ln>
                  <a:noFill/>
                </a:ln>
                <a:solidFill>
                  <a:srgbClr val="C00000"/>
                </a:solidFill>
                <a:effectLst/>
                <a:uLnTx/>
                <a:uFillTx/>
                <a:latin typeface="+mn-lt"/>
                <a:ea typeface="+mn-ea"/>
                <a:cs typeface="+mn-cs"/>
              </a:rPr>
              <a:t>3)   Software</a:t>
            </a:r>
            <a:r>
              <a:rPr kumimoji="1" lang="en-US" altLang="ja-JP" sz="2800" b="1" i="0" u="none" strike="noStrike" kern="1200" cap="none" spc="0" normalizeH="0" noProof="0" dirty="0" smtClean="0">
                <a:ln>
                  <a:noFill/>
                </a:ln>
                <a:solidFill>
                  <a:srgbClr val="C00000"/>
                </a:solidFill>
                <a:effectLst/>
                <a:uLnTx/>
                <a:uFillTx/>
                <a:latin typeface="+mn-lt"/>
                <a:ea typeface="+mn-ea"/>
                <a:cs typeface="+mn-cs"/>
              </a:rPr>
              <a:t> tools for </a:t>
            </a:r>
            <a:r>
              <a:rPr kumimoji="1" lang="en-US" altLang="ja-JP" sz="2800" b="1" i="0" u="none" strike="noStrike" kern="1200" cap="none" spc="0" normalizeH="0" noProof="0" dirty="0" err="1" smtClean="0">
                <a:ln>
                  <a:noFill/>
                </a:ln>
                <a:solidFill>
                  <a:srgbClr val="C00000"/>
                </a:solidFill>
                <a:effectLst/>
                <a:uLnTx/>
                <a:uFillTx/>
                <a:latin typeface="+mn-lt"/>
                <a:ea typeface="+mn-ea"/>
                <a:cs typeface="+mn-cs"/>
              </a:rPr>
              <a:t>tim</a:t>
            </a:r>
            <a:r>
              <a:rPr lang="en-US" altLang="ja-JP" sz="2800" b="1" dirty="0" smtClean="0">
                <a:solidFill>
                  <a:srgbClr val="C00000"/>
                </a:solidFill>
              </a:rPr>
              <a:t>e-series </a:t>
            </a:r>
            <a:r>
              <a:rPr kumimoji="1" lang="en-US" altLang="ja-JP" sz="2800" b="1" i="0" u="none" strike="noStrike" kern="1200" cap="none" spc="0" normalizeH="0" noProof="0" dirty="0" smtClean="0">
                <a:ln>
                  <a:noFill/>
                </a:ln>
                <a:solidFill>
                  <a:srgbClr val="C00000"/>
                </a:solidFill>
                <a:effectLst/>
                <a:uLnTx/>
                <a:uFillTx/>
                <a:latin typeface="+mn-lt"/>
                <a:ea typeface="+mn-ea"/>
                <a:cs typeface="+mn-cs"/>
              </a:rPr>
              <a:t>data</a:t>
            </a:r>
            <a:endParaRPr kumimoji="1" lang="en-US" altLang="ja-JP" sz="2800" b="1" i="0" u="none" strike="noStrike" kern="1200" cap="none" spc="0" normalizeH="0" baseline="0" noProof="0" dirty="0" smtClean="0">
              <a:ln>
                <a:noFill/>
              </a:ln>
              <a:solidFill>
                <a:srgbClr val="C0000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1" lang="en-US" altLang="ja-JP" sz="2400" b="1" i="0" u="none" strike="noStrike" kern="1200" cap="none" spc="0" normalizeH="0" baseline="0" noProof="0" dirty="0" smtClean="0">
                <a:ln>
                  <a:noFill/>
                </a:ln>
                <a:solidFill>
                  <a:schemeClr val="tx2">
                    <a:lumMod val="75000"/>
                  </a:schemeClr>
                </a:solidFill>
                <a:effectLst/>
                <a:uLnTx/>
                <a:uFillTx/>
                <a:latin typeface="+mn-lt"/>
                <a:ea typeface="+mn-ea"/>
                <a:cs typeface="+mn-cs"/>
              </a:rPr>
              <a:t>	  In the previous works, most of the</a:t>
            </a:r>
            <a:r>
              <a:rPr kumimoji="1" lang="en-US" altLang="ja-JP" sz="2400" b="1" i="0" u="none" strike="noStrike" kern="1200" cap="none" spc="0" normalizeH="0" noProof="0" dirty="0" smtClean="0">
                <a:ln>
                  <a:noFill/>
                </a:ln>
                <a:solidFill>
                  <a:schemeClr val="tx2">
                    <a:lumMod val="75000"/>
                  </a:schemeClr>
                </a:solidFill>
                <a:effectLst/>
                <a:uLnTx/>
                <a:uFillTx/>
                <a:latin typeface="+mn-lt"/>
                <a:ea typeface="+mn-ea"/>
                <a:cs typeface="+mn-cs"/>
              </a:rPr>
              <a:t> </a:t>
            </a:r>
            <a:r>
              <a:rPr lang="en-US" altLang="ja-JP" sz="2400" b="1" dirty="0" smtClean="0">
                <a:solidFill>
                  <a:schemeClr val="tx2">
                    <a:lumMod val="75000"/>
                  </a:schemeClr>
                </a:solidFill>
              </a:rPr>
              <a:t>analysis is based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1" lang="en-US" altLang="ja-JP" sz="2400" b="1" i="0" u="none" strike="noStrike" kern="1200" cap="none" spc="0" normalizeH="0" baseline="0" noProof="0" dirty="0" smtClean="0">
                <a:ln>
                  <a:noFill/>
                </a:ln>
                <a:solidFill>
                  <a:schemeClr val="tx2">
                    <a:lumMod val="75000"/>
                  </a:schemeClr>
                </a:solidFill>
                <a:effectLst/>
                <a:uLnTx/>
                <a:uFillTx/>
                <a:latin typeface="+mn-lt"/>
                <a:ea typeface="+mn-ea"/>
                <a:cs typeface="+mn-cs"/>
              </a:rPr>
              <a:t>on</a:t>
            </a:r>
            <a:r>
              <a:rPr kumimoji="1" lang="en-US" altLang="ja-JP" sz="2400" b="1" i="0" u="none" strike="noStrike" kern="1200" cap="none" spc="0" normalizeH="0" noProof="0" dirty="0" smtClean="0">
                <a:ln>
                  <a:noFill/>
                </a:ln>
                <a:solidFill>
                  <a:schemeClr val="tx2">
                    <a:lumMod val="75000"/>
                  </a:schemeClr>
                </a:solidFill>
                <a:effectLst/>
                <a:uLnTx/>
                <a:uFillTx/>
                <a:latin typeface="+mn-lt"/>
                <a:ea typeface="+mn-ea"/>
                <a:cs typeface="+mn-cs"/>
              </a:rPr>
              <a:t> spectral data</a:t>
            </a:r>
            <a:r>
              <a:rPr lang="en-US" altLang="ja-JP" sz="2400" b="1" dirty="0" smtClean="0">
                <a:solidFill>
                  <a:schemeClr val="tx2">
                    <a:lumMod val="75000"/>
                  </a:schemeClr>
                </a:solidFill>
              </a:rPr>
              <a:t>. As for burst noise investigations, time-series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1" lang="en-US" altLang="ja-JP" sz="2400" b="1" i="0" u="none" strike="noStrike" kern="1200" cap="none" spc="0" normalizeH="0" baseline="0" noProof="0" dirty="0" smtClean="0">
                <a:ln>
                  <a:noFill/>
                </a:ln>
                <a:solidFill>
                  <a:schemeClr val="tx2">
                    <a:lumMod val="75000"/>
                  </a:schemeClr>
                </a:solidFill>
                <a:effectLst/>
                <a:uLnTx/>
                <a:uFillTx/>
                <a:latin typeface="+mn-lt"/>
                <a:ea typeface="+mn-ea"/>
                <a:cs typeface="+mn-cs"/>
              </a:rPr>
              <a:t>of</a:t>
            </a:r>
            <a:r>
              <a:rPr kumimoji="1" lang="en-US" altLang="ja-JP" sz="2400" b="1" i="0" u="none" strike="noStrike" kern="1200" cap="none" spc="0" normalizeH="0" noProof="0" dirty="0" smtClean="0">
                <a:ln>
                  <a:noFill/>
                </a:ln>
                <a:solidFill>
                  <a:schemeClr val="tx2">
                    <a:lumMod val="75000"/>
                  </a:schemeClr>
                </a:solidFill>
                <a:effectLst/>
                <a:uLnTx/>
                <a:uFillTx/>
                <a:latin typeface="+mn-lt"/>
                <a:ea typeface="+mn-ea"/>
                <a:cs typeface="+mn-cs"/>
              </a:rPr>
              <a:t> data and its handling software (library) are necessary.</a:t>
            </a:r>
            <a:endParaRPr kumimoji="1" lang="en-US" altLang="ja-JP" sz="2400" b="1" i="0" u="none" strike="noStrike" kern="1200" cap="none" spc="0" normalizeH="0" baseline="0" noProof="0" dirty="0" smtClean="0">
              <a:ln>
                <a:noFill/>
              </a:ln>
              <a:solidFill>
                <a:schemeClr val="tx2">
                  <a:lumMod val="75000"/>
                </a:schemeClr>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1" lang="en-US" altLang="ja-JP" sz="2400" b="1" i="0" u="none" strike="noStrike" kern="1200" cap="none" spc="0" normalizeH="0" baseline="0" noProof="0" dirty="0" smtClean="0">
              <a:ln>
                <a:noFill/>
              </a:ln>
              <a:solidFill>
                <a:schemeClr val="tx2">
                  <a:lumMod val="75000"/>
                </a:schemeClr>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1" lang="en-US" altLang="ja-JP" sz="2800" b="1" i="0" u="none" strike="noStrike" kern="1200" cap="none" spc="0" normalizeH="0" baseline="0" noProof="0" dirty="0" smtClean="0">
                <a:ln>
                  <a:noFill/>
                </a:ln>
                <a:solidFill>
                  <a:srgbClr val="C00000"/>
                </a:solidFill>
                <a:effectLst/>
                <a:uLnTx/>
                <a:uFillTx/>
                <a:latin typeface="+mn-lt"/>
                <a:ea typeface="+mn-ea"/>
                <a:cs typeface="+mn-cs"/>
              </a:rPr>
              <a:t>4)   Detail</a:t>
            </a:r>
            <a:r>
              <a:rPr kumimoji="1" lang="en-US" altLang="ja-JP" sz="2800" b="1" i="0" u="none" strike="noStrike" kern="1200" cap="none" spc="0" normalizeH="0" noProof="0" dirty="0" smtClean="0">
                <a:ln>
                  <a:noFill/>
                </a:ln>
                <a:solidFill>
                  <a:srgbClr val="C00000"/>
                </a:solidFill>
                <a:effectLst/>
                <a:uLnTx/>
                <a:uFillTx/>
                <a:latin typeface="+mn-lt"/>
                <a:ea typeface="+mn-ea"/>
                <a:cs typeface="+mn-cs"/>
              </a:rPr>
              <a:t> design of the veto system</a:t>
            </a:r>
            <a:endParaRPr kumimoji="1" lang="en-US" altLang="ja-JP" sz="2800" b="1" i="0" u="none" strike="noStrike" kern="1200" cap="none" spc="0" normalizeH="0" baseline="0" noProof="0" dirty="0" smtClean="0">
              <a:ln>
                <a:noFill/>
              </a:ln>
              <a:solidFill>
                <a:srgbClr val="C0000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1" lang="en-US" altLang="ja-JP" sz="2400" b="1" i="0" u="none" strike="noStrike" kern="1200" cap="none" spc="0" normalizeH="0" baseline="0" noProof="0" dirty="0" smtClean="0">
                <a:ln>
                  <a:noFill/>
                </a:ln>
                <a:solidFill>
                  <a:schemeClr val="tx2">
                    <a:lumMod val="75000"/>
                  </a:schemeClr>
                </a:solidFill>
                <a:effectLst/>
                <a:uLnTx/>
                <a:uFillTx/>
                <a:latin typeface="+mn-lt"/>
                <a:ea typeface="+mn-ea"/>
                <a:cs typeface="+mn-cs"/>
              </a:rPr>
              <a:t>	As</a:t>
            </a:r>
            <a:r>
              <a:rPr kumimoji="1" lang="en-US" altLang="ja-JP" sz="2400" b="1" i="0" u="none" strike="noStrike" kern="1200" cap="none" spc="0" normalizeH="0" noProof="0" dirty="0" smtClean="0">
                <a:ln>
                  <a:noFill/>
                </a:ln>
                <a:solidFill>
                  <a:schemeClr val="tx2">
                    <a:lumMod val="75000"/>
                  </a:schemeClr>
                </a:solidFill>
                <a:effectLst/>
                <a:uLnTx/>
                <a:uFillTx/>
                <a:latin typeface="+mn-lt"/>
                <a:ea typeface="+mn-ea"/>
                <a:cs typeface="+mn-cs"/>
              </a:rPr>
              <a:t> well as low-latency GW search system,</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1" lang="en-US" altLang="ja-JP" sz="2400" b="1" i="0" u="none" strike="noStrike" kern="1200" cap="none" spc="0" normalizeH="0" noProof="0" dirty="0" smtClean="0">
                <a:ln>
                  <a:noFill/>
                </a:ln>
                <a:solidFill>
                  <a:schemeClr val="tx2">
                    <a:lumMod val="75000"/>
                  </a:schemeClr>
                </a:solidFill>
                <a:effectLst/>
                <a:uLnTx/>
                <a:uFillTx/>
                <a:latin typeface="+mn-lt"/>
                <a:ea typeface="+mn-ea"/>
                <a:cs typeface="+mn-cs"/>
              </a:rPr>
              <a:t>the veto system is necessary for the alert.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altLang="ja-JP" sz="2400" b="1" baseline="0" dirty="0" smtClean="0">
                <a:solidFill>
                  <a:schemeClr val="tx2">
                    <a:lumMod val="75000"/>
                  </a:schemeClr>
                </a:solidFill>
              </a:rPr>
              <a:t>These</a:t>
            </a:r>
            <a:r>
              <a:rPr lang="en-US" altLang="ja-JP" sz="2400" b="1" dirty="0" smtClean="0">
                <a:solidFill>
                  <a:schemeClr val="tx2">
                    <a:lumMod val="75000"/>
                  </a:schemeClr>
                </a:solidFill>
              </a:rPr>
              <a:t> two systems are closely related.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altLang="ja-JP" sz="2400" b="1" noProof="0" dirty="0" smtClean="0">
                <a:solidFill>
                  <a:schemeClr val="tx2">
                    <a:lumMod val="75000"/>
                  </a:schemeClr>
                </a:solidFill>
              </a:rPr>
              <a:t>I will contribute to make </a:t>
            </a:r>
            <a:r>
              <a:rPr lang="en-US" altLang="ja-JP" sz="2400" b="1" dirty="0" smtClean="0">
                <a:solidFill>
                  <a:schemeClr val="tx2">
                    <a:lumMod val="75000"/>
                  </a:schemeClr>
                </a:solidFill>
              </a:rPr>
              <a:t>the veto system.</a:t>
            </a:r>
            <a:endParaRPr kumimoji="1" lang="en-US" altLang="ja-JP" sz="2400" b="1" i="0" u="none" strike="noStrike" kern="1200" cap="none" spc="0" normalizeH="0" baseline="0" noProof="0" dirty="0" smtClean="0">
              <a:ln>
                <a:noFill/>
              </a:ln>
              <a:solidFill>
                <a:schemeClr val="tx2">
                  <a:lumMod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RIMG0001.JPG"/>
          <p:cNvPicPr>
            <a:picLocks noChangeAspect="1"/>
          </p:cNvPicPr>
          <p:nvPr/>
        </p:nvPicPr>
        <p:blipFill>
          <a:blip r:embed="rId3" cstate="print"/>
          <a:srcRect r="30834"/>
          <a:stretch>
            <a:fillRect/>
          </a:stretch>
        </p:blipFill>
        <p:spPr>
          <a:xfrm>
            <a:off x="4611757" y="1567142"/>
            <a:ext cx="4343400" cy="4709750"/>
          </a:xfrm>
          <a:prstGeom prst="rect">
            <a:avLst/>
          </a:prstGeom>
        </p:spPr>
      </p:pic>
      <p:pic>
        <p:nvPicPr>
          <p:cNvPr id="3" name="図 2" descr="RIMG0008.JPG"/>
          <p:cNvPicPr>
            <a:picLocks noChangeAspect="1"/>
          </p:cNvPicPr>
          <p:nvPr/>
        </p:nvPicPr>
        <p:blipFill>
          <a:blip r:embed="rId4" cstate="print"/>
          <a:stretch>
            <a:fillRect/>
          </a:stretch>
        </p:blipFill>
        <p:spPr>
          <a:xfrm>
            <a:off x="251876" y="441438"/>
            <a:ext cx="4369820" cy="5826427"/>
          </a:xfrm>
          <a:prstGeom prst="rect">
            <a:avLst/>
          </a:prstGeom>
        </p:spPr>
      </p:pic>
      <p:sp>
        <p:nvSpPr>
          <p:cNvPr id="4" name="テキスト ボックス 3"/>
          <p:cNvSpPr txBox="1"/>
          <p:nvPr/>
        </p:nvSpPr>
        <p:spPr>
          <a:xfrm>
            <a:off x="4740966" y="129209"/>
            <a:ext cx="4089517" cy="830997"/>
          </a:xfrm>
          <a:prstGeom prst="rect">
            <a:avLst/>
          </a:prstGeom>
          <a:noFill/>
        </p:spPr>
        <p:txBody>
          <a:bodyPr wrap="none" rtlCol="0">
            <a:spAutoFit/>
          </a:bodyPr>
          <a:lstStyle/>
          <a:p>
            <a:r>
              <a:rPr kumimoji="1" lang="en-US" altLang="ja-JP" sz="2400" b="1" dirty="0" smtClean="0">
                <a:solidFill>
                  <a:srgbClr val="0000FF"/>
                </a:solidFill>
                <a:effectLst>
                  <a:outerShdw blurRad="38100" dist="38100" dir="2700000" algn="tl">
                    <a:srgbClr val="000000">
                      <a:alpha val="43137"/>
                    </a:srgbClr>
                  </a:outerShdw>
                </a:effectLst>
              </a:rPr>
              <a:t>Cryogenic sensor</a:t>
            </a:r>
          </a:p>
          <a:p>
            <a:r>
              <a:rPr lang="en-US" altLang="ja-JP" sz="2400" b="1" dirty="0" smtClean="0">
                <a:solidFill>
                  <a:srgbClr val="0000FF"/>
                </a:solidFill>
                <a:effectLst>
                  <a:outerShdw blurRad="38100" dist="38100" dir="2700000" algn="tl">
                    <a:srgbClr val="000000">
                      <a:alpha val="43137"/>
                    </a:srgbClr>
                  </a:outerShdw>
                </a:effectLst>
              </a:rPr>
              <a:t>Michelson type Accelerometer</a:t>
            </a:r>
            <a:endParaRPr kumimoji="1" lang="ja-JP" altLang="en-US" sz="2400" b="1" dirty="0">
              <a:solidFill>
                <a:srgbClr val="0000FF"/>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RIMG0004s.jpg"/>
          <p:cNvPicPr/>
          <p:nvPr/>
        </p:nvPicPr>
        <p:blipFill>
          <a:blip r:embed="rId3" cstate="print"/>
          <a:stretch>
            <a:fillRect/>
          </a:stretch>
        </p:blipFill>
        <p:spPr>
          <a:xfrm>
            <a:off x="4800600" y="536546"/>
            <a:ext cx="4136666" cy="5520941"/>
          </a:xfrm>
          <a:prstGeom prst="rect">
            <a:avLst/>
          </a:prstGeom>
        </p:spPr>
      </p:pic>
      <p:sp>
        <p:nvSpPr>
          <p:cNvPr id="7" name="テキスト ボックス 6"/>
          <p:cNvSpPr txBox="1"/>
          <p:nvPr/>
        </p:nvSpPr>
        <p:spPr>
          <a:xfrm>
            <a:off x="248478" y="536713"/>
            <a:ext cx="4481804" cy="954107"/>
          </a:xfrm>
          <a:prstGeom prst="rect">
            <a:avLst/>
          </a:prstGeom>
          <a:noFill/>
        </p:spPr>
        <p:txBody>
          <a:bodyPr wrap="none" rtlCol="0">
            <a:spAutoFit/>
          </a:bodyPr>
          <a:lstStyle/>
          <a:p>
            <a:r>
              <a:rPr kumimoji="1" lang="en-US" altLang="ja-JP" sz="2800" b="1" dirty="0" smtClean="0">
                <a:solidFill>
                  <a:srgbClr val="C00000"/>
                </a:solidFill>
                <a:effectLst>
                  <a:outerShdw blurRad="38100" dist="38100" dir="2700000" algn="tl">
                    <a:srgbClr val="000000">
                      <a:alpha val="43137"/>
                    </a:srgbClr>
                  </a:outerShdw>
                </a:effectLst>
              </a:rPr>
              <a:t>Data Acquisition System</a:t>
            </a:r>
          </a:p>
          <a:p>
            <a:r>
              <a:rPr lang="en-US" altLang="ja-JP" sz="2800" b="1" dirty="0" smtClean="0">
                <a:solidFill>
                  <a:srgbClr val="C00000"/>
                </a:solidFill>
                <a:effectLst>
                  <a:outerShdw blurRad="38100" dist="38100" dir="2700000" algn="tl">
                    <a:srgbClr val="000000">
                      <a:alpha val="43137"/>
                    </a:srgbClr>
                  </a:outerShdw>
                </a:effectLst>
              </a:rPr>
              <a:t>for burst noise investigations</a:t>
            </a:r>
            <a:endParaRPr kumimoji="1" lang="ja-JP" altLang="en-US" sz="2800" b="1" dirty="0">
              <a:solidFill>
                <a:srgbClr val="C00000"/>
              </a:solidFill>
              <a:effectLst>
                <a:outerShdw blurRad="38100" dist="38100" dir="2700000" algn="tl">
                  <a:srgbClr val="000000">
                    <a:alpha val="43137"/>
                  </a:srgbClr>
                </a:outerShdw>
              </a:effectLst>
            </a:endParaRPr>
          </a:p>
        </p:txBody>
      </p:sp>
      <p:sp>
        <p:nvSpPr>
          <p:cNvPr id="8" name="テキスト ボックス 7"/>
          <p:cNvSpPr txBox="1"/>
          <p:nvPr/>
        </p:nvSpPr>
        <p:spPr>
          <a:xfrm>
            <a:off x="367748" y="1729409"/>
            <a:ext cx="2319866" cy="1754326"/>
          </a:xfrm>
          <a:prstGeom prst="rect">
            <a:avLst/>
          </a:prstGeom>
          <a:noFill/>
        </p:spPr>
        <p:txBody>
          <a:bodyPr wrap="none" rtlCol="0">
            <a:spAutoFit/>
          </a:bodyPr>
          <a:lstStyle/>
          <a:p>
            <a:r>
              <a:rPr kumimoji="1" lang="en-US" altLang="ja-JP" dirty="0" smtClean="0"/>
              <a:t>ADC:  16 bit resolution</a:t>
            </a:r>
          </a:p>
          <a:p>
            <a:r>
              <a:rPr lang="en-US" altLang="ja-JP" dirty="0" smtClean="0"/>
              <a:t>effective 14 bits</a:t>
            </a:r>
          </a:p>
          <a:p>
            <a:endParaRPr kumimoji="1" lang="en-US" altLang="ja-JP" dirty="0" smtClean="0"/>
          </a:p>
          <a:p>
            <a:r>
              <a:rPr lang="en-US" altLang="ja-JP" dirty="0" smtClean="0"/>
              <a:t>Number of channels: 8</a:t>
            </a:r>
          </a:p>
          <a:p>
            <a:endParaRPr kumimoji="1" lang="en-US" altLang="ja-JP" dirty="0" smtClean="0"/>
          </a:p>
          <a:p>
            <a:r>
              <a:rPr lang="en-US" altLang="ja-JP" dirty="0" smtClean="0"/>
              <a:t>Sampling: 16.384 kHz</a:t>
            </a:r>
            <a:endParaRPr kumimoji="1" lang="ja-JP" alt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b="1" dirty="0" smtClean="0">
                <a:solidFill>
                  <a:schemeClr val="tx2">
                    <a:lumMod val="75000"/>
                  </a:schemeClr>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Toward GW </a:t>
            </a:r>
            <a:r>
              <a:rPr lang="en-US" altLang="ja-JP" b="1" dirty="0" smtClean="0">
                <a:solidFill>
                  <a:schemeClr val="tx2">
                    <a:lumMod val="75000"/>
                  </a:schemeClr>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alerts</a:t>
            </a:r>
            <a:endParaRPr kumimoji="1" lang="ja-JP" altLang="en-US" b="1" dirty="0">
              <a:solidFill>
                <a:schemeClr val="tx2">
                  <a:lumMod val="75000"/>
                </a:schemeClr>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endParaRPr>
          </a:p>
        </p:txBody>
      </p:sp>
      <p:sp>
        <p:nvSpPr>
          <p:cNvPr id="3" name="コンテンツ プレースホルダ 2"/>
          <p:cNvSpPr>
            <a:spLocks noGrp="1"/>
          </p:cNvSpPr>
          <p:nvPr>
            <p:ph idx="1"/>
          </p:nvPr>
        </p:nvSpPr>
        <p:spPr>
          <a:xfrm>
            <a:off x="865240" y="1400081"/>
            <a:ext cx="7570838" cy="5302990"/>
          </a:xfrm>
        </p:spPr>
        <p:txBody>
          <a:bodyPr wrap="square">
            <a:spAutoFit/>
          </a:bodyPr>
          <a:lstStyle/>
          <a:p>
            <a:pPr>
              <a:lnSpc>
                <a:spcPct val="150000"/>
              </a:lnSpc>
              <a:buNone/>
            </a:pPr>
            <a:r>
              <a:rPr lang="en-US" altLang="ja-JP" sz="2400" b="1" dirty="0" smtClean="0">
                <a:solidFill>
                  <a:srgbClr val="C00000"/>
                </a:solidFill>
                <a:latin typeface="メイリオ" pitchFamily="50" charset="-128"/>
                <a:ea typeface="メイリオ" pitchFamily="50" charset="-128"/>
                <a:cs typeface="メイリオ" pitchFamily="50" charset="-128"/>
              </a:rPr>
              <a:t>To reduce the false alarm rate is</a:t>
            </a:r>
          </a:p>
          <a:p>
            <a:pPr>
              <a:lnSpc>
                <a:spcPct val="150000"/>
              </a:lnSpc>
              <a:buNone/>
            </a:pPr>
            <a:r>
              <a:rPr lang="en-US" altLang="ja-JP" sz="2400" b="1" dirty="0" smtClean="0">
                <a:solidFill>
                  <a:srgbClr val="C00000"/>
                </a:solidFill>
                <a:latin typeface="メイリオ" pitchFamily="50" charset="-128"/>
                <a:ea typeface="メイリオ" pitchFamily="50" charset="-128"/>
                <a:cs typeface="メイリオ" pitchFamily="50" charset="-128"/>
              </a:rPr>
              <a:t>one of the most important things </a:t>
            </a:r>
          </a:p>
          <a:p>
            <a:pPr>
              <a:lnSpc>
                <a:spcPct val="150000"/>
              </a:lnSpc>
              <a:buNone/>
            </a:pPr>
            <a:r>
              <a:rPr lang="en-US" altLang="ja-JP" sz="2400" b="1" dirty="0" smtClean="0">
                <a:solidFill>
                  <a:srgbClr val="C00000"/>
                </a:solidFill>
                <a:latin typeface="メイリオ" pitchFamily="50" charset="-128"/>
                <a:ea typeface="メイリオ" pitchFamily="50" charset="-128"/>
                <a:cs typeface="メイリオ" pitchFamily="50" charset="-128"/>
              </a:rPr>
              <a:t>for multi-messenger observations.</a:t>
            </a:r>
            <a:endParaRPr lang="ja-JP" altLang="en-US" sz="2400" b="1" dirty="0">
              <a:solidFill>
                <a:srgbClr val="C00000"/>
              </a:solidFill>
              <a:latin typeface="メイリオ" pitchFamily="50" charset="-128"/>
              <a:ea typeface="メイリオ" pitchFamily="50" charset="-128"/>
              <a:cs typeface="メイリオ" pitchFamily="50" charset="-128"/>
            </a:endParaRPr>
          </a:p>
          <a:p>
            <a:pPr>
              <a:lnSpc>
                <a:spcPct val="150000"/>
              </a:lnSpc>
              <a:buNone/>
            </a:pPr>
            <a:r>
              <a:rPr lang="en-US" altLang="ja-JP" sz="1400" b="1" dirty="0" smtClean="0">
                <a:latin typeface="メイリオ" pitchFamily="50" charset="-128"/>
                <a:ea typeface="メイリオ" pitchFamily="50" charset="-128"/>
                <a:cs typeface="メイリオ" pitchFamily="50" charset="-128"/>
              </a:rPr>
              <a:t>Before the starting of KAGRA cryogenic operations,  </a:t>
            </a:r>
          </a:p>
          <a:p>
            <a:pPr>
              <a:lnSpc>
                <a:spcPct val="150000"/>
              </a:lnSpc>
              <a:buNone/>
            </a:pPr>
            <a:r>
              <a:rPr lang="en-US" altLang="ja-JP" sz="1400" b="1" dirty="0" smtClean="0">
                <a:latin typeface="メイリオ" pitchFamily="50" charset="-128"/>
                <a:ea typeface="メイリオ" pitchFamily="50" charset="-128"/>
                <a:cs typeface="メイリオ" pitchFamily="50" charset="-128"/>
              </a:rPr>
              <a:t>noise investigations are necessary for maximizing its performance.</a:t>
            </a:r>
          </a:p>
          <a:p>
            <a:pPr>
              <a:lnSpc>
                <a:spcPct val="150000"/>
              </a:lnSpc>
              <a:buNone/>
            </a:pPr>
            <a:r>
              <a:rPr lang="en-US" altLang="ja-JP" sz="1400" b="1" dirty="0" smtClean="0">
                <a:latin typeface="メイリオ" pitchFamily="50" charset="-128"/>
                <a:ea typeface="メイリオ" pitchFamily="50" charset="-128"/>
                <a:cs typeface="メイリオ" pitchFamily="50" charset="-128"/>
              </a:rPr>
              <a:t>Fortunately we have</a:t>
            </a:r>
          </a:p>
          <a:p>
            <a:pPr>
              <a:lnSpc>
                <a:spcPct val="150000"/>
              </a:lnSpc>
              <a:buNone/>
            </a:pPr>
            <a:r>
              <a:rPr lang="en-US" altLang="ja-JP" sz="2000" b="1" dirty="0" smtClean="0">
                <a:solidFill>
                  <a:srgbClr val="C00000"/>
                </a:solidFill>
                <a:latin typeface="メイリオ" pitchFamily="50" charset="-128"/>
                <a:ea typeface="メイリオ" pitchFamily="50" charset="-128"/>
                <a:cs typeface="メイリオ" pitchFamily="50" charset="-128"/>
              </a:rPr>
              <a:t>CLIO detector as a prototype cryogenic interferometer.</a:t>
            </a:r>
          </a:p>
          <a:p>
            <a:pPr>
              <a:lnSpc>
                <a:spcPct val="150000"/>
              </a:lnSpc>
              <a:buNone/>
            </a:pPr>
            <a:r>
              <a:rPr lang="en-US" altLang="ja-JP" sz="1400" b="1" dirty="0" smtClean="0">
                <a:latin typeface="メイリオ" pitchFamily="50" charset="-128"/>
                <a:ea typeface="メイリオ" pitchFamily="50" charset="-128"/>
                <a:cs typeface="メイリオ" pitchFamily="50" charset="-128"/>
              </a:rPr>
              <a:t>We can start the noise investigation by using CLIO detector.</a:t>
            </a:r>
          </a:p>
          <a:p>
            <a:pPr>
              <a:lnSpc>
                <a:spcPct val="150000"/>
              </a:lnSpc>
              <a:buNone/>
            </a:pPr>
            <a:endParaRPr lang="en-US" altLang="ja-JP" sz="1400" b="1" dirty="0" smtClean="0">
              <a:latin typeface="メイリオ" pitchFamily="50" charset="-128"/>
              <a:ea typeface="メイリオ" pitchFamily="50" charset="-128"/>
              <a:cs typeface="メイリオ" pitchFamily="50" charset="-128"/>
            </a:endParaRPr>
          </a:p>
          <a:p>
            <a:pPr>
              <a:lnSpc>
                <a:spcPct val="150000"/>
              </a:lnSpc>
              <a:buNone/>
            </a:pPr>
            <a:r>
              <a:rPr lang="en-US" altLang="ja-JP" sz="2000" b="1" dirty="0" smtClean="0">
                <a:solidFill>
                  <a:srgbClr val="C00000"/>
                </a:solidFill>
                <a:latin typeface="メイリオ" pitchFamily="50" charset="-128"/>
                <a:ea typeface="メイリオ" pitchFamily="50" charset="-128"/>
                <a:cs typeface="メイリオ" pitchFamily="50" charset="-128"/>
              </a:rPr>
              <a:t>In this research program, I will contribute to make</a:t>
            </a:r>
          </a:p>
          <a:p>
            <a:pPr>
              <a:lnSpc>
                <a:spcPct val="150000"/>
              </a:lnSpc>
              <a:buNone/>
            </a:pPr>
            <a:r>
              <a:rPr lang="en-US" altLang="ja-JP" sz="2000" b="1" dirty="0" smtClean="0">
                <a:solidFill>
                  <a:srgbClr val="C00000"/>
                </a:solidFill>
                <a:latin typeface="メイリオ" pitchFamily="50" charset="-128"/>
                <a:ea typeface="メイリオ" pitchFamily="50" charset="-128"/>
                <a:cs typeface="メイリオ" pitchFamily="50" charset="-128"/>
              </a:rPr>
              <a:t>GW alert system together with noise investigations.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786663" y="852423"/>
            <a:ext cx="7450758" cy="1107996"/>
          </a:xfrm>
          <a:prstGeom prst="rect">
            <a:avLst/>
          </a:prstGeom>
          <a:noFill/>
        </p:spPr>
        <p:txBody>
          <a:bodyPr wrap="none" rtlCol="0">
            <a:spAutoFit/>
          </a:bodyPr>
          <a:lstStyle/>
          <a:p>
            <a:r>
              <a:rPr lang="en-US" altLang="ja-JP" sz="6600" b="1" dirty="0" smtClean="0">
                <a:effectLst>
                  <a:outerShdw blurRad="38100" dist="38100" dir="2700000" algn="tl">
                    <a:srgbClr val="000000">
                      <a:alpha val="43137"/>
                    </a:srgbClr>
                  </a:outerShdw>
                </a:effectLst>
              </a:rPr>
              <a:t>1.  Brief introduction</a:t>
            </a:r>
          </a:p>
        </p:txBody>
      </p:sp>
      <p:sp>
        <p:nvSpPr>
          <p:cNvPr id="3" name="テキスト ボックス 2"/>
          <p:cNvSpPr txBox="1"/>
          <p:nvPr/>
        </p:nvSpPr>
        <p:spPr>
          <a:xfrm>
            <a:off x="1059256" y="2199993"/>
            <a:ext cx="7537576" cy="3416320"/>
          </a:xfrm>
          <a:prstGeom prst="rect">
            <a:avLst/>
          </a:prstGeom>
          <a:noFill/>
        </p:spPr>
        <p:txBody>
          <a:bodyPr wrap="none" rtlCol="0">
            <a:spAutoFit/>
          </a:bodyPr>
          <a:lstStyle/>
          <a:p>
            <a:pPr>
              <a:lnSpc>
                <a:spcPct val="150000"/>
              </a:lnSpc>
            </a:pPr>
            <a:r>
              <a:rPr kumimoji="1" lang="en-US" altLang="ja-JP" sz="2400" b="1" dirty="0" smtClean="0"/>
              <a:t>My two year’s research plan of </a:t>
            </a:r>
          </a:p>
          <a:p>
            <a:pPr>
              <a:lnSpc>
                <a:spcPct val="150000"/>
              </a:lnSpc>
            </a:pPr>
            <a:r>
              <a:rPr lang="en-US" altLang="ja-JP" sz="2400" dirty="0" smtClean="0"/>
              <a:t>“</a:t>
            </a:r>
            <a:r>
              <a:rPr lang="en-US" altLang="ja-JP" sz="2400" b="1" dirty="0" smtClean="0"/>
              <a:t>Burst noise investigation for cryogenic GW detector”</a:t>
            </a:r>
          </a:p>
          <a:p>
            <a:pPr>
              <a:lnSpc>
                <a:spcPct val="150000"/>
              </a:lnSpc>
            </a:pPr>
            <a:r>
              <a:rPr lang="en-US" altLang="ja-JP" sz="2400" b="1" dirty="0" smtClean="0"/>
              <a:t>was approved as a </a:t>
            </a:r>
            <a:r>
              <a:rPr lang="ja-JP" altLang="en-US" sz="2400" b="1" dirty="0" smtClean="0">
                <a:latin typeface="メイリオ" pitchFamily="50" charset="-128"/>
                <a:ea typeface="メイリオ" pitchFamily="50" charset="-128"/>
                <a:cs typeface="メイリオ" pitchFamily="50" charset="-128"/>
              </a:rPr>
              <a:t>「公募研究」 </a:t>
            </a:r>
            <a:r>
              <a:rPr lang="en-US" altLang="ja-JP" sz="2400" b="1" dirty="0" smtClean="0"/>
              <a:t>of A04 group.</a:t>
            </a:r>
          </a:p>
          <a:p>
            <a:pPr>
              <a:lnSpc>
                <a:spcPct val="150000"/>
              </a:lnSpc>
            </a:pPr>
            <a:r>
              <a:rPr lang="en-US" altLang="ja-JP" sz="2400" dirty="0" smtClean="0">
                <a:solidFill>
                  <a:schemeClr val="bg1">
                    <a:lumMod val="50000"/>
                  </a:schemeClr>
                </a:solidFill>
              </a:rPr>
              <a:t>Related Public Subscription Researches</a:t>
            </a:r>
            <a:r>
              <a:rPr lang="ja-JP" altLang="en-US" sz="2400" dirty="0" smtClean="0">
                <a:solidFill>
                  <a:schemeClr val="bg1">
                    <a:lumMod val="50000"/>
                  </a:schemeClr>
                </a:solidFill>
              </a:rPr>
              <a:t> </a:t>
            </a:r>
            <a:r>
              <a:rPr lang="en-US" altLang="ja-JP" sz="2400" dirty="0" smtClean="0">
                <a:solidFill>
                  <a:schemeClr val="bg1">
                    <a:lumMod val="50000"/>
                  </a:schemeClr>
                </a:solidFill>
              </a:rPr>
              <a:t>=</a:t>
            </a:r>
            <a:r>
              <a:rPr lang="ja-JP" altLang="en-US" sz="2400" dirty="0" smtClean="0">
                <a:solidFill>
                  <a:schemeClr val="bg1">
                    <a:lumMod val="50000"/>
                  </a:schemeClr>
                </a:solidFill>
              </a:rPr>
              <a:t> </a:t>
            </a:r>
            <a:r>
              <a:rPr lang="ja-JP" altLang="en-US" sz="2000" dirty="0" smtClean="0">
                <a:solidFill>
                  <a:schemeClr val="bg1">
                    <a:lumMod val="50000"/>
                  </a:schemeClr>
                </a:solidFill>
                <a:latin typeface="メイリオ" pitchFamily="50" charset="-128"/>
                <a:ea typeface="メイリオ" pitchFamily="50" charset="-128"/>
                <a:cs typeface="メイリオ" pitchFamily="50" charset="-128"/>
              </a:rPr>
              <a:t>公募研究</a:t>
            </a:r>
            <a:endParaRPr lang="en-US" altLang="ja-JP" sz="2400" dirty="0" smtClean="0">
              <a:solidFill>
                <a:schemeClr val="bg1">
                  <a:lumMod val="50000"/>
                </a:schemeClr>
              </a:solidFill>
            </a:endParaRPr>
          </a:p>
          <a:p>
            <a:endParaRPr kumimoji="1" lang="en-US" altLang="ja-JP" sz="2400" b="1" dirty="0" smtClean="0"/>
          </a:p>
          <a:p>
            <a:r>
              <a:rPr kumimoji="1" lang="en-US" altLang="ja-JP" sz="2400" b="1" dirty="0" smtClean="0"/>
              <a:t>In this talk, I will make a bri</a:t>
            </a:r>
            <a:r>
              <a:rPr lang="en-US" altLang="ja-JP" sz="2400" b="1" dirty="0" smtClean="0"/>
              <a:t>ef introduction of my research</a:t>
            </a:r>
          </a:p>
          <a:p>
            <a:r>
              <a:rPr kumimoji="1" lang="en-US" altLang="ja-JP" sz="2400" b="1" dirty="0" smtClean="0"/>
              <a:t>program.</a:t>
            </a:r>
            <a:endParaRPr kumimoji="1" lang="ja-JP" altLang="en-US" sz="2400" b="1"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タイトル 2"/>
          <p:cNvSpPr>
            <a:spLocks noGrp="1"/>
          </p:cNvSpPr>
          <p:nvPr>
            <p:ph type="title" idx="4294967295"/>
          </p:nvPr>
        </p:nvSpPr>
        <p:spPr/>
        <p:txBody>
          <a:bodyPr/>
          <a:lstStyle/>
          <a:p>
            <a:r>
              <a:rPr kumimoji="1" lang="ja-JP" altLang="en-US" dirty="0" smtClean="0"/>
              <a:t>-</a:t>
            </a:r>
            <a:r>
              <a:rPr kumimoji="1" lang="en-US" altLang="ja-JP" dirty="0" smtClean="0"/>
              <a:t>--</a:t>
            </a:r>
            <a:endParaRPr kumimoji="1" lang="ja-JP" alt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sz="3600" b="1" dirty="0" smtClean="0">
                <a:solidFill>
                  <a:schemeClr val="tx2">
                    <a:lumMod val="75000"/>
                  </a:schemeClr>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Purpose of this program</a:t>
            </a:r>
            <a:endParaRPr kumimoji="1" lang="ja-JP" altLang="en-US" sz="3600" b="1" dirty="0">
              <a:solidFill>
                <a:schemeClr val="tx2">
                  <a:lumMod val="75000"/>
                </a:schemeClr>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endParaRPr>
          </a:p>
        </p:txBody>
      </p:sp>
      <p:sp>
        <p:nvSpPr>
          <p:cNvPr id="3" name="コンテンツ プレースホルダ 2"/>
          <p:cNvSpPr>
            <a:spLocks noGrp="1"/>
          </p:cNvSpPr>
          <p:nvPr>
            <p:ph idx="1"/>
          </p:nvPr>
        </p:nvSpPr>
        <p:spPr>
          <a:xfrm>
            <a:off x="989702" y="1398044"/>
            <a:ext cx="7186109" cy="3576364"/>
          </a:xfrm>
        </p:spPr>
        <p:txBody>
          <a:bodyPr wrap="square">
            <a:spAutoFit/>
          </a:bodyPr>
          <a:lstStyle/>
          <a:p>
            <a:pPr marL="0" indent="0">
              <a:lnSpc>
                <a:spcPct val="150000"/>
              </a:lnSpc>
              <a:buNone/>
            </a:pPr>
            <a:r>
              <a:rPr lang="en-US" altLang="ja-JP" sz="2400" b="1" dirty="0" smtClean="0">
                <a:latin typeface="メイリオ" pitchFamily="50" charset="-128"/>
                <a:ea typeface="メイリオ" pitchFamily="50" charset="-128"/>
                <a:cs typeface="メイリオ" pitchFamily="50" charset="-128"/>
              </a:rPr>
              <a:t>In this research program,</a:t>
            </a:r>
          </a:p>
          <a:p>
            <a:pPr marL="0" indent="0">
              <a:lnSpc>
                <a:spcPct val="150000"/>
              </a:lnSpc>
              <a:buNone/>
            </a:pPr>
            <a:r>
              <a:rPr lang="en-US" altLang="ja-JP" sz="2400" b="1" dirty="0" smtClean="0">
                <a:latin typeface="メイリオ" pitchFamily="50" charset="-128"/>
                <a:ea typeface="メイリオ" pitchFamily="50" charset="-128"/>
                <a:cs typeface="メイリオ" pitchFamily="50" charset="-128"/>
              </a:rPr>
              <a:t>we focus on </a:t>
            </a:r>
            <a:r>
              <a:rPr lang="en-US" altLang="ja-JP" b="1" dirty="0" smtClean="0">
                <a:solidFill>
                  <a:srgbClr val="C00000"/>
                </a:solidFill>
                <a:latin typeface="メイリオ" pitchFamily="50" charset="-128"/>
                <a:ea typeface="メイリオ" pitchFamily="50" charset="-128"/>
                <a:cs typeface="メイリオ" pitchFamily="50" charset="-128"/>
              </a:rPr>
              <a:t>burst noises </a:t>
            </a:r>
            <a:r>
              <a:rPr lang="en-US" altLang="ja-JP" sz="2400" b="1" dirty="0" smtClean="0">
                <a:latin typeface="メイリオ" pitchFamily="50" charset="-128"/>
                <a:ea typeface="メイリオ" pitchFamily="50" charset="-128"/>
                <a:cs typeface="メイリオ" pitchFamily="50" charset="-128"/>
              </a:rPr>
              <a:t>induced by</a:t>
            </a:r>
          </a:p>
          <a:p>
            <a:pPr marL="0" indent="0">
              <a:lnSpc>
                <a:spcPct val="150000"/>
              </a:lnSpc>
              <a:buNone/>
            </a:pPr>
            <a:r>
              <a:rPr lang="en-US" altLang="ja-JP" sz="2400" b="1" dirty="0" smtClean="0">
                <a:latin typeface="メイリオ" pitchFamily="50" charset="-128"/>
                <a:ea typeface="メイリオ" pitchFamily="50" charset="-128"/>
                <a:cs typeface="メイリオ" pitchFamily="50" charset="-128"/>
              </a:rPr>
              <a:t>cryogenic system, because KAGRA is</a:t>
            </a:r>
          </a:p>
          <a:p>
            <a:pPr marL="0" indent="0">
              <a:lnSpc>
                <a:spcPct val="150000"/>
              </a:lnSpc>
              <a:buNone/>
            </a:pPr>
            <a:r>
              <a:rPr lang="en-US" altLang="ja-JP" b="1" dirty="0" smtClean="0">
                <a:solidFill>
                  <a:srgbClr val="C00000"/>
                </a:solidFill>
                <a:latin typeface="メイリオ" pitchFamily="50" charset="-128"/>
                <a:ea typeface="メイリオ" pitchFamily="50" charset="-128"/>
                <a:cs typeface="メイリオ" pitchFamily="50" charset="-128"/>
              </a:rPr>
              <a:t>unique cryogenic interferometer </a:t>
            </a:r>
          </a:p>
          <a:p>
            <a:pPr marL="0" indent="0">
              <a:lnSpc>
                <a:spcPct val="150000"/>
              </a:lnSpc>
              <a:buNone/>
            </a:pPr>
            <a:r>
              <a:rPr lang="en-US" altLang="ja-JP" sz="2400" b="1" dirty="0" smtClean="0">
                <a:latin typeface="メイリオ" pitchFamily="50" charset="-128"/>
                <a:ea typeface="メイリオ" pitchFamily="50" charset="-128"/>
                <a:cs typeface="メイリオ" pitchFamily="50" charset="-128"/>
              </a:rPr>
              <a:t>in the world.</a:t>
            </a:r>
          </a:p>
        </p:txBody>
      </p:sp>
      <p:sp>
        <p:nvSpPr>
          <p:cNvPr id="4" name="テキスト ボックス 3"/>
          <p:cNvSpPr txBox="1"/>
          <p:nvPr/>
        </p:nvSpPr>
        <p:spPr>
          <a:xfrm>
            <a:off x="1043709" y="5504873"/>
            <a:ext cx="5836406" cy="646331"/>
          </a:xfrm>
          <a:prstGeom prst="rect">
            <a:avLst/>
          </a:prstGeom>
          <a:noFill/>
        </p:spPr>
        <p:txBody>
          <a:bodyPr wrap="none" rtlCol="0">
            <a:spAutoFit/>
          </a:bodyPr>
          <a:lstStyle/>
          <a:p>
            <a:r>
              <a:rPr kumimoji="1" lang="en-US" altLang="ja-JP" dirty="0" smtClean="0"/>
              <a:t>It means that </a:t>
            </a:r>
            <a:r>
              <a:rPr lang="en-US" altLang="ja-JP" dirty="0" smtClean="0"/>
              <a:t>there is very little information about </a:t>
            </a:r>
            <a:r>
              <a:rPr kumimoji="1" lang="en-US" altLang="ja-JP" dirty="0" smtClean="0"/>
              <a:t>cryogenic</a:t>
            </a:r>
          </a:p>
          <a:p>
            <a:r>
              <a:rPr lang="en-US" altLang="ja-JP" dirty="0" smtClean="0"/>
              <a:t>interferometer. In other words, it is valuable to study</a:t>
            </a:r>
            <a:r>
              <a:rPr lang="ja-JP" altLang="en-US" dirty="0" smtClean="0"/>
              <a:t> </a:t>
            </a:r>
            <a:r>
              <a:rPr lang="en-US" altLang="ja-JP" dirty="0" smtClean="0"/>
              <a:t>it.</a:t>
            </a:r>
            <a:endParaRPr kumimoji="1" lang="ja-JP" alt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 2"/>
          <p:cNvSpPr>
            <a:spLocks noGrp="1"/>
          </p:cNvSpPr>
          <p:nvPr>
            <p:ph type="sldNum" sz="quarter" idx="10"/>
          </p:nvPr>
        </p:nvSpPr>
        <p:spPr/>
        <p:txBody>
          <a:bodyPr/>
          <a:lstStyle/>
          <a:p>
            <a:fld id="{8562993F-E1D0-4349-AA19-0B1F5F66E6A1}" type="slidenum">
              <a:rPr kumimoji="1" lang="ja-JP" altLang="en-US" smtClean="0"/>
              <a:pPr/>
              <a:t>5</a:t>
            </a:fld>
            <a:endParaRPr kumimoji="1" lang="ja-JP" altLang="en-US" dirty="0"/>
          </a:p>
        </p:txBody>
      </p:sp>
      <p:pic>
        <p:nvPicPr>
          <p:cNvPr id="5" name="図 4" descr="2012_515_218.1.pd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818" y="845342"/>
            <a:ext cx="8328457" cy="6012658"/>
          </a:xfrm>
          <a:prstGeom prst="rect">
            <a:avLst/>
          </a:prstGeom>
        </p:spPr>
      </p:pic>
      <p:sp>
        <p:nvSpPr>
          <p:cNvPr id="4" name="タイトル 3"/>
          <p:cNvSpPr>
            <a:spLocks noGrp="1"/>
          </p:cNvSpPr>
          <p:nvPr>
            <p:ph type="title" idx="4294967295"/>
          </p:nvPr>
        </p:nvSpPr>
        <p:spPr>
          <a:xfrm>
            <a:off x="443345" y="0"/>
            <a:ext cx="8229600" cy="1143000"/>
          </a:xfrm>
        </p:spPr>
        <p:txBody>
          <a:bodyPr/>
          <a:lstStyle/>
          <a:p>
            <a:r>
              <a:rPr kumimoji="1" lang="en-US" altLang="ja-JP" b="1" dirty="0" smtClean="0">
                <a:solidFill>
                  <a:schemeClr val="tx2">
                    <a:lumMod val="75000"/>
                  </a:schemeClr>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Multi-messenger</a:t>
            </a:r>
            <a:endParaRPr kumimoji="1" lang="ja-JP" altLang="en-US" b="1" dirty="0">
              <a:solidFill>
                <a:schemeClr val="tx2">
                  <a:lumMod val="75000"/>
                </a:schemeClr>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endParaRPr>
          </a:p>
        </p:txBody>
      </p:sp>
      <p:sp>
        <p:nvSpPr>
          <p:cNvPr id="6" name="正方形/長方形 5"/>
          <p:cNvSpPr/>
          <p:nvPr/>
        </p:nvSpPr>
        <p:spPr>
          <a:xfrm>
            <a:off x="3434861" y="6110069"/>
            <a:ext cx="3450492" cy="646331"/>
          </a:xfrm>
          <a:prstGeom prst="rect">
            <a:avLst/>
          </a:prstGeom>
        </p:spPr>
        <p:txBody>
          <a:bodyPr wrap="square">
            <a:spAutoFit/>
          </a:bodyPr>
          <a:lstStyle/>
          <a:p>
            <a:pPr>
              <a:defRPr/>
            </a:pPr>
            <a:r>
              <a:rPr lang="en-US" altLang="ja-JP" sz="900" b="1" dirty="0" smtClean="0">
                <a:ea typeface="Verdana" pitchFamily="34" charset="0"/>
                <a:cs typeface="Verdana" pitchFamily="34" charset="0"/>
              </a:rPr>
              <a:t>Needless to say, this </a:t>
            </a:r>
            <a:r>
              <a:rPr lang="en-US" altLang="ja-JP" sz="900" b="1" dirty="0" err="1" smtClean="0">
                <a:ea typeface="Verdana" pitchFamily="34" charset="0"/>
                <a:cs typeface="Verdana" pitchFamily="34" charset="0"/>
              </a:rPr>
              <a:t>Kakenhi</a:t>
            </a:r>
            <a:r>
              <a:rPr lang="en-US" altLang="ja-JP" sz="900" b="1" dirty="0" smtClean="0">
                <a:ea typeface="Verdana" pitchFamily="34" charset="0"/>
                <a:cs typeface="Verdana" pitchFamily="34" charset="0"/>
              </a:rPr>
              <a:t> project aims to make a multi-messenger observation system for GW sources.</a:t>
            </a:r>
          </a:p>
          <a:p>
            <a:pPr>
              <a:defRPr/>
            </a:pPr>
            <a:r>
              <a:rPr lang="en-US" altLang="ja-JP" sz="900" b="1" dirty="0" smtClean="0">
                <a:cs typeface="Verdana" pitchFamily="34" charset="0"/>
              </a:rPr>
              <a:t>To realize the system and make it effective, not only the detector sensitivity and also low rate of false alarm are important. </a:t>
            </a:r>
            <a:endParaRPr lang="ja-JP" altLang="en-US" sz="900" b="1" dirty="0" smtClean="0">
              <a:cs typeface="Verdana" pitchFamily="34"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sz="3600" b="1" dirty="0" smtClean="0">
                <a:solidFill>
                  <a:schemeClr val="tx2">
                    <a:lumMod val="75000"/>
                  </a:schemeClr>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Target of this program</a:t>
            </a:r>
            <a:endParaRPr kumimoji="1" lang="ja-JP" altLang="en-US" sz="3600" b="1" dirty="0">
              <a:solidFill>
                <a:schemeClr val="tx2">
                  <a:lumMod val="75000"/>
                </a:schemeClr>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endParaRPr>
          </a:p>
        </p:txBody>
      </p:sp>
      <p:sp>
        <p:nvSpPr>
          <p:cNvPr id="3" name="コンテンツ プレースホルダ 2"/>
          <p:cNvSpPr>
            <a:spLocks noGrp="1"/>
          </p:cNvSpPr>
          <p:nvPr>
            <p:ph idx="1"/>
          </p:nvPr>
        </p:nvSpPr>
        <p:spPr>
          <a:xfrm>
            <a:off x="875035" y="1519068"/>
            <a:ext cx="7508839" cy="4662815"/>
          </a:xfrm>
        </p:spPr>
        <p:txBody>
          <a:bodyPr wrap="square">
            <a:spAutoFit/>
          </a:bodyPr>
          <a:lstStyle/>
          <a:p>
            <a:pPr marL="0" indent="0">
              <a:buNone/>
            </a:pPr>
            <a:r>
              <a:rPr lang="en-US" altLang="ja-JP" sz="2400" b="1" dirty="0" smtClean="0">
                <a:latin typeface="メイリオ" pitchFamily="50" charset="-128"/>
                <a:ea typeface="メイリオ" pitchFamily="50" charset="-128"/>
                <a:cs typeface="メイリオ" pitchFamily="50" charset="-128"/>
              </a:rPr>
              <a:t>As a target value of this research program,</a:t>
            </a:r>
          </a:p>
          <a:p>
            <a:pPr marL="0" indent="0">
              <a:buNone/>
            </a:pPr>
            <a:r>
              <a:rPr lang="en-US" altLang="ja-JP" sz="2400" b="1" dirty="0" smtClean="0">
                <a:latin typeface="メイリオ" pitchFamily="50" charset="-128"/>
                <a:ea typeface="メイリオ" pitchFamily="50" charset="-128"/>
                <a:cs typeface="メイリオ" pitchFamily="50" charset="-128"/>
              </a:rPr>
              <a:t>I set the </a:t>
            </a:r>
            <a:r>
              <a:rPr lang="en-US" altLang="ja-JP" b="1" dirty="0" smtClean="0">
                <a:solidFill>
                  <a:srgbClr val="C00000"/>
                </a:solidFill>
                <a:latin typeface="メイリオ" pitchFamily="50" charset="-128"/>
                <a:ea typeface="メイリオ" pitchFamily="50" charset="-128"/>
                <a:cs typeface="メイリオ" pitchFamily="50" charset="-128"/>
              </a:rPr>
              <a:t>false alarm rate </a:t>
            </a:r>
            <a:r>
              <a:rPr lang="en-US" altLang="ja-JP" sz="2400" b="1" dirty="0" smtClean="0">
                <a:latin typeface="メイリオ" pitchFamily="50" charset="-128"/>
                <a:ea typeface="メイリオ" pitchFamily="50" charset="-128"/>
                <a:cs typeface="メイリオ" pitchFamily="50" charset="-128"/>
              </a:rPr>
              <a:t>to be</a:t>
            </a:r>
          </a:p>
          <a:p>
            <a:pPr marL="0" indent="0">
              <a:buNone/>
            </a:pPr>
            <a:r>
              <a:rPr lang="en-US" altLang="ja-JP" sz="2400" b="1" dirty="0" smtClean="0">
                <a:latin typeface="メイリオ" pitchFamily="50" charset="-128"/>
                <a:ea typeface="メイリオ" pitchFamily="50" charset="-128"/>
                <a:cs typeface="メイリオ" pitchFamily="50" charset="-128"/>
              </a:rPr>
              <a:t>less than </a:t>
            </a:r>
            <a:r>
              <a:rPr lang="en-US" altLang="ja-JP" b="1" dirty="0" smtClean="0">
                <a:solidFill>
                  <a:srgbClr val="C00000"/>
                </a:solidFill>
                <a:latin typeface="メイリオ" pitchFamily="50" charset="-128"/>
                <a:ea typeface="メイリオ" pitchFamily="50" charset="-128"/>
                <a:cs typeface="メイリオ" pitchFamily="50" charset="-128"/>
              </a:rPr>
              <a:t>one event per month.</a:t>
            </a:r>
          </a:p>
          <a:p>
            <a:pPr marL="0" indent="0">
              <a:lnSpc>
                <a:spcPct val="150000"/>
              </a:lnSpc>
              <a:buNone/>
            </a:pPr>
            <a:r>
              <a:rPr lang="en-US" altLang="ja-JP" sz="1800" dirty="0" smtClean="0">
                <a:latin typeface="メイリオ" pitchFamily="50" charset="-128"/>
                <a:ea typeface="メイリオ" pitchFamily="50" charset="-128"/>
                <a:cs typeface="メイリオ" pitchFamily="50" charset="-128"/>
              </a:rPr>
              <a:t>This value of one event per month has no special means. Let’s have an order estimation. If every day GW alerts are triggered and then should make follow-up observations every day, it is a little bit tough work. I don’t know how often alerts can be acceptable. But I set the target high, because there is still time. </a:t>
            </a:r>
          </a:p>
          <a:p>
            <a:pPr marL="0" indent="0">
              <a:lnSpc>
                <a:spcPct val="150000"/>
              </a:lnSpc>
              <a:buNone/>
            </a:pPr>
            <a:r>
              <a:rPr lang="en-US" altLang="ja-JP" sz="1800" dirty="0" smtClean="0">
                <a:latin typeface="メイリオ" pitchFamily="50" charset="-128"/>
                <a:ea typeface="メイリオ" pitchFamily="50" charset="-128"/>
                <a:cs typeface="メイリオ" pitchFamily="50" charset="-128"/>
              </a:rPr>
              <a:t>Of course, less than one event per month is a very severe request. We needs to think about that seriously.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b="1" dirty="0" smtClean="0">
                <a:solidFill>
                  <a:schemeClr val="tx2">
                    <a:lumMod val="75000"/>
                  </a:schemeClr>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Toward GW alerts (1)</a:t>
            </a:r>
            <a:endParaRPr kumimoji="1" lang="ja-JP" altLang="en-US" b="1" dirty="0">
              <a:solidFill>
                <a:schemeClr val="tx2">
                  <a:lumMod val="75000"/>
                </a:schemeClr>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endParaRPr>
          </a:p>
        </p:txBody>
      </p:sp>
      <p:sp>
        <p:nvSpPr>
          <p:cNvPr id="5" name="コンテンツ プレースホルダ 4"/>
          <p:cNvSpPr>
            <a:spLocks noGrp="1"/>
          </p:cNvSpPr>
          <p:nvPr>
            <p:ph idx="1"/>
          </p:nvPr>
        </p:nvSpPr>
        <p:spPr>
          <a:xfrm>
            <a:off x="467138" y="1531300"/>
            <a:ext cx="8510155" cy="4684359"/>
          </a:xfrm>
        </p:spPr>
        <p:txBody>
          <a:bodyPr>
            <a:spAutoFit/>
          </a:bodyPr>
          <a:lstStyle/>
          <a:p>
            <a:pPr>
              <a:buNone/>
            </a:pPr>
            <a:r>
              <a:rPr lang="en-US" altLang="ja-JP" sz="2400" dirty="0" smtClean="0"/>
              <a:t>To make the GW </a:t>
            </a:r>
            <a:r>
              <a:rPr lang="en-US" altLang="ja-JP" sz="2400" dirty="0" smtClean="0"/>
              <a:t>alert system </a:t>
            </a:r>
            <a:r>
              <a:rPr lang="en-US" altLang="ja-JP" sz="2400" dirty="0" smtClean="0"/>
              <a:t>of low fake rates</a:t>
            </a:r>
          </a:p>
          <a:p>
            <a:pPr>
              <a:buNone/>
            </a:pPr>
            <a:r>
              <a:rPr lang="en-US" altLang="ja-JP" sz="2400" dirty="0" smtClean="0"/>
              <a:t>the </a:t>
            </a:r>
            <a:r>
              <a:rPr lang="en-US" altLang="ja-JP" sz="2400" dirty="0" smtClean="0"/>
              <a:t>following things are necessary.</a:t>
            </a:r>
          </a:p>
          <a:p>
            <a:pPr>
              <a:buNone/>
            </a:pPr>
            <a:endParaRPr lang="ja-JP" altLang="en-US" sz="2400" dirty="0" smtClean="0"/>
          </a:p>
          <a:p>
            <a:pPr>
              <a:buNone/>
            </a:pPr>
            <a:r>
              <a:rPr lang="en-US" altLang="ja-JP" b="1" dirty="0" smtClean="0">
                <a:solidFill>
                  <a:srgbClr val="C00000"/>
                </a:solidFill>
              </a:rPr>
              <a:t>1)  Co-operation with </a:t>
            </a:r>
            <a:r>
              <a:rPr lang="en-US" altLang="ja-JP" b="1" dirty="0" err="1" smtClean="0">
                <a:solidFill>
                  <a:srgbClr val="C00000"/>
                </a:solidFill>
              </a:rPr>
              <a:t>DetChar</a:t>
            </a:r>
            <a:r>
              <a:rPr lang="en-US" altLang="ja-JP" b="1" dirty="0" smtClean="0">
                <a:solidFill>
                  <a:srgbClr val="C00000"/>
                </a:solidFill>
              </a:rPr>
              <a:t> and </a:t>
            </a:r>
          </a:p>
          <a:p>
            <a:pPr>
              <a:buNone/>
            </a:pPr>
            <a:r>
              <a:rPr lang="en-US" altLang="ja-JP" b="1" dirty="0" smtClean="0">
                <a:solidFill>
                  <a:srgbClr val="C00000"/>
                </a:solidFill>
              </a:rPr>
              <a:t>Burst and CBC GW search system </a:t>
            </a:r>
          </a:p>
          <a:p>
            <a:pPr marL="179388" indent="0">
              <a:buNone/>
            </a:pPr>
            <a:r>
              <a:rPr lang="en-US" altLang="ja-JP" sz="2000" dirty="0" smtClean="0"/>
              <a:t>Data transfer and monitoring system will start operations within the next one or two years. Kanda-san is in charge of KAGRA Data Management System.</a:t>
            </a:r>
          </a:p>
          <a:p>
            <a:pPr marL="179388" indent="0">
              <a:buNone/>
            </a:pPr>
            <a:r>
              <a:rPr lang="en-US" altLang="ja-JP" sz="2000" dirty="0" smtClean="0"/>
              <a:t>The noise monitoring systems are being developed by </a:t>
            </a:r>
            <a:r>
              <a:rPr lang="en-US" altLang="ja-JP" sz="2000" dirty="0" err="1" smtClean="0"/>
              <a:t>Hayama</a:t>
            </a:r>
            <a:r>
              <a:rPr lang="en-US" altLang="ja-JP" sz="2000" dirty="0" smtClean="0"/>
              <a:t>-kun </a:t>
            </a:r>
          </a:p>
          <a:p>
            <a:pPr marL="179388" indent="0">
              <a:buNone/>
            </a:pPr>
            <a:r>
              <a:rPr lang="en-US" altLang="ja-JP" sz="2000" dirty="0" smtClean="0"/>
              <a:t>as KAGRA </a:t>
            </a:r>
            <a:r>
              <a:rPr lang="en-US" altLang="ja-JP" sz="2000" dirty="0" err="1" smtClean="0"/>
              <a:t>DetChar</a:t>
            </a:r>
            <a:r>
              <a:rPr lang="en-US" altLang="ja-JP" sz="2000" dirty="0" smtClean="0"/>
              <a:t> group. </a:t>
            </a:r>
            <a:r>
              <a:rPr lang="en-US" altLang="ja-JP" sz="2000" dirty="0" smtClean="0">
                <a:solidFill>
                  <a:srgbClr val="C00000"/>
                </a:solidFill>
              </a:rPr>
              <a:t>Collaborations with </a:t>
            </a:r>
            <a:r>
              <a:rPr lang="en-US" altLang="ja-JP" sz="2000" dirty="0" err="1" smtClean="0">
                <a:solidFill>
                  <a:srgbClr val="C00000"/>
                </a:solidFill>
              </a:rPr>
              <a:t>DetChar</a:t>
            </a:r>
            <a:r>
              <a:rPr lang="en-US" altLang="ja-JP" sz="2000" dirty="0" smtClean="0">
                <a:solidFill>
                  <a:srgbClr val="C00000"/>
                </a:solidFill>
              </a:rPr>
              <a:t> and low latency </a:t>
            </a:r>
          </a:p>
          <a:p>
            <a:pPr marL="179388" indent="0">
              <a:buNone/>
            </a:pPr>
            <a:r>
              <a:rPr lang="en-US" altLang="ja-JP" sz="2000" dirty="0" smtClean="0">
                <a:solidFill>
                  <a:srgbClr val="C00000"/>
                </a:solidFill>
              </a:rPr>
              <a:t>GW search system are necessary.</a:t>
            </a:r>
            <a:endParaRPr lang="en-US" altLang="ja-JP" sz="2000" dirty="0" smtClean="0"/>
          </a:p>
          <a:p>
            <a:pPr>
              <a:buNone/>
            </a:pPr>
            <a:endParaRPr lang="en-US" altLang="ja-JP" sz="2000"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b="1" dirty="0" smtClean="0">
                <a:solidFill>
                  <a:schemeClr val="tx2">
                    <a:lumMod val="75000"/>
                  </a:schemeClr>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Toward GW alerts (2)</a:t>
            </a:r>
            <a:endParaRPr kumimoji="1" lang="ja-JP" altLang="en-US" b="1" dirty="0">
              <a:solidFill>
                <a:schemeClr val="tx2">
                  <a:lumMod val="75000"/>
                </a:schemeClr>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endParaRPr>
          </a:p>
        </p:txBody>
      </p:sp>
      <p:sp>
        <p:nvSpPr>
          <p:cNvPr id="5" name="コンテンツ プレースホルダ 4"/>
          <p:cNvSpPr>
            <a:spLocks noGrp="1"/>
          </p:cNvSpPr>
          <p:nvPr>
            <p:ph idx="1"/>
          </p:nvPr>
        </p:nvSpPr>
        <p:spPr>
          <a:xfrm>
            <a:off x="467138" y="1580996"/>
            <a:ext cx="8510155" cy="3391698"/>
          </a:xfrm>
        </p:spPr>
        <p:txBody>
          <a:bodyPr>
            <a:spAutoFit/>
          </a:bodyPr>
          <a:lstStyle/>
          <a:p>
            <a:pPr>
              <a:buNone/>
            </a:pPr>
            <a:r>
              <a:rPr lang="en-US" altLang="ja-JP" b="1" dirty="0" smtClean="0">
                <a:solidFill>
                  <a:srgbClr val="C00000"/>
                </a:solidFill>
              </a:rPr>
              <a:t>2)  By using CLIO detector </a:t>
            </a:r>
          </a:p>
          <a:p>
            <a:pPr marL="265113" indent="0">
              <a:buNone/>
            </a:pPr>
            <a:r>
              <a:rPr lang="en-US" altLang="ja-JP" sz="2800" dirty="0" smtClean="0"/>
              <a:t>the noise investigation should be started. </a:t>
            </a:r>
          </a:p>
          <a:p>
            <a:pPr marL="265113" indent="0">
              <a:buNone/>
            </a:pPr>
            <a:endParaRPr lang="en-US" altLang="ja-JP" sz="2000" dirty="0" smtClean="0"/>
          </a:p>
          <a:p>
            <a:pPr marL="265113" indent="0">
              <a:buNone/>
            </a:pPr>
            <a:r>
              <a:rPr lang="en-US" altLang="ja-JP" sz="2000" dirty="0" smtClean="0"/>
              <a:t>Cryogenic operation of KAGRA is planed </a:t>
            </a:r>
            <a:r>
              <a:rPr lang="en-US" altLang="ja-JP" sz="2400" b="1" dirty="0" smtClean="0">
                <a:solidFill>
                  <a:srgbClr val="C00000"/>
                </a:solidFill>
              </a:rPr>
              <a:t>in 2018</a:t>
            </a:r>
            <a:r>
              <a:rPr lang="en-US" altLang="ja-JP" sz="2000" dirty="0" smtClean="0"/>
              <a:t>.</a:t>
            </a:r>
          </a:p>
          <a:p>
            <a:pPr marL="265113" indent="0">
              <a:buNone/>
            </a:pPr>
            <a:r>
              <a:rPr lang="en-US" altLang="ja-JP" sz="2000" dirty="0" smtClean="0"/>
              <a:t>Before starting the final sensitivity operations of KAGRA, </a:t>
            </a:r>
          </a:p>
          <a:p>
            <a:pPr marL="265113" indent="0">
              <a:buNone/>
            </a:pPr>
            <a:r>
              <a:rPr lang="en-US" altLang="ja-JP" sz="2000" dirty="0" smtClean="0"/>
              <a:t>we need to know noise behaviors induced by the cryogenic system.</a:t>
            </a:r>
          </a:p>
          <a:p>
            <a:pPr marL="265113" indent="0">
              <a:buNone/>
            </a:pPr>
            <a:r>
              <a:rPr lang="en-US" altLang="ja-JP" sz="2000" dirty="0" smtClean="0"/>
              <a:t>Therefore, during the initial KAGRA construction</a:t>
            </a:r>
          </a:p>
          <a:p>
            <a:pPr marL="265113" indent="0">
              <a:buNone/>
            </a:pPr>
            <a:r>
              <a:rPr lang="en-US" altLang="ja-JP" sz="2000" dirty="0" smtClean="0"/>
              <a:t>test runs of CLIO is necessary for us.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61418"/>
            <a:ext cx="8229600" cy="769441"/>
          </a:xfrm>
        </p:spPr>
        <p:txBody>
          <a:bodyPr>
            <a:spAutoFit/>
          </a:bodyPr>
          <a:lstStyle/>
          <a:p>
            <a:r>
              <a:rPr lang="en-US" altLang="ja-JP" b="1" dirty="0" smtClean="0">
                <a:solidFill>
                  <a:schemeClr val="tx2">
                    <a:lumMod val="75000"/>
                  </a:schemeClr>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Toward GW alerts (4)</a:t>
            </a:r>
            <a:endParaRPr kumimoji="1" lang="ja-JP" altLang="en-US" b="1" dirty="0">
              <a:solidFill>
                <a:schemeClr val="tx2">
                  <a:lumMod val="75000"/>
                </a:schemeClr>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endParaRPr>
          </a:p>
        </p:txBody>
      </p:sp>
      <p:sp>
        <p:nvSpPr>
          <p:cNvPr id="3" name="コンテンツ プレースホルダ 2"/>
          <p:cNvSpPr>
            <a:spLocks noGrp="1"/>
          </p:cNvSpPr>
          <p:nvPr>
            <p:ph idx="1"/>
          </p:nvPr>
        </p:nvSpPr>
        <p:spPr>
          <a:xfrm>
            <a:off x="367748" y="1471910"/>
            <a:ext cx="8776252" cy="4832092"/>
          </a:xfrm>
        </p:spPr>
        <p:txBody>
          <a:bodyPr wrap="square">
            <a:spAutoFit/>
          </a:bodyPr>
          <a:lstStyle/>
          <a:p>
            <a:pPr>
              <a:buNone/>
            </a:pPr>
            <a:r>
              <a:rPr lang="en-US" altLang="ja-JP" b="1" dirty="0" smtClean="0">
                <a:solidFill>
                  <a:srgbClr val="C00000"/>
                </a:solidFill>
                <a:ea typeface="メイリオ" pitchFamily="50" charset="-128"/>
                <a:cs typeface="メイリオ" pitchFamily="50" charset="-128"/>
              </a:rPr>
              <a:t>3</a:t>
            </a:r>
            <a:r>
              <a:rPr lang="ja-JP" altLang="en-US" b="1" dirty="0" smtClean="0">
                <a:solidFill>
                  <a:srgbClr val="C00000"/>
                </a:solidFill>
                <a:ea typeface="メイリオ" pitchFamily="50" charset="-128"/>
                <a:cs typeface="メイリオ" pitchFamily="50" charset="-128"/>
              </a:rPr>
              <a:t>）</a:t>
            </a:r>
            <a:r>
              <a:rPr lang="en-US" altLang="ja-JP" b="1" dirty="0" smtClean="0">
                <a:solidFill>
                  <a:srgbClr val="C00000"/>
                </a:solidFill>
                <a:ea typeface="メイリオ" pitchFamily="50" charset="-128"/>
                <a:cs typeface="メイリオ" pitchFamily="50" charset="-128"/>
              </a:rPr>
              <a:t>Vibration sensors in cryogenic environment </a:t>
            </a:r>
          </a:p>
          <a:p>
            <a:pPr marL="263525" indent="1588">
              <a:buNone/>
            </a:pPr>
            <a:r>
              <a:rPr lang="en-US" altLang="ja-JP" sz="2000" dirty="0" smtClean="0">
                <a:ea typeface="メイリオ" pitchFamily="50" charset="-128"/>
                <a:cs typeface="メイリオ" pitchFamily="50" charset="-128"/>
              </a:rPr>
              <a:t>are needed for the noise investigations.</a:t>
            </a:r>
            <a:endParaRPr lang="en-US" altLang="ja-JP" sz="1600" dirty="0" smtClean="0">
              <a:ea typeface="メイリオ" pitchFamily="50" charset="-128"/>
              <a:cs typeface="メイリオ" pitchFamily="50" charset="-128"/>
            </a:endParaRPr>
          </a:p>
          <a:p>
            <a:pPr marL="263525" indent="1588">
              <a:buNone/>
            </a:pPr>
            <a:r>
              <a:rPr lang="en-US" altLang="ja-JP" sz="2000" dirty="0" smtClean="0">
                <a:ea typeface="メイリオ" pitchFamily="50" charset="-128"/>
                <a:cs typeface="メイリオ" pitchFamily="50" charset="-128"/>
              </a:rPr>
              <a:t>Now Michelson interferometer type sensor is being prepared by myself.</a:t>
            </a:r>
          </a:p>
          <a:p>
            <a:pPr marL="263525" indent="1588">
              <a:buNone/>
            </a:pPr>
            <a:r>
              <a:rPr lang="en-US" altLang="ja-JP" sz="2000" dirty="0" smtClean="0">
                <a:ea typeface="メイリオ" pitchFamily="50" charset="-128"/>
                <a:cs typeface="メイリオ" pitchFamily="50" charset="-128"/>
              </a:rPr>
              <a:t>The details are reported later.</a:t>
            </a:r>
          </a:p>
          <a:p>
            <a:pPr>
              <a:buNone/>
            </a:pPr>
            <a:endParaRPr lang="ja-JP" altLang="en-US" sz="1800" b="1" dirty="0">
              <a:ea typeface="メイリオ" pitchFamily="50" charset="-128"/>
              <a:cs typeface="メイリオ" pitchFamily="50" charset="-128"/>
            </a:endParaRPr>
          </a:p>
          <a:p>
            <a:pPr>
              <a:buNone/>
            </a:pPr>
            <a:r>
              <a:rPr lang="en-US" altLang="ja-JP" b="1" dirty="0" smtClean="0">
                <a:solidFill>
                  <a:srgbClr val="C00000"/>
                </a:solidFill>
                <a:ea typeface="メイリオ" pitchFamily="50" charset="-128"/>
                <a:cs typeface="メイリオ" pitchFamily="50" charset="-128"/>
              </a:rPr>
              <a:t>4</a:t>
            </a:r>
            <a:r>
              <a:rPr lang="ja-JP" altLang="en-US" b="1" dirty="0" smtClean="0">
                <a:solidFill>
                  <a:srgbClr val="C00000"/>
                </a:solidFill>
                <a:ea typeface="メイリオ" pitchFamily="50" charset="-128"/>
                <a:cs typeface="メイリオ" pitchFamily="50" charset="-128"/>
              </a:rPr>
              <a:t>）</a:t>
            </a:r>
            <a:r>
              <a:rPr lang="en-US" altLang="ja-JP" b="1" dirty="0" smtClean="0">
                <a:solidFill>
                  <a:srgbClr val="C00000"/>
                </a:solidFill>
                <a:ea typeface="メイリオ" pitchFamily="50" charset="-128"/>
                <a:cs typeface="メイリオ" pitchFamily="50" charset="-128"/>
              </a:rPr>
              <a:t>Noise reduction and removing</a:t>
            </a:r>
            <a:endParaRPr lang="en-US" altLang="ja-JP" b="1" dirty="0" smtClean="0">
              <a:ea typeface="メイリオ" pitchFamily="50" charset="-128"/>
              <a:cs typeface="メイリオ" pitchFamily="50" charset="-128"/>
            </a:endParaRPr>
          </a:p>
          <a:p>
            <a:pPr marL="265113" indent="0">
              <a:buNone/>
            </a:pPr>
            <a:r>
              <a:rPr lang="en-US" altLang="ja-JP" sz="2000" dirty="0" smtClean="0">
                <a:ea typeface="メイリオ" pitchFamily="50" charset="-128"/>
                <a:cs typeface="メイリオ" pitchFamily="50" charset="-128"/>
              </a:rPr>
              <a:t>After the noise investigations, noise sources will be identified </a:t>
            </a:r>
          </a:p>
          <a:p>
            <a:pPr marL="265113" indent="0">
              <a:buNone/>
            </a:pPr>
            <a:r>
              <a:rPr lang="en-US" altLang="ja-JP" sz="2000" dirty="0" smtClean="0">
                <a:ea typeface="メイリオ" pitchFamily="50" charset="-128"/>
                <a:cs typeface="メイリオ" pitchFamily="50" charset="-128"/>
              </a:rPr>
              <a:t>and then should be vanished. This is one of the priority</a:t>
            </a:r>
            <a:r>
              <a:rPr lang="ja-JP" altLang="en-US" sz="2000" dirty="0" smtClean="0">
                <a:ea typeface="メイリオ" pitchFamily="50" charset="-128"/>
                <a:cs typeface="メイリオ" pitchFamily="50" charset="-128"/>
              </a:rPr>
              <a:t> </a:t>
            </a:r>
            <a:r>
              <a:rPr lang="en-US" altLang="ja-JP" sz="2000" dirty="0" smtClean="0">
                <a:ea typeface="メイリオ" pitchFamily="50" charset="-128"/>
                <a:cs typeface="メイリオ" pitchFamily="50" charset="-128"/>
              </a:rPr>
              <a:t>works.</a:t>
            </a:r>
          </a:p>
          <a:p>
            <a:pPr marL="265113" indent="0">
              <a:buNone/>
            </a:pPr>
            <a:r>
              <a:rPr lang="en-US" altLang="ja-JP" sz="2000" dirty="0" smtClean="0">
                <a:ea typeface="メイリオ" pitchFamily="50" charset="-128"/>
                <a:cs typeface="メイリオ" pitchFamily="50" charset="-128"/>
              </a:rPr>
              <a:t>We need some systematic tools of both hardware and software.</a:t>
            </a:r>
          </a:p>
          <a:p>
            <a:pPr marL="265113" indent="0">
              <a:buNone/>
            </a:pPr>
            <a:r>
              <a:rPr lang="en-US" altLang="ja-JP" sz="2000" dirty="0" smtClean="0">
                <a:ea typeface="メイリオ" pitchFamily="50" charset="-128"/>
                <a:cs typeface="メイリオ" pitchFamily="50" charset="-128"/>
              </a:rPr>
              <a:t>The second work to do is providing the Veto flags </a:t>
            </a:r>
          </a:p>
          <a:p>
            <a:pPr marL="265113" indent="0">
              <a:buNone/>
            </a:pPr>
            <a:r>
              <a:rPr lang="en-US" altLang="ja-JP" sz="2000" dirty="0" smtClean="0">
                <a:ea typeface="メイリオ" pitchFamily="50" charset="-128"/>
                <a:cs typeface="メイリオ" pitchFamily="50" charset="-128"/>
              </a:rPr>
              <a:t>for GW alert system to remove the noise events.</a:t>
            </a:r>
          </a:p>
          <a:p>
            <a:pPr marL="265113" indent="0">
              <a:buNone/>
            </a:pPr>
            <a:r>
              <a:rPr kumimoji="1" lang="en-US" altLang="ja-JP" sz="2000" dirty="0" smtClean="0">
                <a:ea typeface="メイリオ" pitchFamily="50" charset="-128"/>
                <a:cs typeface="メイリオ" pitchFamily="50" charset="-128"/>
              </a:rPr>
              <a:t>I will contribute to make such veto system for KAGRA.</a:t>
            </a:r>
            <a:endParaRPr kumimoji="1" lang="ja-JP" altLang="en-US" dirty="0">
              <a:ea typeface="メイリオ" pitchFamily="50" charset="-128"/>
              <a:cs typeface="メイリオ" pitchFamily="50" charset="-128"/>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13141</TotalTime>
  <Words>1834</Words>
  <Application>Microsoft Office PowerPoint</Application>
  <PresentationFormat>画面に合わせる (4:3)</PresentationFormat>
  <Paragraphs>294</Paragraphs>
  <Slides>30</Slides>
  <Notes>21</Notes>
  <HiddenSlides>0</HiddenSlides>
  <MMClips>0</MMClips>
  <ScaleCrop>false</ScaleCrop>
  <HeadingPairs>
    <vt:vector size="8" baseType="variant">
      <vt:variant>
        <vt:lpstr>使用されているフォント</vt:lpstr>
      </vt:variant>
      <vt:variant>
        <vt:i4>8</vt:i4>
      </vt:variant>
      <vt:variant>
        <vt:lpstr>テーマ</vt:lpstr>
      </vt:variant>
      <vt:variant>
        <vt:i4>1</vt:i4>
      </vt:variant>
      <vt:variant>
        <vt:lpstr>埋め込まれた OLE サーバー</vt:lpstr>
      </vt:variant>
      <vt:variant>
        <vt:i4>1</vt:i4>
      </vt:variant>
      <vt:variant>
        <vt:lpstr>スライド タイトル</vt:lpstr>
      </vt:variant>
      <vt:variant>
        <vt:i4>30</vt:i4>
      </vt:variant>
    </vt:vector>
  </HeadingPairs>
  <TitlesOfParts>
    <vt:vector size="40" baseType="lpstr">
      <vt:lpstr>HGP創英角ｺﾞｼｯｸUB</vt:lpstr>
      <vt:lpstr>HGS創英角ｺﾞｼｯｸUB</vt:lpstr>
      <vt:lpstr>ＭＳ Ｐゴシック</vt:lpstr>
      <vt:lpstr>メイリオ</vt:lpstr>
      <vt:lpstr>Arial</vt:lpstr>
      <vt:lpstr>Calibri</vt:lpstr>
      <vt:lpstr>Courier New</vt:lpstr>
      <vt:lpstr>Verdana</vt:lpstr>
      <vt:lpstr>Office テーマ</vt:lpstr>
      <vt:lpstr>数式</vt:lpstr>
      <vt:lpstr>Burst noise investigation for cryogenic GW detector</vt:lpstr>
      <vt:lpstr>Outline</vt:lpstr>
      <vt:lpstr>PowerPoint プレゼンテーション</vt:lpstr>
      <vt:lpstr>Purpose of this program</vt:lpstr>
      <vt:lpstr>Multi-messenger</vt:lpstr>
      <vt:lpstr>Target of this program</vt:lpstr>
      <vt:lpstr>Toward GW alerts (1)</vt:lpstr>
      <vt:lpstr>Toward GW alerts (2)</vt:lpstr>
      <vt:lpstr>Toward GW alerts (4)</vt:lpstr>
      <vt:lpstr>2.  Past Investigations  at TAMA and CLIO</vt:lpstr>
      <vt:lpstr>The past achievements</vt:lpstr>
      <vt:lpstr>What I did</vt:lpstr>
      <vt:lpstr>Online Calibration of  TAMA300 detector</vt:lpstr>
      <vt:lpstr>Observable Distances  for inspiraling compact star binaries</vt:lpstr>
      <vt:lpstr>The Observable Distances for CBC</vt:lpstr>
      <vt:lpstr>What I did</vt:lpstr>
      <vt:lpstr>Noise Budgeting</vt:lpstr>
      <vt:lpstr>Noise Mechanism (l- noise)</vt:lpstr>
      <vt:lpstr>Noise Transfer Function   (l- noise)  </vt:lpstr>
      <vt:lpstr>Noise Mechanism  (l- noise)</vt:lpstr>
      <vt:lpstr>An achievement of CLIO </vt:lpstr>
      <vt:lpstr>Photo: CLIO inner shield</vt:lpstr>
      <vt:lpstr>What we learned  from TAMA and CLIO</vt:lpstr>
      <vt:lpstr>3. What we need for KAGRA</vt:lpstr>
      <vt:lpstr>What we need</vt:lpstr>
      <vt:lpstr>What we need</vt:lpstr>
      <vt:lpstr>PowerPoint プレゼンテーション</vt:lpstr>
      <vt:lpstr>PowerPoint プレゼンテーション</vt:lpstr>
      <vt:lpstr>Toward GW alerts</vt:lpstr>
      <vt:lpst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tatsu</dc:creator>
  <cp:lastModifiedBy>DAISUKE TATSUMI</cp:lastModifiedBy>
  <cp:revision>1261</cp:revision>
  <dcterms:created xsi:type="dcterms:W3CDTF">2013-06-22T02:46:02Z</dcterms:created>
  <dcterms:modified xsi:type="dcterms:W3CDTF">2014-01-12T21:55:17Z</dcterms:modified>
</cp:coreProperties>
</file>