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61" r:id="rId4"/>
    <p:sldId id="265" r:id="rId5"/>
    <p:sldId id="269" r:id="rId6"/>
    <p:sldId id="270" r:id="rId7"/>
    <p:sldId id="271" r:id="rId8"/>
    <p:sldId id="275" r:id="rId9"/>
    <p:sldId id="266" r:id="rId10"/>
    <p:sldId id="273" r:id="rId11"/>
    <p:sldId id="274" r:id="rId12"/>
    <p:sldId id="278" r:id="rId13"/>
    <p:sldId id="276" r:id="rId14"/>
    <p:sldId id="277" r:id="rId15"/>
    <p:sldId id="281" r:id="rId16"/>
    <p:sldId id="279" r:id="rId17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5772" autoAdjust="0"/>
  </p:normalViewPr>
  <p:slideViewPr>
    <p:cSldViewPr>
      <p:cViewPr>
        <p:scale>
          <a:sx n="70" d="100"/>
          <a:sy n="70" d="100"/>
        </p:scale>
        <p:origin x="-72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14AC-02DA-4841-A709-212C7BB47617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5E46A-4A4F-40B7-BE5E-487679A23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9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F81D8-4400-494F-9150-020B4C211719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2D96-0A75-464D-A0CB-AE331CFE4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9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48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63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34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8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9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1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2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7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Modeling: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Vibration via Heat Links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675584"/>
            <a:ext cx="6400800" cy="1201688"/>
          </a:xfrm>
        </p:spPr>
        <p:txBody>
          <a:bodyPr/>
          <a:lstStyle/>
          <a:p>
            <a:r>
              <a:rPr kumimoji="1" lang="en-US" altLang="ja-JP" b="1" dirty="0" err="1" smtClean="0"/>
              <a:t>Takanori</a:t>
            </a:r>
            <a:r>
              <a:rPr kumimoji="1" lang="en-US" altLang="ja-JP" b="1" dirty="0" smtClean="0"/>
              <a:t> </a:t>
            </a:r>
            <a:r>
              <a:rPr kumimoji="1" lang="en-US" altLang="ja-JP" b="1" dirty="0" err="1" smtClean="0"/>
              <a:t>Sekiguchi</a:t>
            </a:r>
            <a:endParaRPr kumimoji="1" lang="ja-JP" altLang="en-US" b="1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85800" y="1196753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JGW-</a:t>
            </a:r>
            <a:r>
              <a:rPr lang="en-US" altLang="ja-JP" sz="2800" b="1" dirty="0" smtClean="0"/>
              <a:t>G1302026</a:t>
            </a:r>
            <a:endParaRPr lang="en-US" altLang="ja-JP" sz="28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85800" y="3717032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</a:p>
          <a:p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2013.12.3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V.S.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LIGO Like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475492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Anyway vertical noise is harmful…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70" y="1377641"/>
            <a:ext cx="1919486" cy="205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82380"/>
            <a:ext cx="19240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86" y="2276872"/>
            <a:ext cx="515194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6228184" y="3851756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b="1" dirty="0" smtClean="0"/>
              <a:t>LIGO-like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6176" y="112474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b="1" dirty="0" smtClean="0"/>
              <a:t>Type-B like</a:t>
            </a:r>
          </a:p>
        </p:txBody>
      </p:sp>
    </p:spTree>
    <p:extLst>
      <p:ext uri="{BB962C8B-B14F-4D97-AF65-F5344CB8AC3E}">
        <p14:creationId xmlns:p14="http://schemas.microsoft.com/office/powerpoint/2010/main" val="1855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NO GAS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Normal </a:t>
            </a:r>
            <a:r>
              <a:rPr lang="en-US" altLang="ja-JP" dirty="0" err="1" smtClean="0"/>
              <a:t>Spirng</a:t>
            </a:r>
            <a:r>
              <a:rPr lang="en-US" altLang="ja-JP" dirty="0" smtClean="0"/>
              <a:t> @PF tuned at </a:t>
            </a:r>
            <a:r>
              <a:rPr lang="en-US" altLang="ja-JP" b="1" dirty="0" smtClean="0"/>
              <a:t>1.5 Hz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Worse attenuation around 10 Hz…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5147735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2449056" cy="24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5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Like, Stiffer TM Spring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86882"/>
            <a:ext cx="45815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58" y="2503741"/>
            <a:ext cx="2495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Sapphire cantilever with </a:t>
            </a:r>
            <a:r>
              <a:rPr lang="en-US" altLang="ja-JP" b="1" dirty="0" smtClean="0"/>
              <a:t>20 Hz</a:t>
            </a:r>
            <a:r>
              <a:rPr lang="en-US" altLang="ja-JP" dirty="0" smtClean="0"/>
              <a:t> bounce frequency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Get worse &gt;20 Hz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695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+ V Spring for IRM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552" y="119675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Adding springs for IR suspension with 3 Hz resonant </a:t>
            </a:r>
            <a:r>
              <a:rPr lang="en-US" altLang="ja-JP" dirty="0" err="1" smtClean="0"/>
              <a:t>freq</a:t>
            </a:r>
            <a:endParaRPr lang="en-US" altLang="ja-JP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Better attenuation above 10 Hz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b="1" dirty="0" smtClean="0">
                <a:solidFill>
                  <a:srgbClr val="FF0000"/>
                </a:solidFill>
              </a:rPr>
              <a:t>Difficulty in assembly: How to compensate large drift after cooling??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078" y="2996952"/>
            <a:ext cx="2058276" cy="25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83991"/>
            <a:ext cx="5472608" cy="428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4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+ 1 More Filtering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GAS filtering (tuned at 0.5 Hz) in front of the suspension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Certainly the vibration is attenuated by additional filter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506567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92896"/>
            <a:ext cx="28765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+ 1 More Filtering (2 Hz)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Normal Spring (resonance at 2 Hz) in front of the suspension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Even 2 Hz spring helps a lot.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506567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29241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4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INVESTIGATED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Effect of heat links between masses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Optimization of heat link geometry</a:t>
            </a:r>
          </a:p>
        </p:txBody>
      </p:sp>
    </p:spTree>
    <p:extLst>
      <p:ext uri="{BB962C8B-B14F-4D97-AF65-F5344CB8AC3E}">
        <p14:creationId xmlns:p14="http://schemas.microsoft.com/office/powerpoint/2010/main" val="14870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Updates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5544616" cy="562074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Type-A SAS Dimension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5544616" cy="504056"/>
          </a:xfrm>
        </p:spPr>
        <p:txBody>
          <a:bodyPr>
            <a:normAutofit/>
          </a:bodyPr>
          <a:lstStyle/>
          <a:p>
            <a:r>
              <a:rPr lang="en-US" altLang="ja-JP" sz="2000" b="1" dirty="0" smtClean="0"/>
              <a:t>References</a:t>
            </a:r>
            <a:r>
              <a:rPr kumimoji="1" lang="ja-JP" altLang="en-US" sz="2000" b="1" dirty="0" smtClean="0"/>
              <a:t>：</a:t>
            </a:r>
            <a:endParaRPr kumimoji="1" lang="ja-JP" altLang="en-US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861"/>
            <a:ext cx="2448272" cy="626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23528" y="1772816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Type-A SAS by R. </a:t>
            </a:r>
            <a:r>
              <a:rPr lang="en-US" altLang="ja-JP" sz="1400" dirty="0" err="1"/>
              <a:t>DeSalvo</a:t>
            </a:r>
            <a:r>
              <a:rPr lang="en-US" altLang="ja-JP" sz="1400" dirty="0"/>
              <a:t> (JGW-D1200904-v3, last update: 2013/04/08)</a:t>
            </a:r>
            <a:endParaRPr lang="ja-JP" altLang="ja-JP" sz="1400" dirty="0"/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Type-A vacuum chamber (drawing #: VM5926, last update: 2013/06/26)</a:t>
            </a:r>
            <a:endParaRPr lang="ja-JP" altLang="ja-JP" sz="1400" dirty="0"/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KAGRA cryostat (drawing #: 1KN005806, last update: 2012/07/09)</a:t>
            </a:r>
            <a:endParaRPr lang="ja-JP" altLang="ja-JP" sz="1400" dirty="0"/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Inner radiation shield (drawing #: 1KN005807, last update: 2012/05/16)</a:t>
            </a:r>
            <a:endParaRPr lang="ja-JP" altLang="ja-JP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3657028" cy="24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562074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Tentative Parameters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" y="1302455"/>
            <a:ext cx="3751732" cy="47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26502"/>
              </p:ext>
            </p:extLst>
          </p:nvPr>
        </p:nvGraphicFramePr>
        <p:xfrm>
          <a:off x="4211960" y="1744216"/>
          <a:ext cx="3744416" cy="1828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76263"/>
                <a:gridCol w="504056"/>
                <a:gridCol w="864097"/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Platform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PF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62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Intermediate Recoil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45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Intermediate</a:t>
                      </a:r>
                      <a:r>
                        <a:rPr kumimoji="1" lang="en-US" altLang="ja-JP" sz="1400" b="0" baseline="0" dirty="0" smtClean="0">
                          <a:latin typeface="Cambria" panose="02040503050406030204" pitchFamily="18" charset="0"/>
                        </a:rPr>
                        <a:t>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53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Recoil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RM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34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Test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TM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23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Total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217 kg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1268760"/>
            <a:ext cx="3672408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b="1" dirty="0" smtClean="0"/>
              <a:t>Mass Distribution</a:t>
            </a:r>
            <a:endParaRPr kumimoji="1" lang="ja-JP" altLang="en-US" sz="20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305132" y="2636912"/>
            <a:ext cx="39466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PF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95736" y="3543986"/>
            <a:ext cx="66236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IR, IM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10787" y="5013176"/>
            <a:ext cx="80502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RM, TM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851920" y="3939567"/>
            <a:ext cx="280831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000" b="1" dirty="0" smtClean="0"/>
              <a:t>Spring Rate</a:t>
            </a:r>
            <a:endParaRPr lang="ja-JP" altLang="en-US" sz="2000" b="1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33205"/>
              </p:ext>
            </p:extLst>
          </p:nvPr>
        </p:nvGraphicFramePr>
        <p:xfrm>
          <a:off x="4211960" y="4386808"/>
          <a:ext cx="3744416" cy="914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4256"/>
                <a:gridCol w="720080"/>
                <a:gridCol w="720080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Cambria" panose="02040503050406030204" pitchFamily="18" charset="0"/>
                        </a:rPr>
                        <a:t>Q</a:t>
                      </a:r>
                      <a:endParaRPr kumimoji="1" lang="ja-JP" alt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kumimoji="1" lang="en-US" altLang="ja-JP" sz="1400" b="1" baseline="-25000" dirty="0" smtClean="0">
                          <a:latin typeface="Cambria" panose="02040503050406030204" pitchFamily="18" charset="0"/>
                        </a:rPr>
                        <a:t>0</a:t>
                      </a:r>
                      <a:r>
                        <a:rPr kumimoji="1" lang="en-US" altLang="ja-JP" sz="1400" b="1" dirty="0" smtClean="0">
                          <a:latin typeface="Cambria" panose="02040503050406030204" pitchFamily="18" charset="0"/>
                        </a:rPr>
                        <a:t> </a:t>
                      </a:r>
                      <a:endParaRPr kumimoji="1" lang="ja-JP" alt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GAS Filter at PF-IM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1E3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0.5 Hz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Sapphire springs at</a:t>
                      </a:r>
                      <a:r>
                        <a:rPr kumimoji="1" lang="en-US" altLang="ja-JP" sz="1400" b="0" baseline="0" dirty="0" smtClean="0">
                          <a:latin typeface="Cambria" panose="02040503050406030204" pitchFamily="18" charset="0"/>
                        </a:rPr>
                        <a:t> IM-TM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1E6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10 Hz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2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5194"/>
            <a:ext cx="3688628" cy="437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562074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Tentative Parameters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089937"/>
              </p:ext>
            </p:extLst>
          </p:nvPr>
        </p:nvGraphicFramePr>
        <p:xfrm>
          <a:off x="4139953" y="1700808"/>
          <a:ext cx="4680519" cy="1524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9113"/>
                <a:gridCol w="399557"/>
                <a:gridCol w="601530"/>
                <a:gridCol w="576064"/>
                <a:gridCol w="864096"/>
                <a:gridCol w="648072"/>
                <a:gridCol w="792087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#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L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Φ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σ [</a:t>
                      </a:r>
                      <a:r>
                        <a:rPr kumimoji="1" lang="en-US" altLang="ja-JP" sz="1400" b="0" dirty="0" err="1" smtClean="0">
                          <a:latin typeface="Cambria" panose="02040503050406030204" pitchFamily="18" charset="0"/>
                        </a:rPr>
                        <a:t>MPa</a:t>
                      </a:r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]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dx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latin typeface="Cambria" panose="02040503050406030204" pitchFamily="18" charset="0"/>
                        </a:rPr>
                        <a:t>dy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PF-IM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400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1.8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390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-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-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PF-IR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230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1.0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220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120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IM-RM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300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0.4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580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145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IM-TM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300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1.6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28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125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1268760"/>
            <a:ext cx="3672408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b="1" dirty="0" smtClean="0"/>
              <a:t>Wire Dimension</a:t>
            </a:r>
            <a:endParaRPr kumimoji="1" lang="ja-JP" altLang="en-US" sz="20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305132" y="2636912"/>
            <a:ext cx="39466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PF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95736" y="3543986"/>
            <a:ext cx="66236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IR, IM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110787" y="5013176"/>
            <a:ext cx="80502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RM, TM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3851920" y="3635739"/>
            <a:ext cx="367240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000" b="1" dirty="0" smtClean="0"/>
              <a:t>Heat Links</a:t>
            </a:r>
            <a:endParaRPr lang="ja-JP" altLang="en-US" sz="2000" b="1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027778"/>
              </p:ext>
            </p:extLst>
          </p:nvPr>
        </p:nvGraphicFramePr>
        <p:xfrm>
          <a:off x="4139953" y="4067787"/>
          <a:ext cx="3888432" cy="609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9113"/>
                <a:gridCol w="399557"/>
                <a:gridCol w="601530"/>
                <a:gridCol w="576064"/>
                <a:gridCol w="648071"/>
                <a:gridCol w="864097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#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L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Φ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Strand</a:t>
                      </a:r>
                      <a:r>
                        <a:rPr kumimoji="1" lang="en-US" altLang="ja-JP" sz="1400" b="0" baseline="0" dirty="0" smtClean="0">
                          <a:latin typeface="Cambria" panose="02040503050406030204" pitchFamily="18" charset="0"/>
                        </a:rPr>
                        <a:t> #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CB-IR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470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150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0.15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Link Design and Vibration </a:t>
            </a:r>
            <a:r>
              <a:rPr lang="en-US" altLang="ja-JP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Transmissivity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422" y="3429719"/>
            <a:ext cx="45910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02" y="3429000"/>
            <a:ext cx="38671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395536" y="177281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Pure aluminum (E=70GPa, Loss=1E-2)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Semi-circular shape with R150, </a:t>
            </a:r>
            <a:r>
              <a:rPr lang="en-US" altLang="ja-JP" dirty="0" smtClean="0"/>
              <a:t>L=470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Number of fibers: 2x2=4 (symmetric cabling)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Each fiber consists of 45 strands with Φ0.15 </a:t>
            </a:r>
            <a:endParaRPr lang="en-US" altLang="ja-JP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4468803" y="2916233"/>
            <a:ext cx="4711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Simulated TF of a strand fiber:</a:t>
            </a:r>
            <a:b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Attached to a 50kg Mass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5536" y="105273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b="1" dirty="0" smtClean="0">
                <a:solidFill>
                  <a:srgbClr val="FF0000"/>
                </a:solidFill>
              </a:rPr>
              <a:t>Conventional heat link design (a=400mm, b=200mm, L=974mm) is not feasible in the limited space of the current cryostat design. S</a:t>
            </a:r>
            <a:r>
              <a:rPr lang="en-US" altLang="ja-JP" b="1" dirty="0" smtClean="0">
                <a:solidFill>
                  <a:srgbClr val="FF0000"/>
                </a:solidFill>
              </a:rPr>
              <a:t>horter fibers are certainly necessary: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Vibration via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Links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2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Cryostat Vibration Model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From CLIO:</a:t>
            </a:r>
          </a:p>
        </p:txBody>
      </p:sp>
      <p:pic>
        <p:nvPicPr>
          <p:cNvPr id="7" name="図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7664" y="1988840"/>
            <a:ext cx="510518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Default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5184576" cy="408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GAS filter @PF tuned at 0.5 Hz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Sapphire cantilever with 10 Hz bounce frequency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58" y="2922240"/>
            <a:ext cx="2495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5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7306</TotalTime>
  <Words>451</Words>
  <Application>Microsoft Office PowerPoint</Application>
  <PresentationFormat>画面に合わせる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Cryogenic Payload Modeling: Vibration via Heat Links</vt:lpstr>
      <vt:lpstr>Design Updates</vt:lpstr>
      <vt:lpstr>Type-A SAS Dimension</vt:lpstr>
      <vt:lpstr>Cryogenic Payload Tentative Parameters</vt:lpstr>
      <vt:lpstr>Cryogenic Payload Tentative Parameters</vt:lpstr>
      <vt:lpstr>Heat Link Design and Vibration Transmissivity</vt:lpstr>
      <vt:lpstr>Vibration via Heat Links</vt:lpstr>
      <vt:lpstr>Cryostat Vibration Model</vt:lpstr>
      <vt:lpstr>Type-B Like Default Design</vt:lpstr>
      <vt:lpstr>Type-B Like V.S. LIGO Like</vt:lpstr>
      <vt:lpstr>Type-B Like NO GAS</vt:lpstr>
      <vt:lpstr>Type-B Like, Stiffer TM Spring</vt:lpstr>
      <vt:lpstr>Type-B Like + V Spring for IRM</vt:lpstr>
      <vt:lpstr>Type-B Like + 1 More Filtering</vt:lpstr>
      <vt:lpstr>Type-B Like + 1 More Filtering (2 Hz)</vt:lpstr>
      <vt:lpstr>TO BE INVESTIGATED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tsekiguchi</dc:creator>
  <cp:lastModifiedBy>tsekiguchi</cp:lastModifiedBy>
  <cp:revision>76</cp:revision>
  <cp:lastPrinted>2013-09-27T01:29:07Z</cp:lastPrinted>
  <dcterms:created xsi:type="dcterms:W3CDTF">2013-09-17T06:12:48Z</dcterms:created>
  <dcterms:modified xsi:type="dcterms:W3CDTF">2013-12-03T06:26:09Z</dcterms:modified>
</cp:coreProperties>
</file>