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2" r:id="rId3"/>
    <p:sldId id="261" r:id="rId4"/>
    <p:sldId id="265" r:id="rId5"/>
    <p:sldId id="269" r:id="rId6"/>
    <p:sldId id="270" r:id="rId7"/>
    <p:sldId id="271" r:id="rId8"/>
    <p:sldId id="275" r:id="rId9"/>
    <p:sldId id="266" r:id="rId10"/>
    <p:sldId id="273" r:id="rId11"/>
    <p:sldId id="274" r:id="rId12"/>
    <p:sldId id="278" r:id="rId13"/>
    <p:sldId id="276" r:id="rId14"/>
    <p:sldId id="277" r:id="rId15"/>
    <p:sldId id="279" r:id="rId16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5772" autoAdjust="0"/>
  </p:normalViewPr>
  <p:slideViewPr>
    <p:cSldViewPr>
      <p:cViewPr>
        <p:scale>
          <a:sx n="70" d="100"/>
          <a:sy n="70" d="100"/>
        </p:scale>
        <p:origin x="-4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814AC-02DA-4841-A709-212C7BB47617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5E46A-4A4F-40B7-BE5E-487679A23D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996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F81D8-4400-494F-9150-020B4C211719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B2D96-0A75-464D-A0CB-AE331CFE4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49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204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72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48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148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635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78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34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08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197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454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13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42F6D-F805-4103-AF18-5D20FD642EAC}" type="datetimeFigureOut">
              <a:rPr kumimoji="1" lang="ja-JP" altLang="en-US" smtClean="0"/>
              <a:t>2013/12/2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8A11D-819F-45F2-B979-2E160412D2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52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86967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Cryogenic Payload </a:t>
            </a: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Modeling:</a:t>
            </a: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Vibration via Heat Links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675584"/>
            <a:ext cx="6400800" cy="1201688"/>
          </a:xfrm>
        </p:spPr>
        <p:txBody>
          <a:bodyPr/>
          <a:lstStyle/>
          <a:p>
            <a:r>
              <a:rPr kumimoji="1" lang="en-US" altLang="ja-JP" b="1" dirty="0" err="1" smtClean="0"/>
              <a:t>Takanori</a:t>
            </a:r>
            <a:r>
              <a:rPr kumimoji="1" lang="en-US" altLang="ja-JP" b="1" dirty="0" smtClean="0"/>
              <a:t> </a:t>
            </a:r>
            <a:r>
              <a:rPr kumimoji="1" lang="en-US" altLang="ja-JP" b="1" dirty="0" err="1" smtClean="0"/>
              <a:t>Sekiguchi</a:t>
            </a:r>
            <a:endParaRPr kumimoji="1" lang="ja-JP" altLang="en-US" b="1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85800" y="1196753"/>
            <a:ext cx="777240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JGW-</a:t>
            </a:r>
            <a:r>
              <a:rPr lang="en-US" altLang="ja-JP" sz="2800" b="1" dirty="0" smtClean="0"/>
              <a:t>G1302026</a:t>
            </a:r>
            <a:endParaRPr lang="en-US" altLang="ja-JP" sz="2800" b="1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85800" y="3717032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Cryogenic Payload 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</a:t>
            </a:r>
          </a:p>
          <a:p>
            <a:r>
              <a:rPr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2013.12.3</a:t>
            </a:r>
            <a:endParaRPr lang="ja-JP" alt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566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62074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Type-B Like V.S. </a:t>
            </a:r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LIGO Like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1560" y="1475492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Anyway vertical noise is harmful…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970" y="1377641"/>
            <a:ext cx="1919486" cy="2051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682380"/>
            <a:ext cx="19240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86" y="2276872"/>
            <a:ext cx="5151947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6228184" y="3851756"/>
            <a:ext cx="1152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b="1" dirty="0" smtClean="0"/>
              <a:t>LIGO-like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6156176" y="1124744"/>
            <a:ext cx="12961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b="1" dirty="0" smtClean="0"/>
              <a:t>Type-B like</a:t>
            </a:r>
          </a:p>
        </p:txBody>
      </p:sp>
    </p:spTree>
    <p:extLst>
      <p:ext uri="{BB962C8B-B14F-4D97-AF65-F5344CB8AC3E}">
        <p14:creationId xmlns:p14="http://schemas.microsoft.com/office/powerpoint/2010/main" val="18554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62074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Type-B Like NO GAS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1560" y="1342509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Normal </a:t>
            </a:r>
            <a:r>
              <a:rPr lang="en-US" altLang="ja-JP" dirty="0" err="1" smtClean="0"/>
              <a:t>Spirng</a:t>
            </a:r>
            <a:r>
              <a:rPr lang="en-US" altLang="ja-JP" dirty="0" smtClean="0"/>
              <a:t> @PF tuned at </a:t>
            </a:r>
            <a:r>
              <a:rPr lang="en-US" altLang="ja-JP" b="1" dirty="0" smtClean="0"/>
              <a:t>1.5 Hz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Worse attenuation around 10 Hz…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5147735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492896"/>
            <a:ext cx="2449056" cy="2434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50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62074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Type-B Like, Stiffer TM Spring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86882"/>
            <a:ext cx="458152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858" y="2503741"/>
            <a:ext cx="24955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正方形/長方形 9"/>
          <p:cNvSpPr/>
          <p:nvPr/>
        </p:nvSpPr>
        <p:spPr>
          <a:xfrm>
            <a:off x="611560" y="1342509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Sapphire cantilever with </a:t>
            </a:r>
            <a:r>
              <a:rPr lang="en-US" altLang="ja-JP" b="1" dirty="0" smtClean="0"/>
              <a:t>20 Hz</a:t>
            </a:r>
            <a:r>
              <a:rPr lang="en-US" altLang="ja-JP" dirty="0" smtClean="0"/>
              <a:t> bounce frequency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Get worse &gt;20 Hz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56951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62074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Type-B Like + V Spring for IRM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39552" y="1196752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Adding springs for IR suspension with 3 Hz resonant </a:t>
            </a:r>
            <a:r>
              <a:rPr lang="en-US" altLang="ja-JP" dirty="0" err="1" smtClean="0"/>
              <a:t>freq</a:t>
            </a:r>
            <a:endParaRPr lang="en-US" altLang="ja-JP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Better attenuation above 10 Hz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b="1" dirty="0" smtClean="0">
                <a:solidFill>
                  <a:srgbClr val="FF0000"/>
                </a:solidFill>
              </a:rPr>
              <a:t>Difficulty in assembly: How to compensate large drift after cooling??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078" y="2996952"/>
            <a:ext cx="2058276" cy="25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83991"/>
            <a:ext cx="5472608" cy="4285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744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62074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Type-B Like + 1 More Filtering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1560" y="1342509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GAS filtering (tuned at 0.5 Hz) in front of the suspension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Certainly the vibration is attenuated by additional filter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83281"/>
            <a:ext cx="2745166" cy="2676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5065679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80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62074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INVESTIGATED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1560" y="1342509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Effect of heat links between masses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Optimization of heat link geometry</a:t>
            </a:r>
          </a:p>
        </p:txBody>
      </p:sp>
    </p:spTree>
    <p:extLst>
      <p:ext uri="{BB962C8B-B14F-4D97-AF65-F5344CB8AC3E}">
        <p14:creationId xmlns:p14="http://schemas.microsoft.com/office/powerpoint/2010/main" val="148702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Updates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88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5544616" cy="562074"/>
          </a:xfrm>
        </p:spPr>
        <p:txBody>
          <a:bodyPr>
            <a:noAutofit/>
          </a:bodyPr>
          <a:lstStyle/>
          <a:p>
            <a:r>
              <a:rPr kumimoji="1" lang="en-US" altLang="ja-JP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Type-A SAS Dimension</a:t>
            </a:r>
            <a:endParaRPr kumimoji="1" lang="ja-JP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340768"/>
            <a:ext cx="5544616" cy="504056"/>
          </a:xfrm>
        </p:spPr>
        <p:txBody>
          <a:bodyPr>
            <a:normAutofit/>
          </a:bodyPr>
          <a:lstStyle/>
          <a:p>
            <a:r>
              <a:rPr lang="en-US" altLang="ja-JP" sz="2000" b="1" dirty="0" smtClean="0"/>
              <a:t>References</a:t>
            </a:r>
            <a:r>
              <a:rPr kumimoji="1" lang="ja-JP" altLang="en-US" sz="2000" b="1" dirty="0" smtClean="0"/>
              <a:t>：</a:t>
            </a:r>
            <a:endParaRPr kumimoji="1" lang="ja-JP" altLang="en-US" sz="20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861"/>
            <a:ext cx="2448272" cy="6267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323528" y="1772816"/>
            <a:ext cx="59046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u"/>
            </a:pPr>
            <a:r>
              <a:rPr lang="en-US" altLang="ja-JP" sz="1400" dirty="0"/>
              <a:t>Type-A SAS by R. </a:t>
            </a:r>
            <a:r>
              <a:rPr lang="en-US" altLang="ja-JP" sz="1400" dirty="0" err="1"/>
              <a:t>DeSalvo</a:t>
            </a:r>
            <a:r>
              <a:rPr lang="en-US" altLang="ja-JP" sz="1400" dirty="0"/>
              <a:t> (JGW-D1200904-v3, last update: 2013/04/08)</a:t>
            </a:r>
            <a:endParaRPr lang="ja-JP" altLang="ja-JP" sz="1400" dirty="0"/>
          </a:p>
          <a:p>
            <a:pPr marL="285750" lvl="0" indent="-285750">
              <a:buFont typeface="Wingdings" panose="05000000000000000000" pitchFamily="2" charset="2"/>
              <a:buChar char="u"/>
            </a:pPr>
            <a:r>
              <a:rPr lang="en-US" altLang="ja-JP" sz="1400" dirty="0"/>
              <a:t>Type-A vacuum chamber (drawing #: VM5926, last update: 2013/06/26)</a:t>
            </a:r>
            <a:endParaRPr lang="ja-JP" altLang="ja-JP" sz="1400" dirty="0"/>
          </a:p>
          <a:p>
            <a:pPr marL="285750" lvl="0" indent="-285750">
              <a:buFont typeface="Wingdings" panose="05000000000000000000" pitchFamily="2" charset="2"/>
              <a:buChar char="u"/>
            </a:pPr>
            <a:r>
              <a:rPr lang="en-US" altLang="ja-JP" sz="1400" dirty="0"/>
              <a:t>KAGRA cryostat (drawing #: 1KN005806, last update: 2012/07/09)</a:t>
            </a:r>
            <a:endParaRPr lang="ja-JP" altLang="ja-JP" sz="1400" dirty="0"/>
          </a:p>
          <a:p>
            <a:pPr marL="285750" lvl="0" indent="-285750">
              <a:buFont typeface="Wingdings" panose="05000000000000000000" pitchFamily="2" charset="2"/>
              <a:buChar char="u"/>
            </a:pPr>
            <a:r>
              <a:rPr lang="en-US" altLang="ja-JP" sz="1400" dirty="0"/>
              <a:t>Inner radiation shield (drawing #: 1KN005807, last update: 2012/05/16)</a:t>
            </a:r>
            <a:endParaRPr lang="ja-JP" altLang="ja-JP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429000"/>
            <a:ext cx="3657028" cy="246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6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24936" cy="562074"/>
          </a:xfrm>
        </p:spPr>
        <p:txBody>
          <a:bodyPr>
            <a:noAutofit/>
          </a:bodyPr>
          <a:lstStyle/>
          <a:p>
            <a:r>
              <a:rPr kumimoji="1" lang="en-US" altLang="ja-JP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Cryogenic Payload Tentative Parameters</a:t>
            </a:r>
            <a:endParaRPr kumimoji="1" lang="ja-JP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38" y="1302455"/>
            <a:ext cx="3751732" cy="4790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726502"/>
              </p:ext>
            </p:extLst>
          </p:nvPr>
        </p:nvGraphicFramePr>
        <p:xfrm>
          <a:off x="4211960" y="1744216"/>
          <a:ext cx="3744416" cy="18288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76263"/>
                <a:gridCol w="504056"/>
                <a:gridCol w="864097"/>
              </a:tblGrid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Platform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PF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62 kg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Intermediate Recoil Mass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IR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45 kg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Intermediate</a:t>
                      </a:r>
                      <a:r>
                        <a:rPr kumimoji="1" lang="en-US" altLang="ja-JP" sz="1400" b="0" baseline="0" dirty="0" smtClean="0">
                          <a:latin typeface="Cambria" panose="02040503050406030204" pitchFamily="18" charset="0"/>
                        </a:rPr>
                        <a:t> Mass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IM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53 kg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Recoil Mass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RM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34 kg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Test Mass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TM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23 kg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Total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217 kg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51920" y="1268760"/>
            <a:ext cx="3672408" cy="43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000" b="1" dirty="0" smtClean="0"/>
              <a:t>Mass Distribution</a:t>
            </a:r>
            <a:endParaRPr kumimoji="1" lang="ja-JP" altLang="en-US" sz="2000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2305132" y="2636912"/>
            <a:ext cx="394660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1400" b="1" dirty="0" smtClean="0">
                <a:latin typeface="Cambria" panose="02040503050406030204" pitchFamily="18" charset="0"/>
              </a:rPr>
              <a:t>PF</a:t>
            </a:r>
            <a:endParaRPr lang="ja-JP" altLang="en-US" sz="1400" b="1" dirty="0">
              <a:latin typeface="Cambria" panose="02040503050406030204" pitchFamily="18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195736" y="3543986"/>
            <a:ext cx="662361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1400" b="1" dirty="0" smtClean="0">
                <a:latin typeface="Cambria" panose="02040503050406030204" pitchFamily="18" charset="0"/>
              </a:rPr>
              <a:t>IR, IM</a:t>
            </a:r>
            <a:endParaRPr lang="ja-JP" altLang="en-US" sz="1400" b="1" dirty="0">
              <a:latin typeface="Cambria" panose="020405030504060302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110787" y="5013176"/>
            <a:ext cx="805029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1400" b="1" dirty="0" smtClean="0">
                <a:latin typeface="Cambria" panose="02040503050406030204" pitchFamily="18" charset="0"/>
              </a:rPr>
              <a:t>RM, TM</a:t>
            </a:r>
            <a:endParaRPr lang="ja-JP" altLang="en-US" sz="1400" b="1" dirty="0">
              <a:latin typeface="Cambria" panose="02040503050406030204" pitchFamily="18" charset="0"/>
            </a:endParaRP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3851920" y="3939567"/>
            <a:ext cx="280831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2000" b="1" dirty="0" smtClean="0"/>
              <a:t>Spring Rate</a:t>
            </a:r>
            <a:endParaRPr lang="ja-JP" altLang="en-US" sz="2000" b="1" dirty="0"/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733205"/>
              </p:ext>
            </p:extLst>
          </p:nvPr>
        </p:nvGraphicFramePr>
        <p:xfrm>
          <a:off x="4211960" y="4386808"/>
          <a:ext cx="3744416" cy="9144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04256"/>
                <a:gridCol w="720080"/>
                <a:gridCol w="720080"/>
              </a:tblGrid>
              <a:tr h="288000">
                <a:tc>
                  <a:txBody>
                    <a:bodyPr/>
                    <a:lstStyle/>
                    <a:p>
                      <a:endParaRPr kumimoji="1" lang="ja-JP" altLang="en-US" sz="1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>
                          <a:latin typeface="Cambria" panose="02040503050406030204" pitchFamily="18" charset="0"/>
                        </a:rPr>
                        <a:t>Q</a:t>
                      </a:r>
                      <a:endParaRPr kumimoji="1" lang="ja-JP" altLang="en-US" sz="1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1" dirty="0" smtClean="0">
                          <a:latin typeface="Cambria" panose="02040503050406030204" pitchFamily="18" charset="0"/>
                        </a:rPr>
                        <a:t>F</a:t>
                      </a:r>
                      <a:r>
                        <a:rPr kumimoji="1" lang="en-US" altLang="ja-JP" sz="1400" b="1" baseline="-25000" dirty="0" smtClean="0">
                          <a:latin typeface="Cambria" panose="02040503050406030204" pitchFamily="18" charset="0"/>
                        </a:rPr>
                        <a:t>0</a:t>
                      </a:r>
                      <a:r>
                        <a:rPr kumimoji="1" lang="en-US" altLang="ja-JP" sz="1400" b="1" dirty="0" smtClean="0">
                          <a:latin typeface="Cambria" panose="02040503050406030204" pitchFamily="18" charset="0"/>
                        </a:rPr>
                        <a:t> </a:t>
                      </a:r>
                      <a:endParaRPr kumimoji="1" lang="ja-JP" altLang="en-US" sz="1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GAS Filter at PF-IM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1E3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0.5 Hz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Sapphire springs at</a:t>
                      </a:r>
                      <a:r>
                        <a:rPr kumimoji="1" lang="en-US" altLang="ja-JP" sz="1400" b="0" baseline="0" dirty="0" smtClean="0">
                          <a:latin typeface="Cambria" panose="02040503050406030204" pitchFamily="18" charset="0"/>
                        </a:rPr>
                        <a:t> IM-TM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1E6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10 Hz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2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35194"/>
            <a:ext cx="3688628" cy="437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24936" cy="562074"/>
          </a:xfrm>
        </p:spPr>
        <p:txBody>
          <a:bodyPr>
            <a:noAutofit/>
          </a:bodyPr>
          <a:lstStyle/>
          <a:p>
            <a:r>
              <a:rPr kumimoji="1" lang="en-US" altLang="ja-JP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Cryogenic Payload Tentative Parameters</a:t>
            </a:r>
            <a:endParaRPr kumimoji="1" lang="ja-JP" alt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089937"/>
              </p:ext>
            </p:extLst>
          </p:nvPr>
        </p:nvGraphicFramePr>
        <p:xfrm>
          <a:off x="4139953" y="1700808"/>
          <a:ext cx="4680519" cy="15240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99113"/>
                <a:gridCol w="399557"/>
                <a:gridCol w="601530"/>
                <a:gridCol w="576064"/>
                <a:gridCol w="864096"/>
                <a:gridCol w="648072"/>
                <a:gridCol w="792087"/>
              </a:tblGrid>
              <a:tr h="288000"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#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L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Φ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σ [</a:t>
                      </a:r>
                      <a:r>
                        <a:rPr kumimoji="1" lang="en-US" altLang="ja-JP" sz="1400" b="0" dirty="0" err="1" smtClean="0">
                          <a:latin typeface="Cambria" panose="02040503050406030204" pitchFamily="18" charset="0"/>
                        </a:rPr>
                        <a:t>MPa</a:t>
                      </a:r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]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dx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err="1" smtClean="0">
                          <a:latin typeface="Cambria" panose="02040503050406030204" pitchFamily="18" charset="0"/>
                        </a:rPr>
                        <a:t>dy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PF-IM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400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1.8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390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-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-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PF-IR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3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230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1.0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220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120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IM-RM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4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300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0.4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580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25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145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IM-TM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4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300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1.6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28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15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125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51920" y="1268760"/>
            <a:ext cx="3672408" cy="432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000" b="1" dirty="0" smtClean="0"/>
              <a:t>Wire Dimension</a:t>
            </a:r>
            <a:endParaRPr kumimoji="1" lang="ja-JP" altLang="en-US" sz="2000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2305132" y="2636912"/>
            <a:ext cx="394660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1400" b="1" dirty="0" smtClean="0">
                <a:latin typeface="Cambria" panose="02040503050406030204" pitchFamily="18" charset="0"/>
              </a:rPr>
              <a:t>PF</a:t>
            </a:r>
            <a:endParaRPr lang="ja-JP" altLang="en-US" sz="1400" b="1" dirty="0">
              <a:latin typeface="Cambria" panose="020405030504060302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195736" y="3543986"/>
            <a:ext cx="662361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1400" b="1" dirty="0" smtClean="0">
                <a:latin typeface="Cambria" panose="02040503050406030204" pitchFamily="18" charset="0"/>
              </a:rPr>
              <a:t>IR, IM</a:t>
            </a:r>
            <a:endParaRPr lang="ja-JP" altLang="en-US" sz="1400" b="1" dirty="0">
              <a:latin typeface="Cambria" panose="02040503050406030204" pitchFamily="18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110787" y="5013176"/>
            <a:ext cx="805029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1400" b="1" dirty="0" smtClean="0">
                <a:latin typeface="Cambria" panose="02040503050406030204" pitchFamily="18" charset="0"/>
              </a:rPr>
              <a:t>RM, TM</a:t>
            </a:r>
            <a:endParaRPr lang="ja-JP" altLang="en-US" sz="1400" b="1" dirty="0">
              <a:latin typeface="Cambria" panose="02040503050406030204" pitchFamily="18" charset="0"/>
            </a:endParaRPr>
          </a:p>
        </p:txBody>
      </p:sp>
      <p:sp>
        <p:nvSpPr>
          <p:cNvPr id="20" name="コンテンツ プレースホルダー 2"/>
          <p:cNvSpPr txBox="1">
            <a:spLocks/>
          </p:cNvSpPr>
          <p:nvPr/>
        </p:nvSpPr>
        <p:spPr>
          <a:xfrm>
            <a:off x="3851920" y="3635739"/>
            <a:ext cx="367240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2000" b="1" dirty="0" smtClean="0"/>
              <a:t>Heat Links</a:t>
            </a:r>
            <a:endParaRPr lang="ja-JP" altLang="en-US" sz="2000" b="1" dirty="0"/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027778"/>
              </p:ext>
            </p:extLst>
          </p:nvPr>
        </p:nvGraphicFramePr>
        <p:xfrm>
          <a:off x="4139953" y="4067787"/>
          <a:ext cx="3888432" cy="6096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99113"/>
                <a:gridCol w="399557"/>
                <a:gridCol w="601530"/>
                <a:gridCol w="576064"/>
                <a:gridCol w="648071"/>
                <a:gridCol w="864097"/>
              </a:tblGrid>
              <a:tr h="288000">
                <a:tc>
                  <a:txBody>
                    <a:bodyPr/>
                    <a:lstStyle/>
                    <a:p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#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L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R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Φ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Strand</a:t>
                      </a:r>
                      <a:r>
                        <a:rPr kumimoji="1" lang="en-US" altLang="ja-JP" sz="1400" b="0" baseline="0" dirty="0" smtClean="0">
                          <a:latin typeface="Cambria" panose="02040503050406030204" pitchFamily="18" charset="0"/>
                        </a:rPr>
                        <a:t> #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CB-IR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4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470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150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0.15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latin typeface="Cambria" panose="02040503050406030204" pitchFamily="18" charset="0"/>
                        </a:rPr>
                        <a:t>45</a:t>
                      </a:r>
                      <a:endParaRPr kumimoji="1" lang="ja-JP" altLang="en-US" sz="14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24936" cy="562074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</a:t>
            </a:r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 Link Design and Vibration </a:t>
            </a:r>
            <a:r>
              <a:rPr lang="en-US" altLang="ja-JP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Transmissivity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422" y="3429719"/>
            <a:ext cx="459105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802" y="3429000"/>
            <a:ext cx="386715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395536" y="1772816"/>
            <a:ext cx="59046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Pure aluminum (E=70GPa, Loss=1E-2)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Semi-circular shape with R150, </a:t>
            </a:r>
            <a:r>
              <a:rPr lang="en-US" altLang="ja-JP" dirty="0" smtClean="0"/>
              <a:t>L=470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Number of fibers: 2x2=4 (symmetric cabling)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Each fiber consists of 45 strands with Φ0.15 </a:t>
            </a:r>
            <a:endParaRPr lang="en-US" altLang="ja-JP" dirty="0" smtClean="0"/>
          </a:p>
        </p:txBody>
      </p:sp>
      <p:sp>
        <p:nvSpPr>
          <p:cNvPr id="15" name="正方形/長方形 14"/>
          <p:cNvSpPr/>
          <p:nvPr/>
        </p:nvSpPr>
        <p:spPr>
          <a:xfrm>
            <a:off x="4468803" y="2916233"/>
            <a:ext cx="47117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Simulated TF of a strand fiber:</a:t>
            </a:r>
            <a:b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Attached to a 50kg Mass</a:t>
            </a:r>
            <a:endParaRPr lang="en-US" altLang="ja-JP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95536" y="1052736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b="1" dirty="0" smtClean="0">
                <a:solidFill>
                  <a:srgbClr val="FF0000"/>
                </a:solidFill>
              </a:rPr>
              <a:t>Conventional heat link design (a=400mm, b=200mm, L=974mm) is not feasible in the limited space of the current cryostat design. S</a:t>
            </a:r>
            <a:r>
              <a:rPr lang="en-US" altLang="ja-JP" b="1" dirty="0" smtClean="0">
                <a:solidFill>
                  <a:srgbClr val="FF0000"/>
                </a:solidFill>
              </a:rPr>
              <a:t>horter fibers are certainly necessary:</a:t>
            </a:r>
            <a:endParaRPr lang="en-US" altLang="ja-JP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3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Vibration via </a:t>
            </a:r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 Links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824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62074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Cryostat Vibration Model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11560" y="1342509"/>
            <a:ext cx="59046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From CLIO:</a:t>
            </a:r>
          </a:p>
        </p:txBody>
      </p:sp>
      <p:pic>
        <p:nvPicPr>
          <p:cNvPr id="7" name="図 6"/>
          <p:cNvPicPr/>
          <p:nvPr/>
        </p:nvPicPr>
        <p:blipFill>
          <a:blip r:embed="rId2"/>
          <a:stretch>
            <a:fillRect/>
          </a:stretch>
        </p:blipFill>
        <p:spPr>
          <a:xfrm>
            <a:off x="1547664" y="1988840"/>
            <a:ext cx="5105189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96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62074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Type-B Like Default</a:t>
            </a:r>
            <a:r>
              <a:rPr lang="ja-JP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</a:t>
            </a:r>
            <a:endParaRPr kumimoji="1" lang="ja-JP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403648" y="4293096"/>
            <a:ext cx="504056" cy="1800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5184576" cy="4089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611560" y="1342509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GAS filter @PF tuned at 0.5 Hz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ja-JP" dirty="0" smtClean="0"/>
              <a:t>Sapphire cantilever with 10 Hz bounce frequency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858" y="2922240"/>
            <a:ext cx="24955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57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6710</TotalTime>
  <Words>420</Words>
  <Application>Microsoft Office PowerPoint</Application>
  <PresentationFormat>画面に合わせる (4:3)</PresentationFormat>
  <Paragraphs>126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​​テーマ</vt:lpstr>
      <vt:lpstr>Cryogenic Payload Modeling: Vibration via Heat Links</vt:lpstr>
      <vt:lpstr>Design Updates</vt:lpstr>
      <vt:lpstr>Type-A SAS Dimension</vt:lpstr>
      <vt:lpstr>Cryogenic Payload Tentative Parameters</vt:lpstr>
      <vt:lpstr>Cryogenic Payload Tentative Parameters</vt:lpstr>
      <vt:lpstr>Heat Link Design and Vibration Transmissivity</vt:lpstr>
      <vt:lpstr>Vibration via Heat Links</vt:lpstr>
      <vt:lpstr>Cryostat Vibration Model</vt:lpstr>
      <vt:lpstr>Type-B Like Default Design</vt:lpstr>
      <vt:lpstr>Type-B Like V.S. LIGO Like</vt:lpstr>
      <vt:lpstr>Type-B Like NO GAS</vt:lpstr>
      <vt:lpstr>Type-B Like, Stiffer TM Spring</vt:lpstr>
      <vt:lpstr>Type-B Like + V Spring for IRM</vt:lpstr>
      <vt:lpstr>Type-B Like + 1 More Filtering</vt:lpstr>
      <vt:lpstr>TO BE INVESTIGATED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tsekiguchi</dc:creator>
  <cp:lastModifiedBy>tsekiguchi</cp:lastModifiedBy>
  <cp:revision>74</cp:revision>
  <cp:lastPrinted>2013-09-27T01:29:07Z</cp:lastPrinted>
  <dcterms:created xsi:type="dcterms:W3CDTF">2013-09-17T06:12:48Z</dcterms:created>
  <dcterms:modified xsi:type="dcterms:W3CDTF">2013-12-02T20:29:52Z</dcterms:modified>
</cp:coreProperties>
</file>