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375" r:id="rId3"/>
    <p:sldId id="385" r:id="rId4"/>
    <p:sldId id="376" r:id="rId5"/>
    <p:sldId id="377" r:id="rId6"/>
    <p:sldId id="379" r:id="rId7"/>
    <p:sldId id="397" r:id="rId8"/>
    <p:sldId id="384" r:id="rId9"/>
    <p:sldId id="386" r:id="rId10"/>
    <p:sldId id="387" r:id="rId11"/>
    <p:sldId id="388" r:id="rId12"/>
    <p:sldId id="390" r:id="rId13"/>
    <p:sldId id="393" r:id="rId14"/>
    <p:sldId id="396" r:id="rId15"/>
    <p:sldId id="395" r:id="rId16"/>
    <p:sldId id="392" r:id="rId17"/>
    <p:sldId id="391" r:id="rId18"/>
    <p:sldId id="383" r:id="rId19"/>
    <p:sldId id="389" r:id="rId20"/>
    <p:sldId id="382" r:id="rId21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85846" autoAdjust="0"/>
  </p:normalViewPr>
  <p:slideViewPr>
    <p:cSldViewPr>
      <p:cViewPr>
        <p:scale>
          <a:sx n="60" d="100"/>
          <a:sy n="60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006" cy="339995"/>
          </a:xfrm>
          <a:prstGeom prst="rect">
            <a:avLst/>
          </a:prstGeom>
        </p:spPr>
        <p:txBody>
          <a:bodyPr vert="horz" lIns="61414" tIns="30707" rIns="61414" bIns="30707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3093" y="0"/>
            <a:ext cx="4302006" cy="339995"/>
          </a:xfrm>
          <a:prstGeom prst="rect">
            <a:avLst/>
          </a:prstGeom>
        </p:spPr>
        <p:txBody>
          <a:bodyPr vert="horz" lIns="61414" tIns="30707" rIns="61414" bIns="30707" rtlCol="0"/>
          <a:lstStyle>
            <a:lvl1pPr algn="r">
              <a:defRPr sz="800"/>
            </a:lvl1pPr>
          </a:lstStyle>
          <a:p>
            <a:fld id="{3A44E35A-E799-4222-95AC-B044E1EF48C8}" type="datetimeFigureOut">
              <a:rPr kumimoji="1" lang="ja-JP" altLang="en-US" smtClean="0"/>
              <a:t>2013/10/4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946"/>
            <a:ext cx="4302006" cy="339258"/>
          </a:xfrm>
          <a:prstGeom prst="rect">
            <a:avLst/>
          </a:prstGeom>
        </p:spPr>
        <p:txBody>
          <a:bodyPr vert="horz" lIns="61414" tIns="30707" rIns="61414" bIns="30707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3093" y="6456946"/>
            <a:ext cx="4302006" cy="339258"/>
          </a:xfrm>
          <a:prstGeom prst="rect">
            <a:avLst/>
          </a:prstGeom>
        </p:spPr>
        <p:txBody>
          <a:bodyPr vert="horz" lIns="61414" tIns="30707" rIns="61414" bIns="30707" rtlCol="0" anchor="b"/>
          <a:lstStyle>
            <a:lvl1pPr algn="r">
              <a:defRPr sz="800"/>
            </a:lvl1pPr>
          </a:lstStyle>
          <a:p>
            <a:fld id="{664E0F7E-019F-4537-8B73-32E9008A9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365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1542" cy="339884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2" y="1"/>
            <a:ext cx="4301542" cy="339884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r">
              <a:defRPr sz="1300"/>
            </a:lvl1pPr>
          </a:lstStyle>
          <a:p>
            <a:fld id="{57DF2EA2-CF93-43A9-8038-927FA5B6F6B4}" type="datetimeFigureOut">
              <a:rPr lang="de-DE" smtClean="0"/>
              <a:pPr/>
              <a:t>04.10.2013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3" tIns="47771" rIns="95543" bIns="4777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3"/>
          </a:xfrm>
          <a:prstGeom prst="rect">
            <a:avLst/>
          </a:prstGeom>
        </p:spPr>
        <p:txBody>
          <a:bodyPr vert="horz" lIns="95543" tIns="47771" rIns="95543" bIns="4777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301542" cy="339884"/>
          </a:xfrm>
          <a:prstGeom prst="rect">
            <a:avLst/>
          </a:prstGeom>
        </p:spPr>
        <p:txBody>
          <a:bodyPr vert="horz" lIns="95543" tIns="47771" rIns="95543" bIns="4777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2" y="6456612"/>
            <a:ext cx="4301542" cy="339884"/>
          </a:xfrm>
          <a:prstGeom prst="rect">
            <a:avLst/>
          </a:prstGeom>
        </p:spPr>
        <p:txBody>
          <a:bodyPr vert="horz" lIns="95543" tIns="47771" rIns="95543" bIns="47771" rtlCol="0" anchor="b"/>
          <a:lstStyle>
            <a:lvl1pPr algn="r">
              <a:defRPr sz="1300"/>
            </a:lvl1pPr>
          </a:lstStyle>
          <a:p>
            <a:fld id="{20149CAE-4E88-4A57-84D2-7AB66885FC1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40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404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ECB2-8609-4612-B136-4EC12F569237}" type="datetime1">
              <a:rPr lang="de-DE" smtClean="0"/>
              <a:pPr/>
              <a:t>04.10.2013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20B5-C764-410C-BC6C-DEFCA1619B1D}" type="datetime1">
              <a:rPr lang="de-DE" smtClean="0"/>
              <a:pPr/>
              <a:t>04.10.2013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BF58-7481-4418-BA7C-F2F4E1F9B8BE}" type="datetime1">
              <a:rPr lang="de-DE" smtClean="0"/>
              <a:pPr/>
              <a:t>04.10.2013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6301203"/>
            <a:ext cx="9144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525963"/>
          </a:xfrm>
        </p:spPr>
        <p:txBody>
          <a:bodyPr>
            <a:normAutofit/>
          </a:bodyPr>
          <a:lstStyle>
            <a:lvl1pPr>
              <a:defRPr sz="2400" b="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92696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</a:t>
            </a:r>
            <a:endParaRPr lang="de-DE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3903410" y="6337438"/>
            <a:ext cx="41713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300" b="0" dirty="0" smtClean="0">
                <a:solidFill>
                  <a:schemeClr val="bg1"/>
                </a:solidFill>
              </a:rPr>
              <a:t>Takanori Sekiguchi</a:t>
            </a:r>
          </a:p>
          <a:p>
            <a:pPr algn="ctr"/>
            <a:r>
              <a:rPr lang="de-DE" sz="1300" b="0" dirty="0" smtClean="0">
                <a:solidFill>
                  <a:srgbClr val="FFFF00"/>
                </a:solidFill>
              </a:rPr>
              <a:t>Anual Meeting of Physics</a:t>
            </a:r>
            <a:r>
              <a:rPr lang="de-DE" sz="1300" b="0" baseline="0" dirty="0" smtClean="0">
                <a:solidFill>
                  <a:srgbClr val="FFFF00"/>
                </a:solidFill>
              </a:rPr>
              <a:t> Society of Japan Sep. 22nd, 2013)</a:t>
            </a:r>
            <a:endParaRPr lang="de-DE" sz="1300" b="0" dirty="0">
              <a:solidFill>
                <a:srgbClr val="FFFF00"/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>
          <a:xfrm>
            <a:off x="8244408" y="6381328"/>
            <a:ext cx="792088" cy="365125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fld id="{F6F58ED1-7DA8-44AB-BE95-40629BCD7483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376343"/>
            <a:ext cx="929860" cy="43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6343"/>
            <a:ext cx="1524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72" y="6376342"/>
            <a:ext cx="1035508" cy="43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83C9-1758-4BC6-80E8-5074787E3513}" type="datetime1">
              <a:rPr lang="de-DE" smtClean="0"/>
              <a:pPr/>
              <a:t>04.10.2013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780-994B-426B-969B-59EA46A2ACF4}" type="datetime1">
              <a:rPr lang="de-DE" smtClean="0"/>
              <a:pPr/>
              <a:t>04.10.2013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4E5-8BD8-46D5-94CB-0F15DBA22155}" type="datetime1">
              <a:rPr lang="de-DE" smtClean="0"/>
              <a:pPr/>
              <a:t>04.10.2013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C0A3-993D-429D-A65D-BE3E884F4515}" type="datetime1">
              <a:rPr lang="de-DE" smtClean="0"/>
              <a:pPr/>
              <a:t>04.10.2013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2E6C-F757-414B-9621-FB07F6CE85FA}" type="datetime1">
              <a:rPr lang="de-DE" smtClean="0"/>
              <a:pPr/>
              <a:t>04.10.2013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AF5-CA48-4D46-A52F-4790C2910366}" type="datetime1">
              <a:rPr lang="de-DE" smtClean="0"/>
              <a:pPr/>
              <a:t>04.10.2013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CA1F-D39D-48C1-AE78-48659A21AC0A}" type="datetime1">
              <a:rPr lang="de-DE" smtClean="0"/>
              <a:pPr/>
              <a:t>04.10.2013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2000-DAFD-427F-81F4-D3F3899AB08D}" type="datetime1">
              <a:rPr lang="de-DE" smtClean="0"/>
              <a:pPr/>
              <a:t>04.10.2013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81" y="1412776"/>
            <a:ext cx="9110419" cy="1944216"/>
          </a:xfrm>
          <a:noFill/>
          <a:effectLst/>
        </p:spPr>
        <p:txBody>
          <a:bodyPr/>
          <a:lstStyle/>
          <a:p>
            <a:pPr algn="ctr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 Test of Vibration Isolation System</a:t>
            </a:r>
            <a:b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 &amp; Schedule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7812360" y="5949280"/>
            <a:ext cx="792088" cy="365125"/>
          </a:xfrm>
        </p:spPr>
        <p:txBody>
          <a:bodyPr/>
          <a:lstStyle/>
          <a:p>
            <a:fld id="{F6F58ED1-7DA8-44AB-BE95-40629BCD748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6" name="Untertitel 2"/>
          <p:cNvSpPr txBox="1">
            <a:spLocks/>
          </p:cNvSpPr>
          <p:nvPr/>
        </p:nvSpPr>
        <p:spPr>
          <a:xfrm>
            <a:off x="251520" y="3825044"/>
            <a:ext cx="8568952" cy="118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2400" b="1" dirty="0" smtClean="0">
                <a:solidFill>
                  <a:schemeClr val="tx1"/>
                </a:solidFill>
                <a:latin typeface="HGS明朝E" pitchFamily="18" charset="-128"/>
                <a:ea typeface="HGS明朝E" pitchFamily="18" charset="-128"/>
              </a:rPr>
              <a:t>ICRR, D2</a:t>
            </a:r>
          </a:p>
          <a:p>
            <a:pPr>
              <a:spcBef>
                <a:spcPts val="0"/>
              </a:spcBef>
            </a:pPr>
            <a:r>
              <a:rPr lang="en-US" sz="2400" b="1" dirty="0" err="1" smtClean="0">
                <a:solidFill>
                  <a:schemeClr val="tx1"/>
                </a:solidFill>
                <a:latin typeface="HGS明朝E" pitchFamily="18" charset="-128"/>
                <a:ea typeface="HGS明朝E" pitchFamily="18" charset="-128"/>
              </a:rPr>
              <a:t>Takanori</a:t>
            </a:r>
            <a:r>
              <a:rPr lang="en-US" sz="2400" b="1" dirty="0" smtClean="0">
                <a:solidFill>
                  <a:schemeClr val="tx1"/>
                </a:solidFill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GS明朝E" pitchFamily="18" charset="-128"/>
                <a:ea typeface="HGS明朝E" pitchFamily="18" charset="-128"/>
              </a:rPr>
              <a:t>Sekiguchi</a:t>
            </a:r>
            <a:endParaRPr lang="de-DE" sz="2400" b="1" dirty="0" err="1">
              <a:solidFill>
                <a:schemeClr val="tx1"/>
              </a:solidFill>
              <a:latin typeface="HGS明朝E" pitchFamily="18" charset="-128"/>
              <a:ea typeface="HGS明朝E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Schedule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8" name="コンテンツ プレースホルダー 4"/>
          <p:cNvSpPr txBox="1">
            <a:spLocks/>
          </p:cNvSpPr>
          <p:nvPr/>
        </p:nvSpPr>
        <p:spPr>
          <a:xfrm>
            <a:off x="107504" y="980728"/>
            <a:ext cx="8208912" cy="28803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/>
              <a:t>Pre-isolator and its control system will be delivered to NAOJ this month. (on 10/22-23)</a:t>
            </a:r>
          </a:p>
          <a:p>
            <a:endParaRPr kumimoji="1" lang="en-US" altLang="ja-JP" b="1" dirty="0"/>
          </a:p>
          <a:p>
            <a:r>
              <a:rPr kumimoji="1" lang="en-US" altLang="ja-JP" b="1" dirty="0" smtClean="0"/>
              <a:t>Installation of the actual vibration isolation system for </a:t>
            </a:r>
            <a:r>
              <a:rPr kumimoji="1" lang="en-US" altLang="ja-JP" b="1" dirty="0" err="1" smtClean="0"/>
              <a:t>i</a:t>
            </a:r>
            <a:r>
              <a:rPr kumimoji="1" lang="en-US" altLang="ja-JP" b="1" dirty="0" smtClean="0"/>
              <a:t>-KAGRA will start in the middle of FSY 2014 (~ Oct. 2014).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5" y="4293096"/>
            <a:ext cx="81438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668737" y="3676382"/>
            <a:ext cx="63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smtClean="0"/>
              <a:t>Now</a:t>
            </a:r>
            <a:endParaRPr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6012160" y="4045714"/>
            <a:ext cx="0" cy="2473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7164288" y="4045714"/>
            <a:ext cx="0" cy="2473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6516216" y="3429000"/>
            <a:ext cx="1256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b="1" dirty="0" smtClean="0"/>
              <a:t>Installation</a:t>
            </a:r>
          </a:p>
          <a:p>
            <a:pPr algn="ctr"/>
            <a:r>
              <a:rPr kumimoji="1" lang="en-US" altLang="ja-JP" b="1" dirty="0" smtClean="0"/>
              <a:t>Start</a:t>
            </a:r>
            <a:endParaRPr lang="ja-JP" altLang="en-US" dirty="0"/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7524328" y="3861048"/>
            <a:ext cx="49535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7812360" y="3212976"/>
            <a:ext cx="111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b="1" dirty="0" err="1" smtClean="0"/>
              <a:t>i</a:t>
            </a:r>
            <a:r>
              <a:rPr kumimoji="1" lang="en-US" altLang="ja-JP" b="1" dirty="0" smtClean="0"/>
              <a:t>-KAGRA</a:t>
            </a:r>
          </a:p>
          <a:p>
            <a:pPr algn="ctr"/>
            <a:r>
              <a:rPr kumimoji="1" lang="en-US" altLang="ja-JP" b="1" dirty="0" smtClean="0"/>
              <a:t>operation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539552" y="3674641"/>
            <a:ext cx="2039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~9 months left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3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Learned from TAMA-SAS ??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8" name="コンテンツ プレースホルダー 4"/>
          <p:cNvSpPr txBox="1">
            <a:spLocks/>
          </p:cNvSpPr>
          <p:nvPr/>
        </p:nvSpPr>
        <p:spPr>
          <a:xfrm>
            <a:off x="107504" y="1484784"/>
            <a:ext cx="5976664" cy="19442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/>
              <a:t>Angular fluctuation of the mirror was more critical in TAMA.</a:t>
            </a:r>
          </a:p>
          <a:p>
            <a:pPr lvl="1"/>
            <a:r>
              <a:rPr kumimoji="1" lang="en-US" altLang="ja-JP" sz="2000" dirty="0" smtClean="0"/>
              <a:t>Need tools to adjust DC alignment</a:t>
            </a:r>
          </a:p>
          <a:p>
            <a:pPr lvl="1"/>
            <a:r>
              <a:rPr kumimoji="1" lang="en-US" altLang="ja-JP" sz="2000" dirty="0" smtClean="0"/>
              <a:t>Need dampers for torsion modes</a:t>
            </a:r>
            <a:br>
              <a:rPr kumimoji="1" lang="en-US" altLang="ja-JP" sz="2000" dirty="0" smtClean="0"/>
            </a:br>
            <a:endParaRPr kumimoji="1" lang="en-US" altLang="ja-JP" sz="2000" dirty="0" smtClean="0"/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179512" y="764704"/>
            <a:ext cx="6264696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b="1" dirty="0" smtClean="0"/>
              <a:t>&amp; What is New from TAMA-SAS??</a:t>
            </a:r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107504" y="4401108"/>
            <a:ext cx="5832648" cy="9721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/>
              <a:t>Actively controlled stage with OSEM.</a:t>
            </a:r>
            <a:br>
              <a:rPr kumimoji="1" lang="en-US" altLang="ja-JP" b="1" dirty="0" smtClean="0"/>
            </a:br>
            <a:r>
              <a:rPr kumimoji="1" lang="en-US" altLang="ja-JP" sz="2000" dirty="0" smtClean="0"/>
              <a:t>(c.f. eddy current damping in TAMA-SAS)</a:t>
            </a:r>
            <a:endParaRPr kumimoji="1" lang="en-US" altLang="ja-JP" sz="2000" dirty="0" smtClean="0"/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1048601" y="5676535"/>
            <a:ext cx="6902782" cy="4680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b="1" dirty="0" smtClean="0">
                <a:solidFill>
                  <a:srgbClr val="FF0000"/>
                </a:solidFill>
              </a:rPr>
              <a:t>We should spend time for testing these items.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38225"/>
            <a:ext cx="2016224" cy="43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6444208" y="4437112"/>
            <a:ext cx="1092878" cy="44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4" idx="3"/>
          </p:cNvCxnSpPr>
          <p:nvPr/>
        </p:nvCxnSpPr>
        <p:spPr>
          <a:xfrm>
            <a:off x="6450591" y="3177843"/>
            <a:ext cx="1086495" cy="39517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444208" y="4881424"/>
            <a:ext cx="1132156" cy="27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4499992" y="2854677"/>
            <a:ext cx="1950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b="1" dirty="0" err="1" smtClean="0">
                <a:solidFill>
                  <a:srgbClr val="0070C0"/>
                </a:solidFill>
              </a:rPr>
              <a:t>Picomotor</a:t>
            </a:r>
            <a:endParaRPr kumimoji="1" lang="en-US" altLang="ja-JP" b="1" dirty="0" smtClean="0">
              <a:solidFill>
                <a:srgbClr val="0070C0"/>
              </a:solidFill>
            </a:endParaRPr>
          </a:p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</a:rPr>
              <a:t>For yaw alignment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329016" y="3574757"/>
            <a:ext cx="2259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Motor + moving mass</a:t>
            </a:r>
          </a:p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For pitch alignment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6444208" y="3938812"/>
            <a:ext cx="109287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6444208" y="3718803"/>
            <a:ext cx="1092878" cy="253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5600021" y="464997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smtClean="0"/>
              <a:t>OSEM</a:t>
            </a:r>
            <a:endParaRPr lang="ja-JP" altLang="en-US" b="1" dirty="0"/>
          </a:p>
        </p:txBody>
      </p:sp>
      <p:cxnSp>
        <p:nvCxnSpPr>
          <p:cNvPr id="33" name="直線矢印コネクタ 32"/>
          <p:cNvCxnSpPr>
            <a:stCxn id="35" idx="3"/>
          </p:cNvCxnSpPr>
          <p:nvPr/>
        </p:nvCxnSpPr>
        <p:spPr>
          <a:xfrm>
            <a:off x="6372200" y="2668270"/>
            <a:ext cx="864096" cy="2498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4698665" y="2483604"/>
            <a:ext cx="1673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B050"/>
                </a:solidFill>
              </a:rPr>
              <a:t>Torsion damper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2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Action Item for Full Type-B Test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8" name="コンテンツ プレースホルダー 4"/>
          <p:cNvSpPr txBox="1">
            <a:spLocks/>
          </p:cNvSpPr>
          <p:nvPr/>
        </p:nvSpPr>
        <p:spPr>
          <a:xfrm>
            <a:off x="107504" y="1052736"/>
            <a:ext cx="5832648" cy="27363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/>
              <a:t>Measure angular fluctuation of the mirror with an optical lever.</a:t>
            </a:r>
          </a:p>
          <a:p>
            <a:pPr lvl="1"/>
            <a:r>
              <a:rPr kumimoji="1" lang="en-US" altLang="ja-JP" sz="2000" dirty="0" smtClean="0"/>
              <a:t>Check DC alignment adjustment</a:t>
            </a:r>
          </a:p>
          <a:p>
            <a:pPr lvl="1"/>
            <a:r>
              <a:rPr kumimoji="1" lang="en-US" altLang="ja-JP" sz="2000" dirty="0" smtClean="0"/>
              <a:t>Check efficiency of torsion mode damping</a:t>
            </a:r>
          </a:p>
          <a:p>
            <a:pPr lvl="1"/>
            <a:r>
              <a:rPr kumimoji="1" lang="en-US" altLang="ja-JP" sz="2000" dirty="0" smtClean="0"/>
              <a:t>Establish control scheme with OSEMs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32" y="1772816"/>
            <a:ext cx="2678607" cy="382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22503"/>
            <a:ext cx="2361952" cy="10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コンテンツ プレースホルダー 4"/>
          <p:cNvSpPr txBox="1">
            <a:spLocks/>
          </p:cNvSpPr>
          <p:nvPr/>
        </p:nvSpPr>
        <p:spPr>
          <a:xfrm>
            <a:off x="107504" y="5085184"/>
            <a:ext cx="5256584" cy="9361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b="1" dirty="0" smtClean="0"/>
              <a:t>Length sensing: Michelson interferometer from ground?? (TBD)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42309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Items (1)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193792" cy="32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107504" y="1052736"/>
            <a:ext cx="5832648" cy="24482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/>
              <a:t>Payload Test @20m Lab, NAOJ</a:t>
            </a:r>
          </a:p>
          <a:p>
            <a:pPr lvl="1"/>
            <a:r>
              <a:rPr kumimoji="1" lang="en-US" altLang="ja-JP" sz="1800" dirty="0" smtClean="0"/>
              <a:t>Tuning bottom GAS filter</a:t>
            </a:r>
          </a:p>
          <a:p>
            <a:pPr lvl="1"/>
            <a:r>
              <a:rPr kumimoji="1" lang="en-US" altLang="ja-JP" sz="1800" dirty="0" smtClean="0"/>
              <a:t>OSEM test &amp; calibration</a:t>
            </a:r>
          </a:p>
          <a:p>
            <a:pPr lvl="1"/>
            <a:r>
              <a:rPr kumimoji="1" lang="en-US" altLang="ja-JP" sz="1800" dirty="0" smtClean="0"/>
              <a:t>Check motors for mirror alignment</a:t>
            </a:r>
          </a:p>
          <a:p>
            <a:pPr lvl="1"/>
            <a:r>
              <a:rPr kumimoji="1" lang="en-US" altLang="ja-JP" sz="1800" dirty="0" smtClean="0"/>
              <a:t>Check mechanical transfer functions with OSEMs</a:t>
            </a:r>
          </a:p>
          <a:p>
            <a:pPr lvl="1"/>
            <a:r>
              <a:rPr kumimoji="1" lang="en-US" altLang="ja-JP" sz="1800" dirty="0" smtClean="0"/>
              <a:t>Control test with OSEMs</a:t>
            </a: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107504" y="3501008"/>
            <a:ext cx="5131651" cy="2232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/>
              <a:t>Optical Lever Setup @TAMA</a:t>
            </a:r>
          </a:p>
          <a:p>
            <a:pPr lvl="1"/>
            <a:r>
              <a:rPr kumimoji="1" lang="en-US" altLang="ja-JP" sz="1800" dirty="0" smtClean="0"/>
              <a:t>Designing holders and covers for light source &amp; detector</a:t>
            </a:r>
          </a:p>
          <a:p>
            <a:pPr lvl="1"/>
            <a:r>
              <a:rPr kumimoji="1" lang="en-US" altLang="ja-JP" sz="1800" dirty="0" smtClean="0"/>
              <a:t>Check commercial electric circuit for PSD</a:t>
            </a:r>
          </a:p>
          <a:p>
            <a:pPr lvl="1"/>
            <a:r>
              <a:rPr kumimoji="1" lang="en-US" altLang="ja-JP" sz="1800" dirty="0" smtClean="0"/>
              <a:t>Measure noise level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55" y="3861048"/>
            <a:ext cx="3869349" cy="229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8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for Type-B Test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107504" y="1052736"/>
            <a:ext cx="583264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b="1" dirty="0" smtClean="0"/>
              <a:t>1. Pre-isolator Test in Vacuum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107504" y="1556792"/>
            <a:ext cx="7200800" cy="10081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b="1" dirty="0" smtClean="0"/>
              <a:t>2. Full Type-B with Fixed Payload </a:t>
            </a: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107504" y="2060848"/>
            <a:ext cx="7200800" cy="7200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b="1" dirty="0" smtClean="0"/>
              <a:t>3. Full Type-B Test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0" y="2778984"/>
            <a:ext cx="6769360" cy="34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5234296" y="325290"/>
            <a:ext cx="1368152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Payload Prototype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890480" y="325290"/>
            <a:ext cx="1368152" cy="72008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rgbClr val="002060"/>
                </a:solidFill>
              </a:rPr>
              <a:t>Optical Lever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4874256" y="1765450"/>
            <a:ext cx="104411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4874256" y="1909466"/>
            <a:ext cx="27003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5918372" y="1045370"/>
            <a:ext cx="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7574556" y="1045370"/>
            <a:ext cx="0" cy="864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Items (2)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107504" y="1052736"/>
            <a:ext cx="5832648" cy="144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/>
              <a:t>Pre-isolator Test in Vacuum @TAMA</a:t>
            </a:r>
          </a:p>
          <a:p>
            <a:pPr lvl="1"/>
            <a:r>
              <a:rPr kumimoji="1" lang="en-US" altLang="ja-JP" sz="1800" dirty="0" smtClean="0"/>
              <a:t>Re-setup of digital control system</a:t>
            </a:r>
          </a:p>
          <a:p>
            <a:pPr lvl="1"/>
            <a:r>
              <a:rPr kumimoji="1" lang="en-US" altLang="ja-JP" sz="1800" dirty="0" smtClean="0"/>
              <a:t>Compared with the result of in-air experiment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107504" y="2276872"/>
            <a:ext cx="72008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/>
              <a:t>Full Type-B with Fixed Payload @TAMA</a:t>
            </a:r>
          </a:p>
          <a:p>
            <a:pPr lvl="1"/>
            <a:r>
              <a:rPr kumimoji="1" lang="en-US" altLang="ja-JP" sz="1800" dirty="0" smtClean="0"/>
              <a:t>Torsion mode damping test</a:t>
            </a:r>
          </a:p>
          <a:p>
            <a:pPr lvl="1"/>
            <a:r>
              <a:rPr kumimoji="1" lang="en-US" altLang="ja-JP" sz="1800" dirty="0" smtClean="0"/>
              <a:t>Check cabling effects</a:t>
            </a:r>
          </a:p>
          <a:p>
            <a:pPr lvl="1"/>
            <a:r>
              <a:rPr kumimoji="1" lang="en-US" altLang="ja-JP" sz="1800" dirty="0" smtClean="0"/>
              <a:t>Optical lever working test</a:t>
            </a:r>
          </a:p>
        </p:txBody>
      </p:sp>
      <p:sp>
        <p:nvSpPr>
          <p:cNvPr id="20" name="コンテンツ プレースホルダー 4"/>
          <p:cNvSpPr txBox="1">
            <a:spLocks/>
          </p:cNvSpPr>
          <p:nvPr/>
        </p:nvSpPr>
        <p:spPr>
          <a:xfrm>
            <a:off x="107504" y="3861048"/>
            <a:ext cx="7200800" cy="18287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/>
              <a:t>Full Type-B Test @TAMA</a:t>
            </a:r>
          </a:p>
          <a:p>
            <a:pPr lvl="1"/>
            <a:r>
              <a:rPr kumimoji="1" lang="en-US" altLang="ja-JP" sz="1800" dirty="0" smtClean="0"/>
              <a:t>Mechanical TF check with equipped sensors and actuators</a:t>
            </a:r>
          </a:p>
          <a:p>
            <a:pPr lvl="1"/>
            <a:r>
              <a:rPr kumimoji="1" lang="en-US" altLang="ja-JP" sz="1800" dirty="0" smtClean="0"/>
              <a:t>Apply full control, check DC alignment adjustment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30588"/>
            <a:ext cx="3635896" cy="184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2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1" y="2301227"/>
            <a:ext cx="8979813" cy="372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コンテンツ プレースホルダー 4"/>
          <p:cNvSpPr txBox="1">
            <a:spLocks/>
          </p:cNvSpPr>
          <p:nvPr/>
        </p:nvSpPr>
        <p:spPr>
          <a:xfrm>
            <a:off x="107504" y="908720"/>
            <a:ext cx="6408712" cy="144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/>
              <a:t>2013: payload test + sensor preparation</a:t>
            </a:r>
          </a:p>
          <a:p>
            <a:r>
              <a:rPr kumimoji="1" lang="en-US" altLang="ja-JP" b="1" dirty="0" smtClean="0"/>
              <a:t>2014: Type-B test utilizing TAMA facility</a:t>
            </a:r>
            <a:endParaRPr kumimoji="1" lang="en-US" altLang="ja-JP" dirty="0" smtClean="0"/>
          </a:p>
        </p:txBody>
      </p:sp>
      <p:sp>
        <p:nvSpPr>
          <p:cNvPr id="2" name="正方形/長方形 1"/>
          <p:cNvSpPr/>
          <p:nvPr/>
        </p:nvSpPr>
        <p:spPr>
          <a:xfrm>
            <a:off x="5076056" y="2301227"/>
            <a:ext cx="360040" cy="372006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491880" y="1916832"/>
            <a:ext cx="352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</a:rPr>
              <a:t>Agatsuma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&amp;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Joris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join from NIKHEF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712968" cy="692696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46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712968" cy="692696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637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6705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9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 Test of SAS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232248" cy="44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コンテンツ プレースホルダー 4"/>
          <p:cNvSpPr txBox="1">
            <a:spLocks/>
          </p:cNvSpPr>
          <p:nvPr/>
        </p:nvSpPr>
        <p:spPr>
          <a:xfrm>
            <a:off x="179512" y="1196752"/>
            <a:ext cx="5832648" cy="4248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/>
              <a:t>Standard GAS Filter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 smtClean="0"/>
              <a:t>@</a:t>
            </a:r>
            <a:r>
              <a:rPr kumimoji="1" lang="en-US" altLang="ja-JP" dirty="0" err="1" smtClean="0"/>
              <a:t>Nikhef</a:t>
            </a:r>
            <a:r>
              <a:rPr kumimoji="1" lang="en-US" altLang="ja-JP" dirty="0" smtClean="0"/>
              <a:t> &amp; Kashiwa (Jan. 2011~)</a:t>
            </a:r>
          </a:p>
          <a:p>
            <a:endParaRPr kumimoji="1" lang="en-US" altLang="ja-JP" b="1" dirty="0"/>
          </a:p>
          <a:p>
            <a:r>
              <a:rPr kumimoji="1" lang="en-US" altLang="ja-JP" b="1" dirty="0" smtClean="0"/>
              <a:t>Pre-Isolator</a:t>
            </a:r>
            <a:r>
              <a:rPr kumimoji="1" lang="en-US" altLang="ja-JP" b="1" dirty="0"/>
              <a:t/>
            </a:r>
            <a:br>
              <a:rPr kumimoji="1" lang="en-US" altLang="ja-JP" b="1" dirty="0"/>
            </a:br>
            <a:r>
              <a:rPr kumimoji="1" lang="en-US" altLang="ja-JP" dirty="0" smtClean="0"/>
              <a:t>@Kashiwa (Aug. 2011~)</a:t>
            </a:r>
          </a:p>
          <a:p>
            <a:endParaRPr kumimoji="1" lang="en-US" altLang="ja-JP" b="1" dirty="0"/>
          </a:p>
          <a:p>
            <a:r>
              <a:rPr kumimoji="1" lang="en-US" altLang="ja-JP" b="1" dirty="0" smtClean="0"/>
              <a:t>Payload</a:t>
            </a:r>
            <a:r>
              <a:rPr kumimoji="1" lang="en-US" altLang="ja-JP" b="1" dirty="0"/>
              <a:t/>
            </a:r>
            <a:br>
              <a:rPr kumimoji="1" lang="en-US" altLang="ja-JP" b="1" dirty="0"/>
            </a:br>
            <a:r>
              <a:rPr kumimoji="1" lang="en-US" altLang="ja-JP" dirty="0" smtClean="0"/>
              <a:t>@NAOJ (Aug. 2013~)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4067944" y="1196752"/>
            <a:ext cx="1944216" cy="1512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4644008" y="1512168"/>
            <a:ext cx="1728192" cy="44066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3275856" y="3501008"/>
            <a:ext cx="288032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3275856" y="2924944"/>
            <a:ext cx="2736304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3347864" y="4077072"/>
            <a:ext cx="2808312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6" y="4673699"/>
            <a:ext cx="7000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2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in Pre-isolator Prototypes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28" name="コンテンツ プレースホルダー 4"/>
          <p:cNvSpPr txBox="1">
            <a:spLocks/>
          </p:cNvSpPr>
          <p:nvPr/>
        </p:nvSpPr>
        <p:spPr>
          <a:xfrm>
            <a:off x="179512" y="1052736"/>
            <a:ext cx="8208912" cy="9361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/>
              <a:t>Excess control noise at low frequency (&lt;0.1 Hz) due to electronic noise in geophone preamp circuits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968552" cy="233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16741"/>
            <a:ext cx="2744366" cy="20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コンテンツ プレースホルダー 4"/>
          <p:cNvSpPr txBox="1">
            <a:spLocks/>
          </p:cNvSpPr>
          <p:nvPr/>
        </p:nvSpPr>
        <p:spPr>
          <a:xfrm>
            <a:off x="179512" y="4725144"/>
            <a:ext cx="8784976" cy="10081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/>
              <a:t>Possible source: </a:t>
            </a:r>
            <a:r>
              <a:rPr kumimoji="1" lang="en-US" altLang="ja-JP" dirty="0" err="1" smtClean="0"/>
              <a:t>thermoelectromotive</a:t>
            </a:r>
            <a:r>
              <a:rPr kumimoji="1" lang="en-US" altLang="ja-JP" dirty="0" smtClean="0"/>
              <a:t> effect coupled with temperature fluctuation of the circuit/geophone</a:t>
            </a:r>
          </a:p>
        </p:txBody>
      </p:sp>
      <p:sp>
        <p:nvSpPr>
          <p:cNvPr id="20" name="コンテンツ プレースホルダー 4"/>
          <p:cNvSpPr txBox="1">
            <a:spLocks/>
          </p:cNvSpPr>
          <p:nvPr/>
        </p:nvSpPr>
        <p:spPr>
          <a:xfrm>
            <a:off x="2195736" y="3501008"/>
            <a:ext cx="2880320" cy="4062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1600" b="1" dirty="0" smtClean="0">
                <a:solidFill>
                  <a:srgbClr val="FF0000"/>
                </a:solidFill>
              </a:rPr>
              <a:t>Ideal Noise Level</a:t>
            </a:r>
          </a:p>
        </p:txBody>
      </p:sp>
      <p:sp>
        <p:nvSpPr>
          <p:cNvPr id="21" name="コンテンツ プレースホルダー 4"/>
          <p:cNvSpPr txBox="1">
            <a:spLocks/>
          </p:cNvSpPr>
          <p:nvPr/>
        </p:nvSpPr>
        <p:spPr>
          <a:xfrm>
            <a:off x="3116371" y="2085983"/>
            <a:ext cx="1925663" cy="3950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1600" b="1" dirty="0" smtClean="0">
                <a:solidFill>
                  <a:srgbClr val="FF00FF"/>
                </a:solidFill>
              </a:rPr>
              <a:t>Excess Noise</a:t>
            </a:r>
          </a:p>
        </p:txBody>
      </p:sp>
      <p:cxnSp>
        <p:nvCxnSpPr>
          <p:cNvPr id="22" name="直線コネクタ 21"/>
          <p:cNvCxnSpPr/>
          <p:nvPr/>
        </p:nvCxnSpPr>
        <p:spPr>
          <a:xfrm>
            <a:off x="1475656" y="2852936"/>
            <a:ext cx="1512168" cy="64807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3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712968" cy="692696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46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GAS Filter Test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8" name="コンテンツ プレースホルダー 4"/>
          <p:cNvSpPr txBox="1">
            <a:spLocks/>
          </p:cNvSpPr>
          <p:nvPr/>
        </p:nvSpPr>
        <p:spPr>
          <a:xfrm>
            <a:off x="179512" y="1196752"/>
            <a:ext cx="8712968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b="1" dirty="0"/>
              <a:t>D</a:t>
            </a:r>
            <a:r>
              <a:rPr kumimoji="1" lang="en-US" altLang="ja-JP" b="1" dirty="0" smtClean="0"/>
              <a:t>one at NIKHEF: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dirty="0" smtClean="0"/>
              <a:t>Tuning of resonant frequencies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dirty="0" smtClean="0"/>
              <a:t>Measurement of mechanical transfer function</a:t>
            </a:r>
          </a:p>
        </p:txBody>
      </p:sp>
      <p:sp>
        <p:nvSpPr>
          <p:cNvPr id="13" name="コンテンツ プレースホルダー 4"/>
          <p:cNvSpPr txBox="1">
            <a:spLocks/>
          </p:cNvSpPr>
          <p:nvPr/>
        </p:nvSpPr>
        <p:spPr>
          <a:xfrm>
            <a:off x="179512" y="2881278"/>
            <a:ext cx="5472608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b="1" dirty="0" smtClean="0"/>
              <a:t>Measurement should be done:</a:t>
            </a:r>
          </a:p>
          <a:p>
            <a:pPr>
              <a:buFont typeface="Wingdings" pitchFamily="2" charset="2"/>
              <a:buChar char="p"/>
            </a:pPr>
            <a:r>
              <a:rPr kumimoji="1" lang="en-US" altLang="ja-JP" dirty="0" smtClean="0"/>
              <a:t>Tuning of magic wands</a:t>
            </a:r>
            <a:br>
              <a:rPr kumimoji="1" lang="en-US" altLang="ja-JP" dirty="0" smtClean="0"/>
            </a:br>
            <a:r>
              <a:rPr kumimoji="1" lang="en-US" altLang="ja-JP" sz="1800" dirty="0" smtClean="0"/>
              <a:t>(establish the procedure at Kashiwa and apply it to actual equipment in </a:t>
            </a:r>
            <a:r>
              <a:rPr kumimoji="1" lang="en-US" altLang="ja-JP" sz="1800" dirty="0" err="1" smtClean="0"/>
              <a:t>Akeno</a:t>
            </a:r>
            <a:r>
              <a:rPr kumimoji="1" lang="en-US" altLang="ja-JP" sz="1800" dirty="0" smtClean="0"/>
              <a:t>)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15" y="311728"/>
            <a:ext cx="2557665" cy="171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5" y="3298449"/>
            <a:ext cx="3089545" cy="24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8068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Pre-Isolator Prototype Tests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8" name="コンテンツ プレースホルダー 4"/>
          <p:cNvSpPr txBox="1">
            <a:spLocks/>
          </p:cNvSpPr>
          <p:nvPr/>
        </p:nvSpPr>
        <p:spPr>
          <a:xfrm>
            <a:off x="179512" y="1052736"/>
            <a:ext cx="6192688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b="1" dirty="0"/>
              <a:t>D</a:t>
            </a:r>
            <a:r>
              <a:rPr kumimoji="1" lang="en-US" altLang="ja-JP" b="1" dirty="0" smtClean="0"/>
              <a:t>one at Kashiwa: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dirty="0" smtClean="0"/>
              <a:t>Tuning of GAS &amp; IP resonant frequencies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dirty="0" smtClean="0"/>
              <a:t>Digital (standalone) system setup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dirty="0" smtClean="0"/>
              <a:t>IP control in 3 </a:t>
            </a:r>
            <a:r>
              <a:rPr kumimoji="1" lang="en-US" altLang="ja-JP" dirty="0" err="1" smtClean="0"/>
              <a:t>DoFs</a:t>
            </a:r>
            <a:r>
              <a:rPr kumimoji="1" lang="en-US" altLang="ja-JP" dirty="0" smtClean="0"/>
              <a:t> with LVDT and geophone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dirty="0" smtClean="0"/>
              <a:t>DC control of IP with stepper motors</a:t>
            </a: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179512" y="3717032"/>
            <a:ext cx="8712968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b="1" dirty="0" smtClean="0"/>
              <a:t>Test should be done:</a:t>
            </a:r>
          </a:p>
          <a:p>
            <a:pPr>
              <a:buFont typeface="Wingdings" pitchFamily="2" charset="2"/>
              <a:buChar char="p"/>
            </a:pPr>
            <a:r>
              <a:rPr kumimoji="1" lang="en-US" altLang="ja-JP" dirty="0" smtClean="0"/>
              <a:t>Torsion mode damping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70098"/>
            <a:ext cx="4860032" cy="2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728192"/>
            <a:ext cx="1087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0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in Pre-isolator Prototypes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8" name="コンテンツ プレースホルダー 4"/>
          <p:cNvSpPr txBox="1">
            <a:spLocks/>
          </p:cNvSpPr>
          <p:nvPr/>
        </p:nvSpPr>
        <p:spPr>
          <a:xfrm>
            <a:off x="179512" y="1052736"/>
            <a:ext cx="7776864" cy="10801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p"/>
            </a:pPr>
            <a:r>
              <a:rPr kumimoji="1" lang="en-US" altLang="ja-JP" b="1" dirty="0" smtClean="0"/>
              <a:t>Easily broken stepper motor drivers</a:t>
            </a:r>
            <a:br>
              <a:rPr kumimoji="1" lang="en-US" altLang="ja-JP" b="1" dirty="0" smtClean="0"/>
            </a:br>
            <a:r>
              <a:rPr kumimoji="1" lang="en-US" altLang="ja-JP" sz="2000" dirty="0" smtClean="0"/>
              <a:t>(circuits used in TAMA, manufactured &gt;10 years ago)</a:t>
            </a: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323528" y="1772816"/>
            <a:ext cx="7776864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smtClean="0"/>
              <a:t>New driver should be designed soon…</a:t>
            </a: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179512" y="3501008"/>
            <a:ext cx="8352928" cy="10801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p"/>
            </a:pPr>
            <a:r>
              <a:rPr kumimoji="1" lang="en-US" altLang="ja-JP" b="1" dirty="0" smtClean="0"/>
              <a:t>Low frequency (&lt;0.1 Hz) noise of geophone preamp circuits</a:t>
            </a:r>
            <a:r>
              <a:rPr kumimoji="1" lang="en-US" altLang="ja-JP" sz="2000" b="1" dirty="0"/>
              <a:t/>
            </a:r>
            <a:br>
              <a:rPr kumimoji="1" lang="en-US" altLang="ja-JP" sz="2000" b="1" dirty="0"/>
            </a:br>
            <a:r>
              <a:rPr kumimoji="1" lang="en-US" altLang="ja-JP" sz="2000" dirty="0" smtClean="0"/>
              <a:t>(thermo-electromotive effect coupled with temperature fluctuation)</a:t>
            </a:r>
            <a:endParaRPr kumimoji="1" lang="en-US" altLang="ja-JP" sz="2000" dirty="0"/>
          </a:p>
        </p:txBody>
      </p:sp>
      <p:sp>
        <p:nvSpPr>
          <p:cNvPr id="14" name="コンテンツ プレースホルダー 4"/>
          <p:cNvSpPr txBox="1">
            <a:spLocks/>
          </p:cNvSpPr>
          <p:nvPr/>
        </p:nvSpPr>
        <p:spPr>
          <a:xfrm>
            <a:off x="323528" y="4293096"/>
            <a:ext cx="7776864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smtClean="0"/>
              <a:t>Need temperature stabilization with an envelope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41" y="4910497"/>
            <a:ext cx="1607216" cy="118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39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Envelope for Geophone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8" name="コンテンツ プレースホルダー 4"/>
          <p:cNvSpPr txBox="1">
            <a:spLocks/>
          </p:cNvSpPr>
          <p:nvPr/>
        </p:nvSpPr>
        <p:spPr>
          <a:xfrm>
            <a:off x="179512" y="1052736"/>
            <a:ext cx="7776864" cy="5400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/>
              <a:t>Preamp and geophone are equipped inside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304256" cy="339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9759"/>
            <a:ext cx="1607216" cy="118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1930805" cy="33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 flipH="1">
            <a:off x="2474767" y="1916832"/>
            <a:ext cx="88209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 flipV="1">
            <a:off x="3356865" y="1916832"/>
            <a:ext cx="1071119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 flipV="1">
            <a:off x="3356865" y="1736812"/>
            <a:ext cx="2727303" cy="6929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2555776" y="1736812"/>
            <a:ext cx="801089" cy="11161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Payload Prototype Tests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8" name="コンテンツ プレースホルダー 4"/>
          <p:cNvSpPr txBox="1">
            <a:spLocks/>
          </p:cNvSpPr>
          <p:nvPr/>
        </p:nvSpPr>
        <p:spPr>
          <a:xfrm>
            <a:off x="179512" y="1124744"/>
            <a:ext cx="8712968" cy="1800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b="1" dirty="0"/>
              <a:t>D</a:t>
            </a:r>
            <a:r>
              <a:rPr kumimoji="1" lang="en-US" altLang="ja-JP" b="1" dirty="0" smtClean="0"/>
              <a:t>one at NAOJ: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dirty="0" smtClean="0"/>
              <a:t>Assembly test of TM suspension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dirty="0" smtClean="0"/>
              <a:t>Order components for OSEM driver</a:t>
            </a:r>
          </a:p>
          <a:p>
            <a:pPr>
              <a:buFont typeface="Wingdings" pitchFamily="2" charset="2"/>
              <a:buChar char="ü"/>
            </a:pPr>
            <a:endParaRPr kumimoji="1" lang="en-US" altLang="ja-JP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18329"/>
            <a:ext cx="1728154" cy="24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179512" y="3294862"/>
            <a:ext cx="6408712" cy="27264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b="1" dirty="0" smtClean="0"/>
              <a:t>Test should be done:</a:t>
            </a:r>
          </a:p>
          <a:p>
            <a:pPr>
              <a:buFont typeface="Wingdings" pitchFamily="2" charset="2"/>
              <a:buChar char="p"/>
            </a:pPr>
            <a:r>
              <a:rPr kumimoji="1" lang="en-US" altLang="ja-JP" dirty="0" smtClean="0"/>
              <a:t>OSEM calibration</a:t>
            </a:r>
          </a:p>
          <a:p>
            <a:pPr>
              <a:buFont typeface="Wingdings" pitchFamily="2" charset="2"/>
              <a:buChar char="p"/>
            </a:pPr>
            <a:r>
              <a:rPr kumimoji="1" lang="en-US" altLang="ja-JP" dirty="0" smtClean="0"/>
              <a:t>Assembly of RM, IM, IRM suspension</a:t>
            </a:r>
          </a:p>
          <a:p>
            <a:pPr>
              <a:buFont typeface="Wingdings" pitchFamily="2" charset="2"/>
              <a:buChar char="p"/>
            </a:pPr>
            <a:r>
              <a:rPr kumimoji="1" lang="en-US" altLang="ja-JP" dirty="0" smtClean="0"/>
              <a:t>Mechanical TF check</a:t>
            </a:r>
          </a:p>
          <a:p>
            <a:pPr>
              <a:buFont typeface="Wingdings" pitchFamily="2" charset="2"/>
              <a:buChar char="p"/>
            </a:pPr>
            <a:r>
              <a:rPr kumimoji="1" lang="en-US" altLang="ja-JP" dirty="0" smtClean="0"/>
              <a:t>Active control with OSEM</a:t>
            </a:r>
          </a:p>
          <a:p>
            <a:pPr>
              <a:buFont typeface="Wingdings" pitchFamily="2" charset="2"/>
              <a:buChar char="ü"/>
            </a:pPr>
            <a:endParaRPr kumimoji="1" lang="en-US" altLang="ja-JP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952328" cy="22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3355"/>
            <a:ext cx="1598696" cy="28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0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712968" cy="692696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Plan for Full Type-B Prototype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390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26442</TotalTime>
  <Words>586</Words>
  <Application>Microsoft Office PowerPoint</Application>
  <PresentationFormat>画面に合わせる (4:3)</PresentationFormat>
  <Paragraphs>149</Paragraphs>
  <Slides>20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Larissa-Design</vt:lpstr>
      <vt:lpstr>Prototype Test of Vibration Isolation System Current Status &amp; Schedule</vt:lpstr>
      <vt:lpstr>Prototype Test of SAS</vt:lpstr>
      <vt:lpstr>Current Status</vt:lpstr>
      <vt:lpstr>Standard GAS Filter Test</vt:lpstr>
      <vt:lpstr>Pre-Isolator Prototype Tests</vt:lpstr>
      <vt:lpstr>Problems in Pre-isolator Prototypes</vt:lpstr>
      <vt:lpstr>Vacuum Envelope for Geophone</vt:lpstr>
      <vt:lpstr>Payload Prototype Tests</vt:lpstr>
      <vt:lpstr>Test Plan for Full Type-B Prototype</vt:lpstr>
      <vt:lpstr>Important Schedule</vt:lpstr>
      <vt:lpstr>What We Learned from TAMA-SAS ??</vt:lpstr>
      <vt:lpstr>Main Action Item for Full Type-B Test</vt:lpstr>
      <vt:lpstr>Action Items (1)</vt:lpstr>
      <vt:lpstr>Steps for Type-B Test</vt:lpstr>
      <vt:lpstr>Action Items (2)</vt:lpstr>
      <vt:lpstr>Schedule</vt:lpstr>
      <vt:lpstr>END</vt:lpstr>
      <vt:lpstr>Appendix</vt:lpstr>
      <vt:lpstr>PowerPoint プレゼンテーション</vt:lpstr>
      <vt:lpstr>Problems in Pre-isolator Prototypes</vt:lpstr>
    </vt:vector>
  </TitlesOfParts>
  <Company>Institut für Gravitationsphysik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Opto-mechanical coupling in a Michelson-Sagnac</dc:title>
  <dc:creator>Henning Kaufer</dc:creator>
  <cp:lastModifiedBy>tsekiguchi</cp:lastModifiedBy>
  <cp:revision>1528</cp:revision>
  <cp:lastPrinted>2013-10-04T05:35:19Z</cp:lastPrinted>
  <dcterms:created xsi:type="dcterms:W3CDTF">2011-01-04T09:05:01Z</dcterms:created>
  <dcterms:modified xsi:type="dcterms:W3CDTF">2013-10-08T20:16:14Z</dcterms:modified>
</cp:coreProperties>
</file>